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charts/colors6.xml" ContentType="application/vnd.ms-office.chartcolorstyle+xml"/>
  <Override PartName="/ppt/charts/style22.xml" ContentType="application/vnd.ms-office.chartstyl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charts/style11.xml" ContentType="application/vnd.ms-office.chartstyl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charts/chart13.xml" ContentType="application/vnd.openxmlformats-officedocument.drawingml.chart+xml"/>
  <Override PartName="/ppt/notesSlides/notesSlide16.xml" ContentType="application/vnd.openxmlformats-officedocument.presentationml.notesSlide+xml"/>
  <Override PartName="/ppt/charts/chart24.xml" ContentType="application/vnd.openxmlformats-officedocument.drawingml.chart+xml"/>
  <Override PartName="/ppt/charts/colors23.xml" ContentType="application/vnd.ms-office.chartcolorstyle+xml"/>
  <Override PartName="/ppt/tableStyles.xml" ContentType="application/vnd.openxmlformats-officedocument.presentationml.tableStyles+xml"/>
  <Override PartName="/ppt/charts/colors12.xml" ContentType="application/vnd.ms-office.chartcolorstyle+xml"/>
  <Override PartName="/ppt/charts/chart3.xml" ContentType="application/vnd.openxmlformats-officedocument.drawingml.chart+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charts/style5.xml" ContentType="application/vnd.ms-office.chartstyle+xml"/>
  <Override PartName="/ppt/charts/style27.xml" ContentType="application/vnd.ms-office.chartstyle+xml"/>
  <Override PartName="/ppt/charts/style16.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drawings/drawing3.xml" ContentType="application/vnd.openxmlformats-officedocument.drawingml.chartshapes+xml"/>
  <Override PartName="/ppt/charts/chart29.xml" ContentType="application/vnd.openxmlformats-officedocument.drawingml.chart+xml"/>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charts/chart18.xml" ContentType="application/vnd.openxmlformats-officedocument.drawingml.chart+xml"/>
  <Override PartName="/ppt/diagrams/quickStyle3.xml" ContentType="application/vnd.openxmlformats-officedocument.drawingml.diagramStyle+xml"/>
  <Override PartName="/ppt/charts/style30.xml" ContentType="application/vnd.ms-office.chartstyle+xml"/>
  <Override PartName="/ppt/charts/colors17.xml" ContentType="application/vnd.ms-office.chartcolorstyle+xml"/>
  <Override PartName="/ppt/charts/colors28.xml" ContentType="application/vnd.ms-office.chartcolorstyle+xml"/>
  <Override PartName="/ppt/slides/slide33.xml" ContentType="application/vnd.openxmlformats-officedocument.presentationml.slide+xml"/>
  <Override PartName="/ppt/slides/slide44.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charts/chart32.xml" ContentType="application/vnd.openxmlformats-officedocument.drawingml.chart+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Layouts/slideLayout21.xml" ContentType="application/vnd.openxmlformats-officedocument.presentationml.slideLayout+xml"/>
  <Override PartName="/ppt/charts/chart8.xml" ContentType="application/vnd.openxmlformats-officedocument.drawingml.chart+xml"/>
  <Override PartName="/ppt/notesSlides/notesSlide13.xml" ContentType="application/vnd.openxmlformats-officedocument.presentationml.notesSlide+xml"/>
  <Override PartName="/ppt/charts/chart21.xml" ContentType="application/vnd.openxmlformats-officedocument.drawingml.chart+xml"/>
  <Override PartName="/ppt/charts/colors31.xml" ContentType="application/vnd.ms-office.chartcolorstyl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charts/chart10.xml" ContentType="application/vnd.openxmlformats-officedocument.drawingml.chart+xml"/>
  <Override PartName="/ppt/notesSlides/notesSlide20.xml" ContentType="application/vnd.openxmlformats-officedocument.presentationml.notesSlide+xml"/>
  <Override PartName="/ppt/diagrams/layout2.xml" ContentType="application/vnd.openxmlformats-officedocument.drawingml.diagramLayout+xml"/>
  <Override PartName="/ppt/charts/colors20.xml" ContentType="application/vnd.ms-office.chartcolorstyle+xml"/>
  <Override PartName="/ppt/charts/chart4.xml" ContentType="application/vnd.openxmlformats-officedocument.drawingml.chart+xml"/>
  <Override PartName="/ppt/diagrams/data3.xml" ContentType="application/vnd.openxmlformats-officedocument.drawingml.diagramData+xml"/>
  <Override PartName="/ppt/charts/style6.xml" ContentType="application/vnd.ms-office.chartstyle+xml"/>
  <Override PartName="/ppt/charts/style28.xml" ContentType="application/vnd.ms-office.chartstyl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charts/style17.xml" ContentType="application/vnd.ms-office.chartstyle+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rawings/drawing4.xml" ContentType="application/vnd.openxmlformats-officedocument.drawingml.chartshapes+xml"/>
  <Override PartName="/ppt/charts/colors29.xml" ContentType="application/vnd.ms-office.chartcolorstyle+xml"/>
  <Override PartName="/ppt/charts/colors8.xml" ContentType="application/vnd.ms-office.chartcolorstyle+xml"/>
  <Override PartName="/ppt/charts/style24.xml" ContentType="application/vnd.ms-office.chartstyle+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charts/chart19.xml" ContentType="application/vnd.openxmlformats-officedocument.drawingml.chart+xml"/>
  <Override PartName="/ppt/charts/colors18.xml" ContentType="application/vnd.ms-office.chartcolorstyle+xml"/>
  <Override PartName="/ppt/charts/style13.xml" ContentType="application/vnd.ms-office.chartstyle+xml"/>
  <Override PartName="/ppt/charts/style31.xml" ContentType="application/vnd.ms-office.chartstyl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charts/chart26.xml" ContentType="application/vnd.openxmlformats-officedocument.drawingml.chart+xml"/>
  <Override PartName="/ppt/charts/style20.xml" ContentType="application/vnd.ms-office.chartstyle+xml"/>
  <Override PartName="/ppt/charts/colors25.xml" ContentType="application/vnd.ms-office.chartcolorstyl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charts/chart15.xml" ContentType="application/vnd.openxmlformats-officedocument.drawingml.chart+xml"/>
  <Override PartName="/ppt/notesSlides/notesSlide25.xml" ContentType="application/vnd.openxmlformats-officedocument.presentationml.notesSlide+xml"/>
  <Override PartName="/ppt/charts/chart33.xml" ContentType="application/vnd.openxmlformats-officedocument.drawingml.chart+xml"/>
  <Override PartName="/ppt/charts/colors14.xml" ContentType="application/vnd.ms-office.chartcolorstyle+xml"/>
  <Override PartName="/ppt/charts/colors32.xml" ContentType="application/vnd.ms-office.chartcolorstyl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charts/chart9.xml" ContentType="application/vnd.openxmlformats-officedocument.drawingml.chart+xml"/>
  <Override PartName="/ppt/notesSlides/notesSlide14.xml" ContentType="application/vnd.openxmlformats-officedocument.presentationml.notesSlide+xml"/>
  <Override PartName="/ppt/charts/chart11.xml" ContentType="application/vnd.openxmlformats-officedocument.drawingml.chart+xml"/>
  <Override PartName="/ppt/charts/chart22.xml" ContentType="application/vnd.openxmlformats-officedocument.drawingml.chart+xml"/>
  <Override PartName="/ppt/charts/colors21.xml" ContentType="application/vnd.ms-office.chartcolorstyl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charts/style29.xml" ContentType="application/vnd.ms-office.chartstyle+xml"/>
  <Override PartName="/ppt/charts/colors10.xml" ContentType="application/vnd.ms-office.chartcolorstyle+xml"/>
  <Override PartName="/ppt/charts/style7.xml" ContentType="application/vnd.ms-office.chartstyle+xml"/>
  <Override PartName="/ppt/charts/chart5.xml" ContentType="application/vnd.openxmlformats-officedocument.drawingml.chart+xml"/>
  <Override PartName="/ppt/notesSlides/notesSlide10.xml" ContentType="application/vnd.openxmlformats-officedocument.presentationml.notesSlide+xml"/>
  <Override PartName="/ppt/charts/style18.xml" ContentType="application/vnd.ms-office.chartstyl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drawings/drawing5.xml" ContentType="application/vnd.openxmlformats-officedocument.drawingml.chartshapes+xml"/>
  <Override PartName="/ppt/charts/style25.xml" ContentType="application/vnd.ms-office.chartstyle+xml"/>
  <Override PartName="/ppt/charts/style3.xml" ContentType="application/vnd.ms-office.chartstyl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charts/colors9.xml" ContentType="application/vnd.ms-office.chartcolorstyle+xml"/>
  <Override PartName="/ppt/charts/style14.xml" ContentType="application/vnd.ms-office.chartstyle+xml"/>
  <Override PartName="/ppt/charts/style32.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rawings/drawing1.xml" ContentType="application/vnd.openxmlformats-officedocument.drawingml.chartshapes+xml"/>
  <Override PartName="/ppt/diagrams/drawing1.xml" ContentType="application/vnd.ms-office.drawingml.diagramDrawing+xml"/>
  <Override PartName="/ppt/notesSlides/notesSlide19.xml" ContentType="application/vnd.openxmlformats-officedocument.presentationml.notesSlide+xml"/>
  <Override PartName="/ppt/charts/chart27.xml" ContentType="application/vnd.openxmlformats-officedocument.drawingml.chart+xml"/>
  <Override PartName="/ppt/charts/colors19.xml" ContentType="application/vnd.ms-office.chartcolorstyle+xml"/>
  <Override PartName="/ppt/charts/style21.xml" ContentType="application/vnd.ms-office.chartstyl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diagrams/quickStyle1.xml" ContentType="application/vnd.openxmlformats-officedocument.drawingml.diagramStyle+xml"/>
  <Override PartName="/ppt/charts/chart16.xml" ContentType="application/vnd.openxmlformats-officedocument.drawingml.chart+xml"/>
  <Override PartName="/ppt/charts/chart34.xml" ContentType="application/vnd.openxmlformats-officedocument.drawingml.chart+xml"/>
  <Override PartName="/ppt/charts/colors26.xml" ContentType="application/vnd.ms-office.chartcolorstyle+xml"/>
  <Override PartName="/ppt/charts/colors15.xml" ContentType="application/vnd.ms-office.chartcolorstyle+xml"/>
  <Override PartName="/ppt/charts/colors5.xml" ContentType="application/vnd.ms-office.chartcolorstyle+xml"/>
  <Override PartName="/ppt/charts/style10.xml" ContentType="application/vnd.ms-office.chart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charts/chart23.xml" ContentType="application/vnd.openxmlformats-officedocument.drawingml.chart+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charts/chart12.xml" ContentType="application/vnd.openxmlformats-officedocument.drawingml.chart+xml"/>
  <Override PartName="/ppt/notesSlides/notesSlide22.xml" ContentType="application/vnd.openxmlformats-officedocument.presentationml.notesSlide+xml"/>
  <Override PartName="/ppt/charts/chart30.xml" ContentType="application/vnd.openxmlformats-officedocument.drawingml.chart+xml"/>
  <Override PartName="/ppt/charts/colors1.xml" ContentType="application/vnd.ms-office.chartcolorstyle+xml"/>
  <Override PartName="/ppt/charts/colors22.xml" ContentType="application/vnd.ms-office.chartcolorstyle+xml"/>
  <Override PartName="/ppt/charts/colors11.xml" ContentType="application/vnd.ms-office.chartcolorstyle+xml"/>
  <Override PartName="/ppt/charts/chart6.xml" ContentType="application/vnd.openxmlformats-officedocument.drawingml.chart+xml"/>
  <Override PartName="/ppt/notesSlides/notesSlide11.xml" ContentType="application/vnd.openxmlformats-officedocument.presentationml.notesSlide+xml"/>
  <Override PartName="/ppt/charts/style8.xml" ContentType="application/vnd.ms-office.chartstyle+xml"/>
  <Override PartName="/ppt/notesSlides/notesSlide6.xml" ContentType="application/vnd.openxmlformats-officedocument.presentationml.notesSlide+xml"/>
  <Override PartName="/ppt/charts/style19.xml" ContentType="application/vnd.ms-office.chartstyle+xml"/>
  <Override PartName="/ppt/slides/slide8.xml" ContentType="application/vnd.openxmlformats-officedocument.presentationml.slide+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charts/style26.xml" ContentType="application/vnd.ms-office.chartstyle+xml"/>
  <Override PartName="/ppt/charts/style4.xml" ContentType="application/vnd.ms-office.chartstyle+xml"/>
  <Override PartName="/ppt/slides/slide29.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charts/style15.xml" ContentType="application/vnd.ms-office.chartstyl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rawings/drawing2.xml" ContentType="application/vnd.openxmlformats-officedocument.drawingml.chartshapes+xml"/>
  <Override PartName="/ppt/charts/chart28.xml" ContentType="application/vnd.openxmlformats-officedocument.drawingml.chart+xml"/>
  <Override PartName="/ppt/diagrams/quickStyle2.xml" ContentType="application/vnd.openxmlformats-officedocument.drawingml.diagramStyle+xml"/>
  <Override PartName="/ppt/charts/colors27.xml" ContentType="application/vnd.ms-office.chartcolorstyle+xml"/>
  <Override PartName="/ppt/slides/slide43.xml" ContentType="application/vnd.openxmlformats-officedocument.presentationml.slide+xml"/>
  <Override PartName="/ppt/theme/theme1.xml" ContentType="application/vnd.openxmlformats-officedocument.theme+xml"/>
  <Override PartName="/ppt/charts/chart17.xml" ContentType="application/vnd.openxmlformats-officedocument.drawingml.chart+xml"/>
  <Override PartName="/ppt/charts/colors16.xml" ContentType="application/vnd.ms-office.chartcolorstyle+xml"/>
  <Override PartName="/ppt/slides/slide32.xml" ContentType="application/vnd.openxmlformats-officedocument.presentationml.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charts/chart31.xml" ContentType="application/vnd.openxmlformats-officedocument.drawingml.chart+xml"/>
  <Override PartName="/ppt/charts/colors30.xml" ContentType="application/vnd.ms-office.chartcolorstyle+xml"/>
  <Override PartName="/ppt/charts/chart7.xml" ContentType="application/vnd.openxmlformats-officedocument.drawingml.chart+xml"/>
  <Override PartName="/ppt/notesSlides/notesSlide12.xml" ContentType="application/vnd.openxmlformats-officedocument.presentationml.notesSlide+xml"/>
  <Override PartName="/ppt/charts/chart20.xml" ContentType="application/vnd.openxmlformats-officedocument.drawingml.chart+xml"/>
  <Override PartName="/ppt/charts/style9.xml" ContentType="application/vnd.ms-office.chartstyl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notesSlides/notesSlide3.xml" ContentType="application/vnd.openxmlformats-officedocument.presentationml.notesSlide+xml"/>
  <Override PartName="/ppt/charts/style23.xml" ContentType="application/vnd.ms-office.chartstyl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charts/style12.xml" ContentType="application/vnd.ms-office.chartstyle+xml"/>
  <Override PartName="/ppt/charts/colors7.xml" ContentType="application/vnd.ms-office.chartcolorstyl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charts/chart25.xml" ContentType="application/vnd.openxmlformats-officedocument.drawingml.chart+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charts/chart14.xml" ContentType="application/vnd.openxmlformats-officedocument.drawingml.chart+xml"/>
  <Override PartName="/ppt/charts/colors24.xml" ContentType="application/vnd.ms-office.chartcolorstyle+xml"/>
  <Override PartName="/ppt/charts/colors13.xml" ContentType="application/vnd.ms-office.chartcolorstyl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8"/>
  </p:notesMasterIdLst>
  <p:sldIdLst>
    <p:sldId id="257" r:id="rId2"/>
    <p:sldId id="258" r:id="rId3"/>
    <p:sldId id="323" r:id="rId4"/>
    <p:sldId id="324" r:id="rId5"/>
    <p:sldId id="334" r:id="rId6"/>
    <p:sldId id="336" r:id="rId7"/>
    <p:sldId id="335" r:id="rId8"/>
    <p:sldId id="353" r:id="rId9"/>
    <p:sldId id="262" r:id="rId10"/>
    <p:sldId id="265" r:id="rId11"/>
    <p:sldId id="276" r:id="rId12"/>
    <p:sldId id="317" r:id="rId13"/>
    <p:sldId id="318" r:id="rId14"/>
    <p:sldId id="278" r:id="rId15"/>
    <p:sldId id="279" r:id="rId16"/>
    <p:sldId id="277" r:id="rId17"/>
    <p:sldId id="313" r:id="rId18"/>
    <p:sldId id="343" r:id="rId19"/>
    <p:sldId id="337" r:id="rId20"/>
    <p:sldId id="314" r:id="rId21"/>
    <p:sldId id="315" r:id="rId22"/>
    <p:sldId id="316" r:id="rId23"/>
    <p:sldId id="319" r:id="rId24"/>
    <p:sldId id="271" r:id="rId25"/>
    <p:sldId id="306" r:id="rId26"/>
    <p:sldId id="304" r:id="rId27"/>
    <p:sldId id="307" r:id="rId28"/>
    <p:sldId id="308" r:id="rId29"/>
    <p:sldId id="345" r:id="rId30"/>
    <p:sldId id="309" r:id="rId31"/>
    <p:sldId id="310" r:id="rId32"/>
    <p:sldId id="305" r:id="rId33"/>
    <p:sldId id="272" r:id="rId34"/>
    <p:sldId id="299" r:id="rId35"/>
    <p:sldId id="300" r:id="rId36"/>
    <p:sldId id="301" r:id="rId37"/>
    <p:sldId id="302" r:id="rId38"/>
    <p:sldId id="273" r:id="rId39"/>
    <p:sldId id="298" r:id="rId40"/>
    <p:sldId id="346" r:id="rId41"/>
    <p:sldId id="296" r:id="rId42"/>
    <p:sldId id="295" r:id="rId43"/>
    <p:sldId id="294" r:id="rId44"/>
    <p:sldId id="339" r:id="rId45"/>
    <p:sldId id="340" r:id="rId46"/>
    <p:sldId id="293" r:id="rId47"/>
    <p:sldId id="349" r:id="rId48"/>
    <p:sldId id="274" r:id="rId49"/>
    <p:sldId id="292" r:id="rId50"/>
    <p:sldId id="291" r:id="rId51"/>
    <p:sldId id="320" r:id="rId52"/>
    <p:sldId id="290" r:id="rId53"/>
    <p:sldId id="289" r:id="rId54"/>
    <p:sldId id="288" r:id="rId55"/>
    <p:sldId id="287" r:id="rId56"/>
    <p:sldId id="285" r:id="rId57"/>
    <p:sldId id="286" r:id="rId58"/>
    <p:sldId id="284" r:id="rId59"/>
    <p:sldId id="275" r:id="rId60"/>
    <p:sldId id="281" r:id="rId61"/>
    <p:sldId id="350" r:id="rId62"/>
    <p:sldId id="352" r:id="rId63"/>
    <p:sldId id="354" r:id="rId64"/>
    <p:sldId id="347" r:id="rId65"/>
    <p:sldId id="351" r:id="rId66"/>
    <p:sldId id="283"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33"/>
    <p:restoredTop sz="94826"/>
  </p:normalViewPr>
  <p:slideViewPr>
    <p:cSldViewPr snapToObjects="1" showGuides="1">
      <p:cViewPr>
        <p:scale>
          <a:sx n="82" d="100"/>
          <a:sy n="82" d="100"/>
        </p:scale>
        <p:origin x="-768" y="-115"/>
      </p:cViewPr>
      <p:guideLst>
        <p:guide orient="horz" pos="2160"/>
        <p:guide pos="3840"/>
      </p:guideLst>
    </p:cSldViewPr>
  </p:slideViewPr>
  <p:notesTextViewPr>
    <p:cViewPr>
      <p:scale>
        <a:sx n="1" d="1"/>
        <a:sy n="1" d="1"/>
      </p:scale>
      <p:origin x="0" y="0"/>
    </p:cViewPr>
  </p:notesTextViewPr>
  <p:sorterViewPr>
    <p:cViewPr>
      <p:scale>
        <a:sx n="105" d="100"/>
        <a:sy n="105"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Volumes\Extreme%20SSD\BIMI%20slidedeck\downloads-data\international-migrants-1970-2019\international-migrants.xlsx" TargetMode="External"/></Relationships>
</file>

<file path=ppt/charts/_rels/chart10.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oleObject" Target="file:///\\Volumes\Extreme%20SSD\BIMI%20slidedeck\downloads-data\YRBK%202017%20RFA%20Excel%20Final_0\fy2017_table13_cleaned.xlsx" TargetMode="External"/></Relationships>
</file>

<file path=ppt/charts/_rels/chart11.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oleObject" Target="file:///\\Volumes\Extreme%20SSD\BIMI%20slidedeck\downloads-data\YRBK%202017%20RFA%20Excel%20Final_0\fy2017_table16_cleaned.xlsx" TargetMode="External"/></Relationships>
</file>

<file path=ppt/charts/_rels/chart12.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oleObject" Target="file:///\\Volumes\Extreme%20SSD\BIMI%20slidedeck\downloads-data\unauthorized\CMSNY_Occ_118202062602.xlsx" TargetMode="External"/></Relationships>
</file>

<file path=ppt/charts/_rels/chart13.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oleObject" Target="file:///\\Volumes\Extreme%20SSD\BIMI%20slidedeck\downloads-data\unauthorized\CMSNY_Occ_118202062602.xlsx" TargetMode="External"/></Relationships>
</file>

<file path=ppt/charts/_rels/chart14.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oleObject" Target="file:///\\Volumes\Extreme%20SSD\BIMI%20slidedeck\downloads-data\unauthorized\CMSNY_Occ_118202062602.xlsx" TargetMode="External"/></Relationships>
</file>

<file path=ppt/charts/_rels/chart15.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oleObject" Target="file:///\\Volumes\Extreme%20SSD\BIMI%20slidedeck\downloads-data\yrbk_2018_enf_excel_final\fy2018_table33_clean.xlsx" TargetMode="External"/></Relationships>
</file>

<file path=ppt/charts/_rels/chart16.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oleObject" Target="file:///\\Volumes\Extreme%20SSD\BIMI%20slidedeck\downloads-data\yrbk_2018_enf_excel_final\fy2018_table33_clean.xlsx" TargetMode="External"/></Relationships>
</file>

<file path=ppt/charts/_rels/chart17.xml.rels><?xml version="1.0" encoding="UTF-8" standalone="yes"?>
<Relationships xmlns="http://schemas.openxmlformats.org/package/2006/relationships"><Relationship Id="rId3" Type="http://schemas.microsoft.com/office/2011/relationships/chartStyle" Target="style15.xml"/><Relationship Id="rId2" Type="http://schemas.microsoft.com/office/2011/relationships/chartColorStyle" Target="colors15.xml"/><Relationship Id="rId1" Type="http://schemas.openxmlformats.org/officeDocument/2006/relationships/oleObject" Target="file:///\\Volumes\Extreme%20SSD\BIMI%20slidedeck\downloads-data\yrbk_2018_enf_excel_final\fy2018_table40d_2018country_cleaned.xlsx" TargetMode="External"/></Relationships>
</file>

<file path=ppt/charts/_rels/chart18.xml.rels><?xml version="1.0" encoding="UTF-8" standalone="yes"?>
<Relationships xmlns="http://schemas.openxmlformats.org/package/2006/relationships"><Relationship Id="rId3" Type="http://schemas.microsoft.com/office/2011/relationships/chartStyle" Target="style16.xml"/><Relationship Id="rId2" Type="http://schemas.microsoft.com/office/2011/relationships/chartColorStyle" Target="colors16.xml"/><Relationship Id="rId1" Type="http://schemas.openxmlformats.org/officeDocument/2006/relationships/oleObject" Target="file:///\\Volumes\Extreme%20SSD\BIMI%20slidedeck\downloads-data\yrbk_2018_enf_excel_final\fy2018_table33_clean.xlsx" TargetMode="External"/></Relationships>
</file>

<file path=ppt/charts/_rels/chart19.xml.rels><?xml version="1.0" encoding="UTF-8" standalone="yes"?>
<Relationships xmlns="http://schemas.openxmlformats.org/package/2006/relationships"><Relationship Id="rId3" Type="http://schemas.microsoft.com/office/2011/relationships/chartColorStyle" Target="colors17.xml"/><Relationship Id="rId2" Type="http://schemas.openxmlformats.org/officeDocument/2006/relationships/chartUserShapes" Target="../drawings/drawing3.xml"/><Relationship Id="rId1" Type="http://schemas.openxmlformats.org/officeDocument/2006/relationships/oleObject" Target="file:///\\Volumes\Extreme%20SSD\BIMI%20slidedeck\downloads-data\americans%20views\pew_data.xlsx" TargetMode="External"/><Relationship Id="rId4"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Volumes\Extreme%20SSD\BIMI%20slidedeck\downloads-data\international-migrants-1970-2019\international-migrants.xlsx" TargetMode="External"/></Relationships>
</file>

<file path=ppt/charts/_rels/chart20.xml.rels><?xml version="1.0" encoding="UTF-8" standalone="yes"?>
<Relationships xmlns="http://schemas.openxmlformats.org/package/2006/relationships"><Relationship Id="rId3" Type="http://schemas.microsoft.com/office/2011/relationships/chartColorStyle" Target="colors18.xml"/><Relationship Id="rId2" Type="http://schemas.openxmlformats.org/officeDocument/2006/relationships/chartUserShapes" Target="../drawings/drawing4.xml"/><Relationship Id="rId1" Type="http://schemas.openxmlformats.org/officeDocument/2006/relationships/oleObject" Target="file:///\\Volumes\Extreme%20SSD\BIMI%20slidedeck\downloads-data\americans%20views\pew_data.xlsx" TargetMode="External"/><Relationship Id="rId4"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microsoft.com/office/2011/relationships/chartColorStyle" Target="colors19.xml"/><Relationship Id="rId2" Type="http://schemas.openxmlformats.org/officeDocument/2006/relationships/chartUserShapes" Target="../drawings/drawing5.xml"/><Relationship Id="rId1" Type="http://schemas.openxmlformats.org/officeDocument/2006/relationships/oleObject" Target="file:///\\Volumes\Extreme%20SSD\BIMI%20slidedeck\downloads-data\americans%20views\pew_data.xlsx" TargetMode="External"/><Relationship Id="rId4"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microsoft.com/office/2011/relationships/chartStyle" Target="style20.xml"/><Relationship Id="rId2" Type="http://schemas.microsoft.com/office/2011/relationships/chartColorStyle" Target="colors20.xml"/><Relationship Id="rId1" Type="http://schemas.openxmlformats.org/officeDocument/2006/relationships/oleObject" Target="file:///\\Volumes\Extreme%20SSD\BIMI%20slidedeck\downloads-data\americans%20views\pew_data.xlsx" TargetMode="External"/></Relationships>
</file>

<file path=ppt/charts/_rels/chart23.xml.rels><?xml version="1.0" encoding="UTF-8" standalone="yes"?>
<Relationships xmlns="http://schemas.openxmlformats.org/package/2006/relationships"><Relationship Id="rId3" Type="http://schemas.microsoft.com/office/2011/relationships/chartStyle" Target="style21.xml"/><Relationship Id="rId2" Type="http://schemas.microsoft.com/office/2011/relationships/chartColorStyle" Target="colors21.xml"/><Relationship Id="rId1" Type="http://schemas.openxmlformats.org/officeDocument/2006/relationships/oleObject" Target="file:///\\Volumes\Extreme%20SSD\BIMI%20slidedeck\downloads-data\americans%20views\pew_data.xlsx" TargetMode="External"/></Relationships>
</file>

<file path=ppt/charts/_rels/chart24.xml.rels><?xml version="1.0" encoding="UTF-8" standalone="yes"?>
<Relationships xmlns="http://schemas.openxmlformats.org/package/2006/relationships"><Relationship Id="rId3" Type="http://schemas.microsoft.com/office/2011/relationships/chartStyle" Target="style22.xml"/><Relationship Id="rId2" Type="http://schemas.microsoft.com/office/2011/relationships/chartColorStyle" Target="colors22.xml"/><Relationship Id="rId1" Type="http://schemas.openxmlformats.org/officeDocument/2006/relationships/oleObject" Target="file:///\\Volumes\Extreme%20SSD\BIMI%20slidedeck\downloads-data\americans%20views\pew_data.xlsx" TargetMode="External"/></Relationships>
</file>

<file path=ppt/charts/_rels/chart25.xml.rels><?xml version="1.0" encoding="UTF-8" standalone="yes"?>
<Relationships xmlns="http://schemas.openxmlformats.org/package/2006/relationships"><Relationship Id="rId3" Type="http://schemas.microsoft.com/office/2011/relationships/chartStyle" Target="style23.xml"/><Relationship Id="rId2" Type="http://schemas.microsoft.com/office/2011/relationships/chartColorStyle" Target="colors23.xml"/><Relationship Id="rId1" Type="http://schemas.openxmlformats.org/officeDocument/2006/relationships/oleObject" Target="file:///\\Volumes\Extreme%20SSD\BIMI%20slidedeck\downloads-data\americans%20views\pew_data.xlsx" TargetMode="External"/></Relationships>
</file>

<file path=ppt/charts/_rels/chart26.xml.rels><?xml version="1.0" encoding="UTF-8" standalone="yes"?>
<Relationships xmlns="http://schemas.openxmlformats.org/package/2006/relationships"><Relationship Id="rId3" Type="http://schemas.microsoft.com/office/2011/relationships/chartStyle" Target="style24.xml"/><Relationship Id="rId2" Type="http://schemas.microsoft.com/office/2011/relationships/chartColorStyle" Target="colors24.xml"/><Relationship Id="rId1" Type="http://schemas.openxmlformats.org/officeDocument/2006/relationships/oleObject" Target="file:///\\Volumes\Extreme%20SSD\BIMI%20slidedeck\downloads-data\americans%20views\TTI%20data.xlsx" TargetMode="External"/></Relationships>
</file>

<file path=ppt/charts/_rels/chart27.xml.rels><?xml version="1.0" encoding="UTF-8" standalone="yes"?>
<Relationships xmlns="http://schemas.openxmlformats.org/package/2006/relationships"><Relationship Id="rId3" Type="http://schemas.microsoft.com/office/2011/relationships/chartStyle" Target="style25.xml"/><Relationship Id="rId2" Type="http://schemas.microsoft.com/office/2011/relationships/chartColorStyle" Target="colors25.xml"/><Relationship Id="rId1" Type="http://schemas.openxmlformats.org/officeDocument/2006/relationships/oleObject" Target="file:///\\Volumes\Extreme%20SSD\BIMI%20slidedeck\downloads-data\americans%20views\TTI%20data.xlsx" TargetMode="External"/></Relationships>
</file>

<file path=ppt/charts/_rels/chart28.xml.rels><?xml version="1.0" encoding="UTF-8" standalone="yes"?>
<Relationships xmlns="http://schemas.openxmlformats.org/package/2006/relationships"><Relationship Id="rId3" Type="http://schemas.microsoft.com/office/2011/relationships/chartStyle" Target="style26.xml"/><Relationship Id="rId2" Type="http://schemas.microsoft.com/office/2011/relationships/chartColorStyle" Target="colors26.xml"/><Relationship Id="rId1" Type="http://schemas.openxmlformats.org/officeDocument/2006/relationships/oleObject" Target="file:///\\Volumes\Extreme%20SSD\BIMI%20slidedeck\downloads-data\pew\pew.xlsx" TargetMode="External"/></Relationships>
</file>

<file path=ppt/charts/_rels/chart29.xml.rels><?xml version="1.0" encoding="UTF-8" standalone="yes"?>
<Relationships xmlns="http://schemas.openxmlformats.org/package/2006/relationships"><Relationship Id="rId3" Type="http://schemas.microsoft.com/office/2011/relationships/chartStyle" Target="style27.xml"/><Relationship Id="rId2" Type="http://schemas.microsoft.com/office/2011/relationships/chartColorStyle" Target="colors27.xml"/><Relationship Id="rId1" Type="http://schemas.openxmlformats.org/officeDocument/2006/relationships/oleObject" Target="file:///\\Volumes\Extreme%20SSD\BIMI%20slidedeck\downloads-data\education\2019-MPI-education.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Volumes\Extreme%20SSD\BIMI%20slidedeck\downloads-data\immigrant%20stock\UN-international-migrants-1990-2019.xlsx" TargetMode="External"/></Relationships>
</file>

<file path=ppt/charts/_rels/chart30.xml.rels><?xml version="1.0" encoding="UTF-8" standalone="yes"?>
<Relationships xmlns="http://schemas.openxmlformats.org/package/2006/relationships"><Relationship Id="rId3" Type="http://schemas.microsoft.com/office/2011/relationships/chartStyle" Target="style28.xml"/><Relationship Id="rId2" Type="http://schemas.microsoft.com/office/2011/relationships/chartColorStyle" Target="colors28.xml"/><Relationship Id="rId1" Type="http://schemas.openxmlformats.org/officeDocument/2006/relationships/oleObject" Target="file:///\\Volumes\Extreme%20SSD\BIMI%20slidedeck\downloads-data\pew\pew.xlsx" TargetMode="External"/></Relationships>
</file>

<file path=ppt/charts/_rels/chart31.xml.rels><?xml version="1.0" encoding="UTF-8" standalone="yes"?>
<Relationships xmlns="http://schemas.openxmlformats.org/package/2006/relationships"><Relationship Id="rId3" Type="http://schemas.microsoft.com/office/2011/relationships/chartStyle" Target="style29.xml"/><Relationship Id="rId2" Type="http://schemas.microsoft.com/office/2011/relationships/chartColorStyle" Target="colors29.xml"/><Relationship Id="rId1" Type="http://schemas.openxmlformats.org/officeDocument/2006/relationships/oleObject" Target="file:///\\Volumes\Extreme%20SSD\BIMI%20slidedeck\downloads-data\pew\pew.xlsx" TargetMode="External"/></Relationships>
</file>

<file path=ppt/charts/_rels/chart32.xml.rels><?xml version="1.0" encoding="UTF-8" standalone="yes"?>
<Relationships xmlns="http://schemas.openxmlformats.org/package/2006/relationships"><Relationship Id="rId3" Type="http://schemas.microsoft.com/office/2011/relationships/chartStyle" Target="style30.xml"/><Relationship Id="rId2" Type="http://schemas.microsoft.com/office/2011/relationships/chartColorStyle" Target="colors30.xml"/><Relationship Id="rId1" Type="http://schemas.openxmlformats.org/officeDocument/2006/relationships/oleObject" Target="file:///\\Volumes\Extreme%20SSD\BIMI%20slidedeck\downloads-data\pew\pew.xlsx" TargetMode="External"/></Relationships>
</file>

<file path=ppt/charts/_rels/chart33.xml.rels><?xml version="1.0" encoding="UTF-8" standalone="yes"?>
<Relationships xmlns="http://schemas.openxmlformats.org/package/2006/relationships"><Relationship Id="rId3" Type="http://schemas.microsoft.com/office/2011/relationships/chartStyle" Target="style31.xml"/><Relationship Id="rId2" Type="http://schemas.microsoft.com/office/2011/relationships/chartColorStyle" Target="colors31.xml"/><Relationship Id="rId1" Type="http://schemas.openxmlformats.org/officeDocument/2006/relationships/oleObject" Target="file:///\\Volumes\Extreme%20SSD\BIMI%20slidedeck\downloads-data\YRBK%202017%20NATZ%20Excel%20Final_0\fy2017_table20_cleaned.xlsx" TargetMode="External"/></Relationships>
</file>

<file path=ppt/charts/_rels/chart34.xml.rels><?xml version="1.0" encoding="UTF-8" standalone="yes"?>
<Relationships xmlns="http://schemas.openxmlformats.org/package/2006/relationships"><Relationship Id="rId3" Type="http://schemas.microsoft.com/office/2011/relationships/chartStyle" Target="style32.xml"/><Relationship Id="rId2" Type="http://schemas.microsoft.com/office/2011/relationships/chartColorStyle" Target="colors32.xml"/><Relationship Id="rId1" Type="http://schemas.openxmlformats.org/officeDocument/2006/relationships/oleObject" Target="file:///\\Volumes\Extreme%20SSD\BIMI%20slidedeck\downloads-data\pew\pew.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Volumes\Extreme%20SSD\BIMI%20slidedeck\downloads-data\U.S.%20Immigrant%20population\MPI-US-number-of-immigrants-2018-dataclean.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Volumes\Extreme%20SSD\BIMI%20slidedeck\downloads-data\pew\Pew-Research-Center_Age-Gender-Current-Data_Statistical-Portrait-of-the-Foreign-Born-2017_2019-05.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Volumes\Extreme%20SSD\BIMI%20slidedeck\downloads-data\pew\Pew-Research-Center_Age-Gender-Current-Data_Statistical-Portrait-of-the-Foreign-Born-2017_2019-05.xlsx" TargetMode="External"/></Relationships>
</file>

<file path=ppt/charts/_rels/chart7.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Volumes\Extreme%20SSD\BIMI%20slidedeck\downloads-data\labor\immigrant-labor-force.xlsx" TargetMode="External"/></Relationships>
</file>

<file path=ppt/charts/_rels/chart8.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file:///\\Volumes\Extreme%20SSD\BIMI%20slidedeck\downloads-data\pew\pew.xlsx" TargetMode="External"/></Relationships>
</file>

<file path=ppt/charts/_rels/chart9.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oleObject" Target="file:///\\Volumes\Extreme%20SSD\BIMI%20slidedeck\downloads-data\yrbk_2018_lpr_excel_final\fy2018_table1-updat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l-GR"/>
  <c:chart>
    <c:autoTitleDeleted val="1"/>
    <c:plotArea>
      <c:layout/>
      <c:barChart>
        <c:barDir val="col"/>
        <c:grouping val="clustered"/>
        <c:ser>
          <c:idx val="0"/>
          <c:order val="0"/>
          <c:tx>
            <c:strRef>
              <c:f>'International-10 years'!$A$1</c:f>
              <c:strCache>
                <c:ptCount val="1"/>
                <c:pt idx="0">
                  <c:v>Year</c:v>
                </c:pt>
              </c:strCache>
            </c:strRef>
          </c:tx>
          <c:spPr>
            <a:solidFill>
              <a:schemeClr val="accent2"/>
            </a:solidFill>
            <a:ln>
              <a:noFill/>
            </a:ln>
            <a:effectLst/>
          </c:spPr>
          <c:val>
            <c:numRef>
              <c:f>'International-10 years'!$A$2:$A$7</c:f>
              <c:numCache>
                <c:formatCode>General</c:formatCode>
                <c:ptCount val="6"/>
                <c:pt idx="0">
                  <c:v>1970</c:v>
                </c:pt>
                <c:pt idx="1">
                  <c:v>1980</c:v>
                </c:pt>
                <c:pt idx="2">
                  <c:v>1990</c:v>
                </c:pt>
                <c:pt idx="3">
                  <c:v>2000</c:v>
                </c:pt>
                <c:pt idx="4">
                  <c:v>2010</c:v>
                </c:pt>
                <c:pt idx="5">
                  <c:v>2019</c:v>
                </c:pt>
              </c:numCache>
            </c:numRef>
          </c:val>
          <c:extLst xmlns:c16r2="http://schemas.microsoft.com/office/drawing/2015/06/chart">
            <c:ext xmlns:c16="http://schemas.microsoft.com/office/drawing/2014/chart" uri="{C3380CC4-5D6E-409C-BE32-E72D297353CC}">
              <c16:uniqueId val="{00000000-600A-A440-A8DA-564A792AB917}"/>
            </c:ext>
          </c:extLst>
        </c:ser>
        <c:ser>
          <c:idx val="1"/>
          <c:order val="1"/>
          <c:tx>
            <c:strRef>
              <c:f>'International-10 years'!$B$1</c:f>
              <c:strCache>
                <c:ptCount val="1"/>
                <c:pt idx="0">
                  <c:v>Number of migrants</c:v>
                </c:pt>
              </c:strCache>
            </c:strRef>
          </c:tx>
          <c:spPr>
            <a:solidFill>
              <a:schemeClr val="accent1"/>
            </a:solidFill>
            <a:ln>
              <a:noFill/>
            </a:ln>
            <a:effectLst/>
          </c:spPr>
          <c:val>
            <c:numRef>
              <c:f>'International-10 years'!$B$2:$B$7</c:f>
              <c:numCache>
                <c:formatCode>General</c:formatCode>
                <c:ptCount val="6"/>
                <c:pt idx="0">
                  <c:v>84460125</c:v>
                </c:pt>
                <c:pt idx="1">
                  <c:v>101983149</c:v>
                </c:pt>
                <c:pt idx="2">
                  <c:v>153011473</c:v>
                </c:pt>
                <c:pt idx="3">
                  <c:v>173588441</c:v>
                </c:pt>
                <c:pt idx="4">
                  <c:v>220781909</c:v>
                </c:pt>
                <c:pt idx="5">
                  <c:v>271642105</c:v>
                </c:pt>
              </c:numCache>
            </c:numRef>
          </c:val>
          <c:extLst xmlns:c16r2="http://schemas.microsoft.com/office/drawing/2015/06/chart">
            <c:ext xmlns:c16="http://schemas.microsoft.com/office/drawing/2014/chart" uri="{C3380CC4-5D6E-409C-BE32-E72D297353CC}">
              <c16:uniqueId val="{00000001-600A-A440-A8DA-564A792AB917}"/>
            </c:ext>
          </c:extLst>
        </c:ser>
        <c:gapWidth val="0"/>
        <c:overlap val="59"/>
        <c:axId val="120743040"/>
        <c:axId val="120744576"/>
      </c:barChart>
      <c:lineChart>
        <c:grouping val="standard"/>
        <c:ser>
          <c:idx val="2"/>
          <c:order val="2"/>
          <c:tx>
            <c:strRef>
              <c:f>'International-10 years'!$C$1</c:f>
              <c:strCache>
                <c:ptCount val="1"/>
                <c:pt idx="0">
                  <c:v>Migrants as a % of the world's population</c:v>
                </c:pt>
              </c:strCache>
            </c:strRef>
          </c:tx>
          <c:spPr>
            <a:ln w="63500" cap="rnd">
              <a:solidFill>
                <a:schemeClr val="accent1">
                  <a:lumMod val="5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accent1">
                        <a:lumMod val="50000"/>
                      </a:schemeClr>
                    </a:solidFill>
                    <a:latin typeface="Arial" panose="020B0604020202020204" pitchFamily="34" charset="0"/>
                    <a:ea typeface="+mn-ea"/>
                    <a:cs typeface="Arial" panose="020B0604020202020204" pitchFamily="34" charset="0"/>
                  </a:defRPr>
                </a:pPr>
                <a:endParaRPr lang="el-GR"/>
              </a:p>
            </c:txPr>
            <c:dLblPos val="t"/>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'International-10 years'!$C$2:$C$7</c:f>
              <c:numCache>
                <c:formatCode>General</c:formatCode>
                <c:ptCount val="6"/>
                <c:pt idx="0">
                  <c:v>2.2999999999999998</c:v>
                </c:pt>
                <c:pt idx="1">
                  <c:v>2.2999999999999998</c:v>
                </c:pt>
                <c:pt idx="2">
                  <c:v>2.9</c:v>
                </c:pt>
                <c:pt idx="3">
                  <c:v>2.8</c:v>
                </c:pt>
                <c:pt idx="4">
                  <c:v>3.2</c:v>
                </c:pt>
                <c:pt idx="5">
                  <c:v>3.5</c:v>
                </c:pt>
              </c:numCache>
            </c:numRef>
          </c:val>
          <c:extLst xmlns:c16r2="http://schemas.microsoft.com/office/drawing/2015/06/chart">
            <c:ext xmlns:c16="http://schemas.microsoft.com/office/drawing/2014/chart" uri="{C3380CC4-5D6E-409C-BE32-E72D297353CC}">
              <c16:uniqueId val="{00000002-600A-A440-A8DA-564A792AB917}"/>
            </c:ext>
          </c:extLst>
        </c:ser>
        <c:marker val="1"/>
        <c:axId val="120756096"/>
        <c:axId val="120754560"/>
      </c:lineChart>
      <c:catAx>
        <c:axId val="120743040"/>
        <c:scaling>
          <c:orientation val="minMax"/>
        </c:scaling>
        <c:delete val="1"/>
        <c:axPos val="b"/>
        <c:majorTickMark val="none"/>
        <c:tickLblPos val="none"/>
        <c:crossAx val="120744576"/>
        <c:crosses val="autoZero"/>
        <c:auto val="1"/>
        <c:lblAlgn val="ctr"/>
        <c:lblOffset val="100"/>
      </c:catAx>
      <c:valAx>
        <c:axId val="120744576"/>
        <c:scaling>
          <c:orientation val="minMax"/>
        </c:scaling>
        <c:axPos val="l"/>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alpha val="0"/>
                  </a:schemeClr>
                </a:solidFill>
                <a:latin typeface="+mn-lt"/>
                <a:ea typeface="+mn-ea"/>
                <a:cs typeface="+mn-cs"/>
              </a:defRPr>
            </a:pPr>
            <a:endParaRPr lang="el-GR"/>
          </a:p>
        </c:txPr>
        <c:crossAx val="120743040"/>
        <c:crosses val="autoZero"/>
        <c:crossBetween val="between"/>
      </c:valAx>
      <c:valAx>
        <c:axId val="120754560"/>
        <c:scaling>
          <c:orientation val="minMax"/>
        </c:scaling>
        <c:axPos val="r"/>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alpha val="0"/>
                  </a:schemeClr>
                </a:solidFill>
                <a:latin typeface="+mn-lt"/>
                <a:ea typeface="+mn-ea"/>
                <a:cs typeface="+mn-cs"/>
              </a:defRPr>
            </a:pPr>
            <a:endParaRPr lang="el-GR"/>
          </a:p>
        </c:txPr>
        <c:crossAx val="120756096"/>
        <c:crosses val="max"/>
        <c:crossBetween val="between"/>
      </c:valAx>
      <c:catAx>
        <c:axId val="120756096"/>
        <c:scaling>
          <c:orientation val="minMax"/>
        </c:scaling>
        <c:delete val="1"/>
        <c:axPos val="b"/>
        <c:majorTickMark val="none"/>
        <c:tickLblPos val="none"/>
        <c:crossAx val="120754560"/>
        <c:crosses val="autoZero"/>
        <c:auto val="1"/>
        <c:lblAlgn val="ctr"/>
        <c:lblOffset val="100"/>
      </c:cat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l-GR"/>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l-GR"/>
  <c:chart>
    <c:autoTitleDeleted val="1"/>
    <c:plotArea>
      <c:layout>
        <c:manualLayout>
          <c:layoutTarget val="inner"/>
          <c:xMode val="edge"/>
          <c:yMode val="edge"/>
          <c:x val="8.9422391788655298E-2"/>
          <c:y val="3.9106763452035932E-2"/>
          <c:w val="0.89482732184250158"/>
          <c:h val="0.88003857637493832"/>
        </c:manualLayout>
      </c:layout>
      <c:lineChart>
        <c:grouping val="standard"/>
        <c:ser>
          <c:idx val="0"/>
          <c:order val="0"/>
          <c:tx>
            <c:strRef>
              <c:f>'Table 13'!$B$1</c:f>
              <c:strCache>
                <c:ptCount val="1"/>
                <c:pt idx="0">
                  <c:v>Number</c:v>
                </c:pt>
              </c:strCache>
            </c:strRef>
          </c:tx>
          <c:spPr>
            <a:ln w="50800" cap="rnd">
              <a:solidFill>
                <a:schemeClr val="accent1"/>
              </a:solidFill>
              <a:round/>
            </a:ln>
            <a:effectLst/>
          </c:spPr>
          <c:marker>
            <c:symbol val="none"/>
          </c:marker>
          <c:cat>
            <c:numRef>
              <c:f>'Table 13'!$A$2:$A$40</c:f>
              <c:numCache>
                <c:formatCode>@</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formatCode="General">
                  <c:v>2018</c:v>
                </c:pt>
              </c:numCache>
            </c:numRef>
          </c:cat>
          <c:val>
            <c:numRef>
              <c:f>'Table 13'!$B$2:$B$40</c:f>
              <c:numCache>
                <c:formatCode>_(* #,##0_);_(* \(#,##0\);_(* "-"??_);_(@_)</c:formatCode>
                <c:ptCount val="39"/>
                <c:pt idx="0">
                  <c:v>207116</c:v>
                </c:pt>
                <c:pt idx="1">
                  <c:v>159252</c:v>
                </c:pt>
                <c:pt idx="2">
                  <c:v>98096</c:v>
                </c:pt>
                <c:pt idx="3">
                  <c:v>61218</c:v>
                </c:pt>
                <c:pt idx="4">
                  <c:v>70393</c:v>
                </c:pt>
                <c:pt idx="5">
                  <c:v>67704</c:v>
                </c:pt>
                <c:pt idx="6">
                  <c:v>62146</c:v>
                </c:pt>
                <c:pt idx="7">
                  <c:v>64528</c:v>
                </c:pt>
                <c:pt idx="8">
                  <c:v>76483</c:v>
                </c:pt>
                <c:pt idx="9">
                  <c:v>107070</c:v>
                </c:pt>
                <c:pt idx="10">
                  <c:v>122066</c:v>
                </c:pt>
                <c:pt idx="11">
                  <c:v>113389</c:v>
                </c:pt>
                <c:pt idx="12">
                  <c:v>115548</c:v>
                </c:pt>
                <c:pt idx="13">
                  <c:v>114181</c:v>
                </c:pt>
                <c:pt idx="14">
                  <c:v>111680</c:v>
                </c:pt>
                <c:pt idx="15">
                  <c:v>98973</c:v>
                </c:pt>
                <c:pt idx="16">
                  <c:v>75421</c:v>
                </c:pt>
                <c:pt idx="17">
                  <c:v>69653</c:v>
                </c:pt>
                <c:pt idx="18">
                  <c:v>76712</c:v>
                </c:pt>
                <c:pt idx="19">
                  <c:v>85285</c:v>
                </c:pt>
                <c:pt idx="20">
                  <c:v>72165</c:v>
                </c:pt>
                <c:pt idx="21">
                  <c:v>68920</c:v>
                </c:pt>
                <c:pt idx="22">
                  <c:v>26785</c:v>
                </c:pt>
                <c:pt idx="23">
                  <c:v>28286</c:v>
                </c:pt>
                <c:pt idx="24">
                  <c:v>52840</c:v>
                </c:pt>
                <c:pt idx="25">
                  <c:v>53738</c:v>
                </c:pt>
                <c:pt idx="26">
                  <c:v>41094</c:v>
                </c:pt>
                <c:pt idx="27">
                  <c:v>48218</c:v>
                </c:pt>
                <c:pt idx="28">
                  <c:v>60107</c:v>
                </c:pt>
                <c:pt idx="29">
                  <c:v>74602</c:v>
                </c:pt>
                <c:pt idx="30">
                  <c:v>73293</c:v>
                </c:pt>
                <c:pt idx="31">
                  <c:v>56384</c:v>
                </c:pt>
                <c:pt idx="32">
                  <c:v>58179</c:v>
                </c:pt>
                <c:pt idx="33">
                  <c:v>69909</c:v>
                </c:pt>
                <c:pt idx="34">
                  <c:v>69975</c:v>
                </c:pt>
                <c:pt idx="35">
                  <c:v>69920</c:v>
                </c:pt>
                <c:pt idx="36">
                  <c:v>84989</c:v>
                </c:pt>
                <c:pt idx="37">
                  <c:v>53691</c:v>
                </c:pt>
                <c:pt idx="38" formatCode="#,##0">
                  <c:v>22405</c:v>
                </c:pt>
              </c:numCache>
            </c:numRef>
          </c:val>
          <c:extLst xmlns:c16r2="http://schemas.microsoft.com/office/drawing/2015/06/chart">
            <c:ext xmlns:c16="http://schemas.microsoft.com/office/drawing/2014/chart" uri="{C3380CC4-5D6E-409C-BE32-E72D297353CC}">
              <c16:uniqueId val="{00000000-AEF3-8B4B-837E-DD412A94C9E3}"/>
            </c:ext>
          </c:extLst>
        </c:ser>
        <c:marker val="1"/>
        <c:axId val="122369152"/>
        <c:axId val="122370688"/>
      </c:lineChart>
      <c:catAx>
        <c:axId val="122369152"/>
        <c:scaling>
          <c:orientation val="minMax"/>
        </c:scaling>
        <c:axPos val="b"/>
        <c:numFmt formatCode="@" sourceLinked="1"/>
        <c:maj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2370688"/>
        <c:crosses val="autoZero"/>
        <c:auto val="1"/>
        <c:lblAlgn val="ctr"/>
        <c:lblOffset val="100"/>
        <c:tickLblSkip val="4"/>
      </c:catAx>
      <c:valAx>
        <c:axId val="122370688"/>
        <c:scaling>
          <c:orientation val="minMax"/>
        </c:scaling>
        <c:axPos val="l"/>
        <c:numFmt formatCode="_(* #,##0_);_(* \(#,##0\);_(* &quot;-&quot;??_);_(@_)" sourceLinked="1"/>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2369152"/>
        <c:crosses val="autoZero"/>
        <c:crossBetween val="between"/>
        <c:dispUnits>
          <c:builtInUnit val="thousands"/>
          <c:dispUnitsLbl>
            <c:layout/>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dispUnitsLbl>
        </c:dispUnits>
      </c:valAx>
      <c:spPr>
        <a:noFill/>
        <a:ln w="25400">
          <a:noFill/>
        </a:ln>
        <a:effectLst/>
      </c:spPr>
    </c:plotArea>
    <c:plotVisOnly val="1"/>
    <c:dispBlanksAs val="gap"/>
  </c:chart>
  <c:spPr>
    <a:noFill/>
    <a:ln w="9525" cap="flat" cmpd="sng" algn="ctr">
      <a:noFill/>
      <a:round/>
    </a:ln>
    <a:effectLst/>
  </c:spPr>
  <c:txPr>
    <a:bodyPr/>
    <a:lstStyle/>
    <a:p>
      <a:pPr>
        <a:defRPr sz="1200">
          <a:latin typeface="Freight Sans Medium" panose="02000606030000020004" pitchFamily="2" charset="77"/>
        </a:defRPr>
      </a:pPr>
      <a:endParaRPr lang="el-GR"/>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l-GR"/>
  <c:chart>
    <c:autoTitleDeleted val="1"/>
    <c:plotArea>
      <c:layout/>
      <c:lineChart>
        <c:grouping val="standard"/>
        <c:ser>
          <c:idx val="0"/>
          <c:order val="0"/>
          <c:tx>
            <c:strRef>
              <c:f>'Table 16'!$B$1</c:f>
              <c:strCache>
                <c:ptCount val="1"/>
                <c:pt idx="0">
                  <c:v>Total</c:v>
                </c:pt>
              </c:strCache>
            </c:strRef>
          </c:tx>
          <c:spPr>
            <a:ln w="38100" cap="rnd">
              <a:solidFill>
                <a:schemeClr val="accent1"/>
              </a:solidFill>
              <a:round/>
            </a:ln>
            <a:effectLst/>
          </c:spPr>
          <c:marker>
            <c:symbol val="none"/>
          </c:marker>
          <c:dPt>
            <c:idx val="23"/>
            <c:spPr>
              <a:ln w="38100" cap="rnd">
                <a:solidFill>
                  <a:schemeClr val="tx2"/>
                </a:solidFill>
                <a:round/>
              </a:ln>
              <a:effectLst/>
            </c:spPr>
            <c:extLst xmlns:c16r2="http://schemas.microsoft.com/office/drawing/2015/06/chart">
              <c:ext xmlns:c16="http://schemas.microsoft.com/office/drawing/2014/chart" uri="{C3380CC4-5D6E-409C-BE32-E72D297353CC}">
                <c16:uniqueId val="{00000003-EC20-544B-93EF-9ECCC036358B}"/>
              </c:ext>
            </c:extLst>
          </c:dPt>
          <c:cat>
            <c:numRef>
              <c:f>'Table 16'!$A$2:$A$30</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'Table 16'!$B$2:$B$30</c:f>
              <c:numCache>
                <c:formatCode>General</c:formatCode>
                <c:ptCount val="29"/>
                <c:pt idx="0">
                  <c:v>8472</c:v>
                </c:pt>
                <c:pt idx="1">
                  <c:v>5035</c:v>
                </c:pt>
                <c:pt idx="2">
                  <c:v>6307</c:v>
                </c:pt>
                <c:pt idx="3">
                  <c:v>9543</c:v>
                </c:pt>
                <c:pt idx="4">
                  <c:v>13828</c:v>
                </c:pt>
                <c:pt idx="5">
                  <c:v>20703</c:v>
                </c:pt>
                <c:pt idx="6">
                  <c:v>23532</c:v>
                </c:pt>
                <c:pt idx="7">
                  <c:v>22939</c:v>
                </c:pt>
                <c:pt idx="8">
                  <c:v>20507</c:v>
                </c:pt>
                <c:pt idx="9">
                  <c:v>26571</c:v>
                </c:pt>
                <c:pt idx="10">
                  <c:v>32514</c:v>
                </c:pt>
                <c:pt idx="11">
                  <c:v>39148</c:v>
                </c:pt>
                <c:pt idx="12">
                  <c:v>36937</c:v>
                </c:pt>
                <c:pt idx="13">
                  <c:v>28743</c:v>
                </c:pt>
                <c:pt idx="14">
                  <c:v>27376</c:v>
                </c:pt>
                <c:pt idx="15">
                  <c:v>25304</c:v>
                </c:pt>
                <c:pt idx="16">
                  <c:v>26352</c:v>
                </c:pt>
                <c:pt idx="17">
                  <c:v>25318</c:v>
                </c:pt>
                <c:pt idx="18">
                  <c:v>23022</c:v>
                </c:pt>
                <c:pt idx="19">
                  <c:v>22303</c:v>
                </c:pt>
                <c:pt idx="20">
                  <c:v>19771</c:v>
                </c:pt>
                <c:pt idx="21">
                  <c:v>23569</c:v>
                </c:pt>
                <c:pt idx="22">
                  <c:v>27948</c:v>
                </c:pt>
                <c:pt idx="23">
                  <c:v>24996</c:v>
                </c:pt>
                <c:pt idx="24">
                  <c:v>23369</c:v>
                </c:pt>
                <c:pt idx="25">
                  <c:v>26011</c:v>
                </c:pt>
                <c:pt idx="26">
                  <c:v>20340</c:v>
                </c:pt>
                <c:pt idx="27">
                  <c:v>26568</c:v>
                </c:pt>
                <c:pt idx="28">
                  <c:v>38687</c:v>
                </c:pt>
              </c:numCache>
            </c:numRef>
          </c:val>
          <c:extLst xmlns:c16r2="http://schemas.microsoft.com/office/drawing/2015/06/chart">
            <c:ext xmlns:c16="http://schemas.microsoft.com/office/drawing/2014/chart" uri="{C3380CC4-5D6E-409C-BE32-E72D297353CC}">
              <c16:uniqueId val="{00000000-EC20-544B-93EF-9ECCC036358B}"/>
            </c:ext>
          </c:extLst>
        </c:ser>
        <c:ser>
          <c:idx val="1"/>
          <c:order val="1"/>
          <c:tx>
            <c:strRef>
              <c:f>'Table 16'!$C$1</c:f>
              <c:strCache>
                <c:ptCount val="1"/>
                <c:pt idx="0">
                  <c:v>Affirmative</c:v>
                </c:pt>
              </c:strCache>
            </c:strRef>
          </c:tx>
          <c:spPr>
            <a:ln w="38100" cap="rnd">
              <a:solidFill>
                <a:schemeClr val="accent2"/>
              </a:solidFill>
              <a:round/>
            </a:ln>
            <a:effectLst/>
          </c:spPr>
          <c:marker>
            <c:symbol val="none"/>
          </c:marker>
          <c:cat>
            <c:numRef>
              <c:f>'Table 16'!$A$2:$A$30</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'Table 16'!$C$2:$C$30</c:f>
              <c:numCache>
                <c:formatCode>General</c:formatCode>
                <c:ptCount val="29"/>
                <c:pt idx="0">
                  <c:v>5672</c:v>
                </c:pt>
                <c:pt idx="1">
                  <c:v>2908</c:v>
                </c:pt>
                <c:pt idx="2">
                  <c:v>4123</c:v>
                </c:pt>
                <c:pt idx="3">
                  <c:v>7509</c:v>
                </c:pt>
                <c:pt idx="4">
                  <c:v>11775</c:v>
                </c:pt>
                <c:pt idx="5">
                  <c:v>17573</c:v>
                </c:pt>
                <c:pt idx="6">
                  <c:v>18624</c:v>
                </c:pt>
                <c:pt idx="7">
                  <c:v>16380</c:v>
                </c:pt>
                <c:pt idx="8">
                  <c:v>13216</c:v>
                </c:pt>
                <c:pt idx="9">
                  <c:v>18150</c:v>
                </c:pt>
                <c:pt idx="10">
                  <c:v>23278</c:v>
                </c:pt>
                <c:pt idx="11">
                  <c:v>29147</c:v>
                </c:pt>
                <c:pt idx="12">
                  <c:v>25960</c:v>
                </c:pt>
                <c:pt idx="13">
                  <c:v>15367</c:v>
                </c:pt>
                <c:pt idx="14">
                  <c:v>14354</c:v>
                </c:pt>
                <c:pt idx="15">
                  <c:v>13547</c:v>
                </c:pt>
                <c:pt idx="16">
                  <c:v>13048</c:v>
                </c:pt>
                <c:pt idx="17">
                  <c:v>12459</c:v>
                </c:pt>
                <c:pt idx="18">
                  <c:v>12130</c:v>
                </c:pt>
                <c:pt idx="19">
                  <c:v>12003</c:v>
                </c:pt>
                <c:pt idx="20">
                  <c:v>11252</c:v>
                </c:pt>
                <c:pt idx="21">
                  <c:v>13431</c:v>
                </c:pt>
                <c:pt idx="22">
                  <c:v>17373</c:v>
                </c:pt>
                <c:pt idx="23">
                  <c:v>15229</c:v>
                </c:pt>
                <c:pt idx="24">
                  <c:v>14698</c:v>
                </c:pt>
                <c:pt idx="25">
                  <c:v>17818</c:v>
                </c:pt>
                <c:pt idx="26">
                  <c:v>11582</c:v>
                </c:pt>
                <c:pt idx="27">
                  <c:v>16045</c:v>
                </c:pt>
                <c:pt idx="28">
                  <c:v>25439</c:v>
                </c:pt>
              </c:numCache>
            </c:numRef>
          </c:val>
          <c:extLst xmlns:c16r2="http://schemas.microsoft.com/office/drawing/2015/06/chart">
            <c:ext xmlns:c16="http://schemas.microsoft.com/office/drawing/2014/chart" uri="{C3380CC4-5D6E-409C-BE32-E72D297353CC}">
              <c16:uniqueId val="{00000001-EC20-544B-93EF-9ECCC036358B}"/>
            </c:ext>
          </c:extLst>
        </c:ser>
        <c:ser>
          <c:idx val="2"/>
          <c:order val="2"/>
          <c:tx>
            <c:strRef>
              <c:f>'Table 16'!$D$1</c:f>
              <c:strCache>
                <c:ptCount val="1"/>
                <c:pt idx="0">
                  <c:v>Defensive</c:v>
                </c:pt>
              </c:strCache>
            </c:strRef>
          </c:tx>
          <c:spPr>
            <a:ln w="38100" cap="rnd">
              <a:solidFill>
                <a:schemeClr val="tx2">
                  <a:lumMod val="50000"/>
                </a:schemeClr>
              </a:solidFill>
              <a:round/>
            </a:ln>
            <a:effectLst/>
          </c:spPr>
          <c:marker>
            <c:symbol val="none"/>
          </c:marker>
          <c:cat>
            <c:numRef>
              <c:f>'Table 16'!$A$2:$A$30</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'Table 16'!$D$2:$D$30</c:f>
              <c:numCache>
                <c:formatCode>General</c:formatCode>
                <c:ptCount val="29"/>
                <c:pt idx="0">
                  <c:v>2800</c:v>
                </c:pt>
                <c:pt idx="1">
                  <c:v>2127</c:v>
                </c:pt>
                <c:pt idx="2">
                  <c:v>2184</c:v>
                </c:pt>
                <c:pt idx="3">
                  <c:v>2034</c:v>
                </c:pt>
                <c:pt idx="4">
                  <c:v>2053</c:v>
                </c:pt>
                <c:pt idx="5">
                  <c:v>3130</c:v>
                </c:pt>
                <c:pt idx="6">
                  <c:v>4908</c:v>
                </c:pt>
                <c:pt idx="7">
                  <c:v>6559</c:v>
                </c:pt>
                <c:pt idx="8">
                  <c:v>7291</c:v>
                </c:pt>
                <c:pt idx="9">
                  <c:v>8421</c:v>
                </c:pt>
                <c:pt idx="10">
                  <c:v>9236</c:v>
                </c:pt>
                <c:pt idx="11">
                  <c:v>10001</c:v>
                </c:pt>
                <c:pt idx="12">
                  <c:v>10977</c:v>
                </c:pt>
                <c:pt idx="13">
                  <c:v>13376</c:v>
                </c:pt>
                <c:pt idx="14">
                  <c:v>13022</c:v>
                </c:pt>
                <c:pt idx="15">
                  <c:v>11757</c:v>
                </c:pt>
                <c:pt idx="16">
                  <c:v>13304</c:v>
                </c:pt>
                <c:pt idx="17">
                  <c:v>12859</c:v>
                </c:pt>
                <c:pt idx="18">
                  <c:v>10892</c:v>
                </c:pt>
                <c:pt idx="19">
                  <c:v>10300</c:v>
                </c:pt>
                <c:pt idx="20">
                  <c:v>8519</c:v>
                </c:pt>
                <c:pt idx="21">
                  <c:v>10138</c:v>
                </c:pt>
                <c:pt idx="22">
                  <c:v>10575</c:v>
                </c:pt>
                <c:pt idx="23">
                  <c:v>9767</c:v>
                </c:pt>
                <c:pt idx="24">
                  <c:v>8671</c:v>
                </c:pt>
                <c:pt idx="25">
                  <c:v>8193</c:v>
                </c:pt>
                <c:pt idx="26">
                  <c:v>8758</c:v>
                </c:pt>
                <c:pt idx="27">
                  <c:v>10523</c:v>
                </c:pt>
                <c:pt idx="28">
                  <c:v>13248</c:v>
                </c:pt>
              </c:numCache>
            </c:numRef>
          </c:val>
          <c:extLst xmlns:c16r2="http://schemas.microsoft.com/office/drawing/2015/06/chart">
            <c:ext xmlns:c16="http://schemas.microsoft.com/office/drawing/2014/chart" uri="{C3380CC4-5D6E-409C-BE32-E72D297353CC}">
              <c16:uniqueId val="{00000002-EC20-544B-93EF-9ECCC036358B}"/>
            </c:ext>
          </c:extLst>
        </c:ser>
        <c:marker val="1"/>
        <c:axId val="122280192"/>
        <c:axId val="122408960"/>
      </c:lineChart>
      <c:catAx>
        <c:axId val="12228019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2408960"/>
        <c:crosses val="autoZero"/>
        <c:auto val="1"/>
        <c:lblAlgn val="ctr"/>
        <c:lblOffset val="100"/>
        <c:tickLblSkip val="4"/>
      </c:catAx>
      <c:valAx>
        <c:axId val="122408960"/>
        <c:scaling>
          <c:orientation val="minMax"/>
        </c:scaling>
        <c:axPos val="l"/>
        <c:numFmt formatCode="General"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2280192"/>
        <c:crosses val="autoZero"/>
        <c:crossBetween val="between"/>
        <c:dispUnits>
          <c:builtInUnit val="thousands"/>
          <c:dispUnitsLbl>
            <c:layout/>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dispUnitsLbl>
        </c:dispUnits>
      </c:valAx>
      <c:spPr>
        <a:noFill/>
        <a:ln w="25400">
          <a:noFill/>
        </a:ln>
        <a:effectLst/>
      </c:spPr>
    </c:plotArea>
    <c:plotVisOnly val="1"/>
    <c:dispBlanksAs val="gap"/>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l-GR"/>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col"/>
        <c:grouping val="clustered"/>
        <c:ser>
          <c:idx val="0"/>
          <c:order val="0"/>
          <c:tx>
            <c:strRef>
              <c:f>gender!$B$2</c:f>
              <c:strCache>
                <c:ptCount val="1"/>
                <c:pt idx="0">
                  <c:v>2010</c:v>
                </c:pt>
              </c:strCache>
            </c:strRef>
          </c:tx>
          <c:spPr>
            <a:solidFill>
              <a:schemeClr val="accent1"/>
            </a:solidFill>
            <a:ln>
              <a:noFill/>
            </a:ln>
            <a:effectLst/>
          </c:spPr>
          <c:cat>
            <c:strRef>
              <c:f>gender!$A$3:$A$4</c:f>
              <c:strCache>
                <c:ptCount val="2"/>
                <c:pt idx="0">
                  <c:v>Female</c:v>
                </c:pt>
                <c:pt idx="1">
                  <c:v>Male</c:v>
                </c:pt>
              </c:strCache>
            </c:strRef>
          </c:cat>
          <c:val>
            <c:numRef>
              <c:f>gender!$B$3:$B$4</c:f>
              <c:numCache>
                <c:formatCode>General</c:formatCode>
                <c:ptCount val="2"/>
                <c:pt idx="0">
                  <c:v>5276787</c:v>
                </c:pt>
                <c:pt idx="1">
                  <c:v>6448215</c:v>
                </c:pt>
              </c:numCache>
            </c:numRef>
          </c:val>
          <c:extLst xmlns:c16r2="http://schemas.microsoft.com/office/drawing/2015/06/chart">
            <c:ext xmlns:c16="http://schemas.microsoft.com/office/drawing/2014/chart" uri="{C3380CC4-5D6E-409C-BE32-E72D297353CC}">
              <c16:uniqueId val="{00000000-EBFB-2A4C-8EE8-F80E4234F82C}"/>
            </c:ext>
          </c:extLst>
        </c:ser>
        <c:ser>
          <c:idx val="1"/>
          <c:order val="1"/>
          <c:tx>
            <c:strRef>
              <c:f>gender!$F$2</c:f>
              <c:strCache>
                <c:ptCount val="1"/>
                <c:pt idx="0">
                  <c:v>2018</c:v>
                </c:pt>
              </c:strCache>
            </c:strRef>
          </c:tx>
          <c:spPr>
            <a:solidFill>
              <a:schemeClr val="accent2"/>
            </a:solidFill>
            <a:ln>
              <a:noFill/>
            </a:ln>
            <a:effectLst/>
          </c:spPr>
          <c:cat>
            <c:strRef>
              <c:f>gender!$A$3:$A$4</c:f>
              <c:strCache>
                <c:ptCount val="2"/>
                <c:pt idx="0">
                  <c:v>Female</c:v>
                </c:pt>
                <c:pt idx="1">
                  <c:v>Male</c:v>
                </c:pt>
              </c:strCache>
            </c:strRef>
          </c:cat>
          <c:val>
            <c:numRef>
              <c:f>gender!$F$3:$F$4</c:f>
              <c:numCache>
                <c:formatCode>General</c:formatCode>
                <c:ptCount val="2"/>
                <c:pt idx="0">
                  <c:v>4881110</c:v>
                </c:pt>
                <c:pt idx="1">
                  <c:v>5682500</c:v>
                </c:pt>
              </c:numCache>
            </c:numRef>
          </c:val>
          <c:extLst xmlns:c16r2="http://schemas.microsoft.com/office/drawing/2015/06/chart">
            <c:ext xmlns:c16="http://schemas.microsoft.com/office/drawing/2014/chart" uri="{C3380CC4-5D6E-409C-BE32-E72D297353CC}">
              <c16:uniqueId val="{00000001-EBFB-2A4C-8EE8-F80E4234F82C}"/>
            </c:ext>
          </c:extLst>
        </c:ser>
        <c:gapWidth val="219"/>
        <c:overlap val="-27"/>
        <c:axId val="122510720"/>
        <c:axId val="122565760"/>
      </c:barChart>
      <c:catAx>
        <c:axId val="122510720"/>
        <c:scaling>
          <c:orientation val="minMax"/>
        </c:scaling>
        <c:delete val="1"/>
        <c:axPos val="b"/>
        <c:numFmt formatCode="General" sourceLinked="1"/>
        <c:majorTickMark val="none"/>
        <c:tickLblPos val="none"/>
        <c:crossAx val="122565760"/>
        <c:crosses val="autoZero"/>
        <c:auto val="1"/>
        <c:lblAlgn val="ctr"/>
        <c:lblOffset val="100"/>
      </c:catAx>
      <c:valAx>
        <c:axId val="122565760"/>
        <c:scaling>
          <c:orientation val="minMax"/>
        </c:scaling>
        <c:delete val="1"/>
        <c:axPos val="l"/>
        <c:numFmt formatCode="General" sourceLinked="1"/>
        <c:majorTickMark val="none"/>
        <c:tickLblPos val="none"/>
        <c:crossAx val="122510720"/>
        <c:crosses val="autoZero"/>
        <c:crossBetween val="between"/>
        <c:dispUnits>
          <c:builtInUnit val="millions"/>
        </c:dispUnits>
      </c:valAx>
      <c:spPr>
        <a:noFill/>
        <a:ln w="25400">
          <a:noFill/>
        </a:ln>
        <a:effectLst/>
      </c:spPr>
    </c:plotArea>
    <c:legend>
      <c:legendPos val="b"/>
      <c:layout/>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legend>
    <c:plotVisOnly val="1"/>
    <c:dispBlanksAs val="gap"/>
  </c:chart>
  <c:spPr>
    <a:noFill/>
    <a:ln w="9525" cap="flat" cmpd="sng" algn="ctr">
      <a:noFill/>
      <a:round/>
    </a:ln>
    <a:effectLst/>
  </c:spPr>
  <c:txPr>
    <a:bodyPr/>
    <a:lstStyle/>
    <a:p>
      <a:pPr>
        <a:defRPr>
          <a:latin typeface="Freight Sans Medium" panose="02000606030000020004" pitchFamily="2" charset="77"/>
        </a:defRPr>
      </a:pPr>
      <a:endParaRPr lang="el-GR"/>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el-GR"/>
  <c:chart>
    <c:autoTitleDeleted val="1"/>
    <c:plotArea>
      <c:layout/>
      <c:pieChart>
        <c:varyColors val="1"/>
        <c:ser>
          <c:idx val="0"/>
          <c:order val="0"/>
          <c:spPr>
            <a:ln>
              <a:noFill/>
            </a:ln>
          </c:spPr>
          <c:dPt>
            <c:idx val="0"/>
            <c:spPr>
              <a:solidFill>
                <a:schemeClr val="tx2"/>
              </a:solidFill>
              <a:ln w="19050">
                <a:noFill/>
              </a:ln>
              <a:effectLst/>
            </c:spPr>
            <c:extLst xmlns:c16r2="http://schemas.microsoft.com/office/drawing/2015/06/chart">
              <c:ext xmlns:c16="http://schemas.microsoft.com/office/drawing/2014/chart" uri="{C3380CC4-5D6E-409C-BE32-E72D297353CC}">
                <c16:uniqueId val="{00000001-09C5-4742-9CAA-770DAEEA4A94}"/>
              </c:ext>
            </c:extLst>
          </c:dPt>
          <c:dPt>
            <c:idx val="1"/>
            <c:spPr>
              <a:solidFill>
                <a:schemeClr val="bg2">
                  <a:lumMod val="60000"/>
                  <a:lumOff val="40000"/>
                </a:schemeClr>
              </a:solidFill>
              <a:ln w="19050">
                <a:noFill/>
              </a:ln>
              <a:effectLst/>
            </c:spPr>
            <c:extLst xmlns:c16r2="http://schemas.microsoft.com/office/drawing/2015/06/chart">
              <c:ext xmlns:c16="http://schemas.microsoft.com/office/drawing/2014/chart" uri="{C3380CC4-5D6E-409C-BE32-E72D297353CC}">
                <c16:uniqueId val="{00000003-09C5-4742-9CAA-770DAEEA4A94}"/>
              </c:ext>
            </c:extLst>
          </c:dPt>
          <c:cat>
            <c:strRef>
              <c:f>employment!$A$13:$A$14</c:f>
              <c:strCache>
                <c:ptCount val="2"/>
                <c:pt idx="0">
                  <c:v>Labor force</c:v>
                </c:pt>
                <c:pt idx="1">
                  <c:v>Not in labor force</c:v>
                </c:pt>
              </c:strCache>
            </c:strRef>
          </c:cat>
          <c:val>
            <c:numRef>
              <c:f>employment!$G$13:$G$14</c:f>
              <c:numCache>
                <c:formatCode>0%</c:formatCode>
                <c:ptCount val="2"/>
                <c:pt idx="0">
                  <c:v>0.76676235579009699</c:v>
                </c:pt>
                <c:pt idx="1">
                  <c:v>0.23323764420990298</c:v>
                </c:pt>
              </c:numCache>
            </c:numRef>
          </c:val>
          <c:extLst xmlns:c16r2="http://schemas.microsoft.com/office/drawing/2015/06/chart">
            <c:ext xmlns:c16="http://schemas.microsoft.com/office/drawing/2014/chart" uri="{C3380CC4-5D6E-409C-BE32-E72D297353CC}">
              <c16:uniqueId val="{00000004-09C5-4742-9CAA-770DAEEA4A94}"/>
            </c:ext>
          </c:extLst>
        </c:ser>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l-GR"/>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el-GR"/>
  <c:chart>
    <c:autoTitleDeleted val="1"/>
    <c:plotArea>
      <c:layout/>
      <c:pieChart>
        <c:varyColors val="1"/>
        <c:ser>
          <c:idx val="0"/>
          <c:order val="0"/>
          <c:spPr>
            <a:ln>
              <a:noFill/>
            </a:ln>
          </c:spPr>
          <c:dPt>
            <c:idx val="0"/>
            <c:spPr>
              <a:solidFill>
                <a:schemeClr val="accent2"/>
              </a:solidFill>
              <a:ln w="19050">
                <a:noFill/>
              </a:ln>
              <a:effectLst/>
            </c:spPr>
            <c:extLst xmlns:c16r2="http://schemas.microsoft.com/office/drawing/2015/06/chart">
              <c:ext xmlns:c16="http://schemas.microsoft.com/office/drawing/2014/chart" uri="{C3380CC4-5D6E-409C-BE32-E72D297353CC}">
                <c16:uniqueId val="{00000001-6A5D-2A41-B002-4E1F6496E233}"/>
              </c:ext>
            </c:extLst>
          </c:dPt>
          <c:dPt>
            <c:idx val="1"/>
            <c:spPr>
              <a:solidFill>
                <a:schemeClr val="bg2">
                  <a:lumMod val="60000"/>
                  <a:lumOff val="40000"/>
                </a:schemeClr>
              </a:solidFill>
              <a:ln w="19050">
                <a:noFill/>
              </a:ln>
              <a:effectLst/>
            </c:spPr>
            <c:extLst xmlns:c16r2="http://schemas.microsoft.com/office/drawing/2015/06/chart">
              <c:ext xmlns:c16="http://schemas.microsoft.com/office/drawing/2014/chart" uri="{C3380CC4-5D6E-409C-BE32-E72D297353CC}">
                <c16:uniqueId val="{00000003-6A5D-2A41-B002-4E1F6496E233}"/>
              </c:ext>
            </c:extLst>
          </c:dPt>
          <c:cat>
            <c:strRef>
              <c:f>employment!$A$8:$A$9</c:f>
              <c:strCache>
                <c:ptCount val="2"/>
                <c:pt idx="0">
                  <c:v>Employed</c:v>
                </c:pt>
                <c:pt idx="1">
                  <c:v>Unemployed</c:v>
                </c:pt>
              </c:strCache>
            </c:strRef>
          </c:cat>
          <c:val>
            <c:numRef>
              <c:f>employment!$G$8:$G$9</c:f>
              <c:numCache>
                <c:formatCode>0%</c:formatCode>
                <c:ptCount val="2"/>
                <c:pt idx="0">
                  <c:v>0.95835673320510828</c:v>
                </c:pt>
                <c:pt idx="1">
                  <c:v>4.1643266794891887E-2</c:v>
                </c:pt>
              </c:numCache>
            </c:numRef>
          </c:val>
          <c:extLst xmlns:c16r2="http://schemas.microsoft.com/office/drawing/2015/06/chart">
            <c:ext xmlns:c16="http://schemas.microsoft.com/office/drawing/2014/chart" uri="{C3380CC4-5D6E-409C-BE32-E72D297353CC}">
              <c16:uniqueId val="{00000004-6A5D-2A41-B002-4E1F6496E233}"/>
            </c:ext>
          </c:extLst>
        </c:ser>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l-GR"/>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el-GR"/>
  <c:chart>
    <c:autoTitleDeleted val="1"/>
    <c:plotArea>
      <c:layout/>
      <c:areaChart>
        <c:grouping val="standard"/>
        <c:ser>
          <c:idx val="0"/>
          <c:order val="0"/>
          <c:tx>
            <c:strRef>
              <c:f>'Table 33'!$B$1</c:f>
              <c:strCache>
                <c:ptCount val="1"/>
                <c:pt idx="0">
                  <c:v>Number of apprehensions</c:v>
                </c:pt>
              </c:strCache>
            </c:strRef>
          </c:tx>
          <c:spPr>
            <a:solidFill>
              <a:schemeClr val="tx2"/>
            </a:solidFill>
            <a:ln>
              <a:noFill/>
            </a:ln>
            <a:effectLst/>
          </c:spPr>
          <c:cat>
            <c:numRef>
              <c:f>'Table 33'!$A$2:$A$92</c:f>
              <c:numCache>
                <c:formatCode>General</c:formatCode>
                <c:ptCount val="91"/>
                <c:pt idx="0">
                  <c:v>1927</c:v>
                </c:pt>
                <c:pt idx="1">
                  <c:v>1928</c:v>
                </c:pt>
                <c:pt idx="2">
                  <c:v>1929</c:v>
                </c:pt>
                <c:pt idx="3">
                  <c:v>1930</c:v>
                </c:pt>
                <c:pt idx="4">
                  <c:v>1931</c:v>
                </c:pt>
                <c:pt idx="5">
                  <c:v>1932</c:v>
                </c:pt>
                <c:pt idx="6">
                  <c:v>1933</c:v>
                </c:pt>
                <c:pt idx="7">
                  <c:v>1934</c:v>
                </c:pt>
                <c:pt idx="8">
                  <c:v>1935</c:v>
                </c:pt>
                <c:pt idx="9">
                  <c:v>1936</c:v>
                </c:pt>
                <c:pt idx="10">
                  <c:v>1937</c:v>
                </c:pt>
                <c:pt idx="11">
                  <c:v>1938</c:v>
                </c:pt>
                <c:pt idx="12">
                  <c:v>1939</c:v>
                </c:pt>
                <c:pt idx="13">
                  <c:v>1940</c:v>
                </c:pt>
                <c:pt idx="14">
                  <c:v>1941</c:v>
                </c:pt>
                <c:pt idx="15">
                  <c:v>1942</c:v>
                </c:pt>
                <c:pt idx="16">
                  <c:v>1943</c:v>
                </c:pt>
                <c:pt idx="17">
                  <c:v>1944</c:v>
                </c:pt>
                <c:pt idx="18">
                  <c:v>1945</c:v>
                </c:pt>
                <c:pt idx="19">
                  <c:v>1946</c:v>
                </c:pt>
                <c:pt idx="20">
                  <c:v>1947</c:v>
                </c:pt>
                <c:pt idx="21">
                  <c:v>1948</c:v>
                </c:pt>
                <c:pt idx="22">
                  <c:v>1949</c:v>
                </c:pt>
                <c:pt idx="23">
                  <c:v>1950</c:v>
                </c:pt>
                <c:pt idx="24">
                  <c:v>1951</c:v>
                </c:pt>
                <c:pt idx="25">
                  <c:v>1952</c:v>
                </c:pt>
                <c:pt idx="26">
                  <c:v>1953</c:v>
                </c:pt>
                <c:pt idx="27">
                  <c:v>1954</c:v>
                </c:pt>
                <c:pt idx="28">
                  <c:v>1955</c:v>
                </c:pt>
                <c:pt idx="29">
                  <c:v>1956</c:v>
                </c:pt>
                <c:pt idx="30">
                  <c:v>1957</c:v>
                </c:pt>
                <c:pt idx="31">
                  <c:v>1958</c:v>
                </c:pt>
                <c:pt idx="32">
                  <c:v>1959</c:v>
                </c:pt>
                <c:pt idx="33">
                  <c:v>1960</c:v>
                </c:pt>
                <c:pt idx="34">
                  <c:v>1961</c:v>
                </c:pt>
                <c:pt idx="35">
                  <c:v>1962</c:v>
                </c:pt>
                <c:pt idx="36">
                  <c:v>1963</c:v>
                </c:pt>
                <c:pt idx="37">
                  <c:v>1964</c:v>
                </c:pt>
                <c:pt idx="38">
                  <c:v>1965</c:v>
                </c:pt>
                <c:pt idx="39">
                  <c:v>1966</c:v>
                </c:pt>
                <c:pt idx="40">
                  <c:v>1967</c:v>
                </c:pt>
                <c:pt idx="41">
                  <c:v>1968</c:v>
                </c:pt>
                <c:pt idx="42">
                  <c:v>1969</c:v>
                </c:pt>
                <c:pt idx="43">
                  <c:v>1970</c:v>
                </c:pt>
                <c:pt idx="44">
                  <c:v>1971</c:v>
                </c:pt>
                <c:pt idx="45">
                  <c:v>1972</c:v>
                </c:pt>
                <c:pt idx="46">
                  <c:v>1973</c:v>
                </c:pt>
                <c:pt idx="47">
                  <c:v>1974</c:v>
                </c:pt>
                <c:pt idx="48">
                  <c:v>1975</c:v>
                </c:pt>
                <c:pt idx="49">
                  <c:v>1976</c:v>
                </c:pt>
                <c:pt idx="50">
                  <c:v>1977</c:v>
                </c:pt>
                <c:pt idx="51">
                  <c:v>1978</c:v>
                </c:pt>
                <c:pt idx="52">
                  <c:v>1979</c:v>
                </c:pt>
                <c:pt idx="53">
                  <c:v>1980</c:v>
                </c:pt>
                <c:pt idx="54">
                  <c:v>1981</c:v>
                </c:pt>
                <c:pt idx="55">
                  <c:v>1982</c:v>
                </c:pt>
                <c:pt idx="56">
                  <c:v>1983</c:v>
                </c:pt>
                <c:pt idx="57">
                  <c:v>1984</c:v>
                </c:pt>
                <c:pt idx="58">
                  <c:v>1985</c:v>
                </c:pt>
                <c:pt idx="59">
                  <c:v>1986</c:v>
                </c:pt>
                <c:pt idx="60">
                  <c:v>1987</c:v>
                </c:pt>
                <c:pt idx="61">
                  <c:v>1988</c:v>
                </c:pt>
                <c:pt idx="62">
                  <c:v>1989</c:v>
                </c:pt>
                <c:pt idx="63">
                  <c:v>1990</c:v>
                </c:pt>
                <c:pt idx="64">
                  <c:v>1991</c:v>
                </c:pt>
                <c:pt idx="65">
                  <c:v>1992</c:v>
                </c:pt>
                <c:pt idx="66">
                  <c:v>1993</c:v>
                </c:pt>
                <c:pt idx="67">
                  <c:v>1994</c:v>
                </c:pt>
                <c:pt idx="68">
                  <c:v>1995</c:v>
                </c:pt>
                <c:pt idx="69">
                  <c:v>1996</c:v>
                </c:pt>
                <c:pt idx="70">
                  <c:v>1997</c:v>
                </c:pt>
                <c:pt idx="71">
                  <c:v>1998</c:v>
                </c:pt>
                <c:pt idx="72">
                  <c:v>1999</c:v>
                </c:pt>
                <c:pt idx="73">
                  <c:v>2000</c:v>
                </c:pt>
                <c:pt idx="74">
                  <c:v>2001</c:v>
                </c:pt>
                <c:pt idx="75">
                  <c:v>2002</c:v>
                </c:pt>
                <c:pt idx="76">
                  <c:v>2003</c:v>
                </c:pt>
                <c:pt idx="77">
                  <c:v>2004</c:v>
                </c:pt>
                <c:pt idx="78">
                  <c:v>2005</c:v>
                </c:pt>
                <c:pt idx="79">
                  <c:v>2006</c:v>
                </c:pt>
                <c:pt idx="80">
                  <c:v>2007</c:v>
                </c:pt>
                <c:pt idx="81">
                  <c:v>2008</c:v>
                </c:pt>
                <c:pt idx="82">
                  <c:v>2009</c:v>
                </c:pt>
                <c:pt idx="83">
                  <c:v>2010</c:v>
                </c:pt>
                <c:pt idx="84">
                  <c:v>2011</c:v>
                </c:pt>
                <c:pt idx="85">
                  <c:v>2012</c:v>
                </c:pt>
                <c:pt idx="86">
                  <c:v>2013</c:v>
                </c:pt>
                <c:pt idx="87">
                  <c:v>2014</c:v>
                </c:pt>
                <c:pt idx="88">
                  <c:v>2015</c:v>
                </c:pt>
                <c:pt idx="89">
                  <c:v>2016</c:v>
                </c:pt>
                <c:pt idx="90">
                  <c:v>2017</c:v>
                </c:pt>
              </c:numCache>
            </c:numRef>
          </c:cat>
          <c:val>
            <c:numRef>
              <c:f>'Table 33'!$B$2:$B$92</c:f>
              <c:numCache>
                <c:formatCode>General</c:formatCode>
                <c:ptCount val="91"/>
                <c:pt idx="0">
                  <c:v>16393</c:v>
                </c:pt>
                <c:pt idx="1">
                  <c:v>23566</c:v>
                </c:pt>
                <c:pt idx="2">
                  <c:v>32711</c:v>
                </c:pt>
                <c:pt idx="3">
                  <c:v>20880</c:v>
                </c:pt>
                <c:pt idx="4">
                  <c:v>22276</c:v>
                </c:pt>
                <c:pt idx="5">
                  <c:v>22735</c:v>
                </c:pt>
                <c:pt idx="6">
                  <c:v>20949</c:v>
                </c:pt>
                <c:pt idx="7">
                  <c:v>10319</c:v>
                </c:pt>
                <c:pt idx="8">
                  <c:v>11016</c:v>
                </c:pt>
                <c:pt idx="9">
                  <c:v>11728</c:v>
                </c:pt>
                <c:pt idx="10">
                  <c:v>13054</c:v>
                </c:pt>
                <c:pt idx="11">
                  <c:v>12851</c:v>
                </c:pt>
                <c:pt idx="12">
                  <c:v>12037</c:v>
                </c:pt>
                <c:pt idx="13">
                  <c:v>10492</c:v>
                </c:pt>
                <c:pt idx="14">
                  <c:v>11294</c:v>
                </c:pt>
                <c:pt idx="15">
                  <c:v>11784</c:v>
                </c:pt>
                <c:pt idx="16">
                  <c:v>11175</c:v>
                </c:pt>
                <c:pt idx="17">
                  <c:v>31174</c:v>
                </c:pt>
                <c:pt idx="18">
                  <c:v>69164</c:v>
                </c:pt>
                <c:pt idx="19">
                  <c:v>99591</c:v>
                </c:pt>
                <c:pt idx="20">
                  <c:v>193657</c:v>
                </c:pt>
                <c:pt idx="21">
                  <c:v>192779</c:v>
                </c:pt>
                <c:pt idx="22">
                  <c:v>288253</c:v>
                </c:pt>
                <c:pt idx="23">
                  <c:v>468339</c:v>
                </c:pt>
                <c:pt idx="24">
                  <c:v>509040</c:v>
                </c:pt>
                <c:pt idx="25">
                  <c:v>543535</c:v>
                </c:pt>
                <c:pt idx="26">
                  <c:v>885587</c:v>
                </c:pt>
                <c:pt idx="27">
                  <c:v>1089583</c:v>
                </c:pt>
                <c:pt idx="28">
                  <c:v>254096</c:v>
                </c:pt>
                <c:pt idx="29">
                  <c:v>87696</c:v>
                </c:pt>
                <c:pt idx="30">
                  <c:v>59918</c:v>
                </c:pt>
                <c:pt idx="31">
                  <c:v>53474</c:v>
                </c:pt>
                <c:pt idx="32">
                  <c:v>45336</c:v>
                </c:pt>
                <c:pt idx="33">
                  <c:v>70684</c:v>
                </c:pt>
                <c:pt idx="34">
                  <c:v>88823</c:v>
                </c:pt>
                <c:pt idx="35">
                  <c:v>92758</c:v>
                </c:pt>
                <c:pt idx="36">
                  <c:v>88712</c:v>
                </c:pt>
                <c:pt idx="37">
                  <c:v>86597</c:v>
                </c:pt>
                <c:pt idx="38">
                  <c:v>110371</c:v>
                </c:pt>
                <c:pt idx="39">
                  <c:v>138520</c:v>
                </c:pt>
                <c:pt idx="40">
                  <c:v>161608</c:v>
                </c:pt>
                <c:pt idx="41">
                  <c:v>212057</c:v>
                </c:pt>
                <c:pt idx="42">
                  <c:v>283557</c:v>
                </c:pt>
                <c:pt idx="43">
                  <c:v>345353</c:v>
                </c:pt>
                <c:pt idx="44">
                  <c:v>420126</c:v>
                </c:pt>
                <c:pt idx="45">
                  <c:v>505949</c:v>
                </c:pt>
                <c:pt idx="46">
                  <c:v>655968</c:v>
                </c:pt>
                <c:pt idx="47">
                  <c:v>788145</c:v>
                </c:pt>
                <c:pt idx="48">
                  <c:v>766600</c:v>
                </c:pt>
                <c:pt idx="49">
                  <c:v>1097739</c:v>
                </c:pt>
                <c:pt idx="50">
                  <c:v>1042215</c:v>
                </c:pt>
                <c:pt idx="51">
                  <c:v>1057977</c:v>
                </c:pt>
                <c:pt idx="52">
                  <c:v>1076418</c:v>
                </c:pt>
                <c:pt idx="53">
                  <c:v>910361</c:v>
                </c:pt>
                <c:pt idx="54">
                  <c:v>975780</c:v>
                </c:pt>
                <c:pt idx="55">
                  <c:v>970246</c:v>
                </c:pt>
                <c:pt idx="56">
                  <c:v>1251357</c:v>
                </c:pt>
                <c:pt idx="57">
                  <c:v>1246981</c:v>
                </c:pt>
                <c:pt idx="58">
                  <c:v>1348749</c:v>
                </c:pt>
                <c:pt idx="59">
                  <c:v>1767400</c:v>
                </c:pt>
                <c:pt idx="60">
                  <c:v>1190488</c:v>
                </c:pt>
                <c:pt idx="61">
                  <c:v>1008145</c:v>
                </c:pt>
                <c:pt idx="62">
                  <c:v>954243</c:v>
                </c:pt>
                <c:pt idx="63">
                  <c:v>1169939</c:v>
                </c:pt>
                <c:pt idx="64">
                  <c:v>1197875</c:v>
                </c:pt>
                <c:pt idx="65">
                  <c:v>1258481</c:v>
                </c:pt>
                <c:pt idx="66">
                  <c:v>1327261</c:v>
                </c:pt>
                <c:pt idx="67">
                  <c:v>1094719</c:v>
                </c:pt>
                <c:pt idx="68">
                  <c:v>1394554</c:v>
                </c:pt>
                <c:pt idx="69">
                  <c:v>1649986</c:v>
                </c:pt>
                <c:pt idx="70">
                  <c:v>1536520</c:v>
                </c:pt>
                <c:pt idx="71">
                  <c:v>1679439</c:v>
                </c:pt>
                <c:pt idx="72">
                  <c:v>1714035</c:v>
                </c:pt>
                <c:pt idx="73">
                  <c:v>1814729</c:v>
                </c:pt>
                <c:pt idx="74">
                  <c:v>1387486</c:v>
                </c:pt>
                <c:pt idx="75">
                  <c:v>1062270</c:v>
                </c:pt>
                <c:pt idx="76">
                  <c:v>1046422</c:v>
                </c:pt>
                <c:pt idx="77">
                  <c:v>1264232</c:v>
                </c:pt>
                <c:pt idx="78">
                  <c:v>1291065</c:v>
                </c:pt>
                <c:pt idx="79">
                  <c:v>1206408</c:v>
                </c:pt>
                <c:pt idx="80">
                  <c:v>960673</c:v>
                </c:pt>
                <c:pt idx="81">
                  <c:v>1043759</c:v>
                </c:pt>
                <c:pt idx="82">
                  <c:v>889212</c:v>
                </c:pt>
                <c:pt idx="83">
                  <c:v>796587</c:v>
                </c:pt>
                <c:pt idx="84">
                  <c:v>678606</c:v>
                </c:pt>
                <c:pt idx="85">
                  <c:v>671327</c:v>
                </c:pt>
                <c:pt idx="86">
                  <c:v>662483</c:v>
                </c:pt>
                <c:pt idx="87">
                  <c:v>679996</c:v>
                </c:pt>
                <c:pt idx="88">
                  <c:v>462388</c:v>
                </c:pt>
                <c:pt idx="89">
                  <c:v>530250</c:v>
                </c:pt>
                <c:pt idx="90">
                  <c:v>461540</c:v>
                </c:pt>
              </c:numCache>
            </c:numRef>
          </c:val>
          <c:extLst xmlns:c16r2="http://schemas.microsoft.com/office/drawing/2015/06/chart">
            <c:ext xmlns:c16="http://schemas.microsoft.com/office/drawing/2014/chart" uri="{C3380CC4-5D6E-409C-BE32-E72D297353CC}">
              <c16:uniqueId val="{00000000-D0C5-A44A-A8D8-C919D84CFFA5}"/>
            </c:ext>
          </c:extLst>
        </c:ser>
        <c:axId val="122910976"/>
        <c:axId val="122949632"/>
      </c:areaChart>
      <c:catAx>
        <c:axId val="122910976"/>
        <c:scaling>
          <c:orientation val="minMax"/>
        </c:scaling>
        <c:axPos val="b"/>
        <c:numFmt formatCode="General" sourceLinked="1"/>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2949632"/>
        <c:crosses val="autoZero"/>
        <c:auto val="1"/>
        <c:lblAlgn val="ctr"/>
        <c:lblOffset val="100"/>
        <c:tickLblSkip val="10"/>
      </c:catAx>
      <c:valAx>
        <c:axId val="122949632"/>
        <c:scaling>
          <c:orientation val="minMax"/>
        </c:scaling>
        <c:axPos val="l"/>
        <c:numFmt formatCode="General"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2910976"/>
        <c:crosses val="autoZero"/>
        <c:crossBetween val="midCat"/>
        <c:dispUnits>
          <c:builtInUnit val="millions"/>
          <c:dispUnitsLbl>
            <c:layout/>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dispUnitsLbl>
        </c:dispUnits>
      </c:valAx>
      <c:spPr>
        <a:noFill/>
        <a:ln w="25400">
          <a:noFill/>
        </a:ln>
        <a:effectLst/>
      </c:spPr>
    </c:plotArea>
    <c:legend>
      <c:legendPos val="b"/>
      <c:layout/>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legend>
    <c:plotVisOnly val="1"/>
    <c:dispBlanksAs val="zero"/>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l-GR"/>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lang val="el-GR"/>
  <c:chart>
    <c:autoTitleDeleted val="1"/>
    <c:plotArea>
      <c:layout/>
      <c:areaChart>
        <c:grouping val="standard"/>
        <c:ser>
          <c:idx val="0"/>
          <c:order val="0"/>
          <c:tx>
            <c:strRef>
              <c:f>'Table 33'!$B$1</c:f>
              <c:strCache>
                <c:ptCount val="1"/>
                <c:pt idx="0">
                  <c:v>Number of apprehensions</c:v>
                </c:pt>
              </c:strCache>
            </c:strRef>
          </c:tx>
          <c:spPr>
            <a:solidFill>
              <a:schemeClr val="tx2"/>
            </a:solidFill>
            <a:ln>
              <a:noFill/>
            </a:ln>
            <a:effectLst/>
          </c:spPr>
          <c:cat>
            <c:numRef>
              <c:f>'Table 33'!$A$2:$A$92</c:f>
              <c:numCache>
                <c:formatCode>General</c:formatCode>
                <c:ptCount val="91"/>
                <c:pt idx="0">
                  <c:v>1927</c:v>
                </c:pt>
                <c:pt idx="1">
                  <c:v>1928</c:v>
                </c:pt>
                <c:pt idx="2">
                  <c:v>1929</c:v>
                </c:pt>
                <c:pt idx="3">
                  <c:v>1930</c:v>
                </c:pt>
                <c:pt idx="4">
                  <c:v>1931</c:v>
                </c:pt>
                <c:pt idx="5">
                  <c:v>1932</c:v>
                </c:pt>
                <c:pt idx="6">
                  <c:v>1933</c:v>
                </c:pt>
                <c:pt idx="7">
                  <c:v>1934</c:v>
                </c:pt>
                <c:pt idx="8">
                  <c:v>1935</c:v>
                </c:pt>
                <c:pt idx="9">
                  <c:v>1936</c:v>
                </c:pt>
                <c:pt idx="10">
                  <c:v>1937</c:v>
                </c:pt>
                <c:pt idx="11">
                  <c:v>1938</c:v>
                </c:pt>
                <c:pt idx="12">
                  <c:v>1939</c:v>
                </c:pt>
                <c:pt idx="13">
                  <c:v>1940</c:v>
                </c:pt>
                <c:pt idx="14">
                  <c:v>1941</c:v>
                </c:pt>
                <c:pt idx="15">
                  <c:v>1942</c:v>
                </c:pt>
                <c:pt idx="16">
                  <c:v>1943</c:v>
                </c:pt>
                <c:pt idx="17">
                  <c:v>1944</c:v>
                </c:pt>
                <c:pt idx="18">
                  <c:v>1945</c:v>
                </c:pt>
                <c:pt idx="19">
                  <c:v>1946</c:v>
                </c:pt>
                <c:pt idx="20">
                  <c:v>1947</c:v>
                </c:pt>
                <c:pt idx="21">
                  <c:v>1948</c:v>
                </c:pt>
                <c:pt idx="22">
                  <c:v>1949</c:v>
                </c:pt>
                <c:pt idx="23">
                  <c:v>1950</c:v>
                </c:pt>
                <c:pt idx="24">
                  <c:v>1951</c:v>
                </c:pt>
                <c:pt idx="25">
                  <c:v>1952</c:v>
                </c:pt>
                <c:pt idx="26">
                  <c:v>1953</c:v>
                </c:pt>
                <c:pt idx="27">
                  <c:v>1954</c:v>
                </c:pt>
                <c:pt idx="28">
                  <c:v>1955</c:v>
                </c:pt>
                <c:pt idx="29">
                  <c:v>1956</c:v>
                </c:pt>
                <c:pt idx="30">
                  <c:v>1957</c:v>
                </c:pt>
                <c:pt idx="31">
                  <c:v>1958</c:v>
                </c:pt>
                <c:pt idx="32">
                  <c:v>1959</c:v>
                </c:pt>
                <c:pt idx="33">
                  <c:v>1960</c:v>
                </c:pt>
                <c:pt idx="34">
                  <c:v>1961</c:v>
                </c:pt>
                <c:pt idx="35">
                  <c:v>1962</c:v>
                </c:pt>
                <c:pt idx="36">
                  <c:v>1963</c:v>
                </c:pt>
                <c:pt idx="37">
                  <c:v>1964</c:v>
                </c:pt>
                <c:pt idx="38">
                  <c:v>1965</c:v>
                </c:pt>
                <c:pt idx="39">
                  <c:v>1966</c:v>
                </c:pt>
                <c:pt idx="40">
                  <c:v>1967</c:v>
                </c:pt>
                <c:pt idx="41">
                  <c:v>1968</c:v>
                </c:pt>
                <c:pt idx="42">
                  <c:v>1969</c:v>
                </c:pt>
                <c:pt idx="43">
                  <c:v>1970</c:v>
                </c:pt>
                <c:pt idx="44">
                  <c:v>1971</c:v>
                </c:pt>
                <c:pt idx="45">
                  <c:v>1972</c:v>
                </c:pt>
                <c:pt idx="46">
                  <c:v>1973</c:v>
                </c:pt>
                <c:pt idx="47">
                  <c:v>1974</c:v>
                </c:pt>
                <c:pt idx="48">
                  <c:v>1975</c:v>
                </c:pt>
                <c:pt idx="49">
                  <c:v>1976</c:v>
                </c:pt>
                <c:pt idx="50">
                  <c:v>1977</c:v>
                </c:pt>
                <c:pt idx="51">
                  <c:v>1978</c:v>
                </c:pt>
                <c:pt idx="52">
                  <c:v>1979</c:v>
                </c:pt>
                <c:pt idx="53">
                  <c:v>1980</c:v>
                </c:pt>
                <c:pt idx="54">
                  <c:v>1981</c:v>
                </c:pt>
                <c:pt idx="55">
                  <c:v>1982</c:v>
                </c:pt>
                <c:pt idx="56">
                  <c:v>1983</c:v>
                </c:pt>
                <c:pt idx="57">
                  <c:v>1984</c:v>
                </c:pt>
                <c:pt idx="58">
                  <c:v>1985</c:v>
                </c:pt>
                <c:pt idx="59">
                  <c:v>1986</c:v>
                </c:pt>
                <c:pt idx="60">
                  <c:v>1987</c:v>
                </c:pt>
                <c:pt idx="61">
                  <c:v>1988</c:v>
                </c:pt>
                <c:pt idx="62">
                  <c:v>1989</c:v>
                </c:pt>
                <c:pt idx="63">
                  <c:v>1990</c:v>
                </c:pt>
                <c:pt idx="64">
                  <c:v>1991</c:v>
                </c:pt>
                <c:pt idx="65">
                  <c:v>1992</c:v>
                </c:pt>
                <c:pt idx="66">
                  <c:v>1993</c:v>
                </c:pt>
                <c:pt idx="67">
                  <c:v>1994</c:v>
                </c:pt>
                <c:pt idx="68">
                  <c:v>1995</c:v>
                </c:pt>
                <c:pt idx="69">
                  <c:v>1996</c:v>
                </c:pt>
                <c:pt idx="70">
                  <c:v>1997</c:v>
                </c:pt>
                <c:pt idx="71">
                  <c:v>1998</c:v>
                </c:pt>
                <c:pt idx="72">
                  <c:v>1999</c:v>
                </c:pt>
                <c:pt idx="73">
                  <c:v>2000</c:v>
                </c:pt>
                <c:pt idx="74">
                  <c:v>2001</c:v>
                </c:pt>
                <c:pt idx="75">
                  <c:v>2002</c:v>
                </c:pt>
                <c:pt idx="76">
                  <c:v>2003</c:v>
                </c:pt>
                <c:pt idx="77">
                  <c:v>2004</c:v>
                </c:pt>
                <c:pt idx="78">
                  <c:v>2005</c:v>
                </c:pt>
                <c:pt idx="79">
                  <c:v>2006</c:v>
                </c:pt>
                <c:pt idx="80">
                  <c:v>2007</c:v>
                </c:pt>
                <c:pt idx="81">
                  <c:v>2008</c:v>
                </c:pt>
                <c:pt idx="82">
                  <c:v>2009</c:v>
                </c:pt>
                <c:pt idx="83">
                  <c:v>2010</c:v>
                </c:pt>
                <c:pt idx="84">
                  <c:v>2011</c:v>
                </c:pt>
                <c:pt idx="85">
                  <c:v>2012</c:v>
                </c:pt>
                <c:pt idx="86">
                  <c:v>2013</c:v>
                </c:pt>
                <c:pt idx="87">
                  <c:v>2014</c:v>
                </c:pt>
                <c:pt idx="88">
                  <c:v>2015</c:v>
                </c:pt>
                <c:pt idx="89">
                  <c:v>2016</c:v>
                </c:pt>
                <c:pt idx="90">
                  <c:v>2017</c:v>
                </c:pt>
              </c:numCache>
            </c:numRef>
          </c:cat>
          <c:val>
            <c:numRef>
              <c:f>'Table 33'!$B$2:$B$92</c:f>
              <c:numCache>
                <c:formatCode>General</c:formatCode>
                <c:ptCount val="91"/>
                <c:pt idx="0">
                  <c:v>16393</c:v>
                </c:pt>
                <c:pt idx="1">
                  <c:v>23566</c:v>
                </c:pt>
                <c:pt idx="2">
                  <c:v>32711</c:v>
                </c:pt>
                <c:pt idx="3">
                  <c:v>20880</c:v>
                </c:pt>
                <c:pt idx="4">
                  <c:v>22276</c:v>
                </c:pt>
                <c:pt idx="5">
                  <c:v>22735</c:v>
                </c:pt>
                <c:pt idx="6">
                  <c:v>20949</c:v>
                </c:pt>
                <c:pt idx="7">
                  <c:v>10319</c:v>
                </c:pt>
                <c:pt idx="8">
                  <c:v>11016</c:v>
                </c:pt>
                <c:pt idx="9">
                  <c:v>11728</c:v>
                </c:pt>
                <c:pt idx="10">
                  <c:v>13054</c:v>
                </c:pt>
                <c:pt idx="11">
                  <c:v>12851</c:v>
                </c:pt>
                <c:pt idx="12">
                  <c:v>12037</c:v>
                </c:pt>
                <c:pt idx="13">
                  <c:v>10492</c:v>
                </c:pt>
                <c:pt idx="14">
                  <c:v>11294</c:v>
                </c:pt>
                <c:pt idx="15">
                  <c:v>11784</c:v>
                </c:pt>
                <c:pt idx="16">
                  <c:v>11175</c:v>
                </c:pt>
                <c:pt idx="17">
                  <c:v>31174</c:v>
                </c:pt>
                <c:pt idx="18">
                  <c:v>69164</c:v>
                </c:pt>
                <c:pt idx="19">
                  <c:v>99591</c:v>
                </c:pt>
                <c:pt idx="20">
                  <c:v>193657</c:v>
                </c:pt>
                <c:pt idx="21">
                  <c:v>192779</c:v>
                </c:pt>
                <c:pt idx="22">
                  <c:v>288253</c:v>
                </c:pt>
                <c:pt idx="23">
                  <c:v>468339</c:v>
                </c:pt>
                <c:pt idx="24">
                  <c:v>509040</c:v>
                </c:pt>
                <c:pt idx="25">
                  <c:v>543535</c:v>
                </c:pt>
                <c:pt idx="26">
                  <c:v>885587</c:v>
                </c:pt>
                <c:pt idx="27">
                  <c:v>1089583</c:v>
                </c:pt>
                <c:pt idx="28">
                  <c:v>254096</c:v>
                </c:pt>
                <c:pt idx="29">
                  <c:v>87696</c:v>
                </c:pt>
                <c:pt idx="30">
                  <c:v>59918</c:v>
                </c:pt>
                <c:pt idx="31">
                  <c:v>53474</c:v>
                </c:pt>
                <c:pt idx="32">
                  <c:v>45336</c:v>
                </c:pt>
                <c:pt idx="33">
                  <c:v>70684</c:v>
                </c:pt>
                <c:pt idx="34">
                  <c:v>88823</c:v>
                </c:pt>
                <c:pt idx="35">
                  <c:v>92758</c:v>
                </c:pt>
                <c:pt idx="36">
                  <c:v>88712</c:v>
                </c:pt>
                <c:pt idx="37">
                  <c:v>86597</c:v>
                </c:pt>
                <c:pt idx="38">
                  <c:v>110371</c:v>
                </c:pt>
                <c:pt idx="39">
                  <c:v>138520</c:v>
                </c:pt>
                <c:pt idx="40">
                  <c:v>161608</c:v>
                </c:pt>
                <c:pt idx="41">
                  <c:v>212057</c:v>
                </c:pt>
                <c:pt idx="42">
                  <c:v>283557</c:v>
                </c:pt>
                <c:pt idx="43">
                  <c:v>345353</c:v>
                </c:pt>
                <c:pt idx="44">
                  <c:v>420126</c:v>
                </c:pt>
                <c:pt idx="45">
                  <c:v>505949</c:v>
                </c:pt>
                <c:pt idx="46">
                  <c:v>655968</c:v>
                </c:pt>
                <c:pt idx="47">
                  <c:v>788145</c:v>
                </c:pt>
                <c:pt idx="48">
                  <c:v>766600</c:v>
                </c:pt>
                <c:pt idx="49">
                  <c:v>1097739</c:v>
                </c:pt>
                <c:pt idx="50">
                  <c:v>1042215</c:v>
                </c:pt>
                <c:pt idx="51">
                  <c:v>1057977</c:v>
                </c:pt>
                <c:pt idx="52">
                  <c:v>1076418</c:v>
                </c:pt>
                <c:pt idx="53">
                  <c:v>910361</c:v>
                </c:pt>
                <c:pt idx="54">
                  <c:v>975780</c:v>
                </c:pt>
                <c:pt idx="55">
                  <c:v>970246</c:v>
                </c:pt>
                <c:pt idx="56">
                  <c:v>1251357</c:v>
                </c:pt>
                <c:pt idx="57">
                  <c:v>1246981</c:v>
                </c:pt>
                <c:pt idx="58">
                  <c:v>1348749</c:v>
                </c:pt>
                <c:pt idx="59">
                  <c:v>1767400</c:v>
                </c:pt>
                <c:pt idx="60">
                  <c:v>1190488</c:v>
                </c:pt>
                <c:pt idx="61">
                  <c:v>1008145</c:v>
                </c:pt>
                <c:pt idx="62">
                  <c:v>954243</c:v>
                </c:pt>
                <c:pt idx="63">
                  <c:v>1169939</c:v>
                </c:pt>
                <c:pt idx="64">
                  <c:v>1197875</c:v>
                </c:pt>
                <c:pt idx="65">
                  <c:v>1258481</c:v>
                </c:pt>
                <c:pt idx="66">
                  <c:v>1327261</c:v>
                </c:pt>
                <c:pt idx="67">
                  <c:v>1094719</c:v>
                </c:pt>
                <c:pt idx="68">
                  <c:v>1394554</c:v>
                </c:pt>
                <c:pt idx="69">
                  <c:v>1649986</c:v>
                </c:pt>
                <c:pt idx="70">
                  <c:v>1536520</c:v>
                </c:pt>
                <c:pt idx="71">
                  <c:v>1679439</c:v>
                </c:pt>
                <c:pt idx="72">
                  <c:v>1714035</c:v>
                </c:pt>
                <c:pt idx="73">
                  <c:v>1814729</c:v>
                </c:pt>
                <c:pt idx="74">
                  <c:v>1387486</c:v>
                </c:pt>
                <c:pt idx="75">
                  <c:v>1062270</c:v>
                </c:pt>
                <c:pt idx="76">
                  <c:v>1046422</c:v>
                </c:pt>
                <c:pt idx="77">
                  <c:v>1264232</c:v>
                </c:pt>
                <c:pt idx="78">
                  <c:v>1291065</c:v>
                </c:pt>
                <c:pt idx="79">
                  <c:v>1206408</c:v>
                </c:pt>
                <c:pt idx="80">
                  <c:v>960673</c:v>
                </c:pt>
                <c:pt idx="81">
                  <c:v>1043759</c:v>
                </c:pt>
                <c:pt idx="82">
                  <c:v>889212</c:v>
                </c:pt>
                <c:pt idx="83">
                  <c:v>796587</c:v>
                </c:pt>
                <c:pt idx="84">
                  <c:v>678606</c:v>
                </c:pt>
                <c:pt idx="85">
                  <c:v>671327</c:v>
                </c:pt>
                <c:pt idx="86">
                  <c:v>662483</c:v>
                </c:pt>
                <c:pt idx="87">
                  <c:v>679996</c:v>
                </c:pt>
                <c:pt idx="88">
                  <c:v>462388</c:v>
                </c:pt>
                <c:pt idx="89">
                  <c:v>530250</c:v>
                </c:pt>
                <c:pt idx="90">
                  <c:v>461540</c:v>
                </c:pt>
              </c:numCache>
            </c:numRef>
          </c:val>
          <c:extLst xmlns:c16r2="http://schemas.microsoft.com/office/drawing/2015/06/chart">
            <c:ext xmlns:c16="http://schemas.microsoft.com/office/drawing/2014/chart" uri="{C3380CC4-5D6E-409C-BE32-E72D297353CC}">
              <c16:uniqueId val="{00000000-E8B9-D248-A509-6F0113C8ABC0}"/>
            </c:ext>
          </c:extLst>
        </c:ser>
        <c:ser>
          <c:idx val="1"/>
          <c:order val="1"/>
          <c:tx>
            <c:strRef>
              <c:f>'Table 33'!$C$1</c:f>
              <c:strCache>
                <c:ptCount val="1"/>
                <c:pt idx="0">
                  <c:v>Number of returns</c:v>
                </c:pt>
              </c:strCache>
            </c:strRef>
          </c:tx>
          <c:spPr>
            <a:solidFill>
              <a:schemeClr val="accent2"/>
            </a:solidFill>
            <a:ln>
              <a:noFill/>
            </a:ln>
            <a:effectLst/>
          </c:spPr>
          <c:cat>
            <c:numRef>
              <c:f>'Table 33'!$A$2:$A$92</c:f>
              <c:numCache>
                <c:formatCode>General</c:formatCode>
                <c:ptCount val="91"/>
                <c:pt idx="0">
                  <c:v>1927</c:v>
                </c:pt>
                <c:pt idx="1">
                  <c:v>1928</c:v>
                </c:pt>
                <c:pt idx="2">
                  <c:v>1929</c:v>
                </c:pt>
                <c:pt idx="3">
                  <c:v>1930</c:v>
                </c:pt>
                <c:pt idx="4">
                  <c:v>1931</c:v>
                </c:pt>
                <c:pt idx="5">
                  <c:v>1932</c:v>
                </c:pt>
                <c:pt idx="6">
                  <c:v>1933</c:v>
                </c:pt>
                <c:pt idx="7">
                  <c:v>1934</c:v>
                </c:pt>
                <c:pt idx="8">
                  <c:v>1935</c:v>
                </c:pt>
                <c:pt idx="9">
                  <c:v>1936</c:v>
                </c:pt>
                <c:pt idx="10">
                  <c:v>1937</c:v>
                </c:pt>
                <c:pt idx="11">
                  <c:v>1938</c:v>
                </c:pt>
                <c:pt idx="12">
                  <c:v>1939</c:v>
                </c:pt>
                <c:pt idx="13">
                  <c:v>1940</c:v>
                </c:pt>
                <c:pt idx="14">
                  <c:v>1941</c:v>
                </c:pt>
                <c:pt idx="15">
                  <c:v>1942</c:v>
                </c:pt>
                <c:pt idx="16">
                  <c:v>1943</c:v>
                </c:pt>
                <c:pt idx="17">
                  <c:v>1944</c:v>
                </c:pt>
                <c:pt idx="18">
                  <c:v>1945</c:v>
                </c:pt>
                <c:pt idx="19">
                  <c:v>1946</c:v>
                </c:pt>
                <c:pt idx="20">
                  <c:v>1947</c:v>
                </c:pt>
                <c:pt idx="21">
                  <c:v>1948</c:v>
                </c:pt>
                <c:pt idx="22">
                  <c:v>1949</c:v>
                </c:pt>
                <c:pt idx="23">
                  <c:v>1950</c:v>
                </c:pt>
                <c:pt idx="24">
                  <c:v>1951</c:v>
                </c:pt>
                <c:pt idx="25">
                  <c:v>1952</c:v>
                </c:pt>
                <c:pt idx="26">
                  <c:v>1953</c:v>
                </c:pt>
                <c:pt idx="27">
                  <c:v>1954</c:v>
                </c:pt>
                <c:pt idx="28">
                  <c:v>1955</c:v>
                </c:pt>
                <c:pt idx="29">
                  <c:v>1956</c:v>
                </c:pt>
                <c:pt idx="30">
                  <c:v>1957</c:v>
                </c:pt>
                <c:pt idx="31">
                  <c:v>1958</c:v>
                </c:pt>
                <c:pt idx="32">
                  <c:v>1959</c:v>
                </c:pt>
                <c:pt idx="33">
                  <c:v>1960</c:v>
                </c:pt>
                <c:pt idx="34">
                  <c:v>1961</c:v>
                </c:pt>
                <c:pt idx="35">
                  <c:v>1962</c:v>
                </c:pt>
                <c:pt idx="36">
                  <c:v>1963</c:v>
                </c:pt>
                <c:pt idx="37">
                  <c:v>1964</c:v>
                </c:pt>
                <c:pt idx="38">
                  <c:v>1965</c:v>
                </c:pt>
                <c:pt idx="39">
                  <c:v>1966</c:v>
                </c:pt>
                <c:pt idx="40">
                  <c:v>1967</c:v>
                </c:pt>
                <c:pt idx="41">
                  <c:v>1968</c:v>
                </c:pt>
                <c:pt idx="42">
                  <c:v>1969</c:v>
                </c:pt>
                <c:pt idx="43">
                  <c:v>1970</c:v>
                </c:pt>
                <c:pt idx="44">
                  <c:v>1971</c:v>
                </c:pt>
                <c:pt idx="45">
                  <c:v>1972</c:v>
                </c:pt>
                <c:pt idx="46">
                  <c:v>1973</c:v>
                </c:pt>
                <c:pt idx="47">
                  <c:v>1974</c:v>
                </c:pt>
                <c:pt idx="48">
                  <c:v>1975</c:v>
                </c:pt>
                <c:pt idx="49">
                  <c:v>1976</c:v>
                </c:pt>
                <c:pt idx="50">
                  <c:v>1977</c:v>
                </c:pt>
                <c:pt idx="51">
                  <c:v>1978</c:v>
                </c:pt>
                <c:pt idx="52">
                  <c:v>1979</c:v>
                </c:pt>
                <c:pt idx="53">
                  <c:v>1980</c:v>
                </c:pt>
                <c:pt idx="54">
                  <c:v>1981</c:v>
                </c:pt>
                <c:pt idx="55">
                  <c:v>1982</c:v>
                </c:pt>
                <c:pt idx="56">
                  <c:v>1983</c:v>
                </c:pt>
                <c:pt idx="57">
                  <c:v>1984</c:v>
                </c:pt>
                <c:pt idx="58">
                  <c:v>1985</c:v>
                </c:pt>
                <c:pt idx="59">
                  <c:v>1986</c:v>
                </c:pt>
                <c:pt idx="60">
                  <c:v>1987</c:v>
                </c:pt>
                <c:pt idx="61">
                  <c:v>1988</c:v>
                </c:pt>
                <c:pt idx="62">
                  <c:v>1989</c:v>
                </c:pt>
                <c:pt idx="63">
                  <c:v>1990</c:v>
                </c:pt>
                <c:pt idx="64">
                  <c:v>1991</c:v>
                </c:pt>
                <c:pt idx="65">
                  <c:v>1992</c:v>
                </c:pt>
                <c:pt idx="66">
                  <c:v>1993</c:v>
                </c:pt>
                <c:pt idx="67">
                  <c:v>1994</c:v>
                </c:pt>
                <c:pt idx="68">
                  <c:v>1995</c:v>
                </c:pt>
                <c:pt idx="69">
                  <c:v>1996</c:v>
                </c:pt>
                <c:pt idx="70">
                  <c:v>1997</c:v>
                </c:pt>
                <c:pt idx="71">
                  <c:v>1998</c:v>
                </c:pt>
                <c:pt idx="72">
                  <c:v>1999</c:v>
                </c:pt>
                <c:pt idx="73">
                  <c:v>2000</c:v>
                </c:pt>
                <c:pt idx="74">
                  <c:v>2001</c:v>
                </c:pt>
                <c:pt idx="75">
                  <c:v>2002</c:v>
                </c:pt>
                <c:pt idx="76">
                  <c:v>2003</c:v>
                </c:pt>
                <c:pt idx="77">
                  <c:v>2004</c:v>
                </c:pt>
                <c:pt idx="78">
                  <c:v>2005</c:v>
                </c:pt>
                <c:pt idx="79">
                  <c:v>2006</c:v>
                </c:pt>
                <c:pt idx="80">
                  <c:v>2007</c:v>
                </c:pt>
                <c:pt idx="81">
                  <c:v>2008</c:v>
                </c:pt>
                <c:pt idx="82">
                  <c:v>2009</c:v>
                </c:pt>
                <c:pt idx="83">
                  <c:v>2010</c:v>
                </c:pt>
                <c:pt idx="84">
                  <c:v>2011</c:v>
                </c:pt>
                <c:pt idx="85">
                  <c:v>2012</c:v>
                </c:pt>
                <c:pt idx="86">
                  <c:v>2013</c:v>
                </c:pt>
                <c:pt idx="87">
                  <c:v>2014</c:v>
                </c:pt>
                <c:pt idx="88">
                  <c:v>2015</c:v>
                </c:pt>
                <c:pt idx="89">
                  <c:v>2016</c:v>
                </c:pt>
                <c:pt idx="90">
                  <c:v>2017</c:v>
                </c:pt>
              </c:numCache>
            </c:numRef>
          </c:cat>
          <c:val>
            <c:numRef>
              <c:f>'Table 33'!$C$2:$C$92</c:f>
              <c:numCache>
                <c:formatCode>General</c:formatCode>
                <c:ptCount val="91"/>
                <c:pt idx="0">
                  <c:v>15012</c:v>
                </c:pt>
                <c:pt idx="1">
                  <c:v>19946</c:v>
                </c:pt>
                <c:pt idx="2">
                  <c:v>25888</c:v>
                </c:pt>
                <c:pt idx="3">
                  <c:v>11387</c:v>
                </c:pt>
                <c:pt idx="4">
                  <c:v>11719</c:v>
                </c:pt>
                <c:pt idx="5">
                  <c:v>10775</c:v>
                </c:pt>
                <c:pt idx="6">
                  <c:v>10347</c:v>
                </c:pt>
                <c:pt idx="7">
                  <c:v>8010</c:v>
                </c:pt>
                <c:pt idx="8">
                  <c:v>7978</c:v>
                </c:pt>
                <c:pt idx="9">
                  <c:v>8251</c:v>
                </c:pt>
                <c:pt idx="10">
                  <c:v>8788</c:v>
                </c:pt>
                <c:pt idx="11">
                  <c:v>9278</c:v>
                </c:pt>
                <c:pt idx="12">
                  <c:v>9590</c:v>
                </c:pt>
                <c:pt idx="13">
                  <c:v>8594</c:v>
                </c:pt>
                <c:pt idx="14">
                  <c:v>6531</c:v>
                </c:pt>
                <c:pt idx="15">
                  <c:v>6904</c:v>
                </c:pt>
                <c:pt idx="16">
                  <c:v>11947</c:v>
                </c:pt>
                <c:pt idx="17">
                  <c:v>32270</c:v>
                </c:pt>
                <c:pt idx="18">
                  <c:v>69490</c:v>
                </c:pt>
                <c:pt idx="19">
                  <c:v>101945</c:v>
                </c:pt>
                <c:pt idx="20">
                  <c:v>195880</c:v>
                </c:pt>
                <c:pt idx="21">
                  <c:v>197184</c:v>
                </c:pt>
                <c:pt idx="22">
                  <c:v>276297</c:v>
                </c:pt>
                <c:pt idx="23">
                  <c:v>572477</c:v>
                </c:pt>
                <c:pt idx="24">
                  <c:v>673169</c:v>
                </c:pt>
                <c:pt idx="25">
                  <c:v>703778</c:v>
                </c:pt>
                <c:pt idx="26">
                  <c:v>885391</c:v>
                </c:pt>
                <c:pt idx="27">
                  <c:v>1074277</c:v>
                </c:pt>
                <c:pt idx="28">
                  <c:v>232769</c:v>
                </c:pt>
                <c:pt idx="29">
                  <c:v>80891</c:v>
                </c:pt>
                <c:pt idx="30">
                  <c:v>63379</c:v>
                </c:pt>
                <c:pt idx="31">
                  <c:v>60600</c:v>
                </c:pt>
                <c:pt idx="32">
                  <c:v>56610</c:v>
                </c:pt>
                <c:pt idx="33">
                  <c:v>52796</c:v>
                </c:pt>
                <c:pt idx="34">
                  <c:v>52383</c:v>
                </c:pt>
                <c:pt idx="35">
                  <c:v>54164</c:v>
                </c:pt>
                <c:pt idx="36">
                  <c:v>69392</c:v>
                </c:pt>
                <c:pt idx="37">
                  <c:v>73042</c:v>
                </c:pt>
                <c:pt idx="38">
                  <c:v>95263</c:v>
                </c:pt>
                <c:pt idx="39">
                  <c:v>123683</c:v>
                </c:pt>
                <c:pt idx="40">
                  <c:v>142343</c:v>
                </c:pt>
                <c:pt idx="41">
                  <c:v>179952</c:v>
                </c:pt>
                <c:pt idx="42">
                  <c:v>240958</c:v>
                </c:pt>
                <c:pt idx="43">
                  <c:v>303348</c:v>
                </c:pt>
                <c:pt idx="44">
                  <c:v>370074</c:v>
                </c:pt>
                <c:pt idx="45">
                  <c:v>450927</c:v>
                </c:pt>
                <c:pt idx="46">
                  <c:v>568005</c:v>
                </c:pt>
                <c:pt idx="47">
                  <c:v>718740</c:v>
                </c:pt>
                <c:pt idx="48">
                  <c:v>655814</c:v>
                </c:pt>
                <c:pt idx="49">
                  <c:v>955374</c:v>
                </c:pt>
                <c:pt idx="50">
                  <c:v>867015</c:v>
                </c:pt>
                <c:pt idx="51">
                  <c:v>975515</c:v>
                </c:pt>
                <c:pt idx="52">
                  <c:v>966137</c:v>
                </c:pt>
                <c:pt idx="53">
                  <c:v>719211</c:v>
                </c:pt>
                <c:pt idx="54">
                  <c:v>823875</c:v>
                </c:pt>
                <c:pt idx="55">
                  <c:v>812572</c:v>
                </c:pt>
                <c:pt idx="56">
                  <c:v>931600</c:v>
                </c:pt>
                <c:pt idx="57">
                  <c:v>909833</c:v>
                </c:pt>
                <c:pt idx="58">
                  <c:v>1041296</c:v>
                </c:pt>
                <c:pt idx="59">
                  <c:v>1586320</c:v>
                </c:pt>
                <c:pt idx="60">
                  <c:v>1091203</c:v>
                </c:pt>
                <c:pt idx="61">
                  <c:v>911790</c:v>
                </c:pt>
                <c:pt idx="62">
                  <c:v>830890</c:v>
                </c:pt>
                <c:pt idx="63">
                  <c:v>1022533</c:v>
                </c:pt>
                <c:pt idx="64">
                  <c:v>1061105</c:v>
                </c:pt>
                <c:pt idx="65">
                  <c:v>1105829</c:v>
                </c:pt>
                <c:pt idx="66">
                  <c:v>1243410</c:v>
                </c:pt>
                <c:pt idx="67">
                  <c:v>1029107</c:v>
                </c:pt>
                <c:pt idx="68">
                  <c:v>1313764</c:v>
                </c:pt>
                <c:pt idx="69">
                  <c:v>1573428</c:v>
                </c:pt>
                <c:pt idx="70">
                  <c:v>1440684</c:v>
                </c:pt>
                <c:pt idx="71">
                  <c:v>1570127</c:v>
                </c:pt>
                <c:pt idx="72">
                  <c:v>1574863</c:v>
                </c:pt>
                <c:pt idx="73">
                  <c:v>1675876</c:v>
                </c:pt>
                <c:pt idx="74">
                  <c:v>1349371</c:v>
                </c:pt>
                <c:pt idx="75">
                  <c:v>1012116</c:v>
                </c:pt>
                <c:pt idx="76">
                  <c:v>945294</c:v>
                </c:pt>
                <c:pt idx="77">
                  <c:v>1166576</c:v>
                </c:pt>
                <c:pt idx="78">
                  <c:v>1096920</c:v>
                </c:pt>
                <c:pt idx="79">
                  <c:v>1043381</c:v>
                </c:pt>
                <c:pt idx="80">
                  <c:v>891390</c:v>
                </c:pt>
                <c:pt idx="81">
                  <c:v>811263</c:v>
                </c:pt>
                <c:pt idx="82">
                  <c:v>582567</c:v>
                </c:pt>
                <c:pt idx="83">
                  <c:v>471800</c:v>
                </c:pt>
                <c:pt idx="84">
                  <c:v>322049</c:v>
                </c:pt>
                <c:pt idx="85">
                  <c:v>231109</c:v>
                </c:pt>
                <c:pt idx="86">
                  <c:v>178978</c:v>
                </c:pt>
                <c:pt idx="87">
                  <c:v>163853</c:v>
                </c:pt>
                <c:pt idx="88">
                  <c:v>129666</c:v>
                </c:pt>
                <c:pt idx="89">
                  <c:v>106464</c:v>
                </c:pt>
                <c:pt idx="90">
                  <c:v>100708</c:v>
                </c:pt>
              </c:numCache>
            </c:numRef>
          </c:val>
          <c:extLst xmlns:c16r2="http://schemas.microsoft.com/office/drawing/2015/06/chart">
            <c:ext xmlns:c16="http://schemas.microsoft.com/office/drawing/2014/chart" uri="{C3380CC4-5D6E-409C-BE32-E72D297353CC}">
              <c16:uniqueId val="{00000001-E8B9-D248-A509-6F0113C8ABC0}"/>
            </c:ext>
          </c:extLst>
        </c:ser>
        <c:axId val="123028608"/>
        <c:axId val="123030144"/>
      </c:areaChart>
      <c:catAx>
        <c:axId val="123028608"/>
        <c:scaling>
          <c:orientation val="minMax"/>
        </c:scaling>
        <c:axPos val="b"/>
        <c:numFmt formatCode="General" sourceLinked="1"/>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3030144"/>
        <c:crosses val="autoZero"/>
        <c:auto val="1"/>
        <c:lblAlgn val="ctr"/>
        <c:lblOffset val="100"/>
        <c:tickLblSkip val="10"/>
      </c:catAx>
      <c:valAx>
        <c:axId val="123030144"/>
        <c:scaling>
          <c:orientation val="minMax"/>
        </c:scaling>
        <c:axPos val="l"/>
        <c:numFmt formatCode="General"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3028608"/>
        <c:crosses val="autoZero"/>
        <c:crossBetween val="midCat"/>
        <c:dispUnits>
          <c:builtInUnit val="millions"/>
          <c:dispUnitsLbl>
            <c:layout/>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dispUnitsLbl>
        </c:dispUnits>
      </c:valAx>
      <c:spPr>
        <a:noFill/>
        <a:ln w="25400">
          <a:noFill/>
        </a:ln>
        <a:effectLst/>
      </c:spPr>
    </c:plotArea>
    <c:legend>
      <c:legendPos val="b"/>
      <c:layout/>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legend>
    <c:plotVisOnly val="1"/>
    <c:dispBlanksAs val="zero"/>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l-GR"/>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bar"/>
        <c:grouping val="clustered"/>
        <c:ser>
          <c:idx val="0"/>
          <c:order val="0"/>
          <c:spPr>
            <a:solidFill>
              <a:schemeClr val="accent2"/>
            </a:solidFill>
            <a:ln>
              <a:noFill/>
            </a:ln>
            <a:effectLst/>
          </c:spPr>
          <c:dLbls>
            <c:dLbl>
              <c:idx val="0"/>
              <c:layout>
                <c:manualLayout>
                  <c:x val="-4.2456406368460972E-2"/>
                  <c:y val="0"/>
                </c:manualLayout>
              </c:layout>
              <c:tx>
                <c:rich>
                  <a:bodyPr/>
                  <a:lstStyle/>
                  <a:p>
                    <a:r>
                      <a:rPr lang="en-US">
                        <a:solidFill>
                          <a:schemeClr val="bg1"/>
                        </a:solidFill>
                      </a:rPr>
                      <a:t>3K</a:t>
                    </a:r>
                  </a:p>
                </c:rich>
              </c:tx>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24D6-D142-AB02-C519FE4EE074}"/>
                </c:ext>
              </c:extLst>
            </c:dLbl>
            <c:dLbl>
              <c:idx val="1"/>
              <c:layout/>
              <c:tx>
                <c:rich>
                  <a:bodyPr/>
                  <a:lstStyle/>
                  <a:p>
                    <a:r>
                      <a:rPr lang="en-US">
                        <a:solidFill>
                          <a:schemeClr val="bg1"/>
                        </a:solidFill>
                      </a:rPr>
                      <a:t>5.5K</a:t>
                    </a:r>
                  </a:p>
                </c:rich>
              </c:tx>
              <c:dLblPos val="in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24D6-D142-AB02-C519FE4EE074}"/>
                </c:ext>
              </c:extLst>
            </c:dLbl>
            <c:dLbl>
              <c:idx val="2"/>
              <c:layout/>
              <c:tx>
                <c:rich>
                  <a:bodyPr/>
                  <a:lstStyle/>
                  <a:p>
                    <a:r>
                      <a:rPr lang="en-US">
                        <a:solidFill>
                          <a:schemeClr val="bg1"/>
                        </a:solidFill>
                      </a:rPr>
                      <a:t>7.3K</a:t>
                    </a:r>
                  </a:p>
                </c:rich>
              </c:tx>
              <c:dLblPos val="in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24D6-D142-AB02-C519FE4EE074}"/>
                </c:ext>
              </c:extLst>
            </c:dLbl>
            <c:dLbl>
              <c:idx val="3"/>
              <c:layout/>
              <c:tx>
                <c:rich>
                  <a:bodyPr/>
                  <a:lstStyle/>
                  <a:p>
                    <a:r>
                      <a:rPr lang="en-US">
                        <a:solidFill>
                          <a:schemeClr val="bg1"/>
                        </a:solidFill>
                      </a:rPr>
                      <a:t>18K</a:t>
                    </a:r>
                  </a:p>
                </c:rich>
              </c:tx>
              <c:dLblPos val="in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4D6-D142-AB02-C519FE4EE074}"/>
                </c:ext>
              </c:extLst>
            </c:dLbl>
            <c:dLbl>
              <c:idx val="4"/>
              <c:layout/>
              <c:tx>
                <c:rich>
                  <a:bodyPr/>
                  <a:lstStyle/>
                  <a:p>
                    <a:r>
                      <a:rPr lang="en-US">
                        <a:solidFill>
                          <a:schemeClr val="bg1"/>
                        </a:solidFill>
                      </a:rPr>
                      <a:t>41.6K</a:t>
                    </a:r>
                  </a:p>
                </c:rich>
              </c:tx>
              <c:dLblPos val="in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24D6-D142-AB02-C519FE4EE07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Sheet2!$A$3:$A$7</c:f>
              <c:strCache>
                <c:ptCount val="5"/>
                <c:pt idx="0">
                  <c:v>India</c:v>
                </c:pt>
                <c:pt idx="1">
                  <c:v>China</c:v>
                </c:pt>
                <c:pt idx="2">
                  <c:v>Philippines</c:v>
                </c:pt>
                <c:pt idx="3">
                  <c:v>Canada</c:v>
                </c:pt>
                <c:pt idx="4">
                  <c:v>Mexico</c:v>
                </c:pt>
              </c:strCache>
            </c:strRef>
          </c:cat>
          <c:val>
            <c:numRef>
              <c:f>Sheet2!$K$3:$K$7</c:f>
              <c:numCache>
                <c:formatCode>General</c:formatCode>
                <c:ptCount val="5"/>
                <c:pt idx="0">
                  <c:v>3001</c:v>
                </c:pt>
                <c:pt idx="1">
                  <c:v>5517</c:v>
                </c:pt>
                <c:pt idx="2">
                  <c:v>7293</c:v>
                </c:pt>
                <c:pt idx="3">
                  <c:v>18025</c:v>
                </c:pt>
                <c:pt idx="4">
                  <c:v>41599</c:v>
                </c:pt>
              </c:numCache>
            </c:numRef>
          </c:val>
          <c:extLst xmlns:c16r2="http://schemas.microsoft.com/office/drawing/2015/06/chart">
            <c:ext xmlns:c16="http://schemas.microsoft.com/office/drawing/2014/chart" uri="{C3380CC4-5D6E-409C-BE32-E72D297353CC}">
              <c16:uniqueId val="{00000005-24D6-D142-AB02-C519FE4EE074}"/>
            </c:ext>
          </c:extLst>
        </c:ser>
        <c:gapWidth val="50"/>
        <c:axId val="123246848"/>
        <c:axId val="123260928"/>
      </c:barChart>
      <c:catAx>
        <c:axId val="123246848"/>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3260928"/>
        <c:crosses val="autoZero"/>
        <c:auto val="1"/>
        <c:lblAlgn val="ctr"/>
        <c:lblOffset val="100"/>
      </c:catAx>
      <c:valAx>
        <c:axId val="123260928"/>
        <c:scaling>
          <c:orientation val="minMax"/>
        </c:scaling>
        <c:delete val="1"/>
        <c:axPos val="b"/>
        <c:numFmt formatCode="General" sourceLinked="1"/>
        <c:majorTickMark val="none"/>
        <c:tickLblPos val="none"/>
        <c:crossAx val="123246848"/>
        <c:crosses val="autoZero"/>
        <c:crossBetween val="between"/>
        <c:dispUnits>
          <c:builtInUnit val="thousands"/>
          <c:dispUnitsLbl>
            <c:layout/>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Freight Sans Medium" panose="02000606030000020004" pitchFamily="2" charset="77"/>
                    <a:ea typeface="+mn-ea"/>
                    <a:cs typeface="+mn-cs"/>
                  </a:defRPr>
                </a:pPr>
                <a:endParaRPr lang="el-GR"/>
              </a:p>
            </c:txPr>
          </c:dispUnitsLbl>
        </c:dispUnits>
      </c:valAx>
      <c:spPr>
        <a:noFill/>
        <a:ln>
          <a:noFill/>
        </a:ln>
        <a:effectLst/>
      </c:spPr>
    </c:plotArea>
    <c:plotVisOnly val="1"/>
    <c:dispBlanksAs val="gap"/>
  </c:chart>
  <c:spPr>
    <a:noFill/>
    <a:ln w="9525" cap="flat" cmpd="sng" algn="ctr">
      <a:noFill/>
      <a:round/>
    </a:ln>
    <a:effectLst/>
  </c:spPr>
  <c:txPr>
    <a:bodyPr/>
    <a:lstStyle/>
    <a:p>
      <a:pPr>
        <a:defRPr sz="1800">
          <a:latin typeface="Freight Sans Medium" panose="02000606030000020004" pitchFamily="2" charset="77"/>
        </a:defRPr>
      </a:pPr>
      <a:endParaRPr lang="el-GR"/>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lang val="el-GR"/>
  <c:chart>
    <c:autoTitleDeleted val="1"/>
    <c:plotArea>
      <c:layout/>
      <c:areaChart>
        <c:grouping val="standard"/>
        <c:ser>
          <c:idx val="0"/>
          <c:order val="0"/>
          <c:tx>
            <c:strRef>
              <c:f>'Table 33'!$B$1</c:f>
              <c:strCache>
                <c:ptCount val="1"/>
                <c:pt idx="0">
                  <c:v>Number of apprehensions</c:v>
                </c:pt>
              </c:strCache>
            </c:strRef>
          </c:tx>
          <c:spPr>
            <a:solidFill>
              <a:schemeClr val="tx2"/>
            </a:solidFill>
            <a:ln>
              <a:noFill/>
            </a:ln>
            <a:effectLst/>
          </c:spPr>
          <c:cat>
            <c:numRef>
              <c:f>'Table 33'!$A$2:$A$93</c:f>
              <c:numCache>
                <c:formatCode>General</c:formatCode>
                <c:ptCount val="92"/>
                <c:pt idx="0">
                  <c:v>1927</c:v>
                </c:pt>
                <c:pt idx="1">
                  <c:v>1928</c:v>
                </c:pt>
                <c:pt idx="2">
                  <c:v>1929</c:v>
                </c:pt>
                <c:pt idx="3">
                  <c:v>1930</c:v>
                </c:pt>
                <c:pt idx="4">
                  <c:v>1931</c:v>
                </c:pt>
                <c:pt idx="5">
                  <c:v>1932</c:v>
                </c:pt>
                <c:pt idx="6">
                  <c:v>1933</c:v>
                </c:pt>
                <c:pt idx="7">
                  <c:v>1934</c:v>
                </c:pt>
                <c:pt idx="8">
                  <c:v>1935</c:v>
                </c:pt>
                <c:pt idx="9">
                  <c:v>1936</c:v>
                </c:pt>
                <c:pt idx="10">
                  <c:v>1937</c:v>
                </c:pt>
                <c:pt idx="11">
                  <c:v>1938</c:v>
                </c:pt>
                <c:pt idx="12">
                  <c:v>1939</c:v>
                </c:pt>
                <c:pt idx="13">
                  <c:v>1940</c:v>
                </c:pt>
                <c:pt idx="14">
                  <c:v>1941</c:v>
                </c:pt>
                <c:pt idx="15">
                  <c:v>1942</c:v>
                </c:pt>
                <c:pt idx="16">
                  <c:v>1943</c:v>
                </c:pt>
                <c:pt idx="17">
                  <c:v>1944</c:v>
                </c:pt>
                <c:pt idx="18">
                  <c:v>1945</c:v>
                </c:pt>
                <c:pt idx="19">
                  <c:v>1946</c:v>
                </c:pt>
                <c:pt idx="20">
                  <c:v>1947</c:v>
                </c:pt>
                <c:pt idx="21">
                  <c:v>1948</c:v>
                </c:pt>
                <c:pt idx="22">
                  <c:v>1949</c:v>
                </c:pt>
                <c:pt idx="23">
                  <c:v>1950</c:v>
                </c:pt>
                <c:pt idx="24">
                  <c:v>1951</c:v>
                </c:pt>
                <c:pt idx="25">
                  <c:v>1952</c:v>
                </c:pt>
                <c:pt idx="26">
                  <c:v>1953</c:v>
                </c:pt>
                <c:pt idx="27">
                  <c:v>1954</c:v>
                </c:pt>
                <c:pt idx="28">
                  <c:v>1955</c:v>
                </c:pt>
                <c:pt idx="29">
                  <c:v>1956</c:v>
                </c:pt>
                <c:pt idx="30">
                  <c:v>1957</c:v>
                </c:pt>
                <c:pt idx="31">
                  <c:v>1958</c:v>
                </c:pt>
                <c:pt idx="32">
                  <c:v>1959</c:v>
                </c:pt>
                <c:pt idx="33">
                  <c:v>1960</c:v>
                </c:pt>
                <c:pt idx="34">
                  <c:v>1961</c:v>
                </c:pt>
                <c:pt idx="35">
                  <c:v>1962</c:v>
                </c:pt>
                <c:pt idx="36">
                  <c:v>1963</c:v>
                </c:pt>
                <c:pt idx="37">
                  <c:v>1964</c:v>
                </c:pt>
                <c:pt idx="38">
                  <c:v>1965</c:v>
                </c:pt>
                <c:pt idx="39">
                  <c:v>1966</c:v>
                </c:pt>
                <c:pt idx="40">
                  <c:v>1967</c:v>
                </c:pt>
                <c:pt idx="41">
                  <c:v>1968</c:v>
                </c:pt>
                <c:pt idx="42">
                  <c:v>1969</c:v>
                </c:pt>
                <c:pt idx="43">
                  <c:v>1970</c:v>
                </c:pt>
                <c:pt idx="44">
                  <c:v>1971</c:v>
                </c:pt>
                <c:pt idx="45">
                  <c:v>1972</c:v>
                </c:pt>
                <c:pt idx="46">
                  <c:v>1973</c:v>
                </c:pt>
                <c:pt idx="47">
                  <c:v>1974</c:v>
                </c:pt>
                <c:pt idx="48">
                  <c:v>1975</c:v>
                </c:pt>
                <c:pt idx="49">
                  <c:v>1976</c:v>
                </c:pt>
                <c:pt idx="50">
                  <c:v>1977</c:v>
                </c:pt>
                <c:pt idx="51">
                  <c:v>1978</c:v>
                </c:pt>
                <c:pt idx="52">
                  <c:v>1979</c:v>
                </c:pt>
                <c:pt idx="53">
                  <c:v>1980</c:v>
                </c:pt>
                <c:pt idx="54">
                  <c:v>1981</c:v>
                </c:pt>
                <c:pt idx="55">
                  <c:v>1982</c:v>
                </c:pt>
                <c:pt idx="56">
                  <c:v>1983</c:v>
                </c:pt>
                <c:pt idx="57">
                  <c:v>1984</c:v>
                </c:pt>
                <c:pt idx="58">
                  <c:v>1985</c:v>
                </c:pt>
                <c:pt idx="59">
                  <c:v>1986</c:v>
                </c:pt>
                <c:pt idx="60">
                  <c:v>1987</c:v>
                </c:pt>
                <c:pt idx="61">
                  <c:v>1988</c:v>
                </c:pt>
                <c:pt idx="62">
                  <c:v>1989</c:v>
                </c:pt>
                <c:pt idx="63">
                  <c:v>1990</c:v>
                </c:pt>
                <c:pt idx="64">
                  <c:v>1991</c:v>
                </c:pt>
                <c:pt idx="65">
                  <c:v>1992</c:v>
                </c:pt>
                <c:pt idx="66">
                  <c:v>1993</c:v>
                </c:pt>
                <c:pt idx="67">
                  <c:v>1994</c:v>
                </c:pt>
                <c:pt idx="68">
                  <c:v>1995</c:v>
                </c:pt>
                <c:pt idx="69">
                  <c:v>1996</c:v>
                </c:pt>
                <c:pt idx="70">
                  <c:v>1997</c:v>
                </c:pt>
                <c:pt idx="71">
                  <c:v>1998</c:v>
                </c:pt>
                <c:pt idx="72">
                  <c:v>1999</c:v>
                </c:pt>
                <c:pt idx="73">
                  <c:v>2000</c:v>
                </c:pt>
                <c:pt idx="74">
                  <c:v>2001</c:v>
                </c:pt>
                <c:pt idx="75">
                  <c:v>2002</c:v>
                </c:pt>
                <c:pt idx="76">
                  <c:v>2003</c:v>
                </c:pt>
                <c:pt idx="77">
                  <c:v>2004</c:v>
                </c:pt>
                <c:pt idx="78">
                  <c:v>2005</c:v>
                </c:pt>
                <c:pt idx="79">
                  <c:v>2006</c:v>
                </c:pt>
                <c:pt idx="80">
                  <c:v>2007</c:v>
                </c:pt>
                <c:pt idx="81">
                  <c:v>2008</c:v>
                </c:pt>
                <c:pt idx="82">
                  <c:v>2009</c:v>
                </c:pt>
                <c:pt idx="83">
                  <c:v>2010</c:v>
                </c:pt>
                <c:pt idx="84">
                  <c:v>2011</c:v>
                </c:pt>
                <c:pt idx="85">
                  <c:v>2012</c:v>
                </c:pt>
                <c:pt idx="86">
                  <c:v>2013</c:v>
                </c:pt>
                <c:pt idx="87">
                  <c:v>2014</c:v>
                </c:pt>
                <c:pt idx="88">
                  <c:v>2015</c:v>
                </c:pt>
                <c:pt idx="89">
                  <c:v>2016</c:v>
                </c:pt>
                <c:pt idx="90">
                  <c:v>2017</c:v>
                </c:pt>
                <c:pt idx="91">
                  <c:v>2018</c:v>
                </c:pt>
              </c:numCache>
            </c:numRef>
          </c:cat>
          <c:val>
            <c:numRef>
              <c:f>'Table 33'!$B$2:$B$93</c:f>
              <c:numCache>
                <c:formatCode>General</c:formatCode>
                <c:ptCount val="92"/>
                <c:pt idx="0">
                  <c:v>16393</c:v>
                </c:pt>
                <c:pt idx="1">
                  <c:v>23566</c:v>
                </c:pt>
                <c:pt idx="2">
                  <c:v>32711</c:v>
                </c:pt>
                <c:pt idx="3">
                  <c:v>20880</c:v>
                </c:pt>
                <c:pt idx="4">
                  <c:v>22276</c:v>
                </c:pt>
                <c:pt idx="5">
                  <c:v>22735</c:v>
                </c:pt>
                <c:pt idx="6">
                  <c:v>20949</c:v>
                </c:pt>
                <c:pt idx="7">
                  <c:v>10319</c:v>
                </c:pt>
                <c:pt idx="8">
                  <c:v>11016</c:v>
                </c:pt>
                <c:pt idx="9">
                  <c:v>11728</c:v>
                </c:pt>
                <c:pt idx="10">
                  <c:v>13054</c:v>
                </c:pt>
                <c:pt idx="11">
                  <c:v>12851</c:v>
                </c:pt>
                <c:pt idx="12">
                  <c:v>12037</c:v>
                </c:pt>
                <c:pt idx="13">
                  <c:v>10492</c:v>
                </c:pt>
                <c:pt idx="14">
                  <c:v>11294</c:v>
                </c:pt>
                <c:pt idx="15">
                  <c:v>11784</c:v>
                </c:pt>
                <c:pt idx="16">
                  <c:v>11175</c:v>
                </c:pt>
                <c:pt idx="17">
                  <c:v>31174</c:v>
                </c:pt>
                <c:pt idx="18">
                  <c:v>69164</c:v>
                </c:pt>
                <c:pt idx="19">
                  <c:v>99591</c:v>
                </c:pt>
                <c:pt idx="20">
                  <c:v>193657</c:v>
                </c:pt>
                <c:pt idx="21">
                  <c:v>192779</c:v>
                </c:pt>
                <c:pt idx="22">
                  <c:v>288253</c:v>
                </c:pt>
                <c:pt idx="23">
                  <c:v>468339</c:v>
                </c:pt>
                <c:pt idx="24">
                  <c:v>509040</c:v>
                </c:pt>
                <c:pt idx="25">
                  <c:v>543535</c:v>
                </c:pt>
                <c:pt idx="26">
                  <c:v>885587</c:v>
                </c:pt>
                <c:pt idx="27">
                  <c:v>1089583</c:v>
                </c:pt>
                <c:pt idx="28">
                  <c:v>254096</c:v>
                </c:pt>
                <c:pt idx="29">
                  <c:v>87696</c:v>
                </c:pt>
                <c:pt idx="30">
                  <c:v>59918</c:v>
                </c:pt>
                <c:pt idx="31">
                  <c:v>53474</c:v>
                </c:pt>
                <c:pt idx="32">
                  <c:v>45336</c:v>
                </c:pt>
                <c:pt idx="33">
                  <c:v>70684</c:v>
                </c:pt>
                <c:pt idx="34">
                  <c:v>88823</c:v>
                </c:pt>
                <c:pt idx="35">
                  <c:v>92758</c:v>
                </c:pt>
                <c:pt idx="36">
                  <c:v>88712</c:v>
                </c:pt>
                <c:pt idx="37">
                  <c:v>86597</c:v>
                </c:pt>
                <c:pt idx="38">
                  <c:v>110371</c:v>
                </c:pt>
                <c:pt idx="39">
                  <c:v>138520</c:v>
                </c:pt>
                <c:pt idx="40">
                  <c:v>161608</c:v>
                </c:pt>
                <c:pt idx="41">
                  <c:v>212057</c:v>
                </c:pt>
                <c:pt idx="42">
                  <c:v>283557</c:v>
                </c:pt>
                <c:pt idx="43">
                  <c:v>345353</c:v>
                </c:pt>
                <c:pt idx="44">
                  <c:v>420126</c:v>
                </c:pt>
                <c:pt idx="45">
                  <c:v>505949</c:v>
                </c:pt>
                <c:pt idx="46">
                  <c:v>655968</c:v>
                </c:pt>
                <c:pt idx="47">
                  <c:v>788145</c:v>
                </c:pt>
                <c:pt idx="48">
                  <c:v>766600</c:v>
                </c:pt>
                <c:pt idx="49">
                  <c:v>1097739</c:v>
                </c:pt>
                <c:pt idx="50">
                  <c:v>1042215</c:v>
                </c:pt>
                <c:pt idx="51">
                  <c:v>1057977</c:v>
                </c:pt>
                <c:pt idx="52">
                  <c:v>1076418</c:v>
                </c:pt>
                <c:pt idx="53">
                  <c:v>910361</c:v>
                </c:pt>
                <c:pt idx="54">
                  <c:v>975780</c:v>
                </c:pt>
                <c:pt idx="55">
                  <c:v>970246</c:v>
                </c:pt>
                <c:pt idx="56">
                  <c:v>1251357</c:v>
                </c:pt>
                <c:pt idx="57">
                  <c:v>1246981</c:v>
                </c:pt>
                <c:pt idx="58">
                  <c:v>1348749</c:v>
                </c:pt>
                <c:pt idx="59">
                  <c:v>1767400</c:v>
                </c:pt>
                <c:pt idx="60">
                  <c:v>1190488</c:v>
                </c:pt>
                <c:pt idx="61">
                  <c:v>1008145</c:v>
                </c:pt>
                <c:pt idx="62">
                  <c:v>954243</c:v>
                </c:pt>
                <c:pt idx="63">
                  <c:v>1169939</c:v>
                </c:pt>
                <c:pt idx="64">
                  <c:v>1197875</c:v>
                </c:pt>
                <c:pt idx="65">
                  <c:v>1258481</c:v>
                </c:pt>
                <c:pt idx="66">
                  <c:v>1327261</c:v>
                </c:pt>
                <c:pt idx="67">
                  <c:v>1094719</c:v>
                </c:pt>
                <c:pt idx="68">
                  <c:v>1394554</c:v>
                </c:pt>
                <c:pt idx="69">
                  <c:v>1649986</c:v>
                </c:pt>
                <c:pt idx="70">
                  <c:v>1536520</c:v>
                </c:pt>
                <c:pt idx="71">
                  <c:v>1679439</c:v>
                </c:pt>
                <c:pt idx="72">
                  <c:v>1714035</c:v>
                </c:pt>
                <c:pt idx="73">
                  <c:v>1814729</c:v>
                </c:pt>
                <c:pt idx="74">
                  <c:v>1387486</c:v>
                </c:pt>
                <c:pt idx="75">
                  <c:v>1062270</c:v>
                </c:pt>
                <c:pt idx="76">
                  <c:v>1046422</c:v>
                </c:pt>
                <c:pt idx="77">
                  <c:v>1264232</c:v>
                </c:pt>
                <c:pt idx="78">
                  <c:v>1291065</c:v>
                </c:pt>
                <c:pt idx="79">
                  <c:v>1206408</c:v>
                </c:pt>
                <c:pt idx="80">
                  <c:v>960673</c:v>
                </c:pt>
                <c:pt idx="81">
                  <c:v>1043759</c:v>
                </c:pt>
                <c:pt idx="82">
                  <c:v>889212</c:v>
                </c:pt>
                <c:pt idx="83">
                  <c:v>796587</c:v>
                </c:pt>
                <c:pt idx="84">
                  <c:v>678606</c:v>
                </c:pt>
                <c:pt idx="85">
                  <c:v>671327</c:v>
                </c:pt>
                <c:pt idx="86">
                  <c:v>662483</c:v>
                </c:pt>
                <c:pt idx="87">
                  <c:v>679996</c:v>
                </c:pt>
                <c:pt idx="88">
                  <c:v>462388</c:v>
                </c:pt>
                <c:pt idx="89">
                  <c:v>530250</c:v>
                </c:pt>
                <c:pt idx="90">
                  <c:v>461540</c:v>
                </c:pt>
                <c:pt idx="91">
                  <c:v>572566</c:v>
                </c:pt>
              </c:numCache>
            </c:numRef>
          </c:val>
          <c:extLst xmlns:c16r2="http://schemas.microsoft.com/office/drawing/2015/06/chart">
            <c:ext xmlns:c16="http://schemas.microsoft.com/office/drawing/2014/chart" uri="{C3380CC4-5D6E-409C-BE32-E72D297353CC}">
              <c16:uniqueId val="{00000000-2513-E444-9E87-8CEF0D19C6DF}"/>
            </c:ext>
          </c:extLst>
        </c:ser>
        <c:ser>
          <c:idx val="1"/>
          <c:order val="1"/>
          <c:tx>
            <c:strRef>
              <c:f>'Table 33'!$D$1</c:f>
              <c:strCache>
                <c:ptCount val="1"/>
                <c:pt idx="0">
                  <c:v>Number of removals</c:v>
                </c:pt>
              </c:strCache>
            </c:strRef>
          </c:tx>
          <c:spPr>
            <a:solidFill>
              <a:schemeClr val="tx2">
                <a:lumMod val="75000"/>
              </a:schemeClr>
            </a:solidFill>
            <a:ln>
              <a:noFill/>
            </a:ln>
            <a:effectLst/>
          </c:spPr>
          <c:cat>
            <c:numRef>
              <c:f>'Table 33'!$A$2:$A$93</c:f>
              <c:numCache>
                <c:formatCode>General</c:formatCode>
                <c:ptCount val="92"/>
                <c:pt idx="0">
                  <c:v>1927</c:v>
                </c:pt>
                <c:pt idx="1">
                  <c:v>1928</c:v>
                </c:pt>
                <c:pt idx="2">
                  <c:v>1929</c:v>
                </c:pt>
                <c:pt idx="3">
                  <c:v>1930</c:v>
                </c:pt>
                <c:pt idx="4">
                  <c:v>1931</c:v>
                </c:pt>
                <c:pt idx="5">
                  <c:v>1932</c:v>
                </c:pt>
                <c:pt idx="6">
                  <c:v>1933</c:v>
                </c:pt>
                <c:pt idx="7">
                  <c:v>1934</c:v>
                </c:pt>
                <c:pt idx="8">
                  <c:v>1935</c:v>
                </c:pt>
                <c:pt idx="9">
                  <c:v>1936</c:v>
                </c:pt>
                <c:pt idx="10">
                  <c:v>1937</c:v>
                </c:pt>
                <c:pt idx="11">
                  <c:v>1938</c:v>
                </c:pt>
                <c:pt idx="12">
                  <c:v>1939</c:v>
                </c:pt>
                <c:pt idx="13">
                  <c:v>1940</c:v>
                </c:pt>
                <c:pt idx="14">
                  <c:v>1941</c:v>
                </c:pt>
                <c:pt idx="15">
                  <c:v>1942</c:v>
                </c:pt>
                <c:pt idx="16">
                  <c:v>1943</c:v>
                </c:pt>
                <c:pt idx="17">
                  <c:v>1944</c:v>
                </c:pt>
                <c:pt idx="18">
                  <c:v>1945</c:v>
                </c:pt>
                <c:pt idx="19">
                  <c:v>1946</c:v>
                </c:pt>
                <c:pt idx="20">
                  <c:v>1947</c:v>
                </c:pt>
                <c:pt idx="21">
                  <c:v>1948</c:v>
                </c:pt>
                <c:pt idx="22">
                  <c:v>1949</c:v>
                </c:pt>
                <c:pt idx="23">
                  <c:v>1950</c:v>
                </c:pt>
                <c:pt idx="24">
                  <c:v>1951</c:v>
                </c:pt>
                <c:pt idx="25">
                  <c:v>1952</c:v>
                </c:pt>
                <c:pt idx="26">
                  <c:v>1953</c:v>
                </c:pt>
                <c:pt idx="27">
                  <c:v>1954</c:v>
                </c:pt>
                <c:pt idx="28">
                  <c:v>1955</c:v>
                </c:pt>
                <c:pt idx="29">
                  <c:v>1956</c:v>
                </c:pt>
                <c:pt idx="30">
                  <c:v>1957</c:v>
                </c:pt>
                <c:pt idx="31">
                  <c:v>1958</c:v>
                </c:pt>
                <c:pt idx="32">
                  <c:v>1959</c:v>
                </c:pt>
                <c:pt idx="33">
                  <c:v>1960</c:v>
                </c:pt>
                <c:pt idx="34">
                  <c:v>1961</c:v>
                </c:pt>
                <c:pt idx="35">
                  <c:v>1962</c:v>
                </c:pt>
                <c:pt idx="36">
                  <c:v>1963</c:v>
                </c:pt>
                <c:pt idx="37">
                  <c:v>1964</c:v>
                </c:pt>
                <c:pt idx="38">
                  <c:v>1965</c:v>
                </c:pt>
                <c:pt idx="39">
                  <c:v>1966</c:v>
                </c:pt>
                <c:pt idx="40">
                  <c:v>1967</c:v>
                </c:pt>
                <c:pt idx="41">
                  <c:v>1968</c:v>
                </c:pt>
                <c:pt idx="42">
                  <c:v>1969</c:v>
                </c:pt>
                <c:pt idx="43">
                  <c:v>1970</c:v>
                </c:pt>
                <c:pt idx="44">
                  <c:v>1971</c:v>
                </c:pt>
                <c:pt idx="45">
                  <c:v>1972</c:v>
                </c:pt>
                <c:pt idx="46">
                  <c:v>1973</c:v>
                </c:pt>
                <c:pt idx="47">
                  <c:v>1974</c:v>
                </c:pt>
                <c:pt idx="48">
                  <c:v>1975</c:v>
                </c:pt>
                <c:pt idx="49">
                  <c:v>1976</c:v>
                </c:pt>
                <c:pt idx="50">
                  <c:v>1977</c:v>
                </c:pt>
                <c:pt idx="51">
                  <c:v>1978</c:v>
                </c:pt>
                <c:pt idx="52">
                  <c:v>1979</c:v>
                </c:pt>
                <c:pt idx="53">
                  <c:v>1980</c:v>
                </c:pt>
                <c:pt idx="54">
                  <c:v>1981</c:v>
                </c:pt>
                <c:pt idx="55">
                  <c:v>1982</c:v>
                </c:pt>
                <c:pt idx="56">
                  <c:v>1983</c:v>
                </c:pt>
                <c:pt idx="57">
                  <c:v>1984</c:v>
                </c:pt>
                <c:pt idx="58">
                  <c:v>1985</c:v>
                </c:pt>
                <c:pt idx="59">
                  <c:v>1986</c:v>
                </c:pt>
                <c:pt idx="60">
                  <c:v>1987</c:v>
                </c:pt>
                <c:pt idx="61">
                  <c:v>1988</c:v>
                </c:pt>
                <c:pt idx="62">
                  <c:v>1989</c:v>
                </c:pt>
                <c:pt idx="63">
                  <c:v>1990</c:v>
                </c:pt>
                <c:pt idx="64">
                  <c:v>1991</c:v>
                </c:pt>
                <c:pt idx="65">
                  <c:v>1992</c:v>
                </c:pt>
                <c:pt idx="66">
                  <c:v>1993</c:v>
                </c:pt>
                <c:pt idx="67">
                  <c:v>1994</c:v>
                </c:pt>
                <c:pt idx="68">
                  <c:v>1995</c:v>
                </c:pt>
                <c:pt idx="69">
                  <c:v>1996</c:v>
                </c:pt>
                <c:pt idx="70">
                  <c:v>1997</c:v>
                </c:pt>
                <c:pt idx="71">
                  <c:v>1998</c:v>
                </c:pt>
                <c:pt idx="72">
                  <c:v>1999</c:v>
                </c:pt>
                <c:pt idx="73">
                  <c:v>2000</c:v>
                </c:pt>
                <c:pt idx="74">
                  <c:v>2001</c:v>
                </c:pt>
                <c:pt idx="75">
                  <c:v>2002</c:v>
                </c:pt>
                <c:pt idx="76">
                  <c:v>2003</c:v>
                </c:pt>
                <c:pt idx="77">
                  <c:v>2004</c:v>
                </c:pt>
                <c:pt idx="78">
                  <c:v>2005</c:v>
                </c:pt>
                <c:pt idx="79">
                  <c:v>2006</c:v>
                </c:pt>
                <c:pt idx="80">
                  <c:v>2007</c:v>
                </c:pt>
                <c:pt idx="81">
                  <c:v>2008</c:v>
                </c:pt>
                <c:pt idx="82">
                  <c:v>2009</c:v>
                </c:pt>
                <c:pt idx="83">
                  <c:v>2010</c:v>
                </c:pt>
                <c:pt idx="84">
                  <c:v>2011</c:v>
                </c:pt>
                <c:pt idx="85">
                  <c:v>2012</c:v>
                </c:pt>
                <c:pt idx="86">
                  <c:v>2013</c:v>
                </c:pt>
                <c:pt idx="87">
                  <c:v>2014</c:v>
                </c:pt>
                <c:pt idx="88">
                  <c:v>2015</c:v>
                </c:pt>
                <c:pt idx="89">
                  <c:v>2016</c:v>
                </c:pt>
                <c:pt idx="90">
                  <c:v>2017</c:v>
                </c:pt>
                <c:pt idx="91">
                  <c:v>2018</c:v>
                </c:pt>
              </c:numCache>
            </c:numRef>
          </c:cat>
          <c:val>
            <c:numRef>
              <c:f>'Table 33'!$D$2:$D$93</c:f>
              <c:numCache>
                <c:formatCode>General</c:formatCode>
                <c:ptCount val="92"/>
                <c:pt idx="0">
                  <c:v>31417</c:v>
                </c:pt>
                <c:pt idx="1">
                  <c:v>30464</c:v>
                </c:pt>
                <c:pt idx="2">
                  <c:v>31035</c:v>
                </c:pt>
                <c:pt idx="3">
                  <c:v>24864</c:v>
                </c:pt>
                <c:pt idx="4">
                  <c:v>27886</c:v>
                </c:pt>
                <c:pt idx="5">
                  <c:v>26490</c:v>
                </c:pt>
                <c:pt idx="6">
                  <c:v>25392</c:v>
                </c:pt>
                <c:pt idx="7">
                  <c:v>14263</c:v>
                </c:pt>
                <c:pt idx="8">
                  <c:v>13877</c:v>
                </c:pt>
                <c:pt idx="9">
                  <c:v>16195</c:v>
                </c:pt>
                <c:pt idx="10">
                  <c:v>16905</c:v>
                </c:pt>
                <c:pt idx="11">
                  <c:v>17341</c:v>
                </c:pt>
                <c:pt idx="12">
                  <c:v>14700</c:v>
                </c:pt>
                <c:pt idx="13">
                  <c:v>12254</c:v>
                </c:pt>
                <c:pt idx="14">
                  <c:v>7336</c:v>
                </c:pt>
                <c:pt idx="15">
                  <c:v>5542</c:v>
                </c:pt>
                <c:pt idx="16">
                  <c:v>5702</c:v>
                </c:pt>
                <c:pt idx="17">
                  <c:v>8821</c:v>
                </c:pt>
                <c:pt idx="18">
                  <c:v>13611</c:v>
                </c:pt>
                <c:pt idx="19">
                  <c:v>17317</c:v>
                </c:pt>
                <c:pt idx="20">
                  <c:v>23434</c:v>
                </c:pt>
                <c:pt idx="21">
                  <c:v>25276</c:v>
                </c:pt>
                <c:pt idx="22">
                  <c:v>23874</c:v>
                </c:pt>
                <c:pt idx="23">
                  <c:v>10199</c:v>
                </c:pt>
                <c:pt idx="24">
                  <c:v>17328</c:v>
                </c:pt>
                <c:pt idx="25">
                  <c:v>23125</c:v>
                </c:pt>
                <c:pt idx="26">
                  <c:v>23482</c:v>
                </c:pt>
                <c:pt idx="27">
                  <c:v>30264</c:v>
                </c:pt>
                <c:pt idx="28">
                  <c:v>17695</c:v>
                </c:pt>
                <c:pt idx="29">
                  <c:v>9006</c:v>
                </c:pt>
                <c:pt idx="30">
                  <c:v>5989</c:v>
                </c:pt>
                <c:pt idx="31">
                  <c:v>7875</c:v>
                </c:pt>
                <c:pt idx="32">
                  <c:v>8468</c:v>
                </c:pt>
                <c:pt idx="33">
                  <c:v>7240</c:v>
                </c:pt>
                <c:pt idx="34">
                  <c:v>8181</c:v>
                </c:pt>
                <c:pt idx="35">
                  <c:v>8025</c:v>
                </c:pt>
                <c:pt idx="36">
                  <c:v>7763</c:v>
                </c:pt>
                <c:pt idx="37">
                  <c:v>9167</c:v>
                </c:pt>
                <c:pt idx="38">
                  <c:v>10572</c:v>
                </c:pt>
                <c:pt idx="39">
                  <c:v>9680</c:v>
                </c:pt>
                <c:pt idx="40">
                  <c:v>9728</c:v>
                </c:pt>
                <c:pt idx="41">
                  <c:v>9590</c:v>
                </c:pt>
                <c:pt idx="42">
                  <c:v>11030</c:v>
                </c:pt>
                <c:pt idx="43">
                  <c:v>17469</c:v>
                </c:pt>
                <c:pt idx="44">
                  <c:v>18294</c:v>
                </c:pt>
                <c:pt idx="45">
                  <c:v>16883</c:v>
                </c:pt>
                <c:pt idx="46">
                  <c:v>17346</c:v>
                </c:pt>
                <c:pt idx="47">
                  <c:v>19413</c:v>
                </c:pt>
                <c:pt idx="48">
                  <c:v>24432</c:v>
                </c:pt>
                <c:pt idx="49">
                  <c:v>38471</c:v>
                </c:pt>
                <c:pt idx="50">
                  <c:v>31263</c:v>
                </c:pt>
                <c:pt idx="51">
                  <c:v>29277</c:v>
                </c:pt>
                <c:pt idx="52">
                  <c:v>26825</c:v>
                </c:pt>
                <c:pt idx="53">
                  <c:v>18013</c:v>
                </c:pt>
                <c:pt idx="54">
                  <c:v>17379</c:v>
                </c:pt>
                <c:pt idx="55">
                  <c:v>15216</c:v>
                </c:pt>
                <c:pt idx="56">
                  <c:v>19211</c:v>
                </c:pt>
                <c:pt idx="57">
                  <c:v>18696</c:v>
                </c:pt>
                <c:pt idx="58">
                  <c:v>23105</c:v>
                </c:pt>
                <c:pt idx="59">
                  <c:v>24592</c:v>
                </c:pt>
                <c:pt idx="60">
                  <c:v>24336</c:v>
                </c:pt>
                <c:pt idx="61">
                  <c:v>25829</c:v>
                </c:pt>
                <c:pt idx="62">
                  <c:v>34427</c:v>
                </c:pt>
                <c:pt idx="63">
                  <c:v>30039</c:v>
                </c:pt>
                <c:pt idx="64">
                  <c:v>33189</c:v>
                </c:pt>
                <c:pt idx="65">
                  <c:v>43671</c:v>
                </c:pt>
                <c:pt idx="66">
                  <c:v>42542</c:v>
                </c:pt>
                <c:pt idx="67">
                  <c:v>45674</c:v>
                </c:pt>
                <c:pt idx="68">
                  <c:v>50924</c:v>
                </c:pt>
                <c:pt idx="69">
                  <c:v>69680</c:v>
                </c:pt>
                <c:pt idx="70">
                  <c:v>114432</c:v>
                </c:pt>
                <c:pt idx="71">
                  <c:v>174813</c:v>
                </c:pt>
                <c:pt idx="72">
                  <c:v>183114</c:v>
                </c:pt>
                <c:pt idx="73">
                  <c:v>188467</c:v>
                </c:pt>
                <c:pt idx="74">
                  <c:v>189026</c:v>
                </c:pt>
                <c:pt idx="75">
                  <c:v>165168</c:v>
                </c:pt>
                <c:pt idx="76">
                  <c:v>211098</c:v>
                </c:pt>
                <c:pt idx="77">
                  <c:v>240665</c:v>
                </c:pt>
                <c:pt idx="78">
                  <c:v>246431</c:v>
                </c:pt>
                <c:pt idx="79">
                  <c:v>280974</c:v>
                </c:pt>
                <c:pt idx="80">
                  <c:v>319382</c:v>
                </c:pt>
                <c:pt idx="81">
                  <c:v>359795</c:v>
                </c:pt>
                <c:pt idx="82">
                  <c:v>379739</c:v>
                </c:pt>
                <c:pt idx="83">
                  <c:v>382461</c:v>
                </c:pt>
                <c:pt idx="84">
                  <c:v>390442</c:v>
                </c:pt>
                <c:pt idx="85">
                  <c:v>415636</c:v>
                </c:pt>
                <c:pt idx="86">
                  <c:v>432281</c:v>
                </c:pt>
                <c:pt idx="87">
                  <c:v>405239</c:v>
                </c:pt>
                <c:pt idx="88">
                  <c:v>325668</c:v>
                </c:pt>
                <c:pt idx="89">
                  <c:v>332227</c:v>
                </c:pt>
                <c:pt idx="90">
                  <c:v>288093</c:v>
                </c:pt>
                <c:pt idx="91">
                  <c:v>337287</c:v>
                </c:pt>
              </c:numCache>
            </c:numRef>
          </c:val>
          <c:extLst xmlns:c16r2="http://schemas.microsoft.com/office/drawing/2015/06/chart">
            <c:ext xmlns:c16="http://schemas.microsoft.com/office/drawing/2014/chart" uri="{C3380CC4-5D6E-409C-BE32-E72D297353CC}">
              <c16:uniqueId val="{00000001-2513-E444-9E87-8CEF0D19C6DF}"/>
            </c:ext>
          </c:extLst>
        </c:ser>
        <c:axId val="123219968"/>
        <c:axId val="123263232"/>
      </c:areaChart>
      <c:catAx>
        <c:axId val="123219968"/>
        <c:scaling>
          <c:orientation val="minMax"/>
        </c:scaling>
        <c:axPos val="b"/>
        <c:numFmt formatCode="General" sourceLinked="1"/>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3263232"/>
        <c:crosses val="autoZero"/>
        <c:auto val="1"/>
        <c:lblAlgn val="ctr"/>
        <c:lblOffset val="100"/>
        <c:tickLblSkip val="10"/>
      </c:catAx>
      <c:valAx>
        <c:axId val="123263232"/>
        <c:scaling>
          <c:orientation val="minMax"/>
        </c:scaling>
        <c:axPos val="l"/>
        <c:numFmt formatCode="General"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3219968"/>
        <c:crosses val="autoZero"/>
        <c:crossBetween val="midCat"/>
        <c:dispUnits>
          <c:builtInUnit val="millions"/>
          <c:dispUnitsLbl>
            <c:layout/>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dispUnitsLbl>
        </c:dispUnits>
      </c:valAx>
      <c:spPr>
        <a:noFill/>
        <a:ln w="25400">
          <a:noFill/>
        </a:ln>
        <a:effectLst/>
      </c:spPr>
    </c:plotArea>
    <c:legend>
      <c:legendPos val="b"/>
      <c:layout/>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legend>
    <c:plotVisOnly val="1"/>
    <c:dispBlanksAs val="zero"/>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l-GR"/>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el-GR"/>
  <c:chart>
    <c:autoTitleDeleted val="1"/>
    <c:plotArea>
      <c:layout/>
      <c:barChart>
        <c:barDir val="col"/>
        <c:grouping val="stacked"/>
        <c:ser>
          <c:idx val="0"/>
          <c:order val="0"/>
          <c:tx>
            <c:strRef>
              <c:f>Sheet5!$A$4</c:f>
              <c:strCache>
                <c:ptCount val="1"/>
                <c:pt idx="0">
                  <c:v>America's openness to people from all over the world is essential to who we are as a nation</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Arial" panose="020B0604020202020204" pitchFamily="34" charset="0"/>
                    <a:ea typeface="+mn-ea"/>
                    <a:cs typeface="Arial" panose="020B0604020202020204" pitchFamily="34" charset="0"/>
                  </a:defRPr>
                </a:pPr>
                <a:endParaRPr lang="el-GR"/>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Sheet5!$B$2:$D$3</c:f>
              <c:multiLvlStrCache>
                <c:ptCount val="3"/>
                <c:lvl>
                  <c:pt idx="0">
                    <c:v>2017</c:v>
                  </c:pt>
                  <c:pt idx="1">
                    <c:v>2018</c:v>
                  </c:pt>
                  <c:pt idx="2">
                    <c:v>2019</c:v>
                  </c:pt>
                </c:lvl>
                <c:lvl>
                  <c:pt idx="0">
                    <c:v>Total</c:v>
                  </c:pt>
                </c:lvl>
              </c:multiLvlStrCache>
            </c:multiLvlStrRef>
          </c:cat>
          <c:val>
            <c:numRef>
              <c:f>Sheet5!$B$4:$D$4</c:f>
              <c:numCache>
                <c:formatCode>General</c:formatCode>
                <c:ptCount val="3"/>
                <c:pt idx="0">
                  <c:v>68</c:v>
                </c:pt>
                <c:pt idx="1">
                  <c:v>68</c:v>
                </c:pt>
                <c:pt idx="2">
                  <c:v>62</c:v>
                </c:pt>
              </c:numCache>
            </c:numRef>
          </c:val>
          <c:extLst xmlns:c16r2="http://schemas.microsoft.com/office/drawing/2015/06/chart">
            <c:ext xmlns:c16="http://schemas.microsoft.com/office/drawing/2014/chart" uri="{C3380CC4-5D6E-409C-BE32-E72D297353CC}">
              <c16:uniqueId val="{00000000-952D-AE4A-B57F-2B1182881C26}"/>
            </c:ext>
          </c:extLst>
        </c:ser>
        <c:ser>
          <c:idx val="1"/>
          <c:order val="1"/>
          <c:tx>
            <c:strRef>
              <c:f>Sheet5!$A$5</c:f>
              <c:strCache>
                <c:ptCount val="1"/>
                <c:pt idx="0">
                  <c:v>If America is too open to people from around the world, we risk losing our identity as a nation</c:v>
                </c:pt>
              </c:strCache>
            </c:strRef>
          </c:tx>
          <c:spPr>
            <a:solidFill>
              <a:schemeClr val="bg2">
                <a:lumMod val="60000"/>
                <a:lumOff val="40000"/>
              </a:schemeClr>
            </a:solidFill>
            <a:ln>
              <a:noFill/>
            </a:ln>
            <a:effectLst/>
          </c:spPr>
          <c:dLbls>
            <c:dLbl>
              <c:idx val="0"/>
              <c:layout/>
              <c:tx>
                <c:rich>
                  <a:bodyPr/>
                  <a:lstStyle/>
                  <a:p>
                    <a:r>
                      <a:rPr lang="en-US"/>
                      <a:t>29</a:t>
                    </a:r>
                    <a:endParaRPr lang="en-US" dirty="0"/>
                  </a:p>
                </c:rich>
              </c:tx>
              <c:dLblPos val="in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952D-AE4A-B57F-2B1182881C26}"/>
                </c:ext>
              </c:extLst>
            </c:dLbl>
            <c:dLbl>
              <c:idx val="1"/>
              <c:layout/>
              <c:tx>
                <c:rich>
                  <a:bodyPr/>
                  <a:lstStyle/>
                  <a:p>
                    <a:r>
                      <a:rPr lang="en-US"/>
                      <a:t>26</a:t>
                    </a:r>
                    <a:endParaRPr lang="en-US" dirty="0"/>
                  </a:p>
                </c:rich>
              </c:tx>
              <c:dLblPos val="in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952D-AE4A-B57F-2B1182881C26}"/>
                </c:ext>
              </c:extLst>
            </c:dLbl>
            <c:dLbl>
              <c:idx val="2"/>
              <c:layout/>
              <c:tx>
                <c:rich>
                  <a:bodyPr/>
                  <a:lstStyle/>
                  <a:p>
                    <a:r>
                      <a:rPr lang="en-US"/>
                      <a:t>33</a:t>
                    </a:r>
                  </a:p>
                </c:rich>
              </c:tx>
              <c:dLblPos val="in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952D-AE4A-B57F-2B1182881C2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Arial" panose="020B0604020202020204" pitchFamily="34" charset="0"/>
                    <a:ea typeface="+mn-ea"/>
                    <a:cs typeface="Arial" panose="020B0604020202020204" pitchFamily="34" charset="0"/>
                  </a:defRPr>
                </a:pPr>
                <a:endParaRPr lang="el-GR"/>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Sheet5!$B$2:$D$3</c:f>
              <c:multiLvlStrCache>
                <c:ptCount val="3"/>
                <c:lvl>
                  <c:pt idx="0">
                    <c:v>2017</c:v>
                  </c:pt>
                  <c:pt idx="1">
                    <c:v>2018</c:v>
                  </c:pt>
                  <c:pt idx="2">
                    <c:v>2019</c:v>
                  </c:pt>
                </c:lvl>
                <c:lvl>
                  <c:pt idx="0">
                    <c:v>Total</c:v>
                  </c:pt>
                </c:lvl>
              </c:multiLvlStrCache>
            </c:multiLvlStrRef>
          </c:cat>
          <c:val>
            <c:numRef>
              <c:f>Sheet5!$B$5:$D$5</c:f>
              <c:numCache>
                <c:formatCode>General</c:formatCode>
                <c:ptCount val="3"/>
                <c:pt idx="0">
                  <c:v>-29</c:v>
                </c:pt>
                <c:pt idx="1">
                  <c:v>-26</c:v>
                </c:pt>
                <c:pt idx="2">
                  <c:v>-33</c:v>
                </c:pt>
              </c:numCache>
            </c:numRef>
          </c:val>
          <c:extLst xmlns:c16r2="http://schemas.microsoft.com/office/drawing/2015/06/chart">
            <c:ext xmlns:c16="http://schemas.microsoft.com/office/drawing/2014/chart" uri="{C3380CC4-5D6E-409C-BE32-E72D297353CC}">
              <c16:uniqueId val="{00000001-952D-AE4A-B57F-2B1182881C26}"/>
            </c:ext>
          </c:extLst>
        </c:ser>
        <c:gapWidth val="75"/>
        <c:overlap val="100"/>
        <c:axId val="123491840"/>
        <c:axId val="123493376"/>
      </c:barChart>
      <c:catAx>
        <c:axId val="123491840"/>
        <c:scaling>
          <c:orientation val="minMax"/>
        </c:scaling>
        <c:delete val="1"/>
        <c:axPos val="b"/>
        <c:numFmt formatCode="General" sourceLinked="1"/>
        <c:majorTickMark val="none"/>
        <c:tickLblPos val="none"/>
        <c:crossAx val="123493376"/>
        <c:crosses val="autoZero"/>
        <c:auto val="1"/>
        <c:lblAlgn val="ctr"/>
        <c:lblOffset val="100"/>
      </c:catAx>
      <c:valAx>
        <c:axId val="123493376"/>
        <c:scaling>
          <c:orientation val="minMax"/>
        </c:scaling>
        <c:delete val="1"/>
        <c:axPos val="l"/>
        <c:numFmt formatCode="General" sourceLinked="1"/>
        <c:majorTickMark val="none"/>
        <c:tickLblPos val="none"/>
        <c:crossAx val="123491840"/>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el-GR"/>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l-GR"/>
  <c:chart>
    <c:autoTitleDeleted val="1"/>
    <c:plotArea>
      <c:layout>
        <c:manualLayout>
          <c:layoutTarget val="inner"/>
          <c:xMode val="edge"/>
          <c:yMode val="edge"/>
          <c:x val="0"/>
          <c:y val="2.9616724738675958E-2"/>
          <c:w val="1"/>
          <c:h val="0.97038326939901742"/>
        </c:manualLayout>
      </c:layout>
      <c:barChart>
        <c:barDir val="bar"/>
        <c:grouping val="stacked"/>
        <c:ser>
          <c:idx val="0"/>
          <c:order val="0"/>
          <c:tx>
            <c:strRef>
              <c:f>'gender-70-74'!$B$1</c:f>
              <c:strCache>
                <c:ptCount val="1"/>
                <c:pt idx="0">
                  <c:v>male</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'gender-70-74'!$A$2:$A$16</c:f>
              <c:strCache>
                <c:ptCount val="15"/>
                <c:pt idx="0">
                  <c:v>70-74</c:v>
                </c:pt>
                <c:pt idx="1">
                  <c:v>65-69</c:v>
                </c:pt>
                <c:pt idx="2">
                  <c:v>60-64</c:v>
                </c:pt>
                <c:pt idx="3">
                  <c:v>55-59</c:v>
                </c:pt>
                <c:pt idx="4">
                  <c:v>50-54</c:v>
                </c:pt>
                <c:pt idx="5">
                  <c:v>45-49</c:v>
                </c:pt>
                <c:pt idx="6">
                  <c:v>40-44</c:v>
                </c:pt>
                <c:pt idx="7">
                  <c:v>35-39</c:v>
                </c:pt>
                <c:pt idx="8">
                  <c:v>30-34</c:v>
                </c:pt>
                <c:pt idx="9">
                  <c:v>25-29</c:v>
                </c:pt>
                <c:pt idx="10">
                  <c:v>20-24</c:v>
                </c:pt>
                <c:pt idx="11">
                  <c:v>15-19</c:v>
                </c:pt>
                <c:pt idx="12">
                  <c:v>10-14</c:v>
                </c:pt>
                <c:pt idx="13">
                  <c:v>5-9</c:v>
                </c:pt>
                <c:pt idx="14">
                  <c:v>0-4</c:v>
                </c:pt>
              </c:strCache>
            </c:strRef>
          </c:cat>
          <c:val>
            <c:numRef>
              <c:f>'gender-70-74'!$B$2:$B$16</c:f>
              <c:numCache>
                <c:formatCode>General</c:formatCode>
                <c:ptCount val="15"/>
                <c:pt idx="0">
                  <c:v>2.7</c:v>
                </c:pt>
                <c:pt idx="1">
                  <c:v>3.6</c:v>
                </c:pt>
                <c:pt idx="2">
                  <c:v>4.8</c:v>
                </c:pt>
                <c:pt idx="3">
                  <c:v>5.5</c:v>
                </c:pt>
                <c:pt idx="4">
                  <c:v>7.5</c:v>
                </c:pt>
                <c:pt idx="5">
                  <c:v>8.8000000000000007</c:v>
                </c:pt>
                <c:pt idx="6">
                  <c:v>10</c:v>
                </c:pt>
                <c:pt idx="7">
                  <c:v>11</c:v>
                </c:pt>
                <c:pt idx="8">
                  <c:v>11.2</c:v>
                </c:pt>
                <c:pt idx="9">
                  <c:v>10.1</c:v>
                </c:pt>
                <c:pt idx="10">
                  <c:v>7.1</c:v>
                </c:pt>
                <c:pt idx="11">
                  <c:v>4.3</c:v>
                </c:pt>
                <c:pt idx="12">
                  <c:v>3.4</c:v>
                </c:pt>
                <c:pt idx="13">
                  <c:v>3.3</c:v>
                </c:pt>
                <c:pt idx="14">
                  <c:v>2.8</c:v>
                </c:pt>
              </c:numCache>
            </c:numRef>
          </c:val>
          <c:extLst xmlns:c16r2="http://schemas.microsoft.com/office/drawing/2015/06/chart">
            <c:ext xmlns:c16="http://schemas.microsoft.com/office/drawing/2014/chart" uri="{C3380CC4-5D6E-409C-BE32-E72D297353CC}">
              <c16:uniqueId val="{00000000-ECE9-D545-911C-5B22D213542E}"/>
            </c:ext>
          </c:extLst>
        </c:ser>
        <c:ser>
          <c:idx val="1"/>
          <c:order val="1"/>
          <c:tx>
            <c:strRef>
              <c:f>'gender-70-74'!$D$1</c:f>
              <c:strCache>
                <c:ptCount val="1"/>
                <c:pt idx="0">
                  <c:v>female</c:v>
                </c:pt>
              </c:strCache>
            </c:strRef>
          </c:tx>
          <c:spPr>
            <a:solidFill>
              <a:schemeClr val="tx2">
                <a:lumMod val="50000"/>
              </a:schemeClr>
            </a:solidFill>
            <a:ln>
              <a:noFill/>
            </a:ln>
            <a:effectLst/>
          </c:spPr>
          <c:dLbls>
            <c:dLbl>
              <c:idx val="0"/>
              <c:layout/>
              <c:tx>
                <c:rich>
                  <a:bodyPr/>
                  <a:lstStyle/>
                  <a:p>
                    <a:r>
                      <a:rPr lang="en-US"/>
                      <a:t>3.4</a:t>
                    </a:r>
                    <a:endParaRPr lang="en-US" dirty="0"/>
                  </a:p>
                </c:rich>
              </c:tx>
              <c:dLblPos val="inBase"/>
              <c:showVal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ECE9-D545-911C-5B22D213542E}"/>
                </c:ext>
              </c:extLst>
            </c:dLbl>
            <c:dLbl>
              <c:idx val="1"/>
              <c:layout/>
              <c:tx>
                <c:rich>
                  <a:bodyPr/>
                  <a:lstStyle/>
                  <a:p>
                    <a:r>
                      <a:rPr lang="en-US"/>
                      <a:t>4.3</a:t>
                    </a:r>
                    <a:endParaRPr lang="en-US" dirty="0"/>
                  </a:p>
                </c:rich>
              </c:tx>
              <c:dLblPos val="inBase"/>
              <c:showVal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ECE9-D545-911C-5B22D213542E}"/>
                </c:ext>
              </c:extLst>
            </c:dLbl>
            <c:dLbl>
              <c:idx val="2"/>
              <c:layout/>
              <c:tx>
                <c:rich>
                  <a:bodyPr/>
                  <a:lstStyle/>
                  <a:p>
                    <a:r>
                      <a:rPr lang="en-US"/>
                      <a:t>5.3</a:t>
                    </a:r>
                  </a:p>
                </c:rich>
              </c:tx>
              <c:dLblPos val="inBase"/>
              <c:showVal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ECE9-D545-911C-5B22D213542E}"/>
                </c:ext>
              </c:extLst>
            </c:dLbl>
            <c:dLbl>
              <c:idx val="3"/>
              <c:layout/>
              <c:tx>
                <c:rich>
                  <a:bodyPr/>
                  <a:lstStyle/>
                  <a:p>
                    <a:r>
                      <a:rPr lang="en-US"/>
                      <a:t>5.6</a:t>
                    </a:r>
                    <a:endParaRPr lang="en-US" dirty="0"/>
                  </a:p>
                </c:rich>
              </c:tx>
              <c:dLblPos val="inBase"/>
              <c:showVal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ECE9-D545-911C-5B22D213542E}"/>
                </c:ext>
              </c:extLst>
            </c:dLbl>
            <c:dLbl>
              <c:idx val="4"/>
              <c:layout/>
              <c:tx>
                <c:rich>
                  <a:bodyPr/>
                  <a:lstStyle/>
                  <a:p>
                    <a:r>
                      <a:rPr lang="en-US"/>
                      <a:t>7.2</a:t>
                    </a:r>
                  </a:p>
                </c:rich>
              </c:tx>
              <c:dLblPos val="inBase"/>
              <c:showVal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ECE9-D545-911C-5B22D213542E}"/>
                </c:ext>
              </c:extLst>
            </c:dLbl>
            <c:dLbl>
              <c:idx val="5"/>
              <c:layout/>
              <c:tx>
                <c:rich>
                  <a:bodyPr/>
                  <a:lstStyle/>
                  <a:p>
                    <a:r>
                      <a:rPr lang="en-US"/>
                      <a:t>8.2</a:t>
                    </a:r>
                  </a:p>
                </c:rich>
              </c:tx>
              <c:dLblPos val="inBase"/>
              <c:showVal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ECE9-D545-911C-5B22D213542E}"/>
                </c:ext>
              </c:extLst>
            </c:dLbl>
            <c:dLbl>
              <c:idx val="6"/>
              <c:layout/>
              <c:tx>
                <c:rich>
                  <a:bodyPr/>
                  <a:lstStyle/>
                  <a:p>
                    <a:r>
                      <a:rPr lang="en-US"/>
                      <a:t>9.2</a:t>
                    </a:r>
                  </a:p>
                </c:rich>
              </c:tx>
              <c:dLblPos val="inBase"/>
              <c:showVal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ECE9-D545-911C-5B22D213542E}"/>
                </c:ext>
              </c:extLst>
            </c:dLbl>
            <c:dLbl>
              <c:idx val="7"/>
              <c:layout/>
              <c:tx>
                <c:rich>
                  <a:bodyPr/>
                  <a:lstStyle/>
                  <a:p>
                    <a:r>
                      <a:rPr lang="en-US"/>
                      <a:t>10.1</a:t>
                    </a:r>
                    <a:endParaRPr lang="en-US" dirty="0"/>
                  </a:p>
                </c:rich>
              </c:tx>
              <c:dLblPos val="inBase"/>
              <c:showVal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ECE9-D545-911C-5B22D213542E}"/>
                </c:ext>
              </c:extLst>
            </c:dLbl>
            <c:dLbl>
              <c:idx val="8"/>
              <c:layout/>
              <c:tx>
                <c:rich>
                  <a:bodyPr/>
                  <a:lstStyle/>
                  <a:p>
                    <a:r>
                      <a:rPr lang="en-US"/>
                      <a:t>10.4</a:t>
                    </a:r>
                  </a:p>
                </c:rich>
              </c:tx>
              <c:dLblPos val="inBase"/>
              <c:showVal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ECE9-D545-911C-5B22D213542E}"/>
                </c:ext>
              </c:extLst>
            </c:dLbl>
            <c:dLbl>
              <c:idx val="9"/>
              <c:layout/>
              <c:tx>
                <c:rich>
                  <a:bodyPr/>
                  <a:lstStyle/>
                  <a:p>
                    <a:r>
                      <a:rPr lang="en-US"/>
                      <a:t>9.6</a:t>
                    </a:r>
                    <a:endParaRPr lang="en-US" dirty="0"/>
                  </a:p>
                </c:rich>
              </c:tx>
              <c:dLblPos val="inBase"/>
              <c:showVal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ECE9-D545-911C-5B22D213542E}"/>
                </c:ext>
              </c:extLst>
            </c:dLbl>
            <c:dLbl>
              <c:idx val="10"/>
              <c:layout/>
              <c:tx>
                <c:rich>
                  <a:bodyPr/>
                  <a:lstStyle/>
                  <a:p>
                    <a:r>
                      <a:rPr lang="en-US"/>
                      <a:t>6.9</a:t>
                    </a:r>
                  </a:p>
                </c:rich>
              </c:tx>
              <c:dLblPos val="inBase"/>
              <c:showVal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CE9-D545-911C-5B22D213542E}"/>
                </c:ext>
              </c:extLst>
            </c:dLbl>
            <c:dLbl>
              <c:idx val="11"/>
              <c:layout/>
              <c:tx>
                <c:rich>
                  <a:bodyPr/>
                  <a:lstStyle/>
                  <a:p>
                    <a:r>
                      <a:rPr lang="en-US"/>
                      <a:t>4.4</a:t>
                    </a:r>
                    <a:endParaRPr lang="en-US" dirty="0"/>
                  </a:p>
                </c:rich>
              </c:tx>
              <c:dLblPos val="inBase"/>
              <c:showVal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ECE9-D545-911C-5B22D213542E}"/>
                </c:ext>
              </c:extLst>
            </c:dLbl>
            <c:dLbl>
              <c:idx val="12"/>
              <c:layout/>
              <c:tx>
                <c:rich>
                  <a:bodyPr/>
                  <a:lstStyle/>
                  <a:p>
                    <a:r>
                      <a:rPr lang="en-US"/>
                      <a:t>3.5</a:t>
                    </a:r>
                    <a:endParaRPr lang="en-US" dirty="0"/>
                  </a:p>
                </c:rich>
              </c:tx>
              <c:dLblPos val="inBase"/>
              <c:showVal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ECE9-D545-911C-5B22D213542E}"/>
                </c:ext>
              </c:extLst>
            </c:dLbl>
            <c:dLbl>
              <c:idx val="13"/>
              <c:layout/>
              <c:tx>
                <c:rich>
                  <a:bodyPr/>
                  <a:lstStyle/>
                  <a:p>
                    <a:r>
                      <a:rPr lang="en-US"/>
                      <a:t>3.3</a:t>
                    </a:r>
                  </a:p>
                </c:rich>
              </c:tx>
              <c:dLblPos val="inBase"/>
              <c:showVal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ECE9-D545-911C-5B22D213542E}"/>
                </c:ext>
              </c:extLst>
            </c:dLbl>
            <c:dLbl>
              <c:idx val="14"/>
              <c:layout/>
              <c:tx>
                <c:rich>
                  <a:bodyPr/>
                  <a:lstStyle/>
                  <a:p>
                    <a:r>
                      <a:rPr lang="en-US"/>
                      <a:t>2.8</a:t>
                    </a:r>
                  </a:p>
                </c:rich>
              </c:tx>
              <c:dLblPos val="inBase"/>
              <c:showVal val="1"/>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ECE9-D545-911C-5B22D213542E}"/>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lumMod val="60000"/>
                        <a:lumOff val="40000"/>
                      </a:schemeClr>
                    </a:solidFill>
                    <a:latin typeface="Arial" panose="020B0604020202020204" pitchFamily="34" charset="0"/>
                    <a:ea typeface="+mn-ea"/>
                    <a:cs typeface="Arial" panose="020B0604020202020204" pitchFamily="34" charset="0"/>
                  </a:defRPr>
                </a:pPr>
                <a:endParaRPr lang="el-GR"/>
              </a:p>
            </c:txPr>
            <c:dLblPos val="inBase"/>
            <c:showVal val="1"/>
            <c:separator>, </c:separator>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'gender-70-74'!$A$2:$A$16</c:f>
              <c:strCache>
                <c:ptCount val="15"/>
                <c:pt idx="0">
                  <c:v>70-74</c:v>
                </c:pt>
                <c:pt idx="1">
                  <c:v>65-69</c:v>
                </c:pt>
                <c:pt idx="2">
                  <c:v>60-64</c:v>
                </c:pt>
                <c:pt idx="3">
                  <c:v>55-59</c:v>
                </c:pt>
                <c:pt idx="4">
                  <c:v>50-54</c:v>
                </c:pt>
                <c:pt idx="5">
                  <c:v>45-49</c:v>
                </c:pt>
                <c:pt idx="6">
                  <c:v>40-44</c:v>
                </c:pt>
                <c:pt idx="7">
                  <c:v>35-39</c:v>
                </c:pt>
                <c:pt idx="8">
                  <c:v>30-34</c:v>
                </c:pt>
                <c:pt idx="9">
                  <c:v>25-29</c:v>
                </c:pt>
                <c:pt idx="10">
                  <c:v>20-24</c:v>
                </c:pt>
                <c:pt idx="11">
                  <c:v>15-19</c:v>
                </c:pt>
                <c:pt idx="12">
                  <c:v>10-14</c:v>
                </c:pt>
                <c:pt idx="13">
                  <c:v>5-9</c:v>
                </c:pt>
                <c:pt idx="14">
                  <c:v>0-4</c:v>
                </c:pt>
              </c:strCache>
            </c:strRef>
          </c:cat>
          <c:val>
            <c:numRef>
              <c:f>'gender-70-74'!$D$2:$D$16</c:f>
              <c:numCache>
                <c:formatCode>General</c:formatCode>
                <c:ptCount val="15"/>
                <c:pt idx="0">
                  <c:v>-3.4</c:v>
                </c:pt>
                <c:pt idx="1">
                  <c:v>-4.3</c:v>
                </c:pt>
                <c:pt idx="2">
                  <c:v>-5.3</c:v>
                </c:pt>
                <c:pt idx="3">
                  <c:v>-5.6</c:v>
                </c:pt>
                <c:pt idx="4">
                  <c:v>-7.2</c:v>
                </c:pt>
                <c:pt idx="5">
                  <c:v>-8.2000000000000011</c:v>
                </c:pt>
                <c:pt idx="6">
                  <c:v>-9.2000000000000011</c:v>
                </c:pt>
                <c:pt idx="7">
                  <c:v>-10.1</c:v>
                </c:pt>
                <c:pt idx="8">
                  <c:v>-10.4</c:v>
                </c:pt>
                <c:pt idx="9">
                  <c:v>-9.6</c:v>
                </c:pt>
                <c:pt idx="10">
                  <c:v>-6.9</c:v>
                </c:pt>
                <c:pt idx="11">
                  <c:v>-4.4000000000000004</c:v>
                </c:pt>
                <c:pt idx="12">
                  <c:v>-3.5</c:v>
                </c:pt>
                <c:pt idx="13">
                  <c:v>-3.3</c:v>
                </c:pt>
                <c:pt idx="14">
                  <c:v>-2.8</c:v>
                </c:pt>
              </c:numCache>
            </c:numRef>
          </c:val>
          <c:extLst xmlns:c16r2="http://schemas.microsoft.com/office/drawing/2015/06/chart">
            <c:ext xmlns:c16="http://schemas.microsoft.com/office/drawing/2014/chart" uri="{C3380CC4-5D6E-409C-BE32-E72D297353CC}">
              <c16:uniqueId val="{00000001-ECE9-D545-911C-5B22D213542E}"/>
            </c:ext>
          </c:extLst>
        </c:ser>
        <c:gapWidth val="15"/>
        <c:overlap val="100"/>
        <c:axId val="121390208"/>
        <c:axId val="121391744"/>
      </c:barChart>
      <c:catAx>
        <c:axId val="121390208"/>
        <c:scaling>
          <c:orientation val="maxMin"/>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l-GR"/>
          </a:p>
        </c:txPr>
        <c:crossAx val="121391744"/>
        <c:crosses val="autoZero"/>
        <c:auto val="1"/>
        <c:lblAlgn val="ctr"/>
        <c:lblOffset val="100"/>
      </c:catAx>
      <c:valAx>
        <c:axId val="121391744"/>
        <c:scaling>
          <c:orientation val="minMax"/>
        </c:scaling>
        <c:delete val="1"/>
        <c:axPos val="t"/>
        <c:numFmt formatCode="General" sourceLinked="1"/>
        <c:majorTickMark val="none"/>
        <c:tickLblPos val="none"/>
        <c:crossAx val="121390208"/>
        <c:crosses val="autoZero"/>
        <c:crossBetween val="between"/>
      </c:valAx>
      <c:spPr>
        <a:noFill/>
        <a:ln>
          <a:noFill/>
        </a:ln>
        <a:effectLst/>
      </c:spPr>
    </c:plotArea>
    <c:plotVisOnly val="1"/>
    <c:dispBlanksAs val="gap"/>
  </c:chart>
  <c:spPr>
    <a:noFill/>
    <a:ln w="34925" cap="flat" cmpd="sng" algn="ctr">
      <a:noFill/>
      <a:round/>
    </a:ln>
    <a:effectLst/>
  </c:spPr>
  <c:txPr>
    <a:bodyPr/>
    <a:lstStyle/>
    <a:p>
      <a:pPr>
        <a:defRPr/>
      </a:pPr>
      <a:endParaRPr lang="el-GR"/>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el-GR"/>
  <c:chart>
    <c:autoTitleDeleted val="1"/>
    <c:plotArea>
      <c:layout/>
      <c:barChart>
        <c:barDir val="col"/>
        <c:grouping val="stacked"/>
        <c:ser>
          <c:idx val="0"/>
          <c:order val="0"/>
          <c:tx>
            <c:strRef>
              <c:f>Sheet5!$D$4</c:f>
              <c:strCache>
                <c:ptCount val="1"/>
                <c:pt idx="0">
                  <c:v>62</c:v>
                </c:pt>
              </c:strCache>
            </c:strRef>
          </c:tx>
          <c:spPr>
            <a:solidFill>
              <a:schemeClr val="bg2">
                <a:lumMod val="60000"/>
                <a:lumOff val="40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Arial" panose="020B0604020202020204" pitchFamily="34" charset="0"/>
                    <a:ea typeface="+mn-ea"/>
                    <a:cs typeface="Arial" panose="020B0604020202020204" pitchFamily="34" charset="0"/>
                  </a:defRPr>
                </a:pPr>
                <a:endParaRPr lang="el-GR"/>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Sheet5!$E$2:$J$3</c:f>
              <c:multiLvlStrCache>
                <c:ptCount val="6"/>
                <c:lvl>
                  <c:pt idx="0">
                    <c:v>2017</c:v>
                  </c:pt>
                  <c:pt idx="1">
                    <c:v>2018</c:v>
                  </c:pt>
                  <c:pt idx="2">
                    <c:v>2019</c:v>
                  </c:pt>
                  <c:pt idx="3">
                    <c:v>2017</c:v>
                  </c:pt>
                  <c:pt idx="4">
                    <c:v>2018</c:v>
                  </c:pt>
                  <c:pt idx="5">
                    <c:v>2019</c:v>
                  </c:pt>
                </c:lvl>
                <c:lvl>
                  <c:pt idx="0">
                    <c:v>Rep/Lean Rep</c:v>
                  </c:pt>
                  <c:pt idx="3">
                    <c:v>Dem/Lean Dem</c:v>
                  </c:pt>
                </c:lvl>
              </c:multiLvlStrCache>
            </c:multiLvlStrRef>
          </c:cat>
          <c:val>
            <c:numRef>
              <c:f>Sheet5!$E$4:$J$4</c:f>
              <c:numCache>
                <c:formatCode>General</c:formatCode>
                <c:ptCount val="6"/>
                <c:pt idx="0">
                  <c:v>47</c:v>
                </c:pt>
                <c:pt idx="1">
                  <c:v>47</c:v>
                </c:pt>
                <c:pt idx="2">
                  <c:v>37</c:v>
                </c:pt>
                <c:pt idx="3">
                  <c:v>84</c:v>
                </c:pt>
                <c:pt idx="4">
                  <c:v>85</c:v>
                </c:pt>
                <c:pt idx="5">
                  <c:v>86</c:v>
                </c:pt>
              </c:numCache>
            </c:numRef>
          </c:val>
          <c:extLst xmlns:c16r2="http://schemas.microsoft.com/office/drawing/2015/06/chart">
            <c:ext xmlns:c16="http://schemas.microsoft.com/office/drawing/2014/chart" uri="{C3380CC4-5D6E-409C-BE32-E72D297353CC}">
              <c16:uniqueId val="{00000000-FFC0-1A4C-A0AB-3B34B82D5C85}"/>
            </c:ext>
          </c:extLst>
        </c:ser>
        <c:ser>
          <c:idx val="1"/>
          <c:order val="1"/>
          <c:tx>
            <c:strRef>
              <c:f>Sheet5!$D$5</c:f>
              <c:strCache>
                <c:ptCount val="1"/>
                <c:pt idx="0">
                  <c:v>-33</c:v>
                </c:pt>
              </c:strCache>
            </c:strRef>
          </c:tx>
          <c:spPr>
            <a:solidFill>
              <a:schemeClr val="accent2"/>
            </a:solidFill>
            <a:ln>
              <a:noFill/>
            </a:ln>
            <a:effectLst/>
          </c:spPr>
          <c:dLbls>
            <c:dLbl>
              <c:idx val="0"/>
              <c:layout/>
              <c:tx>
                <c:rich>
                  <a:bodyPr/>
                  <a:lstStyle/>
                  <a:p>
                    <a:r>
                      <a:rPr lang="en-US"/>
                      <a:t>48</a:t>
                    </a:r>
                    <a:endParaRPr lang="en-US" dirty="0"/>
                  </a:p>
                </c:rich>
              </c:tx>
              <c:dLblPos val="in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FC0-1A4C-A0AB-3B34B82D5C85}"/>
                </c:ext>
              </c:extLst>
            </c:dLbl>
            <c:dLbl>
              <c:idx val="1"/>
              <c:layout/>
              <c:tx>
                <c:rich>
                  <a:bodyPr/>
                  <a:lstStyle/>
                  <a:p>
                    <a:r>
                      <a:rPr lang="en-US"/>
                      <a:t>44</a:t>
                    </a:r>
                    <a:endParaRPr lang="en-US" dirty="0"/>
                  </a:p>
                </c:rich>
              </c:tx>
              <c:dLblPos val="in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FC0-1A4C-A0AB-3B34B82D5C85}"/>
                </c:ext>
              </c:extLst>
            </c:dLbl>
            <c:dLbl>
              <c:idx val="2"/>
              <c:layout/>
              <c:tx>
                <c:rich>
                  <a:bodyPr/>
                  <a:lstStyle/>
                  <a:p>
                    <a:r>
                      <a:rPr lang="en-US"/>
                      <a:t>57</a:t>
                    </a:r>
                    <a:endParaRPr lang="en-US" dirty="0"/>
                  </a:p>
                </c:rich>
              </c:tx>
              <c:dLblPos val="in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FFC0-1A4C-A0AB-3B34B82D5C85}"/>
                </c:ext>
              </c:extLst>
            </c:dLbl>
            <c:dLbl>
              <c:idx val="3"/>
              <c:layout/>
              <c:tx>
                <c:rich>
                  <a:bodyPr/>
                  <a:lstStyle/>
                  <a:p>
                    <a:r>
                      <a:rPr lang="en-US"/>
                      <a:t>14</a:t>
                    </a:r>
                    <a:endParaRPr lang="en-US" dirty="0"/>
                  </a:p>
                </c:rich>
              </c:tx>
              <c:dLblPos val="in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FFC0-1A4C-A0AB-3B34B82D5C85}"/>
                </c:ext>
              </c:extLst>
            </c:dLbl>
            <c:dLbl>
              <c:idx val="4"/>
              <c:layout/>
              <c:tx>
                <c:rich>
                  <a:bodyPr/>
                  <a:lstStyle/>
                  <a:p>
                    <a:r>
                      <a:rPr lang="en-US"/>
                      <a:t>13</a:t>
                    </a:r>
                    <a:endParaRPr lang="en-US" dirty="0"/>
                  </a:p>
                </c:rich>
              </c:tx>
              <c:dLblPos val="in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FFC0-1A4C-A0AB-3B34B82D5C85}"/>
                </c:ext>
              </c:extLst>
            </c:dLbl>
            <c:dLbl>
              <c:idx val="5"/>
              <c:layout/>
              <c:tx>
                <c:rich>
                  <a:bodyPr/>
                  <a:lstStyle/>
                  <a:p>
                    <a:r>
                      <a:rPr lang="en-US"/>
                      <a:t>11</a:t>
                    </a:r>
                  </a:p>
                </c:rich>
              </c:tx>
              <c:dLblPos val="in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FFC0-1A4C-A0AB-3B34B82D5C8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Arial" panose="020B0604020202020204" pitchFamily="34" charset="0"/>
                    <a:ea typeface="+mn-ea"/>
                    <a:cs typeface="Arial" panose="020B0604020202020204" pitchFamily="34" charset="0"/>
                  </a:defRPr>
                </a:pPr>
                <a:endParaRPr lang="el-GR"/>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Sheet5!$E$2:$J$3</c:f>
              <c:multiLvlStrCache>
                <c:ptCount val="6"/>
                <c:lvl>
                  <c:pt idx="0">
                    <c:v>2017</c:v>
                  </c:pt>
                  <c:pt idx="1">
                    <c:v>2018</c:v>
                  </c:pt>
                  <c:pt idx="2">
                    <c:v>2019</c:v>
                  </c:pt>
                  <c:pt idx="3">
                    <c:v>2017</c:v>
                  </c:pt>
                  <c:pt idx="4">
                    <c:v>2018</c:v>
                  </c:pt>
                  <c:pt idx="5">
                    <c:v>2019</c:v>
                  </c:pt>
                </c:lvl>
                <c:lvl>
                  <c:pt idx="0">
                    <c:v>Rep/Lean Rep</c:v>
                  </c:pt>
                  <c:pt idx="3">
                    <c:v>Dem/Lean Dem</c:v>
                  </c:pt>
                </c:lvl>
              </c:multiLvlStrCache>
            </c:multiLvlStrRef>
          </c:cat>
          <c:val>
            <c:numRef>
              <c:f>Sheet5!$E$5:$J$5</c:f>
              <c:numCache>
                <c:formatCode>General</c:formatCode>
                <c:ptCount val="6"/>
                <c:pt idx="0">
                  <c:v>-48</c:v>
                </c:pt>
                <c:pt idx="1">
                  <c:v>-44</c:v>
                </c:pt>
                <c:pt idx="2">
                  <c:v>-57</c:v>
                </c:pt>
                <c:pt idx="3">
                  <c:v>-14</c:v>
                </c:pt>
                <c:pt idx="4">
                  <c:v>-13</c:v>
                </c:pt>
                <c:pt idx="5">
                  <c:v>-11</c:v>
                </c:pt>
              </c:numCache>
            </c:numRef>
          </c:val>
          <c:extLst xmlns:c16r2="http://schemas.microsoft.com/office/drawing/2015/06/chart">
            <c:ext xmlns:c16="http://schemas.microsoft.com/office/drawing/2014/chart" uri="{C3380CC4-5D6E-409C-BE32-E72D297353CC}">
              <c16:uniqueId val="{00000001-FFC0-1A4C-A0AB-3B34B82D5C85}"/>
            </c:ext>
          </c:extLst>
        </c:ser>
        <c:gapWidth val="75"/>
        <c:overlap val="100"/>
        <c:axId val="123558144"/>
        <c:axId val="123650048"/>
      </c:barChart>
      <c:catAx>
        <c:axId val="123558144"/>
        <c:scaling>
          <c:orientation val="minMax"/>
        </c:scaling>
        <c:delete val="1"/>
        <c:axPos val="b"/>
        <c:numFmt formatCode="General" sourceLinked="1"/>
        <c:majorTickMark val="none"/>
        <c:tickLblPos val="none"/>
        <c:crossAx val="123650048"/>
        <c:crosses val="autoZero"/>
        <c:auto val="1"/>
        <c:lblAlgn val="ctr"/>
        <c:lblOffset val="100"/>
      </c:catAx>
      <c:valAx>
        <c:axId val="123650048"/>
        <c:scaling>
          <c:orientation val="minMax"/>
        </c:scaling>
        <c:delete val="1"/>
        <c:axPos val="l"/>
        <c:numFmt formatCode="General" sourceLinked="1"/>
        <c:majorTickMark val="none"/>
        <c:tickLblPos val="none"/>
        <c:crossAx val="123558144"/>
        <c:crosses val="autoZero"/>
        <c:crossBetween val="between"/>
      </c:valAx>
      <c:spPr>
        <a:noFill/>
        <a:ln w="25400">
          <a:noFill/>
        </a:ln>
        <a:effectLst/>
      </c:spPr>
    </c:plotArea>
    <c:plotVisOnly val="1"/>
    <c:dispBlanksAs val="gap"/>
  </c:chart>
  <c:spPr>
    <a:noFill/>
    <a:ln w="9525" cap="flat" cmpd="sng" algn="ctr">
      <a:noFill/>
      <a:round/>
    </a:ln>
    <a:effectLst/>
  </c:spPr>
  <c:txPr>
    <a:bodyPr/>
    <a:lstStyle/>
    <a:p>
      <a:pPr>
        <a:defRPr/>
      </a:pPr>
      <a:endParaRPr lang="el-GR"/>
    </a:p>
  </c:txPr>
  <c:externalData r:id="rId1"/>
  <c:userShapes r:id="rId2"/>
</c:chartSpace>
</file>

<file path=ppt/charts/chart21.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bar"/>
        <c:grouping val="stacked"/>
        <c:ser>
          <c:idx val="0"/>
          <c:order val="0"/>
          <c:tx>
            <c:strRef>
              <c:f>'immigrants-essential and open'!$B$2</c:f>
              <c:strCache>
                <c:ptCount val="1"/>
                <c:pt idx="0">
                  <c:v>If America is too open to people from around the world, we risk losing our identity as a nation</c:v>
                </c:pt>
              </c:strCache>
            </c:strRef>
          </c:tx>
          <c:spPr>
            <a:solidFill>
              <a:schemeClr val="bg2">
                <a:lumMod val="60000"/>
                <a:lumOff val="40000"/>
              </a:schemeClr>
            </a:solidFill>
            <a:ln>
              <a:noFill/>
            </a:ln>
            <a:effectLst/>
          </c:spPr>
          <c:dLbls>
            <c:dLbl>
              <c:idx val="0"/>
              <c:layout/>
              <c:tx>
                <c:rich>
                  <a:bodyPr/>
                  <a:lstStyle/>
                  <a:p>
                    <a:r>
                      <a:rPr lang="en-US"/>
                      <a:t>33</a:t>
                    </a:r>
                  </a:p>
                </c:rich>
              </c:tx>
              <c:dLblPos val="inBase"/>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1A9-B34A-84D2-2368A832DF13}"/>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1A9-B34A-84D2-2368A832DF13}"/>
                </c:ext>
              </c:extLst>
            </c:dLbl>
            <c:dLbl>
              <c:idx val="2"/>
              <c:layout/>
              <c:tx>
                <c:rich>
                  <a:bodyPr/>
                  <a:lstStyle/>
                  <a:p>
                    <a:r>
                      <a:rPr lang="en-US"/>
                      <a:t>40</a:t>
                    </a:r>
                  </a:p>
                </c:rich>
              </c:tx>
              <c:dLblPos val="inBase"/>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81A9-B34A-84D2-2368A832DF13}"/>
                </c:ext>
              </c:extLst>
            </c:dLbl>
            <c:dLbl>
              <c:idx val="3"/>
              <c:layout/>
              <c:tx>
                <c:rich>
                  <a:bodyPr/>
                  <a:lstStyle/>
                  <a:p>
                    <a:r>
                      <a:rPr lang="en-US"/>
                      <a:t>25</a:t>
                    </a:r>
                  </a:p>
                </c:rich>
              </c:tx>
              <c:dLblPos val="inBase"/>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1A9-B34A-84D2-2368A832DF13}"/>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81A9-B34A-84D2-2368A832DF13}"/>
                </c:ext>
              </c:extLst>
            </c:dLbl>
            <c:dLbl>
              <c:idx val="5"/>
              <c:layout/>
              <c:tx>
                <c:rich>
                  <a:bodyPr/>
                  <a:lstStyle/>
                  <a:p>
                    <a:r>
                      <a:rPr lang="en-US"/>
                      <a:t>38</a:t>
                    </a:r>
                  </a:p>
                </c:rich>
              </c:tx>
              <c:dLblPos val="inBase"/>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1A9-B34A-84D2-2368A832DF13}"/>
                </c:ext>
              </c:extLst>
            </c:dLbl>
            <c:dLbl>
              <c:idx val="6"/>
              <c:layout/>
              <c:tx>
                <c:rich>
                  <a:bodyPr/>
                  <a:lstStyle/>
                  <a:p>
                    <a:r>
                      <a:rPr lang="en-US"/>
                      <a:t>15</a:t>
                    </a:r>
                  </a:p>
                </c:rich>
              </c:tx>
              <c:dLblPos val="ct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81A9-B34A-84D2-2368A832DF13}"/>
                </c:ext>
              </c:extLst>
            </c:dLbl>
            <c:dLbl>
              <c:idx val="7"/>
              <c:layout/>
              <c:tx>
                <c:rich>
                  <a:bodyPr/>
                  <a:lstStyle/>
                  <a:p>
                    <a:r>
                      <a:rPr lang="en-US"/>
                      <a:t>29</a:t>
                    </a:r>
                  </a:p>
                </c:rich>
              </c:tx>
              <c:dLblPos val="inBase"/>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81A9-B34A-84D2-2368A832DF13}"/>
                </c:ext>
              </c:extLst>
            </c:dLbl>
            <c:dLbl>
              <c:idx val="8"/>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81A9-B34A-84D2-2368A832DF13}"/>
                </c:ext>
              </c:extLst>
            </c:dLbl>
            <c:dLbl>
              <c:idx val="9"/>
              <c:layout/>
              <c:tx>
                <c:rich>
                  <a:bodyPr/>
                  <a:lstStyle/>
                  <a:p>
                    <a:r>
                      <a:rPr lang="en-US"/>
                      <a:t>18</a:t>
                    </a:r>
                  </a:p>
                </c:rich>
              </c:tx>
              <c:dLblPos val="inBase"/>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81A9-B34A-84D2-2368A832DF13}"/>
                </c:ext>
              </c:extLst>
            </c:dLbl>
            <c:dLbl>
              <c:idx val="10"/>
              <c:layout/>
              <c:tx>
                <c:rich>
                  <a:bodyPr/>
                  <a:lstStyle/>
                  <a:p>
                    <a:r>
                      <a:rPr lang="en-US"/>
                      <a:t>31</a:t>
                    </a:r>
                  </a:p>
                </c:rich>
              </c:tx>
              <c:dLblPos val="inBase"/>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81A9-B34A-84D2-2368A832DF13}"/>
                </c:ext>
              </c:extLst>
            </c:dLbl>
            <c:dLbl>
              <c:idx val="11"/>
              <c:layout/>
              <c:tx>
                <c:rich>
                  <a:bodyPr/>
                  <a:lstStyle/>
                  <a:p>
                    <a:r>
                      <a:rPr lang="en-US"/>
                      <a:t>40</a:t>
                    </a:r>
                  </a:p>
                </c:rich>
              </c:tx>
              <c:dLblPos val="inBase"/>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81A9-B34A-84D2-2368A832DF13}"/>
                </c:ext>
              </c:extLst>
            </c:dLbl>
            <c:dLbl>
              <c:idx val="12"/>
              <c:layout/>
              <c:tx>
                <c:rich>
                  <a:bodyPr/>
                  <a:lstStyle/>
                  <a:p>
                    <a:r>
                      <a:rPr lang="en-US"/>
                      <a:t>42</a:t>
                    </a:r>
                  </a:p>
                </c:rich>
              </c:tx>
              <c:dLblPos val="inBase"/>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81A9-B34A-84D2-2368A832DF13}"/>
                </c:ext>
              </c:extLst>
            </c:dLbl>
            <c:dLbl>
              <c:idx val="1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81A9-B34A-84D2-2368A832DF13}"/>
                </c:ext>
              </c:extLst>
            </c:dLbl>
            <c:dLbl>
              <c:idx val="14"/>
              <c:layout/>
              <c:tx>
                <c:rich>
                  <a:bodyPr/>
                  <a:lstStyle/>
                  <a:p>
                    <a:r>
                      <a:rPr lang="en-US"/>
                      <a:t>18</a:t>
                    </a:r>
                  </a:p>
                </c:rich>
              </c:tx>
              <c:dLblPos val="inBase"/>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81A9-B34A-84D2-2368A832DF13}"/>
                </c:ext>
              </c:extLst>
            </c:dLbl>
            <c:dLbl>
              <c:idx val="15"/>
              <c:layout/>
              <c:tx>
                <c:rich>
                  <a:bodyPr/>
                  <a:lstStyle/>
                  <a:p>
                    <a:r>
                      <a:rPr lang="en-US"/>
                      <a:t>24</a:t>
                    </a:r>
                  </a:p>
                </c:rich>
              </c:tx>
              <c:dLblPos val="inBase"/>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81A9-B34A-84D2-2368A832DF13}"/>
                </c:ext>
              </c:extLst>
            </c:dLbl>
            <c:dLbl>
              <c:idx val="16"/>
              <c:layout/>
              <c:tx>
                <c:rich>
                  <a:bodyPr/>
                  <a:lstStyle/>
                  <a:p>
                    <a:r>
                      <a:rPr lang="en-US"/>
                      <a:t>34</a:t>
                    </a:r>
                  </a:p>
                </c:rich>
              </c:tx>
              <c:dLblPos val="inBase"/>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81A9-B34A-84D2-2368A832DF13}"/>
                </c:ext>
              </c:extLst>
            </c:dLbl>
            <c:dLbl>
              <c:idx val="17"/>
              <c:layout/>
              <c:tx>
                <c:rich>
                  <a:bodyPr/>
                  <a:lstStyle/>
                  <a:p>
                    <a:r>
                      <a:rPr lang="en-US"/>
                      <a:t>41</a:t>
                    </a:r>
                  </a:p>
                </c:rich>
              </c:tx>
              <c:dLblPos val="inBase"/>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81A9-B34A-84D2-2368A832DF13}"/>
                </c:ext>
              </c:extLst>
            </c:dLbl>
            <c:dLbl>
              <c:idx val="18"/>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81A9-B34A-84D2-2368A832DF13}"/>
                </c:ext>
              </c:extLst>
            </c:dLbl>
            <c:dLbl>
              <c:idx val="1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81A9-B34A-84D2-2368A832DF13}"/>
                </c:ext>
              </c:extLst>
            </c:dLbl>
            <c:dLbl>
              <c:idx val="20"/>
              <c:layout/>
              <c:tx>
                <c:rich>
                  <a:bodyPr/>
                  <a:lstStyle/>
                  <a:p>
                    <a:r>
                      <a:rPr lang="en-US"/>
                      <a:t>25</a:t>
                    </a:r>
                  </a:p>
                </c:rich>
              </c:tx>
              <c:dLblPos val="inBase"/>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81A9-B34A-84D2-2368A832DF13}"/>
                </c:ext>
              </c:extLst>
            </c:dLbl>
            <c:dLbl>
              <c:idx val="21"/>
              <c:layout/>
              <c:tx>
                <c:rich>
                  <a:bodyPr/>
                  <a:lstStyle/>
                  <a:p>
                    <a:r>
                      <a:rPr lang="en-US"/>
                      <a:t>44</a:t>
                    </a:r>
                  </a:p>
                </c:rich>
              </c:tx>
              <c:dLblPos val="inBase"/>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81A9-B34A-84D2-2368A832DF13}"/>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dLblPos val="inBase"/>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'immigrants-essential and open'!$A$3:$A$24</c:f>
              <c:strCache>
                <c:ptCount val="22"/>
                <c:pt idx="0">
                  <c:v>Total</c:v>
                </c:pt>
                <c:pt idx="2">
                  <c:v>Men</c:v>
                </c:pt>
                <c:pt idx="3">
                  <c:v>Women</c:v>
                </c:pt>
                <c:pt idx="5">
                  <c:v>White</c:v>
                </c:pt>
                <c:pt idx="6">
                  <c:v>Black</c:v>
                </c:pt>
                <c:pt idx="7">
                  <c:v>Hispanic</c:v>
                </c:pt>
                <c:pt idx="9">
                  <c:v>Ages 18-39</c:v>
                </c:pt>
                <c:pt idx="10">
                  <c:v>30-49</c:v>
                </c:pt>
                <c:pt idx="11">
                  <c:v>50-64</c:v>
                </c:pt>
                <c:pt idx="12">
                  <c:v>65+</c:v>
                </c:pt>
                <c:pt idx="14">
                  <c:v>Postgrad</c:v>
                </c:pt>
                <c:pt idx="15">
                  <c:v>College grad</c:v>
                </c:pt>
                <c:pt idx="16">
                  <c:v>Some college</c:v>
                </c:pt>
                <c:pt idx="17">
                  <c:v>HS or less</c:v>
                </c:pt>
                <c:pt idx="19">
                  <c:v>Among whites …</c:v>
                </c:pt>
                <c:pt idx="20">
                  <c:v>College degree</c:v>
                </c:pt>
                <c:pt idx="21">
                  <c:v>No college degree</c:v>
                </c:pt>
              </c:strCache>
            </c:strRef>
          </c:cat>
          <c:val>
            <c:numRef>
              <c:f>'immigrants-essential and open'!$B$3:$B$24</c:f>
              <c:numCache>
                <c:formatCode>General</c:formatCode>
                <c:ptCount val="22"/>
                <c:pt idx="0">
                  <c:v>-33</c:v>
                </c:pt>
                <c:pt idx="2">
                  <c:v>-40</c:v>
                </c:pt>
                <c:pt idx="3">
                  <c:v>-25</c:v>
                </c:pt>
                <c:pt idx="5">
                  <c:v>-38</c:v>
                </c:pt>
                <c:pt idx="6">
                  <c:v>-15</c:v>
                </c:pt>
                <c:pt idx="7">
                  <c:v>-29</c:v>
                </c:pt>
                <c:pt idx="9">
                  <c:v>-18</c:v>
                </c:pt>
                <c:pt idx="10">
                  <c:v>-31</c:v>
                </c:pt>
                <c:pt idx="11">
                  <c:v>-40</c:v>
                </c:pt>
                <c:pt idx="12">
                  <c:v>-42</c:v>
                </c:pt>
                <c:pt idx="14">
                  <c:v>-18</c:v>
                </c:pt>
                <c:pt idx="15">
                  <c:v>-24</c:v>
                </c:pt>
                <c:pt idx="16">
                  <c:v>-34</c:v>
                </c:pt>
                <c:pt idx="17">
                  <c:v>-41</c:v>
                </c:pt>
                <c:pt idx="19">
                  <c:v>0</c:v>
                </c:pt>
                <c:pt idx="20">
                  <c:v>-25</c:v>
                </c:pt>
                <c:pt idx="21">
                  <c:v>-44</c:v>
                </c:pt>
              </c:numCache>
            </c:numRef>
          </c:val>
          <c:extLst xmlns:c16r2="http://schemas.microsoft.com/office/drawing/2015/06/chart">
            <c:ext xmlns:c16="http://schemas.microsoft.com/office/drawing/2014/chart" uri="{C3380CC4-5D6E-409C-BE32-E72D297353CC}">
              <c16:uniqueId val="{00000016-81A9-B34A-84D2-2368A832DF13}"/>
            </c:ext>
          </c:extLst>
        </c:ser>
        <c:ser>
          <c:idx val="1"/>
          <c:order val="1"/>
          <c:tx>
            <c:strRef>
              <c:f>'immigrants-essential and open'!$C$2</c:f>
              <c:strCache>
                <c:ptCount val="1"/>
                <c:pt idx="0">
                  <c:v>America's openness to people from all over the world is essential to who we are as a nation</c:v>
                </c:pt>
              </c:strCache>
            </c:strRef>
          </c:tx>
          <c:spPr>
            <a:solidFill>
              <a:schemeClr val="accent2"/>
            </a:solidFill>
            <a:ln>
              <a:noFill/>
            </a:ln>
            <a:effectLst/>
          </c:spPr>
          <c:dPt>
            <c:idx val="3"/>
            <c:spPr>
              <a:solidFill>
                <a:schemeClr val="tx2"/>
              </a:solidFill>
              <a:ln>
                <a:noFill/>
              </a:ln>
              <a:effectLst/>
            </c:spPr>
            <c:extLst xmlns:c16r2="http://schemas.microsoft.com/office/drawing/2015/06/chart">
              <c:ext xmlns:c16="http://schemas.microsoft.com/office/drawing/2014/chart" uri="{C3380CC4-5D6E-409C-BE32-E72D297353CC}">
                <c16:uniqueId val="{00000018-81A9-B34A-84D2-2368A832DF13}"/>
              </c:ext>
            </c:extLst>
          </c:dPt>
          <c:dPt>
            <c:idx val="6"/>
            <c:spPr>
              <a:solidFill>
                <a:schemeClr val="tx2"/>
              </a:solidFill>
              <a:ln>
                <a:noFill/>
              </a:ln>
              <a:effectLst/>
            </c:spPr>
            <c:extLst xmlns:c16r2="http://schemas.microsoft.com/office/drawing/2015/06/chart">
              <c:ext xmlns:c16="http://schemas.microsoft.com/office/drawing/2014/chart" uri="{C3380CC4-5D6E-409C-BE32-E72D297353CC}">
                <c16:uniqueId val="{0000001A-81A9-B34A-84D2-2368A832DF13}"/>
              </c:ext>
            </c:extLst>
          </c:dPt>
          <c:dPt>
            <c:idx val="9"/>
            <c:spPr>
              <a:solidFill>
                <a:schemeClr val="tx2"/>
              </a:solidFill>
              <a:ln>
                <a:noFill/>
              </a:ln>
              <a:effectLst/>
            </c:spPr>
            <c:extLst xmlns:c16r2="http://schemas.microsoft.com/office/drawing/2015/06/chart">
              <c:ext xmlns:c16="http://schemas.microsoft.com/office/drawing/2014/chart" uri="{C3380CC4-5D6E-409C-BE32-E72D297353CC}">
                <c16:uniqueId val="{00000019-81A9-B34A-84D2-2368A832DF13}"/>
              </c:ext>
            </c:extLst>
          </c:dPt>
          <c:dPt>
            <c:idx val="14"/>
            <c:spPr>
              <a:solidFill>
                <a:schemeClr val="tx2"/>
              </a:solidFill>
              <a:ln>
                <a:noFill/>
              </a:ln>
              <a:effectLst/>
            </c:spPr>
            <c:extLst xmlns:c16r2="http://schemas.microsoft.com/office/drawing/2015/06/chart">
              <c:ext xmlns:c16="http://schemas.microsoft.com/office/drawing/2014/chart" uri="{C3380CC4-5D6E-409C-BE32-E72D297353CC}">
                <c16:uniqueId val="{0000001B-81A9-B34A-84D2-2368A832DF13}"/>
              </c:ext>
            </c:extLst>
          </c:dPt>
          <c:dPt>
            <c:idx val="20"/>
            <c:spPr>
              <a:solidFill>
                <a:schemeClr val="tx2"/>
              </a:solidFill>
              <a:ln>
                <a:noFill/>
              </a:ln>
              <a:effectLst/>
            </c:spPr>
            <c:extLst xmlns:c16r2="http://schemas.microsoft.com/office/drawing/2015/06/chart">
              <c:ext xmlns:c16="http://schemas.microsoft.com/office/drawing/2014/chart" uri="{C3380CC4-5D6E-409C-BE32-E72D297353CC}">
                <c16:uniqueId val="{0000001C-81A9-B34A-84D2-2368A832DF1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'immigrants-essential and open'!$A$3:$A$24</c:f>
              <c:strCache>
                <c:ptCount val="22"/>
                <c:pt idx="0">
                  <c:v>Total</c:v>
                </c:pt>
                <c:pt idx="2">
                  <c:v>Men</c:v>
                </c:pt>
                <c:pt idx="3">
                  <c:v>Women</c:v>
                </c:pt>
                <c:pt idx="5">
                  <c:v>White</c:v>
                </c:pt>
                <c:pt idx="6">
                  <c:v>Black</c:v>
                </c:pt>
                <c:pt idx="7">
                  <c:v>Hispanic</c:v>
                </c:pt>
                <c:pt idx="9">
                  <c:v>Ages 18-39</c:v>
                </c:pt>
                <c:pt idx="10">
                  <c:v>30-49</c:v>
                </c:pt>
                <c:pt idx="11">
                  <c:v>50-64</c:v>
                </c:pt>
                <c:pt idx="12">
                  <c:v>65+</c:v>
                </c:pt>
                <c:pt idx="14">
                  <c:v>Postgrad</c:v>
                </c:pt>
                <c:pt idx="15">
                  <c:v>College grad</c:v>
                </c:pt>
                <c:pt idx="16">
                  <c:v>Some college</c:v>
                </c:pt>
                <c:pt idx="17">
                  <c:v>HS or less</c:v>
                </c:pt>
                <c:pt idx="19">
                  <c:v>Among whites …</c:v>
                </c:pt>
                <c:pt idx="20">
                  <c:v>College degree</c:v>
                </c:pt>
                <c:pt idx="21">
                  <c:v>No college degree</c:v>
                </c:pt>
              </c:strCache>
            </c:strRef>
          </c:cat>
          <c:val>
            <c:numRef>
              <c:f>'immigrants-essential and open'!$C$3:$C$24</c:f>
              <c:numCache>
                <c:formatCode>General</c:formatCode>
                <c:ptCount val="22"/>
                <c:pt idx="0">
                  <c:v>62</c:v>
                </c:pt>
                <c:pt idx="2">
                  <c:v>55</c:v>
                </c:pt>
                <c:pt idx="3">
                  <c:v>70</c:v>
                </c:pt>
                <c:pt idx="5">
                  <c:v>58</c:v>
                </c:pt>
                <c:pt idx="6">
                  <c:v>78</c:v>
                </c:pt>
                <c:pt idx="7">
                  <c:v>66</c:v>
                </c:pt>
                <c:pt idx="9">
                  <c:v>79</c:v>
                </c:pt>
                <c:pt idx="10">
                  <c:v>62</c:v>
                </c:pt>
                <c:pt idx="11">
                  <c:v>57</c:v>
                </c:pt>
                <c:pt idx="12">
                  <c:v>54</c:v>
                </c:pt>
                <c:pt idx="14">
                  <c:v>81</c:v>
                </c:pt>
                <c:pt idx="15">
                  <c:v>71</c:v>
                </c:pt>
                <c:pt idx="16">
                  <c:v>60</c:v>
                </c:pt>
                <c:pt idx="17">
                  <c:v>55</c:v>
                </c:pt>
                <c:pt idx="20">
                  <c:v>71</c:v>
                </c:pt>
                <c:pt idx="21">
                  <c:v>51</c:v>
                </c:pt>
              </c:numCache>
            </c:numRef>
          </c:val>
          <c:extLst xmlns:c16r2="http://schemas.microsoft.com/office/drawing/2015/06/chart">
            <c:ext xmlns:c16="http://schemas.microsoft.com/office/drawing/2014/chart" uri="{C3380CC4-5D6E-409C-BE32-E72D297353CC}">
              <c16:uniqueId val="{00000017-81A9-B34A-84D2-2368A832DF13}"/>
            </c:ext>
          </c:extLst>
        </c:ser>
        <c:gapWidth val="40"/>
        <c:overlap val="100"/>
        <c:axId val="123671680"/>
        <c:axId val="123673216"/>
      </c:barChart>
      <c:catAx>
        <c:axId val="123671680"/>
        <c:scaling>
          <c:orientation val="maxMin"/>
        </c:scaling>
        <c:delete val="1"/>
        <c:axPos val="l"/>
        <c:numFmt formatCode="General" sourceLinked="1"/>
        <c:majorTickMark val="none"/>
        <c:tickLblPos val="none"/>
        <c:crossAx val="123673216"/>
        <c:crosses val="autoZero"/>
        <c:auto val="1"/>
        <c:lblAlgn val="ctr"/>
        <c:lblOffset val="100"/>
      </c:catAx>
      <c:valAx>
        <c:axId val="123673216"/>
        <c:scaling>
          <c:orientation val="minMax"/>
        </c:scaling>
        <c:delete val="1"/>
        <c:axPos val="t"/>
        <c:numFmt formatCode="General" sourceLinked="1"/>
        <c:majorTickMark val="none"/>
        <c:tickLblPos val="none"/>
        <c:crossAx val="123671680"/>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el-GR"/>
    </a:p>
  </c:txPr>
  <c:externalData r:id="rId1"/>
  <c:userShapes r:id="rId2"/>
</c:chartSpace>
</file>

<file path=ppt/charts/chart22.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bar"/>
        <c:grouping val="stacked"/>
        <c:ser>
          <c:idx val="0"/>
          <c:order val="0"/>
          <c:tx>
            <c:strRef>
              <c:f>'border security + path LS'!$B$2</c:f>
              <c:strCache>
                <c:ptCount val="1"/>
                <c:pt idx="0">
                  <c:v>Very important</c:v>
                </c:pt>
              </c:strCache>
            </c:strRef>
          </c:tx>
          <c:spPr>
            <a:solidFill>
              <a:schemeClr val="accent1"/>
            </a:solidFill>
            <a:ln>
              <a:noFill/>
            </a:ln>
            <a:effectLst/>
          </c:spPr>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dLblPos val="ct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'border security + path LS'!$A$3:$A$6</c:f>
              <c:strCache>
                <c:ptCount val="4"/>
                <c:pt idx="0">
                  <c:v>Increase security along U.S.-Mexico border</c:v>
                </c:pt>
                <c:pt idx="1">
                  <c:v>Establish a way for immigrants here illegally to stay legally</c:v>
                </c:pt>
                <c:pt idx="2">
                  <c:v>Take in refugees escaping from war and violence</c:v>
                </c:pt>
                <c:pt idx="3">
                  <c:v>Increase deportations of those in the U.S. illegally</c:v>
                </c:pt>
              </c:strCache>
            </c:strRef>
          </c:cat>
          <c:val>
            <c:numRef>
              <c:f>'border security + path LS'!$B$3:$B$6</c:f>
              <c:numCache>
                <c:formatCode>General</c:formatCode>
                <c:ptCount val="4"/>
                <c:pt idx="0">
                  <c:v>40</c:v>
                </c:pt>
                <c:pt idx="1">
                  <c:v>33</c:v>
                </c:pt>
                <c:pt idx="2">
                  <c:v>32</c:v>
                </c:pt>
                <c:pt idx="3">
                  <c:v>28</c:v>
                </c:pt>
              </c:numCache>
            </c:numRef>
          </c:val>
          <c:extLst xmlns:c16r2="http://schemas.microsoft.com/office/drawing/2015/06/chart">
            <c:ext xmlns:c16="http://schemas.microsoft.com/office/drawing/2014/chart" uri="{C3380CC4-5D6E-409C-BE32-E72D297353CC}">
              <c16:uniqueId val="{00000000-7379-0448-A75E-107173C21475}"/>
            </c:ext>
          </c:extLst>
        </c:ser>
        <c:ser>
          <c:idx val="1"/>
          <c:order val="1"/>
          <c:tx>
            <c:strRef>
              <c:f>'border security + path LS'!$C$2</c:f>
              <c:strCache>
                <c:ptCount val="1"/>
                <c:pt idx="0">
                  <c:v>Somewhat important</c:v>
                </c:pt>
              </c:strCache>
            </c:strRef>
          </c:tx>
          <c:spPr>
            <a:solidFill>
              <a:schemeClr val="accent2"/>
            </a:solidFill>
            <a:ln>
              <a:noFill/>
            </a:ln>
            <a:effectLst/>
          </c:spPr>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dLblPos val="ct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'border security + path LS'!$A$3:$A$6</c:f>
              <c:strCache>
                <c:ptCount val="4"/>
                <c:pt idx="0">
                  <c:v>Increase security along U.S.-Mexico border</c:v>
                </c:pt>
                <c:pt idx="1">
                  <c:v>Establish a way for immigrants here illegally to stay legally</c:v>
                </c:pt>
                <c:pt idx="2">
                  <c:v>Take in refugees escaping from war and violence</c:v>
                </c:pt>
                <c:pt idx="3">
                  <c:v>Increase deportations of those in the U.S. illegally</c:v>
                </c:pt>
              </c:strCache>
            </c:strRef>
          </c:cat>
          <c:val>
            <c:numRef>
              <c:f>'border security + path LS'!$C$3:$C$6</c:f>
              <c:numCache>
                <c:formatCode>General</c:formatCode>
                <c:ptCount val="4"/>
                <c:pt idx="0">
                  <c:v>28</c:v>
                </c:pt>
                <c:pt idx="1">
                  <c:v>34</c:v>
                </c:pt>
                <c:pt idx="2">
                  <c:v>40</c:v>
                </c:pt>
                <c:pt idx="3">
                  <c:v>26</c:v>
                </c:pt>
              </c:numCache>
            </c:numRef>
          </c:val>
          <c:extLst xmlns:c16r2="http://schemas.microsoft.com/office/drawing/2015/06/chart">
            <c:ext xmlns:c16="http://schemas.microsoft.com/office/drawing/2014/chart" uri="{C3380CC4-5D6E-409C-BE32-E72D297353CC}">
              <c16:uniqueId val="{00000001-7379-0448-A75E-107173C21475}"/>
            </c:ext>
          </c:extLst>
        </c:ser>
        <c:ser>
          <c:idx val="2"/>
          <c:order val="2"/>
          <c:tx>
            <c:strRef>
              <c:f>'border security + path LS'!$D$2</c:f>
              <c:strCache>
                <c:ptCount val="1"/>
                <c:pt idx="0">
                  <c:v>Not to important</c:v>
                </c:pt>
              </c:strCache>
            </c:strRef>
          </c:tx>
          <c:spPr>
            <a:solidFill>
              <a:schemeClr val="accent3"/>
            </a:solidFill>
            <a:ln>
              <a:noFill/>
            </a:ln>
            <a:effectLst/>
          </c:spPr>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dLblPos val="ct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'border security + path LS'!$A$3:$A$6</c:f>
              <c:strCache>
                <c:ptCount val="4"/>
                <c:pt idx="0">
                  <c:v>Increase security along U.S.-Mexico border</c:v>
                </c:pt>
                <c:pt idx="1">
                  <c:v>Establish a way for immigrants here illegally to stay legally</c:v>
                </c:pt>
                <c:pt idx="2">
                  <c:v>Take in refugees escaping from war and violence</c:v>
                </c:pt>
                <c:pt idx="3">
                  <c:v>Increase deportations of those in the U.S. illegally</c:v>
                </c:pt>
              </c:strCache>
            </c:strRef>
          </c:cat>
          <c:val>
            <c:numRef>
              <c:f>'border security + path LS'!$D$3:$D$6</c:f>
              <c:numCache>
                <c:formatCode>General</c:formatCode>
                <c:ptCount val="4"/>
                <c:pt idx="0">
                  <c:v>21</c:v>
                </c:pt>
                <c:pt idx="1">
                  <c:v>18</c:v>
                </c:pt>
                <c:pt idx="2">
                  <c:v>18</c:v>
                </c:pt>
                <c:pt idx="3">
                  <c:v>29</c:v>
                </c:pt>
              </c:numCache>
            </c:numRef>
          </c:val>
          <c:extLst xmlns:c16r2="http://schemas.microsoft.com/office/drawing/2015/06/chart">
            <c:ext xmlns:c16="http://schemas.microsoft.com/office/drawing/2014/chart" uri="{C3380CC4-5D6E-409C-BE32-E72D297353CC}">
              <c16:uniqueId val="{00000002-7379-0448-A75E-107173C21475}"/>
            </c:ext>
          </c:extLst>
        </c:ser>
        <c:ser>
          <c:idx val="3"/>
          <c:order val="3"/>
          <c:tx>
            <c:strRef>
              <c:f>'border security + path LS'!$E$2</c:f>
              <c:strCache>
                <c:ptCount val="1"/>
                <c:pt idx="0">
                  <c:v>Not at all important</c:v>
                </c:pt>
              </c:strCache>
            </c:strRef>
          </c:tx>
          <c:spPr>
            <a:solidFill>
              <a:schemeClr val="accent4"/>
            </a:solidFill>
            <a:ln>
              <a:noFill/>
            </a:ln>
            <a:effectLst/>
          </c:spPr>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dLblPos val="ct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'border security + path LS'!$A$3:$A$6</c:f>
              <c:strCache>
                <c:ptCount val="4"/>
                <c:pt idx="0">
                  <c:v>Increase security along U.S.-Mexico border</c:v>
                </c:pt>
                <c:pt idx="1">
                  <c:v>Establish a way for immigrants here illegally to stay legally</c:v>
                </c:pt>
                <c:pt idx="2">
                  <c:v>Take in refugees escaping from war and violence</c:v>
                </c:pt>
                <c:pt idx="3">
                  <c:v>Increase deportations of those in the U.S. illegally</c:v>
                </c:pt>
              </c:strCache>
            </c:strRef>
          </c:cat>
          <c:val>
            <c:numRef>
              <c:f>'border security + path LS'!$E$3:$E$6</c:f>
              <c:numCache>
                <c:formatCode>General</c:formatCode>
                <c:ptCount val="4"/>
                <c:pt idx="0">
                  <c:v>10</c:v>
                </c:pt>
                <c:pt idx="1">
                  <c:v>15</c:v>
                </c:pt>
                <c:pt idx="2">
                  <c:v>8</c:v>
                </c:pt>
                <c:pt idx="3">
                  <c:v>16</c:v>
                </c:pt>
              </c:numCache>
            </c:numRef>
          </c:val>
          <c:extLst xmlns:c16r2="http://schemas.microsoft.com/office/drawing/2015/06/chart">
            <c:ext xmlns:c16="http://schemas.microsoft.com/office/drawing/2014/chart" uri="{C3380CC4-5D6E-409C-BE32-E72D297353CC}">
              <c16:uniqueId val="{00000003-7379-0448-A75E-107173C21475}"/>
            </c:ext>
          </c:extLst>
        </c:ser>
        <c:gapWidth val="50"/>
        <c:overlap val="100"/>
        <c:axId val="124035456"/>
        <c:axId val="124036992"/>
      </c:barChart>
      <c:catAx>
        <c:axId val="124035456"/>
        <c:scaling>
          <c:orientation val="maxMin"/>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4036992"/>
        <c:crosses val="autoZero"/>
        <c:auto val="1"/>
        <c:lblAlgn val="ctr"/>
        <c:lblOffset val="100"/>
      </c:catAx>
      <c:valAx>
        <c:axId val="124036992"/>
        <c:scaling>
          <c:orientation val="minMax"/>
        </c:scaling>
        <c:delete val="1"/>
        <c:axPos val="t"/>
        <c:numFmt formatCode="General" sourceLinked="1"/>
        <c:majorTickMark val="none"/>
        <c:tickLblPos val="none"/>
        <c:crossAx val="124035456"/>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sz="1600" b="1">
          <a:latin typeface="Arial" panose="020B0604020202020204" pitchFamily="34" charset="0"/>
          <a:cs typeface="Arial" panose="020B0604020202020204" pitchFamily="34" charset="0"/>
        </a:defRPr>
      </a:pPr>
      <a:endParaRPr lang="el-GR"/>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col"/>
        <c:grouping val="stacked"/>
        <c:ser>
          <c:idx val="0"/>
          <c:order val="0"/>
          <c:tx>
            <c:strRef>
              <c:f>'Views of immigration goals'!$C$2</c:f>
              <c:strCache>
                <c:ptCount val="1"/>
                <c:pt idx="0">
                  <c:v>Very important</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dLblPos val="ct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'Views of immigration goals'!$A$3:$B$8</c:f>
              <c:multiLvlStrCache>
                <c:ptCount val="6"/>
                <c:lvl>
                  <c:pt idx="0">
                    <c:v>2016</c:v>
                  </c:pt>
                  <c:pt idx="1">
                    <c:v>2019</c:v>
                  </c:pt>
                  <c:pt idx="2">
                    <c:v>2016</c:v>
                  </c:pt>
                  <c:pt idx="3">
                    <c:v>2019</c:v>
                  </c:pt>
                  <c:pt idx="4">
                    <c:v>2016</c:v>
                  </c:pt>
                  <c:pt idx="5">
                    <c:v>2019</c:v>
                  </c:pt>
                </c:lvl>
                <c:lvl>
                  <c:pt idx="0">
                    <c:v>Total</c:v>
                  </c:pt>
                  <c:pt idx="2">
                    <c:v>Rep/Lean Rep</c:v>
                  </c:pt>
                  <c:pt idx="4">
                    <c:v>Dem/Lean Dem</c:v>
                  </c:pt>
                </c:lvl>
              </c:multiLvlStrCache>
            </c:multiLvlStrRef>
          </c:cat>
          <c:val>
            <c:numRef>
              <c:f>'Views of immigration goals'!$C$3:$C$8</c:f>
              <c:numCache>
                <c:formatCode>General</c:formatCode>
                <c:ptCount val="6"/>
                <c:pt idx="0">
                  <c:v>28</c:v>
                </c:pt>
                <c:pt idx="1">
                  <c:v>33</c:v>
                </c:pt>
                <c:pt idx="2">
                  <c:v>14</c:v>
                </c:pt>
                <c:pt idx="3">
                  <c:v>17</c:v>
                </c:pt>
                <c:pt idx="4">
                  <c:v>39</c:v>
                </c:pt>
                <c:pt idx="5">
                  <c:v>46</c:v>
                </c:pt>
              </c:numCache>
            </c:numRef>
          </c:val>
          <c:extLst xmlns:c16r2="http://schemas.microsoft.com/office/drawing/2015/06/chart">
            <c:ext xmlns:c16="http://schemas.microsoft.com/office/drawing/2014/chart" uri="{C3380CC4-5D6E-409C-BE32-E72D297353CC}">
              <c16:uniqueId val="{00000000-BCA2-CB45-B074-FA658E41BC0C}"/>
            </c:ext>
          </c:extLst>
        </c:ser>
        <c:ser>
          <c:idx val="1"/>
          <c:order val="1"/>
          <c:tx>
            <c:strRef>
              <c:f>'Views of immigration goals'!$D$2</c:f>
              <c:strCache>
                <c:ptCount val="1"/>
                <c:pt idx="0">
                  <c:v>Somewhat important</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dLblPos val="ct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'Views of immigration goals'!$A$3:$B$8</c:f>
              <c:multiLvlStrCache>
                <c:ptCount val="6"/>
                <c:lvl>
                  <c:pt idx="0">
                    <c:v>2016</c:v>
                  </c:pt>
                  <c:pt idx="1">
                    <c:v>2019</c:v>
                  </c:pt>
                  <c:pt idx="2">
                    <c:v>2016</c:v>
                  </c:pt>
                  <c:pt idx="3">
                    <c:v>2019</c:v>
                  </c:pt>
                  <c:pt idx="4">
                    <c:v>2016</c:v>
                  </c:pt>
                  <c:pt idx="5">
                    <c:v>2019</c:v>
                  </c:pt>
                </c:lvl>
                <c:lvl>
                  <c:pt idx="0">
                    <c:v>Total</c:v>
                  </c:pt>
                  <c:pt idx="2">
                    <c:v>Rep/Lean Rep</c:v>
                  </c:pt>
                  <c:pt idx="4">
                    <c:v>Dem/Lean Dem</c:v>
                  </c:pt>
                </c:lvl>
              </c:multiLvlStrCache>
            </c:multiLvlStrRef>
          </c:cat>
          <c:val>
            <c:numRef>
              <c:f>'Views of immigration goals'!$D$3:$D$8</c:f>
              <c:numCache>
                <c:formatCode>General</c:formatCode>
                <c:ptCount val="6"/>
                <c:pt idx="0">
                  <c:v>34</c:v>
                </c:pt>
                <c:pt idx="1">
                  <c:v>36</c:v>
                </c:pt>
                <c:pt idx="2">
                  <c:v>31</c:v>
                </c:pt>
                <c:pt idx="3">
                  <c:v>31</c:v>
                </c:pt>
                <c:pt idx="4">
                  <c:v>37</c:v>
                </c:pt>
                <c:pt idx="5">
                  <c:v>36</c:v>
                </c:pt>
              </c:numCache>
            </c:numRef>
          </c:val>
          <c:extLst xmlns:c16r2="http://schemas.microsoft.com/office/drawing/2015/06/chart">
            <c:ext xmlns:c16="http://schemas.microsoft.com/office/drawing/2014/chart" uri="{C3380CC4-5D6E-409C-BE32-E72D297353CC}">
              <c16:uniqueId val="{00000001-BCA2-CB45-B074-FA658E41BC0C}"/>
            </c:ext>
          </c:extLst>
        </c:ser>
        <c:gapWidth val="100"/>
        <c:overlap val="100"/>
        <c:axId val="123314176"/>
        <c:axId val="123315712"/>
      </c:barChart>
      <c:catAx>
        <c:axId val="12331417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3315712"/>
        <c:crosses val="autoZero"/>
        <c:auto val="1"/>
        <c:lblAlgn val="ctr"/>
        <c:lblOffset val="100"/>
      </c:catAx>
      <c:valAx>
        <c:axId val="123315712"/>
        <c:scaling>
          <c:orientation val="minMax"/>
        </c:scaling>
        <c:delete val="1"/>
        <c:axPos val="l"/>
        <c:numFmt formatCode="General" sourceLinked="1"/>
        <c:majorTickMark val="none"/>
        <c:tickLblPos val="none"/>
        <c:crossAx val="123314176"/>
        <c:crosses val="autoZero"/>
        <c:crossBetween val="between"/>
      </c:valAx>
      <c:spPr>
        <a:noFill/>
        <a:ln w="25400">
          <a:noFill/>
        </a:ln>
        <a:effectLst/>
      </c:spPr>
    </c:plotArea>
    <c:legend>
      <c:legendPos val="b"/>
      <c:layout/>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legend>
    <c:plotVisOnly val="1"/>
    <c:dispBlanksAs val="gap"/>
  </c:chart>
  <c:spPr>
    <a:noFill/>
    <a:ln w="9525" cap="flat" cmpd="sng" algn="ctr">
      <a:noFill/>
      <a:round/>
    </a:ln>
    <a:effectLst/>
  </c:spPr>
  <c:txPr>
    <a:bodyPr/>
    <a:lstStyle/>
    <a:p>
      <a:pPr>
        <a:defRPr/>
      </a:pPr>
      <a:endParaRPr lang="el-GR"/>
    </a:p>
  </c:txPr>
  <c:externalData r:id="rId1"/>
</c:chartSpace>
</file>

<file path=ppt/charts/chart24.xml><?xml version="1.0" encoding="utf-8"?>
<c:chartSpace xmlns:c="http://schemas.openxmlformats.org/drawingml/2006/chart" xmlns:a="http://schemas.openxmlformats.org/drawingml/2006/main" xmlns:r="http://schemas.openxmlformats.org/officeDocument/2006/relationships">
  <c:date1904 val="1"/>
  <c:lang val="el-GR"/>
  <c:chart>
    <c:autoTitleDeleted val="1"/>
    <c:plotArea>
      <c:layout/>
      <c:barChart>
        <c:barDir val="col"/>
        <c:grouping val="stacked"/>
        <c:ser>
          <c:idx val="0"/>
          <c:order val="0"/>
          <c:tx>
            <c:strRef>
              <c:f>'Views of immigration goals'!$C$10</c:f>
              <c:strCache>
                <c:ptCount val="1"/>
                <c:pt idx="0">
                  <c:v>Very important</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dLblPos val="ct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'Views of immigration goals'!$A$11:$B$16</c:f>
              <c:multiLvlStrCache>
                <c:ptCount val="6"/>
                <c:lvl>
                  <c:pt idx="0">
                    <c:v>2016</c:v>
                  </c:pt>
                  <c:pt idx="1">
                    <c:v>2019</c:v>
                  </c:pt>
                  <c:pt idx="2">
                    <c:v>2016</c:v>
                  </c:pt>
                  <c:pt idx="3">
                    <c:v>2019</c:v>
                  </c:pt>
                  <c:pt idx="4">
                    <c:v>2016</c:v>
                  </c:pt>
                  <c:pt idx="5">
                    <c:v>2019</c:v>
                  </c:pt>
                </c:lvl>
                <c:lvl>
                  <c:pt idx="0">
                    <c:v>Total</c:v>
                  </c:pt>
                  <c:pt idx="2">
                    <c:v>Rep/Lean Rep</c:v>
                  </c:pt>
                  <c:pt idx="4">
                    <c:v>Dem/Lean Dem</c:v>
                  </c:pt>
                </c:lvl>
              </c:multiLvlStrCache>
            </c:multiLvlStrRef>
          </c:cat>
          <c:val>
            <c:numRef>
              <c:f>'Views of immigration goals'!$C$11:$C$16</c:f>
              <c:numCache>
                <c:formatCode>General</c:formatCode>
                <c:ptCount val="6"/>
                <c:pt idx="0">
                  <c:v>39</c:v>
                </c:pt>
                <c:pt idx="1">
                  <c:v>46</c:v>
                </c:pt>
                <c:pt idx="2">
                  <c:v>47</c:v>
                </c:pt>
                <c:pt idx="3">
                  <c:v>51</c:v>
                </c:pt>
                <c:pt idx="4">
                  <c:v>15</c:v>
                </c:pt>
                <c:pt idx="5">
                  <c:v>10</c:v>
                </c:pt>
              </c:numCache>
            </c:numRef>
          </c:val>
          <c:extLst xmlns:c16r2="http://schemas.microsoft.com/office/drawing/2015/06/chart">
            <c:ext xmlns:c16="http://schemas.microsoft.com/office/drawing/2014/chart" uri="{C3380CC4-5D6E-409C-BE32-E72D297353CC}">
              <c16:uniqueId val="{00000000-9BFD-0E44-BFC4-ACFAF2BBE7A6}"/>
            </c:ext>
          </c:extLst>
        </c:ser>
        <c:ser>
          <c:idx val="1"/>
          <c:order val="1"/>
          <c:tx>
            <c:strRef>
              <c:f>'Views of immigration goals'!$D$10</c:f>
              <c:strCache>
                <c:ptCount val="1"/>
                <c:pt idx="0">
                  <c:v>Somewhat important</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dLblPos val="ct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'Views of immigration goals'!$A$11:$B$16</c:f>
              <c:multiLvlStrCache>
                <c:ptCount val="6"/>
                <c:lvl>
                  <c:pt idx="0">
                    <c:v>2016</c:v>
                  </c:pt>
                  <c:pt idx="1">
                    <c:v>2019</c:v>
                  </c:pt>
                  <c:pt idx="2">
                    <c:v>2016</c:v>
                  </c:pt>
                  <c:pt idx="3">
                    <c:v>2019</c:v>
                  </c:pt>
                  <c:pt idx="4">
                    <c:v>2016</c:v>
                  </c:pt>
                  <c:pt idx="5">
                    <c:v>2019</c:v>
                  </c:pt>
                </c:lvl>
                <c:lvl>
                  <c:pt idx="0">
                    <c:v>Total</c:v>
                  </c:pt>
                  <c:pt idx="2">
                    <c:v>Rep/Lean Rep</c:v>
                  </c:pt>
                  <c:pt idx="4">
                    <c:v>Dem/Lean Dem</c:v>
                  </c:pt>
                </c:lvl>
              </c:multiLvlStrCache>
            </c:multiLvlStrRef>
          </c:cat>
          <c:val>
            <c:numRef>
              <c:f>'Views of immigration goals'!$D$11:$D$16</c:f>
              <c:numCache>
                <c:formatCode>General</c:formatCode>
                <c:ptCount val="6"/>
                <c:pt idx="0">
                  <c:v>37</c:v>
                </c:pt>
                <c:pt idx="1">
                  <c:v>36</c:v>
                </c:pt>
                <c:pt idx="2">
                  <c:v>33</c:v>
                </c:pt>
                <c:pt idx="3">
                  <c:v>32</c:v>
                </c:pt>
                <c:pt idx="4">
                  <c:v>26</c:v>
                </c:pt>
                <c:pt idx="5">
                  <c:v>21</c:v>
                </c:pt>
              </c:numCache>
            </c:numRef>
          </c:val>
          <c:extLst xmlns:c16r2="http://schemas.microsoft.com/office/drawing/2015/06/chart">
            <c:ext xmlns:c16="http://schemas.microsoft.com/office/drawing/2014/chart" uri="{C3380CC4-5D6E-409C-BE32-E72D297353CC}">
              <c16:uniqueId val="{00000001-9BFD-0E44-BFC4-ACFAF2BBE7A6}"/>
            </c:ext>
          </c:extLst>
        </c:ser>
        <c:gapWidth val="100"/>
        <c:overlap val="100"/>
        <c:axId val="124091776"/>
        <c:axId val="124114048"/>
      </c:barChart>
      <c:catAx>
        <c:axId val="12409177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4114048"/>
        <c:crosses val="autoZero"/>
        <c:auto val="1"/>
        <c:lblAlgn val="ctr"/>
        <c:lblOffset val="100"/>
      </c:catAx>
      <c:valAx>
        <c:axId val="124114048"/>
        <c:scaling>
          <c:orientation val="minMax"/>
        </c:scaling>
        <c:delete val="1"/>
        <c:axPos val="l"/>
        <c:numFmt formatCode="General" sourceLinked="1"/>
        <c:majorTickMark val="none"/>
        <c:tickLblPos val="none"/>
        <c:crossAx val="124091776"/>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legend>
    <c:plotVisOnly val="1"/>
    <c:dispBlanksAs val="gap"/>
  </c:chart>
  <c:spPr>
    <a:noFill/>
    <a:ln w="9525" cap="flat" cmpd="sng" algn="ctr">
      <a:noFill/>
      <a:round/>
    </a:ln>
    <a:effectLst/>
  </c:spPr>
  <c:txPr>
    <a:bodyPr/>
    <a:lstStyle/>
    <a:p>
      <a:pPr>
        <a:defRPr/>
      </a:pPr>
      <a:endParaRPr lang="el-GR"/>
    </a:p>
  </c:txPr>
  <c:externalData r:id="rId1"/>
</c:chartSpace>
</file>

<file path=ppt/charts/chart25.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col"/>
        <c:grouping val="stacked"/>
        <c:ser>
          <c:idx val="0"/>
          <c:order val="0"/>
          <c:tx>
            <c:strRef>
              <c:f>'Views of immigration goals'!$C$18</c:f>
              <c:strCache>
                <c:ptCount val="1"/>
                <c:pt idx="0">
                  <c:v>Very important</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dLblPos val="ct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'Views of immigration goals'!$A$19:$B$24</c:f>
              <c:multiLvlStrCache>
                <c:ptCount val="6"/>
                <c:lvl>
                  <c:pt idx="0">
                    <c:v>2016</c:v>
                  </c:pt>
                  <c:pt idx="1">
                    <c:v>2019</c:v>
                  </c:pt>
                  <c:pt idx="2">
                    <c:v>2016</c:v>
                  </c:pt>
                  <c:pt idx="3">
                    <c:v>2019</c:v>
                  </c:pt>
                  <c:pt idx="4">
                    <c:v>2016</c:v>
                  </c:pt>
                  <c:pt idx="5">
                    <c:v>2019</c:v>
                  </c:pt>
                </c:lvl>
                <c:lvl>
                  <c:pt idx="0">
                    <c:v>Total</c:v>
                  </c:pt>
                  <c:pt idx="2">
                    <c:v>Rep/Lean Rep</c:v>
                  </c:pt>
                  <c:pt idx="4">
                    <c:v>Dem/Lean Dem</c:v>
                  </c:pt>
                </c:lvl>
              </c:multiLvlStrCache>
            </c:multiLvlStrRef>
          </c:cat>
          <c:val>
            <c:numRef>
              <c:f>'Views of immigration goals'!$C$19:$C$24</c:f>
              <c:numCache>
                <c:formatCode>General</c:formatCode>
                <c:ptCount val="6"/>
                <c:pt idx="0">
                  <c:v>29</c:v>
                </c:pt>
                <c:pt idx="1">
                  <c:v>32</c:v>
                </c:pt>
                <c:pt idx="2">
                  <c:v>13</c:v>
                </c:pt>
                <c:pt idx="3">
                  <c:v>15</c:v>
                </c:pt>
                <c:pt idx="4">
                  <c:v>43</c:v>
                </c:pt>
                <c:pt idx="5">
                  <c:v>47</c:v>
                </c:pt>
              </c:numCache>
            </c:numRef>
          </c:val>
          <c:extLst xmlns:c16r2="http://schemas.microsoft.com/office/drawing/2015/06/chart">
            <c:ext xmlns:c16="http://schemas.microsoft.com/office/drawing/2014/chart" uri="{C3380CC4-5D6E-409C-BE32-E72D297353CC}">
              <c16:uniqueId val="{00000000-10D9-984C-9AAB-990613675F60}"/>
            </c:ext>
          </c:extLst>
        </c:ser>
        <c:ser>
          <c:idx val="1"/>
          <c:order val="1"/>
          <c:tx>
            <c:strRef>
              <c:f>'Views of immigration goals'!$D$18</c:f>
              <c:strCache>
                <c:ptCount val="1"/>
                <c:pt idx="0">
                  <c:v>Somewhat important</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dLblPos val="ct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'Views of immigration goals'!$A$19:$B$24</c:f>
              <c:multiLvlStrCache>
                <c:ptCount val="6"/>
                <c:lvl>
                  <c:pt idx="0">
                    <c:v>2016</c:v>
                  </c:pt>
                  <c:pt idx="1">
                    <c:v>2019</c:v>
                  </c:pt>
                  <c:pt idx="2">
                    <c:v>2016</c:v>
                  </c:pt>
                  <c:pt idx="3">
                    <c:v>2019</c:v>
                  </c:pt>
                  <c:pt idx="4">
                    <c:v>2016</c:v>
                  </c:pt>
                  <c:pt idx="5">
                    <c:v>2019</c:v>
                  </c:pt>
                </c:lvl>
                <c:lvl>
                  <c:pt idx="0">
                    <c:v>Total</c:v>
                  </c:pt>
                  <c:pt idx="2">
                    <c:v>Rep/Lean Rep</c:v>
                  </c:pt>
                  <c:pt idx="4">
                    <c:v>Dem/Lean Dem</c:v>
                  </c:pt>
                </c:lvl>
              </c:multiLvlStrCache>
            </c:multiLvlStrRef>
          </c:cat>
          <c:val>
            <c:numRef>
              <c:f>'Views of immigration goals'!$D$19:$D$24</c:f>
              <c:numCache>
                <c:formatCode>General</c:formatCode>
                <c:ptCount val="6"/>
                <c:pt idx="0">
                  <c:v>32</c:v>
                </c:pt>
                <c:pt idx="1">
                  <c:v>40</c:v>
                </c:pt>
                <c:pt idx="2">
                  <c:v>28</c:v>
                </c:pt>
                <c:pt idx="3">
                  <c:v>43</c:v>
                </c:pt>
                <c:pt idx="4">
                  <c:v>36</c:v>
                </c:pt>
                <c:pt idx="5">
                  <c:v>38</c:v>
                </c:pt>
              </c:numCache>
            </c:numRef>
          </c:val>
          <c:extLst xmlns:c16r2="http://schemas.microsoft.com/office/drawing/2015/06/chart">
            <c:ext xmlns:c16="http://schemas.microsoft.com/office/drawing/2014/chart" uri="{C3380CC4-5D6E-409C-BE32-E72D297353CC}">
              <c16:uniqueId val="{00000001-10D9-984C-9AAB-990613675F60}"/>
            </c:ext>
          </c:extLst>
        </c:ser>
        <c:gapWidth val="100"/>
        <c:overlap val="100"/>
        <c:axId val="124185984"/>
        <c:axId val="124191872"/>
      </c:barChart>
      <c:catAx>
        <c:axId val="12418598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4191872"/>
        <c:crosses val="autoZero"/>
        <c:auto val="1"/>
        <c:lblAlgn val="ctr"/>
        <c:lblOffset val="100"/>
      </c:catAx>
      <c:valAx>
        <c:axId val="124191872"/>
        <c:scaling>
          <c:orientation val="minMax"/>
        </c:scaling>
        <c:delete val="1"/>
        <c:axPos val="l"/>
        <c:numFmt formatCode="General" sourceLinked="1"/>
        <c:majorTickMark val="none"/>
        <c:tickLblPos val="none"/>
        <c:crossAx val="124185984"/>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legend>
    <c:plotVisOnly val="1"/>
    <c:dispBlanksAs val="gap"/>
  </c:chart>
  <c:spPr>
    <a:noFill/>
    <a:ln w="9525" cap="flat" cmpd="sng" algn="ctr">
      <a:noFill/>
      <a:round/>
    </a:ln>
    <a:effectLst/>
  </c:spPr>
  <c:txPr>
    <a:bodyPr/>
    <a:lstStyle/>
    <a:p>
      <a:pPr>
        <a:defRPr/>
      </a:pPr>
      <a:endParaRPr lang="el-GR"/>
    </a:p>
  </c:txPr>
  <c:externalData r:id="rId1"/>
</c:chartSpace>
</file>

<file path=ppt/charts/chart26.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col"/>
        <c:grouping val="clustered"/>
        <c:ser>
          <c:idx val="0"/>
          <c:order val="0"/>
          <c:tx>
            <c:strRef>
              <c:f>'Transatlantic Trend - 2009'!$B$1</c:f>
              <c:strCache>
                <c:ptCount val="1"/>
                <c:pt idx="0">
                  <c:v>Perception</c:v>
                </c:pt>
              </c:strCache>
            </c:strRef>
          </c:tx>
          <c:spPr>
            <a:solidFill>
              <a:schemeClr val="tx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Arial" panose="020B0604020202020204" pitchFamily="34" charset="0"/>
                    <a:ea typeface="+mn-ea"/>
                    <a:cs typeface="Arial" panose="020B0604020202020204" pitchFamily="34" charset="0"/>
                  </a:defRPr>
                </a:pPr>
                <a:endParaRPr lang="el-GR"/>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'Transatlantic Trend - 2009'!$A$2:$A$9</c:f>
              <c:strCache>
                <c:ptCount val="8"/>
                <c:pt idx="0">
                  <c:v>Canada</c:v>
                </c:pt>
                <c:pt idx="1">
                  <c:v>United States</c:v>
                </c:pt>
                <c:pt idx="2">
                  <c:v>United Kingdom</c:v>
                </c:pt>
                <c:pt idx="3">
                  <c:v>France</c:v>
                </c:pt>
                <c:pt idx="4">
                  <c:v>Netherlands</c:v>
                </c:pt>
                <c:pt idx="5">
                  <c:v>Spain</c:v>
                </c:pt>
                <c:pt idx="6">
                  <c:v>Germany</c:v>
                </c:pt>
                <c:pt idx="7">
                  <c:v>Italy</c:v>
                </c:pt>
              </c:strCache>
            </c:strRef>
          </c:cat>
          <c:val>
            <c:numRef>
              <c:f>'Transatlantic Trend - 2009'!$B$2:$B$9</c:f>
              <c:numCache>
                <c:formatCode>General</c:formatCode>
                <c:ptCount val="8"/>
                <c:pt idx="0">
                  <c:v>37</c:v>
                </c:pt>
                <c:pt idx="1">
                  <c:v>35</c:v>
                </c:pt>
                <c:pt idx="2">
                  <c:v>27</c:v>
                </c:pt>
                <c:pt idx="3">
                  <c:v>26</c:v>
                </c:pt>
                <c:pt idx="4">
                  <c:v>25</c:v>
                </c:pt>
                <c:pt idx="5">
                  <c:v>24</c:v>
                </c:pt>
                <c:pt idx="6">
                  <c:v>23</c:v>
                </c:pt>
                <c:pt idx="7">
                  <c:v>23</c:v>
                </c:pt>
              </c:numCache>
            </c:numRef>
          </c:val>
          <c:extLst xmlns:c16r2="http://schemas.microsoft.com/office/drawing/2015/06/chart">
            <c:ext xmlns:c16="http://schemas.microsoft.com/office/drawing/2014/chart" uri="{C3380CC4-5D6E-409C-BE32-E72D297353CC}">
              <c16:uniqueId val="{00000000-841B-474A-BAD9-9D86593E1537}"/>
            </c:ext>
          </c:extLst>
        </c:ser>
        <c:ser>
          <c:idx val="1"/>
          <c:order val="1"/>
          <c:tx>
            <c:strRef>
              <c:f>'Transatlantic Trend - 2009'!$C$1</c:f>
              <c:strCache>
                <c:ptCount val="1"/>
                <c:pt idx="0">
                  <c:v>Reality</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'Transatlantic Trend - 2009'!$A$2:$A$9</c:f>
              <c:strCache>
                <c:ptCount val="8"/>
                <c:pt idx="0">
                  <c:v>Canada</c:v>
                </c:pt>
                <c:pt idx="1">
                  <c:v>United States</c:v>
                </c:pt>
                <c:pt idx="2">
                  <c:v>United Kingdom</c:v>
                </c:pt>
                <c:pt idx="3">
                  <c:v>France</c:v>
                </c:pt>
                <c:pt idx="4">
                  <c:v>Netherlands</c:v>
                </c:pt>
                <c:pt idx="5">
                  <c:v>Spain</c:v>
                </c:pt>
                <c:pt idx="6">
                  <c:v>Germany</c:v>
                </c:pt>
                <c:pt idx="7">
                  <c:v>Italy</c:v>
                </c:pt>
              </c:strCache>
            </c:strRef>
          </c:cat>
          <c:val>
            <c:numRef>
              <c:f>'Transatlantic Trend - 2009'!$C$2:$C$9</c:f>
              <c:numCache>
                <c:formatCode>General</c:formatCode>
                <c:ptCount val="8"/>
                <c:pt idx="0">
                  <c:v>20</c:v>
                </c:pt>
                <c:pt idx="1">
                  <c:v>14</c:v>
                </c:pt>
                <c:pt idx="2">
                  <c:v>10</c:v>
                </c:pt>
                <c:pt idx="3">
                  <c:v>9</c:v>
                </c:pt>
                <c:pt idx="4">
                  <c:v>11</c:v>
                </c:pt>
                <c:pt idx="5">
                  <c:v>13</c:v>
                </c:pt>
                <c:pt idx="6">
                  <c:v>13</c:v>
                </c:pt>
                <c:pt idx="7">
                  <c:v>6.5</c:v>
                </c:pt>
              </c:numCache>
            </c:numRef>
          </c:val>
          <c:extLst xmlns:c16r2="http://schemas.microsoft.com/office/drawing/2015/06/chart">
            <c:ext xmlns:c16="http://schemas.microsoft.com/office/drawing/2014/chart" uri="{C3380CC4-5D6E-409C-BE32-E72D297353CC}">
              <c16:uniqueId val="{00000001-841B-474A-BAD9-9D86593E1537}"/>
            </c:ext>
          </c:extLst>
        </c:ser>
        <c:gapWidth val="50"/>
        <c:overlap val="-10"/>
        <c:axId val="123936128"/>
        <c:axId val="123946112"/>
      </c:barChart>
      <c:catAx>
        <c:axId val="12393612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3946112"/>
        <c:crosses val="autoZero"/>
        <c:auto val="1"/>
        <c:lblAlgn val="ctr"/>
        <c:lblOffset val="100"/>
      </c:catAx>
      <c:valAx>
        <c:axId val="123946112"/>
        <c:scaling>
          <c:orientation val="minMax"/>
        </c:scaling>
        <c:axPos val="l"/>
        <c:numFmt formatCode="General" sourceLinked="1"/>
        <c:maj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3936128"/>
        <c:crosses val="autoZero"/>
        <c:crossBetween val="between"/>
      </c:valAx>
      <c:spPr>
        <a:noFill/>
        <a:ln w="25400">
          <a:noFill/>
        </a:ln>
        <a:effectLst/>
      </c:spPr>
    </c:plotArea>
    <c:legend>
      <c:legendPos val="b"/>
      <c:layout/>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legend>
    <c:plotVisOnly val="1"/>
    <c:dispBlanksAs val="gap"/>
  </c:chart>
  <c:spPr>
    <a:noFill/>
    <a:ln w="9525" cap="flat" cmpd="sng" algn="ctr">
      <a:noFill/>
      <a:round/>
    </a:ln>
    <a:effectLst/>
  </c:spPr>
  <c:txPr>
    <a:bodyPr/>
    <a:lstStyle/>
    <a:p>
      <a:pPr>
        <a:defRPr/>
      </a:pPr>
      <a:endParaRPr lang="el-GR"/>
    </a:p>
  </c:txPr>
  <c:externalData r:id="rId1"/>
</c:chartSpace>
</file>

<file path=ppt/charts/chart27.xml><?xml version="1.0" encoding="utf-8"?>
<c:chartSpace xmlns:c="http://schemas.openxmlformats.org/drawingml/2006/chart" xmlns:a="http://schemas.openxmlformats.org/drawingml/2006/main" xmlns:r="http://schemas.openxmlformats.org/officeDocument/2006/relationships">
  <c:lang val="el-GR"/>
  <c:chart>
    <c:autoTitleDeleted val="1"/>
    <c:plotArea>
      <c:layout/>
      <c:scatterChart>
        <c:scatterStyle val="lineMarker"/>
        <c:ser>
          <c:idx val="0"/>
          <c:order val="0"/>
          <c:tx>
            <c:strRef>
              <c:f>'Immigration is more of a proble'!$B$1</c:f>
              <c:strCache>
                <c:ptCount val="1"/>
                <c:pt idx="0">
                  <c:v>United Kingdom</c:v>
                </c:pt>
              </c:strCache>
            </c:strRef>
          </c:tx>
          <c:spPr>
            <a:ln w="44450" cap="rnd">
              <a:solidFill>
                <a:schemeClr val="accent1"/>
              </a:solidFill>
              <a:round/>
            </a:ln>
            <a:effectLst/>
          </c:spPr>
          <c:marker>
            <c:symbol val="circle"/>
            <c:size val="7"/>
            <c:spPr>
              <a:solidFill>
                <a:schemeClr val="accent1"/>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dLblPos val="t"/>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'Immigration is more of a proble'!$A$2:$A$6</c:f>
              <c:numCache>
                <c:formatCode>General</c:formatCode>
                <c:ptCount val="5"/>
                <c:pt idx="0">
                  <c:v>2008</c:v>
                </c:pt>
                <c:pt idx="1">
                  <c:v>2009</c:v>
                </c:pt>
                <c:pt idx="2">
                  <c:v>2010</c:v>
                </c:pt>
                <c:pt idx="3">
                  <c:v>2011</c:v>
                </c:pt>
                <c:pt idx="4">
                  <c:v>2013</c:v>
                </c:pt>
              </c:numCache>
            </c:numRef>
          </c:xVal>
          <c:yVal>
            <c:numRef>
              <c:f>'Immigration is more of a proble'!$B$2:$B$6</c:f>
              <c:numCache>
                <c:formatCode>General</c:formatCode>
                <c:ptCount val="5"/>
                <c:pt idx="0">
                  <c:v>61</c:v>
                </c:pt>
                <c:pt idx="1">
                  <c:v>66</c:v>
                </c:pt>
                <c:pt idx="2">
                  <c:v>65</c:v>
                </c:pt>
                <c:pt idx="3">
                  <c:v>68</c:v>
                </c:pt>
                <c:pt idx="4">
                  <c:v>64</c:v>
                </c:pt>
              </c:numCache>
            </c:numRef>
          </c:yVal>
          <c:extLst xmlns:c16r2="http://schemas.microsoft.com/office/drawing/2015/06/chart">
            <c:ext xmlns:c16="http://schemas.microsoft.com/office/drawing/2014/chart" uri="{C3380CC4-5D6E-409C-BE32-E72D297353CC}">
              <c16:uniqueId val="{00000000-4CB8-5D45-90C3-7F6042C1959B}"/>
            </c:ext>
          </c:extLst>
        </c:ser>
        <c:ser>
          <c:idx val="1"/>
          <c:order val="1"/>
          <c:tx>
            <c:strRef>
              <c:f>'Immigration is more of a proble'!$C$1</c:f>
              <c:strCache>
                <c:ptCount val="1"/>
                <c:pt idx="0">
                  <c:v>United States</c:v>
                </c:pt>
              </c:strCache>
            </c:strRef>
          </c:tx>
          <c:spPr>
            <a:ln w="44450" cap="rnd">
              <a:solidFill>
                <a:schemeClr val="accent2"/>
              </a:solidFill>
              <a:round/>
            </a:ln>
            <a:effectLst/>
          </c:spPr>
          <c:marker>
            <c:symbol val="circle"/>
            <c:size val="7"/>
            <c:spPr>
              <a:solidFill>
                <a:schemeClr val="accent2"/>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dLblPos val="t"/>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'Immigration is more of a proble'!$A$2:$A$6</c:f>
              <c:numCache>
                <c:formatCode>General</c:formatCode>
                <c:ptCount val="5"/>
                <c:pt idx="0">
                  <c:v>2008</c:v>
                </c:pt>
                <c:pt idx="1">
                  <c:v>2009</c:v>
                </c:pt>
                <c:pt idx="2">
                  <c:v>2010</c:v>
                </c:pt>
                <c:pt idx="3">
                  <c:v>2011</c:v>
                </c:pt>
                <c:pt idx="4">
                  <c:v>2013</c:v>
                </c:pt>
              </c:numCache>
            </c:numRef>
          </c:xVal>
          <c:yVal>
            <c:numRef>
              <c:f>'Immigration is more of a proble'!$C$2:$C$6</c:f>
              <c:numCache>
                <c:formatCode>General</c:formatCode>
                <c:ptCount val="5"/>
                <c:pt idx="0">
                  <c:v>50</c:v>
                </c:pt>
                <c:pt idx="1">
                  <c:v>53</c:v>
                </c:pt>
                <c:pt idx="2">
                  <c:v>52</c:v>
                </c:pt>
                <c:pt idx="3">
                  <c:v>53</c:v>
                </c:pt>
                <c:pt idx="4">
                  <c:v>47</c:v>
                </c:pt>
              </c:numCache>
            </c:numRef>
          </c:yVal>
          <c:extLst xmlns:c16r2="http://schemas.microsoft.com/office/drawing/2015/06/chart">
            <c:ext xmlns:c16="http://schemas.microsoft.com/office/drawing/2014/chart" uri="{C3380CC4-5D6E-409C-BE32-E72D297353CC}">
              <c16:uniqueId val="{00000001-4CB8-5D45-90C3-7F6042C1959B}"/>
            </c:ext>
          </c:extLst>
        </c:ser>
        <c:ser>
          <c:idx val="2"/>
          <c:order val="2"/>
          <c:tx>
            <c:strRef>
              <c:f>'Immigration is more of a proble'!$D$1</c:f>
              <c:strCache>
                <c:ptCount val="1"/>
                <c:pt idx="0">
                  <c:v>France</c:v>
                </c:pt>
              </c:strCache>
            </c:strRef>
          </c:tx>
          <c:spPr>
            <a:ln w="44450" cap="rnd">
              <a:solidFill>
                <a:schemeClr val="accent3"/>
              </a:solidFill>
              <a:round/>
            </a:ln>
            <a:effectLst/>
          </c:spPr>
          <c:marker>
            <c:symbol val="circle"/>
            <c:size val="7"/>
            <c:spPr>
              <a:solidFill>
                <a:schemeClr val="accent3"/>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dLblPos val="b"/>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'Immigration is more of a proble'!$A$2:$A$6</c:f>
              <c:numCache>
                <c:formatCode>General</c:formatCode>
                <c:ptCount val="5"/>
                <c:pt idx="0">
                  <c:v>2008</c:v>
                </c:pt>
                <c:pt idx="1">
                  <c:v>2009</c:v>
                </c:pt>
                <c:pt idx="2">
                  <c:v>2010</c:v>
                </c:pt>
                <c:pt idx="3">
                  <c:v>2011</c:v>
                </c:pt>
                <c:pt idx="4">
                  <c:v>2013</c:v>
                </c:pt>
              </c:numCache>
            </c:numRef>
          </c:xVal>
          <c:yVal>
            <c:numRef>
              <c:f>'Immigration is more of a proble'!$D$2:$D$6</c:f>
              <c:numCache>
                <c:formatCode>General</c:formatCode>
                <c:ptCount val="5"/>
                <c:pt idx="0">
                  <c:v>39</c:v>
                </c:pt>
                <c:pt idx="1">
                  <c:v>43</c:v>
                </c:pt>
                <c:pt idx="2">
                  <c:v>42</c:v>
                </c:pt>
                <c:pt idx="3">
                  <c:v>46</c:v>
                </c:pt>
                <c:pt idx="4">
                  <c:v>50</c:v>
                </c:pt>
              </c:numCache>
            </c:numRef>
          </c:yVal>
          <c:extLst xmlns:c16r2="http://schemas.microsoft.com/office/drawing/2015/06/chart">
            <c:ext xmlns:c16="http://schemas.microsoft.com/office/drawing/2014/chart" uri="{C3380CC4-5D6E-409C-BE32-E72D297353CC}">
              <c16:uniqueId val="{00000002-4CB8-5D45-90C3-7F6042C1959B}"/>
            </c:ext>
          </c:extLst>
        </c:ser>
        <c:ser>
          <c:idx val="3"/>
          <c:order val="3"/>
          <c:tx>
            <c:strRef>
              <c:f>'Immigration is more of a proble'!$E$1</c:f>
              <c:strCache>
                <c:ptCount val="1"/>
                <c:pt idx="0">
                  <c:v>Germany</c:v>
                </c:pt>
              </c:strCache>
            </c:strRef>
          </c:tx>
          <c:spPr>
            <a:ln w="44450" cap="rnd">
              <a:solidFill>
                <a:schemeClr val="bg2"/>
              </a:solidFill>
              <a:round/>
            </a:ln>
            <a:effectLst/>
          </c:spPr>
          <c:marker>
            <c:symbol val="circle"/>
            <c:size val="7"/>
            <c:spPr>
              <a:solidFill>
                <a:schemeClr val="bg2"/>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l-GR"/>
              </a:p>
            </c:txPr>
            <c:dLblPos val="t"/>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'Immigration is more of a proble'!$A$2:$A$6</c:f>
              <c:numCache>
                <c:formatCode>General</c:formatCode>
                <c:ptCount val="5"/>
                <c:pt idx="0">
                  <c:v>2008</c:v>
                </c:pt>
                <c:pt idx="1">
                  <c:v>2009</c:v>
                </c:pt>
                <c:pt idx="2">
                  <c:v>2010</c:v>
                </c:pt>
                <c:pt idx="3">
                  <c:v>2011</c:v>
                </c:pt>
                <c:pt idx="4">
                  <c:v>2013</c:v>
                </c:pt>
              </c:numCache>
            </c:numRef>
          </c:xVal>
          <c:yVal>
            <c:numRef>
              <c:f>'Immigration is more of a proble'!$E$2:$E$6</c:f>
              <c:numCache>
                <c:formatCode>General</c:formatCode>
                <c:ptCount val="5"/>
                <c:pt idx="0">
                  <c:v>39</c:v>
                </c:pt>
                <c:pt idx="1">
                  <c:v>44</c:v>
                </c:pt>
                <c:pt idx="2">
                  <c:v>44</c:v>
                </c:pt>
                <c:pt idx="3">
                  <c:v>43</c:v>
                </c:pt>
                <c:pt idx="4">
                  <c:v>32</c:v>
                </c:pt>
              </c:numCache>
            </c:numRef>
          </c:yVal>
          <c:extLst xmlns:c16r2="http://schemas.microsoft.com/office/drawing/2015/06/chart">
            <c:ext xmlns:c16="http://schemas.microsoft.com/office/drawing/2014/chart" uri="{C3380CC4-5D6E-409C-BE32-E72D297353CC}">
              <c16:uniqueId val="{00000003-4CB8-5D45-90C3-7F6042C1959B}"/>
            </c:ext>
          </c:extLst>
        </c:ser>
        <c:axId val="124405248"/>
        <c:axId val="124406784"/>
      </c:scatterChart>
      <c:valAx>
        <c:axId val="124405248"/>
        <c:scaling>
          <c:orientation val="minMax"/>
        </c:scaling>
        <c:axPos val="b"/>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4406784"/>
        <c:crosses val="autoZero"/>
        <c:crossBetween val="midCat"/>
      </c:valAx>
      <c:valAx>
        <c:axId val="124406784"/>
        <c:scaling>
          <c:orientation val="minMax"/>
          <c:max val="100"/>
        </c:scaling>
        <c:axPos val="l"/>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4405248"/>
        <c:crosses val="autoZero"/>
        <c:crossBetween val="midCat"/>
        <c:majorUnit val="20"/>
      </c:valAx>
      <c:spPr>
        <a:noFill/>
        <a:ln>
          <a:noFill/>
        </a:ln>
        <a:effectLst/>
      </c:spPr>
    </c:plotArea>
    <c:legend>
      <c:legendPos val="b"/>
      <c:layout/>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legend>
    <c:plotVisOnly val="1"/>
    <c:dispBlanksAs val="gap"/>
  </c:chart>
  <c:spPr>
    <a:noFill/>
    <a:ln w="9525" cap="flat" cmpd="sng" algn="ctr">
      <a:noFill/>
      <a:round/>
    </a:ln>
    <a:effectLst/>
  </c:spPr>
  <c:txPr>
    <a:bodyPr/>
    <a:lstStyle/>
    <a:p>
      <a:pPr>
        <a:defRPr sz="1200">
          <a:latin typeface="Freight Sans Medium" panose="02000606030000020004" pitchFamily="2" charset="77"/>
        </a:defRPr>
      </a:pPr>
      <a:endParaRPr lang="el-GR"/>
    </a:p>
  </c:txPr>
  <c:externalData r:id="rId1"/>
</c:chartSpace>
</file>

<file path=ppt/charts/chart28.xml><?xml version="1.0" encoding="utf-8"?>
<c:chartSpace xmlns:c="http://schemas.openxmlformats.org/drawingml/2006/chart" xmlns:a="http://schemas.openxmlformats.org/drawingml/2006/main" xmlns:r="http://schemas.openxmlformats.org/officeDocument/2006/relationships">
  <c:date1904 val="1"/>
  <c:lang val="el-GR"/>
  <c:chart>
    <c:autoTitleDeleted val="1"/>
    <c:plotArea>
      <c:layout/>
      <c:scatterChart>
        <c:scatterStyle val="lineMarker"/>
        <c:ser>
          <c:idx val="0"/>
          <c:order val="0"/>
          <c:tx>
            <c:strRef>
              <c:f>education!$B$1</c:f>
              <c:strCache>
                <c:ptCount val="1"/>
                <c:pt idx="0">
                  <c:v>Bachelor's degree</c:v>
                </c:pt>
              </c:strCache>
            </c:strRef>
          </c:tx>
          <c:spPr>
            <a:ln w="50800" cap="rnd">
              <a:solidFill>
                <a:schemeClr val="accent1"/>
              </a:solidFill>
              <a:round/>
            </a:ln>
            <a:effectLst/>
          </c:spPr>
          <c:marker>
            <c:symbol val="circle"/>
            <c:size val="5"/>
            <c:spPr>
              <a:noFill/>
              <a:ln w="9525">
                <a:noFill/>
              </a:ln>
              <a:effectLst/>
            </c:spPr>
          </c:marker>
          <c:xVal>
            <c:numRef>
              <c:f>education!$A$2:$A$12</c:f>
              <c:numCache>
                <c:formatCode>General</c:formatCode>
                <c:ptCount val="11"/>
                <c:pt idx="0">
                  <c:v>1960</c:v>
                </c:pt>
                <c:pt idx="1">
                  <c:v>1970</c:v>
                </c:pt>
                <c:pt idx="2">
                  <c:v>1980</c:v>
                </c:pt>
                <c:pt idx="3">
                  <c:v>1990</c:v>
                </c:pt>
                <c:pt idx="4">
                  <c:v>2000</c:v>
                </c:pt>
                <c:pt idx="5">
                  <c:v>2010</c:v>
                </c:pt>
                <c:pt idx="6">
                  <c:v>2013</c:v>
                </c:pt>
                <c:pt idx="7">
                  <c:v>2014</c:v>
                </c:pt>
                <c:pt idx="8">
                  <c:v>2015</c:v>
                </c:pt>
                <c:pt idx="9">
                  <c:v>2016</c:v>
                </c:pt>
                <c:pt idx="10">
                  <c:v>2017</c:v>
                </c:pt>
              </c:numCache>
            </c:numRef>
          </c:xVal>
          <c:yVal>
            <c:numRef>
              <c:f>education!$B$2:$B$12</c:f>
              <c:numCache>
                <c:formatCode>General</c:formatCode>
                <c:ptCount val="11"/>
                <c:pt idx="0">
                  <c:v>2.5</c:v>
                </c:pt>
                <c:pt idx="1">
                  <c:v>4</c:v>
                </c:pt>
                <c:pt idx="2">
                  <c:v>7</c:v>
                </c:pt>
                <c:pt idx="3">
                  <c:v>11.5</c:v>
                </c:pt>
                <c:pt idx="4">
                  <c:v>13.7</c:v>
                </c:pt>
                <c:pt idx="5">
                  <c:v>15.9</c:v>
                </c:pt>
                <c:pt idx="6">
                  <c:v>16.399999999999999</c:v>
                </c:pt>
                <c:pt idx="7">
                  <c:v>16.600000000000001</c:v>
                </c:pt>
                <c:pt idx="8">
                  <c:v>17.100000000000001</c:v>
                </c:pt>
                <c:pt idx="9">
                  <c:v>17.2</c:v>
                </c:pt>
                <c:pt idx="10">
                  <c:v>17.8</c:v>
                </c:pt>
              </c:numCache>
            </c:numRef>
          </c:yVal>
          <c:extLst xmlns:c16r2="http://schemas.microsoft.com/office/drawing/2015/06/chart">
            <c:ext xmlns:c16="http://schemas.microsoft.com/office/drawing/2014/chart" uri="{C3380CC4-5D6E-409C-BE32-E72D297353CC}">
              <c16:uniqueId val="{00000000-1795-4449-9891-F7B031434152}"/>
            </c:ext>
          </c:extLst>
        </c:ser>
        <c:ser>
          <c:idx val="1"/>
          <c:order val="1"/>
          <c:tx>
            <c:strRef>
              <c:f>education!$C$1</c:f>
              <c:strCache>
                <c:ptCount val="1"/>
                <c:pt idx="0">
                  <c:v>Postgraduate degree</c:v>
                </c:pt>
              </c:strCache>
            </c:strRef>
          </c:tx>
          <c:spPr>
            <a:ln w="50800" cap="rnd">
              <a:solidFill>
                <a:schemeClr val="accent2"/>
              </a:solidFill>
              <a:round/>
            </a:ln>
            <a:effectLst/>
          </c:spPr>
          <c:marker>
            <c:symbol val="circle"/>
            <c:size val="5"/>
            <c:spPr>
              <a:noFill/>
              <a:ln w="9525">
                <a:noFill/>
              </a:ln>
              <a:effectLst/>
            </c:spPr>
          </c:marker>
          <c:xVal>
            <c:numRef>
              <c:f>education!$A$2:$A$12</c:f>
              <c:numCache>
                <c:formatCode>General</c:formatCode>
                <c:ptCount val="11"/>
                <c:pt idx="0">
                  <c:v>1960</c:v>
                </c:pt>
                <c:pt idx="1">
                  <c:v>1970</c:v>
                </c:pt>
                <c:pt idx="2">
                  <c:v>1980</c:v>
                </c:pt>
                <c:pt idx="3">
                  <c:v>1990</c:v>
                </c:pt>
                <c:pt idx="4">
                  <c:v>2000</c:v>
                </c:pt>
                <c:pt idx="5">
                  <c:v>2010</c:v>
                </c:pt>
                <c:pt idx="6">
                  <c:v>2013</c:v>
                </c:pt>
                <c:pt idx="7">
                  <c:v>2014</c:v>
                </c:pt>
                <c:pt idx="8">
                  <c:v>2015</c:v>
                </c:pt>
                <c:pt idx="9">
                  <c:v>2016</c:v>
                </c:pt>
                <c:pt idx="10">
                  <c:v>2017</c:v>
                </c:pt>
              </c:numCache>
            </c:numRef>
          </c:xVal>
          <c:yVal>
            <c:numRef>
              <c:f>education!$C$2:$C$12</c:f>
              <c:numCache>
                <c:formatCode>General</c:formatCode>
                <c:ptCount val="11"/>
                <c:pt idx="0">
                  <c:v>2.6</c:v>
                </c:pt>
                <c:pt idx="1">
                  <c:v>5</c:v>
                </c:pt>
                <c:pt idx="2">
                  <c:v>8.7000000000000011</c:v>
                </c:pt>
                <c:pt idx="3">
                  <c:v>8.8000000000000007</c:v>
                </c:pt>
                <c:pt idx="4">
                  <c:v>10.3</c:v>
                </c:pt>
                <c:pt idx="5">
                  <c:v>11.1</c:v>
                </c:pt>
                <c:pt idx="6">
                  <c:v>11.9</c:v>
                </c:pt>
                <c:pt idx="7">
                  <c:v>12</c:v>
                </c:pt>
                <c:pt idx="8">
                  <c:v>12.6</c:v>
                </c:pt>
                <c:pt idx="9">
                  <c:v>12.8</c:v>
                </c:pt>
                <c:pt idx="10">
                  <c:v>13.4</c:v>
                </c:pt>
              </c:numCache>
            </c:numRef>
          </c:yVal>
          <c:extLst xmlns:c16r2="http://schemas.microsoft.com/office/drawing/2015/06/chart">
            <c:ext xmlns:c16="http://schemas.microsoft.com/office/drawing/2014/chart" uri="{C3380CC4-5D6E-409C-BE32-E72D297353CC}">
              <c16:uniqueId val="{00000001-1795-4449-9891-F7B031434152}"/>
            </c:ext>
          </c:extLst>
        </c:ser>
        <c:axId val="124351232"/>
        <c:axId val="124352384"/>
      </c:scatterChart>
      <c:valAx>
        <c:axId val="124351232"/>
        <c:scaling>
          <c:orientation val="minMax"/>
        </c:scaling>
        <c:axPos val="b"/>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4352384"/>
        <c:crosses val="autoZero"/>
        <c:crossBetween val="midCat"/>
      </c:valAx>
      <c:valAx>
        <c:axId val="124352384"/>
        <c:scaling>
          <c:orientation val="minMax"/>
        </c:scaling>
        <c:axPos val="l"/>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4351232"/>
        <c:crosses val="autoZero"/>
        <c:crossBetween val="midCat"/>
      </c:valAx>
      <c:spPr>
        <a:noFill/>
        <a:ln>
          <a:noFill/>
        </a:ln>
        <a:effectLst/>
      </c:spPr>
    </c:plotArea>
    <c:plotVisOnly val="1"/>
    <c:dispBlanksAs val="gap"/>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l-GR"/>
    </a:p>
  </c:txPr>
  <c:externalData r:id="rId1"/>
</c:chartSpace>
</file>

<file path=ppt/charts/chart29.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col"/>
        <c:grouping val="clustered"/>
        <c:ser>
          <c:idx val="0"/>
          <c:order val="0"/>
          <c:tx>
            <c:strRef>
              <c:f>education!$B$1</c:f>
              <c:strCache>
                <c:ptCount val="1"/>
                <c:pt idx="0">
                  <c:v>U.S. Born</c:v>
                </c:pt>
              </c:strCache>
            </c:strRef>
          </c:tx>
          <c:spPr>
            <a:solidFill>
              <a:schemeClr val="accent1"/>
            </a:solidFill>
            <a:ln>
              <a:noFill/>
            </a:ln>
            <a:effectLst/>
          </c:spPr>
          <c:cat>
            <c:strRef>
              <c:f>education!$A$2:$A$6</c:f>
              <c:strCache>
                <c:ptCount val="5"/>
                <c:pt idx="0">
                  <c:v>Less than 9th grade</c:v>
                </c:pt>
                <c:pt idx="1">
                  <c:v>9th - 12th Grade</c:v>
                </c:pt>
                <c:pt idx="2">
                  <c:v>High School Diploma or GED</c:v>
                </c:pt>
                <c:pt idx="3">
                  <c:v>Some College or Associate's Degree</c:v>
                </c:pt>
                <c:pt idx="4">
                  <c:v>Bachelor's Degree or Higher</c:v>
                </c:pt>
              </c:strCache>
            </c:strRef>
          </c:cat>
          <c:val>
            <c:numRef>
              <c:f>education!$B$2:$B$6</c:f>
              <c:numCache>
                <c:formatCode>General</c:formatCode>
                <c:ptCount val="5"/>
                <c:pt idx="0">
                  <c:v>2.4</c:v>
                </c:pt>
                <c:pt idx="1">
                  <c:v>6</c:v>
                </c:pt>
                <c:pt idx="2">
                  <c:v>27.9</c:v>
                </c:pt>
                <c:pt idx="3">
                  <c:v>31</c:v>
                </c:pt>
                <c:pt idx="4">
                  <c:v>32.800000000000004</c:v>
                </c:pt>
              </c:numCache>
            </c:numRef>
          </c:val>
          <c:extLst xmlns:c16r2="http://schemas.microsoft.com/office/drawing/2015/06/chart">
            <c:ext xmlns:c16="http://schemas.microsoft.com/office/drawing/2014/chart" uri="{C3380CC4-5D6E-409C-BE32-E72D297353CC}">
              <c16:uniqueId val="{00000000-4D9B-B748-8DF7-9CBEB7CD6A41}"/>
            </c:ext>
          </c:extLst>
        </c:ser>
        <c:ser>
          <c:idx val="1"/>
          <c:order val="1"/>
          <c:tx>
            <c:strRef>
              <c:f>education!$C$1</c:f>
              <c:strCache>
                <c:ptCount val="1"/>
                <c:pt idx="0">
                  <c:v>Immigrants</c:v>
                </c:pt>
              </c:strCache>
            </c:strRef>
          </c:tx>
          <c:spPr>
            <a:solidFill>
              <a:schemeClr val="accent2"/>
            </a:solidFill>
            <a:ln>
              <a:noFill/>
            </a:ln>
            <a:effectLst/>
          </c:spPr>
          <c:cat>
            <c:strRef>
              <c:f>education!$A$2:$A$6</c:f>
              <c:strCache>
                <c:ptCount val="5"/>
                <c:pt idx="0">
                  <c:v>Less than 9th grade</c:v>
                </c:pt>
                <c:pt idx="1">
                  <c:v>9th - 12th Grade</c:v>
                </c:pt>
                <c:pt idx="2">
                  <c:v>High School Diploma or GED</c:v>
                </c:pt>
                <c:pt idx="3">
                  <c:v>Some College or Associate's Degree</c:v>
                </c:pt>
                <c:pt idx="4">
                  <c:v>Bachelor's Degree or Higher</c:v>
                </c:pt>
              </c:strCache>
            </c:strRef>
          </c:cat>
          <c:val>
            <c:numRef>
              <c:f>education!$C$2:$C$6</c:f>
              <c:numCache>
                <c:formatCode>General</c:formatCode>
                <c:ptCount val="5"/>
                <c:pt idx="0">
                  <c:v>17.100000000000001</c:v>
                </c:pt>
                <c:pt idx="1">
                  <c:v>9.8000000000000007</c:v>
                </c:pt>
                <c:pt idx="2">
                  <c:v>22.3</c:v>
                </c:pt>
                <c:pt idx="3">
                  <c:v>18.8</c:v>
                </c:pt>
                <c:pt idx="4">
                  <c:v>32</c:v>
                </c:pt>
              </c:numCache>
            </c:numRef>
          </c:val>
          <c:extLst xmlns:c16r2="http://schemas.microsoft.com/office/drawing/2015/06/chart">
            <c:ext xmlns:c16="http://schemas.microsoft.com/office/drawing/2014/chart" uri="{C3380CC4-5D6E-409C-BE32-E72D297353CC}">
              <c16:uniqueId val="{00000001-4D9B-B748-8DF7-9CBEB7CD6A41}"/>
            </c:ext>
          </c:extLst>
        </c:ser>
        <c:ser>
          <c:idx val="2"/>
          <c:order val="2"/>
          <c:tx>
            <c:strRef>
              <c:f>education!$D$1</c:f>
              <c:strCache>
                <c:ptCount val="1"/>
                <c:pt idx="0">
                  <c:v>Recently Arrived</c:v>
                </c:pt>
              </c:strCache>
            </c:strRef>
          </c:tx>
          <c:spPr>
            <a:solidFill>
              <a:schemeClr val="accent3"/>
            </a:solidFill>
            <a:ln>
              <a:noFill/>
            </a:ln>
            <a:effectLst/>
          </c:spPr>
          <c:cat>
            <c:strRef>
              <c:f>education!$A$2:$A$6</c:f>
              <c:strCache>
                <c:ptCount val="5"/>
                <c:pt idx="0">
                  <c:v>Less than 9th grade</c:v>
                </c:pt>
                <c:pt idx="1">
                  <c:v>9th - 12th Grade</c:v>
                </c:pt>
                <c:pt idx="2">
                  <c:v>High School Diploma or GED</c:v>
                </c:pt>
                <c:pt idx="3">
                  <c:v>Some College or Associate's Degree</c:v>
                </c:pt>
                <c:pt idx="4">
                  <c:v>Bachelor's Degree or Higher</c:v>
                </c:pt>
              </c:strCache>
            </c:strRef>
          </c:cat>
          <c:val>
            <c:numRef>
              <c:f>education!$D$2:$D$6</c:f>
              <c:numCache>
                <c:formatCode>General</c:formatCode>
                <c:ptCount val="5"/>
                <c:pt idx="0">
                  <c:v>11.5</c:v>
                </c:pt>
                <c:pt idx="1">
                  <c:v>6.9</c:v>
                </c:pt>
                <c:pt idx="2">
                  <c:v>18.899999999999999</c:v>
                </c:pt>
                <c:pt idx="3">
                  <c:v>15.2</c:v>
                </c:pt>
                <c:pt idx="4">
                  <c:v>47.5</c:v>
                </c:pt>
              </c:numCache>
            </c:numRef>
          </c:val>
          <c:extLst xmlns:c16r2="http://schemas.microsoft.com/office/drawing/2015/06/chart">
            <c:ext xmlns:c16="http://schemas.microsoft.com/office/drawing/2014/chart" uri="{C3380CC4-5D6E-409C-BE32-E72D297353CC}">
              <c16:uniqueId val="{00000002-4D9B-B748-8DF7-9CBEB7CD6A41}"/>
            </c:ext>
          </c:extLst>
        </c:ser>
        <c:gapWidth val="219"/>
        <c:overlap val="-27"/>
        <c:axId val="124623872"/>
        <c:axId val="124629760"/>
      </c:barChart>
      <c:catAx>
        <c:axId val="12462387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4629760"/>
        <c:crosses val="autoZero"/>
        <c:auto val="1"/>
        <c:lblAlgn val="ctr"/>
        <c:lblOffset val="100"/>
      </c:catAx>
      <c:valAx>
        <c:axId val="124629760"/>
        <c:scaling>
          <c:orientation val="minMax"/>
        </c:scaling>
        <c:axPos val="l"/>
        <c:numFmt formatCode="General"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4623872"/>
        <c:crosses val="autoZero"/>
        <c:crossBetween val="between"/>
      </c:valAx>
      <c:spPr>
        <a:noFill/>
        <a:ln w="25400">
          <a:noFill/>
        </a:ln>
        <a:effectLst/>
      </c:spPr>
    </c:plotArea>
    <c:legend>
      <c:legendPos val="b"/>
      <c:layout/>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legend>
    <c:plotVisOnly val="1"/>
    <c:dispBlanksAs val="gap"/>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l-GR"/>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bar"/>
        <c:grouping val="clustered"/>
        <c:ser>
          <c:idx val="0"/>
          <c:order val="0"/>
          <c:tx>
            <c:strRef>
              <c:f>Sheet1!$E$1</c:f>
              <c:strCache>
                <c:ptCount val="1"/>
                <c:pt idx="0">
                  <c:v>2005</c:v>
                </c:pt>
              </c:strCache>
            </c:strRef>
          </c:tx>
          <c:spPr>
            <a:solidFill>
              <a:schemeClr val="accent3"/>
            </a:solidFill>
            <a:ln>
              <a:noFill/>
            </a:ln>
            <a:effectLst/>
          </c:spPr>
          <c:cat>
            <c:strRef>
              <c:f>Sheet1!$A$2:$A$7</c:f>
              <c:strCache>
                <c:ptCount val="6"/>
                <c:pt idx="0">
                  <c:v>Oceania</c:v>
                </c:pt>
                <c:pt idx="1">
                  <c:v>Latin America and the Caribbean</c:v>
                </c:pt>
                <c:pt idx="2">
                  <c:v>Africa</c:v>
                </c:pt>
                <c:pt idx="3">
                  <c:v>Northern America</c:v>
                </c:pt>
                <c:pt idx="4">
                  <c:v>Europe</c:v>
                </c:pt>
                <c:pt idx="5">
                  <c:v>Asia</c:v>
                </c:pt>
              </c:strCache>
            </c:strRef>
          </c:cat>
          <c:val>
            <c:numRef>
              <c:f>Sheet1!$E$2:$E$7</c:f>
              <c:numCache>
                <c:formatCode>General</c:formatCode>
                <c:ptCount val="6"/>
                <c:pt idx="0">
                  <c:v>6023412</c:v>
                </c:pt>
                <c:pt idx="1">
                  <c:v>7224942</c:v>
                </c:pt>
                <c:pt idx="2">
                  <c:v>15969835</c:v>
                </c:pt>
                <c:pt idx="3">
                  <c:v>45363257</c:v>
                </c:pt>
                <c:pt idx="4">
                  <c:v>63594822</c:v>
                </c:pt>
                <c:pt idx="5">
                  <c:v>53439306</c:v>
                </c:pt>
              </c:numCache>
            </c:numRef>
          </c:val>
          <c:extLst xmlns:c16r2="http://schemas.microsoft.com/office/drawing/2015/06/chart">
            <c:ext xmlns:c16="http://schemas.microsoft.com/office/drawing/2014/chart" uri="{C3380CC4-5D6E-409C-BE32-E72D297353CC}">
              <c16:uniqueId val="{00000000-26B6-6447-B7FC-5332CA91D603}"/>
            </c:ext>
          </c:extLst>
        </c:ser>
        <c:ser>
          <c:idx val="1"/>
          <c:order val="1"/>
          <c:tx>
            <c:strRef>
              <c:f>Sheet1!$F$1</c:f>
              <c:strCache>
                <c:ptCount val="1"/>
                <c:pt idx="0">
                  <c:v>2010</c:v>
                </c:pt>
              </c:strCache>
            </c:strRef>
          </c:tx>
          <c:spPr>
            <a:solidFill>
              <a:schemeClr val="accent2"/>
            </a:solidFill>
            <a:ln>
              <a:noFill/>
            </a:ln>
            <a:effectLst/>
          </c:spPr>
          <c:cat>
            <c:strRef>
              <c:f>Sheet1!$A$2:$A$7</c:f>
              <c:strCache>
                <c:ptCount val="6"/>
                <c:pt idx="0">
                  <c:v>Oceania</c:v>
                </c:pt>
                <c:pt idx="1">
                  <c:v>Latin America and the Caribbean</c:v>
                </c:pt>
                <c:pt idx="2">
                  <c:v>Africa</c:v>
                </c:pt>
                <c:pt idx="3">
                  <c:v>Northern America</c:v>
                </c:pt>
                <c:pt idx="4">
                  <c:v>Europe</c:v>
                </c:pt>
                <c:pt idx="5">
                  <c:v>Asia</c:v>
                </c:pt>
              </c:strCache>
            </c:strRef>
          </c:cat>
          <c:val>
            <c:numRef>
              <c:f>Sheet1!$F$2:$F$7</c:f>
              <c:numCache>
                <c:formatCode>General</c:formatCode>
                <c:ptCount val="6"/>
                <c:pt idx="0">
                  <c:v>7127680</c:v>
                </c:pt>
                <c:pt idx="1">
                  <c:v>8262433</c:v>
                </c:pt>
                <c:pt idx="2">
                  <c:v>17804198</c:v>
                </c:pt>
                <c:pt idx="3">
                  <c:v>50970861</c:v>
                </c:pt>
                <c:pt idx="4">
                  <c:v>70678025</c:v>
                </c:pt>
                <c:pt idx="5">
                  <c:v>65938712</c:v>
                </c:pt>
              </c:numCache>
            </c:numRef>
          </c:val>
          <c:extLst xmlns:c16r2="http://schemas.microsoft.com/office/drawing/2015/06/chart">
            <c:ext xmlns:c16="http://schemas.microsoft.com/office/drawing/2014/chart" uri="{C3380CC4-5D6E-409C-BE32-E72D297353CC}">
              <c16:uniqueId val="{00000001-26B6-6447-B7FC-5332CA91D603}"/>
            </c:ext>
          </c:extLst>
        </c:ser>
        <c:ser>
          <c:idx val="2"/>
          <c:order val="2"/>
          <c:tx>
            <c:strRef>
              <c:f>Sheet1!$G$1</c:f>
              <c:strCache>
                <c:ptCount val="1"/>
                <c:pt idx="0">
                  <c:v>2015</c:v>
                </c:pt>
              </c:strCache>
            </c:strRef>
          </c:tx>
          <c:spPr>
            <a:solidFill>
              <a:schemeClr val="tx2"/>
            </a:solidFill>
            <a:ln>
              <a:noFill/>
            </a:ln>
            <a:effectLst/>
          </c:spPr>
          <c:cat>
            <c:strRef>
              <c:f>Sheet1!$A$2:$A$7</c:f>
              <c:strCache>
                <c:ptCount val="6"/>
                <c:pt idx="0">
                  <c:v>Oceania</c:v>
                </c:pt>
                <c:pt idx="1">
                  <c:v>Latin America and the Caribbean</c:v>
                </c:pt>
                <c:pt idx="2">
                  <c:v>Africa</c:v>
                </c:pt>
                <c:pt idx="3">
                  <c:v>Northern America</c:v>
                </c:pt>
                <c:pt idx="4">
                  <c:v>Europe</c:v>
                </c:pt>
                <c:pt idx="5">
                  <c:v>Asia</c:v>
                </c:pt>
              </c:strCache>
            </c:strRef>
          </c:cat>
          <c:val>
            <c:numRef>
              <c:f>Sheet1!$G$2:$G$7</c:f>
              <c:numCache>
                <c:formatCode>General</c:formatCode>
                <c:ptCount val="6"/>
                <c:pt idx="0">
                  <c:v>7127680</c:v>
                </c:pt>
                <c:pt idx="1">
                  <c:v>8262433</c:v>
                </c:pt>
                <c:pt idx="2">
                  <c:v>17804198</c:v>
                </c:pt>
                <c:pt idx="3">
                  <c:v>50970861</c:v>
                </c:pt>
                <c:pt idx="4">
                  <c:v>70678025</c:v>
                </c:pt>
                <c:pt idx="5">
                  <c:v>65938712</c:v>
                </c:pt>
              </c:numCache>
            </c:numRef>
          </c:val>
          <c:extLst xmlns:c16r2="http://schemas.microsoft.com/office/drawing/2015/06/chart">
            <c:ext xmlns:c16="http://schemas.microsoft.com/office/drawing/2014/chart" uri="{C3380CC4-5D6E-409C-BE32-E72D297353CC}">
              <c16:uniqueId val="{00000002-26B6-6447-B7FC-5332CA91D603}"/>
            </c:ext>
          </c:extLst>
        </c:ser>
        <c:ser>
          <c:idx val="3"/>
          <c:order val="3"/>
          <c:tx>
            <c:strRef>
              <c:f>Sheet1!$H$1</c:f>
              <c:strCache>
                <c:ptCount val="1"/>
                <c:pt idx="0">
                  <c:v>2019</c:v>
                </c:pt>
              </c:strCache>
            </c:strRef>
          </c:tx>
          <c:spPr>
            <a:solidFill>
              <a:schemeClr val="bg2"/>
            </a:solidFill>
            <a:ln>
              <a:noFill/>
            </a:ln>
            <a:effectLst/>
          </c:spPr>
          <c:cat>
            <c:strRef>
              <c:f>Sheet1!$A$2:$A$7</c:f>
              <c:strCache>
                <c:ptCount val="6"/>
                <c:pt idx="0">
                  <c:v>Oceania</c:v>
                </c:pt>
                <c:pt idx="1">
                  <c:v>Latin America and the Caribbean</c:v>
                </c:pt>
                <c:pt idx="2">
                  <c:v>Africa</c:v>
                </c:pt>
                <c:pt idx="3">
                  <c:v>Northern America</c:v>
                </c:pt>
                <c:pt idx="4">
                  <c:v>Europe</c:v>
                </c:pt>
                <c:pt idx="5">
                  <c:v>Asia</c:v>
                </c:pt>
              </c:strCache>
            </c:strRef>
          </c:cat>
          <c:val>
            <c:numRef>
              <c:f>Sheet1!$H$2:$H$7</c:f>
              <c:numCache>
                <c:formatCode>General</c:formatCode>
                <c:ptCount val="6"/>
                <c:pt idx="0">
                  <c:v>8927925</c:v>
                </c:pt>
                <c:pt idx="1">
                  <c:v>11673288</c:v>
                </c:pt>
                <c:pt idx="2">
                  <c:v>26529334</c:v>
                </c:pt>
                <c:pt idx="3">
                  <c:v>58647822</c:v>
                </c:pt>
                <c:pt idx="4">
                  <c:v>82304539</c:v>
                </c:pt>
                <c:pt idx="5">
                  <c:v>83559197</c:v>
                </c:pt>
              </c:numCache>
            </c:numRef>
          </c:val>
          <c:extLst xmlns:c16r2="http://schemas.microsoft.com/office/drawing/2015/06/chart">
            <c:ext xmlns:c16="http://schemas.microsoft.com/office/drawing/2014/chart" uri="{C3380CC4-5D6E-409C-BE32-E72D297353CC}">
              <c16:uniqueId val="{00000003-26B6-6447-B7FC-5332CA91D603}"/>
            </c:ext>
          </c:extLst>
        </c:ser>
        <c:gapWidth val="50"/>
        <c:axId val="121443072"/>
        <c:axId val="121444608"/>
      </c:barChart>
      <c:catAx>
        <c:axId val="121443072"/>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1444608"/>
        <c:crosses val="autoZero"/>
        <c:auto val="1"/>
        <c:lblAlgn val="ctr"/>
        <c:lblOffset val="100"/>
      </c:catAx>
      <c:valAx>
        <c:axId val="121444608"/>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1443072"/>
        <c:crosses val="autoZero"/>
        <c:crossBetween val="between"/>
        <c:dispUnits>
          <c:builtInUnit val="millions"/>
          <c:dispUnitsLbl>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dispUnitsLbl>
        </c:dispUnits>
      </c:valAx>
      <c:spPr>
        <a:noFill/>
        <a:ln w="25400">
          <a:noFill/>
        </a:ln>
        <a:effectLst/>
      </c:spPr>
    </c:plotArea>
    <c:legend>
      <c:legendPos val="r"/>
      <c:layout/>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legend>
    <c:plotVisOnly val="1"/>
    <c:dispBlanksAs val="gap"/>
  </c:chart>
  <c:spPr>
    <a:noFill/>
    <a:ln w="9525" cap="flat" cmpd="sng" algn="ctr">
      <a:noFill/>
      <a:round/>
    </a:ln>
    <a:effectLst/>
  </c:spPr>
  <c:txPr>
    <a:bodyPr/>
    <a:lstStyle/>
    <a:p>
      <a:pPr>
        <a:defRPr/>
      </a:pPr>
      <a:endParaRPr lang="el-GR"/>
    </a:p>
  </c:txPr>
  <c:externalData r:id="rId1"/>
</c:chartSpace>
</file>

<file path=ppt/charts/chart30.xml><?xml version="1.0" encoding="utf-8"?>
<c:chartSpace xmlns:c="http://schemas.openxmlformats.org/drawingml/2006/chart" xmlns:a="http://schemas.openxmlformats.org/drawingml/2006/main" xmlns:r="http://schemas.openxmlformats.org/officeDocument/2006/relationships">
  <c:lang val="el-GR"/>
  <c:chart>
    <c:autoTitleDeleted val="1"/>
    <c:plotArea>
      <c:layout/>
      <c:scatterChart>
        <c:scatterStyle val="lineMarker"/>
        <c:ser>
          <c:idx val="0"/>
          <c:order val="0"/>
          <c:tx>
            <c:strRef>
              <c:f>'length in US.'!$B$1</c:f>
              <c:strCache>
                <c:ptCount val="1"/>
                <c:pt idx="0">
                  <c:v>0 to 10 years</c:v>
                </c:pt>
              </c:strCache>
            </c:strRef>
          </c:tx>
          <c:spPr>
            <a:ln w="50800" cap="rnd">
              <a:solidFill>
                <a:schemeClr val="accent1"/>
              </a:solidFill>
              <a:round/>
            </a:ln>
            <a:effectLst/>
          </c:spPr>
          <c:marker>
            <c:symbol val="circle"/>
            <c:size val="5"/>
            <c:spPr>
              <a:noFill/>
              <a:ln w="9525">
                <a:noFill/>
              </a:ln>
              <a:effectLst/>
            </c:spPr>
          </c:marker>
          <c:xVal>
            <c:numRef>
              <c:f>'length in US.'!$A$2:$A$11</c:f>
              <c:numCache>
                <c:formatCode>General</c:formatCode>
                <c:ptCount val="10"/>
                <c:pt idx="0">
                  <c:v>1970</c:v>
                </c:pt>
                <c:pt idx="1">
                  <c:v>1980</c:v>
                </c:pt>
                <c:pt idx="2">
                  <c:v>1990</c:v>
                </c:pt>
                <c:pt idx="3">
                  <c:v>2000</c:v>
                </c:pt>
                <c:pt idx="4">
                  <c:v>2010</c:v>
                </c:pt>
                <c:pt idx="5">
                  <c:v>2013</c:v>
                </c:pt>
                <c:pt idx="6">
                  <c:v>2014</c:v>
                </c:pt>
                <c:pt idx="7">
                  <c:v>2015</c:v>
                </c:pt>
                <c:pt idx="8">
                  <c:v>2016</c:v>
                </c:pt>
                <c:pt idx="9">
                  <c:v>2017</c:v>
                </c:pt>
              </c:numCache>
            </c:numRef>
          </c:xVal>
          <c:yVal>
            <c:numRef>
              <c:f>'length in US.'!$B$2:$B$11</c:f>
              <c:numCache>
                <c:formatCode>General</c:formatCode>
                <c:ptCount val="10"/>
                <c:pt idx="0">
                  <c:v>30.6</c:v>
                </c:pt>
                <c:pt idx="1">
                  <c:v>39.6</c:v>
                </c:pt>
                <c:pt idx="2">
                  <c:v>43.8</c:v>
                </c:pt>
                <c:pt idx="3">
                  <c:v>42.4</c:v>
                </c:pt>
                <c:pt idx="4">
                  <c:v>34.700000000000003</c:v>
                </c:pt>
                <c:pt idx="5">
                  <c:v>28.4</c:v>
                </c:pt>
                <c:pt idx="6">
                  <c:v>28.1</c:v>
                </c:pt>
                <c:pt idx="7">
                  <c:v>27.9</c:v>
                </c:pt>
                <c:pt idx="8">
                  <c:v>27.6</c:v>
                </c:pt>
                <c:pt idx="9">
                  <c:v>27.8</c:v>
                </c:pt>
              </c:numCache>
            </c:numRef>
          </c:yVal>
          <c:extLst xmlns:c16r2="http://schemas.microsoft.com/office/drawing/2015/06/chart">
            <c:ext xmlns:c16="http://schemas.microsoft.com/office/drawing/2014/chart" uri="{C3380CC4-5D6E-409C-BE32-E72D297353CC}">
              <c16:uniqueId val="{00000000-A1B3-E343-9307-1074EF791367}"/>
            </c:ext>
          </c:extLst>
        </c:ser>
        <c:ser>
          <c:idx val="1"/>
          <c:order val="1"/>
          <c:tx>
            <c:strRef>
              <c:f>'length in US.'!$C$1</c:f>
              <c:strCache>
                <c:ptCount val="1"/>
                <c:pt idx="0">
                  <c:v>Over 10 years</c:v>
                </c:pt>
              </c:strCache>
            </c:strRef>
          </c:tx>
          <c:spPr>
            <a:ln w="50800" cap="rnd">
              <a:solidFill>
                <a:schemeClr val="accent2"/>
              </a:solidFill>
              <a:round/>
            </a:ln>
            <a:effectLst/>
          </c:spPr>
          <c:marker>
            <c:symbol val="circle"/>
            <c:size val="5"/>
            <c:spPr>
              <a:noFill/>
              <a:ln w="9525">
                <a:noFill/>
              </a:ln>
              <a:effectLst/>
            </c:spPr>
          </c:marker>
          <c:xVal>
            <c:numRef>
              <c:f>'length in US.'!$A$2:$A$11</c:f>
              <c:numCache>
                <c:formatCode>General</c:formatCode>
                <c:ptCount val="10"/>
                <c:pt idx="0">
                  <c:v>1970</c:v>
                </c:pt>
                <c:pt idx="1">
                  <c:v>1980</c:v>
                </c:pt>
                <c:pt idx="2">
                  <c:v>1990</c:v>
                </c:pt>
                <c:pt idx="3">
                  <c:v>2000</c:v>
                </c:pt>
                <c:pt idx="4">
                  <c:v>2010</c:v>
                </c:pt>
                <c:pt idx="5">
                  <c:v>2013</c:v>
                </c:pt>
                <c:pt idx="6">
                  <c:v>2014</c:v>
                </c:pt>
                <c:pt idx="7">
                  <c:v>2015</c:v>
                </c:pt>
                <c:pt idx="8">
                  <c:v>2016</c:v>
                </c:pt>
                <c:pt idx="9">
                  <c:v>2017</c:v>
                </c:pt>
              </c:numCache>
            </c:numRef>
          </c:xVal>
          <c:yVal>
            <c:numRef>
              <c:f>'length in US.'!$C$2:$C$11</c:f>
              <c:numCache>
                <c:formatCode>General</c:formatCode>
                <c:ptCount val="10"/>
                <c:pt idx="0">
                  <c:v>69.400000000000006</c:v>
                </c:pt>
                <c:pt idx="1">
                  <c:v>60.4</c:v>
                </c:pt>
                <c:pt idx="2">
                  <c:v>56.2</c:v>
                </c:pt>
                <c:pt idx="3">
                  <c:v>57.6</c:v>
                </c:pt>
                <c:pt idx="4">
                  <c:v>65.3</c:v>
                </c:pt>
                <c:pt idx="5">
                  <c:v>71.599999999999994</c:v>
                </c:pt>
                <c:pt idx="6">
                  <c:v>71.900000000000006</c:v>
                </c:pt>
                <c:pt idx="7">
                  <c:v>72.099999999999994</c:v>
                </c:pt>
                <c:pt idx="8">
                  <c:v>72.400000000000006</c:v>
                </c:pt>
                <c:pt idx="9">
                  <c:v>72.2</c:v>
                </c:pt>
              </c:numCache>
            </c:numRef>
          </c:yVal>
          <c:extLst xmlns:c16r2="http://schemas.microsoft.com/office/drawing/2015/06/chart">
            <c:ext xmlns:c16="http://schemas.microsoft.com/office/drawing/2014/chart" uri="{C3380CC4-5D6E-409C-BE32-E72D297353CC}">
              <c16:uniqueId val="{00000001-A1B3-E343-9307-1074EF791367}"/>
            </c:ext>
          </c:extLst>
        </c:ser>
        <c:axId val="124645760"/>
        <c:axId val="124648832"/>
      </c:scatterChart>
      <c:valAx>
        <c:axId val="124645760"/>
        <c:scaling>
          <c:orientation val="minMax"/>
        </c:scaling>
        <c:axPos val="b"/>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4648832"/>
        <c:crosses val="autoZero"/>
        <c:crossBetween val="midCat"/>
      </c:valAx>
      <c:valAx>
        <c:axId val="124648832"/>
        <c:scaling>
          <c:orientation val="minMax"/>
        </c:scaling>
        <c:axPos val="l"/>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4645760"/>
        <c:crosses val="autoZero"/>
        <c:crossBetween val="midCat"/>
      </c:valAx>
      <c:spPr>
        <a:noFill/>
        <a:ln>
          <a:noFill/>
        </a:ln>
        <a:effectLst/>
      </c:spPr>
    </c:plotArea>
    <c:plotVisOnly val="1"/>
    <c:dispBlanksAs val="gap"/>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l-GR"/>
    </a:p>
  </c:txPr>
  <c:externalData r:id="rId1"/>
</c:chartSpace>
</file>

<file path=ppt/charts/chart31.xml><?xml version="1.0" encoding="utf-8"?>
<c:chartSpace xmlns:c="http://schemas.openxmlformats.org/drawingml/2006/chart" xmlns:a="http://schemas.openxmlformats.org/drawingml/2006/main" xmlns:r="http://schemas.openxmlformats.org/officeDocument/2006/relationships">
  <c:date1904 val="1"/>
  <c:lang val="el-GR"/>
  <c:chart>
    <c:autoTitleDeleted val="1"/>
    <c:plotArea>
      <c:layout/>
      <c:barChart>
        <c:barDir val="col"/>
        <c:grouping val="clustered"/>
        <c:ser>
          <c:idx val="0"/>
          <c:order val="0"/>
          <c:tx>
            <c:strRef>
              <c:f>'earnings and income'!$B$1</c:f>
              <c:strCache>
                <c:ptCount val="1"/>
                <c:pt idx="0">
                  <c:v>Median annual personal earnings (in 2017 dollars, among those with earnings)</c:v>
                </c:pt>
              </c:strCache>
            </c:strRef>
          </c:tx>
          <c:spPr>
            <a:solidFill>
              <a:schemeClr val="accent1"/>
            </a:solidFill>
            <a:ln>
              <a:noFill/>
            </a:ln>
            <a:effectLst/>
          </c:spPr>
          <c:dLbls>
            <c:dLbl>
              <c:idx val="0"/>
              <c:layout/>
              <c:tx>
                <c:rich>
                  <a:bodyPr/>
                  <a:lstStyle/>
                  <a:p>
                    <a:r>
                      <a:rPr lang="en-US"/>
                      <a:t>26K</a:t>
                    </a:r>
                    <a:endParaRPr lang="en-US" dirty="0"/>
                  </a:p>
                </c:rich>
              </c:tx>
              <c:dLblPos val="in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739F-0F4C-A2A7-72BD647BF8AD}"/>
                </c:ext>
              </c:extLst>
            </c:dLbl>
            <c:dLbl>
              <c:idx val="1"/>
              <c:layout/>
              <c:tx>
                <c:rich>
                  <a:bodyPr/>
                  <a:lstStyle/>
                  <a:p>
                    <a:r>
                      <a:rPr lang="en-US"/>
                      <a:t>28K</a:t>
                    </a:r>
                    <a:endParaRPr lang="en-US" dirty="0"/>
                  </a:p>
                </c:rich>
              </c:tx>
              <c:dLblPos val="in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739F-0F4C-A2A7-72BD647BF8AD}"/>
                </c:ext>
              </c:extLst>
            </c:dLbl>
            <c:dLbl>
              <c:idx val="2"/>
              <c:layout/>
              <c:tx>
                <c:rich>
                  <a:bodyPr/>
                  <a:lstStyle/>
                  <a:p>
                    <a:r>
                      <a:rPr lang="en-US"/>
                      <a:t>26K</a:t>
                    </a:r>
                    <a:endParaRPr lang="en-US" dirty="0"/>
                  </a:p>
                </c:rich>
              </c:tx>
              <c:dLblPos val="in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739F-0F4C-A2A7-72BD647BF8AD}"/>
                </c:ext>
              </c:extLst>
            </c:dLbl>
            <c:dLbl>
              <c:idx val="3"/>
              <c:layout/>
              <c:tx>
                <c:rich>
                  <a:bodyPr/>
                  <a:lstStyle/>
                  <a:p>
                    <a:r>
                      <a:rPr lang="en-US"/>
                      <a:t>30K</a:t>
                    </a:r>
                    <a:endParaRPr lang="en-US" dirty="0"/>
                  </a:p>
                </c:rich>
              </c:tx>
              <c:dLblPos val="in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739F-0F4C-A2A7-72BD647BF8A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l-GR"/>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'earnings and income'!$A$2:$A$5</c:f>
              <c:numCache>
                <c:formatCode>General</c:formatCode>
                <c:ptCount val="4"/>
                <c:pt idx="0">
                  <c:v>1990</c:v>
                </c:pt>
                <c:pt idx="1">
                  <c:v>2000</c:v>
                </c:pt>
                <c:pt idx="2">
                  <c:v>2010</c:v>
                </c:pt>
                <c:pt idx="3">
                  <c:v>2017</c:v>
                </c:pt>
              </c:numCache>
            </c:numRef>
          </c:cat>
          <c:val>
            <c:numRef>
              <c:f>'earnings and income'!$B$2:$B$5</c:f>
              <c:numCache>
                <c:formatCode>General</c:formatCode>
                <c:ptCount val="4"/>
                <c:pt idx="0">
                  <c:v>26362</c:v>
                </c:pt>
                <c:pt idx="1">
                  <c:v>27526</c:v>
                </c:pt>
                <c:pt idx="2">
                  <c:v>26061</c:v>
                </c:pt>
                <c:pt idx="3">
                  <c:v>30000</c:v>
                </c:pt>
              </c:numCache>
            </c:numRef>
          </c:val>
          <c:extLst xmlns:c16r2="http://schemas.microsoft.com/office/drawing/2015/06/chart">
            <c:ext xmlns:c16="http://schemas.microsoft.com/office/drawing/2014/chart" uri="{C3380CC4-5D6E-409C-BE32-E72D297353CC}">
              <c16:uniqueId val="{00000000-739F-0F4C-A2A7-72BD647BF8AD}"/>
            </c:ext>
          </c:extLst>
        </c:ser>
        <c:ser>
          <c:idx val="1"/>
          <c:order val="1"/>
          <c:tx>
            <c:strRef>
              <c:f>'earnings and income'!$C$1</c:f>
              <c:strCache>
                <c:ptCount val="1"/>
                <c:pt idx="0">
                  <c:v>Median annual household income (in 2017 dollars)</c:v>
                </c:pt>
              </c:strCache>
            </c:strRef>
          </c:tx>
          <c:spPr>
            <a:solidFill>
              <a:schemeClr val="accent2"/>
            </a:solidFill>
            <a:ln>
              <a:noFill/>
            </a:ln>
            <a:effectLst/>
          </c:spPr>
          <c:dLbls>
            <c:dLbl>
              <c:idx val="0"/>
              <c:layout/>
              <c:tx>
                <c:rich>
                  <a:bodyPr/>
                  <a:lstStyle/>
                  <a:p>
                    <a:r>
                      <a:rPr lang="en-US"/>
                      <a:t>49K</a:t>
                    </a:r>
                    <a:endParaRPr lang="en-US" dirty="0"/>
                  </a:p>
                </c:rich>
              </c:tx>
              <c:dLblPos val="in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739F-0F4C-A2A7-72BD647BF8AD}"/>
                </c:ext>
              </c:extLst>
            </c:dLbl>
            <c:dLbl>
              <c:idx val="1"/>
              <c:layout/>
              <c:tx>
                <c:rich>
                  <a:bodyPr/>
                  <a:lstStyle/>
                  <a:p>
                    <a:r>
                      <a:rPr lang="en-US"/>
                      <a:t>53K</a:t>
                    </a:r>
                    <a:endParaRPr lang="en-US" dirty="0"/>
                  </a:p>
                </c:rich>
              </c:tx>
              <c:dLblPos val="in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739F-0F4C-A2A7-72BD647BF8AD}"/>
                </c:ext>
              </c:extLst>
            </c:dLbl>
            <c:dLbl>
              <c:idx val="2"/>
              <c:layout/>
              <c:tx>
                <c:rich>
                  <a:bodyPr/>
                  <a:lstStyle/>
                  <a:p>
                    <a:r>
                      <a:rPr lang="en-US"/>
                      <a:t>50K</a:t>
                    </a:r>
                    <a:endParaRPr lang="en-US" dirty="0"/>
                  </a:p>
                </c:rich>
              </c:tx>
              <c:dLblPos val="in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739F-0F4C-A2A7-72BD647BF8AD}"/>
                </c:ext>
              </c:extLst>
            </c:dLbl>
            <c:dLbl>
              <c:idx val="3"/>
              <c:layout/>
              <c:tx>
                <c:rich>
                  <a:bodyPr/>
                  <a:lstStyle/>
                  <a:p>
                    <a:fld id="{142EC516-79A3-9B42-AE7D-B0F56B2E78AE}" type="VALUE">
                      <a:rPr lang="en-US" smtClean="0"/>
                      <a:pPr/>
                      <a:t>[VALUE]</a:t>
                    </a:fld>
                    <a:r>
                      <a:rPr lang="en-US"/>
                      <a:t>K</a:t>
                    </a:r>
                  </a:p>
                </c:rich>
              </c:tx>
              <c:dLblPos val="inEnd"/>
              <c:showVal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739F-0F4C-A2A7-72BD647BF8A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l-GR"/>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'earnings and income'!$A$2:$A$5</c:f>
              <c:numCache>
                <c:formatCode>General</c:formatCode>
                <c:ptCount val="4"/>
                <c:pt idx="0">
                  <c:v>1990</c:v>
                </c:pt>
                <c:pt idx="1">
                  <c:v>2000</c:v>
                </c:pt>
                <c:pt idx="2">
                  <c:v>2010</c:v>
                </c:pt>
                <c:pt idx="3">
                  <c:v>2017</c:v>
                </c:pt>
              </c:numCache>
            </c:numRef>
          </c:cat>
          <c:val>
            <c:numRef>
              <c:f>'earnings and income'!$C$2:$C$5</c:f>
              <c:numCache>
                <c:formatCode>General</c:formatCode>
                <c:ptCount val="4"/>
                <c:pt idx="0">
                  <c:v>49209</c:v>
                </c:pt>
                <c:pt idx="1">
                  <c:v>53778</c:v>
                </c:pt>
                <c:pt idx="2">
                  <c:v>49624</c:v>
                </c:pt>
                <c:pt idx="3">
                  <c:v>56000</c:v>
                </c:pt>
              </c:numCache>
            </c:numRef>
          </c:val>
          <c:extLst xmlns:c16r2="http://schemas.microsoft.com/office/drawing/2015/06/chart">
            <c:ext xmlns:c16="http://schemas.microsoft.com/office/drawing/2014/chart" uri="{C3380CC4-5D6E-409C-BE32-E72D297353CC}">
              <c16:uniqueId val="{00000001-739F-0F4C-A2A7-72BD647BF8AD}"/>
            </c:ext>
          </c:extLst>
        </c:ser>
        <c:axId val="124716160"/>
        <c:axId val="124717696"/>
      </c:barChart>
      <c:catAx>
        <c:axId val="12471616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4717696"/>
        <c:crosses val="autoZero"/>
        <c:auto val="1"/>
        <c:lblAlgn val="ctr"/>
        <c:lblOffset val="100"/>
      </c:catAx>
      <c:valAx>
        <c:axId val="124717696"/>
        <c:scaling>
          <c:orientation val="minMax"/>
        </c:scaling>
        <c:delete val="1"/>
        <c:axPos val="l"/>
        <c:numFmt formatCode="General" sourceLinked="1"/>
        <c:majorTickMark val="none"/>
        <c:tickLblPos val="none"/>
        <c:crossAx val="124716160"/>
        <c:crosses val="autoZero"/>
        <c:crossBetween val="between"/>
        <c:dispUnits>
          <c:builtInUnit val="thousands"/>
          <c:dispUnitsLbl>
            <c:layout/>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Freight Sans Medium" panose="02000606030000020004" pitchFamily="2" charset="77"/>
                    <a:ea typeface="+mn-ea"/>
                    <a:cs typeface="+mn-cs"/>
                  </a:defRPr>
                </a:pPr>
                <a:endParaRPr lang="el-GR"/>
              </a:p>
            </c:txPr>
          </c:dispUnitsLbl>
        </c:dispUnits>
      </c:valAx>
      <c:spPr>
        <a:noFill/>
        <a:ln>
          <a:noFill/>
        </a:ln>
        <a:effectLst/>
      </c:spPr>
    </c:plotArea>
    <c:plotVisOnly val="1"/>
    <c:dispBlanksAs val="gap"/>
  </c:chart>
  <c:spPr>
    <a:noFill/>
    <a:ln w="9525" cap="flat" cmpd="sng" algn="ctr">
      <a:noFill/>
      <a:round/>
    </a:ln>
    <a:effectLst/>
  </c:spPr>
  <c:txPr>
    <a:bodyPr/>
    <a:lstStyle/>
    <a:p>
      <a:pPr>
        <a:defRPr/>
      </a:pPr>
      <a:endParaRPr lang="el-GR"/>
    </a:p>
  </c:txPr>
  <c:externalData r:id="rId1"/>
</c:chartSpace>
</file>

<file path=ppt/charts/chart32.xml><?xml version="1.0" encoding="utf-8"?>
<c:chartSpace xmlns:c="http://schemas.openxmlformats.org/drawingml/2006/chart" xmlns:a="http://schemas.openxmlformats.org/drawingml/2006/main" xmlns:r="http://schemas.openxmlformats.org/officeDocument/2006/relationships">
  <c:lang val="el-GR"/>
  <c:chart>
    <c:autoTitleDeleted val="1"/>
    <c:plotArea>
      <c:layout/>
      <c:scatterChart>
        <c:scatterStyle val="lineMarker"/>
        <c:ser>
          <c:idx val="0"/>
          <c:order val="0"/>
          <c:tx>
            <c:strRef>
              <c:f>language!$B$1</c:f>
              <c:strCache>
                <c:ptCount val="1"/>
                <c:pt idx="0">
                  <c:v>% of immigrants</c:v>
                </c:pt>
              </c:strCache>
            </c:strRef>
          </c:tx>
          <c:spPr>
            <a:ln w="50800" cap="rnd">
              <a:solidFill>
                <a:schemeClr val="tx2"/>
              </a:solidFill>
              <a:round/>
            </a:ln>
            <a:effectLst/>
          </c:spPr>
          <c:marker>
            <c:symbol val="circle"/>
            <c:size val="8"/>
            <c:spPr>
              <a:solidFill>
                <a:schemeClr val="tx2"/>
              </a:solidFill>
              <a:ln w="41275">
                <a:noFill/>
              </a:ln>
              <a:effectLst/>
            </c:spPr>
          </c:marker>
          <c:xVal>
            <c:numRef>
              <c:f>language!$A$2:$A$10</c:f>
              <c:numCache>
                <c:formatCode>General</c:formatCode>
                <c:ptCount val="9"/>
                <c:pt idx="0">
                  <c:v>1980</c:v>
                </c:pt>
                <c:pt idx="1">
                  <c:v>1990</c:v>
                </c:pt>
                <c:pt idx="2">
                  <c:v>2000</c:v>
                </c:pt>
                <c:pt idx="3">
                  <c:v>2010</c:v>
                </c:pt>
                <c:pt idx="4">
                  <c:v>2013</c:v>
                </c:pt>
                <c:pt idx="5">
                  <c:v>2014</c:v>
                </c:pt>
                <c:pt idx="6">
                  <c:v>2015</c:v>
                </c:pt>
                <c:pt idx="7">
                  <c:v>2016</c:v>
                </c:pt>
                <c:pt idx="8">
                  <c:v>2017</c:v>
                </c:pt>
              </c:numCache>
            </c:numRef>
          </c:xVal>
          <c:yVal>
            <c:numRef>
              <c:f>language!$B$2:$B$10</c:f>
              <c:numCache>
                <c:formatCode>General</c:formatCode>
                <c:ptCount val="9"/>
                <c:pt idx="0">
                  <c:v>57.2</c:v>
                </c:pt>
                <c:pt idx="1">
                  <c:v>53</c:v>
                </c:pt>
                <c:pt idx="2">
                  <c:v>49</c:v>
                </c:pt>
                <c:pt idx="3">
                  <c:v>48.4</c:v>
                </c:pt>
                <c:pt idx="4">
                  <c:v>50.4</c:v>
                </c:pt>
                <c:pt idx="5">
                  <c:v>50.4</c:v>
                </c:pt>
                <c:pt idx="6">
                  <c:v>50.9</c:v>
                </c:pt>
                <c:pt idx="7">
                  <c:v>51</c:v>
                </c:pt>
                <c:pt idx="8">
                  <c:v>52.2</c:v>
                </c:pt>
              </c:numCache>
            </c:numRef>
          </c:yVal>
          <c:extLst xmlns:c16r2="http://schemas.microsoft.com/office/drawing/2015/06/chart">
            <c:ext xmlns:c16="http://schemas.microsoft.com/office/drawing/2014/chart" uri="{C3380CC4-5D6E-409C-BE32-E72D297353CC}">
              <c16:uniqueId val="{00000000-669F-574A-8B7C-79B9B2925ED7}"/>
            </c:ext>
          </c:extLst>
        </c:ser>
        <c:axId val="124551552"/>
        <c:axId val="124553088"/>
      </c:scatterChart>
      <c:valAx>
        <c:axId val="124551552"/>
        <c:scaling>
          <c:orientation val="minMax"/>
        </c:scaling>
        <c:axPos val="b"/>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bg2"/>
                </a:solidFill>
                <a:latin typeface="Arial" panose="020B0604020202020204" pitchFamily="34" charset="0"/>
                <a:ea typeface="+mn-ea"/>
                <a:cs typeface="Arial" panose="020B0604020202020204" pitchFamily="34" charset="0"/>
              </a:defRPr>
            </a:pPr>
            <a:endParaRPr lang="el-GR"/>
          </a:p>
        </c:txPr>
        <c:crossAx val="124553088"/>
        <c:crosses val="autoZero"/>
        <c:crossBetween val="midCat"/>
      </c:valAx>
      <c:valAx>
        <c:axId val="124553088"/>
        <c:scaling>
          <c:orientation val="minMax"/>
          <c:max val="100"/>
          <c:min val="0"/>
        </c:scaling>
        <c:axPos val="l"/>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bg2"/>
                </a:solidFill>
                <a:latin typeface="Arial" panose="020B0604020202020204" pitchFamily="34" charset="0"/>
                <a:ea typeface="+mn-ea"/>
                <a:cs typeface="Arial" panose="020B0604020202020204" pitchFamily="34" charset="0"/>
              </a:defRPr>
            </a:pPr>
            <a:endParaRPr lang="el-GR"/>
          </a:p>
        </c:txPr>
        <c:crossAx val="124551552"/>
        <c:crosses val="autoZero"/>
        <c:crossBetween val="midCat"/>
      </c:valAx>
      <c:spPr>
        <a:noFill/>
        <a:ln>
          <a:noFill/>
        </a:ln>
        <a:effectLst/>
      </c:spPr>
    </c:plotArea>
    <c:plotVisOnly val="1"/>
    <c:dispBlanksAs val="gap"/>
  </c:chart>
  <c:spPr>
    <a:noFill/>
    <a:ln w="9525" cap="flat" cmpd="sng" algn="ctr">
      <a:noFill/>
      <a:round/>
    </a:ln>
    <a:effectLst/>
  </c:spPr>
  <c:txPr>
    <a:bodyPr/>
    <a:lstStyle/>
    <a:p>
      <a:pPr>
        <a:defRPr/>
      </a:pPr>
      <a:endParaRPr lang="el-GR"/>
    </a:p>
  </c:txPr>
  <c:externalData r:id="rId1"/>
</c:chartSpace>
</file>

<file path=ppt/charts/chart33.xml><?xml version="1.0" encoding="utf-8"?>
<c:chartSpace xmlns:c="http://schemas.openxmlformats.org/drawingml/2006/chart" xmlns:a="http://schemas.openxmlformats.org/drawingml/2006/main" xmlns:r="http://schemas.openxmlformats.org/officeDocument/2006/relationships">
  <c:lang val="el-GR"/>
  <c:chart>
    <c:autoTitleDeleted val="1"/>
    <c:plotArea>
      <c:layout/>
      <c:barChart>
        <c:barDir val="col"/>
        <c:grouping val="clustered"/>
        <c:ser>
          <c:idx val="0"/>
          <c:order val="0"/>
          <c:tx>
            <c:strRef>
              <c:f>'Table 20'!$B$1</c:f>
              <c:strCache>
                <c:ptCount val="1"/>
                <c:pt idx="0">
                  <c:v>Total</c:v>
                </c:pt>
              </c:strCache>
            </c:strRef>
          </c:tx>
          <c:spPr>
            <a:solidFill>
              <a:schemeClr val="tx2"/>
            </a:solidFill>
            <a:ln>
              <a:noFill/>
            </a:ln>
            <a:effectLst/>
          </c:spPr>
          <c:dLbls>
            <c:delete val="1"/>
          </c:dLbls>
          <c:cat>
            <c:numRef>
              <c:f>'Table 20'!$A$2:$A$113</c:f>
              <c:numCache>
                <c:formatCode>General</c:formatCode>
                <c:ptCount val="112"/>
                <c:pt idx="0">
                  <c:v>1907</c:v>
                </c:pt>
                <c:pt idx="1">
                  <c:v>1908</c:v>
                </c:pt>
                <c:pt idx="2">
                  <c:v>1909</c:v>
                </c:pt>
                <c:pt idx="3">
                  <c:v>1910</c:v>
                </c:pt>
                <c:pt idx="4">
                  <c:v>1911</c:v>
                </c:pt>
                <c:pt idx="5">
                  <c:v>1912</c:v>
                </c:pt>
                <c:pt idx="6">
                  <c:v>1913</c:v>
                </c:pt>
                <c:pt idx="7">
                  <c:v>1914</c:v>
                </c:pt>
                <c:pt idx="8">
                  <c:v>1915</c:v>
                </c:pt>
                <c:pt idx="9">
                  <c:v>1916</c:v>
                </c:pt>
                <c:pt idx="10">
                  <c:v>1917</c:v>
                </c:pt>
                <c:pt idx="11">
                  <c:v>1918</c:v>
                </c:pt>
                <c:pt idx="12">
                  <c:v>1919</c:v>
                </c:pt>
                <c:pt idx="13">
                  <c:v>1920</c:v>
                </c:pt>
                <c:pt idx="14">
                  <c:v>1921</c:v>
                </c:pt>
                <c:pt idx="15">
                  <c:v>1922</c:v>
                </c:pt>
                <c:pt idx="16">
                  <c:v>1923</c:v>
                </c:pt>
                <c:pt idx="17">
                  <c:v>1924</c:v>
                </c:pt>
                <c:pt idx="18">
                  <c:v>1925</c:v>
                </c:pt>
                <c:pt idx="19">
                  <c:v>1926</c:v>
                </c:pt>
                <c:pt idx="20">
                  <c:v>1927</c:v>
                </c:pt>
                <c:pt idx="21">
                  <c:v>1928</c:v>
                </c:pt>
                <c:pt idx="22">
                  <c:v>1929</c:v>
                </c:pt>
                <c:pt idx="23">
                  <c:v>1930</c:v>
                </c:pt>
                <c:pt idx="24">
                  <c:v>1931</c:v>
                </c:pt>
                <c:pt idx="25">
                  <c:v>1932</c:v>
                </c:pt>
                <c:pt idx="26">
                  <c:v>1933</c:v>
                </c:pt>
                <c:pt idx="27">
                  <c:v>1934</c:v>
                </c:pt>
                <c:pt idx="28">
                  <c:v>1935</c:v>
                </c:pt>
                <c:pt idx="29">
                  <c:v>1936</c:v>
                </c:pt>
                <c:pt idx="30">
                  <c:v>1937</c:v>
                </c:pt>
                <c:pt idx="31">
                  <c:v>1938</c:v>
                </c:pt>
                <c:pt idx="32">
                  <c:v>1939</c:v>
                </c:pt>
                <c:pt idx="33">
                  <c:v>1940</c:v>
                </c:pt>
                <c:pt idx="34">
                  <c:v>1941</c:v>
                </c:pt>
                <c:pt idx="35">
                  <c:v>1942</c:v>
                </c:pt>
                <c:pt idx="36">
                  <c:v>1943</c:v>
                </c:pt>
                <c:pt idx="37">
                  <c:v>1944</c:v>
                </c:pt>
                <c:pt idx="38">
                  <c:v>1945</c:v>
                </c:pt>
                <c:pt idx="39">
                  <c:v>1946</c:v>
                </c:pt>
                <c:pt idx="40">
                  <c:v>1947</c:v>
                </c:pt>
                <c:pt idx="41">
                  <c:v>1948</c:v>
                </c:pt>
                <c:pt idx="42">
                  <c:v>1949</c:v>
                </c:pt>
                <c:pt idx="43">
                  <c:v>1950</c:v>
                </c:pt>
                <c:pt idx="44">
                  <c:v>1951</c:v>
                </c:pt>
                <c:pt idx="45">
                  <c:v>1952</c:v>
                </c:pt>
                <c:pt idx="46">
                  <c:v>1953</c:v>
                </c:pt>
                <c:pt idx="47">
                  <c:v>1954</c:v>
                </c:pt>
                <c:pt idx="48">
                  <c:v>1955</c:v>
                </c:pt>
                <c:pt idx="49">
                  <c:v>1956</c:v>
                </c:pt>
                <c:pt idx="50">
                  <c:v>1957</c:v>
                </c:pt>
                <c:pt idx="51">
                  <c:v>1958</c:v>
                </c:pt>
                <c:pt idx="52">
                  <c:v>1959</c:v>
                </c:pt>
                <c:pt idx="53">
                  <c:v>1960</c:v>
                </c:pt>
                <c:pt idx="54">
                  <c:v>1961</c:v>
                </c:pt>
                <c:pt idx="55">
                  <c:v>1962</c:v>
                </c:pt>
                <c:pt idx="56">
                  <c:v>1963</c:v>
                </c:pt>
                <c:pt idx="57">
                  <c:v>1964</c:v>
                </c:pt>
                <c:pt idx="58">
                  <c:v>1965</c:v>
                </c:pt>
                <c:pt idx="59">
                  <c:v>1966</c:v>
                </c:pt>
                <c:pt idx="60">
                  <c:v>1967</c:v>
                </c:pt>
                <c:pt idx="61">
                  <c:v>1968</c:v>
                </c:pt>
                <c:pt idx="62">
                  <c:v>1969</c:v>
                </c:pt>
                <c:pt idx="63">
                  <c:v>1970</c:v>
                </c:pt>
                <c:pt idx="64">
                  <c:v>1971</c:v>
                </c:pt>
                <c:pt idx="65">
                  <c:v>1972</c:v>
                </c:pt>
                <c:pt idx="66">
                  <c:v>1973</c:v>
                </c:pt>
                <c:pt idx="67">
                  <c:v>1974</c:v>
                </c:pt>
                <c:pt idx="68">
                  <c:v>1975</c:v>
                </c:pt>
                <c:pt idx="69">
                  <c:v>1976</c:v>
                </c:pt>
                <c:pt idx="70">
                  <c:v>1977</c:v>
                </c:pt>
                <c:pt idx="71">
                  <c:v>1978</c:v>
                </c:pt>
                <c:pt idx="72">
                  <c:v>1979</c:v>
                </c:pt>
                <c:pt idx="73">
                  <c:v>1980</c:v>
                </c:pt>
                <c:pt idx="74">
                  <c:v>1981</c:v>
                </c:pt>
                <c:pt idx="75">
                  <c:v>1982</c:v>
                </c:pt>
                <c:pt idx="76">
                  <c:v>1983</c:v>
                </c:pt>
                <c:pt idx="77">
                  <c:v>1984</c:v>
                </c:pt>
                <c:pt idx="78">
                  <c:v>1985</c:v>
                </c:pt>
                <c:pt idx="79">
                  <c:v>1986</c:v>
                </c:pt>
                <c:pt idx="80">
                  <c:v>1987</c:v>
                </c:pt>
                <c:pt idx="81">
                  <c:v>1988</c:v>
                </c:pt>
                <c:pt idx="82">
                  <c:v>1989</c:v>
                </c:pt>
                <c:pt idx="83">
                  <c:v>1990</c:v>
                </c:pt>
                <c:pt idx="84">
                  <c:v>1991</c:v>
                </c:pt>
                <c:pt idx="85">
                  <c:v>1992</c:v>
                </c:pt>
                <c:pt idx="86">
                  <c:v>1993</c:v>
                </c:pt>
                <c:pt idx="87">
                  <c:v>1994</c:v>
                </c:pt>
                <c:pt idx="88">
                  <c:v>1995</c:v>
                </c:pt>
                <c:pt idx="89">
                  <c:v>1996</c:v>
                </c:pt>
                <c:pt idx="90">
                  <c:v>1997</c:v>
                </c:pt>
                <c:pt idx="91">
                  <c:v>1998</c:v>
                </c:pt>
                <c:pt idx="92">
                  <c:v>1999</c:v>
                </c:pt>
                <c:pt idx="93">
                  <c:v>2000</c:v>
                </c:pt>
                <c:pt idx="94">
                  <c:v>2001</c:v>
                </c:pt>
                <c:pt idx="95">
                  <c:v>2002</c:v>
                </c:pt>
                <c:pt idx="96">
                  <c:v>2003</c:v>
                </c:pt>
                <c:pt idx="97">
                  <c:v>2004</c:v>
                </c:pt>
                <c:pt idx="98">
                  <c:v>2005</c:v>
                </c:pt>
                <c:pt idx="99">
                  <c:v>2006</c:v>
                </c:pt>
                <c:pt idx="100">
                  <c:v>2007</c:v>
                </c:pt>
                <c:pt idx="101">
                  <c:v>2008</c:v>
                </c:pt>
                <c:pt idx="102">
                  <c:v>2009</c:v>
                </c:pt>
                <c:pt idx="103">
                  <c:v>2010</c:v>
                </c:pt>
                <c:pt idx="104">
                  <c:v>2011</c:v>
                </c:pt>
                <c:pt idx="105">
                  <c:v>2012</c:v>
                </c:pt>
                <c:pt idx="106">
                  <c:v>2013</c:v>
                </c:pt>
                <c:pt idx="107">
                  <c:v>2014</c:v>
                </c:pt>
                <c:pt idx="108">
                  <c:v>2015</c:v>
                </c:pt>
                <c:pt idx="109">
                  <c:v>2016</c:v>
                </c:pt>
                <c:pt idx="110">
                  <c:v>2017</c:v>
                </c:pt>
                <c:pt idx="111">
                  <c:v>2018</c:v>
                </c:pt>
              </c:numCache>
            </c:numRef>
          </c:cat>
          <c:val>
            <c:numRef>
              <c:f>'Table 20'!$B$2:$B$113</c:f>
              <c:numCache>
                <c:formatCode>General</c:formatCode>
                <c:ptCount val="112"/>
                <c:pt idx="0">
                  <c:v>7941</c:v>
                </c:pt>
                <c:pt idx="1">
                  <c:v>25975</c:v>
                </c:pt>
                <c:pt idx="2">
                  <c:v>38374</c:v>
                </c:pt>
                <c:pt idx="3">
                  <c:v>39448</c:v>
                </c:pt>
                <c:pt idx="4">
                  <c:v>56683</c:v>
                </c:pt>
                <c:pt idx="5">
                  <c:v>70310</c:v>
                </c:pt>
                <c:pt idx="6">
                  <c:v>83561</c:v>
                </c:pt>
                <c:pt idx="7">
                  <c:v>104145</c:v>
                </c:pt>
                <c:pt idx="8">
                  <c:v>91848</c:v>
                </c:pt>
                <c:pt idx="9">
                  <c:v>87831</c:v>
                </c:pt>
                <c:pt idx="10">
                  <c:v>88104</c:v>
                </c:pt>
                <c:pt idx="11">
                  <c:v>151449</c:v>
                </c:pt>
                <c:pt idx="12">
                  <c:v>217358</c:v>
                </c:pt>
                <c:pt idx="13">
                  <c:v>177683</c:v>
                </c:pt>
                <c:pt idx="14">
                  <c:v>181292</c:v>
                </c:pt>
                <c:pt idx="15">
                  <c:v>170447</c:v>
                </c:pt>
                <c:pt idx="16">
                  <c:v>145084</c:v>
                </c:pt>
                <c:pt idx="17">
                  <c:v>150510</c:v>
                </c:pt>
                <c:pt idx="18">
                  <c:v>152457</c:v>
                </c:pt>
                <c:pt idx="19">
                  <c:v>146331</c:v>
                </c:pt>
                <c:pt idx="20">
                  <c:v>199804</c:v>
                </c:pt>
                <c:pt idx="21">
                  <c:v>233155</c:v>
                </c:pt>
                <c:pt idx="22">
                  <c:v>224728</c:v>
                </c:pt>
                <c:pt idx="23">
                  <c:v>169377</c:v>
                </c:pt>
                <c:pt idx="24">
                  <c:v>143495</c:v>
                </c:pt>
                <c:pt idx="25">
                  <c:v>136600</c:v>
                </c:pt>
                <c:pt idx="26">
                  <c:v>113363</c:v>
                </c:pt>
                <c:pt idx="27">
                  <c:v>113669</c:v>
                </c:pt>
                <c:pt idx="28">
                  <c:v>118945</c:v>
                </c:pt>
                <c:pt idx="29">
                  <c:v>141265</c:v>
                </c:pt>
                <c:pt idx="30">
                  <c:v>164976</c:v>
                </c:pt>
                <c:pt idx="31">
                  <c:v>162078</c:v>
                </c:pt>
                <c:pt idx="32">
                  <c:v>188813</c:v>
                </c:pt>
                <c:pt idx="33">
                  <c:v>235260</c:v>
                </c:pt>
                <c:pt idx="34">
                  <c:v>277294</c:v>
                </c:pt>
                <c:pt idx="35">
                  <c:v>270364</c:v>
                </c:pt>
                <c:pt idx="36">
                  <c:v>318933</c:v>
                </c:pt>
                <c:pt idx="37">
                  <c:v>441979</c:v>
                </c:pt>
                <c:pt idx="38">
                  <c:v>231402</c:v>
                </c:pt>
                <c:pt idx="39">
                  <c:v>150062</c:v>
                </c:pt>
                <c:pt idx="40">
                  <c:v>93904</c:v>
                </c:pt>
                <c:pt idx="41">
                  <c:v>70150</c:v>
                </c:pt>
                <c:pt idx="42">
                  <c:v>66594</c:v>
                </c:pt>
                <c:pt idx="43">
                  <c:v>66346</c:v>
                </c:pt>
                <c:pt idx="44">
                  <c:v>54716</c:v>
                </c:pt>
                <c:pt idx="45">
                  <c:v>88655</c:v>
                </c:pt>
                <c:pt idx="46">
                  <c:v>92051</c:v>
                </c:pt>
                <c:pt idx="47">
                  <c:v>117831</c:v>
                </c:pt>
                <c:pt idx="48">
                  <c:v>209526</c:v>
                </c:pt>
                <c:pt idx="49">
                  <c:v>145885</c:v>
                </c:pt>
                <c:pt idx="50">
                  <c:v>138043</c:v>
                </c:pt>
                <c:pt idx="51">
                  <c:v>119866</c:v>
                </c:pt>
                <c:pt idx="52">
                  <c:v>103931</c:v>
                </c:pt>
                <c:pt idx="53">
                  <c:v>119442</c:v>
                </c:pt>
                <c:pt idx="54">
                  <c:v>132450</c:v>
                </c:pt>
                <c:pt idx="55">
                  <c:v>127307</c:v>
                </c:pt>
                <c:pt idx="56">
                  <c:v>124178</c:v>
                </c:pt>
                <c:pt idx="57">
                  <c:v>112234</c:v>
                </c:pt>
                <c:pt idx="58">
                  <c:v>104299</c:v>
                </c:pt>
                <c:pt idx="59">
                  <c:v>103059</c:v>
                </c:pt>
                <c:pt idx="60">
                  <c:v>104902</c:v>
                </c:pt>
                <c:pt idx="61">
                  <c:v>102726</c:v>
                </c:pt>
                <c:pt idx="62">
                  <c:v>98709</c:v>
                </c:pt>
                <c:pt idx="63">
                  <c:v>110399</c:v>
                </c:pt>
                <c:pt idx="64">
                  <c:v>108407</c:v>
                </c:pt>
                <c:pt idx="65">
                  <c:v>116215</c:v>
                </c:pt>
                <c:pt idx="66">
                  <c:v>120404</c:v>
                </c:pt>
                <c:pt idx="67">
                  <c:v>131153</c:v>
                </c:pt>
                <c:pt idx="68">
                  <c:v>140749</c:v>
                </c:pt>
                <c:pt idx="69">
                  <c:v>189988</c:v>
                </c:pt>
                <c:pt idx="70">
                  <c:v>159873</c:v>
                </c:pt>
                <c:pt idx="71">
                  <c:v>171971</c:v>
                </c:pt>
                <c:pt idx="72">
                  <c:v>163107</c:v>
                </c:pt>
                <c:pt idx="73">
                  <c:v>156627</c:v>
                </c:pt>
                <c:pt idx="74">
                  <c:v>164389</c:v>
                </c:pt>
                <c:pt idx="75">
                  <c:v>141004</c:v>
                </c:pt>
                <c:pt idx="76">
                  <c:v>178415</c:v>
                </c:pt>
                <c:pt idx="77">
                  <c:v>195862</c:v>
                </c:pt>
                <c:pt idx="78">
                  <c:v>242451</c:v>
                </c:pt>
                <c:pt idx="79">
                  <c:v>279497</c:v>
                </c:pt>
                <c:pt idx="80">
                  <c:v>223249</c:v>
                </c:pt>
                <c:pt idx="81">
                  <c:v>240775</c:v>
                </c:pt>
                <c:pt idx="82">
                  <c:v>232655</c:v>
                </c:pt>
                <c:pt idx="83">
                  <c:v>267586</c:v>
                </c:pt>
                <c:pt idx="84">
                  <c:v>307394</c:v>
                </c:pt>
                <c:pt idx="85">
                  <c:v>239664</c:v>
                </c:pt>
                <c:pt idx="86">
                  <c:v>313590</c:v>
                </c:pt>
                <c:pt idx="87">
                  <c:v>429123</c:v>
                </c:pt>
                <c:pt idx="88">
                  <c:v>485720</c:v>
                </c:pt>
                <c:pt idx="89">
                  <c:v>1040991</c:v>
                </c:pt>
                <c:pt idx="90">
                  <c:v>596010</c:v>
                </c:pt>
                <c:pt idx="91">
                  <c:v>461169</c:v>
                </c:pt>
                <c:pt idx="92">
                  <c:v>837418</c:v>
                </c:pt>
                <c:pt idx="93">
                  <c:v>886026</c:v>
                </c:pt>
                <c:pt idx="94">
                  <c:v>606259</c:v>
                </c:pt>
                <c:pt idx="95">
                  <c:v>572646</c:v>
                </c:pt>
                <c:pt idx="96">
                  <c:v>462435</c:v>
                </c:pt>
                <c:pt idx="97">
                  <c:v>537151</c:v>
                </c:pt>
                <c:pt idx="98">
                  <c:v>604280</c:v>
                </c:pt>
                <c:pt idx="99">
                  <c:v>702589</c:v>
                </c:pt>
                <c:pt idx="100">
                  <c:v>660477</c:v>
                </c:pt>
                <c:pt idx="101">
                  <c:v>1046539</c:v>
                </c:pt>
                <c:pt idx="102">
                  <c:v>743715</c:v>
                </c:pt>
                <c:pt idx="103">
                  <c:v>619913</c:v>
                </c:pt>
                <c:pt idx="104">
                  <c:v>694193</c:v>
                </c:pt>
                <c:pt idx="105">
                  <c:v>757434</c:v>
                </c:pt>
                <c:pt idx="106">
                  <c:v>779929</c:v>
                </c:pt>
                <c:pt idx="107">
                  <c:v>653416</c:v>
                </c:pt>
                <c:pt idx="108">
                  <c:v>730259</c:v>
                </c:pt>
                <c:pt idx="109">
                  <c:v>753060</c:v>
                </c:pt>
                <c:pt idx="110">
                  <c:v>707265</c:v>
                </c:pt>
                <c:pt idx="111">
                  <c:v>761901</c:v>
                </c:pt>
              </c:numCache>
            </c:numRef>
          </c:val>
          <c:extLst xmlns:c16r2="http://schemas.microsoft.com/office/drawing/2015/06/chart">
            <c:ext xmlns:c16="http://schemas.microsoft.com/office/drawing/2014/chart" uri="{C3380CC4-5D6E-409C-BE32-E72D297353CC}">
              <c16:uniqueId val="{00000000-8CA3-C047-AB9C-7F40312165C1}"/>
            </c:ext>
          </c:extLst>
        </c:ser>
        <c:dLbls>
          <c:showVal val="1"/>
        </c:dLbls>
        <c:gapWidth val="25"/>
        <c:axId val="124753792"/>
        <c:axId val="124760448"/>
      </c:barChart>
      <c:catAx>
        <c:axId val="12475379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4760448"/>
        <c:crosses val="autoZero"/>
        <c:auto val="1"/>
        <c:lblAlgn val="ctr"/>
        <c:lblOffset val="100"/>
        <c:tickLblSkip val="10"/>
      </c:catAx>
      <c:valAx>
        <c:axId val="124760448"/>
        <c:scaling>
          <c:orientation val="minMax"/>
        </c:scaling>
        <c:axPos val="l"/>
        <c:numFmt formatCode="General"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4753792"/>
        <c:crosses val="autoZero"/>
        <c:crossBetween val="between"/>
        <c:dispUnits>
          <c:builtInUnit val="thousands"/>
          <c:dispUnitsLbl>
            <c:layout/>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dispUnitsLbl>
        </c:dispUnits>
      </c:valAx>
      <c:spPr>
        <a:noFill/>
        <a:ln>
          <a:noFill/>
        </a:ln>
        <a:effectLst/>
      </c:spPr>
    </c:plotArea>
    <c:plotVisOnly val="1"/>
    <c:dispBlanksAs val="gap"/>
  </c:chart>
  <c:spPr>
    <a:noFill/>
    <a:ln w="9525" cap="flat" cmpd="sng" algn="ctr">
      <a:noFill/>
      <a:round/>
    </a:ln>
    <a:effectLst/>
  </c:spPr>
  <c:txPr>
    <a:bodyPr/>
    <a:lstStyle/>
    <a:p>
      <a:pPr>
        <a:defRPr/>
      </a:pPr>
      <a:endParaRPr lang="el-GR"/>
    </a:p>
  </c:txPr>
  <c:externalData r:id="rId1"/>
</c:chartSpace>
</file>

<file path=ppt/charts/chart34.xml><?xml version="1.0" encoding="utf-8"?>
<c:chartSpace xmlns:c="http://schemas.openxmlformats.org/drawingml/2006/chart" xmlns:a="http://schemas.openxmlformats.org/drawingml/2006/main" xmlns:r="http://schemas.openxmlformats.org/officeDocument/2006/relationships">
  <c:date1904 val="1"/>
  <c:lang val="el-GR"/>
  <c:chart>
    <c:autoTitleDeleted val="1"/>
    <c:plotArea>
      <c:layout/>
      <c:scatterChart>
        <c:scatterStyle val="lineMarker"/>
        <c:ser>
          <c:idx val="0"/>
          <c:order val="0"/>
          <c:tx>
            <c:strRef>
              <c:f>generations!$B$1</c:f>
              <c:strCache>
                <c:ptCount val="1"/>
                <c:pt idx="0">
                  <c:v>2nd generation</c:v>
                </c:pt>
              </c:strCache>
            </c:strRef>
          </c:tx>
          <c:spPr>
            <a:ln w="50800" cap="rnd">
              <a:solidFill>
                <a:schemeClr val="accent1"/>
              </a:solidFill>
              <a:round/>
            </a:ln>
            <a:effectLst/>
          </c:spPr>
          <c:marker>
            <c:symbol val="circle"/>
            <c:size val="5"/>
            <c:spPr>
              <a:noFill/>
              <a:ln w="9525">
                <a:noFill/>
              </a:ln>
              <a:effectLst/>
            </c:spPr>
          </c:marker>
          <c:xVal>
            <c:numRef>
              <c:f>generations!$A$2:$A$17</c:f>
              <c:numCache>
                <c:formatCode>General</c:formatCode>
                <c:ptCount val="16"/>
                <c:pt idx="0">
                  <c:v>1900</c:v>
                </c:pt>
                <c:pt idx="1">
                  <c:v>1910</c:v>
                </c:pt>
                <c:pt idx="2">
                  <c:v>1920</c:v>
                </c:pt>
                <c:pt idx="3">
                  <c:v>1930</c:v>
                </c:pt>
                <c:pt idx="4">
                  <c:v>1940</c:v>
                </c:pt>
                <c:pt idx="5">
                  <c:v>1950</c:v>
                </c:pt>
                <c:pt idx="6">
                  <c:v>1960</c:v>
                </c:pt>
                <c:pt idx="7">
                  <c:v>1970</c:v>
                </c:pt>
                <c:pt idx="8">
                  <c:v>1980</c:v>
                </c:pt>
                <c:pt idx="9">
                  <c:v>1990</c:v>
                </c:pt>
                <c:pt idx="10">
                  <c:v>2000</c:v>
                </c:pt>
                <c:pt idx="11">
                  <c:v>2006</c:v>
                </c:pt>
                <c:pt idx="12">
                  <c:v>2010</c:v>
                </c:pt>
                <c:pt idx="13">
                  <c:v>2015</c:v>
                </c:pt>
                <c:pt idx="14">
                  <c:v>2016</c:v>
                </c:pt>
                <c:pt idx="15">
                  <c:v>2017</c:v>
                </c:pt>
              </c:numCache>
            </c:numRef>
          </c:xVal>
          <c:yVal>
            <c:numRef>
              <c:f>generations!$B$2:$B$17</c:f>
              <c:numCache>
                <c:formatCode>General</c:formatCode>
                <c:ptCount val="16"/>
                <c:pt idx="0">
                  <c:v>20.8</c:v>
                </c:pt>
                <c:pt idx="1">
                  <c:v>20.100000000000001</c:v>
                </c:pt>
                <c:pt idx="2">
                  <c:v>20.6</c:v>
                </c:pt>
                <c:pt idx="3">
                  <c:v>20.100000000000001</c:v>
                </c:pt>
                <c:pt idx="4">
                  <c:v>18.8</c:v>
                </c:pt>
                <c:pt idx="5">
                  <c:v>16.2</c:v>
                </c:pt>
                <c:pt idx="6">
                  <c:v>13.8</c:v>
                </c:pt>
                <c:pt idx="7">
                  <c:v>12.1</c:v>
                </c:pt>
                <c:pt idx="8">
                  <c:v>10.5</c:v>
                </c:pt>
                <c:pt idx="9">
                  <c:v>9.7000000000000011</c:v>
                </c:pt>
                <c:pt idx="10">
                  <c:v>10.1</c:v>
                </c:pt>
                <c:pt idx="11">
                  <c:v>10.8</c:v>
                </c:pt>
                <c:pt idx="12">
                  <c:v>11.3</c:v>
                </c:pt>
                <c:pt idx="13">
                  <c:v>11.9</c:v>
                </c:pt>
                <c:pt idx="14">
                  <c:v>12</c:v>
                </c:pt>
                <c:pt idx="15">
                  <c:v>12</c:v>
                </c:pt>
              </c:numCache>
            </c:numRef>
          </c:yVal>
          <c:extLst xmlns:c16r2="http://schemas.microsoft.com/office/drawing/2015/06/chart">
            <c:ext xmlns:c16="http://schemas.microsoft.com/office/drawing/2014/chart" uri="{C3380CC4-5D6E-409C-BE32-E72D297353CC}">
              <c16:uniqueId val="{00000000-CFF3-D34C-8441-A0C47DC25402}"/>
            </c:ext>
          </c:extLst>
        </c:ser>
        <c:ser>
          <c:idx val="1"/>
          <c:order val="1"/>
          <c:tx>
            <c:strRef>
              <c:f>generations!$C$1</c:f>
              <c:strCache>
                <c:ptCount val="1"/>
                <c:pt idx="0">
                  <c:v>1st generation</c:v>
                </c:pt>
              </c:strCache>
            </c:strRef>
          </c:tx>
          <c:spPr>
            <a:ln w="50800" cap="rnd">
              <a:solidFill>
                <a:schemeClr val="accent2"/>
              </a:solidFill>
              <a:round/>
            </a:ln>
            <a:effectLst/>
          </c:spPr>
          <c:marker>
            <c:symbol val="circle"/>
            <c:size val="5"/>
            <c:spPr>
              <a:noFill/>
              <a:ln w="9525">
                <a:noFill/>
              </a:ln>
              <a:effectLst/>
            </c:spPr>
          </c:marker>
          <c:xVal>
            <c:numRef>
              <c:f>generations!$A$2:$A$17</c:f>
              <c:numCache>
                <c:formatCode>General</c:formatCode>
                <c:ptCount val="16"/>
                <c:pt idx="0">
                  <c:v>1900</c:v>
                </c:pt>
                <c:pt idx="1">
                  <c:v>1910</c:v>
                </c:pt>
                <c:pt idx="2">
                  <c:v>1920</c:v>
                </c:pt>
                <c:pt idx="3">
                  <c:v>1930</c:v>
                </c:pt>
                <c:pt idx="4">
                  <c:v>1940</c:v>
                </c:pt>
                <c:pt idx="5">
                  <c:v>1950</c:v>
                </c:pt>
                <c:pt idx="6">
                  <c:v>1960</c:v>
                </c:pt>
                <c:pt idx="7">
                  <c:v>1970</c:v>
                </c:pt>
                <c:pt idx="8">
                  <c:v>1980</c:v>
                </c:pt>
                <c:pt idx="9">
                  <c:v>1990</c:v>
                </c:pt>
                <c:pt idx="10">
                  <c:v>2000</c:v>
                </c:pt>
                <c:pt idx="11">
                  <c:v>2006</c:v>
                </c:pt>
                <c:pt idx="12">
                  <c:v>2010</c:v>
                </c:pt>
                <c:pt idx="13">
                  <c:v>2015</c:v>
                </c:pt>
                <c:pt idx="14">
                  <c:v>2016</c:v>
                </c:pt>
                <c:pt idx="15">
                  <c:v>2017</c:v>
                </c:pt>
              </c:numCache>
            </c:numRef>
          </c:xVal>
          <c:yVal>
            <c:numRef>
              <c:f>generations!$C$2:$C$17</c:f>
              <c:numCache>
                <c:formatCode>General</c:formatCode>
                <c:ptCount val="16"/>
                <c:pt idx="0">
                  <c:v>13.7</c:v>
                </c:pt>
                <c:pt idx="1">
                  <c:v>14.6</c:v>
                </c:pt>
                <c:pt idx="2">
                  <c:v>12.7</c:v>
                </c:pt>
                <c:pt idx="3">
                  <c:v>11.3</c:v>
                </c:pt>
                <c:pt idx="4">
                  <c:v>8.5</c:v>
                </c:pt>
                <c:pt idx="5">
                  <c:v>6.9</c:v>
                </c:pt>
                <c:pt idx="6">
                  <c:v>5.4</c:v>
                </c:pt>
                <c:pt idx="7">
                  <c:v>4.7</c:v>
                </c:pt>
                <c:pt idx="8">
                  <c:v>6</c:v>
                </c:pt>
                <c:pt idx="9">
                  <c:v>7.9</c:v>
                </c:pt>
                <c:pt idx="10">
                  <c:v>11.1</c:v>
                </c:pt>
                <c:pt idx="11">
                  <c:v>12.2</c:v>
                </c:pt>
                <c:pt idx="12">
                  <c:v>12.7</c:v>
                </c:pt>
                <c:pt idx="13">
                  <c:v>13.9</c:v>
                </c:pt>
                <c:pt idx="14">
                  <c:v>13.5</c:v>
                </c:pt>
                <c:pt idx="15">
                  <c:v>13.7</c:v>
                </c:pt>
              </c:numCache>
            </c:numRef>
          </c:yVal>
          <c:extLst xmlns:c16r2="http://schemas.microsoft.com/office/drawing/2015/06/chart">
            <c:ext xmlns:c16="http://schemas.microsoft.com/office/drawing/2014/chart" uri="{C3380CC4-5D6E-409C-BE32-E72D297353CC}">
              <c16:uniqueId val="{00000001-CFF3-D34C-8441-A0C47DC25402}"/>
            </c:ext>
          </c:extLst>
        </c:ser>
        <c:axId val="124875136"/>
        <c:axId val="124876672"/>
      </c:scatterChart>
      <c:valAx>
        <c:axId val="124875136"/>
        <c:scaling>
          <c:orientation val="minMax"/>
          <c:max val="2020"/>
          <c:min val="1895"/>
        </c:scaling>
        <c:axPos val="b"/>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4876672"/>
        <c:crosses val="autoZero"/>
        <c:crossBetween val="midCat"/>
        <c:majorUnit val="10"/>
      </c:valAx>
      <c:valAx>
        <c:axId val="124876672"/>
        <c:scaling>
          <c:orientation val="minMax"/>
        </c:scaling>
        <c:axPos val="l"/>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4875136"/>
        <c:crosses val="autoZero"/>
        <c:crossBetween val="midCat"/>
      </c:valAx>
      <c:spPr>
        <a:noFill/>
        <a:ln>
          <a:noFill/>
        </a:ln>
        <a:effectLst/>
      </c:spPr>
    </c:plotArea>
    <c:plotVisOnly val="1"/>
    <c:dispBlanksAs val="gap"/>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l-GR"/>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l-GR"/>
  <c:chart>
    <c:autoTitleDeleted val="1"/>
    <c:plotArea>
      <c:layout/>
      <c:lineChart>
        <c:grouping val="standard"/>
        <c:ser>
          <c:idx val="0"/>
          <c:order val="0"/>
          <c:tx>
            <c:strRef>
              <c:f>Sheet1!$B$1</c:f>
              <c:strCache>
                <c:ptCount val="1"/>
                <c:pt idx="0">
                  <c:v>Number of Immigrants</c:v>
                </c:pt>
              </c:strCache>
            </c:strRef>
          </c:tx>
          <c:spPr>
            <a:ln w="28575" cap="rnd">
              <a:solidFill>
                <a:schemeClr val="accent1"/>
              </a:solidFill>
              <a:round/>
            </a:ln>
            <a:effectLst/>
          </c:spPr>
          <c:marker>
            <c:symbol val="none"/>
          </c:marker>
          <c:cat>
            <c:strRef>
              <c:f>Sheet1!$A$2:$A$26</c:f>
              <c:strCache>
                <c:ptCount val="25"/>
                <c:pt idx="0">
                  <c:v>1850</c:v>
                </c:pt>
                <c:pt idx="1">
                  <c:v>1860</c:v>
                </c:pt>
                <c:pt idx="2">
                  <c:v>1870</c:v>
                </c:pt>
                <c:pt idx="3">
                  <c:v>1880</c:v>
                </c:pt>
                <c:pt idx="4">
                  <c:v>1890</c:v>
                </c:pt>
                <c:pt idx="5">
                  <c:v>1900</c:v>
                </c:pt>
                <c:pt idx="6">
                  <c:v>1910</c:v>
                </c:pt>
                <c:pt idx="7">
                  <c:v>1920</c:v>
                </c:pt>
                <c:pt idx="8">
                  <c:v>1930</c:v>
                </c:pt>
                <c:pt idx="9">
                  <c:v>1940</c:v>
                </c:pt>
                <c:pt idx="10">
                  <c:v>1950</c:v>
                </c:pt>
                <c:pt idx="11">
                  <c:v>1960</c:v>
                </c:pt>
                <c:pt idx="12">
                  <c:v>1970</c:v>
                </c:pt>
                <c:pt idx="13">
                  <c:v>1980</c:v>
                </c:pt>
                <c:pt idx="14">
                  <c:v>1990</c:v>
                </c:pt>
                <c:pt idx="15">
                  <c:v>2000</c:v>
                </c:pt>
                <c:pt idx="16">
                  <c:v>2010</c:v>
                </c:pt>
                <c:pt idx="17">
                  <c:v>2011</c:v>
                </c:pt>
                <c:pt idx="18">
                  <c:v>2012</c:v>
                </c:pt>
                <c:pt idx="19">
                  <c:v>2013</c:v>
                </c:pt>
                <c:pt idx="20">
                  <c:v>2014</c:v>
                </c:pt>
                <c:pt idx="21">
                  <c:v>2015</c:v>
                </c:pt>
                <c:pt idx="22">
                  <c:v>2016</c:v>
                </c:pt>
                <c:pt idx="23">
                  <c:v>2017</c:v>
                </c:pt>
                <c:pt idx="24">
                  <c:v>2018</c:v>
                </c:pt>
              </c:strCache>
            </c:strRef>
          </c:cat>
          <c:val>
            <c:numRef>
              <c:f>Sheet1!$B$2:$B$26</c:f>
              <c:numCache>
                <c:formatCode>General</c:formatCode>
                <c:ptCount val="25"/>
                <c:pt idx="0">
                  <c:v>2244600</c:v>
                </c:pt>
                <c:pt idx="1">
                  <c:v>4138700</c:v>
                </c:pt>
                <c:pt idx="2">
                  <c:v>5567200</c:v>
                </c:pt>
                <c:pt idx="3">
                  <c:v>6679900</c:v>
                </c:pt>
                <c:pt idx="4">
                  <c:v>9249500</c:v>
                </c:pt>
                <c:pt idx="5">
                  <c:v>10341300</c:v>
                </c:pt>
                <c:pt idx="6">
                  <c:v>13515900</c:v>
                </c:pt>
                <c:pt idx="7">
                  <c:v>13920700</c:v>
                </c:pt>
                <c:pt idx="8">
                  <c:v>14204100</c:v>
                </c:pt>
                <c:pt idx="9">
                  <c:v>11594900</c:v>
                </c:pt>
                <c:pt idx="10">
                  <c:v>10347400</c:v>
                </c:pt>
                <c:pt idx="11">
                  <c:v>9738100</c:v>
                </c:pt>
                <c:pt idx="12">
                  <c:v>9619300</c:v>
                </c:pt>
                <c:pt idx="13">
                  <c:v>14079900</c:v>
                </c:pt>
                <c:pt idx="14">
                  <c:v>19767300</c:v>
                </c:pt>
                <c:pt idx="15">
                  <c:v>31107900</c:v>
                </c:pt>
                <c:pt idx="16">
                  <c:v>39955900</c:v>
                </c:pt>
                <c:pt idx="17">
                  <c:v>40377900</c:v>
                </c:pt>
                <c:pt idx="18">
                  <c:v>40824700</c:v>
                </c:pt>
                <c:pt idx="19">
                  <c:v>41348100</c:v>
                </c:pt>
                <c:pt idx="20">
                  <c:v>42391800</c:v>
                </c:pt>
                <c:pt idx="21">
                  <c:v>43290400</c:v>
                </c:pt>
                <c:pt idx="22">
                  <c:v>43739300</c:v>
                </c:pt>
                <c:pt idx="23">
                  <c:v>44525900</c:v>
                </c:pt>
                <c:pt idx="24">
                  <c:v>44728700</c:v>
                </c:pt>
              </c:numCache>
            </c:numRef>
          </c:val>
          <c:extLst xmlns:c16r2="http://schemas.microsoft.com/office/drawing/2015/06/chart">
            <c:ext xmlns:c16="http://schemas.microsoft.com/office/drawing/2014/chart" uri="{C3380CC4-5D6E-409C-BE32-E72D297353CC}">
              <c16:uniqueId val="{00000000-1DAB-4241-931E-BCC1F7E398CE}"/>
            </c:ext>
          </c:extLst>
        </c:ser>
        <c:marker val="1"/>
        <c:axId val="121735040"/>
        <c:axId val="121736576"/>
      </c:lineChart>
      <c:lineChart>
        <c:grouping val="standard"/>
        <c:ser>
          <c:idx val="1"/>
          <c:order val="1"/>
          <c:tx>
            <c:strRef>
              <c:f>Sheet1!$C$1</c:f>
              <c:strCache>
                <c:ptCount val="1"/>
                <c:pt idx="0">
                  <c:v>Immigrants as a Percentage of the U.S. Population (%)</c:v>
                </c:pt>
              </c:strCache>
            </c:strRef>
          </c:tx>
          <c:spPr>
            <a:ln w="28575" cap="rnd">
              <a:solidFill>
                <a:schemeClr val="accent1">
                  <a:lumMod val="50000"/>
                </a:schemeClr>
              </a:solidFill>
              <a:round/>
            </a:ln>
            <a:effectLst/>
          </c:spPr>
          <c:marker>
            <c:symbol val="none"/>
          </c:marker>
          <c:cat>
            <c:strRef>
              <c:f>Sheet1!$A$2:$A$26</c:f>
              <c:strCache>
                <c:ptCount val="25"/>
                <c:pt idx="0">
                  <c:v>1850</c:v>
                </c:pt>
                <c:pt idx="1">
                  <c:v>1860</c:v>
                </c:pt>
                <c:pt idx="2">
                  <c:v>1870</c:v>
                </c:pt>
                <c:pt idx="3">
                  <c:v>1880</c:v>
                </c:pt>
                <c:pt idx="4">
                  <c:v>1890</c:v>
                </c:pt>
                <c:pt idx="5">
                  <c:v>1900</c:v>
                </c:pt>
                <c:pt idx="6">
                  <c:v>1910</c:v>
                </c:pt>
                <c:pt idx="7">
                  <c:v>1920</c:v>
                </c:pt>
                <c:pt idx="8">
                  <c:v>1930</c:v>
                </c:pt>
                <c:pt idx="9">
                  <c:v>1940</c:v>
                </c:pt>
                <c:pt idx="10">
                  <c:v>1950</c:v>
                </c:pt>
                <c:pt idx="11">
                  <c:v>1960</c:v>
                </c:pt>
                <c:pt idx="12">
                  <c:v>1970</c:v>
                </c:pt>
                <c:pt idx="13">
                  <c:v>1980</c:v>
                </c:pt>
                <c:pt idx="14">
                  <c:v>1990</c:v>
                </c:pt>
                <c:pt idx="15">
                  <c:v>2000</c:v>
                </c:pt>
                <c:pt idx="16">
                  <c:v>2010</c:v>
                </c:pt>
                <c:pt idx="17">
                  <c:v>2011</c:v>
                </c:pt>
                <c:pt idx="18">
                  <c:v>2012</c:v>
                </c:pt>
                <c:pt idx="19">
                  <c:v>2013</c:v>
                </c:pt>
                <c:pt idx="20">
                  <c:v>2014</c:v>
                </c:pt>
                <c:pt idx="21">
                  <c:v>2015</c:v>
                </c:pt>
                <c:pt idx="22">
                  <c:v>2016</c:v>
                </c:pt>
                <c:pt idx="23">
                  <c:v>2017</c:v>
                </c:pt>
                <c:pt idx="24">
                  <c:v>2018</c:v>
                </c:pt>
              </c:strCache>
            </c:strRef>
          </c:cat>
          <c:val>
            <c:numRef>
              <c:f>Sheet1!$C$2:$C$26</c:f>
              <c:numCache>
                <c:formatCode>General</c:formatCode>
                <c:ptCount val="25"/>
                <c:pt idx="0">
                  <c:v>9.7000000000000011</c:v>
                </c:pt>
                <c:pt idx="1">
                  <c:v>13.2</c:v>
                </c:pt>
                <c:pt idx="2">
                  <c:v>14.4</c:v>
                </c:pt>
                <c:pt idx="3">
                  <c:v>13.3</c:v>
                </c:pt>
                <c:pt idx="4">
                  <c:v>14.8</c:v>
                </c:pt>
                <c:pt idx="5">
                  <c:v>13.6</c:v>
                </c:pt>
                <c:pt idx="6">
                  <c:v>14.7</c:v>
                </c:pt>
                <c:pt idx="7">
                  <c:v>13.2</c:v>
                </c:pt>
                <c:pt idx="8">
                  <c:v>11.6</c:v>
                </c:pt>
                <c:pt idx="9">
                  <c:v>8.8000000000000007</c:v>
                </c:pt>
                <c:pt idx="10">
                  <c:v>6.9</c:v>
                </c:pt>
                <c:pt idx="11">
                  <c:v>5.4</c:v>
                </c:pt>
                <c:pt idx="12">
                  <c:v>4.7</c:v>
                </c:pt>
                <c:pt idx="13">
                  <c:v>6.2</c:v>
                </c:pt>
                <c:pt idx="14">
                  <c:v>7.9</c:v>
                </c:pt>
                <c:pt idx="15">
                  <c:v>11.1</c:v>
                </c:pt>
                <c:pt idx="16">
                  <c:v>12.9</c:v>
                </c:pt>
                <c:pt idx="17">
                  <c:v>13</c:v>
                </c:pt>
                <c:pt idx="18">
                  <c:v>13</c:v>
                </c:pt>
                <c:pt idx="19">
                  <c:v>13.1</c:v>
                </c:pt>
                <c:pt idx="20">
                  <c:v>13.3</c:v>
                </c:pt>
                <c:pt idx="21">
                  <c:v>13.5</c:v>
                </c:pt>
                <c:pt idx="22">
                  <c:v>13.5</c:v>
                </c:pt>
                <c:pt idx="23">
                  <c:v>13.7</c:v>
                </c:pt>
                <c:pt idx="24">
                  <c:v>13.7</c:v>
                </c:pt>
              </c:numCache>
            </c:numRef>
          </c:val>
          <c:extLst xmlns:c16r2="http://schemas.microsoft.com/office/drawing/2015/06/chart">
            <c:ext xmlns:c16="http://schemas.microsoft.com/office/drawing/2014/chart" uri="{C3380CC4-5D6E-409C-BE32-E72D297353CC}">
              <c16:uniqueId val="{00000001-1DAB-4241-931E-BCC1F7E398CE}"/>
            </c:ext>
          </c:extLst>
        </c:ser>
        <c:marker val="1"/>
        <c:axId val="121782272"/>
        <c:axId val="121767808"/>
      </c:lineChart>
      <c:catAx>
        <c:axId val="12173504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1736576"/>
        <c:crosses val="autoZero"/>
        <c:auto val="1"/>
        <c:lblAlgn val="ctr"/>
        <c:lblOffset val="100"/>
        <c:tickLblSkip val="3"/>
      </c:catAx>
      <c:valAx>
        <c:axId val="121736576"/>
        <c:scaling>
          <c:orientation val="minMax"/>
        </c:scaling>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Number of Immigrants</a:t>
                </a:r>
              </a:p>
            </c:rich>
          </c:tx>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1735040"/>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dispUnitsLbl>
        </c:dispUnits>
      </c:valAx>
      <c:valAx>
        <c:axId val="121767808"/>
        <c:scaling>
          <c:orientation val="minMax"/>
          <c:max val="50"/>
        </c:scaling>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Immigrants as a % of the U.S. Population</a:t>
                </a:r>
              </a:p>
            </c:rich>
          </c:tx>
          <c:layout/>
          <c:spPr>
            <a:noFill/>
            <a:ln>
              <a:noFill/>
            </a:ln>
            <a:effectLst/>
          </c:spPr>
        </c:title>
        <c:numFmt formatCode="General" sourceLinked="1"/>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1782272"/>
        <c:crosses val="max"/>
        <c:crossBetween val="between"/>
      </c:valAx>
      <c:catAx>
        <c:axId val="121782272"/>
        <c:scaling>
          <c:orientation val="minMax"/>
        </c:scaling>
        <c:delete val="1"/>
        <c:axPos val="b"/>
        <c:numFmt formatCode="General" sourceLinked="1"/>
        <c:tickLblPos val="none"/>
        <c:crossAx val="121767808"/>
        <c:crosses val="autoZero"/>
        <c:auto val="1"/>
        <c:lblAlgn val="ctr"/>
        <c:lblOffset val="100"/>
      </c:catAx>
      <c:spPr>
        <a:noFill/>
        <a:ln>
          <a:noFill/>
        </a:ln>
        <a:effectLst/>
      </c:spPr>
    </c:plotArea>
    <c:plotVisOnly val="1"/>
    <c:dispBlanksAs val="gap"/>
  </c:chart>
  <c:spPr>
    <a:noFill/>
    <a:ln>
      <a:noFill/>
    </a:ln>
    <a:effectLst/>
  </c:spPr>
  <c:txPr>
    <a:bodyPr/>
    <a:lstStyle/>
    <a:p>
      <a:pPr>
        <a:defRPr sz="1400">
          <a:latin typeface="Arial" panose="020B0604020202020204" pitchFamily="34" charset="0"/>
          <a:cs typeface="Arial" panose="020B0604020202020204" pitchFamily="34" charset="0"/>
        </a:defRPr>
      </a:pPr>
      <a:endParaRPr lang="el-GR"/>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l-GR"/>
  <c:chart>
    <c:plotArea>
      <c:layout>
        <c:manualLayout>
          <c:layoutTarget val="inner"/>
          <c:xMode val="edge"/>
          <c:yMode val="edge"/>
          <c:x val="0.19011457039580318"/>
          <c:y val="6.4862843729826924E-2"/>
          <c:w val="0.76156434563288444"/>
          <c:h val="0.80333594835920652"/>
        </c:manualLayout>
      </c:layout>
      <c:barChart>
        <c:barDir val="bar"/>
        <c:grouping val="clustered"/>
        <c:ser>
          <c:idx val="0"/>
          <c:order val="0"/>
          <c:spPr>
            <a:solidFill>
              <a:schemeClr val="bg2"/>
            </a:solidFill>
            <a:ln w="3175">
              <a:solidFill>
                <a:schemeClr val="bg1"/>
              </a:solidFill>
              <a:prstDash val="solid"/>
            </a:ln>
          </c:spPr>
          <c:cat>
            <c:strRef>
              <c:f>'Age-Sex Pyramids'!$L$5:$L$23</c:f>
              <c:strCache>
                <c:ptCount val="19"/>
                <c:pt idx="0">
                  <c:v>Younger than 5</c:v>
                </c:pt>
                <c:pt idx="1">
                  <c:v>5 to 9</c:v>
                </c:pt>
                <c:pt idx="2">
                  <c:v>10 to 14</c:v>
                </c:pt>
                <c:pt idx="3">
                  <c:v>15 to 19</c:v>
                </c:pt>
                <c:pt idx="4">
                  <c:v>20 to 24</c:v>
                </c:pt>
                <c:pt idx="5">
                  <c:v>25 to 29</c:v>
                </c:pt>
                <c:pt idx="6">
                  <c:v>30 to 34</c:v>
                </c:pt>
                <c:pt idx="7">
                  <c:v>35 to 39</c:v>
                </c:pt>
                <c:pt idx="8">
                  <c:v>40 to 44</c:v>
                </c:pt>
                <c:pt idx="9">
                  <c:v>45 to 49</c:v>
                </c:pt>
                <c:pt idx="10">
                  <c:v>50 to 54</c:v>
                </c:pt>
                <c:pt idx="11">
                  <c:v>55 to 59</c:v>
                </c:pt>
                <c:pt idx="12">
                  <c:v>60 to 64</c:v>
                </c:pt>
                <c:pt idx="13">
                  <c:v>65 to 69</c:v>
                </c:pt>
                <c:pt idx="14">
                  <c:v>70 to 74</c:v>
                </c:pt>
                <c:pt idx="15">
                  <c:v>75 to 79</c:v>
                </c:pt>
                <c:pt idx="16">
                  <c:v>80 to 84</c:v>
                </c:pt>
                <c:pt idx="17">
                  <c:v>85 to 89</c:v>
                </c:pt>
                <c:pt idx="18">
                  <c:v>90 and older</c:v>
                </c:pt>
              </c:strCache>
            </c:strRef>
          </c:cat>
          <c:val>
            <c:numRef>
              <c:f>'Age-Sex Pyramids'!$M$5:$M$23</c:f>
              <c:numCache>
                <c:formatCode>0.0</c:formatCode>
                <c:ptCount val="19"/>
                <c:pt idx="0">
                  <c:v>0.35742844196838341</c:v>
                </c:pt>
                <c:pt idx="1">
                  <c:v>0.6749774711380947</c:v>
                </c:pt>
                <c:pt idx="2">
                  <c:v>0.96335726240723418</c:v>
                </c:pt>
                <c:pt idx="3">
                  <c:v>1.6669522488113251</c:v>
                </c:pt>
                <c:pt idx="4">
                  <c:v>2.4134780119726513</c:v>
                </c:pt>
                <c:pt idx="5">
                  <c:v>3.6539869470531601</c:v>
                </c:pt>
                <c:pt idx="6">
                  <c:v>4.7029152641182908</c:v>
                </c:pt>
                <c:pt idx="7">
                  <c:v>5.3471876816954902</c:v>
                </c:pt>
                <c:pt idx="8">
                  <c:v>5.4543299654006869</c:v>
                </c:pt>
                <c:pt idx="9">
                  <c:v>5.1984365036269207</c:v>
                </c:pt>
                <c:pt idx="10">
                  <c:v>4.6436872763144708</c:v>
                </c:pt>
                <c:pt idx="11">
                  <c:v>4.054744757233145</c:v>
                </c:pt>
                <c:pt idx="12">
                  <c:v>3.5579872086372486</c:v>
                </c:pt>
                <c:pt idx="13">
                  <c:v>2.8345774979000198</c:v>
                </c:pt>
                <c:pt idx="14">
                  <c:v>2.1805474714427802</c:v>
                </c:pt>
                <c:pt idx="15">
                  <c:v>1.6593227129503556</c:v>
                </c:pt>
                <c:pt idx="16">
                  <c:v>1.170399625765411</c:v>
                </c:pt>
                <c:pt idx="17">
                  <c:v>0.71406420488627642</c:v>
                </c:pt>
                <c:pt idx="18">
                  <c:v>0.48479304917756055</c:v>
                </c:pt>
              </c:numCache>
            </c:numRef>
          </c:val>
          <c:extLst xmlns:c16r2="http://schemas.microsoft.com/office/drawing/2015/06/chart">
            <c:ext xmlns:c16="http://schemas.microsoft.com/office/drawing/2014/chart" uri="{C3380CC4-5D6E-409C-BE32-E72D297353CC}">
              <c16:uniqueId val="{00000000-25F3-F84C-8096-90293D8E31A0}"/>
            </c:ext>
          </c:extLst>
        </c:ser>
        <c:gapWidth val="0"/>
        <c:axId val="120233984"/>
        <c:axId val="120235520"/>
      </c:barChart>
      <c:barChart>
        <c:barDir val="bar"/>
        <c:grouping val="clustered"/>
        <c:ser>
          <c:idx val="1"/>
          <c:order val="1"/>
          <c:spPr>
            <a:solidFill>
              <a:schemeClr val="accent1"/>
            </a:solidFill>
            <a:ln w="3175">
              <a:solidFill>
                <a:schemeClr val="bg1"/>
              </a:solidFill>
              <a:prstDash val="solid"/>
            </a:ln>
          </c:spPr>
          <c:cat>
            <c:strRef>
              <c:f>'Age-Sex Pyramids'!$L$5:$L$23</c:f>
              <c:strCache>
                <c:ptCount val="19"/>
                <c:pt idx="0">
                  <c:v>Younger than 5</c:v>
                </c:pt>
                <c:pt idx="1">
                  <c:v>5 to 9</c:v>
                </c:pt>
                <c:pt idx="2">
                  <c:v>10 to 14</c:v>
                </c:pt>
                <c:pt idx="3">
                  <c:v>15 to 19</c:v>
                </c:pt>
                <c:pt idx="4">
                  <c:v>20 to 24</c:v>
                </c:pt>
                <c:pt idx="5">
                  <c:v>25 to 29</c:v>
                </c:pt>
                <c:pt idx="6">
                  <c:v>30 to 34</c:v>
                </c:pt>
                <c:pt idx="7">
                  <c:v>35 to 39</c:v>
                </c:pt>
                <c:pt idx="8">
                  <c:v>40 to 44</c:v>
                </c:pt>
                <c:pt idx="9">
                  <c:v>45 to 49</c:v>
                </c:pt>
                <c:pt idx="10">
                  <c:v>50 to 54</c:v>
                </c:pt>
                <c:pt idx="11">
                  <c:v>55 to 59</c:v>
                </c:pt>
                <c:pt idx="12">
                  <c:v>60 to 64</c:v>
                </c:pt>
                <c:pt idx="13">
                  <c:v>65 to 69</c:v>
                </c:pt>
                <c:pt idx="14">
                  <c:v>70 to 74</c:v>
                </c:pt>
                <c:pt idx="15">
                  <c:v>75 to 79</c:v>
                </c:pt>
                <c:pt idx="16">
                  <c:v>80 to 84</c:v>
                </c:pt>
                <c:pt idx="17">
                  <c:v>85 to 89</c:v>
                </c:pt>
                <c:pt idx="18">
                  <c:v>90 and older</c:v>
                </c:pt>
              </c:strCache>
            </c:strRef>
          </c:cat>
          <c:val>
            <c:numRef>
              <c:f>'Age-Sex Pyramids'!$N$5:$N$23</c:f>
              <c:numCache>
                <c:formatCode>0.0</c:formatCode>
                <c:ptCount val="19"/>
                <c:pt idx="0">
                  <c:v>0.36393651712723846</c:v>
                </c:pt>
                <c:pt idx="1">
                  <c:v>0.69972842410382985</c:v>
                </c:pt>
                <c:pt idx="2">
                  <c:v>0.99935209747268017</c:v>
                </c:pt>
                <c:pt idx="3">
                  <c:v>1.7154497943549578</c:v>
                </c:pt>
                <c:pt idx="4">
                  <c:v>2.6648653635758697</c:v>
                </c:pt>
                <c:pt idx="5">
                  <c:v>3.7742714891068223</c:v>
                </c:pt>
                <c:pt idx="6">
                  <c:v>4.7622490925907925</c:v>
                </c:pt>
                <c:pt idx="7">
                  <c:v>5.1693145562378842</c:v>
                </c:pt>
                <c:pt idx="8">
                  <c:v>5.1905795229247627</c:v>
                </c:pt>
                <c:pt idx="9">
                  <c:v>4.9604751534413838</c:v>
                </c:pt>
                <c:pt idx="10">
                  <c:v>4.5325050317667248</c:v>
                </c:pt>
                <c:pt idx="11">
                  <c:v>3.7670923390699955</c:v>
                </c:pt>
                <c:pt idx="12">
                  <c:v>3.1330571912755487</c:v>
                </c:pt>
                <c:pt idx="13">
                  <c:v>2.3464088069705133</c:v>
                </c:pt>
                <c:pt idx="14">
                  <c:v>1.6642792089450409</c:v>
                </c:pt>
                <c:pt idx="15">
                  <c:v>1.1526431646486051</c:v>
                </c:pt>
                <c:pt idx="16">
                  <c:v>0.75481286232554357</c:v>
                </c:pt>
                <c:pt idx="17">
                  <c:v>0.39301792979210137</c:v>
                </c:pt>
                <c:pt idx="18">
                  <c:v>0.22278785177018856</c:v>
                </c:pt>
              </c:numCache>
            </c:numRef>
          </c:val>
          <c:extLst xmlns:c16r2="http://schemas.microsoft.com/office/drawing/2015/06/chart">
            <c:ext xmlns:c16="http://schemas.microsoft.com/office/drawing/2014/chart" uri="{C3380CC4-5D6E-409C-BE32-E72D297353CC}">
              <c16:uniqueId val="{00000001-25F3-F84C-8096-90293D8E31A0}"/>
            </c:ext>
          </c:extLst>
        </c:ser>
        <c:gapWidth val="0"/>
        <c:axId val="120237440"/>
        <c:axId val="120243328"/>
      </c:barChart>
      <c:catAx>
        <c:axId val="120233984"/>
        <c:scaling>
          <c:orientation val="minMax"/>
        </c:scaling>
        <c:axPos val="l"/>
        <c:numFmt formatCode="General" sourceLinked="1"/>
        <c:majorTickMark val="none"/>
        <c:tickLblPos val="low"/>
        <c:spPr>
          <a:ln w="3175">
            <a:solidFill>
              <a:srgbClr val="000000"/>
            </a:solidFill>
            <a:prstDash val="solid"/>
          </a:ln>
        </c:spPr>
        <c:txPr>
          <a:bodyPr rot="0" vert="horz"/>
          <a:lstStyle/>
          <a:p>
            <a:pPr>
              <a:defRPr>
                <a:solidFill>
                  <a:schemeClr val="bg2"/>
                </a:solidFill>
                <a:latin typeface="Arial" panose="020B0604020202020204" pitchFamily="34" charset="0"/>
                <a:cs typeface="Arial" panose="020B0604020202020204" pitchFamily="34" charset="0"/>
              </a:defRPr>
            </a:pPr>
            <a:endParaRPr lang="el-GR"/>
          </a:p>
        </c:txPr>
        <c:crossAx val="120235520"/>
        <c:crossesAt val="0"/>
        <c:auto val="1"/>
        <c:lblAlgn val="ctr"/>
        <c:lblOffset val="100"/>
        <c:tickLblSkip val="1"/>
        <c:tickMarkSkip val="1"/>
      </c:catAx>
      <c:valAx>
        <c:axId val="120235520"/>
        <c:scaling>
          <c:orientation val="minMax"/>
          <c:max val="10"/>
          <c:min val="-10"/>
        </c:scaling>
        <c:axPos val="b"/>
        <c:title>
          <c:tx>
            <c:rich>
              <a:bodyPr/>
              <a:lstStyle/>
              <a:p>
                <a:pPr>
                  <a:defRPr>
                    <a:solidFill>
                      <a:schemeClr val="bg2"/>
                    </a:solidFill>
                    <a:latin typeface="Arial" panose="020B0604020202020204" pitchFamily="34" charset="0"/>
                    <a:cs typeface="Arial" panose="020B0604020202020204" pitchFamily="34" charset="0"/>
                  </a:defRPr>
                </a:pPr>
                <a:r>
                  <a:rPr lang="en-US">
                    <a:solidFill>
                      <a:schemeClr val="bg2"/>
                    </a:solidFill>
                    <a:latin typeface="Arial" panose="020B0604020202020204" pitchFamily="34" charset="0"/>
                    <a:cs typeface="Arial" panose="020B0604020202020204" pitchFamily="34" charset="0"/>
                  </a:rPr>
                  <a:t>Percent</a:t>
                </a:r>
              </a:p>
            </c:rich>
          </c:tx>
          <c:layout>
            <c:manualLayout>
              <c:xMode val="edge"/>
              <c:yMode val="edge"/>
              <c:x val="0.52975744355768062"/>
              <c:y val="0.93437499999999996"/>
            </c:manualLayout>
          </c:layout>
          <c:spPr>
            <a:noFill/>
            <a:ln w="25400">
              <a:noFill/>
            </a:ln>
          </c:spPr>
        </c:title>
        <c:numFmt formatCode="#,##0_);#,##0_)" sourceLinked="0"/>
        <c:majorTickMark val="in"/>
        <c:minorTickMark val="in"/>
        <c:tickLblPos val="nextTo"/>
        <c:spPr>
          <a:ln w="3175">
            <a:noFill/>
            <a:prstDash val="solid"/>
          </a:ln>
        </c:spPr>
        <c:txPr>
          <a:bodyPr rot="0" vert="horz"/>
          <a:lstStyle/>
          <a:p>
            <a:pPr>
              <a:defRPr>
                <a:solidFill>
                  <a:schemeClr val="bg2"/>
                </a:solidFill>
                <a:latin typeface="Arial" panose="020B0604020202020204" pitchFamily="34" charset="0"/>
                <a:cs typeface="Arial" panose="020B0604020202020204" pitchFamily="34" charset="0"/>
              </a:defRPr>
            </a:pPr>
            <a:endParaRPr lang="el-GR"/>
          </a:p>
        </c:txPr>
        <c:crossAx val="120233984"/>
        <c:crosses val="autoZero"/>
        <c:crossBetween val="between"/>
        <c:majorUnit val="2"/>
        <c:minorUnit val="1"/>
      </c:valAx>
      <c:catAx>
        <c:axId val="120237440"/>
        <c:scaling>
          <c:orientation val="minMax"/>
        </c:scaling>
        <c:delete val="1"/>
        <c:axPos val="r"/>
        <c:numFmt formatCode="General" sourceLinked="1"/>
        <c:tickLblPos val="none"/>
        <c:crossAx val="120243328"/>
        <c:crossesAt val="0"/>
        <c:auto val="1"/>
        <c:lblAlgn val="ctr"/>
        <c:lblOffset val="100"/>
      </c:catAx>
      <c:valAx>
        <c:axId val="120243328"/>
        <c:scaling>
          <c:orientation val="maxMin"/>
          <c:max val="10"/>
          <c:min val="-10"/>
        </c:scaling>
        <c:axPos val="t"/>
        <c:numFmt formatCode="0.0" sourceLinked="1"/>
        <c:majorTickMark val="in"/>
        <c:minorTickMark val="in"/>
        <c:tickLblPos val="none"/>
        <c:spPr>
          <a:ln w="3175">
            <a:noFill/>
            <a:prstDash val="solid"/>
          </a:ln>
        </c:spPr>
        <c:crossAx val="120237440"/>
        <c:crosses val="max"/>
        <c:crossBetween val="between"/>
        <c:majorUnit val="2"/>
        <c:minorUnit val="1"/>
      </c:valAx>
      <c:spPr>
        <a:noFill/>
        <a:ln w="12700">
          <a:noFill/>
          <a:prstDash val="solid"/>
        </a:ln>
      </c:spPr>
    </c:plotArea>
    <c:plotVisOnly val="1"/>
    <c:dispBlanksAs val="gap"/>
  </c:chart>
  <c:spPr>
    <a:noFill/>
    <a:ln w="9525">
      <a:noFill/>
    </a:ln>
  </c:spPr>
  <c:txPr>
    <a:bodyPr/>
    <a:lstStyle/>
    <a:p>
      <a:pPr>
        <a:defRPr sz="1200" b="0" i="0" u="none" strike="noStrike" baseline="0">
          <a:solidFill>
            <a:srgbClr val="000000"/>
          </a:solidFill>
          <a:latin typeface="Freight Sans Medium" panose="02000606030000020004" pitchFamily="2" charset="77"/>
          <a:ea typeface="Arial"/>
          <a:cs typeface="Arial"/>
        </a:defRPr>
      </a:pPr>
      <a:endParaRPr lang="el-GR"/>
    </a:p>
  </c:tx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l-GR"/>
  <c:chart>
    <c:plotArea>
      <c:layout>
        <c:manualLayout>
          <c:layoutTarget val="inner"/>
          <c:xMode val="edge"/>
          <c:yMode val="edge"/>
          <c:x val="0.18954722187647777"/>
          <c:y val="5.3333506945009934E-2"/>
          <c:w val="0.76606422481258385"/>
          <c:h val="0.80333594835920652"/>
        </c:manualLayout>
      </c:layout>
      <c:barChart>
        <c:barDir val="bar"/>
        <c:grouping val="clustered"/>
        <c:ser>
          <c:idx val="0"/>
          <c:order val="0"/>
          <c:tx>
            <c:strRef>
              <c:f>'Age-Sex Pyramids'!$Q$4</c:f>
              <c:strCache>
                <c:ptCount val="1"/>
                <c:pt idx="0">
                  <c:v>Female</c:v>
                </c:pt>
              </c:strCache>
            </c:strRef>
          </c:tx>
          <c:spPr>
            <a:solidFill>
              <a:schemeClr val="bg2"/>
            </a:solidFill>
            <a:ln w="3175">
              <a:solidFill>
                <a:schemeClr val="bg1"/>
              </a:solidFill>
              <a:prstDash val="solid"/>
            </a:ln>
          </c:spPr>
          <c:cat>
            <c:strRef>
              <c:f>'Age-Sex Pyramids'!$P$5:$P$23</c:f>
              <c:strCache>
                <c:ptCount val="19"/>
                <c:pt idx="0">
                  <c:v>Younger than 5</c:v>
                </c:pt>
                <c:pt idx="1">
                  <c:v>5 to 9</c:v>
                </c:pt>
                <c:pt idx="2">
                  <c:v>10 to 14</c:v>
                </c:pt>
                <c:pt idx="3">
                  <c:v>15 to 19</c:v>
                </c:pt>
                <c:pt idx="4">
                  <c:v>20 to 24</c:v>
                </c:pt>
                <c:pt idx="5">
                  <c:v>25 to 29</c:v>
                </c:pt>
                <c:pt idx="6">
                  <c:v>30 to 34</c:v>
                </c:pt>
                <c:pt idx="7">
                  <c:v>35 to 39</c:v>
                </c:pt>
                <c:pt idx="8">
                  <c:v>40 to 44</c:v>
                </c:pt>
                <c:pt idx="9">
                  <c:v>45 to 49</c:v>
                </c:pt>
                <c:pt idx="10">
                  <c:v>50 to 54</c:v>
                </c:pt>
                <c:pt idx="11">
                  <c:v>55 to 59</c:v>
                </c:pt>
                <c:pt idx="12">
                  <c:v>60 to 64</c:v>
                </c:pt>
                <c:pt idx="13">
                  <c:v>65 to 69</c:v>
                </c:pt>
                <c:pt idx="14">
                  <c:v>70 to 74</c:v>
                </c:pt>
                <c:pt idx="15">
                  <c:v>75 to 79</c:v>
                </c:pt>
                <c:pt idx="16">
                  <c:v>80 to 84</c:v>
                </c:pt>
                <c:pt idx="17">
                  <c:v>85 to 89</c:v>
                </c:pt>
                <c:pt idx="18">
                  <c:v>90 and older</c:v>
                </c:pt>
              </c:strCache>
            </c:strRef>
          </c:cat>
          <c:val>
            <c:numRef>
              <c:f>'Age-Sex Pyramids'!$Q$5:$Q$23</c:f>
              <c:numCache>
                <c:formatCode>0.0</c:formatCode>
                <c:ptCount val="19"/>
                <c:pt idx="0">
                  <c:v>3.3613702486001653</c:v>
                </c:pt>
                <c:pt idx="1">
                  <c:v>3.4115570856324373</c:v>
                </c:pt>
                <c:pt idx="2">
                  <c:v>3.4999106883889572</c:v>
                </c:pt>
                <c:pt idx="3">
                  <c:v>3.4471903726729396</c:v>
                </c:pt>
                <c:pt idx="4">
                  <c:v>3.4295310273591642</c:v>
                </c:pt>
                <c:pt idx="5">
                  <c:v>3.4527688602531335</c:v>
                </c:pt>
                <c:pt idx="6">
                  <c:v>3.109612780622534</c:v>
                </c:pt>
                <c:pt idx="7">
                  <c:v>2.977433231470334</c:v>
                </c:pt>
                <c:pt idx="8">
                  <c:v>2.6992749036129022</c:v>
                </c:pt>
                <c:pt idx="9">
                  <c:v>2.9409532001861542</c:v>
                </c:pt>
                <c:pt idx="10">
                  <c:v>3.1196809322655543</c:v>
                </c:pt>
                <c:pt idx="11">
                  <c:v>3.3400455884683558</c:v>
                </c:pt>
                <c:pt idx="12">
                  <c:v>3.1948829830559395</c:v>
                </c:pt>
                <c:pt idx="13">
                  <c:v>2.7307476975266192</c:v>
                </c:pt>
                <c:pt idx="14">
                  <c:v>2.1083647286630653</c:v>
                </c:pt>
                <c:pt idx="15">
                  <c:v>1.485495468395081</c:v>
                </c:pt>
                <c:pt idx="16">
                  <c:v>1.0478392475035796</c:v>
                </c:pt>
                <c:pt idx="17">
                  <c:v>0.72107168586889137</c:v>
                </c:pt>
                <c:pt idx="18">
                  <c:v>0.53322812281347742</c:v>
                </c:pt>
              </c:numCache>
            </c:numRef>
          </c:val>
          <c:extLst xmlns:c16r2="http://schemas.microsoft.com/office/drawing/2015/06/chart">
            <c:ext xmlns:c16="http://schemas.microsoft.com/office/drawing/2014/chart" uri="{C3380CC4-5D6E-409C-BE32-E72D297353CC}">
              <c16:uniqueId val="{00000000-4B5B-E440-B945-E7B8A466DD44}"/>
            </c:ext>
          </c:extLst>
        </c:ser>
        <c:gapWidth val="0"/>
        <c:axId val="121938304"/>
        <c:axId val="121939840"/>
      </c:barChart>
      <c:barChart>
        <c:barDir val="bar"/>
        <c:grouping val="clustered"/>
        <c:ser>
          <c:idx val="1"/>
          <c:order val="1"/>
          <c:tx>
            <c:strRef>
              <c:f>'Age-Sex Pyramids'!$R$4</c:f>
              <c:strCache>
                <c:ptCount val="1"/>
                <c:pt idx="0">
                  <c:v>Male</c:v>
                </c:pt>
              </c:strCache>
            </c:strRef>
          </c:tx>
          <c:spPr>
            <a:solidFill>
              <a:schemeClr val="accent1"/>
            </a:solidFill>
            <a:ln w="3175">
              <a:solidFill>
                <a:schemeClr val="bg1"/>
              </a:solidFill>
              <a:prstDash val="solid"/>
            </a:ln>
          </c:spPr>
          <c:cat>
            <c:strRef>
              <c:f>'Age-Sex Pyramids'!$P$5:$P$23</c:f>
              <c:strCache>
                <c:ptCount val="19"/>
                <c:pt idx="0">
                  <c:v>Younger than 5</c:v>
                </c:pt>
                <c:pt idx="1">
                  <c:v>5 to 9</c:v>
                </c:pt>
                <c:pt idx="2">
                  <c:v>10 to 14</c:v>
                </c:pt>
                <c:pt idx="3">
                  <c:v>15 to 19</c:v>
                </c:pt>
                <c:pt idx="4">
                  <c:v>20 to 24</c:v>
                </c:pt>
                <c:pt idx="5">
                  <c:v>25 to 29</c:v>
                </c:pt>
                <c:pt idx="6">
                  <c:v>30 to 34</c:v>
                </c:pt>
                <c:pt idx="7">
                  <c:v>35 to 39</c:v>
                </c:pt>
                <c:pt idx="8">
                  <c:v>40 to 44</c:v>
                </c:pt>
                <c:pt idx="9">
                  <c:v>45 to 49</c:v>
                </c:pt>
                <c:pt idx="10">
                  <c:v>50 to 54</c:v>
                </c:pt>
                <c:pt idx="11">
                  <c:v>55 to 59</c:v>
                </c:pt>
                <c:pt idx="12">
                  <c:v>60 to 64</c:v>
                </c:pt>
                <c:pt idx="13">
                  <c:v>65 to 69</c:v>
                </c:pt>
                <c:pt idx="14">
                  <c:v>70 to 74</c:v>
                </c:pt>
                <c:pt idx="15">
                  <c:v>75 to 79</c:v>
                </c:pt>
                <c:pt idx="16">
                  <c:v>80 to 84</c:v>
                </c:pt>
                <c:pt idx="17">
                  <c:v>85 to 89</c:v>
                </c:pt>
                <c:pt idx="18">
                  <c:v>90 and older</c:v>
                </c:pt>
              </c:strCache>
            </c:strRef>
          </c:cat>
          <c:val>
            <c:numRef>
              <c:f>'Age-Sex Pyramids'!$R$5:$R$23</c:f>
              <c:numCache>
                <c:formatCode>0.0</c:formatCode>
                <c:ptCount val="19"/>
                <c:pt idx="0">
                  <c:v>3.5349961866471298</c:v>
                </c:pt>
                <c:pt idx="1">
                  <c:v>3.5228374796317037</c:v>
                </c:pt>
                <c:pt idx="2">
                  <c:v>3.7115100131221541</c:v>
                </c:pt>
                <c:pt idx="3">
                  <c:v>3.6203015812216486</c:v>
                </c:pt>
                <c:pt idx="4">
                  <c:v>3.5993786091651336</c:v>
                </c:pt>
                <c:pt idx="5">
                  <c:v>3.5610554339248388</c:v>
                </c:pt>
                <c:pt idx="6">
                  <c:v>3.1610867968766181</c:v>
                </c:pt>
                <c:pt idx="7">
                  <c:v>2.9912975131629898</c:v>
                </c:pt>
                <c:pt idx="8">
                  <c:v>2.6818476842399845</c:v>
                </c:pt>
                <c:pt idx="9">
                  <c:v>2.8953889753053437</c:v>
                </c:pt>
                <c:pt idx="10">
                  <c:v>3.0272105599515076</c:v>
                </c:pt>
                <c:pt idx="11">
                  <c:v>3.1530032687064993</c:v>
                </c:pt>
                <c:pt idx="12">
                  <c:v>2.9561526503839541</c:v>
                </c:pt>
                <c:pt idx="13">
                  <c:v>2.4708626223334367</c:v>
                </c:pt>
                <c:pt idx="14">
                  <c:v>1.8365665804898814</c:v>
                </c:pt>
                <c:pt idx="15">
                  <c:v>1.2160719010563923</c:v>
                </c:pt>
                <c:pt idx="16">
                  <c:v>0.7625386923816807</c:v>
                </c:pt>
                <c:pt idx="17">
                  <c:v>0.44956253982421795</c:v>
                </c:pt>
                <c:pt idx="18">
                  <c:v>0.23737205821560767</c:v>
                </c:pt>
              </c:numCache>
            </c:numRef>
          </c:val>
          <c:extLst xmlns:c16r2="http://schemas.microsoft.com/office/drawing/2015/06/chart">
            <c:ext xmlns:c16="http://schemas.microsoft.com/office/drawing/2014/chart" uri="{C3380CC4-5D6E-409C-BE32-E72D297353CC}">
              <c16:uniqueId val="{00000001-4B5B-E440-B945-E7B8A466DD44}"/>
            </c:ext>
          </c:extLst>
        </c:ser>
        <c:gapWidth val="0"/>
        <c:axId val="121954304"/>
        <c:axId val="121955840"/>
      </c:barChart>
      <c:catAx>
        <c:axId val="121938304"/>
        <c:scaling>
          <c:orientation val="minMax"/>
        </c:scaling>
        <c:axPos val="l"/>
        <c:numFmt formatCode="General" sourceLinked="1"/>
        <c:majorTickMark val="none"/>
        <c:tickLblPos val="low"/>
        <c:spPr>
          <a:ln w="3175">
            <a:solidFill>
              <a:srgbClr val="000000"/>
            </a:solidFill>
            <a:prstDash val="solid"/>
          </a:ln>
        </c:spPr>
        <c:txPr>
          <a:bodyPr rot="0" vert="horz"/>
          <a:lstStyle/>
          <a:p>
            <a:pPr>
              <a:defRPr>
                <a:solidFill>
                  <a:schemeClr val="bg2"/>
                </a:solidFill>
                <a:latin typeface="Arial" panose="020B0604020202020204" pitchFamily="34" charset="0"/>
                <a:cs typeface="Arial" panose="020B0604020202020204" pitchFamily="34" charset="0"/>
              </a:defRPr>
            </a:pPr>
            <a:endParaRPr lang="el-GR"/>
          </a:p>
        </c:txPr>
        <c:crossAx val="121939840"/>
        <c:crossesAt val="0"/>
        <c:auto val="1"/>
        <c:lblAlgn val="ctr"/>
        <c:lblOffset val="100"/>
        <c:tickLblSkip val="1"/>
        <c:tickMarkSkip val="1"/>
      </c:catAx>
      <c:valAx>
        <c:axId val="121939840"/>
        <c:scaling>
          <c:orientation val="minMax"/>
          <c:max val="10"/>
          <c:min val="-10"/>
        </c:scaling>
        <c:axPos val="b"/>
        <c:title>
          <c:tx>
            <c:rich>
              <a:bodyPr/>
              <a:lstStyle/>
              <a:p>
                <a:pPr>
                  <a:defRPr>
                    <a:solidFill>
                      <a:schemeClr val="bg2"/>
                    </a:solidFill>
                    <a:latin typeface="Arial" panose="020B0604020202020204" pitchFamily="34" charset="0"/>
                    <a:cs typeface="Arial" panose="020B0604020202020204" pitchFamily="34" charset="0"/>
                  </a:defRPr>
                </a:pPr>
                <a:r>
                  <a:rPr lang="en-US">
                    <a:solidFill>
                      <a:schemeClr val="bg2"/>
                    </a:solidFill>
                    <a:latin typeface="Arial" panose="020B0604020202020204" pitchFamily="34" charset="0"/>
                    <a:cs typeface="Arial" panose="020B0604020202020204" pitchFamily="34" charset="0"/>
                  </a:rPr>
                  <a:t>Percent</a:t>
                </a:r>
              </a:p>
            </c:rich>
          </c:tx>
          <c:layout>
            <c:manualLayout>
              <c:xMode val="edge"/>
              <c:yMode val="edge"/>
              <c:x val="0.54193158642054984"/>
              <c:y val="0.92367718423686251"/>
            </c:manualLayout>
          </c:layout>
          <c:spPr>
            <a:noFill/>
            <a:ln w="25400">
              <a:noFill/>
            </a:ln>
          </c:spPr>
        </c:title>
        <c:numFmt formatCode="#,##0_);#,##0_)" sourceLinked="0"/>
        <c:majorTickMark val="in"/>
        <c:minorTickMark val="in"/>
        <c:tickLblPos val="nextTo"/>
        <c:spPr>
          <a:ln w="3175">
            <a:noFill/>
            <a:prstDash val="solid"/>
          </a:ln>
        </c:spPr>
        <c:txPr>
          <a:bodyPr rot="0" vert="horz"/>
          <a:lstStyle/>
          <a:p>
            <a:pPr>
              <a:defRPr>
                <a:solidFill>
                  <a:schemeClr val="bg2"/>
                </a:solidFill>
                <a:latin typeface="Arial" panose="020B0604020202020204" pitchFamily="34" charset="0"/>
                <a:cs typeface="Arial" panose="020B0604020202020204" pitchFamily="34" charset="0"/>
              </a:defRPr>
            </a:pPr>
            <a:endParaRPr lang="el-GR"/>
          </a:p>
        </c:txPr>
        <c:crossAx val="121938304"/>
        <c:crosses val="autoZero"/>
        <c:crossBetween val="between"/>
        <c:majorUnit val="2"/>
        <c:minorUnit val="1"/>
      </c:valAx>
      <c:catAx>
        <c:axId val="121954304"/>
        <c:scaling>
          <c:orientation val="minMax"/>
        </c:scaling>
        <c:delete val="1"/>
        <c:axPos val="r"/>
        <c:numFmt formatCode="General" sourceLinked="1"/>
        <c:tickLblPos val="none"/>
        <c:crossAx val="121955840"/>
        <c:crossesAt val="0"/>
        <c:auto val="1"/>
        <c:lblAlgn val="ctr"/>
        <c:lblOffset val="100"/>
      </c:catAx>
      <c:valAx>
        <c:axId val="121955840"/>
        <c:scaling>
          <c:orientation val="maxMin"/>
          <c:max val="10"/>
          <c:min val="-10"/>
        </c:scaling>
        <c:axPos val="t"/>
        <c:numFmt formatCode="0.0" sourceLinked="1"/>
        <c:majorTickMark val="in"/>
        <c:minorTickMark val="in"/>
        <c:tickLblPos val="none"/>
        <c:spPr>
          <a:ln w="3175">
            <a:noFill/>
            <a:prstDash val="solid"/>
          </a:ln>
        </c:spPr>
        <c:crossAx val="121954304"/>
        <c:crosses val="max"/>
        <c:crossBetween val="between"/>
        <c:majorUnit val="2"/>
        <c:minorUnit val="1"/>
      </c:valAx>
      <c:spPr>
        <a:noFill/>
        <a:ln w="12700">
          <a:noFill/>
          <a:prstDash val="solid"/>
        </a:ln>
      </c:spPr>
    </c:plotArea>
    <c:plotVisOnly val="1"/>
    <c:dispBlanksAs val="gap"/>
  </c:chart>
  <c:spPr>
    <a:noFill/>
    <a:ln w="9525">
      <a:noFill/>
    </a:ln>
  </c:spPr>
  <c:txPr>
    <a:bodyPr/>
    <a:lstStyle/>
    <a:p>
      <a:pPr>
        <a:defRPr sz="1200" b="0" i="0" u="none" strike="noStrike" baseline="0">
          <a:solidFill>
            <a:srgbClr val="000000"/>
          </a:solidFill>
          <a:latin typeface="Freight Sans Medium" panose="02000606030000020004" pitchFamily="2" charset="77"/>
          <a:ea typeface="Arial"/>
          <a:cs typeface="Arial"/>
        </a:defRPr>
      </a:pPr>
      <a:endParaRPr lang="el-GR"/>
    </a:p>
  </c:txPr>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lang val="el-GR"/>
  <c:chart>
    <c:autoTitleDeleted val="1"/>
    <c:plotArea>
      <c:layout/>
      <c:lineChart>
        <c:grouping val="standard"/>
        <c:ser>
          <c:idx val="0"/>
          <c:order val="0"/>
          <c:tx>
            <c:strRef>
              <c:f>Sheet1!$B$1</c:f>
              <c:strCache>
                <c:ptCount val="1"/>
                <c:pt idx="0">
                  <c:v>Foreign-born as a share of the civilian labor force</c:v>
                </c:pt>
              </c:strCache>
            </c:strRef>
          </c:tx>
          <c:spPr>
            <a:ln w="50800" cap="rnd">
              <a:solidFill>
                <a:schemeClr val="accent1"/>
              </a:solidFill>
              <a:round/>
            </a:ln>
            <a:effectLst/>
          </c:spPr>
          <c:marker>
            <c:symbol val="none"/>
          </c:marker>
          <c:cat>
            <c:numRef>
              <c:f>Sheet1!$A$2:$A$6</c:f>
              <c:numCache>
                <c:formatCode>General</c:formatCode>
                <c:ptCount val="5"/>
                <c:pt idx="0">
                  <c:v>1980</c:v>
                </c:pt>
                <c:pt idx="1">
                  <c:v>1990</c:v>
                </c:pt>
                <c:pt idx="2">
                  <c:v>2000</c:v>
                </c:pt>
                <c:pt idx="3">
                  <c:v>2010</c:v>
                </c:pt>
                <c:pt idx="4">
                  <c:v>2018</c:v>
                </c:pt>
              </c:numCache>
            </c:numRef>
          </c:cat>
          <c:val>
            <c:numRef>
              <c:f>Sheet1!$B$2:$B$6</c:f>
              <c:numCache>
                <c:formatCode>General</c:formatCode>
                <c:ptCount val="5"/>
                <c:pt idx="0">
                  <c:v>6.7</c:v>
                </c:pt>
                <c:pt idx="1">
                  <c:v>9.2000000000000011</c:v>
                </c:pt>
                <c:pt idx="2">
                  <c:v>12.4</c:v>
                </c:pt>
                <c:pt idx="3">
                  <c:v>16.5</c:v>
                </c:pt>
                <c:pt idx="4">
                  <c:v>17.2</c:v>
                </c:pt>
              </c:numCache>
            </c:numRef>
          </c:val>
          <c:extLst xmlns:c16r2="http://schemas.microsoft.com/office/drawing/2015/06/chart">
            <c:ext xmlns:c16="http://schemas.microsoft.com/office/drawing/2014/chart" uri="{C3380CC4-5D6E-409C-BE32-E72D297353CC}">
              <c16:uniqueId val="{00000000-7385-0248-9767-3C9C4EA3D92A}"/>
            </c:ext>
          </c:extLst>
        </c:ser>
        <c:ser>
          <c:idx val="1"/>
          <c:order val="1"/>
          <c:tx>
            <c:strRef>
              <c:f>Sheet1!$C$1</c:f>
              <c:strCache>
                <c:ptCount val="1"/>
                <c:pt idx="0">
                  <c:v>Foreign born as a share of the total population</c:v>
                </c:pt>
              </c:strCache>
            </c:strRef>
          </c:tx>
          <c:spPr>
            <a:ln w="50800" cap="rnd">
              <a:solidFill>
                <a:schemeClr val="tx2">
                  <a:lumMod val="50000"/>
                </a:schemeClr>
              </a:solidFill>
              <a:round/>
            </a:ln>
            <a:effectLst/>
          </c:spPr>
          <c:marker>
            <c:symbol val="none"/>
          </c:marker>
          <c:cat>
            <c:numRef>
              <c:f>Sheet1!$A$2:$A$6</c:f>
              <c:numCache>
                <c:formatCode>General</c:formatCode>
                <c:ptCount val="5"/>
                <c:pt idx="0">
                  <c:v>1980</c:v>
                </c:pt>
                <c:pt idx="1">
                  <c:v>1990</c:v>
                </c:pt>
                <c:pt idx="2">
                  <c:v>2000</c:v>
                </c:pt>
                <c:pt idx="3">
                  <c:v>2010</c:v>
                </c:pt>
                <c:pt idx="4">
                  <c:v>2018</c:v>
                </c:pt>
              </c:numCache>
            </c:numRef>
          </c:cat>
          <c:val>
            <c:numRef>
              <c:f>Sheet1!$C$2:$C$6</c:f>
              <c:numCache>
                <c:formatCode>General</c:formatCode>
                <c:ptCount val="5"/>
                <c:pt idx="0">
                  <c:v>6.2</c:v>
                </c:pt>
                <c:pt idx="1">
                  <c:v>7.9</c:v>
                </c:pt>
                <c:pt idx="2">
                  <c:v>11.1</c:v>
                </c:pt>
                <c:pt idx="3">
                  <c:v>12.9</c:v>
                </c:pt>
                <c:pt idx="4">
                  <c:v>13.7</c:v>
                </c:pt>
              </c:numCache>
            </c:numRef>
          </c:val>
          <c:extLst xmlns:c16r2="http://schemas.microsoft.com/office/drawing/2015/06/chart">
            <c:ext xmlns:c16="http://schemas.microsoft.com/office/drawing/2014/chart" uri="{C3380CC4-5D6E-409C-BE32-E72D297353CC}">
              <c16:uniqueId val="{00000001-7385-0248-9767-3C9C4EA3D92A}"/>
            </c:ext>
          </c:extLst>
        </c:ser>
        <c:marker val="1"/>
        <c:axId val="122029568"/>
        <c:axId val="122031104"/>
      </c:lineChart>
      <c:catAx>
        <c:axId val="12202956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2031104"/>
        <c:crosses val="autoZero"/>
        <c:auto val="1"/>
        <c:lblAlgn val="ctr"/>
        <c:lblOffset val="100"/>
      </c:catAx>
      <c:valAx>
        <c:axId val="122031104"/>
        <c:scaling>
          <c:orientation val="minMax"/>
        </c:scaling>
        <c:delete val="1"/>
        <c:axPos val="l"/>
        <c:numFmt formatCode="General" sourceLinked="1"/>
        <c:majorTickMark val="none"/>
        <c:tickLblPos val="none"/>
        <c:crossAx val="122029568"/>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l-GR"/>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l-GR"/>
  <c:chart>
    <c:autoTitleDeleted val="1"/>
    <c:plotArea>
      <c:layout/>
      <c:lineChart>
        <c:grouping val="standard"/>
        <c:ser>
          <c:idx val="0"/>
          <c:order val="0"/>
          <c:tx>
            <c:strRef>
              <c:f>'new immigrants more asian'!$B$1</c:f>
              <c:strCache>
                <c:ptCount val="1"/>
                <c:pt idx="0">
                  <c:v>Hispanic</c:v>
                </c:pt>
              </c:strCache>
            </c:strRef>
          </c:tx>
          <c:spPr>
            <a:ln w="50800" cap="rnd">
              <a:solidFill>
                <a:schemeClr val="tx2">
                  <a:lumMod val="75000"/>
                </a:schemeClr>
              </a:solidFill>
              <a:round/>
            </a:ln>
            <a:effectLst/>
          </c:spPr>
          <c:marker>
            <c:symbol val="none"/>
          </c:marker>
          <c:cat>
            <c:numRef>
              <c:f>'new immigrants more asian'!$A$2:$A$18</c:f>
              <c:numCache>
                <c:formatCode>General</c:formatCode>
                <c:ptCount val="17"/>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numCache>
            </c:numRef>
          </c:cat>
          <c:val>
            <c:numRef>
              <c:f>'new immigrants more asian'!$B$2:$B$18</c:f>
              <c:numCache>
                <c:formatCode>0</c:formatCode>
                <c:ptCount val="17"/>
                <c:pt idx="0">
                  <c:v>52.9</c:v>
                </c:pt>
                <c:pt idx="1">
                  <c:v>52.2</c:v>
                </c:pt>
                <c:pt idx="2">
                  <c:v>53.5</c:v>
                </c:pt>
                <c:pt idx="3">
                  <c:v>55.2</c:v>
                </c:pt>
                <c:pt idx="4">
                  <c:v>51.1</c:v>
                </c:pt>
                <c:pt idx="5">
                  <c:v>46.1</c:v>
                </c:pt>
                <c:pt idx="6">
                  <c:v>42.9</c:v>
                </c:pt>
                <c:pt idx="7">
                  <c:v>39.800000000000004</c:v>
                </c:pt>
                <c:pt idx="8">
                  <c:v>35.200000000000003</c:v>
                </c:pt>
                <c:pt idx="9">
                  <c:v>33.5</c:v>
                </c:pt>
                <c:pt idx="10">
                  <c:v>32.800000000000004</c:v>
                </c:pt>
                <c:pt idx="11">
                  <c:v>32.1</c:v>
                </c:pt>
                <c:pt idx="12">
                  <c:v>28</c:v>
                </c:pt>
                <c:pt idx="13">
                  <c:v>30.4</c:v>
                </c:pt>
                <c:pt idx="14">
                  <c:v>28</c:v>
                </c:pt>
                <c:pt idx="15">
                  <c:v>32.700000000000003</c:v>
                </c:pt>
                <c:pt idx="16">
                  <c:v>26.6</c:v>
                </c:pt>
              </c:numCache>
            </c:numRef>
          </c:val>
          <c:extLst xmlns:c16r2="http://schemas.microsoft.com/office/drawing/2015/06/chart">
            <c:ext xmlns:c16="http://schemas.microsoft.com/office/drawing/2014/chart" uri="{C3380CC4-5D6E-409C-BE32-E72D297353CC}">
              <c16:uniqueId val="{00000000-7B32-FB49-AF49-60722B1459F0}"/>
            </c:ext>
          </c:extLst>
        </c:ser>
        <c:ser>
          <c:idx val="1"/>
          <c:order val="1"/>
          <c:tx>
            <c:strRef>
              <c:f>'new immigrants more asian'!$C$1</c:f>
              <c:strCache>
                <c:ptCount val="1"/>
                <c:pt idx="0">
                  <c:v>Asian</c:v>
                </c:pt>
              </c:strCache>
            </c:strRef>
          </c:tx>
          <c:spPr>
            <a:ln w="50800" cap="rnd">
              <a:solidFill>
                <a:schemeClr val="accent2"/>
              </a:solidFill>
              <a:round/>
            </a:ln>
            <a:effectLst/>
          </c:spPr>
          <c:marker>
            <c:symbol val="none"/>
          </c:marker>
          <c:cat>
            <c:numRef>
              <c:f>'new immigrants more asian'!$A$2:$A$18</c:f>
              <c:numCache>
                <c:formatCode>General</c:formatCode>
                <c:ptCount val="17"/>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numCache>
            </c:numRef>
          </c:cat>
          <c:val>
            <c:numRef>
              <c:f>'new immigrants more asian'!$C$2:$C$18</c:f>
              <c:numCache>
                <c:formatCode>0</c:formatCode>
                <c:ptCount val="17"/>
                <c:pt idx="0">
                  <c:v>22.1</c:v>
                </c:pt>
                <c:pt idx="1">
                  <c:v>22.3</c:v>
                </c:pt>
                <c:pt idx="2">
                  <c:v>22.2</c:v>
                </c:pt>
                <c:pt idx="3">
                  <c:v>21.6</c:v>
                </c:pt>
                <c:pt idx="4">
                  <c:v>24.8</c:v>
                </c:pt>
                <c:pt idx="5">
                  <c:v>29.3</c:v>
                </c:pt>
                <c:pt idx="6">
                  <c:v>32.1</c:v>
                </c:pt>
                <c:pt idx="7">
                  <c:v>32.4</c:v>
                </c:pt>
                <c:pt idx="8">
                  <c:v>34.9</c:v>
                </c:pt>
                <c:pt idx="9">
                  <c:v>35.5</c:v>
                </c:pt>
                <c:pt idx="10">
                  <c:v>36.800000000000004</c:v>
                </c:pt>
                <c:pt idx="11">
                  <c:v>36</c:v>
                </c:pt>
                <c:pt idx="12">
                  <c:v>37.700000000000003</c:v>
                </c:pt>
                <c:pt idx="13">
                  <c:v>37.300000000000004</c:v>
                </c:pt>
                <c:pt idx="14">
                  <c:v>37.4</c:v>
                </c:pt>
                <c:pt idx="15">
                  <c:v>33.700000000000003</c:v>
                </c:pt>
                <c:pt idx="16">
                  <c:v>37.4</c:v>
                </c:pt>
              </c:numCache>
            </c:numRef>
          </c:val>
          <c:extLst xmlns:c16r2="http://schemas.microsoft.com/office/drawing/2015/06/chart">
            <c:ext xmlns:c16="http://schemas.microsoft.com/office/drawing/2014/chart" uri="{C3380CC4-5D6E-409C-BE32-E72D297353CC}">
              <c16:uniqueId val="{00000001-7B32-FB49-AF49-60722B1459F0}"/>
            </c:ext>
          </c:extLst>
        </c:ser>
        <c:marker val="1"/>
        <c:axId val="122170752"/>
        <c:axId val="122176640"/>
      </c:lineChart>
      <c:catAx>
        <c:axId val="122170752"/>
        <c:scaling>
          <c:orientation val="minMax"/>
        </c:scaling>
        <c:axPos val="b"/>
        <c:numFmt formatCode="General" sourceLinked="1"/>
        <c:maj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2176640"/>
        <c:crosses val="autoZero"/>
        <c:auto val="1"/>
        <c:lblAlgn val="ctr"/>
        <c:lblOffset val="100"/>
        <c:tickLblSkip val="2"/>
      </c:catAx>
      <c:valAx>
        <c:axId val="122176640"/>
        <c:scaling>
          <c:orientation val="minMax"/>
          <c:max val="60"/>
        </c:scaling>
        <c:axPos val="l"/>
        <c:numFmt formatCode="0" sourceLinked="1"/>
        <c:maj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l-GR"/>
          </a:p>
        </c:txPr>
        <c:crossAx val="122170752"/>
        <c:crosses val="autoZero"/>
        <c:crossBetween val="between"/>
        <c:majorUnit val="10"/>
      </c:valAx>
      <c:spPr>
        <a:noFill/>
        <a:ln>
          <a:noFill/>
        </a:ln>
        <a:effectLst/>
      </c:spPr>
    </c:plotArea>
    <c:plotVisOnly val="1"/>
    <c:dispBlanksAs val="gap"/>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l-GR"/>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l-GR"/>
  <c:chart>
    <c:autoTitleDeleted val="1"/>
    <c:plotArea>
      <c:layout/>
      <c:lineChart>
        <c:grouping val="standard"/>
        <c:ser>
          <c:idx val="0"/>
          <c:order val="0"/>
          <c:tx>
            <c:strRef>
              <c:f>'Table 1'!$B$1</c:f>
              <c:strCache>
                <c:ptCount val="1"/>
                <c:pt idx="0">
                  <c:v>Number</c:v>
                </c:pt>
              </c:strCache>
            </c:strRef>
          </c:tx>
          <c:spPr>
            <a:ln w="50800" cap="rnd">
              <a:solidFill>
                <a:schemeClr val="accent1"/>
              </a:solidFill>
              <a:round/>
            </a:ln>
            <a:effectLst/>
          </c:spPr>
          <c:marker>
            <c:symbol val="none"/>
          </c:marker>
          <c:cat>
            <c:numRef>
              <c:f>'Table 1'!$A$2:$A$200</c:f>
              <c:numCache>
                <c:formatCode>General</c:formatCode>
                <c:ptCount val="199"/>
                <c:pt idx="0">
                  <c:v>1820</c:v>
                </c:pt>
                <c:pt idx="1">
                  <c:v>1821</c:v>
                </c:pt>
                <c:pt idx="2">
                  <c:v>1822</c:v>
                </c:pt>
                <c:pt idx="3">
                  <c:v>1823</c:v>
                </c:pt>
                <c:pt idx="4">
                  <c:v>1824</c:v>
                </c:pt>
                <c:pt idx="5">
                  <c:v>1825</c:v>
                </c:pt>
                <c:pt idx="6">
                  <c:v>1826</c:v>
                </c:pt>
                <c:pt idx="7">
                  <c:v>1827</c:v>
                </c:pt>
                <c:pt idx="8">
                  <c:v>1828</c:v>
                </c:pt>
                <c:pt idx="9">
                  <c:v>1829</c:v>
                </c:pt>
                <c:pt idx="10">
                  <c:v>1830</c:v>
                </c:pt>
                <c:pt idx="11">
                  <c:v>1831</c:v>
                </c:pt>
                <c:pt idx="12">
                  <c:v>1832</c:v>
                </c:pt>
                <c:pt idx="13">
                  <c:v>1833</c:v>
                </c:pt>
                <c:pt idx="14">
                  <c:v>1834</c:v>
                </c:pt>
                <c:pt idx="15">
                  <c:v>1835</c:v>
                </c:pt>
                <c:pt idx="16">
                  <c:v>1836</c:v>
                </c:pt>
                <c:pt idx="17">
                  <c:v>1837</c:v>
                </c:pt>
                <c:pt idx="18">
                  <c:v>1838</c:v>
                </c:pt>
                <c:pt idx="19">
                  <c:v>1839</c:v>
                </c:pt>
                <c:pt idx="20">
                  <c:v>1840</c:v>
                </c:pt>
                <c:pt idx="21">
                  <c:v>1841</c:v>
                </c:pt>
                <c:pt idx="22">
                  <c:v>1842</c:v>
                </c:pt>
                <c:pt idx="23">
                  <c:v>1843</c:v>
                </c:pt>
                <c:pt idx="24">
                  <c:v>1844</c:v>
                </c:pt>
                <c:pt idx="25">
                  <c:v>1845</c:v>
                </c:pt>
                <c:pt idx="26">
                  <c:v>1846</c:v>
                </c:pt>
                <c:pt idx="27">
                  <c:v>1847</c:v>
                </c:pt>
                <c:pt idx="28">
                  <c:v>1848</c:v>
                </c:pt>
                <c:pt idx="29">
                  <c:v>1849</c:v>
                </c:pt>
                <c:pt idx="30">
                  <c:v>1850</c:v>
                </c:pt>
                <c:pt idx="31">
                  <c:v>1851</c:v>
                </c:pt>
                <c:pt idx="32">
                  <c:v>1852</c:v>
                </c:pt>
                <c:pt idx="33">
                  <c:v>1853</c:v>
                </c:pt>
                <c:pt idx="34">
                  <c:v>1854</c:v>
                </c:pt>
                <c:pt idx="35">
                  <c:v>1855</c:v>
                </c:pt>
                <c:pt idx="36">
                  <c:v>1856</c:v>
                </c:pt>
                <c:pt idx="37">
                  <c:v>1857</c:v>
                </c:pt>
                <c:pt idx="38">
                  <c:v>1858</c:v>
                </c:pt>
                <c:pt idx="39">
                  <c:v>1859</c:v>
                </c:pt>
                <c:pt idx="40">
                  <c:v>1860</c:v>
                </c:pt>
                <c:pt idx="41">
                  <c:v>1861</c:v>
                </c:pt>
                <c:pt idx="42">
                  <c:v>1862</c:v>
                </c:pt>
                <c:pt idx="43">
                  <c:v>1863</c:v>
                </c:pt>
                <c:pt idx="44">
                  <c:v>1864</c:v>
                </c:pt>
                <c:pt idx="45">
                  <c:v>1865</c:v>
                </c:pt>
                <c:pt idx="46">
                  <c:v>1866</c:v>
                </c:pt>
                <c:pt idx="47">
                  <c:v>1867</c:v>
                </c:pt>
                <c:pt idx="48">
                  <c:v>1868</c:v>
                </c:pt>
                <c:pt idx="49">
                  <c:v>1869</c:v>
                </c:pt>
                <c:pt idx="50">
                  <c:v>1870</c:v>
                </c:pt>
                <c:pt idx="51">
                  <c:v>1871</c:v>
                </c:pt>
                <c:pt idx="52">
                  <c:v>1872</c:v>
                </c:pt>
                <c:pt idx="53">
                  <c:v>1873</c:v>
                </c:pt>
                <c:pt idx="54">
                  <c:v>1874</c:v>
                </c:pt>
                <c:pt idx="55">
                  <c:v>1875</c:v>
                </c:pt>
                <c:pt idx="56">
                  <c:v>1876</c:v>
                </c:pt>
                <c:pt idx="57">
                  <c:v>1877</c:v>
                </c:pt>
                <c:pt idx="58">
                  <c:v>1878</c:v>
                </c:pt>
                <c:pt idx="59">
                  <c:v>1879</c:v>
                </c:pt>
                <c:pt idx="60">
                  <c:v>1880</c:v>
                </c:pt>
                <c:pt idx="61">
                  <c:v>1881</c:v>
                </c:pt>
                <c:pt idx="62">
                  <c:v>1882</c:v>
                </c:pt>
                <c:pt idx="63">
                  <c:v>1883</c:v>
                </c:pt>
                <c:pt idx="64">
                  <c:v>1884</c:v>
                </c:pt>
                <c:pt idx="65">
                  <c:v>1885</c:v>
                </c:pt>
                <c:pt idx="66">
                  <c:v>1886</c:v>
                </c:pt>
                <c:pt idx="67">
                  <c:v>1887</c:v>
                </c:pt>
                <c:pt idx="68">
                  <c:v>1888</c:v>
                </c:pt>
                <c:pt idx="69">
                  <c:v>1889</c:v>
                </c:pt>
                <c:pt idx="70">
                  <c:v>1890</c:v>
                </c:pt>
                <c:pt idx="71">
                  <c:v>1891</c:v>
                </c:pt>
                <c:pt idx="72">
                  <c:v>1892</c:v>
                </c:pt>
                <c:pt idx="73">
                  <c:v>1893</c:v>
                </c:pt>
                <c:pt idx="74">
                  <c:v>1894</c:v>
                </c:pt>
                <c:pt idx="75">
                  <c:v>1895</c:v>
                </c:pt>
                <c:pt idx="76">
                  <c:v>1896</c:v>
                </c:pt>
                <c:pt idx="77">
                  <c:v>1897</c:v>
                </c:pt>
                <c:pt idx="78">
                  <c:v>1898</c:v>
                </c:pt>
                <c:pt idx="79">
                  <c:v>1899</c:v>
                </c:pt>
                <c:pt idx="80">
                  <c:v>1900</c:v>
                </c:pt>
                <c:pt idx="81">
                  <c:v>1901</c:v>
                </c:pt>
                <c:pt idx="82">
                  <c:v>1902</c:v>
                </c:pt>
                <c:pt idx="83">
                  <c:v>1903</c:v>
                </c:pt>
                <c:pt idx="84">
                  <c:v>1904</c:v>
                </c:pt>
                <c:pt idx="85">
                  <c:v>1905</c:v>
                </c:pt>
                <c:pt idx="86">
                  <c:v>1906</c:v>
                </c:pt>
                <c:pt idx="87">
                  <c:v>1907</c:v>
                </c:pt>
                <c:pt idx="88">
                  <c:v>1908</c:v>
                </c:pt>
                <c:pt idx="89">
                  <c:v>1909</c:v>
                </c:pt>
                <c:pt idx="90">
                  <c:v>1910</c:v>
                </c:pt>
                <c:pt idx="91">
                  <c:v>1911</c:v>
                </c:pt>
                <c:pt idx="92">
                  <c:v>1912</c:v>
                </c:pt>
                <c:pt idx="93">
                  <c:v>1913</c:v>
                </c:pt>
                <c:pt idx="94">
                  <c:v>1914</c:v>
                </c:pt>
                <c:pt idx="95">
                  <c:v>1915</c:v>
                </c:pt>
                <c:pt idx="96">
                  <c:v>1916</c:v>
                </c:pt>
                <c:pt idx="97">
                  <c:v>1917</c:v>
                </c:pt>
                <c:pt idx="98">
                  <c:v>1918</c:v>
                </c:pt>
                <c:pt idx="99">
                  <c:v>1919</c:v>
                </c:pt>
                <c:pt idx="100">
                  <c:v>1920</c:v>
                </c:pt>
                <c:pt idx="101">
                  <c:v>1921</c:v>
                </c:pt>
                <c:pt idx="102">
                  <c:v>1922</c:v>
                </c:pt>
                <c:pt idx="103">
                  <c:v>1923</c:v>
                </c:pt>
                <c:pt idx="104">
                  <c:v>1924</c:v>
                </c:pt>
                <c:pt idx="105">
                  <c:v>1925</c:v>
                </c:pt>
                <c:pt idx="106">
                  <c:v>1926</c:v>
                </c:pt>
                <c:pt idx="107">
                  <c:v>1927</c:v>
                </c:pt>
                <c:pt idx="108">
                  <c:v>1928</c:v>
                </c:pt>
                <c:pt idx="109">
                  <c:v>1929</c:v>
                </c:pt>
                <c:pt idx="110">
                  <c:v>1930</c:v>
                </c:pt>
                <c:pt idx="111">
                  <c:v>1931</c:v>
                </c:pt>
                <c:pt idx="112">
                  <c:v>1932</c:v>
                </c:pt>
                <c:pt idx="113">
                  <c:v>1933</c:v>
                </c:pt>
                <c:pt idx="114">
                  <c:v>1934</c:v>
                </c:pt>
                <c:pt idx="115">
                  <c:v>1935</c:v>
                </c:pt>
                <c:pt idx="116">
                  <c:v>1936</c:v>
                </c:pt>
                <c:pt idx="117">
                  <c:v>1937</c:v>
                </c:pt>
                <c:pt idx="118">
                  <c:v>1938</c:v>
                </c:pt>
                <c:pt idx="119">
                  <c:v>1939</c:v>
                </c:pt>
                <c:pt idx="120">
                  <c:v>1940</c:v>
                </c:pt>
                <c:pt idx="121">
                  <c:v>1941</c:v>
                </c:pt>
                <c:pt idx="122">
                  <c:v>1942</c:v>
                </c:pt>
                <c:pt idx="123">
                  <c:v>1943</c:v>
                </c:pt>
                <c:pt idx="124">
                  <c:v>1944</c:v>
                </c:pt>
                <c:pt idx="125">
                  <c:v>1945</c:v>
                </c:pt>
                <c:pt idx="126">
                  <c:v>1946</c:v>
                </c:pt>
                <c:pt idx="127">
                  <c:v>1947</c:v>
                </c:pt>
                <c:pt idx="128">
                  <c:v>1948</c:v>
                </c:pt>
                <c:pt idx="129">
                  <c:v>1949</c:v>
                </c:pt>
                <c:pt idx="130">
                  <c:v>1950</c:v>
                </c:pt>
                <c:pt idx="131">
                  <c:v>1951</c:v>
                </c:pt>
                <c:pt idx="132">
                  <c:v>1952</c:v>
                </c:pt>
                <c:pt idx="133">
                  <c:v>1953</c:v>
                </c:pt>
                <c:pt idx="134">
                  <c:v>1954</c:v>
                </c:pt>
                <c:pt idx="135">
                  <c:v>1955</c:v>
                </c:pt>
                <c:pt idx="136">
                  <c:v>1956</c:v>
                </c:pt>
                <c:pt idx="137">
                  <c:v>1957</c:v>
                </c:pt>
                <c:pt idx="138">
                  <c:v>1958</c:v>
                </c:pt>
                <c:pt idx="139">
                  <c:v>1959</c:v>
                </c:pt>
                <c:pt idx="140">
                  <c:v>1960</c:v>
                </c:pt>
                <c:pt idx="141">
                  <c:v>1961</c:v>
                </c:pt>
                <c:pt idx="142">
                  <c:v>1962</c:v>
                </c:pt>
                <c:pt idx="143">
                  <c:v>1963</c:v>
                </c:pt>
                <c:pt idx="144">
                  <c:v>1964</c:v>
                </c:pt>
                <c:pt idx="145">
                  <c:v>1965</c:v>
                </c:pt>
                <c:pt idx="146">
                  <c:v>1966</c:v>
                </c:pt>
                <c:pt idx="147">
                  <c:v>1967</c:v>
                </c:pt>
                <c:pt idx="148">
                  <c:v>1968</c:v>
                </c:pt>
                <c:pt idx="149">
                  <c:v>1969</c:v>
                </c:pt>
                <c:pt idx="150">
                  <c:v>1970</c:v>
                </c:pt>
                <c:pt idx="151">
                  <c:v>1971</c:v>
                </c:pt>
                <c:pt idx="152">
                  <c:v>1972</c:v>
                </c:pt>
                <c:pt idx="153">
                  <c:v>1973</c:v>
                </c:pt>
                <c:pt idx="154">
                  <c:v>1974</c:v>
                </c:pt>
                <c:pt idx="155">
                  <c:v>1975</c:v>
                </c:pt>
                <c:pt idx="156">
                  <c:v>1976</c:v>
                </c:pt>
                <c:pt idx="157">
                  <c:v>1977</c:v>
                </c:pt>
                <c:pt idx="158">
                  <c:v>1978</c:v>
                </c:pt>
                <c:pt idx="159">
                  <c:v>1979</c:v>
                </c:pt>
                <c:pt idx="160">
                  <c:v>1980</c:v>
                </c:pt>
                <c:pt idx="161">
                  <c:v>1981</c:v>
                </c:pt>
                <c:pt idx="162">
                  <c:v>1982</c:v>
                </c:pt>
                <c:pt idx="163">
                  <c:v>1983</c:v>
                </c:pt>
                <c:pt idx="164">
                  <c:v>1984</c:v>
                </c:pt>
                <c:pt idx="165">
                  <c:v>1985</c:v>
                </c:pt>
                <c:pt idx="166">
                  <c:v>1986</c:v>
                </c:pt>
                <c:pt idx="167">
                  <c:v>1987</c:v>
                </c:pt>
                <c:pt idx="168">
                  <c:v>1988</c:v>
                </c:pt>
                <c:pt idx="169">
                  <c:v>1989</c:v>
                </c:pt>
                <c:pt idx="170">
                  <c:v>1990</c:v>
                </c:pt>
                <c:pt idx="171">
                  <c:v>1991</c:v>
                </c:pt>
                <c:pt idx="172">
                  <c:v>1992</c:v>
                </c:pt>
                <c:pt idx="173">
                  <c:v>1993</c:v>
                </c:pt>
                <c:pt idx="174">
                  <c:v>1994</c:v>
                </c:pt>
                <c:pt idx="175">
                  <c:v>1995</c:v>
                </c:pt>
                <c:pt idx="176">
                  <c:v>1996</c:v>
                </c:pt>
                <c:pt idx="177">
                  <c:v>1997</c:v>
                </c:pt>
                <c:pt idx="178">
                  <c:v>1998</c:v>
                </c:pt>
                <c:pt idx="179">
                  <c:v>1999</c:v>
                </c:pt>
                <c:pt idx="180">
                  <c:v>2000</c:v>
                </c:pt>
                <c:pt idx="181">
                  <c:v>2001</c:v>
                </c:pt>
                <c:pt idx="182">
                  <c:v>2002</c:v>
                </c:pt>
                <c:pt idx="183">
                  <c:v>2003</c:v>
                </c:pt>
                <c:pt idx="184">
                  <c:v>2004</c:v>
                </c:pt>
                <c:pt idx="185">
                  <c:v>2005</c:v>
                </c:pt>
                <c:pt idx="186">
                  <c:v>2006</c:v>
                </c:pt>
                <c:pt idx="187">
                  <c:v>2007</c:v>
                </c:pt>
                <c:pt idx="188">
                  <c:v>2008</c:v>
                </c:pt>
                <c:pt idx="189">
                  <c:v>2009</c:v>
                </c:pt>
                <c:pt idx="190">
                  <c:v>2010</c:v>
                </c:pt>
                <c:pt idx="191">
                  <c:v>2011</c:v>
                </c:pt>
                <c:pt idx="192">
                  <c:v>2012</c:v>
                </c:pt>
                <c:pt idx="193">
                  <c:v>2013</c:v>
                </c:pt>
                <c:pt idx="194">
                  <c:v>2014</c:v>
                </c:pt>
                <c:pt idx="195">
                  <c:v>2015</c:v>
                </c:pt>
                <c:pt idx="196">
                  <c:v>2016</c:v>
                </c:pt>
                <c:pt idx="197">
                  <c:v>2017</c:v>
                </c:pt>
                <c:pt idx="198">
                  <c:v>2018</c:v>
                </c:pt>
              </c:numCache>
            </c:numRef>
          </c:cat>
          <c:val>
            <c:numRef>
              <c:f>'Table 1'!$B$2:$B$200</c:f>
              <c:numCache>
                <c:formatCode>General</c:formatCode>
                <c:ptCount val="199"/>
                <c:pt idx="0">
                  <c:v>8385</c:v>
                </c:pt>
                <c:pt idx="1">
                  <c:v>9127</c:v>
                </c:pt>
                <c:pt idx="2">
                  <c:v>6911</c:v>
                </c:pt>
                <c:pt idx="3">
                  <c:v>6354</c:v>
                </c:pt>
                <c:pt idx="4">
                  <c:v>7912</c:v>
                </c:pt>
                <c:pt idx="5">
                  <c:v>10199</c:v>
                </c:pt>
                <c:pt idx="6">
                  <c:v>10837</c:v>
                </c:pt>
                <c:pt idx="7">
                  <c:v>18875</c:v>
                </c:pt>
                <c:pt idx="8">
                  <c:v>27382</c:v>
                </c:pt>
                <c:pt idx="9">
                  <c:v>22520</c:v>
                </c:pt>
                <c:pt idx="10">
                  <c:v>23322</c:v>
                </c:pt>
                <c:pt idx="11">
                  <c:v>22633</c:v>
                </c:pt>
                <c:pt idx="12">
                  <c:v>60482</c:v>
                </c:pt>
                <c:pt idx="13">
                  <c:v>58640</c:v>
                </c:pt>
                <c:pt idx="14">
                  <c:v>65365</c:v>
                </c:pt>
                <c:pt idx="15">
                  <c:v>45374</c:v>
                </c:pt>
                <c:pt idx="16">
                  <c:v>76242</c:v>
                </c:pt>
                <c:pt idx="17">
                  <c:v>79340</c:v>
                </c:pt>
                <c:pt idx="18">
                  <c:v>38914</c:v>
                </c:pt>
                <c:pt idx="19">
                  <c:v>68069</c:v>
                </c:pt>
                <c:pt idx="20">
                  <c:v>84066</c:v>
                </c:pt>
                <c:pt idx="21">
                  <c:v>80289</c:v>
                </c:pt>
                <c:pt idx="22">
                  <c:v>104565</c:v>
                </c:pt>
                <c:pt idx="23">
                  <c:v>52496</c:v>
                </c:pt>
                <c:pt idx="24">
                  <c:v>78615</c:v>
                </c:pt>
                <c:pt idx="25">
                  <c:v>114371</c:v>
                </c:pt>
                <c:pt idx="26">
                  <c:v>154416</c:v>
                </c:pt>
                <c:pt idx="27">
                  <c:v>234968</c:v>
                </c:pt>
                <c:pt idx="28">
                  <c:v>226527</c:v>
                </c:pt>
                <c:pt idx="29">
                  <c:v>297024</c:v>
                </c:pt>
                <c:pt idx="30">
                  <c:v>369980</c:v>
                </c:pt>
                <c:pt idx="31">
                  <c:v>379466</c:v>
                </c:pt>
                <c:pt idx="32">
                  <c:v>371603</c:v>
                </c:pt>
                <c:pt idx="33">
                  <c:v>368645</c:v>
                </c:pt>
                <c:pt idx="34">
                  <c:v>427833</c:v>
                </c:pt>
                <c:pt idx="35">
                  <c:v>200877</c:v>
                </c:pt>
                <c:pt idx="36">
                  <c:v>200436</c:v>
                </c:pt>
                <c:pt idx="37">
                  <c:v>251306</c:v>
                </c:pt>
                <c:pt idx="38">
                  <c:v>123126</c:v>
                </c:pt>
                <c:pt idx="39">
                  <c:v>121282</c:v>
                </c:pt>
                <c:pt idx="40">
                  <c:v>153640</c:v>
                </c:pt>
                <c:pt idx="41">
                  <c:v>91918</c:v>
                </c:pt>
                <c:pt idx="42">
                  <c:v>91985</c:v>
                </c:pt>
                <c:pt idx="43">
                  <c:v>176282</c:v>
                </c:pt>
                <c:pt idx="44">
                  <c:v>193418</c:v>
                </c:pt>
                <c:pt idx="45">
                  <c:v>248120</c:v>
                </c:pt>
                <c:pt idx="46">
                  <c:v>318568</c:v>
                </c:pt>
                <c:pt idx="47">
                  <c:v>315722</c:v>
                </c:pt>
                <c:pt idx="48">
                  <c:v>138840</c:v>
                </c:pt>
                <c:pt idx="49">
                  <c:v>352768</c:v>
                </c:pt>
                <c:pt idx="50">
                  <c:v>387203</c:v>
                </c:pt>
                <c:pt idx="51">
                  <c:v>321350</c:v>
                </c:pt>
                <c:pt idx="52">
                  <c:v>404806</c:v>
                </c:pt>
                <c:pt idx="53">
                  <c:v>459803</c:v>
                </c:pt>
                <c:pt idx="54">
                  <c:v>313339</c:v>
                </c:pt>
                <c:pt idx="55">
                  <c:v>227498</c:v>
                </c:pt>
                <c:pt idx="56">
                  <c:v>169986</c:v>
                </c:pt>
                <c:pt idx="57">
                  <c:v>141857</c:v>
                </c:pt>
                <c:pt idx="58">
                  <c:v>138469</c:v>
                </c:pt>
                <c:pt idx="59">
                  <c:v>177826</c:v>
                </c:pt>
                <c:pt idx="60">
                  <c:v>457257</c:v>
                </c:pt>
                <c:pt idx="61">
                  <c:v>669431</c:v>
                </c:pt>
                <c:pt idx="62">
                  <c:v>788992</c:v>
                </c:pt>
                <c:pt idx="63">
                  <c:v>603322</c:v>
                </c:pt>
                <c:pt idx="64">
                  <c:v>518592</c:v>
                </c:pt>
                <c:pt idx="65">
                  <c:v>395346</c:v>
                </c:pt>
                <c:pt idx="66">
                  <c:v>334203</c:v>
                </c:pt>
                <c:pt idx="67">
                  <c:v>490109</c:v>
                </c:pt>
                <c:pt idx="68">
                  <c:v>546889</c:v>
                </c:pt>
                <c:pt idx="69">
                  <c:v>444427</c:v>
                </c:pt>
                <c:pt idx="70">
                  <c:v>455302</c:v>
                </c:pt>
                <c:pt idx="71">
                  <c:v>560319</c:v>
                </c:pt>
                <c:pt idx="72">
                  <c:v>579663</c:v>
                </c:pt>
                <c:pt idx="73">
                  <c:v>439730</c:v>
                </c:pt>
                <c:pt idx="74">
                  <c:v>285631</c:v>
                </c:pt>
                <c:pt idx="75">
                  <c:v>258536</c:v>
                </c:pt>
                <c:pt idx="76">
                  <c:v>343267</c:v>
                </c:pt>
                <c:pt idx="77">
                  <c:v>230832</c:v>
                </c:pt>
                <c:pt idx="78">
                  <c:v>229299</c:v>
                </c:pt>
                <c:pt idx="79">
                  <c:v>311715</c:v>
                </c:pt>
                <c:pt idx="80">
                  <c:v>448572</c:v>
                </c:pt>
                <c:pt idx="81">
                  <c:v>487918</c:v>
                </c:pt>
                <c:pt idx="82">
                  <c:v>648743</c:v>
                </c:pt>
                <c:pt idx="83">
                  <c:v>857046</c:v>
                </c:pt>
                <c:pt idx="84">
                  <c:v>812870</c:v>
                </c:pt>
                <c:pt idx="85">
                  <c:v>1026499</c:v>
                </c:pt>
                <c:pt idx="86">
                  <c:v>1100735</c:v>
                </c:pt>
                <c:pt idx="87">
                  <c:v>1285349</c:v>
                </c:pt>
                <c:pt idx="88">
                  <c:v>782870</c:v>
                </c:pt>
                <c:pt idx="89">
                  <c:v>751786</c:v>
                </c:pt>
                <c:pt idx="90">
                  <c:v>1041570</c:v>
                </c:pt>
                <c:pt idx="91">
                  <c:v>878587</c:v>
                </c:pt>
                <c:pt idx="92">
                  <c:v>838172</c:v>
                </c:pt>
                <c:pt idx="93">
                  <c:v>1197892</c:v>
                </c:pt>
                <c:pt idx="94">
                  <c:v>1218480</c:v>
                </c:pt>
                <c:pt idx="95">
                  <c:v>326700</c:v>
                </c:pt>
                <c:pt idx="96">
                  <c:v>298826</c:v>
                </c:pt>
                <c:pt idx="97">
                  <c:v>295403</c:v>
                </c:pt>
                <c:pt idx="98">
                  <c:v>110618</c:v>
                </c:pt>
                <c:pt idx="99">
                  <c:v>141132</c:v>
                </c:pt>
                <c:pt idx="100">
                  <c:v>430001</c:v>
                </c:pt>
                <c:pt idx="101">
                  <c:v>805228</c:v>
                </c:pt>
                <c:pt idx="102">
                  <c:v>309556</c:v>
                </c:pt>
                <c:pt idx="103">
                  <c:v>522919</c:v>
                </c:pt>
                <c:pt idx="104">
                  <c:v>706896</c:v>
                </c:pt>
                <c:pt idx="105">
                  <c:v>294314</c:v>
                </c:pt>
                <c:pt idx="106">
                  <c:v>304488</c:v>
                </c:pt>
                <c:pt idx="107">
                  <c:v>335175</c:v>
                </c:pt>
                <c:pt idx="108">
                  <c:v>307255</c:v>
                </c:pt>
                <c:pt idx="109">
                  <c:v>279678</c:v>
                </c:pt>
                <c:pt idx="110">
                  <c:v>241700</c:v>
                </c:pt>
                <c:pt idx="111">
                  <c:v>97139</c:v>
                </c:pt>
                <c:pt idx="112">
                  <c:v>35576</c:v>
                </c:pt>
                <c:pt idx="113">
                  <c:v>23068</c:v>
                </c:pt>
                <c:pt idx="114">
                  <c:v>29470</c:v>
                </c:pt>
                <c:pt idx="115">
                  <c:v>34956</c:v>
                </c:pt>
                <c:pt idx="116">
                  <c:v>36329</c:v>
                </c:pt>
                <c:pt idx="117">
                  <c:v>50244</c:v>
                </c:pt>
                <c:pt idx="118">
                  <c:v>67895</c:v>
                </c:pt>
                <c:pt idx="119">
                  <c:v>82998</c:v>
                </c:pt>
                <c:pt idx="120">
                  <c:v>70756</c:v>
                </c:pt>
                <c:pt idx="121">
                  <c:v>51776</c:v>
                </c:pt>
                <c:pt idx="122">
                  <c:v>28781</c:v>
                </c:pt>
                <c:pt idx="123">
                  <c:v>23725</c:v>
                </c:pt>
                <c:pt idx="124">
                  <c:v>28551</c:v>
                </c:pt>
                <c:pt idx="125">
                  <c:v>38119</c:v>
                </c:pt>
                <c:pt idx="126">
                  <c:v>108721</c:v>
                </c:pt>
                <c:pt idx="127">
                  <c:v>147292</c:v>
                </c:pt>
                <c:pt idx="128">
                  <c:v>170570</c:v>
                </c:pt>
                <c:pt idx="129">
                  <c:v>188317</c:v>
                </c:pt>
                <c:pt idx="130">
                  <c:v>249187</c:v>
                </c:pt>
                <c:pt idx="131">
                  <c:v>205717</c:v>
                </c:pt>
                <c:pt idx="132">
                  <c:v>265520</c:v>
                </c:pt>
                <c:pt idx="133">
                  <c:v>170434</c:v>
                </c:pt>
                <c:pt idx="134">
                  <c:v>208177</c:v>
                </c:pt>
                <c:pt idx="135">
                  <c:v>237790</c:v>
                </c:pt>
                <c:pt idx="136">
                  <c:v>321625</c:v>
                </c:pt>
                <c:pt idx="137">
                  <c:v>326867</c:v>
                </c:pt>
                <c:pt idx="138">
                  <c:v>253265</c:v>
                </c:pt>
                <c:pt idx="139">
                  <c:v>260686</c:v>
                </c:pt>
                <c:pt idx="140">
                  <c:v>265398</c:v>
                </c:pt>
                <c:pt idx="141">
                  <c:v>271344</c:v>
                </c:pt>
                <c:pt idx="142">
                  <c:v>283763</c:v>
                </c:pt>
                <c:pt idx="143">
                  <c:v>306260</c:v>
                </c:pt>
                <c:pt idx="144">
                  <c:v>292248</c:v>
                </c:pt>
                <c:pt idx="145">
                  <c:v>296697</c:v>
                </c:pt>
                <c:pt idx="146">
                  <c:v>323040</c:v>
                </c:pt>
                <c:pt idx="147">
                  <c:v>361972</c:v>
                </c:pt>
                <c:pt idx="148">
                  <c:v>454448</c:v>
                </c:pt>
                <c:pt idx="149">
                  <c:v>358579</c:v>
                </c:pt>
                <c:pt idx="150">
                  <c:v>373326</c:v>
                </c:pt>
                <c:pt idx="151">
                  <c:v>370478</c:v>
                </c:pt>
                <c:pt idx="152">
                  <c:v>384685</c:v>
                </c:pt>
                <c:pt idx="153">
                  <c:v>398515</c:v>
                </c:pt>
                <c:pt idx="154">
                  <c:v>393919</c:v>
                </c:pt>
                <c:pt idx="155">
                  <c:v>385378</c:v>
                </c:pt>
                <c:pt idx="156">
                  <c:v>499093</c:v>
                </c:pt>
                <c:pt idx="157">
                  <c:v>458755</c:v>
                </c:pt>
                <c:pt idx="158">
                  <c:v>589810</c:v>
                </c:pt>
                <c:pt idx="159">
                  <c:v>394244</c:v>
                </c:pt>
                <c:pt idx="160">
                  <c:v>524295</c:v>
                </c:pt>
                <c:pt idx="161">
                  <c:v>595014</c:v>
                </c:pt>
                <c:pt idx="162">
                  <c:v>533624</c:v>
                </c:pt>
                <c:pt idx="163">
                  <c:v>550052</c:v>
                </c:pt>
                <c:pt idx="164">
                  <c:v>541811</c:v>
                </c:pt>
                <c:pt idx="165">
                  <c:v>568149</c:v>
                </c:pt>
                <c:pt idx="166">
                  <c:v>600027</c:v>
                </c:pt>
                <c:pt idx="167">
                  <c:v>599889</c:v>
                </c:pt>
                <c:pt idx="168">
                  <c:v>641346</c:v>
                </c:pt>
                <c:pt idx="169">
                  <c:v>1090172</c:v>
                </c:pt>
                <c:pt idx="170">
                  <c:v>1535872</c:v>
                </c:pt>
                <c:pt idx="171">
                  <c:v>1826595</c:v>
                </c:pt>
                <c:pt idx="172">
                  <c:v>973445</c:v>
                </c:pt>
                <c:pt idx="173">
                  <c:v>903916</c:v>
                </c:pt>
                <c:pt idx="174">
                  <c:v>803993</c:v>
                </c:pt>
                <c:pt idx="175">
                  <c:v>720177</c:v>
                </c:pt>
                <c:pt idx="176">
                  <c:v>915560</c:v>
                </c:pt>
                <c:pt idx="177">
                  <c:v>797847</c:v>
                </c:pt>
                <c:pt idx="178">
                  <c:v>653206</c:v>
                </c:pt>
                <c:pt idx="179">
                  <c:v>644787</c:v>
                </c:pt>
                <c:pt idx="180">
                  <c:v>841002</c:v>
                </c:pt>
                <c:pt idx="181">
                  <c:v>1058902</c:v>
                </c:pt>
                <c:pt idx="182">
                  <c:v>1059356</c:v>
                </c:pt>
                <c:pt idx="183">
                  <c:v>703542</c:v>
                </c:pt>
                <c:pt idx="184">
                  <c:v>957883</c:v>
                </c:pt>
                <c:pt idx="185">
                  <c:v>1122257</c:v>
                </c:pt>
                <c:pt idx="186">
                  <c:v>1266129</c:v>
                </c:pt>
                <c:pt idx="187">
                  <c:v>1052415</c:v>
                </c:pt>
                <c:pt idx="188">
                  <c:v>1107126</c:v>
                </c:pt>
                <c:pt idx="189">
                  <c:v>1130818</c:v>
                </c:pt>
                <c:pt idx="190">
                  <c:v>1042625</c:v>
                </c:pt>
                <c:pt idx="191">
                  <c:v>1062040</c:v>
                </c:pt>
                <c:pt idx="192">
                  <c:v>1031631</c:v>
                </c:pt>
                <c:pt idx="193">
                  <c:v>990553</c:v>
                </c:pt>
                <c:pt idx="194">
                  <c:v>1016518</c:v>
                </c:pt>
                <c:pt idx="195">
                  <c:v>1051031</c:v>
                </c:pt>
                <c:pt idx="196">
                  <c:v>1183505</c:v>
                </c:pt>
                <c:pt idx="197">
                  <c:v>1127167</c:v>
                </c:pt>
                <c:pt idx="198">
                  <c:v>1096611</c:v>
                </c:pt>
              </c:numCache>
            </c:numRef>
          </c:val>
          <c:extLst xmlns:c16r2="http://schemas.microsoft.com/office/drawing/2015/06/chart">
            <c:ext xmlns:c16="http://schemas.microsoft.com/office/drawing/2014/chart" uri="{C3380CC4-5D6E-409C-BE32-E72D297353CC}">
              <c16:uniqueId val="{00000000-A838-184E-8E5E-33B2D7B78249}"/>
            </c:ext>
          </c:extLst>
        </c:ser>
        <c:marker val="1"/>
        <c:axId val="121871360"/>
        <c:axId val="121877248"/>
      </c:lineChart>
      <c:catAx>
        <c:axId val="12187136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l-GR"/>
          </a:p>
        </c:txPr>
        <c:crossAx val="121877248"/>
        <c:crosses val="autoZero"/>
        <c:auto val="1"/>
        <c:lblAlgn val="ctr"/>
        <c:lblOffset val="100"/>
        <c:tickLblSkip val="15"/>
      </c:catAx>
      <c:valAx>
        <c:axId val="121877248"/>
        <c:scaling>
          <c:orientation val="minMax"/>
        </c:scaling>
        <c:delete val="1"/>
        <c:axPos val="l"/>
        <c:numFmt formatCode="General" sourceLinked="1"/>
        <c:majorTickMark val="none"/>
        <c:tickLblPos val="none"/>
        <c:crossAx val="121871360"/>
        <c:crosses val="autoZero"/>
        <c:crossBetween val="between"/>
        <c:dispUnits>
          <c:builtInUnit val="thousands"/>
          <c:dispUnitsLbl>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dispUnitsLbl>
        </c:dispUnits>
      </c:valAx>
      <c:spPr>
        <a:noFill/>
        <a:ln>
          <a:noFill/>
        </a:ln>
        <a:effectLst/>
      </c:spPr>
    </c:plotArea>
    <c:plotVisOnly val="1"/>
    <c:dispBlanksAs val="gap"/>
  </c:chart>
  <c:spPr>
    <a:noFill/>
    <a:ln w="9525" cap="flat" cmpd="sng" algn="ctr">
      <a:noFill/>
      <a:round/>
    </a:ln>
    <a:effectLst/>
  </c:spPr>
  <c:txPr>
    <a:bodyPr/>
    <a:lstStyle/>
    <a:p>
      <a:pPr>
        <a:defRPr/>
      </a:pPr>
      <a:endParaRPr lang="el-GR"/>
    </a:p>
  </c:txPr>
  <c:externalData r:id="rId1"/>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 Id="rId5" Type="http://schemas.openxmlformats.org/officeDocument/2006/relationships/image" Target="../media/image71.png"/><Relationship Id="rId4" Type="http://schemas.openxmlformats.org/officeDocument/2006/relationships/image" Target="../media/image7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 Id="rId5" Type="http://schemas.openxmlformats.org/officeDocument/2006/relationships/image" Target="../media/image70.png"/><Relationship Id="rId4" Type="http://schemas.openxmlformats.org/officeDocument/2006/relationships/image" Target="../media/image7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9A9070-481D-6246-8CF3-215EF8545880}" type="doc">
      <dgm:prSet loTypeId="urn:microsoft.com/office/officeart/2005/8/layout/radial2" loCatId="" qsTypeId="urn:microsoft.com/office/officeart/2005/8/quickstyle/simple1" qsCatId="simple" csTypeId="urn:microsoft.com/office/officeart/2005/8/colors/accent1_2" csCatId="accent1" phldr="1"/>
      <dgm:spPr/>
      <dgm:t>
        <a:bodyPr/>
        <a:lstStyle/>
        <a:p>
          <a:endParaRPr lang="en-US"/>
        </a:p>
      </dgm:t>
    </dgm:pt>
    <dgm:pt modelId="{3534B583-9B8A-2D41-BAED-07F49E6BE000}">
      <dgm:prSet phldrT="[Text]" custT="1"/>
      <dgm:spPr>
        <a:solidFill>
          <a:schemeClr val="tx2"/>
        </a:solidFill>
        <a:ln>
          <a:noFill/>
        </a:ln>
      </dgm:spPr>
      <dgm:t>
        <a:bodyPr/>
        <a:lstStyle/>
        <a:p>
          <a:r>
            <a:rPr lang="en-US" sz="1400" b="1" dirty="0">
              <a:solidFill>
                <a:schemeClr val="bg1"/>
              </a:solidFill>
              <a:latin typeface="Arial" panose="020B0604020202020204" pitchFamily="34" charset="0"/>
              <a:cs typeface="Arial" panose="020B0604020202020204" pitchFamily="34" charset="0"/>
            </a:rPr>
            <a:t>Relations with state (police, ICE, government)</a:t>
          </a:r>
        </a:p>
      </dgm:t>
    </dgm:pt>
    <dgm:pt modelId="{AF056E76-C097-E742-B8CE-CAAA799E2962}" type="parTrans" cxnId="{3E4C701E-CA5E-FE41-A357-5E3A90D0B5A6}">
      <dgm:prSet/>
      <dgm:spPr/>
      <dgm:t>
        <a:bodyPr/>
        <a:lstStyle/>
        <a:p>
          <a:endParaRPr lang="en-US">
            <a:latin typeface="Arial" panose="020B0604020202020204" pitchFamily="34" charset="0"/>
            <a:cs typeface="Arial" panose="020B0604020202020204" pitchFamily="34" charset="0"/>
          </a:endParaRPr>
        </a:p>
      </dgm:t>
    </dgm:pt>
    <dgm:pt modelId="{F0D74C7B-4DCD-684B-A983-8BEA3247A4AD}" type="sibTrans" cxnId="{3E4C701E-CA5E-FE41-A357-5E3A90D0B5A6}">
      <dgm:prSet/>
      <dgm:spPr/>
      <dgm:t>
        <a:bodyPr/>
        <a:lstStyle/>
        <a:p>
          <a:endParaRPr lang="en-US">
            <a:latin typeface="Arial" panose="020B0604020202020204" pitchFamily="34" charset="0"/>
            <a:cs typeface="Arial" panose="020B0604020202020204" pitchFamily="34" charset="0"/>
          </a:endParaRPr>
        </a:p>
      </dgm:t>
    </dgm:pt>
    <dgm:pt modelId="{9FC26950-A4DA-2842-AB38-EFA56E9A2184}">
      <dgm:prSet phldrT="[Text]" custT="1"/>
      <dgm:spPr>
        <a:solidFill>
          <a:schemeClr val="tx2"/>
        </a:solidFill>
        <a:ln>
          <a:noFill/>
        </a:ln>
      </dgm:spPr>
      <dgm:t>
        <a:bodyPr/>
        <a:lstStyle/>
        <a:p>
          <a:r>
            <a:rPr lang="en-US" sz="1400" b="1" dirty="0">
              <a:solidFill>
                <a:schemeClr val="bg1"/>
              </a:solidFill>
              <a:latin typeface="Arial" panose="020B0604020202020204" pitchFamily="34" charset="0"/>
              <a:cs typeface="Arial" panose="020B0604020202020204" pitchFamily="34" charset="0"/>
            </a:rPr>
            <a:t>Relations with institutions (schools, hospitals, etc.)</a:t>
          </a:r>
        </a:p>
      </dgm:t>
    </dgm:pt>
    <dgm:pt modelId="{8EED090D-2871-4749-9D7A-97E29766F6D2}" type="parTrans" cxnId="{BE237192-8D5B-E346-B9C6-10A4112E9D0E}">
      <dgm:prSet/>
      <dgm:spPr/>
      <dgm:t>
        <a:bodyPr/>
        <a:lstStyle/>
        <a:p>
          <a:endParaRPr lang="en-US">
            <a:latin typeface="Arial" panose="020B0604020202020204" pitchFamily="34" charset="0"/>
            <a:cs typeface="Arial" panose="020B0604020202020204" pitchFamily="34" charset="0"/>
          </a:endParaRPr>
        </a:p>
      </dgm:t>
    </dgm:pt>
    <dgm:pt modelId="{5CAD56AE-6ABB-4D42-BC69-E7FCC23FCD85}" type="sibTrans" cxnId="{BE237192-8D5B-E346-B9C6-10A4112E9D0E}">
      <dgm:prSet/>
      <dgm:spPr/>
      <dgm:t>
        <a:bodyPr/>
        <a:lstStyle/>
        <a:p>
          <a:endParaRPr lang="en-US">
            <a:latin typeface="Arial" panose="020B0604020202020204" pitchFamily="34" charset="0"/>
            <a:cs typeface="Arial" panose="020B0604020202020204" pitchFamily="34" charset="0"/>
          </a:endParaRPr>
        </a:p>
      </dgm:t>
    </dgm:pt>
    <dgm:pt modelId="{29B8D0C6-795B-1346-B828-A116D6B9508E}">
      <dgm:prSet phldrT="[Text]" custT="1"/>
      <dgm:spPr>
        <a:solidFill>
          <a:schemeClr val="tx2"/>
        </a:solidFill>
        <a:ln>
          <a:noFill/>
        </a:ln>
      </dgm:spPr>
      <dgm:t>
        <a:bodyPr/>
        <a:lstStyle/>
        <a:p>
          <a:r>
            <a:rPr lang="en-US" sz="1400" b="1" dirty="0">
              <a:solidFill>
                <a:schemeClr val="bg1"/>
              </a:solidFill>
              <a:latin typeface="Arial" panose="020B0604020202020204" pitchFamily="34" charset="0"/>
              <a:cs typeface="Arial" panose="020B0604020202020204" pitchFamily="34" charset="0"/>
            </a:rPr>
            <a:t>Relations with people (friends, family, coworkers, others)</a:t>
          </a:r>
        </a:p>
      </dgm:t>
    </dgm:pt>
    <dgm:pt modelId="{8619CBE6-E8F3-C34E-948F-0B38B0283594}" type="parTrans" cxnId="{0C764A1F-E485-8E45-AC02-B5E85E3D9DEC}">
      <dgm:prSet/>
      <dgm:spPr/>
      <dgm:t>
        <a:bodyPr/>
        <a:lstStyle/>
        <a:p>
          <a:endParaRPr lang="en-US">
            <a:latin typeface="Arial" panose="020B0604020202020204" pitchFamily="34" charset="0"/>
            <a:cs typeface="Arial" panose="020B0604020202020204" pitchFamily="34" charset="0"/>
          </a:endParaRPr>
        </a:p>
      </dgm:t>
    </dgm:pt>
    <dgm:pt modelId="{A4CC9687-5BCC-B74F-B953-C3745D3CD160}" type="sibTrans" cxnId="{0C764A1F-E485-8E45-AC02-B5E85E3D9DEC}">
      <dgm:prSet/>
      <dgm:spPr/>
      <dgm:t>
        <a:bodyPr/>
        <a:lstStyle/>
        <a:p>
          <a:endParaRPr lang="en-US">
            <a:latin typeface="Arial" panose="020B0604020202020204" pitchFamily="34" charset="0"/>
            <a:cs typeface="Arial" panose="020B0604020202020204" pitchFamily="34" charset="0"/>
          </a:endParaRPr>
        </a:p>
      </dgm:t>
    </dgm:pt>
    <dgm:pt modelId="{AE020F8E-2E69-2243-B6C2-D98BE426E686}">
      <dgm:prSet phldrT="[Text]" custT="1"/>
      <dgm:spPr>
        <a:noFill/>
        <a:ln>
          <a:noFill/>
        </a:ln>
      </dgm:spPr>
      <dgm:t>
        <a:bodyPr/>
        <a:lstStyle/>
        <a:p>
          <a:r>
            <a:rPr lang="en-US" sz="1400" b="1" i="0" dirty="0">
              <a:solidFill>
                <a:schemeClr val="bg1"/>
              </a:solidFill>
              <a:latin typeface="Arial" panose="020B0604020202020204" pitchFamily="34" charset="0"/>
              <a:cs typeface="Arial" panose="020B0604020202020204" pitchFamily="34" charset="0"/>
            </a:rPr>
            <a:t>IMMIGRANT INCORPORATION</a:t>
          </a:r>
        </a:p>
      </dgm:t>
    </dgm:pt>
    <dgm:pt modelId="{388B754E-C713-2E41-BC18-95A677D4E01B}" type="sibTrans" cxnId="{E060ED50-ED7D-294A-A9D3-1FA9724ED22B}">
      <dgm:prSet/>
      <dgm:spPr/>
      <dgm:t>
        <a:bodyPr/>
        <a:lstStyle/>
        <a:p>
          <a:endParaRPr lang="en-US">
            <a:latin typeface="Arial" panose="020B0604020202020204" pitchFamily="34" charset="0"/>
            <a:cs typeface="Arial" panose="020B0604020202020204" pitchFamily="34" charset="0"/>
          </a:endParaRPr>
        </a:p>
      </dgm:t>
    </dgm:pt>
    <dgm:pt modelId="{BF294EC0-F076-D742-A622-C04414D53F2C}" type="parTrans" cxnId="{E060ED50-ED7D-294A-A9D3-1FA9724ED22B}">
      <dgm:prSet/>
      <dgm:spPr/>
      <dgm:t>
        <a:bodyPr/>
        <a:lstStyle/>
        <a:p>
          <a:endParaRPr lang="en-US">
            <a:latin typeface="Arial" panose="020B0604020202020204" pitchFamily="34" charset="0"/>
            <a:cs typeface="Arial" panose="020B0604020202020204" pitchFamily="34" charset="0"/>
          </a:endParaRPr>
        </a:p>
      </dgm:t>
    </dgm:pt>
    <dgm:pt modelId="{6375DBED-DC49-C84C-AA87-B96D69D2AEED}" type="pres">
      <dgm:prSet presAssocID="{909A9070-481D-6246-8CF3-215EF8545880}" presName="composite" presStyleCnt="0">
        <dgm:presLayoutVars>
          <dgm:chMax val="5"/>
          <dgm:dir/>
          <dgm:animLvl val="ctr"/>
          <dgm:resizeHandles val="exact"/>
        </dgm:presLayoutVars>
      </dgm:prSet>
      <dgm:spPr/>
      <dgm:t>
        <a:bodyPr/>
        <a:lstStyle/>
        <a:p>
          <a:endParaRPr lang="el-GR"/>
        </a:p>
      </dgm:t>
    </dgm:pt>
    <dgm:pt modelId="{758142FE-DEC8-A344-AD85-D7F577491C9F}" type="pres">
      <dgm:prSet presAssocID="{909A9070-481D-6246-8CF3-215EF8545880}" presName="cycle" presStyleCnt="0"/>
      <dgm:spPr/>
    </dgm:pt>
    <dgm:pt modelId="{C128A75E-C240-7743-8605-6EC8606D36AF}" type="pres">
      <dgm:prSet presAssocID="{909A9070-481D-6246-8CF3-215EF8545880}" presName="centerShape" presStyleCnt="0"/>
      <dgm:spPr/>
    </dgm:pt>
    <dgm:pt modelId="{0BA1FBE0-CC8C-E149-84A6-9599CEE2B2B4}" type="pres">
      <dgm:prSet presAssocID="{909A9070-481D-6246-8CF3-215EF8545880}" presName="connSite" presStyleLbl="node1" presStyleIdx="0" presStyleCnt="5"/>
      <dgm:spPr/>
    </dgm:pt>
    <dgm:pt modelId="{C12C94B0-7530-E342-B396-284360EA55BE}" type="pres">
      <dgm:prSet presAssocID="{909A9070-481D-6246-8CF3-215EF8545880}" presName="visible" presStyleLbl="node1" presStyleIdx="0" presStyleCnt="5"/>
      <dgm:spPr>
        <a:solidFill>
          <a:schemeClr val="tx2"/>
        </a:solidFill>
        <a:ln>
          <a:noFill/>
        </a:ln>
      </dgm:spPr>
    </dgm:pt>
    <dgm:pt modelId="{650C837D-FC11-CA49-A42B-2002D2FA8D58}" type="pres">
      <dgm:prSet presAssocID="{BF294EC0-F076-D742-A622-C04414D53F2C}" presName="Name25" presStyleLbl="parChTrans1D1" presStyleIdx="0" presStyleCnt="4"/>
      <dgm:spPr/>
      <dgm:t>
        <a:bodyPr/>
        <a:lstStyle/>
        <a:p>
          <a:endParaRPr lang="el-GR"/>
        </a:p>
      </dgm:t>
    </dgm:pt>
    <dgm:pt modelId="{7F8B4AF9-D4F8-4A4A-BD47-E67FA90299C3}" type="pres">
      <dgm:prSet presAssocID="{AE020F8E-2E69-2243-B6C2-D98BE426E686}" presName="node" presStyleCnt="0"/>
      <dgm:spPr/>
    </dgm:pt>
    <dgm:pt modelId="{F15BB111-D34E-844F-94AE-2C66394097B3}" type="pres">
      <dgm:prSet presAssocID="{AE020F8E-2E69-2243-B6C2-D98BE426E686}" presName="parentNode" presStyleLbl="node1" presStyleIdx="1" presStyleCnt="5" custScaleX="134018" custScaleY="127803" custLinFactY="75263" custLinFactNeighborX="-95696" custLinFactNeighborY="100000">
        <dgm:presLayoutVars>
          <dgm:chMax val="1"/>
          <dgm:bulletEnabled val="1"/>
        </dgm:presLayoutVars>
      </dgm:prSet>
      <dgm:spPr/>
      <dgm:t>
        <a:bodyPr/>
        <a:lstStyle/>
        <a:p>
          <a:endParaRPr lang="el-GR"/>
        </a:p>
      </dgm:t>
    </dgm:pt>
    <dgm:pt modelId="{69E5A4BC-9327-6946-AA28-D21699BFA359}" type="pres">
      <dgm:prSet presAssocID="{AE020F8E-2E69-2243-B6C2-D98BE426E686}" presName="childNode" presStyleLbl="revTx" presStyleIdx="0" presStyleCnt="0">
        <dgm:presLayoutVars>
          <dgm:bulletEnabled val="1"/>
        </dgm:presLayoutVars>
      </dgm:prSet>
      <dgm:spPr/>
    </dgm:pt>
    <dgm:pt modelId="{8AE420A5-74A0-B449-B8EB-5310F368525C}" type="pres">
      <dgm:prSet presAssocID="{AF056E76-C097-E742-B8CE-CAAA799E2962}" presName="Name25" presStyleLbl="parChTrans1D1" presStyleIdx="1" presStyleCnt="4"/>
      <dgm:spPr/>
      <dgm:t>
        <a:bodyPr/>
        <a:lstStyle/>
        <a:p>
          <a:endParaRPr lang="el-GR"/>
        </a:p>
      </dgm:t>
    </dgm:pt>
    <dgm:pt modelId="{08187617-A09C-074D-AF6A-9329648427A3}" type="pres">
      <dgm:prSet presAssocID="{3534B583-9B8A-2D41-BAED-07F49E6BE000}" presName="node" presStyleCnt="0"/>
      <dgm:spPr/>
    </dgm:pt>
    <dgm:pt modelId="{CCFAE857-1B95-B442-B5B6-406FE83421D3}" type="pres">
      <dgm:prSet presAssocID="{3534B583-9B8A-2D41-BAED-07F49E6BE000}" presName="parentNode" presStyleLbl="node1" presStyleIdx="2" presStyleCnt="5">
        <dgm:presLayoutVars>
          <dgm:chMax val="1"/>
          <dgm:bulletEnabled val="1"/>
        </dgm:presLayoutVars>
      </dgm:prSet>
      <dgm:spPr/>
      <dgm:t>
        <a:bodyPr/>
        <a:lstStyle/>
        <a:p>
          <a:endParaRPr lang="el-GR"/>
        </a:p>
      </dgm:t>
    </dgm:pt>
    <dgm:pt modelId="{D048C00F-1F96-6641-B235-AC3A36C821E3}" type="pres">
      <dgm:prSet presAssocID="{3534B583-9B8A-2D41-BAED-07F49E6BE000}" presName="childNode" presStyleLbl="revTx" presStyleIdx="0" presStyleCnt="0">
        <dgm:presLayoutVars>
          <dgm:bulletEnabled val="1"/>
        </dgm:presLayoutVars>
      </dgm:prSet>
      <dgm:spPr/>
    </dgm:pt>
    <dgm:pt modelId="{C41A8FE0-79E9-6649-8286-8C01C3B95301}" type="pres">
      <dgm:prSet presAssocID="{8EED090D-2871-4749-9D7A-97E29766F6D2}" presName="Name25" presStyleLbl="parChTrans1D1" presStyleIdx="2" presStyleCnt="4"/>
      <dgm:spPr/>
      <dgm:t>
        <a:bodyPr/>
        <a:lstStyle/>
        <a:p>
          <a:endParaRPr lang="el-GR"/>
        </a:p>
      </dgm:t>
    </dgm:pt>
    <dgm:pt modelId="{73E5DB69-A1EC-A045-95D5-09CC6BA09FC0}" type="pres">
      <dgm:prSet presAssocID="{9FC26950-A4DA-2842-AB38-EFA56E9A2184}" presName="node" presStyleCnt="0"/>
      <dgm:spPr/>
    </dgm:pt>
    <dgm:pt modelId="{182FB047-1DF9-4D4A-A14F-F515EC570E16}" type="pres">
      <dgm:prSet presAssocID="{9FC26950-A4DA-2842-AB38-EFA56E9A2184}" presName="parentNode" presStyleLbl="node1" presStyleIdx="3" presStyleCnt="5">
        <dgm:presLayoutVars>
          <dgm:chMax val="1"/>
          <dgm:bulletEnabled val="1"/>
        </dgm:presLayoutVars>
      </dgm:prSet>
      <dgm:spPr/>
      <dgm:t>
        <a:bodyPr/>
        <a:lstStyle/>
        <a:p>
          <a:endParaRPr lang="el-GR"/>
        </a:p>
      </dgm:t>
    </dgm:pt>
    <dgm:pt modelId="{F4ACDB65-83BE-6848-B6A6-EE88C07D1C76}" type="pres">
      <dgm:prSet presAssocID="{9FC26950-A4DA-2842-AB38-EFA56E9A2184}" presName="childNode" presStyleLbl="revTx" presStyleIdx="0" presStyleCnt="0">
        <dgm:presLayoutVars>
          <dgm:bulletEnabled val="1"/>
        </dgm:presLayoutVars>
      </dgm:prSet>
      <dgm:spPr/>
    </dgm:pt>
    <dgm:pt modelId="{BDD936DF-4285-8546-9D39-22D5A42A035D}" type="pres">
      <dgm:prSet presAssocID="{8619CBE6-E8F3-C34E-948F-0B38B0283594}" presName="Name25" presStyleLbl="parChTrans1D1" presStyleIdx="3" presStyleCnt="4"/>
      <dgm:spPr/>
      <dgm:t>
        <a:bodyPr/>
        <a:lstStyle/>
        <a:p>
          <a:endParaRPr lang="el-GR"/>
        </a:p>
      </dgm:t>
    </dgm:pt>
    <dgm:pt modelId="{4465838C-958F-CC4C-BB39-57B2E54A77D3}" type="pres">
      <dgm:prSet presAssocID="{29B8D0C6-795B-1346-B828-A116D6B9508E}" presName="node" presStyleCnt="0"/>
      <dgm:spPr/>
    </dgm:pt>
    <dgm:pt modelId="{87AECFB5-0477-D746-ABDF-9DB0D553E431}" type="pres">
      <dgm:prSet presAssocID="{29B8D0C6-795B-1346-B828-A116D6B9508E}" presName="parentNode" presStyleLbl="node1" presStyleIdx="4" presStyleCnt="5">
        <dgm:presLayoutVars>
          <dgm:chMax val="1"/>
          <dgm:bulletEnabled val="1"/>
        </dgm:presLayoutVars>
      </dgm:prSet>
      <dgm:spPr/>
      <dgm:t>
        <a:bodyPr/>
        <a:lstStyle/>
        <a:p>
          <a:endParaRPr lang="el-GR"/>
        </a:p>
      </dgm:t>
    </dgm:pt>
    <dgm:pt modelId="{E4630990-CA95-C641-B5BE-64EADFEAEBE9}" type="pres">
      <dgm:prSet presAssocID="{29B8D0C6-795B-1346-B828-A116D6B9508E}" presName="childNode" presStyleLbl="revTx" presStyleIdx="0" presStyleCnt="0">
        <dgm:presLayoutVars>
          <dgm:bulletEnabled val="1"/>
        </dgm:presLayoutVars>
      </dgm:prSet>
      <dgm:spPr/>
    </dgm:pt>
  </dgm:ptLst>
  <dgm:cxnLst>
    <dgm:cxn modelId="{7FDA83A0-16FD-3846-A777-079C24358CDC}" type="presOf" srcId="{8619CBE6-E8F3-C34E-948F-0B38B0283594}" destId="{BDD936DF-4285-8546-9D39-22D5A42A035D}" srcOrd="0" destOrd="0" presId="urn:microsoft.com/office/officeart/2005/8/layout/radial2"/>
    <dgm:cxn modelId="{B2F1BFDA-1C32-614A-BC5D-D24B48986CB3}" type="presOf" srcId="{AE020F8E-2E69-2243-B6C2-D98BE426E686}" destId="{F15BB111-D34E-844F-94AE-2C66394097B3}" srcOrd="0" destOrd="0" presId="urn:microsoft.com/office/officeart/2005/8/layout/radial2"/>
    <dgm:cxn modelId="{0B588C04-F21D-A147-9491-660F51F91FCD}" type="presOf" srcId="{8EED090D-2871-4749-9D7A-97E29766F6D2}" destId="{C41A8FE0-79E9-6649-8286-8C01C3B95301}" srcOrd="0" destOrd="0" presId="urn:microsoft.com/office/officeart/2005/8/layout/radial2"/>
    <dgm:cxn modelId="{D185AF40-3D07-D84B-A6BD-BDA9A6027E65}" type="presOf" srcId="{AF056E76-C097-E742-B8CE-CAAA799E2962}" destId="{8AE420A5-74A0-B449-B8EB-5310F368525C}" srcOrd="0" destOrd="0" presId="urn:microsoft.com/office/officeart/2005/8/layout/radial2"/>
    <dgm:cxn modelId="{55734213-57F4-DD45-93B7-185B8532DE01}" type="presOf" srcId="{29B8D0C6-795B-1346-B828-A116D6B9508E}" destId="{87AECFB5-0477-D746-ABDF-9DB0D553E431}" srcOrd="0" destOrd="0" presId="urn:microsoft.com/office/officeart/2005/8/layout/radial2"/>
    <dgm:cxn modelId="{0C764A1F-E485-8E45-AC02-B5E85E3D9DEC}" srcId="{909A9070-481D-6246-8CF3-215EF8545880}" destId="{29B8D0C6-795B-1346-B828-A116D6B9508E}" srcOrd="3" destOrd="0" parTransId="{8619CBE6-E8F3-C34E-948F-0B38B0283594}" sibTransId="{A4CC9687-5BCC-B74F-B953-C3745D3CD160}"/>
    <dgm:cxn modelId="{E060ED50-ED7D-294A-A9D3-1FA9724ED22B}" srcId="{909A9070-481D-6246-8CF3-215EF8545880}" destId="{AE020F8E-2E69-2243-B6C2-D98BE426E686}" srcOrd="0" destOrd="0" parTransId="{BF294EC0-F076-D742-A622-C04414D53F2C}" sibTransId="{388B754E-C713-2E41-BC18-95A677D4E01B}"/>
    <dgm:cxn modelId="{2BBE155A-DEE9-4F4D-9899-79AF7AAD8C27}" type="presOf" srcId="{909A9070-481D-6246-8CF3-215EF8545880}" destId="{6375DBED-DC49-C84C-AA87-B96D69D2AEED}" srcOrd="0" destOrd="0" presId="urn:microsoft.com/office/officeart/2005/8/layout/radial2"/>
    <dgm:cxn modelId="{7B4A6A33-F144-D94B-93BA-C03EE4523048}" type="presOf" srcId="{BF294EC0-F076-D742-A622-C04414D53F2C}" destId="{650C837D-FC11-CA49-A42B-2002D2FA8D58}" srcOrd="0" destOrd="0" presId="urn:microsoft.com/office/officeart/2005/8/layout/radial2"/>
    <dgm:cxn modelId="{3E4C701E-CA5E-FE41-A357-5E3A90D0B5A6}" srcId="{909A9070-481D-6246-8CF3-215EF8545880}" destId="{3534B583-9B8A-2D41-BAED-07F49E6BE000}" srcOrd="1" destOrd="0" parTransId="{AF056E76-C097-E742-B8CE-CAAA799E2962}" sibTransId="{F0D74C7B-4DCD-684B-A983-8BEA3247A4AD}"/>
    <dgm:cxn modelId="{BE237192-8D5B-E346-B9C6-10A4112E9D0E}" srcId="{909A9070-481D-6246-8CF3-215EF8545880}" destId="{9FC26950-A4DA-2842-AB38-EFA56E9A2184}" srcOrd="2" destOrd="0" parTransId="{8EED090D-2871-4749-9D7A-97E29766F6D2}" sibTransId="{5CAD56AE-6ABB-4D42-BC69-E7FCC23FCD85}"/>
    <dgm:cxn modelId="{19AF6351-A859-FB4A-9F06-2765CBCE17E5}" type="presOf" srcId="{9FC26950-A4DA-2842-AB38-EFA56E9A2184}" destId="{182FB047-1DF9-4D4A-A14F-F515EC570E16}" srcOrd="0" destOrd="0" presId="urn:microsoft.com/office/officeart/2005/8/layout/radial2"/>
    <dgm:cxn modelId="{E972C38D-DF28-C041-B1C5-6B53628E4B82}" type="presOf" srcId="{3534B583-9B8A-2D41-BAED-07F49E6BE000}" destId="{CCFAE857-1B95-B442-B5B6-406FE83421D3}" srcOrd="0" destOrd="0" presId="urn:microsoft.com/office/officeart/2005/8/layout/radial2"/>
    <dgm:cxn modelId="{199D2028-1069-EA43-B755-120D95CD34F2}" type="presParOf" srcId="{6375DBED-DC49-C84C-AA87-B96D69D2AEED}" destId="{758142FE-DEC8-A344-AD85-D7F577491C9F}" srcOrd="0" destOrd="0" presId="urn:microsoft.com/office/officeart/2005/8/layout/radial2"/>
    <dgm:cxn modelId="{EE08E699-058E-DF4E-ADDF-06184625FE7D}" type="presParOf" srcId="{758142FE-DEC8-A344-AD85-D7F577491C9F}" destId="{C128A75E-C240-7743-8605-6EC8606D36AF}" srcOrd="0" destOrd="0" presId="urn:microsoft.com/office/officeart/2005/8/layout/radial2"/>
    <dgm:cxn modelId="{C3F1214D-66BD-6A4B-B450-3A4824038384}" type="presParOf" srcId="{C128A75E-C240-7743-8605-6EC8606D36AF}" destId="{0BA1FBE0-CC8C-E149-84A6-9599CEE2B2B4}" srcOrd="0" destOrd="0" presId="urn:microsoft.com/office/officeart/2005/8/layout/radial2"/>
    <dgm:cxn modelId="{01CF6A6F-5348-B54F-A4E1-9054495592A7}" type="presParOf" srcId="{C128A75E-C240-7743-8605-6EC8606D36AF}" destId="{C12C94B0-7530-E342-B396-284360EA55BE}" srcOrd="1" destOrd="0" presId="urn:microsoft.com/office/officeart/2005/8/layout/radial2"/>
    <dgm:cxn modelId="{EE48AA4C-98CD-BB4A-A424-8817447C4933}" type="presParOf" srcId="{758142FE-DEC8-A344-AD85-D7F577491C9F}" destId="{650C837D-FC11-CA49-A42B-2002D2FA8D58}" srcOrd="1" destOrd="0" presId="urn:microsoft.com/office/officeart/2005/8/layout/radial2"/>
    <dgm:cxn modelId="{8D03DF8A-0345-3046-A719-5CB94B0B52CA}" type="presParOf" srcId="{758142FE-DEC8-A344-AD85-D7F577491C9F}" destId="{7F8B4AF9-D4F8-4A4A-BD47-E67FA90299C3}" srcOrd="2" destOrd="0" presId="urn:microsoft.com/office/officeart/2005/8/layout/radial2"/>
    <dgm:cxn modelId="{3FC2C45B-0B2C-1F45-8BE5-89E8D92D282C}" type="presParOf" srcId="{7F8B4AF9-D4F8-4A4A-BD47-E67FA90299C3}" destId="{F15BB111-D34E-844F-94AE-2C66394097B3}" srcOrd="0" destOrd="0" presId="urn:microsoft.com/office/officeart/2005/8/layout/radial2"/>
    <dgm:cxn modelId="{D5A8E961-43EF-944F-85C1-6D0F3DA6081F}" type="presParOf" srcId="{7F8B4AF9-D4F8-4A4A-BD47-E67FA90299C3}" destId="{69E5A4BC-9327-6946-AA28-D21699BFA359}" srcOrd="1" destOrd="0" presId="urn:microsoft.com/office/officeart/2005/8/layout/radial2"/>
    <dgm:cxn modelId="{009B4504-6192-A649-ACF4-20FEC798A964}" type="presParOf" srcId="{758142FE-DEC8-A344-AD85-D7F577491C9F}" destId="{8AE420A5-74A0-B449-B8EB-5310F368525C}" srcOrd="3" destOrd="0" presId="urn:microsoft.com/office/officeart/2005/8/layout/radial2"/>
    <dgm:cxn modelId="{0C6CF32D-56F4-EE4B-9171-B14078E2BA22}" type="presParOf" srcId="{758142FE-DEC8-A344-AD85-D7F577491C9F}" destId="{08187617-A09C-074D-AF6A-9329648427A3}" srcOrd="4" destOrd="0" presId="urn:microsoft.com/office/officeart/2005/8/layout/radial2"/>
    <dgm:cxn modelId="{7B7D7B34-2E1C-104F-A82E-4FFEB7F4E205}" type="presParOf" srcId="{08187617-A09C-074D-AF6A-9329648427A3}" destId="{CCFAE857-1B95-B442-B5B6-406FE83421D3}" srcOrd="0" destOrd="0" presId="urn:microsoft.com/office/officeart/2005/8/layout/radial2"/>
    <dgm:cxn modelId="{C1663089-983B-CE44-81B0-827CC2A75B1C}" type="presParOf" srcId="{08187617-A09C-074D-AF6A-9329648427A3}" destId="{D048C00F-1F96-6641-B235-AC3A36C821E3}" srcOrd="1" destOrd="0" presId="urn:microsoft.com/office/officeart/2005/8/layout/radial2"/>
    <dgm:cxn modelId="{3300455A-7C3A-8A46-A33A-554B65D99150}" type="presParOf" srcId="{758142FE-DEC8-A344-AD85-D7F577491C9F}" destId="{C41A8FE0-79E9-6649-8286-8C01C3B95301}" srcOrd="5" destOrd="0" presId="urn:microsoft.com/office/officeart/2005/8/layout/radial2"/>
    <dgm:cxn modelId="{EF7F4F9B-8D22-E04F-8BBF-0F2244514B2B}" type="presParOf" srcId="{758142FE-DEC8-A344-AD85-D7F577491C9F}" destId="{73E5DB69-A1EC-A045-95D5-09CC6BA09FC0}" srcOrd="6" destOrd="0" presId="urn:microsoft.com/office/officeart/2005/8/layout/radial2"/>
    <dgm:cxn modelId="{CC536504-4FBB-A740-982A-D05BFDD05DE8}" type="presParOf" srcId="{73E5DB69-A1EC-A045-95D5-09CC6BA09FC0}" destId="{182FB047-1DF9-4D4A-A14F-F515EC570E16}" srcOrd="0" destOrd="0" presId="urn:microsoft.com/office/officeart/2005/8/layout/radial2"/>
    <dgm:cxn modelId="{DB619B69-9680-E04D-BD7D-B9F96D58E45C}" type="presParOf" srcId="{73E5DB69-A1EC-A045-95D5-09CC6BA09FC0}" destId="{F4ACDB65-83BE-6848-B6A6-EE88C07D1C76}" srcOrd="1" destOrd="0" presId="urn:microsoft.com/office/officeart/2005/8/layout/radial2"/>
    <dgm:cxn modelId="{A56CF748-B57A-AD44-9107-6086418FA517}" type="presParOf" srcId="{758142FE-DEC8-A344-AD85-D7F577491C9F}" destId="{BDD936DF-4285-8546-9D39-22D5A42A035D}" srcOrd="7" destOrd="0" presId="urn:microsoft.com/office/officeart/2005/8/layout/radial2"/>
    <dgm:cxn modelId="{4A2A5DE4-BBD6-A644-A349-F66F4EE53B99}" type="presParOf" srcId="{758142FE-DEC8-A344-AD85-D7F577491C9F}" destId="{4465838C-958F-CC4C-BB39-57B2E54A77D3}" srcOrd="8" destOrd="0" presId="urn:microsoft.com/office/officeart/2005/8/layout/radial2"/>
    <dgm:cxn modelId="{D3983209-0030-B843-8D70-B51FCEEC431E}" type="presParOf" srcId="{4465838C-958F-CC4C-BB39-57B2E54A77D3}" destId="{87AECFB5-0477-D746-ABDF-9DB0D553E431}" srcOrd="0" destOrd="0" presId="urn:microsoft.com/office/officeart/2005/8/layout/radial2"/>
    <dgm:cxn modelId="{B2AFEE6B-24BD-5C42-91BD-C476D26BC69A}" type="presParOf" srcId="{4465838C-958F-CC4C-BB39-57B2E54A77D3}" destId="{E4630990-CA95-C641-B5BE-64EADFEAEBE9}" srcOrd="1" destOrd="0" presId="urn:microsoft.com/office/officeart/2005/8/layout/radial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A5306F-E020-6C47-953A-612DEF066AFA}" type="doc">
      <dgm:prSet loTypeId="urn:microsoft.com/office/officeart/2009/layout/CircleArrowProcess" loCatId="" qsTypeId="urn:microsoft.com/office/officeart/2005/8/quickstyle/simple1" qsCatId="simple" csTypeId="urn:microsoft.com/office/officeart/2005/8/colors/accent1_2" csCatId="accent1" phldr="1"/>
      <dgm:spPr/>
      <dgm:t>
        <a:bodyPr/>
        <a:lstStyle/>
        <a:p>
          <a:endParaRPr lang="en-US"/>
        </a:p>
      </dgm:t>
    </dgm:pt>
    <dgm:pt modelId="{9D373587-B3C5-F64C-8C37-35906599B162}">
      <dgm:prSet phldrT="[Text]"/>
      <dgm:spPr/>
      <dgm:t>
        <a:bodyPr/>
        <a:lstStyle/>
        <a:p>
          <a:r>
            <a:rPr lang="en-US" b="0" i="0" dirty="0">
              <a:latin typeface="Arial" panose="020B0604020202020204" pitchFamily="34" charset="0"/>
              <a:cs typeface="Arial" panose="020B0604020202020204" pitchFamily="34" charset="0"/>
            </a:rPr>
            <a:t>3rd generation</a:t>
          </a:r>
        </a:p>
      </dgm:t>
    </dgm:pt>
    <dgm:pt modelId="{EED82467-C7BC-2444-B250-605D80ADB0DD}" type="parTrans" cxnId="{641D6FB0-91CE-314C-8FBB-1E70FB12684F}">
      <dgm:prSet/>
      <dgm:spPr/>
      <dgm:t>
        <a:bodyPr/>
        <a:lstStyle/>
        <a:p>
          <a:endParaRPr lang="en-US">
            <a:latin typeface="Lato" panose="020F0502020204030203" pitchFamily="34" charset="77"/>
          </a:endParaRPr>
        </a:p>
      </dgm:t>
    </dgm:pt>
    <dgm:pt modelId="{54340F1E-DF93-9B45-97AE-0778B30E69A1}" type="sibTrans" cxnId="{641D6FB0-91CE-314C-8FBB-1E70FB12684F}">
      <dgm:prSet/>
      <dgm:spPr/>
      <dgm:t>
        <a:bodyPr/>
        <a:lstStyle/>
        <a:p>
          <a:endParaRPr lang="en-US">
            <a:latin typeface="Lato" panose="020F0502020204030203" pitchFamily="34" charset="77"/>
          </a:endParaRPr>
        </a:p>
      </dgm:t>
    </dgm:pt>
    <dgm:pt modelId="{22666CB4-97CD-D648-8AD0-6960986B6732}">
      <dgm:prSet phldrT="[Text]"/>
      <dgm:spPr/>
      <dgm:t>
        <a:bodyPr/>
        <a:lstStyle/>
        <a:p>
          <a:r>
            <a:rPr lang="en-US" b="0" i="0" dirty="0">
              <a:latin typeface="Arial" panose="020B0604020202020204" pitchFamily="34" charset="0"/>
              <a:cs typeface="Arial" panose="020B0604020202020204" pitchFamily="34" charset="0"/>
            </a:rPr>
            <a:t>3+ generation</a:t>
          </a:r>
        </a:p>
      </dgm:t>
    </dgm:pt>
    <dgm:pt modelId="{C00152FE-66DC-9244-A19E-F4FDE8A063A3}" type="parTrans" cxnId="{8B372CF5-ABF1-A24C-B785-1004E0680CC7}">
      <dgm:prSet/>
      <dgm:spPr/>
      <dgm:t>
        <a:bodyPr/>
        <a:lstStyle/>
        <a:p>
          <a:endParaRPr lang="en-US">
            <a:latin typeface="Lato" panose="020F0502020204030203" pitchFamily="34" charset="77"/>
          </a:endParaRPr>
        </a:p>
      </dgm:t>
    </dgm:pt>
    <dgm:pt modelId="{EDB6D89E-1C19-6A46-B209-5A8701AEAACC}" type="sibTrans" cxnId="{8B372CF5-ABF1-A24C-B785-1004E0680CC7}">
      <dgm:prSet/>
      <dgm:spPr/>
      <dgm:t>
        <a:bodyPr/>
        <a:lstStyle/>
        <a:p>
          <a:endParaRPr lang="en-US">
            <a:latin typeface="Lato" panose="020F0502020204030203" pitchFamily="34" charset="77"/>
          </a:endParaRPr>
        </a:p>
      </dgm:t>
    </dgm:pt>
    <dgm:pt modelId="{022FAAA9-D18B-6849-8A42-592A481B83AF}">
      <dgm:prSet phldrT="[Text]"/>
      <dgm:spPr/>
      <dgm:t>
        <a:bodyPr/>
        <a:lstStyle/>
        <a:p>
          <a:r>
            <a:rPr lang="en-US" b="0" i="0" dirty="0">
              <a:latin typeface="Arial" panose="020B0604020202020204" pitchFamily="34" charset="0"/>
              <a:cs typeface="Arial" panose="020B0604020202020204" pitchFamily="34" charset="0"/>
            </a:rPr>
            <a:t>1st generation</a:t>
          </a:r>
        </a:p>
      </dgm:t>
    </dgm:pt>
    <dgm:pt modelId="{068B3955-ED24-2D4E-A6A3-15CC557B6A7A}" type="parTrans" cxnId="{B0B16364-4DEE-FB45-913F-923D0221D58C}">
      <dgm:prSet/>
      <dgm:spPr/>
      <dgm:t>
        <a:bodyPr/>
        <a:lstStyle/>
        <a:p>
          <a:endParaRPr lang="en-US">
            <a:latin typeface="Lato" panose="020F0502020204030203" pitchFamily="34" charset="77"/>
          </a:endParaRPr>
        </a:p>
      </dgm:t>
    </dgm:pt>
    <dgm:pt modelId="{79A2DFBF-06D9-2842-A477-42F85FD744C7}" type="sibTrans" cxnId="{B0B16364-4DEE-FB45-913F-923D0221D58C}">
      <dgm:prSet/>
      <dgm:spPr/>
      <dgm:t>
        <a:bodyPr/>
        <a:lstStyle/>
        <a:p>
          <a:endParaRPr lang="en-US">
            <a:latin typeface="Lato" panose="020F0502020204030203" pitchFamily="34" charset="77"/>
          </a:endParaRPr>
        </a:p>
      </dgm:t>
    </dgm:pt>
    <dgm:pt modelId="{3B61822C-3FC0-5842-8F45-E892C9EE8AA7}">
      <dgm:prSet phldrT="[Text]"/>
      <dgm:spPr/>
      <dgm:t>
        <a:bodyPr/>
        <a:lstStyle/>
        <a:p>
          <a:r>
            <a:rPr lang="en-US" b="0" i="0" dirty="0">
              <a:latin typeface="Arial" panose="020B0604020202020204" pitchFamily="34" charset="0"/>
              <a:cs typeface="Arial" panose="020B0604020202020204" pitchFamily="34" charset="0"/>
            </a:rPr>
            <a:t>1.5 generation</a:t>
          </a:r>
        </a:p>
      </dgm:t>
    </dgm:pt>
    <dgm:pt modelId="{3ADEC8BA-42CD-A143-976A-77D2BDE01579}" type="parTrans" cxnId="{ECA4FD6B-7AF3-EA4D-A0A0-B6DB27FE8624}">
      <dgm:prSet/>
      <dgm:spPr/>
      <dgm:t>
        <a:bodyPr/>
        <a:lstStyle/>
        <a:p>
          <a:endParaRPr lang="en-US">
            <a:latin typeface="Lato" panose="020F0502020204030203" pitchFamily="34" charset="77"/>
          </a:endParaRPr>
        </a:p>
      </dgm:t>
    </dgm:pt>
    <dgm:pt modelId="{C5CE3736-B1A6-284A-8ECD-C7AA47AAD444}" type="sibTrans" cxnId="{ECA4FD6B-7AF3-EA4D-A0A0-B6DB27FE8624}">
      <dgm:prSet/>
      <dgm:spPr/>
      <dgm:t>
        <a:bodyPr/>
        <a:lstStyle/>
        <a:p>
          <a:endParaRPr lang="en-US">
            <a:latin typeface="Lato" panose="020F0502020204030203" pitchFamily="34" charset="77"/>
          </a:endParaRPr>
        </a:p>
      </dgm:t>
    </dgm:pt>
    <dgm:pt modelId="{52CD7634-84E0-3744-82E9-E135D03E7261}">
      <dgm:prSet phldrT="[Text]"/>
      <dgm:spPr/>
      <dgm:t>
        <a:bodyPr/>
        <a:lstStyle/>
        <a:p>
          <a:r>
            <a:rPr lang="en-US" b="0" i="0" dirty="0">
              <a:latin typeface="Arial" panose="020B0604020202020204" pitchFamily="34" charset="0"/>
              <a:cs typeface="Arial" panose="020B0604020202020204" pitchFamily="34" charset="0"/>
            </a:rPr>
            <a:t>2nd generation</a:t>
          </a:r>
        </a:p>
      </dgm:t>
    </dgm:pt>
    <dgm:pt modelId="{BCB74DA2-77F3-4D43-89D7-E4077578AF2F}" type="parTrans" cxnId="{89C45114-47B8-8448-B8AF-7AEB9C836316}">
      <dgm:prSet/>
      <dgm:spPr/>
      <dgm:t>
        <a:bodyPr/>
        <a:lstStyle/>
        <a:p>
          <a:endParaRPr lang="en-US">
            <a:latin typeface="Lato" panose="020F0502020204030203" pitchFamily="34" charset="77"/>
          </a:endParaRPr>
        </a:p>
      </dgm:t>
    </dgm:pt>
    <dgm:pt modelId="{A3A8829E-73FF-A343-912A-FE1A33561B4B}" type="sibTrans" cxnId="{89C45114-47B8-8448-B8AF-7AEB9C836316}">
      <dgm:prSet/>
      <dgm:spPr/>
      <dgm:t>
        <a:bodyPr/>
        <a:lstStyle/>
        <a:p>
          <a:endParaRPr lang="en-US">
            <a:latin typeface="Lato" panose="020F0502020204030203" pitchFamily="34" charset="77"/>
          </a:endParaRPr>
        </a:p>
      </dgm:t>
    </dgm:pt>
    <dgm:pt modelId="{2D5A0EB7-0383-D54A-AB0C-053939DFBE9F}">
      <dgm:prSet phldrT="[Text]"/>
      <dgm:spPr/>
      <dgm:t>
        <a:bodyPr/>
        <a:lstStyle/>
        <a:p>
          <a:r>
            <a:rPr lang="en-US" b="0" i="0" dirty="0">
              <a:latin typeface="Arial" panose="020B0604020202020204" pitchFamily="34" charset="0"/>
              <a:cs typeface="Arial" panose="020B0604020202020204" pitchFamily="34" charset="0"/>
            </a:rPr>
            <a:t>2.5 generation</a:t>
          </a:r>
        </a:p>
      </dgm:t>
    </dgm:pt>
    <dgm:pt modelId="{5AC39F5A-5667-2448-B7F2-03579954CFAC}" type="parTrans" cxnId="{D57F0489-4900-1C4C-9024-B5DF676FD6D0}">
      <dgm:prSet/>
      <dgm:spPr/>
      <dgm:t>
        <a:bodyPr/>
        <a:lstStyle/>
        <a:p>
          <a:endParaRPr lang="en-US">
            <a:latin typeface="Lato" panose="020F0502020204030203" pitchFamily="34" charset="77"/>
          </a:endParaRPr>
        </a:p>
      </dgm:t>
    </dgm:pt>
    <dgm:pt modelId="{68DC9E6F-3329-3543-9CF0-1CD41333DD26}" type="sibTrans" cxnId="{D57F0489-4900-1C4C-9024-B5DF676FD6D0}">
      <dgm:prSet/>
      <dgm:spPr/>
      <dgm:t>
        <a:bodyPr/>
        <a:lstStyle/>
        <a:p>
          <a:endParaRPr lang="en-US">
            <a:latin typeface="Lato" panose="020F0502020204030203" pitchFamily="34" charset="77"/>
          </a:endParaRPr>
        </a:p>
      </dgm:t>
    </dgm:pt>
    <dgm:pt modelId="{62A5C897-16E9-3340-A278-BB4EEC254315}" type="pres">
      <dgm:prSet presAssocID="{A0A5306F-E020-6C47-953A-612DEF066AFA}" presName="Name0" presStyleCnt="0">
        <dgm:presLayoutVars>
          <dgm:chMax val="7"/>
          <dgm:chPref val="7"/>
          <dgm:dir/>
          <dgm:animLvl val="lvl"/>
        </dgm:presLayoutVars>
      </dgm:prSet>
      <dgm:spPr/>
      <dgm:t>
        <a:bodyPr/>
        <a:lstStyle/>
        <a:p>
          <a:endParaRPr lang="el-GR"/>
        </a:p>
      </dgm:t>
    </dgm:pt>
    <dgm:pt modelId="{7A938C87-E65A-4A45-A036-7DA702178D4D}" type="pres">
      <dgm:prSet presAssocID="{022FAAA9-D18B-6849-8A42-592A481B83AF}" presName="Accent1" presStyleCnt="0"/>
      <dgm:spPr/>
    </dgm:pt>
    <dgm:pt modelId="{7C1E0A56-305D-FF41-9899-1D6390942088}" type="pres">
      <dgm:prSet presAssocID="{022FAAA9-D18B-6849-8A42-592A481B83AF}" presName="Accent" presStyleLbl="node1" presStyleIdx="0" presStyleCnt="6"/>
      <dgm:spPr>
        <a:solidFill>
          <a:schemeClr val="tx2"/>
        </a:solidFill>
      </dgm:spPr>
    </dgm:pt>
    <dgm:pt modelId="{06CFB473-25F4-5246-BCB7-D6183FDE5B21}" type="pres">
      <dgm:prSet presAssocID="{022FAAA9-D18B-6849-8A42-592A481B83AF}" presName="Parent1" presStyleLbl="revTx" presStyleIdx="0" presStyleCnt="6">
        <dgm:presLayoutVars>
          <dgm:chMax val="1"/>
          <dgm:chPref val="1"/>
          <dgm:bulletEnabled val="1"/>
        </dgm:presLayoutVars>
      </dgm:prSet>
      <dgm:spPr/>
      <dgm:t>
        <a:bodyPr/>
        <a:lstStyle/>
        <a:p>
          <a:endParaRPr lang="el-GR"/>
        </a:p>
      </dgm:t>
    </dgm:pt>
    <dgm:pt modelId="{3599C1AB-6508-1647-9DA2-8B8D17D72161}" type="pres">
      <dgm:prSet presAssocID="{3B61822C-3FC0-5842-8F45-E892C9EE8AA7}" presName="Accent2" presStyleCnt="0"/>
      <dgm:spPr/>
    </dgm:pt>
    <dgm:pt modelId="{E9C9B498-A1D8-2446-8245-E9CB0F02E768}" type="pres">
      <dgm:prSet presAssocID="{3B61822C-3FC0-5842-8F45-E892C9EE8AA7}" presName="Accent" presStyleLbl="node1" presStyleIdx="1" presStyleCnt="6"/>
      <dgm:spPr>
        <a:solidFill>
          <a:schemeClr val="tx2"/>
        </a:solidFill>
      </dgm:spPr>
    </dgm:pt>
    <dgm:pt modelId="{47DA5817-F6F5-F84D-8CA3-7EEF4504BD14}" type="pres">
      <dgm:prSet presAssocID="{3B61822C-3FC0-5842-8F45-E892C9EE8AA7}" presName="Parent2" presStyleLbl="revTx" presStyleIdx="1" presStyleCnt="6">
        <dgm:presLayoutVars>
          <dgm:chMax val="1"/>
          <dgm:chPref val="1"/>
          <dgm:bulletEnabled val="1"/>
        </dgm:presLayoutVars>
      </dgm:prSet>
      <dgm:spPr/>
      <dgm:t>
        <a:bodyPr/>
        <a:lstStyle/>
        <a:p>
          <a:endParaRPr lang="el-GR"/>
        </a:p>
      </dgm:t>
    </dgm:pt>
    <dgm:pt modelId="{BB857065-C496-F64C-A746-9D9A134AC5F3}" type="pres">
      <dgm:prSet presAssocID="{52CD7634-84E0-3744-82E9-E135D03E7261}" presName="Accent3" presStyleCnt="0"/>
      <dgm:spPr/>
    </dgm:pt>
    <dgm:pt modelId="{FF070DFF-0FF7-1B4E-B85F-313DC5C90DB6}" type="pres">
      <dgm:prSet presAssocID="{52CD7634-84E0-3744-82E9-E135D03E7261}" presName="Accent" presStyleLbl="node1" presStyleIdx="2" presStyleCnt="6"/>
      <dgm:spPr>
        <a:solidFill>
          <a:schemeClr val="tx2"/>
        </a:solidFill>
      </dgm:spPr>
    </dgm:pt>
    <dgm:pt modelId="{EFA49109-77E2-AF4B-9F71-11FCBF425CF3}" type="pres">
      <dgm:prSet presAssocID="{52CD7634-84E0-3744-82E9-E135D03E7261}" presName="Parent3" presStyleLbl="revTx" presStyleIdx="2" presStyleCnt="6">
        <dgm:presLayoutVars>
          <dgm:chMax val="1"/>
          <dgm:chPref val="1"/>
          <dgm:bulletEnabled val="1"/>
        </dgm:presLayoutVars>
      </dgm:prSet>
      <dgm:spPr/>
      <dgm:t>
        <a:bodyPr/>
        <a:lstStyle/>
        <a:p>
          <a:endParaRPr lang="el-GR"/>
        </a:p>
      </dgm:t>
    </dgm:pt>
    <dgm:pt modelId="{A9B76AD8-D400-2F4F-9207-B5D1B8388BB5}" type="pres">
      <dgm:prSet presAssocID="{2D5A0EB7-0383-D54A-AB0C-053939DFBE9F}" presName="Accent4" presStyleCnt="0"/>
      <dgm:spPr/>
    </dgm:pt>
    <dgm:pt modelId="{622664F2-1787-7045-AF66-5BB670D3FC5B}" type="pres">
      <dgm:prSet presAssocID="{2D5A0EB7-0383-D54A-AB0C-053939DFBE9F}" presName="Accent" presStyleLbl="node1" presStyleIdx="3" presStyleCnt="6"/>
      <dgm:spPr>
        <a:solidFill>
          <a:schemeClr val="tx2"/>
        </a:solidFill>
      </dgm:spPr>
    </dgm:pt>
    <dgm:pt modelId="{DD92BC80-84D3-B14B-BBFD-FB024A89EBAA}" type="pres">
      <dgm:prSet presAssocID="{2D5A0EB7-0383-D54A-AB0C-053939DFBE9F}" presName="Parent4" presStyleLbl="revTx" presStyleIdx="3" presStyleCnt="6">
        <dgm:presLayoutVars>
          <dgm:chMax val="1"/>
          <dgm:chPref val="1"/>
          <dgm:bulletEnabled val="1"/>
        </dgm:presLayoutVars>
      </dgm:prSet>
      <dgm:spPr/>
      <dgm:t>
        <a:bodyPr/>
        <a:lstStyle/>
        <a:p>
          <a:endParaRPr lang="el-GR"/>
        </a:p>
      </dgm:t>
    </dgm:pt>
    <dgm:pt modelId="{C1674D32-19EF-3047-AA3D-EAA8102DE781}" type="pres">
      <dgm:prSet presAssocID="{9D373587-B3C5-F64C-8C37-35906599B162}" presName="Accent5" presStyleCnt="0"/>
      <dgm:spPr/>
    </dgm:pt>
    <dgm:pt modelId="{177FCF73-6669-6647-A116-F76F92BE3EB7}" type="pres">
      <dgm:prSet presAssocID="{9D373587-B3C5-F64C-8C37-35906599B162}" presName="Accent" presStyleLbl="node1" presStyleIdx="4" presStyleCnt="6"/>
      <dgm:spPr>
        <a:solidFill>
          <a:schemeClr val="tx2"/>
        </a:solidFill>
      </dgm:spPr>
    </dgm:pt>
    <dgm:pt modelId="{9A92BF3C-08EB-8B46-9CA4-65E5666C8095}" type="pres">
      <dgm:prSet presAssocID="{9D373587-B3C5-F64C-8C37-35906599B162}" presName="Parent5" presStyleLbl="revTx" presStyleIdx="4" presStyleCnt="6">
        <dgm:presLayoutVars>
          <dgm:chMax val="1"/>
          <dgm:chPref val="1"/>
          <dgm:bulletEnabled val="1"/>
        </dgm:presLayoutVars>
      </dgm:prSet>
      <dgm:spPr/>
      <dgm:t>
        <a:bodyPr/>
        <a:lstStyle/>
        <a:p>
          <a:endParaRPr lang="el-GR"/>
        </a:p>
      </dgm:t>
    </dgm:pt>
    <dgm:pt modelId="{864ED417-80BA-8C48-985B-83D3586D22E4}" type="pres">
      <dgm:prSet presAssocID="{22666CB4-97CD-D648-8AD0-6960986B6732}" presName="Accent6" presStyleCnt="0"/>
      <dgm:spPr/>
    </dgm:pt>
    <dgm:pt modelId="{87CFFDBE-23E5-3E46-B01F-A99447474A23}" type="pres">
      <dgm:prSet presAssocID="{22666CB4-97CD-D648-8AD0-6960986B6732}" presName="Accent" presStyleLbl="node1" presStyleIdx="5" presStyleCnt="6"/>
      <dgm:spPr>
        <a:solidFill>
          <a:schemeClr val="tx2"/>
        </a:solidFill>
      </dgm:spPr>
    </dgm:pt>
    <dgm:pt modelId="{086BD260-3577-7946-AA6B-F8B234D11340}" type="pres">
      <dgm:prSet presAssocID="{22666CB4-97CD-D648-8AD0-6960986B6732}" presName="Parent6" presStyleLbl="revTx" presStyleIdx="5" presStyleCnt="6">
        <dgm:presLayoutVars>
          <dgm:chMax val="1"/>
          <dgm:chPref val="1"/>
          <dgm:bulletEnabled val="1"/>
        </dgm:presLayoutVars>
      </dgm:prSet>
      <dgm:spPr/>
      <dgm:t>
        <a:bodyPr/>
        <a:lstStyle/>
        <a:p>
          <a:endParaRPr lang="el-GR"/>
        </a:p>
      </dgm:t>
    </dgm:pt>
  </dgm:ptLst>
  <dgm:cxnLst>
    <dgm:cxn modelId="{72ADB89A-E475-F944-8DEB-24ABE9443A3E}" type="presOf" srcId="{9D373587-B3C5-F64C-8C37-35906599B162}" destId="{9A92BF3C-08EB-8B46-9CA4-65E5666C8095}" srcOrd="0" destOrd="0" presId="urn:microsoft.com/office/officeart/2009/layout/CircleArrowProcess"/>
    <dgm:cxn modelId="{8B372CF5-ABF1-A24C-B785-1004E0680CC7}" srcId="{A0A5306F-E020-6C47-953A-612DEF066AFA}" destId="{22666CB4-97CD-D648-8AD0-6960986B6732}" srcOrd="5" destOrd="0" parTransId="{C00152FE-66DC-9244-A19E-F4FDE8A063A3}" sibTransId="{EDB6D89E-1C19-6A46-B209-5A8701AEAACC}"/>
    <dgm:cxn modelId="{641D6FB0-91CE-314C-8FBB-1E70FB12684F}" srcId="{A0A5306F-E020-6C47-953A-612DEF066AFA}" destId="{9D373587-B3C5-F64C-8C37-35906599B162}" srcOrd="4" destOrd="0" parTransId="{EED82467-C7BC-2444-B250-605D80ADB0DD}" sibTransId="{54340F1E-DF93-9B45-97AE-0778B30E69A1}"/>
    <dgm:cxn modelId="{D57F0489-4900-1C4C-9024-B5DF676FD6D0}" srcId="{A0A5306F-E020-6C47-953A-612DEF066AFA}" destId="{2D5A0EB7-0383-D54A-AB0C-053939DFBE9F}" srcOrd="3" destOrd="0" parTransId="{5AC39F5A-5667-2448-B7F2-03579954CFAC}" sibTransId="{68DC9E6F-3329-3543-9CF0-1CD41333DD26}"/>
    <dgm:cxn modelId="{ECA4FD6B-7AF3-EA4D-A0A0-B6DB27FE8624}" srcId="{A0A5306F-E020-6C47-953A-612DEF066AFA}" destId="{3B61822C-3FC0-5842-8F45-E892C9EE8AA7}" srcOrd="1" destOrd="0" parTransId="{3ADEC8BA-42CD-A143-976A-77D2BDE01579}" sibTransId="{C5CE3736-B1A6-284A-8ECD-C7AA47AAD444}"/>
    <dgm:cxn modelId="{0EDD4342-615D-E348-BC79-A93A32586F2A}" type="presOf" srcId="{A0A5306F-E020-6C47-953A-612DEF066AFA}" destId="{62A5C897-16E9-3340-A278-BB4EEC254315}" srcOrd="0" destOrd="0" presId="urn:microsoft.com/office/officeart/2009/layout/CircleArrowProcess"/>
    <dgm:cxn modelId="{E0DD2790-98D4-0D43-9E0D-2BFDCB116F81}" type="presOf" srcId="{22666CB4-97CD-D648-8AD0-6960986B6732}" destId="{086BD260-3577-7946-AA6B-F8B234D11340}" srcOrd="0" destOrd="0" presId="urn:microsoft.com/office/officeart/2009/layout/CircleArrowProcess"/>
    <dgm:cxn modelId="{FE5C7A63-CDCD-1E48-837A-A38E469F9C13}" type="presOf" srcId="{3B61822C-3FC0-5842-8F45-E892C9EE8AA7}" destId="{47DA5817-F6F5-F84D-8CA3-7EEF4504BD14}" srcOrd="0" destOrd="0" presId="urn:microsoft.com/office/officeart/2009/layout/CircleArrowProcess"/>
    <dgm:cxn modelId="{AFB53E23-4E48-9240-822B-577128E7EE1B}" type="presOf" srcId="{52CD7634-84E0-3744-82E9-E135D03E7261}" destId="{EFA49109-77E2-AF4B-9F71-11FCBF425CF3}" srcOrd="0" destOrd="0" presId="urn:microsoft.com/office/officeart/2009/layout/CircleArrowProcess"/>
    <dgm:cxn modelId="{89C45114-47B8-8448-B8AF-7AEB9C836316}" srcId="{A0A5306F-E020-6C47-953A-612DEF066AFA}" destId="{52CD7634-84E0-3744-82E9-E135D03E7261}" srcOrd="2" destOrd="0" parTransId="{BCB74DA2-77F3-4D43-89D7-E4077578AF2F}" sibTransId="{A3A8829E-73FF-A343-912A-FE1A33561B4B}"/>
    <dgm:cxn modelId="{B0B16364-4DEE-FB45-913F-923D0221D58C}" srcId="{A0A5306F-E020-6C47-953A-612DEF066AFA}" destId="{022FAAA9-D18B-6849-8A42-592A481B83AF}" srcOrd="0" destOrd="0" parTransId="{068B3955-ED24-2D4E-A6A3-15CC557B6A7A}" sibTransId="{79A2DFBF-06D9-2842-A477-42F85FD744C7}"/>
    <dgm:cxn modelId="{13F24D3F-B6C4-AC4B-A0B5-01A02CB98614}" type="presOf" srcId="{2D5A0EB7-0383-D54A-AB0C-053939DFBE9F}" destId="{DD92BC80-84D3-B14B-BBFD-FB024A89EBAA}" srcOrd="0" destOrd="0" presId="urn:microsoft.com/office/officeart/2009/layout/CircleArrowProcess"/>
    <dgm:cxn modelId="{F9B43EBF-FB43-8242-98E5-9F656BE5CA51}" type="presOf" srcId="{022FAAA9-D18B-6849-8A42-592A481B83AF}" destId="{06CFB473-25F4-5246-BCB7-D6183FDE5B21}" srcOrd="0" destOrd="0" presId="urn:microsoft.com/office/officeart/2009/layout/CircleArrowProcess"/>
    <dgm:cxn modelId="{EC94A46F-86CD-E74B-BC18-5BBDEDFF8D4C}" type="presParOf" srcId="{62A5C897-16E9-3340-A278-BB4EEC254315}" destId="{7A938C87-E65A-4A45-A036-7DA702178D4D}" srcOrd="0" destOrd="0" presId="urn:microsoft.com/office/officeart/2009/layout/CircleArrowProcess"/>
    <dgm:cxn modelId="{B5BADB33-FC83-3B44-B276-54099AD5D067}" type="presParOf" srcId="{7A938C87-E65A-4A45-A036-7DA702178D4D}" destId="{7C1E0A56-305D-FF41-9899-1D6390942088}" srcOrd="0" destOrd="0" presId="urn:microsoft.com/office/officeart/2009/layout/CircleArrowProcess"/>
    <dgm:cxn modelId="{320C26F1-9595-A748-920D-B648AAA58D83}" type="presParOf" srcId="{62A5C897-16E9-3340-A278-BB4EEC254315}" destId="{06CFB473-25F4-5246-BCB7-D6183FDE5B21}" srcOrd="1" destOrd="0" presId="urn:microsoft.com/office/officeart/2009/layout/CircleArrowProcess"/>
    <dgm:cxn modelId="{5B7C5103-B00C-8949-8A28-BB1D7EBB6D18}" type="presParOf" srcId="{62A5C897-16E9-3340-A278-BB4EEC254315}" destId="{3599C1AB-6508-1647-9DA2-8B8D17D72161}" srcOrd="2" destOrd="0" presId="urn:microsoft.com/office/officeart/2009/layout/CircleArrowProcess"/>
    <dgm:cxn modelId="{304B80AC-3A54-004C-A629-9BBE175B49C1}" type="presParOf" srcId="{3599C1AB-6508-1647-9DA2-8B8D17D72161}" destId="{E9C9B498-A1D8-2446-8245-E9CB0F02E768}" srcOrd="0" destOrd="0" presId="urn:microsoft.com/office/officeart/2009/layout/CircleArrowProcess"/>
    <dgm:cxn modelId="{1F7E10F6-867E-264F-A81D-4A54280D3DFD}" type="presParOf" srcId="{62A5C897-16E9-3340-A278-BB4EEC254315}" destId="{47DA5817-F6F5-F84D-8CA3-7EEF4504BD14}" srcOrd="3" destOrd="0" presId="urn:microsoft.com/office/officeart/2009/layout/CircleArrowProcess"/>
    <dgm:cxn modelId="{54DA5785-17CE-EC4D-9FCF-A1DD47530C91}" type="presParOf" srcId="{62A5C897-16E9-3340-A278-BB4EEC254315}" destId="{BB857065-C496-F64C-A746-9D9A134AC5F3}" srcOrd="4" destOrd="0" presId="urn:microsoft.com/office/officeart/2009/layout/CircleArrowProcess"/>
    <dgm:cxn modelId="{A37BF690-9FB8-1E4B-A371-BC7CE656B9B1}" type="presParOf" srcId="{BB857065-C496-F64C-A746-9D9A134AC5F3}" destId="{FF070DFF-0FF7-1B4E-B85F-313DC5C90DB6}" srcOrd="0" destOrd="0" presId="urn:microsoft.com/office/officeart/2009/layout/CircleArrowProcess"/>
    <dgm:cxn modelId="{71A016EE-4322-E148-8C39-435CED9B5ACA}" type="presParOf" srcId="{62A5C897-16E9-3340-A278-BB4EEC254315}" destId="{EFA49109-77E2-AF4B-9F71-11FCBF425CF3}" srcOrd="5" destOrd="0" presId="urn:microsoft.com/office/officeart/2009/layout/CircleArrowProcess"/>
    <dgm:cxn modelId="{AAE9A5BA-3894-7546-9E9B-644158A7C4EF}" type="presParOf" srcId="{62A5C897-16E9-3340-A278-BB4EEC254315}" destId="{A9B76AD8-D400-2F4F-9207-B5D1B8388BB5}" srcOrd="6" destOrd="0" presId="urn:microsoft.com/office/officeart/2009/layout/CircleArrowProcess"/>
    <dgm:cxn modelId="{1820CE4F-E9E9-A64B-8F5E-3478891829B3}" type="presParOf" srcId="{A9B76AD8-D400-2F4F-9207-B5D1B8388BB5}" destId="{622664F2-1787-7045-AF66-5BB670D3FC5B}" srcOrd="0" destOrd="0" presId="urn:microsoft.com/office/officeart/2009/layout/CircleArrowProcess"/>
    <dgm:cxn modelId="{86077467-E5BC-8E48-8A07-58D72FB03804}" type="presParOf" srcId="{62A5C897-16E9-3340-A278-BB4EEC254315}" destId="{DD92BC80-84D3-B14B-BBFD-FB024A89EBAA}" srcOrd="7" destOrd="0" presId="urn:microsoft.com/office/officeart/2009/layout/CircleArrowProcess"/>
    <dgm:cxn modelId="{A6588632-1100-764C-97A4-674975FB89D8}" type="presParOf" srcId="{62A5C897-16E9-3340-A278-BB4EEC254315}" destId="{C1674D32-19EF-3047-AA3D-EAA8102DE781}" srcOrd="8" destOrd="0" presId="urn:microsoft.com/office/officeart/2009/layout/CircleArrowProcess"/>
    <dgm:cxn modelId="{7AEED7BE-38EC-4D43-94FC-5CB9EC877F82}" type="presParOf" srcId="{C1674D32-19EF-3047-AA3D-EAA8102DE781}" destId="{177FCF73-6669-6647-A116-F76F92BE3EB7}" srcOrd="0" destOrd="0" presId="urn:microsoft.com/office/officeart/2009/layout/CircleArrowProcess"/>
    <dgm:cxn modelId="{3FEFDC26-230D-DC42-820E-F71686ECF778}" type="presParOf" srcId="{62A5C897-16E9-3340-A278-BB4EEC254315}" destId="{9A92BF3C-08EB-8B46-9CA4-65E5666C8095}" srcOrd="9" destOrd="0" presId="urn:microsoft.com/office/officeart/2009/layout/CircleArrowProcess"/>
    <dgm:cxn modelId="{35C1A36B-4C30-EE43-AB49-2F2498A5B707}" type="presParOf" srcId="{62A5C897-16E9-3340-A278-BB4EEC254315}" destId="{864ED417-80BA-8C48-985B-83D3586D22E4}" srcOrd="10" destOrd="0" presId="urn:microsoft.com/office/officeart/2009/layout/CircleArrowProcess"/>
    <dgm:cxn modelId="{42B3401D-115A-3044-8140-BD5809CE99E7}" type="presParOf" srcId="{864ED417-80BA-8C48-985B-83D3586D22E4}" destId="{87CFFDBE-23E5-3E46-B01F-A99447474A23}" srcOrd="0" destOrd="0" presId="urn:microsoft.com/office/officeart/2009/layout/CircleArrowProcess"/>
    <dgm:cxn modelId="{CCA11FC9-6DC3-7444-9803-6E625F0424DA}" type="presParOf" srcId="{62A5C897-16E9-3340-A278-BB4EEC254315}" destId="{086BD260-3577-7946-AA6B-F8B234D11340}" srcOrd="11" destOrd="0" presId="urn:microsoft.com/office/officeart/2009/layout/CircleArrow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EA46E4-D144-624D-9C71-CE424B2F4AA8}"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US"/>
        </a:p>
      </dgm:t>
    </dgm:pt>
    <dgm:pt modelId="{7B901C69-69F6-534A-A1D1-57C6F67E2C22}">
      <dgm:prSet phldrT="[Text]" custT="1"/>
      <dgm:spPr/>
      <dgm:t>
        <a:bodyPr/>
        <a:lstStyle/>
        <a:p>
          <a:r>
            <a:rPr lang="en-US" sz="2400" b="0" i="0" dirty="0">
              <a:latin typeface="Arial" panose="020B0604020202020204" pitchFamily="34" charset="0"/>
              <a:cs typeface="Arial" panose="020B0604020202020204" pitchFamily="34" charset="0"/>
            </a:rPr>
            <a:t>Economic</a:t>
          </a:r>
        </a:p>
      </dgm:t>
    </dgm:pt>
    <dgm:pt modelId="{38377F6D-48AC-7245-A492-DBFA043CFF38}" type="parTrans" cxnId="{7BE2BBE5-09F0-2C49-9C7B-E27834F713B7}">
      <dgm:prSet/>
      <dgm:spPr/>
      <dgm:t>
        <a:bodyPr/>
        <a:lstStyle/>
        <a:p>
          <a:endParaRPr lang="en-US">
            <a:latin typeface="Freight Sans Medium" panose="02000606030000020004" pitchFamily="2" charset="77"/>
          </a:endParaRPr>
        </a:p>
      </dgm:t>
    </dgm:pt>
    <dgm:pt modelId="{F5642F2D-334D-8A48-8873-5B3C0AEB7ECA}" type="sibTrans" cxnId="{7BE2BBE5-09F0-2C49-9C7B-E27834F713B7}">
      <dgm:prSet/>
      <dgm:spPr>
        <a:blipFill>
          <a:blip xmlns:r="http://schemas.openxmlformats.org/officeDocument/2006/relationships" r:embed="rId1">
            <a:duotone>
              <a:schemeClr val="accent3">
                <a:shade val="45000"/>
                <a:satMod val="135000"/>
              </a:schemeClr>
              <a:prstClr val="white"/>
            </a:duotone>
          </a:blip>
          <a:srcRect/>
          <a:stretch>
            <a:fillRect t="-1000" b="-1000"/>
          </a:stretch>
        </a:blipFill>
      </dgm:spPr>
      <dgm:t>
        <a:bodyPr/>
        <a:lstStyle/>
        <a:p>
          <a:endParaRPr lang="en-US">
            <a:latin typeface="Freight Sans Medium" panose="02000606030000020004" pitchFamily="2" charset="77"/>
          </a:endParaRPr>
        </a:p>
      </dgm:t>
    </dgm:pt>
    <dgm:pt modelId="{B5E3EC52-CC4C-7C41-8498-2F7EAE07A956}">
      <dgm:prSet phldrT="[Text]" custT="1"/>
      <dgm:spPr/>
      <dgm:t>
        <a:bodyPr/>
        <a:lstStyle/>
        <a:p>
          <a:r>
            <a:rPr lang="en-US" sz="2400" b="0" i="0" dirty="0">
              <a:latin typeface="Arial" panose="020B0604020202020204" pitchFamily="34" charset="0"/>
              <a:cs typeface="Arial" panose="020B0604020202020204" pitchFamily="34" charset="0"/>
            </a:rPr>
            <a:t>Social</a:t>
          </a:r>
        </a:p>
      </dgm:t>
    </dgm:pt>
    <dgm:pt modelId="{9F86A669-9C6C-1143-BE1E-1C380A89C09F}" type="parTrans" cxnId="{496A9028-1B41-1B40-87DD-5A16C6662702}">
      <dgm:prSet/>
      <dgm:spPr/>
      <dgm:t>
        <a:bodyPr/>
        <a:lstStyle/>
        <a:p>
          <a:endParaRPr lang="en-US">
            <a:latin typeface="Freight Sans Medium" panose="02000606030000020004" pitchFamily="2" charset="77"/>
          </a:endParaRPr>
        </a:p>
      </dgm:t>
    </dgm:pt>
    <dgm:pt modelId="{267C4ABB-1B26-654A-B4AB-294325EAC514}" type="sibTrans" cxnId="{496A9028-1B41-1B40-87DD-5A16C6662702}">
      <dgm:prSet/>
      <dgm:spPr>
        <a:blipFill>
          <a:blip xmlns:r="http://schemas.openxmlformats.org/officeDocument/2006/relationships" r:embed="rId2">
            <a:duotone>
              <a:schemeClr val="accent3">
                <a:shade val="45000"/>
                <a:satMod val="135000"/>
              </a:schemeClr>
              <a:prstClr val="white"/>
            </a:duotone>
          </a:blip>
          <a:srcRect/>
          <a:stretch>
            <a:fillRect l="-1000" r="-1000"/>
          </a:stretch>
        </a:blipFill>
      </dgm:spPr>
      <dgm:t>
        <a:bodyPr/>
        <a:lstStyle/>
        <a:p>
          <a:endParaRPr lang="en-US">
            <a:latin typeface="Freight Sans Medium" panose="02000606030000020004" pitchFamily="2" charset="77"/>
          </a:endParaRPr>
        </a:p>
      </dgm:t>
    </dgm:pt>
    <dgm:pt modelId="{9836A51F-9FB6-2748-976E-1BCC58FF8F4F}">
      <dgm:prSet phldrT="[Text]" custT="1"/>
      <dgm:spPr/>
      <dgm:t>
        <a:bodyPr/>
        <a:lstStyle/>
        <a:p>
          <a:r>
            <a:rPr lang="en-US" sz="2400" b="0" i="0" dirty="0">
              <a:latin typeface="Arial" panose="020B0604020202020204" pitchFamily="34" charset="0"/>
              <a:cs typeface="Arial" panose="020B0604020202020204" pitchFamily="34" charset="0"/>
            </a:rPr>
            <a:t>Cultural</a:t>
          </a:r>
        </a:p>
      </dgm:t>
    </dgm:pt>
    <dgm:pt modelId="{C87C7AD7-03EE-8A40-B2DD-7C2BA094A114}" type="parTrans" cxnId="{C711E082-5493-0548-9FFD-7E80864A4D46}">
      <dgm:prSet/>
      <dgm:spPr/>
      <dgm:t>
        <a:bodyPr/>
        <a:lstStyle/>
        <a:p>
          <a:endParaRPr lang="en-US">
            <a:latin typeface="Freight Sans Medium" panose="02000606030000020004" pitchFamily="2" charset="77"/>
          </a:endParaRPr>
        </a:p>
      </dgm:t>
    </dgm:pt>
    <dgm:pt modelId="{A21A235C-3068-344C-8CC2-6A8BA944FA61}" type="sibTrans" cxnId="{C711E082-5493-0548-9FFD-7E80864A4D46}">
      <dgm:prSet/>
      <dgm:spPr>
        <a:blipFill>
          <a:blip xmlns:r="http://schemas.openxmlformats.org/officeDocument/2006/relationships" r:embed="rId3">
            <a:duotone>
              <a:schemeClr val="accent3">
                <a:shade val="45000"/>
                <a:satMod val="135000"/>
              </a:schemeClr>
              <a:prstClr val="white"/>
            </a:duotone>
            <a:extLst>
              <a:ext uri="{28A0092B-C50C-407E-A947-70E740481C1C}">
                <a14:useLocalDpi xmlns="" xmlns:a14="http://schemas.microsoft.com/office/drawing/2010/main" val="0"/>
              </a:ext>
            </a:extLst>
          </a:blip>
          <a:srcRect/>
          <a:stretch>
            <a:fillRect t="-8000" b="-8000"/>
          </a:stretch>
        </a:blipFill>
      </dgm:spPr>
      <dgm:t>
        <a:bodyPr/>
        <a:lstStyle/>
        <a:p>
          <a:endParaRPr lang="en-US">
            <a:latin typeface="Freight Sans Medium" panose="02000606030000020004" pitchFamily="2" charset="77"/>
          </a:endParaRPr>
        </a:p>
      </dgm:t>
    </dgm:pt>
    <dgm:pt modelId="{4DB3492C-EB11-1046-9C45-174645375F61}">
      <dgm:prSet phldrT="[Text]" custT="1"/>
      <dgm:spPr/>
      <dgm:t>
        <a:bodyPr/>
        <a:lstStyle/>
        <a:p>
          <a:r>
            <a:rPr lang="en-US" sz="1950" b="0" i="0" dirty="0">
              <a:solidFill>
                <a:schemeClr val="bg1"/>
              </a:solidFill>
              <a:latin typeface="Arial" panose="020B0604020202020204" pitchFamily="34" charset="0"/>
              <a:cs typeface="Arial" panose="020B0604020202020204" pitchFamily="34" charset="0"/>
            </a:rPr>
            <a:t>Environment</a:t>
          </a:r>
        </a:p>
      </dgm:t>
    </dgm:pt>
    <dgm:pt modelId="{0C179EC3-4992-D340-AB60-FFFD7D8491F3}" type="sibTrans" cxnId="{B7A9F6A1-565A-8D4F-A711-AF44DFBBA920}">
      <dgm:prSet/>
      <dgm:spPr>
        <a:blipFill>
          <a:blip xmlns:r="http://schemas.openxmlformats.org/officeDocument/2006/relationships" r:embed="rId4">
            <a:duotone>
              <a:schemeClr val="accent3">
                <a:shade val="45000"/>
                <a:satMod val="135000"/>
              </a:schemeClr>
              <a:prstClr val="white"/>
            </a:duotone>
            <a:extLst>
              <a:ext uri="{28A0092B-C50C-407E-A947-70E740481C1C}">
                <a14:useLocalDpi xmlns="" xmlns:a14="http://schemas.microsoft.com/office/drawing/2010/main" val="0"/>
              </a:ext>
            </a:extLst>
          </a:blip>
          <a:srcRect/>
          <a:stretch>
            <a:fillRect t="-8000" b="-8000"/>
          </a:stretch>
        </a:blipFill>
      </dgm:spPr>
      <dgm:t>
        <a:bodyPr/>
        <a:lstStyle/>
        <a:p>
          <a:endParaRPr lang="en-US">
            <a:latin typeface="Freight Sans Medium" panose="02000606030000020004" pitchFamily="2" charset="77"/>
          </a:endParaRPr>
        </a:p>
      </dgm:t>
    </dgm:pt>
    <dgm:pt modelId="{BB90F9D6-DD9C-2D4D-97A7-B6C3E006D3B5}" type="parTrans" cxnId="{B7A9F6A1-565A-8D4F-A711-AF44DFBBA920}">
      <dgm:prSet/>
      <dgm:spPr/>
      <dgm:t>
        <a:bodyPr/>
        <a:lstStyle/>
        <a:p>
          <a:endParaRPr lang="en-US">
            <a:latin typeface="Freight Sans Medium" panose="02000606030000020004" pitchFamily="2" charset="77"/>
          </a:endParaRPr>
        </a:p>
      </dgm:t>
    </dgm:pt>
    <dgm:pt modelId="{B6E937D4-AF21-5D49-8A1D-FE71E3D2E91A}">
      <dgm:prSet custT="1"/>
      <dgm:spPr/>
      <dgm:t>
        <a:bodyPr/>
        <a:lstStyle/>
        <a:p>
          <a:r>
            <a:rPr lang="en-US" sz="2400" b="0" i="0" dirty="0">
              <a:latin typeface="Arial" panose="020B0604020202020204" pitchFamily="34" charset="0"/>
              <a:cs typeface="Arial" panose="020B0604020202020204" pitchFamily="34" charset="0"/>
            </a:rPr>
            <a:t>Political</a:t>
          </a:r>
        </a:p>
      </dgm:t>
    </dgm:pt>
    <dgm:pt modelId="{972B7871-A506-D841-B536-A8AE9A161AD9}" type="parTrans" cxnId="{40B22E81-BFDC-6943-8B4D-1FDEC6475A3C}">
      <dgm:prSet/>
      <dgm:spPr/>
      <dgm:t>
        <a:bodyPr/>
        <a:lstStyle/>
        <a:p>
          <a:endParaRPr lang="en-US">
            <a:latin typeface="Freight Sans Medium" panose="02000606030000020004" pitchFamily="2" charset="77"/>
          </a:endParaRPr>
        </a:p>
      </dgm:t>
    </dgm:pt>
    <dgm:pt modelId="{B02C8F6F-7D9C-DA47-A163-2EF80E0E2321}" type="sibTrans" cxnId="{40B22E81-BFDC-6943-8B4D-1FDEC6475A3C}">
      <dgm:prSet/>
      <dgm:spPr>
        <a:blipFill>
          <a:blip xmlns:r="http://schemas.openxmlformats.org/officeDocument/2006/relationships" r:embed="rId5">
            <a:duotone>
              <a:schemeClr val="accent3">
                <a:shade val="45000"/>
                <a:satMod val="135000"/>
              </a:schemeClr>
              <a:prstClr val="white"/>
            </a:duotone>
          </a:blip>
          <a:srcRect/>
          <a:stretch>
            <a:fillRect t="-8000" b="-8000"/>
          </a:stretch>
        </a:blipFill>
      </dgm:spPr>
      <dgm:t>
        <a:bodyPr/>
        <a:lstStyle/>
        <a:p>
          <a:endParaRPr lang="en-US">
            <a:latin typeface="Freight Sans Medium" panose="02000606030000020004" pitchFamily="2" charset="77"/>
          </a:endParaRPr>
        </a:p>
      </dgm:t>
    </dgm:pt>
    <dgm:pt modelId="{7E008B26-3E68-454C-8356-3FB80A44672F}" type="pres">
      <dgm:prSet presAssocID="{6DEA46E4-D144-624D-9C71-CE424B2F4AA8}" presName="Name0" presStyleCnt="0">
        <dgm:presLayoutVars>
          <dgm:chMax val="21"/>
          <dgm:chPref val="21"/>
        </dgm:presLayoutVars>
      </dgm:prSet>
      <dgm:spPr/>
      <dgm:t>
        <a:bodyPr/>
        <a:lstStyle/>
        <a:p>
          <a:endParaRPr lang="el-GR"/>
        </a:p>
      </dgm:t>
    </dgm:pt>
    <dgm:pt modelId="{39BF8ED2-25BF-2447-8812-74B50535795F}" type="pres">
      <dgm:prSet presAssocID="{7B901C69-69F6-534A-A1D1-57C6F67E2C22}" presName="text1" presStyleCnt="0"/>
      <dgm:spPr/>
    </dgm:pt>
    <dgm:pt modelId="{D79D1CA4-392D-2D40-8307-334E3A19154C}" type="pres">
      <dgm:prSet presAssocID="{7B901C69-69F6-534A-A1D1-57C6F67E2C22}" presName="textRepeatNode" presStyleLbl="alignNode1" presStyleIdx="0" presStyleCnt="5">
        <dgm:presLayoutVars>
          <dgm:chMax val="0"/>
          <dgm:chPref val="0"/>
          <dgm:bulletEnabled val="1"/>
        </dgm:presLayoutVars>
      </dgm:prSet>
      <dgm:spPr/>
      <dgm:t>
        <a:bodyPr/>
        <a:lstStyle/>
        <a:p>
          <a:endParaRPr lang="el-GR"/>
        </a:p>
      </dgm:t>
    </dgm:pt>
    <dgm:pt modelId="{395AE2E6-6F1C-614A-B062-A8B0A4BFF59C}" type="pres">
      <dgm:prSet presAssocID="{7B901C69-69F6-534A-A1D1-57C6F67E2C22}" presName="textaccent1" presStyleCnt="0"/>
      <dgm:spPr/>
    </dgm:pt>
    <dgm:pt modelId="{0FADB419-78F8-1B4D-9CC9-D7AEA9E258EA}" type="pres">
      <dgm:prSet presAssocID="{7B901C69-69F6-534A-A1D1-57C6F67E2C22}" presName="accentRepeatNode" presStyleLbl="solidAlignAcc1" presStyleIdx="0" presStyleCnt="10"/>
      <dgm:spPr/>
    </dgm:pt>
    <dgm:pt modelId="{A1843F27-B654-594C-BF8C-378107718503}" type="pres">
      <dgm:prSet presAssocID="{F5642F2D-334D-8A48-8873-5B3C0AEB7ECA}" presName="image1" presStyleCnt="0"/>
      <dgm:spPr/>
    </dgm:pt>
    <dgm:pt modelId="{A4F2C8A1-64EB-5B41-A09E-1D8727FE70FC}" type="pres">
      <dgm:prSet presAssocID="{F5642F2D-334D-8A48-8873-5B3C0AEB7ECA}" presName="imageRepeatNode" presStyleLbl="alignAcc1" presStyleIdx="0" presStyleCnt="5"/>
      <dgm:spPr/>
      <dgm:t>
        <a:bodyPr/>
        <a:lstStyle/>
        <a:p>
          <a:endParaRPr lang="el-GR"/>
        </a:p>
      </dgm:t>
    </dgm:pt>
    <dgm:pt modelId="{E5546445-F847-4F49-B07D-D033D7A37182}" type="pres">
      <dgm:prSet presAssocID="{F5642F2D-334D-8A48-8873-5B3C0AEB7ECA}" presName="imageaccent1" presStyleCnt="0"/>
      <dgm:spPr/>
    </dgm:pt>
    <dgm:pt modelId="{7FD76EAF-8120-2B49-9C18-328A5A6F1565}" type="pres">
      <dgm:prSet presAssocID="{F5642F2D-334D-8A48-8873-5B3C0AEB7ECA}" presName="accentRepeatNode" presStyleLbl="solidAlignAcc1" presStyleIdx="1" presStyleCnt="10"/>
      <dgm:spPr/>
    </dgm:pt>
    <dgm:pt modelId="{4DCB525C-1D2E-EE43-AA40-77356F6465D5}" type="pres">
      <dgm:prSet presAssocID="{B5E3EC52-CC4C-7C41-8498-2F7EAE07A956}" presName="text2" presStyleCnt="0"/>
      <dgm:spPr/>
    </dgm:pt>
    <dgm:pt modelId="{852818E5-D98E-A54F-851A-E575F79276E6}" type="pres">
      <dgm:prSet presAssocID="{B5E3EC52-CC4C-7C41-8498-2F7EAE07A956}" presName="textRepeatNode" presStyleLbl="alignNode1" presStyleIdx="1" presStyleCnt="5">
        <dgm:presLayoutVars>
          <dgm:chMax val="0"/>
          <dgm:chPref val="0"/>
          <dgm:bulletEnabled val="1"/>
        </dgm:presLayoutVars>
      </dgm:prSet>
      <dgm:spPr/>
      <dgm:t>
        <a:bodyPr/>
        <a:lstStyle/>
        <a:p>
          <a:endParaRPr lang="el-GR"/>
        </a:p>
      </dgm:t>
    </dgm:pt>
    <dgm:pt modelId="{55A7AB83-227E-5F4D-BAB8-41A6F2A09986}" type="pres">
      <dgm:prSet presAssocID="{B5E3EC52-CC4C-7C41-8498-2F7EAE07A956}" presName="textaccent2" presStyleCnt="0"/>
      <dgm:spPr/>
    </dgm:pt>
    <dgm:pt modelId="{0E00571B-87F4-0D46-B81E-1AA46FFF6994}" type="pres">
      <dgm:prSet presAssocID="{B5E3EC52-CC4C-7C41-8498-2F7EAE07A956}" presName="accentRepeatNode" presStyleLbl="solidAlignAcc1" presStyleIdx="2" presStyleCnt="10"/>
      <dgm:spPr/>
    </dgm:pt>
    <dgm:pt modelId="{088E335F-986C-2245-B49E-7405CA740D9F}" type="pres">
      <dgm:prSet presAssocID="{267C4ABB-1B26-654A-B4AB-294325EAC514}" presName="image2" presStyleCnt="0"/>
      <dgm:spPr/>
    </dgm:pt>
    <dgm:pt modelId="{A3578630-DBB9-844A-8F72-6C41CEF0E03A}" type="pres">
      <dgm:prSet presAssocID="{267C4ABB-1B26-654A-B4AB-294325EAC514}" presName="imageRepeatNode" presStyleLbl="alignAcc1" presStyleIdx="1" presStyleCnt="5"/>
      <dgm:spPr/>
      <dgm:t>
        <a:bodyPr/>
        <a:lstStyle/>
        <a:p>
          <a:endParaRPr lang="el-GR"/>
        </a:p>
      </dgm:t>
    </dgm:pt>
    <dgm:pt modelId="{B3352216-6341-0541-AB5F-B2AF0DF31F55}" type="pres">
      <dgm:prSet presAssocID="{267C4ABB-1B26-654A-B4AB-294325EAC514}" presName="imageaccent2" presStyleCnt="0"/>
      <dgm:spPr/>
    </dgm:pt>
    <dgm:pt modelId="{A7EEA845-774E-7E41-966A-7E2E5011931C}" type="pres">
      <dgm:prSet presAssocID="{267C4ABB-1B26-654A-B4AB-294325EAC514}" presName="accentRepeatNode" presStyleLbl="solidAlignAcc1" presStyleIdx="3" presStyleCnt="10"/>
      <dgm:spPr/>
    </dgm:pt>
    <dgm:pt modelId="{A4BDD09F-9A94-304E-9003-60951F583A46}" type="pres">
      <dgm:prSet presAssocID="{9836A51F-9FB6-2748-976E-1BCC58FF8F4F}" presName="text3" presStyleCnt="0"/>
      <dgm:spPr/>
    </dgm:pt>
    <dgm:pt modelId="{1850456F-AD6D-0E45-AE79-030FCF86EFED}" type="pres">
      <dgm:prSet presAssocID="{9836A51F-9FB6-2748-976E-1BCC58FF8F4F}" presName="textRepeatNode" presStyleLbl="alignNode1" presStyleIdx="2" presStyleCnt="5">
        <dgm:presLayoutVars>
          <dgm:chMax val="0"/>
          <dgm:chPref val="0"/>
          <dgm:bulletEnabled val="1"/>
        </dgm:presLayoutVars>
      </dgm:prSet>
      <dgm:spPr/>
      <dgm:t>
        <a:bodyPr/>
        <a:lstStyle/>
        <a:p>
          <a:endParaRPr lang="el-GR"/>
        </a:p>
      </dgm:t>
    </dgm:pt>
    <dgm:pt modelId="{5DC827FF-DB06-D048-9C44-2BF8B163B4A5}" type="pres">
      <dgm:prSet presAssocID="{9836A51F-9FB6-2748-976E-1BCC58FF8F4F}" presName="textaccent3" presStyleCnt="0"/>
      <dgm:spPr/>
    </dgm:pt>
    <dgm:pt modelId="{BCBDF16C-04FE-B84C-AE34-A7FB366766D3}" type="pres">
      <dgm:prSet presAssocID="{9836A51F-9FB6-2748-976E-1BCC58FF8F4F}" presName="accentRepeatNode" presStyleLbl="solidAlignAcc1" presStyleIdx="4" presStyleCnt="10"/>
      <dgm:spPr/>
    </dgm:pt>
    <dgm:pt modelId="{D892F797-7999-6A42-AC69-660B760AEE99}" type="pres">
      <dgm:prSet presAssocID="{A21A235C-3068-344C-8CC2-6A8BA944FA61}" presName="image3" presStyleCnt="0"/>
      <dgm:spPr/>
    </dgm:pt>
    <dgm:pt modelId="{86FD7CBE-F40E-5149-8FC0-185F33DADEB0}" type="pres">
      <dgm:prSet presAssocID="{A21A235C-3068-344C-8CC2-6A8BA944FA61}" presName="imageRepeatNode" presStyleLbl="alignAcc1" presStyleIdx="2" presStyleCnt="5"/>
      <dgm:spPr/>
      <dgm:t>
        <a:bodyPr/>
        <a:lstStyle/>
        <a:p>
          <a:endParaRPr lang="el-GR"/>
        </a:p>
      </dgm:t>
    </dgm:pt>
    <dgm:pt modelId="{AB8F5A20-350C-144B-A9E7-769CDCC0C149}" type="pres">
      <dgm:prSet presAssocID="{A21A235C-3068-344C-8CC2-6A8BA944FA61}" presName="imageaccent3" presStyleCnt="0"/>
      <dgm:spPr/>
    </dgm:pt>
    <dgm:pt modelId="{1EDBA675-36A1-2941-89B8-38ACC84209B6}" type="pres">
      <dgm:prSet presAssocID="{A21A235C-3068-344C-8CC2-6A8BA944FA61}" presName="accentRepeatNode" presStyleLbl="solidAlignAcc1" presStyleIdx="5" presStyleCnt="10"/>
      <dgm:spPr/>
    </dgm:pt>
    <dgm:pt modelId="{A2556639-FA47-B640-ACE7-870E9DF25B23}" type="pres">
      <dgm:prSet presAssocID="{B6E937D4-AF21-5D49-8A1D-FE71E3D2E91A}" presName="text4" presStyleCnt="0"/>
      <dgm:spPr/>
    </dgm:pt>
    <dgm:pt modelId="{F1AD8E8D-C908-3D43-A1AD-AA7042416479}" type="pres">
      <dgm:prSet presAssocID="{B6E937D4-AF21-5D49-8A1D-FE71E3D2E91A}" presName="textRepeatNode" presStyleLbl="alignNode1" presStyleIdx="3" presStyleCnt="5">
        <dgm:presLayoutVars>
          <dgm:chMax val="0"/>
          <dgm:chPref val="0"/>
          <dgm:bulletEnabled val="1"/>
        </dgm:presLayoutVars>
      </dgm:prSet>
      <dgm:spPr/>
      <dgm:t>
        <a:bodyPr/>
        <a:lstStyle/>
        <a:p>
          <a:endParaRPr lang="el-GR"/>
        </a:p>
      </dgm:t>
    </dgm:pt>
    <dgm:pt modelId="{BB992439-5EAC-AE43-B4DB-727477EA3BD0}" type="pres">
      <dgm:prSet presAssocID="{B6E937D4-AF21-5D49-8A1D-FE71E3D2E91A}" presName="textaccent4" presStyleCnt="0"/>
      <dgm:spPr/>
    </dgm:pt>
    <dgm:pt modelId="{C78766C9-3672-D543-B50E-74B7F20CCD40}" type="pres">
      <dgm:prSet presAssocID="{B6E937D4-AF21-5D49-8A1D-FE71E3D2E91A}" presName="accentRepeatNode" presStyleLbl="solidAlignAcc1" presStyleIdx="6" presStyleCnt="10"/>
      <dgm:spPr/>
    </dgm:pt>
    <dgm:pt modelId="{B4004DE1-DAC2-6B4D-81FB-242020B58811}" type="pres">
      <dgm:prSet presAssocID="{B02C8F6F-7D9C-DA47-A163-2EF80E0E2321}" presName="image4" presStyleCnt="0"/>
      <dgm:spPr/>
    </dgm:pt>
    <dgm:pt modelId="{9AFA6108-8CC1-394A-A28C-4FC19C2390AD}" type="pres">
      <dgm:prSet presAssocID="{B02C8F6F-7D9C-DA47-A163-2EF80E0E2321}" presName="imageRepeatNode" presStyleLbl="alignAcc1" presStyleIdx="3" presStyleCnt="5"/>
      <dgm:spPr/>
      <dgm:t>
        <a:bodyPr/>
        <a:lstStyle/>
        <a:p>
          <a:endParaRPr lang="el-GR"/>
        </a:p>
      </dgm:t>
    </dgm:pt>
    <dgm:pt modelId="{E0452B79-FAD0-2B42-A79E-F935258B6768}" type="pres">
      <dgm:prSet presAssocID="{B02C8F6F-7D9C-DA47-A163-2EF80E0E2321}" presName="imageaccent4" presStyleCnt="0"/>
      <dgm:spPr/>
    </dgm:pt>
    <dgm:pt modelId="{45A5B42D-49A4-C24D-B632-E24E4F0D77E5}" type="pres">
      <dgm:prSet presAssocID="{B02C8F6F-7D9C-DA47-A163-2EF80E0E2321}" presName="accentRepeatNode" presStyleLbl="solidAlignAcc1" presStyleIdx="7" presStyleCnt="10"/>
      <dgm:spPr/>
    </dgm:pt>
    <dgm:pt modelId="{2DC64E78-F187-BC43-8FBC-61C6583C5FF3}" type="pres">
      <dgm:prSet presAssocID="{4DB3492C-EB11-1046-9C45-174645375F61}" presName="text5" presStyleCnt="0"/>
      <dgm:spPr/>
    </dgm:pt>
    <dgm:pt modelId="{55232B58-C327-4847-8372-263569175B20}" type="pres">
      <dgm:prSet presAssocID="{4DB3492C-EB11-1046-9C45-174645375F61}" presName="textRepeatNode" presStyleLbl="alignNode1" presStyleIdx="4" presStyleCnt="5">
        <dgm:presLayoutVars>
          <dgm:chMax val="0"/>
          <dgm:chPref val="0"/>
          <dgm:bulletEnabled val="1"/>
        </dgm:presLayoutVars>
      </dgm:prSet>
      <dgm:spPr/>
      <dgm:t>
        <a:bodyPr/>
        <a:lstStyle/>
        <a:p>
          <a:endParaRPr lang="el-GR"/>
        </a:p>
      </dgm:t>
    </dgm:pt>
    <dgm:pt modelId="{4E2764A7-73E2-C74E-ADCC-11B30FAABF90}" type="pres">
      <dgm:prSet presAssocID="{4DB3492C-EB11-1046-9C45-174645375F61}" presName="textaccent5" presStyleCnt="0"/>
      <dgm:spPr/>
    </dgm:pt>
    <dgm:pt modelId="{21993C64-F99B-424E-BC03-B105EC0F0BF0}" type="pres">
      <dgm:prSet presAssocID="{4DB3492C-EB11-1046-9C45-174645375F61}" presName="accentRepeatNode" presStyleLbl="solidAlignAcc1" presStyleIdx="8" presStyleCnt="10"/>
      <dgm:spPr/>
    </dgm:pt>
    <dgm:pt modelId="{C393190E-12C3-3543-8D68-66A188F2BD95}" type="pres">
      <dgm:prSet presAssocID="{0C179EC3-4992-D340-AB60-FFFD7D8491F3}" presName="image5" presStyleCnt="0"/>
      <dgm:spPr/>
    </dgm:pt>
    <dgm:pt modelId="{28CFA624-74A5-4946-AAED-4B7D9B876D66}" type="pres">
      <dgm:prSet presAssocID="{0C179EC3-4992-D340-AB60-FFFD7D8491F3}" presName="imageRepeatNode" presStyleLbl="alignAcc1" presStyleIdx="4" presStyleCnt="5"/>
      <dgm:spPr/>
      <dgm:t>
        <a:bodyPr/>
        <a:lstStyle/>
        <a:p>
          <a:endParaRPr lang="el-GR"/>
        </a:p>
      </dgm:t>
    </dgm:pt>
    <dgm:pt modelId="{50175E2A-579C-F647-9631-AECA9F5BBE6B}" type="pres">
      <dgm:prSet presAssocID="{0C179EC3-4992-D340-AB60-FFFD7D8491F3}" presName="imageaccent5" presStyleCnt="0"/>
      <dgm:spPr/>
    </dgm:pt>
    <dgm:pt modelId="{12BCE50B-1D3C-9B4A-88A1-8F19CA7AC9D9}" type="pres">
      <dgm:prSet presAssocID="{0C179EC3-4992-D340-AB60-FFFD7D8491F3}" presName="accentRepeatNode" presStyleLbl="solidAlignAcc1" presStyleIdx="9" presStyleCnt="10"/>
      <dgm:spPr/>
    </dgm:pt>
  </dgm:ptLst>
  <dgm:cxnLst>
    <dgm:cxn modelId="{29E3A184-F59F-3345-AC9D-16C1CA74B27C}" type="presOf" srcId="{9836A51F-9FB6-2748-976E-1BCC58FF8F4F}" destId="{1850456F-AD6D-0E45-AE79-030FCF86EFED}" srcOrd="0" destOrd="0" presId="urn:microsoft.com/office/officeart/2008/layout/HexagonCluster"/>
    <dgm:cxn modelId="{B48E9806-9083-EC44-9C74-03E6D8ED434C}" type="presOf" srcId="{0C179EC3-4992-D340-AB60-FFFD7D8491F3}" destId="{28CFA624-74A5-4946-AAED-4B7D9B876D66}" srcOrd="0" destOrd="0" presId="urn:microsoft.com/office/officeart/2008/layout/HexagonCluster"/>
    <dgm:cxn modelId="{52679F11-3057-7C42-97FF-B51DA2F562EE}" type="presOf" srcId="{B02C8F6F-7D9C-DA47-A163-2EF80E0E2321}" destId="{9AFA6108-8CC1-394A-A28C-4FC19C2390AD}" srcOrd="0" destOrd="0" presId="urn:microsoft.com/office/officeart/2008/layout/HexagonCluster"/>
    <dgm:cxn modelId="{90C1A6EC-AA58-1149-9B30-5F47FAF4026E}" type="presOf" srcId="{7B901C69-69F6-534A-A1D1-57C6F67E2C22}" destId="{D79D1CA4-392D-2D40-8307-334E3A19154C}" srcOrd="0" destOrd="0" presId="urn:microsoft.com/office/officeart/2008/layout/HexagonCluster"/>
    <dgm:cxn modelId="{9E719099-4D04-C748-825F-6E4FD23D3689}" type="presOf" srcId="{B6E937D4-AF21-5D49-8A1D-FE71E3D2E91A}" destId="{F1AD8E8D-C908-3D43-A1AD-AA7042416479}" srcOrd="0" destOrd="0" presId="urn:microsoft.com/office/officeart/2008/layout/HexagonCluster"/>
    <dgm:cxn modelId="{D03EE235-28DF-3B47-850F-9C576C11D5B9}" type="presOf" srcId="{B5E3EC52-CC4C-7C41-8498-2F7EAE07A956}" destId="{852818E5-D98E-A54F-851A-E575F79276E6}" srcOrd="0" destOrd="0" presId="urn:microsoft.com/office/officeart/2008/layout/HexagonCluster"/>
    <dgm:cxn modelId="{073ADED8-0469-6448-8C99-15A762CDBDEE}" type="presOf" srcId="{267C4ABB-1B26-654A-B4AB-294325EAC514}" destId="{A3578630-DBB9-844A-8F72-6C41CEF0E03A}" srcOrd="0" destOrd="0" presId="urn:microsoft.com/office/officeart/2008/layout/HexagonCluster"/>
    <dgm:cxn modelId="{55B60E11-EB83-8049-AF66-77F0A4F40F44}" type="presOf" srcId="{4DB3492C-EB11-1046-9C45-174645375F61}" destId="{55232B58-C327-4847-8372-263569175B20}" srcOrd="0" destOrd="0" presId="urn:microsoft.com/office/officeart/2008/layout/HexagonCluster"/>
    <dgm:cxn modelId="{496A9028-1B41-1B40-87DD-5A16C6662702}" srcId="{6DEA46E4-D144-624D-9C71-CE424B2F4AA8}" destId="{B5E3EC52-CC4C-7C41-8498-2F7EAE07A956}" srcOrd="1" destOrd="0" parTransId="{9F86A669-9C6C-1143-BE1E-1C380A89C09F}" sibTransId="{267C4ABB-1B26-654A-B4AB-294325EAC514}"/>
    <dgm:cxn modelId="{C711E082-5493-0548-9FFD-7E80864A4D46}" srcId="{6DEA46E4-D144-624D-9C71-CE424B2F4AA8}" destId="{9836A51F-9FB6-2748-976E-1BCC58FF8F4F}" srcOrd="2" destOrd="0" parTransId="{C87C7AD7-03EE-8A40-B2DD-7C2BA094A114}" sibTransId="{A21A235C-3068-344C-8CC2-6A8BA944FA61}"/>
    <dgm:cxn modelId="{B7A9F6A1-565A-8D4F-A711-AF44DFBBA920}" srcId="{6DEA46E4-D144-624D-9C71-CE424B2F4AA8}" destId="{4DB3492C-EB11-1046-9C45-174645375F61}" srcOrd="4" destOrd="0" parTransId="{BB90F9D6-DD9C-2D4D-97A7-B6C3E006D3B5}" sibTransId="{0C179EC3-4992-D340-AB60-FFFD7D8491F3}"/>
    <dgm:cxn modelId="{7BE2BBE5-09F0-2C49-9C7B-E27834F713B7}" srcId="{6DEA46E4-D144-624D-9C71-CE424B2F4AA8}" destId="{7B901C69-69F6-534A-A1D1-57C6F67E2C22}" srcOrd="0" destOrd="0" parTransId="{38377F6D-48AC-7245-A492-DBFA043CFF38}" sibTransId="{F5642F2D-334D-8A48-8873-5B3C0AEB7ECA}"/>
    <dgm:cxn modelId="{40B22E81-BFDC-6943-8B4D-1FDEC6475A3C}" srcId="{6DEA46E4-D144-624D-9C71-CE424B2F4AA8}" destId="{B6E937D4-AF21-5D49-8A1D-FE71E3D2E91A}" srcOrd="3" destOrd="0" parTransId="{972B7871-A506-D841-B536-A8AE9A161AD9}" sibTransId="{B02C8F6F-7D9C-DA47-A163-2EF80E0E2321}"/>
    <dgm:cxn modelId="{59FC5045-32DF-6349-9723-C32E6DC252DB}" type="presOf" srcId="{F5642F2D-334D-8A48-8873-5B3C0AEB7ECA}" destId="{A4F2C8A1-64EB-5B41-A09E-1D8727FE70FC}" srcOrd="0" destOrd="0" presId="urn:microsoft.com/office/officeart/2008/layout/HexagonCluster"/>
    <dgm:cxn modelId="{7A57FA28-169F-D847-ADC6-AAC19552CD7D}" type="presOf" srcId="{A21A235C-3068-344C-8CC2-6A8BA944FA61}" destId="{86FD7CBE-F40E-5149-8FC0-185F33DADEB0}" srcOrd="0" destOrd="0" presId="urn:microsoft.com/office/officeart/2008/layout/HexagonCluster"/>
    <dgm:cxn modelId="{E2D8624B-FDEE-F743-B2A3-5AF4D74A1CB5}" type="presOf" srcId="{6DEA46E4-D144-624D-9C71-CE424B2F4AA8}" destId="{7E008B26-3E68-454C-8356-3FB80A44672F}" srcOrd="0" destOrd="0" presId="urn:microsoft.com/office/officeart/2008/layout/HexagonCluster"/>
    <dgm:cxn modelId="{339E3F8E-8F9B-D746-A02E-55B38871F319}" type="presParOf" srcId="{7E008B26-3E68-454C-8356-3FB80A44672F}" destId="{39BF8ED2-25BF-2447-8812-74B50535795F}" srcOrd="0" destOrd="0" presId="urn:microsoft.com/office/officeart/2008/layout/HexagonCluster"/>
    <dgm:cxn modelId="{39525BB4-93D8-6747-ABBA-AAD0A0359E1A}" type="presParOf" srcId="{39BF8ED2-25BF-2447-8812-74B50535795F}" destId="{D79D1CA4-392D-2D40-8307-334E3A19154C}" srcOrd="0" destOrd="0" presId="urn:microsoft.com/office/officeart/2008/layout/HexagonCluster"/>
    <dgm:cxn modelId="{ADB788DF-422F-D643-9A5E-A371B05C79D9}" type="presParOf" srcId="{7E008B26-3E68-454C-8356-3FB80A44672F}" destId="{395AE2E6-6F1C-614A-B062-A8B0A4BFF59C}" srcOrd="1" destOrd="0" presId="urn:microsoft.com/office/officeart/2008/layout/HexagonCluster"/>
    <dgm:cxn modelId="{A734BC1F-7BA0-CB45-AFC0-8BF844BA1E3A}" type="presParOf" srcId="{395AE2E6-6F1C-614A-B062-A8B0A4BFF59C}" destId="{0FADB419-78F8-1B4D-9CC9-D7AEA9E258EA}" srcOrd="0" destOrd="0" presId="urn:microsoft.com/office/officeart/2008/layout/HexagonCluster"/>
    <dgm:cxn modelId="{AB27F799-F27B-1C45-998C-2782E9E3FF13}" type="presParOf" srcId="{7E008B26-3E68-454C-8356-3FB80A44672F}" destId="{A1843F27-B654-594C-BF8C-378107718503}" srcOrd="2" destOrd="0" presId="urn:microsoft.com/office/officeart/2008/layout/HexagonCluster"/>
    <dgm:cxn modelId="{D369CA4C-BF6C-F044-89B3-F1FFCCB090DB}" type="presParOf" srcId="{A1843F27-B654-594C-BF8C-378107718503}" destId="{A4F2C8A1-64EB-5B41-A09E-1D8727FE70FC}" srcOrd="0" destOrd="0" presId="urn:microsoft.com/office/officeart/2008/layout/HexagonCluster"/>
    <dgm:cxn modelId="{819AA58C-AE10-874F-A3A4-6B9B1C65DFBB}" type="presParOf" srcId="{7E008B26-3E68-454C-8356-3FB80A44672F}" destId="{E5546445-F847-4F49-B07D-D033D7A37182}" srcOrd="3" destOrd="0" presId="urn:microsoft.com/office/officeart/2008/layout/HexagonCluster"/>
    <dgm:cxn modelId="{3934705E-D7E4-F143-A11E-8ABA01037F1B}" type="presParOf" srcId="{E5546445-F847-4F49-B07D-D033D7A37182}" destId="{7FD76EAF-8120-2B49-9C18-328A5A6F1565}" srcOrd="0" destOrd="0" presId="urn:microsoft.com/office/officeart/2008/layout/HexagonCluster"/>
    <dgm:cxn modelId="{8D4CF295-EE50-014A-A61B-D5FEAB483832}" type="presParOf" srcId="{7E008B26-3E68-454C-8356-3FB80A44672F}" destId="{4DCB525C-1D2E-EE43-AA40-77356F6465D5}" srcOrd="4" destOrd="0" presId="urn:microsoft.com/office/officeart/2008/layout/HexagonCluster"/>
    <dgm:cxn modelId="{56BF2666-833B-6F49-BC81-32F4C7F128B8}" type="presParOf" srcId="{4DCB525C-1D2E-EE43-AA40-77356F6465D5}" destId="{852818E5-D98E-A54F-851A-E575F79276E6}" srcOrd="0" destOrd="0" presId="urn:microsoft.com/office/officeart/2008/layout/HexagonCluster"/>
    <dgm:cxn modelId="{31E990D3-97BB-3243-A2A5-57EC88662341}" type="presParOf" srcId="{7E008B26-3E68-454C-8356-3FB80A44672F}" destId="{55A7AB83-227E-5F4D-BAB8-41A6F2A09986}" srcOrd="5" destOrd="0" presId="urn:microsoft.com/office/officeart/2008/layout/HexagonCluster"/>
    <dgm:cxn modelId="{B0A58672-1100-D54B-80FF-7E4866EBA6F6}" type="presParOf" srcId="{55A7AB83-227E-5F4D-BAB8-41A6F2A09986}" destId="{0E00571B-87F4-0D46-B81E-1AA46FFF6994}" srcOrd="0" destOrd="0" presId="urn:microsoft.com/office/officeart/2008/layout/HexagonCluster"/>
    <dgm:cxn modelId="{D6D8C814-49EB-674F-8F4C-4A480F682433}" type="presParOf" srcId="{7E008B26-3E68-454C-8356-3FB80A44672F}" destId="{088E335F-986C-2245-B49E-7405CA740D9F}" srcOrd="6" destOrd="0" presId="urn:microsoft.com/office/officeart/2008/layout/HexagonCluster"/>
    <dgm:cxn modelId="{1F473FFA-8B6A-3245-8FF0-1D8A5957C72C}" type="presParOf" srcId="{088E335F-986C-2245-B49E-7405CA740D9F}" destId="{A3578630-DBB9-844A-8F72-6C41CEF0E03A}" srcOrd="0" destOrd="0" presId="urn:microsoft.com/office/officeart/2008/layout/HexagonCluster"/>
    <dgm:cxn modelId="{4B13660F-545D-FB48-894B-DA56BDD5F8BA}" type="presParOf" srcId="{7E008B26-3E68-454C-8356-3FB80A44672F}" destId="{B3352216-6341-0541-AB5F-B2AF0DF31F55}" srcOrd="7" destOrd="0" presId="urn:microsoft.com/office/officeart/2008/layout/HexagonCluster"/>
    <dgm:cxn modelId="{AD54C8BE-8E05-524E-9415-397084B4A7D8}" type="presParOf" srcId="{B3352216-6341-0541-AB5F-B2AF0DF31F55}" destId="{A7EEA845-774E-7E41-966A-7E2E5011931C}" srcOrd="0" destOrd="0" presId="urn:microsoft.com/office/officeart/2008/layout/HexagonCluster"/>
    <dgm:cxn modelId="{FEA734C0-ECB2-5F4A-A8BA-4D20BE03991F}" type="presParOf" srcId="{7E008B26-3E68-454C-8356-3FB80A44672F}" destId="{A4BDD09F-9A94-304E-9003-60951F583A46}" srcOrd="8" destOrd="0" presId="urn:microsoft.com/office/officeart/2008/layout/HexagonCluster"/>
    <dgm:cxn modelId="{4E234F57-3796-094C-A9D2-D36A8D017D69}" type="presParOf" srcId="{A4BDD09F-9A94-304E-9003-60951F583A46}" destId="{1850456F-AD6D-0E45-AE79-030FCF86EFED}" srcOrd="0" destOrd="0" presId="urn:microsoft.com/office/officeart/2008/layout/HexagonCluster"/>
    <dgm:cxn modelId="{682E3620-03FA-3842-B3E8-5F0C535DA518}" type="presParOf" srcId="{7E008B26-3E68-454C-8356-3FB80A44672F}" destId="{5DC827FF-DB06-D048-9C44-2BF8B163B4A5}" srcOrd="9" destOrd="0" presId="urn:microsoft.com/office/officeart/2008/layout/HexagonCluster"/>
    <dgm:cxn modelId="{BC87B9EA-4D46-4B40-8E86-475C90A66955}" type="presParOf" srcId="{5DC827FF-DB06-D048-9C44-2BF8B163B4A5}" destId="{BCBDF16C-04FE-B84C-AE34-A7FB366766D3}" srcOrd="0" destOrd="0" presId="urn:microsoft.com/office/officeart/2008/layout/HexagonCluster"/>
    <dgm:cxn modelId="{5CB47646-9822-134C-8685-5C4534549D86}" type="presParOf" srcId="{7E008B26-3E68-454C-8356-3FB80A44672F}" destId="{D892F797-7999-6A42-AC69-660B760AEE99}" srcOrd="10" destOrd="0" presId="urn:microsoft.com/office/officeart/2008/layout/HexagonCluster"/>
    <dgm:cxn modelId="{1DEFB528-BA2B-8E4B-8B75-22FB9F9BA637}" type="presParOf" srcId="{D892F797-7999-6A42-AC69-660B760AEE99}" destId="{86FD7CBE-F40E-5149-8FC0-185F33DADEB0}" srcOrd="0" destOrd="0" presId="urn:microsoft.com/office/officeart/2008/layout/HexagonCluster"/>
    <dgm:cxn modelId="{4611FE70-5F61-A44C-A21A-B601F52DE493}" type="presParOf" srcId="{7E008B26-3E68-454C-8356-3FB80A44672F}" destId="{AB8F5A20-350C-144B-A9E7-769CDCC0C149}" srcOrd="11" destOrd="0" presId="urn:microsoft.com/office/officeart/2008/layout/HexagonCluster"/>
    <dgm:cxn modelId="{563354E8-C8A1-204E-8EC2-31568D3B06A0}" type="presParOf" srcId="{AB8F5A20-350C-144B-A9E7-769CDCC0C149}" destId="{1EDBA675-36A1-2941-89B8-38ACC84209B6}" srcOrd="0" destOrd="0" presId="urn:microsoft.com/office/officeart/2008/layout/HexagonCluster"/>
    <dgm:cxn modelId="{ACC8D90E-E319-DE4E-97E7-81840D6EE78C}" type="presParOf" srcId="{7E008B26-3E68-454C-8356-3FB80A44672F}" destId="{A2556639-FA47-B640-ACE7-870E9DF25B23}" srcOrd="12" destOrd="0" presId="urn:microsoft.com/office/officeart/2008/layout/HexagonCluster"/>
    <dgm:cxn modelId="{57F1F44D-342B-DB47-BB36-82ADE2E2E9E9}" type="presParOf" srcId="{A2556639-FA47-B640-ACE7-870E9DF25B23}" destId="{F1AD8E8D-C908-3D43-A1AD-AA7042416479}" srcOrd="0" destOrd="0" presId="urn:microsoft.com/office/officeart/2008/layout/HexagonCluster"/>
    <dgm:cxn modelId="{72AEBC1E-CEAC-A24F-B47D-AC7AFB8D9E1C}" type="presParOf" srcId="{7E008B26-3E68-454C-8356-3FB80A44672F}" destId="{BB992439-5EAC-AE43-B4DB-727477EA3BD0}" srcOrd="13" destOrd="0" presId="urn:microsoft.com/office/officeart/2008/layout/HexagonCluster"/>
    <dgm:cxn modelId="{B8FCC05B-C1FB-E549-9D31-D53E7740DDA1}" type="presParOf" srcId="{BB992439-5EAC-AE43-B4DB-727477EA3BD0}" destId="{C78766C9-3672-D543-B50E-74B7F20CCD40}" srcOrd="0" destOrd="0" presId="urn:microsoft.com/office/officeart/2008/layout/HexagonCluster"/>
    <dgm:cxn modelId="{178B7BD4-32FB-DF42-93BC-2E38E1DC9AAF}" type="presParOf" srcId="{7E008B26-3E68-454C-8356-3FB80A44672F}" destId="{B4004DE1-DAC2-6B4D-81FB-242020B58811}" srcOrd="14" destOrd="0" presId="urn:microsoft.com/office/officeart/2008/layout/HexagonCluster"/>
    <dgm:cxn modelId="{AF2A240C-AE77-C546-B33B-9A5ADF59CC6B}" type="presParOf" srcId="{B4004DE1-DAC2-6B4D-81FB-242020B58811}" destId="{9AFA6108-8CC1-394A-A28C-4FC19C2390AD}" srcOrd="0" destOrd="0" presId="urn:microsoft.com/office/officeart/2008/layout/HexagonCluster"/>
    <dgm:cxn modelId="{59C2E0E5-0B5F-2D49-9B2B-3D93CEBBCA78}" type="presParOf" srcId="{7E008B26-3E68-454C-8356-3FB80A44672F}" destId="{E0452B79-FAD0-2B42-A79E-F935258B6768}" srcOrd="15" destOrd="0" presId="urn:microsoft.com/office/officeart/2008/layout/HexagonCluster"/>
    <dgm:cxn modelId="{CF03B727-C15A-C745-958D-003698FDEE00}" type="presParOf" srcId="{E0452B79-FAD0-2B42-A79E-F935258B6768}" destId="{45A5B42D-49A4-C24D-B632-E24E4F0D77E5}" srcOrd="0" destOrd="0" presId="urn:microsoft.com/office/officeart/2008/layout/HexagonCluster"/>
    <dgm:cxn modelId="{4174C705-CC7C-3B43-B932-E3FC1CEFE4F3}" type="presParOf" srcId="{7E008B26-3E68-454C-8356-3FB80A44672F}" destId="{2DC64E78-F187-BC43-8FBC-61C6583C5FF3}" srcOrd="16" destOrd="0" presId="urn:microsoft.com/office/officeart/2008/layout/HexagonCluster"/>
    <dgm:cxn modelId="{52DB3852-1002-5648-8382-787244871CD5}" type="presParOf" srcId="{2DC64E78-F187-BC43-8FBC-61C6583C5FF3}" destId="{55232B58-C327-4847-8372-263569175B20}" srcOrd="0" destOrd="0" presId="urn:microsoft.com/office/officeart/2008/layout/HexagonCluster"/>
    <dgm:cxn modelId="{EE8ADC35-C662-8940-80E1-8488796A3B73}" type="presParOf" srcId="{7E008B26-3E68-454C-8356-3FB80A44672F}" destId="{4E2764A7-73E2-C74E-ADCC-11B30FAABF90}" srcOrd="17" destOrd="0" presId="urn:microsoft.com/office/officeart/2008/layout/HexagonCluster"/>
    <dgm:cxn modelId="{11E1969B-FA52-AB49-9A78-6E242CDD01F7}" type="presParOf" srcId="{4E2764A7-73E2-C74E-ADCC-11B30FAABF90}" destId="{21993C64-F99B-424E-BC03-B105EC0F0BF0}" srcOrd="0" destOrd="0" presId="urn:microsoft.com/office/officeart/2008/layout/HexagonCluster"/>
    <dgm:cxn modelId="{096750CC-B26D-F244-A195-659760CE108C}" type="presParOf" srcId="{7E008B26-3E68-454C-8356-3FB80A44672F}" destId="{C393190E-12C3-3543-8D68-66A188F2BD95}" srcOrd="18" destOrd="0" presId="urn:microsoft.com/office/officeart/2008/layout/HexagonCluster"/>
    <dgm:cxn modelId="{04843701-B207-A140-A6D7-947FBCCE720A}" type="presParOf" srcId="{C393190E-12C3-3543-8D68-66A188F2BD95}" destId="{28CFA624-74A5-4946-AAED-4B7D9B876D66}" srcOrd="0" destOrd="0" presId="urn:microsoft.com/office/officeart/2008/layout/HexagonCluster"/>
    <dgm:cxn modelId="{C8CAFDF6-C89D-374D-B28D-17F3CFD7305A}" type="presParOf" srcId="{7E008B26-3E68-454C-8356-3FB80A44672F}" destId="{50175E2A-579C-F647-9631-AECA9F5BBE6B}" srcOrd="19" destOrd="0" presId="urn:microsoft.com/office/officeart/2008/layout/HexagonCluster"/>
    <dgm:cxn modelId="{84250431-2FDF-214C-9E78-547F47913CF6}" type="presParOf" srcId="{50175E2A-579C-F647-9631-AECA9F5BBE6B}" destId="{12BCE50B-1D3C-9B4A-88A1-8F19CA7AC9D9}" srcOrd="0" destOrd="0" presId="urn:microsoft.com/office/officeart/2008/layout/HexagonCluster"/>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DD936DF-4285-8546-9D39-22D5A42A035D}">
      <dsp:nvSpPr>
        <dsp:cNvPr id="0" name=""/>
        <dsp:cNvSpPr/>
      </dsp:nvSpPr>
      <dsp:spPr>
        <a:xfrm rot="3681821">
          <a:off x="3370674" y="5621938"/>
          <a:ext cx="1447883" cy="45439"/>
        </a:xfrm>
        <a:custGeom>
          <a:avLst/>
          <a:gdLst/>
          <a:ahLst/>
          <a:cxnLst/>
          <a:rect l="0" t="0" r="0" b="0"/>
          <a:pathLst>
            <a:path>
              <a:moveTo>
                <a:pt x="0" y="22719"/>
              </a:moveTo>
              <a:lnTo>
                <a:pt x="1447883" y="227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1A8FE0-79E9-6649-8286-8C01C3B95301}">
      <dsp:nvSpPr>
        <dsp:cNvPr id="0" name=""/>
        <dsp:cNvSpPr/>
      </dsp:nvSpPr>
      <dsp:spPr>
        <a:xfrm rot="1311979">
          <a:off x="4165090" y="4579824"/>
          <a:ext cx="1035982" cy="45439"/>
        </a:xfrm>
        <a:custGeom>
          <a:avLst/>
          <a:gdLst/>
          <a:ahLst/>
          <a:cxnLst/>
          <a:rect l="0" t="0" r="0" b="0"/>
          <a:pathLst>
            <a:path>
              <a:moveTo>
                <a:pt x="0" y="22719"/>
              </a:moveTo>
              <a:lnTo>
                <a:pt x="1035982" y="227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E420A5-74A0-B449-B8EB-5310F368525C}">
      <dsp:nvSpPr>
        <dsp:cNvPr id="0" name=""/>
        <dsp:cNvSpPr/>
      </dsp:nvSpPr>
      <dsp:spPr>
        <a:xfrm rot="20288021">
          <a:off x="4165090" y="3390062"/>
          <a:ext cx="1035982" cy="45439"/>
        </a:xfrm>
        <a:custGeom>
          <a:avLst/>
          <a:gdLst/>
          <a:ahLst/>
          <a:cxnLst/>
          <a:rect l="0" t="0" r="0" b="0"/>
          <a:pathLst>
            <a:path>
              <a:moveTo>
                <a:pt x="0" y="22719"/>
              </a:moveTo>
              <a:lnTo>
                <a:pt x="1035982" y="227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0C837D-FC11-CA49-A42B-2002D2FA8D58}">
      <dsp:nvSpPr>
        <dsp:cNvPr id="0" name=""/>
        <dsp:cNvSpPr/>
      </dsp:nvSpPr>
      <dsp:spPr>
        <a:xfrm rot="871466">
          <a:off x="2165336" y="3990749"/>
          <a:ext cx="2115653" cy="45439"/>
        </a:xfrm>
        <a:custGeom>
          <a:avLst/>
          <a:gdLst/>
          <a:ahLst/>
          <a:cxnLst/>
          <a:rect l="0" t="0" r="0" b="0"/>
          <a:pathLst>
            <a:path>
              <a:moveTo>
                <a:pt x="0" y="22719"/>
              </a:moveTo>
              <a:lnTo>
                <a:pt x="2115653" y="227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2C94B0-7530-E342-B396-284360EA55BE}">
      <dsp:nvSpPr>
        <dsp:cNvPr id="0" name=""/>
        <dsp:cNvSpPr/>
      </dsp:nvSpPr>
      <dsp:spPr>
        <a:xfrm>
          <a:off x="1769884" y="2576796"/>
          <a:ext cx="2861733" cy="2861733"/>
        </a:xfrm>
        <a:prstGeom prst="ellipse">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5BB111-D34E-844F-94AE-2C66394097B3}">
      <dsp:nvSpPr>
        <dsp:cNvPr id="0" name=""/>
        <dsp:cNvSpPr/>
      </dsp:nvSpPr>
      <dsp:spPr>
        <a:xfrm>
          <a:off x="1986285" y="2893895"/>
          <a:ext cx="2301142" cy="2194428"/>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a:solidFill>
                <a:schemeClr val="bg1"/>
              </a:solidFill>
              <a:latin typeface="Arial" panose="020B0604020202020204" pitchFamily="34" charset="0"/>
              <a:cs typeface="Arial" panose="020B0604020202020204" pitchFamily="34" charset="0"/>
            </a:rPr>
            <a:t>IMMIGRANT INCORPORATION</a:t>
          </a:r>
        </a:p>
      </dsp:txBody>
      <dsp:txXfrm>
        <a:off x="1986285" y="2893895"/>
        <a:ext cx="2301142" cy="2194428"/>
      </dsp:txXfrm>
    </dsp:sp>
    <dsp:sp modelId="{CCFAE857-1B95-B442-B5B6-406FE83421D3}">
      <dsp:nvSpPr>
        <dsp:cNvPr id="0" name=""/>
        <dsp:cNvSpPr/>
      </dsp:nvSpPr>
      <dsp:spPr>
        <a:xfrm>
          <a:off x="5102040" y="2041590"/>
          <a:ext cx="1717040" cy="1717040"/>
        </a:xfrm>
        <a:prstGeom prst="ellipse">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a:solidFill>
                <a:schemeClr val="bg1"/>
              </a:solidFill>
              <a:latin typeface="Arial" panose="020B0604020202020204" pitchFamily="34" charset="0"/>
              <a:cs typeface="Arial" panose="020B0604020202020204" pitchFamily="34" charset="0"/>
            </a:rPr>
            <a:t>Relations with state (police, ICE, government)</a:t>
          </a:r>
        </a:p>
      </dsp:txBody>
      <dsp:txXfrm>
        <a:off x="5102040" y="2041590"/>
        <a:ext cx="1717040" cy="1717040"/>
      </dsp:txXfrm>
    </dsp:sp>
    <dsp:sp modelId="{182FB047-1DF9-4D4A-A14F-F515EC570E16}">
      <dsp:nvSpPr>
        <dsp:cNvPr id="0" name=""/>
        <dsp:cNvSpPr/>
      </dsp:nvSpPr>
      <dsp:spPr>
        <a:xfrm>
          <a:off x="5102040" y="4256695"/>
          <a:ext cx="1717040" cy="1717040"/>
        </a:xfrm>
        <a:prstGeom prst="ellipse">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a:solidFill>
                <a:schemeClr val="bg1"/>
              </a:solidFill>
              <a:latin typeface="Arial" panose="020B0604020202020204" pitchFamily="34" charset="0"/>
              <a:cs typeface="Arial" panose="020B0604020202020204" pitchFamily="34" charset="0"/>
            </a:rPr>
            <a:t>Relations with institutions (schools, hospitals, etc.)</a:t>
          </a:r>
        </a:p>
      </dsp:txBody>
      <dsp:txXfrm>
        <a:off x="5102040" y="4256695"/>
        <a:ext cx="1717040" cy="1717040"/>
      </dsp:txXfrm>
    </dsp:sp>
    <dsp:sp modelId="{87AECFB5-0477-D746-ABDF-9DB0D553E431}">
      <dsp:nvSpPr>
        <dsp:cNvPr id="0" name=""/>
        <dsp:cNvSpPr/>
      </dsp:nvSpPr>
      <dsp:spPr>
        <a:xfrm>
          <a:off x="3994488" y="6175032"/>
          <a:ext cx="1717040" cy="1717040"/>
        </a:xfrm>
        <a:prstGeom prst="ellipse">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a:solidFill>
                <a:schemeClr val="bg1"/>
              </a:solidFill>
              <a:latin typeface="Arial" panose="020B0604020202020204" pitchFamily="34" charset="0"/>
              <a:cs typeface="Arial" panose="020B0604020202020204" pitchFamily="34" charset="0"/>
            </a:rPr>
            <a:t>Relations with people (friends, family, coworkers, others)</a:t>
          </a:r>
        </a:p>
      </dsp:txBody>
      <dsp:txXfrm>
        <a:off x="3994488" y="6175032"/>
        <a:ext cx="1717040" cy="171704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C1E0A56-305D-FF41-9899-1D6390942088}">
      <dsp:nvSpPr>
        <dsp:cNvPr id="0" name=""/>
        <dsp:cNvSpPr/>
      </dsp:nvSpPr>
      <dsp:spPr>
        <a:xfrm>
          <a:off x="1202753" y="0"/>
          <a:ext cx="1485652" cy="1485812"/>
        </a:xfrm>
        <a:prstGeom prst="circularArrow">
          <a:avLst>
            <a:gd name="adj1" fmla="val 10980"/>
            <a:gd name="adj2" fmla="val 1142322"/>
            <a:gd name="adj3" fmla="val 4500000"/>
            <a:gd name="adj4" fmla="val 10800000"/>
            <a:gd name="adj5" fmla="val 125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CFB473-25F4-5246-BCB7-D6183FDE5B21}">
      <dsp:nvSpPr>
        <dsp:cNvPr id="0" name=""/>
        <dsp:cNvSpPr/>
      </dsp:nvSpPr>
      <dsp:spPr>
        <a:xfrm>
          <a:off x="1530762" y="538034"/>
          <a:ext cx="829078" cy="41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0" i="0" kern="1200" dirty="0">
              <a:latin typeface="Arial" panose="020B0604020202020204" pitchFamily="34" charset="0"/>
              <a:cs typeface="Arial" panose="020B0604020202020204" pitchFamily="34" charset="0"/>
            </a:rPr>
            <a:t>1st generation</a:t>
          </a:r>
        </a:p>
      </dsp:txBody>
      <dsp:txXfrm>
        <a:off x="1530762" y="538034"/>
        <a:ext cx="829078" cy="414264"/>
      </dsp:txXfrm>
    </dsp:sp>
    <dsp:sp modelId="{E9C9B498-A1D8-2446-8245-E9CB0F02E768}">
      <dsp:nvSpPr>
        <dsp:cNvPr id="0" name=""/>
        <dsp:cNvSpPr/>
      </dsp:nvSpPr>
      <dsp:spPr>
        <a:xfrm>
          <a:off x="790026" y="853960"/>
          <a:ext cx="1485652" cy="1485812"/>
        </a:xfrm>
        <a:prstGeom prst="leftCircularArrow">
          <a:avLst>
            <a:gd name="adj1" fmla="val 10980"/>
            <a:gd name="adj2" fmla="val 1142322"/>
            <a:gd name="adj3" fmla="val 6300000"/>
            <a:gd name="adj4" fmla="val 18900000"/>
            <a:gd name="adj5" fmla="val 125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DA5817-F6F5-F84D-8CA3-7EEF4504BD14}">
      <dsp:nvSpPr>
        <dsp:cNvPr id="0" name=""/>
        <dsp:cNvSpPr/>
      </dsp:nvSpPr>
      <dsp:spPr>
        <a:xfrm>
          <a:off x="1116362" y="1393691"/>
          <a:ext cx="829078" cy="41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0" i="0" kern="1200" dirty="0">
              <a:latin typeface="Arial" panose="020B0604020202020204" pitchFamily="34" charset="0"/>
              <a:cs typeface="Arial" panose="020B0604020202020204" pitchFamily="34" charset="0"/>
            </a:rPr>
            <a:t>1.5 generation</a:t>
          </a:r>
        </a:p>
      </dsp:txBody>
      <dsp:txXfrm>
        <a:off x="1116362" y="1393691"/>
        <a:ext cx="829078" cy="414264"/>
      </dsp:txXfrm>
    </dsp:sp>
    <dsp:sp modelId="{FF070DFF-0FF7-1B4E-B85F-313DC5C90DB6}">
      <dsp:nvSpPr>
        <dsp:cNvPr id="0" name=""/>
        <dsp:cNvSpPr/>
      </dsp:nvSpPr>
      <dsp:spPr>
        <a:xfrm>
          <a:off x="1202753" y="1710747"/>
          <a:ext cx="1485652" cy="1485812"/>
        </a:xfrm>
        <a:prstGeom prst="circularArrow">
          <a:avLst>
            <a:gd name="adj1" fmla="val 10980"/>
            <a:gd name="adj2" fmla="val 1142322"/>
            <a:gd name="adj3" fmla="val 4500000"/>
            <a:gd name="adj4" fmla="val 13500000"/>
            <a:gd name="adj5" fmla="val 125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A49109-77E2-AF4B-9F71-11FCBF425CF3}">
      <dsp:nvSpPr>
        <dsp:cNvPr id="0" name=""/>
        <dsp:cNvSpPr/>
      </dsp:nvSpPr>
      <dsp:spPr>
        <a:xfrm>
          <a:off x="1530762" y="2248782"/>
          <a:ext cx="829078" cy="41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0" i="0" kern="1200" dirty="0">
              <a:latin typeface="Arial" panose="020B0604020202020204" pitchFamily="34" charset="0"/>
              <a:cs typeface="Arial" panose="020B0604020202020204" pitchFamily="34" charset="0"/>
            </a:rPr>
            <a:t>2nd generation</a:t>
          </a:r>
        </a:p>
      </dsp:txBody>
      <dsp:txXfrm>
        <a:off x="1530762" y="2248782"/>
        <a:ext cx="829078" cy="414264"/>
      </dsp:txXfrm>
    </dsp:sp>
    <dsp:sp modelId="{622664F2-1787-7045-AF66-5BB670D3FC5B}">
      <dsp:nvSpPr>
        <dsp:cNvPr id="0" name=""/>
        <dsp:cNvSpPr/>
      </dsp:nvSpPr>
      <dsp:spPr>
        <a:xfrm>
          <a:off x="790026" y="2566403"/>
          <a:ext cx="1485652" cy="1485812"/>
        </a:xfrm>
        <a:prstGeom prst="leftCircularArrow">
          <a:avLst>
            <a:gd name="adj1" fmla="val 10980"/>
            <a:gd name="adj2" fmla="val 1142322"/>
            <a:gd name="adj3" fmla="val 6300000"/>
            <a:gd name="adj4" fmla="val 18900000"/>
            <a:gd name="adj5" fmla="val 125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92BC80-84D3-B14B-BBFD-FB024A89EBAA}">
      <dsp:nvSpPr>
        <dsp:cNvPr id="0" name=""/>
        <dsp:cNvSpPr/>
      </dsp:nvSpPr>
      <dsp:spPr>
        <a:xfrm>
          <a:off x="1116362" y="3104438"/>
          <a:ext cx="829078" cy="41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0" i="0" kern="1200" dirty="0">
              <a:latin typeface="Arial" panose="020B0604020202020204" pitchFamily="34" charset="0"/>
              <a:cs typeface="Arial" panose="020B0604020202020204" pitchFamily="34" charset="0"/>
            </a:rPr>
            <a:t>2.5 generation</a:t>
          </a:r>
        </a:p>
      </dsp:txBody>
      <dsp:txXfrm>
        <a:off x="1116362" y="3104438"/>
        <a:ext cx="829078" cy="414264"/>
      </dsp:txXfrm>
    </dsp:sp>
    <dsp:sp modelId="{177FCF73-6669-6647-A116-F76F92BE3EB7}">
      <dsp:nvSpPr>
        <dsp:cNvPr id="0" name=""/>
        <dsp:cNvSpPr/>
      </dsp:nvSpPr>
      <dsp:spPr>
        <a:xfrm>
          <a:off x="1202753" y="3420929"/>
          <a:ext cx="1485652" cy="1485812"/>
        </a:xfrm>
        <a:prstGeom prst="circularArrow">
          <a:avLst>
            <a:gd name="adj1" fmla="val 10980"/>
            <a:gd name="adj2" fmla="val 1142322"/>
            <a:gd name="adj3" fmla="val 4500000"/>
            <a:gd name="adj4" fmla="val 13500000"/>
            <a:gd name="adj5" fmla="val 125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92BF3C-08EB-8B46-9CA4-65E5666C8095}">
      <dsp:nvSpPr>
        <dsp:cNvPr id="0" name=""/>
        <dsp:cNvSpPr/>
      </dsp:nvSpPr>
      <dsp:spPr>
        <a:xfrm>
          <a:off x="1530762" y="3958964"/>
          <a:ext cx="829078" cy="41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0" i="0" kern="1200" dirty="0">
              <a:latin typeface="Arial" panose="020B0604020202020204" pitchFamily="34" charset="0"/>
              <a:cs typeface="Arial" panose="020B0604020202020204" pitchFamily="34" charset="0"/>
            </a:rPr>
            <a:t>3rd generation</a:t>
          </a:r>
        </a:p>
      </dsp:txBody>
      <dsp:txXfrm>
        <a:off x="1530762" y="3958964"/>
        <a:ext cx="829078" cy="414264"/>
      </dsp:txXfrm>
    </dsp:sp>
    <dsp:sp modelId="{87CFFDBE-23E5-3E46-B01F-A99447474A23}">
      <dsp:nvSpPr>
        <dsp:cNvPr id="0" name=""/>
        <dsp:cNvSpPr/>
      </dsp:nvSpPr>
      <dsp:spPr>
        <a:xfrm>
          <a:off x="895925" y="4374359"/>
          <a:ext cx="1276362" cy="1277267"/>
        </a:xfrm>
        <a:prstGeom prst="blockArc">
          <a:avLst>
            <a:gd name="adj1" fmla="val 0"/>
            <a:gd name="adj2" fmla="val 18900000"/>
            <a:gd name="adj3" fmla="val 1274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6BD260-3577-7946-AA6B-F8B234D11340}">
      <dsp:nvSpPr>
        <dsp:cNvPr id="0" name=""/>
        <dsp:cNvSpPr/>
      </dsp:nvSpPr>
      <dsp:spPr>
        <a:xfrm>
          <a:off x="1116362" y="4814621"/>
          <a:ext cx="829078" cy="41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0" i="0" kern="1200" dirty="0">
              <a:latin typeface="Arial" panose="020B0604020202020204" pitchFamily="34" charset="0"/>
              <a:cs typeface="Arial" panose="020B0604020202020204" pitchFamily="34" charset="0"/>
            </a:rPr>
            <a:t>3+ generation</a:t>
          </a:r>
        </a:p>
      </dsp:txBody>
      <dsp:txXfrm>
        <a:off x="1116362" y="4814621"/>
        <a:ext cx="829078" cy="41426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79D1CA4-392D-2D40-8307-334E3A19154C}">
      <dsp:nvSpPr>
        <dsp:cNvPr id="0" name=""/>
        <dsp:cNvSpPr/>
      </dsp:nvSpPr>
      <dsp:spPr>
        <a:xfrm>
          <a:off x="1758899" y="4193007"/>
          <a:ext cx="2043921" cy="175476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en-US" sz="2400" b="0" i="0" kern="1200" dirty="0">
              <a:latin typeface="Arial" panose="020B0604020202020204" pitchFamily="34" charset="0"/>
              <a:cs typeface="Arial" panose="020B0604020202020204" pitchFamily="34" charset="0"/>
            </a:rPr>
            <a:t>Economic</a:t>
          </a:r>
        </a:p>
      </dsp:txBody>
      <dsp:txXfrm>
        <a:off x="1758899" y="4193007"/>
        <a:ext cx="2043921" cy="1754767"/>
      </dsp:txXfrm>
    </dsp:sp>
    <dsp:sp modelId="{0FADB419-78F8-1B4D-9CC9-D7AEA9E258EA}">
      <dsp:nvSpPr>
        <dsp:cNvPr id="0" name=""/>
        <dsp:cNvSpPr/>
      </dsp:nvSpPr>
      <dsp:spPr>
        <a:xfrm>
          <a:off x="1807667" y="4977678"/>
          <a:ext cx="238421" cy="20550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F2C8A1-64EB-5B41-A09E-1D8727FE70FC}">
      <dsp:nvSpPr>
        <dsp:cNvPr id="0" name=""/>
        <dsp:cNvSpPr/>
      </dsp:nvSpPr>
      <dsp:spPr>
        <a:xfrm>
          <a:off x="0" y="3222911"/>
          <a:ext cx="2043921" cy="1754767"/>
        </a:xfrm>
        <a:prstGeom prst="hexagon">
          <a:avLst>
            <a:gd name="adj" fmla="val 25000"/>
            <a:gd name="vf" fmla="val 115470"/>
          </a:avLst>
        </a:prstGeom>
        <a:blipFill>
          <a:blip xmlns:r="http://schemas.openxmlformats.org/officeDocument/2006/relationships" r:embed="rId1">
            <a:duotone>
              <a:schemeClr val="accent3">
                <a:shade val="45000"/>
                <a:satMod val="135000"/>
              </a:schemeClr>
              <a:prstClr val="white"/>
            </a:duotone>
          </a:blip>
          <a:srcRect/>
          <a:stretch>
            <a:fillRect t="-1000" b="-1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D76EAF-8120-2B49-9C18-328A5A6F1565}">
      <dsp:nvSpPr>
        <dsp:cNvPr id="0" name=""/>
        <dsp:cNvSpPr/>
      </dsp:nvSpPr>
      <dsp:spPr>
        <a:xfrm>
          <a:off x="1400183" y="4744612"/>
          <a:ext cx="238421" cy="20550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2818E5-D98E-A54F-851A-E575F79276E6}">
      <dsp:nvSpPr>
        <dsp:cNvPr id="0" name=""/>
        <dsp:cNvSpPr/>
      </dsp:nvSpPr>
      <dsp:spPr>
        <a:xfrm>
          <a:off x="3517798" y="3217306"/>
          <a:ext cx="2043921" cy="175476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en-US" sz="2400" b="0" i="0" kern="1200" dirty="0">
              <a:latin typeface="Arial" panose="020B0604020202020204" pitchFamily="34" charset="0"/>
              <a:cs typeface="Arial" panose="020B0604020202020204" pitchFamily="34" charset="0"/>
            </a:rPr>
            <a:t>Social</a:t>
          </a:r>
        </a:p>
      </dsp:txBody>
      <dsp:txXfrm>
        <a:off x="3517798" y="3217306"/>
        <a:ext cx="2043921" cy="1754767"/>
      </dsp:txXfrm>
    </dsp:sp>
    <dsp:sp modelId="{0E00571B-87F4-0D46-B81E-1AA46FFF6994}">
      <dsp:nvSpPr>
        <dsp:cNvPr id="0" name=""/>
        <dsp:cNvSpPr/>
      </dsp:nvSpPr>
      <dsp:spPr>
        <a:xfrm>
          <a:off x="4924484" y="4735271"/>
          <a:ext cx="238421" cy="20550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578630-DBB9-844A-8F72-6C41CEF0E03A}">
      <dsp:nvSpPr>
        <dsp:cNvPr id="0" name=""/>
        <dsp:cNvSpPr/>
      </dsp:nvSpPr>
      <dsp:spPr>
        <a:xfrm>
          <a:off x="5275613" y="4189271"/>
          <a:ext cx="2043921" cy="1754767"/>
        </a:xfrm>
        <a:prstGeom prst="hexagon">
          <a:avLst>
            <a:gd name="adj" fmla="val 25000"/>
            <a:gd name="vf" fmla="val 115470"/>
          </a:avLst>
        </a:prstGeom>
        <a:blipFill>
          <a:blip xmlns:r="http://schemas.openxmlformats.org/officeDocument/2006/relationships" r:embed="rId2">
            <a:duotone>
              <a:schemeClr val="accent3">
                <a:shade val="45000"/>
                <a:satMod val="135000"/>
              </a:schemeClr>
              <a:prstClr val="white"/>
            </a:duotone>
          </a:blip>
          <a:srcRect/>
          <a:stretch>
            <a:fillRect l="-1000" r="-1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EEA845-774E-7E41-966A-7E2E5011931C}">
      <dsp:nvSpPr>
        <dsp:cNvPr id="0" name=""/>
        <dsp:cNvSpPr/>
      </dsp:nvSpPr>
      <dsp:spPr>
        <a:xfrm>
          <a:off x="5325465" y="4970205"/>
          <a:ext cx="238421" cy="20550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50456F-AD6D-0E45-AE79-030FCF86EFED}">
      <dsp:nvSpPr>
        <dsp:cNvPr id="0" name=""/>
        <dsp:cNvSpPr/>
      </dsp:nvSpPr>
      <dsp:spPr>
        <a:xfrm>
          <a:off x="1758899" y="2252815"/>
          <a:ext cx="2043921" cy="175476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en-US" sz="2400" b="0" i="0" kern="1200" dirty="0">
              <a:latin typeface="Arial" panose="020B0604020202020204" pitchFamily="34" charset="0"/>
              <a:cs typeface="Arial" panose="020B0604020202020204" pitchFamily="34" charset="0"/>
            </a:rPr>
            <a:t>Cultural</a:t>
          </a:r>
        </a:p>
      </dsp:txBody>
      <dsp:txXfrm>
        <a:off x="1758899" y="2252815"/>
        <a:ext cx="2043921" cy="1754767"/>
      </dsp:txXfrm>
    </dsp:sp>
    <dsp:sp modelId="{BCBDF16C-04FE-B84C-AE34-A7FB366766D3}">
      <dsp:nvSpPr>
        <dsp:cNvPr id="0" name=""/>
        <dsp:cNvSpPr/>
      </dsp:nvSpPr>
      <dsp:spPr>
        <a:xfrm>
          <a:off x="3159082" y="2285976"/>
          <a:ext cx="238421" cy="20550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FD7CBE-F40E-5149-8FC0-185F33DADEB0}">
      <dsp:nvSpPr>
        <dsp:cNvPr id="0" name=""/>
        <dsp:cNvSpPr/>
      </dsp:nvSpPr>
      <dsp:spPr>
        <a:xfrm>
          <a:off x="3517798" y="1277114"/>
          <a:ext cx="2043921" cy="1754767"/>
        </a:xfrm>
        <a:prstGeom prst="hexagon">
          <a:avLst>
            <a:gd name="adj" fmla="val 25000"/>
            <a:gd name="vf" fmla="val 115470"/>
          </a:avLst>
        </a:prstGeom>
        <a:blipFill>
          <a:blip xmlns:r="http://schemas.openxmlformats.org/officeDocument/2006/relationships" r:embed="rId3">
            <a:duotone>
              <a:schemeClr val="accent3">
                <a:shade val="45000"/>
                <a:satMod val="135000"/>
              </a:schemeClr>
              <a:prstClr val="white"/>
            </a:duotone>
            <a:extLst>
              <a:ext uri="{28A0092B-C50C-407E-A947-70E740481C1C}">
                <a14:useLocalDpi xmlns="" xmlns:a14="http://schemas.microsoft.com/office/drawing/2010/main" val="0"/>
              </a:ext>
            </a:extLst>
          </a:blip>
          <a:srcRect/>
          <a:stretch>
            <a:fillRect t="-8000" b="-8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DBA675-36A1-2941-89B8-38ACC84209B6}">
      <dsp:nvSpPr>
        <dsp:cNvPr id="0" name=""/>
        <dsp:cNvSpPr/>
      </dsp:nvSpPr>
      <dsp:spPr>
        <a:xfrm>
          <a:off x="3575236" y="2054779"/>
          <a:ext cx="238421" cy="20550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AD8E8D-C908-3D43-A1AD-AA7042416479}">
      <dsp:nvSpPr>
        <dsp:cNvPr id="0" name=""/>
        <dsp:cNvSpPr/>
      </dsp:nvSpPr>
      <dsp:spPr>
        <a:xfrm>
          <a:off x="5275613" y="2249078"/>
          <a:ext cx="2043921" cy="175476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en-US" sz="2400" b="0" i="0" kern="1200" dirty="0">
              <a:latin typeface="Arial" panose="020B0604020202020204" pitchFamily="34" charset="0"/>
              <a:cs typeface="Arial" panose="020B0604020202020204" pitchFamily="34" charset="0"/>
            </a:rPr>
            <a:t>Political</a:t>
          </a:r>
        </a:p>
      </dsp:txBody>
      <dsp:txXfrm>
        <a:off x="5275613" y="2249078"/>
        <a:ext cx="2043921" cy="1754767"/>
      </dsp:txXfrm>
    </dsp:sp>
    <dsp:sp modelId="{C78766C9-3672-D543-B50E-74B7F20CCD40}">
      <dsp:nvSpPr>
        <dsp:cNvPr id="0" name=""/>
        <dsp:cNvSpPr/>
      </dsp:nvSpPr>
      <dsp:spPr>
        <a:xfrm>
          <a:off x="7044266" y="3026743"/>
          <a:ext cx="238421" cy="20550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FA6108-8CC1-394A-A28C-4FC19C2390AD}">
      <dsp:nvSpPr>
        <dsp:cNvPr id="0" name=""/>
        <dsp:cNvSpPr/>
      </dsp:nvSpPr>
      <dsp:spPr>
        <a:xfrm>
          <a:off x="7034512" y="3235522"/>
          <a:ext cx="2043921" cy="1754767"/>
        </a:xfrm>
        <a:prstGeom prst="hexagon">
          <a:avLst>
            <a:gd name="adj" fmla="val 25000"/>
            <a:gd name="vf" fmla="val 115470"/>
          </a:avLst>
        </a:prstGeom>
        <a:blipFill>
          <a:blip xmlns:r="http://schemas.openxmlformats.org/officeDocument/2006/relationships" r:embed="rId4">
            <a:duotone>
              <a:schemeClr val="accent3">
                <a:shade val="45000"/>
                <a:satMod val="135000"/>
              </a:schemeClr>
              <a:prstClr val="white"/>
            </a:duotone>
          </a:blip>
          <a:srcRect/>
          <a:stretch>
            <a:fillRect t="-8000" b="-8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A5B42D-49A4-C24D-B632-E24E4F0D77E5}">
      <dsp:nvSpPr>
        <dsp:cNvPr id="0" name=""/>
        <dsp:cNvSpPr/>
      </dsp:nvSpPr>
      <dsp:spPr>
        <a:xfrm>
          <a:off x="7433326" y="3267282"/>
          <a:ext cx="238421" cy="20550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232B58-C327-4847-8372-263569175B20}">
      <dsp:nvSpPr>
        <dsp:cNvPr id="0" name=""/>
        <dsp:cNvSpPr/>
      </dsp:nvSpPr>
      <dsp:spPr>
        <a:xfrm>
          <a:off x="7034512" y="1295797"/>
          <a:ext cx="2043921" cy="175476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lvl="0" algn="ctr" defTabSz="866775">
            <a:lnSpc>
              <a:spcPct val="90000"/>
            </a:lnSpc>
            <a:spcBef>
              <a:spcPct val="0"/>
            </a:spcBef>
            <a:spcAft>
              <a:spcPct val="35000"/>
            </a:spcAft>
          </a:pPr>
          <a:r>
            <a:rPr lang="en-US" sz="1950" b="0" i="0" kern="1200" dirty="0">
              <a:solidFill>
                <a:schemeClr val="bg1"/>
              </a:solidFill>
              <a:latin typeface="Arial" panose="020B0604020202020204" pitchFamily="34" charset="0"/>
              <a:cs typeface="Arial" panose="020B0604020202020204" pitchFamily="34" charset="0"/>
            </a:rPr>
            <a:t>Environment</a:t>
          </a:r>
        </a:p>
      </dsp:txBody>
      <dsp:txXfrm>
        <a:off x="7034512" y="1295797"/>
        <a:ext cx="2043921" cy="1754767"/>
      </dsp:txXfrm>
    </dsp:sp>
    <dsp:sp modelId="{21993C64-F99B-424E-BC03-B105EC0F0BF0}">
      <dsp:nvSpPr>
        <dsp:cNvPr id="0" name=""/>
        <dsp:cNvSpPr/>
      </dsp:nvSpPr>
      <dsp:spPr>
        <a:xfrm>
          <a:off x="8803165" y="2082336"/>
          <a:ext cx="238421" cy="20550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CFA624-74A5-4946-AAED-4B7D9B876D66}">
      <dsp:nvSpPr>
        <dsp:cNvPr id="0" name=""/>
        <dsp:cNvSpPr/>
      </dsp:nvSpPr>
      <dsp:spPr>
        <a:xfrm>
          <a:off x="8793411" y="2274767"/>
          <a:ext cx="2043921" cy="1754767"/>
        </a:xfrm>
        <a:prstGeom prst="hexagon">
          <a:avLst>
            <a:gd name="adj" fmla="val 25000"/>
            <a:gd name="vf" fmla="val 115470"/>
          </a:avLst>
        </a:prstGeom>
        <a:blipFill>
          <a:blip xmlns:r="http://schemas.openxmlformats.org/officeDocument/2006/relationships" r:embed="rId5">
            <a:duotone>
              <a:schemeClr val="accent3">
                <a:shade val="45000"/>
                <a:satMod val="135000"/>
              </a:schemeClr>
              <a:prstClr val="white"/>
            </a:duotone>
            <a:extLst>
              <a:ext uri="{28A0092B-C50C-407E-A947-70E740481C1C}">
                <a14:useLocalDpi xmlns="" xmlns:a14="http://schemas.microsoft.com/office/drawing/2010/main" val="0"/>
              </a:ext>
            </a:extLst>
          </a:blip>
          <a:srcRect/>
          <a:stretch>
            <a:fillRect t="-8000" b="-8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BCE50B-1D3C-9B4A-88A1-8F19CA7AC9D9}">
      <dsp:nvSpPr>
        <dsp:cNvPr id="0" name=""/>
        <dsp:cNvSpPr/>
      </dsp:nvSpPr>
      <dsp:spPr>
        <a:xfrm>
          <a:off x="9200895" y="2314000"/>
          <a:ext cx="238421" cy="205509"/>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0.68342</cdr:x>
      <cdr:y>0.11539</cdr:y>
    </cdr:from>
    <cdr:to>
      <cdr:x>0.85624</cdr:x>
      <cdr:y>0.17147</cdr:y>
    </cdr:to>
    <cdr:sp macro="" textlink="">
      <cdr:nvSpPr>
        <cdr:cNvPr id="541699" name="Text Box 3"/>
        <cdr:cNvSpPr txBox="1">
          <a:spLocks xmlns:a="http://schemas.openxmlformats.org/drawingml/2006/main" noChangeArrowheads="1"/>
        </cdr:cNvSpPr>
      </cdr:nvSpPr>
      <cdr:spPr bwMode="auto">
        <a:xfrm xmlns:a="http://schemas.openxmlformats.org/drawingml/2006/main">
          <a:off x="1997928" y="304361"/>
          <a:ext cx="505229" cy="14792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1200" b="1" i="0" u="none" strike="noStrike" baseline="0" dirty="0">
              <a:solidFill>
                <a:schemeClr val="bg2"/>
              </a:solidFill>
              <a:latin typeface="Arial" panose="020B0604020202020204" pitchFamily="34" charset="0"/>
              <a:cs typeface="Arial" panose="020B0604020202020204" pitchFamily="34" charset="0"/>
            </a:rPr>
            <a:t>Females</a:t>
          </a:r>
        </a:p>
      </cdr:txBody>
    </cdr:sp>
  </cdr:relSizeAnchor>
  <cdr:relSizeAnchor xmlns:cdr="http://schemas.openxmlformats.org/drawingml/2006/chartDrawing">
    <cdr:from>
      <cdr:x>0.31548</cdr:x>
      <cdr:y>0.11539</cdr:y>
    </cdr:from>
    <cdr:to>
      <cdr:x>0.44176</cdr:x>
      <cdr:y>0.17147</cdr:y>
    </cdr:to>
    <cdr:sp macro="" textlink="">
      <cdr:nvSpPr>
        <cdr:cNvPr id="541700" name="Text Box 4"/>
        <cdr:cNvSpPr txBox="1">
          <a:spLocks xmlns:a="http://schemas.openxmlformats.org/drawingml/2006/main" noChangeArrowheads="1"/>
        </cdr:cNvSpPr>
      </cdr:nvSpPr>
      <cdr:spPr bwMode="auto">
        <a:xfrm xmlns:a="http://schemas.openxmlformats.org/drawingml/2006/main">
          <a:off x="922284" y="304361"/>
          <a:ext cx="369172" cy="14792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1200" b="1" i="0" u="none" strike="noStrike" baseline="0" dirty="0">
              <a:solidFill>
                <a:schemeClr val="accent1"/>
              </a:solidFill>
              <a:latin typeface="Arial" panose="020B0604020202020204" pitchFamily="34" charset="0"/>
              <a:cs typeface="Arial" panose="020B0604020202020204" pitchFamily="34" charset="0"/>
            </a:rPr>
            <a:t>Males</a:t>
          </a:r>
        </a:p>
      </cdr:txBody>
    </cdr:sp>
  </cdr:relSizeAnchor>
</c:userShapes>
</file>

<file path=ppt/drawings/drawing2.xml><?xml version="1.0" encoding="utf-8"?>
<c:userShapes xmlns:c="http://schemas.openxmlformats.org/drawingml/2006/chart">
  <cdr:relSizeAnchor xmlns:cdr="http://schemas.openxmlformats.org/drawingml/2006/chartDrawing">
    <cdr:from>
      <cdr:x>0.74602</cdr:x>
      <cdr:y>0.10174</cdr:y>
    </cdr:from>
    <cdr:to>
      <cdr:x>0.91909</cdr:x>
      <cdr:y>0.16023</cdr:y>
    </cdr:to>
    <cdr:sp macro="" textlink="">
      <cdr:nvSpPr>
        <cdr:cNvPr id="542723" name="Text Box 3"/>
        <cdr:cNvSpPr txBox="1">
          <a:spLocks xmlns:a="http://schemas.openxmlformats.org/drawingml/2006/main" noChangeArrowheads="1"/>
        </cdr:cNvSpPr>
      </cdr:nvSpPr>
      <cdr:spPr bwMode="auto">
        <a:xfrm xmlns:a="http://schemas.openxmlformats.org/drawingml/2006/main">
          <a:off x="2171647" y="268291"/>
          <a:ext cx="503804" cy="15423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1200" b="1" i="0" u="none" strike="noStrike" baseline="0" dirty="0">
              <a:solidFill>
                <a:schemeClr val="bg2"/>
              </a:solidFill>
              <a:latin typeface="Arial" panose="020B0604020202020204" pitchFamily="34" charset="0"/>
              <a:cs typeface="Arial" panose="020B0604020202020204" pitchFamily="34" charset="0"/>
            </a:rPr>
            <a:t>Females</a:t>
          </a:r>
        </a:p>
      </cdr:txBody>
    </cdr:sp>
  </cdr:relSizeAnchor>
  <cdr:relSizeAnchor xmlns:cdr="http://schemas.openxmlformats.org/drawingml/2006/chartDrawing">
    <cdr:from>
      <cdr:x>0.34246</cdr:x>
      <cdr:y>0.10174</cdr:y>
    </cdr:from>
    <cdr:to>
      <cdr:x>0.46681</cdr:x>
      <cdr:y>0.16023</cdr:y>
    </cdr:to>
    <cdr:sp macro="" textlink="">
      <cdr:nvSpPr>
        <cdr:cNvPr id="542724" name="Text Box 4"/>
        <cdr:cNvSpPr txBox="1">
          <a:spLocks xmlns:a="http://schemas.openxmlformats.org/drawingml/2006/main" noChangeArrowheads="1"/>
        </cdr:cNvSpPr>
      </cdr:nvSpPr>
      <cdr:spPr bwMode="auto">
        <a:xfrm xmlns:a="http://schemas.openxmlformats.org/drawingml/2006/main">
          <a:off x="996895" y="268291"/>
          <a:ext cx="361981" cy="15423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1200" b="1" i="0" u="none" strike="noStrike" baseline="0" dirty="0">
              <a:solidFill>
                <a:schemeClr val="accent1"/>
              </a:solidFill>
              <a:latin typeface="Arial" panose="020B0604020202020204" pitchFamily="34" charset="0"/>
              <a:cs typeface="Arial" panose="020B0604020202020204" pitchFamily="34" charset="0"/>
            </a:rPr>
            <a:t>Males</a:t>
          </a:r>
        </a:p>
      </cdr:txBody>
    </cdr:sp>
  </cdr:relSizeAnchor>
</c:userShapes>
</file>

<file path=ppt/drawings/drawing3.xml><?xml version="1.0" encoding="utf-8"?>
<c:userShapes xmlns:c="http://schemas.openxmlformats.org/drawingml/2006/chart">
  <cdr:relSizeAnchor xmlns:cdr="http://schemas.openxmlformats.org/drawingml/2006/chartDrawing">
    <cdr:from>
      <cdr:x>0.29714</cdr:x>
      <cdr:y>0.01451</cdr:y>
    </cdr:from>
    <cdr:to>
      <cdr:x>0.70286</cdr:x>
      <cdr:y>0.08495</cdr:y>
    </cdr:to>
    <cdr:sp macro="" textlink="">
      <cdr:nvSpPr>
        <cdr:cNvPr id="2" name="TextBox 1">
          <a:extLst xmlns:a="http://schemas.openxmlformats.org/drawingml/2006/main">
            <a:ext uri="{FF2B5EF4-FFF2-40B4-BE49-F238E27FC236}">
              <a16:creationId xmlns="" xmlns:a16="http://schemas.microsoft.com/office/drawing/2014/main" id="{2C129B1E-F90A-BC46-A3DC-EEF0A399F5C2}"/>
            </a:ext>
          </a:extLst>
        </cdr:cNvPr>
        <cdr:cNvSpPr txBox="1"/>
      </cdr:nvSpPr>
      <cdr:spPr>
        <a:xfrm xmlns:a="http://schemas.openxmlformats.org/drawingml/2006/main">
          <a:off x="1358523" y="66354"/>
          <a:ext cx="1854953" cy="32204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0" dirty="0">
              <a:latin typeface="Arial" panose="020B0604020202020204" pitchFamily="34" charset="0"/>
              <a:cs typeface="Arial" panose="020B0604020202020204" pitchFamily="34" charset="0"/>
            </a:rPr>
            <a:t>Total</a:t>
          </a:r>
        </a:p>
      </cdr:txBody>
    </cdr:sp>
  </cdr:relSizeAnchor>
  <cdr:relSizeAnchor xmlns:cdr="http://schemas.openxmlformats.org/drawingml/2006/chartDrawing">
    <cdr:from>
      <cdr:x>0.09892</cdr:x>
      <cdr:y>0.92956</cdr:y>
    </cdr:from>
    <cdr:to>
      <cdr:x>0.2504</cdr:x>
      <cdr:y>1</cdr:y>
    </cdr:to>
    <cdr:sp macro="" textlink="">
      <cdr:nvSpPr>
        <cdr:cNvPr id="3" name="TextBox 1">
          <a:extLst xmlns:a="http://schemas.openxmlformats.org/drawingml/2006/main">
            <a:ext uri="{FF2B5EF4-FFF2-40B4-BE49-F238E27FC236}">
              <a16:creationId xmlns="" xmlns:a16="http://schemas.microsoft.com/office/drawing/2014/main" id="{5275FACA-85A0-DE4D-BBDE-75EFC449A24C}"/>
            </a:ext>
          </a:extLst>
        </cdr:cNvPr>
        <cdr:cNvSpPr txBox="1"/>
      </cdr:nvSpPr>
      <cdr:spPr>
        <a:xfrm xmlns:a="http://schemas.openxmlformats.org/drawingml/2006/main">
          <a:off x="452274" y="4249956"/>
          <a:ext cx="692556" cy="32204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0" dirty="0">
              <a:latin typeface="Arial" panose="020B0604020202020204" pitchFamily="34" charset="0"/>
              <a:cs typeface="Arial" panose="020B0604020202020204" pitchFamily="34" charset="0"/>
            </a:rPr>
            <a:t>2017</a:t>
          </a:r>
        </a:p>
      </cdr:txBody>
    </cdr:sp>
  </cdr:relSizeAnchor>
  <cdr:relSizeAnchor xmlns:cdr="http://schemas.openxmlformats.org/drawingml/2006/chartDrawing">
    <cdr:from>
      <cdr:x>0.43132</cdr:x>
      <cdr:y>0.92956</cdr:y>
    </cdr:from>
    <cdr:to>
      <cdr:x>0.58279</cdr:x>
      <cdr:y>1</cdr:y>
    </cdr:to>
    <cdr:sp macro="" textlink="">
      <cdr:nvSpPr>
        <cdr:cNvPr id="4" name="TextBox 1">
          <a:extLst xmlns:a="http://schemas.openxmlformats.org/drawingml/2006/main">
            <a:ext uri="{FF2B5EF4-FFF2-40B4-BE49-F238E27FC236}">
              <a16:creationId xmlns="" xmlns:a16="http://schemas.microsoft.com/office/drawing/2014/main" id="{5AF0DAB1-0C1C-6E47-94DB-4D8280DFBB46}"/>
            </a:ext>
          </a:extLst>
        </cdr:cNvPr>
        <cdr:cNvSpPr txBox="1"/>
      </cdr:nvSpPr>
      <cdr:spPr>
        <a:xfrm xmlns:a="http://schemas.openxmlformats.org/drawingml/2006/main">
          <a:off x="1971974" y="4249956"/>
          <a:ext cx="692556" cy="32204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0" dirty="0">
              <a:latin typeface="Arial" panose="020B0604020202020204" pitchFamily="34" charset="0"/>
              <a:cs typeface="Arial" panose="020B0604020202020204" pitchFamily="34" charset="0"/>
            </a:rPr>
            <a:t>2018</a:t>
          </a:r>
        </a:p>
      </cdr:txBody>
    </cdr:sp>
  </cdr:relSizeAnchor>
  <cdr:relSizeAnchor xmlns:cdr="http://schemas.openxmlformats.org/drawingml/2006/chartDrawing">
    <cdr:from>
      <cdr:x>0.75</cdr:x>
      <cdr:y>0.92956</cdr:y>
    </cdr:from>
    <cdr:to>
      <cdr:x>0.90148</cdr:x>
      <cdr:y>1</cdr:y>
    </cdr:to>
    <cdr:sp macro="" textlink="">
      <cdr:nvSpPr>
        <cdr:cNvPr id="5" name="TextBox 1">
          <a:extLst xmlns:a="http://schemas.openxmlformats.org/drawingml/2006/main">
            <a:ext uri="{FF2B5EF4-FFF2-40B4-BE49-F238E27FC236}">
              <a16:creationId xmlns="" xmlns:a16="http://schemas.microsoft.com/office/drawing/2014/main" id="{5AF0DAB1-0C1C-6E47-94DB-4D8280DFBB46}"/>
            </a:ext>
          </a:extLst>
        </cdr:cNvPr>
        <cdr:cNvSpPr txBox="1"/>
      </cdr:nvSpPr>
      <cdr:spPr>
        <a:xfrm xmlns:a="http://schemas.openxmlformats.org/drawingml/2006/main">
          <a:off x="3429000" y="4249956"/>
          <a:ext cx="692556" cy="32204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0" dirty="0">
              <a:solidFill>
                <a:schemeClr val="tx1"/>
              </a:solidFill>
              <a:latin typeface="Arial" panose="020B0604020202020204" pitchFamily="34" charset="0"/>
              <a:cs typeface="Arial" panose="020B0604020202020204" pitchFamily="34" charset="0"/>
            </a:rPr>
            <a:t>2019</a:t>
          </a:r>
        </a:p>
      </cdr:txBody>
    </cdr:sp>
  </cdr:relSizeAnchor>
</c:userShapes>
</file>

<file path=ppt/drawings/drawing4.xml><?xml version="1.0" encoding="utf-8"?>
<c:userShapes xmlns:c="http://schemas.openxmlformats.org/drawingml/2006/chart">
  <cdr:relSizeAnchor xmlns:cdr="http://schemas.openxmlformats.org/drawingml/2006/chartDrawing">
    <cdr:from>
      <cdr:x>0.07681</cdr:x>
      <cdr:y>0.90729</cdr:y>
    </cdr:from>
    <cdr:to>
      <cdr:x>0.43054</cdr:x>
      <cdr:y>0.96832</cdr:y>
    </cdr:to>
    <cdr:sp macro="" textlink="">
      <cdr:nvSpPr>
        <cdr:cNvPr id="2" name="TextBox 1">
          <a:extLst xmlns:a="http://schemas.openxmlformats.org/drawingml/2006/main">
            <a:ext uri="{FF2B5EF4-FFF2-40B4-BE49-F238E27FC236}">
              <a16:creationId xmlns="" xmlns:a16="http://schemas.microsoft.com/office/drawing/2014/main" id="{C9BA3036-33FA-964E-8334-0C71A95637D6}"/>
            </a:ext>
          </a:extLst>
        </cdr:cNvPr>
        <cdr:cNvSpPr txBox="1"/>
      </cdr:nvSpPr>
      <cdr:spPr>
        <a:xfrm xmlns:a="http://schemas.openxmlformats.org/drawingml/2006/main">
          <a:off x="469679" y="4787628"/>
          <a:ext cx="2163117" cy="32204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solidFill>
                <a:srgbClr val="C00000"/>
              </a:solidFill>
              <a:latin typeface="Arial" panose="020B0604020202020204" pitchFamily="34" charset="0"/>
              <a:cs typeface="Arial" panose="020B0604020202020204" pitchFamily="34" charset="0"/>
            </a:rPr>
            <a:t>Rep/Lean Rep</a:t>
          </a:r>
        </a:p>
      </cdr:txBody>
    </cdr:sp>
  </cdr:relSizeAnchor>
  <cdr:relSizeAnchor xmlns:cdr="http://schemas.openxmlformats.org/drawingml/2006/chartDrawing">
    <cdr:from>
      <cdr:x>0.54958</cdr:x>
      <cdr:y>0.90342</cdr:y>
    </cdr:from>
    <cdr:to>
      <cdr:x>0.91095</cdr:x>
      <cdr:y>0.96445</cdr:y>
    </cdr:to>
    <cdr:sp macro="" textlink="">
      <cdr:nvSpPr>
        <cdr:cNvPr id="3" name="TextBox 1">
          <a:extLst xmlns:a="http://schemas.openxmlformats.org/drawingml/2006/main">
            <a:ext uri="{FF2B5EF4-FFF2-40B4-BE49-F238E27FC236}">
              <a16:creationId xmlns="" xmlns:a16="http://schemas.microsoft.com/office/drawing/2014/main" id="{C9BA3036-33FA-964E-8334-0C71A95637D6}"/>
            </a:ext>
          </a:extLst>
        </cdr:cNvPr>
        <cdr:cNvSpPr txBox="1"/>
      </cdr:nvSpPr>
      <cdr:spPr>
        <a:xfrm xmlns:a="http://schemas.openxmlformats.org/drawingml/2006/main">
          <a:off x="3360692" y="4767236"/>
          <a:ext cx="2209800" cy="32204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solidFill>
                <a:schemeClr val="tx2"/>
              </a:solidFill>
              <a:latin typeface="Arial" panose="020B0604020202020204" pitchFamily="34" charset="0"/>
              <a:cs typeface="Arial" panose="020B0604020202020204" pitchFamily="34" charset="0"/>
            </a:rPr>
            <a:t>Dem/Lean Dem</a:t>
          </a:r>
        </a:p>
      </cdr:txBody>
    </cdr:sp>
  </cdr:relSizeAnchor>
  <cdr:relSizeAnchor xmlns:cdr="http://schemas.openxmlformats.org/drawingml/2006/chartDrawing">
    <cdr:from>
      <cdr:x>0.21184</cdr:x>
      <cdr:y>0.84836</cdr:y>
    </cdr:from>
    <cdr:to>
      <cdr:x>0.34071</cdr:x>
      <cdr:y>0.91835</cdr:y>
    </cdr:to>
    <cdr:sp macro="" textlink="">
      <cdr:nvSpPr>
        <cdr:cNvPr id="4" name="TextBox 2">
          <a:extLst xmlns:a="http://schemas.openxmlformats.org/drawingml/2006/main">
            <a:ext uri="{FF2B5EF4-FFF2-40B4-BE49-F238E27FC236}">
              <a16:creationId xmlns="" xmlns:a16="http://schemas.microsoft.com/office/drawing/2014/main" id="{70319D3C-9536-CA44-8516-665C63531EFC}"/>
            </a:ext>
          </a:extLst>
        </cdr:cNvPr>
        <cdr:cNvSpPr txBox="1"/>
      </cdr:nvSpPr>
      <cdr:spPr>
        <a:xfrm xmlns:a="http://schemas.openxmlformats.org/drawingml/2006/main">
          <a:off x="1295400" y="4476668"/>
          <a:ext cx="78804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800" dirty="0">
              <a:latin typeface="Arial" panose="020B0604020202020204" pitchFamily="34" charset="0"/>
              <a:cs typeface="Arial" panose="020B0604020202020204" pitchFamily="34" charset="0"/>
            </a:rPr>
            <a:t>2018</a:t>
          </a:r>
        </a:p>
      </cdr:txBody>
    </cdr:sp>
  </cdr:relSizeAnchor>
  <cdr:relSizeAnchor xmlns:cdr="http://schemas.openxmlformats.org/drawingml/2006/chartDrawing">
    <cdr:from>
      <cdr:x>0.36929</cdr:x>
      <cdr:y>0.851</cdr:y>
    </cdr:from>
    <cdr:to>
      <cdr:x>0.48598</cdr:x>
      <cdr:y>0.92099</cdr:y>
    </cdr:to>
    <cdr:sp macro="" textlink="">
      <cdr:nvSpPr>
        <cdr:cNvPr id="5" name="TextBox 2">
          <a:extLst xmlns:a="http://schemas.openxmlformats.org/drawingml/2006/main">
            <a:ext uri="{FF2B5EF4-FFF2-40B4-BE49-F238E27FC236}">
              <a16:creationId xmlns="" xmlns:a16="http://schemas.microsoft.com/office/drawing/2014/main" id="{70319D3C-9536-CA44-8516-665C63531EFC}"/>
            </a:ext>
          </a:extLst>
        </cdr:cNvPr>
        <cdr:cNvSpPr txBox="1"/>
      </cdr:nvSpPr>
      <cdr:spPr>
        <a:xfrm xmlns:a="http://schemas.openxmlformats.org/drawingml/2006/main">
          <a:off x="2258209" y="4490599"/>
          <a:ext cx="713591"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latin typeface="Arial" panose="020B0604020202020204" pitchFamily="34" charset="0"/>
              <a:cs typeface="Arial" panose="020B0604020202020204" pitchFamily="34" charset="0"/>
            </a:rPr>
            <a:t>2019</a:t>
          </a:r>
        </a:p>
      </cdr:txBody>
    </cdr:sp>
  </cdr:relSizeAnchor>
  <cdr:relSizeAnchor xmlns:cdr="http://schemas.openxmlformats.org/drawingml/2006/chartDrawing">
    <cdr:from>
      <cdr:x>0.53624</cdr:x>
      <cdr:y>0.84674</cdr:y>
    </cdr:from>
    <cdr:to>
      <cdr:x>0.67458</cdr:x>
      <cdr:y>0.91673</cdr:y>
    </cdr:to>
    <cdr:sp macro="" textlink="">
      <cdr:nvSpPr>
        <cdr:cNvPr id="6" name="TextBox 2">
          <a:extLst xmlns:a="http://schemas.openxmlformats.org/drawingml/2006/main">
            <a:ext uri="{FF2B5EF4-FFF2-40B4-BE49-F238E27FC236}">
              <a16:creationId xmlns="" xmlns:a16="http://schemas.microsoft.com/office/drawing/2014/main" id="{0E01E359-E068-4F47-B087-7A113986643B}"/>
            </a:ext>
          </a:extLst>
        </cdr:cNvPr>
        <cdr:cNvSpPr txBox="1"/>
      </cdr:nvSpPr>
      <cdr:spPr>
        <a:xfrm xmlns:a="http://schemas.openxmlformats.org/drawingml/2006/main">
          <a:off x="3279134" y="4468120"/>
          <a:ext cx="845974"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latin typeface="Arial" panose="020B0604020202020204" pitchFamily="34" charset="0"/>
              <a:cs typeface="Arial" panose="020B0604020202020204" pitchFamily="34" charset="0"/>
            </a:rPr>
            <a:t>2017</a:t>
          </a:r>
        </a:p>
      </cdr:txBody>
    </cdr:sp>
  </cdr:relSizeAnchor>
</c:userShapes>
</file>

<file path=ppt/drawings/drawing5.xml><?xml version="1.0" encoding="utf-8"?>
<c:userShapes xmlns:c="http://schemas.openxmlformats.org/drawingml/2006/chart">
  <cdr:relSizeAnchor xmlns:cdr="http://schemas.openxmlformats.org/drawingml/2006/chartDrawing">
    <cdr:from>
      <cdr:x>0.5</cdr:x>
      <cdr:y>0</cdr:y>
    </cdr:from>
    <cdr:to>
      <cdr:x>0.5</cdr:x>
      <cdr:y>1</cdr:y>
    </cdr:to>
    <cdr:cxnSp macro="">
      <cdr:nvCxnSpPr>
        <cdr:cNvPr id="3" name="Straight Connector 2">
          <a:extLst xmlns:a="http://schemas.openxmlformats.org/drawingml/2006/main">
            <a:ext uri="{FF2B5EF4-FFF2-40B4-BE49-F238E27FC236}">
              <a16:creationId xmlns="" xmlns:a16="http://schemas.microsoft.com/office/drawing/2014/main" id="{38340768-F293-624D-BAFA-CA5751D7187E}"/>
            </a:ext>
          </a:extLst>
        </cdr:cNvPr>
        <cdr:cNvCxnSpPr/>
      </cdr:nvCxnSpPr>
      <cdr:spPr>
        <a:xfrm xmlns:a="http://schemas.openxmlformats.org/drawingml/2006/main">
          <a:off x="1417320" y="0"/>
          <a:ext cx="0" cy="527558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397138-E181-6841-A7AD-16B99C83A69B}" type="datetimeFigureOut">
              <a:rPr lang="en-US" smtClean="0"/>
              <a:pPr/>
              <a:t>12/10/2022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1D4001-BE86-EF41-9D21-E421ACED738B}" type="slidenum">
              <a:rPr lang="en-US" smtClean="0"/>
              <a:pPr/>
              <a:t>‹#›</a:t>
            </a:fld>
            <a:endParaRPr lang="en-US"/>
          </a:p>
        </p:txBody>
      </p:sp>
    </p:spTree>
    <p:extLst>
      <p:ext uri="{BB962C8B-B14F-4D97-AF65-F5344CB8AC3E}">
        <p14:creationId xmlns="" xmlns:p14="http://schemas.microsoft.com/office/powerpoint/2010/main" val="3952173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6fd3650dd9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6fd3650dd9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1763763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D4001-BE86-EF41-9D21-E421ACED738B}" type="slidenum">
              <a:rPr lang="en-US" smtClean="0"/>
              <a:pPr/>
              <a:t>18</a:t>
            </a:fld>
            <a:endParaRPr lang="en-US"/>
          </a:p>
        </p:txBody>
      </p:sp>
    </p:spTree>
    <p:extLst>
      <p:ext uri="{BB962C8B-B14F-4D97-AF65-F5344CB8AC3E}">
        <p14:creationId xmlns="" xmlns:p14="http://schemas.microsoft.com/office/powerpoint/2010/main" val="2623361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 xmlns:p14="http://schemas.microsoft.com/office/powerpoint/2010/main" val="920426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 xmlns:p14="http://schemas.microsoft.com/office/powerpoint/2010/main" val="4039033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D4001-BE86-EF41-9D21-E421ACED738B}" type="slidenum">
              <a:rPr lang="en-US" smtClean="0"/>
              <a:pPr/>
              <a:t>21</a:t>
            </a:fld>
            <a:endParaRPr lang="en-US"/>
          </a:p>
        </p:txBody>
      </p:sp>
    </p:spTree>
    <p:extLst>
      <p:ext uri="{BB962C8B-B14F-4D97-AF65-F5344CB8AC3E}">
        <p14:creationId xmlns="" xmlns:p14="http://schemas.microsoft.com/office/powerpoint/2010/main" val="3548510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D4001-BE86-EF41-9D21-E421ACED738B}" type="slidenum">
              <a:rPr lang="en-US" smtClean="0"/>
              <a:pPr/>
              <a:t>22</a:t>
            </a:fld>
            <a:endParaRPr lang="en-US"/>
          </a:p>
        </p:txBody>
      </p:sp>
    </p:spTree>
    <p:extLst>
      <p:ext uri="{BB962C8B-B14F-4D97-AF65-F5344CB8AC3E}">
        <p14:creationId xmlns="" xmlns:p14="http://schemas.microsoft.com/office/powerpoint/2010/main" val="882424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D4001-BE86-EF41-9D21-E421ACED738B}" type="slidenum">
              <a:rPr lang="en-US" smtClean="0"/>
              <a:pPr/>
              <a:t>27</a:t>
            </a:fld>
            <a:endParaRPr lang="en-US"/>
          </a:p>
        </p:txBody>
      </p:sp>
    </p:spTree>
    <p:extLst>
      <p:ext uri="{BB962C8B-B14F-4D97-AF65-F5344CB8AC3E}">
        <p14:creationId xmlns="" xmlns:p14="http://schemas.microsoft.com/office/powerpoint/2010/main" val="1665963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 xmlns:p14="http://schemas.microsoft.com/office/powerpoint/2010/main" val="4157474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D4001-BE86-EF41-9D21-E421ACED738B}" type="slidenum">
              <a:rPr lang="en-US" smtClean="0"/>
              <a:pPr/>
              <a:t>35</a:t>
            </a:fld>
            <a:endParaRPr lang="en-US"/>
          </a:p>
        </p:txBody>
      </p:sp>
    </p:spTree>
    <p:extLst>
      <p:ext uri="{BB962C8B-B14F-4D97-AF65-F5344CB8AC3E}">
        <p14:creationId xmlns="" xmlns:p14="http://schemas.microsoft.com/office/powerpoint/2010/main" val="3362596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D4001-BE86-EF41-9D21-E421ACED738B}" type="slidenum">
              <a:rPr lang="en-US" smtClean="0"/>
              <a:pPr/>
              <a:t>36</a:t>
            </a:fld>
            <a:endParaRPr lang="en-US"/>
          </a:p>
        </p:txBody>
      </p:sp>
    </p:spTree>
    <p:extLst>
      <p:ext uri="{BB962C8B-B14F-4D97-AF65-F5344CB8AC3E}">
        <p14:creationId xmlns="" xmlns:p14="http://schemas.microsoft.com/office/powerpoint/2010/main" val="1063828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D4001-BE86-EF41-9D21-E421ACED738B}" type="slidenum">
              <a:rPr lang="en-US" smtClean="0"/>
              <a:pPr/>
              <a:t>40</a:t>
            </a:fld>
            <a:endParaRPr lang="en-US"/>
          </a:p>
        </p:txBody>
      </p:sp>
    </p:spTree>
    <p:extLst>
      <p:ext uri="{BB962C8B-B14F-4D97-AF65-F5344CB8AC3E}">
        <p14:creationId xmlns="" xmlns:p14="http://schemas.microsoft.com/office/powerpoint/2010/main" val="629870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6fd3650dd9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6fd3650dd9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4267965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 xmlns:p14="http://schemas.microsoft.com/office/powerpoint/2010/main" val="3014220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D4001-BE86-EF41-9D21-E421ACED738B}" type="slidenum">
              <a:rPr lang="en-US" smtClean="0"/>
              <a:pPr/>
              <a:t>46</a:t>
            </a:fld>
            <a:endParaRPr lang="en-US"/>
          </a:p>
        </p:txBody>
      </p:sp>
    </p:spTree>
    <p:extLst>
      <p:ext uri="{BB962C8B-B14F-4D97-AF65-F5344CB8AC3E}">
        <p14:creationId xmlns="" xmlns:p14="http://schemas.microsoft.com/office/powerpoint/2010/main" val="2022018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D4001-BE86-EF41-9D21-E421ACED738B}" type="slidenum">
              <a:rPr lang="en-US" smtClean="0"/>
              <a:pPr/>
              <a:t>47</a:t>
            </a:fld>
            <a:endParaRPr lang="en-US"/>
          </a:p>
        </p:txBody>
      </p:sp>
    </p:spTree>
    <p:extLst>
      <p:ext uri="{BB962C8B-B14F-4D97-AF65-F5344CB8AC3E}">
        <p14:creationId xmlns="" xmlns:p14="http://schemas.microsoft.com/office/powerpoint/2010/main" val="1804499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 xmlns:p14="http://schemas.microsoft.com/office/powerpoint/2010/main" val="1159713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D4001-BE86-EF41-9D21-E421ACED738B}" type="slidenum">
              <a:rPr lang="en-US" smtClean="0"/>
              <a:pPr/>
              <a:t>50</a:t>
            </a:fld>
            <a:endParaRPr lang="en-US"/>
          </a:p>
        </p:txBody>
      </p:sp>
    </p:spTree>
    <p:extLst>
      <p:ext uri="{BB962C8B-B14F-4D97-AF65-F5344CB8AC3E}">
        <p14:creationId xmlns="" xmlns:p14="http://schemas.microsoft.com/office/powerpoint/2010/main" val="4157390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D4001-BE86-EF41-9D21-E421ACED738B}" type="slidenum">
              <a:rPr lang="en-US" smtClean="0"/>
              <a:pPr/>
              <a:t>51</a:t>
            </a:fld>
            <a:endParaRPr lang="en-US"/>
          </a:p>
        </p:txBody>
      </p:sp>
    </p:spTree>
    <p:extLst>
      <p:ext uri="{BB962C8B-B14F-4D97-AF65-F5344CB8AC3E}">
        <p14:creationId xmlns="" xmlns:p14="http://schemas.microsoft.com/office/powerpoint/2010/main" val="1515731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D4001-BE86-EF41-9D21-E421ACED738B}" type="slidenum">
              <a:rPr lang="en-US" smtClean="0"/>
              <a:pPr/>
              <a:t>55</a:t>
            </a:fld>
            <a:endParaRPr lang="en-US"/>
          </a:p>
        </p:txBody>
      </p:sp>
    </p:spTree>
    <p:extLst>
      <p:ext uri="{BB962C8B-B14F-4D97-AF65-F5344CB8AC3E}">
        <p14:creationId xmlns="" xmlns:p14="http://schemas.microsoft.com/office/powerpoint/2010/main" val="287095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D4001-BE86-EF41-9D21-E421ACED738B}" type="slidenum">
              <a:rPr lang="en-US" smtClean="0"/>
              <a:pPr/>
              <a:t>64</a:t>
            </a:fld>
            <a:endParaRPr lang="en-US"/>
          </a:p>
        </p:txBody>
      </p:sp>
    </p:spTree>
    <p:extLst>
      <p:ext uri="{BB962C8B-B14F-4D97-AF65-F5344CB8AC3E}">
        <p14:creationId xmlns="" xmlns:p14="http://schemas.microsoft.com/office/powerpoint/2010/main" val="1915723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D4001-BE86-EF41-9D21-E421ACED738B}" type="slidenum">
              <a:rPr lang="en-US" smtClean="0"/>
              <a:pPr/>
              <a:t>66</a:t>
            </a:fld>
            <a:endParaRPr lang="en-US"/>
          </a:p>
        </p:txBody>
      </p:sp>
    </p:spTree>
    <p:extLst>
      <p:ext uri="{BB962C8B-B14F-4D97-AF65-F5344CB8AC3E}">
        <p14:creationId xmlns="" xmlns:p14="http://schemas.microsoft.com/office/powerpoint/2010/main" val="3877799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 xmlns:p14="http://schemas.microsoft.com/office/powerpoint/2010/main" val="248063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D4001-BE86-EF41-9D21-E421ACED738B}" type="slidenum">
              <a:rPr lang="en-US" smtClean="0"/>
              <a:pPr/>
              <a:t>7</a:t>
            </a:fld>
            <a:endParaRPr lang="en-US"/>
          </a:p>
        </p:txBody>
      </p:sp>
    </p:spTree>
    <p:extLst>
      <p:ext uri="{BB962C8B-B14F-4D97-AF65-F5344CB8AC3E}">
        <p14:creationId xmlns="" xmlns:p14="http://schemas.microsoft.com/office/powerpoint/2010/main" val="3928951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6fd3650dd9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6fd3650dd9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000883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6fd3650dd9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6fd3650dd9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 xmlns:p14="http://schemas.microsoft.com/office/powerpoint/2010/main" val="4111589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 xmlns:p14="http://schemas.microsoft.com/office/powerpoint/2010/main" val="2363205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 xmlns:p14="http://schemas.microsoft.com/office/powerpoint/2010/main" val="2642224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 xmlns:p14="http://schemas.microsoft.com/office/powerpoint/2010/main" val="35967917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reserve="1">
  <p:cSld name="Titl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173800" y="2593000"/>
            <a:ext cx="5241600" cy="16720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FFFFF"/>
              </a:buClr>
              <a:buSzPts val="3600"/>
              <a:buFont typeface="Lato"/>
              <a:buNone/>
              <a:defRPr sz="4000" b="1" i="0">
                <a:solidFill>
                  <a:srgbClr val="FFFFFF"/>
                </a:solidFill>
                <a:latin typeface="Arial" panose="020B0604020202020204" pitchFamily="34" charset="0"/>
                <a:ea typeface="Arial" panose="020B0604020202020204" pitchFamily="34" charset="0"/>
                <a:cs typeface="Arial" panose="020B0604020202020204" pitchFamily="34" charset="0"/>
                <a:sym typeface="Lato"/>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dirty="0"/>
          </a:p>
        </p:txBody>
      </p:sp>
      <p:pic>
        <p:nvPicPr>
          <p:cNvPr id="3" name="Picture 2">
            <a:extLst>
              <a:ext uri="{FF2B5EF4-FFF2-40B4-BE49-F238E27FC236}">
                <a16:creationId xmlns="" xmlns:a16="http://schemas.microsoft.com/office/drawing/2014/main" id="{A7C1E50D-03E9-2244-99B1-DBD38102F18E}"/>
              </a:ext>
            </a:extLst>
          </p:cNvPr>
          <p:cNvPicPr>
            <a:picLocks noChangeAspect="1"/>
          </p:cNvPicPr>
          <p:nvPr userDrawn="1"/>
        </p:nvPicPr>
        <p:blipFill>
          <a:blip r:embed="rId3"/>
          <a:stretch>
            <a:fillRect/>
          </a:stretch>
        </p:blipFill>
        <p:spPr>
          <a:xfrm>
            <a:off x="9349845" y="584200"/>
            <a:ext cx="2064731" cy="1584960"/>
          </a:xfrm>
          <a:prstGeom prst="rect">
            <a:avLst/>
          </a:prstGeom>
        </p:spPr>
      </p:pic>
      <p:sp>
        <p:nvSpPr>
          <p:cNvPr id="4" name="TextBox 3">
            <a:extLst>
              <a:ext uri="{FF2B5EF4-FFF2-40B4-BE49-F238E27FC236}">
                <a16:creationId xmlns="" xmlns:a16="http://schemas.microsoft.com/office/drawing/2014/main" id="{9C23ABC4-FA45-0941-BF5A-32159E5F7E69}"/>
              </a:ext>
            </a:extLst>
          </p:cNvPr>
          <p:cNvSpPr txBox="1"/>
          <p:nvPr userDrawn="1"/>
        </p:nvSpPr>
        <p:spPr>
          <a:xfrm>
            <a:off x="8848705" y="2311400"/>
            <a:ext cx="3067011" cy="646331"/>
          </a:xfrm>
          <a:prstGeom prst="rect">
            <a:avLst/>
          </a:prstGeom>
          <a:noFill/>
        </p:spPr>
        <p:txBody>
          <a:bodyPr wrap="square" rtlCol="0">
            <a:spAutoFit/>
          </a:bodyPr>
          <a:lstStyle/>
          <a:p>
            <a:pPr algn="ctr"/>
            <a:r>
              <a:rPr lang="en-US" sz="1800" b="1" i="0" baseline="0" dirty="0">
                <a:solidFill>
                  <a:schemeClr val="tx2">
                    <a:lumMod val="75000"/>
                  </a:schemeClr>
                </a:solidFill>
                <a:latin typeface="Arial" panose="020B0604020202020204" pitchFamily="34" charset="0"/>
                <a:cs typeface="Arial" panose="020B0604020202020204" pitchFamily="34" charset="0"/>
              </a:rPr>
              <a:t>Berkeley Interdisciplinary Migration Initiative</a:t>
            </a:r>
          </a:p>
        </p:txBody>
      </p:sp>
    </p:spTree>
    <p:extLst>
      <p:ext uri="{BB962C8B-B14F-4D97-AF65-F5344CB8AC3E}">
        <p14:creationId xmlns="" xmlns:p14="http://schemas.microsoft.com/office/powerpoint/2010/main" val="1012476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tandard" preserve="1" userDrawn="1">
  <p:cSld name="1_Standard">
    <p:bg>
      <p:bgPr>
        <a:blipFill dpi="0" rotWithShape="1">
          <a:blip r:embed="rId2">
            <a:lum/>
          </a:blip>
          <a:srcRect/>
          <a:stretch>
            <a:fillRect l="-4000" r="-4000"/>
          </a:stretch>
        </a:blipFill>
        <a:effectLst/>
      </p:bgPr>
    </p:bg>
    <p:spTree>
      <p:nvGrpSpPr>
        <p:cNvPr id="1" name="Shape 16"/>
        <p:cNvGrpSpPr/>
        <p:nvPr/>
      </p:nvGrpSpPr>
      <p:grpSpPr>
        <a:xfrm>
          <a:off x="0" y="0"/>
          <a:ext cx="0" cy="0"/>
          <a:chOff x="0" y="0"/>
          <a:chExt cx="0" cy="0"/>
        </a:xfrm>
      </p:grpSpPr>
      <p:pic>
        <p:nvPicPr>
          <p:cNvPr id="2" name="Picture 1">
            <a:extLst>
              <a:ext uri="{FF2B5EF4-FFF2-40B4-BE49-F238E27FC236}">
                <a16:creationId xmlns="" xmlns:a16="http://schemas.microsoft.com/office/drawing/2014/main" id="{0F30FA17-521D-9143-BC9B-44278DDF187E}"/>
              </a:ext>
            </a:extLst>
          </p:cNvPr>
          <p:cNvPicPr>
            <a:picLocks noChangeAspect="1"/>
          </p:cNvPicPr>
          <p:nvPr userDrawn="1"/>
        </p:nvPicPr>
        <p:blipFill>
          <a:blip r:embed="rId3">
            <a:duotone>
              <a:schemeClr val="bg2">
                <a:shade val="45000"/>
                <a:satMod val="135000"/>
              </a:schemeClr>
              <a:prstClr val="white"/>
            </a:duotone>
          </a:blip>
          <a:stretch>
            <a:fillRect/>
          </a:stretch>
        </p:blipFill>
        <p:spPr>
          <a:xfrm>
            <a:off x="11277600" y="21800"/>
            <a:ext cx="914400" cy="914400"/>
          </a:xfrm>
          <a:prstGeom prst="rect">
            <a:avLst/>
          </a:prstGeom>
        </p:spPr>
      </p:pic>
      <p:sp>
        <p:nvSpPr>
          <p:cNvPr id="9" name="Google Shape;39;p10">
            <a:extLst>
              <a:ext uri="{FF2B5EF4-FFF2-40B4-BE49-F238E27FC236}">
                <a16:creationId xmlns="" xmlns:a16="http://schemas.microsoft.com/office/drawing/2014/main" id="{41D75BCF-EB55-664E-9037-56B86C5C526F}"/>
              </a:ext>
            </a:extLst>
          </p:cNvPr>
          <p:cNvSpPr txBox="1">
            <a:spLocks noGrp="1"/>
          </p:cNvSpPr>
          <p:nvPr>
            <p:ph type="title"/>
          </p:nvPr>
        </p:nvSpPr>
        <p:spPr>
          <a:xfrm>
            <a:off x="127322" y="219919"/>
            <a:ext cx="11918904" cy="916281"/>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4" name="Google Shape;40;p10">
            <a:extLst>
              <a:ext uri="{FF2B5EF4-FFF2-40B4-BE49-F238E27FC236}">
                <a16:creationId xmlns="" xmlns:a16="http://schemas.microsoft.com/office/drawing/2014/main" id="{5DDB5B52-8F7C-CA4C-863E-284710F2E131}"/>
              </a:ext>
            </a:extLst>
          </p:cNvPr>
          <p:cNvSpPr txBox="1">
            <a:spLocks noGrp="1"/>
          </p:cNvSpPr>
          <p:nvPr>
            <p:ph type="body" idx="1"/>
          </p:nvPr>
        </p:nvSpPr>
        <p:spPr>
          <a:xfrm>
            <a:off x="127322" y="1272209"/>
            <a:ext cx="11918904" cy="5115339"/>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SzPts val="1800"/>
              <a:buFont typeface="Lato"/>
              <a:buNone/>
              <a:defRPr sz="2400">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0" lvl="1" indent="0" rtl="0">
              <a:lnSpc>
                <a:spcPct val="100000"/>
              </a:lnSpc>
              <a:spcBef>
                <a:spcPts val="0"/>
              </a:spcBef>
              <a:spcAft>
                <a:spcPts val="4000"/>
              </a:spcAft>
              <a:buSzPts val="1400"/>
              <a:buFontTx/>
              <a:buNone/>
              <a:defRPr sz="1800">
                <a:latin typeface="Freight Sans Medium" panose="02000606030000020004" pitchFamily="2" charset="77"/>
                <a:ea typeface="Helvetica Neue"/>
                <a:cs typeface="Helvetica Neue"/>
                <a:sym typeface="Helvetica Neue"/>
              </a:defRPr>
            </a:lvl2pPr>
            <a:lvl3pPr marL="1828754" lvl="2"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3pPr>
            <a:lvl4pPr marL="2438339" lvl="3"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4pPr>
            <a:lvl5pPr marL="3047924" lvl="4"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5pPr>
            <a:lvl6pPr marL="3657509" lvl="5"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6pPr>
            <a:lvl7pPr marL="4267093" lvl="6"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7pPr>
            <a:lvl8pPr marL="4876678" lvl="7"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8pPr>
            <a:lvl9pPr marL="5486263" lvl="8" indent="-423323" rtl="0">
              <a:lnSpc>
                <a:spcPct val="100000"/>
              </a:lnSpc>
              <a:spcBef>
                <a:spcPts val="2133"/>
              </a:spcBef>
              <a:spcAft>
                <a:spcPts val="2133"/>
              </a:spcAft>
              <a:buSzPts val="1400"/>
              <a:buFont typeface="Helvetica Neue"/>
              <a:buChar char="■"/>
              <a:defRPr>
                <a:latin typeface="Helvetica Neue"/>
                <a:ea typeface="Helvetica Neue"/>
                <a:cs typeface="Helvetica Neue"/>
                <a:sym typeface="Helvetica Neue"/>
              </a:defRPr>
            </a:lvl9pPr>
          </a:lstStyle>
          <a:p>
            <a:pPr lvl="0"/>
            <a:r>
              <a:rPr lang="en-US" dirty="0"/>
              <a:t>Edit Master text styles</a:t>
            </a:r>
          </a:p>
          <a:p>
            <a:pPr lvl="1"/>
            <a:r>
              <a:rPr lang="en-US" dirty="0"/>
              <a:t>Second level</a:t>
            </a:r>
          </a:p>
        </p:txBody>
      </p:sp>
      <p:grpSp>
        <p:nvGrpSpPr>
          <p:cNvPr id="15" name="Group 14">
            <a:extLst>
              <a:ext uri="{FF2B5EF4-FFF2-40B4-BE49-F238E27FC236}">
                <a16:creationId xmlns="" xmlns:a16="http://schemas.microsoft.com/office/drawing/2014/main" id="{7FBCF84D-84B3-C347-9554-F2BE4A6D83A1}"/>
              </a:ext>
            </a:extLst>
          </p:cNvPr>
          <p:cNvGrpSpPr/>
          <p:nvPr userDrawn="1"/>
        </p:nvGrpSpPr>
        <p:grpSpPr>
          <a:xfrm>
            <a:off x="0" y="6503292"/>
            <a:ext cx="12191999" cy="412620"/>
            <a:chOff x="0" y="6479438"/>
            <a:chExt cx="12191999" cy="412620"/>
          </a:xfrm>
        </p:grpSpPr>
        <p:sp>
          <p:nvSpPr>
            <p:cNvPr id="16" name="Rectangle 15">
              <a:extLst>
                <a:ext uri="{FF2B5EF4-FFF2-40B4-BE49-F238E27FC236}">
                  <a16:creationId xmlns="" xmlns:a16="http://schemas.microsoft.com/office/drawing/2014/main" id="{1E5CC852-E487-C044-B4D3-DD4B3FC7F3E6}"/>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 xmlns:a16="http://schemas.microsoft.com/office/drawing/2014/main" id="{97922441-2750-F840-9B15-CCE7F1173173}"/>
                </a:ext>
              </a:extLst>
            </p:cNvPr>
            <p:cNvPicPr>
              <a:picLocks noChangeAspect="1"/>
            </p:cNvPicPr>
            <p:nvPr userDrawn="1"/>
          </p:nvPicPr>
          <p:blipFill>
            <a:blip r:embed="rId4"/>
            <a:stretch>
              <a:fillRect/>
            </a:stretch>
          </p:blipFill>
          <p:spPr>
            <a:xfrm>
              <a:off x="23856" y="6508779"/>
              <a:ext cx="423857" cy="325367"/>
            </a:xfrm>
            <a:prstGeom prst="rect">
              <a:avLst/>
            </a:prstGeom>
          </p:spPr>
        </p:pic>
        <p:sp>
          <p:nvSpPr>
            <p:cNvPr id="18" name="TextBox 17">
              <a:extLst>
                <a:ext uri="{FF2B5EF4-FFF2-40B4-BE49-F238E27FC236}">
                  <a16:creationId xmlns="" xmlns:a16="http://schemas.microsoft.com/office/drawing/2014/main" id="{47261B85-2972-A14A-9AEE-8712CC90AAB6}"/>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1988307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tandard" preserve="1" userDrawn="1">
  <p:cSld name="1_Standard">
    <p:bg>
      <p:bgPr>
        <a:blipFill dpi="0" rotWithShape="1">
          <a:blip r:embed="rId2">
            <a:lum/>
          </a:blip>
          <a:srcRect/>
          <a:stretch>
            <a:fillRect l="-4000" r="-4000"/>
          </a:stretch>
        </a:blipFill>
        <a:effectLst/>
      </p:bgPr>
    </p:bg>
    <p:spTree>
      <p:nvGrpSpPr>
        <p:cNvPr id="1" name="Shape 16"/>
        <p:cNvGrpSpPr/>
        <p:nvPr/>
      </p:nvGrpSpPr>
      <p:grpSpPr>
        <a:xfrm>
          <a:off x="0" y="0"/>
          <a:ext cx="0" cy="0"/>
          <a:chOff x="0" y="0"/>
          <a:chExt cx="0" cy="0"/>
        </a:xfrm>
      </p:grpSpPr>
      <p:pic>
        <p:nvPicPr>
          <p:cNvPr id="3" name="Picture 2">
            <a:extLst>
              <a:ext uri="{FF2B5EF4-FFF2-40B4-BE49-F238E27FC236}">
                <a16:creationId xmlns="" xmlns:a16="http://schemas.microsoft.com/office/drawing/2014/main" id="{244CE9D9-31D3-5D4B-B361-46AD0E55CBE3}"/>
              </a:ext>
            </a:extLst>
          </p:cNvPr>
          <p:cNvPicPr>
            <a:picLocks noChangeAspect="1"/>
          </p:cNvPicPr>
          <p:nvPr userDrawn="1"/>
        </p:nvPicPr>
        <p:blipFill>
          <a:blip r:embed="rId3">
            <a:duotone>
              <a:schemeClr val="bg2">
                <a:shade val="45000"/>
                <a:satMod val="135000"/>
              </a:schemeClr>
              <a:prstClr val="white"/>
            </a:duotone>
          </a:blip>
          <a:stretch>
            <a:fillRect/>
          </a:stretch>
        </p:blipFill>
        <p:spPr>
          <a:xfrm>
            <a:off x="11277600" y="21800"/>
            <a:ext cx="914400" cy="914400"/>
          </a:xfrm>
          <a:prstGeom prst="rect">
            <a:avLst/>
          </a:prstGeom>
        </p:spPr>
      </p:pic>
      <p:sp>
        <p:nvSpPr>
          <p:cNvPr id="17" name="Google Shape;39;p10">
            <a:extLst>
              <a:ext uri="{FF2B5EF4-FFF2-40B4-BE49-F238E27FC236}">
                <a16:creationId xmlns="" xmlns:a16="http://schemas.microsoft.com/office/drawing/2014/main" id="{CD3B1A31-9623-6440-9C46-8F27428E6688}"/>
              </a:ext>
            </a:extLst>
          </p:cNvPr>
          <p:cNvSpPr txBox="1">
            <a:spLocks noGrp="1"/>
          </p:cNvSpPr>
          <p:nvPr>
            <p:ph type="title"/>
          </p:nvPr>
        </p:nvSpPr>
        <p:spPr>
          <a:xfrm>
            <a:off x="127322" y="219919"/>
            <a:ext cx="11918904" cy="916281"/>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8" name="Google Shape;40;p10">
            <a:extLst>
              <a:ext uri="{FF2B5EF4-FFF2-40B4-BE49-F238E27FC236}">
                <a16:creationId xmlns="" xmlns:a16="http://schemas.microsoft.com/office/drawing/2014/main" id="{F03D8A83-50E9-9645-A267-9674941783CC}"/>
              </a:ext>
            </a:extLst>
          </p:cNvPr>
          <p:cNvSpPr txBox="1">
            <a:spLocks noGrp="1"/>
          </p:cNvSpPr>
          <p:nvPr>
            <p:ph type="body" idx="1"/>
          </p:nvPr>
        </p:nvSpPr>
        <p:spPr>
          <a:xfrm>
            <a:off x="127322" y="1272209"/>
            <a:ext cx="11918904" cy="5115339"/>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SzPts val="1800"/>
              <a:buFont typeface="Lato"/>
              <a:buNone/>
              <a:defRPr sz="2400">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0" lvl="1" indent="0" rtl="0">
              <a:lnSpc>
                <a:spcPct val="100000"/>
              </a:lnSpc>
              <a:spcBef>
                <a:spcPts val="0"/>
              </a:spcBef>
              <a:spcAft>
                <a:spcPts val="4000"/>
              </a:spcAft>
              <a:buSzPts val="1400"/>
              <a:buFontTx/>
              <a:buNone/>
              <a:defRPr sz="1800">
                <a:latin typeface="Freight Sans Medium" panose="02000606030000020004" pitchFamily="2" charset="77"/>
                <a:ea typeface="Helvetica Neue"/>
                <a:cs typeface="Helvetica Neue"/>
                <a:sym typeface="Helvetica Neue"/>
              </a:defRPr>
            </a:lvl2pPr>
            <a:lvl3pPr marL="1828754" lvl="2"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3pPr>
            <a:lvl4pPr marL="2438339" lvl="3"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4pPr>
            <a:lvl5pPr marL="3047924" lvl="4"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5pPr>
            <a:lvl6pPr marL="3657509" lvl="5"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6pPr>
            <a:lvl7pPr marL="4267093" lvl="6"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7pPr>
            <a:lvl8pPr marL="4876678" lvl="7"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8pPr>
            <a:lvl9pPr marL="5486263" lvl="8" indent="-423323" rtl="0">
              <a:lnSpc>
                <a:spcPct val="100000"/>
              </a:lnSpc>
              <a:spcBef>
                <a:spcPts val="2133"/>
              </a:spcBef>
              <a:spcAft>
                <a:spcPts val="2133"/>
              </a:spcAft>
              <a:buSzPts val="1400"/>
              <a:buFont typeface="Helvetica Neue"/>
              <a:buChar char="■"/>
              <a:defRPr>
                <a:latin typeface="Helvetica Neue"/>
                <a:ea typeface="Helvetica Neue"/>
                <a:cs typeface="Helvetica Neue"/>
                <a:sym typeface="Helvetica Neue"/>
              </a:defRPr>
            </a:lvl9pPr>
          </a:lstStyle>
          <a:p>
            <a:pPr lvl="0"/>
            <a:r>
              <a:rPr lang="en-US" dirty="0"/>
              <a:t>Edit Master text styles</a:t>
            </a:r>
          </a:p>
          <a:p>
            <a:pPr lvl="1"/>
            <a:r>
              <a:rPr lang="en-US" dirty="0"/>
              <a:t>Second level</a:t>
            </a:r>
          </a:p>
        </p:txBody>
      </p:sp>
      <p:grpSp>
        <p:nvGrpSpPr>
          <p:cNvPr id="10" name="Group 9">
            <a:extLst>
              <a:ext uri="{FF2B5EF4-FFF2-40B4-BE49-F238E27FC236}">
                <a16:creationId xmlns="" xmlns:a16="http://schemas.microsoft.com/office/drawing/2014/main" id="{F533E334-B4D8-5D4C-BD56-F288A945FC15}"/>
              </a:ext>
            </a:extLst>
          </p:cNvPr>
          <p:cNvGrpSpPr/>
          <p:nvPr userDrawn="1"/>
        </p:nvGrpSpPr>
        <p:grpSpPr>
          <a:xfrm>
            <a:off x="0" y="6503292"/>
            <a:ext cx="12191999" cy="412620"/>
            <a:chOff x="0" y="6479438"/>
            <a:chExt cx="12191999" cy="412620"/>
          </a:xfrm>
        </p:grpSpPr>
        <p:sp>
          <p:nvSpPr>
            <p:cNvPr id="11" name="Rectangle 10">
              <a:extLst>
                <a:ext uri="{FF2B5EF4-FFF2-40B4-BE49-F238E27FC236}">
                  <a16:creationId xmlns="" xmlns:a16="http://schemas.microsoft.com/office/drawing/2014/main" id="{5757B0A9-EF26-8540-A51C-A7067DC5418F}"/>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 xmlns:a16="http://schemas.microsoft.com/office/drawing/2014/main" id="{ACCB9BDF-A71A-8545-8CFC-2DC05A1C0378}"/>
                </a:ext>
              </a:extLst>
            </p:cNvPr>
            <p:cNvPicPr>
              <a:picLocks noChangeAspect="1"/>
            </p:cNvPicPr>
            <p:nvPr userDrawn="1"/>
          </p:nvPicPr>
          <p:blipFill>
            <a:blip r:embed="rId4"/>
            <a:stretch>
              <a:fillRect/>
            </a:stretch>
          </p:blipFill>
          <p:spPr>
            <a:xfrm>
              <a:off x="23856" y="6508779"/>
              <a:ext cx="423857" cy="325367"/>
            </a:xfrm>
            <a:prstGeom prst="rect">
              <a:avLst/>
            </a:prstGeom>
          </p:spPr>
        </p:pic>
        <p:sp>
          <p:nvSpPr>
            <p:cNvPr id="13" name="TextBox 12">
              <a:extLst>
                <a:ext uri="{FF2B5EF4-FFF2-40B4-BE49-F238E27FC236}">
                  <a16:creationId xmlns="" xmlns:a16="http://schemas.microsoft.com/office/drawing/2014/main" id="{26DEBE3F-4B90-E04D-BCF9-2FF76351ECFA}"/>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2464247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tandard" preserve="1" userDrawn="1">
  <p:cSld name="1_Standard">
    <p:bg>
      <p:bgPr>
        <a:blipFill dpi="0" rotWithShape="1">
          <a:blip r:embed="rId2">
            <a:lum/>
          </a:blip>
          <a:srcRect/>
          <a:stretch>
            <a:fillRect l="-4000" r="-4000"/>
          </a:stretch>
        </a:blipFill>
        <a:effectLst/>
      </p:bgPr>
    </p:bg>
    <p:spTree>
      <p:nvGrpSpPr>
        <p:cNvPr id="1" name="Shape 16"/>
        <p:cNvGrpSpPr/>
        <p:nvPr/>
      </p:nvGrpSpPr>
      <p:grpSpPr>
        <a:xfrm>
          <a:off x="0" y="0"/>
          <a:ext cx="0" cy="0"/>
          <a:chOff x="0" y="0"/>
          <a:chExt cx="0" cy="0"/>
        </a:xfrm>
      </p:grpSpPr>
      <p:pic>
        <p:nvPicPr>
          <p:cNvPr id="3" name="Picture 2">
            <a:extLst>
              <a:ext uri="{FF2B5EF4-FFF2-40B4-BE49-F238E27FC236}">
                <a16:creationId xmlns="" xmlns:a16="http://schemas.microsoft.com/office/drawing/2014/main" id="{A39EB847-FBC7-9547-AC26-4C133D6C2FE6}"/>
              </a:ext>
            </a:extLst>
          </p:cNvPr>
          <p:cNvPicPr>
            <a:picLocks noChangeAspect="1"/>
          </p:cNvPicPr>
          <p:nvPr userDrawn="1"/>
        </p:nvPicPr>
        <p:blipFill>
          <a:blip r:embed="rId3">
            <a:duotone>
              <a:schemeClr val="bg2">
                <a:shade val="45000"/>
                <a:satMod val="135000"/>
              </a:schemeClr>
              <a:prstClr val="white"/>
            </a:duotone>
          </a:blip>
          <a:stretch>
            <a:fillRect/>
          </a:stretch>
        </p:blipFill>
        <p:spPr>
          <a:xfrm>
            <a:off x="11277600" y="21800"/>
            <a:ext cx="914400" cy="914400"/>
          </a:xfrm>
          <a:prstGeom prst="rect">
            <a:avLst/>
          </a:prstGeom>
        </p:spPr>
      </p:pic>
      <p:sp>
        <p:nvSpPr>
          <p:cNvPr id="17" name="Google Shape;39;p10">
            <a:extLst>
              <a:ext uri="{FF2B5EF4-FFF2-40B4-BE49-F238E27FC236}">
                <a16:creationId xmlns="" xmlns:a16="http://schemas.microsoft.com/office/drawing/2014/main" id="{ECA6D751-AFDD-E647-8302-1AADC370C81C}"/>
              </a:ext>
            </a:extLst>
          </p:cNvPr>
          <p:cNvSpPr txBox="1">
            <a:spLocks noGrp="1"/>
          </p:cNvSpPr>
          <p:nvPr>
            <p:ph type="title"/>
          </p:nvPr>
        </p:nvSpPr>
        <p:spPr>
          <a:xfrm>
            <a:off x="127322" y="219919"/>
            <a:ext cx="11918904" cy="916281"/>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8" name="Google Shape;40;p10">
            <a:extLst>
              <a:ext uri="{FF2B5EF4-FFF2-40B4-BE49-F238E27FC236}">
                <a16:creationId xmlns="" xmlns:a16="http://schemas.microsoft.com/office/drawing/2014/main" id="{6CCFF754-F384-074B-93C9-97441B358964}"/>
              </a:ext>
            </a:extLst>
          </p:cNvPr>
          <p:cNvSpPr txBox="1">
            <a:spLocks noGrp="1"/>
          </p:cNvSpPr>
          <p:nvPr>
            <p:ph type="body" idx="1"/>
          </p:nvPr>
        </p:nvSpPr>
        <p:spPr>
          <a:xfrm>
            <a:off x="127322" y="1272209"/>
            <a:ext cx="11918904" cy="5115339"/>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SzPts val="1800"/>
              <a:buFont typeface="Lato"/>
              <a:buNone/>
              <a:defRPr sz="2400">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0" lvl="1" indent="0" rtl="0">
              <a:lnSpc>
                <a:spcPct val="100000"/>
              </a:lnSpc>
              <a:spcBef>
                <a:spcPts val="0"/>
              </a:spcBef>
              <a:spcAft>
                <a:spcPts val="4000"/>
              </a:spcAft>
              <a:buSzPts val="1400"/>
              <a:buFontTx/>
              <a:buNone/>
              <a:defRPr sz="1800">
                <a:latin typeface="Freight Sans Medium" panose="02000606030000020004" pitchFamily="2" charset="77"/>
                <a:ea typeface="Helvetica Neue"/>
                <a:cs typeface="Helvetica Neue"/>
                <a:sym typeface="Helvetica Neue"/>
              </a:defRPr>
            </a:lvl2pPr>
            <a:lvl3pPr marL="1828754" lvl="2"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3pPr>
            <a:lvl4pPr marL="2438339" lvl="3"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4pPr>
            <a:lvl5pPr marL="3047924" lvl="4"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5pPr>
            <a:lvl6pPr marL="3657509" lvl="5"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6pPr>
            <a:lvl7pPr marL="4267093" lvl="6"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7pPr>
            <a:lvl8pPr marL="4876678" lvl="7"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8pPr>
            <a:lvl9pPr marL="5486263" lvl="8" indent="-423323" rtl="0">
              <a:lnSpc>
                <a:spcPct val="100000"/>
              </a:lnSpc>
              <a:spcBef>
                <a:spcPts val="2133"/>
              </a:spcBef>
              <a:spcAft>
                <a:spcPts val="2133"/>
              </a:spcAft>
              <a:buSzPts val="1400"/>
              <a:buFont typeface="Helvetica Neue"/>
              <a:buChar char="■"/>
              <a:defRPr>
                <a:latin typeface="Helvetica Neue"/>
                <a:ea typeface="Helvetica Neue"/>
                <a:cs typeface="Helvetica Neue"/>
                <a:sym typeface="Helvetica Neue"/>
              </a:defRPr>
            </a:lvl9pPr>
          </a:lstStyle>
          <a:p>
            <a:pPr lvl="0"/>
            <a:r>
              <a:rPr lang="en-US" dirty="0"/>
              <a:t>Edit Master text styles</a:t>
            </a:r>
          </a:p>
          <a:p>
            <a:pPr lvl="1"/>
            <a:r>
              <a:rPr lang="en-US" dirty="0"/>
              <a:t>Second level</a:t>
            </a:r>
          </a:p>
        </p:txBody>
      </p:sp>
      <p:grpSp>
        <p:nvGrpSpPr>
          <p:cNvPr id="10" name="Group 9">
            <a:extLst>
              <a:ext uri="{FF2B5EF4-FFF2-40B4-BE49-F238E27FC236}">
                <a16:creationId xmlns="" xmlns:a16="http://schemas.microsoft.com/office/drawing/2014/main" id="{32C4E3DD-5780-8B42-9B33-B2AA3EC7A327}"/>
              </a:ext>
            </a:extLst>
          </p:cNvPr>
          <p:cNvGrpSpPr/>
          <p:nvPr userDrawn="1"/>
        </p:nvGrpSpPr>
        <p:grpSpPr>
          <a:xfrm>
            <a:off x="0" y="6503292"/>
            <a:ext cx="12191999" cy="412620"/>
            <a:chOff x="0" y="6479438"/>
            <a:chExt cx="12191999" cy="412620"/>
          </a:xfrm>
        </p:grpSpPr>
        <p:sp>
          <p:nvSpPr>
            <p:cNvPr id="11" name="Rectangle 10">
              <a:extLst>
                <a:ext uri="{FF2B5EF4-FFF2-40B4-BE49-F238E27FC236}">
                  <a16:creationId xmlns="" xmlns:a16="http://schemas.microsoft.com/office/drawing/2014/main" id="{529CE0A0-8CE8-3244-AE24-DC645C08FE9A}"/>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 xmlns:a16="http://schemas.microsoft.com/office/drawing/2014/main" id="{5810B331-C4F4-1540-B6D5-9B164C3E5DE7}"/>
                </a:ext>
              </a:extLst>
            </p:cNvPr>
            <p:cNvPicPr>
              <a:picLocks noChangeAspect="1"/>
            </p:cNvPicPr>
            <p:nvPr userDrawn="1"/>
          </p:nvPicPr>
          <p:blipFill>
            <a:blip r:embed="rId4"/>
            <a:stretch>
              <a:fillRect/>
            </a:stretch>
          </p:blipFill>
          <p:spPr>
            <a:xfrm>
              <a:off x="23856" y="6508779"/>
              <a:ext cx="423857" cy="325367"/>
            </a:xfrm>
            <a:prstGeom prst="rect">
              <a:avLst/>
            </a:prstGeom>
          </p:spPr>
        </p:pic>
        <p:sp>
          <p:nvSpPr>
            <p:cNvPr id="13" name="TextBox 12">
              <a:extLst>
                <a:ext uri="{FF2B5EF4-FFF2-40B4-BE49-F238E27FC236}">
                  <a16:creationId xmlns="" xmlns:a16="http://schemas.microsoft.com/office/drawing/2014/main" id="{E20A75BF-6B92-2047-8424-45F28B7DA4AC}"/>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2698506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tandard" preserve="1" userDrawn="1">
  <p:cSld name="1_Standard">
    <p:bg>
      <p:bgPr>
        <a:blipFill dpi="0" rotWithShape="1">
          <a:blip r:embed="rId2">
            <a:lum/>
          </a:blip>
          <a:srcRect/>
          <a:stretch>
            <a:fillRect l="-4000" r="-4000"/>
          </a:stretch>
        </a:blipFill>
        <a:effectLst/>
      </p:bgPr>
    </p:bg>
    <p:spTree>
      <p:nvGrpSpPr>
        <p:cNvPr id="1" name="Shape 16"/>
        <p:cNvGrpSpPr/>
        <p:nvPr/>
      </p:nvGrpSpPr>
      <p:grpSpPr>
        <a:xfrm>
          <a:off x="0" y="0"/>
          <a:ext cx="0" cy="0"/>
          <a:chOff x="0" y="0"/>
          <a:chExt cx="0" cy="0"/>
        </a:xfrm>
      </p:grpSpPr>
      <p:pic>
        <p:nvPicPr>
          <p:cNvPr id="4" name="Picture 3">
            <a:extLst>
              <a:ext uri="{FF2B5EF4-FFF2-40B4-BE49-F238E27FC236}">
                <a16:creationId xmlns="" xmlns:a16="http://schemas.microsoft.com/office/drawing/2014/main" id="{A7AA206F-D375-4145-9A10-E58AF064B030}"/>
              </a:ext>
            </a:extLst>
          </p:cNvPr>
          <p:cNvPicPr>
            <a:picLocks noChangeAspect="1"/>
          </p:cNvPicPr>
          <p:nvPr userDrawn="1"/>
        </p:nvPicPr>
        <p:blipFill>
          <a:blip r:embed="rId3">
            <a:duotone>
              <a:schemeClr val="bg2">
                <a:shade val="45000"/>
                <a:satMod val="135000"/>
              </a:schemeClr>
              <a:prstClr val="white"/>
            </a:duotone>
          </a:blip>
          <a:stretch>
            <a:fillRect/>
          </a:stretch>
        </p:blipFill>
        <p:spPr>
          <a:xfrm>
            <a:off x="11277600" y="21800"/>
            <a:ext cx="914400" cy="914400"/>
          </a:xfrm>
          <a:prstGeom prst="rect">
            <a:avLst/>
          </a:prstGeom>
        </p:spPr>
      </p:pic>
      <p:sp>
        <p:nvSpPr>
          <p:cNvPr id="17" name="Google Shape;39;p10">
            <a:extLst>
              <a:ext uri="{FF2B5EF4-FFF2-40B4-BE49-F238E27FC236}">
                <a16:creationId xmlns="" xmlns:a16="http://schemas.microsoft.com/office/drawing/2014/main" id="{CAAD2DF4-D72F-7947-8904-17EF0DD142DE}"/>
              </a:ext>
            </a:extLst>
          </p:cNvPr>
          <p:cNvSpPr txBox="1">
            <a:spLocks noGrp="1"/>
          </p:cNvSpPr>
          <p:nvPr>
            <p:ph type="title"/>
          </p:nvPr>
        </p:nvSpPr>
        <p:spPr>
          <a:xfrm>
            <a:off x="127322" y="219919"/>
            <a:ext cx="11918904" cy="916281"/>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8" name="Google Shape;40;p10">
            <a:extLst>
              <a:ext uri="{FF2B5EF4-FFF2-40B4-BE49-F238E27FC236}">
                <a16:creationId xmlns="" xmlns:a16="http://schemas.microsoft.com/office/drawing/2014/main" id="{0BF2DBBD-3678-F343-9FB6-19287A197E6F}"/>
              </a:ext>
            </a:extLst>
          </p:cNvPr>
          <p:cNvSpPr txBox="1">
            <a:spLocks noGrp="1"/>
          </p:cNvSpPr>
          <p:nvPr>
            <p:ph type="body" idx="1"/>
          </p:nvPr>
        </p:nvSpPr>
        <p:spPr>
          <a:xfrm>
            <a:off x="127322" y="1272209"/>
            <a:ext cx="11918904" cy="5115339"/>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SzPts val="1800"/>
              <a:buFont typeface="Lato"/>
              <a:buNone/>
              <a:defRPr sz="2400">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0" lvl="1" indent="0" rtl="0">
              <a:lnSpc>
                <a:spcPct val="100000"/>
              </a:lnSpc>
              <a:spcBef>
                <a:spcPts val="0"/>
              </a:spcBef>
              <a:spcAft>
                <a:spcPts val="4000"/>
              </a:spcAft>
              <a:buSzPts val="1400"/>
              <a:buFontTx/>
              <a:buNone/>
              <a:defRPr sz="1800">
                <a:latin typeface="Freight Sans Medium" panose="02000606030000020004" pitchFamily="2" charset="77"/>
                <a:ea typeface="Helvetica Neue"/>
                <a:cs typeface="Helvetica Neue"/>
                <a:sym typeface="Helvetica Neue"/>
              </a:defRPr>
            </a:lvl2pPr>
            <a:lvl3pPr marL="1828754" lvl="2"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3pPr>
            <a:lvl4pPr marL="2438339" lvl="3"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4pPr>
            <a:lvl5pPr marL="3047924" lvl="4"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5pPr>
            <a:lvl6pPr marL="3657509" lvl="5"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6pPr>
            <a:lvl7pPr marL="4267093" lvl="6"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7pPr>
            <a:lvl8pPr marL="4876678" lvl="7"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8pPr>
            <a:lvl9pPr marL="5486263" lvl="8" indent="-423323" rtl="0">
              <a:lnSpc>
                <a:spcPct val="100000"/>
              </a:lnSpc>
              <a:spcBef>
                <a:spcPts val="2133"/>
              </a:spcBef>
              <a:spcAft>
                <a:spcPts val="2133"/>
              </a:spcAft>
              <a:buSzPts val="1400"/>
              <a:buFont typeface="Helvetica Neue"/>
              <a:buChar char="■"/>
              <a:defRPr>
                <a:latin typeface="Helvetica Neue"/>
                <a:ea typeface="Helvetica Neue"/>
                <a:cs typeface="Helvetica Neue"/>
                <a:sym typeface="Helvetica Neue"/>
              </a:defRPr>
            </a:lvl9pPr>
          </a:lstStyle>
          <a:p>
            <a:pPr lvl="0"/>
            <a:r>
              <a:rPr lang="en-US" dirty="0"/>
              <a:t>Edit Master text styles</a:t>
            </a:r>
          </a:p>
          <a:p>
            <a:pPr lvl="1"/>
            <a:r>
              <a:rPr lang="en-US" dirty="0"/>
              <a:t>Second level</a:t>
            </a:r>
          </a:p>
        </p:txBody>
      </p:sp>
      <p:grpSp>
        <p:nvGrpSpPr>
          <p:cNvPr id="10" name="Group 9">
            <a:extLst>
              <a:ext uri="{FF2B5EF4-FFF2-40B4-BE49-F238E27FC236}">
                <a16:creationId xmlns="" xmlns:a16="http://schemas.microsoft.com/office/drawing/2014/main" id="{C5E42B4E-40C9-254A-8B74-C0C057472E1F}"/>
              </a:ext>
            </a:extLst>
          </p:cNvPr>
          <p:cNvGrpSpPr/>
          <p:nvPr userDrawn="1"/>
        </p:nvGrpSpPr>
        <p:grpSpPr>
          <a:xfrm>
            <a:off x="0" y="6503292"/>
            <a:ext cx="12191999" cy="412620"/>
            <a:chOff x="0" y="6479438"/>
            <a:chExt cx="12191999" cy="412620"/>
          </a:xfrm>
        </p:grpSpPr>
        <p:sp>
          <p:nvSpPr>
            <p:cNvPr id="11" name="Rectangle 10">
              <a:extLst>
                <a:ext uri="{FF2B5EF4-FFF2-40B4-BE49-F238E27FC236}">
                  <a16:creationId xmlns="" xmlns:a16="http://schemas.microsoft.com/office/drawing/2014/main" id="{031A5D1A-019C-0F4B-9164-5725820BC5AD}"/>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 xmlns:a16="http://schemas.microsoft.com/office/drawing/2014/main" id="{6DCE0D89-BA24-B142-88AC-722DF8AB633A}"/>
                </a:ext>
              </a:extLst>
            </p:cNvPr>
            <p:cNvPicPr>
              <a:picLocks noChangeAspect="1"/>
            </p:cNvPicPr>
            <p:nvPr userDrawn="1"/>
          </p:nvPicPr>
          <p:blipFill>
            <a:blip r:embed="rId4"/>
            <a:stretch>
              <a:fillRect/>
            </a:stretch>
          </p:blipFill>
          <p:spPr>
            <a:xfrm>
              <a:off x="23856" y="6508779"/>
              <a:ext cx="423857" cy="325367"/>
            </a:xfrm>
            <a:prstGeom prst="rect">
              <a:avLst/>
            </a:prstGeom>
          </p:spPr>
        </p:pic>
        <p:sp>
          <p:nvSpPr>
            <p:cNvPr id="13" name="TextBox 12">
              <a:extLst>
                <a:ext uri="{FF2B5EF4-FFF2-40B4-BE49-F238E27FC236}">
                  <a16:creationId xmlns="" xmlns:a16="http://schemas.microsoft.com/office/drawing/2014/main" id="{1C3BC68A-1E66-2D41-941F-B71434A538B4}"/>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3861615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tandard" preserve="1" userDrawn="1">
  <p:cSld name="1_Standard">
    <p:bg>
      <p:bgPr>
        <a:blipFill dpi="0" rotWithShape="1">
          <a:blip r:embed="rId2">
            <a:lum/>
          </a:blip>
          <a:srcRect/>
          <a:stretch>
            <a:fillRect l="-4000" r="-4000"/>
          </a:stretch>
        </a:blipFill>
        <a:effectLst/>
      </p:bgPr>
    </p:bg>
    <p:spTree>
      <p:nvGrpSpPr>
        <p:cNvPr id="1" name="Shape 16"/>
        <p:cNvGrpSpPr/>
        <p:nvPr/>
      </p:nvGrpSpPr>
      <p:grpSpPr>
        <a:xfrm>
          <a:off x="0" y="0"/>
          <a:ext cx="0" cy="0"/>
          <a:chOff x="0" y="0"/>
          <a:chExt cx="0" cy="0"/>
        </a:xfrm>
      </p:grpSpPr>
      <p:pic>
        <p:nvPicPr>
          <p:cNvPr id="4" name="Picture 3">
            <a:extLst>
              <a:ext uri="{FF2B5EF4-FFF2-40B4-BE49-F238E27FC236}">
                <a16:creationId xmlns="" xmlns:a16="http://schemas.microsoft.com/office/drawing/2014/main" id="{82F6284E-FA3D-FD46-B550-14F1E18DFD20}"/>
              </a:ext>
            </a:extLst>
          </p:cNvPr>
          <p:cNvPicPr>
            <a:picLocks noChangeAspect="1"/>
          </p:cNvPicPr>
          <p:nvPr userDrawn="1"/>
        </p:nvPicPr>
        <p:blipFill>
          <a:blip r:embed="rId3">
            <a:duotone>
              <a:schemeClr val="bg2">
                <a:shade val="45000"/>
                <a:satMod val="135000"/>
              </a:schemeClr>
              <a:prstClr val="white"/>
            </a:duotone>
          </a:blip>
          <a:stretch>
            <a:fillRect/>
          </a:stretch>
        </p:blipFill>
        <p:spPr>
          <a:xfrm>
            <a:off x="11223808" y="0"/>
            <a:ext cx="914400" cy="914400"/>
          </a:xfrm>
          <a:prstGeom prst="rect">
            <a:avLst/>
          </a:prstGeom>
        </p:spPr>
      </p:pic>
      <p:sp>
        <p:nvSpPr>
          <p:cNvPr id="17" name="Google Shape;39;p10">
            <a:extLst>
              <a:ext uri="{FF2B5EF4-FFF2-40B4-BE49-F238E27FC236}">
                <a16:creationId xmlns="" xmlns:a16="http://schemas.microsoft.com/office/drawing/2014/main" id="{DFF0CE08-B1E8-6049-8329-8CA19A24E14F}"/>
              </a:ext>
            </a:extLst>
          </p:cNvPr>
          <p:cNvSpPr txBox="1">
            <a:spLocks noGrp="1"/>
          </p:cNvSpPr>
          <p:nvPr>
            <p:ph type="title"/>
          </p:nvPr>
        </p:nvSpPr>
        <p:spPr>
          <a:xfrm>
            <a:off x="127322" y="219919"/>
            <a:ext cx="11918904" cy="916281"/>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8" name="Google Shape;40;p10">
            <a:extLst>
              <a:ext uri="{FF2B5EF4-FFF2-40B4-BE49-F238E27FC236}">
                <a16:creationId xmlns="" xmlns:a16="http://schemas.microsoft.com/office/drawing/2014/main" id="{414A6D78-C2B4-D441-8C32-9B8BE32D3E5E}"/>
              </a:ext>
            </a:extLst>
          </p:cNvPr>
          <p:cNvSpPr txBox="1">
            <a:spLocks noGrp="1"/>
          </p:cNvSpPr>
          <p:nvPr>
            <p:ph type="body" idx="1"/>
          </p:nvPr>
        </p:nvSpPr>
        <p:spPr>
          <a:xfrm>
            <a:off x="127322" y="1272209"/>
            <a:ext cx="11918904" cy="5115339"/>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SzPts val="1800"/>
              <a:buFont typeface="Lato"/>
              <a:buNone/>
              <a:defRPr sz="2400">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0" lvl="1" indent="0" rtl="0">
              <a:lnSpc>
                <a:spcPct val="100000"/>
              </a:lnSpc>
              <a:spcBef>
                <a:spcPts val="0"/>
              </a:spcBef>
              <a:spcAft>
                <a:spcPts val="4000"/>
              </a:spcAft>
              <a:buSzPts val="1400"/>
              <a:buFontTx/>
              <a:buNone/>
              <a:defRPr sz="1800">
                <a:latin typeface="Freight Sans Medium" panose="02000606030000020004" pitchFamily="2" charset="77"/>
                <a:ea typeface="Helvetica Neue"/>
                <a:cs typeface="Helvetica Neue"/>
                <a:sym typeface="Helvetica Neue"/>
              </a:defRPr>
            </a:lvl2pPr>
            <a:lvl3pPr marL="1828754" lvl="2"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3pPr>
            <a:lvl4pPr marL="2438339" lvl="3"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4pPr>
            <a:lvl5pPr marL="3047924" lvl="4"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5pPr>
            <a:lvl6pPr marL="3657509" lvl="5"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6pPr>
            <a:lvl7pPr marL="4267093" lvl="6"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7pPr>
            <a:lvl8pPr marL="4876678" lvl="7"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8pPr>
            <a:lvl9pPr marL="5486263" lvl="8" indent="-423323" rtl="0">
              <a:lnSpc>
                <a:spcPct val="100000"/>
              </a:lnSpc>
              <a:spcBef>
                <a:spcPts val="2133"/>
              </a:spcBef>
              <a:spcAft>
                <a:spcPts val="2133"/>
              </a:spcAft>
              <a:buSzPts val="1400"/>
              <a:buFont typeface="Helvetica Neue"/>
              <a:buChar char="■"/>
              <a:defRPr>
                <a:latin typeface="Helvetica Neue"/>
                <a:ea typeface="Helvetica Neue"/>
                <a:cs typeface="Helvetica Neue"/>
                <a:sym typeface="Helvetica Neue"/>
              </a:defRPr>
            </a:lvl9pPr>
          </a:lstStyle>
          <a:p>
            <a:pPr lvl="0"/>
            <a:r>
              <a:rPr lang="en-US" dirty="0"/>
              <a:t>Edit Master text styles</a:t>
            </a:r>
          </a:p>
          <a:p>
            <a:pPr lvl="1"/>
            <a:r>
              <a:rPr lang="en-US" dirty="0"/>
              <a:t>Second level</a:t>
            </a:r>
          </a:p>
        </p:txBody>
      </p:sp>
      <p:grpSp>
        <p:nvGrpSpPr>
          <p:cNvPr id="10" name="Group 9">
            <a:extLst>
              <a:ext uri="{FF2B5EF4-FFF2-40B4-BE49-F238E27FC236}">
                <a16:creationId xmlns="" xmlns:a16="http://schemas.microsoft.com/office/drawing/2014/main" id="{080C2EA4-F6AA-4C4A-8A9F-1A1401E53712}"/>
              </a:ext>
            </a:extLst>
          </p:cNvPr>
          <p:cNvGrpSpPr/>
          <p:nvPr userDrawn="1"/>
        </p:nvGrpSpPr>
        <p:grpSpPr>
          <a:xfrm>
            <a:off x="0" y="6503292"/>
            <a:ext cx="12191999" cy="412620"/>
            <a:chOff x="0" y="6479438"/>
            <a:chExt cx="12191999" cy="412620"/>
          </a:xfrm>
        </p:grpSpPr>
        <p:sp>
          <p:nvSpPr>
            <p:cNvPr id="11" name="Rectangle 10">
              <a:extLst>
                <a:ext uri="{FF2B5EF4-FFF2-40B4-BE49-F238E27FC236}">
                  <a16:creationId xmlns="" xmlns:a16="http://schemas.microsoft.com/office/drawing/2014/main" id="{21FB31E0-EFAD-D741-B662-FEB109156000}"/>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 xmlns:a16="http://schemas.microsoft.com/office/drawing/2014/main" id="{0D60E691-9433-174C-BAE4-D289926CC691}"/>
                </a:ext>
              </a:extLst>
            </p:cNvPr>
            <p:cNvPicPr>
              <a:picLocks noChangeAspect="1"/>
            </p:cNvPicPr>
            <p:nvPr userDrawn="1"/>
          </p:nvPicPr>
          <p:blipFill>
            <a:blip r:embed="rId4"/>
            <a:stretch>
              <a:fillRect/>
            </a:stretch>
          </p:blipFill>
          <p:spPr>
            <a:xfrm>
              <a:off x="23856" y="6508779"/>
              <a:ext cx="423857" cy="325367"/>
            </a:xfrm>
            <a:prstGeom prst="rect">
              <a:avLst/>
            </a:prstGeom>
          </p:spPr>
        </p:pic>
        <p:sp>
          <p:nvSpPr>
            <p:cNvPr id="13" name="TextBox 12">
              <a:extLst>
                <a:ext uri="{FF2B5EF4-FFF2-40B4-BE49-F238E27FC236}">
                  <a16:creationId xmlns="" xmlns:a16="http://schemas.microsoft.com/office/drawing/2014/main" id="{B5B9F0EC-BA39-AB43-B93A-0DB7F62E482A}"/>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335260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tandard" preserve="1" userDrawn="1">
  <p:cSld name="1_Standard">
    <p:bg>
      <p:bgPr>
        <a:blipFill dpi="0" rotWithShape="1">
          <a:blip r:embed="rId2">
            <a:lum/>
          </a:blip>
          <a:srcRect/>
          <a:stretch>
            <a:fillRect l="-4000" r="-4000"/>
          </a:stretch>
        </a:blipFill>
        <a:effectLst/>
      </p:bgPr>
    </p:bg>
    <p:spTree>
      <p:nvGrpSpPr>
        <p:cNvPr id="1" name="Shape 16"/>
        <p:cNvGrpSpPr/>
        <p:nvPr/>
      </p:nvGrpSpPr>
      <p:grpSpPr>
        <a:xfrm>
          <a:off x="0" y="0"/>
          <a:ext cx="0" cy="0"/>
          <a:chOff x="0" y="0"/>
          <a:chExt cx="0" cy="0"/>
        </a:xfrm>
      </p:grpSpPr>
      <p:pic>
        <p:nvPicPr>
          <p:cNvPr id="4" name="Picture 3">
            <a:extLst>
              <a:ext uri="{FF2B5EF4-FFF2-40B4-BE49-F238E27FC236}">
                <a16:creationId xmlns="" xmlns:a16="http://schemas.microsoft.com/office/drawing/2014/main" id="{87CF8BF3-977C-F246-84EC-637A7FC8EA25}"/>
              </a:ext>
            </a:extLst>
          </p:cNvPr>
          <p:cNvPicPr>
            <a:picLocks noChangeAspect="1"/>
          </p:cNvPicPr>
          <p:nvPr userDrawn="1"/>
        </p:nvPicPr>
        <p:blipFill>
          <a:blip r:embed="rId3">
            <a:duotone>
              <a:schemeClr val="bg2">
                <a:shade val="45000"/>
                <a:satMod val="135000"/>
              </a:schemeClr>
              <a:prstClr val="white"/>
            </a:duotone>
          </a:blip>
          <a:stretch>
            <a:fillRect/>
          </a:stretch>
        </p:blipFill>
        <p:spPr>
          <a:xfrm>
            <a:off x="11277600" y="21800"/>
            <a:ext cx="914400" cy="914400"/>
          </a:xfrm>
          <a:prstGeom prst="rect">
            <a:avLst/>
          </a:prstGeom>
        </p:spPr>
      </p:pic>
      <p:sp>
        <p:nvSpPr>
          <p:cNvPr id="16" name="Google Shape;39;p10">
            <a:extLst>
              <a:ext uri="{FF2B5EF4-FFF2-40B4-BE49-F238E27FC236}">
                <a16:creationId xmlns="" xmlns:a16="http://schemas.microsoft.com/office/drawing/2014/main" id="{0FE06376-5035-DD49-A9BA-19A577EF9325}"/>
              </a:ext>
            </a:extLst>
          </p:cNvPr>
          <p:cNvSpPr txBox="1">
            <a:spLocks noGrp="1"/>
          </p:cNvSpPr>
          <p:nvPr>
            <p:ph type="title"/>
          </p:nvPr>
        </p:nvSpPr>
        <p:spPr>
          <a:xfrm>
            <a:off x="127322" y="219919"/>
            <a:ext cx="11918904" cy="916281"/>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7" name="Google Shape;40;p10">
            <a:extLst>
              <a:ext uri="{FF2B5EF4-FFF2-40B4-BE49-F238E27FC236}">
                <a16:creationId xmlns="" xmlns:a16="http://schemas.microsoft.com/office/drawing/2014/main" id="{78E0B655-C8E8-2544-973D-335E552410AD}"/>
              </a:ext>
            </a:extLst>
          </p:cNvPr>
          <p:cNvSpPr txBox="1">
            <a:spLocks noGrp="1"/>
          </p:cNvSpPr>
          <p:nvPr>
            <p:ph type="body" idx="1"/>
          </p:nvPr>
        </p:nvSpPr>
        <p:spPr>
          <a:xfrm>
            <a:off x="127322" y="1272209"/>
            <a:ext cx="11918904" cy="5115339"/>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SzPts val="1800"/>
              <a:buFont typeface="Lato"/>
              <a:buNone/>
              <a:defRPr sz="2400">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0" lvl="1" indent="0" rtl="0">
              <a:lnSpc>
                <a:spcPct val="100000"/>
              </a:lnSpc>
              <a:spcBef>
                <a:spcPts val="0"/>
              </a:spcBef>
              <a:spcAft>
                <a:spcPts val="4000"/>
              </a:spcAft>
              <a:buSzPts val="1400"/>
              <a:buFontTx/>
              <a:buNone/>
              <a:defRPr sz="1800">
                <a:latin typeface="Freight Sans Medium" panose="02000606030000020004" pitchFamily="2" charset="77"/>
                <a:ea typeface="Helvetica Neue"/>
                <a:cs typeface="Helvetica Neue"/>
                <a:sym typeface="Helvetica Neue"/>
              </a:defRPr>
            </a:lvl2pPr>
            <a:lvl3pPr marL="1828754" lvl="2"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3pPr>
            <a:lvl4pPr marL="2438339" lvl="3"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4pPr>
            <a:lvl5pPr marL="3047924" lvl="4"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5pPr>
            <a:lvl6pPr marL="3657509" lvl="5"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6pPr>
            <a:lvl7pPr marL="4267093" lvl="6"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7pPr>
            <a:lvl8pPr marL="4876678" lvl="7"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8pPr>
            <a:lvl9pPr marL="5486263" lvl="8" indent="-423323" rtl="0">
              <a:lnSpc>
                <a:spcPct val="100000"/>
              </a:lnSpc>
              <a:spcBef>
                <a:spcPts val="2133"/>
              </a:spcBef>
              <a:spcAft>
                <a:spcPts val="2133"/>
              </a:spcAft>
              <a:buSzPts val="1400"/>
              <a:buFont typeface="Helvetica Neue"/>
              <a:buChar char="■"/>
              <a:defRPr>
                <a:latin typeface="Helvetica Neue"/>
                <a:ea typeface="Helvetica Neue"/>
                <a:cs typeface="Helvetica Neue"/>
                <a:sym typeface="Helvetica Neue"/>
              </a:defRPr>
            </a:lvl9pPr>
          </a:lstStyle>
          <a:p>
            <a:pPr lvl="0"/>
            <a:r>
              <a:rPr lang="en-US" dirty="0"/>
              <a:t>Edit Master text styles</a:t>
            </a:r>
          </a:p>
          <a:p>
            <a:pPr lvl="1"/>
            <a:r>
              <a:rPr lang="en-US" dirty="0"/>
              <a:t>Second level</a:t>
            </a:r>
          </a:p>
        </p:txBody>
      </p:sp>
      <p:grpSp>
        <p:nvGrpSpPr>
          <p:cNvPr id="9" name="Group 8">
            <a:extLst>
              <a:ext uri="{FF2B5EF4-FFF2-40B4-BE49-F238E27FC236}">
                <a16:creationId xmlns="" xmlns:a16="http://schemas.microsoft.com/office/drawing/2014/main" id="{6076E267-68FE-FD45-9D0A-A4410D7A7282}"/>
              </a:ext>
            </a:extLst>
          </p:cNvPr>
          <p:cNvGrpSpPr/>
          <p:nvPr userDrawn="1"/>
        </p:nvGrpSpPr>
        <p:grpSpPr>
          <a:xfrm>
            <a:off x="0" y="6503292"/>
            <a:ext cx="12191999" cy="412620"/>
            <a:chOff x="0" y="6479438"/>
            <a:chExt cx="12191999" cy="412620"/>
          </a:xfrm>
        </p:grpSpPr>
        <p:sp>
          <p:nvSpPr>
            <p:cNvPr id="10" name="Rectangle 9">
              <a:extLst>
                <a:ext uri="{FF2B5EF4-FFF2-40B4-BE49-F238E27FC236}">
                  <a16:creationId xmlns="" xmlns:a16="http://schemas.microsoft.com/office/drawing/2014/main" id="{7CD7917C-93BA-9847-B992-9263C4E6234A}"/>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A1EE6190-9EA5-9249-83CE-75D7C94F97A6}"/>
                </a:ext>
              </a:extLst>
            </p:cNvPr>
            <p:cNvPicPr>
              <a:picLocks noChangeAspect="1"/>
            </p:cNvPicPr>
            <p:nvPr userDrawn="1"/>
          </p:nvPicPr>
          <p:blipFill>
            <a:blip r:embed="rId4"/>
            <a:stretch>
              <a:fillRect/>
            </a:stretch>
          </p:blipFill>
          <p:spPr>
            <a:xfrm>
              <a:off x="23856" y="6508779"/>
              <a:ext cx="423857" cy="325367"/>
            </a:xfrm>
            <a:prstGeom prst="rect">
              <a:avLst/>
            </a:prstGeom>
          </p:spPr>
        </p:pic>
        <p:sp>
          <p:nvSpPr>
            <p:cNvPr id="18" name="TextBox 17">
              <a:extLst>
                <a:ext uri="{FF2B5EF4-FFF2-40B4-BE49-F238E27FC236}">
                  <a16:creationId xmlns="" xmlns:a16="http://schemas.microsoft.com/office/drawing/2014/main" id="{83831768-7432-F24C-B617-EEC0D846E817}"/>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3327313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tandard" preserve="1" userDrawn="1">
  <p:cSld name="1_Standard">
    <p:bg>
      <p:bgPr>
        <a:blipFill dpi="0" rotWithShape="1">
          <a:blip r:embed="rId2">
            <a:lum/>
          </a:blip>
          <a:srcRect/>
          <a:stretch>
            <a:fillRect l="-4000" r="-4000"/>
          </a:stretch>
        </a:blipFill>
        <a:effectLst/>
      </p:bgPr>
    </p:bg>
    <p:spTree>
      <p:nvGrpSpPr>
        <p:cNvPr id="1" name="Shape 16"/>
        <p:cNvGrpSpPr/>
        <p:nvPr/>
      </p:nvGrpSpPr>
      <p:grpSpPr>
        <a:xfrm>
          <a:off x="0" y="0"/>
          <a:ext cx="0" cy="0"/>
          <a:chOff x="0" y="0"/>
          <a:chExt cx="0" cy="0"/>
        </a:xfrm>
      </p:grpSpPr>
      <p:pic>
        <p:nvPicPr>
          <p:cNvPr id="3" name="Picture 2">
            <a:extLst>
              <a:ext uri="{FF2B5EF4-FFF2-40B4-BE49-F238E27FC236}">
                <a16:creationId xmlns="" xmlns:a16="http://schemas.microsoft.com/office/drawing/2014/main" id="{E18E0314-FBE2-6547-92BB-93CD4A547DAD}"/>
              </a:ext>
            </a:extLst>
          </p:cNvPr>
          <p:cNvPicPr>
            <a:picLocks noChangeAspect="1"/>
          </p:cNvPicPr>
          <p:nvPr userDrawn="1"/>
        </p:nvPicPr>
        <p:blipFill>
          <a:blip r:embed="rId3">
            <a:duotone>
              <a:schemeClr val="bg2">
                <a:shade val="45000"/>
                <a:satMod val="135000"/>
              </a:schemeClr>
              <a:prstClr val="white"/>
            </a:duotone>
          </a:blip>
          <a:stretch>
            <a:fillRect/>
          </a:stretch>
        </p:blipFill>
        <p:spPr>
          <a:xfrm>
            <a:off x="11277600" y="21800"/>
            <a:ext cx="914400" cy="914400"/>
          </a:xfrm>
          <a:prstGeom prst="rect">
            <a:avLst/>
          </a:prstGeom>
        </p:spPr>
      </p:pic>
      <p:sp>
        <p:nvSpPr>
          <p:cNvPr id="18" name="Google Shape;39;p10">
            <a:extLst>
              <a:ext uri="{FF2B5EF4-FFF2-40B4-BE49-F238E27FC236}">
                <a16:creationId xmlns="" xmlns:a16="http://schemas.microsoft.com/office/drawing/2014/main" id="{1A52747D-E8A7-D64B-8355-CD2F503FB5AA}"/>
              </a:ext>
            </a:extLst>
          </p:cNvPr>
          <p:cNvSpPr txBox="1">
            <a:spLocks noGrp="1"/>
          </p:cNvSpPr>
          <p:nvPr>
            <p:ph type="title"/>
          </p:nvPr>
        </p:nvSpPr>
        <p:spPr>
          <a:xfrm>
            <a:off x="127322" y="219919"/>
            <a:ext cx="11918904" cy="916281"/>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9" name="Google Shape;40;p10">
            <a:extLst>
              <a:ext uri="{FF2B5EF4-FFF2-40B4-BE49-F238E27FC236}">
                <a16:creationId xmlns="" xmlns:a16="http://schemas.microsoft.com/office/drawing/2014/main" id="{57E65FCA-2C2F-1840-8D99-BF0E2B2E771A}"/>
              </a:ext>
            </a:extLst>
          </p:cNvPr>
          <p:cNvSpPr txBox="1">
            <a:spLocks noGrp="1"/>
          </p:cNvSpPr>
          <p:nvPr>
            <p:ph type="body" idx="1"/>
          </p:nvPr>
        </p:nvSpPr>
        <p:spPr>
          <a:xfrm>
            <a:off x="127322" y="1272209"/>
            <a:ext cx="11918904" cy="5115339"/>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SzPts val="1800"/>
              <a:buFont typeface="Lato"/>
              <a:buNone/>
              <a:defRPr sz="2400">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0" lvl="1" indent="0" rtl="0">
              <a:lnSpc>
                <a:spcPct val="100000"/>
              </a:lnSpc>
              <a:spcBef>
                <a:spcPts val="0"/>
              </a:spcBef>
              <a:spcAft>
                <a:spcPts val="4000"/>
              </a:spcAft>
              <a:buSzPts val="1400"/>
              <a:buFontTx/>
              <a:buNone/>
              <a:defRPr sz="1800">
                <a:latin typeface="Freight Sans Medium" panose="02000606030000020004" pitchFamily="2" charset="77"/>
                <a:ea typeface="Helvetica Neue"/>
                <a:cs typeface="Helvetica Neue"/>
                <a:sym typeface="Helvetica Neue"/>
              </a:defRPr>
            </a:lvl2pPr>
            <a:lvl3pPr marL="1828754" lvl="2"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3pPr>
            <a:lvl4pPr marL="2438339" lvl="3"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4pPr>
            <a:lvl5pPr marL="3047924" lvl="4"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5pPr>
            <a:lvl6pPr marL="3657509" lvl="5"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6pPr>
            <a:lvl7pPr marL="4267093" lvl="6"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7pPr>
            <a:lvl8pPr marL="4876678" lvl="7"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8pPr>
            <a:lvl9pPr marL="5486263" lvl="8" indent="-423323" rtl="0">
              <a:lnSpc>
                <a:spcPct val="100000"/>
              </a:lnSpc>
              <a:spcBef>
                <a:spcPts val="2133"/>
              </a:spcBef>
              <a:spcAft>
                <a:spcPts val="2133"/>
              </a:spcAft>
              <a:buSzPts val="1400"/>
              <a:buFont typeface="Helvetica Neue"/>
              <a:buChar char="■"/>
              <a:defRPr>
                <a:latin typeface="Helvetica Neue"/>
                <a:ea typeface="Helvetica Neue"/>
                <a:cs typeface="Helvetica Neue"/>
                <a:sym typeface="Helvetica Neue"/>
              </a:defRPr>
            </a:lvl9pPr>
          </a:lstStyle>
          <a:p>
            <a:pPr lvl="0"/>
            <a:r>
              <a:rPr lang="en-US" dirty="0"/>
              <a:t>Edit Master text styles</a:t>
            </a:r>
          </a:p>
          <a:p>
            <a:pPr lvl="1"/>
            <a:r>
              <a:rPr lang="en-US" dirty="0"/>
              <a:t>Second level</a:t>
            </a:r>
          </a:p>
        </p:txBody>
      </p:sp>
      <p:grpSp>
        <p:nvGrpSpPr>
          <p:cNvPr id="9" name="Group 8">
            <a:extLst>
              <a:ext uri="{FF2B5EF4-FFF2-40B4-BE49-F238E27FC236}">
                <a16:creationId xmlns="" xmlns:a16="http://schemas.microsoft.com/office/drawing/2014/main" id="{2A8958E1-802A-8D4E-A3C4-8BA12D8DCE1A}"/>
              </a:ext>
            </a:extLst>
          </p:cNvPr>
          <p:cNvGrpSpPr/>
          <p:nvPr userDrawn="1"/>
        </p:nvGrpSpPr>
        <p:grpSpPr>
          <a:xfrm>
            <a:off x="0" y="6503292"/>
            <a:ext cx="12191999" cy="412620"/>
            <a:chOff x="0" y="6479438"/>
            <a:chExt cx="12191999" cy="412620"/>
          </a:xfrm>
        </p:grpSpPr>
        <p:sp>
          <p:nvSpPr>
            <p:cNvPr id="10" name="Rectangle 9">
              <a:extLst>
                <a:ext uri="{FF2B5EF4-FFF2-40B4-BE49-F238E27FC236}">
                  <a16:creationId xmlns="" xmlns:a16="http://schemas.microsoft.com/office/drawing/2014/main" id="{FB5C712E-8860-A74C-8A68-43D7CD983E52}"/>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1A0242C3-9AC5-EF46-9A99-464D19859AB9}"/>
                </a:ext>
              </a:extLst>
            </p:cNvPr>
            <p:cNvPicPr>
              <a:picLocks noChangeAspect="1"/>
            </p:cNvPicPr>
            <p:nvPr userDrawn="1"/>
          </p:nvPicPr>
          <p:blipFill>
            <a:blip r:embed="rId4"/>
            <a:stretch>
              <a:fillRect/>
            </a:stretch>
          </p:blipFill>
          <p:spPr>
            <a:xfrm>
              <a:off x="23856" y="6508779"/>
              <a:ext cx="423857" cy="325367"/>
            </a:xfrm>
            <a:prstGeom prst="rect">
              <a:avLst/>
            </a:prstGeom>
          </p:spPr>
        </p:pic>
        <p:sp>
          <p:nvSpPr>
            <p:cNvPr id="12" name="TextBox 11">
              <a:extLst>
                <a:ext uri="{FF2B5EF4-FFF2-40B4-BE49-F238E27FC236}">
                  <a16:creationId xmlns="" xmlns:a16="http://schemas.microsoft.com/office/drawing/2014/main" id="{9A8D577C-992E-604D-B90B-B3FE1C7C492D}"/>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2547689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 columns" type="blank" preserve="1">
  <p:cSld name="2 columns">
    <p:bg>
      <p:bgPr>
        <a:blipFill dpi="0" rotWithShape="1">
          <a:blip r:embed="rId2">
            <a:lum/>
          </a:blip>
          <a:srcRect/>
          <a:stretch>
            <a:fillRect/>
          </a:stretch>
        </a:blipFill>
        <a:effectLst/>
      </p:bgPr>
    </p:bg>
    <p:spTree>
      <p:nvGrpSpPr>
        <p:cNvPr id="1" name="Shape 50"/>
        <p:cNvGrpSpPr/>
        <p:nvPr/>
      </p:nvGrpSpPr>
      <p:grpSpPr>
        <a:xfrm>
          <a:off x="0" y="0"/>
          <a:ext cx="0" cy="0"/>
          <a:chOff x="0" y="0"/>
          <a:chExt cx="0" cy="0"/>
        </a:xfrm>
      </p:grpSpPr>
      <p:sp>
        <p:nvSpPr>
          <p:cNvPr id="52" name="Google Shape;52;p12"/>
          <p:cNvSpPr txBox="1">
            <a:spLocks noGrp="1"/>
          </p:cNvSpPr>
          <p:nvPr>
            <p:ph type="title"/>
          </p:nvPr>
        </p:nvSpPr>
        <p:spPr>
          <a:xfrm>
            <a:off x="754767" y="695700"/>
            <a:ext cx="11039200" cy="6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rgbClr val="FFFFFF"/>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dirty="0"/>
          </a:p>
        </p:txBody>
      </p:sp>
      <p:sp>
        <p:nvSpPr>
          <p:cNvPr id="53" name="Google Shape;53;p12"/>
          <p:cNvSpPr txBox="1">
            <a:spLocks noGrp="1"/>
          </p:cNvSpPr>
          <p:nvPr>
            <p:ph type="body" idx="1"/>
          </p:nvPr>
        </p:nvSpPr>
        <p:spPr>
          <a:xfrm>
            <a:off x="914400" y="1825267"/>
            <a:ext cx="4644400" cy="3088800"/>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Clr>
                <a:srgbClr val="000000"/>
              </a:buClr>
              <a:buSzPts val="1400"/>
              <a:buFontTx/>
              <a:buNone/>
              <a:defRPr sz="2400">
                <a:solidFill>
                  <a:srgbClr val="000000"/>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1219170" lvl="1"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2pPr>
            <a:lvl3pPr marL="1828754" lvl="2"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3pPr>
            <a:lvl4pPr marL="2438339" lvl="3"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4pPr>
            <a:lvl5pPr marL="3047924" lvl="4"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5pPr>
            <a:lvl6pPr marL="3657509" lvl="5"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6pPr>
            <a:lvl7pPr marL="4267093" lvl="6"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7pPr>
            <a:lvl8pPr marL="4876678" lvl="7"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8pPr>
            <a:lvl9pPr marL="5486263" lvl="8" indent="-423323" rtl="0">
              <a:lnSpc>
                <a:spcPct val="100000"/>
              </a:lnSpc>
              <a:spcBef>
                <a:spcPts val="2133"/>
              </a:spcBef>
              <a:spcAft>
                <a:spcPts val="2133"/>
              </a:spcAft>
              <a:buClr>
                <a:srgbClr val="000000"/>
              </a:buClr>
              <a:buSzPts val="1400"/>
              <a:buFont typeface="Lato"/>
              <a:buChar char="■"/>
              <a:defRPr>
                <a:solidFill>
                  <a:srgbClr val="000000"/>
                </a:solidFill>
                <a:latin typeface="Lato"/>
                <a:ea typeface="Lato"/>
                <a:cs typeface="Lato"/>
                <a:sym typeface="Lato"/>
              </a:defRPr>
            </a:lvl9pPr>
          </a:lstStyle>
          <a:p>
            <a:endParaRPr dirty="0"/>
          </a:p>
        </p:txBody>
      </p:sp>
      <p:sp>
        <p:nvSpPr>
          <p:cNvPr id="54" name="Google Shape;54;p12"/>
          <p:cNvSpPr txBox="1">
            <a:spLocks noGrp="1"/>
          </p:cNvSpPr>
          <p:nvPr>
            <p:ph type="body" idx="2"/>
          </p:nvPr>
        </p:nvSpPr>
        <p:spPr>
          <a:xfrm>
            <a:off x="6516900" y="1822467"/>
            <a:ext cx="4717200" cy="3193200"/>
          </a:xfrm>
          <a:prstGeom prst="rect">
            <a:avLst/>
          </a:prstGeom>
        </p:spPr>
        <p:txBody>
          <a:bodyPr spcFirstLastPara="1" wrap="square" lIns="91425" tIns="91425" rIns="91425" bIns="91425" anchor="t" anchorCtr="0">
            <a:noAutofit/>
          </a:bodyPr>
          <a:lstStyle>
            <a:lvl1pPr marL="0" lvl="0" indent="0">
              <a:lnSpc>
                <a:spcPct val="100000"/>
              </a:lnSpc>
              <a:spcBef>
                <a:spcPts val="0"/>
              </a:spcBef>
              <a:spcAft>
                <a:spcPts val="4000"/>
              </a:spcAft>
              <a:buClr>
                <a:srgbClr val="000000"/>
              </a:buClr>
              <a:buSzPts val="1400"/>
              <a:buFontTx/>
              <a:buNone/>
              <a:defRPr sz="2400">
                <a:solidFill>
                  <a:srgbClr val="000000"/>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1219170" lvl="1"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2pPr>
            <a:lvl3pPr marL="1828754" lvl="2"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3pPr>
            <a:lvl4pPr marL="2438339" lvl="3"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4pPr>
            <a:lvl5pPr marL="3047924" lvl="4"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5pPr>
            <a:lvl6pPr marL="3657509" lvl="5"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6pPr>
            <a:lvl7pPr marL="4267093" lvl="6"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7pPr>
            <a:lvl8pPr marL="4876678" lvl="7"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8pPr>
            <a:lvl9pPr marL="5486263" lvl="8" indent="-423323">
              <a:spcBef>
                <a:spcPts val="2133"/>
              </a:spcBef>
              <a:spcAft>
                <a:spcPts val="2133"/>
              </a:spcAft>
              <a:buClr>
                <a:srgbClr val="000000"/>
              </a:buClr>
              <a:buSzPts val="1400"/>
              <a:buFont typeface="Lato"/>
              <a:buChar char="■"/>
              <a:defRPr>
                <a:solidFill>
                  <a:srgbClr val="000000"/>
                </a:solidFill>
                <a:latin typeface="Lato"/>
                <a:ea typeface="Lato"/>
                <a:cs typeface="Lato"/>
                <a:sym typeface="Lato"/>
              </a:defRPr>
            </a:lvl9pPr>
          </a:lstStyle>
          <a:p>
            <a:endParaRPr dirty="0"/>
          </a:p>
        </p:txBody>
      </p:sp>
      <p:grpSp>
        <p:nvGrpSpPr>
          <p:cNvPr id="16" name="Group 15">
            <a:extLst>
              <a:ext uri="{FF2B5EF4-FFF2-40B4-BE49-F238E27FC236}">
                <a16:creationId xmlns="" xmlns:a16="http://schemas.microsoft.com/office/drawing/2014/main" id="{4BD6E432-D866-8E40-AC78-F5EE51CD324C}"/>
              </a:ext>
            </a:extLst>
          </p:cNvPr>
          <p:cNvGrpSpPr/>
          <p:nvPr userDrawn="1"/>
        </p:nvGrpSpPr>
        <p:grpSpPr>
          <a:xfrm>
            <a:off x="0" y="6503292"/>
            <a:ext cx="12191999" cy="412620"/>
            <a:chOff x="0" y="6479438"/>
            <a:chExt cx="12191999" cy="412620"/>
          </a:xfrm>
        </p:grpSpPr>
        <p:sp>
          <p:nvSpPr>
            <p:cNvPr id="17" name="Rectangle 16">
              <a:extLst>
                <a:ext uri="{FF2B5EF4-FFF2-40B4-BE49-F238E27FC236}">
                  <a16:creationId xmlns="" xmlns:a16="http://schemas.microsoft.com/office/drawing/2014/main" id="{552B2E37-C8F7-4D44-932A-BC11AE2F3FB0}"/>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 xmlns:a16="http://schemas.microsoft.com/office/drawing/2014/main" id="{9E23D53F-6242-8344-BD77-F87DD56AFB29}"/>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9" name="TextBox 18">
              <a:extLst>
                <a:ext uri="{FF2B5EF4-FFF2-40B4-BE49-F238E27FC236}">
                  <a16:creationId xmlns="" xmlns:a16="http://schemas.microsoft.com/office/drawing/2014/main" id="{EF78E89F-F022-554F-A69E-FAD7C0AA5745}"/>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807611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ullets" preserve="1" userDrawn="1">
  <p:cSld name="Bullets">
    <p:bg>
      <p:bgPr>
        <a:blipFill dpi="0" rotWithShape="1">
          <a:blip r:embed="rId2">
            <a:lum/>
          </a:blip>
          <a:srcRect/>
          <a:stretch>
            <a:fillRect/>
          </a:stretch>
        </a:blipFill>
        <a:effectLst/>
      </p:bgPr>
    </p:bg>
    <p:spTree>
      <p:nvGrpSpPr>
        <p:cNvPr id="1" name="Shape 21"/>
        <p:cNvGrpSpPr/>
        <p:nvPr/>
      </p:nvGrpSpPr>
      <p:grpSpPr>
        <a:xfrm>
          <a:off x="0" y="0"/>
          <a:ext cx="0" cy="0"/>
          <a:chOff x="0" y="0"/>
          <a:chExt cx="0" cy="0"/>
        </a:xfrm>
      </p:grpSpPr>
      <p:sp>
        <p:nvSpPr>
          <p:cNvPr id="23" name="Google Shape;23;p6"/>
          <p:cNvSpPr txBox="1">
            <a:spLocks noGrp="1"/>
          </p:cNvSpPr>
          <p:nvPr>
            <p:ph type="title"/>
          </p:nvPr>
        </p:nvSpPr>
        <p:spPr>
          <a:xfrm>
            <a:off x="3454399" y="479000"/>
            <a:ext cx="8737599" cy="892600"/>
          </a:xfrm>
          <a:prstGeom prst="rect">
            <a:avLst/>
          </a:prstGeom>
        </p:spPr>
        <p:txBody>
          <a:bodyPr spcFirstLastPara="1" wrap="square" lIns="91425" tIns="91425" rIns="91425" bIns="91425" anchor="t" anchorCtr="0">
            <a:noAutofit/>
          </a:bodyPr>
          <a:lstStyle>
            <a:lvl1pPr lvl="0">
              <a:spcBef>
                <a:spcPts val="0"/>
              </a:spcBef>
              <a:spcAft>
                <a:spcPts val="0"/>
              </a:spcAft>
              <a:buNone/>
              <a:defRPr sz="4000" b="1">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dirty="0"/>
          </a:p>
        </p:txBody>
      </p:sp>
      <p:sp>
        <p:nvSpPr>
          <p:cNvPr id="5" name="Text Placeholder 4">
            <a:extLst>
              <a:ext uri="{FF2B5EF4-FFF2-40B4-BE49-F238E27FC236}">
                <a16:creationId xmlns="" xmlns:a16="http://schemas.microsoft.com/office/drawing/2014/main" id="{B8403AD1-9341-A24C-9D92-58226469F0FD}"/>
              </a:ext>
            </a:extLst>
          </p:cNvPr>
          <p:cNvSpPr>
            <a:spLocks noGrp="1"/>
          </p:cNvSpPr>
          <p:nvPr>
            <p:ph type="body" sz="quarter" idx="13"/>
          </p:nvPr>
        </p:nvSpPr>
        <p:spPr>
          <a:xfrm>
            <a:off x="3454749" y="1469001"/>
            <a:ext cx="8737250" cy="4245999"/>
          </a:xfrm>
        </p:spPr>
        <p:txBody>
          <a:bodyPr/>
          <a:lstStyle>
            <a:lvl1pPr marL="0" indent="0">
              <a:lnSpc>
                <a:spcPct val="100000"/>
              </a:lnSpc>
              <a:spcBef>
                <a:spcPts val="0"/>
              </a:spcBef>
              <a:spcAft>
                <a:spcPts val="4000"/>
              </a:spcAft>
              <a:buFontTx/>
              <a:buNone/>
              <a:defRPr sz="3200">
                <a:latin typeface="Freight Sans Medium" panose="02000606030000020004" pitchFamily="2" charset="77"/>
              </a:defRPr>
            </a:lvl1pPr>
            <a:lvl2pPr marL="0" indent="0">
              <a:lnSpc>
                <a:spcPct val="100000"/>
              </a:lnSpc>
              <a:spcBef>
                <a:spcPts val="0"/>
              </a:spcBef>
              <a:spcAft>
                <a:spcPts val="4000"/>
              </a:spcAft>
              <a:buFontTx/>
              <a:buNone/>
              <a:defRPr sz="2400">
                <a:latin typeface="Freight Sans Medium" panose="02000606030000020004" pitchFamily="2" charset="77"/>
              </a:defRPr>
            </a:lvl2pPr>
          </a:lstStyle>
          <a:p>
            <a:pPr lvl="0"/>
            <a:r>
              <a:rPr lang="en-US" dirty="0"/>
              <a:t>Edit Master text styles</a:t>
            </a:r>
          </a:p>
          <a:p>
            <a:pPr lvl="1"/>
            <a:r>
              <a:rPr lang="en-US" dirty="0"/>
              <a:t>Second level</a:t>
            </a:r>
          </a:p>
        </p:txBody>
      </p:sp>
      <p:grpSp>
        <p:nvGrpSpPr>
          <p:cNvPr id="12" name="Group 11">
            <a:extLst>
              <a:ext uri="{FF2B5EF4-FFF2-40B4-BE49-F238E27FC236}">
                <a16:creationId xmlns="" xmlns:a16="http://schemas.microsoft.com/office/drawing/2014/main" id="{B05EED1D-092D-EF4C-B5CE-53EE9D8B8A1A}"/>
              </a:ext>
            </a:extLst>
          </p:cNvPr>
          <p:cNvGrpSpPr/>
          <p:nvPr userDrawn="1"/>
        </p:nvGrpSpPr>
        <p:grpSpPr>
          <a:xfrm>
            <a:off x="0" y="6503292"/>
            <a:ext cx="12191999" cy="412620"/>
            <a:chOff x="0" y="6479438"/>
            <a:chExt cx="12191999" cy="412620"/>
          </a:xfrm>
        </p:grpSpPr>
        <p:sp>
          <p:nvSpPr>
            <p:cNvPr id="13" name="Rectangle 12">
              <a:extLst>
                <a:ext uri="{FF2B5EF4-FFF2-40B4-BE49-F238E27FC236}">
                  <a16:creationId xmlns="" xmlns:a16="http://schemas.microsoft.com/office/drawing/2014/main" id="{16A08843-27B0-714B-A17A-BA76E134A5C2}"/>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E0C3E7B3-DE25-BC4E-A892-711AF5E5D1D6}"/>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5" name="TextBox 14">
              <a:extLst>
                <a:ext uri="{FF2B5EF4-FFF2-40B4-BE49-F238E27FC236}">
                  <a16:creationId xmlns="" xmlns:a16="http://schemas.microsoft.com/office/drawing/2014/main" id="{B7973FD0-28D0-8D4A-9E53-500E80F5BAA5}"/>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3872257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ullets 1" preserve="1" userDrawn="1">
  <p:cSld name="Bullets 1">
    <p:bg>
      <p:bgPr>
        <a:blipFill dpi="0" rotWithShape="1">
          <a:blip r:embed="rId2">
            <a:lum/>
          </a:blip>
          <a:srcRect/>
          <a:stretch>
            <a:fillRect/>
          </a:stretch>
        </a:blipFill>
        <a:effectLst/>
      </p:bgPr>
    </p:bg>
    <p:spTree>
      <p:nvGrpSpPr>
        <p:cNvPr id="1" name="Shape 25"/>
        <p:cNvGrpSpPr/>
        <p:nvPr/>
      </p:nvGrpSpPr>
      <p:grpSpPr>
        <a:xfrm>
          <a:off x="0" y="0"/>
          <a:ext cx="0" cy="0"/>
          <a:chOff x="0" y="0"/>
          <a:chExt cx="0" cy="0"/>
        </a:xfrm>
      </p:grpSpPr>
      <p:sp>
        <p:nvSpPr>
          <p:cNvPr id="8" name="Google Shape;23;p6">
            <a:extLst>
              <a:ext uri="{FF2B5EF4-FFF2-40B4-BE49-F238E27FC236}">
                <a16:creationId xmlns="" xmlns:a16="http://schemas.microsoft.com/office/drawing/2014/main" id="{26BA7401-E5BF-CD40-95B4-63A36BCDF067}"/>
              </a:ext>
            </a:extLst>
          </p:cNvPr>
          <p:cNvSpPr txBox="1">
            <a:spLocks noGrp="1"/>
          </p:cNvSpPr>
          <p:nvPr>
            <p:ph type="title"/>
          </p:nvPr>
        </p:nvSpPr>
        <p:spPr>
          <a:xfrm>
            <a:off x="3454400" y="479000"/>
            <a:ext cx="8122000" cy="657200"/>
          </a:xfrm>
          <a:prstGeom prst="rect">
            <a:avLst/>
          </a:prstGeom>
        </p:spPr>
        <p:txBody>
          <a:bodyPr spcFirstLastPara="1" wrap="square" lIns="91425" tIns="91425" rIns="91425" bIns="91425" anchor="t" anchorCtr="0">
            <a:noAutofit/>
          </a:bodyPr>
          <a:lstStyle>
            <a:lvl1pPr lvl="0">
              <a:spcBef>
                <a:spcPts val="0"/>
              </a:spcBef>
              <a:spcAft>
                <a:spcPts val="0"/>
              </a:spcAft>
              <a:buNone/>
              <a:defRPr sz="4000" b="1">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dirty="0"/>
          </a:p>
        </p:txBody>
      </p:sp>
      <p:sp>
        <p:nvSpPr>
          <p:cNvPr id="9" name="Text Placeholder 4">
            <a:extLst>
              <a:ext uri="{FF2B5EF4-FFF2-40B4-BE49-F238E27FC236}">
                <a16:creationId xmlns="" xmlns:a16="http://schemas.microsoft.com/office/drawing/2014/main" id="{26A72138-714A-7242-944A-09998D96B094}"/>
              </a:ext>
            </a:extLst>
          </p:cNvPr>
          <p:cNvSpPr>
            <a:spLocks noGrp="1"/>
          </p:cNvSpPr>
          <p:nvPr>
            <p:ph type="body" sz="quarter" idx="13"/>
          </p:nvPr>
        </p:nvSpPr>
        <p:spPr>
          <a:xfrm>
            <a:off x="3454749" y="1469001"/>
            <a:ext cx="8121651" cy="3951817"/>
          </a:xfrm>
        </p:spPr>
        <p:txBody>
          <a:bodyPr/>
          <a:lstStyle>
            <a:lvl1pPr marL="0" indent="0">
              <a:lnSpc>
                <a:spcPct val="100000"/>
              </a:lnSpc>
              <a:spcBef>
                <a:spcPts val="0"/>
              </a:spcBef>
              <a:spcAft>
                <a:spcPts val="4000"/>
              </a:spcAft>
              <a:buFontTx/>
              <a:buNone/>
              <a:defRPr sz="3200">
                <a:latin typeface="Freight Sans Medium" panose="02000606030000020004" pitchFamily="2" charset="77"/>
              </a:defRPr>
            </a:lvl1pPr>
            <a:lvl2pPr marL="0" indent="0">
              <a:lnSpc>
                <a:spcPct val="100000"/>
              </a:lnSpc>
              <a:spcBef>
                <a:spcPts val="0"/>
              </a:spcBef>
              <a:spcAft>
                <a:spcPts val="4000"/>
              </a:spcAft>
              <a:buFontTx/>
              <a:buNone/>
              <a:defRPr sz="2400">
                <a:latin typeface="Freight Sans Medium" panose="02000606030000020004" pitchFamily="2" charset="77"/>
              </a:defRPr>
            </a:lvl2pPr>
          </a:lstStyle>
          <a:p>
            <a:pPr lvl="0"/>
            <a:r>
              <a:rPr lang="en-US" dirty="0"/>
              <a:t>Edit Master text styles</a:t>
            </a:r>
          </a:p>
          <a:p>
            <a:pPr lvl="1"/>
            <a:r>
              <a:rPr lang="en-US" dirty="0"/>
              <a:t>Second level</a:t>
            </a:r>
          </a:p>
        </p:txBody>
      </p:sp>
      <p:grpSp>
        <p:nvGrpSpPr>
          <p:cNvPr id="13" name="Group 12">
            <a:extLst>
              <a:ext uri="{FF2B5EF4-FFF2-40B4-BE49-F238E27FC236}">
                <a16:creationId xmlns="" xmlns:a16="http://schemas.microsoft.com/office/drawing/2014/main" id="{7C64521F-EE52-7446-88A9-ADF1419EEF05}"/>
              </a:ext>
            </a:extLst>
          </p:cNvPr>
          <p:cNvGrpSpPr/>
          <p:nvPr userDrawn="1"/>
        </p:nvGrpSpPr>
        <p:grpSpPr>
          <a:xfrm>
            <a:off x="0" y="6503292"/>
            <a:ext cx="12191999" cy="412620"/>
            <a:chOff x="0" y="6479438"/>
            <a:chExt cx="12191999" cy="412620"/>
          </a:xfrm>
        </p:grpSpPr>
        <p:sp>
          <p:nvSpPr>
            <p:cNvPr id="14" name="Rectangle 13">
              <a:extLst>
                <a:ext uri="{FF2B5EF4-FFF2-40B4-BE49-F238E27FC236}">
                  <a16:creationId xmlns="" xmlns:a16="http://schemas.microsoft.com/office/drawing/2014/main" id="{77AD1B87-2938-8340-80F9-27EBDDD9EA72}"/>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id="{2401D894-8E66-B145-AD18-C565F3E330DC}"/>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6" name="TextBox 15">
              <a:extLst>
                <a:ext uri="{FF2B5EF4-FFF2-40B4-BE49-F238E27FC236}">
                  <a16:creationId xmlns="" xmlns:a16="http://schemas.microsoft.com/office/drawing/2014/main" id="{C4924676-569D-AC47-95BE-65043899E820}"/>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622470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1" preserve="1">
  <p:cSld name="1_Title 1">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173800" y="2593000"/>
            <a:ext cx="5241600" cy="167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3600"/>
              <a:buFont typeface="Lato"/>
              <a:buNone/>
              <a:defRPr sz="4000" b="1" i="0">
                <a:solidFill>
                  <a:srgbClr val="FFFFFF"/>
                </a:solidFill>
                <a:latin typeface="Arial" panose="020B0604020202020204" pitchFamily="34" charset="0"/>
                <a:ea typeface="Arial" panose="020B0604020202020204" pitchFamily="34" charset="0"/>
                <a:cs typeface="Arial" panose="020B0604020202020204" pitchFamily="34" charset="0"/>
                <a:sym typeface="Lato"/>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dirty="0"/>
          </a:p>
        </p:txBody>
      </p:sp>
      <p:pic>
        <p:nvPicPr>
          <p:cNvPr id="4" name="Picture 3">
            <a:extLst>
              <a:ext uri="{FF2B5EF4-FFF2-40B4-BE49-F238E27FC236}">
                <a16:creationId xmlns="" xmlns:a16="http://schemas.microsoft.com/office/drawing/2014/main" id="{A59AE865-0919-3549-AE0C-C2E9ABB44A4A}"/>
              </a:ext>
            </a:extLst>
          </p:cNvPr>
          <p:cNvPicPr>
            <a:picLocks noChangeAspect="1"/>
          </p:cNvPicPr>
          <p:nvPr userDrawn="1"/>
        </p:nvPicPr>
        <p:blipFill>
          <a:blip r:embed="rId3"/>
          <a:stretch>
            <a:fillRect/>
          </a:stretch>
        </p:blipFill>
        <p:spPr>
          <a:xfrm>
            <a:off x="9349845" y="584200"/>
            <a:ext cx="2064731" cy="1584960"/>
          </a:xfrm>
          <a:prstGeom prst="rect">
            <a:avLst/>
          </a:prstGeom>
        </p:spPr>
      </p:pic>
      <p:sp>
        <p:nvSpPr>
          <p:cNvPr id="5" name="TextBox 4">
            <a:extLst>
              <a:ext uri="{FF2B5EF4-FFF2-40B4-BE49-F238E27FC236}">
                <a16:creationId xmlns="" xmlns:a16="http://schemas.microsoft.com/office/drawing/2014/main" id="{ACCC6C7F-3BAA-A24F-93EF-39D2B650E572}"/>
              </a:ext>
            </a:extLst>
          </p:cNvPr>
          <p:cNvSpPr txBox="1"/>
          <p:nvPr userDrawn="1"/>
        </p:nvSpPr>
        <p:spPr>
          <a:xfrm>
            <a:off x="8848705" y="2311400"/>
            <a:ext cx="3067011" cy="646331"/>
          </a:xfrm>
          <a:prstGeom prst="rect">
            <a:avLst/>
          </a:prstGeom>
          <a:noFill/>
        </p:spPr>
        <p:txBody>
          <a:bodyPr wrap="square" rtlCol="0">
            <a:spAutoFit/>
          </a:bodyPr>
          <a:lstStyle/>
          <a:p>
            <a:pPr algn="ctr"/>
            <a:r>
              <a:rPr lang="en-US" sz="1800" b="1" i="0" baseline="0" dirty="0">
                <a:solidFill>
                  <a:schemeClr val="tx2">
                    <a:lumMod val="75000"/>
                  </a:schemeClr>
                </a:solidFill>
                <a:latin typeface="Arial" panose="020B0604020202020204" pitchFamily="34" charset="0"/>
                <a:cs typeface="Arial" panose="020B0604020202020204" pitchFamily="34" charset="0"/>
              </a:rPr>
              <a:t>Berkeley Interdisciplinary Migration Initiative</a:t>
            </a:r>
          </a:p>
        </p:txBody>
      </p:sp>
    </p:spTree>
    <p:extLst>
      <p:ext uri="{BB962C8B-B14F-4D97-AF65-F5344CB8AC3E}">
        <p14:creationId xmlns="" xmlns:p14="http://schemas.microsoft.com/office/powerpoint/2010/main" val="983853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ullets 1 1" preserve="1" userDrawn="1">
  <p:cSld name="Bullets 1 1">
    <p:bg>
      <p:bgPr>
        <a:blipFill dpi="0" rotWithShape="1">
          <a:blip r:embed="rId2">
            <a:lum/>
          </a:blip>
          <a:srcRect/>
          <a:stretch>
            <a:fillRect/>
          </a:stretch>
        </a:blipFill>
        <a:effectLst/>
      </p:bgPr>
    </p:bg>
    <p:spTree>
      <p:nvGrpSpPr>
        <p:cNvPr id="1" name="Shape 29"/>
        <p:cNvGrpSpPr/>
        <p:nvPr/>
      </p:nvGrpSpPr>
      <p:grpSpPr>
        <a:xfrm>
          <a:off x="0" y="0"/>
          <a:ext cx="0" cy="0"/>
          <a:chOff x="0" y="0"/>
          <a:chExt cx="0" cy="0"/>
        </a:xfrm>
      </p:grpSpPr>
      <p:sp>
        <p:nvSpPr>
          <p:cNvPr id="8" name="Google Shape;23;p6">
            <a:extLst>
              <a:ext uri="{FF2B5EF4-FFF2-40B4-BE49-F238E27FC236}">
                <a16:creationId xmlns="" xmlns:a16="http://schemas.microsoft.com/office/drawing/2014/main" id="{438F351D-A484-544B-BE7F-5A9A42B42FB0}"/>
              </a:ext>
            </a:extLst>
          </p:cNvPr>
          <p:cNvSpPr txBox="1">
            <a:spLocks noGrp="1"/>
          </p:cNvSpPr>
          <p:nvPr>
            <p:ph type="title"/>
          </p:nvPr>
        </p:nvSpPr>
        <p:spPr>
          <a:xfrm>
            <a:off x="3454400" y="479000"/>
            <a:ext cx="8122000" cy="657200"/>
          </a:xfrm>
          <a:prstGeom prst="rect">
            <a:avLst/>
          </a:prstGeom>
        </p:spPr>
        <p:txBody>
          <a:bodyPr spcFirstLastPara="1" wrap="square" lIns="91425" tIns="91425" rIns="91425" bIns="91425" anchor="t" anchorCtr="0">
            <a:noAutofit/>
          </a:bodyPr>
          <a:lstStyle>
            <a:lvl1pPr lvl="0">
              <a:spcBef>
                <a:spcPts val="0"/>
              </a:spcBef>
              <a:spcAft>
                <a:spcPts val="0"/>
              </a:spcAft>
              <a:buNone/>
              <a:defRPr sz="4000" b="1">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dirty="0"/>
          </a:p>
        </p:txBody>
      </p:sp>
      <p:sp>
        <p:nvSpPr>
          <p:cNvPr id="9" name="Text Placeholder 4">
            <a:extLst>
              <a:ext uri="{FF2B5EF4-FFF2-40B4-BE49-F238E27FC236}">
                <a16:creationId xmlns="" xmlns:a16="http://schemas.microsoft.com/office/drawing/2014/main" id="{8CB49A72-9F4A-124D-A76F-77EBF213267C}"/>
              </a:ext>
            </a:extLst>
          </p:cNvPr>
          <p:cNvSpPr>
            <a:spLocks noGrp="1"/>
          </p:cNvSpPr>
          <p:nvPr>
            <p:ph type="body" sz="quarter" idx="13"/>
          </p:nvPr>
        </p:nvSpPr>
        <p:spPr>
          <a:xfrm>
            <a:off x="3454749" y="1469001"/>
            <a:ext cx="8121651" cy="3951817"/>
          </a:xfrm>
        </p:spPr>
        <p:txBody>
          <a:bodyPr/>
          <a:lstStyle>
            <a:lvl1pPr marL="0" indent="0">
              <a:lnSpc>
                <a:spcPct val="100000"/>
              </a:lnSpc>
              <a:spcBef>
                <a:spcPts val="0"/>
              </a:spcBef>
              <a:spcAft>
                <a:spcPts val="4000"/>
              </a:spcAft>
              <a:buFontTx/>
              <a:buNone/>
              <a:defRPr sz="3200">
                <a:latin typeface="Freight Sans Medium" panose="02000606030000020004" pitchFamily="2" charset="77"/>
              </a:defRPr>
            </a:lvl1pPr>
            <a:lvl2pPr marL="0" indent="0">
              <a:lnSpc>
                <a:spcPct val="100000"/>
              </a:lnSpc>
              <a:spcBef>
                <a:spcPts val="0"/>
              </a:spcBef>
              <a:spcAft>
                <a:spcPts val="4000"/>
              </a:spcAft>
              <a:buFontTx/>
              <a:buNone/>
              <a:defRPr sz="2400">
                <a:latin typeface="Freight Sans Medium" panose="02000606030000020004" pitchFamily="2" charset="77"/>
              </a:defRPr>
            </a:lvl2pPr>
          </a:lstStyle>
          <a:p>
            <a:pPr lvl="0"/>
            <a:r>
              <a:rPr lang="en-US" dirty="0"/>
              <a:t>Edit Master text styles</a:t>
            </a:r>
          </a:p>
          <a:p>
            <a:pPr lvl="1"/>
            <a:r>
              <a:rPr lang="en-US" dirty="0"/>
              <a:t>Second level</a:t>
            </a:r>
          </a:p>
        </p:txBody>
      </p:sp>
      <p:grpSp>
        <p:nvGrpSpPr>
          <p:cNvPr id="13" name="Group 12">
            <a:extLst>
              <a:ext uri="{FF2B5EF4-FFF2-40B4-BE49-F238E27FC236}">
                <a16:creationId xmlns="" xmlns:a16="http://schemas.microsoft.com/office/drawing/2014/main" id="{8A373BD3-C4F5-5141-BD11-2072E3A7275B}"/>
              </a:ext>
            </a:extLst>
          </p:cNvPr>
          <p:cNvGrpSpPr/>
          <p:nvPr userDrawn="1"/>
        </p:nvGrpSpPr>
        <p:grpSpPr>
          <a:xfrm>
            <a:off x="0" y="6503292"/>
            <a:ext cx="12191999" cy="412620"/>
            <a:chOff x="0" y="6479438"/>
            <a:chExt cx="12191999" cy="412620"/>
          </a:xfrm>
        </p:grpSpPr>
        <p:sp>
          <p:nvSpPr>
            <p:cNvPr id="14" name="Rectangle 13">
              <a:extLst>
                <a:ext uri="{FF2B5EF4-FFF2-40B4-BE49-F238E27FC236}">
                  <a16:creationId xmlns="" xmlns:a16="http://schemas.microsoft.com/office/drawing/2014/main" id="{73056224-DA52-8A40-95E3-6F9093C49F4E}"/>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id="{E1D4BE45-2F93-5643-AFF7-34D81FE17D2C}"/>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6" name="TextBox 15">
              <a:extLst>
                <a:ext uri="{FF2B5EF4-FFF2-40B4-BE49-F238E27FC236}">
                  <a16:creationId xmlns="" xmlns:a16="http://schemas.microsoft.com/office/drawing/2014/main" id="{175F6BE4-A511-4D40-82A0-FEAF5DEA8A16}"/>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1906948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ullets 1 1 1" preserve="1" userDrawn="1">
  <p:cSld name="Bullets 1 1 1">
    <p:bg>
      <p:bgPr>
        <a:blipFill dpi="0" rotWithShape="1">
          <a:blip r:embed="rId2">
            <a:lum/>
          </a:blip>
          <a:srcRect/>
          <a:stretch>
            <a:fillRect/>
          </a:stretch>
        </a:blipFill>
        <a:effectLst/>
      </p:bgPr>
    </p:bg>
    <p:spTree>
      <p:nvGrpSpPr>
        <p:cNvPr id="1" name="Shape 33"/>
        <p:cNvGrpSpPr/>
        <p:nvPr/>
      </p:nvGrpSpPr>
      <p:grpSpPr>
        <a:xfrm>
          <a:off x="0" y="0"/>
          <a:ext cx="0" cy="0"/>
          <a:chOff x="0" y="0"/>
          <a:chExt cx="0" cy="0"/>
        </a:xfrm>
      </p:grpSpPr>
      <p:sp>
        <p:nvSpPr>
          <p:cNvPr id="8" name="Google Shape;23;p6">
            <a:extLst>
              <a:ext uri="{FF2B5EF4-FFF2-40B4-BE49-F238E27FC236}">
                <a16:creationId xmlns="" xmlns:a16="http://schemas.microsoft.com/office/drawing/2014/main" id="{616F6052-8217-6049-A1C3-C04811C84779}"/>
              </a:ext>
            </a:extLst>
          </p:cNvPr>
          <p:cNvSpPr txBox="1">
            <a:spLocks noGrp="1"/>
          </p:cNvSpPr>
          <p:nvPr>
            <p:ph type="title"/>
          </p:nvPr>
        </p:nvSpPr>
        <p:spPr>
          <a:xfrm>
            <a:off x="3454400" y="479000"/>
            <a:ext cx="8122000" cy="657200"/>
          </a:xfrm>
          <a:prstGeom prst="rect">
            <a:avLst/>
          </a:prstGeom>
        </p:spPr>
        <p:txBody>
          <a:bodyPr spcFirstLastPara="1" wrap="square" lIns="91425" tIns="91425" rIns="91425" bIns="91425" anchor="t" anchorCtr="0">
            <a:noAutofit/>
          </a:bodyPr>
          <a:lstStyle>
            <a:lvl1pPr lvl="0">
              <a:spcBef>
                <a:spcPts val="0"/>
              </a:spcBef>
              <a:spcAft>
                <a:spcPts val="0"/>
              </a:spcAft>
              <a:buNone/>
              <a:defRPr sz="4000" b="1">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dirty="0"/>
          </a:p>
        </p:txBody>
      </p:sp>
      <p:sp>
        <p:nvSpPr>
          <p:cNvPr id="9" name="Text Placeholder 4">
            <a:extLst>
              <a:ext uri="{FF2B5EF4-FFF2-40B4-BE49-F238E27FC236}">
                <a16:creationId xmlns="" xmlns:a16="http://schemas.microsoft.com/office/drawing/2014/main" id="{98FF4D3F-6F2B-D744-B37D-EB983F0DC646}"/>
              </a:ext>
            </a:extLst>
          </p:cNvPr>
          <p:cNvSpPr>
            <a:spLocks noGrp="1"/>
          </p:cNvSpPr>
          <p:nvPr>
            <p:ph type="body" sz="quarter" idx="13"/>
          </p:nvPr>
        </p:nvSpPr>
        <p:spPr>
          <a:xfrm>
            <a:off x="3454749" y="1469001"/>
            <a:ext cx="8121651" cy="3951817"/>
          </a:xfrm>
        </p:spPr>
        <p:txBody>
          <a:bodyPr/>
          <a:lstStyle>
            <a:lvl1pPr marL="0" indent="0">
              <a:lnSpc>
                <a:spcPct val="100000"/>
              </a:lnSpc>
              <a:spcBef>
                <a:spcPts val="0"/>
              </a:spcBef>
              <a:spcAft>
                <a:spcPts val="4000"/>
              </a:spcAft>
              <a:buFontTx/>
              <a:buNone/>
              <a:defRPr sz="3200">
                <a:latin typeface="Freight Sans Medium" panose="02000606030000020004" pitchFamily="2" charset="77"/>
              </a:defRPr>
            </a:lvl1pPr>
            <a:lvl2pPr marL="0" indent="0">
              <a:lnSpc>
                <a:spcPct val="100000"/>
              </a:lnSpc>
              <a:spcBef>
                <a:spcPts val="0"/>
              </a:spcBef>
              <a:spcAft>
                <a:spcPts val="4000"/>
              </a:spcAft>
              <a:buFontTx/>
              <a:buNone/>
              <a:defRPr sz="2400">
                <a:latin typeface="Freight Sans Medium" panose="02000606030000020004" pitchFamily="2" charset="77"/>
              </a:defRPr>
            </a:lvl2pPr>
          </a:lstStyle>
          <a:p>
            <a:pPr lvl="0"/>
            <a:r>
              <a:rPr lang="en-US" dirty="0"/>
              <a:t>Edit Master text styles</a:t>
            </a:r>
          </a:p>
          <a:p>
            <a:pPr lvl="1"/>
            <a:r>
              <a:rPr lang="en-US" dirty="0"/>
              <a:t>Second level</a:t>
            </a:r>
          </a:p>
        </p:txBody>
      </p:sp>
      <p:grpSp>
        <p:nvGrpSpPr>
          <p:cNvPr id="13" name="Group 12">
            <a:extLst>
              <a:ext uri="{FF2B5EF4-FFF2-40B4-BE49-F238E27FC236}">
                <a16:creationId xmlns="" xmlns:a16="http://schemas.microsoft.com/office/drawing/2014/main" id="{BB5D6196-62B8-2C4C-A19B-8E5E5DDCD982}"/>
              </a:ext>
            </a:extLst>
          </p:cNvPr>
          <p:cNvGrpSpPr/>
          <p:nvPr userDrawn="1"/>
        </p:nvGrpSpPr>
        <p:grpSpPr>
          <a:xfrm>
            <a:off x="0" y="6503292"/>
            <a:ext cx="12191999" cy="412620"/>
            <a:chOff x="0" y="6479438"/>
            <a:chExt cx="12191999" cy="412620"/>
          </a:xfrm>
        </p:grpSpPr>
        <p:sp>
          <p:nvSpPr>
            <p:cNvPr id="14" name="Rectangle 13">
              <a:extLst>
                <a:ext uri="{FF2B5EF4-FFF2-40B4-BE49-F238E27FC236}">
                  <a16:creationId xmlns="" xmlns:a16="http://schemas.microsoft.com/office/drawing/2014/main" id="{C2D5B092-F859-4D49-BB76-97B0CBFADE95}"/>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id="{2F824830-ECA0-6A44-84D4-25DF8C1174CC}"/>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6" name="TextBox 15">
              <a:extLst>
                <a:ext uri="{FF2B5EF4-FFF2-40B4-BE49-F238E27FC236}">
                  <a16:creationId xmlns="" xmlns:a16="http://schemas.microsoft.com/office/drawing/2014/main" id="{CF83DBDF-2A44-B340-BB42-C8379C1BD475}"/>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89432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tandard 1" preserve="1" userDrawn="1">
  <p:cSld name="Standard 1">
    <p:bg>
      <p:bgPr>
        <a:blipFill dpi="0" rotWithShape="1">
          <a:blip r:embed="rId2">
            <a:lum/>
          </a:blip>
          <a:srcRect/>
          <a:stretch>
            <a:fillRect/>
          </a:stretch>
        </a:blipFill>
        <a:effectLst/>
      </p:bgPr>
    </p:bg>
    <p:spTree>
      <p:nvGrpSpPr>
        <p:cNvPr id="1" name="Shape 41"/>
        <p:cNvGrpSpPr/>
        <p:nvPr/>
      </p:nvGrpSpPr>
      <p:grpSpPr>
        <a:xfrm>
          <a:off x="0" y="0"/>
          <a:ext cx="0" cy="0"/>
          <a:chOff x="0" y="0"/>
          <a:chExt cx="0" cy="0"/>
        </a:xfrm>
      </p:grpSpPr>
      <p:sp>
        <p:nvSpPr>
          <p:cNvPr id="11" name="Google Shape;39;p10">
            <a:extLst>
              <a:ext uri="{FF2B5EF4-FFF2-40B4-BE49-F238E27FC236}">
                <a16:creationId xmlns="" xmlns:a16="http://schemas.microsoft.com/office/drawing/2014/main" id="{FF01ECE7-2253-5540-BD56-6899DAC8C2D1}"/>
              </a:ext>
            </a:extLst>
          </p:cNvPr>
          <p:cNvSpPr txBox="1">
            <a:spLocks noGrp="1"/>
          </p:cNvSpPr>
          <p:nvPr>
            <p:ph type="title"/>
          </p:nvPr>
        </p:nvSpPr>
        <p:spPr>
          <a:xfrm>
            <a:off x="537033" y="479000"/>
            <a:ext cx="11039200" cy="6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2" name="Google Shape;40;p10">
            <a:extLst>
              <a:ext uri="{FF2B5EF4-FFF2-40B4-BE49-F238E27FC236}">
                <a16:creationId xmlns="" xmlns:a16="http://schemas.microsoft.com/office/drawing/2014/main" id="{444A63D1-E818-7D41-ACD3-7C9FA56EDFD6}"/>
              </a:ext>
            </a:extLst>
          </p:cNvPr>
          <p:cNvSpPr txBox="1">
            <a:spLocks noGrp="1"/>
          </p:cNvSpPr>
          <p:nvPr>
            <p:ph type="body" idx="1"/>
          </p:nvPr>
        </p:nvSpPr>
        <p:spPr>
          <a:xfrm>
            <a:off x="537033" y="1469000"/>
            <a:ext cx="11039200" cy="3920000"/>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SzPts val="1800"/>
              <a:buFont typeface="Lato"/>
              <a:buNone/>
              <a:defRPr sz="3200">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0" lvl="1" indent="0" rtl="0">
              <a:lnSpc>
                <a:spcPct val="100000"/>
              </a:lnSpc>
              <a:spcBef>
                <a:spcPts val="0"/>
              </a:spcBef>
              <a:spcAft>
                <a:spcPts val="4000"/>
              </a:spcAft>
              <a:buSzPts val="1400"/>
              <a:buFontTx/>
              <a:buNone/>
              <a:defRPr sz="2400">
                <a:latin typeface="Freight Sans Medium" panose="02000606030000020004" pitchFamily="2" charset="77"/>
                <a:ea typeface="Helvetica Neue"/>
                <a:cs typeface="Helvetica Neue"/>
                <a:sym typeface="Helvetica Neue"/>
              </a:defRPr>
            </a:lvl2pPr>
            <a:lvl3pPr marL="1828754" lvl="2"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3pPr>
            <a:lvl4pPr marL="2438339" lvl="3"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4pPr>
            <a:lvl5pPr marL="3047924" lvl="4"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5pPr>
            <a:lvl6pPr marL="3657509" lvl="5"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6pPr>
            <a:lvl7pPr marL="4267093" lvl="6"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7pPr>
            <a:lvl8pPr marL="4876678" lvl="7"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8pPr>
            <a:lvl9pPr marL="5486263" lvl="8" indent="-423323" rtl="0">
              <a:lnSpc>
                <a:spcPct val="100000"/>
              </a:lnSpc>
              <a:spcBef>
                <a:spcPts val="2133"/>
              </a:spcBef>
              <a:spcAft>
                <a:spcPts val="2133"/>
              </a:spcAft>
              <a:buSzPts val="1400"/>
              <a:buFont typeface="Helvetica Neue"/>
              <a:buChar char="■"/>
              <a:defRPr>
                <a:latin typeface="Helvetica Neue"/>
                <a:ea typeface="Helvetica Neue"/>
                <a:cs typeface="Helvetica Neue"/>
                <a:sym typeface="Helvetica Neue"/>
              </a:defRPr>
            </a:lvl9pPr>
          </a:lstStyle>
          <a:p>
            <a:pPr lvl="0"/>
            <a:r>
              <a:rPr lang="en-US" dirty="0"/>
              <a:t>Edit Master text styles</a:t>
            </a:r>
          </a:p>
          <a:p>
            <a:pPr lvl="1"/>
            <a:r>
              <a:rPr lang="en-US" dirty="0"/>
              <a:t>Second level</a:t>
            </a:r>
          </a:p>
        </p:txBody>
      </p:sp>
      <p:grpSp>
        <p:nvGrpSpPr>
          <p:cNvPr id="13" name="Group 12">
            <a:extLst>
              <a:ext uri="{FF2B5EF4-FFF2-40B4-BE49-F238E27FC236}">
                <a16:creationId xmlns="" xmlns:a16="http://schemas.microsoft.com/office/drawing/2014/main" id="{6C5083DF-5C3D-6F48-AA09-ED9405912B26}"/>
              </a:ext>
            </a:extLst>
          </p:cNvPr>
          <p:cNvGrpSpPr/>
          <p:nvPr userDrawn="1"/>
        </p:nvGrpSpPr>
        <p:grpSpPr>
          <a:xfrm>
            <a:off x="0" y="6503292"/>
            <a:ext cx="12191999" cy="412620"/>
            <a:chOff x="0" y="6479438"/>
            <a:chExt cx="12191999" cy="412620"/>
          </a:xfrm>
        </p:grpSpPr>
        <p:sp>
          <p:nvSpPr>
            <p:cNvPr id="14" name="Rectangle 13">
              <a:extLst>
                <a:ext uri="{FF2B5EF4-FFF2-40B4-BE49-F238E27FC236}">
                  <a16:creationId xmlns="" xmlns:a16="http://schemas.microsoft.com/office/drawing/2014/main" id="{3866F5C2-83EF-784E-92D7-C94812B1A443}"/>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id="{74822AD0-2834-9D42-A28A-8A3577C4ABBD}"/>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6" name="TextBox 15">
              <a:extLst>
                <a:ext uri="{FF2B5EF4-FFF2-40B4-BE49-F238E27FC236}">
                  <a16:creationId xmlns="" xmlns:a16="http://schemas.microsoft.com/office/drawing/2014/main" id="{2617CAF4-0976-974A-B631-29986ED61EC7}"/>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2605932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tandard with visual" preserve="1" userDrawn="1">
  <p:cSld name="Standard with visual">
    <p:bg>
      <p:bgPr>
        <a:blipFill dpi="0" rotWithShape="1">
          <a:blip r:embed="rId2">
            <a:lum/>
          </a:blip>
          <a:srcRect/>
          <a:stretch>
            <a:fillRect/>
          </a:stretch>
        </a:blipFill>
        <a:effectLst/>
      </p:bgPr>
    </p:bg>
    <p:spTree>
      <p:nvGrpSpPr>
        <p:cNvPr id="1" name="Shape 45"/>
        <p:cNvGrpSpPr/>
        <p:nvPr/>
      </p:nvGrpSpPr>
      <p:grpSpPr>
        <a:xfrm>
          <a:off x="0" y="0"/>
          <a:ext cx="0" cy="0"/>
          <a:chOff x="0" y="0"/>
          <a:chExt cx="0" cy="0"/>
        </a:xfrm>
      </p:grpSpPr>
      <p:sp>
        <p:nvSpPr>
          <p:cNvPr id="5" name="Google Shape;23;p6">
            <a:extLst>
              <a:ext uri="{FF2B5EF4-FFF2-40B4-BE49-F238E27FC236}">
                <a16:creationId xmlns="" xmlns:a16="http://schemas.microsoft.com/office/drawing/2014/main" id="{30B1008E-99FF-C84E-888A-762B36FC4F15}"/>
              </a:ext>
            </a:extLst>
          </p:cNvPr>
          <p:cNvSpPr txBox="1">
            <a:spLocks noGrp="1"/>
          </p:cNvSpPr>
          <p:nvPr>
            <p:ph type="title"/>
          </p:nvPr>
        </p:nvSpPr>
        <p:spPr>
          <a:xfrm>
            <a:off x="3454400" y="479000"/>
            <a:ext cx="8122000" cy="657200"/>
          </a:xfrm>
          <a:prstGeom prst="rect">
            <a:avLst/>
          </a:prstGeom>
        </p:spPr>
        <p:txBody>
          <a:bodyPr spcFirstLastPara="1" wrap="square" lIns="91425" tIns="91425" rIns="91425" bIns="91425" anchor="t" anchorCtr="0">
            <a:noAutofit/>
          </a:bodyPr>
          <a:lstStyle>
            <a:lvl1pPr lvl="0">
              <a:spcBef>
                <a:spcPts val="0"/>
              </a:spcBef>
              <a:spcAft>
                <a:spcPts val="0"/>
              </a:spcAft>
              <a:buNone/>
              <a:defRPr sz="3200" b="1">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dirty="0"/>
          </a:p>
        </p:txBody>
      </p:sp>
      <p:sp>
        <p:nvSpPr>
          <p:cNvPr id="6" name="Text Placeholder 4">
            <a:extLst>
              <a:ext uri="{FF2B5EF4-FFF2-40B4-BE49-F238E27FC236}">
                <a16:creationId xmlns="" xmlns:a16="http://schemas.microsoft.com/office/drawing/2014/main" id="{AA15B5E8-0F1A-ED4C-AD37-700536998323}"/>
              </a:ext>
            </a:extLst>
          </p:cNvPr>
          <p:cNvSpPr>
            <a:spLocks noGrp="1"/>
          </p:cNvSpPr>
          <p:nvPr>
            <p:ph type="body" sz="quarter" idx="13"/>
          </p:nvPr>
        </p:nvSpPr>
        <p:spPr>
          <a:xfrm>
            <a:off x="3454749" y="1469001"/>
            <a:ext cx="8121651" cy="3951817"/>
          </a:xfrm>
        </p:spPr>
        <p:txBody>
          <a:bodyPr/>
          <a:lstStyle>
            <a:lvl1pPr marL="0" indent="0">
              <a:lnSpc>
                <a:spcPct val="100000"/>
              </a:lnSpc>
              <a:spcBef>
                <a:spcPts val="0"/>
              </a:spcBef>
              <a:spcAft>
                <a:spcPts val="4000"/>
              </a:spcAft>
              <a:buFontTx/>
              <a:buNone/>
              <a:defRPr sz="2400">
                <a:latin typeface="Freight Sans Medium" panose="02000606030000020004" pitchFamily="2" charset="77"/>
              </a:defRPr>
            </a:lvl1pPr>
            <a:lvl2pPr marL="0" indent="0">
              <a:lnSpc>
                <a:spcPct val="100000"/>
              </a:lnSpc>
              <a:spcBef>
                <a:spcPts val="0"/>
              </a:spcBef>
              <a:spcAft>
                <a:spcPts val="4000"/>
              </a:spcAft>
              <a:buFontTx/>
              <a:buNone/>
              <a:defRPr sz="1800">
                <a:latin typeface="Freight Sans Medium" panose="02000606030000020004" pitchFamily="2" charset="77"/>
              </a:defRPr>
            </a:lvl2pPr>
          </a:lstStyle>
          <a:p>
            <a:pPr lvl="0"/>
            <a:r>
              <a:rPr lang="en-US" dirty="0"/>
              <a:t>Edit Master text styles</a:t>
            </a:r>
          </a:p>
          <a:p>
            <a:pPr lvl="1"/>
            <a:r>
              <a:rPr lang="en-US" dirty="0"/>
              <a:t>Second level</a:t>
            </a:r>
          </a:p>
        </p:txBody>
      </p:sp>
      <p:grpSp>
        <p:nvGrpSpPr>
          <p:cNvPr id="8" name="Group 7">
            <a:extLst>
              <a:ext uri="{FF2B5EF4-FFF2-40B4-BE49-F238E27FC236}">
                <a16:creationId xmlns="" xmlns:a16="http://schemas.microsoft.com/office/drawing/2014/main" id="{B1ECE766-F569-1C47-8A11-B42DD1E826E4}"/>
              </a:ext>
            </a:extLst>
          </p:cNvPr>
          <p:cNvGrpSpPr/>
          <p:nvPr userDrawn="1"/>
        </p:nvGrpSpPr>
        <p:grpSpPr>
          <a:xfrm>
            <a:off x="0" y="6503292"/>
            <a:ext cx="12191999" cy="412620"/>
            <a:chOff x="0" y="6479438"/>
            <a:chExt cx="12191999" cy="412620"/>
          </a:xfrm>
        </p:grpSpPr>
        <p:sp>
          <p:nvSpPr>
            <p:cNvPr id="13" name="Rectangle 12">
              <a:extLst>
                <a:ext uri="{FF2B5EF4-FFF2-40B4-BE49-F238E27FC236}">
                  <a16:creationId xmlns="" xmlns:a16="http://schemas.microsoft.com/office/drawing/2014/main" id="{D5CCF34E-AA7B-7F46-9058-147D4C337E9F}"/>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6E43F14A-896E-1144-9A58-D952A3FD2ABB}"/>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5" name="TextBox 14">
              <a:extLst>
                <a:ext uri="{FF2B5EF4-FFF2-40B4-BE49-F238E27FC236}">
                  <a16:creationId xmlns="" xmlns:a16="http://schemas.microsoft.com/office/drawing/2014/main" id="{A871E815-2F23-E340-881D-355F84F86C70}"/>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160089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olumns" type="titleOnly" preserve="1">
  <p:cSld name="3 columns">
    <p:bg>
      <p:bgPr>
        <a:blipFill dpi="0" rotWithShape="1">
          <a:blip r:embed="rId2">
            <a:lum/>
          </a:blip>
          <a:srcRect/>
          <a:stretch>
            <a:fillRect/>
          </a:stretch>
        </a:blipFill>
        <a:effectLst/>
      </p:bgPr>
    </p:bg>
    <p:spTree>
      <p:nvGrpSpPr>
        <p:cNvPr id="1" name="Shape 49"/>
        <p:cNvGrpSpPr/>
        <p:nvPr/>
      </p:nvGrpSpPr>
      <p:grpSpPr>
        <a:xfrm>
          <a:off x="0" y="0"/>
          <a:ext cx="0" cy="0"/>
          <a:chOff x="0" y="0"/>
          <a:chExt cx="0" cy="0"/>
        </a:xfrm>
      </p:grpSpPr>
      <p:sp>
        <p:nvSpPr>
          <p:cNvPr id="51" name="Google Shape;51;p13"/>
          <p:cNvSpPr txBox="1">
            <a:spLocks noGrp="1"/>
          </p:cNvSpPr>
          <p:nvPr>
            <p:ph type="title"/>
          </p:nvPr>
        </p:nvSpPr>
        <p:spPr>
          <a:xfrm>
            <a:off x="754767" y="695700"/>
            <a:ext cx="11039200" cy="6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rgbClr val="FFFFFF"/>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52" name="Google Shape;52;p13"/>
          <p:cNvSpPr txBox="1">
            <a:spLocks noGrp="1"/>
          </p:cNvSpPr>
          <p:nvPr>
            <p:ph type="body" idx="1"/>
          </p:nvPr>
        </p:nvSpPr>
        <p:spPr>
          <a:xfrm>
            <a:off x="914400" y="1825267"/>
            <a:ext cx="2960800" cy="3088800"/>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Clr>
                <a:srgbClr val="000000"/>
              </a:buClr>
              <a:buSzPts val="1400"/>
              <a:buFontTx/>
              <a:buNone/>
              <a:defRPr sz="1800">
                <a:solidFill>
                  <a:srgbClr val="000000"/>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1219170" lvl="1"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2pPr>
            <a:lvl3pPr marL="1828754" lvl="2"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3pPr>
            <a:lvl4pPr marL="2438339" lvl="3"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4pPr>
            <a:lvl5pPr marL="3047924" lvl="4"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5pPr>
            <a:lvl6pPr marL="3657509" lvl="5"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6pPr>
            <a:lvl7pPr marL="4267093" lvl="6"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7pPr>
            <a:lvl8pPr marL="4876678" lvl="7"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8pPr>
            <a:lvl9pPr marL="5486263" lvl="8" indent="-423323" rtl="0">
              <a:lnSpc>
                <a:spcPct val="100000"/>
              </a:lnSpc>
              <a:spcBef>
                <a:spcPts val="2133"/>
              </a:spcBef>
              <a:spcAft>
                <a:spcPts val="2133"/>
              </a:spcAft>
              <a:buClr>
                <a:srgbClr val="000000"/>
              </a:buClr>
              <a:buSzPts val="1400"/>
              <a:buFont typeface="Lato"/>
              <a:buChar char="■"/>
              <a:defRPr>
                <a:solidFill>
                  <a:srgbClr val="000000"/>
                </a:solidFill>
                <a:latin typeface="Lato"/>
                <a:ea typeface="Lato"/>
                <a:cs typeface="Lato"/>
                <a:sym typeface="Lato"/>
              </a:defRPr>
            </a:lvl9pPr>
          </a:lstStyle>
          <a:p>
            <a:endParaRPr dirty="0"/>
          </a:p>
        </p:txBody>
      </p:sp>
      <p:sp>
        <p:nvSpPr>
          <p:cNvPr id="53" name="Google Shape;53;p13"/>
          <p:cNvSpPr txBox="1">
            <a:spLocks noGrp="1"/>
          </p:cNvSpPr>
          <p:nvPr>
            <p:ph type="body" idx="2"/>
          </p:nvPr>
        </p:nvSpPr>
        <p:spPr>
          <a:xfrm>
            <a:off x="4615600" y="1884600"/>
            <a:ext cx="2960800" cy="3088800"/>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Clr>
                <a:srgbClr val="000000"/>
              </a:buClr>
              <a:buSzPts val="1400"/>
              <a:buFontTx/>
              <a:buNone/>
              <a:defRPr sz="1800">
                <a:solidFill>
                  <a:srgbClr val="000000"/>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1219170" lvl="1"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2pPr>
            <a:lvl3pPr marL="1828754" lvl="2"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3pPr>
            <a:lvl4pPr marL="2438339" lvl="3"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4pPr>
            <a:lvl5pPr marL="3047924" lvl="4"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5pPr>
            <a:lvl6pPr marL="3657509" lvl="5"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6pPr>
            <a:lvl7pPr marL="4267093" lvl="6"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7pPr>
            <a:lvl8pPr marL="4876678" lvl="7"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8pPr>
            <a:lvl9pPr marL="5486263" lvl="8" indent="-423323" rtl="0">
              <a:lnSpc>
                <a:spcPct val="100000"/>
              </a:lnSpc>
              <a:spcBef>
                <a:spcPts val="2133"/>
              </a:spcBef>
              <a:spcAft>
                <a:spcPts val="2133"/>
              </a:spcAft>
              <a:buClr>
                <a:srgbClr val="000000"/>
              </a:buClr>
              <a:buSzPts val="1400"/>
              <a:buFont typeface="Lato"/>
              <a:buChar char="■"/>
              <a:defRPr>
                <a:solidFill>
                  <a:srgbClr val="000000"/>
                </a:solidFill>
                <a:latin typeface="Lato"/>
                <a:ea typeface="Lato"/>
                <a:cs typeface="Lato"/>
                <a:sym typeface="Lato"/>
              </a:defRPr>
            </a:lvl9pPr>
          </a:lstStyle>
          <a:p>
            <a:endParaRPr dirty="0"/>
          </a:p>
        </p:txBody>
      </p:sp>
      <p:sp>
        <p:nvSpPr>
          <p:cNvPr id="54" name="Google Shape;54;p13"/>
          <p:cNvSpPr txBox="1">
            <a:spLocks noGrp="1"/>
          </p:cNvSpPr>
          <p:nvPr>
            <p:ph type="body" idx="3"/>
          </p:nvPr>
        </p:nvSpPr>
        <p:spPr>
          <a:xfrm>
            <a:off x="8316800" y="1884600"/>
            <a:ext cx="2960800" cy="3088800"/>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Clr>
                <a:srgbClr val="000000"/>
              </a:buClr>
              <a:buSzPts val="1400"/>
              <a:buFontTx/>
              <a:buNone/>
              <a:defRPr sz="1800">
                <a:solidFill>
                  <a:srgbClr val="000000"/>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1219170" lvl="1"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2pPr>
            <a:lvl3pPr marL="1828754" lvl="2"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3pPr>
            <a:lvl4pPr marL="2438339" lvl="3"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4pPr>
            <a:lvl5pPr marL="3047924" lvl="4"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5pPr>
            <a:lvl6pPr marL="3657509" lvl="5"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6pPr>
            <a:lvl7pPr marL="4267093" lvl="6"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7pPr>
            <a:lvl8pPr marL="4876678" lvl="7"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8pPr>
            <a:lvl9pPr marL="5486263" lvl="8" indent="-423323" rtl="0">
              <a:lnSpc>
                <a:spcPct val="100000"/>
              </a:lnSpc>
              <a:spcBef>
                <a:spcPts val="2133"/>
              </a:spcBef>
              <a:spcAft>
                <a:spcPts val="2133"/>
              </a:spcAft>
              <a:buClr>
                <a:srgbClr val="000000"/>
              </a:buClr>
              <a:buSzPts val="1400"/>
              <a:buFont typeface="Lato"/>
              <a:buChar char="■"/>
              <a:defRPr>
                <a:solidFill>
                  <a:srgbClr val="000000"/>
                </a:solidFill>
                <a:latin typeface="Lato"/>
                <a:ea typeface="Lato"/>
                <a:cs typeface="Lato"/>
                <a:sym typeface="Lato"/>
              </a:defRPr>
            </a:lvl9pPr>
          </a:lstStyle>
          <a:p>
            <a:endParaRPr dirty="0"/>
          </a:p>
        </p:txBody>
      </p:sp>
      <p:grpSp>
        <p:nvGrpSpPr>
          <p:cNvPr id="14" name="Group 13">
            <a:extLst>
              <a:ext uri="{FF2B5EF4-FFF2-40B4-BE49-F238E27FC236}">
                <a16:creationId xmlns="" xmlns:a16="http://schemas.microsoft.com/office/drawing/2014/main" id="{7DA2FF53-BF18-C548-8CAA-56B6D270322D}"/>
              </a:ext>
            </a:extLst>
          </p:cNvPr>
          <p:cNvGrpSpPr/>
          <p:nvPr userDrawn="1"/>
        </p:nvGrpSpPr>
        <p:grpSpPr>
          <a:xfrm>
            <a:off x="0" y="6503292"/>
            <a:ext cx="12191999" cy="412620"/>
            <a:chOff x="0" y="6479438"/>
            <a:chExt cx="12191999" cy="412620"/>
          </a:xfrm>
        </p:grpSpPr>
        <p:sp>
          <p:nvSpPr>
            <p:cNvPr id="15" name="Rectangle 14">
              <a:extLst>
                <a:ext uri="{FF2B5EF4-FFF2-40B4-BE49-F238E27FC236}">
                  <a16:creationId xmlns="" xmlns:a16="http://schemas.microsoft.com/office/drawing/2014/main" id="{FCE8BB56-BB88-B043-AFE4-2D542BB65F6C}"/>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 xmlns:a16="http://schemas.microsoft.com/office/drawing/2014/main" id="{25A224CC-EAA1-E441-86A2-605405898BCB}"/>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7" name="TextBox 16">
              <a:extLst>
                <a:ext uri="{FF2B5EF4-FFF2-40B4-BE49-F238E27FC236}">
                  <a16:creationId xmlns="" xmlns:a16="http://schemas.microsoft.com/office/drawing/2014/main" id="{3C4D76FF-3029-3042-940F-29D4CE135923}"/>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2224644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 columns 1" preserve="1" userDrawn="1">
  <p:cSld name="3 columns 1">
    <p:bg>
      <p:bgPr>
        <a:blipFill dpi="0" rotWithShape="1">
          <a:blip r:embed="rId2">
            <a:lum/>
          </a:blip>
          <a:srcRect/>
          <a:stretch>
            <a:fillRect/>
          </a:stretch>
        </a:blipFill>
        <a:effectLst/>
      </p:bgPr>
    </p:bg>
    <p:spTree>
      <p:nvGrpSpPr>
        <p:cNvPr id="1" name="Shape 55"/>
        <p:cNvGrpSpPr/>
        <p:nvPr/>
      </p:nvGrpSpPr>
      <p:grpSpPr>
        <a:xfrm>
          <a:off x="0" y="0"/>
          <a:ext cx="0" cy="0"/>
          <a:chOff x="0" y="0"/>
          <a:chExt cx="0" cy="0"/>
        </a:xfrm>
      </p:grpSpPr>
      <p:sp>
        <p:nvSpPr>
          <p:cNvPr id="8" name="Google Shape;51;p13">
            <a:extLst>
              <a:ext uri="{FF2B5EF4-FFF2-40B4-BE49-F238E27FC236}">
                <a16:creationId xmlns="" xmlns:a16="http://schemas.microsoft.com/office/drawing/2014/main" id="{69437DC5-DF3E-BE4B-A1BD-2749E33397B8}"/>
              </a:ext>
            </a:extLst>
          </p:cNvPr>
          <p:cNvSpPr txBox="1">
            <a:spLocks noGrp="1"/>
          </p:cNvSpPr>
          <p:nvPr>
            <p:ph type="title"/>
          </p:nvPr>
        </p:nvSpPr>
        <p:spPr>
          <a:xfrm>
            <a:off x="754767" y="695700"/>
            <a:ext cx="11039200" cy="6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rgbClr val="FFFFFF"/>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9" name="Google Shape;52;p13">
            <a:extLst>
              <a:ext uri="{FF2B5EF4-FFF2-40B4-BE49-F238E27FC236}">
                <a16:creationId xmlns="" xmlns:a16="http://schemas.microsoft.com/office/drawing/2014/main" id="{A00A25EA-D6CB-1E48-B9A4-D8417025976D}"/>
              </a:ext>
            </a:extLst>
          </p:cNvPr>
          <p:cNvSpPr txBox="1">
            <a:spLocks noGrp="1"/>
          </p:cNvSpPr>
          <p:nvPr>
            <p:ph type="body" idx="1"/>
          </p:nvPr>
        </p:nvSpPr>
        <p:spPr>
          <a:xfrm>
            <a:off x="914400" y="1825267"/>
            <a:ext cx="2960800" cy="3088800"/>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Clr>
                <a:srgbClr val="000000"/>
              </a:buClr>
              <a:buSzPts val="1400"/>
              <a:buFontTx/>
              <a:buNone/>
              <a:defRPr sz="1800">
                <a:solidFill>
                  <a:srgbClr val="000000"/>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1219170" lvl="1"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2pPr>
            <a:lvl3pPr marL="1828754" lvl="2"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3pPr>
            <a:lvl4pPr marL="2438339" lvl="3"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4pPr>
            <a:lvl5pPr marL="3047924" lvl="4"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5pPr>
            <a:lvl6pPr marL="3657509" lvl="5"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6pPr>
            <a:lvl7pPr marL="4267093" lvl="6"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7pPr>
            <a:lvl8pPr marL="4876678" lvl="7"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8pPr>
            <a:lvl9pPr marL="5486263" lvl="8" indent="-423323" rtl="0">
              <a:lnSpc>
                <a:spcPct val="100000"/>
              </a:lnSpc>
              <a:spcBef>
                <a:spcPts val="2133"/>
              </a:spcBef>
              <a:spcAft>
                <a:spcPts val="2133"/>
              </a:spcAft>
              <a:buClr>
                <a:srgbClr val="000000"/>
              </a:buClr>
              <a:buSzPts val="1400"/>
              <a:buFont typeface="Lato"/>
              <a:buChar char="■"/>
              <a:defRPr>
                <a:solidFill>
                  <a:srgbClr val="000000"/>
                </a:solidFill>
                <a:latin typeface="Lato"/>
                <a:ea typeface="Lato"/>
                <a:cs typeface="Lato"/>
                <a:sym typeface="Lato"/>
              </a:defRPr>
            </a:lvl9pPr>
          </a:lstStyle>
          <a:p>
            <a:endParaRPr dirty="0"/>
          </a:p>
        </p:txBody>
      </p:sp>
      <p:sp>
        <p:nvSpPr>
          <p:cNvPr id="10" name="Google Shape;53;p13">
            <a:extLst>
              <a:ext uri="{FF2B5EF4-FFF2-40B4-BE49-F238E27FC236}">
                <a16:creationId xmlns="" xmlns:a16="http://schemas.microsoft.com/office/drawing/2014/main" id="{CD86C0DC-1369-FA44-BB90-A288E50BCFBE}"/>
              </a:ext>
            </a:extLst>
          </p:cNvPr>
          <p:cNvSpPr txBox="1">
            <a:spLocks noGrp="1"/>
          </p:cNvSpPr>
          <p:nvPr>
            <p:ph type="body" idx="2"/>
          </p:nvPr>
        </p:nvSpPr>
        <p:spPr>
          <a:xfrm>
            <a:off x="4615600" y="1884600"/>
            <a:ext cx="2960800" cy="3088800"/>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Clr>
                <a:srgbClr val="000000"/>
              </a:buClr>
              <a:buSzPts val="1400"/>
              <a:buFontTx/>
              <a:buNone/>
              <a:defRPr sz="1800">
                <a:solidFill>
                  <a:srgbClr val="000000"/>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1219170" lvl="1"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2pPr>
            <a:lvl3pPr marL="1828754" lvl="2"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3pPr>
            <a:lvl4pPr marL="2438339" lvl="3"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4pPr>
            <a:lvl5pPr marL="3047924" lvl="4"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5pPr>
            <a:lvl6pPr marL="3657509" lvl="5"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6pPr>
            <a:lvl7pPr marL="4267093" lvl="6"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7pPr>
            <a:lvl8pPr marL="4876678" lvl="7"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8pPr>
            <a:lvl9pPr marL="5486263" lvl="8" indent="-423323" rtl="0">
              <a:lnSpc>
                <a:spcPct val="100000"/>
              </a:lnSpc>
              <a:spcBef>
                <a:spcPts val="2133"/>
              </a:spcBef>
              <a:spcAft>
                <a:spcPts val="2133"/>
              </a:spcAft>
              <a:buClr>
                <a:srgbClr val="000000"/>
              </a:buClr>
              <a:buSzPts val="1400"/>
              <a:buFont typeface="Lato"/>
              <a:buChar char="■"/>
              <a:defRPr>
                <a:solidFill>
                  <a:srgbClr val="000000"/>
                </a:solidFill>
                <a:latin typeface="Lato"/>
                <a:ea typeface="Lato"/>
                <a:cs typeface="Lato"/>
                <a:sym typeface="Lato"/>
              </a:defRPr>
            </a:lvl9pPr>
          </a:lstStyle>
          <a:p>
            <a:endParaRPr dirty="0"/>
          </a:p>
        </p:txBody>
      </p:sp>
      <p:sp>
        <p:nvSpPr>
          <p:cNvPr id="11" name="Google Shape;54;p13">
            <a:extLst>
              <a:ext uri="{FF2B5EF4-FFF2-40B4-BE49-F238E27FC236}">
                <a16:creationId xmlns="" xmlns:a16="http://schemas.microsoft.com/office/drawing/2014/main" id="{E789F5DB-5306-BB46-9189-790BE94E22E8}"/>
              </a:ext>
            </a:extLst>
          </p:cNvPr>
          <p:cNvSpPr txBox="1">
            <a:spLocks noGrp="1"/>
          </p:cNvSpPr>
          <p:nvPr>
            <p:ph type="body" idx="3"/>
          </p:nvPr>
        </p:nvSpPr>
        <p:spPr>
          <a:xfrm>
            <a:off x="8316800" y="1884600"/>
            <a:ext cx="2960800" cy="3088800"/>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Clr>
                <a:srgbClr val="000000"/>
              </a:buClr>
              <a:buSzPts val="1400"/>
              <a:buFontTx/>
              <a:buNone/>
              <a:defRPr sz="1800">
                <a:solidFill>
                  <a:srgbClr val="000000"/>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1219170" lvl="1"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2pPr>
            <a:lvl3pPr marL="1828754" lvl="2"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3pPr>
            <a:lvl4pPr marL="2438339" lvl="3"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4pPr>
            <a:lvl5pPr marL="3047924" lvl="4"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5pPr>
            <a:lvl6pPr marL="3657509" lvl="5"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6pPr>
            <a:lvl7pPr marL="4267093" lvl="6"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7pPr>
            <a:lvl8pPr marL="4876678" lvl="7"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8pPr>
            <a:lvl9pPr marL="5486263" lvl="8" indent="-423323" rtl="0">
              <a:lnSpc>
                <a:spcPct val="100000"/>
              </a:lnSpc>
              <a:spcBef>
                <a:spcPts val="2133"/>
              </a:spcBef>
              <a:spcAft>
                <a:spcPts val="2133"/>
              </a:spcAft>
              <a:buClr>
                <a:srgbClr val="000000"/>
              </a:buClr>
              <a:buSzPts val="1400"/>
              <a:buFont typeface="Lato"/>
              <a:buChar char="■"/>
              <a:defRPr>
                <a:solidFill>
                  <a:srgbClr val="000000"/>
                </a:solidFill>
                <a:latin typeface="Lato"/>
                <a:ea typeface="Lato"/>
                <a:cs typeface="Lato"/>
                <a:sym typeface="Lato"/>
              </a:defRPr>
            </a:lvl9pPr>
          </a:lstStyle>
          <a:p>
            <a:endParaRPr dirty="0"/>
          </a:p>
        </p:txBody>
      </p:sp>
      <p:grpSp>
        <p:nvGrpSpPr>
          <p:cNvPr id="12" name="Group 11">
            <a:extLst>
              <a:ext uri="{FF2B5EF4-FFF2-40B4-BE49-F238E27FC236}">
                <a16:creationId xmlns="" xmlns:a16="http://schemas.microsoft.com/office/drawing/2014/main" id="{219A4481-055E-A744-9C45-64CBCB8EC2C3}"/>
              </a:ext>
            </a:extLst>
          </p:cNvPr>
          <p:cNvGrpSpPr/>
          <p:nvPr userDrawn="1"/>
        </p:nvGrpSpPr>
        <p:grpSpPr>
          <a:xfrm>
            <a:off x="0" y="6503292"/>
            <a:ext cx="12191999" cy="412620"/>
            <a:chOff x="0" y="6479438"/>
            <a:chExt cx="12191999" cy="412620"/>
          </a:xfrm>
        </p:grpSpPr>
        <p:sp>
          <p:nvSpPr>
            <p:cNvPr id="17" name="Rectangle 16">
              <a:extLst>
                <a:ext uri="{FF2B5EF4-FFF2-40B4-BE49-F238E27FC236}">
                  <a16:creationId xmlns="" xmlns:a16="http://schemas.microsoft.com/office/drawing/2014/main" id="{F35B812F-FACD-9F4C-B44D-D7D869D3CEED}"/>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 xmlns:a16="http://schemas.microsoft.com/office/drawing/2014/main" id="{7D81E955-7FA2-7846-9071-EE36879DFCB9}"/>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9" name="TextBox 18">
              <a:extLst>
                <a:ext uri="{FF2B5EF4-FFF2-40B4-BE49-F238E27FC236}">
                  <a16:creationId xmlns="" xmlns:a16="http://schemas.microsoft.com/office/drawing/2014/main" id="{71C55EB1-D9CC-8B41-9CE7-87133D73018D}"/>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2975991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tandard Square" preserve="1" userDrawn="1">
  <p:cSld name="Standard Square">
    <p:bg>
      <p:bgPr>
        <a:blipFill dpi="0" rotWithShape="1">
          <a:blip r:embed="rId2">
            <a:lum/>
          </a:blip>
          <a:srcRect/>
          <a:stretch>
            <a:fillRect/>
          </a:stretch>
        </a:blipFill>
        <a:effectLst/>
      </p:bgPr>
    </p:bg>
    <p:spTree>
      <p:nvGrpSpPr>
        <p:cNvPr id="1" name="Shape 61"/>
        <p:cNvGrpSpPr/>
        <p:nvPr/>
      </p:nvGrpSpPr>
      <p:grpSpPr>
        <a:xfrm>
          <a:off x="0" y="0"/>
          <a:ext cx="0" cy="0"/>
          <a:chOff x="0" y="0"/>
          <a:chExt cx="0" cy="0"/>
        </a:xfrm>
      </p:grpSpPr>
      <p:sp>
        <p:nvSpPr>
          <p:cNvPr id="6" name="Google Shape;67;p16">
            <a:extLst>
              <a:ext uri="{FF2B5EF4-FFF2-40B4-BE49-F238E27FC236}">
                <a16:creationId xmlns="" xmlns:a16="http://schemas.microsoft.com/office/drawing/2014/main" id="{3E340AA0-4491-EC41-BB39-6E69AFC34128}"/>
              </a:ext>
            </a:extLst>
          </p:cNvPr>
          <p:cNvSpPr txBox="1">
            <a:spLocks noGrp="1"/>
          </p:cNvSpPr>
          <p:nvPr>
            <p:ph type="title"/>
          </p:nvPr>
        </p:nvSpPr>
        <p:spPr>
          <a:xfrm>
            <a:off x="996133" y="1031067"/>
            <a:ext cx="6043200" cy="524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1800"/>
              <a:buFont typeface="Lato"/>
              <a:buNone/>
              <a:defRPr sz="4000" b="1">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dirty="0"/>
          </a:p>
        </p:txBody>
      </p:sp>
      <p:sp>
        <p:nvSpPr>
          <p:cNvPr id="7" name="Google Shape;68;p16">
            <a:extLst>
              <a:ext uri="{FF2B5EF4-FFF2-40B4-BE49-F238E27FC236}">
                <a16:creationId xmlns="" xmlns:a16="http://schemas.microsoft.com/office/drawing/2014/main" id="{59FEBBF5-2470-5348-91F9-25C45C3D3AE3}"/>
              </a:ext>
            </a:extLst>
          </p:cNvPr>
          <p:cNvSpPr txBox="1">
            <a:spLocks noGrp="1"/>
          </p:cNvSpPr>
          <p:nvPr>
            <p:ph type="body" idx="1"/>
          </p:nvPr>
        </p:nvSpPr>
        <p:spPr>
          <a:xfrm>
            <a:off x="996133" y="1620600"/>
            <a:ext cx="5840000" cy="3844800"/>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SzPts val="1400"/>
              <a:buFontTx/>
              <a:buNone/>
              <a:defRPr sz="1800">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1219170" lvl="1" indent="-423323" rtl="0">
              <a:lnSpc>
                <a:spcPct val="100000"/>
              </a:lnSpc>
              <a:spcBef>
                <a:spcPts val="2133"/>
              </a:spcBef>
              <a:spcAft>
                <a:spcPts val="0"/>
              </a:spcAft>
              <a:buSzPts val="1400"/>
              <a:buFont typeface="Lato"/>
              <a:buChar char="○"/>
              <a:defRPr>
                <a:latin typeface="Lato"/>
                <a:ea typeface="Lato"/>
                <a:cs typeface="Lato"/>
                <a:sym typeface="Lato"/>
              </a:defRPr>
            </a:lvl2pPr>
            <a:lvl3pPr marL="1828754" lvl="2" indent="-423323" rtl="0">
              <a:lnSpc>
                <a:spcPct val="100000"/>
              </a:lnSpc>
              <a:spcBef>
                <a:spcPts val="2133"/>
              </a:spcBef>
              <a:spcAft>
                <a:spcPts val="0"/>
              </a:spcAft>
              <a:buSzPts val="1400"/>
              <a:buFont typeface="Lato"/>
              <a:buChar char="■"/>
              <a:defRPr>
                <a:latin typeface="Lato"/>
                <a:ea typeface="Lato"/>
                <a:cs typeface="Lato"/>
                <a:sym typeface="Lato"/>
              </a:defRPr>
            </a:lvl3pPr>
            <a:lvl4pPr marL="2438339" lvl="3" indent="-423323" rtl="0">
              <a:lnSpc>
                <a:spcPct val="100000"/>
              </a:lnSpc>
              <a:spcBef>
                <a:spcPts val="2133"/>
              </a:spcBef>
              <a:spcAft>
                <a:spcPts val="0"/>
              </a:spcAft>
              <a:buSzPts val="1400"/>
              <a:buFont typeface="Lato"/>
              <a:buChar char="●"/>
              <a:defRPr>
                <a:latin typeface="Lato"/>
                <a:ea typeface="Lato"/>
                <a:cs typeface="Lato"/>
                <a:sym typeface="Lato"/>
              </a:defRPr>
            </a:lvl4pPr>
            <a:lvl5pPr marL="3047924" lvl="4" indent="-423323" rtl="0">
              <a:lnSpc>
                <a:spcPct val="100000"/>
              </a:lnSpc>
              <a:spcBef>
                <a:spcPts val="2133"/>
              </a:spcBef>
              <a:spcAft>
                <a:spcPts val="0"/>
              </a:spcAft>
              <a:buSzPts val="1400"/>
              <a:buFont typeface="Lato"/>
              <a:buChar char="○"/>
              <a:defRPr>
                <a:latin typeface="Lato"/>
                <a:ea typeface="Lato"/>
                <a:cs typeface="Lato"/>
                <a:sym typeface="Lato"/>
              </a:defRPr>
            </a:lvl5pPr>
            <a:lvl6pPr marL="3657509" lvl="5" indent="-423323" rtl="0">
              <a:lnSpc>
                <a:spcPct val="100000"/>
              </a:lnSpc>
              <a:spcBef>
                <a:spcPts val="2133"/>
              </a:spcBef>
              <a:spcAft>
                <a:spcPts val="0"/>
              </a:spcAft>
              <a:buSzPts val="1400"/>
              <a:buFont typeface="Lato"/>
              <a:buChar char="■"/>
              <a:defRPr>
                <a:latin typeface="Lato"/>
                <a:ea typeface="Lato"/>
                <a:cs typeface="Lato"/>
                <a:sym typeface="Lato"/>
              </a:defRPr>
            </a:lvl6pPr>
            <a:lvl7pPr marL="4267093" lvl="6" indent="-423323" rtl="0">
              <a:lnSpc>
                <a:spcPct val="100000"/>
              </a:lnSpc>
              <a:spcBef>
                <a:spcPts val="2133"/>
              </a:spcBef>
              <a:spcAft>
                <a:spcPts val="0"/>
              </a:spcAft>
              <a:buSzPts val="1400"/>
              <a:buFont typeface="Lato"/>
              <a:buChar char="●"/>
              <a:defRPr>
                <a:latin typeface="Lato"/>
                <a:ea typeface="Lato"/>
                <a:cs typeface="Lato"/>
                <a:sym typeface="Lato"/>
              </a:defRPr>
            </a:lvl7pPr>
            <a:lvl8pPr marL="4876678" lvl="7" indent="-423323" rtl="0">
              <a:lnSpc>
                <a:spcPct val="100000"/>
              </a:lnSpc>
              <a:spcBef>
                <a:spcPts val="2133"/>
              </a:spcBef>
              <a:spcAft>
                <a:spcPts val="0"/>
              </a:spcAft>
              <a:buSzPts val="1400"/>
              <a:buFont typeface="Lato"/>
              <a:buChar char="○"/>
              <a:defRPr>
                <a:latin typeface="Lato"/>
                <a:ea typeface="Lato"/>
                <a:cs typeface="Lato"/>
                <a:sym typeface="Lato"/>
              </a:defRPr>
            </a:lvl8pPr>
            <a:lvl9pPr marL="5486263" lvl="8" indent="-423323" rtl="0">
              <a:lnSpc>
                <a:spcPct val="100000"/>
              </a:lnSpc>
              <a:spcBef>
                <a:spcPts val="2133"/>
              </a:spcBef>
              <a:spcAft>
                <a:spcPts val="2133"/>
              </a:spcAft>
              <a:buSzPts val="1400"/>
              <a:buFont typeface="Lato"/>
              <a:buChar char="■"/>
              <a:defRPr>
                <a:latin typeface="Lato"/>
                <a:ea typeface="Lato"/>
                <a:cs typeface="Lato"/>
                <a:sym typeface="Lato"/>
              </a:defRPr>
            </a:lvl9pPr>
          </a:lstStyle>
          <a:p>
            <a:endParaRPr dirty="0"/>
          </a:p>
        </p:txBody>
      </p:sp>
      <p:grpSp>
        <p:nvGrpSpPr>
          <p:cNvPr id="8" name="Group 7">
            <a:extLst>
              <a:ext uri="{FF2B5EF4-FFF2-40B4-BE49-F238E27FC236}">
                <a16:creationId xmlns="" xmlns:a16="http://schemas.microsoft.com/office/drawing/2014/main" id="{16F36CF8-3F8E-0945-8131-5A641DDAFB8C}"/>
              </a:ext>
            </a:extLst>
          </p:cNvPr>
          <p:cNvGrpSpPr/>
          <p:nvPr userDrawn="1"/>
        </p:nvGrpSpPr>
        <p:grpSpPr>
          <a:xfrm>
            <a:off x="0" y="6503292"/>
            <a:ext cx="12191999" cy="412620"/>
            <a:chOff x="0" y="6479438"/>
            <a:chExt cx="12191999" cy="412620"/>
          </a:xfrm>
        </p:grpSpPr>
        <p:sp>
          <p:nvSpPr>
            <p:cNvPr id="13" name="Rectangle 12">
              <a:extLst>
                <a:ext uri="{FF2B5EF4-FFF2-40B4-BE49-F238E27FC236}">
                  <a16:creationId xmlns="" xmlns:a16="http://schemas.microsoft.com/office/drawing/2014/main" id="{24D3A20A-9019-AF4D-8E18-60761D57A266}"/>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87903958-FB5A-1349-B3BF-D62ABFA77348}"/>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5" name="TextBox 14">
              <a:extLst>
                <a:ext uri="{FF2B5EF4-FFF2-40B4-BE49-F238E27FC236}">
                  <a16:creationId xmlns="" xmlns:a16="http://schemas.microsoft.com/office/drawing/2014/main" id="{9E35390F-4DEE-7640-AAF5-E48906960303}"/>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2817395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tandard Square (2)" preserve="1" userDrawn="1">
  <p:cSld name="Standard Square (2)">
    <p:bg>
      <p:bgPr>
        <a:blipFill dpi="0" rotWithShape="1">
          <a:blip r:embed="rId2">
            <a:lum/>
          </a:blip>
          <a:srcRect/>
          <a:stretch>
            <a:fillRect/>
          </a:stretch>
        </a:blipFill>
        <a:effectLst/>
      </p:bgPr>
    </p:bg>
    <p:spTree>
      <p:nvGrpSpPr>
        <p:cNvPr id="1" name="Shape 65"/>
        <p:cNvGrpSpPr/>
        <p:nvPr/>
      </p:nvGrpSpPr>
      <p:grpSpPr>
        <a:xfrm>
          <a:off x="0" y="0"/>
          <a:ext cx="0" cy="0"/>
          <a:chOff x="0" y="0"/>
          <a:chExt cx="0" cy="0"/>
        </a:xfrm>
      </p:grpSpPr>
      <p:sp>
        <p:nvSpPr>
          <p:cNvPr id="8" name="Google Shape;67;p16">
            <a:extLst>
              <a:ext uri="{FF2B5EF4-FFF2-40B4-BE49-F238E27FC236}">
                <a16:creationId xmlns="" xmlns:a16="http://schemas.microsoft.com/office/drawing/2014/main" id="{D2237DF5-469E-2347-A7EA-FC222E38A136}"/>
              </a:ext>
            </a:extLst>
          </p:cNvPr>
          <p:cNvSpPr txBox="1">
            <a:spLocks noGrp="1"/>
          </p:cNvSpPr>
          <p:nvPr>
            <p:ph type="title"/>
          </p:nvPr>
        </p:nvSpPr>
        <p:spPr>
          <a:xfrm>
            <a:off x="996133" y="1031067"/>
            <a:ext cx="6043200" cy="524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1800"/>
              <a:buFont typeface="Lato"/>
              <a:buNone/>
              <a:defRPr sz="4000" b="1">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dirty="0"/>
          </a:p>
        </p:txBody>
      </p:sp>
      <p:sp>
        <p:nvSpPr>
          <p:cNvPr id="9" name="Google Shape;68;p16">
            <a:extLst>
              <a:ext uri="{FF2B5EF4-FFF2-40B4-BE49-F238E27FC236}">
                <a16:creationId xmlns="" xmlns:a16="http://schemas.microsoft.com/office/drawing/2014/main" id="{7704C2FF-C8FE-2F4F-BF15-19F40A05D1FC}"/>
              </a:ext>
            </a:extLst>
          </p:cNvPr>
          <p:cNvSpPr txBox="1">
            <a:spLocks noGrp="1"/>
          </p:cNvSpPr>
          <p:nvPr>
            <p:ph type="body" idx="1"/>
          </p:nvPr>
        </p:nvSpPr>
        <p:spPr>
          <a:xfrm>
            <a:off x="996133" y="1620600"/>
            <a:ext cx="5840000" cy="3844800"/>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SzPts val="1400"/>
              <a:buFontTx/>
              <a:buNone/>
              <a:defRPr sz="1800">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1219170" lvl="1" indent="-423323" rtl="0">
              <a:lnSpc>
                <a:spcPct val="100000"/>
              </a:lnSpc>
              <a:spcBef>
                <a:spcPts val="2133"/>
              </a:spcBef>
              <a:spcAft>
                <a:spcPts val="0"/>
              </a:spcAft>
              <a:buSzPts val="1400"/>
              <a:buFont typeface="Lato"/>
              <a:buChar char="○"/>
              <a:defRPr>
                <a:latin typeface="Lato"/>
                <a:ea typeface="Lato"/>
                <a:cs typeface="Lato"/>
                <a:sym typeface="Lato"/>
              </a:defRPr>
            </a:lvl2pPr>
            <a:lvl3pPr marL="1828754" lvl="2" indent="-423323" rtl="0">
              <a:lnSpc>
                <a:spcPct val="100000"/>
              </a:lnSpc>
              <a:spcBef>
                <a:spcPts val="2133"/>
              </a:spcBef>
              <a:spcAft>
                <a:spcPts val="0"/>
              </a:spcAft>
              <a:buSzPts val="1400"/>
              <a:buFont typeface="Lato"/>
              <a:buChar char="■"/>
              <a:defRPr>
                <a:latin typeface="Lato"/>
                <a:ea typeface="Lato"/>
                <a:cs typeface="Lato"/>
                <a:sym typeface="Lato"/>
              </a:defRPr>
            </a:lvl3pPr>
            <a:lvl4pPr marL="2438339" lvl="3" indent="-423323" rtl="0">
              <a:lnSpc>
                <a:spcPct val="100000"/>
              </a:lnSpc>
              <a:spcBef>
                <a:spcPts val="2133"/>
              </a:spcBef>
              <a:spcAft>
                <a:spcPts val="0"/>
              </a:spcAft>
              <a:buSzPts val="1400"/>
              <a:buFont typeface="Lato"/>
              <a:buChar char="●"/>
              <a:defRPr>
                <a:latin typeface="Lato"/>
                <a:ea typeface="Lato"/>
                <a:cs typeface="Lato"/>
                <a:sym typeface="Lato"/>
              </a:defRPr>
            </a:lvl4pPr>
            <a:lvl5pPr marL="3047924" lvl="4" indent="-423323" rtl="0">
              <a:lnSpc>
                <a:spcPct val="100000"/>
              </a:lnSpc>
              <a:spcBef>
                <a:spcPts val="2133"/>
              </a:spcBef>
              <a:spcAft>
                <a:spcPts val="0"/>
              </a:spcAft>
              <a:buSzPts val="1400"/>
              <a:buFont typeface="Lato"/>
              <a:buChar char="○"/>
              <a:defRPr>
                <a:latin typeface="Lato"/>
                <a:ea typeface="Lato"/>
                <a:cs typeface="Lato"/>
                <a:sym typeface="Lato"/>
              </a:defRPr>
            </a:lvl5pPr>
            <a:lvl6pPr marL="3657509" lvl="5" indent="-423323" rtl="0">
              <a:lnSpc>
                <a:spcPct val="100000"/>
              </a:lnSpc>
              <a:spcBef>
                <a:spcPts val="2133"/>
              </a:spcBef>
              <a:spcAft>
                <a:spcPts val="0"/>
              </a:spcAft>
              <a:buSzPts val="1400"/>
              <a:buFont typeface="Lato"/>
              <a:buChar char="■"/>
              <a:defRPr>
                <a:latin typeface="Lato"/>
                <a:ea typeface="Lato"/>
                <a:cs typeface="Lato"/>
                <a:sym typeface="Lato"/>
              </a:defRPr>
            </a:lvl6pPr>
            <a:lvl7pPr marL="4267093" lvl="6" indent="-423323" rtl="0">
              <a:lnSpc>
                <a:spcPct val="100000"/>
              </a:lnSpc>
              <a:spcBef>
                <a:spcPts val="2133"/>
              </a:spcBef>
              <a:spcAft>
                <a:spcPts val="0"/>
              </a:spcAft>
              <a:buSzPts val="1400"/>
              <a:buFont typeface="Lato"/>
              <a:buChar char="●"/>
              <a:defRPr>
                <a:latin typeface="Lato"/>
                <a:ea typeface="Lato"/>
                <a:cs typeface="Lato"/>
                <a:sym typeface="Lato"/>
              </a:defRPr>
            </a:lvl7pPr>
            <a:lvl8pPr marL="4876678" lvl="7" indent="-423323" rtl="0">
              <a:lnSpc>
                <a:spcPct val="100000"/>
              </a:lnSpc>
              <a:spcBef>
                <a:spcPts val="2133"/>
              </a:spcBef>
              <a:spcAft>
                <a:spcPts val="0"/>
              </a:spcAft>
              <a:buSzPts val="1400"/>
              <a:buFont typeface="Lato"/>
              <a:buChar char="○"/>
              <a:defRPr>
                <a:latin typeface="Lato"/>
                <a:ea typeface="Lato"/>
                <a:cs typeface="Lato"/>
                <a:sym typeface="Lato"/>
              </a:defRPr>
            </a:lvl8pPr>
            <a:lvl9pPr marL="5486263" lvl="8" indent="-423323" rtl="0">
              <a:lnSpc>
                <a:spcPct val="100000"/>
              </a:lnSpc>
              <a:spcBef>
                <a:spcPts val="2133"/>
              </a:spcBef>
              <a:spcAft>
                <a:spcPts val="2133"/>
              </a:spcAft>
              <a:buSzPts val="1400"/>
              <a:buFont typeface="Lato"/>
              <a:buChar char="■"/>
              <a:defRPr>
                <a:latin typeface="Lato"/>
                <a:ea typeface="Lato"/>
                <a:cs typeface="Lato"/>
                <a:sym typeface="Lato"/>
              </a:defRPr>
            </a:lvl9pPr>
          </a:lstStyle>
          <a:p>
            <a:endParaRPr dirty="0"/>
          </a:p>
        </p:txBody>
      </p:sp>
      <p:grpSp>
        <p:nvGrpSpPr>
          <p:cNvPr id="13" name="Group 12">
            <a:extLst>
              <a:ext uri="{FF2B5EF4-FFF2-40B4-BE49-F238E27FC236}">
                <a16:creationId xmlns="" xmlns:a16="http://schemas.microsoft.com/office/drawing/2014/main" id="{567CCF63-527C-2D47-B226-DFF8CAB712FC}"/>
              </a:ext>
            </a:extLst>
          </p:cNvPr>
          <p:cNvGrpSpPr/>
          <p:nvPr userDrawn="1"/>
        </p:nvGrpSpPr>
        <p:grpSpPr>
          <a:xfrm>
            <a:off x="0" y="6503292"/>
            <a:ext cx="12191999" cy="412620"/>
            <a:chOff x="0" y="6479438"/>
            <a:chExt cx="12191999" cy="412620"/>
          </a:xfrm>
        </p:grpSpPr>
        <p:sp>
          <p:nvSpPr>
            <p:cNvPr id="14" name="Rectangle 13">
              <a:extLst>
                <a:ext uri="{FF2B5EF4-FFF2-40B4-BE49-F238E27FC236}">
                  <a16:creationId xmlns="" xmlns:a16="http://schemas.microsoft.com/office/drawing/2014/main" id="{17C1FC5C-FAF6-9142-B9E0-F61CC17E0801}"/>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id="{933412B3-65E8-5B4C-BA2C-19FC15A0599D}"/>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6" name="TextBox 15">
              <a:extLst>
                <a:ext uri="{FF2B5EF4-FFF2-40B4-BE49-F238E27FC236}">
                  <a16:creationId xmlns="" xmlns:a16="http://schemas.microsoft.com/office/drawing/2014/main" id="{FF91862B-E1CB-5140-9DFF-313E6153440C}"/>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1562681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tandard Square (3)" preserve="1" userDrawn="1">
  <p:cSld name="Standard Square (3)">
    <p:bg>
      <p:bgPr>
        <a:blipFill dpi="0" rotWithShape="1">
          <a:blip r:embed="rId2">
            <a:lum/>
          </a:blip>
          <a:srcRect/>
          <a:stretch>
            <a:fillRect/>
          </a:stretch>
        </a:blipFill>
        <a:effectLst/>
      </p:bgPr>
    </p:bg>
    <p:spTree>
      <p:nvGrpSpPr>
        <p:cNvPr id="1" name="Shape 69"/>
        <p:cNvGrpSpPr/>
        <p:nvPr/>
      </p:nvGrpSpPr>
      <p:grpSpPr>
        <a:xfrm>
          <a:off x="0" y="0"/>
          <a:ext cx="0" cy="0"/>
          <a:chOff x="0" y="0"/>
          <a:chExt cx="0" cy="0"/>
        </a:xfrm>
      </p:grpSpPr>
      <p:sp>
        <p:nvSpPr>
          <p:cNvPr id="5" name="Google Shape;67;p16">
            <a:extLst>
              <a:ext uri="{FF2B5EF4-FFF2-40B4-BE49-F238E27FC236}">
                <a16:creationId xmlns="" xmlns:a16="http://schemas.microsoft.com/office/drawing/2014/main" id="{FADD6677-7EBE-1B4A-ACA1-7A815E1BEE20}"/>
              </a:ext>
            </a:extLst>
          </p:cNvPr>
          <p:cNvSpPr txBox="1">
            <a:spLocks noGrp="1"/>
          </p:cNvSpPr>
          <p:nvPr>
            <p:ph type="title"/>
          </p:nvPr>
        </p:nvSpPr>
        <p:spPr>
          <a:xfrm>
            <a:off x="996133" y="1031067"/>
            <a:ext cx="6043200" cy="524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1800"/>
              <a:buFont typeface="Lato"/>
              <a:buNone/>
              <a:defRPr sz="4000" b="1">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dirty="0"/>
          </a:p>
        </p:txBody>
      </p:sp>
      <p:sp>
        <p:nvSpPr>
          <p:cNvPr id="6" name="Google Shape;68;p16">
            <a:extLst>
              <a:ext uri="{FF2B5EF4-FFF2-40B4-BE49-F238E27FC236}">
                <a16:creationId xmlns="" xmlns:a16="http://schemas.microsoft.com/office/drawing/2014/main" id="{E52220AF-202D-3C49-8B5A-F9C911202022}"/>
              </a:ext>
            </a:extLst>
          </p:cNvPr>
          <p:cNvSpPr txBox="1">
            <a:spLocks noGrp="1"/>
          </p:cNvSpPr>
          <p:nvPr>
            <p:ph type="body" idx="1"/>
          </p:nvPr>
        </p:nvSpPr>
        <p:spPr>
          <a:xfrm>
            <a:off x="996133" y="1620600"/>
            <a:ext cx="5840000" cy="3844800"/>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SzPts val="1400"/>
              <a:buFontTx/>
              <a:buNone/>
              <a:defRPr sz="1800">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1219170" lvl="1" indent="-423323" rtl="0">
              <a:lnSpc>
                <a:spcPct val="100000"/>
              </a:lnSpc>
              <a:spcBef>
                <a:spcPts val="2133"/>
              </a:spcBef>
              <a:spcAft>
                <a:spcPts val="0"/>
              </a:spcAft>
              <a:buSzPts val="1400"/>
              <a:buFont typeface="Lato"/>
              <a:buChar char="○"/>
              <a:defRPr>
                <a:latin typeface="Lato"/>
                <a:ea typeface="Lato"/>
                <a:cs typeface="Lato"/>
                <a:sym typeface="Lato"/>
              </a:defRPr>
            </a:lvl2pPr>
            <a:lvl3pPr marL="1828754" lvl="2" indent="-423323" rtl="0">
              <a:lnSpc>
                <a:spcPct val="100000"/>
              </a:lnSpc>
              <a:spcBef>
                <a:spcPts val="2133"/>
              </a:spcBef>
              <a:spcAft>
                <a:spcPts val="0"/>
              </a:spcAft>
              <a:buSzPts val="1400"/>
              <a:buFont typeface="Lato"/>
              <a:buChar char="■"/>
              <a:defRPr>
                <a:latin typeface="Lato"/>
                <a:ea typeface="Lato"/>
                <a:cs typeface="Lato"/>
                <a:sym typeface="Lato"/>
              </a:defRPr>
            </a:lvl3pPr>
            <a:lvl4pPr marL="2438339" lvl="3" indent="-423323" rtl="0">
              <a:lnSpc>
                <a:spcPct val="100000"/>
              </a:lnSpc>
              <a:spcBef>
                <a:spcPts val="2133"/>
              </a:spcBef>
              <a:spcAft>
                <a:spcPts val="0"/>
              </a:spcAft>
              <a:buSzPts val="1400"/>
              <a:buFont typeface="Lato"/>
              <a:buChar char="●"/>
              <a:defRPr>
                <a:latin typeface="Lato"/>
                <a:ea typeface="Lato"/>
                <a:cs typeface="Lato"/>
                <a:sym typeface="Lato"/>
              </a:defRPr>
            </a:lvl4pPr>
            <a:lvl5pPr marL="3047924" lvl="4" indent="-423323" rtl="0">
              <a:lnSpc>
                <a:spcPct val="100000"/>
              </a:lnSpc>
              <a:spcBef>
                <a:spcPts val="2133"/>
              </a:spcBef>
              <a:spcAft>
                <a:spcPts val="0"/>
              </a:spcAft>
              <a:buSzPts val="1400"/>
              <a:buFont typeface="Lato"/>
              <a:buChar char="○"/>
              <a:defRPr>
                <a:latin typeface="Lato"/>
                <a:ea typeface="Lato"/>
                <a:cs typeface="Lato"/>
                <a:sym typeface="Lato"/>
              </a:defRPr>
            </a:lvl5pPr>
            <a:lvl6pPr marL="3657509" lvl="5" indent="-423323" rtl="0">
              <a:lnSpc>
                <a:spcPct val="100000"/>
              </a:lnSpc>
              <a:spcBef>
                <a:spcPts val="2133"/>
              </a:spcBef>
              <a:spcAft>
                <a:spcPts val="0"/>
              </a:spcAft>
              <a:buSzPts val="1400"/>
              <a:buFont typeface="Lato"/>
              <a:buChar char="■"/>
              <a:defRPr>
                <a:latin typeface="Lato"/>
                <a:ea typeface="Lato"/>
                <a:cs typeface="Lato"/>
                <a:sym typeface="Lato"/>
              </a:defRPr>
            </a:lvl6pPr>
            <a:lvl7pPr marL="4267093" lvl="6" indent="-423323" rtl="0">
              <a:lnSpc>
                <a:spcPct val="100000"/>
              </a:lnSpc>
              <a:spcBef>
                <a:spcPts val="2133"/>
              </a:spcBef>
              <a:spcAft>
                <a:spcPts val="0"/>
              </a:spcAft>
              <a:buSzPts val="1400"/>
              <a:buFont typeface="Lato"/>
              <a:buChar char="●"/>
              <a:defRPr>
                <a:latin typeface="Lato"/>
                <a:ea typeface="Lato"/>
                <a:cs typeface="Lato"/>
                <a:sym typeface="Lato"/>
              </a:defRPr>
            </a:lvl7pPr>
            <a:lvl8pPr marL="4876678" lvl="7" indent="-423323" rtl="0">
              <a:lnSpc>
                <a:spcPct val="100000"/>
              </a:lnSpc>
              <a:spcBef>
                <a:spcPts val="2133"/>
              </a:spcBef>
              <a:spcAft>
                <a:spcPts val="0"/>
              </a:spcAft>
              <a:buSzPts val="1400"/>
              <a:buFont typeface="Lato"/>
              <a:buChar char="○"/>
              <a:defRPr>
                <a:latin typeface="Lato"/>
                <a:ea typeface="Lato"/>
                <a:cs typeface="Lato"/>
                <a:sym typeface="Lato"/>
              </a:defRPr>
            </a:lvl8pPr>
            <a:lvl9pPr marL="5486263" lvl="8" indent="-423323" rtl="0">
              <a:lnSpc>
                <a:spcPct val="100000"/>
              </a:lnSpc>
              <a:spcBef>
                <a:spcPts val="2133"/>
              </a:spcBef>
              <a:spcAft>
                <a:spcPts val="2133"/>
              </a:spcAft>
              <a:buSzPts val="1400"/>
              <a:buFont typeface="Lato"/>
              <a:buChar char="■"/>
              <a:defRPr>
                <a:latin typeface="Lato"/>
                <a:ea typeface="Lato"/>
                <a:cs typeface="Lato"/>
                <a:sym typeface="Lato"/>
              </a:defRPr>
            </a:lvl9pPr>
          </a:lstStyle>
          <a:p>
            <a:endParaRPr dirty="0"/>
          </a:p>
        </p:txBody>
      </p:sp>
      <p:grpSp>
        <p:nvGrpSpPr>
          <p:cNvPr id="8" name="Group 7">
            <a:extLst>
              <a:ext uri="{FF2B5EF4-FFF2-40B4-BE49-F238E27FC236}">
                <a16:creationId xmlns="" xmlns:a16="http://schemas.microsoft.com/office/drawing/2014/main" id="{4B3CC7C9-EEC5-2A48-B296-0D2ADAACF5CF}"/>
              </a:ext>
            </a:extLst>
          </p:cNvPr>
          <p:cNvGrpSpPr/>
          <p:nvPr userDrawn="1"/>
        </p:nvGrpSpPr>
        <p:grpSpPr>
          <a:xfrm>
            <a:off x="0" y="6503292"/>
            <a:ext cx="12191999" cy="412620"/>
            <a:chOff x="0" y="6479438"/>
            <a:chExt cx="12191999" cy="412620"/>
          </a:xfrm>
        </p:grpSpPr>
        <p:sp>
          <p:nvSpPr>
            <p:cNvPr id="13" name="Rectangle 12">
              <a:extLst>
                <a:ext uri="{FF2B5EF4-FFF2-40B4-BE49-F238E27FC236}">
                  <a16:creationId xmlns="" xmlns:a16="http://schemas.microsoft.com/office/drawing/2014/main" id="{3D21AD4F-B4EB-D145-9289-46229A717B95}"/>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BC81C90E-62F5-5947-98BF-A04789F813CE}"/>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5" name="TextBox 14">
              <a:extLst>
                <a:ext uri="{FF2B5EF4-FFF2-40B4-BE49-F238E27FC236}">
                  <a16:creationId xmlns="" xmlns:a16="http://schemas.microsoft.com/office/drawing/2014/main" id="{3980B1CB-C2F9-E24D-9CB5-69A76CE2D5EA}"/>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3466515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Alt. Bullets" preserve="1" userDrawn="1">
  <p:cSld name="Alt. Bullets">
    <p:bg>
      <p:bgPr>
        <a:blipFill dpi="0" rotWithShape="1">
          <a:blip r:embed="rId2">
            <a:lum/>
          </a:blip>
          <a:srcRect/>
          <a:stretch>
            <a:fillRect/>
          </a:stretch>
        </a:blipFill>
        <a:effectLst/>
      </p:bgPr>
    </p:bg>
    <p:spTree>
      <p:nvGrpSpPr>
        <p:cNvPr id="1" name="Shape 73"/>
        <p:cNvGrpSpPr/>
        <p:nvPr/>
      </p:nvGrpSpPr>
      <p:grpSpPr>
        <a:xfrm>
          <a:off x="0" y="0"/>
          <a:ext cx="0" cy="0"/>
          <a:chOff x="0" y="0"/>
          <a:chExt cx="0" cy="0"/>
        </a:xfrm>
      </p:grpSpPr>
      <p:sp>
        <p:nvSpPr>
          <p:cNvPr id="7" name="Google Shape;67;p16">
            <a:extLst>
              <a:ext uri="{FF2B5EF4-FFF2-40B4-BE49-F238E27FC236}">
                <a16:creationId xmlns="" xmlns:a16="http://schemas.microsoft.com/office/drawing/2014/main" id="{41DFF902-DCAA-334E-BD2C-B60DC8B43BCF}"/>
              </a:ext>
            </a:extLst>
          </p:cNvPr>
          <p:cNvSpPr txBox="1">
            <a:spLocks noGrp="1"/>
          </p:cNvSpPr>
          <p:nvPr>
            <p:ph type="title"/>
          </p:nvPr>
        </p:nvSpPr>
        <p:spPr>
          <a:xfrm>
            <a:off x="508000" y="482600"/>
            <a:ext cx="6531333" cy="524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1800"/>
              <a:buFont typeface="Lato"/>
              <a:buNone/>
              <a:defRPr sz="4000" b="1">
                <a:solidFill>
                  <a:schemeClr val="bg1"/>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dirty="0"/>
          </a:p>
        </p:txBody>
      </p:sp>
      <p:sp>
        <p:nvSpPr>
          <p:cNvPr id="8" name="Google Shape;68;p16">
            <a:extLst>
              <a:ext uri="{FF2B5EF4-FFF2-40B4-BE49-F238E27FC236}">
                <a16:creationId xmlns="" xmlns:a16="http://schemas.microsoft.com/office/drawing/2014/main" id="{EA5B6ECE-2082-D845-BF7F-0C3E89E2202F}"/>
              </a:ext>
            </a:extLst>
          </p:cNvPr>
          <p:cNvSpPr txBox="1">
            <a:spLocks noGrp="1"/>
          </p:cNvSpPr>
          <p:nvPr>
            <p:ph type="body" idx="1"/>
          </p:nvPr>
        </p:nvSpPr>
        <p:spPr>
          <a:xfrm>
            <a:off x="508000" y="1498600"/>
            <a:ext cx="6328133" cy="3844800"/>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SzPts val="1400"/>
              <a:buFontTx/>
              <a:buNone/>
              <a:defRPr sz="1800">
                <a:solidFill>
                  <a:schemeClr val="bg1"/>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1219170" lvl="1" indent="-423323" rtl="0">
              <a:lnSpc>
                <a:spcPct val="100000"/>
              </a:lnSpc>
              <a:spcBef>
                <a:spcPts val="2133"/>
              </a:spcBef>
              <a:spcAft>
                <a:spcPts val="0"/>
              </a:spcAft>
              <a:buSzPts val="1400"/>
              <a:buFont typeface="Lato"/>
              <a:buChar char="○"/>
              <a:defRPr>
                <a:latin typeface="Lato"/>
                <a:ea typeface="Lato"/>
                <a:cs typeface="Lato"/>
                <a:sym typeface="Lato"/>
              </a:defRPr>
            </a:lvl2pPr>
            <a:lvl3pPr marL="1828754" lvl="2" indent="-423323" rtl="0">
              <a:lnSpc>
                <a:spcPct val="100000"/>
              </a:lnSpc>
              <a:spcBef>
                <a:spcPts val="2133"/>
              </a:spcBef>
              <a:spcAft>
                <a:spcPts val="0"/>
              </a:spcAft>
              <a:buSzPts val="1400"/>
              <a:buFont typeface="Lato"/>
              <a:buChar char="■"/>
              <a:defRPr>
                <a:latin typeface="Lato"/>
                <a:ea typeface="Lato"/>
                <a:cs typeface="Lato"/>
                <a:sym typeface="Lato"/>
              </a:defRPr>
            </a:lvl3pPr>
            <a:lvl4pPr marL="2438339" lvl="3" indent="-423323" rtl="0">
              <a:lnSpc>
                <a:spcPct val="100000"/>
              </a:lnSpc>
              <a:spcBef>
                <a:spcPts val="2133"/>
              </a:spcBef>
              <a:spcAft>
                <a:spcPts val="0"/>
              </a:spcAft>
              <a:buSzPts val="1400"/>
              <a:buFont typeface="Lato"/>
              <a:buChar char="●"/>
              <a:defRPr>
                <a:latin typeface="Lato"/>
                <a:ea typeface="Lato"/>
                <a:cs typeface="Lato"/>
                <a:sym typeface="Lato"/>
              </a:defRPr>
            </a:lvl4pPr>
            <a:lvl5pPr marL="3047924" lvl="4" indent="-423323" rtl="0">
              <a:lnSpc>
                <a:spcPct val="100000"/>
              </a:lnSpc>
              <a:spcBef>
                <a:spcPts val="2133"/>
              </a:spcBef>
              <a:spcAft>
                <a:spcPts val="0"/>
              </a:spcAft>
              <a:buSzPts val="1400"/>
              <a:buFont typeface="Lato"/>
              <a:buChar char="○"/>
              <a:defRPr>
                <a:latin typeface="Lato"/>
                <a:ea typeface="Lato"/>
                <a:cs typeface="Lato"/>
                <a:sym typeface="Lato"/>
              </a:defRPr>
            </a:lvl5pPr>
            <a:lvl6pPr marL="3657509" lvl="5" indent="-423323" rtl="0">
              <a:lnSpc>
                <a:spcPct val="100000"/>
              </a:lnSpc>
              <a:spcBef>
                <a:spcPts val="2133"/>
              </a:spcBef>
              <a:spcAft>
                <a:spcPts val="0"/>
              </a:spcAft>
              <a:buSzPts val="1400"/>
              <a:buFont typeface="Lato"/>
              <a:buChar char="■"/>
              <a:defRPr>
                <a:latin typeface="Lato"/>
                <a:ea typeface="Lato"/>
                <a:cs typeface="Lato"/>
                <a:sym typeface="Lato"/>
              </a:defRPr>
            </a:lvl6pPr>
            <a:lvl7pPr marL="4267093" lvl="6" indent="-423323" rtl="0">
              <a:lnSpc>
                <a:spcPct val="100000"/>
              </a:lnSpc>
              <a:spcBef>
                <a:spcPts val="2133"/>
              </a:spcBef>
              <a:spcAft>
                <a:spcPts val="0"/>
              </a:spcAft>
              <a:buSzPts val="1400"/>
              <a:buFont typeface="Lato"/>
              <a:buChar char="●"/>
              <a:defRPr>
                <a:latin typeface="Lato"/>
                <a:ea typeface="Lato"/>
                <a:cs typeface="Lato"/>
                <a:sym typeface="Lato"/>
              </a:defRPr>
            </a:lvl7pPr>
            <a:lvl8pPr marL="4876678" lvl="7" indent="-423323" rtl="0">
              <a:lnSpc>
                <a:spcPct val="100000"/>
              </a:lnSpc>
              <a:spcBef>
                <a:spcPts val="2133"/>
              </a:spcBef>
              <a:spcAft>
                <a:spcPts val="0"/>
              </a:spcAft>
              <a:buSzPts val="1400"/>
              <a:buFont typeface="Lato"/>
              <a:buChar char="○"/>
              <a:defRPr>
                <a:latin typeface="Lato"/>
                <a:ea typeface="Lato"/>
                <a:cs typeface="Lato"/>
                <a:sym typeface="Lato"/>
              </a:defRPr>
            </a:lvl8pPr>
            <a:lvl9pPr marL="5486263" lvl="8" indent="-423323" rtl="0">
              <a:lnSpc>
                <a:spcPct val="100000"/>
              </a:lnSpc>
              <a:spcBef>
                <a:spcPts val="2133"/>
              </a:spcBef>
              <a:spcAft>
                <a:spcPts val="2133"/>
              </a:spcAft>
              <a:buSzPts val="1400"/>
              <a:buFont typeface="Lato"/>
              <a:buChar char="■"/>
              <a:defRPr>
                <a:latin typeface="Lato"/>
                <a:ea typeface="Lato"/>
                <a:cs typeface="Lato"/>
                <a:sym typeface="Lato"/>
              </a:defRPr>
            </a:lvl9pPr>
          </a:lstStyle>
          <a:p>
            <a:endParaRPr dirty="0"/>
          </a:p>
        </p:txBody>
      </p:sp>
      <p:grpSp>
        <p:nvGrpSpPr>
          <p:cNvPr id="9" name="Group 8">
            <a:extLst>
              <a:ext uri="{FF2B5EF4-FFF2-40B4-BE49-F238E27FC236}">
                <a16:creationId xmlns="" xmlns:a16="http://schemas.microsoft.com/office/drawing/2014/main" id="{1B0077BE-8E2D-134B-9396-D0DAB390B74E}"/>
              </a:ext>
            </a:extLst>
          </p:cNvPr>
          <p:cNvGrpSpPr/>
          <p:nvPr userDrawn="1"/>
        </p:nvGrpSpPr>
        <p:grpSpPr>
          <a:xfrm>
            <a:off x="0" y="6503292"/>
            <a:ext cx="12191999" cy="412620"/>
            <a:chOff x="0" y="6479438"/>
            <a:chExt cx="12191999" cy="412620"/>
          </a:xfrm>
        </p:grpSpPr>
        <p:sp>
          <p:nvSpPr>
            <p:cNvPr id="14" name="Rectangle 13">
              <a:extLst>
                <a:ext uri="{FF2B5EF4-FFF2-40B4-BE49-F238E27FC236}">
                  <a16:creationId xmlns="" xmlns:a16="http://schemas.microsoft.com/office/drawing/2014/main" id="{34986F14-A967-9148-A51D-A24EE4829BD6}"/>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id="{62844764-562D-7B40-BF6D-22C4570F4ABF}"/>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6" name="TextBox 15">
              <a:extLst>
                <a:ext uri="{FF2B5EF4-FFF2-40B4-BE49-F238E27FC236}">
                  <a16:creationId xmlns="" xmlns:a16="http://schemas.microsoft.com/office/drawing/2014/main" id="{F2368AA1-A338-B949-9289-633B70DBBEE0}"/>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3633789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1 1" preserve="1">
  <p:cSld name="1_Title 1 1">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ctrTitle"/>
          </p:nvPr>
        </p:nvSpPr>
        <p:spPr>
          <a:xfrm>
            <a:off x="1173800" y="2593000"/>
            <a:ext cx="5241600" cy="167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3600"/>
              <a:buFont typeface="Lato"/>
              <a:buNone/>
              <a:defRPr sz="4000" b="1" i="0">
                <a:solidFill>
                  <a:srgbClr val="FFFFFF"/>
                </a:solidFill>
                <a:latin typeface="Arial" panose="020B0604020202020204" pitchFamily="34" charset="0"/>
                <a:ea typeface="Arial" panose="020B0604020202020204" pitchFamily="34" charset="0"/>
                <a:cs typeface="Arial" panose="020B0604020202020204" pitchFamily="34" charset="0"/>
                <a:sym typeface="Lato"/>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dirty="0"/>
          </a:p>
        </p:txBody>
      </p:sp>
      <p:pic>
        <p:nvPicPr>
          <p:cNvPr id="4" name="Picture 3">
            <a:extLst>
              <a:ext uri="{FF2B5EF4-FFF2-40B4-BE49-F238E27FC236}">
                <a16:creationId xmlns="" xmlns:a16="http://schemas.microsoft.com/office/drawing/2014/main" id="{C17A77C3-9A1D-304F-B29A-1A24346ED05D}"/>
              </a:ext>
            </a:extLst>
          </p:cNvPr>
          <p:cNvPicPr>
            <a:picLocks noChangeAspect="1"/>
          </p:cNvPicPr>
          <p:nvPr userDrawn="1"/>
        </p:nvPicPr>
        <p:blipFill>
          <a:blip r:embed="rId3"/>
          <a:stretch>
            <a:fillRect/>
          </a:stretch>
        </p:blipFill>
        <p:spPr>
          <a:xfrm>
            <a:off x="9349845" y="584200"/>
            <a:ext cx="2064731" cy="1584960"/>
          </a:xfrm>
          <a:prstGeom prst="rect">
            <a:avLst/>
          </a:prstGeom>
        </p:spPr>
      </p:pic>
      <p:sp>
        <p:nvSpPr>
          <p:cNvPr id="5" name="TextBox 4">
            <a:extLst>
              <a:ext uri="{FF2B5EF4-FFF2-40B4-BE49-F238E27FC236}">
                <a16:creationId xmlns="" xmlns:a16="http://schemas.microsoft.com/office/drawing/2014/main" id="{CEBF0B13-B9E5-5247-B0E0-26BBCB21ED1C}"/>
              </a:ext>
            </a:extLst>
          </p:cNvPr>
          <p:cNvSpPr txBox="1"/>
          <p:nvPr userDrawn="1"/>
        </p:nvSpPr>
        <p:spPr>
          <a:xfrm>
            <a:off x="8848705" y="2311400"/>
            <a:ext cx="3067011" cy="646331"/>
          </a:xfrm>
          <a:prstGeom prst="rect">
            <a:avLst/>
          </a:prstGeom>
          <a:noFill/>
        </p:spPr>
        <p:txBody>
          <a:bodyPr wrap="square" rtlCol="0">
            <a:spAutoFit/>
          </a:bodyPr>
          <a:lstStyle/>
          <a:p>
            <a:pPr algn="ctr"/>
            <a:r>
              <a:rPr lang="en-US" sz="1800" b="1" i="0" baseline="0" dirty="0">
                <a:solidFill>
                  <a:schemeClr val="tx2">
                    <a:lumMod val="75000"/>
                  </a:schemeClr>
                </a:solidFill>
                <a:latin typeface="Arial" panose="020B0604020202020204" pitchFamily="34" charset="0"/>
                <a:cs typeface="Arial" panose="020B0604020202020204" pitchFamily="34" charset="0"/>
              </a:rPr>
              <a:t>Berkeley Interdisciplinary Migration Initiative</a:t>
            </a:r>
          </a:p>
        </p:txBody>
      </p:sp>
    </p:spTree>
    <p:extLst>
      <p:ext uri="{BB962C8B-B14F-4D97-AF65-F5344CB8AC3E}">
        <p14:creationId xmlns="" xmlns:p14="http://schemas.microsoft.com/office/powerpoint/2010/main" val="3518487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Alt. Bullets (2)" preserve="1" userDrawn="1">
  <p:cSld name="Alt. Bullets (2)">
    <p:bg>
      <p:bgPr>
        <a:blipFill dpi="0" rotWithShape="1">
          <a:blip r:embed="rId2">
            <a:lum/>
          </a:blip>
          <a:srcRect/>
          <a:stretch>
            <a:fillRect/>
          </a:stretch>
        </a:blipFill>
        <a:effectLst/>
      </p:bgPr>
    </p:bg>
    <p:spTree>
      <p:nvGrpSpPr>
        <p:cNvPr id="1" name="Shape 77"/>
        <p:cNvGrpSpPr/>
        <p:nvPr/>
      </p:nvGrpSpPr>
      <p:grpSpPr>
        <a:xfrm>
          <a:off x="0" y="0"/>
          <a:ext cx="0" cy="0"/>
          <a:chOff x="0" y="0"/>
          <a:chExt cx="0" cy="0"/>
        </a:xfrm>
      </p:grpSpPr>
      <p:sp>
        <p:nvSpPr>
          <p:cNvPr id="7" name="Google Shape;67;p16">
            <a:extLst>
              <a:ext uri="{FF2B5EF4-FFF2-40B4-BE49-F238E27FC236}">
                <a16:creationId xmlns="" xmlns:a16="http://schemas.microsoft.com/office/drawing/2014/main" id="{2757CAED-C9FA-F84E-8A36-7C6AF47D8AFD}"/>
              </a:ext>
            </a:extLst>
          </p:cNvPr>
          <p:cNvSpPr txBox="1">
            <a:spLocks noGrp="1"/>
          </p:cNvSpPr>
          <p:nvPr>
            <p:ph type="title"/>
          </p:nvPr>
        </p:nvSpPr>
        <p:spPr>
          <a:xfrm>
            <a:off x="508000" y="482600"/>
            <a:ext cx="6531333" cy="524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1800"/>
              <a:buFont typeface="Lato"/>
              <a:buNone/>
              <a:defRPr sz="4000" b="1">
                <a:solidFill>
                  <a:schemeClr val="bg1"/>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dirty="0"/>
          </a:p>
        </p:txBody>
      </p:sp>
      <p:sp>
        <p:nvSpPr>
          <p:cNvPr id="8" name="Google Shape;68;p16">
            <a:extLst>
              <a:ext uri="{FF2B5EF4-FFF2-40B4-BE49-F238E27FC236}">
                <a16:creationId xmlns="" xmlns:a16="http://schemas.microsoft.com/office/drawing/2014/main" id="{92BE8875-D4A7-3B4F-B1C0-B9B74758737C}"/>
              </a:ext>
            </a:extLst>
          </p:cNvPr>
          <p:cNvSpPr txBox="1">
            <a:spLocks noGrp="1"/>
          </p:cNvSpPr>
          <p:nvPr>
            <p:ph type="body" idx="1"/>
          </p:nvPr>
        </p:nvSpPr>
        <p:spPr>
          <a:xfrm>
            <a:off x="508000" y="1498600"/>
            <a:ext cx="6328133" cy="3844800"/>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SzPts val="1400"/>
              <a:buFontTx/>
              <a:buNone/>
              <a:defRPr sz="1800">
                <a:solidFill>
                  <a:schemeClr val="bg1"/>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1219170" lvl="1" indent="-423323" rtl="0">
              <a:lnSpc>
                <a:spcPct val="100000"/>
              </a:lnSpc>
              <a:spcBef>
                <a:spcPts val="2133"/>
              </a:spcBef>
              <a:spcAft>
                <a:spcPts val="0"/>
              </a:spcAft>
              <a:buSzPts val="1400"/>
              <a:buFont typeface="Lato"/>
              <a:buChar char="○"/>
              <a:defRPr>
                <a:latin typeface="Lato"/>
                <a:ea typeface="Lato"/>
                <a:cs typeface="Lato"/>
                <a:sym typeface="Lato"/>
              </a:defRPr>
            </a:lvl2pPr>
            <a:lvl3pPr marL="1828754" lvl="2" indent="-423323" rtl="0">
              <a:lnSpc>
                <a:spcPct val="100000"/>
              </a:lnSpc>
              <a:spcBef>
                <a:spcPts val="2133"/>
              </a:spcBef>
              <a:spcAft>
                <a:spcPts val="0"/>
              </a:spcAft>
              <a:buSzPts val="1400"/>
              <a:buFont typeface="Lato"/>
              <a:buChar char="■"/>
              <a:defRPr>
                <a:latin typeface="Lato"/>
                <a:ea typeface="Lato"/>
                <a:cs typeface="Lato"/>
                <a:sym typeface="Lato"/>
              </a:defRPr>
            </a:lvl3pPr>
            <a:lvl4pPr marL="2438339" lvl="3" indent="-423323" rtl="0">
              <a:lnSpc>
                <a:spcPct val="100000"/>
              </a:lnSpc>
              <a:spcBef>
                <a:spcPts val="2133"/>
              </a:spcBef>
              <a:spcAft>
                <a:spcPts val="0"/>
              </a:spcAft>
              <a:buSzPts val="1400"/>
              <a:buFont typeface="Lato"/>
              <a:buChar char="●"/>
              <a:defRPr>
                <a:latin typeface="Lato"/>
                <a:ea typeface="Lato"/>
                <a:cs typeface="Lato"/>
                <a:sym typeface="Lato"/>
              </a:defRPr>
            </a:lvl4pPr>
            <a:lvl5pPr marL="3047924" lvl="4" indent="-423323" rtl="0">
              <a:lnSpc>
                <a:spcPct val="100000"/>
              </a:lnSpc>
              <a:spcBef>
                <a:spcPts val="2133"/>
              </a:spcBef>
              <a:spcAft>
                <a:spcPts val="0"/>
              </a:spcAft>
              <a:buSzPts val="1400"/>
              <a:buFont typeface="Lato"/>
              <a:buChar char="○"/>
              <a:defRPr>
                <a:latin typeface="Lato"/>
                <a:ea typeface="Lato"/>
                <a:cs typeface="Lato"/>
                <a:sym typeface="Lato"/>
              </a:defRPr>
            </a:lvl5pPr>
            <a:lvl6pPr marL="3657509" lvl="5" indent="-423323" rtl="0">
              <a:lnSpc>
                <a:spcPct val="100000"/>
              </a:lnSpc>
              <a:spcBef>
                <a:spcPts val="2133"/>
              </a:spcBef>
              <a:spcAft>
                <a:spcPts val="0"/>
              </a:spcAft>
              <a:buSzPts val="1400"/>
              <a:buFont typeface="Lato"/>
              <a:buChar char="■"/>
              <a:defRPr>
                <a:latin typeface="Lato"/>
                <a:ea typeface="Lato"/>
                <a:cs typeface="Lato"/>
                <a:sym typeface="Lato"/>
              </a:defRPr>
            </a:lvl6pPr>
            <a:lvl7pPr marL="4267093" lvl="6" indent="-423323" rtl="0">
              <a:lnSpc>
                <a:spcPct val="100000"/>
              </a:lnSpc>
              <a:spcBef>
                <a:spcPts val="2133"/>
              </a:spcBef>
              <a:spcAft>
                <a:spcPts val="0"/>
              </a:spcAft>
              <a:buSzPts val="1400"/>
              <a:buFont typeface="Lato"/>
              <a:buChar char="●"/>
              <a:defRPr>
                <a:latin typeface="Lato"/>
                <a:ea typeface="Lato"/>
                <a:cs typeface="Lato"/>
                <a:sym typeface="Lato"/>
              </a:defRPr>
            </a:lvl7pPr>
            <a:lvl8pPr marL="4876678" lvl="7" indent="-423323" rtl="0">
              <a:lnSpc>
                <a:spcPct val="100000"/>
              </a:lnSpc>
              <a:spcBef>
                <a:spcPts val="2133"/>
              </a:spcBef>
              <a:spcAft>
                <a:spcPts val="0"/>
              </a:spcAft>
              <a:buSzPts val="1400"/>
              <a:buFont typeface="Lato"/>
              <a:buChar char="○"/>
              <a:defRPr>
                <a:latin typeface="Lato"/>
                <a:ea typeface="Lato"/>
                <a:cs typeface="Lato"/>
                <a:sym typeface="Lato"/>
              </a:defRPr>
            </a:lvl8pPr>
            <a:lvl9pPr marL="5486263" lvl="8" indent="-423323" rtl="0">
              <a:lnSpc>
                <a:spcPct val="100000"/>
              </a:lnSpc>
              <a:spcBef>
                <a:spcPts val="2133"/>
              </a:spcBef>
              <a:spcAft>
                <a:spcPts val="2133"/>
              </a:spcAft>
              <a:buSzPts val="1400"/>
              <a:buFont typeface="Lato"/>
              <a:buChar char="■"/>
              <a:defRPr>
                <a:latin typeface="Lato"/>
                <a:ea typeface="Lato"/>
                <a:cs typeface="Lato"/>
                <a:sym typeface="Lato"/>
              </a:defRPr>
            </a:lvl9pPr>
          </a:lstStyle>
          <a:p>
            <a:endParaRPr dirty="0"/>
          </a:p>
        </p:txBody>
      </p:sp>
      <p:grpSp>
        <p:nvGrpSpPr>
          <p:cNvPr id="13" name="Group 12">
            <a:extLst>
              <a:ext uri="{FF2B5EF4-FFF2-40B4-BE49-F238E27FC236}">
                <a16:creationId xmlns="" xmlns:a16="http://schemas.microsoft.com/office/drawing/2014/main" id="{4C36E38E-3E20-A741-95A6-3628CE5685E1}"/>
              </a:ext>
            </a:extLst>
          </p:cNvPr>
          <p:cNvGrpSpPr/>
          <p:nvPr userDrawn="1"/>
        </p:nvGrpSpPr>
        <p:grpSpPr>
          <a:xfrm>
            <a:off x="0" y="6503292"/>
            <a:ext cx="12191999" cy="412620"/>
            <a:chOff x="0" y="6479438"/>
            <a:chExt cx="12191999" cy="412620"/>
          </a:xfrm>
        </p:grpSpPr>
        <p:sp>
          <p:nvSpPr>
            <p:cNvPr id="14" name="Rectangle 13">
              <a:extLst>
                <a:ext uri="{FF2B5EF4-FFF2-40B4-BE49-F238E27FC236}">
                  <a16:creationId xmlns="" xmlns:a16="http://schemas.microsoft.com/office/drawing/2014/main" id="{EFB2CBA6-40CA-9247-81A9-763F46DF187D}"/>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id="{D545B9E2-C684-C049-B511-E9E2D5BA6D17}"/>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6" name="TextBox 15">
              <a:extLst>
                <a:ext uri="{FF2B5EF4-FFF2-40B4-BE49-F238E27FC236}">
                  <a16:creationId xmlns="" xmlns:a16="http://schemas.microsoft.com/office/drawing/2014/main" id="{0A882280-BDAC-224A-B7A0-0C05C2809D60}"/>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3476932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Alt. Bullets (2) 1" preserve="1" userDrawn="1">
  <p:cSld name="Alt. Bullets (2) 1">
    <p:bg>
      <p:bgPr>
        <a:blipFill dpi="0" rotWithShape="1">
          <a:blip r:embed="rId2">
            <a:lum/>
          </a:blip>
          <a:srcRect/>
          <a:stretch>
            <a:fillRect/>
          </a:stretch>
        </a:blipFill>
        <a:effectLst/>
      </p:bgPr>
    </p:bg>
    <p:spTree>
      <p:nvGrpSpPr>
        <p:cNvPr id="1" name="Shape 81"/>
        <p:cNvGrpSpPr/>
        <p:nvPr/>
      </p:nvGrpSpPr>
      <p:grpSpPr>
        <a:xfrm>
          <a:off x="0" y="0"/>
          <a:ext cx="0" cy="0"/>
          <a:chOff x="0" y="0"/>
          <a:chExt cx="0" cy="0"/>
        </a:xfrm>
      </p:grpSpPr>
      <p:sp>
        <p:nvSpPr>
          <p:cNvPr id="7" name="Google Shape;67;p16">
            <a:extLst>
              <a:ext uri="{FF2B5EF4-FFF2-40B4-BE49-F238E27FC236}">
                <a16:creationId xmlns="" xmlns:a16="http://schemas.microsoft.com/office/drawing/2014/main" id="{DE3B8513-144D-964C-BC5D-405425D57A31}"/>
              </a:ext>
            </a:extLst>
          </p:cNvPr>
          <p:cNvSpPr txBox="1">
            <a:spLocks noGrp="1"/>
          </p:cNvSpPr>
          <p:nvPr>
            <p:ph type="title"/>
          </p:nvPr>
        </p:nvSpPr>
        <p:spPr>
          <a:xfrm>
            <a:off x="508000" y="482600"/>
            <a:ext cx="6531333" cy="524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1800"/>
              <a:buFont typeface="Lato"/>
              <a:buNone/>
              <a:defRPr sz="4000" b="1">
                <a:solidFill>
                  <a:schemeClr val="bg1"/>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dirty="0"/>
          </a:p>
        </p:txBody>
      </p:sp>
      <p:sp>
        <p:nvSpPr>
          <p:cNvPr id="8" name="Google Shape;68;p16">
            <a:extLst>
              <a:ext uri="{FF2B5EF4-FFF2-40B4-BE49-F238E27FC236}">
                <a16:creationId xmlns="" xmlns:a16="http://schemas.microsoft.com/office/drawing/2014/main" id="{36881C69-7FA2-F545-862F-A9B05E411A5F}"/>
              </a:ext>
            </a:extLst>
          </p:cNvPr>
          <p:cNvSpPr txBox="1">
            <a:spLocks noGrp="1"/>
          </p:cNvSpPr>
          <p:nvPr>
            <p:ph type="body" idx="1"/>
          </p:nvPr>
        </p:nvSpPr>
        <p:spPr>
          <a:xfrm>
            <a:off x="508000" y="1498600"/>
            <a:ext cx="6328133" cy="3844800"/>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SzPts val="1400"/>
              <a:buFontTx/>
              <a:buNone/>
              <a:defRPr sz="1867">
                <a:solidFill>
                  <a:schemeClr val="bg1"/>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1219170" lvl="1" indent="-423323" rtl="0">
              <a:lnSpc>
                <a:spcPct val="100000"/>
              </a:lnSpc>
              <a:spcBef>
                <a:spcPts val="2133"/>
              </a:spcBef>
              <a:spcAft>
                <a:spcPts val="0"/>
              </a:spcAft>
              <a:buSzPts val="1400"/>
              <a:buFont typeface="Lato"/>
              <a:buChar char="○"/>
              <a:defRPr>
                <a:latin typeface="Lato"/>
                <a:ea typeface="Lato"/>
                <a:cs typeface="Lato"/>
                <a:sym typeface="Lato"/>
              </a:defRPr>
            </a:lvl2pPr>
            <a:lvl3pPr marL="1828754" lvl="2" indent="-423323" rtl="0">
              <a:lnSpc>
                <a:spcPct val="100000"/>
              </a:lnSpc>
              <a:spcBef>
                <a:spcPts val="2133"/>
              </a:spcBef>
              <a:spcAft>
                <a:spcPts val="0"/>
              </a:spcAft>
              <a:buSzPts val="1400"/>
              <a:buFont typeface="Lato"/>
              <a:buChar char="■"/>
              <a:defRPr>
                <a:latin typeface="Lato"/>
                <a:ea typeface="Lato"/>
                <a:cs typeface="Lato"/>
                <a:sym typeface="Lato"/>
              </a:defRPr>
            </a:lvl3pPr>
            <a:lvl4pPr marL="2438339" lvl="3" indent="-423323" rtl="0">
              <a:lnSpc>
                <a:spcPct val="100000"/>
              </a:lnSpc>
              <a:spcBef>
                <a:spcPts val="2133"/>
              </a:spcBef>
              <a:spcAft>
                <a:spcPts val="0"/>
              </a:spcAft>
              <a:buSzPts val="1400"/>
              <a:buFont typeface="Lato"/>
              <a:buChar char="●"/>
              <a:defRPr>
                <a:latin typeface="Lato"/>
                <a:ea typeface="Lato"/>
                <a:cs typeface="Lato"/>
                <a:sym typeface="Lato"/>
              </a:defRPr>
            </a:lvl4pPr>
            <a:lvl5pPr marL="3047924" lvl="4" indent="-423323" rtl="0">
              <a:lnSpc>
                <a:spcPct val="100000"/>
              </a:lnSpc>
              <a:spcBef>
                <a:spcPts val="2133"/>
              </a:spcBef>
              <a:spcAft>
                <a:spcPts val="0"/>
              </a:spcAft>
              <a:buSzPts val="1400"/>
              <a:buFont typeface="Lato"/>
              <a:buChar char="○"/>
              <a:defRPr>
                <a:latin typeface="Lato"/>
                <a:ea typeface="Lato"/>
                <a:cs typeface="Lato"/>
                <a:sym typeface="Lato"/>
              </a:defRPr>
            </a:lvl5pPr>
            <a:lvl6pPr marL="3657509" lvl="5" indent="-423323" rtl="0">
              <a:lnSpc>
                <a:spcPct val="100000"/>
              </a:lnSpc>
              <a:spcBef>
                <a:spcPts val="2133"/>
              </a:spcBef>
              <a:spcAft>
                <a:spcPts val="0"/>
              </a:spcAft>
              <a:buSzPts val="1400"/>
              <a:buFont typeface="Lato"/>
              <a:buChar char="■"/>
              <a:defRPr>
                <a:latin typeface="Lato"/>
                <a:ea typeface="Lato"/>
                <a:cs typeface="Lato"/>
                <a:sym typeface="Lato"/>
              </a:defRPr>
            </a:lvl6pPr>
            <a:lvl7pPr marL="4267093" lvl="6" indent="-423323" rtl="0">
              <a:lnSpc>
                <a:spcPct val="100000"/>
              </a:lnSpc>
              <a:spcBef>
                <a:spcPts val="2133"/>
              </a:spcBef>
              <a:spcAft>
                <a:spcPts val="0"/>
              </a:spcAft>
              <a:buSzPts val="1400"/>
              <a:buFont typeface="Lato"/>
              <a:buChar char="●"/>
              <a:defRPr>
                <a:latin typeface="Lato"/>
                <a:ea typeface="Lato"/>
                <a:cs typeface="Lato"/>
                <a:sym typeface="Lato"/>
              </a:defRPr>
            </a:lvl7pPr>
            <a:lvl8pPr marL="4876678" lvl="7" indent="-423323" rtl="0">
              <a:lnSpc>
                <a:spcPct val="100000"/>
              </a:lnSpc>
              <a:spcBef>
                <a:spcPts val="2133"/>
              </a:spcBef>
              <a:spcAft>
                <a:spcPts val="0"/>
              </a:spcAft>
              <a:buSzPts val="1400"/>
              <a:buFont typeface="Lato"/>
              <a:buChar char="○"/>
              <a:defRPr>
                <a:latin typeface="Lato"/>
                <a:ea typeface="Lato"/>
                <a:cs typeface="Lato"/>
                <a:sym typeface="Lato"/>
              </a:defRPr>
            </a:lvl8pPr>
            <a:lvl9pPr marL="5486263" lvl="8" indent="-423323" rtl="0">
              <a:lnSpc>
                <a:spcPct val="100000"/>
              </a:lnSpc>
              <a:spcBef>
                <a:spcPts val="2133"/>
              </a:spcBef>
              <a:spcAft>
                <a:spcPts val="2133"/>
              </a:spcAft>
              <a:buSzPts val="1400"/>
              <a:buFont typeface="Lato"/>
              <a:buChar char="■"/>
              <a:defRPr>
                <a:latin typeface="Lato"/>
                <a:ea typeface="Lato"/>
                <a:cs typeface="Lato"/>
                <a:sym typeface="Lato"/>
              </a:defRPr>
            </a:lvl9pPr>
          </a:lstStyle>
          <a:p>
            <a:endParaRPr dirty="0"/>
          </a:p>
        </p:txBody>
      </p:sp>
      <p:grpSp>
        <p:nvGrpSpPr>
          <p:cNvPr id="13" name="Group 12">
            <a:extLst>
              <a:ext uri="{FF2B5EF4-FFF2-40B4-BE49-F238E27FC236}">
                <a16:creationId xmlns="" xmlns:a16="http://schemas.microsoft.com/office/drawing/2014/main" id="{44F4C3A7-0B74-8B4F-A93F-2205DD832BFB}"/>
              </a:ext>
            </a:extLst>
          </p:cNvPr>
          <p:cNvGrpSpPr/>
          <p:nvPr userDrawn="1"/>
        </p:nvGrpSpPr>
        <p:grpSpPr>
          <a:xfrm>
            <a:off x="0" y="6503292"/>
            <a:ext cx="12191999" cy="412620"/>
            <a:chOff x="0" y="6479438"/>
            <a:chExt cx="12191999" cy="412620"/>
          </a:xfrm>
        </p:grpSpPr>
        <p:sp>
          <p:nvSpPr>
            <p:cNvPr id="14" name="Rectangle 13">
              <a:extLst>
                <a:ext uri="{FF2B5EF4-FFF2-40B4-BE49-F238E27FC236}">
                  <a16:creationId xmlns="" xmlns:a16="http://schemas.microsoft.com/office/drawing/2014/main" id="{1E5AC7EE-881F-4249-A34B-1EAE8F3E5B59}"/>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id="{A0749BC7-F077-BD43-9420-BEF88D812F58}"/>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6" name="TextBox 15">
              <a:extLst>
                <a:ext uri="{FF2B5EF4-FFF2-40B4-BE49-F238E27FC236}">
                  <a16:creationId xmlns="" xmlns:a16="http://schemas.microsoft.com/office/drawing/2014/main" id="{0A53080D-A07C-B54E-B298-AD01E3ADC405}"/>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980218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Alt. Bullets (2) 1 1" preserve="1" userDrawn="1">
  <p:cSld name="Alt. Bullets (2) 1 1">
    <p:bg>
      <p:bgPr>
        <a:blipFill dpi="0" rotWithShape="1">
          <a:blip r:embed="rId2">
            <a:lum/>
          </a:blip>
          <a:srcRect/>
          <a:stretch>
            <a:fillRect/>
          </a:stretch>
        </a:blipFill>
        <a:effectLst/>
      </p:bgPr>
    </p:bg>
    <p:spTree>
      <p:nvGrpSpPr>
        <p:cNvPr id="1" name="Shape 85"/>
        <p:cNvGrpSpPr/>
        <p:nvPr/>
      </p:nvGrpSpPr>
      <p:grpSpPr>
        <a:xfrm>
          <a:off x="0" y="0"/>
          <a:ext cx="0" cy="0"/>
          <a:chOff x="0" y="0"/>
          <a:chExt cx="0" cy="0"/>
        </a:xfrm>
      </p:grpSpPr>
      <p:sp>
        <p:nvSpPr>
          <p:cNvPr id="6" name="Google Shape;67;p16">
            <a:extLst>
              <a:ext uri="{FF2B5EF4-FFF2-40B4-BE49-F238E27FC236}">
                <a16:creationId xmlns="" xmlns:a16="http://schemas.microsoft.com/office/drawing/2014/main" id="{9CF2CDFB-3FCB-D44A-BCD6-DB922AC113B8}"/>
              </a:ext>
            </a:extLst>
          </p:cNvPr>
          <p:cNvSpPr txBox="1">
            <a:spLocks noGrp="1"/>
          </p:cNvSpPr>
          <p:nvPr>
            <p:ph type="title"/>
          </p:nvPr>
        </p:nvSpPr>
        <p:spPr>
          <a:xfrm>
            <a:off x="508000" y="482600"/>
            <a:ext cx="6531333" cy="524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1800"/>
              <a:buFont typeface="Lato"/>
              <a:buNone/>
              <a:defRPr sz="4000" b="1">
                <a:solidFill>
                  <a:schemeClr val="bg1"/>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dirty="0"/>
          </a:p>
        </p:txBody>
      </p:sp>
      <p:sp>
        <p:nvSpPr>
          <p:cNvPr id="7" name="Google Shape;68;p16">
            <a:extLst>
              <a:ext uri="{FF2B5EF4-FFF2-40B4-BE49-F238E27FC236}">
                <a16:creationId xmlns="" xmlns:a16="http://schemas.microsoft.com/office/drawing/2014/main" id="{01B51879-4D15-5E49-9701-E4CA7575DF88}"/>
              </a:ext>
            </a:extLst>
          </p:cNvPr>
          <p:cNvSpPr txBox="1">
            <a:spLocks noGrp="1"/>
          </p:cNvSpPr>
          <p:nvPr>
            <p:ph type="body" idx="1"/>
          </p:nvPr>
        </p:nvSpPr>
        <p:spPr>
          <a:xfrm>
            <a:off x="508000" y="1498600"/>
            <a:ext cx="6328133" cy="3844800"/>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SzPts val="1400"/>
              <a:buFontTx/>
              <a:buNone/>
              <a:defRPr sz="1800">
                <a:solidFill>
                  <a:schemeClr val="bg1"/>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1219170" lvl="1" indent="-423323" rtl="0">
              <a:lnSpc>
                <a:spcPct val="100000"/>
              </a:lnSpc>
              <a:spcBef>
                <a:spcPts val="2133"/>
              </a:spcBef>
              <a:spcAft>
                <a:spcPts val="0"/>
              </a:spcAft>
              <a:buSzPts val="1400"/>
              <a:buFont typeface="Lato"/>
              <a:buChar char="○"/>
              <a:defRPr>
                <a:latin typeface="Lato"/>
                <a:ea typeface="Lato"/>
                <a:cs typeface="Lato"/>
                <a:sym typeface="Lato"/>
              </a:defRPr>
            </a:lvl2pPr>
            <a:lvl3pPr marL="1828754" lvl="2" indent="-423323" rtl="0">
              <a:lnSpc>
                <a:spcPct val="100000"/>
              </a:lnSpc>
              <a:spcBef>
                <a:spcPts val="2133"/>
              </a:spcBef>
              <a:spcAft>
                <a:spcPts val="0"/>
              </a:spcAft>
              <a:buSzPts val="1400"/>
              <a:buFont typeface="Lato"/>
              <a:buChar char="■"/>
              <a:defRPr>
                <a:latin typeface="Lato"/>
                <a:ea typeface="Lato"/>
                <a:cs typeface="Lato"/>
                <a:sym typeface="Lato"/>
              </a:defRPr>
            </a:lvl3pPr>
            <a:lvl4pPr marL="2438339" lvl="3" indent="-423323" rtl="0">
              <a:lnSpc>
                <a:spcPct val="100000"/>
              </a:lnSpc>
              <a:spcBef>
                <a:spcPts val="2133"/>
              </a:spcBef>
              <a:spcAft>
                <a:spcPts val="0"/>
              </a:spcAft>
              <a:buSzPts val="1400"/>
              <a:buFont typeface="Lato"/>
              <a:buChar char="●"/>
              <a:defRPr>
                <a:latin typeface="Lato"/>
                <a:ea typeface="Lato"/>
                <a:cs typeface="Lato"/>
                <a:sym typeface="Lato"/>
              </a:defRPr>
            </a:lvl4pPr>
            <a:lvl5pPr marL="3047924" lvl="4" indent="-423323" rtl="0">
              <a:lnSpc>
                <a:spcPct val="100000"/>
              </a:lnSpc>
              <a:spcBef>
                <a:spcPts val="2133"/>
              </a:spcBef>
              <a:spcAft>
                <a:spcPts val="0"/>
              </a:spcAft>
              <a:buSzPts val="1400"/>
              <a:buFont typeface="Lato"/>
              <a:buChar char="○"/>
              <a:defRPr>
                <a:latin typeface="Lato"/>
                <a:ea typeface="Lato"/>
                <a:cs typeface="Lato"/>
                <a:sym typeface="Lato"/>
              </a:defRPr>
            </a:lvl5pPr>
            <a:lvl6pPr marL="3657509" lvl="5" indent="-423323" rtl="0">
              <a:lnSpc>
                <a:spcPct val="100000"/>
              </a:lnSpc>
              <a:spcBef>
                <a:spcPts val="2133"/>
              </a:spcBef>
              <a:spcAft>
                <a:spcPts val="0"/>
              </a:spcAft>
              <a:buSzPts val="1400"/>
              <a:buFont typeface="Lato"/>
              <a:buChar char="■"/>
              <a:defRPr>
                <a:latin typeface="Lato"/>
                <a:ea typeface="Lato"/>
                <a:cs typeface="Lato"/>
                <a:sym typeface="Lato"/>
              </a:defRPr>
            </a:lvl6pPr>
            <a:lvl7pPr marL="4267093" lvl="6" indent="-423323" rtl="0">
              <a:lnSpc>
                <a:spcPct val="100000"/>
              </a:lnSpc>
              <a:spcBef>
                <a:spcPts val="2133"/>
              </a:spcBef>
              <a:spcAft>
                <a:spcPts val="0"/>
              </a:spcAft>
              <a:buSzPts val="1400"/>
              <a:buFont typeface="Lato"/>
              <a:buChar char="●"/>
              <a:defRPr>
                <a:latin typeface="Lato"/>
                <a:ea typeface="Lato"/>
                <a:cs typeface="Lato"/>
                <a:sym typeface="Lato"/>
              </a:defRPr>
            </a:lvl7pPr>
            <a:lvl8pPr marL="4876678" lvl="7" indent="-423323" rtl="0">
              <a:lnSpc>
                <a:spcPct val="100000"/>
              </a:lnSpc>
              <a:spcBef>
                <a:spcPts val="2133"/>
              </a:spcBef>
              <a:spcAft>
                <a:spcPts val="0"/>
              </a:spcAft>
              <a:buSzPts val="1400"/>
              <a:buFont typeface="Lato"/>
              <a:buChar char="○"/>
              <a:defRPr>
                <a:latin typeface="Lato"/>
                <a:ea typeface="Lato"/>
                <a:cs typeface="Lato"/>
                <a:sym typeface="Lato"/>
              </a:defRPr>
            </a:lvl8pPr>
            <a:lvl9pPr marL="5486263" lvl="8" indent="-423323" rtl="0">
              <a:lnSpc>
                <a:spcPct val="100000"/>
              </a:lnSpc>
              <a:spcBef>
                <a:spcPts val="2133"/>
              </a:spcBef>
              <a:spcAft>
                <a:spcPts val="2133"/>
              </a:spcAft>
              <a:buSzPts val="1400"/>
              <a:buFont typeface="Lato"/>
              <a:buChar char="■"/>
              <a:defRPr>
                <a:latin typeface="Lato"/>
                <a:ea typeface="Lato"/>
                <a:cs typeface="Lato"/>
                <a:sym typeface="Lato"/>
              </a:defRPr>
            </a:lvl9pPr>
          </a:lstStyle>
          <a:p>
            <a:endParaRPr dirty="0"/>
          </a:p>
        </p:txBody>
      </p:sp>
      <p:grpSp>
        <p:nvGrpSpPr>
          <p:cNvPr id="8" name="Group 7">
            <a:extLst>
              <a:ext uri="{FF2B5EF4-FFF2-40B4-BE49-F238E27FC236}">
                <a16:creationId xmlns="" xmlns:a16="http://schemas.microsoft.com/office/drawing/2014/main" id="{04A82E45-EC0F-3149-BAE4-06D562C65DB2}"/>
              </a:ext>
            </a:extLst>
          </p:cNvPr>
          <p:cNvGrpSpPr/>
          <p:nvPr userDrawn="1"/>
        </p:nvGrpSpPr>
        <p:grpSpPr>
          <a:xfrm>
            <a:off x="0" y="6503292"/>
            <a:ext cx="12191999" cy="412620"/>
            <a:chOff x="0" y="6479438"/>
            <a:chExt cx="12191999" cy="412620"/>
          </a:xfrm>
        </p:grpSpPr>
        <p:sp>
          <p:nvSpPr>
            <p:cNvPr id="13" name="Rectangle 12">
              <a:extLst>
                <a:ext uri="{FF2B5EF4-FFF2-40B4-BE49-F238E27FC236}">
                  <a16:creationId xmlns="" xmlns:a16="http://schemas.microsoft.com/office/drawing/2014/main" id="{09F19BD4-4AD8-244B-9529-6B40FC1723B7}"/>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9D137392-F4AF-F646-800D-6E4BDFC938B8}"/>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5" name="TextBox 14">
              <a:extLst>
                <a:ext uri="{FF2B5EF4-FFF2-40B4-BE49-F238E27FC236}">
                  <a16:creationId xmlns="" xmlns:a16="http://schemas.microsoft.com/office/drawing/2014/main" id="{FC25955E-7117-EC44-8BFE-71D33095CCEA}"/>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4013613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Alt. Bullets (2) 1 1 1" preserve="1" userDrawn="1">
  <p:cSld name="Alt. Bullets (2) 1 1 1">
    <p:bg>
      <p:bgPr>
        <a:blipFill dpi="0" rotWithShape="1">
          <a:blip r:embed="rId2">
            <a:lum/>
          </a:blip>
          <a:srcRect/>
          <a:stretch>
            <a:fillRect/>
          </a:stretch>
        </a:blipFill>
        <a:effectLst/>
      </p:bgPr>
    </p:bg>
    <p:spTree>
      <p:nvGrpSpPr>
        <p:cNvPr id="1" name="Shape 89"/>
        <p:cNvGrpSpPr/>
        <p:nvPr/>
      </p:nvGrpSpPr>
      <p:grpSpPr>
        <a:xfrm>
          <a:off x="0" y="0"/>
          <a:ext cx="0" cy="0"/>
          <a:chOff x="0" y="0"/>
          <a:chExt cx="0" cy="0"/>
        </a:xfrm>
      </p:grpSpPr>
      <p:sp>
        <p:nvSpPr>
          <p:cNvPr id="6" name="Google Shape;67;p16">
            <a:extLst>
              <a:ext uri="{FF2B5EF4-FFF2-40B4-BE49-F238E27FC236}">
                <a16:creationId xmlns="" xmlns:a16="http://schemas.microsoft.com/office/drawing/2014/main" id="{8EA632F8-B0A5-A849-89A1-462F959575B1}"/>
              </a:ext>
            </a:extLst>
          </p:cNvPr>
          <p:cNvSpPr txBox="1">
            <a:spLocks noGrp="1"/>
          </p:cNvSpPr>
          <p:nvPr>
            <p:ph type="title"/>
          </p:nvPr>
        </p:nvSpPr>
        <p:spPr>
          <a:xfrm>
            <a:off x="508000" y="482600"/>
            <a:ext cx="6531333" cy="524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1800"/>
              <a:buFont typeface="Lato"/>
              <a:buNone/>
              <a:defRPr sz="4000" b="1">
                <a:solidFill>
                  <a:schemeClr val="bg1"/>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dirty="0"/>
          </a:p>
        </p:txBody>
      </p:sp>
      <p:sp>
        <p:nvSpPr>
          <p:cNvPr id="7" name="Google Shape;68;p16">
            <a:extLst>
              <a:ext uri="{FF2B5EF4-FFF2-40B4-BE49-F238E27FC236}">
                <a16:creationId xmlns="" xmlns:a16="http://schemas.microsoft.com/office/drawing/2014/main" id="{74139932-F98F-E34F-BA40-7C0766E31A69}"/>
              </a:ext>
            </a:extLst>
          </p:cNvPr>
          <p:cNvSpPr txBox="1">
            <a:spLocks noGrp="1"/>
          </p:cNvSpPr>
          <p:nvPr>
            <p:ph type="body" idx="1"/>
          </p:nvPr>
        </p:nvSpPr>
        <p:spPr>
          <a:xfrm>
            <a:off x="508000" y="1498600"/>
            <a:ext cx="6328133" cy="3844800"/>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SzPts val="1400"/>
              <a:buFontTx/>
              <a:buNone/>
              <a:defRPr sz="1800">
                <a:solidFill>
                  <a:schemeClr val="bg1"/>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1219170" lvl="1" indent="-423323" rtl="0">
              <a:lnSpc>
                <a:spcPct val="100000"/>
              </a:lnSpc>
              <a:spcBef>
                <a:spcPts val="2133"/>
              </a:spcBef>
              <a:spcAft>
                <a:spcPts val="0"/>
              </a:spcAft>
              <a:buSzPts val="1400"/>
              <a:buFont typeface="Lato"/>
              <a:buChar char="○"/>
              <a:defRPr>
                <a:latin typeface="Lato"/>
                <a:ea typeface="Lato"/>
                <a:cs typeface="Lato"/>
                <a:sym typeface="Lato"/>
              </a:defRPr>
            </a:lvl2pPr>
            <a:lvl3pPr marL="1828754" lvl="2" indent="-423323" rtl="0">
              <a:lnSpc>
                <a:spcPct val="100000"/>
              </a:lnSpc>
              <a:spcBef>
                <a:spcPts val="2133"/>
              </a:spcBef>
              <a:spcAft>
                <a:spcPts val="0"/>
              </a:spcAft>
              <a:buSzPts val="1400"/>
              <a:buFont typeface="Lato"/>
              <a:buChar char="■"/>
              <a:defRPr>
                <a:latin typeface="Lato"/>
                <a:ea typeface="Lato"/>
                <a:cs typeface="Lato"/>
                <a:sym typeface="Lato"/>
              </a:defRPr>
            </a:lvl3pPr>
            <a:lvl4pPr marL="2438339" lvl="3" indent="-423323" rtl="0">
              <a:lnSpc>
                <a:spcPct val="100000"/>
              </a:lnSpc>
              <a:spcBef>
                <a:spcPts val="2133"/>
              </a:spcBef>
              <a:spcAft>
                <a:spcPts val="0"/>
              </a:spcAft>
              <a:buSzPts val="1400"/>
              <a:buFont typeface="Lato"/>
              <a:buChar char="●"/>
              <a:defRPr>
                <a:latin typeface="Lato"/>
                <a:ea typeface="Lato"/>
                <a:cs typeface="Lato"/>
                <a:sym typeface="Lato"/>
              </a:defRPr>
            </a:lvl4pPr>
            <a:lvl5pPr marL="3047924" lvl="4" indent="-423323" rtl="0">
              <a:lnSpc>
                <a:spcPct val="100000"/>
              </a:lnSpc>
              <a:spcBef>
                <a:spcPts val="2133"/>
              </a:spcBef>
              <a:spcAft>
                <a:spcPts val="0"/>
              </a:spcAft>
              <a:buSzPts val="1400"/>
              <a:buFont typeface="Lato"/>
              <a:buChar char="○"/>
              <a:defRPr>
                <a:latin typeface="Lato"/>
                <a:ea typeface="Lato"/>
                <a:cs typeface="Lato"/>
                <a:sym typeface="Lato"/>
              </a:defRPr>
            </a:lvl5pPr>
            <a:lvl6pPr marL="3657509" lvl="5" indent="-423323" rtl="0">
              <a:lnSpc>
                <a:spcPct val="100000"/>
              </a:lnSpc>
              <a:spcBef>
                <a:spcPts val="2133"/>
              </a:spcBef>
              <a:spcAft>
                <a:spcPts val="0"/>
              </a:spcAft>
              <a:buSzPts val="1400"/>
              <a:buFont typeface="Lato"/>
              <a:buChar char="■"/>
              <a:defRPr>
                <a:latin typeface="Lato"/>
                <a:ea typeface="Lato"/>
                <a:cs typeface="Lato"/>
                <a:sym typeface="Lato"/>
              </a:defRPr>
            </a:lvl6pPr>
            <a:lvl7pPr marL="4267093" lvl="6" indent="-423323" rtl="0">
              <a:lnSpc>
                <a:spcPct val="100000"/>
              </a:lnSpc>
              <a:spcBef>
                <a:spcPts val="2133"/>
              </a:spcBef>
              <a:spcAft>
                <a:spcPts val="0"/>
              </a:spcAft>
              <a:buSzPts val="1400"/>
              <a:buFont typeface="Lato"/>
              <a:buChar char="●"/>
              <a:defRPr>
                <a:latin typeface="Lato"/>
                <a:ea typeface="Lato"/>
                <a:cs typeface="Lato"/>
                <a:sym typeface="Lato"/>
              </a:defRPr>
            </a:lvl7pPr>
            <a:lvl8pPr marL="4876678" lvl="7" indent="-423323" rtl="0">
              <a:lnSpc>
                <a:spcPct val="100000"/>
              </a:lnSpc>
              <a:spcBef>
                <a:spcPts val="2133"/>
              </a:spcBef>
              <a:spcAft>
                <a:spcPts val="0"/>
              </a:spcAft>
              <a:buSzPts val="1400"/>
              <a:buFont typeface="Lato"/>
              <a:buChar char="○"/>
              <a:defRPr>
                <a:latin typeface="Lato"/>
                <a:ea typeface="Lato"/>
                <a:cs typeface="Lato"/>
                <a:sym typeface="Lato"/>
              </a:defRPr>
            </a:lvl8pPr>
            <a:lvl9pPr marL="5486263" lvl="8" indent="-423323" rtl="0">
              <a:lnSpc>
                <a:spcPct val="100000"/>
              </a:lnSpc>
              <a:spcBef>
                <a:spcPts val="2133"/>
              </a:spcBef>
              <a:spcAft>
                <a:spcPts val="2133"/>
              </a:spcAft>
              <a:buSzPts val="1400"/>
              <a:buFont typeface="Lato"/>
              <a:buChar char="■"/>
              <a:defRPr>
                <a:latin typeface="Lato"/>
                <a:ea typeface="Lato"/>
                <a:cs typeface="Lato"/>
                <a:sym typeface="Lato"/>
              </a:defRPr>
            </a:lvl9pPr>
          </a:lstStyle>
          <a:p>
            <a:endParaRPr dirty="0"/>
          </a:p>
        </p:txBody>
      </p:sp>
      <p:grpSp>
        <p:nvGrpSpPr>
          <p:cNvPr id="8" name="Group 7">
            <a:extLst>
              <a:ext uri="{FF2B5EF4-FFF2-40B4-BE49-F238E27FC236}">
                <a16:creationId xmlns="" xmlns:a16="http://schemas.microsoft.com/office/drawing/2014/main" id="{6F4D61F2-D4FC-F64D-8943-DD66BD78EFBC}"/>
              </a:ext>
            </a:extLst>
          </p:cNvPr>
          <p:cNvGrpSpPr/>
          <p:nvPr userDrawn="1"/>
        </p:nvGrpSpPr>
        <p:grpSpPr>
          <a:xfrm>
            <a:off x="0" y="6503292"/>
            <a:ext cx="12191999" cy="412620"/>
            <a:chOff x="0" y="6479438"/>
            <a:chExt cx="12191999" cy="412620"/>
          </a:xfrm>
        </p:grpSpPr>
        <p:sp>
          <p:nvSpPr>
            <p:cNvPr id="13" name="Rectangle 12">
              <a:extLst>
                <a:ext uri="{FF2B5EF4-FFF2-40B4-BE49-F238E27FC236}">
                  <a16:creationId xmlns="" xmlns:a16="http://schemas.microsoft.com/office/drawing/2014/main" id="{2A966719-0B9A-BF48-B50C-3AC001FEAE25}"/>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7E54A43C-17A9-5B44-A243-160D5D1F3BA9}"/>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5" name="TextBox 14">
              <a:extLst>
                <a:ext uri="{FF2B5EF4-FFF2-40B4-BE49-F238E27FC236}">
                  <a16:creationId xmlns="" xmlns:a16="http://schemas.microsoft.com/office/drawing/2014/main" id="{B5ADF1C8-0BCD-6E4C-9312-267E236735E5}"/>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2648201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 columns" type="blank" preserve="1">
  <p:cSld name="1_2 columns">
    <p:bg>
      <p:bgPr>
        <a:blipFill dpi="0" rotWithShape="1">
          <a:blip r:embed="rId2">
            <a:lum/>
          </a:blip>
          <a:srcRect/>
          <a:stretch>
            <a:fillRect/>
          </a:stretch>
        </a:blipFill>
        <a:effectLst/>
      </p:bgPr>
    </p:bg>
    <p:spTree>
      <p:nvGrpSpPr>
        <p:cNvPr id="1" name="Shape 93"/>
        <p:cNvGrpSpPr/>
        <p:nvPr/>
      </p:nvGrpSpPr>
      <p:grpSpPr>
        <a:xfrm>
          <a:off x="0" y="0"/>
          <a:ext cx="0" cy="0"/>
          <a:chOff x="0" y="0"/>
          <a:chExt cx="0" cy="0"/>
        </a:xfrm>
      </p:grpSpPr>
      <p:sp>
        <p:nvSpPr>
          <p:cNvPr id="95" name="Google Shape;95;p23"/>
          <p:cNvSpPr txBox="1">
            <a:spLocks noGrp="1"/>
          </p:cNvSpPr>
          <p:nvPr>
            <p:ph type="title"/>
          </p:nvPr>
        </p:nvSpPr>
        <p:spPr>
          <a:xfrm>
            <a:off x="754767" y="695700"/>
            <a:ext cx="11039200" cy="6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rgbClr val="FFFFFF"/>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dirty="0"/>
          </a:p>
        </p:txBody>
      </p:sp>
      <p:sp>
        <p:nvSpPr>
          <p:cNvPr id="96" name="Google Shape;96;p23"/>
          <p:cNvSpPr txBox="1">
            <a:spLocks noGrp="1"/>
          </p:cNvSpPr>
          <p:nvPr>
            <p:ph type="body" idx="1"/>
          </p:nvPr>
        </p:nvSpPr>
        <p:spPr>
          <a:xfrm>
            <a:off x="914400" y="1825267"/>
            <a:ext cx="4644400" cy="3088800"/>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Clr>
                <a:srgbClr val="000000"/>
              </a:buClr>
              <a:buSzPts val="1400"/>
              <a:buFontTx/>
              <a:buNone/>
              <a:defRPr sz="1800">
                <a:solidFill>
                  <a:srgbClr val="000000"/>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1219170" lvl="1"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2pPr>
            <a:lvl3pPr marL="1828754" lvl="2"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3pPr>
            <a:lvl4pPr marL="2438339" lvl="3"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4pPr>
            <a:lvl5pPr marL="3047924" lvl="4"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5pPr>
            <a:lvl6pPr marL="3657509" lvl="5"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6pPr>
            <a:lvl7pPr marL="4267093" lvl="6"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7pPr>
            <a:lvl8pPr marL="4876678" lvl="7"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8pPr>
            <a:lvl9pPr marL="5486263" lvl="8" indent="-423323" rtl="0">
              <a:lnSpc>
                <a:spcPct val="100000"/>
              </a:lnSpc>
              <a:spcBef>
                <a:spcPts val="2133"/>
              </a:spcBef>
              <a:spcAft>
                <a:spcPts val="2133"/>
              </a:spcAft>
              <a:buClr>
                <a:srgbClr val="000000"/>
              </a:buClr>
              <a:buSzPts val="1400"/>
              <a:buFont typeface="Lato"/>
              <a:buChar char="■"/>
              <a:defRPr>
                <a:solidFill>
                  <a:srgbClr val="000000"/>
                </a:solidFill>
                <a:latin typeface="Lato"/>
                <a:ea typeface="Lato"/>
                <a:cs typeface="Lato"/>
                <a:sym typeface="Lato"/>
              </a:defRPr>
            </a:lvl9pPr>
          </a:lstStyle>
          <a:p>
            <a:endParaRPr dirty="0"/>
          </a:p>
        </p:txBody>
      </p:sp>
      <p:sp>
        <p:nvSpPr>
          <p:cNvPr id="97" name="Google Shape;97;p23"/>
          <p:cNvSpPr txBox="1">
            <a:spLocks noGrp="1"/>
          </p:cNvSpPr>
          <p:nvPr>
            <p:ph type="body" idx="2"/>
          </p:nvPr>
        </p:nvSpPr>
        <p:spPr>
          <a:xfrm>
            <a:off x="6516900" y="1822467"/>
            <a:ext cx="4717200" cy="3193200"/>
          </a:xfrm>
          <a:prstGeom prst="rect">
            <a:avLst/>
          </a:prstGeom>
        </p:spPr>
        <p:txBody>
          <a:bodyPr spcFirstLastPara="1" wrap="square" lIns="91425" tIns="91425" rIns="91425" bIns="91425" anchor="t" anchorCtr="0">
            <a:noAutofit/>
          </a:bodyPr>
          <a:lstStyle>
            <a:lvl1pPr marL="0" lvl="0" indent="0">
              <a:lnSpc>
                <a:spcPct val="100000"/>
              </a:lnSpc>
              <a:spcBef>
                <a:spcPts val="0"/>
              </a:spcBef>
              <a:spcAft>
                <a:spcPts val="4000"/>
              </a:spcAft>
              <a:buClr>
                <a:srgbClr val="000000"/>
              </a:buClr>
              <a:buSzPts val="1400"/>
              <a:buFontTx/>
              <a:buNone/>
              <a:defRPr sz="1800">
                <a:solidFill>
                  <a:srgbClr val="000000"/>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1219170" lvl="1"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2pPr>
            <a:lvl3pPr marL="1828754" lvl="2"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3pPr>
            <a:lvl4pPr marL="2438339" lvl="3"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4pPr>
            <a:lvl5pPr marL="3047924" lvl="4"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5pPr>
            <a:lvl6pPr marL="3657509" lvl="5"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6pPr>
            <a:lvl7pPr marL="4267093" lvl="6"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7pPr>
            <a:lvl8pPr marL="4876678" lvl="7"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8pPr>
            <a:lvl9pPr marL="5486263" lvl="8" indent="-423323">
              <a:spcBef>
                <a:spcPts val="2133"/>
              </a:spcBef>
              <a:spcAft>
                <a:spcPts val="2133"/>
              </a:spcAft>
              <a:buClr>
                <a:srgbClr val="000000"/>
              </a:buClr>
              <a:buSzPts val="1400"/>
              <a:buFont typeface="Lato"/>
              <a:buChar char="■"/>
              <a:defRPr>
                <a:solidFill>
                  <a:srgbClr val="000000"/>
                </a:solidFill>
                <a:latin typeface="Lato"/>
                <a:ea typeface="Lato"/>
                <a:cs typeface="Lato"/>
                <a:sym typeface="Lato"/>
              </a:defRPr>
            </a:lvl9pPr>
          </a:lstStyle>
          <a:p>
            <a:endParaRPr dirty="0"/>
          </a:p>
        </p:txBody>
      </p:sp>
      <p:grpSp>
        <p:nvGrpSpPr>
          <p:cNvPr id="12" name="Group 11">
            <a:extLst>
              <a:ext uri="{FF2B5EF4-FFF2-40B4-BE49-F238E27FC236}">
                <a16:creationId xmlns="" xmlns:a16="http://schemas.microsoft.com/office/drawing/2014/main" id="{6D872D37-3C15-794C-A3A7-67B52CA4C8E3}"/>
              </a:ext>
            </a:extLst>
          </p:cNvPr>
          <p:cNvGrpSpPr/>
          <p:nvPr userDrawn="1"/>
        </p:nvGrpSpPr>
        <p:grpSpPr>
          <a:xfrm>
            <a:off x="0" y="6503292"/>
            <a:ext cx="12191999" cy="412620"/>
            <a:chOff x="0" y="6479438"/>
            <a:chExt cx="12191999" cy="412620"/>
          </a:xfrm>
        </p:grpSpPr>
        <p:sp>
          <p:nvSpPr>
            <p:cNvPr id="13" name="Rectangle 12">
              <a:extLst>
                <a:ext uri="{FF2B5EF4-FFF2-40B4-BE49-F238E27FC236}">
                  <a16:creationId xmlns="" xmlns:a16="http://schemas.microsoft.com/office/drawing/2014/main" id="{4325B616-8775-9E49-BC30-A91A79E29E39}"/>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0F54CB07-4230-5144-A474-C344E7BE6870}"/>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5" name="TextBox 14">
              <a:extLst>
                <a:ext uri="{FF2B5EF4-FFF2-40B4-BE49-F238E27FC236}">
                  <a16:creationId xmlns="" xmlns:a16="http://schemas.microsoft.com/office/drawing/2014/main" id="{B7204745-BE0D-004F-982F-0E582065BADD}"/>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2331625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 columns 1" preserve="1" userDrawn="1">
  <p:cSld name="2 columns 1">
    <p:bg>
      <p:bgPr>
        <a:blipFill dpi="0" rotWithShape="1">
          <a:blip r:embed="rId2">
            <a:lum/>
          </a:blip>
          <a:srcRect/>
          <a:stretch>
            <a:fillRect/>
          </a:stretch>
        </a:blipFill>
        <a:effectLst/>
      </p:bgPr>
    </p:bg>
    <p:spTree>
      <p:nvGrpSpPr>
        <p:cNvPr id="1" name="Shape 98"/>
        <p:cNvGrpSpPr/>
        <p:nvPr/>
      </p:nvGrpSpPr>
      <p:grpSpPr>
        <a:xfrm>
          <a:off x="0" y="0"/>
          <a:ext cx="0" cy="0"/>
          <a:chOff x="0" y="0"/>
          <a:chExt cx="0" cy="0"/>
        </a:xfrm>
      </p:grpSpPr>
      <p:sp>
        <p:nvSpPr>
          <p:cNvPr id="6" name="Google Shape;95;p23">
            <a:extLst>
              <a:ext uri="{FF2B5EF4-FFF2-40B4-BE49-F238E27FC236}">
                <a16:creationId xmlns="" xmlns:a16="http://schemas.microsoft.com/office/drawing/2014/main" id="{C7392AF2-6DF4-A34B-B662-69499B0165A0}"/>
              </a:ext>
            </a:extLst>
          </p:cNvPr>
          <p:cNvSpPr txBox="1">
            <a:spLocks noGrp="1"/>
          </p:cNvSpPr>
          <p:nvPr>
            <p:ph type="title"/>
          </p:nvPr>
        </p:nvSpPr>
        <p:spPr>
          <a:xfrm>
            <a:off x="754767" y="695700"/>
            <a:ext cx="11039200" cy="6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rgbClr val="FFFFFF"/>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dirty="0"/>
          </a:p>
        </p:txBody>
      </p:sp>
      <p:sp>
        <p:nvSpPr>
          <p:cNvPr id="7" name="Google Shape;96;p23">
            <a:extLst>
              <a:ext uri="{FF2B5EF4-FFF2-40B4-BE49-F238E27FC236}">
                <a16:creationId xmlns="" xmlns:a16="http://schemas.microsoft.com/office/drawing/2014/main" id="{9C9F644D-A40A-FA47-A4A3-A52FCB18855D}"/>
              </a:ext>
            </a:extLst>
          </p:cNvPr>
          <p:cNvSpPr txBox="1">
            <a:spLocks noGrp="1"/>
          </p:cNvSpPr>
          <p:nvPr>
            <p:ph type="body" idx="1"/>
          </p:nvPr>
        </p:nvSpPr>
        <p:spPr>
          <a:xfrm>
            <a:off x="914400" y="1825267"/>
            <a:ext cx="4644400" cy="3088800"/>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Clr>
                <a:srgbClr val="000000"/>
              </a:buClr>
              <a:buSzPts val="1400"/>
              <a:buFontTx/>
              <a:buNone/>
              <a:defRPr sz="1800">
                <a:solidFill>
                  <a:srgbClr val="000000"/>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1219170" lvl="1"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2pPr>
            <a:lvl3pPr marL="1828754" lvl="2"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3pPr>
            <a:lvl4pPr marL="2438339" lvl="3"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4pPr>
            <a:lvl5pPr marL="3047924" lvl="4"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5pPr>
            <a:lvl6pPr marL="3657509" lvl="5"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6pPr>
            <a:lvl7pPr marL="4267093" lvl="6"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7pPr>
            <a:lvl8pPr marL="4876678" lvl="7" indent="-423323" rtl="0">
              <a:lnSpc>
                <a:spcPct val="100000"/>
              </a:lnSpc>
              <a:spcBef>
                <a:spcPts val="2133"/>
              </a:spcBef>
              <a:spcAft>
                <a:spcPts val="0"/>
              </a:spcAft>
              <a:buClr>
                <a:srgbClr val="000000"/>
              </a:buClr>
              <a:buSzPts val="1400"/>
              <a:buFont typeface="Lato"/>
              <a:buChar char="○"/>
              <a:defRPr>
                <a:solidFill>
                  <a:srgbClr val="000000"/>
                </a:solidFill>
                <a:latin typeface="Lato"/>
                <a:ea typeface="Lato"/>
                <a:cs typeface="Lato"/>
                <a:sym typeface="Lato"/>
              </a:defRPr>
            </a:lvl8pPr>
            <a:lvl9pPr marL="5486263" lvl="8" indent="-423323" rtl="0">
              <a:lnSpc>
                <a:spcPct val="100000"/>
              </a:lnSpc>
              <a:spcBef>
                <a:spcPts val="2133"/>
              </a:spcBef>
              <a:spcAft>
                <a:spcPts val="2133"/>
              </a:spcAft>
              <a:buClr>
                <a:srgbClr val="000000"/>
              </a:buClr>
              <a:buSzPts val="1400"/>
              <a:buFont typeface="Lato"/>
              <a:buChar char="■"/>
              <a:defRPr>
                <a:solidFill>
                  <a:srgbClr val="000000"/>
                </a:solidFill>
                <a:latin typeface="Lato"/>
                <a:ea typeface="Lato"/>
                <a:cs typeface="Lato"/>
                <a:sym typeface="Lato"/>
              </a:defRPr>
            </a:lvl9pPr>
          </a:lstStyle>
          <a:p>
            <a:endParaRPr dirty="0"/>
          </a:p>
        </p:txBody>
      </p:sp>
      <p:sp>
        <p:nvSpPr>
          <p:cNvPr id="8" name="Google Shape;97;p23">
            <a:extLst>
              <a:ext uri="{FF2B5EF4-FFF2-40B4-BE49-F238E27FC236}">
                <a16:creationId xmlns="" xmlns:a16="http://schemas.microsoft.com/office/drawing/2014/main" id="{BE1EA1F4-51FE-1440-9602-E1C7230E53E6}"/>
              </a:ext>
            </a:extLst>
          </p:cNvPr>
          <p:cNvSpPr txBox="1">
            <a:spLocks noGrp="1"/>
          </p:cNvSpPr>
          <p:nvPr>
            <p:ph type="body" idx="2"/>
          </p:nvPr>
        </p:nvSpPr>
        <p:spPr>
          <a:xfrm>
            <a:off x="6516900" y="1822467"/>
            <a:ext cx="4717200" cy="3193200"/>
          </a:xfrm>
          <a:prstGeom prst="rect">
            <a:avLst/>
          </a:prstGeom>
        </p:spPr>
        <p:txBody>
          <a:bodyPr spcFirstLastPara="1" wrap="square" lIns="91425" tIns="91425" rIns="91425" bIns="91425" anchor="t" anchorCtr="0">
            <a:noAutofit/>
          </a:bodyPr>
          <a:lstStyle>
            <a:lvl1pPr marL="0" lvl="0" indent="0">
              <a:lnSpc>
                <a:spcPct val="100000"/>
              </a:lnSpc>
              <a:spcBef>
                <a:spcPts val="0"/>
              </a:spcBef>
              <a:spcAft>
                <a:spcPts val="4000"/>
              </a:spcAft>
              <a:buClr>
                <a:srgbClr val="000000"/>
              </a:buClr>
              <a:buSzPts val="1400"/>
              <a:buFontTx/>
              <a:buNone/>
              <a:defRPr sz="1800">
                <a:solidFill>
                  <a:srgbClr val="000000"/>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1219170" lvl="1"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2pPr>
            <a:lvl3pPr marL="1828754" lvl="2"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3pPr>
            <a:lvl4pPr marL="2438339" lvl="3"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4pPr>
            <a:lvl5pPr marL="3047924" lvl="4"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5pPr>
            <a:lvl6pPr marL="3657509" lvl="5"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6pPr>
            <a:lvl7pPr marL="4267093" lvl="6"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7pPr>
            <a:lvl8pPr marL="4876678" lvl="7" indent="-423323">
              <a:spcBef>
                <a:spcPts val="2133"/>
              </a:spcBef>
              <a:spcAft>
                <a:spcPts val="0"/>
              </a:spcAft>
              <a:buClr>
                <a:srgbClr val="000000"/>
              </a:buClr>
              <a:buSzPts val="1400"/>
              <a:buFont typeface="Lato"/>
              <a:buChar char="○"/>
              <a:defRPr>
                <a:solidFill>
                  <a:srgbClr val="000000"/>
                </a:solidFill>
                <a:latin typeface="Lato"/>
                <a:ea typeface="Lato"/>
                <a:cs typeface="Lato"/>
                <a:sym typeface="Lato"/>
              </a:defRPr>
            </a:lvl8pPr>
            <a:lvl9pPr marL="5486263" lvl="8" indent="-423323">
              <a:spcBef>
                <a:spcPts val="2133"/>
              </a:spcBef>
              <a:spcAft>
                <a:spcPts val="2133"/>
              </a:spcAft>
              <a:buClr>
                <a:srgbClr val="000000"/>
              </a:buClr>
              <a:buSzPts val="1400"/>
              <a:buFont typeface="Lato"/>
              <a:buChar char="■"/>
              <a:defRPr>
                <a:solidFill>
                  <a:srgbClr val="000000"/>
                </a:solidFill>
                <a:latin typeface="Lato"/>
                <a:ea typeface="Lato"/>
                <a:cs typeface="Lato"/>
                <a:sym typeface="Lato"/>
              </a:defRPr>
            </a:lvl9pPr>
          </a:lstStyle>
          <a:p>
            <a:endParaRPr dirty="0"/>
          </a:p>
        </p:txBody>
      </p:sp>
      <p:grpSp>
        <p:nvGrpSpPr>
          <p:cNvPr id="9" name="Group 8">
            <a:extLst>
              <a:ext uri="{FF2B5EF4-FFF2-40B4-BE49-F238E27FC236}">
                <a16:creationId xmlns="" xmlns:a16="http://schemas.microsoft.com/office/drawing/2014/main" id="{01C26DF9-84D9-B14C-969F-AA7A9CF2D58A}"/>
              </a:ext>
            </a:extLst>
          </p:cNvPr>
          <p:cNvGrpSpPr/>
          <p:nvPr userDrawn="1"/>
        </p:nvGrpSpPr>
        <p:grpSpPr>
          <a:xfrm>
            <a:off x="0" y="6503292"/>
            <a:ext cx="12191999" cy="412620"/>
            <a:chOff x="0" y="6479438"/>
            <a:chExt cx="12191999" cy="412620"/>
          </a:xfrm>
        </p:grpSpPr>
        <p:sp>
          <p:nvSpPr>
            <p:cNvPr id="10" name="Rectangle 9">
              <a:extLst>
                <a:ext uri="{FF2B5EF4-FFF2-40B4-BE49-F238E27FC236}">
                  <a16:creationId xmlns="" xmlns:a16="http://schemas.microsoft.com/office/drawing/2014/main" id="{C2F3461F-7BC0-F149-8B74-E6070123158C}"/>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id="{BDD9A93D-819D-D346-8E6B-74058637E5F0}"/>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6" name="TextBox 15">
              <a:extLst>
                <a:ext uri="{FF2B5EF4-FFF2-40B4-BE49-F238E27FC236}">
                  <a16:creationId xmlns="" xmlns:a16="http://schemas.microsoft.com/office/drawing/2014/main" id="{9F73F469-EFFC-F742-9526-8FBD0EE9EAE4}"/>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1113642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meline" preserve="1">
  <p:cSld name="Timeline">
    <p:bg>
      <p:bgPr>
        <a:blipFill dpi="0" rotWithShape="1">
          <a:blip r:embed="rId2">
            <a:lum/>
          </a:blip>
          <a:srcRect/>
          <a:stretch>
            <a:fillRect l="-4000" r="-4000"/>
          </a:stretch>
        </a:blipFill>
        <a:effectLst/>
      </p:bgPr>
    </p:bg>
    <p:spTree>
      <p:nvGrpSpPr>
        <p:cNvPr id="1" name="Shape 103"/>
        <p:cNvGrpSpPr/>
        <p:nvPr/>
      </p:nvGrpSpPr>
      <p:grpSpPr>
        <a:xfrm>
          <a:off x="0" y="0"/>
          <a:ext cx="0" cy="0"/>
          <a:chOff x="0" y="0"/>
          <a:chExt cx="0" cy="0"/>
        </a:xfrm>
      </p:grpSpPr>
      <p:sp>
        <p:nvSpPr>
          <p:cNvPr id="104" name="Google Shape;104;p25"/>
          <p:cNvSpPr txBox="1"/>
          <p:nvPr/>
        </p:nvSpPr>
        <p:spPr>
          <a:xfrm>
            <a:off x="605387" y="3940537"/>
            <a:ext cx="1161600" cy="4952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33"/>
              </a:spcAft>
              <a:buClr>
                <a:srgbClr val="000000"/>
              </a:buClr>
              <a:buSzPts val="1100"/>
              <a:buFont typeface="Arial"/>
              <a:buNone/>
            </a:pPr>
            <a:r>
              <a:rPr lang="en" sz="2400" b="1" i="0" dirty="0">
                <a:latin typeface="Freight Sans Medium" panose="02000606030000020004" pitchFamily="2" charset="77"/>
                <a:ea typeface="Lato"/>
                <a:cs typeface="Lato"/>
                <a:sym typeface="Lato"/>
              </a:rPr>
              <a:t>20XX</a:t>
            </a:r>
            <a:endParaRPr sz="2400" b="1" i="0" dirty="0">
              <a:latin typeface="Freight Sans Medium" panose="02000606030000020004" pitchFamily="2" charset="77"/>
              <a:ea typeface="Lato"/>
              <a:cs typeface="Lato"/>
              <a:sym typeface="Lato"/>
            </a:endParaRPr>
          </a:p>
        </p:txBody>
      </p:sp>
      <p:sp>
        <p:nvSpPr>
          <p:cNvPr id="105" name="Google Shape;105;p25"/>
          <p:cNvSpPr txBox="1"/>
          <p:nvPr/>
        </p:nvSpPr>
        <p:spPr>
          <a:xfrm>
            <a:off x="1062716" y="2362317"/>
            <a:ext cx="2953200" cy="30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33"/>
              </a:spcAft>
              <a:buNone/>
            </a:pPr>
            <a:r>
              <a:rPr lang="en" sz="1067" b="0" i="0" dirty="0">
                <a:latin typeface="Freight Sans Medium" panose="02000606030000020004" pitchFamily="2" charset="77"/>
                <a:ea typeface="Raleway"/>
                <a:cs typeface="Raleway"/>
                <a:sym typeface="Raleway"/>
              </a:rPr>
              <a:t>Lorem ipsum dolor sit</a:t>
            </a:r>
            <a:endParaRPr sz="1067" b="0" i="0" dirty="0">
              <a:latin typeface="Freight Sans Medium" panose="02000606030000020004" pitchFamily="2" charset="77"/>
              <a:ea typeface="Raleway"/>
              <a:cs typeface="Raleway"/>
              <a:sym typeface="Raleway"/>
            </a:endParaRPr>
          </a:p>
        </p:txBody>
      </p:sp>
      <p:sp>
        <p:nvSpPr>
          <p:cNvPr id="106" name="Google Shape;106;p25"/>
          <p:cNvSpPr txBox="1"/>
          <p:nvPr/>
        </p:nvSpPr>
        <p:spPr>
          <a:xfrm>
            <a:off x="1062716" y="2670217"/>
            <a:ext cx="2953200" cy="73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33"/>
              </a:spcAft>
              <a:buNone/>
            </a:pPr>
            <a:r>
              <a:rPr lang="en" sz="933" b="1" i="0" dirty="0">
                <a:solidFill>
                  <a:srgbClr val="595959"/>
                </a:solidFill>
                <a:latin typeface="Freight Sans Medium" panose="02000606030000020004" pitchFamily="2" charset="77"/>
                <a:ea typeface="Lato"/>
                <a:cs typeface="Lato"/>
                <a:sym typeface="Lato"/>
              </a:rPr>
              <a:t>Lorem ipsum dolor sit </a:t>
            </a:r>
            <a:r>
              <a:rPr lang="en" sz="933" b="1" i="0" dirty="0" err="1">
                <a:solidFill>
                  <a:srgbClr val="595959"/>
                </a:solidFill>
                <a:latin typeface="Freight Sans Medium" panose="02000606030000020004" pitchFamily="2" charset="77"/>
                <a:ea typeface="Lato"/>
                <a:cs typeface="Lato"/>
                <a:sym typeface="Lato"/>
              </a:rPr>
              <a:t>amet</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consectetur</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adipiscing</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elit</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sed</a:t>
            </a:r>
            <a:r>
              <a:rPr lang="en" sz="933" b="1" i="0" dirty="0">
                <a:solidFill>
                  <a:srgbClr val="595959"/>
                </a:solidFill>
                <a:latin typeface="Freight Sans Medium" panose="02000606030000020004" pitchFamily="2" charset="77"/>
                <a:ea typeface="Lato"/>
                <a:cs typeface="Lato"/>
                <a:sym typeface="Lato"/>
              </a:rPr>
              <a:t> do </a:t>
            </a:r>
            <a:r>
              <a:rPr lang="en" sz="933" b="1" i="0" dirty="0" err="1">
                <a:solidFill>
                  <a:srgbClr val="595959"/>
                </a:solidFill>
                <a:latin typeface="Freight Sans Medium" panose="02000606030000020004" pitchFamily="2" charset="77"/>
                <a:ea typeface="Lato"/>
                <a:cs typeface="Lato"/>
                <a:sym typeface="Lato"/>
              </a:rPr>
              <a:t>eiusmod</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tempor</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incididunt</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labore</a:t>
            </a:r>
            <a:r>
              <a:rPr lang="en" sz="933" b="1" i="0" dirty="0">
                <a:solidFill>
                  <a:srgbClr val="595959"/>
                </a:solidFill>
                <a:latin typeface="Freight Sans Medium" panose="02000606030000020004" pitchFamily="2" charset="77"/>
                <a:ea typeface="Lato"/>
                <a:cs typeface="Lato"/>
                <a:sym typeface="Lato"/>
              </a:rPr>
              <a:t> dolore magna </a:t>
            </a:r>
            <a:r>
              <a:rPr lang="en" sz="933" b="1" i="0" dirty="0" err="1">
                <a:solidFill>
                  <a:srgbClr val="595959"/>
                </a:solidFill>
                <a:latin typeface="Freight Sans Medium" panose="02000606030000020004" pitchFamily="2" charset="77"/>
                <a:ea typeface="Lato"/>
                <a:cs typeface="Lato"/>
                <a:sym typeface="Lato"/>
              </a:rPr>
              <a:t>aliqua</a:t>
            </a:r>
            <a:r>
              <a:rPr lang="en" sz="933" b="1" i="0" dirty="0">
                <a:solidFill>
                  <a:srgbClr val="595959"/>
                </a:solidFill>
                <a:latin typeface="Freight Sans Medium" panose="02000606030000020004" pitchFamily="2" charset="77"/>
                <a:ea typeface="Lato"/>
                <a:cs typeface="Lato"/>
                <a:sym typeface="Lato"/>
              </a:rPr>
              <a:t> dolor sit </a:t>
            </a:r>
            <a:r>
              <a:rPr lang="en" sz="933" b="1" i="0" dirty="0" err="1">
                <a:solidFill>
                  <a:srgbClr val="595959"/>
                </a:solidFill>
                <a:latin typeface="Freight Sans Medium" panose="02000606030000020004" pitchFamily="2" charset="77"/>
                <a:ea typeface="Lato"/>
                <a:cs typeface="Lato"/>
                <a:sym typeface="Lato"/>
              </a:rPr>
              <a:t>amet</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consectetur</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adipiscing</a:t>
            </a:r>
            <a:r>
              <a:rPr lang="en" sz="933" b="1" i="0" dirty="0">
                <a:solidFill>
                  <a:srgbClr val="595959"/>
                </a:solidFill>
                <a:latin typeface="Freight Sans Medium" panose="02000606030000020004" pitchFamily="2" charset="77"/>
                <a:ea typeface="Lato"/>
                <a:cs typeface="Lato"/>
                <a:sym typeface="Lato"/>
              </a:rPr>
              <a:t>.</a:t>
            </a:r>
            <a:endParaRPr sz="933" b="1" i="0" dirty="0">
              <a:solidFill>
                <a:srgbClr val="595959"/>
              </a:solidFill>
              <a:latin typeface="Freight Sans Medium" panose="02000606030000020004" pitchFamily="2" charset="77"/>
              <a:ea typeface="Lato"/>
              <a:cs typeface="Lato"/>
              <a:sym typeface="Lato"/>
            </a:endParaRPr>
          </a:p>
        </p:txBody>
      </p:sp>
      <p:sp>
        <p:nvSpPr>
          <p:cNvPr id="107" name="Google Shape;107;p25"/>
          <p:cNvSpPr txBox="1"/>
          <p:nvPr/>
        </p:nvSpPr>
        <p:spPr>
          <a:xfrm>
            <a:off x="2741799" y="3267116"/>
            <a:ext cx="994400" cy="4952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33"/>
              </a:spcAft>
              <a:buClr>
                <a:srgbClr val="000000"/>
              </a:buClr>
              <a:buSzPts val="1100"/>
              <a:buFont typeface="Arial"/>
              <a:buNone/>
            </a:pPr>
            <a:r>
              <a:rPr lang="en" sz="2400" b="1" i="0" dirty="0">
                <a:latin typeface="Freight Sans Medium" panose="02000606030000020004" pitchFamily="2" charset="77"/>
                <a:ea typeface="Lato"/>
                <a:cs typeface="Lato"/>
                <a:sym typeface="Lato"/>
              </a:rPr>
              <a:t>20XX</a:t>
            </a:r>
            <a:endParaRPr sz="2400" b="1" i="0" dirty="0">
              <a:latin typeface="Freight Sans Medium" panose="02000606030000020004" pitchFamily="2" charset="77"/>
              <a:ea typeface="Lato"/>
              <a:cs typeface="Lato"/>
              <a:sym typeface="Lato"/>
            </a:endParaRPr>
          </a:p>
        </p:txBody>
      </p:sp>
      <p:sp>
        <p:nvSpPr>
          <p:cNvPr id="108" name="Google Shape;108;p25"/>
          <p:cNvSpPr txBox="1"/>
          <p:nvPr/>
        </p:nvSpPr>
        <p:spPr>
          <a:xfrm>
            <a:off x="2965875" y="4440784"/>
            <a:ext cx="2953200" cy="30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33"/>
              </a:spcAft>
              <a:buNone/>
            </a:pPr>
            <a:r>
              <a:rPr lang="en" sz="1067" b="0" i="0" dirty="0">
                <a:latin typeface="Freight Sans Medium" panose="02000606030000020004" pitchFamily="2" charset="77"/>
                <a:ea typeface="Raleway"/>
                <a:cs typeface="Raleway"/>
                <a:sym typeface="Raleway"/>
              </a:rPr>
              <a:t>Lorem ipsum dolor sit</a:t>
            </a:r>
            <a:endParaRPr sz="1067" b="0" i="0" dirty="0">
              <a:latin typeface="Freight Sans Medium" panose="02000606030000020004" pitchFamily="2" charset="77"/>
              <a:ea typeface="Raleway"/>
              <a:cs typeface="Raleway"/>
              <a:sym typeface="Raleway"/>
            </a:endParaRPr>
          </a:p>
        </p:txBody>
      </p:sp>
      <p:sp>
        <p:nvSpPr>
          <p:cNvPr id="109" name="Google Shape;109;p25"/>
          <p:cNvSpPr txBox="1"/>
          <p:nvPr/>
        </p:nvSpPr>
        <p:spPr>
          <a:xfrm>
            <a:off x="2965875" y="4748684"/>
            <a:ext cx="2953200" cy="73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33"/>
              </a:spcAft>
              <a:buNone/>
            </a:pPr>
            <a:r>
              <a:rPr lang="en" sz="933" b="1" i="0" dirty="0">
                <a:solidFill>
                  <a:srgbClr val="595959"/>
                </a:solidFill>
                <a:latin typeface="Freight Sans Medium" panose="02000606030000020004" pitchFamily="2" charset="77"/>
                <a:ea typeface="Lato"/>
                <a:cs typeface="Lato"/>
                <a:sym typeface="Lato"/>
              </a:rPr>
              <a:t>Lorem ipsum dolor sit </a:t>
            </a:r>
            <a:r>
              <a:rPr lang="en" sz="933" b="1" i="0" dirty="0" err="1">
                <a:solidFill>
                  <a:srgbClr val="595959"/>
                </a:solidFill>
                <a:latin typeface="Freight Sans Medium" panose="02000606030000020004" pitchFamily="2" charset="77"/>
                <a:ea typeface="Lato"/>
                <a:cs typeface="Lato"/>
                <a:sym typeface="Lato"/>
              </a:rPr>
              <a:t>amet</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consectetur</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adipiscing</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elit</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sed</a:t>
            </a:r>
            <a:r>
              <a:rPr lang="en" sz="933" b="1" i="0" dirty="0">
                <a:solidFill>
                  <a:srgbClr val="595959"/>
                </a:solidFill>
                <a:latin typeface="Freight Sans Medium" panose="02000606030000020004" pitchFamily="2" charset="77"/>
                <a:ea typeface="Lato"/>
                <a:cs typeface="Lato"/>
                <a:sym typeface="Lato"/>
              </a:rPr>
              <a:t> do </a:t>
            </a:r>
            <a:r>
              <a:rPr lang="en" sz="933" b="1" i="0" dirty="0" err="1">
                <a:solidFill>
                  <a:srgbClr val="595959"/>
                </a:solidFill>
                <a:latin typeface="Freight Sans Medium" panose="02000606030000020004" pitchFamily="2" charset="77"/>
                <a:ea typeface="Lato"/>
                <a:cs typeface="Lato"/>
                <a:sym typeface="Lato"/>
              </a:rPr>
              <a:t>eiusmod</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tempor</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incididunt</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labore</a:t>
            </a:r>
            <a:r>
              <a:rPr lang="en" sz="933" b="1" i="0" dirty="0">
                <a:solidFill>
                  <a:srgbClr val="595959"/>
                </a:solidFill>
                <a:latin typeface="Freight Sans Medium" panose="02000606030000020004" pitchFamily="2" charset="77"/>
                <a:ea typeface="Lato"/>
                <a:cs typeface="Lato"/>
                <a:sym typeface="Lato"/>
              </a:rPr>
              <a:t> dolore magna </a:t>
            </a:r>
            <a:r>
              <a:rPr lang="en" sz="933" b="1" i="0" dirty="0" err="1">
                <a:solidFill>
                  <a:srgbClr val="595959"/>
                </a:solidFill>
                <a:latin typeface="Freight Sans Medium" panose="02000606030000020004" pitchFamily="2" charset="77"/>
                <a:ea typeface="Lato"/>
                <a:cs typeface="Lato"/>
                <a:sym typeface="Lato"/>
              </a:rPr>
              <a:t>aliqua</a:t>
            </a:r>
            <a:r>
              <a:rPr lang="en" sz="933" b="1" i="0" dirty="0">
                <a:solidFill>
                  <a:srgbClr val="595959"/>
                </a:solidFill>
                <a:latin typeface="Freight Sans Medium" panose="02000606030000020004" pitchFamily="2" charset="77"/>
                <a:ea typeface="Lato"/>
                <a:cs typeface="Lato"/>
                <a:sym typeface="Lato"/>
              </a:rPr>
              <a:t> dolor sit </a:t>
            </a:r>
            <a:r>
              <a:rPr lang="en" sz="933" b="1" i="0" dirty="0" err="1">
                <a:solidFill>
                  <a:srgbClr val="595959"/>
                </a:solidFill>
                <a:latin typeface="Freight Sans Medium" panose="02000606030000020004" pitchFamily="2" charset="77"/>
                <a:ea typeface="Lato"/>
                <a:cs typeface="Lato"/>
                <a:sym typeface="Lato"/>
              </a:rPr>
              <a:t>amet</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consectetur</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adipiscing</a:t>
            </a:r>
            <a:r>
              <a:rPr lang="en" sz="933" b="1" i="0" dirty="0">
                <a:solidFill>
                  <a:srgbClr val="595959"/>
                </a:solidFill>
                <a:latin typeface="Freight Sans Medium" panose="02000606030000020004" pitchFamily="2" charset="77"/>
                <a:ea typeface="Lato"/>
                <a:cs typeface="Lato"/>
                <a:sym typeface="Lato"/>
              </a:rPr>
              <a:t>.</a:t>
            </a:r>
            <a:endParaRPr sz="933" b="1" i="0" dirty="0">
              <a:solidFill>
                <a:srgbClr val="595959"/>
              </a:solidFill>
              <a:latin typeface="Freight Sans Medium" panose="02000606030000020004" pitchFamily="2" charset="77"/>
              <a:ea typeface="Lato"/>
              <a:cs typeface="Lato"/>
              <a:sym typeface="Lato"/>
            </a:endParaRPr>
          </a:p>
        </p:txBody>
      </p:sp>
      <p:sp>
        <p:nvSpPr>
          <p:cNvPr id="110" name="Google Shape;110;p25"/>
          <p:cNvSpPr txBox="1"/>
          <p:nvPr/>
        </p:nvSpPr>
        <p:spPr>
          <a:xfrm>
            <a:off x="4612051" y="3940537"/>
            <a:ext cx="1070092" cy="4952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33"/>
              </a:spcAft>
              <a:buClr>
                <a:srgbClr val="000000"/>
              </a:buClr>
              <a:buSzPts val="1100"/>
              <a:buFont typeface="Arial"/>
              <a:buNone/>
            </a:pPr>
            <a:r>
              <a:rPr lang="en" sz="2400" b="1" i="0" dirty="0">
                <a:latin typeface="Freight Sans Medium" panose="02000606030000020004" pitchFamily="2" charset="77"/>
                <a:ea typeface="Lato"/>
                <a:cs typeface="Lato"/>
                <a:sym typeface="Lato"/>
              </a:rPr>
              <a:t>20XX</a:t>
            </a:r>
            <a:endParaRPr sz="2400" b="1" i="0" dirty="0">
              <a:latin typeface="Freight Sans Medium" panose="02000606030000020004" pitchFamily="2" charset="77"/>
              <a:ea typeface="Lato"/>
              <a:cs typeface="Lato"/>
              <a:sym typeface="Lato"/>
            </a:endParaRPr>
          </a:p>
        </p:txBody>
      </p:sp>
      <p:sp>
        <p:nvSpPr>
          <p:cNvPr id="111" name="Google Shape;111;p25"/>
          <p:cNvSpPr txBox="1"/>
          <p:nvPr/>
        </p:nvSpPr>
        <p:spPr>
          <a:xfrm>
            <a:off x="4900545" y="2362317"/>
            <a:ext cx="2953200" cy="30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33"/>
              </a:spcAft>
              <a:buNone/>
            </a:pPr>
            <a:r>
              <a:rPr lang="en" sz="1067" b="0" i="0" dirty="0">
                <a:latin typeface="Freight Sans Medium" panose="02000606030000020004" pitchFamily="2" charset="77"/>
                <a:ea typeface="Raleway"/>
                <a:cs typeface="Raleway"/>
                <a:sym typeface="Raleway"/>
              </a:rPr>
              <a:t>Lorem ipsum dolor sit</a:t>
            </a:r>
            <a:endParaRPr sz="1067" b="0" i="0" dirty="0">
              <a:latin typeface="Freight Sans Medium" panose="02000606030000020004" pitchFamily="2" charset="77"/>
              <a:ea typeface="Raleway"/>
              <a:cs typeface="Raleway"/>
              <a:sym typeface="Raleway"/>
            </a:endParaRPr>
          </a:p>
        </p:txBody>
      </p:sp>
      <p:sp>
        <p:nvSpPr>
          <p:cNvPr id="112" name="Google Shape;112;p25"/>
          <p:cNvSpPr txBox="1"/>
          <p:nvPr/>
        </p:nvSpPr>
        <p:spPr>
          <a:xfrm>
            <a:off x="4900545" y="2670217"/>
            <a:ext cx="2953200" cy="73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33"/>
              </a:spcAft>
              <a:buNone/>
            </a:pPr>
            <a:r>
              <a:rPr lang="en" sz="933" b="1" i="0" dirty="0">
                <a:solidFill>
                  <a:srgbClr val="595959"/>
                </a:solidFill>
                <a:latin typeface="Freight Sans Medium" panose="02000606030000020004" pitchFamily="2" charset="77"/>
                <a:ea typeface="Lato"/>
                <a:cs typeface="Lato"/>
                <a:sym typeface="Lato"/>
              </a:rPr>
              <a:t>Lorem ipsum dolor sit </a:t>
            </a:r>
            <a:r>
              <a:rPr lang="en" sz="933" b="1" i="0" dirty="0" err="1">
                <a:solidFill>
                  <a:srgbClr val="595959"/>
                </a:solidFill>
                <a:latin typeface="Freight Sans Medium" panose="02000606030000020004" pitchFamily="2" charset="77"/>
                <a:ea typeface="Lato"/>
                <a:cs typeface="Lato"/>
                <a:sym typeface="Lato"/>
              </a:rPr>
              <a:t>amet</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consectetur</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adipiscing</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elit</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sed</a:t>
            </a:r>
            <a:r>
              <a:rPr lang="en" sz="933" b="1" i="0" dirty="0">
                <a:solidFill>
                  <a:srgbClr val="595959"/>
                </a:solidFill>
                <a:latin typeface="Freight Sans Medium" panose="02000606030000020004" pitchFamily="2" charset="77"/>
                <a:ea typeface="Lato"/>
                <a:cs typeface="Lato"/>
                <a:sym typeface="Lato"/>
              </a:rPr>
              <a:t> do </a:t>
            </a:r>
            <a:r>
              <a:rPr lang="en" sz="933" b="1" i="0" dirty="0" err="1">
                <a:solidFill>
                  <a:srgbClr val="595959"/>
                </a:solidFill>
                <a:latin typeface="Freight Sans Medium" panose="02000606030000020004" pitchFamily="2" charset="77"/>
                <a:ea typeface="Lato"/>
                <a:cs typeface="Lato"/>
                <a:sym typeface="Lato"/>
              </a:rPr>
              <a:t>eiusmod</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tempor</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incididunt</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labore</a:t>
            </a:r>
            <a:r>
              <a:rPr lang="en" sz="933" b="1" i="0" dirty="0">
                <a:solidFill>
                  <a:srgbClr val="595959"/>
                </a:solidFill>
                <a:latin typeface="Freight Sans Medium" panose="02000606030000020004" pitchFamily="2" charset="77"/>
                <a:ea typeface="Lato"/>
                <a:cs typeface="Lato"/>
                <a:sym typeface="Lato"/>
              </a:rPr>
              <a:t> dolore magna </a:t>
            </a:r>
            <a:r>
              <a:rPr lang="en" sz="933" b="1" i="0" dirty="0" err="1">
                <a:solidFill>
                  <a:srgbClr val="595959"/>
                </a:solidFill>
                <a:latin typeface="Freight Sans Medium" panose="02000606030000020004" pitchFamily="2" charset="77"/>
                <a:ea typeface="Lato"/>
                <a:cs typeface="Lato"/>
                <a:sym typeface="Lato"/>
              </a:rPr>
              <a:t>aliqua</a:t>
            </a:r>
            <a:r>
              <a:rPr lang="en" sz="933" b="1" i="0" dirty="0">
                <a:solidFill>
                  <a:srgbClr val="595959"/>
                </a:solidFill>
                <a:latin typeface="Freight Sans Medium" panose="02000606030000020004" pitchFamily="2" charset="77"/>
                <a:ea typeface="Lato"/>
                <a:cs typeface="Lato"/>
                <a:sym typeface="Lato"/>
              </a:rPr>
              <a:t> dolor sit </a:t>
            </a:r>
            <a:r>
              <a:rPr lang="en" sz="933" b="1" i="0" dirty="0" err="1">
                <a:solidFill>
                  <a:srgbClr val="595959"/>
                </a:solidFill>
                <a:latin typeface="Freight Sans Medium" panose="02000606030000020004" pitchFamily="2" charset="77"/>
                <a:ea typeface="Lato"/>
                <a:cs typeface="Lato"/>
                <a:sym typeface="Lato"/>
              </a:rPr>
              <a:t>amet</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consectetur</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adipiscing</a:t>
            </a:r>
            <a:r>
              <a:rPr lang="en" sz="933" b="1" i="0" dirty="0">
                <a:solidFill>
                  <a:srgbClr val="595959"/>
                </a:solidFill>
                <a:latin typeface="Freight Sans Medium" panose="02000606030000020004" pitchFamily="2" charset="77"/>
                <a:ea typeface="Lato"/>
                <a:cs typeface="Lato"/>
                <a:sym typeface="Lato"/>
              </a:rPr>
              <a:t>.</a:t>
            </a:r>
            <a:endParaRPr sz="933" b="1" i="0" dirty="0">
              <a:solidFill>
                <a:srgbClr val="595959"/>
              </a:solidFill>
              <a:latin typeface="Freight Sans Medium" panose="02000606030000020004" pitchFamily="2" charset="77"/>
              <a:ea typeface="Lato"/>
              <a:cs typeface="Lato"/>
              <a:sym typeface="Lato"/>
            </a:endParaRPr>
          </a:p>
        </p:txBody>
      </p:sp>
      <p:sp>
        <p:nvSpPr>
          <p:cNvPr id="113" name="Google Shape;113;p25"/>
          <p:cNvSpPr txBox="1"/>
          <p:nvPr/>
        </p:nvSpPr>
        <p:spPr>
          <a:xfrm>
            <a:off x="6486365" y="3267116"/>
            <a:ext cx="994400" cy="4952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33"/>
              </a:spcAft>
              <a:buClr>
                <a:srgbClr val="000000"/>
              </a:buClr>
              <a:buSzPts val="1100"/>
              <a:buFont typeface="Arial"/>
              <a:buNone/>
            </a:pPr>
            <a:r>
              <a:rPr lang="en" sz="2400" b="1" i="0" dirty="0">
                <a:latin typeface="Freight Sans Medium" panose="02000606030000020004" pitchFamily="2" charset="77"/>
                <a:ea typeface="Lato"/>
                <a:cs typeface="Lato"/>
                <a:sym typeface="Lato"/>
              </a:rPr>
              <a:t>20XX</a:t>
            </a:r>
            <a:endParaRPr sz="2400" b="1" i="0" dirty="0">
              <a:latin typeface="Freight Sans Medium" panose="02000606030000020004" pitchFamily="2" charset="77"/>
              <a:ea typeface="Lato"/>
              <a:cs typeface="Lato"/>
              <a:sym typeface="Lato"/>
            </a:endParaRPr>
          </a:p>
        </p:txBody>
      </p:sp>
      <p:sp>
        <p:nvSpPr>
          <p:cNvPr id="114" name="Google Shape;114;p25"/>
          <p:cNvSpPr txBox="1"/>
          <p:nvPr/>
        </p:nvSpPr>
        <p:spPr>
          <a:xfrm>
            <a:off x="6839504" y="4440784"/>
            <a:ext cx="2953200" cy="30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33"/>
              </a:spcAft>
              <a:buNone/>
            </a:pPr>
            <a:r>
              <a:rPr lang="en" sz="1067" b="0" i="0" dirty="0">
                <a:latin typeface="Freight Sans Medium" panose="02000606030000020004" pitchFamily="2" charset="77"/>
                <a:ea typeface="Raleway"/>
                <a:cs typeface="Raleway"/>
                <a:sym typeface="Raleway"/>
              </a:rPr>
              <a:t>Lorem ipsum dolor sit</a:t>
            </a:r>
            <a:endParaRPr sz="1067" b="0" i="0" dirty="0">
              <a:latin typeface="Freight Sans Medium" panose="02000606030000020004" pitchFamily="2" charset="77"/>
              <a:ea typeface="Raleway"/>
              <a:cs typeface="Raleway"/>
              <a:sym typeface="Raleway"/>
            </a:endParaRPr>
          </a:p>
        </p:txBody>
      </p:sp>
      <p:sp>
        <p:nvSpPr>
          <p:cNvPr id="115" name="Google Shape;115;p25"/>
          <p:cNvSpPr txBox="1"/>
          <p:nvPr/>
        </p:nvSpPr>
        <p:spPr>
          <a:xfrm>
            <a:off x="6839504" y="4748684"/>
            <a:ext cx="2953200" cy="73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33"/>
              </a:spcAft>
              <a:buNone/>
            </a:pPr>
            <a:r>
              <a:rPr lang="en" sz="933" b="1" i="0" dirty="0">
                <a:solidFill>
                  <a:srgbClr val="595959"/>
                </a:solidFill>
                <a:latin typeface="Freight Sans Medium" panose="02000606030000020004" pitchFamily="2" charset="77"/>
                <a:ea typeface="Lato"/>
                <a:cs typeface="Lato"/>
                <a:sym typeface="Lato"/>
              </a:rPr>
              <a:t>Lorem ipsum dolor sit </a:t>
            </a:r>
            <a:r>
              <a:rPr lang="en" sz="933" b="1" i="0" dirty="0" err="1">
                <a:solidFill>
                  <a:srgbClr val="595959"/>
                </a:solidFill>
                <a:latin typeface="Freight Sans Medium" panose="02000606030000020004" pitchFamily="2" charset="77"/>
                <a:ea typeface="Lato"/>
                <a:cs typeface="Lato"/>
                <a:sym typeface="Lato"/>
              </a:rPr>
              <a:t>amet</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consectetur</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adipiscing</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elit</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sed</a:t>
            </a:r>
            <a:r>
              <a:rPr lang="en" sz="933" b="1" i="0" dirty="0">
                <a:solidFill>
                  <a:srgbClr val="595959"/>
                </a:solidFill>
                <a:latin typeface="Freight Sans Medium" panose="02000606030000020004" pitchFamily="2" charset="77"/>
                <a:ea typeface="Lato"/>
                <a:cs typeface="Lato"/>
                <a:sym typeface="Lato"/>
              </a:rPr>
              <a:t> do </a:t>
            </a:r>
            <a:r>
              <a:rPr lang="en" sz="933" b="1" i="0" dirty="0" err="1">
                <a:solidFill>
                  <a:srgbClr val="595959"/>
                </a:solidFill>
                <a:latin typeface="Freight Sans Medium" panose="02000606030000020004" pitchFamily="2" charset="77"/>
                <a:ea typeface="Lato"/>
                <a:cs typeface="Lato"/>
                <a:sym typeface="Lato"/>
              </a:rPr>
              <a:t>eiusmod</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tempor</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incididunt</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labore</a:t>
            </a:r>
            <a:r>
              <a:rPr lang="en" sz="933" b="1" i="0" dirty="0">
                <a:solidFill>
                  <a:srgbClr val="595959"/>
                </a:solidFill>
                <a:latin typeface="Freight Sans Medium" panose="02000606030000020004" pitchFamily="2" charset="77"/>
                <a:ea typeface="Lato"/>
                <a:cs typeface="Lato"/>
                <a:sym typeface="Lato"/>
              </a:rPr>
              <a:t> dolore magna </a:t>
            </a:r>
            <a:r>
              <a:rPr lang="en" sz="933" b="1" i="0" dirty="0" err="1">
                <a:solidFill>
                  <a:srgbClr val="595959"/>
                </a:solidFill>
                <a:latin typeface="Freight Sans Medium" panose="02000606030000020004" pitchFamily="2" charset="77"/>
                <a:ea typeface="Lato"/>
                <a:cs typeface="Lato"/>
                <a:sym typeface="Lato"/>
              </a:rPr>
              <a:t>aliqua</a:t>
            </a:r>
            <a:r>
              <a:rPr lang="en" sz="933" b="1" i="0" dirty="0">
                <a:solidFill>
                  <a:srgbClr val="595959"/>
                </a:solidFill>
                <a:latin typeface="Freight Sans Medium" panose="02000606030000020004" pitchFamily="2" charset="77"/>
                <a:ea typeface="Lato"/>
                <a:cs typeface="Lato"/>
                <a:sym typeface="Lato"/>
              </a:rPr>
              <a:t> dolor sit </a:t>
            </a:r>
            <a:r>
              <a:rPr lang="en" sz="933" b="1" i="0" dirty="0" err="1">
                <a:solidFill>
                  <a:srgbClr val="595959"/>
                </a:solidFill>
                <a:latin typeface="Freight Sans Medium" panose="02000606030000020004" pitchFamily="2" charset="77"/>
                <a:ea typeface="Lato"/>
                <a:cs typeface="Lato"/>
                <a:sym typeface="Lato"/>
              </a:rPr>
              <a:t>amet</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consectetur</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adipiscing</a:t>
            </a:r>
            <a:r>
              <a:rPr lang="en" sz="933" b="1" i="0" dirty="0">
                <a:solidFill>
                  <a:srgbClr val="595959"/>
                </a:solidFill>
                <a:latin typeface="Freight Sans Medium" panose="02000606030000020004" pitchFamily="2" charset="77"/>
                <a:ea typeface="Lato"/>
                <a:cs typeface="Lato"/>
                <a:sym typeface="Lato"/>
              </a:rPr>
              <a:t>.</a:t>
            </a:r>
            <a:endParaRPr sz="933" b="1" i="0" dirty="0">
              <a:solidFill>
                <a:srgbClr val="595959"/>
              </a:solidFill>
              <a:latin typeface="Freight Sans Medium" panose="02000606030000020004" pitchFamily="2" charset="77"/>
              <a:ea typeface="Lato"/>
              <a:cs typeface="Lato"/>
              <a:sym typeface="Lato"/>
            </a:endParaRPr>
          </a:p>
        </p:txBody>
      </p:sp>
      <p:sp>
        <p:nvSpPr>
          <p:cNvPr id="116" name="Google Shape;116;p25"/>
          <p:cNvSpPr txBox="1"/>
          <p:nvPr/>
        </p:nvSpPr>
        <p:spPr>
          <a:xfrm>
            <a:off x="8424851" y="3940537"/>
            <a:ext cx="994400" cy="4952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33"/>
              </a:spcAft>
              <a:buClr>
                <a:srgbClr val="000000"/>
              </a:buClr>
              <a:buSzPts val="1100"/>
              <a:buFont typeface="Arial"/>
              <a:buNone/>
            </a:pPr>
            <a:r>
              <a:rPr lang="en" sz="2400" b="1" i="0" dirty="0">
                <a:latin typeface="Freight Sans Medium" panose="02000606030000020004" pitchFamily="2" charset="77"/>
                <a:ea typeface="Lato"/>
                <a:cs typeface="Lato"/>
                <a:sym typeface="Lato"/>
              </a:rPr>
              <a:t>20XX</a:t>
            </a:r>
            <a:endParaRPr sz="2400" b="1" i="0" dirty="0">
              <a:latin typeface="Freight Sans Medium" panose="02000606030000020004" pitchFamily="2" charset="77"/>
              <a:ea typeface="Lato"/>
              <a:cs typeface="Lato"/>
              <a:sym typeface="Lato"/>
            </a:endParaRPr>
          </a:p>
        </p:txBody>
      </p:sp>
      <p:sp>
        <p:nvSpPr>
          <p:cNvPr id="117" name="Google Shape;117;p25"/>
          <p:cNvSpPr txBox="1"/>
          <p:nvPr/>
        </p:nvSpPr>
        <p:spPr>
          <a:xfrm>
            <a:off x="8772132" y="2362317"/>
            <a:ext cx="2953200" cy="30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33"/>
              </a:spcAft>
              <a:buNone/>
            </a:pPr>
            <a:r>
              <a:rPr lang="en" sz="1067" b="0" i="0" dirty="0">
                <a:latin typeface="Freight Sans Medium" panose="02000606030000020004" pitchFamily="2" charset="77"/>
                <a:ea typeface="Raleway"/>
                <a:cs typeface="Raleway"/>
                <a:sym typeface="Raleway"/>
              </a:rPr>
              <a:t>Lorem ipsum dolor sit</a:t>
            </a:r>
            <a:endParaRPr sz="1067" b="0" i="0" dirty="0">
              <a:latin typeface="Freight Sans Medium" panose="02000606030000020004" pitchFamily="2" charset="77"/>
              <a:ea typeface="Raleway"/>
              <a:cs typeface="Raleway"/>
              <a:sym typeface="Raleway"/>
            </a:endParaRPr>
          </a:p>
        </p:txBody>
      </p:sp>
      <p:sp>
        <p:nvSpPr>
          <p:cNvPr id="118" name="Google Shape;118;p25"/>
          <p:cNvSpPr txBox="1"/>
          <p:nvPr/>
        </p:nvSpPr>
        <p:spPr>
          <a:xfrm>
            <a:off x="8772132" y="2670217"/>
            <a:ext cx="2953200" cy="73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33"/>
              </a:spcAft>
              <a:buNone/>
            </a:pPr>
            <a:r>
              <a:rPr lang="en" sz="933" b="1" i="0" dirty="0">
                <a:solidFill>
                  <a:srgbClr val="595959"/>
                </a:solidFill>
                <a:latin typeface="Freight Sans Medium" panose="02000606030000020004" pitchFamily="2" charset="77"/>
                <a:ea typeface="Lato"/>
                <a:cs typeface="Lato"/>
                <a:sym typeface="Lato"/>
              </a:rPr>
              <a:t>Lorem ipsum dolor sit </a:t>
            </a:r>
            <a:r>
              <a:rPr lang="en" sz="933" b="1" i="0" dirty="0" err="1">
                <a:solidFill>
                  <a:srgbClr val="595959"/>
                </a:solidFill>
                <a:latin typeface="Freight Sans Medium" panose="02000606030000020004" pitchFamily="2" charset="77"/>
                <a:ea typeface="Lato"/>
                <a:cs typeface="Lato"/>
                <a:sym typeface="Lato"/>
              </a:rPr>
              <a:t>amet</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consectetur</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adipiscing</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elit</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sed</a:t>
            </a:r>
            <a:r>
              <a:rPr lang="en" sz="933" b="1" i="0" dirty="0">
                <a:solidFill>
                  <a:srgbClr val="595959"/>
                </a:solidFill>
                <a:latin typeface="Freight Sans Medium" panose="02000606030000020004" pitchFamily="2" charset="77"/>
                <a:ea typeface="Lato"/>
                <a:cs typeface="Lato"/>
                <a:sym typeface="Lato"/>
              </a:rPr>
              <a:t> do </a:t>
            </a:r>
            <a:r>
              <a:rPr lang="en" sz="933" b="1" i="0" dirty="0" err="1">
                <a:solidFill>
                  <a:srgbClr val="595959"/>
                </a:solidFill>
                <a:latin typeface="Freight Sans Medium" panose="02000606030000020004" pitchFamily="2" charset="77"/>
                <a:ea typeface="Lato"/>
                <a:cs typeface="Lato"/>
                <a:sym typeface="Lato"/>
              </a:rPr>
              <a:t>eiusmod</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tempor</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incididunt</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labore</a:t>
            </a:r>
            <a:r>
              <a:rPr lang="en" sz="933" b="1" i="0" dirty="0">
                <a:solidFill>
                  <a:srgbClr val="595959"/>
                </a:solidFill>
                <a:latin typeface="Freight Sans Medium" panose="02000606030000020004" pitchFamily="2" charset="77"/>
                <a:ea typeface="Lato"/>
                <a:cs typeface="Lato"/>
                <a:sym typeface="Lato"/>
              </a:rPr>
              <a:t> dolore magna </a:t>
            </a:r>
            <a:r>
              <a:rPr lang="en" sz="933" b="1" i="0" dirty="0" err="1">
                <a:solidFill>
                  <a:srgbClr val="595959"/>
                </a:solidFill>
                <a:latin typeface="Freight Sans Medium" panose="02000606030000020004" pitchFamily="2" charset="77"/>
                <a:ea typeface="Lato"/>
                <a:cs typeface="Lato"/>
                <a:sym typeface="Lato"/>
              </a:rPr>
              <a:t>aliqua</a:t>
            </a:r>
            <a:r>
              <a:rPr lang="en" sz="933" b="1" i="0" dirty="0">
                <a:solidFill>
                  <a:srgbClr val="595959"/>
                </a:solidFill>
                <a:latin typeface="Freight Sans Medium" panose="02000606030000020004" pitchFamily="2" charset="77"/>
                <a:ea typeface="Lato"/>
                <a:cs typeface="Lato"/>
                <a:sym typeface="Lato"/>
              </a:rPr>
              <a:t> dolor sit </a:t>
            </a:r>
            <a:r>
              <a:rPr lang="en" sz="933" b="1" i="0" dirty="0" err="1">
                <a:solidFill>
                  <a:srgbClr val="595959"/>
                </a:solidFill>
                <a:latin typeface="Freight Sans Medium" panose="02000606030000020004" pitchFamily="2" charset="77"/>
                <a:ea typeface="Lato"/>
                <a:cs typeface="Lato"/>
                <a:sym typeface="Lato"/>
              </a:rPr>
              <a:t>amet</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consectetur</a:t>
            </a:r>
            <a:r>
              <a:rPr lang="en" sz="933" b="1" i="0" dirty="0">
                <a:solidFill>
                  <a:srgbClr val="595959"/>
                </a:solidFill>
                <a:latin typeface="Freight Sans Medium" panose="02000606030000020004" pitchFamily="2" charset="77"/>
                <a:ea typeface="Lato"/>
                <a:cs typeface="Lato"/>
                <a:sym typeface="Lato"/>
              </a:rPr>
              <a:t> </a:t>
            </a:r>
            <a:r>
              <a:rPr lang="en" sz="933" b="1" i="0" dirty="0" err="1">
                <a:solidFill>
                  <a:srgbClr val="595959"/>
                </a:solidFill>
                <a:latin typeface="Freight Sans Medium" panose="02000606030000020004" pitchFamily="2" charset="77"/>
                <a:ea typeface="Lato"/>
                <a:cs typeface="Lato"/>
                <a:sym typeface="Lato"/>
              </a:rPr>
              <a:t>adipiscing</a:t>
            </a:r>
            <a:r>
              <a:rPr lang="en" sz="933" b="1" i="0" dirty="0">
                <a:solidFill>
                  <a:srgbClr val="595959"/>
                </a:solidFill>
                <a:latin typeface="Freight Sans Medium" panose="02000606030000020004" pitchFamily="2" charset="77"/>
                <a:ea typeface="Lato"/>
                <a:cs typeface="Lato"/>
                <a:sym typeface="Lato"/>
              </a:rPr>
              <a:t>.</a:t>
            </a:r>
            <a:endParaRPr sz="933" b="1" i="0" dirty="0">
              <a:solidFill>
                <a:srgbClr val="595959"/>
              </a:solidFill>
              <a:latin typeface="Freight Sans Medium" panose="02000606030000020004" pitchFamily="2" charset="77"/>
              <a:ea typeface="Lato"/>
              <a:cs typeface="Lato"/>
              <a:sym typeface="Lato"/>
            </a:endParaRPr>
          </a:p>
        </p:txBody>
      </p:sp>
      <p:pic>
        <p:nvPicPr>
          <p:cNvPr id="119" name="Google Shape;119;p25"/>
          <p:cNvPicPr preferRelativeResize="0"/>
          <p:nvPr/>
        </p:nvPicPr>
        <p:blipFill rotWithShape="1">
          <a:blip r:embed="rId3">
            <a:alphaModFix/>
          </a:blip>
          <a:srcRect t="48798" b="48798"/>
          <a:stretch/>
        </p:blipFill>
        <p:spPr>
          <a:xfrm>
            <a:off x="1171501" y="3776751"/>
            <a:ext cx="11020500" cy="176573"/>
          </a:xfrm>
          <a:prstGeom prst="rect">
            <a:avLst/>
          </a:prstGeom>
          <a:noFill/>
          <a:ln>
            <a:noFill/>
          </a:ln>
        </p:spPr>
      </p:pic>
      <p:grpSp>
        <p:nvGrpSpPr>
          <p:cNvPr id="120" name="Google Shape;120;p25"/>
          <p:cNvGrpSpPr/>
          <p:nvPr/>
        </p:nvGrpSpPr>
        <p:grpSpPr>
          <a:xfrm>
            <a:off x="1118767" y="3404203"/>
            <a:ext cx="123200" cy="549100"/>
            <a:chOff x="845575" y="2563700"/>
            <a:chExt cx="92400" cy="411825"/>
          </a:xfrm>
        </p:grpSpPr>
        <p:cxnSp>
          <p:nvCxnSpPr>
            <p:cNvPr id="121" name="Google Shape;121;p25"/>
            <p:cNvCxnSpPr/>
            <p:nvPr/>
          </p:nvCxnSpPr>
          <p:spPr>
            <a:xfrm>
              <a:off x="891775"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122" name="Google Shape;122;p25"/>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Freight Sans Medium" panose="02000606030000020004" pitchFamily="2" charset="77"/>
              </a:endParaRPr>
            </a:p>
          </p:txBody>
        </p:sp>
      </p:grpSp>
      <p:grpSp>
        <p:nvGrpSpPr>
          <p:cNvPr id="123" name="Google Shape;123;p25"/>
          <p:cNvGrpSpPr/>
          <p:nvPr/>
        </p:nvGrpSpPr>
        <p:grpSpPr>
          <a:xfrm rot="10800000">
            <a:off x="3053167" y="3776741"/>
            <a:ext cx="123200" cy="549100"/>
            <a:chOff x="2070100" y="2563700"/>
            <a:chExt cx="92400" cy="411825"/>
          </a:xfrm>
        </p:grpSpPr>
        <p:cxnSp>
          <p:nvCxnSpPr>
            <p:cNvPr id="124" name="Google Shape;124;p25"/>
            <p:cNvCxnSpPr/>
            <p:nvPr/>
          </p:nvCxnSpPr>
          <p:spPr>
            <a:xfrm>
              <a:off x="2116300"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125" name="Google Shape;125;p25"/>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Freight Sans Medium" panose="02000606030000020004" pitchFamily="2" charset="77"/>
              </a:endParaRPr>
            </a:p>
          </p:txBody>
        </p:sp>
      </p:grpSp>
      <p:grpSp>
        <p:nvGrpSpPr>
          <p:cNvPr id="126" name="Google Shape;126;p25"/>
          <p:cNvGrpSpPr/>
          <p:nvPr/>
        </p:nvGrpSpPr>
        <p:grpSpPr>
          <a:xfrm>
            <a:off x="4987567" y="3404203"/>
            <a:ext cx="123200" cy="549100"/>
            <a:chOff x="845575" y="2563700"/>
            <a:chExt cx="92400" cy="411825"/>
          </a:xfrm>
        </p:grpSpPr>
        <p:cxnSp>
          <p:nvCxnSpPr>
            <p:cNvPr id="127" name="Google Shape;127;p25"/>
            <p:cNvCxnSpPr/>
            <p:nvPr/>
          </p:nvCxnSpPr>
          <p:spPr>
            <a:xfrm>
              <a:off x="891775"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128" name="Google Shape;128;p25"/>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Freight Sans Medium" panose="02000606030000020004" pitchFamily="2" charset="77"/>
              </a:endParaRPr>
            </a:p>
          </p:txBody>
        </p:sp>
      </p:grpSp>
      <p:grpSp>
        <p:nvGrpSpPr>
          <p:cNvPr id="129" name="Google Shape;129;p25"/>
          <p:cNvGrpSpPr/>
          <p:nvPr/>
        </p:nvGrpSpPr>
        <p:grpSpPr>
          <a:xfrm rot="10800000">
            <a:off x="6921967" y="3776741"/>
            <a:ext cx="123200" cy="549100"/>
            <a:chOff x="2070100" y="2563700"/>
            <a:chExt cx="92400" cy="411825"/>
          </a:xfrm>
        </p:grpSpPr>
        <p:cxnSp>
          <p:nvCxnSpPr>
            <p:cNvPr id="130" name="Google Shape;130;p25"/>
            <p:cNvCxnSpPr/>
            <p:nvPr/>
          </p:nvCxnSpPr>
          <p:spPr>
            <a:xfrm>
              <a:off x="2116300"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131" name="Google Shape;131;p25"/>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Freight Sans Medium" panose="02000606030000020004" pitchFamily="2" charset="77"/>
              </a:endParaRPr>
            </a:p>
          </p:txBody>
        </p:sp>
      </p:grpSp>
      <p:grpSp>
        <p:nvGrpSpPr>
          <p:cNvPr id="132" name="Google Shape;132;p25"/>
          <p:cNvGrpSpPr/>
          <p:nvPr/>
        </p:nvGrpSpPr>
        <p:grpSpPr>
          <a:xfrm>
            <a:off x="8856367" y="3404203"/>
            <a:ext cx="123200" cy="549100"/>
            <a:chOff x="845575" y="2563700"/>
            <a:chExt cx="92400" cy="411825"/>
          </a:xfrm>
        </p:grpSpPr>
        <p:cxnSp>
          <p:nvCxnSpPr>
            <p:cNvPr id="133" name="Google Shape;133;p25"/>
            <p:cNvCxnSpPr/>
            <p:nvPr/>
          </p:nvCxnSpPr>
          <p:spPr>
            <a:xfrm>
              <a:off x="891775" y="2616125"/>
              <a:ext cx="0" cy="359400"/>
            </a:xfrm>
            <a:prstGeom prst="straightConnector1">
              <a:avLst/>
            </a:prstGeom>
            <a:noFill/>
            <a:ln w="9525" cap="flat" cmpd="sng">
              <a:solidFill>
                <a:srgbClr val="000000"/>
              </a:solidFill>
              <a:prstDash val="solid"/>
              <a:round/>
              <a:headEnd type="none" w="med" len="med"/>
              <a:tailEnd type="none" w="med" len="med"/>
            </a:ln>
          </p:spPr>
        </p:cxnSp>
        <p:sp>
          <p:nvSpPr>
            <p:cNvPr id="134" name="Google Shape;134;p25"/>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Freight Sans Medium" panose="02000606030000020004" pitchFamily="2" charset="77"/>
              </a:endParaRPr>
            </a:p>
          </p:txBody>
        </p:sp>
      </p:grpSp>
      <p:sp>
        <p:nvSpPr>
          <p:cNvPr id="135" name="Google Shape;135;p25"/>
          <p:cNvSpPr txBox="1">
            <a:spLocks noGrp="1"/>
          </p:cNvSpPr>
          <p:nvPr>
            <p:ph type="title"/>
          </p:nvPr>
        </p:nvSpPr>
        <p:spPr>
          <a:xfrm>
            <a:off x="605400" y="598733"/>
            <a:ext cx="9776800" cy="657200"/>
          </a:xfrm>
          <a:prstGeom prst="rect">
            <a:avLst/>
          </a:prstGeom>
        </p:spPr>
        <p:txBody>
          <a:bodyPr spcFirstLastPara="1" wrap="square" lIns="91425" tIns="91425" rIns="91425" bIns="91425" anchor="t" anchorCtr="0">
            <a:noAutofit/>
          </a:bodyPr>
          <a:lstStyle>
            <a:lvl1pPr lvl="0">
              <a:spcBef>
                <a:spcPts val="0"/>
              </a:spcBef>
              <a:spcAft>
                <a:spcPts val="0"/>
              </a:spcAft>
              <a:buNone/>
              <a:defRPr sz="4000" b="1">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dirty="0"/>
          </a:p>
        </p:txBody>
      </p:sp>
      <p:grpSp>
        <p:nvGrpSpPr>
          <p:cNvPr id="41" name="Group 40">
            <a:extLst>
              <a:ext uri="{FF2B5EF4-FFF2-40B4-BE49-F238E27FC236}">
                <a16:creationId xmlns="" xmlns:a16="http://schemas.microsoft.com/office/drawing/2014/main" id="{634658F0-EE65-734E-A108-47C81A71E4F0}"/>
              </a:ext>
            </a:extLst>
          </p:cNvPr>
          <p:cNvGrpSpPr/>
          <p:nvPr userDrawn="1"/>
        </p:nvGrpSpPr>
        <p:grpSpPr>
          <a:xfrm>
            <a:off x="0" y="6503292"/>
            <a:ext cx="12191999" cy="412620"/>
            <a:chOff x="0" y="6479438"/>
            <a:chExt cx="12191999" cy="412620"/>
          </a:xfrm>
        </p:grpSpPr>
        <p:sp>
          <p:nvSpPr>
            <p:cNvPr id="42" name="Rectangle 41">
              <a:extLst>
                <a:ext uri="{FF2B5EF4-FFF2-40B4-BE49-F238E27FC236}">
                  <a16:creationId xmlns="" xmlns:a16="http://schemas.microsoft.com/office/drawing/2014/main" id="{21A12955-632B-9B41-9E0D-3485FFB59116}"/>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 xmlns:a16="http://schemas.microsoft.com/office/drawing/2014/main" id="{A7C9A2B8-976D-504D-8E34-C3BBE32D7021}"/>
                </a:ext>
              </a:extLst>
            </p:cNvPr>
            <p:cNvPicPr>
              <a:picLocks noChangeAspect="1"/>
            </p:cNvPicPr>
            <p:nvPr userDrawn="1"/>
          </p:nvPicPr>
          <p:blipFill>
            <a:blip r:embed="rId4"/>
            <a:stretch>
              <a:fillRect/>
            </a:stretch>
          </p:blipFill>
          <p:spPr>
            <a:xfrm>
              <a:off x="23856" y="6508779"/>
              <a:ext cx="423857" cy="325367"/>
            </a:xfrm>
            <a:prstGeom prst="rect">
              <a:avLst/>
            </a:prstGeom>
          </p:spPr>
        </p:pic>
        <p:sp>
          <p:nvSpPr>
            <p:cNvPr id="44" name="TextBox 43">
              <a:extLst>
                <a:ext uri="{FF2B5EF4-FFF2-40B4-BE49-F238E27FC236}">
                  <a16:creationId xmlns="" xmlns:a16="http://schemas.microsoft.com/office/drawing/2014/main" id="{1B771C74-B9F8-F643-9011-BFF5C1A51566}"/>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5448503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Figures" preserve="1" userDrawn="1">
  <p:cSld name="Figures">
    <p:bg>
      <p:bgPr>
        <a:blipFill dpi="0" rotWithShape="1">
          <a:blip r:embed="rId2">
            <a:lum/>
          </a:blip>
          <a:srcRect/>
          <a:stretch>
            <a:fillRect l="-4000" r="-4000"/>
          </a:stretch>
        </a:blipFill>
        <a:effectLst/>
      </p:bgPr>
    </p:bg>
    <p:spTree>
      <p:nvGrpSpPr>
        <p:cNvPr id="1" name="Shape 136"/>
        <p:cNvGrpSpPr/>
        <p:nvPr/>
      </p:nvGrpSpPr>
      <p:grpSpPr>
        <a:xfrm>
          <a:off x="0" y="0"/>
          <a:ext cx="0" cy="0"/>
          <a:chOff x="0" y="0"/>
          <a:chExt cx="0" cy="0"/>
        </a:xfrm>
      </p:grpSpPr>
      <p:sp>
        <p:nvSpPr>
          <p:cNvPr id="137" name="Google Shape;137;p26"/>
          <p:cNvSpPr txBox="1"/>
          <p:nvPr/>
        </p:nvSpPr>
        <p:spPr>
          <a:xfrm>
            <a:off x="973333" y="1144233"/>
            <a:ext cx="3733200" cy="1379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3467" b="0" i="0" dirty="0">
                <a:latin typeface="Freight Sans Medium" panose="02000606030000020004" pitchFamily="2" charset="77"/>
                <a:ea typeface="Raleway"/>
                <a:cs typeface="Raleway"/>
                <a:sym typeface="Raleway"/>
              </a:rPr>
              <a:t>Title</a:t>
            </a:r>
            <a:endParaRPr sz="3467" b="0" i="0" dirty="0">
              <a:solidFill>
                <a:srgbClr val="1A1A1A"/>
              </a:solidFill>
              <a:latin typeface="Freight Sans Medium" panose="02000606030000020004" pitchFamily="2" charset="77"/>
              <a:ea typeface="Raleway"/>
              <a:cs typeface="Raleway"/>
              <a:sym typeface="Raleway"/>
            </a:endParaRPr>
          </a:p>
        </p:txBody>
      </p:sp>
      <p:sp>
        <p:nvSpPr>
          <p:cNvPr id="139" name="Google Shape;139;p26"/>
          <p:cNvSpPr txBox="1"/>
          <p:nvPr/>
        </p:nvSpPr>
        <p:spPr>
          <a:xfrm>
            <a:off x="1323067" y="2588293"/>
            <a:ext cx="2358400" cy="306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33"/>
              </a:spcAft>
              <a:buClr>
                <a:srgbClr val="000000"/>
              </a:buClr>
              <a:buSzPts val="1100"/>
              <a:buFont typeface="Arial"/>
              <a:buNone/>
            </a:pPr>
            <a:r>
              <a:rPr lang="en" sz="1067" b="1" i="0" dirty="0" err="1">
                <a:solidFill>
                  <a:schemeClr val="lt2"/>
                </a:solidFill>
                <a:latin typeface="Freight Sans Medium" panose="02000606030000020004" pitchFamily="2" charset="77"/>
                <a:ea typeface="Lato"/>
                <a:cs typeface="Lato"/>
                <a:sym typeface="Lato"/>
              </a:rPr>
              <a:t>Consectetur</a:t>
            </a:r>
            <a:r>
              <a:rPr lang="en" sz="1067" b="1" i="0" dirty="0">
                <a:solidFill>
                  <a:schemeClr val="lt2"/>
                </a:solidFill>
                <a:latin typeface="Freight Sans Medium" panose="02000606030000020004" pitchFamily="2" charset="77"/>
                <a:ea typeface="Lato"/>
                <a:cs typeface="Lato"/>
                <a:sym typeface="Lato"/>
              </a:rPr>
              <a:t> </a:t>
            </a:r>
            <a:r>
              <a:rPr lang="en" sz="1067" b="1" i="0" dirty="0" err="1">
                <a:solidFill>
                  <a:schemeClr val="lt2"/>
                </a:solidFill>
                <a:latin typeface="Freight Sans Medium" panose="02000606030000020004" pitchFamily="2" charset="77"/>
                <a:ea typeface="Lato"/>
                <a:cs typeface="Lato"/>
                <a:sym typeface="Lato"/>
              </a:rPr>
              <a:t>nec</a:t>
            </a:r>
            <a:r>
              <a:rPr lang="en" sz="1067" b="1" i="0" dirty="0">
                <a:solidFill>
                  <a:schemeClr val="lt2"/>
                </a:solidFill>
                <a:latin typeface="Freight Sans Medium" panose="02000606030000020004" pitchFamily="2" charset="77"/>
                <a:ea typeface="Lato"/>
                <a:cs typeface="Lato"/>
                <a:sym typeface="Lato"/>
              </a:rPr>
              <a:t> </a:t>
            </a:r>
            <a:r>
              <a:rPr lang="en" sz="1067" b="1" i="0" dirty="0" err="1">
                <a:solidFill>
                  <a:schemeClr val="lt2"/>
                </a:solidFill>
                <a:latin typeface="Freight Sans Medium" panose="02000606030000020004" pitchFamily="2" charset="77"/>
                <a:ea typeface="Lato"/>
                <a:cs typeface="Lato"/>
                <a:sym typeface="Lato"/>
              </a:rPr>
              <a:t>labore</a:t>
            </a:r>
            <a:endParaRPr sz="1067" b="1" i="0" dirty="0">
              <a:solidFill>
                <a:schemeClr val="lt2"/>
              </a:solidFill>
              <a:latin typeface="Freight Sans Medium" panose="02000606030000020004" pitchFamily="2" charset="77"/>
              <a:ea typeface="Lato"/>
              <a:cs typeface="Lato"/>
              <a:sym typeface="Lato"/>
            </a:endParaRPr>
          </a:p>
        </p:txBody>
      </p:sp>
      <p:sp>
        <p:nvSpPr>
          <p:cNvPr id="140" name="Google Shape;140;p26"/>
          <p:cNvSpPr txBox="1"/>
          <p:nvPr/>
        </p:nvSpPr>
        <p:spPr>
          <a:xfrm>
            <a:off x="963867" y="2888360"/>
            <a:ext cx="3076800" cy="12728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33"/>
              </a:spcAft>
              <a:buClr>
                <a:srgbClr val="000000"/>
              </a:buClr>
              <a:buSzPts val="1100"/>
              <a:buFont typeface="Arial"/>
              <a:buNone/>
            </a:pPr>
            <a:r>
              <a:rPr lang="en" sz="6400" b="1" i="0" dirty="0">
                <a:solidFill>
                  <a:schemeClr val="lt2"/>
                </a:solidFill>
                <a:latin typeface="Freight Sans Medium" panose="02000606030000020004" pitchFamily="2" charset="77"/>
                <a:ea typeface="Lato"/>
                <a:cs typeface="Lato"/>
                <a:sym typeface="Lato"/>
              </a:rPr>
              <a:t>45K</a:t>
            </a:r>
            <a:endParaRPr sz="6400" b="1" i="0" dirty="0">
              <a:solidFill>
                <a:schemeClr val="lt2"/>
              </a:solidFill>
              <a:latin typeface="Freight Sans Medium" panose="02000606030000020004" pitchFamily="2" charset="77"/>
              <a:ea typeface="Lato"/>
              <a:cs typeface="Lato"/>
              <a:sym typeface="Lato"/>
            </a:endParaRPr>
          </a:p>
        </p:txBody>
      </p:sp>
      <p:sp>
        <p:nvSpPr>
          <p:cNvPr id="141" name="Google Shape;141;p26"/>
          <p:cNvSpPr txBox="1"/>
          <p:nvPr/>
        </p:nvSpPr>
        <p:spPr>
          <a:xfrm>
            <a:off x="1123467" y="4004367"/>
            <a:ext cx="2757600" cy="9908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33"/>
              </a:spcAft>
              <a:buClr>
                <a:srgbClr val="000000"/>
              </a:buClr>
              <a:buSzPts val="1100"/>
              <a:buFont typeface="Arial"/>
              <a:buNone/>
            </a:pPr>
            <a:r>
              <a:rPr lang="en" sz="1467" b="1" i="0" dirty="0">
                <a:solidFill>
                  <a:srgbClr val="595959"/>
                </a:solidFill>
                <a:latin typeface="Freight Sans Medium" panose="02000606030000020004" pitchFamily="2" charset="77"/>
                <a:ea typeface="Lato"/>
                <a:cs typeface="Lato"/>
                <a:sym typeface="Lato"/>
              </a:rPr>
              <a:t> Lorem ipsum dolor sit </a:t>
            </a:r>
            <a:r>
              <a:rPr lang="en" sz="1467" b="1" i="0" dirty="0" err="1">
                <a:solidFill>
                  <a:srgbClr val="595959"/>
                </a:solidFill>
                <a:latin typeface="Freight Sans Medium" panose="02000606030000020004" pitchFamily="2" charset="77"/>
                <a:ea typeface="Lato"/>
                <a:cs typeface="Lato"/>
                <a:sym typeface="Lato"/>
              </a:rPr>
              <a:t>amet</a:t>
            </a:r>
            <a:r>
              <a:rPr lang="en" sz="1467" b="1" i="0" dirty="0">
                <a:solidFill>
                  <a:srgbClr val="595959"/>
                </a:solidFill>
                <a:latin typeface="Freight Sans Medium" panose="02000606030000020004" pitchFamily="2" charset="77"/>
                <a:ea typeface="Lato"/>
                <a:cs typeface="Lato"/>
                <a:sym typeface="Lato"/>
              </a:rPr>
              <a:t> </a:t>
            </a:r>
            <a:r>
              <a:rPr lang="en" sz="1467" b="1" i="0" dirty="0" err="1">
                <a:solidFill>
                  <a:srgbClr val="595959"/>
                </a:solidFill>
                <a:latin typeface="Freight Sans Medium" panose="02000606030000020004" pitchFamily="2" charset="77"/>
                <a:ea typeface="Lato"/>
                <a:cs typeface="Lato"/>
                <a:sym typeface="Lato"/>
              </a:rPr>
              <a:t>ut</a:t>
            </a:r>
            <a:r>
              <a:rPr lang="en" sz="1467" b="1" i="0" dirty="0">
                <a:solidFill>
                  <a:srgbClr val="595959"/>
                </a:solidFill>
                <a:latin typeface="Freight Sans Medium" panose="02000606030000020004" pitchFamily="2" charset="77"/>
                <a:ea typeface="Lato"/>
                <a:cs typeface="Lato"/>
                <a:sym typeface="Lato"/>
              </a:rPr>
              <a:t> </a:t>
            </a:r>
            <a:r>
              <a:rPr lang="en" sz="1467" b="1" i="0" dirty="0" err="1">
                <a:solidFill>
                  <a:srgbClr val="595959"/>
                </a:solidFill>
                <a:latin typeface="Freight Sans Medium" panose="02000606030000020004" pitchFamily="2" charset="77"/>
                <a:ea typeface="Lato"/>
                <a:cs typeface="Lato"/>
                <a:sym typeface="Lato"/>
              </a:rPr>
              <a:t>labore</a:t>
            </a:r>
            <a:r>
              <a:rPr lang="en" sz="1467" b="1" i="0" dirty="0">
                <a:solidFill>
                  <a:srgbClr val="595959"/>
                </a:solidFill>
                <a:latin typeface="Freight Sans Medium" panose="02000606030000020004" pitchFamily="2" charset="77"/>
                <a:ea typeface="Lato"/>
                <a:cs typeface="Lato"/>
                <a:sym typeface="Lato"/>
              </a:rPr>
              <a:t> et dolore magna</a:t>
            </a:r>
            <a:endParaRPr sz="1467" b="1" i="0" dirty="0">
              <a:solidFill>
                <a:srgbClr val="595959"/>
              </a:solidFill>
              <a:latin typeface="Freight Sans Medium" panose="02000606030000020004" pitchFamily="2" charset="77"/>
              <a:ea typeface="Lato"/>
              <a:cs typeface="Lato"/>
              <a:sym typeface="Lato"/>
            </a:endParaRPr>
          </a:p>
        </p:txBody>
      </p:sp>
      <p:cxnSp>
        <p:nvCxnSpPr>
          <p:cNvPr id="142" name="Google Shape;142;p26"/>
          <p:cNvCxnSpPr/>
          <p:nvPr/>
        </p:nvCxnSpPr>
        <p:spPr>
          <a:xfrm>
            <a:off x="4299133" y="2588300"/>
            <a:ext cx="0" cy="2442800"/>
          </a:xfrm>
          <a:prstGeom prst="straightConnector1">
            <a:avLst/>
          </a:prstGeom>
          <a:noFill/>
          <a:ln w="9525" cap="flat" cmpd="sng">
            <a:solidFill>
              <a:srgbClr val="595959"/>
            </a:solidFill>
            <a:prstDash val="dot"/>
            <a:round/>
            <a:headEnd type="none" w="med" len="med"/>
            <a:tailEnd type="none" w="med" len="med"/>
          </a:ln>
        </p:spPr>
      </p:cxnSp>
      <p:sp>
        <p:nvSpPr>
          <p:cNvPr id="143" name="Google Shape;143;p26"/>
          <p:cNvSpPr txBox="1"/>
          <p:nvPr/>
        </p:nvSpPr>
        <p:spPr>
          <a:xfrm>
            <a:off x="4916800" y="2588293"/>
            <a:ext cx="2358400" cy="306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33"/>
              </a:spcAft>
              <a:buClr>
                <a:srgbClr val="000000"/>
              </a:buClr>
              <a:buSzPts val="1100"/>
              <a:buFont typeface="Arial"/>
              <a:buNone/>
            </a:pPr>
            <a:r>
              <a:rPr lang="en" sz="1067" b="1" i="0" dirty="0" err="1">
                <a:solidFill>
                  <a:schemeClr val="lt2"/>
                </a:solidFill>
                <a:latin typeface="Freight Sans Medium" panose="02000606030000020004" pitchFamily="2" charset="77"/>
                <a:ea typeface="Lato"/>
                <a:cs typeface="Lato"/>
                <a:sym typeface="Lato"/>
              </a:rPr>
              <a:t>Adipiscing</a:t>
            </a:r>
            <a:r>
              <a:rPr lang="en" sz="1067" b="1" i="0" dirty="0">
                <a:solidFill>
                  <a:schemeClr val="lt2"/>
                </a:solidFill>
                <a:latin typeface="Freight Sans Medium" panose="02000606030000020004" pitchFamily="2" charset="77"/>
                <a:ea typeface="Lato"/>
                <a:cs typeface="Lato"/>
                <a:sym typeface="Lato"/>
              </a:rPr>
              <a:t> </a:t>
            </a:r>
            <a:r>
              <a:rPr lang="en" sz="1067" b="1" i="0" dirty="0" err="1">
                <a:solidFill>
                  <a:schemeClr val="lt2"/>
                </a:solidFill>
                <a:latin typeface="Freight Sans Medium" panose="02000606030000020004" pitchFamily="2" charset="77"/>
                <a:ea typeface="Lato"/>
                <a:cs typeface="Lato"/>
                <a:sym typeface="Lato"/>
              </a:rPr>
              <a:t>elit</a:t>
            </a:r>
            <a:r>
              <a:rPr lang="en" sz="1067" b="1" i="0" dirty="0">
                <a:solidFill>
                  <a:schemeClr val="lt2"/>
                </a:solidFill>
                <a:latin typeface="Freight Sans Medium" panose="02000606030000020004" pitchFamily="2" charset="77"/>
                <a:ea typeface="Lato"/>
                <a:cs typeface="Lato"/>
                <a:sym typeface="Lato"/>
              </a:rPr>
              <a:t> </a:t>
            </a:r>
            <a:r>
              <a:rPr lang="en" sz="1067" b="1" i="0" dirty="0" err="1">
                <a:solidFill>
                  <a:schemeClr val="lt2"/>
                </a:solidFill>
                <a:latin typeface="Freight Sans Medium" panose="02000606030000020004" pitchFamily="2" charset="77"/>
                <a:ea typeface="Lato"/>
                <a:cs typeface="Lato"/>
                <a:sym typeface="Lato"/>
              </a:rPr>
              <a:t>sed</a:t>
            </a:r>
            <a:endParaRPr sz="1067" b="1" i="0" dirty="0">
              <a:solidFill>
                <a:schemeClr val="lt2"/>
              </a:solidFill>
              <a:latin typeface="Freight Sans Medium" panose="02000606030000020004" pitchFamily="2" charset="77"/>
              <a:ea typeface="Lato"/>
              <a:cs typeface="Lato"/>
              <a:sym typeface="Lato"/>
            </a:endParaRPr>
          </a:p>
        </p:txBody>
      </p:sp>
      <p:sp>
        <p:nvSpPr>
          <p:cNvPr id="144" name="Google Shape;144;p26"/>
          <p:cNvSpPr txBox="1"/>
          <p:nvPr/>
        </p:nvSpPr>
        <p:spPr>
          <a:xfrm>
            <a:off x="4557600" y="2888360"/>
            <a:ext cx="3076800" cy="12728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33"/>
              </a:spcAft>
              <a:buClr>
                <a:srgbClr val="000000"/>
              </a:buClr>
              <a:buSzPts val="1100"/>
              <a:buFont typeface="Arial"/>
              <a:buNone/>
            </a:pPr>
            <a:r>
              <a:rPr lang="en" sz="6400" b="1" i="0" dirty="0">
                <a:solidFill>
                  <a:schemeClr val="lt2"/>
                </a:solidFill>
                <a:latin typeface="Freight Sans Medium" panose="02000606030000020004" pitchFamily="2" charset="77"/>
                <a:ea typeface="Lato"/>
                <a:cs typeface="Lato"/>
                <a:sym typeface="Lato"/>
              </a:rPr>
              <a:t>690K</a:t>
            </a:r>
            <a:endParaRPr sz="6400" b="1" i="0" dirty="0">
              <a:solidFill>
                <a:schemeClr val="lt2"/>
              </a:solidFill>
              <a:latin typeface="Freight Sans Medium" panose="02000606030000020004" pitchFamily="2" charset="77"/>
              <a:ea typeface="Lato"/>
              <a:cs typeface="Lato"/>
              <a:sym typeface="Lato"/>
            </a:endParaRPr>
          </a:p>
        </p:txBody>
      </p:sp>
      <p:sp>
        <p:nvSpPr>
          <p:cNvPr id="145" name="Google Shape;145;p26"/>
          <p:cNvSpPr txBox="1"/>
          <p:nvPr/>
        </p:nvSpPr>
        <p:spPr>
          <a:xfrm>
            <a:off x="4717200" y="4004367"/>
            <a:ext cx="2757600" cy="9908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33"/>
              </a:spcAft>
              <a:buClr>
                <a:srgbClr val="000000"/>
              </a:buClr>
              <a:buSzPts val="1100"/>
              <a:buFont typeface="Arial"/>
              <a:buNone/>
            </a:pPr>
            <a:r>
              <a:rPr lang="en" sz="1467" b="1" i="0" dirty="0" err="1">
                <a:solidFill>
                  <a:srgbClr val="595959"/>
                </a:solidFill>
                <a:latin typeface="Freight Sans Medium" panose="02000606030000020004" pitchFamily="2" charset="77"/>
                <a:ea typeface="Lato"/>
                <a:cs typeface="Lato"/>
                <a:sym typeface="Lato"/>
              </a:rPr>
              <a:t>Tempor</a:t>
            </a:r>
            <a:r>
              <a:rPr lang="en" sz="1467" b="1" i="0" dirty="0">
                <a:solidFill>
                  <a:srgbClr val="595959"/>
                </a:solidFill>
                <a:latin typeface="Freight Sans Medium" panose="02000606030000020004" pitchFamily="2" charset="77"/>
                <a:ea typeface="Lato"/>
                <a:cs typeface="Lato"/>
                <a:sym typeface="Lato"/>
              </a:rPr>
              <a:t> </a:t>
            </a:r>
            <a:r>
              <a:rPr lang="en" sz="1467" b="1" i="0" dirty="0" err="1">
                <a:solidFill>
                  <a:srgbClr val="595959"/>
                </a:solidFill>
                <a:latin typeface="Freight Sans Medium" panose="02000606030000020004" pitchFamily="2" charset="77"/>
                <a:ea typeface="Lato"/>
                <a:cs typeface="Lato"/>
                <a:sym typeface="Lato"/>
              </a:rPr>
              <a:t>incididunt</a:t>
            </a:r>
            <a:r>
              <a:rPr lang="en" sz="1467" b="1" i="0" dirty="0">
                <a:solidFill>
                  <a:srgbClr val="595959"/>
                </a:solidFill>
                <a:latin typeface="Freight Sans Medium" panose="02000606030000020004" pitchFamily="2" charset="77"/>
                <a:ea typeface="Lato"/>
                <a:cs typeface="Lato"/>
                <a:sym typeface="Lato"/>
              </a:rPr>
              <a:t> </a:t>
            </a:r>
            <a:r>
              <a:rPr lang="en" sz="1467" b="1" i="0" dirty="0" err="1">
                <a:solidFill>
                  <a:srgbClr val="595959"/>
                </a:solidFill>
                <a:latin typeface="Freight Sans Medium" panose="02000606030000020004" pitchFamily="2" charset="77"/>
                <a:ea typeface="Lato"/>
                <a:cs typeface="Lato"/>
                <a:sym typeface="Lato"/>
              </a:rPr>
              <a:t>ut</a:t>
            </a:r>
            <a:r>
              <a:rPr lang="en" sz="1467" b="1" i="0" dirty="0">
                <a:solidFill>
                  <a:srgbClr val="595959"/>
                </a:solidFill>
                <a:latin typeface="Freight Sans Medium" panose="02000606030000020004" pitchFamily="2" charset="77"/>
                <a:ea typeface="Lato"/>
                <a:cs typeface="Lato"/>
                <a:sym typeface="Lato"/>
              </a:rPr>
              <a:t> </a:t>
            </a:r>
            <a:r>
              <a:rPr lang="en" sz="1467" b="1" i="0" dirty="0" err="1">
                <a:solidFill>
                  <a:srgbClr val="595959"/>
                </a:solidFill>
                <a:latin typeface="Freight Sans Medium" panose="02000606030000020004" pitchFamily="2" charset="77"/>
                <a:ea typeface="Lato"/>
                <a:cs typeface="Lato"/>
                <a:sym typeface="Lato"/>
              </a:rPr>
              <a:t>labore</a:t>
            </a:r>
            <a:r>
              <a:rPr lang="en" sz="1467" b="1" i="0" dirty="0">
                <a:solidFill>
                  <a:srgbClr val="595959"/>
                </a:solidFill>
                <a:latin typeface="Freight Sans Medium" panose="02000606030000020004" pitchFamily="2" charset="77"/>
                <a:ea typeface="Lato"/>
                <a:cs typeface="Lato"/>
                <a:sym typeface="Lato"/>
              </a:rPr>
              <a:t> et dolore magna </a:t>
            </a:r>
            <a:r>
              <a:rPr lang="en" sz="1467" b="1" i="0" dirty="0" err="1">
                <a:solidFill>
                  <a:srgbClr val="595959"/>
                </a:solidFill>
                <a:latin typeface="Freight Sans Medium" panose="02000606030000020004" pitchFamily="2" charset="77"/>
                <a:ea typeface="Lato"/>
                <a:cs typeface="Lato"/>
                <a:sym typeface="Lato"/>
              </a:rPr>
              <a:t>aliqua</a:t>
            </a:r>
            <a:endParaRPr sz="1467" b="1" i="0" dirty="0">
              <a:solidFill>
                <a:srgbClr val="595959"/>
              </a:solidFill>
              <a:latin typeface="Freight Sans Medium" panose="02000606030000020004" pitchFamily="2" charset="77"/>
              <a:ea typeface="Lato"/>
              <a:cs typeface="Lato"/>
              <a:sym typeface="Lato"/>
            </a:endParaRPr>
          </a:p>
        </p:txBody>
      </p:sp>
      <p:cxnSp>
        <p:nvCxnSpPr>
          <p:cNvPr id="146" name="Google Shape;146;p26"/>
          <p:cNvCxnSpPr/>
          <p:nvPr/>
        </p:nvCxnSpPr>
        <p:spPr>
          <a:xfrm>
            <a:off x="7892867" y="2588300"/>
            <a:ext cx="0" cy="2442800"/>
          </a:xfrm>
          <a:prstGeom prst="straightConnector1">
            <a:avLst/>
          </a:prstGeom>
          <a:noFill/>
          <a:ln w="9525" cap="flat" cmpd="sng">
            <a:solidFill>
              <a:srgbClr val="595959"/>
            </a:solidFill>
            <a:prstDash val="dot"/>
            <a:round/>
            <a:headEnd type="none" w="med" len="med"/>
            <a:tailEnd type="none" w="med" len="med"/>
          </a:ln>
        </p:spPr>
      </p:cxnSp>
      <p:sp>
        <p:nvSpPr>
          <p:cNvPr id="147" name="Google Shape;147;p26"/>
          <p:cNvSpPr txBox="1"/>
          <p:nvPr/>
        </p:nvSpPr>
        <p:spPr>
          <a:xfrm>
            <a:off x="8510533" y="2588293"/>
            <a:ext cx="2358400" cy="306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33"/>
              </a:spcAft>
              <a:buClr>
                <a:srgbClr val="000000"/>
              </a:buClr>
              <a:buSzPts val="1100"/>
              <a:buFont typeface="Arial"/>
              <a:buNone/>
            </a:pPr>
            <a:r>
              <a:rPr lang="en" sz="1067" b="1" i="0" dirty="0" err="1">
                <a:solidFill>
                  <a:schemeClr val="lt2"/>
                </a:solidFill>
                <a:latin typeface="Freight Sans Medium" panose="02000606030000020004" pitchFamily="2" charset="77"/>
                <a:ea typeface="Lato"/>
                <a:cs typeface="Lato"/>
                <a:sym typeface="Lato"/>
              </a:rPr>
              <a:t>Sed</a:t>
            </a:r>
            <a:r>
              <a:rPr lang="en" sz="1067" b="1" i="0" dirty="0">
                <a:solidFill>
                  <a:schemeClr val="lt2"/>
                </a:solidFill>
                <a:latin typeface="Freight Sans Medium" panose="02000606030000020004" pitchFamily="2" charset="77"/>
                <a:ea typeface="Lato"/>
                <a:cs typeface="Lato"/>
                <a:sym typeface="Lato"/>
              </a:rPr>
              <a:t> </a:t>
            </a:r>
            <a:r>
              <a:rPr lang="en" sz="1067" b="1" i="0" dirty="0" err="1">
                <a:solidFill>
                  <a:schemeClr val="lt2"/>
                </a:solidFill>
                <a:latin typeface="Freight Sans Medium" panose="02000606030000020004" pitchFamily="2" charset="77"/>
                <a:ea typeface="Lato"/>
                <a:cs typeface="Lato"/>
                <a:sym typeface="Lato"/>
              </a:rPr>
              <a:t>eiusmod</a:t>
            </a:r>
            <a:endParaRPr sz="1067" b="1" i="0" dirty="0">
              <a:solidFill>
                <a:schemeClr val="lt2"/>
              </a:solidFill>
              <a:latin typeface="Freight Sans Medium" panose="02000606030000020004" pitchFamily="2" charset="77"/>
              <a:ea typeface="Lato"/>
              <a:cs typeface="Lato"/>
              <a:sym typeface="Lato"/>
            </a:endParaRPr>
          </a:p>
        </p:txBody>
      </p:sp>
      <p:sp>
        <p:nvSpPr>
          <p:cNvPr id="148" name="Google Shape;148;p26"/>
          <p:cNvSpPr txBox="1"/>
          <p:nvPr/>
        </p:nvSpPr>
        <p:spPr>
          <a:xfrm>
            <a:off x="8151333" y="2888360"/>
            <a:ext cx="3076800" cy="12728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33"/>
              </a:spcAft>
              <a:buClr>
                <a:srgbClr val="000000"/>
              </a:buClr>
              <a:buSzPts val="1100"/>
              <a:buFont typeface="Arial"/>
              <a:buNone/>
            </a:pPr>
            <a:r>
              <a:rPr lang="en" sz="6400" b="1" i="0" dirty="0">
                <a:solidFill>
                  <a:schemeClr val="lt2"/>
                </a:solidFill>
                <a:latin typeface="Freight Sans Medium" panose="02000606030000020004" pitchFamily="2" charset="77"/>
                <a:ea typeface="Lato"/>
                <a:cs typeface="Lato"/>
                <a:sym typeface="Lato"/>
              </a:rPr>
              <a:t>100K</a:t>
            </a:r>
            <a:endParaRPr sz="6400" b="1" i="0" dirty="0">
              <a:solidFill>
                <a:schemeClr val="lt2"/>
              </a:solidFill>
              <a:latin typeface="Freight Sans Medium" panose="02000606030000020004" pitchFamily="2" charset="77"/>
              <a:ea typeface="Lato"/>
              <a:cs typeface="Lato"/>
              <a:sym typeface="Lato"/>
            </a:endParaRPr>
          </a:p>
        </p:txBody>
      </p:sp>
      <p:sp>
        <p:nvSpPr>
          <p:cNvPr id="149" name="Google Shape;149;p26"/>
          <p:cNvSpPr txBox="1"/>
          <p:nvPr/>
        </p:nvSpPr>
        <p:spPr>
          <a:xfrm>
            <a:off x="8310933" y="4004367"/>
            <a:ext cx="2757600" cy="9908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33"/>
              </a:spcAft>
              <a:buClr>
                <a:srgbClr val="000000"/>
              </a:buClr>
              <a:buSzPts val="1100"/>
              <a:buFont typeface="Arial"/>
              <a:buNone/>
            </a:pPr>
            <a:r>
              <a:rPr lang="en" sz="1467" b="1" i="0" dirty="0">
                <a:solidFill>
                  <a:srgbClr val="595959"/>
                </a:solidFill>
                <a:latin typeface="Freight Sans Medium" panose="02000606030000020004" pitchFamily="2" charset="77"/>
                <a:ea typeface="Lato"/>
                <a:cs typeface="Lato"/>
                <a:sym typeface="Lato"/>
              </a:rPr>
              <a:t>Do </a:t>
            </a:r>
            <a:r>
              <a:rPr lang="en" sz="1467" b="1" i="0" dirty="0" err="1">
                <a:solidFill>
                  <a:srgbClr val="595959"/>
                </a:solidFill>
                <a:latin typeface="Freight Sans Medium" panose="02000606030000020004" pitchFamily="2" charset="77"/>
                <a:ea typeface="Lato"/>
                <a:cs typeface="Lato"/>
                <a:sym typeface="Lato"/>
              </a:rPr>
              <a:t>eiusmod</a:t>
            </a:r>
            <a:r>
              <a:rPr lang="en" sz="1467" b="1" i="0" dirty="0">
                <a:solidFill>
                  <a:srgbClr val="595959"/>
                </a:solidFill>
                <a:latin typeface="Freight Sans Medium" panose="02000606030000020004" pitchFamily="2" charset="77"/>
                <a:ea typeface="Lato"/>
                <a:cs typeface="Lato"/>
                <a:sym typeface="Lato"/>
              </a:rPr>
              <a:t> </a:t>
            </a:r>
            <a:r>
              <a:rPr lang="en" sz="1467" b="1" i="0" dirty="0" err="1">
                <a:solidFill>
                  <a:srgbClr val="595959"/>
                </a:solidFill>
                <a:latin typeface="Freight Sans Medium" panose="02000606030000020004" pitchFamily="2" charset="77"/>
                <a:ea typeface="Lato"/>
                <a:cs typeface="Lato"/>
                <a:sym typeface="Lato"/>
              </a:rPr>
              <a:t>tempor</a:t>
            </a:r>
            <a:r>
              <a:rPr lang="en" sz="1467" b="1" i="0" dirty="0">
                <a:solidFill>
                  <a:srgbClr val="595959"/>
                </a:solidFill>
                <a:latin typeface="Freight Sans Medium" panose="02000606030000020004" pitchFamily="2" charset="77"/>
                <a:ea typeface="Lato"/>
                <a:cs typeface="Lato"/>
                <a:sym typeface="Lato"/>
              </a:rPr>
              <a:t> </a:t>
            </a:r>
            <a:r>
              <a:rPr lang="en" sz="1467" b="1" i="0" dirty="0" err="1">
                <a:solidFill>
                  <a:srgbClr val="595959"/>
                </a:solidFill>
                <a:latin typeface="Freight Sans Medium" panose="02000606030000020004" pitchFamily="2" charset="77"/>
                <a:ea typeface="Lato"/>
                <a:cs typeface="Lato"/>
                <a:sym typeface="Lato"/>
              </a:rPr>
              <a:t>incididunt</a:t>
            </a:r>
            <a:r>
              <a:rPr lang="en" sz="1467" b="1" i="0" dirty="0">
                <a:solidFill>
                  <a:srgbClr val="595959"/>
                </a:solidFill>
                <a:latin typeface="Freight Sans Medium" panose="02000606030000020004" pitchFamily="2" charset="77"/>
                <a:ea typeface="Lato"/>
                <a:cs typeface="Lato"/>
                <a:sym typeface="Lato"/>
              </a:rPr>
              <a:t> </a:t>
            </a:r>
            <a:r>
              <a:rPr lang="en" sz="1467" b="1" i="0" dirty="0" err="1">
                <a:solidFill>
                  <a:srgbClr val="595959"/>
                </a:solidFill>
                <a:latin typeface="Freight Sans Medium" panose="02000606030000020004" pitchFamily="2" charset="77"/>
                <a:ea typeface="Lato"/>
                <a:cs typeface="Lato"/>
                <a:sym typeface="Lato"/>
              </a:rPr>
              <a:t>ut</a:t>
            </a:r>
            <a:r>
              <a:rPr lang="en" sz="1467" b="1" i="0" dirty="0">
                <a:solidFill>
                  <a:srgbClr val="595959"/>
                </a:solidFill>
                <a:latin typeface="Freight Sans Medium" panose="02000606030000020004" pitchFamily="2" charset="77"/>
                <a:ea typeface="Lato"/>
                <a:cs typeface="Lato"/>
                <a:sym typeface="Lato"/>
              </a:rPr>
              <a:t> </a:t>
            </a:r>
            <a:r>
              <a:rPr lang="en" sz="1467" b="1" i="0" dirty="0" err="1">
                <a:solidFill>
                  <a:srgbClr val="595959"/>
                </a:solidFill>
                <a:latin typeface="Freight Sans Medium" panose="02000606030000020004" pitchFamily="2" charset="77"/>
                <a:ea typeface="Lato"/>
                <a:cs typeface="Lato"/>
                <a:sym typeface="Lato"/>
              </a:rPr>
              <a:t>labore</a:t>
            </a:r>
            <a:r>
              <a:rPr lang="en" sz="1467" b="1" i="0" dirty="0">
                <a:solidFill>
                  <a:srgbClr val="595959"/>
                </a:solidFill>
                <a:latin typeface="Freight Sans Medium" panose="02000606030000020004" pitchFamily="2" charset="77"/>
                <a:ea typeface="Lato"/>
                <a:cs typeface="Lato"/>
                <a:sym typeface="Lato"/>
              </a:rPr>
              <a:t> et dolore magna </a:t>
            </a:r>
            <a:endParaRPr sz="1467" b="1" i="0" dirty="0">
              <a:solidFill>
                <a:srgbClr val="595959"/>
              </a:solidFill>
              <a:latin typeface="Freight Sans Medium" panose="02000606030000020004" pitchFamily="2" charset="77"/>
              <a:ea typeface="Lato"/>
              <a:cs typeface="Lato"/>
              <a:sym typeface="Lato"/>
            </a:endParaRPr>
          </a:p>
        </p:txBody>
      </p:sp>
      <p:sp>
        <p:nvSpPr>
          <p:cNvPr id="3" name="Text Placeholder 2">
            <a:extLst>
              <a:ext uri="{FF2B5EF4-FFF2-40B4-BE49-F238E27FC236}">
                <a16:creationId xmlns="" xmlns:a16="http://schemas.microsoft.com/office/drawing/2014/main" id="{DD626BEE-E027-7F41-955D-9A96DC1D36F8}"/>
              </a:ext>
            </a:extLst>
          </p:cNvPr>
          <p:cNvSpPr>
            <a:spLocks noGrp="1"/>
          </p:cNvSpPr>
          <p:nvPr>
            <p:ph type="body" sz="quarter" idx="10"/>
          </p:nvPr>
        </p:nvSpPr>
        <p:spPr>
          <a:xfrm>
            <a:off x="4299133" y="1041636"/>
            <a:ext cx="6928800" cy="1115483"/>
          </a:xfrm>
        </p:spPr>
        <p:txBody>
          <a:bodyPr/>
          <a:lstStyle>
            <a:lvl1pPr marL="152396" indent="0">
              <a:buNone/>
              <a:defRPr>
                <a:latin typeface="Freight Sans Medium" panose="02000606030000020004" pitchFamily="2" charset="77"/>
              </a:defRPr>
            </a:lvl1pPr>
          </a:lstStyle>
          <a:p>
            <a:pPr lvl="0"/>
            <a:endParaRPr lang="en-US" dirty="0"/>
          </a:p>
        </p:txBody>
      </p:sp>
      <p:grpSp>
        <p:nvGrpSpPr>
          <p:cNvPr id="22" name="Group 21">
            <a:extLst>
              <a:ext uri="{FF2B5EF4-FFF2-40B4-BE49-F238E27FC236}">
                <a16:creationId xmlns="" xmlns:a16="http://schemas.microsoft.com/office/drawing/2014/main" id="{AC1373EE-BD4F-CE44-BD6E-0501FB8FFCCE}"/>
              </a:ext>
            </a:extLst>
          </p:cNvPr>
          <p:cNvGrpSpPr/>
          <p:nvPr userDrawn="1"/>
        </p:nvGrpSpPr>
        <p:grpSpPr>
          <a:xfrm>
            <a:off x="0" y="6503292"/>
            <a:ext cx="12191999" cy="412620"/>
            <a:chOff x="0" y="6479438"/>
            <a:chExt cx="12191999" cy="412620"/>
          </a:xfrm>
        </p:grpSpPr>
        <p:sp>
          <p:nvSpPr>
            <p:cNvPr id="23" name="Rectangle 22">
              <a:extLst>
                <a:ext uri="{FF2B5EF4-FFF2-40B4-BE49-F238E27FC236}">
                  <a16:creationId xmlns="" xmlns:a16="http://schemas.microsoft.com/office/drawing/2014/main" id="{18BB3112-09B8-A54C-8209-E8A827E4A831}"/>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 xmlns:a16="http://schemas.microsoft.com/office/drawing/2014/main" id="{D1F4276A-F715-CD4E-B1B0-445428F1B79A}"/>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25" name="TextBox 24">
              <a:extLst>
                <a:ext uri="{FF2B5EF4-FFF2-40B4-BE49-F238E27FC236}">
                  <a16:creationId xmlns="" xmlns:a16="http://schemas.microsoft.com/office/drawing/2014/main" id="{AEC4A274-4FEA-614A-A072-0744040E765E}"/>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21853341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ed Bullets/Steps" preserve="1" userDrawn="1">
  <p:cSld name="Numbered Bullets/Steps">
    <p:bg>
      <p:bgPr>
        <a:blipFill dpi="0" rotWithShape="1">
          <a:blip r:embed="rId2">
            <a:lum/>
          </a:blip>
          <a:srcRect/>
          <a:stretch>
            <a:fillRect l="-4000" r="-4000"/>
          </a:stretch>
        </a:blipFill>
        <a:effectLst/>
      </p:bgPr>
    </p:bg>
    <p:spTree>
      <p:nvGrpSpPr>
        <p:cNvPr id="1" name="Shape 150"/>
        <p:cNvGrpSpPr/>
        <p:nvPr/>
      </p:nvGrpSpPr>
      <p:grpSpPr>
        <a:xfrm>
          <a:off x="0" y="0"/>
          <a:ext cx="0" cy="0"/>
          <a:chOff x="0" y="0"/>
          <a:chExt cx="0" cy="0"/>
        </a:xfrm>
      </p:grpSpPr>
      <p:sp>
        <p:nvSpPr>
          <p:cNvPr id="152" name="Google Shape;152;p27"/>
          <p:cNvSpPr/>
          <p:nvPr/>
        </p:nvSpPr>
        <p:spPr>
          <a:xfrm>
            <a:off x="1865320" y="2160467"/>
            <a:ext cx="438400" cy="438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b="1">
                <a:solidFill>
                  <a:srgbClr val="FFFFFF"/>
                </a:solidFill>
                <a:latin typeface="Freight Sans Medium" panose="02000606030000020004" pitchFamily="2" charset="77"/>
              </a:rPr>
              <a:t>1</a:t>
            </a:r>
            <a:endParaRPr sz="1067" b="1">
              <a:solidFill>
                <a:srgbClr val="FFFFFF"/>
              </a:solidFill>
              <a:latin typeface="Freight Sans Medium" panose="02000606030000020004" pitchFamily="2" charset="77"/>
            </a:endParaRPr>
          </a:p>
        </p:txBody>
      </p:sp>
      <p:sp>
        <p:nvSpPr>
          <p:cNvPr id="154" name="Google Shape;154;p27"/>
          <p:cNvSpPr/>
          <p:nvPr/>
        </p:nvSpPr>
        <p:spPr>
          <a:xfrm>
            <a:off x="1865320" y="3790333"/>
            <a:ext cx="438400" cy="438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b="1">
                <a:solidFill>
                  <a:srgbClr val="FFFFFF"/>
                </a:solidFill>
                <a:latin typeface="Freight Sans Medium" panose="02000606030000020004" pitchFamily="2" charset="77"/>
              </a:rPr>
              <a:t>2</a:t>
            </a:r>
            <a:endParaRPr sz="1067" b="1">
              <a:solidFill>
                <a:srgbClr val="FFFFFF"/>
              </a:solidFill>
              <a:latin typeface="Freight Sans Medium" panose="02000606030000020004" pitchFamily="2" charset="77"/>
            </a:endParaRPr>
          </a:p>
        </p:txBody>
      </p:sp>
      <p:sp>
        <p:nvSpPr>
          <p:cNvPr id="156" name="Google Shape;156;p27"/>
          <p:cNvSpPr/>
          <p:nvPr/>
        </p:nvSpPr>
        <p:spPr>
          <a:xfrm>
            <a:off x="6785345" y="2160467"/>
            <a:ext cx="438400" cy="438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b="1">
                <a:solidFill>
                  <a:srgbClr val="FFFFFF"/>
                </a:solidFill>
                <a:latin typeface="Freight Sans Medium" panose="02000606030000020004" pitchFamily="2" charset="77"/>
              </a:rPr>
              <a:t>3</a:t>
            </a:r>
            <a:endParaRPr sz="1067" b="1">
              <a:solidFill>
                <a:srgbClr val="FFFFFF"/>
              </a:solidFill>
              <a:latin typeface="Freight Sans Medium" panose="02000606030000020004" pitchFamily="2" charset="77"/>
            </a:endParaRPr>
          </a:p>
        </p:txBody>
      </p:sp>
      <p:sp>
        <p:nvSpPr>
          <p:cNvPr id="158" name="Google Shape;158;p27"/>
          <p:cNvSpPr/>
          <p:nvPr/>
        </p:nvSpPr>
        <p:spPr>
          <a:xfrm>
            <a:off x="6785345" y="3790333"/>
            <a:ext cx="438400" cy="438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067" b="1">
                <a:solidFill>
                  <a:srgbClr val="FFFFFF"/>
                </a:solidFill>
                <a:latin typeface="Freight Sans Medium" panose="02000606030000020004" pitchFamily="2" charset="77"/>
              </a:rPr>
              <a:t>4</a:t>
            </a:r>
            <a:endParaRPr sz="1067" b="1">
              <a:solidFill>
                <a:srgbClr val="FFFFFF"/>
              </a:solidFill>
              <a:latin typeface="Freight Sans Medium" panose="02000606030000020004" pitchFamily="2" charset="77"/>
            </a:endParaRPr>
          </a:p>
        </p:txBody>
      </p:sp>
      <p:sp>
        <p:nvSpPr>
          <p:cNvPr id="3" name="Text Placeholder 2">
            <a:extLst>
              <a:ext uri="{FF2B5EF4-FFF2-40B4-BE49-F238E27FC236}">
                <a16:creationId xmlns="" xmlns:a16="http://schemas.microsoft.com/office/drawing/2014/main" id="{307D1653-C2C6-FA44-9395-7B20094B3351}"/>
              </a:ext>
            </a:extLst>
          </p:cNvPr>
          <p:cNvSpPr>
            <a:spLocks noGrp="1"/>
          </p:cNvSpPr>
          <p:nvPr>
            <p:ph type="body" sz="quarter" idx="10"/>
          </p:nvPr>
        </p:nvSpPr>
        <p:spPr>
          <a:xfrm>
            <a:off x="2461684" y="2017185"/>
            <a:ext cx="3776133" cy="1536700"/>
          </a:xfrm>
        </p:spPr>
        <p:txBody>
          <a:bodyPr/>
          <a:lstStyle>
            <a:lvl1pPr marL="0" indent="0">
              <a:lnSpc>
                <a:spcPct val="100000"/>
              </a:lnSpc>
              <a:spcBef>
                <a:spcPts val="0"/>
              </a:spcBef>
              <a:buNone/>
              <a:defRPr sz="1467">
                <a:latin typeface="Freight Sans Medium" panose="02000606030000020004" pitchFamily="2" charset="77"/>
              </a:defRPr>
            </a:lvl1pPr>
            <a:lvl2pPr marL="0" indent="0">
              <a:lnSpc>
                <a:spcPct val="100000"/>
              </a:lnSpc>
              <a:spcBef>
                <a:spcPts val="0"/>
              </a:spcBef>
              <a:buNone/>
              <a:defRPr sz="1467">
                <a:latin typeface="Freight Sans Medium" panose="02000606030000020004" pitchFamily="2" charset="77"/>
              </a:defRPr>
            </a:lvl2pPr>
            <a:lvl3pPr marL="1405432" indent="0">
              <a:buNone/>
              <a:defRPr sz="1867">
                <a:latin typeface="Century Gothic" panose="020B0502020202020204" pitchFamily="34" charset="0"/>
              </a:defRPr>
            </a:lvl3pPr>
            <a:lvl4pPr marL="2015016" indent="0">
              <a:buNone/>
              <a:defRPr sz="1867">
                <a:latin typeface="Century Gothic" panose="020B0502020202020204" pitchFamily="34" charset="0"/>
              </a:defRPr>
            </a:lvl4pPr>
            <a:lvl5pPr marL="2624601" indent="0">
              <a:buNone/>
              <a:defRPr sz="1867">
                <a:latin typeface="Century Gothic" panose="020B0502020202020204" pitchFamily="34" charset="0"/>
              </a:defRPr>
            </a:lvl5pPr>
          </a:lstStyle>
          <a:p>
            <a:pPr lvl="0"/>
            <a:r>
              <a:rPr lang="en-US" dirty="0"/>
              <a:t>Edit Master text styles</a:t>
            </a:r>
          </a:p>
          <a:p>
            <a:pPr lvl="1"/>
            <a:r>
              <a:rPr lang="en-US" dirty="0"/>
              <a:t>Second level</a:t>
            </a:r>
          </a:p>
        </p:txBody>
      </p:sp>
      <p:sp>
        <p:nvSpPr>
          <p:cNvPr id="13" name="Text Placeholder 2">
            <a:extLst>
              <a:ext uri="{FF2B5EF4-FFF2-40B4-BE49-F238E27FC236}">
                <a16:creationId xmlns="" xmlns:a16="http://schemas.microsoft.com/office/drawing/2014/main" id="{035E60AB-6E34-754D-B442-D2662AF51102}"/>
              </a:ext>
            </a:extLst>
          </p:cNvPr>
          <p:cNvSpPr>
            <a:spLocks noGrp="1"/>
          </p:cNvSpPr>
          <p:nvPr>
            <p:ph type="body" sz="quarter" idx="11"/>
          </p:nvPr>
        </p:nvSpPr>
        <p:spPr>
          <a:xfrm>
            <a:off x="2459058" y="3594950"/>
            <a:ext cx="3776133" cy="1536700"/>
          </a:xfrm>
        </p:spPr>
        <p:txBody>
          <a:bodyPr/>
          <a:lstStyle>
            <a:lvl1pPr marL="0" indent="0">
              <a:lnSpc>
                <a:spcPct val="100000"/>
              </a:lnSpc>
              <a:spcBef>
                <a:spcPts val="0"/>
              </a:spcBef>
              <a:buNone/>
              <a:defRPr sz="1467">
                <a:latin typeface="Freight Sans Medium" panose="02000606030000020004" pitchFamily="2" charset="77"/>
              </a:defRPr>
            </a:lvl1pPr>
            <a:lvl2pPr marL="0" indent="0">
              <a:lnSpc>
                <a:spcPct val="100000"/>
              </a:lnSpc>
              <a:spcBef>
                <a:spcPts val="0"/>
              </a:spcBef>
              <a:buNone/>
              <a:defRPr sz="1467">
                <a:latin typeface="Freight Sans Medium" panose="02000606030000020004" pitchFamily="2" charset="77"/>
              </a:defRPr>
            </a:lvl2pPr>
            <a:lvl3pPr marL="1405432" indent="0">
              <a:buNone/>
              <a:defRPr sz="1867">
                <a:latin typeface="Century Gothic" panose="020B0502020202020204" pitchFamily="34" charset="0"/>
              </a:defRPr>
            </a:lvl3pPr>
            <a:lvl4pPr marL="2015016" indent="0">
              <a:buNone/>
              <a:defRPr sz="1867">
                <a:latin typeface="Century Gothic" panose="020B0502020202020204" pitchFamily="34" charset="0"/>
              </a:defRPr>
            </a:lvl4pPr>
            <a:lvl5pPr marL="2624601" indent="0">
              <a:buNone/>
              <a:defRPr sz="1867">
                <a:latin typeface="Century Gothic" panose="020B0502020202020204" pitchFamily="34" charset="0"/>
              </a:defRPr>
            </a:lvl5pPr>
          </a:lstStyle>
          <a:p>
            <a:pPr lvl="0"/>
            <a:r>
              <a:rPr lang="en-US" dirty="0"/>
              <a:t>Edit Master text styles</a:t>
            </a:r>
          </a:p>
          <a:p>
            <a:pPr lvl="1"/>
            <a:r>
              <a:rPr lang="en-US" dirty="0"/>
              <a:t>Second level</a:t>
            </a:r>
          </a:p>
        </p:txBody>
      </p:sp>
      <p:sp>
        <p:nvSpPr>
          <p:cNvPr id="14" name="Text Placeholder 2">
            <a:extLst>
              <a:ext uri="{FF2B5EF4-FFF2-40B4-BE49-F238E27FC236}">
                <a16:creationId xmlns="" xmlns:a16="http://schemas.microsoft.com/office/drawing/2014/main" id="{EFEC053A-2D23-8A44-BEED-EE95DCDFADD3}"/>
              </a:ext>
            </a:extLst>
          </p:cNvPr>
          <p:cNvSpPr>
            <a:spLocks noGrp="1"/>
          </p:cNvSpPr>
          <p:nvPr>
            <p:ph type="body" sz="quarter" idx="12"/>
          </p:nvPr>
        </p:nvSpPr>
        <p:spPr>
          <a:xfrm>
            <a:off x="7379083" y="2017185"/>
            <a:ext cx="3776133" cy="1536700"/>
          </a:xfrm>
        </p:spPr>
        <p:txBody>
          <a:bodyPr/>
          <a:lstStyle>
            <a:lvl1pPr marL="0" indent="0">
              <a:lnSpc>
                <a:spcPct val="100000"/>
              </a:lnSpc>
              <a:spcBef>
                <a:spcPts val="0"/>
              </a:spcBef>
              <a:buNone/>
              <a:defRPr sz="1467">
                <a:latin typeface="Freight Sans Medium" panose="02000606030000020004" pitchFamily="2" charset="77"/>
              </a:defRPr>
            </a:lvl1pPr>
            <a:lvl2pPr marL="0" indent="0">
              <a:lnSpc>
                <a:spcPct val="100000"/>
              </a:lnSpc>
              <a:spcBef>
                <a:spcPts val="0"/>
              </a:spcBef>
              <a:buNone/>
              <a:defRPr sz="1467">
                <a:latin typeface="Freight Sans Medium" panose="02000606030000020004" pitchFamily="2" charset="77"/>
              </a:defRPr>
            </a:lvl2pPr>
            <a:lvl3pPr marL="1405432" indent="0">
              <a:buNone/>
              <a:defRPr sz="1867">
                <a:latin typeface="Century Gothic" panose="020B0502020202020204" pitchFamily="34" charset="0"/>
              </a:defRPr>
            </a:lvl3pPr>
            <a:lvl4pPr marL="2015016" indent="0">
              <a:buNone/>
              <a:defRPr sz="1867">
                <a:latin typeface="Century Gothic" panose="020B0502020202020204" pitchFamily="34" charset="0"/>
              </a:defRPr>
            </a:lvl4pPr>
            <a:lvl5pPr marL="2624601" indent="0">
              <a:buNone/>
              <a:defRPr sz="1867">
                <a:latin typeface="Century Gothic" panose="020B0502020202020204" pitchFamily="34" charset="0"/>
              </a:defRPr>
            </a:lvl5pPr>
          </a:lstStyle>
          <a:p>
            <a:pPr lvl="0"/>
            <a:r>
              <a:rPr lang="en-US" dirty="0"/>
              <a:t>Edit Master text styles</a:t>
            </a:r>
          </a:p>
          <a:p>
            <a:pPr lvl="1"/>
            <a:r>
              <a:rPr lang="en-US" dirty="0"/>
              <a:t>Second level</a:t>
            </a:r>
          </a:p>
        </p:txBody>
      </p:sp>
      <p:sp>
        <p:nvSpPr>
          <p:cNvPr id="15" name="Text Placeholder 2">
            <a:extLst>
              <a:ext uri="{FF2B5EF4-FFF2-40B4-BE49-F238E27FC236}">
                <a16:creationId xmlns="" xmlns:a16="http://schemas.microsoft.com/office/drawing/2014/main" id="{1986CDC2-362A-1841-B358-D5903FFDF7CA}"/>
              </a:ext>
            </a:extLst>
          </p:cNvPr>
          <p:cNvSpPr>
            <a:spLocks noGrp="1"/>
          </p:cNvSpPr>
          <p:nvPr>
            <p:ph type="body" sz="quarter" idx="13"/>
          </p:nvPr>
        </p:nvSpPr>
        <p:spPr>
          <a:xfrm>
            <a:off x="7376456" y="3594950"/>
            <a:ext cx="3776133" cy="1536700"/>
          </a:xfrm>
        </p:spPr>
        <p:txBody>
          <a:bodyPr/>
          <a:lstStyle>
            <a:lvl1pPr marL="0" indent="0">
              <a:lnSpc>
                <a:spcPct val="100000"/>
              </a:lnSpc>
              <a:spcBef>
                <a:spcPts val="0"/>
              </a:spcBef>
              <a:buNone/>
              <a:defRPr sz="1467">
                <a:latin typeface="Freight Sans Medium" panose="02000606030000020004" pitchFamily="2" charset="77"/>
              </a:defRPr>
            </a:lvl1pPr>
            <a:lvl2pPr marL="0" indent="0">
              <a:lnSpc>
                <a:spcPct val="100000"/>
              </a:lnSpc>
              <a:spcBef>
                <a:spcPts val="0"/>
              </a:spcBef>
              <a:buNone/>
              <a:defRPr sz="1467">
                <a:latin typeface="Freight Sans Medium" panose="02000606030000020004" pitchFamily="2" charset="77"/>
              </a:defRPr>
            </a:lvl2pPr>
            <a:lvl3pPr marL="1405432" indent="0">
              <a:buNone/>
              <a:defRPr sz="1867">
                <a:latin typeface="Century Gothic" panose="020B0502020202020204" pitchFamily="34" charset="0"/>
              </a:defRPr>
            </a:lvl3pPr>
            <a:lvl4pPr marL="2015016" indent="0">
              <a:buNone/>
              <a:defRPr sz="1867">
                <a:latin typeface="Century Gothic" panose="020B0502020202020204" pitchFamily="34" charset="0"/>
              </a:defRPr>
            </a:lvl4pPr>
            <a:lvl5pPr marL="2624601" indent="0">
              <a:buNone/>
              <a:defRPr sz="1867">
                <a:latin typeface="Century Gothic" panose="020B0502020202020204" pitchFamily="34" charset="0"/>
              </a:defRPr>
            </a:lvl5pPr>
          </a:lstStyle>
          <a:p>
            <a:pPr lvl="0"/>
            <a:r>
              <a:rPr lang="en-US" dirty="0"/>
              <a:t>Edit Master text styles</a:t>
            </a:r>
          </a:p>
          <a:p>
            <a:pPr lvl="1"/>
            <a:r>
              <a:rPr lang="en-US" dirty="0"/>
              <a:t>Second level</a:t>
            </a:r>
          </a:p>
        </p:txBody>
      </p:sp>
      <p:sp>
        <p:nvSpPr>
          <p:cNvPr id="4" name="Title 3">
            <a:extLst>
              <a:ext uri="{FF2B5EF4-FFF2-40B4-BE49-F238E27FC236}">
                <a16:creationId xmlns="" xmlns:a16="http://schemas.microsoft.com/office/drawing/2014/main" id="{364D6D77-9969-484F-904F-DD6387890728}"/>
              </a:ext>
            </a:extLst>
          </p:cNvPr>
          <p:cNvSpPr>
            <a:spLocks noGrp="1"/>
          </p:cNvSpPr>
          <p:nvPr>
            <p:ph type="title"/>
          </p:nvPr>
        </p:nvSpPr>
        <p:spPr>
          <a:xfrm>
            <a:off x="415600" y="593367"/>
            <a:ext cx="11360800" cy="763600"/>
          </a:xfrm>
        </p:spPr>
        <p:txBody>
          <a:bodyPr/>
          <a:lstStyle>
            <a:lvl1pPr>
              <a:defRPr sz="4000">
                <a:latin typeface="Freight Sans Medium" panose="02000606030000020004" pitchFamily="2" charset="77"/>
              </a:defRPr>
            </a:lvl1pPr>
          </a:lstStyle>
          <a:p>
            <a:r>
              <a:rPr lang="en-US" dirty="0"/>
              <a:t>Click to edit Master title style</a:t>
            </a:r>
          </a:p>
        </p:txBody>
      </p:sp>
      <p:grpSp>
        <p:nvGrpSpPr>
          <p:cNvPr id="16" name="Group 15">
            <a:extLst>
              <a:ext uri="{FF2B5EF4-FFF2-40B4-BE49-F238E27FC236}">
                <a16:creationId xmlns="" xmlns:a16="http://schemas.microsoft.com/office/drawing/2014/main" id="{3B6AF0C6-6BB6-C14E-985E-291E16B8000F}"/>
              </a:ext>
            </a:extLst>
          </p:cNvPr>
          <p:cNvGrpSpPr/>
          <p:nvPr userDrawn="1"/>
        </p:nvGrpSpPr>
        <p:grpSpPr>
          <a:xfrm>
            <a:off x="0" y="6503292"/>
            <a:ext cx="12191999" cy="412620"/>
            <a:chOff x="0" y="6479438"/>
            <a:chExt cx="12191999" cy="412620"/>
          </a:xfrm>
        </p:grpSpPr>
        <p:sp>
          <p:nvSpPr>
            <p:cNvPr id="21" name="Rectangle 20">
              <a:extLst>
                <a:ext uri="{FF2B5EF4-FFF2-40B4-BE49-F238E27FC236}">
                  <a16:creationId xmlns="" xmlns:a16="http://schemas.microsoft.com/office/drawing/2014/main" id="{F4434230-6603-2640-B138-EAAE2AA14D72}"/>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 xmlns:a16="http://schemas.microsoft.com/office/drawing/2014/main" id="{86FF4957-6F43-1C44-8B26-2D00EA186C7B}"/>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23" name="TextBox 22">
              <a:extLst>
                <a:ext uri="{FF2B5EF4-FFF2-40B4-BE49-F238E27FC236}">
                  <a16:creationId xmlns="" xmlns:a16="http://schemas.microsoft.com/office/drawing/2014/main" id="{1053CCE9-31B9-AF48-9286-47398C0BD69D}"/>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27201192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act Us" preserve="1">
  <p:cSld name="Contact Us">
    <p:bg>
      <p:bgPr>
        <a:blipFill>
          <a:blip r:embed="rId2">
            <a:alphaModFix/>
          </a:blip>
          <a:stretch>
            <a:fillRect/>
          </a:stretch>
        </a:blipFill>
        <a:effectLst/>
      </p:bgPr>
    </p:bg>
    <p:spTree>
      <p:nvGrpSpPr>
        <p:cNvPr id="1" name="Shape 160"/>
        <p:cNvGrpSpPr/>
        <p:nvPr/>
      </p:nvGrpSpPr>
      <p:grpSpPr>
        <a:xfrm>
          <a:off x="0" y="0"/>
          <a:ext cx="0" cy="0"/>
          <a:chOff x="0" y="0"/>
          <a:chExt cx="0" cy="0"/>
        </a:xfrm>
      </p:grpSpPr>
    </p:spTree>
    <p:extLst>
      <p:ext uri="{BB962C8B-B14F-4D97-AF65-F5344CB8AC3E}">
        <p14:creationId xmlns="" xmlns:p14="http://schemas.microsoft.com/office/powerpoint/2010/main" val="433990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1 1 1" preserve="1">
  <p:cSld name="1_Title 1 1 1">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ctrTitle"/>
          </p:nvPr>
        </p:nvSpPr>
        <p:spPr>
          <a:xfrm>
            <a:off x="1173800" y="2593000"/>
            <a:ext cx="5241600" cy="167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3600"/>
              <a:buFont typeface="Lato"/>
              <a:buNone/>
              <a:defRPr sz="4800" b="1" i="0">
                <a:solidFill>
                  <a:srgbClr val="FFFFFF"/>
                </a:solidFill>
                <a:latin typeface="Arial" panose="020B0604020202020204" pitchFamily="34" charset="0"/>
                <a:ea typeface="Arial" panose="020B0604020202020204" pitchFamily="34" charset="0"/>
                <a:cs typeface="Arial" panose="020B0604020202020204" pitchFamily="34" charset="0"/>
                <a:sym typeface="Lato"/>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dirty="0"/>
          </a:p>
        </p:txBody>
      </p:sp>
      <p:pic>
        <p:nvPicPr>
          <p:cNvPr id="4" name="Picture 3">
            <a:extLst>
              <a:ext uri="{FF2B5EF4-FFF2-40B4-BE49-F238E27FC236}">
                <a16:creationId xmlns="" xmlns:a16="http://schemas.microsoft.com/office/drawing/2014/main" id="{9544418A-7173-BE4B-85C9-49323CEE0E21}"/>
              </a:ext>
            </a:extLst>
          </p:cNvPr>
          <p:cNvPicPr>
            <a:picLocks noChangeAspect="1"/>
          </p:cNvPicPr>
          <p:nvPr userDrawn="1"/>
        </p:nvPicPr>
        <p:blipFill>
          <a:blip r:embed="rId3"/>
          <a:stretch>
            <a:fillRect/>
          </a:stretch>
        </p:blipFill>
        <p:spPr>
          <a:xfrm>
            <a:off x="9349845" y="584200"/>
            <a:ext cx="2064731" cy="1584960"/>
          </a:xfrm>
          <a:prstGeom prst="rect">
            <a:avLst/>
          </a:prstGeom>
        </p:spPr>
      </p:pic>
      <p:sp>
        <p:nvSpPr>
          <p:cNvPr id="5" name="TextBox 4">
            <a:extLst>
              <a:ext uri="{FF2B5EF4-FFF2-40B4-BE49-F238E27FC236}">
                <a16:creationId xmlns="" xmlns:a16="http://schemas.microsoft.com/office/drawing/2014/main" id="{8D7A14B5-23CB-6344-BA6A-AEC9D67DEE20}"/>
              </a:ext>
            </a:extLst>
          </p:cNvPr>
          <p:cNvSpPr txBox="1"/>
          <p:nvPr userDrawn="1"/>
        </p:nvSpPr>
        <p:spPr>
          <a:xfrm>
            <a:off x="8848705" y="2311400"/>
            <a:ext cx="3067011" cy="646331"/>
          </a:xfrm>
          <a:prstGeom prst="rect">
            <a:avLst/>
          </a:prstGeom>
          <a:noFill/>
        </p:spPr>
        <p:txBody>
          <a:bodyPr wrap="square" rtlCol="0">
            <a:spAutoFit/>
          </a:bodyPr>
          <a:lstStyle/>
          <a:p>
            <a:pPr algn="ctr"/>
            <a:r>
              <a:rPr lang="en-US" sz="1800" b="1" i="0" baseline="0" dirty="0">
                <a:solidFill>
                  <a:schemeClr val="tx2">
                    <a:lumMod val="75000"/>
                  </a:schemeClr>
                </a:solidFill>
                <a:latin typeface="Arial" panose="020B0604020202020204" pitchFamily="34" charset="0"/>
                <a:cs typeface="Arial" panose="020B0604020202020204" pitchFamily="34" charset="0"/>
              </a:rPr>
              <a:t>Berkeley Interdisciplinary Migration Initiative</a:t>
            </a:r>
          </a:p>
        </p:txBody>
      </p:sp>
    </p:spTree>
    <p:extLst>
      <p:ext uri="{BB962C8B-B14F-4D97-AF65-F5344CB8AC3E}">
        <p14:creationId xmlns="" xmlns:p14="http://schemas.microsoft.com/office/powerpoint/2010/main" val="36699388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Google Shape;39;p10">
            <a:extLst>
              <a:ext uri="{FF2B5EF4-FFF2-40B4-BE49-F238E27FC236}">
                <a16:creationId xmlns="" xmlns:a16="http://schemas.microsoft.com/office/drawing/2014/main" id="{1B85E251-38CD-6E46-AD72-9F6932C5D492}"/>
              </a:ext>
            </a:extLst>
          </p:cNvPr>
          <p:cNvSpPr txBox="1">
            <a:spLocks noGrp="1"/>
          </p:cNvSpPr>
          <p:nvPr>
            <p:ph type="title"/>
          </p:nvPr>
        </p:nvSpPr>
        <p:spPr>
          <a:xfrm>
            <a:off x="127322" y="219919"/>
            <a:ext cx="11448911" cy="916281"/>
          </a:xfrm>
          <a:prstGeom prst="rect">
            <a:avLst/>
          </a:prstGeom>
        </p:spPr>
        <p:txBody>
          <a:bodyPr spcFirstLastPara="1" wrap="square" lIns="91425" tIns="91425" rIns="91425" bIns="91425" anchor="t" anchorCtr="0">
            <a:noAutofit/>
          </a:bodyPr>
          <a:lstStyle>
            <a:lvl1pPr lvl="0" rtl="0">
              <a:spcBef>
                <a:spcPts val="0"/>
              </a:spcBef>
              <a:spcAft>
                <a:spcPts val="0"/>
              </a:spcAft>
              <a:buNone/>
              <a:defRPr sz="5000" b="1">
                <a:solidFill>
                  <a:schemeClr val="dk2"/>
                </a:solidFill>
                <a:latin typeface="Arial" panose="020B0604020202020204" pitchFamily="34" charset="0"/>
                <a:ea typeface="Arial" panose="020B0604020202020204" pitchFamily="34" charset="0"/>
                <a:cs typeface="Arial" panose="020B0604020202020204" pitchFamily="34" charset="0"/>
                <a:sym typeface="La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4" name="Google Shape;40;p10">
            <a:extLst>
              <a:ext uri="{FF2B5EF4-FFF2-40B4-BE49-F238E27FC236}">
                <a16:creationId xmlns="" xmlns:a16="http://schemas.microsoft.com/office/drawing/2014/main" id="{0632CBCE-1F3B-274A-A033-A932AB51BD8A}"/>
              </a:ext>
            </a:extLst>
          </p:cNvPr>
          <p:cNvSpPr txBox="1">
            <a:spLocks noGrp="1"/>
          </p:cNvSpPr>
          <p:nvPr>
            <p:ph type="body" idx="1"/>
          </p:nvPr>
        </p:nvSpPr>
        <p:spPr>
          <a:xfrm>
            <a:off x="127322" y="1469000"/>
            <a:ext cx="11448911" cy="3920000"/>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SzPts val="1800"/>
              <a:buFont typeface="Lato"/>
              <a:buNone/>
              <a:defRPr sz="3200">
                <a:latin typeface="Arial" panose="020B0604020202020204" pitchFamily="34" charset="0"/>
                <a:ea typeface="Arial" panose="020B0604020202020204" pitchFamily="34" charset="0"/>
                <a:cs typeface="Arial" panose="020B0604020202020204" pitchFamily="34" charset="0"/>
                <a:sym typeface="Lato"/>
              </a:defRPr>
            </a:lvl1pPr>
            <a:lvl2pPr marL="0" lvl="1" indent="0" rtl="0">
              <a:lnSpc>
                <a:spcPct val="100000"/>
              </a:lnSpc>
              <a:spcBef>
                <a:spcPts val="0"/>
              </a:spcBef>
              <a:spcAft>
                <a:spcPts val="4000"/>
              </a:spcAft>
              <a:buSzPts val="1400"/>
              <a:buFontTx/>
              <a:buNone/>
              <a:defRPr sz="2400">
                <a:latin typeface="Arial" panose="020B0604020202020204" pitchFamily="34" charset="0"/>
                <a:ea typeface="Helvetica Neue"/>
                <a:cs typeface="Arial" panose="020B0604020202020204" pitchFamily="34" charset="0"/>
                <a:sym typeface="Helvetica Neue"/>
              </a:defRPr>
            </a:lvl2pPr>
            <a:lvl3pPr marL="1828754" lvl="2"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3pPr>
            <a:lvl4pPr marL="2438339" lvl="3"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4pPr>
            <a:lvl5pPr marL="3047924" lvl="4"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5pPr>
            <a:lvl6pPr marL="3657509" lvl="5"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6pPr>
            <a:lvl7pPr marL="4267093" lvl="6"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7pPr>
            <a:lvl8pPr marL="4876678" lvl="7"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8pPr>
            <a:lvl9pPr marL="5486263" lvl="8" indent="-423323" rtl="0">
              <a:lnSpc>
                <a:spcPct val="100000"/>
              </a:lnSpc>
              <a:spcBef>
                <a:spcPts val="2133"/>
              </a:spcBef>
              <a:spcAft>
                <a:spcPts val="2133"/>
              </a:spcAft>
              <a:buSzPts val="1400"/>
              <a:buFont typeface="Helvetica Neue"/>
              <a:buChar char="■"/>
              <a:defRPr>
                <a:latin typeface="Helvetica Neue"/>
                <a:ea typeface="Helvetica Neue"/>
                <a:cs typeface="Helvetica Neue"/>
                <a:sym typeface="Helvetica Neue"/>
              </a:defRPr>
            </a:lvl9pPr>
          </a:lstStyle>
          <a:p>
            <a:pPr lvl="0"/>
            <a:r>
              <a:rPr lang="en-US" dirty="0"/>
              <a:t>Edit Master text styles</a:t>
            </a:r>
          </a:p>
          <a:p>
            <a:pPr lvl="1"/>
            <a:r>
              <a:rPr lang="en-US" dirty="0"/>
              <a:t>Second level</a:t>
            </a:r>
          </a:p>
        </p:txBody>
      </p:sp>
      <p:grpSp>
        <p:nvGrpSpPr>
          <p:cNvPr id="11" name="Group 10">
            <a:extLst>
              <a:ext uri="{FF2B5EF4-FFF2-40B4-BE49-F238E27FC236}">
                <a16:creationId xmlns="" xmlns:a16="http://schemas.microsoft.com/office/drawing/2014/main" id="{FC4347DD-A270-A944-BCC5-3DE060DA541E}"/>
              </a:ext>
            </a:extLst>
          </p:cNvPr>
          <p:cNvGrpSpPr/>
          <p:nvPr userDrawn="1"/>
        </p:nvGrpSpPr>
        <p:grpSpPr>
          <a:xfrm>
            <a:off x="0" y="6503292"/>
            <a:ext cx="12191999" cy="384048"/>
            <a:chOff x="0" y="6479438"/>
            <a:chExt cx="12191999" cy="384048"/>
          </a:xfrm>
        </p:grpSpPr>
        <p:sp>
          <p:nvSpPr>
            <p:cNvPr id="12" name="Rectangle 11">
              <a:extLst>
                <a:ext uri="{FF2B5EF4-FFF2-40B4-BE49-F238E27FC236}">
                  <a16:creationId xmlns="" xmlns:a16="http://schemas.microsoft.com/office/drawing/2014/main" id="{2EE91D1B-E47C-D34C-B6A1-D87C72A760C2}"/>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3" name="Picture 12">
              <a:extLst>
                <a:ext uri="{FF2B5EF4-FFF2-40B4-BE49-F238E27FC236}">
                  <a16:creationId xmlns="" xmlns:a16="http://schemas.microsoft.com/office/drawing/2014/main" id="{6377FED2-C043-F247-9CF5-07CC996069DF}"/>
                </a:ext>
              </a:extLst>
            </p:cNvPr>
            <p:cNvPicPr>
              <a:picLocks noChangeAspect="1"/>
            </p:cNvPicPr>
            <p:nvPr userDrawn="1"/>
          </p:nvPicPr>
          <p:blipFill>
            <a:blip r:embed="rId2"/>
            <a:stretch>
              <a:fillRect/>
            </a:stretch>
          </p:blipFill>
          <p:spPr>
            <a:xfrm>
              <a:off x="23856" y="6508779"/>
              <a:ext cx="423857" cy="325367"/>
            </a:xfrm>
            <a:prstGeom prst="rect">
              <a:avLst/>
            </a:prstGeom>
          </p:spPr>
        </p:pic>
        <p:sp>
          <p:nvSpPr>
            <p:cNvPr id="14" name="TextBox 13">
              <a:extLst>
                <a:ext uri="{FF2B5EF4-FFF2-40B4-BE49-F238E27FC236}">
                  <a16:creationId xmlns="" xmlns:a16="http://schemas.microsoft.com/office/drawing/2014/main" id="{31314C25-0ACF-7344-9AD4-C80C9916A240}"/>
                </a:ext>
              </a:extLst>
            </p:cNvPr>
            <p:cNvSpPr txBox="1"/>
            <p:nvPr userDrawn="1"/>
          </p:nvSpPr>
          <p:spPr>
            <a:xfrm>
              <a:off x="0" y="6526298"/>
              <a:ext cx="12191999" cy="276999"/>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2407888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C34271F-A07F-394B-9684-469B89E97CC9}"/>
              </a:ext>
            </a:extLst>
          </p:cNvPr>
          <p:cNvSpPr txBox="1"/>
          <p:nvPr userDrawn="1"/>
        </p:nvSpPr>
        <p:spPr>
          <a:xfrm>
            <a:off x="330256" y="221974"/>
            <a:ext cx="5553709" cy="6740307"/>
          </a:xfrm>
          <a:prstGeom prst="rect">
            <a:avLst/>
          </a:prstGeom>
          <a:noFill/>
        </p:spPr>
        <p:txBody>
          <a:bodyPr wrap="square" rtlCol="0">
            <a:spAutoFit/>
          </a:bodyPr>
          <a:lstStyle/>
          <a:p>
            <a:r>
              <a:rPr lang="en-US" sz="1800" b="1" u="sng" dirty="0">
                <a:latin typeface="Arial" panose="020B0604020202020204" pitchFamily="34" charset="0"/>
                <a:cs typeface="Arial" panose="020B0604020202020204" pitchFamily="34" charset="0"/>
              </a:rPr>
              <a:t>FONTS</a:t>
            </a:r>
            <a:r>
              <a:rPr lang="en-US" sz="1800" b="1" dirty="0">
                <a:latin typeface="Arial" panose="020B0604020202020204" pitchFamily="34" charset="0"/>
                <a:cs typeface="Arial" panose="020B0604020202020204" pitchFamily="34" charset="0"/>
              </a:rPr>
              <a:t/>
            </a:r>
            <a:br>
              <a:rPr lang="en-US" sz="1800" b="1"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Standard fonts: </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Body/pull quote text: Arial [Regular]</a:t>
            </a:r>
          </a:p>
          <a:p>
            <a:r>
              <a:rPr lang="en-US" sz="1800" dirty="0">
                <a:latin typeface="Arial" panose="020B0604020202020204" pitchFamily="34" charset="0"/>
                <a:cs typeface="Arial" panose="020B0604020202020204" pitchFamily="34" charset="0"/>
              </a:rPr>
              <a:t>Title text: Arial [Bold]</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Title/subtitle: </a:t>
            </a:r>
            <a:r>
              <a:rPr lang="en-US" sz="1800" b="0" dirty="0">
                <a:latin typeface="Arial" panose="020B0604020202020204" pitchFamily="34" charset="0"/>
                <a:cs typeface="Arial" panose="020B0604020202020204" pitchFamily="34" charset="0"/>
              </a:rPr>
              <a:t>50 </a:t>
            </a:r>
            <a:r>
              <a:rPr lang="en-US" sz="1800" b="0" dirty="0" err="1">
                <a:latin typeface="Arial" panose="020B0604020202020204" pitchFamily="34" charset="0"/>
                <a:cs typeface="Arial" panose="020B0604020202020204" pitchFamily="34" charset="0"/>
              </a:rPr>
              <a:t>pt</a:t>
            </a:r>
            <a:r>
              <a:rPr lang="en-US" sz="1800" b="0" dirty="0">
                <a:latin typeface="Arial" panose="020B0604020202020204" pitchFamily="34" charset="0"/>
                <a:cs typeface="Arial" panose="020B0604020202020204" pitchFamily="34" charset="0"/>
              </a:rPr>
              <a:t> font</a:t>
            </a:r>
            <a:r>
              <a:rPr lang="en-US" sz="1800" dirty="0">
                <a:latin typeface="Arial" panose="020B0604020202020204" pitchFamily="34" charset="0"/>
                <a:cs typeface="Arial" panose="020B0604020202020204" pitchFamily="34" charset="0"/>
              </a:rPr>
              <a:t> / Dark Gray - </a:t>
            </a:r>
            <a:r>
              <a:rPr lang="en-US" sz="1800" kern="1200" dirty="0">
                <a:solidFill>
                  <a:schemeClr val="tx1"/>
                </a:solidFill>
                <a:effectLst/>
                <a:latin typeface="Arial" panose="020B0604020202020204" pitchFamily="34" charset="0"/>
                <a:ea typeface="+mn-ea"/>
                <a:cs typeface="Arial" panose="020B0604020202020204" pitchFamily="34" charset="0"/>
              </a:rPr>
              <a:t>495965</a:t>
            </a:r>
            <a:endParaRPr lang="en-US" sz="1800" b="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Headings: </a:t>
            </a:r>
            <a:r>
              <a:rPr lang="en-US" sz="1800" dirty="0">
                <a:latin typeface="Arial" panose="020B0604020202020204" pitchFamily="34" charset="0"/>
                <a:cs typeface="Arial" panose="020B0604020202020204" pitchFamily="34" charset="0"/>
              </a:rPr>
              <a:t>40 </a:t>
            </a:r>
            <a:r>
              <a:rPr lang="en-US" sz="1800" dirty="0" err="1">
                <a:latin typeface="Arial" panose="020B0604020202020204" pitchFamily="34" charset="0"/>
                <a:cs typeface="Arial" panose="020B0604020202020204" pitchFamily="34" charset="0"/>
              </a:rPr>
              <a:t>pt</a:t>
            </a:r>
            <a:r>
              <a:rPr lang="en-US" sz="1800" dirty="0">
                <a:latin typeface="Arial" panose="020B0604020202020204" pitchFamily="34" charset="0"/>
                <a:cs typeface="Arial" panose="020B0604020202020204" pitchFamily="34" charset="0"/>
              </a:rPr>
              <a:t> font / Dark Gray - </a:t>
            </a:r>
            <a:r>
              <a:rPr lang="en-US" sz="1800" kern="1200" dirty="0">
                <a:solidFill>
                  <a:schemeClr val="tx1"/>
                </a:solidFill>
                <a:effectLst/>
                <a:latin typeface="Arial" panose="020B0604020202020204" pitchFamily="34" charset="0"/>
                <a:ea typeface="+mn-ea"/>
                <a:cs typeface="Arial" panose="020B0604020202020204" pitchFamily="34" charset="0"/>
              </a:rPr>
              <a:t>495965</a:t>
            </a:r>
            <a:endParaRPr lang="en-US" sz="1800" dirty="0">
              <a:latin typeface="Arial" panose="020B0604020202020204" pitchFamily="34" charset="0"/>
              <a:cs typeface="Arial" panose="020B0604020202020204" pitchFamily="34" charset="0"/>
            </a:endParaRPr>
          </a:p>
          <a:p>
            <a:r>
              <a:rPr lang="en-US" sz="1800" u="sng" dirty="0">
                <a:latin typeface="Arial" panose="020B0604020202020204" pitchFamily="34" charset="0"/>
                <a:cs typeface="Arial" panose="020B0604020202020204" pitchFamily="34" charset="0"/>
              </a:rPr>
              <a:t>Subheadings:</a:t>
            </a:r>
            <a:r>
              <a:rPr lang="en-US" sz="1800" dirty="0">
                <a:latin typeface="Arial" panose="020B0604020202020204" pitchFamily="34" charset="0"/>
                <a:cs typeface="Arial" panose="020B0604020202020204" pitchFamily="34" charset="0"/>
              </a:rPr>
              <a:t>  24 </a:t>
            </a:r>
            <a:r>
              <a:rPr lang="en-US" sz="1800" dirty="0" err="1">
                <a:latin typeface="Arial" panose="020B0604020202020204" pitchFamily="34" charset="0"/>
                <a:cs typeface="Arial" panose="020B0604020202020204" pitchFamily="34" charset="0"/>
              </a:rPr>
              <a:t>pt</a:t>
            </a:r>
            <a:r>
              <a:rPr lang="en-US" sz="1800" dirty="0">
                <a:latin typeface="Arial" panose="020B0604020202020204" pitchFamily="34" charset="0"/>
                <a:cs typeface="Arial" panose="020B0604020202020204" pitchFamily="34" charset="0"/>
              </a:rPr>
              <a:t> font / Light Gray - B1BDC7</a:t>
            </a:r>
          </a:p>
          <a:p>
            <a:r>
              <a:rPr lang="en-US" sz="1800" i="1" dirty="0">
                <a:latin typeface="Arial" panose="020B0604020202020204" pitchFamily="34" charset="0"/>
                <a:cs typeface="Arial" panose="020B0604020202020204" pitchFamily="34" charset="0"/>
              </a:rPr>
              <a:t>Body:  </a:t>
            </a:r>
            <a:r>
              <a:rPr lang="en-US" sz="1800" i="0" dirty="0">
                <a:latin typeface="Arial" panose="020B0604020202020204" pitchFamily="34" charset="0"/>
                <a:cs typeface="Arial" panose="020B0604020202020204" pitchFamily="34" charset="0"/>
              </a:rPr>
              <a:t>24 </a:t>
            </a:r>
            <a:r>
              <a:rPr lang="en-US" sz="1800" i="0" dirty="0" err="1">
                <a:latin typeface="Arial" panose="020B0604020202020204" pitchFamily="34" charset="0"/>
                <a:cs typeface="Arial" panose="020B0604020202020204" pitchFamily="34" charset="0"/>
              </a:rPr>
              <a:t>pt</a:t>
            </a:r>
            <a:r>
              <a:rPr lang="en-US" sz="1800" i="0" dirty="0">
                <a:latin typeface="Arial" panose="020B0604020202020204" pitchFamily="34" charset="0"/>
                <a:cs typeface="Arial" panose="020B0604020202020204" pitchFamily="34" charset="0"/>
              </a:rPr>
              <a:t> font / 18 </a:t>
            </a:r>
            <a:r>
              <a:rPr lang="en-US" sz="1800" i="0" dirty="0" err="1">
                <a:latin typeface="Arial" panose="020B0604020202020204" pitchFamily="34" charset="0"/>
                <a:cs typeface="Arial" panose="020B0604020202020204" pitchFamily="34" charset="0"/>
              </a:rPr>
              <a:t>pt</a:t>
            </a:r>
            <a:r>
              <a:rPr lang="en-US" sz="1800" i="0" dirty="0">
                <a:latin typeface="Arial" panose="020B0604020202020204" pitchFamily="34" charset="0"/>
                <a:cs typeface="Arial" panose="020B0604020202020204" pitchFamily="34" charset="0"/>
              </a:rPr>
              <a:t> font</a:t>
            </a:r>
            <a:r>
              <a:rPr lang="en-US" sz="1800" dirty="0">
                <a:latin typeface="Arial" panose="020B0604020202020204" pitchFamily="34" charset="0"/>
                <a:cs typeface="Arial" panose="020B0604020202020204" pitchFamily="34" charset="0"/>
              </a:rPr>
              <a:t> / Dark Gray - </a:t>
            </a:r>
            <a:r>
              <a:rPr lang="en-US" sz="1800" kern="1200" dirty="0">
                <a:solidFill>
                  <a:schemeClr val="tx1"/>
                </a:solidFill>
                <a:effectLst/>
                <a:latin typeface="Arial" panose="020B0604020202020204" pitchFamily="34" charset="0"/>
                <a:ea typeface="+mn-ea"/>
                <a:cs typeface="Arial" panose="020B0604020202020204" pitchFamily="34" charset="0"/>
              </a:rPr>
              <a:t>495965</a:t>
            </a:r>
            <a:endParaRPr lang="en-US" sz="1800" i="0" dirty="0">
              <a:latin typeface="Arial" panose="020B0604020202020204" pitchFamily="34" charset="0"/>
              <a:cs typeface="Arial" panose="020B0604020202020204" pitchFamily="34" charset="0"/>
            </a:endParaRPr>
          </a:p>
          <a:p>
            <a:r>
              <a:rPr lang="en-US" sz="1800" b="0" dirty="0">
                <a:latin typeface="Arial" panose="020B0604020202020204" pitchFamily="34" charset="0"/>
                <a:cs typeface="Arial" panose="020B0604020202020204" pitchFamily="34" charset="0"/>
              </a:rPr>
              <a:t>Footer: 12 </a:t>
            </a:r>
            <a:r>
              <a:rPr lang="en-US" sz="1800" b="0" dirty="0" err="1">
                <a:latin typeface="Arial" panose="020B0604020202020204" pitchFamily="34" charset="0"/>
                <a:cs typeface="Arial" panose="020B0604020202020204" pitchFamily="34" charset="0"/>
              </a:rPr>
              <a:t>pt</a:t>
            </a:r>
            <a:r>
              <a:rPr lang="en-US" sz="1800" b="0" dirty="0">
                <a:latin typeface="Arial" panose="020B0604020202020204" pitchFamily="34" charset="0"/>
                <a:cs typeface="Arial" panose="020B0604020202020204" pitchFamily="34" charset="0"/>
              </a:rPr>
              <a:t> font</a:t>
            </a:r>
            <a:r>
              <a:rPr lang="en-US" sz="1800" dirty="0">
                <a:latin typeface="Arial" panose="020B0604020202020204" pitchFamily="34" charset="0"/>
                <a:cs typeface="Arial" panose="020B0604020202020204" pitchFamily="34" charset="0"/>
              </a:rPr>
              <a:t> / Dark Gray - </a:t>
            </a:r>
            <a:r>
              <a:rPr lang="en-US" sz="1800" kern="1200" dirty="0">
                <a:solidFill>
                  <a:schemeClr val="tx1"/>
                </a:solidFill>
                <a:effectLst/>
                <a:latin typeface="Arial" panose="020B0604020202020204" pitchFamily="34" charset="0"/>
                <a:ea typeface="+mn-ea"/>
                <a:cs typeface="Arial" panose="020B0604020202020204" pitchFamily="34" charset="0"/>
              </a:rPr>
              <a:t>495965</a:t>
            </a:r>
            <a:r>
              <a:rPr lang="en-US" sz="1800" b="1" dirty="0">
                <a:latin typeface="Arial" panose="020B0604020202020204" pitchFamily="34" charset="0"/>
                <a:cs typeface="Arial" panose="020B0604020202020204" pitchFamily="34" charset="0"/>
              </a:rPr>
              <a:t/>
            </a:r>
            <a:br>
              <a:rPr lang="en-US" sz="1800" b="1"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r>
              <a:rPr lang="en-US" sz="1800" b="1" u="sng" dirty="0">
                <a:latin typeface="Arial" panose="020B0604020202020204" pitchFamily="34" charset="0"/>
                <a:cs typeface="Arial" panose="020B0604020202020204" pitchFamily="34" charset="0"/>
              </a:rPr>
              <a:t>COLOR SCHEMES</a:t>
            </a: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kern="1200" dirty="0">
                <a:solidFill>
                  <a:schemeClr val="tx1"/>
                </a:solidFill>
                <a:effectLst/>
                <a:latin typeface="Arial" panose="020B0604020202020204" pitchFamily="34" charset="0"/>
                <a:ea typeface="+mn-ea"/>
                <a:cs typeface="Arial" panose="020B0604020202020204" pitchFamily="34" charset="0"/>
              </a:rPr>
              <a:t>Text/background - Dark 1: 000000</a:t>
            </a:r>
          </a:p>
          <a:p>
            <a:r>
              <a:rPr lang="en-US" sz="1800" kern="1200" dirty="0">
                <a:solidFill>
                  <a:schemeClr val="tx1"/>
                </a:solidFill>
                <a:effectLst/>
                <a:latin typeface="Arial" panose="020B0604020202020204" pitchFamily="34" charset="0"/>
                <a:ea typeface="+mn-ea"/>
                <a:cs typeface="Arial" panose="020B0604020202020204" pitchFamily="34" charset="0"/>
              </a:rPr>
              <a:t>Text/background - Light 1: FFFFFF </a:t>
            </a:r>
          </a:p>
          <a:p>
            <a:r>
              <a:rPr lang="en-US" sz="1800" kern="1200" dirty="0">
                <a:solidFill>
                  <a:schemeClr val="tx1"/>
                </a:solidFill>
                <a:effectLst/>
                <a:latin typeface="Arial" panose="020B0604020202020204" pitchFamily="34" charset="0"/>
                <a:ea typeface="+mn-ea"/>
                <a:cs typeface="Arial" panose="020B0604020202020204" pitchFamily="34" charset="0"/>
              </a:rPr>
              <a:t>Text/background - Dark 2: 495965</a:t>
            </a:r>
          </a:p>
          <a:p>
            <a:r>
              <a:rPr lang="en-US" sz="1800" kern="1200" dirty="0">
                <a:solidFill>
                  <a:schemeClr val="tx1"/>
                </a:solidFill>
                <a:effectLst/>
                <a:latin typeface="Arial" panose="020B0604020202020204" pitchFamily="34" charset="0"/>
                <a:ea typeface="+mn-ea"/>
                <a:cs typeface="Arial" panose="020B0604020202020204" pitchFamily="34" charset="0"/>
              </a:rPr>
              <a:t>Text/background - Light 2: 3D8DAE</a:t>
            </a:r>
          </a:p>
          <a:p>
            <a:r>
              <a:rPr lang="en-US" sz="1800" kern="1200" dirty="0">
                <a:solidFill>
                  <a:schemeClr val="tx1"/>
                </a:solidFill>
                <a:effectLst/>
                <a:latin typeface="Arial" panose="020B0604020202020204" pitchFamily="34" charset="0"/>
                <a:ea typeface="+mn-ea"/>
                <a:cs typeface="Arial" panose="020B0604020202020204" pitchFamily="34" charset="0"/>
              </a:rPr>
              <a:t>Accent 1: 009BB0</a:t>
            </a:r>
          </a:p>
          <a:p>
            <a:r>
              <a:rPr lang="en-US" sz="1800" kern="1200" dirty="0">
                <a:solidFill>
                  <a:schemeClr val="tx1"/>
                </a:solidFill>
                <a:effectLst/>
                <a:latin typeface="Arial" panose="020B0604020202020204" pitchFamily="34" charset="0"/>
                <a:ea typeface="+mn-ea"/>
                <a:cs typeface="Arial" panose="020B0604020202020204" pitchFamily="34" charset="0"/>
              </a:rPr>
              <a:t>Accent 2: 00A7A3</a:t>
            </a:r>
          </a:p>
          <a:p>
            <a:r>
              <a:rPr lang="en-US" sz="1800" kern="1200" dirty="0">
                <a:solidFill>
                  <a:schemeClr val="tx1"/>
                </a:solidFill>
                <a:effectLst/>
                <a:latin typeface="Arial" panose="020B0604020202020204" pitchFamily="34" charset="0"/>
                <a:ea typeface="+mn-ea"/>
                <a:cs typeface="Arial" panose="020B0604020202020204" pitchFamily="34" charset="0"/>
              </a:rPr>
              <a:t>Accent 3: 00B087</a:t>
            </a:r>
          </a:p>
          <a:p>
            <a:r>
              <a:rPr lang="en-US" sz="1800" kern="1200" dirty="0">
                <a:solidFill>
                  <a:schemeClr val="tx1"/>
                </a:solidFill>
                <a:effectLst/>
                <a:latin typeface="Arial" panose="020B0604020202020204" pitchFamily="34" charset="0"/>
                <a:ea typeface="+mn-ea"/>
                <a:cs typeface="Arial" panose="020B0604020202020204" pitchFamily="34" charset="0"/>
              </a:rPr>
              <a:t>Accent 4: 4DB661</a:t>
            </a:r>
          </a:p>
          <a:p>
            <a:r>
              <a:rPr lang="en-US" sz="1800" kern="1200" dirty="0">
                <a:solidFill>
                  <a:schemeClr val="tx1"/>
                </a:solidFill>
                <a:effectLst/>
                <a:latin typeface="Arial" panose="020B0604020202020204" pitchFamily="34" charset="0"/>
                <a:ea typeface="+mn-ea"/>
                <a:cs typeface="Arial" panose="020B0604020202020204" pitchFamily="34" charset="0"/>
              </a:rPr>
              <a:t>Accent 5: 89B661</a:t>
            </a:r>
          </a:p>
          <a:p>
            <a:r>
              <a:rPr lang="en-US" sz="1800" kern="1200" dirty="0">
                <a:solidFill>
                  <a:schemeClr val="tx1"/>
                </a:solidFill>
                <a:effectLst/>
                <a:latin typeface="Arial" panose="020B0604020202020204" pitchFamily="34" charset="0"/>
                <a:ea typeface="+mn-ea"/>
                <a:cs typeface="Arial" panose="020B0604020202020204" pitchFamily="34" charset="0"/>
              </a:rPr>
              <a:t>Accent 6: C3B301</a:t>
            </a:r>
          </a:p>
          <a:p>
            <a:endParaRPr lang="en-US" sz="1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7B826A53-2DBA-9643-97EC-9155645552CB}"/>
              </a:ext>
            </a:extLst>
          </p:cNvPr>
          <p:cNvSpPr txBox="1"/>
          <p:nvPr userDrawn="1"/>
        </p:nvSpPr>
        <p:spPr>
          <a:xfrm>
            <a:off x="6485891" y="221973"/>
            <a:ext cx="5553709" cy="1200329"/>
          </a:xfrm>
          <a:prstGeom prst="rect">
            <a:avLst/>
          </a:prstGeom>
          <a:noFill/>
        </p:spPr>
        <p:txBody>
          <a:bodyPr wrap="square" rtlCol="0">
            <a:spAutoFit/>
          </a:bodyPr>
          <a:lstStyle/>
          <a:p>
            <a:r>
              <a:rPr lang="en-US" sz="1800" b="1" u="sng" dirty="0">
                <a:latin typeface="Arial" panose="020B0604020202020204" pitchFamily="34" charset="0"/>
                <a:cs typeface="Arial" panose="020B0604020202020204" pitchFamily="34" charset="0"/>
              </a:rPr>
              <a:t>ICONS</a:t>
            </a:r>
          </a:p>
          <a:p>
            <a:r>
              <a:rPr lang="en-US" sz="1800" b="0" u="none" dirty="0">
                <a:latin typeface="Arial" panose="020B0604020202020204" pitchFamily="34" charset="0"/>
                <a:cs typeface="Arial" panose="020B0604020202020204" pitchFamily="34" charset="0"/>
              </a:rPr>
              <a:t>Section icons: 1 inch x 1 inch</a:t>
            </a:r>
          </a:p>
          <a:p>
            <a:r>
              <a:rPr lang="en-US" sz="1800" b="0" u="none" dirty="0">
                <a:latin typeface="Arial" panose="020B0604020202020204" pitchFamily="34" charset="0"/>
                <a:cs typeface="Arial" panose="020B0604020202020204" pitchFamily="34" charset="0"/>
              </a:rPr>
              <a:t>BIMI footer image: 0.36 inch x 0.46 inch</a:t>
            </a:r>
          </a:p>
          <a:p>
            <a:endParaRPr lang="en-US" sz="1800" b="0" u="none"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70682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tandard" preserve="1" userDrawn="1">
  <p:cSld name="Standard - text">
    <p:bg>
      <p:bgPr>
        <a:blipFill dpi="0" rotWithShape="1">
          <a:blip r:embed="rId2">
            <a:lum/>
          </a:blip>
          <a:srcRect/>
          <a:stretch>
            <a:fillRect l="-4000" r="-4000"/>
          </a:stretch>
        </a:blipFill>
        <a:effectLst/>
      </p:bgPr>
    </p:bg>
    <p:spTree>
      <p:nvGrpSpPr>
        <p:cNvPr id="1" name="Shape 16"/>
        <p:cNvGrpSpPr/>
        <p:nvPr/>
      </p:nvGrpSpPr>
      <p:grpSpPr>
        <a:xfrm>
          <a:off x="0" y="0"/>
          <a:ext cx="0" cy="0"/>
          <a:chOff x="0" y="0"/>
          <a:chExt cx="0" cy="0"/>
        </a:xfrm>
      </p:grpSpPr>
      <p:sp>
        <p:nvSpPr>
          <p:cNvPr id="5" name="Google Shape;39;p10">
            <a:extLst>
              <a:ext uri="{FF2B5EF4-FFF2-40B4-BE49-F238E27FC236}">
                <a16:creationId xmlns="" xmlns:a16="http://schemas.microsoft.com/office/drawing/2014/main" id="{D670986B-C25F-B94E-BCB9-97F3C8B2D750}"/>
              </a:ext>
            </a:extLst>
          </p:cNvPr>
          <p:cNvSpPr txBox="1">
            <a:spLocks noGrp="1"/>
          </p:cNvSpPr>
          <p:nvPr>
            <p:ph type="title"/>
          </p:nvPr>
        </p:nvSpPr>
        <p:spPr>
          <a:xfrm>
            <a:off x="127322" y="219919"/>
            <a:ext cx="11918904" cy="916281"/>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chemeClr val="dk2"/>
                </a:solidFill>
                <a:latin typeface="Arial" panose="020B0604020202020204" pitchFamily="34" charset="0"/>
                <a:ea typeface="Arial" panose="020B0604020202020204" pitchFamily="34" charset="0"/>
                <a:cs typeface="Arial" panose="020B0604020202020204" pitchFamily="34" charset="0"/>
                <a:sym typeface="La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8" name="Google Shape;40;p10">
            <a:extLst>
              <a:ext uri="{FF2B5EF4-FFF2-40B4-BE49-F238E27FC236}">
                <a16:creationId xmlns="" xmlns:a16="http://schemas.microsoft.com/office/drawing/2014/main" id="{C48A8752-DEA5-2D41-8C89-CC0A3A9BD210}"/>
              </a:ext>
            </a:extLst>
          </p:cNvPr>
          <p:cNvSpPr txBox="1">
            <a:spLocks noGrp="1"/>
          </p:cNvSpPr>
          <p:nvPr>
            <p:ph type="body" idx="1"/>
          </p:nvPr>
        </p:nvSpPr>
        <p:spPr>
          <a:xfrm>
            <a:off x="127322" y="1272209"/>
            <a:ext cx="11918904" cy="5115339"/>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SzPts val="1800"/>
              <a:buFont typeface="Lato"/>
              <a:buNone/>
              <a:defRPr sz="2400">
                <a:latin typeface="Arial" panose="020B0604020202020204" pitchFamily="34" charset="0"/>
                <a:ea typeface="Arial" panose="020B0604020202020204" pitchFamily="34" charset="0"/>
                <a:cs typeface="Arial" panose="020B0604020202020204" pitchFamily="34" charset="0"/>
                <a:sym typeface="Lato"/>
              </a:defRPr>
            </a:lvl1pPr>
            <a:lvl2pPr marL="0" lvl="1" indent="0" rtl="0">
              <a:lnSpc>
                <a:spcPct val="100000"/>
              </a:lnSpc>
              <a:spcBef>
                <a:spcPts val="0"/>
              </a:spcBef>
              <a:spcAft>
                <a:spcPts val="4000"/>
              </a:spcAft>
              <a:buSzPts val="1400"/>
              <a:buFontTx/>
              <a:buNone/>
              <a:defRPr sz="1800">
                <a:latin typeface="Arial" panose="020B0604020202020204" pitchFamily="34" charset="0"/>
                <a:ea typeface="Helvetica Neue"/>
                <a:cs typeface="Arial" panose="020B0604020202020204" pitchFamily="34" charset="0"/>
                <a:sym typeface="Helvetica Neue"/>
              </a:defRPr>
            </a:lvl2pPr>
            <a:lvl3pPr marL="1828754" lvl="2"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3pPr>
            <a:lvl4pPr marL="2438339" lvl="3"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4pPr>
            <a:lvl5pPr marL="3047924" lvl="4"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5pPr>
            <a:lvl6pPr marL="3657509" lvl="5"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6pPr>
            <a:lvl7pPr marL="4267093" lvl="6"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7pPr>
            <a:lvl8pPr marL="4876678" lvl="7"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8pPr>
            <a:lvl9pPr marL="5486263" lvl="8" indent="-423323" rtl="0">
              <a:lnSpc>
                <a:spcPct val="100000"/>
              </a:lnSpc>
              <a:spcBef>
                <a:spcPts val="2133"/>
              </a:spcBef>
              <a:spcAft>
                <a:spcPts val="2133"/>
              </a:spcAft>
              <a:buSzPts val="1400"/>
              <a:buFont typeface="Helvetica Neue"/>
              <a:buChar char="■"/>
              <a:defRPr>
                <a:latin typeface="Helvetica Neue"/>
                <a:ea typeface="Helvetica Neue"/>
                <a:cs typeface="Helvetica Neue"/>
                <a:sym typeface="Helvetica Neue"/>
              </a:defRPr>
            </a:lvl9pPr>
          </a:lstStyle>
          <a:p>
            <a:pPr lvl="0"/>
            <a:r>
              <a:rPr lang="en-US" dirty="0"/>
              <a:t>Edit Master text styles</a:t>
            </a:r>
          </a:p>
          <a:p>
            <a:pPr lvl="1"/>
            <a:r>
              <a:rPr lang="en-US" dirty="0"/>
              <a:t>Second level</a:t>
            </a:r>
          </a:p>
        </p:txBody>
      </p:sp>
      <p:grpSp>
        <p:nvGrpSpPr>
          <p:cNvPr id="13" name="Group 12">
            <a:extLst>
              <a:ext uri="{FF2B5EF4-FFF2-40B4-BE49-F238E27FC236}">
                <a16:creationId xmlns="" xmlns:a16="http://schemas.microsoft.com/office/drawing/2014/main" id="{0516821D-0A0B-A247-B6F5-4363EE6711A9}"/>
              </a:ext>
            </a:extLst>
          </p:cNvPr>
          <p:cNvGrpSpPr/>
          <p:nvPr userDrawn="1"/>
        </p:nvGrpSpPr>
        <p:grpSpPr>
          <a:xfrm>
            <a:off x="0" y="6503292"/>
            <a:ext cx="12191999" cy="412620"/>
            <a:chOff x="0" y="6479438"/>
            <a:chExt cx="12191999" cy="412620"/>
          </a:xfrm>
        </p:grpSpPr>
        <p:sp>
          <p:nvSpPr>
            <p:cNvPr id="14" name="Rectangle 13">
              <a:extLst>
                <a:ext uri="{FF2B5EF4-FFF2-40B4-BE49-F238E27FC236}">
                  <a16:creationId xmlns="" xmlns:a16="http://schemas.microsoft.com/office/drawing/2014/main" id="{F2A26D66-EDF9-E248-A402-229DDA3FBDA0}"/>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id="{F3CF9135-3A2E-B04D-B321-94358C538654}"/>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6" name="TextBox 15">
              <a:extLst>
                <a:ext uri="{FF2B5EF4-FFF2-40B4-BE49-F238E27FC236}">
                  <a16:creationId xmlns="" xmlns:a16="http://schemas.microsoft.com/office/drawing/2014/main" id="{2DB056A5-0947-E84F-9CC7-1A1B8A638A06}"/>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3750303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tandard" preserve="1" userDrawn="1">
  <p:cSld name="L - Subtitle">
    <p:bg>
      <p:bgPr>
        <a:blipFill dpi="0" rotWithShape="1">
          <a:blip r:embed="rId2">
            <a:lum/>
          </a:blip>
          <a:srcRect/>
          <a:stretch>
            <a:fillRect l="-4000" r="-4000"/>
          </a:stretch>
        </a:blipFill>
        <a:effectLst/>
      </p:bgPr>
    </p:bg>
    <p:spTree>
      <p:nvGrpSpPr>
        <p:cNvPr id="1" name="Shape 16"/>
        <p:cNvGrpSpPr/>
        <p:nvPr/>
      </p:nvGrpSpPr>
      <p:grpSpPr>
        <a:xfrm>
          <a:off x="0" y="0"/>
          <a:ext cx="0" cy="0"/>
          <a:chOff x="0" y="0"/>
          <a:chExt cx="0" cy="0"/>
        </a:xfrm>
      </p:grpSpPr>
      <p:sp>
        <p:nvSpPr>
          <p:cNvPr id="13" name="Title 1">
            <a:extLst>
              <a:ext uri="{FF2B5EF4-FFF2-40B4-BE49-F238E27FC236}">
                <a16:creationId xmlns="" xmlns:a16="http://schemas.microsoft.com/office/drawing/2014/main" id="{2DE77EB9-0DFB-1545-891A-ADA4724F9E18}"/>
              </a:ext>
            </a:extLst>
          </p:cNvPr>
          <p:cNvSpPr>
            <a:spLocks noGrp="1"/>
          </p:cNvSpPr>
          <p:nvPr>
            <p:ph type="title"/>
          </p:nvPr>
        </p:nvSpPr>
        <p:spPr>
          <a:xfrm>
            <a:off x="109728" y="103909"/>
            <a:ext cx="5986272" cy="6650182"/>
          </a:xfrm>
        </p:spPr>
        <p:txBody>
          <a:bodyPr anchor="ctr"/>
          <a:lstStyle>
            <a:lvl1pPr algn="l">
              <a:defRPr sz="5000" b="1"/>
            </a:lvl1pPr>
          </a:lstStyle>
          <a:p>
            <a:r>
              <a:rPr lang="en-US" dirty="0"/>
              <a:t>Click to edit Master title style</a:t>
            </a:r>
          </a:p>
        </p:txBody>
      </p:sp>
      <p:grpSp>
        <p:nvGrpSpPr>
          <p:cNvPr id="7" name="Group 6">
            <a:extLst>
              <a:ext uri="{FF2B5EF4-FFF2-40B4-BE49-F238E27FC236}">
                <a16:creationId xmlns="" xmlns:a16="http://schemas.microsoft.com/office/drawing/2014/main" id="{FC439B0B-C7CC-F346-8AEC-56F4C31A3A5C}"/>
              </a:ext>
            </a:extLst>
          </p:cNvPr>
          <p:cNvGrpSpPr/>
          <p:nvPr userDrawn="1"/>
        </p:nvGrpSpPr>
        <p:grpSpPr>
          <a:xfrm>
            <a:off x="0" y="6503292"/>
            <a:ext cx="12191999" cy="412620"/>
            <a:chOff x="0" y="6479438"/>
            <a:chExt cx="12191999" cy="412620"/>
          </a:xfrm>
        </p:grpSpPr>
        <p:sp>
          <p:nvSpPr>
            <p:cNvPr id="8" name="Rectangle 7">
              <a:extLst>
                <a:ext uri="{FF2B5EF4-FFF2-40B4-BE49-F238E27FC236}">
                  <a16:creationId xmlns="" xmlns:a16="http://schemas.microsoft.com/office/drawing/2014/main" id="{F98A4A45-D3B5-5145-947C-67B4234FC089}"/>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DAF3668D-9CCF-944F-807A-AA15B365DC3A}"/>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5" name="TextBox 14">
              <a:extLst>
                <a:ext uri="{FF2B5EF4-FFF2-40B4-BE49-F238E27FC236}">
                  <a16:creationId xmlns="" xmlns:a16="http://schemas.microsoft.com/office/drawing/2014/main" id="{67EB613D-DA6F-DC45-B538-3B170C600FF9}"/>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365731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tandard" preserve="1" userDrawn="1">
  <p:cSld name="R - Subtitle">
    <p:bg>
      <p:bgPr>
        <a:blipFill dpi="0" rotWithShape="1">
          <a:blip r:embed="rId2">
            <a:lum/>
          </a:blip>
          <a:srcRect/>
          <a:stretch>
            <a:fillRect l="-4000" r="-4000"/>
          </a:stretch>
        </a:blipFill>
        <a:effectLst/>
      </p:bgPr>
    </p:bg>
    <p:spTree>
      <p:nvGrpSpPr>
        <p:cNvPr id="1" name="Shape 16"/>
        <p:cNvGrpSpPr/>
        <p:nvPr/>
      </p:nvGrpSpPr>
      <p:grpSpPr>
        <a:xfrm>
          <a:off x="0" y="0"/>
          <a:ext cx="0" cy="0"/>
          <a:chOff x="0" y="0"/>
          <a:chExt cx="0" cy="0"/>
        </a:xfrm>
      </p:grpSpPr>
      <p:sp>
        <p:nvSpPr>
          <p:cNvPr id="7" name="Title 1">
            <a:extLst>
              <a:ext uri="{FF2B5EF4-FFF2-40B4-BE49-F238E27FC236}">
                <a16:creationId xmlns="" xmlns:a16="http://schemas.microsoft.com/office/drawing/2014/main" id="{4B204F9D-9786-1343-94A2-E26AB994E1F1}"/>
              </a:ext>
            </a:extLst>
          </p:cNvPr>
          <p:cNvSpPr>
            <a:spLocks noGrp="1"/>
          </p:cNvSpPr>
          <p:nvPr>
            <p:ph type="title"/>
          </p:nvPr>
        </p:nvSpPr>
        <p:spPr>
          <a:xfrm>
            <a:off x="6096000" y="96982"/>
            <a:ext cx="5986272" cy="6650182"/>
          </a:xfrm>
        </p:spPr>
        <p:txBody>
          <a:bodyPr anchor="ctr"/>
          <a:lstStyle>
            <a:lvl1pPr>
              <a:defRPr sz="5000" b="1"/>
            </a:lvl1pPr>
          </a:lstStyle>
          <a:p>
            <a:r>
              <a:rPr lang="en-US"/>
              <a:t>Click to edit Master title style</a:t>
            </a:r>
            <a:endParaRPr lang="en-US" dirty="0"/>
          </a:p>
        </p:txBody>
      </p:sp>
      <p:grpSp>
        <p:nvGrpSpPr>
          <p:cNvPr id="8" name="Group 7">
            <a:extLst>
              <a:ext uri="{FF2B5EF4-FFF2-40B4-BE49-F238E27FC236}">
                <a16:creationId xmlns="" xmlns:a16="http://schemas.microsoft.com/office/drawing/2014/main" id="{241D2038-F47F-7F47-8F9A-DC904B2E121C}"/>
              </a:ext>
            </a:extLst>
          </p:cNvPr>
          <p:cNvGrpSpPr/>
          <p:nvPr userDrawn="1"/>
        </p:nvGrpSpPr>
        <p:grpSpPr>
          <a:xfrm>
            <a:off x="0" y="6503292"/>
            <a:ext cx="12191999" cy="412620"/>
            <a:chOff x="0" y="6479438"/>
            <a:chExt cx="12191999" cy="412620"/>
          </a:xfrm>
        </p:grpSpPr>
        <p:sp>
          <p:nvSpPr>
            <p:cNvPr id="13" name="Rectangle 12">
              <a:extLst>
                <a:ext uri="{FF2B5EF4-FFF2-40B4-BE49-F238E27FC236}">
                  <a16:creationId xmlns="" xmlns:a16="http://schemas.microsoft.com/office/drawing/2014/main" id="{90E1E903-16C2-B542-9EA2-DAC333BCA72E}"/>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10ADA160-1CEA-204A-86E5-0192B34D10C2}"/>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5" name="TextBox 14">
              <a:extLst>
                <a:ext uri="{FF2B5EF4-FFF2-40B4-BE49-F238E27FC236}">
                  <a16:creationId xmlns="" xmlns:a16="http://schemas.microsoft.com/office/drawing/2014/main" id="{75F25448-F866-D041-8456-04F1ACC6CB0E}"/>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2035508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tandard" preserve="1" userDrawn="1">
  <p:cSld name="1_Standard">
    <p:bg>
      <p:bgPr>
        <a:blipFill dpi="0" rotWithShape="1">
          <a:blip r:embed="rId2">
            <a:lum/>
          </a:blip>
          <a:srcRect/>
          <a:stretch>
            <a:fillRect l="-4000" r="-4000"/>
          </a:stretch>
        </a:blipFill>
        <a:effectLst/>
      </p:bgPr>
    </p:bg>
    <p:spTree>
      <p:nvGrpSpPr>
        <p:cNvPr id="1" name="Shape 16"/>
        <p:cNvGrpSpPr/>
        <p:nvPr/>
      </p:nvGrpSpPr>
      <p:grpSpPr>
        <a:xfrm>
          <a:off x="0" y="0"/>
          <a:ext cx="0" cy="0"/>
          <a:chOff x="0" y="0"/>
          <a:chExt cx="0" cy="0"/>
        </a:xfrm>
      </p:grpSpPr>
      <p:grpSp>
        <p:nvGrpSpPr>
          <p:cNvPr id="9" name="Group 8">
            <a:extLst>
              <a:ext uri="{FF2B5EF4-FFF2-40B4-BE49-F238E27FC236}">
                <a16:creationId xmlns="" xmlns:a16="http://schemas.microsoft.com/office/drawing/2014/main" id="{04D89F09-4C84-004D-859F-453C23525B52}"/>
              </a:ext>
            </a:extLst>
          </p:cNvPr>
          <p:cNvGrpSpPr/>
          <p:nvPr userDrawn="1"/>
        </p:nvGrpSpPr>
        <p:grpSpPr>
          <a:xfrm>
            <a:off x="0" y="6503292"/>
            <a:ext cx="12191999" cy="412620"/>
            <a:chOff x="0" y="6479438"/>
            <a:chExt cx="12191999" cy="412620"/>
          </a:xfrm>
        </p:grpSpPr>
        <p:sp>
          <p:nvSpPr>
            <p:cNvPr id="10" name="Rectangle 9">
              <a:extLst>
                <a:ext uri="{FF2B5EF4-FFF2-40B4-BE49-F238E27FC236}">
                  <a16:creationId xmlns="" xmlns:a16="http://schemas.microsoft.com/office/drawing/2014/main" id="{B574E610-1CE5-5644-AFE7-3DE8ACE62B7B}"/>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8DF7430E-05EA-6A46-8896-147B90888C99}"/>
                </a:ext>
              </a:extLst>
            </p:cNvPr>
            <p:cNvPicPr>
              <a:picLocks noChangeAspect="1"/>
            </p:cNvPicPr>
            <p:nvPr userDrawn="1"/>
          </p:nvPicPr>
          <p:blipFill>
            <a:blip r:embed="rId3"/>
            <a:stretch>
              <a:fillRect/>
            </a:stretch>
          </p:blipFill>
          <p:spPr>
            <a:xfrm>
              <a:off x="23856" y="6508779"/>
              <a:ext cx="423857" cy="325367"/>
            </a:xfrm>
            <a:prstGeom prst="rect">
              <a:avLst/>
            </a:prstGeom>
          </p:spPr>
        </p:pic>
        <p:sp>
          <p:nvSpPr>
            <p:cNvPr id="12" name="TextBox 11">
              <a:extLst>
                <a:ext uri="{FF2B5EF4-FFF2-40B4-BE49-F238E27FC236}">
                  <a16:creationId xmlns="" xmlns:a16="http://schemas.microsoft.com/office/drawing/2014/main" id="{A9EF989D-00EE-374E-9AB3-076B9D935259}"/>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3890591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tandard" preserve="1" userDrawn="1">
  <p:cSld name="1_Standard">
    <p:bg>
      <p:bgPr>
        <a:blipFill dpi="0" rotWithShape="1">
          <a:blip r:embed="rId2">
            <a:lum/>
          </a:blip>
          <a:srcRect/>
          <a:stretch>
            <a:fillRect l="-4000" r="-4000"/>
          </a:stretch>
        </a:blipFill>
        <a:effectLst/>
      </p:bgPr>
    </p:bg>
    <p:spTree>
      <p:nvGrpSpPr>
        <p:cNvPr id="1" name="Shape 16"/>
        <p:cNvGrpSpPr/>
        <p:nvPr/>
      </p:nvGrpSpPr>
      <p:grpSpPr>
        <a:xfrm>
          <a:off x="0" y="0"/>
          <a:ext cx="0" cy="0"/>
          <a:chOff x="0" y="0"/>
          <a:chExt cx="0" cy="0"/>
        </a:xfrm>
      </p:grpSpPr>
      <p:pic>
        <p:nvPicPr>
          <p:cNvPr id="4" name="Picture 3">
            <a:extLst>
              <a:ext uri="{FF2B5EF4-FFF2-40B4-BE49-F238E27FC236}">
                <a16:creationId xmlns="" xmlns:a16="http://schemas.microsoft.com/office/drawing/2014/main" id="{9CF6C7D5-AC26-2542-8426-9F9E533FA6EA}"/>
              </a:ext>
            </a:extLst>
          </p:cNvPr>
          <p:cNvPicPr>
            <a:picLocks noChangeAspect="1"/>
          </p:cNvPicPr>
          <p:nvPr userDrawn="1"/>
        </p:nvPicPr>
        <p:blipFill>
          <a:blip r:embed="rId3">
            <a:duotone>
              <a:schemeClr val="bg2">
                <a:shade val="45000"/>
                <a:satMod val="135000"/>
              </a:schemeClr>
              <a:prstClr val="white"/>
            </a:duotone>
          </a:blip>
          <a:stretch>
            <a:fillRect/>
          </a:stretch>
        </p:blipFill>
        <p:spPr>
          <a:xfrm>
            <a:off x="11277600" y="0"/>
            <a:ext cx="914400" cy="914400"/>
          </a:xfrm>
          <a:prstGeom prst="rect">
            <a:avLst/>
          </a:prstGeom>
        </p:spPr>
      </p:pic>
      <p:sp>
        <p:nvSpPr>
          <p:cNvPr id="17" name="Google Shape;39;p10">
            <a:extLst>
              <a:ext uri="{FF2B5EF4-FFF2-40B4-BE49-F238E27FC236}">
                <a16:creationId xmlns="" xmlns:a16="http://schemas.microsoft.com/office/drawing/2014/main" id="{0DCE9428-4B25-4347-A957-DB9550471885}"/>
              </a:ext>
            </a:extLst>
          </p:cNvPr>
          <p:cNvSpPr txBox="1">
            <a:spLocks noGrp="1"/>
          </p:cNvSpPr>
          <p:nvPr>
            <p:ph type="title"/>
          </p:nvPr>
        </p:nvSpPr>
        <p:spPr>
          <a:xfrm>
            <a:off x="127322" y="219919"/>
            <a:ext cx="11918904" cy="916281"/>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8" name="Google Shape;40;p10">
            <a:extLst>
              <a:ext uri="{FF2B5EF4-FFF2-40B4-BE49-F238E27FC236}">
                <a16:creationId xmlns="" xmlns:a16="http://schemas.microsoft.com/office/drawing/2014/main" id="{63B3A8A0-5ED8-CE4B-B463-C7EC3B65DE8E}"/>
              </a:ext>
            </a:extLst>
          </p:cNvPr>
          <p:cNvSpPr txBox="1">
            <a:spLocks noGrp="1"/>
          </p:cNvSpPr>
          <p:nvPr>
            <p:ph type="body" idx="1"/>
          </p:nvPr>
        </p:nvSpPr>
        <p:spPr>
          <a:xfrm>
            <a:off x="127322" y="1272209"/>
            <a:ext cx="11918904" cy="5115339"/>
          </a:xfrm>
          <a:prstGeom prst="rect">
            <a:avLst/>
          </a:prstGeom>
        </p:spPr>
        <p:txBody>
          <a:bodyPr spcFirstLastPara="1" wrap="square" lIns="91425" tIns="91425" rIns="91425" bIns="91425" anchor="t" anchorCtr="0">
            <a:noAutofit/>
          </a:bodyPr>
          <a:lstStyle>
            <a:lvl1pPr marL="0" lvl="0" indent="0" rtl="0">
              <a:lnSpc>
                <a:spcPct val="100000"/>
              </a:lnSpc>
              <a:spcBef>
                <a:spcPts val="0"/>
              </a:spcBef>
              <a:spcAft>
                <a:spcPts val="4000"/>
              </a:spcAft>
              <a:buSzPts val="1800"/>
              <a:buFont typeface="Lato"/>
              <a:buNone/>
              <a:defRPr sz="2400">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0" lvl="1" indent="0" rtl="0">
              <a:lnSpc>
                <a:spcPct val="100000"/>
              </a:lnSpc>
              <a:spcBef>
                <a:spcPts val="0"/>
              </a:spcBef>
              <a:spcAft>
                <a:spcPts val="4000"/>
              </a:spcAft>
              <a:buSzPts val="1400"/>
              <a:buFontTx/>
              <a:buNone/>
              <a:defRPr sz="1800">
                <a:latin typeface="Freight Sans Medium" panose="02000606030000020004" pitchFamily="2" charset="77"/>
                <a:ea typeface="Helvetica Neue"/>
                <a:cs typeface="Helvetica Neue"/>
                <a:sym typeface="Helvetica Neue"/>
              </a:defRPr>
            </a:lvl2pPr>
            <a:lvl3pPr marL="1828754" lvl="2"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3pPr>
            <a:lvl4pPr marL="2438339" lvl="3"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4pPr>
            <a:lvl5pPr marL="3047924" lvl="4"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5pPr>
            <a:lvl6pPr marL="3657509" lvl="5"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6pPr>
            <a:lvl7pPr marL="4267093" lvl="6"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7pPr>
            <a:lvl8pPr marL="4876678" lvl="7" indent="-423323" rtl="0">
              <a:lnSpc>
                <a:spcPct val="100000"/>
              </a:lnSpc>
              <a:spcBef>
                <a:spcPts val="2133"/>
              </a:spcBef>
              <a:spcAft>
                <a:spcPts val="0"/>
              </a:spcAft>
              <a:buSzPts val="1400"/>
              <a:buFont typeface="Helvetica Neue"/>
              <a:buChar char="○"/>
              <a:defRPr>
                <a:latin typeface="Helvetica Neue"/>
                <a:ea typeface="Helvetica Neue"/>
                <a:cs typeface="Helvetica Neue"/>
                <a:sym typeface="Helvetica Neue"/>
              </a:defRPr>
            </a:lvl8pPr>
            <a:lvl9pPr marL="5486263" lvl="8" indent="-423323" rtl="0">
              <a:lnSpc>
                <a:spcPct val="100000"/>
              </a:lnSpc>
              <a:spcBef>
                <a:spcPts val="2133"/>
              </a:spcBef>
              <a:spcAft>
                <a:spcPts val="2133"/>
              </a:spcAft>
              <a:buSzPts val="1400"/>
              <a:buFont typeface="Helvetica Neue"/>
              <a:buChar char="■"/>
              <a:defRPr>
                <a:latin typeface="Helvetica Neue"/>
                <a:ea typeface="Helvetica Neue"/>
                <a:cs typeface="Helvetica Neue"/>
                <a:sym typeface="Helvetica Neue"/>
              </a:defRPr>
            </a:lvl9pPr>
          </a:lstStyle>
          <a:p>
            <a:pPr lvl="0"/>
            <a:r>
              <a:rPr lang="en-US" dirty="0"/>
              <a:t>Edit Master text styles</a:t>
            </a:r>
          </a:p>
          <a:p>
            <a:pPr lvl="1"/>
            <a:r>
              <a:rPr lang="en-US" dirty="0"/>
              <a:t>Second level</a:t>
            </a:r>
          </a:p>
        </p:txBody>
      </p:sp>
      <p:grpSp>
        <p:nvGrpSpPr>
          <p:cNvPr id="10" name="Group 9">
            <a:extLst>
              <a:ext uri="{FF2B5EF4-FFF2-40B4-BE49-F238E27FC236}">
                <a16:creationId xmlns="" xmlns:a16="http://schemas.microsoft.com/office/drawing/2014/main" id="{1881C376-09F3-D24E-94C8-BB6168C0985D}"/>
              </a:ext>
            </a:extLst>
          </p:cNvPr>
          <p:cNvGrpSpPr/>
          <p:nvPr userDrawn="1"/>
        </p:nvGrpSpPr>
        <p:grpSpPr>
          <a:xfrm>
            <a:off x="0" y="6503292"/>
            <a:ext cx="12191999" cy="412620"/>
            <a:chOff x="0" y="6479438"/>
            <a:chExt cx="12191999" cy="412620"/>
          </a:xfrm>
        </p:grpSpPr>
        <p:sp>
          <p:nvSpPr>
            <p:cNvPr id="11" name="Rectangle 10">
              <a:extLst>
                <a:ext uri="{FF2B5EF4-FFF2-40B4-BE49-F238E27FC236}">
                  <a16:creationId xmlns="" xmlns:a16="http://schemas.microsoft.com/office/drawing/2014/main" id="{072D2B10-8D03-4E49-B14A-14D5B810C9D8}"/>
                </a:ext>
              </a:extLst>
            </p:cNvPr>
            <p:cNvSpPr/>
            <p:nvPr userDrawn="1"/>
          </p:nvSpPr>
          <p:spPr>
            <a:xfrm>
              <a:off x="0" y="6479438"/>
              <a:ext cx="12191999"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 xmlns:a16="http://schemas.microsoft.com/office/drawing/2014/main" id="{51776FBB-D8E5-9941-9FA6-49D0BA50B57C}"/>
                </a:ext>
              </a:extLst>
            </p:cNvPr>
            <p:cNvPicPr>
              <a:picLocks noChangeAspect="1"/>
            </p:cNvPicPr>
            <p:nvPr userDrawn="1"/>
          </p:nvPicPr>
          <p:blipFill>
            <a:blip r:embed="rId4"/>
            <a:stretch>
              <a:fillRect/>
            </a:stretch>
          </p:blipFill>
          <p:spPr>
            <a:xfrm>
              <a:off x="23856" y="6508779"/>
              <a:ext cx="423857" cy="325367"/>
            </a:xfrm>
            <a:prstGeom prst="rect">
              <a:avLst/>
            </a:prstGeom>
          </p:spPr>
        </p:pic>
        <p:sp>
          <p:nvSpPr>
            <p:cNvPr id="13" name="TextBox 12">
              <a:extLst>
                <a:ext uri="{FF2B5EF4-FFF2-40B4-BE49-F238E27FC236}">
                  <a16:creationId xmlns="" xmlns:a16="http://schemas.microsoft.com/office/drawing/2014/main" id="{0768E3FD-3DD1-114F-A786-13DA4F866151}"/>
                </a:ext>
              </a:extLst>
            </p:cNvPr>
            <p:cNvSpPr txBox="1"/>
            <p:nvPr userDrawn="1"/>
          </p:nvSpPr>
          <p:spPr>
            <a:xfrm>
              <a:off x="0" y="6526298"/>
              <a:ext cx="12191999" cy="365760"/>
            </a:xfrm>
            <a:prstGeom prst="rect">
              <a:avLst/>
            </a:prstGeom>
            <a:noFill/>
          </p:spPr>
          <p:txBody>
            <a:bodyPr wrap="square" rtlCol="0">
              <a:spAutoFit/>
            </a:bodyPr>
            <a:lstStyle/>
            <a:p>
              <a:pPr algn="l"/>
              <a:r>
                <a:rPr lang="en-US" sz="1200" b="1" dirty="0">
                  <a:solidFill>
                    <a:schemeClr val="bg2"/>
                  </a:solidFill>
                  <a:latin typeface="Arial" panose="020B0604020202020204" pitchFamily="34" charset="0"/>
                  <a:cs typeface="Arial" panose="020B0604020202020204" pitchFamily="34" charset="0"/>
                </a:rPr>
                <a:t>	</a:t>
              </a:r>
              <a:r>
                <a:rPr lang="en-US" sz="1200" b="1" dirty="0" err="1">
                  <a:solidFill>
                    <a:schemeClr val="bg2"/>
                  </a:solidFill>
                  <a:latin typeface="Arial" panose="020B0604020202020204" pitchFamily="34" charset="0"/>
                  <a:cs typeface="Arial" panose="020B0604020202020204" pitchFamily="34" charset="0"/>
                </a:rPr>
                <a:t>bimi.berkeley.edu</a:t>
              </a:r>
              <a:r>
                <a:rPr lang="en-US" sz="1200" dirty="0">
                  <a:solidFill>
                    <a:schemeClr val="bg2"/>
                  </a:solidFill>
                  <a:latin typeface="Arial" panose="020B0604020202020204" pitchFamily="34" charset="0"/>
                  <a:cs typeface="Arial" panose="020B0604020202020204" pitchFamily="34" charset="0"/>
                </a:rPr>
                <a:t>			</a:t>
              </a:r>
            </a:p>
          </p:txBody>
        </p:sp>
      </p:grpSp>
    </p:spTree>
    <p:extLst>
      <p:ext uri="{BB962C8B-B14F-4D97-AF65-F5344CB8AC3E}">
        <p14:creationId xmlns="" xmlns:p14="http://schemas.microsoft.com/office/powerpoint/2010/main" val="2191833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3" name="Slide Number Placeholder 2">
            <a:extLst>
              <a:ext uri="{FF2B5EF4-FFF2-40B4-BE49-F238E27FC236}">
                <a16:creationId xmlns="" xmlns:a16="http://schemas.microsoft.com/office/drawing/2014/main" id="{2A3123C9-7BE1-464D-9EAE-CD5841AADE19}"/>
              </a:ext>
            </a:extLst>
          </p:cNvPr>
          <p:cNvSpPr>
            <a:spLocks noGrp="1"/>
          </p:cNvSpPr>
          <p:nvPr>
            <p:ph type="sldNum" sz="quarter" idx="4"/>
          </p:nvPr>
        </p:nvSpPr>
        <p:spPr>
          <a:xfrm>
            <a:off x="9367520" y="6492875"/>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28B66E0-80E4-5C4D-B5DC-96D02E726B55}" type="slidenum">
              <a:rPr lang="en-US" smtClean="0"/>
              <a:pPr/>
              <a:t>‹#›</a:t>
            </a:fld>
            <a:endParaRPr lang="en-US"/>
          </a:p>
        </p:txBody>
      </p:sp>
    </p:spTree>
    <p:extLst>
      <p:ext uri="{BB962C8B-B14F-4D97-AF65-F5344CB8AC3E}">
        <p14:creationId xmlns="" xmlns:p14="http://schemas.microsoft.com/office/powerpoint/2010/main" val="3238776867"/>
      </p:ext>
    </p:extLst>
  </p:cSld>
  <p:clrMap bg1="lt1" tx1="dk1" bg2="dk2" tx2="lt2" accent1="accent1" accent2="accent2" accent3="accent3" accent4="accent4" accent5="accent5" accent6="accent6" hlink="hlink" folHlink="folHlink"/>
  <p:sldLayoutIdLst>
    <p:sldLayoutId id="2147483661" r:id="rId1"/>
    <p:sldLayoutId id="2147483701" r:id="rId2"/>
    <p:sldLayoutId id="2147483702" r:id="rId3"/>
    <p:sldLayoutId id="2147483703" r:id="rId4"/>
    <p:sldLayoutId id="2147483665" r:id="rId5"/>
    <p:sldLayoutId id="2147483706" r:id="rId6"/>
    <p:sldLayoutId id="2147483707"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6" r:id="rId17"/>
    <p:sldLayoutId id="2147483677" r:id="rId18"/>
    <p:sldLayoutId id="2147483678" r:id="rId19"/>
    <p:sldLayoutId id="2147483679" r:id="rId20"/>
    <p:sldLayoutId id="2147483680"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675" r:id="rId40"/>
    <p:sldLayoutId id="2147483705" r:id="rId4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0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14300" marR="0" lvl="0" indent="0" algn="l" rtl="0">
        <a:lnSpc>
          <a:spcPct val="100000"/>
        </a:lnSpc>
        <a:spcBef>
          <a:spcPts val="0"/>
        </a:spcBef>
        <a:spcAft>
          <a:spcPts val="3000"/>
        </a:spcAft>
        <a:buClr>
          <a:srgbClr val="000000"/>
        </a:buClr>
        <a:buFontTx/>
        <a:buNone/>
        <a:defRPr sz="1867"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9.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www.unrefugees.org/refugee-facts/what-is-a-refugee/"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chart" Target="../charts/chart10.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ohchr.org/en/professionalinterest/pages/statusofrefugees.aspx"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7.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9"/>
          <p:cNvSpPr txBox="1">
            <a:spLocks noGrp="1"/>
          </p:cNvSpPr>
          <p:nvPr>
            <p:ph type="ctrTitle"/>
          </p:nvPr>
        </p:nvSpPr>
        <p:spPr>
          <a:prstGeom prst="rect">
            <a:avLst/>
          </a:prstGeom>
        </p:spPr>
        <p:txBody>
          <a:bodyPr spcFirstLastPara="1" wrap="square" lIns="121900" tIns="121900" rIns="121900" bIns="121900" anchor="b" anchorCtr="0">
            <a:noAutofit/>
          </a:bodyPr>
          <a:lstStyle/>
          <a:p>
            <a:r>
              <a:rPr lang="en" sz="5000" dirty="0" smtClean="0"/>
              <a:t>Migration in USA</a:t>
            </a:r>
            <a:endParaRPr sz="5000" dirty="0"/>
          </a:p>
        </p:txBody>
      </p:sp>
    </p:spTree>
    <p:extLst>
      <p:ext uri="{BB962C8B-B14F-4D97-AF65-F5344CB8AC3E}">
        <p14:creationId xmlns="" xmlns:p14="http://schemas.microsoft.com/office/powerpoint/2010/main" val="2154856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6"/>
          <p:cNvSpPr txBox="1">
            <a:spLocks noGrp="1"/>
          </p:cNvSpPr>
          <p:nvPr>
            <p:ph type="title"/>
          </p:nvPr>
        </p:nvSpPr>
        <p:spPr>
          <a:xfrm>
            <a:off x="127322" y="219919"/>
            <a:ext cx="11918904" cy="1163425"/>
          </a:xfrm>
          <a:prstGeom prst="rect">
            <a:avLst/>
          </a:prstGeom>
        </p:spPr>
        <p:txBody>
          <a:bodyPr spcFirstLastPara="1" wrap="square" lIns="121900" tIns="121900" rIns="121900" bIns="121900" anchor="t" anchorCtr="0">
            <a:noAutofit/>
          </a:bodyPr>
          <a:lstStyle/>
          <a:p>
            <a:pPr>
              <a:tabLst>
                <a:tab pos="4611688" algn="l"/>
              </a:tabLst>
            </a:pPr>
            <a:r>
              <a:rPr lang="en-US" sz="3600" b="0" dirty="0">
                <a:latin typeface="Arial" panose="020B0604020202020204" pitchFamily="34" charset="0"/>
                <a:cs typeface="Arial" panose="020B0604020202020204" pitchFamily="34" charset="0"/>
              </a:rPr>
              <a:t>Immigrants as a percentage of U.S. population has </a:t>
            </a:r>
            <a:r>
              <a:rPr lang="en-US" sz="3600" dirty="0">
                <a:solidFill>
                  <a:schemeClr val="bg2"/>
                </a:solidFill>
                <a:latin typeface="Arial" panose="020B0604020202020204" pitchFamily="34" charset="0"/>
                <a:cs typeface="Arial" panose="020B0604020202020204" pitchFamily="34" charset="0"/>
              </a:rPr>
              <a:t>remained stable? </a:t>
            </a:r>
            <a:r>
              <a:rPr lang="en-US" sz="3600" dirty="0">
                <a:solidFill>
                  <a:schemeClr val="accent1"/>
                </a:solidFill>
                <a:latin typeface="Arial" panose="020B0604020202020204" pitchFamily="34" charset="0"/>
                <a:cs typeface="Arial" panose="020B0604020202020204" pitchFamily="34" charset="0"/>
              </a:rPr>
              <a:t>(total number has increased)</a:t>
            </a:r>
            <a:br>
              <a:rPr lang="en-US" sz="3600" dirty="0">
                <a:solidFill>
                  <a:schemeClr val="accent1"/>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1840 - 2018</a:t>
            </a:r>
          </a:p>
        </p:txBody>
      </p:sp>
      <p:sp>
        <p:nvSpPr>
          <p:cNvPr id="5" name="Text Placeholder 4">
            <a:extLst>
              <a:ext uri="{FF2B5EF4-FFF2-40B4-BE49-F238E27FC236}">
                <a16:creationId xmlns="" xmlns:a16="http://schemas.microsoft.com/office/drawing/2014/main" id="{916D3BE0-E158-AE41-B76E-D77D6817704A}"/>
              </a:ext>
            </a:extLst>
          </p:cNvPr>
          <p:cNvSpPr>
            <a:spLocks noGrp="1"/>
          </p:cNvSpPr>
          <p:nvPr>
            <p:ph type="body" idx="1"/>
          </p:nvPr>
        </p:nvSpPr>
        <p:spPr>
          <a:xfrm>
            <a:off x="8639852" y="2057400"/>
            <a:ext cx="3552148" cy="4416552"/>
          </a:xfrm>
        </p:spPr>
        <p:txBody>
          <a:bodyPr anchor="ctr"/>
          <a:lstStyle/>
          <a:p>
            <a:r>
              <a:rPr lang="en-US" dirty="0">
                <a:solidFill>
                  <a:schemeClr val="bg2"/>
                </a:solidFill>
                <a:latin typeface="Arial" panose="020B0604020202020204" pitchFamily="34" charset="0"/>
                <a:cs typeface="Arial" panose="020B0604020202020204" pitchFamily="34" charset="0"/>
              </a:rPr>
              <a:t>This graph shows the trend in </a:t>
            </a:r>
            <a:r>
              <a:rPr lang="en-US" b="1" dirty="0">
                <a:solidFill>
                  <a:schemeClr val="accent1"/>
                </a:solidFill>
                <a:latin typeface="Arial" panose="020B0604020202020204" pitchFamily="34" charset="0"/>
                <a:cs typeface="Arial" panose="020B0604020202020204" pitchFamily="34" charset="0"/>
              </a:rPr>
              <a:t>number of immigrants and their share of the total U.S. population from 1840 to 2018. </a:t>
            </a:r>
          </a:p>
        </p:txBody>
      </p:sp>
      <p:sp>
        <p:nvSpPr>
          <p:cNvPr id="9" name="TextBox 8">
            <a:extLst>
              <a:ext uri="{FF2B5EF4-FFF2-40B4-BE49-F238E27FC236}">
                <a16:creationId xmlns="" xmlns:a16="http://schemas.microsoft.com/office/drawing/2014/main" id="{4E9D34DA-2363-C642-82A9-22EBEE77923A}"/>
              </a:ext>
            </a:extLst>
          </p:cNvPr>
          <p:cNvSpPr txBox="1"/>
          <p:nvPr/>
        </p:nvSpPr>
        <p:spPr>
          <a:xfrm>
            <a:off x="1" y="6550582"/>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(Migration Policy Institute 2018a)</a:t>
            </a:r>
          </a:p>
        </p:txBody>
      </p:sp>
      <p:grpSp>
        <p:nvGrpSpPr>
          <p:cNvPr id="7" name="Group 6">
            <a:extLst>
              <a:ext uri="{FF2B5EF4-FFF2-40B4-BE49-F238E27FC236}">
                <a16:creationId xmlns="" xmlns:a16="http://schemas.microsoft.com/office/drawing/2014/main" id="{CD60DF50-9618-EB42-9988-6FCB65F2B2DC}"/>
              </a:ext>
            </a:extLst>
          </p:cNvPr>
          <p:cNvGrpSpPr/>
          <p:nvPr/>
        </p:nvGrpSpPr>
        <p:grpSpPr>
          <a:xfrm>
            <a:off x="128590" y="2057400"/>
            <a:ext cx="8511262" cy="4480560"/>
            <a:chOff x="128590" y="2057400"/>
            <a:chExt cx="8511262" cy="4480560"/>
          </a:xfrm>
        </p:grpSpPr>
        <p:graphicFrame>
          <p:nvGraphicFramePr>
            <p:cNvPr id="6" name="Chart 5">
              <a:extLst>
                <a:ext uri="{FF2B5EF4-FFF2-40B4-BE49-F238E27FC236}">
                  <a16:creationId xmlns="" xmlns:a16="http://schemas.microsoft.com/office/drawing/2014/main" id="{C8ABA47A-6006-F941-96D2-8447A7E55C89}"/>
                </a:ext>
              </a:extLst>
            </p:cNvPr>
            <p:cNvGraphicFramePr>
              <a:graphicFrameLocks noChangeAspect="1"/>
            </p:cNvGraphicFramePr>
            <p:nvPr>
              <p:extLst>
                <p:ext uri="{D42A27DB-BD31-4B8C-83A1-F6EECF244321}">
                  <p14:modId xmlns="" xmlns:p14="http://schemas.microsoft.com/office/powerpoint/2010/main" val="4292639742"/>
                </p:ext>
              </p:extLst>
            </p:nvPr>
          </p:nvGraphicFramePr>
          <p:xfrm>
            <a:off x="128590" y="2057400"/>
            <a:ext cx="8511262" cy="448056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 xmlns:a16="http://schemas.microsoft.com/office/drawing/2014/main" id="{B64851BB-D32D-B641-BE7A-E1E173254C07}"/>
                </a:ext>
              </a:extLst>
            </p:cNvPr>
            <p:cNvSpPr txBox="1"/>
            <p:nvPr/>
          </p:nvSpPr>
          <p:spPr>
            <a:xfrm>
              <a:off x="1136371" y="5520825"/>
              <a:ext cx="882929" cy="346575"/>
            </a:xfrm>
            <a:prstGeom prst="rect">
              <a:avLst/>
            </a:prstGeom>
            <a:noFill/>
          </p:spPr>
          <p:txBody>
            <a:bodyPr wrap="square" rtlCol="0">
              <a:spAutoFit/>
            </a:bodyPr>
            <a:lstStyle/>
            <a:p>
              <a:r>
                <a:rPr lang="en-US" sz="1600" b="1" dirty="0">
                  <a:solidFill>
                    <a:schemeClr val="accent1"/>
                  </a:solidFill>
                  <a:latin typeface="Arial" panose="020B0604020202020204" pitchFamily="34" charset="0"/>
                  <a:cs typeface="Arial" panose="020B0604020202020204" pitchFamily="34" charset="0"/>
                </a:rPr>
                <a:t>2.2M</a:t>
              </a:r>
            </a:p>
          </p:txBody>
        </p:sp>
        <p:sp>
          <p:nvSpPr>
            <p:cNvPr id="10" name="TextBox 9">
              <a:extLst>
                <a:ext uri="{FF2B5EF4-FFF2-40B4-BE49-F238E27FC236}">
                  <a16:creationId xmlns="" xmlns:a16="http://schemas.microsoft.com/office/drawing/2014/main" id="{DCAABB7E-F6FF-9340-A30B-27C0A050B74D}"/>
                </a:ext>
              </a:extLst>
            </p:cNvPr>
            <p:cNvSpPr txBox="1"/>
            <p:nvPr/>
          </p:nvSpPr>
          <p:spPr>
            <a:xfrm>
              <a:off x="1136371" y="4724400"/>
              <a:ext cx="882929" cy="346575"/>
            </a:xfrm>
            <a:prstGeom prst="rect">
              <a:avLst/>
            </a:prstGeom>
            <a:noFill/>
          </p:spPr>
          <p:txBody>
            <a:bodyPr wrap="square" rtlCol="0">
              <a:spAutoFit/>
            </a:bodyPr>
            <a:lstStyle/>
            <a:p>
              <a:r>
                <a:rPr lang="en-US" sz="1600" b="1" dirty="0">
                  <a:solidFill>
                    <a:schemeClr val="bg2"/>
                  </a:solidFill>
                  <a:latin typeface="Arial" panose="020B0604020202020204" pitchFamily="34" charset="0"/>
                  <a:cs typeface="Arial" panose="020B0604020202020204" pitchFamily="34" charset="0"/>
                </a:rPr>
                <a:t>9.7%</a:t>
              </a:r>
            </a:p>
          </p:txBody>
        </p:sp>
        <p:sp>
          <p:nvSpPr>
            <p:cNvPr id="11" name="TextBox 10">
              <a:extLst>
                <a:ext uri="{FF2B5EF4-FFF2-40B4-BE49-F238E27FC236}">
                  <a16:creationId xmlns="" xmlns:a16="http://schemas.microsoft.com/office/drawing/2014/main" id="{4BE92088-A357-3948-8D38-4BD1BED2A2F4}"/>
                </a:ext>
              </a:extLst>
            </p:cNvPr>
            <p:cNvSpPr txBox="1"/>
            <p:nvPr/>
          </p:nvSpPr>
          <p:spPr>
            <a:xfrm>
              <a:off x="7162800" y="4724400"/>
              <a:ext cx="882929" cy="338554"/>
            </a:xfrm>
            <a:prstGeom prst="rect">
              <a:avLst/>
            </a:prstGeom>
            <a:noFill/>
          </p:spPr>
          <p:txBody>
            <a:bodyPr wrap="square" rtlCol="0">
              <a:spAutoFit/>
            </a:bodyPr>
            <a:lstStyle/>
            <a:p>
              <a:r>
                <a:rPr lang="en-US" sz="1600" b="1" dirty="0">
                  <a:solidFill>
                    <a:schemeClr val="accent1">
                      <a:lumMod val="50000"/>
                    </a:schemeClr>
                  </a:solidFill>
                  <a:latin typeface="Arial" panose="020B0604020202020204" pitchFamily="34" charset="0"/>
                  <a:cs typeface="Arial" panose="020B0604020202020204" pitchFamily="34" charset="0"/>
                </a:rPr>
                <a:t>13.7%</a:t>
              </a:r>
            </a:p>
          </p:txBody>
        </p:sp>
        <p:sp>
          <p:nvSpPr>
            <p:cNvPr id="12" name="TextBox 11">
              <a:extLst>
                <a:ext uri="{FF2B5EF4-FFF2-40B4-BE49-F238E27FC236}">
                  <a16:creationId xmlns="" xmlns:a16="http://schemas.microsoft.com/office/drawing/2014/main" id="{2B899440-B0B8-9145-AF6C-71183A0A30BA}"/>
                </a:ext>
              </a:extLst>
            </p:cNvPr>
            <p:cNvSpPr txBox="1"/>
            <p:nvPr/>
          </p:nvSpPr>
          <p:spPr>
            <a:xfrm>
              <a:off x="7162800" y="2286000"/>
              <a:ext cx="882929" cy="346575"/>
            </a:xfrm>
            <a:prstGeom prst="rect">
              <a:avLst/>
            </a:prstGeom>
            <a:noFill/>
          </p:spPr>
          <p:txBody>
            <a:bodyPr wrap="square" rtlCol="0">
              <a:spAutoFit/>
            </a:bodyPr>
            <a:lstStyle/>
            <a:p>
              <a:r>
                <a:rPr lang="en-US" sz="1600" b="1" dirty="0">
                  <a:solidFill>
                    <a:schemeClr val="accent1"/>
                  </a:solidFill>
                  <a:latin typeface="Arial" panose="020B0604020202020204" pitchFamily="34" charset="0"/>
                  <a:cs typeface="Arial" panose="020B0604020202020204" pitchFamily="34" charset="0"/>
                </a:rPr>
                <a:t>44.7M</a:t>
              </a:r>
            </a:p>
          </p:txBody>
        </p:sp>
      </p:grpSp>
      <p:sp>
        <p:nvSpPr>
          <p:cNvPr id="14" name="Slide Number Placeholder 1">
            <a:extLst>
              <a:ext uri="{FF2B5EF4-FFF2-40B4-BE49-F238E27FC236}">
                <a16:creationId xmlns="" xmlns:a16="http://schemas.microsoft.com/office/drawing/2014/main" id="{151BE358-3B6B-FD49-AFB4-F5B9D0E6A081}"/>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10</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292383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0D043845-90BF-B54A-A3CD-FA41805D0107}"/>
              </a:ext>
            </a:extLst>
          </p:cNvPr>
          <p:cNvSpPr>
            <a:spLocks noGrp="1"/>
          </p:cNvSpPr>
          <p:nvPr>
            <p:ph type="title"/>
          </p:nvPr>
        </p:nvSpPr>
        <p:spPr>
          <a:xfrm>
            <a:off x="127322" y="219919"/>
            <a:ext cx="11332311" cy="916281"/>
          </a:xfrm>
        </p:spPr>
        <p:txBody>
          <a:bodyPr/>
          <a:lstStyle/>
          <a:p>
            <a:r>
              <a:rPr lang="en-US" sz="3600" dirty="0">
                <a:solidFill>
                  <a:schemeClr val="bg2"/>
                </a:solidFill>
                <a:latin typeface="Arial" panose="020B0604020202020204" pitchFamily="34" charset="0"/>
                <a:cs typeface="Arial" panose="020B0604020202020204" pitchFamily="34" charset="0"/>
              </a:rPr>
              <a:t>Nine countries </a:t>
            </a:r>
            <a:r>
              <a:rPr lang="en-US" sz="3600" b="0" dirty="0">
                <a:solidFill>
                  <a:schemeClr val="bg2"/>
                </a:solidFill>
                <a:latin typeface="Arial" panose="020B0604020202020204" pitchFamily="34" charset="0"/>
                <a:cs typeface="Arial" panose="020B0604020202020204" pitchFamily="34" charset="0"/>
              </a:rPr>
              <a:t>have a foreign-born population of 1M or more living in the U.S.</a:t>
            </a:r>
            <a:br>
              <a:rPr lang="en-US" sz="3600" b="0" dirty="0">
                <a:solidFill>
                  <a:schemeClr val="bg2"/>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2019</a:t>
            </a:r>
            <a:endParaRPr lang="en-US" b="0" dirty="0">
              <a:solidFill>
                <a:schemeClr val="bg2">
                  <a:lumMod val="60000"/>
                  <a:lumOff val="40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1BA7A0E6-1823-6446-9C91-3BCEE65B0A38}"/>
              </a:ext>
            </a:extLst>
          </p:cNvPr>
          <p:cNvSpPr txBox="1"/>
          <p:nvPr/>
        </p:nvSpPr>
        <p:spPr>
          <a:xfrm>
            <a:off x="1" y="65487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(United Nations Department of Economic and Social Affairs 2019)</a:t>
            </a:r>
          </a:p>
        </p:txBody>
      </p:sp>
      <p:sp>
        <p:nvSpPr>
          <p:cNvPr id="20" name="Slide Number Placeholder 1">
            <a:extLst>
              <a:ext uri="{FF2B5EF4-FFF2-40B4-BE49-F238E27FC236}">
                <a16:creationId xmlns="" xmlns:a16="http://schemas.microsoft.com/office/drawing/2014/main" id="{2B49D422-B8BC-BF41-BB83-6EF91AB94BEA}"/>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11</a:t>
            </a:fld>
            <a:endParaRPr lang="en" dirty="0">
              <a:latin typeface="Arial" panose="020B0604020202020204" pitchFamily="34" charset="0"/>
              <a:cs typeface="Arial" panose="020B0604020202020204" pitchFamily="34" charset="0"/>
            </a:endParaRPr>
          </a:p>
        </p:txBody>
      </p:sp>
      <p:grpSp>
        <p:nvGrpSpPr>
          <p:cNvPr id="49" name="Group 48">
            <a:extLst>
              <a:ext uri="{FF2B5EF4-FFF2-40B4-BE49-F238E27FC236}">
                <a16:creationId xmlns="" xmlns:a16="http://schemas.microsoft.com/office/drawing/2014/main" id="{2709CFC3-F2D9-EE43-9BC3-B141C71A66DE}"/>
              </a:ext>
            </a:extLst>
          </p:cNvPr>
          <p:cNvGrpSpPr/>
          <p:nvPr/>
        </p:nvGrpSpPr>
        <p:grpSpPr>
          <a:xfrm>
            <a:off x="1606441" y="1143000"/>
            <a:ext cx="9091192" cy="5368157"/>
            <a:chOff x="1606441" y="1219200"/>
            <a:chExt cx="9091192" cy="5368157"/>
          </a:xfrm>
        </p:grpSpPr>
        <p:grpSp>
          <p:nvGrpSpPr>
            <p:cNvPr id="48" name="Group 47">
              <a:extLst>
                <a:ext uri="{FF2B5EF4-FFF2-40B4-BE49-F238E27FC236}">
                  <a16:creationId xmlns="" xmlns:a16="http://schemas.microsoft.com/office/drawing/2014/main" id="{6B8FF693-0223-8B41-A9E0-29CC35D34898}"/>
                </a:ext>
              </a:extLst>
            </p:cNvPr>
            <p:cNvGrpSpPr/>
            <p:nvPr/>
          </p:nvGrpSpPr>
          <p:grpSpPr>
            <a:xfrm>
              <a:off x="1606441" y="1219200"/>
              <a:ext cx="8939289" cy="2095352"/>
              <a:chOff x="1606441" y="1446579"/>
              <a:chExt cx="8939289" cy="2095352"/>
            </a:xfrm>
          </p:grpSpPr>
          <p:grpSp>
            <p:nvGrpSpPr>
              <p:cNvPr id="11" name="Group 10">
                <a:extLst>
                  <a:ext uri="{FF2B5EF4-FFF2-40B4-BE49-F238E27FC236}">
                    <a16:creationId xmlns="" xmlns:a16="http://schemas.microsoft.com/office/drawing/2014/main" id="{70148470-2577-B74F-B728-D43C30D2DE24}"/>
                  </a:ext>
                </a:extLst>
              </p:cNvPr>
              <p:cNvGrpSpPr/>
              <p:nvPr/>
            </p:nvGrpSpPr>
            <p:grpSpPr>
              <a:xfrm>
                <a:off x="1606441" y="1465019"/>
                <a:ext cx="1925469" cy="2076912"/>
                <a:chOff x="1606441" y="1465019"/>
                <a:chExt cx="1925469" cy="2076912"/>
              </a:xfrm>
            </p:grpSpPr>
            <p:pic>
              <p:nvPicPr>
                <p:cNvPr id="25" name="Picture 24">
                  <a:extLst>
                    <a:ext uri="{FF2B5EF4-FFF2-40B4-BE49-F238E27FC236}">
                      <a16:creationId xmlns="" xmlns:a16="http://schemas.microsoft.com/office/drawing/2014/main" id="{E9D66EDD-68E5-4749-B59B-486E53251138}"/>
                    </a:ext>
                  </a:extLst>
                </p:cNvPr>
                <p:cNvPicPr>
                  <a:picLocks noChangeAspect="1"/>
                </p:cNvPicPr>
                <p:nvPr/>
              </p:nvPicPr>
              <p:blipFill>
                <a:blip r:embed="rId3">
                  <a:duotone>
                    <a:schemeClr val="bg2">
                      <a:shade val="45000"/>
                      <a:satMod val="135000"/>
                    </a:schemeClr>
                    <a:prstClr val="white"/>
                  </a:duotone>
                </a:blip>
                <a:stretch>
                  <a:fillRect/>
                </a:stretch>
              </p:blipFill>
              <p:spPr>
                <a:xfrm>
                  <a:off x="1606441" y="1465019"/>
                  <a:ext cx="1925469" cy="1925467"/>
                </a:xfrm>
                <a:prstGeom prst="rect">
                  <a:avLst/>
                </a:prstGeom>
              </p:spPr>
            </p:pic>
            <p:sp>
              <p:nvSpPr>
                <p:cNvPr id="6" name="TextBox 5">
                  <a:extLst>
                    <a:ext uri="{FF2B5EF4-FFF2-40B4-BE49-F238E27FC236}">
                      <a16:creationId xmlns="" xmlns:a16="http://schemas.microsoft.com/office/drawing/2014/main" id="{85A16EFC-88D4-A14C-9C05-19F37FE6EFFA}"/>
                    </a:ext>
                  </a:extLst>
                </p:cNvPr>
                <p:cNvSpPr txBox="1"/>
                <p:nvPr/>
              </p:nvSpPr>
              <p:spPr>
                <a:xfrm>
                  <a:off x="1905000" y="2895600"/>
                  <a:ext cx="1371600" cy="646331"/>
                </a:xfrm>
                <a:prstGeom prst="rect">
                  <a:avLst/>
                </a:prstGeom>
                <a:noFill/>
              </p:spPr>
              <p:txBody>
                <a:bodyPr wrap="square" rtlCol="0">
                  <a:spAutoFit/>
                </a:bodyPr>
                <a:lstStyle/>
                <a:p>
                  <a:pPr algn="ctr"/>
                  <a:r>
                    <a:rPr lang="en-US" b="1" dirty="0">
                      <a:solidFill>
                        <a:schemeClr val="bg2"/>
                      </a:solidFill>
                      <a:latin typeface="Arial" panose="020B0604020202020204" pitchFamily="34" charset="0"/>
                      <a:cs typeface="Arial" panose="020B0604020202020204" pitchFamily="34" charset="0"/>
                    </a:rPr>
                    <a:t>Mexico</a:t>
                  </a:r>
                </a:p>
                <a:p>
                  <a:pPr algn="ctr"/>
                  <a:r>
                    <a:rPr lang="en-US" dirty="0">
                      <a:solidFill>
                        <a:schemeClr val="bg2"/>
                      </a:solidFill>
                      <a:latin typeface="Arial" panose="020B0604020202020204" pitchFamily="34" charset="0"/>
                      <a:cs typeface="Arial" panose="020B0604020202020204" pitchFamily="34" charset="0"/>
                    </a:rPr>
                    <a:t>11.5 M</a:t>
                  </a:r>
                </a:p>
              </p:txBody>
            </p:sp>
          </p:grpSp>
          <p:grpSp>
            <p:nvGrpSpPr>
              <p:cNvPr id="13" name="Group 12">
                <a:extLst>
                  <a:ext uri="{FF2B5EF4-FFF2-40B4-BE49-F238E27FC236}">
                    <a16:creationId xmlns="" xmlns:a16="http://schemas.microsoft.com/office/drawing/2014/main" id="{B29AF6EF-867B-B542-8F49-C183F79E076F}"/>
                  </a:ext>
                </a:extLst>
              </p:cNvPr>
              <p:cNvGrpSpPr/>
              <p:nvPr/>
            </p:nvGrpSpPr>
            <p:grpSpPr>
              <a:xfrm>
                <a:off x="5133266" y="1446579"/>
                <a:ext cx="1925469" cy="2030651"/>
                <a:chOff x="5133266" y="1446579"/>
                <a:chExt cx="1925469" cy="2030651"/>
              </a:xfrm>
            </p:grpSpPr>
            <p:pic>
              <p:nvPicPr>
                <p:cNvPr id="23" name="Picture 22">
                  <a:extLst>
                    <a:ext uri="{FF2B5EF4-FFF2-40B4-BE49-F238E27FC236}">
                      <a16:creationId xmlns="" xmlns:a16="http://schemas.microsoft.com/office/drawing/2014/main" id="{A7621728-8506-8141-A73A-029CE7FD72C9}"/>
                    </a:ext>
                  </a:extLst>
                </p:cNvPr>
                <p:cNvPicPr>
                  <a:picLocks noChangeAspect="1"/>
                </p:cNvPicPr>
                <p:nvPr/>
              </p:nvPicPr>
              <p:blipFill>
                <a:blip r:embed="rId4">
                  <a:duotone>
                    <a:schemeClr val="bg2">
                      <a:shade val="45000"/>
                      <a:satMod val="135000"/>
                    </a:schemeClr>
                    <a:prstClr val="white"/>
                  </a:duotone>
                </a:blip>
                <a:stretch>
                  <a:fillRect/>
                </a:stretch>
              </p:blipFill>
              <p:spPr>
                <a:xfrm>
                  <a:off x="5133266" y="1446579"/>
                  <a:ext cx="1925469" cy="1925467"/>
                </a:xfrm>
                <a:prstGeom prst="rect">
                  <a:avLst/>
                </a:prstGeom>
              </p:spPr>
            </p:pic>
            <p:sp>
              <p:nvSpPr>
                <p:cNvPr id="30" name="TextBox 29">
                  <a:extLst>
                    <a:ext uri="{FF2B5EF4-FFF2-40B4-BE49-F238E27FC236}">
                      <a16:creationId xmlns="" xmlns:a16="http://schemas.microsoft.com/office/drawing/2014/main" id="{CD783F0D-C07B-F841-9B9D-7122EDC81137}"/>
                    </a:ext>
                  </a:extLst>
                </p:cNvPr>
                <p:cNvSpPr txBox="1"/>
                <p:nvPr/>
              </p:nvSpPr>
              <p:spPr>
                <a:xfrm>
                  <a:off x="5410200" y="2830899"/>
                  <a:ext cx="1371600" cy="646331"/>
                </a:xfrm>
                <a:prstGeom prst="rect">
                  <a:avLst/>
                </a:prstGeom>
                <a:noFill/>
              </p:spPr>
              <p:txBody>
                <a:bodyPr wrap="square" rtlCol="0">
                  <a:spAutoFit/>
                </a:bodyPr>
                <a:lstStyle/>
                <a:p>
                  <a:pPr algn="ctr"/>
                  <a:r>
                    <a:rPr lang="en-US" b="1" dirty="0">
                      <a:solidFill>
                        <a:schemeClr val="bg2"/>
                      </a:solidFill>
                      <a:latin typeface="Arial" panose="020B0604020202020204" pitchFamily="34" charset="0"/>
                      <a:cs typeface="Arial" panose="020B0604020202020204" pitchFamily="34" charset="0"/>
                    </a:rPr>
                    <a:t>China</a:t>
                  </a:r>
                </a:p>
                <a:p>
                  <a:pPr algn="ctr"/>
                  <a:r>
                    <a:rPr lang="en-US" dirty="0">
                      <a:solidFill>
                        <a:schemeClr val="bg2"/>
                      </a:solidFill>
                      <a:latin typeface="Arial" panose="020B0604020202020204" pitchFamily="34" charset="0"/>
                      <a:cs typeface="Arial" panose="020B0604020202020204" pitchFamily="34" charset="0"/>
                    </a:rPr>
                    <a:t>2.9 M</a:t>
                  </a:r>
                </a:p>
              </p:txBody>
            </p:sp>
          </p:grpSp>
          <p:grpSp>
            <p:nvGrpSpPr>
              <p:cNvPr id="14" name="Group 13">
                <a:extLst>
                  <a:ext uri="{FF2B5EF4-FFF2-40B4-BE49-F238E27FC236}">
                    <a16:creationId xmlns="" xmlns:a16="http://schemas.microsoft.com/office/drawing/2014/main" id="{325DA350-35F4-BB4C-8117-003B13B65AAC}"/>
                  </a:ext>
                </a:extLst>
              </p:cNvPr>
              <p:cNvGrpSpPr/>
              <p:nvPr/>
            </p:nvGrpSpPr>
            <p:grpSpPr>
              <a:xfrm>
                <a:off x="8620261" y="1495045"/>
                <a:ext cx="1925469" cy="2032026"/>
                <a:chOff x="8620261" y="1495045"/>
                <a:chExt cx="1925469" cy="2032026"/>
              </a:xfrm>
            </p:grpSpPr>
            <p:pic>
              <p:nvPicPr>
                <p:cNvPr id="21" name="Picture 20">
                  <a:extLst>
                    <a:ext uri="{FF2B5EF4-FFF2-40B4-BE49-F238E27FC236}">
                      <a16:creationId xmlns="" xmlns:a16="http://schemas.microsoft.com/office/drawing/2014/main" id="{AE8F11D2-5BBD-5C41-8933-EEDB18567980}"/>
                    </a:ext>
                  </a:extLst>
                </p:cNvPr>
                <p:cNvPicPr>
                  <a:picLocks noChangeAspect="1"/>
                </p:cNvPicPr>
                <p:nvPr/>
              </p:nvPicPr>
              <p:blipFill>
                <a:blip r:embed="rId5">
                  <a:duotone>
                    <a:schemeClr val="bg2">
                      <a:shade val="45000"/>
                      <a:satMod val="135000"/>
                    </a:schemeClr>
                    <a:prstClr val="white"/>
                  </a:duotone>
                </a:blip>
                <a:stretch>
                  <a:fillRect/>
                </a:stretch>
              </p:blipFill>
              <p:spPr>
                <a:xfrm>
                  <a:off x="8620261" y="1495045"/>
                  <a:ext cx="1925469" cy="1925467"/>
                </a:xfrm>
                <a:prstGeom prst="rect">
                  <a:avLst/>
                </a:prstGeom>
              </p:spPr>
            </p:pic>
            <p:sp>
              <p:nvSpPr>
                <p:cNvPr id="31" name="TextBox 30">
                  <a:extLst>
                    <a:ext uri="{FF2B5EF4-FFF2-40B4-BE49-F238E27FC236}">
                      <a16:creationId xmlns="" xmlns:a16="http://schemas.microsoft.com/office/drawing/2014/main" id="{16E9D55E-B633-B041-95BD-0AA54E7199C3}"/>
                    </a:ext>
                  </a:extLst>
                </p:cNvPr>
                <p:cNvSpPr txBox="1"/>
                <p:nvPr/>
              </p:nvSpPr>
              <p:spPr>
                <a:xfrm>
                  <a:off x="8897193" y="2880740"/>
                  <a:ext cx="1371600" cy="646331"/>
                </a:xfrm>
                <a:prstGeom prst="rect">
                  <a:avLst/>
                </a:prstGeom>
                <a:noFill/>
              </p:spPr>
              <p:txBody>
                <a:bodyPr wrap="square" rtlCol="0">
                  <a:spAutoFit/>
                </a:bodyPr>
                <a:lstStyle/>
                <a:p>
                  <a:pPr algn="ctr"/>
                  <a:r>
                    <a:rPr lang="en-US" b="1" dirty="0">
                      <a:solidFill>
                        <a:schemeClr val="bg2"/>
                      </a:solidFill>
                      <a:latin typeface="Arial" panose="020B0604020202020204" pitchFamily="34" charset="0"/>
                      <a:cs typeface="Arial" panose="020B0604020202020204" pitchFamily="34" charset="0"/>
                    </a:rPr>
                    <a:t>India</a:t>
                  </a:r>
                </a:p>
                <a:p>
                  <a:pPr algn="ctr"/>
                  <a:r>
                    <a:rPr lang="en-US" dirty="0">
                      <a:solidFill>
                        <a:schemeClr val="bg2"/>
                      </a:solidFill>
                      <a:latin typeface="Arial" panose="020B0604020202020204" pitchFamily="34" charset="0"/>
                      <a:cs typeface="Arial" panose="020B0604020202020204" pitchFamily="34" charset="0"/>
                    </a:rPr>
                    <a:t>2.7 M</a:t>
                  </a:r>
                </a:p>
              </p:txBody>
            </p:sp>
          </p:grpSp>
        </p:grpSp>
        <p:grpSp>
          <p:nvGrpSpPr>
            <p:cNvPr id="47" name="Group 46">
              <a:extLst>
                <a:ext uri="{FF2B5EF4-FFF2-40B4-BE49-F238E27FC236}">
                  <a16:creationId xmlns="" xmlns:a16="http://schemas.microsoft.com/office/drawing/2014/main" id="{2AAD92DE-AE37-4B4A-B57D-727A7064F496}"/>
                </a:ext>
              </a:extLst>
            </p:cNvPr>
            <p:cNvGrpSpPr/>
            <p:nvPr/>
          </p:nvGrpSpPr>
          <p:grpSpPr>
            <a:xfrm>
              <a:off x="1606441" y="2895600"/>
              <a:ext cx="8939287" cy="2095983"/>
              <a:chOff x="1606441" y="3054293"/>
              <a:chExt cx="8939287" cy="2095983"/>
            </a:xfrm>
          </p:grpSpPr>
          <p:grpSp>
            <p:nvGrpSpPr>
              <p:cNvPr id="16" name="Group 15">
                <a:extLst>
                  <a:ext uri="{FF2B5EF4-FFF2-40B4-BE49-F238E27FC236}">
                    <a16:creationId xmlns="" xmlns:a16="http://schemas.microsoft.com/office/drawing/2014/main" id="{57F18EE8-EEAD-8547-A001-9998FFD85771}"/>
                  </a:ext>
                </a:extLst>
              </p:cNvPr>
              <p:cNvGrpSpPr/>
              <p:nvPr/>
            </p:nvGrpSpPr>
            <p:grpSpPr>
              <a:xfrm>
                <a:off x="1606441" y="3067799"/>
                <a:ext cx="1925469" cy="2068440"/>
                <a:chOff x="1606441" y="3067799"/>
                <a:chExt cx="1925469" cy="2068440"/>
              </a:xfrm>
            </p:grpSpPr>
            <p:pic>
              <p:nvPicPr>
                <p:cNvPr id="19" name="Picture 18">
                  <a:extLst>
                    <a:ext uri="{FF2B5EF4-FFF2-40B4-BE49-F238E27FC236}">
                      <a16:creationId xmlns="" xmlns:a16="http://schemas.microsoft.com/office/drawing/2014/main" id="{1BD73B48-8827-6646-92CA-5DA5AD03E2BD}"/>
                    </a:ext>
                  </a:extLst>
                </p:cNvPr>
                <p:cNvPicPr>
                  <a:picLocks noChangeAspect="1"/>
                </p:cNvPicPr>
                <p:nvPr/>
              </p:nvPicPr>
              <p:blipFill>
                <a:blip r:embed="rId6">
                  <a:duotone>
                    <a:schemeClr val="bg2">
                      <a:shade val="45000"/>
                      <a:satMod val="135000"/>
                    </a:schemeClr>
                    <a:prstClr val="white"/>
                  </a:duotone>
                </a:blip>
                <a:stretch>
                  <a:fillRect/>
                </a:stretch>
              </p:blipFill>
              <p:spPr>
                <a:xfrm>
                  <a:off x="1606441" y="3067799"/>
                  <a:ext cx="1925469" cy="1925467"/>
                </a:xfrm>
                <a:prstGeom prst="rect">
                  <a:avLst/>
                </a:prstGeom>
              </p:spPr>
            </p:pic>
            <p:sp>
              <p:nvSpPr>
                <p:cNvPr id="32" name="TextBox 31">
                  <a:extLst>
                    <a:ext uri="{FF2B5EF4-FFF2-40B4-BE49-F238E27FC236}">
                      <a16:creationId xmlns="" xmlns:a16="http://schemas.microsoft.com/office/drawing/2014/main" id="{8409D767-ADE3-2448-8DA3-A601EEAEE13A}"/>
                    </a:ext>
                  </a:extLst>
                </p:cNvPr>
                <p:cNvSpPr txBox="1"/>
                <p:nvPr/>
              </p:nvSpPr>
              <p:spPr>
                <a:xfrm>
                  <a:off x="1904999" y="4489908"/>
                  <a:ext cx="1439295" cy="646331"/>
                </a:xfrm>
                <a:prstGeom prst="rect">
                  <a:avLst/>
                </a:prstGeom>
                <a:noFill/>
              </p:spPr>
              <p:txBody>
                <a:bodyPr wrap="square" rtlCol="0">
                  <a:spAutoFit/>
                </a:bodyPr>
                <a:lstStyle/>
                <a:p>
                  <a:pPr algn="ctr"/>
                  <a:r>
                    <a:rPr lang="en-US" b="1" dirty="0">
                      <a:solidFill>
                        <a:schemeClr val="bg2"/>
                      </a:solidFill>
                      <a:latin typeface="Arial" panose="020B0604020202020204" pitchFamily="34" charset="0"/>
                      <a:cs typeface="Arial" panose="020B0604020202020204" pitchFamily="34" charset="0"/>
                    </a:rPr>
                    <a:t>Philippines</a:t>
                  </a:r>
                </a:p>
                <a:p>
                  <a:pPr algn="ctr"/>
                  <a:r>
                    <a:rPr lang="en-US" dirty="0">
                      <a:solidFill>
                        <a:schemeClr val="bg2"/>
                      </a:solidFill>
                      <a:latin typeface="Arial" panose="020B0604020202020204" pitchFamily="34" charset="0"/>
                      <a:cs typeface="Arial" panose="020B0604020202020204" pitchFamily="34" charset="0"/>
                    </a:rPr>
                    <a:t>2.0 M</a:t>
                  </a:r>
                </a:p>
              </p:txBody>
            </p:sp>
          </p:grpSp>
          <p:grpSp>
            <p:nvGrpSpPr>
              <p:cNvPr id="38" name="Group 37">
                <a:extLst>
                  <a:ext uri="{FF2B5EF4-FFF2-40B4-BE49-F238E27FC236}">
                    <a16:creationId xmlns="" xmlns:a16="http://schemas.microsoft.com/office/drawing/2014/main" id="{0B9F185F-4426-6B49-BCA1-D558D1054EE5}"/>
                  </a:ext>
                </a:extLst>
              </p:cNvPr>
              <p:cNvGrpSpPr/>
              <p:nvPr/>
            </p:nvGrpSpPr>
            <p:grpSpPr>
              <a:xfrm>
                <a:off x="5133265" y="3067799"/>
                <a:ext cx="1925469" cy="2074321"/>
                <a:chOff x="5133265" y="3067799"/>
                <a:chExt cx="1925469" cy="2074321"/>
              </a:xfrm>
            </p:grpSpPr>
            <p:pic>
              <p:nvPicPr>
                <p:cNvPr id="17" name="Picture 16">
                  <a:extLst>
                    <a:ext uri="{FF2B5EF4-FFF2-40B4-BE49-F238E27FC236}">
                      <a16:creationId xmlns="" xmlns:a16="http://schemas.microsoft.com/office/drawing/2014/main" id="{6DF1D85D-9C27-364B-9F42-07DA03FC78F8}"/>
                    </a:ext>
                  </a:extLst>
                </p:cNvPr>
                <p:cNvPicPr>
                  <a:picLocks noChangeAspect="1"/>
                </p:cNvPicPr>
                <p:nvPr/>
              </p:nvPicPr>
              <p:blipFill>
                <a:blip r:embed="rId7">
                  <a:duotone>
                    <a:schemeClr val="bg2">
                      <a:shade val="45000"/>
                      <a:satMod val="135000"/>
                    </a:schemeClr>
                    <a:prstClr val="white"/>
                  </a:duotone>
                </a:blip>
                <a:stretch>
                  <a:fillRect/>
                </a:stretch>
              </p:blipFill>
              <p:spPr>
                <a:xfrm>
                  <a:off x="5133265" y="3067799"/>
                  <a:ext cx="1925469" cy="1925467"/>
                </a:xfrm>
                <a:prstGeom prst="rect">
                  <a:avLst/>
                </a:prstGeom>
              </p:spPr>
            </p:pic>
            <p:sp>
              <p:nvSpPr>
                <p:cNvPr id="33" name="TextBox 32">
                  <a:extLst>
                    <a:ext uri="{FF2B5EF4-FFF2-40B4-BE49-F238E27FC236}">
                      <a16:creationId xmlns="" xmlns:a16="http://schemas.microsoft.com/office/drawing/2014/main" id="{A65E4D18-891A-FE49-A375-593B28B3BD0A}"/>
                    </a:ext>
                  </a:extLst>
                </p:cNvPr>
                <p:cNvSpPr txBox="1"/>
                <p:nvPr/>
              </p:nvSpPr>
              <p:spPr>
                <a:xfrm>
                  <a:off x="5438953" y="4495789"/>
                  <a:ext cx="1371600" cy="646331"/>
                </a:xfrm>
                <a:prstGeom prst="rect">
                  <a:avLst/>
                </a:prstGeom>
                <a:noFill/>
              </p:spPr>
              <p:txBody>
                <a:bodyPr wrap="square" rtlCol="0">
                  <a:spAutoFit/>
                </a:bodyPr>
                <a:lstStyle/>
                <a:p>
                  <a:pPr algn="ctr"/>
                  <a:r>
                    <a:rPr lang="en-US" b="1" dirty="0">
                      <a:solidFill>
                        <a:schemeClr val="bg2"/>
                      </a:solidFill>
                      <a:latin typeface="Arial" panose="020B0604020202020204" pitchFamily="34" charset="0"/>
                      <a:cs typeface="Arial" panose="020B0604020202020204" pitchFamily="34" charset="0"/>
                    </a:rPr>
                    <a:t>Vietnam</a:t>
                  </a:r>
                </a:p>
                <a:p>
                  <a:pPr algn="ctr"/>
                  <a:r>
                    <a:rPr lang="en-US" dirty="0">
                      <a:solidFill>
                        <a:schemeClr val="bg2"/>
                      </a:solidFill>
                      <a:latin typeface="Arial" panose="020B0604020202020204" pitchFamily="34" charset="0"/>
                      <a:cs typeface="Arial" panose="020B0604020202020204" pitchFamily="34" charset="0"/>
                    </a:rPr>
                    <a:t>1.4 M</a:t>
                  </a:r>
                </a:p>
              </p:txBody>
            </p:sp>
          </p:grpSp>
          <p:grpSp>
            <p:nvGrpSpPr>
              <p:cNvPr id="45" name="Group 44">
                <a:extLst>
                  <a:ext uri="{FF2B5EF4-FFF2-40B4-BE49-F238E27FC236}">
                    <a16:creationId xmlns="" xmlns:a16="http://schemas.microsoft.com/office/drawing/2014/main" id="{A28A21F4-1CB5-6D44-8086-83F042C65C5C}"/>
                  </a:ext>
                </a:extLst>
              </p:cNvPr>
              <p:cNvGrpSpPr/>
              <p:nvPr/>
            </p:nvGrpSpPr>
            <p:grpSpPr>
              <a:xfrm>
                <a:off x="8620259" y="3054293"/>
                <a:ext cx="1925469" cy="2095983"/>
                <a:chOff x="8620259" y="3054293"/>
                <a:chExt cx="1925469" cy="2095983"/>
              </a:xfrm>
            </p:grpSpPr>
            <p:pic>
              <p:nvPicPr>
                <p:cNvPr id="15" name="Picture 14">
                  <a:extLst>
                    <a:ext uri="{FF2B5EF4-FFF2-40B4-BE49-F238E27FC236}">
                      <a16:creationId xmlns="" xmlns:a16="http://schemas.microsoft.com/office/drawing/2014/main" id="{B470EE15-5F54-834C-9428-F080B15D7E8C}"/>
                    </a:ext>
                  </a:extLst>
                </p:cNvPr>
                <p:cNvPicPr>
                  <a:picLocks noChangeAspect="1"/>
                </p:cNvPicPr>
                <p:nvPr/>
              </p:nvPicPr>
              <p:blipFill>
                <a:blip r:embed="rId8">
                  <a:duotone>
                    <a:schemeClr val="bg2">
                      <a:shade val="45000"/>
                      <a:satMod val="135000"/>
                    </a:schemeClr>
                    <a:prstClr val="white"/>
                  </a:duotone>
                </a:blip>
                <a:stretch>
                  <a:fillRect/>
                </a:stretch>
              </p:blipFill>
              <p:spPr>
                <a:xfrm>
                  <a:off x="8620259" y="3054293"/>
                  <a:ext cx="1925469" cy="1925467"/>
                </a:xfrm>
                <a:prstGeom prst="rect">
                  <a:avLst/>
                </a:prstGeom>
              </p:spPr>
            </p:pic>
            <p:sp>
              <p:nvSpPr>
                <p:cNvPr id="34" name="TextBox 33">
                  <a:extLst>
                    <a:ext uri="{FF2B5EF4-FFF2-40B4-BE49-F238E27FC236}">
                      <a16:creationId xmlns="" xmlns:a16="http://schemas.microsoft.com/office/drawing/2014/main" id="{8959B44E-556E-3645-9D6D-CE695D43BEFF}"/>
                    </a:ext>
                  </a:extLst>
                </p:cNvPr>
                <p:cNvSpPr txBox="1"/>
                <p:nvPr/>
              </p:nvSpPr>
              <p:spPr>
                <a:xfrm>
                  <a:off x="8763000" y="4503945"/>
                  <a:ext cx="1676399" cy="646331"/>
                </a:xfrm>
                <a:prstGeom prst="rect">
                  <a:avLst/>
                </a:prstGeom>
                <a:noFill/>
              </p:spPr>
              <p:txBody>
                <a:bodyPr wrap="square" rtlCol="0">
                  <a:spAutoFit/>
                </a:bodyPr>
                <a:lstStyle/>
                <a:p>
                  <a:pPr algn="ctr"/>
                  <a:r>
                    <a:rPr lang="en-US" b="1" dirty="0">
                      <a:solidFill>
                        <a:schemeClr val="bg2"/>
                      </a:solidFill>
                      <a:latin typeface="Arial" panose="020B0604020202020204" pitchFamily="34" charset="0"/>
                      <a:cs typeface="Arial" panose="020B0604020202020204" pitchFamily="34" charset="0"/>
                    </a:rPr>
                    <a:t>El Salvador</a:t>
                  </a:r>
                </a:p>
                <a:p>
                  <a:pPr algn="ctr"/>
                  <a:r>
                    <a:rPr lang="en-US" dirty="0">
                      <a:solidFill>
                        <a:schemeClr val="bg2"/>
                      </a:solidFill>
                      <a:latin typeface="Arial" panose="020B0604020202020204" pitchFamily="34" charset="0"/>
                      <a:cs typeface="Arial" panose="020B0604020202020204" pitchFamily="34" charset="0"/>
                    </a:rPr>
                    <a:t>1.4 M</a:t>
                  </a:r>
                </a:p>
              </p:txBody>
            </p:sp>
          </p:grpSp>
        </p:grpSp>
        <p:grpSp>
          <p:nvGrpSpPr>
            <p:cNvPr id="46" name="Group 45">
              <a:extLst>
                <a:ext uri="{FF2B5EF4-FFF2-40B4-BE49-F238E27FC236}">
                  <a16:creationId xmlns="" xmlns:a16="http://schemas.microsoft.com/office/drawing/2014/main" id="{FA760145-3EBD-664F-A342-0F6FD7E1E06D}"/>
                </a:ext>
              </a:extLst>
            </p:cNvPr>
            <p:cNvGrpSpPr/>
            <p:nvPr/>
          </p:nvGrpSpPr>
          <p:grpSpPr>
            <a:xfrm>
              <a:off x="1655931" y="4495800"/>
              <a:ext cx="9041702" cy="2091557"/>
              <a:chOff x="1655931" y="4627047"/>
              <a:chExt cx="9041702" cy="2091557"/>
            </a:xfrm>
          </p:grpSpPr>
          <p:grpSp>
            <p:nvGrpSpPr>
              <p:cNvPr id="41" name="Group 40">
                <a:extLst>
                  <a:ext uri="{FF2B5EF4-FFF2-40B4-BE49-F238E27FC236}">
                    <a16:creationId xmlns="" xmlns:a16="http://schemas.microsoft.com/office/drawing/2014/main" id="{0203A182-7EB7-054A-8321-23FD4B388413}"/>
                  </a:ext>
                </a:extLst>
              </p:cNvPr>
              <p:cNvGrpSpPr/>
              <p:nvPr/>
            </p:nvGrpSpPr>
            <p:grpSpPr>
              <a:xfrm>
                <a:off x="1655931" y="4627047"/>
                <a:ext cx="1925469" cy="2091557"/>
                <a:chOff x="1655931" y="4627047"/>
                <a:chExt cx="1925469" cy="2091557"/>
              </a:xfrm>
            </p:grpSpPr>
            <p:pic>
              <p:nvPicPr>
                <p:cNvPr id="12" name="Picture 11">
                  <a:extLst>
                    <a:ext uri="{FF2B5EF4-FFF2-40B4-BE49-F238E27FC236}">
                      <a16:creationId xmlns="" xmlns:a16="http://schemas.microsoft.com/office/drawing/2014/main" id="{137DDEB5-4EAB-0F46-B11D-9DC096DAF8D9}"/>
                    </a:ext>
                  </a:extLst>
                </p:cNvPr>
                <p:cNvPicPr>
                  <a:picLocks noChangeAspect="1"/>
                </p:cNvPicPr>
                <p:nvPr/>
              </p:nvPicPr>
              <p:blipFill>
                <a:blip r:embed="rId9">
                  <a:duotone>
                    <a:schemeClr val="bg2">
                      <a:shade val="45000"/>
                      <a:satMod val="135000"/>
                    </a:schemeClr>
                    <a:prstClr val="white"/>
                  </a:duotone>
                </a:blip>
                <a:stretch>
                  <a:fillRect/>
                </a:stretch>
              </p:blipFill>
              <p:spPr>
                <a:xfrm>
                  <a:off x="1655931" y="4627047"/>
                  <a:ext cx="1925469" cy="1925467"/>
                </a:xfrm>
                <a:prstGeom prst="rect">
                  <a:avLst/>
                </a:prstGeom>
              </p:spPr>
            </p:pic>
            <p:sp>
              <p:nvSpPr>
                <p:cNvPr id="35" name="TextBox 34">
                  <a:extLst>
                    <a:ext uri="{FF2B5EF4-FFF2-40B4-BE49-F238E27FC236}">
                      <a16:creationId xmlns="" xmlns:a16="http://schemas.microsoft.com/office/drawing/2014/main" id="{932E18C9-F1C7-8C4C-9048-1DF095CF9FBF}"/>
                    </a:ext>
                  </a:extLst>
                </p:cNvPr>
                <p:cNvSpPr txBox="1"/>
                <p:nvPr/>
              </p:nvSpPr>
              <p:spPr>
                <a:xfrm>
                  <a:off x="1972695" y="6072273"/>
                  <a:ext cx="1371600" cy="646331"/>
                </a:xfrm>
                <a:prstGeom prst="rect">
                  <a:avLst/>
                </a:prstGeom>
                <a:noFill/>
              </p:spPr>
              <p:txBody>
                <a:bodyPr wrap="square" rtlCol="0">
                  <a:spAutoFit/>
                </a:bodyPr>
                <a:lstStyle/>
                <a:p>
                  <a:pPr algn="ctr"/>
                  <a:r>
                    <a:rPr lang="en-US" b="1" dirty="0">
                      <a:solidFill>
                        <a:schemeClr val="bg2"/>
                      </a:solidFill>
                      <a:latin typeface="Arial" panose="020B0604020202020204" pitchFamily="34" charset="0"/>
                      <a:cs typeface="Arial" panose="020B0604020202020204" pitchFamily="34" charset="0"/>
                    </a:rPr>
                    <a:t>Cuba</a:t>
                  </a:r>
                </a:p>
                <a:p>
                  <a:pPr algn="ctr"/>
                  <a:r>
                    <a:rPr lang="en-US" dirty="0">
                      <a:solidFill>
                        <a:schemeClr val="bg2"/>
                      </a:solidFill>
                      <a:latin typeface="Arial" panose="020B0604020202020204" pitchFamily="34" charset="0"/>
                      <a:cs typeface="Arial" panose="020B0604020202020204" pitchFamily="34" charset="0"/>
                    </a:rPr>
                    <a:t>1.3 M</a:t>
                  </a:r>
                </a:p>
              </p:txBody>
            </p:sp>
          </p:grpSp>
          <p:grpSp>
            <p:nvGrpSpPr>
              <p:cNvPr id="42" name="Group 41">
                <a:extLst>
                  <a:ext uri="{FF2B5EF4-FFF2-40B4-BE49-F238E27FC236}">
                    <a16:creationId xmlns="" xmlns:a16="http://schemas.microsoft.com/office/drawing/2014/main" id="{9E851DFB-47EC-4F4E-A9E4-36F3FAB2EBBF}"/>
                  </a:ext>
                </a:extLst>
              </p:cNvPr>
              <p:cNvGrpSpPr/>
              <p:nvPr/>
            </p:nvGrpSpPr>
            <p:grpSpPr>
              <a:xfrm>
                <a:off x="4936960" y="4627047"/>
                <a:ext cx="2378239" cy="2031109"/>
                <a:chOff x="4936960" y="4627047"/>
                <a:chExt cx="2378239" cy="2031109"/>
              </a:xfrm>
            </p:grpSpPr>
            <p:pic>
              <p:nvPicPr>
                <p:cNvPr id="10" name="Picture 9">
                  <a:extLst>
                    <a:ext uri="{FF2B5EF4-FFF2-40B4-BE49-F238E27FC236}">
                      <a16:creationId xmlns="" xmlns:a16="http://schemas.microsoft.com/office/drawing/2014/main" id="{07154E14-2D28-4D4E-ABC3-523E7CCC4363}"/>
                    </a:ext>
                  </a:extLst>
                </p:cNvPr>
                <p:cNvPicPr>
                  <a:picLocks noChangeAspect="1"/>
                </p:cNvPicPr>
                <p:nvPr/>
              </p:nvPicPr>
              <p:blipFill>
                <a:blip r:embed="rId10">
                  <a:duotone>
                    <a:schemeClr val="bg2">
                      <a:shade val="45000"/>
                      <a:satMod val="135000"/>
                    </a:schemeClr>
                    <a:prstClr val="white"/>
                  </a:duotone>
                </a:blip>
                <a:stretch>
                  <a:fillRect/>
                </a:stretch>
              </p:blipFill>
              <p:spPr>
                <a:xfrm>
                  <a:off x="5177170" y="4627047"/>
                  <a:ext cx="1925469" cy="1925467"/>
                </a:xfrm>
                <a:prstGeom prst="rect">
                  <a:avLst/>
                </a:prstGeom>
              </p:spPr>
            </p:pic>
            <p:sp>
              <p:nvSpPr>
                <p:cNvPr id="36" name="TextBox 35">
                  <a:extLst>
                    <a:ext uri="{FF2B5EF4-FFF2-40B4-BE49-F238E27FC236}">
                      <a16:creationId xmlns="" xmlns:a16="http://schemas.microsoft.com/office/drawing/2014/main" id="{83CF7F88-EEDD-2644-8C37-FCFE56B583C2}"/>
                    </a:ext>
                  </a:extLst>
                </p:cNvPr>
                <p:cNvSpPr txBox="1"/>
                <p:nvPr/>
              </p:nvSpPr>
              <p:spPr>
                <a:xfrm>
                  <a:off x="4936960" y="6011825"/>
                  <a:ext cx="2378239" cy="646331"/>
                </a:xfrm>
                <a:prstGeom prst="rect">
                  <a:avLst/>
                </a:prstGeom>
                <a:noFill/>
              </p:spPr>
              <p:txBody>
                <a:bodyPr wrap="square" rtlCol="0">
                  <a:spAutoFit/>
                </a:bodyPr>
                <a:lstStyle/>
                <a:p>
                  <a:pPr algn="ctr"/>
                  <a:r>
                    <a:rPr lang="en-US" b="1" dirty="0">
                      <a:solidFill>
                        <a:schemeClr val="bg2"/>
                      </a:solidFill>
                      <a:latin typeface="Arial" panose="020B0604020202020204" pitchFamily="34" charset="0"/>
                      <a:cs typeface="Arial" panose="020B0604020202020204" pitchFamily="34" charset="0"/>
                    </a:rPr>
                    <a:t>South Korea</a:t>
                  </a:r>
                </a:p>
                <a:p>
                  <a:pPr algn="ctr"/>
                  <a:r>
                    <a:rPr lang="en-US" dirty="0">
                      <a:solidFill>
                        <a:schemeClr val="bg2"/>
                      </a:solidFill>
                      <a:latin typeface="Arial" panose="020B0604020202020204" pitchFamily="34" charset="0"/>
                      <a:cs typeface="Arial" panose="020B0604020202020204" pitchFamily="34" charset="0"/>
                    </a:rPr>
                    <a:t>1.1 M</a:t>
                  </a:r>
                </a:p>
              </p:txBody>
            </p:sp>
          </p:grpSp>
          <p:grpSp>
            <p:nvGrpSpPr>
              <p:cNvPr id="43" name="Group 42">
                <a:extLst>
                  <a:ext uri="{FF2B5EF4-FFF2-40B4-BE49-F238E27FC236}">
                    <a16:creationId xmlns="" xmlns:a16="http://schemas.microsoft.com/office/drawing/2014/main" id="{32A28352-6630-FB4B-975F-C522A935E146}"/>
                  </a:ext>
                </a:extLst>
              </p:cNvPr>
              <p:cNvGrpSpPr/>
              <p:nvPr/>
            </p:nvGrpSpPr>
            <p:grpSpPr>
              <a:xfrm>
                <a:off x="8229104" y="4643188"/>
                <a:ext cx="2468529" cy="2066336"/>
                <a:chOff x="8229104" y="4643188"/>
                <a:chExt cx="2468529" cy="2066336"/>
              </a:xfrm>
            </p:grpSpPr>
            <p:pic>
              <p:nvPicPr>
                <p:cNvPr id="7" name="Picture 6">
                  <a:extLst>
                    <a:ext uri="{FF2B5EF4-FFF2-40B4-BE49-F238E27FC236}">
                      <a16:creationId xmlns="" xmlns:a16="http://schemas.microsoft.com/office/drawing/2014/main" id="{C0749006-5FE1-B14B-A0AC-E6C55B63FECF}"/>
                    </a:ext>
                  </a:extLst>
                </p:cNvPr>
                <p:cNvPicPr>
                  <a:picLocks noChangeAspect="1"/>
                </p:cNvPicPr>
                <p:nvPr/>
              </p:nvPicPr>
              <p:blipFill>
                <a:blip r:embed="rId11">
                  <a:duotone>
                    <a:schemeClr val="bg2">
                      <a:shade val="45000"/>
                      <a:satMod val="135000"/>
                    </a:schemeClr>
                    <a:prstClr val="white"/>
                  </a:duotone>
                </a:blip>
                <a:stretch>
                  <a:fillRect/>
                </a:stretch>
              </p:blipFill>
              <p:spPr>
                <a:xfrm>
                  <a:off x="8620259" y="4643188"/>
                  <a:ext cx="1925469" cy="1925467"/>
                </a:xfrm>
                <a:prstGeom prst="rect">
                  <a:avLst/>
                </a:prstGeom>
              </p:spPr>
            </p:pic>
            <p:sp>
              <p:nvSpPr>
                <p:cNvPr id="37" name="TextBox 36">
                  <a:extLst>
                    <a:ext uri="{FF2B5EF4-FFF2-40B4-BE49-F238E27FC236}">
                      <a16:creationId xmlns="" xmlns:a16="http://schemas.microsoft.com/office/drawing/2014/main" id="{46A6BDC6-4309-D34F-B2EE-9C810C0C436D}"/>
                    </a:ext>
                  </a:extLst>
                </p:cNvPr>
                <p:cNvSpPr txBox="1"/>
                <p:nvPr/>
              </p:nvSpPr>
              <p:spPr>
                <a:xfrm>
                  <a:off x="8229104" y="6063193"/>
                  <a:ext cx="2468529" cy="646331"/>
                </a:xfrm>
                <a:prstGeom prst="rect">
                  <a:avLst/>
                </a:prstGeom>
                <a:noFill/>
              </p:spPr>
              <p:txBody>
                <a:bodyPr wrap="square" rtlCol="0">
                  <a:spAutoFit/>
                </a:bodyPr>
                <a:lstStyle/>
                <a:p>
                  <a:pPr algn="ctr"/>
                  <a:r>
                    <a:rPr lang="en-US" b="1" dirty="0">
                      <a:solidFill>
                        <a:schemeClr val="bg2"/>
                      </a:solidFill>
                      <a:latin typeface="Arial" panose="020B0604020202020204" pitchFamily="34" charset="0"/>
                      <a:cs typeface="Arial" panose="020B0604020202020204" pitchFamily="34" charset="0"/>
                    </a:rPr>
                    <a:t>Dominican Republic</a:t>
                  </a:r>
                </a:p>
                <a:p>
                  <a:pPr algn="ctr"/>
                  <a:r>
                    <a:rPr lang="en-US" dirty="0">
                      <a:solidFill>
                        <a:schemeClr val="bg2"/>
                      </a:solidFill>
                      <a:latin typeface="Arial" panose="020B0604020202020204" pitchFamily="34" charset="0"/>
                      <a:cs typeface="Arial" panose="020B0604020202020204" pitchFamily="34" charset="0"/>
                    </a:rPr>
                    <a:t>1.1 M</a:t>
                  </a:r>
                </a:p>
              </p:txBody>
            </p:sp>
          </p:grpSp>
        </p:grpSp>
      </p:grpSp>
    </p:spTree>
    <p:extLst>
      <p:ext uri="{BB962C8B-B14F-4D97-AF65-F5344CB8AC3E}">
        <p14:creationId xmlns="" xmlns:p14="http://schemas.microsoft.com/office/powerpoint/2010/main" val="2381064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35B1AB1F-F60B-8D4E-9DD6-1A2DE1D10B28}"/>
              </a:ext>
            </a:extLst>
          </p:cNvPr>
          <p:cNvSpPr>
            <a:spLocks noGrp="1"/>
          </p:cNvSpPr>
          <p:nvPr>
            <p:ph type="title"/>
          </p:nvPr>
        </p:nvSpPr>
        <p:spPr/>
        <p:txBody>
          <a:bodyPr/>
          <a:lstStyle/>
          <a:p>
            <a:pPr hangingPunct="0"/>
            <a:r>
              <a:rPr lang="en-US" sz="3600" dirty="0">
                <a:latin typeface="Arial" panose="020B0604020202020204" pitchFamily="34" charset="0"/>
                <a:cs typeface="Arial" panose="020B0604020202020204" pitchFamily="34" charset="0"/>
              </a:rPr>
              <a:t>Where do immigrants live?</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Traditional Destination States</a:t>
            </a:r>
            <a:r>
              <a:rPr lang="en-US" sz="2400" b="0" dirty="0">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 xmlns:a16="http://schemas.microsoft.com/office/drawing/2014/main" id="{45E38EA4-37D2-E54C-B1A6-9975EF381AB0}"/>
              </a:ext>
            </a:extLst>
          </p:cNvPr>
          <p:cNvSpPr>
            <a:spLocks noGrp="1"/>
          </p:cNvSpPr>
          <p:nvPr>
            <p:ph type="body" idx="1"/>
          </p:nvPr>
        </p:nvSpPr>
        <p:spPr>
          <a:xfrm>
            <a:off x="6832922" y="1156252"/>
            <a:ext cx="5359078" cy="5317699"/>
          </a:xfrm>
        </p:spPr>
        <p:txBody>
          <a:bodyPr/>
          <a:lstStyle/>
          <a:p>
            <a:pPr indent="0">
              <a:spcAft>
                <a:spcPts val="0"/>
              </a:spcAft>
              <a:buNone/>
            </a:pPr>
            <a:r>
              <a:rPr lang="en-US" dirty="0">
                <a:latin typeface="Arial" panose="020B0604020202020204" pitchFamily="34" charset="0"/>
                <a:cs typeface="Arial" panose="020B0604020202020204" pitchFamily="34" charset="0"/>
              </a:rPr>
              <a:t>Immigrants have traditionally chosen to settle certain places.  Since the 1960s, immigrants have often settled in </a:t>
            </a:r>
            <a:r>
              <a:rPr lang="en-US" b="1" dirty="0">
                <a:solidFill>
                  <a:schemeClr val="tx2"/>
                </a:solidFill>
                <a:latin typeface="Arial" panose="020B0604020202020204" pitchFamily="34" charset="0"/>
                <a:cs typeface="Arial" panose="020B0604020202020204" pitchFamily="34" charset="0"/>
              </a:rPr>
              <a:t>seven states, or </a:t>
            </a:r>
            <a:r>
              <a:rPr lang="en-US" b="1" i="1" dirty="0">
                <a:solidFill>
                  <a:schemeClr val="tx2"/>
                </a:solidFill>
                <a:latin typeface="Arial" panose="020B0604020202020204" pitchFamily="34" charset="0"/>
                <a:cs typeface="Arial" panose="020B0604020202020204" pitchFamily="34" charset="0"/>
              </a:rPr>
              <a:t>traditional destination states</a:t>
            </a:r>
            <a:r>
              <a:rPr lang="en-US" b="1" dirty="0">
                <a:solidFill>
                  <a:schemeClr val="tx2"/>
                </a:solidFill>
                <a:latin typeface="Arial" panose="020B0604020202020204" pitchFamily="34" charset="0"/>
                <a:cs typeface="Arial" panose="020B0604020202020204" pitchFamily="34" charset="0"/>
              </a:rPr>
              <a:t>:</a:t>
            </a:r>
          </a:p>
          <a:p>
            <a:pPr indent="0">
              <a:spcAft>
                <a:spcPts val="0"/>
              </a:spcAft>
              <a:buNone/>
            </a:pPr>
            <a:endParaRPr lang="en-US" b="1" dirty="0">
              <a:solidFill>
                <a:schemeClr val="tx2"/>
              </a:solidFill>
              <a:latin typeface="Arial" panose="020B0604020202020204" pitchFamily="34" charset="0"/>
              <a:cs typeface="Arial" panose="020B0604020202020204" pitchFamily="34" charset="0"/>
            </a:endParaRPr>
          </a:p>
          <a:p>
            <a:pPr>
              <a:spcAft>
                <a:spcPts val="0"/>
              </a:spcAft>
            </a:pPr>
            <a:r>
              <a:rPr lang="en-US" dirty="0">
                <a:latin typeface="Arial" panose="020B0604020202020204" pitchFamily="34" charset="0"/>
                <a:cs typeface="Arial" panose="020B0604020202020204" pitchFamily="34" charset="0"/>
              </a:rPr>
              <a:t>California</a:t>
            </a:r>
          </a:p>
          <a:p>
            <a:pPr>
              <a:spcAft>
                <a:spcPts val="0"/>
              </a:spcAft>
            </a:pPr>
            <a:r>
              <a:rPr lang="en-US" dirty="0">
                <a:latin typeface="Arial" panose="020B0604020202020204" pitchFamily="34" charset="0"/>
                <a:cs typeface="Arial" panose="020B0604020202020204" pitchFamily="34" charset="0"/>
              </a:rPr>
              <a:t>New York</a:t>
            </a:r>
          </a:p>
          <a:p>
            <a:pPr>
              <a:spcAft>
                <a:spcPts val="0"/>
              </a:spcAft>
            </a:pPr>
            <a:r>
              <a:rPr lang="en-US" dirty="0">
                <a:latin typeface="Arial" panose="020B0604020202020204" pitchFamily="34" charset="0"/>
                <a:cs typeface="Arial" panose="020B0604020202020204" pitchFamily="34" charset="0"/>
              </a:rPr>
              <a:t>Florida</a:t>
            </a:r>
          </a:p>
          <a:p>
            <a:pPr>
              <a:spcAft>
                <a:spcPts val="0"/>
              </a:spcAft>
            </a:pPr>
            <a:r>
              <a:rPr lang="en-US" dirty="0">
                <a:latin typeface="Arial" panose="020B0604020202020204" pitchFamily="34" charset="0"/>
                <a:cs typeface="Arial" panose="020B0604020202020204" pitchFamily="34" charset="0"/>
              </a:rPr>
              <a:t>Texas</a:t>
            </a:r>
          </a:p>
          <a:p>
            <a:pPr>
              <a:spcAft>
                <a:spcPts val="0"/>
              </a:spcAft>
            </a:pPr>
            <a:r>
              <a:rPr lang="en-US" dirty="0">
                <a:latin typeface="Arial" panose="020B0604020202020204" pitchFamily="34" charset="0"/>
                <a:cs typeface="Arial" panose="020B0604020202020204" pitchFamily="34" charset="0"/>
              </a:rPr>
              <a:t>New Jersey</a:t>
            </a:r>
          </a:p>
          <a:p>
            <a:pPr>
              <a:spcAft>
                <a:spcPts val="0"/>
              </a:spcAft>
            </a:pPr>
            <a:r>
              <a:rPr lang="en-US" dirty="0">
                <a:latin typeface="Arial" panose="020B0604020202020204" pitchFamily="34" charset="0"/>
                <a:cs typeface="Arial" panose="020B0604020202020204" pitchFamily="34" charset="0"/>
              </a:rPr>
              <a:t>Illinois</a:t>
            </a:r>
          </a:p>
          <a:p>
            <a:pPr>
              <a:spcAft>
                <a:spcPts val="0"/>
              </a:spcAft>
            </a:pPr>
            <a:r>
              <a:rPr lang="en-US" dirty="0">
                <a:latin typeface="Arial" panose="020B0604020202020204" pitchFamily="34" charset="0"/>
                <a:cs typeface="Arial" panose="020B0604020202020204" pitchFamily="34" charset="0"/>
              </a:rPr>
              <a:t>Massachusetts</a:t>
            </a:r>
          </a:p>
        </p:txBody>
      </p:sp>
      <p:pic>
        <p:nvPicPr>
          <p:cNvPr id="6" name="Picture 5">
            <a:extLst>
              <a:ext uri="{FF2B5EF4-FFF2-40B4-BE49-F238E27FC236}">
                <a16:creationId xmlns="" xmlns:a16="http://schemas.microsoft.com/office/drawing/2014/main" id="{49BA6399-AF00-ED47-B973-F939F866B629}"/>
              </a:ext>
            </a:extLst>
          </p:cNvPr>
          <p:cNvPicPr>
            <a:picLocks noChangeAspect="1"/>
          </p:cNvPicPr>
          <p:nvPr/>
        </p:nvPicPr>
        <p:blipFill>
          <a:blip r:embed="rId2">
            <a:duotone>
              <a:schemeClr val="accent1">
                <a:shade val="45000"/>
                <a:satMod val="135000"/>
              </a:schemeClr>
              <a:prstClr val="white"/>
            </a:duotone>
          </a:blip>
          <a:stretch>
            <a:fillRect/>
          </a:stretch>
        </p:blipFill>
        <p:spPr>
          <a:xfrm>
            <a:off x="0" y="1696278"/>
            <a:ext cx="6705601" cy="4267200"/>
          </a:xfrm>
          <a:prstGeom prst="rect">
            <a:avLst/>
          </a:prstGeom>
        </p:spPr>
      </p:pic>
      <p:sp>
        <p:nvSpPr>
          <p:cNvPr id="7" name="Slide Number Placeholder 1">
            <a:extLst>
              <a:ext uri="{FF2B5EF4-FFF2-40B4-BE49-F238E27FC236}">
                <a16:creationId xmlns="" xmlns:a16="http://schemas.microsoft.com/office/drawing/2014/main" id="{1FFB2FF4-1129-1C49-9D07-11D0DE69AAD8}"/>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12</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155620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 xmlns:a16="http://schemas.microsoft.com/office/drawing/2014/main" id="{DB465A2A-100C-B545-BFD8-06C823A63C06}"/>
              </a:ext>
            </a:extLst>
          </p:cNvPr>
          <p:cNvSpPr txBox="1">
            <a:spLocks/>
          </p:cNvSpPr>
          <p:nvPr/>
        </p:nvSpPr>
        <p:spPr>
          <a:xfrm>
            <a:off x="6832922" y="1156252"/>
            <a:ext cx="5359078" cy="53176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4000"/>
              </a:spcAft>
              <a:buClr>
                <a:schemeClr val="dk2"/>
              </a:buClr>
              <a:buSzPts val="1800"/>
              <a:buFont typeface="Lato"/>
              <a:buNone/>
              <a:defRPr sz="2400" b="0" i="0" u="none" strike="noStrike" cap="none">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0" marR="0" lvl="1" indent="0" algn="l" rtl="0">
              <a:lnSpc>
                <a:spcPct val="100000"/>
              </a:lnSpc>
              <a:spcBef>
                <a:spcPts val="0"/>
              </a:spcBef>
              <a:spcAft>
                <a:spcPts val="4000"/>
              </a:spcAft>
              <a:buClr>
                <a:schemeClr val="dk2"/>
              </a:buClr>
              <a:buSzPts val="1400"/>
              <a:buFontTx/>
              <a:buNone/>
              <a:defRPr sz="1800" b="0" i="0" u="none" strike="noStrike" cap="none">
                <a:solidFill>
                  <a:schemeClr val="dk2"/>
                </a:solidFill>
                <a:latin typeface="Freight Sans Medium" panose="02000606030000020004" pitchFamily="2" charset="77"/>
                <a:ea typeface="Helvetica Neue"/>
                <a:cs typeface="Helvetica Neue"/>
                <a:sym typeface="Helvetica Neue"/>
              </a:defRPr>
            </a:lvl2pPr>
            <a:lvl3pPr marL="1828754" marR="0" lvl="2" indent="-423323" algn="l" rtl="0">
              <a:lnSpc>
                <a:spcPct val="100000"/>
              </a:lnSpc>
              <a:spcBef>
                <a:spcPts val="2133"/>
              </a:spcBef>
              <a:spcAft>
                <a:spcPts val="0"/>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3pPr>
            <a:lvl4pPr marL="2438339" marR="0" lvl="3" indent="-423323" algn="l" rtl="0">
              <a:lnSpc>
                <a:spcPct val="100000"/>
              </a:lnSpc>
              <a:spcBef>
                <a:spcPts val="2133"/>
              </a:spcBef>
              <a:spcAft>
                <a:spcPts val="0"/>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4pPr>
            <a:lvl5pPr marL="3047924" marR="0" lvl="4" indent="-423323" algn="l" rtl="0">
              <a:lnSpc>
                <a:spcPct val="100000"/>
              </a:lnSpc>
              <a:spcBef>
                <a:spcPts val="2133"/>
              </a:spcBef>
              <a:spcAft>
                <a:spcPts val="0"/>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5pPr>
            <a:lvl6pPr marL="3657509" marR="0" lvl="5" indent="-423323" algn="l" rtl="0">
              <a:lnSpc>
                <a:spcPct val="100000"/>
              </a:lnSpc>
              <a:spcBef>
                <a:spcPts val="2133"/>
              </a:spcBef>
              <a:spcAft>
                <a:spcPts val="0"/>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6pPr>
            <a:lvl7pPr marL="4267093" marR="0" lvl="6" indent="-423323" algn="l" rtl="0">
              <a:lnSpc>
                <a:spcPct val="100000"/>
              </a:lnSpc>
              <a:spcBef>
                <a:spcPts val="2133"/>
              </a:spcBef>
              <a:spcAft>
                <a:spcPts val="0"/>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7pPr>
            <a:lvl8pPr marL="4876678" marR="0" lvl="7" indent="-423323" algn="l" rtl="0">
              <a:lnSpc>
                <a:spcPct val="100000"/>
              </a:lnSpc>
              <a:spcBef>
                <a:spcPts val="2133"/>
              </a:spcBef>
              <a:spcAft>
                <a:spcPts val="0"/>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8pPr>
            <a:lvl9pPr marL="5486263" marR="0" lvl="8" indent="-423323" algn="l" rtl="0">
              <a:lnSpc>
                <a:spcPct val="100000"/>
              </a:lnSpc>
              <a:spcBef>
                <a:spcPts val="2133"/>
              </a:spcBef>
              <a:spcAft>
                <a:spcPts val="2133"/>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9pPr>
          </a:lstStyle>
          <a:p>
            <a:pPr>
              <a:spcAft>
                <a:spcPts val="0"/>
              </a:spcAft>
            </a:pPr>
            <a:r>
              <a:rPr lang="en-US" dirty="0">
                <a:latin typeface="Arial" panose="020B0604020202020204" pitchFamily="34" charset="0"/>
                <a:cs typeface="Arial" panose="020B0604020202020204" pitchFamily="34" charset="0"/>
              </a:rPr>
              <a:t>Yet, immigrants are moving to</a:t>
            </a:r>
            <a:r>
              <a:rPr lang="en-US" dirty="0">
                <a:solidFill>
                  <a:schemeClr val="accent2"/>
                </a:solidFill>
                <a:latin typeface="Arial" panose="020B0604020202020204" pitchFamily="34" charset="0"/>
                <a:cs typeface="Arial" panose="020B0604020202020204" pitchFamily="34" charset="0"/>
              </a:rPr>
              <a:t> </a:t>
            </a:r>
            <a:r>
              <a:rPr lang="en-US" b="1" dirty="0">
                <a:solidFill>
                  <a:schemeClr val="accent2"/>
                </a:solidFill>
                <a:latin typeface="Arial" panose="020B0604020202020204" pitchFamily="34" charset="0"/>
                <a:cs typeface="Arial" panose="020B0604020202020204" pitchFamily="34" charset="0"/>
              </a:rPr>
              <a:t>new destination states </a:t>
            </a:r>
            <a:r>
              <a:rPr lang="en-US" dirty="0">
                <a:latin typeface="Arial" panose="020B0604020202020204" pitchFamily="34" charset="0"/>
                <a:cs typeface="Arial" panose="020B0604020202020204" pitchFamily="34" charset="0"/>
              </a:rPr>
              <a:t>since the early 2000s. The number of foreign-born individuals </a:t>
            </a:r>
            <a:r>
              <a:rPr lang="en-US" dirty="0">
                <a:solidFill>
                  <a:schemeClr val="bg2"/>
                </a:solidFill>
                <a:latin typeface="Arial" panose="020B0604020202020204" pitchFamily="34" charset="0"/>
                <a:cs typeface="Arial" panose="020B0604020202020204" pitchFamily="34" charset="0"/>
              </a:rPr>
              <a:t>increased in </a:t>
            </a:r>
            <a:r>
              <a:rPr lang="en-US" b="1" dirty="0">
                <a:solidFill>
                  <a:schemeClr val="accent2"/>
                </a:solidFill>
                <a:latin typeface="Arial" panose="020B0604020202020204" pitchFamily="34" charset="0"/>
                <a:cs typeface="Arial" panose="020B0604020202020204" pitchFamily="34" charset="0"/>
              </a:rPr>
              <a:t>14 states </a:t>
            </a:r>
            <a:r>
              <a:rPr lang="en-US" dirty="0">
                <a:latin typeface="Arial" panose="020B0604020202020204" pitchFamily="34" charset="0"/>
                <a:cs typeface="Arial" panose="020B0604020202020204" pitchFamily="34" charset="0"/>
              </a:rPr>
              <a:t>(listed in descending order of growth):</a:t>
            </a:r>
          </a:p>
          <a:p>
            <a:pPr>
              <a:spcAft>
                <a:spcPts val="0"/>
              </a:spcAft>
            </a:pPr>
            <a:endParaRPr lang="en-US" dirty="0">
              <a:latin typeface="Arial" panose="020B0604020202020204" pitchFamily="34" charset="0"/>
              <a:cs typeface="Arial" panose="020B0604020202020204" pitchFamily="34" charset="0"/>
            </a:endParaRPr>
          </a:p>
          <a:p>
            <a:pPr>
              <a:spcAft>
                <a:spcPts val="0"/>
              </a:spcAft>
            </a:pPr>
            <a:r>
              <a:rPr lang="en-US" sz="2000" dirty="0">
                <a:latin typeface="Arial" panose="020B0604020202020204" pitchFamily="34" charset="0"/>
                <a:cs typeface="Arial" panose="020B0604020202020204" pitchFamily="34" charset="0"/>
              </a:rPr>
              <a:t>South Carolina</a:t>
            </a:r>
          </a:p>
          <a:p>
            <a:pPr>
              <a:spcAft>
                <a:spcPts val="0"/>
              </a:spcAft>
            </a:pPr>
            <a:r>
              <a:rPr lang="en-US" sz="2000" dirty="0">
                <a:latin typeface="Arial" panose="020B0604020202020204" pitchFamily="34" charset="0"/>
                <a:cs typeface="Arial" panose="020B0604020202020204" pitchFamily="34" charset="0"/>
              </a:rPr>
              <a:t>Alabama</a:t>
            </a:r>
          </a:p>
          <a:p>
            <a:pPr>
              <a:spcAft>
                <a:spcPts val="0"/>
              </a:spcAft>
            </a:pPr>
            <a:r>
              <a:rPr lang="en-US" sz="2000" dirty="0">
                <a:latin typeface="Arial" panose="020B0604020202020204" pitchFamily="34" charset="0"/>
                <a:cs typeface="Arial" panose="020B0604020202020204" pitchFamily="34" charset="0"/>
              </a:rPr>
              <a:t>Tennessee</a:t>
            </a:r>
          </a:p>
          <a:p>
            <a:pPr>
              <a:spcAft>
                <a:spcPts val="0"/>
              </a:spcAft>
            </a:pPr>
            <a:r>
              <a:rPr lang="en-US" sz="2000" dirty="0">
                <a:latin typeface="Arial" panose="020B0604020202020204" pitchFamily="34" charset="0"/>
                <a:cs typeface="Arial" panose="020B0604020202020204" pitchFamily="34" charset="0"/>
              </a:rPr>
              <a:t>Delaware</a:t>
            </a:r>
          </a:p>
          <a:p>
            <a:pPr>
              <a:spcAft>
                <a:spcPts val="0"/>
              </a:spcAft>
            </a:pPr>
            <a:r>
              <a:rPr lang="en-US" sz="2000" dirty="0">
                <a:latin typeface="Arial" panose="020B0604020202020204" pitchFamily="34" charset="0"/>
                <a:cs typeface="Arial" panose="020B0604020202020204" pitchFamily="34" charset="0"/>
              </a:rPr>
              <a:t>Arkansas</a:t>
            </a:r>
          </a:p>
          <a:p>
            <a:pPr>
              <a:spcAft>
                <a:spcPts val="0"/>
              </a:spcAft>
            </a:pPr>
            <a:r>
              <a:rPr lang="en-US" sz="2000" dirty="0">
                <a:latin typeface="Arial" panose="020B0604020202020204" pitchFamily="34" charset="0"/>
                <a:cs typeface="Arial" panose="020B0604020202020204" pitchFamily="34" charset="0"/>
              </a:rPr>
              <a:t>South Dakota</a:t>
            </a:r>
          </a:p>
          <a:p>
            <a:pPr>
              <a:spcAft>
                <a:spcPts val="0"/>
              </a:spcAft>
            </a:pPr>
            <a:r>
              <a:rPr lang="en-US" sz="2000" dirty="0">
                <a:latin typeface="Arial" panose="020B0604020202020204" pitchFamily="34" charset="0"/>
                <a:cs typeface="Arial" panose="020B0604020202020204" pitchFamily="34" charset="0"/>
              </a:rPr>
              <a:t>Nevada</a:t>
            </a:r>
          </a:p>
        </p:txBody>
      </p:sp>
      <p:pic>
        <p:nvPicPr>
          <p:cNvPr id="6" name="Picture 5">
            <a:extLst>
              <a:ext uri="{FF2B5EF4-FFF2-40B4-BE49-F238E27FC236}">
                <a16:creationId xmlns="" xmlns:a16="http://schemas.microsoft.com/office/drawing/2014/main" id="{A62A97FD-D03D-8C42-AE9D-E7378D2AE91A}"/>
              </a:ext>
            </a:extLst>
          </p:cNvPr>
          <p:cNvPicPr>
            <a:picLocks noChangeAspect="1"/>
          </p:cNvPicPr>
          <p:nvPr/>
        </p:nvPicPr>
        <p:blipFill>
          <a:blip r:embed="rId2">
            <a:duotone>
              <a:schemeClr val="accent2">
                <a:shade val="45000"/>
                <a:satMod val="135000"/>
              </a:schemeClr>
              <a:prstClr val="white"/>
            </a:duotone>
          </a:blip>
          <a:stretch>
            <a:fillRect/>
          </a:stretch>
        </p:blipFill>
        <p:spPr>
          <a:xfrm>
            <a:off x="0" y="1696278"/>
            <a:ext cx="6705600" cy="4267200"/>
          </a:xfrm>
          <a:prstGeom prst="rect">
            <a:avLst/>
          </a:prstGeom>
        </p:spPr>
      </p:pic>
      <p:sp>
        <p:nvSpPr>
          <p:cNvPr id="8" name="Title 7">
            <a:extLst>
              <a:ext uri="{FF2B5EF4-FFF2-40B4-BE49-F238E27FC236}">
                <a16:creationId xmlns="" xmlns:a16="http://schemas.microsoft.com/office/drawing/2014/main" id="{D6AABAF4-4053-6840-A4CE-EA6B5F59B3A3}"/>
              </a:ext>
            </a:extLst>
          </p:cNvPr>
          <p:cNvSpPr>
            <a:spLocks noGrp="1"/>
          </p:cNvSpPr>
          <p:nvPr>
            <p:ph type="title"/>
          </p:nvPr>
        </p:nvSpPr>
        <p:spPr/>
        <p:txBody>
          <a:bodyPr/>
          <a:lstStyle/>
          <a:p>
            <a:r>
              <a:rPr lang="en-US" sz="3600" dirty="0">
                <a:latin typeface="Arial" panose="020B0604020202020204" pitchFamily="34" charset="0"/>
                <a:cs typeface="Arial" panose="020B0604020202020204" pitchFamily="34" charset="0"/>
              </a:rPr>
              <a:t>Where do immigrants live?</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New Destination States</a:t>
            </a:r>
            <a:r>
              <a:rPr lang="en-US" sz="2400" b="0" dirty="0">
                <a:latin typeface="Arial" panose="020B0604020202020204" pitchFamily="34" charset="0"/>
                <a:cs typeface="Arial" panose="020B0604020202020204" pitchFamily="34" charset="0"/>
              </a:rPr>
              <a:t> </a:t>
            </a:r>
          </a:p>
        </p:txBody>
      </p:sp>
      <p:sp>
        <p:nvSpPr>
          <p:cNvPr id="12" name="Rectangle 11">
            <a:extLst>
              <a:ext uri="{FF2B5EF4-FFF2-40B4-BE49-F238E27FC236}">
                <a16:creationId xmlns="" xmlns:a16="http://schemas.microsoft.com/office/drawing/2014/main" id="{CA3B7D66-0AFC-B540-9278-C2B5C9C61739}"/>
              </a:ext>
            </a:extLst>
          </p:cNvPr>
          <p:cNvSpPr/>
          <p:nvPr/>
        </p:nvSpPr>
        <p:spPr>
          <a:xfrm>
            <a:off x="9609702" y="3429000"/>
            <a:ext cx="2743200" cy="2246769"/>
          </a:xfrm>
          <a:prstGeom prst="rect">
            <a:avLst/>
          </a:prstGeom>
        </p:spPr>
        <p:txBody>
          <a:bodyPr wrap="square">
            <a:spAutoFit/>
          </a:bodyPr>
          <a:lstStyle/>
          <a:p>
            <a:pPr>
              <a:spcAft>
                <a:spcPts val="0"/>
              </a:spcAft>
            </a:pPr>
            <a:r>
              <a:rPr lang="en-US" sz="2000" dirty="0">
                <a:solidFill>
                  <a:schemeClr val="bg2"/>
                </a:solidFill>
                <a:latin typeface="Arial" panose="020B0604020202020204" pitchFamily="34" charset="0"/>
                <a:cs typeface="Arial" panose="020B0604020202020204" pitchFamily="34" charset="0"/>
              </a:rPr>
              <a:t>Georgia</a:t>
            </a:r>
          </a:p>
          <a:p>
            <a:pPr>
              <a:spcAft>
                <a:spcPts val="0"/>
              </a:spcAft>
            </a:pPr>
            <a:r>
              <a:rPr lang="en-US" sz="2000" dirty="0">
                <a:solidFill>
                  <a:schemeClr val="bg2"/>
                </a:solidFill>
                <a:latin typeface="Arial" panose="020B0604020202020204" pitchFamily="34" charset="0"/>
                <a:cs typeface="Arial" panose="020B0604020202020204" pitchFamily="34" charset="0"/>
              </a:rPr>
              <a:t>Kentucky</a:t>
            </a:r>
          </a:p>
          <a:p>
            <a:pPr>
              <a:spcAft>
                <a:spcPts val="0"/>
              </a:spcAft>
            </a:pPr>
            <a:r>
              <a:rPr lang="en-US" sz="2000" dirty="0">
                <a:solidFill>
                  <a:schemeClr val="bg2"/>
                </a:solidFill>
                <a:latin typeface="Arial" panose="020B0604020202020204" pitchFamily="34" charset="0"/>
                <a:cs typeface="Arial" panose="020B0604020202020204" pitchFamily="34" charset="0"/>
              </a:rPr>
              <a:t>North Carolina</a:t>
            </a:r>
          </a:p>
          <a:p>
            <a:pPr>
              <a:spcAft>
                <a:spcPts val="0"/>
              </a:spcAft>
            </a:pPr>
            <a:r>
              <a:rPr lang="en-US" sz="2000" dirty="0">
                <a:solidFill>
                  <a:schemeClr val="bg2"/>
                </a:solidFill>
                <a:latin typeface="Arial" panose="020B0604020202020204" pitchFamily="34" charset="0"/>
                <a:cs typeface="Arial" panose="020B0604020202020204" pitchFamily="34" charset="0"/>
              </a:rPr>
              <a:t>Wyoming</a:t>
            </a:r>
          </a:p>
          <a:p>
            <a:pPr>
              <a:spcAft>
                <a:spcPts val="0"/>
              </a:spcAft>
            </a:pPr>
            <a:r>
              <a:rPr lang="en-US" sz="2000" dirty="0">
                <a:solidFill>
                  <a:schemeClr val="bg2"/>
                </a:solidFill>
                <a:latin typeface="Arial" panose="020B0604020202020204" pitchFamily="34" charset="0"/>
                <a:cs typeface="Arial" panose="020B0604020202020204" pitchFamily="34" charset="0"/>
              </a:rPr>
              <a:t>Idaho</a:t>
            </a:r>
          </a:p>
          <a:p>
            <a:pPr>
              <a:spcAft>
                <a:spcPts val="0"/>
              </a:spcAft>
            </a:pPr>
            <a:r>
              <a:rPr lang="en-US" sz="2000" dirty="0">
                <a:solidFill>
                  <a:schemeClr val="bg2"/>
                </a:solidFill>
                <a:latin typeface="Arial" panose="020B0604020202020204" pitchFamily="34" charset="0"/>
                <a:cs typeface="Arial" panose="020B0604020202020204" pitchFamily="34" charset="0"/>
              </a:rPr>
              <a:t>Indiana </a:t>
            </a:r>
          </a:p>
          <a:p>
            <a:pPr>
              <a:spcAft>
                <a:spcPts val="0"/>
              </a:spcAft>
            </a:pPr>
            <a:r>
              <a:rPr lang="en-US" sz="2000" dirty="0">
                <a:solidFill>
                  <a:schemeClr val="bg2"/>
                </a:solidFill>
                <a:latin typeface="Arial" panose="020B0604020202020204" pitchFamily="34" charset="0"/>
                <a:cs typeface="Arial" panose="020B0604020202020204" pitchFamily="34" charset="0"/>
              </a:rPr>
              <a:t>Mississippi</a:t>
            </a:r>
          </a:p>
        </p:txBody>
      </p:sp>
      <p:sp>
        <p:nvSpPr>
          <p:cNvPr id="13" name="Slide Number Placeholder 1">
            <a:extLst>
              <a:ext uri="{FF2B5EF4-FFF2-40B4-BE49-F238E27FC236}">
                <a16:creationId xmlns="" xmlns:a16="http://schemas.microsoft.com/office/drawing/2014/main" id="{634DF26B-B783-8B42-AF48-71C8E8F62604}"/>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13</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910286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F9FA90-ED20-414E-A838-776D6E179C8F}"/>
              </a:ext>
            </a:extLst>
          </p:cNvPr>
          <p:cNvSpPr>
            <a:spLocks noGrp="1"/>
          </p:cNvSpPr>
          <p:nvPr>
            <p:ph type="title"/>
          </p:nvPr>
        </p:nvSpPr>
        <p:spPr>
          <a:xfrm>
            <a:off x="127322" y="219919"/>
            <a:ext cx="11448911" cy="916281"/>
          </a:xfrm>
        </p:spPr>
        <p:txBody>
          <a:bodyPr/>
          <a:lstStyle/>
          <a:p>
            <a:r>
              <a:rPr lang="en-US" sz="3600" b="0" dirty="0">
                <a:latin typeface="Arial" panose="020B0604020202020204" pitchFamily="34" charset="0"/>
                <a:cs typeface="Arial" panose="020B0604020202020204" pitchFamily="34" charset="0"/>
              </a:rPr>
              <a:t>Immigrants are </a:t>
            </a:r>
            <a:r>
              <a:rPr lang="en-US" sz="3600" dirty="0">
                <a:solidFill>
                  <a:schemeClr val="bg2"/>
                </a:solidFill>
                <a:latin typeface="Arial" panose="020B0604020202020204" pitchFamily="34" charset="0"/>
                <a:cs typeface="Arial" panose="020B0604020202020204" pitchFamily="34" charset="0"/>
              </a:rPr>
              <a:t>younger (mostly 20-64 years old) </a:t>
            </a:r>
            <a:r>
              <a:rPr lang="en-US" sz="3600" b="0" dirty="0">
                <a:solidFill>
                  <a:schemeClr val="bg2"/>
                </a:solidFill>
                <a:latin typeface="Arial" panose="020B0604020202020204" pitchFamily="34" charset="0"/>
                <a:cs typeface="Arial" panose="020B0604020202020204" pitchFamily="34" charset="0"/>
              </a:rPr>
              <a:t>than U.S. born individuals</a:t>
            </a:r>
            <a:r>
              <a:rPr lang="en-US" b="0" dirty="0">
                <a:latin typeface="Arial" panose="020B0604020202020204" pitchFamily="34" charset="0"/>
                <a:cs typeface="Arial" panose="020B0604020202020204" pitchFamily="34" charset="0"/>
              </a:rPr>
              <a:t/>
            </a:r>
            <a:br>
              <a:rPr lang="en-US" b="0" dirty="0">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2017</a:t>
            </a:r>
            <a:endParaRPr lang="en-US" sz="2400" b="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D8004AF4-0A3A-5C47-BB74-122EBD3B5A75}"/>
              </a:ext>
            </a:extLst>
          </p:cNvPr>
          <p:cNvSpPr txBox="1"/>
          <p:nvPr/>
        </p:nvSpPr>
        <p:spPr>
          <a:xfrm>
            <a:off x="1" y="6550582"/>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(Radford and Noe-Bustamante 2019)</a:t>
            </a:r>
          </a:p>
        </p:txBody>
      </p:sp>
      <p:grpSp>
        <p:nvGrpSpPr>
          <p:cNvPr id="3" name="Group 2">
            <a:extLst>
              <a:ext uri="{FF2B5EF4-FFF2-40B4-BE49-F238E27FC236}">
                <a16:creationId xmlns="" xmlns:a16="http://schemas.microsoft.com/office/drawing/2014/main" id="{7BBA685C-A60F-D249-9794-673E67D38A43}"/>
              </a:ext>
            </a:extLst>
          </p:cNvPr>
          <p:cNvGrpSpPr/>
          <p:nvPr/>
        </p:nvGrpSpPr>
        <p:grpSpPr>
          <a:xfrm>
            <a:off x="287991" y="2120454"/>
            <a:ext cx="5808009" cy="4162947"/>
            <a:chOff x="37761" y="2102942"/>
            <a:chExt cx="5808009" cy="4162947"/>
          </a:xfrm>
        </p:grpSpPr>
        <p:graphicFrame>
          <p:nvGraphicFramePr>
            <p:cNvPr id="18" name="Chart 17">
              <a:extLst>
                <a:ext uri="{FF2B5EF4-FFF2-40B4-BE49-F238E27FC236}">
                  <a16:creationId xmlns="" xmlns:a16="http://schemas.microsoft.com/office/drawing/2014/main" id="{00000000-0008-0000-0C00-000009280000}"/>
                </a:ext>
              </a:extLst>
            </p:cNvPr>
            <p:cNvGraphicFramePr>
              <a:graphicFrameLocks noChangeAspect="1"/>
            </p:cNvGraphicFramePr>
            <p:nvPr>
              <p:extLst>
                <p:ext uri="{D42A27DB-BD31-4B8C-83A1-F6EECF244321}">
                  <p14:modId xmlns="" xmlns:p14="http://schemas.microsoft.com/office/powerpoint/2010/main" val="1036451799"/>
                </p:ext>
              </p:extLst>
            </p:nvPr>
          </p:nvGraphicFramePr>
          <p:xfrm>
            <a:off x="37761" y="2242529"/>
            <a:ext cx="5808009" cy="402336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 xmlns:a16="http://schemas.microsoft.com/office/drawing/2014/main" id="{96F42385-3EC5-4D4F-A03A-2311A4752327}"/>
                </a:ext>
              </a:extLst>
            </p:cNvPr>
            <p:cNvSpPr txBox="1"/>
            <p:nvPr/>
          </p:nvSpPr>
          <p:spPr>
            <a:xfrm>
              <a:off x="127322" y="2106719"/>
              <a:ext cx="946104" cy="276999"/>
            </a:xfrm>
            <a:prstGeom prst="rect">
              <a:avLst/>
            </a:prstGeom>
            <a:noFill/>
          </p:spPr>
          <p:txBody>
            <a:bodyPr wrap="square" rtlCol="0">
              <a:spAutoFit/>
            </a:bodyPr>
            <a:lstStyle/>
            <a:p>
              <a:r>
                <a:rPr lang="en-US" sz="1200" b="1" dirty="0">
                  <a:solidFill>
                    <a:schemeClr val="bg2"/>
                  </a:solidFill>
                  <a:latin typeface="Arial" panose="020B0604020202020204" pitchFamily="34" charset="0"/>
                  <a:cs typeface="Arial" panose="020B0604020202020204" pitchFamily="34" charset="0"/>
                </a:rPr>
                <a:t>Ages</a:t>
              </a:r>
            </a:p>
          </p:txBody>
        </p:sp>
        <p:sp>
          <p:nvSpPr>
            <p:cNvPr id="20" name="TextBox 19">
              <a:extLst>
                <a:ext uri="{FF2B5EF4-FFF2-40B4-BE49-F238E27FC236}">
                  <a16:creationId xmlns="" xmlns:a16="http://schemas.microsoft.com/office/drawing/2014/main" id="{BCCBEA6F-DE3B-F54D-97BF-C7AD010DD698}"/>
                </a:ext>
              </a:extLst>
            </p:cNvPr>
            <p:cNvSpPr txBox="1"/>
            <p:nvPr/>
          </p:nvSpPr>
          <p:spPr>
            <a:xfrm>
              <a:off x="2863036" y="2102942"/>
              <a:ext cx="1155363" cy="276999"/>
            </a:xfrm>
            <a:prstGeom prst="rect">
              <a:avLst/>
            </a:prstGeom>
            <a:noFill/>
          </p:spPr>
          <p:txBody>
            <a:bodyPr wrap="square" rtlCol="0">
              <a:spAutoFit/>
            </a:bodyPr>
            <a:lstStyle/>
            <a:p>
              <a:r>
                <a:rPr lang="en-US" sz="1200" b="1" dirty="0">
                  <a:solidFill>
                    <a:schemeClr val="bg2"/>
                  </a:solidFill>
                  <a:latin typeface="Arial" panose="020B0604020202020204" pitchFamily="34" charset="0"/>
                  <a:cs typeface="Arial" panose="020B0604020202020204" pitchFamily="34" charset="0"/>
                </a:rPr>
                <a:t>Foreign-born</a:t>
              </a:r>
            </a:p>
          </p:txBody>
        </p:sp>
      </p:grpSp>
      <p:grpSp>
        <p:nvGrpSpPr>
          <p:cNvPr id="4" name="Group 3">
            <a:extLst>
              <a:ext uri="{FF2B5EF4-FFF2-40B4-BE49-F238E27FC236}">
                <a16:creationId xmlns="" xmlns:a16="http://schemas.microsoft.com/office/drawing/2014/main" id="{68F3474A-256C-1C46-96E9-7669027115FE}"/>
              </a:ext>
            </a:extLst>
          </p:cNvPr>
          <p:cNvGrpSpPr/>
          <p:nvPr/>
        </p:nvGrpSpPr>
        <p:grpSpPr>
          <a:xfrm>
            <a:off x="6159886" y="2155331"/>
            <a:ext cx="5696712" cy="4169269"/>
            <a:chOff x="6041348" y="2096620"/>
            <a:chExt cx="5696712" cy="4169269"/>
          </a:xfrm>
        </p:grpSpPr>
        <p:graphicFrame>
          <p:nvGraphicFramePr>
            <p:cNvPr id="21" name="Chart 20">
              <a:extLst>
                <a:ext uri="{FF2B5EF4-FFF2-40B4-BE49-F238E27FC236}">
                  <a16:creationId xmlns="" xmlns:a16="http://schemas.microsoft.com/office/drawing/2014/main" id="{00000000-0008-0000-0C00-00000A280000}"/>
                </a:ext>
              </a:extLst>
            </p:cNvPr>
            <p:cNvGraphicFramePr>
              <a:graphicFrameLocks noChangeAspect="1"/>
            </p:cNvGraphicFramePr>
            <p:nvPr>
              <p:extLst>
                <p:ext uri="{D42A27DB-BD31-4B8C-83A1-F6EECF244321}">
                  <p14:modId xmlns="" xmlns:p14="http://schemas.microsoft.com/office/powerpoint/2010/main" val="325402113"/>
                </p:ext>
              </p:extLst>
            </p:nvPr>
          </p:nvGraphicFramePr>
          <p:xfrm>
            <a:off x="6041348" y="2242529"/>
            <a:ext cx="5696712" cy="4023360"/>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 xmlns:a16="http://schemas.microsoft.com/office/drawing/2014/main" id="{737CB24C-A4A3-F242-A3F0-1EB55E49AF47}"/>
                </a:ext>
              </a:extLst>
            </p:cNvPr>
            <p:cNvSpPr txBox="1"/>
            <p:nvPr/>
          </p:nvSpPr>
          <p:spPr>
            <a:xfrm>
              <a:off x="8753627" y="2096620"/>
              <a:ext cx="1155363" cy="276999"/>
            </a:xfrm>
            <a:prstGeom prst="rect">
              <a:avLst/>
            </a:prstGeom>
            <a:noFill/>
          </p:spPr>
          <p:txBody>
            <a:bodyPr wrap="square" rtlCol="0">
              <a:spAutoFit/>
            </a:bodyPr>
            <a:lstStyle/>
            <a:p>
              <a:pPr algn="ctr"/>
              <a:r>
                <a:rPr lang="en-US" sz="1200" b="1" dirty="0">
                  <a:solidFill>
                    <a:schemeClr val="bg2"/>
                  </a:solidFill>
                  <a:latin typeface="Arial" panose="020B0604020202020204" pitchFamily="34" charset="0"/>
                  <a:cs typeface="Arial" panose="020B0604020202020204" pitchFamily="34" charset="0"/>
                </a:rPr>
                <a:t>U.S.-born</a:t>
              </a:r>
            </a:p>
          </p:txBody>
        </p:sp>
        <p:sp>
          <p:nvSpPr>
            <p:cNvPr id="23" name="TextBox 22">
              <a:extLst>
                <a:ext uri="{FF2B5EF4-FFF2-40B4-BE49-F238E27FC236}">
                  <a16:creationId xmlns="" xmlns:a16="http://schemas.microsoft.com/office/drawing/2014/main" id="{2BEC5A21-EEFC-7145-A6BF-DCA752C07F72}"/>
                </a:ext>
              </a:extLst>
            </p:cNvPr>
            <p:cNvSpPr txBox="1"/>
            <p:nvPr/>
          </p:nvSpPr>
          <p:spPr>
            <a:xfrm>
              <a:off x="6334714" y="2099361"/>
              <a:ext cx="946104" cy="276999"/>
            </a:xfrm>
            <a:prstGeom prst="rect">
              <a:avLst/>
            </a:prstGeom>
            <a:noFill/>
          </p:spPr>
          <p:txBody>
            <a:bodyPr wrap="square" rtlCol="0">
              <a:spAutoFit/>
            </a:bodyPr>
            <a:lstStyle/>
            <a:p>
              <a:r>
                <a:rPr lang="en-US" sz="1200" b="1" dirty="0">
                  <a:solidFill>
                    <a:schemeClr val="bg2"/>
                  </a:solidFill>
                  <a:latin typeface="Arial" panose="020B0604020202020204" pitchFamily="34" charset="0"/>
                  <a:cs typeface="Arial" panose="020B0604020202020204" pitchFamily="34" charset="0"/>
                </a:rPr>
                <a:t>Ages</a:t>
              </a:r>
            </a:p>
          </p:txBody>
        </p:sp>
      </p:grpSp>
      <p:sp>
        <p:nvSpPr>
          <p:cNvPr id="24" name="Slide Number Placeholder 1">
            <a:extLst>
              <a:ext uri="{FF2B5EF4-FFF2-40B4-BE49-F238E27FC236}">
                <a16:creationId xmlns="" xmlns:a16="http://schemas.microsoft.com/office/drawing/2014/main" id="{342999A0-A4F6-B54A-9DC4-B0CFAD331862}"/>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14</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04864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AA179B-8655-CE41-887C-44D746AF6B96}"/>
              </a:ext>
            </a:extLst>
          </p:cNvPr>
          <p:cNvSpPr>
            <a:spLocks noGrp="1"/>
          </p:cNvSpPr>
          <p:nvPr>
            <p:ph type="title"/>
          </p:nvPr>
        </p:nvSpPr>
        <p:spPr>
          <a:xfrm>
            <a:off x="127322" y="219919"/>
            <a:ext cx="11332311" cy="916281"/>
          </a:xfrm>
        </p:spPr>
        <p:txBody>
          <a:bodyPr/>
          <a:lstStyle/>
          <a:p>
            <a:r>
              <a:rPr lang="en-US" sz="3600" b="0" dirty="0">
                <a:solidFill>
                  <a:schemeClr val="bg2"/>
                </a:solidFill>
                <a:latin typeface="Arial" panose="020B0604020202020204" pitchFamily="34" charset="0"/>
                <a:cs typeface="Arial" panose="020B0604020202020204" pitchFamily="34" charset="0"/>
              </a:rPr>
              <a:t>Immigrant participation in the </a:t>
            </a:r>
            <a:r>
              <a:rPr lang="en-US" sz="3600" dirty="0">
                <a:solidFill>
                  <a:schemeClr val="accent1"/>
                </a:solidFill>
                <a:latin typeface="Arial" panose="020B0604020202020204" pitchFamily="34" charset="0"/>
                <a:cs typeface="Arial" panose="020B0604020202020204" pitchFamily="34" charset="0"/>
              </a:rPr>
              <a:t>labor force has increased</a:t>
            </a:r>
            <a:r>
              <a:rPr lang="en-US" sz="3900" dirty="0">
                <a:solidFill>
                  <a:schemeClr val="accent6"/>
                </a:solidFill>
                <a:latin typeface="Arial" panose="020B0604020202020204" pitchFamily="34" charset="0"/>
                <a:cs typeface="Arial" panose="020B0604020202020204" pitchFamily="34" charset="0"/>
              </a:rPr>
              <a:t/>
            </a:r>
            <a:br>
              <a:rPr lang="en-US" sz="3900" dirty="0">
                <a:solidFill>
                  <a:schemeClr val="accent6"/>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2018</a:t>
            </a:r>
          </a:p>
        </p:txBody>
      </p:sp>
      <p:grpSp>
        <p:nvGrpSpPr>
          <p:cNvPr id="14" name="Group 13">
            <a:extLst>
              <a:ext uri="{FF2B5EF4-FFF2-40B4-BE49-F238E27FC236}">
                <a16:creationId xmlns="" xmlns:a16="http://schemas.microsoft.com/office/drawing/2014/main" id="{D71089D3-8F60-F14B-9A82-F8E3BEC22026}"/>
              </a:ext>
            </a:extLst>
          </p:cNvPr>
          <p:cNvGrpSpPr>
            <a:grpSpLocks noChangeAspect="1"/>
          </p:cNvGrpSpPr>
          <p:nvPr/>
        </p:nvGrpSpPr>
        <p:grpSpPr>
          <a:xfrm>
            <a:off x="2758440" y="1499871"/>
            <a:ext cx="6675120" cy="4824729"/>
            <a:chOff x="1997075" y="479425"/>
            <a:chExt cx="8197850" cy="5899150"/>
          </a:xfrm>
        </p:grpSpPr>
        <p:graphicFrame>
          <p:nvGraphicFramePr>
            <p:cNvPr id="8" name="Chart 7">
              <a:extLst>
                <a:ext uri="{FF2B5EF4-FFF2-40B4-BE49-F238E27FC236}">
                  <a16:creationId xmlns="" xmlns:a16="http://schemas.microsoft.com/office/drawing/2014/main" id="{90E7F7BF-2DCC-2448-8D53-4B83F6F8ED81}"/>
                </a:ext>
              </a:extLst>
            </p:cNvPr>
            <p:cNvGraphicFramePr>
              <a:graphicFrameLocks/>
            </p:cNvGraphicFramePr>
            <p:nvPr>
              <p:extLst>
                <p:ext uri="{D42A27DB-BD31-4B8C-83A1-F6EECF244321}">
                  <p14:modId xmlns="" xmlns:p14="http://schemas.microsoft.com/office/powerpoint/2010/main" val="3627893003"/>
                </p:ext>
              </p:extLst>
            </p:nvPr>
          </p:nvGraphicFramePr>
          <p:xfrm>
            <a:off x="1997075" y="479425"/>
            <a:ext cx="8197850" cy="58991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 xmlns:a16="http://schemas.microsoft.com/office/drawing/2014/main" id="{D9425753-7CEE-CD44-A688-AE3B298C3973}"/>
                </a:ext>
              </a:extLst>
            </p:cNvPr>
            <p:cNvSpPr txBox="1"/>
            <p:nvPr/>
          </p:nvSpPr>
          <p:spPr>
            <a:xfrm>
              <a:off x="2762028" y="3392128"/>
              <a:ext cx="984062" cy="451579"/>
            </a:xfrm>
            <a:prstGeom prst="rect">
              <a:avLst/>
            </a:prstGeom>
            <a:noFill/>
          </p:spPr>
          <p:txBody>
            <a:bodyPr wrap="square" rtlCol="0">
              <a:spAutoFit/>
            </a:bodyPr>
            <a:lstStyle/>
            <a:p>
              <a:r>
                <a:rPr lang="en-US" b="1" dirty="0">
                  <a:solidFill>
                    <a:schemeClr val="accent1"/>
                  </a:solidFill>
                  <a:latin typeface="Arial" panose="020B0604020202020204" pitchFamily="34" charset="0"/>
                  <a:cs typeface="Arial" panose="020B0604020202020204" pitchFamily="34" charset="0"/>
                </a:rPr>
                <a:t>6.7%</a:t>
              </a:r>
            </a:p>
          </p:txBody>
        </p:sp>
        <p:sp>
          <p:nvSpPr>
            <p:cNvPr id="9" name="TextBox 8">
              <a:extLst>
                <a:ext uri="{FF2B5EF4-FFF2-40B4-BE49-F238E27FC236}">
                  <a16:creationId xmlns="" xmlns:a16="http://schemas.microsoft.com/office/drawing/2014/main" id="{8BB24B13-2DFD-2B46-8E99-F6104F60DD44}"/>
                </a:ext>
              </a:extLst>
            </p:cNvPr>
            <p:cNvSpPr txBox="1"/>
            <p:nvPr/>
          </p:nvSpPr>
          <p:spPr>
            <a:xfrm>
              <a:off x="2762028" y="4247535"/>
              <a:ext cx="984062" cy="415603"/>
            </a:xfrm>
            <a:prstGeom prst="rect">
              <a:avLst/>
            </a:prstGeom>
            <a:noFill/>
          </p:spPr>
          <p:txBody>
            <a:bodyPr wrap="square" rtlCol="0">
              <a:spAutoFit/>
            </a:bodyPr>
            <a:lstStyle/>
            <a:p>
              <a:r>
                <a:rPr lang="en-US" b="1" dirty="0">
                  <a:solidFill>
                    <a:schemeClr val="tx2">
                      <a:lumMod val="50000"/>
                    </a:schemeClr>
                  </a:solidFill>
                  <a:latin typeface="Arial" panose="020B0604020202020204" pitchFamily="34" charset="0"/>
                  <a:cs typeface="Arial" panose="020B0604020202020204" pitchFamily="34" charset="0"/>
                </a:rPr>
                <a:t>6.2%</a:t>
              </a:r>
            </a:p>
          </p:txBody>
        </p:sp>
        <p:sp>
          <p:nvSpPr>
            <p:cNvPr id="10" name="TextBox 9">
              <a:extLst>
                <a:ext uri="{FF2B5EF4-FFF2-40B4-BE49-F238E27FC236}">
                  <a16:creationId xmlns="" xmlns:a16="http://schemas.microsoft.com/office/drawing/2014/main" id="{36A9C047-EF58-9946-BFE3-335593A788D4}"/>
                </a:ext>
              </a:extLst>
            </p:cNvPr>
            <p:cNvSpPr txBox="1"/>
            <p:nvPr/>
          </p:nvSpPr>
          <p:spPr>
            <a:xfrm>
              <a:off x="8961267" y="823423"/>
              <a:ext cx="1167972" cy="451579"/>
            </a:xfrm>
            <a:prstGeom prst="rect">
              <a:avLst/>
            </a:prstGeom>
            <a:noFill/>
          </p:spPr>
          <p:txBody>
            <a:bodyPr wrap="square" rtlCol="0">
              <a:spAutoFit/>
            </a:bodyPr>
            <a:lstStyle/>
            <a:p>
              <a:r>
                <a:rPr lang="en-US" b="1" dirty="0">
                  <a:solidFill>
                    <a:schemeClr val="accent1"/>
                  </a:solidFill>
                  <a:latin typeface="Arial" panose="020B0604020202020204" pitchFamily="34" charset="0"/>
                  <a:cs typeface="Arial" panose="020B0604020202020204" pitchFamily="34" charset="0"/>
                </a:rPr>
                <a:t>17.2%</a:t>
              </a:r>
            </a:p>
          </p:txBody>
        </p:sp>
        <p:sp>
          <p:nvSpPr>
            <p:cNvPr id="11" name="TextBox 10">
              <a:extLst>
                <a:ext uri="{FF2B5EF4-FFF2-40B4-BE49-F238E27FC236}">
                  <a16:creationId xmlns="" xmlns:a16="http://schemas.microsoft.com/office/drawing/2014/main" id="{5F96F92F-701A-2147-A482-543AC875F450}"/>
                </a:ext>
              </a:extLst>
            </p:cNvPr>
            <p:cNvSpPr txBox="1"/>
            <p:nvPr/>
          </p:nvSpPr>
          <p:spPr>
            <a:xfrm>
              <a:off x="8961267" y="2386629"/>
              <a:ext cx="1167972" cy="415603"/>
            </a:xfrm>
            <a:prstGeom prst="rect">
              <a:avLst/>
            </a:prstGeom>
            <a:noFill/>
          </p:spPr>
          <p:txBody>
            <a:bodyPr wrap="square" rtlCol="0">
              <a:spAutoFit/>
            </a:bodyPr>
            <a:lstStyle/>
            <a:p>
              <a:r>
                <a:rPr lang="en-US" b="1" dirty="0">
                  <a:solidFill>
                    <a:schemeClr val="tx2">
                      <a:lumMod val="50000"/>
                    </a:schemeClr>
                  </a:solidFill>
                  <a:latin typeface="Arial" panose="020B0604020202020204" pitchFamily="34" charset="0"/>
                  <a:cs typeface="Arial" panose="020B0604020202020204" pitchFamily="34" charset="0"/>
                </a:rPr>
                <a:t>13.7%</a:t>
              </a:r>
            </a:p>
          </p:txBody>
        </p:sp>
        <p:sp>
          <p:nvSpPr>
            <p:cNvPr id="12" name="TextBox 11">
              <a:extLst>
                <a:ext uri="{FF2B5EF4-FFF2-40B4-BE49-F238E27FC236}">
                  <a16:creationId xmlns="" xmlns:a16="http://schemas.microsoft.com/office/drawing/2014/main" id="{73AB35E2-5DA0-8247-B7CD-4CB7C7B2A100}"/>
                </a:ext>
              </a:extLst>
            </p:cNvPr>
            <p:cNvSpPr txBox="1"/>
            <p:nvPr/>
          </p:nvSpPr>
          <p:spPr>
            <a:xfrm>
              <a:off x="6095999" y="3429001"/>
              <a:ext cx="3897301" cy="727305"/>
            </a:xfrm>
            <a:prstGeom prst="rect">
              <a:avLst/>
            </a:prstGeom>
            <a:noFill/>
          </p:spPr>
          <p:txBody>
            <a:bodyPr wrap="square" rtlCol="0">
              <a:spAutoFit/>
            </a:bodyPr>
            <a:lstStyle/>
            <a:p>
              <a:r>
                <a:rPr lang="en-US" dirty="0">
                  <a:solidFill>
                    <a:schemeClr val="tx2">
                      <a:lumMod val="50000"/>
                    </a:schemeClr>
                  </a:solidFill>
                  <a:latin typeface="Arial" panose="020B0604020202020204" pitchFamily="34" charset="0"/>
                  <a:cs typeface="Arial" panose="020B0604020202020204" pitchFamily="34" charset="0"/>
                </a:rPr>
                <a:t>Foreign-born as share of total population</a:t>
              </a:r>
            </a:p>
          </p:txBody>
        </p:sp>
        <p:sp>
          <p:nvSpPr>
            <p:cNvPr id="13" name="TextBox 12">
              <a:extLst>
                <a:ext uri="{FF2B5EF4-FFF2-40B4-BE49-F238E27FC236}">
                  <a16:creationId xmlns="" xmlns:a16="http://schemas.microsoft.com/office/drawing/2014/main" id="{FE253CFD-DA60-894E-9C83-1B2065D4ABB5}"/>
                </a:ext>
              </a:extLst>
            </p:cNvPr>
            <p:cNvSpPr txBox="1"/>
            <p:nvPr/>
          </p:nvSpPr>
          <p:spPr>
            <a:xfrm>
              <a:off x="2551127" y="1759803"/>
              <a:ext cx="3544873" cy="790263"/>
            </a:xfrm>
            <a:prstGeom prst="rect">
              <a:avLst/>
            </a:prstGeom>
            <a:noFill/>
          </p:spPr>
          <p:txBody>
            <a:bodyPr wrap="square" rtlCol="0">
              <a:spAutoFit/>
            </a:bodyPr>
            <a:lstStyle/>
            <a:p>
              <a:r>
                <a:rPr lang="en-US" dirty="0">
                  <a:solidFill>
                    <a:schemeClr val="accent1"/>
                  </a:solidFill>
                  <a:latin typeface="Arial" panose="020B0604020202020204" pitchFamily="34" charset="0"/>
                  <a:cs typeface="Arial" panose="020B0604020202020204" pitchFamily="34" charset="0"/>
                </a:rPr>
                <a:t>Foreign-born as share of total labor force</a:t>
              </a:r>
            </a:p>
          </p:txBody>
        </p:sp>
      </p:grpSp>
      <p:sp>
        <p:nvSpPr>
          <p:cNvPr id="15" name="TextBox 14">
            <a:extLst>
              <a:ext uri="{FF2B5EF4-FFF2-40B4-BE49-F238E27FC236}">
                <a16:creationId xmlns="" xmlns:a16="http://schemas.microsoft.com/office/drawing/2014/main" id="{6BCEDC66-32A0-C349-BC92-1B64DB999BCE}"/>
              </a:ext>
            </a:extLst>
          </p:cNvPr>
          <p:cNvSpPr txBox="1"/>
          <p:nvPr/>
        </p:nvSpPr>
        <p:spPr>
          <a:xfrm>
            <a:off x="1" y="6550582"/>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(Migration Policy Institute 2018b)</a:t>
            </a:r>
          </a:p>
        </p:txBody>
      </p:sp>
      <p:sp>
        <p:nvSpPr>
          <p:cNvPr id="16" name="Slide Number Placeholder 1">
            <a:extLst>
              <a:ext uri="{FF2B5EF4-FFF2-40B4-BE49-F238E27FC236}">
                <a16:creationId xmlns="" xmlns:a16="http://schemas.microsoft.com/office/drawing/2014/main" id="{38BAD506-4E59-C14F-A357-3C9EDFD235A1}"/>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15</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646563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 xmlns:a16="http://schemas.microsoft.com/office/drawing/2014/main" id="{FBEEF14D-CFA0-9F42-B8C8-74C946731384}"/>
              </a:ext>
            </a:extLst>
          </p:cNvPr>
          <p:cNvGraphicFramePr>
            <a:graphicFrameLocks/>
          </p:cNvGraphicFramePr>
          <p:nvPr>
            <p:extLst>
              <p:ext uri="{D42A27DB-BD31-4B8C-83A1-F6EECF244321}">
                <p14:modId xmlns="" xmlns:p14="http://schemas.microsoft.com/office/powerpoint/2010/main" val="3954991372"/>
              </p:ext>
            </p:extLst>
          </p:nvPr>
        </p:nvGraphicFramePr>
        <p:xfrm>
          <a:off x="127322" y="1379026"/>
          <a:ext cx="8559478" cy="51206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 xmlns:a16="http://schemas.microsoft.com/office/drawing/2014/main" id="{F1E9CCF9-B063-A64F-AE2E-8FAF63418E61}"/>
              </a:ext>
            </a:extLst>
          </p:cNvPr>
          <p:cNvSpPr>
            <a:spLocks noGrp="1"/>
          </p:cNvSpPr>
          <p:nvPr>
            <p:ph type="title"/>
          </p:nvPr>
        </p:nvSpPr>
        <p:spPr/>
        <p:txBody>
          <a:bodyPr/>
          <a:lstStyle/>
          <a:p>
            <a:r>
              <a:rPr lang="en-US" sz="3600" b="0" dirty="0">
                <a:latin typeface="Arial" panose="020B0604020202020204" pitchFamily="34" charset="0"/>
                <a:cs typeface="Arial" panose="020B0604020202020204" pitchFamily="34" charset="0"/>
              </a:rPr>
              <a:t>Arrivals: Asians </a:t>
            </a:r>
            <a:r>
              <a:rPr lang="en-US" sz="3600" dirty="0">
                <a:solidFill>
                  <a:schemeClr val="accent2"/>
                </a:solidFill>
                <a:latin typeface="Arial" panose="020B0604020202020204" pitchFamily="34" charset="0"/>
                <a:cs typeface="Arial" panose="020B0604020202020204" pitchFamily="34" charset="0"/>
              </a:rPr>
              <a:t>outnumber</a:t>
            </a:r>
            <a:r>
              <a:rPr lang="en-US" sz="3600" b="0" dirty="0">
                <a:latin typeface="Arial" panose="020B0604020202020204" pitchFamily="34" charset="0"/>
                <a:cs typeface="Arial" panose="020B0604020202020204" pitchFamily="34" charset="0"/>
              </a:rPr>
              <a:t> Latinx Immigrants</a:t>
            </a:r>
            <a:r>
              <a:rPr lang="en-US" b="0" dirty="0">
                <a:latin typeface="Arial" panose="020B0604020202020204" pitchFamily="34" charset="0"/>
                <a:cs typeface="Arial" panose="020B0604020202020204" pitchFamily="34" charset="0"/>
              </a:rPr>
              <a:t/>
            </a:r>
            <a:br>
              <a:rPr lang="en-US" b="0" dirty="0">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 of immigrants arriving in the U.S. in each year who are ...</a:t>
            </a:r>
            <a:endParaRPr lang="en-US" sz="2400" b="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 xmlns:a16="http://schemas.microsoft.com/office/drawing/2014/main" id="{42669423-C7D8-DE4D-B039-30A006107B61}"/>
              </a:ext>
            </a:extLst>
          </p:cNvPr>
          <p:cNvSpPr>
            <a:spLocks noGrp="1"/>
          </p:cNvSpPr>
          <p:nvPr>
            <p:ph type="body" idx="1"/>
          </p:nvPr>
        </p:nvSpPr>
        <p:spPr>
          <a:xfrm>
            <a:off x="8857364" y="1379026"/>
            <a:ext cx="3188861" cy="5171556"/>
          </a:xfrm>
        </p:spPr>
        <p:txBody>
          <a:bodyPr anchor="ctr"/>
          <a:lstStyle/>
          <a:p>
            <a:pPr marL="114300" indent="0">
              <a:buNone/>
            </a:pPr>
            <a:r>
              <a:rPr lang="en-US" sz="2400" dirty="0">
                <a:solidFill>
                  <a:schemeClr val="bg2"/>
                </a:solidFill>
                <a:latin typeface="Arial" panose="020B0604020202020204" pitchFamily="34" charset="0"/>
                <a:cs typeface="Arial" panose="020B0604020202020204" pitchFamily="34" charset="0"/>
              </a:rPr>
              <a:t>Post-1965, Latinx immigrants have composed a large proportion of the total new arrivals to the U.S. </a:t>
            </a:r>
            <a:r>
              <a:rPr lang="en-US" sz="2400" b="1" dirty="0">
                <a:solidFill>
                  <a:schemeClr val="accent2"/>
                </a:solidFill>
                <a:latin typeface="Arial" panose="020B0604020202020204" pitchFamily="34" charset="0"/>
                <a:cs typeface="Arial" panose="020B0604020202020204" pitchFamily="34" charset="0"/>
              </a:rPr>
              <a:t>Since 2009, Asians have outnumbered Latinx immigrants in new arrivals.</a:t>
            </a:r>
          </a:p>
        </p:txBody>
      </p:sp>
      <p:sp>
        <p:nvSpPr>
          <p:cNvPr id="8" name="TextBox 7">
            <a:extLst>
              <a:ext uri="{FF2B5EF4-FFF2-40B4-BE49-F238E27FC236}">
                <a16:creationId xmlns="" xmlns:a16="http://schemas.microsoft.com/office/drawing/2014/main" id="{677DDC5A-3915-964A-A883-2B9AC1775AB1}"/>
              </a:ext>
            </a:extLst>
          </p:cNvPr>
          <p:cNvSpPr txBox="1"/>
          <p:nvPr/>
        </p:nvSpPr>
        <p:spPr>
          <a:xfrm>
            <a:off x="1" y="6550582"/>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(Radford and Noe-Bustamante 2019)</a:t>
            </a:r>
          </a:p>
        </p:txBody>
      </p:sp>
      <p:sp>
        <p:nvSpPr>
          <p:cNvPr id="9" name="TextBox 8">
            <a:extLst>
              <a:ext uri="{FF2B5EF4-FFF2-40B4-BE49-F238E27FC236}">
                <a16:creationId xmlns="" xmlns:a16="http://schemas.microsoft.com/office/drawing/2014/main" id="{397C4CDE-433F-9D40-A1DA-F838F2B4017D}"/>
              </a:ext>
            </a:extLst>
          </p:cNvPr>
          <p:cNvSpPr txBox="1"/>
          <p:nvPr/>
        </p:nvSpPr>
        <p:spPr>
          <a:xfrm>
            <a:off x="6914734" y="2382602"/>
            <a:ext cx="1314866" cy="461665"/>
          </a:xfrm>
          <a:prstGeom prst="rect">
            <a:avLst/>
          </a:prstGeom>
          <a:noFill/>
        </p:spPr>
        <p:txBody>
          <a:bodyPr wrap="square" rtlCol="0">
            <a:spAutoFit/>
          </a:bodyPr>
          <a:lstStyle/>
          <a:p>
            <a:r>
              <a:rPr lang="en-US" sz="2400" b="1" dirty="0">
                <a:solidFill>
                  <a:schemeClr val="accent2"/>
                </a:solidFill>
                <a:latin typeface="Arial" panose="020B0604020202020204" pitchFamily="34" charset="0"/>
                <a:cs typeface="Arial" panose="020B0604020202020204" pitchFamily="34" charset="0"/>
              </a:rPr>
              <a:t>Asians</a:t>
            </a:r>
          </a:p>
        </p:txBody>
      </p:sp>
      <p:sp>
        <p:nvSpPr>
          <p:cNvPr id="13" name="TextBox 12">
            <a:extLst>
              <a:ext uri="{FF2B5EF4-FFF2-40B4-BE49-F238E27FC236}">
                <a16:creationId xmlns="" xmlns:a16="http://schemas.microsoft.com/office/drawing/2014/main" id="{13D76A3C-3301-BE42-AC62-D6AA35A92CA6}"/>
              </a:ext>
            </a:extLst>
          </p:cNvPr>
          <p:cNvSpPr txBox="1"/>
          <p:nvPr/>
        </p:nvSpPr>
        <p:spPr>
          <a:xfrm>
            <a:off x="6914733" y="4110335"/>
            <a:ext cx="1162467" cy="461665"/>
          </a:xfrm>
          <a:prstGeom prst="rect">
            <a:avLst/>
          </a:prstGeom>
          <a:noFill/>
        </p:spPr>
        <p:txBody>
          <a:bodyPr wrap="square" rtlCol="0">
            <a:spAutoFit/>
          </a:bodyPr>
          <a:lstStyle/>
          <a:p>
            <a:r>
              <a:rPr lang="en-US" sz="2400" b="1" dirty="0">
                <a:solidFill>
                  <a:schemeClr val="tx2">
                    <a:lumMod val="75000"/>
                  </a:schemeClr>
                </a:solidFill>
                <a:latin typeface="Arial" panose="020B0604020202020204" pitchFamily="34" charset="0"/>
                <a:cs typeface="Arial" panose="020B0604020202020204" pitchFamily="34" charset="0"/>
              </a:rPr>
              <a:t>Latinx</a:t>
            </a:r>
          </a:p>
        </p:txBody>
      </p:sp>
      <p:sp>
        <p:nvSpPr>
          <p:cNvPr id="10" name="Slide Number Placeholder 1">
            <a:extLst>
              <a:ext uri="{FF2B5EF4-FFF2-40B4-BE49-F238E27FC236}">
                <a16:creationId xmlns="" xmlns:a16="http://schemas.microsoft.com/office/drawing/2014/main" id="{6C806CD0-3A9C-7D4A-B045-904614565C6E}"/>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16</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239746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175EDB7D-B844-7B4E-AFFF-A36587197A2F}"/>
              </a:ext>
            </a:extLst>
          </p:cNvPr>
          <p:cNvSpPr>
            <a:spLocks noGrp="1"/>
          </p:cNvSpPr>
          <p:nvPr>
            <p:ph type="title"/>
          </p:nvPr>
        </p:nvSpPr>
        <p:spPr/>
        <p:txBody>
          <a:bodyPr/>
          <a:lstStyle/>
          <a:p>
            <a:r>
              <a:rPr lang="en-US" sz="3600" b="0" dirty="0">
                <a:latin typeface="Arial" panose="020B0604020202020204" pitchFamily="34" charset="0"/>
                <a:cs typeface="Arial" panose="020B0604020202020204" pitchFamily="34" charset="0"/>
              </a:rPr>
              <a:t>About </a:t>
            </a:r>
            <a:r>
              <a:rPr lang="en-US" sz="3600" dirty="0">
                <a:solidFill>
                  <a:schemeClr val="accent1"/>
                </a:solidFill>
                <a:latin typeface="Arial" panose="020B0604020202020204" pitchFamily="34" charset="0"/>
                <a:cs typeface="Arial" panose="020B0604020202020204" pitchFamily="34" charset="0"/>
              </a:rPr>
              <a:t>1M green cards </a:t>
            </a:r>
            <a:r>
              <a:rPr lang="en-US" sz="3600" b="0" dirty="0">
                <a:latin typeface="Arial" panose="020B0604020202020204" pitchFamily="34" charset="0"/>
                <a:cs typeface="Arial" panose="020B0604020202020204" pitchFamily="34" charset="0"/>
              </a:rPr>
              <a:t>are issued a year</a:t>
            </a:r>
            <a:r>
              <a:rPr lang="en-US" b="0" dirty="0">
                <a:latin typeface="Arial" panose="020B0604020202020204" pitchFamily="34" charset="0"/>
                <a:cs typeface="Arial" panose="020B0604020202020204" pitchFamily="34" charset="0"/>
              </a:rPr>
              <a:t/>
            </a:r>
            <a:br>
              <a:rPr lang="en-US" b="0" dirty="0">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Number of green cards issued annually in the U.S., 1820 - 2018</a:t>
            </a:r>
            <a:endParaRPr lang="en-US" sz="2400" b="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 xmlns:a16="http://schemas.microsoft.com/office/drawing/2014/main" id="{D56B9956-3504-B44C-9F60-C09D17B677BE}"/>
              </a:ext>
            </a:extLst>
          </p:cNvPr>
          <p:cNvGrpSpPr/>
          <p:nvPr/>
        </p:nvGrpSpPr>
        <p:grpSpPr>
          <a:xfrm>
            <a:off x="0" y="1449149"/>
            <a:ext cx="12497258" cy="5027851"/>
            <a:chOff x="0" y="1066800"/>
            <a:chExt cx="12497258" cy="5027851"/>
          </a:xfrm>
        </p:grpSpPr>
        <p:graphicFrame>
          <p:nvGraphicFramePr>
            <p:cNvPr id="7" name="Chart 6">
              <a:extLst>
                <a:ext uri="{FF2B5EF4-FFF2-40B4-BE49-F238E27FC236}">
                  <a16:creationId xmlns="" xmlns:a16="http://schemas.microsoft.com/office/drawing/2014/main" id="{8A4D1FC6-3937-3A46-8C3F-F3A5F94E0ECA}"/>
                </a:ext>
              </a:extLst>
            </p:cNvPr>
            <p:cNvGraphicFramePr>
              <a:graphicFrameLocks/>
            </p:cNvGraphicFramePr>
            <p:nvPr>
              <p:extLst>
                <p:ext uri="{D42A27DB-BD31-4B8C-83A1-F6EECF244321}">
                  <p14:modId xmlns="" xmlns:p14="http://schemas.microsoft.com/office/powerpoint/2010/main" val="507614709"/>
                </p:ext>
              </p:extLst>
            </p:nvPr>
          </p:nvGraphicFramePr>
          <p:xfrm>
            <a:off x="0" y="1351201"/>
            <a:ext cx="11141837" cy="4743450"/>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Group 1">
              <a:extLst>
                <a:ext uri="{FF2B5EF4-FFF2-40B4-BE49-F238E27FC236}">
                  <a16:creationId xmlns="" xmlns:a16="http://schemas.microsoft.com/office/drawing/2014/main" id="{99F139CA-7150-2347-A928-F32F50C22898}"/>
                </a:ext>
              </a:extLst>
            </p:cNvPr>
            <p:cNvGrpSpPr/>
            <p:nvPr/>
          </p:nvGrpSpPr>
          <p:grpSpPr>
            <a:xfrm>
              <a:off x="3785468" y="1066800"/>
              <a:ext cx="8711790" cy="2956560"/>
              <a:chOff x="3785468" y="1066800"/>
              <a:chExt cx="8711790" cy="2956560"/>
            </a:xfrm>
          </p:grpSpPr>
          <p:pic>
            <p:nvPicPr>
              <p:cNvPr id="9" name="Picture 8">
                <a:extLst>
                  <a:ext uri="{FF2B5EF4-FFF2-40B4-BE49-F238E27FC236}">
                    <a16:creationId xmlns="" xmlns:a16="http://schemas.microsoft.com/office/drawing/2014/main" id="{3F8AD48C-3252-B243-96F2-943C47CFF456}"/>
                  </a:ext>
                </a:extLst>
              </p:cNvPr>
              <p:cNvPicPr>
                <a:picLocks noChangeAspect="1"/>
              </p:cNvPicPr>
              <p:nvPr/>
            </p:nvPicPr>
            <p:blipFill>
              <a:blip r:embed="rId3">
                <a:duotone>
                  <a:schemeClr val="bg2">
                    <a:shade val="45000"/>
                    <a:satMod val="135000"/>
                  </a:schemeClr>
                  <a:prstClr val="white"/>
                </a:duotone>
              </a:blip>
              <a:stretch>
                <a:fillRect/>
              </a:stretch>
            </p:blipFill>
            <p:spPr>
              <a:xfrm>
                <a:off x="11004913" y="2834640"/>
                <a:ext cx="1188720" cy="1188720"/>
              </a:xfrm>
              <a:prstGeom prst="rect">
                <a:avLst/>
              </a:prstGeom>
            </p:spPr>
          </p:pic>
          <p:sp>
            <p:nvSpPr>
              <p:cNvPr id="10" name="TextBox 9">
                <a:extLst>
                  <a:ext uri="{FF2B5EF4-FFF2-40B4-BE49-F238E27FC236}">
                    <a16:creationId xmlns="" xmlns:a16="http://schemas.microsoft.com/office/drawing/2014/main" id="{7CEF9564-C61B-B541-B32B-A1C9256A8C19}"/>
                  </a:ext>
                </a:extLst>
              </p:cNvPr>
              <p:cNvSpPr txBox="1"/>
              <p:nvPr/>
            </p:nvSpPr>
            <p:spPr>
              <a:xfrm>
                <a:off x="3785468" y="2140803"/>
                <a:ext cx="1795971" cy="830997"/>
              </a:xfrm>
              <a:prstGeom prst="rect">
                <a:avLst/>
              </a:prstGeom>
              <a:noFill/>
            </p:spPr>
            <p:txBody>
              <a:bodyPr wrap="square" rtlCol="0">
                <a:spAutoFit/>
              </a:bodyPr>
              <a:lstStyle/>
              <a:p>
                <a:pPr algn="ctr"/>
                <a:r>
                  <a:rPr lang="en-US" sz="2400" b="1" dirty="0">
                    <a:solidFill>
                      <a:schemeClr val="accent1"/>
                    </a:solidFill>
                    <a:latin typeface="Arial" panose="020B0604020202020204" pitchFamily="34" charset="0"/>
                    <a:cs typeface="Arial" panose="020B0604020202020204" pitchFamily="34" charset="0"/>
                  </a:rPr>
                  <a:t>1907</a:t>
                </a:r>
              </a:p>
              <a:p>
                <a:pPr algn="ctr"/>
                <a:r>
                  <a:rPr lang="en-US" sz="2400" dirty="0">
                    <a:solidFill>
                      <a:schemeClr val="accent1"/>
                    </a:solidFill>
                    <a:latin typeface="Arial" panose="020B0604020202020204" pitchFamily="34" charset="0"/>
                    <a:cs typeface="Arial" panose="020B0604020202020204" pitchFamily="34" charset="0"/>
                  </a:rPr>
                  <a:t>1.3M</a:t>
                </a:r>
              </a:p>
            </p:txBody>
          </p:sp>
          <p:sp>
            <p:nvSpPr>
              <p:cNvPr id="11" name="TextBox 10">
                <a:extLst>
                  <a:ext uri="{FF2B5EF4-FFF2-40B4-BE49-F238E27FC236}">
                    <a16:creationId xmlns="" xmlns:a16="http://schemas.microsoft.com/office/drawing/2014/main" id="{43F1212C-A9E1-CE4D-8B7D-A1734A788A49}"/>
                  </a:ext>
                </a:extLst>
              </p:cNvPr>
              <p:cNvSpPr txBox="1"/>
              <p:nvPr/>
            </p:nvSpPr>
            <p:spPr>
              <a:xfrm>
                <a:off x="10701287" y="2140803"/>
                <a:ext cx="1795971" cy="830997"/>
              </a:xfrm>
              <a:prstGeom prst="rect">
                <a:avLst/>
              </a:prstGeom>
              <a:noFill/>
            </p:spPr>
            <p:txBody>
              <a:bodyPr wrap="square" rtlCol="0">
                <a:spAutoFit/>
              </a:bodyPr>
              <a:lstStyle/>
              <a:p>
                <a:pPr algn="ctr"/>
                <a:r>
                  <a:rPr lang="en-US" sz="2400" b="1" dirty="0">
                    <a:solidFill>
                      <a:schemeClr val="accent1"/>
                    </a:solidFill>
                    <a:latin typeface="Arial" panose="020B0604020202020204" pitchFamily="34" charset="0"/>
                    <a:cs typeface="Arial" panose="020B0604020202020204" pitchFamily="34" charset="0"/>
                  </a:rPr>
                  <a:t>2018</a:t>
                </a:r>
              </a:p>
              <a:p>
                <a:pPr algn="ctr"/>
                <a:r>
                  <a:rPr lang="en-US" sz="2400" dirty="0">
                    <a:solidFill>
                      <a:schemeClr val="accent1"/>
                    </a:solidFill>
                    <a:latin typeface="Arial" panose="020B0604020202020204" pitchFamily="34" charset="0"/>
                    <a:cs typeface="Arial" panose="020B0604020202020204" pitchFamily="34" charset="0"/>
                  </a:rPr>
                  <a:t>1.1M</a:t>
                </a:r>
              </a:p>
            </p:txBody>
          </p:sp>
          <p:sp>
            <p:nvSpPr>
              <p:cNvPr id="12" name="TextBox 11">
                <a:extLst>
                  <a:ext uri="{FF2B5EF4-FFF2-40B4-BE49-F238E27FC236}">
                    <a16:creationId xmlns="" xmlns:a16="http://schemas.microsoft.com/office/drawing/2014/main" id="{86BD5157-ED63-7641-843D-46A6A470163E}"/>
                  </a:ext>
                </a:extLst>
              </p:cNvPr>
              <p:cNvSpPr txBox="1"/>
              <p:nvPr/>
            </p:nvSpPr>
            <p:spPr>
              <a:xfrm>
                <a:off x="4681820" y="2140803"/>
                <a:ext cx="1795971" cy="830997"/>
              </a:xfrm>
              <a:prstGeom prst="rect">
                <a:avLst/>
              </a:prstGeom>
              <a:noFill/>
            </p:spPr>
            <p:txBody>
              <a:bodyPr wrap="square" rtlCol="0">
                <a:spAutoFit/>
              </a:bodyPr>
              <a:lstStyle/>
              <a:p>
                <a:pPr algn="ctr"/>
                <a:r>
                  <a:rPr lang="en-US" sz="2400" b="1" dirty="0">
                    <a:solidFill>
                      <a:schemeClr val="accent1"/>
                    </a:solidFill>
                    <a:latin typeface="Arial" panose="020B0604020202020204" pitchFamily="34" charset="0"/>
                    <a:cs typeface="Arial" panose="020B0604020202020204" pitchFamily="34" charset="0"/>
                  </a:rPr>
                  <a:t>1914</a:t>
                </a:r>
              </a:p>
              <a:p>
                <a:pPr algn="ctr"/>
                <a:r>
                  <a:rPr lang="en-US" sz="2400" dirty="0">
                    <a:solidFill>
                      <a:schemeClr val="accent1"/>
                    </a:solidFill>
                    <a:latin typeface="Arial" panose="020B0604020202020204" pitchFamily="34" charset="0"/>
                    <a:cs typeface="Arial" panose="020B0604020202020204" pitchFamily="34" charset="0"/>
                  </a:rPr>
                  <a:t>1.2M</a:t>
                </a:r>
              </a:p>
            </p:txBody>
          </p:sp>
          <p:sp>
            <p:nvSpPr>
              <p:cNvPr id="13" name="TextBox 12">
                <a:extLst>
                  <a:ext uri="{FF2B5EF4-FFF2-40B4-BE49-F238E27FC236}">
                    <a16:creationId xmlns="" xmlns:a16="http://schemas.microsoft.com/office/drawing/2014/main" id="{16C58D83-DC24-E344-B49C-D0292D905746}"/>
                  </a:ext>
                </a:extLst>
              </p:cNvPr>
              <p:cNvSpPr txBox="1"/>
              <p:nvPr/>
            </p:nvSpPr>
            <p:spPr>
              <a:xfrm>
                <a:off x="8458200" y="1066800"/>
                <a:ext cx="1795971" cy="830997"/>
              </a:xfrm>
              <a:prstGeom prst="rect">
                <a:avLst/>
              </a:prstGeom>
              <a:noFill/>
            </p:spPr>
            <p:txBody>
              <a:bodyPr wrap="square" rtlCol="0">
                <a:spAutoFit/>
              </a:bodyPr>
              <a:lstStyle/>
              <a:p>
                <a:pPr algn="ctr"/>
                <a:r>
                  <a:rPr lang="en-US" sz="2400" b="1" dirty="0">
                    <a:solidFill>
                      <a:schemeClr val="accent1"/>
                    </a:solidFill>
                    <a:latin typeface="Arial" panose="020B0604020202020204" pitchFamily="34" charset="0"/>
                    <a:cs typeface="Arial" panose="020B0604020202020204" pitchFamily="34" charset="0"/>
                  </a:rPr>
                  <a:t>1991</a:t>
                </a:r>
              </a:p>
              <a:p>
                <a:pPr algn="ctr"/>
                <a:r>
                  <a:rPr lang="en-US" sz="2400" dirty="0">
                    <a:solidFill>
                      <a:schemeClr val="accent1"/>
                    </a:solidFill>
                    <a:latin typeface="Arial" panose="020B0604020202020204" pitchFamily="34" charset="0"/>
                    <a:cs typeface="Arial" panose="020B0604020202020204" pitchFamily="34" charset="0"/>
                  </a:rPr>
                  <a:t>1.8M</a:t>
                </a:r>
              </a:p>
            </p:txBody>
          </p:sp>
        </p:grpSp>
      </p:grpSp>
      <p:sp>
        <p:nvSpPr>
          <p:cNvPr id="17" name="TextBox 16">
            <a:extLst>
              <a:ext uri="{FF2B5EF4-FFF2-40B4-BE49-F238E27FC236}">
                <a16:creationId xmlns="" xmlns:a16="http://schemas.microsoft.com/office/drawing/2014/main" id="{0FEB309E-5614-C84D-B7A8-6B11A7375A91}"/>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(U.S. Department of Homeland Security 2019)</a:t>
            </a:r>
          </a:p>
        </p:txBody>
      </p:sp>
      <p:sp>
        <p:nvSpPr>
          <p:cNvPr id="14" name="Slide Number Placeholder 1">
            <a:extLst>
              <a:ext uri="{FF2B5EF4-FFF2-40B4-BE49-F238E27FC236}">
                <a16:creationId xmlns="" xmlns:a16="http://schemas.microsoft.com/office/drawing/2014/main" id="{11A24C25-9E7A-A748-B283-4D3FD18FC257}"/>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17</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433534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387CEA-27A8-8841-A2D2-75B255063849}"/>
              </a:ext>
            </a:extLst>
          </p:cNvPr>
          <p:cNvSpPr>
            <a:spLocks noGrp="1"/>
          </p:cNvSpPr>
          <p:nvPr>
            <p:ph type="title"/>
          </p:nvPr>
        </p:nvSpPr>
        <p:spPr>
          <a:xfrm>
            <a:off x="127322" y="219919"/>
            <a:ext cx="11918904" cy="1287144"/>
          </a:xfrm>
        </p:spPr>
        <p:txBody>
          <a:bodyPr/>
          <a:lstStyle/>
          <a:p>
            <a:r>
              <a:rPr lang="en-US" sz="3600" b="0" dirty="0">
                <a:latin typeface="Arial" panose="020B0604020202020204" pitchFamily="34" charset="0"/>
                <a:cs typeface="Arial" panose="020B0604020202020204" pitchFamily="34" charset="0"/>
              </a:rPr>
              <a:t>Permanent residency cards </a:t>
            </a:r>
            <a:r>
              <a:rPr lang="en-US" sz="3600" dirty="0">
                <a:latin typeface="Arial" panose="020B0604020202020204" pitchFamily="34" charset="0"/>
                <a:cs typeface="Arial" panose="020B0604020202020204" pitchFamily="34" charset="0"/>
              </a:rPr>
              <a:t>may have numerical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limits </a:t>
            </a:r>
            <a:r>
              <a:rPr lang="en-US" sz="3600" b="0" dirty="0">
                <a:latin typeface="Arial" panose="020B0604020202020204" pitchFamily="34" charset="0"/>
                <a:cs typeface="Arial" panose="020B0604020202020204" pitchFamily="34" charset="0"/>
              </a:rPr>
              <a:t>set by Congress</a:t>
            </a:r>
          </a:p>
        </p:txBody>
      </p:sp>
      <p:pic>
        <p:nvPicPr>
          <p:cNvPr id="6" name="Picture 5">
            <a:extLst>
              <a:ext uri="{FF2B5EF4-FFF2-40B4-BE49-F238E27FC236}">
                <a16:creationId xmlns="" xmlns:a16="http://schemas.microsoft.com/office/drawing/2014/main" id="{1F4CB1C3-B42B-3F44-A81A-11BA30B6C2F1}"/>
              </a:ext>
            </a:extLst>
          </p:cNvPr>
          <p:cNvPicPr>
            <a:picLocks noChangeAspect="1"/>
          </p:cNvPicPr>
          <p:nvPr/>
        </p:nvPicPr>
        <p:blipFill>
          <a:blip r:embed="rId3">
            <a:duotone>
              <a:schemeClr val="bg2">
                <a:shade val="45000"/>
                <a:satMod val="135000"/>
              </a:schemeClr>
              <a:prstClr val="white"/>
            </a:duotone>
          </a:blip>
          <a:stretch>
            <a:fillRect/>
          </a:stretch>
        </p:blipFill>
        <p:spPr>
          <a:xfrm>
            <a:off x="4648200" y="2657591"/>
            <a:ext cx="2743200" cy="2743200"/>
          </a:xfrm>
          <a:prstGeom prst="rect">
            <a:avLst/>
          </a:prstGeom>
        </p:spPr>
      </p:pic>
      <p:sp>
        <p:nvSpPr>
          <p:cNvPr id="13" name="TextBox 12">
            <a:extLst>
              <a:ext uri="{FF2B5EF4-FFF2-40B4-BE49-F238E27FC236}">
                <a16:creationId xmlns="" xmlns:a16="http://schemas.microsoft.com/office/drawing/2014/main" id="{C6DBA1AF-83A3-5241-8EBB-D6A5C526A048}"/>
              </a:ext>
            </a:extLst>
          </p:cNvPr>
          <p:cNvSpPr txBox="1"/>
          <p:nvPr/>
        </p:nvSpPr>
        <p:spPr>
          <a:xfrm>
            <a:off x="522668" y="3490582"/>
            <a:ext cx="3211132" cy="954107"/>
          </a:xfrm>
          <a:prstGeom prst="rect">
            <a:avLst/>
          </a:prstGeom>
          <a:noFill/>
        </p:spPr>
        <p:txBody>
          <a:bodyPr wrap="square" rtlCol="0">
            <a:spAutoFit/>
          </a:bodyPr>
          <a:lstStyle/>
          <a:p>
            <a:r>
              <a:rPr lang="en-US" sz="2800" dirty="0">
                <a:solidFill>
                  <a:schemeClr val="bg2"/>
                </a:solidFill>
                <a:latin typeface="Arial" panose="020B0604020202020204" pitchFamily="34" charset="0"/>
                <a:cs typeface="Arial" panose="020B0604020202020204" pitchFamily="34" charset="0"/>
              </a:rPr>
              <a:t>Non-immediate family members</a:t>
            </a:r>
          </a:p>
        </p:txBody>
      </p:sp>
      <p:pic>
        <p:nvPicPr>
          <p:cNvPr id="10" name="Picture 9">
            <a:extLst>
              <a:ext uri="{FF2B5EF4-FFF2-40B4-BE49-F238E27FC236}">
                <a16:creationId xmlns="" xmlns:a16="http://schemas.microsoft.com/office/drawing/2014/main" id="{D7B46B05-B8BE-D141-B484-529DBF23CC8A}"/>
              </a:ext>
            </a:extLst>
          </p:cNvPr>
          <p:cNvPicPr>
            <a:picLocks noChangeAspect="1"/>
          </p:cNvPicPr>
          <p:nvPr/>
        </p:nvPicPr>
        <p:blipFill>
          <a:blip r:embed="rId4">
            <a:duotone>
              <a:schemeClr val="bg2">
                <a:shade val="45000"/>
                <a:satMod val="135000"/>
              </a:schemeClr>
              <a:prstClr val="white"/>
            </a:duotone>
          </a:blip>
          <a:stretch>
            <a:fillRect/>
          </a:stretch>
        </p:blipFill>
        <p:spPr>
          <a:xfrm>
            <a:off x="5198981" y="1507063"/>
            <a:ext cx="1828800" cy="1828800"/>
          </a:xfrm>
          <a:prstGeom prst="rect">
            <a:avLst/>
          </a:prstGeom>
        </p:spPr>
      </p:pic>
      <p:sp>
        <p:nvSpPr>
          <p:cNvPr id="14" name="TextBox 13">
            <a:extLst>
              <a:ext uri="{FF2B5EF4-FFF2-40B4-BE49-F238E27FC236}">
                <a16:creationId xmlns="" xmlns:a16="http://schemas.microsoft.com/office/drawing/2014/main" id="{D55D3423-9D07-5841-8B26-2A5460E65FB9}"/>
              </a:ext>
            </a:extLst>
          </p:cNvPr>
          <p:cNvSpPr txBox="1"/>
          <p:nvPr/>
        </p:nvSpPr>
        <p:spPr>
          <a:xfrm>
            <a:off x="522668" y="2133600"/>
            <a:ext cx="3515932" cy="523220"/>
          </a:xfrm>
          <a:prstGeom prst="rect">
            <a:avLst/>
          </a:prstGeom>
          <a:noFill/>
        </p:spPr>
        <p:txBody>
          <a:bodyPr wrap="square" rtlCol="0">
            <a:spAutoFit/>
          </a:bodyPr>
          <a:lstStyle/>
          <a:p>
            <a:r>
              <a:rPr lang="en-US" sz="2800" dirty="0">
                <a:solidFill>
                  <a:schemeClr val="bg2"/>
                </a:solidFill>
                <a:latin typeface="Arial" panose="020B0604020202020204" pitchFamily="34" charset="0"/>
                <a:cs typeface="Arial" panose="020B0604020202020204" pitchFamily="34" charset="0"/>
              </a:rPr>
              <a:t>Immediate family</a:t>
            </a:r>
          </a:p>
        </p:txBody>
      </p:sp>
      <p:pic>
        <p:nvPicPr>
          <p:cNvPr id="12" name="Picture 11">
            <a:extLst>
              <a:ext uri="{FF2B5EF4-FFF2-40B4-BE49-F238E27FC236}">
                <a16:creationId xmlns="" xmlns:a16="http://schemas.microsoft.com/office/drawing/2014/main" id="{B42907F2-0D54-044F-AEE2-EF653E8F2BE7}"/>
              </a:ext>
            </a:extLst>
          </p:cNvPr>
          <p:cNvPicPr>
            <a:picLocks noChangeAspect="1"/>
          </p:cNvPicPr>
          <p:nvPr/>
        </p:nvPicPr>
        <p:blipFill>
          <a:blip r:embed="rId5">
            <a:duotone>
              <a:schemeClr val="bg2">
                <a:shade val="45000"/>
                <a:satMod val="135000"/>
              </a:schemeClr>
              <a:prstClr val="white"/>
            </a:duotone>
          </a:blip>
          <a:stretch>
            <a:fillRect/>
          </a:stretch>
        </p:blipFill>
        <p:spPr>
          <a:xfrm>
            <a:off x="5198981" y="4580212"/>
            <a:ext cx="1828800" cy="1828800"/>
          </a:xfrm>
          <a:prstGeom prst="rect">
            <a:avLst/>
          </a:prstGeom>
        </p:spPr>
      </p:pic>
      <p:sp>
        <p:nvSpPr>
          <p:cNvPr id="15" name="TextBox 14">
            <a:extLst>
              <a:ext uri="{FF2B5EF4-FFF2-40B4-BE49-F238E27FC236}">
                <a16:creationId xmlns="" xmlns:a16="http://schemas.microsoft.com/office/drawing/2014/main" id="{AAD823FB-270A-464C-B14E-70917B56584D}"/>
              </a:ext>
            </a:extLst>
          </p:cNvPr>
          <p:cNvSpPr txBox="1"/>
          <p:nvPr/>
        </p:nvSpPr>
        <p:spPr>
          <a:xfrm>
            <a:off x="522668" y="5230013"/>
            <a:ext cx="3211132" cy="523220"/>
          </a:xfrm>
          <a:prstGeom prst="rect">
            <a:avLst/>
          </a:prstGeom>
          <a:noFill/>
        </p:spPr>
        <p:txBody>
          <a:bodyPr wrap="square" rtlCol="0">
            <a:spAutoFit/>
          </a:bodyPr>
          <a:lstStyle/>
          <a:p>
            <a:r>
              <a:rPr lang="en-US" sz="2800" dirty="0">
                <a:solidFill>
                  <a:schemeClr val="bg2"/>
                </a:solidFill>
                <a:latin typeface="Arial" panose="020B0604020202020204" pitchFamily="34" charset="0"/>
                <a:cs typeface="Arial" panose="020B0604020202020204" pitchFamily="34" charset="0"/>
              </a:rPr>
              <a:t>Employment</a:t>
            </a:r>
          </a:p>
        </p:txBody>
      </p:sp>
      <p:sp>
        <p:nvSpPr>
          <p:cNvPr id="19" name="TextBox 18">
            <a:extLst>
              <a:ext uri="{FF2B5EF4-FFF2-40B4-BE49-F238E27FC236}">
                <a16:creationId xmlns="" xmlns:a16="http://schemas.microsoft.com/office/drawing/2014/main" id="{FE84F830-8B11-BE44-83DB-FC93BD4DDD29}"/>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(U.S. Department of State – Bureau of Consular Affairs 2020)</a:t>
            </a:r>
          </a:p>
        </p:txBody>
      </p:sp>
      <p:sp>
        <p:nvSpPr>
          <p:cNvPr id="20" name="Slide Number Placeholder 1">
            <a:extLst>
              <a:ext uri="{FF2B5EF4-FFF2-40B4-BE49-F238E27FC236}">
                <a16:creationId xmlns="" xmlns:a16="http://schemas.microsoft.com/office/drawing/2014/main" id="{1F9D7151-5933-9246-A42A-56A5E036D786}"/>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18</a:t>
            </a:fld>
            <a:endParaRPr lang="en"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DCE0D506-C913-8E4F-8857-6E7264FAC73C}"/>
              </a:ext>
            </a:extLst>
          </p:cNvPr>
          <p:cNvSpPr txBox="1"/>
          <p:nvPr/>
        </p:nvSpPr>
        <p:spPr>
          <a:xfrm>
            <a:off x="8676068" y="2133600"/>
            <a:ext cx="3515932" cy="523220"/>
          </a:xfrm>
          <a:prstGeom prst="rect">
            <a:avLst/>
          </a:prstGeom>
          <a:noFill/>
        </p:spPr>
        <p:txBody>
          <a:bodyPr wrap="square" rtlCol="0">
            <a:spAutoFit/>
          </a:bodyPr>
          <a:lstStyle/>
          <a:p>
            <a:r>
              <a:rPr lang="en-US" sz="2800" dirty="0">
                <a:solidFill>
                  <a:schemeClr val="bg2"/>
                </a:solidFill>
                <a:latin typeface="Arial" panose="020B0604020202020204" pitchFamily="34" charset="0"/>
                <a:cs typeface="Arial" panose="020B0604020202020204" pitchFamily="34" charset="0"/>
              </a:rPr>
              <a:t>None</a:t>
            </a:r>
          </a:p>
        </p:txBody>
      </p:sp>
      <p:sp>
        <p:nvSpPr>
          <p:cNvPr id="17" name="TextBox 16">
            <a:extLst>
              <a:ext uri="{FF2B5EF4-FFF2-40B4-BE49-F238E27FC236}">
                <a16:creationId xmlns="" xmlns:a16="http://schemas.microsoft.com/office/drawing/2014/main" id="{C650FF33-07BE-CC4B-ACAD-7024A9733E22}"/>
              </a:ext>
            </a:extLst>
          </p:cNvPr>
          <p:cNvSpPr txBox="1"/>
          <p:nvPr/>
        </p:nvSpPr>
        <p:spPr>
          <a:xfrm>
            <a:off x="8676068" y="3736804"/>
            <a:ext cx="3515932" cy="523220"/>
          </a:xfrm>
          <a:prstGeom prst="rect">
            <a:avLst/>
          </a:prstGeom>
          <a:noFill/>
        </p:spPr>
        <p:txBody>
          <a:bodyPr wrap="square" rtlCol="0">
            <a:spAutoFit/>
          </a:bodyPr>
          <a:lstStyle/>
          <a:p>
            <a:r>
              <a:rPr lang="en-US" sz="2800" dirty="0">
                <a:solidFill>
                  <a:schemeClr val="bg2"/>
                </a:solidFill>
                <a:latin typeface="Arial" panose="020B0604020202020204" pitchFamily="34" charset="0"/>
                <a:cs typeface="Arial" panose="020B0604020202020204" pitchFamily="34" charset="0"/>
              </a:rPr>
              <a:t>226,000</a:t>
            </a:r>
          </a:p>
        </p:txBody>
      </p:sp>
      <p:sp>
        <p:nvSpPr>
          <p:cNvPr id="18" name="TextBox 17">
            <a:extLst>
              <a:ext uri="{FF2B5EF4-FFF2-40B4-BE49-F238E27FC236}">
                <a16:creationId xmlns="" xmlns:a16="http://schemas.microsoft.com/office/drawing/2014/main" id="{FB088FED-8432-8543-A42D-983D537C02F3}"/>
              </a:ext>
            </a:extLst>
          </p:cNvPr>
          <p:cNvSpPr txBox="1"/>
          <p:nvPr/>
        </p:nvSpPr>
        <p:spPr>
          <a:xfrm>
            <a:off x="8676068" y="5230013"/>
            <a:ext cx="3515932" cy="523220"/>
          </a:xfrm>
          <a:prstGeom prst="rect">
            <a:avLst/>
          </a:prstGeom>
          <a:noFill/>
        </p:spPr>
        <p:txBody>
          <a:bodyPr wrap="square" rtlCol="0">
            <a:spAutoFit/>
          </a:bodyPr>
          <a:lstStyle/>
          <a:p>
            <a:r>
              <a:rPr lang="en-US" sz="2800" dirty="0">
                <a:solidFill>
                  <a:schemeClr val="bg2"/>
                </a:solidFill>
                <a:latin typeface="Arial" panose="020B0604020202020204" pitchFamily="34" charset="0"/>
                <a:cs typeface="Arial" panose="020B0604020202020204" pitchFamily="34" charset="0"/>
              </a:rPr>
              <a:t>140,000</a:t>
            </a:r>
          </a:p>
        </p:txBody>
      </p:sp>
    </p:spTree>
    <p:extLst>
      <p:ext uri="{BB962C8B-B14F-4D97-AF65-F5344CB8AC3E}">
        <p14:creationId xmlns="" xmlns:p14="http://schemas.microsoft.com/office/powerpoint/2010/main" val="2353067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EC78FD39-D5D0-094E-8854-C6AF86061E09}"/>
              </a:ext>
            </a:extLst>
          </p:cNvPr>
          <p:cNvSpPr>
            <a:spLocks noGrp="1"/>
          </p:cNvSpPr>
          <p:nvPr>
            <p:ph type="title"/>
          </p:nvPr>
        </p:nvSpPr>
        <p:spPr>
          <a:xfrm>
            <a:off x="127322" y="219919"/>
            <a:ext cx="11448911" cy="916281"/>
          </a:xfrm>
        </p:spPr>
        <p:txBody>
          <a:bodyPr/>
          <a:lstStyle/>
          <a:p>
            <a:r>
              <a:rPr lang="en-US" sz="3200" dirty="0">
                <a:solidFill>
                  <a:schemeClr val="accent2"/>
                </a:solidFill>
                <a:latin typeface="Arial" panose="020B0604020202020204" pitchFamily="34" charset="0"/>
                <a:cs typeface="Arial" panose="020B0604020202020204" pitchFamily="34" charset="0"/>
              </a:rPr>
              <a:t>Family-based </a:t>
            </a:r>
            <a:r>
              <a:rPr lang="en-US" sz="3200" b="0" dirty="0">
                <a:solidFill>
                  <a:schemeClr val="bg2"/>
                </a:solidFill>
                <a:latin typeface="Arial" panose="020B0604020202020204" pitchFamily="34" charset="0"/>
                <a:cs typeface="Arial" panose="020B0604020202020204" pitchFamily="34" charset="0"/>
              </a:rPr>
              <a:t>categories of permanent legal migration (U.S.)</a:t>
            </a:r>
          </a:p>
        </p:txBody>
      </p:sp>
      <p:graphicFrame>
        <p:nvGraphicFramePr>
          <p:cNvPr id="5" name="Content Placeholder 17">
            <a:extLst>
              <a:ext uri="{FF2B5EF4-FFF2-40B4-BE49-F238E27FC236}">
                <a16:creationId xmlns="" xmlns:a16="http://schemas.microsoft.com/office/drawing/2014/main" id="{21B38FD1-B03B-4942-B37B-49E531801A21}"/>
              </a:ext>
            </a:extLst>
          </p:cNvPr>
          <p:cNvGraphicFramePr>
            <a:graphicFrameLocks/>
          </p:cNvGraphicFramePr>
          <p:nvPr>
            <p:extLst>
              <p:ext uri="{D42A27DB-BD31-4B8C-83A1-F6EECF244321}">
                <p14:modId xmlns="" xmlns:p14="http://schemas.microsoft.com/office/powerpoint/2010/main" val="1430799058"/>
              </p:ext>
            </p:extLst>
          </p:nvPr>
        </p:nvGraphicFramePr>
        <p:xfrm>
          <a:off x="297329" y="1047195"/>
          <a:ext cx="11597342" cy="5374827"/>
        </p:xfrm>
        <a:graphic>
          <a:graphicData uri="http://schemas.openxmlformats.org/drawingml/2006/table">
            <a:tbl>
              <a:tblPr firstRow="1" bandRow="1">
                <a:tableStyleId>{5C22544A-7EE6-4342-B048-85BDC9FD1C3A}</a:tableStyleId>
              </a:tblPr>
              <a:tblGrid>
                <a:gridCol w="1980245">
                  <a:extLst>
                    <a:ext uri="{9D8B030D-6E8A-4147-A177-3AD203B41FA5}">
                      <a16:colId xmlns="" xmlns:a16="http://schemas.microsoft.com/office/drawing/2014/main" val="3423422194"/>
                    </a:ext>
                  </a:extLst>
                </a:gridCol>
                <a:gridCol w="5847713">
                  <a:extLst>
                    <a:ext uri="{9D8B030D-6E8A-4147-A177-3AD203B41FA5}">
                      <a16:colId xmlns="" xmlns:a16="http://schemas.microsoft.com/office/drawing/2014/main" val="2092156794"/>
                    </a:ext>
                  </a:extLst>
                </a:gridCol>
                <a:gridCol w="3769384">
                  <a:extLst>
                    <a:ext uri="{9D8B030D-6E8A-4147-A177-3AD203B41FA5}">
                      <a16:colId xmlns="" xmlns:a16="http://schemas.microsoft.com/office/drawing/2014/main" val="1045968415"/>
                    </a:ext>
                  </a:extLst>
                </a:gridCol>
              </a:tblGrid>
              <a:tr h="416493">
                <a:tc gridSpan="2">
                  <a:txBody>
                    <a:bodyPr/>
                    <a:lstStyle/>
                    <a:p>
                      <a:r>
                        <a:rPr lang="en-US" sz="1600" b="0" i="0" dirty="0">
                          <a:latin typeface="Arial" panose="020B0604020202020204" pitchFamily="34" charset="0"/>
                          <a:cs typeface="Arial" panose="020B0604020202020204" pitchFamily="34" charset="0"/>
                        </a:rPr>
                        <a:t>Immediate family of U.S. Citizens</a:t>
                      </a:r>
                    </a:p>
                  </a:txBody>
                  <a:tcPr marL="121920" marR="121920" marT="60960" marB="60960">
                    <a:solidFill>
                      <a:schemeClr val="accent2"/>
                    </a:solidFill>
                  </a:tcPr>
                </a:tc>
                <a:tc hMerge="1">
                  <a:txBody>
                    <a:bodyPr/>
                    <a:lstStyle/>
                    <a:p>
                      <a:endParaRPr lang="en-US" dirty="0"/>
                    </a:p>
                  </a:txBody>
                  <a:tcPr/>
                </a:tc>
                <a:tc>
                  <a:txBody>
                    <a:bodyPr/>
                    <a:lstStyle/>
                    <a:p>
                      <a:pPr algn="ctr"/>
                      <a:r>
                        <a:rPr lang="en-US" sz="1600" b="0" i="0" dirty="0">
                          <a:latin typeface="Arial" panose="020B0604020202020204" pitchFamily="34" charset="0"/>
                          <a:cs typeface="Arial" panose="020B0604020202020204" pitchFamily="34" charset="0"/>
                        </a:rPr>
                        <a:t>Numerical Limit</a:t>
                      </a:r>
                    </a:p>
                  </a:txBody>
                  <a:tcPr marL="121920" marR="121920" marT="60960" marB="60960">
                    <a:solidFill>
                      <a:schemeClr val="accent2"/>
                    </a:solidFill>
                  </a:tcPr>
                </a:tc>
                <a:extLst>
                  <a:ext uri="{0D108BD9-81ED-4DB2-BD59-A6C34878D82A}">
                    <a16:rowId xmlns="" xmlns:a16="http://schemas.microsoft.com/office/drawing/2014/main" val="2470417340"/>
                  </a:ext>
                </a:extLst>
              </a:tr>
              <a:tr h="416493">
                <a:tc gridSpan="2">
                  <a:txBody>
                    <a:bodyPr/>
                    <a:lstStyle/>
                    <a:p>
                      <a:r>
                        <a:rPr lang="en-US" sz="1600" b="0" i="0" dirty="0">
                          <a:solidFill>
                            <a:schemeClr val="bg2"/>
                          </a:solidFill>
                          <a:latin typeface="Arial" panose="020B0604020202020204" pitchFamily="34" charset="0"/>
                          <a:cs typeface="Arial" panose="020B0604020202020204" pitchFamily="34" charset="0"/>
                        </a:rPr>
                        <a:t>Spouses</a:t>
                      </a:r>
                    </a:p>
                  </a:txBody>
                  <a:tcPr marL="121920" marR="121920" marT="60960" marB="60960"/>
                </a:tc>
                <a:tc hMerge="1">
                  <a:txBody>
                    <a:bodyPr/>
                    <a:lstStyle/>
                    <a:p>
                      <a:endParaRPr lang="en-US" dirty="0"/>
                    </a:p>
                  </a:txBody>
                  <a:tcPr/>
                </a:tc>
                <a:tc>
                  <a:txBody>
                    <a:bodyPr/>
                    <a:lstStyle/>
                    <a:p>
                      <a:pPr algn="ctr"/>
                      <a:r>
                        <a:rPr lang="en-US" sz="1600" b="0" i="0" dirty="0">
                          <a:solidFill>
                            <a:schemeClr val="bg2"/>
                          </a:solidFill>
                          <a:latin typeface="Arial" panose="020B0604020202020204" pitchFamily="34" charset="0"/>
                          <a:cs typeface="Arial" panose="020B0604020202020204" pitchFamily="34" charset="0"/>
                        </a:rPr>
                        <a:t>None</a:t>
                      </a:r>
                    </a:p>
                  </a:txBody>
                  <a:tcPr marL="121920" marR="121920" marT="60960" marB="60960"/>
                </a:tc>
                <a:extLst>
                  <a:ext uri="{0D108BD9-81ED-4DB2-BD59-A6C34878D82A}">
                    <a16:rowId xmlns="" xmlns:a16="http://schemas.microsoft.com/office/drawing/2014/main" val="2308072174"/>
                  </a:ext>
                </a:extLst>
              </a:tr>
              <a:tr h="416493">
                <a:tc gridSpan="2">
                  <a:txBody>
                    <a:bodyPr/>
                    <a:lstStyle/>
                    <a:p>
                      <a:r>
                        <a:rPr lang="en-US" sz="1600" b="0" i="0" dirty="0">
                          <a:solidFill>
                            <a:schemeClr val="bg2"/>
                          </a:solidFill>
                          <a:latin typeface="Arial" panose="020B0604020202020204" pitchFamily="34" charset="0"/>
                          <a:cs typeface="Arial" panose="020B0604020202020204" pitchFamily="34" charset="0"/>
                        </a:rPr>
                        <a:t>Unmarried children under age 21</a:t>
                      </a:r>
                    </a:p>
                  </a:txBody>
                  <a:tcPr marL="121920" marR="121920" marT="60960" marB="60960"/>
                </a:tc>
                <a:tc hMerge="1">
                  <a:txBody>
                    <a:bodyPr/>
                    <a:lstStyle/>
                    <a:p>
                      <a:endParaRPr lang="en-US" dirty="0"/>
                    </a:p>
                  </a:txBody>
                  <a:tcPr/>
                </a:tc>
                <a:tc>
                  <a:txBody>
                    <a:bodyPr/>
                    <a:lstStyle/>
                    <a:p>
                      <a:pPr algn="ctr"/>
                      <a:r>
                        <a:rPr lang="en-US" sz="1600" b="0" i="0" dirty="0">
                          <a:solidFill>
                            <a:schemeClr val="bg2"/>
                          </a:solidFill>
                          <a:latin typeface="Arial" panose="020B0604020202020204" pitchFamily="34" charset="0"/>
                          <a:cs typeface="Arial" panose="020B0604020202020204" pitchFamily="34" charset="0"/>
                        </a:rPr>
                        <a:t>None</a:t>
                      </a:r>
                    </a:p>
                  </a:txBody>
                  <a:tcPr marL="121920" marR="121920" marT="60960" marB="60960"/>
                </a:tc>
                <a:extLst>
                  <a:ext uri="{0D108BD9-81ED-4DB2-BD59-A6C34878D82A}">
                    <a16:rowId xmlns="" xmlns:a16="http://schemas.microsoft.com/office/drawing/2014/main" val="3810521729"/>
                  </a:ext>
                </a:extLst>
              </a:tr>
              <a:tr h="416493">
                <a:tc gridSpan="2">
                  <a:txBody>
                    <a:bodyPr/>
                    <a:lstStyle/>
                    <a:p>
                      <a:r>
                        <a:rPr lang="en-US" sz="1600" b="0" i="0" dirty="0">
                          <a:solidFill>
                            <a:schemeClr val="bg2"/>
                          </a:solidFill>
                          <a:latin typeface="Arial" panose="020B0604020202020204" pitchFamily="34" charset="0"/>
                          <a:cs typeface="Arial" panose="020B0604020202020204" pitchFamily="34" charset="0"/>
                        </a:rPr>
                        <a:t>Parents of U.S. citizens who are age 21 and older</a:t>
                      </a:r>
                    </a:p>
                  </a:txBody>
                  <a:tcPr marL="121920" marR="121920" marT="60960" marB="60960"/>
                </a:tc>
                <a:tc hMerge="1">
                  <a:txBody>
                    <a:bodyPr/>
                    <a:lstStyle/>
                    <a:p>
                      <a:endParaRPr lang="en-US" dirty="0"/>
                    </a:p>
                  </a:txBody>
                  <a:tcPr/>
                </a:tc>
                <a:tc>
                  <a:txBody>
                    <a:bodyPr/>
                    <a:lstStyle/>
                    <a:p>
                      <a:pPr algn="ctr"/>
                      <a:r>
                        <a:rPr lang="en-US" sz="1600" b="0" i="0" dirty="0">
                          <a:solidFill>
                            <a:schemeClr val="bg2"/>
                          </a:solidFill>
                          <a:latin typeface="Arial" panose="020B0604020202020204" pitchFamily="34" charset="0"/>
                          <a:cs typeface="Arial" panose="020B0604020202020204" pitchFamily="34" charset="0"/>
                        </a:rPr>
                        <a:t>None</a:t>
                      </a:r>
                    </a:p>
                  </a:txBody>
                  <a:tcPr marL="121920" marR="121920" marT="60960" marB="60960"/>
                </a:tc>
                <a:extLst>
                  <a:ext uri="{0D108BD9-81ED-4DB2-BD59-A6C34878D82A}">
                    <a16:rowId xmlns="" xmlns:a16="http://schemas.microsoft.com/office/drawing/2014/main" val="3472541746"/>
                  </a:ext>
                </a:extLst>
              </a:tr>
              <a:tr h="416493">
                <a:tc gridSpan="2">
                  <a:txBody>
                    <a:bodyPr/>
                    <a:lstStyle/>
                    <a:p>
                      <a:r>
                        <a:rPr lang="en-US" sz="1600" b="0" i="0" dirty="0">
                          <a:solidFill>
                            <a:schemeClr val="bg1"/>
                          </a:solidFill>
                          <a:latin typeface="Arial" panose="020B0604020202020204" pitchFamily="34" charset="0"/>
                          <a:cs typeface="Arial" panose="020B0604020202020204" pitchFamily="34" charset="0"/>
                        </a:rPr>
                        <a:t>Family-sponsored preference immigrants</a:t>
                      </a:r>
                    </a:p>
                  </a:txBody>
                  <a:tcPr marL="121920" marR="121920" marT="60960" marB="60960">
                    <a:solidFill>
                      <a:schemeClr val="accent2"/>
                    </a:solidFill>
                  </a:tcPr>
                </a:tc>
                <a:tc hMerge="1">
                  <a:txBody>
                    <a:bodyPr/>
                    <a:lstStyle/>
                    <a:p>
                      <a:endParaRPr lang="en-US" dirty="0"/>
                    </a:p>
                  </a:txBody>
                  <a:tcPr/>
                </a:tc>
                <a:tc>
                  <a:txBody>
                    <a:bodyPr/>
                    <a:lstStyle/>
                    <a:p>
                      <a:pPr algn="ctr"/>
                      <a:r>
                        <a:rPr lang="en-US" sz="1600" b="0" i="0" dirty="0">
                          <a:solidFill>
                            <a:schemeClr val="bg1"/>
                          </a:solidFill>
                          <a:latin typeface="Arial" panose="020B0604020202020204" pitchFamily="34" charset="0"/>
                          <a:cs typeface="Arial" panose="020B0604020202020204" pitchFamily="34" charset="0"/>
                        </a:rPr>
                        <a:t>Numerical Limit</a:t>
                      </a:r>
                    </a:p>
                  </a:txBody>
                  <a:tcPr marL="121920" marR="121920" marT="60960" marB="60960">
                    <a:solidFill>
                      <a:schemeClr val="accent2"/>
                    </a:solidFill>
                  </a:tcPr>
                </a:tc>
                <a:extLst>
                  <a:ext uri="{0D108BD9-81ED-4DB2-BD59-A6C34878D82A}">
                    <a16:rowId xmlns="" xmlns:a16="http://schemas.microsoft.com/office/drawing/2014/main" val="3024135411"/>
                  </a:ext>
                </a:extLst>
              </a:tr>
              <a:tr h="731694">
                <a:tc>
                  <a:txBody>
                    <a:bodyPr/>
                    <a:lstStyle/>
                    <a:p>
                      <a:r>
                        <a:rPr lang="en-US" sz="1600" b="0" i="0" dirty="0">
                          <a:solidFill>
                            <a:schemeClr val="bg2"/>
                          </a:solidFill>
                          <a:latin typeface="Arial" panose="020B0604020202020204" pitchFamily="34" charset="0"/>
                          <a:cs typeface="Arial" panose="020B0604020202020204" pitchFamily="34" charset="0"/>
                        </a:rPr>
                        <a:t>1</a:t>
                      </a:r>
                      <a:r>
                        <a:rPr lang="en-US" sz="1600" b="0" i="0" baseline="30000" dirty="0">
                          <a:solidFill>
                            <a:schemeClr val="bg2"/>
                          </a:solidFill>
                          <a:latin typeface="Arial" panose="020B0604020202020204" pitchFamily="34" charset="0"/>
                          <a:cs typeface="Arial" panose="020B0604020202020204" pitchFamily="34" charset="0"/>
                        </a:rPr>
                        <a:t>st</a:t>
                      </a:r>
                      <a:r>
                        <a:rPr lang="en-US" sz="1600" b="0" i="0" dirty="0">
                          <a:solidFill>
                            <a:schemeClr val="bg2"/>
                          </a:solidFill>
                          <a:latin typeface="Arial" panose="020B0604020202020204" pitchFamily="34" charset="0"/>
                          <a:cs typeface="Arial" panose="020B0604020202020204" pitchFamily="34" charset="0"/>
                        </a:rPr>
                        <a:t> Preference</a:t>
                      </a:r>
                    </a:p>
                  </a:txBody>
                  <a:tcPr marL="121920" marR="121920" marT="60960" marB="60960"/>
                </a:tc>
                <a:tc>
                  <a:txBody>
                    <a:bodyPr/>
                    <a:lstStyle/>
                    <a:p>
                      <a:r>
                        <a:rPr lang="en-US" sz="1600" b="0" i="0" dirty="0">
                          <a:solidFill>
                            <a:schemeClr val="bg2"/>
                          </a:solidFill>
                          <a:latin typeface="Arial" panose="020B0604020202020204" pitchFamily="34" charset="0"/>
                          <a:cs typeface="Arial" panose="020B0604020202020204" pitchFamily="34" charset="0"/>
                        </a:rPr>
                        <a:t>Unmarried children age 21 and older of U.S. citizens</a:t>
                      </a:r>
                    </a:p>
                  </a:txBody>
                  <a:tcPr marL="121920" marR="121920" marT="60960" marB="60960"/>
                </a:tc>
                <a:tc>
                  <a:txBody>
                    <a:bodyPr/>
                    <a:lstStyle/>
                    <a:p>
                      <a:pPr algn="ctr"/>
                      <a:r>
                        <a:rPr lang="en-US" sz="1600" b="0" i="0" dirty="0">
                          <a:solidFill>
                            <a:schemeClr val="bg2"/>
                          </a:solidFill>
                          <a:latin typeface="Arial" panose="020B0604020202020204" pitchFamily="34" charset="0"/>
                          <a:cs typeface="Arial" panose="020B0604020202020204" pitchFamily="34" charset="0"/>
                        </a:rPr>
                        <a:t>23,400</a:t>
                      </a:r>
                    </a:p>
                  </a:txBody>
                  <a:tcPr marL="121920" marR="121920" marT="60960" marB="60960"/>
                </a:tc>
                <a:extLst>
                  <a:ext uri="{0D108BD9-81ED-4DB2-BD59-A6C34878D82A}">
                    <a16:rowId xmlns="" xmlns:a16="http://schemas.microsoft.com/office/drawing/2014/main" val="3102987710"/>
                  </a:ext>
                </a:extLst>
              </a:tr>
              <a:tr h="1046895">
                <a:tc>
                  <a:txBody>
                    <a:bodyPr/>
                    <a:lstStyle/>
                    <a:p>
                      <a:r>
                        <a:rPr lang="en-US" sz="1600" b="0" i="0" dirty="0">
                          <a:solidFill>
                            <a:schemeClr val="bg2"/>
                          </a:solidFill>
                          <a:latin typeface="Arial" panose="020B0604020202020204" pitchFamily="34" charset="0"/>
                          <a:cs typeface="Arial" panose="020B0604020202020204" pitchFamily="34" charset="0"/>
                        </a:rPr>
                        <a:t>2</a:t>
                      </a:r>
                      <a:r>
                        <a:rPr lang="en-US" sz="1600" b="0" i="0" baseline="30000" dirty="0">
                          <a:solidFill>
                            <a:schemeClr val="bg2"/>
                          </a:solidFill>
                          <a:latin typeface="Arial" panose="020B0604020202020204" pitchFamily="34" charset="0"/>
                          <a:cs typeface="Arial" panose="020B0604020202020204" pitchFamily="34" charset="0"/>
                        </a:rPr>
                        <a:t>nd</a:t>
                      </a:r>
                      <a:r>
                        <a:rPr lang="en-US" sz="1600" b="0" i="0" dirty="0">
                          <a:solidFill>
                            <a:schemeClr val="bg2"/>
                          </a:solidFill>
                          <a:latin typeface="Arial" panose="020B0604020202020204" pitchFamily="34" charset="0"/>
                          <a:cs typeface="Arial" panose="020B0604020202020204" pitchFamily="34" charset="0"/>
                        </a:rPr>
                        <a:t> Preference</a:t>
                      </a:r>
                    </a:p>
                  </a:txBody>
                  <a:tcPr marL="121920" marR="121920" marT="60960" marB="60960"/>
                </a:tc>
                <a:tc>
                  <a:txBody>
                    <a:bodyPr/>
                    <a:lstStyle/>
                    <a:p>
                      <a:pPr marL="342900" indent="-342900">
                        <a:buFont typeface="+mj-lt"/>
                        <a:buAutoNum type="alphaLcParenR"/>
                      </a:pPr>
                      <a:r>
                        <a:rPr lang="en-US" sz="1600" b="0" i="0" dirty="0">
                          <a:solidFill>
                            <a:schemeClr val="bg2"/>
                          </a:solidFill>
                          <a:latin typeface="Arial" panose="020B0604020202020204" pitchFamily="34" charset="0"/>
                          <a:cs typeface="Arial" panose="020B0604020202020204" pitchFamily="34" charset="0"/>
                        </a:rPr>
                        <a:t>Spouses and children of legal permanent residents (LPRs)</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lphaLcParenR"/>
                        <a:tabLst/>
                        <a:defRPr/>
                      </a:pPr>
                      <a:r>
                        <a:rPr lang="en-US" sz="1600" b="0" i="0" dirty="0">
                          <a:solidFill>
                            <a:schemeClr val="bg2"/>
                          </a:solidFill>
                          <a:latin typeface="Arial" panose="020B0604020202020204" pitchFamily="34" charset="0"/>
                          <a:cs typeface="Arial" panose="020B0604020202020204" pitchFamily="34" charset="0"/>
                        </a:rPr>
                        <a:t>Unmarried adult sons and daughters of legal permanent residents (LPRs)</a:t>
                      </a:r>
                    </a:p>
                  </a:txBody>
                  <a:tcPr marL="121920" marR="121920" marT="60960" marB="60960"/>
                </a:tc>
                <a:tc>
                  <a:txBody>
                    <a:bodyPr/>
                    <a:lstStyle/>
                    <a:p>
                      <a:pPr algn="ctr"/>
                      <a:r>
                        <a:rPr lang="en-US" sz="1600" b="0" i="0" dirty="0">
                          <a:solidFill>
                            <a:schemeClr val="bg2"/>
                          </a:solidFill>
                          <a:latin typeface="Arial" panose="020B0604020202020204" pitchFamily="34" charset="0"/>
                          <a:cs typeface="Arial" panose="020B0604020202020204" pitchFamily="34" charset="0"/>
                        </a:rPr>
                        <a:t>114,200*</a:t>
                      </a:r>
                    </a:p>
                  </a:txBody>
                  <a:tcPr marL="121920" marR="121920" marT="60960" marB="60960"/>
                </a:tc>
                <a:extLst>
                  <a:ext uri="{0D108BD9-81ED-4DB2-BD59-A6C34878D82A}">
                    <a16:rowId xmlns="" xmlns:a16="http://schemas.microsoft.com/office/drawing/2014/main" val="3507724236"/>
                  </a:ext>
                </a:extLst>
              </a:tr>
              <a:tr h="731694">
                <a:tc>
                  <a:txBody>
                    <a:bodyPr/>
                    <a:lstStyle/>
                    <a:p>
                      <a:r>
                        <a:rPr lang="en-US" sz="1600" b="0" i="0" dirty="0">
                          <a:solidFill>
                            <a:schemeClr val="bg2"/>
                          </a:solidFill>
                          <a:latin typeface="Arial" panose="020B0604020202020204" pitchFamily="34" charset="0"/>
                          <a:cs typeface="Arial" panose="020B0604020202020204" pitchFamily="34" charset="0"/>
                        </a:rPr>
                        <a:t>3</a:t>
                      </a:r>
                      <a:r>
                        <a:rPr lang="en-US" sz="1600" b="0" i="0" baseline="30000" dirty="0">
                          <a:solidFill>
                            <a:schemeClr val="bg2"/>
                          </a:solidFill>
                          <a:latin typeface="Arial" panose="020B0604020202020204" pitchFamily="34" charset="0"/>
                          <a:cs typeface="Arial" panose="020B0604020202020204" pitchFamily="34" charset="0"/>
                        </a:rPr>
                        <a:t>rd</a:t>
                      </a:r>
                      <a:r>
                        <a:rPr lang="en-US" sz="1600" b="0" i="0" dirty="0">
                          <a:solidFill>
                            <a:schemeClr val="bg2"/>
                          </a:solidFill>
                          <a:latin typeface="Arial" panose="020B0604020202020204" pitchFamily="34" charset="0"/>
                          <a:cs typeface="Arial" panose="020B0604020202020204" pitchFamily="34" charset="0"/>
                        </a:rPr>
                        <a:t> Preference</a:t>
                      </a:r>
                    </a:p>
                  </a:txBody>
                  <a:tcPr marL="121920" marR="121920" marT="60960" marB="60960"/>
                </a:tc>
                <a:tc>
                  <a:txBody>
                    <a:bodyPr/>
                    <a:lstStyle/>
                    <a:p>
                      <a:r>
                        <a:rPr lang="en-US" sz="1600" b="0" i="0" dirty="0">
                          <a:solidFill>
                            <a:schemeClr val="bg2"/>
                          </a:solidFill>
                          <a:latin typeface="Arial" panose="020B0604020202020204" pitchFamily="34" charset="0"/>
                          <a:cs typeface="Arial" panose="020B0604020202020204" pitchFamily="34" charset="0"/>
                        </a:rPr>
                        <a:t>Married adult sons and daughters of U.S. citizens</a:t>
                      </a:r>
                    </a:p>
                  </a:txBody>
                  <a:tcPr marL="121920" marR="121920" marT="60960" marB="60960"/>
                </a:tc>
                <a:tc>
                  <a:txBody>
                    <a:bodyPr/>
                    <a:lstStyle/>
                    <a:p>
                      <a:pPr algn="ctr"/>
                      <a:r>
                        <a:rPr lang="en-US" sz="1600" b="0" i="0" dirty="0">
                          <a:solidFill>
                            <a:schemeClr val="bg2"/>
                          </a:solidFill>
                          <a:latin typeface="Arial" panose="020B0604020202020204" pitchFamily="34" charset="0"/>
                          <a:cs typeface="Arial" panose="020B0604020202020204" pitchFamily="34" charset="0"/>
                        </a:rPr>
                        <a:t>23,400</a:t>
                      </a:r>
                    </a:p>
                  </a:txBody>
                  <a:tcPr marL="121920" marR="121920" marT="60960" marB="60960"/>
                </a:tc>
                <a:extLst>
                  <a:ext uri="{0D108BD9-81ED-4DB2-BD59-A6C34878D82A}">
                    <a16:rowId xmlns="" xmlns:a16="http://schemas.microsoft.com/office/drawing/2014/main" val="1255396340"/>
                  </a:ext>
                </a:extLst>
              </a:tr>
              <a:tr h="731694">
                <a:tc>
                  <a:txBody>
                    <a:bodyPr/>
                    <a:lstStyle/>
                    <a:p>
                      <a:r>
                        <a:rPr lang="en-US" sz="1600" b="0" i="0" dirty="0">
                          <a:solidFill>
                            <a:schemeClr val="bg2"/>
                          </a:solidFill>
                          <a:latin typeface="Arial" panose="020B0604020202020204" pitchFamily="34" charset="0"/>
                          <a:cs typeface="Arial" panose="020B0604020202020204" pitchFamily="34" charset="0"/>
                        </a:rPr>
                        <a:t>4</a:t>
                      </a:r>
                      <a:r>
                        <a:rPr lang="en-US" sz="1600" b="0" i="0" baseline="30000" dirty="0">
                          <a:solidFill>
                            <a:schemeClr val="bg2"/>
                          </a:solidFill>
                          <a:latin typeface="Arial" panose="020B0604020202020204" pitchFamily="34" charset="0"/>
                          <a:cs typeface="Arial" panose="020B0604020202020204" pitchFamily="34" charset="0"/>
                        </a:rPr>
                        <a:t>th</a:t>
                      </a:r>
                      <a:r>
                        <a:rPr lang="en-US" sz="1600" b="0" i="0" dirty="0">
                          <a:solidFill>
                            <a:schemeClr val="bg2"/>
                          </a:solidFill>
                          <a:latin typeface="Arial" panose="020B0604020202020204" pitchFamily="34" charset="0"/>
                          <a:cs typeface="Arial" panose="020B0604020202020204" pitchFamily="34" charset="0"/>
                        </a:rPr>
                        <a:t> Preference</a:t>
                      </a:r>
                    </a:p>
                  </a:txBody>
                  <a:tcPr marL="121920" marR="121920" marT="60960" marB="60960"/>
                </a:tc>
                <a:tc>
                  <a:txBody>
                    <a:bodyPr/>
                    <a:lstStyle/>
                    <a:p>
                      <a:r>
                        <a:rPr lang="en-US" sz="1600" b="0" i="0" dirty="0">
                          <a:solidFill>
                            <a:schemeClr val="bg2"/>
                          </a:solidFill>
                          <a:latin typeface="Arial" panose="020B0604020202020204" pitchFamily="34" charset="0"/>
                          <a:cs typeface="Arial" panose="020B0604020202020204" pitchFamily="34" charset="0"/>
                        </a:rPr>
                        <a:t>Siblings of U.S. citizens who are age 21 and older</a:t>
                      </a:r>
                    </a:p>
                  </a:txBody>
                  <a:tcPr marL="121920" marR="121920" marT="60960" marB="60960"/>
                </a:tc>
                <a:tc>
                  <a:txBody>
                    <a:bodyPr/>
                    <a:lstStyle/>
                    <a:p>
                      <a:pPr algn="ctr"/>
                      <a:r>
                        <a:rPr lang="en-US" sz="1600" b="0" i="0" dirty="0">
                          <a:solidFill>
                            <a:schemeClr val="bg2"/>
                          </a:solidFill>
                          <a:latin typeface="Arial" panose="020B0604020202020204" pitchFamily="34" charset="0"/>
                          <a:cs typeface="Arial" panose="020B0604020202020204" pitchFamily="34" charset="0"/>
                        </a:rPr>
                        <a:t>65,000</a:t>
                      </a:r>
                    </a:p>
                  </a:txBody>
                  <a:tcPr marL="121920" marR="121920" marT="60960" marB="60960"/>
                </a:tc>
                <a:extLst>
                  <a:ext uri="{0D108BD9-81ED-4DB2-BD59-A6C34878D82A}">
                    <a16:rowId xmlns="" xmlns:a16="http://schemas.microsoft.com/office/drawing/2014/main" val="2021695094"/>
                  </a:ext>
                </a:extLst>
              </a:tr>
            </a:tbl>
          </a:graphicData>
        </a:graphic>
      </p:graphicFrame>
      <p:sp>
        <p:nvSpPr>
          <p:cNvPr id="6" name="TextBox 5">
            <a:extLst>
              <a:ext uri="{FF2B5EF4-FFF2-40B4-BE49-F238E27FC236}">
                <a16:creationId xmlns="" xmlns:a16="http://schemas.microsoft.com/office/drawing/2014/main" id="{1693BC97-870C-7349-B797-B2E52C11103F}"/>
              </a:ext>
            </a:extLst>
          </p:cNvPr>
          <p:cNvSpPr txBox="1"/>
          <p:nvPr/>
        </p:nvSpPr>
        <p:spPr>
          <a:xfrm>
            <a:off x="1" y="65487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a:t>
            </a:r>
            <a:r>
              <a:rPr lang="en-US" sz="1200" dirty="0" err="1">
                <a:solidFill>
                  <a:schemeClr val="bg2"/>
                </a:solidFill>
                <a:latin typeface="Arial" panose="020B0604020202020204" pitchFamily="34" charset="0"/>
                <a:cs typeface="Arial" panose="020B0604020202020204" pitchFamily="34" charset="0"/>
              </a:rPr>
              <a:t>Gelatt</a:t>
            </a:r>
            <a:r>
              <a:rPr lang="en-US" sz="1200" dirty="0">
                <a:solidFill>
                  <a:schemeClr val="bg2"/>
                </a:solidFill>
                <a:latin typeface="Arial" panose="020B0604020202020204" pitchFamily="34" charset="0"/>
                <a:cs typeface="Arial" panose="020B0604020202020204" pitchFamily="34" charset="0"/>
              </a:rPr>
              <a:t> 2019)</a:t>
            </a:r>
          </a:p>
        </p:txBody>
      </p:sp>
      <p:sp>
        <p:nvSpPr>
          <p:cNvPr id="7" name="Slide Number Placeholder 1">
            <a:extLst>
              <a:ext uri="{FF2B5EF4-FFF2-40B4-BE49-F238E27FC236}">
                <a16:creationId xmlns="" xmlns:a16="http://schemas.microsoft.com/office/drawing/2014/main" id="{BA756B2E-4AEC-A74B-ADCA-8246DF461D86}"/>
              </a:ext>
            </a:extLst>
          </p:cNvPr>
          <p:cNvSpPr txBox="1">
            <a:spLocks/>
          </p:cNvSpPr>
          <p:nvPr/>
        </p:nvSpPr>
        <p:spPr>
          <a:xfrm>
            <a:off x="11459633" y="6477000"/>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19</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444542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aphicFrame>
        <p:nvGraphicFramePr>
          <p:cNvPr id="7" name="Content Placeholder 8">
            <a:extLst>
              <a:ext uri="{FF2B5EF4-FFF2-40B4-BE49-F238E27FC236}">
                <a16:creationId xmlns="" xmlns:a16="http://schemas.microsoft.com/office/drawing/2014/main" id="{3C58E3CC-1F51-344A-9FA2-61C7712A52D4}"/>
              </a:ext>
            </a:extLst>
          </p:cNvPr>
          <p:cNvGraphicFramePr>
            <a:graphicFrameLocks/>
          </p:cNvGraphicFramePr>
          <p:nvPr>
            <p:extLst>
              <p:ext uri="{D42A27DB-BD31-4B8C-83A1-F6EECF244321}">
                <p14:modId xmlns="" xmlns:p14="http://schemas.microsoft.com/office/powerpoint/2010/main" val="1493977383"/>
              </p:ext>
            </p:extLst>
          </p:nvPr>
        </p:nvGraphicFramePr>
        <p:xfrm>
          <a:off x="546062" y="685800"/>
          <a:ext cx="11036338" cy="4693920"/>
        </p:xfrm>
        <a:graphic>
          <a:graphicData uri="http://schemas.openxmlformats.org/drawingml/2006/table">
            <a:tbl>
              <a:tblPr firstRow="1" bandRow="1">
                <a:tableStyleId>{5C22544A-7EE6-4342-B048-85BDC9FD1C3A}</a:tableStyleId>
              </a:tblPr>
              <a:tblGrid>
                <a:gridCol w="2790672">
                  <a:extLst>
                    <a:ext uri="{9D8B030D-6E8A-4147-A177-3AD203B41FA5}">
                      <a16:colId xmlns="" xmlns:a16="http://schemas.microsoft.com/office/drawing/2014/main" val="3266732899"/>
                    </a:ext>
                  </a:extLst>
                </a:gridCol>
                <a:gridCol w="8245666">
                  <a:extLst>
                    <a:ext uri="{9D8B030D-6E8A-4147-A177-3AD203B41FA5}">
                      <a16:colId xmlns="" xmlns:a16="http://schemas.microsoft.com/office/drawing/2014/main" val="1922272943"/>
                    </a:ext>
                  </a:extLst>
                </a:gridCol>
              </a:tblGrid>
              <a:tr h="442452">
                <a:tc>
                  <a:txBody>
                    <a:bodyPr/>
                    <a:lstStyle/>
                    <a:p>
                      <a:r>
                        <a:rPr lang="en-US" sz="2400" b="1" i="0" dirty="0">
                          <a:latin typeface="Arial" panose="020B0604020202020204" pitchFamily="34" charset="0"/>
                          <a:cs typeface="Arial" panose="020B0604020202020204" pitchFamily="34" charset="0"/>
                        </a:rPr>
                        <a:t>Term</a:t>
                      </a:r>
                    </a:p>
                  </a:txBody>
                  <a:tcPr marL="211444" marR="211444" marT="60960" marB="60960"/>
                </a:tc>
                <a:tc>
                  <a:txBody>
                    <a:bodyPr/>
                    <a:lstStyle/>
                    <a:p>
                      <a:r>
                        <a:rPr lang="en-US" sz="2400" b="1" i="0" dirty="0">
                          <a:latin typeface="Arial" panose="020B0604020202020204" pitchFamily="34" charset="0"/>
                          <a:cs typeface="Arial" panose="020B0604020202020204" pitchFamily="34" charset="0"/>
                        </a:rPr>
                        <a:t>Definition</a:t>
                      </a:r>
                    </a:p>
                  </a:txBody>
                  <a:tcPr marL="211444" marR="211444" marT="60960" marB="60960"/>
                </a:tc>
                <a:extLst>
                  <a:ext uri="{0D108BD9-81ED-4DB2-BD59-A6C34878D82A}">
                    <a16:rowId xmlns="" xmlns:a16="http://schemas.microsoft.com/office/drawing/2014/main" val="932594323"/>
                  </a:ext>
                </a:extLst>
              </a:tr>
              <a:tr h="1084007">
                <a:tc>
                  <a:txBody>
                    <a:bodyPr/>
                    <a:lstStyle/>
                    <a:p>
                      <a:r>
                        <a:rPr lang="en-US" sz="1800" b="0" i="0" dirty="0">
                          <a:latin typeface="Arial" panose="020B0604020202020204" pitchFamily="34" charset="0"/>
                          <a:cs typeface="Arial" panose="020B0604020202020204" pitchFamily="34" charset="0"/>
                        </a:rPr>
                        <a:t>Asylum seeker</a:t>
                      </a:r>
                    </a:p>
                  </a:txBody>
                  <a:tcPr marL="211444" marR="211444" marT="60960" marB="60960"/>
                </a:tc>
                <a:tc>
                  <a: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dirty="0">
                          <a:latin typeface="Arial" panose="020B0604020202020204" pitchFamily="34" charset="0"/>
                          <a:cs typeface="Arial" panose="020B0604020202020204" pitchFamily="34" charset="0"/>
                        </a:rPr>
                        <a:t>When people flee their own country and seek sanctuary in another country, they apply for asylum – the right to be recognized as a refugee and receive legal protection and material assistance. An asylum seeker must demonstrate that his or her fear of persecution in his or her home country is well-founded </a:t>
                      </a:r>
                      <a:r>
                        <a:rPr lang="en-US" sz="1800" b="0" i="0" dirty="0">
                          <a:solidFill>
                            <a:schemeClr val="accent1">
                              <a:lumMod val="50000"/>
                            </a:schemeClr>
                          </a:solidFill>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rPr>
                        <a:t>(Office of the United Nations High Commissioner for Refugees (UNHCR))</a:t>
                      </a:r>
                      <a:r>
                        <a:rPr lang="en-US" sz="1800" b="0" i="0" dirty="0">
                          <a:solidFill>
                            <a:schemeClr val="accent2">
                              <a:lumMod val="75000"/>
                            </a:schemeClr>
                          </a:solidFill>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rPr>
                        <a:t>.</a:t>
                      </a:r>
                      <a:endParaRPr lang="en-US" sz="1800" b="0" i="0" dirty="0">
                        <a:solidFill>
                          <a:schemeClr val="accent2">
                            <a:lumMod val="75000"/>
                          </a:schemeClr>
                        </a:solidFill>
                        <a:latin typeface="Arial" panose="020B0604020202020204" pitchFamily="34" charset="0"/>
                        <a:cs typeface="Arial" panose="020B0604020202020204" pitchFamily="34" charset="0"/>
                      </a:endParaRPr>
                    </a:p>
                  </a:txBody>
                  <a:tcPr marL="211444" marR="211444" marT="60960" marB="60960"/>
                </a:tc>
                <a:extLst>
                  <a:ext uri="{0D108BD9-81ED-4DB2-BD59-A6C34878D82A}">
                    <a16:rowId xmlns="" xmlns:a16="http://schemas.microsoft.com/office/drawing/2014/main" val="1594645529"/>
                  </a:ext>
                </a:extLst>
              </a:tr>
              <a:tr h="1084007">
                <a:tc>
                  <a:txBody>
                    <a:bodyPr/>
                    <a:lstStyle/>
                    <a:p>
                      <a:r>
                        <a:rPr lang="en-US" sz="1800" b="0" i="0" dirty="0">
                          <a:latin typeface="Arial" panose="020B0604020202020204" pitchFamily="34" charset="0"/>
                          <a:cs typeface="Arial" panose="020B0604020202020204" pitchFamily="34" charset="0"/>
                        </a:rPr>
                        <a:t>Liminal Legality</a:t>
                      </a:r>
                    </a:p>
                  </a:txBody>
                  <a:tcPr marL="211444" marR="211444" marT="60960" marB="60960"/>
                </a:tc>
                <a:tc>
                  <a:txBody>
                    <a:bodyPr/>
                    <a:lstStyle/>
                    <a:p>
                      <a:pPr algn="just"/>
                      <a:r>
                        <a:rPr lang="en-US" sz="1800" b="0" i="0" dirty="0">
                          <a:latin typeface="Arial" panose="020B0604020202020204" pitchFamily="34" charset="0"/>
                          <a:cs typeface="Arial" panose="020B0604020202020204" pitchFamily="34" charset="0"/>
                        </a:rPr>
                        <a:t>Liminal legality is an “in-between” immigration status in which immigrants may possess social security numbers and work permits, but have no guarantee of becoming residents of the U.S. or eventual citizenship</a:t>
                      </a:r>
                    </a:p>
                    <a:p>
                      <a:pPr marL="342900" indent="-342900" algn="just">
                        <a:buAutoNum type="arabicParenBoth"/>
                      </a:pPr>
                      <a:r>
                        <a:rPr lang="en-US" sz="1800" b="0" i="0" dirty="0">
                          <a:latin typeface="Arial" panose="020B0604020202020204" pitchFamily="34" charset="0"/>
                          <a:cs typeface="Arial" panose="020B0604020202020204" pitchFamily="34" charset="0"/>
                        </a:rPr>
                        <a:t>Temporary Protective Status (TPS)</a:t>
                      </a:r>
                    </a:p>
                    <a:p>
                      <a:pPr marL="342900" indent="-342900" algn="just">
                        <a:buAutoNum type="arabicParenBoth"/>
                      </a:pPr>
                      <a:r>
                        <a:rPr lang="en-US" sz="1800" b="0" i="0" dirty="0">
                          <a:latin typeface="Arial" panose="020B0604020202020204" pitchFamily="34" charset="0"/>
                          <a:cs typeface="Arial" panose="020B0604020202020204" pitchFamily="34" charset="0"/>
                        </a:rPr>
                        <a:t>Deferred Action for Childhood Arrivals (DACA or DACAmented)</a:t>
                      </a:r>
                    </a:p>
                  </a:txBody>
                  <a:tcPr marL="211444" marR="211444" marT="60960" marB="60960"/>
                </a:tc>
                <a:extLst>
                  <a:ext uri="{0D108BD9-81ED-4DB2-BD59-A6C34878D82A}">
                    <a16:rowId xmlns="" xmlns:a16="http://schemas.microsoft.com/office/drawing/2014/main" val="2992692882"/>
                  </a:ext>
                </a:extLst>
              </a:tr>
              <a:tr h="864525">
                <a:tc>
                  <a:txBody>
                    <a:bodyPr/>
                    <a:lstStyle/>
                    <a:p>
                      <a:r>
                        <a:rPr lang="en-US" sz="1800" b="0" i="0" dirty="0">
                          <a:latin typeface="Arial" panose="020B0604020202020204" pitchFamily="34" charset="0"/>
                          <a:cs typeface="Arial" panose="020B0604020202020204" pitchFamily="34" charset="0"/>
                        </a:rPr>
                        <a:t>Immigrants / Migrants</a:t>
                      </a:r>
                    </a:p>
                  </a:txBody>
                  <a:tcPr marL="211444" marR="211444" marT="60960" marB="60960"/>
                </a:tc>
                <a:tc>
                  <a: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dirty="0">
                          <a:latin typeface="Arial" panose="020B0604020202020204" pitchFamily="34" charset="0"/>
                          <a:cs typeface="Arial" panose="020B0604020202020204" pitchFamily="34" charset="0"/>
                        </a:rPr>
                        <a:t>Individuals born outside of the country, or the </a:t>
                      </a:r>
                      <a:r>
                        <a:rPr lang="en-US" sz="1800" b="0" i="1" dirty="0">
                          <a:latin typeface="Arial" panose="020B0604020202020204" pitchFamily="34" charset="0"/>
                          <a:cs typeface="Arial" panose="020B0604020202020204" pitchFamily="34" charset="0"/>
                        </a:rPr>
                        <a:t>foreign-born population</a:t>
                      </a:r>
                      <a:r>
                        <a:rPr lang="en-US" sz="1800" b="0" i="0" dirty="0">
                          <a:latin typeface="Arial" panose="020B0604020202020204" pitchFamily="34" charset="0"/>
                          <a:cs typeface="Arial" panose="020B0604020202020204" pitchFamily="34" charset="0"/>
                        </a:rPr>
                        <a:t>. This includes: Lawful permanent residents (LPRs), refugees and asylees, the undocumented, and individuals holding liminal legality statuses.</a:t>
                      </a:r>
                    </a:p>
                  </a:txBody>
                  <a:tcPr marL="211444" marR="211444" marT="60960" marB="60960"/>
                </a:tc>
                <a:extLst>
                  <a:ext uri="{0D108BD9-81ED-4DB2-BD59-A6C34878D82A}">
                    <a16:rowId xmlns="" xmlns:a16="http://schemas.microsoft.com/office/drawing/2014/main" val="436368264"/>
                  </a:ext>
                </a:extLst>
              </a:tr>
            </a:tbl>
          </a:graphicData>
        </a:graphic>
      </p:graphicFrame>
      <p:sp>
        <p:nvSpPr>
          <p:cNvPr id="3" name="Slide Number Placeholder 1">
            <a:extLst>
              <a:ext uri="{FF2B5EF4-FFF2-40B4-BE49-F238E27FC236}">
                <a16:creationId xmlns="" xmlns:a16="http://schemas.microsoft.com/office/drawing/2014/main" id="{51477E53-6147-B44F-81AC-BAA2725AC713}"/>
              </a:ext>
            </a:extLst>
          </p:cNvPr>
          <p:cNvSpPr txBox="1">
            <a:spLocks/>
          </p:cNvSpPr>
          <p:nvPr/>
        </p:nvSpPr>
        <p:spPr>
          <a:xfrm>
            <a:off x="11459633" y="6477000"/>
            <a:ext cx="732367"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2</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34713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7">
            <a:extLst>
              <a:ext uri="{FF2B5EF4-FFF2-40B4-BE49-F238E27FC236}">
                <a16:creationId xmlns="" xmlns:a16="http://schemas.microsoft.com/office/drawing/2014/main" id="{21B38FD1-B03B-4942-B37B-49E531801A21}"/>
              </a:ext>
            </a:extLst>
          </p:cNvPr>
          <p:cNvGraphicFramePr>
            <a:graphicFrameLocks/>
          </p:cNvGraphicFramePr>
          <p:nvPr>
            <p:extLst>
              <p:ext uri="{D42A27DB-BD31-4B8C-83A1-F6EECF244321}">
                <p14:modId xmlns="" xmlns:p14="http://schemas.microsoft.com/office/powerpoint/2010/main" val="3059740266"/>
              </p:ext>
            </p:extLst>
          </p:nvPr>
        </p:nvGraphicFramePr>
        <p:xfrm>
          <a:off x="297329" y="912813"/>
          <a:ext cx="11597342" cy="5549335"/>
        </p:xfrm>
        <a:graphic>
          <a:graphicData uri="http://schemas.openxmlformats.org/drawingml/2006/table">
            <a:tbl>
              <a:tblPr firstRow="1" bandRow="1">
                <a:tableStyleId>{5C22544A-7EE6-4342-B048-85BDC9FD1C3A}</a:tableStyleId>
              </a:tblPr>
              <a:tblGrid>
                <a:gridCol w="1912471">
                  <a:extLst>
                    <a:ext uri="{9D8B030D-6E8A-4147-A177-3AD203B41FA5}">
                      <a16:colId xmlns="" xmlns:a16="http://schemas.microsoft.com/office/drawing/2014/main" val="3423422194"/>
                    </a:ext>
                  </a:extLst>
                </a:gridCol>
                <a:gridCol w="5915487">
                  <a:extLst>
                    <a:ext uri="{9D8B030D-6E8A-4147-A177-3AD203B41FA5}">
                      <a16:colId xmlns="" xmlns:a16="http://schemas.microsoft.com/office/drawing/2014/main" val="2346809659"/>
                    </a:ext>
                  </a:extLst>
                </a:gridCol>
                <a:gridCol w="3769384">
                  <a:extLst>
                    <a:ext uri="{9D8B030D-6E8A-4147-A177-3AD203B41FA5}">
                      <a16:colId xmlns="" xmlns:a16="http://schemas.microsoft.com/office/drawing/2014/main" val="1045968415"/>
                    </a:ext>
                  </a:extLst>
                </a:gridCol>
              </a:tblGrid>
              <a:tr h="355935">
                <a:tc gridSpan="2">
                  <a:txBody>
                    <a:bodyPr/>
                    <a:lstStyle/>
                    <a:p>
                      <a:r>
                        <a:rPr lang="en-US" sz="1600" b="0" i="0" dirty="0">
                          <a:latin typeface="Arial" panose="020B0604020202020204" pitchFamily="34" charset="0"/>
                          <a:cs typeface="Arial" panose="020B0604020202020204" pitchFamily="34" charset="0"/>
                        </a:rPr>
                        <a:t>Employment-based preference immigrants</a:t>
                      </a:r>
                      <a:endParaRPr lang="en-US" sz="1600" b="0" i="0" dirty="0">
                        <a:solidFill>
                          <a:schemeClr val="bg1"/>
                        </a:solidFill>
                        <a:latin typeface="Arial" panose="020B0604020202020204" pitchFamily="34" charset="0"/>
                        <a:cs typeface="Arial" panose="020B0604020202020204" pitchFamily="34" charset="0"/>
                      </a:endParaRPr>
                    </a:p>
                  </a:txBody>
                  <a:tcPr marL="121920" marR="121920" marT="60960" marB="60960">
                    <a:solidFill>
                      <a:schemeClr val="accent2"/>
                    </a:solidFill>
                  </a:tcPr>
                </a:tc>
                <a:tc hMerge="1">
                  <a:txBody>
                    <a:bodyPr/>
                    <a:lstStyle/>
                    <a:p>
                      <a:endParaRPr lang="en-US"/>
                    </a:p>
                  </a:txBody>
                  <a:tcPr/>
                </a:tc>
                <a:tc>
                  <a:txBody>
                    <a:bodyPr/>
                    <a:lstStyle/>
                    <a:p>
                      <a:pPr algn="ctr"/>
                      <a:r>
                        <a:rPr lang="en-US" sz="1600" b="0" i="0" dirty="0">
                          <a:latin typeface="Arial" panose="020B0604020202020204" pitchFamily="34" charset="0"/>
                          <a:cs typeface="Arial" panose="020B0604020202020204" pitchFamily="34" charset="0"/>
                        </a:rPr>
                        <a:t>Numerical Limit</a:t>
                      </a:r>
                      <a:endParaRPr lang="en-US" sz="1600" b="0" i="0" dirty="0">
                        <a:solidFill>
                          <a:schemeClr val="bg1"/>
                        </a:solidFill>
                        <a:latin typeface="Arial" panose="020B0604020202020204" pitchFamily="34" charset="0"/>
                        <a:cs typeface="Arial" panose="020B0604020202020204" pitchFamily="34" charset="0"/>
                      </a:endParaRPr>
                    </a:p>
                  </a:txBody>
                  <a:tcPr marL="121920" marR="121920" marT="60960" marB="60960">
                    <a:solidFill>
                      <a:schemeClr val="accent2"/>
                    </a:solidFill>
                  </a:tcPr>
                </a:tc>
                <a:extLst>
                  <a:ext uri="{0D108BD9-81ED-4DB2-BD59-A6C34878D82A}">
                    <a16:rowId xmlns="" xmlns:a16="http://schemas.microsoft.com/office/drawing/2014/main" val="2470417340"/>
                  </a:ext>
                </a:extLst>
              </a:tr>
              <a:tr h="830515">
                <a:tc>
                  <a:txBody>
                    <a:bodyPr/>
                    <a:lstStyle/>
                    <a:p>
                      <a:r>
                        <a:rPr lang="en-US" sz="1600" b="0" i="0" dirty="0">
                          <a:solidFill>
                            <a:schemeClr val="bg2"/>
                          </a:solidFill>
                          <a:latin typeface="Arial" panose="020B0604020202020204" pitchFamily="34" charset="0"/>
                          <a:cs typeface="Arial" panose="020B0604020202020204" pitchFamily="34" charset="0"/>
                        </a:rPr>
                        <a:t>1</a:t>
                      </a:r>
                      <a:r>
                        <a:rPr lang="en-US" sz="1600" b="0" i="0" baseline="30000" dirty="0">
                          <a:solidFill>
                            <a:schemeClr val="bg2"/>
                          </a:solidFill>
                          <a:latin typeface="Arial" panose="020B0604020202020204" pitchFamily="34" charset="0"/>
                          <a:cs typeface="Arial" panose="020B0604020202020204" pitchFamily="34" charset="0"/>
                        </a:rPr>
                        <a:t>st</a:t>
                      </a:r>
                      <a:r>
                        <a:rPr lang="en-US" sz="1600" b="0" i="0" dirty="0">
                          <a:solidFill>
                            <a:schemeClr val="bg2"/>
                          </a:solidFill>
                          <a:latin typeface="Arial" panose="020B0604020202020204" pitchFamily="34" charset="0"/>
                          <a:cs typeface="Arial" panose="020B0604020202020204" pitchFamily="34" charset="0"/>
                        </a:rPr>
                        <a:t> Preference</a:t>
                      </a:r>
                    </a:p>
                  </a:txBody>
                  <a:tcPr marL="121920" marR="121920" marT="60960" marB="60960"/>
                </a:tc>
                <a:tc>
                  <a:txBody>
                    <a:bodyPr/>
                    <a:lstStyle/>
                    <a:p>
                      <a:r>
                        <a:rPr lang="en-US" sz="1600" b="0" i="0" dirty="0">
                          <a:solidFill>
                            <a:schemeClr val="bg2"/>
                          </a:solidFill>
                          <a:latin typeface="Arial" panose="020B0604020202020204" pitchFamily="34" charset="0"/>
                          <a:cs typeface="Arial" panose="020B0604020202020204" pitchFamily="34" charset="0"/>
                        </a:rPr>
                        <a:t>Foreign nationals of “extraordinary ability,” outstanding professors and researchers, multinational executives and managers</a:t>
                      </a:r>
                    </a:p>
                  </a:txBody>
                  <a:tcPr marL="121920" marR="121920" marT="60960" marB="60960"/>
                </a:tc>
                <a:tc>
                  <a:txBody>
                    <a:bodyPr/>
                    <a:lstStyle/>
                    <a:p>
                      <a:pPr algn="ctr"/>
                      <a:r>
                        <a:rPr lang="en-US" sz="1600" b="0" i="0" dirty="0">
                          <a:solidFill>
                            <a:schemeClr val="bg2"/>
                          </a:solidFill>
                          <a:latin typeface="Arial" panose="020B0604020202020204" pitchFamily="34" charset="0"/>
                          <a:cs typeface="Arial" panose="020B0604020202020204" pitchFamily="34" charset="0"/>
                        </a:rPr>
                        <a:t>40,040</a:t>
                      </a:r>
                    </a:p>
                  </a:txBody>
                  <a:tcPr marL="121920" marR="121920" marT="60960" marB="60960"/>
                </a:tc>
                <a:extLst>
                  <a:ext uri="{0D108BD9-81ED-4DB2-BD59-A6C34878D82A}">
                    <a16:rowId xmlns="" xmlns:a16="http://schemas.microsoft.com/office/drawing/2014/main" val="4038344225"/>
                  </a:ext>
                </a:extLst>
              </a:tr>
              <a:tr h="593225">
                <a:tc>
                  <a:txBody>
                    <a:bodyPr/>
                    <a:lstStyle/>
                    <a:p>
                      <a:r>
                        <a:rPr lang="en-US" sz="1600" b="0" i="0" dirty="0">
                          <a:solidFill>
                            <a:schemeClr val="bg2"/>
                          </a:solidFill>
                          <a:latin typeface="Arial" panose="020B0604020202020204" pitchFamily="34" charset="0"/>
                          <a:cs typeface="Arial" panose="020B0604020202020204" pitchFamily="34" charset="0"/>
                        </a:rPr>
                        <a:t>2</a:t>
                      </a:r>
                      <a:r>
                        <a:rPr lang="en-US" sz="1600" b="0" i="0" baseline="30000" dirty="0">
                          <a:solidFill>
                            <a:schemeClr val="bg2"/>
                          </a:solidFill>
                          <a:latin typeface="Arial" panose="020B0604020202020204" pitchFamily="34" charset="0"/>
                          <a:cs typeface="Arial" panose="020B0604020202020204" pitchFamily="34" charset="0"/>
                        </a:rPr>
                        <a:t>nd</a:t>
                      </a:r>
                      <a:r>
                        <a:rPr lang="en-US" sz="1600" b="0" i="0" dirty="0">
                          <a:solidFill>
                            <a:schemeClr val="bg2"/>
                          </a:solidFill>
                          <a:latin typeface="Arial" panose="020B0604020202020204" pitchFamily="34" charset="0"/>
                          <a:cs typeface="Arial" panose="020B0604020202020204" pitchFamily="34" charset="0"/>
                        </a:rPr>
                        <a:t> Preference</a:t>
                      </a:r>
                    </a:p>
                  </a:txBody>
                  <a:tcPr marL="121920" marR="121920" marT="60960" marB="60960"/>
                </a:tc>
                <a:tc>
                  <a:txBody>
                    <a:bodyPr/>
                    <a:lstStyle/>
                    <a:p>
                      <a:r>
                        <a:rPr lang="en-US" sz="1600" b="0" i="0" dirty="0">
                          <a:solidFill>
                            <a:schemeClr val="bg2"/>
                          </a:solidFill>
                          <a:latin typeface="Arial" panose="020B0604020202020204" pitchFamily="34" charset="0"/>
                          <a:cs typeface="Arial" panose="020B0604020202020204" pitchFamily="34" charset="0"/>
                        </a:rPr>
                        <a:t>Foreign nationals who hold advanced degrees or demonstrate exceptional ability in the sciences, arts, or business</a:t>
                      </a:r>
                    </a:p>
                  </a:txBody>
                  <a:tcPr marL="121920" marR="121920" marT="60960" marB="60960"/>
                </a:tc>
                <a:tc>
                  <a:txBody>
                    <a:bodyPr/>
                    <a:lstStyle/>
                    <a:p>
                      <a:pPr marL="0" indent="0" algn="ctr">
                        <a:buNone/>
                      </a:pPr>
                      <a:r>
                        <a:rPr lang="en-US" sz="1600" b="0" i="0" dirty="0">
                          <a:solidFill>
                            <a:schemeClr val="bg2"/>
                          </a:solidFill>
                          <a:latin typeface="Arial" panose="020B0604020202020204" pitchFamily="34" charset="0"/>
                          <a:cs typeface="Arial" panose="020B0604020202020204" pitchFamily="34" charset="0"/>
                        </a:rPr>
                        <a:t>40,040</a:t>
                      </a:r>
                    </a:p>
                  </a:txBody>
                  <a:tcPr marL="121920" marR="121920" marT="60960" marB="60960"/>
                </a:tc>
                <a:extLst>
                  <a:ext uri="{0D108BD9-81ED-4DB2-BD59-A6C34878D82A}">
                    <a16:rowId xmlns="" xmlns:a16="http://schemas.microsoft.com/office/drawing/2014/main" val="1162056161"/>
                  </a:ext>
                </a:extLst>
              </a:tr>
              <a:tr h="830515">
                <a:tc>
                  <a:txBody>
                    <a:bodyPr/>
                    <a:lstStyle/>
                    <a:p>
                      <a:r>
                        <a:rPr lang="en-US" sz="1600" b="0" i="0" dirty="0">
                          <a:solidFill>
                            <a:schemeClr val="bg2"/>
                          </a:solidFill>
                          <a:latin typeface="Arial" panose="020B0604020202020204" pitchFamily="34" charset="0"/>
                          <a:cs typeface="Arial" panose="020B0604020202020204" pitchFamily="34" charset="0"/>
                        </a:rPr>
                        <a:t>3</a:t>
                      </a:r>
                      <a:r>
                        <a:rPr lang="en-US" sz="1600" b="0" i="0" baseline="30000" dirty="0">
                          <a:solidFill>
                            <a:schemeClr val="bg2"/>
                          </a:solidFill>
                          <a:latin typeface="Arial" panose="020B0604020202020204" pitchFamily="34" charset="0"/>
                          <a:cs typeface="Arial" panose="020B0604020202020204" pitchFamily="34" charset="0"/>
                        </a:rPr>
                        <a:t>rd</a:t>
                      </a:r>
                      <a:r>
                        <a:rPr lang="en-US" sz="1600" b="0" i="0" dirty="0">
                          <a:solidFill>
                            <a:schemeClr val="bg2"/>
                          </a:solidFill>
                          <a:latin typeface="Arial" panose="020B0604020202020204" pitchFamily="34" charset="0"/>
                          <a:cs typeface="Arial" panose="020B0604020202020204" pitchFamily="34" charset="0"/>
                        </a:rPr>
                        <a:t> Preference</a:t>
                      </a:r>
                    </a:p>
                  </a:txBody>
                  <a:tcPr marL="121920" marR="121920" marT="60960" marB="60960"/>
                </a:tc>
                <a:tc>
                  <a:txBody>
                    <a:bodyPr/>
                    <a:lstStyle/>
                    <a:p>
                      <a:r>
                        <a:rPr lang="en-US" sz="1600" b="0" i="0" dirty="0">
                          <a:solidFill>
                            <a:schemeClr val="bg2"/>
                          </a:solidFill>
                          <a:latin typeface="Arial" panose="020B0604020202020204" pitchFamily="34" charset="0"/>
                          <a:cs typeface="Arial" panose="020B0604020202020204" pitchFamily="34" charset="0"/>
                        </a:rPr>
                        <a:t>-Skilled workers (with degree and 2-years of experience)</a:t>
                      </a:r>
                    </a:p>
                    <a:p>
                      <a:r>
                        <a:rPr lang="en-US" sz="1600" b="0" i="0" dirty="0">
                          <a:solidFill>
                            <a:schemeClr val="bg2"/>
                          </a:solidFill>
                          <a:latin typeface="Arial" panose="020B0604020202020204" pitchFamily="34" charset="0"/>
                          <a:cs typeface="Arial" panose="020B0604020202020204" pitchFamily="34" charset="0"/>
                        </a:rPr>
                        <a:t>-Professional workers (with a Bachelor’s degree)</a:t>
                      </a:r>
                    </a:p>
                    <a:p>
                      <a:r>
                        <a:rPr lang="en-US" sz="1600" b="0" i="0" dirty="0">
                          <a:solidFill>
                            <a:schemeClr val="bg2"/>
                          </a:solidFill>
                          <a:latin typeface="Arial" panose="020B0604020202020204" pitchFamily="34" charset="0"/>
                          <a:cs typeface="Arial" panose="020B0604020202020204" pitchFamily="34" charset="0"/>
                        </a:rPr>
                        <a:t>-Other workers (foreign nationals performing unskilled labor)</a:t>
                      </a:r>
                    </a:p>
                  </a:txBody>
                  <a:tcPr marL="121920" marR="121920" marT="60960" marB="60960"/>
                </a:tc>
                <a:tc>
                  <a:txBody>
                    <a:bodyPr/>
                    <a:lstStyle/>
                    <a:p>
                      <a:pPr marL="0" indent="0" algn="ctr">
                        <a:buNone/>
                      </a:pPr>
                      <a:r>
                        <a:rPr lang="en-US" sz="1600" b="0" i="0" dirty="0">
                          <a:solidFill>
                            <a:schemeClr val="bg2"/>
                          </a:solidFill>
                          <a:latin typeface="Arial" panose="020B0604020202020204" pitchFamily="34" charset="0"/>
                          <a:cs typeface="Arial" panose="020B0604020202020204" pitchFamily="34" charset="0"/>
                        </a:rPr>
                        <a:t>40,040 (no more than 10,000 visas are available for “other worker”)*</a:t>
                      </a:r>
                    </a:p>
                  </a:txBody>
                  <a:tcPr marL="121920" marR="121920" marT="60960" marB="60960"/>
                </a:tc>
                <a:extLst>
                  <a:ext uri="{0D108BD9-81ED-4DB2-BD59-A6C34878D82A}">
                    <a16:rowId xmlns="" xmlns:a16="http://schemas.microsoft.com/office/drawing/2014/main" val="4005777240"/>
                  </a:ext>
                </a:extLst>
              </a:tr>
              <a:tr h="593225">
                <a:tc>
                  <a:txBody>
                    <a:bodyPr/>
                    <a:lstStyle/>
                    <a:p>
                      <a:r>
                        <a:rPr lang="en-US" sz="1600" b="0" i="0" dirty="0">
                          <a:solidFill>
                            <a:schemeClr val="bg2"/>
                          </a:solidFill>
                          <a:latin typeface="Arial" panose="020B0604020202020204" pitchFamily="34" charset="0"/>
                          <a:cs typeface="Arial" panose="020B0604020202020204" pitchFamily="34" charset="0"/>
                        </a:rPr>
                        <a:t>4</a:t>
                      </a:r>
                      <a:r>
                        <a:rPr lang="en-US" sz="1600" b="0" i="0" baseline="30000" dirty="0">
                          <a:solidFill>
                            <a:schemeClr val="bg2"/>
                          </a:solidFill>
                          <a:latin typeface="Arial" panose="020B0604020202020204" pitchFamily="34" charset="0"/>
                          <a:cs typeface="Arial" panose="020B0604020202020204" pitchFamily="34" charset="0"/>
                        </a:rPr>
                        <a:t>th</a:t>
                      </a:r>
                      <a:r>
                        <a:rPr lang="en-US" sz="1600" b="0" i="0" dirty="0">
                          <a:solidFill>
                            <a:schemeClr val="bg2"/>
                          </a:solidFill>
                          <a:latin typeface="Arial" panose="020B0604020202020204" pitchFamily="34" charset="0"/>
                          <a:cs typeface="Arial" panose="020B0604020202020204" pitchFamily="34" charset="0"/>
                        </a:rPr>
                        <a:t> Preference</a:t>
                      </a:r>
                    </a:p>
                  </a:txBody>
                  <a:tcPr marL="121920" marR="121920" marT="60960" marB="60960"/>
                </a:tc>
                <a:tc>
                  <a:txBody>
                    <a:bodyPr/>
                    <a:lstStyle/>
                    <a:p>
                      <a:r>
                        <a:rPr lang="en-US" sz="1600" b="0" i="0" dirty="0">
                          <a:solidFill>
                            <a:schemeClr val="bg2"/>
                          </a:solidFill>
                          <a:latin typeface="Arial" panose="020B0604020202020204" pitchFamily="34" charset="0"/>
                          <a:cs typeface="Arial" panose="020B0604020202020204" pitchFamily="34" charset="0"/>
                        </a:rPr>
                        <a:t>“Special immigrants” including religious workers, international  organization employees, etc.</a:t>
                      </a:r>
                    </a:p>
                  </a:txBody>
                  <a:tcPr marL="121920" marR="121920" marT="60960" marB="60960"/>
                </a:tc>
                <a:tc>
                  <a:txBody>
                    <a:bodyPr/>
                    <a:lstStyle/>
                    <a:p>
                      <a:pPr algn="ctr"/>
                      <a:r>
                        <a:rPr lang="en-US" sz="1600" b="0" i="0" dirty="0">
                          <a:solidFill>
                            <a:schemeClr val="bg2"/>
                          </a:solidFill>
                          <a:latin typeface="Arial" panose="020B0604020202020204" pitchFamily="34" charset="0"/>
                          <a:cs typeface="Arial" panose="020B0604020202020204" pitchFamily="34" charset="0"/>
                        </a:rPr>
                        <a:t>9,940</a:t>
                      </a:r>
                    </a:p>
                  </a:txBody>
                  <a:tcPr marL="121920" marR="121920" marT="60960" marB="60960"/>
                </a:tc>
                <a:extLst>
                  <a:ext uri="{0D108BD9-81ED-4DB2-BD59-A6C34878D82A}">
                    <a16:rowId xmlns="" xmlns:a16="http://schemas.microsoft.com/office/drawing/2014/main" val="3948883781"/>
                  </a:ext>
                </a:extLst>
              </a:tr>
              <a:tr h="355935">
                <a:tc>
                  <a:txBody>
                    <a:bodyPr/>
                    <a:lstStyle/>
                    <a:p>
                      <a:r>
                        <a:rPr lang="en-US" sz="1600" b="0" i="0" dirty="0">
                          <a:solidFill>
                            <a:schemeClr val="bg2"/>
                          </a:solidFill>
                          <a:latin typeface="Arial" panose="020B0604020202020204" pitchFamily="34" charset="0"/>
                          <a:cs typeface="Arial" panose="020B0604020202020204" pitchFamily="34" charset="0"/>
                        </a:rPr>
                        <a:t>5</a:t>
                      </a:r>
                      <a:r>
                        <a:rPr lang="en-US" sz="1600" b="0" i="0" baseline="30000" dirty="0">
                          <a:solidFill>
                            <a:schemeClr val="bg2"/>
                          </a:solidFill>
                          <a:latin typeface="Arial" panose="020B0604020202020204" pitchFamily="34" charset="0"/>
                          <a:cs typeface="Arial" panose="020B0604020202020204" pitchFamily="34" charset="0"/>
                        </a:rPr>
                        <a:t>th</a:t>
                      </a:r>
                      <a:r>
                        <a:rPr lang="en-US" sz="1600" b="0" i="0" dirty="0">
                          <a:solidFill>
                            <a:schemeClr val="bg2"/>
                          </a:solidFill>
                          <a:latin typeface="Arial" panose="020B0604020202020204" pitchFamily="34" charset="0"/>
                          <a:cs typeface="Arial" panose="020B0604020202020204" pitchFamily="34" charset="0"/>
                        </a:rPr>
                        <a:t> Preference</a:t>
                      </a:r>
                    </a:p>
                  </a:txBody>
                  <a:tcPr marL="121920" marR="121920" marT="60960" marB="60960"/>
                </a:tc>
                <a:tc>
                  <a:txBody>
                    <a:bodyPr/>
                    <a:lstStyle/>
                    <a:p>
                      <a:r>
                        <a:rPr lang="en-US" sz="1600" b="0" i="0" dirty="0">
                          <a:solidFill>
                            <a:schemeClr val="bg2"/>
                          </a:solidFill>
                          <a:latin typeface="Arial" panose="020B0604020202020204" pitchFamily="34" charset="0"/>
                          <a:cs typeface="Arial" panose="020B0604020202020204" pitchFamily="34" charset="0"/>
                        </a:rPr>
                        <a:t>Immigrant investors</a:t>
                      </a:r>
                    </a:p>
                  </a:txBody>
                  <a:tcPr marL="121920" marR="121920" marT="60960" marB="60960"/>
                </a:tc>
                <a:tc>
                  <a:txBody>
                    <a:bodyPr/>
                    <a:lstStyle/>
                    <a:p>
                      <a:pPr algn="ctr"/>
                      <a:r>
                        <a:rPr lang="en-US" sz="1600" b="0" i="0" dirty="0">
                          <a:solidFill>
                            <a:schemeClr val="bg2"/>
                          </a:solidFill>
                          <a:latin typeface="Arial" panose="020B0604020202020204" pitchFamily="34" charset="0"/>
                          <a:cs typeface="Arial" panose="020B0604020202020204" pitchFamily="34" charset="0"/>
                        </a:rPr>
                        <a:t>9,940</a:t>
                      </a:r>
                    </a:p>
                  </a:txBody>
                  <a:tcPr marL="121920" marR="121920" marT="60960" marB="60960"/>
                </a:tc>
                <a:extLst>
                  <a:ext uri="{0D108BD9-81ED-4DB2-BD59-A6C34878D82A}">
                    <a16:rowId xmlns="" xmlns:a16="http://schemas.microsoft.com/office/drawing/2014/main" val="1058289602"/>
                  </a:ext>
                </a:extLst>
              </a:tr>
              <a:tr h="355935">
                <a:tc gridSpan="2">
                  <a:txBody>
                    <a:bodyPr/>
                    <a:lstStyle/>
                    <a:p>
                      <a:r>
                        <a:rPr lang="en-US" sz="1600" b="0" i="0" dirty="0">
                          <a:solidFill>
                            <a:schemeClr val="bg1"/>
                          </a:solidFill>
                          <a:latin typeface="Arial" panose="020B0604020202020204" pitchFamily="34" charset="0"/>
                          <a:cs typeface="Arial" panose="020B0604020202020204" pitchFamily="34" charset="0"/>
                        </a:rPr>
                        <a:t>Humanitarian Immigrants</a:t>
                      </a:r>
                    </a:p>
                  </a:txBody>
                  <a:tcPr marL="121920" marR="121920" marT="60960" marB="60960">
                    <a:solidFill>
                      <a:schemeClr val="accent2"/>
                    </a:solidFill>
                  </a:tcPr>
                </a:tc>
                <a:tc hMerge="1">
                  <a:txBody>
                    <a:bodyPr/>
                    <a:lstStyle/>
                    <a:p>
                      <a:endParaRPr lang="en-US"/>
                    </a:p>
                  </a:txBody>
                  <a:tcPr/>
                </a:tc>
                <a:tc>
                  <a:txBody>
                    <a:bodyPr/>
                    <a:lstStyle/>
                    <a:p>
                      <a:pPr algn="ctr"/>
                      <a:r>
                        <a:rPr lang="en-US" sz="1600" b="0" i="0" dirty="0">
                          <a:solidFill>
                            <a:schemeClr val="bg1"/>
                          </a:solidFill>
                          <a:latin typeface="Arial" panose="020B0604020202020204" pitchFamily="34" charset="0"/>
                          <a:cs typeface="Arial" panose="020B0604020202020204" pitchFamily="34" charset="0"/>
                        </a:rPr>
                        <a:t>Numerical Limit</a:t>
                      </a:r>
                    </a:p>
                  </a:txBody>
                  <a:tcPr marL="121920" marR="121920" marT="60960" marB="60960">
                    <a:solidFill>
                      <a:schemeClr val="accent2"/>
                    </a:solidFill>
                  </a:tcPr>
                </a:tc>
                <a:extLst>
                  <a:ext uri="{0D108BD9-81ED-4DB2-BD59-A6C34878D82A}">
                    <a16:rowId xmlns="" xmlns:a16="http://schemas.microsoft.com/office/drawing/2014/main" val="200944278"/>
                  </a:ext>
                </a:extLst>
              </a:tr>
              <a:tr h="355935">
                <a:tc gridSpan="2">
                  <a:txBody>
                    <a:bodyPr/>
                    <a:lstStyle/>
                    <a:p>
                      <a:r>
                        <a:rPr lang="en-US" sz="1600" b="0" i="0" dirty="0">
                          <a:solidFill>
                            <a:schemeClr val="bg2"/>
                          </a:solidFill>
                          <a:latin typeface="Arial" panose="020B0604020202020204" pitchFamily="34" charset="0"/>
                          <a:cs typeface="Arial" panose="020B0604020202020204" pitchFamily="34" charset="0"/>
                        </a:rPr>
                        <a:t>Refugees</a:t>
                      </a:r>
                    </a:p>
                  </a:txBody>
                  <a:tcPr marL="121920" marR="121920" marT="60960" marB="60960"/>
                </a:tc>
                <a:tc hMerge="1">
                  <a:txBody>
                    <a:bodyPr/>
                    <a:lstStyle/>
                    <a:p>
                      <a:endParaRPr lang="en-US"/>
                    </a:p>
                  </a:txBody>
                  <a:tcPr/>
                </a:tc>
                <a:tc>
                  <a:txBody>
                    <a:bodyPr/>
                    <a:lstStyle/>
                    <a:p>
                      <a:pPr algn="ctr"/>
                      <a:r>
                        <a:rPr lang="en-US" sz="1600" b="0" i="0" dirty="0">
                          <a:solidFill>
                            <a:schemeClr val="bg2"/>
                          </a:solidFill>
                          <a:latin typeface="Arial" panose="020B0604020202020204" pitchFamily="34" charset="0"/>
                          <a:cs typeface="Arial" panose="020B0604020202020204" pitchFamily="34" charset="0"/>
                        </a:rPr>
                        <a:t>President sets an annual ceiling</a:t>
                      </a:r>
                    </a:p>
                  </a:txBody>
                  <a:tcPr marL="121920" marR="121920" marT="60960" marB="60960"/>
                </a:tc>
                <a:extLst>
                  <a:ext uri="{0D108BD9-81ED-4DB2-BD59-A6C34878D82A}">
                    <a16:rowId xmlns="" xmlns:a16="http://schemas.microsoft.com/office/drawing/2014/main" val="2743598530"/>
                  </a:ext>
                </a:extLst>
              </a:tr>
              <a:tr h="355935">
                <a:tc gridSpan="2">
                  <a:txBody>
                    <a:bodyPr/>
                    <a:lstStyle/>
                    <a:p>
                      <a:r>
                        <a:rPr lang="en-US" sz="1600" b="0" i="0" dirty="0">
                          <a:solidFill>
                            <a:schemeClr val="bg2"/>
                          </a:solidFill>
                          <a:latin typeface="Arial" panose="020B0604020202020204" pitchFamily="34" charset="0"/>
                          <a:cs typeface="Arial" panose="020B0604020202020204" pitchFamily="34" charset="0"/>
                        </a:rPr>
                        <a:t>Asylees</a:t>
                      </a:r>
                    </a:p>
                  </a:txBody>
                  <a:tcPr marL="121920" marR="121920" marT="60960" marB="60960"/>
                </a:tc>
                <a:tc hMerge="1">
                  <a:txBody>
                    <a:bodyPr/>
                    <a:lstStyle/>
                    <a:p>
                      <a:endParaRPr lang="en-US"/>
                    </a:p>
                  </a:txBody>
                  <a:tcPr/>
                </a:tc>
                <a:tc>
                  <a:txBody>
                    <a:bodyPr/>
                    <a:lstStyle/>
                    <a:p>
                      <a:pPr algn="ctr"/>
                      <a:r>
                        <a:rPr lang="en-US" sz="1600" b="0" i="0" dirty="0">
                          <a:solidFill>
                            <a:schemeClr val="bg2"/>
                          </a:solidFill>
                          <a:latin typeface="Arial" panose="020B0604020202020204" pitchFamily="34" charset="0"/>
                          <a:cs typeface="Arial" panose="020B0604020202020204" pitchFamily="34" charset="0"/>
                        </a:rPr>
                        <a:t>None</a:t>
                      </a:r>
                    </a:p>
                  </a:txBody>
                  <a:tcPr marL="121920" marR="121920" marT="60960" marB="60960"/>
                </a:tc>
                <a:extLst>
                  <a:ext uri="{0D108BD9-81ED-4DB2-BD59-A6C34878D82A}">
                    <a16:rowId xmlns="" xmlns:a16="http://schemas.microsoft.com/office/drawing/2014/main" val="3649065292"/>
                  </a:ext>
                </a:extLst>
              </a:tr>
              <a:tr h="355935">
                <a:tc gridSpan="2">
                  <a:txBody>
                    <a:bodyPr/>
                    <a:lstStyle/>
                    <a:p>
                      <a:r>
                        <a:rPr lang="en-US" sz="1600" b="0" i="0" dirty="0">
                          <a:solidFill>
                            <a:schemeClr val="bg1"/>
                          </a:solidFill>
                          <a:latin typeface="Arial" panose="020B0604020202020204" pitchFamily="34" charset="0"/>
                          <a:cs typeface="Arial" panose="020B0604020202020204" pitchFamily="34" charset="0"/>
                        </a:rPr>
                        <a:t>Other</a:t>
                      </a:r>
                    </a:p>
                  </a:txBody>
                  <a:tcPr marL="121920" marR="121920" marT="60960" marB="60960">
                    <a:solidFill>
                      <a:schemeClr val="accent2"/>
                    </a:solidFill>
                  </a:tcPr>
                </a:tc>
                <a:tc hMerge="1">
                  <a:txBody>
                    <a:bodyPr/>
                    <a:lstStyle/>
                    <a:p>
                      <a:endParaRPr lang="en-US"/>
                    </a:p>
                  </a:txBody>
                  <a:tcPr/>
                </a:tc>
                <a:tc>
                  <a:txBody>
                    <a:bodyPr/>
                    <a:lstStyle/>
                    <a:p>
                      <a:pPr algn="ctr"/>
                      <a:r>
                        <a:rPr lang="en-US" sz="1600" b="0" i="0" dirty="0">
                          <a:solidFill>
                            <a:schemeClr val="bg1"/>
                          </a:solidFill>
                          <a:latin typeface="Arial" panose="020B0604020202020204" pitchFamily="34" charset="0"/>
                          <a:cs typeface="Arial" panose="020B0604020202020204" pitchFamily="34" charset="0"/>
                        </a:rPr>
                        <a:t>Numerical Limit</a:t>
                      </a:r>
                    </a:p>
                  </a:txBody>
                  <a:tcPr marL="121920" marR="121920" marT="60960" marB="60960">
                    <a:solidFill>
                      <a:schemeClr val="accent2"/>
                    </a:solidFill>
                  </a:tcPr>
                </a:tc>
                <a:extLst>
                  <a:ext uri="{0D108BD9-81ED-4DB2-BD59-A6C34878D82A}">
                    <a16:rowId xmlns="" xmlns:a16="http://schemas.microsoft.com/office/drawing/2014/main" val="3580217247"/>
                  </a:ext>
                </a:extLst>
              </a:tr>
              <a:tr h="428695">
                <a:tc gridSpan="2">
                  <a:txBody>
                    <a:bodyPr/>
                    <a:lstStyle/>
                    <a:p>
                      <a:r>
                        <a:rPr lang="en-US" sz="1600" b="0" i="0" dirty="0">
                          <a:solidFill>
                            <a:schemeClr val="bg2"/>
                          </a:solidFill>
                          <a:latin typeface="Arial" panose="020B0604020202020204" pitchFamily="34" charset="0"/>
                          <a:cs typeface="Arial" panose="020B0604020202020204" pitchFamily="34" charset="0"/>
                        </a:rPr>
                        <a:t>Diversity Visa</a:t>
                      </a:r>
                    </a:p>
                  </a:txBody>
                  <a:tcPr marL="121920" marR="121920" marT="60960" marB="60960"/>
                </a:tc>
                <a:tc hMerge="1">
                  <a:txBody>
                    <a:bodyPr/>
                    <a:lstStyle/>
                    <a:p>
                      <a:endParaRPr lang="en-US"/>
                    </a:p>
                  </a:txBody>
                  <a:tcPr/>
                </a:tc>
                <a:tc>
                  <a:txBody>
                    <a:bodyPr/>
                    <a:lstStyle/>
                    <a:p>
                      <a:pPr algn="ctr"/>
                      <a:r>
                        <a:rPr lang="en-US" sz="1600" b="0" i="0" dirty="0">
                          <a:solidFill>
                            <a:schemeClr val="bg2"/>
                          </a:solidFill>
                          <a:latin typeface="Arial" panose="020B0604020202020204" pitchFamily="34" charset="0"/>
                          <a:cs typeface="Arial" panose="020B0604020202020204" pitchFamily="34" charset="0"/>
                        </a:rPr>
                        <a:t>55,000*</a:t>
                      </a:r>
                    </a:p>
                  </a:txBody>
                  <a:tcPr marL="121920" marR="121920" marT="60960" marB="60960"/>
                </a:tc>
                <a:extLst>
                  <a:ext uri="{0D108BD9-81ED-4DB2-BD59-A6C34878D82A}">
                    <a16:rowId xmlns="" xmlns:a16="http://schemas.microsoft.com/office/drawing/2014/main" val="2279583503"/>
                  </a:ext>
                </a:extLst>
              </a:tr>
            </a:tbl>
          </a:graphicData>
        </a:graphic>
      </p:graphicFrame>
      <p:sp>
        <p:nvSpPr>
          <p:cNvPr id="7" name="TextBox 6">
            <a:extLst>
              <a:ext uri="{FF2B5EF4-FFF2-40B4-BE49-F238E27FC236}">
                <a16:creationId xmlns="" xmlns:a16="http://schemas.microsoft.com/office/drawing/2014/main" id="{DB146EAD-5D03-6C47-8387-0A4398C44C13}"/>
              </a:ext>
            </a:extLst>
          </p:cNvPr>
          <p:cNvSpPr txBox="1"/>
          <p:nvPr/>
        </p:nvSpPr>
        <p:spPr>
          <a:xfrm>
            <a:off x="1" y="65487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a:t>
            </a:r>
            <a:r>
              <a:rPr lang="en-US" sz="1200" dirty="0" err="1">
                <a:solidFill>
                  <a:schemeClr val="bg2"/>
                </a:solidFill>
                <a:latin typeface="Arial" panose="020B0604020202020204" pitchFamily="34" charset="0"/>
                <a:cs typeface="Arial" panose="020B0604020202020204" pitchFamily="34" charset="0"/>
              </a:rPr>
              <a:t>Gelatt</a:t>
            </a:r>
            <a:r>
              <a:rPr lang="en-US" sz="1200" dirty="0">
                <a:solidFill>
                  <a:schemeClr val="bg2"/>
                </a:solidFill>
                <a:latin typeface="Arial" panose="020B0604020202020204" pitchFamily="34" charset="0"/>
                <a:cs typeface="Arial" panose="020B0604020202020204" pitchFamily="34" charset="0"/>
              </a:rPr>
              <a:t> 2019)</a:t>
            </a:r>
          </a:p>
        </p:txBody>
      </p:sp>
      <p:sp>
        <p:nvSpPr>
          <p:cNvPr id="12" name="Slide Number Placeholder 1">
            <a:extLst>
              <a:ext uri="{FF2B5EF4-FFF2-40B4-BE49-F238E27FC236}">
                <a16:creationId xmlns="" xmlns:a16="http://schemas.microsoft.com/office/drawing/2014/main" id="{43E8D737-3208-2D44-87EB-80DEC5F64FA5}"/>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20</a:t>
            </a:fld>
            <a:endParaRPr lang="en" dirty="0">
              <a:latin typeface="Arial" panose="020B0604020202020204" pitchFamily="34" charset="0"/>
              <a:cs typeface="Arial" panose="020B0604020202020204" pitchFamily="34" charset="0"/>
            </a:endParaRPr>
          </a:p>
        </p:txBody>
      </p:sp>
      <p:sp>
        <p:nvSpPr>
          <p:cNvPr id="6" name="Title 2">
            <a:extLst>
              <a:ext uri="{FF2B5EF4-FFF2-40B4-BE49-F238E27FC236}">
                <a16:creationId xmlns="" xmlns:a16="http://schemas.microsoft.com/office/drawing/2014/main" id="{3123454B-EE2D-3E46-98C1-D538D0E86270}"/>
              </a:ext>
            </a:extLst>
          </p:cNvPr>
          <p:cNvSpPr txBox="1">
            <a:spLocks/>
          </p:cNvSpPr>
          <p:nvPr/>
        </p:nvSpPr>
        <p:spPr>
          <a:xfrm>
            <a:off x="127322" y="219919"/>
            <a:ext cx="11448911" cy="9162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000" b="1" i="0" u="none" strike="noStrike" cap="none">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200" kern="0" dirty="0">
                <a:solidFill>
                  <a:schemeClr val="accent2"/>
                </a:solidFill>
                <a:latin typeface="Arial" panose="020B0604020202020204" pitchFamily="34" charset="0"/>
                <a:cs typeface="Arial" panose="020B0604020202020204" pitchFamily="34" charset="0"/>
              </a:rPr>
              <a:t>Non-familial </a:t>
            </a:r>
            <a:r>
              <a:rPr lang="en-US" sz="3200" b="0" kern="0" dirty="0">
                <a:solidFill>
                  <a:schemeClr val="bg2"/>
                </a:solidFill>
                <a:latin typeface="Arial" panose="020B0604020202020204" pitchFamily="34" charset="0"/>
                <a:cs typeface="Arial" panose="020B0604020202020204" pitchFamily="34" charset="0"/>
              </a:rPr>
              <a:t>categories of permanent legal migration (U.S.)</a:t>
            </a:r>
          </a:p>
        </p:txBody>
      </p:sp>
    </p:spTree>
    <p:extLst>
      <p:ext uri="{BB962C8B-B14F-4D97-AF65-F5344CB8AC3E}">
        <p14:creationId xmlns="" xmlns:p14="http://schemas.microsoft.com/office/powerpoint/2010/main" val="1206952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228DAE14-8492-604D-BAA1-1B1E27D54D81}"/>
              </a:ext>
            </a:extLst>
          </p:cNvPr>
          <p:cNvSpPr>
            <a:spLocks noGrp="1"/>
          </p:cNvSpPr>
          <p:nvPr>
            <p:ph type="title"/>
          </p:nvPr>
        </p:nvSpPr>
        <p:spPr>
          <a:xfrm>
            <a:off x="127322" y="219919"/>
            <a:ext cx="11662342" cy="916281"/>
          </a:xfrm>
        </p:spPr>
        <p:txBody>
          <a:bodyPr/>
          <a:lstStyle/>
          <a:p>
            <a:r>
              <a:rPr lang="en-US" sz="3600" b="0" dirty="0">
                <a:solidFill>
                  <a:schemeClr val="bg2"/>
                </a:solidFill>
                <a:latin typeface="Arial" panose="020B0604020202020204" pitchFamily="34" charset="0"/>
                <a:cs typeface="Arial" panose="020B0604020202020204" pitchFamily="34" charset="0"/>
              </a:rPr>
              <a:t>Lowest number of refugees admitted in 2018</a:t>
            </a:r>
            <a:r>
              <a:rPr lang="en-US" sz="4000" b="0" dirty="0">
                <a:solidFill>
                  <a:schemeClr val="bg2"/>
                </a:solidFill>
                <a:latin typeface="Arial" panose="020B0604020202020204" pitchFamily="34" charset="0"/>
                <a:cs typeface="Arial" panose="020B0604020202020204" pitchFamily="34" charset="0"/>
              </a:rPr>
              <a:t/>
            </a:r>
            <a:br>
              <a:rPr lang="en-US" sz="4000" b="0" dirty="0">
                <a:solidFill>
                  <a:schemeClr val="bg2"/>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Total number of refugees admitted to the U.S. per year, 1980-2018</a:t>
            </a:r>
          </a:p>
        </p:txBody>
      </p:sp>
      <p:pic>
        <p:nvPicPr>
          <p:cNvPr id="9" name="Picture 8">
            <a:extLst>
              <a:ext uri="{FF2B5EF4-FFF2-40B4-BE49-F238E27FC236}">
                <a16:creationId xmlns="" xmlns:a16="http://schemas.microsoft.com/office/drawing/2014/main" id="{C41C17DB-0379-2042-886B-C0D270693AF6}"/>
              </a:ext>
            </a:extLst>
          </p:cNvPr>
          <p:cNvPicPr>
            <a:picLocks noChangeAspect="1"/>
          </p:cNvPicPr>
          <p:nvPr/>
        </p:nvPicPr>
        <p:blipFill>
          <a:blip r:embed="rId3">
            <a:duotone>
              <a:schemeClr val="bg2">
                <a:shade val="45000"/>
                <a:satMod val="135000"/>
              </a:schemeClr>
              <a:prstClr val="white"/>
            </a:duotone>
          </a:blip>
          <a:stretch>
            <a:fillRect/>
          </a:stretch>
        </p:blipFill>
        <p:spPr>
          <a:xfrm>
            <a:off x="9686544" y="2176272"/>
            <a:ext cx="2505456" cy="2505456"/>
          </a:xfrm>
          <a:prstGeom prst="rect">
            <a:avLst/>
          </a:prstGeom>
        </p:spPr>
      </p:pic>
      <p:grpSp>
        <p:nvGrpSpPr>
          <p:cNvPr id="4" name="Group 3">
            <a:extLst>
              <a:ext uri="{FF2B5EF4-FFF2-40B4-BE49-F238E27FC236}">
                <a16:creationId xmlns="" xmlns:a16="http://schemas.microsoft.com/office/drawing/2014/main" id="{4F2880DF-374D-964E-9432-95497509C6F5}"/>
              </a:ext>
            </a:extLst>
          </p:cNvPr>
          <p:cNvGrpSpPr/>
          <p:nvPr/>
        </p:nvGrpSpPr>
        <p:grpSpPr>
          <a:xfrm>
            <a:off x="1587974" y="1655338"/>
            <a:ext cx="9016053" cy="4885711"/>
            <a:chOff x="1143000" y="1655338"/>
            <a:chExt cx="9016053" cy="4885711"/>
          </a:xfrm>
        </p:grpSpPr>
        <p:graphicFrame>
          <p:nvGraphicFramePr>
            <p:cNvPr id="8" name="Chart 7">
              <a:extLst>
                <a:ext uri="{FF2B5EF4-FFF2-40B4-BE49-F238E27FC236}">
                  <a16:creationId xmlns="" xmlns:a16="http://schemas.microsoft.com/office/drawing/2014/main" id="{4613CB63-F8EA-D643-942F-B92320D38626}"/>
                </a:ext>
              </a:extLst>
            </p:cNvPr>
            <p:cNvGraphicFramePr>
              <a:graphicFrameLocks/>
            </p:cNvGraphicFramePr>
            <p:nvPr>
              <p:extLst>
                <p:ext uri="{D42A27DB-BD31-4B8C-83A1-F6EECF244321}">
                  <p14:modId xmlns="" xmlns:p14="http://schemas.microsoft.com/office/powerpoint/2010/main" val="1699503539"/>
                </p:ext>
              </p:extLst>
            </p:nvPr>
          </p:nvGraphicFramePr>
          <p:xfrm>
            <a:off x="1143000" y="1655338"/>
            <a:ext cx="8915401" cy="4885711"/>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a:extLst>
                <a:ext uri="{FF2B5EF4-FFF2-40B4-BE49-F238E27FC236}">
                  <a16:creationId xmlns="" xmlns:a16="http://schemas.microsoft.com/office/drawing/2014/main" id="{79874294-CB7B-174D-BF0F-7F7610B46319}"/>
                </a:ext>
              </a:extLst>
            </p:cNvPr>
            <p:cNvGrpSpPr/>
            <p:nvPr/>
          </p:nvGrpSpPr>
          <p:grpSpPr>
            <a:xfrm>
              <a:off x="1841026" y="2206823"/>
              <a:ext cx="8318027" cy="3824858"/>
              <a:chOff x="1841026" y="2206823"/>
              <a:chExt cx="8318027" cy="3824858"/>
            </a:xfrm>
          </p:grpSpPr>
          <p:sp>
            <p:nvSpPr>
              <p:cNvPr id="13" name="TextBox 12">
                <a:extLst>
                  <a:ext uri="{FF2B5EF4-FFF2-40B4-BE49-F238E27FC236}">
                    <a16:creationId xmlns="" xmlns:a16="http://schemas.microsoft.com/office/drawing/2014/main" id="{6782FAF9-11AD-1343-999C-C37B5A0D3ED5}"/>
                  </a:ext>
                </a:extLst>
              </p:cNvPr>
              <p:cNvSpPr txBox="1"/>
              <p:nvPr/>
            </p:nvSpPr>
            <p:spPr>
              <a:xfrm>
                <a:off x="9448800" y="5723904"/>
                <a:ext cx="710253" cy="307777"/>
              </a:xfrm>
              <a:prstGeom prst="rect">
                <a:avLst/>
              </a:prstGeom>
              <a:noFill/>
            </p:spPr>
            <p:txBody>
              <a:bodyPr wrap="square" rtlCol="0">
                <a:spAutoFit/>
              </a:bodyPr>
              <a:lstStyle/>
              <a:p>
                <a:r>
                  <a:rPr lang="en-US" sz="1400" b="1" dirty="0">
                    <a:solidFill>
                      <a:schemeClr val="accent1"/>
                    </a:solidFill>
                    <a:latin typeface="Arial" panose="020B0604020202020204" pitchFamily="34" charset="0"/>
                    <a:cs typeface="Arial" panose="020B0604020202020204" pitchFamily="34" charset="0"/>
                  </a:rPr>
                  <a:t>22K</a:t>
                </a:r>
              </a:p>
            </p:txBody>
          </p:sp>
          <p:sp>
            <p:nvSpPr>
              <p:cNvPr id="14" name="TextBox 13">
                <a:extLst>
                  <a:ext uri="{FF2B5EF4-FFF2-40B4-BE49-F238E27FC236}">
                    <a16:creationId xmlns="" xmlns:a16="http://schemas.microsoft.com/office/drawing/2014/main" id="{EAB9AF77-4586-8349-ABA8-AC2DAB37A385}"/>
                  </a:ext>
                </a:extLst>
              </p:cNvPr>
              <p:cNvSpPr txBox="1"/>
              <p:nvPr/>
            </p:nvSpPr>
            <p:spPr>
              <a:xfrm>
                <a:off x="6324600" y="5703910"/>
                <a:ext cx="849711" cy="307777"/>
              </a:xfrm>
              <a:prstGeom prst="rect">
                <a:avLst/>
              </a:prstGeom>
              <a:noFill/>
            </p:spPr>
            <p:txBody>
              <a:bodyPr wrap="square" rtlCol="0">
                <a:spAutoFit/>
              </a:bodyPr>
              <a:lstStyle/>
              <a:p>
                <a:r>
                  <a:rPr lang="en-US" sz="1400" b="1" dirty="0">
                    <a:solidFill>
                      <a:schemeClr val="accent1"/>
                    </a:solidFill>
                    <a:latin typeface="Arial" panose="020B0604020202020204" pitchFamily="34" charset="0"/>
                    <a:cs typeface="Arial" panose="020B0604020202020204" pitchFamily="34" charset="0"/>
                  </a:rPr>
                  <a:t>26K</a:t>
                </a:r>
              </a:p>
            </p:txBody>
          </p:sp>
          <p:sp>
            <p:nvSpPr>
              <p:cNvPr id="16" name="TextBox 15">
                <a:extLst>
                  <a:ext uri="{FF2B5EF4-FFF2-40B4-BE49-F238E27FC236}">
                    <a16:creationId xmlns="" xmlns:a16="http://schemas.microsoft.com/office/drawing/2014/main" id="{751D0124-20FE-7D4D-B26C-56847F4E96CF}"/>
                  </a:ext>
                </a:extLst>
              </p:cNvPr>
              <p:cNvSpPr txBox="1"/>
              <p:nvPr/>
            </p:nvSpPr>
            <p:spPr>
              <a:xfrm>
                <a:off x="1841026" y="2206823"/>
                <a:ext cx="849711" cy="307777"/>
              </a:xfrm>
              <a:prstGeom prst="rect">
                <a:avLst/>
              </a:prstGeom>
              <a:noFill/>
            </p:spPr>
            <p:txBody>
              <a:bodyPr wrap="square" rtlCol="0">
                <a:spAutoFit/>
              </a:bodyPr>
              <a:lstStyle/>
              <a:p>
                <a:r>
                  <a:rPr lang="en-US" sz="1400" b="1" dirty="0">
                    <a:solidFill>
                      <a:schemeClr val="accent1"/>
                    </a:solidFill>
                    <a:latin typeface="Arial" panose="020B0604020202020204" pitchFamily="34" charset="0"/>
                    <a:cs typeface="Arial" panose="020B0604020202020204" pitchFamily="34" charset="0"/>
                  </a:rPr>
                  <a:t>207K</a:t>
                </a:r>
              </a:p>
            </p:txBody>
          </p:sp>
          <p:sp>
            <p:nvSpPr>
              <p:cNvPr id="20" name="TextBox 19">
                <a:extLst>
                  <a:ext uri="{FF2B5EF4-FFF2-40B4-BE49-F238E27FC236}">
                    <a16:creationId xmlns="" xmlns:a16="http://schemas.microsoft.com/office/drawing/2014/main" id="{60D6C20A-7DDA-5F45-B14F-B86C98C17335}"/>
                  </a:ext>
                </a:extLst>
              </p:cNvPr>
              <p:cNvSpPr txBox="1"/>
              <p:nvPr/>
            </p:nvSpPr>
            <p:spPr>
              <a:xfrm>
                <a:off x="3722289" y="3730823"/>
                <a:ext cx="849711" cy="307777"/>
              </a:xfrm>
              <a:prstGeom prst="rect">
                <a:avLst/>
              </a:prstGeom>
              <a:noFill/>
            </p:spPr>
            <p:txBody>
              <a:bodyPr wrap="square" rtlCol="0">
                <a:spAutoFit/>
              </a:bodyPr>
              <a:lstStyle/>
              <a:p>
                <a:r>
                  <a:rPr lang="en-US" sz="1400" b="1" dirty="0">
                    <a:solidFill>
                      <a:schemeClr val="accent1"/>
                    </a:solidFill>
                    <a:latin typeface="Arial" panose="020B0604020202020204" pitchFamily="34" charset="0"/>
                    <a:cs typeface="Arial" panose="020B0604020202020204" pitchFamily="34" charset="0"/>
                  </a:rPr>
                  <a:t>122K</a:t>
                </a:r>
              </a:p>
            </p:txBody>
          </p:sp>
        </p:grpSp>
      </p:grpSp>
      <p:sp>
        <p:nvSpPr>
          <p:cNvPr id="22" name="TextBox 21">
            <a:extLst>
              <a:ext uri="{FF2B5EF4-FFF2-40B4-BE49-F238E27FC236}">
                <a16:creationId xmlns="" xmlns:a16="http://schemas.microsoft.com/office/drawing/2014/main" id="{A4E46444-11AC-874A-9A0A-118C4D870D2D}"/>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(U.S. Department of Homeland Security 2019b)</a:t>
            </a:r>
          </a:p>
        </p:txBody>
      </p:sp>
      <p:sp>
        <p:nvSpPr>
          <p:cNvPr id="15" name="Slide Number Placeholder 1">
            <a:extLst>
              <a:ext uri="{FF2B5EF4-FFF2-40B4-BE49-F238E27FC236}">
                <a16:creationId xmlns="" xmlns:a16="http://schemas.microsoft.com/office/drawing/2014/main" id="{6A6A9935-244D-FD4E-A2AC-2042BCAFF350}"/>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21</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645255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 xmlns:a16="http://schemas.microsoft.com/office/drawing/2014/main" id="{F1CB6FB4-3D55-EE4C-B117-15A3CC238F22}"/>
              </a:ext>
            </a:extLst>
          </p:cNvPr>
          <p:cNvGraphicFramePr>
            <a:graphicFrameLocks/>
          </p:cNvGraphicFramePr>
          <p:nvPr>
            <p:extLst>
              <p:ext uri="{D42A27DB-BD31-4B8C-83A1-F6EECF244321}">
                <p14:modId xmlns="" xmlns:p14="http://schemas.microsoft.com/office/powerpoint/2010/main" val="1264649415"/>
              </p:ext>
            </p:extLst>
          </p:nvPr>
        </p:nvGraphicFramePr>
        <p:xfrm>
          <a:off x="3219450" y="2028902"/>
          <a:ext cx="8972550" cy="452429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 xmlns:a16="http://schemas.microsoft.com/office/drawing/2014/main" id="{97482322-B33A-E541-A281-692883C9E4B2}"/>
              </a:ext>
            </a:extLst>
          </p:cNvPr>
          <p:cNvSpPr>
            <a:spLocks noGrp="1"/>
          </p:cNvSpPr>
          <p:nvPr>
            <p:ph type="title"/>
          </p:nvPr>
        </p:nvSpPr>
        <p:spPr/>
        <p:txBody>
          <a:bodyPr/>
          <a:lstStyle/>
          <a:p>
            <a:r>
              <a:rPr lang="en-US" sz="3600" b="0" dirty="0">
                <a:solidFill>
                  <a:schemeClr val="bg2"/>
                </a:solidFill>
                <a:latin typeface="Arial" panose="020B0604020202020204" pitchFamily="34" charset="0"/>
                <a:cs typeface="Arial" panose="020B0604020202020204" pitchFamily="34" charset="0"/>
              </a:rPr>
              <a:t>At most, 40,000 asylum cases per year have been granted in the U.S.</a:t>
            </a:r>
            <a:br>
              <a:rPr lang="en-US" sz="3600" b="0" dirty="0">
                <a:solidFill>
                  <a:schemeClr val="bg2"/>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Total number of asylum cases in the U.S., 1990 - 2018</a:t>
            </a:r>
          </a:p>
        </p:txBody>
      </p:sp>
      <p:sp>
        <p:nvSpPr>
          <p:cNvPr id="4" name="Text Placeholder 3">
            <a:extLst>
              <a:ext uri="{FF2B5EF4-FFF2-40B4-BE49-F238E27FC236}">
                <a16:creationId xmlns="" xmlns:a16="http://schemas.microsoft.com/office/drawing/2014/main" id="{2D2A8CA4-87D0-BE45-8087-B1846E2C5E6C}"/>
              </a:ext>
            </a:extLst>
          </p:cNvPr>
          <p:cNvSpPr>
            <a:spLocks noGrp="1"/>
          </p:cNvSpPr>
          <p:nvPr>
            <p:ph type="body" idx="1"/>
          </p:nvPr>
        </p:nvSpPr>
        <p:spPr>
          <a:xfrm>
            <a:off x="127322" y="2028903"/>
            <a:ext cx="3530278" cy="4358645"/>
          </a:xfrm>
        </p:spPr>
        <p:txBody>
          <a:bodyPr/>
          <a:lstStyle/>
          <a:p>
            <a:pPr indent="0">
              <a:buNone/>
            </a:pPr>
            <a:r>
              <a:rPr lang="en-US" sz="2400" b="1" dirty="0">
                <a:solidFill>
                  <a:schemeClr val="accent2"/>
                </a:solidFill>
                <a:latin typeface="Arial" panose="020B0604020202020204" pitchFamily="34" charset="0"/>
                <a:cs typeface="Arial" panose="020B0604020202020204" pitchFamily="34" charset="0"/>
              </a:rPr>
              <a:t>Affirmative asylum-seekers </a:t>
            </a:r>
            <a:r>
              <a:rPr lang="en-US" sz="2400" dirty="0">
                <a:latin typeface="Arial" panose="020B0604020202020204" pitchFamily="34" charset="0"/>
                <a:cs typeface="Arial" panose="020B0604020202020204" pitchFamily="34" charset="0"/>
              </a:rPr>
              <a:t>have yet to begin the deportation </a:t>
            </a:r>
            <a:r>
              <a:rPr lang="en-US" sz="2400" dirty="0">
                <a:solidFill>
                  <a:schemeClr val="bg2"/>
                </a:solidFill>
                <a:latin typeface="Arial" panose="020B0604020202020204" pitchFamily="34" charset="0"/>
                <a:cs typeface="Arial" panose="020B0604020202020204" pitchFamily="34" charset="0"/>
              </a:rPr>
              <a:t>process in the courts.</a:t>
            </a:r>
          </a:p>
          <a:p>
            <a:pPr indent="0">
              <a:buNone/>
            </a:pPr>
            <a:r>
              <a:rPr lang="en-US" sz="2400" b="1" dirty="0">
                <a:solidFill>
                  <a:schemeClr val="tx2">
                    <a:lumMod val="50000"/>
                  </a:schemeClr>
                </a:solidFill>
                <a:latin typeface="Arial" panose="020B0604020202020204" pitchFamily="34" charset="0"/>
                <a:cs typeface="Arial" panose="020B0604020202020204" pitchFamily="34" charset="0"/>
              </a:rPr>
              <a:t>Defensive asylum-seekers </a:t>
            </a:r>
            <a:r>
              <a:rPr lang="en-US" sz="2400" dirty="0">
                <a:latin typeface="Arial" panose="020B0604020202020204" pitchFamily="34" charset="0"/>
                <a:cs typeface="Arial" panose="020B0604020202020204" pitchFamily="34" charset="0"/>
              </a:rPr>
              <a:t>are defending themselves in immigration court.</a:t>
            </a:r>
          </a:p>
        </p:txBody>
      </p:sp>
      <p:sp>
        <p:nvSpPr>
          <p:cNvPr id="8" name="TextBox 7">
            <a:extLst>
              <a:ext uri="{FF2B5EF4-FFF2-40B4-BE49-F238E27FC236}">
                <a16:creationId xmlns="" xmlns:a16="http://schemas.microsoft.com/office/drawing/2014/main" id="{FAC7890E-1183-6F44-94C9-EE2E985F633E}"/>
              </a:ext>
            </a:extLst>
          </p:cNvPr>
          <p:cNvSpPr txBox="1"/>
          <p:nvPr/>
        </p:nvSpPr>
        <p:spPr>
          <a:xfrm>
            <a:off x="10994802" y="2819400"/>
            <a:ext cx="892398" cy="369332"/>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Total</a:t>
            </a:r>
          </a:p>
        </p:txBody>
      </p:sp>
      <p:sp>
        <p:nvSpPr>
          <p:cNvPr id="9" name="TextBox 8">
            <a:extLst>
              <a:ext uri="{FF2B5EF4-FFF2-40B4-BE49-F238E27FC236}">
                <a16:creationId xmlns="" xmlns:a16="http://schemas.microsoft.com/office/drawing/2014/main" id="{EE10C501-1B06-414A-9B2A-40B38C944D97}"/>
              </a:ext>
            </a:extLst>
          </p:cNvPr>
          <p:cNvSpPr txBox="1"/>
          <p:nvPr/>
        </p:nvSpPr>
        <p:spPr>
          <a:xfrm>
            <a:off x="10333567" y="4301425"/>
            <a:ext cx="1553633" cy="369332"/>
          </a:xfrm>
          <a:prstGeom prst="rect">
            <a:avLst/>
          </a:prstGeom>
          <a:noFill/>
        </p:spPr>
        <p:txBody>
          <a:bodyPr wrap="square" rtlCol="0">
            <a:spAutoFit/>
          </a:bodyPr>
          <a:lstStyle/>
          <a:p>
            <a:r>
              <a:rPr lang="en-US" b="1" dirty="0">
                <a:solidFill>
                  <a:schemeClr val="accent2"/>
                </a:solidFill>
                <a:latin typeface="Arial" panose="020B0604020202020204" pitchFamily="34" charset="0"/>
                <a:cs typeface="Arial" panose="020B0604020202020204" pitchFamily="34" charset="0"/>
              </a:rPr>
              <a:t>Affirmative</a:t>
            </a:r>
          </a:p>
        </p:txBody>
      </p:sp>
      <p:sp>
        <p:nvSpPr>
          <p:cNvPr id="10" name="TextBox 9">
            <a:extLst>
              <a:ext uri="{FF2B5EF4-FFF2-40B4-BE49-F238E27FC236}">
                <a16:creationId xmlns="" xmlns:a16="http://schemas.microsoft.com/office/drawing/2014/main" id="{6DDAEEA1-570E-9043-963C-09A67DC7F2E0}"/>
              </a:ext>
            </a:extLst>
          </p:cNvPr>
          <p:cNvSpPr txBox="1"/>
          <p:nvPr/>
        </p:nvSpPr>
        <p:spPr>
          <a:xfrm>
            <a:off x="10333567" y="5557189"/>
            <a:ext cx="1553633" cy="369332"/>
          </a:xfrm>
          <a:prstGeom prst="rect">
            <a:avLst/>
          </a:prstGeom>
          <a:noFill/>
        </p:spPr>
        <p:txBody>
          <a:bodyPr wrap="square" rtlCol="0">
            <a:spAutoFit/>
          </a:bodyPr>
          <a:lstStyle/>
          <a:p>
            <a:r>
              <a:rPr lang="en-US" b="1" dirty="0">
                <a:solidFill>
                  <a:schemeClr val="tx2">
                    <a:lumMod val="50000"/>
                  </a:schemeClr>
                </a:solidFill>
                <a:latin typeface="Arial" panose="020B0604020202020204" pitchFamily="34" charset="0"/>
                <a:cs typeface="Arial" panose="020B0604020202020204" pitchFamily="34" charset="0"/>
              </a:rPr>
              <a:t>Defensive</a:t>
            </a:r>
          </a:p>
        </p:txBody>
      </p:sp>
      <p:sp>
        <p:nvSpPr>
          <p:cNvPr id="14" name="TextBox 13">
            <a:extLst>
              <a:ext uri="{FF2B5EF4-FFF2-40B4-BE49-F238E27FC236}">
                <a16:creationId xmlns="" xmlns:a16="http://schemas.microsoft.com/office/drawing/2014/main" id="{30DFF0EE-F037-2E41-99AE-58BCA41BE5AF}"/>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(U.S. Department of Homeland Security 2019b)</a:t>
            </a:r>
          </a:p>
        </p:txBody>
      </p:sp>
      <p:sp>
        <p:nvSpPr>
          <p:cNvPr id="11" name="Slide Number Placeholder 1">
            <a:extLst>
              <a:ext uri="{FF2B5EF4-FFF2-40B4-BE49-F238E27FC236}">
                <a16:creationId xmlns="" xmlns:a16="http://schemas.microsoft.com/office/drawing/2014/main" id="{C4E23439-A18D-B345-AE40-6F37F44D74D0}"/>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22</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484274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00131071-539A-E543-B8C8-30D11F897629}"/>
              </a:ext>
            </a:extLst>
          </p:cNvPr>
          <p:cNvSpPr>
            <a:spLocks noGrp="1"/>
          </p:cNvSpPr>
          <p:nvPr>
            <p:ph type="title"/>
          </p:nvPr>
        </p:nvSpPr>
        <p:spPr>
          <a:xfrm>
            <a:off x="127322" y="219919"/>
            <a:ext cx="11332311" cy="916281"/>
          </a:xfrm>
        </p:spPr>
        <p:txBody>
          <a:bodyPr/>
          <a:lstStyle/>
          <a:p>
            <a:r>
              <a:rPr lang="en-US" sz="3600" b="0" dirty="0">
                <a:latin typeface="Arial" panose="020B0604020202020204" pitchFamily="34" charset="0"/>
                <a:cs typeface="Arial" panose="020B0604020202020204" pitchFamily="34" charset="0"/>
              </a:rPr>
              <a:t>Most </a:t>
            </a:r>
            <a:r>
              <a:rPr lang="en-US" sz="3600" dirty="0">
                <a:solidFill>
                  <a:schemeClr val="tx2"/>
                </a:solidFill>
                <a:latin typeface="Arial" panose="020B0604020202020204" pitchFamily="34" charset="0"/>
                <a:cs typeface="Arial" panose="020B0604020202020204" pitchFamily="34" charset="0"/>
              </a:rPr>
              <a:t>nonimmigrant admissions in the U.S. </a:t>
            </a:r>
            <a:r>
              <a:rPr lang="en-US" sz="3600" b="0" dirty="0">
                <a:latin typeface="Arial" panose="020B0604020202020204" pitchFamily="34" charset="0"/>
                <a:cs typeface="Arial" panose="020B0604020202020204" pitchFamily="34" charset="0"/>
              </a:rPr>
              <a:t>are </a:t>
            </a:r>
            <a:r>
              <a:rPr lang="en-US" sz="3600" dirty="0">
                <a:solidFill>
                  <a:schemeClr val="tx2"/>
                </a:solidFill>
                <a:latin typeface="Arial" panose="020B0604020202020204" pitchFamily="34" charset="0"/>
                <a:cs typeface="Arial" panose="020B0604020202020204" pitchFamily="34" charset="0"/>
              </a:rPr>
              <a:t>visitors </a:t>
            </a:r>
            <a:r>
              <a:rPr lang="en-US" sz="3600" b="0" dirty="0">
                <a:latin typeface="Arial" panose="020B0604020202020204" pitchFamily="34" charset="0"/>
                <a:cs typeface="Arial" panose="020B0604020202020204" pitchFamily="34" charset="0"/>
              </a:rPr>
              <a:t>from </a:t>
            </a:r>
            <a:r>
              <a:rPr lang="en-US" sz="3600" dirty="0">
                <a:solidFill>
                  <a:schemeClr val="tx2"/>
                </a:solidFill>
                <a:latin typeface="Arial" panose="020B0604020202020204" pitchFamily="34" charset="0"/>
                <a:cs typeface="Arial" panose="020B0604020202020204" pitchFamily="34" charset="0"/>
              </a:rPr>
              <a:t>North America</a:t>
            </a:r>
            <a:r>
              <a:rPr lang="en-US" sz="4000" b="0" dirty="0">
                <a:latin typeface="Arial" panose="020B0604020202020204" pitchFamily="34" charset="0"/>
                <a:cs typeface="Arial" panose="020B0604020202020204" pitchFamily="34" charset="0"/>
              </a:rPr>
              <a:t/>
            </a:r>
            <a:br>
              <a:rPr lang="en-US" sz="4000" b="0" dirty="0">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2018</a:t>
            </a:r>
          </a:p>
        </p:txBody>
      </p:sp>
      <p:sp>
        <p:nvSpPr>
          <p:cNvPr id="2" name="Text Placeholder 1">
            <a:extLst>
              <a:ext uri="{FF2B5EF4-FFF2-40B4-BE49-F238E27FC236}">
                <a16:creationId xmlns="" xmlns:a16="http://schemas.microsoft.com/office/drawing/2014/main" id="{5FAE0718-4753-D841-996D-D8D4EEC1B05F}"/>
              </a:ext>
            </a:extLst>
          </p:cNvPr>
          <p:cNvSpPr>
            <a:spLocks noGrp="1"/>
          </p:cNvSpPr>
          <p:nvPr>
            <p:ph type="body" idx="1"/>
          </p:nvPr>
        </p:nvSpPr>
        <p:spPr>
          <a:xfrm>
            <a:off x="127322" y="1676400"/>
            <a:ext cx="3835078" cy="4711148"/>
          </a:xfrm>
        </p:spPr>
        <p:txBody>
          <a:bodyPr anchor="ctr"/>
          <a:lstStyle/>
          <a:p>
            <a:r>
              <a:rPr lang="en-US" dirty="0">
                <a:latin typeface="Arial" panose="020B0604020202020204" pitchFamily="34" charset="0"/>
                <a:cs typeface="Arial" panose="020B0604020202020204" pitchFamily="34" charset="0"/>
              </a:rPr>
              <a:t>Yet, the highest number of </a:t>
            </a:r>
            <a:r>
              <a:rPr lang="en-US" b="1" dirty="0">
                <a:solidFill>
                  <a:schemeClr val="tx2"/>
                </a:solidFill>
                <a:latin typeface="Arial" panose="020B0604020202020204" pitchFamily="34" charset="0"/>
                <a:cs typeface="Arial" panose="020B0604020202020204" pitchFamily="34" charset="0"/>
              </a:rPr>
              <a:t>student and exchange visitors </a:t>
            </a:r>
            <a:r>
              <a:rPr lang="en-US" dirty="0">
                <a:latin typeface="Arial" panose="020B0604020202020204" pitchFamily="34" charset="0"/>
                <a:cs typeface="Arial" panose="020B0604020202020204" pitchFamily="34" charset="0"/>
              </a:rPr>
              <a:t>come from </a:t>
            </a:r>
            <a:r>
              <a:rPr lang="en-US" b="1" dirty="0">
                <a:solidFill>
                  <a:schemeClr val="tx2"/>
                </a:solidFill>
                <a:latin typeface="Arial" panose="020B0604020202020204" pitchFamily="34" charset="0"/>
                <a:cs typeface="Arial" panose="020B0604020202020204" pitchFamily="34" charset="0"/>
              </a:rPr>
              <a:t>Asia.</a:t>
            </a:r>
          </a:p>
        </p:txBody>
      </p:sp>
      <p:sp>
        <p:nvSpPr>
          <p:cNvPr id="15" name="TextBox 14">
            <a:extLst>
              <a:ext uri="{FF2B5EF4-FFF2-40B4-BE49-F238E27FC236}">
                <a16:creationId xmlns="" xmlns:a16="http://schemas.microsoft.com/office/drawing/2014/main" id="{DD48512C-5CD7-0A4F-9529-352CF2B9D7E4}"/>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(U.S. Department of Homeland Security 2018)</a:t>
            </a:r>
          </a:p>
        </p:txBody>
      </p:sp>
      <p:sp>
        <p:nvSpPr>
          <p:cNvPr id="9" name="Slide Number Placeholder 1">
            <a:extLst>
              <a:ext uri="{FF2B5EF4-FFF2-40B4-BE49-F238E27FC236}">
                <a16:creationId xmlns="" xmlns:a16="http://schemas.microsoft.com/office/drawing/2014/main" id="{A5086D4E-FE55-2341-9390-AA4F815F8FDE}"/>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23</a:t>
            </a:fld>
            <a:endParaRPr lang="en"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 xmlns:a16="http://schemas.microsoft.com/office/drawing/2014/main" id="{CD711D1B-38B6-884C-9BF0-8B59DA9A08F8}"/>
              </a:ext>
            </a:extLst>
          </p:cNvPr>
          <p:cNvGrpSpPr/>
          <p:nvPr/>
        </p:nvGrpSpPr>
        <p:grpSpPr>
          <a:xfrm>
            <a:off x="4419600" y="1676400"/>
            <a:ext cx="7772400" cy="4800600"/>
            <a:chOff x="4419600" y="1676400"/>
            <a:chExt cx="7772400" cy="4800600"/>
          </a:xfrm>
        </p:grpSpPr>
        <p:pic>
          <p:nvPicPr>
            <p:cNvPr id="4" name="Picture 3">
              <a:extLst>
                <a:ext uri="{FF2B5EF4-FFF2-40B4-BE49-F238E27FC236}">
                  <a16:creationId xmlns="" xmlns:a16="http://schemas.microsoft.com/office/drawing/2014/main" id="{EC5DA238-DBE4-C545-B66F-CDDF496ADDC5}"/>
                </a:ext>
              </a:extLst>
            </p:cNvPr>
            <p:cNvPicPr>
              <a:picLocks noChangeAspect="1"/>
            </p:cNvPicPr>
            <p:nvPr/>
          </p:nvPicPr>
          <p:blipFill>
            <a:blip r:embed="rId2"/>
            <a:stretch>
              <a:fillRect/>
            </a:stretch>
          </p:blipFill>
          <p:spPr>
            <a:xfrm>
              <a:off x="4431286" y="1676400"/>
              <a:ext cx="7760714" cy="4800600"/>
            </a:xfrm>
            <a:prstGeom prst="rect">
              <a:avLst/>
            </a:prstGeom>
          </p:spPr>
        </p:pic>
        <p:pic>
          <p:nvPicPr>
            <p:cNvPr id="10" name="Picture 9">
              <a:extLst>
                <a:ext uri="{FF2B5EF4-FFF2-40B4-BE49-F238E27FC236}">
                  <a16:creationId xmlns="" xmlns:a16="http://schemas.microsoft.com/office/drawing/2014/main" id="{98733982-7DD5-5040-AEF4-18D85263A418}"/>
                </a:ext>
              </a:extLst>
            </p:cNvPr>
            <p:cNvPicPr>
              <a:picLocks noChangeAspect="1"/>
            </p:cNvPicPr>
            <p:nvPr/>
          </p:nvPicPr>
          <p:blipFill>
            <a:blip r:embed="rId3"/>
            <a:stretch>
              <a:fillRect/>
            </a:stretch>
          </p:blipFill>
          <p:spPr>
            <a:xfrm>
              <a:off x="10287000" y="2667000"/>
              <a:ext cx="1828800" cy="1828800"/>
            </a:xfrm>
            <a:prstGeom prst="rect">
              <a:avLst/>
            </a:prstGeom>
          </p:spPr>
        </p:pic>
        <p:sp>
          <p:nvSpPr>
            <p:cNvPr id="5" name="TextBox 4">
              <a:extLst>
                <a:ext uri="{FF2B5EF4-FFF2-40B4-BE49-F238E27FC236}">
                  <a16:creationId xmlns="" xmlns:a16="http://schemas.microsoft.com/office/drawing/2014/main" id="{66080578-AFB1-754D-A5A8-7F5C75B2079B}"/>
                </a:ext>
              </a:extLst>
            </p:cNvPr>
            <p:cNvSpPr txBox="1"/>
            <p:nvPr/>
          </p:nvSpPr>
          <p:spPr>
            <a:xfrm>
              <a:off x="4419600" y="1905000"/>
              <a:ext cx="76200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37.9 M</a:t>
              </a:r>
            </a:p>
          </p:txBody>
        </p:sp>
        <p:sp>
          <p:nvSpPr>
            <p:cNvPr id="16" name="TextBox 15">
              <a:extLst>
                <a:ext uri="{FF2B5EF4-FFF2-40B4-BE49-F238E27FC236}">
                  <a16:creationId xmlns="" xmlns:a16="http://schemas.microsoft.com/office/drawing/2014/main" id="{EB959381-E973-654E-821B-F826087EB453}"/>
                </a:ext>
              </a:extLst>
            </p:cNvPr>
            <p:cNvSpPr txBox="1"/>
            <p:nvPr/>
          </p:nvSpPr>
          <p:spPr>
            <a:xfrm>
              <a:off x="8012686" y="1905000"/>
              <a:ext cx="76200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18.3 M</a:t>
              </a:r>
            </a:p>
          </p:txBody>
        </p:sp>
        <p:sp>
          <p:nvSpPr>
            <p:cNvPr id="17" name="TextBox 16">
              <a:extLst>
                <a:ext uri="{FF2B5EF4-FFF2-40B4-BE49-F238E27FC236}">
                  <a16:creationId xmlns="" xmlns:a16="http://schemas.microsoft.com/office/drawing/2014/main" id="{0FA06A92-462A-8B47-BE0C-BC8B10E6B946}"/>
                </a:ext>
              </a:extLst>
            </p:cNvPr>
            <p:cNvSpPr txBox="1"/>
            <p:nvPr/>
          </p:nvSpPr>
          <p:spPr>
            <a:xfrm>
              <a:off x="10210800" y="1905000"/>
              <a:ext cx="762000"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15.3 M</a:t>
              </a:r>
            </a:p>
          </p:txBody>
        </p:sp>
        <p:sp>
          <p:nvSpPr>
            <p:cNvPr id="18" name="TextBox 17">
              <a:extLst>
                <a:ext uri="{FF2B5EF4-FFF2-40B4-BE49-F238E27FC236}">
                  <a16:creationId xmlns="" xmlns:a16="http://schemas.microsoft.com/office/drawing/2014/main" id="{88944D1C-B37E-5D40-BDA4-16E4B08C74A0}"/>
                </a:ext>
              </a:extLst>
            </p:cNvPr>
            <p:cNvSpPr txBox="1"/>
            <p:nvPr/>
          </p:nvSpPr>
          <p:spPr>
            <a:xfrm>
              <a:off x="8001000" y="5562600"/>
              <a:ext cx="762000"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6.8 M</a:t>
              </a:r>
            </a:p>
          </p:txBody>
        </p:sp>
        <p:sp>
          <p:nvSpPr>
            <p:cNvPr id="19" name="TextBox 18">
              <a:extLst>
                <a:ext uri="{FF2B5EF4-FFF2-40B4-BE49-F238E27FC236}">
                  <a16:creationId xmlns="" xmlns:a16="http://schemas.microsoft.com/office/drawing/2014/main" id="{BE5EA35B-1322-EE46-B87D-F3CD37717C65}"/>
                </a:ext>
              </a:extLst>
            </p:cNvPr>
            <p:cNvSpPr txBox="1"/>
            <p:nvPr/>
          </p:nvSpPr>
          <p:spPr>
            <a:xfrm>
              <a:off x="10896600" y="5562600"/>
              <a:ext cx="762000"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1.9 M</a:t>
              </a:r>
            </a:p>
          </p:txBody>
        </p:sp>
      </p:grpSp>
    </p:spTree>
    <p:extLst>
      <p:ext uri="{BB962C8B-B14F-4D97-AF65-F5344CB8AC3E}">
        <p14:creationId xmlns="" xmlns:p14="http://schemas.microsoft.com/office/powerpoint/2010/main" val="3482526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E803AB-4FDB-BB4C-90F1-B61AF30F9C8F}"/>
              </a:ext>
            </a:extLst>
          </p:cNvPr>
          <p:cNvSpPr>
            <a:spLocks noGrp="1"/>
          </p:cNvSpPr>
          <p:nvPr>
            <p:ph type="title"/>
          </p:nvPr>
        </p:nvSpPr>
        <p:spPr>
          <a:xfrm>
            <a:off x="6096000" y="96982"/>
            <a:ext cx="5986272" cy="6650182"/>
          </a:xfrm>
        </p:spPr>
        <p:txBody>
          <a:bodyPr/>
          <a:lstStyle/>
          <a:p>
            <a:r>
              <a:rPr lang="en-US" dirty="0">
                <a:solidFill>
                  <a:schemeClr val="bg2"/>
                </a:solidFill>
              </a:rPr>
              <a:t>Migrant Illegality</a:t>
            </a:r>
          </a:p>
        </p:txBody>
      </p:sp>
      <p:sp>
        <p:nvSpPr>
          <p:cNvPr id="3" name="Text Placeholder 2">
            <a:extLst>
              <a:ext uri="{FF2B5EF4-FFF2-40B4-BE49-F238E27FC236}">
                <a16:creationId xmlns="" xmlns:a16="http://schemas.microsoft.com/office/drawing/2014/main" id="{ED96226B-B7A3-7847-8C8D-D9CE6FA62E70}"/>
              </a:ext>
            </a:extLst>
          </p:cNvPr>
          <p:cNvSpPr>
            <a:spLocks noGrp="1"/>
          </p:cNvSpPr>
          <p:nvPr>
            <p:ph type="body" idx="4294967295"/>
          </p:nvPr>
        </p:nvSpPr>
        <p:spPr>
          <a:xfrm>
            <a:off x="6096000" y="3763618"/>
            <a:ext cx="6095999" cy="1688893"/>
          </a:xfrm>
        </p:spPr>
        <p:txBody>
          <a:bodyPr/>
          <a:lstStyle/>
          <a:p>
            <a:pPr marL="0" indent="0">
              <a:lnSpc>
                <a:spcPct val="100000"/>
              </a:lnSpc>
              <a:buNone/>
            </a:pPr>
            <a:r>
              <a:rPr lang="en-US" sz="3200" dirty="0">
                <a:solidFill>
                  <a:schemeClr val="bg2">
                    <a:lumMod val="60000"/>
                    <a:lumOff val="40000"/>
                  </a:schemeClr>
                </a:solidFill>
              </a:rPr>
              <a:t>Who are undocumented immigrants in the U.S.?</a:t>
            </a:r>
          </a:p>
        </p:txBody>
      </p:sp>
      <p:pic>
        <p:nvPicPr>
          <p:cNvPr id="5" name="Picture 4">
            <a:extLst>
              <a:ext uri="{FF2B5EF4-FFF2-40B4-BE49-F238E27FC236}">
                <a16:creationId xmlns="" xmlns:a16="http://schemas.microsoft.com/office/drawing/2014/main" id="{B68802C8-E910-4C4F-B0EC-7495C2A3F6F3}"/>
              </a:ext>
            </a:extLst>
          </p:cNvPr>
          <p:cNvPicPr>
            <a:picLocks noChangeAspect="1"/>
          </p:cNvPicPr>
          <p:nvPr/>
        </p:nvPicPr>
        <p:blipFill>
          <a:blip r:embed="rId2">
            <a:duotone>
              <a:schemeClr val="bg2">
                <a:shade val="45000"/>
                <a:satMod val="135000"/>
              </a:schemeClr>
              <a:prstClr val="white"/>
            </a:duotone>
          </a:blip>
          <a:stretch>
            <a:fillRect/>
          </a:stretch>
        </p:blipFill>
        <p:spPr>
          <a:xfrm>
            <a:off x="0" y="0"/>
            <a:ext cx="6858000" cy="6858000"/>
          </a:xfrm>
          <a:prstGeom prst="rect">
            <a:avLst/>
          </a:prstGeom>
        </p:spPr>
      </p:pic>
      <p:sp>
        <p:nvSpPr>
          <p:cNvPr id="6" name="Slide Number Placeholder 1">
            <a:extLst>
              <a:ext uri="{FF2B5EF4-FFF2-40B4-BE49-F238E27FC236}">
                <a16:creationId xmlns="" xmlns:a16="http://schemas.microsoft.com/office/drawing/2014/main" id="{35185DA3-B44A-B14F-B864-8B2A1DCB1E64}"/>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24</a:t>
            </a:fld>
            <a:endParaRPr lang="en" dirty="0">
              <a:latin typeface="Arial" panose="020B0604020202020204" pitchFamily="34" charset="0"/>
              <a:cs typeface="Arial" panose="020B0604020202020204" pitchFamily="34" charset="0"/>
            </a:endParaRPr>
          </a:p>
        </p:txBody>
      </p:sp>
      <p:grpSp>
        <p:nvGrpSpPr>
          <p:cNvPr id="37" name="Group 36">
            <a:extLst>
              <a:ext uri="{FF2B5EF4-FFF2-40B4-BE49-F238E27FC236}">
                <a16:creationId xmlns="" xmlns:a16="http://schemas.microsoft.com/office/drawing/2014/main" id="{DA4F4DF0-A655-EE43-AFF0-830ED47FF9C8}"/>
              </a:ext>
            </a:extLst>
          </p:cNvPr>
          <p:cNvGrpSpPr/>
          <p:nvPr/>
        </p:nvGrpSpPr>
        <p:grpSpPr>
          <a:xfrm>
            <a:off x="6274878" y="5647267"/>
            <a:ext cx="5184755" cy="685800"/>
            <a:chOff x="6274878" y="5647267"/>
            <a:chExt cx="5184755" cy="685800"/>
          </a:xfrm>
        </p:grpSpPr>
        <p:sp>
          <p:nvSpPr>
            <p:cNvPr id="38" name="Oval 37">
              <a:extLst>
                <a:ext uri="{FF2B5EF4-FFF2-40B4-BE49-F238E27FC236}">
                  <a16:creationId xmlns="" xmlns:a16="http://schemas.microsoft.com/office/drawing/2014/main" id="{E088F5FE-44E2-2A49-B842-141D071D63CE}"/>
                </a:ext>
              </a:extLst>
            </p:cNvPr>
            <p:cNvSpPr/>
            <p:nvPr/>
          </p:nvSpPr>
          <p:spPr>
            <a:xfrm>
              <a:off x="6274878"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427FACEB-F20F-7745-BC4C-6C047CD13948}"/>
                </a:ext>
              </a:extLst>
            </p:cNvPr>
            <p:cNvSpPr txBox="1"/>
            <p:nvPr/>
          </p:nvSpPr>
          <p:spPr>
            <a:xfrm>
              <a:off x="6364584"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1</a:t>
              </a:r>
            </a:p>
          </p:txBody>
        </p:sp>
        <p:sp>
          <p:nvSpPr>
            <p:cNvPr id="40" name="Oval 39">
              <a:extLst>
                <a:ext uri="{FF2B5EF4-FFF2-40B4-BE49-F238E27FC236}">
                  <a16:creationId xmlns="" xmlns:a16="http://schemas.microsoft.com/office/drawing/2014/main" id="{55121A89-9152-0340-8301-E48FF2AF20C3}"/>
                </a:ext>
              </a:extLst>
            </p:cNvPr>
            <p:cNvSpPr/>
            <p:nvPr/>
          </p:nvSpPr>
          <p:spPr>
            <a:xfrm>
              <a:off x="7024704"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D1181AB0-8C5F-FB48-91F8-C58F542DD54C}"/>
                </a:ext>
              </a:extLst>
            </p:cNvPr>
            <p:cNvSpPr txBox="1"/>
            <p:nvPr/>
          </p:nvSpPr>
          <p:spPr>
            <a:xfrm>
              <a:off x="7114410"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2</a:t>
              </a:r>
            </a:p>
          </p:txBody>
        </p:sp>
        <p:sp>
          <p:nvSpPr>
            <p:cNvPr id="42" name="Oval 41">
              <a:extLst>
                <a:ext uri="{FF2B5EF4-FFF2-40B4-BE49-F238E27FC236}">
                  <a16:creationId xmlns="" xmlns:a16="http://schemas.microsoft.com/office/drawing/2014/main" id="{1FBFAEA0-3F22-7245-B491-0CA91F70A76B}"/>
                </a:ext>
              </a:extLst>
            </p:cNvPr>
            <p:cNvSpPr/>
            <p:nvPr/>
          </p:nvSpPr>
          <p:spPr>
            <a:xfrm>
              <a:off x="7774530" y="5647267"/>
              <a:ext cx="685800" cy="685800"/>
            </a:xfrm>
            <a:prstGeom prst="ellipse">
              <a:avLst/>
            </a:prstGeom>
            <a:solidFill>
              <a:schemeClr val="bg2"/>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C91A6F9B-3C96-3840-8957-35F8BA1D5200}"/>
                </a:ext>
              </a:extLst>
            </p:cNvPr>
            <p:cNvSpPr txBox="1"/>
            <p:nvPr/>
          </p:nvSpPr>
          <p:spPr>
            <a:xfrm>
              <a:off x="7862291" y="5668319"/>
              <a:ext cx="502920" cy="612648"/>
            </a:xfrm>
            <a:prstGeom prst="rect">
              <a:avLst/>
            </a:prstGeom>
            <a:noFill/>
          </p:spPr>
          <p:txBody>
            <a:bodyPr wrap="square" rtlCol="0">
              <a:spAutoFit/>
            </a:bodyPr>
            <a:lstStyle/>
            <a:p>
              <a:pPr algn="ctr"/>
              <a:r>
                <a:rPr lang="en-US" sz="3400" b="1" dirty="0">
                  <a:solidFill>
                    <a:schemeClr val="bg2">
                      <a:lumMod val="60000"/>
                      <a:lumOff val="40000"/>
                    </a:schemeClr>
                  </a:solidFill>
                  <a:latin typeface="Arial" panose="020B0604020202020204" pitchFamily="34" charset="0"/>
                  <a:cs typeface="Arial" panose="020B0604020202020204" pitchFamily="34" charset="0"/>
                </a:rPr>
                <a:t>3</a:t>
              </a:r>
            </a:p>
          </p:txBody>
        </p:sp>
        <p:sp>
          <p:nvSpPr>
            <p:cNvPr id="44" name="Oval 43">
              <a:extLst>
                <a:ext uri="{FF2B5EF4-FFF2-40B4-BE49-F238E27FC236}">
                  <a16:creationId xmlns="" xmlns:a16="http://schemas.microsoft.com/office/drawing/2014/main" id="{57651419-26AC-AD4B-9A25-B1AFF8782171}"/>
                </a:ext>
              </a:extLst>
            </p:cNvPr>
            <p:cNvSpPr/>
            <p:nvPr/>
          </p:nvSpPr>
          <p:spPr>
            <a:xfrm>
              <a:off x="8524356"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 xmlns:a16="http://schemas.microsoft.com/office/drawing/2014/main" id="{EDC6AC53-9CA5-7C4F-BC04-5A3B1522BF30}"/>
                </a:ext>
              </a:extLst>
            </p:cNvPr>
            <p:cNvSpPr txBox="1"/>
            <p:nvPr/>
          </p:nvSpPr>
          <p:spPr>
            <a:xfrm>
              <a:off x="8614062"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4</a:t>
              </a:r>
            </a:p>
          </p:txBody>
        </p:sp>
        <p:sp>
          <p:nvSpPr>
            <p:cNvPr id="46" name="Oval 45">
              <a:extLst>
                <a:ext uri="{FF2B5EF4-FFF2-40B4-BE49-F238E27FC236}">
                  <a16:creationId xmlns="" xmlns:a16="http://schemas.microsoft.com/office/drawing/2014/main" id="{3F0AD1E8-E01B-5749-9E30-C2920B8D77A2}"/>
                </a:ext>
              </a:extLst>
            </p:cNvPr>
            <p:cNvSpPr/>
            <p:nvPr/>
          </p:nvSpPr>
          <p:spPr>
            <a:xfrm>
              <a:off x="9274182"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 xmlns:a16="http://schemas.microsoft.com/office/drawing/2014/main" id="{7F2578B7-14E8-0043-BB36-B9A5E1A5E685}"/>
                </a:ext>
              </a:extLst>
            </p:cNvPr>
            <p:cNvSpPr txBox="1"/>
            <p:nvPr/>
          </p:nvSpPr>
          <p:spPr>
            <a:xfrm>
              <a:off x="9361943"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5</a:t>
              </a:r>
            </a:p>
          </p:txBody>
        </p:sp>
        <p:sp>
          <p:nvSpPr>
            <p:cNvPr id="48" name="Oval 47">
              <a:extLst>
                <a:ext uri="{FF2B5EF4-FFF2-40B4-BE49-F238E27FC236}">
                  <a16:creationId xmlns="" xmlns:a16="http://schemas.microsoft.com/office/drawing/2014/main" id="{D6973A4F-9C26-9B4A-91AE-7859B9BA79BF}"/>
                </a:ext>
              </a:extLst>
            </p:cNvPr>
            <p:cNvSpPr/>
            <p:nvPr/>
          </p:nvSpPr>
          <p:spPr>
            <a:xfrm>
              <a:off x="10024008"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 xmlns:a16="http://schemas.microsoft.com/office/drawing/2014/main" id="{FD798EE6-E8D3-5842-BBE0-2FE833A08052}"/>
                </a:ext>
              </a:extLst>
            </p:cNvPr>
            <p:cNvSpPr txBox="1"/>
            <p:nvPr/>
          </p:nvSpPr>
          <p:spPr>
            <a:xfrm>
              <a:off x="10126534"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6</a:t>
              </a:r>
            </a:p>
          </p:txBody>
        </p:sp>
        <p:sp>
          <p:nvSpPr>
            <p:cNvPr id="50" name="Oval 49">
              <a:extLst>
                <a:ext uri="{FF2B5EF4-FFF2-40B4-BE49-F238E27FC236}">
                  <a16:creationId xmlns="" xmlns:a16="http://schemas.microsoft.com/office/drawing/2014/main" id="{786DCA63-E38E-5749-96EE-77FEC2707357}"/>
                </a:ext>
              </a:extLst>
            </p:cNvPr>
            <p:cNvSpPr/>
            <p:nvPr/>
          </p:nvSpPr>
          <p:spPr>
            <a:xfrm>
              <a:off x="10773833"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 xmlns:a16="http://schemas.microsoft.com/office/drawing/2014/main" id="{6289B1BB-60F4-0F44-9ED6-EE8A26243BDD}"/>
                </a:ext>
              </a:extLst>
            </p:cNvPr>
            <p:cNvSpPr txBox="1"/>
            <p:nvPr/>
          </p:nvSpPr>
          <p:spPr>
            <a:xfrm>
              <a:off x="10881571"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7</a:t>
              </a:r>
            </a:p>
          </p:txBody>
        </p:sp>
        <p:cxnSp>
          <p:nvCxnSpPr>
            <p:cNvPr id="52" name="Straight Connector 51">
              <a:extLst>
                <a:ext uri="{FF2B5EF4-FFF2-40B4-BE49-F238E27FC236}">
                  <a16:creationId xmlns="" xmlns:a16="http://schemas.microsoft.com/office/drawing/2014/main" id="{1BEC8C2D-BDB1-8042-AF28-A2D36AA8DE71}"/>
                </a:ext>
              </a:extLst>
            </p:cNvPr>
            <p:cNvCxnSpPr>
              <a:stCxn id="38" idx="6"/>
              <a:endCxn id="40" idx="2"/>
            </p:cNvCxnSpPr>
            <p:nvPr/>
          </p:nvCxnSpPr>
          <p:spPr>
            <a:xfrm>
              <a:off x="6960678" y="5990167"/>
              <a:ext cx="64008"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AA17A0F7-8019-9E47-B892-E00C104C672C}"/>
                </a:ext>
              </a:extLst>
            </p:cNvPr>
            <p:cNvCxnSpPr>
              <a:cxnSpLocks/>
              <a:endCxn id="42" idx="2"/>
            </p:cNvCxnSpPr>
            <p:nvPr/>
          </p:nvCxnSpPr>
          <p:spPr>
            <a:xfrm flipV="1">
              <a:off x="7710504" y="5990167"/>
              <a:ext cx="64026" cy="273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03BCDE2B-93E3-6144-9074-66F81576D569}"/>
                </a:ext>
              </a:extLst>
            </p:cNvPr>
            <p:cNvCxnSpPr>
              <a:cxnSpLocks/>
              <a:endCxn id="44" idx="2"/>
            </p:cNvCxnSpPr>
            <p:nvPr/>
          </p:nvCxnSpPr>
          <p:spPr>
            <a:xfrm>
              <a:off x="8460330" y="5990167"/>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885720A6-53F7-DD4F-BE80-B42CFE1EF94B}"/>
                </a:ext>
              </a:extLst>
            </p:cNvPr>
            <p:cNvCxnSpPr>
              <a:cxnSpLocks/>
              <a:endCxn id="46" idx="2"/>
            </p:cNvCxnSpPr>
            <p:nvPr/>
          </p:nvCxnSpPr>
          <p:spPr>
            <a:xfrm flipV="1">
              <a:off x="9210156" y="5990167"/>
              <a:ext cx="64026" cy="92"/>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8BA113FD-67AE-7B46-9134-34DE760C5185}"/>
                </a:ext>
              </a:extLst>
            </p:cNvPr>
            <p:cNvCxnSpPr>
              <a:cxnSpLocks/>
              <a:endCxn id="48" idx="2"/>
            </p:cNvCxnSpPr>
            <p:nvPr/>
          </p:nvCxnSpPr>
          <p:spPr>
            <a:xfrm>
              <a:off x="9959982" y="5990167"/>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BE3D37E0-5BB4-1B4B-843E-3192FD18F1F9}"/>
                </a:ext>
              </a:extLst>
            </p:cNvPr>
            <p:cNvCxnSpPr>
              <a:cxnSpLocks/>
            </p:cNvCxnSpPr>
            <p:nvPr/>
          </p:nvCxnSpPr>
          <p:spPr>
            <a:xfrm>
              <a:off x="10716728" y="5995425"/>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055541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082B8F-A135-B54A-99FD-C6124FD3B1A2}"/>
              </a:ext>
            </a:extLst>
          </p:cNvPr>
          <p:cNvSpPr>
            <a:spLocks noGrp="1"/>
          </p:cNvSpPr>
          <p:nvPr>
            <p:ph type="title"/>
          </p:nvPr>
        </p:nvSpPr>
        <p:spPr/>
        <p:txBody>
          <a:bodyPr/>
          <a:lstStyle/>
          <a:p>
            <a:r>
              <a:rPr lang="en-US" sz="3600" b="0" dirty="0">
                <a:latin typeface="Arial" panose="020B0604020202020204" pitchFamily="34" charset="0"/>
                <a:cs typeface="Arial" panose="020B0604020202020204" pitchFamily="34" charset="0"/>
              </a:rPr>
              <a:t>Why does </a:t>
            </a:r>
            <a:r>
              <a:rPr lang="en-US" sz="3600" dirty="0">
                <a:latin typeface="Arial" panose="020B0604020202020204" pitchFamily="34" charset="0"/>
                <a:cs typeface="Arial" panose="020B0604020202020204" pitchFamily="34" charset="0"/>
              </a:rPr>
              <a:t>migrant [</a:t>
            </a:r>
            <a:r>
              <a:rPr lang="en-US" sz="3600" dirty="0" err="1">
                <a:latin typeface="Arial" panose="020B0604020202020204" pitchFamily="34" charset="0"/>
                <a:cs typeface="Arial" panose="020B0604020202020204" pitchFamily="34" charset="0"/>
              </a:rPr>
              <a:t>il</a:t>
            </a:r>
            <a:r>
              <a:rPr lang="en-US" sz="3600" dirty="0">
                <a:latin typeface="Arial" panose="020B0604020202020204" pitchFamily="34" charset="0"/>
                <a:cs typeface="Arial" panose="020B0604020202020204" pitchFamily="34" charset="0"/>
              </a:rPr>
              <a:t>]legality </a:t>
            </a:r>
            <a:r>
              <a:rPr lang="en-US" sz="3600" b="0" dirty="0">
                <a:latin typeface="Arial" panose="020B0604020202020204" pitchFamily="34" charset="0"/>
                <a:cs typeface="Arial" panose="020B0604020202020204" pitchFamily="34" charset="0"/>
              </a:rPr>
              <a:t>matter?</a:t>
            </a:r>
          </a:p>
        </p:txBody>
      </p:sp>
      <p:sp>
        <p:nvSpPr>
          <p:cNvPr id="3" name="Text Placeholder 2">
            <a:extLst>
              <a:ext uri="{FF2B5EF4-FFF2-40B4-BE49-F238E27FC236}">
                <a16:creationId xmlns="" xmlns:a16="http://schemas.microsoft.com/office/drawing/2014/main" id="{DD9F1936-D4DE-0744-8B49-55B3C0D95DC4}"/>
              </a:ext>
            </a:extLst>
          </p:cNvPr>
          <p:cNvSpPr>
            <a:spLocks noGrp="1"/>
          </p:cNvSpPr>
          <p:nvPr>
            <p:ph type="body" idx="1"/>
          </p:nvPr>
        </p:nvSpPr>
        <p:spPr>
          <a:xfrm>
            <a:off x="127322" y="1272209"/>
            <a:ext cx="5968678" cy="5115339"/>
          </a:xfrm>
        </p:spPr>
        <p:txBody>
          <a:bodyPr anchor="ctr"/>
          <a:lstStyle/>
          <a:p>
            <a:pPr indent="0">
              <a:buNone/>
            </a:pPr>
            <a:r>
              <a:rPr lang="en-US" sz="2400" b="1" dirty="0">
                <a:solidFill>
                  <a:schemeClr val="tx2"/>
                </a:solidFill>
                <a:latin typeface="Arial" panose="020B0604020202020204" pitchFamily="34" charset="0"/>
                <a:cs typeface="Arial" panose="020B0604020202020204" pitchFamily="34" charset="0"/>
              </a:rPr>
              <a:t>Immigration status </a:t>
            </a:r>
            <a:r>
              <a:rPr lang="en-US" sz="2400" dirty="0">
                <a:latin typeface="Arial" panose="020B0604020202020204" pitchFamily="34" charset="0"/>
                <a:cs typeface="Arial" panose="020B0604020202020204" pitchFamily="34" charset="0"/>
              </a:rPr>
              <a:t>affects the </a:t>
            </a:r>
            <a:r>
              <a:rPr lang="en-US" sz="2400" b="1" dirty="0">
                <a:solidFill>
                  <a:schemeClr val="tx2"/>
                </a:solidFill>
                <a:latin typeface="Arial" panose="020B0604020202020204" pitchFamily="34" charset="0"/>
                <a:cs typeface="Arial" panose="020B0604020202020204" pitchFamily="34" charset="0"/>
              </a:rPr>
              <a:t>daily relationships and lives </a:t>
            </a:r>
            <a:r>
              <a:rPr lang="en-US" sz="2400" dirty="0">
                <a:latin typeface="Arial" panose="020B0604020202020204" pitchFamily="34" charset="0"/>
                <a:cs typeface="Arial" panose="020B0604020202020204" pitchFamily="34" charset="0"/>
              </a:rPr>
              <a:t>of immigrants that consequently affect their </a:t>
            </a:r>
            <a:r>
              <a:rPr lang="en-US" sz="2400" b="1" dirty="0">
                <a:solidFill>
                  <a:schemeClr val="tx2"/>
                </a:solidFill>
                <a:latin typeface="Arial" panose="020B0604020202020204" pitchFamily="34" charset="0"/>
                <a:cs typeface="Arial" panose="020B0604020202020204" pitchFamily="34" charset="0"/>
              </a:rPr>
              <a:t>incorporation into the U.S.</a:t>
            </a:r>
          </a:p>
          <a:p>
            <a:pPr indent="0">
              <a:buNone/>
            </a:pP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So, who is undocumented?</a:t>
            </a:r>
          </a:p>
        </p:txBody>
      </p:sp>
      <p:graphicFrame>
        <p:nvGraphicFramePr>
          <p:cNvPr id="4" name="Diagram 3">
            <a:extLst>
              <a:ext uri="{FF2B5EF4-FFF2-40B4-BE49-F238E27FC236}">
                <a16:creationId xmlns="" xmlns:a16="http://schemas.microsoft.com/office/drawing/2014/main" id="{23EABDEC-8CF8-A245-A5F8-FE4663CB0909}"/>
              </a:ext>
            </a:extLst>
          </p:cNvPr>
          <p:cNvGraphicFramePr/>
          <p:nvPr>
            <p:extLst>
              <p:ext uri="{D42A27DB-BD31-4B8C-83A1-F6EECF244321}">
                <p14:modId xmlns="" xmlns:p14="http://schemas.microsoft.com/office/powerpoint/2010/main" val="251483232"/>
              </p:ext>
            </p:extLst>
          </p:nvPr>
        </p:nvGraphicFramePr>
        <p:xfrm>
          <a:off x="4483100" y="-1443565"/>
          <a:ext cx="11336229" cy="7776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1">
            <a:extLst>
              <a:ext uri="{FF2B5EF4-FFF2-40B4-BE49-F238E27FC236}">
                <a16:creationId xmlns="" xmlns:a16="http://schemas.microsoft.com/office/drawing/2014/main" id="{78C72D46-9FA7-D943-BBCC-75CBA7357BCA}"/>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25</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753257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E83F1B-5B89-0546-8D66-3EF672D968A7}"/>
              </a:ext>
            </a:extLst>
          </p:cNvPr>
          <p:cNvSpPr>
            <a:spLocks noGrp="1"/>
          </p:cNvSpPr>
          <p:nvPr>
            <p:ph type="title"/>
          </p:nvPr>
        </p:nvSpPr>
        <p:spPr>
          <a:xfrm>
            <a:off x="127322" y="219919"/>
            <a:ext cx="6425878" cy="916281"/>
          </a:xfrm>
        </p:spPr>
        <p:txBody>
          <a:bodyPr/>
          <a:lstStyle/>
          <a:p>
            <a:r>
              <a:rPr lang="en-US" sz="3600" dirty="0">
                <a:solidFill>
                  <a:schemeClr val="accent2"/>
                </a:solidFill>
                <a:latin typeface="Arial" panose="020B0604020202020204" pitchFamily="34" charset="0"/>
                <a:cs typeface="Arial" panose="020B0604020202020204" pitchFamily="34" charset="0"/>
              </a:rPr>
              <a:t>48.4% </a:t>
            </a:r>
            <a:r>
              <a:rPr lang="en-US" sz="3600" dirty="0">
                <a:solidFill>
                  <a:schemeClr val="bg2"/>
                </a:solidFill>
                <a:latin typeface="Arial" panose="020B0604020202020204" pitchFamily="34" charset="0"/>
                <a:cs typeface="Arial" panose="020B0604020202020204" pitchFamily="34" charset="0"/>
              </a:rPr>
              <a:t>of undocumented immigrants are </a:t>
            </a:r>
            <a:r>
              <a:rPr lang="en-US" sz="3600" dirty="0">
                <a:solidFill>
                  <a:schemeClr val="accent2"/>
                </a:solidFill>
                <a:latin typeface="Arial" panose="020B0604020202020204" pitchFamily="34" charset="0"/>
                <a:cs typeface="Arial" panose="020B0604020202020204" pitchFamily="34" charset="0"/>
              </a:rPr>
              <a:t>Mexican </a:t>
            </a:r>
            <a:r>
              <a:rPr lang="en-US" dirty="0">
                <a:solidFill>
                  <a:schemeClr val="accent2"/>
                </a:solidFill>
                <a:latin typeface="Arial" panose="020B0604020202020204" pitchFamily="34" charset="0"/>
                <a:cs typeface="Arial" panose="020B0604020202020204" pitchFamily="34" charset="0"/>
              </a:rPr>
              <a:t/>
            </a:r>
            <a:br>
              <a:rPr lang="en-US" dirty="0">
                <a:solidFill>
                  <a:schemeClr val="accent2"/>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Country of origin of undocumented immigrants, 2018</a:t>
            </a:r>
          </a:p>
        </p:txBody>
      </p:sp>
      <p:sp>
        <p:nvSpPr>
          <p:cNvPr id="3" name="Text Placeholder 2">
            <a:extLst>
              <a:ext uri="{FF2B5EF4-FFF2-40B4-BE49-F238E27FC236}">
                <a16:creationId xmlns="" xmlns:a16="http://schemas.microsoft.com/office/drawing/2014/main" id="{395357E5-C780-7441-BC7D-8387AEFF5F41}"/>
              </a:ext>
            </a:extLst>
          </p:cNvPr>
          <p:cNvSpPr>
            <a:spLocks noGrp="1"/>
          </p:cNvSpPr>
          <p:nvPr>
            <p:ph type="body" idx="1"/>
          </p:nvPr>
        </p:nvSpPr>
        <p:spPr>
          <a:xfrm>
            <a:off x="127322" y="2286000"/>
            <a:ext cx="5968678" cy="4101548"/>
          </a:xfrm>
        </p:spPr>
        <p:txBody>
          <a:bodyPr anchor="ctr"/>
          <a:lstStyle/>
          <a:p>
            <a:pPr indent="0">
              <a:buNone/>
            </a:pPr>
            <a:r>
              <a:rPr lang="en-US" sz="2400" dirty="0">
                <a:latin typeface="Arial" panose="020B0604020202020204" pitchFamily="34" charset="0"/>
                <a:cs typeface="Arial" panose="020B0604020202020204" pitchFamily="34" charset="0"/>
              </a:rPr>
              <a:t>A </a:t>
            </a:r>
            <a:r>
              <a:rPr lang="en-US" sz="2400" b="1" dirty="0">
                <a:solidFill>
                  <a:schemeClr val="accent2"/>
                </a:solidFill>
                <a:latin typeface="Arial" panose="020B0604020202020204" pitchFamily="34" charset="0"/>
                <a:cs typeface="Arial" panose="020B0604020202020204" pitchFamily="34" charset="0"/>
              </a:rPr>
              <a:t>growing number </a:t>
            </a:r>
            <a:r>
              <a:rPr lang="en-US" sz="2400" dirty="0">
                <a:latin typeface="Arial" panose="020B0604020202020204" pitchFamily="34" charset="0"/>
                <a:cs typeface="Arial" panose="020B0604020202020204" pitchFamily="34" charset="0"/>
              </a:rPr>
              <a:t>of undocumented immigrants are from </a:t>
            </a:r>
            <a:r>
              <a:rPr lang="en-US" sz="2400" b="1" dirty="0">
                <a:solidFill>
                  <a:schemeClr val="accent2"/>
                </a:solidFill>
                <a:latin typeface="Arial" panose="020B0604020202020204" pitchFamily="34" charset="0"/>
                <a:cs typeface="Arial" panose="020B0604020202020204" pitchFamily="34" charset="0"/>
              </a:rPr>
              <a:t>El Salvador, India, Guatemala, Honduras, and China.</a:t>
            </a:r>
            <a:endParaRPr lang="en-US" sz="2400" dirty="0">
              <a:solidFill>
                <a:schemeClr val="accent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97044C52-FAD9-E340-8A3A-678F5E1315B4}"/>
              </a:ext>
            </a:extLst>
          </p:cNvPr>
          <p:cNvSpPr txBox="1"/>
          <p:nvPr/>
        </p:nvSpPr>
        <p:spPr>
          <a:xfrm>
            <a:off x="1" y="6539472"/>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(Center for Migration Studies 2019)</a:t>
            </a:r>
          </a:p>
        </p:txBody>
      </p:sp>
      <p:sp>
        <p:nvSpPr>
          <p:cNvPr id="8" name="Slide Number Placeholder 1">
            <a:extLst>
              <a:ext uri="{FF2B5EF4-FFF2-40B4-BE49-F238E27FC236}">
                <a16:creationId xmlns="" xmlns:a16="http://schemas.microsoft.com/office/drawing/2014/main" id="{E3B875FB-19F0-D345-BF33-959EEC888FB0}"/>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26</a:t>
            </a:fld>
            <a:endParaRPr lang="en" dirty="0">
              <a:latin typeface="Arial" panose="020B0604020202020204" pitchFamily="34" charset="0"/>
              <a:cs typeface="Arial" panose="020B0604020202020204" pitchFamily="34" charset="0"/>
            </a:endParaRPr>
          </a:p>
        </p:txBody>
      </p:sp>
      <p:grpSp>
        <p:nvGrpSpPr>
          <p:cNvPr id="15" name="Group 14">
            <a:extLst>
              <a:ext uri="{FF2B5EF4-FFF2-40B4-BE49-F238E27FC236}">
                <a16:creationId xmlns="" xmlns:a16="http://schemas.microsoft.com/office/drawing/2014/main" id="{6294CBB8-BA95-3E44-93BD-FC685AEE0001}"/>
              </a:ext>
            </a:extLst>
          </p:cNvPr>
          <p:cNvGrpSpPr/>
          <p:nvPr/>
        </p:nvGrpSpPr>
        <p:grpSpPr>
          <a:xfrm>
            <a:off x="6156960" y="2"/>
            <a:ext cx="6035040" cy="6466116"/>
            <a:chOff x="6156960" y="2"/>
            <a:chExt cx="6035040" cy="6466116"/>
          </a:xfrm>
        </p:grpSpPr>
        <p:pic>
          <p:nvPicPr>
            <p:cNvPr id="4" name="Picture 3">
              <a:extLst>
                <a:ext uri="{FF2B5EF4-FFF2-40B4-BE49-F238E27FC236}">
                  <a16:creationId xmlns="" xmlns:a16="http://schemas.microsoft.com/office/drawing/2014/main" id="{6EE5088F-7F2F-5E4A-B3C1-580111D9B89A}"/>
                </a:ext>
              </a:extLst>
            </p:cNvPr>
            <p:cNvPicPr>
              <a:picLocks noChangeAspect="1"/>
            </p:cNvPicPr>
            <p:nvPr/>
          </p:nvPicPr>
          <p:blipFill rotWithShape="1">
            <a:blip r:embed="rId2"/>
            <a:srcRect l="21693" r="21693"/>
            <a:stretch/>
          </p:blipFill>
          <p:spPr>
            <a:xfrm>
              <a:off x="6156960" y="2"/>
              <a:ext cx="6035040" cy="6466116"/>
            </a:xfrm>
            <a:prstGeom prst="rect">
              <a:avLst/>
            </a:prstGeom>
          </p:spPr>
        </p:pic>
        <p:sp>
          <p:nvSpPr>
            <p:cNvPr id="5" name="TextBox 4">
              <a:extLst>
                <a:ext uri="{FF2B5EF4-FFF2-40B4-BE49-F238E27FC236}">
                  <a16:creationId xmlns="" xmlns:a16="http://schemas.microsoft.com/office/drawing/2014/main" id="{EFEC14AA-4C84-C947-BEC6-AC5D9C776FB7}"/>
                </a:ext>
              </a:extLst>
            </p:cNvPr>
            <p:cNvSpPr txBox="1"/>
            <p:nvPr/>
          </p:nvSpPr>
          <p:spPr>
            <a:xfrm>
              <a:off x="9829800" y="4724400"/>
              <a:ext cx="762000" cy="304800"/>
            </a:xfrm>
            <a:prstGeom prst="rect">
              <a:avLst/>
            </a:prstGeom>
            <a:noFill/>
          </p:spPr>
          <p:txBody>
            <a:bodyPr wrap="square" rtlCol="0">
              <a:spAutoFit/>
            </a:bodyPr>
            <a:lstStyle/>
            <a:p>
              <a:r>
                <a:rPr lang="en-US" sz="1400" dirty="0">
                  <a:solidFill>
                    <a:schemeClr val="bg1"/>
                  </a:solidFill>
                </a:rPr>
                <a:t>48.4%</a:t>
              </a:r>
            </a:p>
          </p:txBody>
        </p:sp>
        <p:sp>
          <p:nvSpPr>
            <p:cNvPr id="10" name="TextBox 9">
              <a:extLst>
                <a:ext uri="{FF2B5EF4-FFF2-40B4-BE49-F238E27FC236}">
                  <a16:creationId xmlns="" xmlns:a16="http://schemas.microsoft.com/office/drawing/2014/main" id="{9E6CAC0B-72B2-CB4F-9D54-FC64142EF20F}"/>
                </a:ext>
              </a:extLst>
            </p:cNvPr>
            <p:cNvSpPr txBox="1"/>
            <p:nvPr/>
          </p:nvSpPr>
          <p:spPr>
            <a:xfrm>
              <a:off x="7315200" y="2925283"/>
              <a:ext cx="762000" cy="307777"/>
            </a:xfrm>
            <a:prstGeom prst="rect">
              <a:avLst/>
            </a:prstGeom>
            <a:noFill/>
          </p:spPr>
          <p:txBody>
            <a:bodyPr wrap="square" rtlCol="0">
              <a:spAutoFit/>
            </a:bodyPr>
            <a:lstStyle/>
            <a:p>
              <a:r>
                <a:rPr lang="en-US" sz="1400" dirty="0">
                  <a:solidFill>
                    <a:schemeClr val="bg1"/>
                  </a:solidFill>
                </a:rPr>
                <a:t>6.5%</a:t>
              </a:r>
            </a:p>
          </p:txBody>
        </p:sp>
        <p:sp>
          <p:nvSpPr>
            <p:cNvPr id="11" name="TextBox 10">
              <a:extLst>
                <a:ext uri="{FF2B5EF4-FFF2-40B4-BE49-F238E27FC236}">
                  <a16:creationId xmlns="" xmlns:a16="http://schemas.microsoft.com/office/drawing/2014/main" id="{2851A1F3-2B9C-CA4C-A91D-E6C8F1354DDF}"/>
                </a:ext>
              </a:extLst>
            </p:cNvPr>
            <p:cNvSpPr txBox="1"/>
            <p:nvPr/>
          </p:nvSpPr>
          <p:spPr>
            <a:xfrm>
              <a:off x="9850582" y="1759528"/>
              <a:ext cx="762000" cy="304800"/>
            </a:xfrm>
            <a:prstGeom prst="rect">
              <a:avLst/>
            </a:prstGeom>
            <a:noFill/>
          </p:spPr>
          <p:txBody>
            <a:bodyPr wrap="square" rtlCol="0">
              <a:spAutoFit/>
            </a:bodyPr>
            <a:lstStyle/>
            <a:p>
              <a:r>
                <a:rPr lang="en-US" sz="1400" dirty="0">
                  <a:solidFill>
                    <a:schemeClr val="bg1"/>
                  </a:solidFill>
                </a:rPr>
                <a:t>5.9%</a:t>
              </a:r>
            </a:p>
          </p:txBody>
        </p:sp>
        <p:sp>
          <p:nvSpPr>
            <p:cNvPr id="12" name="TextBox 11">
              <a:extLst>
                <a:ext uri="{FF2B5EF4-FFF2-40B4-BE49-F238E27FC236}">
                  <a16:creationId xmlns="" xmlns:a16="http://schemas.microsoft.com/office/drawing/2014/main" id="{F4ECED56-4217-E946-922E-ADFB03C914F2}"/>
                </a:ext>
              </a:extLst>
            </p:cNvPr>
            <p:cNvSpPr txBox="1"/>
            <p:nvPr/>
          </p:nvSpPr>
          <p:spPr>
            <a:xfrm>
              <a:off x="7241771" y="1676400"/>
              <a:ext cx="762000" cy="304800"/>
            </a:xfrm>
            <a:prstGeom prst="rect">
              <a:avLst/>
            </a:prstGeom>
            <a:noFill/>
          </p:spPr>
          <p:txBody>
            <a:bodyPr wrap="square" rtlCol="0">
              <a:spAutoFit/>
            </a:bodyPr>
            <a:lstStyle/>
            <a:p>
              <a:r>
                <a:rPr lang="en-US" sz="1400" dirty="0">
                  <a:solidFill>
                    <a:schemeClr val="bg1"/>
                  </a:solidFill>
                </a:rPr>
                <a:t>5.4%</a:t>
              </a:r>
            </a:p>
          </p:txBody>
        </p:sp>
        <p:sp>
          <p:nvSpPr>
            <p:cNvPr id="13" name="TextBox 12">
              <a:extLst>
                <a:ext uri="{FF2B5EF4-FFF2-40B4-BE49-F238E27FC236}">
                  <a16:creationId xmlns="" xmlns:a16="http://schemas.microsoft.com/office/drawing/2014/main" id="{18EC4C42-BF8B-894E-9109-623B1232E9CF}"/>
                </a:ext>
              </a:extLst>
            </p:cNvPr>
            <p:cNvSpPr txBox="1"/>
            <p:nvPr/>
          </p:nvSpPr>
          <p:spPr>
            <a:xfrm>
              <a:off x="8839200" y="1143110"/>
              <a:ext cx="762000" cy="304800"/>
            </a:xfrm>
            <a:prstGeom prst="rect">
              <a:avLst/>
            </a:prstGeom>
            <a:noFill/>
          </p:spPr>
          <p:txBody>
            <a:bodyPr wrap="square" rtlCol="0">
              <a:spAutoFit/>
            </a:bodyPr>
            <a:lstStyle/>
            <a:p>
              <a:r>
                <a:rPr lang="en-US" sz="1400" dirty="0">
                  <a:solidFill>
                    <a:schemeClr val="bg1"/>
                  </a:solidFill>
                </a:rPr>
                <a:t>3.7%</a:t>
              </a:r>
            </a:p>
          </p:txBody>
        </p:sp>
        <p:sp>
          <p:nvSpPr>
            <p:cNvPr id="14" name="TextBox 13">
              <a:extLst>
                <a:ext uri="{FF2B5EF4-FFF2-40B4-BE49-F238E27FC236}">
                  <a16:creationId xmlns="" xmlns:a16="http://schemas.microsoft.com/office/drawing/2014/main" id="{1D9B5B43-C211-354B-9EAA-CB64E9FE30AB}"/>
                </a:ext>
              </a:extLst>
            </p:cNvPr>
            <p:cNvSpPr txBox="1"/>
            <p:nvPr/>
          </p:nvSpPr>
          <p:spPr>
            <a:xfrm>
              <a:off x="8473440" y="2918356"/>
              <a:ext cx="762000" cy="304800"/>
            </a:xfrm>
            <a:prstGeom prst="rect">
              <a:avLst/>
            </a:prstGeom>
            <a:noFill/>
          </p:spPr>
          <p:txBody>
            <a:bodyPr wrap="square" rtlCol="0">
              <a:spAutoFit/>
            </a:bodyPr>
            <a:lstStyle/>
            <a:p>
              <a:r>
                <a:rPr lang="en-US" sz="1400" dirty="0">
                  <a:solidFill>
                    <a:schemeClr val="bg1"/>
                  </a:solidFill>
                </a:rPr>
                <a:t>3.4%</a:t>
              </a:r>
            </a:p>
          </p:txBody>
        </p:sp>
      </p:grpSp>
    </p:spTree>
    <p:extLst>
      <p:ext uri="{BB962C8B-B14F-4D97-AF65-F5344CB8AC3E}">
        <p14:creationId xmlns="" xmlns:p14="http://schemas.microsoft.com/office/powerpoint/2010/main" val="3801686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48FEAC-7513-6440-BA77-C8A983DF0A07}"/>
              </a:ext>
            </a:extLst>
          </p:cNvPr>
          <p:cNvSpPr>
            <a:spLocks noGrp="1"/>
          </p:cNvSpPr>
          <p:nvPr>
            <p:ph type="title"/>
          </p:nvPr>
        </p:nvSpPr>
        <p:spPr>
          <a:xfrm>
            <a:off x="127322" y="219919"/>
            <a:ext cx="11448911" cy="916281"/>
          </a:xfrm>
        </p:spPr>
        <p:txBody>
          <a:bodyPr/>
          <a:lstStyle/>
          <a:p>
            <a:r>
              <a:rPr lang="en-US" sz="3600" dirty="0">
                <a:solidFill>
                  <a:schemeClr val="bg2"/>
                </a:solidFill>
                <a:latin typeface="Arial" panose="020B0604020202020204" pitchFamily="34" charset="0"/>
                <a:cs typeface="Arial" panose="020B0604020202020204" pitchFamily="34" charset="0"/>
              </a:rPr>
              <a:t>More men are undocumented than women</a:t>
            </a:r>
            <a:r>
              <a:rPr lang="en-US" sz="4000" dirty="0">
                <a:solidFill>
                  <a:schemeClr val="bg2"/>
                </a:solidFill>
                <a:latin typeface="Arial" panose="020B0604020202020204" pitchFamily="34" charset="0"/>
                <a:cs typeface="Arial" panose="020B0604020202020204" pitchFamily="34" charset="0"/>
              </a:rPr>
              <a:t/>
            </a:r>
            <a:br>
              <a:rPr lang="en-US" sz="4000" dirty="0">
                <a:solidFill>
                  <a:schemeClr val="bg2"/>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Total number of undocumented immigrants by gender, 2010 - 2018</a:t>
            </a:r>
          </a:p>
        </p:txBody>
      </p:sp>
      <p:grpSp>
        <p:nvGrpSpPr>
          <p:cNvPr id="16" name="Group 15">
            <a:extLst>
              <a:ext uri="{FF2B5EF4-FFF2-40B4-BE49-F238E27FC236}">
                <a16:creationId xmlns="" xmlns:a16="http://schemas.microsoft.com/office/drawing/2014/main" id="{DA7E6E47-C7D2-414E-937B-B9AFF6C5C39F}"/>
              </a:ext>
            </a:extLst>
          </p:cNvPr>
          <p:cNvGrpSpPr/>
          <p:nvPr/>
        </p:nvGrpSpPr>
        <p:grpSpPr>
          <a:xfrm>
            <a:off x="1216696" y="914400"/>
            <a:ext cx="9789758" cy="5709161"/>
            <a:chOff x="1216696" y="647393"/>
            <a:chExt cx="9789758" cy="5709161"/>
          </a:xfrm>
        </p:grpSpPr>
        <p:graphicFrame>
          <p:nvGraphicFramePr>
            <p:cNvPr id="7" name="Chart 6">
              <a:extLst>
                <a:ext uri="{FF2B5EF4-FFF2-40B4-BE49-F238E27FC236}">
                  <a16:creationId xmlns="" xmlns:a16="http://schemas.microsoft.com/office/drawing/2014/main" id="{E70C3152-1401-EF41-91CC-39F57648EB21}"/>
                </a:ext>
              </a:extLst>
            </p:cNvPr>
            <p:cNvGraphicFramePr>
              <a:graphicFrameLocks/>
            </p:cNvGraphicFramePr>
            <p:nvPr>
              <p:extLst>
                <p:ext uri="{D42A27DB-BD31-4B8C-83A1-F6EECF244321}">
                  <p14:modId xmlns="" xmlns:p14="http://schemas.microsoft.com/office/powerpoint/2010/main" val="1179398258"/>
                </p:ext>
              </p:extLst>
            </p:nvPr>
          </p:nvGraphicFramePr>
          <p:xfrm>
            <a:off x="2051049" y="647393"/>
            <a:ext cx="8213827" cy="570916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1">
              <a:extLst>
                <a:ext uri="{FF2B5EF4-FFF2-40B4-BE49-F238E27FC236}">
                  <a16:creationId xmlns="" xmlns:a16="http://schemas.microsoft.com/office/drawing/2014/main" id="{8EC1273F-4DBF-A845-B1C6-BF82D30E03E1}"/>
                </a:ext>
              </a:extLst>
            </p:cNvPr>
            <p:cNvSpPr txBox="1"/>
            <p:nvPr/>
          </p:nvSpPr>
          <p:spPr>
            <a:xfrm>
              <a:off x="4297029" y="2358216"/>
              <a:ext cx="1036971" cy="5161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a:solidFill>
                    <a:schemeClr val="bg1"/>
                  </a:solidFill>
                  <a:latin typeface="Arial" panose="020B0604020202020204" pitchFamily="34" charset="0"/>
                  <a:cs typeface="Arial" panose="020B0604020202020204" pitchFamily="34" charset="0"/>
                </a:rPr>
                <a:t>4.8M</a:t>
              </a:r>
            </a:p>
          </p:txBody>
        </p:sp>
        <p:sp>
          <p:nvSpPr>
            <p:cNvPr id="10" name="TextBox 1">
              <a:extLst>
                <a:ext uri="{FF2B5EF4-FFF2-40B4-BE49-F238E27FC236}">
                  <a16:creationId xmlns="" xmlns:a16="http://schemas.microsoft.com/office/drawing/2014/main" id="{376B7828-8213-E94B-B0ED-F759FF1A26FA}"/>
                </a:ext>
              </a:extLst>
            </p:cNvPr>
            <p:cNvSpPr txBox="1"/>
            <p:nvPr/>
          </p:nvSpPr>
          <p:spPr>
            <a:xfrm>
              <a:off x="8336997" y="1747208"/>
              <a:ext cx="1073518" cy="5161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a:solidFill>
                    <a:schemeClr val="bg1"/>
                  </a:solidFill>
                  <a:latin typeface="Arial" panose="020B0604020202020204" pitchFamily="34" charset="0"/>
                  <a:cs typeface="Arial" panose="020B0604020202020204" pitchFamily="34" charset="0"/>
                </a:rPr>
                <a:t>5.7M</a:t>
              </a:r>
            </a:p>
          </p:txBody>
        </p:sp>
        <p:sp>
          <p:nvSpPr>
            <p:cNvPr id="11" name="TextBox 1">
              <a:extLst>
                <a:ext uri="{FF2B5EF4-FFF2-40B4-BE49-F238E27FC236}">
                  <a16:creationId xmlns="" xmlns:a16="http://schemas.microsoft.com/office/drawing/2014/main" id="{6E48C706-7550-BC48-B861-80DB85A15E16}"/>
                </a:ext>
              </a:extLst>
            </p:cNvPr>
            <p:cNvSpPr txBox="1"/>
            <p:nvPr/>
          </p:nvSpPr>
          <p:spPr>
            <a:xfrm>
              <a:off x="7164535" y="1231014"/>
              <a:ext cx="1078082" cy="5161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a:solidFill>
                    <a:schemeClr val="bg1"/>
                  </a:solidFill>
                  <a:latin typeface="Arial" panose="020B0604020202020204" pitchFamily="34" charset="0"/>
                  <a:cs typeface="Arial" panose="020B0604020202020204" pitchFamily="34" charset="0"/>
                </a:rPr>
                <a:t>6.4M</a:t>
              </a:r>
            </a:p>
          </p:txBody>
        </p:sp>
        <p:pic>
          <p:nvPicPr>
            <p:cNvPr id="12" name="Picture 11">
              <a:extLst>
                <a:ext uri="{FF2B5EF4-FFF2-40B4-BE49-F238E27FC236}">
                  <a16:creationId xmlns="" xmlns:a16="http://schemas.microsoft.com/office/drawing/2014/main" id="{1CCBFA72-62B8-1948-827E-4D88CB58BAB8}"/>
                </a:ext>
              </a:extLst>
            </p:cNvPr>
            <p:cNvPicPr>
              <a:picLocks noChangeAspect="1"/>
            </p:cNvPicPr>
            <p:nvPr/>
          </p:nvPicPr>
          <p:blipFill>
            <a:blip r:embed="rId4">
              <a:duotone>
                <a:schemeClr val="bg2">
                  <a:shade val="45000"/>
                  <a:satMod val="135000"/>
                </a:schemeClr>
                <a:prstClr val="white"/>
              </a:duotone>
            </a:blip>
            <a:stretch>
              <a:fillRect/>
            </a:stretch>
          </p:blipFill>
          <p:spPr>
            <a:xfrm>
              <a:off x="1216696" y="2590800"/>
              <a:ext cx="1828800" cy="1828800"/>
            </a:xfrm>
            <a:prstGeom prst="rect">
              <a:avLst/>
            </a:prstGeom>
          </p:spPr>
        </p:pic>
        <p:pic>
          <p:nvPicPr>
            <p:cNvPr id="14" name="Picture 13">
              <a:extLst>
                <a:ext uri="{FF2B5EF4-FFF2-40B4-BE49-F238E27FC236}">
                  <a16:creationId xmlns="" xmlns:a16="http://schemas.microsoft.com/office/drawing/2014/main" id="{D65F1499-A780-C34C-8DE1-C063F57F4B46}"/>
                </a:ext>
              </a:extLst>
            </p:cNvPr>
            <p:cNvPicPr>
              <a:picLocks noChangeAspect="1"/>
            </p:cNvPicPr>
            <p:nvPr/>
          </p:nvPicPr>
          <p:blipFill>
            <a:blip r:embed="rId5">
              <a:duotone>
                <a:schemeClr val="bg2">
                  <a:shade val="45000"/>
                  <a:satMod val="135000"/>
                </a:schemeClr>
                <a:prstClr val="white"/>
              </a:duotone>
            </a:blip>
            <a:stretch>
              <a:fillRect/>
            </a:stretch>
          </p:blipFill>
          <p:spPr>
            <a:xfrm>
              <a:off x="9177654" y="2758010"/>
              <a:ext cx="1828800" cy="1828800"/>
            </a:xfrm>
            <a:prstGeom prst="rect">
              <a:avLst/>
            </a:prstGeom>
          </p:spPr>
        </p:pic>
        <p:sp>
          <p:nvSpPr>
            <p:cNvPr id="15" name="TextBox 1">
              <a:extLst>
                <a:ext uri="{FF2B5EF4-FFF2-40B4-BE49-F238E27FC236}">
                  <a16:creationId xmlns="" xmlns:a16="http://schemas.microsoft.com/office/drawing/2014/main" id="{7003DFC9-F7D0-B944-8E50-AFB85EC5A451}"/>
                </a:ext>
              </a:extLst>
            </p:cNvPr>
            <p:cNvSpPr txBox="1"/>
            <p:nvPr/>
          </p:nvSpPr>
          <p:spPr>
            <a:xfrm>
              <a:off x="3209807" y="2011153"/>
              <a:ext cx="1087222" cy="5161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a:solidFill>
                    <a:schemeClr val="bg1"/>
                  </a:solidFill>
                  <a:latin typeface="Arial" panose="020B0604020202020204" pitchFamily="34" charset="0"/>
                  <a:cs typeface="Arial" panose="020B0604020202020204" pitchFamily="34" charset="0"/>
                </a:rPr>
                <a:t>5.3M</a:t>
              </a:r>
            </a:p>
          </p:txBody>
        </p:sp>
      </p:grpSp>
      <p:sp>
        <p:nvSpPr>
          <p:cNvPr id="20" name="TextBox 19">
            <a:extLst>
              <a:ext uri="{FF2B5EF4-FFF2-40B4-BE49-F238E27FC236}">
                <a16:creationId xmlns="" xmlns:a16="http://schemas.microsoft.com/office/drawing/2014/main" id="{A87B5AAF-8AA5-144B-9855-7D4D538DE2B9}"/>
              </a:ext>
            </a:extLst>
          </p:cNvPr>
          <p:cNvSpPr txBox="1"/>
          <p:nvPr/>
        </p:nvSpPr>
        <p:spPr>
          <a:xfrm>
            <a:off x="1" y="6539472"/>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(Center for Migration Studies 2019)</a:t>
            </a:r>
          </a:p>
        </p:txBody>
      </p:sp>
      <p:sp>
        <p:nvSpPr>
          <p:cNvPr id="13" name="Slide Number Placeholder 1">
            <a:extLst>
              <a:ext uri="{FF2B5EF4-FFF2-40B4-BE49-F238E27FC236}">
                <a16:creationId xmlns="" xmlns:a16="http://schemas.microsoft.com/office/drawing/2014/main" id="{EC46716B-A768-9F4B-B028-97268FA023B2}"/>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27</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951599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ADC41D-8A90-984D-93BE-23119149D2AC}"/>
              </a:ext>
            </a:extLst>
          </p:cNvPr>
          <p:cNvSpPr>
            <a:spLocks noGrp="1"/>
          </p:cNvSpPr>
          <p:nvPr>
            <p:ph type="title"/>
          </p:nvPr>
        </p:nvSpPr>
        <p:spPr>
          <a:xfrm>
            <a:off x="6096000" y="219919"/>
            <a:ext cx="5943600" cy="6278024"/>
          </a:xfrm>
        </p:spPr>
        <p:txBody>
          <a:bodyPr anchor="ctr"/>
          <a:lstStyle/>
          <a:p>
            <a:pPr marL="152396"/>
            <a:r>
              <a:rPr lang="en-US" b="0" dirty="0">
                <a:solidFill>
                  <a:schemeClr val="bg2"/>
                </a:solidFill>
                <a:latin typeface="Arial" panose="020B0604020202020204" pitchFamily="34" charset="0"/>
                <a:cs typeface="Arial" panose="020B0604020202020204" pitchFamily="34" charset="0"/>
              </a:rPr>
              <a:t>In 2018, </a:t>
            </a:r>
            <a:r>
              <a:rPr lang="en-US" dirty="0">
                <a:solidFill>
                  <a:schemeClr val="tx2"/>
                </a:solidFill>
                <a:latin typeface="Arial" panose="020B0604020202020204" pitchFamily="34" charset="0"/>
                <a:cs typeface="Arial" panose="020B0604020202020204" pitchFamily="34" charset="0"/>
              </a:rPr>
              <a:t>77% of undocumented immigrants were in the labor force </a:t>
            </a:r>
            <a:r>
              <a:rPr lang="en-US" b="0" dirty="0">
                <a:solidFill>
                  <a:schemeClr val="bg2"/>
                </a:solidFill>
                <a:latin typeface="Arial" panose="020B0604020202020204" pitchFamily="34" charset="0"/>
                <a:cs typeface="Arial" panose="020B0604020202020204" pitchFamily="34" charset="0"/>
              </a:rPr>
              <a:t>or 7.4M individuals. </a:t>
            </a:r>
          </a:p>
        </p:txBody>
      </p:sp>
      <p:sp>
        <p:nvSpPr>
          <p:cNvPr id="14" name="TextBox 13">
            <a:extLst>
              <a:ext uri="{FF2B5EF4-FFF2-40B4-BE49-F238E27FC236}">
                <a16:creationId xmlns="" xmlns:a16="http://schemas.microsoft.com/office/drawing/2014/main" id="{6738E306-3BCF-824E-8073-CAF33F4EF0C6}"/>
              </a:ext>
            </a:extLst>
          </p:cNvPr>
          <p:cNvSpPr txBox="1"/>
          <p:nvPr/>
        </p:nvSpPr>
        <p:spPr>
          <a:xfrm>
            <a:off x="1" y="6539472"/>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(Center for Migration Studies 2019)</a:t>
            </a:r>
          </a:p>
        </p:txBody>
      </p:sp>
      <p:sp>
        <p:nvSpPr>
          <p:cNvPr id="15" name="Slide Number Placeholder 1">
            <a:extLst>
              <a:ext uri="{FF2B5EF4-FFF2-40B4-BE49-F238E27FC236}">
                <a16:creationId xmlns="" xmlns:a16="http://schemas.microsoft.com/office/drawing/2014/main" id="{6D6FF942-B9AA-A34A-A82F-C8112BC07EC1}"/>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28</a:t>
            </a:fld>
            <a:endParaRPr lang="en"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 xmlns:a16="http://schemas.microsoft.com/office/drawing/2014/main" id="{941730DE-7156-804F-A74A-795FD3371E9E}"/>
              </a:ext>
            </a:extLst>
          </p:cNvPr>
          <p:cNvGrpSpPr/>
          <p:nvPr/>
        </p:nvGrpSpPr>
        <p:grpSpPr>
          <a:xfrm>
            <a:off x="-533400" y="1097280"/>
            <a:ext cx="7151678" cy="4663440"/>
            <a:chOff x="-533400" y="1097280"/>
            <a:chExt cx="7151678" cy="4663440"/>
          </a:xfrm>
        </p:grpSpPr>
        <p:graphicFrame>
          <p:nvGraphicFramePr>
            <p:cNvPr id="16" name="Chart 15">
              <a:extLst>
                <a:ext uri="{FF2B5EF4-FFF2-40B4-BE49-F238E27FC236}">
                  <a16:creationId xmlns="" xmlns:a16="http://schemas.microsoft.com/office/drawing/2014/main" id="{56E8E0A6-2140-A742-84FA-35B491A4F9A6}"/>
                </a:ext>
              </a:extLst>
            </p:cNvPr>
            <p:cNvGraphicFramePr>
              <a:graphicFrameLocks noChangeAspect="1"/>
            </p:cNvGraphicFramePr>
            <p:nvPr>
              <p:extLst>
                <p:ext uri="{D42A27DB-BD31-4B8C-83A1-F6EECF244321}">
                  <p14:modId xmlns="" xmlns:p14="http://schemas.microsoft.com/office/powerpoint/2010/main" val="3392468748"/>
                </p:ext>
              </p:extLst>
            </p:nvPr>
          </p:nvGraphicFramePr>
          <p:xfrm>
            <a:off x="-533400" y="1097280"/>
            <a:ext cx="7151678" cy="466344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 xmlns:a16="http://schemas.microsoft.com/office/drawing/2014/main" id="{7BDA8412-9523-7F43-A908-FC3D7DC2CCDD}"/>
                </a:ext>
              </a:extLst>
            </p:cNvPr>
            <p:cNvSpPr txBox="1"/>
            <p:nvPr/>
          </p:nvSpPr>
          <p:spPr>
            <a:xfrm>
              <a:off x="1991908" y="3534177"/>
              <a:ext cx="2101061" cy="1200329"/>
            </a:xfrm>
            <a:prstGeom prst="rect">
              <a:avLst/>
            </a:prstGeom>
            <a:noFill/>
          </p:spPr>
          <p:txBody>
            <a:bodyPr wrap="square" rtlCol="0">
              <a:spAutoFit/>
            </a:bodyPr>
            <a:lstStyle/>
            <a:p>
              <a:pPr algn="ctr"/>
              <a:r>
                <a:rPr lang="en-US" sz="7200" b="1" dirty="0">
                  <a:solidFill>
                    <a:schemeClr val="bg1"/>
                  </a:solidFill>
                  <a:latin typeface="Arial" panose="020B0604020202020204" pitchFamily="34" charset="0"/>
                  <a:cs typeface="Arial" panose="020B0604020202020204" pitchFamily="34" charset="0"/>
                </a:rPr>
                <a:t>77%</a:t>
              </a:r>
            </a:p>
          </p:txBody>
        </p:sp>
        <p:sp>
          <p:nvSpPr>
            <p:cNvPr id="7" name="TextBox 6">
              <a:extLst>
                <a:ext uri="{FF2B5EF4-FFF2-40B4-BE49-F238E27FC236}">
                  <a16:creationId xmlns="" xmlns:a16="http://schemas.microsoft.com/office/drawing/2014/main" id="{22A88D7B-76F5-1F46-B6D2-71E1DDDD001B}"/>
                </a:ext>
              </a:extLst>
            </p:cNvPr>
            <p:cNvSpPr txBox="1"/>
            <p:nvPr/>
          </p:nvSpPr>
          <p:spPr>
            <a:xfrm>
              <a:off x="1219200" y="2142422"/>
              <a:ext cx="1828800" cy="830997"/>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Not in labor force</a:t>
              </a:r>
            </a:p>
          </p:txBody>
        </p:sp>
      </p:grpSp>
    </p:spTree>
    <p:extLst>
      <p:ext uri="{BB962C8B-B14F-4D97-AF65-F5344CB8AC3E}">
        <p14:creationId xmlns="" xmlns:p14="http://schemas.microsoft.com/office/powerpoint/2010/main" val="949974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ADC41D-8A90-984D-93BE-23119149D2AC}"/>
              </a:ext>
            </a:extLst>
          </p:cNvPr>
          <p:cNvSpPr>
            <a:spLocks noGrp="1"/>
          </p:cNvSpPr>
          <p:nvPr>
            <p:ph type="title"/>
          </p:nvPr>
        </p:nvSpPr>
        <p:spPr>
          <a:xfrm>
            <a:off x="6096000" y="219919"/>
            <a:ext cx="5943600" cy="6278024"/>
          </a:xfrm>
        </p:spPr>
        <p:txBody>
          <a:bodyPr anchor="ctr"/>
          <a:lstStyle/>
          <a:p>
            <a:pPr marL="152396"/>
            <a:r>
              <a:rPr lang="en-US" b="0" dirty="0">
                <a:solidFill>
                  <a:schemeClr val="bg2"/>
                </a:solidFill>
                <a:latin typeface="Arial" panose="020B0604020202020204" pitchFamily="34" charset="0"/>
                <a:cs typeface="Arial" panose="020B0604020202020204" pitchFamily="34" charset="0"/>
              </a:rPr>
              <a:t>In 2018, </a:t>
            </a:r>
            <a:r>
              <a:rPr lang="en-US" dirty="0">
                <a:solidFill>
                  <a:schemeClr val="accent2"/>
                </a:solidFill>
                <a:latin typeface="Arial" panose="020B0604020202020204" pitchFamily="34" charset="0"/>
                <a:cs typeface="Arial" panose="020B0604020202020204" pitchFamily="34" charset="0"/>
              </a:rPr>
              <a:t>96% of undocumented immigrants </a:t>
            </a:r>
            <a:r>
              <a:rPr lang="en-US" i="1" dirty="0">
                <a:solidFill>
                  <a:schemeClr val="accent2"/>
                </a:solidFill>
                <a:latin typeface="Arial" panose="020B0604020202020204" pitchFamily="34" charset="0"/>
                <a:cs typeface="Arial" panose="020B0604020202020204" pitchFamily="34" charset="0"/>
              </a:rPr>
              <a:t>in the labor force </a:t>
            </a:r>
            <a:r>
              <a:rPr lang="en-US" dirty="0">
                <a:solidFill>
                  <a:schemeClr val="accent2"/>
                </a:solidFill>
                <a:latin typeface="Arial" panose="020B0604020202020204" pitchFamily="34" charset="0"/>
                <a:cs typeface="Arial" panose="020B0604020202020204" pitchFamily="34" charset="0"/>
              </a:rPr>
              <a:t>were employed </a:t>
            </a:r>
            <a:r>
              <a:rPr lang="en-US" b="0" dirty="0">
                <a:solidFill>
                  <a:schemeClr val="bg2"/>
                </a:solidFill>
                <a:latin typeface="Arial" panose="020B0604020202020204" pitchFamily="34" charset="0"/>
                <a:cs typeface="Arial" panose="020B0604020202020204" pitchFamily="34" charset="0"/>
              </a:rPr>
              <a:t>or 7.1M individuals. </a:t>
            </a:r>
          </a:p>
        </p:txBody>
      </p:sp>
      <p:sp>
        <p:nvSpPr>
          <p:cNvPr id="14" name="TextBox 13">
            <a:extLst>
              <a:ext uri="{FF2B5EF4-FFF2-40B4-BE49-F238E27FC236}">
                <a16:creationId xmlns="" xmlns:a16="http://schemas.microsoft.com/office/drawing/2014/main" id="{6738E306-3BCF-824E-8073-CAF33F4EF0C6}"/>
              </a:ext>
            </a:extLst>
          </p:cNvPr>
          <p:cNvSpPr txBox="1"/>
          <p:nvPr/>
        </p:nvSpPr>
        <p:spPr>
          <a:xfrm>
            <a:off x="1" y="6539472"/>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(Center for Migration Studies 2019)</a:t>
            </a:r>
          </a:p>
        </p:txBody>
      </p:sp>
      <p:sp>
        <p:nvSpPr>
          <p:cNvPr id="15" name="Slide Number Placeholder 1">
            <a:extLst>
              <a:ext uri="{FF2B5EF4-FFF2-40B4-BE49-F238E27FC236}">
                <a16:creationId xmlns="" xmlns:a16="http://schemas.microsoft.com/office/drawing/2014/main" id="{6D6FF942-B9AA-A34A-A82F-C8112BC07EC1}"/>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29</a:t>
            </a:fld>
            <a:endParaRPr lang="en" dirty="0">
              <a:latin typeface="Arial" panose="020B0604020202020204" pitchFamily="34" charset="0"/>
              <a:cs typeface="Arial" panose="020B0604020202020204" pitchFamily="34" charset="0"/>
            </a:endParaRPr>
          </a:p>
        </p:txBody>
      </p:sp>
      <p:graphicFrame>
        <p:nvGraphicFramePr>
          <p:cNvPr id="9" name="Chart 8">
            <a:extLst>
              <a:ext uri="{FF2B5EF4-FFF2-40B4-BE49-F238E27FC236}">
                <a16:creationId xmlns="" xmlns:a16="http://schemas.microsoft.com/office/drawing/2014/main" id="{FB572206-6A7D-164A-A034-23819223034F}"/>
              </a:ext>
            </a:extLst>
          </p:cNvPr>
          <p:cNvGraphicFramePr>
            <a:graphicFrameLocks/>
          </p:cNvGraphicFramePr>
          <p:nvPr>
            <p:extLst>
              <p:ext uri="{D42A27DB-BD31-4B8C-83A1-F6EECF244321}">
                <p14:modId xmlns="" xmlns:p14="http://schemas.microsoft.com/office/powerpoint/2010/main" val="3356909709"/>
              </p:ext>
            </p:extLst>
          </p:nvPr>
        </p:nvGraphicFramePr>
        <p:xfrm>
          <a:off x="-533400" y="1173480"/>
          <a:ext cx="7150608" cy="466344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 xmlns:a16="http://schemas.microsoft.com/office/drawing/2014/main" id="{40E1DDE1-117C-C741-B059-5BFD910CBD6E}"/>
              </a:ext>
            </a:extLst>
          </p:cNvPr>
          <p:cNvSpPr txBox="1"/>
          <p:nvPr/>
        </p:nvSpPr>
        <p:spPr>
          <a:xfrm>
            <a:off x="1991908" y="3534177"/>
            <a:ext cx="2101061" cy="1200329"/>
          </a:xfrm>
          <a:prstGeom prst="rect">
            <a:avLst/>
          </a:prstGeom>
          <a:noFill/>
        </p:spPr>
        <p:txBody>
          <a:bodyPr wrap="square" rtlCol="0">
            <a:spAutoFit/>
          </a:bodyPr>
          <a:lstStyle/>
          <a:p>
            <a:pPr algn="ctr"/>
            <a:r>
              <a:rPr lang="en-US" sz="7200" b="1" dirty="0">
                <a:solidFill>
                  <a:schemeClr val="bg1"/>
                </a:solidFill>
                <a:latin typeface="Arial" panose="020B0604020202020204" pitchFamily="34" charset="0"/>
                <a:cs typeface="Arial" panose="020B0604020202020204" pitchFamily="34" charset="0"/>
              </a:rPr>
              <a:t>96%</a:t>
            </a:r>
          </a:p>
        </p:txBody>
      </p:sp>
    </p:spTree>
    <p:extLst>
      <p:ext uri="{BB962C8B-B14F-4D97-AF65-F5344CB8AC3E}">
        <p14:creationId xmlns="" xmlns:p14="http://schemas.microsoft.com/office/powerpoint/2010/main" val="1794665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8">
            <a:extLst>
              <a:ext uri="{FF2B5EF4-FFF2-40B4-BE49-F238E27FC236}">
                <a16:creationId xmlns="" xmlns:a16="http://schemas.microsoft.com/office/drawing/2014/main" id="{A9364A4E-E149-E142-A161-25965FA4B359}"/>
              </a:ext>
            </a:extLst>
          </p:cNvPr>
          <p:cNvGraphicFramePr>
            <a:graphicFrameLocks/>
          </p:cNvGraphicFramePr>
          <p:nvPr>
            <p:extLst>
              <p:ext uri="{D42A27DB-BD31-4B8C-83A1-F6EECF244321}">
                <p14:modId xmlns="" xmlns:p14="http://schemas.microsoft.com/office/powerpoint/2010/main" val="1803881488"/>
              </p:ext>
            </p:extLst>
          </p:nvPr>
        </p:nvGraphicFramePr>
        <p:xfrm>
          <a:off x="546062" y="685800"/>
          <a:ext cx="11036338" cy="5428488"/>
        </p:xfrm>
        <a:graphic>
          <a:graphicData uri="http://schemas.openxmlformats.org/drawingml/2006/table">
            <a:tbl>
              <a:tblPr firstRow="1" bandRow="1">
                <a:tableStyleId>{5C22544A-7EE6-4342-B048-85BDC9FD1C3A}</a:tableStyleId>
              </a:tblPr>
              <a:tblGrid>
                <a:gridCol w="2790672">
                  <a:extLst>
                    <a:ext uri="{9D8B030D-6E8A-4147-A177-3AD203B41FA5}">
                      <a16:colId xmlns="" xmlns:a16="http://schemas.microsoft.com/office/drawing/2014/main" val="3266732899"/>
                    </a:ext>
                  </a:extLst>
                </a:gridCol>
                <a:gridCol w="8245666">
                  <a:extLst>
                    <a:ext uri="{9D8B030D-6E8A-4147-A177-3AD203B41FA5}">
                      <a16:colId xmlns="" xmlns:a16="http://schemas.microsoft.com/office/drawing/2014/main" val="1922272943"/>
                    </a:ext>
                  </a:extLst>
                </a:gridCol>
              </a:tblGrid>
              <a:tr h="493499">
                <a:tc>
                  <a:txBody>
                    <a:bodyPr/>
                    <a:lstStyle/>
                    <a:p>
                      <a:r>
                        <a:rPr lang="en-US" sz="2400" b="1" i="0" dirty="0">
                          <a:latin typeface="Arial" panose="020B0604020202020204" pitchFamily="34" charset="0"/>
                          <a:cs typeface="Arial" panose="020B0604020202020204" pitchFamily="34" charset="0"/>
                        </a:rPr>
                        <a:t>Term</a:t>
                      </a:r>
                    </a:p>
                  </a:txBody>
                  <a:tcPr marL="211444" marR="211444" marT="60960" marB="60960"/>
                </a:tc>
                <a:tc>
                  <a:txBody>
                    <a:bodyPr/>
                    <a:lstStyle/>
                    <a:p>
                      <a:r>
                        <a:rPr lang="en-US" sz="2400" b="1" i="0" dirty="0">
                          <a:latin typeface="Arial" panose="020B0604020202020204" pitchFamily="34" charset="0"/>
                          <a:cs typeface="Arial" panose="020B0604020202020204" pitchFamily="34" charset="0"/>
                        </a:rPr>
                        <a:t>Definition</a:t>
                      </a:r>
                    </a:p>
                  </a:txBody>
                  <a:tcPr marL="211444" marR="211444" marT="60960" marB="60960"/>
                </a:tc>
                <a:extLst>
                  <a:ext uri="{0D108BD9-81ED-4DB2-BD59-A6C34878D82A}">
                    <a16:rowId xmlns="" xmlns:a16="http://schemas.microsoft.com/office/drawing/2014/main" val="932594323"/>
                  </a:ext>
                </a:extLst>
              </a:tr>
              <a:tr h="956154">
                <a:tc>
                  <a:txBody>
                    <a:bodyPr/>
                    <a:lstStyle/>
                    <a:p>
                      <a:r>
                        <a:rPr lang="en-US" sz="1800" b="0" i="0" dirty="0">
                          <a:latin typeface="Arial" panose="020B0604020202020204" pitchFamily="34" charset="0"/>
                          <a:cs typeface="Arial" panose="020B0604020202020204" pitchFamily="34" charset="0"/>
                        </a:rPr>
                        <a:t>Nonimmigrants</a:t>
                      </a:r>
                    </a:p>
                  </a:txBody>
                  <a:tcPr marL="211444" marR="211444" marT="60960" marB="60960"/>
                </a:tc>
                <a:tc>
                  <a:txBody>
                    <a:bodyPr/>
                    <a:lstStyle/>
                    <a:p>
                      <a:pPr marL="0" indent="0">
                        <a:buFont typeface="Arial" panose="020B0604020202020204" pitchFamily="34" charset="0"/>
                        <a:buNone/>
                      </a:pPr>
                      <a:r>
                        <a:rPr lang="en-US" sz="1800" b="0" i="0" dirty="0">
                          <a:latin typeface="Arial" panose="020B0604020202020204" pitchFamily="34" charset="0"/>
                          <a:cs typeface="Arial" panose="020B0604020202020204" pitchFamily="34" charset="0"/>
                        </a:rPr>
                        <a:t>Temporary Visitors</a:t>
                      </a:r>
                    </a:p>
                    <a:p>
                      <a:pPr marL="342900" indent="-342900">
                        <a:buFont typeface="Arial" panose="020B0604020202020204" pitchFamily="34" charset="0"/>
                        <a:buAutoNum type="arabicParenBoth"/>
                      </a:pPr>
                      <a:r>
                        <a:rPr lang="en-US" sz="1800" b="0" i="0" dirty="0">
                          <a:latin typeface="Arial" panose="020B0604020202020204" pitchFamily="34" charset="0"/>
                          <a:cs typeface="Arial" panose="020B0604020202020204" pitchFamily="34" charset="0"/>
                        </a:rPr>
                        <a:t>Nonimmigrant considered “not residents” (e.g., tourists)</a:t>
                      </a:r>
                    </a:p>
                    <a:p>
                      <a:pPr marL="342900" indent="-342900">
                        <a:buFont typeface="Arial" panose="020B0604020202020204" pitchFamily="34" charset="0"/>
                        <a:buAutoNum type="arabicParenBoth"/>
                      </a:pPr>
                      <a:r>
                        <a:rPr lang="en-US" sz="1800" b="0" i="0" dirty="0">
                          <a:latin typeface="Arial" panose="020B0604020202020204" pitchFamily="34" charset="0"/>
                          <a:cs typeface="Arial" panose="020B0604020202020204" pitchFamily="34" charset="0"/>
                        </a:rPr>
                        <a:t>Nonimmigrant considered “residents’ (e.g., for work or school)</a:t>
                      </a:r>
                    </a:p>
                  </a:txBody>
                  <a:tcPr marL="211444" marR="211444" marT="60960" marB="60960"/>
                </a:tc>
                <a:extLst>
                  <a:ext uri="{0D108BD9-81ED-4DB2-BD59-A6C34878D82A}">
                    <a16:rowId xmlns="" xmlns:a16="http://schemas.microsoft.com/office/drawing/2014/main" val="1594645529"/>
                  </a:ext>
                </a:extLst>
              </a:tr>
              <a:tr h="1788933">
                <a:tc>
                  <a:txBody>
                    <a:bodyPr/>
                    <a:lstStyle/>
                    <a:p>
                      <a:r>
                        <a:rPr lang="en-US" sz="1800" b="0" i="0" dirty="0">
                          <a:latin typeface="Arial" panose="020B0604020202020204" pitchFamily="34" charset="0"/>
                          <a:cs typeface="Arial" panose="020B0604020202020204" pitchFamily="34" charset="0"/>
                        </a:rPr>
                        <a:t>Refugee</a:t>
                      </a:r>
                    </a:p>
                  </a:txBody>
                  <a:tcPr marL="211444" marR="211444" marT="60960" marB="60960"/>
                </a:tc>
                <a:tc>
                  <a:txBody>
                    <a:bodyPr/>
                    <a:lstStyle/>
                    <a:p>
                      <a:pPr algn="just"/>
                      <a:r>
                        <a:rPr lang="en-US" sz="1800" b="0" i="0" dirty="0">
                          <a:latin typeface="Arial" panose="020B0604020202020204" pitchFamily="34" charset="0"/>
                          <a:cs typeface="Arial" panose="020B0604020202020204" pitchFamily="34" charset="0"/>
                        </a:rPr>
                        <a:t>Someone who has been forced to flee his or her country because of persecution, war or violence. A refugee has a person who is unable or unwilling to return to his or her home country because of ”well-founded fear of persecution” due to race, political opinion, religion, national-origin, or membership in a particular social group (</a:t>
                      </a:r>
                      <a:r>
                        <a:rPr lang="en-US" sz="1800" b="0" i="0" dirty="0">
                          <a:solidFill>
                            <a:schemeClr val="accent1">
                              <a:lumMod val="50000"/>
                            </a:schemeClr>
                          </a:solidFill>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rPr>
                        <a:t>United Nations 1951 Convention and 1967 Protocols</a:t>
                      </a:r>
                      <a:r>
                        <a:rPr lang="en-US" sz="1800" b="0" i="0" dirty="0">
                          <a:latin typeface="Arial" panose="020B0604020202020204" pitchFamily="34" charset="0"/>
                          <a:cs typeface="Arial" panose="020B0604020202020204" pitchFamily="34" charset="0"/>
                        </a:rPr>
                        <a:t>).</a:t>
                      </a:r>
                    </a:p>
                  </a:txBody>
                  <a:tcPr marL="211444" marR="211444" marT="60960" marB="60960"/>
                </a:tc>
                <a:extLst>
                  <a:ext uri="{0D108BD9-81ED-4DB2-BD59-A6C34878D82A}">
                    <a16:rowId xmlns="" xmlns:a16="http://schemas.microsoft.com/office/drawing/2014/main" val="3579877460"/>
                  </a:ext>
                </a:extLst>
              </a:tr>
              <a:tr h="1233748">
                <a:tc>
                  <a:txBody>
                    <a:bodyPr/>
                    <a:lstStyle/>
                    <a:p>
                      <a:r>
                        <a:rPr lang="en-US" sz="1800" b="0" i="0" dirty="0">
                          <a:latin typeface="Arial" panose="020B0604020202020204" pitchFamily="34" charset="0"/>
                          <a:cs typeface="Arial" panose="020B0604020202020204" pitchFamily="34" charset="0"/>
                        </a:rPr>
                        <a:t>Undocumented</a:t>
                      </a:r>
                    </a:p>
                  </a:txBody>
                  <a:tcPr marL="211444" marR="211444" marT="60960" marB="60960"/>
                </a:tc>
                <a:tc>
                  <a:txBody>
                    <a:bodyPr/>
                    <a:lstStyle/>
                    <a:p>
                      <a:pPr algn="just"/>
                      <a:r>
                        <a:rPr lang="en-US" sz="1800" b="0" i="0" dirty="0">
                          <a:latin typeface="Arial" panose="020B0604020202020204" pitchFamily="34" charset="0"/>
                          <a:cs typeface="Arial" panose="020B0604020202020204" pitchFamily="34" charset="0"/>
                        </a:rPr>
                        <a:t>Individuals living in the U.S. without U.S. citizenship or other legal immigration status. They are often categorized into two groups:</a:t>
                      </a:r>
                    </a:p>
                    <a:p>
                      <a:pPr marL="228600" indent="-228600" algn="just">
                        <a:buAutoNum type="arabicParenBoth"/>
                      </a:pPr>
                      <a:r>
                        <a:rPr lang="en-US" sz="1800" b="0" i="0" dirty="0">
                          <a:latin typeface="Arial" panose="020B0604020202020204" pitchFamily="34" charset="0"/>
                          <a:cs typeface="Arial" panose="020B0604020202020204" pitchFamily="34" charset="0"/>
                        </a:rPr>
                        <a:t>Entered ”without inspection”</a:t>
                      </a:r>
                    </a:p>
                    <a:p>
                      <a:pPr marL="228600" indent="-228600" algn="just">
                        <a:buAutoNum type="arabicParenBoth"/>
                      </a:pPr>
                      <a:r>
                        <a:rPr lang="en-US" sz="1800" b="0" i="0" dirty="0">
                          <a:latin typeface="Arial" panose="020B0604020202020204" pitchFamily="34" charset="0"/>
                          <a:cs typeface="Arial" panose="020B0604020202020204" pitchFamily="34" charset="0"/>
                        </a:rPr>
                        <a:t>Visa overstayers</a:t>
                      </a:r>
                    </a:p>
                  </a:txBody>
                  <a:tcPr marL="211444" marR="211444" marT="60960" marB="60960"/>
                </a:tc>
                <a:extLst>
                  <a:ext uri="{0D108BD9-81ED-4DB2-BD59-A6C34878D82A}">
                    <a16:rowId xmlns="" xmlns:a16="http://schemas.microsoft.com/office/drawing/2014/main" val="4070323037"/>
                  </a:ext>
                </a:extLst>
              </a:tr>
              <a:tr h="956154">
                <a:tc>
                  <a:txBody>
                    <a:bodyPr/>
                    <a:lstStyle/>
                    <a:p>
                      <a:r>
                        <a:rPr lang="en-US" sz="1800" b="0" i="0" dirty="0">
                          <a:latin typeface="Arial" panose="020B0604020202020204" pitchFamily="34" charset="0"/>
                          <a:cs typeface="Arial" panose="020B0604020202020204" pitchFamily="34" charset="0"/>
                        </a:rPr>
                        <a:t>U.S. Citizens</a:t>
                      </a:r>
                    </a:p>
                  </a:txBody>
                  <a:tcPr marL="211444" marR="211444" marT="60960" marB="60960"/>
                </a:tc>
                <a:tc>
                  <a:txBody>
                    <a:bodyPr/>
                    <a:lstStyle/>
                    <a:p>
                      <a:pPr algn="just"/>
                      <a:r>
                        <a:rPr lang="en-US" sz="1800" b="0" i="0" kern="1200" dirty="0">
                          <a:solidFill>
                            <a:schemeClr val="dk1"/>
                          </a:solidFill>
                          <a:effectLst/>
                          <a:latin typeface="Arial" panose="020B0604020202020204" pitchFamily="34" charset="0"/>
                          <a:ea typeface="+mn-ea"/>
                          <a:cs typeface="Arial" panose="020B0604020202020204" pitchFamily="34" charset="0"/>
                        </a:rPr>
                        <a:t>A person born in the United States (or its outlying possessions) or who acquired U.S. citizenship upon naturalization as provided by law and who has not subsequently lost such citizenship</a:t>
                      </a:r>
                      <a:endParaRPr lang="en-US" sz="1800" b="0" i="0" dirty="0">
                        <a:latin typeface="Arial" panose="020B0604020202020204" pitchFamily="34" charset="0"/>
                        <a:cs typeface="Arial" panose="020B0604020202020204" pitchFamily="34" charset="0"/>
                      </a:endParaRPr>
                    </a:p>
                  </a:txBody>
                  <a:tcPr marL="211444" marR="211444" marT="60960" marB="60960"/>
                </a:tc>
                <a:extLst>
                  <a:ext uri="{0D108BD9-81ED-4DB2-BD59-A6C34878D82A}">
                    <a16:rowId xmlns="" xmlns:a16="http://schemas.microsoft.com/office/drawing/2014/main" val="3232573691"/>
                  </a:ext>
                </a:extLst>
              </a:tr>
            </a:tbl>
          </a:graphicData>
        </a:graphic>
      </p:graphicFrame>
      <p:sp>
        <p:nvSpPr>
          <p:cNvPr id="3" name="Slide Number Placeholder 1">
            <a:extLst>
              <a:ext uri="{FF2B5EF4-FFF2-40B4-BE49-F238E27FC236}">
                <a16:creationId xmlns="" xmlns:a16="http://schemas.microsoft.com/office/drawing/2014/main" id="{395C7BAE-6E62-B549-AD49-9D712A83ABF0}"/>
              </a:ext>
            </a:extLst>
          </p:cNvPr>
          <p:cNvSpPr txBox="1">
            <a:spLocks/>
          </p:cNvSpPr>
          <p:nvPr/>
        </p:nvSpPr>
        <p:spPr>
          <a:xfrm>
            <a:off x="11459633" y="6477000"/>
            <a:ext cx="732367"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3</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554402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FC0579-DA9F-8446-97D0-BA0D964872FA}"/>
              </a:ext>
            </a:extLst>
          </p:cNvPr>
          <p:cNvSpPr>
            <a:spLocks noGrp="1"/>
          </p:cNvSpPr>
          <p:nvPr>
            <p:ph type="title"/>
          </p:nvPr>
        </p:nvSpPr>
        <p:spPr>
          <a:xfrm>
            <a:off x="127322" y="219919"/>
            <a:ext cx="12064678" cy="916281"/>
          </a:xfrm>
        </p:spPr>
        <p:txBody>
          <a:bodyPr/>
          <a:lstStyle/>
          <a:p>
            <a:r>
              <a:rPr lang="en-US" sz="3600" dirty="0">
                <a:solidFill>
                  <a:schemeClr val="bg2"/>
                </a:solidFill>
                <a:latin typeface="Arial" panose="020B0604020202020204" pitchFamily="34" charset="0"/>
                <a:cs typeface="Arial" panose="020B0604020202020204" pitchFamily="34" charset="0"/>
              </a:rPr>
              <a:t>46% of undocumented immigrants </a:t>
            </a:r>
            <a:r>
              <a:rPr lang="en-US" sz="3600" dirty="0">
                <a:latin typeface="Arial" panose="020B0604020202020204" pitchFamily="34" charset="0"/>
                <a:cs typeface="Arial" panose="020B0604020202020204" pitchFamily="34" charset="0"/>
              </a:rPr>
              <a:t>are visa overstayers</a:t>
            </a:r>
            <a:r>
              <a:rPr lang="en-US" sz="3850" dirty="0">
                <a:latin typeface="Arial" panose="020B0604020202020204" pitchFamily="34" charset="0"/>
                <a:cs typeface="Arial" panose="020B0604020202020204" pitchFamily="34" charset="0"/>
              </a:rPr>
              <a:t/>
            </a:r>
            <a:br>
              <a:rPr lang="en-US" sz="3850" dirty="0">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2017</a:t>
            </a:r>
          </a:p>
        </p:txBody>
      </p:sp>
      <p:sp>
        <p:nvSpPr>
          <p:cNvPr id="3" name="Text Placeholder 2">
            <a:extLst>
              <a:ext uri="{FF2B5EF4-FFF2-40B4-BE49-F238E27FC236}">
                <a16:creationId xmlns="" xmlns:a16="http://schemas.microsoft.com/office/drawing/2014/main" id="{A5B0DE67-9BB5-754B-95A7-868448ABA844}"/>
              </a:ext>
            </a:extLst>
          </p:cNvPr>
          <p:cNvSpPr>
            <a:spLocks noGrp="1"/>
          </p:cNvSpPr>
          <p:nvPr>
            <p:ph type="body" idx="4294967295"/>
          </p:nvPr>
        </p:nvSpPr>
        <p:spPr>
          <a:xfrm>
            <a:off x="8488751" y="1904999"/>
            <a:ext cx="3703249" cy="4343401"/>
          </a:xfrm>
        </p:spPr>
        <p:txBody>
          <a:bodyPr anchor="ctr"/>
          <a:lstStyle/>
          <a:p>
            <a:pPr marL="152396" indent="0">
              <a:buNone/>
            </a:pPr>
            <a:r>
              <a:rPr lang="en-US" sz="2000" dirty="0"/>
              <a:t>This map highlights the countries of origins of visa overstayers or individuals who entered the U.S. with a visa.</a:t>
            </a:r>
          </a:p>
        </p:txBody>
      </p:sp>
      <p:sp>
        <p:nvSpPr>
          <p:cNvPr id="5" name="TextBox 4">
            <a:extLst>
              <a:ext uri="{FF2B5EF4-FFF2-40B4-BE49-F238E27FC236}">
                <a16:creationId xmlns="" xmlns:a16="http://schemas.microsoft.com/office/drawing/2014/main" id="{60484A2F-C1F4-B34A-8433-50676C613543}"/>
              </a:ext>
            </a:extLst>
          </p:cNvPr>
          <p:cNvSpPr txBox="1"/>
          <p:nvPr/>
        </p:nvSpPr>
        <p:spPr>
          <a:xfrm>
            <a:off x="1" y="65487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(Warren 2017)</a:t>
            </a:r>
          </a:p>
        </p:txBody>
      </p:sp>
      <p:pic>
        <p:nvPicPr>
          <p:cNvPr id="4" name="Picture 3">
            <a:extLst>
              <a:ext uri="{FF2B5EF4-FFF2-40B4-BE49-F238E27FC236}">
                <a16:creationId xmlns="" xmlns:a16="http://schemas.microsoft.com/office/drawing/2014/main" id="{E45F3B34-A5DE-A043-BD9E-8E261E76CA17}"/>
              </a:ext>
            </a:extLst>
          </p:cNvPr>
          <p:cNvPicPr>
            <a:picLocks noChangeAspect="1"/>
          </p:cNvPicPr>
          <p:nvPr/>
        </p:nvPicPr>
        <p:blipFill>
          <a:blip r:embed="rId2"/>
          <a:stretch>
            <a:fillRect/>
          </a:stretch>
        </p:blipFill>
        <p:spPr>
          <a:xfrm>
            <a:off x="127322" y="1905000"/>
            <a:ext cx="8284135" cy="4343400"/>
          </a:xfrm>
          <a:prstGeom prst="rect">
            <a:avLst/>
          </a:prstGeom>
        </p:spPr>
      </p:pic>
      <p:sp>
        <p:nvSpPr>
          <p:cNvPr id="7" name="Slide Number Placeholder 1">
            <a:extLst>
              <a:ext uri="{FF2B5EF4-FFF2-40B4-BE49-F238E27FC236}">
                <a16:creationId xmlns="" xmlns:a16="http://schemas.microsoft.com/office/drawing/2014/main" id="{01DAA6D5-D3E0-F848-AE2A-8F7A553B240C}"/>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30</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892593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1B9F9-1DAB-C042-BDEB-E49CEDF09A21}"/>
              </a:ext>
            </a:extLst>
          </p:cNvPr>
          <p:cNvSpPr>
            <a:spLocks noGrp="1"/>
          </p:cNvSpPr>
          <p:nvPr>
            <p:ph type="title"/>
          </p:nvPr>
        </p:nvSpPr>
        <p:spPr>
          <a:xfrm>
            <a:off x="127322" y="219919"/>
            <a:ext cx="12064678" cy="916281"/>
          </a:xfrm>
        </p:spPr>
        <p:txBody>
          <a:bodyPr/>
          <a:lstStyle/>
          <a:p>
            <a:r>
              <a:rPr lang="en-US" sz="3950" dirty="0">
                <a:solidFill>
                  <a:schemeClr val="tx2">
                    <a:lumMod val="75000"/>
                  </a:schemeClr>
                </a:solidFill>
                <a:latin typeface="Arial" panose="020B0604020202020204" pitchFamily="34" charset="0"/>
                <a:cs typeface="Arial" panose="020B0604020202020204" pitchFamily="34" charset="0"/>
              </a:rPr>
              <a:t>California</a:t>
            </a:r>
            <a:r>
              <a:rPr lang="en-US" sz="3950" b="0" dirty="0">
                <a:latin typeface="Arial" panose="020B0604020202020204" pitchFamily="34" charset="0"/>
                <a:cs typeface="Arial" panose="020B0604020202020204" pitchFamily="34" charset="0"/>
              </a:rPr>
              <a:t> has the most </a:t>
            </a:r>
            <a:r>
              <a:rPr lang="en-US" sz="3950" dirty="0">
                <a:solidFill>
                  <a:schemeClr val="tx2">
                    <a:lumMod val="75000"/>
                  </a:schemeClr>
                </a:solidFill>
                <a:latin typeface="Arial" panose="020B0604020202020204" pitchFamily="34" charset="0"/>
                <a:cs typeface="Arial" panose="020B0604020202020204" pitchFamily="34" charset="0"/>
              </a:rPr>
              <a:t>DACAmented recipients</a:t>
            </a:r>
            <a:br>
              <a:rPr lang="en-US" sz="3950" dirty="0">
                <a:solidFill>
                  <a:schemeClr val="tx2">
                    <a:lumMod val="75000"/>
                  </a:schemeClr>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2020</a:t>
            </a:r>
          </a:p>
        </p:txBody>
      </p:sp>
      <p:sp>
        <p:nvSpPr>
          <p:cNvPr id="3" name="Text Placeholder 2">
            <a:extLst>
              <a:ext uri="{FF2B5EF4-FFF2-40B4-BE49-F238E27FC236}">
                <a16:creationId xmlns="" xmlns:a16="http://schemas.microsoft.com/office/drawing/2014/main" id="{DE75AFFB-09A0-FF4C-84D8-F1A846B8F17A}"/>
              </a:ext>
            </a:extLst>
          </p:cNvPr>
          <p:cNvSpPr>
            <a:spLocks noGrp="1"/>
          </p:cNvSpPr>
          <p:nvPr>
            <p:ph type="body" idx="4294967295"/>
          </p:nvPr>
        </p:nvSpPr>
        <p:spPr>
          <a:xfrm>
            <a:off x="8413932" y="1371600"/>
            <a:ext cx="3778068" cy="5102352"/>
          </a:xfrm>
        </p:spPr>
        <p:txBody>
          <a:bodyPr/>
          <a:lstStyle/>
          <a:p>
            <a:pPr marL="114300" indent="0">
              <a:spcAft>
                <a:spcPts val="1600"/>
              </a:spcAft>
              <a:buNone/>
            </a:pPr>
            <a:r>
              <a:rPr lang="en-US" sz="2000" b="1" dirty="0"/>
              <a:t>Deferred Action for Childhood Arrivals (DACA) </a:t>
            </a:r>
            <a:r>
              <a:rPr lang="en-US" sz="2000" dirty="0"/>
              <a:t>is a temporary protection from deportation and eligibility for work permits (valid for 2-years).</a:t>
            </a:r>
          </a:p>
          <a:p>
            <a:pPr marL="114300" indent="0">
              <a:spcAft>
                <a:spcPts val="1600"/>
              </a:spcAft>
              <a:buNone/>
            </a:pPr>
            <a:r>
              <a:rPr lang="en-US" sz="2000" dirty="0"/>
              <a:t>Eligibility Requirements:</a:t>
            </a:r>
          </a:p>
          <a:p>
            <a:pPr>
              <a:spcAft>
                <a:spcPts val="1600"/>
              </a:spcAft>
            </a:pPr>
            <a:r>
              <a:rPr lang="en-US" sz="1600" dirty="0">
                <a:latin typeface="Arial" panose="020B0604020202020204" pitchFamily="34" charset="0"/>
                <a:cs typeface="Arial" panose="020B0604020202020204" pitchFamily="34" charset="0"/>
              </a:rPr>
              <a:t>Graduated/enrolled in school/military</a:t>
            </a:r>
          </a:p>
          <a:p>
            <a:pPr>
              <a:spcAft>
                <a:spcPts val="1600"/>
              </a:spcAft>
            </a:pPr>
            <a:r>
              <a:rPr lang="en-US" sz="1600" dirty="0">
                <a:latin typeface="Arial" panose="020B0604020202020204" pitchFamily="34" charset="0"/>
                <a:cs typeface="Arial" panose="020B0604020202020204" pitchFamily="34" charset="0"/>
              </a:rPr>
              <a:t>No criminal record</a:t>
            </a:r>
          </a:p>
          <a:p>
            <a:pPr>
              <a:spcAft>
                <a:spcPts val="1600"/>
              </a:spcAft>
            </a:pPr>
            <a:r>
              <a:rPr lang="en-US" sz="1600" dirty="0">
                <a:latin typeface="Arial" panose="020B0604020202020204" pitchFamily="34" charset="0"/>
                <a:cs typeface="Arial" panose="020B0604020202020204" pitchFamily="34" charset="0"/>
              </a:rPr>
              <a:t>Present in the U.S. on June 15, 2012</a:t>
            </a:r>
          </a:p>
        </p:txBody>
      </p:sp>
      <p:sp>
        <p:nvSpPr>
          <p:cNvPr id="5" name="TextBox 4">
            <a:extLst>
              <a:ext uri="{FF2B5EF4-FFF2-40B4-BE49-F238E27FC236}">
                <a16:creationId xmlns="" xmlns:a16="http://schemas.microsoft.com/office/drawing/2014/main" id="{3386B644-E6DF-0742-9193-244752DB2BCF}"/>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(Migration Policy Institute 2020)</a:t>
            </a:r>
          </a:p>
        </p:txBody>
      </p:sp>
      <p:pic>
        <p:nvPicPr>
          <p:cNvPr id="4" name="Picture 3">
            <a:extLst>
              <a:ext uri="{FF2B5EF4-FFF2-40B4-BE49-F238E27FC236}">
                <a16:creationId xmlns="" xmlns:a16="http://schemas.microsoft.com/office/drawing/2014/main" id="{FC2FF693-99C9-B448-8C70-11B27214293B}"/>
              </a:ext>
            </a:extLst>
          </p:cNvPr>
          <p:cNvPicPr>
            <a:picLocks/>
          </p:cNvPicPr>
          <p:nvPr/>
        </p:nvPicPr>
        <p:blipFill>
          <a:blip r:embed="rId2"/>
          <a:stretch>
            <a:fillRect/>
          </a:stretch>
        </p:blipFill>
        <p:spPr>
          <a:xfrm>
            <a:off x="129468" y="1469000"/>
            <a:ext cx="8284464" cy="4343400"/>
          </a:xfrm>
          <a:prstGeom prst="rect">
            <a:avLst/>
          </a:prstGeom>
        </p:spPr>
      </p:pic>
      <p:sp>
        <p:nvSpPr>
          <p:cNvPr id="10" name="Slide Number Placeholder 1">
            <a:extLst>
              <a:ext uri="{FF2B5EF4-FFF2-40B4-BE49-F238E27FC236}">
                <a16:creationId xmlns="" xmlns:a16="http://schemas.microsoft.com/office/drawing/2014/main" id="{77F137F9-F1A6-D54C-B2E2-4CC2C2E87C0E}"/>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31</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140815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CAAAF6-E7B3-664B-B88C-5D6600678DDA}"/>
              </a:ext>
            </a:extLst>
          </p:cNvPr>
          <p:cNvSpPr>
            <a:spLocks noGrp="1"/>
          </p:cNvSpPr>
          <p:nvPr>
            <p:ph type="title"/>
          </p:nvPr>
        </p:nvSpPr>
        <p:spPr>
          <a:xfrm>
            <a:off x="127321" y="219919"/>
            <a:ext cx="12086143" cy="916281"/>
          </a:xfrm>
        </p:spPr>
        <p:txBody>
          <a:bodyPr/>
          <a:lstStyle/>
          <a:p>
            <a:r>
              <a:rPr lang="en-US" sz="3600" dirty="0">
                <a:solidFill>
                  <a:schemeClr val="tx2"/>
                </a:solidFill>
                <a:latin typeface="Arial" panose="020B0604020202020204" pitchFamily="34" charset="0"/>
                <a:cs typeface="Arial" panose="020B0604020202020204" pitchFamily="34" charset="0"/>
              </a:rPr>
              <a:t>255K TPS recipients</a:t>
            </a:r>
            <a:r>
              <a:rPr lang="en-US" sz="3600" b="0" dirty="0">
                <a:latin typeface="Arial" panose="020B0604020202020204" pitchFamily="34" charset="0"/>
                <a:cs typeface="Arial" panose="020B0604020202020204" pitchFamily="34" charset="0"/>
              </a:rPr>
              <a:t> (the highest number) are </a:t>
            </a:r>
            <a:br>
              <a:rPr lang="en-US" sz="3600" b="0" dirty="0">
                <a:latin typeface="Arial" panose="020B0604020202020204" pitchFamily="34" charset="0"/>
                <a:cs typeface="Arial" panose="020B0604020202020204" pitchFamily="34" charset="0"/>
              </a:rPr>
            </a:br>
            <a:r>
              <a:rPr lang="en-US" sz="3600" b="0" dirty="0">
                <a:latin typeface="Arial" panose="020B0604020202020204" pitchFamily="34" charset="0"/>
                <a:cs typeface="Arial" panose="020B0604020202020204" pitchFamily="34" charset="0"/>
              </a:rPr>
              <a:t>from </a:t>
            </a:r>
            <a:r>
              <a:rPr lang="en-US" sz="3600" dirty="0">
                <a:solidFill>
                  <a:schemeClr val="tx2"/>
                </a:solidFill>
                <a:latin typeface="Arial" panose="020B0604020202020204" pitchFamily="34" charset="0"/>
                <a:cs typeface="Arial" panose="020B0604020202020204" pitchFamily="34" charset="0"/>
              </a:rPr>
              <a:t>El Salvador, Honduras, and Nicaragua </a:t>
            </a:r>
            <a:r>
              <a:rPr lang="en-US" b="0" dirty="0">
                <a:solidFill>
                  <a:schemeClr val="tx2"/>
                </a:solidFill>
                <a:latin typeface="Arial" panose="020B0604020202020204" pitchFamily="34" charset="0"/>
                <a:cs typeface="Arial" panose="020B0604020202020204" pitchFamily="34" charset="0"/>
              </a:rPr>
              <a:t/>
            </a:r>
            <a:br>
              <a:rPr lang="en-US" b="0" dirty="0">
                <a:solidFill>
                  <a:schemeClr val="tx2"/>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2019</a:t>
            </a:r>
          </a:p>
        </p:txBody>
      </p:sp>
      <p:sp>
        <p:nvSpPr>
          <p:cNvPr id="3" name="Text Placeholder 2">
            <a:extLst>
              <a:ext uri="{FF2B5EF4-FFF2-40B4-BE49-F238E27FC236}">
                <a16:creationId xmlns="" xmlns:a16="http://schemas.microsoft.com/office/drawing/2014/main" id="{B521E9EE-35A8-2B4B-B5B9-DA161E24EC2B}"/>
              </a:ext>
            </a:extLst>
          </p:cNvPr>
          <p:cNvSpPr>
            <a:spLocks noGrp="1"/>
          </p:cNvSpPr>
          <p:nvPr>
            <p:ph type="body" idx="4294967295"/>
          </p:nvPr>
        </p:nvSpPr>
        <p:spPr>
          <a:xfrm>
            <a:off x="8465364" y="1927538"/>
            <a:ext cx="3748101" cy="4473262"/>
          </a:xfrm>
        </p:spPr>
        <p:txBody>
          <a:bodyPr anchor="ctr"/>
          <a:lstStyle/>
          <a:p>
            <a:pPr marL="0" indent="0">
              <a:buNone/>
            </a:pPr>
            <a:r>
              <a:rPr lang="en-US" sz="2000" dirty="0"/>
              <a:t>Immigrants with Temporary Protected Status (TPS) have time-limited permission to live/work in the U.S. due to unsafe conditions in their country of origin (e.g., natural disaster, war, etc.). </a:t>
            </a:r>
            <a:endParaRPr lang="en-US" sz="2000" b="1" dirty="0"/>
          </a:p>
          <a:p>
            <a:endParaRPr lang="en-US" sz="2400" dirty="0"/>
          </a:p>
        </p:txBody>
      </p:sp>
      <p:sp>
        <p:nvSpPr>
          <p:cNvPr id="9" name="TextBox 8">
            <a:extLst>
              <a:ext uri="{FF2B5EF4-FFF2-40B4-BE49-F238E27FC236}">
                <a16:creationId xmlns="" xmlns:a16="http://schemas.microsoft.com/office/drawing/2014/main" id="{865A0508-0AF1-8544-8D95-CB1523FE2656}"/>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(U.S. Department of Homeland Security 2019a)</a:t>
            </a:r>
          </a:p>
        </p:txBody>
      </p:sp>
      <p:sp>
        <p:nvSpPr>
          <p:cNvPr id="7" name="Slide Number Placeholder 1">
            <a:extLst>
              <a:ext uri="{FF2B5EF4-FFF2-40B4-BE49-F238E27FC236}">
                <a16:creationId xmlns="" xmlns:a16="http://schemas.microsoft.com/office/drawing/2014/main" id="{650BE23A-F0A5-3349-9D7B-7E4C6D0F1CFB}"/>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32</a:t>
            </a:fld>
            <a:endParaRPr lang="en"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C87DBAEE-1F0E-A941-BC9D-C5F9B958792D}"/>
              </a:ext>
            </a:extLst>
          </p:cNvPr>
          <p:cNvPicPr>
            <a:picLocks noChangeAspect="1"/>
          </p:cNvPicPr>
          <p:nvPr/>
        </p:nvPicPr>
        <p:blipFill>
          <a:blip r:embed="rId2"/>
          <a:stretch>
            <a:fillRect/>
          </a:stretch>
        </p:blipFill>
        <p:spPr>
          <a:xfrm>
            <a:off x="127322" y="1927538"/>
            <a:ext cx="8302889" cy="4473262"/>
          </a:xfrm>
          <a:prstGeom prst="rect">
            <a:avLst/>
          </a:prstGeom>
        </p:spPr>
      </p:pic>
    </p:spTree>
    <p:extLst>
      <p:ext uri="{BB962C8B-B14F-4D97-AF65-F5344CB8AC3E}">
        <p14:creationId xmlns="" xmlns:p14="http://schemas.microsoft.com/office/powerpoint/2010/main" val="2248402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E803AB-4FDB-BB4C-90F1-B61AF30F9C8F}"/>
              </a:ext>
            </a:extLst>
          </p:cNvPr>
          <p:cNvSpPr>
            <a:spLocks noGrp="1"/>
          </p:cNvSpPr>
          <p:nvPr>
            <p:ph type="title"/>
          </p:nvPr>
        </p:nvSpPr>
        <p:spPr/>
        <p:txBody>
          <a:bodyPr/>
          <a:lstStyle/>
          <a:p>
            <a:r>
              <a:rPr lang="en-US" dirty="0">
                <a:solidFill>
                  <a:schemeClr val="bg2"/>
                </a:solidFill>
              </a:rPr>
              <a:t>Immigration Enforcement</a:t>
            </a:r>
          </a:p>
        </p:txBody>
      </p:sp>
      <p:pic>
        <p:nvPicPr>
          <p:cNvPr id="4" name="Picture 3">
            <a:extLst>
              <a:ext uri="{FF2B5EF4-FFF2-40B4-BE49-F238E27FC236}">
                <a16:creationId xmlns="" xmlns:a16="http://schemas.microsoft.com/office/drawing/2014/main" id="{54A92F97-C24A-6347-9165-404316161AFF}"/>
              </a:ext>
            </a:extLst>
          </p:cNvPr>
          <p:cNvPicPr>
            <a:picLocks noChangeAspect="1"/>
          </p:cNvPicPr>
          <p:nvPr/>
        </p:nvPicPr>
        <p:blipFill>
          <a:blip r:embed="rId3">
            <a:duotone>
              <a:schemeClr val="bg2">
                <a:shade val="45000"/>
                <a:satMod val="135000"/>
              </a:schemeClr>
              <a:prstClr val="white"/>
            </a:duotone>
          </a:blip>
          <a:stretch>
            <a:fillRect/>
          </a:stretch>
        </p:blipFill>
        <p:spPr>
          <a:xfrm>
            <a:off x="5334000" y="0"/>
            <a:ext cx="6858000" cy="6858000"/>
          </a:xfrm>
          <a:prstGeom prst="rect">
            <a:avLst/>
          </a:prstGeom>
        </p:spPr>
      </p:pic>
      <p:sp>
        <p:nvSpPr>
          <p:cNvPr id="5" name="Slide Number Placeholder 1">
            <a:extLst>
              <a:ext uri="{FF2B5EF4-FFF2-40B4-BE49-F238E27FC236}">
                <a16:creationId xmlns="" xmlns:a16="http://schemas.microsoft.com/office/drawing/2014/main" id="{85E79BDD-5AF3-4743-9A75-8AF132B29EF7}"/>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33</a:t>
            </a:fld>
            <a:endParaRPr lang="en" dirty="0">
              <a:latin typeface="Arial" panose="020B0604020202020204" pitchFamily="34" charset="0"/>
              <a:cs typeface="Arial" panose="020B0604020202020204" pitchFamily="34" charset="0"/>
            </a:endParaRPr>
          </a:p>
        </p:txBody>
      </p:sp>
      <p:grpSp>
        <p:nvGrpSpPr>
          <p:cNvPr id="34" name="Group 33">
            <a:extLst>
              <a:ext uri="{FF2B5EF4-FFF2-40B4-BE49-F238E27FC236}">
                <a16:creationId xmlns="" xmlns:a16="http://schemas.microsoft.com/office/drawing/2014/main" id="{3FBFC89C-4576-D44D-B2C8-2BDE67B55841}"/>
              </a:ext>
            </a:extLst>
          </p:cNvPr>
          <p:cNvGrpSpPr/>
          <p:nvPr/>
        </p:nvGrpSpPr>
        <p:grpSpPr>
          <a:xfrm>
            <a:off x="304800" y="5647267"/>
            <a:ext cx="5184755" cy="685800"/>
            <a:chOff x="6274878" y="5647267"/>
            <a:chExt cx="5184755" cy="685800"/>
          </a:xfrm>
        </p:grpSpPr>
        <p:sp>
          <p:nvSpPr>
            <p:cNvPr id="64" name="Oval 63">
              <a:extLst>
                <a:ext uri="{FF2B5EF4-FFF2-40B4-BE49-F238E27FC236}">
                  <a16:creationId xmlns="" xmlns:a16="http://schemas.microsoft.com/office/drawing/2014/main" id="{97BAAF94-AFEC-7B45-B7FC-2A33B8441E24}"/>
                </a:ext>
              </a:extLst>
            </p:cNvPr>
            <p:cNvSpPr/>
            <p:nvPr/>
          </p:nvSpPr>
          <p:spPr>
            <a:xfrm>
              <a:off x="6274878"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65" name="TextBox 64">
              <a:extLst>
                <a:ext uri="{FF2B5EF4-FFF2-40B4-BE49-F238E27FC236}">
                  <a16:creationId xmlns="" xmlns:a16="http://schemas.microsoft.com/office/drawing/2014/main" id="{CCD49BF1-FEA7-AA40-AC59-5313EF6FDE08}"/>
                </a:ext>
              </a:extLst>
            </p:cNvPr>
            <p:cNvSpPr txBox="1"/>
            <p:nvPr/>
          </p:nvSpPr>
          <p:spPr>
            <a:xfrm>
              <a:off x="6364584"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1</a:t>
              </a:r>
            </a:p>
          </p:txBody>
        </p:sp>
        <p:sp>
          <p:nvSpPr>
            <p:cNvPr id="66" name="Oval 65">
              <a:extLst>
                <a:ext uri="{FF2B5EF4-FFF2-40B4-BE49-F238E27FC236}">
                  <a16:creationId xmlns="" xmlns:a16="http://schemas.microsoft.com/office/drawing/2014/main" id="{32A49520-326D-1B43-901B-460DB9391D2B}"/>
                </a:ext>
              </a:extLst>
            </p:cNvPr>
            <p:cNvSpPr/>
            <p:nvPr/>
          </p:nvSpPr>
          <p:spPr>
            <a:xfrm>
              <a:off x="7024704"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67" name="TextBox 66">
              <a:extLst>
                <a:ext uri="{FF2B5EF4-FFF2-40B4-BE49-F238E27FC236}">
                  <a16:creationId xmlns="" xmlns:a16="http://schemas.microsoft.com/office/drawing/2014/main" id="{EB05200E-56E8-FE40-91A0-B7C1242CA024}"/>
                </a:ext>
              </a:extLst>
            </p:cNvPr>
            <p:cNvSpPr txBox="1"/>
            <p:nvPr/>
          </p:nvSpPr>
          <p:spPr>
            <a:xfrm>
              <a:off x="7114410"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2</a:t>
              </a:r>
            </a:p>
          </p:txBody>
        </p:sp>
        <p:sp>
          <p:nvSpPr>
            <p:cNvPr id="68" name="Oval 67">
              <a:extLst>
                <a:ext uri="{FF2B5EF4-FFF2-40B4-BE49-F238E27FC236}">
                  <a16:creationId xmlns="" xmlns:a16="http://schemas.microsoft.com/office/drawing/2014/main" id="{AAAF1857-1594-2D42-BC3E-B6BA5CE4F500}"/>
                </a:ext>
              </a:extLst>
            </p:cNvPr>
            <p:cNvSpPr/>
            <p:nvPr/>
          </p:nvSpPr>
          <p:spPr>
            <a:xfrm>
              <a:off x="7774530"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69" name="TextBox 68">
              <a:extLst>
                <a:ext uri="{FF2B5EF4-FFF2-40B4-BE49-F238E27FC236}">
                  <a16:creationId xmlns="" xmlns:a16="http://schemas.microsoft.com/office/drawing/2014/main" id="{FE670399-251F-154D-B434-3CB64D69BAAD}"/>
                </a:ext>
              </a:extLst>
            </p:cNvPr>
            <p:cNvSpPr txBox="1"/>
            <p:nvPr/>
          </p:nvSpPr>
          <p:spPr>
            <a:xfrm>
              <a:off x="7862291"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3</a:t>
              </a:r>
            </a:p>
          </p:txBody>
        </p:sp>
        <p:sp>
          <p:nvSpPr>
            <p:cNvPr id="70" name="Oval 69">
              <a:extLst>
                <a:ext uri="{FF2B5EF4-FFF2-40B4-BE49-F238E27FC236}">
                  <a16:creationId xmlns="" xmlns:a16="http://schemas.microsoft.com/office/drawing/2014/main" id="{9D899D9F-7179-A646-96D2-F8F44081E00D}"/>
                </a:ext>
              </a:extLst>
            </p:cNvPr>
            <p:cNvSpPr/>
            <p:nvPr/>
          </p:nvSpPr>
          <p:spPr>
            <a:xfrm>
              <a:off x="8524356" y="5647267"/>
              <a:ext cx="685800" cy="685800"/>
            </a:xfrm>
            <a:prstGeom prst="ellipse">
              <a:avLst/>
            </a:prstGeom>
            <a:solidFill>
              <a:schemeClr val="bg2"/>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71" name="TextBox 70">
              <a:extLst>
                <a:ext uri="{FF2B5EF4-FFF2-40B4-BE49-F238E27FC236}">
                  <a16:creationId xmlns="" xmlns:a16="http://schemas.microsoft.com/office/drawing/2014/main" id="{E7EF4E4C-CFF2-FA45-8996-0E2A4A9F25B7}"/>
                </a:ext>
              </a:extLst>
            </p:cNvPr>
            <p:cNvSpPr txBox="1"/>
            <p:nvPr/>
          </p:nvSpPr>
          <p:spPr>
            <a:xfrm>
              <a:off x="8614062" y="5668319"/>
              <a:ext cx="502920" cy="612648"/>
            </a:xfrm>
            <a:prstGeom prst="rect">
              <a:avLst/>
            </a:prstGeom>
            <a:noFill/>
          </p:spPr>
          <p:txBody>
            <a:bodyPr wrap="square" rtlCol="0">
              <a:spAutoFit/>
            </a:bodyPr>
            <a:lstStyle/>
            <a:p>
              <a:pPr algn="ctr"/>
              <a:r>
                <a:rPr lang="en-US" sz="3400" b="1" dirty="0">
                  <a:solidFill>
                    <a:schemeClr val="bg2">
                      <a:lumMod val="60000"/>
                      <a:lumOff val="40000"/>
                    </a:schemeClr>
                  </a:solidFill>
                  <a:latin typeface="Arial" panose="020B0604020202020204" pitchFamily="34" charset="0"/>
                  <a:cs typeface="Arial" panose="020B0604020202020204" pitchFamily="34" charset="0"/>
                </a:rPr>
                <a:t>4</a:t>
              </a:r>
            </a:p>
          </p:txBody>
        </p:sp>
        <p:sp>
          <p:nvSpPr>
            <p:cNvPr id="72" name="Oval 71">
              <a:extLst>
                <a:ext uri="{FF2B5EF4-FFF2-40B4-BE49-F238E27FC236}">
                  <a16:creationId xmlns="" xmlns:a16="http://schemas.microsoft.com/office/drawing/2014/main" id="{4E522C6D-7500-6547-8E08-ED11CCAC2154}"/>
                </a:ext>
              </a:extLst>
            </p:cNvPr>
            <p:cNvSpPr/>
            <p:nvPr/>
          </p:nvSpPr>
          <p:spPr>
            <a:xfrm>
              <a:off x="9274182"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73" name="TextBox 72">
              <a:extLst>
                <a:ext uri="{FF2B5EF4-FFF2-40B4-BE49-F238E27FC236}">
                  <a16:creationId xmlns="" xmlns:a16="http://schemas.microsoft.com/office/drawing/2014/main" id="{76B57DF8-E9A2-754E-BCE9-3B11DCA7E872}"/>
                </a:ext>
              </a:extLst>
            </p:cNvPr>
            <p:cNvSpPr txBox="1"/>
            <p:nvPr/>
          </p:nvSpPr>
          <p:spPr>
            <a:xfrm>
              <a:off x="9361943"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5</a:t>
              </a:r>
            </a:p>
          </p:txBody>
        </p:sp>
        <p:sp>
          <p:nvSpPr>
            <p:cNvPr id="74" name="Oval 73">
              <a:extLst>
                <a:ext uri="{FF2B5EF4-FFF2-40B4-BE49-F238E27FC236}">
                  <a16:creationId xmlns="" xmlns:a16="http://schemas.microsoft.com/office/drawing/2014/main" id="{C05B8574-7C35-3140-B2B4-8271555C0110}"/>
                </a:ext>
              </a:extLst>
            </p:cNvPr>
            <p:cNvSpPr/>
            <p:nvPr/>
          </p:nvSpPr>
          <p:spPr>
            <a:xfrm>
              <a:off x="10024008"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75" name="TextBox 74">
              <a:extLst>
                <a:ext uri="{FF2B5EF4-FFF2-40B4-BE49-F238E27FC236}">
                  <a16:creationId xmlns="" xmlns:a16="http://schemas.microsoft.com/office/drawing/2014/main" id="{C9B30AA6-5B7D-334B-AAF8-4DA91CD48368}"/>
                </a:ext>
              </a:extLst>
            </p:cNvPr>
            <p:cNvSpPr txBox="1"/>
            <p:nvPr/>
          </p:nvSpPr>
          <p:spPr>
            <a:xfrm>
              <a:off x="10126534"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6</a:t>
              </a:r>
            </a:p>
          </p:txBody>
        </p:sp>
        <p:sp>
          <p:nvSpPr>
            <p:cNvPr id="76" name="Oval 75">
              <a:extLst>
                <a:ext uri="{FF2B5EF4-FFF2-40B4-BE49-F238E27FC236}">
                  <a16:creationId xmlns="" xmlns:a16="http://schemas.microsoft.com/office/drawing/2014/main" id="{5DA3593E-9BA8-0747-8175-D3CBC9BF6B05}"/>
                </a:ext>
              </a:extLst>
            </p:cNvPr>
            <p:cNvSpPr/>
            <p:nvPr/>
          </p:nvSpPr>
          <p:spPr>
            <a:xfrm>
              <a:off x="10773833"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77" name="TextBox 76">
              <a:extLst>
                <a:ext uri="{FF2B5EF4-FFF2-40B4-BE49-F238E27FC236}">
                  <a16:creationId xmlns="" xmlns:a16="http://schemas.microsoft.com/office/drawing/2014/main" id="{B16621E8-57D9-5E4B-91AF-730597F10666}"/>
                </a:ext>
              </a:extLst>
            </p:cNvPr>
            <p:cNvSpPr txBox="1"/>
            <p:nvPr/>
          </p:nvSpPr>
          <p:spPr>
            <a:xfrm>
              <a:off x="10881571"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7</a:t>
              </a:r>
            </a:p>
          </p:txBody>
        </p:sp>
        <p:cxnSp>
          <p:nvCxnSpPr>
            <p:cNvPr id="78" name="Straight Connector 77">
              <a:extLst>
                <a:ext uri="{FF2B5EF4-FFF2-40B4-BE49-F238E27FC236}">
                  <a16:creationId xmlns="" xmlns:a16="http://schemas.microsoft.com/office/drawing/2014/main" id="{1AB96FBA-2470-784F-906E-E02FBC045DA1}"/>
                </a:ext>
              </a:extLst>
            </p:cNvPr>
            <p:cNvCxnSpPr>
              <a:stCxn id="64" idx="6"/>
              <a:endCxn id="66" idx="2"/>
            </p:cNvCxnSpPr>
            <p:nvPr/>
          </p:nvCxnSpPr>
          <p:spPr>
            <a:xfrm>
              <a:off x="6960678" y="5990167"/>
              <a:ext cx="64008"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76300345-87DD-BB49-BBD1-74EB2A2D4CCB}"/>
                </a:ext>
              </a:extLst>
            </p:cNvPr>
            <p:cNvCxnSpPr>
              <a:cxnSpLocks/>
              <a:endCxn id="68" idx="2"/>
            </p:cNvCxnSpPr>
            <p:nvPr/>
          </p:nvCxnSpPr>
          <p:spPr>
            <a:xfrm flipV="1">
              <a:off x="7710504" y="5990167"/>
              <a:ext cx="64026" cy="273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 xmlns:a16="http://schemas.microsoft.com/office/drawing/2014/main" id="{340DC9DB-81D9-9B46-B5DD-2E3C120B1AEB}"/>
                </a:ext>
              </a:extLst>
            </p:cNvPr>
            <p:cNvCxnSpPr>
              <a:cxnSpLocks/>
              <a:endCxn id="70" idx="2"/>
            </p:cNvCxnSpPr>
            <p:nvPr/>
          </p:nvCxnSpPr>
          <p:spPr>
            <a:xfrm>
              <a:off x="8460330" y="5990167"/>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 xmlns:a16="http://schemas.microsoft.com/office/drawing/2014/main" id="{B4A03AE0-B8E1-8245-BC83-B80E6CF5707A}"/>
                </a:ext>
              </a:extLst>
            </p:cNvPr>
            <p:cNvCxnSpPr>
              <a:cxnSpLocks/>
              <a:endCxn id="72" idx="2"/>
            </p:cNvCxnSpPr>
            <p:nvPr/>
          </p:nvCxnSpPr>
          <p:spPr>
            <a:xfrm flipV="1">
              <a:off x="9210156" y="5990167"/>
              <a:ext cx="64026" cy="92"/>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 xmlns:a16="http://schemas.microsoft.com/office/drawing/2014/main" id="{29D939D8-501A-7C40-BBE1-050BA3EF024F}"/>
                </a:ext>
              </a:extLst>
            </p:cNvPr>
            <p:cNvCxnSpPr>
              <a:cxnSpLocks/>
              <a:endCxn id="74" idx="2"/>
            </p:cNvCxnSpPr>
            <p:nvPr/>
          </p:nvCxnSpPr>
          <p:spPr>
            <a:xfrm>
              <a:off x="9959982" y="5990167"/>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 xmlns:a16="http://schemas.microsoft.com/office/drawing/2014/main" id="{86B65465-58CF-8B42-9B15-38EF5BD43704}"/>
                </a:ext>
              </a:extLst>
            </p:cNvPr>
            <p:cNvCxnSpPr>
              <a:cxnSpLocks/>
            </p:cNvCxnSpPr>
            <p:nvPr/>
          </p:nvCxnSpPr>
          <p:spPr>
            <a:xfrm>
              <a:off x="10716728" y="5995425"/>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6" name="Google Shape;156;p23">
            <a:extLst>
              <a:ext uri="{FF2B5EF4-FFF2-40B4-BE49-F238E27FC236}">
                <a16:creationId xmlns="" xmlns:a16="http://schemas.microsoft.com/office/drawing/2014/main" id="{E867D31A-B95F-B246-B30B-8F5FDC00D450}"/>
              </a:ext>
            </a:extLst>
          </p:cNvPr>
          <p:cNvSpPr txBox="1">
            <a:spLocks/>
          </p:cNvSpPr>
          <p:nvPr/>
        </p:nvSpPr>
        <p:spPr>
          <a:xfrm>
            <a:off x="0" y="4038600"/>
            <a:ext cx="6096000" cy="1371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Tx/>
              <a:buChar char="●"/>
              <a:defRPr sz="1800" b="0"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114300" indent="0">
              <a:spcAft>
                <a:spcPts val="2133"/>
              </a:spcAft>
              <a:buFontTx/>
              <a:buNone/>
            </a:pPr>
            <a:r>
              <a:rPr lang="en-US" sz="3200" kern="0" dirty="0">
                <a:solidFill>
                  <a:schemeClr val="bg2">
                    <a:lumMod val="60000"/>
                    <a:lumOff val="40000"/>
                  </a:schemeClr>
                </a:solidFill>
              </a:rPr>
              <a:t>Who is impacted by immigration enforcement?</a:t>
            </a:r>
          </a:p>
        </p:txBody>
      </p:sp>
    </p:spTree>
    <p:extLst>
      <p:ext uri="{BB962C8B-B14F-4D97-AF65-F5344CB8AC3E}">
        <p14:creationId xmlns="" xmlns:p14="http://schemas.microsoft.com/office/powerpoint/2010/main" val="1354316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 xmlns:a16="http://schemas.microsoft.com/office/drawing/2014/main" id="{F070B518-F727-8C42-A1BA-5377D6087E85}"/>
              </a:ext>
            </a:extLst>
          </p:cNvPr>
          <p:cNvGraphicFramePr>
            <a:graphicFrameLocks/>
          </p:cNvGraphicFramePr>
          <p:nvPr>
            <p:extLst>
              <p:ext uri="{D42A27DB-BD31-4B8C-83A1-F6EECF244321}">
                <p14:modId xmlns="" xmlns:p14="http://schemas.microsoft.com/office/powerpoint/2010/main" val="2788079869"/>
              </p:ext>
            </p:extLst>
          </p:nvPr>
        </p:nvGraphicFramePr>
        <p:xfrm>
          <a:off x="252984" y="1901952"/>
          <a:ext cx="11686032" cy="472744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 xmlns:a16="http://schemas.microsoft.com/office/drawing/2014/main" id="{4A05CF55-6A70-5447-8E51-CCA4669E8B05}"/>
              </a:ext>
            </a:extLst>
          </p:cNvPr>
          <p:cNvSpPr>
            <a:spLocks noGrp="1"/>
          </p:cNvSpPr>
          <p:nvPr>
            <p:ph type="body" idx="1"/>
          </p:nvPr>
        </p:nvSpPr>
        <p:spPr>
          <a:xfrm>
            <a:off x="5410200" y="1901952"/>
            <a:ext cx="6638544" cy="4480560"/>
          </a:xfrm>
        </p:spPr>
        <p:txBody>
          <a:bodyPr/>
          <a:lstStyle/>
          <a:p>
            <a:pPr indent="0">
              <a:buNone/>
            </a:pPr>
            <a:r>
              <a:rPr lang="en-US" sz="1800" dirty="0">
                <a:latin typeface="Arial" panose="020B0604020202020204" pitchFamily="34" charset="0"/>
                <a:cs typeface="Arial" panose="020B0604020202020204" pitchFamily="34" charset="0"/>
              </a:rPr>
              <a:t>In recent years, arrests have been </a:t>
            </a:r>
            <a:r>
              <a:rPr lang="en-US" sz="1800" b="1" dirty="0">
                <a:solidFill>
                  <a:schemeClr val="tx2"/>
                </a:solidFill>
                <a:latin typeface="Arial" panose="020B0604020202020204" pitchFamily="34" charset="0"/>
                <a:cs typeface="Arial" panose="020B0604020202020204" pitchFamily="34" charset="0"/>
              </a:rPr>
              <a:t>decreasing signaling changes in migration patterns.</a:t>
            </a:r>
          </a:p>
        </p:txBody>
      </p:sp>
      <p:sp>
        <p:nvSpPr>
          <p:cNvPr id="2" name="Title 1">
            <a:extLst>
              <a:ext uri="{FF2B5EF4-FFF2-40B4-BE49-F238E27FC236}">
                <a16:creationId xmlns="" xmlns:a16="http://schemas.microsoft.com/office/drawing/2014/main" id="{37629A88-C02D-634F-BA61-F0CDDFC13A0A}"/>
              </a:ext>
            </a:extLst>
          </p:cNvPr>
          <p:cNvSpPr>
            <a:spLocks noGrp="1"/>
          </p:cNvSpPr>
          <p:nvPr>
            <p:ph type="title"/>
          </p:nvPr>
        </p:nvSpPr>
        <p:spPr/>
        <p:txBody>
          <a:bodyPr/>
          <a:lstStyle/>
          <a:p>
            <a:r>
              <a:rPr lang="en-US" sz="3600" b="0" dirty="0">
                <a:latin typeface="Arial" panose="020B0604020202020204" pitchFamily="34" charset="0"/>
                <a:cs typeface="Arial" panose="020B0604020202020204" pitchFamily="34" charset="0"/>
              </a:rPr>
              <a:t>Immigration </a:t>
            </a:r>
            <a:r>
              <a:rPr lang="en-US" sz="3600" dirty="0">
                <a:solidFill>
                  <a:schemeClr val="tx2"/>
                </a:solidFill>
                <a:latin typeface="Arial" panose="020B0604020202020204" pitchFamily="34" charset="0"/>
                <a:cs typeface="Arial" panose="020B0604020202020204" pitchFamily="34" charset="0"/>
              </a:rPr>
              <a:t>arrests</a:t>
            </a:r>
            <a:r>
              <a:rPr lang="en-US" sz="3600" dirty="0">
                <a:latin typeface="Arial" panose="020B0604020202020204" pitchFamily="34" charset="0"/>
                <a:cs typeface="Arial" panose="020B0604020202020204" pitchFamily="34" charset="0"/>
              </a:rPr>
              <a:t> </a:t>
            </a:r>
            <a:r>
              <a:rPr lang="en-US" sz="3600" b="0" dirty="0">
                <a:latin typeface="Arial" panose="020B0604020202020204" pitchFamily="34" charset="0"/>
                <a:cs typeface="Arial" panose="020B0604020202020204" pitchFamily="34" charset="0"/>
              </a:rPr>
              <a:t>have </a:t>
            </a:r>
            <a:r>
              <a:rPr lang="en-US" sz="3600" dirty="0">
                <a:solidFill>
                  <a:schemeClr val="tx2"/>
                </a:solidFill>
                <a:latin typeface="Arial" panose="020B0604020202020204" pitchFamily="34" charset="0"/>
                <a:cs typeface="Arial" panose="020B0604020202020204" pitchFamily="34" charset="0"/>
              </a:rPr>
              <a:t>increased</a:t>
            </a:r>
            <a:r>
              <a:rPr lang="en-US" sz="3600" dirty="0">
                <a:latin typeface="Arial" panose="020B0604020202020204" pitchFamily="34" charset="0"/>
                <a:cs typeface="Arial" panose="020B0604020202020204" pitchFamily="34" charset="0"/>
              </a:rPr>
              <a:t> </a:t>
            </a:r>
            <a:r>
              <a:rPr lang="en-US" sz="3600" b="0" dirty="0">
                <a:latin typeface="Arial" panose="020B0604020202020204" pitchFamily="34" charset="0"/>
                <a:cs typeface="Arial" panose="020B0604020202020204" pitchFamily="34" charset="0"/>
              </a:rPr>
              <a:t>post-1965</a:t>
            </a:r>
            <a:br>
              <a:rPr lang="en-US" sz="3600" b="0" dirty="0">
                <a:latin typeface="Arial" panose="020B0604020202020204" pitchFamily="34" charset="0"/>
                <a:cs typeface="Arial" panose="020B0604020202020204" pitchFamily="34" charset="0"/>
              </a:rPr>
            </a:br>
            <a:r>
              <a:rPr lang="en-US" sz="2000" b="0" dirty="0">
                <a:solidFill>
                  <a:schemeClr val="bg2">
                    <a:lumMod val="60000"/>
                    <a:lumOff val="40000"/>
                  </a:schemeClr>
                </a:solidFill>
                <a:latin typeface="Arial" panose="020B0604020202020204" pitchFamily="34" charset="0"/>
                <a:cs typeface="Arial" panose="020B0604020202020204" pitchFamily="34" charset="0"/>
              </a:rPr>
              <a:t>1927 - 2018</a:t>
            </a:r>
          </a:p>
        </p:txBody>
      </p:sp>
      <p:sp>
        <p:nvSpPr>
          <p:cNvPr id="13" name="TextBox 12">
            <a:extLst>
              <a:ext uri="{FF2B5EF4-FFF2-40B4-BE49-F238E27FC236}">
                <a16:creationId xmlns="" xmlns:a16="http://schemas.microsoft.com/office/drawing/2014/main" id="{B9B11F2D-33B2-204A-89A3-3924A769F76C}"/>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(U.S. Department of Homeland Security 2019b)</a:t>
            </a:r>
          </a:p>
        </p:txBody>
      </p:sp>
      <p:sp>
        <p:nvSpPr>
          <p:cNvPr id="8" name="Slide Number Placeholder 1">
            <a:extLst>
              <a:ext uri="{FF2B5EF4-FFF2-40B4-BE49-F238E27FC236}">
                <a16:creationId xmlns="" xmlns:a16="http://schemas.microsoft.com/office/drawing/2014/main" id="{8CCB4345-870B-DE46-9560-2CB8E8B8E8D5}"/>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34</a:t>
            </a:fld>
            <a:endParaRPr lang="en" dirty="0">
              <a:latin typeface="Arial" panose="020B0604020202020204" pitchFamily="34" charset="0"/>
              <a:cs typeface="Arial" panose="020B0604020202020204" pitchFamily="34" charset="0"/>
            </a:endParaRPr>
          </a:p>
        </p:txBody>
      </p:sp>
      <p:sp>
        <p:nvSpPr>
          <p:cNvPr id="10" name="Text Placeholder 2">
            <a:extLst>
              <a:ext uri="{FF2B5EF4-FFF2-40B4-BE49-F238E27FC236}">
                <a16:creationId xmlns="" xmlns:a16="http://schemas.microsoft.com/office/drawing/2014/main" id="{F73A2A7F-66CC-9641-AC19-7581AAE28841}"/>
              </a:ext>
            </a:extLst>
          </p:cNvPr>
          <p:cNvSpPr txBox="1">
            <a:spLocks/>
          </p:cNvSpPr>
          <p:nvPr/>
        </p:nvSpPr>
        <p:spPr>
          <a:xfrm>
            <a:off x="990600" y="4419600"/>
            <a:ext cx="3048000" cy="160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4000"/>
              </a:spcAft>
              <a:buClr>
                <a:schemeClr val="dk2"/>
              </a:buClr>
              <a:buSzPts val="1800"/>
              <a:buFont typeface="Lato"/>
              <a:buNone/>
              <a:defRPr sz="2400" b="0" i="0" u="none" strike="noStrike" cap="none">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L="0" marR="0" lvl="1" indent="0" algn="l" rtl="0">
              <a:lnSpc>
                <a:spcPct val="100000"/>
              </a:lnSpc>
              <a:spcBef>
                <a:spcPts val="0"/>
              </a:spcBef>
              <a:spcAft>
                <a:spcPts val="4000"/>
              </a:spcAft>
              <a:buClr>
                <a:schemeClr val="dk2"/>
              </a:buClr>
              <a:buSzPts val="1400"/>
              <a:buFontTx/>
              <a:buNone/>
              <a:defRPr sz="1800" b="0" i="0" u="none" strike="noStrike" cap="none">
                <a:solidFill>
                  <a:schemeClr val="dk2"/>
                </a:solidFill>
                <a:latin typeface="Freight Sans Medium" panose="02000606030000020004" pitchFamily="2" charset="77"/>
                <a:ea typeface="Helvetica Neue"/>
                <a:cs typeface="Helvetica Neue"/>
                <a:sym typeface="Helvetica Neue"/>
              </a:defRPr>
            </a:lvl2pPr>
            <a:lvl3pPr marL="1828754" marR="0" lvl="2" indent="-423323" algn="l" rtl="0">
              <a:lnSpc>
                <a:spcPct val="100000"/>
              </a:lnSpc>
              <a:spcBef>
                <a:spcPts val="2133"/>
              </a:spcBef>
              <a:spcAft>
                <a:spcPts val="0"/>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3pPr>
            <a:lvl4pPr marL="2438339" marR="0" lvl="3" indent="-423323" algn="l" rtl="0">
              <a:lnSpc>
                <a:spcPct val="100000"/>
              </a:lnSpc>
              <a:spcBef>
                <a:spcPts val="2133"/>
              </a:spcBef>
              <a:spcAft>
                <a:spcPts val="0"/>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4pPr>
            <a:lvl5pPr marL="3047924" marR="0" lvl="4" indent="-423323" algn="l" rtl="0">
              <a:lnSpc>
                <a:spcPct val="100000"/>
              </a:lnSpc>
              <a:spcBef>
                <a:spcPts val="2133"/>
              </a:spcBef>
              <a:spcAft>
                <a:spcPts val="0"/>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5pPr>
            <a:lvl6pPr marL="3657509" marR="0" lvl="5" indent="-423323" algn="l" rtl="0">
              <a:lnSpc>
                <a:spcPct val="100000"/>
              </a:lnSpc>
              <a:spcBef>
                <a:spcPts val="2133"/>
              </a:spcBef>
              <a:spcAft>
                <a:spcPts val="0"/>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6pPr>
            <a:lvl7pPr marL="4267093" marR="0" lvl="6" indent="-423323" algn="l" rtl="0">
              <a:lnSpc>
                <a:spcPct val="100000"/>
              </a:lnSpc>
              <a:spcBef>
                <a:spcPts val="2133"/>
              </a:spcBef>
              <a:spcAft>
                <a:spcPts val="0"/>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7pPr>
            <a:lvl8pPr marL="4876678" marR="0" lvl="7" indent="-423323" algn="l" rtl="0">
              <a:lnSpc>
                <a:spcPct val="100000"/>
              </a:lnSpc>
              <a:spcBef>
                <a:spcPts val="2133"/>
              </a:spcBef>
              <a:spcAft>
                <a:spcPts val="0"/>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8pPr>
            <a:lvl9pPr marL="5486263" marR="0" lvl="8" indent="-423323" algn="l" rtl="0">
              <a:lnSpc>
                <a:spcPct val="100000"/>
              </a:lnSpc>
              <a:spcBef>
                <a:spcPts val="2133"/>
              </a:spcBef>
              <a:spcAft>
                <a:spcPts val="2133"/>
              </a:spcAft>
              <a:buClr>
                <a:schemeClr val="dk2"/>
              </a:buClr>
              <a:buSzPts val="1400"/>
              <a:buFont typeface="Helvetica Neue"/>
              <a:buChar char="■"/>
              <a:defRPr sz="1867" b="0" i="0" u="none" strike="noStrike" cap="none">
                <a:solidFill>
                  <a:schemeClr val="dk2"/>
                </a:solidFill>
                <a:latin typeface="Helvetica Neue"/>
                <a:ea typeface="Helvetica Neue"/>
                <a:cs typeface="Helvetica Neue"/>
                <a:sym typeface="Helvetica Neue"/>
              </a:defRPr>
            </a:lvl9pPr>
          </a:lstStyle>
          <a:p>
            <a:r>
              <a:rPr lang="en-US" sz="1800" dirty="0">
                <a:solidFill>
                  <a:schemeClr val="bg2"/>
                </a:solidFill>
                <a:latin typeface="Arial" panose="020B0604020202020204" pitchFamily="34" charset="0"/>
                <a:cs typeface="Arial" panose="020B0604020202020204" pitchFamily="34" charset="0"/>
              </a:rPr>
              <a:t>Data refer to Border Patrol apprehensions and  administrative arrests.</a:t>
            </a:r>
          </a:p>
        </p:txBody>
      </p:sp>
    </p:spTree>
    <p:extLst>
      <p:ext uri="{BB962C8B-B14F-4D97-AF65-F5344CB8AC3E}">
        <p14:creationId xmlns="" xmlns:p14="http://schemas.microsoft.com/office/powerpoint/2010/main" val="2829821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01349442-61BC-4D44-BB93-0F96D449BE61}"/>
              </a:ext>
            </a:extLst>
          </p:cNvPr>
          <p:cNvSpPr>
            <a:spLocks noGrp="1"/>
          </p:cNvSpPr>
          <p:nvPr>
            <p:ph type="body" idx="1"/>
          </p:nvPr>
        </p:nvSpPr>
        <p:spPr>
          <a:xfrm>
            <a:off x="5410200" y="1905000"/>
            <a:ext cx="6636026" cy="4482548"/>
          </a:xfrm>
        </p:spPr>
        <p:txBody>
          <a:bodyPr/>
          <a:lstStyle/>
          <a:p>
            <a:r>
              <a:rPr lang="en-US" sz="1800" b="1" dirty="0">
                <a:solidFill>
                  <a:schemeClr val="accent2"/>
                </a:solidFill>
                <a:latin typeface="Arial" panose="020B0604020202020204" pitchFamily="34" charset="0"/>
                <a:cs typeface="Arial" panose="020B0604020202020204" pitchFamily="34" charset="0"/>
              </a:rPr>
              <a:t>Returns </a:t>
            </a:r>
            <a:r>
              <a:rPr lang="en-US" sz="1800" dirty="0">
                <a:solidFill>
                  <a:schemeClr val="bg2"/>
                </a:solidFill>
                <a:latin typeface="Arial" panose="020B0604020202020204" pitchFamily="34" charset="0"/>
                <a:cs typeface="Arial" panose="020B0604020202020204" pitchFamily="34" charset="0"/>
              </a:rPr>
              <a:t>are confirmed movement of an inadmissible or deportable alien out of the United States </a:t>
            </a:r>
            <a:r>
              <a:rPr lang="en-US" sz="1800" b="1" dirty="0">
                <a:solidFill>
                  <a:schemeClr val="accent2"/>
                </a:solidFill>
                <a:latin typeface="Arial" panose="020B0604020202020204" pitchFamily="34" charset="0"/>
                <a:cs typeface="Arial" panose="020B0604020202020204" pitchFamily="34" charset="0"/>
              </a:rPr>
              <a:t>without an order of removal.</a:t>
            </a:r>
          </a:p>
          <a:p>
            <a:endParaRPr lang="en-US" dirty="0"/>
          </a:p>
        </p:txBody>
      </p:sp>
      <p:graphicFrame>
        <p:nvGraphicFramePr>
          <p:cNvPr id="18" name="Chart 17">
            <a:extLst>
              <a:ext uri="{FF2B5EF4-FFF2-40B4-BE49-F238E27FC236}">
                <a16:creationId xmlns="" xmlns:a16="http://schemas.microsoft.com/office/drawing/2014/main" id="{F4218165-573D-6B4B-98EB-1C1683D6215E}"/>
              </a:ext>
            </a:extLst>
          </p:cNvPr>
          <p:cNvGraphicFramePr>
            <a:graphicFrameLocks/>
          </p:cNvGraphicFramePr>
          <p:nvPr>
            <p:extLst>
              <p:ext uri="{D42A27DB-BD31-4B8C-83A1-F6EECF244321}">
                <p14:modId xmlns="" xmlns:p14="http://schemas.microsoft.com/office/powerpoint/2010/main" val="433668752"/>
              </p:ext>
            </p:extLst>
          </p:nvPr>
        </p:nvGraphicFramePr>
        <p:xfrm>
          <a:off x="252984" y="1905000"/>
          <a:ext cx="11686032"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 xmlns:a16="http://schemas.microsoft.com/office/drawing/2014/main" id="{1F7B7533-2306-FF41-91BB-0E8BFC22FCC0}"/>
              </a:ext>
            </a:extLst>
          </p:cNvPr>
          <p:cNvSpPr>
            <a:spLocks noGrp="1"/>
          </p:cNvSpPr>
          <p:nvPr>
            <p:ph type="title"/>
          </p:nvPr>
        </p:nvSpPr>
        <p:spPr>
          <a:xfrm>
            <a:off x="127322" y="219919"/>
            <a:ext cx="11811694" cy="916281"/>
          </a:xfrm>
        </p:spPr>
        <p:txBody>
          <a:bodyPr/>
          <a:lstStyle/>
          <a:p>
            <a:r>
              <a:rPr lang="en-US" sz="3600" b="0" dirty="0">
                <a:latin typeface="Arial" panose="020B0604020202020204" pitchFamily="34" charset="0"/>
                <a:cs typeface="Arial" panose="020B0604020202020204" pitchFamily="34" charset="0"/>
              </a:rPr>
              <a:t>Number of </a:t>
            </a:r>
            <a:r>
              <a:rPr lang="en-US" sz="3600" dirty="0">
                <a:solidFill>
                  <a:schemeClr val="accent2"/>
                </a:solidFill>
                <a:latin typeface="Arial" panose="020B0604020202020204" pitchFamily="34" charset="0"/>
                <a:cs typeface="Arial" panose="020B0604020202020204" pitchFamily="34" charset="0"/>
              </a:rPr>
              <a:t>immigrant returns </a:t>
            </a:r>
            <a:r>
              <a:rPr lang="en-US" sz="3600" b="0" dirty="0">
                <a:latin typeface="Arial" panose="020B0604020202020204" pitchFamily="34" charset="0"/>
                <a:cs typeface="Arial" panose="020B0604020202020204" pitchFamily="34" charset="0"/>
              </a:rPr>
              <a:t>are </a:t>
            </a:r>
            <a:r>
              <a:rPr lang="en-US" sz="3600" dirty="0">
                <a:solidFill>
                  <a:schemeClr val="accent2"/>
                </a:solidFill>
                <a:latin typeface="Arial" panose="020B0604020202020204" pitchFamily="34" charset="0"/>
                <a:cs typeface="Arial" panose="020B0604020202020204" pitchFamily="34" charset="0"/>
              </a:rPr>
              <a:t>similar</a:t>
            </a:r>
            <a:r>
              <a:rPr lang="en-US" sz="3600" dirty="0">
                <a:solidFill>
                  <a:schemeClr val="tx2"/>
                </a:solidFill>
                <a:latin typeface="Arial" panose="020B0604020202020204" pitchFamily="34" charset="0"/>
                <a:cs typeface="Arial" panose="020B0604020202020204" pitchFamily="34" charset="0"/>
              </a:rPr>
              <a:t> </a:t>
            </a:r>
            <a:r>
              <a:rPr lang="en-US" sz="3600" b="0" dirty="0">
                <a:latin typeface="Arial" panose="020B0604020202020204" pitchFamily="34" charset="0"/>
                <a:cs typeface="Arial" panose="020B0604020202020204" pitchFamily="34" charset="0"/>
              </a:rPr>
              <a:t>to </a:t>
            </a:r>
            <a:r>
              <a:rPr lang="en-US" sz="3600" dirty="0">
                <a:solidFill>
                  <a:schemeClr val="tx2"/>
                </a:solidFill>
                <a:latin typeface="Arial" panose="020B0604020202020204" pitchFamily="34" charset="0"/>
                <a:cs typeface="Arial" panose="020B0604020202020204" pitchFamily="34" charset="0"/>
              </a:rPr>
              <a:t>arrests</a:t>
            </a:r>
            <a:r>
              <a:rPr lang="en-US" sz="3600" b="0" dirty="0">
                <a:latin typeface="Arial" panose="020B0604020202020204" pitchFamily="34" charset="0"/>
                <a:cs typeface="Arial" panose="020B0604020202020204" pitchFamily="34" charset="0"/>
              </a:rPr>
              <a:t> until the 2010s</a:t>
            </a:r>
            <a:r>
              <a:rPr lang="en-US" sz="4000" b="0" dirty="0">
                <a:solidFill>
                  <a:schemeClr val="bg2">
                    <a:lumMod val="60000"/>
                    <a:lumOff val="40000"/>
                  </a:schemeClr>
                </a:solidFill>
                <a:latin typeface="Arial" panose="020B0604020202020204" pitchFamily="34" charset="0"/>
                <a:cs typeface="Arial" panose="020B0604020202020204" pitchFamily="34" charset="0"/>
              </a:rPr>
              <a:t/>
            </a:r>
            <a:br>
              <a:rPr lang="en-US" sz="4000" b="0" dirty="0">
                <a:solidFill>
                  <a:schemeClr val="bg2">
                    <a:lumMod val="60000"/>
                    <a:lumOff val="40000"/>
                  </a:schemeClr>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1927 - 2018</a:t>
            </a:r>
          </a:p>
        </p:txBody>
      </p:sp>
      <p:sp>
        <p:nvSpPr>
          <p:cNvPr id="6" name="TextBox 5">
            <a:extLst>
              <a:ext uri="{FF2B5EF4-FFF2-40B4-BE49-F238E27FC236}">
                <a16:creationId xmlns="" xmlns:a16="http://schemas.microsoft.com/office/drawing/2014/main" id="{FDCC178C-271F-A448-A138-9A89879E6DE3}"/>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(U.S. Department of Homeland Security 2019b)</a:t>
            </a:r>
          </a:p>
        </p:txBody>
      </p:sp>
      <p:sp>
        <p:nvSpPr>
          <p:cNvPr id="9" name="TextBox 8">
            <a:extLst>
              <a:ext uri="{FF2B5EF4-FFF2-40B4-BE49-F238E27FC236}">
                <a16:creationId xmlns="" xmlns:a16="http://schemas.microsoft.com/office/drawing/2014/main" id="{CBE84BB3-92D9-3340-B2A3-B971FA15E14A}"/>
              </a:ext>
            </a:extLst>
          </p:cNvPr>
          <p:cNvSpPr txBox="1"/>
          <p:nvPr/>
        </p:nvSpPr>
        <p:spPr>
          <a:xfrm>
            <a:off x="1066800" y="3836075"/>
            <a:ext cx="2667000" cy="2031325"/>
          </a:xfrm>
          <a:prstGeom prst="rect">
            <a:avLst/>
          </a:prstGeom>
          <a:noFill/>
        </p:spPr>
        <p:txBody>
          <a:bodyPr wrap="square" rtlCol="0">
            <a:spAutoFit/>
          </a:bodyPr>
          <a:lstStyle/>
          <a:p>
            <a:r>
              <a:rPr lang="en-US" b="1" dirty="0">
                <a:solidFill>
                  <a:schemeClr val="bg2"/>
                </a:solidFill>
                <a:latin typeface="Arial" panose="020B0604020202020204" pitchFamily="34" charset="0"/>
                <a:cs typeface="Arial" panose="020B0604020202020204" pitchFamily="34" charset="0"/>
              </a:rPr>
              <a:t>1950s</a:t>
            </a:r>
          </a:p>
          <a:p>
            <a:r>
              <a:rPr lang="en-US" dirty="0">
                <a:solidFill>
                  <a:schemeClr val="bg2"/>
                </a:solidFill>
                <a:latin typeface="Arial" panose="020B0604020202020204" pitchFamily="34" charset="0"/>
                <a:cs typeface="Arial" panose="020B0604020202020204" pitchFamily="34" charset="0"/>
              </a:rPr>
              <a:t>“Operation Wetback” – the program of massive sweeps targeting Mexican immigrants and Mexican American citizens.</a:t>
            </a:r>
          </a:p>
        </p:txBody>
      </p:sp>
      <p:sp>
        <p:nvSpPr>
          <p:cNvPr id="11" name="Slide Number Placeholder 1">
            <a:extLst>
              <a:ext uri="{FF2B5EF4-FFF2-40B4-BE49-F238E27FC236}">
                <a16:creationId xmlns="" xmlns:a16="http://schemas.microsoft.com/office/drawing/2014/main" id="{90F9D7BC-A054-164A-A9AF-B845FCF14844}"/>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35</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847581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D96B10-91AF-394C-B01B-FB308A431A24}"/>
              </a:ext>
            </a:extLst>
          </p:cNvPr>
          <p:cNvSpPr>
            <a:spLocks noGrp="1"/>
          </p:cNvSpPr>
          <p:nvPr>
            <p:ph type="title"/>
          </p:nvPr>
        </p:nvSpPr>
        <p:spPr>
          <a:xfrm>
            <a:off x="127322" y="219919"/>
            <a:ext cx="11448911" cy="916281"/>
          </a:xfrm>
        </p:spPr>
        <p:txBody>
          <a:bodyPr/>
          <a:lstStyle/>
          <a:p>
            <a:r>
              <a:rPr lang="en-US" sz="3600" dirty="0">
                <a:solidFill>
                  <a:schemeClr val="accent2"/>
                </a:solidFill>
                <a:latin typeface="Arial" panose="020B0604020202020204" pitchFamily="34" charset="0"/>
                <a:cs typeface="Arial" panose="020B0604020202020204" pitchFamily="34" charset="0"/>
              </a:rPr>
              <a:t>Mexican immigrants are “returned” </a:t>
            </a:r>
            <a:r>
              <a:rPr lang="en-US" sz="3600" b="0" dirty="0">
                <a:latin typeface="Arial" panose="020B0604020202020204" pitchFamily="34" charset="0"/>
                <a:cs typeface="Arial" panose="020B0604020202020204" pitchFamily="34" charset="0"/>
              </a:rPr>
              <a:t>at higher numbers </a:t>
            </a:r>
            <a:r>
              <a:rPr lang="en-US" sz="3600" dirty="0">
                <a:solidFill>
                  <a:schemeClr val="accent2"/>
                </a:solidFill>
                <a:latin typeface="Arial" panose="020B0604020202020204" pitchFamily="34" charset="0"/>
                <a:cs typeface="Arial" panose="020B0604020202020204" pitchFamily="34" charset="0"/>
              </a:rPr>
              <a:t>without an order of removal</a:t>
            </a:r>
            <a:r>
              <a:rPr lang="en-US" sz="4000" dirty="0">
                <a:solidFill>
                  <a:schemeClr val="tx2"/>
                </a:solidFill>
                <a:latin typeface="Arial" panose="020B0604020202020204" pitchFamily="34" charset="0"/>
                <a:cs typeface="Arial" panose="020B0604020202020204" pitchFamily="34" charset="0"/>
              </a:rPr>
              <a:t/>
            </a:r>
            <a:br>
              <a:rPr lang="en-US" sz="4000" dirty="0">
                <a:solidFill>
                  <a:schemeClr val="tx2"/>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2018</a:t>
            </a:r>
          </a:p>
        </p:txBody>
      </p:sp>
      <p:sp>
        <p:nvSpPr>
          <p:cNvPr id="8" name="TextBox 7">
            <a:extLst>
              <a:ext uri="{FF2B5EF4-FFF2-40B4-BE49-F238E27FC236}">
                <a16:creationId xmlns="" xmlns:a16="http://schemas.microsoft.com/office/drawing/2014/main" id="{1538CFFE-2681-C14B-B72A-30D82B52F0A4}"/>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(U.S. Department of Homeland Security 2019b)</a:t>
            </a:r>
          </a:p>
        </p:txBody>
      </p:sp>
      <p:sp>
        <p:nvSpPr>
          <p:cNvPr id="6" name="Slide Number Placeholder 1">
            <a:extLst>
              <a:ext uri="{FF2B5EF4-FFF2-40B4-BE49-F238E27FC236}">
                <a16:creationId xmlns="" xmlns:a16="http://schemas.microsoft.com/office/drawing/2014/main" id="{1A1DEDB5-8838-B944-A85F-1119A0BFFC5D}"/>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36</a:t>
            </a:fld>
            <a:endParaRPr lang="en" dirty="0">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 xmlns:a16="http://schemas.microsoft.com/office/drawing/2014/main" id="{951D31AB-6278-9F47-946A-429F53644F21}"/>
              </a:ext>
            </a:extLst>
          </p:cNvPr>
          <p:cNvGraphicFramePr>
            <a:graphicFrameLocks/>
          </p:cNvGraphicFramePr>
          <p:nvPr>
            <p:extLst>
              <p:ext uri="{D42A27DB-BD31-4B8C-83A1-F6EECF244321}">
                <p14:modId xmlns="" xmlns:p14="http://schemas.microsoft.com/office/powerpoint/2010/main" val="3250497696"/>
              </p:ext>
            </p:extLst>
          </p:nvPr>
        </p:nvGraphicFramePr>
        <p:xfrm>
          <a:off x="1908175" y="1980825"/>
          <a:ext cx="8375650" cy="4559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2573360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 xmlns:a16="http://schemas.microsoft.com/office/drawing/2014/main" id="{661958F9-0361-9049-8B17-4782626CE077}"/>
              </a:ext>
            </a:extLst>
          </p:cNvPr>
          <p:cNvGraphicFramePr>
            <a:graphicFrameLocks/>
          </p:cNvGraphicFramePr>
          <p:nvPr>
            <p:extLst>
              <p:ext uri="{D42A27DB-BD31-4B8C-83A1-F6EECF244321}">
                <p14:modId xmlns="" xmlns:p14="http://schemas.microsoft.com/office/powerpoint/2010/main" val="1459927553"/>
              </p:ext>
            </p:extLst>
          </p:nvPr>
        </p:nvGraphicFramePr>
        <p:xfrm>
          <a:off x="252984" y="1828800"/>
          <a:ext cx="11686032" cy="472744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 xmlns:a16="http://schemas.microsoft.com/office/drawing/2014/main" id="{123988FA-95DB-D449-8096-453B1E040C0B}"/>
              </a:ext>
            </a:extLst>
          </p:cNvPr>
          <p:cNvSpPr>
            <a:spLocks noGrp="1"/>
          </p:cNvSpPr>
          <p:nvPr>
            <p:ph type="title"/>
          </p:nvPr>
        </p:nvSpPr>
        <p:spPr/>
        <p:txBody>
          <a:bodyPr/>
          <a:lstStyle/>
          <a:p>
            <a:r>
              <a:rPr lang="en-US" sz="3600" b="0" dirty="0">
                <a:solidFill>
                  <a:schemeClr val="bg2"/>
                </a:solidFill>
                <a:latin typeface="Arial" panose="020B0604020202020204" pitchFamily="34" charset="0"/>
                <a:cs typeface="Arial" panose="020B0604020202020204" pitchFamily="34" charset="0"/>
              </a:rPr>
              <a:t>Immigrant </a:t>
            </a:r>
            <a:r>
              <a:rPr lang="en-US" sz="3600" dirty="0">
                <a:solidFill>
                  <a:schemeClr val="tx2">
                    <a:lumMod val="75000"/>
                  </a:schemeClr>
                </a:solidFill>
                <a:latin typeface="Arial" panose="020B0604020202020204" pitchFamily="34" charset="0"/>
                <a:cs typeface="Arial" panose="020B0604020202020204" pitchFamily="34" charset="0"/>
              </a:rPr>
              <a:t>removals have increased </a:t>
            </a:r>
            <a:r>
              <a:rPr lang="en-US" sz="3600" b="0" dirty="0">
                <a:latin typeface="Arial" panose="020B0604020202020204" pitchFamily="34" charset="0"/>
                <a:cs typeface="Arial" panose="020B0604020202020204" pitchFamily="34" charset="0"/>
              </a:rPr>
              <a:t>since 1990</a:t>
            </a:r>
            <a:r>
              <a:rPr lang="en-US" sz="4000" b="0" dirty="0">
                <a:latin typeface="Arial" panose="020B0604020202020204" pitchFamily="34" charset="0"/>
                <a:cs typeface="Arial" panose="020B0604020202020204" pitchFamily="34" charset="0"/>
              </a:rPr>
              <a:t/>
            </a:r>
            <a:br>
              <a:rPr lang="en-US" sz="4000" b="0" dirty="0">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1935 - 2018</a:t>
            </a:r>
          </a:p>
        </p:txBody>
      </p:sp>
      <p:sp>
        <p:nvSpPr>
          <p:cNvPr id="3" name="Text Placeholder 2">
            <a:extLst>
              <a:ext uri="{FF2B5EF4-FFF2-40B4-BE49-F238E27FC236}">
                <a16:creationId xmlns="" xmlns:a16="http://schemas.microsoft.com/office/drawing/2014/main" id="{7F4F3E60-3664-4748-8D6E-6BA265D7D189}"/>
              </a:ext>
            </a:extLst>
          </p:cNvPr>
          <p:cNvSpPr>
            <a:spLocks noGrp="1"/>
          </p:cNvSpPr>
          <p:nvPr>
            <p:ph type="body" idx="1"/>
          </p:nvPr>
        </p:nvSpPr>
        <p:spPr>
          <a:xfrm>
            <a:off x="5334000" y="1752600"/>
            <a:ext cx="6638544" cy="4000168"/>
          </a:xfrm>
        </p:spPr>
        <p:txBody>
          <a:bodyPr/>
          <a:lstStyle/>
          <a:p>
            <a:r>
              <a:rPr lang="en-US" sz="1800" b="1" dirty="0">
                <a:solidFill>
                  <a:schemeClr val="tx2">
                    <a:lumMod val="75000"/>
                  </a:schemeClr>
                </a:solidFill>
                <a:latin typeface="Arial" panose="020B0604020202020204" pitchFamily="34" charset="0"/>
                <a:cs typeface="Arial" panose="020B0604020202020204" pitchFamily="34" charset="0"/>
              </a:rPr>
              <a:t>Removals </a:t>
            </a:r>
            <a:r>
              <a:rPr lang="en-US" sz="1800" dirty="0">
                <a:solidFill>
                  <a:srgbClr val="666666"/>
                </a:solidFill>
                <a:latin typeface="Arial" panose="020B0604020202020204" pitchFamily="34" charset="0"/>
                <a:cs typeface="Arial" panose="020B0604020202020204" pitchFamily="34" charset="0"/>
              </a:rPr>
              <a:t>are the compulsory and confirmed movement of an inadmissible or deportable alien out of the United States </a:t>
            </a:r>
            <a:r>
              <a:rPr lang="en-US" sz="1800" b="1" dirty="0">
                <a:solidFill>
                  <a:schemeClr val="tx2">
                    <a:lumMod val="75000"/>
                  </a:schemeClr>
                </a:solidFill>
                <a:latin typeface="Arial" panose="020B0604020202020204" pitchFamily="34" charset="0"/>
                <a:cs typeface="Arial" panose="020B0604020202020204" pitchFamily="34" charset="0"/>
              </a:rPr>
              <a:t>with an order of removal. </a:t>
            </a:r>
          </a:p>
        </p:txBody>
      </p:sp>
      <p:sp>
        <p:nvSpPr>
          <p:cNvPr id="12" name="TextBox 11">
            <a:extLst>
              <a:ext uri="{FF2B5EF4-FFF2-40B4-BE49-F238E27FC236}">
                <a16:creationId xmlns="" xmlns:a16="http://schemas.microsoft.com/office/drawing/2014/main" id="{1FF2CA6F-467C-6D4E-8612-B7264162AF41}"/>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(U.S. Department of Homeland Security 2019b)</a:t>
            </a:r>
          </a:p>
        </p:txBody>
      </p:sp>
      <p:sp>
        <p:nvSpPr>
          <p:cNvPr id="13" name="Slide Number Placeholder 1">
            <a:extLst>
              <a:ext uri="{FF2B5EF4-FFF2-40B4-BE49-F238E27FC236}">
                <a16:creationId xmlns="" xmlns:a16="http://schemas.microsoft.com/office/drawing/2014/main" id="{232AA8D8-49E4-FC47-A5B5-D8BB6E15FBEF}"/>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37</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054130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E803AB-4FDB-BB4C-90F1-B61AF30F9C8F}"/>
              </a:ext>
            </a:extLst>
          </p:cNvPr>
          <p:cNvSpPr>
            <a:spLocks noGrp="1"/>
          </p:cNvSpPr>
          <p:nvPr>
            <p:ph type="title"/>
          </p:nvPr>
        </p:nvSpPr>
        <p:spPr/>
        <p:txBody>
          <a:bodyPr/>
          <a:lstStyle/>
          <a:p>
            <a:r>
              <a:rPr lang="en-US" dirty="0">
                <a:solidFill>
                  <a:schemeClr val="bg2"/>
                </a:solidFill>
              </a:rPr>
              <a:t>Impact</a:t>
            </a:r>
          </a:p>
        </p:txBody>
      </p:sp>
      <p:sp>
        <p:nvSpPr>
          <p:cNvPr id="3" name="Text Placeholder 2">
            <a:extLst>
              <a:ext uri="{FF2B5EF4-FFF2-40B4-BE49-F238E27FC236}">
                <a16:creationId xmlns="" xmlns:a16="http://schemas.microsoft.com/office/drawing/2014/main" id="{ED96226B-B7A3-7847-8C8D-D9CE6FA62E70}"/>
              </a:ext>
            </a:extLst>
          </p:cNvPr>
          <p:cNvSpPr>
            <a:spLocks noGrp="1"/>
          </p:cNvSpPr>
          <p:nvPr>
            <p:ph type="body" idx="4294967295"/>
          </p:nvPr>
        </p:nvSpPr>
        <p:spPr>
          <a:xfrm>
            <a:off x="6168929" y="3767691"/>
            <a:ext cx="6023071" cy="1268136"/>
          </a:xfrm>
        </p:spPr>
        <p:txBody>
          <a:bodyPr/>
          <a:lstStyle/>
          <a:p>
            <a:pPr marL="0" indent="0">
              <a:lnSpc>
                <a:spcPct val="100000"/>
              </a:lnSpc>
              <a:buNone/>
            </a:pPr>
            <a:r>
              <a:rPr lang="en-US" sz="3200" dirty="0">
                <a:solidFill>
                  <a:schemeClr val="bg2">
                    <a:lumMod val="60000"/>
                    <a:lumOff val="40000"/>
                  </a:schemeClr>
                </a:solidFill>
              </a:rPr>
              <a:t>What are American’s views on immigrants?</a:t>
            </a:r>
          </a:p>
        </p:txBody>
      </p:sp>
      <p:pic>
        <p:nvPicPr>
          <p:cNvPr id="5" name="Picture 4">
            <a:extLst>
              <a:ext uri="{FF2B5EF4-FFF2-40B4-BE49-F238E27FC236}">
                <a16:creationId xmlns="" xmlns:a16="http://schemas.microsoft.com/office/drawing/2014/main" id="{DF44BF96-03D9-A444-A093-8999367F8958}"/>
              </a:ext>
            </a:extLst>
          </p:cNvPr>
          <p:cNvPicPr>
            <a:picLocks noChangeAspect="1"/>
          </p:cNvPicPr>
          <p:nvPr/>
        </p:nvPicPr>
        <p:blipFill>
          <a:blip r:embed="rId2">
            <a:duotone>
              <a:schemeClr val="bg2">
                <a:shade val="45000"/>
                <a:satMod val="135000"/>
              </a:schemeClr>
              <a:prstClr val="white"/>
            </a:duotone>
          </a:blip>
          <a:stretch>
            <a:fillRect/>
          </a:stretch>
        </p:blipFill>
        <p:spPr>
          <a:xfrm>
            <a:off x="0" y="0"/>
            <a:ext cx="6858000" cy="6858000"/>
          </a:xfrm>
          <a:prstGeom prst="rect">
            <a:avLst/>
          </a:prstGeom>
        </p:spPr>
      </p:pic>
      <p:sp>
        <p:nvSpPr>
          <p:cNvPr id="6" name="Slide Number Placeholder 1">
            <a:extLst>
              <a:ext uri="{FF2B5EF4-FFF2-40B4-BE49-F238E27FC236}">
                <a16:creationId xmlns="" xmlns:a16="http://schemas.microsoft.com/office/drawing/2014/main" id="{F59D0194-ADE0-3943-AB59-6D641A956B4F}"/>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38</a:t>
            </a:fld>
            <a:endParaRPr lang="en" dirty="0">
              <a:latin typeface="Arial" panose="020B0604020202020204" pitchFamily="34" charset="0"/>
              <a:cs typeface="Arial" panose="020B0604020202020204" pitchFamily="34" charset="0"/>
            </a:endParaRPr>
          </a:p>
        </p:txBody>
      </p:sp>
      <p:grpSp>
        <p:nvGrpSpPr>
          <p:cNvPr id="36" name="Group 35">
            <a:extLst>
              <a:ext uri="{FF2B5EF4-FFF2-40B4-BE49-F238E27FC236}">
                <a16:creationId xmlns="" xmlns:a16="http://schemas.microsoft.com/office/drawing/2014/main" id="{B5A5E380-8085-AA4A-B25B-63CD4E626E6B}"/>
              </a:ext>
            </a:extLst>
          </p:cNvPr>
          <p:cNvGrpSpPr/>
          <p:nvPr/>
        </p:nvGrpSpPr>
        <p:grpSpPr>
          <a:xfrm>
            <a:off x="6274878" y="5647267"/>
            <a:ext cx="5184755" cy="685800"/>
            <a:chOff x="6274878" y="5647267"/>
            <a:chExt cx="5184755" cy="685800"/>
          </a:xfrm>
        </p:grpSpPr>
        <p:sp>
          <p:nvSpPr>
            <p:cNvPr id="37" name="Oval 36">
              <a:extLst>
                <a:ext uri="{FF2B5EF4-FFF2-40B4-BE49-F238E27FC236}">
                  <a16:creationId xmlns="" xmlns:a16="http://schemas.microsoft.com/office/drawing/2014/main" id="{AF79EB8A-2204-224A-9F7B-004627997A57}"/>
                </a:ext>
              </a:extLst>
            </p:cNvPr>
            <p:cNvSpPr/>
            <p:nvPr/>
          </p:nvSpPr>
          <p:spPr>
            <a:xfrm>
              <a:off x="6274878"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58B110F8-77C7-844D-A7D2-3B4C1115E59B}"/>
                </a:ext>
              </a:extLst>
            </p:cNvPr>
            <p:cNvSpPr txBox="1"/>
            <p:nvPr/>
          </p:nvSpPr>
          <p:spPr>
            <a:xfrm>
              <a:off x="6364584"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1</a:t>
              </a:r>
            </a:p>
          </p:txBody>
        </p:sp>
        <p:sp>
          <p:nvSpPr>
            <p:cNvPr id="39" name="Oval 38">
              <a:extLst>
                <a:ext uri="{FF2B5EF4-FFF2-40B4-BE49-F238E27FC236}">
                  <a16:creationId xmlns="" xmlns:a16="http://schemas.microsoft.com/office/drawing/2014/main" id="{B0EE790C-0675-6F4E-9C21-C42DF1E5BDE1}"/>
                </a:ext>
              </a:extLst>
            </p:cNvPr>
            <p:cNvSpPr/>
            <p:nvPr/>
          </p:nvSpPr>
          <p:spPr>
            <a:xfrm>
              <a:off x="7024704"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6660002E-CA5E-1F4E-9649-EAA3D11BB609}"/>
                </a:ext>
              </a:extLst>
            </p:cNvPr>
            <p:cNvSpPr txBox="1"/>
            <p:nvPr/>
          </p:nvSpPr>
          <p:spPr>
            <a:xfrm>
              <a:off x="7114410"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2</a:t>
              </a:r>
            </a:p>
          </p:txBody>
        </p:sp>
        <p:sp>
          <p:nvSpPr>
            <p:cNvPr id="41" name="Oval 40">
              <a:extLst>
                <a:ext uri="{FF2B5EF4-FFF2-40B4-BE49-F238E27FC236}">
                  <a16:creationId xmlns="" xmlns:a16="http://schemas.microsoft.com/office/drawing/2014/main" id="{B2323D13-8C81-024B-A9C9-D0B60253ECC3}"/>
                </a:ext>
              </a:extLst>
            </p:cNvPr>
            <p:cNvSpPr/>
            <p:nvPr/>
          </p:nvSpPr>
          <p:spPr>
            <a:xfrm>
              <a:off x="7774530"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CC53293C-0A6A-194A-AA21-B175DB008191}"/>
                </a:ext>
              </a:extLst>
            </p:cNvPr>
            <p:cNvSpPr txBox="1"/>
            <p:nvPr/>
          </p:nvSpPr>
          <p:spPr>
            <a:xfrm>
              <a:off x="7862291"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3</a:t>
              </a:r>
            </a:p>
          </p:txBody>
        </p:sp>
        <p:sp>
          <p:nvSpPr>
            <p:cNvPr id="43" name="Oval 42">
              <a:extLst>
                <a:ext uri="{FF2B5EF4-FFF2-40B4-BE49-F238E27FC236}">
                  <a16:creationId xmlns="" xmlns:a16="http://schemas.microsoft.com/office/drawing/2014/main" id="{A4B86567-A601-5346-B1F0-100489150561}"/>
                </a:ext>
              </a:extLst>
            </p:cNvPr>
            <p:cNvSpPr/>
            <p:nvPr/>
          </p:nvSpPr>
          <p:spPr>
            <a:xfrm>
              <a:off x="8524356"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 xmlns:a16="http://schemas.microsoft.com/office/drawing/2014/main" id="{A29CC01F-154F-DC42-A99C-21D0C8DAD5A9}"/>
                </a:ext>
              </a:extLst>
            </p:cNvPr>
            <p:cNvSpPr txBox="1"/>
            <p:nvPr/>
          </p:nvSpPr>
          <p:spPr>
            <a:xfrm>
              <a:off x="8614062"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4</a:t>
              </a:r>
            </a:p>
          </p:txBody>
        </p:sp>
        <p:sp>
          <p:nvSpPr>
            <p:cNvPr id="45" name="Oval 44">
              <a:extLst>
                <a:ext uri="{FF2B5EF4-FFF2-40B4-BE49-F238E27FC236}">
                  <a16:creationId xmlns="" xmlns:a16="http://schemas.microsoft.com/office/drawing/2014/main" id="{BF9BAA24-6E94-B64D-84C8-C90341E233F4}"/>
                </a:ext>
              </a:extLst>
            </p:cNvPr>
            <p:cNvSpPr/>
            <p:nvPr/>
          </p:nvSpPr>
          <p:spPr>
            <a:xfrm>
              <a:off x="9274182" y="5647267"/>
              <a:ext cx="685800" cy="685800"/>
            </a:xfrm>
            <a:prstGeom prst="ellipse">
              <a:avLst/>
            </a:prstGeom>
            <a:solidFill>
              <a:schemeClr val="bg2"/>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 xmlns:a16="http://schemas.microsoft.com/office/drawing/2014/main" id="{E821BC12-E16B-D84F-8372-63C026D3363F}"/>
                </a:ext>
              </a:extLst>
            </p:cNvPr>
            <p:cNvSpPr txBox="1"/>
            <p:nvPr/>
          </p:nvSpPr>
          <p:spPr>
            <a:xfrm>
              <a:off x="9361943" y="5668319"/>
              <a:ext cx="502920" cy="612648"/>
            </a:xfrm>
            <a:prstGeom prst="rect">
              <a:avLst/>
            </a:prstGeom>
            <a:noFill/>
          </p:spPr>
          <p:txBody>
            <a:bodyPr wrap="square" rtlCol="0">
              <a:spAutoFit/>
            </a:bodyPr>
            <a:lstStyle/>
            <a:p>
              <a:pPr algn="ctr"/>
              <a:r>
                <a:rPr lang="en-US" sz="3400" b="1" dirty="0">
                  <a:solidFill>
                    <a:schemeClr val="bg2">
                      <a:lumMod val="60000"/>
                      <a:lumOff val="40000"/>
                    </a:schemeClr>
                  </a:solidFill>
                  <a:latin typeface="Arial" panose="020B0604020202020204" pitchFamily="34" charset="0"/>
                  <a:cs typeface="Arial" panose="020B0604020202020204" pitchFamily="34" charset="0"/>
                </a:rPr>
                <a:t>5</a:t>
              </a:r>
            </a:p>
          </p:txBody>
        </p:sp>
        <p:sp>
          <p:nvSpPr>
            <p:cNvPr id="47" name="Oval 46">
              <a:extLst>
                <a:ext uri="{FF2B5EF4-FFF2-40B4-BE49-F238E27FC236}">
                  <a16:creationId xmlns="" xmlns:a16="http://schemas.microsoft.com/office/drawing/2014/main" id="{A79803F5-8930-454C-95AD-8DE70887BD5E}"/>
                </a:ext>
              </a:extLst>
            </p:cNvPr>
            <p:cNvSpPr/>
            <p:nvPr/>
          </p:nvSpPr>
          <p:spPr>
            <a:xfrm>
              <a:off x="10024008"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 xmlns:a16="http://schemas.microsoft.com/office/drawing/2014/main" id="{C1A51380-5803-FB45-B840-95753C52ED62}"/>
                </a:ext>
              </a:extLst>
            </p:cNvPr>
            <p:cNvSpPr txBox="1"/>
            <p:nvPr/>
          </p:nvSpPr>
          <p:spPr>
            <a:xfrm>
              <a:off x="10126534"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6</a:t>
              </a:r>
            </a:p>
          </p:txBody>
        </p:sp>
        <p:sp>
          <p:nvSpPr>
            <p:cNvPr id="49" name="Oval 48">
              <a:extLst>
                <a:ext uri="{FF2B5EF4-FFF2-40B4-BE49-F238E27FC236}">
                  <a16:creationId xmlns="" xmlns:a16="http://schemas.microsoft.com/office/drawing/2014/main" id="{DB026EA9-8F92-1341-A0EF-79A6CCB2EB75}"/>
                </a:ext>
              </a:extLst>
            </p:cNvPr>
            <p:cNvSpPr/>
            <p:nvPr/>
          </p:nvSpPr>
          <p:spPr>
            <a:xfrm>
              <a:off x="10773833"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 xmlns:a16="http://schemas.microsoft.com/office/drawing/2014/main" id="{7FA690D2-091C-F442-996F-7AA3A57BE84A}"/>
                </a:ext>
              </a:extLst>
            </p:cNvPr>
            <p:cNvSpPr txBox="1"/>
            <p:nvPr/>
          </p:nvSpPr>
          <p:spPr>
            <a:xfrm>
              <a:off x="10881571"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7</a:t>
              </a:r>
            </a:p>
          </p:txBody>
        </p:sp>
        <p:cxnSp>
          <p:nvCxnSpPr>
            <p:cNvPr id="51" name="Straight Connector 50">
              <a:extLst>
                <a:ext uri="{FF2B5EF4-FFF2-40B4-BE49-F238E27FC236}">
                  <a16:creationId xmlns="" xmlns:a16="http://schemas.microsoft.com/office/drawing/2014/main" id="{04B58E62-4711-3C43-BC85-42F36C4FEDFA}"/>
                </a:ext>
              </a:extLst>
            </p:cNvPr>
            <p:cNvCxnSpPr>
              <a:stCxn id="37" idx="6"/>
              <a:endCxn id="39" idx="2"/>
            </p:cNvCxnSpPr>
            <p:nvPr/>
          </p:nvCxnSpPr>
          <p:spPr>
            <a:xfrm>
              <a:off x="6960678" y="5990167"/>
              <a:ext cx="64008"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5FA13FFD-A8E6-BE45-913C-4914B09A4CEE}"/>
                </a:ext>
              </a:extLst>
            </p:cNvPr>
            <p:cNvCxnSpPr>
              <a:cxnSpLocks/>
              <a:endCxn id="41" idx="2"/>
            </p:cNvCxnSpPr>
            <p:nvPr/>
          </p:nvCxnSpPr>
          <p:spPr>
            <a:xfrm flipV="1">
              <a:off x="7710504" y="5990167"/>
              <a:ext cx="64026" cy="273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A6742CB5-5FD0-6B40-B170-1644F17161B2}"/>
                </a:ext>
              </a:extLst>
            </p:cNvPr>
            <p:cNvCxnSpPr>
              <a:cxnSpLocks/>
              <a:endCxn id="43" idx="2"/>
            </p:cNvCxnSpPr>
            <p:nvPr/>
          </p:nvCxnSpPr>
          <p:spPr>
            <a:xfrm>
              <a:off x="8460330" y="5990167"/>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08BACB22-914A-7343-A1D0-58DB07A24501}"/>
                </a:ext>
              </a:extLst>
            </p:cNvPr>
            <p:cNvCxnSpPr>
              <a:cxnSpLocks/>
              <a:endCxn id="45" idx="2"/>
            </p:cNvCxnSpPr>
            <p:nvPr/>
          </p:nvCxnSpPr>
          <p:spPr>
            <a:xfrm flipV="1">
              <a:off x="9210156" y="5990167"/>
              <a:ext cx="64026" cy="92"/>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C2D52777-ADE0-7D40-BB2D-6A9491B738AB}"/>
                </a:ext>
              </a:extLst>
            </p:cNvPr>
            <p:cNvCxnSpPr>
              <a:cxnSpLocks/>
              <a:endCxn id="47" idx="2"/>
            </p:cNvCxnSpPr>
            <p:nvPr/>
          </p:nvCxnSpPr>
          <p:spPr>
            <a:xfrm>
              <a:off x="9959982" y="5990167"/>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84583C87-04F9-2C44-9525-54EE5ACF613D}"/>
                </a:ext>
              </a:extLst>
            </p:cNvPr>
            <p:cNvCxnSpPr>
              <a:cxnSpLocks/>
            </p:cNvCxnSpPr>
            <p:nvPr/>
          </p:nvCxnSpPr>
          <p:spPr>
            <a:xfrm>
              <a:off x="10716728" y="5995425"/>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864126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94A12E-18ED-2849-AADE-662D16FAD821}"/>
              </a:ext>
            </a:extLst>
          </p:cNvPr>
          <p:cNvSpPr>
            <a:spLocks noGrp="1"/>
          </p:cNvSpPr>
          <p:nvPr>
            <p:ph type="title"/>
          </p:nvPr>
        </p:nvSpPr>
        <p:spPr>
          <a:xfrm>
            <a:off x="127322" y="219919"/>
            <a:ext cx="11918904" cy="916281"/>
          </a:xfrm>
        </p:spPr>
        <p:txBody>
          <a:bodyPr/>
          <a:lstStyle/>
          <a:p>
            <a:pPr>
              <a:tabLst>
                <a:tab pos="2217738" algn="l"/>
              </a:tabLst>
            </a:pPr>
            <a:r>
              <a:rPr lang="en-US" sz="3600" b="0" dirty="0">
                <a:latin typeface="Arial" panose="020B0604020202020204" pitchFamily="34" charset="0"/>
                <a:cs typeface="Arial" panose="020B0604020202020204" pitchFamily="34" charset="0"/>
              </a:rPr>
              <a:t>In 2019, almost 2/3 Americans said immigrants are </a:t>
            </a:r>
            <a:br>
              <a:rPr lang="en-US" sz="3600" b="0" dirty="0">
                <a:latin typeface="Arial" panose="020B0604020202020204" pitchFamily="34" charset="0"/>
                <a:cs typeface="Arial" panose="020B0604020202020204" pitchFamily="34" charset="0"/>
              </a:rPr>
            </a:br>
            <a:r>
              <a:rPr lang="en-US" sz="3600" b="0" dirty="0">
                <a:latin typeface="Arial" panose="020B0604020202020204" pitchFamily="34" charset="0"/>
                <a:cs typeface="Arial" panose="020B0604020202020204" pitchFamily="34" charset="0"/>
              </a:rPr>
              <a:t>essential to the nation</a:t>
            </a:r>
            <a:br>
              <a:rPr lang="en-US" sz="3600" b="0" dirty="0">
                <a:latin typeface="Arial" panose="020B0604020202020204" pitchFamily="34" charset="0"/>
                <a:cs typeface="Arial" panose="020B0604020202020204" pitchFamily="34" charset="0"/>
              </a:rPr>
            </a:br>
            <a:r>
              <a:rPr lang="en-US" sz="3600" b="0" dirty="0">
                <a:latin typeface="Arial" panose="020B0604020202020204" pitchFamily="34" charset="0"/>
                <a:cs typeface="Arial" panose="020B0604020202020204" pitchFamily="34" charset="0"/>
              </a:rPr>
              <a:t/>
            </a:r>
            <a:br>
              <a:rPr lang="en-US" sz="3600" b="0" dirty="0">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 who say …</a:t>
            </a:r>
            <a:endParaRPr lang="en-US" sz="2400" b="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FB58F9D4-A334-2C42-A40B-6F0E60280370}"/>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(Brockway and Doherty 2019)</a:t>
            </a:r>
          </a:p>
        </p:txBody>
      </p:sp>
      <p:sp>
        <p:nvSpPr>
          <p:cNvPr id="25" name="Slide Number Placeholder 1">
            <a:extLst>
              <a:ext uri="{FF2B5EF4-FFF2-40B4-BE49-F238E27FC236}">
                <a16:creationId xmlns="" xmlns:a16="http://schemas.microsoft.com/office/drawing/2014/main" id="{8E67EB30-79CC-AB47-958C-AFD66EE86450}"/>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39</a:t>
            </a:fld>
            <a:endParaRPr lang="en"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 xmlns:a16="http://schemas.microsoft.com/office/drawing/2014/main" id="{1CACF201-0D8F-004A-85FA-996C9B80083A}"/>
              </a:ext>
            </a:extLst>
          </p:cNvPr>
          <p:cNvGrpSpPr/>
          <p:nvPr/>
        </p:nvGrpSpPr>
        <p:grpSpPr>
          <a:xfrm>
            <a:off x="1634" y="1136200"/>
            <a:ext cx="12193633" cy="4572000"/>
            <a:chOff x="1634" y="1136200"/>
            <a:chExt cx="12193633" cy="4572000"/>
          </a:xfrm>
        </p:grpSpPr>
        <p:cxnSp>
          <p:nvCxnSpPr>
            <p:cNvPr id="14" name="Straight Connector 13">
              <a:extLst>
                <a:ext uri="{FF2B5EF4-FFF2-40B4-BE49-F238E27FC236}">
                  <a16:creationId xmlns="" xmlns:a16="http://schemas.microsoft.com/office/drawing/2014/main" id="{D21F3062-F532-434F-A686-C649D9E116F2}"/>
                </a:ext>
              </a:extLst>
            </p:cNvPr>
            <p:cNvCxnSpPr>
              <a:cxnSpLocks/>
            </p:cNvCxnSpPr>
            <p:nvPr/>
          </p:nvCxnSpPr>
          <p:spPr>
            <a:xfrm>
              <a:off x="1634" y="4135017"/>
              <a:ext cx="12193633"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7F9E4C9C-EED2-034F-BE29-045A6B9EAA2A}"/>
                </a:ext>
              </a:extLst>
            </p:cNvPr>
            <p:cNvSpPr txBox="1"/>
            <p:nvPr/>
          </p:nvSpPr>
          <p:spPr>
            <a:xfrm>
              <a:off x="127994" y="2545140"/>
              <a:ext cx="3758206" cy="1323439"/>
            </a:xfrm>
            <a:prstGeom prst="rect">
              <a:avLst/>
            </a:prstGeom>
            <a:noFill/>
          </p:spPr>
          <p:txBody>
            <a:bodyPr wrap="square" rtlCol="0">
              <a:spAutoFit/>
            </a:bodyPr>
            <a:lstStyle/>
            <a:p>
              <a:r>
                <a:rPr lang="en-US" sz="2000" dirty="0">
                  <a:solidFill>
                    <a:schemeClr val="tx2"/>
                  </a:solidFill>
                  <a:latin typeface="Arial" panose="020B0604020202020204" pitchFamily="34" charset="0"/>
                  <a:cs typeface="Arial" panose="020B0604020202020204" pitchFamily="34" charset="0"/>
                </a:rPr>
                <a:t>America's openness to people from all over the world is essential to who we are as a nation</a:t>
              </a:r>
            </a:p>
          </p:txBody>
        </p:sp>
        <p:sp>
          <p:nvSpPr>
            <p:cNvPr id="18" name="TextBox 17">
              <a:extLst>
                <a:ext uri="{FF2B5EF4-FFF2-40B4-BE49-F238E27FC236}">
                  <a16:creationId xmlns="" xmlns:a16="http://schemas.microsoft.com/office/drawing/2014/main" id="{DECD5D33-0294-D84F-BE77-8ACCCE08393A}"/>
                </a:ext>
              </a:extLst>
            </p:cNvPr>
            <p:cNvSpPr txBox="1"/>
            <p:nvPr/>
          </p:nvSpPr>
          <p:spPr>
            <a:xfrm>
              <a:off x="127994" y="4223429"/>
              <a:ext cx="3758206" cy="1015663"/>
            </a:xfrm>
            <a:prstGeom prst="rect">
              <a:avLst/>
            </a:prstGeom>
            <a:noFill/>
          </p:spPr>
          <p:txBody>
            <a:bodyPr wrap="square" rtlCol="0">
              <a:spAutoFit/>
            </a:bodyPr>
            <a:lstStyle/>
            <a:p>
              <a:r>
                <a:rPr lang="en-US" sz="2000" dirty="0">
                  <a:solidFill>
                    <a:schemeClr val="bg2">
                      <a:lumMod val="60000"/>
                      <a:lumOff val="40000"/>
                    </a:schemeClr>
                  </a:solidFill>
                  <a:latin typeface="Arial" panose="020B0604020202020204" pitchFamily="34" charset="0"/>
                  <a:cs typeface="Arial" panose="020B0604020202020204" pitchFamily="34" charset="0"/>
                </a:rPr>
                <a:t>If America is too open to people from around the world, we risk losing our identity as a nation</a:t>
              </a:r>
            </a:p>
          </p:txBody>
        </p:sp>
        <p:graphicFrame>
          <p:nvGraphicFramePr>
            <p:cNvPr id="13" name="Chart 12">
              <a:extLst>
                <a:ext uri="{FF2B5EF4-FFF2-40B4-BE49-F238E27FC236}">
                  <a16:creationId xmlns="" xmlns:a16="http://schemas.microsoft.com/office/drawing/2014/main" id="{0E358AF9-44D1-3341-A6A8-9A4587BDCAF7}"/>
                </a:ext>
              </a:extLst>
            </p:cNvPr>
            <p:cNvGraphicFramePr>
              <a:graphicFrameLocks/>
            </p:cNvGraphicFramePr>
            <p:nvPr>
              <p:extLst>
                <p:ext uri="{D42A27DB-BD31-4B8C-83A1-F6EECF244321}">
                  <p14:modId xmlns="" xmlns:p14="http://schemas.microsoft.com/office/powerpoint/2010/main" val="377455707"/>
                </p:ext>
              </p:extLst>
            </p:nvPr>
          </p:nvGraphicFramePr>
          <p:xfrm>
            <a:off x="4114800" y="1136200"/>
            <a:ext cx="4572000" cy="4572000"/>
          </p:xfrm>
          <a:graphic>
            <a:graphicData uri="http://schemas.openxmlformats.org/drawingml/2006/chart">
              <c:chart xmlns:c="http://schemas.openxmlformats.org/drawingml/2006/chart" xmlns:r="http://schemas.openxmlformats.org/officeDocument/2006/relationships" r:id="rId2"/>
            </a:graphicData>
          </a:graphic>
        </p:graphicFrame>
      </p:grpSp>
    </p:spTree>
    <p:extLst>
      <p:ext uri="{BB962C8B-B14F-4D97-AF65-F5344CB8AC3E}">
        <p14:creationId xmlns="" xmlns:p14="http://schemas.microsoft.com/office/powerpoint/2010/main" val="3406168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6EF8296-64BC-4444-9124-BB9F45A0DA2C}"/>
              </a:ext>
            </a:extLst>
          </p:cNvPr>
          <p:cNvPicPr>
            <a:picLocks noChangeAspect="1"/>
          </p:cNvPicPr>
          <p:nvPr/>
        </p:nvPicPr>
        <p:blipFill>
          <a:blip r:embed="rId2">
            <a:duotone>
              <a:schemeClr val="bg2">
                <a:shade val="45000"/>
                <a:satMod val="135000"/>
              </a:schemeClr>
              <a:prstClr val="white"/>
            </a:duotone>
          </a:blip>
          <a:stretch>
            <a:fillRect/>
          </a:stretch>
        </p:blipFill>
        <p:spPr>
          <a:xfrm>
            <a:off x="0" y="0"/>
            <a:ext cx="6858000" cy="6858000"/>
          </a:xfrm>
          <a:prstGeom prst="rect">
            <a:avLst/>
          </a:prstGeom>
        </p:spPr>
      </p:pic>
      <p:sp>
        <p:nvSpPr>
          <p:cNvPr id="2" name="Title 1">
            <a:extLst>
              <a:ext uri="{FF2B5EF4-FFF2-40B4-BE49-F238E27FC236}">
                <a16:creationId xmlns="" xmlns:a16="http://schemas.microsoft.com/office/drawing/2014/main" id="{422FE7E9-8671-E941-A028-7F0A0453A6B0}"/>
              </a:ext>
            </a:extLst>
          </p:cNvPr>
          <p:cNvSpPr>
            <a:spLocks noGrp="1"/>
          </p:cNvSpPr>
          <p:nvPr>
            <p:ph type="title"/>
          </p:nvPr>
        </p:nvSpPr>
        <p:spPr/>
        <p:txBody>
          <a:bodyPr/>
          <a:lstStyle/>
          <a:p>
            <a:r>
              <a:rPr lang="en-US" sz="5000" dirty="0">
                <a:solidFill>
                  <a:schemeClr val="bg2"/>
                </a:solidFill>
              </a:rPr>
              <a:t>Global Migration</a:t>
            </a:r>
          </a:p>
        </p:txBody>
      </p:sp>
      <p:sp>
        <p:nvSpPr>
          <p:cNvPr id="5" name="Slide Number Placeholder 1">
            <a:extLst>
              <a:ext uri="{FF2B5EF4-FFF2-40B4-BE49-F238E27FC236}">
                <a16:creationId xmlns="" xmlns:a16="http://schemas.microsoft.com/office/drawing/2014/main" id="{32EC2A3A-20D3-1F4D-BF7D-B14CDDA9DF6C}"/>
              </a:ext>
            </a:extLst>
          </p:cNvPr>
          <p:cNvSpPr txBox="1">
            <a:spLocks/>
          </p:cNvSpPr>
          <p:nvPr/>
        </p:nvSpPr>
        <p:spPr>
          <a:xfrm>
            <a:off x="11459633" y="6477000"/>
            <a:ext cx="732367"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4</a:t>
            </a:fld>
            <a:endParaRPr lang="en"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 xmlns:a16="http://schemas.microsoft.com/office/drawing/2014/main" id="{7D001272-2FA1-144C-B551-9935F0DA7051}"/>
              </a:ext>
            </a:extLst>
          </p:cNvPr>
          <p:cNvGrpSpPr/>
          <p:nvPr/>
        </p:nvGrpSpPr>
        <p:grpSpPr>
          <a:xfrm>
            <a:off x="6274878" y="5647267"/>
            <a:ext cx="5184755" cy="685800"/>
            <a:chOff x="6274878" y="5647267"/>
            <a:chExt cx="5184755" cy="685800"/>
          </a:xfrm>
        </p:grpSpPr>
        <p:sp>
          <p:nvSpPr>
            <p:cNvPr id="32" name="Oval 31">
              <a:extLst>
                <a:ext uri="{FF2B5EF4-FFF2-40B4-BE49-F238E27FC236}">
                  <a16:creationId xmlns="" xmlns:a16="http://schemas.microsoft.com/office/drawing/2014/main" id="{F903F0E4-E297-AC4E-80AF-00D73C2B2448}"/>
                </a:ext>
              </a:extLst>
            </p:cNvPr>
            <p:cNvSpPr/>
            <p:nvPr/>
          </p:nvSpPr>
          <p:spPr>
            <a:xfrm>
              <a:off x="6274878" y="5647267"/>
              <a:ext cx="685800" cy="68580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B53F80DE-2D22-704F-BD50-4F792C77F427}"/>
                </a:ext>
              </a:extLst>
            </p:cNvPr>
            <p:cNvSpPr txBox="1"/>
            <p:nvPr/>
          </p:nvSpPr>
          <p:spPr>
            <a:xfrm>
              <a:off x="6364584" y="5668319"/>
              <a:ext cx="502920" cy="612648"/>
            </a:xfrm>
            <a:prstGeom prst="rect">
              <a:avLst/>
            </a:prstGeom>
            <a:noFill/>
          </p:spPr>
          <p:txBody>
            <a:bodyPr wrap="square" rtlCol="0">
              <a:spAutoFit/>
            </a:bodyPr>
            <a:lstStyle/>
            <a:p>
              <a:pPr algn="ctr"/>
              <a:r>
                <a:rPr lang="en-US" sz="3400" b="1" dirty="0">
                  <a:solidFill>
                    <a:schemeClr val="bg2">
                      <a:lumMod val="60000"/>
                      <a:lumOff val="40000"/>
                    </a:schemeClr>
                  </a:solidFill>
                  <a:latin typeface="Arial" panose="020B0604020202020204" pitchFamily="34" charset="0"/>
                  <a:cs typeface="Arial" panose="020B0604020202020204" pitchFamily="34" charset="0"/>
                </a:rPr>
                <a:t>1</a:t>
              </a:r>
            </a:p>
          </p:txBody>
        </p:sp>
        <p:sp>
          <p:nvSpPr>
            <p:cNvPr id="30" name="Oval 29">
              <a:extLst>
                <a:ext uri="{FF2B5EF4-FFF2-40B4-BE49-F238E27FC236}">
                  <a16:creationId xmlns="" xmlns:a16="http://schemas.microsoft.com/office/drawing/2014/main" id="{53A4ADCE-E4B3-574A-86E7-147C30AFFA39}"/>
                </a:ext>
              </a:extLst>
            </p:cNvPr>
            <p:cNvSpPr/>
            <p:nvPr/>
          </p:nvSpPr>
          <p:spPr>
            <a:xfrm>
              <a:off x="7024704"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 xmlns:a16="http://schemas.microsoft.com/office/drawing/2014/main" id="{96F2BC50-B571-424F-A148-37557A278634}"/>
                </a:ext>
              </a:extLst>
            </p:cNvPr>
            <p:cNvSpPr txBox="1"/>
            <p:nvPr/>
          </p:nvSpPr>
          <p:spPr>
            <a:xfrm>
              <a:off x="7114410"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2</a:t>
              </a:r>
            </a:p>
          </p:txBody>
        </p:sp>
        <p:sp>
          <p:nvSpPr>
            <p:cNvPr id="28" name="Oval 27">
              <a:extLst>
                <a:ext uri="{FF2B5EF4-FFF2-40B4-BE49-F238E27FC236}">
                  <a16:creationId xmlns="" xmlns:a16="http://schemas.microsoft.com/office/drawing/2014/main" id="{C976AE7D-826F-904C-B561-83292774271B}"/>
                </a:ext>
              </a:extLst>
            </p:cNvPr>
            <p:cNvSpPr/>
            <p:nvPr/>
          </p:nvSpPr>
          <p:spPr>
            <a:xfrm>
              <a:off x="7774530"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 xmlns:a16="http://schemas.microsoft.com/office/drawing/2014/main" id="{BB4806B3-CAB4-1647-BFD6-D53BE8FC08F0}"/>
                </a:ext>
              </a:extLst>
            </p:cNvPr>
            <p:cNvSpPr txBox="1"/>
            <p:nvPr/>
          </p:nvSpPr>
          <p:spPr>
            <a:xfrm>
              <a:off x="7862291"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3</a:t>
              </a:r>
            </a:p>
          </p:txBody>
        </p:sp>
        <p:sp>
          <p:nvSpPr>
            <p:cNvPr id="26" name="Oval 25">
              <a:extLst>
                <a:ext uri="{FF2B5EF4-FFF2-40B4-BE49-F238E27FC236}">
                  <a16:creationId xmlns="" xmlns:a16="http://schemas.microsoft.com/office/drawing/2014/main" id="{CDFF2A09-AB76-7547-A084-74ABD1003052}"/>
                </a:ext>
              </a:extLst>
            </p:cNvPr>
            <p:cNvSpPr/>
            <p:nvPr/>
          </p:nvSpPr>
          <p:spPr>
            <a:xfrm>
              <a:off x="8524356"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 xmlns:a16="http://schemas.microsoft.com/office/drawing/2014/main" id="{86A65CBF-8BA2-2D4B-AD40-A8BCE5E5D72F}"/>
                </a:ext>
              </a:extLst>
            </p:cNvPr>
            <p:cNvSpPr txBox="1"/>
            <p:nvPr/>
          </p:nvSpPr>
          <p:spPr>
            <a:xfrm>
              <a:off x="8614062"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4</a:t>
              </a:r>
            </a:p>
          </p:txBody>
        </p:sp>
        <p:sp>
          <p:nvSpPr>
            <p:cNvPr id="24" name="Oval 23">
              <a:extLst>
                <a:ext uri="{FF2B5EF4-FFF2-40B4-BE49-F238E27FC236}">
                  <a16:creationId xmlns="" xmlns:a16="http://schemas.microsoft.com/office/drawing/2014/main" id="{D9A9F745-AE27-E640-9265-F6B0A2DCB998}"/>
                </a:ext>
              </a:extLst>
            </p:cNvPr>
            <p:cNvSpPr/>
            <p:nvPr/>
          </p:nvSpPr>
          <p:spPr>
            <a:xfrm>
              <a:off x="9274182"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60D81069-864B-E04F-9B4B-958E0A671BF7}"/>
                </a:ext>
              </a:extLst>
            </p:cNvPr>
            <p:cNvSpPr txBox="1"/>
            <p:nvPr/>
          </p:nvSpPr>
          <p:spPr>
            <a:xfrm>
              <a:off x="9361943"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5</a:t>
              </a:r>
            </a:p>
          </p:txBody>
        </p:sp>
        <p:sp>
          <p:nvSpPr>
            <p:cNvPr id="22" name="Oval 21">
              <a:extLst>
                <a:ext uri="{FF2B5EF4-FFF2-40B4-BE49-F238E27FC236}">
                  <a16:creationId xmlns="" xmlns:a16="http://schemas.microsoft.com/office/drawing/2014/main" id="{567E0258-53B6-4845-954A-86EF1F5C8EB9}"/>
                </a:ext>
              </a:extLst>
            </p:cNvPr>
            <p:cNvSpPr/>
            <p:nvPr/>
          </p:nvSpPr>
          <p:spPr>
            <a:xfrm>
              <a:off x="10024008"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45EBE3D1-CD84-624E-A9C7-F5E158169085}"/>
                </a:ext>
              </a:extLst>
            </p:cNvPr>
            <p:cNvSpPr txBox="1"/>
            <p:nvPr/>
          </p:nvSpPr>
          <p:spPr>
            <a:xfrm>
              <a:off x="10126534"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6</a:t>
              </a:r>
            </a:p>
          </p:txBody>
        </p:sp>
        <p:sp>
          <p:nvSpPr>
            <p:cNvPr id="20" name="Oval 19">
              <a:extLst>
                <a:ext uri="{FF2B5EF4-FFF2-40B4-BE49-F238E27FC236}">
                  <a16:creationId xmlns="" xmlns:a16="http://schemas.microsoft.com/office/drawing/2014/main" id="{40C394F7-966E-A342-8D0F-6A6E4B9AFD6F}"/>
                </a:ext>
              </a:extLst>
            </p:cNvPr>
            <p:cNvSpPr/>
            <p:nvPr/>
          </p:nvSpPr>
          <p:spPr>
            <a:xfrm>
              <a:off x="10773833"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93821DE4-8E7F-8B45-A89D-09E2C007AE45}"/>
                </a:ext>
              </a:extLst>
            </p:cNvPr>
            <p:cNvSpPr txBox="1"/>
            <p:nvPr/>
          </p:nvSpPr>
          <p:spPr>
            <a:xfrm>
              <a:off x="10881571"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7</a:t>
              </a:r>
            </a:p>
          </p:txBody>
        </p:sp>
        <p:cxnSp>
          <p:nvCxnSpPr>
            <p:cNvPr id="35" name="Straight Connector 34">
              <a:extLst>
                <a:ext uri="{FF2B5EF4-FFF2-40B4-BE49-F238E27FC236}">
                  <a16:creationId xmlns="" xmlns:a16="http://schemas.microsoft.com/office/drawing/2014/main" id="{4C8E4FC4-F669-A342-9C83-7429834ED8EA}"/>
                </a:ext>
              </a:extLst>
            </p:cNvPr>
            <p:cNvCxnSpPr>
              <a:stCxn id="32" idx="6"/>
              <a:endCxn id="30" idx="2"/>
            </p:cNvCxnSpPr>
            <p:nvPr/>
          </p:nvCxnSpPr>
          <p:spPr>
            <a:xfrm>
              <a:off x="6960678" y="5990167"/>
              <a:ext cx="64008"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AAF3B285-CC8A-744D-B44E-A7F9E97A61A6}"/>
                </a:ext>
              </a:extLst>
            </p:cNvPr>
            <p:cNvCxnSpPr>
              <a:cxnSpLocks/>
              <a:endCxn id="28" idx="2"/>
            </p:cNvCxnSpPr>
            <p:nvPr/>
          </p:nvCxnSpPr>
          <p:spPr>
            <a:xfrm flipV="1">
              <a:off x="7710504" y="5990167"/>
              <a:ext cx="64026" cy="273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BA276D56-AF01-324D-948F-7D548106353D}"/>
                </a:ext>
              </a:extLst>
            </p:cNvPr>
            <p:cNvCxnSpPr>
              <a:cxnSpLocks/>
              <a:endCxn id="26" idx="2"/>
            </p:cNvCxnSpPr>
            <p:nvPr/>
          </p:nvCxnSpPr>
          <p:spPr>
            <a:xfrm>
              <a:off x="8460330" y="5990167"/>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E4651171-6B74-664E-B627-011323BB2E20}"/>
                </a:ext>
              </a:extLst>
            </p:cNvPr>
            <p:cNvCxnSpPr>
              <a:cxnSpLocks/>
              <a:endCxn id="24" idx="2"/>
            </p:cNvCxnSpPr>
            <p:nvPr/>
          </p:nvCxnSpPr>
          <p:spPr>
            <a:xfrm flipV="1">
              <a:off x="9210156" y="5990167"/>
              <a:ext cx="64026" cy="92"/>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521C3F93-7388-C644-B0DB-EE43E243F624}"/>
                </a:ext>
              </a:extLst>
            </p:cNvPr>
            <p:cNvCxnSpPr>
              <a:cxnSpLocks/>
              <a:endCxn id="22" idx="2"/>
            </p:cNvCxnSpPr>
            <p:nvPr/>
          </p:nvCxnSpPr>
          <p:spPr>
            <a:xfrm>
              <a:off x="9959982" y="5990167"/>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B50257BB-F551-6245-9C6C-4A920F351306}"/>
                </a:ext>
              </a:extLst>
            </p:cNvPr>
            <p:cNvCxnSpPr>
              <a:cxnSpLocks/>
            </p:cNvCxnSpPr>
            <p:nvPr/>
          </p:nvCxnSpPr>
          <p:spPr>
            <a:xfrm>
              <a:off x="10716728" y="5995425"/>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4" name="Text Placeholder 2">
            <a:extLst>
              <a:ext uri="{FF2B5EF4-FFF2-40B4-BE49-F238E27FC236}">
                <a16:creationId xmlns="" xmlns:a16="http://schemas.microsoft.com/office/drawing/2014/main" id="{EEF1A614-7BF8-FE4D-9CCF-0B8F05C1935C}"/>
              </a:ext>
            </a:extLst>
          </p:cNvPr>
          <p:cNvSpPr txBox="1">
            <a:spLocks/>
          </p:cNvSpPr>
          <p:nvPr/>
        </p:nvSpPr>
        <p:spPr>
          <a:xfrm>
            <a:off x="6096000" y="3763618"/>
            <a:ext cx="6095999" cy="16888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Tx/>
              <a:buChar char="●"/>
              <a:defRPr sz="1800" b="0"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nSpc>
                <a:spcPct val="100000"/>
              </a:lnSpc>
              <a:buFontTx/>
              <a:buNone/>
            </a:pPr>
            <a:r>
              <a:rPr lang="en-US" sz="3200" kern="0" dirty="0">
                <a:solidFill>
                  <a:schemeClr val="bg2">
                    <a:lumMod val="60000"/>
                    <a:lumOff val="40000"/>
                  </a:schemeClr>
                </a:solidFill>
              </a:rPr>
              <a:t>Who are international migrants today?</a:t>
            </a:r>
          </a:p>
        </p:txBody>
      </p:sp>
    </p:spTree>
    <p:extLst>
      <p:ext uri="{BB962C8B-B14F-4D97-AF65-F5344CB8AC3E}">
        <p14:creationId xmlns="" xmlns:p14="http://schemas.microsoft.com/office/powerpoint/2010/main" val="2364647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94A12E-18ED-2849-AADE-662D16FAD821}"/>
              </a:ext>
            </a:extLst>
          </p:cNvPr>
          <p:cNvSpPr>
            <a:spLocks noGrp="1"/>
          </p:cNvSpPr>
          <p:nvPr>
            <p:ph type="title"/>
          </p:nvPr>
        </p:nvSpPr>
        <p:spPr>
          <a:xfrm>
            <a:off x="127322" y="219919"/>
            <a:ext cx="11918904" cy="916281"/>
          </a:xfrm>
        </p:spPr>
        <p:txBody>
          <a:bodyPr/>
          <a:lstStyle/>
          <a:p>
            <a:r>
              <a:rPr lang="en-US" sz="3600" b="0" dirty="0">
                <a:latin typeface="Arial" panose="020B0604020202020204" pitchFamily="34" charset="0"/>
                <a:cs typeface="Arial" panose="020B0604020202020204" pitchFamily="34" charset="0"/>
              </a:rPr>
              <a:t>In 2019, more Republicans say America risks its </a:t>
            </a:r>
            <a:br>
              <a:rPr lang="en-US" sz="3600" b="0" dirty="0">
                <a:latin typeface="Arial" panose="020B0604020202020204" pitchFamily="34" charset="0"/>
                <a:cs typeface="Arial" panose="020B0604020202020204" pitchFamily="34" charset="0"/>
              </a:rPr>
            </a:br>
            <a:r>
              <a:rPr lang="en-US" sz="3600" b="0" dirty="0">
                <a:latin typeface="Arial" panose="020B0604020202020204" pitchFamily="34" charset="0"/>
                <a:cs typeface="Arial" panose="020B0604020202020204" pitchFamily="34" charset="0"/>
              </a:rPr>
              <a:t>‘identity as a nation’ if it is too open to foreigners</a:t>
            </a:r>
            <a:r>
              <a:rPr lang="en-US" b="0" dirty="0">
                <a:latin typeface="Arial" panose="020B0604020202020204" pitchFamily="34" charset="0"/>
                <a:cs typeface="Arial" panose="020B0604020202020204" pitchFamily="34" charset="0"/>
              </a:rPr>
              <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
            </a:r>
            <a:br>
              <a:rPr lang="en-US" b="0" dirty="0">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 who say …</a:t>
            </a:r>
            <a:endParaRPr lang="en-US" sz="2400" b="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FB58F9D4-A334-2C42-A40B-6F0E60280370}"/>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(Brockway and Doherty 2019)</a:t>
            </a:r>
          </a:p>
        </p:txBody>
      </p:sp>
      <p:cxnSp>
        <p:nvCxnSpPr>
          <p:cNvPr id="6" name="Straight Connector 5">
            <a:extLst>
              <a:ext uri="{FF2B5EF4-FFF2-40B4-BE49-F238E27FC236}">
                <a16:creationId xmlns="" xmlns:a16="http://schemas.microsoft.com/office/drawing/2014/main" id="{8A8F8B5C-488B-1745-8FC7-AE76E96A0CD2}"/>
              </a:ext>
            </a:extLst>
          </p:cNvPr>
          <p:cNvCxnSpPr/>
          <p:nvPr/>
        </p:nvCxnSpPr>
        <p:spPr>
          <a:xfrm>
            <a:off x="6086774" y="1766485"/>
            <a:ext cx="0" cy="4393207"/>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5" name="Slide Number Placeholder 1">
            <a:extLst>
              <a:ext uri="{FF2B5EF4-FFF2-40B4-BE49-F238E27FC236}">
                <a16:creationId xmlns="" xmlns:a16="http://schemas.microsoft.com/office/drawing/2014/main" id="{8E67EB30-79CC-AB47-958C-AFD66EE86450}"/>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40</a:t>
            </a:fld>
            <a:endParaRPr lang="en"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 xmlns:a16="http://schemas.microsoft.com/office/drawing/2014/main" id="{D21F3062-F532-434F-A686-C649D9E116F2}"/>
              </a:ext>
            </a:extLst>
          </p:cNvPr>
          <p:cNvCxnSpPr>
            <a:cxnSpLocks/>
          </p:cNvCxnSpPr>
          <p:nvPr/>
        </p:nvCxnSpPr>
        <p:spPr>
          <a:xfrm>
            <a:off x="1634" y="4135017"/>
            <a:ext cx="12193633"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 xmlns:a16="http://schemas.microsoft.com/office/drawing/2014/main" id="{DECD5D33-0294-D84F-BE77-8ACCCE08393A}"/>
              </a:ext>
            </a:extLst>
          </p:cNvPr>
          <p:cNvSpPr txBox="1"/>
          <p:nvPr/>
        </p:nvSpPr>
        <p:spPr>
          <a:xfrm>
            <a:off x="127994" y="4223429"/>
            <a:ext cx="3224806" cy="1323439"/>
          </a:xfrm>
          <a:prstGeom prst="rect">
            <a:avLst/>
          </a:prstGeom>
          <a:noFill/>
        </p:spPr>
        <p:txBody>
          <a:bodyPr wrap="square" rtlCol="0">
            <a:spAutoFit/>
          </a:bodyPr>
          <a:lstStyle/>
          <a:p>
            <a:r>
              <a:rPr lang="en-US" sz="2000" dirty="0">
                <a:solidFill>
                  <a:schemeClr val="accent2"/>
                </a:solidFill>
                <a:latin typeface="Arial" panose="020B0604020202020204" pitchFamily="34" charset="0"/>
                <a:cs typeface="Arial" panose="020B0604020202020204" pitchFamily="34" charset="0"/>
              </a:rPr>
              <a:t>If America is too open to people from around the world, we risk losing our identity as a nation</a:t>
            </a:r>
          </a:p>
        </p:txBody>
      </p:sp>
      <p:graphicFrame>
        <p:nvGraphicFramePr>
          <p:cNvPr id="13" name="Chart 12">
            <a:extLst>
              <a:ext uri="{FF2B5EF4-FFF2-40B4-BE49-F238E27FC236}">
                <a16:creationId xmlns="" xmlns:a16="http://schemas.microsoft.com/office/drawing/2014/main" id="{BF9E67F7-9607-D147-AE18-80926897AFF0}"/>
              </a:ext>
            </a:extLst>
          </p:cNvPr>
          <p:cNvGraphicFramePr>
            <a:graphicFrameLocks/>
          </p:cNvGraphicFramePr>
          <p:nvPr>
            <p:extLst>
              <p:ext uri="{D42A27DB-BD31-4B8C-83A1-F6EECF244321}">
                <p14:modId xmlns="" xmlns:p14="http://schemas.microsoft.com/office/powerpoint/2010/main" val="3527518685"/>
              </p:ext>
            </p:extLst>
          </p:nvPr>
        </p:nvGraphicFramePr>
        <p:xfrm>
          <a:off x="3040108" y="1243787"/>
          <a:ext cx="6115050" cy="527685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 xmlns:a16="http://schemas.microsoft.com/office/drawing/2014/main" id="{2FC64C4C-3737-4941-A4A9-47CD0ED93AEA}"/>
              </a:ext>
            </a:extLst>
          </p:cNvPr>
          <p:cNvSpPr txBox="1"/>
          <p:nvPr/>
        </p:nvSpPr>
        <p:spPr>
          <a:xfrm>
            <a:off x="127994" y="2811578"/>
            <a:ext cx="3224806" cy="1323439"/>
          </a:xfrm>
          <a:prstGeom prst="rect">
            <a:avLst/>
          </a:prstGeom>
          <a:noFill/>
        </p:spPr>
        <p:txBody>
          <a:bodyPr wrap="square" rtlCol="0">
            <a:spAutoFit/>
          </a:bodyPr>
          <a:lstStyle/>
          <a:p>
            <a:r>
              <a:rPr lang="en-US" sz="2000" dirty="0">
                <a:solidFill>
                  <a:schemeClr val="bg2">
                    <a:lumMod val="60000"/>
                    <a:lumOff val="40000"/>
                  </a:schemeClr>
                </a:solidFill>
                <a:latin typeface="Arial" panose="020B0604020202020204" pitchFamily="34" charset="0"/>
                <a:cs typeface="Arial" panose="020B0604020202020204" pitchFamily="34" charset="0"/>
              </a:rPr>
              <a:t>America's openness to people from all over the world is essential to who we are as a nation</a:t>
            </a:r>
          </a:p>
        </p:txBody>
      </p:sp>
      <p:sp>
        <p:nvSpPr>
          <p:cNvPr id="3" name="TextBox 2">
            <a:extLst>
              <a:ext uri="{FF2B5EF4-FFF2-40B4-BE49-F238E27FC236}">
                <a16:creationId xmlns="" xmlns:a16="http://schemas.microsoft.com/office/drawing/2014/main" id="{70319D3C-9536-CA44-8516-665C63531EFC}"/>
              </a:ext>
            </a:extLst>
          </p:cNvPr>
          <p:cNvSpPr txBox="1"/>
          <p:nvPr/>
        </p:nvSpPr>
        <p:spPr>
          <a:xfrm>
            <a:off x="3352800" y="5734383"/>
            <a:ext cx="84346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2017</a:t>
            </a:r>
          </a:p>
        </p:txBody>
      </p:sp>
      <p:sp>
        <p:nvSpPr>
          <p:cNvPr id="23" name="TextBox 2">
            <a:extLst>
              <a:ext uri="{FF2B5EF4-FFF2-40B4-BE49-F238E27FC236}">
                <a16:creationId xmlns="" xmlns:a16="http://schemas.microsoft.com/office/drawing/2014/main" id="{0E01E359-E068-4F47-B087-7A113986643B}"/>
              </a:ext>
            </a:extLst>
          </p:cNvPr>
          <p:cNvSpPr txBox="1"/>
          <p:nvPr/>
        </p:nvSpPr>
        <p:spPr>
          <a:xfrm>
            <a:off x="7331190" y="5734383"/>
            <a:ext cx="746009"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latin typeface="Arial" panose="020B0604020202020204" pitchFamily="34" charset="0"/>
                <a:cs typeface="Arial" panose="020B0604020202020204" pitchFamily="34" charset="0"/>
              </a:rPr>
              <a:t>2018</a:t>
            </a:r>
          </a:p>
        </p:txBody>
      </p:sp>
      <p:sp>
        <p:nvSpPr>
          <p:cNvPr id="24" name="TextBox 2">
            <a:extLst>
              <a:ext uri="{FF2B5EF4-FFF2-40B4-BE49-F238E27FC236}">
                <a16:creationId xmlns="" xmlns:a16="http://schemas.microsoft.com/office/drawing/2014/main" id="{0E01E359-E068-4F47-B087-7A113986643B}"/>
              </a:ext>
            </a:extLst>
          </p:cNvPr>
          <p:cNvSpPr txBox="1"/>
          <p:nvPr/>
        </p:nvSpPr>
        <p:spPr>
          <a:xfrm>
            <a:off x="8243173" y="5734383"/>
            <a:ext cx="890267"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latin typeface="Arial" panose="020B0604020202020204" pitchFamily="34" charset="0"/>
                <a:cs typeface="Arial" panose="020B0604020202020204" pitchFamily="34" charset="0"/>
              </a:rPr>
              <a:t>2019</a:t>
            </a:r>
          </a:p>
        </p:txBody>
      </p:sp>
    </p:spTree>
    <p:extLst>
      <p:ext uri="{BB962C8B-B14F-4D97-AF65-F5344CB8AC3E}">
        <p14:creationId xmlns="" xmlns:p14="http://schemas.microsoft.com/office/powerpoint/2010/main" val="205472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 xmlns:a16="http://schemas.microsoft.com/office/drawing/2014/main" id="{65A1AEC8-393B-E84F-8813-5E8A42C12DF7}"/>
              </a:ext>
            </a:extLst>
          </p:cNvPr>
          <p:cNvGraphicFramePr>
            <a:graphicFrameLocks noChangeAspect="1"/>
          </p:cNvGraphicFramePr>
          <p:nvPr>
            <p:extLst>
              <p:ext uri="{D42A27DB-BD31-4B8C-83A1-F6EECF244321}">
                <p14:modId xmlns="" xmlns:p14="http://schemas.microsoft.com/office/powerpoint/2010/main" val="324555535"/>
              </p:ext>
            </p:extLst>
          </p:nvPr>
        </p:nvGraphicFramePr>
        <p:xfrm>
          <a:off x="4669454" y="1213861"/>
          <a:ext cx="2834640" cy="527558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 xmlns:a16="http://schemas.microsoft.com/office/drawing/2014/main" id="{3866A79C-1636-224B-A3CB-8922AA6C78ED}"/>
              </a:ext>
            </a:extLst>
          </p:cNvPr>
          <p:cNvSpPr>
            <a:spLocks noGrp="1"/>
          </p:cNvSpPr>
          <p:nvPr>
            <p:ph type="title"/>
          </p:nvPr>
        </p:nvSpPr>
        <p:spPr/>
        <p:txBody>
          <a:bodyPr/>
          <a:lstStyle/>
          <a:p>
            <a:r>
              <a:rPr lang="en-US" sz="3600" b="0" dirty="0">
                <a:solidFill>
                  <a:schemeClr val="bg2"/>
                </a:solidFill>
                <a:latin typeface="Arial" panose="020B0604020202020204" pitchFamily="34" charset="0"/>
                <a:cs typeface="Arial" panose="020B0604020202020204" pitchFamily="34" charset="0"/>
              </a:rPr>
              <a:t>Who views immigrants as </a:t>
            </a:r>
            <a:r>
              <a:rPr lang="en-US" sz="3600" dirty="0">
                <a:solidFill>
                  <a:schemeClr val="tx2"/>
                </a:solidFill>
                <a:latin typeface="Arial" panose="020B0604020202020204" pitchFamily="34" charset="0"/>
                <a:cs typeface="Arial" panose="020B0604020202020204" pitchFamily="34" charset="0"/>
              </a:rPr>
              <a:t>“essential”?</a:t>
            </a:r>
            <a:r>
              <a:rPr lang="en-US" dirty="0">
                <a:solidFill>
                  <a:schemeClr val="tx2"/>
                </a:solidFill>
                <a:latin typeface="Arial" panose="020B0604020202020204" pitchFamily="34" charset="0"/>
                <a:cs typeface="Arial" panose="020B0604020202020204" pitchFamily="34" charset="0"/>
              </a:rPr>
              <a:t/>
            </a:r>
            <a:br>
              <a:rPr lang="en-US" dirty="0">
                <a:solidFill>
                  <a:schemeClr val="tx2"/>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2019</a:t>
            </a:r>
          </a:p>
        </p:txBody>
      </p:sp>
      <p:sp>
        <p:nvSpPr>
          <p:cNvPr id="11" name="TextBox 10">
            <a:extLst>
              <a:ext uri="{FF2B5EF4-FFF2-40B4-BE49-F238E27FC236}">
                <a16:creationId xmlns="" xmlns:a16="http://schemas.microsoft.com/office/drawing/2014/main" id="{F413314C-50C8-4B48-AD36-7E52335D01E7}"/>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(Brockway and Doherty 2019)</a:t>
            </a:r>
          </a:p>
        </p:txBody>
      </p:sp>
      <p:sp>
        <p:nvSpPr>
          <p:cNvPr id="10" name="TextBox 9">
            <a:extLst>
              <a:ext uri="{FF2B5EF4-FFF2-40B4-BE49-F238E27FC236}">
                <a16:creationId xmlns="" xmlns:a16="http://schemas.microsoft.com/office/drawing/2014/main" id="{77961B6A-F69F-CC42-870A-E377B5B73D6A}"/>
              </a:ext>
            </a:extLst>
          </p:cNvPr>
          <p:cNvSpPr txBox="1"/>
          <p:nvPr/>
        </p:nvSpPr>
        <p:spPr>
          <a:xfrm>
            <a:off x="3566161" y="1334513"/>
            <a:ext cx="1852204" cy="5039841"/>
          </a:xfrm>
          <a:prstGeom prst="rect">
            <a:avLst/>
          </a:prstGeom>
          <a:noFill/>
        </p:spPr>
        <p:txBody>
          <a:bodyPr wrap="square" rtlCol="0">
            <a:spAutoFit/>
          </a:bodyPr>
          <a:lstStyle/>
          <a:p>
            <a:pPr algn="r">
              <a:spcAft>
                <a:spcPts val="300"/>
              </a:spcAft>
            </a:pPr>
            <a:r>
              <a:rPr lang="en-US" sz="1200" dirty="0">
                <a:latin typeface="Arial" panose="020B0604020202020204" pitchFamily="34" charset="0"/>
                <a:cs typeface="Arial" panose="020B0604020202020204" pitchFamily="34" charset="0"/>
              </a:rPr>
              <a:t>Total</a:t>
            </a:r>
          </a:p>
          <a:p>
            <a:pPr algn="r">
              <a:spcAft>
                <a:spcPts val="300"/>
              </a:spcAft>
            </a:pPr>
            <a:endParaRPr lang="en-US" sz="1200" dirty="0">
              <a:latin typeface="Arial" panose="020B0604020202020204" pitchFamily="34" charset="0"/>
              <a:cs typeface="Arial" panose="020B0604020202020204" pitchFamily="34" charset="0"/>
            </a:endParaRPr>
          </a:p>
          <a:p>
            <a:pPr algn="r">
              <a:spcAft>
                <a:spcPts val="300"/>
              </a:spcAft>
            </a:pPr>
            <a:r>
              <a:rPr lang="en-US" sz="1200" dirty="0">
                <a:latin typeface="Arial" panose="020B0604020202020204" pitchFamily="34" charset="0"/>
                <a:cs typeface="Arial" panose="020B0604020202020204" pitchFamily="34" charset="0"/>
              </a:rPr>
              <a:t>Men</a:t>
            </a:r>
          </a:p>
          <a:p>
            <a:pPr algn="r">
              <a:spcAft>
                <a:spcPts val="300"/>
              </a:spcAft>
            </a:pPr>
            <a:r>
              <a:rPr lang="en-US" sz="1200" b="1" dirty="0">
                <a:solidFill>
                  <a:schemeClr val="tx2"/>
                </a:solidFill>
                <a:latin typeface="Arial" panose="020B0604020202020204" pitchFamily="34" charset="0"/>
                <a:cs typeface="Arial" panose="020B0604020202020204" pitchFamily="34" charset="0"/>
              </a:rPr>
              <a:t>Women</a:t>
            </a:r>
          </a:p>
          <a:p>
            <a:pPr algn="r">
              <a:spcAft>
                <a:spcPts val="300"/>
              </a:spcAft>
            </a:pPr>
            <a:endParaRPr lang="en-US" sz="1200" dirty="0">
              <a:latin typeface="Arial" panose="020B0604020202020204" pitchFamily="34" charset="0"/>
              <a:cs typeface="Arial" panose="020B0604020202020204" pitchFamily="34" charset="0"/>
            </a:endParaRPr>
          </a:p>
          <a:p>
            <a:pPr algn="r">
              <a:spcAft>
                <a:spcPts val="300"/>
              </a:spcAft>
            </a:pPr>
            <a:r>
              <a:rPr lang="en-US" sz="1200" dirty="0">
                <a:latin typeface="Arial" panose="020B0604020202020204" pitchFamily="34" charset="0"/>
                <a:cs typeface="Arial" panose="020B0604020202020204" pitchFamily="34" charset="0"/>
              </a:rPr>
              <a:t>White</a:t>
            </a:r>
          </a:p>
          <a:p>
            <a:pPr algn="r">
              <a:spcAft>
                <a:spcPts val="300"/>
              </a:spcAft>
            </a:pPr>
            <a:r>
              <a:rPr lang="en-US" sz="1200" b="1" dirty="0">
                <a:solidFill>
                  <a:schemeClr val="tx2"/>
                </a:solidFill>
                <a:latin typeface="Arial" panose="020B0604020202020204" pitchFamily="34" charset="0"/>
                <a:cs typeface="Arial" panose="020B0604020202020204" pitchFamily="34" charset="0"/>
              </a:rPr>
              <a:t>Black</a:t>
            </a:r>
          </a:p>
          <a:p>
            <a:pPr algn="r">
              <a:spcAft>
                <a:spcPts val="300"/>
              </a:spcAft>
            </a:pPr>
            <a:r>
              <a:rPr lang="en-US" sz="1200" dirty="0">
                <a:latin typeface="Arial" panose="020B0604020202020204" pitchFamily="34" charset="0"/>
                <a:cs typeface="Arial" panose="020B0604020202020204" pitchFamily="34" charset="0"/>
              </a:rPr>
              <a:t>Hispanic</a:t>
            </a:r>
          </a:p>
          <a:p>
            <a:pPr algn="r">
              <a:spcAft>
                <a:spcPts val="300"/>
              </a:spcAft>
            </a:pPr>
            <a:endParaRPr lang="en-US" sz="1200" dirty="0">
              <a:latin typeface="Arial" panose="020B0604020202020204" pitchFamily="34" charset="0"/>
              <a:cs typeface="Arial" panose="020B0604020202020204" pitchFamily="34" charset="0"/>
            </a:endParaRPr>
          </a:p>
          <a:p>
            <a:pPr algn="r">
              <a:spcAft>
                <a:spcPts val="300"/>
              </a:spcAft>
            </a:pPr>
            <a:r>
              <a:rPr lang="en-US" sz="1200" b="1" dirty="0">
                <a:solidFill>
                  <a:schemeClr val="tx2"/>
                </a:solidFill>
                <a:latin typeface="Arial" panose="020B0604020202020204" pitchFamily="34" charset="0"/>
                <a:cs typeface="Arial" panose="020B0604020202020204" pitchFamily="34" charset="0"/>
              </a:rPr>
              <a:t>Ages 18-29</a:t>
            </a:r>
          </a:p>
          <a:p>
            <a:pPr algn="r">
              <a:spcAft>
                <a:spcPts val="300"/>
              </a:spcAft>
            </a:pPr>
            <a:r>
              <a:rPr lang="en-US" sz="1200" dirty="0">
                <a:latin typeface="Arial" panose="020B0604020202020204" pitchFamily="34" charset="0"/>
                <a:cs typeface="Arial" panose="020B0604020202020204" pitchFamily="34" charset="0"/>
              </a:rPr>
              <a:t>30-49</a:t>
            </a:r>
          </a:p>
          <a:p>
            <a:pPr algn="r">
              <a:spcAft>
                <a:spcPts val="300"/>
              </a:spcAft>
            </a:pPr>
            <a:r>
              <a:rPr lang="en-US" sz="1200" dirty="0">
                <a:latin typeface="Arial" panose="020B0604020202020204" pitchFamily="34" charset="0"/>
                <a:cs typeface="Arial" panose="020B0604020202020204" pitchFamily="34" charset="0"/>
              </a:rPr>
              <a:t>50-64</a:t>
            </a:r>
          </a:p>
          <a:p>
            <a:pPr algn="r">
              <a:spcAft>
                <a:spcPts val="300"/>
              </a:spcAft>
            </a:pPr>
            <a:r>
              <a:rPr lang="en-US" sz="1200" dirty="0">
                <a:latin typeface="Arial" panose="020B0604020202020204" pitchFamily="34" charset="0"/>
                <a:cs typeface="Arial" panose="020B0604020202020204" pitchFamily="34" charset="0"/>
              </a:rPr>
              <a:t>65+</a:t>
            </a:r>
          </a:p>
          <a:p>
            <a:pPr algn="r">
              <a:spcAft>
                <a:spcPts val="300"/>
              </a:spcAft>
            </a:pPr>
            <a:endParaRPr lang="en-US" sz="1200" dirty="0">
              <a:latin typeface="Arial" panose="020B0604020202020204" pitchFamily="34" charset="0"/>
              <a:cs typeface="Arial" panose="020B0604020202020204" pitchFamily="34" charset="0"/>
            </a:endParaRPr>
          </a:p>
          <a:p>
            <a:pPr algn="r">
              <a:spcAft>
                <a:spcPts val="300"/>
              </a:spcAft>
            </a:pPr>
            <a:r>
              <a:rPr lang="en-US" sz="1200" b="1" dirty="0">
                <a:solidFill>
                  <a:schemeClr val="tx2"/>
                </a:solidFill>
                <a:latin typeface="Arial" panose="020B0604020202020204" pitchFamily="34" charset="0"/>
                <a:cs typeface="Arial" panose="020B0604020202020204" pitchFamily="34" charset="0"/>
              </a:rPr>
              <a:t>Postgrad</a:t>
            </a:r>
          </a:p>
          <a:p>
            <a:pPr algn="r">
              <a:spcAft>
                <a:spcPts val="300"/>
              </a:spcAft>
            </a:pPr>
            <a:r>
              <a:rPr lang="en-US" sz="1200" dirty="0">
                <a:latin typeface="Arial" panose="020B0604020202020204" pitchFamily="34" charset="0"/>
                <a:cs typeface="Arial" panose="020B0604020202020204" pitchFamily="34" charset="0"/>
              </a:rPr>
              <a:t>College grad</a:t>
            </a:r>
          </a:p>
          <a:p>
            <a:pPr algn="r">
              <a:spcAft>
                <a:spcPts val="300"/>
              </a:spcAft>
            </a:pPr>
            <a:r>
              <a:rPr lang="en-US" sz="1200" dirty="0">
                <a:latin typeface="Arial" panose="020B0604020202020204" pitchFamily="34" charset="0"/>
                <a:cs typeface="Arial" panose="020B0604020202020204" pitchFamily="34" charset="0"/>
              </a:rPr>
              <a:t>Some college</a:t>
            </a:r>
          </a:p>
          <a:p>
            <a:pPr algn="r">
              <a:spcAft>
                <a:spcPts val="300"/>
              </a:spcAft>
            </a:pPr>
            <a:r>
              <a:rPr lang="en-US" sz="1200" dirty="0">
                <a:latin typeface="Arial" panose="020B0604020202020204" pitchFamily="34" charset="0"/>
                <a:cs typeface="Arial" panose="020B0604020202020204" pitchFamily="34" charset="0"/>
              </a:rPr>
              <a:t>HS or less</a:t>
            </a:r>
          </a:p>
          <a:p>
            <a:pPr algn="r">
              <a:spcAft>
                <a:spcPts val="600"/>
              </a:spcAft>
            </a:pPr>
            <a:endParaRPr lang="en-US" sz="1200" dirty="0">
              <a:latin typeface="Arial" panose="020B0604020202020204" pitchFamily="34" charset="0"/>
              <a:cs typeface="Arial" panose="020B0604020202020204" pitchFamily="34" charset="0"/>
            </a:endParaRPr>
          </a:p>
          <a:p>
            <a:pPr algn="r">
              <a:spcAft>
                <a:spcPts val="600"/>
              </a:spcAft>
            </a:pPr>
            <a:r>
              <a:rPr lang="en-US" sz="1200" i="1" dirty="0">
                <a:latin typeface="Arial" panose="020B0604020202020204" pitchFamily="34" charset="0"/>
                <a:cs typeface="Arial" panose="020B0604020202020204" pitchFamily="34" charset="0"/>
              </a:rPr>
              <a:t>Among whites…</a:t>
            </a:r>
          </a:p>
          <a:p>
            <a:pPr algn="r">
              <a:spcAft>
                <a:spcPts val="300"/>
              </a:spcAft>
            </a:pPr>
            <a:r>
              <a:rPr lang="en-US" sz="1200" b="1" dirty="0">
                <a:solidFill>
                  <a:schemeClr val="tx2"/>
                </a:solidFill>
                <a:latin typeface="Arial" panose="020B0604020202020204" pitchFamily="34" charset="0"/>
                <a:cs typeface="Arial" panose="020B0604020202020204" pitchFamily="34" charset="0"/>
              </a:rPr>
              <a:t>College degree</a:t>
            </a:r>
          </a:p>
          <a:p>
            <a:pPr algn="r">
              <a:spcAft>
                <a:spcPts val="300"/>
              </a:spcAft>
            </a:pPr>
            <a:r>
              <a:rPr lang="en-US" sz="1200" dirty="0">
                <a:latin typeface="Arial" panose="020B0604020202020204" pitchFamily="34" charset="0"/>
                <a:cs typeface="Arial" panose="020B0604020202020204" pitchFamily="34" charset="0"/>
              </a:rPr>
              <a:t>No college degree </a:t>
            </a:r>
          </a:p>
        </p:txBody>
      </p:sp>
      <p:sp>
        <p:nvSpPr>
          <p:cNvPr id="15" name="Rectangle 14">
            <a:extLst>
              <a:ext uri="{FF2B5EF4-FFF2-40B4-BE49-F238E27FC236}">
                <a16:creationId xmlns="" xmlns:a16="http://schemas.microsoft.com/office/drawing/2014/main" id="{2D84FC36-39B0-3947-8737-0AF4A380F136}"/>
              </a:ext>
            </a:extLst>
          </p:cNvPr>
          <p:cNvSpPr/>
          <p:nvPr/>
        </p:nvSpPr>
        <p:spPr>
          <a:xfrm>
            <a:off x="1313092" y="2459504"/>
            <a:ext cx="2804716" cy="1631216"/>
          </a:xfrm>
          <a:prstGeom prst="rect">
            <a:avLst/>
          </a:prstGeom>
        </p:spPr>
        <p:txBody>
          <a:bodyPr wrap="square">
            <a:spAutoFit/>
          </a:bodyPr>
          <a:lstStyle/>
          <a:p>
            <a:pPr algn="r"/>
            <a:r>
              <a:rPr lang="en-US" sz="2000" b="1" dirty="0">
                <a:solidFill>
                  <a:schemeClr val="bg2">
                    <a:lumMod val="60000"/>
                    <a:lumOff val="40000"/>
                  </a:schemeClr>
                </a:solidFill>
                <a:latin typeface="Arial" panose="020B0604020202020204" pitchFamily="34" charset="0"/>
                <a:cs typeface="Arial" panose="020B0604020202020204" pitchFamily="34" charset="0"/>
              </a:rPr>
              <a:t>If America is too open to people from around the world, we risk losing our identity as a nation</a:t>
            </a:r>
          </a:p>
        </p:txBody>
      </p:sp>
      <p:sp>
        <p:nvSpPr>
          <p:cNvPr id="16" name="Rectangle 15">
            <a:extLst>
              <a:ext uri="{FF2B5EF4-FFF2-40B4-BE49-F238E27FC236}">
                <a16:creationId xmlns="" xmlns:a16="http://schemas.microsoft.com/office/drawing/2014/main" id="{BE1712E2-0FCD-3940-81A6-8AB0CA738A2F}"/>
              </a:ext>
            </a:extLst>
          </p:cNvPr>
          <p:cNvSpPr/>
          <p:nvPr/>
        </p:nvSpPr>
        <p:spPr>
          <a:xfrm>
            <a:off x="7504093" y="2459504"/>
            <a:ext cx="2959255" cy="1631216"/>
          </a:xfrm>
          <a:prstGeom prst="rect">
            <a:avLst/>
          </a:prstGeom>
        </p:spPr>
        <p:txBody>
          <a:bodyPr wrap="square">
            <a:spAutoFit/>
          </a:bodyPr>
          <a:lstStyle/>
          <a:p>
            <a:r>
              <a:rPr lang="en-US" sz="2000" b="1" dirty="0">
                <a:solidFill>
                  <a:schemeClr val="accent2"/>
                </a:solidFill>
                <a:latin typeface="Arial" panose="020B0604020202020204" pitchFamily="34" charset="0"/>
                <a:cs typeface="Arial" panose="020B0604020202020204" pitchFamily="34" charset="0"/>
              </a:rPr>
              <a:t>America's openness to people from all over the world is essential to who we are as a nation</a:t>
            </a:r>
          </a:p>
        </p:txBody>
      </p:sp>
      <p:sp>
        <p:nvSpPr>
          <p:cNvPr id="19" name="Slide Number Placeholder 1">
            <a:extLst>
              <a:ext uri="{FF2B5EF4-FFF2-40B4-BE49-F238E27FC236}">
                <a16:creationId xmlns="" xmlns:a16="http://schemas.microsoft.com/office/drawing/2014/main" id="{9479CE22-B511-004F-AAEB-1497FADCD1DF}"/>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41</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796112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100239-23A7-DE47-8C2B-0ACC149D2DF7}"/>
              </a:ext>
            </a:extLst>
          </p:cNvPr>
          <p:cNvSpPr>
            <a:spLocks noGrp="1"/>
          </p:cNvSpPr>
          <p:nvPr>
            <p:ph type="title"/>
          </p:nvPr>
        </p:nvSpPr>
        <p:spPr/>
        <p:txBody>
          <a:bodyPr/>
          <a:lstStyle/>
          <a:p>
            <a:r>
              <a:rPr lang="en-US" sz="3600" dirty="0">
                <a:latin typeface="Arial" panose="020B0604020202020204" pitchFamily="34" charset="0"/>
                <a:cs typeface="Arial" panose="020B0604020202020204" pitchFamily="34" charset="0"/>
              </a:rPr>
              <a:t>Increased border security and path to legal status </a:t>
            </a:r>
            <a:r>
              <a:rPr lang="en-US" sz="3600" b="0" dirty="0">
                <a:latin typeface="Arial" panose="020B0604020202020204" pitchFamily="34" charset="0"/>
                <a:cs typeface="Arial" panose="020B0604020202020204" pitchFamily="34" charset="0"/>
              </a:rPr>
              <a:t>are important immigration policy goals</a:t>
            </a:r>
            <a:r>
              <a:rPr lang="en-US" b="0" dirty="0">
                <a:latin typeface="Arial" panose="020B0604020202020204" pitchFamily="34" charset="0"/>
                <a:cs typeface="Arial" panose="020B0604020202020204" pitchFamily="34" charset="0"/>
              </a:rPr>
              <a:t/>
            </a:r>
            <a:br>
              <a:rPr lang="en-US" b="0" dirty="0">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 who say each is a ________ goal for U.S. immigration policy, 2019</a:t>
            </a:r>
          </a:p>
        </p:txBody>
      </p:sp>
      <p:sp>
        <p:nvSpPr>
          <p:cNvPr id="9" name="TextBox 8">
            <a:extLst>
              <a:ext uri="{FF2B5EF4-FFF2-40B4-BE49-F238E27FC236}">
                <a16:creationId xmlns="" xmlns:a16="http://schemas.microsoft.com/office/drawing/2014/main" id="{4E8D601A-5F90-7449-861E-AC2F2B3576BC}"/>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a:t>
            </a:r>
            <a:r>
              <a:rPr lang="en-US" sz="1200" dirty="0" err="1">
                <a:solidFill>
                  <a:schemeClr val="bg2"/>
                </a:solidFill>
                <a:latin typeface="Arial" panose="020B0604020202020204" pitchFamily="34" charset="0"/>
                <a:cs typeface="Arial" panose="020B0604020202020204" pitchFamily="34" charset="0"/>
              </a:rPr>
              <a:t>Daniller</a:t>
            </a:r>
            <a:r>
              <a:rPr lang="en-US" sz="1200" dirty="0">
                <a:solidFill>
                  <a:schemeClr val="bg2"/>
                </a:solidFill>
                <a:latin typeface="Arial" panose="020B0604020202020204" pitchFamily="34" charset="0"/>
                <a:cs typeface="Arial" panose="020B0604020202020204" pitchFamily="34" charset="0"/>
              </a:rPr>
              <a:t> 2019)</a:t>
            </a:r>
          </a:p>
        </p:txBody>
      </p:sp>
      <p:grpSp>
        <p:nvGrpSpPr>
          <p:cNvPr id="16" name="Group 15">
            <a:extLst>
              <a:ext uri="{FF2B5EF4-FFF2-40B4-BE49-F238E27FC236}">
                <a16:creationId xmlns="" xmlns:a16="http://schemas.microsoft.com/office/drawing/2014/main" id="{D26E266A-7AE1-904C-ACFB-9F8CB9044C13}"/>
              </a:ext>
            </a:extLst>
          </p:cNvPr>
          <p:cNvGrpSpPr/>
          <p:nvPr/>
        </p:nvGrpSpPr>
        <p:grpSpPr>
          <a:xfrm>
            <a:off x="1806575" y="2318144"/>
            <a:ext cx="8578850" cy="3911725"/>
            <a:chOff x="1806575" y="2541146"/>
            <a:chExt cx="8578850" cy="3911725"/>
          </a:xfrm>
        </p:grpSpPr>
        <p:graphicFrame>
          <p:nvGraphicFramePr>
            <p:cNvPr id="10" name="Chart 9">
              <a:extLst>
                <a:ext uri="{FF2B5EF4-FFF2-40B4-BE49-F238E27FC236}">
                  <a16:creationId xmlns="" xmlns:a16="http://schemas.microsoft.com/office/drawing/2014/main" id="{E1D2AD70-A8FA-DC49-B2DC-B9AC6F35C310}"/>
                </a:ext>
              </a:extLst>
            </p:cNvPr>
            <p:cNvGraphicFramePr>
              <a:graphicFrameLocks/>
            </p:cNvGraphicFramePr>
            <p:nvPr>
              <p:extLst>
                <p:ext uri="{D42A27DB-BD31-4B8C-83A1-F6EECF244321}">
                  <p14:modId xmlns="" xmlns:p14="http://schemas.microsoft.com/office/powerpoint/2010/main" val="4055443334"/>
                </p:ext>
              </p:extLst>
            </p:nvPr>
          </p:nvGraphicFramePr>
          <p:xfrm>
            <a:off x="1806575" y="2782571"/>
            <a:ext cx="8578850" cy="36703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 xmlns:a16="http://schemas.microsoft.com/office/drawing/2014/main" id="{43A42CA4-8F36-7942-BE87-57C2AFEFAD0A}"/>
                </a:ext>
              </a:extLst>
            </p:cNvPr>
            <p:cNvSpPr txBox="1"/>
            <p:nvPr/>
          </p:nvSpPr>
          <p:spPr>
            <a:xfrm>
              <a:off x="6096000" y="2557034"/>
              <a:ext cx="966652"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Very important</a:t>
              </a:r>
            </a:p>
          </p:txBody>
        </p:sp>
        <p:sp>
          <p:nvSpPr>
            <p:cNvPr id="13" name="TextBox 12">
              <a:extLst>
                <a:ext uri="{FF2B5EF4-FFF2-40B4-BE49-F238E27FC236}">
                  <a16:creationId xmlns="" xmlns:a16="http://schemas.microsoft.com/office/drawing/2014/main" id="{AAB5F6D2-E441-E446-B284-0257D76010B3}"/>
                </a:ext>
              </a:extLst>
            </p:cNvPr>
            <p:cNvSpPr txBox="1"/>
            <p:nvPr/>
          </p:nvSpPr>
          <p:spPr>
            <a:xfrm>
              <a:off x="7062652" y="2551738"/>
              <a:ext cx="966652"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Somewhat important</a:t>
              </a:r>
            </a:p>
          </p:txBody>
        </p:sp>
        <p:sp>
          <p:nvSpPr>
            <p:cNvPr id="14" name="TextBox 13">
              <a:extLst>
                <a:ext uri="{FF2B5EF4-FFF2-40B4-BE49-F238E27FC236}">
                  <a16:creationId xmlns="" xmlns:a16="http://schemas.microsoft.com/office/drawing/2014/main" id="{5CA4F266-54B5-DC43-95E1-3486B6CB791F}"/>
                </a:ext>
              </a:extLst>
            </p:cNvPr>
            <p:cNvSpPr txBox="1"/>
            <p:nvPr/>
          </p:nvSpPr>
          <p:spPr>
            <a:xfrm>
              <a:off x="7944503" y="2546442"/>
              <a:ext cx="966652"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Not too important</a:t>
              </a:r>
            </a:p>
          </p:txBody>
        </p:sp>
        <p:sp>
          <p:nvSpPr>
            <p:cNvPr id="15" name="TextBox 14">
              <a:extLst>
                <a:ext uri="{FF2B5EF4-FFF2-40B4-BE49-F238E27FC236}">
                  <a16:creationId xmlns="" xmlns:a16="http://schemas.microsoft.com/office/drawing/2014/main" id="{55E19DFA-9CF0-9941-9227-3FB5AAE10C00}"/>
                </a:ext>
              </a:extLst>
            </p:cNvPr>
            <p:cNvSpPr txBox="1"/>
            <p:nvPr/>
          </p:nvSpPr>
          <p:spPr>
            <a:xfrm>
              <a:off x="8681638" y="2541146"/>
              <a:ext cx="966652"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Not at all important</a:t>
              </a:r>
            </a:p>
          </p:txBody>
        </p:sp>
      </p:grpSp>
      <p:sp>
        <p:nvSpPr>
          <p:cNvPr id="17" name="Slide Number Placeholder 1">
            <a:extLst>
              <a:ext uri="{FF2B5EF4-FFF2-40B4-BE49-F238E27FC236}">
                <a16:creationId xmlns="" xmlns:a16="http://schemas.microsoft.com/office/drawing/2014/main" id="{582D0AAF-5EA7-0141-AC51-4623AE845913}"/>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42</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460281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A9A94277-F563-DB46-9E6C-74CE20597644}"/>
              </a:ext>
            </a:extLst>
          </p:cNvPr>
          <p:cNvSpPr>
            <a:spLocks noGrp="1"/>
          </p:cNvSpPr>
          <p:nvPr>
            <p:ph type="title"/>
          </p:nvPr>
        </p:nvSpPr>
        <p:spPr>
          <a:xfrm>
            <a:off x="127322" y="219919"/>
            <a:ext cx="12064678" cy="916281"/>
          </a:xfrm>
        </p:spPr>
        <p:txBody>
          <a:bodyPr/>
          <a:lstStyle/>
          <a:p>
            <a:r>
              <a:rPr lang="en-US" sz="3600" dirty="0">
                <a:latin typeface="Arial" panose="020B0604020202020204" pitchFamily="34" charset="0"/>
                <a:cs typeface="Arial" panose="020B0604020202020204" pitchFamily="34" charset="0"/>
              </a:rPr>
              <a:t>Little has changed </a:t>
            </a:r>
            <a:r>
              <a:rPr lang="en-US" sz="3600" b="0" dirty="0">
                <a:latin typeface="Arial" panose="020B0604020202020204" pitchFamily="34" charset="0"/>
                <a:cs typeface="Arial" panose="020B0604020202020204" pitchFamily="34" charset="0"/>
              </a:rPr>
              <a:t>on views of immigration</a:t>
            </a:r>
            <a:r>
              <a:rPr lang="en-US" b="0" dirty="0">
                <a:latin typeface="Arial" panose="020B0604020202020204" pitchFamily="34" charset="0"/>
                <a:cs typeface="Arial" panose="020B0604020202020204" pitchFamily="34" charset="0"/>
              </a:rPr>
              <a:t/>
            </a:r>
            <a:br>
              <a:rPr lang="en-US" b="0" dirty="0">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 who say each is a </a:t>
            </a:r>
            <a:r>
              <a:rPr lang="en-US" sz="2400" b="0" i="1" dirty="0">
                <a:solidFill>
                  <a:schemeClr val="bg2">
                    <a:lumMod val="60000"/>
                    <a:lumOff val="40000"/>
                  </a:schemeClr>
                </a:solidFill>
                <a:latin typeface="Arial" panose="020B0604020202020204" pitchFamily="34" charset="0"/>
                <a:cs typeface="Arial" panose="020B0604020202020204" pitchFamily="34" charset="0"/>
              </a:rPr>
              <a:t>very/somewhat important</a:t>
            </a:r>
            <a:r>
              <a:rPr lang="en-US" sz="2400" b="0" dirty="0">
                <a:solidFill>
                  <a:schemeClr val="bg2">
                    <a:lumMod val="60000"/>
                    <a:lumOff val="40000"/>
                  </a:schemeClr>
                </a:solidFill>
                <a:latin typeface="Arial" panose="020B0604020202020204" pitchFamily="34" charset="0"/>
                <a:cs typeface="Arial" panose="020B0604020202020204" pitchFamily="34" charset="0"/>
              </a:rPr>
              <a:t> goal for U.S. immigration policy, 2019</a:t>
            </a:r>
          </a:p>
        </p:txBody>
      </p:sp>
      <p:sp>
        <p:nvSpPr>
          <p:cNvPr id="10" name="TextBox 9">
            <a:extLst>
              <a:ext uri="{FF2B5EF4-FFF2-40B4-BE49-F238E27FC236}">
                <a16:creationId xmlns="" xmlns:a16="http://schemas.microsoft.com/office/drawing/2014/main" id="{C8FBEA6A-ADDF-644A-8BC7-39D526AD702F}"/>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a:t>
            </a:r>
            <a:r>
              <a:rPr lang="en-US" sz="1200" dirty="0" err="1">
                <a:solidFill>
                  <a:schemeClr val="bg2"/>
                </a:solidFill>
                <a:latin typeface="Arial" panose="020B0604020202020204" pitchFamily="34" charset="0"/>
                <a:cs typeface="Arial" panose="020B0604020202020204" pitchFamily="34" charset="0"/>
              </a:rPr>
              <a:t>Daniller</a:t>
            </a:r>
            <a:r>
              <a:rPr lang="en-US" sz="1200" dirty="0">
                <a:solidFill>
                  <a:schemeClr val="bg2"/>
                </a:solidFill>
                <a:latin typeface="Arial" panose="020B0604020202020204" pitchFamily="34" charset="0"/>
                <a:cs typeface="Arial" panose="020B0604020202020204" pitchFamily="34" charset="0"/>
              </a:rPr>
              <a:t> 2019)</a:t>
            </a:r>
          </a:p>
        </p:txBody>
      </p:sp>
      <p:graphicFrame>
        <p:nvGraphicFramePr>
          <p:cNvPr id="12" name="Chart 11">
            <a:extLst>
              <a:ext uri="{FF2B5EF4-FFF2-40B4-BE49-F238E27FC236}">
                <a16:creationId xmlns="" xmlns:a16="http://schemas.microsoft.com/office/drawing/2014/main" id="{2831D570-3A78-2A42-A979-3A63E1531A7B}"/>
              </a:ext>
            </a:extLst>
          </p:cNvPr>
          <p:cNvGraphicFramePr>
            <a:graphicFrameLocks/>
          </p:cNvGraphicFramePr>
          <p:nvPr>
            <p:extLst>
              <p:ext uri="{D42A27DB-BD31-4B8C-83A1-F6EECF244321}">
                <p14:modId xmlns="" xmlns:p14="http://schemas.microsoft.com/office/powerpoint/2010/main" val="3194138298"/>
              </p:ext>
            </p:extLst>
          </p:nvPr>
        </p:nvGraphicFramePr>
        <p:xfrm>
          <a:off x="2784475" y="762000"/>
          <a:ext cx="6623050" cy="5803900"/>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a:extLst>
              <a:ext uri="{FF2B5EF4-FFF2-40B4-BE49-F238E27FC236}">
                <a16:creationId xmlns="" xmlns:a16="http://schemas.microsoft.com/office/drawing/2014/main" id="{DA30B1CF-A121-AF44-AE2B-95A2CDB5D480}"/>
              </a:ext>
            </a:extLst>
          </p:cNvPr>
          <p:cNvSpPr/>
          <p:nvPr/>
        </p:nvSpPr>
        <p:spPr>
          <a:xfrm>
            <a:off x="310679" y="2783144"/>
            <a:ext cx="2473796" cy="1938992"/>
          </a:xfrm>
          <a:prstGeom prst="rect">
            <a:avLst/>
          </a:prstGeom>
        </p:spPr>
        <p:txBody>
          <a:bodyPr wrap="square">
            <a:spAutoFit/>
          </a:bodyPr>
          <a:lstStyle/>
          <a:p>
            <a:pPr algn="r"/>
            <a:r>
              <a:rPr lang="en-US" sz="2400" dirty="0">
                <a:solidFill>
                  <a:schemeClr val="bg2"/>
                </a:solidFill>
                <a:latin typeface="Arial" panose="020B0604020202020204" pitchFamily="34" charset="0"/>
                <a:cs typeface="Arial" panose="020B0604020202020204" pitchFamily="34" charset="0"/>
              </a:rPr>
              <a:t>(1)</a:t>
            </a:r>
          </a:p>
          <a:p>
            <a:pPr algn="r"/>
            <a:r>
              <a:rPr lang="en-US" sz="2400" dirty="0">
                <a:solidFill>
                  <a:schemeClr val="bg2"/>
                </a:solidFill>
                <a:latin typeface="Arial" panose="020B0604020202020204" pitchFamily="34" charset="0"/>
                <a:cs typeface="Arial" panose="020B0604020202020204" pitchFamily="34" charset="0"/>
              </a:rPr>
              <a:t>Establish a way for immigrants here illegally to stay legally</a:t>
            </a:r>
          </a:p>
        </p:txBody>
      </p:sp>
      <p:sp>
        <p:nvSpPr>
          <p:cNvPr id="14" name="Slide Number Placeholder 1">
            <a:extLst>
              <a:ext uri="{FF2B5EF4-FFF2-40B4-BE49-F238E27FC236}">
                <a16:creationId xmlns="" xmlns:a16="http://schemas.microsoft.com/office/drawing/2014/main" id="{E10623C3-E471-8444-AA5D-785DE8FC98C9}"/>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43</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385442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A9A94277-F563-DB46-9E6C-74CE20597644}"/>
              </a:ext>
            </a:extLst>
          </p:cNvPr>
          <p:cNvSpPr>
            <a:spLocks noGrp="1"/>
          </p:cNvSpPr>
          <p:nvPr>
            <p:ph type="title"/>
          </p:nvPr>
        </p:nvSpPr>
        <p:spPr/>
        <p:txBody>
          <a:bodyPr/>
          <a:lstStyle/>
          <a:p>
            <a:r>
              <a:rPr lang="en-US" sz="3600" dirty="0">
                <a:latin typeface="Arial" panose="020B0604020202020204" pitchFamily="34" charset="0"/>
                <a:cs typeface="Arial" panose="020B0604020202020204" pitchFamily="34" charset="0"/>
              </a:rPr>
              <a:t>Little has changed </a:t>
            </a:r>
            <a:r>
              <a:rPr lang="en-US" sz="3600" b="0" dirty="0">
                <a:latin typeface="Arial" panose="020B0604020202020204" pitchFamily="34" charset="0"/>
                <a:cs typeface="Arial" panose="020B0604020202020204" pitchFamily="34" charset="0"/>
              </a:rPr>
              <a:t>on views of immigration</a:t>
            </a:r>
            <a:r>
              <a:rPr lang="en-US" b="0" dirty="0">
                <a:latin typeface="Arial" panose="020B0604020202020204" pitchFamily="34" charset="0"/>
                <a:cs typeface="Arial" panose="020B0604020202020204" pitchFamily="34" charset="0"/>
              </a:rPr>
              <a:t/>
            </a:r>
            <a:br>
              <a:rPr lang="en-US" b="0" dirty="0">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 who say each is a </a:t>
            </a:r>
            <a:r>
              <a:rPr lang="en-US" sz="2400" b="0" i="1" dirty="0">
                <a:solidFill>
                  <a:schemeClr val="bg2">
                    <a:lumMod val="60000"/>
                    <a:lumOff val="40000"/>
                  </a:schemeClr>
                </a:solidFill>
                <a:latin typeface="Arial" panose="020B0604020202020204" pitchFamily="34" charset="0"/>
                <a:cs typeface="Arial" panose="020B0604020202020204" pitchFamily="34" charset="0"/>
              </a:rPr>
              <a:t>very/somewhat important</a:t>
            </a:r>
            <a:r>
              <a:rPr lang="en-US" sz="2400" b="0" dirty="0">
                <a:solidFill>
                  <a:schemeClr val="bg2">
                    <a:lumMod val="60000"/>
                    <a:lumOff val="40000"/>
                  </a:schemeClr>
                </a:solidFill>
                <a:latin typeface="Arial" panose="020B0604020202020204" pitchFamily="34" charset="0"/>
                <a:cs typeface="Arial" panose="020B0604020202020204" pitchFamily="34" charset="0"/>
              </a:rPr>
              <a:t> goal for U.S. immigration policy, 2019</a:t>
            </a:r>
          </a:p>
        </p:txBody>
      </p:sp>
      <p:sp>
        <p:nvSpPr>
          <p:cNvPr id="10" name="TextBox 9">
            <a:extLst>
              <a:ext uri="{FF2B5EF4-FFF2-40B4-BE49-F238E27FC236}">
                <a16:creationId xmlns="" xmlns:a16="http://schemas.microsoft.com/office/drawing/2014/main" id="{C8FBEA6A-ADDF-644A-8BC7-39D526AD702F}"/>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a:t>
            </a:r>
            <a:r>
              <a:rPr lang="en-US" sz="1200" dirty="0" err="1">
                <a:solidFill>
                  <a:schemeClr val="bg2"/>
                </a:solidFill>
                <a:latin typeface="Arial" panose="020B0604020202020204" pitchFamily="34" charset="0"/>
                <a:cs typeface="Arial" panose="020B0604020202020204" pitchFamily="34" charset="0"/>
              </a:rPr>
              <a:t>Daniller</a:t>
            </a:r>
            <a:r>
              <a:rPr lang="en-US" sz="1200" dirty="0">
                <a:solidFill>
                  <a:schemeClr val="bg2"/>
                </a:solidFill>
                <a:latin typeface="Arial" panose="020B0604020202020204" pitchFamily="34" charset="0"/>
                <a:cs typeface="Arial" panose="020B0604020202020204" pitchFamily="34" charset="0"/>
              </a:rPr>
              <a:t> 2019)</a:t>
            </a:r>
          </a:p>
        </p:txBody>
      </p:sp>
      <p:sp>
        <p:nvSpPr>
          <p:cNvPr id="13" name="Rectangle 12">
            <a:extLst>
              <a:ext uri="{FF2B5EF4-FFF2-40B4-BE49-F238E27FC236}">
                <a16:creationId xmlns="" xmlns:a16="http://schemas.microsoft.com/office/drawing/2014/main" id="{DA30B1CF-A121-AF44-AE2B-95A2CDB5D480}"/>
              </a:ext>
            </a:extLst>
          </p:cNvPr>
          <p:cNvSpPr/>
          <p:nvPr/>
        </p:nvSpPr>
        <p:spPr>
          <a:xfrm>
            <a:off x="310679" y="2783144"/>
            <a:ext cx="2473796" cy="1938992"/>
          </a:xfrm>
          <a:prstGeom prst="rect">
            <a:avLst/>
          </a:prstGeom>
        </p:spPr>
        <p:txBody>
          <a:bodyPr wrap="square">
            <a:spAutoFit/>
          </a:bodyPr>
          <a:lstStyle/>
          <a:p>
            <a:pPr algn="r"/>
            <a:r>
              <a:rPr lang="en-US" sz="2400" dirty="0">
                <a:solidFill>
                  <a:schemeClr val="bg2"/>
                </a:solidFill>
                <a:latin typeface="Arial" panose="020B0604020202020204" pitchFamily="34" charset="0"/>
                <a:cs typeface="Arial" panose="020B0604020202020204" pitchFamily="34" charset="0"/>
              </a:rPr>
              <a:t>(2)</a:t>
            </a:r>
          </a:p>
          <a:p>
            <a:pPr algn="r"/>
            <a:r>
              <a:rPr lang="en-US" sz="2400" dirty="0">
                <a:solidFill>
                  <a:schemeClr val="bg2"/>
                </a:solidFill>
                <a:latin typeface="Arial" panose="020B0604020202020204" pitchFamily="34" charset="0"/>
                <a:cs typeface="Arial" panose="020B0604020202020204" pitchFamily="34" charset="0"/>
              </a:rPr>
              <a:t>Increase deportations of those in the U.S. illegally</a:t>
            </a:r>
          </a:p>
        </p:txBody>
      </p:sp>
      <p:graphicFrame>
        <p:nvGraphicFramePr>
          <p:cNvPr id="7" name="Chart 6">
            <a:extLst>
              <a:ext uri="{FF2B5EF4-FFF2-40B4-BE49-F238E27FC236}">
                <a16:creationId xmlns="" xmlns:a16="http://schemas.microsoft.com/office/drawing/2014/main" id="{DFC3ED76-D873-7B47-8833-B8226D8524DC}"/>
              </a:ext>
            </a:extLst>
          </p:cNvPr>
          <p:cNvGraphicFramePr>
            <a:graphicFrameLocks/>
          </p:cNvGraphicFramePr>
          <p:nvPr>
            <p:extLst>
              <p:ext uri="{D42A27DB-BD31-4B8C-83A1-F6EECF244321}">
                <p14:modId xmlns="" xmlns:p14="http://schemas.microsoft.com/office/powerpoint/2010/main" val="2254605143"/>
              </p:ext>
            </p:extLst>
          </p:nvPr>
        </p:nvGraphicFramePr>
        <p:xfrm>
          <a:off x="2785872" y="838200"/>
          <a:ext cx="6620256" cy="5760720"/>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1">
            <a:extLst>
              <a:ext uri="{FF2B5EF4-FFF2-40B4-BE49-F238E27FC236}">
                <a16:creationId xmlns="" xmlns:a16="http://schemas.microsoft.com/office/drawing/2014/main" id="{4CDAA724-2A5A-904F-A4F7-11D15B302550}"/>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44</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237378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A9A94277-F563-DB46-9E6C-74CE20597644}"/>
              </a:ext>
            </a:extLst>
          </p:cNvPr>
          <p:cNvSpPr>
            <a:spLocks noGrp="1"/>
          </p:cNvSpPr>
          <p:nvPr>
            <p:ph type="title"/>
          </p:nvPr>
        </p:nvSpPr>
        <p:spPr/>
        <p:txBody>
          <a:bodyPr/>
          <a:lstStyle/>
          <a:p>
            <a:r>
              <a:rPr lang="en-US" sz="3600" dirty="0">
                <a:latin typeface="Arial" panose="020B0604020202020204" pitchFamily="34" charset="0"/>
                <a:cs typeface="Arial" panose="020B0604020202020204" pitchFamily="34" charset="0"/>
              </a:rPr>
              <a:t>Little has changed </a:t>
            </a:r>
            <a:r>
              <a:rPr lang="en-US" sz="3600" b="0" dirty="0">
                <a:latin typeface="Arial" panose="020B0604020202020204" pitchFamily="34" charset="0"/>
                <a:cs typeface="Arial" panose="020B0604020202020204" pitchFamily="34" charset="0"/>
              </a:rPr>
              <a:t>on views of immigration</a:t>
            </a:r>
            <a:r>
              <a:rPr lang="en-US" b="0" dirty="0">
                <a:latin typeface="Arial" panose="020B0604020202020204" pitchFamily="34" charset="0"/>
                <a:cs typeface="Arial" panose="020B0604020202020204" pitchFamily="34" charset="0"/>
              </a:rPr>
              <a:t/>
            </a:r>
            <a:br>
              <a:rPr lang="en-US" b="0" dirty="0">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 who say each is a </a:t>
            </a:r>
            <a:r>
              <a:rPr lang="en-US" sz="2400" b="0" i="1" dirty="0">
                <a:solidFill>
                  <a:schemeClr val="bg2">
                    <a:lumMod val="60000"/>
                    <a:lumOff val="40000"/>
                  </a:schemeClr>
                </a:solidFill>
                <a:latin typeface="Arial" panose="020B0604020202020204" pitchFamily="34" charset="0"/>
                <a:cs typeface="Arial" panose="020B0604020202020204" pitchFamily="34" charset="0"/>
              </a:rPr>
              <a:t>very/somewhat important</a:t>
            </a:r>
            <a:r>
              <a:rPr lang="en-US" sz="2400" b="0" dirty="0">
                <a:solidFill>
                  <a:schemeClr val="bg2">
                    <a:lumMod val="60000"/>
                    <a:lumOff val="40000"/>
                  </a:schemeClr>
                </a:solidFill>
                <a:latin typeface="Arial" panose="020B0604020202020204" pitchFamily="34" charset="0"/>
                <a:cs typeface="Arial" panose="020B0604020202020204" pitchFamily="34" charset="0"/>
              </a:rPr>
              <a:t> goal for U.S. immigration policy, 2019</a:t>
            </a:r>
            <a:endParaRPr lang="en-US" sz="2400" dirty="0">
              <a:solidFill>
                <a:schemeClr val="bg2">
                  <a:lumMod val="60000"/>
                  <a:lumOff val="40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C8FBEA6A-ADDF-644A-8BC7-39D526AD702F}"/>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a:t>
            </a:r>
            <a:r>
              <a:rPr lang="en-US" sz="1200" dirty="0" err="1">
                <a:solidFill>
                  <a:schemeClr val="bg2"/>
                </a:solidFill>
                <a:latin typeface="Arial" panose="020B0604020202020204" pitchFamily="34" charset="0"/>
                <a:cs typeface="Arial" panose="020B0604020202020204" pitchFamily="34" charset="0"/>
              </a:rPr>
              <a:t>Daniller</a:t>
            </a:r>
            <a:r>
              <a:rPr lang="en-US" sz="1200" dirty="0">
                <a:solidFill>
                  <a:schemeClr val="bg2"/>
                </a:solidFill>
                <a:latin typeface="Arial" panose="020B0604020202020204" pitchFamily="34" charset="0"/>
                <a:cs typeface="Arial" panose="020B0604020202020204" pitchFamily="34" charset="0"/>
              </a:rPr>
              <a:t> 2019)</a:t>
            </a:r>
          </a:p>
        </p:txBody>
      </p:sp>
      <p:sp>
        <p:nvSpPr>
          <p:cNvPr id="13" name="Rectangle 12">
            <a:extLst>
              <a:ext uri="{FF2B5EF4-FFF2-40B4-BE49-F238E27FC236}">
                <a16:creationId xmlns="" xmlns:a16="http://schemas.microsoft.com/office/drawing/2014/main" id="{DA30B1CF-A121-AF44-AE2B-95A2CDB5D480}"/>
              </a:ext>
            </a:extLst>
          </p:cNvPr>
          <p:cNvSpPr/>
          <p:nvPr/>
        </p:nvSpPr>
        <p:spPr>
          <a:xfrm>
            <a:off x="310679" y="2783144"/>
            <a:ext cx="2473796" cy="1569660"/>
          </a:xfrm>
          <a:prstGeom prst="rect">
            <a:avLst/>
          </a:prstGeom>
        </p:spPr>
        <p:txBody>
          <a:bodyPr wrap="square">
            <a:spAutoFit/>
          </a:bodyPr>
          <a:lstStyle/>
          <a:p>
            <a:pPr algn="r"/>
            <a:r>
              <a:rPr lang="en-US" sz="2400" dirty="0">
                <a:solidFill>
                  <a:schemeClr val="bg2"/>
                </a:solidFill>
                <a:latin typeface="Arial" panose="020B0604020202020204" pitchFamily="34" charset="0"/>
                <a:cs typeface="Arial" panose="020B0604020202020204" pitchFamily="34" charset="0"/>
              </a:rPr>
              <a:t>(3)</a:t>
            </a:r>
          </a:p>
          <a:p>
            <a:pPr algn="r"/>
            <a:r>
              <a:rPr lang="en-US" sz="2400" dirty="0">
                <a:solidFill>
                  <a:schemeClr val="bg2"/>
                </a:solidFill>
                <a:latin typeface="Arial" panose="020B0604020202020204" pitchFamily="34" charset="0"/>
                <a:cs typeface="Arial" panose="020B0604020202020204" pitchFamily="34" charset="0"/>
              </a:rPr>
              <a:t>Take in refugees escaping from violence and war</a:t>
            </a:r>
          </a:p>
        </p:txBody>
      </p:sp>
      <p:graphicFrame>
        <p:nvGraphicFramePr>
          <p:cNvPr id="8" name="Chart 7">
            <a:extLst>
              <a:ext uri="{FF2B5EF4-FFF2-40B4-BE49-F238E27FC236}">
                <a16:creationId xmlns="" xmlns:a16="http://schemas.microsoft.com/office/drawing/2014/main" id="{B2965460-18E1-E844-8597-5D49F9CF04D4}"/>
              </a:ext>
            </a:extLst>
          </p:cNvPr>
          <p:cNvGraphicFramePr>
            <a:graphicFrameLocks/>
          </p:cNvGraphicFramePr>
          <p:nvPr>
            <p:extLst>
              <p:ext uri="{D42A27DB-BD31-4B8C-83A1-F6EECF244321}">
                <p14:modId xmlns="" xmlns:p14="http://schemas.microsoft.com/office/powerpoint/2010/main" val="3538777222"/>
              </p:ext>
            </p:extLst>
          </p:nvPr>
        </p:nvGraphicFramePr>
        <p:xfrm>
          <a:off x="2787505" y="990600"/>
          <a:ext cx="6579519" cy="5591814"/>
        </p:xfrm>
        <a:graphic>
          <a:graphicData uri="http://schemas.openxmlformats.org/drawingml/2006/chart">
            <c:chart xmlns:c="http://schemas.openxmlformats.org/drawingml/2006/chart" xmlns:r="http://schemas.openxmlformats.org/officeDocument/2006/relationships" r:id="rId2"/>
          </a:graphicData>
        </a:graphic>
      </p:graphicFrame>
      <p:sp>
        <p:nvSpPr>
          <p:cNvPr id="11" name="Slide Number Placeholder 1">
            <a:extLst>
              <a:ext uri="{FF2B5EF4-FFF2-40B4-BE49-F238E27FC236}">
                <a16:creationId xmlns="" xmlns:a16="http://schemas.microsoft.com/office/drawing/2014/main" id="{9F186608-3701-4046-BB36-13FD375B6489}"/>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45</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15981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30F6C5-55D1-624F-8A82-54C1EDD66247}"/>
              </a:ext>
            </a:extLst>
          </p:cNvPr>
          <p:cNvSpPr>
            <a:spLocks noGrp="1"/>
          </p:cNvSpPr>
          <p:nvPr>
            <p:ph type="title"/>
          </p:nvPr>
        </p:nvSpPr>
        <p:spPr>
          <a:xfrm>
            <a:off x="127322" y="219919"/>
            <a:ext cx="11448911" cy="916281"/>
          </a:xfrm>
        </p:spPr>
        <p:txBody>
          <a:bodyPr/>
          <a:lstStyle/>
          <a:p>
            <a:r>
              <a:rPr lang="en-US" sz="3600" b="0" dirty="0">
                <a:solidFill>
                  <a:schemeClr val="bg2"/>
                </a:solidFill>
                <a:latin typeface="Arial" panose="020B0604020202020204" pitchFamily="34" charset="0"/>
                <a:cs typeface="Arial" panose="020B0604020202020204" pitchFamily="34" charset="0"/>
              </a:rPr>
              <a:t>General public </a:t>
            </a:r>
            <a:r>
              <a:rPr lang="en-US" sz="3600" dirty="0">
                <a:solidFill>
                  <a:schemeClr val="bg2"/>
                </a:solidFill>
                <a:latin typeface="Arial" panose="020B0604020202020204" pitchFamily="34" charset="0"/>
                <a:cs typeface="Arial" panose="020B0604020202020204" pitchFamily="34" charset="0"/>
              </a:rPr>
              <a:t>overestimates </a:t>
            </a:r>
            <a:r>
              <a:rPr lang="en-US" sz="3600" b="0" dirty="0">
                <a:solidFill>
                  <a:schemeClr val="bg2"/>
                </a:solidFill>
                <a:latin typeface="Arial" panose="020B0604020202020204" pitchFamily="34" charset="0"/>
                <a:cs typeface="Arial" panose="020B0604020202020204" pitchFamily="34" charset="0"/>
              </a:rPr>
              <a:t>the number of immigrants in the U.S. and across nations</a:t>
            </a:r>
            <a:br>
              <a:rPr lang="en-US" sz="3600" b="0" dirty="0">
                <a:solidFill>
                  <a:schemeClr val="bg2"/>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Estimates Versus Official Statistics, 2009</a:t>
            </a:r>
          </a:p>
        </p:txBody>
      </p:sp>
      <p:sp>
        <p:nvSpPr>
          <p:cNvPr id="3" name="Text Placeholder 2">
            <a:extLst>
              <a:ext uri="{FF2B5EF4-FFF2-40B4-BE49-F238E27FC236}">
                <a16:creationId xmlns="" xmlns:a16="http://schemas.microsoft.com/office/drawing/2014/main" id="{CC2DBF3A-70D6-F644-82DD-9403AECABD5D}"/>
              </a:ext>
            </a:extLst>
          </p:cNvPr>
          <p:cNvSpPr>
            <a:spLocks noGrp="1" noChangeAspect="1"/>
          </p:cNvSpPr>
          <p:nvPr>
            <p:ph type="body" idx="4294967295"/>
          </p:nvPr>
        </p:nvSpPr>
        <p:spPr>
          <a:xfrm>
            <a:off x="1" y="1857198"/>
            <a:ext cx="4191000" cy="4693622"/>
          </a:xfrm>
        </p:spPr>
        <p:txBody>
          <a:bodyPr anchor="ctr"/>
          <a:lstStyle/>
          <a:p>
            <a:pPr marL="152396" indent="0">
              <a:buNone/>
            </a:pPr>
            <a:r>
              <a:rPr lang="en-US" sz="2400" dirty="0"/>
              <a:t>U.S. general public believes that </a:t>
            </a:r>
            <a:r>
              <a:rPr lang="en-US" sz="2400" b="1" dirty="0">
                <a:solidFill>
                  <a:schemeClr val="tx2"/>
                </a:solidFill>
              </a:rPr>
              <a:t>immigrants make up 35% of population </a:t>
            </a:r>
            <a:r>
              <a:rPr lang="en-US" sz="2400" dirty="0">
                <a:solidFill>
                  <a:schemeClr val="bg2"/>
                </a:solidFill>
              </a:rPr>
              <a:t>while </a:t>
            </a:r>
            <a:r>
              <a:rPr lang="en-US" sz="2400" b="1" dirty="0">
                <a:solidFill>
                  <a:schemeClr val="accent2"/>
                </a:solidFill>
              </a:rPr>
              <a:t>official statistics estimate about 14% in the U.S.</a:t>
            </a:r>
          </a:p>
          <a:p>
            <a:pPr marL="152396" indent="0">
              <a:buNone/>
            </a:pPr>
            <a:endParaRPr lang="en-US" sz="2400" dirty="0"/>
          </a:p>
        </p:txBody>
      </p:sp>
      <p:sp>
        <p:nvSpPr>
          <p:cNvPr id="5" name="TextBox 4">
            <a:extLst>
              <a:ext uri="{FF2B5EF4-FFF2-40B4-BE49-F238E27FC236}">
                <a16:creationId xmlns="" xmlns:a16="http://schemas.microsoft.com/office/drawing/2014/main" id="{6C2181DD-1043-0841-9E8C-B2B6AA35CC1F}"/>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(Wunderlich et al. 2009)</a:t>
            </a:r>
          </a:p>
        </p:txBody>
      </p:sp>
      <p:sp>
        <p:nvSpPr>
          <p:cNvPr id="7" name="Slide Number Placeholder 1">
            <a:extLst>
              <a:ext uri="{FF2B5EF4-FFF2-40B4-BE49-F238E27FC236}">
                <a16:creationId xmlns="" xmlns:a16="http://schemas.microsoft.com/office/drawing/2014/main" id="{FB9B2AD6-D7B0-424B-8372-7BD72865644C}"/>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46</a:t>
            </a:fld>
            <a:endParaRPr lang="en" dirty="0">
              <a:latin typeface="Arial" panose="020B0604020202020204" pitchFamily="34" charset="0"/>
              <a:cs typeface="Arial" panose="020B0604020202020204" pitchFamily="34" charset="0"/>
            </a:endParaRPr>
          </a:p>
        </p:txBody>
      </p:sp>
      <p:graphicFrame>
        <p:nvGraphicFramePr>
          <p:cNvPr id="8" name="Chart 7">
            <a:extLst>
              <a:ext uri="{FF2B5EF4-FFF2-40B4-BE49-F238E27FC236}">
                <a16:creationId xmlns="" xmlns:a16="http://schemas.microsoft.com/office/drawing/2014/main" id="{0ECC9B9D-C8A4-694A-89FA-C94E38D66CFA}"/>
              </a:ext>
            </a:extLst>
          </p:cNvPr>
          <p:cNvGraphicFramePr>
            <a:graphicFrameLocks noChangeAspect="1"/>
          </p:cNvGraphicFramePr>
          <p:nvPr>
            <p:extLst>
              <p:ext uri="{D42A27DB-BD31-4B8C-83A1-F6EECF244321}">
                <p14:modId xmlns="" xmlns:p14="http://schemas.microsoft.com/office/powerpoint/2010/main" val="2096608475"/>
              </p:ext>
            </p:extLst>
          </p:nvPr>
        </p:nvGraphicFramePr>
        <p:xfrm>
          <a:off x="4422648" y="1857197"/>
          <a:ext cx="7772400" cy="46634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2683327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F3E500C6-E734-B645-ABDA-2DFD959DA9AD}"/>
              </a:ext>
            </a:extLst>
          </p:cNvPr>
          <p:cNvSpPr>
            <a:spLocks noGrp="1"/>
          </p:cNvSpPr>
          <p:nvPr>
            <p:ph type="title"/>
          </p:nvPr>
        </p:nvSpPr>
        <p:spPr>
          <a:xfrm>
            <a:off x="127322" y="219919"/>
            <a:ext cx="11455078" cy="916281"/>
          </a:xfrm>
        </p:spPr>
        <p:txBody>
          <a:bodyPr/>
          <a:lstStyle/>
          <a:p>
            <a:r>
              <a:rPr lang="en-US" sz="3600" dirty="0">
                <a:solidFill>
                  <a:schemeClr val="tx2"/>
                </a:solidFill>
                <a:latin typeface="Arial" panose="020B0604020202020204" pitchFamily="34" charset="0"/>
                <a:cs typeface="Arial" panose="020B0604020202020204" pitchFamily="34" charset="0"/>
              </a:rPr>
              <a:t>United Kingdom respondents </a:t>
            </a:r>
            <a:r>
              <a:rPr lang="en-US" sz="3600" b="0" dirty="0">
                <a:latin typeface="Arial" panose="020B0604020202020204" pitchFamily="34" charset="0"/>
                <a:cs typeface="Arial" panose="020B0604020202020204" pitchFamily="34" charset="0"/>
              </a:rPr>
              <a:t>described immigrants as a problem at higher rates</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 of respondents who described immigrants as a problem by country, 2008 - 2013</a:t>
            </a:r>
          </a:p>
        </p:txBody>
      </p:sp>
      <p:sp>
        <p:nvSpPr>
          <p:cNvPr id="7" name="Text Placeholder 6">
            <a:extLst>
              <a:ext uri="{FF2B5EF4-FFF2-40B4-BE49-F238E27FC236}">
                <a16:creationId xmlns="" xmlns:a16="http://schemas.microsoft.com/office/drawing/2014/main" id="{DFCCB395-A755-814C-9D41-0B7D3673C185}"/>
              </a:ext>
            </a:extLst>
          </p:cNvPr>
          <p:cNvSpPr>
            <a:spLocks noGrp="1"/>
          </p:cNvSpPr>
          <p:nvPr>
            <p:ph type="body" idx="1"/>
          </p:nvPr>
        </p:nvSpPr>
        <p:spPr>
          <a:xfrm>
            <a:off x="7747322" y="1801694"/>
            <a:ext cx="4298904" cy="4572000"/>
          </a:xfrm>
        </p:spPr>
        <p:txBody>
          <a:bodyPr anchor="ctr"/>
          <a:lstStyle/>
          <a:p>
            <a:r>
              <a:rPr lang="en-US" dirty="0">
                <a:solidFill>
                  <a:schemeClr val="bg2"/>
                </a:solidFill>
                <a:latin typeface="Arial" panose="020B0604020202020204" pitchFamily="34" charset="0"/>
                <a:cs typeface="Arial" panose="020B0604020202020204" pitchFamily="34" charset="0"/>
              </a:rPr>
              <a:t>Approximately </a:t>
            </a:r>
            <a:r>
              <a:rPr lang="en-US" b="1" dirty="0">
                <a:solidFill>
                  <a:schemeClr val="accent2"/>
                </a:solidFill>
                <a:latin typeface="Arial" panose="020B0604020202020204" pitchFamily="34" charset="0"/>
                <a:cs typeface="Arial" panose="020B0604020202020204" pitchFamily="34" charset="0"/>
              </a:rPr>
              <a:t>50% of Americans </a:t>
            </a:r>
            <a:r>
              <a:rPr lang="en-US" dirty="0">
                <a:solidFill>
                  <a:schemeClr val="bg2"/>
                </a:solidFill>
                <a:latin typeface="Arial" panose="020B0604020202020204" pitchFamily="34" charset="0"/>
                <a:cs typeface="Arial" panose="020B0604020202020204" pitchFamily="34" charset="0"/>
              </a:rPr>
              <a:t>described immigrants as a problem compared to </a:t>
            </a:r>
            <a:r>
              <a:rPr lang="en-US" b="1" dirty="0">
                <a:solidFill>
                  <a:schemeClr val="tx2"/>
                </a:solidFill>
                <a:latin typeface="Arial" panose="020B0604020202020204" pitchFamily="34" charset="0"/>
                <a:cs typeface="Arial" panose="020B0604020202020204" pitchFamily="34" charset="0"/>
              </a:rPr>
              <a:t>60% of the British</a:t>
            </a:r>
          </a:p>
        </p:txBody>
      </p:sp>
      <p:graphicFrame>
        <p:nvGraphicFramePr>
          <p:cNvPr id="9" name="Chart 8">
            <a:extLst>
              <a:ext uri="{FF2B5EF4-FFF2-40B4-BE49-F238E27FC236}">
                <a16:creationId xmlns="" xmlns:a16="http://schemas.microsoft.com/office/drawing/2014/main" id="{71D4976B-146D-2045-88A5-E23D9B154DD9}"/>
              </a:ext>
            </a:extLst>
          </p:cNvPr>
          <p:cNvGraphicFramePr>
            <a:graphicFrameLocks noChangeAspect="1"/>
          </p:cNvGraphicFramePr>
          <p:nvPr>
            <p:extLst>
              <p:ext uri="{D42A27DB-BD31-4B8C-83A1-F6EECF244321}">
                <p14:modId xmlns="" xmlns:p14="http://schemas.microsoft.com/office/powerpoint/2010/main" val="2531364359"/>
              </p:ext>
            </p:extLst>
          </p:nvPr>
        </p:nvGraphicFramePr>
        <p:xfrm>
          <a:off x="127322" y="1905000"/>
          <a:ext cx="76200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 xmlns:a16="http://schemas.microsoft.com/office/drawing/2014/main" id="{E138DC5B-DC08-0F44-8B82-37234335CABF}"/>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(The German Marshall Fund of the United States 2014)</a:t>
            </a:r>
          </a:p>
        </p:txBody>
      </p:sp>
      <p:sp>
        <p:nvSpPr>
          <p:cNvPr id="12" name="Slide Number Placeholder 1">
            <a:extLst>
              <a:ext uri="{FF2B5EF4-FFF2-40B4-BE49-F238E27FC236}">
                <a16:creationId xmlns="" xmlns:a16="http://schemas.microsoft.com/office/drawing/2014/main" id="{7F1A5201-A0AC-5345-A837-7F69AFB42BA1}"/>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47</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4868394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98FD61-3856-6842-A4BF-88D2FAE83F33}"/>
              </a:ext>
            </a:extLst>
          </p:cNvPr>
          <p:cNvSpPr>
            <a:spLocks noGrp="1"/>
          </p:cNvSpPr>
          <p:nvPr>
            <p:ph type="title"/>
          </p:nvPr>
        </p:nvSpPr>
        <p:spPr/>
        <p:txBody>
          <a:bodyPr/>
          <a:lstStyle/>
          <a:p>
            <a:r>
              <a:rPr lang="en-US" dirty="0">
                <a:solidFill>
                  <a:schemeClr val="bg2"/>
                </a:solidFill>
              </a:rPr>
              <a:t>Integration</a:t>
            </a:r>
          </a:p>
        </p:txBody>
      </p:sp>
      <p:pic>
        <p:nvPicPr>
          <p:cNvPr id="4" name="Picture 3">
            <a:extLst>
              <a:ext uri="{FF2B5EF4-FFF2-40B4-BE49-F238E27FC236}">
                <a16:creationId xmlns="" xmlns:a16="http://schemas.microsoft.com/office/drawing/2014/main" id="{65CF4857-8EF8-CB4E-90C2-389361CE2F23}"/>
              </a:ext>
            </a:extLst>
          </p:cNvPr>
          <p:cNvPicPr>
            <a:picLocks noChangeAspect="1"/>
          </p:cNvPicPr>
          <p:nvPr/>
        </p:nvPicPr>
        <p:blipFill>
          <a:blip r:embed="rId2">
            <a:duotone>
              <a:schemeClr val="bg2">
                <a:shade val="45000"/>
                <a:satMod val="135000"/>
              </a:schemeClr>
              <a:prstClr val="white"/>
            </a:duotone>
          </a:blip>
          <a:stretch>
            <a:fillRect/>
          </a:stretch>
        </p:blipFill>
        <p:spPr>
          <a:xfrm>
            <a:off x="5334000" y="0"/>
            <a:ext cx="6858000" cy="6858000"/>
          </a:xfrm>
          <a:prstGeom prst="rect">
            <a:avLst/>
          </a:prstGeom>
        </p:spPr>
      </p:pic>
      <p:sp>
        <p:nvSpPr>
          <p:cNvPr id="5" name="Slide Number Placeholder 1">
            <a:extLst>
              <a:ext uri="{FF2B5EF4-FFF2-40B4-BE49-F238E27FC236}">
                <a16:creationId xmlns="" xmlns:a16="http://schemas.microsoft.com/office/drawing/2014/main" id="{E443516F-C5DC-DB40-9558-B821F6D8388C}"/>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48</a:t>
            </a:fld>
            <a:endParaRPr lang="en" dirty="0">
              <a:latin typeface="Arial" panose="020B0604020202020204" pitchFamily="34" charset="0"/>
              <a:cs typeface="Arial" panose="020B0604020202020204" pitchFamily="34" charset="0"/>
            </a:endParaRPr>
          </a:p>
        </p:txBody>
      </p:sp>
      <p:grpSp>
        <p:nvGrpSpPr>
          <p:cNvPr id="35" name="Group 34">
            <a:extLst>
              <a:ext uri="{FF2B5EF4-FFF2-40B4-BE49-F238E27FC236}">
                <a16:creationId xmlns="" xmlns:a16="http://schemas.microsoft.com/office/drawing/2014/main" id="{84F5DF54-CBFE-1B40-B60D-789BD25508FB}"/>
              </a:ext>
            </a:extLst>
          </p:cNvPr>
          <p:cNvGrpSpPr/>
          <p:nvPr/>
        </p:nvGrpSpPr>
        <p:grpSpPr>
          <a:xfrm>
            <a:off x="304800" y="5647267"/>
            <a:ext cx="5184755" cy="685800"/>
            <a:chOff x="6274878" y="5647267"/>
            <a:chExt cx="5184755" cy="685800"/>
          </a:xfrm>
        </p:grpSpPr>
        <p:sp>
          <p:nvSpPr>
            <p:cNvPr id="36" name="Oval 35">
              <a:extLst>
                <a:ext uri="{FF2B5EF4-FFF2-40B4-BE49-F238E27FC236}">
                  <a16:creationId xmlns="" xmlns:a16="http://schemas.microsoft.com/office/drawing/2014/main" id="{84734CAC-5DD2-3C49-B3AC-E28C5C870135}"/>
                </a:ext>
              </a:extLst>
            </p:cNvPr>
            <p:cNvSpPr/>
            <p:nvPr/>
          </p:nvSpPr>
          <p:spPr>
            <a:xfrm>
              <a:off x="6274878"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4FCBC204-BF05-8F4C-A634-2B4500500069}"/>
                </a:ext>
              </a:extLst>
            </p:cNvPr>
            <p:cNvSpPr txBox="1"/>
            <p:nvPr/>
          </p:nvSpPr>
          <p:spPr>
            <a:xfrm>
              <a:off x="6364584"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1</a:t>
              </a:r>
            </a:p>
          </p:txBody>
        </p:sp>
        <p:sp>
          <p:nvSpPr>
            <p:cNvPr id="38" name="Oval 37">
              <a:extLst>
                <a:ext uri="{FF2B5EF4-FFF2-40B4-BE49-F238E27FC236}">
                  <a16:creationId xmlns="" xmlns:a16="http://schemas.microsoft.com/office/drawing/2014/main" id="{CDED5687-5172-D74F-98DD-3EF1C56CCB79}"/>
                </a:ext>
              </a:extLst>
            </p:cNvPr>
            <p:cNvSpPr/>
            <p:nvPr/>
          </p:nvSpPr>
          <p:spPr>
            <a:xfrm>
              <a:off x="7024704"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7323797D-DBB3-9D4B-8036-67F0A5A3D35D}"/>
                </a:ext>
              </a:extLst>
            </p:cNvPr>
            <p:cNvSpPr txBox="1"/>
            <p:nvPr/>
          </p:nvSpPr>
          <p:spPr>
            <a:xfrm>
              <a:off x="7114410"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2</a:t>
              </a:r>
            </a:p>
          </p:txBody>
        </p:sp>
        <p:sp>
          <p:nvSpPr>
            <p:cNvPr id="40" name="Oval 39">
              <a:extLst>
                <a:ext uri="{FF2B5EF4-FFF2-40B4-BE49-F238E27FC236}">
                  <a16:creationId xmlns="" xmlns:a16="http://schemas.microsoft.com/office/drawing/2014/main" id="{B8596FA5-17A4-0248-A59F-8643804CD1F9}"/>
                </a:ext>
              </a:extLst>
            </p:cNvPr>
            <p:cNvSpPr/>
            <p:nvPr/>
          </p:nvSpPr>
          <p:spPr>
            <a:xfrm>
              <a:off x="7774530"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1E7D00AE-FC66-0540-B88A-CC999B7C6EEE}"/>
                </a:ext>
              </a:extLst>
            </p:cNvPr>
            <p:cNvSpPr txBox="1"/>
            <p:nvPr/>
          </p:nvSpPr>
          <p:spPr>
            <a:xfrm>
              <a:off x="7862291"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3</a:t>
              </a:r>
            </a:p>
          </p:txBody>
        </p:sp>
        <p:sp>
          <p:nvSpPr>
            <p:cNvPr id="42" name="Oval 41">
              <a:extLst>
                <a:ext uri="{FF2B5EF4-FFF2-40B4-BE49-F238E27FC236}">
                  <a16:creationId xmlns="" xmlns:a16="http://schemas.microsoft.com/office/drawing/2014/main" id="{1813E6F7-5157-9440-8AD8-0714D922C1A8}"/>
                </a:ext>
              </a:extLst>
            </p:cNvPr>
            <p:cNvSpPr/>
            <p:nvPr/>
          </p:nvSpPr>
          <p:spPr>
            <a:xfrm>
              <a:off x="8524356"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47565480-560E-E740-8C68-29B8A72F74BC}"/>
                </a:ext>
              </a:extLst>
            </p:cNvPr>
            <p:cNvSpPr txBox="1"/>
            <p:nvPr/>
          </p:nvSpPr>
          <p:spPr>
            <a:xfrm>
              <a:off x="8614062"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4</a:t>
              </a:r>
            </a:p>
          </p:txBody>
        </p:sp>
        <p:sp>
          <p:nvSpPr>
            <p:cNvPr id="44" name="Oval 43">
              <a:extLst>
                <a:ext uri="{FF2B5EF4-FFF2-40B4-BE49-F238E27FC236}">
                  <a16:creationId xmlns="" xmlns:a16="http://schemas.microsoft.com/office/drawing/2014/main" id="{3314F32A-22EF-AA41-82D7-8FA392FC5C5B}"/>
                </a:ext>
              </a:extLst>
            </p:cNvPr>
            <p:cNvSpPr/>
            <p:nvPr/>
          </p:nvSpPr>
          <p:spPr>
            <a:xfrm>
              <a:off x="9274182"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 xmlns:a16="http://schemas.microsoft.com/office/drawing/2014/main" id="{B507A7BD-BC56-B945-9E0F-908F3FF318EB}"/>
                </a:ext>
              </a:extLst>
            </p:cNvPr>
            <p:cNvSpPr txBox="1"/>
            <p:nvPr/>
          </p:nvSpPr>
          <p:spPr>
            <a:xfrm>
              <a:off x="9361943"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5</a:t>
              </a:r>
            </a:p>
          </p:txBody>
        </p:sp>
        <p:sp>
          <p:nvSpPr>
            <p:cNvPr id="46" name="Oval 45">
              <a:extLst>
                <a:ext uri="{FF2B5EF4-FFF2-40B4-BE49-F238E27FC236}">
                  <a16:creationId xmlns="" xmlns:a16="http://schemas.microsoft.com/office/drawing/2014/main" id="{A34C685D-8B07-FD4F-9F9C-FAF08E709AFB}"/>
                </a:ext>
              </a:extLst>
            </p:cNvPr>
            <p:cNvSpPr/>
            <p:nvPr/>
          </p:nvSpPr>
          <p:spPr>
            <a:xfrm>
              <a:off x="10024008" y="5647267"/>
              <a:ext cx="685800" cy="685800"/>
            </a:xfrm>
            <a:prstGeom prst="ellipse">
              <a:avLst/>
            </a:prstGeom>
            <a:solidFill>
              <a:schemeClr val="bg2"/>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 xmlns:a16="http://schemas.microsoft.com/office/drawing/2014/main" id="{2CB8DD24-8372-3947-A94A-F0636A35EF69}"/>
                </a:ext>
              </a:extLst>
            </p:cNvPr>
            <p:cNvSpPr txBox="1"/>
            <p:nvPr/>
          </p:nvSpPr>
          <p:spPr>
            <a:xfrm>
              <a:off x="10126534" y="5668319"/>
              <a:ext cx="502920" cy="612648"/>
            </a:xfrm>
            <a:prstGeom prst="rect">
              <a:avLst/>
            </a:prstGeom>
            <a:noFill/>
          </p:spPr>
          <p:txBody>
            <a:bodyPr wrap="square" rtlCol="0">
              <a:spAutoFit/>
            </a:bodyPr>
            <a:lstStyle/>
            <a:p>
              <a:pPr algn="ctr"/>
              <a:r>
                <a:rPr lang="en-US" sz="3400" b="1" dirty="0">
                  <a:solidFill>
                    <a:schemeClr val="bg2">
                      <a:lumMod val="60000"/>
                      <a:lumOff val="40000"/>
                    </a:schemeClr>
                  </a:solidFill>
                  <a:latin typeface="Arial" panose="020B0604020202020204" pitchFamily="34" charset="0"/>
                  <a:cs typeface="Arial" panose="020B0604020202020204" pitchFamily="34" charset="0"/>
                </a:rPr>
                <a:t>6</a:t>
              </a:r>
            </a:p>
          </p:txBody>
        </p:sp>
        <p:sp>
          <p:nvSpPr>
            <p:cNvPr id="48" name="Oval 47">
              <a:extLst>
                <a:ext uri="{FF2B5EF4-FFF2-40B4-BE49-F238E27FC236}">
                  <a16:creationId xmlns="" xmlns:a16="http://schemas.microsoft.com/office/drawing/2014/main" id="{1FB4348C-7AC5-8B4B-9ECD-445F79997BD9}"/>
                </a:ext>
              </a:extLst>
            </p:cNvPr>
            <p:cNvSpPr/>
            <p:nvPr/>
          </p:nvSpPr>
          <p:spPr>
            <a:xfrm>
              <a:off x="10773833"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 xmlns:a16="http://schemas.microsoft.com/office/drawing/2014/main" id="{785EBAC1-805F-5545-BCC4-AD03FFDA089F}"/>
                </a:ext>
              </a:extLst>
            </p:cNvPr>
            <p:cNvSpPr txBox="1"/>
            <p:nvPr/>
          </p:nvSpPr>
          <p:spPr>
            <a:xfrm>
              <a:off x="10881571"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7</a:t>
              </a:r>
            </a:p>
          </p:txBody>
        </p:sp>
        <p:cxnSp>
          <p:nvCxnSpPr>
            <p:cNvPr id="50" name="Straight Connector 49">
              <a:extLst>
                <a:ext uri="{FF2B5EF4-FFF2-40B4-BE49-F238E27FC236}">
                  <a16:creationId xmlns="" xmlns:a16="http://schemas.microsoft.com/office/drawing/2014/main" id="{81B78213-20A5-5E46-B153-A1ADA26BFB5E}"/>
                </a:ext>
              </a:extLst>
            </p:cNvPr>
            <p:cNvCxnSpPr>
              <a:stCxn id="36" idx="6"/>
              <a:endCxn id="38" idx="2"/>
            </p:cNvCxnSpPr>
            <p:nvPr/>
          </p:nvCxnSpPr>
          <p:spPr>
            <a:xfrm>
              <a:off x="6960678" y="5990167"/>
              <a:ext cx="64008"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9840673D-8C97-6044-958F-EB33E3EE058D}"/>
                </a:ext>
              </a:extLst>
            </p:cNvPr>
            <p:cNvCxnSpPr>
              <a:cxnSpLocks/>
              <a:endCxn id="40" idx="2"/>
            </p:cNvCxnSpPr>
            <p:nvPr/>
          </p:nvCxnSpPr>
          <p:spPr>
            <a:xfrm flipV="1">
              <a:off x="7710504" y="5990167"/>
              <a:ext cx="64026" cy="273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72301253-77DE-BB46-BA99-ABFEA7E3676F}"/>
                </a:ext>
              </a:extLst>
            </p:cNvPr>
            <p:cNvCxnSpPr>
              <a:cxnSpLocks/>
              <a:endCxn id="42" idx="2"/>
            </p:cNvCxnSpPr>
            <p:nvPr/>
          </p:nvCxnSpPr>
          <p:spPr>
            <a:xfrm>
              <a:off x="8460330" y="5990167"/>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9D79E1CD-7D7C-0045-83D4-F02B44BDDDF8}"/>
                </a:ext>
              </a:extLst>
            </p:cNvPr>
            <p:cNvCxnSpPr>
              <a:cxnSpLocks/>
              <a:endCxn id="44" idx="2"/>
            </p:cNvCxnSpPr>
            <p:nvPr/>
          </p:nvCxnSpPr>
          <p:spPr>
            <a:xfrm flipV="1">
              <a:off x="9210156" y="5990167"/>
              <a:ext cx="64026" cy="92"/>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A68C8729-F6AF-9048-86F8-0A4BA1DCDBA2}"/>
                </a:ext>
              </a:extLst>
            </p:cNvPr>
            <p:cNvCxnSpPr>
              <a:cxnSpLocks/>
              <a:endCxn id="46" idx="2"/>
            </p:cNvCxnSpPr>
            <p:nvPr/>
          </p:nvCxnSpPr>
          <p:spPr>
            <a:xfrm>
              <a:off x="9959982" y="5990167"/>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B7A601E9-90D3-564F-805B-250521D81A93}"/>
                </a:ext>
              </a:extLst>
            </p:cNvPr>
            <p:cNvCxnSpPr>
              <a:cxnSpLocks/>
            </p:cNvCxnSpPr>
            <p:nvPr/>
          </p:nvCxnSpPr>
          <p:spPr>
            <a:xfrm>
              <a:off x="10716728" y="5995425"/>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6" name="Google Shape;156;p23">
            <a:extLst>
              <a:ext uri="{FF2B5EF4-FFF2-40B4-BE49-F238E27FC236}">
                <a16:creationId xmlns="" xmlns:a16="http://schemas.microsoft.com/office/drawing/2014/main" id="{F3AD634C-2E50-C545-9303-4274C8873C67}"/>
              </a:ext>
            </a:extLst>
          </p:cNvPr>
          <p:cNvSpPr txBox="1">
            <a:spLocks/>
          </p:cNvSpPr>
          <p:nvPr/>
        </p:nvSpPr>
        <p:spPr>
          <a:xfrm>
            <a:off x="0" y="3697357"/>
            <a:ext cx="6096000" cy="171284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Tx/>
              <a:buChar char="●"/>
              <a:defRPr sz="1800" b="0"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114300" indent="0">
              <a:spcAft>
                <a:spcPts val="2133"/>
              </a:spcAft>
              <a:buFontTx/>
              <a:buNone/>
            </a:pPr>
            <a:r>
              <a:rPr lang="en-US" sz="3200" kern="0" dirty="0">
                <a:solidFill>
                  <a:schemeClr val="bg2">
                    <a:lumMod val="60000"/>
                    <a:lumOff val="40000"/>
                  </a:schemeClr>
                </a:solidFill>
              </a:rPr>
              <a:t>How are immigrants integrated into the U.S.?</a:t>
            </a:r>
          </a:p>
        </p:txBody>
      </p:sp>
    </p:spTree>
    <p:extLst>
      <p:ext uri="{BB962C8B-B14F-4D97-AF65-F5344CB8AC3E}">
        <p14:creationId xmlns="" xmlns:p14="http://schemas.microsoft.com/office/powerpoint/2010/main" val="31878403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BE6883-6F5C-324B-AA08-5C0E748B3EAB}"/>
              </a:ext>
            </a:extLst>
          </p:cNvPr>
          <p:cNvSpPr>
            <a:spLocks noGrp="1"/>
          </p:cNvSpPr>
          <p:nvPr>
            <p:ph type="title"/>
          </p:nvPr>
        </p:nvSpPr>
        <p:spPr/>
        <p:txBody>
          <a:bodyPr/>
          <a:lstStyle/>
          <a:p>
            <a:pPr marL="0" indent="0"/>
            <a:r>
              <a:rPr lang="en-US" sz="3600" b="0" dirty="0">
                <a:solidFill>
                  <a:schemeClr val="bg2"/>
                </a:solidFill>
                <a:latin typeface="Arial" panose="020B0604020202020204" pitchFamily="34" charset="0"/>
                <a:cs typeface="Arial" panose="020B0604020202020204" pitchFamily="34" charset="0"/>
              </a:rPr>
              <a:t>Traditional measures of immigrant integration into </a:t>
            </a:r>
            <a:br>
              <a:rPr lang="en-US" sz="3600" b="0" dirty="0">
                <a:solidFill>
                  <a:schemeClr val="bg2"/>
                </a:solidFill>
                <a:latin typeface="Arial" panose="020B0604020202020204" pitchFamily="34" charset="0"/>
                <a:cs typeface="Arial" panose="020B0604020202020204" pitchFamily="34" charset="0"/>
              </a:rPr>
            </a:br>
            <a:r>
              <a:rPr lang="en-US" sz="3600" b="0" dirty="0">
                <a:solidFill>
                  <a:schemeClr val="bg2"/>
                </a:solidFill>
                <a:latin typeface="Arial" panose="020B0604020202020204" pitchFamily="34" charset="0"/>
                <a:cs typeface="Arial" panose="020B0604020202020204" pitchFamily="34" charset="0"/>
              </a:rPr>
              <a:t>a new country include:</a:t>
            </a:r>
            <a:endParaRPr lang="en-US" sz="3600" b="0" dirty="0">
              <a:latin typeface="Arial" panose="020B0604020202020204" pitchFamily="34" charset="0"/>
              <a:cs typeface="Arial" panose="020B0604020202020204" pitchFamily="34" charset="0"/>
            </a:endParaRPr>
          </a:p>
        </p:txBody>
      </p:sp>
      <p:sp>
        <p:nvSpPr>
          <p:cNvPr id="42" name="Slide Number Placeholder 1">
            <a:extLst>
              <a:ext uri="{FF2B5EF4-FFF2-40B4-BE49-F238E27FC236}">
                <a16:creationId xmlns="" xmlns:a16="http://schemas.microsoft.com/office/drawing/2014/main" id="{B9E40952-6A4B-F843-8BE9-4FC00AB1EC1D}"/>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49</a:t>
            </a:fld>
            <a:endParaRPr lang="en"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 xmlns:a16="http://schemas.microsoft.com/office/drawing/2014/main" id="{20EBD682-D8F8-6A41-8640-609CE30B2C90}"/>
              </a:ext>
            </a:extLst>
          </p:cNvPr>
          <p:cNvGrpSpPr/>
          <p:nvPr/>
        </p:nvGrpSpPr>
        <p:grpSpPr>
          <a:xfrm>
            <a:off x="1348452" y="1784866"/>
            <a:ext cx="9495096" cy="4227751"/>
            <a:chOff x="1348452" y="1784866"/>
            <a:chExt cx="9495096" cy="4227751"/>
          </a:xfrm>
        </p:grpSpPr>
        <p:pic>
          <p:nvPicPr>
            <p:cNvPr id="6" name="Picture 5">
              <a:extLst>
                <a:ext uri="{FF2B5EF4-FFF2-40B4-BE49-F238E27FC236}">
                  <a16:creationId xmlns="" xmlns:a16="http://schemas.microsoft.com/office/drawing/2014/main" id="{90C8C219-A01E-224B-B04B-75792C89C45F}"/>
                </a:ext>
              </a:extLst>
            </p:cNvPr>
            <p:cNvPicPr>
              <a:picLocks noChangeAspect="1"/>
            </p:cNvPicPr>
            <p:nvPr/>
          </p:nvPicPr>
          <p:blipFill>
            <a:blip r:embed="rId3">
              <a:duotone>
                <a:schemeClr val="bg2">
                  <a:shade val="45000"/>
                  <a:satMod val="135000"/>
                </a:schemeClr>
                <a:prstClr val="white"/>
              </a:duotone>
            </a:blip>
            <a:stretch>
              <a:fillRect/>
            </a:stretch>
          </p:blipFill>
          <p:spPr>
            <a:xfrm>
              <a:off x="1676400" y="2017430"/>
              <a:ext cx="1828800" cy="1828800"/>
            </a:xfrm>
            <a:prstGeom prst="rect">
              <a:avLst/>
            </a:prstGeom>
          </p:spPr>
        </p:pic>
        <p:pic>
          <p:nvPicPr>
            <p:cNvPr id="23" name="Picture 22">
              <a:extLst>
                <a:ext uri="{FF2B5EF4-FFF2-40B4-BE49-F238E27FC236}">
                  <a16:creationId xmlns="" xmlns:a16="http://schemas.microsoft.com/office/drawing/2014/main" id="{3887122C-BD73-0F4E-B35B-36A55D2A5E5E}"/>
                </a:ext>
              </a:extLst>
            </p:cNvPr>
            <p:cNvPicPr>
              <a:picLocks noChangeAspect="1"/>
            </p:cNvPicPr>
            <p:nvPr/>
          </p:nvPicPr>
          <p:blipFill>
            <a:blip r:embed="rId4">
              <a:duotone>
                <a:schemeClr val="bg2">
                  <a:shade val="45000"/>
                  <a:satMod val="135000"/>
                </a:schemeClr>
                <a:prstClr val="white"/>
              </a:duotone>
            </a:blip>
            <a:stretch>
              <a:fillRect/>
            </a:stretch>
          </p:blipFill>
          <p:spPr>
            <a:xfrm>
              <a:off x="5181600" y="1978543"/>
              <a:ext cx="1828800" cy="1828800"/>
            </a:xfrm>
            <a:prstGeom prst="rect">
              <a:avLst/>
            </a:prstGeom>
          </p:spPr>
        </p:pic>
        <p:pic>
          <p:nvPicPr>
            <p:cNvPr id="12" name="Picture 11">
              <a:extLst>
                <a:ext uri="{FF2B5EF4-FFF2-40B4-BE49-F238E27FC236}">
                  <a16:creationId xmlns="" xmlns:a16="http://schemas.microsoft.com/office/drawing/2014/main" id="{C3EF9DE0-F903-2B49-AC36-30483C54B2BD}"/>
                </a:ext>
              </a:extLst>
            </p:cNvPr>
            <p:cNvPicPr>
              <a:picLocks noChangeAspect="1"/>
            </p:cNvPicPr>
            <p:nvPr/>
          </p:nvPicPr>
          <p:blipFill>
            <a:blip r:embed="rId5">
              <a:duotone>
                <a:schemeClr val="bg2">
                  <a:shade val="45000"/>
                  <a:satMod val="135000"/>
                </a:schemeClr>
                <a:prstClr val="white"/>
              </a:duotone>
            </a:blip>
            <a:stretch>
              <a:fillRect/>
            </a:stretch>
          </p:blipFill>
          <p:spPr>
            <a:xfrm>
              <a:off x="8686799" y="1978543"/>
              <a:ext cx="1829957" cy="1829957"/>
            </a:xfrm>
            <a:prstGeom prst="rect">
              <a:avLst/>
            </a:prstGeom>
          </p:spPr>
        </p:pic>
        <p:sp>
          <p:nvSpPr>
            <p:cNvPr id="27" name="TextBox 26">
              <a:extLst>
                <a:ext uri="{FF2B5EF4-FFF2-40B4-BE49-F238E27FC236}">
                  <a16:creationId xmlns="" xmlns:a16="http://schemas.microsoft.com/office/drawing/2014/main" id="{AC51A53C-7D92-5445-83B5-5A4E87BC8F64}"/>
                </a:ext>
              </a:extLst>
            </p:cNvPr>
            <p:cNvSpPr txBox="1"/>
            <p:nvPr/>
          </p:nvSpPr>
          <p:spPr>
            <a:xfrm>
              <a:off x="8358851" y="1784866"/>
              <a:ext cx="2484697" cy="380426"/>
            </a:xfrm>
            <a:prstGeom prst="rect">
              <a:avLst/>
            </a:prstGeom>
            <a:noFill/>
          </p:spPr>
          <p:txBody>
            <a:bodyPr wrap="square" rtlCol="0">
              <a:spAutoFit/>
            </a:bodyPr>
            <a:lstStyle/>
            <a:p>
              <a:pPr algn="ctr"/>
              <a:r>
                <a:rPr lang="en-US" dirty="0">
                  <a:solidFill>
                    <a:schemeClr val="bg2"/>
                  </a:solidFill>
                  <a:latin typeface="Arial" panose="020B0604020202020204" pitchFamily="34" charset="0"/>
                  <a:cs typeface="Arial" panose="020B0604020202020204" pitchFamily="34" charset="0"/>
                </a:rPr>
                <a:t>Socioeconomic Status</a:t>
              </a:r>
            </a:p>
          </p:txBody>
        </p:sp>
        <p:pic>
          <p:nvPicPr>
            <p:cNvPr id="10" name="Picture 9">
              <a:extLst>
                <a:ext uri="{FF2B5EF4-FFF2-40B4-BE49-F238E27FC236}">
                  <a16:creationId xmlns="" xmlns:a16="http://schemas.microsoft.com/office/drawing/2014/main" id="{E4A6325B-95FD-7147-94A5-E0E9C2D46CB8}"/>
                </a:ext>
              </a:extLst>
            </p:cNvPr>
            <p:cNvPicPr>
              <a:picLocks noChangeAspect="1"/>
            </p:cNvPicPr>
            <p:nvPr/>
          </p:nvPicPr>
          <p:blipFill>
            <a:blip r:embed="rId6">
              <a:duotone>
                <a:schemeClr val="bg2">
                  <a:shade val="45000"/>
                  <a:satMod val="135000"/>
                </a:schemeClr>
                <a:prstClr val="white"/>
              </a:duotone>
            </a:blip>
            <a:stretch>
              <a:fillRect/>
            </a:stretch>
          </p:blipFill>
          <p:spPr>
            <a:xfrm>
              <a:off x="1676400" y="3993604"/>
              <a:ext cx="1828800" cy="1828800"/>
            </a:xfrm>
            <a:prstGeom prst="rect">
              <a:avLst/>
            </a:prstGeom>
          </p:spPr>
        </p:pic>
        <p:pic>
          <p:nvPicPr>
            <p:cNvPr id="16" name="Picture 15">
              <a:extLst>
                <a:ext uri="{FF2B5EF4-FFF2-40B4-BE49-F238E27FC236}">
                  <a16:creationId xmlns="" xmlns:a16="http://schemas.microsoft.com/office/drawing/2014/main" id="{CDD16FF7-1974-BF44-A493-672D02129A0A}"/>
                </a:ext>
              </a:extLst>
            </p:cNvPr>
            <p:cNvPicPr>
              <a:picLocks noChangeAspect="1"/>
            </p:cNvPicPr>
            <p:nvPr/>
          </p:nvPicPr>
          <p:blipFill>
            <a:blip r:embed="rId7">
              <a:duotone>
                <a:schemeClr val="bg2">
                  <a:shade val="45000"/>
                  <a:satMod val="135000"/>
                </a:schemeClr>
                <a:prstClr val="white"/>
              </a:duotone>
            </a:blip>
            <a:stretch>
              <a:fillRect/>
            </a:stretch>
          </p:blipFill>
          <p:spPr>
            <a:xfrm>
              <a:off x="5181600" y="3977042"/>
              <a:ext cx="1828800" cy="1828800"/>
            </a:xfrm>
            <a:prstGeom prst="rect">
              <a:avLst/>
            </a:prstGeom>
          </p:spPr>
        </p:pic>
        <p:pic>
          <p:nvPicPr>
            <p:cNvPr id="14" name="Picture 13">
              <a:extLst>
                <a:ext uri="{FF2B5EF4-FFF2-40B4-BE49-F238E27FC236}">
                  <a16:creationId xmlns="" xmlns:a16="http://schemas.microsoft.com/office/drawing/2014/main" id="{FC84F2FF-0C56-4544-AB44-4B72717246F0}"/>
                </a:ext>
              </a:extLst>
            </p:cNvPr>
            <p:cNvPicPr>
              <a:picLocks noChangeAspect="1"/>
            </p:cNvPicPr>
            <p:nvPr/>
          </p:nvPicPr>
          <p:blipFill>
            <a:blip r:embed="rId8">
              <a:duotone>
                <a:schemeClr val="bg2">
                  <a:shade val="45000"/>
                  <a:satMod val="135000"/>
                </a:schemeClr>
                <a:prstClr val="white"/>
              </a:duotone>
            </a:blip>
            <a:stretch>
              <a:fillRect/>
            </a:stretch>
          </p:blipFill>
          <p:spPr>
            <a:xfrm>
              <a:off x="8686799" y="4178270"/>
              <a:ext cx="1828800" cy="1828800"/>
            </a:xfrm>
            <a:prstGeom prst="rect">
              <a:avLst/>
            </a:prstGeom>
          </p:spPr>
        </p:pic>
        <p:sp>
          <p:nvSpPr>
            <p:cNvPr id="31" name="TextBox 30">
              <a:extLst>
                <a:ext uri="{FF2B5EF4-FFF2-40B4-BE49-F238E27FC236}">
                  <a16:creationId xmlns="" xmlns:a16="http://schemas.microsoft.com/office/drawing/2014/main" id="{AFA03A56-3670-0745-A9AA-346091FF4419}"/>
                </a:ext>
              </a:extLst>
            </p:cNvPr>
            <p:cNvSpPr txBox="1"/>
            <p:nvPr/>
          </p:nvSpPr>
          <p:spPr>
            <a:xfrm>
              <a:off x="4844425" y="1790413"/>
              <a:ext cx="2484697" cy="369332"/>
            </a:xfrm>
            <a:prstGeom prst="rect">
              <a:avLst/>
            </a:prstGeom>
            <a:noFill/>
          </p:spPr>
          <p:txBody>
            <a:bodyPr wrap="square" rtlCol="0">
              <a:spAutoFit/>
            </a:bodyPr>
            <a:lstStyle/>
            <a:p>
              <a:pPr algn="ctr"/>
              <a:r>
                <a:rPr lang="en-US" dirty="0">
                  <a:solidFill>
                    <a:schemeClr val="bg2"/>
                  </a:solidFill>
                  <a:latin typeface="Arial" panose="020B0604020202020204" pitchFamily="34" charset="0"/>
                  <a:cs typeface="Arial" panose="020B0604020202020204" pitchFamily="34" charset="0"/>
                </a:rPr>
                <a:t>Time</a:t>
              </a:r>
            </a:p>
          </p:txBody>
        </p:sp>
        <p:sp>
          <p:nvSpPr>
            <p:cNvPr id="32" name="TextBox 31">
              <a:extLst>
                <a:ext uri="{FF2B5EF4-FFF2-40B4-BE49-F238E27FC236}">
                  <a16:creationId xmlns="" xmlns:a16="http://schemas.microsoft.com/office/drawing/2014/main" id="{1D40BA11-DE71-2B46-93FF-42F8410C1542}"/>
                </a:ext>
              </a:extLst>
            </p:cNvPr>
            <p:cNvSpPr txBox="1"/>
            <p:nvPr/>
          </p:nvSpPr>
          <p:spPr>
            <a:xfrm>
              <a:off x="1480113" y="1794288"/>
              <a:ext cx="2221374" cy="369332"/>
            </a:xfrm>
            <a:prstGeom prst="rect">
              <a:avLst/>
            </a:prstGeom>
            <a:noFill/>
          </p:spPr>
          <p:txBody>
            <a:bodyPr wrap="square" rtlCol="0">
              <a:spAutoFit/>
            </a:bodyPr>
            <a:lstStyle/>
            <a:p>
              <a:pPr algn="ctr"/>
              <a:r>
                <a:rPr lang="en-US" dirty="0">
                  <a:solidFill>
                    <a:schemeClr val="bg2"/>
                  </a:solidFill>
                  <a:latin typeface="Arial" panose="020B0604020202020204" pitchFamily="34" charset="0"/>
                  <a:cs typeface="Arial" panose="020B0604020202020204" pitchFamily="34" charset="0"/>
                </a:rPr>
                <a:t>Education</a:t>
              </a:r>
            </a:p>
          </p:txBody>
        </p:sp>
        <p:sp>
          <p:nvSpPr>
            <p:cNvPr id="39" name="TextBox 38">
              <a:extLst>
                <a:ext uri="{FF2B5EF4-FFF2-40B4-BE49-F238E27FC236}">
                  <a16:creationId xmlns="" xmlns:a16="http://schemas.microsoft.com/office/drawing/2014/main" id="{C593351B-60EB-A445-9BB7-7364C35CA718}"/>
                </a:ext>
              </a:extLst>
            </p:cNvPr>
            <p:cNvSpPr txBox="1"/>
            <p:nvPr/>
          </p:nvSpPr>
          <p:spPr>
            <a:xfrm>
              <a:off x="8358851" y="5632191"/>
              <a:ext cx="2484697" cy="380426"/>
            </a:xfrm>
            <a:prstGeom prst="rect">
              <a:avLst/>
            </a:prstGeom>
            <a:noFill/>
          </p:spPr>
          <p:txBody>
            <a:bodyPr wrap="square" rtlCol="0">
              <a:spAutoFit/>
            </a:bodyPr>
            <a:lstStyle/>
            <a:p>
              <a:pPr algn="ctr"/>
              <a:r>
                <a:rPr lang="en-US" dirty="0">
                  <a:solidFill>
                    <a:schemeClr val="bg2"/>
                  </a:solidFill>
                  <a:latin typeface="Arial" panose="020B0604020202020204" pitchFamily="34" charset="0"/>
                  <a:cs typeface="Arial" panose="020B0604020202020204" pitchFamily="34" charset="0"/>
                </a:rPr>
                <a:t>Generation</a:t>
              </a:r>
            </a:p>
          </p:txBody>
        </p:sp>
        <p:sp>
          <p:nvSpPr>
            <p:cNvPr id="40" name="TextBox 39">
              <a:extLst>
                <a:ext uri="{FF2B5EF4-FFF2-40B4-BE49-F238E27FC236}">
                  <a16:creationId xmlns="" xmlns:a16="http://schemas.microsoft.com/office/drawing/2014/main" id="{B90E5213-D7F4-204E-819D-88E20E0E329F}"/>
                </a:ext>
              </a:extLst>
            </p:cNvPr>
            <p:cNvSpPr txBox="1"/>
            <p:nvPr/>
          </p:nvSpPr>
          <p:spPr>
            <a:xfrm>
              <a:off x="4853651" y="5642904"/>
              <a:ext cx="2484697" cy="369332"/>
            </a:xfrm>
            <a:prstGeom prst="rect">
              <a:avLst/>
            </a:prstGeom>
            <a:noFill/>
          </p:spPr>
          <p:txBody>
            <a:bodyPr wrap="square" rtlCol="0">
              <a:spAutoFit/>
            </a:bodyPr>
            <a:lstStyle/>
            <a:p>
              <a:pPr algn="ctr"/>
              <a:r>
                <a:rPr lang="en-US" dirty="0">
                  <a:solidFill>
                    <a:schemeClr val="bg2"/>
                  </a:solidFill>
                  <a:latin typeface="Arial" panose="020B0604020202020204" pitchFamily="34" charset="0"/>
                  <a:cs typeface="Arial" panose="020B0604020202020204" pitchFamily="34" charset="0"/>
                </a:rPr>
                <a:t>Naturalization</a:t>
              </a:r>
            </a:p>
          </p:txBody>
        </p:sp>
        <p:sp>
          <p:nvSpPr>
            <p:cNvPr id="41" name="TextBox 40">
              <a:extLst>
                <a:ext uri="{FF2B5EF4-FFF2-40B4-BE49-F238E27FC236}">
                  <a16:creationId xmlns="" xmlns:a16="http://schemas.microsoft.com/office/drawing/2014/main" id="{A338B56A-2E4A-234E-B990-30AD2E178020}"/>
                </a:ext>
              </a:extLst>
            </p:cNvPr>
            <p:cNvSpPr txBox="1"/>
            <p:nvPr/>
          </p:nvSpPr>
          <p:spPr>
            <a:xfrm>
              <a:off x="1348452" y="5637738"/>
              <a:ext cx="2484697" cy="369332"/>
            </a:xfrm>
            <a:prstGeom prst="rect">
              <a:avLst/>
            </a:prstGeom>
            <a:noFill/>
          </p:spPr>
          <p:txBody>
            <a:bodyPr wrap="square" rtlCol="0">
              <a:spAutoFit/>
            </a:bodyPr>
            <a:lstStyle/>
            <a:p>
              <a:pPr algn="ctr"/>
              <a:r>
                <a:rPr lang="en-US" dirty="0">
                  <a:solidFill>
                    <a:schemeClr val="bg2"/>
                  </a:solidFill>
                  <a:latin typeface="Arial" panose="020B0604020202020204" pitchFamily="34" charset="0"/>
                  <a:cs typeface="Arial" panose="020B0604020202020204" pitchFamily="34" charset="0"/>
                </a:rPr>
                <a:t>Language</a:t>
              </a:r>
            </a:p>
          </p:txBody>
        </p:sp>
      </p:grpSp>
    </p:spTree>
    <p:extLst>
      <p:ext uri="{BB962C8B-B14F-4D97-AF65-F5344CB8AC3E}">
        <p14:creationId xmlns="" xmlns:p14="http://schemas.microsoft.com/office/powerpoint/2010/main" val="1786429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70EB2D0A-1DA0-2849-9A90-FDAC5890CE69}"/>
              </a:ext>
            </a:extLst>
          </p:cNvPr>
          <p:cNvSpPr>
            <a:spLocks noGrp="1"/>
          </p:cNvSpPr>
          <p:nvPr>
            <p:ph type="title"/>
          </p:nvPr>
        </p:nvSpPr>
        <p:spPr>
          <a:xfrm>
            <a:off x="127322" y="219919"/>
            <a:ext cx="11918904" cy="916281"/>
          </a:xfrm>
        </p:spPr>
        <p:txBody>
          <a:bodyPr/>
          <a:lstStyle/>
          <a:p>
            <a:r>
              <a:rPr lang="en-US" sz="3600" dirty="0">
                <a:solidFill>
                  <a:schemeClr val="accent1"/>
                </a:solidFill>
                <a:latin typeface="Arial" panose="020B0604020202020204" pitchFamily="34" charset="0"/>
                <a:cs typeface="Arial" panose="020B0604020202020204" pitchFamily="34" charset="0"/>
              </a:rPr>
              <a:t>Number of global migrants</a:t>
            </a:r>
            <a:r>
              <a:rPr lang="en-US" sz="3600" b="0" dirty="0">
                <a:solidFill>
                  <a:schemeClr val="accent1"/>
                </a:solidFill>
                <a:latin typeface="Arial" panose="020B0604020202020204" pitchFamily="34" charset="0"/>
                <a:cs typeface="Arial" panose="020B0604020202020204" pitchFamily="34" charset="0"/>
              </a:rPr>
              <a:t> have </a:t>
            </a:r>
            <a:r>
              <a:rPr lang="en-US" sz="3600" dirty="0">
                <a:solidFill>
                  <a:schemeClr val="accent1"/>
                </a:solidFill>
                <a:latin typeface="Arial" panose="020B0604020202020204" pitchFamily="34" charset="0"/>
                <a:cs typeface="Arial" panose="020B0604020202020204" pitchFamily="34" charset="0"/>
              </a:rPr>
              <a:t>increased, </a:t>
            </a: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sz="3600" b="0" dirty="0">
                <a:solidFill>
                  <a:schemeClr val="accent1">
                    <a:lumMod val="50000"/>
                  </a:schemeClr>
                </a:solidFill>
                <a:latin typeface="Arial" panose="020B0604020202020204" pitchFamily="34" charset="0"/>
                <a:cs typeface="Arial" panose="020B0604020202020204" pitchFamily="34" charset="0"/>
              </a:rPr>
              <a:t>yet the </a:t>
            </a:r>
            <a:r>
              <a:rPr lang="en-US" sz="3600" dirty="0">
                <a:solidFill>
                  <a:schemeClr val="accent1">
                    <a:lumMod val="50000"/>
                  </a:schemeClr>
                </a:solidFill>
                <a:latin typeface="Arial" panose="020B0604020202020204" pitchFamily="34" charset="0"/>
                <a:cs typeface="Arial" panose="020B0604020202020204" pitchFamily="34" charset="0"/>
              </a:rPr>
              <a:t>proportion</a:t>
            </a:r>
            <a:r>
              <a:rPr lang="en-US" sz="3600" b="0" dirty="0">
                <a:solidFill>
                  <a:schemeClr val="accent1">
                    <a:lumMod val="50000"/>
                  </a:schemeClr>
                </a:solidFill>
                <a:latin typeface="Arial" panose="020B0604020202020204" pitchFamily="34" charset="0"/>
                <a:cs typeface="Arial" panose="020B0604020202020204" pitchFamily="34" charset="0"/>
              </a:rPr>
              <a:t> has </a:t>
            </a:r>
            <a:r>
              <a:rPr lang="en-US" sz="3600" dirty="0">
                <a:solidFill>
                  <a:schemeClr val="accent1">
                    <a:lumMod val="50000"/>
                  </a:schemeClr>
                </a:solidFill>
                <a:latin typeface="Arial" panose="020B0604020202020204" pitchFamily="34" charset="0"/>
                <a:cs typeface="Arial" panose="020B0604020202020204" pitchFamily="34" charset="0"/>
              </a:rPr>
              <a:t>remained stable</a:t>
            </a:r>
            <a:r>
              <a:rPr lang="en-US" sz="4000" dirty="0">
                <a:solidFill>
                  <a:schemeClr val="accent1">
                    <a:lumMod val="50000"/>
                  </a:schemeClr>
                </a:solidFill>
                <a:latin typeface="Arial" panose="020B0604020202020204" pitchFamily="34" charset="0"/>
                <a:cs typeface="Arial" panose="020B0604020202020204" pitchFamily="34" charset="0"/>
              </a:rPr>
              <a:t/>
            </a:r>
            <a:br>
              <a:rPr lang="en-US" sz="4000" dirty="0">
                <a:solidFill>
                  <a:schemeClr val="accent1">
                    <a:lumMod val="50000"/>
                  </a:schemeClr>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Total and proportion of global migrants, 1970 - 2019</a:t>
            </a:r>
          </a:p>
        </p:txBody>
      </p:sp>
      <p:grpSp>
        <p:nvGrpSpPr>
          <p:cNvPr id="21" name="Group 20">
            <a:extLst>
              <a:ext uri="{FF2B5EF4-FFF2-40B4-BE49-F238E27FC236}">
                <a16:creationId xmlns="" xmlns:a16="http://schemas.microsoft.com/office/drawing/2014/main" id="{7CB9FC56-FFB1-E34A-812B-677664BFB97A}"/>
              </a:ext>
            </a:extLst>
          </p:cNvPr>
          <p:cNvGrpSpPr/>
          <p:nvPr/>
        </p:nvGrpSpPr>
        <p:grpSpPr>
          <a:xfrm>
            <a:off x="816864" y="1377950"/>
            <a:ext cx="10149586" cy="4766979"/>
            <a:chOff x="816864" y="1377950"/>
            <a:chExt cx="10149586" cy="4766979"/>
          </a:xfrm>
        </p:grpSpPr>
        <p:graphicFrame>
          <p:nvGraphicFramePr>
            <p:cNvPr id="7" name="Chart 6">
              <a:extLst>
                <a:ext uri="{FF2B5EF4-FFF2-40B4-BE49-F238E27FC236}">
                  <a16:creationId xmlns="" xmlns:a16="http://schemas.microsoft.com/office/drawing/2014/main" id="{CF0ADD3B-8D33-9748-9107-CCDA512789D5}"/>
                </a:ext>
              </a:extLst>
            </p:cNvPr>
            <p:cNvGraphicFramePr>
              <a:graphicFrameLocks/>
            </p:cNvGraphicFramePr>
            <p:nvPr>
              <p:extLst>
                <p:ext uri="{D42A27DB-BD31-4B8C-83A1-F6EECF244321}">
                  <p14:modId xmlns="" xmlns:p14="http://schemas.microsoft.com/office/powerpoint/2010/main" val="3052540520"/>
                </p:ext>
              </p:extLst>
            </p:nvPr>
          </p:nvGraphicFramePr>
          <p:xfrm>
            <a:off x="816864" y="1377950"/>
            <a:ext cx="10149586" cy="4401058"/>
          </p:xfrm>
          <a:graphic>
            <a:graphicData uri="http://schemas.openxmlformats.org/drawingml/2006/chart">
              <c:chart xmlns:c="http://schemas.openxmlformats.org/drawingml/2006/chart" xmlns:r="http://schemas.openxmlformats.org/officeDocument/2006/relationships" r:id="rId2"/>
            </a:graphicData>
          </a:graphic>
        </p:graphicFrame>
        <p:grpSp>
          <p:nvGrpSpPr>
            <p:cNvPr id="14" name="Group 13">
              <a:extLst>
                <a:ext uri="{FF2B5EF4-FFF2-40B4-BE49-F238E27FC236}">
                  <a16:creationId xmlns="" xmlns:a16="http://schemas.microsoft.com/office/drawing/2014/main" id="{528EF28A-A864-5044-BB0B-1B79E4609061}"/>
                </a:ext>
              </a:extLst>
            </p:cNvPr>
            <p:cNvGrpSpPr/>
            <p:nvPr/>
          </p:nvGrpSpPr>
          <p:grpSpPr>
            <a:xfrm>
              <a:off x="2057400" y="5674656"/>
              <a:ext cx="8467342" cy="470273"/>
              <a:chOff x="2057400" y="5674656"/>
              <a:chExt cx="8467342" cy="470273"/>
            </a:xfrm>
          </p:grpSpPr>
          <p:sp>
            <p:nvSpPr>
              <p:cNvPr id="8" name="TextBox 7">
                <a:extLst>
                  <a:ext uri="{FF2B5EF4-FFF2-40B4-BE49-F238E27FC236}">
                    <a16:creationId xmlns="" xmlns:a16="http://schemas.microsoft.com/office/drawing/2014/main" id="{819D9FEF-1553-4F4F-97A7-90B1E2F194FF}"/>
                  </a:ext>
                </a:extLst>
              </p:cNvPr>
              <p:cNvSpPr txBox="1"/>
              <p:nvPr/>
            </p:nvSpPr>
            <p:spPr>
              <a:xfrm>
                <a:off x="2057400" y="5674659"/>
                <a:ext cx="914400" cy="461665"/>
              </a:xfrm>
              <a:prstGeom prst="rect">
                <a:avLst/>
              </a:prstGeom>
              <a:noFill/>
            </p:spPr>
            <p:txBody>
              <a:bodyPr wrap="square" rtlCol="0">
                <a:spAutoFit/>
              </a:bodyPr>
              <a:lstStyle/>
              <a:p>
                <a:r>
                  <a:rPr lang="en-US" sz="2400" dirty="0">
                    <a:solidFill>
                      <a:schemeClr val="bg2"/>
                    </a:solidFill>
                    <a:latin typeface="Arial" panose="020B0604020202020204" pitchFamily="34" charset="0"/>
                    <a:cs typeface="Arial" panose="020B0604020202020204" pitchFamily="34" charset="0"/>
                  </a:rPr>
                  <a:t>1970</a:t>
                </a:r>
              </a:p>
            </p:txBody>
          </p:sp>
          <p:sp>
            <p:nvSpPr>
              <p:cNvPr id="9" name="Rectangle 8">
                <a:extLst>
                  <a:ext uri="{FF2B5EF4-FFF2-40B4-BE49-F238E27FC236}">
                    <a16:creationId xmlns="" xmlns:a16="http://schemas.microsoft.com/office/drawing/2014/main" id="{3D0C6965-5628-2441-8978-BE7AE80AA838}"/>
                  </a:ext>
                </a:extLst>
              </p:cNvPr>
              <p:cNvSpPr/>
              <p:nvPr/>
            </p:nvSpPr>
            <p:spPr>
              <a:xfrm>
                <a:off x="3667421" y="5674659"/>
                <a:ext cx="870751" cy="461665"/>
              </a:xfrm>
              <a:prstGeom prst="rect">
                <a:avLst/>
              </a:prstGeom>
            </p:spPr>
            <p:txBody>
              <a:bodyPr wrap="none">
                <a:spAutoFit/>
              </a:bodyPr>
              <a:lstStyle/>
              <a:p>
                <a:r>
                  <a:rPr lang="en-US" sz="2400" dirty="0">
                    <a:solidFill>
                      <a:schemeClr val="bg2"/>
                    </a:solidFill>
                    <a:latin typeface="Arial" panose="020B0604020202020204" pitchFamily="34" charset="0"/>
                    <a:cs typeface="Arial" panose="020B0604020202020204" pitchFamily="34" charset="0"/>
                  </a:rPr>
                  <a:t>1980</a:t>
                </a:r>
              </a:p>
            </p:txBody>
          </p:sp>
          <p:sp>
            <p:nvSpPr>
              <p:cNvPr id="10" name="Rectangle 9">
                <a:extLst>
                  <a:ext uri="{FF2B5EF4-FFF2-40B4-BE49-F238E27FC236}">
                    <a16:creationId xmlns="" xmlns:a16="http://schemas.microsoft.com/office/drawing/2014/main" id="{D47FBB4D-B3D8-4A43-AB83-2C817597A640}"/>
                  </a:ext>
                </a:extLst>
              </p:cNvPr>
              <p:cNvSpPr/>
              <p:nvPr/>
            </p:nvSpPr>
            <p:spPr>
              <a:xfrm>
                <a:off x="5145629" y="5674658"/>
                <a:ext cx="870751" cy="461665"/>
              </a:xfrm>
              <a:prstGeom prst="rect">
                <a:avLst/>
              </a:prstGeom>
            </p:spPr>
            <p:txBody>
              <a:bodyPr wrap="none">
                <a:spAutoFit/>
              </a:bodyPr>
              <a:lstStyle/>
              <a:p>
                <a:r>
                  <a:rPr lang="en-US" sz="2400" dirty="0">
                    <a:solidFill>
                      <a:schemeClr val="bg2"/>
                    </a:solidFill>
                    <a:latin typeface="Arial" panose="020B0604020202020204" pitchFamily="34" charset="0"/>
                    <a:cs typeface="Arial" panose="020B0604020202020204" pitchFamily="34" charset="0"/>
                  </a:rPr>
                  <a:t>1990</a:t>
                </a:r>
              </a:p>
            </p:txBody>
          </p:sp>
          <p:sp>
            <p:nvSpPr>
              <p:cNvPr id="11" name="Rectangle 10">
                <a:extLst>
                  <a:ext uri="{FF2B5EF4-FFF2-40B4-BE49-F238E27FC236}">
                    <a16:creationId xmlns="" xmlns:a16="http://schemas.microsoft.com/office/drawing/2014/main" id="{93743425-8DE3-8445-A606-18B5EC6A0A54}"/>
                  </a:ext>
                </a:extLst>
              </p:cNvPr>
              <p:cNvSpPr/>
              <p:nvPr/>
            </p:nvSpPr>
            <p:spPr>
              <a:xfrm>
                <a:off x="6623837" y="5674657"/>
                <a:ext cx="870751" cy="461665"/>
              </a:xfrm>
              <a:prstGeom prst="rect">
                <a:avLst/>
              </a:prstGeom>
            </p:spPr>
            <p:txBody>
              <a:bodyPr wrap="none">
                <a:spAutoFit/>
              </a:bodyPr>
              <a:lstStyle/>
              <a:p>
                <a:r>
                  <a:rPr lang="en-US" sz="2400" dirty="0">
                    <a:solidFill>
                      <a:schemeClr val="bg2"/>
                    </a:solidFill>
                    <a:latin typeface="Arial" panose="020B0604020202020204" pitchFamily="34" charset="0"/>
                    <a:cs typeface="Arial" panose="020B0604020202020204" pitchFamily="34" charset="0"/>
                  </a:rPr>
                  <a:t>2000</a:t>
                </a:r>
              </a:p>
            </p:txBody>
          </p:sp>
          <p:sp>
            <p:nvSpPr>
              <p:cNvPr id="12" name="Rectangle 11">
                <a:extLst>
                  <a:ext uri="{FF2B5EF4-FFF2-40B4-BE49-F238E27FC236}">
                    <a16:creationId xmlns="" xmlns:a16="http://schemas.microsoft.com/office/drawing/2014/main" id="{4BCDF70B-C8F7-7B4A-AEEA-AB3CFD99A1E9}"/>
                  </a:ext>
                </a:extLst>
              </p:cNvPr>
              <p:cNvSpPr/>
              <p:nvPr/>
            </p:nvSpPr>
            <p:spPr>
              <a:xfrm>
                <a:off x="8175783" y="5674656"/>
                <a:ext cx="870751" cy="461665"/>
              </a:xfrm>
              <a:prstGeom prst="rect">
                <a:avLst/>
              </a:prstGeom>
            </p:spPr>
            <p:txBody>
              <a:bodyPr wrap="none">
                <a:spAutoFit/>
              </a:bodyPr>
              <a:lstStyle/>
              <a:p>
                <a:r>
                  <a:rPr lang="en-US" sz="2400" dirty="0">
                    <a:solidFill>
                      <a:schemeClr val="bg2"/>
                    </a:solidFill>
                    <a:latin typeface="Arial" panose="020B0604020202020204" pitchFamily="34" charset="0"/>
                    <a:cs typeface="Arial" panose="020B0604020202020204" pitchFamily="34" charset="0"/>
                  </a:rPr>
                  <a:t>2010</a:t>
                </a:r>
              </a:p>
            </p:txBody>
          </p:sp>
          <p:sp>
            <p:nvSpPr>
              <p:cNvPr id="13" name="Rectangle 12">
                <a:extLst>
                  <a:ext uri="{FF2B5EF4-FFF2-40B4-BE49-F238E27FC236}">
                    <a16:creationId xmlns="" xmlns:a16="http://schemas.microsoft.com/office/drawing/2014/main" id="{8A6FC188-5F6E-544D-B2CD-DFD3C0C8C711}"/>
                  </a:ext>
                </a:extLst>
              </p:cNvPr>
              <p:cNvSpPr/>
              <p:nvPr/>
            </p:nvSpPr>
            <p:spPr>
              <a:xfrm>
                <a:off x="9653991" y="5683264"/>
                <a:ext cx="870751" cy="461665"/>
              </a:xfrm>
              <a:prstGeom prst="rect">
                <a:avLst/>
              </a:prstGeom>
            </p:spPr>
            <p:txBody>
              <a:bodyPr wrap="none">
                <a:spAutoFit/>
              </a:bodyPr>
              <a:lstStyle/>
              <a:p>
                <a:r>
                  <a:rPr lang="en-US" sz="2400" dirty="0">
                    <a:solidFill>
                      <a:schemeClr val="bg2"/>
                    </a:solidFill>
                    <a:latin typeface="Arial" panose="020B0604020202020204" pitchFamily="34" charset="0"/>
                    <a:cs typeface="Arial" panose="020B0604020202020204" pitchFamily="34" charset="0"/>
                  </a:rPr>
                  <a:t>2019</a:t>
                </a:r>
              </a:p>
            </p:txBody>
          </p:sp>
        </p:grpSp>
        <p:sp>
          <p:nvSpPr>
            <p:cNvPr id="15" name="TextBox 14">
              <a:extLst>
                <a:ext uri="{FF2B5EF4-FFF2-40B4-BE49-F238E27FC236}">
                  <a16:creationId xmlns="" xmlns:a16="http://schemas.microsoft.com/office/drawing/2014/main" id="{74A50A46-D539-8145-B0FF-FB9C83C2ADEF}"/>
                </a:ext>
              </a:extLst>
            </p:cNvPr>
            <p:cNvSpPr txBox="1"/>
            <p:nvPr/>
          </p:nvSpPr>
          <p:spPr>
            <a:xfrm>
              <a:off x="2057400" y="4763345"/>
              <a:ext cx="992154"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84 M</a:t>
              </a:r>
            </a:p>
          </p:txBody>
        </p:sp>
        <p:sp>
          <p:nvSpPr>
            <p:cNvPr id="16" name="TextBox 15">
              <a:extLst>
                <a:ext uri="{FF2B5EF4-FFF2-40B4-BE49-F238E27FC236}">
                  <a16:creationId xmlns="" xmlns:a16="http://schemas.microsoft.com/office/drawing/2014/main" id="{4D083EDB-81B1-3547-92DF-2F4815345C4A}"/>
                </a:ext>
              </a:extLst>
            </p:cNvPr>
            <p:cNvSpPr txBox="1"/>
            <p:nvPr/>
          </p:nvSpPr>
          <p:spPr>
            <a:xfrm>
              <a:off x="3505200" y="4763345"/>
              <a:ext cx="1032972"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102 M</a:t>
              </a:r>
            </a:p>
          </p:txBody>
        </p:sp>
        <p:sp>
          <p:nvSpPr>
            <p:cNvPr id="17" name="TextBox 16">
              <a:extLst>
                <a:ext uri="{FF2B5EF4-FFF2-40B4-BE49-F238E27FC236}">
                  <a16:creationId xmlns="" xmlns:a16="http://schemas.microsoft.com/office/drawing/2014/main" id="{6694247E-197B-2B4C-9225-198E1FDCF6C1}"/>
                </a:ext>
              </a:extLst>
            </p:cNvPr>
            <p:cNvSpPr txBox="1"/>
            <p:nvPr/>
          </p:nvSpPr>
          <p:spPr>
            <a:xfrm>
              <a:off x="5015552" y="4763345"/>
              <a:ext cx="1183542"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153 M</a:t>
              </a:r>
            </a:p>
          </p:txBody>
        </p:sp>
        <p:sp>
          <p:nvSpPr>
            <p:cNvPr id="18" name="TextBox 17">
              <a:extLst>
                <a:ext uri="{FF2B5EF4-FFF2-40B4-BE49-F238E27FC236}">
                  <a16:creationId xmlns="" xmlns:a16="http://schemas.microsoft.com/office/drawing/2014/main" id="{BBF6F52D-3D97-CB49-BE45-186FD86DF615}"/>
                </a:ext>
              </a:extLst>
            </p:cNvPr>
            <p:cNvSpPr txBox="1"/>
            <p:nvPr/>
          </p:nvSpPr>
          <p:spPr>
            <a:xfrm>
              <a:off x="6557871" y="4763345"/>
              <a:ext cx="1183542"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174 M</a:t>
              </a:r>
            </a:p>
          </p:txBody>
        </p:sp>
        <p:sp>
          <p:nvSpPr>
            <p:cNvPr id="19" name="TextBox 18">
              <a:extLst>
                <a:ext uri="{FF2B5EF4-FFF2-40B4-BE49-F238E27FC236}">
                  <a16:creationId xmlns="" xmlns:a16="http://schemas.microsoft.com/office/drawing/2014/main" id="{9AF882E1-C720-F342-9B4B-7651F1529889}"/>
                </a:ext>
              </a:extLst>
            </p:cNvPr>
            <p:cNvSpPr txBox="1"/>
            <p:nvPr/>
          </p:nvSpPr>
          <p:spPr>
            <a:xfrm>
              <a:off x="8100190" y="4763345"/>
              <a:ext cx="1183542"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221 M</a:t>
              </a:r>
            </a:p>
          </p:txBody>
        </p:sp>
        <p:sp>
          <p:nvSpPr>
            <p:cNvPr id="20" name="TextBox 19">
              <a:extLst>
                <a:ext uri="{FF2B5EF4-FFF2-40B4-BE49-F238E27FC236}">
                  <a16:creationId xmlns="" xmlns:a16="http://schemas.microsoft.com/office/drawing/2014/main" id="{3192F772-35FE-0E4E-9D08-8A2199163D7D}"/>
                </a:ext>
              </a:extLst>
            </p:cNvPr>
            <p:cNvSpPr txBox="1"/>
            <p:nvPr/>
          </p:nvSpPr>
          <p:spPr>
            <a:xfrm>
              <a:off x="9533320" y="4763345"/>
              <a:ext cx="1183542"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272 M</a:t>
              </a:r>
            </a:p>
          </p:txBody>
        </p:sp>
      </p:grpSp>
      <p:sp>
        <p:nvSpPr>
          <p:cNvPr id="22" name="TextBox 21">
            <a:extLst>
              <a:ext uri="{FF2B5EF4-FFF2-40B4-BE49-F238E27FC236}">
                <a16:creationId xmlns="" xmlns:a16="http://schemas.microsoft.com/office/drawing/2014/main" id="{8FF0DB13-222D-AA4C-834E-45B7C517EBF8}"/>
              </a:ext>
            </a:extLst>
          </p:cNvPr>
          <p:cNvSpPr txBox="1"/>
          <p:nvPr/>
        </p:nvSpPr>
        <p:spPr>
          <a:xfrm>
            <a:off x="1" y="65487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(United Nations Department of Economic and Social Affairs 2019)</a:t>
            </a:r>
          </a:p>
        </p:txBody>
      </p:sp>
      <p:sp>
        <p:nvSpPr>
          <p:cNvPr id="24" name="Slide Number Placeholder 1">
            <a:extLst>
              <a:ext uri="{FF2B5EF4-FFF2-40B4-BE49-F238E27FC236}">
                <a16:creationId xmlns="" xmlns:a16="http://schemas.microsoft.com/office/drawing/2014/main" id="{CAE0DD95-00F9-654D-A1D9-D370F24E219B}"/>
              </a:ext>
            </a:extLst>
          </p:cNvPr>
          <p:cNvSpPr txBox="1">
            <a:spLocks/>
          </p:cNvSpPr>
          <p:nvPr/>
        </p:nvSpPr>
        <p:spPr>
          <a:xfrm>
            <a:off x="11459633" y="6505656"/>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5</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4658045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 xmlns:a16="http://schemas.microsoft.com/office/drawing/2014/main" id="{CBB01862-96D7-6844-BA06-C1AC32F9DBB4}"/>
              </a:ext>
            </a:extLst>
          </p:cNvPr>
          <p:cNvGraphicFramePr>
            <a:graphicFrameLocks/>
          </p:cNvGraphicFramePr>
          <p:nvPr>
            <p:extLst>
              <p:ext uri="{D42A27DB-BD31-4B8C-83A1-F6EECF244321}">
                <p14:modId xmlns="" xmlns:p14="http://schemas.microsoft.com/office/powerpoint/2010/main" val="2053680675"/>
              </p:ext>
            </p:extLst>
          </p:nvPr>
        </p:nvGraphicFramePr>
        <p:xfrm>
          <a:off x="3314700" y="1679859"/>
          <a:ext cx="8877300" cy="4679666"/>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 xmlns:a16="http://schemas.microsoft.com/office/drawing/2014/main" id="{852B68FA-4FDE-E94D-A016-8CCE42E9FC32}"/>
              </a:ext>
            </a:extLst>
          </p:cNvPr>
          <p:cNvSpPr>
            <a:spLocks noGrp="1"/>
          </p:cNvSpPr>
          <p:nvPr>
            <p:ph type="title"/>
          </p:nvPr>
        </p:nvSpPr>
        <p:spPr/>
        <p:txBody>
          <a:bodyPr/>
          <a:lstStyle/>
          <a:p>
            <a:r>
              <a:rPr lang="en-US" sz="3600" b="0" dirty="0">
                <a:solidFill>
                  <a:srgbClr val="333333"/>
                </a:solidFill>
                <a:latin typeface="Arial" panose="020B0604020202020204" pitchFamily="34" charset="0"/>
                <a:cs typeface="Arial" panose="020B0604020202020204" pitchFamily="34" charset="0"/>
              </a:rPr>
              <a:t>Educational attainment among U.S. immigrants</a:t>
            </a:r>
            <a:r>
              <a:rPr lang="en-US" sz="4000" b="0" dirty="0">
                <a:solidFill>
                  <a:srgbClr val="333333"/>
                </a:solidFill>
                <a:latin typeface="Arial" panose="020B0604020202020204" pitchFamily="34" charset="0"/>
                <a:cs typeface="Arial" panose="020B0604020202020204" pitchFamily="34" charset="0"/>
              </a:rPr>
              <a:t/>
            </a:r>
            <a:br>
              <a:rPr lang="en-US" sz="4000" b="0" dirty="0">
                <a:solidFill>
                  <a:srgbClr val="333333"/>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 of immigrants ages 25 and older whose highest level of education is a _______, 1960 – 2017</a:t>
            </a:r>
          </a:p>
        </p:txBody>
      </p:sp>
      <p:sp>
        <p:nvSpPr>
          <p:cNvPr id="5" name="Text Placeholder 4">
            <a:extLst>
              <a:ext uri="{FF2B5EF4-FFF2-40B4-BE49-F238E27FC236}">
                <a16:creationId xmlns="" xmlns:a16="http://schemas.microsoft.com/office/drawing/2014/main" id="{469CB67A-2AAC-F948-91DE-63F3E0E6AE70}"/>
              </a:ext>
            </a:extLst>
          </p:cNvPr>
          <p:cNvSpPr>
            <a:spLocks noGrp="1"/>
          </p:cNvSpPr>
          <p:nvPr>
            <p:ph type="body" idx="1"/>
          </p:nvPr>
        </p:nvSpPr>
        <p:spPr>
          <a:xfrm>
            <a:off x="127322" y="1679859"/>
            <a:ext cx="3187378" cy="4707689"/>
          </a:xfrm>
        </p:spPr>
        <p:txBody>
          <a:bodyPr anchor="ctr"/>
          <a:lstStyle/>
          <a:p>
            <a:pPr marL="0" indent="0">
              <a:lnSpc>
                <a:spcPct val="100000"/>
              </a:lnSpc>
              <a:buNone/>
            </a:pPr>
            <a:r>
              <a:rPr lang="en-US" dirty="0">
                <a:latin typeface="Arial" panose="020B0604020202020204" pitchFamily="34" charset="0"/>
                <a:cs typeface="Arial" panose="020B0604020202020204" pitchFamily="34" charset="0"/>
              </a:rPr>
              <a:t>The percent of immigrants ages 25 and older who have a </a:t>
            </a:r>
            <a:r>
              <a:rPr lang="en-US" b="1" dirty="0">
                <a:solidFill>
                  <a:schemeClr val="accent2"/>
                </a:solidFill>
                <a:latin typeface="Arial" panose="020B0604020202020204" pitchFamily="34" charset="0"/>
                <a:cs typeface="Arial" panose="020B0604020202020204" pitchFamily="34" charset="0"/>
              </a:rPr>
              <a:t>bachelor’s</a:t>
            </a:r>
            <a:r>
              <a:rPr lang="en-US" dirty="0">
                <a:latin typeface="Arial" panose="020B0604020202020204" pitchFamily="34" charset="0"/>
                <a:cs typeface="Arial" panose="020B0604020202020204" pitchFamily="34" charset="0"/>
              </a:rPr>
              <a:t> or </a:t>
            </a:r>
            <a:r>
              <a:rPr lang="en-US" b="1" dirty="0">
                <a:solidFill>
                  <a:schemeClr val="accent1"/>
                </a:solidFill>
                <a:latin typeface="Arial" panose="020B0604020202020204" pitchFamily="34" charset="0"/>
                <a:cs typeface="Arial" panose="020B0604020202020204" pitchFamily="34" charset="0"/>
              </a:rPr>
              <a:t>postgraduate</a:t>
            </a:r>
            <a:r>
              <a:rPr lang="en-US" dirty="0">
                <a:latin typeface="Arial" panose="020B0604020202020204" pitchFamily="34" charset="0"/>
                <a:cs typeface="Arial" panose="020B0604020202020204" pitchFamily="34" charset="0"/>
              </a:rPr>
              <a:t> degree </a:t>
            </a:r>
            <a:r>
              <a:rPr lang="en-US" dirty="0">
                <a:solidFill>
                  <a:schemeClr val="bg2"/>
                </a:solidFill>
                <a:latin typeface="Arial" panose="020B0604020202020204" pitchFamily="34" charset="0"/>
                <a:cs typeface="Arial" panose="020B0604020202020204" pitchFamily="34" charset="0"/>
              </a:rPr>
              <a:t>has been steadily increasing since 1960.</a:t>
            </a:r>
          </a:p>
        </p:txBody>
      </p:sp>
      <p:sp>
        <p:nvSpPr>
          <p:cNvPr id="10" name="TextBox 9">
            <a:extLst>
              <a:ext uri="{FF2B5EF4-FFF2-40B4-BE49-F238E27FC236}">
                <a16:creationId xmlns="" xmlns:a16="http://schemas.microsoft.com/office/drawing/2014/main" id="{1A420471-FD2A-FC4B-AC72-26B8D861B659}"/>
              </a:ext>
            </a:extLst>
          </p:cNvPr>
          <p:cNvSpPr txBox="1"/>
          <p:nvPr/>
        </p:nvSpPr>
        <p:spPr>
          <a:xfrm>
            <a:off x="9349316" y="2133600"/>
            <a:ext cx="2233084" cy="461665"/>
          </a:xfrm>
          <a:prstGeom prst="rect">
            <a:avLst/>
          </a:prstGeom>
          <a:noFill/>
        </p:spPr>
        <p:txBody>
          <a:bodyPr wrap="square" rtlCol="0">
            <a:spAutoFit/>
          </a:bodyPr>
          <a:lstStyle/>
          <a:p>
            <a:r>
              <a:rPr lang="en-US" sz="2400" b="1" dirty="0">
                <a:solidFill>
                  <a:schemeClr val="accent1"/>
                </a:solidFill>
                <a:latin typeface="Arial" panose="020B0604020202020204" pitchFamily="34" charset="0"/>
                <a:cs typeface="Arial" panose="020B0604020202020204" pitchFamily="34" charset="0"/>
              </a:rPr>
              <a:t>Bachelor’s</a:t>
            </a:r>
          </a:p>
        </p:txBody>
      </p:sp>
      <p:sp>
        <p:nvSpPr>
          <p:cNvPr id="11" name="TextBox 10">
            <a:extLst>
              <a:ext uri="{FF2B5EF4-FFF2-40B4-BE49-F238E27FC236}">
                <a16:creationId xmlns="" xmlns:a16="http://schemas.microsoft.com/office/drawing/2014/main" id="{E52D95A0-44E8-6F4B-97BB-B1FF064FD5D7}"/>
              </a:ext>
            </a:extLst>
          </p:cNvPr>
          <p:cNvSpPr txBox="1"/>
          <p:nvPr/>
        </p:nvSpPr>
        <p:spPr>
          <a:xfrm>
            <a:off x="9349316" y="3821179"/>
            <a:ext cx="2233084" cy="461665"/>
          </a:xfrm>
          <a:prstGeom prst="rect">
            <a:avLst/>
          </a:prstGeom>
          <a:noFill/>
        </p:spPr>
        <p:txBody>
          <a:bodyPr wrap="square" rtlCol="0">
            <a:spAutoFit/>
          </a:bodyPr>
          <a:lstStyle/>
          <a:p>
            <a:r>
              <a:rPr lang="en-US" sz="2400" b="1" dirty="0">
                <a:solidFill>
                  <a:schemeClr val="accent2"/>
                </a:solidFill>
                <a:latin typeface="Arial" panose="020B0604020202020204" pitchFamily="34" charset="0"/>
                <a:cs typeface="Arial" panose="020B0604020202020204" pitchFamily="34" charset="0"/>
              </a:rPr>
              <a:t>Post-graduate</a:t>
            </a:r>
          </a:p>
        </p:txBody>
      </p:sp>
      <p:sp>
        <p:nvSpPr>
          <p:cNvPr id="13" name="TextBox 12">
            <a:extLst>
              <a:ext uri="{FF2B5EF4-FFF2-40B4-BE49-F238E27FC236}">
                <a16:creationId xmlns="" xmlns:a16="http://schemas.microsoft.com/office/drawing/2014/main" id="{C821EB81-B69F-504D-8854-A3A7441EB6B9}"/>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(Radford and Noe-Bustamante 2019)</a:t>
            </a:r>
          </a:p>
        </p:txBody>
      </p:sp>
      <p:sp>
        <p:nvSpPr>
          <p:cNvPr id="14" name="Slide Number Placeholder 1">
            <a:extLst>
              <a:ext uri="{FF2B5EF4-FFF2-40B4-BE49-F238E27FC236}">
                <a16:creationId xmlns="" xmlns:a16="http://schemas.microsoft.com/office/drawing/2014/main" id="{D8024D99-CA53-2142-99C0-9703392DBF46}"/>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50</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889853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510F1351-32BC-F64F-855E-D2812A1CDB16}"/>
              </a:ext>
            </a:extLst>
          </p:cNvPr>
          <p:cNvSpPr>
            <a:spLocks noGrp="1"/>
          </p:cNvSpPr>
          <p:nvPr>
            <p:ph type="title"/>
          </p:nvPr>
        </p:nvSpPr>
        <p:spPr/>
        <p:txBody>
          <a:bodyPr/>
          <a:lstStyle/>
          <a:p>
            <a:r>
              <a:rPr lang="en-US" sz="3600" b="0" dirty="0">
                <a:latin typeface="Arial" panose="020B0604020202020204" pitchFamily="34" charset="0"/>
                <a:cs typeface="Arial" panose="020B0604020202020204" pitchFamily="34" charset="0"/>
              </a:rPr>
              <a:t>Recently arrived immigrants have </a:t>
            </a:r>
            <a:r>
              <a:rPr lang="en-US" sz="3600" dirty="0">
                <a:solidFill>
                  <a:schemeClr val="accent1"/>
                </a:solidFill>
                <a:latin typeface="Arial" panose="020B0604020202020204" pitchFamily="34" charset="0"/>
                <a:cs typeface="Arial" panose="020B0604020202020204" pitchFamily="34" charset="0"/>
              </a:rPr>
              <a:t>higher education</a:t>
            </a:r>
            <a:r>
              <a:rPr lang="en-US" sz="3750" dirty="0">
                <a:solidFill>
                  <a:schemeClr val="accent1"/>
                </a:solidFill>
                <a:latin typeface="Arial" panose="020B0604020202020204" pitchFamily="34" charset="0"/>
                <a:cs typeface="Arial" panose="020B0604020202020204" pitchFamily="34" charset="0"/>
              </a:rPr>
              <a:t/>
            </a:r>
            <a:br>
              <a:rPr lang="en-US" sz="3750" dirty="0">
                <a:solidFill>
                  <a:schemeClr val="accent1"/>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Educational attainment of U.S.-born, immigrant, and recently arrived immigrants, 2018</a:t>
            </a:r>
          </a:p>
        </p:txBody>
      </p:sp>
      <p:sp>
        <p:nvSpPr>
          <p:cNvPr id="6" name="Text Placeholder 4">
            <a:extLst>
              <a:ext uri="{FF2B5EF4-FFF2-40B4-BE49-F238E27FC236}">
                <a16:creationId xmlns="" xmlns:a16="http://schemas.microsoft.com/office/drawing/2014/main" id="{C92066CB-EEE8-8D4F-9B2C-37D19FA8F7D5}"/>
              </a:ext>
            </a:extLst>
          </p:cNvPr>
          <p:cNvSpPr>
            <a:spLocks noGrp="1"/>
          </p:cNvSpPr>
          <p:nvPr>
            <p:ph type="body" idx="1"/>
          </p:nvPr>
        </p:nvSpPr>
        <p:spPr>
          <a:xfrm>
            <a:off x="7620000" y="1371600"/>
            <a:ext cx="4426226" cy="5072170"/>
          </a:xfrm>
        </p:spPr>
        <p:txBody>
          <a:bodyPr anchor="ctr"/>
          <a:lstStyle/>
          <a:p>
            <a:pPr marL="152396" indent="0">
              <a:buNone/>
            </a:pPr>
            <a:r>
              <a:rPr lang="en-US" b="1" dirty="0">
                <a:solidFill>
                  <a:schemeClr val="accent1"/>
                </a:solidFill>
                <a:latin typeface="Arial" panose="020B0604020202020204" pitchFamily="34" charset="0"/>
                <a:cs typeface="Arial" panose="020B0604020202020204" pitchFamily="34" charset="0"/>
              </a:rPr>
              <a:t>Recently arrived immigrants </a:t>
            </a:r>
            <a:r>
              <a:rPr lang="en-US" dirty="0">
                <a:latin typeface="Arial" panose="020B0604020202020204" pitchFamily="34" charset="0"/>
                <a:cs typeface="Arial" panose="020B0604020202020204" pitchFamily="34" charset="0"/>
              </a:rPr>
              <a:t>hold </a:t>
            </a:r>
            <a:r>
              <a:rPr lang="en-US" b="1" dirty="0">
                <a:solidFill>
                  <a:schemeClr val="accent1"/>
                </a:solidFill>
                <a:latin typeface="Arial" panose="020B0604020202020204" pitchFamily="34" charset="0"/>
                <a:cs typeface="Arial" panose="020B0604020202020204" pitchFamily="34" charset="0"/>
              </a:rPr>
              <a:t>Bachelor’s degree at higher rates </a:t>
            </a:r>
            <a:r>
              <a:rPr lang="en-US" dirty="0">
                <a:latin typeface="Arial" panose="020B0604020202020204" pitchFamily="34" charset="0"/>
                <a:cs typeface="Arial" panose="020B0604020202020204" pitchFamily="34" charset="0"/>
              </a:rPr>
              <a:t>than U.S. born.</a:t>
            </a:r>
          </a:p>
        </p:txBody>
      </p:sp>
      <p:sp>
        <p:nvSpPr>
          <p:cNvPr id="8" name="TextBox 7">
            <a:extLst>
              <a:ext uri="{FF2B5EF4-FFF2-40B4-BE49-F238E27FC236}">
                <a16:creationId xmlns="" xmlns:a16="http://schemas.microsoft.com/office/drawing/2014/main" id="{B7070833-430C-9449-AA04-22149A86554C}"/>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(Migration Policy Institute 2018b)</a:t>
            </a:r>
          </a:p>
        </p:txBody>
      </p:sp>
      <p:sp>
        <p:nvSpPr>
          <p:cNvPr id="9" name="Slide Number Placeholder 1">
            <a:extLst>
              <a:ext uri="{FF2B5EF4-FFF2-40B4-BE49-F238E27FC236}">
                <a16:creationId xmlns="" xmlns:a16="http://schemas.microsoft.com/office/drawing/2014/main" id="{A1FC6E2C-93E7-3449-A3D0-3FEEF900F377}"/>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51</a:t>
            </a:fld>
            <a:endParaRPr lang="en" dirty="0">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 xmlns:a16="http://schemas.microsoft.com/office/drawing/2014/main" id="{C41A3826-4B87-D74F-AF3E-82FD45DC7185}"/>
              </a:ext>
            </a:extLst>
          </p:cNvPr>
          <p:cNvGraphicFramePr>
            <a:graphicFrameLocks noChangeAspect="1"/>
          </p:cNvGraphicFramePr>
          <p:nvPr>
            <p:extLst>
              <p:ext uri="{D42A27DB-BD31-4B8C-83A1-F6EECF244321}">
                <p14:modId xmlns="" xmlns:p14="http://schemas.microsoft.com/office/powerpoint/2010/main" val="263027610"/>
              </p:ext>
            </p:extLst>
          </p:nvPr>
        </p:nvGraphicFramePr>
        <p:xfrm>
          <a:off x="172194" y="1371600"/>
          <a:ext cx="7295406" cy="51206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24874429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96069B34-9C4D-C34F-931B-9C5346EBDDF3}"/>
              </a:ext>
            </a:extLst>
          </p:cNvPr>
          <p:cNvSpPr>
            <a:spLocks noGrp="1"/>
          </p:cNvSpPr>
          <p:nvPr>
            <p:ph type="title"/>
          </p:nvPr>
        </p:nvSpPr>
        <p:spPr/>
        <p:txBody>
          <a:bodyPr/>
          <a:lstStyle/>
          <a:p>
            <a:r>
              <a:rPr lang="en-US" sz="3600" b="0" dirty="0">
                <a:solidFill>
                  <a:srgbClr val="333333"/>
                </a:solidFill>
                <a:latin typeface="Arial" panose="020B0604020202020204" pitchFamily="34" charset="0"/>
                <a:cs typeface="Arial" panose="020B0604020202020204" pitchFamily="34" charset="0"/>
              </a:rPr>
              <a:t>Most immigrants have lived in the U.S. for  </a:t>
            </a:r>
            <a:br>
              <a:rPr lang="en-US" sz="3600" b="0" dirty="0">
                <a:solidFill>
                  <a:srgbClr val="333333"/>
                </a:solidFill>
                <a:latin typeface="Arial" panose="020B0604020202020204" pitchFamily="34" charset="0"/>
                <a:cs typeface="Arial" panose="020B0604020202020204" pitchFamily="34" charset="0"/>
              </a:rPr>
            </a:br>
            <a:r>
              <a:rPr lang="en-US" sz="3600" dirty="0">
                <a:solidFill>
                  <a:schemeClr val="accent1"/>
                </a:solidFill>
                <a:latin typeface="Arial" panose="020B0604020202020204" pitchFamily="34" charset="0"/>
                <a:cs typeface="Arial" panose="020B0604020202020204" pitchFamily="34" charset="0"/>
              </a:rPr>
              <a:t>over 10 years</a:t>
            </a:r>
            <a:r>
              <a:rPr lang="en-US" dirty="0">
                <a:solidFill>
                  <a:schemeClr val="tx2">
                    <a:lumMod val="75000"/>
                  </a:schemeClr>
                </a:solidFill>
                <a:latin typeface="Arial" panose="020B0604020202020204" pitchFamily="34" charset="0"/>
                <a:cs typeface="Arial" panose="020B0604020202020204" pitchFamily="34" charset="0"/>
              </a:rPr>
              <a:t/>
            </a:r>
            <a:br>
              <a:rPr lang="en-US" dirty="0">
                <a:solidFill>
                  <a:schemeClr val="tx2">
                    <a:lumMod val="75000"/>
                  </a:schemeClr>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 of foreign-born population who have lived in the U.S. _____, 1970-2017</a:t>
            </a:r>
          </a:p>
        </p:txBody>
      </p:sp>
      <p:sp>
        <p:nvSpPr>
          <p:cNvPr id="7" name="Text Placeholder 6">
            <a:extLst>
              <a:ext uri="{FF2B5EF4-FFF2-40B4-BE49-F238E27FC236}">
                <a16:creationId xmlns="" xmlns:a16="http://schemas.microsoft.com/office/drawing/2014/main" id="{8332584C-1158-5F45-8A05-961A0E7B9B66}"/>
              </a:ext>
            </a:extLst>
          </p:cNvPr>
          <p:cNvSpPr>
            <a:spLocks noGrp="1"/>
          </p:cNvSpPr>
          <p:nvPr>
            <p:ph type="body" idx="1"/>
          </p:nvPr>
        </p:nvSpPr>
        <p:spPr>
          <a:xfrm>
            <a:off x="8622486" y="1952031"/>
            <a:ext cx="3569514" cy="4588628"/>
          </a:xfrm>
        </p:spPr>
        <p:txBody>
          <a:bodyPr anchor="ctr"/>
          <a:lstStyle/>
          <a:p>
            <a:pPr marL="114300" indent="0">
              <a:buNone/>
            </a:pPr>
            <a:r>
              <a:rPr lang="en-US" sz="2000" dirty="0">
                <a:solidFill>
                  <a:schemeClr val="bg2"/>
                </a:solidFill>
                <a:latin typeface="Arial" panose="020B0604020202020204" pitchFamily="34" charset="0"/>
                <a:cs typeface="Arial" panose="020B0604020202020204" pitchFamily="34" charset="0"/>
              </a:rPr>
              <a:t>For example, 72.2% of immigrants in 2017 and 69.4% in 1970 have been in the U.S. over 10 years. </a:t>
            </a:r>
          </a:p>
        </p:txBody>
      </p:sp>
      <p:grpSp>
        <p:nvGrpSpPr>
          <p:cNvPr id="3" name="Group 2">
            <a:extLst>
              <a:ext uri="{FF2B5EF4-FFF2-40B4-BE49-F238E27FC236}">
                <a16:creationId xmlns="" xmlns:a16="http://schemas.microsoft.com/office/drawing/2014/main" id="{D037B361-97C4-AE4E-9EF3-409871D98B63}"/>
              </a:ext>
            </a:extLst>
          </p:cNvPr>
          <p:cNvGrpSpPr/>
          <p:nvPr/>
        </p:nvGrpSpPr>
        <p:grpSpPr>
          <a:xfrm>
            <a:off x="132660" y="1952031"/>
            <a:ext cx="8523887" cy="4523995"/>
            <a:chOff x="132660" y="1952031"/>
            <a:chExt cx="8523887" cy="4523995"/>
          </a:xfrm>
        </p:grpSpPr>
        <p:graphicFrame>
          <p:nvGraphicFramePr>
            <p:cNvPr id="13" name="Chart 12">
              <a:extLst>
                <a:ext uri="{FF2B5EF4-FFF2-40B4-BE49-F238E27FC236}">
                  <a16:creationId xmlns="" xmlns:a16="http://schemas.microsoft.com/office/drawing/2014/main" id="{B6265A78-5F75-8C47-A327-283BA1E52D90}"/>
                </a:ext>
              </a:extLst>
            </p:cNvPr>
            <p:cNvGraphicFramePr>
              <a:graphicFrameLocks noChangeAspect="1"/>
            </p:cNvGraphicFramePr>
            <p:nvPr>
              <p:extLst>
                <p:ext uri="{D42A27DB-BD31-4B8C-83A1-F6EECF244321}">
                  <p14:modId xmlns="" xmlns:p14="http://schemas.microsoft.com/office/powerpoint/2010/main" val="3189575456"/>
                </p:ext>
              </p:extLst>
            </p:nvPr>
          </p:nvGraphicFramePr>
          <p:xfrm>
            <a:off x="132660" y="1952031"/>
            <a:ext cx="8523887" cy="452399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 xmlns:a16="http://schemas.microsoft.com/office/drawing/2014/main" id="{03BC7F15-D8BE-5848-98D4-C9534F5258E3}"/>
                </a:ext>
              </a:extLst>
            </p:cNvPr>
            <p:cNvSpPr txBox="1"/>
            <p:nvPr/>
          </p:nvSpPr>
          <p:spPr>
            <a:xfrm>
              <a:off x="3715108" y="2694948"/>
              <a:ext cx="2194475" cy="461665"/>
            </a:xfrm>
            <a:prstGeom prst="rect">
              <a:avLst/>
            </a:prstGeom>
            <a:noFill/>
          </p:spPr>
          <p:txBody>
            <a:bodyPr wrap="square" rtlCol="0">
              <a:spAutoFit/>
            </a:bodyPr>
            <a:lstStyle/>
            <a:p>
              <a:r>
                <a:rPr lang="en-US" sz="2400" b="1" dirty="0">
                  <a:solidFill>
                    <a:schemeClr val="accent2"/>
                  </a:solidFill>
                  <a:latin typeface="Arial" panose="020B0604020202020204" pitchFamily="34" charset="0"/>
                  <a:cs typeface="Arial" panose="020B0604020202020204" pitchFamily="34" charset="0"/>
                </a:rPr>
                <a:t>Over 10 years</a:t>
              </a:r>
            </a:p>
          </p:txBody>
        </p:sp>
        <p:sp>
          <p:nvSpPr>
            <p:cNvPr id="11" name="TextBox 10">
              <a:extLst>
                <a:ext uri="{FF2B5EF4-FFF2-40B4-BE49-F238E27FC236}">
                  <a16:creationId xmlns="" xmlns:a16="http://schemas.microsoft.com/office/drawing/2014/main" id="{0FC4CFE7-7922-2C41-8679-8C3B0FA68126}"/>
                </a:ext>
              </a:extLst>
            </p:cNvPr>
            <p:cNvSpPr txBox="1"/>
            <p:nvPr/>
          </p:nvSpPr>
          <p:spPr>
            <a:xfrm>
              <a:off x="3762519" y="3972444"/>
              <a:ext cx="2099652" cy="461665"/>
            </a:xfrm>
            <a:prstGeom prst="rect">
              <a:avLst/>
            </a:prstGeom>
            <a:noFill/>
          </p:spPr>
          <p:txBody>
            <a:bodyPr wrap="square" rtlCol="0">
              <a:spAutoFit/>
            </a:bodyPr>
            <a:lstStyle/>
            <a:p>
              <a:r>
                <a:rPr lang="en-US" sz="2400" b="1" dirty="0">
                  <a:solidFill>
                    <a:schemeClr val="accent1"/>
                  </a:solidFill>
                  <a:latin typeface="Arial" panose="020B0604020202020204" pitchFamily="34" charset="0"/>
                  <a:cs typeface="Arial" panose="020B0604020202020204" pitchFamily="34" charset="0"/>
                </a:rPr>
                <a:t>0 to 10 years</a:t>
              </a:r>
            </a:p>
          </p:txBody>
        </p:sp>
      </p:grpSp>
      <p:sp>
        <p:nvSpPr>
          <p:cNvPr id="10" name="TextBox 9">
            <a:extLst>
              <a:ext uri="{FF2B5EF4-FFF2-40B4-BE49-F238E27FC236}">
                <a16:creationId xmlns="" xmlns:a16="http://schemas.microsoft.com/office/drawing/2014/main" id="{E4304DA1-B570-6F49-95F3-E8F6CDC21F72}"/>
              </a:ext>
            </a:extLst>
          </p:cNvPr>
          <p:cNvSpPr txBox="1"/>
          <p:nvPr/>
        </p:nvSpPr>
        <p:spPr>
          <a:xfrm>
            <a:off x="1634" y="654065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(Radford and Noe-Bustamante 2019)</a:t>
            </a:r>
          </a:p>
        </p:txBody>
      </p:sp>
      <p:sp>
        <p:nvSpPr>
          <p:cNvPr id="12" name="Slide Number Placeholder 1">
            <a:extLst>
              <a:ext uri="{FF2B5EF4-FFF2-40B4-BE49-F238E27FC236}">
                <a16:creationId xmlns="" xmlns:a16="http://schemas.microsoft.com/office/drawing/2014/main" id="{45B8F8BE-2739-FE4F-BC22-48A45E5299D2}"/>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52</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6769957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A81CE9-58BB-5747-9847-CB0CFE25A3FC}"/>
              </a:ext>
            </a:extLst>
          </p:cNvPr>
          <p:cNvSpPr>
            <a:spLocks noGrp="1"/>
          </p:cNvSpPr>
          <p:nvPr>
            <p:ph type="title"/>
          </p:nvPr>
        </p:nvSpPr>
        <p:spPr/>
        <p:txBody>
          <a:bodyPr/>
          <a:lstStyle/>
          <a:p>
            <a:r>
              <a:rPr lang="en-US" sz="3600" b="0" dirty="0">
                <a:latin typeface="Arial" panose="020B0604020202020204" pitchFamily="34" charset="0"/>
                <a:cs typeface="Arial" panose="020B0604020202020204" pitchFamily="34" charset="0"/>
              </a:rPr>
              <a:t>Immigrants’ annual household income and personal </a:t>
            </a:r>
            <a:br>
              <a:rPr lang="en-US" sz="3600" b="0" dirty="0">
                <a:latin typeface="Arial" panose="020B0604020202020204" pitchFamily="34" charset="0"/>
                <a:cs typeface="Arial" panose="020B0604020202020204" pitchFamily="34" charset="0"/>
              </a:rPr>
            </a:br>
            <a:r>
              <a:rPr lang="en-US" sz="3600" b="0" dirty="0">
                <a:solidFill>
                  <a:schemeClr val="bg2"/>
                </a:solidFill>
                <a:latin typeface="Arial" panose="020B0604020202020204" pitchFamily="34" charset="0"/>
                <a:cs typeface="Arial" panose="020B0604020202020204" pitchFamily="34" charset="0"/>
              </a:rPr>
              <a:t>earnings has </a:t>
            </a:r>
            <a:r>
              <a:rPr lang="en-US" sz="3600" dirty="0">
                <a:solidFill>
                  <a:schemeClr val="accent1"/>
                </a:solidFill>
                <a:latin typeface="Arial" panose="020B0604020202020204" pitchFamily="34" charset="0"/>
                <a:cs typeface="Arial" panose="020B0604020202020204" pitchFamily="34" charset="0"/>
              </a:rPr>
              <a:t>slightly increased </a:t>
            </a:r>
            <a:r>
              <a:rPr lang="en-US" sz="3600" b="0" dirty="0">
                <a:latin typeface="Arial" panose="020B0604020202020204" pitchFamily="34" charset="0"/>
                <a:cs typeface="Arial" panose="020B0604020202020204" pitchFamily="34" charset="0"/>
              </a:rPr>
              <a:t>over last 30 years</a:t>
            </a:r>
            <a:r>
              <a:rPr lang="en-US" sz="3700" b="0" dirty="0">
                <a:latin typeface="Arial" panose="020B0604020202020204" pitchFamily="34" charset="0"/>
                <a:cs typeface="Arial" panose="020B0604020202020204" pitchFamily="34" charset="0"/>
              </a:rPr>
              <a:t/>
            </a:r>
            <a:br>
              <a:rPr lang="en-US" sz="3700" b="0" dirty="0">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Annual and personal earnings of immigrants, 1990-2017</a:t>
            </a:r>
            <a:endParaRPr lang="en-US" sz="2400" b="0" dirty="0">
              <a:solidFill>
                <a:schemeClr val="bg2">
                  <a:lumMod val="60000"/>
                  <a:lumOff val="40000"/>
                </a:schemeClr>
              </a:solidFill>
              <a:effectLst/>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 xmlns:a16="http://schemas.microsoft.com/office/drawing/2014/main" id="{97647E27-7AA6-C44F-8152-97A1F318B8F0}"/>
              </a:ext>
            </a:extLst>
          </p:cNvPr>
          <p:cNvSpPr>
            <a:spLocks noGrp="1"/>
          </p:cNvSpPr>
          <p:nvPr>
            <p:ph type="body" idx="1"/>
          </p:nvPr>
        </p:nvSpPr>
        <p:spPr>
          <a:xfrm>
            <a:off x="6934200" y="1272209"/>
            <a:ext cx="5112026" cy="5115339"/>
          </a:xfrm>
        </p:spPr>
        <p:txBody>
          <a:bodyPr anchor="ctr"/>
          <a:lstStyle/>
          <a:p>
            <a:pPr marL="0" indent="0">
              <a:lnSpc>
                <a:spcPct val="100000"/>
              </a:lnSpc>
              <a:buNone/>
            </a:pPr>
            <a:r>
              <a:rPr lang="en-US" dirty="0">
                <a:latin typeface="Arial" panose="020B0604020202020204" pitchFamily="34" charset="0"/>
                <a:cs typeface="Arial" panose="020B0604020202020204" pitchFamily="34" charset="0"/>
              </a:rPr>
              <a:t>The </a:t>
            </a:r>
            <a:r>
              <a:rPr lang="en-US" b="1" dirty="0">
                <a:solidFill>
                  <a:schemeClr val="accent2"/>
                </a:solidFill>
                <a:latin typeface="Arial" panose="020B0604020202020204" pitchFamily="34" charset="0"/>
                <a:cs typeface="Arial" panose="020B0604020202020204" pitchFamily="34" charset="0"/>
              </a:rPr>
              <a:t>annual household </a:t>
            </a:r>
            <a:r>
              <a:rPr lang="en-US" dirty="0">
                <a:latin typeface="Arial" panose="020B0604020202020204" pitchFamily="34" charset="0"/>
                <a:cs typeface="Arial" panose="020B0604020202020204" pitchFamily="34" charset="0"/>
              </a:rPr>
              <a:t>and </a:t>
            </a:r>
            <a:r>
              <a:rPr lang="en-US" b="1" dirty="0">
                <a:solidFill>
                  <a:schemeClr val="accent1"/>
                </a:solidFill>
                <a:latin typeface="Arial" panose="020B0604020202020204" pitchFamily="34" charset="0"/>
                <a:cs typeface="Arial" panose="020B0604020202020204" pitchFamily="34" charset="0"/>
              </a:rPr>
              <a:t>personal earnings </a:t>
            </a:r>
            <a:r>
              <a:rPr lang="en-US" dirty="0">
                <a:latin typeface="Arial" panose="020B0604020202020204" pitchFamily="34" charset="0"/>
                <a:cs typeface="Arial" panose="020B0604020202020204" pitchFamily="34" charset="0"/>
              </a:rPr>
              <a:t>of immigrants has been gradually </a:t>
            </a:r>
            <a:r>
              <a:rPr lang="en-US" b="1" dirty="0">
                <a:latin typeface="Arial" panose="020B0604020202020204" pitchFamily="34" charset="0"/>
                <a:cs typeface="Arial" panose="020B0604020202020204" pitchFamily="34" charset="0"/>
              </a:rPr>
              <a:t>increasing.  </a:t>
            </a:r>
          </a:p>
          <a:p>
            <a:pPr marL="0" indent="0">
              <a:lnSpc>
                <a:spcPct val="100000"/>
              </a:lnSpc>
              <a:buNone/>
            </a:pPr>
            <a:r>
              <a:rPr lang="en-US" dirty="0">
                <a:latin typeface="Arial" panose="020B0604020202020204" pitchFamily="34" charset="0"/>
                <a:cs typeface="Arial" panose="020B0604020202020204" pitchFamily="34" charset="0"/>
              </a:rPr>
              <a:t>The drop in both household income and personal earnings in 2010 is due to the effects of the 2008 economic recession.</a:t>
            </a:r>
          </a:p>
        </p:txBody>
      </p:sp>
      <p:graphicFrame>
        <p:nvGraphicFramePr>
          <p:cNvPr id="5" name="Chart 4">
            <a:extLst>
              <a:ext uri="{FF2B5EF4-FFF2-40B4-BE49-F238E27FC236}">
                <a16:creationId xmlns="" xmlns:a16="http://schemas.microsoft.com/office/drawing/2014/main" id="{88A8A4EE-B7A4-1543-B72B-E4D60C66B18C}"/>
              </a:ext>
            </a:extLst>
          </p:cNvPr>
          <p:cNvGraphicFramePr>
            <a:graphicFrameLocks noChangeAspect="1"/>
          </p:cNvGraphicFramePr>
          <p:nvPr>
            <p:extLst>
              <p:ext uri="{D42A27DB-BD31-4B8C-83A1-F6EECF244321}">
                <p14:modId xmlns="" xmlns:p14="http://schemas.microsoft.com/office/powerpoint/2010/main" val="799666951"/>
              </p:ext>
            </p:extLst>
          </p:nvPr>
        </p:nvGraphicFramePr>
        <p:xfrm>
          <a:off x="0" y="1549432"/>
          <a:ext cx="6675120" cy="464911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 xmlns:a16="http://schemas.microsoft.com/office/drawing/2014/main" id="{0010289F-38F2-C34F-AD90-BAC0EB492C6A}"/>
              </a:ext>
            </a:extLst>
          </p:cNvPr>
          <p:cNvSpPr txBox="1"/>
          <p:nvPr/>
        </p:nvSpPr>
        <p:spPr>
          <a:xfrm>
            <a:off x="1634" y="654065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(Radford and Noe-Bustamante 2019)</a:t>
            </a:r>
          </a:p>
        </p:txBody>
      </p:sp>
      <p:sp>
        <p:nvSpPr>
          <p:cNvPr id="8" name="Slide Number Placeholder 1">
            <a:extLst>
              <a:ext uri="{FF2B5EF4-FFF2-40B4-BE49-F238E27FC236}">
                <a16:creationId xmlns="" xmlns:a16="http://schemas.microsoft.com/office/drawing/2014/main" id="{D71D4BBD-635B-3E40-8F33-32C49A45BB07}"/>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53</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7339475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168CA8-2890-3C47-92AA-5F46812798D7}"/>
              </a:ext>
            </a:extLst>
          </p:cNvPr>
          <p:cNvSpPr>
            <a:spLocks noGrp="1"/>
          </p:cNvSpPr>
          <p:nvPr>
            <p:ph type="title"/>
          </p:nvPr>
        </p:nvSpPr>
        <p:spPr>
          <a:xfrm>
            <a:off x="127322" y="219919"/>
            <a:ext cx="11988478" cy="916281"/>
          </a:xfrm>
        </p:spPr>
        <p:txBody>
          <a:bodyPr/>
          <a:lstStyle/>
          <a:p>
            <a:r>
              <a:rPr lang="en-US" sz="3600" dirty="0">
                <a:solidFill>
                  <a:schemeClr val="tx2"/>
                </a:solidFill>
                <a:latin typeface="Arial" panose="020B0604020202020204" pitchFamily="34" charset="0"/>
                <a:cs typeface="Arial" panose="020B0604020202020204" pitchFamily="34" charset="0"/>
              </a:rPr>
              <a:t>More than 50% </a:t>
            </a:r>
            <a:r>
              <a:rPr lang="en-US" sz="3600" b="0" dirty="0">
                <a:solidFill>
                  <a:srgbClr val="333333"/>
                </a:solidFill>
                <a:latin typeface="Arial" panose="020B0604020202020204" pitchFamily="34" charset="0"/>
                <a:cs typeface="Arial" panose="020B0604020202020204" pitchFamily="34" charset="0"/>
              </a:rPr>
              <a:t>of immigrants are </a:t>
            </a:r>
            <a:r>
              <a:rPr lang="en-US" sz="3600" dirty="0">
                <a:solidFill>
                  <a:schemeClr val="tx2"/>
                </a:solidFill>
                <a:latin typeface="Arial" panose="020B0604020202020204" pitchFamily="34" charset="0"/>
                <a:cs typeface="Arial" panose="020B0604020202020204" pitchFamily="34" charset="0"/>
              </a:rPr>
              <a:t>English proficient</a:t>
            </a:r>
            <a:r>
              <a:rPr lang="en-US" sz="4000" dirty="0">
                <a:solidFill>
                  <a:schemeClr val="tx2"/>
                </a:solidFill>
                <a:latin typeface="Arial" panose="020B0604020202020204" pitchFamily="34" charset="0"/>
                <a:cs typeface="Arial" panose="020B0604020202020204" pitchFamily="34" charset="0"/>
              </a:rPr>
              <a:t/>
            </a:r>
            <a:br>
              <a:rPr lang="en-US" sz="4000" dirty="0">
                <a:solidFill>
                  <a:schemeClr val="tx2"/>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 of foreign-born population ages 5 and older who are English proficient, 1980-2017</a:t>
            </a:r>
          </a:p>
        </p:txBody>
      </p:sp>
      <p:sp>
        <p:nvSpPr>
          <p:cNvPr id="7" name="TextBox 6">
            <a:extLst>
              <a:ext uri="{FF2B5EF4-FFF2-40B4-BE49-F238E27FC236}">
                <a16:creationId xmlns="" xmlns:a16="http://schemas.microsoft.com/office/drawing/2014/main" id="{C58C6E5B-0302-4E47-A207-9D6F709F7942}"/>
              </a:ext>
            </a:extLst>
          </p:cNvPr>
          <p:cNvSpPr txBox="1"/>
          <p:nvPr/>
        </p:nvSpPr>
        <p:spPr>
          <a:xfrm>
            <a:off x="1634" y="654065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(Radford and Noe-Bustamante 2019)</a:t>
            </a:r>
          </a:p>
        </p:txBody>
      </p:sp>
      <p:sp>
        <p:nvSpPr>
          <p:cNvPr id="8" name="Slide Number Placeholder 1">
            <a:extLst>
              <a:ext uri="{FF2B5EF4-FFF2-40B4-BE49-F238E27FC236}">
                <a16:creationId xmlns="" xmlns:a16="http://schemas.microsoft.com/office/drawing/2014/main" id="{CF034BB2-C736-8A4B-8724-FDB39F2C88EA}"/>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54</a:t>
            </a:fld>
            <a:endParaRPr lang="en" dirty="0">
              <a:latin typeface="Arial" panose="020B0604020202020204" pitchFamily="34" charset="0"/>
              <a:cs typeface="Arial" panose="020B0604020202020204" pitchFamily="34" charset="0"/>
            </a:endParaRPr>
          </a:p>
        </p:txBody>
      </p:sp>
      <p:graphicFrame>
        <p:nvGraphicFramePr>
          <p:cNvPr id="9" name="Chart 8">
            <a:extLst>
              <a:ext uri="{FF2B5EF4-FFF2-40B4-BE49-F238E27FC236}">
                <a16:creationId xmlns="" xmlns:a16="http://schemas.microsoft.com/office/drawing/2014/main" id="{808AADB5-6A88-0446-A712-E820BE7884E0}"/>
              </a:ext>
            </a:extLst>
          </p:cNvPr>
          <p:cNvGraphicFramePr>
            <a:graphicFrameLocks/>
          </p:cNvGraphicFramePr>
          <p:nvPr>
            <p:extLst>
              <p:ext uri="{D42A27DB-BD31-4B8C-83A1-F6EECF244321}">
                <p14:modId xmlns="" xmlns:p14="http://schemas.microsoft.com/office/powerpoint/2010/main" val="2112225180"/>
              </p:ext>
            </p:extLst>
          </p:nvPr>
        </p:nvGraphicFramePr>
        <p:xfrm>
          <a:off x="1615440" y="1981200"/>
          <a:ext cx="8961120" cy="44805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17339776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4680336E-CB28-904D-B839-D659DB815F28}"/>
              </a:ext>
            </a:extLst>
          </p:cNvPr>
          <p:cNvSpPr>
            <a:spLocks noGrp="1"/>
          </p:cNvSpPr>
          <p:nvPr>
            <p:ph type="title"/>
          </p:nvPr>
        </p:nvSpPr>
        <p:spPr>
          <a:xfrm>
            <a:off x="127322" y="219919"/>
            <a:ext cx="12064678" cy="916281"/>
          </a:xfrm>
        </p:spPr>
        <p:txBody>
          <a:bodyPr/>
          <a:lstStyle/>
          <a:p>
            <a:r>
              <a:rPr lang="en-US" sz="3600" b="0" dirty="0">
                <a:solidFill>
                  <a:schemeClr val="bg2"/>
                </a:solidFill>
                <a:latin typeface="Arial" panose="020B0604020202020204" pitchFamily="34" charset="0"/>
                <a:cs typeface="Arial" panose="020B0604020202020204" pitchFamily="34" charset="0"/>
              </a:rPr>
              <a:t>Immigrants naturalize at higher numbers near political events</a:t>
            </a:r>
            <a:r>
              <a:rPr lang="en-US" b="0" dirty="0">
                <a:solidFill>
                  <a:schemeClr val="bg2"/>
                </a:solidFill>
                <a:latin typeface="Arial" panose="020B0604020202020204" pitchFamily="34" charset="0"/>
                <a:cs typeface="Arial" panose="020B0604020202020204" pitchFamily="34" charset="0"/>
              </a:rPr>
              <a:t/>
            </a:r>
            <a:br>
              <a:rPr lang="en-US" b="0" dirty="0">
                <a:solidFill>
                  <a:schemeClr val="bg2"/>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Annual number of naturalized citizens, 1907-2018</a:t>
            </a:r>
          </a:p>
        </p:txBody>
      </p:sp>
      <p:grpSp>
        <p:nvGrpSpPr>
          <p:cNvPr id="2" name="Group 1">
            <a:extLst>
              <a:ext uri="{FF2B5EF4-FFF2-40B4-BE49-F238E27FC236}">
                <a16:creationId xmlns="" xmlns:a16="http://schemas.microsoft.com/office/drawing/2014/main" id="{E75345E8-7EE8-D749-A784-B85E451C5EE4}"/>
              </a:ext>
            </a:extLst>
          </p:cNvPr>
          <p:cNvGrpSpPr/>
          <p:nvPr/>
        </p:nvGrpSpPr>
        <p:grpSpPr>
          <a:xfrm>
            <a:off x="540918" y="1985151"/>
            <a:ext cx="11110164" cy="4477649"/>
            <a:chOff x="540918" y="1985151"/>
            <a:chExt cx="11110164" cy="4477649"/>
          </a:xfrm>
        </p:grpSpPr>
        <p:graphicFrame>
          <p:nvGraphicFramePr>
            <p:cNvPr id="17" name="Chart 16">
              <a:extLst>
                <a:ext uri="{FF2B5EF4-FFF2-40B4-BE49-F238E27FC236}">
                  <a16:creationId xmlns="" xmlns:a16="http://schemas.microsoft.com/office/drawing/2014/main" id="{06B60DA0-E8CA-ED43-AACB-EE2934688183}"/>
                </a:ext>
              </a:extLst>
            </p:cNvPr>
            <p:cNvGraphicFramePr>
              <a:graphicFrameLocks noChangeAspect="1"/>
            </p:cNvGraphicFramePr>
            <p:nvPr>
              <p:extLst>
                <p:ext uri="{D42A27DB-BD31-4B8C-83A1-F6EECF244321}">
                  <p14:modId xmlns="" xmlns:p14="http://schemas.microsoft.com/office/powerpoint/2010/main" val="3335813564"/>
                </p:ext>
              </p:extLst>
            </p:nvPr>
          </p:nvGraphicFramePr>
          <p:xfrm>
            <a:off x="540918" y="1985151"/>
            <a:ext cx="11110164" cy="447764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 xmlns:a16="http://schemas.microsoft.com/office/drawing/2014/main" id="{96007040-932E-344C-B481-D10DA5F22C2B}"/>
                </a:ext>
              </a:extLst>
            </p:cNvPr>
            <p:cNvSpPr txBox="1"/>
            <p:nvPr/>
          </p:nvSpPr>
          <p:spPr>
            <a:xfrm>
              <a:off x="6031832" y="1985151"/>
              <a:ext cx="3268718" cy="1697901"/>
            </a:xfrm>
            <a:prstGeom prst="rect">
              <a:avLst/>
            </a:prstGeom>
            <a:noFill/>
          </p:spPr>
          <p:txBody>
            <a:bodyPr wrap="square" rtlCol="0">
              <a:spAutoFit/>
            </a:bodyPr>
            <a:lstStyle/>
            <a:p>
              <a:r>
                <a:rPr lang="en-US" sz="1200" b="1" dirty="0">
                  <a:solidFill>
                    <a:schemeClr val="bg2"/>
                  </a:solidFill>
                  <a:latin typeface="Arial" panose="020B0604020202020204" pitchFamily="34" charset="0"/>
                  <a:cs typeface="Arial" panose="020B0604020202020204" pitchFamily="34" charset="0"/>
                </a:rPr>
                <a:t>1996</a:t>
              </a:r>
            </a:p>
            <a:p>
              <a:pPr>
                <a:spcAft>
                  <a:spcPts val="500"/>
                </a:spcAft>
              </a:pPr>
              <a:r>
                <a:rPr lang="en-US" sz="1200" dirty="0">
                  <a:solidFill>
                    <a:schemeClr val="bg2"/>
                  </a:solidFill>
                  <a:latin typeface="Arial" panose="020B0604020202020204" pitchFamily="34" charset="0"/>
                  <a:cs typeface="Arial" panose="020B0604020202020204" pitchFamily="34" charset="0"/>
                </a:rPr>
                <a:t>Presidential Election (Bill Clinton)</a:t>
              </a:r>
            </a:p>
            <a:p>
              <a:pPr>
                <a:spcAft>
                  <a:spcPts val="500"/>
                </a:spcAft>
              </a:pPr>
              <a:r>
                <a:rPr lang="en-US" sz="1200" dirty="0">
                  <a:solidFill>
                    <a:schemeClr val="bg2"/>
                  </a:solidFill>
                  <a:latin typeface="Arial" panose="020B0604020202020204" pitchFamily="34" charset="0"/>
                  <a:cs typeface="Arial" panose="020B0604020202020204" pitchFamily="34" charset="0"/>
                </a:rPr>
                <a:t>LPRS legalized under the 1986 Immigration Reform and Control Act (IRCA) became eligible to naturalize</a:t>
              </a:r>
            </a:p>
            <a:p>
              <a:pPr>
                <a:spcAft>
                  <a:spcPts val="500"/>
                </a:spcAft>
              </a:pPr>
              <a:r>
                <a:rPr lang="en-US" sz="1200" dirty="0">
                  <a:solidFill>
                    <a:schemeClr val="bg2"/>
                  </a:solidFill>
                  <a:latin typeface="Arial" panose="020B0604020202020204" pitchFamily="34" charset="0"/>
                  <a:cs typeface="Arial" panose="020B0604020202020204" pitchFamily="34" charset="0"/>
                </a:rPr>
                <a:t>Illegal Immigration Reform and Immigrant Responsibility Act of 1996 passed (anti-immigrant legislation)</a:t>
              </a:r>
            </a:p>
          </p:txBody>
        </p:sp>
        <p:sp>
          <p:nvSpPr>
            <p:cNvPr id="10" name="TextBox 9">
              <a:extLst>
                <a:ext uri="{FF2B5EF4-FFF2-40B4-BE49-F238E27FC236}">
                  <a16:creationId xmlns="" xmlns:a16="http://schemas.microsoft.com/office/drawing/2014/main" id="{9A8ECCCC-DE99-2F46-A920-8819529FB10B}"/>
                </a:ext>
              </a:extLst>
            </p:cNvPr>
            <p:cNvSpPr txBox="1"/>
            <p:nvPr/>
          </p:nvSpPr>
          <p:spPr>
            <a:xfrm>
              <a:off x="6031832" y="3660750"/>
              <a:ext cx="3342288" cy="461665"/>
            </a:xfrm>
            <a:prstGeom prst="rect">
              <a:avLst/>
            </a:prstGeom>
            <a:noFill/>
          </p:spPr>
          <p:txBody>
            <a:bodyPr wrap="square" rtlCol="0">
              <a:spAutoFit/>
            </a:bodyPr>
            <a:lstStyle/>
            <a:p>
              <a:r>
                <a:rPr lang="en-US" sz="1200" b="1" dirty="0">
                  <a:solidFill>
                    <a:schemeClr val="bg2"/>
                  </a:solidFill>
                  <a:latin typeface="Arial" panose="020B0604020202020204" pitchFamily="34" charset="0"/>
                  <a:cs typeface="Arial" panose="020B0604020202020204" pitchFamily="34" charset="0"/>
                </a:rPr>
                <a:t>2000</a:t>
              </a:r>
            </a:p>
            <a:p>
              <a:pPr>
                <a:spcAft>
                  <a:spcPts val="500"/>
                </a:spcAft>
              </a:pPr>
              <a:r>
                <a:rPr lang="en-US" sz="1200" dirty="0">
                  <a:solidFill>
                    <a:schemeClr val="bg2"/>
                  </a:solidFill>
                  <a:latin typeface="Arial" panose="020B0604020202020204" pitchFamily="34" charset="0"/>
                  <a:cs typeface="Arial" panose="020B0604020202020204" pitchFamily="34" charset="0"/>
                </a:rPr>
                <a:t>Presidential Election (George W. Bush)</a:t>
              </a:r>
            </a:p>
          </p:txBody>
        </p:sp>
        <p:sp>
          <p:nvSpPr>
            <p:cNvPr id="11" name="TextBox 10">
              <a:extLst>
                <a:ext uri="{FF2B5EF4-FFF2-40B4-BE49-F238E27FC236}">
                  <a16:creationId xmlns="" xmlns:a16="http://schemas.microsoft.com/office/drawing/2014/main" id="{1C2F1059-9F3C-404A-B5A5-4FFBA3B775FC}"/>
                </a:ext>
              </a:extLst>
            </p:cNvPr>
            <p:cNvSpPr txBox="1"/>
            <p:nvPr/>
          </p:nvSpPr>
          <p:spPr>
            <a:xfrm>
              <a:off x="6031832" y="4178171"/>
              <a:ext cx="3342288" cy="710451"/>
            </a:xfrm>
            <a:prstGeom prst="rect">
              <a:avLst/>
            </a:prstGeom>
            <a:noFill/>
          </p:spPr>
          <p:txBody>
            <a:bodyPr wrap="square" rtlCol="0">
              <a:spAutoFit/>
            </a:bodyPr>
            <a:lstStyle/>
            <a:p>
              <a:r>
                <a:rPr lang="en-US" sz="1200" b="1" dirty="0">
                  <a:solidFill>
                    <a:schemeClr val="bg2"/>
                  </a:solidFill>
                  <a:latin typeface="Arial" panose="020B0604020202020204" pitchFamily="34" charset="0"/>
                  <a:cs typeface="Arial" panose="020B0604020202020204" pitchFamily="34" charset="0"/>
                </a:rPr>
                <a:t>2008</a:t>
              </a:r>
            </a:p>
            <a:p>
              <a:pPr>
                <a:spcAft>
                  <a:spcPts val="500"/>
                </a:spcAft>
              </a:pPr>
              <a:r>
                <a:rPr lang="en-US" sz="1200" dirty="0">
                  <a:solidFill>
                    <a:schemeClr val="bg2"/>
                  </a:solidFill>
                  <a:latin typeface="Arial" panose="020B0604020202020204" pitchFamily="34" charset="0"/>
                  <a:cs typeface="Arial" panose="020B0604020202020204" pitchFamily="34" charset="0"/>
                </a:rPr>
                <a:t>Presidential Election (Barack Obama)</a:t>
              </a:r>
            </a:p>
            <a:p>
              <a:pPr>
                <a:spcAft>
                  <a:spcPts val="500"/>
                </a:spcAft>
              </a:pPr>
              <a:r>
                <a:rPr lang="en-US" sz="1200" dirty="0">
                  <a:solidFill>
                    <a:schemeClr val="bg2"/>
                  </a:solidFill>
                  <a:latin typeface="Arial" panose="020B0604020202020204" pitchFamily="34" charset="0"/>
                  <a:cs typeface="Arial" panose="020B0604020202020204" pitchFamily="34" charset="0"/>
                </a:rPr>
                <a:t>Economic recession</a:t>
              </a:r>
            </a:p>
          </p:txBody>
        </p:sp>
      </p:grpSp>
      <p:sp>
        <p:nvSpPr>
          <p:cNvPr id="16" name="TextBox 15">
            <a:extLst>
              <a:ext uri="{FF2B5EF4-FFF2-40B4-BE49-F238E27FC236}">
                <a16:creationId xmlns="" xmlns:a16="http://schemas.microsoft.com/office/drawing/2014/main" id="{DAC6E1B1-A615-9446-8DD4-5BDE6F72B962}"/>
              </a:ext>
            </a:extLst>
          </p:cNvPr>
          <p:cNvSpPr txBox="1"/>
          <p:nvPr/>
        </p:nvSpPr>
        <p:spPr>
          <a:xfrm>
            <a:off x="1634" y="654065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(U.S. Department of Homeland Security 2019c)</a:t>
            </a:r>
          </a:p>
        </p:txBody>
      </p:sp>
      <p:sp>
        <p:nvSpPr>
          <p:cNvPr id="12" name="Slide Number Placeholder 1">
            <a:extLst>
              <a:ext uri="{FF2B5EF4-FFF2-40B4-BE49-F238E27FC236}">
                <a16:creationId xmlns="" xmlns:a16="http://schemas.microsoft.com/office/drawing/2014/main" id="{1B5220A4-27DC-374D-9B2B-3AA676845EB0}"/>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55</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180558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379610-4AE8-8246-9456-48627C19DBDD}"/>
              </a:ext>
            </a:extLst>
          </p:cNvPr>
          <p:cNvSpPr>
            <a:spLocks noGrp="1"/>
          </p:cNvSpPr>
          <p:nvPr>
            <p:ph type="title"/>
          </p:nvPr>
        </p:nvSpPr>
        <p:spPr>
          <a:xfrm>
            <a:off x="127322" y="219919"/>
            <a:ext cx="12064678" cy="916281"/>
          </a:xfrm>
        </p:spPr>
        <p:txBody>
          <a:bodyPr/>
          <a:lstStyle/>
          <a:p>
            <a:r>
              <a:rPr lang="en-US" sz="3600" b="0" dirty="0">
                <a:latin typeface="Arial" panose="020B0604020202020204" pitchFamily="34" charset="0"/>
                <a:cs typeface="Arial" panose="020B0604020202020204" pitchFamily="34" charset="0"/>
              </a:rPr>
              <a:t>What do we mean by </a:t>
            </a:r>
            <a:r>
              <a:rPr lang="en-US" sz="3600" dirty="0">
                <a:solidFill>
                  <a:schemeClr val="tx2"/>
                </a:solidFill>
                <a:latin typeface="Arial" panose="020B0604020202020204" pitchFamily="34" charset="0"/>
                <a:cs typeface="Arial" panose="020B0604020202020204" pitchFamily="34" charset="0"/>
              </a:rPr>
              <a:t>generations since migration?</a:t>
            </a:r>
          </a:p>
        </p:txBody>
      </p:sp>
      <p:grpSp>
        <p:nvGrpSpPr>
          <p:cNvPr id="4" name="Group 3">
            <a:extLst>
              <a:ext uri="{FF2B5EF4-FFF2-40B4-BE49-F238E27FC236}">
                <a16:creationId xmlns="" xmlns:a16="http://schemas.microsoft.com/office/drawing/2014/main" id="{A99FCA4F-7CB7-CE4E-A50F-C6EEA881CB94}"/>
              </a:ext>
            </a:extLst>
          </p:cNvPr>
          <p:cNvGrpSpPr/>
          <p:nvPr/>
        </p:nvGrpSpPr>
        <p:grpSpPr>
          <a:xfrm>
            <a:off x="1477290" y="822325"/>
            <a:ext cx="10486110" cy="5651627"/>
            <a:chOff x="186405" y="1337912"/>
            <a:chExt cx="9593801" cy="5416990"/>
          </a:xfrm>
        </p:grpSpPr>
        <p:graphicFrame>
          <p:nvGraphicFramePr>
            <p:cNvPr id="5" name="Diagram 4">
              <a:extLst>
                <a:ext uri="{FF2B5EF4-FFF2-40B4-BE49-F238E27FC236}">
                  <a16:creationId xmlns="" xmlns:a16="http://schemas.microsoft.com/office/drawing/2014/main" id="{CF162B12-CC00-4B42-AE28-BCEE3D674E56}"/>
                </a:ext>
              </a:extLst>
            </p:cNvPr>
            <p:cNvGraphicFramePr/>
            <p:nvPr>
              <p:extLst>
                <p:ext uri="{D42A27DB-BD31-4B8C-83A1-F6EECF244321}">
                  <p14:modId xmlns="" xmlns:p14="http://schemas.microsoft.com/office/powerpoint/2010/main" val="2814393730"/>
                </p:ext>
              </p:extLst>
            </p:nvPr>
          </p:nvGraphicFramePr>
          <p:xfrm>
            <a:off x="186405" y="1337912"/>
            <a:ext cx="3182437" cy="54169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a:extLst>
                <a:ext uri="{FF2B5EF4-FFF2-40B4-BE49-F238E27FC236}">
                  <a16:creationId xmlns="" xmlns:a16="http://schemas.microsoft.com/office/drawing/2014/main" id="{06532622-2151-BE43-93E8-A98228534DAD}"/>
                </a:ext>
              </a:extLst>
            </p:cNvPr>
            <p:cNvGrpSpPr/>
            <p:nvPr/>
          </p:nvGrpSpPr>
          <p:grpSpPr>
            <a:xfrm>
              <a:off x="2761902" y="1783107"/>
              <a:ext cx="7018304" cy="4913252"/>
              <a:chOff x="2761902" y="1783107"/>
              <a:chExt cx="7018304" cy="4913252"/>
            </a:xfrm>
          </p:grpSpPr>
          <p:sp>
            <p:nvSpPr>
              <p:cNvPr id="7" name="TextBox 6">
                <a:extLst>
                  <a:ext uri="{FF2B5EF4-FFF2-40B4-BE49-F238E27FC236}">
                    <a16:creationId xmlns="" xmlns:a16="http://schemas.microsoft.com/office/drawing/2014/main" id="{3CE2AFA2-F2FE-7343-BFB1-5C0723FA30DB}"/>
                  </a:ext>
                </a:extLst>
              </p:cNvPr>
              <p:cNvSpPr txBox="1"/>
              <p:nvPr/>
            </p:nvSpPr>
            <p:spPr>
              <a:xfrm>
                <a:off x="2761908" y="1783107"/>
                <a:ext cx="6267847" cy="47969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Born overseas and migrated as an adult</a:t>
                </a:r>
              </a:p>
            </p:txBody>
          </p:sp>
          <p:sp>
            <p:nvSpPr>
              <p:cNvPr id="8" name="TextBox 7">
                <a:extLst>
                  <a:ext uri="{FF2B5EF4-FFF2-40B4-BE49-F238E27FC236}">
                    <a16:creationId xmlns="" xmlns:a16="http://schemas.microsoft.com/office/drawing/2014/main" id="{5DAB3AA4-4777-A342-BA1D-14AAE92D2450}"/>
                  </a:ext>
                </a:extLst>
              </p:cNvPr>
              <p:cNvSpPr txBox="1"/>
              <p:nvPr/>
            </p:nvSpPr>
            <p:spPr>
              <a:xfrm>
                <a:off x="2761905" y="2596368"/>
                <a:ext cx="6267847" cy="47969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Born overseas and migrated as a child</a:t>
                </a:r>
              </a:p>
            </p:txBody>
          </p:sp>
          <p:sp>
            <p:nvSpPr>
              <p:cNvPr id="9" name="TextBox 8">
                <a:extLst>
                  <a:ext uri="{FF2B5EF4-FFF2-40B4-BE49-F238E27FC236}">
                    <a16:creationId xmlns="" xmlns:a16="http://schemas.microsoft.com/office/drawing/2014/main" id="{5ED547E3-9F78-4A40-9017-B37DE0860083}"/>
                  </a:ext>
                </a:extLst>
              </p:cNvPr>
              <p:cNvSpPr txBox="1"/>
              <p:nvPr/>
            </p:nvSpPr>
            <p:spPr>
              <a:xfrm>
                <a:off x="2761902" y="3409630"/>
                <a:ext cx="7018304" cy="7964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Born in the country of U.S. with 1 or 2 immigrant parents</a:t>
                </a:r>
              </a:p>
            </p:txBody>
          </p:sp>
          <p:sp>
            <p:nvSpPr>
              <p:cNvPr id="10" name="TextBox 9">
                <a:extLst>
                  <a:ext uri="{FF2B5EF4-FFF2-40B4-BE49-F238E27FC236}">
                    <a16:creationId xmlns="" xmlns:a16="http://schemas.microsoft.com/office/drawing/2014/main" id="{84A0EFB0-473D-D148-A7DB-FB9B89664363}"/>
                  </a:ext>
                </a:extLst>
              </p:cNvPr>
              <p:cNvSpPr txBox="1"/>
              <p:nvPr/>
            </p:nvSpPr>
            <p:spPr>
              <a:xfrm>
                <a:off x="2761902" y="4217388"/>
                <a:ext cx="6267847" cy="86345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Born in the country of U.S. with 1 immigrant parent</a:t>
                </a:r>
              </a:p>
            </p:txBody>
          </p:sp>
          <p:sp>
            <p:nvSpPr>
              <p:cNvPr id="11" name="TextBox 10">
                <a:extLst>
                  <a:ext uri="{FF2B5EF4-FFF2-40B4-BE49-F238E27FC236}">
                    <a16:creationId xmlns="" xmlns:a16="http://schemas.microsoft.com/office/drawing/2014/main" id="{3852CFB8-A034-EE40-8A1B-16B775F822C4}"/>
                  </a:ext>
                </a:extLst>
              </p:cNvPr>
              <p:cNvSpPr txBox="1"/>
              <p:nvPr/>
            </p:nvSpPr>
            <p:spPr>
              <a:xfrm>
                <a:off x="2761902" y="5025145"/>
                <a:ext cx="6267847" cy="47969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Grandparents were immigrants</a:t>
                </a:r>
              </a:p>
            </p:txBody>
          </p:sp>
          <p:sp>
            <p:nvSpPr>
              <p:cNvPr id="12" name="TextBox 11">
                <a:extLst>
                  <a:ext uri="{FF2B5EF4-FFF2-40B4-BE49-F238E27FC236}">
                    <a16:creationId xmlns="" xmlns:a16="http://schemas.microsoft.com/office/drawing/2014/main" id="{98C0CCDE-9C7C-B947-BA34-F538C43CE749}"/>
                  </a:ext>
                </a:extLst>
              </p:cNvPr>
              <p:cNvSpPr txBox="1"/>
              <p:nvPr/>
            </p:nvSpPr>
            <p:spPr>
              <a:xfrm>
                <a:off x="2766272" y="5832902"/>
                <a:ext cx="6267847" cy="86345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Everyone who does not have immigrant parents</a:t>
                </a:r>
              </a:p>
            </p:txBody>
          </p:sp>
        </p:grpSp>
      </p:grpSp>
      <p:sp>
        <p:nvSpPr>
          <p:cNvPr id="13" name="Slide Number Placeholder 1">
            <a:extLst>
              <a:ext uri="{FF2B5EF4-FFF2-40B4-BE49-F238E27FC236}">
                <a16:creationId xmlns="" xmlns:a16="http://schemas.microsoft.com/office/drawing/2014/main" id="{3FDD51B5-6894-294F-8464-1E0AE498057E}"/>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56</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0335834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10D1F3-3384-BB41-9757-23F46945BB2E}"/>
              </a:ext>
            </a:extLst>
          </p:cNvPr>
          <p:cNvSpPr>
            <a:spLocks noGrp="1"/>
          </p:cNvSpPr>
          <p:nvPr>
            <p:ph type="title"/>
          </p:nvPr>
        </p:nvSpPr>
        <p:spPr>
          <a:xfrm>
            <a:off x="127322" y="219919"/>
            <a:ext cx="11988478" cy="916281"/>
          </a:xfrm>
        </p:spPr>
        <p:txBody>
          <a:bodyPr/>
          <a:lstStyle/>
          <a:p>
            <a:r>
              <a:rPr lang="en-US" sz="3600" dirty="0">
                <a:solidFill>
                  <a:schemeClr val="accent2"/>
                </a:solidFill>
                <a:latin typeface="Arial" panose="020B0604020202020204" pitchFamily="34" charset="0"/>
                <a:cs typeface="Arial" panose="020B0604020202020204" pitchFamily="34" charset="0"/>
              </a:rPr>
              <a:t>First- </a:t>
            </a:r>
            <a:r>
              <a:rPr lang="en-US" sz="3600" b="0" dirty="0">
                <a:solidFill>
                  <a:srgbClr val="333333"/>
                </a:solidFill>
                <a:latin typeface="Arial" panose="020B0604020202020204" pitchFamily="34" charset="0"/>
                <a:cs typeface="Arial" panose="020B0604020202020204" pitchFamily="34" charset="0"/>
              </a:rPr>
              <a:t>and </a:t>
            </a:r>
            <a:r>
              <a:rPr lang="en-US" sz="3600" dirty="0">
                <a:solidFill>
                  <a:schemeClr val="tx2"/>
                </a:solidFill>
                <a:latin typeface="Arial" panose="020B0604020202020204" pitchFamily="34" charset="0"/>
                <a:cs typeface="Arial" panose="020B0604020202020204" pitchFamily="34" charset="0"/>
              </a:rPr>
              <a:t>second-generation</a:t>
            </a:r>
            <a:r>
              <a:rPr lang="en-US" sz="3600" b="0" dirty="0">
                <a:solidFill>
                  <a:srgbClr val="333333"/>
                </a:solidFill>
                <a:latin typeface="Arial" panose="020B0604020202020204" pitchFamily="34" charset="0"/>
                <a:cs typeface="Arial" panose="020B0604020202020204" pitchFamily="34" charset="0"/>
              </a:rPr>
              <a:t> immigrants</a:t>
            </a:r>
            <a:r>
              <a:rPr lang="en-US" sz="4000" b="0" dirty="0">
                <a:solidFill>
                  <a:srgbClr val="333333"/>
                </a:solidFill>
                <a:latin typeface="Arial" panose="020B0604020202020204" pitchFamily="34" charset="0"/>
                <a:cs typeface="Arial" panose="020B0604020202020204" pitchFamily="34" charset="0"/>
              </a:rPr>
              <a:t/>
            </a:r>
            <a:br>
              <a:rPr lang="en-US" sz="4000" b="0" dirty="0">
                <a:solidFill>
                  <a:srgbClr val="333333"/>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 of U.S. population who are _ generation immigrants, 1900-2017</a:t>
            </a:r>
          </a:p>
        </p:txBody>
      </p:sp>
      <p:sp>
        <p:nvSpPr>
          <p:cNvPr id="3" name="Text Placeholder 2">
            <a:extLst>
              <a:ext uri="{FF2B5EF4-FFF2-40B4-BE49-F238E27FC236}">
                <a16:creationId xmlns="" xmlns:a16="http://schemas.microsoft.com/office/drawing/2014/main" id="{E33A5DF1-AA02-AC47-86B5-2A85EE19CF98}"/>
              </a:ext>
            </a:extLst>
          </p:cNvPr>
          <p:cNvSpPr>
            <a:spLocks noGrp="1"/>
          </p:cNvSpPr>
          <p:nvPr>
            <p:ph type="body" idx="4294967295"/>
          </p:nvPr>
        </p:nvSpPr>
        <p:spPr>
          <a:xfrm>
            <a:off x="1634" y="1595609"/>
            <a:ext cx="3469858" cy="4495800"/>
          </a:xfrm>
        </p:spPr>
        <p:txBody>
          <a:bodyPr anchor="ctr"/>
          <a:lstStyle/>
          <a:p>
            <a:pPr marL="152396" indent="0">
              <a:buNone/>
            </a:pPr>
            <a:r>
              <a:rPr lang="en-US" sz="2400" dirty="0"/>
              <a:t>In 2017, the </a:t>
            </a:r>
            <a:r>
              <a:rPr lang="en-US" sz="2400" b="1" dirty="0"/>
              <a:t>1</a:t>
            </a:r>
            <a:r>
              <a:rPr lang="en-US" sz="2400" b="1" baseline="30000" dirty="0"/>
              <a:t>st</a:t>
            </a:r>
            <a:r>
              <a:rPr lang="en-US" sz="2400" b="1" dirty="0"/>
              <a:t> and 2</a:t>
            </a:r>
            <a:r>
              <a:rPr lang="en-US" sz="2400" b="1" baseline="30000" dirty="0"/>
              <a:t>nd</a:t>
            </a:r>
            <a:r>
              <a:rPr lang="en-US" sz="2400" b="1" dirty="0"/>
              <a:t> generation immigrants made up one fourth (or 26%) </a:t>
            </a:r>
            <a:r>
              <a:rPr lang="en-US" sz="2400" dirty="0"/>
              <a:t>of the total U.S. population. </a:t>
            </a:r>
          </a:p>
        </p:txBody>
      </p:sp>
      <p:sp>
        <p:nvSpPr>
          <p:cNvPr id="7" name="TextBox 6">
            <a:extLst>
              <a:ext uri="{FF2B5EF4-FFF2-40B4-BE49-F238E27FC236}">
                <a16:creationId xmlns="" xmlns:a16="http://schemas.microsoft.com/office/drawing/2014/main" id="{9EC3C670-CC5D-8045-8326-9C39910BBC2D}"/>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(Radford and Noe-Bustamante 2019)</a:t>
            </a:r>
          </a:p>
        </p:txBody>
      </p:sp>
      <p:grpSp>
        <p:nvGrpSpPr>
          <p:cNvPr id="6" name="Group 5">
            <a:extLst>
              <a:ext uri="{FF2B5EF4-FFF2-40B4-BE49-F238E27FC236}">
                <a16:creationId xmlns="" xmlns:a16="http://schemas.microsoft.com/office/drawing/2014/main" id="{BEC382FF-0717-7D49-9422-36C87571A5E7}"/>
              </a:ext>
            </a:extLst>
          </p:cNvPr>
          <p:cNvGrpSpPr/>
          <p:nvPr/>
        </p:nvGrpSpPr>
        <p:grpSpPr>
          <a:xfrm>
            <a:off x="3835727" y="1595609"/>
            <a:ext cx="8356273" cy="4495800"/>
            <a:chOff x="3854450" y="1595609"/>
            <a:chExt cx="8356273" cy="4495800"/>
          </a:xfrm>
        </p:grpSpPr>
        <p:graphicFrame>
          <p:nvGraphicFramePr>
            <p:cNvPr id="13" name="Chart 12">
              <a:extLst>
                <a:ext uri="{FF2B5EF4-FFF2-40B4-BE49-F238E27FC236}">
                  <a16:creationId xmlns="" xmlns:a16="http://schemas.microsoft.com/office/drawing/2014/main" id="{4E364FB3-FD4A-F54D-882A-AB1B10033C63}"/>
                </a:ext>
              </a:extLst>
            </p:cNvPr>
            <p:cNvGraphicFramePr>
              <a:graphicFrameLocks/>
            </p:cNvGraphicFramePr>
            <p:nvPr>
              <p:extLst>
                <p:ext uri="{D42A27DB-BD31-4B8C-83A1-F6EECF244321}">
                  <p14:modId xmlns="" xmlns:p14="http://schemas.microsoft.com/office/powerpoint/2010/main" val="3893233395"/>
                </p:ext>
              </p:extLst>
            </p:nvPr>
          </p:nvGraphicFramePr>
          <p:xfrm>
            <a:off x="3854450" y="1595609"/>
            <a:ext cx="8261350"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 xmlns:a16="http://schemas.microsoft.com/office/drawing/2014/main" id="{17B1F2DC-8FAC-9843-A7F3-90462F7EFBBE}"/>
                </a:ext>
              </a:extLst>
            </p:cNvPr>
            <p:cNvSpPr txBox="1"/>
            <p:nvPr/>
          </p:nvSpPr>
          <p:spPr>
            <a:xfrm>
              <a:off x="10515600" y="2803926"/>
              <a:ext cx="1695123" cy="646331"/>
            </a:xfrm>
            <a:prstGeom prst="rect">
              <a:avLst/>
            </a:prstGeom>
            <a:noFill/>
          </p:spPr>
          <p:txBody>
            <a:bodyPr wrap="square" rtlCol="0">
              <a:spAutoFit/>
            </a:bodyPr>
            <a:lstStyle/>
            <a:p>
              <a:r>
                <a:rPr lang="en-US" b="1" dirty="0">
                  <a:solidFill>
                    <a:schemeClr val="accent2"/>
                  </a:solidFill>
                  <a:latin typeface="Arial" panose="020B0604020202020204" pitchFamily="34" charset="0"/>
                  <a:cs typeface="Arial" panose="020B0604020202020204" pitchFamily="34" charset="0"/>
                </a:rPr>
                <a:t>1</a:t>
              </a:r>
              <a:r>
                <a:rPr lang="en-US" b="1" baseline="30000" dirty="0">
                  <a:solidFill>
                    <a:schemeClr val="accent2"/>
                  </a:solidFill>
                  <a:latin typeface="Arial" panose="020B0604020202020204" pitchFamily="34" charset="0"/>
                  <a:cs typeface="Arial" panose="020B0604020202020204" pitchFamily="34" charset="0"/>
                </a:rPr>
                <a:t>st</a:t>
              </a:r>
              <a:r>
                <a:rPr lang="en-US" b="1" dirty="0">
                  <a:solidFill>
                    <a:schemeClr val="accent2"/>
                  </a:solidFill>
                  <a:latin typeface="Arial" panose="020B0604020202020204" pitchFamily="34" charset="0"/>
                  <a:cs typeface="Arial" panose="020B0604020202020204" pitchFamily="34" charset="0"/>
                </a:rPr>
                <a:t> generation</a:t>
              </a:r>
            </a:p>
            <a:p>
              <a:pPr algn="ctr"/>
              <a:r>
                <a:rPr lang="en-US" b="1" dirty="0">
                  <a:solidFill>
                    <a:schemeClr val="accent2"/>
                  </a:solidFill>
                  <a:latin typeface="Arial" panose="020B0604020202020204" pitchFamily="34" charset="0"/>
                  <a:cs typeface="Arial" panose="020B0604020202020204" pitchFamily="34" charset="0"/>
                </a:rPr>
                <a:t>14%</a:t>
              </a:r>
            </a:p>
          </p:txBody>
        </p:sp>
        <p:sp>
          <p:nvSpPr>
            <p:cNvPr id="12" name="TextBox 11">
              <a:extLst>
                <a:ext uri="{FF2B5EF4-FFF2-40B4-BE49-F238E27FC236}">
                  <a16:creationId xmlns="" xmlns:a16="http://schemas.microsoft.com/office/drawing/2014/main" id="{C473C6BA-53CE-4E4E-A18A-A0CDA55348E8}"/>
                </a:ext>
              </a:extLst>
            </p:cNvPr>
            <p:cNvSpPr txBox="1"/>
            <p:nvPr/>
          </p:nvSpPr>
          <p:spPr>
            <a:xfrm>
              <a:off x="10363200" y="4423339"/>
              <a:ext cx="1828800" cy="646331"/>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2</a:t>
              </a:r>
              <a:r>
                <a:rPr lang="en-US" b="1" baseline="30000" dirty="0">
                  <a:solidFill>
                    <a:schemeClr val="tx2"/>
                  </a:solidFill>
                  <a:latin typeface="Arial" panose="020B0604020202020204" pitchFamily="34" charset="0"/>
                  <a:cs typeface="Arial" panose="020B0604020202020204" pitchFamily="34" charset="0"/>
                </a:rPr>
                <a:t>nd</a:t>
              </a:r>
              <a:r>
                <a:rPr lang="en-US" b="1" dirty="0">
                  <a:solidFill>
                    <a:schemeClr val="tx2"/>
                  </a:solidFill>
                  <a:latin typeface="Arial" panose="020B0604020202020204" pitchFamily="34" charset="0"/>
                  <a:cs typeface="Arial" panose="020B0604020202020204" pitchFamily="34" charset="0"/>
                </a:rPr>
                <a:t> generation</a:t>
              </a:r>
            </a:p>
            <a:p>
              <a:pPr algn="ctr"/>
              <a:r>
                <a:rPr lang="en-US" b="1" dirty="0">
                  <a:solidFill>
                    <a:schemeClr val="tx2"/>
                  </a:solidFill>
                  <a:latin typeface="Arial" panose="020B0604020202020204" pitchFamily="34" charset="0"/>
                  <a:cs typeface="Arial" panose="020B0604020202020204" pitchFamily="34" charset="0"/>
                </a:rPr>
                <a:t>12%</a:t>
              </a:r>
            </a:p>
          </p:txBody>
        </p:sp>
      </p:grpSp>
      <p:sp>
        <p:nvSpPr>
          <p:cNvPr id="10" name="Slide Number Placeholder 1">
            <a:extLst>
              <a:ext uri="{FF2B5EF4-FFF2-40B4-BE49-F238E27FC236}">
                <a16:creationId xmlns="" xmlns:a16="http://schemas.microsoft.com/office/drawing/2014/main" id="{1C5EE94F-A26C-CE47-8867-D71D64914744}"/>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57</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4331531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5E9E15-069A-9B45-B060-D52CF93957EE}"/>
              </a:ext>
            </a:extLst>
          </p:cNvPr>
          <p:cNvSpPr>
            <a:spLocks noGrp="1"/>
          </p:cNvSpPr>
          <p:nvPr>
            <p:ph type="title"/>
          </p:nvPr>
        </p:nvSpPr>
        <p:spPr/>
        <p:txBody>
          <a:bodyPr/>
          <a:lstStyle/>
          <a:p>
            <a:r>
              <a:rPr lang="en-US" sz="3600" b="0" dirty="0">
                <a:solidFill>
                  <a:schemeClr val="bg2"/>
                </a:solidFill>
                <a:latin typeface="Arial" panose="020B0604020202020204" pitchFamily="34" charset="0"/>
                <a:cs typeface="Arial" panose="020B0604020202020204" pitchFamily="34" charset="0"/>
              </a:rPr>
              <a:t>Mexican Americans’ years of education </a:t>
            </a:r>
            <a:r>
              <a:rPr lang="en-US" sz="3600" dirty="0">
                <a:solidFill>
                  <a:schemeClr val="tx2"/>
                </a:solidFill>
                <a:latin typeface="Arial" panose="020B0604020202020204" pitchFamily="34" charset="0"/>
                <a:cs typeface="Arial" panose="020B0604020202020204" pitchFamily="34" charset="0"/>
              </a:rPr>
              <a:t>stagnate </a:t>
            </a:r>
            <a:r>
              <a:rPr lang="en-US" sz="3600" b="0" dirty="0">
                <a:solidFill>
                  <a:schemeClr val="bg2"/>
                </a:solidFill>
                <a:latin typeface="Arial" panose="020B0604020202020204" pitchFamily="34" charset="0"/>
                <a:cs typeface="Arial" panose="020B0604020202020204" pitchFamily="34" charset="0"/>
              </a:rPr>
              <a:t>with generational status</a:t>
            </a:r>
            <a:r>
              <a:rPr lang="en-US" sz="4000" b="0" dirty="0">
                <a:solidFill>
                  <a:schemeClr val="bg2"/>
                </a:solidFill>
                <a:latin typeface="Arial" panose="020B0604020202020204" pitchFamily="34" charset="0"/>
                <a:cs typeface="Arial" panose="020B0604020202020204" pitchFamily="34" charset="0"/>
              </a:rPr>
              <a:t/>
            </a:r>
            <a:br>
              <a:rPr lang="en-US" sz="4000" b="0" dirty="0">
                <a:solidFill>
                  <a:schemeClr val="bg2"/>
                </a:solidFill>
                <a:latin typeface="Arial" panose="020B0604020202020204" pitchFamily="34" charset="0"/>
                <a:cs typeface="Arial" panose="020B0604020202020204" pitchFamily="34" charset="0"/>
              </a:rPr>
            </a:br>
            <a:r>
              <a:rPr lang="en-US" sz="2400" b="0" dirty="0">
                <a:solidFill>
                  <a:schemeClr val="bg2">
                    <a:lumMod val="40000"/>
                    <a:lumOff val="60000"/>
                  </a:schemeClr>
                </a:solidFill>
                <a:latin typeface="Arial" panose="020B0604020202020204" pitchFamily="34" charset="0"/>
                <a:cs typeface="Arial" panose="020B0604020202020204" pitchFamily="34" charset="0"/>
              </a:rPr>
              <a:t>2008</a:t>
            </a:r>
            <a:endParaRPr lang="en-US" sz="2400" b="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 xmlns:a16="http://schemas.microsoft.com/office/drawing/2014/main" id="{18EBDEEC-151B-F741-BA00-4D2B0C1DB601}"/>
              </a:ext>
            </a:extLst>
          </p:cNvPr>
          <p:cNvSpPr>
            <a:spLocks noGrp="1"/>
          </p:cNvSpPr>
          <p:nvPr>
            <p:ph type="body" idx="1"/>
          </p:nvPr>
        </p:nvSpPr>
        <p:spPr>
          <a:xfrm>
            <a:off x="9660054" y="1798320"/>
            <a:ext cx="2386171" cy="4675632"/>
          </a:xfrm>
        </p:spPr>
        <p:txBody>
          <a:bodyPr anchor="ctr"/>
          <a:lstStyle/>
          <a:p>
            <a:r>
              <a:rPr lang="en-US" dirty="0">
                <a:solidFill>
                  <a:schemeClr val="bg2"/>
                </a:solidFill>
                <a:latin typeface="Arial" panose="020B0604020202020204" pitchFamily="34" charset="0"/>
                <a:cs typeface="Arial" panose="020B0604020202020204" pitchFamily="34" charset="0"/>
              </a:rPr>
              <a:t>The average number of years of education for </a:t>
            </a:r>
            <a:r>
              <a:rPr lang="en-US" b="1" dirty="0">
                <a:solidFill>
                  <a:schemeClr val="tx2"/>
                </a:solidFill>
                <a:latin typeface="Arial" panose="020B0604020202020204" pitchFamily="34" charset="0"/>
                <a:cs typeface="Arial" panose="020B0604020202020204" pitchFamily="34" charset="0"/>
              </a:rPr>
              <a:t>1</a:t>
            </a:r>
            <a:r>
              <a:rPr lang="en-US" b="1" baseline="30000" dirty="0">
                <a:solidFill>
                  <a:schemeClr val="tx2"/>
                </a:solidFill>
                <a:latin typeface="Arial" panose="020B0604020202020204" pitchFamily="34" charset="0"/>
                <a:cs typeface="Arial" panose="020B0604020202020204" pitchFamily="34" charset="0"/>
              </a:rPr>
              <a:t>st</a:t>
            </a:r>
            <a:r>
              <a:rPr lang="en-US" b="1" dirty="0">
                <a:solidFill>
                  <a:schemeClr val="tx2"/>
                </a:solidFill>
                <a:latin typeface="Arial" panose="020B0604020202020204" pitchFamily="34" charset="0"/>
                <a:cs typeface="Arial" panose="020B0604020202020204" pitchFamily="34" charset="0"/>
              </a:rPr>
              <a:t> generation immigrants was &lt; 8 years. </a:t>
            </a:r>
          </a:p>
        </p:txBody>
      </p:sp>
      <p:sp>
        <p:nvSpPr>
          <p:cNvPr id="14" name="TextBox 13">
            <a:extLst>
              <a:ext uri="{FF2B5EF4-FFF2-40B4-BE49-F238E27FC236}">
                <a16:creationId xmlns="" xmlns:a16="http://schemas.microsoft.com/office/drawing/2014/main" id="{5A261E6A-5881-364B-A207-60DDEE598B96}"/>
              </a:ext>
            </a:extLst>
          </p:cNvPr>
          <p:cNvSpPr txBox="1"/>
          <p:nvPr/>
        </p:nvSpPr>
        <p:spPr>
          <a:xfrm>
            <a:off x="1"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a:t>
            </a:r>
            <a:r>
              <a:rPr lang="en-US" sz="1200" dirty="0" err="1">
                <a:solidFill>
                  <a:schemeClr val="bg2"/>
                </a:solidFill>
                <a:latin typeface="Arial" panose="020B0604020202020204" pitchFamily="34" charset="0"/>
                <a:cs typeface="Arial" panose="020B0604020202020204" pitchFamily="34" charset="0"/>
              </a:rPr>
              <a:t>Telles</a:t>
            </a:r>
            <a:r>
              <a:rPr lang="en-US" sz="1200" dirty="0">
                <a:solidFill>
                  <a:schemeClr val="bg2"/>
                </a:solidFill>
                <a:latin typeface="Arial" panose="020B0604020202020204" pitchFamily="34" charset="0"/>
                <a:cs typeface="Arial" panose="020B0604020202020204" pitchFamily="34" charset="0"/>
              </a:rPr>
              <a:t> and Ortiz 2008)</a:t>
            </a:r>
          </a:p>
        </p:txBody>
      </p:sp>
      <p:sp>
        <p:nvSpPr>
          <p:cNvPr id="7" name="Slide Number Placeholder 1">
            <a:extLst>
              <a:ext uri="{FF2B5EF4-FFF2-40B4-BE49-F238E27FC236}">
                <a16:creationId xmlns="" xmlns:a16="http://schemas.microsoft.com/office/drawing/2014/main" id="{84E7FC64-8939-A148-A446-C71D7900A425}"/>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58</a:t>
            </a:fld>
            <a:endParaRPr lang="en"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 xmlns:a16="http://schemas.microsoft.com/office/drawing/2014/main" id="{659D1FB2-0D8C-CF40-B00B-ADA6D86F10FD}"/>
              </a:ext>
            </a:extLst>
          </p:cNvPr>
          <p:cNvPicPr>
            <a:picLocks noChangeAspect="1"/>
          </p:cNvPicPr>
          <p:nvPr/>
        </p:nvPicPr>
        <p:blipFill>
          <a:blip r:embed="rId2"/>
          <a:stretch>
            <a:fillRect/>
          </a:stretch>
        </p:blipFill>
        <p:spPr>
          <a:xfrm>
            <a:off x="1821337" y="1798320"/>
            <a:ext cx="7838717" cy="4754880"/>
          </a:xfrm>
          <a:prstGeom prst="rect">
            <a:avLst/>
          </a:prstGeom>
        </p:spPr>
      </p:pic>
    </p:spTree>
    <p:extLst>
      <p:ext uri="{BB962C8B-B14F-4D97-AF65-F5344CB8AC3E}">
        <p14:creationId xmlns="" xmlns:p14="http://schemas.microsoft.com/office/powerpoint/2010/main" val="1772273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C58FB0-8A0A-6141-8891-58E682837767}"/>
              </a:ext>
            </a:extLst>
          </p:cNvPr>
          <p:cNvSpPr>
            <a:spLocks noGrp="1"/>
          </p:cNvSpPr>
          <p:nvPr>
            <p:ph type="title"/>
          </p:nvPr>
        </p:nvSpPr>
        <p:spPr/>
        <p:txBody>
          <a:bodyPr/>
          <a:lstStyle/>
          <a:p>
            <a:r>
              <a:rPr lang="en-US" dirty="0">
                <a:solidFill>
                  <a:schemeClr val="bg2"/>
                </a:solidFill>
              </a:rPr>
              <a:t>Migration Motives</a:t>
            </a:r>
          </a:p>
        </p:txBody>
      </p:sp>
      <p:sp>
        <p:nvSpPr>
          <p:cNvPr id="3" name="Text Placeholder 2">
            <a:extLst>
              <a:ext uri="{FF2B5EF4-FFF2-40B4-BE49-F238E27FC236}">
                <a16:creationId xmlns="" xmlns:a16="http://schemas.microsoft.com/office/drawing/2014/main" id="{0F642F8B-038B-9E4F-882A-69E6EC7E3999}"/>
              </a:ext>
            </a:extLst>
          </p:cNvPr>
          <p:cNvSpPr>
            <a:spLocks noGrp="1"/>
          </p:cNvSpPr>
          <p:nvPr>
            <p:ph type="body" idx="4294967295"/>
          </p:nvPr>
        </p:nvSpPr>
        <p:spPr>
          <a:xfrm>
            <a:off x="6168929" y="3780942"/>
            <a:ext cx="5840413" cy="751301"/>
          </a:xfrm>
        </p:spPr>
        <p:txBody>
          <a:bodyPr/>
          <a:lstStyle/>
          <a:p>
            <a:pPr marL="0" indent="0">
              <a:buNone/>
            </a:pPr>
            <a:r>
              <a:rPr lang="en-US" sz="3200" dirty="0">
                <a:solidFill>
                  <a:schemeClr val="bg2">
                    <a:lumMod val="60000"/>
                    <a:lumOff val="40000"/>
                  </a:schemeClr>
                </a:solidFill>
              </a:rPr>
              <a:t>Why do people migrate?</a:t>
            </a:r>
          </a:p>
        </p:txBody>
      </p:sp>
      <p:pic>
        <p:nvPicPr>
          <p:cNvPr id="5" name="Picture 4">
            <a:extLst>
              <a:ext uri="{FF2B5EF4-FFF2-40B4-BE49-F238E27FC236}">
                <a16:creationId xmlns="" xmlns:a16="http://schemas.microsoft.com/office/drawing/2014/main" id="{7B41993C-D573-4C49-8552-F299800B2E5E}"/>
              </a:ext>
            </a:extLst>
          </p:cNvPr>
          <p:cNvPicPr>
            <a:picLocks noChangeAspect="1"/>
          </p:cNvPicPr>
          <p:nvPr/>
        </p:nvPicPr>
        <p:blipFill>
          <a:blip r:embed="rId2">
            <a:duotone>
              <a:schemeClr val="bg2">
                <a:shade val="45000"/>
                <a:satMod val="135000"/>
              </a:schemeClr>
              <a:prstClr val="white"/>
            </a:duotone>
          </a:blip>
          <a:stretch>
            <a:fillRect/>
          </a:stretch>
        </p:blipFill>
        <p:spPr>
          <a:xfrm>
            <a:off x="0" y="0"/>
            <a:ext cx="6858000" cy="6858000"/>
          </a:xfrm>
          <a:prstGeom prst="rect">
            <a:avLst/>
          </a:prstGeom>
        </p:spPr>
      </p:pic>
      <p:sp>
        <p:nvSpPr>
          <p:cNvPr id="6" name="Slide Number Placeholder 1">
            <a:extLst>
              <a:ext uri="{FF2B5EF4-FFF2-40B4-BE49-F238E27FC236}">
                <a16:creationId xmlns="" xmlns:a16="http://schemas.microsoft.com/office/drawing/2014/main" id="{7DA01CF9-13FD-D043-9D3D-BD7A880D0A06}"/>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59</a:t>
            </a:fld>
            <a:endParaRPr lang="en" dirty="0">
              <a:latin typeface="Arial" panose="020B0604020202020204" pitchFamily="34" charset="0"/>
              <a:cs typeface="Arial" panose="020B0604020202020204" pitchFamily="34" charset="0"/>
            </a:endParaRPr>
          </a:p>
        </p:txBody>
      </p:sp>
      <p:grpSp>
        <p:nvGrpSpPr>
          <p:cNvPr id="36" name="Group 35">
            <a:extLst>
              <a:ext uri="{FF2B5EF4-FFF2-40B4-BE49-F238E27FC236}">
                <a16:creationId xmlns="" xmlns:a16="http://schemas.microsoft.com/office/drawing/2014/main" id="{850C5DD9-5870-154B-BB97-0E4CE457470A}"/>
              </a:ext>
            </a:extLst>
          </p:cNvPr>
          <p:cNvGrpSpPr/>
          <p:nvPr/>
        </p:nvGrpSpPr>
        <p:grpSpPr>
          <a:xfrm>
            <a:off x="6274878" y="5647267"/>
            <a:ext cx="5184755" cy="685800"/>
            <a:chOff x="6274878" y="5647267"/>
            <a:chExt cx="5184755" cy="685800"/>
          </a:xfrm>
        </p:grpSpPr>
        <p:sp>
          <p:nvSpPr>
            <p:cNvPr id="37" name="Oval 36">
              <a:extLst>
                <a:ext uri="{FF2B5EF4-FFF2-40B4-BE49-F238E27FC236}">
                  <a16:creationId xmlns="" xmlns:a16="http://schemas.microsoft.com/office/drawing/2014/main" id="{D64D0BFC-1D68-224D-B086-476B206D6169}"/>
                </a:ext>
              </a:extLst>
            </p:cNvPr>
            <p:cNvSpPr/>
            <p:nvPr/>
          </p:nvSpPr>
          <p:spPr>
            <a:xfrm>
              <a:off x="6274878"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486A4A16-C270-EF40-9696-9F702F1191DD}"/>
                </a:ext>
              </a:extLst>
            </p:cNvPr>
            <p:cNvSpPr txBox="1"/>
            <p:nvPr/>
          </p:nvSpPr>
          <p:spPr>
            <a:xfrm>
              <a:off x="6364584"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1</a:t>
              </a:r>
            </a:p>
          </p:txBody>
        </p:sp>
        <p:sp>
          <p:nvSpPr>
            <p:cNvPr id="39" name="Oval 38">
              <a:extLst>
                <a:ext uri="{FF2B5EF4-FFF2-40B4-BE49-F238E27FC236}">
                  <a16:creationId xmlns="" xmlns:a16="http://schemas.microsoft.com/office/drawing/2014/main" id="{B4F5B483-4161-F846-A3D4-2C6DA55EFF27}"/>
                </a:ext>
              </a:extLst>
            </p:cNvPr>
            <p:cNvSpPr/>
            <p:nvPr/>
          </p:nvSpPr>
          <p:spPr>
            <a:xfrm>
              <a:off x="7024704"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D74E7E4B-ADDD-0C4A-92CD-CE149A595ABB}"/>
                </a:ext>
              </a:extLst>
            </p:cNvPr>
            <p:cNvSpPr txBox="1"/>
            <p:nvPr/>
          </p:nvSpPr>
          <p:spPr>
            <a:xfrm>
              <a:off x="7114410"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2</a:t>
              </a:r>
            </a:p>
          </p:txBody>
        </p:sp>
        <p:sp>
          <p:nvSpPr>
            <p:cNvPr id="41" name="Oval 40">
              <a:extLst>
                <a:ext uri="{FF2B5EF4-FFF2-40B4-BE49-F238E27FC236}">
                  <a16:creationId xmlns="" xmlns:a16="http://schemas.microsoft.com/office/drawing/2014/main" id="{6B336F09-1156-DD4B-AE12-C948F0EDFB3E}"/>
                </a:ext>
              </a:extLst>
            </p:cNvPr>
            <p:cNvSpPr/>
            <p:nvPr/>
          </p:nvSpPr>
          <p:spPr>
            <a:xfrm>
              <a:off x="7774530"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349FBA82-E55D-5441-BA41-77388232987E}"/>
                </a:ext>
              </a:extLst>
            </p:cNvPr>
            <p:cNvSpPr txBox="1"/>
            <p:nvPr/>
          </p:nvSpPr>
          <p:spPr>
            <a:xfrm>
              <a:off x="7862291"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3</a:t>
              </a:r>
            </a:p>
          </p:txBody>
        </p:sp>
        <p:sp>
          <p:nvSpPr>
            <p:cNvPr id="43" name="Oval 42">
              <a:extLst>
                <a:ext uri="{FF2B5EF4-FFF2-40B4-BE49-F238E27FC236}">
                  <a16:creationId xmlns="" xmlns:a16="http://schemas.microsoft.com/office/drawing/2014/main" id="{57775605-65DD-0748-AD31-09666AFA93B9}"/>
                </a:ext>
              </a:extLst>
            </p:cNvPr>
            <p:cNvSpPr/>
            <p:nvPr/>
          </p:nvSpPr>
          <p:spPr>
            <a:xfrm>
              <a:off x="8524356"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 xmlns:a16="http://schemas.microsoft.com/office/drawing/2014/main" id="{5D0179C9-0A56-EA4A-B1E6-B5C3347C6033}"/>
                </a:ext>
              </a:extLst>
            </p:cNvPr>
            <p:cNvSpPr txBox="1"/>
            <p:nvPr/>
          </p:nvSpPr>
          <p:spPr>
            <a:xfrm>
              <a:off x="8614062"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4</a:t>
              </a:r>
            </a:p>
          </p:txBody>
        </p:sp>
        <p:sp>
          <p:nvSpPr>
            <p:cNvPr id="45" name="Oval 44">
              <a:extLst>
                <a:ext uri="{FF2B5EF4-FFF2-40B4-BE49-F238E27FC236}">
                  <a16:creationId xmlns="" xmlns:a16="http://schemas.microsoft.com/office/drawing/2014/main" id="{70CF28FF-73DD-644A-87A7-1000BD07ECDE}"/>
                </a:ext>
              </a:extLst>
            </p:cNvPr>
            <p:cNvSpPr/>
            <p:nvPr/>
          </p:nvSpPr>
          <p:spPr>
            <a:xfrm>
              <a:off x="9274182"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 xmlns:a16="http://schemas.microsoft.com/office/drawing/2014/main" id="{3EF45EF4-C68E-704F-82ED-69090BE85B70}"/>
                </a:ext>
              </a:extLst>
            </p:cNvPr>
            <p:cNvSpPr txBox="1"/>
            <p:nvPr/>
          </p:nvSpPr>
          <p:spPr>
            <a:xfrm>
              <a:off x="9361943"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5</a:t>
              </a:r>
            </a:p>
          </p:txBody>
        </p:sp>
        <p:sp>
          <p:nvSpPr>
            <p:cNvPr id="47" name="Oval 46">
              <a:extLst>
                <a:ext uri="{FF2B5EF4-FFF2-40B4-BE49-F238E27FC236}">
                  <a16:creationId xmlns="" xmlns:a16="http://schemas.microsoft.com/office/drawing/2014/main" id="{3323B683-8408-1C47-92F2-87D4D94E407E}"/>
                </a:ext>
              </a:extLst>
            </p:cNvPr>
            <p:cNvSpPr/>
            <p:nvPr/>
          </p:nvSpPr>
          <p:spPr>
            <a:xfrm>
              <a:off x="10024008"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 xmlns:a16="http://schemas.microsoft.com/office/drawing/2014/main" id="{BD1CFE25-35DE-CA4E-A2EF-6667BED12B8D}"/>
                </a:ext>
              </a:extLst>
            </p:cNvPr>
            <p:cNvSpPr txBox="1"/>
            <p:nvPr/>
          </p:nvSpPr>
          <p:spPr>
            <a:xfrm>
              <a:off x="10126534"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6</a:t>
              </a:r>
            </a:p>
          </p:txBody>
        </p:sp>
        <p:sp>
          <p:nvSpPr>
            <p:cNvPr id="49" name="Oval 48">
              <a:extLst>
                <a:ext uri="{FF2B5EF4-FFF2-40B4-BE49-F238E27FC236}">
                  <a16:creationId xmlns="" xmlns:a16="http://schemas.microsoft.com/office/drawing/2014/main" id="{103470BE-A683-4745-B9CC-012626CC57D8}"/>
                </a:ext>
              </a:extLst>
            </p:cNvPr>
            <p:cNvSpPr/>
            <p:nvPr/>
          </p:nvSpPr>
          <p:spPr>
            <a:xfrm>
              <a:off x="10773833" y="5647267"/>
              <a:ext cx="685800" cy="685800"/>
            </a:xfrm>
            <a:prstGeom prst="ellipse">
              <a:avLst/>
            </a:prstGeom>
            <a:solidFill>
              <a:schemeClr val="bg2"/>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 xmlns:a16="http://schemas.microsoft.com/office/drawing/2014/main" id="{4E27D466-54F6-D147-B99B-9D4D69BEF1D5}"/>
                </a:ext>
              </a:extLst>
            </p:cNvPr>
            <p:cNvSpPr txBox="1"/>
            <p:nvPr/>
          </p:nvSpPr>
          <p:spPr>
            <a:xfrm>
              <a:off x="10881571" y="5668319"/>
              <a:ext cx="502920" cy="612648"/>
            </a:xfrm>
            <a:prstGeom prst="rect">
              <a:avLst/>
            </a:prstGeom>
            <a:noFill/>
          </p:spPr>
          <p:txBody>
            <a:bodyPr wrap="square" rtlCol="0">
              <a:spAutoFit/>
            </a:bodyPr>
            <a:lstStyle/>
            <a:p>
              <a:pPr algn="ctr"/>
              <a:r>
                <a:rPr lang="en-US" sz="3400" b="1" dirty="0">
                  <a:solidFill>
                    <a:schemeClr val="bg2">
                      <a:lumMod val="60000"/>
                      <a:lumOff val="40000"/>
                    </a:schemeClr>
                  </a:solidFill>
                  <a:latin typeface="Arial" panose="020B0604020202020204" pitchFamily="34" charset="0"/>
                  <a:cs typeface="Arial" panose="020B0604020202020204" pitchFamily="34" charset="0"/>
                </a:rPr>
                <a:t>7</a:t>
              </a:r>
            </a:p>
          </p:txBody>
        </p:sp>
        <p:cxnSp>
          <p:nvCxnSpPr>
            <p:cNvPr id="51" name="Straight Connector 50">
              <a:extLst>
                <a:ext uri="{FF2B5EF4-FFF2-40B4-BE49-F238E27FC236}">
                  <a16:creationId xmlns="" xmlns:a16="http://schemas.microsoft.com/office/drawing/2014/main" id="{9615B4DF-4BF1-2545-A680-535FAA717EAA}"/>
                </a:ext>
              </a:extLst>
            </p:cNvPr>
            <p:cNvCxnSpPr>
              <a:stCxn id="37" idx="6"/>
              <a:endCxn id="39" idx="2"/>
            </p:cNvCxnSpPr>
            <p:nvPr/>
          </p:nvCxnSpPr>
          <p:spPr>
            <a:xfrm>
              <a:off x="6960678" y="5990167"/>
              <a:ext cx="64008"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48555231-AE18-2A4C-9282-514B8A98584F}"/>
                </a:ext>
              </a:extLst>
            </p:cNvPr>
            <p:cNvCxnSpPr>
              <a:cxnSpLocks/>
              <a:endCxn id="41" idx="2"/>
            </p:cNvCxnSpPr>
            <p:nvPr/>
          </p:nvCxnSpPr>
          <p:spPr>
            <a:xfrm flipV="1">
              <a:off x="7710504" y="5990167"/>
              <a:ext cx="64026" cy="273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485020BC-53D3-434A-8DE5-48BD0687417D}"/>
                </a:ext>
              </a:extLst>
            </p:cNvPr>
            <p:cNvCxnSpPr>
              <a:cxnSpLocks/>
              <a:endCxn id="43" idx="2"/>
            </p:cNvCxnSpPr>
            <p:nvPr/>
          </p:nvCxnSpPr>
          <p:spPr>
            <a:xfrm>
              <a:off x="8460330" y="5990167"/>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59F447F2-6E00-0A4E-B30F-AD457E58F503}"/>
                </a:ext>
              </a:extLst>
            </p:cNvPr>
            <p:cNvCxnSpPr>
              <a:cxnSpLocks/>
              <a:endCxn id="45" idx="2"/>
            </p:cNvCxnSpPr>
            <p:nvPr/>
          </p:nvCxnSpPr>
          <p:spPr>
            <a:xfrm flipV="1">
              <a:off x="9210156" y="5990167"/>
              <a:ext cx="64026" cy="92"/>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004C90FA-4306-4C4C-AB16-146ACD5507B6}"/>
                </a:ext>
              </a:extLst>
            </p:cNvPr>
            <p:cNvCxnSpPr>
              <a:cxnSpLocks/>
              <a:endCxn id="47" idx="2"/>
            </p:cNvCxnSpPr>
            <p:nvPr/>
          </p:nvCxnSpPr>
          <p:spPr>
            <a:xfrm>
              <a:off x="9959982" y="5990167"/>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82EC8926-FA7D-764B-BB8E-0DDC5EE7958E}"/>
                </a:ext>
              </a:extLst>
            </p:cNvPr>
            <p:cNvCxnSpPr>
              <a:cxnSpLocks/>
            </p:cNvCxnSpPr>
            <p:nvPr/>
          </p:nvCxnSpPr>
          <p:spPr>
            <a:xfrm>
              <a:off x="10716728" y="5995425"/>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623034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427987-F48A-EA47-981F-25AD9AC4C1E7}"/>
              </a:ext>
            </a:extLst>
          </p:cNvPr>
          <p:cNvSpPr>
            <a:spLocks noGrp="1"/>
          </p:cNvSpPr>
          <p:nvPr>
            <p:ph type="title"/>
          </p:nvPr>
        </p:nvSpPr>
        <p:spPr/>
        <p:txBody>
          <a:bodyPr/>
          <a:lstStyle/>
          <a:p>
            <a:r>
              <a:rPr lang="en-US" sz="3600" dirty="0">
                <a:solidFill>
                  <a:schemeClr val="accent1"/>
                </a:solidFill>
                <a:latin typeface="Arial" panose="020B0604020202020204" pitchFamily="34" charset="0"/>
                <a:cs typeface="Arial" panose="020B0604020202020204" pitchFamily="34" charset="0"/>
              </a:rPr>
              <a:t>One </a:t>
            </a:r>
            <a:r>
              <a:rPr lang="en-US" sz="3600" b="0" dirty="0">
                <a:solidFill>
                  <a:schemeClr val="bg2"/>
                </a:solidFill>
                <a:latin typeface="Arial" panose="020B0604020202020204" pitchFamily="34" charset="0"/>
                <a:cs typeface="Arial" panose="020B0604020202020204" pitchFamily="34" charset="0"/>
              </a:rPr>
              <a:t>in every </a:t>
            </a:r>
            <a:r>
              <a:rPr lang="en-US" sz="3600" dirty="0">
                <a:solidFill>
                  <a:schemeClr val="accent1"/>
                </a:solidFill>
                <a:latin typeface="Arial" panose="020B0604020202020204" pitchFamily="34" charset="0"/>
                <a:cs typeface="Arial" panose="020B0604020202020204" pitchFamily="34" charset="0"/>
              </a:rPr>
              <a:t>30 people globally </a:t>
            </a:r>
            <a:r>
              <a:rPr lang="en-US" sz="3600" b="0" dirty="0">
                <a:solidFill>
                  <a:schemeClr val="bg2"/>
                </a:solidFill>
                <a:latin typeface="Arial" panose="020B0604020202020204" pitchFamily="34" charset="0"/>
                <a:cs typeface="Arial" panose="020B0604020202020204" pitchFamily="34" charset="0"/>
              </a:rPr>
              <a:t>are international migrants</a:t>
            </a:r>
            <a:r>
              <a:rPr lang="en-US" b="0" dirty="0">
                <a:solidFill>
                  <a:schemeClr val="bg2"/>
                </a:solidFill>
                <a:latin typeface="Arial" panose="020B0604020202020204" pitchFamily="34" charset="0"/>
                <a:cs typeface="Arial" panose="020B0604020202020204" pitchFamily="34" charset="0"/>
              </a:rPr>
              <a:t/>
            </a:r>
            <a:br>
              <a:rPr lang="en-US" b="0" dirty="0">
                <a:solidFill>
                  <a:schemeClr val="bg2"/>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2018</a:t>
            </a:r>
          </a:p>
        </p:txBody>
      </p:sp>
      <p:grpSp>
        <p:nvGrpSpPr>
          <p:cNvPr id="74" name="Group 73">
            <a:extLst>
              <a:ext uri="{FF2B5EF4-FFF2-40B4-BE49-F238E27FC236}">
                <a16:creationId xmlns="" xmlns:a16="http://schemas.microsoft.com/office/drawing/2014/main" id="{899ED365-F2FA-F940-B870-291755DD2BAB}"/>
              </a:ext>
            </a:extLst>
          </p:cNvPr>
          <p:cNvGrpSpPr/>
          <p:nvPr/>
        </p:nvGrpSpPr>
        <p:grpSpPr>
          <a:xfrm>
            <a:off x="2286000" y="1153886"/>
            <a:ext cx="7620000" cy="4550228"/>
            <a:chOff x="2286000" y="1160029"/>
            <a:chExt cx="7620000" cy="4550228"/>
          </a:xfrm>
        </p:grpSpPr>
        <p:grpSp>
          <p:nvGrpSpPr>
            <p:cNvPr id="40" name="Group 39">
              <a:extLst>
                <a:ext uri="{FF2B5EF4-FFF2-40B4-BE49-F238E27FC236}">
                  <a16:creationId xmlns="" xmlns:a16="http://schemas.microsoft.com/office/drawing/2014/main" id="{C7AB1DB7-8942-734F-8ABC-0798FE15EE3B}"/>
                </a:ext>
              </a:extLst>
            </p:cNvPr>
            <p:cNvGrpSpPr/>
            <p:nvPr/>
          </p:nvGrpSpPr>
          <p:grpSpPr>
            <a:xfrm>
              <a:off x="2286000" y="1160029"/>
              <a:ext cx="7620000" cy="1828800"/>
              <a:chOff x="1196704" y="1136200"/>
              <a:chExt cx="7620000" cy="1828800"/>
            </a:xfrm>
          </p:grpSpPr>
          <p:grpSp>
            <p:nvGrpSpPr>
              <p:cNvPr id="8" name="Group 7">
                <a:extLst>
                  <a:ext uri="{FF2B5EF4-FFF2-40B4-BE49-F238E27FC236}">
                    <a16:creationId xmlns="" xmlns:a16="http://schemas.microsoft.com/office/drawing/2014/main" id="{AF06C3E4-8C2F-FD44-A6E5-7C9A74664FC1}"/>
                  </a:ext>
                </a:extLst>
              </p:cNvPr>
              <p:cNvGrpSpPr/>
              <p:nvPr/>
            </p:nvGrpSpPr>
            <p:grpSpPr>
              <a:xfrm>
                <a:off x="1196704" y="1136200"/>
                <a:ext cx="2465614" cy="1828800"/>
                <a:chOff x="2950028" y="1338942"/>
                <a:chExt cx="2465614" cy="1828800"/>
              </a:xfrm>
            </p:grpSpPr>
            <p:pic>
              <p:nvPicPr>
                <p:cNvPr id="5" name="Picture 4">
                  <a:extLst>
                    <a:ext uri="{FF2B5EF4-FFF2-40B4-BE49-F238E27FC236}">
                      <a16:creationId xmlns="" xmlns:a16="http://schemas.microsoft.com/office/drawing/2014/main" id="{67485486-F886-C740-9E16-D6EA53BACEFD}"/>
                    </a:ext>
                  </a:extLst>
                </p:cNvPr>
                <p:cNvPicPr>
                  <a:picLocks noChangeAspect="1"/>
                </p:cNvPicPr>
                <p:nvPr/>
              </p:nvPicPr>
              <p:blipFill>
                <a:blip r:embed="rId2">
                  <a:duotone>
                    <a:schemeClr val="bg2">
                      <a:shade val="45000"/>
                      <a:satMod val="135000"/>
                    </a:schemeClr>
                    <a:prstClr val="white"/>
                  </a:duotone>
                </a:blip>
                <a:stretch>
                  <a:fillRect/>
                </a:stretch>
              </p:blipFill>
              <p:spPr>
                <a:xfrm>
                  <a:off x="3586842" y="1338942"/>
                  <a:ext cx="1828800" cy="1828800"/>
                </a:xfrm>
                <a:prstGeom prst="rect">
                  <a:avLst/>
                </a:prstGeom>
              </p:spPr>
            </p:pic>
            <p:pic>
              <p:nvPicPr>
                <p:cNvPr id="7" name="Picture 6">
                  <a:extLst>
                    <a:ext uri="{FF2B5EF4-FFF2-40B4-BE49-F238E27FC236}">
                      <a16:creationId xmlns="" xmlns:a16="http://schemas.microsoft.com/office/drawing/2014/main" id="{4B62673F-2C34-D54B-9D21-FAAA79D542B5}"/>
                    </a:ext>
                  </a:extLst>
                </p:cNvPr>
                <p:cNvPicPr>
                  <a:picLocks noChangeAspect="1"/>
                </p:cNvPicPr>
                <p:nvPr/>
              </p:nvPicPr>
              <p:blipFill>
                <a:blip r:embed="rId3">
                  <a:duotone>
                    <a:schemeClr val="accent1">
                      <a:shade val="45000"/>
                      <a:satMod val="135000"/>
                    </a:schemeClr>
                    <a:prstClr val="white"/>
                  </a:duotone>
                </a:blip>
                <a:stretch>
                  <a:fillRect/>
                </a:stretch>
              </p:blipFill>
              <p:spPr>
                <a:xfrm>
                  <a:off x="2950028" y="1338942"/>
                  <a:ext cx="1828800" cy="1828800"/>
                </a:xfrm>
                <a:prstGeom prst="rect">
                  <a:avLst/>
                </a:prstGeom>
              </p:spPr>
            </p:pic>
          </p:grpSp>
          <p:grpSp>
            <p:nvGrpSpPr>
              <p:cNvPr id="28" name="Group 27">
                <a:extLst>
                  <a:ext uri="{FF2B5EF4-FFF2-40B4-BE49-F238E27FC236}">
                    <a16:creationId xmlns="" xmlns:a16="http://schemas.microsoft.com/office/drawing/2014/main" id="{5103169C-331B-364F-8F15-A4EB6017A2CD}"/>
                  </a:ext>
                </a:extLst>
              </p:cNvPr>
              <p:cNvGrpSpPr/>
              <p:nvPr/>
            </p:nvGrpSpPr>
            <p:grpSpPr>
              <a:xfrm>
                <a:off x="2505711" y="1136200"/>
                <a:ext cx="2465614" cy="1828800"/>
                <a:chOff x="2950028" y="1338942"/>
                <a:chExt cx="2465614" cy="1828800"/>
              </a:xfrm>
            </p:grpSpPr>
            <p:pic>
              <p:nvPicPr>
                <p:cNvPr id="29" name="Picture 28">
                  <a:extLst>
                    <a:ext uri="{FF2B5EF4-FFF2-40B4-BE49-F238E27FC236}">
                      <a16:creationId xmlns="" xmlns:a16="http://schemas.microsoft.com/office/drawing/2014/main" id="{52A86BA5-CD15-0343-904A-F51DD4EC75FB}"/>
                    </a:ext>
                  </a:extLst>
                </p:cNvPr>
                <p:cNvPicPr>
                  <a:picLocks noChangeAspect="1"/>
                </p:cNvPicPr>
                <p:nvPr/>
              </p:nvPicPr>
              <p:blipFill>
                <a:blip r:embed="rId2">
                  <a:duotone>
                    <a:schemeClr val="bg2">
                      <a:shade val="45000"/>
                      <a:satMod val="135000"/>
                    </a:schemeClr>
                    <a:prstClr val="white"/>
                  </a:duotone>
                </a:blip>
                <a:stretch>
                  <a:fillRect/>
                </a:stretch>
              </p:blipFill>
              <p:spPr>
                <a:xfrm>
                  <a:off x="3586842" y="1338942"/>
                  <a:ext cx="1828800" cy="1828800"/>
                </a:xfrm>
                <a:prstGeom prst="rect">
                  <a:avLst/>
                </a:prstGeom>
              </p:spPr>
            </p:pic>
            <p:pic>
              <p:nvPicPr>
                <p:cNvPr id="30" name="Picture 29">
                  <a:extLst>
                    <a:ext uri="{FF2B5EF4-FFF2-40B4-BE49-F238E27FC236}">
                      <a16:creationId xmlns="" xmlns:a16="http://schemas.microsoft.com/office/drawing/2014/main" id="{EE4BC6E6-5578-C847-AEA1-51DE3E77ADA3}"/>
                    </a:ext>
                  </a:extLst>
                </p:cNvPr>
                <p:cNvPicPr>
                  <a:picLocks noChangeAspect="1"/>
                </p:cNvPicPr>
                <p:nvPr/>
              </p:nvPicPr>
              <p:blipFill>
                <a:blip r:embed="rId3">
                  <a:duotone>
                    <a:schemeClr val="bg2">
                      <a:shade val="45000"/>
                      <a:satMod val="135000"/>
                    </a:schemeClr>
                    <a:prstClr val="white"/>
                  </a:duotone>
                </a:blip>
                <a:stretch>
                  <a:fillRect/>
                </a:stretch>
              </p:blipFill>
              <p:spPr>
                <a:xfrm>
                  <a:off x="2950028" y="1338942"/>
                  <a:ext cx="1828800" cy="1828800"/>
                </a:xfrm>
                <a:prstGeom prst="rect">
                  <a:avLst/>
                </a:prstGeom>
              </p:spPr>
            </p:pic>
          </p:grpSp>
          <p:grpSp>
            <p:nvGrpSpPr>
              <p:cNvPr id="31" name="Group 30">
                <a:extLst>
                  <a:ext uri="{FF2B5EF4-FFF2-40B4-BE49-F238E27FC236}">
                    <a16:creationId xmlns="" xmlns:a16="http://schemas.microsoft.com/office/drawing/2014/main" id="{B6315AC4-05E3-2140-A9CF-DCEC01E35207}"/>
                  </a:ext>
                </a:extLst>
              </p:cNvPr>
              <p:cNvGrpSpPr/>
              <p:nvPr/>
            </p:nvGrpSpPr>
            <p:grpSpPr>
              <a:xfrm>
                <a:off x="3773897" y="1136200"/>
                <a:ext cx="2465614" cy="1828800"/>
                <a:chOff x="2950028" y="1338942"/>
                <a:chExt cx="2465614" cy="1828800"/>
              </a:xfrm>
            </p:grpSpPr>
            <p:pic>
              <p:nvPicPr>
                <p:cNvPr id="32" name="Picture 31">
                  <a:extLst>
                    <a:ext uri="{FF2B5EF4-FFF2-40B4-BE49-F238E27FC236}">
                      <a16:creationId xmlns="" xmlns:a16="http://schemas.microsoft.com/office/drawing/2014/main" id="{0472ADB7-5188-F847-816A-DB591A179C98}"/>
                    </a:ext>
                  </a:extLst>
                </p:cNvPr>
                <p:cNvPicPr>
                  <a:picLocks noChangeAspect="1"/>
                </p:cNvPicPr>
                <p:nvPr/>
              </p:nvPicPr>
              <p:blipFill>
                <a:blip r:embed="rId2">
                  <a:duotone>
                    <a:schemeClr val="bg2">
                      <a:shade val="45000"/>
                      <a:satMod val="135000"/>
                    </a:schemeClr>
                    <a:prstClr val="white"/>
                  </a:duotone>
                </a:blip>
                <a:stretch>
                  <a:fillRect/>
                </a:stretch>
              </p:blipFill>
              <p:spPr>
                <a:xfrm>
                  <a:off x="3586842" y="1338942"/>
                  <a:ext cx="1828800" cy="1828800"/>
                </a:xfrm>
                <a:prstGeom prst="rect">
                  <a:avLst/>
                </a:prstGeom>
              </p:spPr>
            </p:pic>
            <p:pic>
              <p:nvPicPr>
                <p:cNvPr id="33" name="Picture 32">
                  <a:extLst>
                    <a:ext uri="{FF2B5EF4-FFF2-40B4-BE49-F238E27FC236}">
                      <a16:creationId xmlns="" xmlns:a16="http://schemas.microsoft.com/office/drawing/2014/main" id="{40259131-2E7B-B949-A103-EF8375A8360C}"/>
                    </a:ext>
                  </a:extLst>
                </p:cNvPr>
                <p:cNvPicPr>
                  <a:picLocks noChangeAspect="1"/>
                </p:cNvPicPr>
                <p:nvPr/>
              </p:nvPicPr>
              <p:blipFill>
                <a:blip r:embed="rId3">
                  <a:duotone>
                    <a:schemeClr val="bg2">
                      <a:shade val="45000"/>
                      <a:satMod val="135000"/>
                    </a:schemeClr>
                    <a:prstClr val="white"/>
                  </a:duotone>
                </a:blip>
                <a:stretch>
                  <a:fillRect/>
                </a:stretch>
              </p:blipFill>
              <p:spPr>
                <a:xfrm>
                  <a:off x="2950028" y="1338942"/>
                  <a:ext cx="1828800" cy="1828800"/>
                </a:xfrm>
                <a:prstGeom prst="rect">
                  <a:avLst/>
                </a:prstGeom>
              </p:spPr>
            </p:pic>
          </p:grpSp>
          <p:grpSp>
            <p:nvGrpSpPr>
              <p:cNvPr id="34" name="Group 33">
                <a:extLst>
                  <a:ext uri="{FF2B5EF4-FFF2-40B4-BE49-F238E27FC236}">
                    <a16:creationId xmlns="" xmlns:a16="http://schemas.microsoft.com/office/drawing/2014/main" id="{A4B9DB58-647E-414A-A11B-7A49E8D0F3D9}"/>
                  </a:ext>
                </a:extLst>
              </p:cNvPr>
              <p:cNvGrpSpPr/>
              <p:nvPr/>
            </p:nvGrpSpPr>
            <p:grpSpPr>
              <a:xfrm>
                <a:off x="6351090" y="1136200"/>
                <a:ext cx="2465614" cy="1828800"/>
                <a:chOff x="2950028" y="1338942"/>
                <a:chExt cx="2465614" cy="1828800"/>
              </a:xfrm>
            </p:grpSpPr>
            <p:pic>
              <p:nvPicPr>
                <p:cNvPr id="35" name="Picture 34">
                  <a:extLst>
                    <a:ext uri="{FF2B5EF4-FFF2-40B4-BE49-F238E27FC236}">
                      <a16:creationId xmlns="" xmlns:a16="http://schemas.microsoft.com/office/drawing/2014/main" id="{221B0780-B091-E549-BC5B-23D69495243D}"/>
                    </a:ext>
                  </a:extLst>
                </p:cNvPr>
                <p:cNvPicPr>
                  <a:picLocks noChangeAspect="1"/>
                </p:cNvPicPr>
                <p:nvPr/>
              </p:nvPicPr>
              <p:blipFill>
                <a:blip r:embed="rId2">
                  <a:duotone>
                    <a:schemeClr val="bg2">
                      <a:shade val="45000"/>
                      <a:satMod val="135000"/>
                    </a:schemeClr>
                    <a:prstClr val="white"/>
                  </a:duotone>
                </a:blip>
                <a:stretch>
                  <a:fillRect/>
                </a:stretch>
              </p:blipFill>
              <p:spPr>
                <a:xfrm>
                  <a:off x="3586842" y="1338942"/>
                  <a:ext cx="1828800" cy="1828800"/>
                </a:xfrm>
                <a:prstGeom prst="rect">
                  <a:avLst/>
                </a:prstGeom>
              </p:spPr>
            </p:pic>
            <p:pic>
              <p:nvPicPr>
                <p:cNvPr id="36" name="Picture 35">
                  <a:extLst>
                    <a:ext uri="{FF2B5EF4-FFF2-40B4-BE49-F238E27FC236}">
                      <a16:creationId xmlns="" xmlns:a16="http://schemas.microsoft.com/office/drawing/2014/main" id="{DE942F6D-F965-AA49-9BDD-1C9574FEFC34}"/>
                    </a:ext>
                  </a:extLst>
                </p:cNvPr>
                <p:cNvPicPr>
                  <a:picLocks noChangeAspect="1"/>
                </p:cNvPicPr>
                <p:nvPr/>
              </p:nvPicPr>
              <p:blipFill>
                <a:blip r:embed="rId3">
                  <a:duotone>
                    <a:schemeClr val="bg2">
                      <a:shade val="45000"/>
                      <a:satMod val="135000"/>
                    </a:schemeClr>
                    <a:prstClr val="white"/>
                  </a:duotone>
                </a:blip>
                <a:stretch>
                  <a:fillRect/>
                </a:stretch>
              </p:blipFill>
              <p:spPr>
                <a:xfrm>
                  <a:off x="2950028" y="1338942"/>
                  <a:ext cx="1828800" cy="1828800"/>
                </a:xfrm>
                <a:prstGeom prst="rect">
                  <a:avLst/>
                </a:prstGeom>
              </p:spPr>
            </p:pic>
          </p:grpSp>
          <p:grpSp>
            <p:nvGrpSpPr>
              <p:cNvPr id="37" name="Group 36">
                <a:extLst>
                  <a:ext uri="{FF2B5EF4-FFF2-40B4-BE49-F238E27FC236}">
                    <a16:creationId xmlns="" xmlns:a16="http://schemas.microsoft.com/office/drawing/2014/main" id="{8984C385-C307-1E40-9C24-24B15F3E94B7}"/>
                  </a:ext>
                </a:extLst>
              </p:cNvPr>
              <p:cNvGrpSpPr/>
              <p:nvPr/>
            </p:nvGrpSpPr>
            <p:grpSpPr>
              <a:xfrm>
                <a:off x="5082904" y="1136200"/>
                <a:ext cx="2465614" cy="1828800"/>
                <a:chOff x="2950028" y="1338942"/>
                <a:chExt cx="2465614" cy="1828800"/>
              </a:xfrm>
            </p:grpSpPr>
            <p:pic>
              <p:nvPicPr>
                <p:cNvPr id="38" name="Picture 37">
                  <a:extLst>
                    <a:ext uri="{FF2B5EF4-FFF2-40B4-BE49-F238E27FC236}">
                      <a16:creationId xmlns="" xmlns:a16="http://schemas.microsoft.com/office/drawing/2014/main" id="{01CBCE60-3651-744E-B5B5-D148776D4D49}"/>
                    </a:ext>
                  </a:extLst>
                </p:cNvPr>
                <p:cNvPicPr>
                  <a:picLocks noChangeAspect="1"/>
                </p:cNvPicPr>
                <p:nvPr/>
              </p:nvPicPr>
              <p:blipFill>
                <a:blip r:embed="rId2">
                  <a:duotone>
                    <a:schemeClr val="bg2">
                      <a:shade val="45000"/>
                      <a:satMod val="135000"/>
                    </a:schemeClr>
                    <a:prstClr val="white"/>
                  </a:duotone>
                </a:blip>
                <a:stretch>
                  <a:fillRect/>
                </a:stretch>
              </p:blipFill>
              <p:spPr>
                <a:xfrm>
                  <a:off x="3586842" y="1338942"/>
                  <a:ext cx="1828800" cy="1828800"/>
                </a:xfrm>
                <a:prstGeom prst="rect">
                  <a:avLst/>
                </a:prstGeom>
              </p:spPr>
            </p:pic>
            <p:pic>
              <p:nvPicPr>
                <p:cNvPr id="39" name="Picture 38">
                  <a:extLst>
                    <a:ext uri="{FF2B5EF4-FFF2-40B4-BE49-F238E27FC236}">
                      <a16:creationId xmlns="" xmlns:a16="http://schemas.microsoft.com/office/drawing/2014/main" id="{1873908D-B751-DC4C-B6DC-083BDAF30715}"/>
                    </a:ext>
                  </a:extLst>
                </p:cNvPr>
                <p:cNvPicPr>
                  <a:picLocks noChangeAspect="1"/>
                </p:cNvPicPr>
                <p:nvPr/>
              </p:nvPicPr>
              <p:blipFill>
                <a:blip r:embed="rId3">
                  <a:duotone>
                    <a:schemeClr val="bg2">
                      <a:shade val="45000"/>
                      <a:satMod val="135000"/>
                    </a:schemeClr>
                    <a:prstClr val="white"/>
                  </a:duotone>
                </a:blip>
                <a:stretch>
                  <a:fillRect/>
                </a:stretch>
              </p:blipFill>
              <p:spPr>
                <a:xfrm>
                  <a:off x="2950028" y="1338942"/>
                  <a:ext cx="1828800" cy="1828800"/>
                </a:xfrm>
                <a:prstGeom prst="rect">
                  <a:avLst/>
                </a:prstGeom>
              </p:spPr>
            </p:pic>
          </p:grpSp>
        </p:grpSp>
        <p:grpSp>
          <p:nvGrpSpPr>
            <p:cNvPr id="41" name="Group 40">
              <a:extLst>
                <a:ext uri="{FF2B5EF4-FFF2-40B4-BE49-F238E27FC236}">
                  <a16:creationId xmlns="" xmlns:a16="http://schemas.microsoft.com/office/drawing/2014/main" id="{C4AAA57E-59AA-2047-9BAB-F007AD126FF1}"/>
                </a:ext>
              </a:extLst>
            </p:cNvPr>
            <p:cNvGrpSpPr/>
            <p:nvPr/>
          </p:nvGrpSpPr>
          <p:grpSpPr>
            <a:xfrm>
              <a:off x="2286000" y="2520743"/>
              <a:ext cx="7620000" cy="1828800"/>
              <a:chOff x="1196704" y="1136200"/>
              <a:chExt cx="7620000" cy="1828800"/>
            </a:xfrm>
          </p:grpSpPr>
          <p:grpSp>
            <p:nvGrpSpPr>
              <p:cNvPr id="42" name="Group 41">
                <a:extLst>
                  <a:ext uri="{FF2B5EF4-FFF2-40B4-BE49-F238E27FC236}">
                    <a16:creationId xmlns="" xmlns:a16="http://schemas.microsoft.com/office/drawing/2014/main" id="{85CD52AD-7391-3A4B-A822-4FEEE1A38A92}"/>
                  </a:ext>
                </a:extLst>
              </p:cNvPr>
              <p:cNvGrpSpPr/>
              <p:nvPr/>
            </p:nvGrpSpPr>
            <p:grpSpPr>
              <a:xfrm>
                <a:off x="1196704" y="1136200"/>
                <a:ext cx="2465614" cy="1828800"/>
                <a:chOff x="2950028" y="1338942"/>
                <a:chExt cx="2465614" cy="1828800"/>
              </a:xfrm>
            </p:grpSpPr>
            <p:pic>
              <p:nvPicPr>
                <p:cNvPr id="55" name="Picture 54">
                  <a:extLst>
                    <a:ext uri="{FF2B5EF4-FFF2-40B4-BE49-F238E27FC236}">
                      <a16:creationId xmlns="" xmlns:a16="http://schemas.microsoft.com/office/drawing/2014/main" id="{43CD1609-69B6-8B43-8A5F-9C24B891ADCA}"/>
                    </a:ext>
                  </a:extLst>
                </p:cNvPr>
                <p:cNvPicPr>
                  <a:picLocks noChangeAspect="1"/>
                </p:cNvPicPr>
                <p:nvPr/>
              </p:nvPicPr>
              <p:blipFill>
                <a:blip r:embed="rId2">
                  <a:duotone>
                    <a:schemeClr val="bg2">
                      <a:shade val="45000"/>
                      <a:satMod val="135000"/>
                    </a:schemeClr>
                    <a:prstClr val="white"/>
                  </a:duotone>
                </a:blip>
                <a:stretch>
                  <a:fillRect/>
                </a:stretch>
              </p:blipFill>
              <p:spPr>
                <a:xfrm>
                  <a:off x="3586842" y="1338942"/>
                  <a:ext cx="1828800" cy="1828800"/>
                </a:xfrm>
                <a:prstGeom prst="rect">
                  <a:avLst/>
                </a:prstGeom>
              </p:spPr>
            </p:pic>
            <p:pic>
              <p:nvPicPr>
                <p:cNvPr id="56" name="Picture 55">
                  <a:extLst>
                    <a:ext uri="{FF2B5EF4-FFF2-40B4-BE49-F238E27FC236}">
                      <a16:creationId xmlns="" xmlns:a16="http://schemas.microsoft.com/office/drawing/2014/main" id="{22956C69-ADE7-164B-B292-3BDD9F1F4F89}"/>
                    </a:ext>
                  </a:extLst>
                </p:cNvPr>
                <p:cNvPicPr>
                  <a:picLocks noChangeAspect="1"/>
                </p:cNvPicPr>
                <p:nvPr/>
              </p:nvPicPr>
              <p:blipFill>
                <a:blip r:embed="rId3">
                  <a:duotone>
                    <a:schemeClr val="bg2">
                      <a:shade val="45000"/>
                      <a:satMod val="135000"/>
                    </a:schemeClr>
                    <a:prstClr val="white"/>
                  </a:duotone>
                </a:blip>
                <a:stretch>
                  <a:fillRect/>
                </a:stretch>
              </p:blipFill>
              <p:spPr>
                <a:xfrm>
                  <a:off x="2950028" y="1338942"/>
                  <a:ext cx="1828800" cy="1828800"/>
                </a:xfrm>
                <a:prstGeom prst="rect">
                  <a:avLst/>
                </a:prstGeom>
              </p:spPr>
            </p:pic>
          </p:grpSp>
          <p:grpSp>
            <p:nvGrpSpPr>
              <p:cNvPr id="43" name="Group 42">
                <a:extLst>
                  <a:ext uri="{FF2B5EF4-FFF2-40B4-BE49-F238E27FC236}">
                    <a16:creationId xmlns="" xmlns:a16="http://schemas.microsoft.com/office/drawing/2014/main" id="{920A7758-9CD9-8F4D-A224-6B0F93D9694E}"/>
                  </a:ext>
                </a:extLst>
              </p:cNvPr>
              <p:cNvGrpSpPr/>
              <p:nvPr/>
            </p:nvGrpSpPr>
            <p:grpSpPr>
              <a:xfrm>
                <a:off x="2505711" y="1136200"/>
                <a:ext cx="2465614" cy="1828800"/>
                <a:chOff x="2950028" y="1338942"/>
                <a:chExt cx="2465614" cy="1828800"/>
              </a:xfrm>
            </p:grpSpPr>
            <p:pic>
              <p:nvPicPr>
                <p:cNvPr id="53" name="Picture 52">
                  <a:extLst>
                    <a:ext uri="{FF2B5EF4-FFF2-40B4-BE49-F238E27FC236}">
                      <a16:creationId xmlns="" xmlns:a16="http://schemas.microsoft.com/office/drawing/2014/main" id="{6AFB3A41-E9EC-C24C-A503-B0FFD1464700}"/>
                    </a:ext>
                  </a:extLst>
                </p:cNvPr>
                <p:cNvPicPr>
                  <a:picLocks noChangeAspect="1"/>
                </p:cNvPicPr>
                <p:nvPr/>
              </p:nvPicPr>
              <p:blipFill>
                <a:blip r:embed="rId2">
                  <a:duotone>
                    <a:schemeClr val="bg2">
                      <a:shade val="45000"/>
                      <a:satMod val="135000"/>
                    </a:schemeClr>
                    <a:prstClr val="white"/>
                  </a:duotone>
                </a:blip>
                <a:stretch>
                  <a:fillRect/>
                </a:stretch>
              </p:blipFill>
              <p:spPr>
                <a:xfrm>
                  <a:off x="3586842" y="1338942"/>
                  <a:ext cx="1828800" cy="1828800"/>
                </a:xfrm>
                <a:prstGeom prst="rect">
                  <a:avLst/>
                </a:prstGeom>
              </p:spPr>
            </p:pic>
            <p:pic>
              <p:nvPicPr>
                <p:cNvPr id="54" name="Picture 53">
                  <a:extLst>
                    <a:ext uri="{FF2B5EF4-FFF2-40B4-BE49-F238E27FC236}">
                      <a16:creationId xmlns="" xmlns:a16="http://schemas.microsoft.com/office/drawing/2014/main" id="{E26F67D5-59CA-954E-B276-9229082CD8B6}"/>
                    </a:ext>
                  </a:extLst>
                </p:cNvPr>
                <p:cNvPicPr>
                  <a:picLocks noChangeAspect="1"/>
                </p:cNvPicPr>
                <p:nvPr/>
              </p:nvPicPr>
              <p:blipFill>
                <a:blip r:embed="rId3">
                  <a:duotone>
                    <a:schemeClr val="bg2">
                      <a:shade val="45000"/>
                      <a:satMod val="135000"/>
                    </a:schemeClr>
                    <a:prstClr val="white"/>
                  </a:duotone>
                </a:blip>
                <a:stretch>
                  <a:fillRect/>
                </a:stretch>
              </p:blipFill>
              <p:spPr>
                <a:xfrm>
                  <a:off x="2950028" y="1338942"/>
                  <a:ext cx="1828800" cy="1828800"/>
                </a:xfrm>
                <a:prstGeom prst="rect">
                  <a:avLst/>
                </a:prstGeom>
              </p:spPr>
            </p:pic>
          </p:grpSp>
          <p:grpSp>
            <p:nvGrpSpPr>
              <p:cNvPr id="44" name="Group 43">
                <a:extLst>
                  <a:ext uri="{FF2B5EF4-FFF2-40B4-BE49-F238E27FC236}">
                    <a16:creationId xmlns="" xmlns:a16="http://schemas.microsoft.com/office/drawing/2014/main" id="{C7F1472A-F7BC-7845-93DE-B69C7E93EB92}"/>
                  </a:ext>
                </a:extLst>
              </p:cNvPr>
              <p:cNvGrpSpPr/>
              <p:nvPr/>
            </p:nvGrpSpPr>
            <p:grpSpPr>
              <a:xfrm>
                <a:off x="3773897" y="1136200"/>
                <a:ext cx="2465614" cy="1828800"/>
                <a:chOff x="2950028" y="1338942"/>
                <a:chExt cx="2465614" cy="1828800"/>
              </a:xfrm>
            </p:grpSpPr>
            <p:pic>
              <p:nvPicPr>
                <p:cNvPr id="51" name="Picture 50">
                  <a:extLst>
                    <a:ext uri="{FF2B5EF4-FFF2-40B4-BE49-F238E27FC236}">
                      <a16:creationId xmlns="" xmlns:a16="http://schemas.microsoft.com/office/drawing/2014/main" id="{BEB4F2EE-3FA2-6841-AD14-54ED7A02979C}"/>
                    </a:ext>
                  </a:extLst>
                </p:cNvPr>
                <p:cNvPicPr>
                  <a:picLocks noChangeAspect="1"/>
                </p:cNvPicPr>
                <p:nvPr/>
              </p:nvPicPr>
              <p:blipFill>
                <a:blip r:embed="rId2">
                  <a:duotone>
                    <a:schemeClr val="bg2">
                      <a:shade val="45000"/>
                      <a:satMod val="135000"/>
                    </a:schemeClr>
                    <a:prstClr val="white"/>
                  </a:duotone>
                </a:blip>
                <a:stretch>
                  <a:fillRect/>
                </a:stretch>
              </p:blipFill>
              <p:spPr>
                <a:xfrm>
                  <a:off x="3586842" y="1338942"/>
                  <a:ext cx="1828800" cy="1828800"/>
                </a:xfrm>
                <a:prstGeom prst="rect">
                  <a:avLst/>
                </a:prstGeom>
              </p:spPr>
            </p:pic>
            <p:pic>
              <p:nvPicPr>
                <p:cNvPr id="52" name="Picture 51">
                  <a:extLst>
                    <a:ext uri="{FF2B5EF4-FFF2-40B4-BE49-F238E27FC236}">
                      <a16:creationId xmlns="" xmlns:a16="http://schemas.microsoft.com/office/drawing/2014/main" id="{62E29990-6741-514C-8479-5C6780552CDB}"/>
                    </a:ext>
                  </a:extLst>
                </p:cNvPr>
                <p:cNvPicPr>
                  <a:picLocks noChangeAspect="1"/>
                </p:cNvPicPr>
                <p:nvPr/>
              </p:nvPicPr>
              <p:blipFill>
                <a:blip r:embed="rId3">
                  <a:duotone>
                    <a:schemeClr val="bg2">
                      <a:shade val="45000"/>
                      <a:satMod val="135000"/>
                    </a:schemeClr>
                    <a:prstClr val="white"/>
                  </a:duotone>
                </a:blip>
                <a:stretch>
                  <a:fillRect/>
                </a:stretch>
              </p:blipFill>
              <p:spPr>
                <a:xfrm>
                  <a:off x="2950028" y="1338942"/>
                  <a:ext cx="1828800" cy="1828800"/>
                </a:xfrm>
                <a:prstGeom prst="rect">
                  <a:avLst/>
                </a:prstGeom>
              </p:spPr>
            </p:pic>
          </p:grpSp>
          <p:grpSp>
            <p:nvGrpSpPr>
              <p:cNvPr id="45" name="Group 44">
                <a:extLst>
                  <a:ext uri="{FF2B5EF4-FFF2-40B4-BE49-F238E27FC236}">
                    <a16:creationId xmlns="" xmlns:a16="http://schemas.microsoft.com/office/drawing/2014/main" id="{CCC29048-54E8-3A45-95B8-C27D93EA34CE}"/>
                  </a:ext>
                </a:extLst>
              </p:cNvPr>
              <p:cNvGrpSpPr/>
              <p:nvPr/>
            </p:nvGrpSpPr>
            <p:grpSpPr>
              <a:xfrm>
                <a:off x="6351090" y="1136200"/>
                <a:ext cx="2465614" cy="1828800"/>
                <a:chOff x="2950028" y="1338942"/>
                <a:chExt cx="2465614" cy="1828800"/>
              </a:xfrm>
            </p:grpSpPr>
            <p:pic>
              <p:nvPicPr>
                <p:cNvPr id="49" name="Picture 48">
                  <a:extLst>
                    <a:ext uri="{FF2B5EF4-FFF2-40B4-BE49-F238E27FC236}">
                      <a16:creationId xmlns="" xmlns:a16="http://schemas.microsoft.com/office/drawing/2014/main" id="{CF48CA65-BA00-A049-A8EF-802CE94785F9}"/>
                    </a:ext>
                  </a:extLst>
                </p:cNvPr>
                <p:cNvPicPr>
                  <a:picLocks noChangeAspect="1"/>
                </p:cNvPicPr>
                <p:nvPr/>
              </p:nvPicPr>
              <p:blipFill>
                <a:blip r:embed="rId2">
                  <a:duotone>
                    <a:schemeClr val="bg2">
                      <a:shade val="45000"/>
                      <a:satMod val="135000"/>
                    </a:schemeClr>
                    <a:prstClr val="white"/>
                  </a:duotone>
                </a:blip>
                <a:stretch>
                  <a:fillRect/>
                </a:stretch>
              </p:blipFill>
              <p:spPr>
                <a:xfrm>
                  <a:off x="3586842" y="1338942"/>
                  <a:ext cx="1828800" cy="1828800"/>
                </a:xfrm>
                <a:prstGeom prst="rect">
                  <a:avLst/>
                </a:prstGeom>
              </p:spPr>
            </p:pic>
            <p:pic>
              <p:nvPicPr>
                <p:cNvPr id="50" name="Picture 49">
                  <a:extLst>
                    <a:ext uri="{FF2B5EF4-FFF2-40B4-BE49-F238E27FC236}">
                      <a16:creationId xmlns="" xmlns:a16="http://schemas.microsoft.com/office/drawing/2014/main" id="{04260F86-4CD9-4646-ACC9-17AC5E8E5352}"/>
                    </a:ext>
                  </a:extLst>
                </p:cNvPr>
                <p:cNvPicPr>
                  <a:picLocks noChangeAspect="1"/>
                </p:cNvPicPr>
                <p:nvPr/>
              </p:nvPicPr>
              <p:blipFill>
                <a:blip r:embed="rId3">
                  <a:duotone>
                    <a:schemeClr val="bg2">
                      <a:shade val="45000"/>
                      <a:satMod val="135000"/>
                    </a:schemeClr>
                    <a:prstClr val="white"/>
                  </a:duotone>
                </a:blip>
                <a:stretch>
                  <a:fillRect/>
                </a:stretch>
              </p:blipFill>
              <p:spPr>
                <a:xfrm>
                  <a:off x="2950028" y="1338942"/>
                  <a:ext cx="1828800" cy="1828800"/>
                </a:xfrm>
                <a:prstGeom prst="rect">
                  <a:avLst/>
                </a:prstGeom>
              </p:spPr>
            </p:pic>
          </p:grpSp>
          <p:grpSp>
            <p:nvGrpSpPr>
              <p:cNvPr id="46" name="Group 45">
                <a:extLst>
                  <a:ext uri="{FF2B5EF4-FFF2-40B4-BE49-F238E27FC236}">
                    <a16:creationId xmlns="" xmlns:a16="http://schemas.microsoft.com/office/drawing/2014/main" id="{4F27D558-885B-DD43-B2A8-3A201F1689AC}"/>
                  </a:ext>
                </a:extLst>
              </p:cNvPr>
              <p:cNvGrpSpPr/>
              <p:nvPr/>
            </p:nvGrpSpPr>
            <p:grpSpPr>
              <a:xfrm>
                <a:off x="5082904" y="1136200"/>
                <a:ext cx="2465614" cy="1828800"/>
                <a:chOff x="2950028" y="1338942"/>
                <a:chExt cx="2465614" cy="1828800"/>
              </a:xfrm>
            </p:grpSpPr>
            <p:pic>
              <p:nvPicPr>
                <p:cNvPr id="47" name="Picture 46">
                  <a:extLst>
                    <a:ext uri="{FF2B5EF4-FFF2-40B4-BE49-F238E27FC236}">
                      <a16:creationId xmlns="" xmlns:a16="http://schemas.microsoft.com/office/drawing/2014/main" id="{4DAC41CE-C3BC-824C-8993-C1A6311C9B5C}"/>
                    </a:ext>
                  </a:extLst>
                </p:cNvPr>
                <p:cNvPicPr>
                  <a:picLocks noChangeAspect="1"/>
                </p:cNvPicPr>
                <p:nvPr/>
              </p:nvPicPr>
              <p:blipFill>
                <a:blip r:embed="rId2">
                  <a:duotone>
                    <a:schemeClr val="bg2">
                      <a:shade val="45000"/>
                      <a:satMod val="135000"/>
                    </a:schemeClr>
                    <a:prstClr val="white"/>
                  </a:duotone>
                </a:blip>
                <a:stretch>
                  <a:fillRect/>
                </a:stretch>
              </p:blipFill>
              <p:spPr>
                <a:xfrm>
                  <a:off x="3586842" y="1338942"/>
                  <a:ext cx="1828800" cy="1828800"/>
                </a:xfrm>
                <a:prstGeom prst="rect">
                  <a:avLst/>
                </a:prstGeom>
              </p:spPr>
            </p:pic>
            <p:pic>
              <p:nvPicPr>
                <p:cNvPr id="48" name="Picture 47">
                  <a:extLst>
                    <a:ext uri="{FF2B5EF4-FFF2-40B4-BE49-F238E27FC236}">
                      <a16:creationId xmlns="" xmlns:a16="http://schemas.microsoft.com/office/drawing/2014/main" id="{CE58D4A5-1571-ED4F-95DA-3F66392D0531}"/>
                    </a:ext>
                  </a:extLst>
                </p:cNvPr>
                <p:cNvPicPr>
                  <a:picLocks noChangeAspect="1"/>
                </p:cNvPicPr>
                <p:nvPr/>
              </p:nvPicPr>
              <p:blipFill>
                <a:blip r:embed="rId3">
                  <a:duotone>
                    <a:schemeClr val="bg2">
                      <a:shade val="45000"/>
                      <a:satMod val="135000"/>
                    </a:schemeClr>
                    <a:prstClr val="white"/>
                  </a:duotone>
                </a:blip>
                <a:stretch>
                  <a:fillRect/>
                </a:stretch>
              </p:blipFill>
              <p:spPr>
                <a:xfrm>
                  <a:off x="2950028" y="1338942"/>
                  <a:ext cx="1828800" cy="1828800"/>
                </a:xfrm>
                <a:prstGeom prst="rect">
                  <a:avLst/>
                </a:prstGeom>
              </p:spPr>
            </p:pic>
          </p:grpSp>
        </p:grpSp>
        <p:grpSp>
          <p:nvGrpSpPr>
            <p:cNvPr id="57" name="Group 56">
              <a:extLst>
                <a:ext uri="{FF2B5EF4-FFF2-40B4-BE49-F238E27FC236}">
                  <a16:creationId xmlns="" xmlns:a16="http://schemas.microsoft.com/office/drawing/2014/main" id="{1081BBBD-83C4-C441-A53F-0889CD21F143}"/>
                </a:ext>
              </a:extLst>
            </p:cNvPr>
            <p:cNvGrpSpPr/>
            <p:nvPr/>
          </p:nvGrpSpPr>
          <p:grpSpPr>
            <a:xfrm>
              <a:off x="2286000" y="3881457"/>
              <a:ext cx="7620000" cy="1828800"/>
              <a:chOff x="1196704" y="1136200"/>
              <a:chExt cx="7620000" cy="1828800"/>
            </a:xfrm>
          </p:grpSpPr>
          <p:grpSp>
            <p:nvGrpSpPr>
              <p:cNvPr id="58" name="Group 57">
                <a:extLst>
                  <a:ext uri="{FF2B5EF4-FFF2-40B4-BE49-F238E27FC236}">
                    <a16:creationId xmlns="" xmlns:a16="http://schemas.microsoft.com/office/drawing/2014/main" id="{4446C4C9-3533-744C-879D-E203A96F2E29}"/>
                  </a:ext>
                </a:extLst>
              </p:cNvPr>
              <p:cNvGrpSpPr/>
              <p:nvPr/>
            </p:nvGrpSpPr>
            <p:grpSpPr>
              <a:xfrm>
                <a:off x="1196704" y="1136200"/>
                <a:ext cx="2465614" cy="1828800"/>
                <a:chOff x="2950028" y="1338942"/>
                <a:chExt cx="2465614" cy="1828800"/>
              </a:xfrm>
            </p:grpSpPr>
            <p:pic>
              <p:nvPicPr>
                <p:cNvPr id="71" name="Picture 70">
                  <a:extLst>
                    <a:ext uri="{FF2B5EF4-FFF2-40B4-BE49-F238E27FC236}">
                      <a16:creationId xmlns="" xmlns:a16="http://schemas.microsoft.com/office/drawing/2014/main" id="{AC94E67E-F0C7-6F40-ACBD-9159C1748D4B}"/>
                    </a:ext>
                  </a:extLst>
                </p:cNvPr>
                <p:cNvPicPr>
                  <a:picLocks noChangeAspect="1"/>
                </p:cNvPicPr>
                <p:nvPr/>
              </p:nvPicPr>
              <p:blipFill>
                <a:blip r:embed="rId2">
                  <a:duotone>
                    <a:schemeClr val="bg2">
                      <a:shade val="45000"/>
                      <a:satMod val="135000"/>
                    </a:schemeClr>
                    <a:prstClr val="white"/>
                  </a:duotone>
                </a:blip>
                <a:stretch>
                  <a:fillRect/>
                </a:stretch>
              </p:blipFill>
              <p:spPr>
                <a:xfrm>
                  <a:off x="3586842" y="1338942"/>
                  <a:ext cx="1828800" cy="1828800"/>
                </a:xfrm>
                <a:prstGeom prst="rect">
                  <a:avLst/>
                </a:prstGeom>
              </p:spPr>
            </p:pic>
            <p:pic>
              <p:nvPicPr>
                <p:cNvPr id="72" name="Picture 71">
                  <a:extLst>
                    <a:ext uri="{FF2B5EF4-FFF2-40B4-BE49-F238E27FC236}">
                      <a16:creationId xmlns="" xmlns:a16="http://schemas.microsoft.com/office/drawing/2014/main" id="{81933DFC-F86C-CF45-A1BA-D2B6329DD683}"/>
                    </a:ext>
                  </a:extLst>
                </p:cNvPr>
                <p:cNvPicPr>
                  <a:picLocks noChangeAspect="1"/>
                </p:cNvPicPr>
                <p:nvPr/>
              </p:nvPicPr>
              <p:blipFill>
                <a:blip r:embed="rId3">
                  <a:duotone>
                    <a:schemeClr val="bg2">
                      <a:shade val="45000"/>
                      <a:satMod val="135000"/>
                    </a:schemeClr>
                    <a:prstClr val="white"/>
                  </a:duotone>
                </a:blip>
                <a:stretch>
                  <a:fillRect/>
                </a:stretch>
              </p:blipFill>
              <p:spPr>
                <a:xfrm>
                  <a:off x="2950028" y="1338942"/>
                  <a:ext cx="1828800" cy="1828800"/>
                </a:xfrm>
                <a:prstGeom prst="rect">
                  <a:avLst/>
                </a:prstGeom>
              </p:spPr>
            </p:pic>
          </p:grpSp>
          <p:grpSp>
            <p:nvGrpSpPr>
              <p:cNvPr id="59" name="Group 58">
                <a:extLst>
                  <a:ext uri="{FF2B5EF4-FFF2-40B4-BE49-F238E27FC236}">
                    <a16:creationId xmlns="" xmlns:a16="http://schemas.microsoft.com/office/drawing/2014/main" id="{151557F7-C46C-E042-A165-ABE3168DA8AA}"/>
                  </a:ext>
                </a:extLst>
              </p:cNvPr>
              <p:cNvGrpSpPr/>
              <p:nvPr/>
            </p:nvGrpSpPr>
            <p:grpSpPr>
              <a:xfrm>
                <a:off x="2505711" y="1136200"/>
                <a:ext cx="2465614" cy="1828800"/>
                <a:chOff x="2950028" y="1338942"/>
                <a:chExt cx="2465614" cy="1828800"/>
              </a:xfrm>
            </p:grpSpPr>
            <p:pic>
              <p:nvPicPr>
                <p:cNvPr id="69" name="Picture 68">
                  <a:extLst>
                    <a:ext uri="{FF2B5EF4-FFF2-40B4-BE49-F238E27FC236}">
                      <a16:creationId xmlns="" xmlns:a16="http://schemas.microsoft.com/office/drawing/2014/main" id="{18242D0C-2D05-594E-805F-9C380BE5F36D}"/>
                    </a:ext>
                  </a:extLst>
                </p:cNvPr>
                <p:cNvPicPr>
                  <a:picLocks noChangeAspect="1"/>
                </p:cNvPicPr>
                <p:nvPr/>
              </p:nvPicPr>
              <p:blipFill>
                <a:blip r:embed="rId2">
                  <a:duotone>
                    <a:schemeClr val="bg2">
                      <a:shade val="45000"/>
                      <a:satMod val="135000"/>
                    </a:schemeClr>
                    <a:prstClr val="white"/>
                  </a:duotone>
                </a:blip>
                <a:stretch>
                  <a:fillRect/>
                </a:stretch>
              </p:blipFill>
              <p:spPr>
                <a:xfrm>
                  <a:off x="3586842" y="1338942"/>
                  <a:ext cx="1828800" cy="1828800"/>
                </a:xfrm>
                <a:prstGeom prst="rect">
                  <a:avLst/>
                </a:prstGeom>
              </p:spPr>
            </p:pic>
            <p:pic>
              <p:nvPicPr>
                <p:cNvPr id="70" name="Picture 69">
                  <a:extLst>
                    <a:ext uri="{FF2B5EF4-FFF2-40B4-BE49-F238E27FC236}">
                      <a16:creationId xmlns="" xmlns:a16="http://schemas.microsoft.com/office/drawing/2014/main" id="{32B22DAC-BC35-2541-A711-F213DF15256F}"/>
                    </a:ext>
                  </a:extLst>
                </p:cNvPr>
                <p:cNvPicPr>
                  <a:picLocks noChangeAspect="1"/>
                </p:cNvPicPr>
                <p:nvPr/>
              </p:nvPicPr>
              <p:blipFill>
                <a:blip r:embed="rId3">
                  <a:duotone>
                    <a:schemeClr val="bg2">
                      <a:shade val="45000"/>
                      <a:satMod val="135000"/>
                    </a:schemeClr>
                    <a:prstClr val="white"/>
                  </a:duotone>
                </a:blip>
                <a:stretch>
                  <a:fillRect/>
                </a:stretch>
              </p:blipFill>
              <p:spPr>
                <a:xfrm>
                  <a:off x="2950028" y="1338942"/>
                  <a:ext cx="1828800" cy="1828800"/>
                </a:xfrm>
                <a:prstGeom prst="rect">
                  <a:avLst/>
                </a:prstGeom>
              </p:spPr>
            </p:pic>
          </p:grpSp>
          <p:grpSp>
            <p:nvGrpSpPr>
              <p:cNvPr id="60" name="Group 59">
                <a:extLst>
                  <a:ext uri="{FF2B5EF4-FFF2-40B4-BE49-F238E27FC236}">
                    <a16:creationId xmlns="" xmlns:a16="http://schemas.microsoft.com/office/drawing/2014/main" id="{791009AF-2F12-9C45-AEA9-B01E505D08BC}"/>
                  </a:ext>
                </a:extLst>
              </p:cNvPr>
              <p:cNvGrpSpPr/>
              <p:nvPr/>
            </p:nvGrpSpPr>
            <p:grpSpPr>
              <a:xfrm>
                <a:off x="3773897" y="1136200"/>
                <a:ext cx="2465614" cy="1828800"/>
                <a:chOff x="2950028" y="1338942"/>
                <a:chExt cx="2465614" cy="1828800"/>
              </a:xfrm>
            </p:grpSpPr>
            <p:pic>
              <p:nvPicPr>
                <p:cNvPr id="67" name="Picture 66">
                  <a:extLst>
                    <a:ext uri="{FF2B5EF4-FFF2-40B4-BE49-F238E27FC236}">
                      <a16:creationId xmlns="" xmlns:a16="http://schemas.microsoft.com/office/drawing/2014/main" id="{B52AEEAB-6897-D745-8E84-65F7F134178D}"/>
                    </a:ext>
                  </a:extLst>
                </p:cNvPr>
                <p:cNvPicPr>
                  <a:picLocks noChangeAspect="1"/>
                </p:cNvPicPr>
                <p:nvPr/>
              </p:nvPicPr>
              <p:blipFill>
                <a:blip r:embed="rId2">
                  <a:duotone>
                    <a:schemeClr val="bg2">
                      <a:shade val="45000"/>
                      <a:satMod val="135000"/>
                    </a:schemeClr>
                    <a:prstClr val="white"/>
                  </a:duotone>
                </a:blip>
                <a:stretch>
                  <a:fillRect/>
                </a:stretch>
              </p:blipFill>
              <p:spPr>
                <a:xfrm>
                  <a:off x="3586842" y="1338942"/>
                  <a:ext cx="1828800" cy="1828800"/>
                </a:xfrm>
                <a:prstGeom prst="rect">
                  <a:avLst/>
                </a:prstGeom>
              </p:spPr>
            </p:pic>
            <p:pic>
              <p:nvPicPr>
                <p:cNvPr id="68" name="Picture 67">
                  <a:extLst>
                    <a:ext uri="{FF2B5EF4-FFF2-40B4-BE49-F238E27FC236}">
                      <a16:creationId xmlns="" xmlns:a16="http://schemas.microsoft.com/office/drawing/2014/main" id="{B2F04075-FA3D-2F48-B8CF-E69765BA4B01}"/>
                    </a:ext>
                  </a:extLst>
                </p:cNvPr>
                <p:cNvPicPr>
                  <a:picLocks noChangeAspect="1"/>
                </p:cNvPicPr>
                <p:nvPr/>
              </p:nvPicPr>
              <p:blipFill>
                <a:blip r:embed="rId3">
                  <a:duotone>
                    <a:schemeClr val="bg2">
                      <a:shade val="45000"/>
                      <a:satMod val="135000"/>
                    </a:schemeClr>
                    <a:prstClr val="white"/>
                  </a:duotone>
                </a:blip>
                <a:stretch>
                  <a:fillRect/>
                </a:stretch>
              </p:blipFill>
              <p:spPr>
                <a:xfrm>
                  <a:off x="2950028" y="1338942"/>
                  <a:ext cx="1828800" cy="1828800"/>
                </a:xfrm>
                <a:prstGeom prst="rect">
                  <a:avLst/>
                </a:prstGeom>
              </p:spPr>
            </p:pic>
          </p:grpSp>
          <p:grpSp>
            <p:nvGrpSpPr>
              <p:cNvPr id="61" name="Group 60">
                <a:extLst>
                  <a:ext uri="{FF2B5EF4-FFF2-40B4-BE49-F238E27FC236}">
                    <a16:creationId xmlns="" xmlns:a16="http://schemas.microsoft.com/office/drawing/2014/main" id="{6A80D10E-2998-5542-B07A-DFE686557492}"/>
                  </a:ext>
                </a:extLst>
              </p:cNvPr>
              <p:cNvGrpSpPr/>
              <p:nvPr/>
            </p:nvGrpSpPr>
            <p:grpSpPr>
              <a:xfrm>
                <a:off x="6351090" y="1136200"/>
                <a:ext cx="2465614" cy="1828800"/>
                <a:chOff x="2950028" y="1338942"/>
                <a:chExt cx="2465614" cy="1828800"/>
              </a:xfrm>
            </p:grpSpPr>
            <p:pic>
              <p:nvPicPr>
                <p:cNvPr id="65" name="Picture 64">
                  <a:extLst>
                    <a:ext uri="{FF2B5EF4-FFF2-40B4-BE49-F238E27FC236}">
                      <a16:creationId xmlns="" xmlns:a16="http://schemas.microsoft.com/office/drawing/2014/main" id="{4F0C05BC-9ECD-C142-9CC7-2C66B1FAD5AC}"/>
                    </a:ext>
                  </a:extLst>
                </p:cNvPr>
                <p:cNvPicPr>
                  <a:picLocks noChangeAspect="1"/>
                </p:cNvPicPr>
                <p:nvPr/>
              </p:nvPicPr>
              <p:blipFill>
                <a:blip r:embed="rId2">
                  <a:duotone>
                    <a:schemeClr val="bg2">
                      <a:shade val="45000"/>
                      <a:satMod val="135000"/>
                    </a:schemeClr>
                    <a:prstClr val="white"/>
                  </a:duotone>
                </a:blip>
                <a:stretch>
                  <a:fillRect/>
                </a:stretch>
              </p:blipFill>
              <p:spPr>
                <a:xfrm>
                  <a:off x="3586842" y="1338942"/>
                  <a:ext cx="1828800" cy="1828800"/>
                </a:xfrm>
                <a:prstGeom prst="rect">
                  <a:avLst/>
                </a:prstGeom>
              </p:spPr>
            </p:pic>
            <p:pic>
              <p:nvPicPr>
                <p:cNvPr id="66" name="Picture 65">
                  <a:extLst>
                    <a:ext uri="{FF2B5EF4-FFF2-40B4-BE49-F238E27FC236}">
                      <a16:creationId xmlns="" xmlns:a16="http://schemas.microsoft.com/office/drawing/2014/main" id="{079FDDEF-0B89-504B-9CCE-B8CDF3295D65}"/>
                    </a:ext>
                  </a:extLst>
                </p:cNvPr>
                <p:cNvPicPr>
                  <a:picLocks noChangeAspect="1"/>
                </p:cNvPicPr>
                <p:nvPr/>
              </p:nvPicPr>
              <p:blipFill>
                <a:blip r:embed="rId3">
                  <a:duotone>
                    <a:schemeClr val="bg2">
                      <a:shade val="45000"/>
                      <a:satMod val="135000"/>
                    </a:schemeClr>
                    <a:prstClr val="white"/>
                  </a:duotone>
                </a:blip>
                <a:stretch>
                  <a:fillRect/>
                </a:stretch>
              </p:blipFill>
              <p:spPr>
                <a:xfrm>
                  <a:off x="2950028" y="1338942"/>
                  <a:ext cx="1828800" cy="1828800"/>
                </a:xfrm>
                <a:prstGeom prst="rect">
                  <a:avLst/>
                </a:prstGeom>
              </p:spPr>
            </p:pic>
          </p:grpSp>
          <p:grpSp>
            <p:nvGrpSpPr>
              <p:cNvPr id="62" name="Group 61">
                <a:extLst>
                  <a:ext uri="{FF2B5EF4-FFF2-40B4-BE49-F238E27FC236}">
                    <a16:creationId xmlns="" xmlns:a16="http://schemas.microsoft.com/office/drawing/2014/main" id="{55ED120F-0807-264F-AC08-EDB17D60FC05}"/>
                  </a:ext>
                </a:extLst>
              </p:cNvPr>
              <p:cNvGrpSpPr/>
              <p:nvPr/>
            </p:nvGrpSpPr>
            <p:grpSpPr>
              <a:xfrm>
                <a:off x="5082904" y="1136200"/>
                <a:ext cx="2465614" cy="1828800"/>
                <a:chOff x="2950028" y="1338942"/>
                <a:chExt cx="2465614" cy="1828800"/>
              </a:xfrm>
            </p:grpSpPr>
            <p:pic>
              <p:nvPicPr>
                <p:cNvPr id="63" name="Picture 62">
                  <a:extLst>
                    <a:ext uri="{FF2B5EF4-FFF2-40B4-BE49-F238E27FC236}">
                      <a16:creationId xmlns="" xmlns:a16="http://schemas.microsoft.com/office/drawing/2014/main" id="{0684999D-A214-DB4C-972F-D5E4477836B5}"/>
                    </a:ext>
                  </a:extLst>
                </p:cNvPr>
                <p:cNvPicPr>
                  <a:picLocks noChangeAspect="1"/>
                </p:cNvPicPr>
                <p:nvPr/>
              </p:nvPicPr>
              <p:blipFill>
                <a:blip r:embed="rId2">
                  <a:duotone>
                    <a:schemeClr val="bg2">
                      <a:shade val="45000"/>
                      <a:satMod val="135000"/>
                    </a:schemeClr>
                    <a:prstClr val="white"/>
                  </a:duotone>
                </a:blip>
                <a:stretch>
                  <a:fillRect/>
                </a:stretch>
              </p:blipFill>
              <p:spPr>
                <a:xfrm>
                  <a:off x="3586842" y="1338942"/>
                  <a:ext cx="1828800" cy="1828800"/>
                </a:xfrm>
                <a:prstGeom prst="rect">
                  <a:avLst/>
                </a:prstGeom>
              </p:spPr>
            </p:pic>
            <p:pic>
              <p:nvPicPr>
                <p:cNvPr id="64" name="Picture 63">
                  <a:extLst>
                    <a:ext uri="{FF2B5EF4-FFF2-40B4-BE49-F238E27FC236}">
                      <a16:creationId xmlns="" xmlns:a16="http://schemas.microsoft.com/office/drawing/2014/main" id="{2EBE297F-EE29-A54D-A765-9DDD444D8444}"/>
                    </a:ext>
                  </a:extLst>
                </p:cNvPr>
                <p:cNvPicPr>
                  <a:picLocks noChangeAspect="1"/>
                </p:cNvPicPr>
                <p:nvPr/>
              </p:nvPicPr>
              <p:blipFill>
                <a:blip r:embed="rId3">
                  <a:duotone>
                    <a:schemeClr val="bg2">
                      <a:shade val="45000"/>
                      <a:satMod val="135000"/>
                    </a:schemeClr>
                    <a:prstClr val="white"/>
                  </a:duotone>
                </a:blip>
                <a:stretch>
                  <a:fillRect/>
                </a:stretch>
              </p:blipFill>
              <p:spPr>
                <a:xfrm>
                  <a:off x="2950028" y="1338942"/>
                  <a:ext cx="1828800" cy="1828800"/>
                </a:xfrm>
                <a:prstGeom prst="rect">
                  <a:avLst/>
                </a:prstGeom>
              </p:spPr>
            </p:pic>
          </p:grpSp>
        </p:grpSp>
      </p:grpSp>
      <p:sp>
        <p:nvSpPr>
          <p:cNvPr id="73" name="TextBox 72">
            <a:extLst>
              <a:ext uri="{FF2B5EF4-FFF2-40B4-BE49-F238E27FC236}">
                <a16:creationId xmlns="" xmlns:a16="http://schemas.microsoft.com/office/drawing/2014/main" id="{776B351E-AC04-5C4C-B165-EF08F069F04E}"/>
              </a:ext>
            </a:extLst>
          </p:cNvPr>
          <p:cNvSpPr txBox="1"/>
          <p:nvPr/>
        </p:nvSpPr>
        <p:spPr>
          <a:xfrm>
            <a:off x="1" y="65487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(United Nations Department of Economic and Social Affairs 2019)</a:t>
            </a:r>
          </a:p>
        </p:txBody>
      </p:sp>
      <p:sp>
        <p:nvSpPr>
          <p:cNvPr id="76" name="Slide Number Placeholder 1">
            <a:extLst>
              <a:ext uri="{FF2B5EF4-FFF2-40B4-BE49-F238E27FC236}">
                <a16:creationId xmlns="" xmlns:a16="http://schemas.microsoft.com/office/drawing/2014/main" id="{86553C45-4EB2-1B41-AD36-5A3FD9DC1A98}"/>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6</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796886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 xmlns:a16="http://schemas.microsoft.com/office/drawing/2014/main" id="{51026570-24A5-AA46-8196-7C8486FA283D}"/>
              </a:ext>
            </a:extLst>
          </p:cNvPr>
          <p:cNvGraphicFramePr/>
          <p:nvPr>
            <p:extLst>
              <p:ext uri="{D42A27DB-BD31-4B8C-83A1-F6EECF244321}">
                <p14:modId xmlns="" xmlns:p14="http://schemas.microsoft.com/office/powerpoint/2010/main" val="194795725"/>
              </p:ext>
            </p:extLst>
          </p:nvPr>
        </p:nvGraphicFramePr>
        <p:xfrm>
          <a:off x="677334" y="1"/>
          <a:ext cx="10837333" cy="7224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1">
            <a:extLst>
              <a:ext uri="{FF2B5EF4-FFF2-40B4-BE49-F238E27FC236}">
                <a16:creationId xmlns="" xmlns:a16="http://schemas.microsoft.com/office/drawing/2014/main" id="{9C47EA9E-15A2-CF45-A8AB-08C6E33BB8B0}"/>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60</a:t>
            </a:fld>
            <a:endParaRPr lang="en" dirty="0">
              <a:latin typeface="Arial" panose="020B0604020202020204" pitchFamily="34" charset="0"/>
              <a:cs typeface="Arial" panose="020B0604020202020204" pitchFamily="34" charset="0"/>
            </a:endParaRPr>
          </a:p>
        </p:txBody>
      </p:sp>
      <p:sp>
        <p:nvSpPr>
          <p:cNvPr id="2" name="Title 1">
            <a:extLst>
              <a:ext uri="{FF2B5EF4-FFF2-40B4-BE49-F238E27FC236}">
                <a16:creationId xmlns="" xmlns:a16="http://schemas.microsoft.com/office/drawing/2014/main" id="{1CBE9381-3D4B-0A44-BB64-B2E939BF1904}"/>
              </a:ext>
            </a:extLst>
          </p:cNvPr>
          <p:cNvSpPr>
            <a:spLocks noGrp="1"/>
          </p:cNvSpPr>
          <p:nvPr>
            <p:ph type="title"/>
          </p:nvPr>
        </p:nvSpPr>
        <p:spPr/>
        <p:txBody>
          <a:bodyPr/>
          <a:lstStyle/>
          <a:p>
            <a:r>
              <a:rPr lang="en-US" sz="3600" dirty="0">
                <a:latin typeface="Arial" panose="020B0604020202020204" pitchFamily="34" charset="0"/>
                <a:cs typeface="Arial" panose="020B0604020202020204" pitchFamily="34" charset="0"/>
              </a:rPr>
              <a:t>Why people migrate?</a:t>
            </a:r>
          </a:p>
        </p:txBody>
      </p:sp>
    </p:spTree>
    <p:extLst>
      <p:ext uri="{BB962C8B-B14F-4D97-AF65-F5344CB8AC3E}">
        <p14:creationId xmlns="" xmlns:p14="http://schemas.microsoft.com/office/powerpoint/2010/main" val="12752623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78026F5-08C3-6847-8899-0F2EE8699B71}"/>
              </a:ext>
            </a:extLst>
          </p:cNvPr>
          <p:cNvPicPr>
            <a:picLocks noChangeAspect="1"/>
          </p:cNvPicPr>
          <p:nvPr/>
        </p:nvPicPr>
        <p:blipFill>
          <a:blip r:embed="rId2">
            <a:duotone>
              <a:schemeClr val="accent3">
                <a:shade val="45000"/>
                <a:satMod val="135000"/>
              </a:schemeClr>
              <a:prstClr val="white"/>
            </a:duotone>
          </a:blip>
          <a:stretch>
            <a:fillRect/>
          </a:stretch>
        </p:blipFill>
        <p:spPr>
          <a:xfrm>
            <a:off x="1054261" y="1749201"/>
            <a:ext cx="4114800" cy="4114800"/>
          </a:xfrm>
          <a:prstGeom prst="rect">
            <a:avLst/>
          </a:prstGeom>
        </p:spPr>
      </p:pic>
      <p:sp>
        <p:nvSpPr>
          <p:cNvPr id="2" name="Title 1">
            <a:extLst>
              <a:ext uri="{FF2B5EF4-FFF2-40B4-BE49-F238E27FC236}">
                <a16:creationId xmlns="" xmlns:a16="http://schemas.microsoft.com/office/drawing/2014/main" id="{6B0BC49B-788C-9047-A8C7-7BDCE997094A}"/>
              </a:ext>
            </a:extLst>
          </p:cNvPr>
          <p:cNvSpPr>
            <a:spLocks noGrp="1"/>
          </p:cNvSpPr>
          <p:nvPr>
            <p:ph type="title"/>
          </p:nvPr>
        </p:nvSpPr>
        <p:spPr/>
        <p:txBody>
          <a:bodyPr/>
          <a:lstStyle/>
          <a:p>
            <a:r>
              <a:rPr lang="en-US" sz="3600" dirty="0">
                <a:solidFill>
                  <a:schemeClr val="bg2"/>
                </a:solidFill>
                <a:latin typeface="Arial" panose="020B0604020202020204" pitchFamily="34" charset="0"/>
                <a:cs typeface="Arial" panose="020B0604020202020204" pitchFamily="34" charset="0"/>
              </a:rPr>
              <a:t>Cultural and social theories</a:t>
            </a:r>
          </a:p>
        </p:txBody>
      </p:sp>
      <p:sp>
        <p:nvSpPr>
          <p:cNvPr id="3" name="Text Placeholder 2">
            <a:extLst>
              <a:ext uri="{FF2B5EF4-FFF2-40B4-BE49-F238E27FC236}">
                <a16:creationId xmlns="" xmlns:a16="http://schemas.microsoft.com/office/drawing/2014/main" id="{AE54AC50-3D54-764E-AB99-E9F20399E2B0}"/>
              </a:ext>
            </a:extLst>
          </p:cNvPr>
          <p:cNvSpPr>
            <a:spLocks noGrp="1"/>
          </p:cNvSpPr>
          <p:nvPr>
            <p:ph type="body" idx="1"/>
          </p:nvPr>
        </p:nvSpPr>
        <p:spPr>
          <a:xfrm>
            <a:off x="6096000" y="1136201"/>
            <a:ext cx="5950226" cy="5340800"/>
          </a:xfrm>
        </p:spPr>
        <p:txBody>
          <a:bodyPr anchor="ctr"/>
          <a:lstStyle/>
          <a:p>
            <a:pPr lvl="0"/>
            <a:r>
              <a:rPr lang="en-US" dirty="0">
                <a:solidFill>
                  <a:schemeClr val="bg2"/>
                </a:solidFill>
                <a:latin typeface="Arial" panose="020B0604020202020204" pitchFamily="34" charset="0"/>
                <a:cs typeface="Arial" panose="020B0604020202020204" pitchFamily="34" charset="0"/>
              </a:rPr>
              <a:t>Personal ties and social networks enable migration (e.g., parents, siblings, extended family members, and friends) or </a:t>
            </a:r>
            <a:r>
              <a:rPr lang="en-US" b="1" dirty="0">
                <a:solidFill>
                  <a:schemeClr val="accent2"/>
                </a:solidFill>
                <a:latin typeface="Arial" panose="020B0604020202020204" pitchFamily="34" charset="0"/>
                <a:cs typeface="Arial" panose="020B0604020202020204" pitchFamily="34" charset="0"/>
              </a:rPr>
              <a:t>social network/capital theory</a:t>
            </a:r>
          </a:p>
          <a:p>
            <a:pPr lvl="0"/>
            <a:r>
              <a:rPr lang="en-US" dirty="0">
                <a:solidFill>
                  <a:schemeClr val="bg2"/>
                </a:solidFill>
                <a:latin typeface="Arial" panose="020B0604020202020204" pitchFamily="34" charset="0"/>
                <a:cs typeface="Arial" panose="020B0604020202020204" pitchFamily="34" charset="0"/>
              </a:rPr>
              <a:t>Historical connections between countries (e.g., labor programs contracts between the U.S. and Mexico) influence cultural norms of sending countries, or </a:t>
            </a:r>
            <a:r>
              <a:rPr lang="en-US" b="1" dirty="0">
                <a:solidFill>
                  <a:schemeClr val="accent2"/>
                </a:solidFill>
                <a:latin typeface="Arial" panose="020B0604020202020204" pitchFamily="34" charset="0"/>
                <a:cs typeface="Arial" panose="020B0604020202020204" pitchFamily="34" charset="0"/>
              </a:rPr>
              <a:t>cumulative causation theory</a:t>
            </a:r>
          </a:p>
        </p:txBody>
      </p:sp>
      <p:sp>
        <p:nvSpPr>
          <p:cNvPr id="7" name="TextBox 6">
            <a:extLst>
              <a:ext uri="{FF2B5EF4-FFF2-40B4-BE49-F238E27FC236}">
                <a16:creationId xmlns="" xmlns:a16="http://schemas.microsoft.com/office/drawing/2014/main" id="{90014299-F37F-5E4B-B846-2A3B69B0A703}"/>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(Massey 2017)</a:t>
            </a:r>
          </a:p>
        </p:txBody>
      </p:sp>
      <p:sp>
        <p:nvSpPr>
          <p:cNvPr id="8" name="Slide Number Placeholder 1">
            <a:extLst>
              <a:ext uri="{FF2B5EF4-FFF2-40B4-BE49-F238E27FC236}">
                <a16:creationId xmlns="" xmlns:a16="http://schemas.microsoft.com/office/drawing/2014/main" id="{C6B9D807-6198-094D-A4B6-9EE4B662992C}"/>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61</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4533412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20446A6-56A4-7F4B-865E-ED1DC1A9079C}"/>
              </a:ext>
            </a:extLst>
          </p:cNvPr>
          <p:cNvPicPr>
            <a:picLocks noChangeAspect="1"/>
          </p:cNvPicPr>
          <p:nvPr/>
        </p:nvPicPr>
        <p:blipFill>
          <a:blip r:embed="rId2">
            <a:duotone>
              <a:schemeClr val="accent3">
                <a:shade val="45000"/>
                <a:satMod val="135000"/>
              </a:schemeClr>
              <a:prstClr val="white"/>
            </a:duotone>
          </a:blip>
          <a:stretch>
            <a:fillRect/>
          </a:stretch>
        </p:blipFill>
        <p:spPr>
          <a:xfrm>
            <a:off x="1054261" y="1749201"/>
            <a:ext cx="4114800" cy="4114800"/>
          </a:xfrm>
          <a:prstGeom prst="rect">
            <a:avLst/>
          </a:prstGeom>
        </p:spPr>
      </p:pic>
      <p:sp>
        <p:nvSpPr>
          <p:cNvPr id="2" name="Title 1">
            <a:extLst>
              <a:ext uri="{FF2B5EF4-FFF2-40B4-BE49-F238E27FC236}">
                <a16:creationId xmlns="" xmlns:a16="http://schemas.microsoft.com/office/drawing/2014/main" id="{7C03B428-EAEC-464D-B1CF-913E7C606A45}"/>
              </a:ext>
            </a:extLst>
          </p:cNvPr>
          <p:cNvSpPr>
            <a:spLocks noGrp="1"/>
          </p:cNvSpPr>
          <p:nvPr>
            <p:ph type="title"/>
          </p:nvPr>
        </p:nvSpPr>
        <p:spPr/>
        <p:txBody>
          <a:bodyPr/>
          <a:lstStyle/>
          <a:p>
            <a:r>
              <a:rPr lang="en-US" sz="3600" dirty="0">
                <a:solidFill>
                  <a:schemeClr val="bg2"/>
                </a:solidFill>
                <a:latin typeface="Arial" panose="020B0604020202020204" pitchFamily="34" charset="0"/>
                <a:cs typeface="Arial" panose="020B0604020202020204" pitchFamily="34" charset="0"/>
              </a:rPr>
              <a:t>Economic theories</a:t>
            </a:r>
            <a:r>
              <a:rPr lang="en-US" dirty="0">
                <a:solidFill>
                  <a:schemeClr val="bg2"/>
                </a:solidFill>
                <a:latin typeface="Arial" panose="020B0604020202020204" pitchFamily="34" charset="0"/>
                <a:cs typeface="Arial" panose="020B0604020202020204" pitchFamily="34" charset="0"/>
              </a:rPr>
              <a:t/>
            </a:r>
            <a:br>
              <a:rPr lang="en-US" dirty="0">
                <a:solidFill>
                  <a:schemeClr val="bg2"/>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Macro-level</a:t>
            </a:r>
          </a:p>
        </p:txBody>
      </p:sp>
      <p:sp>
        <p:nvSpPr>
          <p:cNvPr id="7" name="Text Placeholder 6">
            <a:extLst>
              <a:ext uri="{FF2B5EF4-FFF2-40B4-BE49-F238E27FC236}">
                <a16:creationId xmlns="" xmlns:a16="http://schemas.microsoft.com/office/drawing/2014/main" id="{5AEDCE8C-AC68-F14A-8E51-744EB52B71B2}"/>
              </a:ext>
            </a:extLst>
          </p:cNvPr>
          <p:cNvSpPr>
            <a:spLocks noGrp="1"/>
          </p:cNvSpPr>
          <p:nvPr>
            <p:ph type="body" idx="1"/>
          </p:nvPr>
        </p:nvSpPr>
        <p:spPr>
          <a:xfrm>
            <a:off x="6096000" y="1136201"/>
            <a:ext cx="5950226" cy="5340800"/>
          </a:xfrm>
        </p:spPr>
        <p:txBody>
          <a:bodyPr anchor="ctr"/>
          <a:lstStyle/>
          <a:p>
            <a:pPr lvl="0"/>
            <a:r>
              <a:rPr lang="en-US" b="1" dirty="0">
                <a:solidFill>
                  <a:schemeClr val="accent2"/>
                </a:solidFill>
                <a:latin typeface="Arial" panose="020B0604020202020204" pitchFamily="34" charset="0"/>
                <a:cs typeface="Arial" panose="020B0604020202020204" pitchFamily="34" charset="0"/>
              </a:rPr>
              <a:t>Segmented labor theory </a:t>
            </a:r>
            <a:r>
              <a:rPr lang="en-US" dirty="0">
                <a:solidFill>
                  <a:schemeClr val="bg2"/>
                </a:solidFill>
                <a:latin typeface="Arial" panose="020B0604020202020204" pitchFamily="34" charset="0"/>
                <a:cs typeface="Arial" panose="020B0604020202020204" pitchFamily="34" charset="0"/>
              </a:rPr>
              <a:t>suggests that international migration is caused by geographic differences in supply and demand of labor in modern societies.</a:t>
            </a:r>
            <a:endParaRPr lang="en-US" dirty="0">
              <a:solidFill>
                <a:schemeClr val="accent2"/>
              </a:solidFill>
              <a:latin typeface="Arial" panose="020B0604020202020204" pitchFamily="34" charset="0"/>
              <a:cs typeface="Arial" panose="020B0604020202020204" pitchFamily="34" charset="0"/>
            </a:endParaRPr>
          </a:p>
          <a:p>
            <a:r>
              <a:rPr lang="en-US" b="1" dirty="0">
                <a:solidFill>
                  <a:schemeClr val="accent2"/>
                </a:solidFill>
                <a:latin typeface="Arial" panose="020B0604020202020204" pitchFamily="34" charset="0"/>
                <a:cs typeface="Arial" panose="020B0604020202020204" pitchFamily="34" charset="0"/>
              </a:rPr>
              <a:t>World systems theory </a:t>
            </a:r>
            <a:r>
              <a:rPr lang="en-US" dirty="0">
                <a:solidFill>
                  <a:schemeClr val="bg2"/>
                </a:solidFill>
                <a:latin typeface="Arial" panose="020B0604020202020204" pitchFamily="34" charset="0"/>
                <a:cs typeface="Arial" panose="020B0604020202020204" pitchFamily="34" charset="0"/>
              </a:rPr>
              <a:t>proposes that capitalist economic relations (e.g., U.S. company investments) across the world (e.g., precapitalistic nations) perpetuate interest in migration to the U.S.</a:t>
            </a:r>
            <a:endParaRPr lang="en-US" b="1" dirty="0">
              <a:solidFill>
                <a:schemeClr val="accent2"/>
              </a:solidFill>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 xmlns:a16="http://schemas.microsoft.com/office/drawing/2014/main" id="{2F9FB09B-6507-CF4F-A967-BD23E7DE5377}"/>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62</a:t>
            </a:fld>
            <a:endParaRPr lang="en"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35F1B843-5363-D14C-9392-C224552A2573}"/>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(Massey 2017)</a:t>
            </a:r>
          </a:p>
        </p:txBody>
      </p:sp>
    </p:spTree>
    <p:extLst>
      <p:ext uri="{BB962C8B-B14F-4D97-AF65-F5344CB8AC3E}">
        <p14:creationId xmlns="" xmlns:p14="http://schemas.microsoft.com/office/powerpoint/2010/main" val="7012943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20446A6-56A4-7F4B-865E-ED1DC1A9079C}"/>
              </a:ext>
            </a:extLst>
          </p:cNvPr>
          <p:cNvPicPr>
            <a:picLocks noChangeAspect="1"/>
          </p:cNvPicPr>
          <p:nvPr/>
        </p:nvPicPr>
        <p:blipFill>
          <a:blip r:embed="rId2">
            <a:duotone>
              <a:schemeClr val="accent3">
                <a:shade val="45000"/>
                <a:satMod val="135000"/>
              </a:schemeClr>
              <a:prstClr val="white"/>
            </a:duotone>
          </a:blip>
          <a:stretch>
            <a:fillRect/>
          </a:stretch>
        </p:blipFill>
        <p:spPr>
          <a:xfrm>
            <a:off x="1054261" y="1749201"/>
            <a:ext cx="4114800" cy="4114800"/>
          </a:xfrm>
          <a:prstGeom prst="rect">
            <a:avLst/>
          </a:prstGeom>
        </p:spPr>
      </p:pic>
      <p:sp>
        <p:nvSpPr>
          <p:cNvPr id="2" name="Title 1">
            <a:extLst>
              <a:ext uri="{FF2B5EF4-FFF2-40B4-BE49-F238E27FC236}">
                <a16:creationId xmlns="" xmlns:a16="http://schemas.microsoft.com/office/drawing/2014/main" id="{7C03B428-EAEC-464D-B1CF-913E7C606A45}"/>
              </a:ext>
            </a:extLst>
          </p:cNvPr>
          <p:cNvSpPr>
            <a:spLocks noGrp="1"/>
          </p:cNvSpPr>
          <p:nvPr>
            <p:ph type="title"/>
          </p:nvPr>
        </p:nvSpPr>
        <p:spPr/>
        <p:txBody>
          <a:bodyPr/>
          <a:lstStyle/>
          <a:p>
            <a:r>
              <a:rPr lang="en-US" sz="3600" dirty="0">
                <a:solidFill>
                  <a:schemeClr val="bg2"/>
                </a:solidFill>
                <a:latin typeface="Arial" panose="020B0604020202020204" pitchFamily="34" charset="0"/>
                <a:cs typeface="Arial" panose="020B0604020202020204" pitchFamily="34" charset="0"/>
              </a:rPr>
              <a:t>Economic theories</a:t>
            </a:r>
            <a:r>
              <a:rPr lang="en-US" dirty="0">
                <a:solidFill>
                  <a:schemeClr val="bg2"/>
                </a:solidFill>
                <a:latin typeface="Arial" panose="020B0604020202020204" pitchFamily="34" charset="0"/>
                <a:cs typeface="Arial" panose="020B0604020202020204" pitchFamily="34" charset="0"/>
              </a:rPr>
              <a:t/>
            </a:r>
            <a:br>
              <a:rPr lang="en-US" dirty="0">
                <a:solidFill>
                  <a:schemeClr val="bg2"/>
                </a:solidFill>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Micro-level</a:t>
            </a:r>
          </a:p>
        </p:txBody>
      </p:sp>
      <p:sp>
        <p:nvSpPr>
          <p:cNvPr id="7" name="Text Placeholder 6">
            <a:extLst>
              <a:ext uri="{FF2B5EF4-FFF2-40B4-BE49-F238E27FC236}">
                <a16:creationId xmlns="" xmlns:a16="http://schemas.microsoft.com/office/drawing/2014/main" id="{5AEDCE8C-AC68-F14A-8E51-744EB52B71B2}"/>
              </a:ext>
            </a:extLst>
          </p:cNvPr>
          <p:cNvSpPr>
            <a:spLocks noGrp="1"/>
          </p:cNvSpPr>
          <p:nvPr>
            <p:ph type="body" idx="1"/>
          </p:nvPr>
        </p:nvSpPr>
        <p:spPr>
          <a:xfrm>
            <a:off x="6096000" y="1136201"/>
            <a:ext cx="5950226" cy="5340800"/>
          </a:xfrm>
        </p:spPr>
        <p:txBody>
          <a:bodyPr anchor="ctr"/>
          <a:lstStyle/>
          <a:p>
            <a:pPr lvl="0"/>
            <a:r>
              <a:rPr lang="en-US" b="1" dirty="0">
                <a:solidFill>
                  <a:schemeClr val="accent2"/>
                </a:solidFill>
                <a:latin typeface="Arial" panose="020B0604020202020204" pitchFamily="34" charset="0"/>
                <a:cs typeface="Arial" panose="020B0604020202020204" pitchFamily="34" charset="0"/>
              </a:rPr>
              <a:t>Neoclassical economics labor theory of migration </a:t>
            </a:r>
            <a:r>
              <a:rPr lang="en-US" dirty="0">
                <a:solidFill>
                  <a:schemeClr val="bg2"/>
                </a:solidFill>
                <a:latin typeface="Arial" panose="020B0604020202020204" pitchFamily="34" charset="0"/>
                <a:cs typeface="Arial" panose="020B0604020202020204" pitchFamily="34" charset="0"/>
              </a:rPr>
              <a:t>proposes that individuals are the decision-making unit and thus migrate to optimize their income.</a:t>
            </a:r>
          </a:p>
          <a:p>
            <a:pPr lvl="0"/>
            <a:r>
              <a:rPr lang="en-US" b="1" dirty="0">
                <a:solidFill>
                  <a:schemeClr val="accent2"/>
                </a:solidFill>
                <a:latin typeface="Arial" panose="020B0604020202020204" pitchFamily="34" charset="0"/>
                <a:cs typeface="Arial" panose="020B0604020202020204" pitchFamily="34" charset="0"/>
              </a:rPr>
              <a:t>“New economics” of  labor migration theory counters </a:t>
            </a:r>
            <a:r>
              <a:rPr lang="en-US" dirty="0">
                <a:solidFill>
                  <a:schemeClr val="bg2"/>
                </a:solidFill>
                <a:latin typeface="Arial" panose="020B0604020202020204" pitchFamily="34" charset="0"/>
                <a:cs typeface="Arial" panose="020B0604020202020204" pitchFamily="34" charset="0"/>
              </a:rPr>
              <a:t>and suggests that families or households want to minimize risks to earnings.</a:t>
            </a:r>
          </a:p>
        </p:txBody>
      </p:sp>
      <p:sp>
        <p:nvSpPr>
          <p:cNvPr id="9" name="Slide Number Placeholder 1">
            <a:extLst>
              <a:ext uri="{FF2B5EF4-FFF2-40B4-BE49-F238E27FC236}">
                <a16:creationId xmlns="" xmlns:a16="http://schemas.microsoft.com/office/drawing/2014/main" id="{2F9FB09B-6507-CF4F-A967-BD23E7DE5377}"/>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63</a:t>
            </a:fld>
            <a:endParaRPr lang="en"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35F1B843-5363-D14C-9392-C224552A2573}"/>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(Massey 2017)</a:t>
            </a:r>
          </a:p>
        </p:txBody>
      </p:sp>
    </p:spTree>
    <p:extLst>
      <p:ext uri="{BB962C8B-B14F-4D97-AF65-F5344CB8AC3E}">
        <p14:creationId xmlns="" xmlns:p14="http://schemas.microsoft.com/office/powerpoint/2010/main" val="19605969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DD5A16D-B358-8A4E-9193-29DC1BE3029F}"/>
              </a:ext>
            </a:extLst>
          </p:cNvPr>
          <p:cNvPicPr>
            <a:picLocks noChangeAspect="1"/>
          </p:cNvPicPr>
          <p:nvPr/>
        </p:nvPicPr>
        <p:blipFill>
          <a:blip r:embed="rId3">
            <a:duotone>
              <a:schemeClr val="accent3">
                <a:shade val="45000"/>
                <a:satMod val="135000"/>
              </a:schemeClr>
              <a:prstClr val="white"/>
            </a:duotone>
          </a:blip>
          <a:stretch>
            <a:fillRect/>
          </a:stretch>
        </p:blipFill>
        <p:spPr>
          <a:xfrm>
            <a:off x="1054261" y="1771018"/>
            <a:ext cx="4114800" cy="4114800"/>
          </a:xfrm>
          <a:prstGeom prst="rect">
            <a:avLst/>
          </a:prstGeom>
        </p:spPr>
      </p:pic>
      <p:sp>
        <p:nvSpPr>
          <p:cNvPr id="2" name="Title 1">
            <a:extLst>
              <a:ext uri="{FF2B5EF4-FFF2-40B4-BE49-F238E27FC236}">
                <a16:creationId xmlns="" xmlns:a16="http://schemas.microsoft.com/office/drawing/2014/main" id="{8B1BBF93-2AB6-754B-8D2F-3BDEFF9B045B}"/>
              </a:ext>
            </a:extLst>
          </p:cNvPr>
          <p:cNvSpPr>
            <a:spLocks noGrp="1"/>
          </p:cNvSpPr>
          <p:nvPr>
            <p:ph type="title"/>
          </p:nvPr>
        </p:nvSpPr>
        <p:spPr/>
        <p:txBody>
          <a:bodyPr/>
          <a:lstStyle/>
          <a:p>
            <a:r>
              <a:rPr lang="en-US" sz="3600" dirty="0">
                <a:solidFill>
                  <a:schemeClr val="bg2"/>
                </a:solidFill>
                <a:latin typeface="Arial" panose="020B0604020202020204" pitchFamily="34" charset="0"/>
                <a:cs typeface="Arial" panose="020B0604020202020204" pitchFamily="34" charset="0"/>
              </a:rPr>
              <a:t>Environmental &amp; climate theories</a:t>
            </a:r>
          </a:p>
        </p:txBody>
      </p:sp>
      <p:sp>
        <p:nvSpPr>
          <p:cNvPr id="3" name="Text Placeholder 2">
            <a:extLst>
              <a:ext uri="{FF2B5EF4-FFF2-40B4-BE49-F238E27FC236}">
                <a16:creationId xmlns="" xmlns:a16="http://schemas.microsoft.com/office/drawing/2014/main" id="{065ABF2C-2813-6D4A-96BF-0D8D233C13C3}"/>
              </a:ext>
            </a:extLst>
          </p:cNvPr>
          <p:cNvSpPr>
            <a:spLocks noGrp="1"/>
          </p:cNvSpPr>
          <p:nvPr>
            <p:ph type="body" idx="1"/>
          </p:nvPr>
        </p:nvSpPr>
        <p:spPr>
          <a:xfrm>
            <a:off x="5715000" y="1136200"/>
            <a:ext cx="6331226" cy="5384437"/>
          </a:xfrm>
        </p:spPr>
        <p:txBody>
          <a:bodyPr anchor="t"/>
          <a:lstStyle/>
          <a:p>
            <a:r>
              <a:rPr lang="en-US" dirty="0">
                <a:latin typeface="Arial" panose="020B0604020202020204" pitchFamily="34" charset="0"/>
                <a:cs typeface="Arial" panose="020B0604020202020204" pitchFamily="34" charset="0"/>
              </a:rPr>
              <a:t>Persons or groups of persons who, for compelling reasons of </a:t>
            </a:r>
            <a:r>
              <a:rPr lang="en-US" b="1" dirty="0">
                <a:solidFill>
                  <a:schemeClr val="accent2"/>
                </a:solidFill>
                <a:latin typeface="Arial" panose="020B0604020202020204" pitchFamily="34" charset="0"/>
                <a:cs typeface="Arial" panose="020B0604020202020204" pitchFamily="34" charset="0"/>
              </a:rPr>
              <a:t>sudden or progressive changes in the environment </a:t>
            </a:r>
            <a:r>
              <a:rPr lang="en-US" dirty="0">
                <a:latin typeface="Arial" panose="020B0604020202020204" pitchFamily="34" charset="0"/>
                <a:cs typeface="Arial" panose="020B0604020202020204" pitchFamily="34" charset="0"/>
              </a:rPr>
              <a:t>that adversely affect their lives or living conditions, are obliged to leave their homes or choose to do so, either temporarily or permanently, and who move either within their country or abroad.</a:t>
            </a:r>
          </a:p>
          <a:p>
            <a:pPr>
              <a:spcAft>
                <a:spcPts val="0"/>
              </a:spcAft>
            </a:pPr>
            <a:r>
              <a:rPr lang="en-US" b="1" dirty="0">
                <a:latin typeface="Arial" panose="020B0604020202020204" pitchFamily="34" charset="0"/>
                <a:cs typeface="Arial" panose="020B0604020202020204" pitchFamily="34" charset="0"/>
              </a:rPr>
              <a:t>Examples</a:t>
            </a:r>
          </a:p>
          <a:p>
            <a:pPr marL="342900" indent="-342900">
              <a:spcAft>
                <a:spcPts val="0"/>
              </a:spcAft>
              <a:buFont typeface="Arial" panose="020B0604020202020204" pitchFamily="34" charset="0"/>
              <a:buChar char="•"/>
            </a:pPr>
            <a:r>
              <a:rPr lang="en-US" dirty="0">
                <a:latin typeface="Arial" panose="020B0604020202020204" pitchFamily="34" charset="0"/>
                <a:cs typeface="Arial" panose="020B0604020202020204" pitchFamily="34" charset="0"/>
              </a:rPr>
              <a:t>Natural disasters</a:t>
            </a:r>
          </a:p>
          <a:p>
            <a:pPr marL="342900" indent="-342900">
              <a:spcAft>
                <a:spcPts val="0"/>
              </a:spcAft>
              <a:buFont typeface="Arial" panose="020B0604020202020204" pitchFamily="34" charset="0"/>
              <a:buChar char="•"/>
            </a:pPr>
            <a:r>
              <a:rPr lang="en-US" dirty="0">
                <a:latin typeface="Arial" panose="020B0604020202020204" pitchFamily="34" charset="0"/>
                <a:cs typeface="Arial" panose="020B0604020202020204" pitchFamily="34" charset="0"/>
              </a:rPr>
              <a:t>Environmental degradation / climate change</a:t>
            </a:r>
          </a:p>
        </p:txBody>
      </p:sp>
      <p:sp>
        <p:nvSpPr>
          <p:cNvPr id="4" name="TextBox 3">
            <a:extLst>
              <a:ext uri="{FF2B5EF4-FFF2-40B4-BE49-F238E27FC236}">
                <a16:creationId xmlns="" xmlns:a16="http://schemas.microsoft.com/office/drawing/2014/main" id="{96ECAE11-95CE-8B48-927E-7EF2CAAC459B}"/>
              </a:ext>
            </a:extLst>
          </p:cNvPr>
          <p:cNvSpPr txBox="1"/>
          <p:nvPr/>
        </p:nvSpPr>
        <p:spPr>
          <a:xfrm>
            <a:off x="1"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(International Organization for Migration 2014)</a:t>
            </a:r>
          </a:p>
        </p:txBody>
      </p:sp>
      <p:sp>
        <p:nvSpPr>
          <p:cNvPr id="7" name="Slide Number Placeholder 1">
            <a:extLst>
              <a:ext uri="{FF2B5EF4-FFF2-40B4-BE49-F238E27FC236}">
                <a16:creationId xmlns="" xmlns:a16="http://schemas.microsoft.com/office/drawing/2014/main" id="{03E40A21-9DD7-EA4B-ADC2-C775CA668C8D}"/>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64</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7711052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42AE218-37E0-1847-B57F-F0E535F014DF}"/>
              </a:ext>
            </a:extLst>
          </p:cNvPr>
          <p:cNvPicPr>
            <a:picLocks noChangeAspect="1"/>
          </p:cNvPicPr>
          <p:nvPr/>
        </p:nvPicPr>
        <p:blipFill>
          <a:blip r:embed="rId2">
            <a:duotone>
              <a:schemeClr val="accent3">
                <a:shade val="45000"/>
                <a:satMod val="135000"/>
              </a:schemeClr>
              <a:prstClr val="white"/>
            </a:duotone>
          </a:blip>
          <a:stretch>
            <a:fillRect/>
          </a:stretch>
        </p:blipFill>
        <p:spPr>
          <a:xfrm>
            <a:off x="914400" y="1749201"/>
            <a:ext cx="4114800" cy="4114800"/>
          </a:xfrm>
          <a:prstGeom prst="rect">
            <a:avLst/>
          </a:prstGeom>
        </p:spPr>
      </p:pic>
      <p:sp>
        <p:nvSpPr>
          <p:cNvPr id="2" name="Title 1">
            <a:extLst>
              <a:ext uri="{FF2B5EF4-FFF2-40B4-BE49-F238E27FC236}">
                <a16:creationId xmlns="" xmlns:a16="http://schemas.microsoft.com/office/drawing/2014/main" id="{E06C1823-8A75-4C47-BAB7-CCB178507787}"/>
              </a:ext>
            </a:extLst>
          </p:cNvPr>
          <p:cNvSpPr>
            <a:spLocks noGrp="1"/>
          </p:cNvSpPr>
          <p:nvPr>
            <p:ph type="title"/>
          </p:nvPr>
        </p:nvSpPr>
        <p:spPr/>
        <p:txBody>
          <a:bodyPr/>
          <a:lstStyle/>
          <a:p>
            <a:r>
              <a:rPr lang="en-US" sz="3600" dirty="0">
                <a:solidFill>
                  <a:schemeClr val="bg2"/>
                </a:solidFill>
                <a:latin typeface="Arial" panose="020B0604020202020204" pitchFamily="34" charset="0"/>
                <a:cs typeface="Arial" panose="020B0604020202020204" pitchFamily="34" charset="0"/>
              </a:rPr>
              <a:t>Political theories</a:t>
            </a:r>
          </a:p>
        </p:txBody>
      </p:sp>
      <p:sp>
        <p:nvSpPr>
          <p:cNvPr id="3" name="Text Placeholder 2">
            <a:extLst>
              <a:ext uri="{FF2B5EF4-FFF2-40B4-BE49-F238E27FC236}">
                <a16:creationId xmlns="" xmlns:a16="http://schemas.microsoft.com/office/drawing/2014/main" id="{3693648B-75F9-924D-858D-609D9714D584}"/>
              </a:ext>
            </a:extLst>
          </p:cNvPr>
          <p:cNvSpPr>
            <a:spLocks noGrp="1"/>
          </p:cNvSpPr>
          <p:nvPr>
            <p:ph type="body" idx="1"/>
          </p:nvPr>
        </p:nvSpPr>
        <p:spPr>
          <a:xfrm>
            <a:off x="6096000" y="1136201"/>
            <a:ext cx="5950226" cy="5340800"/>
          </a:xfrm>
        </p:spPr>
        <p:txBody>
          <a:bodyPr anchor="ctr"/>
          <a:lstStyle/>
          <a:p>
            <a:r>
              <a:rPr lang="en-US" dirty="0">
                <a:solidFill>
                  <a:schemeClr val="bg2"/>
                </a:solidFill>
                <a:latin typeface="Arial" panose="020B0604020202020204" pitchFamily="34" charset="0"/>
                <a:cs typeface="Arial" panose="020B0604020202020204" pitchFamily="34" charset="0"/>
              </a:rPr>
              <a:t>State policies increase or decrease migration patterns by the laws and policies (formal and informal) they enact.</a:t>
            </a:r>
          </a:p>
          <a:p>
            <a:r>
              <a:rPr lang="en-US" dirty="0">
                <a:solidFill>
                  <a:schemeClr val="bg2"/>
                </a:solidFill>
                <a:latin typeface="Arial" panose="020B0604020202020204" pitchFamily="34" charset="0"/>
                <a:cs typeface="Arial" panose="020B0604020202020204" pitchFamily="34" charset="0"/>
              </a:rPr>
              <a:t>State violence – due to international or civil war or persecution of certain groups – drive people to migrate.</a:t>
            </a:r>
          </a:p>
          <a:p>
            <a:pPr>
              <a:spcAft>
                <a:spcPts val="0"/>
              </a:spcAft>
            </a:pPr>
            <a:r>
              <a:rPr lang="en-US" b="1" dirty="0">
                <a:solidFill>
                  <a:schemeClr val="bg2"/>
                </a:solidFill>
                <a:latin typeface="Arial" panose="020B0604020202020204" pitchFamily="34" charset="0"/>
                <a:cs typeface="Arial" panose="020B0604020202020204" pitchFamily="34" charset="0"/>
              </a:rPr>
              <a:t>Examples</a:t>
            </a:r>
          </a:p>
          <a:p>
            <a:pPr marL="342900" indent="-342900">
              <a:spcAft>
                <a:spcPts val="0"/>
              </a:spcAft>
              <a:buFont typeface="Arial" panose="020B0604020202020204" pitchFamily="34" charset="0"/>
              <a:buChar char="•"/>
            </a:pPr>
            <a:r>
              <a:rPr lang="en-US" dirty="0">
                <a:solidFill>
                  <a:schemeClr val="bg2"/>
                </a:solidFill>
                <a:latin typeface="Arial" panose="020B0604020202020204" pitchFamily="34" charset="0"/>
                <a:cs typeface="Arial" panose="020B0604020202020204" pitchFamily="34" charset="0"/>
              </a:rPr>
              <a:t>State deregulation</a:t>
            </a:r>
          </a:p>
          <a:p>
            <a:pPr marL="342900" indent="-342900">
              <a:spcAft>
                <a:spcPts val="0"/>
              </a:spcAft>
              <a:buFont typeface="Arial" panose="020B0604020202020204" pitchFamily="34" charset="0"/>
              <a:buChar char="•"/>
            </a:pPr>
            <a:r>
              <a:rPr lang="en-US" dirty="0">
                <a:solidFill>
                  <a:schemeClr val="bg2"/>
                </a:solidFill>
                <a:latin typeface="Arial" panose="020B0604020202020204" pitchFamily="34" charset="0"/>
                <a:cs typeface="Arial" panose="020B0604020202020204" pitchFamily="34" charset="0"/>
              </a:rPr>
              <a:t>Changes in migration laws</a:t>
            </a:r>
          </a:p>
          <a:p>
            <a:endParaRPr lang="en-US"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 xmlns:a16="http://schemas.microsoft.com/office/drawing/2014/main" id="{28B35EE6-2462-5F4A-A740-CB26E6D11B2B}"/>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65</a:t>
            </a:fld>
            <a:endParaRPr lang="en" dirty="0">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428CA7FC-23E8-5040-9D9F-C4BBE0D06B85}"/>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a:t>
            </a:r>
            <a:r>
              <a:rPr lang="en-US" sz="1200" dirty="0" err="1">
                <a:solidFill>
                  <a:schemeClr val="bg2"/>
                </a:solidFill>
                <a:latin typeface="Arial" panose="020B0604020202020204" pitchFamily="34" charset="0"/>
                <a:cs typeface="Arial" panose="020B0604020202020204" pitchFamily="34" charset="0"/>
              </a:rPr>
              <a:t>Zolberg</a:t>
            </a:r>
            <a:r>
              <a:rPr lang="en-US" sz="1200" dirty="0">
                <a:solidFill>
                  <a:schemeClr val="bg2"/>
                </a:solidFill>
                <a:latin typeface="Arial" panose="020B0604020202020204" pitchFamily="34" charset="0"/>
                <a:cs typeface="Arial" panose="020B0604020202020204" pitchFamily="34" charset="0"/>
              </a:rPr>
              <a:t> 1999)</a:t>
            </a:r>
          </a:p>
        </p:txBody>
      </p:sp>
    </p:spTree>
    <p:extLst>
      <p:ext uri="{BB962C8B-B14F-4D97-AF65-F5344CB8AC3E}">
        <p14:creationId xmlns="" xmlns:p14="http://schemas.microsoft.com/office/powerpoint/2010/main" val="12322596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 xmlns:a16="http://schemas.microsoft.com/office/drawing/2014/main" id="{062D3180-DCCB-154F-8B7D-969A93DA3768}"/>
              </a:ext>
            </a:extLst>
          </p:cNvPr>
          <p:cNvSpPr txBox="1">
            <a:spLocks/>
          </p:cNvSpPr>
          <p:nvPr/>
        </p:nvSpPr>
        <p:spPr>
          <a:xfrm>
            <a:off x="6096000" y="1752600"/>
            <a:ext cx="5986272" cy="47548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000" b="1" i="0" u="none" strike="noStrike" cap="none">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400" b="0" dirty="0">
                <a:solidFill>
                  <a:schemeClr val="bg2"/>
                </a:solidFill>
                <a:latin typeface="Arial" panose="020B0604020202020204" pitchFamily="34" charset="0"/>
                <a:cs typeface="Arial" panose="020B0604020202020204" pitchFamily="34" charset="0"/>
              </a:rPr>
              <a:t>The cluster graphs show changes in migration from Mexico over 45 years.</a:t>
            </a:r>
            <a:r>
              <a:rPr lang="en-US" sz="2400" b="0" dirty="0">
                <a:solidFill>
                  <a:schemeClr val="accent6"/>
                </a:solidFill>
                <a:latin typeface="Arial" panose="020B0604020202020204" pitchFamily="34" charset="0"/>
                <a:cs typeface="Arial" panose="020B0604020202020204" pitchFamily="34" charset="0"/>
              </a:rPr>
              <a:t> </a:t>
            </a:r>
            <a:r>
              <a:rPr lang="en-US" sz="2400" dirty="0">
                <a:solidFill>
                  <a:schemeClr val="accent2"/>
                </a:solidFill>
                <a:latin typeface="Arial" panose="020B0604020202020204" pitchFamily="34" charset="0"/>
                <a:cs typeface="Arial" panose="020B0604020202020204" pitchFamily="34" charset="0"/>
              </a:rPr>
              <a:t>Who migrates and why Mexicans migrate to the U.S. has changed continuously.</a:t>
            </a:r>
          </a:p>
        </p:txBody>
      </p:sp>
      <p:sp>
        <p:nvSpPr>
          <p:cNvPr id="2" name="Title 1">
            <a:extLst>
              <a:ext uri="{FF2B5EF4-FFF2-40B4-BE49-F238E27FC236}">
                <a16:creationId xmlns="" xmlns:a16="http://schemas.microsoft.com/office/drawing/2014/main" id="{954CFF0E-58D5-3C4B-9544-2912D1CEEA77}"/>
              </a:ext>
            </a:extLst>
          </p:cNvPr>
          <p:cNvSpPr>
            <a:spLocks noGrp="1"/>
          </p:cNvSpPr>
          <p:nvPr>
            <p:ph type="title"/>
          </p:nvPr>
        </p:nvSpPr>
        <p:spPr>
          <a:xfrm>
            <a:off x="127322" y="219919"/>
            <a:ext cx="11918904" cy="916281"/>
          </a:xfrm>
        </p:spPr>
        <p:txBody>
          <a:bodyPr/>
          <a:lstStyle/>
          <a:p>
            <a:r>
              <a:rPr lang="en-US" sz="3600" b="0" dirty="0">
                <a:latin typeface="Arial" panose="020B0604020202020204" pitchFamily="34" charset="0"/>
                <a:cs typeface="Arial" panose="020B0604020202020204" pitchFamily="34" charset="0"/>
              </a:rPr>
              <a:t>Example: Mexican migration motives have </a:t>
            </a:r>
            <a:br>
              <a:rPr lang="en-US" sz="3600" b="0" dirty="0">
                <a:latin typeface="Arial" panose="020B0604020202020204" pitchFamily="34" charset="0"/>
                <a:cs typeface="Arial" panose="020B0604020202020204" pitchFamily="34" charset="0"/>
              </a:rPr>
            </a:br>
            <a:r>
              <a:rPr lang="en-US" sz="3600" b="0" dirty="0">
                <a:latin typeface="Arial" panose="020B0604020202020204" pitchFamily="34" charset="0"/>
                <a:cs typeface="Arial" panose="020B0604020202020204" pitchFamily="34" charset="0"/>
              </a:rPr>
              <a:t>changed over time</a:t>
            </a:r>
            <a:r>
              <a:rPr lang="en-US" b="0" dirty="0">
                <a:latin typeface="Arial" panose="020B0604020202020204" pitchFamily="34" charset="0"/>
                <a:cs typeface="Arial" panose="020B0604020202020204" pitchFamily="34" charset="0"/>
              </a:rPr>
              <a:t/>
            </a:r>
            <a:br>
              <a:rPr lang="en-US" b="0" dirty="0">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1965-2010</a:t>
            </a:r>
          </a:p>
        </p:txBody>
      </p:sp>
      <p:pic>
        <p:nvPicPr>
          <p:cNvPr id="12" name="Picture 11">
            <a:extLst>
              <a:ext uri="{FF2B5EF4-FFF2-40B4-BE49-F238E27FC236}">
                <a16:creationId xmlns="" xmlns:a16="http://schemas.microsoft.com/office/drawing/2014/main" id="{7CC4C685-63FB-9944-ACCF-C602355AD5B0}"/>
              </a:ext>
            </a:extLst>
          </p:cNvPr>
          <p:cNvPicPr>
            <a:picLocks noChangeAspect="1"/>
          </p:cNvPicPr>
          <p:nvPr/>
        </p:nvPicPr>
        <p:blipFill rotWithShape="1">
          <a:blip r:embed="rId3"/>
          <a:srcRect l="6325" t="3380" r="4340" b="4026"/>
          <a:stretch/>
        </p:blipFill>
        <p:spPr>
          <a:xfrm>
            <a:off x="533400" y="1719072"/>
            <a:ext cx="4997718" cy="4754880"/>
          </a:xfrm>
          <a:prstGeom prst="rect">
            <a:avLst/>
          </a:prstGeom>
        </p:spPr>
      </p:pic>
      <p:sp>
        <p:nvSpPr>
          <p:cNvPr id="7" name="TextBox 6">
            <a:extLst>
              <a:ext uri="{FF2B5EF4-FFF2-40B4-BE49-F238E27FC236}">
                <a16:creationId xmlns="" xmlns:a16="http://schemas.microsoft.com/office/drawing/2014/main" id="{7D84EBCC-A28E-D64F-8E4E-51757DA4DC34}"/>
              </a:ext>
            </a:extLst>
          </p:cNvPr>
          <p:cNvSpPr txBox="1"/>
          <p:nvPr/>
        </p:nvSpPr>
        <p:spPr>
          <a:xfrm>
            <a:off x="1634" y="65508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a:t>
            </a:r>
            <a:r>
              <a:rPr lang="en-US" sz="1200" dirty="0" err="1">
                <a:solidFill>
                  <a:schemeClr val="bg2"/>
                </a:solidFill>
                <a:latin typeface="Arial" panose="020B0604020202020204" pitchFamily="34" charset="0"/>
                <a:cs typeface="Arial" panose="020B0604020202020204" pitchFamily="34" charset="0"/>
              </a:rPr>
              <a:t>Garip</a:t>
            </a:r>
            <a:r>
              <a:rPr lang="en-US" sz="1200" dirty="0">
                <a:solidFill>
                  <a:schemeClr val="bg2"/>
                </a:solidFill>
                <a:latin typeface="Arial" panose="020B0604020202020204" pitchFamily="34" charset="0"/>
                <a:cs typeface="Arial" panose="020B0604020202020204" pitchFamily="34" charset="0"/>
              </a:rPr>
              <a:t> 2017)</a:t>
            </a:r>
          </a:p>
        </p:txBody>
      </p:sp>
      <p:sp>
        <p:nvSpPr>
          <p:cNvPr id="9" name="Slide Number Placeholder 1">
            <a:extLst>
              <a:ext uri="{FF2B5EF4-FFF2-40B4-BE49-F238E27FC236}">
                <a16:creationId xmlns="" xmlns:a16="http://schemas.microsoft.com/office/drawing/2014/main" id="{1C2BE604-D452-A549-9281-B051BB31668C}"/>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66</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966050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F1BEED-D3DB-8944-9701-114D3E80F928}"/>
              </a:ext>
            </a:extLst>
          </p:cNvPr>
          <p:cNvSpPr>
            <a:spLocks noGrp="1"/>
          </p:cNvSpPr>
          <p:nvPr>
            <p:ph type="title"/>
          </p:nvPr>
        </p:nvSpPr>
        <p:spPr>
          <a:xfrm>
            <a:off x="127322" y="0"/>
            <a:ext cx="5624121" cy="6516437"/>
          </a:xfrm>
        </p:spPr>
        <p:txBody>
          <a:bodyPr anchor="ctr"/>
          <a:lstStyle/>
          <a:p>
            <a:r>
              <a:rPr lang="en-US" sz="3600" b="0" dirty="0">
                <a:solidFill>
                  <a:schemeClr val="bg2"/>
                </a:solidFill>
                <a:latin typeface="Arial" panose="020B0604020202020204" pitchFamily="34" charset="0"/>
                <a:cs typeface="Arial" panose="020B0604020202020204" pitchFamily="34" charset="0"/>
              </a:rPr>
              <a:t>In 2018, </a:t>
            </a:r>
            <a:r>
              <a:rPr lang="en-US" sz="3600" dirty="0">
                <a:solidFill>
                  <a:schemeClr val="accent1"/>
                </a:solidFill>
                <a:latin typeface="Arial" panose="020B0604020202020204" pitchFamily="34" charset="0"/>
                <a:cs typeface="Arial" panose="020B0604020202020204" pitchFamily="34" charset="0"/>
              </a:rPr>
              <a:t>52% </a:t>
            </a:r>
            <a:r>
              <a:rPr lang="en-US" sz="3600" b="0" dirty="0">
                <a:solidFill>
                  <a:schemeClr val="bg2"/>
                </a:solidFill>
                <a:latin typeface="Arial" panose="020B0604020202020204" pitchFamily="34" charset="0"/>
                <a:cs typeface="Arial" panose="020B0604020202020204" pitchFamily="34" charset="0"/>
              </a:rPr>
              <a:t>of international migrants were </a:t>
            </a:r>
            <a:r>
              <a:rPr lang="en-US" sz="3600" dirty="0">
                <a:solidFill>
                  <a:schemeClr val="accent1"/>
                </a:solidFill>
                <a:latin typeface="Arial" panose="020B0604020202020204" pitchFamily="34" charset="0"/>
                <a:cs typeface="Arial" panose="020B0604020202020204" pitchFamily="34" charset="0"/>
              </a:rPr>
              <a:t>male</a:t>
            </a:r>
            <a:r>
              <a:rPr lang="en-US" sz="3600" dirty="0">
                <a:latin typeface="Arial" panose="020B0604020202020204" pitchFamily="34" charset="0"/>
                <a:cs typeface="Arial" panose="020B0604020202020204" pitchFamily="34" charset="0"/>
              </a:rPr>
              <a:t> </a:t>
            </a:r>
            <a:r>
              <a:rPr lang="en-US" sz="3600" b="0" dirty="0">
                <a:latin typeface="Arial" panose="020B0604020202020204" pitchFamily="34" charset="0"/>
                <a:cs typeface="Arial" panose="020B0604020202020204" pitchFamily="34" charset="0"/>
              </a:rPr>
              <a:t>and </a:t>
            </a:r>
            <a:r>
              <a:rPr lang="en-US" sz="3600" dirty="0">
                <a:solidFill>
                  <a:schemeClr val="accent1">
                    <a:lumMod val="50000"/>
                  </a:schemeClr>
                </a:solidFill>
                <a:latin typeface="Arial" panose="020B0604020202020204" pitchFamily="34" charset="0"/>
                <a:cs typeface="Arial" panose="020B0604020202020204" pitchFamily="34" charset="0"/>
              </a:rPr>
              <a:t>48% </a:t>
            </a:r>
            <a:r>
              <a:rPr lang="en-US" sz="3600" b="0" dirty="0">
                <a:solidFill>
                  <a:schemeClr val="bg2"/>
                </a:solidFill>
                <a:latin typeface="Arial" panose="020B0604020202020204" pitchFamily="34" charset="0"/>
                <a:cs typeface="Arial" panose="020B0604020202020204" pitchFamily="34" charset="0"/>
              </a:rPr>
              <a:t>were </a:t>
            </a:r>
            <a:r>
              <a:rPr lang="en-US" sz="3600" dirty="0">
                <a:solidFill>
                  <a:schemeClr val="accent1">
                    <a:lumMod val="50000"/>
                  </a:schemeClr>
                </a:solidFill>
                <a:latin typeface="Arial" panose="020B0604020202020204" pitchFamily="34" charset="0"/>
                <a:cs typeface="Arial" panose="020B0604020202020204" pitchFamily="34" charset="0"/>
              </a:rPr>
              <a:t>female</a:t>
            </a:r>
          </a:p>
        </p:txBody>
      </p:sp>
      <p:grpSp>
        <p:nvGrpSpPr>
          <p:cNvPr id="3" name="Group 2">
            <a:extLst>
              <a:ext uri="{FF2B5EF4-FFF2-40B4-BE49-F238E27FC236}">
                <a16:creationId xmlns="" xmlns:a16="http://schemas.microsoft.com/office/drawing/2014/main" id="{C448BAD8-2952-B74A-ACC4-30D41240786C}"/>
              </a:ext>
            </a:extLst>
          </p:cNvPr>
          <p:cNvGrpSpPr/>
          <p:nvPr/>
        </p:nvGrpSpPr>
        <p:grpSpPr>
          <a:xfrm>
            <a:off x="4836650" y="157655"/>
            <a:ext cx="7355350" cy="6217920"/>
            <a:chOff x="4836650" y="0"/>
            <a:chExt cx="7355350" cy="6217920"/>
          </a:xfrm>
        </p:grpSpPr>
        <p:graphicFrame>
          <p:nvGraphicFramePr>
            <p:cNvPr id="4" name="Chart 3">
              <a:extLst>
                <a:ext uri="{FF2B5EF4-FFF2-40B4-BE49-F238E27FC236}">
                  <a16:creationId xmlns="" xmlns:a16="http://schemas.microsoft.com/office/drawing/2014/main" id="{005A235F-F8FB-4A41-A683-3450087BD3B4}"/>
                </a:ext>
              </a:extLst>
            </p:cNvPr>
            <p:cNvGraphicFramePr>
              <a:graphicFrameLocks noChangeAspect="1"/>
            </p:cNvGraphicFramePr>
            <p:nvPr>
              <p:extLst>
                <p:ext uri="{D42A27DB-BD31-4B8C-83A1-F6EECF244321}">
                  <p14:modId xmlns="" xmlns:p14="http://schemas.microsoft.com/office/powerpoint/2010/main" val="1818373190"/>
                </p:ext>
              </p:extLst>
            </p:nvPr>
          </p:nvGraphicFramePr>
          <p:xfrm>
            <a:off x="4836650" y="0"/>
            <a:ext cx="7355350" cy="621792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 xmlns:a16="http://schemas.microsoft.com/office/drawing/2014/main" id="{E25C7A1C-3236-5C4E-9807-680B5C5F363D}"/>
                </a:ext>
              </a:extLst>
            </p:cNvPr>
            <p:cNvPicPr>
              <a:picLocks noChangeAspect="1"/>
            </p:cNvPicPr>
            <p:nvPr/>
          </p:nvPicPr>
          <p:blipFill>
            <a:blip r:embed="rId4">
              <a:duotone>
                <a:prstClr val="black"/>
                <a:schemeClr val="tx2">
                  <a:lumMod val="50000"/>
                  <a:tint val="45000"/>
                  <a:satMod val="400000"/>
                </a:schemeClr>
              </a:duotone>
            </a:blip>
            <a:stretch>
              <a:fillRect/>
            </a:stretch>
          </p:blipFill>
          <p:spPr>
            <a:xfrm>
              <a:off x="6478809" y="480922"/>
              <a:ext cx="914400" cy="914400"/>
            </a:xfrm>
            <a:prstGeom prst="rect">
              <a:avLst/>
            </a:prstGeom>
          </p:spPr>
        </p:pic>
        <p:pic>
          <p:nvPicPr>
            <p:cNvPr id="8" name="Picture 7">
              <a:extLst>
                <a:ext uri="{FF2B5EF4-FFF2-40B4-BE49-F238E27FC236}">
                  <a16:creationId xmlns="" xmlns:a16="http://schemas.microsoft.com/office/drawing/2014/main" id="{02AEC51B-1BD3-E849-9549-9D72588AD77A}"/>
                </a:ext>
              </a:extLst>
            </p:cNvPr>
            <p:cNvPicPr>
              <a:picLocks noChangeAspect="1"/>
            </p:cNvPicPr>
            <p:nvPr/>
          </p:nvPicPr>
          <p:blipFill>
            <a:blip r:embed="rId5">
              <a:duotone>
                <a:schemeClr val="accent1">
                  <a:shade val="45000"/>
                  <a:satMod val="135000"/>
                </a:schemeClr>
                <a:prstClr val="white"/>
              </a:duotone>
            </a:blip>
            <a:stretch>
              <a:fillRect/>
            </a:stretch>
          </p:blipFill>
          <p:spPr>
            <a:xfrm>
              <a:off x="9474889" y="480922"/>
              <a:ext cx="914400" cy="914400"/>
            </a:xfrm>
            <a:prstGeom prst="rect">
              <a:avLst/>
            </a:prstGeom>
          </p:spPr>
        </p:pic>
      </p:grpSp>
      <p:sp>
        <p:nvSpPr>
          <p:cNvPr id="7" name="TextBox 6">
            <a:extLst>
              <a:ext uri="{FF2B5EF4-FFF2-40B4-BE49-F238E27FC236}">
                <a16:creationId xmlns="" xmlns:a16="http://schemas.microsoft.com/office/drawing/2014/main" id="{451DDFB9-0F06-084F-AC71-32AFCC337A7C}"/>
              </a:ext>
            </a:extLst>
          </p:cNvPr>
          <p:cNvSpPr txBox="1"/>
          <p:nvPr/>
        </p:nvSpPr>
        <p:spPr>
          <a:xfrm>
            <a:off x="1" y="65487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(United Nations Department of Economic and Social Affairs 2019)</a:t>
            </a:r>
          </a:p>
        </p:txBody>
      </p:sp>
      <p:sp>
        <p:nvSpPr>
          <p:cNvPr id="10" name="Slide Number Placeholder 1">
            <a:extLst>
              <a:ext uri="{FF2B5EF4-FFF2-40B4-BE49-F238E27FC236}">
                <a16:creationId xmlns="" xmlns:a16="http://schemas.microsoft.com/office/drawing/2014/main" id="{1AE6DD68-65F6-A344-B205-B4A39EB8BEA2}"/>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7</a:t>
            </a:fld>
            <a:endParaRPr lang="en"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151214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18C16C6D-5501-1A4A-AA5B-5874D18A4CAD}"/>
              </a:ext>
            </a:extLst>
          </p:cNvPr>
          <p:cNvSpPr>
            <a:spLocks noGrp="1"/>
          </p:cNvSpPr>
          <p:nvPr>
            <p:ph type="body" idx="1"/>
          </p:nvPr>
        </p:nvSpPr>
        <p:spPr>
          <a:xfrm>
            <a:off x="8868656" y="1524000"/>
            <a:ext cx="3177569" cy="4863548"/>
          </a:xfrm>
        </p:spPr>
        <p:txBody>
          <a:bodyPr anchor="ctr"/>
          <a:lstStyle/>
          <a:p>
            <a:r>
              <a:rPr lang="en-US" b="1" dirty="0">
                <a:latin typeface="Arial" panose="020B0604020202020204" pitchFamily="34" charset="0"/>
                <a:cs typeface="Arial" panose="020B0604020202020204" pitchFamily="34" charset="0"/>
              </a:rPr>
              <a:t>Northern America </a:t>
            </a:r>
            <a:r>
              <a:rPr lang="en-US" dirty="0">
                <a:latin typeface="Arial" panose="020B0604020202020204" pitchFamily="34" charset="0"/>
                <a:cs typeface="Arial" panose="020B0604020202020204" pitchFamily="34" charset="0"/>
              </a:rPr>
              <a:t>(including the U.S., Canada, Bermuda, Greenland, and Saint Pierre and Miquelon) is the </a:t>
            </a:r>
            <a:r>
              <a:rPr lang="en-US" b="1" dirty="0">
                <a:latin typeface="Arial" panose="020B0604020202020204" pitchFamily="34" charset="0"/>
                <a:cs typeface="Arial" panose="020B0604020202020204" pitchFamily="34" charset="0"/>
              </a:rPr>
              <a:t>third largest receiving region.</a:t>
            </a:r>
            <a:endParaRPr lang="en-US" dirty="0">
              <a:latin typeface="Arial" panose="020B0604020202020204" pitchFamily="34" charset="0"/>
              <a:cs typeface="Arial" panose="020B0604020202020204" pitchFamily="34" charset="0"/>
            </a:endParaRPr>
          </a:p>
        </p:txBody>
      </p:sp>
      <p:graphicFrame>
        <p:nvGraphicFramePr>
          <p:cNvPr id="6" name="Chart 5">
            <a:extLst>
              <a:ext uri="{FF2B5EF4-FFF2-40B4-BE49-F238E27FC236}">
                <a16:creationId xmlns="" xmlns:a16="http://schemas.microsoft.com/office/drawing/2014/main" id="{56F0666A-0D57-8849-BF8F-ABE523847827}"/>
              </a:ext>
            </a:extLst>
          </p:cNvPr>
          <p:cNvGraphicFramePr>
            <a:graphicFrameLocks/>
          </p:cNvGraphicFramePr>
          <p:nvPr>
            <p:extLst>
              <p:ext uri="{D42A27DB-BD31-4B8C-83A1-F6EECF244321}">
                <p14:modId xmlns="" xmlns:p14="http://schemas.microsoft.com/office/powerpoint/2010/main" val="2101245466"/>
              </p:ext>
            </p:extLst>
          </p:nvPr>
        </p:nvGraphicFramePr>
        <p:xfrm>
          <a:off x="118357" y="2133600"/>
          <a:ext cx="7654043" cy="44704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 xmlns:a16="http://schemas.microsoft.com/office/drawing/2014/main" id="{EDD0225D-FDE8-DE4C-BD91-E189CC20D1AC}"/>
              </a:ext>
            </a:extLst>
          </p:cNvPr>
          <p:cNvSpPr txBox="1"/>
          <p:nvPr/>
        </p:nvSpPr>
        <p:spPr>
          <a:xfrm>
            <a:off x="1" y="6548719"/>
            <a:ext cx="12191999" cy="276999"/>
          </a:xfrm>
          <a:prstGeom prst="rect">
            <a:avLst/>
          </a:prstGeom>
          <a:noFill/>
        </p:spPr>
        <p:txBody>
          <a:bodyPr wrap="square" rtlCol="0">
            <a:spAutoFit/>
          </a:bodyPr>
          <a:lstStyle/>
          <a:p>
            <a:pPr algn="ctr"/>
            <a:r>
              <a:rPr lang="en-US" sz="1200" dirty="0">
                <a:solidFill>
                  <a:schemeClr val="bg2"/>
                </a:solidFill>
                <a:latin typeface="Arial" panose="020B0604020202020204" pitchFamily="34" charset="0"/>
                <a:cs typeface="Arial" panose="020B0604020202020204" pitchFamily="34" charset="0"/>
              </a:rPr>
              <a:t>Source: (United Nations Department of Economic and Social Affairs 2019)</a:t>
            </a:r>
          </a:p>
        </p:txBody>
      </p:sp>
      <p:sp>
        <p:nvSpPr>
          <p:cNvPr id="10" name="Slide Number Placeholder 1">
            <a:extLst>
              <a:ext uri="{FF2B5EF4-FFF2-40B4-BE49-F238E27FC236}">
                <a16:creationId xmlns="" xmlns:a16="http://schemas.microsoft.com/office/drawing/2014/main" id="{C05E32B9-7C00-EC43-9048-4D28C13A03A2}"/>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8</a:t>
            </a:fld>
            <a:endParaRPr lang="en" dirty="0">
              <a:latin typeface="Arial" panose="020B0604020202020204" pitchFamily="34" charset="0"/>
              <a:cs typeface="Arial" panose="020B0604020202020204" pitchFamily="34" charset="0"/>
            </a:endParaRPr>
          </a:p>
        </p:txBody>
      </p:sp>
      <p:sp>
        <p:nvSpPr>
          <p:cNvPr id="8" name="Title 7">
            <a:extLst>
              <a:ext uri="{FF2B5EF4-FFF2-40B4-BE49-F238E27FC236}">
                <a16:creationId xmlns="" xmlns:a16="http://schemas.microsoft.com/office/drawing/2014/main" id="{D2A375B6-762E-8945-9B1C-E33C101E41B1}"/>
              </a:ext>
            </a:extLst>
          </p:cNvPr>
          <p:cNvSpPr txBox="1">
            <a:spLocks/>
          </p:cNvSpPr>
          <p:nvPr/>
        </p:nvSpPr>
        <p:spPr>
          <a:xfrm>
            <a:off x="279722" y="372319"/>
            <a:ext cx="11179911" cy="9162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000" b="1" i="0" u="none" strike="noStrike" cap="none">
                <a:solidFill>
                  <a:schemeClr val="dk2"/>
                </a:solidFill>
                <a:latin typeface="Freight Sans Medium" panose="02000606030000020004" pitchFamily="2" charset="77"/>
                <a:ea typeface="Freight Sans Medium" panose="02000606030000020004" pitchFamily="2" charset="77"/>
                <a:cs typeface="Freight Sans Medium" panose="02000606030000020004" pitchFamily="2" charset="77"/>
                <a:sym typeface="La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600" dirty="0">
                <a:latin typeface="Arial" panose="020B0604020202020204" pitchFamily="34" charset="0"/>
                <a:cs typeface="Arial" panose="020B0604020202020204" pitchFamily="34" charset="0"/>
              </a:rPr>
              <a:t>Asia (84M) and Europe (82M) </a:t>
            </a:r>
            <a:r>
              <a:rPr lang="en-US" sz="3600" b="0" dirty="0">
                <a:latin typeface="Arial" panose="020B0604020202020204" pitchFamily="34" charset="0"/>
                <a:cs typeface="Arial" panose="020B0604020202020204" pitchFamily="34" charset="0"/>
              </a:rPr>
              <a:t>had the </a:t>
            </a:r>
            <a:r>
              <a:rPr lang="en-US" sz="3600" dirty="0">
                <a:latin typeface="Arial" panose="020B0604020202020204" pitchFamily="34" charset="0"/>
                <a:cs typeface="Arial" panose="020B0604020202020204" pitchFamily="34" charset="0"/>
              </a:rPr>
              <a:t>largest increase </a:t>
            </a:r>
            <a:r>
              <a:rPr lang="en-US" sz="3600" b="0" dirty="0">
                <a:latin typeface="Arial" panose="020B0604020202020204" pitchFamily="34" charset="0"/>
                <a:cs typeface="Arial" panose="020B0604020202020204" pitchFamily="34" charset="0"/>
              </a:rPr>
              <a:t>in migration</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b="0" dirty="0">
                <a:solidFill>
                  <a:schemeClr val="bg2">
                    <a:lumMod val="60000"/>
                    <a:lumOff val="40000"/>
                  </a:schemeClr>
                </a:solidFill>
                <a:latin typeface="Arial" panose="020B0604020202020204" pitchFamily="34" charset="0"/>
                <a:cs typeface="Arial" panose="020B0604020202020204" pitchFamily="34" charset="0"/>
              </a:rPr>
              <a:t>Immigrant destination regions, </a:t>
            </a:r>
            <a:r>
              <a:rPr lang="en-US" sz="2400" b="0" kern="0" dirty="0">
                <a:solidFill>
                  <a:schemeClr val="bg2">
                    <a:lumMod val="60000"/>
                    <a:lumOff val="40000"/>
                  </a:schemeClr>
                </a:solidFill>
                <a:latin typeface="Arial" panose="020B0604020202020204" pitchFamily="34" charset="0"/>
                <a:cs typeface="Arial" panose="020B0604020202020204" pitchFamily="34" charset="0"/>
              </a:rPr>
              <a:t>2005 - 2019</a:t>
            </a:r>
            <a:endParaRPr lang="en-US" b="0" kern="0" dirty="0">
              <a:solidFill>
                <a:schemeClr val="bg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744762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3"/>
          <p:cNvSpPr txBox="1">
            <a:spLocks noGrp="1"/>
          </p:cNvSpPr>
          <p:nvPr>
            <p:ph type="title"/>
          </p:nvPr>
        </p:nvSpPr>
        <p:spPr>
          <a:xfrm>
            <a:off x="109728" y="103909"/>
            <a:ext cx="5986272" cy="6650182"/>
          </a:xfrm>
          <a:prstGeom prst="rect">
            <a:avLst/>
          </a:prstGeom>
        </p:spPr>
        <p:txBody>
          <a:bodyPr spcFirstLastPara="1" wrap="square" lIns="121900" tIns="121900" rIns="121900" bIns="121900" anchor="ctr" anchorCtr="0">
            <a:noAutofit/>
          </a:bodyPr>
          <a:lstStyle/>
          <a:p>
            <a:r>
              <a:rPr lang="en-US" dirty="0">
                <a:solidFill>
                  <a:schemeClr val="bg2"/>
                </a:solidFill>
              </a:rPr>
              <a:t>Demographics</a:t>
            </a:r>
            <a:endParaRPr dirty="0">
              <a:solidFill>
                <a:schemeClr val="bg2"/>
              </a:solidFill>
            </a:endParaRPr>
          </a:p>
        </p:txBody>
      </p:sp>
      <p:sp>
        <p:nvSpPr>
          <p:cNvPr id="156" name="Google Shape;156;p23"/>
          <p:cNvSpPr txBox="1">
            <a:spLocks noGrp="1"/>
          </p:cNvSpPr>
          <p:nvPr>
            <p:ph type="body" idx="4294967295"/>
          </p:nvPr>
        </p:nvSpPr>
        <p:spPr>
          <a:xfrm>
            <a:off x="0" y="3697357"/>
            <a:ext cx="6096000" cy="1712843"/>
          </a:xfrm>
          <a:prstGeom prst="rect">
            <a:avLst/>
          </a:prstGeom>
        </p:spPr>
        <p:txBody>
          <a:bodyPr spcFirstLastPara="1" wrap="square" lIns="121900" tIns="121900" rIns="121900" bIns="121900" anchor="t" anchorCtr="0">
            <a:noAutofit/>
          </a:bodyPr>
          <a:lstStyle/>
          <a:p>
            <a:pPr marL="114300" indent="0">
              <a:spcAft>
                <a:spcPts val="2133"/>
              </a:spcAft>
              <a:buNone/>
            </a:pPr>
            <a:r>
              <a:rPr lang="en-US" sz="3200" dirty="0">
                <a:solidFill>
                  <a:schemeClr val="bg2">
                    <a:lumMod val="60000"/>
                    <a:lumOff val="40000"/>
                  </a:schemeClr>
                </a:solidFill>
              </a:rPr>
              <a:t>Who are today’s U.S. immigrants?</a:t>
            </a:r>
            <a:endParaRPr sz="3200" dirty="0">
              <a:solidFill>
                <a:schemeClr val="bg2">
                  <a:lumMod val="60000"/>
                  <a:lumOff val="40000"/>
                </a:schemeClr>
              </a:solidFill>
            </a:endParaRPr>
          </a:p>
        </p:txBody>
      </p:sp>
      <p:pic>
        <p:nvPicPr>
          <p:cNvPr id="3" name="Picture 2">
            <a:extLst>
              <a:ext uri="{FF2B5EF4-FFF2-40B4-BE49-F238E27FC236}">
                <a16:creationId xmlns="" xmlns:a16="http://schemas.microsoft.com/office/drawing/2014/main" id="{E28D6F11-04ED-2D4A-B8EE-76062414117F}"/>
              </a:ext>
            </a:extLst>
          </p:cNvPr>
          <p:cNvPicPr>
            <a:picLocks noChangeAspect="1"/>
          </p:cNvPicPr>
          <p:nvPr/>
        </p:nvPicPr>
        <p:blipFill>
          <a:blip r:embed="rId3">
            <a:duotone>
              <a:schemeClr val="bg2">
                <a:shade val="45000"/>
                <a:satMod val="135000"/>
              </a:schemeClr>
              <a:prstClr val="white"/>
            </a:duotone>
          </a:blip>
          <a:stretch>
            <a:fillRect/>
          </a:stretch>
        </p:blipFill>
        <p:spPr>
          <a:xfrm>
            <a:off x="5334000" y="0"/>
            <a:ext cx="6858000" cy="6858000"/>
          </a:xfrm>
          <a:prstGeom prst="rect">
            <a:avLst/>
          </a:prstGeom>
        </p:spPr>
      </p:pic>
      <p:sp>
        <p:nvSpPr>
          <p:cNvPr id="6" name="Slide Number Placeholder 1">
            <a:extLst>
              <a:ext uri="{FF2B5EF4-FFF2-40B4-BE49-F238E27FC236}">
                <a16:creationId xmlns="" xmlns:a16="http://schemas.microsoft.com/office/drawing/2014/main" id="{8837D197-95CB-D149-B244-12013B8424D6}"/>
              </a:ext>
            </a:extLst>
          </p:cNvPr>
          <p:cNvSpPr txBox="1">
            <a:spLocks/>
          </p:cNvSpPr>
          <p:nvPr/>
        </p:nvSpPr>
        <p:spPr>
          <a:xfrm>
            <a:off x="11459633" y="6473952"/>
            <a:ext cx="732367" cy="38404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latin typeface="Arial" panose="020B0604020202020204" pitchFamily="34" charset="0"/>
                <a:cs typeface="Arial" panose="020B0604020202020204" pitchFamily="34" charset="0"/>
              </a:rPr>
              <a:pPr/>
              <a:t>9</a:t>
            </a:fld>
            <a:endParaRPr lang="en" dirty="0">
              <a:latin typeface="Arial" panose="020B0604020202020204" pitchFamily="34" charset="0"/>
              <a:cs typeface="Arial" panose="020B0604020202020204" pitchFamily="34" charset="0"/>
            </a:endParaRPr>
          </a:p>
        </p:txBody>
      </p:sp>
      <p:grpSp>
        <p:nvGrpSpPr>
          <p:cNvPr id="35" name="Group 34">
            <a:extLst>
              <a:ext uri="{FF2B5EF4-FFF2-40B4-BE49-F238E27FC236}">
                <a16:creationId xmlns="" xmlns:a16="http://schemas.microsoft.com/office/drawing/2014/main" id="{5DF6CDD3-B4A9-BB40-8090-901E39E18664}"/>
              </a:ext>
            </a:extLst>
          </p:cNvPr>
          <p:cNvGrpSpPr/>
          <p:nvPr/>
        </p:nvGrpSpPr>
        <p:grpSpPr>
          <a:xfrm>
            <a:off x="304800" y="5647267"/>
            <a:ext cx="5184755" cy="685800"/>
            <a:chOff x="6274878" y="5647267"/>
            <a:chExt cx="5184755" cy="685800"/>
          </a:xfrm>
        </p:grpSpPr>
        <p:sp>
          <p:nvSpPr>
            <p:cNvPr id="36" name="Oval 35">
              <a:extLst>
                <a:ext uri="{FF2B5EF4-FFF2-40B4-BE49-F238E27FC236}">
                  <a16:creationId xmlns="" xmlns:a16="http://schemas.microsoft.com/office/drawing/2014/main" id="{9C083AF4-30A9-1840-997A-77336533463D}"/>
                </a:ext>
              </a:extLst>
            </p:cNvPr>
            <p:cNvSpPr/>
            <p:nvPr/>
          </p:nvSpPr>
          <p:spPr>
            <a:xfrm>
              <a:off x="6274878"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75E2415D-4BD1-D84F-A4B0-D102E8D28D18}"/>
                </a:ext>
              </a:extLst>
            </p:cNvPr>
            <p:cNvSpPr txBox="1"/>
            <p:nvPr/>
          </p:nvSpPr>
          <p:spPr>
            <a:xfrm>
              <a:off x="6364584"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1</a:t>
              </a:r>
            </a:p>
          </p:txBody>
        </p:sp>
        <p:sp>
          <p:nvSpPr>
            <p:cNvPr id="38" name="Oval 37">
              <a:extLst>
                <a:ext uri="{FF2B5EF4-FFF2-40B4-BE49-F238E27FC236}">
                  <a16:creationId xmlns="" xmlns:a16="http://schemas.microsoft.com/office/drawing/2014/main" id="{A95148FA-6E8D-E546-BF3F-CCA9CA54C8A4}"/>
                </a:ext>
              </a:extLst>
            </p:cNvPr>
            <p:cNvSpPr/>
            <p:nvPr/>
          </p:nvSpPr>
          <p:spPr>
            <a:xfrm>
              <a:off x="7024704" y="5647267"/>
              <a:ext cx="685800" cy="685800"/>
            </a:xfrm>
            <a:prstGeom prst="ellipse">
              <a:avLst/>
            </a:prstGeom>
            <a:solidFill>
              <a:schemeClr val="bg2"/>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7923AFFD-05A4-C44B-BD7B-0ED96CEEC567}"/>
                </a:ext>
              </a:extLst>
            </p:cNvPr>
            <p:cNvSpPr txBox="1"/>
            <p:nvPr/>
          </p:nvSpPr>
          <p:spPr>
            <a:xfrm>
              <a:off x="7114410" y="5668319"/>
              <a:ext cx="502920" cy="612648"/>
            </a:xfrm>
            <a:prstGeom prst="rect">
              <a:avLst/>
            </a:prstGeom>
            <a:noFill/>
          </p:spPr>
          <p:txBody>
            <a:bodyPr wrap="square" rtlCol="0">
              <a:spAutoFit/>
            </a:bodyPr>
            <a:lstStyle/>
            <a:p>
              <a:pPr algn="ctr"/>
              <a:r>
                <a:rPr lang="en-US" sz="3400" b="1" dirty="0">
                  <a:solidFill>
                    <a:schemeClr val="bg2">
                      <a:lumMod val="60000"/>
                      <a:lumOff val="40000"/>
                    </a:schemeClr>
                  </a:solidFill>
                  <a:latin typeface="Arial" panose="020B0604020202020204" pitchFamily="34" charset="0"/>
                  <a:cs typeface="Arial" panose="020B0604020202020204" pitchFamily="34" charset="0"/>
                </a:rPr>
                <a:t>2</a:t>
              </a:r>
            </a:p>
          </p:txBody>
        </p:sp>
        <p:sp>
          <p:nvSpPr>
            <p:cNvPr id="40" name="Oval 39">
              <a:extLst>
                <a:ext uri="{FF2B5EF4-FFF2-40B4-BE49-F238E27FC236}">
                  <a16:creationId xmlns="" xmlns:a16="http://schemas.microsoft.com/office/drawing/2014/main" id="{6E27F375-4D4B-4A4C-A2CD-86262CD390BA}"/>
                </a:ext>
              </a:extLst>
            </p:cNvPr>
            <p:cNvSpPr/>
            <p:nvPr/>
          </p:nvSpPr>
          <p:spPr>
            <a:xfrm>
              <a:off x="7774530"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FDEBAD9-38F8-2442-9B5B-2038B10B8A89}"/>
                </a:ext>
              </a:extLst>
            </p:cNvPr>
            <p:cNvSpPr txBox="1"/>
            <p:nvPr/>
          </p:nvSpPr>
          <p:spPr>
            <a:xfrm>
              <a:off x="7862291"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3</a:t>
              </a:r>
            </a:p>
          </p:txBody>
        </p:sp>
        <p:sp>
          <p:nvSpPr>
            <p:cNvPr id="42" name="Oval 41">
              <a:extLst>
                <a:ext uri="{FF2B5EF4-FFF2-40B4-BE49-F238E27FC236}">
                  <a16:creationId xmlns="" xmlns:a16="http://schemas.microsoft.com/office/drawing/2014/main" id="{D4A12108-4C73-DE44-BD02-91D03B6D8AC0}"/>
                </a:ext>
              </a:extLst>
            </p:cNvPr>
            <p:cNvSpPr/>
            <p:nvPr/>
          </p:nvSpPr>
          <p:spPr>
            <a:xfrm>
              <a:off x="8524356"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355F9CC2-542F-154A-AC13-3AF293DA0BFC}"/>
                </a:ext>
              </a:extLst>
            </p:cNvPr>
            <p:cNvSpPr txBox="1"/>
            <p:nvPr/>
          </p:nvSpPr>
          <p:spPr>
            <a:xfrm>
              <a:off x="8614062"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4</a:t>
              </a:r>
            </a:p>
          </p:txBody>
        </p:sp>
        <p:sp>
          <p:nvSpPr>
            <p:cNvPr id="44" name="Oval 43">
              <a:extLst>
                <a:ext uri="{FF2B5EF4-FFF2-40B4-BE49-F238E27FC236}">
                  <a16:creationId xmlns="" xmlns:a16="http://schemas.microsoft.com/office/drawing/2014/main" id="{9D227D1A-8534-C944-A481-98E045180B7D}"/>
                </a:ext>
              </a:extLst>
            </p:cNvPr>
            <p:cNvSpPr/>
            <p:nvPr/>
          </p:nvSpPr>
          <p:spPr>
            <a:xfrm>
              <a:off x="9274182"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 xmlns:a16="http://schemas.microsoft.com/office/drawing/2014/main" id="{41A84C24-CFBD-BC4C-84A5-F45BA9BAAE1C}"/>
                </a:ext>
              </a:extLst>
            </p:cNvPr>
            <p:cNvSpPr txBox="1"/>
            <p:nvPr/>
          </p:nvSpPr>
          <p:spPr>
            <a:xfrm>
              <a:off x="9361943"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5</a:t>
              </a:r>
            </a:p>
          </p:txBody>
        </p:sp>
        <p:sp>
          <p:nvSpPr>
            <p:cNvPr id="46" name="Oval 45">
              <a:extLst>
                <a:ext uri="{FF2B5EF4-FFF2-40B4-BE49-F238E27FC236}">
                  <a16:creationId xmlns="" xmlns:a16="http://schemas.microsoft.com/office/drawing/2014/main" id="{00426CB3-1F94-584F-8B7B-11ADF3E7D605}"/>
                </a:ext>
              </a:extLst>
            </p:cNvPr>
            <p:cNvSpPr/>
            <p:nvPr/>
          </p:nvSpPr>
          <p:spPr>
            <a:xfrm>
              <a:off x="10024008"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 xmlns:a16="http://schemas.microsoft.com/office/drawing/2014/main" id="{589931D1-2974-A04F-985E-B38A5F993BCF}"/>
                </a:ext>
              </a:extLst>
            </p:cNvPr>
            <p:cNvSpPr txBox="1"/>
            <p:nvPr/>
          </p:nvSpPr>
          <p:spPr>
            <a:xfrm>
              <a:off x="10126534"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6</a:t>
              </a:r>
            </a:p>
          </p:txBody>
        </p:sp>
        <p:sp>
          <p:nvSpPr>
            <p:cNvPr id="48" name="Oval 47">
              <a:extLst>
                <a:ext uri="{FF2B5EF4-FFF2-40B4-BE49-F238E27FC236}">
                  <a16:creationId xmlns="" xmlns:a16="http://schemas.microsoft.com/office/drawing/2014/main" id="{EC0D2958-F58A-474E-A7B5-15C064FE932D}"/>
                </a:ext>
              </a:extLst>
            </p:cNvPr>
            <p:cNvSpPr/>
            <p:nvPr/>
          </p:nvSpPr>
          <p:spPr>
            <a:xfrm>
              <a:off x="10773833" y="5647267"/>
              <a:ext cx="685800" cy="685800"/>
            </a:xfrm>
            <a:prstGeom prst="ellipse">
              <a:avLst/>
            </a:prstGeom>
            <a:no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 xmlns:a16="http://schemas.microsoft.com/office/drawing/2014/main" id="{58BA7F1D-EDCD-6C42-94D7-C445C164F813}"/>
                </a:ext>
              </a:extLst>
            </p:cNvPr>
            <p:cNvSpPr txBox="1"/>
            <p:nvPr/>
          </p:nvSpPr>
          <p:spPr>
            <a:xfrm>
              <a:off x="10881571" y="5668319"/>
              <a:ext cx="502920" cy="612648"/>
            </a:xfrm>
            <a:prstGeom prst="rect">
              <a:avLst/>
            </a:prstGeom>
            <a:noFill/>
          </p:spPr>
          <p:txBody>
            <a:bodyPr wrap="square" rtlCol="0">
              <a:spAutoFit/>
            </a:bodyPr>
            <a:lstStyle/>
            <a:p>
              <a:pPr algn="ctr"/>
              <a:r>
                <a:rPr lang="en-US" sz="3400" b="1" dirty="0">
                  <a:solidFill>
                    <a:schemeClr val="bg2"/>
                  </a:solidFill>
                  <a:latin typeface="Arial" panose="020B0604020202020204" pitchFamily="34" charset="0"/>
                  <a:cs typeface="Arial" panose="020B0604020202020204" pitchFamily="34" charset="0"/>
                </a:rPr>
                <a:t>7</a:t>
              </a:r>
            </a:p>
          </p:txBody>
        </p:sp>
        <p:cxnSp>
          <p:nvCxnSpPr>
            <p:cNvPr id="50" name="Straight Connector 49">
              <a:extLst>
                <a:ext uri="{FF2B5EF4-FFF2-40B4-BE49-F238E27FC236}">
                  <a16:creationId xmlns="" xmlns:a16="http://schemas.microsoft.com/office/drawing/2014/main" id="{AE3C97E7-0A98-AA43-8843-A2185B5DF703}"/>
                </a:ext>
              </a:extLst>
            </p:cNvPr>
            <p:cNvCxnSpPr>
              <a:stCxn id="36" idx="6"/>
              <a:endCxn id="38" idx="2"/>
            </p:cNvCxnSpPr>
            <p:nvPr/>
          </p:nvCxnSpPr>
          <p:spPr>
            <a:xfrm>
              <a:off x="6960678" y="5990167"/>
              <a:ext cx="64008"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3D9852A9-F8DA-0E47-B720-0EA96841B9A5}"/>
                </a:ext>
              </a:extLst>
            </p:cNvPr>
            <p:cNvCxnSpPr>
              <a:cxnSpLocks/>
              <a:endCxn id="40" idx="2"/>
            </p:cNvCxnSpPr>
            <p:nvPr/>
          </p:nvCxnSpPr>
          <p:spPr>
            <a:xfrm flipV="1">
              <a:off x="7710504" y="5990167"/>
              <a:ext cx="64026" cy="273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62A9F793-2002-0749-8DB0-8842A092C247}"/>
                </a:ext>
              </a:extLst>
            </p:cNvPr>
            <p:cNvCxnSpPr>
              <a:cxnSpLocks/>
              <a:endCxn id="42" idx="2"/>
            </p:cNvCxnSpPr>
            <p:nvPr/>
          </p:nvCxnSpPr>
          <p:spPr>
            <a:xfrm>
              <a:off x="8460330" y="5990167"/>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166453F2-05C7-FA43-8D55-101F397FB4D6}"/>
                </a:ext>
              </a:extLst>
            </p:cNvPr>
            <p:cNvCxnSpPr>
              <a:cxnSpLocks/>
              <a:endCxn id="44" idx="2"/>
            </p:cNvCxnSpPr>
            <p:nvPr/>
          </p:nvCxnSpPr>
          <p:spPr>
            <a:xfrm flipV="1">
              <a:off x="9210156" y="5990167"/>
              <a:ext cx="64026" cy="92"/>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789CEBFC-6DFF-4147-AC95-291896AE3B33}"/>
                </a:ext>
              </a:extLst>
            </p:cNvPr>
            <p:cNvCxnSpPr>
              <a:cxnSpLocks/>
              <a:endCxn id="46" idx="2"/>
            </p:cNvCxnSpPr>
            <p:nvPr/>
          </p:nvCxnSpPr>
          <p:spPr>
            <a:xfrm>
              <a:off x="9959982" y="5990167"/>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EDED2DC2-4073-544B-96DF-78B5AAAF1B5C}"/>
                </a:ext>
              </a:extLst>
            </p:cNvPr>
            <p:cNvCxnSpPr>
              <a:cxnSpLocks/>
            </p:cNvCxnSpPr>
            <p:nvPr/>
          </p:nvCxnSpPr>
          <p:spPr>
            <a:xfrm>
              <a:off x="10716728" y="5995425"/>
              <a:ext cx="640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870950926"/>
      </p:ext>
    </p:extLst>
  </p:cSld>
  <p:clrMapOvr>
    <a:masterClrMapping/>
  </p:clrMapOvr>
</p:sld>
</file>

<file path=ppt/theme/theme1.xml><?xml version="1.0" encoding="utf-8"?>
<a:theme xmlns:a="http://schemas.openxmlformats.org/drawingml/2006/main" name="Simple Light">
  <a:themeElements>
    <a:clrScheme name="BIMI-blue-green-yellow">
      <a:dk1>
        <a:srgbClr val="000000"/>
      </a:dk1>
      <a:lt1>
        <a:srgbClr val="FFFFFF"/>
      </a:lt1>
      <a:dk2>
        <a:srgbClr val="495965"/>
      </a:dk2>
      <a:lt2>
        <a:srgbClr val="3D8DAE"/>
      </a:lt2>
      <a:accent1>
        <a:srgbClr val="009BB0"/>
      </a:accent1>
      <a:accent2>
        <a:srgbClr val="00A7A3"/>
      </a:accent2>
      <a:accent3>
        <a:srgbClr val="00B087"/>
      </a:accent3>
      <a:accent4>
        <a:srgbClr val="4DB661"/>
      </a:accent4>
      <a:accent5>
        <a:srgbClr val="89B661"/>
      </a:accent5>
      <a:accent6>
        <a:srgbClr val="C3B30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58255</TotalTime>
  <Words>3172</Words>
  <Application>Microsoft Office PowerPoint</Application>
  <PresentationFormat>Προσαρμογή</PresentationFormat>
  <Paragraphs>638</Paragraphs>
  <Slides>66</Slides>
  <Notes>28</Notes>
  <HiddenSlides>0</HiddenSlides>
  <MMClips>0</MMClips>
  <ScaleCrop>false</ScaleCrop>
  <HeadingPairs>
    <vt:vector size="4" baseType="variant">
      <vt:variant>
        <vt:lpstr>Θέμα</vt:lpstr>
      </vt:variant>
      <vt:variant>
        <vt:i4>1</vt:i4>
      </vt:variant>
      <vt:variant>
        <vt:lpstr>Τίτλοι διαφανειών</vt:lpstr>
      </vt:variant>
      <vt:variant>
        <vt:i4>66</vt:i4>
      </vt:variant>
    </vt:vector>
  </HeadingPairs>
  <TitlesOfParts>
    <vt:vector size="67" baseType="lpstr">
      <vt:lpstr>Simple Light</vt:lpstr>
      <vt:lpstr>Migration in USA</vt:lpstr>
      <vt:lpstr>Διαφάνεια 2</vt:lpstr>
      <vt:lpstr>Διαφάνεια 3</vt:lpstr>
      <vt:lpstr>Global Migration</vt:lpstr>
      <vt:lpstr>Number of global migrants have increased,  yet the proportion has remained stable Total and proportion of global migrants, 1970 - 2019</vt:lpstr>
      <vt:lpstr>One in every 30 people globally are international migrants 2018</vt:lpstr>
      <vt:lpstr>In 2018, 52% of international migrants were male and 48% were female</vt:lpstr>
      <vt:lpstr>Διαφάνεια 8</vt:lpstr>
      <vt:lpstr>Demographics</vt:lpstr>
      <vt:lpstr>Immigrants as a percentage of U.S. population has remained stable? (total number has increased) 1840 - 2018</vt:lpstr>
      <vt:lpstr>Nine countries have a foreign-born population of 1M or more living in the U.S. 2019</vt:lpstr>
      <vt:lpstr>Where do immigrants live? Traditional Destination States </vt:lpstr>
      <vt:lpstr>Where do immigrants live? New Destination States </vt:lpstr>
      <vt:lpstr>Immigrants are younger (mostly 20-64 years old) than U.S. born individuals 2017</vt:lpstr>
      <vt:lpstr>Immigrant participation in the labor force has increased 2018</vt:lpstr>
      <vt:lpstr>Arrivals: Asians outnumber Latinx Immigrants % of immigrants arriving in the U.S. in each year who are ...</vt:lpstr>
      <vt:lpstr>About 1M green cards are issued a year Number of green cards issued annually in the U.S., 1820 - 2018</vt:lpstr>
      <vt:lpstr>Permanent residency cards may have numerical  limits set by Congress</vt:lpstr>
      <vt:lpstr>Family-based categories of permanent legal migration (U.S.)</vt:lpstr>
      <vt:lpstr>Διαφάνεια 20</vt:lpstr>
      <vt:lpstr>Lowest number of refugees admitted in 2018 Total number of refugees admitted to the U.S. per year, 1980-2018</vt:lpstr>
      <vt:lpstr>At most, 40,000 asylum cases per year have been granted in the U.S. Total number of asylum cases in the U.S., 1990 - 2018</vt:lpstr>
      <vt:lpstr>Most nonimmigrant admissions in the U.S. are visitors from North America 2018</vt:lpstr>
      <vt:lpstr>Migrant Illegality</vt:lpstr>
      <vt:lpstr>Why does migrant [il]legality matter?</vt:lpstr>
      <vt:lpstr>48.4% of undocumented immigrants are Mexican  Country of origin of undocumented immigrants, 2018</vt:lpstr>
      <vt:lpstr>More men are undocumented than women Total number of undocumented immigrants by gender, 2010 - 2018</vt:lpstr>
      <vt:lpstr>In 2018, 77% of undocumented immigrants were in the labor force or 7.4M individuals. </vt:lpstr>
      <vt:lpstr>In 2018, 96% of undocumented immigrants in the labor force were employed or 7.1M individuals. </vt:lpstr>
      <vt:lpstr>46% of undocumented immigrants are visa overstayers 2017</vt:lpstr>
      <vt:lpstr>California has the most DACAmented recipients 2020</vt:lpstr>
      <vt:lpstr>255K TPS recipients (the highest number) are  from El Salvador, Honduras, and Nicaragua  2019</vt:lpstr>
      <vt:lpstr>Immigration Enforcement</vt:lpstr>
      <vt:lpstr>Immigration arrests have increased post-1965 1927 - 2018</vt:lpstr>
      <vt:lpstr>Number of immigrant returns are similar to arrests until the 2010s 1927 - 2018</vt:lpstr>
      <vt:lpstr>Mexican immigrants are “returned” at higher numbers without an order of removal 2018</vt:lpstr>
      <vt:lpstr>Immigrant removals have increased since 1990 1935 - 2018</vt:lpstr>
      <vt:lpstr>Impact</vt:lpstr>
      <vt:lpstr>In 2019, almost 2/3 Americans said immigrants are  essential to the nation  % who say …</vt:lpstr>
      <vt:lpstr>In 2019, more Republicans say America risks its  ‘identity as a nation’ if it is too open to foreigners  % who say …</vt:lpstr>
      <vt:lpstr>Who views immigrants as “essential”? 2019</vt:lpstr>
      <vt:lpstr>Increased border security and path to legal status are important immigration policy goals % who say each is a ________ goal for U.S. immigration policy, 2019</vt:lpstr>
      <vt:lpstr>Little has changed on views of immigration % who say each is a very/somewhat important goal for U.S. immigration policy, 2019</vt:lpstr>
      <vt:lpstr>Little has changed on views of immigration % who say each is a very/somewhat important goal for U.S. immigration policy, 2019</vt:lpstr>
      <vt:lpstr>Little has changed on views of immigration % who say each is a very/somewhat important goal for U.S. immigration policy, 2019</vt:lpstr>
      <vt:lpstr>General public overestimates the number of immigrants in the U.S. and across nations Estimates Versus Official Statistics, 2009</vt:lpstr>
      <vt:lpstr>United Kingdom respondents described immigrants as a problem at higher rates % of respondents who described immigrants as a problem by country, 2008 - 2013</vt:lpstr>
      <vt:lpstr>Integration</vt:lpstr>
      <vt:lpstr>Traditional measures of immigrant integration into  a new country include:</vt:lpstr>
      <vt:lpstr>Educational attainment among U.S. immigrants % of immigrants ages 25 and older whose highest level of education is a _______, 1960 – 2017</vt:lpstr>
      <vt:lpstr>Recently arrived immigrants have higher education Educational attainment of U.S.-born, immigrant, and recently arrived immigrants, 2018</vt:lpstr>
      <vt:lpstr>Most immigrants have lived in the U.S. for   over 10 years % of foreign-born population who have lived in the U.S. _____, 1970-2017</vt:lpstr>
      <vt:lpstr>Immigrants’ annual household income and personal  earnings has slightly increased over last 30 years Annual and personal earnings of immigrants, 1990-2017</vt:lpstr>
      <vt:lpstr>More than 50% of immigrants are English proficient % of foreign-born population ages 5 and older who are English proficient, 1980-2017</vt:lpstr>
      <vt:lpstr>Immigrants naturalize at higher numbers near political events Annual number of naturalized citizens, 1907-2018</vt:lpstr>
      <vt:lpstr>What do we mean by generations since migration?</vt:lpstr>
      <vt:lpstr>First- and second-generation immigrants % of U.S. population who are _ generation immigrants, 1900-2017</vt:lpstr>
      <vt:lpstr>Mexican Americans’ years of education stagnate with generational status 2008</vt:lpstr>
      <vt:lpstr>Migration Motives</vt:lpstr>
      <vt:lpstr>Why people migrate?</vt:lpstr>
      <vt:lpstr>Cultural and social theories</vt:lpstr>
      <vt:lpstr>Economic theories Macro-level</vt:lpstr>
      <vt:lpstr>Economic theories Micro-level</vt:lpstr>
      <vt:lpstr>Environmental &amp; climate theories</vt:lpstr>
      <vt:lpstr>Political theories</vt:lpstr>
      <vt:lpstr>Example: Mexican migration motives have  changed over time 1965-2010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 GARCÍA VALDIVIA</dc:creator>
  <cp:lastModifiedBy>Χρήστης των Windows</cp:lastModifiedBy>
  <cp:revision>707</cp:revision>
  <cp:lastPrinted>2020-09-13T20:52:19Z</cp:lastPrinted>
  <dcterms:created xsi:type="dcterms:W3CDTF">2020-06-03T00:06:56Z</dcterms:created>
  <dcterms:modified xsi:type="dcterms:W3CDTF">2022-12-10T12:36:30Z</dcterms:modified>
</cp:coreProperties>
</file>