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38"/>
  </p:notesMasterIdLst>
  <p:sldIdLst>
    <p:sldId id="256" r:id="rId2"/>
    <p:sldId id="289" r:id="rId3"/>
    <p:sldId id="339" r:id="rId4"/>
    <p:sldId id="341" r:id="rId5"/>
    <p:sldId id="340" r:id="rId6"/>
    <p:sldId id="342" r:id="rId7"/>
    <p:sldId id="301" r:id="rId8"/>
    <p:sldId id="306" r:id="rId9"/>
    <p:sldId id="307" r:id="rId10"/>
    <p:sldId id="308" r:id="rId11"/>
    <p:sldId id="309" r:id="rId12"/>
    <p:sldId id="329" r:id="rId13"/>
    <p:sldId id="330" r:id="rId14"/>
    <p:sldId id="302" r:id="rId15"/>
    <p:sldId id="324" r:id="rId16"/>
    <p:sldId id="323" r:id="rId17"/>
    <p:sldId id="343" r:id="rId18"/>
    <p:sldId id="344" r:id="rId19"/>
    <p:sldId id="310" r:id="rId20"/>
    <p:sldId id="331" r:id="rId21"/>
    <p:sldId id="303" r:id="rId22"/>
    <p:sldId id="311" r:id="rId23"/>
    <p:sldId id="312" r:id="rId24"/>
    <p:sldId id="304" r:id="rId25"/>
    <p:sldId id="319" r:id="rId26"/>
    <p:sldId id="317" r:id="rId27"/>
    <p:sldId id="318" r:id="rId28"/>
    <p:sldId id="313" r:id="rId29"/>
    <p:sldId id="338" r:id="rId30"/>
    <p:sldId id="314" r:id="rId31"/>
    <p:sldId id="346" r:id="rId32"/>
    <p:sldId id="333" r:id="rId33"/>
    <p:sldId id="334" r:id="rId34"/>
    <p:sldId id="336" r:id="rId35"/>
    <p:sldId id="337" r:id="rId36"/>
    <p:sldId id="335"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45"/>
    <p:restoredTop sz="94558"/>
  </p:normalViewPr>
  <p:slideViewPr>
    <p:cSldViewPr>
      <p:cViewPr varScale="1">
        <p:scale>
          <a:sx n="121" d="100"/>
          <a:sy n="121" d="100"/>
        </p:scale>
        <p:origin x="96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2355BD-0B96-4639-BA61-0A2F30D96A05}" type="datetimeFigureOut">
              <a:rPr lang="el-GR" smtClean="0"/>
              <a:t>6/4/21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E9DD4-122A-490E-80AE-9C1D967999B1}" type="slidenum">
              <a:rPr lang="el-GR" smtClean="0"/>
              <a:t>‹#›</a:t>
            </a:fld>
            <a:endParaRPr lang="el-GR"/>
          </a:p>
        </p:txBody>
      </p:sp>
    </p:spTree>
    <p:extLst>
      <p:ext uri="{BB962C8B-B14F-4D97-AF65-F5344CB8AC3E}">
        <p14:creationId xmlns:p14="http://schemas.microsoft.com/office/powerpoint/2010/main" val="104682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7CF41922-0954-4E7E-94FD-92F7E23BD17D}" type="datetimeFigureOut">
              <a:rPr lang="el-GR" smtClean="0"/>
              <a:t>6/4/21</a:t>
            </a:fld>
            <a:endParaRPr lang="el-GR"/>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l-GR"/>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FAC73F16-A4CE-4001-A226-BE1667CAE723}" type="slidenum">
              <a:rPr lang="el-GR" smtClean="0"/>
              <a:t>‹#›</a:t>
            </a:fld>
            <a:endParaRPr lang="el-GR"/>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27503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t>6/4/21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1266318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t>6/4/21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3226916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t>6/4/21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407516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7CF41922-0954-4E7E-94FD-92F7E23BD17D}" type="datetimeFigureOut">
              <a:rPr lang="el-GR" smtClean="0"/>
              <a:t>6/4/21</a:t>
            </a:fld>
            <a:endParaRPr lang="el-GR"/>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FAC73F16-A4CE-4001-A226-BE1667CAE723}" type="slidenum">
              <a:rPr lang="el-GR" smtClean="0"/>
              <a:t>‹#›</a:t>
            </a:fld>
            <a:endParaRPr lang="el-GR"/>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8603607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CF41922-0954-4E7E-94FD-92F7E23BD17D}" type="datetimeFigureOut">
              <a:rPr lang="el-GR" smtClean="0"/>
              <a:t>6/4/21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15761566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941832" y="2909102"/>
            <a:ext cx="361188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975398" y="2909102"/>
            <a:ext cx="361188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CF41922-0954-4E7E-94FD-92F7E23BD17D}" type="datetimeFigureOut">
              <a:rPr lang="el-GR" smtClean="0"/>
              <a:t>6/4/21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378807683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CF41922-0954-4E7E-94FD-92F7E23BD17D}" type="datetimeFigureOut">
              <a:rPr lang="el-GR" smtClean="0"/>
              <a:t>6/4/21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2600544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41922-0954-4E7E-94FD-92F7E23BD17D}" type="datetimeFigureOut">
              <a:rPr lang="el-GR" smtClean="0"/>
              <a:t>6/4/21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138761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573789" y="6375679"/>
            <a:ext cx="925016" cy="348462"/>
          </a:xfrm>
        </p:spPr>
        <p:txBody>
          <a:bodyPr/>
          <a:lstStyle/>
          <a:p>
            <a:fld id="{7CF41922-0954-4E7E-94FD-92F7E23BD17D}" type="datetimeFigureOut">
              <a:rPr lang="el-GR" smtClean="0"/>
              <a:t>6/4/21</a:t>
            </a:fld>
            <a:endParaRPr lang="el-GR"/>
          </a:p>
        </p:txBody>
      </p:sp>
      <p:sp>
        <p:nvSpPr>
          <p:cNvPr id="6" name="Footer Placeholder 5"/>
          <p:cNvSpPr>
            <a:spLocks noGrp="1"/>
          </p:cNvSpPr>
          <p:nvPr>
            <p:ph type="ftr" sz="quarter" idx="11"/>
          </p:nvPr>
        </p:nvSpPr>
        <p:spPr>
          <a:xfrm>
            <a:off x="1577716" y="6375679"/>
            <a:ext cx="2611634" cy="345796"/>
          </a:xfrm>
        </p:spPr>
        <p:txBody>
          <a:bodyPr/>
          <a:lstStyle/>
          <a:p>
            <a:endParaRPr lang="el-GR"/>
          </a:p>
        </p:txBody>
      </p:sp>
      <p:sp>
        <p:nvSpPr>
          <p:cNvPr id="7" name="Slide Number Placeholder 6"/>
          <p:cNvSpPr>
            <a:spLocks noGrp="1"/>
          </p:cNvSpPr>
          <p:nvPr>
            <p:ph type="sldNum" sz="quarter" idx="12"/>
          </p:nvPr>
        </p:nvSpPr>
        <p:spPr>
          <a:xfrm>
            <a:off x="4268261" y="6375679"/>
            <a:ext cx="924342" cy="345796"/>
          </a:xfrm>
        </p:spPr>
        <p:txBody>
          <a:bodyPr/>
          <a:lstStyle/>
          <a:p>
            <a:fld id="{FAC73F16-A4CE-4001-A226-BE1667CAE723}" type="slidenum">
              <a:rPr lang="el-GR" smtClean="0"/>
              <a:t>‹#›</a:t>
            </a:fld>
            <a:endParaRPr lang="el-GR"/>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801717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574463" y="6375679"/>
            <a:ext cx="924342" cy="348462"/>
          </a:xfrm>
        </p:spPr>
        <p:txBody>
          <a:bodyPr/>
          <a:lstStyle/>
          <a:p>
            <a:fld id="{7CF41922-0954-4E7E-94FD-92F7E23BD17D}" type="datetimeFigureOut">
              <a:rPr lang="el-GR" smtClean="0"/>
              <a:t>6/4/21</a:t>
            </a:fld>
            <a:endParaRPr lang="el-GR"/>
          </a:p>
        </p:txBody>
      </p:sp>
      <p:sp>
        <p:nvSpPr>
          <p:cNvPr id="6" name="Footer Placeholder 5"/>
          <p:cNvSpPr>
            <a:spLocks noGrp="1"/>
          </p:cNvSpPr>
          <p:nvPr>
            <p:ph type="ftr" sz="quarter" idx="11"/>
          </p:nvPr>
        </p:nvSpPr>
        <p:spPr>
          <a:xfrm>
            <a:off x="1577716" y="6375679"/>
            <a:ext cx="2611634" cy="345796"/>
          </a:xfrm>
        </p:spPr>
        <p:txBody>
          <a:bodyPr/>
          <a:lstStyle/>
          <a:p>
            <a:endParaRPr lang="el-GR"/>
          </a:p>
        </p:txBody>
      </p:sp>
      <p:sp>
        <p:nvSpPr>
          <p:cNvPr id="7" name="Slide Number Placeholder 6"/>
          <p:cNvSpPr>
            <a:spLocks noGrp="1"/>
          </p:cNvSpPr>
          <p:nvPr>
            <p:ph type="sldNum" sz="quarter" idx="12"/>
          </p:nvPr>
        </p:nvSpPr>
        <p:spPr>
          <a:xfrm>
            <a:off x="4256153" y="6375679"/>
            <a:ext cx="947460" cy="345796"/>
          </a:xfrm>
        </p:spPr>
        <p:txBody>
          <a:bodyPr/>
          <a:lstStyle/>
          <a:p>
            <a:fld id="{FAC73F16-A4CE-4001-A226-BE1667CAE723}" type="slidenum">
              <a:rPr lang="el-GR" smtClean="0"/>
              <a:t>‹#›</a:t>
            </a:fld>
            <a:endParaRPr lang="el-GR"/>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308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7CF41922-0954-4E7E-94FD-92F7E23BD17D}" type="datetimeFigureOut">
              <a:rPr lang="el-GR" smtClean="0"/>
              <a:t>6/4/21</a:t>
            </a:fld>
            <a:endParaRPr lang="el-GR"/>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l-GR"/>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FAC73F16-A4CE-4001-A226-BE1667CAE723}" type="slidenum">
              <a:rPr lang="el-GR" smtClean="0"/>
              <a:t>‹#›</a:t>
            </a:fld>
            <a:endParaRPr lang="el-GR"/>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682627063"/>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594">
          <p15:clr>
            <a:srgbClr val="F26B43"/>
          </p15:clr>
        </p15:guide>
        <p15:guide id="1" pos="792">
          <p15:clr>
            <a:srgbClr val="F26B43"/>
          </p15:clr>
        </p15:guide>
        <p15:guide id="2" pos="7200">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ted.com/talks/dan_ariely_what_makes_us_feel_good_about_our_work/discussion#t-7067"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easybib.com/reference/guide/apa/journal" TargetMode="External"/><Relationship Id="rId2" Type="http://schemas.openxmlformats.org/officeDocument/2006/relationships/hyperlink" Target="https://uscupstate.libguides.com/c.php?g=452037&amp;p=3086943" TargetMode="External"/><Relationship Id="rId1" Type="http://schemas.openxmlformats.org/officeDocument/2006/relationships/slideLayout" Target="../slideLayouts/slideLayout2.xml"/><Relationship Id="rId5" Type="http://schemas.openxmlformats.org/officeDocument/2006/relationships/hyperlink" Target="https://aus.libguides.com/apa/apa-no-author-date" TargetMode="External"/><Relationship Id="rId4" Type="http://schemas.openxmlformats.org/officeDocument/2006/relationships/hyperlink" Target="https://apastyle.apa.org/style-grammar-guidelines/references/examples/journal-article-references"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en.wikipedia.org/wiki/Subsistence_farming" TargetMode="External"/><Relationship Id="rId13" Type="http://schemas.openxmlformats.org/officeDocument/2006/relationships/hyperlink" Target="https://en.wikipedia.org/wiki/Digital_economy" TargetMode="External"/><Relationship Id="rId3" Type="http://schemas.openxmlformats.org/officeDocument/2006/relationships/hyperlink" Target="https://en.wikipedia.org/wiki/Skilled_worker" TargetMode="External"/><Relationship Id="rId7" Type="http://schemas.openxmlformats.org/officeDocument/2006/relationships/hyperlink" Target="https://en.wikipedia.org/wiki/Knowledge_worker" TargetMode="External"/><Relationship Id="rId12" Type="http://schemas.openxmlformats.org/officeDocument/2006/relationships/hyperlink" Target="https://en.wikipedia.org/wiki/Information_economy" TargetMode="External"/><Relationship Id="rId17" Type="http://schemas.openxmlformats.org/officeDocument/2006/relationships/hyperlink" Target="https://en.wikipedia.org/wiki/Patent" TargetMode="External"/><Relationship Id="rId2" Type="http://schemas.openxmlformats.org/officeDocument/2006/relationships/hyperlink" Target="https://en.wikipedia.org/wiki/Agrarian_economy" TargetMode="External"/><Relationship Id="rId16" Type="http://schemas.openxmlformats.org/officeDocument/2006/relationships/hyperlink" Target="https://en.wikipedia.org/wiki/Copyright" TargetMode="External"/><Relationship Id="rId1" Type="http://schemas.openxmlformats.org/officeDocument/2006/relationships/slideLayout" Target="../slideLayouts/slideLayout2.xml"/><Relationship Id="rId6" Type="http://schemas.openxmlformats.org/officeDocument/2006/relationships/hyperlink" Target="https://en.wikipedia.org/wiki/Skill_(labor)" TargetMode="External"/><Relationship Id="rId11" Type="http://schemas.openxmlformats.org/officeDocument/2006/relationships/hyperlink" Target="https://en.wikipedia.org/wiki/Post-industrial_economy" TargetMode="External"/><Relationship Id="rId5" Type="http://schemas.openxmlformats.org/officeDocument/2006/relationships/hyperlink" Target="https://en.wikipedia.org/wiki/Mass_production" TargetMode="External"/><Relationship Id="rId15" Type="http://schemas.openxmlformats.org/officeDocument/2006/relationships/hyperlink" Target="https://en.wikipedia.org/wiki/Trade_secret" TargetMode="External"/><Relationship Id="rId10" Type="http://schemas.openxmlformats.org/officeDocument/2006/relationships/hyperlink" Target="https://en.wikipedia.org/wiki/Service_economy" TargetMode="External"/><Relationship Id="rId4" Type="http://schemas.openxmlformats.org/officeDocument/2006/relationships/hyperlink" Target="https://en.wikipedia.org/wiki/Intellectual_property" TargetMode="External"/><Relationship Id="rId9" Type="http://schemas.openxmlformats.org/officeDocument/2006/relationships/hyperlink" Target="https://en.wikipedia.org/wiki/Industrialized_economy" TargetMode="External"/><Relationship Id="rId14" Type="http://schemas.openxmlformats.org/officeDocument/2006/relationships/hyperlink" Target="https://en.wikipedia.org/wiki/Information_technology"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en.wikipedia.org/wiki/Mass_production" TargetMode="External"/><Relationship Id="rId13" Type="http://schemas.openxmlformats.org/officeDocument/2006/relationships/hyperlink" Target="https://en.wikipedia.org/wiki/Information_technology" TargetMode="External"/><Relationship Id="rId3" Type="http://schemas.openxmlformats.org/officeDocument/2006/relationships/hyperlink" Target="https://en.wikipedia.org/wiki/Skill_(labor)" TargetMode="External"/><Relationship Id="rId7" Type="http://schemas.openxmlformats.org/officeDocument/2006/relationships/hyperlink" Target="https://en.wikipedia.org/wiki/Industrialized_economy" TargetMode="External"/><Relationship Id="rId12" Type="http://schemas.openxmlformats.org/officeDocument/2006/relationships/hyperlink" Target="https://en.wikipedia.org/wiki/Digital_economy" TargetMode="External"/><Relationship Id="rId17" Type="http://schemas.openxmlformats.org/officeDocument/2006/relationships/hyperlink" Target="https://en.wikipedia.org/wiki/Patent" TargetMode="External"/><Relationship Id="rId2" Type="http://schemas.openxmlformats.org/officeDocument/2006/relationships/hyperlink" Target="https://en.wikipedia.org/wiki/Skilled_worker" TargetMode="External"/><Relationship Id="rId16" Type="http://schemas.openxmlformats.org/officeDocument/2006/relationships/hyperlink" Target="https://en.wikipedia.org/wiki/Copyright" TargetMode="External"/><Relationship Id="rId1" Type="http://schemas.openxmlformats.org/officeDocument/2006/relationships/slideLayout" Target="../slideLayouts/slideLayout2.xml"/><Relationship Id="rId6" Type="http://schemas.openxmlformats.org/officeDocument/2006/relationships/hyperlink" Target="https://en.wikipedia.org/wiki/Subsistence_farming" TargetMode="External"/><Relationship Id="rId11" Type="http://schemas.openxmlformats.org/officeDocument/2006/relationships/hyperlink" Target="https://en.wikipedia.org/wiki/Information_economy" TargetMode="External"/><Relationship Id="rId5" Type="http://schemas.openxmlformats.org/officeDocument/2006/relationships/hyperlink" Target="https://en.wikipedia.org/wiki/Agrarian_economy" TargetMode="External"/><Relationship Id="rId15" Type="http://schemas.openxmlformats.org/officeDocument/2006/relationships/hyperlink" Target="https://en.wikipedia.org/wiki/Trade_secret" TargetMode="External"/><Relationship Id="rId10" Type="http://schemas.openxmlformats.org/officeDocument/2006/relationships/hyperlink" Target="https://en.wikipedia.org/wiki/Post-industrial_economy" TargetMode="External"/><Relationship Id="rId4" Type="http://schemas.openxmlformats.org/officeDocument/2006/relationships/hyperlink" Target="https://en.wikipedia.org/wiki/Knowledge_worker" TargetMode="External"/><Relationship Id="rId9" Type="http://schemas.openxmlformats.org/officeDocument/2006/relationships/hyperlink" Target="https://en.wikipedia.org/wiki/Service_economy" TargetMode="External"/><Relationship Id="rId14" Type="http://schemas.openxmlformats.org/officeDocument/2006/relationships/hyperlink" Target="https://en.wikipedia.org/wiki/Intellectual_property"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051720" y="1916832"/>
            <a:ext cx="5418981" cy="1671013"/>
          </a:xfrm>
        </p:spPr>
        <p:txBody>
          <a:bodyPr/>
          <a:lstStyle/>
          <a:p>
            <a:br>
              <a:rPr lang="en-US" dirty="0"/>
            </a:br>
            <a:r>
              <a:rPr lang="en-US" sz="3600" b="0" dirty="0"/>
              <a:t>Human motivation</a:t>
            </a:r>
            <a:endParaRPr lang="el-GR" sz="3600" b="0" dirty="0"/>
          </a:p>
        </p:txBody>
      </p:sp>
      <p:sp>
        <p:nvSpPr>
          <p:cNvPr id="3" name="2 - Υπότιτλος"/>
          <p:cNvSpPr>
            <a:spLocks noGrp="1"/>
          </p:cNvSpPr>
          <p:nvPr>
            <p:ph type="subTitle" idx="1"/>
          </p:nvPr>
        </p:nvSpPr>
        <p:spPr/>
        <p:txBody>
          <a:bodyPr>
            <a:normAutofit/>
          </a:bodyPr>
          <a:lstStyle/>
          <a:p>
            <a:r>
              <a:rPr lang="en-US" dirty="0"/>
              <a:t>Synthesizing in a comparison-contrast plan</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050"/>
            <a:ext cx="8280920" cy="851694"/>
          </a:xfrm>
        </p:spPr>
        <p:txBody>
          <a:bodyPr>
            <a:normAutofit fontScale="90000"/>
          </a:bodyPr>
          <a:lstStyle/>
          <a:p>
            <a:pPr algn="ctr"/>
            <a:r>
              <a:rPr lang="en-US" dirty="0"/>
              <a:t>practicing the strategy</a:t>
            </a:r>
            <a:br>
              <a:rPr lang="en-US" dirty="0"/>
            </a:br>
            <a:r>
              <a:rPr lang="en-US" sz="2700" b="1" dirty="0"/>
              <a:t>Complete the following plan</a:t>
            </a:r>
          </a:p>
        </p:txBody>
      </p:sp>
      <p:sp>
        <p:nvSpPr>
          <p:cNvPr id="5" name="Text Placeholder 4"/>
          <p:cNvSpPr>
            <a:spLocks noGrp="1"/>
          </p:cNvSpPr>
          <p:nvPr>
            <p:ph type="body" idx="1"/>
          </p:nvPr>
        </p:nvSpPr>
        <p:spPr>
          <a:xfrm>
            <a:off x="434504" y="1240536"/>
            <a:ext cx="3657600" cy="658368"/>
          </a:xfrm>
        </p:spPr>
        <p:txBody>
          <a:bodyPr/>
          <a:lstStyle/>
          <a:p>
            <a:pPr algn="ctr"/>
            <a:r>
              <a:rPr lang="en-US" dirty="0"/>
              <a:t>Reading passage</a:t>
            </a:r>
          </a:p>
        </p:txBody>
      </p:sp>
      <p:sp>
        <p:nvSpPr>
          <p:cNvPr id="3" name="Content Placeholder 2"/>
          <p:cNvSpPr>
            <a:spLocks noGrp="1"/>
          </p:cNvSpPr>
          <p:nvPr>
            <p:ph sz="half" idx="2"/>
          </p:nvPr>
        </p:nvSpPr>
        <p:spPr>
          <a:xfrm>
            <a:off x="755576" y="2013952"/>
            <a:ext cx="4032448" cy="4115544"/>
          </a:xfrm>
        </p:spPr>
        <p:txBody>
          <a:bodyPr>
            <a:normAutofit/>
          </a:bodyPr>
          <a:lstStyle/>
          <a:p>
            <a:r>
              <a:rPr lang="en-US" sz="1800" b="1" dirty="0"/>
              <a:t>Central idea</a:t>
            </a:r>
            <a:r>
              <a:rPr lang="en-US" sz="1800" dirty="0"/>
              <a:t>:</a:t>
            </a:r>
          </a:p>
          <a:p>
            <a:r>
              <a:rPr lang="en-US" sz="1800" dirty="0"/>
              <a:t>Motivation unrelated to rewards &amp; unconscious desires </a:t>
            </a:r>
          </a:p>
          <a:p>
            <a:endParaRPr lang="en-US" sz="1800" dirty="0"/>
          </a:p>
          <a:p>
            <a:r>
              <a:rPr lang="en-US" sz="1800" b="1" dirty="0"/>
              <a:t>Main points</a:t>
            </a:r>
          </a:p>
          <a:p>
            <a:r>
              <a:rPr lang="en-US" sz="1800" dirty="0"/>
              <a:t>1. </a:t>
            </a:r>
            <a:r>
              <a:rPr lang="en-US" sz="1000" dirty="0"/>
              <a:t>(most important needs): </a:t>
            </a:r>
            <a:r>
              <a:rPr lang="mr-IN" sz="1800" dirty="0"/>
              <a:t>…</a:t>
            </a:r>
            <a:r>
              <a:rPr lang="en-US" sz="1800" dirty="0"/>
              <a:t>..</a:t>
            </a:r>
            <a:r>
              <a:rPr lang="mr-IN" sz="1800" dirty="0"/>
              <a:t>……………</a:t>
            </a:r>
            <a:r>
              <a:rPr lang="en-US" sz="1800" dirty="0"/>
              <a:t>.</a:t>
            </a:r>
          </a:p>
          <a:p>
            <a:r>
              <a:rPr lang="en-US" sz="1800" dirty="0"/>
              <a:t>2 </a:t>
            </a:r>
            <a:r>
              <a:rPr lang="mr-IN" sz="1800" dirty="0"/>
              <a:t>………………</a:t>
            </a:r>
            <a:r>
              <a:rPr lang="en-US" sz="1800" dirty="0"/>
              <a:t>..</a:t>
            </a:r>
            <a:r>
              <a:rPr lang="mr-IN" sz="1800" dirty="0"/>
              <a:t>……</a:t>
            </a:r>
            <a:r>
              <a:rPr lang="en-US" sz="1800" dirty="0"/>
              <a:t>.</a:t>
            </a:r>
            <a:r>
              <a:rPr lang="mr-IN" sz="1800" dirty="0"/>
              <a:t>…………</a:t>
            </a:r>
            <a:endParaRPr lang="en-US" sz="1800" dirty="0"/>
          </a:p>
          <a:p>
            <a:r>
              <a:rPr lang="en-US" sz="1800" dirty="0"/>
              <a:t>3. </a:t>
            </a:r>
            <a:r>
              <a:rPr lang="mr-IN" sz="1800" dirty="0"/>
              <a:t>…………</a:t>
            </a:r>
            <a:r>
              <a:rPr lang="en-US" sz="1800" dirty="0"/>
              <a:t>..</a:t>
            </a:r>
            <a:r>
              <a:rPr lang="mr-IN" sz="1800" dirty="0"/>
              <a:t>………</a:t>
            </a:r>
            <a:r>
              <a:rPr lang="en-US" sz="1800" dirty="0"/>
              <a:t>..</a:t>
            </a:r>
            <a:r>
              <a:rPr lang="mr-IN" sz="1800" dirty="0"/>
              <a:t>…………</a:t>
            </a:r>
            <a:r>
              <a:rPr lang="en-US" sz="1800" dirty="0"/>
              <a:t>.</a:t>
            </a:r>
          </a:p>
          <a:p>
            <a:r>
              <a:rPr lang="en-US" sz="1800" dirty="0"/>
              <a:t>4</a:t>
            </a:r>
            <a:r>
              <a:rPr lang="mr-IN" sz="1800" dirty="0"/>
              <a:t>……………</a:t>
            </a:r>
            <a:r>
              <a:rPr lang="en-US" sz="1800" dirty="0"/>
              <a:t>..</a:t>
            </a:r>
            <a:r>
              <a:rPr lang="mr-IN" sz="1800" dirty="0"/>
              <a:t>…………</a:t>
            </a:r>
            <a:r>
              <a:rPr lang="en-US" sz="1800" dirty="0"/>
              <a:t>..</a:t>
            </a:r>
            <a:r>
              <a:rPr lang="mr-IN" sz="1800" dirty="0"/>
              <a:t>………</a:t>
            </a:r>
            <a:endParaRPr lang="en-US" sz="1800" dirty="0"/>
          </a:p>
          <a:p>
            <a:r>
              <a:rPr lang="en-US" sz="1800" dirty="0"/>
              <a:t>5</a:t>
            </a:r>
            <a:r>
              <a:rPr lang="mr-IN" sz="1800" dirty="0"/>
              <a:t>…………………………………</a:t>
            </a:r>
            <a:r>
              <a:rPr lang="en-US" sz="1800" dirty="0"/>
              <a:t>..</a:t>
            </a:r>
          </a:p>
          <a:p>
            <a:endParaRPr lang="en-US" sz="1800" dirty="0"/>
          </a:p>
        </p:txBody>
      </p:sp>
      <p:sp>
        <p:nvSpPr>
          <p:cNvPr id="6" name="Text Placeholder 5"/>
          <p:cNvSpPr>
            <a:spLocks noGrp="1"/>
          </p:cNvSpPr>
          <p:nvPr>
            <p:ph type="body" sz="quarter" idx="3"/>
          </p:nvPr>
        </p:nvSpPr>
        <p:spPr>
          <a:xfrm>
            <a:off x="3707904" y="1219087"/>
            <a:ext cx="3657600" cy="658368"/>
          </a:xfrm>
        </p:spPr>
        <p:txBody>
          <a:bodyPr/>
          <a:lstStyle/>
          <a:p>
            <a:pPr algn="ctr"/>
            <a:r>
              <a:rPr lang="en-US" dirty="0"/>
              <a:t>Video</a:t>
            </a:r>
          </a:p>
        </p:txBody>
      </p:sp>
      <p:sp>
        <p:nvSpPr>
          <p:cNvPr id="7" name="Content Placeholder 6"/>
          <p:cNvSpPr>
            <a:spLocks noGrp="1"/>
          </p:cNvSpPr>
          <p:nvPr>
            <p:ph sz="quarter" idx="4"/>
          </p:nvPr>
        </p:nvSpPr>
        <p:spPr>
          <a:xfrm>
            <a:off x="4877197" y="2035604"/>
            <a:ext cx="4248471" cy="4115544"/>
          </a:xfrm>
        </p:spPr>
        <p:txBody>
          <a:bodyPr>
            <a:normAutofit/>
          </a:bodyPr>
          <a:lstStyle/>
          <a:p>
            <a:r>
              <a:rPr lang="en-US" sz="1800" b="1" dirty="0"/>
              <a:t>Central idea</a:t>
            </a:r>
          </a:p>
          <a:p>
            <a:r>
              <a:rPr lang="en-US" sz="1800" dirty="0"/>
              <a:t>Motivation related to rewards &amp; unconscious desires</a:t>
            </a:r>
          </a:p>
          <a:p>
            <a:endParaRPr lang="en-US" sz="1800" dirty="0"/>
          </a:p>
          <a:p>
            <a:r>
              <a:rPr lang="en-US" sz="1800" b="1" dirty="0"/>
              <a:t>Main points</a:t>
            </a:r>
          </a:p>
          <a:p>
            <a:r>
              <a:rPr lang="en-US" sz="1800" dirty="0"/>
              <a:t>1. </a:t>
            </a:r>
            <a:r>
              <a:rPr lang="mr-IN" sz="1800" dirty="0"/>
              <a:t>…………………………………</a:t>
            </a:r>
            <a:endParaRPr lang="en-US" sz="1800" dirty="0"/>
          </a:p>
          <a:p>
            <a:r>
              <a:rPr lang="en-US" sz="1800" dirty="0"/>
              <a:t>2</a:t>
            </a:r>
            <a:r>
              <a:rPr lang="mr-IN" sz="1800" dirty="0"/>
              <a:t>…………………………………</a:t>
            </a:r>
            <a:r>
              <a:rPr lang="en-US" sz="1800" dirty="0"/>
              <a:t>..</a:t>
            </a:r>
          </a:p>
          <a:p>
            <a:r>
              <a:rPr lang="en-US" sz="1800" dirty="0"/>
              <a:t>3</a:t>
            </a:r>
            <a:r>
              <a:rPr lang="mr-IN" sz="1800" dirty="0"/>
              <a:t>…………………………………</a:t>
            </a:r>
            <a:r>
              <a:rPr lang="en-US" sz="1800" dirty="0"/>
              <a:t>..</a:t>
            </a:r>
          </a:p>
        </p:txBody>
      </p:sp>
    </p:spTree>
    <p:extLst>
      <p:ext uri="{BB962C8B-B14F-4D97-AF65-F5344CB8AC3E}">
        <p14:creationId xmlns:p14="http://schemas.microsoft.com/office/powerpoint/2010/main" val="218731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050"/>
            <a:ext cx="8280920" cy="851694"/>
          </a:xfrm>
        </p:spPr>
        <p:txBody>
          <a:bodyPr>
            <a:noAutofit/>
          </a:bodyPr>
          <a:lstStyle/>
          <a:p>
            <a:pPr algn="ctr"/>
            <a:r>
              <a:rPr lang="en-US" sz="2000" dirty="0"/>
              <a:t>practicing the strategy</a:t>
            </a:r>
            <a:br>
              <a:rPr lang="en-US" sz="2000" dirty="0"/>
            </a:br>
            <a:r>
              <a:rPr lang="en-US" sz="2000" b="1" dirty="0"/>
              <a:t>Complete the following subject by subject plan</a:t>
            </a:r>
          </a:p>
        </p:txBody>
      </p:sp>
      <p:sp>
        <p:nvSpPr>
          <p:cNvPr id="5" name="Text Placeholder 4"/>
          <p:cNvSpPr>
            <a:spLocks noGrp="1"/>
          </p:cNvSpPr>
          <p:nvPr>
            <p:ph type="body" idx="1"/>
          </p:nvPr>
        </p:nvSpPr>
        <p:spPr>
          <a:xfrm>
            <a:off x="434504" y="1240536"/>
            <a:ext cx="3657600" cy="658368"/>
          </a:xfrm>
        </p:spPr>
        <p:txBody>
          <a:bodyPr/>
          <a:lstStyle/>
          <a:p>
            <a:pPr algn="ctr"/>
            <a:r>
              <a:rPr lang="en-US" dirty="0"/>
              <a:t>Reading passage</a:t>
            </a:r>
          </a:p>
        </p:txBody>
      </p:sp>
      <p:sp>
        <p:nvSpPr>
          <p:cNvPr id="3" name="Content Placeholder 2"/>
          <p:cNvSpPr>
            <a:spLocks noGrp="1"/>
          </p:cNvSpPr>
          <p:nvPr>
            <p:ph sz="half" idx="2"/>
          </p:nvPr>
        </p:nvSpPr>
        <p:spPr>
          <a:xfrm>
            <a:off x="731382" y="2099092"/>
            <a:ext cx="4032448" cy="4115544"/>
          </a:xfrm>
        </p:spPr>
        <p:txBody>
          <a:bodyPr>
            <a:normAutofit/>
          </a:bodyPr>
          <a:lstStyle/>
          <a:p>
            <a:r>
              <a:rPr lang="en-US" sz="1800" b="1" dirty="0"/>
              <a:t>Central idea</a:t>
            </a:r>
            <a:r>
              <a:rPr lang="en-US" sz="1800" dirty="0"/>
              <a:t>:</a:t>
            </a:r>
          </a:p>
          <a:p>
            <a:r>
              <a:rPr lang="en-US" sz="1800" dirty="0"/>
              <a:t>Motivation unrelated to rewards &amp; unconscious desires </a:t>
            </a:r>
          </a:p>
          <a:p>
            <a:endParaRPr lang="en-US" sz="1800" dirty="0"/>
          </a:p>
          <a:p>
            <a:r>
              <a:rPr lang="en-US" sz="1800" b="1" dirty="0"/>
              <a:t>Main points</a:t>
            </a:r>
          </a:p>
          <a:p>
            <a:r>
              <a:rPr lang="en-US" sz="1800" dirty="0"/>
              <a:t>1. </a:t>
            </a:r>
            <a:r>
              <a:rPr lang="en-US" sz="1000" dirty="0"/>
              <a:t>(most important needs): </a:t>
            </a:r>
            <a:r>
              <a:rPr lang="en-US" sz="2000" dirty="0"/>
              <a:t>Biological</a:t>
            </a:r>
            <a:r>
              <a:rPr lang="en-US" sz="1800" dirty="0"/>
              <a:t>.</a:t>
            </a:r>
          </a:p>
          <a:p>
            <a:r>
              <a:rPr lang="en-US" sz="1800" dirty="0"/>
              <a:t>2 </a:t>
            </a:r>
            <a:r>
              <a:rPr lang="mr-IN" sz="1800" dirty="0"/>
              <a:t>……</a:t>
            </a:r>
            <a:r>
              <a:rPr lang="en-US" sz="1800" dirty="0"/>
              <a:t>Safety</a:t>
            </a:r>
            <a:r>
              <a:rPr lang="mr-IN" sz="1800" dirty="0"/>
              <a:t>…………</a:t>
            </a:r>
            <a:endParaRPr lang="en-US" sz="1800" dirty="0"/>
          </a:p>
          <a:p>
            <a:r>
              <a:rPr lang="en-US" sz="1800" dirty="0"/>
              <a:t>3. </a:t>
            </a:r>
            <a:r>
              <a:rPr lang="mr-IN" sz="1800" dirty="0"/>
              <a:t>…</a:t>
            </a:r>
            <a:r>
              <a:rPr lang="en-US" sz="1800" dirty="0"/>
              <a:t>Love &amp; belongingness</a:t>
            </a:r>
            <a:r>
              <a:rPr lang="mr-IN" sz="1800" dirty="0"/>
              <a:t>……</a:t>
            </a:r>
            <a:r>
              <a:rPr lang="en-US" sz="1800" dirty="0"/>
              <a:t>.</a:t>
            </a:r>
          </a:p>
          <a:p>
            <a:r>
              <a:rPr lang="en-US" sz="1800" dirty="0"/>
              <a:t>4</a:t>
            </a:r>
            <a:r>
              <a:rPr lang="mr-IN" sz="1800" dirty="0"/>
              <a:t>……</a:t>
            </a:r>
            <a:r>
              <a:rPr lang="en-US" sz="1800" dirty="0"/>
              <a:t>Esteem </a:t>
            </a:r>
            <a:r>
              <a:rPr lang="mr-IN" sz="1800" dirty="0"/>
              <a:t>……</a:t>
            </a:r>
            <a:r>
              <a:rPr lang="en-US" sz="1800" dirty="0"/>
              <a:t>..</a:t>
            </a:r>
            <a:r>
              <a:rPr lang="mr-IN" sz="1800" dirty="0"/>
              <a:t>………</a:t>
            </a:r>
            <a:endParaRPr lang="en-US" sz="1800" dirty="0"/>
          </a:p>
          <a:p>
            <a:r>
              <a:rPr lang="en-US" sz="1800" dirty="0"/>
              <a:t>5</a:t>
            </a:r>
            <a:r>
              <a:rPr lang="mr-IN" sz="1800" dirty="0"/>
              <a:t>…</a:t>
            </a:r>
            <a:r>
              <a:rPr lang="en-US" sz="1800" dirty="0"/>
              <a:t>Self-actualization</a:t>
            </a:r>
            <a:r>
              <a:rPr lang="mr-IN" sz="1800" dirty="0"/>
              <a:t>………</a:t>
            </a:r>
            <a:r>
              <a:rPr lang="en-US" sz="1800" dirty="0"/>
              <a:t>..</a:t>
            </a:r>
          </a:p>
          <a:p>
            <a:endParaRPr lang="en-US" sz="1800" dirty="0"/>
          </a:p>
        </p:txBody>
      </p:sp>
      <p:sp>
        <p:nvSpPr>
          <p:cNvPr id="6" name="Text Placeholder 5"/>
          <p:cNvSpPr>
            <a:spLocks noGrp="1"/>
          </p:cNvSpPr>
          <p:nvPr>
            <p:ph type="body" sz="quarter" idx="3"/>
          </p:nvPr>
        </p:nvSpPr>
        <p:spPr>
          <a:xfrm>
            <a:off x="3562611" y="1240536"/>
            <a:ext cx="3657600" cy="658368"/>
          </a:xfrm>
        </p:spPr>
        <p:txBody>
          <a:bodyPr/>
          <a:lstStyle/>
          <a:p>
            <a:pPr algn="ctr"/>
            <a:r>
              <a:rPr lang="en-US" dirty="0"/>
              <a:t>Video</a:t>
            </a:r>
          </a:p>
        </p:txBody>
      </p:sp>
      <p:sp>
        <p:nvSpPr>
          <p:cNvPr id="7" name="Content Placeholder 6"/>
          <p:cNvSpPr>
            <a:spLocks noGrp="1"/>
          </p:cNvSpPr>
          <p:nvPr>
            <p:ph sz="quarter" idx="4"/>
          </p:nvPr>
        </p:nvSpPr>
        <p:spPr>
          <a:xfrm>
            <a:off x="4730780" y="2111091"/>
            <a:ext cx="4248471" cy="4115544"/>
          </a:xfrm>
        </p:spPr>
        <p:txBody>
          <a:bodyPr>
            <a:normAutofit/>
          </a:bodyPr>
          <a:lstStyle/>
          <a:p>
            <a:r>
              <a:rPr lang="en-US" sz="1800" b="1" dirty="0"/>
              <a:t>Central idea</a:t>
            </a:r>
          </a:p>
          <a:p>
            <a:r>
              <a:rPr lang="en-US" sz="1800" dirty="0"/>
              <a:t>Motivation related to rewards &amp; unconscious desires</a:t>
            </a:r>
          </a:p>
          <a:p>
            <a:endParaRPr lang="en-US" sz="1800" dirty="0"/>
          </a:p>
          <a:p>
            <a:r>
              <a:rPr lang="en-US" sz="1800" b="1" dirty="0"/>
              <a:t>Main points</a:t>
            </a:r>
          </a:p>
          <a:p>
            <a:r>
              <a:rPr lang="en-US" sz="1800" dirty="0"/>
              <a:t>1. </a:t>
            </a:r>
            <a:r>
              <a:rPr lang="mr-IN" sz="1800" dirty="0"/>
              <a:t>…</a:t>
            </a:r>
            <a:r>
              <a:rPr lang="en-US" sz="1800" dirty="0"/>
              <a:t>Recognition of the fruit of our labor</a:t>
            </a:r>
          </a:p>
          <a:p>
            <a:r>
              <a:rPr lang="en-US" sz="1800" dirty="0"/>
              <a:t>2.</a:t>
            </a:r>
            <a:r>
              <a:rPr lang="mr-IN" sz="1800" dirty="0"/>
              <a:t>…</a:t>
            </a:r>
            <a:r>
              <a:rPr lang="en-US" sz="1800" dirty="0"/>
              <a:t>Have a challenge</a:t>
            </a:r>
            <a:r>
              <a:rPr lang="mr-IN" sz="1800" dirty="0"/>
              <a:t>……………</a:t>
            </a:r>
            <a:r>
              <a:rPr lang="en-US" sz="1800" dirty="0"/>
              <a:t>..</a:t>
            </a:r>
          </a:p>
          <a:p>
            <a:r>
              <a:rPr lang="en-US" sz="1800" dirty="0"/>
              <a:t>3</a:t>
            </a:r>
            <a:r>
              <a:rPr lang="mr-IN" sz="1800" dirty="0"/>
              <a:t>…</a:t>
            </a:r>
            <a:r>
              <a:rPr lang="en-US" sz="1800" dirty="0"/>
              <a:t>Love for it/enjoyment</a:t>
            </a:r>
            <a:r>
              <a:rPr lang="mr-IN" sz="1800" dirty="0"/>
              <a:t>………</a:t>
            </a:r>
            <a:r>
              <a:rPr lang="en-US" sz="1800" dirty="0"/>
              <a:t>..</a:t>
            </a:r>
          </a:p>
        </p:txBody>
      </p:sp>
      <p:sp>
        <p:nvSpPr>
          <p:cNvPr id="4" name="Θέση υποσέλιδου 3"/>
          <p:cNvSpPr>
            <a:spLocks noGrp="1"/>
          </p:cNvSpPr>
          <p:nvPr>
            <p:ph type="ftr" sz="quarter" idx="11"/>
          </p:nvPr>
        </p:nvSpPr>
        <p:spPr>
          <a:xfrm>
            <a:off x="7236296" y="116632"/>
            <a:ext cx="1514130" cy="365760"/>
          </a:xfr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1001060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87624" y="274609"/>
            <a:ext cx="5338936" cy="706090"/>
          </a:xfrm>
        </p:spPr>
        <p:txBody>
          <a:bodyPr>
            <a:normAutofit/>
          </a:bodyPr>
          <a:lstStyle/>
          <a:p>
            <a:r>
              <a:rPr lang="en-US" sz="3200" dirty="0"/>
              <a:t>Evaluate the sample (1)</a:t>
            </a:r>
            <a:endParaRPr lang="el-GR" sz="3200" dirty="0"/>
          </a:p>
        </p:txBody>
      </p:sp>
      <p:sp>
        <p:nvSpPr>
          <p:cNvPr id="3" name="Θέση περιεχομένου 2"/>
          <p:cNvSpPr>
            <a:spLocks noGrp="1"/>
          </p:cNvSpPr>
          <p:nvPr>
            <p:ph idx="1"/>
          </p:nvPr>
        </p:nvSpPr>
        <p:spPr>
          <a:xfrm>
            <a:off x="683568" y="1464168"/>
            <a:ext cx="8075240" cy="5277200"/>
          </a:xfrm>
        </p:spPr>
        <p:txBody>
          <a:bodyPr>
            <a:normAutofit lnSpcReduction="10000"/>
          </a:bodyPr>
          <a:lstStyle/>
          <a:p>
            <a:r>
              <a:rPr lang="en-US" dirty="0"/>
              <a:t>McLeod (2020) discusses Maslow’s theory of motivation.  There is a hierarchy of needs presented in the form of a pyramid, proceeding from more basic, biological and physiological, safety, belongingness and esteem needs, to higher level, personal growth needs. The first four levels are often referred to as deficiency needs, and the top level is known as growth or being needs (B-needs). The deficiency needs motivate people when they are unmet. Growth needs, on the other hand, continue to motivate and become more intense until the individual reaches the level of self- actualization. </a:t>
            </a:r>
          </a:p>
          <a:p>
            <a:r>
              <a:rPr lang="en-US" dirty="0"/>
              <a:t>In his talk Dan </a:t>
            </a:r>
            <a:r>
              <a:rPr lang="en-US" dirty="0" err="1"/>
              <a:t>Ariely</a:t>
            </a:r>
            <a:r>
              <a:rPr lang="en-US" dirty="0"/>
              <a:t> (2012) talks about different experiments performed to understand what motivates people at work. The first experiment illustrated the shredder condition whereby the worker’s work goes unacknowledged. That demotivates people. The second experiment indicates how people derive pride from investing effort in their creation. The conclusion of the speaker is that what motivates workers is the challenge, ownership and pride they derive from the object of their </a:t>
            </a:r>
            <a:r>
              <a:rPr lang="en-US" dirty="0" err="1"/>
              <a:t>labour</a:t>
            </a:r>
            <a:r>
              <a:rPr lang="en-US" dirty="0"/>
              <a:t>.</a:t>
            </a:r>
          </a:p>
          <a:p>
            <a:endParaRPr lang="el-GR" dirty="0"/>
          </a:p>
        </p:txBody>
      </p:sp>
      <p:sp>
        <p:nvSpPr>
          <p:cNvPr id="4" name="Θέση υποσέλιδου 3"/>
          <p:cNvSpPr>
            <a:spLocks noGrp="1"/>
          </p:cNvSpPr>
          <p:nvPr>
            <p:ph type="ftr" sz="quarter" idx="11"/>
          </p:nvPr>
        </p:nvSpPr>
        <p:spPr>
          <a:xfrm>
            <a:off x="6444208" y="116632"/>
            <a:ext cx="2376264" cy="1152128"/>
          </a:xfrm>
        </p:spPr>
        <p:txBody>
          <a:bodyPr/>
          <a:lstStyle/>
          <a:p>
            <a:r>
              <a:rPr lang="en-US" sz="1600" dirty="0">
                <a:solidFill>
                  <a:schemeClr val="accent1">
                    <a:lumMod val="50000"/>
                  </a:schemeClr>
                </a:solidFill>
              </a:rPr>
              <a:t>In terms of: </a:t>
            </a:r>
          </a:p>
          <a:p>
            <a:pPr marL="285750" indent="-285750">
              <a:buFont typeface="Arial" panose="020B0604020202020204" pitchFamily="34" charset="0"/>
              <a:buChar char="•"/>
            </a:pPr>
            <a:r>
              <a:rPr lang="en-US" sz="1600" dirty="0">
                <a:solidFill>
                  <a:schemeClr val="accent1">
                    <a:lumMod val="50000"/>
                  </a:schemeClr>
                </a:solidFill>
              </a:rPr>
              <a:t>Content </a:t>
            </a:r>
          </a:p>
          <a:p>
            <a:pPr marL="285750" indent="-285750">
              <a:buFont typeface="Arial" panose="020B0604020202020204" pitchFamily="34" charset="0"/>
              <a:buChar char="•"/>
            </a:pPr>
            <a:r>
              <a:rPr lang="en-US" sz="1600" dirty="0">
                <a:solidFill>
                  <a:schemeClr val="accent1">
                    <a:lumMod val="50000"/>
                  </a:schemeClr>
                </a:solidFill>
              </a:rPr>
              <a:t>    Organization  </a:t>
            </a:r>
          </a:p>
          <a:p>
            <a:pPr marL="285750" indent="-285750">
              <a:buFont typeface="Arial" panose="020B0604020202020204" pitchFamily="34" charset="0"/>
              <a:buChar char="•"/>
            </a:pPr>
            <a:r>
              <a:rPr lang="en-US" sz="1600" dirty="0">
                <a:solidFill>
                  <a:schemeClr val="accent1">
                    <a:lumMod val="50000"/>
                  </a:schemeClr>
                </a:solidFill>
              </a:rPr>
              <a:t>Connection  </a:t>
            </a:r>
          </a:p>
          <a:p>
            <a:pPr marL="285750" indent="-285750">
              <a:buFont typeface="Arial" panose="020B0604020202020204" pitchFamily="34" charset="0"/>
              <a:buChar char="•"/>
            </a:pPr>
            <a:r>
              <a:rPr lang="en-US" sz="1600" dirty="0">
                <a:solidFill>
                  <a:schemeClr val="accent1">
                    <a:lumMod val="50000"/>
                  </a:schemeClr>
                </a:solidFill>
              </a:rPr>
              <a:t>Clarity of expression </a:t>
            </a:r>
            <a:endParaRPr lang="el-GR" sz="1600" dirty="0">
              <a:solidFill>
                <a:schemeClr val="accent1">
                  <a:lumMod val="50000"/>
                </a:schemeClr>
              </a:solidFill>
            </a:endParaRPr>
          </a:p>
        </p:txBody>
      </p:sp>
    </p:spTree>
    <p:extLst>
      <p:ext uri="{BB962C8B-B14F-4D97-AF65-F5344CB8AC3E}">
        <p14:creationId xmlns:p14="http://schemas.microsoft.com/office/powerpoint/2010/main" val="2974152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07840" y="312040"/>
            <a:ext cx="5410944" cy="778098"/>
          </a:xfrm>
        </p:spPr>
        <p:txBody>
          <a:bodyPr>
            <a:normAutofit/>
          </a:bodyPr>
          <a:lstStyle/>
          <a:p>
            <a:r>
              <a:rPr lang="en-US" sz="3200" b="1" dirty="0"/>
              <a:t>Evaluate the sample (2)</a:t>
            </a:r>
            <a:endParaRPr lang="el-GR" sz="3200" dirty="0"/>
          </a:p>
        </p:txBody>
      </p:sp>
      <p:sp>
        <p:nvSpPr>
          <p:cNvPr id="3" name="Θέση περιεχομένου 2"/>
          <p:cNvSpPr>
            <a:spLocks noGrp="1"/>
          </p:cNvSpPr>
          <p:nvPr>
            <p:ph idx="1"/>
          </p:nvPr>
        </p:nvSpPr>
        <p:spPr>
          <a:xfrm>
            <a:off x="838200" y="1340768"/>
            <a:ext cx="7467600" cy="5205192"/>
          </a:xfrm>
        </p:spPr>
        <p:txBody>
          <a:bodyPr>
            <a:normAutofit fontScale="85000" lnSpcReduction="20000"/>
          </a:bodyPr>
          <a:lstStyle/>
          <a:p>
            <a:r>
              <a:rPr lang="en-US" dirty="0"/>
              <a:t>There are several theories on what motivates people to work based on their needs. Two good examples are the well-known Maslow’s pyramid and Dan </a:t>
            </a:r>
            <a:r>
              <a:rPr lang="en-US" dirty="0" err="1"/>
              <a:t>Ariely’s</a:t>
            </a:r>
            <a:r>
              <a:rPr lang="en-US" dirty="0"/>
              <a:t> theory, which stems from his work as a behavioral economist. Both theories provide important insights into what makes people work hard but in different ways. The difference lies the priority placed on people’s needs. Maslow’s hierarchy of five types of needs (McLeod, 2020), which focuses on the basic level first  is starkly different from Dan </a:t>
            </a:r>
            <a:r>
              <a:rPr lang="en-US" dirty="0" err="1"/>
              <a:t>Ariely’s</a:t>
            </a:r>
            <a:r>
              <a:rPr lang="en-US" dirty="0"/>
              <a:t> (2012) theory, who focuses on the highest level, that of self-actualization. </a:t>
            </a:r>
            <a:endParaRPr lang="el-GR" dirty="0"/>
          </a:p>
          <a:p>
            <a:r>
              <a:rPr lang="en-US" dirty="0"/>
              <a:t>According to Maslow’s theory, human needs are organized in pyramid form, proceeding from more basic, biological and physiological, safety, belongingness and esteem needs, to the higher level, personal growth needs. The first four levels, often referred to as deficiency needs, they motivate people when they are unmet and, once they are satisfied, they no longer work. Growth needs, on the other hand, increase in intensity until the individual reaches the level of self- actualization. </a:t>
            </a:r>
            <a:endParaRPr lang="el-GR" dirty="0"/>
          </a:p>
          <a:p>
            <a:r>
              <a:rPr lang="en-US" dirty="0" err="1"/>
              <a:t>Ariely’s</a:t>
            </a:r>
            <a:r>
              <a:rPr lang="en-US" dirty="0"/>
              <a:t> (2012), on the other hand, appears to focus on what he believes to be the most important type of motivation, the need for self-actualization.  In his speech, through as series of behavioral science experiments, he illustrates how people are demotivated when their work goes unacknowledged and concludes that what motivates workers is the challenge, ownership and pride they derive from the object of their labor.</a:t>
            </a:r>
            <a:endParaRPr lang="el-GR" dirty="0"/>
          </a:p>
          <a:p>
            <a:endParaRPr lang="el-GR" dirty="0"/>
          </a:p>
        </p:txBody>
      </p:sp>
      <p:sp>
        <p:nvSpPr>
          <p:cNvPr id="4" name="Θέση υποσέλιδου 3"/>
          <p:cNvSpPr>
            <a:spLocks noGrp="1"/>
          </p:cNvSpPr>
          <p:nvPr>
            <p:ph type="ftr" sz="quarter" idx="11"/>
          </p:nvPr>
        </p:nvSpPr>
        <p:spPr>
          <a:xfrm>
            <a:off x="6372200" y="116632"/>
            <a:ext cx="2448272" cy="1152128"/>
          </a:xfrm>
        </p:spPr>
        <p:txBody>
          <a:bodyPr/>
          <a:lstStyle/>
          <a:p>
            <a:r>
              <a:rPr lang="en-US" sz="1600" dirty="0">
                <a:solidFill>
                  <a:schemeClr val="accent1">
                    <a:lumMod val="50000"/>
                  </a:schemeClr>
                </a:solidFill>
              </a:rPr>
              <a:t>In terms of: </a:t>
            </a:r>
          </a:p>
          <a:p>
            <a:pPr marL="285750" indent="-285750">
              <a:buFont typeface="Arial" panose="020B0604020202020204" pitchFamily="34" charset="0"/>
              <a:buChar char="•"/>
            </a:pPr>
            <a:r>
              <a:rPr lang="en-US" sz="1600" dirty="0">
                <a:solidFill>
                  <a:schemeClr val="accent1">
                    <a:lumMod val="50000"/>
                  </a:schemeClr>
                </a:solidFill>
              </a:rPr>
              <a:t>Content </a:t>
            </a:r>
          </a:p>
          <a:p>
            <a:pPr marL="285750" indent="-285750">
              <a:buFont typeface="Arial" panose="020B0604020202020204" pitchFamily="34" charset="0"/>
              <a:buChar char="•"/>
            </a:pPr>
            <a:r>
              <a:rPr lang="en-US" sz="1600" dirty="0">
                <a:solidFill>
                  <a:schemeClr val="accent1">
                    <a:lumMod val="50000"/>
                  </a:schemeClr>
                </a:solidFill>
              </a:rPr>
              <a:t>Organization  </a:t>
            </a:r>
          </a:p>
          <a:p>
            <a:pPr marL="285750" indent="-285750">
              <a:buFont typeface="Arial" panose="020B0604020202020204" pitchFamily="34" charset="0"/>
              <a:buChar char="•"/>
            </a:pPr>
            <a:r>
              <a:rPr lang="en-US" sz="1600" dirty="0">
                <a:solidFill>
                  <a:schemeClr val="accent1">
                    <a:lumMod val="50000"/>
                  </a:schemeClr>
                </a:solidFill>
              </a:rPr>
              <a:t>Connection  </a:t>
            </a:r>
          </a:p>
          <a:p>
            <a:pPr marL="285750" indent="-285750">
              <a:buFont typeface="Arial" panose="020B0604020202020204" pitchFamily="34" charset="0"/>
              <a:buChar char="•"/>
            </a:pPr>
            <a:r>
              <a:rPr lang="en-US" sz="1600" dirty="0">
                <a:solidFill>
                  <a:schemeClr val="accent1">
                    <a:lumMod val="50000"/>
                  </a:schemeClr>
                </a:solidFill>
              </a:rPr>
              <a:t>Clarity of expression </a:t>
            </a:r>
            <a:endParaRPr lang="el-GR" sz="1600" dirty="0">
              <a:solidFill>
                <a:schemeClr val="accent1">
                  <a:lumMod val="50000"/>
                </a:schemeClr>
              </a:solidFill>
            </a:endParaRPr>
          </a:p>
        </p:txBody>
      </p:sp>
    </p:spTree>
    <p:extLst>
      <p:ext uri="{BB962C8B-B14F-4D97-AF65-F5344CB8AC3E}">
        <p14:creationId xmlns:p14="http://schemas.microsoft.com/office/powerpoint/2010/main" val="277454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776864" cy="994122"/>
          </a:xfrm>
        </p:spPr>
        <p:txBody>
          <a:bodyPr>
            <a:normAutofit fontScale="90000"/>
          </a:bodyPr>
          <a:lstStyle/>
          <a:p>
            <a:r>
              <a:rPr lang="en-US" dirty="0"/>
              <a:t>2. </a:t>
            </a:r>
            <a:r>
              <a:rPr lang="en-US" sz="2700" dirty="0"/>
              <a:t>paraphrasing: (NOT) using the exact language of the sources </a:t>
            </a:r>
          </a:p>
        </p:txBody>
      </p:sp>
      <p:sp>
        <p:nvSpPr>
          <p:cNvPr id="3" name="Content Placeholder 2"/>
          <p:cNvSpPr>
            <a:spLocks noGrp="1"/>
          </p:cNvSpPr>
          <p:nvPr>
            <p:ph idx="1"/>
          </p:nvPr>
        </p:nvSpPr>
        <p:spPr>
          <a:xfrm>
            <a:off x="1043608" y="1594194"/>
            <a:ext cx="8219256" cy="4989168"/>
          </a:xfrm>
        </p:spPr>
        <p:txBody>
          <a:bodyPr>
            <a:normAutofit/>
          </a:bodyPr>
          <a:lstStyle/>
          <a:p>
            <a:pPr marL="0" indent="0">
              <a:buNone/>
            </a:pPr>
            <a:r>
              <a:rPr lang="en-US" b="1" dirty="0">
                <a:solidFill>
                  <a:srgbClr val="FF0000"/>
                </a:solidFill>
              </a:rPr>
              <a:t>A. Change word forms</a:t>
            </a:r>
            <a:r>
              <a:rPr lang="en-US" b="1" dirty="0"/>
              <a:t> </a:t>
            </a:r>
            <a:r>
              <a:rPr lang="en-US" dirty="0"/>
              <a:t>(nouns to verbs, adjectives </a:t>
            </a:r>
            <a:r>
              <a:rPr lang="en-US" dirty="0" err="1"/>
              <a:t>etc</a:t>
            </a:r>
            <a:r>
              <a:rPr lang="en-US" dirty="0"/>
              <a:t>)</a:t>
            </a:r>
          </a:p>
          <a:p>
            <a:r>
              <a:rPr lang="en-US" dirty="0"/>
              <a:t>When we look at a comparison between A and B</a:t>
            </a:r>
          </a:p>
          <a:p>
            <a:r>
              <a:rPr lang="en-US" dirty="0"/>
              <a:t>When we compare </a:t>
            </a:r>
            <a:r>
              <a:rPr lang="mr-IN" dirty="0"/>
              <a:t>…</a:t>
            </a:r>
            <a:endParaRPr lang="en-US" dirty="0"/>
          </a:p>
          <a:p>
            <a:r>
              <a:rPr lang="en-US" dirty="0"/>
              <a:t>There is a variety of solutions</a:t>
            </a:r>
          </a:p>
          <a:p>
            <a:r>
              <a:rPr lang="en-US" dirty="0"/>
              <a:t>There are various solutions</a:t>
            </a:r>
          </a:p>
          <a:p>
            <a:pPr marL="0" indent="0">
              <a:buNone/>
            </a:pPr>
            <a:r>
              <a:rPr lang="en-US" b="1" dirty="0">
                <a:solidFill>
                  <a:srgbClr val="FF0000"/>
                </a:solidFill>
              </a:rPr>
              <a:t>B. Replace words/phrases with synonyms</a:t>
            </a:r>
          </a:p>
          <a:p>
            <a:r>
              <a:rPr lang="en-US" dirty="0"/>
              <a:t>X is not allowed</a:t>
            </a:r>
          </a:p>
          <a:p>
            <a:r>
              <a:rPr lang="en-US" dirty="0"/>
              <a:t>X is not permitted</a:t>
            </a:r>
          </a:p>
          <a:p>
            <a:pPr marL="0" indent="0">
              <a:buNone/>
            </a:pPr>
            <a:r>
              <a:rPr lang="en-US" b="1" dirty="0">
                <a:solidFill>
                  <a:srgbClr val="FF0000"/>
                </a:solidFill>
              </a:rPr>
              <a:t>C. Change the grammar</a:t>
            </a:r>
          </a:p>
          <a:p>
            <a:r>
              <a:rPr lang="en-US" dirty="0"/>
              <a:t>It’s easy to use A</a:t>
            </a:r>
          </a:p>
          <a:p>
            <a:r>
              <a:rPr lang="en-US" dirty="0"/>
              <a:t>Using A is easy</a:t>
            </a:r>
          </a:p>
          <a:p>
            <a:endParaRPr lang="en-US" dirty="0"/>
          </a:p>
        </p:txBody>
      </p:sp>
    </p:spTree>
    <p:extLst>
      <p:ext uri="{BB962C8B-B14F-4D97-AF65-F5344CB8AC3E}">
        <p14:creationId xmlns:p14="http://schemas.microsoft.com/office/powerpoint/2010/main" val="670511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60648"/>
            <a:ext cx="7467600" cy="706090"/>
          </a:xfrm>
        </p:spPr>
        <p:txBody>
          <a:bodyPr>
            <a:normAutofit fontScale="90000"/>
          </a:bodyPr>
          <a:lstStyle/>
          <a:p>
            <a:r>
              <a:rPr lang="en-US" dirty="0"/>
              <a:t>Paraphrase</a:t>
            </a:r>
          </a:p>
        </p:txBody>
      </p:sp>
      <p:sp>
        <p:nvSpPr>
          <p:cNvPr id="3" name="Content Placeholder 2"/>
          <p:cNvSpPr>
            <a:spLocks noGrp="1"/>
          </p:cNvSpPr>
          <p:nvPr>
            <p:ph idx="1"/>
          </p:nvPr>
        </p:nvSpPr>
        <p:spPr>
          <a:xfrm>
            <a:off x="755576" y="1052736"/>
            <a:ext cx="7467600" cy="5349208"/>
          </a:xfrm>
        </p:spPr>
        <p:txBody>
          <a:bodyPr>
            <a:normAutofit/>
          </a:bodyPr>
          <a:lstStyle/>
          <a:p>
            <a:pPr marL="0" indent="0">
              <a:buNone/>
            </a:pPr>
            <a:r>
              <a:rPr lang="en-US" b="1" dirty="0">
                <a:solidFill>
                  <a:srgbClr val="FF0000"/>
                </a:solidFill>
              </a:rPr>
              <a:t>D. Reverse negatives</a:t>
            </a:r>
          </a:p>
          <a:p>
            <a:r>
              <a:rPr lang="en-US" dirty="0"/>
              <a:t>A is not as easy as B</a:t>
            </a:r>
          </a:p>
          <a:p>
            <a:r>
              <a:rPr lang="en-US" dirty="0"/>
              <a:t>A is harder than B</a:t>
            </a:r>
          </a:p>
          <a:p>
            <a:r>
              <a:rPr lang="en-US" dirty="0"/>
              <a:t>It’s not uncommon to see</a:t>
            </a:r>
            <a:r>
              <a:rPr lang="mr-IN" dirty="0"/>
              <a:t>…</a:t>
            </a:r>
            <a:endParaRPr lang="en-US" dirty="0"/>
          </a:p>
          <a:p>
            <a:r>
              <a:rPr lang="en-US" dirty="0"/>
              <a:t>It’s common to see </a:t>
            </a:r>
            <a:r>
              <a:rPr lang="mr-IN" dirty="0"/>
              <a:t>…</a:t>
            </a:r>
            <a:endParaRPr lang="en-US" dirty="0"/>
          </a:p>
          <a:p>
            <a:pPr marL="0" indent="0">
              <a:buNone/>
            </a:pPr>
            <a:r>
              <a:rPr lang="en-US" b="1" dirty="0">
                <a:solidFill>
                  <a:srgbClr val="FF0000"/>
                </a:solidFill>
              </a:rPr>
              <a:t>E. Change the word order</a:t>
            </a:r>
          </a:p>
          <a:p>
            <a:r>
              <a:rPr lang="en-US" dirty="0"/>
              <a:t>For many years people have believed A</a:t>
            </a:r>
          </a:p>
          <a:p>
            <a:r>
              <a:rPr lang="en-US" dirty="0"/>
              <a:t>People have believed A for many years </a:t>
            </a:r>
          </a:p>
          <a:p>
            <a:pPr marL="0" indent="0">
              <a:buNone/>
            </a:pPr>
            <a:r>
              <a:rPr lang="en-US" b="1" dirty="0">
                <a:solidFill>
                  <a:srgbClr val="FF0000"/>
                </a:solidFill>
              </a:rPr>
              <a:t>G. Change sentence connectors</a:t>
            </a:r>
          </a:p>
          <a:p>
            <a:r>
              <a:rPr lang="en-US" dirty="0"/>
              <a:t>Although there is evidence to support theory A, not all scientists believe it</a:t>
            </a:r>
          </a:p>
          <a:p>
            <a:r>
              <a:rPr lang="en-US" dirty="0"/>
              <a:t>There is evidence to support theory A. However, not all scientists believe it</a:t>
            </a:r>
          </a:p>
          <a:p>
            <a:endParaRPr lang="en-US" dirty="0"/>
          </a:p>
        </p:txBody>
      </p:sp>
    </p:spTree>
    <p:extLst>
      <p:ext uri="{BB962C8B-B14F-4D97-AF65-F5344CB8AC3E}">
        <p14:creationId xmlns:p14="http://schemas.microsoft.com/office/powerpoint/2010/main" val="1959899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588" y="297401"/>
            <a:ext cx="7467600" cy="1066130"/>
          </a:xfrm>
        </p:spPr>
        <p:txBody>
          <a:bodyPr>
            <a:normAutofit/>
          </a:bodyPr>
          <a:lstStyle/>
          <a:p>
            <a:r>
              <a:rPr lang="en-US" sz="2800" dirty="0"/>
              <a:t>2. Paraphrasing for an oral presentation &amp; a formal written assignment</a:t>
            </a:r>
          </a:p>
        </p:txBody>
      </p:sp>
      <p:sp>
        <p:nvSpPr>
          <p:cNvPr id="3" name="Content Placeholder 2"/>
          <p:cNvSpPr>
            <a:spLocks noGrp="1"/>
          </p:cNvSpPr>
          <p:nvPr>
            <p:ph idx="1"/>
          </p:nvPr>
        </p:nvSpPr>
        <p:spPr>
          <a:xfrm>
            <a:off x="755576" y="1372368"/>
            <a:ext cx="7992888" cy="4989168"/>
          </a:xfrm>
        </p:spPr>
        <p:txBody>
          <a:bodyPr>
            <a:normAutofit fontScale="92500" lnSpcReduction="20000"/>
          </a:bodyPr>
          <a:lstStyle/>
          <a:p>
            <a:pPr algn="just"/>
            <a:r>
              <a:rPr lang="en-GB" dirty="0">
                <a:solidFill>
                  <a:srgbClr val="FF0000"/>
                </a:solidFill>
              </a:rPr>
              <a:t>Original</a:t>
            </a:r>
          </a:p>
          <a:p>
            <a:pPr algn="just"/>
            <a:r>
              <a:rPr lang="en-GB" sz="2000" dirty="0"/>
              <a:t>The deficiency needs are said to motivate people when they are unmet. The need to fulfil such needs will become stronger the longer the duration they are denied. For example, the longer a person goes without food, the more hungry they will become.</a:t>
            </a:r>
          </a:p>
          <a:p>
            <a:pPr algn="just"/>
            <a:endParaRPr lang="en-GB" sz="2000" dirty="0"/>
          </a:p>
          <a:p>
            <a:pPr marL="0" indent="0" algn="just">
              <a:buNone/>
            </a:pPr>
            <a:r>
              <a:rPr lang="en-GB" sz="2000" dirty="0">
                <a:solidFill>
                  <a:srgbClr val="FF0000"/>
                </a:solidFill>
              </a:rPr>
              <a:t>Paraphrased example </a:t>
            </a:r>
            <a:r>
              <a:rPr lang="en-GB" sz="2000" u="sng" dirty="0">
                <a:solidFill>
                  <a:srgbClr val="FF0000"/>
                </a:solidFill>
              </a:rPr>
              <a:t>for a formal written assignment</a:t>
            </a:r>
          </a:p>
          <a:p>
            <a:pPr marL="0" indent="0" algn="just">
              <a:buNone/>
            </a:pPr>
            <a:r>
              <a:rPr lang="en-GB" sz="2000" dirty="0"/>
              <a:t>It is thought that the deficiency needs are provoked/are stirred/</a:t>
            </a:r>
          </a:p>
          <a:p>
            <a:pPr marL="0" indent="0" algn="just">
              <a:buNone/>
            </a:pPr>
            <a:r>
              <a:rPr lang="en-GB" sz="2000" dirty="0"/>
              <a:t>when they are not served/addressed and grow in strength as they last longer.    </a:t>
            </a:r>
          </a:p>
          <a:p>
            <a:pPr marL="0" indent="0" algn="just">
              <a:buNone/>
            </a:pPr>
            <a:r>
              <a:rPr lang="en-GB" dirty="0">
                <a:solidFill>
                  <a:srgbClr val="FF0000"/>
                </a:solidFill>
              </a:rPr>
              <a:t>Paraphrased example </a:t>
            </a:r>
            <a:r>
              <a:rPr lang="en-GB" u="sng" dirty="0">
                <a:solidFill>
                  <a:srgbClr val="FF0000"/>
                </a:solidFill>
              </a:rPr>
              <a:t>for an oral presentation</a:t>
            </a:r>
          </a:p>
          <a:p>
            <a:pPr marL="0" indent="0" algn="just">
              <a:buNone/>
            </a:pPr>
            <a:r>
              <a:rPr lang="en-GB" dirty="0"/>
              <a:t>Let’s look at deficiency needs. What are deficiency needs? The belief is/It is believed that they motivate us to work hard when we don’t satisfy them. We will work harder when we are hungry than we are not hungry. And the more we don’t satisfy them, the stronger they become. The more we don’t eat, the more hungry we become. </a:t>
            </a:r>
            <a:endParaRPr lang="en-GB" sz="2000" dirty="0"/>
          </a:p>
        </p:txBody>
      </p:sp>
      <p:sp>
        <p:nvSpPr>
          <p:cNvPr id="4" name="Θέση υποσέλιδου 3"/>
          <p:cNvSpPr>
            <a:spLocks noGrp="1"/>
          </p:cNvSpPr>
          <p:nvPr>
            <p:ph type="ftr" sz="quarter" idx="11"/>
          </p:nvPr>
        </p:nvSpPr>
        <p:spPr>
          <a:xfrm>
            <a:off x="7574123" y="83572"/>
            <a:ext cx="1514130" cy="365760"/>
          </a:xfrm>
          <a:prstGeom prst="rect">
            <a:avLst/>
          </a:prstGeom>
        </p:spPr>
        <p:txBody>
          <a:bodyPr/>
          <a:lstStyle/>
          <a:p>
            <a:pPr algn="ctr"/>
            <a:r>
              <a:rPr lang="en-US" sz="2000" dirty="0">
                <a:solidFill>
                  <a:srgbClr val="FF0000"/>
                </a:solidFill>
              </a:rPr>
              <a:t>example</a:t>
            </a:r>
            <a:endParaRPr lang="el-GR" sz="2000" dirty="0">
              <a:solidFill>
                <a:srgbClr val="FF0000"/>
              </a:solidFill>
            </a:endParaRPr>
          </a:p>
        </p:txBody>
      </p:sp>
    </p:spTree>
    <p:extLst>
      <p:ext uri="{BB962C8B-B14F-4D97-AF65-F5344CB8AC3E}">
        <p14:creationId xmlns:p14="http://schemas.microsoft.com/office/powerpoint/2010/main" val="722384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588" y="297401"/>
            <a:ext cx="7467600" cy="1066130"/>
          </a:xfrm>
        </p:spPr>
        <p:txBody>
          <a:bodyPr>
            <a:normAutofit/>
          </a:bodyPr>
          <a:lstStyle/>
          <a:p>
            <a:r>
              <a:rPr lang="en-US" sz="2800" dirty="0"/>
              <a:t>2. Paraphrasing for an oral presentation &amp; a formal written assignment</a:t>
            </a:r>
          </a:p>
        </p:txBody>
      </p:sp>
      <p:sp>
        <p:nvSpPr>
          <p:cNvPr id="3" name="Content Placeholder 2"/>
          <p:cNvSpPr>
            <a:spLocks noGrp="1"/>
          </p:cNvSpPr>
          <p:nvPr>
            <p:ph idx="1"/>
          </p:nvPr>
        </p:nvSpPr>
        <p:spPr>
          <a:xfrm>
            <a:off x="800054" y="1196752"/>
            <a:ext cx="7992888" cy="4989168"/>
          </a:xfrm>
        </p:spPr>
        <p:txBody>
          <a:bodyPr>
            <a:normAutofit/>
          </a:bodyPr>
          <a:lstStyle/>
          <a:p>
            <a:pPr algn="just"/>
            <a:r>
              <a:rPr lang="en-GB" dirty="0">
                <a:solidFill>
                  <a:srgbClr val="FF0000"/>
                </a:solidFill>
              </a:rPr>
              <a:t>Original</a:t>
            </a:r>
          </a:p>
          <a:p>
            <a:pPr algn="just"/>
            <a:r>
              <a:rPr lang="en-GB" sz="2000" dirty="0"/>
              <a:t>The deficiency needs are said to motivate people when they are unmet. The need to fulfil such needs will become stronger the longer the duration they are denied. For example, the longer a person goes without food, the more hungry they will become.</a:t>
            </a:r>
          </a:p>
          <a:p>
            <a:pPr algn="just"/>
            <a:endParaRPr lang="en-GB" sz="2000" dirty="0"/>
          </a:p>
          <a:p>
            <a:pPr marL="0" indent="0" algn="just">
              <a:buNone/>
            </a:pPr>
            <a:r>
              <a:rPr lang="en-GB" sz="2000" dirty="0">
                <a:solidFill>
                  <a:srgbClr val="FF0000"/>
                </a:solidFill>
              </a:rPr>
              <a:t>Paraphrased example for a PPT</a:t>
            </a:r>
          </a:p>
          <a:p>
            <a:pPr marL="0" indent="0" algn="just">
              <a:buNone/>
            </a:pPr>
            <a:endParaRPr lang="en-GB" sz="2000" dirty="0"/>
          </a:p>
        </p:txBody>
      </p:sp>
      <p:sp>
        <p:nvSpPr>
          <p:cNvPr id="4" name="Θέση υποσέλιδου 3"/>
          <p:cNvSpPr>
            <a:spLocks noGrp="1"/>
          </p:cNvSpPr>
          <p:nvPr>
            <p:ph type="ftr" sz="quarter" idx="11"/>
          </p:nvPr>
        </p:nvSpPr>
        <p:spPr>
          <a:xfrm>
            <a:off x="7574123" y="83572"/>
            <a:ext cx="1514130" cy="365760"/>
          </a:xfrm>
          <a:prstGeom prst="rect">
            <a:avLst/>
          </a:prstGeom>
        </p:spPr>
        <p:txBody>
          <a:bodyPr/>
          <a:lstStyle/>
          <a:p>
            <a:pPr algn="ctr"/>
            <a:r>
              <a:rPr lang="en-US" sz="2000" dirty="0">
                <a:solidFill>
                  <a:srgbClr val="FF0000"/>
                </a:solidFill>
              </a:rPr>
              <a:t>example</a:t>
            </a:r>
            <a:endParaRPr lang="el-GR" sz="2000" dirty="0">
              <a:solidFill>
                <a:srgbClr val="FF0000"/>
              </a:solidFill>
            </a:endParaRPr>
          </a:p>
        </p:txBody>
      </p:sp>
      <p:pic>
        <p:nvPicPr>
          <p:cNvPr id="6" name="Εικόνα 5" descr="Εικόνα που περιέχει πουλί&#10;&#10;Περιγραφή που δημιουργήθηκε αυτόματα">
            <a:extLst>
              <a:ext uri="{FF2B5EF4-FFF2-40B4-BE49-F238E27FC236}">
                <a16:creationId xmlns:a16="http://schemas.microsoft.com/office/drawing/2014/main" id="{ADD50896-3095-1D45-8ADD-367ED854D3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3998878"/>
            <a:ext cx="4483378" cy="2561721"/>
          </a:xfrm>
          <a:prstGeom prst="rect">
            <a:avLst/>
          </a:prstGeom>
        </p:spPr>
      </p:pic>
    </p:spTree>
    <p:extLst>
      <p:ext uri="{BB962C8B-B14F-4D97-AF65-F5344CB8AC3E}">
        <p14:creationId xmlns:p14="http://schemas.microsoft.com/office/powerpoint/2010/main" val="1211649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054" y="855088"/>
            <a:ext cx="7467600" cy="683327"/>
          </a:xfrm>
        </p:spPr>
        <p:txBody>
          <a:bodyPr>
            <a:normAutofit/>
          </a:bodyPr>
          <a:lstStyle/>
          <a:p>
            <a:pPr algn="ctr"/>
            <a:r>
              <a:rPr lang="en-US" sz="4000" dirty="0"/>
              <a:t>Deficiency needs</a:t>
            </a:r>
          </a:p>
        </p:txBody>
      </p:sp>
      <p:sp>
        <p:nvSpPr>
          <p:cNvPr id="3" name="Content Placeholder 2"/>
          <p:cNvSpPr>
            <a:spLocks noGrp="1"/>
          </p:cNvSpPr>
          <p:nvPr>
            <p:ph idx="1"/>
          </p:nvPr>
        </p:nvSpPr>
        <p:spPr>
          <a:xfrm>
            <a:off x="1052280" y="1868150"/>
            <a:ext cx="7228330" cy="4125072"/>
          </a:xfrm>
        </p:spPr>
        <p:txBody>
          <a:bodyPr>
            <a:normAutofit/>
          </a:bodyPr>
          <a:lstStyle/>
          <a:p>
            <a:pPr algn="just">
              <a:buFont typeface="Wingdings" pitchFamily="2" charset="2"/>
              <a:buChar char="Ø"/>
            </a:pPr>
            <a:r>
              <a:rPr lang="en-GB" sz="2000" dirty="0"/>
              <a:t> </a:t>
            </a:r>
            <a:r>
              <a:rPr lang="en-GB" sz="3200" dirty="0"/>
              <a:t>Work when not satisfied</a:t>
            </a:r>
          </a:p>
          <a:p>
            <a:pPr algn="just">
              <a:buFont typeface="Wingdings" pitchFamily="2" charset="2"/>
              <a:buChar char="Ø"/>
            </a:pPr>
            <a:r>
              <a:rPr lang="en-GB" sz="3200" dirty="0"/>
              <a:t> Become stronger the longer they are   unsatisfied</a:t>
            </a:r>
          </a:p>
          <a:p>
            <a:pPr marL="0" indent="0" algn="just">
              <a:buNone/>
            </a:pPr>
            <a:endParaRPr lang="en-GB" sz="2000" dirty="0"/>
          </a:p>
        </p:txBody>
      </p:sp>
      <p:sp>
        <p:nvSpPr>
          <p:cNvPr id="4" name="Θέση υποσέλιδου 3"/>
          <p:cNvSpPr>
            <a:spLocks noGrp="1"/>
          </p:cNvSpPr>
          <p:nvPr>
            <p:ph type="ftr" sz="quarter" idx="11"/>
          </p:nvPr>
        </p:nvSpPr>
        <p:spPr>
          <a:xfrm>
            <a:off x="6876256" y="6322957"/>
            <a:ext cx="1514130" cy="365760"/>
          </a:xfrm>
          <a:prstGeom prst="rect">
            <a:avLst/>
          </a:prstGeom>
        </p:spPr>
        <p:txBody>
          <a:bodyPr/>
          <a:lstStyle/>
          <a:p>
            <a:pPr algn="ctr"/>
            <a:endParaRPr lang="el-GR" sz="2000" dirty="0">
              <a:solidFill>
                <a:srgbClr val="FF0000"/>
              </a:solidFill>
            </a:endParaRPr>
          </a:p>
        </p:txBody>
      </p:sp>
    </p:spTree>
    <p:extLst>
      <p:ext uri="{BB962C8B-B14F-4D97-AF65-F5344CB8AC3E}">
        <p14:creationId xmlns:p14="http://schemas.microsoft.com/office/powerpoint/2010/main" val="791075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83038"/>
            <a:ext cx="7467600" cy="1066130"/>
          </a:xfrm>
        </p:spPr>
        <p:txBody>
          <a:bodyPr>
            <a:normAutofit/>
          </a:bodyPr>
          <a:lstStyle/>
          <a:p>
            <a:r>
              <a:rPr lang="en-US" sz="3200" dirty="0"/>
              <a:t>Strategy in use: paraphrasing for a formal written assignment</a:t>
            </a:r>
          </a:p>
        </p:txBody>
      </p:sp>
      <p:sp>
        <p:nvSpPr>
          <p:cNvPr id="3" name="Content Placeholder 2"/>
          <p:cNvSpPr>
            <a:spLocks noGrp="1"/>
          </p:cNvSpPr>
          <p:nvPr>
            <p:ph idx="1"/>
          </p:nvPr>
        </p:nvSpPr>
        <p:spPr>
          <a:xfrm>
            <a:off x="847800" y="1441778"/>
            <a:ext cx="7859216" cy="5133184"/>
          </a:xfrm>
        </p:spPr>
        <p:txBody>
          <a:bodyPr>
            <a:normAutofit/>
          </a:bodyPr>
          <a:lstStyle/>
          <a:p>
            <a:pPr marL="0" indent="0">
              <a:buNone/>
            </a:pPr>
            <a:r>
              <a:rPr lang="en-US" sz="2000" b="1" dirty="0"/>
              <a:t>Practicing the strategy: Paraphrase</a:t>
            </a:r>
            <a:endParaRPr lang="en-US" sz="2000" dirty="0"/>
          </a:p>
          <a:p>
            <a:pPr algn="just"/>
            <a:r>
              <a:rPr lang="en-GB" sz="2000" dirty="0"/>
              <a:t>Maslow believed that people possess a set of motivation systems unrelated to rewards or unconscious desires. </a:t>
            </a:r>
          </a:p>
          <a:p>
            <a:pPr marL="0" indent="0" algn="just">
              <a:buNone/>
            </a:pPr>
            <a:r>
              <a:rPr lang="mr-IN" sz="2000" dirty="0"/>
              <a:t>………………………………………………………………</a:t>
            </a:r>
            <a:r>
              <a:rPr lang="en-US" sz="2000" dirty="0"/>
              <a:t>.</a:t>
            </a:r>
            <a:r>
              <a:rPr lang="mr-IN" sz="2000" dirty="0"/>
              <a:t>…………</a:t>
            </a:r>
            <a:r>
              <a:rPr lang="en-US" sz="2000" dirty="0"/>
              <a:t>.</a:t>
            </a:r>
          </a:p>
          <a:p>
            <a:pPr marL="0" indent="0" algn="just">
              <a:buNone/>
            </a:pPr>
            <a:r>
              <a:rPr lang="mr-IN" sz="2000" dirty="0"/>
              <a:t>…………………………………………………………………………</a:t>
            </a:r>
            <a:r>
              <a:rPr lang="en-US" sz="2000" dirty="0"/>
              <a:t>.</a:t>
            </a:r>
          </a:p>
          <a:p>
            <a:pPr algn="just"/>
            <a:r>
              <a:rPr lang="en-GB" sz="2000" dirty="0"/>
              <a:t>Our most basic need is for physical survival, and this will be the first thing that motivates our behaviour. Once that level is fulfilled the next level up is what motivates us, and so on. </a:t>
            </a:r>
          </a:p>
          <a:p>
            <a:pPr marL="0" indent="0" algn="just">
              <a:buNone/>
            </a:pPr>
            <a:r>
              <a:rPr lang="mr-IN" sz="2000" dirty="0"/>
              <a:t>……………………………………………………………</a:t>
            </a:r>
            <a:r>
              <a:rPr lang="en-US" sz="2000" dirty="0"/>
              <a:t>.</a:t>
            </a:r>
            <a:r>
              <a:rPr lang="mr-IN" sz="2000" dirty="0"/>
              <a:t>……………</a:t>
            </a:r>
            <a:r>
              <a:rPr lang="en-US" sz="2000" dirty="0"/>
              <a:t>.</a:t>
            </a:r>
          </a:p>
          <a:p>
            <a:pPr marL="0" indent="0" algn="just">
              <a:buNone/>
            </a:pPr>
            <a:r>
              <a:rPr lang="mr-IN" sz="2000" dirty="0"/>
              <a:t>……………………………………………………………</a:t>
            </a:r>
            <a:r>
              <a:rPr lang="en-US" sz="2000" dirty="0"/>
              <a:t>.</a:t>
            </a:r>
            <a:r>
              <a:rPr lang="mr-IN" sz="2000" dirty="0"/>
              <a:t>……………</a:t>
            </a:r>
            <a:r>
              <a:rPr lang="en-US" sz="2000" dirty="0"/>
              <a:t>.</a:t>
            </a:r>
          </a:p>
        </p:txBody>
      </p:sp>
    </p:spTree>
    <p:extLst>
      <p:ext uri="{BB962C8B-B14F-4D97-AF65-F5344CB8AC3E}">
        <p14:creationId xmlns:p14="http://schemas.microsoft.com/office/powerpoint/2010/main" val="149165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Reading &amp; watching </a:t>
            </a:r>
          </a:p>
        </p:txBody>
      </p:sp>
      <p:sp>
        <p:nvSpPr>
          <p:cNvPr id="3" name="Content Placeholder 2"/>
          <p:cNvSpPr>
            <a:spLocks noGrp="1"/>
          </p:cNvSpPr>
          <p:nvPr>
            <p:ph idx="1"/>
          </p:nvPr>
        </p:nvSpPr>
        <p:spPr/>
        <p:txBody>
          <a:bodyPr>
            <a:normAutofit/>
          </a:bodyPr>
          <a:lstStyle/>
          <a:p>
            <a:r>
              <a:rPr lang="en-US" dirty="0"/>
              <a:t>Read the text on Maslow’s hierarchy of needs. Take notes as it suits you. </a:t>
            </a:r>
          </a:p>
          <a:p>
            <a:endParaRPr lang="en-US" dirty="0"/>
          </a:p>
          <a:p>
            <a:r>
              <a:rPr lang="en-US" dirty="0"/>
              <a:t>Watch the video on ‘</a:t>
            </a:r>
            <a:r>
              <a:rPr lang="en-GB" dirty="0"/>
              <a:t>What makes us feel good about our work’. Take notes as it suits you. </a:t>
            </a:r>
            <a:r>
              <a:rPr lang="en-GB" dirty="0">
                <a:hlinkClick r:id="rId2"/>
              </a:rPr>
              <a:t>https://www.ted.com/talks/dan_ariely_what_makes_us_feel_good_about_our_work/discussion#t-7067</a:t>
            </a:r>
            <a:r>
              <a:rPr lang="en-GB" dirty="0"/>
              <a:t> </a:t>
            </a:r>
          </a:p>
          <a:p>
            <a:endParaRPr lang="en-GB" dirty="0"/>
          </a:p>
          <a:p>
            <a:r>
              <a:rPr lang="en-GB" dirty="0"/>
              <a:t>Topic: What motivates people to work</a:t>
            </a:r>
            <a:endParaRPr lang="en-US" dirty="0"/>
          </a:p>
          <a:p>
            <a:endParaRPr lang="en-US" dirty="0"/>
          </a:p>
        </p:txBody>
      </p:sp>
    </p:spTree>
    <p:extLst>
      <p:ext uri="{BB962C8B-B14F-4D97-AF65-F5344CB8AC3E}">
        <p14:creationId xmlns:p14="http://schemas.microsoft.com/office/powerpoint/2010/main" val="3414994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88640"/>
            <a:ext cx="7467600" cy="1066130"/>
          </a:xfrm>
        </p:spPr>
        <p:txBody>
          <a:bodyPr>
            <a:normAutofit/>
          </a:bodyPr>
          <a:lstStyle/>
          <a:p>
            <a:r>
              <a:rPr lang="en-US" sz="3200" dirty="0"/>
              <a:t>Strategy in use: paraphrasing</a:t>
            </a:r>
          </a:p>
        </p:txBody>
      </p:sp>
      <p:sp>
        <p:nvSpPr>
          <p:cNvPr id="3" name="Content Placeholder 2"/>
          <p:cNvSpPr>
            <a:spLocks noGrp="1"/>
          </p:cNvSpPr>
          <p:nvPr>
            <p:ph idx="1"/>
          </p:nvPr>
        </p:nvSpPr>
        <p:spPr>
          <a:xfrm>
            <a:off x="919808" y="1254770"/>
            <a:ext cx="7859216" cy="5133184"/>
          </a:xfrm>
        </p:spPr>
        <p:txBody>
          <a:bodyPr>
            <a:normAutofit/>
          </a:bodyPr>
          <a:lstStyle/>
          <a:p>
            <a:pPr marL="0" indent="0">
              <a:buNone/>
            </a:pPr>
            <a:r>
              <a:rPr lang="en-US" sz="2000" b="1" dirty="0"/>
              <a:t>Practicing the strategy: Paraphrase		</a:t>
            </a:r>
            <a:r>
              <a:rPr lang="en-US" sz="2000" dirty="0">
                <a:solidFill>
                  <a:srgbClr val="FF0000"/>
                </a:solidFill>
              </a:rPr>
              <a:t>KEY</a:t>
            </a:r>
          </a:p>
          <a:p>
            <a:pPr algn="just"/>
            <a:r>
              <a:rPr lang="en-GB" sz="2000" dirty="0"/>
              <a:t>Maslow believed that people possess a set of motivation systems unrelated to rewards or unconscious desires. </a:t>
            </a:r>
          </a:p>
          <a:p>
            <a:pPr marL="0" indent="0" algn="just">
              <a:buNone/>
            </a:pPr>
            <a:r>
              <a:rPr lang="en-US" sz="2000" dirty="0">
                <a:solidFill>
                  <a:srgbClr val="FF0000"/>
                </a:solidFill>
              </a:rPr>
              <a:t>According to Marlow, we do not become motivated by rewards or unconscious desires</a:t>
            </a:r>
            <a:endParaRPr lang="el-GR" sz="2000" dirty="0">
              <a:solidFill>
                <a:srgbClr val="FF0000"/>
              </a:solidFill>
            </a:endParaRPr>
          </a:p>
          <a:p>
            <a:pPr algn="just"/>
            <a:r>
              <a:rPr lang="en-GB" sz="2000" dirty="0"/>
              <a:t>Our most basic need is for physical survival, and this will be the first thing that motivates our behaviour. Once that level is fulfilled the next level up is what motivates us, and so on. </a:t>
            </a:r>
          </a:p>
          <a:p>
            <a:pPr algn="just"/>
            <a:r>
              <a:rPr lang="en-GB" sz="2000" dirty="0">
                <a:solidFill>
                  <a:srgbClr val="FF0000"/>
                </a:solidFill>
              </a:rPr>
              <a:t>Initially we become motivated by our first need for physical survival and, only when this is met, we become motivated by needs at the higher level, </a:t>
            </a:r>
            <a:r>
              <a:rPr lang="en-GB" sz="2000" dirty="0" err="1">
                <a:solidFill>
                  <a:srgbClr val="FF0000"/>
                </a:solidFill>
              </a:rPr>
              <a:t>i</a:t>
            </a:r>
            <a:r>
              <a:rPr lang="en-GB" sz="2000" dirty="0">
                <a:solidFill>
                  <a:srgbClr val="FF0000"/>
                </a:solidFill>
              </a:rPr>
              <a:t>. e. the need to be safe, and it goes on like this.  </a:t>
            </a:r>
          </a:p>
        </p:txBody>
      </p:sp>
    </p:spTree>
    <p:extLst>
      <p:ext uri="{BB962C8B-B14F-4D97-AF65-F5344CB8AC3E}">
        <p14:creationId xmlns:p14="http://schemas.microsoft.com/office/powerpoint/2010/main" val="1674096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5"/>
            <a:ext cx="7633742" cy="1030391"/>
          </a:xfrm>
        </p:spPr>
        <p:txBody>
          <a:bodyPr>
            <a:normAutofit fontScale="90000"/>
          </a:bodyPr>
          <a:lstStyle/>
          <a:p>
            <a:r>
              <a:rPr lang="en-US" sz="3600" dirty="0"/>
              <a:t>3. Generalizing from details</a:t>
            </a:r>
            <a:br>
              <a:rPr lang="en-US" dirty="0"/>
            </a:br>
            <a:endParaRPr lang="en-US" dirty="0"/>
          </a:p>
        </p:txBody>
      </p:sp>
      <p:sp>
        <p:nvSpPr>
          <p:cNvPr id="3" name="Content Placeholder 2"/>
          <p:cNvSpPr>
            <a:spLocks noGrp="1"/>
          </p:cNvSpPr>
          <p:nvPr>
            <p:ph idx="1"/>
          </p:nvPr>
        </p:nvSpPr>
        <p:spPr>
          <a:xfrm>
            <a:off x="790017" y="1874517"/>
            <a:ext cx="7931224" cy="5421216"/>
          </a:xfrm>
        </p:spPr>
        <p:txBody>
          <a:bodyPr/>
          <a:lstStyle/>
          <a:p>
            <a:pPr algn="just"/>
            <a:r>
              <a:rPr lang="en-US" b="1" dirty="0"/>
              <a:t>Original</a:t>
            </a:r>
          </a:p>
          <a:p>
            <a:pPr algn="just"/>
            <a:r>
              <a:rPr lang="en-US" b="1" dirty="0"/>
              <a:t>Example with the mountaineers</a:t>
            </a:r>
            <a:r>
              <a:rPr lang="en-US" dirty="0"/>
              <a:t>: “mountaineers are not motivated by the comfort or the ease of their climbs </a:t>
            </a:r>
            <a:r>
              <a:rPr lang="mr-IN" dirty="0"/>
              <a:t>–</a:t>
            </a:r>
            <a:r>
              <a:rPr lang="en-US" dirty="0"/>
              <a:t>they become cold, tired, hungry some are even injured or die. What motivates them is the desire to reach the peak, and to meet the difficult challenge”. </a:t>
            </a:r>
          </a:p>
          <a:p>
            <a:pPr algn="just"/>
            <a:endParaRPr lang="en-US" dirty="0"/>
          </a:p>
          <a:p>
            <a:pPr marL="0" indent="0" algn="just">
              <a:buNone/>
            </a:pPr>
            <a:r>
              <a:rPr lang="en-US" b="1" dirty="0"/>
              <a:t>Generalization</a:t>
            </a:r>
          </a:p>
          <a:p>
            <a:pPr algn="just"/>
            <a:r>
              <a:rPr lang="en-US" dirty="0"/>
              <a:t>People are motivated by the difficulty of the challenge and the need for self-fulfillment and not by the ease and safety of their endeavor. </a:t>
            </a:r>
          </a:p>
        </p:txBody>
      </p:sp>
      <p:sp>
        <p:nvSpPr>
          <p:cNvPr id="4" name="Θέση υποσέλιδου 3"/>
          <p:cNvSpPr>
            <a:spLocks noGrp="1"/>
          </p:cNvSpPr>
          <p:nvPr>
            <p:ph type="ftr" sz="quarter" idx="11"/>
          </p:nvPr>
        </p:nvSpPr>
        <p:spPr>
          <a:xfrm>
            <a:off x="7092280" y="3789040"/>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451861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5"/>
            <a:ext cx="7633742" cy="814367"/>
          </a:xfrm>
        </p:spPr>
        <p:txBody>
          <a:bodyPr>
            <a:normAutofit/>
          </a:bodyPr>
          <a:lstStyle/>
          <a:p>
            <a:r>
              <a:rPr lang="en-US" sz="3200" dirty="0"/>
              <a:t>Generalizing from details: practice</a:t>
            </a:r>
          </a:p>
        </p:txBody>
      </p:sp>
      <p:sp>
        <p:nvSpPr>
          <p:cNvPr id="3" name="Content Placeholder 2"/>
          <p:cNvSpPr>
            <a:spLocks noGrp="1"/>
          </p:cNvSpPr>
          <p:nvPr>
            <p:ph idx="1"/>
          </p:nvPr>
        </p:nvSpPr>
        <p:spPr>
          <a:xfrm>
            <a:off x="938758" y="1601863"/>
            <a:ext cx="8003232" cy="4873752"/>
          </a:xfrm>
          <a:noFill/>
        </p:spPr>
        <p:txBody>
          <a:bodyPr/>
          <a:lstStyle/>
          <a:p>
            <a:r>
              <a:rPr lang="en-US" dirty="0"/>
              <a:t>Now rewrite the following using a generalization</a:t>
            </a:r>
          </a:p>
          <a:p>
            <a:r>
              <a:rPr lang="en-US" b="1" dirty="0"/>
              <a:t>Example with the experiment with the </a:t>
            </a:r>
            <a:r>
              <a:rPr lang="en-US" b="1" dirty="0" err="1"/>
              <a:t>legos</a:t>
            </a:r>
            <a:endParaRPr lang="en-US" b="1" dirty="0"/>
          </a:p>
          <a:p>
            <a:r>
              <a:rPr lang="en-US" dirty="0"/>
              <a:t>People were asked to build</a:t>
            </a:r>
            <a:r>
              <a:rPr lang="mr-IN" dirty="0"/>
              <a:t>……</a:t>
            </a:r>
            <a:endParaRPr lang="en-US" dirty="0"/>
          </a:p>
          <a:p>
            <a:endParaRPr lang="en-US" dirty="0"/>
          </a:p>
          <a:p>
            <a:r>
              <a:rPr lang="en-US" b="1" dirty="0"/>
              <a:t>Generalization</a:t>
            </a:r>
            <a:r>
              <a:rPr lang="en-US" dirty="0"/>
              <a:t>: </a:t>
            </a:r>
          </a:p>
          <a:p>
            <a:pPr marL="0" indent="0" algn="just">
              <a:buNone/>
            </a:pPr>
            <a:r>
              <a:rPr lang="mr-IN" dirty="0"/>
              <a:t>………………………………………………………………</a:t>
            </a:r>
            <a:r>
              <a:rPr lang="en-US" dirty="0"/>
              <a:t>.</a:t>
            </a:r>
          </a:p>
          <a:p>
            <a:pPr marL="0" indent="0" algn="just">
              <a:buNone/>
            </a:pPr>
            <a:r>
              <a:rPr lang="mr-IN" dirty="0"/>
              <a:t>………………………………………………………………</a:t>
            </a:r>
            <a:r>
              <a:rPr lang="en-US" dirty="0"/>
              <a:t>.</a:t>
            </a:r>
          </a:p>
        </p:txBody>
      </p:sp>
    </p:spTree>
    <p:extLst>
      <p:ext uri="{BB962C8B-B14F-4D97-AF65-F5344CB8AC3E}">
        <p14:creationId xmlns:p14="http://schemas.microsoft.com/office/powerpoint/2010/main" val="1680085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5"/>
            <a:ext cx="7633742" cy="742359"/>
          </a:xfrm>
        </p:spPr>
        <p:txBody>
          <a:bodyPr>
            <a:normAutofit/>
          </a:bodyPr>
          <a:lstStyle/>
          <a:p>
            <a:r>
              <a:rPr lang="en-US" sz="3200" dirty="0"/>
              <a:t>Generalizing from details: practice</a:t>
            </a:r>
          </a:p>
        </p:txBody>
      </p:sp>
      <p:sp>
        <p:nvSpPr>
          <p:cNvPr id="3" name="Content Placeholder 2"/>
          <p:cNvSpPr>
            <a:spLocks noGrp="1"/>
          </p:cNvSpPr>
          <p:nvPr>
            <p:ph idx="1"/>
          </p:nvPr>
        </p:nvSpPr>
        <p:spPr>
          <a:xfrm>
            <a:off x="938758" y="1390498"/>
            <a:ext cx="7633742" cy="4489096"/>
          </a:xfrm>
        </p:spPr>
        <p:txBody>
          <a:bodyPr>
            <a:normAutofit/>
          </a:bodyPr>
          <a:lstStyle/>
          <a:p>
            <a:r>
              <a:rPr lang="en-US" b="1" dirty="0"/>
              <a:t>Example with the experiment with the </a:t>
            </a:r>
            <a:r>
              <a:rPr lang="en-US" b="1" dirty="0" err="1"/>
              <a:t>legos</a:t>
            </a:r>
            <a:endParaRPr lang="en-US" b="1" dirty="0"/>
          </a:p>
          <a:p>
            <a:r>
              <a:rPr lang="en-US" dirty="0"/>
              <a:t>People were asked to build</a:t>
            </a:r>
            <a:r>
              <a:rPr lang="mr-IN" dirty="0"/>
              <a:t>……</a:t>
            </a:r>
            <a:endParaRPr lang="en-US" dirty="0"/>
          </a:p>
          <a:p>
            <a:endParaRPr lang="en-US" dirty="0"/>
          </a:p>
          <a:p>
            <a:r>
              <a:rPr lang="en-US" b="1" dirty="0"/>
              <a:t>Generalization</a:t>
            </a:r>
            <a:r>
              <a:rPr lang="en-US" dirty="0"/>
              <a:t>: </a:t>
            </a:r>
          </a:p>
          <a:p>
            <a:r>
              <a:rPr lang="en-US" dirty="0"/>
              <a:t>People are motivated more when they see the fruit of their labor and less from the money they earn/Futility is a demotivating factor. They are also motivated more when they love what they do </a:t>
            </a:r>
          </a:p>
          <a:p>
            <a:endParaRPr lang="en-US" dirty="0"/>
          </a:p>
        </p:txBody>
      </p:sp>
      <p:sp>
        <p:nvSpPr>
          <p:cNvPr id="4" name="Θέση υποσέλιδου 3"/>
          <p:cNvSpPr>
            <a:spLocks noGrp="1"/>
          </p:cNvSpPr>
          <p:nvPr>
            <p:ph type="ftr" sz="quarter" idx="11"/>
          </p:nvPr>
        </p:nvSpPr>
        <p:spPr>
          <a:xfrm>
            <a:off x="7236296" y="116632"/>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1813742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4. Strategy in use: </a:t>
            </a:r>
            <a:r>
              <a:rPr lang="en-US" sz="3200" b="1" dirty="0">
                <a:solidFill>
                  <a:srgbClr val="FF0000"/>
                </a:solidFill>
              </a:rPr>
              <a:t>linking</a:t>
            </a:r>
            <a:r>
              <a:rPr lang="en-US" sz="3200" b="1" dirty="0"/>
              <a:t> ideas </a:t>
            </a:r>
            <a:r>
              <a:rPr lang="en-US" sz="3200" dirty="0"/>
              <a:t>of the two </a:t>
            </a:r>
            <a:r>
              <a:rPr lang="en-US" sz="3200" dirty="0">
                <a:solidFill>
                  <a:schemeClr val="tx1"/>
                </a:solidFill>
              </a:rPr>
              <a:t>sources citing the </a:t>
            </a:r>
            <a:r>
              <a:rPr lang="en-US" sz="3200" dirty="0"/>
              <a:t>sources</a:t>
            </a:r>
          </a:p>
        </p:txBody>
      </p:sp>
      <p:sp>
        <p:nvSpPr>
          <p:cNvPr id="3" name="Content Placeholder 2"/>
          <p:cNvSpPr>
            <a:spLocks noGrp="1"/>
          </p:cNvSpPr>
          <p:nvPr>
            <p:ph idx="1"/>
          </p:nvPr>
        </p:nvSpPr>
        <p:spPr>
          <a:xfrm>
            <a:off x="938758" y="1484784"/>
            <a:ext cx="7931224" cy="4873752"/>
          </a:xfrm>
        </p:spPr>
        <p:txBody>
          <a:bodyPr>
            <a:normAutofit lnSpcReduction="10000"/>
          </a:bodyPr>
          <a:lstStyle/>
          <a:p>
            <a:pPr marL="0" indent="0">
              <a:buNone/>
            </a:pPr>
            <a:r>
              <a:rPr lang="en-US" u="sng" dirty="0"/>
              <a:t>Useful phrases for </a:t>
            </a:r>
            <a:r>
              <a:rPr lang="en-US" b="1" u="sng" dirty="0">
                <a:solidFill>
                  <a:srgbClr val="FF0000"/>
                </a:solidFill>
              </a:rPr>
              <a:t>Juxtaposing</a:t>
            </a:r>
            <a:r>
              <a:rPr lang="en-US" b="1" u="sng" dirty="0"/>
              <a:t> opinions</a:t>
            </a:r>
          </a:p>
          <a:p>
            <a:endParaRPr lang="en-GB" dirty="0"/>
          </a:p>
          <a:p>
            <a:r>
              <a:rPr lang="en-US" dirty="0"/>
              <a:t>On the other hand, however, still, yet, but, nonetheless, nevertheless, even so</a:t>
            </a:r>
          </a:p>
          <a:p>
            <a:r>
              <a:rPr lang="en-US" dirty="0"/>
              <a:t>It may be said/argued/claimed that … Others/many people oppose this viewpoint/strongly disagree/claim/feel/believe this argument is incorrect/misguided</a:t>
            </a:r>
          </a:p>
          <a:p>
            <a:r>
              <a:rPr lang="en-US" dirty="0"/>
              <a:t>Although, though, even though, while, whilst, whereas, despite/in spite of (the fact that), regardless of the fact that …</a:t>
            </a:r>
          </a:p>
          <a:p>
            <a:r>
              <a:rPr lang="en-US" dirty="0"/>
              <a:t>Opponents of … argue/believe/claim that…</a:t>
            </a:r>
          </a:p>
          <a:p>
            <a:r>
              <a:rPr lang="en-US" dirty="0"/>
              <a:t>The fact that… contradicts the belief/idea that…</a:t>
            </a:r>
          </a:p>
          <a:p>
            <a:r>
              <a:rPr lang="en-US" dirty="0"/>
              <a:t>While it is true to say that…, in fact…</a:t>
            </a:r>
          </a:p>
          <a:p>
            <a:r>
              <a:rPr lang="en-US" dirty="0"/>
              <a:t>While/Although …, it cannot be denied that…</a:t>
            </a:r>
            <a:endParaRPr lang="en-GB" dirty="0"/>
          </a:p>
          <a:p>
            <a:endParaRPr lang="en-US" dirty="0"/>
          </a:p>
          <a:p>
            <a:endParaRPr lang="en-US" dirty="0"/>
          </a:p>
        </p:txBody>
      </p:sp>
    </p:spTree>
    <p:extLst>
      <p:ext uri="{BB962C8B-B14F-4D97-AF65-F5344CB8AC3E}">
        <p14:creationId xmlns:p14="http://schemas.microsoft.com/office/powerpoint/2010/main" val="205514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Strategy in use: </a:t>
            </a:r>
            <a:r>
              <a:rPr lang="en-US" sz="3200" dirty="0">
                <a:solidFill>
                  <a:srgbClr val="FF0000"/>
                </a:solidFill>
              </a:rPr>
              <a:t>linking</a:t>
            </a:r>
            <a:r>
              <a:rPr lang="en-US" sz="3200" dirty="0"/>
              <a:t> ideas of the two sources citing the sources</a:t>
            </a:r>
            <a:br>
              <a:rPr lang="en-US" sz="3200" dirty="0"/>
            </a:br>
            <a:endParaRPr lang="en-US" sz="3200" dirty="0"/>
          </a:p>
        </p:txBody>
      </p:sp>
      <p:sp>
        <p:nvSpPr>
          <p:cNvPr id="3" name="Content Placeholder 2"/>
          <p:cNvSpPr>
            <a:spLocks noGrp="1"/>
          </p:cNvSpPr>
          <p:nvPr>
            <p:ph idx="1"/>
          </p:nvPr>
        </p:nvSpPr>
        <p:spPr>
          <a:xfrm>
            <a:off x="1187624" y="1920234"/>
            <a:ext cx="7467600" cy="4629128"/>
          </a:xfrm>
        </p:spPr>
        <p:txBody>
          <a:bodyPr>
            <a:normAutofit/>
          </a:bodyPr>
          <a:lstStyle/>
          <a:p>
            <a:pPr marL="0" indent="0">
              <a:buNone/>
            </a:pPr>
            <a:r>
              <a:rPr lang="en-US" b="1" u="sng" dirty="0"/>
              <a:t>Useful phrases showing </a:t>
            </a:r>
            <a:r>
              <a:rPr lang="en-US" b="1" u="sng" dirty="0">
                <a:solidFill>
                  <a:srgbClr val="FF0000"/>
                </a:solidFill>
              </a:rPr>
              <a:t>addition</a:t>
            </a:r>
          </a:p>
          <a:p>
            <a:r>
              <a:rPr lang="en-US" dirty="0"/>
              <a:t>Moreover, furthermore, in addition, besides</a:t>
            </a:r>
          </a:p>
          <a:p>
            <a:r>
              <a:rPr lang="en-US" dirty="0"/>
              <a:t>Too, also, as well</a:t>
            </a:r>
          </a:p>
          <a:p>
            <a:r>
              <a:rPr lang="en-US" dirty="0"/>
              <a:t>Go on to say, add</a:t>
            </a:r>
          </a:p>
          <a:p>
            <a:endParaRPr lang="en-US" u="sng" dirty="0"/>
          </a:p>
          <a:p>
            <a:pPr marL="0" indent="0">
              <a:buNone/>
            </a:pPr>
            <a:r>
              <a:rPr lang="en-US" b="1" u="sng" dirty="0"/>
              <a:t>Useful phrases showing </a:t>
            </a:r>
            <a:r>
              <a:rPr lang="en-US" b="1" u="sng" dirty="0">
                <a:solidFill>
                  <a:srgbClr val="FF0000"/>
                </a:solidFill>
              </a:rPr>
              <a:t>exemplification</a:t>
            </a:r>
          </a:p>
          <a:p>
            <a:r>
              <a:rPr lang="en-US" dirty="0"/>
              <a:t>Explain, indicate, provide examples of </a:t>
            </a:r>
          </a:p>
          <a:p>
            <a:r>
              <a:rPr lang="en-US" dirty="0"/>
              <a:t>A is one of the ways B is done</a:t>
            </a:r>
            <a:r>
              <a:rPr lang="mr-IN" dirty="0"/>
              <a:t>…</a:t>
            </a:r>
            <a:r>
              <a:rPr lang="en-US" dirty="0"/>
              <a:t>..</a:t>
            </a:r>
          </a:p>
          <a:p>
            <a:r>
              <a:rPr lang="en-US" dirty="0"/>
              <a:t>B is an illustration of C</a:t>
            </a:r>
            <a:r>
              <a:rPr lang="mr-IN" dirty="0"/>
              <a:t>…</a:t>
            </a:r>
            <a:r>
              <a:rPr lang="en-US" dirty="0"/>
              <a:t>..</a:t>
            </a:r>
          </a:p>
        </p:txBody>
      </p:sp>
    </p:spTree>
    <p:extLst>
      <p:ext uri="{BB962C8B-B14F-4D97-AF65-F5344CB8AC3E}">
        <p14:creationId xmlns:p14="http://schemas.microsoft.com/office/powerpoint/2010/main" val="20885344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467600" cy="576064"/>
          </a:xfrm>
        </p:spPr>
        <p:txBody>
          <a:bodyPr>
            <a:noAutofit/>
          </a:bodyPr>
          <a:lstStyle/>
          <a:p>
            <a:r>
              <a:rPr lang="en-US" sz="2400" dirty="0"/>
              <a:t>Strategy in use: </a:t>
            </a:r>
            <a:r>
              <a:rPr lang="en-US" sz="2400" dirty="0">
                <a:solidFill>
                  <a:srgbClr val="FF0000"/>
                </a:solidFill>
              </a:rPr>
              <a:t>citing</a:t>
            </a:r>
            <a:r>
              <a:rPr lang="en-US" sz="2400" dirty="0"/>
              <a:t> the sources in the text</a:t>
            </a:r>
            <a:br>
              <a:rPr lang="en-US" sz="2400" dirty="0"/>
            </a:br>
            <a:endParaRPr lang="en-US" sz="2400" dirty="0"/>
          </a:p>
        </p:txBody>
      </p:sp>
      <p:sp>
        <p:nvSpPr>
          <p:cNvPr id="3" name="Content Placeholder 2"/>
          <p:cNvSpPr>
            <a:spLocks noGrp="1"/>
          </p:cNvSpPr>
          <p:nvPr>
            <p:ph idx="1"/>
          </p:nvPr>
        </p:nvSpPr>
        <p:spPr>
          <a:xfrm>
            <a:off x="791072" y="842666"/>
            <a:ext cx="8352928" cy="5349208"/>
          </a:xfrm>
        </p:spPr>
        <p:txBody>
          <a:bodyPr>
            <a:normAutofit/>
          </a:bodyPr>
          <a:lstStyle/>
          <a:p>
            <a:pPr marL="0" indent="0">
              <a:buNone/>
            </a:pPr>
            <a:r>
              <a:rPr lang="en-US" b="1" u="sng" dirty="0"/>
              <a:t>Useful phrases for citing the sources</a:t>
            </a:r>
          </a:p>
          <a:p>
            <a:endParaRPr lang="en-GB" b="1" dirty="0"/>
          </a:p>
          <a:p>
            <a:pPr marL="0" indent="0">
              <a:buNone/>
            </a:pPr>
            <a:r>
              <a:rPr lang="en-GB" b="1" dirty="0"/>
              <a:t>1) </a:t>
            </a:r>
            <a:r>
              <a:rPr lang="en-GB" b="1" u="sng" dirty="0"/>
              <a:t>According to +noun</a:t>
            </a:r>
          </a:p>
          <a:p>
            <a:r>
              <a:rPr lang="en-GB" dirty="0"/>
              <a:t>According to Maslow’s theory (McLeon, 2020)/</a:t>
            </a:r>
            <a:r>
              <a:rPr lang="en-GB" dirty="0" err="1"/>
              <a:t>Ariely’s</a:t>
            </a:r>
            <a:r>
              <a:rPr lang="en-GB" dirty="0"/>
              <a:t> theory in his 2012 talk,  ….. is true</a:t>
            </a:r>
          </a:p>
          <a:p>
            <a:r>
              <a:rPr lang="en-GB" dirty="0"/>
              <a:t>A is better than B, according to McLeon (2020)/</a:t>
            </a:r>
            <a:r>
              <a:rPr lang="en-GB" dirty="0" err="1"/>
              <a:t>Ariely</a:t>
            </a:r>
            <a:r>
              <a:rPr lang="en-GB" dirty="0"/>
              <a:t> (2012)</a:t>
            </a:r>
          </a:p>
          <a:p>
            <a:r>
              <a:rPr lang="en-GB" dirty="0"/>
              <a:t> </a:t>
            </a:r>
            <a:endParaRPr lang="en-GB" b="1" dirty="0"/>
          </a:p>
          <a:p>
            <a:pPr marL="0" indent="0">
              <a:buNone/>
            </a:pPr>
            <a:r>
              <a:rPr lang="en-GB" b="1" dirty="0"/>
              <a:t>2) </a:t>
            </a:r>
            <a:r>
              <a:rPr lang="en-GB" b="1" u="sng" dirty="0"/>
              <a:t>As + author &amp; reporting verb + </a:t>
            </a:r>
            <a:r>
              <a:rPr lang="en-GB" b="1" u="sng" dirty="0">
                <a:solidFill>
                  <a:srgbClr val="FF0000"/>
                </a:solidFill>
              </a:rPr>
              <a:t>citation within another source</a:t>
            </a:r>
          </a:p>
          <a:p>
            <a:r>
              <a:rPr lang="en-GB" dirty="0"/>
              <a:t>As McLeon (2020) reports, Maslow’s theory (1943, 1987) …..</a:t>
            </a:r>
          </a:p>
          <a:p>
            <a:r>
              <a:rPr lang="en-GB" dirty="0"/>
              <a:t>Maslow’s theory …. (as reported in McLeon, 2020).  </a:t>
            </a:r>
          </a:p>
          <a:p>
            <a:r>
              <a:rPr lang="en-GB" dirty="0"/>
              <a:t>As Mc Leon (2020) states, Maslow initially argued … (1943) but later explained that …. (1987).</a:t>
            </a:r>
          </a:p>
          <a:p>
            <a:endParaRPr lang="en-GB" dirty="0"/>
          </a:p>
        </p:txBody>
      </p:sp>
    </p:spTree>
    <p:extLst>
      <p:ext uri="{BB962C8B-B14F-4D97-AF65-F5344CB8AC3E}">
        <p14:creationId xmlns:p14="http://schemas.microsoft.com/office/powerpoint/2010/main" val="770467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90662"/>
            <a:ext cx="7467600" cy="850106"/>
          </a:xfrm>
        </p:spPr>
        <p:txBody>
          <a:bodyPr>
            <a:noAutofit/>
          </a:bodyPr>
          <a:lstStyle/>
          <a:p>
            <a:pPr algn="ctr"/>
            <a:r>
              <a:rPr lang="en-US" sz="2400" dirty="0"/>
              <a:t>Reporting verbs</a:t>
            </a:r>
          </a:p>
        </p:txBody>
      </p:sp>
      <p:sp>
        <p:nvSpPr>
          <p:cNvPr id="3" name="Content Placeholder 2"/>
          <p:cNvSpPr>
            <a:spLocks noGrp="1"/>
          </p:cNvSpPr>
          <p:nvPr>
            <p:ph idx="1"/>
          </p:nvPr>
        </p:nvSpPr>
        <p:spPr>
          <a:xfrm>
            <a:off x="899592" y="1340768"/>
            <a:ext cx="7056784" cy="4773144"/>
          </a:xfrm>
        </p:spPr>
        <p:txBody>
          <a:bodyPr>
            <a:normAutofit/>
          </a:bodyPr>
          <a:lstStyle/>
          <a:p>
            <a:r>
              <a:rPr lang="en-US" altLang="el-GR" b="1" dirty="0"/>
              <a:t>Use the following</a:t>
            </a:r>
            <a:r>
              <a:rPr lang="en-US" altLang="el-GR" dirty="0"/>
              <a:t>: </a:t>
            </a:r>
          </a:p>
          <a:p>
            <a:r>
              <a:rPr lang="en-US" altLang="el-GR" dirty="0"/>
              <a:t>Brown (2013) comments, concludes, explains, indicates, notes, observes, remarks, states, advocates the view, holds the position that, proposes, emphasizes, points out, shows, suggests, confirms, establishes, maintains, shows</a:t>
            </a:r>
          </a:p>
          <a:p>
            <a:endParaRPr lang="en-US" altLang="el-GR" dirty="0"/>
          </a:p>
          <a:p>
            <a:r>
              <a:rPr lang="en-US" altLang="el-GR" b="1" dirty="0"/>
              <a:t>Avoid the following:</a:t>
            </a:r>
          </a:p>
          <a:p>
            <a:r>
              <a:rPr lang="en-US" altLang="el-GR" dirty="0"/>
              <a:t>Brown (2013) says, tells, asks</a:t>
            </a:r>
          </a:p>
          <a:p>
            <a:endParaRPr lang="en-US" dirty="0"/>
          </a:p>
          <a:p>
            <a:r>
              <a:rPr lang="en-US" b="1" dirty="0"/>
              <a:t>Keep in mind</a:t>
            </a:r>
            <a:r>
              <a:rPr lang="en-US" dirty="0"/>
              <a:t>: no one reporting verb has the same exact meaning with another</a:t>
            </a:r>
            <a:endParaRPr lang="en-GB" dirty="0"/>
          </a:p>
        </p:txBody>
      </p:sp>
    </p:spTree>
    <p:extLst>
      <p:ext uri="{BB962C8B-B14F-4D97-AF65-F5344CB8AC3E}">
        <p14:creationId xmlns:p14="http://schemas.microsoft.com/office/powerpoint/2010/main" val="1498722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linking </a:t>
            </a:r>
            <a:r>
              <a:rPr lang="en-US" sz="3200" dirty="0"/>
              <a:t>ideas of the two sources &amp; </a:t>
            </a:r>
            <a:r>
              <a:rPr lang="en-US" sz="3200" dirty="0">
                <a:solidFill>
                  <a:srgbClr val="FF0000"/>
                </a:solidFill>
              </a:rPr>
              <a:t>citing</a:t>
            </a:r>
            <a:r>
              <a:rPr lang="en-US" sz="3200" dirty="0"/>
              <a:t> the sources: practice </a:t>
            </a:r>
            <a:br>
              <a:rPr lang="en-US" sz="3200" dirty="0"/>
            </a:br>
            <a:endParaRPr lang="en-US" sz="3200" dirty="0"/>
          </a:p>
        </p:txBody>
      </p:sp>
      <p:sp>
        <p:nvSpPr>
          <p:cNvPr id="3" name="Content Placeholder 2"/>
          <p:cNvSpPr>
            <a:spLocks noGrp="1"/>
          </p:cNvSpPr>
          <p:nvPr>
            <p:ph idx="1"/>
          </p:nvPr>
        </p:nvSpPr>
        <p:spPr>
          <a:xfrm>
            <a:off x="827584" y="2142622"/>
            <a:ext cx="7931224" cy="2850628"/>
          </a:xfrm>
        </p:spPr>
        <p:txBody>
          <a:bodyPr>
            <a:normAutofit/>
          </a:bodyPr>
          <a:lstStyle/>
          <a:p>
            <a:r>
              <a:rPr lang="en-US" dirty="0"/>
              <a:t>Link the following ideas with appropriate connectors, sentence structure, reporting verbs &amp; in text citations</a:t>
            </a:r>
          </a:p>
          <a:p>
            <a:endParaRPr lang="en-US" dirty="0"/>
          </a:p>
          <a:p>
            <a:r>
              <a:rPr lang="en-US" dirty="0"/>
              <a:t>Reading: Primary motivation: basic survival needs</a:t>
            </a:r>
          </a:p>
          <a:p>
            <a:r>
              <a:rPr lang="en-US" dirty="0"/>
              <a:t>Video: Primary motives: money up to a point, satisfaction &amp; self-esteem</a:t>
            </a:r>
          </a:p>
          <a:p>
            <a:endParaRPr lang="en-US" dirty="0"/>
          </a:p>
          <a:p>
            <a:pPr marL="0" indent="0">
              <a:buNone/>
            </a:pPr>
            <a:endParaRPr lang="en-US" dirty="0"/>
          </a:p>
        </p:txBody>
      </p:sp>
    </p:spTree>
    <p:extLst>
      <p:ext uri="{BB962C8B-B14F-4D97-AF65-F5344CB8AC3E}">
        <p14:creationId xmlns:p14="http://schemas.microsoft.com/office/powerpoint/2010/main" val="545332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linking </a:t>
            </a:r>
            <a:r>
              <a:rPr lang="en-US" sz="3200" dirty="0"/>
              <a:t>ideas of the two sources &amp; </a:t>
            </a:r>
            <a:r>
              <a:rPr lang="en-US" sz="3200" dirty="0">
                <a:solidFill>
                  <a:srgbClr val="FF0000"/>
                </a:solidFill>
              </a:rPr>
              <a:t>citing</a:t>
            </a:r>
            <a:r>
              <a:rPr lang="en-US" sz="3200" dirty="0"/>
              <a:t> the sources </a:t>
            </a:r>
            <a:br>
              <a:rPr lang="en-US" sz="3200" dirty="0"/>
            </a:br>
            <a:endParaRPr lang="en-US" sz="3200" dirty="0"/>
          </a:p>
        </p:txBody>
      </p:sp>
      <p:sp>
        <p:nvSpPr>
          <p:cNvPr id="3" name="Content Placeholder 2"/>
          <p:cNvSpPr>
            <a:spLocks noGrp="1"/>
          </p:cNvSpPr>
          <p:nvPr>
            <p:ph idx="1"/>
          </p:nvPr>
        </p:nvSpPr>
        <p:spPr>
          <a:xfrm>
            <a:off x="909232" y="2132856"/>
            <a:ext cx="7931224" cy="4873752"/>
          </a:xfrm>
        </p:spPr>
        <p:txBody>
          <a:bodyPr>
            <a:normAutofit/>
          </a:bodyPr>
          <a:lstStyle/>
          <a:p>
            <a:r>
              <a:rPr lang="en-US" dirty="0"/>
              <a:t>Link the following ideas with appropriate connectors and sentence structure</a:t>
            </a:r>
          </a:p>
          <a:p>
            <a:endParaRPr lang="en-US" dirty="0"/>
          </a:p>
          <a:p>
            <a:r>
              <a:rPr lang="en-US" dirty="0">
                <a:solidFill>
                  <a:srgbClr val="FF0000"/>
                </a:solidFill>
              </a:rPr>
              <a:t>Although</a:t>
            </a:r>
            <a:r>
              <a:rPr lang="en-US" dirty="0"/>
              <a:t> Maslow’s original motivational theory (1943) places primary focus on basic survival needs (</a:t>
            </a:r>
            <a:r>
              <a:rPr lang="en-US" dirty="0" err="1"/>
              <a:t>McLeon</a:t>
            </a:r>
            <a:r>
              <a:rPr lang="en-US" dirty="0"/>
              <a:t>, 2020),  </a:t>
            </a:r>
            <a:r>
              <a:rPr lang="en-US" dirty="0" err="1"/>
              <a:t>Ariely</a:t>
            </a:r>
            <a:r>
              <a:rPr lang="en-US" dirty="0"/>
              <a:t> (2012), as a behavioral economist, prioritizes these needs up to a certain point.  </a:t>
            </a:r>
          </a:p>
        </p:txBody>
      </p:sp>
    </p:spTree>
    <p:extLst>
      <p:ext uri="{BB962C8B-B14F-4D97-AF65-F5344CB8AC3E}">
        <p14:creationId xmlns:p14="http://schemas.microsoft.com/office/powerpoint/2010/main" val="906750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7520F84D-966A-41CD-B818-16BF32EF1E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67762" y="630936"/>
            <a:ext cx="3926681"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9" name="Rectangle 8">
            <a:extLst>
              <a:ext uri="{FF2B5EF4-FFF2-40B4-BE49-F238E27FC236}">
                <a16:creationId xmlns:a16="http://schemas.microsoft.com/office/drawing/2014/main" id="{57510D23-E323-4577-A8EA-12C6C6019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8AACE35A-DD26-4C0E-81A5-8C18F73905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BAB07BF-70C1-1546-881D-F1D526308AE7}"/>
              </a:ext>
            </a:extLst>
          </p:cNvPr>
          <p:cNvSpPr>
            <a:spLocks noGrp="1"/>
          </p:cNvSpPr>
          <p:nvPr>
            <p:ph type="title"/>
          </p:nvPr>
        </p:nvSpPr>
        <p:spPr>
          <a:xfrm>
            <a:off x="808893" y="1231506"/>
            <a:ext cx="4608963" cy="4394988"/>
          </a:xfrm>
        </p:spPr>
        <p:txBody>
          <a:bodyPr vert="horz" lIns="91440" tIns="45720" rIns="91440" bIns="45720" rtlCol="0" anchor="ctr">
            <a:normAutofit/>
          </a:bodyPr>
          <a:lstStyle/>
          <a:p>
            <a:pPr algn="r" defTabSz="914400"/>
            <a:r>
              <a:rPr lang="en-US" sz="4200" spc="800"/>
              <a:t>What is the main point of the reading passage?</a:t>
            </a:r>
          </a:p>
        </p:txBody>
      </p:sp>
      <p:cxnSp>
        <p:nvCxnSpPr>
          <p:cNvPr id="13" name="Straight Connector 12">
            <a:extLst>
              <a:ext uri="{FF2B5EF4-FFF2-40B4-BE49-F238E27FC236}">
                <a16:creationId xmlns:a16="http://schemas.microsoft.com/office/drawing/2014/main" id="{E905CB15-2F46-4D9D-AEA4-3619C520C85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9156" y="1962397"/>
            <a:ext cx="0" cy="2933206"/>
          </a:xfrm>
          <a:prstGeom prst="line">
            <a:avLst/>
          </a:prstGeom>
          <a:ln w="22225">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18DAE5F6-55D5-4FC2-B1F3-AE114251F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50264" y="1964267"/>
            <a:ext cx="643467" cy="9143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786526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5"/>
            <a:ext cx="7633742" cy="1030391"/>
          </a:xfrm>
        </p:spPr>
        <p:txBody>
          <a:bodyPr>
            <a:normAutofit/>
          </a:bodyPr>
          <a:lstStyle/>
          <a:p>
            <a:r>
              <a:rPr lang="en-US" sz="3200" dirty="0"/>
              <a:t>linking ideas of the two sources &amp; citing the sources: practice</a:t>
            </a:r>
          </a:p>
        </p:txBody>
      </p:sp>
      <p:sp>
        <p:nvSpPr>
          <p:cNvPr id="3" name="Content Placeholder 2"/>
          <p:cNvSpPr>
            <a:spLocks noGrp="1"/>
          </p:cNvSpPr>
          <p:nvPr>
            <p:ph idx="1"/>
          </p:nvPr>
        </p:nvSpPr>
        <p:spPr>
          <a:xfrm>
            <a:off x="886206" y="1772816"/>
            <a:ext cx="7931224" cy="4873752"/>
          </a:xfrm>
        </p:spPr>
        <p:txBody>
          <a:bodyPr>
            <a:normAutofit/>
          </a:bodyPr>
          <a:lstStyle/>
          <a:p>
            <a:r>
              <a:rPr lang="en-US" dirty="0"/>
              <a:t>Link the contrasting ideas of the two sources with appropriate connectors, sentence structure &amp; in text citations in relation to </a:t>
            </a:r>
          </a:p>
          <a:p>
            <a:r>
              <a:rPr lang="en-US" dirty="0"/>
              <a:t>A) safety needs</a:t>
            </a:r>
          </a:p>
          <a:p>
            <a:r>
              <a:rPr lang="en-US" dirty="0"/>
              <a:t>B) Esteem needs</a:t>
            </a:r>
          </a:p>
          <a:p>
            <a:r>
              <a:rPr lang="en-US" dirty="0"/>
              <a:t>C) Love and belongingness </a:t>
            </a:r>
          </a:p>
          <a:p>
            <a:endParaRPr lang="en-US" dirty="0"/>
          </a:p>
          <a:p>
            <a:endParaRPr lang="en-US" dirty="0"/>
          </a:p>
        </p:txBody>
      </p:sp>
    </p:spTree>
    <p:extLst>
      <p:ext uri="{BB962C8B-B14F-4D97-AF65-F5344CB8AC3E}">
        <p14:creationId xmlns:p14="http://schemas.microsoft.com/office/powerpoint/2010/main" val="16520771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40537D-4CCA-634A-BEE6-8233BC68BA23}"/>
              </a:ext>
            </a:extLst>
          </p:cNvPr>
          <p:cNvSpPr>
            <a:spLocks noGrp="1"/>
          </p:cNvSpPr>
          <p:nvPr>
            <p:ph type="title"/>
          </p:nvPr>
        </p:nvSpPr>
        <p:spPr>
          <a:xfrm>
            <a:off x="938758" y="382385"/>
            <a:ext cx="7633742" cy="1030391"/>
          </a:xfrm>
        </p:spPr>
        <p:txBody>
          <a:bodyPr/>
          <a:lstStyle/>
          <a:p>
            <a:r>
              <a:rPr lang="en-US" dirty="0"/>
              <a:t>Useful links for </a:t>
            </a:r>
            <a:r>
              <a:rPr lang="en-US" dirty="0" err="1"/>
              <a:t>apa</a:t>
            </a:r>
            <a:endParaRPr lang="el-GR" dirty="0"/>
          </a:p>
        </p:txBody>
      </p:sp>
      <p:sp>
        <p:nvSpPr>
          <p:cNvPr id="3" name="Θέση περιεχομένου 2">
            <a:extLst>
              <a:ext uri="{FF2B5EF4-FFF2-40B4-BE49-F238E27FC236}">
                <a16:creationId xmlns:a16="http://schemas.microsoft.com/office/drawing/2014/main" id="{7321C1DD-5C25-B745-873A-AC628BC431F3}"/>
              </a:ext>
            </a:extLst>
          </p:cNvPr>
          <p:cNvSpPr>
            <a:spLocks noGrp="1"/>
          </p:cNvSpPr>
          <p:nvPr>
            <p:ph idx="1"/>
          </p:nvPr>
        </p:nvSpPr>
        <p:spPr/>
        <p:txBody>
          <a:bodyPr/>
          <a:lstStyle/>
          <a:p>
            <a:r>
              <a:rPr lang="en-US" dirty="0">
                <a:hlinkClick r:id="rId2"/>
              </a:rPr>
              <a:t>https://uscupstate.libguides.com/c.php?g=452037&amp;p=3086943</a:t>
            </a:r>
            <a:endParaRPr lang="en-US" dirty="0"/>
          </a:p>
          <a:p>
            <a:r>
              <a:rPr lang="en-US" dirty="0">
                <a:hlinkClick r:id="rId3"/>
              </a:rPr>
              <a:t>https://www.easybib.com/reference/guide/apa/journal</a:t>
            </a:r>
            <a:endParaRPr lang="en-US" dirty="0"/>
          </a:p>
          <a:p>
            <a:r>
              <a:rPr lang="en-US" dirty="0">
                <a:hlinkClick r:id="rId4"/>
              </a:rPr>
              <a:t>https://apastyle.apa.org/style-grammar-guidelines/references/examples/journal-article-references</a:t>
            </a:r>
            <a:endParaRPr lang="en-US" dirty="0"/>
          </a:p>
          <a:p>
            <a:r>
              <a:rPr lang="en-US" dirty="0">
                <a:hlinkClick r:id="rId5"/>
              </a:rPr>
              <a:t>https://aus.libguides.com/apa/apa-no-author-date</a:t>
            </a:r>
            <a:r>
              <a:rPr lang="en-US" dirty="0"/>
              <a:t> (no author)</a:t>
            </a:r>
          </a:p>
          <a:p>
            <a:endParaRPr lang="en-US" dirty="0"/>
          </a:p>
          <a:p>
            <a:endParaRPr lang="el-GR" dirty="0"/>
          </a:p>
        </p:txBody>
      </p:sp>
    </p:spTree>
    <p:extLst>
      <p:ext uri="{BB962C8B-B14F-4D97-AF65-F5344CB8AC3E}">
        <p14:creationId xmlns:p14="http://schemas.microsoft.com/office/powerpoint/2010/main" val="30811675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E0B295-DB67-8A49-B532-206A0A2CCBC9}"/>
              </a:ext>
            </a:extLst>
          </p:cNvPr>
          <p:cNvSpPr>
            <a:spLocks noGrp="1"/>
          </p:cNvSpPr>
          <p:nvPr>
            <p:ph type="title"/>
          </p:nvPr>
        </p:nvSpPr>
        <p:spPr>
          <a:xfrm>
            <a:off x="1115616" y="279125"/>
            <a:ext cx="7467600" cy="490066"/>
          </a:xfrm>
        </p:spPr>
        <p:txBody>
          <a:bodyPr>
            <a:normAutofit/>
          </a:bodyPr>
          <a:lstStyle/>
          <a:p>
            <a:r>
              <a:rPr lang="en-US" sz="2400" dirty="0"/>
              <a:t>Maslow &amp; </a:t>
            </a:r>
            <a:r>
              <a:rPr lang="en-US" sz="2400" dirty="0" err="1"/>
              <a:t>ariely</a:t>
            </a:r>
            <a:r>
              <a:rPr lang="en-US" sz="2400" dirty="0"/>
              <a:t> important terms</a:t>
            </a:r>
            <a:endParaRPr lang="el-GR" sz="2400" dirty="0"/>
          </a:p>
        </p:txBody>
      </p:sp>
      <p:graphicFrame>
        <p:nvGraphicFramePr>
          <p:cNvPr id="4" name="Θέση περιεχομένου 3">
            <a:extLst>
              <a:ext uri="{FF2B5EF4-FFF2-40B4-BE49-F238E27FC236}">
                <a16:creationId xmlns:a16="http://schemas.microsoft.com/office/drawing/2014/main" id="{933F49C5-87A7-6947-82E6-8F7F4D6CA785}"/>
              </a:ext>
            </a:extLst>
          </p:cNvPr>
          <p:cNvGraphicFramePr>
            <a:graphicFrameLocks noGrp="1"/>
          </p:cNvGraphicFramePr>
          <p:nvPr>
            <p:ph idx="1"/>
            <p:extLst>
              <p:ext uri="{D42A27DB-BD31-4B8C-83A1-F6EECF244321}">
                <p14:modId xmlns:p14="http://schemas.microsoft.com/office/powerpoint/2010/main" val="1268054701"/>
              </p:ext>
            </p:extLst>
          </p:nvPr>
        </p:nvGraphicFramePr>
        <p:xfrm>
          <a:off x="490934" y="974442"/>
          <a:ext cx="7931224" cy="5359400"/>
        </p:xfrm>
        <a:graphic>
          <a:graphicData uri="http://schemas.openxmlformats.org/drawingml/2006/table">
            <a:tbl>
              <a:tblPr firstRow="1" bandRow="1">
                <a:tableStyleId>{5C22544A-7EE6-4342-B048-85BDC9FD1C3A}</a:tableStyleId>
              </a:tblPr>
              <a:tblGrid>
                <a:gridCol w="1982522">
                  <a:extLst>
                    <a:ext uri="{9D8B030D-6E8A-4147-A177-3AD203B41FA5}">
                      <a16:colId xmlns:a16="http://schemas.microsoft.com/office/drawing/2014/main" val="519353565"/>
                    </a:ext>
                  </a:extLst>
                </a:gridCol>
                <a:gridCol w="5948702">
                  <a:extLst>
                    <a:ext uri="{9D8B030D-6E8A-4147-A177-3AD203B41FA5}">
                      <a16:colId xmlns:a16="http://schemas.microsoft.com/office/drawing/2014/main" val="1656066220"/>
                    </a:ext>
                  </a:extLst>
                </a:gridCol>
              </a:tblGrid>
              <a:tr h="216024">
                <a:tc gridSpan="2">
                  <a:txBody>
                    <a:bodyPr/>
                    <a:lstStyle/>
                    <a:p>
                      <a:r>
                        <a:rPr lang="en-US" sz="1800" dirty="0"/>
                        <a:t>Match the words with their definitions</a:t>
                      </a:r>
                      <a:endParaRPr lang="el-GR" dirty="0"/>
                    </a:p>
                  </a:txBody>
                  <a:tcPr/>
                </a:tc>
                <a:tc hMerge="1">
                  <a:txBody>
                    <a:bodyPr/>
                    <a:lstStyle/>
                    <a:p>
                      <a:endParaRPr lang="el-GR" dirty="0"/>
                    </a:p>
                  </a:txBody>
                  <a:tcPr/>
                </a:tc>
                <a:extLst>
                  <a:ext uri="{0D108BD9-81ED-4DB2-BD59-A6C34878D82A}">
                    <a16:rowId xmlns:a16="http://schemas.microsoft.com/office/drawing/2014/main" val="3846788377"/>
                  </a:ext>
                </a:extLst>
              </a:tr>
              <a:tr h="370840">
                <a:tc>
                  <a:txBody>
                    <a:bodyPr/>
                    <a:lstStyle/>
                    <a:p>
                      <a:r>
                        <a:rPr lang="en-US" sz="1600" dirty="0"/>
                        <a:t>1. Deficit  </a:t>
                      </a:r>
                      <a:endParaRPr lang="el-GR" sz="1600" dirty="0"/>
                    </a:p>
                  </a:txBody>
                  <a:tcPr/>
                </a:tc>
                <a:tc>
                  <a:txBody>
                    <a:bodyPr/>
                    <a:lstStyle/>
                    <a:p>
                      <a:r>
                        <a:rPr lang="en-US" sz="1600" dirty="0"/>
                        <a:t>A. Priority</a:t>
                      </a:r>
                      <a:endParaRPr lang="el-GR" sz="1600" dirty="0"/>
                    </a:p>
                  </a:txBody>
                  <a:tcPr/>
                </a:tc>
                <a:extLst>
                  <a:ext uri="{0D108BD9-81ED-4DB2-BD59-A6C34878D82A}">
                    <a16:rowId xmlns:a16="http://schemas.microsoft.com/office/drawing/2014/main" val="1626964002"/>
                  </a:ext>
                </a:extLst>
              </a:tr>
              <a:tr h="370840">
                <a:tc>
                  <a:txBody>
                    <a:bodyPr/>
                    <a:lstStyle/>
                    <a:p>
                      <a:r>
                        <a:rPr lang="en-US" sz="1600" dirty="0"/>
                        <a:t>2. Salient</a:t>
                      </a:r>
                      <a:endParaRPr lang="el-GR" sz="1600" dirty="0"/>
                    </a:p>
                  </a:txBody>
                  <a:tcPr/>
                </a:tc>
                <a:tc>
                  <a:txBody>
                    <a:bodyPr/>
                    <a:lstStyle/>
                    <a:p>
                      <a:r>
                        <a:rPr lang="en-US" sz="1600" dirty="0"/>
                        <a:t>B. Latent abilities that can develop in the future</a:t>
                      </a:r>
                      <a:endParaRPr lang="el-GR" sz="1600" dirty="0"/>
                    </a:p>
                  </a:txBody>
                  <a:tcPr/>
                </a:tc>
                <a:extLst>
                  <a:ext uri="{0D108BD9-81ED-4DB2-BD59-A6C34878D82A}">
                    <a16:rowId xmlns:a16="http://schemas.microsoft.com/office/drawing/2014/main" val="3632606143"/>
                  </a:ext>
                </a:extLst>
              </a:tr>
              <a:tr h="370840">
                <a:tc>
                  <a:txBody>
                    <a:bodyPr/>
                    <a:lstStyle/>
                    <a:p>
                      <a:r>
                        <a:rPr lang="en-US" sz="1600" dirty="0"/>
                        <a:t>3. Tier</a:t>
                      </a:r>
                      <a:endParaRPr lang="el-GR" sz="1600" dirty="0"/>
                    </a:p>
                  </a:txBody>
                  <a:tcPr/>
                </a:tc>
                <a:tc>
                  <a:txBody>
                    <a:bodyPr/>
                    <a:lstStyle/>
                    <a:p>
                      <a:r>
                        <a:rPr lang="en-US" sz="1600" dirty="0"/>
                        <a:t>C. Period of transition to new manufacturing processes, the rise of mechanized factory system</a:t>
                      </a:r>
                      <a:endParaRPr lang="el-GR" sz="1600" dirty="0"/>
                    </a:p>
                  </a:txBody>
                  <a:tcPr/>
                </a:tc>
                <a:extLst>
                  <a:ext uri="{0D108BD9-81ED-4DB2-BD59-A6C34878D82A}">
                    <a16:rowId xmlns:a16="http://schemas.microsoft.com/office/drawing/2014/main" val="3255697860"/>
                  </a:ext>
                </a:extLst>
              </a:tr>
              <a:tr h="370840">
                <a:tc>
                  <a:txBody>
                    <a:bodyPr/>
                    <a:lstStyle/>
                    <a:p>
                      <a:r>
                        <a:rPr lang="en-US" sz="1600" dirty="0"/>
                        <a:t>4. Precedence</a:t>
                      </a:r>
                      <a:endParaRPr lang="el-GR" sz="1600" dirty="0"/>
                    </a:p>
                  </a:txBody>
                  <a:tcPr/>
                </a:tc>
                <a:tc>
                  <a:txBody>
                    <a:bodyPr/>
                    <a:lstStyle/>
                    <a:p>
                      <a:r>
                        <a:rPr lang="en-US" sz="1600" dirty="0"/>
                        <a:t>D.  A lack, shortage – an economic term (</a:t>
                      </a:r>
                      <a:r>
                        <a:rPr kumimoji="0" lang="en-US" sz="1600" b="0" i="0" kern="1200" dirty="0">
                          <a:solidFill>
                            <a:schemeClr val="dk1"/>
                          </a:solidFill>
                          <a:effectLst/>
                          <a:latin typeface="+mn-lt"/>
                          <a:ea typeface="+mn-ea"/>
                          <a:cs typeface="+mn-cs"/>
                        </a:rPr>
                        <a:t>an excess of expenditure or liabilities over income or assets in a given period)</a:t>
                      </a:r>
                      <a:endParaRPr lang="el-GR" sz="1600" dirty="0"/>
                    </a:p>
                  </a:txBody>
                  <a:tcPr/>
                </a:tc>
                <a:extLst>
                  <a:ext uri="{0D108BD9-81ED-4DB2-BD59-A6C34878D82A}">
                    <a16:rowId xmlns:a16="http://schemas.microsoft.com/office/drawing/2014/main" val="2248844377"/>
                  </a:ext>
                </a:extLst>
              </a:tr>
              <a:tr h="370840">
                <a:tc>
                  <a:txBody>
                    <a:bodyPr/>
                    <a:lstStyle/>
                    <a:p>
                      <a:r>
                        <a:rPr lang="en-US" sz="1600" dirty="0"/>
                        <a:t>5. Correlation</a:t>
                      </a:r>
                      <a:endParaRPr lang="el-GR" sz="1600" dirty="0"/>
                    </a:p>
                  </a:txBody>
                  <a:tcPr/>
                </a:tc>
                <a:tc>
                  <a:txBody>
                    <a:bodyPr/>
                    <a:lstStyle/>
                    <a:p>
                      <a:r>
                        <a:rPr lang="en-US" sz="1600" dirty="0"/>
                        <a:t>E. Most noticeable, important</a:t>
                      </a:r>
                      <a:endParaRPr lang="el-GR" sz="1600" dirty="0"/>
                    </a:p>
                  </a:txBody>
                  <a:tcPr/>
                </a:tc>
                <a:extLst>
                  <a:ext uri="{0D108BD9-81ED-4DB2-BD59-A6C34878D82A}">
                    <a16:rowId xmlns:a16="http://schemas.microsoft.com/office/drawing/2014/main" val="116865976"/>
                  </a:ext>
                </a:extLst>
              </a:tr>
              <a:tr h="370840">
                <a:tc>
                  <a:txBody>
                    <a:bodyPr/>
                    <a:lstStyle/>
                    <a:p>
                      <a:r>
                        <a:rPr lang="en-US" sz="1600" dirty="0"/>
                        <a:t>6. Knowledge economy</a:t>
                      </a:r>
                      <a:endParaRPr lang="el-GR" sz="1600" dirty="0"/>
                    </a:p>
                  </a:txBody>
                  <a:tcPr/>
                </a:tc>
                <a:tc>
                  <a:txBody>
                    <a:bodyPr/>
                    <a:lstStyle/>
                    <a:p>
                      <a:r>
                        <a:rPr lang="en-US" sz="1600" dirty="0"/>
                        <a:t>F. A level or grade, a series of rows</a:t>
                      </a:r>
                      <a:endParaRPr lang="el-GR" sz="1600" dirty="0"/>
                    </a:p>
                  </a:txBody>
                  <a:tcPr/>
                </a:tc>
                <a:extLst>
                  <a:ext uri="{0D108BD9-81ED-4DB2-BD59-A6C34878D82A}">
                    <a16:rowId xmlns:a16="http://schemas.microsoft.com/office/drawing/2014/main" val="241291940"/>
                  </a:ext>
                </a:extLst>
              </a:tr>
              <a:tr h="370840">
                <a:tc>
                  <a:txBody>
                    <a:bodyPr/>
                    <a:lstStyle/>
                    <a:p>
                      <a:r>
                        <a:rPr lang="en-US" sz="1600" dirty="0"/>
                        <a:t>7. Potential</a:t>
                      </a:r>
                      <a:endParaRPr lang="el-GR" sz="1600" dirty="0"/>
                    </a:p>
                  </a:txBody>
                  <a:tcPr/>
                </a:tc>
                <a:tc>
                  <a:txBody>
                    <a:bodyPr/>
                    <a:lstStyle/>
                    <a:p>
                      <a:r>
                        <a:rPr lang="en-US" sz="1600" dirty="0"/>
                        <a:t>G. Statistical relation</a:t>
                      </a:r>
                      <a:endParaRPr lang="el-GR" sz="1600" dirty="0"/>
                    </a:p>
                  </a:txBody>
                  <a:tcPr/>
                </a:tc>
                <a:extLst>
                  <a:ext uri="{0D108BD9-81ED-4DB2-BD59-A6C34878D82A}">
                    <a16:rowId xmlns:a16="http://schemas.microsoft.com/office/drawing/2014/main" val="3020515030"/>
                  </a:ext>
                </a:extLst>
              </a:tr>
              <a:tr h="370840">
                <a:tc>
                  <a:txBody>
                    <a:bodyPr/>
                    <a:lstStyle/>
                    <a:p>
                      <a:r>
                        <a:rPr lang="en-US" sz="1600" dirty="0"/>
                        <a:t>8. Industrial revolution</a:t>
                      </a:r>
                      <a:endParaRPr lang="el-GR" sz="1600" dirty="0"/>
                    </a:p>
                  </a:txBody>
                  <a:tcPr/>
                </a:tc>
                <a:tc>
                  <a:txBody>
                    <a:bodyPr/>
                    <a:lstStyle/>
                    <a:p>
                      <a:r>
                        <a:rPr lang="en-US" sz="1600" dirty="0"/>
                        <a:t>H. To completely destroy and make </a:t>
                      </a:r>
                      <a:r>
                        <a:rPr lang="en-US" sz="1600" dirty="0" err="1"/>
                        <a:t>sth</a:t>
                      </a:r>
                      <a:r>
                        <a:rPr lang="en-US" sz="1600" dirty="0"/>
                        <a:t> disappear</a:t>
                      </a:r>
                      <a:endParaRPr lang="el-GR" sz="1600" dirty="0"/>
                    </a:p>
                  </a:txBody>
                  <a:tcPr/>
                </a:tc>
                <a:extLst>
                  <a:ext uri="{0D108BD9-81ED-4DB2-BD59-A6C34878D82A}">
                    <a16:rowId xmlns:a16="http://schemas.microsoft.com/office/drawing/2014/main" val="3106029159"/>
                  </a:ext>
                </a:extLst>
              </a:tr>
              <a:tr h="370840">
                <a:tc>
                  <a:txBody>
                    <a:bodyPr/>
                    <a:lstStyle/>
                    <a:p>
                      <a:r>
                        <a:rPr lang="en-US" sz="1600" dirty="0"/>
                        <a:t>9. Eliminate</a:t>
                      </a:r>
                      <a:endParaRPr lang="el-GR" sz="1600" dirty="0"/>
                    </a:p>
                  </a:txBody>
                  <a:tcPr/>
                </a:tc>
                <a:tc>
                  <a:txBody>
                    <a:bodyPr/>
                    <a:lstStyle/>
                    <a:p>
                      <a:r>
                        <a:rPr lang="en-US" sz="1600" dirty="0"/>
                        <a:t>I. Relating to the way a living organism functions (biology)</a:t>
                      </a:r>
                      <a:endParaRPr lang="el-GR" sz="1600" dirty="0"/>
                    </a:p>
                  </a:txBody>
                  <a:tcPr/>
                </a:tc>
                <a:extLst>
                  <a:ext uri="{0D108BD9-81ED-4DB2-BD59-A6C34878D82A}">
                    <a16:rowId xmlns:a16="http://schemas.microsoft.com/office/drawing/2014/main" val="632224797"/>
                  </a:ext>
                </a:extLst>
              </a:tr>
              <a:tr h="370840">
                <a:tc>
                  <a:txBody>
                    <a:bodyPr/>
                    <a:lstStyle/>
                    <a:p>
                      <a:r>
                        <a:rPr lang="en-US" sz="1600" dirty="0"/>
                        <a:t>10. Physiological</a:t>
                      </a:r>
                      <a:endParaRPr lang="el-GR" sz="1600" dirty="0"/>
                    </a:p>
                  </a:txBody>
                  <a:tcPr/>
                </a:tc>
                <a:tc>
                  <a:txBody>
                    <a:bodyPr/>
                    <a:lstStyle/>
                    <a:p>
                      <a:r>
                        <a:rPr lang="en-US" sz="1600" dirty="0"/>
                        <a:t>J. It emphasizes the importance of skills in a service economy in contrast to industrialized economy and its emphasis on mass production &amp; relatively unskilled jobs</a:t>
                      </a:r>
                      <a:endParaRPr lang="el-GR" sz="1600" dirty="0"/>
                    </a:p>
                  </a:txBody>
                  <a:tcPr/>
                </a:tc>
                <a:extLst>
                  <a:ext uri="{0D108BD9-81ED-4DB2-BD59-A6C34878D82A}">
                    <a16:rowId xmlns:a16="http://schemas.microsoft.com/office/drawing/2014/main" val="2641487415"/>
                  </a:ext>
                </a:extLst>
              </a:tr>
            </a:tbl>
          </a:graphicData>
        </a:graphic>
      </p:graphicFrame>
    </p:spTree>
    <p:extLst>
      <p:ext uri="{BB962C8B-B14F-4D97-AF65-F5344CB8AC3E}">
        <p14:creationId xmlns:p14="http://schemas.microsoft.com/office/powerpoint/2010/main" val="25958689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E0B295-DB67-8A49-B532-206A0A2CCBC9}"/>
              </a:ext>
            </a:extLst>
          </p:cNvPr>
          <p:cNvSpPr>
            <a:spLocks noGrp="1"/>
          </p:cNvSpPr>
          <p:nvPr>
            <p:ph type="title"/>
          </p:nvPr>
        </p:nvSpPr>
        <p:spPr>
          <a:xfrm>
            <a:off x="1043608" y="279125"/>
            <a:ext cx="7467600" cy="490066"/>
          </a:xfrm>
        </p:spPr>
        <p:txBody>
          <a:bodyPr>
            <a:normAutofit/>
          </a:bodyPr>
          <a:lstStyle/>
          <a:p>
            <a:r>
              <a:rPr lang="en-US" sz="2400" dirty="0"/>
              <a:t>Maslow &amp; </a:t>
            </a:r>
            <a:r>
              <a:rPr lang="en-US" sz="2400" dirty="0" err="1"/>
              <a:t>ariely</a:t>
            </a:r>
            <a:r>
              <a:rPr lang="en-US" sz="2400" dirty="0"/>
              <a:t> important terms</a:t>
            </a:r>
            <a:endParaRPr lang="el-GR" sz="2400" dirty="0"/>
          </a:p>
        </p:txBody>
      </p:sp>
      <p:graphicFrame>
        <p:nvGraphicFramePr>
          <p:cNvPr id="4" name="Θέση περιεχομένου 3">
            <a:extLst>
              <a:ext uri="{FF2B5EF4-FFF2-40B4-BE49-F238E27FC236}">
                <a16:creationId xmlns:a16="http://schemas.microsoft.com/office/drawing/2014/main" id="{933F49C5-87A7-6947-82E6-8F7F4D6CA785}"/>
              </a:ext>
            </a:extLst>
          </p:cNvPr>
          <p:cNvGraphicFramePr>
            <a:graphicFrameLocks noGrp="1"/>
          </p:cNvGraphicFramePr>
          <p:nvPr>
            <p:ph idx="1"/>
            <p:extLst>
              <p:ext uri="{D42A27DB-BD31-4B8C-83A1-F6EECF244321}">
                <p14:modId xmlns:p14="http://schemas.microsoft.com/office/powerpoint/2010/main" val="2716633710"/>
              </p:ext>
            </p:extLst>
          </p:nvPr>
        </p:nvGraphicFramePr>
        <p:xfrm>
          <a:off x="490934" y="974442"/>
          <a:ext cx="7931224" cy="5359400"/>
        </p:xfrm>
        <a:graphic>
          <a:graphicData uri="http://schemas.openxmlformats.org/drawingml/2006/table">
            <a:tbl>
              <a:tblPr firstRow="1" bandRow="1">
                <a:tableStyleId>{5C22544A-7EE6-4342-B048-85BDC9FD1C3A}</a:tableStyleId>
              </a:tblPr>
              <a:tblGrid>
                <a:gridCol w="1982522">
                  <a:extLst>
                    <a:ext uri="{9D8B030D-6E8A-4147-A177-3AD203B41FA5}">
                      <a16:colId xmlns:a16="http://schemas.microsoft.com/office/drawing/2014/main" val="519353565"/>
                    </a:ext>
                  </a:extLst>
                </a:gridCol>
                <a:gridCol w="5948702">
                  <a:extLst>
                    <a:ext uri="{9D8B030D-6E8A-4147-A177-3AD203B41FA5}">
                      <a16:colId xmlns:a16="http://schemas.microsoft.com/office/drawing/2014/main" val="1656066220"/>
                    </a:ext>
                  </a:extLst>
                </a:gridCol>
              </a:tblGrid>
              <a:tr h="216024">
                <a:tc gridSpan="2">
                  <a:txBody>
                    <a:bodyPr/>
                    <a:lstStyle/>
                    <a:p>
                      <a:r>
                        <a:rPr lang="en-US" sz="1800" dirty="0"/>
                        <a:t>Match the words with their definitions</a:t>
                      </a:r>
                      <a:endParaRPr lang="el-GR" dirty="0"/>
                    </a:p>
                  </a:txBody>
                  <a:tcPr/>
                </a:tc>
                <a:tc hMerge="1">
                  <a:txBody>
                    <a:bodyPr/>
                    <a:lstStyle/>
                    <a:p>
                      <a:endParaRPr lang="el-GR" dirty="0"/>
                    </a:p>
                  </a:txBody>
                  <a:tcPr/>
                </a:tc>
                <a:extLst>
                  <a:ext uri="{0D108BD9-81ED-4DB2-BD59-A6C34878D82A}">
                    <a16:rowId xmlns:a16="http://schemas.microsoft.com/office/drawing/2014/main" val="3846788377"/>
                  </a:ext>
                </a:extLst>
              </a:tr>
              <a:tr h="370840">
                <a:tc>
                  <a:txBody>
                    <a:bodyPr/>
                    <a:lstStyle/>
                    <a:p>
                      <a:r>
                        <a:rPr lang="en-US" sz="1600" dirty="0"/>
                        <a:t>1. Deficit  </a:t>
                      </a:r>
                      <a:r>
                        <a:rPr lang="en-US" sz="1600" dirty="0">
                          <a:solidFill>
                            <a:srgbClr val="FF0000"/>
                          </a:solidFill>
                        </a:rPr>
                        <a:t>D</a:t>
                      </a:r>
                      <a:endParaRPr lang="el-GR" sz="1600" dirty="0">
                        <a:solidFill>
                          <a:srgbClr val="FF0000"/>
                        </a:solidFill>
                      </a:endParaRPr>
                    </a:p>
                  </a:txBody>
                  <a:tcPr/>
                </a:tc>
                <a:tc>
                  <a:txBody>
                    <a:bodyPr/>
                    <a:lstStyle/>
                    <a:p>
                      <a:r>
                        <a:rPr lang="en-US" sz="1600" dirty="0"/>
                        <a:t>A. priority</a:t>
                      </a:r>
                      <a:endParaRPr lang="el-GR" sz="1600" dirty="0"/>
                    </a:p>
                  </a:txBody>
                  <a:tcPr/>
                </a:tc>
                <a:extLst>
                  <a:ext uri="{0D108BD9-81ED-4DB2-BD59-A6C34878D82A}">
                    <a16:rowId xmlns:a16="http://schemas.microsoft.com/office/drawing/2014/main" val="1626964002"/>
                  </a:ext>
                </a:extLst>
              </a:tr>
              <a:tr h="370840">
                <a:tc>
                  <a:txBody>
                    <a:bodyPr/>
                    <a:lstStyle/>
                    <a:p>
                      <a:r>
                        <a:rPr lang="en-US" sz="1600" dirty="0"/>
                        <a:t>2. Salient </a:t>
                      </a:r>
                      <a:r>
                        <a:rPr lang="en-US" sz="1600" dirty="0">
                          <a:solidFill>
                            <a:srgbClr val="FF0000"/>
                          </a:solidFill>
                        </a:rPr>
                        <a:t>E</a:t>
                      </a:r>
                      <a:endParaRPr lang="el-GR" sz="1600" dirty="0">
                        <a:solidFill>
                          <a:srgbClr val="FF0000"/>
                        </a:solidFill>
                      </a:endParaRPr>
                    </a:p>
                  </a:txBody>
                  <a:tcPr/>
                </a:tc>
                <a:tc>
                  <a:txBody>
                    <a:bodyPr/>
                    <a:lstStyle/>
                    <a:p>
                      <a:r>
                        <a:rPr lang="en-US" sz="1600" dirty="0"/>
                        <a:t>B. Latent abilities that can develop in the future</a:t>
                      </a:r>
                      <a:endParaRPr lang="el-GR" sz="1600" dirty="0"/>
                    </a:p>
                  </a:txBody>
                  <a:tcPr/>
                </a:tc>
                <a:extLst>
                  <a:ext uri="{0D108BD9-81ED-4DB2-BD59-A6C34878D82A}">
                    <a16:rowId xmlns:a16="http://schemas.microsoft.com/office/drawing/2014/main" val="3632606143"/>
                  </a:ext>
                </a:extLst>
              </a:tr>
              <a:tr h="370840">
                <a:tc>
                  <a:txBody>
                    <a:bodyPr/>
                    <a:lstStyle/>
                    <a:p>
                      <a:r>
                        <a:rPr lang="en-US" sz="1600" dirty="0"/>
                        <a:t>3. Tier </a:t>
                      </a:r>
                      <a:r>
                        <a:rPr lang="en-US" sz="1600" dirty="0">
                          <a:solidFill>
                            <a:srgbClr val="FF0000"/>
                          </a:solidFill>
                        </a:rPr>
                        <a:t>F</a:t>
                      </a:r>
                      <a:endParaRPr lang="el-GR" sz="1600" dirty="0">
                        <a:solidFill>
                          <a:srgbClr val="FF0000"/>
                        </a:solidFill>
                      </a:endParaRPr>
                    </a:p>
                  </a:txBody>
                  <a:tcPr/>
                </a:tc>
                <a:tc>
                  <a:txBody>
                    <a:bodyPr/>
                    <a:lstStyle/>
                    <a:p>
                      <a:r>
                        <a:rPr lang="en-US" sz="1600" dirty="0"/>
                        <a:t>C. Period of transition to new manufacturing processes, the rise of mechanized factory system</a:t>
                      </a:r>
                      <a:endParaRPr lang="el-GR" sz="1600" dirty="0"/>
                    </a:p>
                  </a:txBody>
                  <a:tcPr/>
                </a:tc>
                <a:extLst>
                  <a:ext uri="{0D108BD9-81ED-4DB2-BD59-A6C34878D82A}">
                    <a16:rowId xmlns:a16="http://schemas.microsoft.com/office/drawing/2014/main" val="3255697860"/>
                  </a:ext>
                </a:extLst>
              </a:tr>
              <a:tr h="370840">
                <a:tc>
                  <a:txBody>
                    <a:bodyPr/>
                    <a:lstStyle/>
                    <a:p>
                      <a:r>
                        <a:rPr lang="en-US" sz="1600" dirty="0"/>
                        <a:t>4. Precedence </a:t>
                      </a:r>
                      <a:r>
                        <a:rPr lang="en-US" sz="1600" dirty="0">
                          <a:solidFill>
                            <a:srgbClr val="FF0000"/>
                          </a:solidFill>
                        </a:rPr>
                        <a:t>A</a:t>
                      </a:r>
                      <a:endParaRPr lang="el-GR" sz="1600" dirty="0">
                        <a:solidFill>
                          <a:srgbClr val="FF0000"/>
                        </a:solidFill>
                      </a:endParaRPr>
                    </a:p>
                  </a:txBody>
                  <a:tcPr/>
                </a:tc>
                <a:tc>
                  <a:txBody>
                    <a:bodyPr/>
                    <a:lstStyle/>
                    <a:p>
                      <a:r>
                        <a:rPr lang="en-US" sz="1600" dirty="0"/>
                        <a:t>D. A lack, shortage – an economic term (</a:t>
                      </a:r>
                      <a:r>
                        <a:rPr kumimoji="0" lang="en-US" sz="1600" b="0" i="0" kern="1200" dirty="0">
                          <a:solidFill>
                            <a:schemeClr val="dk1"/>
                          </a:solidFill>
                          <a:effectLst/>
                          <a:latin typeface="+mn-lt"/>
                          <a:ea typeface="+mn-ea"/>
                          <a:cs typeface="+mn-cs"/>
                        </a:rPr>
                        <a:t>an excess of expenditure or liabilities over income or assets in a given period)</a:t>
                      </a:r>
                      <a:endParaRPr lang="el-GR" sz="1600" dirty="0"/>
                    </a:p>
                  </a:txBody>
                  <a:tcPr/>
                </a:tc>
                <a:extLst>
                  <a:ext uri="{0D108BD9-81ED-4DB2-BD59-A6C34878D82A}">
                    <a16:rowId xmlns:a16="http://schemas.microsoft.com/office/drawing/2014/main" val="2248844377"/>
                  </a:ext>
                </a:extLst>
              </a:tr>
              <a:tr h="370840">
                <a:tc>
                  <a:txBody>
                    <a:bodyPr/>
                    <a:lstStyle/>
                    <a:p>
                      <a:r>
                        <a:rPr lang="en-US" sz="1600" dirty="0"/>
                        <a:t>5. Correlation </a:t>
                      </a:r>
                      <a:r>
                        <a:rPr lang="en-US" sz="1600" dirty="0">
                          <a:solidFill>
                            <a:srgbClr val="FF0000"/>
                          </a:solidFill>
                        </a:rPr>
                        <a:t>G</a:t>
                      </a:r>
                      <a:endParaRPr lang="el-GR" sz="1600" dirty="0">
                        <a:solidFill>
                          <a:srgbClr val="FF0000"/>
                        </a:solidFill>
                      </a:endParaRPr>
                    </a:p>
                  </a:txBody>
                  <a:tcPr/>
                </a:tc>
                <a:tc>
                  <a:txBody>
                    <a:bodyPr/>
                    <a:lstStyle/>
                    <a:p>
                      <a:r>
                        <a:rPr lang="en-US" sz="1600" dirty="0"/>
                        <a:t>E. Most noticeable, important</a:t>
                      </a:r>
                      <a:endParaRPr lang="el-GR" sz="1600" dirty="0"/>
                    </a:p>
                  </a:txBody>
                  <a:tcPr/>
                </a:tc>
                <a:extLst>
                  <a:ext uri="{0D108BD9-81ED-4DB2-BD59-A6C34878D82A}">
                    <a16:rowId xmlns:a16="http://schemas.microsoft.com/office/drawing/2014/main" val="116865976"/>
                  </a:ext>
                </a:extLst>
              </a:tr>
              <a:tr h="370840">
                <a:tc>
                  <a:txBody>
                    <a:bodyPr/>
                    <a:lstStyle/>
                    <a:p>
                      <a:r>
                        <a:rPr lang="en-US" sz="1600" dirty="0"/>
                        <a:t>6. Knowledge </a:t>
                      </a:r>
                      <a:r>
                        <a:rPr lang="en-US" sz="1600" dirty="0">
                          <a:solidFill>
                            <a:srgbClr val="FF0000"/>
                          </a:solidFill>
                        </a:rPr>
                        <a:t>J</a:t>
                      </a:r>
                      <a:r>
                        <a:rPr lang="en-US" sz="1600" dirty="0"/>
                        <a:t> economy</a:t>
                      </a:r>
                      <a:endParaRPr lang="el-GR" sz="1600" dirty="0"/>
                    </a:p>
                  </a:txBody>
                  <a:tcPr/>
                </a:tc>
                <a:tc>
                  <a:txBody>
                    <a:bodyPr/>
                    <a:lstStyle/>
                    <a:p>
                      <a:r>
                        <a:rPr lang="en-US" sz="1600" dirty="0"/>
                        <a:t>F. A level or grade, a series of rows</a:t>
                      </a:r>
                      <a:endParaRPr lang="el-GR" sz="1600" dirty="0"/>
                    </a:p>
                  </a:txBody>
                  <a:tcPr/>
                </a:tc>
                <a:extLst>
                  <a:ext uri="{0D108BD9-81ED-4DB2-BD59-A6C34878D82A}">
                    <a16:rowId xmlns:a16="http://schemas.microsoft.com/office/drawing/2014/main" val="241291940"/>
                  </a:ext>
                </a:extLst>
              </a:tr>
              <a:tr h="370840">
                <a:tc>
                  <a:txBody>
                    <a:bodyPr/>
                    <a:lstStyle/>
                    <a:p>
                      <a:r>
                        <a:rPr lang="en-US" sz="1600" dirty="0"/>
                        <a:t>7. Potential </a:t>
                      </a:r>
                      <a:r>
                        <a:rPr lang="en-US" sz="1600" dirty="0">
                          <a:solidFill>
                            <a:srgbClr val="FF0000"/>
                          </a:solidFill>
                        </a:rPr>
                        <a:t>B</a:t>
                      </a:r>
                      <a:endParaRPr lang="el-GR" sz="1600" dirty="0">
                        <a:solidFill>
                          <a:srgbClr val="FF0000"/>
                        </a:solidFill>
                      </a:endParaRPr>
                    </a:p>
                  </a:txBody>
                  <a:tcPr/>
                </a:tc>
                <a:tc>
                  <a:txBody>
                    <a:bodyPr/>
                    <a:lstStyle/>
                    <a:p>
                      <a:r>
                        <a:rPr lang="en-US" sz="1600" dirty="0"/>
                        <a:t>G. Statistical relation</a:t>
                      </a:r>
                      <a:endParaRPr lang="el-GR" sz="1600" dirty="0"/>
                    </a:p>
                  </a:txBody>
                  <a:tcPr/>
                </a:tc>
                <a:extLst>
                  <a:ext uri="{0D108BD9-81ED-4DB2-BD59-A6C34878D82A}">
                    <a16:rowId xmlns:a16="http://schemas.microsoft.com/office/drawing/2014/main" val="3020515030"/>
                  </a:ext>
                </a:extLst>
              </a:tr>
              <a:tr h="370840">
                <a:tc>
                  <a:txBody>
                    <a:bodyPr/>
                    <a:lstStyle/>
                    <a:p>
                      <a:r>
                        <a:rPr lang="en-US" sz="1600" dirty="0"/>
                        <a:t>8. Industrial revolution </a:t>
                      </a:r>
                      <a:r>
                        <a:rPr lang="en-US" sz="1600" dirty="0">
                          <a:solidFill>
                            <a:srgbClr val="FF0000"/>
                          </a:solidFill>
                        </a:rPr>
                        <a:t>C</a:t>
                      </a:r>
                      <a:endParaRPr lang="el-GR" sz="1600" dirty="0">
                        <a:solidFill>
                          <a:srgbClr val="FF0000"/>
                        </a:solidFill>
                      </a:endParaRPr>
                    </a:p>
                  </a:txBody>
                  <a:tcPr/>
                </a:tc>
                <a:tc>
                  <a:txBody>
                    <a:bodyPr/>
                    <a:lstStyle/>
                    <a:p>
                      <a:r>
                        <a:rPr lang="en-US" sz="1600" dirty="0"/>
                        <a:t>H. Completely destroy and make disappear</a:t>
                      </a:r>
                      <a:endParaRPr lang="el-GR" sz="1600" dirty="0"/>
                    </a:p>
                  </a:txBody>
                  <a:tcPr/>
                </a:tc>
                <a:extLst>
                  <a:ext uri="{0D108BD9-81ED-4DB2-BD59-A6C34878D82A}">
                    <a16:rowId xmlns:a16="http://schemas.microsoft.com/office/drawing/2014/main" val="3106029159"/>
                  </a:ext>
                </a:extLst>
              </a:tr>
              <a:tr h="370840">
                <a:tc>
                  <a:txBody>
                    <a:bodyPr/>
                    <a:lstStyle/>
                    <a:p>
                      <a:r>
                        <a:rPr lang="en-US" sz="1600" dirty="0"/>
                        <a:t>9. Eliminate </a:t>
                      </a:r>
                      <a:r>
                        <a:rPr lang="en-US" sz="1600" dirty="0">
                          <a:solidFill>
                            <a:srgbClr val="FF0000"/>
                          </a:solidFill>
                        </a:rPr>
                        <a:t>H</a:t>
                      </a:r>
                      <a:endParaRPr lang="el-GR" sz="1600" dirty="0">
                        <a:solidFill>
                          <a:srgbClr val="FF0000"/>
                        </a:solidFill>
                      </a:endParaRPr>
                    </a:p>
                  </a:txBody>
                  <a:tcPr/>
                </a:tc>
                <a:tc>
                  <a:txBody>
                    <a:bodyPr/>
                    <a:lstStyle/>
                    <a:p>
                      <a:r>
                        <a:rPr lang="en-US" sz="1600" dirty="0"/>
                        <a:t>I. Relating to the way a living organism functions (biology)</a:t>
                      </a:r>
                      <a:endParaRPr lang="el-GR" sz="1600" dirty="0"/>
                    </a:p>
                  </a:txBody>
                  <a:tcPr/>
                </a:tc>
                <a:extLst>
                  <a:ext uri="{0D108BD9-81ED-4DB2-BD59-A6C34878D82A}">
                    <a16:rowId xmlns:a16="http://schemas.microsoft.com/office/drawing/2014/main" val="632224797"/>
                  </a:ext>
                </a:extLst>
              </a:tr>
              <a:tr h="370840">
                <a:tc>
                  <a:txBody>
                    <a:bodyPr/>
                    <a:lstStyle/>
                    <a:p>
                      <a:r>
                        <a:rPr lang="en-US" sz="1600" dirty="0"/>
                        <a:t>10. Physiological </a:t>
                      </a:r>
                      <a:r>
                        <a:rPr lang="en-US" sz="1600" dirty="0">
                          <a:solidFill>
                            <a:srgbClr val="FF0000"/>
                          </a:solidFill>
                        </a:rPr>
                        <a:t>I</a:t>
                      </a:r>
                      <a:endParaRPr lang="el-GR" sz="1600" dirty="0">
                        <a:solidFill>
                          <a:srgbClr val="FF0000"/>
                        </a:solidFill>
                      </a:endParaRPr>
                    </a:p>
                  </a:txBody>
                  <a:tcPr/>
                </a:tc>
                <a:tc>
                  <a:txBody>
                    <a:bodyPr/>
                    <a:lstStyle/>
                    <a:p>
                      <a:r>
                        <a:rPr lang="en-US" sz="1600" dirty="0"/>
                        <a:t>J. It emphasizes the importance of skills in a service economy in contrast to industrialized economy and its emphasis on mass production &amp; relatively unskilled jobs</a:t>
                      </a:r>
                      <a:endParaRPr lang="el-GR" sz="1600" dirty="0"/>
                    </a:p>
                  </a:txBody>
                  <a:tcPr/>
                </a:tc>
                <a:extLst>
                  <a:ext uri="{0D108BD9-81ED-4DB2-BD59-A6C34878D82A}">
                    <a16:rowId xmlns:a16="http://schemas.microsoft.com/office/drawing/2014/main" val="2641487415"/>
                  </a:ext>
                </a:extLst>
              </a:tr>
            </a:tbl>
          </a:graphicData>
        </a:graphic>
      </p:graphicFrame>
    </p:spTree>
    <p:extLst>
      <p:ext uri="{BB962C8B-B14F-4D97-AF65-F5344CB8AC3E}">
        <p14:creationId xmlns:p14="http://schemas.microsoft.com/office/powerpoint/2010/main" val="3066069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1CBB2F-7689-E84E-9F2C-367BCB9F17F0}"/>
              </a:ext>
            </a:extLst>
          </p:cNvPr>
          <p:cNvSpPr>
            <a:spLocks noGrp="1"/>
          </p:cNvSpPr>
          <p:nvPr>
            <p:ph type="title"/>
          </p:nvPr>
        </p:nvSpPr>
        <p:spPr>
          <a:xfrm>
            <a:off x="1115616" y="339651"/>
            <a:ext cx="7467600" cy="418058"/>
          </a:xfrm>
        </p:spPr>
        <p:txBody>
          <a:bodyPr>
            <a:normAutofit fontScale="90000"/>
          </a:bodyPr>
          <a:lstStyle/>
          <a:p>
            <a:r>
              <a:rPr lang="en-US" dirty="0"/>
              <a:t>A knowledge economy</a:t>
            </a:r>
            <a:endParaRPr lang="el-GR" dirty="0"/>
          </a:p>
        </p:txBody>
      </p:sp>
      <p:sp>
        <p:nvSpPr>
          <p:cNvPr id="3" name="Θέση περιεχομένου 2">
            <a:extLst>
              <a:ext uri="{FF2B5EF4-FFF2-40B4-BE49-F238E27FC236}">
                <a16:creationId xmlns:a16="http://schemas.microsoft.com/office/drawing/2014/main" id="{0DFBAFA9-0392-4D48-B9BD-1650FF3616E6}"/>
              </a:ext>
            </a:extLst>
          </p:cNvPr>
          <p:cNvSpPr>
            <a:spLocks noGrp="1"/>
          </p:cNvSpPr>
          <p:nvPr>
            <p:ph idx="1"/>
          </p:nvPr>
        </p:nvSpPr>
        <p:spPr>
          <a:xfrm>
            <a:off x="838200" y="757709"/>
            <a:ext cx="7467600" cy="5925272"/>
          </a:xfrm>
        </p:spPr>
        <p:txBody>
          <a:bodyPr>
            <a:normAutofit fontScale="85000" lnSpcReduction="10000"/>
          </a:bodyPr>
          <a:lstStyle/>
          <a:p>
            <a:endParaRPr lang="en-US" dirty="0"/>
          </a:p>
          <a:p>
            <a:r>
              <a:rPr lang="en-US" dirty="0">
                <a:solidFill>
                  <a:schemeClr val="tx1"/>
                </a:solidFill>
                <a:hlinkClick r:id="rId2" tooltip="Agrarian economy">
                  <a:extLst>
                    <a:ext uri="{A12FA001-AC4F-418D-AE19-62706E023703}">
                      <ahyp:hlinkClr xmlns:ahyp="http://schemas.microsoft.com/office/drawing/2018/hyperlinkcolor" val="tx"/>
                    </a:ext>
                  </a:extLst>
                </a:hlinkClick>
              </a:rPr>
              <a:t>agrarian economy</a:t>
            </a:r>
            <a:r>
              <a:rPr lang="en-US" dirty="0">
                <a:solidFill>
                  <a:schemeClr val="tx1"/>
                </a:solidFill>
              </a:rPr>
              <a:t>	</a:t>
            </a:r>
            <a:r>
              <a:rPr lang="en-US" dirty="0">
                <a:solidFill>
                  <a:schemeClr val="tx1"/>
                </a:solidFill>
                <a:hlinkClick r:id="rId3" tooltip="Skilled worker">
                  <a:extLst>
                    <a:ext uri="{A12FA001-AC4F-418D-AE19-62706E023703}">
                      <ahyp:hlinkClr xmlns:ahyp="http://schemas.microsoft.com/office/drawing/2018/hyperlinkcolor" val="tx"/>
                    </a:ext>
                  </a:extLst>
                </a:hlinkClick>
              </a:rPr>
              <a:t>skilled workers</a:t>
            </a:r>
            <a:r>
              <a:rPr lang="en-US" dirty="0">
                <a:solidFill>
                  <a:schemeClr val="tx1"/>
                </a:solidFill>
              </a:rPr>
              <a:t>  	</a:t>
            </a:r>
            <a:r>
              <a:rPr lang="en-US" dirty="0">
                <a:solidFill>
                  <a:schemeClr val="tx1"/>
                </a:solidFill>
                <a:hlinkClick r:id="rId4" tooltip="Intellectual property">
                  <a:extLst>
                    <a:ext uri="{A12FA001-AC4F-418D-AE19-62706E023703}">
                      <ahyp:hlinkClr xmlns:ahyp="http://schemas.microsoft.com/office/drawing/2018/hyperlinkcolor" val="tx"/>
                    </a:ext>
                  </a:extLst>
                </a:hlinkClick>
              </a:rPr>
              <a:t>intellectual property</a:t>
            </a:r>
            <a:r>
              <a:rPr lang="en-US" dirty="0">
                <a:solidFill>
                  <a:schemeClr val="tx1"/>
                </a:solidFill>
              </a:rPr>
              <a:t> </a:t>
            </a:r>
          </a:p>
          <a:p>
            <a:r>
              <a:rPr lang="en-US" dirty="0">
                <a:solidFill>
                  <a:schemeClr val="tx1"/>
                </a:solidFill>
                <a:hlinkClick r:id="rId5" tooltip="Mass production">
                  <a:extLst>
                    <a:ext uri="{A12FA001-AC4F-418D-AE19-62706E023703}">
                      <ahyp:hlinkClr xmlns:ahyp="http://schemas.microsoft.com/office/drawing/2018/hyperlinkcolor" val="tx"/>
                    </a:ext>
                  </a:extLst>
                </a:hlinkClick>
              </a:rPr>
              <a:t>mass production</a:t>
            </a:r>
            <a:r>
              <a:rPr lang="en-US" dirty="0">
                <a:solidFill>
                  <a:schemeClr val="tx1"/>
                </a:solidFill>
              </a:rPr>
              <a:t> 	knowledge		non-physical capital </a:t>
            </a:r>
            <a:r>
              <a:rPr lang="en-US" dirty="0"/>
              <a:t>	</a:t>
            </a:r>
          </a:p>
          <a:p>
            <a:endParaRPr lang="en-US" dirty="0"/>
          </a:p>
          <a:p>
            <a:pPr algn="just"/>
            <a:r>
              <a:rPr lang="en-US" dirty="0">
                <a:solidFill>
                  <a:schemeClr val="tx1"/>
                </a:solidFill>
              </a:rPr>
              <a:t>The </a:t>
            </a:r>
            <a:r>
              <a:rPr lang="en-US" b="1" dirty="0">
                <a:solidFill>
                  <a:schemeClr val="tx1"/>
                </a:solidFill>
              </a:rPr>
              <a:t>knowledge economy</a:t>
            </a:r>
            <a:r>
              <a:rPr lang="en-US" dirty="0">
                <a:solidFill>
                  <a:schemeClr val="tx1"/>
                </a:solidFill>
              </a:rPr>
              <a:t> (or the knowledge-based economy) is the use of knowledge to create goods and services. In particular, it refers to a high portion of _____ in the economy of a locality, country, or the world, and the idea that most jobs require specialized </a:t>
            </a:r>
            <a:r>
              <a:rPr lang="en-US" dirty="0">
                <a:solidFill>
                  <a:schemeClr val="tx1"/>
                </a:solidFill>
                <a:hlinkClick r:id="rId6" tooltip="Skill (labor)">
                  <a:extLst>
                    <a:ext uri="{A12FA001-AC4F-418D-AE19-62706E023703}">
                      <ahyp:hlinkClr xmlns:ahyp="http://schemas.microsoft.com/office/drawing/2018/hyperlinkcolor" val="tx"/>
                    </a:ext>
                  </a:extLst>
                </a:hlinkClick>
              </a:rPr>
              <a:t>skills</a:t>
            </a:r>
            <a:r>
              <a:rPr lang="en-US" dirty="0">
                <a:solidFill>
                  <a:schemeClr val="tx1"/>
                </a:solidFill>
              </a:rPr>
              <a:t>. In particular, the main personal capital of </a:t>
            </a:r>
            <a:r>
              <a:rPr lang="en-US" dirty="0">
                <a:solidFill>
                  <a:schemeClr val="tx1"/>
                </a:solidFill>
                <a:hlinkClick r:id="rId7" tooltip="Knowledge worker">
                  <a:extLst>
                    <a:ext uri="{A12FA001-AC4F-418D-AE19-62706E023703}">
                      <ahyp:hlinkClr xmlns:ahyp="http://schemas.microsoft.com/office/drawing/2018/hyperlinkcolor" val="tx"/>
                    </a:ext>
                  </a:extLst>
                </a:hlinkClick>
              </a:rPr>
              <a:t>knowledge workers</a:t>
            </a:r>
            <a:r>
              <a:rPr lang="en-US" dirty="0">
                <a:solidFill>
                  <a:schemeClr val="tx1"/>
                </a:solidFill>
              </a:rPr>
              <a:t> is______ , and many knowledge worker jobs require a lot of thinking and manipulating information as opposed to moving or crafting physical objects. It stands in contrast to an _____ (where the primary activity is </a:t>
            </a:r>
            <a:r>
              <a:rPr lang="en-US" dirty="0">
                <a:solidFill>
                  <a:schemeClr val="tx1"/>
                </a:solidFill>
                <a:hlinkClick r:id="rId8" tooltip="Subsistence farming">
                  <a:extLst>
                    <a:ext uri="{A12FA001-AC4F-418D-AE19-62706E023703}">
                      <ahyp:hlinkClr xmlns:ahyp="http://schemas.microsoft.com/office/drawing/2018/hyperlinkcolor" val="tx"/>
                    </a:ext>
                  </a:extLst>
                </a:hlinkClick>
              </a:rPr>
              <a:t>subsistence farming</a:t>
            </a:r>
            <a:r>
              <a:rPr lang="en-US" dirty="0">
                <a:solidFill>
                  <a:schemeClr val="tx1"/>
                </a:solidFill>
              </a:rPr>
              <a:t> for which the main requirement is manual labor) or an </a:t>
            </a:r>
            <a:r>
              <a:rPr lang="en-US" dirty="0">
                <a:solidFill>
                  <a:schemeClr val="tx1"/>
                </a:solidFill>
                <a:hlinkClick r:id="rId9" tooltip="Industrialized economy">
                  <a:extLst>
                    <a:ext uri="{A12FA001-AC4F-418D-AE19-62706E023703}">
                      <ahyp:hlinkClr xmlns:ahyp="http://schemas.microsoft.com/office/drawing/2018/hyperlinkcolor" val="tx"/>
                    </a:ext>
                  </a:extLst>
                </a:hlinkClick>
              </a:rPr>
              <a:t>industrialized economy</a:t>
            </a:r>
            <a:r>
              <a:rPr lang="en-US" dirty="0">
                <a:solidFill>
                  <a:schemeClr val="tx1"/>
                </a:solidFill>
              </a:rPr>
              <a:t> (which has _____ but where most jobs are relatively unskilled). Knowledge economy emphasizes the importance of skills in a </a:t>
            </a:r>
            <a:r>
              <a:rPr lang="en-US" dirty="0">
                <a:solidFill>
                  <a:schemeClr val="tx1"/>
                </a:solidFill>
                <a:hlinkClick r:id="rId10" tooltip="Service economy">
                  <a:extLst>
                    <a:ext uri="{A12FA001-AC4F-418D-AE19-62706E023703}">
                      <ahyp:hlinkClr xmlns:ahyp="http://schemas.microsoft.com/office/drawing/2018/hyperlinkcolor" val="tx"/>
                    </a:ext>
                  </a:extLst>
                </a:hlinkClick>
              </a:rPr>
              <a:t>service economy</a:t>
            </a:r>
            <a:r>
              <a:rPr lang="en-US" dirty="0">
                <a:solidFill>
                  <a:schemeClr val="tx1"/>
                </a:solidFill>
              </a:rPr>
              <a:t>, the third phase of economic development, also called a </a:t>
            </a:r>
            <a:r>
              <a:rPr lang="en-US" dirty="0">
                <a:solidFill>
                  <a:schemeClr val="tx1"/>
                </a:solidFill>
                <a:hlinkClick r:id="rId11" tooltip="Post-industrial economy">
                  <a:extLst>
                    <a:ext uri="{A12FA001-AC4F-418D-AE19-62706E023703}">
                      <ahyp:hlinkClr xmlns:ahyp="http://schemas.microsoft.com/office/drawing/2018/hyperlinkcolor" val="tx"/>
                    </a:ext>
                  </a:extLst>
                </a:hlinkClick>
              </a:rPr>
              <a:t>post-industrial economy</a:t>
            </a:r>
            <a:r>
              <a:rPr lang="en-US" dirty="0">
                <a:solidFill>
                  <a:schemeClr val="tx1"/>
                </a:solidFill>
              </a:rPr>
              <a:t>. It is related to the terms </a:t>
            </a:r>
            <a:r>
              <a:rPr lang="en-US" dirty="0">
                <a:solidFill>
                  <a:schemeClr val="tx1"/>
                </a:solidFill>
                <a:hlinkClick r:id="rId12" tooltip="Information economy">
                  <a:extLst>
                    <a:ext uri="{A12FA001-AC4F-418D-AE19-62706E023703}">
                      <ahyp:hlinkClr xmlns:ahyp="http://schemas.microsoft.com/office/drawing/2018/hyperlinkcolor" val="tx"/>
                    </a:ext>
                  </a:extLst>
                </a:hlinkClick>
              </a:rPr>
              <a:t>information economy</a:t>
            </a:r>
            <a:r>
              <a:rPr lang="en-US" dirty="0">
                <a:solidFill>
                  <a:schemeClr val="tx1"/>
                </a:solidFill>
              </a:rPr>
              <a:t>, which emphasizes the importance of information as_____ , and </a:t>
            </a:r>
            <a:r>
              <a:rPr lang="en-US" dirty="0">
                <a:solidFill>
                  <a:schemeClr val="tx1"/>
                </a:solidFill>
                <a:hlinkClick r:id="rId13" tooltip="Digital economy">
                  <a:extLst>
                    <a:ext uri="{A12FA001-AC4F-418D-AE19-62706E023703}">
                      <ahyp:hlinkClr xmlns:ahyp="http://schemas.microsoft.com/office/drawing/2018/hyperlinkcolor" val="tx"/>
                    </a:ext>
                  </a:extLst>
                </a:hlinkClick>
              </a:rPr>
              <a:t>digital economy</a:t>
            </a:r>
            <a:r>
              <a:rPr lang="en-US" dirty="0">
                <a:solidFill>
                  <a:schemeClr val="tx1"/>
                </a:solidFill>
              </a:rPr>
              <a:t>, which emphasize the degree to which </a:t>
            </a:r>
            <a:r>
              <a:rPr lang="en-US" dirty="0">
                <a:solidFill>
                  <a:schemeClr val="tx1"/>
                </a:solidFill>
                <a:hlinkClick r:id="rId14" tooltip="Information technology">
                  <a:extLst>
                    <a:ext uri="{A12FA001-AC4F-418D-AE19-62706E023703}">
                      <ahyp:hlinkClr xmlns:ahyp="http://schemas.microsoft.com/office/drawing/2018/hyperlinkcolor" val="tx"/>
                    </a:ext>
                  </a:extLst>
                </a:hlinkClick>
              </a:rPr>
              <a:t>information technology</a:t>
            </a:r>
            <a:r>
              <a:rPr lang="en-US" dirty="0">
                <a:solidFill>
                  <a:schemeClr val="tx1"/>
                </a:solidFill>
              </a:rPr>
              <a:t> facilitates trade. For companies,_____  such as </a:t>
            </a:r>
            <a:r>
              <a:rPr lang="en-US" dirty="0">
                <a:solidFill>
                  <a:schemeClr val="tx1"/>
                </a:solidFill>
                <a:hlinkClick r:id="rId15" tooltip="Trade secret">
                  <a:extLst>
                    <a:ext uri="{A12FA001-AC4F-418D-AE19-62706E023703}">
                      <ahyp:hlinkClr xmlns:ahyp="http://schemas.microsoft.com/office/drawing/2018/hyperlinkcolor" val="tx"/>
                    </a:ext>
                  </a:extLst>
                </a:hlinkClick>
              </a:rPr>
              <a:t>trade secrets</a:t>
            </a:r>
            <a:r>
              <a:rPr lang="en-US" dirty="0">
                <a:solidFill>
                  <a:schemeClr val="tx1"/>
                </a:solidFill>
              </a:rPr>
              <a:t>, </a:t>
            </a:r>
            <a:r>
              <a:rPr lang="en-US" dirty="0">
                <a:solidFill>
                  <a:schemeClr val="tx1"/>
                </a:solidFill>
                <a:hlinkClick r:id="rId16" tooltip="Copyright">
                  <a:extLst>
                    <a:ext uri="{A12FA001-AC4F-418D-AE19-62706E023703}">
                      <ahyp:hlinkClr xmlns:ahyp="http://schemas.microsoft.com/office/drawing/2018/hyperlinkcolor" val="tx"/>
                    </a:ext>
                  </a:extLst>
                </a:hlinkClick>
              </a:rPr>
              <a:t>copyrighted</a:t>
            </a:r>
            <a:r>
              <a:rPr lang="en-US" dirty="0">
                <a:solidFill>
                  <a:schemeClr val="tx1"/>
                </a:solidFill>
              </a:rPr>
              <a:t> material, and </a:t>
            </a:r>
            <a:r>
              <a:rPr lang="en-US" dirty="0">
                <a:solidFill>
                  <a:schemeClr val="tx1"/>
                </a:solidFill>
                <a:hlinkClick r:id="rId17" tooltip="Patent">
                  <a:extLst>
                    <a:ext uri="{A12FA001-AC4F-418D-AE19-62706E023703}">
                      <ahyp:hlinkClr xmlns:ahyp="http://schemas.microsoft.com/office/drawing/2018/hyperlinkcolor" val="tx"/>
                    </a:ext>
                  </a:extLst>
                </a:hlinkClick>
              </a:rPr>
              <a:t>patented</a:t>
            </a:r>
            <a:r>
              <a:rPr lang="en-US" dirty="0">
                <a:solidFill>
                  <a:schemeClr val="tx1"/>
                </a:solidFill>
              </a:rPr>
              <a:t> processes become more valuable in a knowledge economy than in earlier eras,</a:t>
            </a:r>
            <a:endParaRPr lang="el-GR" dirty="0">
              <a:solidFill>
                <a:schemeClr val="tx1"/>
              </a:solidFill>
            </a:endParaRPr>
          </a:p>
        </p:txBody>
      </p:sp>
    </p:spTree>
    <p:extLst>
      <p:ext uri="{BB962C8B-B14F-4D97-AF65-F5344CB8AC3E}">
        <p14:creationId xmlns:p14="http://schemas.microsoft.com/office/powerpoint/2010/main" val="1468720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FA9D79-B949-1E42-8A73-B9A518A5CB72}"/>
              </a:ext>
            </a:extLst>
          </p:cNvPr>
          <p:cNvSpPr>
            <a:spLocks noGrp="1"/>
          </p:cNvSpPr>
          <p:nvPr>
            <p:ph type="title"/>
          </p:nvPr>
        </p:nvSpPr>
        <p:spPr>
          <a:xfrm>
            <a:off x="1104900" y="332656"/>
            <a:ext cx="7467600" cy="850106"/>
          </a:xfrm>
        </p:spPr>
        <p:txBody>
          <a:bodyPr/>
          <a:lstStyle/>
          <a:p>
            <a:r>
              <a:rPr lang="en-US" dirty="0"/>
              <a:t>A knowledge economy</a:t>
            </a:r>
            <a:endParaRPr lang="el-GR" dirty="0"/>
          </a:p>
        </p:txBody>
      </p:sp>
      <p:sp>
        <p:nvSpPr>
          <p:cNvPr id="3" name="Θέση περιεχομένου 2">
            <a:extLst>
              <a:ext uri="{FF2B5EF4-FFF2-40B4-BE49-F238E27FC236}">
                <a16:creationId xmlns:a16="http://schemas.microsoft.com/office/drawing/2014/main" id="{BC15F44C-118D-0B4F-9F3A-00D3DAFD04B3}"/>
              </a:ext>
            </a:extLst>
          </p:cNvPr>
          <p:cNvSpPr>
            <a:spLocks noGrp="1"/>
          </p:cNvSpPr>
          <p:nvPr>
            <p:ph idx="1"/>
          </p:nvPr>
        </p:nvSpPr>
        <p:spPr>
          <a:xfrm>
            <a:off x="938758" y="1628800"/>
            <a:ext cx="7633742" cy="4250793"/>
          </a:xfrm>
        </p:spPr>
        <p:txBody>
          <a:bodyPr>
            <a:normAutofit fontScale="85000" lnSpcReduction="20000"/>
          </a:bodyPr>
          <a:lstStyle/>
          <a:p>
            <a:r>
              <a:rPr lang="en-US" dirty="0"/>
              <a:t>The </a:t>
            </a:r>
            <a:r>
              <a:rPr lang="en-US" b="1" dirty="0"/>
              <a:t>knowledge economy</a:t>
            </a:r>
            <a:r>
              <a:rPr lang="en-US" dirty="0"/>
              <a:t> (or the knowledge-based economy) is the use of knowledge to create goods and services. In particular, it refers to a high portion of </a:t>
            </a:r>
            <a:r>
              <a:rPr lang="en-US" dirty="0">
                <a:highlight>
                  <a:srgbClr val="FFFF00"/>
                </a:highlight>
                <a:hlinkClick r:id="rId2" tooltip="Skilled worker"/>
              </a:rPr>
              <a:t>skilled workers</a:t>
            </a:r>
            <a:r>
              <a:rPr lang="en-US" dirty="0">
                <a:highlight>
                  <a:srgbClr val="FFFF00"/>
                </a:highlight>
              </a:rPr>
              <a:t> </a:t>
            </a:r>
            <a:r>
              <a:rPr lang="en-US" dirty="0"/>
              <a:t>in the economy of a locality, country, or the world, and the idea that most jobs require specialized </a:t>
            </a:r>
            <a:r>
              <a:rPr lang="en-US" dirty="0">
                <a:hlinkClick r:id="rId3" tooltip="Skill (labor)"/>
              </a:rPr>
              <a:t>skills</a:t>
            </a:r>
            <a:r>
              <a:rPr lang="en-US" dirty="0"/>
              <a:t>. In particular, the main personal capital of </a:t>
            </a:r>
            <a:r>
              <a:rPr lang="en-US" dirty="0">
                <a:hlinkClick r:id="rId4" tooltip="Knowledge worker"/>
              </a:rPr>
              <a:t>knowledge workers</a:t>
            </a:r>
            <a:r>
              <a:rPr lang="en-US" dirty="0"/>
              <a:t> is </a:t>
            </a:r>
            <a:r>
              <a:rPr lang="en-US" dirty="0">
                <a:highlight>
                  <a:srgbClr val="FFFF00"/>
                </a:highlight>
              </a:rPr>
              <a:t>knowledge</a:t>
            </a:r>
            <a:r>
              <a:rPr lang="en-US" dirty="0"/>
              <a:t>, and many knowledge worker jobs require a lot of thinking and manipulating information as opposed to moving or crafting physical objects. It stands in contrast to an </a:t>
            </a:r>
            <a:r>
              <a:rPr lang="en-US" dirty="0">
                <a:highlight>
                  <a:srgbClr val="FFFF00"/>
                </a:highlight>
                <a:hlinkClick r:id="rId5" tooltip="Agrarian economy"/>
              </a:rPr>
              <a:t>agrarian econ</a:t>
            </a:r>
            <a:r>
              <a:rPr lang="en-US" dirty="0">
                <a:hlinkClick r:id="rId5" tooltip="Agrarian economy"/>
              </a:rPr>
              <a:t>omy</a:t>
            </a:r>
            <a:r>
              <a:rPr lang="en-US" dirty="0"/>
              <a:t> (where the primary activity is </a:t>
            </a:r>
            <a:r>
              <a:rPr lang="en-US" dirty="0">
                <a:hlinkClick r:id="rId6" tooltip="Subsistence farming"/>
              </a:rPr>
              <a:t>subsistence farming</a:t>
            </a:r>
            <a:r>
              <a:rPr lang="en-US" dirty="0"/>
              <a:t> for which the main requirement is manual labor) or an </a:t>
            </a:r>
            <a:r>
              <a:rPr lang="en-US" dirty="0">
                <a:hlinkClick r:id="rId7" tooltip="Industrialized economy"/>
              </a:rPr>
              <a:t>industrialized economy</a:t>
            </a:r>
            <a:r>
              <a:rPr lang="en-US" dirty="0"/>
              <a:t> (which has </a:t>
            </a:r>
            <a:r>
              <a:rPr lang="en-US" dirty="0">
                <a:highlight>
                  <a:srgbClr val="FFFF00"/>
                </a:highlight>
                <a:hlinkClick r:id="rId8" tooltip="Mass production"/>
              </a:rPr>
              <a:t>mass production</a:t>
            </a:r>
            <a:r>
              <a:rPr lang="en-US" dirty="0">
                <a:highlight>
                  <a:srgbClr val="FFFF00"/>
                </a:highlight>
              </a:rPr>
              <a:t> </a:t>
            </a:r>
            <a:r>
              <a:rPr lang="en-US" dirty="0"/>
              <a:t>but where most jobs are relatively unskilled). Knowledge economy emphasizes the importance of skills in a </a:t>
            </a:r>
            <a:r>
              <a:rPr lang="en-US" dirty="0">
                <a:hlinkClick r:id="rId9" tooltip="Service economy"/>
              </a:rPr>
              <a:t>service economy</a:t>
            </a:r>
            <a:r>
              <a:rPr lang="en-US" dirty="0"/>
              <a:t>, the third phase of economic development, also called a </a:t>
            </a:r>
            <a:r>
              <a:rPr lang="en-US" dirty="0">
                <a:hlinkClick r:id="rId10" tooltip="Post-industrial economy"/>
              </a:rPr>
              <a:t>post-industrial economy</a:t>
            </a:r>
            <a:r>
              <a:rPr lang="en-US" dirty="0"/>
              <a:t>. It is related to the terms </a:t>
            </a:r>
            <a:r>
              <a:rPr lang="en-US" dirty="0">
                <a:hlinkClick r:id="rId11" tooltip="Information economy"/>
              </a:rPr>
              <a:t>information economy</a:t>
            </a:r>
            <a:r>
              <a:rPr lang="en-US" dirty="0"/>
              <a:t>, which emphasizes the importance of information as </a:t>
            </a:r>
            <a:r>
              <a:rPr lang="en-US" dirty="0">
                <a:highlight>
                  <a:srgbClr val="FFFF00"/>
                </a:highlight>
              </a:rPr>
              <a:t>non-physical capital</a:t>
            </a:r>
            <a:r>
              <a:rPr lang="en-US" dirty="0"/>
              <a:t>, and </a:t>
            </a:r>
            <a:r>
              <a:rPr lang="en-US" dirty="0">
                <a:hlinkClick r:id="rId12" tooltip="Digital economy"/>
              </a:rPr>
              <a:t>digital economy</a:t>
            </a:r>
            <a:r>
              <a:rPr lang="en-US" dirty="0"/>
              <a:t>, which emphasize the degree to which </a:t>
            </a:r>
            <a:r>
              <a:rPr lang="en-US" dirty="0">
                <a:hlinkClick r:id="rId13" tooltip="Information technology"/>
              </a:rPr>
              <a:t>information technology</a:t>
            </a:r>
            <a:r>
              <a:rPr lang="en-US" dirty="0"/>
              <a:t> facilitates trade. For companies, </a:t>
            </a:r>
            <a:r>
              <a:rPr lang="en-US" dirty="0">
                <a:highlight>
                  <a:srgbClr val="FFFF00"/>
                </a:highlight>
                <a:hlinkClick r:id="rId14" tooltip="Intellectual property"/>
              </a:rPr>
              <a:t>intellectual property</a:t>
            </a:r>
            <a:r>
              <a:rPr lang="en-US" dirty="0">
                <a:highlight>
                  <a:srgbClr val="FFFF00"/>
                </a:highlight>
              </a:rPr>
              <a:t> </a:t>
            </a:r>
            <a:r>
              <a:rPr lang="en-US" dirty="0"/>
              <a:t>such as </a:t>
            </a:r>
            <a:r>
              <a:rPr lang="en-US" dirty="0">
                <a:hlinkClick r:id="rId15" tooltip="Trade secret"/>
              </a:rPr>
              <a:t>trade secrets</a:t>
            </a:r>
            <a:r>
              <a:rPr lang="en-US" dirty="0"/>
              <a:t>, </a:t>
            </a:r>
            <a:r>
              <a:rPr lang="en-US" dirty="0">
                <a:hlinkClick r:id="rId16" tooltip="Copyright"/>
              </a:rPr>
              <a:t>copyrighted</a:t>
            </a:r>
            <a:r>
              <a:rPr lang="en-US" dirty="0"/>
              <a:t> material, and </a:t>
            </a:r>
            <a:r>
              <a:rPr lang="en-US" dirty="0">
                <a:hlinkClick r:id="rId17" tooltip="Patent"/>
              </a:rPr>
              <a:t>patented</a:t>
            </a:r>
            <a:r>
              <a:rPr lang="en-US" dirty="0"/>
              <a:t> processes become more valuable in a knowledge economy than in earlier eras</a:t>
            </a:r>
            <a:endParaRPr lang="el-GR" dirty="0"/>
          </a:p>
        </p:txBody>
      </p:sp>
    </p:spTree>
    <p:extLst>
      <p:ext uri="{BB962C8B-B14F-4D97-AF65-F5344CB8AC3E}">
        <p14:creationId xmlns:p14="http://schemas.microsoft.com/office/powerpoint/2010/main" val="19875573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7F3AB0-4CBD-D646-8CD8-49F6FA64C6B3}"/>
              </a:ext>
            </a:extLst>
          </p:cNvPr>
          <p:cNvSpPr>
            <a:spLocks noGrp="1"/>
          </p:cNvSpPr>
          <p:nvPr>
            <p:ph type="title"/>
          </p:nvPr>
        </p:nvSpPr>
        <p:spPr>
          <a:xfrm>
            <a:off x="1331640" y="153414"/>
            <a:ext cx="7467600" cy="562074"/>
          </a:xfrm>
        </p:spPr>
        <p:txBody>
          <a:bodyPr>
            <a:normAutofit fontScale="90000"/>
          </a:bodyPr>
          <a:lstStyle/>
          <a:p>
            <a:r>
              <a:rPr lang="en-US" dirty="0"/>
              <a:t>Derivatives</a:t>
            </a:r>
            <a:endParaRPr lang="el-GR" dirty="0"/>
          </a:p>
        </p:txBody>
      </p:sp>
      <p:sp>
        <p:nvSpPr>
          <p:cNvPr id="3" name="Θέση περιεχομένου 2">
            <a:extLst>
              <a:ext uri="{FF2B5EF4-FFF2-40B4-BE49-F238E27FC236}">
                <a16:creationId xmlns:a16="http://schemas.microsoft.com/office/drawing/2014/main" id="{76B142C5-D214-6846-987F-D2578FC37021}"/>
              </a:ext>
            </a:extLst>
          </p:cNvPr>
          <p:cNvSpPr>
            <a:spLocks noGrp="1"/>
          </p:cNvSpPr>
          <p:nvPr>
            <p:ph idx="1"/>
          </p:nvPr>
        </p:nvSpPr>
        <p:spPr>
          <a:xfrm>
            <a:off x="838200" y="1268760"/>
            <a:ext cx="7467600" cy="4873752"/>
          </a:xfrm>
        </p:spPr>
        <p:txBody>
          <a:bodyPr>
            <a:normAutofit fontScale="92500" lnSpcReduction="20000"/>
          </a:bodyPr>
          <a:lstStyle/>
          <a:p>
            <a:pPr algn="just"/>
            <a:r>
              <a:rPr lang="en-US" sz="2000" dirty="0"/>
              <a:t>Karl Marx said that the ____ (alienate) of labor is ___ (credible) important in how people think about the ____ (connect) to what they are doing.</a:t>
            </a:r>
          </a:p>
          <a:p>
            <a:pPr algn="just"/>
            <a:r>
              <a:rPr lang="en-US" sz="2000" dirty="0"/>
              <a:t>In the ___ (Industry) Revolution, Adam Smith was more correct than Karl Marx. But the reality is that we've switched, and now we're in the ____(know) economy. But what happens in such an economy? Is ___ (efficient) still more important than ___ (mean)?</a:t>
            </a:r>
          </a:p>
          <a:p>
            <a:pPr algn="just"/>
            <a:r>
              <a:rPr lang="en-US" sz="2000" dirty="0"/>
              <a:t>Dan </a:t>
            </a:r>
            <a:r>
              <a:rPr lang="en-US" sz="2000" dirty="0" err="1"/>
              <a:t>Ariely</a:t>
            </a:r>
            <a:r>
              <a:rPr lang="en-US" sz="2000" dirty="0"/>
              <a:t> is a __ (behave) economist who studied ___ (correlate) between ___ (eliminate) of joy of work with actual work produced. </a:t>
            </a:r>
          </a:p>
          <a:p>
            <a:pPr algn="just"/>
            <a:r>
              <a:rPr lang="en-US" sz="2000" dirty="0"/>
              <a:t>Maslow suggested a ___ (motivate) theory of needs, where some ___ (need) take ____ (precede) over others. His five-stage model can be divided into ___ (opposite meaning – efficient) needs and ___ (grow) needs.</a:t>
            </a:r>
          </a:p>
          <a:p>
            <a:pPr algn="just"/>
            <a:r>
              <a:rPr lang="en-US" sz="2000" dirty="0"/>
              <a:t>When a deficit need has been satisfied it will go away, and our ___ (act) become ___ (habit) directed towards meeting the next set of ___ (need). </a:t>
            </a:r>
            <a:endParaRPr lang="el-GR" sz="2000" dirty="0"/>
          </a:p>
        </p:txBody>
      </p:sp>
    </p:spTree>
    <p:extLst>
      <p:ext uri="{BB962C8B-B14F-4D97-AF65-F5344CB8AC3E}">
        <p14:creationId xmlns:p14="http://schemas.microsoft.com/office/powerpoint/2010/main" val="468638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AB07BF-70C1-1546-881D-F1D526308AE7}"/>
              </a:ext>
            </a:extLst>
          </p:cNvPr>
          <p:cNvSpPr>
            <a:spLocks noGrp="1"/>
          </p:cNvSpPr>
          <p:nvPr>
            <p:ph type="title"/>
          </p:nvPr>
        </p:nvSpPr>
        <p:spPr/>
        <p:txBody>
          <a:bodyPr/>
          <a:lstStyle/>
          <a:p>
            <a:r>
              <a:rPr lang="en-US" dirty="0"/>
              <a:t>What is the main point of the reading passage?</a:t>
            </a:r>
            <a:endParaRPr lang="el-GR" dirty="0"/>
          </a:p>
        </p:txBody>
      </p:sp>
      <p:sp>
        <p:nvSpPr>
          <p:cNvPr id="3" name="Θέση περιεχομένου 2">
            <a:extLst>
              <a:ext uri="{FF2B5EF4-FFF2-40B4-BE49-F238E27FC236}">
                <a16:creationId xmlns:a16="http://schemas.microsoft.com/office/drawing/2014/main" id="{2A11BE7A-180F-244A-B758-211A58B0C9EB}"/>
              </a:ext>
            </a:extLst>
          </p:cNvPr>
          <p:cNvSpPr>
            <a:spLocks noGrp="1"/>
          </p:cNvSpPr>
          <p:nvPr>
            <p:ph idx="1"/>
          </p:nvPr>
        </p:nvSpPr>
        <p:spPr/>
        <p:txBody>
          <a:bodyPr>
            <a:normAutofit/>
          </a:bodyPr>
          <a:lstStyle/>
          <a:p>
            <a:pPr algn="just"/>
            <a:r>
              <a:rPr lang="en-US" dirty="0"/>
              <a:t>People are primarily motivated by </a:t>
            </a:r>
            <a:r>
              <a:rPr lang="en-US" dirty="0">
                <a:solidFill>
                  <a:srgbClr val="FF0000"/>
                </a:solidFill>
              </a:rPr>
              <a:t>basic needs </a:t>
            </a:r>
            <a:r>
              <a:rPr lang="en-US" dirty="0"/>
              <a:t>(food, survival, safety). Once these are met, they can be motivated by </a:t>
            </a:r>
            <a:r>
              <a:rPr lang="en-US" dirty="0">
                <a:solidFill>
                  <a:srgbClr val="FF0000"/>
                </a:solidFill>
              </a:rPr>
              <a:t>psychological needs </a:t>
            </a:r>
            <a:r>
              <a:rPr lang="en-US" dirty="0"/>
              <a:t>(love &amp; belonginess, esteem) and last come </a:t>
            </a:r>
            <a:r>
              <a:rPr lang="en-US" dirty="0">
                <a:solidFill>
                  <a:srgbClr val="FF0000"/>
                </a:solidFill>
              </a:rPr>
              <a:t>self-fulfillment needs </a:t>
            </a:r>
            <a:r>
              <a:rPr lang="en-US" dirty="0"/>
              <a:t>(self-actualization). </a:t>
            </a:r>
          </a:p>
          <a:p>
            <a:pPr algn="just"/>
            <a:r>
              <a:rPr lang="en-US" dirty="0"/>
              <a:t>OR </a:t>
            </a:r>
          </a:p>
          <a:p>
            <a:pPr algn="just"/>
            <a:r>
              <a:rPr lang="en-US" dirty="0"/>
              <a:t>People are primarily motivated by </a:t>
            </a:r>
            <a:r>
              <a:rPr lang="en-US" dirty="0">
                <a:solidFill>
                  <a:srgbClr val="FF0000"/>
                </a:solidFill>
              </a:rPr>
              <a:t>deficiency needs </a:t>
            </a:r>
            <a:r>
              <a:rPr lang="en-US" dirty="0"/>
              <a:t>and only when these are met, are they motivated </a:t>
            </a:r>
            <a:r>
              <a:rPr lang="en-US" dirty="0">
                <a:solidFill>
                  <a:srgbClr val="FF0000"/>
                </a:solidFill>
              </a:rPr>
              <a:t>by growth needs</a:t>
            </a:r>
            <a:endParaRPr lang="el-GR" dirty="0">
              <a:solidFill>
                <a:srgbClr val="FF0000"/>
              </a:solidFill>
            </a:endParaRPr>
          </a:p>
        </p:txBody>
      </p:sp>
    </p:spTree>
    <p:extLst>
      <p:ext uri="{BB962C8B-B14F-4D97-AF65-F5344CB8AC3E}">
        <p14:creationId xmlns:p14="http://schemas.microsoft.com/office/powerpoint/2010/main" val="3856449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7520F84D-966A-41CD-B818-16BF32EF1E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67762" y="630936"/>
            <a:ext cx="3926681"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9" name="Rectangle 8">
            <a:extLst>
              <a:ext uri="{FF2B5EF4-FFF2-40B4-BE49-F238E27FC236}">
                <a16:creationId xmlns:a16="http://schemas.microsoft.com/office/drawing/2014/main" id="{57510D23-E323-4577-A8EA-12C6C6019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73AECD97-688D-4AE7-9838-6166202007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DA4E07C-D8F3-8743-B493-FE681CF163D1}"/>
              </a:ext>
            </a:extLst>
          </p:cNvPr>
          <p:cNvSpPr>
            <a:spLocks noGrp="1"/>
          </p:cNvSpPr>
          <p:nvPr>
            <p:ph type="title"/>
          </p:nvPr>
        </p:nvSpPr>
        <p:spPr>
          <a:xfrm>
            <a:off x="3687188" y="1231506"/>
            <a:ext cx="4754218" cy="4394988"/>
          </a:xfrm>
        </p:spPr>
        <p:txBody>
          <a:bodyPr vert="horz" lIns="91440" tIns="45720" rIns="91440" bIns="45720" rtlCol="0" anchor="ctr">
            <a:normAutofit/>
          </a:bodyPr>
          <a:lstStyle/>
          <a:p>
            <a:pPr algn="ctr" defTabSz="914400"/>
            <a:r>
              <a:rPr lang="en-US" sz="5700" spc="800"/>
              <a:t>What is the main point of the video?</a:t>
            </a:r>
          </a:p>
        </p:txBody>
      </p:sp>
      <p:sp>
        <p:nvSpPr>
          <p:cNvPr id="13" name="Freeform: Shape 12">
            <a:extLst>
              <a:ext uri="{FF2B5EF4-FFF2-40B4-BE49-F238E27FC236}">
                <a16:creationId xmlns:a16="http://schemas.microsoft.com/office/drawing/2014/main" id="{0047FB3A-C0F9-4DD9-A4E0-B203F96AA2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3204588"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solidFill>
            <a:schemeClr val="bg2"/>
          </a:solidFill>
          <a:ln w="0">
            <a:noFill/>
            <a:prstDash val="solid"/>
            <a:round/>
            <a:headEnd/>
            <a:tailEnd/>
          </a:ln>
        </p:spPr>
      </p:sp>
      <p:sp>
        <p:nvSpPr>
          <p:cNvPr id="15" name="Rectangle 14">
            <a:extLst>
              <a:ext uri="{FF2B5EF4-FFF2-40B4-BE49-F238E27FC236}">
                <a16:creationId xmlns:a16="http://schemas.microsoft.com/office/drawing/2014/main" id="{E5FCFD1D-1E9C-4E30-A7D3-F7C247FDC6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023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A4E07C-D8F3-8743-B493-FE681CF163D1}"/>
              </a:ext>
            </a:extLst>
          </p:cNvPr>
          <p:cNvSpPr>
            <a:spLocks noGrp="1"/>
          </p:cNvSpPr>
          <p:nvPr>
            <p:ph type="title"/>
          </p:nvPr>
        </p:nvSpPr>
        <p:spPr/>
        <p:txBody>
          <a:bodyPr/>
          <a:lstStyle/>
          <a:p>
            <a:r>
              <a:rPr lang="en-US" dirty="0"/>
              <a:t>What is the main point of the video?</a:t>
            </a:r>
            <a:endParaRPr lang="el-GR" dirty="0"/>
          </a:p>
        </p:txBody>
      </p:sp>
      <p:sp>
        <p:nvSpPr>
          <p:cNvPr id="3" name="Θέση περιεχομένου 2">
            <a:extLst>
              <a:ext uri="{FF2B5EF4-FFF2-40B4-BE49-F238E27FC236}">
                <a16:creationId xmlns:a16="http://schemas.microsoft.com/office/drawing/2014/main" id="{6830B67F-B83D-B341-81A2-738C08E300DE}"/>
              </a:ext>
            </a:extLst>
          </p:cNvPr>
          <p:cNvSpPr>
            <a:spLocks noGrp="1"/>
          </p:cNvSpPr>
          <p:nvPr>
            <p:ph idx="1"/>
          </p:nvPr>
        </p:nvSpPr>
        <p:spPr>
          <a:xfrm>
            <a:off x="838200" y="2780928"/>
            <a:ext cx="7467600" cy="3196952"/>
          </a:xfrm>
        </p:spPr>
        <p:txBody>
          <a:bodyPr/>
          <a:lstStyle/>
          <a:p>
            <a:r>
              <a:rPr lang="en-US" dirty="0"/>
              <a:t>The basic need for </a:t>
            </a:r>
            <a:r>
              <a:rPr lang="en-US" dirty="0">
                <a:solidFill>
                  <a:srgbClr val="FF0000"/>
                </a:solidFill>
              </a:rPr>
              <a:t>money  motivates people only up to a poi</a:t>
            </a:r>
            <a:r>
              <a:rPr lang="en-US" dirty="0"/>
              <a:t>nt. Then people are motivated by the </a:t>
            </a:r>
            <a:r>
              <a:rPr lang="en-US" dirty="0">
                <a:solidFill>
                  <a:srgbClr val="FF0000"/>
                </a:solidFill>
              </a:rPr>
              <a:t>recognition of their labor, the challenge involved in their work, and their love/enjoyment</a:t>
            </a:r>
            <a:r>
              <a:rPr lang="en-US" dirty="0"/>
              <a:t> for it.</a:t>
            </a:r>
            <a:endParaRPr lang="el-GR" dirty="0"/>
          </a:p>
        </p:txBody>
      </p:sp>
    </p:spTree>
    <p:extLst>
      <p:ext uri="{BB962C8B-B14F-4D97-AF65-F5344CB8AC3E}">
        <p14:creationId xmlns:p14="http://schemas.microsoft.com/office/powerpoint/2010/main" val="906003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09219"/>
            <a:ext cx="7773338" cy="936104"/>
          </a:xfrm>
        </p:spPr>
        <p:txBody>
          <a:bodyPr>
            <a:noAutofit/>
          </a:bodyPr>
          <a:lstStyle/>
          <a:p>
            <a:r>
              <a:rPr lang="en-US" sz="3600" dirty="0"/>
              <a:t>1. Deciding on an organization plan</a:t>
            </a:r>
          </a:p>
        </p:txBody>
      </p:sp>
      <p:sp>
        <p:nvSpPr>
          <p:cNvPr id="3" name="Content Placeholder 2"/>
          <p:cNvSpPr>
            <a:spLocks noGrp="1"/>
          </p:cNvSpPr>
          <p:nvPr>
            <p:ph idx="1"/>
          </p:nvPr>
        </p:nvSpPr>
        <p:spPr>
          <a:xfrm>
            <a:off x="881228" y="1052736"/>
            <a:ext cx="7467600" cy="5272338"/>
          </a:xfrm>
        </p:spPr>
        <p:txBody>
          <a:bodyPr>
            <a:normAutofit/>
          </a:bodyPr>
          <a:lstStyle/>
          <a:p>
            <a:r>
              <a:rPr lang="en-US" dirty="0"/>
              <a:t>Depending on the main points made in the two sources and what the prompt asks you to do/your topic of paper is, you choose an organizational plan. If you have to compare two different viewpoints, you can choose between 3 plans: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2636912"/>
            <a:ext cx="5184576" cy="3528392"/>
          </a:xfrm>
          <a:prstGeom prst="rect">
            <a:avLst/>
          </a:prstGeom>
        </p:spPr>
      </p:pic>
    </p:spTree>
    <p:extLst>
      <p:ext uri="{BB962C8B-B14F-4D97-AF65-F5344CB8AC3E}">
        <p14:creationId xmlns:p14="http://schemas.microsoft.com/office/powerpoint/2010/main" val="1829148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76672"/>
            <a:ext cx="7467600" cy="850106"/>
          </a:xfrm>
        </p:spPr>
        <p:txBody>
          <a:bodyPr>
            <a:normAutofit/>
          </a:bodyPr>
          <a:lstStyle/>
          <a:p>
            <a:r>
              <a:rPr lang="en-US" dirty="0"/>
              <a:t>three plans</a:t>
            </a:r>
          </a:p>
        </p:txBody>
      </p:sp>
      <p:sp>
        <p:nvSpPr>
          <p:cNvPr id="3" name="Content Placeholder 2"/>
          <p:cNvSpPr>
            <a:spLocks noGrp="1"/>
          </p:cNvSpPr>
          <p:nvPr>
            <p:ph idx="1"/>
          </p:nvPr>
        </p:nvSpPr>
        <p:spPr>
          <a:xfrm>
            <a:off x="755576" y="1751791"/>
            <a:ext cx="7467600" cy="5133184"/>
          </a:xfrm>
        </p:spPr>
        <p:txBody>
          <a:bodyPr>
            <a:normAutofit/>
          </a:bodyPr>
          <a:lstStyle/>
          <a:p>
            <a:r>
              <a:rPr lang="en-US" dirty="0"/>
              <a:t>1) </a:t>
            </a:r>
            <a:r>
              <a:rPr lang="en-US" b="1" dirty="0">
                <a:solidFill>
                  <a:srgbClr val="FF0000"/>
                </a:solidFill>
              </a:rPr>
              <a:t>Subject by subject</a:t>
            </a:r>
          </a:p>
          <a:p>
            <a:r>
              <a:rPr lang="en-US" dirty="0"/>
              <a:t>Here you first write about all the main points of the one source/viewpoint in one paragraph and then you write about all those of the second source/viewpoint in another paragraph</a:t>
            </a:r>
          </a:p>
          <a:p>
            <a:r>
              <a:rPr lang="en-US" dirty="0"/>
              <a:t>2) </a:t>
            </a:r>
            <a:r>
              <a:rPr lang="en-US" b="1" dirty="0">
                <a:solidFill>
                  <a:srgbClr val="FF0000"/>
                </a:solidFill>
              </a:rPr>
              <a:t>Point-by-point </a:t>
            </a:r>
            <a:r>
              <a:rPr lang="en-US" dirty="0">
                <a:solidFill>
                  <a:srgbClr val="FF0000"/>
                </a:solidFill>
              </a:rPr>
              <a:t> </a:t>
            </a:r>
          </a:p>
          <a:p>
            <a:r>
              <a:rPr lang="en-US" dirty="0"/>
              <a:t>Here you directly compare/contradict the points made in the 2 sources/viewpoints one by one</a:t>
            </a:r>
            <a:r>
              <a:rPr lang="el-GR" dirty="0"/>
              <a:t> (</a:t>
            </a:r>
            <a:r>
              <a:rPr lang="en-US" dirty="0"/>
              <a:t>e. g. basic needs) </a:t>
            </a:r>
          </a:p>
          <a:p>
            <a:r>
              <a:rPr lang="en-US" dirty="0"/>
              <a:t>3) </a:t>
            </a:r>
            <a:r>
              <a:rPr lang="en-US" b="1" dirty="0">
                <a:solidFill>
                  <a:srgbClr val="FF0000"/>
                </a:solidFill>
              </a:rPr>
              <a:t>Compare and then contrast</a:t>
            </a:r>
          </a:p>
          <a:p>
            <a:r>
              <a:rPr lang="en-US" dirty="0"/>
              <a:t>Here you first present the similarities in one paragraph (compare) and then the differences (contrast) of the two sources/viewpoints.</a:t>
            </a:r>
          </a:p>
        </p:txBody>
      </p:sp>
    </p:spTree>
    <p:extLst>
      <p:ext uri="{BB962C8B-B14F-4D97-AF65-F5344CB8AC3E}">
        <p14:creationId xmlns:p14="http://schemas.microsoft.com/office/powerpoint/2010/main" val="1571171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60648"/>
            <a:ext cx="7467600" cy="562074"/>
          </a:xfrm>
        </p:spPr>
        <p:txBody>
          <a:bodyPr>
            <a:noAutofit/>
          </a:bodyPr>
          <a:lstStyle/>
          <a:p>
            <a:r>
              <a:rPr lang="en-US" sz="3600" dirty="0"/>
              <a:t>Which plan is the best for me?</a:t>
            </a:r>
          </a:p>
        </p:txBody>
      </p:sp>
      <p:sp>
        <p:nvSpPr>
          <p:cNvPr id="3" name="Content Placeholder 2"/>
          <p:cNvSpPr>
            <a:spLocks noGrp="1"/>
          </p:cNvSpPr>
          <p:nvPr>
            <p:ph idx="1"/>
          </p:nvPr>
        </p:nvSpPr>
        <p:spPr>
          <a:xfrm>
            <a:off x="899592" y="1308214"/>
            <a:ext cx="7467600" cy="5277200"/>
          </a:xfrm>
        </p:spPr>
        <p:txBody>
          <a:bodyPr>
            <a:normAutofit/>
          </a:bodyPr>
          <a:lstStyle/>
          <a:p>
            <a:pPr algn="just"/>
            <a:r>
              <a:rPr lang="en-US" dirty="0"/>
              <a:t>The best choice depends on a) the ideas of the two sources (they need to correspond) b) the ideas you have managed to retain c) your ability to make these ideas yours and reorganize them</a:t>
            </a:r>
          </a:p>
          <a:p>
            <a:pPr algn="just"/>
            <a:r>
              <a:rPr lang="en-US" dirty="0"/>
              <a:t>Subject by subject is the easiest but you adopt the same organization plan of your sources &amp; </a:t>
            </a:r>
            <a:r>
              <a:rPr lang="en-US" b="1" dirty="0"/>
              <a:t>the actual synthesizing may not be clear</a:t>
            </a:r>
          </a:p>
          <a:p>
            <a:pPr algn="just"/>
            <a:r>
              <a:rPr lang="en-US" dirty="0"/>
              <a:t>Compare and contrast is slightly more demanding but it shows you have understood your sources well and it is better proof of a synthesis</a:t>
            </a:r>
          </a:p>
          <a:p>
            <a:pPr algn="just"/>
            <a:r>
              <a:rPr lang="en-US" dirty="0"/>
              <a:t>Point by point is the most demanding </a:t>
            </a:r>
            <a:r>
              <a:rPr lang="en-US" b="1" dirty="0"/>
              <a:t>but it’s the best proof </a:t>
            </a:r>
            <a:r>
              <a:rPr lang="en-US" dirty="0"/>
              <a:t>of your understanding of the sources and of your synthesis</a:t>
            </a:r>
          </a:p>
        </p:txBody>
      </p:sp>
    </p:spTree>
    <p:extLst>
      <p:ext uri="{BB962C8B-B14F-4D97-AF65-F5344CB8AC3E}">
        <p14:creationId xmlns:p14="http://schemas.microsoft.com/office/powerpoint/2010/main" val="686629703"/>
      </p:ext>
    </p:extLst>
  </p:cSld>
  <p:clrMapOvr>
    <a:masterClrMapping/>
  </p:clrMapOvr>
</p:sld>
</file>

<file path=ppt/theme/theme1.xml><?xml version="1.0" encoding="utf-8"?>
<a:theme xmlns:a="http://schemas.openxmlformats.org/drawingml/2006/main" name="Κάρτα">
  <a:themeElements>
    <a:clrScheme name="Κάρτα">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Κάρτα">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άρτα">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756</TotalTime>
  <Words>3610</Words>
  <Application>Microsoft Macintosh PowerPoint</Application>
  <PresentationFormat>Προβολή στην οθόνη (4:3)</PresentationFormat>
  <Paragraphs>281</Paragraphs>
  <Slides>36</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36</vt:i4>
      </vt:variant>
    </vt:vector>
  </HeadingPairs>
  <TitlesOfParts>
    <vt:vector size="43" baseType="lpstr">
      <vt:lpstr>Arial</vt:lpstr>
      <vt:lpstr>Calibri</vt:lpstr>
      <vt:lpstr>Corbel</vt:lpstr>
      <vt:lpstr>Gill Sans MT</vt:lpstr>
      <vt:lpstr>Impact</vt:lpstr>
      <vt:lpstr>Wingdings</vt:lpstr>
      <vt:lpstr>Κάρτα</vt:lpstr>
      <vt:lpstr> Human motivation</vt:lpstr>
      <vt:lpstr>Reading &amp; watching </vt:lpstr>
      <vt:lpstr>What is the main point of the reading passage?</vt:lpstr>
      <vt:lpstr>What is the main point of the reading passage?</vt:lpstr>
      <vt:lpstr>What is the main point of the video?</vt:lpstr>
      <vt:lpstr>What is the main point of the video?</vt:lpstr>
      <vt:lpstr>1. Deciding on an organization plan</vt:lpstr>
      <vt:lpstr>three plans</vt:lpstr>
      <vt:lpstr>Which plan is the best for me?</vt:lpstr>
      <vt:lpstr>practicing the strategy Complete the following plan</vt:lpstr>
      <vt:lpstr>practicing the strategy Complete the following subject by subject plan</vt:lpstr>
      <vt:lpstr>Evaluate the sample (1)</vt:lpstr>
      <vt:lpstr>Evaluate the sample (2)</vt:lpstr>
      <vt:lpstr>2. paraphrasing: (NOT) using the exact language of the sources </vt:lpstr>
      <vt:lpstr>Paraphrase</vt:lpstr>
      <vt:lpstr>2. Paraphrasing for an oral presentation &amp; a formal written assignment</vt:lpstr>
      <vt:lpstr>2. Paraphrasing for an oral presentation &amp; a formal written assignment</vt:lpstr>
      <vt:lpstr>Deficiency needs</vt:lpstr>
      <vt:lpstr>Strategy in use: paraphrasing for a formal written assignment</vt:lpstr>
      <vt:lpstr>Strategy in use: paraphrasing</vt:lpstr>
      <vt:lpstr>3. Generalizing from details </vt:lpstr>
      <vt:lpstr>Generalizing from details: practice</vt:lpstr>
      <vt:lpstr>Generalizing from details: practice</vt:lpstr>
      <vt:lpstr>4. Strategy in use: linking ideas of the two sources citing the sources</vt:lpstr>
      <vt:lpstr>Strategy in use: linking ideas of the two sources citing the sources </vt:lpstr>
      <vt:lpstr>Strategy in use: citing the sources in the text </vt:lpstr>
      <vt:lpstr>Reporting verbs</vt:lpstr>
      <vt:lpstr>linking ideas of the two sources &amp; citing the sources: practice  </vt:lpstr>
      <vt:lpstr>linking ideas of the two sources &amp; citing the sources  </vt:lpstr>
      <vt:lpstr>linking ideas of the two sources &amp; citing the sources: practice</vt:lpstr>
      <vt:lpstr>Useful links for apa</vt:lpstr>
      <vt:lpstr>Maslow &amp; ariely important terms</vt:lpstr>
      <vt:lpstr>Maslow &amp; ariely important terms</vt:lpstr>
      <vt:lpstr>A knowledge economy</vt:lpstr>
      <vt:lpstr>A knowledge economy</vt:lpstr>
      <vt:lpstr>Derivatives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Human motivation</dc:title>
  <dc:creator>Ifigeneia Machili</dc:creator>
  <cp:lastModifiedBy>Ifigeneia Machili</cp:lastModifiedBy>
  <cp:revision>27</cp:revision>
  <dcterms:created xsi:type="dcterms:W3CDTF">2020-04-22T09:49:57Z</dcterms:created>
  <dcterms:modified xsi:type="dcterms:W3CDTF">2021-04-06T08:48:48Z</dcterms:modified>
</cp:coreProperties>
</file>