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7" r:id="rId4"/>
    <p:sldId id="258" r:id="rId5"/>
    <p:sldId id="259" r:id="rId6"/>
    <p:sldId id="261" r:id="rId7"/>
    <p:sldId id="262" r:id="rId8"/>
    <p:sldId id="264" r:id="rId9"/>
    <p:sldId id="266" r:id="rId10"/>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1" d="100"/>
          <a:sy n="81" d="100"/>
        </p:scale>
        <p:origin x="754"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9C6C394-0EC4-AD43-6E10-8116D651DD67}"/>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DDE7E8BC-2EE8-C247-6869-EF5E126BEE1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9EFB7013-F9D1-8E02-AD66-6C4D2255E972}"/>
              </a:ext>
            </a:extLst>
          </p:cNvPr>
          <p:cNvSpPr>
            <a:spLocks noGrp="1"/>
          </p:cNvSpPr>
          <p:nvPr>
            <p:ph type="dt" sz="half" idx="10"/>
          </p:nvPr>
        </p:nvSpPr>
        <p:spPr/>
        <p:txBody>
          <a:bodyPr/>
          <a:lstStyle/>
          <a:p>
            <a:fld id="{6364CC17-C30A-4B66-BE2B-BF3BB998B308}" type="datetimeFigureOut">
              <a:rPr lang="el-GR" smtClean="0"/>
              <a:t>10/4/2023</a:t>
            </a:fld>
            <a:endParaRPr lang="el-GR"/>
          </a:p>
        </p:txBody>
      </p:sp>
      <p:sp>
        <p:nvSpPr>
          <p:cNvPr id="5" name="Θέση υποσέλιδου 4">
            <a:extLst>
              <a:ext uri="{FF2B5EF4-FFF2-40B4-BE49-F238E27FC236}">
                <a16:creationId xmlns:a16="http://schemas.microsoft.com/office/drawing/2014/main" id="{D39C1E0A-D336-D747-661F-496C9D0DCDC5}"/>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5F656920-6E05-BFD1-8E65-BEAA2B6B9A32}"/>
              </a:ext>
            </a:extLst>
          </p:cNvPr>
          <p:cNvSpPr>
            <a:spLocks noGrp="1"/>
          </p:cNvSpPr>
          <p:nvPr>
            <p:ph type="sldNum" sz="quarter" idx="12"/>
          </p:nvPr>
        </p:nvSpPr>
        <p:spPr/>
        <p:txBody>
          <a:bodyPr/>
          <a:lstStyle/>
          <a:p>
            <a:fld id="{9119F3AA-87D6-4B10-BD89-54C6DCDAD2B8}" type="slidenum">
              <a:rPr lang="el-GR" smtClean="0"/>
              <a:t>‹#›</a:t>
            </a:fld>
            <a:endParaRPr lang="el-GR"/>
          </a:p>
        </p:txBody>
      </p:sp>
    </p:spTree>
    <p:extLst>
      <p:ext uri="{BB962C8B-B14F-4D97-AF65-F5344CB8AC3E}">
        <p14:creationId xmlns:p14="http://schemas.microsoft.com/office/powerpoint/2010/main" val="38392872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60C6C01-84E6-2121-36A1-D8EB726048BD}"/>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1D995008-BF4C-6FBB-C275-CF02FF9349EB}"/>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2C417E3F-1AFD-79B3-B99E-ABAA911F0643}"/>
              </a:ext>
            </a:extLst>
          </p:cNvPr>
          <p:cNvSpPr>
            <a:spLocks noGrp="1"/>
          </p:cNvSpPr>
          <p:nvPr>
            <p:ph type="dt" sz="half" idx="10"/>
          </p:nvPr>
        </p:nvSpPr>
        <p:spPr/>
        <p:txBody>
          <a:bodyPr/>
          <a:lstStyle/>
          <a:p>
            <a:fld id="{6364CC17-C30A-4B66-BE2B-BF3BB998B308}" type="datetimeFigureOut">
              <a:rPr lang="el-GR" smtClean="0"/>
              <a:t>10/4/2023</a:t>
            </a:fld>
            <a:endParaRPr lang="el-GR"/>
          </a:p>
        </p:txBody>
      </p:sp>
      <p:sp>
        <p:nvSpPr>
          <p:cNvPr id="5" name="Θέση υποσέλιδου 4">
            <a:extLst>
              <a:ext uri="{FF2B5EF4-FFF2-40B4-BE49-F238E27FC236}">
                <a16:creationId xmlns:a16="http://schemas.microsoft.com/office/drawing/2014/main" id="{91F1DF79-C34C-B958-ADC8-90050AC8E19C}"/>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C3E4DD26-FC98-E7F4-727C-61BE743F5645}"/>
              </a:ext>
            </a:extLst>
          </p:cNvPr>
          <p:cNvSpPr>
            <a:spLocks noGrp="1"/>
          </p:cNvSpPr>
          <p:nvPr>
            <p:ph type="sldNum" sz="quarter" idx="12"/>
          </p:nvPr>
        </p:nvSpPr>
        <p:spPr/>
        <p:txBody>
          <a:bodyPr/>
          <a:lstStyle/>
          <a:p>
            <a:fld id="{9119F3AA-87D6-4B10-BD89-54C6DCDAD2B8}" type="slidenum">
              <a:rPr lang="el-GR" smtClean="0"/>
              <a:t>‹#›</a:t>
            </a:fld>
            <a:endParaRPr lang="el-GR"/>
          </a:p>
        </p:txBody>
      </p:sp>
    </p:spTree>
    <p:extLst>
      <p:ext uri="{BB962C8B-B14F-4D97-AF65-F5344CB8AC3E}">
        <p14:creationId xmlns:p14="http://schemas.microsoft.com/office/powerpoint/2010/main" val="17694029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9FB0586F-B863-0B25-020E-DEA10E86BCE2}"/>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8963F440-DA56-00A0-96FC-14096749E9A6}"/>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20A5A571-8DB6-E98D-053D-9D7EE769738E}"/>
              </a:ext>
            </a:extLst>
          </p:cNvPr>
          <p:cNvSpPr>
            <a:spLocks noGrp="1"/>
          </p:cNvSpPr>
          <p:nvPr>
            <p:ph type="dt" sz="half" idx="10"/>
          </p:nvPr>
        </p:nvSpPr>
        <p:spPr/>
        <p:txBody>
          <a:bodyPr/>
          <a:lstStyle/>
          <a:p>
            <a:fld id="{6364CC17-C30A-4B66-BE2B-BF3BB998B308}" type="datetimeFigureOut">
              <a:rPr lang="el-GR" smtClean="0"/>
              <a:t>10/4/2023</a:t>
            </a:fld>
            <a:endParaRPr lang="el-GR"/>
          </a:p>
        </p:txBody>
      </p:sp>
      <p:sp>
        <p:nvSpPr>
          <p:cNvPr id="5" name="Θέση υποσέλιδου 4">
            <a:extLst>
              <a:ext uri="{FF2B5EF4-FFF2-40B4-BE49-F238E27FC236}">
                <a16:creationId xmlns:a16="http://schemas.microsoft.com/office/drawing/2014/main" id="{B9E6E2C0-2337-5B8A-EE25-E1385ECE4594}"/>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2DAD2645-8CE9-43D2-0457-C624927B25D1}"/>
              </a:ext>
            </a:extLst>
          </p:cNvPr>
          <p:cNvSpPr>
            <a:spLocks noGrp="1"/>
          </p:cNvSpPr>
          <p:nvPr>
            <p:ph type="sldNum" sz="quarter" idx="12"/>
          </p:nvPr>
        </p:nvSpPr>
        <p:spPr/>
        <p:txBody>
          <a:bodyPr/>
          <a:lstStyle/>
          <a:p>
            <a:fld id="{9119F3AA-87D6-4B10-BD89-54C6DCDAD2B8}" type="slidenum">
              <a:rPr lang="el-GR" smtClean="0"/>
              <a:t>‹#›</a:t>
            </a:fld>
            <a:endParaRPr lang="el-GR"/>
          </a:p>
        </p:txBody>
      </p:sp>
    </p:spTree>
    <p:extLst>
      <p:ext uri="{BB962C8B-B14F-4D97-AF65-F5344CB8AC3E}">
        <p14:creationId xmlns:p14="http://schemas.microsoft.com/office/powerpoint/2010/main" val="2486275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2187DAA-5DBC-A6AE-B7B1-B42A0D1964AA}"/>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F877E1B0-EC1F-91E6-EBD3-246E60C77E7F}"/>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F1F8F46B-598A-E2AD-8EF8-1A3C02D67A30}"/>
              </a:ext>
            </a:extLst>
          </p:cNvPr>
          <p:cNvSpPr>
            <a:spLocks noGrp="1"/>
          </p:cNvSpPr>
          <p:nvPr>
            <p:ph type="dt" sz="half" idx="10"/>
          </p:nvPr>
        </p:nvSpPr>
        <p:spPr/>
        <p:txBody>
          <a:bodyPr/>
          <a:lstStyle/>
          <a:p>
            <a:fld id="{6364CC17-C30A-4B66-BE2B-BF3BB998B308}" type="datetimeFigureOut">
              <a:rPr lang="el-GR" smtClean="0"/>
              <a:t>10/4/2023</a:t>
            </a:fld>
            <a:endParaRPr lang="el-GR"/>
          </a:p>
        </p:txBody>
      </p:sp>
      <p:sp>
        <p:nvSpPr>
          <p:cNvPr id="5" name="Θέση υποσέλιδου 4">
            <a:extLst>
              <a:ext uri="{FF2B5EF4-FFF2-40B4-BE49-F238E27FC236}">
                <a16:creationId xmlns:a16="http://schemas.microsoft.com/office/drawing/2014/main" id="{79A31C02-690A-EBF8-7114-AB6899E6A1F6}"/>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5869E5E6-4F73-C457-FD41-27A2CF744CF4}"/>
              </a:ext>
            </a:extLst>
          </p:cNvPr>
          <p:cNvSpPr>
            <a:spLocks noGrp="1"/>
          </p:cNvSpPr>
          <p:nvPr>
            <p:ph type="sldNum" sz="quarter" idx="12"/>
          </p:nvPr>
        </p:nvSpPr>
        <p:spPr/>
        <p:txBody>
          <a:bodyPr/>
          <a:lstStyle/>
          <a:p>
            <a:fld id="{9119F3AA-87D6-4B10-BD89-54C6DCDAD2B8}" type="slidenum">
              <a:rPr lang="el-GR" smtClean="0"/>
              <a:t>‹#›</a:t>
            </a:fld>
            <a:endParaRPr lang="el-GR"/>
          </a:p>
        </p:txBody>
      </p:sp>
    </p:spTree>
    <p:extLst>
      <p:ext uri="{BB962C8B-B14F-4D97-AF65-F5344CB8AC3E}">
        <p14:creationId xmlns:p14="http://schemas.microsoft.com/office/powerpoint/2010/main" val="35567571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D0A5689-7F6A-78C7-E208-D5D9BC153646}"/>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01CE7DE1-0BC6-042F-D570-C5F4037CD89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0C2C701E-EBE1-FD1A-A386-C3DAA2F07D41}"/>
              </a:ext>
            </a:extLst>
          </p:cNvPr>
          <p:cNvSpPr>
            <a:spLocks noGrp="1"/>
          </p:cNvSpPr>
          <p:nvPr>
            <p:ph type="dt" sz="half" idx="10"/>
          </p:nvPr>
        </p:nvSpPr>
        <p:spPr/>
        <p:txBody>
          <a:bodyPr/>
          <a:lstStyle/>
          <a:p>
            <a:fld id="{6364CC17-C30A-4B66-BE2B-BF3BB998B308}" type="datetimeFigureOut">
              <a:rPr lang="el-GR" smtClean="0"/>
              <a:t>10/4/2023</a:t>
            </a:fld>
            <a:endParaRPr lang="el-GR"/>
          </a:p>
        </p:txBody>
      </p:sp>
      <p:sp>
        <p:nvSpPr>
          <p:cNvPr id="5" name="Θέση υποσέλιδου 4">
            <a:extLst>
              <a:ext uri="{FF2B5EF4-FFF2-40B4-BE49-F238E27FC236}">
                <a16:creationId xmlns:a16="http://schemas.microsoft.com/office/drawing/2014/main" id="{1057550E-D0EE-037C-04A3-FD2E8D7CF3D4}"/>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843D9708-4726-1847-1B81-84818E7E7884}"/>
              </a:ext>
            </a:extLst>
          </p:cNvPr>
          <p:cNvSpPr>
            <a:spLocks noGrp="1"/>
          </p:cNvSpPr>
          <p:nvPr>
            <p:ph type="sldNum" sz="quarter" idx="12"/>
          </p:nvPr>
        </p:nvSpPr>
        <p:spPr/>
        <p:txBody>
          <a:bodyPr/>
          <a:lstStyle/>
          <a:p>
            <a:fld id="{9119F3AA-87D6-4B10-BD89-54C6DCDAD2B8}" type="slidenum">
              <a:rPr lang="el-GR" smtClean="0"/>
              <a:t>‹#›</a:t>
            </a:fld>
            <a:endParaRPr lang="el-GR"/>
          </a:p>
        </p:txBody>
      </p:sp>
    </p:spTree>
    <p:extLst>
      <p:ext uri="{BB962C8B-B14F-4D97-AF65-F5344CB8AC3E}">
        <p14:creationId xmlns:p14="http://schemas.microsoft.com/office/powerpoint/2010/main" val="9116333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2A6C29F-393D-6CE2-DBA8-59151F592E83}"/>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02160EBD-5C4C-A26D-082C-397195B8CA84}"/>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8911A18B-0C21-409D-43B6-C9406C8BAD91}"/>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6FDCB750-856C-4BF6-3708-4337B1586D6A}"/>
              </a:ext>
            </a:extLst>
          </p:cNvPr>
          <p:cNvSpPr>
            <a:spLocks noGrp="1"/>
          </p:cNvSpPr>
          <p:nvPr>
            <p:ph type="dt" sz="half" idx="10"/>
          </p:nvPr>
        </p:nvSpPr>
        <p:spPr/>
        <p:txBody>
          <a:bodyPr/>
          <a:lstStyle/>
          <a:p>
            <a:fld id="{6364CC17-C30A-4B66-BE2B-BF3BB998B308}" type="datetimeFigureOut">
              <a:rPr lang="el-GR" smtClean="0"/>
              <a:t>10/4/2023</a:t>
            </a:fld>
            <a:endParaRPr lang="el-GR"/>
          </a:p>
        </p:txBody>
      </p:sp>
      <p:sp>
        <p:nvSpPr>
          <p:cNvPr id="6" name="Θέση υποσέλιδου 5">
            <a:extLst>
              <a:ext uri="{FF2B5EF4-FFF2-40B4-BE49-F238E27FC236}">
                <a16:creationId xmlns:a16="http://schemas.microsoft.com/office/drawing/2014/main" id="{D5699BA8-7181-5725-113F-98D1D00D818C}"/>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C1BB7BA1-7346-F87F-D76B-BA8F70AFF5AF}"/>
              </a:ext>
            </a:extLst>
          </p:cNvPr>
          <p:cNvSpPr>
            <a:spLocks noGrp="1"/>
          </p:cNvSpPr>
          <p:nvPr>
            <p:ph type="sldNum" sz="quarter" idx="12"/>
          </p:nvPr>
        </p:nvSpPr>
        <p:spPr/>
        <p:txBody>
          <a:bodyPr/>
          <a:lstStyle/>
          <a:p>
            <a:fld id="{9119F3AA-87D6-4B10-BD89-54C6DCDAD2B8}" type="slidenum">
              <a:rPr lang="el-GR" smtClean="0"/>
              <a:t>‹#›</a:t>
            </a:fld>
            <a:endParaRPr lang="el-GR"/>
          </a:p>
        </p:txBody>
      </p:sp>
    </p:spTree>
    <p:extLst>
      <p:ext uri="{BB962C8B-B14F-4D97-AF65-F5344CB8AC3E}">
        <p14:creationId xmlns:p14="http://schemas.microsoft.com/office/powerpoint/2010/main" val="9033212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E7EE28D-E718-B721-7236-7B082CCACA71}"/>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348D99E6-E16F-0291-DFC9-713D8DF7D58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8F59D1DB-1861-7686-E3AC-451AD57EF8FE}"/>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3CEF1D4B-33E1-F255-FC71-51D5D5B858C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655A80EC-059A-06AC-70A4-1299F18DD0BB}"/>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2C9C18DD-A0B2-B735-7999-6EBCBFFB8B39}"/>
              </a:ext>
            </a:extLst>
          </p:cNvPr>
          <p:cNvSpPr>
            <a:spLocks noGrp="1"/>
          </p:cNvSpPr>
          <p:nvPr>
            <p:ph type="dt" sz="half" idx="10"/>
          </p:nvPr>
        </p:nvSpPr>
        <p:spPr/>
        <p:txBody>
          <a:bodyPr/>
          <a:lstStyle/>
          <a:p>
            <a:fld id="{6364CC17-C30A-4B66-BE2B-BF3BB998B308}" type="datetimeFigureOut">
              <a:rPr lang="el-GR" smtClean="0"/>
              <a:t>10/4/2023</a:t>
            </a:fld>
            <a:endParaRPr lang="el-GR"/>
          </a:p>
        </p:txBody>
      </p:sp>
      <p:sp>
        <p:nvSpPr>
          <p:cNvPr id="8" name="Θέση υποσέλιδου 7">
            <a:extLst>
              <a:ext uri="{FF2B5EF4-FFF2-40B4-BE49-F238E27FC236}">
                <a16:creationId xmlns:a16="http://schemas.microsoft.com/office/drawing/2014/main" id="{260E8366-071A-5948-00B7-CB60EAE1C8BA}"/>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E63483BB-37F7-FD79-E597-A276C44F4736}"/>
              </a:ext>
            </a:extLst>
          </p:cNvPr>
          <p:cNvSpPr>
            <a:spLocks noGrp="1"/>
          </p:cNvSpPr>
          <p:nvPr>
            <p:ph type="sldNum" sz="quarter" idx="12"/>
          </p:nvPr>
        </p:nvSpPr>
        <p:spPr/>
        <p:txBody>
          <a:bodyPr/>
          <a:lstStyle/>
          <a:p>
            <a:fld id="{9119F3AA-87D6-4B10-BD89-54C6DCDAD2B8}" type="slidenum">
              <a:rPr lang="el-GR" smtClean="0"/>
              <a:t>‹#›</a:t>
            </a:fld>
            <a:endParaRPr lang="el-GR"/>
          </a:p>
        </p:txBody>
      </p:sp>
    </p:spTree>
    <p:extLst>
      <p:ext uri="{BB962C8B-B14F-4D97-AF65-F5344CB8AC3E}">
        <p14:creationId xmlns:p14="http://schemas.microsoft.com/office/powerpoint/2010/main" val="5144876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BD8B859-6FB0-15F8-83DE-7A20CBCA50B2}"/>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4E2FF3FC-B3CB-BB03-1353-DBAA5E14F3E5}"/>
              </a:ext>
            </a:extLst>
          </p:cNvPr>
          <p:cNvSpPr>
            <a:spLocks noGrp="1"/>
          </p:cNvSpPr>
          <p:nvPr>
            <p:ph type="dt" sz="half" idx="10"/>
          </p:nvPr>
        </p:nvSpPr>
        <p:spPr/>
        <p:txBody>
          <a:bodyPr/>
          <a:lstStyle/>
          <a:p>
            <a:fld id="{6364CC17-C30A-4B66-BE2B-BF3BB998B308}" type="datetimeFigureOut">
              <a:rPr lang="el-GR" smtClean="0"/>
              <a:t>10/4/2023</a:t>
            </a:fld>
            <a:endParaRPr lang="el-GR"/>
          </a:p>
        </p:txBody>
      </p:sp>
      <p:sp>
        <p:nvSpPr>
          <p:cNvPr id="4" name="Θέση υποσέλιδου 3">
            <a:extLst>
              <a:ext uri="{FF2B5EF4-FFF2-40B4-BE49-F238E27FC236}">
                <a16:creationId xmlns:a16="http://schemas.microsoft.com/office/drawing/2014/main" id="{2C635514-A030-DBC9-BFC8-DE778497F1C7}"/>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3B971EFD-E51C-9F86-4203-404907CFD0A6}"/>
              </a:ext>
            </a:extLst>
          </p:cNvPr>
          <p:cNvSpPr>
            <a:spLocks noGrp="1"/>
          </p:cNvSpPr>
          <p:nvPr>
            <p:ph type="sldNum" sz="quarter" idx="12"/>
          </p:nvPr>
        </p:nvSpPr>
        <p:spPr/>
        <p:txBody>
          <a:bodyPr/>
          <a:lstStyle/>
          <a:p>
            <a:fld id="{9119F3AA-87D6-4B10-BD89-54C6DCDAD2B8}" type="slidenum">
              <a:rPr lang="el-GR" smtClean="0"/>
              <a:t>‹#›</a:t>
            </a:fld>
            <a:endParaRPr lang="el-GR"/>
          </a:p>
        </p:txBody>
      </p:sp>
    </p:spTree>
    <p:extLst>
      <p:ext uri="{BB962C8B-B14F-4D97-AF65-F5344CB8AC3E}">
        <p14:creationId xmlns:p14="http://schemas.microsoft.com/office/powerpoint/2010/main" val="33671275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EA5735AD-E637-EEC6-B107-3F7BEFACA53D}"/>
              </a:ext>
            </a:extLst>
          </p:cNvPr>
          <p:cNvSpPr>
            <a:spLocks noGrp="1"/>
          </p:cNvSpPr>
          <p:nvPr>
            <p:ph type="dt" sz="half" idx="10"/>
          </p:nvPr>
        </p:nvSpPr>
        <p:spPr/>
        <p:txBody>
          <a:bodyPr/>
          <a:lstStyle/>
          <a:p>
            <a:fld id="{6364CC17-C30A-4B66-BE2B-BF3BB998B308}" type="datetimeFigureOut">
              <a:rPr lang="el-GR" smtClean="0"/>
              <a:t>10/4/2023</a:t>
            </a:fld>
            <a:endParaRPr lang="el-GR"/>
          </a:p>
        </p:txBody>
      </p:sp>
      <p:sp>
        <p:nvSpPr>
          <p:cNvPr id="3" name="Θέση υποσέλιδου 2">
            <a:extLst>
              <a:ext uri="{FF2B5EF4-FFF2-40B4-BE49-F238E27FC236}">
                <a16:creationId xmlns:a16="http://schemas.microsoft.com/office/drawing/2014/main" id="{FC0B9A6D-84EA-174A-67DF-03AB11AC942E}"/>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CF8EAA78-1B8A-637E-A05A-3160155A009B}"/>
              </a:ext>
            </a:extLst>
          </p:cNvPr>
          <p:cNvSpPr>
            <a:spLocks noGrp="1"/>
          </p:cNvSpPr>
          <p:nvPr>
            <p:ph type="sldNum" sz="quarter" idx="12"/>
          </p:nvPr>
        </p:nvSpPr>
        <p:spPr/>
        <p:txBody>
          <a:bodyPr/>
          <a:lstStyle/>
          <a:p>
            <a:fld id="{9119F3AA-87D6-4B10-BD89-54C6DCDAD2B8}" type="slidenum">
              <a:rPr lang="el-GR" smtClean="0"/>
              <a:t>‹#›</a:t>
            </a:fld>
            <a:endParaRPr lang="el-GR"/>
          </a:p>
        </p:txBody>
      </p:sp>
    </p:spTree>
    <p:extLst>
      <p:ext uri="{BB962C8B-B14F-4D97-AF65-F5344CB8AC3E}">
        <p14:creationId xmlns:p14="http://schemas.microsoft.com/office/powerpoint/2010/main" val="35995683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78F7B2D-7017-E277-7286-136C8545F908}"/>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1D18B8BA-21D3-2269-F1C5-72FD2BEF6F8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01A82EB8-FEA6-720C-B36C-E717A490C27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EC3DF808-BAA2-52B8-1152-AC0222B91502}"/>
              </a:ext>
            </a:extLst>
          </p:cNvPr>
          <p:cNvSpPr>
            <a:spLocks noGrp="1"/>
          </p:cNvSpPr>
          <p:nvPr>
            <p:ph type="dt" sz="half" idx="10"/>
          </p:nvPr>
        </p:nvSpPr>
        <p:spPr/>
        <p:txBody>
          <a:bodyPr/>
          <a:lstStyle/>
          <a:p>
            <a:fld id="{6364CC17-C30A-4B66-BE2B-BF3BB998B308}" type="datetimeFigureOut">
              <a:rPr lang="el-GR" smtClean="0"/>
              <a:t>10/4/2023</a:t>
            </a:fld>
            <a:endParaRPr lang="el-GR"/>
          </a:p>
        </p:txBody>
      </p:sp>
      <p:sp>
        <p:nvSpPr>
          <p:cNvPr id="6" name="Θέση υποσέλιδου 5">
            <a:extLst>
              <a:ext uri="{FF2B5EF4-FFF2-40B4-BE49-F238E27FC236}">
                <a16:creationId xmlns:a16="http://schemas.microsoft.com/office/drawing/2014/main" id="{AF7C7550-8F48-9B34-0060-BBE99727B700}"/>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CDE03E0D-6F76-0940-FFE4-51BDEC55E858}"/>
              </a:ext>
            </a:extLst>
          </p:cNvPr>
          <p:cNvSpPr>
            <a:spLocks noGrp="1"/>
          </p:cNvSpPr>
          <p:nvPr>
            <p:ph type="sldNum" sz="quarter" idx="12"/>
          </p:nvPr>
        </p:nvSpPr>
        <p:spPr/>
        <p:txBody>
          <a:bodyPr/>
          <a:lstStyle/>
          <a:p>
            <a:fld id="{9119F3AA-87D6-4B10-BD89-54C6DCDAD2B8}" type="slidenum">
              <a:rPr lang="el-GR" smtClean="0"/>
              <a:t>‹#›</a:t>
            </a:fld>
            <a:endParaRPr lang="el-GR"/>
          </a:p>
        </p:txBody>
      </p:sp>
    </p:spTree>
    <p:extLst>
      <p:ext uri="{BB962C8B-B14F-4D97-AF65-F5344CB8AC3E}">
        <p14:creationId xmlns:p14="http://schemas.microsoft.com/office/powerpoint/2010/main" val="756723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73BD2B3-52DA-0193-FCB9-51500940D025}"/>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8FAAFE00-1CA7-C5B5-B98E-06C450EF9C2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36DDAD5E-D2E5-4068-3DC3-0063AF241FA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E17C968F-8A4C-2988-6350-CA08CDFA6D9C}"/>
              </a:ext>
            </a:extLst>
          </p:cNvPr>
          <p:cNvSpPr>
            <a:spLocks noGrp="1"/>
          </p:cNvSpPr>
          <p:nvPr>
            <p:ph type="dt" sz="half" idx="10"/>
          </p:nvPr>
        </p:nvSpPr>
        <p:spPr/>
        <p:txBody>
          <a:bodyPr/>
          <a:lstStyle/>
          <a:p>
            <a:fld id="{6364CC17-C30A-4B66-BE2B-BF3BB998B308}" type="datetimeFigureOut">
              <a:rPr lang="el-GR" smtClean="0"/>
              <a:t>10/4/2023</a:t>
            </a:fld>
            <a:endParaRPr lang="el-GR"/>
          </a:p>
        </p:txBody>
      </p:sp>
      <p:sp>
        <p:nvSpPr>
          <p:cNvPr id="6" name="Θέση υποσέλιδου 5">
            <a:extLst>
              <a:ext uri="{FF2B5EF4-FFF2-40B4-BE49-F238E27FC236}">
                <a16:creationId xmlns:a16="http://schemas.microsoft.com/office/drawing/2014/main" id="{3BAF176C-BB79-3706-5993-A6178E24896E}"/>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ACD99D34-24D4-836A-B87D-18B980B01F58}"/>
              </a:ext>
            </a:extLst>
          </p:cNvPr>
          <p:cNvSpPr>
            <a:spLocks noGrp="1"/>
          </p:cNvSpPr>
          <p:nvPr>
            <p:ph type="sldNum" sz="quarter" idx="12"/>
          </p:nvPr>
        </p:nvSpPr>
        <p:spPr/>
        <p:txBody>
          <a:bodyPr/>
          <a:lstStyle/>
          <a:p>
            <a:fld id="{9119F3AA-87D6-4B10-BD89-54C6DCDAD2B8}" type="slidenum">
              <a:rPr lang="el-GR" smtClean="0"/>
              <a:t>‹#›</a:t>
            </a:fld>
            <a:endParaRPr lang="el-GR"/>
          </a:p>
        </p:txBody>
      </p:sp>
    </p:spTree>
    <p:extLst>
      <p:ext uri="{BB962C8B-B14F-4D97-AF65-F5344CB8AC3E}">
        <p14:creationId xmlns:p14="http://schemas.microsoft.com/office/powerpoint/2010/main" val="11159096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1C280577-4F35-5E97-4E20-D28612ACCC7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BB6290E5-56DE-0837-1784-AB8A0A025DE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CA28C7EA-BF73-7BB2-E197-A6492654F4D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64CC17-C30A-4B66-BE2B-BF3BB998B308}" type="datetimeFigureOut">
              <a:rPr lang="el-GR" smtClean="0"/>
              <a:t>10/4/2023</a:t>
            </a:fld>
            <a:endParaRPr lang="el-GR"/>
          </a:p>
        </p:txBody>
      </p:sp>
      <p:sp>
        <p:nvSpPr>
          <p:cNvPr id="5" name="Θέση υποσέλιδου 4">
            <a:extLst>
              <a:ext uri="{FF2B5EF4-FFF2-40B4-BE49-F238E27FC236}">
                <a16:creationId xmlns:a16="http://schemas.microsoft.com/office/drawing/2014/main" id="{C5CCA1EE-B48F-5103-CC80-338965B605E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D8F700E9-99BA-3901-8B23-7EB4C895BA6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19F3AA-87D6-4B10-BD89-54C6DCDAD2B8}" type="slidenum">
              <a:rPr lang="el-GR" smtClean="0"/>
              <a:t>‹#›</a:t>
            </a:fld>
            <a:endParaRPr lang="el-GR"/>
          </a:p>
        </p:txBody>
      </p:sp>
    </p:spTree>
    <p:extLst>
      <p:ext uri="{BB962C8B-B14F-4D97-AF65-F5344CB8AC3E}">
        <p14:creationId xmlns:p14="http://schemas.microsoft.com/office/powerpoint/2010/main" val="24618964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664A8E7-79A3-D37A-4D67-5BBFA2AF7348}"/>
              </a:ext>
            </a:extLst>
          </p:cNvPr>
          <p:cNvSpPr>
            <a:spLocks noGrp="1"/>
          </p:cNvSpPr>
          <p:nvPr>
            <p:ph type="ctrTitle"/>
          </p:nvPr>
        </p:nvSpPr>
        <p:spPr/>
        <p:txBody>
          <a:bodyPr/>
          <a:lstStyle/>
          <a:p>
            <a:r>
              <a:rPr lang="el-GR" dirty="0"/>
              <a:t>Μεταπολεμικές Ιστοριογραφικές Σχολές</a:t>
            </a:r>
          </a:p>
        </p:txBody>
      </p:sp>
      <p:sp>
        <p:nvSpPr>
          <p:cNvPr id="3" name="Υπότιτλος 2">
            <a:extLst>
              <a:ext uri="{FF2B5EF4-FFF2-40B4-BE49-F238E27FC236}">
                <a16:creationId xmlns:a16="http://schemas.microsoft.com/office/drawing/2014/main" id="{37D15BA4-31DF-49E6-E0DB-AE952BC330B8}"/>
              </a:ext>
            </a:extLst>
          </p:cNvPr>
          <p:cNvSpPr>
            <a:spLocks noGrp="1"/>
          </p:cNvSpPr>
          <p:nvPr>
            <p:ph type="subTitle" idx="1"/>
          </p:nvPr>
        </p:nvSpPr>
        <p:spPr/>
        <p:txBody>
          <a:bodyPr/>
          <a:lstStyle/>
          <a:p>
            <a:endParaRPr lang="el-GR"/>
          </a:p>
        </p:txBody>
      </p:sp>
      <p:sp>
        <p:nvSpPr>
          <p:cNvPr id="5" name="TextBox 4">
            <a:extLst>
              <a:ext uri="{FF2B5EF4-FFF2-40B4-BE49-F238E27FC236}">
                <a16:creationId xmlns:a16="http://schemas.microsoft.com/office/drawing/2014/main" id="{7A13034B-3266-A871-A5A4-2C6E5C3239FB}"/>
              </a:ext>
            </a:extLst>
          </p:cNvPr>
          <p:cNvSpPr txBox="1"/>
          <p:nvPr/>
        </p:nvSpPr>
        <p:spPr>
          <a:xfrm>
            <a:off x="1916784" y="-9296750"/>
            <a:ext cx="6096000" cy="646331"/>
          </a:xfrm>
          <a:prstGeom prst="rect">
            <a:avLst/>
          </a:prstGeom>
          <a:noFill/>
        </p:spPr>
        <p:txBody>
          <a:bodyPr wrap="square">
            <a:spAutoFit/>
          </a:bodyPr>
          <a:lstStyle/>
          <a:p>
            <a:pPr algn="just"/>
            <a:endParaRPr lang="el-GR" b="0" i="0" dirty="0">
              <a:solidFill>
                <a:srgbClr val="555555"/>
              </a:solidFill>
              <a:effectLst/>
              <a:latin typeface="Open Sans" panose="020B0606030504020204" pitchFamily="34" charset="0"/>
            </a:endParaRPr>
          </a:p>
          <a:p>
            <a:pPr algn="just"/>
            <a:r>
              <a:rPr lang="el-GR" b="0" i="0" dirty="0">
                <a:solidFill>
                  <a:srgbClr val="555555"/>
                </a:solidFill>
                <a:effectLst/>
                <a:latin typeface="Open Sans" panose="020B0606030504020204" pitchFamily="34" charset="0"/>
              </a:rPr>
              <a:t>.</a:t>
            </a:r>
          </a:p>
        </p:txBody>
      </p:sp>
    </p:spTree>
    <p:extLst>
      <p:ext uri="{BB962C8B-B14F-4D97-AF65-F5344CB8AC3E}">
        <p14:creationId xmlns:p14="http://schemas.microsoft.com/office/powerpoint/2010/main" val="12939159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2EB63B8-21B7-7E75-6B3C-97A31F791FEC}"/>
              </a:ext>
            </a:extLst>
          </p:cNvPr>
          <p:cNvSpPr txBox="1"/>
          <p:nvPr/>
        </p:nvSpPr>
        <p:spPr>
          <a:xfrm>
            <a:off x="3047215" y="1584697"/>
            <a:ext cx="6094428" cy="3693319"/>
          </a:xfrm>
          <a:prstGeom prst="rect">
            <a:avLst/>
          </a:prstGeom>
          <a:noFill/>
        </p:spPr>
        <p:txBody>
          <a:bodyPr wrap="square">
            <a:spAutoFit/>
          </a:bodyPr>
          <a:lstStyle/>
          <a:p>
            <a:pPr algn="just"/>
            <a:r>
              <a:rPr lang="el-GR" b="0" i="0" dirty="0">
                <a:solidFill>
                  <a:srgbClr val="555555"/>
                </a:solidFill>
                <a:effectLst/>
                <a:latin typeface="Open Sans" panose="020B0606030504020204" pitchFamily="34" charset="0"/>
              </a:rPr>
              <a:t>Μαρξιστικές ιστοριογραφικές τάσεις τον 20οαι. </a:t>
            </a:r>
          </a:p>
          <a:p>
            <a:pPr algn="just"/>
            <a:r>
              <a:rPr lang="el-GR" b="0" i="0" dirty="0">
                <a:solidFill>
                  <a:srgbClr val="555555"/>
                </a:solidFill>
                <a:effectLst/>
                <a:latin typeface="Open Sans" panose="020B0606030504020204" pitchFamily="34" charset="0"/>
              </a:rPr>
              <a:t>Α) Σοβιετική ιστοριογραφία και το μοντέλο της θεωρίας των Σταδίων: το πρόβλημα του σοσιαλισμού ως μεταβατικού σταδίου σε σχέση με την καπιταλιστική ανάπτυξη στις χώρες της Ανατολικής Ευρώπης</a:t>
            </a:r>
          </a:p>
          <a:p>
            <a:pPr algn="just"/>
            <a:r>
              <a:rPr lang="el-GR" b="0" i="0" dirty="0">
                <a:solidFill>
                  <a:srgbClr val="555555"/>
                </a:solidFill>
                <a:effectLst/>
                <a:latin typeface="Open Sans" panose="020B0606030504020204" pitchFamily="34" charset="0"/>
              </a:rPr>
              <a:t>Β) </a:t>
            </a:r>
            <a:r>
              <a:rPr lang="el-GR" dirty="0">
                <a:solidFill>
                  <a:srgbClr val="555555"/>
                </a:solidFill>
                <a:latin typeface="Open Sans" panose="020B0606030504020204" pitchFamily="34" charset="0"/>
              </a:rPr>
              <a:t>Ιστοριογραφία του Δυτικού Μαρξισμού: </a:t>
            </a:r>
            <a:r>
              <a:rPr lang="el-GR" b="0" i="0" dirty="0">
                <a:solidFill>
                  <a:srgbClr val="555555"/>
                </a:solidFill>
                <a:effectLst/>
                <a:latin typeface="Open Sans" panose="020B0606030504020204" pitchFamily="34" charset="0"/>
              </a:rPr>
              <a:t>άρχισε να έλκει το ενδιαφέρον των μελετητών κυρίως μετά το τέλος του Β΄  Παγκοσμίου Πολέμου, όταν η επιστημονική κοινότητα ήλθε σε επαφή με ορισμένα έργα του Μαρξ που ήσαν μέχρι τότε άγνωστα, όπως τα </a:t>
            </a:r>
            <a:r>
              <a:rPr lang="el-GR" b="0" i="1" dirty="0" err="1">
                <a:solidFill>
                  <a:srgbClr val="555555"/>
                </a:solidFill>
                <a:effectLst/>
                <a:latin typeface="Open Sans" panose="020B0606030504020204" pitchFamily="34" charset="0"/>
              </a:rPr>
              <a:t>Grundrisse</a:t>
            </a:r>
            <a:r>
              <a:rPr lang="el-GR" b="0" i="0" dirty="0">
                <a:solidFill>
                  <a:srgbClr val="555555"/>
                </a:solidFill>
                <a:effectLst/>
                <a:latin typeface="Open Sans" panose="020B0606030504020204" pitchFamily="34" charset="0"/>
              </a:rPr>
              <a:t> (</a:t>
            </a:r>
            <a:r>
              <a:rPr lang="el-GR" b="0" i="1" dirty="0">
                <a:solidFill>
                  <a:srgbClr val="555555"/>
                </a:solidFill>
                <a:effectLst/>
                <a:latin typeface="Open Sans" panose="020B0606030504020204" pitchFamily="34" charset="0"/>
              </a:rPr>
              <a:t>Βασικές γραμμές της κριτικής της πολιτικής οικονομίας</a:t>
            </a:r>
            <a:r>
              <a:rPr lang="el-GR" b="0" i="0" dirty="0">
                <a:solidFill>
                  <a:srgbClr val="555555"/>
                </a:solidFill>
                <a:effectLst/>
                <a:latin typeface="Open Sans" panose="020B0606030504020204" pitchFamily="34" charset="0"/>
              </a:rPr>
              <a:t>, Μόσχα 1939-41).</a:t>
            </a:r>
          </a:p>
        </p:txBody>
      </p:sp>
    </p:spTree>
    <p:extLst>
      <p:ext uri="{BB962C8B-B14F-4D97-AF65-F5344CB8AC3E}">
        <p14:creationId xmlns:p14="http://schemas.microsoft.com/office/powerpoint/2010/main" val="29898556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0F30454-D568-73EC-1201-FAAFBBDAE1B5}"/>
              </a:ext>
            </a:extLst>
          </p:cNvPr>
          <p:cNvSpPr txBox="1"/>
          <p:nvPr/>
        </p:nvSpPr>
        <p:spPr>
          <a:xfrm>
            <a:off x="3047215" y="753700"/>
            <a:ext cx="6094428" cy="5355312"/>
          </a:xfrm>
          <a:prstGeom prst="rect">
            <a:avLst/>
          </a:prstGeom>
          <a:noFill/>
        </p:spPr>
        <p:txBody>
          <a:bodyPr wrap="square">
            <a:spAutoFit/>
          </a:bodyPr>
          <a:lstStyle/>
          <a:p>
            <a:pPr algn="just"/>
            <a:r>
              <a:rPr lang="el-GR" b="1" i="0" dirty="0">
                <a:solidFill>
                  <a:srgbClr val="555555"/>
                </a:solidFill>
                <a:effectLst/>
                <a:latin typeface="Open Sans" panose="020B0606030504020204" pitchFamily="34" charset="0"/>
              </a:rPr>
              <a:t>Έρικ </a:t>
            </a:r>
            <a:r>
              <a:rPr lang="el-GR" b="1" i="0" dirty="0" err="1">
                <a:solidFill>
                  <a:srgbClr val="555555"/>
                </a:solidFill>
                <a:effectLst/>
                <a:latin typeface="Open Sans" panose="020B0606030504020204" pitchFamily="34" charset="0"/>
              </a:rPr>
              <a:t>Χόμπσμπαουμ</a:t>
            </a:r>
            <a:r>
              <a:rPr lang="el-GR" dirty="0">
                <a:solidFill>
                  <a:srgbClr val="555555"/>
                </a:solidFill>
                <a:latin typeface="Open Sans" panose="020B0606030504020204" pitchFamily="34" charset="0"/>
              </a:rPr>
              <a:t>:</a:t>
            </a:r>
            <a:r>
              <a:rPr lang="el-GR" b="0" i="0" dirty="0">
                <a:solidFill>
                  <a:srgbClr val="555555"/>
                </a:solidFill>
                <a:effectLst/>
                <a:latin typeface="Open Sans" panose="020B0606030504020204" pitchFamily="34" charset="0"/>
              </a:rPr>
              <a:t> η τεράστια δυναμική του μαρξισμού, ιδιαίτερα σε ό,τι αφορά στην ιστορική επιστήμη, δεν οφείλεται τόσο στις πολιτικές διαστάσεις της μαρξιστικής θεωρίας, όσο στο ότι αποτελεί τη μόνη ίσως θεωρία περί κοινωνικής δομής που προσπαθεί να εξηγήσει την ιστορική μεταβολή (που δίνει δηλ. έμφαση στην «ιστορικότητα» των κοινωνικών συστημάτων), Ο μαρξισμός σε πολλούς σύγχρονους ιστορικούς έχει να κάνει με τη δυνατότητα που προσέφερε να αναπτυχθεί μια εναλλακτική ιστοριογραφική πρόταση σε σχέση προς τη </a:t>
            </a:r>
            <a:r>
              <a:rPr lang="el-GR" b="0" i="0" dirty="0" err="1">
                <a:solidFill>
                  <a:srgbClr val="555555"/>
                </a:solidFill>
                <a:effectLst/>
                <a:latin typeface="Open Sans" panose="020B0606030504020204" pitchFamily="34" charset="0"/>
              </a:rPr>
              <a:t>γεγονοτολογική</a:t>
            </a:r>
            <a:r>
              <a:rPr lang="el-GR" b="0" i="0" dirty="0">
                <a:solidFill>
                  <a:srgbClr val="555555"/>
                </a:solidFill>
                <a:effectLst/>
                <a:latin typeface="Open Sans" panose="020B0606030504020204" pitchFamily="34" charset="0"/>
              </a:rPr>
              <a:t> ιστορία του θετικισμού, στρέφοντας το ενδιαφέρον στο ευρύτερο κοινωνικό πλαίσιο και τους μετασχηματισμούς του, αλλά και στις μάζες, τους αφανείς ήρωες της ιστορίας, τα ιστορικά υποκείμενα που αποτελούν το αντικείμενο της «ιστορίας από τα κάτω» που ευνόησαν ιστορικοί όπως οι Ζορζ </a:t>
            </a:r>
            <a:r>
              <a:rPr lang="el-GR" b="0" i="0" dirty="0" err="1">
                <a:solidFill>
                  <a:srgbClr val="555555"/>
                </a:solidFill>
                <a:effectLst/>
                <a:latin typeface="Open Sans" panose="020B0606030504020204" pitchFamily="34" charset="0"/>
              </a:rPr>
              <a:t>Λεφέβρ</a:t>
            </a:r>
            <a:r>
              <a:rPr lang="el-GR" b="0" i="0" dirty="0">
                <a:solidFill>
                  <a:srgbClr val="555555"/>
                </a:solidFill>
                <a:effectLst/>
                <a:latin typeface="Open Sans" panose="020B0606030504020204" pitchFamily="34" charset="0"/>
              </a:rPr>
              <a:t>, Κρίστοφερ Χιλ, Έρικ </a:t>
            </a:r>
            <a:r>
              <a:rPr lang="el-GR" b="0" i="0" dirty="0" err="1">
                <a:solidFill>
                  <a:srgbClr val="555555"/>
                </a:solidFill>
                <a:effectLst/>
                <a:latin typeface="Open Sans" panose="020B0606030504020204" pitchFamily="34" charset="0"/>
              </a:rPr>
              <a:t>Χόμπσμάουμ</a:t>
            </a:r>
            <a:r>
              <a:rPr lang="el-GR" b="0" i="0" dirty="0">
                <a:solidFill>
                  <a:srgbClr val="555555"/>
                </a:solidFill>
                <a:effectLst/>
                <a:latin typeface="Open Sans" panose="020B0606030504020204" pitchFamily="34" charset="0"/>
              </a:rPr>
              <a:t>, Ε. Π. Τόμσον, κ.ά.</a:t>
            </a:r>
          </a:p>
        </p:txBody>
      </p:sp>
    </p:spTree>
    <p:extLst>
      <p:ext uri="{BB962C8B-B14F-4D97-AF65-F5344CB8AC3E}">
        <p14:creationId xmlns:p14="http://schemas.microsoft.com/office/powerpoint/2010/main" val="989857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5F05148-6451-2E46-2DD3-3E9016347AE3}"/>
              </a:ext>
            </a:extLst>
          </p:cNvPr>
          <p:cNvSpPr txBox="1"/>
          <p:nvPr/>
        </p:nvSpPr>
        <p:spPr>
          <a:xfrm>
            <a:off x="3047215" y="-1462291"/>
            <a:ext cx="6094428" cy="7571303"/>
          </a:xfrm>
          <a:prstGeom prst="rect">
            <a:avLst/>
          </a:prstGeom>
          <a:noFill/>
        </p:spPr>
        <p:txBody>
          <a:bodyPr wrap="square">
            <a:spAutoFit/>
          </a:bodyPr>
          <a:lstStyle/>
          <a:p>
            <a:pPr algn="just"/>
            <a:endParaRPr lang="el-GR" b="0" i="0" dirty="0">
              <a:solidFill>
                <a:srgbClr val="555555"/>
              </a:solidFill>
              <a:effectLst/>
              <a:latin typeface="Open Sans" panose="020B0606030504020204" pitchFamily="34" charset="0"/>
            </a:endParaRPr>
          </a:p>
          <a:p>
            <a:pPr algn="just"/>
            <a:endParaRPr lang="el-GR" dirty="0">
              <a:solidFill>
                <a:srgbClr val="555555"/>
              </a:solidFill>
              <a:latin typeface="Open Sans" panose="020B0606030504020204" pitchFamily="34" charset="0"/>
            </a:endParaRPr>
          </a:p>
          <a:p>
            <a:pPr algn="just"/>
            <a:endParaRPr lang="el-GR" b="0" i="0" dirty="0">
              <a:solidFill>
                <a:srgbClr val="555555"/>
              </a:solidFill>
              <a:effectLst/>
              <a:latin typeface="Open Sans" panose="020B0606030504020204" pitchFamily="34" charset="0"/>
            </a:endParaRPr>
          </a:p>
          <a:p>
            <a:pPr algn="just"/>
            <a:endParaRPr lang="el-GR" dirty="0">
              <a:solidFill>
                <a:srgbClr val="555555"/>
              </a:solidFill>
              <a:latin typeface="Open Sans" panose="020B0606030504020204" pitchFamily="34" charset="0"/>
            </a:endParaRPr>
          </a:p>
          <a:p>
            <a:pPr algn="just"/>
            <a:endParaRPr lang="el-GR" b="0" i="0" dirty="0">
              <a:solidFill>
                <a:srgbClr val="555555"/>
              </a:solidFill>
              <a:effectLst/>
              <a:latin typeface="Open Sans" panose="020B0606030504020204" pitchFamily="34" charset="0"/>
            </a:endParaRPr>
          </a:p>
          <a:p>
            <a:pPr algn="just"/>
            <a:endParaRPr lang="el-GR" dirty="0">
              <a:solidFill>
                <a:srgbClr val="555555"/>
              </a:solidFill>
              <a:latin typeface="Open Sans" panose="020B0606030504020204" pitchFamily="34" charset="0"/>
            </a:endParaRPr>
          </a:p>
          <a:p>
            <a:pPr algn="just"/>
            <a:endParaRPr lang="el-GR" b="0" i="0" dirty="0">
              <a:solidFill>
                <a:srgbClr val="555555"/>
              </a:solidFill>
              <a:effectLst/>
              <a:latin typeface="Open Sans" panose="020B0606030504020204" pitchFamily="34" charset="0"/>
            </a:endParaRPr>
          </a:p>
          <a:p>
            <a:pPr algn="just"/>
            <a:endParaRPr lang="el-GR" dirty="0">
              <a:solidFill>
                <a:srgbClr val="555555"/>
              </a:solidFill>
              <a:latin typeface="Open Sans" panose="020B0606030504020204" pitchFamily="34" charset="0"/>
            </a:endParaRPr>
          </a:p>
          <a:p>
            <a:pPr algn="just"/>
            <a:r>
              <a:rPr lang="el-GR" b="0" i="0" dirty="0">
                <a:solidFill>
                  <a:srgbClr val="555555"/>
                </a:solidFill>
                <a:effectLst/>
                <a:latin typeface="Open Sans" panose="020B0606030504020204" pitchFamily="34" charset="0"/>
              </a:rPr>
              <a:t>Ο </a:t>
            </a:r>
            <a:r>
              <a:rPr lang="el-GR" b="1" i="0" dirty="0">
                <a:solidFill>
                  <a:srgbClr val="555555"/>
                </a:solidFill>
                <a:effectLst/>
                <a:latin typeface="Open Sans" panose="020B0606030504020204" pitchFamily="34" charset="0"/>
              </a:rPr>
              <a:t>Ε. Π. Τόμσον, ιδιαίτερα</a:t>
            </a:r>
            <a:r>
              <a:rPr lang="el-GR" b="0" i="0" dirty="0">
                <a:solidFill>
                  <a:srgbClr val="555555"/>
                </a:solidFill>
                <a:effectLst/>
                <a:latin typeface="Open Sans" panose="020B0606030504020204" pitchFamily="34" charset="0"/>
              </a:rPr>
              <a:t>, προσέφερε μια διεισδυτική αντίληψη περί «κοινωνικής τάξης» και ήλθε σε σύγκρουση με τον δομικό μαρξισμό του </a:t>
            </a:r>
            <a:r>
              <a:rPr lang="el-GR" b="0" i="0" dirty="0" err="1">
                <a:solidFill>
                  <a:srgbClr val="555555"/>
                </a:solidFill>
                <a:effectLst/>
                <a:latin typeface="Open Sans" panose="020B0606030504020204" pitchFamily="34" charset="0"/>
              </a:rPr>
              <a:t>Αλτουσέρ</a:t>
            </a:r>
            <a:r>
              <a:rPr lang="el-GR" b="0" i="0" dirty="0">
                <a:solidFill>
                  <a:srgbClr val="555555"/>
                </a:solidFill>
                <a:effectLst/>
                <a:latin typeface="Open Sans" panose="020B0606030504020204" pitchFamily="34" charset="0"/>
              </a:rPr>
              <a:t> και τη </a:t>
            </a:r>
            <a:r>
              <a:rPr lang="el-GR" b="0" i="0" dirty="0" err="1">
                <a:solidFill>
                  <a:srgbClr val="555555"/>
                </a:solidFill>
                <a:effectLst/>
                <a:latin typeface="Open Sans" panose="020B0606030504020204" pitchFamily="34" charset="0"/>
              </a:rPr>
              <a:t>θεωρησιακή</a:t>
            </a:r>
            <a:r>
              <a:rPr lang="el-GR" b="0" i="0" dirty="0">
                <a:solidFill>
                  <a:srgbClr val="555555"/>
                </a:solidFill>
                <a:effectLst/>
                <a:latin typeface="Open Sans" panose="020B0606030504020204" pitchFamily="34" charset="0"/>
              </a:rPr>
              <a:t> του προσέγγιση: αμφισβήτησε τον τρόπο που αντιλαμβάνονταν πολλοί μαρξιστές την προτεραιότητα της οικονομίας, την αντικειμενικότητα της ιστορικής μεθόδου και την ιδέα της προόδου και, κυρίως, επιχείρησε να ορίσει την «κοινωνική τάξη» (μέσα από το παράδειγμα της αγγλικής εργατικής τάξης) ως περίπλοκο και δυναμικό πολιτισμικό φαινόμενο.. Γεγονός παραμένει ωστόσο ότι πολλοί από τους ιστορικούς της δεύτερης και της τρίτης γενιάς των </a:t>
            </a:r>
            <a:r>
              <a:rPr lang="el-GR" b="0" i="1" dirty="0" err="1">
                <a:solidFill>
                  <a:srgbClr val="555555"/>
                </a:solidFill>
                <a:effectLst/>
                <a:latin typeface="Open Sans" panose="020B0606030504020204" pitchFamily="34" charset="0"/>
              </a:rPr>
              <a:t>Annales</a:t>
            </a:r>
            <a:r>
              <a:rPr lang="el-GR" b="0" i="0" dirty="0">
                <a:solidFill>
                  <a:srgbClr val="555555"/>
                </a:solidFill>
                <a:effectLst/>
                <a:latin typeface="Open Sans" panose="020B0606030504020204" pitchFamily="34" charset="0"/>
              </a:rPr>
              <a:t> είχαν στη νεότητά τους πολιτική δράση στο πλαίσιο της </a:t>
            </a:r>
            <a:r>
              <a:rPr lang="el-GR" b="0" i="0" dirty="0" err="1">
                <a:solidFill>
                  <a:srgbClr val="555555"/>
                </a:solidFill>
                <a:effectLst/>
                <a:latin typeface="Open Sans" panose="020B0606030504020204" pitchFamily="34" charset="0"/>
              </a:rPr>
              <a:t>Αριστεράς</a:t>
            </a:r>
            <a:r>
              <a:rPr lang="el-GR" b="0" i="0" dirty="0">
                <a:solidFill>
                  <a:srgbClr val="555555"/>
                </a:solidFill>
                <a:effectLst/>
                <a:latin typeface="Open Sans" panose="020B0606030504020204" pitchFamily="34" charset="0"/>
              </a:rPr>
              <a:t> και συνδύασαν τα επιστημονικά με τα πολιτικά τους ενδιαφέροντα, αν και, ενίοτε, η κατοπινή αποχώρησή τους από τους πολιτικούς χώρους που τους είχαν κάποτε εκφράσει συνδυάστηκε στη συνέχεια με μια έντονη αντιπαράθεση με τις μαρξιστικές ιδέες</a:t>
            </a:r>
            <a:endParaRPr lang="el-GR" dirty="0"/>
          </a:p>
        </p:txBody>
      </p:sp>
    </p:spTree>
    <p:extLst>
      <p:ext uri="{BB962C8B-B14F-4D97-AF65-F5344CB8AC3E}">
        <p14:creationId xmlns:p14="http://schemas.microsoft.com/office/powerpoint/2010/main" val="9477814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BC85E65-C574-2D9A-C01E-4727B2761E37}"/>
              </a:ext>
            </a:extLst>
          </p:cNvPr>
          <p:cNvSpPr txBox="1"/>
          <p:nvPr/>
        </p:nvSpPr>
        <p:spPr>
          <a:xfrm>
            <a:off x="3047215" y="1169199"/>
            <a:ext cx="6094428" cy="4801314"/>
          </a:xfrm>
          <a:prstGeom prst="rect">
            <a:avLst/>
          </a:prstGeom>
          <a:noFill/>
        </p:spPr>
        <p:txBody>
          <a:bodyPr wrap="square">
            <a:spAutoFit/>
          </a:bodyPr>
          <a:lstStyle/>
          <a:p>
            <a:pPr algn="just"/>
            <a:r>
              <a:rPr lang="el-GR" b="1" i="0" dirty="0">
                <a:solidFill>
                  <a:srgbClr val="555555"/>
                </a:solidFill>
                <a:effectLst/>
                <a:latin typeface="Open Sans" panose="020B0606030504020204" pitchFamily="34" charset="0"/>
              </a:rPr>
              <a:t>Μαρξιστικά Περιοδικά </a:t>
            </a:r>
          </a:p>
          <a:p>
            <a:pPr algn="just"/>
            <a:r>
              <a:rPr lang="el-GR" b="0" i="0" dirty="0">
                <a:solidFill>
                  <a:srgbClr val="555555"/>
                </a:solidFill>
                <a:effectLst/>
                <a:latin typeface="Open Sans" panose="020B0606030504020204" pitchFamily="34" charset="0"/>
              </a:rPr>
              <a:t>Την ίδια εποχή, τα περιοδικά </a:t>
            </a:r>
            <a:r>
              <a:rPr lang="el-GR" b="0" i="1" dirty="0" err="1">
                <a:solidFill>
                  <a:srgbClr val="555555"/>
                </a:solidFill>
                <a:effectLst/>
                <a:latin typeface="Open Sans" panose="020B0606030504020204" pitchFamily="34" charset="0"/>
              </a:rPr>
              <a:t>Past</a:t>
            </a:r>
            <a:r>
              <a:rPr lang="el-GR" b="0" i="1" dirty="0">
                <a:solidFill>
                  <a:srgbClr val="555555"/>
                </a:solidFill>
                <a:effectLst/>
                <a:latin typeface="Open Sans" panose="020B0606030504020204" pitchFamily="34" charset="0"/>
              </a:rPr>
              <a:t> and </a:t>
            </a:r>
            <a:r>
              <a:rPr lang="el-GR" b="0" i="1" dirty="0" err="1">
                <a:solidFill>
                  <a:srgbClr val="555555"/>
                </a:solidFill>
                <a:effectLst/>
                <a:latin typeface="Open Sans" panose="020B0606030504020204" pitchFamily="34" charset="0"/>
              </a:rPr>
              <a:t>Present</a:t>
            </a:r>
            <a:r>
              <a:rPr lang="el-GR" b="0" i="0" dirty="0">
                <a:solidFill>
                  <a:srgbClr val="555555"/>
                </a:solidFill>
                <a:effectLst/>
                <a:latin typeface="Open Sans" panose="020B0606030504020204" pitchFamily="34" charset="0"/>
              </a:rPr>
              <a:t> και </a:t>
            </a:r>
            <a:r>
              <a:rPr lang="el-GR" b="0" i="1" dirty="0" err="1">
                <a:solidFill>
                  <a:srgbClr val="555555"/>
                </a:solidFill>
                <a:effectLst/>
                <a:latin typeface="Open Sans" panose="020B0606030504020204" pitchFamily="34" charset="0"/>
              </a:rPr>
              <a:t>History</a:t>
            </a:r>
            <a:r>
              <a:rPr lang="el-GR" b="0" i="1" dirty="0">
                <a:solidFill>
                  <a:srgbClr val="555555"/>
                </a:solidFill>
                <a:effectLst/>
                <a:latin typeface="Open Sans" panose="020B0606030504020204" pitchFamily="34" charset="0"/>
              </a:rPr>
              <a:t> </a:t>
            </a:r>
            <a:r>
              <a:rPr lang="el-GR" b="0" i="1" dirty="0" err="1">
                <a:solidFill>
                  <a:srgbClr val="555555"/>
                </a:solidFill>
                <a:effectLst/>
                <a:latin typeface="Open Sans" panose="020B0606030504020204" pitchFamily="34" charset="0"/>
              </a:rPr>
              <a:t>Workshop</a:t>
            </a:r>
            <a:r>
              <a:rPr lang="el-GR" b="0" i="0" dirty="0">
                <a:solidFill>
                  <a:srgbClr val="555555"/>
                </a:solidFill>
                <a:effectLst/>
                <a:latin typeface="Open Sans" panose="020B0606030504020204" pitchFamily="34" charset="0"/>
              </a:rPr>
              <a:t> προσπάθησαν να βγάλουν την ιστορική επιστήμη από τους χώρους των ακαδημαϊκών ελίτ και να ανοιχτούν στο ευρύ κοινό, δίνοντας επιπλέον ώθηση σε μια μαρξιστικής έμπνευσης σύγχρονη κοινωνική ιστορία.</a:t>
            </a:r>
          </a:p>
          <a:p>
            <a:pPr algn="just"/>
            <a:r>
              <a:rPr lang="el-GR" b="0" i="0" dirty="0">
                <a:solidFill>
                  <a:srgbClr val="555555"/>
                </a:solidFill>
                <a:effectLst/>
                <a:latin typeface="Open Sans" panose="020B0606030504020204" pitchFamily="34" charset="0"/>
              </a:rPr>
              <a:t>Αξιοσημείωτο είναι το γεγονός ότι αρκετές από τις επεξεργασίες αυτής της μαρξιστικής κοινωνικής ιστορίας υπήρξαν ιδιαίτερα συμβατές με εκείνες της Σχολής των </a:t>
            </a:r>
            <a:r>
              <a:rPr lang="el-GR" b="0" i="1" dirty="0" err="1">
                <a:solidFill>
                  <a:srgbClr val="555555"/>
                </a:solidFill>
                <a:effectLst/>
                <a:latin typeface="Open Sans" panose="020B0606030504020204" pitchFamily="34" charset="0"/>
              </a:rPr>
              <a:t>Annales</a:t>
            </a:r>
            <a:r>
              <a:rPr lang="el-GR" b="0" i="0" dirty="0">
                <a:solidFill>
                  <a:srgbClr val="555555"/>
                </a:solidFill>
                <a:effectLst/>
                <a:latin typeface="Open Sans" panose="020B0606030504020204" pitchFamily="34" charset="0"/>
              </a:rPr>
              <a:t>, σε βαθμό μάλιστα που συχνά υφίσταται η τάση να αναγνωρίζουμε σε εκπροσώπους της τελευταίας μαρξιστικές επιδράσεις πέραν των πραγματικών ή να αποδίδουμε στον μαρξισμό επιρροές που ασκήθηκαν κατά βάση από μια μη μαρξιστική οικονομική και κοινωνική ιστορία που αναπτύχθηκε κυρίως στη Γαλλία και τη Γερμανία</a:t>
            </a:r>
            <a:endParaRPr lang="el-GR" dirty="0"/>
          </a:p>
        </p:txBody>
      </p:sp>
    </p:spTree>
    <p:extLst>
      <p:ext uri="{BB962C8B-B14F-4D97-AF65-F5344CB8AC3E}">
        <p14:creationId xmlns:p14="http://schemas.microsoft.com/office/powerpoint/2010/main" val="34821965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F720772-5BBD-23EF-1B3D-D6CD3B19E4D7}"/>
              </a:ext>
            </a:extLst>
          </p:cNvPr>
          <p:cNvSpPr>
            <a:spLocks noGrp="1"/>
          </p:cNvSpPr>
          <p:nvPr>
            <p:ph type="title"/>
          </p:nvPr>
        </p:nvSpPr>
        <p:spPr/>
        <p:txBody>
          <a:bodyPr/>
          <a:lstStyle/>
          <a:p>
            <a:r>
              <a:rPr lang="el-GR" dirty="0"/>
              <a:t>Διανοητική Ιστορία</a:t>
            </a:r>
          </a:p>
        </p:txBody>
      </p:sp>
      <p:sp>
        <p:nvSpPr>
          <p:cNvPr id="3" name="Θέση περιεχομένου 2">
            <a:extLst>
              <a:ext uri="{FF2B5EF4-FFF2-40B4-BE49-F238E27FC236}">
                <a16:creationId xmlns:a16="http://schemas.microsoft.com/office/drawing/2014/main" id="{AA0DCFD4-F382-C45B-3115-3E979D5A8B38}"/>
              </a:ext>
            </a:extLst>
          </p:cNvPr>
          <p:cNvSpPr>
            <a:spLocks noGrp="1"/>
          </p:cNvSpPr>
          <p:nvPr>
            <p:ph idx="1"/>
          </p:nvPr>
        </p:nvSpPr>
        <p:spPr/>
        <p:txBody>
          <a:bodyPr>
            <a:normAutofit fontScale="47500" lnSpcReduction="20000"/>
          </a:bodyPr>
          <a:lstStyle/>
          <a:p>
            <a:r>
              <a:rPr lang="el-GR" sz="3600" b="1" i="0" dirty="0">
                <a:solidFill>
                  <a:srgbClr val="555555"/>
                </a:solidFill>
                <a:effectLst/>
                <a:latin typeface="Open Sans" panose="020B0606030504020204" pitchFamily="34" charset="0"/>
              </a:rPr>
              <a:t>Η Σχολή του </a:t>
            </a:r>
            <a:r>
              <a:rPr lang="el-GR" sz="3600" b="1" i="0" dirty="0" err="1">
                <a:solidFill>
                  <a:srgbClr val="555555"/>
                </a:solidFill>
                <a:effectLst/>
                <a:latin typeface="Open Sans" panose="020B0606030504020204" pitchFamily="34" charset="0"/>
              </a:rPr>
              <a:t>Κέμπριτζ</a:t>
            </a:r>
            <a:r>
              <a:rPr lang="el-GR" sz="3600" b="1" i="0" dirty="0">
                <a:solidFill>
                  <a:srgbClr val="555555"/>
                </a:solidFill>
                <a:effectLst/>
                <a:latin typeface="Open Sans" panose="020B0606030504020204" pitchFamily="34" charset="0"/>
              </a:rPr>
              <a:t> </a:t>
            </a:r>
            <a:r>
              <a:rPr lang="el-GR" sz="3600" b="0" i="0" dirty="0">
                <a:solidFill>
                  <a:srgbClr val="555555"/>
                </a:solidFill>
                <a:effectLst/>
                <a:latin typeface="Open Sans" panose="020B0606030504020204" pitchFamily="34" charset="0"/>
              </a:rPr>
              <a:t>και της γερμανικής </a:t>
            </a:r>
            <a:r>
              <a:rPr lang="el-GR" sz="3600" b="1" i="0" dirty="0" err="1">
                <a:solidFill>
                  <a:srgbClr val="555555"/>
                </a:solidFill>
                <a:effectLst/>
                <a:latin typeface="Open Sans" panose="020B0606030504020204" pitchFamily="34" charset="0"/>
              </a:rPr>
              <a:t>Begriffgeschichte</a:t>
            </a:r>
            <a:r>
              <a:rPr lang="el-GR" sz="3600" b="0" i="0" dirty="0">
                <a:solidFill>
                  <a:srgbClr val="555555"/>
                </a:solidFill>
                <a:effectLst/>
                <a:latin typeface="Open Sans" panose="020B0606030504020204" pitchFamily="34" charset="0"/>
              </a:rPr>
              <a:t>.</a:t>
            </a:r>
          </a:p>
          <a:p>
            <a:endParaRPr lang="el-GR" sz="3600" b="0" i="0" dirty="0">
              <a:solidFill>
                <a:srgbClr val="555555"/>
              </a:solidFill>
              <a:effectLst/>
              <a:latin typeface="Open Sans" panose="020B0606030504020204" pitchFamily="34" charset="0"/>
            </a:endParaRPr>
          </a:p>
          <a:p>
            <a:r>
              <a:rPr lang="el-GR" sz="3600" dirty="0">
                <a:solidFill>
                  <a:srgbClr val="555555"/>
                </a:solidFill>
                <a:latin typeface="Open Sans" panose="020B0606030504020204" pitchFamily="34" charset="0"/>
              </a:rPr>
              <a:t>Η</a:t>
            </a:r>
            <a:r>
              <a:rPr lang="el-GR" sz="3600" b="0" i="0" dirty="0">
                <a:solidFill>
                  <a:srgbClr val="555555"/>
                </a:solidFill>
                <a:effectLst/>
                <a:latin typeface="Open Sans" panose="020B0606030504020204" pitchFamily="34" charset="0"/>
              </a:rPr>
              <a:t> συμβολή Σχολής του </a:t>
            </a:r>
            <a:r>
              <a:rPr lang="el-GR" sz="3600" b="0" i="0" dirty="0" err="1">
                <a:solidFill>
                  <a:srgbClr val="555555"/>
                </a:solidFill>
                <a:effectLst/>
                <a:latin typeface="Open Sans" panose="020B0606030504020204" pitchFamily="34" charset="0"/>
              </a:rPr>
              <a:t>Κέμπριτζ</a:t>
            </a:r>
            <a:r>
              <a:rPr lang="el-GR" sz="3600" b="0" i="0" dirty="0">
                <a:solidFill>
                  <a:srgbClr val="555555"/>
                </a:solidFill>
                <a:effectLst/>
                <a:latin typeface="Open Sans" panose="020B0606030504020204" pitchFamily="34" charset="0"/>
              </a:rPr>
              <a:t>, η οποία καλλιέργησε μια ιδιαίτερα πρωτότυπη συνάντηση της φιλοσοφίας, της γλωσσολογίας, της ιστορίας και της πολιτικής επιστήμης, αντλώντας έμπνευση από τη «θεωρία των γλωσσικών πράξεων» που αναπτύχθηκε στο πανεπιστήμιο της Οξφόρδης. Ιστορικοί όπως οι Τζον </a:t>
            </a:r>
            <a:r>
              <a:rPr lang="el-GR" sz="3600" b="0" i="0" dirty="0" err="1">
                <a:solidFill>
                  <a:srgbClr val="555555"/>
                </a:solidFill>
                <a:effectLst/>
                <a:latin typeface="Open Sans" panose="020B0606030504020204" pitchFamily="34" charset="0"/>
              </a:rPr>
              <a:t>Πόκοκ</a:t>
            </a:r>
            <a:r>
              <a:rPr lang="el-GR" sz="3600" b="0" i="0" dirty="0">
                <a:solidFill>
                  <a:srgbClr val="555555"/>
                </a:solidFill>
                <a:effectLst/>
                <a:latin typeface="Open Sans" panose="020B0606030504020204" pitchFamily="34" charset="0"/>
              </a:rPr>
              <a:t> και </a:t>
            </a:r>
            <a:r>
              <a:rPr lang="el-GR" sz="3600" b="0" i="0" dirty="0" err="1">
                <a:solidFill>
                  <a:srgbClr val="555555"/>
                </a:solidFill>
                <a:effectLst/>
                <a:latin typeface="Open Sans" panose="020B0606030504020204" pitchFamily="34" charset="0"/>
              </a:rPr>
              <a:t>Κουέντιν</a:t>
            </a:r>
            <a:r>
              <a:rPr lang="el-GR" sz="3600" b="0" i="0" dirty="0">
                <a:solidFill>
                  <a:srgbClr val="555555"/>
                </a:solidFill>
                <a:effectLst/>
                <a:latin typeface="Open Sans" panose="020B0606030504020204" pitchFamily="34" charset="0"/>
              </a:rPr>
              <a:t> </a:t>
            </a:r>
            <a:r>
              <a:rPr lang="el-GR" sz="3600" b="0" i="0" dirty="0" err="1">
                <a:solidFill>
                  <a:srgbClr val="555555"/>
                </a:solidFill>
                <a:effectLst/>
                <a:latin typeface="Open Sans" panose="020B0606030504020204" pitchFamily="34" charset="0"/>
              </a:rPr>
              <a:t>Σκίνερ</a:t>
            </a:r>
            <a:r>
              <a:rPr lang="el-GR" sz="3600" b="0" i="0" dirty="0">
                <a:solidFill>
                  <a:srgbClr val="555555"/>
                </a:solidFill>
                <a:effectLst/>
                <a:latin typeface="Open Sans" panose="020B0606030504020204" pitchFamily="34" charset="0"/>
              </a:rPr>
              <a:t> εστίασαν το ενδιαφέρον τους στη συγκρότηση της νεότερης πολιτικής φιλοσοφίας, εξετάζοντας το έργο στοχαστών όπως οι </a:t>
            </a:r>
            <a:r>
              <a:rPr lang="el-GR" sz="3600" b="0" i="0" dirty="0" err="1">
                <a:solidFill>
                  <a:srgbClr val="555555"/>
                </a:solidFill>
                <a:effectLst/>
                <a:latin typeface="Open Sans" panose="020B0606030504020204" pitchFamily="34" charset="0"/>
              </a:rPr>
              <a:t>Μακιαβέλι</a:t>
            </a:r>
            <a:r>
              <a:rPr lang="el-GR" sz="3600" b="0" i="0" dirty="0">
                <a:solidFill>
                  <a:srgbClr val="555555"/>
                </a:solidFill>
                <a:effectLst/>
                <a:latin typeface="Open Sans" panose="020B0606030504020204" pitchFamily="34" charset="0"/>
              </a:rPr>
              <a:t> και Χομπς και δίνοντας έμφαση στο εκάστοτε «ιστορικό πλαίσιο» εκφοράς του λόγου και διατύπωσης των ιδεών αυτών των συγγραφέων</a:t>
            </a:r>
          </a:p>
          <a:p>
            <a:pPr marL="0" indent="0">
              <a:buNone/>
            </a:pPr>
            <a:endParaRPr lang="el-GR" sz="3600" b="0" i="0" dirty="0">
              <a:solidFill>
                <a:srgbClr val="555555"/>
              </a:solidFill>
              <a:effectLst/>
              <a:latin typeface="Open Sans" panose="020B0606030504020204" pitchFamily="34" charset="0"/>
            </a:endParaRPr>
          </a:p>
          <a:p>
            <a:pPr marL="0" indent="0">
              <a:buNone/>
            </a:pPr>
            <a:endParaRPr lang="el-GR" sz="3600" dirty="0">
              <a:solidFill>
                <a:srgbClr val="555555"/>
              </a:solidFill>
              <a:latin typeface="Open Sans" panose="020B0606030504020204" pitchFamily="34" charset="0"/>
            </a:endParaRPr>
          </a:p>
          <a:p>
            <a:r>
              <a:rPr lang="el-GR" sz="3600" dirty="0">
                <a:solidFill>
                  <a:srgbClr val="555555"/>
                </a:solidFill>
                <a:latin typeface="Open Sans" panose="020B0606030504020204" pitchFamily="34" charset="0"/>
              </a:rPr>
              <a:t>Η</a:t>
            </a:r>
            <a:r>
              <a:rPr lang="el-GR" sz="3600" b="0" i="0" dirty="0">
                <a:solidFill>
                  <a:srgbClr val="555555"/>
                </a:solidFill>
                <a:effectLst/>
                <a:latin typeface="Open Sans" panose="020B0606030504020204" pitchFamily="34" charset="0"/>
              </a:rPr>
              <a:t> συμβολή της γερμανικής </a:t>
            </a:r>
            <a:r>
              <a:rPr lang="el-GR" sz="3600" b="0" i="0" dirty="0" err="1">
                <a:solidFill>
                  <a:srgbClr val="555555"/>
                </a:solidFill>
                <a:effectLst/>
                <a:latin typeface="Open Sans" panose="020B0606030504020204" pitchFamily="34" charset="0"/>
              </a:rPr>
              <a:t>Begriffgeschichte</a:t>
            </a:r>
            <a:r>
              <a:rPr lang="el-GR" sz="3600" b="0" i="0" dirty="0">
                <a:solidFill>
                  <a:srgbClr val="555555"/>
                </a:solidFill>
                <a:effectLst/>
                <a:latin typeface="Open Sans" panose="020B0606030504020204" pitchFamily="34" charset="0"/>
              </a:rPr>
              <a:t> η οποία αναπτύχθηκε από ιστορικούς όπως ο </a:t>
            </a:r>
            <a:r>
              <a:rPr lang="el-GR" sz="3600" b="0" i="0" dirty="0" err="1">
                <a:solidFill>
                  <a:srgbClr val="555555"/>
                </a:solidFill>
                <a:effectLst/>
                <a:latin typeface="Open Sans" panose="020B0606030504020204" pitchFamily="34" charset="0"/>
              </a:rPr>
              <a:t>Ράινχαρτ</a:t>
            </a:r>
            <a:r>
              <a:rPr lang="el-GR" sz="3600" b="0" i="0" dirty="0">
                <a:solidFill>
                  <a:srgbClr val="555555"/>
                </a:solidFill>
                <a:effectLst/>
                <a:latin typeface="Open Sans" panose="020B0606030504020204" pitchFamily="34" charset="0"/>
              </a:rPr>
              <a:t> </a:t>
            </a:r>
            <a:r>
              <a:rPr lang="el-GR" sz="3600" b="0" i="0" dirty="0" err="1">
                <a:solidFill>
                  <a:srgbClr val="555555"/>
                </a:solidFill>
                <a:effectLst/>
                <a:latin typeface="Open Sans" panose="020B0606030504020204" pitchFamily="34" charset="0"/>
              </a:rPr>
              <a:t>Κοζέλεκ</a:t>
            </a:r>
            <a:r>
              <a:rPr lang="el-GR" sz="3600" b="0" i="0" dirty="0">
                <a:solidFill>
                  <a:srgbClr val="555555"/>
                </a:solidFill>
                <a:effectLst/>
                <a:latin typeface="Open Sans" panose="020B0606030504020204" pitchFamily="34" charset="0"/>
              </a:rPr>
              <a:t>. Οι εκπρόσωποι αυτής της τάσης επέστησαν την προσοχή των ιστορικών στις διαφορές/μεταβολές των σημασιών των εννοιών που χρησιμοποιούν τα δρώντα υποκείμενα –μεταβολές που λαμβάνουν χώρα τόσο στη διαχρονία, δηλαδή από εποχή σε εποχή, όσο και στη συγχρονία, δηλαδή σε σχέση προς τα διαφορετικά κοινωνικά περιβάλλοντα. Η </a:t>
            </a:r>
            <a:r>
              <a:rPr lang="el-GR" sz="3600" b="0" i="0" dirty="0" err="1">
                <a:solidFill>
                  <a:srgbClr val="555555"/>
                </a:solidFill>
                <a:effectLst/>
                <a:latin typeface="Open Sans" panose="020B0606030504020204" pitchFamily="34" charset="0"/>
              </a:rPr>
              <a:t>Begriffgeschichte</a:t>
            </a:r>
            <a:r>
              <a:rPr lang="el-GR" sz="3600" b="0" i="0" dirty="0">
                <a:solidFill>
                  <a:srgbClr val="555555"/>
                </a:solidFill>
                <a:effectLst/>
                <a:latin typeface="Open Sans" panose="020B0606030504020204" pitchFamily="34" charset="0"/>
              </a:rPr>
              <a:t> θέλει τον εαυτό της προέκταση της κοινωνικής ιστορίας, μια «κοινωνική ιστορία των εννοιών» η οποία επιχειρεί να αντιπαρέλθει τον δυισμό ανάμεσα στις λέξεις και τα πράγματα, επιδιώκοντας αυτό που περιγράφεται συχνά ως «</a:t>
            </a:r>
            <a:r>
              <a:rPr lang="el-GR" sz="3600" b="0" i="0" dirty="0" err="1">
                <a:solidFill>
                  <a:srgbClr val="555555"/>
                </a:solidFill>
                <a:effectLst/>
                <a:latin typeface="Open Sans" panose="020B0606030504020204" pitchFamily="34" charset="0"/>
              </a:rPr>
              <a:t>ιστορικοποίηση</a:t>
            </a:r>
            <a:r>
              <a:rPr lang="el-GR" sz="3600" b="0" i="0" dirty="0">
                <a:solidFill>
                  <a:srgbClr val="555555"/>
                </a:solidFill>
                <a:effectLst/>
                <a:latin typeface="Open Sans" panose="020B0606030504020204" pitchFamily="34" charset="0"/>
              </a:rPr>
              <a:t> χωρίς ιστορισμό».</a:t>
            </a:r>
          </a:p>
          <a:p>
            <a:endParaRPr lang="el-GR" dirty="0"/>
          </a:p>
        </p:txBody>
      </p:sp>
    </p:spTree>
    <p:extLst>
      <p:ext uri="{BB962C8B-B14F-4D97-AF65-F5344CB8AC3E}">
        <p14:creationId xmlns:p14="http://schemas.microsoft.com/office/powerpoint/2010/main" val="35794420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8132E9F-3829-64D9-D8CA-8F4E17287833}"/>
              </a:ext>
            </a:extLst>
          </p:cNvPr>
          <p:cNvSpPr>
            <a:spLocks noGrp="1"/>
          </p:cNvSpPr>
          <p:nvPr>
            <p:ph type="title"/>
          </p:nvPr>
        </p:nvSpPr>
        <p:spPr/>
        <p:txBody>
          <a:bodyPr/>
          <a:lstStyle/>
          <a:p>
            <a:r>
              <a:rPr lang="el-GR" dirty="0" err="1"/>
              <a:t>Μικροϊστορία</a:t>
            </a:r>
            <a:r>
              <a:rPr lang="el-GR" dirty="0"/>
              <a:t> και Γλωσσική Στροφή</a:t>
            </a:r>
          </a:p>
        </p:txBody>
      </p:sp>
      <p:sp>
        <p:nvSpPr>
          <p:cNvPr id="3" name="Θέση περιεχομένου 2">
            <a:extLst>
              <a:ext uri="{FF2B5EF4-FFF2-40B4-BE49-F238E27FC236}">
                <a16:creationId xmlns:a16="http://schemas.microsoft.com/office/drawing/2014/main" id="{BD09D927-63FC-CE26-F225-4046ADCD0D4D}"/>
              </a:ext>
            </a:extLst>
          </p:cNvPr>
          <p:cNvSpPr>
            <a:spLocks noGrp="1"/>
          </p:cNvSpPr>
          <p:nvPr>
            <p:ph idx="1"/>
          </p:nvPr>
        </p:nvSpPr>
        <p:spPr/>
        <p:txBody>
          <a:bodyPr>
            <a:normAutofit fontScale="92500" lnSpcReduction="10000"/>
          </a:bodyPr>
          <a:lstStyle/>
          <a:p>
            <a:r>
              <a:rPr lang="en-US" dirty="0">
                <a:solidFill>
                  <a:srgbClr val="555555"/>
                </a:solidFill>
                <a:latin typeface="Open Sans" panose="020B0606030504020204" pitchFamily="34" charset="0"/>
              </a:rPr>
              <a:t>Hayden White, </a:t>
            </a:r>
            <a:r>
              <a:rPr lang="en-US" dirty="0" err="1">
                <a:solidFill>
                  <a:srgbClr val="555555"/>
                </a:solidFill>
                <a:latin typeface="Open Sans" panose="020B0606030504020204" pitchFamily="34" charset="0"/>
              </a:rPr>
              <a:t>Metahistory</a:t>
            </a:r>
            <a:r>
              <a:rPr lang="en-US" dirty="0">
                <a:solidFill>
                  <a:srgbClr val="555555"/>
                </a:solidFill>
                <a:latin typeface="Open Sans" panose="020B0606030504020204" pitchFamily="34" charset="0"/>
              </a:rPr>
              <a:t>, 1973</a:t>
            </a:r>
          </a:p>
          <a:p>
            <a:r>
              <a:rPr lang="el-GR" b="0" i="0" dirty="0" err="1">
                <a:solidFill>
                  <a:srgbClr val="555555"/>
                </a:solidFill>
                <a:effectLst/>
                <a:latin typeface="Open Sans" panose="020B0606030504020204" pitchFamily="34" charset="0"/>
              </a:rPr>
              <a:t>ργο</a:t>
            </a:r>
            <a:r>
              <a:rPr lang="el-GR" b="0" i="0" dirty="0">
                <a:solidFill>
                  <a:srgbClr val="555555"/>
                </a:solidFill>
                <a:effectLst/>
                <a:latin typeface="Open Sans" panose="020B0606030504020204" pitchFamily="34" charset="0"/>
              </a:rPr>
              <a:t> που σηματοδοτεί τη λεγόμενη «γλωσσική στροφή (</a:t>
            </a:r>
            <a:r>
              <a:rPr lang="el-GR" b="0" i="0" dirty="0" err="1">
                <a:solidFill>
                  <a:srgbClr val="555555"/>
                </a:solidFill>
                <a:effectLst/>
                <a:latin typeface="Open Sans" panose="020B0606030504020204" pitchFamily="34" charset="0"/>
              </a:rPr>
              <a:t>linguistic</a:t>
            </a:r>
            <a:r>
              <a:rPr lang="el-GR" b="0" i="0" dirty="0">
                <a:solidFill>
                  <a:srgbClr val="555555"/>
                </a:solidFill>
                <a:effectLst/>
                <a:latin typeface="Open Sans" panose="020B0606030504020204" pitchFamily="34" charset="0"/>
              </a:rPr>
              <a:t> </a:t>
            </a:r>
            <a:r>
              <a:rPr lang="el-GR" b="0" i="0" dirty="0" err="1">
                <a:solidFill>
                  <a:srgbClr val="555555"/>
                </a:solidFill>
                <a:effectLst/>
                <a:latin typeface="Open Sans" panose="020B0606030504020204" pitchFamily="34" charset="0"/>
              </a:rPr>
              <a:t>turn</a:t>
            </a:r>
            <a:r>
              <a:rPr lang="el-GR" b="0" i="0" dirty="0">
                <a:solidFill>
                  <a:srgbClr val="555555"/>
                </a:solidFill>
                <a:effectLst/>
                <a:latin typeface="Open Sans" panose="020B0606030504020204" pitchFamily="34" charset="0"/>
              </a:rPr>
              <a:t>)» στην ιστοριογραφία. Ο Γουάιτ προτάσσει τη σημασία του αφηγηματικού στοιχείου στον ιστορικό «λόγο (</a:t>
            </a:r>
            <a:r>
              <a:rPr lang="el-GR" b="0" i="0" dirty="0" err="1">
                <a:solidFill>
                  <a:srgbClr val="555555"/>
                </a:solidFill>
                <a:effectLst/>
                <a:latin typeface="Open Sans" panose="020B0606030504020204" pitchFamily="34" charset="0"/>
              </a:rPr>
              <a:t>discourse</a:t>
            </a:r>
            <a:r>
              <a:rPr lang="el-GR" b="0" i="0" dirty="0">
                <a:solidFill>
                  <a:srgbClr val="555555"/>
                </a:solidFill>
                <a:effectLst/>
                <a:latin typeface="Open Sans" panose="020B0606030504020204" pitchFamily="34" charset="0"/>
              </a:rPr>
              <a:t>)», μελετώντας τις αφηγηματικές τεχνικές των ιστορικών στον 19ο αιώνα. Σύμφωνα με τον συγγραφέα της </a:t>
            </a:r>
            <a:r>
              <a:rPr lang="el-GR" b="0" i="1" dirty="0" err="1">
                <a:solidFill>
                  <a:srgbClr val="555555"/>
                </a:solidFill>
                <a:effectLst/>
                <a:latin typeface="Open Sans" panose="020B0606030504020204" pitchFamily="34" charset="0"/>
              </a:rPr>
              <a:t>Μεταϊστορίας</a:t>
            </a:r>
            <a:r>
              <a:rPr lang="el-GR" b="0" i="0" dirty="0">
                <a:solidFill>
                  <a:srgbClr val="555555"/>
                </a:solidFill>
                <a:effectLst/>
                <a:latin typeface="Open Sans" panose="020B0606030504020204" pitchFamily="34" charset="0"/>
              </a:rPr>
              <a:t>, ένα ιστοριογραφικό έργο αποτελεί πρωτίστως αφηγηματικό λόγο και αντλεί από λογοτεχνικά μοτίβα και μύθους (</a:t>
            </a:r>
            <a:r>
              <a:rPr lang="el-GR" b="0" i="0" dirty="0" err="1">
                <a:solidFill>
                  <a:srgbClr val="555555"/>
                </a:solidFill>
                <a:effectLst/>
                <a:latin typeface="Open Sans" panose="020B0606030504020204" pitchFamily="34" charset="0"/>
              </a:rPr>
              <a:t>Ρομάντσο</a:t>
            </a:r>
            <a:r>
              <a:rPr lang="el-GR" b="0" i="0" dirty="0">
                <a:solidFill>
                  <a:srgbClr val="555555"/>
                </a:solidFill>
                <a:effectLst/>
                <a:latin typeface="Open Sans" panose="020B0606030504020204" pitchFamily="34" charset="0"/>
              </a:rPr>
              <a:t>, Σάτιρα, Κωμωδία, Τραγωδία). Ως λόγος λοιπόν, οφείλει να </a:t>
            </a:r>
            <a:r>
              <a:rPr lang="el-GR" b="0" i="0" dirty="0" err="1">
                <a:solidFill>
                  <a:srgbClr val="555555"/>
                </a:solidFill>
                <a:effectLst/>
                <a:latin typeface="Open Sans" panose="020B0606030504020204" pitchFamily="34" charset="0"/>
              </a:rPr>
              <a:t>αποδομηθεί</a:t>
            </a:r>
            <a:r>
              <a:rPr lang="el-GR" b="0" i="0" dirty="0">
                <a:solidFill>
                  <a:srgbClr val="555555"/>
                </a:solidFill>
                <a:effectLst/>
                <a:latin typeface="Open Sans" panose="020B0606030504020204" pitchFamily="34" charset="0"/>
              </a:rPr>
              <a:t> στα ιδεολογικά του συστατικά και να </a:t>
            </a:r>
            <a:r>
              <a:rPr lang="el-GR" b="0" i="0" dirty="0" err="1">
                <a:solidFill>
                  <a:srgbClr val="555555"/>
                </a:solidFill>
                <a:effectLst/>
                <a:latin typeface="Open Sans" panose="020B0606030504020204" pitchFamily="34" charset="0"/>
              </a:rPr>
              <a:t>σχετικοποιηθεί</a:t>
            </a:r>
            <a:r>
              <a:rPr lang="el-GR" b="0" i="0" dirty="0">
                <a:solidFill>
                  <a:srgbClr val="555555"/>
                </a:solidFill>
                <a:effectLst/>
                <a:latin typeface="Open Sans" panose="020B0606030504020204" pitchFamily="34" charset="0"/>
              </a:rPr>
              <a:t>, καθώς για το ίδιο ζήτημα είναι δυνατό να έχουν διαμορφωθεί διαφορετικοί μεταξύ τους, και εξίσου έγκυροι, «λόγοι».</a:t>
            </a:r>
            <a:endParaRPr lang="el-GR" dirty="0"/>
          </a:p>
        </p:txBody>
      </p:sp>
    </p:spTree>
    <p:extLst>
      <p:ext uri="{BB962C8B-B14F-4D97-AF65-F5344CB8AC3E}">
        <p14:creationId xmlns:p14="http://schemas.microsoft.com/office/powerpoint/2010/main" val="30534630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1 - Ορθογώνιο">
            <a:extLst>
              <a:ext uri="{FF2B5EF4-FFF2-40B4-BE49-F238E27FC236}">
                <a16:creationId xmlns:a16="http://schemas.microsoft.com/office/drawing/2014/main" id="{C2267AE7-405B-9EEC-596E-DC45F336752E}"/>
              </a:ext>
            </a:extLst>
          </p:cNvPr>
          <p:cNvSpPr>
            <a:spLocks noChangeArrowheads="1"/>
          </p:cNvSpPr>
          <p:nvPr/>
        </p:nvSpPr>
        <p:spPr bwMode="auto">
          <a:xfrm>
            <a:off x="2424113" y="1028700"/>
            <a:ext cx="6767512"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l-GR" altLang="el-GR" b="1">
                <a:latin typeface="Arial" panose="020B0604020202020204" pitchFamily="34" charset="0"/>
                <a:ea typeface="Times New Roman" panose="02020603050405020304" pitchFamily="18" charset="0"/>
              </a:rPr>
              <a:t>Α) Συνταγματικός Τρόπος η Συνταγματική Σύνταξη της ιστορικής γραφής</a:t>
            </a:r>
            <a:endParaRPr lang="el-GR" altLang="el-GR" sz="400">
              <a:latin typeface="Arial" panose="020B0604020202020204" pitchFamily="34" charset="0"/>
              <a:ea typeface="Times New Roman" panose="02020603050405020304" pitchFamily="18" charset="0"/>
            </a:endParaRPr>
          </a:p>
          <a:p>
            <a:pPr eaLnBrk="0" hangingPunct="0"/>
            <a:r>
              <a:rPr lang="el-GR" altLang="el-GR">
                <a:latin typeface="Arial" panose="020B0604020202020204" pitchFamily="34" charset="0"/>
                <a:ea typeface="Times New Roman" panose="02020603050405020304" pitchFamily="18" charset="0"/>
              </a:rPr>
              <a:t>Η Συνταγματική Σύνταξη της ιστορικής γραφής συμβαίνει όταν το αντικείμενό της συμπίπτει με το στόχο της μελέτης. Αυτή είναι η περίπτωση των μεγάλων ιστορικών αφηγημάτων που παρήχθησαν υπό την επιρροή του ιστορικισμού. Οι ιστορικοί προσπαθούσαν να αναδομήσουν το παρελθόν συγκεκριμένων οντοτήτων, όπως τα κράτη, τα έθνη, οι θεσμοί, οι ιδέες και οι προσωπικότητες. Τα ιστορικά αφηγήματα ήταν συμπαγή και βασίζονταν στην αναπαραστατική συμμετρία ανάμεσα στα δεδομένα και στις αλήθειες, στη μετωνυμική χρήση των ενδείξεων.</a:t>
            </a:r>
            <a:endParaRPr lang="el-GR" altLang="el-GR" sz="400">
              <a:latin typeface="Arial" panose="020B060402020202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1 - Ορθογώνιο">
            <a:extLst>
              <a:ext uri="{FF2B5EF4-FFF2-40B4-BE49-F238E27FC236}">
                <a16:creationId xmlns:a16="http://schemas.microsoft.com/office/drawing/2014/main" id="{61B99702-C900-3ABC-0C5A-9A820ED30C41}"/>
              </a:ext>
            </a:extLst>
          </p:cNvPr>
          <p:cNvSpPr>
            <a:spLocks noChangeArrowheads="1"/>
          </p:cNvSpPr>
          <p:nvPr/>
        </p:nvSpPr>
        <p:spPr bwMode="auto">
          <a:xfrm>
            <a:off x="2208214" y="612776"/>
            <a:ext cx="6911975" cy="507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0" hangingPunct="0"/>
            <a:r>
              <a:rPr lang="el-GR" altLang="el-GR" b="1">
                <a:latin typeface="Times New Roman" panose="02020603050405020304" pitchFamily="18" charset="0"/>
                <a:cs typeface="Times New Roman" panose="02020603050405020304" pitchFamily="18" charset="0"/>
              </a:rPr>
              <a:t>Β) Παραδειγματικός Τρόπος ή Παραδειγματική Σύνταξη της ιστορικής γραφής  </a:t>
            </a:r>
            <a:endParaRPr lang="el-GR" altLang="el-GR" sz="1400" b="1">
              <a:latin typeface="Times New Roman" panose="02020603050405020304" pitchFamily="18" charset="0"/>
              <a:cs typeface="Times New Roman" panose="02020603050405020304" pitchFamily="18" charset="0"/>
            </a:endParaRPr>
          </a:p>
          <a:p>
            <a:pPr eaLnBrk="0" hangingPunct="0"/>
            <a:r>
              <a:rPr lang="el-GR" altLang="el-GR">
                <a:latin typeface="Arial" panose="020B0604020202020204" pitchFamily="34" charset="0"/>
                <a:ea typeface="Times New Roman" panose="02020603050405020304" pitchFamily="18" charset="0"/>
              </a:rPr>
              <a:t>Στην περίπτωση αυτή το αντικείμενο της μελέτης διαφορίζεται από το στόχο της μελέτης. </a:t>
            </a:r>
            <a:endParaRPr lang="el-GR" altLang="el-GR" sz="400">
              <a:latin typeface="Arial" panose="020B0604020202020204" pitchFamily="34" charset="0"/>
            </a:endParaRPr>
          </a:p>
          <a:p>
            <a:pPr eaLnBrk="0" hangingPunct="0"/>
            <a:r>
              <a:rPr lang="el-GR" altLang="el-GR">
                <a:latin typeface="Arial" panose="020B0604020202020204" pitchFamily="34" charset="0"/>
                <a:cs typeface="Times New Roman" panose="02020603050405020304" pitchFamily="18" charset="0"/>
              </a:rPr>
              <a:t>Παραδείγματα</a:t>
            </a:r>
            <a:r>
              <a:rPr lang="en-US" altLang="el-GR">
                <a:latin typeface="Arial" panose="020B0604020202020204" pitchFamily="34" charset="0"/>
                <a:cs typeface="Times New Roman" panose="02020603050405020304" pitchFamily="18" charset="0"/>
              </a:rPr>
              <a:t>:</a:t>
            </a:r>
            <a:endParaRPr lang="el-GR" altLang="el-GR" sz="400">
              <a:latin typeface="Arial" panose="020B0604020202020204" pitchFamily="34" charset="0"/>
            </a:endParaRPr>
          </a:p>
          <a:p>
            <a:pPr eaLnBrk="0" hangingPunct="0"/>
            <a:r>
              <a:rPr lang="el-GR" altLang="el-GR">
                <a:latin typeface="Arial" panose="020B0604020202020204" pitchFamily="34" charset="0"/>
                <a:cs typeface="Times New Roman" panose="02020603050405020304" pitchFamily="18" charset="0"/>
              </a:rPr>
              <a:t>Α</a:t>
            </a:r>
            <a:r>
              <a:rPr lang="en-US" altLang="el-GR">
                <a:latin typeface="Arial" panose="020B0604020202020204" pitchFamily="34" charset="0"/>
                <a:cs typeface="Times New Roman" panose="02020603050405020304" pitchFamily="18" charset="0"/>
              </a:rPr>
              <a:t>) (OI)Hammonds, </a:t>
            </a:r>
            <a:r>
              <a:rPr lang="en-US" altLang="el-GR" i="1">
                <a:latin typeface="Arial" panose="020B0604020202020204" pitchFamily="34" charset="0"/>
                <a:cs typeface="Times New Roman" panose="02020603050405020304" pitchFamily="18" charset="0"/>
              </a:rPr>
              <a:t>The Town Labourer 1760-1832</a:t>
            </a:r>
            <a:r>
              <a:rPr lang="en-US" altLang="el-GR">
                <a:latin typeface="Arial" panose="020B0604020202020204" pitchFamily="34" charset="0"/>
                <a:cs typeface="Times New Roman" panose="02020603050405020304" pitchFamily="18" charset="0"/>
              </a:rPr>
              <a:t> (1</a:t>
            </a:r>
            <a:r>
              <a:rPr lang="en-US" altLang="el-GR" baseline="30000">
                <a:latin typeface="Arial" panose="020B0604020202020204" pitchFamily="34" charset="0"/>
                <a:cs typeface="Times New Roman" panose="02020603050405020304" pitchFamily="18" charset="0"/>
              </a:rPr>
              <a:t>st</a:t>
            </a:r>
            <a:r>
              <a:rPr lang="en-US" altLang="el-GR">
                <a:latin typeface="Arial" panose="020B0604020202020204" pitchFamily="34" charset="0"/>
                <a:cs typeface="Times New Roman" panose="02020603050405020304" pitchFamily="18" charset="0"/>
              </a:rPr>
              <a:t> ed.1920)</a:t>
            </a:r>
            <a:endParaRPr lang="el-GR" altLang="el-GR" sz="400">
              <a:latin typeface="Arial" panose="020B0604020202020204" pitchFamily="34" charset="0"/>
            </a:endParaRPr>
          </a:p>
          <a:p>
            <a:pPr eaLnBrk="0" hangingPunct="0"/>
            <a:r>
              <a:rPr lang="en-US" altLang="el-GR">
                <a:latin typeface="Arial" panose="020B0604020202020204" pitchFamily="34" charset="0"/>
                <a:cs typeface="Times New Roman" panose="02020603050405020304" pitchFamily="18" charset="0"/>
              </a:rPr>
              <a:t>B) E. P. Thompson, </a:t>
            </a:r>
            <a:r>
              <a:rPr lang="en-US" altLang="el-GR" i="1">
                <a:latin typeface="Arial" panose="020B0604020202020204" pitchFamily="34" charset="0"/>
                <a:cs typeface="Times New Roman" panose="02020603050405020304" pitchFamily="18" charset="0"/>
              </a:rPr>
              <a:t>The making of the English Working Class</a:t>
            </a:r>
            <a:r>
              <a:rPr lang="en-US" altLang="el-GR">
                <a:latin typeface="Arial" panose="020B0604020202020204" pitchFamily="34" charset="0"/>
                <a:cs typeface="Times New Roman" panose="02020603050405020304" pitchFamily="18" charset="0"/>
              </a:rPr>
              <a:t> (1</a:t>
            </a:r>
            <a:r>
              <a:rPr lang="en-US" altLang="el-GR" baseline="30000">
                <a:latin typeface="Arial" panose="020B0604020202020204" pitchFamily="34" charset="0"/>
                <a:cs typeface="Times New Roman" panose="02020603050405020304" pitchFamily="18" charset="0"/>
              </a:rPr>
              <a:t>st</a:t>
            </a:r>
            <a:r>
              <a:rPr lang="en-US" altLang="el-GR">
                <a:latin typeface="Arial" panose="020B0604020202020204" pitchFamily="34" charset="0"/>
                <a:cs typeface="Times New Roman" panose="02020603050405020304" pitchFamily="18" charset="0"/>
              </a:rPr>
              <a:t> ed.1963)</a:t>
            </a:r>
            <a:endParaRPr lang="el-GR" altLang="el-GR" sz="400">
              <a:latin typeface="Arial" panose="020B0604020202020204" pitchFamily="34" charset="0"/>
            </a:endParaRPr>
          </a:p>
          <a:p>
            <a:pPr eaLnBrk="0" hangingPunct="0"/>
            <a:r>
              <a:rPr lang="el-GR" altLang="el-GR">
                <a:latin typeface="Arial" panose="020B0604020202020204" pitchFamily="34" charset="0"/>
                <a:cs typeface="Times New Roman" panose="02020603050405020304" pitchFamily="18" charset="0"/>
              </a:rPr>
              <a:t>Πολύ γνωστά παραδείγματα </a:t>
            </a:r>
            <a:r>
              <a:rPr lang="el-GR" altLang="el-GR" b="1">
                <a:latin typeface="Arial" panose="020B0604020202020204" pitchFamily="34" charset="0"/>
                <a:cs typeface="Times New Roman" panose="02020603050405020304" pitchFamily="18" charset="0"/>
              </a:rPr>
              <a:t>παραδειγματικής σύνταξης:</a:t>
            </a:r>
            <a:endParaRPr lang="el-GR" altLang="el-GR" sz="400">
              <a:latin typeface="Arial" panose="020B0604020202020204" pitchFamily="34" charset="0"/>
            </a:endParaRPr>
          </a:p>
          <a:p>
            <a:pPr eaLnBrk="0" hangingPunct="0"/>
            <a:r>
              <a:rPr lang="fr-FR" altLang="el-GR" sz="2400" b="1"/>
              <a:t>Emmanuel Le Roy Ladurie, </a:t>
            </a:r>
            <a:r>
              <a:rPr lang="fr-FR" altLang="el-GR" sz="2400" i="1"/>
              <a:t>Montaillou</a:t>
            </a:r>
            <a:r>
              <a:rPr lang="fr-FR" altLang="el-GR" sz="2400" b="1"/>
              <a:t> </a:t>
            </a:r>
            <a:r>
              <a:rPr lang="el-GR" altLang="el-GR" sz="2400" b="1"/>
              <a:t>, 1975</a:t>
            </a:r>
            <a:endParaRPr lang="el-GR" altLang="el-GR" sz="2400"/>
          </a:p>
          <a:p>
            <a:pPr eaLnBrk="0" hangingPunct="0"/>
            <a:r>
              <a:rPr lang="en-US" altLang="el-GR" sz="2400" b="1">
                <a:cs typeface="Times New Roman" panose="02020603050405020304" pitchFamily="18" charset="0"/>
              </a:rPr>
              <a:t>Carlo Ginzburg</a:t>
            </a:r>
            <a:r>
              <a:rPr lang="en-GB" altLang="el-GR" sz="2400">
                <a:cs typeface="Times New Roman" panose="02020603050405020304" pitchFamily="18" charset="0"/>
              </a:rPr>
              <a:t>, </a:t>
            </a:r>
            <a:r>
              <a:rPr lang="en-US" altLang="el-GR" sz="2400" i="1">
                <a:cs typeface="Times New Roman" panose="02020603050405020304" pitchFamily="18" charset="0"/>
              </a:rPr>
              <a:t>Il formaggio e I vermi</a:t>
            </a:r>
            <a:r>
              <a:rPr lang="en-GB" altLang="el-GR" sz="2400">
                <a:cs typeface="Times New Roman" panose="02020603050405020304" pitchFamily="18" charset="0"/>
              </a:rPr>
              <a:t>, </a:t>
            </a:r>
            <a:r>
              <a:rPr lang="en-US" altLang="el-GR" sz="2400">
                <a:cs typeface="Times New Roman" panose="02020603050405020304" pitchFamily="18" charset="0"/>
              </a:rPr>
              <a:t>Torino</a:t>
            </a:r>
            <a:r>
              <a:rPr lang="en-GB" altLang="el-GR" sz="2400">
                <a:cs typeface="Times New Roman" panose="02020603050405020304" pitchFamily="18" charset="0"/>
              </a:rPr>
              <a:t> 1976.  </a:t>
            </a:r>
            <a:endParaRPr lang="el-GR" altLang="el-GR" sz="2400"/>
          </a:p>
          <a:p>
            <a:pPr eaLnBrk="0" hangingPunct="0"/>
            <a:r>
              <a:rPr lang="en-US" altLang="el-GR" sz="2400" b="1">
                <a:cs typeface="Times New Roman" panose="02020603050405020304" pitchFamily="18" charset="0"/>
              </a:rPr>
              <a:t>Heyden White,</a:t>
            </a:r>
            <a:r>
              <a:rPr lang="en-US" altLang="el-GR" sz="2400">
                <a:cs typeface="Times New Roman" panose="02020603050405020304" pitchFamily="18" charset="0"/>
              </a:rPr>
              <a:t> Metahistory</a:t>
            </a:r>
            <a:r>
              <a:rPr lang="el-GR" altLang="el-GR" sz="2400">
                <a:cs typeface="Times New Roman" panose="02020603050405020304" pitchFamily="18" charset="0"/>
              </a:rPr>
              <a:t>, 1976.</a:t>
            </a:r>
          </a:p>
          <a:p>
            <a:pPr eaLnBrk="0" hangingPunct="0"/>
            <a:r>
              <a:rPr lang="en-US" altLang="el-GR" sz="2400"/>
              <a:t>Michel</a:t>
            </a:r>
            <a:r>
              <a:rPr lang="el-GR" altLang="el-GR" sz="2400"/>
              <a:t> </a:t>
            </a:r>
            <a:r>
              <a:rPr lang="en-US" altLang="el-GR" sz="2400"/>
              <a:t>de Certau, </a:t>
            </a:r>
            <a:r>
              <a:rPr lang="en-US" altLang="el-GR" sz="2400" b="1" i="1"/>
              <a:t>The Practice of Everyday Life</a:t>
            </a:r>
            <a:endParaRPr lang="el-GR" altLang="el-GR" sz="2400">
              <a:cs typeface="Times New Roman" panose="02020603050405020304" pitchFamily="18" charset="0"/>
            </a:endParaRPr>
          </a:p>
          <a:p>
            <a:pPr eaLnBrk="0" hangingPunct="0"/>
            <a:r>
              <a:rPr lang="en-US" altLang="el-GR" sz="2400" b="1">
                <a:cs typeface="Times New Roman" panose="02020603050405020304" pitchFamily="18" charset="0"/>
              </a:rPr>
              <a:t>Robert Darnton</a:t>
            </a:r>
            <a:r>
              <a:rPr lang="en-US" altLang="el-GR" sz="2400">
                <a:cs typeface="Times New Roman" panose="02020603050405020304" pitchFamily="18" charset="0"/>
              </a:rPr>
              <a:t>, </a:t>
            </a:r>
            <a:r>
              <a:rPr lang="en-US" altLang="el-GR" sz="2400" i="1">
                <a:cs typeface="Times New Roman" panose="02020603050405020304" pitchFamily="18" charset="0"/>
              </a:rPr>
              <a:t>The Great Cat Massacre and other episodes in French Cultural History</a:t>
            </a:r>
            <a:r>
              <a:rPr lang="en-US" altLang="el-GR" sz="2400">
                <a:cs typeface="Times New Roman" panose="02020603050405020304" pitchFamily="18" charset="0"/>
              </a:rPr>
              <a:t>, New York 1984</a:t>
            </a:r>
            <a:endParaRPr lang="el-GR" altLang="el-GR" sz="2400">
              <a:cs typeface="Times New Roman" panose="02020603050405020304" pitchFamily="18" charset="0"/>
            </a:endParaRPr>
          </a:p>
          <a:p>
            <a:pPr eaLnBrk="0" hangingPunct="0"/>
            <a:endParaRPr lang="en-US" altLang="el-GR">
              <a:latin typeface="Arial" panose="020B0604020202020204" pitchFamily="34"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111</TotalTime>
  <Words>1055</Words>
  <Application>Microsoft Office PowerPoint</Application>
  <PresentationFormat>Ευρεία οθόνη</PresentationFormat>
  <Paragraphs>42</Paragraphs>
  <Slides>9</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9</vt:i4>
      </vt:variant>
    </vt:vector>
  </HeadingPairs>
  <TitlesOfParts>
    <vt:vector size="15" baseType="lpstr">
      <vt:lpstr>Arial</vt:lpstr>
      <vt:lpstr>Calibri</vt:lpstr>
      <vt:lpstr>Calibri Light</vt:lpstr>
      <vt:lpstr>Open Sans</vt:lpstr>
      <vt:lpstr>Times New Roman</vt:lpstr>
      <vt:lpstr>Θέμα του Office</vt:lpstr>
      <vt:lpstr>Μεταπολεμικές Ιστοριογραφικές Σχολές</vt:lpstr>
      <vt:lpstr>Παρουσίαση του PowerPoint</vt:lpstr>
      <vt:lpstr>Παρουσίαση του PowerPoint</vt:lpstr>
      <vt:lpstr>Παρουσίαση του PowerPoint</vt:lpstr>
      <vt:lpstr>Παρουσίαση του PowerPoint</vt:lpstr>
      <vt:lpstr>Διανοητική Ιστορία</vt:lpstr>
      <vt:lpstr>Μικροϊστορία και Γλωσσική Στροφή</vt:lpstr>
      <vt:lpstr>Παρουσίαση του PowerPoint</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Μεταπολεμικές Ιστοριογραφικές Σχολές</dc:title>
  <dc:creator>Dimitris Stamatopoulos</dc:creator>
  <cp:lastModifiedBy>Dimitris Stamatopoulos</cp:lastModifiedBy>
  <cp:revision>3</cp:revision>
  <dcterms:created xsi:type="dcterms:W3CDTF">2023-03-27T12:24:51Z</dcterms:created>
  <dcterms:modified xsi:type="dcterms:W3CDTF">2023-04-10T09:46:06Z</dcterms:modified>
</cp:coreProperties>
</file>