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8"/>
  </p:notesMasterIdLst>
  <p:sldIdLst>
    <p:sldId id="341" r:id="rId2"/>
    <p:sldId id="256" r:id="rId3"/>
    <p:sldId id="257" r:id="rId4"/>
    <p:sldId id="342" r:id="rId5"/>
    <p:sldId id="343" r:id="rId6"/>
    <p:sldId id="344" r:id="rId7"/>
    <p:sldId id="345" r:id="rId8"/>
    <p:sldId id="346" r:id="rId9"/>
    <p:sldId id="347" r:id="rId10"/>
    <p:sldId id="348" r:id="rId11"/>
    <p:sldId id="349" r:id="rId12"/>
    <p:sldId id="350" r:id="rId13"/>
    <p:sldId id="417" r:id="rId14"/>
    <p:sldId id="351" r:id="rId15"/>
    <p:sldId id="352" r:id="rId16"/>
    <p:sldId id="353" r:id="rId17"/>
    <p:sldId id="354" r:id="rId18"/>
    <p:sldId id="355" r:id="rId19"/>
    <p:sldId id="356" r:id="rId20"/>
    <p:sldId id="357" r:id="rId21"/>
    <p:sldId id="358" r:id="rId22"/>
    <p:sldId id="359" r:id="rId23"/>
    <p:sldId id="360" r:id="rId24"/>
    <p:sldId id="361" r:id="rId25"/>
    <p:sldId id="362" r:id="rId26"/>
    <p:sldId id="363" r:id="rId27"/>
    <p:sldId id="364" r:id="rId28"/>
    <p:sldId id="418" r:id="rId29"/>
    <p:sldId id="365" r:id="rId30"/>
    <p:sldId id="366" r:id="rId31"/>
    <p:sldId id="367" r:id="rId32"/>
    <p:sldId id="368" r:id="rId33"/>
    <p:sldId id="369" r:id="rId34"/>
    <p:sldId id="370" r:id="rId35"/>
    <p:sldId id="371" r:id="rId36"/>
    <p:sldId id="372" r:id="rId37"/>
    <p:sldId id="373" r:id="rId38"/>
    <p:sldId id="374" r:id="rId39"/>
    <p:sldId id="375" r:id="rId40"/>
    <p:sldId id="376" r:id="rId41"/>
    <p:sldId id="377" r:id="rId42"/>
    <p:sldId id="378" r:id="rId43"/>
    <p:sldId id="379" r:id="rId44"/>
    <p:sldId id="380" r:id="rId45"/>
    <p:sldId id="381" r:id="rId46"/>
    <p:sldId id="382" r:id="rId47"/>
    <p:sldId id="383" r:id="rId48"/>
    <p:sldId id="384" r:id="rId49"/>
    <p:sldId id="385" r:id="rId50"/>
    <p:sldId id="386" r:id="rId51"/>
    <p:sldId id="387" r:id="rId52"/>
    <p:sldId id="388" r:id="rId53"/>
    <p:sldId id="389" r:id="rId54"/>
    <p:sldId id="390" r:id="rId55"/>
    <p:sldId id="391" r:id="rId56"/>
    <p:sldId id="392" r:id="rId57"/>
    <p:sldId id="393" r:id="rId58"/>
    <p:sldId id="394" r:id="rId59"/>
    <p:sldId id="395" r:id="rId60"/>
    <p:sldId id="396" r:id="rId61"/>
    <p:sldId id="397" r:id="rId62"/>
    <p:sldId id="398" r:id="rId63"/>
    <p:sldId id="399" r:id="rId64"/>
    <p:sldId id="400" r:id="rId65"/>
    <p:sldId id="401" r:id="rId66"/>
    <p:sldId id="402" r:id="rId67"/>
    <p:sldId id="403" r:id="rId68"/>
    <p:sldId id="404" r:id="rId69"/>
    <p:sldId id="406" r:id="rId70"/>
    <p:sldId id="407" r:id="rId71"/>
    <p:sldId id="408" r:id="rId72"/>
    <p:sldId id="409" r:id="rId73"/>
    <p:sldId id="410" r:id="rId74"/>
    <p:sldId id="411" r:id="rId75"/>
    <p:sldId id="412" r:id="rId76"/>
    <p:sldId id="413" r:id="rId7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623" autoAdjust="0"/>
    <p:restoredTop sz="94569" autoAdjust="0"/>
  </p:normalViewPr>
  <p:slideViewPr>
    <p:cSldViewPr>
      <p:cViewPr>
        <p:scale>
          <a:sx n="66" d="100"/>
          <a:sy n="66" d="100"/>
        </p:scale>
        <p:origin x="-1240" y="-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904"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3C20C6-45EA-498A-AA8D-50313D9575D9}" type="datetimeFigureOut">
              <a:rPr lang="el-GR" smtClean="0"/>
              <a:pPr/>
              <a:t>23/1/2022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6AD775-137D-4719-8EA6-64ACA3D4D30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23/1/2022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23/1/2022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23/1/2022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23/1/2022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42CEA3-3058-4D43-AE35-B3DA76CB4003}" type="datetimeFigureOut">
              <a:rPr lang="el-GR" smtClean="0"/>
              <a:pPr/>
              <a:t>23/1/2022</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85786" y="1285861"/>
            <a:ext cx="7672414" cy="4500594"/>
          </a:xfrm>
          <a:ln>
            <a:solidFill>
              <a:srgbClr val="FF0000"/>
            </a:solidFill>
          </a:ln>
        </p:spPr>
        <p:txBody>
          <a:bodyPr anchor="t">
            <a:normAutofit fontScale="90000"/>
          </a:bodyPr>
          <a:lstStyle/>
          <a:p>
            <a:r>
              <a:rPr lang="el-GR" sz="4400" dirty="0" smtClean="0"/>
              <a:t/>
            </a:r>
            <a:br>
              <a:rPr lang="el-GR" sz="4400" dirty="0" smtClean="0"/>
            </a:br>
            <a:r>
              <a:rPr lang="el-GR" sz="4400" dirty="0" smtClean="0"/>
              <a:t>ΜΑΘΗΜΑ:</a:t>
            </a:r>
            <a:br>
              <a:rPr lang="el-GR" sz="4400" dirty="0" smtClean="0"/>
            </a:br>
            <a:r>
              <a:rPr lang="el-GR" sz="4400" i="1" dirty="0" smtClean="0"/>
              <a:t>ΕΝΤΥΠΑ ΚΑΙ ΗΛΕΚΤΡΟΝΙΚΑ ΜΜΕ ΣΤΑ ΒΑΛΚΑΝΙΑ</a:t>
            </a:r>
            <a:r>
              <a:rPr lang="el-GR" sz="4400" dirty="0" smtClean="0"/>
              <a:t/>
            </a:r>
            <a:br>
              <a:rPr lang="el-GR" sz="4400" dirty="0" smtClean="0"/>
            </a:br>
            <a:r>
              <a:rPr lang="el-GR" sz="4400" dirty="0" smtClean="0"/>
              <a:t/>
            </a:r>
            <a:br>
              <a:rPr lang="el-GR" sz="4400" dirty="0" smtClean="0"/>
            </a:br>
            <a:r>
              <a:rPr lang="en-US" sz="4400" dirty="0" smtClean="0">
                <a:solidFill>
                  <a:srgbClr val="FF0000"/>
                </a:solidFill>
              </a:rPr>
              <a:t>I</a:t>
            </a:r>
            <a:r>
              <a:rPr lang="el-GR" sz="4400" b="1" dirty="0" smtClean="0">
                <a:solidFill>
                  <a:srgbClr val="FF0000"/>
                </a:solidFill>
              </a:rPr>
              <a:t>. </a:t>
            </a:r>
            <a:r>
              <a:rPr lang="el-GR" sz="4400" b="1" i="1" dirty="0" smtClean="0">
                <a:solidFill>
                  <a:srgbClr val="FF0000"/>
                </a:solidFill>
              </a:rPr>
              <a:t>ΕΝΤΥΠΑ</a:t>
            </a:r>
            <a:r>
              <a:rPr lang="el-GR" sz="4900" b="1" dirty="0" smtClean="0">
                <a:solidFill>
                  <a:srgbClr val="FF0000"/>
                </a:solidFill>
              </a:rPr>
              <a:t/>
            </a:r>
            <a:br>
              <a:rPr lang="el-GR" sz="4900" b="1" dirty="0" smtClean="0">
                <a:solidFill>
                  <a:srgbClr val="FF0000"/>
                </a:solidFill>
              </a:rPr>
            </a:br>
            <a:r>
              <a:rPr lang="el-GR" sz="2800" dirty="0" smtClean="0">
                <a:solidFill>
                  <a:srgbClr val="FF0000"/>
                </a:solidFill>
              </a:rPr>
              <a:t>ΔΗΜΗΤΡΑ ΠΑΤΡΩΝΙΔΟΥ</a:t>
            </a:r>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Συνολικά προεπαναστατικά</a:t>
            </a:r>
            <a:r>
              <a:rPr lang="el-GR" dirty="0" smtClean="0"/>
              <a:t>: 2 Ελληνικές εφημερίδες στη Βιέννη, 2 στο Παρίσι και 2 στο Λονδίνο και η </a:t>
            </a:r>
            <a:r>
              <a:rPr lang="el-GR" i="1" dirty="0" smtClean="0"/>
              <a:t>Επίσημος Εφημερίδα </a:t>
            </a:r>
            <a:r>
              <a:rPr lang="el-GR" dirty="0" smtClean="0"/>
              <a:t>των υπό Βρετανική Διοίκηση Ιονίων Νήσων.</a:t>
            </a:r>
          </a:p>
          <a:p>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Οι </a:t>
            </a:r>
            <a:r>
              <a:rPr lang="el-GR" dirty="0" smtClean="0"/>
              <a:t>εφημερίδες της Ελληνικής Επανάστασης</a:t>
            </a:r>
            <a:br>
              <a:rPr lang="el-GR" dirty="0" smtClean="0"/>
            </a:br>
            <a:endParaRPr lang="el-GR" dirty="0"/>
          </a:p>
        </p:txBody>
      </p:sp>
      <p:sp>
        <p:nvSpPr>
          <p:cNvPr id="3" name="2 - Θέση περιεχομένου"/>
          <p:cNvSpPr>
            <a:spLocks noGrp="1"/>
          </p:cNvSpPr>
          <p:nvPr>
            <p:ph idx="1"/>
          </p:nvPr>
        </p:nvSpPr>
        <p:spPr/>
        <p:txBody>
          <a:bodyPr/>
          <a:lstStyle/>
          <a:p>
            <a:endParaRPr lang="el-GR" dirty="0" smtClean="0"/>
          </a:p>
          <a:p>
            <a:r>
              <a:rPr lang="el-GR" dirty="0" smtClean="0"/>
              <a:t>Η πρώτη επαναστατική εφημερίδα είναι η χειρόγραφη </a:t>
            </a:r>
            <a:r>
              <a:rPr lang="el-GR" i="1" dirty="0" smtClean="0"/>
              <a:t>Εφημερίδα του Γαλαξιδιού </a:t>
            </a:r>
            <a:r>
              <a:rPr lang="el-GR" dirty="0" smtClean="0"/>
              <a:t>(Μάρτιος 1821), αλλά και μετά την εισαγωγή τυπογραφείων εκδίδονται οι χειρόγραφες </a:t>
            </a:r>
            <a:r>
              <a:rPr lang="el-GR" i="1" dirty="0" err="1" smtClean="0"/>
              <a:t>Εφημερίς</a:t>
            </a:r>
            <a:r>
              <a:rPr lang="el-GR" i="1" dirty="0" smtClean="0"/>
              <a:t> Αιτωλική </a:t>
            </a:r>
            <a:r>
              <a:rPr lang="el-GR" dirty="0" smtClean="0"/>
              <a:t>στο Μεσολόγγι και </a:t>
            </a:r>
            <a:r>
              <a:rPr lang="el-GR" i="1" dirty="0" smtClean="0"/>
              <a:t>Αχελώος</a:t>
            </a:r>
            <a:r>
              <a:rPr lang="el-GR" dirty="0" smtClean="0"/>
              <a:t> στο Αγρίνιο (εκδότης ο αρχιγραμματέας Δυτικής Ελλάδας </a:t>
            </a:r>
            <a:r>
              <a:rPr lang="el-GR" dirty="0" err="1" smtClean="0"/>
              <a:t>Νικ</a:t>
            </a:r>
            <a:r>
              <a:rPr lang="el-GR" dirty="0" smtClean="0"/>
              <a:t>. </a:t>
            </a:r>
            <a:r>
              <a:rPr lang="el-GR" dirty="0" err="1" smtClean="0"/>
              <a:t>Λουριώτης</a:t>
            </a:r>
            <a:r>
              <a:rPr lang="el-GR" dirty="0" smtClean="0"/>
              <a:t>).</a:t>
            </a:r>
          </a:p>
          <a:p>
            <a:pPr>
              <a:buNone/>
            </a:pP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i="1" dirty="0" err="1" smtClean="0"/>
              <a:t>Σάλπιξ</a:t>
            </a:r>
            <a:r>
              <a:rPr lang="el-GR" i="1" dirty="0" smtClean="0"/>
              <a:t> Ελληνική</a:t>
            </a:r>
            <a:r>
              <a:rPr lang="el-GR" dirty="0" smtClean="0"/>
              <a:t>: η πρώτη έντυπη επαναστατική εφημερίδα. Καλαμάτα, 1</a:t>
            </a:r>
            <a:r>
              <a:rPr lang="el-GR" baseline="30000" dirty="0" smtClean="0"/>
              <a:t>η</a:t>
            </a:r>
            <a:r>
              <a:rPr lang="el-GR" dirty="0" smtClean="0"/>
              <a:t> Αυγούστου 1821, με εκδότη τον Θεόκλητο Φαρμακίδη σε τυπογραφείο που έφερε ο Δ. Υψηλάντης από Τεργέστη. Εκδόθηκαν μόνο 3 φύλλα (προστριβές Φαρμακίδη – Υψηλάντη).</a:t>
            </a:r>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Τα </a:t>
            </a:r>
            <a:r>
              <a:rPr lang="el-GR" i="1" dirty="0" smtClean="0"/>
              <a:t>Ελληνικά Χρονικά</a:t>
            </a:r>
            <a:r>
              <a:rPr lang="el-GR" i="1" dirty="0" smtClean="0"/>
              <a:t> </a:t>
            </a:r>
            <a:r>
              <a:rPr lang="el-GR" dirty="0" smtClean="0"/>
              <a:t>του Ελβετού φιλέλληνα Ιωάννη Ιακώβου </a:t>
            </a:r>
            <a:r>
              <a:rPr lang="el-GR" dirty="0" err="1" smtClean="0"/>
              <a:t>Μάγερς</a:t>
            </a:r>
            <a:r>
              <a:rPr lang="el-GR" dirty="0" smtClean="0"/>
              <a:t>, </a:t>
            </a:r>
            <a:r>
              <a:rPr lang="el-GR" dirty="0" err="1" smtClean="0"/>
              <a:t>δισεβδομαδιαία</a:t>
            </a:r>
            <a:r>
              <a:rPr lang="el-GR" dirty="0" smtClean="0"/>
              <a:t>, εκδίδονταν στο Μεσολόγγι στο διάστημα 1.1.1824 έω</a:t>
            </a:r>
            <a:r>
              <a:rPr lang="el-GR" dirty="0" smtClean="0"/>
              <a:t>ς</a:t>
            </a:r>
            <a:r>
              <a:rPr lang="el-GR" dirty="0" smtClean="0"/>
              <a:t> 21.2.1826</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214290"/>
            <a:ext cx="8329642" cy="6095070"/>
          </a:xfrm>
        </p:spPr>
        <p:txBody>
          <a:bodyPr/>
          <a:lstStyle/>
          <a:p>
            <a:pPr>
              <a:buNone/>
            </a:pPr>
            <a:endParaRPr lang="el-GR" dirty="0" smtClean="0"/>
          </a:p>
          <a:p>
            <a:endParaRPr lang="el-GR" dirty="0"/>
          </a:p>
        </p:txBody>
      </p:sp>
      <p:pic>
        <p:nvPicPr>
          <p:cNvPr id="5" name="4 - Εικόνα" descr="C:\Users\dpatr\Downloads\Ellinika_Xronika_1825_01_07.jpg"/>
          <p:cNvPicPr/>
          <p:nvPr/>
        </p:nvPicPr>
        <p:blipFill>
          <a:blip r:embed="rId2"/>
          <a:srcRect/>
          <a:stretch>
            <a:fillRect/>
          </a:stretch>
        </p:blipFill>
        <p:spPr bwMode="auto">
          <a:xfrm>
            <a:off x="1934845" y="106612"/>
            <a:ext cx="5274310" cy="66447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214290"/>
            <a:ext cx="8686800" cy="6095070"/>
          </a:xfrm>
        </p:spPr>
        <p:txBody>
          <a:bodyPr>
            <a:normAutofit/>
          </a:bodyPr>
          <a:lstStyle/>
          <a:p>
            <a:pPr>
              <a:buNone/>
            </a:pPr>
            <a:r>
              <a:rPr lang="el-GR" sz="4000" dirty="0" smtClean="0"/>
              <a:t>Μέχρι την άφιξη του </a:t>
            </a:r>
            <a:r>
              <a:rPr lang="el-GR" sz="4000" dirty="0" err="1" smtClean="0"/>
              <a:t>Όθωνα</a:t>
            </a:r>
            <a:r>
              <a:rPr lang="el-GR" sz="4000" dirty="0" smtClean="0"/>
              <a:t> εκδόθηκαν περίπου 20 εφημερίδες. Θα επιβιώσουν μόνο 3:</a:t>
            </a:r>
          </a:p>
          <a:p>
            <a:r>
              <a:rPr lang="el-GR" sz="4000" dirty="0" smtClean="0"/>
              <a:t>Η </a:t>
            </a:r>
            <a:r>
              <a:rPr lang="el-GR" sz="4000" i="1" dirty="0" smtClean="0"/>
              <a:t>Γενική </a:t>
            </a:r>
            <a:r>
              <a:rPr lang="el-GR" sz="4000" i="1" dirty="0" err="1" smtClean="0"/>
              <a:t>Εφημερίς</a:t>
            </a:r>
            <a:r>
              <a:rPr lang="el-GR" sz="4000" i="1" dirty="0" smtClean="0"/>
              <a:t> της Ελλάδος </a:t>
            </a:r>
            <a:r>
              <a:rPr lang="el-GR" sz="4000" dirty="0" smtClean="0"/>
              <a:t>(η κατοπινή </a:t>
            </a:r>
            <a:r>
              <a:rPr lang="el-GR" sz="4000" i="1" dirty="0" err="1" smtClean="0"/>
              <a:t>Εφημερίς</a:t>
            </a:r>
            <a:r>
              <a:rPr lang="el-GR" sz="4000" i="1" dirty="0" smtClean="0"/>
              <a:t> της Κυβερνήσεως</a:t>
            </a:r>
            <a:r>
              <a:rPr lang="el-GR" sz="4000" dirty="0" smtClean="0"/>
              <a:t>)</a:t>
            </a:r>
          </a:p>
          <a:p>
            <a:r>
              <a:rPr lang="el-GR" sz="4000" dirty="0" smtClean="0"/>
              <a:t>Η </a:t>
            </a:r>
            <a:r>
              <a:rPr lang="el-GR" sz="4000" i="1" dirty="0" smtClean="0"/>
              <a:t>Αθηνά</a:t>
            </a:r>
            <a:r>
              <a:rPr lang="el-GR" sz="4000" dirty="0" smtClean="0"/>
              <a:t> του </a:t>
            </a:r>
            <a:r>
              <a:rPr lang="el-GR" sz="4000" dirty="0" err="1" smtClean="0"/>
              <a:t>Αντωνιάδου</a:t>
            </a:r>
            <a:endParaRPr lang="el-GR" sz="4000" dirty="0" smtClean="0"/>
          </a:p>
          <a:p>
            <a:r>
              <a:rPr lang="el-GR" sz="4000" dirty="0" smtClean="0"/>
              <a:t>Ο </a:t>
            </a:r>
            <a:r>
              <a:rPr lang="el-GR" sz="4000" i="1" dirty="0" err="1" smtClean="0"/>
              <a:t>Σωτήρ</a:t>
            </a:r>
            <a:r>
              <a:rPr lang="el-GR" sz="4000" i="1" dirty="0" smtClean="0"/>
              <a:t> </a:t>
            </a:r>
            <a:r>
              <a:rPr lang="el-GR" sz="4000" dirty="0" smtClean="0"/>
              <a:t>του Σκούφου </a:t>
            </a:r>
          </a:p>
          <a:p>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Δεν είναι ανεξάρτητα δημοσιογραφικά όργανα ελέγχονται από πολιτικούς, προεστούς και καπεταναίους που τις χρηματοδοτούν για να τους υποστηρίζουν.</a:t>
            </a:r>
          </a:p>
          <a:p>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400" dirty="0" smtClean="0"/>
              <a:t>Ο Ελληνικός Τύπος κατά την Οθωνική περίοδο</a:t>
            </a:r>
            <a:endParaRPr lang="el-GR" dirty="0"/>
          </a:p>
        </p:txBody>
      </p:sp>
      <p:sp>
        <p:nvSpPr>
          <p:cNvPr id="3" name="2 - Θέση περιεχομένου"/>
          <p:cNvSpPr>
            <a:spLocks noGrp="1"/>
          </p:cNvSpPr>
          <p:nvPr>
            <p:ph idx="1"/>
          </p:nvPr>
        </p:nvSpPr>
        <p:spPr/>
        <p:txBody>
          <a:bodyPr>
            <a:normAutofit/>
          </a:bodyPr>
          <a:lstStyle/>
          <a:p>
            <a:pPr>
              <a:buNone/>
            </a:pPr>
            <a:r>
              <a:rPr lang="el-GR" sz="3600" b="1" dirty="0" smtClean="0"/>
              <a:t>	</a:t>
            </a:r>
            <a:endParaRPr lang="el-GR" sz="3600" dirty="0" smtClean="0"/>
          </a:p>
          <a:p>
            <a:pPr>
              <a:buNone/>
            </a:pPr>
            <a:endParaRPr lang="el-GR" sz="3600" dirty="0" smtClean="0"/>
          </a:p>
          <a:p>
            <a:r>
              <a:rPr lang="el-GR" sz="3600" dirty="0" smtClean="0"/>
              <a:t>Ο </a:t>
            </a:r>
            <a:r>
              <a:rPr lang="el-GR" sz="3600" dirty="0" err="1" smtClean="0"/>
              <a:t>Όθωνας</a:t>
            </a:r>
            <a:r>
              <a:rPr lang="el-GR" sz="3600" dirty="0" smtClean="0"/>
              <a:t> από το 1833 με 3 νόμους καθιερώνει τον πλήρη έλεγχο του Τύπου.</a:t>
            </a:r>
          </a:p>
          <a:p>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Διώξεις Τύπου επί </a:t>
            </a:r>
            <a:r>
              <a:rPr lang="el-GR" sz="3600" dirty="0" err="1" smtClean="0"/>
              <a:t>Όθωνος</a:t>
            </a:r>
            <a:r>
              <a:rPr lang="el-GR" sz="3600" dirty="0" smtClean="0"/>
              <a:t>. Οι εφημερίδες γίνονταν ή </a:t>
            </a:r>
            <a:r>
              <a:rPr lang="el-GR" sz="3600" dirty="0" err="1" smtClean="0"/>
              <a:t>φιλοοθωνικές</a:t>
            </a:r>
            <a:r>
              <a:rPr lang="el-GR" sz="3600" dirty="0" smtClean="0"/>
              <a:t> ή </a:t>
            </a:r>
            <a:r>
              <a:rPr lang="el-GR" sz="3600" dirty="0" err="1" smtClean="0"/>
              <a:t>αντιοθωνικές</a:t>
            </a:r>
            <a:r>
              <a:rPr lang="el-GR" sz="3600" dirty="0" smtClean="0"/>
              <a:t> ανάλογα με το αν οι πολιτικοί που </a:t>
            </a:r>
            <a:r>
              <a:rPr lang="el-GR" sz="3600" dirty="0" smtClean="0"/>
              <a:t>υποστήριζαν έρχονταν στην </a:t>
            </a:r>
            <a:r>
              <a:rPr lang="el-GR" sz="3600" dirty="0" smtClean="0"/>
              <a:t>ή απέρχονταν από την κυβέρνηση του </a:t>
            </a:r>
            <a:r>
              <a:rPr lang="el-GR" sz="3600" dirty="0" err="1" smtClean="0"/>
              <a:t>Όθωνα</a:t>
            </a:r>
            <a:r>
              <a:rPr lang="el-GR" sz="3600" dirty="0" smtClean="0"/>
              <a:t>.</a:t>
            </a:r>
          </a:p>
          <a:p>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Σύνταγμα του 1844 θεμελιώνει τις αρχές της ελευθεροτυπίας (άρθρο 10).</a:t>
            </a:r>
          </a:p>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85720" y="500042"/>
            <a:ext cx="8365910" cy="5715040"/>
          </a:xfrm>
        </p:spPr>
        <p:txBody>
          <a:bodyPr anchor="t">
            <a:normAutofit/>
          </a:bodyPr>
          <a:lstStyle/>
          <a:p>
            <a:r>
              <a:rPr lang="el-GR" sz="4400" b="0" dirty="0" smtClean="0"/>
              <a:t/>
            </a:r>
            <a:br>
              <a:rPr lang="el-GR" sz="4400" b="0" dirty="0" smtClean="0"/>
            </a:br>
            <a:r>
              <a:rPr lang="el-GR" sz="4900" dirty="0" smtClean="0"/>
              <a:t>ΣΥΝΤΟΜΗ ΙΣΤΟΡΙΚΗ ΑΝΑΣΚΟΠΗΣΗ ΤΟΥ ΕΛΛΗΝΙΚΟΥ ΤΥΠΟΥ</a:t>
            </a:r>
            <a:br>
              <a:rPr lang="el-GR" sz="4900" dirty="0" smtClean="0"/>
            </a:br>
            <a:r>
              <a:rPr lang="el-GR" sz="4400" b="0" dirty="0" smtClean="0"/>
              <a:t/>
            </a:r>
            <a:br>
              <a:rPr lang="el-GR" sz="4400" b="0" dirty="0" smtClean="0"/>
            </a:br>
            <a:r>
              <a:rPr lang="el-GR" sz="3100" b="0" dirty="0" smtClean="0">
                <a:solidFill>
                  <a:schemeClr val="bg1"/>
                </a:solidFill>
              </a:rPr>
              <a:t>ΔΗΜΗΤΡΑ ΠΑΤΡΩΝΙΔΟΥ</a:t>
            </a:r>
            <a:br>
              <a:rPr lang="el-GR" sz="3100" b="0" dirty="0" smtClean="0">
                <a:solidFill>
                  <a:schemeClr val="bg1"/>
                </a:solidFill>
              </a:rPr>
            </a:br>
            <a:r>
              <a:rPr lang="el-GR" sz="4400" b="0" dirty="0" smtClean="0"/>
              <a:t/>
            </a:r>
            <a:br>
              <a:rPr lang="el-GR" sz="4400" b="0" dirty="0" smtClean="0"/>
            </a:br>
            <a:endParaRPr lang="el-GR" sz="44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Μέχρι την έξωση του </a:t>
            </a:r>
            <a:r>
              <a:rPr lang="el-GR" sz="3600" dirty="0" err="1" smtClean="0"/>
              <a:t>Όθωνα</a:t>
            </a:r>
            <a:r>
              <a:rPr lang="el-GR" sz="3600" dirty="0" smtClean="0"/>
              <a:t> κυκλοφόρησαν περίπου 110 εφημερίδες στην Αθήνα και 40 στην επαρχία (κι άλλες 30 στα Ιόνια Νησιά) για μικρά διαστήματα ετών ή μηνών οι περισσότερες.</a:t>
            </a:r>
          </a:p>
          <a:p>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Χαρακτηριστικά: λίγοι συνδρομητές (διακινούνταν μέσω ταχυδρομείου), </a:t>
            </a:r>
          </a:p>
          <a:p>
            <a:r>
              <a:rPr lang="el-GR" sz="3600" dirty="0" smtClean="0"/>
              <a:t>εξωφρενικές τιμές, </a:t>
            </a:r>
          </a:p>
          <a:p>
            <a:r>
              <a:rPr lang="el-GR" sz="3600" dirty="0" smtClean="0"/>
              <a:t>τα εξωτερικά νέα τα έπαιρναν από ξένες εφημερίδες ή επιστολές Ελλήνων από το εξωτερικό ή από ταξιδιώτες πλοίων, </a:t>
            </a:r>
          </a:p>
          <a:p>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το σημαντικότερο στοιχείο της εφημερίδας ήταν το άρθρο (από τον εκδότη, συντάκτη ή ιδιοκτήτη διευθυντή της εφημερίδας),</a:t>
            </a:r>
          </a:p>
          <a:p>
            <a:r>
              <a:rPr lang="el-GR" sz="3600" dirty="0" smtClean="0"/>
              <a:t> στις εφημερίδες έγραφαν διανοούμενοι και πολιτικοί της εποχής (όχι δημοσιογράφοι).</a:t>
            </a:r>
            <a:endParaRPr lang="el-GR" sz="3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περίοδος 1864-1912</a:t>
            </a:r>
            <a:br>
              <a:rPr lang="el-GR" dirty="0" smtClean="0"/>
            </a:br>
            <a:endParaRPr lang="el-GR" dirty="0"/>
          </a:p>
        </p:txBody>
      </p:sp>
      <p:sp>
        <p:nvSpPr>
          <p:cNvPr id="3" name="2 - Θέση περιεχομένου"/>
          <p:cNvSpPr>
            <a:spLocks noGrp="1"/>
          </p:cNvSpPr>
          <p:nvPr>
            <p:ph idx="1"/>
          </p:nvPr>
        </p:nvSpPr>
        <p:spPr>
          <a:xfrm>
            <a:off x="357158" y="1214422"/>
            <a:ext cx="8329642" cy="5094938"/>
          </a:xfrm>
        </p:spPr>
        <p:txBody>
          <a:bodyPr>
            <a:noAutofit/>
          </a:bodyPr>
          <a:lstStyle/>
          <a:p>
            <a:r>
              <a:rPr lang="el-GR" sz="3600" dirty="0" smtClean="0"/>
              <a:t>Το άρθρο 14 του Συντάγματος του 1864 κατοχύρωσε εκ νέου την ελευθεροτυπία. Στην πράξη βέβαια οι νόμοι του κράτους επιτρέπουν να ασκούνται διώξεις και να επιβάλλονται καταδίκες, κυρίως για τα αδικήματα της περιύβρισης αρχής, της προσβολής του προσώπου του βασιλιά και της υποκίνησης σε στάση.</a:t>
            </a:r>
            <a:endParaRPr lang="el-GR" sz="3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(π.χ. δίωξη Τρικούπη για το «Τις </a:t>
            </a:r>
            <a:r>
              <a:rPr lang="el-GR" sz="3600" dirty="0" err="1" smtClean="0"/>
              <a:t>Πταίει</a:t>
            </a:r>
            <a:r>
              <a:rPr lang="el-GR" sz="3600" dirty="0" smtClean="0"/>
              <a:t>», αμέτρητες διώξεις του Κλεάνθη Τριαντάφυλλου, φανατικού δημοκράτη και αντιβασιλικού εκδότη του </a:t>
            </a:r>
            <a:r>
              <a:rPr lang="el-GR" sz="3600" i="1" dirty="0" err="1" smtClean="0"/>
              <a:t>Ραμπαγά</a:t>
            </a:r>
            <a:r>
              <a:rPr lang="el-GR" sz="3600" dirty="0" smtClean="0"/>
              <a:t>, διώξεις/δολοφονία του </a:t>
            </a:r>
            <a:r>
              <a:rPr lang="el-GR" sz="3600" dirty="0" err="1" smtClean="0"/>
              <a:t>Ρόκου</a:t>
            </a:r>
            <a:r>
              <a:rPr lang="el-GR" sz="3600" dirty="0" smtClean="0"/>
              <a:t> Χοϊδά).</a:t>
            </a:r>
          </a:p>
          <a:p>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571472" y="642918"/>
            <a:ext cx="8115328" cy="5666442"/>
          </a:xfrm>
        </p:spPr>
        <p:txBody>
          <a:bodyPr>
            <a:normAutofit lnSpcReduction="10000"/>
          </a:bodyPr>
          <a:lstStyle/>
          <a:p>
            <a:r>
              <a:rPr lang="el-GR" sz="3600" dirty="0" smtClean="0"/>
              <a:t>Ωστόσο η Ελλάδα είναι από τις πρώτες Ευρωπαϊκές χώρες που κατοχυρώνουν συνταγματικά της ελευθεροτυπία. Τα επόμενα Συντάγματα θα κινηθούν στο ίδιο πλαίσιο σχετικά με την ελευθεροτυπία, ως τη μεγάλη αλλαγή που θα επέλθει με το Σύνταγμα του 1952, το οποίο ενσαρκώνει το </a:t>
            </a:r>
            <a:r>
              <a:rPr lang="el-GR" sz="3600" dirty="0" err="1" smtClean="0"/>
              <a:t>εμφυλιοπολεμικό</a:t>
            </a:r>
            <a:r>
              <a:rPr lang="el-GR" sz="3600" dirty="0" smtClean="0"/>
              <a:t> κλίμα της εποχής βάζοντας φραγμούς στην ελευθεροτυπία.</a:t>
            </a:r>
          </a:p>
          <a:p>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Το καθεστώς ελευθεροτυπίας οδηγεί σε μεγάλη «γεννητικότητα» των εφημερίδων στη συγκεκριμένη περίοδο. 150 περίπου εφημερίδες σε όλη την Ελλάδα, οι 54 από αυτές στην Αθήνα. </a:t>
            </a:r>
          </a:p>
          <a:p>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Από τις 54 αθηναϊκές εφημερίδες του 1883 οι 15 είναι ημερήσιες. Οι υπόλοιπες εκδίδονται 3-4 φορές την εβδομάδα. </a:t>
            </a:r>
          </a:p>
          <a:p>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Η γεννητικότητα αυτή όμως συνοδεύεται από αυξημένη «παιδική θνησιμότητα»: από τις 67 εφημερίδες του 1871, στα 1883 επιβιώνουν μόνο οι 12 (Δ. Βικέλας, </a:t>
            </a:r>
            <a:r>
              <a:rPr lang="el-GR" sz="3600" i="1" dirty="0" smtClean="0"/>
              <a:t>É</a:t>
            </a:r>
            <a:r>
              <a:rPr lang="en-US" sz="3600" i="1" dirty="0" smtClean="0"/>
              <a:t>tat de la </a:t>
            </a:r>
            <a:r>
              <a:rPr lang="en-US" sz="3600" i="1" dirty="0" err="1" smtClean="0"/>
              <a:t>Presse</a:t>
            </a:r>
            <a:r>
              <a:rPr lang="en-US" sz="3600" i="1" dirty="0" smtClean="0"/>
              <a:t> P</a:t>
            </a:r>
            <a:r>
              <a:rPr lang="el-GR" sz="3600" i="1" dirty="0" smtClean="0"/>
              <a:t>é</a:t>
            </a:r>
            <a:r>
              <a:rPr lang="en-US" sz="3600" i="1" dirty="0" err="1" smtClean="0"/>
              <a:t>riodique</a:t>
            </a:r>
            <a:r>
              <a:rPr lang="en-US" sz="3600" i="1" dirty="0" smtClean="0"/>
              <a:t> </a:t>
            </a:r>
            <a:r>
              <a:rPr lang="en-US" sz="3600" i="1" dirty="0" err="1" smtClean="0"/>
              <a:t>Grecque</a:t>
            </a:r>
            <a:r>
              <a:rPr lang="el-GR" sz="3600" dirty="0" smtClean="0"/>
              <a:t>, Παρίσι 1883).</a:t>
            </a:r>
            <a:endParaRPr lang="el-GR" sz="3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Στην επαρχία οι εφημερίδες είναι εβδομαδιαίες (με εξαίρεση τον Πειραιά, τη Σύρο, την Κέρκυρα, τον Βόλο, όπου εκδίδονται 2-3 φορές εβδομαδιαίως). Στη Θεσσαλία αμέσως μετά την προσάρτηση ιδρύθηκαν 12 εφημερίδες. Στις παλιές επαρχίες, σε κάθε πρωτεύουσα νομού υπάρχουν 2 εφημερίδες: 1 για κάθε κόμμα.</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ΠΕΡΙΕΧΟΜΕΝΑ ΕΝΟΤΗΤΑΣ</a:t>
            </a:r>
            <a:br>
              <a:rPr lang="el-GR" dirty="0" smtClean="0"/>
            </a:br>
            <a:endParaRPr lang="el-GR" dirty="0"/>
          </a:p>
        </p:txBody>
      </p:sp>
      <p:sp>
        <p:nvSpPr>
          <p:cNvPr id="3" name="2 - Θέση περιεχομένου"/>
          <p:cNvSpPr>
            <a:spLocks noGrp="1"/>
          </p:cNvSpPr>
          <p:nvPr>
            <p:ph idx="1"/>
          </p:nvPr>
        </p:nvSpPr>
        <p:spPr>
          <a:xfrm>
            <a:off x="285720" y="928670"/>
            <a:ext cx="8401080" cy="5380690"/>
          </a:xfrm>
        </p:spPr>
        <p:txBody>
          <a:bodyPr>
            <a:normAutofit lnSpcReduction="10000"/>
          </a:bodyPr>
          <a:lstStyle/>
          <a:p>
            <a:endParaRPr lang="el-GR" dirty="0" smtClean="0"/>
          </a:p>
          <a:p>
            <a:pPr marL="651510" indent="-514350">
              <a:buFont typeface="+mj-lt"/>
              <a:buAutoNum type="arabicPeriod"/>
            </a:pPr>
            <a:endParaRPr lang="el-GR" dirty="0" smtClean="0"/>
          </a:p>
          <a:p>
            <a:pPr marL="651510" indent="-514350">
              <a:buFont typeface="+mj-lt"/>
              <a:buAutoNum type="arabicPeriod"/>
            </a:pPr>
            <a:r>
              <a:rPr lang="el-GR" dirty="0" smtClean="0"/>
              <a:t>Γένεση και πρώτα βήματα του Ελληνικού </a:t>
            </a:r>
            <a:r>
              <a:rPr lang="el-GR" dirty="0" smtClean="0"/>
              <a:t>Τύπου</a:t>
            </a:r>
          </a:p>
          <a:p>
            <a:pPr marL="651510" indent="-514350">
              <a:buFont typeface="+mj-lt"/>
              <a:buAutoNum type="arabicPeriod"/>
            </a:pPr>
            <a:r>
              <a:rPr lang="el-GR" dirty="0" smtClean="0"/>
              <a:t>Οι εφημερίδες της Ελληνικής Επανάστασης</a:t>
            </a:r>
          </a:p>
          <a:p>
            <a:pPr marL="651510" indent="-514350">
              <a:buFont typeface="+mj-lt"/>
              <a:buAutoNum type="arabicPeriod"/>
            </a:pPr>
            <a:r>
              <a:rPr lang="el-GR" dirty="0" smtClean="0"/>
              <a:t>Ο Ελληνικός Τύπος κατά την Οθωνική </a:t>
            </a:r>
            <a:r>
              <a:rPr lang="el-GR" dirty="0" smtClean="0"/>
              <a:t>περίοδο</a:t>
            </a:r>
          </a:p>
          <a:p>
            <a:pPr marL="651510" indent="-514350">
              <a:buFont typeface="+mj-lt"/>
              <a:buAutoNum type="arabicPeriod"/>
            </a:pPr>
            <a:r>
              <a:rPr lang="el-GR" dirty="0" smtClean="0"/>
              <a:t>Η περίοδος </a:t>
            </a:r>
            <a:r>
              <a:rPr lang="el-GR" dirty="0" smtClean="0"/>
              <a:t>1864-1912</a:t>
            </a:r>
          </a:p>
          <a:p>
            <a:pPr marL="651510" indent="-514350">
              <a:buFont typeface="+mj-lt"/>
              <a:buAutoNum type="arabicPeriod"/>
            </a:pPr>
            <a:r>
              <a:rPr lang="el-GR" dirty="0" smtClean="0"/>
              <a:t>Η περίοδος των πολέμων </a:t>
            </a:r>
            <a:r>
              <a:rPr lang="el-GR" dirty="0" smtClean="0"/>
              <a:t>1912-1949</a:t>
            </a:r>
          </a:p>
          <a:p>
            <a:pPr marL="651510" indent="-514350">
              <a:buFont typeface="+mj-lt"/>
              <a:buAutoNum type="arabicPeriod"/>
            </a:pPr>
            <a:r>
              <a:rPr lang="el-GR" dirty="0" smtClean="0"/>
              <a:t>Δεύτερο μισό του 20ού </a:t>
            </a:r>
            <a:r>
              <a:rPr lang="el-GR" dirty="0" smtClean="0"/>
              <a:t>αιώνα</a:t>
            </a:r>
          </a:p>
          <a:p>
            <a:pPr marL="651510" indent="-514350">
              <a:buFont typeface="+mj-lt"/>
              <a:buAutoNum type="arabicPeriod"/>
            </a:pPr>
            <a:r>
              <a:rPr lang="el-GR" dirty="0" smtClean="0"/>
              <a:t>Η «χρυσή» δεκαετία </a:t>
            </a:r>
            <a:r>
              <a:rPr lang="el-GR" dirty="0" smtClean="0"/>
              <a:t>1980</a:t>
            </a:r>
          </a:p>
          <a:p>
            <a:pPr marL="651510" indent="-514350">
              <a:buFont typeface="+mj-lt"/>
              <a:buAutoNum type="arabicPeriod"/>
            </a:pPr>
            <a:r>
              <a:rPr lang="el-GR" dirty="0" smtClean="0"/>
              <a:t>Δεκαετία 1990: καταβύθιση των κυκλοφοριών, αύξηση των τίτλων</a:t>
            </a:r>
            <a:endParaRPr lang="el-GR" dirty="0" smtClean="0"/>
          </a:p>
          <a:p>
            <a:pPr marL="651510" indent="-514350" algn="just">
              <a:buFont typeface="+mj-lt"/>
              <a:buAutoNum type="arabicPeriod"/>
            </a:pPr>
            <a:endParaRPr lang="el-GR" dirty="0" smtClean="0"/>
          </a:p>
          <a:p>
            <a:pPr marL="651510" indent="-514350" algn="just">
              <a:buNone/>
            </a:pPr>
            <a:endParaRPr lang="el-GR" dirty="0" smtClean="0"/>
          </a:p>
          <a:p>
            <a:pPr marL="651510" indent="-514350">
              <a:buNone/>
            </a:pPr>
            <a:endParaRPr lang="el-GR" dirty="0" smtClean="0"/>
          </a:p>
          <a:p>
            <a:pPr>
              <a:buNone/>
            </a:pP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Αύξηση και των ελληνόφωνων εφημερίδων εκτός συνόρων (σύνολο 25 στην Πόλη, στη Σμύρνη, στη Θεσσαλονίκη, στη Σάμο, στην Κρήτη, στην Αλεξάνδρεια, στο Κάιρο, την Κύπρο, στη Ρουμανία, στη </a:t>
            </a:r>
            <a:r>
              <a:rPr lang="el-GR" dirty="0" smtClean="0"/>
              <a:t>Φιλιππούπολη). </a:t>
            </a:r>
            <a:endParaRPr lang="el-GR" dirty="0" smtClean="0"/>
          </a:p>
          <a:p>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Ξεκινά ο Τύπος να εκμεταλλεύεται τις δυνατότητες της διαφήμισης.</a:t>
            </a:r>
          </a:p>
          <a:p>
            <a:pPr>
              <a:buNone/>
            </a:pPr>
            <a:endParaRPr lang="el-GR" dirty="0" smtClean="0"/>
          </a:p>
          <a:p>
            <a:r>
              <a:rPr lang="el-GR" dirty="0" smtClean="0"/>
              <a:t>Σημαντική καινοτομία: εγκαθίστανται διεθνή ειδησεογραφικά πρακτορεία.</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Κυκλοφορούν πολλές σατιρικές εφημερίδες, οι οποίες πολλές φορές θίγουν και ιδιώτες και οικογένειες. Υπάρχουν όμως και σατιρικά φύλλα ποιότητας, όπως </a:t>
            </a:r>
            <a:r>
              <a:rPr lang="el-GR" sz="3600" i="1" dirty="0" smtClean="0"/>
              <a:t>Ασμοδαίος</a:t>
            </a:r>
            <a:r>
              <a:rPr lang="el-GR" sz="3600" dirty="0" smtClean="0"/>
              <a:t>, το </a:t>
            </a:r>
            <a:r>
              <a:rPr lang="el-GR" sz="3600" i="1" dirty="0" smtClean="0"/>
              <a:t>Μη χάνεσαι</a:t>
            </a:r>
            <a:r>
              <a:rPr lang="el-GR" sz="3600" dirty="0" smtClean="0"/>
              <a:t>,</a:t>
            </a:r>
          </a:p>
          <a:p>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sz="3600" dirty="0" smtClean="0"/>
              <a:t>	</a:t>
            </a:r>
            <a:r>
              <a:rPr lang="el-GR" sz="3600" i="1" dirty="0" err="1" smtClean="0"/>
              <a:t>Ραμπαγάς</a:t>
            </a:r>
            <a:r>
              <a:rPr lang="el-GR" sz="3600" dirty="0" smtClean="0"/>
              <a:t> και ο περίφημος </a:t>
            </a:r>
            <a:r>
              <a:rPr lang="el-GR" sz="3600" i="1" dirty="0" err="1" smtClean="0"/>
              <a:t>Ρωμηός</a:t>
            </a:r>
            <a:r>
              <a:rPr lang="el-GR" sz="3600" i="1" dirty="0" smtClean="0"/>
              <a:t> του </a:t>
            </a:r>
            <a:r>
              <a:rPr lang="el-GR" sz="3600" i="1" dirty="0" err="1" smtClean="0"/>
              <a:t>Σουρή</a:t>
            </a:r>
            <a:r>
              <a:rPr lang="el-GR" sz="3600" dirty="0" smtClean="0"/>
              <a:t>. Έχουν μεγάλη κυκλοφορία (για την οποία ο Βικέλας διερωτάται μήπως ευθύνεται ότι χρησιμοποιούν </a:t>
            </a:r>
            <a:r>
              <a:rPr lang="el-GR" sz="3600" dirty="0" smtClean="0"/>
              <a:t>απλούστερη γλώσσα και </a:t>
            </a:r>
            <a:r>
              <a:rPr lang="el-GR" sz="3600" dirty="0" smtClean="0"/>
              <a:t>όχι την </a:t>
            </a:r>
            <a:r>
              <a:rPr lang="el-GR" sz="3600" dirty="0" smtClean="0"/>
              <a:t>καθαρεύουσα/</a:t>
            </a:r>
            <a:r>
              <a:rPr lang="el-GR" sz="3600" dirty="0" err="1" smtClean="0"/>
              <a:t>αττικίζουσα</a:t>
            </a:r>
            <a:r>
              <a:rPr lang="el-GR" sz="3600" dirty="0" smtClean="0"/>
              <a:t>, </a:t>
            </a:r>
            <a:r>
              <a:rPr lang="el-GR" sz="3600" dirty="0" smtClean="0"/>
              <a:t>όπως οι πολιτικές εφημερίδες.)</a:t>
            </a:r>
          </a:p>
          <a:p>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Ρόλος των εφημερίδων στα Στηλιτικά </a:t>
            </a:r>
            <a:r>
              <a:rPr lang="el-GR" sz="3600" dirty="0" smtClean="0"/>
              <a:t>(χειμώνας 1874-1875</a:t>
            </a:r>
            <a:r>
              <a:rPr lang="el-GR" sz="3600" dirty="0" smtClean="0"/>
              <a:t>).</a:t>
            </a:r>
          </a:p>
          <a:p>
            <a:endParaRPr lang="el-GR" sz="3600" dirty="0" smtClean="0"/>
          </a:p>
          <a:p>
            <a:r>
              <a:rPr lang="el-GR" sz="3600" dirty="0" smtClean="0"/>
              <a:t>Σημαντικότερες εφημερίδες της περιόδου: </a:t>
            </a:r>
            <a:r>
              <a:rPr lang="el-GR" sz="3600" i="1" dirty="0" smtClean="0"/>
              <a:t>Ακρόπολις, οι Καιροί, η </a:t>
            </a:r>
            <a:r>
              <a:rPr lang="el-GR" sz="3600" i="1" dirty="0" err="1" smtClean="0"/>
              <a:t>Εφημερίς</a:t>
            </a:r>
            <a:r>
              <a:rPr lang="el-GR" sz="3600" i="1" dirty="0" smtClean="0"/>
              <a:t>, Εμπρός </a:t>
            </a:r>
            <a:r>
              <a:rPr lang="el-GR" sz="3600" i="1" dirty="0" err="1" smtClean="0"/>
              <a:t>Σκριπ</a:t>
            </a:r>
            <a:r>
              <a:rPr lang="el-GR" sz="3600" i="1" dirty="0" smtClean="0"/>
              <a:t>, η </a:t>
            </a:r>
            <a:r>
              <a:rPr lang="el-GR" sz="3600" i="1" dirty="0" err="1" smtClean="0"/>
              <a:t>Πρωΐα</a:t>
            </a:r>
            <a:r>
              <a:rPr lang="el-GR" sz="3600" dirty="0" smtClean="0"/>
              <a:t>, (Εθνικό Κόμμα), η </a:t>
            </a:r>
            <a:r>
              <a:rPr lang="el-GR" sz="3600" i="1" dirty="0" smtClean="0"/>
              <a:t>Εστία</a:t>
            </a:r>
            <a:r>
              <a:rPr lang="el-GR" sz="3600" dirty="0" smtClean="0"/>
              <a:t> (ακόμη και σήμερα κυκλοφορεί).</a:t>
            </a:r>
          </a:p>
          <a:p>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i="1" dirty="0" err="1" smtClean="0"/>
              <a:t>Εφημερίς</a:t>
            </a:r>
            <a:r>
              <a:rPr lang="el-GR" dirty="0" smtClean="0"/>
              <a:t>, της οικογένειας </a:t>
            </a:r>
            <a:r>
              <a:rPr lang="el-GR" dirty="0" err="1" smtClean="0"/>
              <a:t>Κορομηλά</a:t>
            </a:r>
            <a:r>
              <a:rPr lang="el-GR" dirty="0" smtClean="0"/>
              <a:t>, η πρώτη με τακτική και μακρόχρονη κυκλοφορία Ελληνική ημερήσια εφημερίδα</a:t>
            </a:r>
            <a:r>
              <a:rPr lang="el-GR" dirty="0" smtClean="0"/>
              <a:t>: </a:t>
            </a:r>
            <a:r>
              <a:rPr lang="el-GR" dirty="0" smtClean="0"/>
              <a:t>προσπαθεί να είναι καθαρά ειδησεογραφική. Η πρώτη σελίδα γεμάτη τηλεγραφήματα με εξωτερικές ειδήσεις. Πωλούσε εφημερίδες και στους δρόμους. Καθιέρωσε τον πρώτο Έλληνα κοινοβουλευτικό συντάκτη</a:t>
            </a:r>
            <a:r>
              <a:rPr lang="el-GR" dirty="0" smtClean="0"/>
              <a:t>. Διαχωρίζει τη θέση της από την έως τότε κομματική παράδοση.</a:t>
            </a:r>
            <a:endParaRPr lang="el-GR" dirty="0" smtClean="0"/>
          </a:p>
          <a:p>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i="1" dirty="0" smtClean="0"/>
              <a:t>Ακρόπολις</a:t>
            </a:r>
            <a:r>
              <a:rPr lang="el-GR" dirty="0" smtClean="0"/>
              <a:t> του Βλ. Γαβριηλίδη, «πατέρα της Ελληνικής δημοσιογραφίας» (η </a:t>
            </a:r>
            <a:r>
              <a:rPr lang="el-GR" i="1" dirty="0" smtClean="0"/>
              <a:t>Ακρόπολις</a:t>
            </a:r>
            <a:r>
              <a:rPr lang="el-GR" dirty="0" smtClean="0"/>
              <a:t> είναι συνέχεια του </a:t>
            </a:r>
            <a:r>
              <a:rPr lang="el-GR" i="1" dirty="0" smtClean="0"/>
              <a:t>Μη χάνεσαι </a:t>
            </a:r>
            <a:r>
              <a:rPr lang="el-GR" dirty="0" smtClean="0"/>
              <a:t>που εξέδιδε ο ίδιος). Θα αποτελέσει το πρώτο ελληνικό συγκρότημα Τύπου (</a:t>
            </a:r>
            <a:r>
              <a:rPr lang="el-GR" i="1" dirty="0" smtClean="0"/>
              <a:t>Φιλολογική Ακρόπολις </a:t>
            </a:r>
            <a:r>
              <a:rPr lang="el-GR" dirty="0" smtClean="0"/>
              <a:t>η απογευματινή έκδοση, </a:t>
            </a:r>
            <a:r>
              <a:rPr lang="el-GR" i="1" dirty="0" smtClean="0"/>
              <a:t>Υπερωκεάνιος Ακρόπολις </a:t>
            </a:r>
            <a:r>
              <a:rPr lang="el-GR" dirty="0" smtClean="0"/>
              <a:t>ειδική έκδοση για τους Έλληνες μετανάστες στην Αμερική, </a:t>
            </a:r>
            <a:r>
              <a:rPr lang="el-GR" i="1" dirty="0" smtClean="0"/>
              <a:t>Πανελλήνιος Σύντροφος</a:t>
            </a:r>
            <a:r>
              <a:rPr lang="el-GR" dirty="0" smtClean="0"/>
              <a:t>, ο στατιστικός και εμπορικός οδηγός, κ.ά.)</a:t>
            </a:r>
          </a:p>
          <a:p>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Δεκαετία του 1880 και τα πρώτα σοσιαλιστικά έντυπα, </a:t>
            </a:r>
            <a:r>
              <a:rPr lang="el-GR" i="1" dirty="0" smtClean="0"/>
              <a:t>Άρδην, Σοσιαλιστής </a:t>
            </a:r>
            <a:r>
              <a:rPr lang="el-GR" dirty="0" smtClean="0"/>
              <a:t>στην Αθήνα. </a:t>
            </a:r>
            <a:r>
              <a:rPr lang="el-GR" i="1" dirty="0" err="1" smtClean="0"/>
              <a:t>Αρμαγεδών</a:t>
            </a:r>
            <a:r>
              <a:rPr lang="el-GR" i="1" dirty="0" smtClean="0"/>
              <a:t>, </a:t>
            </a:r>
            <a:r>
              <a:rPr lang="el-GR" i="1" dirty="0" err="1" smtClean="0"/>
              <a:t>Εφημερίς</a:t>
            </a:r>
            <a:r>
              <a:rPr lang="el-GR" i="1" dirty="0" smtClean="0"/>
              <a:t> Προφητική </a:t>
            </a:r>
            <a:r>
              <a:rPr lang="el-GR" dirty="0" smtClean="0"/>
              <a:t>και </a:t>
            </a:r>
            <a:r>
              <a:rPr lang="el-GR" i="1" dirty="0" smtClean="0"/>
              <a:t>Επί τα Πρόσω, </a:t>
            </a:r>
            <a:r>
              <a:rPr lang="el-GR" i="1" dirty="0" err="1" smtClean="0"/>
              <a:t>Εφημερίς</a:t>
            </a:r>
            <a:r>
              <a:rPr lang="el-GR" i="1" dirty="0" smtClean="0"/>
              <a:t> Αναρχική</a:t>
            </a:r>
            <a:r>
              <a:rPr lang="el-GR" dirty="0" smtClean="0"/>
              <a:t> και τα δύο εβδομαδιαία στην Πάτρα.</a:t>
            </a:r>
            <a:endParaRPr lang="el-G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Στον Πύργο κυκλοφορεί το </a:t>
            </a:r>
            <a:r>
              <a:rPr lang="el-GR" i="1" dirty="0" smtClean="0"/>
              <a:t>Νέον Φως, </a:t>
            </a:r>
            <a:r>
              <a:rPr lang="el-GR" i="1" dirty="0" err="1" smtClean="0"/>
              <a:t>Εφημερίς</a:t>
            </a:r>
            <a:r>
              <a:rPr lang="el-GR" i="1" dirty="0" smtClean="0"/>
              <a:t> κοινωνιολογική,</a:t>
            </a:r>
            <a:r>
              <a:rPr lang="el-GR" dirty="0" smtClean="0"/>
              <a:t> εβδομαδιαία, και στο Αργοστόλι εκδιδόταν η </a:t>
            </a:r>
            <a:r>
              <a:rPr lang="el-GR" i="1" dirty="0" err="1" smtClean="0"/>
              <a:t>Ανάστασις</a:t>
            </a:r>
            <a:r>
              <a:rPr lang="el-GR" i="1" dirty="0" smtClean="0"/>
              <a:t>, </a:t>
            </a:r>
            <a:r>
              <a:rPr lang="el-GR" i="1" dirty="0" err="1" smtClean="0"/>
              <a:t>Εφημερίς</a:t>
            </a:r>
            <a:r>
              <a:rPr lang="el-GR" i="1" dirty="0" smtClean="0"/>
              <a:t> </a:t>
            </a:r>
            <a:r>
              <a:rPr lang="el-GR" i="1" dirty="0" err="1" smtClean="0"/>
              <a:t>εβδομαδιάια</a:t>
            </a:r>
            <a:r>
              <a:rPr lang="el-GR" i="1" dirty="0" smtClean="0"/>
              <a:t> ανθρωπιστική </a:t>
            </a:r>
            <a:r>
              <a:rPr lang="el-GR" dirty="0" smtClean="0"/>
              <a:t>από τον τραγικό Μαρίνο Αντύπα, Στον Βόλο ο </a:t>
            </a:r>
            <a:r>
              <a:rPr lang="el-GR" i="1" dirty="0" smtClean="0"/>
              <a:t>Εργάτης</a:t>
            </a:r>
            <a:r>
              <a:rPr lang="el-GR" dirty="0" smtClean="0"/>
              <a:t>, όργανο του Πανεργατικού Συνδέσμου η </a:t>
            </a:r>
            <a:r>
              <a:rPr lang="el-GR" i="1" dirty="0" smtClean="0"/>
              <a:t>Αδελφότης</a:t>
            </a:r>
            <a:r>
              <a:rPr lang="el-GR" dirty="0" smtClean="0"/>
              <a:t>. </a:t>
            </a:r>
          </a:p>
          <a:p>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Στις αρχές του 20ού αιώνα στην πολυεθνική Οθωμανική Θεσσαλονίκη εκδιδόταν από τον Αβραάμ </a:t>
            </a:r>
            <a:r>
              <a:rPr lang="el-GR" dirty="0" err="1" smtClean="0"/>
              <a:t>Μπεναρόγια</a:t>
            </a:r>
            <a:r>
              <a:rPr lang="el-GR" dirty="0" smtClean="0"/>
              <a:t> το πιο σημαντικό ίσως εργατικό έντυπο, όργανο της </a:t>
            </a:r>
            <a:r>
              <a:rPr lang="el-GR" i="1" dirty="0" smtClean="0"/>
              <a:t>Σοσιαλιστική Εργατικής Ομοσπονδίας</a:t>
            </a:r>
            <a:r>
              <a:rPr lang="el-GR" dirty="0" smtClean="0"/>
              <a:t> (</a:t>
            </a:r>
            <a:r>
              <a:rPr lang="el-GR" i="1" dirty="0" err="1" smtClean="0"/>
              <a:t>Φεντερασιόν</a:t>
            </a:r>
            <a:r>
              <a:rPr lang="el-GR" dirty="0" smtClean="0"/>
              <a:t>), το </a:t>
            </a:r>
            <a:r>
              <a:rPr lang="en-US" i="1" dirty="0" smtClean="0"/>
              <a:t>Avanti</a:t>
            </a:r>
            <a:r>
              <a:rPr lang="el-GR" i="1" dirty="0" smtClean="0"/>
              <a:t>! </a:t>
            </a:r>
            <a:r>
              <a:rPr lang="en-US" i="1" dirty="0" smtClean="0"/>
              <a:t>Journal </a:t>
            </a:r>
            <a:r>
              <a:rPr lang="en-US" i="1" dirty="0" err="1" smtClean="0"/>
              <a:t>Socialiste</a:t>
            </a:r>
            <a:r>
              <a:rPr lang="en-US" dirty="0" smtClean="0"/>
              <a:t> </a:t>
            </a:r>
            <a:r>
              <a:rPr lang="el-GR" dirty="0" smtClean="0"/>
              <a:t>(</a:t>
            </a:r>
            <a:r>
              <a:rPr lang="el-GR" i="1" dirty="0" smtClean="0"/>
              <a:t>Αβάντι</a:t>
            </a:r>
            <a:r>
              <a:rPr lang="el-GR" dirty="0" smtClean="0"/>
              <a:t>) στα </a:t>
            </a:r>
            <a:r>
              <a:rPr lang="el-GR" dirty="0" err="1" smtClean="0"/>
              <a:t>ισπανοεβραϊκά</a:t>
            </a:r>
            <a:r>
              <a:rPr lang="el-GR" dirty="0" smtClean="0"/>
              <a:t>  αλλά και σε 3-4 γλώσσες κατά καιρούς από το 1911 έως το 1925 που το έκλεισε η δικτατορία του Πάγκαλου.</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algn="ctr">
              <a:buNone/>
            </a:pPr>
            <a:r>
              <a:rPr lang="en-US" dirty="0" smtClean="0"/>
              <a:t>	</a:t>
            </a:r>
          </a:p>
          <a:p>
            <a:pPr algn="ctr">
              <a:buNone/>
            </a:pPr>
            <a:r>
              <a:rPr lang="en-US" dirty="0" smtClean="0"/>
              <a:t>	</a:t>
            </a:r>
            <a:r>
              <a:rPr lang="el-GR" dirty="0" smtClean="0"/>
              <a:t>Δεν υπάρχει μια συστηματική ιστορία του Ελληνικού Τύπου.</a:t>
            </a:r>
            <a:endParaRPr lang="en-US" dirty="0" smtClean="0"/>
          </a:p>
          <a:p>
            <a:pPr algn="ctr">
              <a:buNone/>
            </a:pPr>
            <a:r>
              <a:rPr lang="el-GR" dirty="0" smtClean="0"/>
              <a:t> Δεν υπάρχουν συνθετικές έρευνες συνολικά για το ζήτημα του τοπικού-περιφερειακού Τύπου. </a:t>
            </a:r>
            <a:endParaRPr lang="en-US" dirty="0" smtClean="0"/>
          </a:p>
          <a:p>
            <a:pPr algn="ctr">
              <a:buNone/>
            </a:pPr>
            <a:r>
              <a:rPr lang="el-GR" dirty="0" smtClean="0"/>
              <a:t>Αναγκαστικά προσέγγισή μας παραμένει </a:t>
            </a:r>
            <a:r>
              <a:rPr lang="el-GR" dirty="0" err="1" smtClean="0"/>
              <a:t>αθηνοκεντρική</a:t>
            </a:r>
            <a:r>
              <a:rPr lang="el-GR" dirty="0" smtClean="0"/>
              <a:t>.</a:t>
            </a:r>
            <a:endParaRPr lang="el-G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1908 στην Αθήνα ο </a:t>
            </a:r>
            <a:r>
              <a:rPr lang="el-GR" i="1" dirty="0" smtClean="0"/>
              <a:t>Ριζοσπάστης</a:t>
            </a:r>
            <a:r>
              <a:rPr lang="el-GR" dirty="0" smtClean="0"/>
              <a:t>, ανήκε στο «ρεπουμπλικανικό», δημοκρατικό ρεύμα. Το 1917 ο ιδρυτής της παραδίδει τον τίτλο στον Γιάννη </a:t>
            </a:r>
            <a:r>
              <a:rPr lang="el-GR" dirty="0" err="1" smtClean="0"/>
              <a:t>Πετσόπουλο</a:t>
            </a:r>
            <a:r>
              <a:rPr lang="el-GR" dirty="0" smtClean="0"/>
              <a:t>, ο οποίος θα ξεκινήσει τη νέα σταδιοδρομία του </a:t>
            </a:r>
            <a:r>
              <a:rPr lang="el-GR" i="1" dirty="0" smtClean="0"/>
              <a:t>Ριζοσπάστη</a:t>
            </a:r>
            <a:r>
              <a:rPr lang="el-GR" dirty="0" smtClean="0"/>
              <a:t>, ως σοσιαλιστική και στη συνέχεια Κομμουνιστική εφημερίδα.</a:t>
            </a:r>
          </a:p>
          <a:p>
            <a:endParaRPr lang="el-G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Ως την έναρξη των Βαλκανικών Πολέμων θα ανθίσει ο Αθηναϊκός Τύπος. Εισάγονται κυλινδρικά ταχυπιεστήρια και λινοτυπικές μηχανές, οι εφημερίδες κυκλοφορούν πολυσέλιδες, οι πωλήσεις αυξάνονται: «βιοτεχνική» </a:t>
            </a:r>
            <a:r>
              <a:rPr lang="el-GR" dirty="0" smtClean="0"/>
              <a:t>φάση μάλλον παρά «βιομηχανική».</a:t>
            </a:r>
            <a:endParaRPr lang="el-GR" dirty="0" smtClean="0"/>
          </a:p>
          <a:p>
            <a:pPr>
              <a:buNone/>
            </a:pPr>
            <a:endParaRPr lang="el-GR" dirty="0" smtClean="0"/>
          </a:p>
          <a:p>
            <a:r>
              <a:rPr lang="el-GR" dirty="0" smtClean="0"/>
              <a:t>Οι μεγάλες αθηναϊκές εφημερίδες αρχίζουν να λειτουργούν «επιχειρηματικά». </a:t>
            </a:r>
          </a:p>
          <a:p>
            <a:endParaRPr lang="el-G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Δυστυχώς οι εφημερίδες γράφονταν σε γλώσσα καθαρεύουσα έως </a:t>
            </a:r>
            <a:r>
              <a:rPr lang="el-GR" dirty="0" err="1" smtClean="0"/>
              <a:t>αττικίζουσα</a:t>
            </a:r>
            <a:r>
              <a:rPr lang="el-GR" dirty="0" smtClean="0"/>
              <a:t>, ασαφή, σχεδόν «απόκρυφη». Σε συνδυασμό με το ιδιαίτερα υψηλό ποσοστό αναλφαβητισμού, καταλαβαίνουμε τελικά πόσο λίγοι επωφελούνταν από τις παραπάνω εξελίξεις.  </a:t>
            </a:r>
          </a:p>
          <a:p>
            <a:endParaRPr lang="el-G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 Τύπος παραμένει κομματικός. Είναι κυβερνητικός ή αντιπολιτευτικός. Οι εφημερίδες δε γράφουν για να προσελκύσουν τα λαϊκά στρώματα, να τα κάνουν αναγνώστες, αλλά απευθύνονται στις πολιτικές, πολιτιστικές και οικονομικές ελίτ της χώρας.</a:t>
            </a:r>
          </a:p>
          <a:p>
            <a:endParaRPr lang="el-G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400" dirty="0" smtClean="0"/>
              <a:t/>
            </a:r>
            <a:br>
              <a:rPr lang="el-GR" sz="4400" dirty="0" smtClean="0"/>
            </a:br>
            <a:r>
              <a:rPr lang="el-GR" sz="4400" dirty="0" smtClean="0"/>
              <a:t>Η περίοδος των πολέμων 1912-1949</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Σε όλη την παραπάνω περίοδο οι εφημερίδες είναι προσαρτημένες στα κόμματα. Η έως έναν βαθμό χειραφέτηση των μεγάλων αθηναϊκών εφημερίδων της προηγούμενης περιόδου λησμονείται.</a:t>
            </a:r>
          </a:p>
          <a:p>
            <a:endParaRPr lang="el-GR" dirty="0" smtClean="0"/>
          </a:p>
          <a:p>
            <a:r>
              <a:rPr lang="el-GR" dirty="0" smtClean="0"/>
              <a:t>Οι κάτοχοι της εξουσίας διώκουν πολιτικούς αντιπάλους, εφημερίδες και δημοσιογράφους.</a:t>
            </a:r>
          </a:p>
          <a:p>
            <a:endParaRPr lang="el-GR" dirty="0" smtClean="0"/>
          </a:p>
          <a:p>
            <a:endParaRPr lang="el-G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Το </a:t>
            </a:r>
            <a:r>
              <a:rPr lang="el-GR" i="1" dirty="0" smtClean="0"/>
              <a:t>Ελεύθερο Βήμα </a:t>
            </a:r>
            <a:r>
              <a:rPr lang="el-GR" dirty="0" smtClean="0"/>
              <a:t>(το σημερινό </a:t>
            </a:r>
            <a:r>
              <a:rPr lang="el-GR" i="1" dirty="0" smtClean="0"/>
              <a:t>Βήμα </a:t>
            </a:r>
            <a:r>
              <a:rPr lang="el-GR" dirty="0" smtClean="0"/>
              <a:t>δηλαδή) υπηρετεί ξεκάθαρα και επιθετικά τους Φιλελεύθερους (1</a:t>
            </a:r>
            <a:r>
              <a:rPr lang="el-GR" baseline="30000" dirty="0" smtClean="0"/>
              <a:t>ο</a:t>
            </a:r>
            <a:r>
              <a:rPr lang="el-GR" dirty="0" smtClean="0"/>
              <a:t> φύλλο 1922). </a:t>
            </a:r>
          </a:p>
          <a:p>
            <a:endParaRPr lang="el-GR" dirty="0" smtClean="0"/>
          </a:p>
          <a:p>
            <a:r>
              <a:rPr lang="el-GR" dirty="0" smtClean="0"/>
              <a:t>Η </a:t>
            </a:r>
            <a:r>
              <a:rPr lang="el-GR" i="1" dirty="0" smtClean="0"/>
              <a:t>Καθημερινή</a:t>
            </a:r>
            <a:r>
              <a:rPr lang="el-GR" dirty="0" smtClean="0"/>
              <a:t> (1919) αναδεικνύεται ως το μαχητικότερο δημοσιογραφικό όργανο των </a:t>
            </a:r>
            <a:r>
              <a:rPr lang="el-GR" dirty="0" err="1" smtClean="0"/>
              <a:t>αντιβενιζελικών</a:t>
            </a:r>
            <a:r>
              <a:rPr lang="el-GR" dirty="0" smtClean="0"/>
              <a:t>.</a:t>
            </a:r>
            <a:r>
              <a:rPr lang="el-GR" b="1" dirty="0" smtClean="0"/>
              <a:t> </a:t>
            </a:r>
            <a:endParaRPr lang="el-GR" dirty="0" smtClean="0"/>
          </a:p>
          <a:p>
            <a:endParaRPr lang="el-G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Όλες οι εφημερίδες χαρακτηρίζονται από πολιτικό πάθος.</a:t>
            </a:r>
          </a:p>
          <a:p>
            <a:endParaRPr lang="el-GR" dirty="0" smtClean="0"/>
          </a:p>
          <a:p>
            <a:r>
              <a:rPr lang="el-GR" b="1" dirty="0" smtClean="0"/>
              <a:t>Ο αναλφαβητισμός του πληθυσμού σταδιακά μειώνεται και υιοθετείται από τις εφημερίδες η απλή καθαρεύουσα.</a:t>
            </a:r>
            <a:endParaRPr lang="el-GR" dirty="0" smtClean="0"/>
          </a:p>
          <a:p>
            <a:endParaRPr lang="el-G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Κ</a:t>
            </a:r>
            <a:r>
              <a:rPr lang="el-GR" b="1" dirty="0" smtClean="0"/>
              <a:t>αθιέρωση </a:t>
            </a:r>
            <a:r>
              <a:rPr lang="el-GR" b="1" dirty="0" smtClean="0"/>
              <a:t>προσφορών και δώρων από τις εφημερίδες προς το αναγνωστικό κοινό για να αυξήσουν τις πωλήσεις τους. Καταργήθηκε με τους πρώτους αναγκαστικούς νόμους της δικτατορίας (η απαγόρευση ίσχυσε έως τα μέσα της δεκαετίας του 1990).</a:t>
            </a:r>
          </a:p>
          <a:p>
            <a:endParaRPr lang="el-GR" dirty="0" smtClean="0"/>
          </a:p>
          <a:p>
            <a:r>
              <a:rPr lang="el-GR" b="1" dirty="0" smtClean="0"/>
              <a:t>Στατιστικά στοιχεία 1927 (ΕΣΥΑ): 261 εφημερίδες, οι </a:t>
            </a:r>
            <a:r>
              <a:rPr lang="el-GR" b="1" dirty="0" smtClean="0"/>
              <a:t>89</a:t>
            </a:r>
            <a:r>
              <a:rPr lang="el-GR" b="1" dirty="0" smtClean="0"/>
              <a:t> </a:t>
            </a:r>
            <a:r>
              <a:rPr lang="el-GR" b="1" dirty="0" smtClean="0"/>
              <a:t>ημερήσιες. </a:t>
            </a:r>
            <a:endParaRPr lang="el-GR" dirty="0" smtClean="0"/>
          </a:p>
          <a:p>
            <a:endParaRPr lang="el-G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Αθήνα: 67 εφημερίδες, οι 30 ημερήσιες. Οι μεγαλύτερης κυκλοφορίας (</a:t>
            </a:r>
            <a:r>
              <a:rPr lang="el-GR" i="1" dirty="0" smtClean="0"/>
              <a:t>Ελεύθερον </a:t>
            </a:r>
            <a:r>
              <a:rPr lang="el-GR" i="1" dirty="0" smtClean="0"/>
              <a:t>Βήμα, Ελληνική, Καθημερινή, </a:t>
            </a:r>
            <a:r>
              <a:rPr lang="el-GR" i="1" dirty="0" err="1" smtClean="0"/>
              <a:t>Πρωΐα</a:t>
            </a:r>
            <a:r>
              <a:rPr lang="el-GR" dirty="0" smtClean="0"/>
              <a:t>) έχουν η κάθε μία τιράζ 60.000 φύλλα. Ο Ριζοσπάστης 10.000. Συνολικά οι Αθηναϊκές εφημερίδες έχουν </a:t>
            </a:r>
            <a:r>
              <a:rPr lang="el-GR" dirty="0" smtClean="0"/>
              <a:t>τιράζ το 1927  </a:t>
            </a:r>
            <a:r>
              <a:rPr lang="el-GR" dirty="0" smtClean="0"/>
              <a:t>300.000 – 350.000 φύλλα ημερησίως.</a:t>
            </a:r>
          </a:p>
          <a:p>
            <a:endParaRPr lang="el-G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Θεσσαλονίκη:28 εφημερίδες, οι 15 ημερήσιες. Οι μεγαλύτερες (</a:t>
            </a:r>
            <a:r>
              <a:rPr lang="el-GR" i="1" dirty="0" smtClean="0"/>
              <a:t>Μακεδονία, Ταχυδρόμος Βορείου Ελλάδος, Φως, Νέα Αλήθεια</a:t>
            </a:r>
            <a:r>
              <a:rPr lang="el-GR" dirty="0" smtClean="0"/>
              <a:t>) έχουν τιράζ 10.000-15.000 φύλλα. Το Αβάντι 2.000 φύλλα. </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r>
            <a:br>
              <a:rPr lang="en-US" dirty="0" smtClean="0"/>
            </a:br>
            <a:r>
              <a:rPr lang="el-GR" dirty="0" smtClean="0"/>
              <a:t>Γένεση </a:t>
            </a:r>
            <a:r>
              <a:rPr lang="el-GR" dirty="0" smtClean="0"/>
              <a:t>και πρώτα βήματα του Ελληνικού Τύπου</a:t>
            </a:r>
            <a:br>
              <a:rPr lang="el-GR" dirty="0" smtClean="0"/>
            </a:br>
            <a:endParaRPr lang="el-GR" dirty="0"/>
          </a:p>
        </p:txBody>
      </p:sp>
      <p:sp>
        <p:nvSpPr>
          <p:cNvPr id="3" name="2 - Θέση περιεχομένου"/>
          <p:cNvSpPr>
            <a:spLocks noGrp="1"/>
          </p:cNvSpPr>
          <p:nvPr>
            <p:ph idx="1"/>
          </p:nvPr>
        </p:nvSpPr>
        <p:spPr/>
        <p:txBody>
          <a:bodyPr/>
          <a:lstStyle/>
          <a:p>
            <a:pPr>
              <a:buNone/>
            </a:pPr>
            <a:endParaRPr lang="el-GR" dirty="0" smtClean="0"/>
          </a:p>
          <a:p>
            <a:r>
              <a:rPr lang="el-GR" dirty="0" smtClean="0"/>
              <a:t>Η πρώτη Ελληνική εφημερίδα (ίσως) το 1784 στη Βιέννη από τον Γεώργιο </a:t>
            </a:r>
            <a:r>
              <a:rPr lang="el-GR" dirty="0" err="1" smtClean="0"/>
              <a:t>Βεντόζη</a:t>
            </a:r>
            <a:r>
              <a:rPr lang="el-GR" dirty="0" smtClean="0"/>
              <a:t> με ζωή λίγων μηνών.</a:t>
            </a:r>
          </a:p>
          <a:p>
            <a:endParaRPr lang="el-GR" dirty="0" smtClean="0"/>
          </a:p>
          <a:p>
            <a:endParaRPr lang="el-G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Επιβιώνουν ως σήμερα: </a:t>
            </a:r>
            <a:r>
              <a:rPr lang="el-GR" i="1" dirty="0" smtClean="0"/>
              <a:t>Καθημερινή</a:t>
            </a:r>
            <a:r>
              <a:rPr lang="el-GR" dirty="0" smtClean="0"/>
              <a:t> (1919), </a:t>
            </a:r>
            <a:r>
              <a:rPr lang="el-GR" i="1" dirty="0" smtClean="0"/>
              <a:t>Ελεύθερον Βήμα </a:t>
            </a:r>
            <a:r>
              <a:rPr lang="el-GR" dirty="0" smtClean="0"/>
              <a:t>(1922), </a:t>
            </a:r>
            <a:r>
              <a:rPr lang="el-GR" i="1" dirty="0" smtClean="0"/>
              <a:t>Έθνος</a:t>
            </a:r>
            <a:r>
              <a:rPr lang="el-GR" dirty="0" smtClean="0"/>
              <a:t> (1913 από τον Σπ.  Νικόπουλο) ως τίτλος, γιατί πραγματική συνέχειά της είναι τα </a:t>
            </a:r>
            <a:r>
              <a:rPr lang="el-GR" i="1" dirty="0" smtClean="0"/>
              <a:t>Νέα</a:t>
            </a:r>
            <a:r>
              <a:rPr lang="el-GR" dirty="0" smtClean="0"/>
              <a:t> (1931 από τον </a:t>
            </a:r>
            <a:r>
              <a:rPr lang="el-GR" dirty="0" err="1" smtClean="0"/>
              <a:t>Δημ</a:t>
            </a:r>
            <a:r>
              <a:rPr lang="el-GR" dirty="0" smtClean="0"/>
              <a:t>. Λαμπράκη του </a:t>
            </a:r>
            <a:r>
              <a:rPr lang="el-GR" i="1" dirty="0" smtClean="0"/>
              <a:t>Ελεύθερου Βήματος</a:t>
            </a:r>
            <a:r>
              <a:rPr lang="el-GR" dirty="0" smtClean="0"/>
              <a:t>).</a:t>
            </a:r>
          </a:p>
          <a:p>
            <a:endParaRPr lang="el-G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Ως τη δικτατορία του Μεταξά οι συνολικές πωλήσεις των ημερήσιων εφημερίδων αυξάνονται </a:t>
            </a:r>
            <a:r>
              <a:rPr lang="el-GR" dirty="0" smtClean="0"/>
              <a:t>(</a:t>
            </a:r>
            <a:r>
              <a:rPr lang="el-GR" dirty="0" smtClean="0"/>
              <a:t>λόγοι αύξησης: </a:t>
            </a:r>
            <a:r>
              <a:rPr lang="el-GR" dirty="0" smtClean="0"/>
              <a:t>αύξηση </a:t>
            </a:r>
            <a:r>
              <a:rPr lang="el-GR" dirty="0" smtClean="0"/>
              <a:t>εδαφών, πληθυσμού, πρόσφυγες, μείωση αναλφαβητισμού, διαρκής πολιτική ένταση).</a:t>
            </a:r>
          </a:p>
          <a:p>
            <a:endParaRPr lang="el-G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Η δικτατορία του Μεταξά θα κλείσει εφημερίδες και θα μειώσει τη συνολική κυκλοφορία από τα 350.000 φύλλα του 1936 σε 250.000 το 1939 και οι τίτλοι θα περιοριστούν από 30 το 1927 σε 16 το 1939.</a:t>
            </a:r>
          </a:p>
          <a:p>
            <a:endParaRPr lang="el-G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Ιδρύθηκε με αναγκαστικό νόμο του Μεταξά η </a:t>
            </a:r>
            <a:r>
              <a:rPr lang="el-GR" b="1" dirty="0" err="1" smtClean="0"/>
              <a:t>Ένωσις</a:t>
            </a:r>
            <a:r>
              <a:rPr lang="el-GR" b="1" dirty="0" smtClean="0"/>
              <a:t> Ιδιοκτητών Ημερήσιων Εφημερίδων Αθηνών</a:t>
            </a:r>
            <a:r>
              <a:rPr lang="el-GR" dirty="0" smtClean="0"/>
              <a:t>, η οποία αντικατέστησε το Συνδικάτο Τύπου, η οποία δε λειτούργησε. Η σημερινή ομώνυμη ιδρύθηκε το 1953.</a:t>
            </a:r>
          </a:p>
          <a:p>
            <a:endParaRPr lang="el-G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Κατά την περίοδο της Κατοχής γενικά οι εφημερίδες διέκοψαν τη λειτουργία τους. Κάποιες συνέχισαν να εκδίδονται υπό καθεστώς αυστηρής λογοκρισίας </a:t>
            </a:r>
            <a:r>
              <a:rPr lang="el-GR" dirty="0" err="1" smtClean="0"/>
              <a:t>διευθυνόμενες</a:t>
            </a:r>
            <a:r>
              <a:rPr lang="el-GR" dirty="0" smtClean="0"/>
              <a:t> από Συντακτικές Επιτροπές. Διοχέτευαν οι κατοχικές δυνάμεις τις ειδήσεις τους. Δε συνεργάστηκαν με τον κατακτητή. Τα ¾ των Αθηναίων δημοσιογράφων συνεργάστηκαν στον παράνομο Τύπο. </a:t>
            </a:r>
            <a:endParaRPr lang="el-G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Εκατοντάδες παράνομα έντυπα από όλο το μήκος του πολιτικού φάσματος. Σημαντικότερα η </a:t>
            </a:r>
            <a:r>
              <a:rPr lang="el-GR" i="1" dirty="0" smtClean="0"/>
              <a:t>Ελεύθερη Ελλάδα </a:t>
            </a:r>
            <a:r>
              <a:rPr lang="el-GR" dirty="0" smtClean="0"/>
              <a:t>του ΕΑΜ, ο </a:t>
            </a:r>
            <a:r>
              <a:rPr lang="el-GR" i="1" dirty="0" smtClean="0"/>
              <a:t>Ριζοσπάστης</a:t>
            </a:r>
            <a:r>
              <a:rPr lang="el-GR" dirty="0" smtClean="0"/>
              <a:t> του ΚΚΕ, η </a:t>
            </a:r>
            <a:r>
              <a:rPr lang="el-GR" i="1" dirty="0" smtClean="0"/>
              <a:t>Μάχη του Κόμματος</a:t>
            </a:r>
            <a:r>
              <a:rPr lang="el-GR" dirty="0" smtClean="0"/>
              <a:t> </a:t>
            </a:r>
            <a:r>
              <a:rPr lang="el-GR" i="1" dirty="0" smtClean="0"/>
              <a:t>Λαϊκής Δημοκρατίας </a:t>
            </a:r>
            <a:r>
              <a:rPr lang="el-GR" dirty="0" smtClean="0"/>
              <a:t>του Τσιριμώκου, το </a:t>
            </a:r>
            <a:r>
              <a:rPr lang="el-GR" i="1" dirty="0" err="1" smtClean="0"/>
              <a:t>Ελληνικόν</a:t>
            </a:r>
            <a:r>
              <a:rPr lang="el-GR" i="1" dirty="0" smtClean="0"/>
              <a:t> Αίμα </a:t>
            </a:r>
            <a:r>
              <a:rPr lang="el-GR" dirty="0" smtClean="0"/>
              <a:t>της βασιλικής Δεξιάς, η </a:t>
            </a:r>
            <a:r>
              <a:rPr lang="el-GR" i="1" dirty="0" smtClean="0"/>
              <a:t>Εθνική Φλόγα </a:t>
            </a:r>
            <a:r>
              <a:rPr lang="el-GR" dirty="0" smtClean="0"/>
              <a:t>και η </a:t>
            </a:r>
            <a:r>
              <a:rPr lang="el-GR" i="1" dirty="0" smtClean="0"/>
              <a:t>Δημοκρατική Σημαία </a:t>
            </a:r>
            <a:r>
              <a:rPr lang="el-GR" dirty="0" smtClean="0"/>
              <a:t>του ΕΔΕΣ, η </a:t>
            </a:r>
            <a:r>
              <a:rPr lang="el-GR" i="1" dirty="0" smtClean="0"/>
              <a:t>Απελευθέρωση </a:t>
            </a:r>
            <a:r>
              <a:rPr lang="el-GR" dirty="0" smtClean="0"/>
              <a:t>της ΕΚΚΑ, η φιλελεύθερη </a:t>
            </a:r>
            <a:r>
              <a:rPr lang="el-GR" i="1" dirty="0" smtClean="0"/>
              <a:t>Ελευθερία</a:t>
            </a:r>
            <a:r>
              <a:rPr lang="el-GR" dirty="0" smtClean="0"/>
              <a:t> του Πάνου </a:t>
            </a:r>
            <a:r>
              <a:rPr lang="el-GR" dirty="0" err="1" smtClean="0"/>
              <a:t>Κόκκα</a:t>
            </a:r>
            <a:r>
              <a:rPr lang="el-GR" dirty="0" smtClean="0"/>
              <a:t>, μια από τις σημαντικότερες εφημερίδες μέχρι το 1967. </a:t>
            </a:r>
          </a:p>
          <a:p>
            <a:endParaRPr lang="el-G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Οι </a:t>
            </a:r>
            <a:r>
              <a:rPr lang="el-GR" dirty="0" err="1" smtClean="0"/>
              <a:t>εαμικές</a:t>
            </a:r>
            <a:r>
              <a:rPr lang="el-GR" dirty="0" smtClean="0"/>
              <a:t> εφημερίδες, ο </a:t>
            </a:r>
            <a:r>
              <a:rPr lang="el-GR" i="1" dirty="0" smtClean="0"/>
              <a:t>Ριζοσπάστης</a:t>
            </a:r>
            <a:r>
              <a:rPr lang="el-GR" dirty="0" smtClean="0"/>
              <a:t> και άλλα έντυπα του ΚΚΕ έπαψαν υποχρεωτικά να εκδίδονται στις 17 Οκτωβρίου 1947 .</a:t>
            </a:r>
          </a:p>
          <a:p>
            <a:r>
              <a:rPr lang="el-GR" dirty="0" smtClean="0"/>
              <a:t>Η εικόνα του υπόλοιπου Τύπου που κυκλοφορεί στη διάρκεια του εμφυλίου δεν είναι ανθηρή. </a:t>
            </a:r>
          </a:p>
          <a:p>
            <a:r>
              <a:rPr lang="el-GR" dirty="0" smtClean="0"/>
              <a:t>1952: 13 ημερήσιες εφημερίδες στην Αθήνα 325.000 φύλλα ημερησίως.</a:t>
            </a:r>
          </a:p>
          <a:p>
            <a:endParaRPr lang="el-G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Δεύτερο μισό του 20ού αιώνα </a:t>
            </a:r>
            <a:br>
              <a:rPr lang="el-GR" dirty="0" smtClean="0"/>
            </a:br>
            <a:endParaRPr lang="el-GR" dirty="0"/>
          </a:p>
        </p:txBody>
      </p:sp>
      <p:sp>
        <p:nvSpPr>
          <p:cNvPr id="3" name="2 - Θέση περιεχομένου"/>
          <p:cNvSpPr>
            <a:spLocks noGrp="1"/>
          </p:cNvSpPr>
          <p:nvPr>
            <p:ph idx="1"/>
          </p:nvPr>
        </p:nvSpPr>
        <p:spPr/>
        <p:txBody>
          <a:bodyPr/>
          <a:lstStyle/>
          <a:p>
            <a:r>
              <a:rPr lang="el-GR" b="1" dirty="0" smtClean="0"/>
              <a:t>1</a:t>
            </a:r>
            <a:r>
              <a:rPr lang="el-GR" dirty="0" smtClean="0"/>
              <a:t>950-1974: περίοδος πολιτικής ανωμαλίας, αστάθειας και εντάσεων.</a:t>
            </a:r>
          </a:p>
          <a:p>
            <a:endParaRPr lang="el-GR" dirty="0" smtClean="0"/>
          </a:p>
          <a:p>
            <a:r>
              <a:rPr lang="el-GR" dirty="0" smtClean="0"/>
              <a:t>Η ελευθεροτυπία πολλές φορές διώχθηκε. Λογοκρισία προληπτική και κατασταλτική. Στρατοδικεία, παύσεις εφημερίδων, φυλακίσεις, εκτοπίσεις, εξορίες δημοσιογράφων.</a:t>
            </a:r>
          </a:p>
          <a:p>
            <a:endParaRPr lang="el-GR" dirty="0" smtClean="0"/>
          </a:p>
          <a:p>
            <a:endParaRPr lang="el-G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r>
              <a:rPr lang="el-GR" dirty="0" smtClean="0"/>
              <a:t>Αρχές δεκαετίας 1960 σχηματίστηκαν 3 ισχυροί πόλοι στον χώρο των Ελληνικών ΜΜΕ:</a:t>
            </a:r>
          </a:p>
          <a:p>
            <a:endParaRPr lang="el-GR" dirty="0" smtClean="0"/>
          </a:p>
          <a:p>
            <a:pPr lvl="0">
              <a:buNone/>
            </a:pPr>
            <a:r>
              <a:rPr lang="el-GR" dirty="0" smtClean="0"/>
              <a:t>1. Το συγκρότημα Λαμπράκη, υπό τον Χρήστο Λαμπράκη (σήμερα Δημοσιογραφικός Οργανισμός </a:t>
            </a:r>
            <a:r>
              <a:rPr lang="el-GR" dirty="0" smtClean="0"/>
              <a:t>Λαμπράκη) </a:t>
            </a:r>
            <a:r>
              <a:rPr lang="el-GR" dirty="0" smtClean="0"/>
              <a:t>έχει το μεγαλύτερο βάρος και τις μεγαλύτερες κυκλοφορίες στο χώρο του Τύπου (</a:t>
            </a:r>
            <a:r>
              <a:rPr lang="el-GR" i="1" dirty="0" smtClean="0"/>
              <a:t>Βήμα, Νέα, Ταχυδρόμος, Οικονομικός Ταχυδρόμος, Ομάδα</a:t>
            </a:r>
            <a:r>
              <a:rPr lang="el-GR" dirty="0" smtClean="0"/>
              <a:t>, κ.ά. Κομματική τοποθέτηση στον χώρο του Κέντρου. </a:t>
            </a:r>
            <a:r>
              <a:rPr lang="el-GR" b="1" dirty="0" smtClean="0">
                <a:solidFill>
                  <a:srgbClr val="FF0000"/>
                </a:solidFill>
              </a:rPr>
              <a:t>Υποστηρίζει τη </a:t>
            </a:r>
            <a:r>
              <a:rPr lang="el-GR" b="1" dirty="0" err="1" smtClean="0">
                <a:solidFill>
                  <a:srgbClr val="FF0000"/>
                </a:solidFill>
              </a:rPr>
              <a:t>βενιζελογενή</a:t>
            </a:r>
            <a:r>
              <a:rPr lang="el-GR" b="1" dirty="0" smtClean="0">
                <a:solidFill>
                  <a:srgbClr val="FF0000"/>
                </a:solidFill>
              </a:rPr>
              <a:t> Ένωση Κέντρου, διάδοχο του κόμματος των Φιλελευθέρων.</a:t>
            </a:r>
          </a:p>
          <a:p>
            <a:endParaRPr lang="el-GR" dirty="0" smtClean="0"/>
          </a:p>
          <a:p>
            <a:endParaRPr lang="el-G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lvl="0">
              <a:buNone/>
            </a:pPr>
            <a:r>
              <a:rPr lang="el-GR" dirty="0" smtClean="0"/>
              <a:t>2. Όμιλος </a:t>
            </a:r>
            <a:r>
              <a:rPr lang="el-GR" dirty="0" err="1" smtClean="0"/>
              <a:t>Βλάχου</a:t>
            </a:r>
            <a:r>
              <a:rPr lang="el-GR" dirty="0" smtClean="0"/>
              <a:t>, της Ελένης </a:t>
            </a:r>
            <a:r>
              <a:rPr lang="el-GR" dirty="0" err="1" smtClean="0"/>
              <a:t>Βλάχου</a:t>
            </a:r>
            <a:r>
              <a:rPr lang="el-GR" dirty="0" smtClean="0"/>
              <a:t> (</a:t>
            </a:r>
            <a:r>
              <a:rPr lang="el-GR" i="1" dirty="0" smtClean="0"/>
              <a:t>Καθημερινή, Εκλογή, Εικόνες, Μεσημβρινή</a:t>
            </a:r>
            <a:r>
              <a:rPr lang="el-GR" dirty="0" smtClean="0"/>
              <a:t>, </a:t>
            </a:r>
            <a:r>
              <a:rPr lang="el-GR" b="1" dirty="0" smtClean="0"/>
              <a:t>εκδόσεις Γαλαξία</a:t>
            </a:r>
            <a:r>
              <a:rPr lang="el-GR" dirty="0" smtClean="0"/>
              <a:t>). Υποστηρίζει τη συνέχεια της </a:t>
            </a:r>
            <a:r>
              <a:rPr lang="el-GR" b="1" dirty="0" err="1" smtClean="0">
                <a:solidFill>
                  <a:srgbClr val="FF0000"/>
                </a:solidFill>
              </a:rPr>
              <a:t>αντιβενιζελικής</a:t>
            </a:r>
            <a:r>
              <a:rPr lang="el-GR" b="1" dirty="0" smtClean="0">
                <a:solidFill>
                  <a:srgbClr val="FF0000"/>
                </a:solidFill>
              </a:rPr>
              <a:t> παράταξης, την Εθνική Ριζοσπαστική </a:t>
            </a:r>
            <a:r>
              <a:rPr lang="el-GR" b="1" dirty="0" smtClean="0">
                <a:solidFill>
                  <a:srgbClr val="FF0000"/>
                </a:solidFill>
              </a:rPr>
              <a:t>Ένωση (ΕΡΕ)</a:t>
            </a:r>
            <a:r>
              <a:rPr lang="el-GR" dirty="0" smtClean="0"/>
              <a:t>.</a:t>
            </a:r>
            <a:endParaRPr lang="el-GR" dirty="0" smtClean="0"/>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Σίγουρα εκδόθηκε στις 31 Δεκεμβρίου 1790 η </a:t>
            </a:r>
            <a:r>
              <a:rPr lang="el-GR" i="1" dirty="0" err="1" smtClean="0"/>
              <a:t>Εφημερίς</a:t>
            </a:r>
            <a:r>
              <a:rPr lang="el-GR" dirty="0" smtClean="0"/>
              <a:t>, πολυσέλιδη, </a:t>
            </a:r>
            <a:r>
              <a:rPr lang="el-GR" dirty="0" err="1" smtClean="0"/>
              <a:t>δισεβδομαδιαία</a:t>
            </a:r>
            <a:r>
              <a:rPr lang="el-GR" dirty="0" smtClean="0"/>
              <a:t>, από τους αδελφούς </a:t>
            </a:r>
            <a:r>
              <a:rPr lang="el-GR" dirty="0" err="1" smtClean="0"/>
              <a:t>Πούμπλιο</a:t>
            </a:r>
            <a:r>
              <a:rPr lang="el-GR" dirty="0" smtClean="0"/>
              <a:t> και Γεώργιο </a:t>
            </a:r>
            <a:r>
              <a:rPr lang="el-GR" dirty="0" err="1" smtClean="0"/>
              <a:t>Μαρκίδη</a:t>
            </a:r>
            <a:r>
              <a:rPr lang="el-GR" dirty="0" smtClean="0"/>
              <a:t> </a:t>
            </a:r>
            <a:r>
              <a:rPr lang="el-GR" dirty="0" err="1" smtClean="0"/>
              <a:t>Πούλιο</a:t>
            </a:r>
            <a:r>
              <a:rPr lang="el-GR" dirty="0" smtClean="0"/>
              <a:t> στη Βιέννη. Εκεί τύπωσε ο Ρήγας τη </a:t>
            </a:r>
            <a:r>
              <a:rPr lang="el-GR" i="1" dirty="0" smtClean="0"/>
              <a:t>Χάρτα</a:t>
            </a:r>
            <a:r>
              <a:rPr lang="el-GR" dirty="0" smtClean="0"/>
              <a:t> και τον </a:t>
            </a:r>
            <a:r>
              <a:rPr lang="el-GR" i="1" dirty="0" smtClean="0"/>
              <a:t>Θούριο</a:t>
            </a:r>
            <a:r>
              <a:rPr lang="el-GR" dirty="0" smtClean="0"/>
              <a:t>. Το 1798 μετά τη σύλληψη και τον θάνατο του Ρήγα την έκλεισαν οι αυστριακές αρχές. Κυκλοφορεί στη Βιέννη και στις Παραδουνάβιες Ηγεμονίες (άνθιση ισχυρών Ελληνικών παροικιών).</a:t>
            </a:r>
          </a:p>
          <a:p>
            <a:endParaRPr lang="el-G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lvl="0"/>
            <a:r>
              <a:rPr lang="el-GR" dirty="0" smtClean="0"/>
              <a:t>Όμιλος Μπότση, ανήκει στους κληρονόμους της οικογένειας Γεωργίου Βουτσινά (</a:t>
            </a:r>
            <a:r>
              <a:rPr lang="el-GR" i="1" dirty="0" smtClean="0"/>
              <a:t>Ακρόπολις, Απογευματινή, Πρώτο, Οικογένεια</a:t>
            </a:r>
            <a:r>
              <a:rPr lang="el-GR" dirty="0" smtClean="0"/>
              <a:t>). </a:t>
            </a:r>
            <a:r>
              <a:rPr lang="el-GR" b="1" dirty="0" smtClean="0">
                <a:solidFill>
                  <a:srgbClr val="FF0000"/>
                </a:solidFill>
              </a:rPr>
              <a:t>Υποστηρίζει ομοίως της ΕΡΕ</a:t>
            </a:r>
            <a:r>
              <a:rPr lang="el-GR" dirty="0" smtClean="0"/>
              <a:t>.</a:t>
            </a:r>
          </a:p>
          <a:p>
            <a:r>
              <a:rPr lang="el-GR" dirty="0" smtClean="0"/>
              <a:t>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Υπάρχει και ο όμιλος της </a:t>
            </a:r>
            <a:r>
              <a:rPr lang="el-GR" dirty="0" err="1" smtClean="0"/>
              <a:t>Βραδυνής</a:t>
            </a:r>
            <a:r>
              <a:rPr lang="el-GR" dirty="0" smtClean="0"/>
              <a:t> του Γεωργίου Αθανασιάδη (</a:t>
            </a:r>
            <a:r>
              <a:rPr lang="el-GR" i="1" dirty="0" err="1" smtClean="0"/>
              <a:t>Βραδυνή</a:t>
            </a:r>
            <a:r>
              <a:rPr lang="el-GR" i="1" dirty="0" smtClean="0"/>
              <a:t>, </a:t>
            </a:r>
            <a:r>
              <a:rPr lang="el-GR" i="1" dirty="0" err="1" smtClean="0"/>
              <a:t>Ναυτεμπορική</a:t>
            </a:r>
            <a:r>
              <a:rPr lang="el-GR" dirty="0" smtClean="0"/>
              <a:t>, η πρώτη ημερήσια Ελληνική οικονομική εφημερίδα, </a:t>
            </a:r>
            <a:r>
              <a:rPr lang="el-GR" i="1" dirty="0" smtClean="0"/>
              <a:t>Ημέρα</a:t>
            </a:r>
            <a:r>
              <a:rPr lang="el-GR" dirty="0" smtClean="0"/>
              <a:t>). Υποστηρίζει </a:t>
            </a:r>
            <a:r>
              <a:rPr lang="el-GR" b="1" dirty="0" smtClean="0">
                <a:solidFill>
                  <a:srgbClr val="FF0000"/>
                </a:solidFill>
              </a:rPr>
              <a:t>την ΕΡΕ και συγκεκριμένα τον Κ. Καραμανλή.</a:t>
            </a:r>
          </a:p>
          <a:p>
            <a:pPr>
              <a:buNone/>
            </a:pPr>
            <a:endParaRPr lang="el-GR" dirty="0" smtClean="0"/>
          </a:p>
          <a:p>
            <a:r>
              <a:rPr lang="el-GR" dirty="0" smtClean="0"/>
              <a:t>Στον χώρο της Αριστεράς υπάρχει η πρωινή </a:t>
            </a:r>
            <a:r>
              <a:rPr lang="el-GR" i="1" dirty="0" smtClean="0"/>
              <a:t>Αυγή </a:t>
            </a:r>
            <a:r>
              <a:rPr lang="el-GR" dirty="0" smtClean="0"/>
              <a:t>και η απογευματινή </a:t>
            </a:r>
            <a:r>
              <a:rPr lang="el-GR" i="1" dirty="0" smtClean="0"/>
              <a:t>Δημοκρατική Αλλαγή</a:t>
            </a:r>
            <a:r>
              <a:rPr lang="el-GR" dirty="0" smtClean="0"/>
              <a:t>. </a:t>
            </a:r>
          </a:p>
          <a:p>
            <a:r>
              <a:rPr lang="el-GR" dirty="0" smtClean="0"/>
              <a:t> </a:t>
            </a:r>
          </a:p>
          <a:p>
            <a:endParaRPr lang="el-GR"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Ο πολιτικός-κομματικός ρόλος των εφημερίδων θεωρείται αυτονόητος: οι εκδότες παίρνουν μέρος στις πολιτικές διαδικασίες.</a:t>
            </a:r>
          </a:p>
          <a:p>
            <a:endParaRPr lang="el-G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Έως το 1967 σημειώνεται ανοδική πορεία των εφημερίδων.  Με το πραξικόπημα του 1967 οι κυκλοφορίες των εφημερίδων κατέρρευσαν. </a:t>
            </a:r>
            <a:endParaRPr lang="el-GR" dirty="0" smtClean="0"/>
          </a:p>
          <a:p>
            <a:endParaRPr lang="el-G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Έκλεισαν αναγκαστικά οι αριστερές εφημερίδες </a:t>
            </a:r>
            <a:r>
              <a:rPr lang="el-GR" sz="3600" i="1" dirty="0" smtClean="0"/>
              <a:t>Αυγή</a:t>
            </a:r>
            <a:r>
              <a:rPr lang="el-GR" sz="3600" dirty="0" smtClean="0"/>
              <a:t> και </a:t>
            </a:r>
            <a:r>
              <a:rPr lang="el-GR" sz="3600" i="1" dirty="0" smtClean="0"/>
              <a:t>Δημοκρατικός Λόγος</a:t>
            </a:r>
            <a:r>
              <a:rPr lang="el-GR" sz="3600" dirty="0" smtClean="0"/>
              <a:t> και η Ε. </a:t>
            </a:r>
            <a:r>
              <a:rPr lang="el-GR" sz="3600" dirty="0" err="1" smtClean="0"/>
              <a:t>Βλάχου</a:t>
            </a:r>
            <a:r>
              <a:rPr lang="el-GR" sz="3600" dirty="0" smtClean="0"/>
              <a:t> αρνήθηκε παρά τις πιέσεις που της ασκήθηκαν να εκδίδει την </a:t>
            </a:r>
            <a:r>
              <a:rPr lang="el-GR" sz="3600" i="1" dirty="0" smtClean="0"/>
              <a:t>Καθημερινή</a:t>
            </a:r>
            <a:r>
              <a:rPr lang="el-GR" sz="3600" dirty="0" smtClean="0"/>
              <a:t> και τη </a:t>
            </a:r>
            <a:r>
              <a:rPr lang="el-GR" sz="3600" i="1" dirty="0" smtClean="0"/>
              <a:t>Μεσημβρινή </a:t>
            </a:r>
            <a:r>
              <a:rPr lang="el-GR" sz="3600" dirty="0" smtClean="0"/>
              <a:t>και ο </a:t>
            </a:r>
            <a:r>
              <a:rPr lang="el-GR" sz="3600" dirty="0" err="1" smtClean="0"/>
              <a:t>Κόκκας</a:t>
            </a:r>
            <a:r>
              <a:rPr lang="el-GR" sz="3600" dirty="0" smtClean="0"/>
              <a:t> ανέστειλε την έκδοση της </a:t>
            </a:r>
            <a:r>
              <a:rPr lang="el-GR" sz="3600" i="1" dirty="0" smtClean="0"/>
              <a:t>Ελευθερίας</a:t>
            </a:r>
            <a:r>
              <a:rPr lang="el-GR" sz="3600" dirty="0" smtClean="0"/>
              <a:t>.</a:t>
            </a:r>
            <a:endParaRPr lang="el-GR" sz="36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Η περίοδος της χούντας είναι η ηγεμονία των τίτλων του ομίλου Μπότση (μεγαλύτερη κυκλοφορία και από τις καθαρά χουντικές εφημερίδες </a:t>
            </a:r>
            <a:r>
              <a:rPr lang="el-GR" i="1" dirty="0" smtClean="0"/>
              <a:t>Ελεύθερος Κόσμος </a:t>
            </a:r>
            <a:r>
              <a:rPr lang="el-GR" dirty="0" smtClean="0"/>
              <a:t>και</a:t>
            </a:r>
            <a:r>
              <a:rPr lang="el-GR" i="1" dirty="0" smtClean="0"/>
              <a:t> Σημεριν</a:t>
            </a:r>
            <a:r>
              <a:rPr lang="el-GR" dirty="0" smtClean="0"/>
              <a:t>ά).</a:t>
            </a:r>
          </a:p>
          <a:p>
            <a:endParaRPr lang="el-G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Η άνοδος της κυκλοφορίας θα ξεκινήσει μετά το Πολυτεχνείο και το πραξικόπημα του Δ. Ιωαννίδη, αλλά θα συνοδευτεί από απειλές, διώξεις, συλλήψεις, βασανισμούς δημοσιογράφων.</a:t>
            </a:r>
          </a:p>
          <a:p>
            <a:endParaRPr lang="el-GR"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«χρυσή» δεκαετία 1980</a:t>
            </a:r>
            <a:endParaRPr lang="el-GR" dirty="0"/>
          </a:p>
        </p:txBody>
      </p:sp>
      <p:sp>
        <p:nvSpPr>
          <p:cNvPr id="3" name="2 - Θέση περιεχομένου"/>
          <p:cNvSpPr>
            <a:spLocks noGrp="1"/>
          </p:cNvSpPr>
          <p:nvPr>
            <p:ph idx="1"/>
          </p:nvPr>
        </p:nvSpPr>
        <p:spPr/>
        <p:txBody>
          <a:bodyPr/>
          <a:lstStyle/>
          <a:p>
            <a:r>
              <a:rPr lang="el-GR" dirty="0" smtClean="0"/>
              <a:t>Η αποκατάσταση της δημοκρατίας θα προκαλέσει έκρηξη στην κυκλοφορία των εφημερίδων.</a:t>
            </a:r>
          </a:p>
          <a:p>
            <a:endParaRPr lang="el-GR"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1975: έτος μεγάλων αλλαγών στον Ελληνικό μεταπολιτευτικό Τύπο: μεγάλη απεργία των δημοσιογράφων τον Μάιο του 1975, εξαφάνιση των απογευματινών τίτλων.</a:t>
            </a:r>
          </a:p>
          <a:p>
            <a:pPr>
              <a:buNone/>
            </a:pPr>
            <a:endParaRPr lang="el-GR" dirty="0" smtClean="0"/>
          </a:p>
          <a:p>
            <a:endParaRPr lang="el-GR"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8186766" cy="1582726"/>
          </a:xfrm>
        </p:spPr>
        <p:txBody>
          <a:bodyPr>
            <a:normAutofit fontScale="90000"/>
          </a:bodyPr>
          <a:lstStyle/>
          <a:p>
            <a:r>
              <a:rPr lang="el-GR" dirty="0" smtClean="0"/>
              <a:t>Δεκαετία 1990: καταβύθιση των κυκλοφοριών, αύξηση των τίτλων</a:t>
            </a:r>
            <a:br>
              <a:rPr lang="el-GR" dirty="0" smtClean="0"/>
            </a:br>
            <a:endParaRPr lang="el-GR" dirty="0"/>
          </a:p>
        </p:txBody>
      </p:sp>
      <p:sp>
        <p:nvSpPr>
          <p:cNvPr id="3" name="2 - Θέση περιεχομένου"/>
          <p:cNvSpPr>
            <a:spLocks noGrp="1"/>
          </p:cNvSpPr>
          <p:nvPr>
            <p:ph idx="1"/>
          </p:nvPr>
        </p:nvSpPr>
        <p:spPr>
          <a:xfrm>
            <a:off x="642910" y="2000240"/>
            <a:ext cx="8043890" cy="4309120"/>
          </a:xfrm>
        </p:spPr>
        <p:txBody>
          <a:bodyPr/>
          <a:lstStyle/>
          <a:p>
            <a:r>
              <a:rPr lang="el-GR" dirty="0" smtClean="0"/>
              <a:t>Η κυκλοφορία των αθηναϊκών εφημερίδων γνώρισε πρωτοφανή απότομη κάμψη. Η δραματική μείωση της κυκλοφορίας των εφημερίδων συνοδεύτηκε από αύξηση τίτλων, ιδίως τα τελευταία χρόνια της δεκαετίας 1990. </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C:\Users\dpatr\Downloads\Ephemeris_1790.png"/>
          <p:cNvPicPr>
            <a:picLocks noGrp="1"/>
          </p:cNvPicPr>
          <p:nvPr>
            <p:ph idx="1"/>
          </p:nvPr>
        </p:nvPicPr>
        <p:blipFill>
          <a:blip r:embed="rId2"/>
          <a:srcRect/>
          <a:stretch>
            <a:fillRect/>
          </a:stretch>
        </p:blipFill>
        <p:spPr bwMode="auto">
          <a:xfrm>
            <a:off x="2428860" y="142852"/>
            <a:ext cx="3696468" cy="61658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Αιτίες ανόδου και πτώσης</a:t>
            </a:r>
            <a:br>
              <a:rPr lang="el-GR" dirty="0" smtClean="0"/>
            </a:br>
            <a:endParaRPr lang="el-GR" dirty="0"/>
          </a:p>
        </p:txBody>
      </p:sp>
      <p:sp>
        <p:nvSpPr>
          <p:cNvPr id="3" name="2 - Θέση περιεχομένου"/>
          <p:cNvSpPr>
            <a:spLocks noGrp="1"/>
          </p:cNvSpPr>
          <p:nvPr>
            <p:ph idx="1"/>
          </p:nvPr>
        </p:nvSpPr>
        <p:spPr/>
        <p:txBody>
          <a:bodyPr/>
          <a:lstStyle/>
          <a:p>
            <a:pPr>
              <a:buNone/>
            </a:pPr>
            <a:r>
              <a:rPr lang="el-GR" sz="4000" b="1" dirty="0" smtClean="0"/>
              <a:t>Άνοδος</a:t>
            </a:r>
          </a:p>
          <a:p>
            <a:r>
              <a:rPr lang="el-GR" sz="3600" dirty="0" smtClean="0"/>
              <a:t>	Καινούριο πολιτικό και κοινωνικό κλίμα που δημιουργεί, κυρίως στην επαρχία, η άνοδος του ΠΑΣΟΚ στην εξουσία.</a:t>
            </a:r>
          </a:p>
          <a:p>
            <a:pPr>
              <a:buNone/>
            </a:pPr>
            <a:endParaRPr lang="el-GR" sz="3600" dirty="0" smtClean="0"/>
          </a:p>
          <a:p>
            <a:endParaRPr lang="el-G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Συνεχής πολιτική ένταση (εθνικές εκλογές, δημοτικές εκλογές, ευρωεκλογές).</a:t>
            </a:r>
          </a:p>
          <a:p>
            <a:r>
              <a:rPr lang="el-GR" sz="3600" dirty="0" smtClean="0"/>
              <a:t>Ήττα των εργατών Τύπου στην αναμέτρησή τους με τους εκδότες και εφαρμογή νέων τεχνολογιών στη διαδικασία έκδοσης εφημερίδων.</a:t>
            </a:r>
          </a:p>
          <a:p>
            <a:endParaRPr lang="el-GR"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r>
              <a:rPr lang="el-GR" sz="4000" b="1" dirty="0" smtClean="0"/>
              <a:t>Πτώση:</a:t>
            </a:r>
          </a:p>
          <a:p>
            <a:pPr lvl="0"/>
            <a:r>
              <a:rPr lang="el-GR" sz="4000" dirty="0" smtClean="0"/>
              <a:t>Συνεχής αύξηση της τιμής τους σε συνδυασμό με τις «πολιτικές λιτότητας» που αρχίζουν να εφαρμόζονται τη δεκαετία του 1990. </a:t>
            </a:r>
          </a:p>
          <a:p>
            <a:pPr>
              <a:buNone/>
            </a:pPr>
            <a:endParaRPr lang="el-GR" sz="4000" dirty="0" smtClean="0"/>
          </a:p>
          <a:p>
            <a:endParaRPr lang="el-GR"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lvl="0"/>
            <a:r>
              <a:rPr lang="el-GR" dirty="0" smtClean="0"/>
              <a:t>Εκμηδενίστηκε η κυκλοφορία των φθηνών, λαϊκών εφημερίδων (</a:t>
            </a:r>
            <a:r>
              <a:rPr lang="el-GR" dirty="0" smtClean="0"/>
              <a:t>π.χ. </a:t>
            </a:r>
            <a:r>
              <a:rPr lang="el-GR" i="1" dirty="0" smtClean="0"/>
              <a:t>Επικαιρότητα, Νίκη, Λόγος, Αυριανή</a:t>
            </a:r>
            <a:r>
              <a:rPr lang="el-GR" dirty="0" smtClean="0"/>
              <a:t>, κ.ά.). Το κοινό τους απορρόφησε πλήρως η τηλεόραση. </a:t>
            </a:r>
            <a:r>
              <a:rPr lang="el-GR" dirty="0" smtClean="0"/>
              <a:t>Η κυκλοφορία τους ανακόπηκε επίσης από την εμφάνιση των ιδιωτικών </a:t>
            </a:r>
            <a:r>
              <a:rPr lang="el-GR" dirty="0" smtClean="0"/>
              <a:t>τηλεοπτικών </a:t>
            </a:r>
            <a:r>
              <a:rPr lang="el-GR" dirty="0" smtClean="0"/>
              <a:t>σταθμών και την ανασκόπηση </a:t>
            </a:r>
            <a:r>
              <a:rPr lang="el-GR" dirty="0" smtClean="0"/>
              <a:t>του ημερήσιου Τύπου μέσω ραδιοφώνου-τηλεόρασης.</a:t>
            </a:r>
          </a:p>
          <a:p>
            <a:endParaRPr lang="el-GR"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lvl="0"/>
            <a:r>
              <a:rPr lang="el-GR" sz="3600" dirty="0" smtClean="0"/>
              <a:t>Πολιτική κόπωση και απογοήτευση των οπαδών των κομμάτων (σκάνδαλο </a:t>
            </a:r>
            <a:r>
              <a:rPr lang="el-GR" sz="3600" dirty="0" err="1" smtClean="0"/>
              <a:t>Κοσκωτά</a:t>
            </a:r>
            <a:r>
              <a:rPr lang="el-GR" sz="3600" dirty="0" smtClean="0"/>
              <a:t>).</a:t>
            </a:r>
          </a:p>
          <a:p>
            <a:endParaRPr lang="el-GR"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lvl="0"/>
            <a:r>
              <a:rPr lang="el-GR" sz="3600" dirty="0" smtClean="0"/>
              <a:t>Η συγκυβέρνηση Δεξιάς – Αριστεράς το καλοκαίρι του 1989 υπό τον </a:t>
            </a:r>
            <a:r>
              <a:rPr lang="el-GR" sz="3600" dirty="0" err="1" smtClean="0"/>
              <a:t>Τζανή</a:t>
            </a:r>
            <a:r>
              <a:rPr lang="el-GR" sz="3600" dirty="0" smtClean="0"/>
              <a:t> </a:t>
            </a:r>
            <a:r>
              <a:rPr lang="el-GR" sz="3600" dirty="0" err="1" smtClean="0"/>
              <a:t>Τζανετάκη</a:t>
            </a:r>
            <a:r>
              <a:rPr lang="el-GR" sz="3600" dirty="0" smtClean="0"/>
              <a:t> και η οικουμενική κυβέρνηση ΝΔ, ΠΑΣΟΚ, Συνασπισμού υπό το Ξ. Ζολώτα τον χειμώνα 1989-1990 μείωσε τον πολιτικό ανταγωνισμό και τα πολιτικά πάθη που αυξάνουν τις πωλήσεις των εφημερίδων.</a:t>
            </a:r>
          </a:p>
          <a:p>
            <a:endParaRPr lang="el-GR"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lvl="0"/>
            <a:r>
              <a:rPr lang="el-GR" sz="3600" dirty="0" smtClean="0"/>
              <a:t>Πολλές φορές οι εφημερίδες διαψεύστηκαν στις κρίσεις και εκτιμήσεις τους για πρόσωπα και πράγματα. Η καταγραφή των γεγονότων από στενά κομματικό πρίσμα μείωσε την αξιοπιστία του Τύπου και οδήγησε τις πωλήσεις σε κατάρρευση από το 1990 και μετά.  </a:t>
            </a:r>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Το 1811 κυκλοφορεί πάλι στη Βιέννη ο </a:t>
            </a:r>
            <a:r>
              <a:rPr lang="el-GR" i="1" dirty="0" smtClean="0"/>
              <a:t>Ερμής ο Λόγιος</a:t>
            </a:r>
            <a:r>
              <a:rPr lang="el-GR" dirty="0" smtClean="0"/>
              <a:t>, δεκαπενθήμερη επιθεώρηση μάλλον. Εκδότης αρχικά ο Άνθιμος </a:t>
            </a:r>
            <a:r>
              <a:rPr lang="el-GR" dirty="0" err="1" smtClean="0"/>
              <a:t>Γαζής</a:t>
            </a:r>
            <a:r>
              <a:rPr lang="el-GR" dirty="0" smtClean="0"/>
              <a:t> και στη συνέχεια ο Θεόκλητος Φαρμακίδης. Κυκλοφορεί μέχρι το ξέσπασμα της Ελληνικής Επανάστασης, οπότε την κλείνουν οι αυστριακές αρχές, αφού την αναγκάσουν να δημοσιεύσει τον αφορισμό της Επανάστασης από τον πατριάρχη Γρηγόριο τον Ε΄.</a:t>
            </a:r>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smtClean="0"/>
          </a:p>
          <a:p>
            <a:r>
              <a:rPr lang="el-GR" i="1" dirty="0" smtClean="0"/>
              <a:t>Ελληνικός Τηλέγραφος</a:t>
            </a:r>
            <a:r>
              <a:rPr lang="el-GR" dirty="0" smtClean="0"/>
              <a:t>, </a:t>
            </a:r>
            <a:r>
              <a:rPr lang="el-GR" dirty="0" err="1" smtClean="0"/>
              <a:t>δισεβδομαδιαία</a:t>
            </a:r>
            <a:r>
              <a:rPr lang="el-GR" dirty="0" smtClean="0"/>
              <a:t> εφημερίδα στη Βιέννη (1812-1836).</a:t>
            </a:r>
          </a:p>
          <a:p>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5846</TotalTime>
  <Words>2523</Words>
  <Application>Microsoft Office PowerPoint</Application>
  <PresentationFormat>Προβολή στην οθόνη (4:3)</PresentationFormat>
  <Paragraphs>138</Paragraphs>
  <Slides>76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76</vt:i4>
      </vt:variant>
    </vt:vector>
  </HeadingPairs>
  <TitlesOfParts>
    <vt:vector size="77" baseType="lpstr">
      <vt:lpstr>Αποκορύφωμα</vt:lpstr>
      <vt:lpstr> ΜΑΘΗΜΑ: ΕΝΤΥΠΑ ΚΑΙ ΗΛΕΚΤΡΟΝΙΚΑ ΜΜΕ ΣΤΑ ΒΑΛΚΑΝΙΑ  I. ΕΝΤΥΠΑ ΔΗΜΗΤΡΑ ΠΑΤΡΩΝΙΔΟΥ </vt:lpstr>
      <vt:lpstr> ΣΥΝΤΟΜΗ ΙΣΤΟΡΙΚΗ ΑΝΑΣΚΟΠΗΣΗ ΤΟΥ ΕΛΛΗΝΙΚΟΥ ΤΥΠΟΥ  ΔΗΜΗΤΡΑ ΠΑΤΡΩΝΙΔΟΥ  </vt:lpstr>
      <vt:lpstr>ΠΕΡΙΕΧΟΜΕΝΑ ΕΝΟΤΗΤΑΣ </vt:lpstr>
      <vt:lpstr>  </vt:lpstr>
      <vt:lpstr> Γένεση και πρώτα βήματα του Ελληνικού Τύπου </vt:lpstr>
      <vt:lpstr>Διαφάνεια 6</vt:lpstr>
      <vt:lpstr>Διαφάνεια 7</vt:lpstr>
      <vt:lpstr>Διαφάνεια 8</vt:lpstr>
      <vt:lpstr>Διαφάνεια 9</vt:lpstr>
      <vt:lpstr>Διαφάνεια 10</vt:lpstr>
      <vt:lpstr> Οι εφημερίδες της Ελληνικής Επανάστασης </vt:lpstr>
      <vt:lpstr>Διαφάνεια 12</vt:lpstr>
      <vt:lpstr>Διαφάνεια 13</vt:lpstr>
      <vt:lpstr>Διαφάνεια 14</vt:lpstr>
      <vt:lpstr>Διαφάνεια 15</vt:lpstr>
      <vt:lpstr>Διαφάνεια 16</vt:lpstr>
      <vt:lpstr>Ο Ελληνικός Τύπος κατά την Οθωνική περίοδο</vt:lpstr>
      <vt:lpstr>Διαφάνεια 18</vt:lpstr>
      <vt:lpstr>Διαφάνεια 19</vt:lpstr>
      <vt:lpstr>Διαφάνεια 20</vt:lpstr>
      <vt:lpstr>Διαφάνεια 21</vt:lpstr>
      <vt:lpstr>Διαφάνεια 22</vt:lpstr>
      <vt:lpstr>Η περίοδος 1864-1912 </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 Η περίοδος των πολέμων 1912-1949 </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lpstr>Δεύτερο μισό του 20ού αιώνα  </vt:lpstr>
      <vt:lpstr>Διαφάνεια 58</vt:lpstr>
      <vt:lpstr>Διαφάνεια 59</vt:lpstr>
      <vt:lpstr>Διαφάνεια 60</vt:lpstr>
      <vt:lpstr>Διαφάνεια 61</vt:lpstr>
      <vt:lpstr>Διαφάνεια 62</vt:lpstr>
      <vt:lpstr>Διαφάνεια 63</vt:lpstr>
      <vt:lpstr>Διαφάνεια 64</vt:lpstr>
      <vt:lpstr>Διαφάνεια 65</vt:lpstr>
      <vt:lpstr>Διαφάνεια 66</vt:lpstr>
      <vt:lpstr>Η «χρυσή» δεκαετία 1980</vt:lpstr>
      <vt:lpstr>Διαφάνεια 68</vt:lpstr>
      <vt:lpstr>Δεκαετία 1990: καταβύθιση των κυκλοφοριών, αύξηση των τίτλων </vt:lpstr>
      <vt:lpstr>Αιτίες ανόδου και πτώσης </vt:lpstr>
      <vt:lpstr>Διαφάνεια 71</vt:lpstr>
      <vt:lpstr>Διαφάνεια 72</vt:lpstr>
      <vt:lpstr>Διαφάνεια 73</vt:lpstr>
      <vt:lpstr>Διαφάνεια 74</vt:lpstr>
      <vt:lpstr>Διαφάνεια 75</vt:lpstr>
      <vt:lpstr>Διαφάνεια 76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τυποσ στα κατα την περιοδο του κομμουνισμου</dc:title>
  <dc:creator>User</dc:creator>
  <cp:lastModifiedBy>dpatr</cp:lastModifiedBy>
  <cp:revision>240</cp:revision>
  <dcterms:created xsi:type="dcterms:W3CDTF">2020-10-31T11:04:08Z</dcterms:created>
  <dcterms:modified xsi:type="dcterms:W3CDTF">2022-01-23T21:34:39Z</dcterms:modified>
</cp:coreProperties>
</file>