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8" d="100"/>
          <a:sy n="88" d="100"/>
        </p:scale>
        <p:origin x="-2002"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F7EC0F1-1483-4F1D-B747-43BEAF831B74}" type="datetimeFigureOut">
              <a:rPr lang="el-GR" smtClean="0"/>
              <a:pPr/>
              <a:t>4/1/2022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1F14EA8E-10AD-47A7-A640-44E5BE02603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4/1/2022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4/1/2022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7EC0F1-1483-4F1D-B747-43BEAF831B74}" type="datetimeFigureOut">
              <a:rPr lang="el-GR" smtClean="0"/>
              <a:pPr/>
              <a:t>4/1/2022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F7EC0F1-1483-4F1D-B747-43BEAF831B74}" type="datetimeFigureOut">
              <a:rPr lang="el-GR" smtClean="0"/>
              <a:pPr/>
              <a:t>4/1/2022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F14EA8E-10AD-47A7-A640-44E5BE02603B}"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7EC0F1-1483-4F1D-B747-43BEAF831B74}" type="datetimeFigureOut">
              <a:rPr lang="el-GR" smtClean="0"/>
              <a:pPr/>
              <a:t>4/1/2022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F7EC0F1-1483-4F1D-B747-43BEAF831B74}" type="datetimeFigureOut">
              <a:rPr lang="el-GR" smtClean="0"/>
              <a:pPr/>
              <a:t>4/1/2022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7EC0F1-1483-4F1D-B747-43BEAF831B74}" type="datetimeFigureOut">
              <a:rPr lang="el-GR" smtClean="0"/>
              <a:pPr/>
              <a:t>4/1/2022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EC0F1-1483-4F1D-B747-43BEAF831B74}" type="datetimeFigureOut">
              <a:rPr lang="el-GR" smtClean="0"/>
              <a:pPr/>
              <a:t>4/1/2022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7EC0F1-1483-4F1D-B747-43BEAF831B74}" type="datetimeFigureOut">
              <a:rPr lang="el-GR" smtClean="0"/>
              <a:pPr/>
              <a:t>4/1/2022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F14EA8E-10AD-47A7-A640-44E5BE02603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7EC0F1-1483-4F1D-B747-43BEAF831B74}" type="datetimeFigureOut">
              <a:rPr lang="el-GR" smtClean="0"/>
              <a:pPr/>
              <a:t>4/1/2022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1F14EA8E-10AD-47A7-A640-44E5BE02603B}"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7EC0F1-1483-4F1D-B747-43BEAF831B74}" type="datetimeFigureOut">
              <a:rPr lang="el-GR" smtClean="0"/>
              <a:pPr/>
              <a:t>4/1/2022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14EA8E-10AD-47A7-A640-44E5BE02603B}"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dirty="0"/>
              <a:t>	</a:t>
            </a:r>
            <a:br>
              <a:rPr lang="el-GR" dirty="0"/>
            </a:br>
            <a:r>
              <a:rPr lang="el-GR" b="1" dirty="0"/>
              <a:t/>
            </a:r>
            <a:br>
              <a:rPr lang="el-GR" b="1" dirty="0"/>
            </a:br>
            <a:r>
              <a:rPr lang="el-GR" b="1" dirty="0"/>
              <a:t/>
            </a:r>
            <a:br>
              <a:rPr lang="el-GR" b="1" dirty="0"/>
            </a:br>
            <a:r>
              <a:rPr lang="el-GR" dirty="0" smtClean="0"/>
              <a:t> </a:t>
            </a:r>
            <a:r>
              <a:rPr lang="el-GR" dirty="0"/>
              <a:t/>
            </a:r>
            <a:br>
              <a:rPr lang="el-GR" dirty="0"/>
            </a:br>
            <a:r>
              <a:rPr lang="el-GR" b="1" dirty="0"/>
              <a:t> </a:t>
            </a:r>
            <a:r>
              <a:rPr lang="el-GR" dirty="0"/>
              <a:t/>
            </a:r>
            <a:br>
              <a:rPr lang="el-GR" dirty="0"/>
            </a:br>
            <a:endParaRPr lang="el-GR" dirty="0"/>
          </a:p>
        </p:txBody>
      </p:sp>
      <p:sp>
        <p:nvSpPr>
          <p:cNvPr id="3" name="Subtitle 2"/>
          <p:cNvSpPr>
            <a:spLocks noGrp="1"/>
          </p:cNvSpPr>
          <p:nvPr>
            <p:ph type="subTitle" idx="1"/>
          </p:nvPr>
        </p:nvSpPr>
        <p:spPr/>
        <p:txBody>
          <a:bodyPr>
            <a:noAutofit/>
          </a:bodyPr>
          <a:lstStyle/>
          <a:p>
            <a:pPr algn="ctr"/>
            <a:r>
              <a:rPr lang="el-GR" sz="4000" b="1" dirty="0" smtClean="0"/>
              <a:t>Η Θεωρία</a:t>
            </a:r>
            <a:br>
              <a:rPr lang="el-GR" sz="4000" b="1" dirty="0" smtClean="0"/>
            </a:br>
            <a:r>
              <a:rPr lang="el-GR" sz="4000" b="1" dirty="0" smtClean="0"/>
              <a:t>της Νομισματικής Ενοποίησης</a:t>
            </a:r>
            <a:br>
              <a:rPr lang="el-GR" sz="4000" b="1" dirty="0" smtClean="0"/>
            </a:br>
            <a:endParaRPr lang="el-G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640960" cy="5632311"/>
          </a:xfrm>
          <a:prstGeom prst="rect">
            <a:avLst/>
          </a:prstGeom>
        </p:spPr>
        <p:txBody>
          <a:bodyPr wrap="square">
            <a:spAutoFit/>
          </a:bodyPr>
          <a:lstStyle/>
          <a:p>
            <a:r>
              <a:rPr lang="el-GR" sz="2400" dirty="0" smtClean="0"/>
              <a:t>Το σύστημα λειτούργησε ικανοποιητικά για όσο οι ΗΠΑ είχαν πλεονασματικό εμπορικό ισοζύγιο και το δολάριο ήταν ισχυρό. Η συσσώρευση ελλειμμάτων από τις ΗΠΑ όμως, ιδιαίτερα κατά τη διάρκεια του πολέμου του Βιετνάμ, υπονόμευσε το δολάριο και τελικά το όλο οικοδόμημα του </a:t>
            </a:r>
            <a:r>
              <a:rPr lang="en-US" sz="2400" dirty="0" err="1" smtClean="0"/>
              <a:t>Bretton</a:t>
            </a:r>
            <a:r>
              <a:rPr lang="en-US" sz="2400" dirty="0" smtClean="0"/>
              <a:t> Woods</a:t>
            </a:r>
            <a:r>
              <a:rPr lang="el-GR" sz="2400" dirty="0" smtClean="0"/>
              <a:t> το οποίο στηριζόταν σ’ αυτό. Τελικά, το σύστημα κατέρρευσε στις αρχές της δεκαετίας του 1970 και η νομισματική αναρχία που ακολούθησε έφερε στο προσκήνιο την αναγκαιότητα για τη λειτουργία ενός ευρωπαϊκού νομισματικού συστήματος. Μέχρι τα τέλη της δεκαετίας του 1970 όμως οι προσπάθειες που έγιναν ήταν ανεπιτυχείς.</a:t>
            </a:r>
            <a:br>
              <a:rPr lang="el-GR" sz="2400" dirty="0" smtClean="0"/>
            </a:br>
            <a:r>
              <a:rPr lang="el-GR" sz="2400" dirty="0" smtClean="0"/>
              <a:t>Από το 1979 όμως και μέχρι το 1987, η Ευρωπαϊκή Κοινότητα κατόρθωσε να λειτουργήσει με σχετική επιτυχία ένα σύστημα ελεγχόμενης διακύμανσης των ισοτιμιών που σημείο αναφοράς είχε ένα λογιστικό (μη υπαρκτό δηλαδή) νόμισμα, το </a:t>
            </a:r>
            <a:r>
              <a:rPr lang="en-US" sz="2400" dirty="0" smtClean="0"/>
              <a:t>ECU</a:t>
            </a:r>
            <a:r>
              <a:rPr lang="el-GR" sz="2400" dirty="0" smtClean="0"/>
              <a:t>.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8496944" cy="6001643"/>
          </a:xfrm>
          <a:prstGeom prst="rect">
            <a:avLst/>
          </a:prstGeom>
        </p:spPr>
        <p:txBody>
          <a:bodyPr wrap="square">
            <a:spAutoFit/>
          </a:bodyPr>
          <a:lstStyle/>
          <a:p>
            <a:r>
              <a:rPr lang="el-GR" sz="2400" dirty="0" smtClean="0"/>
              <a:t>Η αξία του </a:t>
            </a:r>
            <a:r>
              <a:rPr lang="en-US" sz="2400" dirty="0" smtClean="0"/>
              <a:t>ECU</a:t>
            </a:r>
            <a:r>
              <a:rPr lang="el-GR" sz="2400" dirty="0" smtClean="0"/>
              <a:t> προέκυπτε ως σταθμικός μέσος όρος των ευρωπαϊκών νομισμάτων, όπου η σχετική βαρύτητα των νομισμάτων των μεγάλων χωρών όπως το γερμανικό μάρκο, ήταν πολύ μεγαλύτερη απ’ ό,τι των μικρότερων χωρών. Τα εθνικά νομίσματα κυμαίνονταν σε σχέση με το </a:t>
            </a:r>
            <a:r>
              <a:rPr lang="en-US" sz="2400" dirty="0" smtClean="0"/>
              <a:t>ECU</a:t>
            </a:r>
            <a:r>
              <a:rPr lang="el-GR" sz="2400" dirty="0" smtClean="0"/>
              <a:t> μέσα σε προκαθορισμένα όρια διακύμανσης.</a:t>
            </a:r>
            <a:br>
              <a:rPr lang="el-GR" sz="2400" dirty="0" smtClean="0"/>
            </a:br>
            <a:r>
              <a:rPr lang="el-GR" sz="2400" dirty="0" smtClean="0"/>
              <a:t>Η διακύμανση των ισοτιμιών όμως, όσο ελεγχόμενη και μικρή και αν είναι αποτελεί ανασταλτικό παράγοντα για τη λειτουργία του ενιαίου οικονομικού χώρου όπου προϊόντα, υπηρεσίες και παραγωγικοί συντελεστές κινούνται απόλυτα ελεύθερα.</a:t>
            </a:r>
            <a:br>
              <a:rPr lang="el-GR" sz="2400" dirty="0" smtClean="0"/>
            </a:br>
            <a:r>
              <a:rPr lang="el-GR" sz="2400" dirty="0" smtClean="0"/>
              <a:t>Το βασικό ερώτημα που για πολλά χρόνια απασχόλησε την Ευρωπαϊκή Ένωση αναφορικά με τη μεθοδολογία της νομισματικής ενοποίησης ήταν τελικά το ποιος από τους δυο παράλληλους στόχους της νομισματικής ένωσης και της οικονομικής σύγκλισης πρέπει να επιδιωχθεί κατά προτεραιότητα και ως προαπαιτούμενο του άλλου. </a:t>
            </a:r>
            <a:endParaRPr lang="el-G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51344"/>
            <a:ext cx="8496944" cy="6370975"/>
          </a:xfrm>
          <a:prstGeom prst="rect">
            <a:avLst/>
          </a:prstGeom>
        </p:spPr>
        <p:txBody>
          <a:bodyPr wrap="square">
            <a:spAutoFit/>
          </a:bodyPr>
          <a:lstStyle/>
          <a:p>
            <a:r>
              <a:rPr lang="el-GR" sz="2400" dirty="0" smtClean="0"/>
              <a:t>Αυτό που τελικά αποφασίστηκε στο Μάαστριχτ, στις αρχές της δεκαετίας του 1990, ήταν να επιδιωχθεί η σύγκλιση σε συγκεκριμένα νομισματικά κυρίως μεγέθη σε σύντομο χρονικό διάστημα και στη συνέχεια να περάσουμε άμεσα στη χρήση ενιαίου νομίσματος.</a:t>
            </a:r>
            <a:br>
              <a:rPr lang="el-GR" sz="2400" dirty="0" smtClean="0"/>
            </a:br>
            <a:r>
              <a:rPr lang="el-GR" sz="2400" dirty="0" smtClean="0"/>
              <a:t>Στο πλαίσιο αυτό, στο Μάαστριχτ αποφασίστηκε να προχωρήσει η νομισματική ενοποίηση σε στάδια και τελικά να αντικατασταθούν τα εθνικά νομίσματα από το ευρώ, αν σημαντικός αριθμός χωρών-μελών ικανοποιούσε συγκεκριμένα κριτήρια «διατηρήσιμης» οικονομικής σύγκλισης.</a:t>
            </a:r>
          </a:p>
          <a:p>
            <a:r>
              <a:rPr lang="el-GR" sz="2400" dirty="0" smtClean="0"/>
              <a:t>Τα κριτήρια σύγκλισης που έθεσε η Συνθήκη του Μάαστριχτ ήταν:</a:t>
            </a:r>
            <a:br>
              <a:rPr lang="el-GR" sz="2400" dirty="0" smtClean="0"/>
            </a:br>
            <a:r>
              <a:rPr lang="el-GR" sz="2400" dirty="0" smtClean="0"/>
              <a:t>1. Η σταθερότητα των τιμών. </a:t>
            </a:r>
            <a:br>
              <a:rPr lang="el-GR" sz="2400" dirty="0" smtClean="0"/>
            </a:br>
            <a:r>
              <a:rPr lang="el-GR" sz="2400" dirty="0" smtClean="0"/>
              <a:t>2. Η σύγκλιση των επιτοκίων. </a:t>
            </a:r>
            <a:br>
              <a:rPr lang="el-GR" sz="2400" dirty="0" smtClean="0"/>
            </a:br>
            <a:r>
              <a:rPr lang="el-GR" sz="2400" dirty="0" smtClean="0"/>
              <a:t>3. Δημοσιονομικά σύγκλιση. </a:t>
            </a:r>
            <a:br>
              <a:rPr lang="el-GR" sz="2400" dirty="0" smtClean="0"/>
            </a:br>
            <a:r>
              <a:rPr lang="el-GR" sz="2400" dirty="0" smtClean="0"/>
              <a:t>4. Σταθερότητα ισοτιμίας του νομίσματος. </a:t>
            </a:r>
            <a:br>
              <a:rPr lang="el-GR" sz="2400" dirty="0" smtClean="0"/>
            </a:br>
            <a:endParaRPr lang="el-G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1507513"/>
            <a:ext cx="914400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Διαδικασία και Προϋποθέσεις της Μετάβασης προς τη Νομισματική Ένωση</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Εναρμόνιση 	      		                  	Κοινή  Νομισματι-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Δημοσιονομι-  				                  κή Πολιτικ ή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κής </a:t>
            </a:r>
            <a:r>
              <a:rPr kumimoji="0" lang="el-GR" sz="16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Πολιτικής             Μείωση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Πιέσεων  	Πολιτική 	                  Σύγκλιση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Διαφοροποίησης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Σύγκλιση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Ρυθμών                       ΝΟΜΙΣΜΑΤΙΚΗ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Εναρμόνιση 	Νομισματικής                Επιτοκίων 	Πληθω- 	 </a:t>
            </a: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ΕΝΟΠΟΙΗΣΗ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Εισοδηματικής 	Πολιτικής 	                    Ελεύθερη 	ρισμού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Πολιτικής 		                                      Μετακίνηση 		</a:t>
            </a:r>
            <a:endParaRPr kumimoji="0" lang="el-GR" sz="1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Κεφαλαίων 	</a:t>
            </a:r>
            <a:r>
              <a:rPr kumimoji="0" lang="el-GR"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	</a:t>
            </a:r>
            <a:endParaRPr kumimoji="0" lang="el-GR" sz="9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582341"/>
            <a:ext cx="8496944" cy="3416320"/>
          </a:xfrm>
          <a:prstGeom prst="rect">
            <a:avLst/>
          </a:prstGeom>
        </p:spPr>
        <p:txBody>
          <a:bodyPr wrap="square">
            <a:spAutoFit/>
          </a:bodyPr>
          <a:lstStyle/>
          <a:p>
            <a:r>
              <a:rPr lang="el-GR" sz="2400" dirty="0" smtClean="0"/>
              <a:t>Η έκβαση του ευρωπαϊκού εγχειρήματος νομισματικής ενοποίησης (που από κάθε άποψη δεν έχει το ιστορικό του προηγούμενο) ήταν αρχικά επιτυχής. Το ευρώ από την 1/1/2002 αντικατέστησε τα εθνικά νομίσματα των 12 (από τις 15) χωρών-μελών που αποτελούν την Ευρωζώνη. Η έλευση της παγκόσμιας οικονομικής κρίσης μετά το 2008 έπληξε τις ευρωπαϊκές οικονομίες και προκάλεσε κλυδωνισμούς στην Ευρωζώνη. Πριν συμπληρώσει 10 χρόνια ζωής το ευρώ θα πρέπει να αποδείξει τις αντοχές του μέσα σ’ ένα δυσμενές οικονομικό περιβάλλον.</a:t>
            </a: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052736"/>
            <a:ext cx="8280920" cy="3323987"/>
          </a:xfrm>
          <a:prstGeom prst="rect">
            <a:avLst/>
          </a:prstGeom>
        </p:spPr>
        <p:txBody>
          <a:bodyPr wrap="square">
            <a:spAutoFit/>
          </a:bodyPr>
          <a:lstStyle/>
          <a:p>
            <a:r>
              <a:rPr lang="el-GR" sz="2400" b="1" dirty="0" smtClean="0"/>
              <a:t>Περιεχόμενα Κεφαλαίου</a:t>
            </a:r>
          </a:p>
          <a:p>
            <a:pPr>
              <a:buFont typeface="Arial" pitchFamily="34" charset="0"/>
              <a:buChar char="•"/>
            </a:pPr>
            <a:r>
              <a:rPr lang="el-GR" sz="2400" dirty="0" smtClean="0"/>
              <a:t> Έννοια και Στάδια Νομισματικής Ενοποίησης.</a:t>
            </a:r>
          </a:p>
          <a:p>
            <a:pPr>
              <a:buFont typeface="Arial" pitchFamily="34" charset="0"/>
              <a:buChar char="•"/>
            </a:pPr>
            <a:r>
              <a:rPr lang="el-GR" sz="2400" dirty="0"/>
              <a:t> </a:t>
            </a:r>
            <a:r>
              <a:rPr lang="el-GR" sz="2400" dirty="0" smtClean="0"/>
              <a:t>Τα προσδοκώμενα αποτελέσματα της Νομισματικής</a:t>
            </a:r>
            <a:br>
              <a:rPr lang="el-GR" sz="2400" dirty="0" smtClean="0"/>
            </a:br>
            <a:r>
              <a:rPr lang="el-GR" sz="2400" dirty="0" smtClean="0"/>
              <a:t>   Ενοποίησης.</a:t>
            </a:r>
          </a:p>
          <a:p>
            <a:pPr>
              <a:buFont typeface="Arial" pitchFamily="34" charset="0"/>
              <a:buChar char="•"/>
            </a:pPr>
            <a:r>
              <a:rPr lang="el-GR" sz="2400" dirty="0"/>
              <a:t> </a:t>
            </a:r>
            <a:r>
              <a:rPr lang="el-GR" sz="2400" dirty="0" smtClean="0"/>
              <a:t>Η Διαδικασία της Μετάβασης προς τη Νομισματική</a:t>
            </a:r>
            <a:br>
              <a:rPr lang="el-GR" sz="2400" dirty="0" smtClean="0"/>
            </a:br>
            <a:r>
              <a:rPr lang="el-GR" sz="2400" dirty="0" smtClean="0"/>
              <a:t>   Ενοποίηση.</a:t>
            </a:r>
          </a:p>
          <a:p>
            <a:pPr>
              <a:buFont typeface="Arial" pitchFamily="34" charset="0"/>
              <a:buChar char="•"/>
            </a:pPr>
            <a:r>
              <a:rPr lang="el-GR" sz="2400" dirty="0"/>
              <a:t> </a:t>
            </a:r>
            <a:r>
              <a:rPr lang="el-GR" sz="2400" dirty="0" smtClean="0"/>
              <a:t>Η Εμπειρία της Ευρωπαϊκής Ένωσης.</a:t>
            </a:r>
          </a:p>
          <a:p>
            <a:pPr>
              <a:buFont typeface="Arial" pitchFamily="34" charset="0"/>
              <a:buChar char="•"/>
            </a:pPr>
            <a:r>
              <a:rPr lang="el-GR" sz="2400" dirty="0"/>
              <a:t> </a:t>
            </a:r>
            <a:r>
              <a:rPr lang="el-GR" sz="2400" dirty="0" smtClean="0"/>
              <a:t>Οικονομική Κρίση και ευρώ.</a:t>
            </a:r>
            <a:r>
              <a:rPr lang="el-GR" dirty="0" smtClean="0"/>
              <a:t> </a:t>
            </a:r>
            <a:br>
              <a:rPr lang="el-GR" dirty="0" smtClean="0"/>
            </a:b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28343"/>
            <a:ext cx="8496944" cy="4524315"/>
          </a:xfrm>
          <a:prstGeom prst="rect">
            <a:avLst/>
          </a:prstGeom>
        </p:spPr>
        <p:txBody>
          <a:bodyPr wrap="square">
            <a:spAutoFit/>
          </a:bodyPr>
          <a:lstStyle/>
          <a:p>
            <a:r>
              <a:rPr lang="el-GR" sz="2400" dirty="0" smtClean="0"/>
              <a:t>Σε μια περιφερειακή οικονομική ένωση όπως η Ε.Ε. μπορεί να χρησιμοποιηθεί ένα κοινό νόμισμα ή κάθε χώρα να διατηρήσει το δικό της εθνικό νόμισμα. Στην περίπτωση που επιλεγεί η πρώτη λύση, τότε η ένωση αυτή έχει κάνει ένα βήμα προς την Οικονομική και Νομισματική Ένωση (ΟΝΕ), καθώς η Νομισματική Ενοποίηση αποτελεί απαραίτητο στοιχείο της.</a:t>
            </a:r>
            <a:br>
              <a:rPr lang="el-GR" sz="2400" dirty="0" smtClean="0"/>
            </a:br>
            <a:r>
              <a:rPr lang="el-GR" sz="2400" dirty="0" smtClean="0"/>
              <a:t>Μια νομισματική ένωση έχει ως βασικά συστατικά στοιχεία, την ένωση των ισοτιμιών (οι ισοτιμίες των νομισμάτων των χωρών-μελών θα παραμείνουν σταθερές) και τη μετατρεψιμότητα των νομισμάτων (μόνιμη και οριστική κατάργηση των συναλλαγματικών ελέγχων, πράγμα που τελικά θα οδηγήσει στην ενοποίηση των κεφαλαιαγορών).</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92696"/>
            <a:ext cx="8496944" cy="6370975"/>
          </a:xfrm>
          <a:prstGeom prst="rect">
            <a:avLst/>
          </a:prstGeom>
        </p:spPr>
        <p:txBody>
          <a:bodyPr wrap="square">
            <a:spAutoFit/>
          </a:bodyPr>
          <a:lstStyle/>
          <a:p>
            <a:r>
              <a:rPr lang="el-GR" dirty="0" smtClean="0"/>
              <a:t> </a:t>
            </a:r>
            <a:r>
              <a:rPr lang="el-GR" sz="2400" dirty="0" smtClean="0"/>
              <a:t>Η διαδικασία της νομισματικής ενοποίησης συνήθως περιλαμβάνει τα ακόλουθα στάδια: </a:t>
            </a:r>
            <a:br>
              <a:rPr lang="el-GR" sz="2400" dirty="0" smtClean="0"/>
            </a:br>
            <a:r>
              <a:rPr lang="el-GR" sz="2400" dirty="0" smtClean="0"/>
              <a:t>1. Την πλήρη και μη αναστρέψιμη μετατρεψιμότητα των νομισμάτων. </a:t>
            </a:r>
            <a:br>
              <a:rPr lang="el-GR" sz="2400" dirty="0" smtClean="0"/>
            </a:br>
            <a:r>
              <a:rPr lang="el-GR" sz="2400" dirty="0" smtClean="0"/>
              <a:t>2. Την κατάργηση των ορίων διακύμανσης των νομισματικών </a:t>
            </a:r>
          </a:p>
          <a:p>
            <a:r>
              <a:rPr lang="el-GR" sz="2400" dirty="0"/>
              <a:t> </a:t>
            </a:r>
            <a:r>
              <a:rPr lang="el-GR" sz="2400" dirty="0" smtClean="0"/>
              <a:t>   ισοτιμιών. </a:t>
            </a:r>
            <a:br>
              <a:rPr lang="el-GR" sz="2400" dirty="0" smtClean="0"/>
            </a:br>
            <a:r>
              <a:rPr lang="el-GR" sz="2400" dirty="0" smtClean="0"/>
              <a:t>3. Την αυστηρά σταθερή ισοτιμία των νομισμάτων. </a:t>
            </a:r>
            <a:br>
              <a:rPr lang="el-GR" sz="2400" dirty="0" smtClean="0"/>
            </a:br>
            <a:r>
              <a:rPr lang="el-GR" sz="2400" dirty="0" smtClean="0"/>
              <a:t>4. Την πλήρη απελευθέρωση των μετακινήσεων κεφαλαίων</a:t>
            </a:r>
            <a:br>
              <a:rPr lang="el-GR" sz="2400" dirty="0" smtClean="0"/>
            </a:br>
            <a:r>
              <a:rPr lang="el-GR" sz="2400" dirty="0" smtClean="0"/>
              <a:t>    ανάμεσα στα μέλη.</a:t>
            </a:r>
            <a:br>
              <a:rPr lang="el-GR" sz="2400" dirty="0" smtClean="0"/>
            </a:br>
            <a:r>
              <a:rPr lang="el-GR" sz="2400" dirty="0" smtClean="0"/>
              <a:t>Στο βαθμό που αυτά τα βήματα ολοκληρωθούν με επιτυχία, θα μπορέσει να ακολουθήσει η ενοποίηση σε επίπεδο χρηματοδοτικών και νομισματικών θεσμών. Τελικό βήμα θα είναι η δημιουργία μιας κοινής κεντρικής τράπεζας που θα αντικαταστήσει τις εθνικές κεντρικές τράπεζες ως όργανο σχεδιασμού και υλοποίησης της νομισματικής και της χρηματοπιστωτικής πολιτικής.</a:t>
            </a:r>
            <a:br>
              <a:rPr lang="el-GR" sz="2400" dirty="0" smtClean="0"/>
            </a:b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836712"/>
            <a:ext cx="8496944" cy="5632311"/>
          </a:xfrm>
          <a:prstGeom prst="rect">
            <a:avLst/>
          </a:prstGeom>
        </p:spPr>
        <p:txBody>
          <a:bodyPr wrap="square">
            <a:spAutoFit/>
          </a:bodyPr>
          <a:lstStyle/>
          <a:p>
            <a:r>
              <a:rPr lang="el-GR" sz="2400" dirty="0" smtClean="0"/>
              <a:t>Στα οφέλη μιας πλήρους νομισματικής ένωσης όπου τα εθνικά νομίσματα θα έχουν αντικατασταθεί από ένα (ενιαίο) για όλη την ένωση περιλαμβάνονται:</a:t>
            </a:r>
            <a:br>
              <a:rPr lang="el-GR" sz="2400" dirty="0" smtClean="0"/>
            </a:br>
            <a:r>
              <a:rPr lang="el-GR" sz="2400" dirty="0" smtClean="0"/>
              <a:t>1. Τα άμεσα οφέλη από την εξάλειψη του κόστους συναλλαγών. </a:t>
            </a:r>
            <a:br>
              <a:rPr lang="el-GR" sz="2400" dirty="0" smtClean="0"/>
            </a:br>
            <a:r>
              <a:rPr lang="el-GR" sz="2400" dirty="0" smtClean="0"/>
              <a:t>2. Έμμεσα οφέλη από την εξάλειψη του κόστους συναλλαγών –</a:t>
            </a:r>
          </a:p>
          <a:p>
            <a:r>
              <a:rPr lang="el-GR" sz="2400" dirty="0"/>
              <a:t> </a:t>
            </a:r>
            <a:r>
              <a:rPr lang="el-GR" sz="2400" dirty="0" smtClean="0"/>
              <a:t>   Σύγκλιση των τιμών. </a:t>
            </a:r>
            <a:br>
              <a:rPr lang="el-GR" sz="2400" dirty="0" smtClean="0"/>
            </a:br>
            <a:r>
              <a:rPr lang="el-GR" sz="2400" dirty="0" smtClean="0"/>
              <a:t>3. Οφέλη στην παραγωγή και την ευημερία λόγω της μείωσης </a:t>
            </a:r>
          </a:p>
          <a:p>
            <a:r>
              <a:rPr lang="el-GR" sz="2400" dirty="0"/>
              <a:t> </a:t>
            </a:r>
            <a:r>
              <a:rPr lang="el-GR" sz="2400" dirty="0" smtClean="0"/>
              <a:t>   της αβεβαιότητας.</a:t>
            </a:r>
            <a:br>
              <a:rPr lang="el-GR" sz="2400" dirty="0" smtClean="0"/>
            </a:br>
            <a:r>
              <a:rPr lang="el-GR" sz="2400" dirty="0" smtClean="0"/>
              <a:t>4. Τα οφέλη από τη χρήση του κοινού χρήματος ως μονάδα </a:t>
            </a:r>
          </a:p>
          <a:p>
            <a:r>
              <a:rPr lang="el-GR" sz="2400" dirty="0"/>
              <a:t> </a:t>
            </a:r>
            <a:r>
              <a:rPr lang="el-GR" sz="2400" dirty="0" smtClean="0"/>
              <a:t>   μέτρησης και αποθησαυρισμού.</a:t>
            </a:r>
            <a:br>
              <a:rPr lang="el-GR" sz="2400" dirty="0" smtClean="0"/>
            </a:br>
            <a:r>
              <a:rPr lang="el-GR" sz="2400" dirty="0" smtClean="0"/>
              <a:t>5. Πλεονεκτήματα ενός διεθνούς νομίσματος.</a:t>
            </a:r>
            <a:br>
              <a:rPr lang="el-GR" sz="2400" dirty="0" smtClean="0"/>
            </a:br>
            <a:r>
              <a:rPr lang="el-GR" sz="2400" dirty="0" smtClean="0"/>
              <a:t>Η πραγματοποίηση των κερδών αυτών εξαρτάται σε σημαντικό βαθμό από το βαθμό ανοίγματος των οικονομιών των κρατών-μελών. Όσο πιο ανοικτή και εξωστρεφής είναι μια οικονομία, τόσο μεγαλύτερα και τα οφέλη που μπορεί να αναμένει.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6712"/>
            <a:ext cx="8640960" cy="6001643"/>
          </a:xfrm>
          <a:prstGeom prst="rect">
            <a:avLst/>
          </a:prstGeom>
        </p:spPr>
        <p:txBody>
          <a:bodyPr wrap="square">
            <a:spAutoFit/>
          </a:bodyPr>
          <a:lstStyle/>
          <a:p>
            <a:r>
              <a:rPr lang="el-GR" sz="2400" dirty="0" smtClean="0"/>
              <a:t>Επιπλέον, τα πιθανά οφέλη συναρτώνται με θετική σχέση με το βαθμό εμπορικής εξωστρέφειάς της με τις άλλες χώρες της ένωσης.</a:t>
            </a:r>
            <a:br>
              <a:rPr lang="el-GR" sz="2400" dirty="0" smtClean="0"/>
            </a:br>
            <a:r>
              <a:rPr lang="el-GR" sz="2400" dirty="0" smtClean="0"/>
              <a:t>Υπάρχουν, όμως, και προβλήματα που μπορούν να προκύψουν για τις εμπλεκόμενες χώρες ως αποτέλεσμα της νομισματικής ενοποίησης, καθώς αυτές βαθμιαία καθίστανται πιο ανοικτές και οικονομικά αλληλεξαρτώμενες:</a:t>
            </a:r>
            <a:br>
              <a:rPr lang="el-GR" sz="2400" dirty="0" smtClean="0"/>
            </a:br>
            <a:r>
              <a:rPr lang="el-GR" sz="2400" dirty="0" smtClean="0"/>
              <a:t>1. Μέτρα και παρεμβάσεις που αποφασίζονται από μια χώρα-μέλος μπορεί να επηρεάζουν (να διαχέονται για την ακρίβεια) και άλλες χώρες-μέλη.</a:t>
            </a:r>
            <a:br>
              <a:rPr lang="el-GR" sz="2400" dirty="0" smtClean="0"/>
            </a:br>
            <a:r>
              <a:rPr lang="el-GR" sz="2400" dirty="0" smtClean="0"/>
              <a:t>2. Οι χώρες-μέλη θα διαπιστώνουν βαθμιαία ότι δεν μπορούν να αντιμετωπίσουν όπως πριν από την ενοποίηση κάποια οικονομικά προβλήματα που θα ανακύπτουν (π.χ., αύξηση της ανεργίας), καθώς δεν θα μπορούν να χρησιμοποιήσουν παραδοσιακά μέτρα οικονομικής πολιτικής που δεν θα ανήκουν πλέον στο οπλοστάσιό τους. </a:t>
            </a:r>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51344"/>
            <a:ext cx="8424936" cy="6278642"/>
          </a:xfrm>
          <a:prstGeom prst="rect">
            <a:avLst/>
          </a:prstGeom>
        </p:spPr>
        <p:txBody>
          <a:bodyPr wrap="square">
            <a:spAutoFit/>
          </a:bodyPr>
          <a:lstStyle/>
          <a:p>
            <a:r>
              <a:rPr lang="el-GR" sz="2400" dirty="0" smtClean="0"/>
              <a:t>Η αλληλεπίδραση θέτει το ερώτημα του πώς προστατεύεται ή αποζημιώνεται ένα μέλος όταν οι αποφάσεις ενός άλλου το επηρεάζουν αρνητικά, ακόμα και αν αυτή διαπιστωθεί και εκφραστεί ποσοτικά. Η μείωση του οπλοστασίου αποτελεί απώλεια σοβαρού στοιχείου της εσωτερικής εθνικής κυριαρχίας που μπορεί να επηρεάσει σημαντικά την εθνική οικονομία. Έστω μια χώρα όπου η ανεργία αυξάνει ραγδαία λόγω εκτο-πισμού των εγχώριων προϊόντων από τα ανταγωνιστικότερα ξένα. Έχοντας χάσει τη δυνατότητα χρήσης προστατευτικών μέτρων, η χώρα αυτή είχε προ της νομισματικής ένωσης ως μοναδική διέξοδο την υποτίμηση ή τη ραγδαία διολίσθηση. </a:t>
            </a:r>
          </a:p>
          <a:p>
            <a:r>
              <a:rPr lang="el-GR" sz="2400" dirty="0" smtClean="0"/>
              <a:t>Μετά την ένωση αυτή η επιλογή απλά δεν υπάρχει. Εναλλακτικά θα μπορούσε να ενθαρρύνει την εγχώρια παραγω-γή μειώνοντας τα επιτόκια. Κι αυτό όμως δεν είναι εύκολο σε μια ένωση όπου τα επιτόκια συγκλίνουν και καθορίζονται τελικά από την κεντρική τράπεζα, όχι της χώρας, αλλά της ένωσης.</a:t>
            </a:r>
            <a:br>
              <a:rPr lang="el-GR" sz="2400"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76672"/>
            <a:ext cx="8784976" cy="6863998"/>
          </a:xfrm>
          <a:prstGeom prst="rect">
            <a:avLst/>
          </a:prstGeom>
        </p:spPr>
        <p:txBody>
          <a:bodyPr wrap="square">
            <a:spAutoFit/>
          </a:bodyPr>
          <a:lstStyle/>
          <a:p>
            <a:r>
              <a:rPr lang="el-GR" sz="2400" dirty="0" smtClean="0"/>
              <a:t>Η νομισματική ενοποίηση λοιπόν εμπεριέχει δυνητικά σοβαρά οφέλη, αλλά και σοβαρές αρνητικές επιπτώσεις για τις χώρες-μέλη. Το κατά πόσο θα ελαχιστοποιηθούν οι απώλειες και θα με-γιστοποιηθούν τα οφέλη τόσο για την ένωση συνολικά θα κρίνει το κατά πόσο η ένωση αποτελεί άριστη συναλλαγματική περιοχή και εξαρτάται από την πληρότητα του σχεδιασμού και την αποτε-λεσματικότητα προσαρμογής και επίλυσης προβλημάτων της.</a:t>
            </a:r>
            <a:br>
              <a:rPr lang="el-GR" sz="2400" dirty="0" smtClean="0"/>
            </a:br>
            <a:r>
              <a:rPr lang="en-US" sz="2400" dirty="0" smtClean="0"/>
              <a:t>H </a:t>
            </a:r>
            <a:r>
              <a:rPr lang="el-GR" sz="2400" dirty="0" smtClean="0"/>
              <a:t>Νομισματική Ενοποίηση συνήθως εξελίσσεται σε στάδια. Κατά τη διάρκεια της μετάβασης προς τη νομισματική ένωση οι εθνικές οικονομικές εξακολουθούν να λειτουργούν, αλλά κάτω από συν-θήκες διαρκώς αυξανόμενων περιορισμών. Ουσιαστικά για την επίτευξη της νομισματικής ένωσης τελικά απαιτείται η </a:t>
            </a:r>
            <a:r>
              <a:rPr lang="en-US" sz="2400" i="1" dirty="0" smtClean="0"/>
              <a:t>de facto</a:t>
            </a:r>
            <a:r>
              <a:rPr lang="en-US" sz="2400" dirty="0" smtClean="0"/>
              <a:t> </a:t>
            </a:r>
            <a:r>
              <a:rPr lang="el-GR" sz="2400" dirty="0" smtClean="0"/>
              <a:t>εναρμόνιση και εντέλει ενοποίηση όλων ανεξαιρέτως των μακρο-οικονομικών πολιτικών των χωρών-μελών και αποκλείονται οι διαφοροποιήσεις και σ’ αυτές τις βασικές μακρο-οικονομικές πολιτικές στο όνομα μιας πειθαρχίας και σύγκλισης και εν τέλει της νομισματικής σταθερότητας.</a:t>
            </a:r>
            <a:r>
              <a:rPr lang="el-GR" dirty="0" smtClean="0"/>
              <a:t/>
            </a:r>
            <a:br>
              <a:rPr lang="el-GR" dirty="0" smtClean="0"/>
            </a:b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640960" cy="5909310"/>
          </a:xfrm>
          <a:prstGeom prst="rect">
            <a:avLst/>
          </a:prstGeom>
        </p:spPr>
        <p:txBody>
          <a:bodyPr wrap="square">
            <a:spAutoFit/>
          </a:bodyPr>
          <a:lstStyle/>
          <a:p>
            <a:r>
              <a:rPr lang="el-GR" sz="2400" dirty="0" smtClean="0"/>
              <a:t>Η λειτουργία του παγκόσμιου νομισματικού συστήματος στη μεταπολεμική περίοδο σημαδεύτηκε από την υιοθέτηση, λειτουργία και τελικά την κατάρρευση του συστήματος του </a:t>
            </a:r>
            <a:r>
              <a:rPr lang="en-US" sz="2400" dirty="0" err="1" smtClean="0"/>
              <a:t>Bretton</a:t>
            </a:r>
            <a:r>
              <a:rPr lang="en-US" sz="2400" dirty="0" smtClean="0"/>
              <a:t> Woods</a:t>
            </a:r>
            <a:r>
              <a:rPr lang="el-GR" sz="2400" dirty="0" smtClean="0"/>
              <a:t>, ενός συστήματος σταθερών, αλλά προσαρμόσιμων ισοτιμιών που εξασφάλιζε σταθερότητα στις ισοτιμίες των νομισμάτων, αλλά έδινε τη δυνατότητα της υποτίμησης υπό προϋποθέσεις. Η λειτουργία του συστήματος αυτού υπήρξε ο βασικός λόγος για τον οποίο δεν κρίθηκε απαραίτητη η υιοθέτηση κάποιου ευρωπαϊκού συστήματος μέχρι τη δεκαετία του 1970. Βάση του συστήματος ήταν η σταθερή τιμή/σχέση του δολαρίου των ΗΠΑ προς το χρυσό και η σταθερή ισοτιμία όλων των νομισμάτων προς το δολάριο, άρα και μεταξύ τους. Τη σταθερότητα του συστήματος ενίσχυε και η ύπαρξη αποθεμάτων σε χρυσό και συνάλλαγμα που είχε στη διάθεση του το ΔΝΤ.</a:t>
            </a:r>
            <a:br>
              <a:rPr lang="el-GR" sz="2400" dirty="0" smtClean="0"/>
            </a:br>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TotalTime>
  <Words>754</Words>
  <Application>Microsoft Office PowerPoint</Application>
  <PresentationFormat>Προβολή στην οθόνη (4:3)</PresentationFormat>
  <Paragraphs>34</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της Νομισματικής Ενοποίησης</dc:title>
  <dc:creator>Ελένη</dc:creator>
  <cp:lastModifiedBy>Χρήστης των Windows</cp:lastModifiedBy>
  <cp:revision>7</cp:revision>
  <dcterms:created xsi:type="dcterms:W3CDTF">2013-06-30T15:16:35Z</dcterms:created>
  <dcterms:modified xsi:type="dcterms:W3CDTF">2022-01-04T09:08:12Z</dcterms:modified>
</cp:coreProperties>
</file>