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70" r:id="rId6"/>
    <p:sldId id="272" r:id="rId7"/>
    <p:sldId id="274" r:id="rId8"/>
    <p:sldId id="273" r:id="rId9"/>
    <p:sldId id="262" r:id="rId10"/>
    <p:sldId id="260" r:id="rId11"/>
    <p:sldId id="261" r:id="rId12"/>
    <p:sldId id="280" r:id="rId13"/>
    <p:sldId id="263" r:id="rId14"/>
    <p:sldId id="279" r:id="rId15"/>
    <p:sldId id="259" r:id="rId16"/>
    <p:sldId id="276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FDB3B-F1B7-4A94-8BFD-3D89C6CAD0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1B7AF05-45C7-48A0-A1B8-AAF3270FEFA6}">
      <dgm:prSet phldrT="[Κείμενο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Σύγκλιση- Πλήρης Ενοποίηση</a:t>
          </a:r>
        </a:p>
        <a:p>
          <a:r>
            <a:rPr lang="el-GR" sz="2000" dirty="0" smtClean="0">
              <a:solidFill>
                <a:schemeClr val="tx1"/>
              </a:solidFill>
            </a:rPr>
            <a:t>Προφύλαξη από Αθέμιτο Ανταγωνισμό</a:t>
          </a:r>
          <a:endParaRPr lang="el-GR" sz="2000" dirty="0">
            <a:solidFill>
              <a:schemeClr val="tx1"/>
            </a:solidFill>
          </a:endParaRPr>
        </a:p>
      </dgm:t>
    </dgm:pt>
    <dgm:pt modelId="{40C7863C-8702-4440-BF64-97D71F1F6F8E}" type="parTrans" cxnId="{CCDB174F-2E88-413A-8970-F5646A798AA5}">
      <dgm:prSet/>
      <dgm:spPr/>
      <dgm:t>
        <a:bodyPr/>
        <a:lstStyle/>
        <a:p>
          <a:endParaRPr lang="el-GR"/>
        </a:p>
      </dgm:t>
    </dgm:pt>
    <dgm:pt modelId="{01346CFE-A14B-4CB4-815D-2B6BE696F01F}" type="sibTrans" cxnId="{CCDB174F-2E88-413A-8970-F5646A798AA5}">
      <dgm:prSet/>
      <dgm:spPr/>
      <dgm:t>
        <a:bodyPr/>
        <a:lstStyle/>
        <a:p>
          <a:endParaRPr lang="el-GR"/>
        </a:p>
      </dgm:t>
    </dgm:pt>
    <dgm:pt modelId="{8A2587E0-BB18-4A5C-A070-C693ADFF7587}">
      <dgm:prSet phldrT="[Κείμενο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Ελεύθερη Κυκλοφορία Εργαζομένων</a:t>
          </a:r>
          <a:endParaRPr lang="el-GR" dirty="0">
            <a:solidFill>
              <a:schemeClr val="tx1"/>
            </a:solidFill>
          </a:endParaRPr>
        </a:p>
      </dgm:t>
    </dgm:pt>
    <dgm:pt modelId="{0ED25173-6365-4C97-A54E-2373C3D985D9}" type="parTrans" cxnId="{C0E0337D-D875-47F0-949B-27D4FB25427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6A921975-7FF6-4EE4-A83F-DCC5E99A9E90}" type="sibTrans" cxnId="{C0E0337D-D875-47F0-949B-27D4FB254279}">
      <dgm:prSet/>
      <dgm:spPr/>
      <dgm:t>
        <a:bodyPr/>
        <a:lstStyle/>
        <a:p>
          <a:endParaRPr lang="el-GR"/>
        </a:p>
      </dgm:t>
    </dgm:pt>
    <dgm:pt modelId="{0763617C-03E6-4BB5-9D6C-6FA92F45B445}">
      <dgm:prSet phldrT="[Κείμενο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Κοινή Πολιτική Απασχόλησης</a:t>
          </a:r>
          <a:endParaRPr lang="el-GR" dirty="0">
            <a:solidFill>
              <a:schemeClr val="tx1"/>
            </a:solidFill>
          </a:endParaRPr>
        </a:p>
      </dgm:t>
    </dgm:pt>
    <dgm:pt modelId="{C1984284-16B1-41D7-B46E-911E70F4A406}" type="parTrans" cxnId="{6628FD9A-568A-45A0-B459-2AF1F6356D9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5CC71669-CC37-4213-8300-54E3DE373C8D}" type="sibTrans" cxnId="{6628FD9A-568A-45A0-B459-2AF1F6356D94}">
      <dgm:prSet/>
      <dgm:spPr/>
      <dgm:t>
        <a:bodyPr/>
        <a:lstStyle/>
        <a:p>
          <a:endParaRPr lang="el-GR"/>
        </a:p>
      </dgm:t>
    </dgm:pt>
    <dgm:pt modelId="{0F25EC9C-163E-4473-8F6F-1C93CF3371FC}">
      <dgm:prSet phldrT="[Κείμενο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Κοινή Πολιτική Εκπαίδευσης-Κατάρτισης</a:t>
          </a:r>
          <a:endParaRPr lang="el-GR" dirty="0">
            <a:solidFill>
              <a:schemeClr val="tx1"/>
            </a:solidFill>
          </a:endParaRPr>
        </a:p>
      </dgm:t>
    </dgm:pt>
    <dgm:pt modelId="{2CBBCD33-64FB-461B-A492-D8A0221670A8}" type="parTrans" cxnId="{35538021-8FC3-428D-B13B-01FE68D35E0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AA44DBF3-B591-4879-B897-CE0EF941782E}" type="sibTrans" cxnId="{35538021-8FC3-428D-B13B-01FE68D35E0F}">
      <dgm:prSet/>
      <dgm:spPr/>
      <dgm:t>
        <a:bodyPr/>
        <a:lstStyle/>
        <a:p>
          <a:endParaRPr lang="el-GR"/>
        </a:p>
      </dgm:t>
    </dgm:pt>
    <dgm:pt modelId="{0158A303-4E8C-40C9-BE50-DE34F5F8AC1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Κοινή πολιτική  συνθηκών ζωής και εργασίας</a:t>
          </a:r>
          <a:endParaRPr lang="el-GR" dirty="0">
            <a:solidFill>
              <a:schemeClr val="tx1"/>
            </a:solidFill>
          </a:endParaRPr>
        </a:p>
      </dgm:t>
    </dgm:pt>
    <dgm:pt modelId="{FDA199B7-027F-475B-8F59-17E7144FB0E1}" type="parTrans" cxnId="{533B3FAB-A8BA-4737-BDC4-5FABC5CB088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8A65561B-2299-4F6B-9FAB-9EEB90EDB5F1}" type="sibTrans" cxnId="{533B3FAB-A8BA-4737-BDC4-5FABC5CB0888}">
      <dgm:prSet/>
      <dgm:spPr/>
      <dgm:t>
        <a:bodyPr/>
        <a:lstStyle/>
        <a:p>
          <a:endParaRPr lang="el-GR"/>
        </a:p>
      </dgm:t>
    </dgm:pt>
    <dgm:pt modelId="{804D86C9-31BC-4A17-9B34-00C21DA8886C}" type="pres">
      <dgm:prSet presAssocID="{C8EFDB3B-F1B7-4A94-8BFD-3D89C6CAD0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5ADA0FF-6291-44BD-ADE7-867BBC6BC300}" type="pres">
      <dgm:prSet presAssocID="{21B7AF05-45C7-48A0-A1B8-AAF3270FEFA6}" presName="centerShape" presStyleLbl="node0" presStyleIdx="0" presStyleCnt="1" custScaleX="119623" custScaleY="152201"/>
      <dgm:spPr/>
      <dgm:t>
        <a:bodyPr/>
        <a:lstStyle/>
        <a:p>
          <a:endParaRPr lang="el-GR"/>
        </a:p>
      </dgm:t>
    </dgm:pt>
    <dgm:pt modelId="{81D98CD1-6F11-4F44-B6D9-C7ED2F18EDE6}" type="pres">
      <dgm:prSet presAssocID="{0ED25173-6365-4C97-A54E-2373C3D985D9}" presName="parTrans" presStyleLbl="bgSibTrans2D1" presStyleIdx="0" presStyleCnt="4"/>
      <dgm:spPr/>
      <dgm:t>
        <a:bodyPr/>
        <a:lstStyle/>
        <a:p>
          <a:endParaRPr lang="el-GR"/>
        </a:p>
      </dgm:t>
    </dgm:pt>
    <dgm:pt modelId="{A3A6349B-F2A9-40D8-ACFD-3B7C3C337E7D}" type="pres">
      <dgm:prSet presAssocID="{8A2587E0-BB18-4A5C-A070-C693ADFF75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D7072E-D33D-4EFC-B64B-C96237E0FE38}" type="pres">
      <dgm:prSet presAssocID="{C1984284-16B1-41D7-B46E-911E70F4A406}" presName="parTrans" presStyleLbl="bgSibTrans2D1" presStyleIdx="1" presStyleCnt="4"/>
      <dgm:spPr/>
      <dgm:t>
        <a:bodyPr/>
        <a:lstStyle/>
        <a:p>
          <a:endParaRPr lang="el-GR"/>
        </a:p>
      </dgm:t>
    </dgm:pt>
    <dgm:pt modelId="{3CD99605-2F7B-4D37-8C52-1A117345121D}" type="pres">
      <dgm:prSet presAssocID="{0763617C-03E6-4BB5-9D6C-6FA92F45B445}" presName="node" presStyleLbl="node1" presStyleIdx="1" presStyleCnt="4" custRadScaleRad="100802" custRadScaleInc="17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AA7139-9ABB-4D4C-AF56-37D64DAB06CE}" type="pres">
      <dgm:prSet presAssocID="{2CBBCD33-64FB-461B-A492-D8A0221670A8}" presName="parTrans" presStyleLbl="bgSibTrans2D1" presStyleIdx="2" presStyleCnt="4"/>
      <dgm:spPr/>
      <dgm:t>
        <a:bodyPr/>
        <a:lstStyle/>
        <a:p>
          <a:endParaRPr lang="el-GR"/>
        </a:p>
      </dgm:t>
    </dgm:pt>
    <dgm:pt modelId="{24694E6C-1A34-4AC5-8A54-BC144B9A561F}" type="pres">
      <dgm:prSet presAssocID="{0F25EC9C-163E-4473-8F6F-1C93CF3371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FD6AC8-644C-4C25-8D51-CAD08E95F3C4}" type="pres">
      <dgm:prSet presAssocID="{FDA199B7-027F-475B-8F59-17E7144FB0E1}" presName="parTrans" presStyleLbl="bgSibTrans2D1" presStyleIdx="3" presStyleCnt="4"/>
      <dgm:spPr/>
      <dgm:t>
        <a:bodyPr/>
        <a:lstStyle/>
        <a:p>
          <a:endParaRPr lang="el-GR"/>
        </a:p>
      </dgm:t>
    </dgm:pt>
    <dgm:pt modelId="{45DD164E-0BC6-4318-A3FE-F17D56CCA081}" type="pres">
      <dgm:prSet presAssocID="{0158A303-4E8C-40C9-BE50-DE34F5F8AC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D4073FA-9F33-438D-8EB3-C2E4786068EE}" type="presOf" srcId="{2CBBCD33-64FB-461B-A492-D8A0221670A8}" destId="{3FAA7139-9ABB-4D4C-AF56-37D64DAB06CE}" srcOrd="0" destOrd="0" presId="urn:microsoft.com/office/officeart/2005/8/layout/radial4"/>
    <dgm:cxn modelId="{6628FD9A-568A-45A0-B459-2AF1F6356D94}" srcId="{21B7AF05-45C7-48A0-A1B8-AAF3270FEFA6}" destId="{0763617C-03E6-4BB5-9D6C-6FA92F45B445}" srcOrd="1" destOrd="0" parTransId="{C1984284-16B1-41D7-B46E-911E70F4A406}" sibTransId="{5CC71669-CC37-4213-8300-54E3DE373C8D}"/>
    <dgm:cxn modelId="{23A2D38C-7122-4EC6-A725-BA0E897D8ADB}" type="presOf" srcId="{0763617C-03E6-4BB5-9D6C-6FA92F45B445}" destId="{3CD99605-2F7B-4D37-8C52-1A117345121D}" srcOrd="0" destOrd="0" presId="urn:microsoft.com/office/officeart/2005/8/layout/radial4"/>
    <dgm:cxn modelId="{C0E0337D-D875-47F0-949B-27D4FB254279}" srcId="{21B7AF05-45C7-48A0-A1B8-AAF3270FEFA6}" destId="{8A2587E0-BB18-4A5C-A070-C693ADFF7587}" srcOrd="0" destOrd="0" parTransId="{0ED25173-6365-4C97-A54E-2373C3D985D9}" sibTransId="{6A921975-7FF6-4EE4-A83F-DCC5E99A9E90}"/>
    <dgm:cxn modelId="{533B3FAB-A8BA-4737-BDC4-5FABC5CB0888}" srcId="{21B7AF05-45C7-48A0-A1B8-AAF3270FEFA6}" destId="{0158A303-4E8C-40C9-BE50-DE34F5F8AC17}" srcOrd="3" destOrd="0" parTransId="{FDA199B7-027F-475B-8F59-17E7144FB0E1}" sibTransId="{8A65561B-2299-4F6B-9FAB-9EEB90EDB5F1}"/>
    <dgm:cxn modelId="{ED9FDCEC-57AC-46FC-A7DC-782858DE53E2}" type="presOf" srcId="{8A2587E0-BB18-4A5C-A070-C693ADFF7587}" destId="{A3A6349B-F2A9-40D8-ACFD-3B7C3C337E7D}" srcOrd="0" destOrd="0" presId="urn:microsoft.com/office/officeart/2005/8/layout/radial4"/>
    <dgm:cxn modelId="{A93AEB2A-28B9-4D5E-BA0F-28B795502AF3}" type="presOf" srcId="{0F25EC9C-163E-4473-8F6F-1C93CF3371FC}" destId="{24694E6C-1A34-4AC5-8A54-BC144B9A561F}" srcOrd="0" destOrd="0" presId="urn:microsoft.com/office/officeart/2005/8/layout/radial4"/>
    <dgm:cxn modelId="{56D4F977-D3FC-4385-B3A0-815E94679E71}" type="presOf" srcId="{0ED25173-6365-4C97-A54E-2373C3D985D9}" destId="{81D98CD1-6F11-4F44-B6D9-C7ED2F18EDE6}" srcOrd="0" destOrd="0" presId="urn:microsoft.com/office/officeart/2005/8/layout/radial4"/>
    <dgm:cxn modelId="{CCDB174F-2E88-413A-8970-F5646A798AA5}" srcId="{C8EFDB3B-F1B7-4A94-8BFD-3D89C6CAD06C}" destId="{21B7AF05-45C7-48A0-A1B8-AAF3270FEFA6}" srcOrd="0" destOrd="0" parTransId="{40C7863C-8702-4440-BF64-97D71F1F6F8E}" sibTransId="{01346CFE-A14B-4CB4-815D-2B6BE696F01F}"/>
    <dgm:cxn modelId="{0EC0ED31-4039-4CCD-96F2-0CD6AAED91F8}" type="presOf" srcId="{C1984284-16B1-41D7-B46E-911E70F4A406}" destId="{3ED7072E-D33D-4EFC-B64B-C96237E0FE38}" srcOrd="0" destOrd="0" presId="urn:microsoft.com/office/officeart/2005/8/layout/radial4"/>
    <dgm:cxn modelId="{CB469BE3-83D5-4B12-B007-0308D2BC2F51}" type="presOf" srcId="{FDA199B7-027F-475B-8F59-17E7144FB0E1}" destId="{44FD6AC8-644C-4C25-8D51-CAD08E95F3C4}" srcOrd="0" destOrd="0" presId="urn:microsoft.com/office/officeart/2005/8/layout/radial4"/>
    <dgm:cxn modelId="{35538021-8FC3-428D-B13B-01FE68D35E0F}" srcId="{21B7AF05-45C7-48A0-A1B8-AAF3270FEFA6}" destId="{0F25EC9C-163E-4473-8F6F-1C93CF3371FC}" srcOrd="2" destOrd="0" parTransId="{2CBBCD33-64FB-461B-A492-D8A0221670A8}" sibTransId="{AA44DBF3-B591-4879-B897-CE0EF941782E}"/>
    <dgm:cxn modelId="{AD229D5C-EC89-492F-B2F6-F09723BB3FC0}" type="presOf" srcId="{C8EFDB3B-F1B7-4A94-8BFD-3D89C6CAD06C}" destId="{804D86C9-31BC-4A17-9B34-00C21DA8886C}" srcOrd="0" destOrd="0" presId="urn:microsoft.com/office/officeart/2005/8/layout/radial4"/>
    <dgm:cxn modelId="{344D7C68-3FE8-438B-955D-5FBF72FE04BE}" type="presOf" srcId="{0158A303-4E8C-40C9-BE50-DE34F5F8AC17}" destId="{45DD164E-0BC6-4318-A3FE-F17D56CCA081}" srcOrd="0" destOrd="0" presId="urn:microsoft.com/office/officeart/2005/8/layout/radial4"/>
    <dgm:cxn modelId="{25C502D3-37DE-4F7D-9B2D-287692D551B2}" type="presOf" srcId="{21B7AF05-45C7-48A0-A1B8-AAF3270FEFA6}" destId="{E5ADA0FF-6291-44BD-ADE7-867BBC6BC300}" srcOrd="0" destOrd="0" presId="urn:microsoft.com/office/officeart/2005/8/layout/radial4"/>
    <dgm:cxn modelId="{BF8A785A-903D-4A79-97A6-0474BB549F5B}" type="presParOf" srcId="{804D86C9-31BC-4A17-9B34-00C21DA8886C}" destId="{E5ADA0FF-6291-44BD-ADE7-867BBC6BC300}" srcOrd="0" destOrd="0" presId="urn:microsoft.com/office/officeart/2005/8/layout/radial4"/>
    <dgm:cxn modelId="{2DB12A34-19CC-47AA-9048-DF758E805C6A}" type="presParOf" srcId="{804D86C9-31BC-4A17-9B34-00C21DA8886C}" destId="{81D98CD1-6F11-4F44-B6D9-C7ED2F18EDE6}" srcOrd="1" destOrd="0" presId="urn:microsoft.com/office/officeart/2005/8/layout/radial4"/>
    <dgm:cxn modelId="{0A454F73-46E0-4BE9-BF9E-82F43632DC8F}" type="presParOf" srcId="{804D86C9-31BC-4A17-9B34-00C21DA8886C}" destId="{A3A6349B-F2A9-40D8-ACFD-3B7C3C337E7D}" srcOrd="2" destOrd="0" presId="urn:microsoft.com/office/officeart/2005/8/layout/radial4"/>
    <dgm:cxn modelId="{90C1EAD7-B0B9-4F64-A64F-E3927821E112}" type="presParOf" srcId="{804D86C9-31BC-4A17-9B34-00C21DA8886C}" destId="{3ED7072E-D33D-4EFC-B64B-C96237E0FE38}" srcOrd="3" destOrd="0" presId="urn:microsoft.com/office/officeart/2005/8/layout/radial4"/>
    <dgm:cxn modelId="{FED05013-5EBB-407E-9E99-D80F640C9CF8}" type="presParOf" srcId="{804D86C9-31BC-4A17-9B34-00C21DA8886C}" destId="{3CD99605-2F7B-4D37-8C52-1A117345121D}" srcOrd="4" destOrd="0" presId="urn:microsoft.com/office/officeart/2005/8/layout/radial4"/>
    <dgm:cxn modelId="{7B4DBC54-9816-4AB6-8207-F24E110E6463}" type="presParOf" srcId="{804D86C9-31BC-4A17-9B34-00C21DA8886C}" destId="{3FAA7139-9ABB-4D4C-AF56-37D64DAB06CE}" srcOrd="5" destOrd="0" presId="urn:microsoft.com/office/officeart/2005/8/layout/radial4"/>
    <dgm:cxn modelId="{700B9FF9-F284-4453-9C94-C2D6997BEB3B}" type="presParOf" srcId="{804D86C9-31BC-4A17-9B34-00C21DA8886C}" destId="{24694E6C-1A34-4AC5-8A54-BC144B9A561F}" srcOrd="6" destOrd="0" presId="urn:microsoft.com/office/officeart/2005/8/layout/radial4"/>
    <dgm:cxn modelId="{FD112CD6-FE10-4E37-8015-988F2C8A48D9}" type="presParOf" srcId="{804D86C9-31BC-4A17-9B34-00C21DA8886C}" destId="{44FD6AC8-644C-4C25-8D51-CAD08E95F3C4}" srcOrd="7" destOrd="0" presId="urn:microsoft.com/office/officeart/2005/8/layout/radial4"/>
    <dgm:cxn modelId="{E1ED6672-E028-4EAC-A533-BA6AA30AAAF5}" type="presParOf" srcId="{804D86C9-31BC-4A17-9B34-00C21DA8886C}" destId="{45DD164E-0BC6-4318-A3FE-F17D56CCA081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DA0FF-6291-44BD-ADE7-867BBC6BC300}">
      <dsp:nvSpPr>
        <dsp:cNvPr id="0" name=""/>
        <dsp:cNvSpPr/>
      </dsp:nvSpPr>
      <dsp:spPr>
        <a:xfrm>
          <a:off x="2461910" y="1761959"/>
          <a:ext cx="2348986" cy="298870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Σύγκλιση- Πλήρης Ενοποίηση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Προφύλαξη από Αθέμιτο Ανταγωνισμό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2461910" y="1761959"/>
        <a:ext cx="2348986" cy="2988707"/>
      </dsp:txXfrm>
    </dsp:sp>
    <dsp:sp modelId="{81D98CD1-6F11-4F44-B6D9-C7ED2F18EDE6}">
      <dsp:nvSpPr>
        <dsp:cNvPr id="0" name=""/>
        <dsp:cNvSpPr/>
      </dsp:nvSpPr>
      <dsp:spPr>
        <a:xfrm rot="11700000">
          <a:off x="908071" y="2449013"/>
          <a:ext cx="1519512" cy="55964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6349B-F2A9-40D8-ACFD-3B7C3C337E7D}">
      <dsp:nvSpPr>
        <dsp:cNvPr id="0" name=""/>
        <dsp:cNvSpPr/>
      </dsp:nvSpPr>
      <dsp:spPr>
        <a:xfrm>
          <a:off x="1221" y="1786005"/>
          <a:ext cx="1865475" cy="149238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tx1"/>
              </a:solidFill>
            </a:rPr>
            <a:t>Ελεύθερη Κυκλοφορία Εργαζομένων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1221" y="1786005"/>
        <a:ext cx="1865475" cy="1492380"/>
      </dsp:txXfrm>
    </dsp:sp>
    <dsp:sp modelId="{3ED7072E-D33D-4EFC-B64B-C96237E0FE38}">
      <dsp:nvSpPr>
        <dsp:cNvPr id="0" name=""/>
        <dsp:cNvSpPr/>
      </dsp:nvSpPr>
      <dsp:spPr>
        <a:xfrm rot="14728049">
          <a:off x="2101449" y="1028343"/>
          <a:ext cx="1291594" cy="55964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99605-2F7B-4D37-8C52-1A117345121D}">
      <dsp:nvSpPr>
        <dsp:cNvPr id="0" name=""/>
        <dsp:cNvSpPr/>
      </dsp:nvSpPr>
      <dsp:spPr>
        <a:xfrm>
          <a:off x="1546367" y="-25523"/>
          <a:ext cx="1865475" cy="149238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tx1"/>
              </a:solidFill>
            </a:rPr>
            <a:t>Κοινή Πολιτική Απασχόλησης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1546367" y="-25523"/>
        <a:ext cx="1865475" cy="1492380"/>
      </dsp:txXfrm>
    </dsp:sp>
    <dsp:sp modelId="{3FAA7139-9ABB-4D4C-AF56-37D64DAB06CE}">
      <dsp:nvSpPr>
        <dsp:cNvPr id="0" name=""/>
        <dsp:cNvSpPr/>
      </dsp:nvSpPr>
      <dsp:spPr>
        <a:xfrm rot="17700000">
          <a:off x="3891353" y="1031691"/>
          <a:ext cx="1303851" cy="55964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94E6C-1A34-4AC5-8A54-BC144B9A561F}">
      <dsp:nvSpPr>
        <dsp:cNvPr id="0" name=""/>
        <dsp:cNvSpPr/>
      </dsp:nvSpPr>
      <dsp:spPr>
        <a:xfrm>
          <a:off x="3886057" y="-25523"/>
          <a:ext cx="1865475" cy="149238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tx1"/>
              </a:solidFill>
            </a:rPr>
            <a:t>Κοινή Πολιτική Εκπαίδευσης-Κατάρτισης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3886057" y="-25523"/>
        <a:ext cx="1865475" cy="1492380"/>
      </dsp:txXfrm>
    </dsp:sp>
    <dsp:sp modelId="{44FD6AC8-644C-4C25-8D51-CAD08E95F3C4}">
      <dsp:nvSpPr>
        <dsp:cNvPr id="0" name=""/>
        <dsp:cNvSpPr/>
      </dsp:nvSpPr>
      <dsp:spPr>
        <a:xfrm rot="20700000">
          <a:off x="4845223" y="2449013"/>
          <a:ext cx="1519512" cy="55964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D164E-0BC6-4318-A3FE-F17D56CCA081}">
      <dsp:nvSpPr>
        <dsp:cNvPr id="0" name=""/>
        <dsp:cNvSpPr/>
      </dsp:nvSpPr>
      <dsp:spPr>
        <a:xfrm>
          <a:off x="5406111" y="1786005"/>
          <a:ext cx="1865475" cy="149238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chemeClr val="tx1"/>
              </a:solidFill>
            </a:rPr>
            <a:t>Κοινή πολιτική  συνθηκών ζωής και εργασίας</a:t>
          </a:r>
          <a:endParaRPr lang="el-GR" sz="2200" kern="1200" dirty="0">
            <a:solidFill>
              <a:schemeClr val="tx1"/>
            </a:solidFill>
          </a:endParaRPr>
        </a:p>
      </dsp:txBody>
      <dsp:txXfrm>
        <a:off x="5406111" y="1786005"/>
        <a:ext cx="1865475" cy="149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DCB2-DBBD-49C6-8B36-3115288FFA74}" type="datetimeFigureOut">
              <a:rPr lang="el-GR" smtClean="0"/>
              <a:pPr/>
              <a:t>12/5/2013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8EF8-1925-43BF-A2CC-8C1EEC5F4B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39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oleta\Pictures\eu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extrusionH="76200" contourW="12700" prstMaterial="translucentPowder"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l-GR" sz="3000" b="1" dirty="0" smtClean="0">
                <a:ln w="15875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Η ΚΟΙΝΩΝΙΚΗ ΠΟΛΙΤΙΚΗ </a:t>
            </a:r>
            <a:endParaRPr lang="en-US" sz="3000" b="1" dirty="0" smtClean="0">
              <a:ln w="15875" cmpd="sng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el-GR" sz="3000" b="1" dirty="0" smtClean="0">
                <a:ln w="15875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ΤΗΣ </a:t>
            </a:r>
            <a:endParaRPr lang="en-US" sz="3000" b="1" dirty="0" smtClean="0">
              <a:ln w="15875" cmpd="sng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el-GR" sz="3000" b="1" dirty="0" smtClean="0">
                <a:ln w="15875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ΕΥΡΩΠΑΪΚΗΣ ΕΝΩΣΗΣ</a:t>
            </a:r>
            <a:endParaRPr lang="el-GR" sz="3000" dirty="0" smtClean="0">
              <a:ln w="15875" cmpd="sng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endParaRPr lang="en-US" b="1" dirty="0" smtClean="0"/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algn="r"/>
            <a:endParaRPr lang="el-GR" dirty="0"/>
          </a:p>
        </p:txBody>
      </p:sp>
      <p:pic>
        <p:nvPicPr>
          <p:cNvPr id="2051" name="Picture 3" descr="C:\Users\nikoleta\Pictures\healt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304256" cy="1728192"/>
          </a:xfrm>
          <a:prstGeom prst="rect">
            <a:avLst/>
          </a:prstGeom>
          <a:noFill/>
        </p:spPr>
      </p:pic>
      <p:pic>
        <p:nvPicPr>
          <p:cNvPr id="2052" name="Picture 4" descr="C:\Users\nikoleta\Pictures\imagesCAFCZJ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2232248" cy="1690117"/>
          </a:xfrm>
          <a:prstGeom prst="rect">
            <a:avLst/>
          </a:prstGeom>
          <a:noFill/>
        </p:spPr>
      </p:pic>
      <p:pic>
        <p:nvPicPr>
          <p:cNvPr id="2053" name="Picture 5" descr="C:\Users\nikoleta\Pictures\imagesCALSR9A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252028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Ευρωπαϊκό Κοινωνικό Ταμείο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</a:t>
            </a:r>
            <a:r>
              <a:rPr lang="el-GR" sz="2400" dirty="0" smtClean="0"/>
              <a:t>Στόχος </a:t>
            </a:r>
          </a:p>
          <a:p>
            <a:pPr>
              <a:buNone/>
            </a:pPr>
            <a:r>
              <a:rPr lang="el-GR" sz="2400" dirty="0" smtClean="0"/>
              <a:t>      η </a:t>
            </a:r>
            <a:r>
              <a:rPr lang="el-GR" sz="2400" b="1" dirty="0" smtClean="0"/>
              <a:t>Σύγκλιση</a:t>
            </a:r>
            <a:endParaRPr lang="el-GR" b="1" dirty="0"/>
          </a:p>
        </p:txBody>
      </p:sp>
      <p:pic>
        <p:nvPicPr>
          <p:cNvPr id="1026" name="Picture 2" descr="C:\Users\nikoleta\Pictures\ek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5401220" cy="5805264"/>
          </a:xfrm>
          <a:prstGeom prst="rect">
            <a:avLst/>
          </a:prstGeom>
          <a:noFill/>
        </p:spPr>
      </p:pic>
      <p:pic>
        <p:nvPicPr>
          <p:cNvPr id="1027" name="Picture 3" descr="C:\Users\nikoleta\Pictures\ekt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3384376" cy="1935857"/>
          </a:xfrm>
          <a:prstGeom prst="rect">
            <a:avLst/>
          </a:prstGeom>
          <a:noFill/>
        </p:spPr>
      </p:pic>
      <p:sp>
        <p:nvSpPr>
          <p:cNvPr id="8" name="7 - Διάσημα"/>
          <p:cNvSpPr/>
          <p:nvPr/>
        </p:nvSpPr>
        <p:spPr>
          <a:xfrm>
            <a:off x="179512" y="1772816"/>
            <a:ext cx="864096" cy="79208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Ευρωπαϊκό Κοινωνικό Ταμείο</a:t>
            </a:r>
            <a:endParaRPr lang="el-GR" sz="36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496944" cy="471290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118174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Πιστώσεις αναλήψεων υποχρεώσεων (σε εκατ. ευρώ, τιμές του 2004)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baseline="0" dirty="0">
                          <a:solidFill>
                            <a:schemeClr val="tx1"/>
                          </a:solidFill>
                        </a:rPr>
                        <a:t>Σύνολο 2007-2013</a:t>
                      </a:r>
                      <a:endParaRPr lang="el-GR" sz="105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dirty="0"/>
                        <a:t>Βιώσιμη οικονομική ανάπτυξη</a:t>
                      </a:r>
                      <a:endParaRPr lang="el-G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51.267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52.913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54.071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54.860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55.379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56.845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58.256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383.591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1α. Ανταγωνισμός για την οικονομική ανάπτυξη και την απασχόληση</a:t>
                      </a:r>
                      <a:endParaRPr lang="el-G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8.404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9.595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10.209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11.000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11.306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12.122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12.914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/>
                        <a:t>75.550</a:t>
                      </a:r>
                      <a:endParaRPr lang="el-G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482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/>
                        <a:t>1β. Συνοχή για την οικονομική ανάπτυξη και την απασχόληση</a:t>
                      </a:r>
                      <a:endParaRPr lang="el-GR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42.863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43.318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43.862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43.860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44.073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44.723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45.342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308.041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 useBgFill="1"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39552" y="1412776"/>
            <a:ext cx="5040560" cy="400110"/>
          </a:xfrm>
          <a:prstGeom prst="rect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Δαπάνες Χρηματοδότησης Ένωσης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Ευρωπαϊκό Κοινωνικό Ταμείο</a:t>
            </a:r>
            <a:endParaRPr lang="el-GR" sz="36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7 - Εικόνα" descr="C:\Users\nikoleta\Documents\ΜΤΠΧ ΔΕΟ ΑΠΘ\Β'εξαμ.ΜΤΠΧ Δ.Ε.Ο\Ευρωπαϊκή Οικονομική\Εργ.Κοινωνική Πολιτική\Φωτο Κοιν.Πολ\Graph_02_spending_per_count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Προγράμματα Ε.Ε.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7016" y="1600200"/>
            <a:ext cx="8856984" cy="52578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Απασχόλησης</a:t>
            </a: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Κοινωνικής Προστασίας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r>
              <a:rPr lang="el-GR" sz="2400" b="1" dirty="0" smtClean="0"/>
              <a:t>Ισότητας των δύο φύλων</a:t>
            </a:r>
            <a:endParaRPr lang="el-GR" sz="2400" dirty="0" smtClean="0"/>
          </a:p>
          <a:p>
            <a:r>
              <a:rPr lang="el-GR" sz="2400" b="1" dirty="0" smtClean="0"/>
              <a:t>Κοινωνικού Αποκλεισμού- </a:t>
            </a:r>
          </a:p>
          <a:p>
            <a:pPr>
              <a:buNone/>
            </a:pPr>
            <a:r>
              <a:rPr lang="el-GR" sz="2400" b="1" dirty="0" smtClean="0"/>
              <a:t>     Κοινωνικής Ένταξης- Φτώχειας</a:t>
            </a:r>
          </a:p>
          <a:p>
            <a:endParaRPr lang="el-GR" sz="2400" dirty="0" smtClean="0"/>
          </a:p>
          <a:p>
            <a:r>
              <a:rPr lang="el-GR" sz="2400" b="1" dirty="0" smtClean="0"/>
              <a:t>Υγείας στον τόπο εργασίας</a:t>
            </a:r>
            <a:endParaRPr lang="el-GR" sz="2400" dirty="0" smtClean="0"/>
          </a:p>
          <a:p>
            <a:r>
              <a:rPr lang="el-GR" sz="2400" b="1" dirty="0" smtClean="0"/>
              <a:t>Δημόσιας Υγείας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8194" name="Picture 2" descr="F:\Β'εξαμ.MTΠΧ Δ.Ε.Ο. ΑΠΘ\Ευρωπαϊκή Οικονομική\Φωτο Κοιν.Πολ\e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796" y="1493272"/>
            <a:ext cx="864096" cy="715232"/>
          </a:xfrm>
          <a:prstGeom prst="rect">
            <a:avLst/>
          </a:prstGeom>
          <a:noFill/>
        </p:spPr>
      </p:pic>
      <p:sp>
        <p:nvSpPr>
          <p:cNvPr id="11" name="10 - Στρογγυλεμένο ορθογώνιο"/>
          <p:cNvSpPr/>
          <p:nvPr/>
        </p:nvSpPr>
        <p:spPr>
          <a:xfrm>
            <a:off x="3779912" y="1340768"/>
            <a:ext cx="4176464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Πρόγραμμα-πλαίσιο για την καινοτομία και την ανταγωνιστικότητα, Πρόγραμμα για τη διά βίου μάθηση 2007-2013, EURES, EUROPASS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5724128" y="2420888"/>
            <a:ext cx="2808312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συντονισμός νομοθεσιών εργασιακών δικαιωμάτων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580112" y="3212976"/>
            <a:ext cx="2808312" cy="64807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EQUAL, INTERREG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PROGRESS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4283968" y="5877272"/>
            <a:ext cx="3888432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Πρόγραμμα Στρατηγική για την Υγεία 2008-2013, Προγράμματα για Καρκίνο, </a:t>
            </a:r>
            <a:r>
              <a:rPr lang="en-US" dirty="0" smtClean="0">
                <a:solidFill>
                  <a:schemeClr val="tx1"/>
                </a:solidFill>
              </a:rPr>
              <a:t>AIDS</a:t>
            </a:r>
            <a:r>
              <a:rPr lang="el-GR" dirty="0" smtClean="0">
                <a:solidFill>
                  <a:schemeClr val="tx1"/>
                </a:solidFill>
              </a:rPr>
              <a:t> , κάπνισμα, τοξικομανία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5796136" y="5013176"/>
            <a:ext cx="3168352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προφύλαξη από κινδύνους σωματικούς ή ψυχολογικούς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940152" y="3933056"/>
            <a:ext cx="3096344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Ειδικές δράσεις για ανάπηρους, </a:t>
            </a:r>
            <a:r>
              <a:rPr lang="el-GR" dirty="0" err="1" smtClean="0">
                <a:solidFill>
                  <a:schemeClr val="tx1"/>
                </a:solidFill>
              </a:rPr>
              <a:t>Ρομ</a:t>
            </a:r>
            <a:r>
              <a:rPr lang="el-GR" dirty="0" smtClean="0">
                <a:solidFill>
                  <a:schemeClr val="tx1"/>
                </a:solidFill>
              </a:rPr>
              <a:t>, πρόσφυγες, άτομα χαμηλών εισοδημάτων 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8" name="17 - Ευθύγραμμο βέλος σύνδεσης"/>
          <p:cNvCxnSpPr>
            <a:endCxn id="8194" idx="1"/>
          </p:cNvCxnSpPr>
          <p:nvPr/>
        </p:nvCxnSpPr>
        <p:spPr>
          <a:xfrm>
            <a:off x="2339752" y="1844824"/>
            <a:ext cx="556044" cy="60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FFFF99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3563888" y="278092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3635896" y="3645024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F:\Β'εξαμ.MTΠΧ Δ.Ε.Ο. ΑΠΘ\Ευρωπαϊκή Οικονομική\Εργ.Κοινωνική Πολιτική\foto SOCIAL POLICY\stay_at_home_mom_working_mom_pm-thumb-270x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1008112" cy="792088"/>
          </a:xfrm>
          <a:prstGeom prst="rect">
            <a:avLst/>
          </a:prstGeom>
          <a:noFill/>
        </p:spPr>
      </p:pic>
      <p:pic>
        <p:nvPicPr>
          <p:cNvPr id="6149" name="Picture 5" descr="C:\Users\nikoleta\Documents\ΜΤΠΧ ΔΕΟ ΑΠΘ\Β'εξαμ.ΜΤΠΧ Δ.Ε.Ο\Ευρωπαϊκή Οικονομική\Εργ.Κοινωνική Πολιτική\Φωτο Κοιν.Πολ\imagesCA1B17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420888"/>
            <a:ext cx="1148333" cy="774005"/>
          </a:xfrm>
          <a:prstGeom prst="rect">
            <a:avLst/>
          </a:prstGeom>
          <a:noFill/>
        </p:spPr>
      </p:pic>
      <p:cxnSp>
        <p:nvCxnSpPr>
          <p:cNvPr id="37" name="36 - Ευθύγραμμο βέλος σύνδεσης"/>
          <p:cNvCxnSpPr>
            <a:endCxn id="6152" idx="1"/>
          </p:cNvCxnSpPr>
          <p:nvPr/>
        </p:nvCxnSpPr>
        <p:spPr>
          <a:xfrm>
            <a:off x="4572000" y="4499148"/>
            <a:ext cx="360040" cy="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>
            <a:off x="3995936" y="5373216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>
            <a:endCxn id="6150" idx="1"/>
          </p:cNvCxnSpPr>
          <p:nvPr/>
        </p:nvCxnSpPr>
        <p:spPr>
          <a:xfrm>
            <a:off x="2627784" y="5877272"/>
            <a:ext cx="648072" cy="353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C:\Users\nikoleta\Documents\ΜΤΠΧ ΔΕΟ ΑΠΘ\Β'εξαμ.ΜΤΠΧ Δ.Ε.Ο\Ευρωπαϊκή Οικονομική\Εργ.Κοινωνική Πολιτική\Φωτο Κοιν.Πολ\foto SOCIAL POLICY\imagesCA1DY93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877272"/>
            <a:ext cx="950218" cy="707901"/>
          </a:xfrm>
          <a:prstGeom prst="rect">
            <a:avLst/>
          </a:prstGeom>
          <a:noFill/>
        </p:spPr>
      </p:pic>
      <p:pic>
        <p:nvPicPr>
          <p:cNvPr id="6151" name="Picture 7" descr="C:\Users\nikoleta\Documents\ΜΤΠΧ ΔΕΟ ΑΠΘ\Β'εξαμ.ΜΤΠΧ Δ.Ε.Ο\Ευρωπαϊκή Οικονομική\Εργ.Κοινωνική Πολιτική\Φωτο Κοιν.Πολ\BlobServl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13176"/>
            <a:ext cx="936104" cy="790848"/>
          </a:xfrm>
          <a:prstGeom prst="rect">
            <a:avLst/>
          </a:prstGeom>
          <a:noFill/>
        </p:spPr>
      </p:pic>
      <p:pic>
        <p:nvPicPr>
          <p:cNvPr id="6152" name="Picture 8" descr="C:\Users\nikoleta\Documents\ΜΤΠΧ ΔΕΟ ΑΠΘ\Β'εξαμ.ΜΤΠΧ Δ.Ε.Ο\Ευρωπαϊκή Οικονομική\Εργ.Κοινωνική Πολιτική\Φωτο Κοιν.Πολ\_1_~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077072"/>
            <a:ext cx="945455" cy="8566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Προγράμματα Ε.Ε.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endParaRPr lang="el-GR" sz="2400" b="1" dirty="0" smtClean="0"/>
          </a:p>
          <a:p>
            <a:r>
              <a:rPr lang="el-GR" sz="2400" b="1" dirty="0" smtClean="0"/>
              <a:t>Πρόγραμμα </a:t>
            </a:r>
          </a:p>
          <a:p>
            <a:pPr>
              <a:buNone/>
            </a:pPr>
            <a:r>
              <a:rPr lang="el-GR" sz="2400" b="1" dirty="0" smtClean="0"/>
              <a:t>     </a:t>
            </a:r>
            <a:r>
              <a:rPr lang="en-US" sz="2400" b="1" dirty="0" smtClean="0"/>
              <a:t>Progress</a:t>
            </a:r>
            <a:r>
              <a:rPr lang="el-GR" sz="2400" b="1" dirty="0" smtClean="0"/>
              <a:t> (2007-2013)</a:t>
            </a:r>
          </a:p>
          <a:p>
            <a:pPr>
              <a:buNone/>
            </a:pPr>
            <a:r>
              <a:rPr lang="el-GR" sz="2400" b="1" dirty="0" smtClean="0"/>
              <a:t>     </a:t>
            </a: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     </a:t>
            </a:r>
            <a:r>
              <a:rPr lang="el-GR" sz="2400" dirty="0" smtClean="0"/>
              <a:t>683.250.000 €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b="1" dirty="0" smtClean="0"/>
              <a:t>Ευρωπαϊκό Ταμείο </a:t>
            </a:r>
          </a:p>
          <a:p>
            <a:pPr>
              <a:buNone/>
            </a:pPr>
            <a:r>
              <a:rPr lang="el-GR" sz="2400" b="1" dirty="0" smtClean="0"/>
              <a:t>     Προσαρμογής στην Παγκοσμιοποίηση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</a:t>
            </a:r>
            <a:endParaRPr lang="el-GR" dirty="0"/>
          </a:p>
        </p:txBody>
      </p:sp>
      <p:sp>
        <p:nvSpPr>
          <p:cNvPr id="7170" name="AutoShape 2" descr="data:image/jpg;base64,/9j/4AAQSkZJRgABAQAAAQABAAD/2wCEAAkGBhQSEBITExQUFRUVFRUWFhUYFhQXFxcYFRQVFhYYFBUYHCYeFxkjGRQUHy8gIycpLCwsFR4xNTAqNSYsLCkBCQoKDgwOGg8PGiwlHyQqLDU1LiouLCwsKjQsKiksLCwsLC8sLCwsLCwsLCkpLC0sLywsLCkpLCwsLCwsKSwsLP/AABEIAIgAtQMBIgACEQEDEQH/xAAcAAABBQEBAQAAAAAAAAAAAAAGAAIDBAUHAQj/xABAEAABAwIEBAQCCAQDCQEAAAABAAIDBBEFEiExBkFRYRMicYEykQcUQlKhscHRI2Jyghay4TNDkpOiwtLw8RX/xAAcAQABBQEBAQAAAAAAAAAAAAAFAQIDBAYHAAj/xAA0EQABBAECBAQEAwkBAAAAAAABAAIDEQQSIQUxQVETYXGxFIGRwQYioRUjMkJSYrLR4TP/2gAMAwEAAhEDEQA/AORtb1U2bkq7DqppTYI05+yqEWt1nD0clPnY8l4/PoQoa2k8Ciyn4nuGZR8LPOd45aXU/GUh/htt5d/dZlz5XZYhc6xdoo1jPA1gb1SH2u0XsUmUh3Q3+SsUeFSy/AwkdeS1IOCZj8Ra33WmELnjYIUXgcysSpqC9znHdxuU0FEzeBTbWUfJSx8CjnL+Ce3EkaKATTM09UMgp4RjHwRCALveVMOFacfZcfUqUYr0wytQSHjknije77DrDU6I4+rwxC7Y25thpckqWIZWm/xHV37KQYl8ymmXsgJ0Tvuu+RTHUb3DyscbdijaatGo0+SVDitnZHbFO+CB5lL4pA5IB87dHNcPUFPNYSwMvoDe3ddCxGjB5X9liTYZG82LQGjdw/JQPwT3tOEw7Idw2mM0rWXtdMqaR7ZDGQS4GwA5o14X4IdJO58ThljF9ep2C2cS4ZlizSmLMbbt19lms/iBxMgwnfb9UUgxxLHqvqgXB8WqKB/iCV0fSMOJzdiOi6Vwj9PLHER1rMp5Ss2/uauO4hUufI5z7g32PJVS1XI4SW287lQucAaaF9jYZikVRGJIZGyNPNpv8xyVu6+P8C4lqKN4fBK6M8wDofUbLsPCH08sfljrWZSdPFbt/cEwxEckoda6+Akq9DXxzMD4ntkYdnNIIXqhSr5FpYLDVRVLjdLxjZVy8k26kIrI6haqhpJRfwRhD5CcouXH5DqV1Sn+j2nMRE4zOsSHE2DTbRQcPYe2gw3xbedzAQedzsEO1GIyyfHI53a+n4LPYOBPxCc5TXaWtdt1JpEMjJZAzwavZeFuUlotYG1xsbJJrApDGRuuhAbLOu5rzKmhykUMzL7JaXgpDqNFnyVBbcnluniYtPbr0VSql8U5jo1u383dNuk9oTfrDi4SOt2HQdfVRS4wwnKDqsrEK5zvJEDbmbLNZRSg3yO+S9qCl0ojkbdPfTZm6HUKhSTTgeaE26qZ1DO4AttGD1Nyl1bbJpoGiVo0tc948M7jd3ID91vYLw39Y0b5WD4nft3QY6GpaLAx6euvqtWHi/EGMDGOiY0bBrf/AG6oZvjmPTBWo9T081JGIw63nZdYw7B2QMyRtyjmeZ7kr2vxWKAfxH6/dGp+SFaPiKWGla+Z/jvdrZu47dghWpx6eWVz3xgFx67DkFhMPgxycl5ynnSP5uRcfmismXojAjr5dFocZR0dYWuZCWvG8g8tx3AQRXcHuAvGSexRWypbzPqN1NFVNJsCbjW1itxDDiQxCMHYdzv+qGOklc66XMJqB7TZzSPZRCI9Qun1dZDs9zfcLIqqOjffzMHoUjsaN27HD6pwmcNnBCdDjtRACIpnsB3DXEC4Xi25eHacnyzAD1SVb4U+X1UglCHDNYKxglIZqmGMfakaPxWcNSjzg6gEE8MzhfL5z628oUcUZmuk9zmsXROOawB0VM34Y2gu9bWAQ41qlqJzLI+R273E/PkpGxaIpg44xoGxjoN/VUJ5dbyV402UxOia2K6tRxNtrurSgWXI9MEy0ZIOoWfXxAN8nxONm9u6W0trPr60Elg2HxfsES/R9TeKJ88YDbx5Q4A8n9Vh+FFTszSEEjmevNav0e46Z3VWXRrTEB751mPxS4jhcoH9v+TUV4Y0uyGgefsUcMooWbMYPRrf2UVayORhYWCx02Fx3B5FRpzQuNMe9jg8ONjra13gMI/NuuU08jwCCbnM4E9bOI/RPc48yV7GPi/rk/zuUjWE7BfTGM64WO8h7LkuQQJX+p91EGqVhsl4ZUsVM52w91MSq7nCt05tWRoEM4tiT2yuaDpofmLowbhfUrAxbBWmZx15fkEI4jA2Zgob2rvC5miUhp6fcLBbibxqHEe6KODsUkme9r3Ata29yBcX7qlHw83eysw4Ja9rgHextf1QDJ4V48ZaKB7rSxZfhvDiiKqpoX+R/huvsCRdYGPcMU0bbg+E47X1aeyY3AGXuQb9bm6LsNw+KqppKaYFzw0ujeTqcutvVCHcIyMINka8ltiwPf0Vz42Ke2uFHouTSRAEjQ25jb2SRj/hiKw0PzSWk+Ck7hC/Haud0kN3tA1JIXU8OoLNF99EC8HYcZquNjRck2A7rqb6MRSvjvmyGxPInnZT4gDRXUr2SeSjgpArbaO5U8BGl1bZIArhcQqNlVDhumipz0rgVsGoB2OqpTPKa1xXrWc+Zw0PzWVimItic6Q6ZGbdypMdxbwwRmb8wgTFKwud8V8249NkrnVup2Rlyq4jXyTvJcTbkES/R7iD6WV2ZpdHKAC1urgW/CQOe50QkZyCifgV5c+YncNbY+p1QTiohfivEosEcuXXb6HdXWyug/OzounycTQt3ZMe2T/VRf4uiJ/2c/8Ay/8AVYYYpo2ahc0PD8fsfr/xT/trI7D6H/aE6fE43OIzAHM82N9LvJ1WvE+IDzTD0F/2Qg6qiie8A5iXOvYdynjEXO+CJxXYo8pzIwzsPZApeHtlJdZF+n+kZMdGSC03HPmfkrUdzoG5R33Qng4l8VrnDLvcW7E7oyjk0GmiuxSmRt0gGfB8O8NBvbqvcixa1l5ne35LbMiwK6o/ju9vyTJv4U/hN+MfT7haNJBorL2ABVYJx1VgC5GuigC0JTomDZTQAscHN0cEoKDO8Bps63l6E9FLRvJnZE5tnFwBB3TJJY2hwceQuvJKGOO47qi7UlJTY7SuZO9rYyLE89COVkk+KpmCRh2I2SOGkkHmoPoo4fEDZat4uWNIb621UzarMSeZJPzKLH0Ygw57ByjH/E7dB0Udgg3B5viHSzdNVD0Cv5o0aW9aVgSFJ1YbbqvPVADdZVTW35o9SoAE8lrfXSdjqszHuIWsYWl3mPRUhWhoJN0LV04fIf0F0x+ylZHfNV5p83c+5TXw3HdXYaRp2ZI78ArzKFwbctZGOu7rKFw1c1ZsBD7QizgGEl0+nJn5lDmQB7hfTe/O3RbeD40+mzFjAQ4Aea/I9ihuXjSZUBjj5n7FNl3bSO20p9FYioBu4oPPH0g/3cf/AF/uqdfxlPK0tAawEWJaDe3Yk6IA38N5hNEAD1CqaFRfPEyR9gLZjrvzKeOIWja49k3DuGXTDOSGt2BN9bdABsro4Ofye23v/wCKPT8Qx8eQxmQWPX7BGouGZMrA9rCQfT7lR4bijpJmDNpc6WP3SieKcjuh2bCDSt8XOH5bWaL65vL07qQ4pMGZnMY3mBmJNkTwM+CWMlrr37Hy8kA4twvIEoDm1t3HcokZUgrCxY/xXagbfkof/wBGRwu0NGml7n8FiS0srnknzEndTzzNIAaLVbAwXwvL3bbUt2Ke2xutWgrATZCbWvGhc0L1pkHwusRsoGydwixYiuSuLCbG2unqi3BcVgqzG99m1MXexOm/dcmlq5d3anqn4XiJZURSuv5XglC+K4rcyKhYcLo+4+anxXeE7fcLrfEHDslS9r2SlhAse/QpLbixMOAccuouNRsUlgYOL5kEYibdDyKMvxI3nVXP0VtrA4EOF2uFi09EI43wq9tzB52/dJ8w/dE9dXtiY57/AIWi5tqgfFfpEOogZl/ndqfYK3wF/EQT8KLZe98lDmMhP/pz8uaGK1zmEte1zCORFlmyyElW6/EXzuzSOLndT+iqhq6bGX6Rrq/LkgpDQduSTRcWtf3Xr6lkQ+EX7BNnma0X1ssWqr7nQ2HfVec6l5rVoSY1I4+Rlu5VSWYHWWTMfutVMyAjzPJ7BIVgboxo9Sqzn9ypdK9e+zg/JYbAH9lbkjfoXu32b2WVJKSdfmkZyUmPJpkFpXNsLVzxjeyrTVg+yqW6c1qJunJ5KIRgLoGBSH6tFb7v/cVoBp5rP4fN6aL+k/g5y16aldI7KFyDMP7+S/6ne5XV8UgY0Z/tb7BUsVpM1O/Wwu3/ADBZlLgTPiu4n1ujfFcPZHTFp+JxaPWxBP5LEZZgvoFrvw43Vil1fzH2CwX4gnEmSC3+ke5Q/T4MXSPYHloadLd1dZws/bxCr1BqXSWtmJt6DZakcq0jWbLPF5WPTcKtbuL9yrLsDbbZagqAkyUFSUo9ZWJ/hxqjk4cYBvb0CKKnCnsibMNWO5j7NuqbhkOWKSrk+CO4Y37zzoD6aqvJkRsZq57187qlM1j3GghX6q5ugnNhsCDcfikn+MXEk7nU+69VgQR1yH0TbPddGZMyoiOVwex4sffqOS5RieHvhmdE7Wx07jkpcLxCanfmidodxyPqFrY9jUVVGHvb4c7B/a9vQHkspw7h0/CsktadUT+vY9LCKTTsyGWdnD9UOsaOakdJG291Rq6rTQrDqqgm61Tn0qOm1p19TCb+Z36LK8EuDnNacrfid09VUc5HfBbA2keSAfEcdDrcIPxHiHwsWur35K7j4/iO0hBFm9SfRIz20a0DvuiLF+ErkuhO/wBg8vQp1BwVpnmfZo1PL8VV/a2KWar+XVS/CSaqpDVPTPldZgLj+A9TyTaiDI4i4JGhttfstjE8XGsdOMsQ0uNC7uSshsZO6mjfI8anCvLqoXANNBedk4N6q1g8QdKxpaX5jbKNz3CK2/RpUGRpDfI46XOrf6lE/Nax4Y91bXuUoic5uoBZWA0NXMWxxve1vLXQDclEcte6F/hxyvswWc6/xO5oir4mUFLlbrI8WB5k8z2AQSX667/qn4EUWY4zBg0chYH5j1KWaaVjQzWfqdvJaT8SJOZ7iT3N0w1RkORvPc9As2UtI1BDuQ/VGNNwQ/6ox0GbxXDM5rtMw5WROfIgxA0PIaCaCpCN8tkblZzqoMaBfQKvBVyTlwjGjRdzzo0DuevZXMC4GmqJCZyWMabO5Enm0LY4rYyFjKSFoaxvmfbdx5ZjzUDuIsfkDFg3fzPZoT249MMj+SEWTTO52V6lJBHmJPVQO6BKJ9kYo0qpXTuE6gPpHNPmDXEEHmHBZfGmIRMgipmixJuG9AOvzVrgmnc2B5IsHkZe9t0/ijA2SASjKJGC13fCR3XPvio4uMO1v/Jd9xqqvdGRG52KKG9Ln7WFJZuI4pUtkLWNY4Dm3UfNerdicVsUI0kbKSScfZBVOtjc4G7wENHE3/ePzUMlU4nc/NQOnapWsPVascUYfaQue3+U2IWtT4dhrrXkkB6O0QgXnqmPd1QrJZ43J7m+h/4rcT9HQH1R83BKL7GV3q691ckljiaBo1o2G34LnOH1IjeH6abA9eqsVWIvkJLzdAJOGPkeA6Qlvmr7cxrG7NAKJKvi9rSRG25+8dlh4hjss4s93l+6NAs9rgvc6K42BBAdTW791UkyJJNidk9p9k2R2thqSvW+bQIy4J4IdVHMQWsB80nX+VvdW5pGRxl73UB1ULGucdIW79E/DDQySpeAXCzWXG3UhdG8Ep1BhzIY2xxizWj/AOkptdikcLg12ZziL5R07lc8yDJxPKJgaTfIeX2RgObBGNZQ1xRwi+Z/jsdmsLGPm0Dm1CklO2O92nT8+iOKjiWV1xGAzodz80IyR5p/Nctb5n93HYFdJ4RHlQwCPJrblXP5rP5Mkb33GvaXCLg5rB519uQXSsPDhBFca5Br6BAdLA572NZckmw9P2XSqSENiay97DfvzQb8UuYYmR3+a7Vjh2oPLq2ULDr7rmuPxvFRJ4rSCXEjoRysea6gYbbLGx+SmdGWVBB6ZdXtPZAvw/lOxcggsLtW1jchXc2NsjP4qpcrLtURYLgTNJKl7GMGoYSMx7noFhTNMb8wBLb6aa25e69lq2PubEO7tJ/VdFy4ZZmaGP031As/Lsg0T2sNltrqGHYtFLdkT2uyW0bsByQXxNj4Er2VEgGUkBg6ctOaysExSWnzZH/GRcZQ0exWtxdT094JMsed7c5e4g9NO6ymHww8PzqcNTX8nHpQskojPOJ4djRHQIbbjea/hQSPaPtbJK2eJoWaeK0dmjQLxa/UO4QrT5LmQKddJJA3vNoiVJTQPleGRtLndAF0bhb6JibSVZ03EY/VJJQlKjmfgmiezI6nZa24Fj80F8T/AERMyl9GSCB8DjcH0K9SSLy5y3BpsxbkIINiCrUOAvvaTy/mvEkWgxmObqKrOkKKOH+HopJQ1zgyJur3bl3ZvddCbj+RojpogxjRZpcPxt1SSTZ8CDJf+9FgHYdPWuvzTPiXs2ajDDWl8UTzu4a+qHMYDXyv11vYeySSB8IgZHlz6RW/3VjNeTEy1hzQAXNyLD8lVw+ndkzc3kuI69EklrXIZ0RtgGGtgjzyWa5wuSbCw5AK/SYhG+Tw2OzGxN+SSSxcnDo8oS5MxJcL9NkX8cxBrWjbZUuKa8xQCxsXOsfRczxTiFseZxA/depIrwAAYIcBvZ91DlDVObQPiPFE8rtHZW9AqjJ5Du9/zSSRHU59kleoVspoyebnH1cVLLVONhqbbX1t6L1JVfDDib6L1kclVLSeX4JJJJfDC9qK/9k="/>
          <p:cNvSpPr>
            <a:spLocks noChangeAspect="1" noChangeArrowheads="1"/>
          </p:cNvSpPr>
          <p:nvPr/>
        </p:nvSpPr>
        <p:spPr bwMode="auto">
          <a:xfrm>
            <a:off x="73025" y="-617538"/>
            <a:ext cx="172402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2" name="AutoShape 4" descr="data:image/jpg;base64,/9j/4AAQSkZJRgABAQAAAQABAAD/2wCEAAkGBhQSEBITExQUFRUVFRUWFhUYFhQXFxcYFRQVFhYYFBUYHCYeFxkjGRQUHy8gIycpLCwsFR4xNTAqNSYsLCkBCQoKDgwOGg8PGiwlHyQqLDU1LiouLCwsKjQsKiksLCwsLC8sLCwsLCwsLCkpLC0sLywsLCkpLCwsLCwsKSwsLP/AABEIAIgAtQMBIgACEQEDEQH/xAAcAAABBQEBAQAAAAAAAAAAAAAGAAIDBAUHAQj/xABAEAABAwIEBAQCCAQDCQEAAAABAAIDBBEFEiExBkFRYRMicYEykQcUQlKhscHRI2Jyghay4TNDkpOiwtLw8RX/xAAcAQABBQEBAQAAAAAAAAAAAAAFAQIDBAYHAAj/xAA0EQABBAECBAQEAwkBAAAAAAABAAIDEQQSIQUxQVETYXGxFIGRwQYioRUjMkJSYrLR4TP/2gAMAwEAAhEDEQA/AORtb1U2bkq7DqppTYI05+yqEWt1nD0clPnY8l4/PoQoa2k8Ciyn4nuGZR8LPOd45aXU/GUh/htt5d/dZlz5XZYhc6xdoo1jPA1gb1SH2u0XsUmUh3Q3+SsUeFSy/AwkdeS1IOCZj8Ra33WmELnjYIUXgcysSpqC9znHdxuU0FEzeBTbWUfJSx8CjnL+Ce3EkaKATTM09UMgp4RjHwRCALveVMOFacfZcfUqUYr0wytQSHjknije77DrDU6I4+rwxC7Y25thpckqWIZWm/xHV37KQYl8ymmXsgJ0Tvuu+RTHUb3DyscbdijaatGo0+SVDitnZHbFO+CB5lL4pA5IB87dHNcPUFPNYSwMvoDe3ddCxGjB5X9liTYZG82LQGjdw/JQPwT3tOEw7Idw2mM0rWXtdMqaR7ZDGQS4GwA5o14X4IdJO58ThljF9ep2C2cS4ZlizSmLMbbt19lms/iBxMgwnfb9UUgxxLHqvqgXB8WqKB/iCV0fSMOJzdiOi6Vwj9PLHER1rMp5Ss2/uauO4hUufI5z7g32PJVS1XI4SW287lQucAaaF9jYZikVRGJIZGyNPNpv8xyVu6+P8C4lqKN4fBK6M8wDofUbLsPCH08sfljrWZSdPFbt/cEwxEckoda6+Akq9DXxzMD4ntkYdnNIIXqhSr5FpYLDVRVLjdLxjZVy8k26kIrI6haqhpJRfwRhD5CcouXH5DqV1Sn+j2nMRE4zOsSHE2DTbRQcPYe2gw3xbedzAQedzsEO1GIyyfHI53a+n4LPYOBPxCc5TXaWtdt1JpEMjJZAzwavZeFuUlotYG1xsbJJrApDGRuuhAbLOu5rzKmhykUMzL7JaXgpDqNFnyVBbcnluniYtPbr0VSql8U5jo1u383dNuk9oTfrDi4SOt2HQdfVRS4wwnKDqsrEK5zvJEDbmbLNZRSg3yO+S9qCl0ojkbdPfTZm6HUKhSTTgeaE26qZ1DO4AttGD1Nyl1bbJpoGiVo0tc948M7jd3ID91vYLw39Y0b5WD4nft3QY6GpaLAx6euvqtWHi/EGMDGOiY0bBrf/AG6oZvjmPTBWo9T081JGIw63nZdYw7B2QMyRtyjmeZ7kr2vxWKAfxH6/dGp+SFaPiKWGla+Z/jvdrZu47dghWpx6eWVz3xgFx67DkFhMPgxycl5ynnSP5uRcfmismXojAjr5dFocZR0dYWuZCWvG8g8tx3AQRXcHuAvGSexRWypbzPqN1NFVNJsCbjW1itxDDiQxCMHYdzv+qGOklc66XMJqB7TZzSPZRCI9Qun1dZDs9zfcLIqqOjffzMHoUjsaN27HD6pwmcNnBCdDjtRACIpnsB3DXEC4Xi25eHacnyzAD1SVb4U+X1UglCHDNYKxglIZqmGMfakaPxWcNSjzg6gEE8MzhfL5z628oUcUZmuk9zmsXROOawB0VM34Y2gu9bWAQ41qlqJzLI+R273E/PkpGxaIpg44xoGxjoN/VUJ5dbyV402UxOia2K6tRxNtrurSgWXI9MEy0ZIOoWfXxAN8nxONm9u6W0trPr60Elg2HxfsES/R9TeKJ88YDbx5Q4A8n9Vh+FFTszSEEjmevNav0e46Z3VWXRrTEB751mPxS4jhcoH9v+TUV4Y0uyGgefsUcMooWbMYPRrf2UVayORhYWCx02Fx3B5FRpzQuNMe9jg8ONjra13gMI/NuuU08jwCCbnM4E9bOI/RPc48yV7GPi/rk/zuUjWE7BfTGM64WO8h7LkuQQJX+p91EGqVhsl4ZUsVM52w91MSq7nCt05tWRoEM4tiT2yuaDpofmLowbhfUrAxbBWmZx15fkEI4jA2Zgob2rvC5miUhp6fcLBbibxqHEe6KODsUkme9r3Ata29yBcX7qlHw83eysw4Ja9rgHextf1QDJ4V48ZaKB7rSxZfhvDiiKqpoX+R/huvsCRdYGPcMU0bbg+E47X1aeyY3AGXuQb9bm6LsNw+KqppKaYFzw0ujeTqcutvVCHcIyMINka8ltiwPf0Vz42Ke2uFHouTSRAEjQ25jb2SRj/hiKw0PzSWk+Ck7hC/Haud0kN3tA1JIXU8OoLNF99EC8HYcZquNjRck2A7rqb6MRSvjvmyGxPInnZT4gDRXUr2SeSjgpArbaO5U8BGl1bZIArhcQqNlVDhumipz0rgVsGoB2OqpTPKa1xXrWc+Zw0PzWVimItic6Q6ZGbdypMdxbwwRmb8wgTFKwud8V8249NkrnVup2Rlyq4jXyTvJcTbkES/R7iD6WV2ZpdHKAC1urgW/CQOe50QkZyCifgV5c+YncNbY+p1QTiohfivEosEcuXXb6HdXWyug/OzounycTQt3ZMe2T/VRf4uiJ/2c/8Ay/8AVYYYpo2ahc0PD8fsfr/xT/trI7D6H/aE6fE43OIzAHM82N9LvJ1WvE+IDzTD0F/2Qg6qiie8A5iXOvYdynjEXO+CJxXYo8pzIwzsPZApeHtlJdZF+n+kZMdGSC03HPmfkrUdzoG5R33Qng4l8VrnDLvcW7E7oyjk0GmiuxSmRt0gGfB8O8NBvbqvcixa1l5ne35LbMiwK6o/ju9vyTJv4U/hN+MfT7haNJBorL2ABVYJx1VgC5GuigC0JTomDZTQAscHN0cEoKDO8Bps63l6E9FLRvJnZE5tnFwBB3TJJY2hwceQuvJKGOO47qi7UlJTY7SuZO9rYyLE89COVkk+KpmCRh2I2SOGkkHmoPoo4fEDZat4uWNIb621UzarMSeZJPzKLH0Ygw57ByjH/E7dB0Udgg3B5viHSzdNVD0Cv5o0aW9aVgSFJ1YbbqvPVADdZVTW35o9SoAE8lrfXSdjqszHuIWsYWl3mPRUhWhoJN0LV04fIf0F0x+ylZHfNV5p83c+5TXw3HdXYaRp2ZI78ArzKFwbctZGOu7rKFw1c1ZsBD7QizgGEl0+nJn5lDmQB7hfTe/O3RbeD40+mzFjAQ4Aea/I9ihuXjSZUBjj5n7FNl3bSO20p9FYioBu4oPPH0g/3cf/AF/uqdfxlPK0tAawEWJaDe3Yk6IA38N5hNEAD1CqaFRfPEyR9gLZjrvzKeOIWja49k3DuGXTDOSGt2BN9bdABsro4Ofye23v/wCKPT8Qx8eQxmQWPX7BGouGZMrA9rCQfT7lR4bijpJmDNpc6WP3SieKcjuh2bCDSt8XOH5bWaL65vL07qQ4pMGZnMY3mBmJNkTwM+CWMlrr37Hy8kA4twvIEoDm1t3HcokZUgrCxY/xXagbfkof/wBGRwu0NGml7n8FiS0srnknzEndTzzNIAaLVbAwXwvL3bbUt2Ke2xutWgrATZCbWvGhc0L1pkHwusRsoGydwixYiuSuLCbG2unqi3BcVgqzG99m1MXexOm/dcmlq5d3anqn4XiJZURSuv5XglC+K4rcyKhYcLo+4+anxXeE7fcLrfEHDslS9r2SlhAse/QpLbixMOAccuouNRsUlgYOL5kEYibdDyKMvxI3nVXP0VtrA4EOF2uFi09EI43wq9tzB52/dJ8w/dE9dXtiY57/AIWi5tqgfFfpEOogZl/ndqfYK3wF/EQT8KLZe98lDmMhP/pz8uaGK1zmEte1zCORFlmyyElW6/EXzuzSOLndT+iqhq6bGX6Rrq/LkgpDQduSTRcWtf3Xr6lkQ+EX7BNnma0X1ssWqr7nQ2HfVec6l5rVoSY1I4+Rlu5VSWYHWWTMfutVMyAjzPJ7BIVgboxo9Sqzn9ypdK9e+zg/JYbAH9lbkjfoXu32b2WVJKSdfmkZyUmPJpkFpXNsLVzxjeyrTVg+yqW6c1qJunJ5KIRgLoGBSH6tFb7v/cVoBp5rP4fN6aL+k/g5y16aldI7KFyDMP7+S/6ne5XV8UgY0Z/tb7BUsVpM1O/Wwu3/ADBZlLgTPiu4n1ujfFcPZHTFp+JxaPWxBP5LEZZgvoFrvw43Vil1fzH2CwX4gnEmSC3+ke5Q/T4MXSPYHloadLd1dZws/bxCr1BqXSWtmJt6DZakcq0jWbLPF5WPTcKtbuL9yrLsDbbZagqAkyUFSUo9ZWJ/hxqjk4cYBvb0CKKnCnsibMNWO5j7NuqbhkOWKSrk+CO4Y37zzoD6aqvJkRsZq57187qlM1j3GghX6q5ugnNhsCDcfikn+MXEk7nU+69VgQR1yH0TbPddGZMyoiOVwex4sffqOS5RieHvhmdE7Wx07jkpcLxCanfmidodxyPqFrY9jUVVGHvb4c7B/a9vQHkspw7h0/CsktadUT+vY9LCKTTsyGWdnD9UOsaOakdJG291Rq6rTQrDqqgm61Tn0qOm1p19TCb+Z36LK8EuDnNacrfid09VUc5HfBbA2keSAfEcdDrcIPxHiHwsWur35K7j4/iO0hBFm9SfRIz20a0DvuiLF+ErkuhO/wBg8vQp1BwVpnmfZo1PL8VV/a2KWar+XVS/CSaqpDVPTPldZgLj+A9TyTaiDI4i4JGhttfstjE8XGsdOMsQ0uNC7uSshsZO6mjfI8anCvLqoXANNBedk4N6q1g8QdKxpaX5jbKNz3CK2/RpUGRpDfI46XOrf6lE/Nax4Y91bXuUoic5uoBZWA0NXMWxxve1vLXQDclEcte6F/hxyvswWc6/xO5oir4mUFLlbrI8WB5k8z2AQSX667/qn4EUWY4zBg0chYH5j1KWaaVjQzWfqdvJaT8SJOZ7iT3N0w1RkORvPc9As2UtI1BDuQ/VGNNwQ/6ox0GbxXDM5rtMw5WROfIgxA0PIaCaCpCN8tkblZzqoMaBfQKvBVyTlwjGjRdzzo0DuevZXMC4GmqJCZyWMabO5Enm0LY4rYyFjKSFoaxvmfbdx5ZjzUDuIsfkDFg3fzPZoT249MMj+SEWTTO52V6lJBHmJPVQO6BKJ9kYo0qpXTuE6gPpHNPmDXEEHmHBZfGmIRMgipmixJuG9AOvzVrgmnc2B5IsHkZe9t0/ijA2SASjKJGC13fCR3XPvio4uMO1v/Jd9xqqvdGRG52KKG9Ln7WFJZuI4pUtkLWNY4Dm3UfNerdicVsUI0kbKSScfZBVOtjc4G7wENHE3/ePzUMlU4nc/NQOnapWsPVascUYfaQue3+U2IWtT4dhrrXkkB6O0QgXnqmPd1QrJZ43J7m+h/4rcT9HQH1R83BKL7GV3q691ckljiaBo1o2G34LnOH1IjeH6abA9eqsVWIvkJLzdAJOGPkeA6Qlvmr7cxrG7NAKJKvi9rSRG25+8dlh4hjss4s93l+6NAs9rgvc6K42BBAdTW791UkyJJNidk9p9k2R2thqSvW+bQIy4J4IdVHMQWsB80nX+VvdW5pGRxl73UB1ULGucdIW79E/DDQySpeAXCzWXG3UhdG8Ep1BhzIY2xxizWj/AOkptdikcLg12ZziL5R07lc8yDJxPKJgaTfIeX2RgObBGNZQ1xRwi+Z/jsdmsLGPm0Dm1CklO2O92nT8+iOKjiWV1xGAzodz80IyR5p/Nctb5n93HYFdJ4RHlQwCPJrblXP5rP5Mkb33GvaXCLg5rB519uQXSsPDhBFca5Br6BAdLA572NZckmw9P2XSqSENiay97DfvzQb8UuYYmR3+a7Vjh2oPLq2ULDr7rmuPxvFRJ4rSCXEjoRysea6gYbbLGx+SmdGWVBB6ZdXtPZAvw/lOxcggsLtW1jchXc2NsjP4qpcrLtURYLgTNJKl7GMGoYSMx7noFhTNMb8wBLb6aa25e69lq2PubEO7tJ/VdFy4ZZmaGP031As/Lsg0T2sNltrqGHYtFLdkT2uyW0bsByQXxNj4Er2VEgGUkBg6ctOaysExSWnzZH/GRcZQ0exWtxdT094JMsed7c5e4g9NO6ymHww8PzqcNTX8nHpQskojPOJ4djRHQIbbjea/hQSPaPtbJK2eJoWaeK0dmjQLxa/UO4QrT5LmQKddJJA3vNoiVJTQPleGRtLndAF0bhb6JibSVZ03EY/VJJQlKjmfgmiezI6nZa24Fj80F8T/AERMyl9GSCB8DjcH0K9SSLy5y3BpsxbkIINiCrUOAvvaTy/mvEkWgxmObqKrOkKKOH+HopJQ1zgyJur3bl3ZvddCbj+RojpogxjRZpcPxt1SSTZ8CDJf+9FgHYdPWuvzTPiXs2ajDDWl8UTzu4a+qHMYDXyv11vYeySSB8IgZHlz6RW/3VjNeTEy1hzQAXNyLD8lVw+ndkzc3kuI69EklrXIZ0RtgGGtgjzyWa5wuSbCw5AK/SYhG+Tw2OzGxN+SSSxcnDo8oS5MxJcL9NkX8cxBrWjbZUuKa8xQCxsXOsfRczxTiFseZxA/depIrwAAYIcBvZ91DlDVObQPiPFE8rtHZW9AqjJ5Du9/zSSRHU59kleoVspoyebnH1cVLLVONhqbbX1t6L1JVfDDib6L1kclVLSeX4JJJJfDC9qK/9k="/>
          <p:cNvSpPr>
            <a:spLocks noChangeAspect="1" noChangeArrowheads="1"/>
          </p:cNvSpPr>
          <p:nvPr/>
        </p:nvSpPr>
        <p:spPr bwMode="auto">
          <a:xfrm>
            <a:off x="73025" y="-617538"/>
            <a:ext cx="172402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 descr="C:\Users\nikoleta\Documents\ΜΤΠΧ ΔΕΟ ΑΠΘ\Β'εξαμ.ΜΤΠΧ Δ.Ε.Ο\Ευρωπαϊκή Οικονομική\Εργ.Κοινωνική Πολιτική\Φωτο Κοιν.Πολ\progres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16832"/>
            <a:ext cx="1291977" cy="1224136"/>
          </a:xfrm>
          <a:prstGeom prst="rect">
            <a:avLst/>
          </a:prstGeom>
          <a:noFill/>
        </p:spPr>
      </p:pic>
      <p:pic>
        <p:nvPicPr>
          <p:cNvPr id="7174" name="Picture 6" descr="F:\Β'εξαμ.MTΠΧ Δ.Ε.Ο. ΑΠΘ\Ευρωπαϊκή Οικονομική\Εργ.Κοινωνική Πολιτική\Φωτο Κοιν.Πολ\louket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1440160" cy="1152128"/>
          </a:xfrm>
          <a:prstGeom prst="rect">
            <a:avLst/>
          </a:prstGeom>
          <a:noFill/>
        </p:spPr>
      </p:pic>
      <p:sp>
        <p:nvSpPr>
          <p:cNvPr id="11" name="10 - Στρογγυλεμένο ορθογώνιο"/>
          <p:cNvSpPr/>
          <p:nvPr/>
        </p:nvSpPr>
        <p:spPr>
          <a:xfrm>
            <a:off x="5508104" y="1484784"/>
            <a:ext cx="3528392" cy="223224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- 23% απασχόληση,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- 30% κοινωνική προστασία και ενσωμάτωση,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- 10% όροι εργασίας, </a:t>
            </a:r>
          </a:p>
          <a:p>
            <a:pPr>
              <a:buFontTx/>
              <a:buChar char="-"/>
            </a:pPr>
            <a:r>
              <a:rPr lang="el-GR" dirty="0" smtClean="0">
                <a:solidFill>
                  <a:schemeClr val="tx1"/>
                </a:solidFill>
              </a:rPr>
              <a:t>23% καταπολέμηση των διακρίσεων και ποικιλομορφία,   - 12% ισότητα φύλων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+</a:t>
            </a:r>
            <a:r>
              <a:rPr lang="el-GR" dirty="0" smtClean="0">
                <a:solidFill>
                  <a:schemeClr val="tx1"/>
                </a:solidFill>
              </a:rPr>
              <a:t> 60 εκατ. για απασχόληση</a:t>
            </a: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6876256" y="4221088"/>
            <a:ext cx="2088232" cy="136815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dirty="0" smtClean="0">
                <a:solidFill>
                  <a:schemeClr val="tx1"/>
                </a:solidFill>
              </a:rPr>
              <a:t>κάθε χρόνο 500 εκατ. Ευρώ για εξατομικευμένη στήριξη απολυμένων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1691680" y="2276872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2699792" y="4437112"/>
            <a:ext cx="25922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Σημαντικές Συνθήκες</a:t>
            </a:r>
            <a:endParaRPr lang="el-GR" sz="3600" dirty="0"/>
          </a:p>
        </p:txBody>
      </p:sp>
      <p:pic>
        <p:nvPicPr>
          <p:cNvPr id="7170" name="Picture 2" descr="F:\Β'εξαμ.MTΠΧ Δ.Ε.Ο. ΑΠΘ\Ευρωπαϊκή Οικονομική\Φωτο Κοιν.Πολ\imagesCA3VGD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24944"/>
            <a:ext cx="1733550" cy="1352550"/>
          </a:xfrm>
          <a:prstGeom prst="rect">
            <a:avLst/>
          </a:prstGeom>
          <a:noFill/>
        </p:spPr>
      </p:pic>
      <p:sp>
        <p:nvSpPr>
          <p:cNvPr id="7" name="6 - Κατακόρυφος πάπυρος"/>
          <p:cNvSpPr/>
          <p:nvPr/>
        </p:nvSpPr>
        <p:spPr>
          <a:xfrm>
            <a:off x="683568" y="1340768"/>
            <a:ext cx="1080120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ΕΟΚ 1957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1835696" y="1772816"/>
            <a:ext cx="1080120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Ε.Ε.Π.</a:t>
            </a:r>
          </a:p>
          <a:p>
            <a:pPr algn="just"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1986</a:t>
            </a:r>
          </a:p>
        </p:txBody>
      </p:sp>
      <p:sp>
        <p:nvSpPr>
          <p:cNvPr id="9" name="8 - Κατακόρυφος πάπυρος"/>
          <p:cNvSpPr/>
          <p:nvPr/>
        </p:nvSpPr>
        <p:spPr>
          <a:xfrm>
            <a:off x="2915816" y="2204864"/>
            <a:ext cx="2088232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Χάρτης Δικαιωμάτων Εργαζομένων 1989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9 - Κατακόρυφος πάπυρος"/>
          <p:cNvSpPr/>
          <p:nvPr/>
        </p:nvSpPr>
        <p:spPr>
          <a:xfrm>
            <a:off x="5004048" y="2708920"/>
            <a:ext cx="1224136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Μάα</a:t>
            </a:r>
            <a:endParaRPr lang="el-GR" b="1" dirty="0" smtClean="0">
              <a:solidFill>
                <a:schemeClr val="tx1"/>
              </a:solidFill>
            </a:endParaRPr>
          </a:p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στριχτ</a:t>
            </a:r>
            <a:r>
              <a:rPr lang="el-GR" b="1" dirty="0" smtClean="0">
                <a:solidFill>
                  <a:schemeClr val="tx1"/>
                </a:solidFill>
              </a:rPr>
              <a:t> 1992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10 - Κατακόρυφος πάπυρος"/>
          <p:cNvSpPr/>
          <p:nvPr/>
        </p:nvSpPr>
        <p:spPr>
          <a:xfrm>
            <a:off x="4788024" y="4077072"/>
            <a:ext cx="1224136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Λευκή Βίβλος 1994 </a:t>
            </a:r>
            <a:endParaRPr lang="el-GR" dirty="0"/>
          </a:p>
        </p:txBody>
      </p:sp>
      <p:sp>
        <p:nvSpPr>
          <p:cNvPr id="12" name="11 - Κατακόρυφος πάπυρος"/>
          <p:cNvSpPr/>
          <p:nvPr/>
        </p:nvSpPr>
        <p:spPr>
          <a:xfrm>
            <a:off x="3347864" y="4437112"/>
            <a:ext cx="1224136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Άμστερνταμ 1997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12 - Κατακόρυφος πάπυρος"/>
          <p:cNvSpPr/>
          <p:nvPr/>
        </p:nvSpPr>
        <p:spPr>
          <a:xfrm>
            <a:off x="467544" y="5229200"/>
            <a:ext cx="1224136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Λισσα</a:t>
            </a:r>
            <a:endParaRPr lang="el-GR" b="1" dirty="0" smtClean="0">
              <a:solidFill>
                <a:schemeClr val="tx1"/>
              </a:solidFill>
            </a:endParaRPr>
          </a:p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βόνα</a:t>
            </a:r>
            <a:r>
              <a:rPr lang="el-GR" b="1" dirty="0" smtClean="0">
                <a:solidFill>
                  <a:schemeClr val="tx1"/>
                </a:solidFill>
              </a:rPr>
              <a:t> 2000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4" name="13 - Κατακόρυφος πάπυρος"/>
          <p:cNvSpPr/>
          <p:nvPr/>
        </p:nvSpPr>
        <p:spPr>
          <a:xfrm>
            <a:off x="1763688" y="4797152"/>
            <a:ext cx="1512168" cy="108012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Σύμφωνο Απασχόλησης 1999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Συμπεράσματα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Νέοι Στόχοι: «Ευρώπη 2020»</a:t>
            </a:r>
          </a:p>
          <a:p>
            <a:pPr>
              <a:buNone/>
            </a:pPr>
            <a:endParaRPr lang="el-GR" sz="2400" dirty="0" smtClean="0"/>
          </a:p>
          <a:p>
            <a:pPr lvl="0">
              <a:buNone/>
            </a:pPr>
            <a:r>
              <a:rPr lang="el-GR" sz="2400" dirty="0" smtClean="0"/>
              <a:t>                              1)Απασχόληση για 75% ατόμων 20-64 ετών</a:t>
            </a:r>
          </a:p>
          <a:p>
            <a:pPr lvl="0">
              <a:buNone/>
            </a:pPr>
            <a:r>
              <a:rPr lang="el-GR" sz="2400" dirty="0" smtClean="0"/>
              <a:t>                              2)Κάτω από 10% εγκατάλειψης σχολείου</a:t>
            </a:r>
          </a:p>
          <a:p>
            <a:pPr lvl="0">
              <a:buNone/>
            </a:pPr>
            <a:r>
              <a:rPr lang="el-GR" sz="2400" dirty="0" smtClean="0"/>
              <a:t>                              και τουλάχιστον 40% ατόμων 30-34 ετών       </a:t>
            </a:r>
          </a:p>
          <a:p>
            <a:pPr lvl="0">
              <a:buNone/>
            </a:pPr>
            <a:r>
              <a:rPr lang="el-GR" sz="2400" dirty="0" smtClean="0"/>
              <a:t>                              απόφοιτοι τριτοβάθμιας εκπαίδευσης</a:t>
            </a:r>
          </a:p>
          <a:p>
            <a:pPr lvl="0">
              <a:buNone/>
            </a:pPr>
            <a:r>
              <a:rPr lang="el-GR" sz="2400" dirty="0" smtClean="0"/>
              <a:t>                              3)Μείωση κατά 20 εκατομμύρια ατόμων που</a:t>
            </a:r>
          </a:p>
          <a:p>
            <a:pPr lvl="0">
              <a:buNone/>
            </a:pPr>
            <a:r>
              <a:rPr lang="el-GR" sz="2400" dirty="0" smtClean="0"/>
              <a:t>                              ζουν σε συνθήκες φτώχειας- αποκλεισμού.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10242" name="Picture 2" descr="F:\Β'εξαμ.MTΠΧ Δ.Ε.Ο. ΑΠΘ\Ευρωπαϊκή Οικονομική\Εργ.Κοινωνική Πολιτική\Φωτο Κοιν.Πολ\imagesCARCBEK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1972816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Συμπεράσματα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Επιτακτική η Κοινή Κοινωνική Πολιτική στην Ε.Ε.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Picture 3" descr="F:\Β'εξαμ.MTΠΧ Δ.Ε.Ο. ΑΠΘ\Ευρωπαϊκή Οικονομική\Φωτο Κοιν.Πολ\imagesCA4YPXQ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2088232" cy="1584176"/>
          </a:xfrm>
          <a:prstGeom prst="rect">
            <a:avLst/>
          </a:prstGeom>
          <a:noFill/>
        </p:spPr>
      </p:pic>
      <p:graphicFrame>
        <p:nvGraphicFramePr>
          <p:cNvPr id="10" name="9 - Διάγραμμα"/>
          <p:cNvGraphicFramePr/>
          <p:nvPr/>
        </p:nvGraphicFramePr>
        <p:xfrm>
          <a:off x="251520" y="2132856"/>
          <a:ext cx="727280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4" descr="F:\Β'εξαμ.MTΠΧ Δ.Ε.Ο. ΑΠΘ\Ευρωπαϊκή Οικονομική\Φωτο Κοιν.Πολ\imagesCA4YOMW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0704" y="116632"/>
            <a:ext cx="2083296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Κοινωνική Πολιτική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4"/>
              </a:buBlip>
            </a:pPr>
            <a:r>
              <a:rPr lang="el-GR" dirty="0" smtClean="0"/>
              <a:t> </a:t>
            </a:r>
            <a:r>
              <a:rPr lang="el-GR" sz="2400" dirty="0" smtClean="0"/>
              <a:t>Σύνολο Παρεμβάσεων και δράσεων για επίλυση κοινωνικών προβλημάτων</a:t>
            </a:r>
          </a:p>
          <a:p>
            <a:pPr algn="just">
              <a:buBlip>
                <a:blip r:embed="rId4"/>
              </a:buBlip>
            </a:pPr>
            <a:r>
              <a:rPr lang="el-GR" dirty="0" smtClean="0"/>
              <a:t> </a:t>
            </a:r>
            <a:r>
              <a:rPr lang="el-GR" sz="2400" dirty="0" smtClean="0"/>
              <a:t>Διαφορετική Διάρθρωση των Οικονομιών της Κοινότητας</a:t>
            </a:r>
          </a:p>
          <a:p>
            <a:pPr algn="just">
              <a:buBlip>
                <a:blip r:embed="rId4"/>
              </a:buBlip>
            </a:pPr>
            <a:endParaRPr lang="el-GR" sz="2400" dirty="0" smtClean="0"/>
          </a:p>
          <a:p>
            <a:pPr algn="just">
              <a:buBlip>
                <a:blip r:embed="rId4"/>
              </a:buBlip>
            </a:pPr>
            <a:r>
              <a:rPr lang="el-GR" dirty="0" smtClean="0"/>
              <a:t>                 </a:t>
            </a:r>
            <a:r>
              <a:rPr lang="el-GR" sz="2400" dirty="0" smtClean="0"/>
              <a:t>Κοινωνική Συνοχή  </a:t>
            </a:r>
          </a:p>
          <a:p>
            <a:pPr algn="just">
              <a:buNone/>
            </a:pPr>
            <a:endParaRPr lang="el-GR" sz="2400" dirty="0" smtClean="0"/>
          </a:p>
          <a:p>
            <a:pPr algn="just">
              <a:buBlip>
                <a:blip r:embed="rId4"/>
              </a:buBlip>
            </a:pPr>
            <a:r>
              <a:rPr lang="el-GR" dirty="0" smtClean="0"/>
              <a:t>                 </a:t>
            </a:r>
            <a:r>
              <a:rPr lang="el-GR" sz="2400" dirty="0" smtClean="0"/>
              <a:t>Δράσεις Διαρθρωτικών Ταμείων</a:t>
            </a:r>
            <a:endParaRPr lang="el-GR" dirty="0" smtClean="0"/>
          </a:p>
          <a:p>
            <a:pPr algn="just">
              <a:buNone/>
            </a:pPr>
            <a:r>
              <a:rPr lang="el-GR" sz="2400" dirty="0" smtClean="0"/>
              <a:t>                        </a:t>
            </a:r>
          </a:p>
          <a:p>
            <a:pPr algn="just">
              <a:buNone/>
            </a:pPr>
            <a:r>
              <a:rPr lang="el-GR" sz="2400" dirty="0" smtClean="0"/>
              <a:t>                            </a:t>
            </a:r>
            <a:endParaRPr lang="en-US" sz="2400" dirty="0" smtClean="0"/>
          </a:p>
        </p:txBody>
      </p:sp>
      <p:pic>
        <p:nvPicPr>
          <p:cNvPr id="8" name="Picture 2" descr="F:\Β'εξαμ.MTΠΧ Δ.Ε.Ο. ΑΠΘ\Ευρωπαϊκή Οικονομική\Φωτο Κοιν.Πολ\imagesCA7B54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6067">
            <a:off x="6807757" y="4764808"/>
            <a:ext cx="2025362" cy="1430654"/>
          </a:xfrm>
          <a:prstGeom prst="rect">
            <a:avLst/>
          </a:prstGeom>
          <a:noFill/>
        </p:spPr>
      </p:pic>
      <p:sp>
        <p:nvSpPr>
          <p:cNvPr id="7" name="6 - Οδοντωτό δεξιό βέλος"/>
          <p:cNvSpPr/>
          <p:nvPr/>
        </p:nvSpPr>
        <p:spPr>
          <a:xfrm>
            <a:off x="971600" y="3501008"/>
            <a:ext cx="1368152" cy="792088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dirty="0" smtClean="0">
                <a:solidFill>
                  <a:schemeClr val="tx1"/>
                </a:solidFill>
              </a:rPr>
              <a:t>Στόχος</a:t>
            </a:r>
          </a:p>
        </p:txBody>
      </p:sp>
      <p:sp>
        <p:nvSpPr>
          <p:cNvPr id="11" name="10 - Διάσημα"/>
          <p:cNvSpPr/>
          <p:nvPr/>
        </p:nvSpPr>
        <p:spPr>
          <a:xfrm>
            <a:off x="899592" y="4653136"/>
            <a:ext cx="1296144" cy="55664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Μέσα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Οριζόντιος πάπυρος"/>
          <p:cNvSpPr/>
          <p:nvPr/>
        </p:nvSpPr>
        <p:spPr>
          <a:xfrm>
            <a:off x="2411760" y="5373216"/>
            <a:ext cx="3168352" cy="7920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Αρχή Επικουρικότητας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Συνθήκη Ρώμης-ΕΟΚ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997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sz="4400" b="1" dirty="0" smtClean="0"/>
              <a:t>25/3/1957</a:t>
            </a:r>
          </a:p>
          <a:p>
            <a:r>
              <a:rPr lang="el-GR" sz="4400" dirty="0" smtClean="0"/>
              <a:t>Οικονομική και κοινωνική διάσταση</a:t>
            </a:r>
          </a:p>
          <a:p>
            <a:r>
              <a:rPr lang="el-GR" sz="4400" dirty="0" smtClean="0"/>
              <a:t>Ευρωπαϊκό Κοινωνικό Ταμείο</a:t>
            </a:r>
          </a:p>
          <a:p>
            <a:r>
              <a:rPr lang="el-GR" sz="4400" dirty="0" smtClean="0"/>
              <a:t>Ελεύθερη Διακίνηση Εργαζομένων </a:t>
            </a:r>
          </a:p>
          <a:p>
            <a:pPr algn="just">
              <a:buNone/>
            </a:pPr>
            <a:r>
              <a:rPr lang="el-GR" sz="4400" dirty="0" smtClean="0"/>
              <a:t>                        - Απασχόληση</a:t>
            </a:r>
          </a:p>
          <a:p>
            <a:pPr algn="just">
              <a:buNone/>
            </a:pPr>
            <a:r>
              <a:rPr lang="el-GR" sz="4400" dirty="0" smtClean="0"/>
              <a:t>                        - Επαγγελματική εκπαίδευση </a:t>
            </a:r>
          </a:p>
          <a:p>
            <a:pPr algn="just">
              <a:buNone/>
            </a:pPr>
            <a:r>
              <a:rPr lang="el-GR" sz="4400" dirty="0" smtClean="0"/>
              <a:t>                       -Κοινωνική ασφάλιση-προστασία</a:t>
            </a:r>
          </a:p>
          <a:p>
            <a:pPr algn="just">
              <a:buNone/>
            </a:pPr>
            <a:r>
              <a:rPr lang="el-GR" sz="4400" dirty="0" smtClean="0"/>
              <a:t>                        - Συλλογικές συμβάσεις </a:t>
            </a:r>
          </a:p>
          <a:p>
            <a:pPr algn="just">
              <a:buNone/>
            </a:pPr>
            <a:r>
              <a:rPr lang="el-GR" sz="4400" dirty="0" smtClean="0"/>
              <a:t>                        - Ισότητα αμοιβών </a:t>
            </a:r>
          </a:p>
          <a:p>
            <a:pPr algn="just">
              <a:buNone/>
            </a:pPr>
            <a:r>
              <a:rPr lang="el-GR" sz="4400" dirty="0" smtClean="0"/>
              <a:t>                        - Ισότητα ανδρών-γυναικών</a:t>
            </a:r>
          </a:p>
        </p:txBody>
      </p:sp>
      <p:pic>
        <p:nvPicPr>
          <p:cNvPr id="3081" name="Picture 9" descr="F:\Β'εξαμ.MTΠΧ Δ.Ε.Ο. ΑΠΘ\Ευρωπαϊκή Οικονομική\Φωτο Κοιν.Πολ\ρωμη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51965">
            <a:off x="6616408" y="4774175"/>
            <a:ext cx="1981200" cy="1447800"/>
          </a:xfrm>
          <a:prstGeom prst="rect">
            <a:avLst/>
          </a:prstGeom>
          <a:noFill/>
        </p:spPr>
      </p:pic>
      <p:pic>
        <p:nvPicPr>
          <p:cNvPr id="3082" name="Picture 10" descr="F:\Β'εξαμ.MTΠΧ Δ.Ε.Ο. ΑΠΘ\Ευρωπαϊκή Οικονομική\Φωτο Κοιν.Πολ\ρωμη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429000"/>
            <a:ext cx="1346448" cy="1306066"/>
          </a:xfrm>
          <a:prstGeom prst="rect">
            <a:avLst/>
          </a:prstGeom>
          <a:noFill/>
        </p:spPr>
      </p:pic>
      <p:pic>
        <p:nvPicPr>
          <p:cNvPr id="3083" name="Picture 11" descr="F:\Β'εξαμ.MTΠΧ Δ.Ε.Ο. ΑΠΘ\Ευρωπαϊκή Οικονομική\Φωτο Κοιν.Πολ\ro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2639">
            <a:off x="6660232" y="1988840"/>
            <a:ext cx="2114550" cy="146685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89959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11 - Επεξήγηση με δεξιό βέλος"/>
          <p:cNvSpPr/>
          <p:nvPr/>
        </p:nvSpPr>
        <p:spPr>
          <a:xfrm>
            <a:off x="611560" y="5661248"/>
            <a:ext cx="2664296" cy="720080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οικονομική ενοποίηση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75856" y="5661248"/>
            <a:ext cx="194421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Κοινωνική πρόοδος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Δεκαετίες ’70-’80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sz="2400" dirty="0" smtClean="0"/>
              <a:t>Οικονομικές Κρίσεις 1973-1979</a:t>
            </a:r>
          </a:p>
          <a:p>
            <a:pPr algn="r">
              <a:buNone/>
            </a:pPr>
            <a:r>
              <a:rPr lang="el-GR" sz="2400" dirty="0" smtClean="0"/>
              <a:t>Αύξηση Ανεργίας και Πληθωρισμού</a:t>
            </a: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Social Action Programmes</a:t>
            </a:r>
            <a:endParaRPr lang="el-GR" sz="2400" dirty="0" smtClean="0"/>
          </a:p>
          <a:p>
            <a:pPr algn="r"/>
            <a:endParaRPr lang="el-GR" sz="2400" dirty="0" smtClean="0"/>
          </a:p>
          <a:p>
            <a:pPr algn="just">
              <a:buNone/>
            </a:pPr>
            <a:endParaRPr lang="el-GR" sz="2400" dirty="0" smtClean="0"/>
          </a:p>
          <a:p>
            <a:pPr algn="just">
              <a:buNone/>
            </a:pPr>
            <a:r>
              <a:rPr lang="el-GR" sz="2400" b="1" dirty="0" smtClean="0"/>
              <a:t>Ενιαία Ευρωπαϊκή Πράξη </a:t>
            </a:r>
            <a:r>
              <a:rPr lang="el-GR" sz="2400" dirty="0" smtClean="0"/>
              <a:t>17/2/1986</a:t>
            </a:r>
          </a:p>
          <a:p>
            <a:pPr algn="just">
              <a:buNone/>
            </a:pPr>
            <a:r>
              <a:rPr lang="el-GR" sz="2400" dirty="0" smtClean="0"/>
              <a:t>- Ενίσχυση οικονομικής συνοχής</a:t>
            </a:r>
          </a:p>
          <a:p>
            <a:pPr algn="just">
              <a:buNone/>
            </a:pPr>
            <a:r>
              <a:rPr lang="el-GR" sz="2400" dirty="0" smtClean="0"/>
              <a:t>- Ενιαία Εσωτερική Αγορά</a:t>
            </a:r>
          </a:p>
          <a:p>
            <a:pPr algn="just">
              <a:buNone/>
            </a:pPr>
            <a:r>
              <a:rPr lang="el-GR" sz="2400" dirty="0" smtClean="0"/>
              <a:t>- Οριακές Αλλαγές Κοινωνικής Πολιτικής</a:t>
            </a:r>
          </a:p>
          <a:p>
            <a:pPr algn="just">
              <a:buNone/>
            </a:pPr>
            <a:endParaRPr lang="en-US" sz="2400" dirty="0" smtClean="0"/>
          </a:p>
        </p:txBody>
      </p:sp>
      <p:pic>
        <p:nvPicPr>
          <p:cNvPr id="1027" name="Picture 3" descr="F:\Β'εξαμ.MTΠΧ Δ.Ε.Ο. ΑΠΘ\Ευρωπαϊκή Οικονομική\Εργ.Κοινωνική Πολιτική\Φωτο Κοιν.Πολ\imagesCAY8VJ3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1"/>
            <a:ext cx="1512168" cy="1080120"/>
          </a:xfrm>
          <a:prstGeom prst="rect">
            <a:avLst/>
          </a:prstGeom>
          <a:noFill/>
        </p:spPr>
      </p:pic>
      <p:pic>
        <p:nvPicPr>
          <p:cNvPr id="1028" name="Picture 4" descr="F:\Β'εξαμ.MTΠΧ Δ.Ε.Ο. ΑΠΘ\Ευρωπαϊκή Οικονομική\Εργ.Κοινωνική Πολιτική\foto SOCIAL POLICY\hsriutca9taxa5ca9pz2vbcavdj8l2cab041jvca9v2xm0ca74c50lca3fnkoxcafsq2uxcaz0j4u0cau4dujxcag30037cayh3qiwcaccmbf6caj8uhkmcaa0uwoecaja623qcaewjg3ccajqh8j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348880"/>
            <a:ext cx="1008112" cy="762000"/>
          </a:xfrm>
          <a:prstGeom prst="rect">
            <a:avLst/>
          </a:prstGeom>
          <a:noFill/>
        </p:spPr>
      </p:pic>
      <p:pic>
        <p:nvPicPr>
          <p:cNvPr id="1029" name="Picture 5" descr="F:\Β'εξαμ.MTΠΧ Δ.Ε.Ο. ΑΠΘ\Ευρωπαϊκή Οικονομική\Εργ.Κοινωνική Πολιτική\foto SOCIAL POLICY\untitle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53136"/>
            <a:ext cx="1714500" cy="1371600"/>
          </a:xfrm>
          <a:prstGeom prst="rect">
            <a:avLst/>
          </a:prstGeom>
          <a:noFill/>
        </p:spPr>
      </p:pic>
      <p:pic>
        <p:nvPicPr>
          <p:cNvPr id="1030" name="Picture 6" descr="F:\Β'εξαμ.MTΠΧ Δ.Ε.Ο. ΑΠΘ\Ευρωπαϊκή Οικονομική\Εργ.Κοινωνική Πολιτική\foto SOCIAL POLICY\P10108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429000"/>
            <a:ext cx="1622673" cy="13273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r>
              <a:rPr lang="el-GR" sz="3600" b="1" dirty="0" smtClean="0"/>
              <a:t>Ευρωπαϊκός Χάρτης Θεμελιωδών Κοινωνικών Δικαιωμάτων Εργαζομένων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12/1989 «Κοινωνικός Χάρτης των Θεμελιωδών Κοινωνικών Δικαιωμάτων» και «Κοινοτικός Χάρτης των θεμελιωδών Κοινωνικών Δικαιωμάτων των Εργαζομένων»  </a:t>
            </a:r>
          </a:p>
          <a:p>
            <a:r>
              <a:rPr lang="el-GR" sz="2400" dirty="0" smtClean="0"/>
              <a:t>11 χώρες εκτός </a:t>
            </a:r>
            <a:r>
              <a:rPr lang="el-GR" sz="2400" dirty="0" err="1" smtClean="0"/>
              <a:t>Ηνωμ.Βασίλειο</a:t>
            </a: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                                                                  </a:t>
            </a:r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2051" name="Text Box 3" descr="imagesCAQRR1DF"/>
          <p:cNvSpPr txBox="1">
            <a:spLocks noChangeArrowheads="1"/>
          </p:cNvSpPr>
          <p:nvPr/>
        </p:nvSpPr>
        <p:spPr bwMode="auto">
          <a:xfrm>
            <a:off x="323528" y="3185592"/>
            <a:ext cx="5472608" cy="3672408"/>
          </a:xfrm>
          <a:prstGeom prst="rect">
            <a:avLst/>
          </a:prstGeom>
          <a:blipFill dpi="0" rotWithShape="1">
            <a:blip r:embed="rId4" cstate="print">
              <a:alphaModFix amt="40000"/>
              <a:lum bright="82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ελεύθερη  κυκλοφορία και εγκατάσταση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απασχόληση και αμοιβή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βελτίωση των συνθηκών διαβίωσης και εργασίας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κοινωνική προστασία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ελευθερία του συνεταιρίζεσθαι και της συλλογικής διαπραγμάτευσης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επαγγελματική κατάρτιση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ίση μεταχείριση ανδρών γυναικών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πρόσβαση στην πληροφόρηση, τη διαβούλευση, τη συμμετοχή των εργαζομένων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προστασία της υγείας και της ασφάλειας στο χώρο εργασίας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προστασία παιδιών και εφήβων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προστασία ηλικιωμένων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προστασία μειονεκτούντων ατόμων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 descr="imagesCA4QUET5"/>
          <p:cNvSpPr txBox="1">
            <a:spLocks noChangeArrowheads="1"/>
          </p:cNvSpPr>
          <p:nvPr/>
        </p:nvSpPr>
        <p:spPr bwMode="auto">
          <a:xfrm rot="529870">
            <a:off x="6372200" y="3284984"/>
            <a:ext cx="2419350" cy="1574800"/>
          </a:xfrm>
          <a:prstGeom prst="rect">
            <a:avLst/>
          </a:prstGeom>
          <a:blipFill dpi="0" rotWithShape="1">
            <a:blip r:embed="rId5" cstate="print">
              <a:alphaModFix amt="40000"/>
              <a:lum bright="33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Πρόγραμμα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Δράσης Επιτροπής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με 47</a:t>
            </a:r>
          </a:p>
          <a:p>
            <a:pPr marL="0" marR="333375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επιμέρους προγράμματα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Συνθήκες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517232"/>
          </a:xfrm>
        </p:spPr>
        <p:txBody>
          <a:bodyPr/>
          <a:lstStyle/>
          <a:p>
            <a:pPr algn="r">
              <a:buNone/>
            </a:pPr>
            <a:r>
              <a:rPr lang="el-GR" sz="2400" b="1" dirty="0" smtClean="0"/>
              <a:t>Μάαστριχτ</a:t>
            </a:r>
            <a:r>
              <a:rPr lang="el-GR" sz="2400" dirty="0" smtClean="0"/>
              <a:t> 7/2/1992  </a:t>
            </a:r>
            <a:endParaRPr lang="en-US" sz="2400" dirty="0" smtClean="0"/>
          </a:p>
          <a:p>
            <a:pPr algn="r">
              <a:buNone/>
            </a:pPr>
            <a:r>
              <a:rPr lang="el-GR" sz="2400" dirty="0" smtClean="0"/>
              <a:t>Προτεραιότητα ΟΝΕ</a:t>
            </a:r>
          </a:p>
          <a:p>
            <a:pPr algn="r">
              <a:buNone/>
            </a:pPr>
            <a:r>
              <a:rPr lang="el-GR" sz="2400" dirty="0" smtClean="0"/>
              <a:t>Ενσωμάτωση Χάρτη στη Συνθήκη</a:t>
            </a:r>
          </a:p>
          <a:p>
            <a:pPr algn="r">
              <a:buNone/>
            </a:pPr>
            <a:r>
              <a:rPr lang="el-GR" sz="2400" dirty="0" smtClean="0"/>
              <a:t>Δημόσια Υγεία</a:t>
            </a:r>
          </a:p>
          <a:p>
            <a:pPr algn="just">
              <a:buNone/>
            </a:pPr>
            <a:r>
              <a:rPr lang="el-GR" sz="2400" b="1" dirty="0" smtClean="0"/>
              <a:t>Λευκή Βίβλος </a:t>
            </a:r>
            <a:r>
              <a:rPr lang="el-GR" sz="2400" dirty="0" smtClean="0"/>
              <a:t>7/1994</a:t>
            </a:r>
          </a:p>
          <a:p>
            <a:pPr algn="just">
              <a:buNone/>
            </a:pPr>
            <a:r>
              <a:rPr lang="el-GR" sz="2400" dirty="0" smtClean="0"/>
              <a:t>- Καλύτερος συντονισμός εθνικών οικονομικών πολιτικών</a:t>
            </a:r>
          </a:p>
          <a:p>
            <a:pPr algn="just">
              <a:buNone/>
            </a:pPr>
            <a:r>
              <a:rPr lang="el-GR" sz="2400" dirty="0" smtClean="0"/>
              <a:t>- Νέο πρότυπο παραγωγής μεγαλύτερης έντασης</a:t>
            </a:r>
          </a:p>
          <a:p>
            <a:pPr algn="just">
              <a:buNone/>
            </a:pPr>
            <a:r>
              <a:rPr lang="el-GR" sz="2400" dirty="0" smtClean="0"/>
              <a:t>  απασχόλησης</a:t>
            </a:r>
          </a:p>
          <a:p>
            <a:pPr algn="just">
              <a:buNone/>
            </a:pPr>
            <a:r>
              <a:rPr lang="el-GR" sz="2400" dirty="0" smtClean="0"/>
              <a:t>- Προγράμματα κατάρτισης κι εκπαίδευσης</a:t>
            </a:r>
          </a:p>
          <a:p>
            <a:pPr algn="r">
              <a:buNone/>
            </a:pPr>
            <a:r>
              <a:rPr lang="el-GR" sz="2400" b="1" dirty="0" smtClean="0"/>
              <a:t>Άμστερνταμ </a:t>
            </a:r>
            <a:r>
              <a:rPr lang="el-GR" sz="2400" dirty="0" smtClean="0"/>
              <a:t>1997</a:t>
            </a:r>
          </a:p>
          <a:p>
            <a:pPr algn="r">
              <a:buNone/>
            </a:pPr>
            <a:r>
              <a:rPr lang="el-GR" sz="2400" dirty="0" smtClean="0"/>
              <a:t>Μόνιμη Επιτροπή για την Απασχόληση</a:t>
            </a:r>
          </a:p>
          <a:p>
            <a:pPr algn="r">
              <a:buNone/>
            </a:pPr>
            <a:r>
              <a:rPr lang="el-GR" sz="2400" dirty="0" smtClean="0"/>
              <a:t>1999 </a:t>
            </a:r>
            <a:r>
              <a:rPr lang="el-GR" sz="2400" b="1" dirty="0" smtClean="0"/>
              <a:t>Ευρωπαϊκό Σύμφωνο Απασχόλησης</a:t>
            </a:r>
            <a:r>
              <a:rPr lang="el-GR" sz="2400" dirty="0" smtClean="0"/>
              <a:t>     Ανεργία </a:t>
            </a:r>
            <a:endParaRPr lang="en-US" sz="2400" dirty="0" smtClean="0"/>
          </a:p>
          <a:p>
            <a:pPr algn="r">
              <a:buNone/>
            </a:pPr>
            <a:endParaRPr lang="el-GR" dirty="0" smtClean="0"/>
          </a:p>
          <a:p>
            <a:pPr algn="r">
              <a:buNone/>
            </a:pPr>
            <a:endParaRPr lang="el-GR" dirty="0" smtClean="0"/>
          </a:p>
          <a:p>
            <a:pPr algn="r">
              <a:buNone/>
            </a:pPr>
            <a:endParaRPr lang="el-GR" dirty="0" smtClean="0"/>
          </a:p>
          <a:p>
            <a:pPr algn="r">
              <a:buNone/>
            </a:pPr>
            <a:endParaRPr lang="el-GR" dirty="0" smtClean="0"/>
          </a:p>
        </p:txBody>
      </p:sp>
      <p:pic>
        <p:nvPicPr>
          <p:cNvPr id="4098" name="Picture 2" descr="F:\Β'εξαμ.MTΠΧ Δ.Ε.Ο. ΑΠΘ\Ευρωπαϊκή Οικονομική\Φωτο Κοιν.Πολ\μααστριχ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2376264" cy="1368152"/>
          </a:xfrm>
          <a:prstGeom prst="rect">
            <a:avLst/>
          </a:prstGeom>
          <a:noFill/>
        </p:spPr>
      </p:pic>
      <p:pic>
        <p:nvPicPr>
          <p:cNvPr id="4" name="Picture 2" descr="F:\Β'εξαμ.MTΠΧ Δ.Ε.Ο. ΑΠΘ\Ευρωπαϊκή Οικονομική\Εργ.Κοινωνική Πολιτική\foto SOCIAL POLICY\imagesCAA4QZ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861048"/>
            <a:ext cx="2016224" cy="1511424"/>
          </a:xfrm>
          <a:prstGeom prst="rect">
            <a:avLst/>
          </a:prstGeom>
          <a:noFill/>
        </p:spPr>
      </p:pic>
      <p:pic>
        <p:nvPicPr>
          <p:cNvPr id="5" name="Picture 3" descr="F:\Β'εξαμ.MTΠΧ Δ.Ε.Ο. ΑΠΘ\Ευρωπαϊκή Οικονομική\Εργ.Κοινωνική Πολιτική\foto SOCIAL POLICY\imagesCA9E66Q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1728192" cy="864096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7236296" y="6309320"/>
            <a:ext cx="360040" cy="216024"/>
          </a:xfrm>
          <a:prstGeom prst="rightArrow">
            <a:avLst>
              <a:gd name="adj1" fmla="val 420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4" descr="F:\Β'εξαμ.MTΠΧ Δ.Ε.Ο. ΑΠΘ\Ευρωπαϊκή Οικονομική\Εργ.Κοινωνική Πολιτική\foto SOCIAL POLICY\protoc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373216"/>
            <a:ext cx="1656184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Στρατηγική Λισσαβόνας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400" dirty="0" smtClean="0"/>
              <a:t>23-24/3/2000: Δεκαετής στόχος- Αναθεώρηση 2005</a:t>
            </a:r>
          </a:p>
          <a:p>
            <a:pPr algn="just">
              <a:buNone/>
            </a:pPr>
            <a:r>
              <a:rPr lang="el-GR" sz="2400" dirty="0" smtClean="0"/>
              <a:t>Ανταγωνιστική και Δυναμική Οικονομία Γνώσης</a:t>
            </a:r>
          </a:p>
          <a:p>
            <a:pPr algn="just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Γήρανση Πληθυσμού, Τεχνολογικές Εξελίξεις, Παγκοσμιοποίηση</a:t>
            </a:r>
          </a:p>
          <a:p>
            <a:pPr lvl="0"/>
            <a:r>
              <a:rPr lang="el-GR" sz="2400" dirty="0" smtClean="0"/>
              <a:t>70% απασχόλησης </a:t>
            </a:r>
          </a:p>
          <a:p>
            <a:pPr lvl="0"/>
            <a:r>
              <a:rPr lang="el-GR" sz="2400" dirty="0" smtClean="0"/>
              <a:t>60% απασχόληση των γυναικών </a:t>
            </a:r>
          </a:p>
          <a:p>
            <a:pPr lvl="0"/>
            <a:r>
              <a:rPr lang="el-GR" sz="2400" dirty="0" smtClean="0"/>
              <a:t>50% απασχόλησης ηλικιωμένων εργαζόμενων </a:t>
            </a:r>
          </a:p>
          <a:p>
            <a:pPr lvl="0"/>
            <a:r>
              <a:rPr lang="el-GR" sz="2400" dirty="0" smtClean="0"/>
              <a:t>3% του ΑΕΠ για έρευνα και ανάπτυξη </a:t>
            </a:r>
          </a:p>
          <a:p>
            <a:pPr lvl="0">
              <a:buNone/>
            </a:pPr>
            <a:r>
              <a:rPr lang="el-GR" sz="2400" dirty="0" smtClean="0"/>
              <a:t>Πολιτικές της αγοράς απασχόλησης </a:t>
            </a:r>
          </a:p>
          <a:p>
            <a:pPr lvl="0">
              <a:buNone/>
            </a:pPr>
            <a:r>
              <a:rPr lang="el-GR" sz="2400" dirty="0" smtClean="0"/>
              <a:t>(</a:t>
            </a:r>
            <a:r>
              <a:rPr lang="el-GR" sz="2400" i="1" dirty="0" smtClean="0"/>
              <a:t>διαδικασία του Λουξεμβούργου</a:t>
            </a:r>
            <a:r>
              <a:rPr lang="el-GR" sz="2400" dirty="0" smtClean="0"/>
              <a:t>)·</a:t>
            </a:r>
          </a:p>
          <a:p>
            <a:pPr lvl="0">
              <a:buNone/>
            </a:pPr>
            <a:r>
              <a:rPr lang="el-GR" sz="2400" dirty="0" smtClean="0"/>
              <a:t>Μικροοικονομικές και διαρθρωτικές μεταρρυθμίσεις      Εθνικά </a:t>
            </a:r>
          </a:p>
          <a:p>
            <a:pPr lvl="0">
              <a:buNone/>
            </a:pPr>
            <a:r>
              <a:rPr lang="el-GR" sz="2400" dirty="0" smtClean="0"/>
              <a:t>(</a:t>
            </a:r>
            <a:r>
              <a:rPr lang="el-GR" sz="2400" i="1" dirty="0" smtClean="0"/>
              <a:t>διαδικασία του Κάρντιφ</a:t>
            </a:r>
            <a:r>
              <a:rPr lang="el-GR" sz="2400" dirty="0" smtClean="0"/>
              <a:t>)                                                       Προγράμματα</a:t>
            </a:r>
          </a:p>
          <a:p>
            <a:pPr lvl="0">
              <a:buNone/>
            </a:pPr>
            <a:r>
              <a:rPr lang="el-GR" sz="2400" dirty="0" smtClean="0"/>
              <a:t>Μακροοικονομικά και δημοσιονομικά μέτρα </a:t>
            </a:r>
          </a:p>
          <a:p>
            <a:pPr lvl="0">
              <a:buNone/>
            </a:pPr>
            <a:r>
              <a:rPr lang="el-GR" sz="2400" dirty="0" smtClean="0"/>
              <a:t>(</a:t>
            </a:r>
            <a:r>
              <a:rPr lang="el-GR" sz="2400" i="1" dirty="0" smtClean="0"/>
              <a:t>διαδικασία της Κολωνίας</a:t>
            </a:r>
            <a:r>
              <a:rPr lang="el-GR" sz="2400" dirty="0" smtClean="0"/>
              <a:t>)</a:t>
            </a:r>
          </a:p>
          <a:p>
            <a:pPr lvl="0">
              <a:buNone/>
            </a:pPr>
            <a:endParaRPr lang="el-GR" sz="2400" dirty="0" smtClean="0"/>
          </a:p>
          <a:p>
            <a:pPr lvl="0"/>
            <a:endParaRPr lang="el-GR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r">
              <a:buBlip>
                <a:blip r:embed="rId4"/>
              </a:buBlip>
            </a:pPr>
            <a:endParaRPr lang="en-US" sz="2400" dirty="0" smtClean="0"/>
          </a:p>
          <a:p>
            <a:pPr algn="r">
              <a:buNone/>
            </a:pPr>
            <a:endParaRPr lang="el-GR" dirty="0" smtClean="0"/>
          </a:p>
          <a:p>
            <a:pPr algn="r">
              <a:buNone/>
            </a:pPr>
            <a:endParaRPr lang="el-GR" dirty="0" smtClean="0"/>
          </a:p>
        </p:txBody>
      </p:sp>
      <p:pic>
        <p:nvPicPr>
          <p:cNvPr id="4099" name="Picture 3" descr="F:\Β'εξαμ.MTΠΧ Δ.Ε.Ο. ΑΠΘ\Ευρωπαϊκή Οικονομική\Φωτο Κοιν.Πολ\λισσαβον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92896"/>
            <a:ext cx="2619375" cy="1743075"/>
          </a:xfrm>
          <a:prstGeom prst="rect">
            <a:avLst/>
          </a:prstGeom>
          <a:noFill/>
        </p:spPr>
      </p:pic>
      <p:sp>
        <p:nvSpPr>
          <p:cNvPr id="10" name="9 - Δεξιό άγκιστρο"/>
          <p:cNvSpPr/>
          <p:nvPr/>
        </p:nvSpPr>
        <p:spPr>
          <a:xfrm>
            <a:off x="4788024" y="4221088"/>
            <a:ext cx="2592288" cy="2160240"/>
          </a:xfrm>
          <a:prstGeom prst="rightBrac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Κοινωνική Ατζέντα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2006-2010: </a:t>
            </a:r>
            <a:r>
              <a:rPr lang="el-GR" sz="2400" i="1" dirty="0" smtClean="0"/>
              <a:t>μια κοινωνική Ευρώπη στην παγκόσμια οικονομία: θέσεις απασχόλησης και νέες ευκαιρίες για όλους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Ευρωπαϊκή Επιτροπή:</a:t>
            </a:r>
          </a:p>
          <a:p>
            <a:r>
              <a:rPr lang="el-GR" sz="2400" dirty="0" smtClean="0"/>
              <a:t>Παροχή εργασίας και ίσων ευκαιριών</a:t>
            </a:r>
          </a:p>
          <a:p>
            <a:r>
              <a:rPr lang="el-GR" sz="2400" dirty="0" smtClean="0"/>
              <a:t>Επεμβάσεις σε ζητήματα καθημερινότητας και καλύτερης συνεννόησης των εταίρων</a:t>
            </a:r>
          </a:p>
          <a:p>
            <a:r>
              <a:rPr lang="el-GR" sz="2400" dirty="0" smtClean="0"/>
              <a:t>Καλύτερη ένταξη των νέων και αντιμετώπιση μετανάστευσης</a:t>
            </a:r>
          </a:p>
          <a:p>
            <a:pPr>
              <a:buNone/>
            </a:pPr>
            <a:r>
              <a:rPr lang="el-GR" sz="2400" dirty="0" smtClean="0"/>
              <a:t>           Βραχυπρόθεσμα μέτρα στην κρίση</a:t>
            </a:r>
            <a:endParaRPr lang="el-GR" sz="2400" dirty="0"/>
          </a:p>
        </p:txBody>
      </p:sp>
      <p:pic>
        <p:nvPicPr>
          <p:cNvPr id="5122" name="Picture 2" descr="C:\Users\nikoleta\Documents\ΜΤΠΧ ΔΕΟ ΑΠΘ\Β'εξαμ.ΜΤΠΧ Δ.Ε.Ο\Ευρωπαϊκή Οικονομική\Εργ.Κοινωνική Πολιτική\Φωτο Κοιν.Πολ\imagesCANKGQQ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1800200" cy="1152128"/>
          </a:xfrm>
          <a:prstGeom prst="rect">
            <a:avLst/>
          </a:prstGeom>
          <a:noFill/>
        </p:spPr>
      </p:pic>
      <p:sp>
        <p:nvSpPr>
          <p:cNvPr id="7" name="6 - Ραβδωτό δεξιό βέλος"/>
          <p:cNvSpPr/>
          <p:nvPr/>
        </p:nvSpPr>
        <p:spPr>
          <a:xfrm>
            <a:off x="611560" y="5877272"/>
            <a:ext cx="648072" cy="36004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eta\Pictures\eu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24136" cy="1080120"/>
          </a:xfrm>
          <a:prstGeom prst="rect">
            <a:avLst/>
          </a:prstGeom>
          <a:noFill/>
        </p:spPr>
      </p:pic>
      <p:pic>
        <p:nvPicPr>
          <p:cNvPr id="3074" name="Picture 2" descr="C:\Users\nikoleta\Pictures\bkg-splash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 smtClean="0"/>
              <a:t>       Ευρωπαϊκό Κοινωνικό Ταμείο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Προώθηση Απασχόλησης, κινητικότητα εργαζομένων,</a:t>
            </a:r>
            <a:r>
              <a:rPr lang="en-US" sz="2400" dirty="0" smtClean="0"/>
              <a:t> </a:t>
            </a:r>
            <a:r>
              <a:rPr lang="el-GR" sz="2400" dirty="0" smtClean="0"/>
              <a:t>Προσαρμογή τους στις αλλαγές μέσω της επαγγελματικής κατάρτισης</a:t>
            </a:r>
          </a:p>
          <a:p>
            <a:pPr algn="just"/>
            <a:r>
              <a:rPr lang="el-GR" sz="2400" dirty="0" smtClean="0"/>
              <a:t>Διοίκηση: Επιτροπή της Ε.Ε. και μια ειδική επιτροπή αντιπροσώπων</a:t>
            </a:r>
          </a:p>
          <a:p>
            <a:pPr algn="just"/>
            <a:r>
              <a:rPr lang="el-GR" sz="2400" dirty="0" smtClean="0"/>
              <a:t>Προϋπολογισμός: διαπραγμάτευση κρατών μελών, Ευρωπαϊκού Κοινοβουλίου και Ευρωπαϊκής Επιτροπής</a:t>
            </a:r>
          </a:p>
          <a:p>
            <a:pPr algn="just"/>
            <a:r>
              <a:rPr lang="el-GR" sz="2400" dirty="0" smtClean="0"/>
              <a:t>Επταετή Λειτουργικά: α) ενεργητικά μέτρα για την αγορά εργασίας-ανεργία, β) δια βίου μάθηση γ) διατήρηση </a:t>
            </a:r>
            <a:r>
              <a:rPr lang="el-GR" sz="2400" dirty="0" err="1" smtClean="0"/>
              <a:t>απασχολησιμότητας</a:t>
            </a:r>
            <a:r>
              <a:rPr lang="el-GR" sz="2400" dirty="0" smtClean="0"/>
              <a:t> δ) νέες μορφές οργάνωσης εργασίας και δημιουργία θέσεων εργασίας.</a:t>
            </a:r>
          </a:p>
          <a:p>
            <a:r>
              <a:rPr lang="el-GR" sz="2400" dirty="0" smtClean="0"/>
              <a:t>Χρηματοδότηση: Επιχειρησιακά Προγράμματα σε κράτη ή περιφέρειες</a:t>
            </a:r>
          </a:p>
          <a:p>
            <a:pPr>
              <a:buNone/>
            </a:pPr>
            <a:r>
              <a:rPr lang="el-GR" sz="2400" dirty="0" smtClean="0"/>
              <a:t>     Δικαιούχοι: δημόσιοι φορείς, ΜΚΟ, κοινωνικοί εταίροι </a:t>
            </a:r>
          </a:p>
        </p:txBody>
      </p:sp>
      <p:pic>
        <p:nvPicPr>
          <p:cNvPr id="6146" name="Picture 2" descr="F:\Β'εξαμ.MTΠΧ Δ.Ε.Ο. ΑΠΘ\Ευρωπαϊκή Οικονομική\Φωτο Κοιν.Πολ\ρωμη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5974">
            <a:off x="6946896" y="318099"/>
            <a:ext cx="2126530" cy="125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803</Words>
  <Application>Microsoft Office PowerPoint</Application>
  <PresentationFormat>Προβολή στην οθόνη (4:3)</PresentationFormat>
  <Paragraphs>227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Κοινωνική Πολιτική</vt:lpstr>
      <vt:lpstr>Συνθήκη Ρώμης-ΕΟΚ</vt:lpstr>
      <vt:lpstr>Δεκαετίες ’70-’80</vt:lpstr>
      <vt:lpstr> Ευρωπαϊκός Χάρτης Θεμελιωδών Κοινωνικών Δικαιωμάτων Εργαζομένων</vt:lpstr>
      <vt:lpstr>Συνθήκες</vt:lpstr>
      <vt:lpstr>Στρατηγική Λισσαβόνας</vt:lpstr>
      <vt:lpstr>Κοινωνική Ατζέντα</vt:lpstr>
      <vt:lpstr>       Ευρωπαϊκό Κοινωνικό Ταμείο</vt:lpstr>
      <vt:lpstr>Ευρωπαϊκό Κοινωνικό Ταμείο</vt:lpstr>
      <vt:lpstr>Ευρωπαϊκό Κοινωνικό Ταμείο</vt:lpstr>
      <vt:lpstr>Ευρωπαϊκό Κοινωνικό Ταμείο</vt:lpstr>
      <vt:lpstr>Προγράμματα Ε.Ε.</vt:lpstr>
      <vt:lpstr>Προγράμματα Ε.Ε.</vt:lpstr>
      <vt:lpstr>Σημαντικές Συνθήκες</vt:lpstr>
      <vt:lpstr>Συμπεράσματα</vt:lpstr>
      <vt:lpstr>Συμπεράσματα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dfgggfdgg</dc:title>
  <dc:creator>nikoleta</dc:creator>
  <cp:lastModifiedBy>ΟΕΜ</cp:lastModifiedBy>
  <cp:revision>82</cp:revision>
  <dcterms:created xsi:type="dcterms:W3CDTF">2011-03-12T17:40:06Z</dcterms:created>
  <dcterms:modified xsi:type="dcterms:W3CDTF">2013-05-12T13:50:50Z</dcterms:modified>
</cp:coreProperties>
</file>