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864" r:id="rId3"/>
    <p:sldId id="862" r:id="rId4"/>
    <p:sldId id="863" r:id="rId5"/>
    <p:sldId id="287" r:id="rId6"/>
    <p:sldId id="282" r:id="rId7"/>
    <p:sldId id="849" r:id="rId8"/>
    <p:sldId id="848" r:id="rId9"/>
    <p:sldId id="850" r:id="rId10"/>
    <p:sldId id="861" r:id="rId11"/>
    <p:sldId id="856" r:id="rId12"/>
    <p:sldId id="865" r:id="rId13"/>
    <p:sldId id="858" r:id="rId14"/>
    <p:sldId id="851" r:id="rId15"/>
    <p:sldId id="852" r:id="rId16"/>
    <p:sldId id="854" r:id="rId17"/>
    <p:sldId id="853" r:id="rId18"/>
    <p:sldId id="834" r:id="rId19"/>
    <p:sldId id="833" r:id="rId20"/>
    <p:sldId id="831" r:id="rId21"/>
    <p:sldId id="837" r:id="rId22"/>
    <p:sldId id="839" r:id="rId23"/>
    <p:sldId id="840" r:id="rId24"/>
    <p:sldId id="836" r:id="rId25"/>
  </p:sldIdLst>
  <p:sldSz cx="9144000" cy="6858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119" d="100"/>
          <a:sy n="119" d="100"/>
        </p:scale>
        <p:origin x="1245"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7365DB2A-85A6-4952-92B1-1F21777789F7}" type="datetimeFigureOut">
              <a:rPr lang="el-GR" smtClean="0"/>
              <a:pPr/>
              <a:t>19/5/2023</a:t>
            </a:fld>
            <a:endParaRPr lang="el-GR"/>
          </a:p>
        </p:txBody>
      </p:sp>
      <p:sp>
        <p:nvSpPr>
          <p:cNvPr id="4" name="3 - Θέση εικόνας διαφάνειας"/>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E856E296-4185-42B7-89E4-20A81EC874F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45C971B8-8FD0-488F-A8B6-1427725EB05B}" type="datetimeFigureOut">
              <a:rPr lang="el-GR" smtClean="0"/>
              <a:pPr/>
              <a:t>19/5/2023</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725EC0E-6980-4049-AC1E-BDD6E4737AA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45C971B8-8FD0-488F-A8B6-1427725EB05B}" type="datetimeFigureOut">
              <a:rPr lang="el-GR" smtClean="0"/>
              <a:pPr/>
              <a:t>19/5/2023</a:t>
            </a:fld>
            <a:endParaRPr lang="el-GR"/>
          </a:p>
        </p:txBody>
      </p:sp>
      <p:sp>
        <p:nvSpPr>
          <p:cNvPr id="27" name="26 - Θέση αριθμού διαφάνειας"/>
          <p:cNvSpPr>
            <a:spLocks noGrp="1"/>
          </p:cNvSpPr>
          <p:nvPr>
            <p:ph type="sldNum" sz="quarter" idx="11"/>
          </p:nvPr>
        </p:nvSpPr>
        <p:spPr/>
        <p:txBody>
          <a:bodyPr rtlCol="0"/>
          <a:lstStyle/>
          <a:p>
            <a:fld id="{D725EC0E-6980-4049-AC1E-BDD6E4737AAF}"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45C971B8-8FD0-488F-A8B6-1427725EB05B}" type="datetimeFigureOut">
              <a:rPr lang="el-GR" smtClean="0"/>
              <a:pPr/>
              <a:t>19/5/2023</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725EC0E-6980-4049-AC1E-BDD6E4737AA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C971B8-8FD0-488F-A8B6-1427725EB05B}" type="datetimeFigureOut">
              <a:rPr lang="el-GR" smtClean="0"/>
              <a:pPr/>
              <a:t>19/5/2023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25EC0E-6980-4049-AC1E-BDD6E4737AA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5C971B8-8FD0-488F-A8B6-1427725EB05B}" type="datetimeFigureOut">
              <a:rPr lang="el-GR" smtClean="0"/>
              <a:pPr/>
              <a:t>19/5/2023</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725EC0E-6980-4049-AC1E-BDD6E4737AA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ewresearch.org/short-reads/2022/03/09/majority-of-workers-who-quit-a-job-in-2021-cite-low-pay-no-opportunities-for-advancement-feeling-disrespected/ft_2022-03-09_greatresignation_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dwardjones.com/about/awards/fortune-202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huffingtonpost.gr/entry/proino-mesemeriano-ekdromes-kai-4emere-eryasia-to-kalokairi-yiati-to-skroutz-thelei-charoemenoes-eryazomenoes_gr_5bec156ae4b0783e0a1e6b8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20" y="2143116"/>
            <a:ext cx="8678768" cy="1470025"/>
          </a:xfrm>
        </p:spPr>
        <p:txBody>
          <a:bodyPr>
            <a:normAutofit/>
          </a:bodyPr>
          <a:lstStyle/>
          <a:p>
            <a:pPr algn="ctr"/>
            <a:r>
              <a:rPr lang="el-GR" dirty="0"/>
              <a:t>Ανταμοιβή και Ταλέντο</a:t>
            </a:r>
          </a:p>
        </p:txBody>
      </p:sp>
      <p:sp>
        <p:nvSpPr>
          <p:cNvPr id="3" name="2 - Υπότιτλος"/>
          <p:cNvSpPr>
            <a:spLocks noGrp="1"/>
          </p:cNvSpPr>
          <p:nvPr>
            <p:ph type="subTitle" idx="1"/>
          </p:nvPr>
        </p:nvSpPr>
        <p:spPr>
          <a:xfrm>
            <a:off x="395536" y="4293096"/>
            <a:ext cx="6552728" cy="1752600"/>
          </a:xfrm>
        </p:spPr>
        <p:txBody>
          <a:bodyPr/>
          <a:lstStyle/>
          <a:p>
            <a:r>
              <a:rPr lang="el-GR" dirty="0"/>
              <a:t>Παναγιώτης Γκορέζης: </a:t>
            </a:r>
            <a:r>
              <a:rPr lang="en-US" dirty="0"/>
              <a:t>gkorezis@econ.auth.gr</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E1BD3749-9EB5-C34F-AF6A-EB339D1411E1}"/>
              </a:ext>
            </a:extLst>
          </p:cNvPr>
          <p:cNvSpPr/>
          <p:nvPr/>
        </p:nvSpPr>
        <p:spPr>
          <a:xfrm>
            <a:off x="372046" y="1750160"/>
            <a:ext cx="7981122" cy="2712217"/>
          </a:xfrm>
          <a:prstGeom prst="rect">
            <a:avLst/>
          </a:prstGeom>
        </p:spPr>
        <p:txBody>
          <a:bodyPr wrap="square">
            <a:spAutoFit/>
          </a:bodyPr>
          <a:lstStyle/>
          <a:p>
            <a:pPr>
              <a:lnSpc>
                <a:spcPct val="150000"/>
              </a:lnSpc>
            </a:pPr>
            <a:r>
              <a:rPr lang="en" sz="1650" dirty="0">
                <a:solidFill>
                  <a:srgbClr val="494949"/>
                </a:solidFill>
                <a:cs typeface="Calibri" panose="020F0502020204030204" pitchFamily="34" charset="0"/>
              </a:rPr>
              <a:t>Methods most often used to retain key talent include:</a:t>
            </a:r>
          </a:p>
          <a:p>
            <a:pPr>
              <a:lnSpc>
                <a:spcPct val="150000"/>
              </a:lnSpc>
            </a:pPr>
            <a:r>
              <a:rPr lang="en" sz="1650" b="1" dirty="0">
                <a:solidFill>
                  <a:srgbClr val="000000"/>
                </a:solidFill>
                <a:cs typeface="Calibri" panose="020F0502020204030204" pitchFamily="34" charset="0"/>
              </a:rPr>
              <a:t>• </a:t>
            </a:r>
            <a:r>
              <a:rPr lang="en" sz="1650" dirty="0">
                <a:solidFill>
                  <a:srgbClr val="494949"/>
                </a:solidFill>
                <a:cs typeface="Calibri" panose="020F0502020204030204" pitchFamily="34" charset="0"/>
              </a:rPr>
              <a:t>Identify </a:t>
            </a:r>
            <a:r>
              <a:rPr lang="en" sz="1650" b="1" dirty="0">
                <a:solidFill>
                  <a:srgbClr val="494949"/>
                </a:solidFill>
                <a:cs typeface="Calibri" panose="020F0502020204030204" pitchFamily="34" charset="0"/>
              </a:rPr>
              <a:t>key employees </a:t>
            </a:r>
            <a:r>
              <a:rPr lang="en" sz="1650" dirty="0">
                <a:solidFill>
                  <a:srgbClr val="494949"/>
                </a:solidFill>
                <a:cs typeface="Calibri" panose="020F0502020204030204" pitchFamily="34" charset="0"/>
              </a:rPr>
              <a:t>who are essential to the business (85 percent).</a:t>
            </a:r>
          </a:p>
          <a:p>
            <a:pPr>
              <a:lnSpc>
                <a:spcPct val="150000"/>
              </a:lnSpc>
            </a:pPr>
            <a:r>
              <a:rPr lang="en" sz="1650" b="1" dirty="0">
                <a:solidFill>
                  <a:srgbClr val="000000"/>
                </a:solidFill>
                <a:cs typeface="Calibri" panose="020F0502020204030204" pitchFamily="34" charset="0"/>
              </a:rPr>
              <a:t>• </a:t>
            </a:r>
            <a:r>
              <a:rPr lang="en" sz="1650" dirty="0">
                <a:solidFill>
                  <a:srgbClr val="494949"/>
                </a:solidFill>
                <a:cs typeface="Calibri" panose="020F0502020204030204" pitchFamily="34" charset="0"/>
              </a:rPr>
              <a:t>Hold discussion with key employees about </a:t>
            </a:r>
            <a:r>
              <a:rPr lang="en" sz="1650" b="1" dirty="0">
                <a:solidFill>
                  <a:srgbClr val="494949"/>
                </a:solidFill>
                <a:cs typeface="Calibri" panose="020F0502020204030204" pitchFamily="34" charset="0"/>
              </a:rPr>
              <a:t>future opportunities </a:t>
            </a:r>
            <a:r>
              <a:rPr lang="en" sz="1650" dirty="0">
                <a:solidFill>
                  <a:srgbClr val="494949"/>
                </a:solidFill>
                <a:cs typeface="Calibri" panose="020F0502020204030204" pitchFamily="34" charset="0"/>
              </a:rPr>
              <a:t>(80 percent).</a:t>
            </a:r>
          </a:p>
          <a:p>
            <a:pPr>
              <a:lnSpc>
                <a:spcPct val="150000"/>
              </a:lnSpc>
            </a:pPr>
            <a:r>
              <a:rPr lang="en" sz="1650" b="1" dirty="0">
                <a:solidFill>
                  <a:srgbClr val="000000"/>
                </a:solidFill>
                <a:cs typeface="Calibri" panose="020F0502020204030204" pitchFamily="34" charset="0"/>
              </a:rPr>
              <a:t>• </a:t>
            </a:r>
            <a:r>
              <a:rPr lang="en" sz="1650" b="1" dirty="0">
                <a:solidFill>
                  <a:srgbClr val="494949"/>
                </a:solidFill>
                <a:cs typeface="Calibri" panose="020F0502020204030204" pitchFamily="34" charset="0"/>
              </a:rPr>
              <a:t>Pay</a:t>
            </a:r>
            <a:r>
              <a:rPr lang="en" sz="1650" dirty="0">
                <a:solidFill>
                  <a:srgbClr val="494949"/>
                </a:solidFill>
                <a:cs typeface="Calibri" panose="020F0502020204030204" pitchFamily="34" charset="0"/>
              </a:rPr>
              <a:t> employees </a:t>
            </a:r>
            <a:r>
              <a:rPr lang="en" sz="1650" b="1" dirty="0">
                <a:solidFill>
                  <a:srgbClr val="494949"/>
                </a:solidFill>
                <a:cs typeface="Calibri" panose="020F0502020204030204" pitchFamily="34" charset="0"/>
              </a:rPr>
              <a:t>above</a:t>
            </a:r>
            <a:r>
              <a:rPr lang="en" sz="1650" dirty="0">
                <a:solidFill>
                  <a:srgbClr val="494949"/>
                </a:solidFill>
                <a:cs typeface="Calibri" panose="020F0502020204030204" pitchFamily="34" charset="0"/>
              </a:rPr>
              <a:t> market level (75 percent).</a:t>
            </a:r>
            <a:endParaRPr lang="el-GR" sz="1650" dirty="0">
              <a:solidFill>
                <a:srgbClr val="494949"/>
              </a:solidFill>
              <a:cs typeface="Calibri" panose="020F0502020204030204" pitchFamily="34" charset="0"/>
            </a:endParaRPr>
          </a:p>
          <a:p>
            <a:pPr>
              <a:lnSpc>
                <a:spcPct val="150000"/>
              </a:lnSpc>
            </a:pPr>
            <a:endParaRPr lang="el-GR" sz="1650" dirty="0">
              <a:solidFill>
                <a:srgbClr val="494949"/>
              </a:solidFill>
              <a:cs typeface="Calibri" panose="020F0502020204030204" pitchFamily="34" charset="0"/>
            </a:endParaRPr>
          </a:p>
          <a:p>
            <a:pPr>
              <a:lnSpc>
                <a:spcPct val="150000"/>
              </a:lnSpc>
            </a:pPr>
            <a:endParaRPr lang="el-GR" sz="1650" dirty="0">
              <a:solidFill>
                <a:srgbClr val="494949"/>
              </a:solidFill>
              <a:cs typeface="Calibri" panose="020F0502020204030204" pitchFamily="34" charset="0"/>
            </a:endParaRPr>
          </a:p>
          <a:p>
            <a:pPr algn="r">
              <a:lnSpc>
                <a:spcPct val="150000"/>
              </a:lnSpc>
            </a:pPr>
            <a:r>
              <a:rPr lang="en" sz="1650" i="1" dirty="0">
                <a:solidFill>
                  <a:srgbClr val="494949"/>
                </a:solidFill>
                <a:cs typeface="Calibri" panose="020F0502020204030204" pitchFamily="34" charset="0"/>
              </a:rPr>
              <a:t>Hay Group's survey (2012</a:t>
            </a:r>
            <a:r>
              <a:rPr lang="el-GR" sz="1650" i="1" dirty="0">
                <a:solidFill>
                  <a:srgbClr val="494949"/>
                </a:solidFill>
                <a:cs typeface="Calibri" panose="020F0502020204030204" pitchFamily="34" charset="0"/>
              </a:rPr>
              <a:t>)</a:t>
            </a:r>
            <a:endParaRPr lang="en" sz="1650" i="1" dirty="0">
              <a:solidFill>
                <a:srgbClr val="494949"/>
              </a:solidFill>
              <a:cs typeface="Calibri" panose="020F0502020204030204" pitchFamily="34" charset="0"/>
            </a:endParaRPr>
          </a:p>
        </p:txBody>
      </p:sp>
      <p:sp>
        <p:nvSpPr>
          <p:cNvPr id="3" name="Τίτλος 1">
            <a:extLst>
              <a:ext uri="{FF2B5EF4-FFF2-40B4-BE49-F238E27FC236}">
                <a16:creationId xmlns:a16="http://schemas.microsoft.com/office/drawing/2014/main" id="{2C2474F5-D29B-B84A-A36B-9D712AE63A7C}"/>
              </a:ext>
            </a:extLst>
          </p:cNvPr>
          <p:cNvSpPr>
            <a:spLocks noGrp="1"/>
          </p:cNvSpPr>
          <p:nvPr>
            <p:ph type="title"/>
          </p:nvPr>
        </p:nvSpPr>
        <p:spPr>
          <a:xfrm>
            <a:off x="271848" y="1062949"/>
            <a:ext cx="7543800" cy="603803"/>
          </a:xfrm>
        </p:spPr>
        <p:txBody>
          <a:bodyPr>
            <a:normAutofit fontScale="90000"/>
          </a:bodyPr>
          <a:lstStyle/>
          <a:p>
            <a:r>
              <a:rPr lang="el-GR" dirty="0"/>
              <a:t>Κύριοι λόγοι παραμονής</a:t>
            </a:r>
          </a:p>
        </p:txBody>
      </p:sp>
    </p:spTree>
    <p:extLst>
      <p:ext uri="{BB962C8B-B14F-4D97-AF65-F5344CB8AC3E}">
        <p14:creationId xmlns:p14="http://schemas.microsoft.com/office/powerpoint/2010/main" val="78244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0EFBDA-A851-A147-92D7-54C4D10FB01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D79B012-F031-1747-BCA8-F64DC5872E98}"/>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1F573353-155B-2748-B131-4B95C279C2E3}"/>
              </a:ext>
            </a:extLst>
          </p:cNvPr>
          <p:cNvPicPr>
            <a:picLocks noChangeAspect="1"/>
          </p:cNvPicPr>
          <p:nvPr/>
        </p:nvPicPr>
        <p:blipFill>
          <a:blip r:embed="rId2"/>
          <a:stretch>
            <a:fillRect/>
          </a:stretch>
        </p:blipFill>
        <p:spPr>
          <a:xfrm>
            <a:off x="377687" y="1145485"/>
            <a:ext cx="8388626" cy="4591878"/>
          </a:xfrm>
          <a:prstGeom prst="rect">
            <a:avLst/>
          </a:prstGeom>
        </p:spPr>
      </p:pic>
    </p:spTree>
    <p:extLst>
      <p:ext uri="{BB962C8B-B14F-4D97-AF65-F5344CB8AC3E}">
        <p14:creationId xmlns:p14="http://schemas.microsoft.com/office/powerpoint/2010/main" val="216861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7D206-A7FA-45F9-AE14-B270050590A0}"/>
              </a:ext>
            </a:extLst>
          </p:cNvPr>
          <p:cNvSpPr>
            <a:spLocks noGrp="1"/>
          </p:cNvSpPr>
          <p:nvPr>
            <p:ph type="title"/>
          </p:nvPr>
        </p:nvSpPr>
        <p:spPr>
          <a:xfrm>
            <a:off x="539552" y="618473"/>
            <a:ext cx="8229600" cy="1066800"/>
          </a:xfrm>
        </p:spPr>
        <p:txBody>
          <a:bodyPr>
            <a:noAutofit/>
          </a:bodyPr>
          <a:lstStyle/>
          <a:p>
            <a:r>
              <a:rPr lang="en-US" sz="3600" b="1" dirty="0">
                <a:hlinkClick r:id="rId2"/>
              </a:rPr>
              <a:t>Reasons for Great Resignation</a:t>
            </a:r>
            <a:br>
              <a:rPr lang="en-US" sz="2400" b="1" dirty="0"/>
            </a:br>
            <a:endParaRPr lang="el-GR" sz="2400" dirty="0"/>
          </a:p>
        </p:txBody>
      </p:sp>
      <p:pic>
        <p:nvPicPr>
          <p:cNvPr id="4" name="Θέση περιεχομένου 3">
            <a:extLst>
              <a:ext uri="{FF2B5EF4-FFF2-40B4-BE49-F238E27FC236}">
                <a16:creationId xmlns:a16="http://schemas.microsoft.com/office/drawing/2014/main" id="{DECF42FF-CC43-49C4-B0E8-F329D1C04C5F}"/>
              </a:ext>
            </a:extLst>
          </p:cNvPr>
          <p:cNvPicPr>
            <a:picLocks noGrp="1" noChangeAspect="1"/>
          </p:cNvPicPr>
          <p:nvPr>
            <p:ph idx="1"/>
          </p:nvPr>
        </p:nvPicPr>
        <p:blipFill rotWithShape="1">
          <a:blip r:embed="rId3"/>
          <a:srcRect l="3507" t="10427" r="62635" b="4842"/>
          <a:stretch/>
        </p:blipFill>
        <p:spPr>
          <a:xfrm>
            <a:off x="457200" y="1772816"/>
            <a:ext cx="7787208" cy="4680918"/>
          </a:xfrm>
          <a:prstGeom prst="rect">
            <a:avLst/>
          </a:prstGeom>
        </p:spPr>
      </p:pic>
    </p:spTree>
    <p:extLst>
      <p:ext uri="{BB962C8B-B14F-4D97-AF65-F5344CB8AC3E}">
        <p14:creationId xmlns:p14="http://schemas.microsoft.com/office/powerpoint/2010/main" val="220264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8918C7-8AC6-864B-8457-AD40F8B42FF9}"/>
              </a:ext>
            </a:extLst>
          </p:cNvPr>
          <p:cNvSpPr>
            <a:spLocks noGrp="1"/>
          </p:cNvSpPr>
          <p:nvPr>
            <p:ph type="title"/>
          </p:nvPr>
        </p:nvSpPr>
        <p:spPr>
          <a:xfrm>
            <a:off x="386861" y="1049050"/>
            <a:ext cx="7543800" cy="1028700"/>
          </a:xfrm>
        </p:spPr>
        <p:txBody>
          <a:bodyPr/>
          <a:lstStyle/>
          <a:p>
            <a:r>
              <a:rPr lang="el-GR" dirty="0"/>
              <a:t>5 πιο ελκυστικοί παράγοντες</a:t>
            </a:r>
          </a:p>
        </p:txBody>
      </p:sp>
      <p:sp>
        <p:nvSpPr>
          <p:cNvPr id="3" name="Θέση περιεχομένου 2">
            <a:extLst>
              <a:ext uri="{FF2B5EF4-FFF2-40B4-BE49-F238E27FC236}">
                <a16:creationId xmlns:a16="http://schemas.microsoft.com/office/drawing/2014/main" id="{65527720-0B7B-914D-9414-B72ED6EE8BE2}"/>
              </a:ext>
            </a:extLst>
          </p:cNvPr>
          <p:cNvSpPr>
            <a:spLocks noGrp="1"/>
          </p:cNvSpPr>
          <p:nvPr>
            <p:ph idx="1"/>
          </p:nvPr>
        </p:nvSpPr>
        <p:spPr>
          <a:xfrm>
            <a:off x="386860" y="1950822"/>
            <a:ext cx="8001563" cy="4646529"/>
          </a:xfrm>
        </p:spPr>
        <p:txBody>
          <a:bodyPr>
            <a:normAutofit/>
          </a:bodyPr>
          <a:lstStyle/>
          <a:p>
            <a:pPr marL="0" indent="0">
              <a:buNone/>
            </a:pPr>
            <a:r>
              <a:rPr lang="el-GR" sz="2000" dirty="0"/>
              <a:t>Στην Ελλάδα…</a:t>
            </a:r>
            <a:endParaRPr lang="en-US" sz="2000" dirty="0"/>
          </a:p>
          <a:p>
            <a:pPr>
              <a:lnSpc>
                <a:spcPct val="150000"/>
              </a:lnSpc>
            </a:pPr>
            <a:r>
              <a:rPr lang="el-GR" sz="2000" dirty="0"/>
              <a:t>Μισθός και παροχές</a:t>
            </a:r>
          </a:p>
          <a:p>
            <a:pPr>
              <a:lnSpc>
                <a:spcPct val="150000"/>
              </a:lnSpc>
            </a:pPr>
            <a:r>
              <a:rPr lang="el-GR" sz="2000" dirty="0"/>
              <a:t>Εργασιακή ατμόσφαιρα</a:t>
            </a:r>
          </a:p>
          <a:p>
            <a:pPr>
              <a:lnSpc>
                <a:spcPct val="150000"/>
              </a:lnSpc>
            </a:pPr>
            <a:r>
              <a:rPr lang="el-GR" sz="2000" dirty="0"/>
              <a:t>Εργασιακή ασφάλεια</a:t>
            </a:r>
          </a:p>
          <a:p>
            <a:pPr>
              <a:lnSpc>
                <a:spcPct val="150000"/>
              </a:lnSpc>
            </a:pPr>
            <a:r>
              <a:rPr lang="el-GR" sz="2000" dirty="0"/>
              <a:t>Ευκαιρίες ανάπτυξης </a:t>
            </a:r>
          </a:p>
          <a:p>
            <a:pPr>
              <a:lnSpc>
                <a:spcPct val="150000"/>
              </a:lnSpc>
            </a:pPr>
            <a:r>
              <a:rPr lang="el-GR" sz="2000" dirty="0"/>
              <a:t>Ισορροπία εργασιακής-προσωπικής ζωής</a:t>
            </a:r>
            <a:endParaRPr lang="en-US" sz="2000" dirty="0"/>
          </a:p>
          <a:p>
            <a:endParaRPr lang="en-US" sz="2000" dirty="0"/>
          </a:p>
          <a:p>
            <a:endParaRPr lang="en-US" sz="2000" dirty="0"/>
          </a:p>
          <a:p>
            <a:pPr marL="0" indent="0">
              <a:buNone/>
            </a:pPr>
            <a:r>
              <a:rPr lang="en-US" sz="2000" dirty="0"/>
              <a:t>Randstad, 2018</a:t>
            </a:r>
            <a:endParaRPr lang="el-GR" sz="2000" dirty="0"/>
          </a:p>
        </p:txBody>
      </p:sp>
    </p:spTree>
    <p:extLst>
      <p:ext uri="{BB962C8B-B14F-4D97-AF65-F5344CB8AC3E}">
        <p14:creationId xmlns:p14="http://schemas.microsoft.com/office/powerpoint/2010/main" val="159256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915451-F727-ED47-AF86-0F281D2F6FA9}"/>
              </a:ext>
            </a:extLst>
          </p:cNvPr>
          <p:cNvSpPr>
            <a:spLocks noGrp="1"/>
          </p:cNvSpPr>
          <p:nvPr>
            <p:ph type="title"/>
          </p:nvPr>
        </p:nvSpPr>
        <p:spPr>
          <a:xfrm>
            <a:off x="800100" y="1339196"/>
            <a:ext cx="7543800" cy="516937"/>
          </a:xfrm>
        </p:spPr>
        <p:txBody>
          <a:bodyPr>
            <a:normAutofit fontScale="90000"/>
          </a:bodyPr>
          <a:lstStyle/>
          <a:p>
            <a:r>
              <a:rPr lang="el-GR" dirty="0"/>
              <a:t>Ανταμοιβές</a:t>
            </a:r>
          </a:p>
        </p:txBody>
      </p:sp>
      <p:sp>
        <p:nvSpPr>
          <p:cNvPr id="3" name="Θέση περιεχομένου 2">
            <a:extLst>
              <a:ext uri="{FF2B5EF4-FFF2-40B4-BE49-F238E27FC236}">
                <a16:creationId xmlns:a16="http://schemas.microsoft.com/office/drawing/2014/main" id="{4A376CBC-C37B-CA46-8BE2-99CDF10D0DC2}"/>
              </a:ext>
            </a:extLst>
          </p:cNvPr>
          <p:cNvSpPr>
            <a:spLocks noGrp="1"/>
          </p:cNvSpPr>
          <p:nvPr>
            <p:ph idx="1"/>
          </p:nvPr>
        </p:nvSpPr>
        <p:spPr>
          <a:xfrm>
            <a:off x="251520" y="2165830"/>
            <a:ext cx="8038956" cy="3927465"/>
          </a:xfrm>
        </p:spPr>
        <p:txBody>
          <a:bodyPr>
            <a:normAutofit/>
          </a:bodyPr>
          <a:lstStyle/>
          <a:p>
            <a:r>
              <a:rPr lang="el-GR" dirty="0" err="1"/>
              <a:t>Μετρητ</a:t>
            </a:r>
            <a:r>
              <a:rPr lang="en-US" dirty="0"/>
              <a:t>ά</a:t>
            </a:r>
            <a:r>
              <a:rPr lang="el-GR" dirty="0"/>
              <a:t> </a:t>
            </a:r>
          </a:p>
          <a:p>
            <a:r>
              <a:rPr lang="el-GR" dirty="0"/>
              <a:t>Δ</a:t>
            </a:r>
            <a:r>
              <a:rPr lang="en-US" dirty="0" err="1"/>
              <a:t>ώ</a:t>
            </a:r>
            <a:r>
              <a:rPr lang="el-GR" dirty="0" err="1"/>
              <a:t>ρα</a:t>
            </a:r>
            <a:r>
              <a:rPr lang="el-GR" dirty="0"/>
              <a:t> </a:t>
            </a:r>
          </a:p>
          <a:p>
            <a:r>
              <a:rPr lang="el-GR" dirty="0"/>
              <a:t>Εμπειρίες</a:t>
            </a:r>
          </a:p>
          <a:p>
            <a:endParaRPr lang="el-GR" dirty="0"/>
          </a:p>
          <a:p>
            <a:endParaRPr lang="el-GR" dirty="0"/>
          </a:p>
        </p:txBody>
      </p:sp>
    </p:spTree>
    <p:extLst>
      <p:ext uri="{BB962C8B-B14F-4D97-AF65-F5344CB8AC3E}">
        <p14:creationId xmlns:p14="http://schemas.microsoft.com/office/powerpoint/2010/main" val="300321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655B-5302-B746-A779-31BB3748D50B}"/>
              </a:ext>
            </a:extLst>
          </p:cNvPr>
          <p:cNvSpPr>
            <a:spLocks noGrp="1"/>
          </p:cNvSpPr>
          <p:nvPr>
            <p:ph type="title"/>
          </p:nvPr>
        </p:nvSpPr>
        <p:spPr>
          <a:xfrm>
            <a:off x="308919" y="942169"/>
            <a:ext cx="7543800" cy="1028700"/>
          </a:xfrm>
        </p:spPr>
        <p:txBody>
          <a:bodyPr/>
          <a:lstStyle/>
          <a:p>
            <a:r>
              <a:rPr lang="el-GR" dirty="0"/>
              <a:t>Παροχές - Δώρα </a:t>
            </a:r>
          </a:p>
        </p:txBody>
      </p:sp>
      <p:sp>
        <p:nvSpPr>
          <p:cNvPr id="3" name="Θέση περιεχομένου 2">
            <a:extLst>
              <a:ext uri="{FF2B5EF4-FFF2-40B4-BE49-F238E27FC236}">
                <a16:creationId xmlns:a16="http://schemas.microsoft.com/office/drawing/2014/main" id="{B2635E84-9B34-A049-80C4-04F161022252}"/>
              </a:ext>
            </a:extLst>
          </p:cNvPr>
          <p:cNvSpPr>
            <a:spLocks noGrp="1"/>
          </p:cNvSpPr>
          <p:nvPr>
            <p:ph idx="1"/>
          </p:nvPr>
        </p:nvSpPr>
        <p:spPr>
          <a:xfrm>
            <a:off x="466468" y="1954530"/>
            <a:ext cx="7849948" cy="3778726"/>
          </a:xfrm>
        </p:spPr>
        <p:txBody>
          <a:bodyPr>
            <a:normAutofit/>
          </a:bodyPr>
          <a:lstStyle/>
          <a:p>
            <a:pPr>
              <a:lnSpc>
                <a:spcPct val="150000"/>
              </a:lnSpc>
            </a:pPr>
            <a:r>
              <a:rPr lang="el-GR" sz="2000" dirty="0"/>
              <a:t>Παραχώρηση γραφείου διευθυντή</a:t>
            </a:r>
          </a:p>
          <a:p>
            <a:pPr>
              <a:lnSpc>
                <a:spcPct val="150000"/>
              </a:lnSpc>
            </a:pPr>
            <a:r>
              <a:rPr lang="el-GR" sz="2000" dirty="0"/>
              <a:t>Καλύτερο πάρκινγκ</a:t>
            </a:r>
          </a:p>
          <a:p>
            <a:pPr>
              <a:lnSpc>
                <a:spcPct val="150000"/>
              </a:lnSpc>
            </a:pPr>
            <a:r>
              <a:rPr lang="el-GR" sz="2000" dirty="0"/>
              <a:t>Παροχή βοηθού για μία εβδομάδα</a:t>
            </a:r>
          </a:p>
          <a:p>
            <a:pPr>
              <a:lnSpc>
                <a:spcPct val="150000"/>
              </a:lnSpc>
            </a:pPr>
            <a:r>
              <a:rPr lang="el-GR" sz="2000" dirty="0"/>
              <a:t>Δωρεάν ομαδικό δείπνο</a:t>
            </a:r>
          </a:p>
          <a:p>
            <a:pPr>
              <a:lnSpc>
                <a:spcPct val="150000"/>
              </a:lnSpc>
            </a:pPr>
            <a:r>
              <a:rPr lang="el-GR" sz="2000" dirty="0"/>
              <a:t>Αξεσουάρ</a:t>
            </a:r>
          </a:p>
          <a:p>
            <a:pPr>
              <a:lnSpc>
                <a:spcPct val="150000"/>
              </a:lnSpc>
            </a:pPr>
            <a:r>
              <a:rPr lang="el-GR" sz="2000" dirty="0"/>
              <a:t>Μετακίνηση</a:t>
            </a:r>
          </a:p>
          <a:p>
            <a:pPr>
              <a:lnSpc>
                <a:spcPct val="150000"/>
              </a:lnSpc>
            </a:pPr>
            <a:r>
              <a:rPr lang="el-GR" sz="2000" dirty="0"/>
              <a:t>Δείπνο με τον διευθυντή</a:t>
            </a:r>
          </a:p>
          <a:p>
            <a:pPr>
              <a:lnSpc>
                <a:spcPct val="150000"/>
              </a:lnSpc>
            </a:pPr>
            <a:endParaRPr lang="el-GR" sz="2000" dirty="0"/>
          </a:p>
        </p:txBody>
      </p:sp>
      <p:sp>
        <p:nvSpPr>
          <p:cNvPr id="4" name="Ορθογώνιο 3">
            <a:extLst>
              <a:ext uri="{FF2B5EF4-FFF2-40B4-BE49-F238E27FC236}">
                <a16:creationId xmlns:a16="http://schemas.microsoft.com/office/drawing/2014/main" id="{60669829-94FC-5D42-A884-BD7D5824607A}"/>
              </a:ext>
            </a:extLst>
          </p:cNvPr>
          <p:cNvSpPr/>
          <p:nvPr/>
        </p:nvSpPr>
        <p:spPr>
          <a:xfrm>
            <a:off x="519891" y="6093296"/>
            <a:ext cx="7436954" cy="507831"/>
          </a:xfrm>
          <a:prstGeom prst="rect">
            <a:avLst/>
          </a:prstGeom>
        </p:spPr>
        <p:txBody>
          <a:bodyPr wrap="square">
            <a:spAutoFit/>
          </a:bodyPr>
          <a:lstStyle/>
          <a:p>
            <a:r>
              <a:rPr lang="el-GR" sz="1350" dirty="0" err="1"/>
              <a:t>https</a:t>
            </a:r>
            <a:r>
              <a:rPr lang="el-GR" sz="1350" dirty="0"/>
              <a:t>://</a:t>
            </a:r>
            <a:r>
              <a:rPr lang="el-GR" sz="1350" dirty="0" err="1"/>
              <a:t>www.inc.com</a:t>
            </a:r>
            <a:r>
              <a:rPr lang="el-GR" sz="1350" dirty="0"/>
              <a:t>/</a:t>
            </a:r>
            <a:r>
              <a:rPr lang="el-GR" sz="1350" dirty="0" err="1"/>
              <a:t>jeff-haden</a:t>
            </a:r>
            <a:r>
              <a:rPr lang="el-GR" sz="1350" dirty="0"/>
              <a:t>/25-creative-rewards-that-great-employees-actually-love-to-receive.html</a:t>
            </a:r>
          </a:p>
        </p:txBody>
      </p:sp>
    </p:spTree>
    <p:extLst>
      <p:ext uri="{BB962C8B-B14F-4D97-AF65-F5344CB8AC3E}">
        <p14:creationId xmlns:p14="http://schemas.microsoft.com/office/powerpoint/2010/main" val="168645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F2DEA-242A-B84B-BF5B-0CEDE7FE085B}"/>
              </a:ext>
            </a:extLst>
          </p:cNvPr>
          <p:cNvSpPr>
            <a:spLocks noGrp="1"/>
          </p:cNvSpPr>
          <p:nvPr>
            <p:ph type="title"/>
          </p:nvPr>
        </p:nvSpPr>
        <p:spPr>
          <a:xfrm>
            <a:off x="447932" y="1014831"/>
            <a:ext cx="7543800" cy="1028700"/>
          </a:xfrm>
        </p:spPr>
        <p:txBody>
          <a:bodyPr/>
          <a:lstStyle/>
          <a:p>
            <a:r>
              <a:rPr lang="el-GR" dirty="0"/>
              <a:t>Ειδική μεταχείριση</a:t>
            </a:r>
          </a:p>
        </p:txBody>
      </p:sp>
      <p:sp>
        <p:nvSpPr>
          <p:cNvPr id="3" name="Θέση περιεχομένου 2">
            <a:extLst>
              <a:ext uri="{FF2B5EF4-FFF2-40B4-BE49-F238E27FC236}">
                <a16:creationId xmlns:a16="http://schemas.microsoft.com/office/drawing/2014/main" id="{7AD3379F-07A7-E147-A829-FCB6A746C4F4}"/>
              </a:ext>
            </a:extLst>
          </p:cNvPr>
          <p:cNvSpPr>
            <a:spLocks noGrp="1"/>
          </p:cNvSpPr>
          <p:nvPr>
            <p:ph idx="1"/>
          </p:nvPr>
        </p:nvSpPr>
        <p:spPr>
          <a:xfrm>
            <a:off x="583857" y="2043499"/>
            <a:ext cx="7760043" cy="3340031"/>
          </a:xfrm>
        </p:spPr>
        <p:txBody>
          <a:bodyPr>
            <a:normAutofit/>
          </a:bodyPr>
          <a:lstStyle/>
          <a:p>
            <a:pPr>
              <a:lnSpc>
                <a:spcPct val="150000"/>
              </a:lnSpc>
            </a:pPr>
            <a:r>
              <a:rPr lang="el-GR" sz="1900" dirty="0"/>
              <a:t>Ελεύθερα απογεύματα</a:t>
            </a:r>
          </a:p>
          <a:p>
            <a:pPr>
              <a:lnSpc>
                <a:spcPct val="150000"/>
              </a:lnSpc>
            </a:pPr>
            <a:r>
              <a:rPr lang="el-GR" sz="1900" dirty="0"/>
              <a:t>Εργασία από το σπίτι </a:t>
            </a:r>
          </a:p>
          <a:p>
            <a:pPr>
              <a:lnSpc>
                <a:spcPct val="150000"/>
              </a:lnSpc>
            </a:pPr>
            <a:r>
              <a:rPr lang="el-GR" sz="1900" dirty="0"/>
              <a:t>Παρακολούθηση συνεδρίου/σεμιναρίου επιλογής του εργαζόμενου</a:t>
            </a:r>
          </a:p>
          <a:p>
            <a:pPr>
              <a:lnSpc>
                <a:spcPct val="150000"/>
              </a:lnSpc>
            </a:pPr>
            <a:r>
              <a:rPr lang="el-GR" sz="1900" dirty="0"/>
              <a:t>Χαλαρή Παρασκευή </a:t>
            </a:r>
          </a:p>
          <a:p>
            <a:pPr>
              <a:lnSpc>
                <a:spcPct val="150000"/>
              </a:lnSpc>
            </a:pPr>
            <a:r>
              <a:rPr lang="el-GR" sz="1900" dirty="0"/>
              <a:t>Χαλαρό πρωινό Δευτέρας (έναρξη δουλειάς αργότερα)</a:t>
            </a:r>
          </a:p>
          <a:p>
            <a:pPr>
              <a:lnSpc>
                <a:spcPct val="150000"/>
              </a:lnSpc>
            </a:pPr>
            <a:r>
              <a:rPr lang="el-GR" sz="1900" dirty="0"/>
              <a:t>Ευχαριστήρια/ο επιστολή/σημείωμα</a:t>
            </a:r>
          </a:p>
          <a:p>
            <a:pPr>
              <a:lnSpc>
                <a:spcPct val="150000"/>
              </a:lnSpc>
            </a:pPr>
            <a:endParaRPr lang="el-GR" sz="1900" dirty="0"/>
          </a:p>
        </p:txBody>
      </p:sp>
      <p:sp>
        <p:nvSpPr>
          <p:cNvPr id="4" name="Ορθογώνιο 3">
            <a:extLst>
              <a:ext uri="{FF2B5EF4-FFF2-40B4-BE49-F238E27FC236}">
                <a16:creationId xmlns:a16="http://schemas.microsoft.com/office/drawing/2014/main" id="{D38B1450-94EC-6544-A0ED-F0473D195311}"/>
              </a:ext>
            </a:extLst>
          </p:cNvPr>
          <p:cNvSpPr/>
          <p:nvPr/>
        </p:nvSpPr>
        <p:spPr>
          <a:xfrm>
            <a:off x="853523" y="5904367"/>
            <a:ext cx="7436954" cy="507831"/>
          </a:xfrm>
          <a:prstGeom prst="rect">
            <a:avLst/>
          </a:prstGeom>
        </p:spPr>
        <p:txBody>
          <a:bodyPr wrap="square">
            <a:spAutoFit/>
          </a:bodyPr>
          <a:lstStyle/>
          <a:p>
            <a:r>
              <a:rPr lang="el-GR" sz="1350" dirty="0" err="1"/>
              <a:t>https</a:t>
            </a:r>
            <a:r>
              <a:rPr lang="el-GR" sz="1350" dirty="0"/>
              <a:t>://</a:t>
            </a:r>
            <a:r>
              <a:rPr lang="el-GR" sz="1350" dirty="0" err="1"/>
              <a:t>www.inc.com</a:t>
            </a:r>
            <a:r>
              <a:rPr lang="el-GR" sz="1350" dirty="0"/>
              <a:t>/</a:t>
            </a:r>
            <a:r>
              <a:rPr lang="el-GR" sz="1350" dirty="0" err="1"/>
              <a:t>jeff-haden</a:t>
            </a:r>
            <a:r>
              <a:rPr lang="el-GR" sz="1350" dirty="0"/>
              <a:t>/25-creative-rewards-that-great-employees-actually-love-to-receive.html</a:t>
            </a:r>
          </a:p>
        </p:txBody>
      </p:sp>
    </p:spTree>
    <p:extLst>
      <p:ext uri="{BB962C8B-B14F-4D97-AF65-F5344CB8AC3E}">
        <p14:creationId xmlns:p14="http://schemas.microsoft.com/office/powerpoint/2010/main" val="133262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50ACFA-6D7E-294E-98FD-BF2A4ACA680A}"/>
              </a:ext>
            </a:extLst>
          </p:cNvPr>
          <p:cNvSpPr>
            <a:spLocks noGrp="1"/>
          </p:cNvSpPr>
          <p:nvPr>
            <p:ph type="title"/>
          </p:nvPr>
        </p:nvSpPr>
        <p:spPr>
          <a:xfrm>
            <a:off x="352839" y="879614"/>
            <a:ext cx="7543800" cy="1028700"/>
          </a:xfrm>
        </p:spPr>
        <p:txBody>
          <a:bodyPr/>
          <a:lstStyle/>
          <a:p>
            <a:r>
              <a:rPr lang="el-GR" dirty="0"/>
              <a:t>Εμπειρίες</a:t>
            </a:r>
          </a:p>
        </p:txBody>
      </p:sp>
      <p:sp>
        <p:nvSpPr>
          <p:cNvPr id="3" name="Θέση περιεχομένου 2">
            <a:extLst>
              <a:ext uri="{FF2B5EF4-FFF2-40B4-BE49-F238E27FC236}">
                <a16:creationId xmlns:a16="http://schemas.microsoft.com/office/drawing/2014/main" id="{D21D483C-8949-7540-B7F5-D3D2ADE005FB}"/>
              </a:ext>
            </a:extLst>
          </p:cNvPr>
          <p:cNvSpPr>
            <a:spLocks noGrp="1"/>
          </p:cNvSpPr>
          <p:nvPr>
            <p:ph idx="1"/>
          </p:nvPr>
        </p:nvSpPr>
        <p:spPr>
          <a:xfrm>
            <a:off x="278698" y="1772816"/>
            <a:ext cx="7950902" cy="3633250"/>
          </a:xfrm>
        </p:spPr>
        <p:txBody>
          <a:bodyPr>
            <a:noAutofit/>
          </a:bodyPr>
          <a:lstStyle/>
          <a:p>
            <a:r>
              <a:rPr lang="el-GR" sz="1800" dirty="0"/>
              <a:t>72% των ατόμων που ανήκει στη γενιά </a:t>
            </a:r>
            <a:r>
              <a:rPr lang="en-US" sz="1800" dirty="0"/>
              <a:t>Y </a:t>
            </a:r>
            <a:r>
              <a:rPr lang="el-GR" sz="1800" dirty="0"/>
              <a:t>προτιμά να δαπανά χρήματα σε εμπειρίες από ότι σε αγαθά</a:t>
            </a:r>
          </a:p>
          <a:p>
            <a:r>
              <a:rPr lang="el-GR" sz="1800" dirty="0"/>
              <a:t>Εισιτήρια για π</a:t>
            </a:r>
            <a:r>
              <a:rPr lang="en-US" sz="1800" dirty="0" err="1"/>
              <a:t>ά</a:t>
            </a:r>
            <a:r>
              <a:rPr lang="el-GR" sz="1800" dirty="0" err="1"/>
              <a:t>σης</a:t>
            </a:r>
            <a:r>
              <a:rPr lang="el-GR" sz="1800" dirty="0"/>
              <a:t> φύσεων </a:t>
            </a:r>
            <a:r>
              <a:rPr lang="en-US" sz="1800" dirty="0"/>
              <a:t>events </a:t>
            </a:r>
          </a:p>
          <a:p>
            <a:r>
              <a:rPr lang="el-GR" sz="1800" dirty="0"/>
              <a:t>Προ</a:t>
            </a:r>
            <a:r>
              <a:rPr lang="en-US" sz="1800" dirty="0"/>
              <a:t>ώ</a:t>
            </a:r>
            <a:r>
              <a:rPr lang="el-GR" sz="1800" dirty="0"/>
              <a:t>θηση διακοπών (ο μέσος εργαζόμενος στις ΗΠΑ καταναλώνει τις μισές περίπου μέρες από αυτές που δικαιούται)</a:t>
            </a:r>
          </a:p>
          <a:p>
            <a:r>
              <a:rPr lang="el-GR" sz="1800" dirty="0"/>
              <a:t>Γευσιγνωσία/οινογνωσία κ.λπ. </a:t>
            </a:r>
          </a:p>
          <a:p>
            <a:r>
              <a:rPr lang="el-GR" sz="1800" dirty="0"/>
              <a:t>Περιπετειώδη ταξίδια (μικρότερης ή μεγαλύτερης διάρκειας) (</a:t>
            </a:r>
            <a:r>
              <a:rPr lang="en-US" sz="1800" dirty="0"/>
              <a:t>experience, share, talk)</a:t>
            </a:r>
          </a:p>
          <a:p>
            <a:r>
              <a:rPr lang="el-GR" sz="1800" dirty="0"/>
              <a:t>Κρουαζιέρες </a:t>
            </a:r>
          </a:p>
          <a:p>
            <a:r>
              <a:rPr lang="el-GR" sz="1800" dirty="0" err="1"/>
              <a:t>Σπα</a:t>
            </a:r>
            <a:endParaRPr lang="el-GR" sz="1800" dirty="0"/>
          </a:p>
          <a:p>
            <a:r>
              <a:rPr lang="el-GR" sz="1800" dirty="0"/>
              <a:t>Ομαδική παρακολούθηση ταινίας στη δουλειά </a:t>
            </a:r>
          </a:p>
          <a:p>
            <a:r>
              <a:rPr lang="el-GR" sz="1800" dirty="0" err="1"/>
              <a:t>Κοιν</a:t>
            </a:r>
            <a:r>
              <a:rPr lang="en-US" sz="1800" dirty="0" err="1"/>
              <a:t>έ</a:t>
            </a:r>
            <a:r>
              <a:rPr lang="el-GR" sz="1800" dirty="0"/>
              <a:t>ς ομαδικές δραστηριότητες</a:t>
            </a:r>
          </a:p>
        </p:txBody>
      </p:sp>
      <p:sp>
        <p:nvSpPr>
          <p:cNvPr id="4" name="Ορθογώνιο 3">
            <a:extLst>
              <a:ext uri="{FF2B5EF4-FFF2-40B4-BE49-F238E27FC236}">
                <a16:creationId xmlns:a16="http://schemas.microsoft.com/office/drawing/2014/main" id="{C6C358F8-3AFA-6B44-84EC-70811D8E8B4F}"/>
              </a:ext>
            </a:extLst>
          </p:cNvPr>
          <p:cNvSpPr/>
          <p:nvPr/>
        </p:nvSpPr>
        <p:spPr>
          <a:xfrm>
            <a:off x="352839" y="6071064"/>
            <a:ext cx="7436954" cy="507831"/>
          </a:xfrm>
          <a:prstGeom prst="rect">
            <a:avLst/>
          </a:prstGeom>
        </p:spPr>
        <p:txBody>
          <a:bodyPr wrap="square">
            <a:spAutoFit/>
          </a:bodyPr>
          <a:lstStyle/>
          <a:p>
            <a:r>
              <a:rPr lang="el-GR" sz="1350" dirty="0" err="1"/>
              <a:t>https</a:t>
            </a:r>
            <a:r>
              <a:rPr lang="el-GR" sz="1350" dirty="0"/>
              <a:t>://</a:t>
            </a:r>
            <a:r>
              <a:rPr lang="el-GR" sz="1350" dirty="0" err="1"/>
              <a:t>www.inc.com</a:t>
            </a:r>
            <a:r>
              <a:rPr lang="el-GR" sz="1350" dirty="0"/>
              <a:t>/</a:t>
            </a:r>
            <a:r>
              <a:rPr lang="el-GR" sz="1350" dirty="0" err="1"/>
              <a:t>jeff-haden</a:t>
            </a:r>
            <a:r>
              <a:rPr lang="el-GR" sz="1350" dirty="0"/>
              <a:t>/25-creative-rewards-that-great-employees-actually-love-to-receive.html</a:t>
            </a:r>
          </a:p>
        </p:txBody>
      </p:sp>
    </p:spTree>
    <p:extLst>
      <p:ext uri="{BB962C8B-B14F-4D97-AF65-F5344CB8AC3E}">
        <p14:creationId xmlns:p14="http://schemas.microsoft.com/office/powerpoint/2010/main" val="121090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E8C195-3897-6045-B9C5-494F0E72EF00}"/>
              </a:ext>
            </a:extLst>
          </p:cNvPr>
          <p:cNvSpPr>
            <a:spLocks noGrp="1"/>
          </p:cNvSpPr>
          <p:nvPr>
            <p:ph idx="1"/>
          </p:nvPr>
        </p:nvSpPr>
        <p:spPr>
          <a:xfrm>
            <a:off x="173506" y="1844824"/>
            <a:ext cx="8790981" cy="4968552"/>
          </a:xfrm>
        </p:spPr>
        <p:txBody>
          <a:bodyPr>
            <a:noAutofit/>
          </a:bodyPr>
          <a:lstStyle/>
          <a:p>
            <a:pPr>
              <a:spcAft>
                <a:spcPts val="600"/>
              </a:spcAft>
            </a:pPr>
            <a:r>
              <a:rPr lang="el-GR" sz="1700" dirty="0"/>
              <a:t>Προσωπικές και οικογενειακές υπηρεσίες (έκτακτη βοήθεια σε περίπτωση ασθένειας, υποστήριξη σε προσπάθειες υιοθεσίας, δωρεάν μεταφορά μητρικού γάλακτος…)</a:t>
            </a:r>
          </a:p>
          <a:p>
            <a:pPr>
              <a:spcAft>
                <a:spcPts val="600"/>
              </a:spcAft>
            </a:pPr>
            <a:r>
              <a:rPr lang="el-GR" sz="1700" dirty="0"/>
              <a:t>Αποταμίευση για τα παιδιά και τον/τη σύζυγο</a:t>
            </a:r>
          </a:p>
          <a:p>
            <a:pPr>
              <a:spcAft>
                <a:spcPts val="600"/>
              </a:spcAft>
            </a:pPr>
            <a:r>
              <a:rPr lang="el-GR" sz="1700" dirty="0"/>
              <a:t>Υποστήριξη/διευκόλυνση συμμετοχής σε εκπαιδευτικά προγράμματα (οικονομική υποστήριξη/ υπηρεσία υποβοήθησης αιτήσεων – </a:t>
            </a:r>
            <a:r>
              <a:rPr lang="en-US" sz="1700" dirty="0"/>
              <a:t>college coach</a:t>
            </a:r>
            <a:r>
              <a:rPr lang="el-GR" sz="1700" dirty="0"/>
              <a:t>)</a:t>
            </a:r>
          </a:p>
          <a:p>
            <a:pPr>
              <a:spcAft>
                <a:spcPts val="600"/>
              </a:spcAft>
            </a:pPr>
            <a:r>
              <a:rPr lang="el-GR" sz="1700" dirty="0"/>
              <a:t>Πόροι μάθησης</a:t>
            </a:r>
          </a:p>
          <a:p>
            <a:pPr>
              <a:spcAft>
                <a:spcPts val="600"/>
              </a:spcAft>
            </a:pPr>
            <a:r>
              <a:rPr lang="el-GR" sz="1700" dirty="0"/>
              <a:t>Πόροι μετακίνησης (π</a:t>
            </a:r>
            <a:r>
              <a:rPr lang="en-US" sz="1700" dirty="0"/>
              <a:t>ά</a:t>
            </a:r>
            <a:r>
              <a:rPr lang="el-GR" sz="1700" dirty="0"/>
              <a:t>ρκινγκ, μετακινήσεις με κάθε μέσο)</a:t>
            </a:r>
          </a:p>
          <a:p>
            <a:pPr>
              <a:spcAft>
                <a:spcPts val="600"/>
              </a:spcAft>
            </a:pPr>
            <a:r>
              <a:rPr lang="el-GR" sz="1700" dirty="0"/>
              <a:t>Ασφαλή μετακίνηση για όσους δουλεύουν μέχρι αργά (με συνοδεία εταιρείας </a:t>
            </a:r>
            <a:r>
              <a:rPr lang="en-US" sz="1700" dirty="0"/>
              <a:t>security</a:t>
            </a:r>
            <a:r>
              <a:rPr lang="el-GR" sz="1700" dirty="0"/>
              <a:t> – εφόσον απαιτείται βάσει του προφίλ της χώρας</a:t>
            </a:r>
            <a:r>
              <a:rPr lang="en-US" sz="1700" dirty="0"/>
              <a:t>)</a:t>
            </a:r>
          </a:p>
          <a:p>
            <a:pPr>
              <a:spcAft>
                <a:spcPts val="600"/>
              </a:spcAft>
            </a:pPr>
            <a:r>
              <a:rPr lang="el-GR" sz="1700" dirty="0"/>
              <a:t>Εκπτώσεις (σε υγεία, ταξίδια, ασφάλειες, ευεξία, διασκέδαση)</a:t>
            </a:r>
            <a:endParaRPr lang="en-US" sz="1700" dirty="0"/>
          </a:p>
          <a:p>
            <a:pPr>
              <a:spcAft>
                <a:spcPts val="600"/>
              </a:spcAft>
            </a:pPr>
            <a:r>
              <a:rPr lang="el-GR" sz="1700" dirty="0"/>
              <a:t>Βραβεία </a:t>
            </a:r>
            <a:endParaRPr lang="en-US" sz="1700" dirty="0"/>
          </a:p>
          <a:p>
            <a:pPr>
              <a:spcAft>
                <a:spcPts val="600"/>
              </a:spcAft>
            </a:pPr>
            <a:r>
              <a:rPr lang="el-GR" sz="1700" dirty="0"/>
              <a:t>Υποστήριξη σε επιχειρηματικά ταξίδια (ασθένεια, απώλεια αποσκευών)</a:t>
            </a:r>
            <a:endParaRPr lang="en-US" sz="1700" dirty="0"/>
          </a:p>
          <a:p>
            <a:pPr>
              <a:spcAft>
                <a:spcPts val="600"/>
              </a:spcAft>
            </a:pPr>
            <a:r>
              <a:rPr lang="el-GR" sz="1700" dirty="0"/>
              <a:t>Μακροπρόθεσμη και βραχυπρόθεση ασφάλεια (ακόμη και για κατοικίδια!) </a:t>
            </a:r>
          </a:p>
          <a:p>
            <a:pPr marL="0" indent="0">
              <a:spcAft>
                <a:spcPts val="600"/>
              </a:spcAft>
              <a:buNone/>
            </a:pPr>
            <a:endParaRPr lang="el-GR" sz="1700" dirty="0"/>
          </a:p>
          <a:p>
            <a:pPr>
              <a:spcAft>
                <a:spcPts val="600"/>
              </a:spcAft>
            </a:pPr>
            <a:endParaRPr lang="el-GR" sz="1700" dirty="0"/>
          </a:p>
          <a:p>
            <a:pPr marL="0" indent="0">
              <a:spcAft>
                <a:spcPts val="600"/>
              </a:spcAft>
              <a:buNone/>
            </a:pPr>
            <a:endParaRPr lang="el-GR" sz="1700" dirty="0"/>
          </a:p>
          <a:p>
            <a:pPr marL="0" indent="0">
              <a:spcAft>
                <a:spcPts val="600"/>
              </a:spcAft>
              <a:buNone/>
            </a:pPr>
            <a:endParaRPr lang="el-GR" sz="1700" dirty="0"/>
          </a:p>
        </p:txBody>
      </p:sp>
      <p:pic>
        <p:nvPicPr>
          <p:cNvPr id="4" name="Εικόνα 3">
            <a:extLst>
              <a:ext uri="{FF2B5EF4-FFF2-40B4-BE49-F238E27FC236}">
                <a16:creationId xmlns:a16="http://schemas.microsoft.com/office/drawing/2014/main" id="{1255283F-AA62-4B4F-A4A8-95E4EA782EAB}"/>
              </a:ext>
            </a:extLst>
          </p:cNvPr>
          <p:cNvPicPr>
            <a:picLocks noChangeAspect="1"/>
          </p:cNvPicPr>
          <p:nvPr/>
        </p:nvPicPr>
        <p:blipFill>
          <a:blip r:embed="rId2"/>
          <a:stretch>
            <a:fillRect/>
          </a:stretch>
        </p:blipFill>
        <p:spPr>
          <a:xfrm>
            <a:off x="154693" y="987734"/>
            <a:ext cx="2236615" cy="585902"/>
          </a:xfrm>
          <a:prstGeom prst="rect">
            <a:avLst/>
          </a:prstGeom>
        </p:spPr>
      </p:pic>
    </p:spTree>
    <p:extLst>
      <p:ext uri="{BB962C8B-B14F-4D97-AF65-F5344CB8AC3E}">
        <p14:creationId xmlns:p14="http://schemas.microsoft.com/office/powerpoint/2010/main" val="396050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1329BF-45F4-404D-BA6C-BE553057BC5B}"/>
              </a:ext>
            </a:extLst>
          </p:cNvPr>
          <p:cNvSpPr>
            <a:spLocks noGrp="1"/>
          </p:cNvSpPr>
          <p:nvPr>
            <p:ph idx="1"/>
          </p:nvPr>
        </p:nvSpPr>
        <p:spPr>
          <a:xfrm>
            <a:off x="324364" y="1925097"/>
            <a:ext cx="8019536" cy="3458433"/>
          </a:xfrm>
        </p:spPr>
        <p:txBody>
          <a:bodyPr>
            <a:normAutofit/>
          </a:bodyPr>
          <a:lstStyle/>
          <a:p>
            <a:pPr marL="0" indent="0">
              <a:buNone/>
            </a:pPr>
            <a:r>
              <a:rPr lang="en-US" sz="1650" b="1" dirty="0"/>
              <a:t>Adobe work &amp; life</a:t>
            </a:r>
          </a:p>
          <a:p>
            <a:pPr>
              <a:lnSpc>
                <a:spcPct val="150000"/>
              </a:lnSpc>
            </a:pPr>
            <a:r>
              <a:rPr lang="el-GR" sz="1800" dirty="0"/>
              <a:t>Ευέλικτο πρόγραμμα</a:t>
            </a:r>
          </a:p>
          <a:p>
            <a:pPr>
              <a:lnSpc>
                <a:spcPct val="150000"/>
              </a:lnSpc>
            </a:pPr>
            <a:r>
              <a:rPr lang="el-GR" sz="1800" dirty="0"/>
              <a:t>Περιστασιακή απασχόληση από το σπίτι</a:t>
            </a:r>
          </a:p>
          <a:p>
            <a:pPr>
              <a:lnSpc>
                <a:spcPct val="150000"/>
              </a:lnSpc>
            </a:pPr>
            <a:r>
              <a:rPr lang="el-GR" sz="1800" dirty="0"/>
              <a:t>Προσαρμοζόμενο πρόγραμμα</a:t>
            </a:r>
          </a:p>
          <a:p>
            <a:pPr>
              <a:lnSpc>
                <a:spcPct val="150000"/>
              </a:lnSpc>
            </a:pPr>
            <a:r>
              <a:rPr lang="el-GR" sz="1800" dirty="0"/>
              <a:t>Μακρ</a:t>
            </a:r>
            <a:r>
              <a:rPr lang="en-US" sz="1800" dirty="0" err="1"/>
              <a:t>ά</a:t>
            </a:r>
            <a:r>
              <a:rPr lang="el-GR" sz="1800" dirty="0"/>
              <a:t> άδεια με αποδοχές </a:t>
            </a:r>
          </a:p>
          <a:p>
            <a:pPr>
              <a:lnSpc>
                <a:spcPct val="150000"/>
              </a:lnSpc>
            </a:pPr>
            <a:r>
              <a:rPr lang="el-GR" sz="1800" dirty="0"/>
              <a:t>Άδεια ιατρική, γονική, οικογενειακή</a:t>
            </a:r>
          </a:p>
        </p:txBody>
      </p:sp>
      <p:pic>
        <p:nvPicPr>
          <p:cNvPr id="6" name="Εικόνα 5">
            <a:extLst>
              <a:ext uri="{FF2B5EF4-FFF2-40B4-BE49-F238E27FC236}">
                <a16:creationId xmlns:a16="http://schemas.microsoft.com/office/drawing/2014/main" id="{A71FA226-2897-2C4A-ACE6-E41AC0619A77}"/>
              </a:ext>
            </a:extLst>
          </p:cNvPr>
          <p:cNvPicPr>
            <a:picLocks noChangeAspect="1"/>
          </p:cNvPicPr>
          <p:nvPr/>
        </p:nvPicPr>
        <p:blipFill>
          <a:blip r:embed="rId2"/>
          <a:stretch>
            <a:fillRect/>
          </a:stretch>
        </p:blipFill>
        <p:spPr>
          <a:xfrm>
            <a:off x="154693" y="987734"/>
            <a:ext cx="2236615" cy="585902"/>
          </a:xfrm>
          <a:prstGeom prst="rect">
            <a:avLst/>
          </a:prstGeom>
        </p:spPr>
      </p:pic>
    </p:spTree>
    <p:extLst>
      <p:ext uri="{BB962C8B-B14F-4D97-AF65-F5344CB8AC3E}">
        <p14:creationId xmlns:p14="http://schemas.microsoft.com/office/powerpoint/2010/main" val="393212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a:extLst>
              <a:ext uri="{FF2B5EF4-FFF2-40B4-BE49-F238E27FC236}">
                <a16:creationId xmlns:a16="http://schemas.microsoft.com/office/drawing/2014/main" id="{89B86ABE-6E1C-4A2A-9B31-4777306FF56D}"/>
              </a:ext>
            </a:extLst>
          </p:cNvPr>
          <p:cNvPicPr>
            <a:picLocks noGrp="1" noChangeAspect="1"/>
          </p:cNvPicPr>
          <p:nvPr>
            <p:ph idx="1"/>
          </p:nvPr>
        </p:nvPicPr>
        <p:blipFill rotWithShape="1">
          <a:blip r:embed="rId2"/>
          <a:srcRect l="15001" t="18158" r="51750" b="14177"/>
          <a:stretch/>
        </p:blipFill>
        <p:spPr>
          <a:xfrm>
            <a:off x="827584" y="1450675"/>
            <a:ext cx="7416824" cy="4786637"/>
          </a:xfrm>
        </p:spPr>
      </p:pic>
    </p:spTree>
    <p:extLst>
      <p:ext uri="{BB962C8B-B14F-4D97-AF65-F5344CB8AC3E}">
        <p14:creationId xmlns:p14="http://schemas.microsoft.com/office/powerpoint/2010/main" val="33210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E474E1A-E9C3-9841-B19C-380EC6A9EB2E}"/>
              </a:ext>
            </a:extLst>
          </p:cNvPr>
          <p:cNvSpPr>
            <a:spLocks noGrp="1"/>
          </p:cNvSpPr>
          <p:nvPr>
            <p:ph idx="1"/>
          </p:nvPr>
        </p:nvSpPr>
        <p:spPr>
          <a:xfrm>
            <a:off x="528252" y="1925097"/>
            <a:ext cx="8076196" cy="4672255"/>
          </a:xfrm>
        </p:spPr>
        <p:txBody>
          <a:bodyPr>
            <a:noAutofit/>
          </a:bodyPr>
          <a:lstStyle/>
          <a:p>
            <a:pPr marL="0" indent="0">
              <a:buNone/>
            </a:pPr>
            <a:r>
              <a:rPr lang="el-GR" sz="2000" b="1" dirty="0"/>
              <a:t>Αναγνώριση</a:t>
            </a:r>
          </a:p>
          <a:p>
            <a:pPr marL="0" indent="0">
              <a:buNone/>
            </a:pPr>
            <a:r>
              <a:rPr lang="el-GR" sz="1500" b="1" dirty="0"/>
              <a:t>Βραβεία για πατέντες</a:t>
            </a:r>
          </a:p>
          <a:p>
            <a:pPr marL="0" indent="0">
              <a:buNone/>
            </a:pPr>
            <a:r>
              <a:rPr lang="en-US" sz="1500" dirty="0"/>
              <a:t>“</a:t>
            </a:r>
            <a:r>
              <a:rPr lang="en" sz="1500" dirty="0"/>
              <a:t>We know smart and creative people work here. You deserve recognition and rewards for the patents and inventions that you produce. </a:t>
            </a:r>
            <a:r>
              <a:rPr lang="en-US" sz="1500" dirty="0"/>
              <a:t>”</a:t>
            </a:r>
            <a:endParaRPr lang="el-GR" sz="1500" dirty="0"/>
          </a:p>
          <a:p>
            <a:pPr marL="0" indent="0">
              <a:buNone/>
            </a:pPr>
            <a:r>
              <a:rPr lang="el-GR" sz="1500" b="1" dirty="0"/>
              <a:t>Βραβείο ιδρυτών</a:t>
            </a:r>
          </a:p>
          <a:p>
            <a:pPr marL="0" indent="0">
              <a:buNone/>
            </a:pPr>
            <a:r>
              <a:rPr lang="en-US" sz="1500" dirty="0"/>
              <a:t>“</a:t>
            </a:r>
            <a:r>
              <a:rPr lang="en" sz="1500" dirty="0"/>
              <a:t>to recognize employees who consistently exemplify Adobe’s core values throughout the year and make a significant contribution to the company</a:t>
            </a:r>
            <a:r>
              <a:rPr lang="en-US" sz="1500" dirty="0"/>
              <a:t>”</a:t>
            </a:r>
            <a:endParaRPr lang="el-GR" sz="1500" dirty="0"/>
          </a:p>
          <a:p>
            <a:pPr marL="0" indent="0">
              <a:buNone/>
            </a:pPr>
            <a:r>
              <a:rPr lang="el-GR" sz="1500" b="1" dirty="0"/>
              <a:t>Βραβείο συνεισφοράς (</a:t>
            </a:r>
            <a:r>
              <a:rPr lang="en-US" sz="1500" b="1" dirty="0"/>
              <a:t>service award)</a:t>
            </a:r>
          </a:p>
          <a:p>
            <a:pPr marL="0" indent="0">
              <a:buNone/>
            </a:pPr>
            <a:r>
              <a:rPr lang="en" sz="1500" dirty="0"/>
              <a:t>“you’ll receive a commemorative plaque a web-based gift selection after every 5 years of continuous service”</a:t>
            </a:r>
            <a:r>
              <a:rPr lang="el-GR" sz="1500" dirty="0"/>
              <a:t> </a:t>
            </a:r>
            <a:endParaRPr lang="en-US" sz="1500" dirty="0"/>
          </a:p>
          <a:p>
            <a:pPr marL="0" indent="0">
              <a:buNone/>
            </a:pPr>
            <a:endParaRPr lang="en-US" sz="1500" dirty="0"/>
          </a:p>
          <a:p>
            <a:pPr marL="0" indent="0">
              <a:buNone/>
            </a:pPr>
            <a:r>
              <a:rPr lang="en" sz="1500" i="1" dirty="0"/>
              <a:t>https://</a:t>
            </a:r>
            <a:r>
              <a:rPr lang="en" sz="1500" i="1" dirty="0" err="1"/>
              <a:t>benefits.adobe.com</a:t>
            </a:r>
            <a:r>
              <a:rPr lang="en" sz="1500" i="1" dirty="0"/>
              <a:t>/in/employee-discounts-and-perks/recognition</a:t>
            </a:r>
            <a:endParaRPr lang="el-GR" sz="1500" i="1" dirty="0"/>
          </a:p>
        </p:txBody>
      </p:sp>
      <p:pic>
        <p:nvPicPr>
          <p:cNvPr id="10" name="Εικόνα 9">
            <a:extLst>
              <a:ext uri="{FF2B5EF4-FFF2-40B4-BE49-F238E27FC236}">
                <a16:creationId xmlns:a16="http://schemas.microsoft.com/office/drawing/2014/main" id="{E313290E-E233-6A4F-9173-2996B18DC90D}"/>
              </a:ext>
            </a:extLst>
          </p:cNvPr>
          <p:cNvPicPr>
            <a:picLocks noChangeAspect="1"/>
          </p:cNvPicPr>
          <p:nvPr/>
        </p:nvPicPr>
        <p:blipFill>
          <a:blip r:embed="rId2"/>
          <a:stretch>
            <a:fillRect/>
          </a:stretch>
        </p:blipFill>
        <p:spPr>
          <a:xfrm>
            <a:off x="154693" y="987734"/>
            <a:ext cx="2236615" cy="585902"/>
          </a:xfrm>
          <a:prstGeom prst="rect">
            <a:avLst/>
          </a:prstGeom>
        </p:spPr>
      </p:pic>
    </p:spTree>
    <p:extLst>
      <p:ext uri="{BB962C8B-B14F-4D97-AF65-F5344CB8AC3E}">
        <p14:creationId xmlns:p14="http://schemas.microsoft.com/office/powerpoint/2010/main" val="57131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055081-7DE2-6A4B-8156-0090ECB1558E}"/>
              </a:ext>
            </a:extLst>
          </p:cNvPr>
          <p:cNvSpPr>
            <a:spLocks noGrp="1"/>
          </p:cNvSpPr>
          <p:nvPr>
            <p:ph type="title"/>
          </p:nvPr>
        </p:nvSpPr>
        <p:spPr>
          <a:xfrm>
            <a:off x="401595" y="1554201"/>
            <a:ext cx="7543800" cy="819270"/>
          </a:xfrm>
        </p:spPr>
        <p:txBody>
          <a:bodyPr>
            <a:normAutofit/>
          </a:bodyPr>
          <a:lstStyle/>
          <a:p>
            <a:r>
              <a:rPr lang="en" sz="2700" b="1" dirty="0"/>
              <a:t> “3M Total Rewards"</a:t>
            </a:r>
            <a:endParaRPr lang="el-GR" sz="2700" dirty="0"/>
          </a:p>
        </p:txBody>
      </p:sp>
      <p:sp>
        <p:nvSpPr>
          <p:cNvPr id="3" name="Θέση περιεχομένου 2">
            <a:extLst>
              <a:ext uri="{FF2B5EF4-FFF2-40B4-BE49-F238E27FC236}">
                <a16:creationId xmlns:a16="http://schemas.microsoft.com/office/drawing/2014/main" id="{24341F62-90A4-DE42-9B76-114A005F4B9E}"/>
              </a:ext>
            </a:extLst>
          </p:cNvPr>
          <p:cNvSpPr>
            <a:spLocks noGrp="1"/>
          </p:cNvSpPr>
          <p:nvPr>
            <p:ph idx="1"/>
          </p:nvPr>
        </p:nvSpPr>
        <p:spPr>
          <a:xfrm>
            <a:off x="401596" y="2247386"/>
            <a:ext cx="8562892" cy="4610614"/>
          </a:xfrm>
        </p:spPr>
        <p:txBody>
          <a:bodyPr>
            <a:normAutofit fontScale="62500" lnSpcReduction="20000"/>
          </a:bodyPr>
          <a:lstStyle/>
          <a:p>
            <a:pPr fontAlgn="base"/>
            <a:r>
              <a:rPr lang="en" b="1" dirty="0"/>
              <a:t>We call our compensation and benefits package “3M Total Rewards" </a:t>
            </a:r>
          </a:p>
          <a:p>
            <a:pPr fontAlgn="base"/>
            <a:r>
              <a:rPr lang="en" dirty="0"/>
              <a:t>3M Total Rewards includes a range of plans and programs that are intended to attract, retain and motivate the high-performing employees we depend on for growth and success. 3M Total Rewards break down into three areas:</a:t>
            </a:r>
            <a:endParaRPr lang="el-GR" dirty="0"/>
          </a:p>
          <a:p>
            <a:pPr fontAlgn="base"/>
            <a:endParaRPr lang="en" dirty="0"/>
          </a:p>
          <a:p>
            <a:pPr fontAlgn="base"/>
            <a:r>
              <a:rPr lang="en" b="1" dirty="0"/>
              <a:t>Your pay.</a:t>
            </a:r>
            <a:r>
              <a:rPr lang="en" dirty="0"/>
              <a:t> Be rewarded for your efforts with a competitive base salary and variable incentive pay linked to company and individual performance.</a:t>
            </a:r>
            <a:endParaRPr lang="el-GR" dirty="0"/>
          </a:p>
          <a:p>
            <a:pPr fontAlgn="base"/>
            <a:endParaRPr lang="en" dirty="0"/>
          </a:p>
          <a:p>
            <a:pPr fontAlgn="base"/>
            <a:r>
              <a:rPr lang="en" b="1" dirty="0"/>
              <a:t>Your benefits.</a:t>
            </a:r>
            <a:r>
              <a:rPr lang="en" dirty="0"/>
              <a:t> Live your best with unique resources and high-quality benefits. Medical, dental and vision plan options, savings and retirement plans, a 3M employee stock purchase plan and many other resources can enhance your life, both physically and financially.</a:t>
            </a:r>
            <a:endParaRPr lang="el-GR" dirty="0"/>
          </a:p>
          <a:p>
            <a:pPr marL="109728" indent="0" fontAlgn="base">
              <a:buNone/>
            </a:pPr>
            <a:endParaRPr lang="en" dirty="0"/>
          </a:p>
          <a:p>
            <a:pPr fontAlgn="base"/>
            <a:r>
              <a:rPr lang="en" b="1" dirty="0"/>
              <a:t>Your life at 3M.</a:t>
            </a:r>
            <a:r>
              <a:rPr lang="en" dirty="0"/>
              <a:t> Grow through challenging work by leading important projects, working with diverse, talented people and finding endless opportunities to develop your skills – while enjoying access to many perks, programs and resources.</a:t>
            </a:r>
          </a:p>
          <a:p>
            <a:endParaRPr lang="el-GR" dirty="0"/>
          </a:p>
        </p:txBody>
      </p:sp>
      <p:pic>
        <p:nvPicPr>
          <p:cNvPr id="4" name="Εικόνα 3">
            <a:extLst>
              <a:ext uri="{FF2B5EF4-FFF2-40B4-BE49-F238E27FC236}">
                <a16:creationId xmlns:a16="http://schemas.microsoft.com/office/drawing/2014/main" id="{153F6800-FB30-AF47-9EFB-946E31FF5666}"/>
              </a:ext>
            </a:extLst>
          </p:cNvPr>
          <p:cNvPicPr>
            <a:picLocks noChangeAspect="1"/>
          </p:cNvPicPr>
          <p:nvPr/>
        </p:nvPicPr>
        <p:blipFill>
          <a:blip r:embed="rId2"/>
          <a:stretch>
            <a:fillRect/>
          </a:stretch>
        </p:blipFill>
        <p:spPr>
          <a:xfrm>
            <a:off x="210595" y="1072476"/>
            <a:ext cx="1869107" cy="476150"/>
          </a:xfrm>
          <a:prstGeom prst="rect">
            <a:avLst/>
          </a:prstGeom>
        </p:spPr>
      </p:pic>
    </p:spTree>
    <p:extLst>
      <p:ext uri="{BB962C8B-B14F-4D97-AF65-F5344CB8AC3E}">
        <p14:creationId xmlns:p14="http://schemas.microsoft.com/office/powerpoint/2010/main" val="4090602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FDBC6-F648-1B4E-9523-FDC984CF3D72}"/>
              </a:ext>
            </a:extLst>
          </p:cNvPr>
          <p:cNvSpPr>
            <a:spLocks noGrp="1"/>
          </p:cNvSpPr>
          <p:nvPr>
            <p:ph type="title"/>
          </p:nvPr>
        </p:nvSpPr>
        <p:spPr>
          <a:xfrm>
            <a:off x="373793" y="1061168"/>
            <a:ext cx="7543800" cy="1028700"/>
          </a:xfrm>
        </p:spPr>
        <p:txBody>
          <a:bodyPr/>
          <a:lstStyle/>
          <a:p>
            <a:r>
              <a:rPr lang="en-US" dirty="0"/>
              <a:t>Edward Jones</a:t>
            </a:r>
            <a:endParaRPr lang="el-GR" dirty="0"/>
          </a:p>
        </p:txBody>
      </p:sp>
      <p:sp>
        <p:nvSpPr>
          <p:cNvPr id="3" name="Θέση περιεχομένου 2">
            <a:extLst>
              <a:ext uri="{FF2B5EF4-FFF2-40B4-BE49-F238E27FC236}">
                <a16:creationId xmlns:a16="http://schemas.microsoft.com/office/drawing/2014/main" id="{1515F3AC-1531-8340-B062-37C7F2CF8898}"/>
              </a:ext>
            </a:extLst>
          </p:cNvPr>
          <p:cNvSpPr>
            <a:spLocks noGrp="1"/>
          </p:cNvSpPr>
          <p:nvPr>
            <p:ph idx="1"/>
          </p:nvPr>
        </p:nvSpPr>
        <p:spPr>
          <a:xfrm>
            <a:off x="373793" y="1675471"/>
            <a:ext cx="7543800" cy="3507059"/>
          </a:xfrm>
        </p:spPr>
        <p:txBody>
          <a:bodyPr>
            <a:noAutofit/>
          </a:bodyPr>
          <a:lstStyle/>
          <a:p>
            <a:pPr marL="0" indent="0">
              <a:buNone/>
            </a:pPr>
            <a:endParaRPr lang="en" sz="1575" dirty="0"/>
          </a:p>
          <a:p>
            <a:r>
              <a:rPr lang="en" sz="1575" dirty="0"/>
              <a:t>"It's critical that we foster an associate workplace experience – like the experience we create for our clients – of feeling understood, informed, secure and in control in their professional lives,”</a:t>
            </a:r>
          </a:p>
          <a:p>
            <a:endParaRPr lang="en" sz="1575" dirty="0"/>
          </a:p>
          <a:p>
            <a:r>
              <a:rPr lang="en" sz="1575" dirty="0"/>
              <a:t> "As managing partner, it is my role to create an environment that unlocks the potential of our associates and creates a sense of belonging for all. We attract, hire and retain many talented people with diverse perspectives, and this cultivates an environment of openness, creativity, innovation and trust. It is humbling to be recognized for our leadership, continuous learning and providing a sense of belonging for all as we seek to create an exceptional client and associate experience."</a:t>
            </a:r>
          </a:p>
          <a:p>
            <a:endParaRPr lang="en-US" sz="1575" dirty="0"/>
          </a:p>
          <a:p>
            <a:endParaRPr lang="en-US" sz="1575" dirty="0"/>
          </a:p>
          <a:p>
            <a:r>
              <a:rPr lang="en" sz="1575" dirty="0">
                <a:hlinkClick r:id="rId2"/>
              </a:rPr>
              <a:t>https://www.edwardjones.com/about/awards/fortune-2020.html</a:t>
            </a:r>
            <a:endParaRPr lang="en" sz="1575" dirty="0"/>
          </a:p>
          <a:p>
            <a:endParaRPr lang="el-GR" sz="1575" dirty="0"/>
          </a:p>
        </p:txBody>
      </p:sp>
    </p:spTree>
    <p:extLst>
      <p:ext uri="{BB962C8B-B14F-4D97-AF65-F5344CB8AC3E}">
        <p14:creationId xmlns:p14="http://schemas.microsoft.com/office/powerpoint/2010/main" val="272655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FDBC6-F648-1B4E-9523-FDC984CF3D72}"/>
              </a:ext>
            </a:extLst>
          </p:cNvPr>
          <p:cNvSpPr>
            <a:spLocks noGrp="1"/>
          </p:cNvSpPr>
          <p:nvPr>
            <p:ph type="title"/>
          </p:nvPr>
        </p:nvSpPr>
        <p:spPr>
          <a:xfrm>
            <a:off x="282020" y="1204159"/>
            <a:ext cx="7543800" cy="571845"/>
          </a:xfrm>
        </p:spPr>
        <p:txBody>
          <a:bodyPr>
            <a:normAutofit fontScale="90000"/>
          </a:bodyPr>
          <a:lstStyle/>
          <a:p>
            <a:r>
              <a:rPr lang="en-US" dirty="0"/>
              <a:t>Edward Jones</a:t>
            </a:r>
            <a:endParaRPr lang="el-GR" dirty="0"/>
          </a:p>
        </p:txBody>
      </p:sp>
      <p:sp>
        <p:nvSpPr>
          <p:cNvPr id="3" name="Θέση περιεχομένου 2">
            <a:extLst>
              <a:ext uri="{FF2B5EF4-FFF2-40B4-BE49-F238E27FC236}">
                <a16:creationId xmlns:a16="http://schemas.microsoft.com/office/drawing/2014/main" id="{1515F3AC-1531-8340-B062-37C7F2CF8898}"/>
              </a:ext>
            </a:extLst>
          </p:cNvPr>
          <p:cNvSpPr>
            <a:spLocks noGrp="1"/>
          </p:cNvSpPr>
          <p:nvPr>
            <p:ph idx="1"/>
          </p:nvPr>
        </p:nvSpPr>
        <p:spPr>
          <a:xfrm>
            <a:off x="448836" y="1860860"/>
            <a:ext cx="7795572" cy="4376452"/>
          </a:xfrm>
        </p:spPr>
        <p:txBody>
          <a:bodyPr>
            <a:noAutofit/>
          </a:bodyPr>
          <a:lstStyle/>
          <a:p>
            <a:pPr algn="just">
              <a:lnSpc>
                <a:spcPct val="200000"/>
              </a:lnSpc>
              <a:buFont typeface="Wingdings" pitchFamily="2" charset="2"/>
              <a:buChar char="Ø"/>
            </a:pPr>
            <a:r>
              <a:rPr lang="el-GR" sz="1575" dirty="0"/>
              <a:t>Προμηθεύει τους εργαζόμενους με εισιτήρια για αγώνες μπειζμπόλ </a:t>
            </a:r>
          </a:p>
          <a:p>
            <a:pPr algn="just">
              <a:lnSpc>
                <a:spcPct val="200000"/>
              </a:lnSpc>
              <a:buFont typeface="Wingdings" pitchFamily="2" charset="2"/>
              <a:buChar char="Ø"/>
            </a:pPr>
            <a:r>
              <a:rPr lang="el-GR" sz="1575" dirty="0"/>
              <a:t>Λαμβάνουν κάρτες δώρων για αγορές προϊόντων από τα </a:t>
            </a:r>
            <a:r>
              <a:rPr lang="en-US" sz="1575" dirty="0"/>
              <a:t>Starbucks </a:t>
            </a:r>
          </a:p>
          <a:p>
            <a:pPr algn="just">
              <a:lnSpc>
                <a:spcPct val="200000"/>
              </a:lnSpc>
              <a:buFont typeface="Wingdings" pitchFamily="2" charset="2"/>
              <a:buChar char="Ø"/>
            </a:pPr>
            <a:r>
              <a:rPr lang="el-GR" sz="1575" dirty="0"/>
              <a:t>Τις ημέρες που οι εργαζόμενοι χρειάζεται να απασχοληθούν περισσότερες ώρες ή υπάρχει μεγαλύτερο φόρτο εργασίας η εταιρεία παρέχει δωρεάν πρωινό</a:t>
            </a:r>
          </a:p>
          <a:p>
            <a:pPr algn="just">
              <a:lnSpc>
                <a:spcPct val="200000"/>
              </a:lnSpc>
              <a:buFont typeface="Wingdings" pitchFamily="2" charset="2"/>
              <a:buChar char="Ø"/>
            </a:pPr>
            <a:r>
              <a:rPr lang="el-GR" sz="1575" dirty="0"/>
              <a:t>Ομαδικές εκδρομές προσφέρουν «αναγνώριση γεμάτη νόημα»  </a:t>
            </a:r>
          </a:p>
          <a:p>
            <a:pPr algn="just">
              <a:lnSpc>
                <a:spcPct val="200000"/>
              </a:lnSpc>
              <a:buFont typeface="Wingdings" pitchFamily="2" charset="2"/>
              <a:buChar char="Ø"/>
            </a:pPr>
            <a:r>
              <a:rPr lang="el-GR" sz="1575" dirty="0"/>
              <a:t>Ευκαιρία για ανάπτυξη και εξέλιξη, όλοι οι συνεργάτες της εταιρείας μπορούν να γίνουν συνεταίροι     </a:t>
            </a:r>
            <a:endParaRPr lang="en-US" sz="1575" dirty="0"/>
          </a:p>
          <a:p>
            <a:pPr>
              <a:lnSpc>
                <a:spcPct val="200000"/>
              </a:lnSpc>
            </a:pPr>
            <a:endParaRPr lang="en-US" sz="1575" dirty="0"/>
          </a:p>
          <a:p>
            <a:pPr>
              <a:lnSpc>
                <a:spcPct val="200000"/>
              </a:lnSpc>
            </a:pPr>
            <a:endParaRPr lang="el-GR" sz="1575" dirty="0"/>
          </a:p>
        </p:txBody>
      </p:sp>
    </p:spTree>
    <p:extLst>
      <p:ext uri="{BB962C8B-B14F-4D97-AF65-F5344CB8AC3E}">
        <p14:creationId xmlns:p14="http://schemas.microsoft.com/office/powerpoint/2010/main" val="198914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8F49A6-6137-3C4D-A626-D4C3119B036E}"/>
              </a:ext>
            </a:extLst>
          </p:cNvPr>
          <p:cNvSpPr>
            <a:spLocks noGrp="1"/>
          </p:cNvSpPr>
          <p:nvPr>
            <p:ph type="title"/>
          </p:nvPr>
        </p:nvSpPr>
        <p:spPr>
          <a:xfrm>
            <a:off x="471140" y="1196911"/>
            <a:ext cx="7543800" cy="555118"/>
          </a:xfrm>
        </p:spPr>
        <p:txBody>
          <a:bodyPr>
            <a:normAutofit fontScale="90000"/>
          </a:bodyPr>
          <a:lstStyle/>
          <a:p>
            <a:r>
              <a:rPr lang="en-US" dirty="0"/>
              <a:t>Index ventures</a:t>
            </a:r>
            <a:endParaRPr lang="el-GR" dirty="0"/>
          </a:p>
        </p:txBody>
      </p:sp>
      <p:sp>
        <p:nvSpPr>
          <p:cNvPr id="3" name="Θέση περιεχομένου 2">
            <a:extLst>
              <a:ext uri="{FF2B5EF4-FFF2-40B4-BE49-F238E27FC236}">
                <a16:creationId xmlns:a16="http://schemas.microsoft.com/office/drawing/2014/main" id="{BEB5B45D-A8E2-5E42-828E-C729564A2982}"/>
              </a:ext>
            </a:extLst>
          </p:cNvPr>
          <p:cNvSpPr>
            <a:spLocks noGrp="1"/>
          </p:cNvSpPr>
          <p:nvPr>
            <p:ph idx="1"/>
          </p:nvPr>
        </p:nvSpPr>
        <p:spPr/>
        <p:txBody>
          <a:bodyPr/>
          <a:lstStyle/>
          <a:p>
            <a:r>
              <a:rPr lang="en" dirty="0"/>
              <a:t>employee stock ownership plans </a:t>
            </a:r>
            <a:r>
              <a:rPr lang="el-GR" dirty="0"/>
              <a:t>για </a:t>
            </a:r>
            <a:r>
              <a:rPr lang="en-US" dirty="0"/>
              <a:t>startups </a:t>
            </a:r>
            <a:endParaRPr lang="en" dirty="0"/>
          </a:p>
          <a:p>
            <a:endParaRPr lang="en-US" dirty="0"/>
          </a:p>
          <a:p>
            <a:endParaRPr lang="en-US" dirty="0"/>
          </a:p>
          <a:p>
            <a:r>
              <a:rPr lang="en" dirty="0"/>
              <a:t>https://</a:t>
            </a:r>
            <a:r>
              <a:rPr lang="en" dirty="0" err="1"/>
              <a:t>www.indexventures.com</a:t>
            </a:r>
            <a:r>
              <a:rPr lang="en" dirty="0"/>
              <a:t>/</a:t>
            </a:r>
            <a:endParaRPr lang="el-GR" dirty="0"/>
          </a:p>
        </p:txBody>
      </p:sp>
    </p:spTree>
    <p:extLst>
      <p:ext uri="{BB962C8B-B14F-4D97-AF65-F5344CB8AC3E}">
        <p14:creationId xmlns:p14="http://schemas.microsoft.com/office/powerpoint/2010/main" val="362661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6BFB4BFF-F4AF-4E7C-BB77-E0C04AB18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29" y="961450"/>
            <a:ext cx="8855367" cy="5612388"/>
          </a:xfrm>
        </p:spPr>
      </p:pic>
    </p:spTree>
    <p:extLst>
      <p:ext uri="{BB962C8B-B14F-4D97-AF65-F5344CB8AC3E}">
        <p14:creationId xmlns:p14="http://schemas.microsoft.com/office/powerpoint/2010/main" val="106244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29D1-C39E-4A4F-A6F8-FEB8C7C18454}"/>
              </a:ext>
            </a:extLst>
          </p:cNvPr>
          <p:cNvSpPr>
            <a:spLocks noGrp="1"/>
          </p:cNvSpPr>
          <p:nvPr>
            <p:ph type="title"/>
          </p:nvPr>
        </p:nvSpPr>
        <p:spPr/>
        <p:txBody>
          <a:bodyPr/>
          <a:lstStyle/>
          <a:p>
            <a:r>
              <a:rPr lang="en-US" dirty="0" err="1"/>
              <a:t>Skroutz</a:t>
            </a:r>
            <a:endParaRPr lang="el-GR" dirty="0"/>
          </a:p>
        </p:txBody>
      </p:sp>
      <p:sp>
        <p:nvSpPr>
          <p:cNvPr id="3" name="Content Placeholder 2">
            <a:extLst>
              <a:ext uri="{FF2B5EF4-FFF2-40B4-BE49-F238E27FC236}">
                <a16:creationId xmlns:a16="http://schemas.microsoft.com/office/drawing/2014/main" id="{EFA0E226-CE73-48B6-B2EB-50DB880D574E}"/>
              </a:ext>
            </a:extLst>
          </p:cNvPr>
          <p:cNvSpPr>
            <a:spLocks noGrp="1"/>
          </p:cNvSpPr>
          <p:nvPr>
            <p:ph idx="1"/>
          </p:nvPr>
        </p:nvSpPr>
        <p:spPr/>
        <p:txBody>
          <a:bodyPr/>
          <a:lstStyle/>
          <a:p>
            <a:r>
              <a:rPr lang="en-US" dirty="0">
                <a:hlinkClick r:id="rId2"/>
              </a:rPr>
              <a:t>https://www.huffingtonpost.gr/entry/proino-mesemeriano-ekdromes-kai-4emere-eryasia-to-kalokairi-yiati-to-skroutz-thelei-charoemenoes-eryazomenoes_gr_5bec156ae4b0783e0a1e6b84</a:t>
            </a:r>
            <a:endParaRPr lang="en-US" dirty="0"/>
          </a:p>
          <a:p>
            <a:pPr marL="109728" indent="0">
              <a:buNone/>
            </a:pPr>
            <a:endParaRPr lang="el-GR" dirty="0"/>
          </a:p>
        </p:txBody>
      </p:sp>
    </p:spTree>
    <p:extLst>
      <p:ext uri="{BB962C8B-B14F-4D97-AF65-F5344CB8AC3E}">
        <p14:creationId xmlns:p14="http://schemas.microsoft.com/office/powerpoint/2010/main" val="163431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4A1F-5AE4-46A0-88EA-8CC0D803BB5E}"/>
              </a:ext>
            </a:extLst>
          </p:cNvPr>
          <p:cNvSpPr>
            <a:spLocks noGrp="1"/>
          </p:cNvSpPr>
          <p:nvPr>
            <p:ph type="title"/>
          </p:nvPr>
        </p:nvSpPr>
        <p:spPr>
          <a:xfrm>
            <a:off x="143000" y="764704"/>
            <a:ext cx="9001000" cy="1066800"/>
          </a:xfrm>
        </p:spPr>
        <p:txBody>
          <a:bodyPr>
            <a:noAutofit/>
          </a:bodyPr>
          <a:lstStyle/>
          <a:p>
            <a:r>
              <a:rPr lang="el-GR" sz="3200" b="1" dirty="0"/>
              <a:t>Ετήσια Έρευνα Τάσεων Προσέλκυσης &amp; Επιλογής Προσωπικού (ΟΠΑ &amp; </a:t>
            </a:r>
            <a:r>
              <a:rPr lang="en-US" sz="3200" b="1" dirty="0"/>
              <a:t>Adecco, 2019</a:t>
            </a:r>
            <a:r>
              <a:rPr lang="el-GR" sz="3200" b="1" dirty="0"/>
              <a:t>)</a:t>
            </a:r>
            <a:br>
              <a:rPr lang="el-GR" sz="3200" b="1" dirty="0"/>
            </a:br>
            <a:endParaRPr lang="el-GR" sz="3200" dirty="0"/>
          </a:p>
        </p:txBody>
      </p:sp>
      <p:pic>
        <p:nvPicPr>
          <p:cNvPr id="6" name="Content Placeholder 5">
            <a:extLst>
              <a:ext uri="{FF2B5EF4-FFF2-40B4-BE49-F238E27FC236}">
                <a16:creationId xmlns:a16="http://schemas.microsoft.com/office/drawing/2014/main" id="{F2B001A7-F3A0-4256-A621-CE149AE59F9E}"/>
              </a:ext>
            </a:extLst>
          </p:cNvPr>
          <p:cNvPicPr>
            <a:picLocks noGrp="1" noChangeAspect="1"/>
          </p:cNvPicPr>
          <p:nvPr>
            <p:ph idx="1"/>
          </p:nvPr>
        </p:nvPicPr>
        <p:blipFill rotWithShape="1">
          <a:blip r:embed="rId2"/>
          <a:srcRect l="2231" t="15620" r="6914" b="4451"/>
          <a:stretch/>
        </p:blipFill>
        <p:spPr>
          <a:xfrm>
            <a:off x="172011" y="1988840"/>
            <a:ext cx="8576453" cy="4680520"/>
          </a:xfrm>
          <a:prstGeom prst="rect">
            <a:avLst/>
          </a:prstGeom>
        </p:spPr>
      </p:pic>
      <p:sp>
        <p:nvSpPr>
          <p:cNvPr id="5" name="Arrow: Right 4">
            <a:extLst>
              <a:ext uri="{FF2B5EF4-FFF2-40B4-BE49-F238E27FC236}">
                <a16:creationId xmlns:a16="http://schemas.microsoft.com/office/drawing/2014/main" id="{D993AF16-114C-4E85-ADA5-88DD7B3367C1}"/>
              </a:ext>
            </a:extLst>
          </p:cNvPr>
          <p:cNvSpPr/>
          <p:nvPr/>
        </p:nvSpPr>
        <p:spPr>
          <a:xfrm>
            <a:off x="1475656" y="4869160"/>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Tree>
    <p:extLst>
      <p:ext uri="{BB962C8B-B14F-4D97-AF65-F5344CB8AC3E}">
        <p14:creationId xmlns:p14="http://schemas.microsoft.com/office/powerpoint/2010/main" val="96189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571480"/>
            <a:ext cx="7772400" cy="366713"/>
          </a:xfrm>
        </p:spPr>
        <p:txBody>
          <a:bodyPr>
            <a:noAutofit/>
          </a:bodyPr>
          <a:lstStyle/>
          <a:p>
            <a:r>
              <a:rPr lang="el-GR" sz="2800" b="1" dirty="0">
                <a:solidFill>
                  <a:schemeClr val="accent2"/>
                </a:solidFill>
              </a:rPr>
              <a:t>            Στόχοι Συστημάτων Α(ντα)μοιβών</a:t>
            </a:r>
            <a:endParaRPr lang="el-GR" sz="2800" dirty="0">
              <a:solidFill>
                <a:schemeClr val="accent2"/>
              </a:solidFill>
            </a:endParaRPr>
          </a:p>
        </p:txBody>
      </p:sp>
      <p:sp>
        <p:nvSpPr>
          <p:cNvPr id="84995" name="Text Box 3"/>
          <p:cNvSpPr txBox="1">
            <a:spLocks noChangeArrowheads="1"/>
          </p:cNvSpPr>
          <p:nvPr/>
        </p:nvSpPr>
        <p:spPr bwMode="auto">
          <a:xfrm>
            <a:off x="1908174" y="1125538"/>
            <a:ext cx="2735833" cy="4524315"/>
          </a:xfrm>
          <a:prstGeom prst="rect">
            <a:avLst/>
          </a:prstGeom>
          <a:noFill/>
          <a:ln w="28575">
            <a:solidFill>
              <a:schemeClr val="tx1"/>
            </a:solidFill>
            <a:miter lim="800000"/>
            <a:headEnd/>
            <a:tailEnd/>
          </a:ln>
          <a:effectLst/>
        </p:spPr>
        <p:txBody>
          <a:bodyPr wrap="square">
            <a:spAutoFit/>
          </a:bodyPr>
          <a:lstStyle/>
          <a:p>
            <a:pPr eaLnBrk="0" hangingPunct="0">
              <a:spcBef>
                <a:spcPct val="5000"/>
              </a:spcBef>
              <a:spcAft>
                <a:spcPts val="600"/>
              </a:spcAft>
              <a:buFontTx/>
              <a:buChar char="•"/>
            </a:pPr>
            <a:r>
              <a:rPr lang="el-GR" sz="2000" b="1" dirty="0">
                <a:latin typeface="Times New Roman" pitchFamily="18" charset="0"/>
              </a:rPr>
              <a:t>Απόδοση </a:t>
            </a:r>
          </a:p>
          <a:p>
            <a:pPr eaLnBrk="0" hangingPunct="0">
              <a:spcBef>
                <a:spcPct val="5000"/>
              </a:spcBef>
              <a:spcAft>
                <a:spcPts val="600"/>
              </a:spcAft>
              <a:buFontTx/>
              <a:buChar char="•"/>
            </a:pPr>
            <a:r>
              <a:rPr lang="el-GR" sz="2000" b="1" dirty="0">
                <a:latin typeface="Times New Roman" pitchFamily="18" charset="0"/>
              </a:rPr>
              <a:t>Δικαιοσύνη</a:t>
            </a:r>
          </a:p>
          <a:p>
            <a:pPr eaLnBrk="0" hangingPunct="0">
              <a:spcBef>
                <a:spcPct val="5000"/>
              </a:spcBef>
              <a:spcAft>
                <a:spcPts val="600"/>
              </a:spcAft>
              <a:buFontTx/>
              <a:buChar char="•"/>
            </a:pPr>
            <a:r>
              <a:rPr lang="el-GR" sz="2000" b="1" dirty="0">
                <a:latin typeface="Times New Roman" pitchFamily="18" charset="0"/>
              </a:rPr>
              <a:t>Υποκίνηση</a:t>
            </a:r>
          </a:p>
          <a:p>
            <a:pPr eaLnBrk="0" hangingPunct="0">
              <a:spcBef>
                <a:spcPct val="5000"/>
              </a:spcBef>
              <a:spcAft>
                <a:spcPts val="600"/>
              </a:spcAft>
              <a:buFontTx/>
              <a:buChar char="•"/>
            </a:pPr>
            <a:r>
              <a:rPr lang="el-GR" sz="2000" b="1" dirty="0">
                <a:latin typeface="Times New Roman" pitchFamily="18" charset="0"/>
              </a:rPr>
              <a:t>Προσέλκυση ικανών εργαζομένων/στελεχών</a:t>
            </a:r>
          </a:p>
          <a:p>
            <a:pPr eaLnBrk="0" hangingPunct="0">
              <a:spcBef>
                <a:spcPct val="5000"/>
              </a:spcBef>
              <a:spcAft>
                <a:spcPts val="600"/>
              </a:spcAft>
              <a:buFontTx/>
              <a:buChar char="•"/>
            </a:pPr>
            <a:r>
              <a:rPr lang="el-GR" sz="2000" b="1" dirty="0">
                <a:latin typeface="Times New Roman" pitchFamily="18" charset="0"/>
              </a:rPr>
              <a:t>Κόστος εργασίας</a:t>
            </a:r>
          </a:p>
          <a:p>
            <a:pPr eaLnBrk="0" hangingPunct="0">
              <a:spcBef>
                <a:spcPct val="5000"/>
              </a:spcBef>
              <a:spcAft>
                <a:spcPts val="600"/>
              </a:spcAft>
              <a:buFontTx/>
              <a:buChar char="•"/>
            </a:pPr>
            <a:r>
              <a:rPr lang="el-GR" sz="2000" b="1" dirty="0">
                <a:latin typeface="Times New Roman" pitchFamily="18" charset="0"/>
              </a:rPr>
              <a:t>Διαμόρφωση οργανωσιακής κουλτούρας</a:t>
            </a:r>
          </a:p>
          <a:p>
            <a:pPr eaLnBrk="0" hangingPunct="0">
              <a:spcBef>
                <a:spcPct val="5000"/>
              </a:spcBef>
              <a:spcAft>
                <a:spcPts val="600"/>
              </a:spcAft>
              <a:buFontTx/>
              <a:buChar char="•"/>
            </a:pPr>
            <a:r>
              <a:rPr lang="el-GR" sz="2000" b="1" dirty="0">
                <a:latin typeface="Times New Roman" pitchFamily="18" charset="0"/>
              </a:rPr>
              <a:t>Δέσμευση</a:t>
            </a:r>
          </a:p>
          <a:p>
            <a:pPr eaLnBrk="0" hangingPunct="0">
              <a:spcBef>
                <a:spcPct val="5000"/>
              </a:spcBef>
              <a:spcAft>
                <a:spcPts val="600"/>
              </a:spcAft>
              <a:buFontTx/>
              <a:buChar char="•"/>
            </a:pPr>
            <a:r>
              <a:rPr lang="el-GR" sz="2000" b="1" dirty="0">
                <a:latin typeface="Times New Roman" pitchFamily="18" charset="0"/>
              </a:rPr>
              <a:t>Ικανοποίηση</a:t>
            </a:r>
          </a:p>
          <a:p>
            <a:pPr eaLnBrk="0" hangingPunct="0">
              <a:spcBef>
                <a:spcPct val="5000"/>
              </a:spcBef>
              <a:buFontTx/>
              <a:buChar char="•"/>
            </a:pPr>
            <a:endParaRPr lang="el-GR" sz="2000" b="1" dirty="0">
              <a:latin typeface="Times New Roman" pitchFamily="18" charset="0"/>
            </a:endParaRPr>
          </a:p>
        </p:txBody>
      </p:sp>
      <p:sp>
        <p:nvSpPr>
          <p:cNvPr id="84997" name="Text Box 5"/>
          <p:cNvSpPr txBox="1">
            <a:spLocks noChangeArrowheads="1"/>
          </p:cNvSpPr>
          <p:nvPr/>
        </p:nvSpPr>
        <p:spPr bwMode="auto">
          <a:xfrm>
            <a:off x="35496" y="2928938"/>
            <a:ext cx="1512167" cy="646331"/>
          </a:xfrm>
          <a:prstGeom prst="rect">
            <a:avLst/>
          </a:prstGeom>
          <a:noFill/>
          <a:ln w="28575">
            <a:solidFill>
              <a:schemeClr val="tx1"/>
            </a:solidFill>
            <a:miter lim="800000"/>
            <a:headEnd/>
            <a:tailEnd/>
          </a:ln>
          <a:effectLst/>
        </p:spPr>
        <p:txBody>
          <a:bodyPr wrap="square">
            <a:spAutoFit/>
          </a:bodyPr>
          <a:lstStyle/>
          <a:p>
            <a:pPr eaLnBrk="0" hangingPunct="0">
              <a:spcBef>
                <a:spcPct val="50000"/>
              </a:spcBef>
            </a:pPr>
            <a:r>
              <a:rPr lang="el-GR" b="1" dirty="0">
                <a:latin typeface="Times New Roman" pitchFamily="18" charset="0"/>
              </a:rPr>
              <a:t>Συστήματα α(ντα)μοιβών</a:t>
            </a:r>
            <a:endParaRPr lang="el-GR" dirty="0">
              <a:latin typeface="Times New Roman" pitchFamily="18" charset="0"/>
            </a:endParaRPr>
          </a:p>
        </p:txBody>
      </p:sp>
      <p:sp>
        <p:nvSpPr>
          <p:cNvPr id="84998" name="Text Box 6"/>
          <p:cNvSpPr txBox="1">
            <a:spLocks noChangeArrowheads="1"/>
          </p:cNvSpPr>
          <p:nvPr/>
        </p:nvSpPr>
        <p:spPr bwMode="auto">
          <a:xfrm>
            <a:off x="5791200" y="1981200"/>
            <a:ext cx="2895600" cy="4008790"/>
          </a:xfrm>
          <a:prstGeom prst="rect">
            <a:avLst/>
          </a:prstGeom>
          <a:noFill/>
          <a:ln w="28575">
            <a:solidFill>
              <a:schemeClr val="tx1"/>
            </a:solidFill>
            <a:miter lim="800000"/>
            <a:headEnd/>
            <a:tailEnd/>
          </a:ln>
          <a:effectLst/>
        </p:spPr>
        <p:txBody>
          <a:bodyPr>
            <a:spAutoFit/>
          </a:bodyPr>
          <a:lstStyle/>
          <a:p>
            <a:pPr eaLnBrk="0" hangingPunct="0">
              <a:spcBef>
                <a:spcPct val="50000"/>
              </a:spcBef>
            </a:pPr>
            <a:r>
              <a:rPr lang="el-GR" sz="2300" b="1" dirty="0">
                <a:latin typeface="Times New Roman" pitchFamily="18" charset="0"/>
              </a:rPr>
              <a:t>Παραγωγικότητα</a:t>
            </a:r>
          </a:p>
          <a:p>
            <a:pPr eaLnBrk="0" hangingPunct="0">
              <a:spcBef>
                <a:spcPct val="50000"/>
              </a:spcBef>
            </a:pPr>
            <a:r>
              <a:rPr lang="el-GR" sz="2300" b="1" dirty="0">
                <a:latin typeface="Times New Roman" pitchFamily="18" charset="0"/>
              </a:rPr>
              <a:t>Αποτελεσματικότητα</a:t>
            </a:r>
          </a:p>
          <a:p>
            <a:pPr eaLnBrk="0" hangingPunct="0">
              <a:spcBef>
                <a:spcPct val="50000"/>
              </a:spcBef>
            </a:pPr>
            <a:r>
              <a:rPr lang="el-GR" sz="2300" b="1" dirty="0">
                <a:latin typeface="Times New Roman" pitchFamily="18" charset="0"/>
              </a:rPr>
              <a:t>Ανταγωνιστικότητα</a:t>
            </a:r>
          </a:p>
          <a:p>
            <a:pPr eaLnBrk="0" hangingPunct="0">
              <a:spcBef>
                <a:spcPct val="50000"/>
              </a:spcBef>
            </a:pPr>
            <a:r>
              <a:rPr lang="el-GR" sz="2300" b="1" dirty="0">
                <a:latin typeface="Times New Roman" pitchFamily="18" charset="0"/>
              </a:rPr>
              <a:t>Προσαρμογή</a:t>
            </a:r>
          </a:p>
          <a:p>
            <a:pPr eaLnBrk="0" hangingPunct="0">
              <a:spcBef>
                <a:spcPct val="50000"/>
              </a:spcBef>
            </a:pPr>
            <a:r>
              <a:rPr lang="el-GR" sz="2300" b="1" dirty="0">
                <a:latin typeface="Times New Roman" pitchFamily="18" charset="0"/>
              </a:rPr>
              <a:t>Εξυπηρέτηση πελατών</a:t>
            </a:r>
          </a:p>
          <a:p>
            <a:pPr eaLnBrk="0" hangingPunct="0">
              <a:spcBef>
                <a:spcPct val="50000"/>
              </a:spcBef>
            </a:pPr>
            <a:r>
              <a:rPr lang="el-GR" sz="2300" b="1" dirty="0">
                <a:latin typeface="Times New Roman" pitchFamily="18" charset="0"/>
              </a:rPr>
              <a:t>Κερδοφορία</a:t>
            </a:r>
          </a:p>
          <a:p>
            <a:pPr eaLnBrk="0" hangingPunct="0">
              <a:spcBef>
                <a:spcPct val="50000"/>
              </a:spcBef>
            </a:pPr>
            <a:endParaRPr lang="el-GR" sz="2400" b="1" dirty="0">
              <a:latin typeface="Times New Roman" pitchFamily="18" charset="0"/>
            </a:endParaRPr>
          </a:p>
        </p:txBody>
      </p:sp>
      <p:sp>
        <p:nvSpPr>
          <p:cNvPr id="84999" name="Text Box 7"/>
          <p:cNvSpPr txBox="1">
            <a:spLocks noChangeArrowheads="1"/>
          </p:cNvSpPr>
          <p:nvPr/>
        </p:nvSpPr>
        <p:spPr bwMode="auto">
          <a:xfrm>
            <a:off x="5795963" y="1125538"/>
            <a:ext cx="2895600" cy="830997"/>
          </a:xfrm>
          <a:prstGeom prst="rect">
            <a:avLst/>
          </a:prstGeom>
          <a:noFill/>
          <a:ln w="28575">
            <a:solidFill>
              <a:schemeClr val="tx1"/>
            </a:solidFill>
            <a:miter lim="800000"/>
            <a:headEnd/>
            <a:tailEnd/>
          </a:ln>
          <a:effectLst/>
        </p:spPr>
        <p:txBody>
          <a:bodyPr>
            <a:spAutoFit/>
          </a:bodyPr>
          <a:lstStyle/>
          <a:p>
            <a:pPr eaLnBrk="0" hangingPunct="0">
              <a:spcBef>
                <a:spcPct val="50000"/>
              </a:spcBef>
            </a:pPr>
            <a:r>
              <a:rPr lang="el-GR" sz="2400" b="1" dirty="0">
                <a:latin typeface="Times New Roman" pitchFamily="18" charset="0"/>
              </a:rPr>
              <a:t>Οργανωσιακά αποτελέσματα</a:t>
            </a:r>
          </a:p>
        </p:txBody>
      </p:sp>
      <p:sp>
        <p:nvSpPr>
          <p:cNvPr id="85001" name="Line 9"/>
          <p:cNvSpPr>
            <a:spLocks noChangeShapeType="1"/>
          </p:cNvSpPr>
          <p:nvPr/>
        </p:nvSpPr>
        <p:spPr bwMode="auto">
          <a:xfrm>
            <a:off x="1547663" y="3282179"/>
            <a:ext cx="363537" cy="0"/>
          </a:xfrm>
          <a:prstGeom prst="line">
            <a:avLst/>
          </a:prstGeom>
          <a:noFill/>
          <a:ln w="9525">
            <a:solidFill>
              <a:schemeClr val="tx1"/>
            </a:solidFill>
            <a:round/>
            <a:headEnd/>
            <a:tailEnd type="triangle" w="med" len="med"/>
          </a:ln>
          <a:effectLst/>
        </p:spPr>
        <p:txBody>
          <a:bodyPr wrap="none" anchor="ctr"/>
          <a:lstStyle/>
          <a:p>
            <a:endParaRPr lang="el-GR"/>
          </a:p>
        </p:txBody>
      </p:sp>
      <p:sp>
        <p:nvSpPr>
          <p:cNvPr id="85009" name="Line 17"/>
          <p:cNvSpPr>
            <a:spLocks noChangeShapeType="1"/>
          </p:cNvSpPr>
          <p:nvPr/>
        </p:nvSpPr>
        <p:spPr bwMode="auto">
          <a:xfrm>
            <a:off x="4644007" y="3282179"/>
            <a:ext cx="1147193" cy="2359"/>
          </a:xfrm>
          <a:prstGeom prst="line">
            <a:avLst/>
          </a:prstGeom>
          <a:noFill/>
          <a:ln w="9525">
            <a:solidFill>
              <a:schemeClr val="tx1"/>
            </a:solidFill>
            <a:round/>
            <a:headEnd/>
            <a:tailEnd type="triangle" w="med" len="med"/>
          </a:ln>
          <a:effectLst/>
        </p:spPr>
        <p:txBody>
          <a:bodyPr wrap="none" anchor="ct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398F7A8-58AD-3249-AA73-883857FFB7C8}"/>
              </a:ext>
            </a:extLst>
          </p:cNvPr>
          <p:cNvSpPr>
            <a:spLocks noGrp="1"/>
          </p:cNvSpPr>
          <p:nvPr>
            <p:ph idx="1"/>
          </p:nvPr>
        </p:nvSpPr>
        <p:spPr/>
        <p:txBody>
          <a:bodyPr>
            <a:normAutofit/>
          </a:bodyPr>
          <a:lstStyle/>
          <a:p>
            <a:r>
              <a:rPr lang="en" sz="1950" i="1" dirty="0"/>
              <a:t>"It's getting easier for key talent to leave. With the rise of social media such as LinkedIn, everyone is always looking for a job. The days when a company wouldn't publish an employee directory for fear of attracting headhunters are long gone. Moreover, key employees are sensitive to the contributions they make in comparison to their peers</a:t>
            </a:r>
          </a:p>
          <a:p>
            <a:endParaRPr lang="en" sz="1950" i="1" dirty="0"/>
          </a:p>
          <a:p>
            <a:pPr marL="0" indent="0" algn="r">
              <a:buNone/>
            </a:pPr>
            <a:r>
              <a:rPr lang="en" sz="1950" i="1" dirty="0"/>
              <a:t>Prof. Dow Scott</a:t>
            </a:r>
            <a:endParaRPr lang="el-GR" sz="1950" i="1" dirty="0"/>
          </a:p>
        </p:txBody>
      </p:sp>
    </p:spTree>
    <p:extLst>
      <p:ext uri="{BB962C8B-B14F-4D97-AF65-F5344CB8AC3E}">
        <p14:creationId xmlns:p14="http://schemas.microsoft.com/office/powerpoint/2010/main" val="152322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E1BD3749-9EB5-C34F-AF6A-EB339D1411E1}"/>
              </a:ext>
            </a:extLst>
          </p:cNvPr>
          <p:cNvSpPr/>
          <p:nvPr/>
        </p:nvSpPr>
        <p:spPr>
          <a:xfrm>
            <a:off x="372046" y="1750160"/>
            <a:ext cx="8160394" cy="4247317"/>
          </a:xfrm>
          <a:prstGeom prst="rect">
            <a:avLst/>
          </a:prstGeom>
        </p:spPr>
        <p:txBody>
          <a:bodyPr wrap="square">
            <a:spAutoFit/>
          </a:bodyPr>
          <a:lstStyle/>
          <a:p>
            <a:r>
              <a:rPr lang="en" i="1" dirty="0">
                <a:solidFill>
                  <a:srgbClr val="494949"/>
                </a:solidFill>
                <a:cs typeface="Calibri" panose="020F0502020204030204" pitchFamily="34" charset="0"/>
              </a:rPr>
              <a:t>Hay Group's survey (2012) revealed that the top reasons key talent leaves, according to HR professionals, include:</a:t>
            </a:r>
          </a:p>
          <a:p>
            <a:r>
              <a:rPr lang="en" b="1" dirty="0">
                <a:solidFill>
                  <a:srgbClr val="000000"/>
                </a:solidFill>
                <a:cs typeface="Calibri" panose="020F0502020204030204" pitchFamily="34" charset="0"/>
              </a:rPr>
              <a:t>• </a:t>
            </a:r>
            <a:r>
              <a:rPr lang="en" dirty="0">
                <a:solidFill>
                  <a:srgbClr val="494949"/>
                </a:solidFill>
                <a:cs typeface="Calibri" panose="020F0502020204030204" pitchFamily="34" charset="0"/>
              </a:rPr>
              <a:t>Opportunity to </a:t>
            </a:r>
            <a:r>
              <a:rPr lang="en" b="1" dirty="0">
                <a:solidFill>
                  <a:srgbClr val="494949"/>
                </a:solidFill>
                <a:cs typeface="Calibri" panose="020F0502020204030204" pitchFamily="34" charset="0"/>
              </a:rPr>
              <a:t>earn more </a:t>
            </a:r>
            <a:r>
              <a:rPr lang="en" dirty="0">
                <a:solidFill>
                  <a:srgbClr val="494949"/>
                </a:solidFill>
                <a:cs typeface="Calibri" panose="020F0502020204030204" pitchFamily="34" charset="0"/>
              </a:rPr>
              <a:t>elsewhere (cited by 77 percent of respondents).</a:t>
            </a:r>
          </a:p>
          <a:p>
            <a:r>
              <a:rPr lang="en" b="1" dirty="0">
                <a:solidFill>
                  <a:srgbClr val="000000"/>
                </a:solidFill>
                <a:cs typeface="Calibri" panose="020F0502020204030204" pitchFamily="34" charset="0"/>
              </a:rPr>
              <a:t>• </a:t>
            </a:r>
            <a:r>
              <a:rPr lang="en" dirty="0">
                <a:solidFill>
                  <a:srgbClr val="494949"/>
                </a:solidFill>
                <a:cs typeface="Calibri" panose="020F0502020204030204" pitchFamily="34" charset="0"/>
              </a:rPr>
              <a:t>Lack of </a:t>
            </a:r>
            <a:r>
              <a:rPr lang="en" b="1" dirty="0">
                <a:solidFill>
                  <a:srgbClr val="494949"/>
                </a:solidFill>
                <a:cs typeface="Calibri" panose="020F0502020204030204" pitchFamily="34" charset="0"/>
              </a:rPr>
              <a:t>promotion opportunities </a:t>
            </a:r>
            <a:r>
              <a:rPr lang="en" dirty="0">
                <a:solidFill>
                  <a:srgbClr val="494949"/>
                </a:solidFill>
                <a:cs typeface="Calibri" panose="020F0502020204030204" pitchFamily="34" charset="0"/>
              </a:rPr>
              <a:t>(67 percent).</a:t>
            </a:r>
          </a:p>
          <a:p>
            <a:r>
              <a:rPr lang="en" b="1" dirty="0">
                <a:solidFill>
                  <a:srgbClr val="000000"/>
                </a:solidFill>
                <a:cs typeface="Calibri" panose="020F0502020204030204" pitchFamily="34" charset="0"/>
              </a:rPr>
              <a:t>• </a:t>
            </a:r>
            <a:r>
              <a:rPr lang="en" b="1" dirty="0">
                <a:solidFill>
                  <a:srgbClr val="494949"/>
                </a:solidFill>
                <a:cs typeface="Calibri" panose="020F0502020204030204" pitchFamily="34" charset="0"/>
              </a:rPr>
              <a:t>Pay levels </a:t>
            </a:r>
            <a:r>
              <a:rPr lang="en" dirty="0">
                <a:solidFill>
                  <a:srgbClr val="494949"/>
                </a:solidFill>
                <a:cs typeface="Calibri" panose="020F0502020204030204" pitchFamily="34" charset="0"/>
              </a:rPr>
              <a:t>perceived as unfair vs. outside opportunities (58 percent).</a:t>
            </a:r>
          </a:p>
          <a:p>
            <a:r>
              <a:rPr lang="en" b="1" dirty="0">
                <a:solidFill>
                  <a:srgbClr val="000000"/>
                </a:solidFill>
                <a:cs typeface="Calibri" panose="020F0502020204030204" pitchFamily="34" charset="0"/>
              </a:rPr>
              <a:t>• </a:t>
            </a:r>
            <a:r>
              <a:rPr lang="en" dirty="0">
                <a:solidFill>
                  <a:srgbClr val="494949"/>
                </a:solidFill>
                <a:cs typeface="Calibri" panose="020F0502020204030204" pitchFamily="34" charset="0"/>
              </a:rPr>
              <a:t>Dissatisfaction with job or work </a:t>
            </a:r>
            <a:r>
              <a:rPr lang="en" b="1" dirty="0">
                <a:solidFill>
                  <a:srgbClr val="494949"/>
                </a:solidFill>
                <a:cs typeface="Calibri" panose="020F0502020204030204" pitchFamily="34" charset="0"/>
              </a:rPr>
              <a:t>responsibilities</a:t>
            </a:r>
            <a:r>
              <a:rPr lang="en" dirty="0">
                <a:solidFill>
                  <a:srgbClr val="494949"/>
                </a:solidFill>
                <a:cs typeface="Calibri" panose="020F0502020204030204" pitchFamily="34" charset="0"/>
              </a:rPr>
              <a:t> (56 percent).</a:t>
            </a:r>
          </a:p>
          <a:p>
            <a:r>
              <a:rPr lang="en" b="1" dirty="0">
                <a:solidFill>
                  <a:srgbClr val="000000"/>
                </a:solidFill>
                <a:cs typeface="Calibri" panose="020F0502020204030204" pitchFamily="34" charset="0"/>
              </a:rPr>
              <a:t>• </a:t>
            </a:r>
            <a:r>
              <a:rPr lang="en" b="1" dirty="0">
                <a:solidFill>
                  <a:srgbClr val="494949"/>
                </a:solidFill>
                <a:cs typeface="Calibri" panose="020F0502020204030204" pitchFamily="34" charset="0"/>
              </a:rPr>
              <a:t>Pay level </a:t>
            </a:r>
            <a:r>
              <a:rPr lang="en" dirty="0">
                <a:solidFill>
                  <a:srgbClr val="494949"/>
                </a:solidFill>
                <a:cs typeface="Calibri" panose="020F0502020204030204" pitchFamily="34" charset="0"/>
              </a:rPr>
              <a:t>perceived as unfair vs. employee’s performance/contribution (53 percent).</a:t>
            </a:r>
          </a:p>
          <a:p>
            <a:r>
              <a:rPr lang="en" b="1" dirty="0">
                <a:solidFill>
                  <a:srgbClr val="000000"/>
                </a:solidFill>
                <a:cs typeface="Calibri" panose="020F0502020204030204" pitchFamily="34" charset="0"/>
              </a:rPr>
              <a:t>• </a:t>
            </a:r>
            <a:r>
              <a:rPr lang="en" b="1" dirty="0">
                <a:solidFill>
                  <a:srgbClr val="494949"/>
                </a:solidFill>
                <a:cs typeface="Calibri" panose="020F0502020204030204" pitchFamily="34" charset="0"/>
              </a:rPr>
              <a:t>Workloads</a:t>
            </a:r>
            <a:r>
              <a:rPr lang="en" dirty="0">
                <a:solidFill>
                  <a:srgbClr val="494949"/>
                </a:solidFill>
                <a:cs typeface="Calibri" panose="020F0502020204030204" pitchFamily="34" charset="0"/>
              </a:rPr>
              <a:t> too heavy (52 percent).</a:t>
            </a:r>
          </a:p>
          <a:p>
            <a:r>
              <a:rPr lang="en" b="1" dirty="0">
                <a:solidFill>
                  <a:srgbClr val="000000"/>
                </a:solidFill>
                <a:cs typeface="Calibri" panose="020F0502020204030204" pitchFamily="34" charset="0"/>
              </a:rPr>
              <a:t>• </a:t>
            </a:r>
            <a:r>
              <a:rPr lang="en" b="1" dirty="0">
                <a:solidFill>
                  <a:srgbClr val="494949"/>
                </a:solidFill>
                <a:cs typeface="Calibri" panose="020F0502020204030204" pitchFamily="34" charset="0"/>
              </a:rPr>
              <a:t>Work/life balance </a:t>
            </a:r>
            <a:r>
              <a:rPr lang="en" dirty="0">
                <a:solidFill>
                  <a:srgbClr val="494949"/>
                </a:solidFill>
                <a:cs typeface="Calibri" panose="020F0502020204030204" pitchFamily="34" charset="0"/>
              </a:rPr>
              <a:t>issues (50 percent).</a:t>
            </a:r>
          </a:p>
          <a:p>
            <a:endParaRPr lang="el-GR" dirty="0">
              <a:solidFill>
                <a:srgbClr val="494949"/>
              </a:solidFill>
              <a:cs typeface="Calibri" panose="020F0502020204030204" pitchFamily="34" charset="0"/>
            </a:endParaRPr>
          </a:p>
          <a:p>
            <a:r>
              <a:rPr lang="en" i="1" dirty="0">
                <a:solidFill>
                  <a:srgbClr val="494949"/>
                </a:solidFill>
                <a:cs typeface="Calibri" panose="020F0502020204030204" pitchFamily="34" charset="0"/>
              </a:rPr>
              <a:t>Methods most often used to retain key talent include:</a:t>
            </a:r>
          </a:p>
          <a:p>
            <a:r>
              <a:rPr lang="en" b="1" dirty="0">
                <a:solidFill>
                  <a:srgbClr val="000000"/>
                </a:solidFill>
                <a:cs typeface="Calibri" panose="020F0502020204030204" pitchFamily="34" charset="0"/>
              </a:rPr>
              <a:t>• </a:t>
            </a:r>
            <a:r>
              <a:rPr lang="en" dirty="0">
                <a:solidFill>
                  <a:srgbClr val="494949"/>
                </a:solidFill>
                <a:cs typeface="Calibri" panose="020F0502020204030204" pitchFamily="34" charset="0"/>
              </a:rPr>
              <a:t>Identify key employees who are essential to the business (85 percent).</a:t>
            </a:r>
          </a:p>
          <a:p>
            <a:r>
              <a:rPr lang="en" b="1" dirty="0">
                <a:solidFill>
                  <a:srgbClr val="000000"/>
                </a:solidFill>
                <a:cs typeface="Calibri" panose="020F0502020204030204" pitchFamily="34" charset="0"/>
              </a:rPr>
              <a:t>• </a:t>
            </a:r>
            <a:r>
              <a:rPr lang="en" dirty="0">
                <a:solidFill>
                  <a:srgbClr val="494949"/>
                </a:solidFill>
                <a:cs typeface="Calibri" panose="020F0502020204030204" pitchFamily="34" charset="0"/>
              </a:rPr>
              <a:t>Hold discussion with key employees about future opportunities (80 percent).</a:t>
            </a:r>
          </a:p>
          <a:p>
            <a:r>
              <a:rPr lang="en" b="1" dirty="0">
                <a:solidFill>
                  <a:srgbClr val="000000"/>
                </a:solidFill>
                <a:cs typeface="Calibri" panose="020F0502020204030204" pitchFamily="34" charset="0"/>
              </a:rPr>
              <a:t>• </a:t>
            </a:r>
            <a:r>
              <a:rPr lang="en" dirty="0">
                <a:solidFill>
                  <a:srgbClr val="494949"/>
                </a:solidFill>
                <a:cs typeface="Calibri" panose="020F0502020204030204" pitchFamily="34" charset="0"/>
              </a:rPr>
              <a:t>Pay employees above market level (75 percent).</a:t>
            </a:r>
          </a:p>
        </p:txBody>
      </p:sp>
      <p:sp>
        <p:nvSpPr>
          <p:cNvPr id="3" name="Τίτλος 1">
            <a:extLst>
              <a:ext uri="{FF2B5EF4-FFF2-40B4-BE49-F238E27FC236}">
                <a16:creationId xmlns:a16="http://schemas.microsoft.com/office/drawing/2014/main" id="{2C2474F5-D29B-B84A-A36B-9D712AE63A7C}"/>
              </a:ext>
            </a:extLst>
          </p:cNvPr>
          <p:cNvSpPr>
            <a:spLocks noGrp="1"/>
          </p:cNvSpPr>
          <p:nvPr>
            <p:ph type="title"/>
          </p:nvPr>
        </p:nvSpPr>
        <p:spPr>
          <a:xfrm>
            <a:off x="271848" y="1062949"/>
            <a:ext cx="7543800" cy="603803"/>
          </a:xfrm>
        </p:spPr>
        <p:txBody>
          <a:bodyPr>
            <a:normAutofit fontScale="90000"/>
          </a:bodyPr>
          <a:lstStyle/>
          <a:p>
            <a:r>
              <a:rPr lang="el-GR" dirty="0"/>
              <a:t>Κ</a:t>
            </a:r>
            <a:r>
              <a:rPr lang="en-US" dirty="0" err="1"/>
              <a:t>ύ</a:t>
            </a:r>
            <a:r>
              <a:rPr lang="el-GR" dirty="0" err="1"/>
              <a:t>ριοι</a:t>
            </a:r>
            <a:r>
              <a:rPr lang="el-GR" dirty="0"/>
              <a:t> λόγοι αποχώρησης</a:t>
            </a:r>
          </a:p>
        </p:txBody>
      </p:sp>
    </p:spTree>
    <p:extLst>
      <p:ext uri="{BB962C8B-B14F-4D97-AF65-F5344CB8AC3E}">
        <p14:creationId xmlns:p14="http://schemas.microsoft.com/office/powerpoint/2010/main" val="81841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03D11E9-A713-2542-BD0B-60CF9A43576D}"/>
              </a:ext>
            </a:extLst>
          </p:cNvPr>
          <p:cNvSpPr>
            <a:spLocks noGrp="1"/>
          </p:cNvSpPr>
          <p:nvPr>
            <p:ph idx="1"/>
          </p:nvPr>
        </p:nvSpPr>
        <p:spPr>
          <a:xfrm>
            <a:off x="485002" y="1869268"/>
            <a:ext cx="7903421" cy="4584067"/>
          </a:xfrm>
        </p:spPr>
        <p:txBody>
          <a:bodyPr>
            <a:noAutofit/>
          </a:bodyPr>
          <a:lstStyle/>
          <a:p>
            <a:pPr marL="0" indent="0">
              <a:buNone/>
            </a:pPr>
            <a:r>
              <a:rPr lang="en" sz="1900" i="1" dirty="0"/>
              <a:t>Gallup’s State of the Global Workplace (2017) research</a:t>
            </a:r>
            <a:r>
              <a:rPr lang="el-GR" sz="1900" i="1" dirty="0"/>
              <a:t>:</a:t>
            </a:r>
            <a:endParaRPr lang="en" sz="1900" i="1" dirty="0"/>
          </a:p>
          <a:p>
            <a:r>
              <a:rPr lang="en" sz="1900" dirty="0"/>
              <a:t>the number one reason people leave jobs is because of </a:t>
            </a:r>
            <a:r>
              <a:rPr lang="en" sz="1900" b="1" dirty="0"/>
              <a:t>limited recognition and praise</a:t>
            </a:r>
          </a:p>
          <a:p>
            <a:endParaRPr lang="en" sz="1900" dirty="0"/>
          </a:p>
          <a:p>
            <a:pPr fontAlgn="base"/>
            <a:r>
              <a:rPr lang="en" sz="1900" i="1" dirty="0"/>
              <a:t>Robert Half UK, published in August 2015, found that the top reasons an employee will leave an organi</a:t>
            </a:r>
            <a:r>
              <a:rPr lang="el-GR" sz="1900" i="1" dirty="0"/>
              <a:t>ζ</a:t>
            </a:r>
            <a:r>
              <a:rPr lang="en" sz="1900" i="1" dirty="0"/>
              <a:t>ation are for:</a:t>
            </a:r>
          </a:p>
          <a:p>
            <a:pPr fontAlgn="base"/>
            <a:r>
              <a:rPr lang="en" sz="1900" dirty="0"/>
              <a:t> a better </a:t>
            </a:r>
            <a:r>
              <a:rPr lang="en" sz="1900" b="1" dirty="0"/>
              <a:t>work-life balance </a:t>
            </a:r>
            <a:r>
              <a:rPr lang="en" sz="1900" dirty="0"/>
              <a:t>(30%), </a:t>
            </a:r>
          </a:p>
          <a:p>
            <a:pPr fontAlgn="base"/>
            <a:r>
              <a:rPr lang="en" sz="1900" dirty="0"/>
              <a:t>further </a:t>
            </a:r>
            <a:r>
              <a:rPr lang="en" sz="1900" b="1" dirty="0"/>
              <a:t>career advancement </a:t>
            </a:r>
            <a:r>
              <a:rPr lang="en" sz="1900" dirty="0"/>
              <a:t>(29%),</a:t>
            </a:r>
          </a:p>
          <a:p>
            <a:pPr fontAlgn="base"/>
            <a:r>
              <a:rPr lang="en" sz="1900" dirty="0"/>
              <a:t> higher </a:t>
            </a:r>
            <a:r>
              <a:rPr lang="en" sz="1900" b="1" dirty="0"/>
              <a:t>remuneration</a:t>
            </a:r>
            <a:r>
              <a:rPr lang="en" sz="1900" dirty="0"/>
              <a:t>, including salary, bonus and benefits (27%), </a:t>
            </a:r>
          </a:p>
          <a:p>
            <a:pPr fontAlgn="base"/>
            <a:r>
              <a:rPr lang="en" sz="1900" dirty="0"/>
              <a:t>better </a:t>
            </a:r>
            <a:r>
              <a:rPr lang="en" sz="1900" b="1" dirty="0"/>
              <a:t>location</a:t>
            </a:r>
            <a:r>
              <a:rPr lang="en" sz="1900" dirty="0"/>
              <a:t> (11%), and</a:t>
            </a:r>
          </a:p>
          <a:p>
            <a:pPr fontAlgn="base"/>
            <a:r>
              <a:rPr lang="en" sz="1900" dirty="0"/>
              <a:t> a better </a:t>
            </a:r>
            <a:r>
              <a:rPr lang="en" sz="1900" b="1" dirty="0"/>
              <a:t>corporate culture </a:t>
            </a:r>
            <a:r>
              <a:rPr lang="en" sz="1900" dirty="0"/>
              <a:t>(6%).</a:t>
            </a:r>
          </a:p>
          <a:p>
            <a:pPr marL="0" indent="0">
              <a:buNone/>
            </a:pPr>
            <a:br>
              <a:rPr lang="en" sz="1900" dirty="0"/>
            </a:br>
            <a:endParaRPr lang="el-GR" sz="1900" dirty="0"/>
          </a:p>
        </p:txBody>
      </p:sp>
      <p:sp>
        <p:nvSpPr>
          <p:cNvPr id="4" name="Τίτλος 1">
            <a:extLst>
              <a:ext uri="{FF2B5EF4-FFF2-40B4-BE49-F238E27FC236}">
                <a16:creationId xmlns:a16="http://schemas.microsoft.com/office/drawing/2014/main" id="{317182D0-D3FC-7240-AF22-608F90CD585F}"/>
              </a:ext>
            </a:extLst>
          </p:cNvPr>
          <p:cNvSpPr>
            <a:spLocks noGrp="1"/>
          </p:cNvSpPr>
          <p:nvPr>
            <p:ph type="title"/>
          </p:nvPr>
        </p:nvSpPr>
        <p:spPr>
          <a:xfrm>
            <a:off x="271848" y="1062949"/>
            <a:ext cx="7543800" cy="603803"/>
          </a:xfrm>
        </p:spPr>
        <p:txBody>
          <a:bodyPr>
            <a:normAutofit fontScale="90000"/>
          </a:bodyPr>
          <a:lstStyle/>
          <a:p>
            <a:r>
              <a:rPr lang="el-GR" dirty="0"/>
              <a:t>Κ</a:t>
            </a:r>
            <a:r>
              <a:rPr lang="en-US" dirty="0" err="1"/>
              <a:t>ύ</a:t>
            </a:r>
            <a:r>
              <a:rPr lang="el-GR" dirty="0" err="1"/>
              <a:t>ριοι</a:t>
            </a:r>
            <a:r>
              <a:rPr lang="el-GR" dirty="0"/>
              <a:t> λόγοι αποχώρησης</a:t>
            </a:r>
          </a:p>
        </p:txBody>
      </p:sp>
    </p:spTree>
    <p:extLst>
      <p:ext uri="{BB962C8B-B14F-4D97-AF65-F5344CB8AC3E}">
        <p14:creationId xmlns:p14="http://schemas.microsoft.com/office/powerpoint/2010/main" val="3350454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2130</TotalTime>
  <Words>1300</Words>
  <Application>Microsoft Office PowerPoint</Application>
  <PresentationFormat>Προβολή στην οθόνη (4:3)</PresentationFormat>
  <Paragraphs>156</Paragraphs>
  <Slides>24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Calibri</vt:lpstr>
      <vt:lpstr>Georgia</vt:lpstr>
      <vt:lpstr>Times New Roman</vt:lpstr>
      <vt:lpstr>Trebuchet MS</vt:lpstr>
      <vt:lpstr>Wingdings</vt:lpstr>
      <vt:lpstr>Wingdings 2</vt:lpstr>
      <vt:lpstr>Αστικό</vt:lpstr>
      <vt:lpstr>Ανταμοιβή και Ταλέντο</vt:lpstr>
      <vt:lpstr>Παρουσίαση του PowerPoint</vt:lpstr>
      <vt:lpstr>Παρουσίαση του PowerPoint</vt:lpstr>
      <vt:lpstr>Skroutz</vt:lpstr>
      <vt:lpstr>Ετήσια Έρευνα Τάσεων Προσέλκυσης &amp; Επιλογής Προσωπικού (ΟΠΑ &amp; Adecco, 2019) </vt:lpstr>
      <vt:lpstr>            Στόχοι Συστημάτων Α(ντα)μοιβών</vt:lpstr>
      <vt:lpstr>Παρουσίαση του PowerPoint</vt:lpstr>
      <vt:lpstr>Κύριοι λόγοι αποχώρησης</vt:lpstr>
      <vt:lpstr>Κύριοι λόγοι αποχώρησης</vt:lpstr>
      <vt:lpstr>Κύριοι λόγοι παραμονής</vt:lpstr>
      <vt:lpstr>Παρουσίαση του PowerPoint</vt:lpstr>
      <vt:lpstr>Reasons for Great Resignation </vt:lpstr>
      <vt:lpstr>5 πιο ελκυστικοί παράγοντες</vt:lpstr>
      <vt:lpstr>Ανταμοιβές</vt:lpstr>
      <vt:lpstr>Παροχές - Δώρα </vt:lpstr>
      <vt:lpstr>Ειδική μεταχείριση</vt:lpstr>
      <vt:lpstr>Εμπειρίες</vt:lpstr>
      <vt:lpstr>Παρουσίαση του PowerPoint</vt:lpstr>
      <vt:lpstr>Παρουσίαση του PowerPoint</vt:lpstr>
      <vt:lpstr>Παρουσίαση του PowerPoint</vt:lpstr>
      <vt:lpstr> “3M Total Rewards"</vt:lpstr>
      <vt:lpstr>Edward Jones</vt:lpstr>
      <vt:lpstr>Edward Jones</vt:lpstr>
      <vt:lpstr>Index ventures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Αποτελεσματική επικοινωνία και διαχείριση συγκρούσεων</dc:title>
  <dc:creator>PANOS</dc:creator>
  <cp:lastModifiedBy>Administrator</cp:lastModifiedBy>
  <cp:revision>396</cp:revision>
  <cp:lastPrinted>2023-05-19T10:22:49Z</cp:lastPrinted>
  <dcterms:created xsi:type="dcterms:W3CDTF">2013-10-01T08:53:01Z</dcterms:created>
  <dcterms:modified xsi:type="dcterms:W3CDTF">2023-05-19T10:23:10Z</dcterms:modified>
</cp:coreProperties>
</file>