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59" r:id="rId6"/>
    <p:sldId id="260" r:id="rId7"/>
    <p:sldId id="261" r:id="rId8"/>
    <p:sldId id="262" r:id="rId9"/>
    <p:sldId id="263" r:id="rId10"/>
    <p:sldId id="264" r:id="rId11"/>
    <p:sldId id="265" r:id="rId12"/>
    <p:sldId id="267" r:id="rId13"/>
    <p:sldId id="268" r:id="rId14"/>
    <p:sldId id="269" r:id="rId15"/>
    <p:sldId id="270" r:id="rId16"/>
    <p:sldId id="271" r:id="rId17"/>
    <p:sldId id="272" r:id="rId18"/>
    <p:sldId id="273" r:id="rId19"/>
    <p:sldId id="274" r:id="rId20"/>
    <p:sldId id="275" r:id="rId21"/>
    <p:sldId id="288" r:id="rId22"/>
    <p:sldId id="276" r:id="rId23"/>
    <p:sldId id="277" r:id="rId24"/>
    <p:sldId id="278" r:id="rId25"/>
    <p:sldId id="290" r:id="rId26"/>
    <p:sldId id="289" r:id="rId27"/>
    <p:sldId id="285" r:id="rId28"/>
    <p:sldId id="279" r:id="rId29"/>
    <p:sldId id="280" r:id="rId30"/>
    <p:sldId id="281" r:id="rId31"/>
    <p:sldId id="282" r:id="rId32"/>
    <p:sldId id="283" r:id="rId33"/>
    <p:sldId id="284" r:id="rId34"/>
    <p:sldId id="286" r:id="rId35"/>
    <p:sldId id="287" r:id="rId36"/>
    <p:sldId id="291" r:id="rId37"/>
    <p:sldId id="292" r:id="rId38"/>
    <p:sldId id="293" r:id="rId39"/>
    <p:sldId id="294" r:id="rId40"/>
    <p:sldId id="295" r:id="rId41"/>
    <p:sldId id="296" r:id="rId4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13" autoAdjust="0"/>
    <p:restoredTop sz="94660"/>
  </p:normalViewPr>
  <p:slideViewPr>
    <p:cSldViewPr>
      <p:cViewPr>
        <p:scale>
          <a:sx n="100" d="100"/>
          <a:sy n="100" d="100"/>
        </p:scale>
        <p:origin x="-2184" y="-22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17/12/2021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17/12/2021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17/12/2021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12/17/2021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17/12/2021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17/12/2021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17/12/2021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17/12/2021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17/12/2021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17/12/2021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17/12/2021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17/12/2021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17/12/2021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news.bbc.co.uk/2/hi/uk_news/england/manchester/7584446.stm" TargetMode="External"/><Relationship Id="rId2" Type="http://schemas.openxmlformats.org/officeDocument/2006/relationships/hyperlink" Target="http://www.dailymail.co.uk/news/article-1049869/Guilty-cruelty-Muslim-ordered-boys-flog-themselves.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hudoc.echr.coe.int/sites/eng/pages/search.aspx?i=001-78982" TargetMode="Externa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Δικαιώματα του παιδιού</a:t>
            </a:r>
            <a:endParaRPr lang="el-GR" dirty="0"/>
          </a:p>
        </p:txBody>
      </p:sp>
      <p:sp>
        <p:nvSpPr>
          <p:cNvPr id="3" name="2 - Υπότιτλος"/>
          <p:cNvSpPr>
            <a:spLocks noGrp="1"/>
          </p:cNvSpPr>
          <p:nvPr>
            <p:ph type="subTitle" idx="1"/>
          </p:nvPr>
        </p:nvSpPr>
        <p:spPr/>
        <p:txBody>
          <a:bodyPr/>
          <a:lstStyle/>
          <a:p>
            <a:r>
              <a:rPr lang="el-GR" dirty="0" smtClean="0"/>
              <a:t>Θρησκευτική ελευθερία</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κατά τρόπο που να ανταποκρίνεται στην ανάπτυξη των ικανοτήτων του</a:t>
            </a:r>
            <a:endParaRPr lang="el-GR" dirty="0"/>
          </a:p>
        </p:txBody>
      </p:sp>
      <p:sp>
        <p:nvSpPr>
          <p:cNvPr id="3" name="2 - Θέση περιεχομένου"/>
          <p:cNvSpPr>
            <a:spLocks noGrp="1"/>
          </p:cNvSpPr>
          <p:nvPr>
            <p:ph idx="1"/>
          </p:nvPr>
        </p:nvSpPr>
        <p:spPr/>
        <p:txBody>
          <a:bodyPr>
            <a:normAutofit fontScale="55000" lnSpcReduction="20000"/>
          </a:bodyPr>
          <a:lstStyle/>
          <a:p>
            <a:pPr algn="just"/>
            <a:r>
              <a:rPr lang="el-GR" dirty="0" smtClean="0"/>
              <a:t>Με τον όρο «οι εξελισσόμενες ικανότητες του παιδιού», εννοείται ότι από τη στιγμή που ένα παιδί είναι ικανό να σχηματίσει προσωπικές απόψεις, αυτές οι απόψεις πρέπει να ακούγονται και να λαμβάνονται σοβαρά υπόψη και «να δίνεται η δέουσα βαρύτητα σύμφωνα με την ηλικία και την ωριμότητα του παιδιού». </a:t>
            </a:r>
          </a:p>
          <a:p>
            <a:pPr algn="just"/>
            <a:r>
              <a:rPr lang="el-GR" dirty="0" smtClean="0"/>
              <a:t>Ως εκ τούτου, το παιδί θα πρέπει να αναλάβει περισσότερο ενεργό θέση κατά την άσκηση των δικαιωμάτων του σύμφωνα με αυτήν την αυξανόμενη ωριμότητα. Στην πράξη, θα σήμαινε κατάλληλες παιδοκεντρικές μορφές διδασκαλίας για τα μικρά παιδιά και, όσο περισσότερο ωριμάζει το παιδί, επιτρέποντας ενεργό μέρος στη θρησκευτική διδασκαλία με χώρο για τις δικές τους θέσεις. ερωτήσεις και ανησυχίες που πρέπει να ακουστούν. </a:t>
            </a:r>
          </a:p>
          <a:p>
            <a:pPr algn="just"/>
            <a:r>
              <a:rPr lang="el-GR" dirty="0" smtClean="0"/>
              <a:t>Η Διεθνής Σύμβαση για τα Δικαιώματα του Παιδιού αναγνωρίζει τη σημασία ενός υποστηρικτικού περιβάλλοντος προκειμένου το παιδί να πραγματοποιήσει τα δικαιώματά του. Αναγνωρίζει ότι αυτό παρέχεται συνήθως από την οικογένεια, και επομένως η Σύμβαση κατοχυρώνει ορισμένα δικαιώματα που προστατεύουν τη σχέση μεταξύ των παιδιών και των γονέων ή των νόμιμων κηδεμόνων τους, συμπεριλαμβανομένου του δικαιώματος να γνωρίζουν και να τους φροντίζουν οι γονείς του/της και μιας υποχρέωσης για τα κράτη να διασφαλίσουν ότι τα παιδιά δεν χωρίζονται από τους γονείς τους παρά τη θέλησή τους.</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85794"/>
            <a:ext cx="8229600" cy="5786478"/>
          </a:xfrm>
        </p:spPr>
        <p:txBody>
          <a:bodyPr>
            <a:normAutofit fontScale="70000" lnSpcReduction="20000"/>
          </a:bodyPr>
          <a:lstStyle/>
          <a:p>
            <a:pPr algn="just"/>
            <a:r>
              <a:rPr lang="el-GR" dirty="0" smtClean="0"/>
              <a:t>Σύμφωνα, λοιπόν, με τη Σύμβαση,  το δικαίωμα των γονιών να καθοδηγούν τα παιδιά τους στην ενάσκηση των δικαιωμάτων τους ευρύτερα και του δικαιώματός τους στην ελευθερία σκέψης, συνείδησης και θρησκείας θα πρέπει να είναι σε πλήρη συμμόρφωση με το δικαίωμα του παιδιού να έχει τις ευκαιρίες που θα του επιτρέπουν να αναπτύσσει τις δεξιότητες να  αποκτά την απαιτούμενη γνώση και πληροφορίες, και, καθώς προχωρά ηλικιακά και ωριμάζει νοητικά, να διαμορφώνει κριτικά και να εκφράζει ελεύθερα τις απόψεις του, σε κάθε θέμα που το αφορά.</a:t>
            </a:r>
          </a:p>
          <a:p>
            <a:pPr algn="just"/>
            <a:r>
              <a:rPr lang="el-GR" dirty="0" smtClean="0"/>
              <a:t>Έτσι, οι γονείς έχουν αποκλειστικό δικαίωμα διαμόρφωσης θρησκευτικής συνείδησης το οποίο βέβαια διαφοροποιείται με βάση την ηλικία. </a:t>
            </a:r>
          </a:p>
          <a:p>
            <a:pPr lvl="1" algn="just"/>
            <a:r>
              <a:rPr lang="el-GR" dirty="0" smtClean="0"/>
              <a:t>Κατά την προσχολική ηλικία οι γονείς ενεργούν εξ ιδίου δικαίου καθώς η ηλικία του τέκνου επιβάλλει την πλήρη υποκατάστασή του στην άσκηση της θρησκευτικής ελευθερίας. </a:t>
            </a:r>
          </a:p>
          <a:p>
            <a:pPr lvl="1" algn="just"/>
            <a:r>
              <a:rPr lang="el-GR" dirty="0" smtClean="0"/>
              <a:t>Όταν όμως το παιδί φθάσει σε στάδιο ικανοποιητικής ωριμότητας τότε ο ρόλος των γονέων γίνεται περισσότερο διαμεσολαβητικός έως ότου καταλήξει συμβουλευτικός. </a:t>
            </a:r>
          </a:p>
          <a:p>
            <a:pPr lvl="1" algn="just"/>
            <a:r>
              <a:rPr lang="el-GR" dirty="0" smtClean="0"/>
              <a:t>Κατά την ενηλικίωσή του το τέκνο είναι ελεύθερο να επιλέξει οποιαδήποτε θρησκεία ή δόγμα το αντιπροσωπεύει.</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571480"/>
            <a:ext cx="8229600" cy="5929354"/>
          </a:xfrm>
        </p:spPr>
        <p:txBody>
          <a:bodyPr>
            <a:normAutofit fontScale="85000" lnSpcReduction="20000"/>
          </a:bodyPr>
          <a:lstStyle/>
          <a:p>
            <a:pPr algn="just"/>
            <a:r>
              <a:rPr lang="el-GR" dirty="0" smtClean="0"/>
              <a:t>Κακή άσκηση της γονικής μέριμνας οι οποίες σχετίζονται με τη θρησκευτική διαπαιδαγώγηση του τέκνου -παραδείγματα:</a:t>
            </a:r>
          </a:p>
          <a:p>
            <a:pPr lvl="1" algn="just"/>
            <a:r>
              <a:rPr lang="el-GR" dirty="0" smtClean="0"/>
              <a:t>Οι διακρίσεις του γονέα απέναντι στα τέκνα του με βάση τις θρησκευτικές του πεποιθήσεις ανατρέπουν την οικογενειακή σχέση ως βάση δεσμού αίματος και όχι κοινότητας θρησκευτικών (ή πολιτικών) πεποιθήσεων.</a:t>
            </a:r>
          </a:p>
          <a:p>
            <a:pPr lvl="1" algn="just"/>
            <a:r>
              <a:rPr lang="el-GR" dirty="0" smtClean="0"/>
              <a:t>Η προσπάθεια του γονέα να αλλάξει το θρήσκευμα του τέκνου του επιβάλλοντας συγκεκριμένη θρησκευτική πίστη σε αυτό.</a:t>
            </a:r>
          </a:p>
          <a:p>
            <a:pPr lvl="1" algn="just"/>
            <a:r>
              <a:rPr lang="el-GR" dirty="0" smtClean="0"/>
              <a:t>Ο εξαναγκασμός του τέκνου να συμμετάσχει σε λατρευτικές εκδηλώσεις αντίθετες στα χρηστά ήθη και τη δημόσια τάξη</a:t>
            </a:r>
          </a:p>
          <a:p>
            <a:pPr lvl="1" algn="just"/>
            <a:r>
              <a:rPr lang="el-GR" dirty="0" smtClean="0"/>
              <a:t> Οι αλλεπάλληλες αλλαγές των θρησκευτικών πεποιθήσεων του γονέα οι οποίες επηρεάζουν και το θρήσκευμα του τέκνου μπορεί να οδηγήσουν σε ψυχικές διαταραχές του παιδιού αλλοιώνοντας την ενότητα της παιδαγωγικής του μεταχείρισης.</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Θρησκευτικές πρακτικές – Γονείς - Παιδιά</a:t>
            </a:r>
            <a:endParaRPr lang="el-GR" dirty="0"/>
          </a:p>
        </p:txBody>
      </p:sp>
      <p:sp>
        <p:nvSpPr>
          <p:cNvPr id="3" name="2 - Θέση περιεχομένου"/>
          <p:cNvSpPr>
            <a:spLocks noGrp="1"/>
          </p:cNvSpPr>
          <p:nvPr>
            <p:ph sz="half" idx="1"/>
          </p:nvPr>
        </p:nvSpPr>
        <p:spPr>
          <a:xfrm>
            <a:off x="457200" y="1600200"/>
            <a:ext cx="4038600" cy="4757758"/>
          </a:xfrm>
        </p:spPr>
        <p:txBody>
          <a:bodyPr>
            <a:noAutofit/>
          </a:bodyPr>
          <a:lstStyle/>
          <a:p>
            <a:pPr algn="just"/>
            <a:r>
              <a:rPr lang="el-GR" sz="1600" dirty="0" smtClean="0"/>
              <a:t>Στο ψήφισμα της Κοινοβουλευτικής Συνέλευσης του Συμβουλίου της Ευρώπης με το οποίο εκφράζεται η ανησυχία της για μία κατηγορία παραβιάσεων της σωματικής ακεραιότητας των παιδιών που περιλαμβάνει την περιτομή των νεαρών αγοριών για θρησκευτικούς λόγους και την υποβολή ή τον εξαναγκασμό των παιδιών σε τρυπήματα, δερματοστιξία (τατουάζ) ή πλαστική χειρουργική. </a:t>
            </a:r>
          </a:p>
          <a:p>
            <a:pPr algn="just"/>
            <a:r>
              <a:rPr lang="el-GR" sz="1600" dirty="0" smtClean="0"/>
              <a:t>Στο ψήφισμα προτείνεται η λήψη ειδικών μέτρων ευαισθητοποίησης, ο δημόσιος και διαπολιτισμικός διάλογος καθώς και η πρόταξη εναλλακτικών λύσεων για ορισμένες διαδικασίες προκειμένου να αντιμετωπιστούν τα εν λόγω ζητήματα. </a:t>
            </a:r>
          </a:p>
          <a:p>
            <a:pPr algn="just"/>
            <a:r>
              <a:rPr lang="en-GB" sz="1600" dirty="0" smtClean="0"/>
              <a:t>Council of Europe, Parliamentary Assembly, Resolution 1952 (2013), Children’s right to physical integrity</a:t>
            </a:r>
            <a:endParaRPr lang="el-GR" sz="1600" dirty="0"/>
          </a:p>
        </p:txBody>
      </p:sp>
      <p:sp>
        <p:nvSpPr>
          <p:cNvPr id="4" name="3 - Θέση περιεχομένου"/>
          <p:cNvSpPr>
            <a:spLocks noGrp="1"/>
          </p:cNvSpPr>
          <p:nvPr>
            <p:ph sz="half" idx="2"/>
          </p:nvPr>
        </p:nvSpPr>
        <p:spPr/>
        <p:txBody>
          <a:bodyPr>
            <a:normAutofit/>
          </a:bodyPr>
          <a:lstStyle/>
          <a:p>
            <a:r>
              <a:rPr lang="el-GR" sz="1800" dirty="0" smtClean="0"/>
              <a:t>η Σύμβαση για τα δικαιώματα του παιδιού προβλέπει ότι</a:t>
            </a:r>
          </a:p>
          <a:p>
            <a:r>
              <a:rPr lang="el-GR" sz="1800" dirty="0" smtClean="0"/>
              <a:t> «</a:t>
            </a:r>
            <a:r>
              <a:rPr lang="el-GR" sz="1800" i="1" dirty="0" smtClean="0"/>
              <a:t>τα συμβαλλόμενα κράτη παίρνουν όλα τα κατάλληλα και αποτελεσματικά μέτρα για να καταργηθούν οι παραδοσιακές πρακτικές που βλάπτουν την υγεία των παιδιών</a:t>
            </a:r>
            <a:r>
              <a:rPr lang="el-GR" sz="1800" dirty="0" smtClean="0"/>
              <a:t>»</a:t>
            </a:r>
            <a:endParaRPr lang="el-GR"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Παραδείγματα </a:t>
            </a:r>
            <a:endParaRPr lang="el-GR" dirty="0"/>
          </a:p>
        </p:txBody>
      </p:sp>
      <p:sp>
        <p:nvSpPr>
          <p:cNvPr id="3" name="2 - Θέση περιεχομένου"/>
          <p:cNvSpPr>
            <a:spLocks noGrp="1"/>
          </p:cNvSpPr>
          <p:nvPr>
            <p:ph idx="1"/>
          </p:nvPr>
        </p:nvSpPr>
        <p:spPr/>
        <p:txBody>
          <a:bodyPr>
            <a:normAutofit fontScale="62500" lnSpcReduction="20000"/>
          </a:bodyPr>
          <a:lstStyle/>
          <a:p>
            <a:pPr algn="just"/>
            <a:r>
              <a:rPr lang="el-GR" dirty="0" smtClean="0"/>
              <a:t>Το Ευρωπαϊκό Δικαστήριο Ανθρωπίνων Δικαιωμάτων έχει επίσης αποφανθεί για το θέμα. Στην υπόθεση </a:t>
            </a:r>
            <a:r>
              <a:rPr lang="el-GR" i="1" dirty="0" err="1" smtClean="0"/>
              <a:t>Collins</a:t>
            </a:r>
            <a:r>
              <a:rPr lang="el-GR" i="1" dirty="0" smtClean="0"/>
              <a:t> </a:t>
            </a:r>
            <a:r>
              <a:rPr lang="el-GR" i="1" dirty="0" err="1" smtClean="0"/>
              <a:t>and</a:t>
            </a:r>
            <a:r>
              <a:rPr lang="el-GR" i="1" dirty="0" smtClean="0"/>
              <a:t> </a:t>
            </a:r>
            <a:r>
              <a:rPr lang="el-GR" i="1" dirty="0" err="1" smtClean="0"/>
              <a:t>Akaziebie</a:t>
            </a:r>
            <a:r>
              <a:rPr lang="el-GR" i="1" dirty="0" smtClean="0"/>
              <a:t> v. </a:t>
            </a:r>
            <a:r>
              <a:rPr lang="el-GR" i="1" dirty="0" err="1" smtClean="0"/>
              <a:t>Sweden</a:t>
            </a:r>
            <a:r>
              <a:rPr lang="el-GR" dirty="0" smtClean="0"/>
              <a:t>, οι προσφεύγοντες είχαν ασκήσει έφεση κατά διαταγής απομάκρυνσης με το σκεπτικό ότι, εάν επιστρέψουν στην πατρίδα τους, τη </a:t>
            </a:r>
            <a:r>
              <a:rPr lang="el-GR" dirty="0" err="1" smtClean="0"/>
              <a:t>Delta</a:t>
            </a:r>
            <a:r>
              <a:rPr lang="el-GR" dirty="0" smtClean="0"/>
              <a:t> </a:t>
            </a:r>
            <a:r>
              <a:rPr lang="el-GR" dirty="0" err="1" smtClean="0"/>
              <a:t>State</a:t>
            </a:r>
            <a:r>
              <a:rPr lang="el-GR" dirty="0" smtClean="0"/>
              <a:t> στη Νιγηρία, η κόρη της προσφεύγουσας κινδύνευε να υποστεί ακρωτηριασμό των γεννητικών οργάνων. </a:t>
            </a:r>
          </a:p>
          <a:p>
            <a:pPr algn="just"/>
            <a:r>
              <a:rPr lang="el-GR" dirty="0" smtClean="0"/>
              <a:t>Οι σουηδικές αρχές απέρριψαν τον ισχυρισμό ως απίστευτο, αλλά επανέλαβαν ότι ο εξαναγκασμένος ακρωτηριασμός των γεννητικών οργάνων εμπίπτει στην έννοια της «απάνθρωπης ή εξευτελιστικής μεταχείρισης». Η προσφυγή απέτυχε για μία ακόμη φορά λόγω έλλειψης αξιοπιστίας. Ωστόσο, το Δικαστήριο έκρινε ότι «δεν αμφισβητείται ότι η υποβολή μίας γυναίκας σε ακρωτηριασμό ανέρχεται σε κακομεταχείριση αντίθετη προς το άρθρο 3 της Ευρωπαϊκής Σύμβασης Ανθρωπίνων Δικαιωμάτων».</a:t>
            </a:r>
          </a:p>
          <a:p>
            <a:pPr algn="just"/>
            <a:r>
              <a:rPr lang="en-GB" i="1" dirty="0" smtClean="0"/>
              <a:t>Collins and </a:t>
            </a:r>
            <a:r>
              <a:rPr lang="en-GB" i="1" dirty="0" err="1" smtClean="0"/>
              <a:t>Akaziebie</a:t>
            </a:r>
            <a:r>
              <a:rPr lang="en-GB" i="1" dirty="0" smtClean="0"/>
              <a:t> v. Sweden</a:t>
            </a:r>
            <a:r>
              <a:rPr lang="en-GB" dirty="0" smtClean="0"/>
              <a:t>. Application No., 23944/05, 8 March 2007. </a:t>
            </a:r>
            <a:r>
              <a:rPr lang="el-GR" dirty="0" smtClean="0"/>
              <a:t>Βλ</a:t>
            </a:r>
            <a:r>
              <a:rPr lang="en-GB" dirty="0" smtClean="0"/>
              <a:t>. </a:t>
            </a:r>
            <a:r>
              <a:rPr lang="el-GR" dirty="0" smtClean="0"/>
              <a:t>και </a:t>
            </a:r>
            <a:r>
              <a:rPr lang="en-GB" i="1" dirty="0" err="1" smtClean="0"/>
              <a:t>Omeredo</a:t>
            </a:r>
            <a:r>
              <a:rPr lang="en-GB" i="1" dirty="0" smtClean="0"/>
              <a:t> v. Austria</a:t>
            </a:r>
            <a:r>
              <a:rPr lang="en-GB" dirty="0" smtClean="0"/>
              <a:t>, Application No., 8969/10, 20 September 2011.</a:t>
            </a:r>
            <a:endParaRPr lang="el-GR" dirty="0" smtClean="0"/>
          </a:p>
          <a:p>
            <a:pPr algn="just"/>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6072230"/>
          </a:xfrm>
        </p:spPr>
        <p:txBody>
          <a:bodyPr>
            <a:normAutofit/>
          </a:bodyPr>
          <a:lstStyle/>
          <a:p>
            <a:pPr algn="just"/>
            <a:r>
              <a:rPr lang="el-GR" sz="1500" b="1" dirty="0" smtClean="0"/>
              <a:t>Η νομιμότητα του τελετουργικού της περιτομής των αρσενικών νηπίων</a:t>
            </a:r>
          </a:p>
          <a:p>
            <a:pPr algn="just"/>
            <a:r>
              <a:rPr lang="el-GR" sz="1500" dirty="0" smtClean="0"/>
              <a:t>Ορισμένα κράτη έχουν θέσει νομικούς περιορισμούς στην διαδικασία της περιτομής, </a:t>
            </a:r>
          </a:p>
          <a:p>
            <a:pPr lvl="1" algn="just"/>
            <a:r>
              <a:rPr lang="el-GR" sz="1500" dirty="0" smtClean="0"/>
              <a:t>όπως για παράδειγμα η Σουηδία που επιτρέπει μόνο στα πρόσωπα που έχουν πιστοποιηθεί από το Εθνικό Συμβούλιο Υγείας να πραγματοποιούν αυτές τις ιατρικές επεμβάσεις, και επιβάλει την παρουσία γιατρού ή ειδικού νοσηλευτικού προσωπικού κατά τη διάρκεια της διαδικασίας.</a:t>
            </a:r>
          </a:p>
          <a:p>
            <a:pPr lvl="1" algn="just"/>
            <a:r>
              <a:rPr lang="el-GR" sz="1500" dirty="0" smtClean="0"/>
              <a:t> Ο νόμος επίσης προβλέπει ότι ανεξάρτητα από την ηλικία του παιδιού, η επιθυμία του να μην προβεί σε περιτομή θα πρέπει να είναι σεβαστή.</a:t>
            </a:r>
          </a:p>
          <a:p>
            <a:pPr algn="just"/>
            <a:r>
              <a:rPr lang="el-GR" sz="1500" dirty="0" smtClean="0"/>
              <a:t>Στο Ηνωμένο Βασίλειο, στην υπόθεση </a:t>
            </a:r>
            <a:r>
              <a:rPr lang="el-GR" sz="1500" i="1" dirty="0" err="1" smtClean="0"/>
              <a:t>Re</a:t>
            </a:r>
            <a:r>
              <a:rPr lang="el-GR" sz="1500" i="1" dirty="0" smtClean="0"/>
              <a:t> J</a:t>
            </a:r>
            <a:r>
              <a:rPr lang="el-GR" sz="1500" dirty="0" smtClean="0"/>
              <a:t>, το δικαστήριο έκρινε πως η περιτομή στη Βρετανία απαιτεί τη συγκατάθεση όλων των ασκούντων τη γονική μέριμνα, ή την άδεια δικαστηρίου το οποίο αποφασίζει για το καλύτερο συμφέρον του παιδιού, και απαγόρευσε την περιτομή σε ένα αρσενικό παιδί ενός μουσουλμάνου πατέρα και μίας χριστιανής μητέρας  που ασκούσε την επιμέλεια. </a:t>
            </a:r>
          </a:p>
          <a:p>
            <a:pPr marL="742950" lvl="2" indent="-342900" algn="just"/>
            <a:r>
              <a:rPr lang="el-GR" sz="1500" dirty="0" smtClean="0"/>
              <a:t>Το δικαστήριο έκρινε ότι η απόφαση για την περιτομή ενός παιδιού για λόγους άλλους από ιατρική ανάγκη είναι πολύ σημαντική καθώς η διαδικασία είναι μη αναστρέψιμη και θα πρέπει να διεξάγεται μόνο εφόσον οι γονείς την εγκρίνουν μαζί ή, ελλείψει συμφωνίας των γονέων, το δικαστήριο αποφασίζει για το καλύτερο συμφέρον του παιδιού. </a:t>
            </a:r>
            <a:r>
              <a:rPr lang="en-GB" sz="1500" i="1" dirty="0" smtClean="0"/>
              <a:t>Re J (Child’s Religious Upbringing and Circumcision)</a:t>
            </a:r>
            <a:r>
              <a:rPr lang="en-GB" sz="1500" dirty="0" smtClean="0"/>
              <a:t> [2000] 1 </a:t>
            </a:r>
            <a:r>
              <a:rPr lang="en-GB" sz="1500" dirty="0" err="1" smtClean="0"/>
              <a:t>Fam</a:t>
            </a:r>
            <a:r>
              <a:rPr lang="en-GB" sz="1500" dirty="0" smtClean="0"/>
              <a:t> (CA) 307.</a:t>
            </a:r>
            <a:endParaRPr lang="el-GR" sz="1500" dirty="0" smtClean="0"/>
          </a:p>
          <a:p>
            <a:pPr marL="342900" lvl="1" indent="-342900" algn="just">
              <a:buFont typeface="Arial" pitchFamily="34" charset="0"/>
              <a:buChar char="•"/>
            </a:pPr>
            <a:r>
              <a:rPr lang="el-GR" sz="1500" dirty="0" smtClean="0"/>
              <a:t>Παρομοίως σε άλλη υπόθεση το δικαστήριο αρνήθηκε να επιτρέψει σε μουσουλμάνα μητέρα να τελέσει περιτομή στο γιο της. Ο δικαστής έκρινε ότι θα πρέπει τα παιδιά να αποφασίσουν για το ποια θρησκεία θα ακολουθήσουν και ότι η περιτομή δεν θα εξυπηρετούσε το καλύτερο συμφέρον του παιδιού.</a:t>
            </a:r>
            <a:r>
              <a:rPr lang="en-GB" sz="1500" i="1" dirty="0" smtClean="0"/>
              <a:t> Re S (Specific Issue Order: Religion: Circumcision)</a:t>
            </a:r>
            <a:r>
              <a:rPr lang="en-GB" sz="1500" dirty="0" smtClean="0"/>
              <a:t> [2004] EWHC 1282 (</a:t>
            </a:r>
            <a:r>
              <a:rPr lang="en-GB" sz="1500" dirty="0" err="1" smtClean="0"/>
              <a:t>Fam</a:t>
            </a:r>
            <a:r>
              <a:rPr lang="en-GB" sz="1500" dirty="0" smtClean="0"/>
              <a:t>).</a:t>
            </a:r>
            <a:endParaRPr lang="el-GR" sz="15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214290"/>
            <a:ext cx="8229600" cy="5857916"/>
          </a:xfrm>
        </p:spPr>
        <p:txBody>
          <a:bodyPr>
            <a:noAutofit/>
          </a:bodyPr>
          <a:lstStyle/>
          <a:p>
            <a:pPr algn="just"/>
            <a:r>
              <a:rPr lang="el-GR" sz="1600" dirty="0" smtClean="0"/>
              <a:t>Το 2012 όταν ένα Γερμανικό περιφερειακό δικαστήριο στην Κολονία εξέδωσε μία εντυπωσιακή απόφαση, κηρύσσοντας την πρακτική της μη θεραπευτικής ανδρικής περιτομής μία παράνομη διαδικασία που προκαλεί σωματικές βλάβες, ακόμα και αν εκτελείται σύμφωνα με τις ιατρικές προδιαγραφές. </a:t>
            </a:r>
          </a:p>
          <a:p>
            <a:pPr lvl="1" algn="just"/>
            <a:r>
              <a:rPr lang="el-GR" sz="1600" dirty="0" smtClean="0"/>
              <a:t>Σύμφωνα με το δικαστήριο, η συναίνεση των γονέων δεν θα μπορούσε να δικαιολογήσει την διαδικασία του ακρωτηριασμού ανθρώπινου ζωντανού ιστού, καθώς τα γονικά δικαιώματα και το δικαίωμα του γονιού για την εκπαίδευση του παιδιού του δεν θα μπορούσαν να συμπεριλάβουν μία διαδικασία που δεν εξυπηρετεί το καλύτερο συμφέρον του παιδιού ακόμη και για τους σκοπούς της αποφυγής πιθανού αποκλεισμού από τη θρησκευτική τους κοινότητα. </a:t>
            </a:r>
          </a:p>
          <a:p>
            <a:pPr lvl="1" algn="just"/>
            <a:r>
              <a:rPr lang="el-GR" sz="1600" dirty="0" smtClean="0"/>
              <a:t>Το δικαστήριο υποστήριξε ότι η περιτομή δεν είναι εύλογη υπό την έννοια της αναλογικότητας, ακόμα και αν θεωρείται αναγκαία για θρησκευτικούς λόγους,  καθώς αλλάζει το σώμα του παιδιού μόνιμα και ανεπανόρθωτα και δεν εξυπηρετεί το συμφέρον του παιδιού να αποφασίσει ανεξάρτητα το θρήσκευμά του, αργότερα στη ζωή. </a:t>
            </a:r>
          </a:p>
          <a:p>
            <a:pPr lvl="1" algn="just"/>
            <a:r>
              <a:rPr lang="el-GR" sz="1600" dirty="0" smtClean="0"/>
              <a:t>Δηλαδή, το δικαστήριο αποδέχτηκε ότι</a:t>
            </a:r>
            <a:r>
              <a:rPr lang="el-GR" sz="1600" i="1" dirty="0" smtClean="0"/>
              <a:t> </a:t>
            </a:r>
            <a:r>
              <a:rPr lang="el-GR" sz="1600" dirty="0" smtClean="0"/>
              <a:t>το δικαίωμα ενός παιδιού στη σωματική ακεραιότητα υπερισχύει των θρησκευτικών δικαιωμάτων των γονιών του. Ορισμένοι παρατηρητές δήλωσαν ότι θα μπορούσε να θέσει ένα νομικό προηγούμενο που </a:t>
            </a:r>
            <a:r>
              <a:rPr lang="el-GR" sz="1600" dirty="0" err="1" smtClean="0"/>
              <a:t>ποινικοποιεί</a:t>
            </a:r>
            <a:r>
              <a:rPr lang="el-GR" sz="1600" dirty="0" smtClean="0"/>
              <a:t> την πρακτική. </a:t>
            </a:r>
          </a:p>
          <a:p>
            <a:pPr algn="just"/>
            <a:r>
              <a:rPr lang="el-GR" sz="1600" dirty="0" smtClean="0"/>
              <a:t>Μετά από εξοργισμένες διαμαρτυρίες των μουσουλμανικών και εβραϊκών κοινοτήτων της Γερμανίας, στις 12 Δεκεμβρίου 2012, μετά από μια σειρά ακροάσεων και διαβουλεύσεων, η </a:t>
            </a:r>
            <a:r>
              <a:rPr lang="el-GR" sz="1600" dirty="0" err="1" smtClean="0"/>
              <a:t>Bundestag</a:t>
            </a:r>
            <a:r>
              <a:rPr lang="el-GR" sz="1600" dirty="0" smtClean="0"/>
              <a:t> ενέκρινε την πρόταση νόμου, που πλέον αποτελεί άρθρο του Γερμανικού Αστικού Κώδικα, που επέτρεπε ρητώς τη μη θεραπευτική περιτομή και τις προϋποθέσεις υπό τις οποίες μπορεί να εκτελείται.</a:t>
            </a:r>
          </a:p>
          <a:p>
            <a:pPr algn="just"/>
            <a:r>
              <a:rPr lang="en-GB" sz="1600" dirty="0" err="1" smtClean="0"/>
              <a:t>Landgericht</a:t>
            </a:r>
            <a:r>
              <a:rPr lang="en-GB" sz="1600" dirty="0" smtClean="0"/>
              <a:t> Cologne, Judgment of 7 May 2012 – No. 151 Ns 169/11, </a:t>
            </a:r>
            <a:endParaRPr lang="el-GR"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85794"/>
            <a:ext cx="8229600" cy="5340369"/>
          </a:xfrm>
        </p:spPr>
        <p:txBody>
          <a:bodyPr>
            <a:normAutofit fontScale="62500" lnSpcReduction="20000"/>
          </a:bodyPr>
          <a:lstStyle/>
          <a:p>
            <a:pPr algn="just"/>
            <a:r>
              <a:rPr lang="el-GR" dirty="0" smtClean="0"/>
              <a:t>Στο Ηνωμένο Βασίλειο για παράδειγμα το 1974, μία Νιγηριανή μητέρα κατηγορήθηκε από τις αρχές επειδή, λόγω της εθιμοτυπικής επιταγής της κουλτούρας της </a:t>
            </a:r>
            <a:r>
              <a:rPr lang="el-GR" dirty="0" err="1" smtClean="0"/>
              <a:t>Γιορούμπα</a:t>
            </a:r>
            <a:r>
              <a:rPr lang="el-GR" dirty="0" smtClean="0"/>
              <a:t> (</a:t>
            </a:r>
            <a:r>
              <a:rPr lang="en-US" dirty="0" smtClean="0"/>
              <a:t>Yoruba</a:t>
            </a:r>
            <a:r>
              <a:rPr lang="el-GR" dirty="0" smtClean="0"/>
              <a:t>), προχώρησε σε σκαριφισμό των προσώπων των εννιά ετών και δεκατεσσάρων ετών γιών της. Διαπιστώθηκε ότι ο σκαριφισμός αποτελεί ένα αποδεκτό και σύνηθες μέρος της κουλτούρας των </a:t>
            </a:r>
            <a:r>
              <a:rPr lang="el-GR" dirty="0" err="1" smtClean="0"/>
              <a:t>Γιορούμπα</a:t>
            </a:r>
            <a:r>
              <a:rPr lang="el-GR" dirty="0" smtClean="0"/>
              <a:t>, και ότι η νιγηριανή κοινότητα στη Βρετανία πιθανώς δεν ήταν ενήμερη ότι η πρακτική ήταν αντίθετη με το αγγλικό δίκαιο. </a:t>
            </a:r>
          </a:p>
          <a:p>
            <a:pPr algn="just"/>
            <a:r>
              <a:rPr lang="el-GR" dirty="0" smtClean="0"/>
              <a:t>Επιπλέον, τα παιδιά συμμετείχαν πρόθυμα στην τελετή ενώ ο σκαριφισμός ήταν απίθανο να αφήσει μόνιμα σημάδια. </a:t>
            </a:r>
          </a:p>
          <a:p>
            <a:pPr algn="just"/>
            <a:r>
              <a:rPr lang="el-GR" dirty="0" smtClean="0"/>
              <a:t>Δεδομένου ότι το κόψιμο του δέρματος αποτελούσε «πληγή» σύμφωνα με το νόμο, η δικαστής έδωσε εντολή στους ενόρκους ότι δεν έχουν άλλη επιλογή από το να την καταδικάσουν. Ωστόσο, επειδή η δικαστής κατανόησε ότι η Νιγηριανή μητέρα δεν είχε συνειδητοποιήσει ότι παραβίαζε το νόμο και επειδή ήταν η πρώτη υπόθεση του είδους της, η δικαστής αποδέχτηκε απάλλαξε την κατηγορουμένη από οποιαδήποτε ποινή, προειδοποιώντας ταυτοχρόνως ότι στη συγκεκριμένη υπόθεση αποδόθηκε η μεγαλύτερη δυνατή επιείκεια και οι νόμοι της χώρας πρέπει να τηρούνται. </a:t>
            </a:r>
          </a:p>
          <a:p>
            <a:pPr algn="just"/>
            <a:r>
              <a:rPr lang="es-ES" i="1" dirty="0" smtClean="0"/>
              <a:t>R v Adesanya</a:t>
            </a:r>
            <a:r>
              <a:rPr lang="es-ES" dirty="0" smtClean="0"/>
              <a:t>, [1975] 24 ICLG 136.</a:t>
            </a:r>
            <a:endParaRPr lang="el-GR"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8229600" cy="5483245"/>
          </a:xfrm>
        </p:spPr>
        <p:txBody>
          <a:bodyPr>
            <a:normAutofit fontScale="85000" lnSpcReduction="10000"/>
          </a:bodyPr>
          <a:lstStyle/>
          <a:p>
            <a:pPr algn="just"/>
            <a:r>
              <a:rPr lang="el-GR" dirty="0" smtClean="0"/>
              <a:t>το Ανώτατο Δικαστήριο των Ηνωμένων Πολιτειών της Αμερικής αποφάσισε στην υπόθεση </a:t>
            </a:r>
            <a:r>
              <a:rPr lang="el-GR" i="1" dirty="0" err="1" smtClean="0"/>
              <a:t>Wisconsin</a:t>
            </a:r>
            <a:r>
              <a:rPr lang="el-GR" i="1" dirty="0" smtClean="0"/>
              <a:t> v. </a:t>
            </a:r>
            <a:r>
              <a:rPr lang="el-GR" i="1" dirty="0" err="1" smtClean="0"/>
              <a:t>Yoder</a:t>
            </a:r>
            <a:r>
              <a:rPr lang="el-GR" dirty="0" smtClean="0"/>
              <a:t> ότι τα παιδιά της κοινότητας των </a:t>
            </a:r>
            <a:r>
              <a:rPr lang="el-GR" dirty="0" err="1" smtClean="0"/>
              <a:t>Άμις</a:t>
            </a:r>
            <a:r>
              <a:rPr lang="el-GR" dirty="0" smtClean="0"/>
              <a:t> (Α</a:t>
            </a:r>
            <a:r>
              <a:rPr lang="en-US" dirty="0" smtClean="0"/>
              <a:t>mish</a:t>
            </a:r>
            <a:r>
              <a:rPr lang="el-GR" dirty="0" smtClean="0"/>
              <a:t>) μπορούν να απαλλαγούν από την υποχρεωτική εκπαίδευση μετά την 8</a:t>
            </a:r>
            <a:r>
              <a:rPr lang="el-GR" baseline="30000" dirty="0" smtClean="0"/>
              <a:t>η </a:t>
            </a:r>
            <a:r>
              <a:rPr lang="el-GR" dirty="0" smtClean="0"/>
              <a:t>τάξη, κρίνοντας ότι το σύστημα αξιών των </a:t>
            </a:r>
            <a:r>
              <a:rPr lang="el-GR" dirty="0" err="1" smtClean="0"/>
              <a:t>Άμις</a:t>
            </a:r>
            <a:r>
              <a:rPr lang="el-GR" dirty="0" smtClean="0"/>
              <a:t> «απειλούνταν» από τις κοσμικές αξίες που διέπουν το εκπαιδευτικό σύστημα. Ουσιαστικά, το Δικαστήριο έκρινε ότι το θεμελιώδες δικαίωμα των γονέων στη θρησκευτική ελευθερία αντιστάθμιζε το δικαίωμα του παιδιού στην εκπαίδευση και το ενδιαφέρον της πολιτείας στην εκπαίδευσή του, δικαιολογώντας τη συγκεκριμένη απαλλαγή.</a:t>
            </a:r>
          </a:p>
          <a:p>
            <a:pPr algn="just"/>
            <a:r>
              <a:rPr lang="en-GB" i="1" dirty="0" smtClean="0"/>
              <a:t>Wisconsin v. Yoder</a:t>
            </a:r>
            <a:r>
              <a:rPr lang="en-GB" dirty="0" smtClean="0"/>
              <a:t>, 406 U.S. 205 (1972).</a:t>
            </a:r>
            <a:endParaRPr lang="el-GR" dirty="0" smtClean="0"/>
          </a:p>
          <a:p>
            <a:pPr algn="just"/>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8229600" cy="6000792"/>
          </a:xfrm>
        </p:spPr>
        <p:txBody>
          <a:bodyPr>
            <a:normAutofit/>
          </a:bodyPr>
          <a:lstStyle/>
          <a:p>
            <a:pPr algn="just"/>
            <a:r>
              <a:rPr lang="el-GR" sz="1700" dirty="0" smtClean="0"/>
              <a:t>Στην Βρετανία, τον Αύγουστο του 2008, ένας αφοσιωμένος </a:t>
            </a:r>
            <a:r>
              <a:rPr lang="el-GR" sz="1700" dirty="0" err="1" smtClean="0"/>
              <a:t>σιίτης</a:t>
            </a:r>
            <a:r>
              <a:rPr lang="el-GR" sz="1700" dirty="0" smtClean="0"/>
              <a:t> μουσουλμάνος, καταδικάστηκε από το Βασιλικό Δικαστήριο του Μάντσεστερ  (</a:t>
            </a:r>
            <a:r>
              <a:rPr lang="el-GR" sz="1700" dirty="0" err="1" smtClean="0"/>
              <a:t>Manchester</a:t>
            </a:r>
            <a:r>
              <a:rPr lang="el-GR" sz="1700" dirty="0" smtClean="0"/>
              <a:t> </a:t>
            </a:r>
            <a:r>
              <a:rPr lang="el-GR" sz="1700" dirty="0" err="1" smtClean="0"/>
              <a:t>Crown</a:t>
            </a:r>
            <a:r>
              <a:rPr lang="el-GR" sz="1700" dirty="0" smtClean="0"/>
              <a:t> </a:t>
            </a:r>
            <a:r>
              <a:rPr lang="el-GR" sz="1700" dirty="0" err="1" smtClean="0"/>
              <a:t>Court</a:t>
            </a:r>
            <a:r>
              <a:rPr lang="el-GR" sz="1700" dirty="0" smtClean="0"/>
              <a:t>) για παιδική κακοποίηση όταν, λίγους μήνες νωρίτερα, κατά  τη διάρκεια της </a:t>
            </a:r>
            <a:r>
              <a:rPr lang="el-GR" sz="1700" dirty="0" err="1" smtClean="0"/>
              <a:t>Ashura</a:t>
            </a:r>
            <a:r>
              <a:rPr lang="el-GR" sz="1700" dirty="0" smtClean="0"/>
              <a:t> επέτρεψε σε δύο αγόρια, ηλικίας 13 και 15 ετών να </a:t>
            </a:r>
            <a:r>
              <a:rPr lang="el-GR" sz="1700" dirty="0" err="1" smtClean="0"/>
              <a:t>αυτομαστιγωθούν</a:t>
            </a:r>
            <a:r>
              <a:rPr lang="el-GR" sz="1700" dirty="0" smtClean="0"/>
              <a:t> με ένα μαστίγιο </a:t>
            </a:r>
            <a:r>
              <a:rPr lang="el-GR" sz="1700" dirty="0" err="1" smtClean="0"/>
              <a:t>zanjeer</a:t>
            </a:r>
            <a:r>
              <a:rPr lang="el-GR" sz="1700" dirty="0" smtClean="0"/>
              <a:t> </a:t>
            </a:r>
            <a:r>
              <a:rPr lang="el-GR" sz="1700" dirty="0" err="1" smtClean="0"/>
              <a:t>zani</a:t>
            </a:r>
            <a:r>
              <a:rPr lang="el-GR" sz="1700" dirty="0" smtClean="0"/>
              <a:t>, με πέντε κεκλιμένα κοφτερά πτερύγια. Τα αγόρια προκάλεσαν πολλαπλές αμυχές στις πλάτες τους, κυρίως επιφανειακές, ωστόσο με πολλές βαθύτερες τομές. Πρόκειται για μία απόφαση-ορόσημο της βρετανικής νομολογίας με σοβαρές επιπτώσεις για τις θρησκευτικές πρακτικές των θρησκευτικών μειονοτήτων. Ο δικαστής έκρινε ότι τα παιδιά δεν είναι ικανά να συναινέσουν σε αυτοτραυματισμούς. Τα δύο αγόρια παραδέχθηκαν ότι ήθελαν να λάβουν μέρος στην τελετή, αλλά ο εισαγγελέας έκρινε ότι τα παιδιά κάτω από την ηλικία των 16 ετών δεν μπορούν να συναινέσουν στο να προκαλέσουν βλάβη στον εαυτό τους, και εάν το έκαναν θα έπρεπε να προστατεύονται από τους ενήλικες.</a:t>
            </a:r>
          </a:p>
          <a:p>
            <a:pPr algn="just"/>
            <a:r>
              <a:rPr lang="el-GR" sz="1700" dirty="0" smtClean="0"/>
              <a:t>Κατά τη διάρκεια της </a:t>
            </a:r>
            <a:r>
              <a:rPr lang="el-GR" sz="1700" dirty="0" err="1" smtClean="0"/>
              <a:t>Ashura</a:t>
            </a:r>
            <a:r>
              <a:rPr lang="el-GR" sz="1700" dirty="0" smtClean="0"/>
              <a:t>, ορισμένοι </a:t>
            </a:r>
            <a:r>
              <a:rPr lang="el-GR" sz="1700" dirty="0" err="1" smtClean="0"/>
              <a:t>σιίτες</a:t>
            </a:r>
            <a:r>
              <a:rPr lang="el-GR" sz="1700" dirty="0" smtClean="0"/>
              <a:t> μουσουλμάνο</a:t>
            </a:r>
            <a:r>
              <a:rPr lang="en-US" sz="1700" dirty="0" err="1" smtClean="0"/>
              <a:t>i</a:t>
            </a:r>
            <a:r>
              <a:rPr lang="el-GR" sz="1700" dirty="0" smtClean="0"/>
              <a:t> άνδρες </a:t>
            </a:r>
            <a:r>
              <a:rPr lang="el-GR" sz="1700" dirty="0" err="1" smtClean="0"/>
              <a:t>αυτομαστιγώνονται</a:t>
            </a:r>
            <a:r>
              <a:rPr lang="el-GR" sz="1700" dirty="0" smtClean="0"/>
              <a:t> με το ειδικό μαστίγιο </a:t>
            </a:r>
            <a:r>
              <a:rPr lang="el-GR" sz="1700" dirty="0" err="1" smtClean="0"/>
              <a:t>Zangeer</a:t>
            </a:r>
            <a:r>
              <a:rPr lang="el-GR" sz="1700" dirty="0" smtClean="0"/>
              <a:t> </a:t>
            </a:r>
            <a:r>
              <a:rPr lang="el-GR" sz="1700" dirty="0" err="1" smtClean="0"/>
              <a:t>Zani</a:t>
            </a:r>
            <a:r>
              <a:rPr lang="el-GR" sz="1700" dirty="0" smtClean="0"/>
              <a:t>. Η </a:t>
            </a:r>
            <a:r>
              <a:rPr lang="el-GR" sz="1700" dirty="0" err="1" smtClean="0"/>
              <a:t>Ashura</a:t>
            </a:r>
            <a:r>
              <a:rPr lang="el-GR" sz="1700" dirty="0" smtClean="0"/>
              <a:t> τιμά το μαρτύριο του εγγονού του προφήτη Μωάμεθ στη μάχη της </a:t>
            </a:r>
            <a:r>
              <a:rPr lang="el-GR" sz="1700" dirty="0" err="1" smtClean="0"/>
              <a:t>Καρμπάλα</a:t>
            </a:r>
            <a:r>
              <a:rPr lang="el-GR" sz="1700" dirty="0" smtClean="0"/>
              <a:t>. </a:t>
            </a:r>
          </a:p>
          <a:p>
            <a:pPr lvl="1" algn="just"/>
            <a:r>
              <a:rPr lang="el-GR" sz="1200" dirty="0" smtClean="0"/>
              <a:t>Βλ</a:t>
            </a:r>
            <a:r>
              <a:rPr lang="en-GB" sz="1200" dirty="0" smtClean="0"/>
              <a:t>. </a:t>
            </a:r>
            <a:r>
              <a:rPr lang="el-GR" sz="1200" dirty="0" smtClean="0"/>
              <a:t>πληροφορίες</a:t>
            </a:r>
            <a:r>
              <a:rPr lang="en-GB" sz="1200" dirty="0" smtClean="0"/>
              <a:t> </a:t>
            </a:r>
            <a:r>
              <a:rPr lang="en-GB" sz="1200" dirty="0" err="1" smtClean="0"/>
              <a:t>Tozer</a:t>
            </a:r>
            <a:r>
              <a:rPr lang="en-GB" sz="1200" dirty="0" smtClean="0"/>
              <a:t> </a:t>
            </a:r>
            <a:r>
              <a:rPr lang="en-US" sz="1200" dirty="0" smtClean="0"/>
              <a:t>J., </a:t>
            </a:r>
            <a:r>
              <a:rPr lang="en-GB" sz="1200" i="1" dirty="0" smtClean="0"/>
              <a:t>Guilty of cruelty, the Muslim who ordered boys to flog themselves</a:t>
            </a:r>
            <a:r>
              <a:rPr lang="en-GB" sz="1200" dirty="0" smtClean="0"/>
              <a:t>, </a:t>
            </a:r>
            <a:r>
              <a:rPr lang="en-GB" sz="1200" u="sng" dirty="0" smtClean="0">
                <a:hlinkClick r:id="rId2"/>
              </a:rPr>
              <a:t>http://www.dailymail.co.uk/news/article-1049869/Guilty-cruelty-Muslim-ordered-boys-flog-themselves.html#ixzz2gImDwfgO</a:t>
            </a:r>
            <a:r>
              <a:rPr lang="en-GB" sz="1200" dirty="0" smtClean="0"/>
              <a:t>, </a:t>
            </a:r>
            <a:r>
              <a:rPr lang="en-GB" sz="1200" i="1" dirty="0" smtClean="0"/>
              <a:t>Man convicted over </a:t>
            </a:r>
            <a:r>
              <a:rPr lang="en-GB" sz="1200" i="1" dirty="0" err="1" smtClean="0"/>
              <a:t>Shia</a:t>
            </a:r>
            <a:r>
              <a:rPr lang="en-GB" sz="1200" i="1" dirty="0" smtClean="0"/>
              <a:t> flogging</a:t>
            </a:r>
            <a:r>
              <a:rPr lang="en-GB" sz="1200" dirty="0" smtClean="0"/>
              <a:t>, 27 August 2008, </a:t>
            </a:r>
            <a:r>
              <a:rPr lang="en-GB" sz="1200" u="sng" dirty="0" smtClean="0">
                <a:hlinkClick r:id="rId3"/>
              </a:rPr>
              <a:t>http://news.bbc.co.uk/2/hi/uk_news/england/manchester/7584446.stm</a:t>
            </a:r>
            <a:r>
              <a:rPr lang="en-GB" sz="1200" dirty="0" smtClean="0"/>
              <a:t>, </a:t>
            </a:r>
            <a:r>
              <a:rPr lang="en-GB" sz="1200" dirty="0" err="1" smtClean="0"/>
              <a:t>Cheetham</a:t>
            </a:r>
            <a:r>
              <a:rPr lang="en-GB" sz="1200" dirty="0" smtClean="0"/>
              <a:t> C</a:t>
            </a:r>
            <a:r>
              <a:rPr lang="en-GB" sz="1200" i="1" dirty="0" smtClean="0"/>
              <a:t>., How a </a:t>
            </a:r>
            <a:r>
              <a:rPr lang="en-GB" sz="1200" i="1" dirty="0" err="1" smtClean="0"/>
              <a:t>Shia</a:t>
            </a:r>
            <a:r>
              <a:rPr lang="en-GB" sz="1200" i="1" dirty="0" smtClean="0"/>
              <a:t> ritual ended in court</a:t>
            </a:r>
            <a:r>
              <a:rPr lang="en-GB" sz="1200" dirty="0" smtClean="0"/>
              <a:t>, http://news.bbc.co.uk/2/hi/uk_news/7583845.stm</a:t>
            </a:r>
            <a:endParaRPr lang="el-GR" sz="1200" b="1" dirty="0" smtClean="0"/>
          </a:p>
          <a:p>
            <a:pPr algn="just"/>
            <a:endParaRPr lang="el-GR"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l-GR" dirty="0" smtClean="0"/>
              <a:t>Θρησκευτική ελευθερία και παιδί</a:t>
            </a:r>
            <a:endParaRPr lang="el-GR" dirty="0"/>
          </a:p>
        </p:txBody>
      </p:sp>
      <p:sp>
        <p:nvSpPr>
          <p:cNvPr id="5" name="4 - Θέση κειμένου"/>
          <p:cNvSpPr>
            <a:spLocks noGrp="1"/>
          </p:cNvSpPr>
          <p:nvPr>
            <p:ph type="body" idx="1"/>
          </p:nvPr>
        </p:nvSpPr>
        <p:spPr/>
        <p:txBody>
          <a:bodyPr>
            <a:normAutofit fontScale="92500" lnSpcReduction="20000"/>
          </a:bodyPr>
          <a:lstStyle/>
          <a:p>
            <a:r>
              <a:rPr lang="el-GR" dirty="0" smtClean="0"/>
              <a:t>Διεθνής Σύμβαση για τα δικαιώματα του παιδιού</a:t>
            </a:r>
            <a:endParaRPr lang="el-GR" dirty="0"/>
          </a:p>
        </p:txBody>
      </p:sp>
      <p:sp>
        <p:nvSpPr>
          <p:cNvPr id="6" name="5 - Θέση περιεχομένου"/>
          <p:cNvSpPr>
            <a:spLocks noGrp="1"/>
          </p:cNvSpPr>
          <p:nvPr>
            <p:ph sz="half" idx="2"/>
          </p:nvPr>
        </p:nvSpPr>
        <p:spPr>
          <a:xfrm>
            <a:off x="285720" y="2174874"/>
            <a:ext cx="4211668" cy="4468836"/>
          </a:xfrm>
        </p:spPr>
        <p:txBody>
          <a:bodyPr>
            <a:normAutofit fontScale="62500" lnSpcReduction="20000"/>
          </a:bodyPr>
          <a:lstStyle/>
          <a:p>
            <a:pPr algn="just"/>
            <a:r>
              <a:rPr lang="el-GR" dirty="0" smtClean="0"/>
              <a:t>Άρθρο 14.</a:t>
            </a:r>
          </a:p>
          <a:p>
            <a:pPr algn="just"/>
            <a:r>
              <a:rPr lang="el-GR" dirty="0" smtClean="0"/>
              <a:t>1. Τα Συμβαλλόμενα Κράτη σέβονται το δικαίωμα του παιδιού για ελευθερία σκέψης, συνείδησης και θρησκείας.</a:t>
            </a:r>
          </a:p>
          <a:p>
            <a:pPr algn="just"/>
            <a:r>
              <a:rPr lang="el-GR" dirty="0" smtClean="0"/>
              <a:t>2. Τα Συμβαλλόμενα Κράτη σέβονται το δικαίωμα και το καθήκον των γονέων ή, κατά περίπτωση, των νόμιμων εκπροσώπων του παιδιού, να το καθοδηγούν στην άσκηση του παραπάνω δικαιώματος κατά τρόπο που να ανταποκρίνεται στην ανάπτυξη των ικανοτήτων του.</a:t>
            </a:r>
          </a:p>
          <a:p>
            <a:pPr algn="just"/>
            <a:r>
              <a:rPr lang="el-GR" dirty="0" smtClean="0"/>
              <a:t>3. Η ελευθερία της δήλωσης της θρησκείας του ή των πεποιθήσεών του μπορεί να υπόκειται μόνο στους περιορισμούς που ορίζονται από το νόμο και που είναι αναγκαίοι για τη διαφύλαξη της δημόσιας ασφάλειας, της δημόσιας τάξης, της δημόσιας υγείας και των δημοσίων ηθών, ή των ελευθεριών και των θεμελιωδών δικαιωμάτων των άλλων.</a:t>
            </a:r>
            <a:endParaRPr lang="el-GR" dirty="0"/>
          </a:p>
        </p:txBody>
      </p:sp>
      <p:sp>
        <p:nvSpPr>
          <p:cNvPr id="7" name="6 - Θέση κειμένου"/>
          <p:cNvSpPr>
            <a:spLocks noGrp="1"/>
          </p:cNvSpPr>
          <p:nvPr>
            <p:ph type="body" sz="quarter" idx="3"/>
          </p:nvPr>
        </p:nvSpPr>
        <p:spPr/>
        <p:txBody>
          <a:bodyPr/>
          <a:lstStyle/>
          <a:p>
            <a:r>
              <a:rPr lang="el-GR" dirty="0" smtClean="0"/>
              <a:t>ΕΣΔΑ</a:t>
            </a:r>
            <a:endParaRPr lang="el-GR" dirty="0"/>
          </a:p>
        </p:txBody>
      </p:sp>
      <p:sp>
        <p:nvSpPr>
          <p:cNvPr id="8" name="7 - Θέση περιεχομένου"/>
          <p:cNvSpPr>
            <a:spLocks noGrp="1"/>
          </p:cNvSpPr>
          <p:nvPr>
            <p:ph sz="quarter" idx="4"/>
          </p:nvPr>
        </p:nvSpPr>
        <p:spPr>
          <a:xfrm>
            <a:off x="4645025" y="2174875"/>
            <a:ext cx="4284693" cy="3951288"/>
          </a:xfrm>
        </p:spPr>
        <p:txBody>
          <a:bodyPr>
            <a:noAutofit/>
          </a:bodyPr>
          <a:lstStyle/>
          <a:p>
            <a:r>
              <a:rPr lang="el-GR" sz="1500" dirty="0" smtClean="0"/>
              <a:t>Άρθρο 9</a:t>
            </a:r>
          </a:p>
          <a:p>
            <a:r>
              <a:rPr lang="el-GR" sz="1500" dirty="0" smtClean="0"/>
              <a:t>1. Παν πρόσωπον δικαιούται εις την </a:t>
            </a:r>
            <a:r>
              <a:rPr lang="el-GR" sz="1500" dirty="0" err="1" smtClean="0"/>
              <a:t>ελευθερίαν</a:t>
            </a:r>
            <a:r>
              <a:rPr lang="el-GR" sz="1500" dirty="0" smtClean="0"/>
              <a:t> σκέψεως, συνειδήσεως και θρησκείας, το δικαίωμα τούτο επάγεται την </a:t>
            </a:r>
            <a:r>
              <a:rPr lang="el-GR" sz="1500" dirty="0" err="1" smtClean="0"/>
              <a:t>ελευθερίαν</a:t>
            </a:r>
            <a:r>
              <a:rPr lang="el-GR" sz="1500" dirty="0" smtClean="0"/>
              <a:t> αλλαγής θρησκείας ή πεποιθήσεων, ως και την </a:t>
            </a:r>
            <a:r>
              <a:rPr lang="el-GR" sz="1500" dirty="0" err="1" smtClean="0"/>
              <a:t>ελευθερίαν</a:t>
            </a:r>
            <a:r>
              <a:rPr lang="el-GR" sz="1500" dirty="0" smtClean="0"/>
              <a:t> εκδηλώσεως της θρησκείας ή των πεποιθήσεων </a:t>
            </a:r>
            <a:r>
              <a:rPr lang="el-GR" sz="1500" dirty="0" err="1" smtClean="0"/>
              <a:t>μεμονωμένως</a:t>
            </a:r>
            <a:r>
              <a:rPr lang="el-GR" sz="1500" dirty="0" smtClean="0"/>
              <a:t>, ή συλλογικώς δημοσία ή κατ' ιδίαν, δια της λατρείας, της παιδείας, και της ασκήσεως των θρησκευτικών καθηκόντων και τελετουργιών.</a:t>
            </a:r>
          </a:p>
          <a:p>
            <a:r>
              <a:rPr lang="el-GR" sz="1500" dirty="0" smtClean="0"/>
              <a:t>2. Η ελευθερία εκδηλώσεως της θρησκείας ή των πεποιθήσεων δεν επιτρέπεται να </a:t>
            </a:r>
            <a:r>
              <a:rPr lang="el-GR" sz="1500" dirty="0" err="1" smtClean="0"/>
              <a:t>αποτελέση</a:t>
            </a:r>
            <a:r>
              <a:rPr lang="el-GR" sz="1500" dirty="0" smtClean="0"/>
              <a:t> </a:t>
            </a:r>
            <a:r>
              <a:rPr lang="el-GR" sz="1500" dirty="0" err="1" smtClean="0"/>
              <a:t>αντικείμενον</a:t>
            </a:r>
            <a:r>
              <a:rPr lang="el-GR" sz="1500" dirty="0" smtClean="0"/>
              <a:t> ετέρων περιορισμών πέραν των προβλεπομένων υπό του νόμου και αποτελούντων αναγκαία μέτρα, εν δημοκρατική κοινωνία δια την </a:t>
            </a:r>
            <a:r>
              <a:rPr lang="el-GR" sz="1500" dirty="0" err="1" smtClean="0"/>
              <a:t>δημοσίαν</a:t>
            </a:r>
            <a:r>
              <a:rPr lang="el-GR" sz="1500" dirty="0" smtClean="0"/>
              <a:t> ασφάλειαν, την </a:t>
            </a:r>
            <a:r>
              <a:rPr lang="el-GR" sz="1500" dirty="0" err="1" smtClean="0"/>
              <a:t>προάσπισιν</a:t>
            </a:r>
            <a:r>
              <a:rPr lang="el-GR" sz="1500" dirty="0" smtClean="0"/>
              <a:t> της δημοσίας τάξεως, υγείας και ηθικής, ή την </a:t>
            </a:r>
            <a:r>
              <a:rPr lang="el-GR" sz="1500" dirty="0" err="1" smtClean="0"/>
              <a:t>προάσπισιν</a:t>
            </a:r>
            <a:r>
              <a:rPr lang="el-GR" sz="1500" dirty="0" smtClean="0"/>
              <a:t> των δικαιωμάτων και ελευθεριών των άλλων.</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8229600" cy="5483245"/>
          </a:xfrm>
        </p:spPr>
        <p:txBody>
          <a:bodyPr>
            <a:noAutofit/>
          </a:bodyPr>
          <a:lstStyle/>
          <a:p>
            <a:pPr algn="just"/>
            <a:r>
              <a:rPr lang="el-GR" sz="1700" dirty="0" smtClean="0"/>
              <a:t>Το Ανώτατο Δικαστήριο του Καναδά αντιμετώπισε μία υπόθεση σχετικά με το αν οι γονείς δύνανται να απαγορεύσουν την απαραίτητη για το τέκνο τους μετάγγιση αίματος λόγω θρησκευτικών πεποιθήσεων, όταν πρόωρα γεννημένο βρέφος χρειαζόταν χειρουργικές επεμβάσεις. Οι γονείς του βρέφους συναίνεσαν σε όλες τις προτεινόμενες χειρουργικές επεμβάσεις αλλά ζήτησαν από τους γιατρούς να μην προβούν σε μετάγγιση αίματος γιατί κάτι τέτοιο </a:t>
            </a:r>
            <a:r>
              <a:rPr lang="el-GR" sz="1700" dirty="0" err="1" smtClean="0"/>
              <a:t>αντετίθετο</a:t>
            </a:r>
            <a:r>
              <a:rPr lang="el-GR" sz="1700" dirty="0" smtClean="0"/>
              <a:t> στη θρησκευτική τους συνείδηση. Ένα μήνα αργότερα, οι θεράποντες γιατροί αποφάσισαν να προβούν στη μετάγγιση λόγω επιδείνωσης της υγείας του βρέφους, και το δικαστήριο του </a:t>
            </a:r>
            <a:r>
              <a:rPr lang="el-GR" sz="1700" dirty="0" err="1" smtClean="0"/>
              <a:t>Ontario</a:t>
            </a:r>
            <a:r>
              <a:rPr lang="el-GR" sz="1700" dirty="0" smtClean="0"/>
              <a:t> ανέθεσε προσωρινά την κηδεμονία του σε κοινωνικό οργανισμό προστασίας του παιδιών. Τελικά, αφού έγιναν οι απαραίτητες χειρουργικές επεμβάσεις το παιδί επεστράφη στους γονείς του. Η υπόθεση έφτασε στο Ανώτατο </a:t>
            </a:r>
            <a:r>
              <a:rPr lang="el-GR" sz="1700" dirty="0" err="1" smtClean="0"/>
              <a:t>∆ικαστήριο</a:t>
            </a:r>
            <a:r>
              <a:rPr lang="el-GR" sz="1700" dirty="0" smtClean="0"/>
              <a:t> του Καναδά, όπου ερμηνεύθηκε το άρθρο 7 του Καναδικού Χάρτη των </a:t>
            </a:r>
            <a:r>
              <a:rPr lang="el-GR" sz="1700" dirty="0" err="1" smtClean="0"/>
              <a:t>∆ικαιωμάτων</a:t>
            </a:r>
            <a:r>
              <a:rPr lang="el-GR" sz="1700" dirty="0" smtClean="0"/>
              <a:t> και διαπιστώθηκε ότι η νομοθεσία κατ’ αρχήν προσβάλλει το δικαίωμα το γονέων να επιλέξουν θεραπευτική αγωγή για το παιδί τους, όμως στην προκειμένη περίπτωση, η προσβολή αυτή είναι λογική στα πλαίσια μίας φιλελεύθερης και δημοκρατικής κοινωνίας αφού τα δικαιώματα του παιδιού βαρύνουν περισσότερο. Η προστασία του δικαιώματος του παιδιού στη ζωή και στην υγεία είναι μία βασική αρχή ενός «δίκαιου» νομικού συστήματος, αρκεί κάθε νομοθετικό μέτρο που ψηφίζεται για αυτό τον σκοπό να είναι σύμφωνο με την αρχή της ουσιαστικής δικαιοσύνης. </a:t>
            </a:r>
            <a:r>
              <a:rPr lang="en-GB" sz="1700" i="1" dirty="0" smtClean="0"/>
              <a:t>B. (R.) v. Children's Aid Society of Metropolitan Toronto</a:t>
            </a:r>
            <a:r>
              <a:rPr lang="en-GB" sz="1700" dirty="0" smtClean="0"/>
              <a:t>, [1995] 1 S.C.R. 315, 1995.</a:t>
            </a:r>
            <a:endParaRPr lang="el-GR" sz="17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8229600" cy="5411807"/>
          </a:xfrm>
        </p:spPr>
        <p:txBody>
          <a:bodyPr>
            <a:normAutofit fontScale="70000" lnSpcReduction="20000"/>
          </a:bodyPr>
          <a:lstStyle/>
          <a:p>
            <a:pPr algn="just"/>
            <a:r>
              <a:rPr lang="el-GR" dirty="0" smtClean="0"/>
              <a:t>Ανάλογη περίπτωση αντιμετώπισε στις αρχές του 2011 το Ανώτατο Δικαστήριο της Ιρλανδίας που εξέδωσε απόφαση για το θέμα παρέχοντας αρκετές διευκρινίσεις για την αντιμετώπιση αυτών ζητημάτων. Η απόφαση προέκυψε από μια επείγουσα διαταγή τον Δεκέμβριο του 2010, που επέτρεπε τη μετάγγιση αίματος σε μία κρίσιμη κατάσταση για τη ζωή ενός βρέφους ενάντια στις επιθυμίες των γονέων του, Μαρτύρων του Ιεχωβά. </a:t>
            </a:r>
          </a:p>
          <a:p>
            <a:pPr algn="just"/>
            <a:r>
              <a:rPr lang="el-GR" dirty="0" smtClean="0"/>
              <a:t>Κατά τον δικαστή η θρησκευτική ελευθερία των γονέων και η αυτονομία τους ως συνταγματικά προστατευόμενο αγαθό περιορίζεται από την ανάγκη της προστασίας της ζωής του παιδιού. Σημείωσε επίσης ότι το δικαίωμα του κράτους να παρέμβει ρητώς οριοθετείται από το άρθρο 42.5 του Συντάγματος της Ιρλανδίας το οποίο προβλέπει τη δυνατότητα παρέμβασης, όπου εντοπίζεται αποτυχία του καθήκοντος εκ μέρους των γονέων. Θα πρέπει επιπλέον να αναφερθεί ότι στο δικαστήριο κατέστη σαφές ότι η μετάγγιση αίματος στο βρέφος ήταν κλινικά απαραίτητη και επείγουσα και όλες τις πιθανές εναλλακτικές λύσεις είχαν εξαντληθεί.</a:t>
            </a:r>
            <a:r>
              <a:rPr lang="en-GB" i="1" dirty="0" smtClean="0"/>
              <a:t> </a:t>
            </a:r>
            <a:endParaRPr lang="el-GR" i="1" dirty="0" smtClean="0"/>
          </a:p>
          <a:p>
            <a:pPr algn="just"/>
            <a:r>
              <a:rPr lang="en-GB" i="1" dirty="0" smtClean="0"/>
              <a:t>Temple Street -v- D. &amp; </a:t>
            </a:r>
            <a:r>
              <a:rPr lang="en-GB" i="1" dirty="0" err="1" smtClean="0"/>
              <a:t>Anor</a:t>
            </a:r>
            <a:r>
              <a:rPr lang="en-GB" dirty="0" smtClean="0"/>
              <a:t>, [2011] IEHC 1 (2011).</a:t>
            </a:r>
            <a:endParaRPr lang="el-GR"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8229600" cy="5411807"/>
          </a:xfrm>
        </p:spPr>
        <p:txBody>
          <a:bodyPr>
            <a:normAutofit fontScale="55000" lnSpcReduction="20000"/>
          </a:bodyPr>
          <a:lstStyle/>
          <a:p>
            <a:pPr algn="just"/>
            <a:r>
              <a:rPr lang="el-GR" dirty="0" smtClean="0"/>
              <a:t>Οι περιπτώσεις ωστόσο, άρνησης ή συναίνεσης εφήβων σε ιατρικής φύσεως επεμβάσεις είναι πιο αμφιλεγόμενες, καθώς στους εφήβους συχνά αναγνωρίζεται ένας βαθμός ωριμότητας και πνευματικής ικανότητας, ώστε να προβάλλουν ισχυρές αξιώσεις για αυτονομία, αλλά αυτοί οι ισχυρισμοί έρχονται συχνά σε σύγκρουση με ένα προστατευτικό καθήκον εκ μέρους του κράτους που δικαιολογείται από τη δυσκολία καθορισμού του όρου «ωριμότητα». </a:t>
            </a:r>
          </a:p>
          <a:p>
            <a:pPr algn="just"/>
            <a:r>
              <a:rPr lang="el-GR" dirty="0" smtClean="0"/>
              <a:t>Έτσι, το Ανώτατο Δικαστήριο του Καναδά έκρινε ότι ανάλογες ιατρικές παρεμβάσεις είναι συνταγματικά ορθές, ισορροπώντας την επιλογή των παιδιών και την υποχρέωση προστασίας του παιδιού από το κράτος. Ωστόσο, η απόφαση τόνισε επίσης ότι τα δικαστήρια πρέπει να εξετάσουν την ωριμότητα και την ικανότητα λήψης αποφάσεων πριν από την απόφαση για επιβολή θεραπείας. Όσο περισσότερο ένα δικαστήριο έχει πεισθεί ότι ένα παιδί είναι σε θέση να λάβει μία πραγματικά ώριμη και ανεξάρτητη απόφαση για δικό του λογαριασμό, τόσο μεγαλύτερη είναι η βαρύτητα που πρέπει να δοθεί στις απόψεις του, όταν ένα δικαστήριο ασκεί τη διακριτική ευχέρειά του σχετικά με την καλύτερο συμφέρον του παιδιού. </a:t>
            </a:r>
          </a:p>
          <a:p>
            <a:pPr algn="just"/>
            <a:r>
              <a:rPr lang="el-GR" dirty="0" smtClean="0"/>
              <a:t>Αν, μετά από μία προσεκτική ανάλυση της ικανότητας του νεαρού ατόμου να ασκήσει ώριμη και ανεξάρτητη κρίση, το δικαστήριο πειστεί ότι το απαραίτητο επίπεδο ωριμότητας υπάρχει, τότε οι απόψεις του νεαρού ατόμου πρέπει να γίνονται σεβαστές. Το δικαστήριο τόνισε ότι αυτό σε καμία περίπτωση δεν σημαίνει ότι ένα παιδί θα πρέπει να επιτρέπεται να λάβει μία απόφαση που θα μπορούσε να θέσει σε κίνδυνο τη ζωή του.</a:t>
            </a:r>
            <a:r>
              <a:rPr lang="en-GB" i="1" dirty="0" smtClean="0"/>
              <a:t> </a:t>
            </a:r>
            <a:endParaRPr lang="el-GR" i="1" dirty="0" smtClean="0"/>
          </a:p>
          <a:p>
            <a:pPr algn="just"/>
            <a:r>
              <a:rPr lang="en-GB" i="1" dirty="0" smtClean="0"/>
              <a:t>A.C. v. Manitoba (Director of Child and Family Services)</a:t>
            </a:r>
            <a:r>
              <a:rPr lang="en-GB" dirty="0" smtClean="0"/>
              <a:t>,  2009 SCC 30.</a:t>
            </a:r>
            <a:endParaRPr lang="el-GR" dirty="0" smtClean="0"/>
          </a:p>
          <a:p>
            <a:pPr algn="just">
              <a:buNone/>
            </a:pP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85794"/>
            <a:ext cx="8229600" cy="5786478"/>
          </a:xfrm>
        </p:spPr>
        <p:txBody>
          <a:bodyPr>
            <a:normAutofit fontScale="62500" lnSpcReduction="20000"/>
          </a:bodyPr>
          <a:lstStyle/>
          <a:p>
            <a:pPr algn="just"/>
            <a:r>
              <a:rPr lang="el-GR" dirty="0" smtClean="0"/>
              <a:t>Στην Ελλάδα, το δικαίωμα συναίνεσης ή άρνησης σε ιατρική επέμβαση στο σώμα ή την υγεία των ανηλίκων φαίνεται να ανήκει αποκλειστικά στους νόμιμους εκπροσώπους τους, δηλαδή σε αυτούς που έχουν τη μέριμνα ή την επιμέλεια του ανηλίκου, σύμφωνα με τον Κώδικα Ιατρικής Δεοντολογίας. Ωστόσο, το άρθρο 1536 του Αστικού Κώδικα προβλέπει ότι «</a:t>
            </a:r>
            <a:r>
              <a:rPr lang="el-GR" i="1" dirty="0" smtClean="0"/>
              <a:t>Σε περίπτωση όπου υπάρχει κατεπείγουσα ανάγκη ιατρικής επέμβασης, για να αποτραπεί κίνδυνος ζωής ή υγείας του τέκνου, ο εισαγγελέας πρωτοδικών μπορεί, αν αρνούνται οι γονείς, να δώσει αυτός αμέσως την απαιτούμενη άδεια, ύστερα από αίτηση του αρμόδιου για τη θεραπεία γιατρού ή του διευθυντή της κλινικής όπου νοσηλεύεται το τέκνο ή οποιουδήποτε άλλου αρμόδιου υγειονομικού οργάνου</a:t>
            </a:r>
            <a:r>
              <a:rPr lang="el-GR" dirty="0" smtClean="0"/>
              <a:t>». </a:t>
            </a:r>
          </a:p>
          <a:p>
            <a:pPr lvl="1" algn="just"/>
            <a:r>
              <a:rPr lang="el-GR" dirty="0" smtClean="0"/>
              <a:t>Άρθρο 12 παρ. 2β του Κώδικα Ιατρικής Δεοντολογίας.</a:t>
            </a:r>
          </a:p>
          <a:p>
            <a:pPr algn="just"/>
            <a:r>
              <a:rPr lang="el-GR" dirty="0" smtClean="0"/>
              <a:t>Θα πρέπει να σημειωθεί ότι, σύμφωνα με την υπ' αριθ. 3/2008 Διάταξη του Εισαγγελέα πρωτοδικών Θεσσαλονίκης, με το άρθρο 12 παρ. 3 </a:t>
            </a:r>
            <a:r>
              <a:rPr lang="el-GR" dirty="0" err="1" smtClean="0"/>
              <a:t>στοιχ</a:t>
            </a:r>
            <a:r>
              <a:rPr lang="el-GR" dirty="0" smtClean="0"/>
              <a:t>. </a:t>
            </a:r>
            <a:r>
              <a:rPr lang="el-GR" dirty="0" err="1" smtClean="0"/>
              <a:t>γ΄</a:t>
            </a:r>
            <a:r>
              <a:rPr lang="el-GR" dirty="0" smtClean="0"/>
              <a:t> του Νόμου 3418/2005 για τον Κώδικας Ιατρικής Δεοντολογίας καταργήθηκε σιωπηρά το παρόν άρθρο και δεν απαιτείται άδεια του Εισαγγελέα, αλλά μπορεί μόνος ο γιατρός να προβεί στην άμεση ιατρική επέμβαση σε ανήλικο. </a:t>
            </a:r>
          </a:p>
          <a:p>
            <a:pPr lvl="1" algn="just"/>
            <a:r>
              <a:rPr lang="el-GR" dirty="0" smtClean="0"/>
              <a:t>Βλ. http://www.ministryofjustice.gr/site/kodikes/%CE%95%CF%85%CF%81%CE%B5%CF%84%CE%AE%CF%81%CE%B9%CE%BF/%CE%91%CE%A3%CE%A4%CE%99%CE%9A%CE%9F%CE%A3%CE%9A%CE%A9%CE%94%CE%99%CE%9A%CE%91%CE%A3/tabid/225/language/el-GR/Default.aspx</a:t>
            </a:r>
          </a:p>
          <a:p>
            <a:pPr algn="just"/>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Εκπαίδευση και θρησκεία</a:t>
            </a:r>
            <a:endParaRPr lang="el-GR" dirty="0"/>
          </a:p>
        </p:txBody>
      </p:sp>
      <p:sp>
        <p:nvSpPr>
          <p:cNvPr id="3" name="2 - Θέση περιεχομένου"/>
          <p:cNvSpPr>
            <a:spLocks noGrp="1"/>
          </p:cNvSpPr>
          <p:nvPr>
            <p:ph idx="1"/>
          </p:nvPr>
        </p:nvSpPr>
        <p:spPr>
          <a:xfrm>
            <a:off x="500034" y="1428736"/>
            <a:ext cx="8229600" cy="4857784"/>
          </a:xfrm>
        </p:spPr>
        <p:txBody>
          <a:bodyPr>
            <a:noAutofit/>
          </a:bodyPr>
          <a:lstStyle/>
          <a:p>
            <a:pPr algn="just"/>
            <a:r>
              <a:rPr lang="el-GR" sz="2000" dirty="0" smtClean="0"/>
              <a:t>Ο σεβασμός της ελευθερίας των γονέων να εξασφαλίζουν τη μόρφωση και την εκπαίδευση των παιδιών τους σύμφωνα με τις θρησκευτικές και φιλοσοφικές τους πεποιθήσεις, πηγάζει από την αναγνώριση των γονέων βάσει του διεθνούς δικαίου ως πρωταρχικούς </a:t>
            </a:r>
            <a:r>
              <a:rPr lang="el-GR" sz="2000" dirty="0" err="1" smtClean="0"/>
              <a:t>παροχείς</a:t>
            </a:r>
            <a:r>
              <a:rPr lang="el-GR" sz="2000" dirty="0" smtClean="0"/>
              <a:t> φροντίδας και εκπαίδευσης των παιδιών τους, καθώς και την υποχρέωση προστασίας της ελευθερίας της σκέψης συνείδησης και θρησκείας.</a:t>
            </a:r>
          </a:p>
          <a:p>
            <a:pPr algn="just"/>
            <a:r>
              <a:rPr lang="el-GR" sz="2000" dirty="0" smtClean="0"/>
              <a:t>Τα ζητήματα που αφορούν το σεβασμό των θρησκευτικών πεποιθήσεων των γονέων στην εκπαίδευση των τέκνων τους εξετάζονται υπό το φως του Άρθρου 2 του Πρώτου Πρόσθετου Πρωτοκόλλου στην ΕΣΔΑ. </a:t>
            </a:r>
          </a:p>
          <a:p>
            <a:pPr algn="just"/>
            <a:r>
              <a:rPr lang="el-GR" sz="2000" dirty="0" smtClean="0"/>
              <a:t>Το δικαίωμα σεβασμού των θρησκευτικών και φιλοσοφικών πεποιθήσεων ανήκει στους γονείς των παιδιών, και όχι τα ίδια τα παιδιά ή οποιοδήποτε σχολείο ή θρησκευτικό σύλλογο.</a:t>
            </a:r>
          </a:p>
          <a:p>
            <a:pPr algn="just"/>
            <a:r>
              <a:rPr lang="el-GR" sz="2000" dirty="0" smtClean="0"/>
              <a:t> Ωστόσο, το δικαίωμα σεβασμού αυτών των «πεποιθήσεων» υπάγεται στο κύριο δικαίωμα του κάθε παιδιού να μορφώνεται.</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642918"/>
            <a:ext cx="8229600" cy="5429288"/>
          </a:xfrm>
        </p:spPr>
        <p:txBody>
          <a:bodyPr>
            <a:noAutofit/>
          </a:bodyPr>
          <a:lstStyle/>
          <a:p>
            <a:pPr algn="just"/>
            <a:r>
              <a:rPr lang="el-GR" sz="2200" dirty="0" smtClean="0"/>
              <a:t>Κατά συνέπεια, η διάταξη δεν μπορεί να ερμηνευτεί κατά τέτοιο τρόπο ώστε να κατοχυρώνει την επιθυμία του γονέα να εξαιρεθεί, για παράδειγμα, το παιδί του από το σχολείο τα Σάββατα βάσει θρησκευτικών λόγων, ή να του επιτρέπει την κατ’ οίκον διδασκαλία αντί την προσέλευση στο σχολείο.</a:t>
            </a:r>
          </a:p>
          <a:p>
            <a:pPr algn="just"/>
            <a:r>
              <a:rPr lang="el-GR" sz="2200" dirty="0" smtClean="0"/>
              <a:t>Η υποχρεωτική παρακολούθηση μαθημάτων ηθικού και κοινωνικού περιεχομένου σε περιπτώσεις που δεν τίθεται ζήτημα κατήχησης, δεν αποτελεί επέμβαση στα δικαιώματα του Άρθρου 9. Περαιτέρω, ενώ η άρνηση χορήγησης γενικής απαλλαγής από το σχολείο τα Σάββατα βάσει θρησκευτικών λόγων στους γιους των προσφευγόντων, μελών της Εκκλησίας των Αντβεντιστών της Εβδόμης Ημέρας, μπορούσε να θεωρηθεί επέμβαση στην εκδήλωση των πεποιθήσεων, δεν ήταν δυνατόν να αναγνωριστεί γενική απαλλαγή, η οποία αντιθέτως θα επηρέαζε το δικαίωμα κάθε παιδιού στην εκπαίδευση, δικαίωμα που υπερισχύει του δικαιώματος των γονέων να λαμβάνονται υπόψη οι θρησκευτικές τους πεποιθήσεις.</a:t>
            </a:r>
            <a:endParaRPr lang="el-GR" sz="2200" b="1" dirty="0" smtClean="0"/>
          </a:p>
          <a:p>
            <a:endParaRPr lang="el-GR" sz="2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8229600" cy="5483245"/>
          </a:xfrm>
        </p:spPr>
        <p:txBody>
          <a:bodyPr>
            <a:normAutofit fontScale="85000" lnSpcReduction="20000"/>
          </a:bodyPr>
          <a:lstStyle/>
          <a:p>
            <a:pPr algn="just"/>
            <a:r>
              <a:rPr lang="el-GR" dirty="0" smtClean="0"/>
              <a:t>Με το όρο «εκπαίδευση» νοείται «η όλη διαδικασία κατά την οποία, σε κάθε κοινωνία, οι ενήλικοι προσπαθούν να μεταδώσουν τις πεποιθήσεις τους, την παιδεία τους και άλλες αξίες στους νέους», ενώ «η μόρφωση ή διδασκαλία αφορούν κυρίως τη μετάδοση γνώσεων και την πνευματική εξέλιξη». Ο «σεβασμός» υποδηλώνει κάτι περισσότερο από απλή αναγνώριση ή το γεγονός ότι οι απόψεις των γονέων έχουν ληφθεί υπόψη. Αντιθέτως, «συνεπάγεται κάποια θετική υποχρέωση από την πλευρά του κράτους». </a:t>
            </a:r>
          </a:p>
          <a:p>
            <a:pPr algn="just"/>
            <a:r>
              <a:rPr lang="el-GR" dirty="0" smtClean="0"/>
              <a:t>Η έννοια των «θρησκευτικών και φιλοσοφικών πεποιθήσεων» είναι ευρύτερη από την πίστη. Συνεπώς, τα πειθαρχικά μέτρα δεν πρέπει να απορρίπτονται με την αιτιολογία ότι αφορούν μόνον την εσωτερική διοίκηση.</a:t>
            </a: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57232"/>
            <a:ext cx="8229600" cy="5268931"/>
          </a:xfrm>
        </p:spPr>
        <p:txBody>
          <a:bodyPr>
            <a:normAutofit fontScale="77500" lnSpcReduction="20000"/>
          </a:bodyPr>
          <a:lstStyle/>
          <a:p>
            <a:pPr algn="just"/>
            <a:r>
              <a:rPr lang="el-GR" dirty="0" smtClean="0"/>
              <a:t>Στην υπόθεση </a:t>
            </a:r>
            <a:r>
              <a:rPr lang="el-GR" dirty="0" err="1" smtClean="0"/>
              <a:t>Campbell</a:t>
            </a:r>
            <a:r>
              <a:rPr lang="el-GR" dirty="0" smtClean="0"/>
              <a:t> και </a:t>
            </a:r>
            <a:r>
              <a:rPr lang="el-GR" dirty="0" err="1" smtClean="0"/>
              <a:t>Cosans</a:t>
            </a:r>
            <a:r>
              <a:rPr lang="el-GR" dirty="0" smtClean="0"/>
              <a:t> (1982) κατά Ηνωμένου Βασιλείου, γονείς μαθητών εναντιώθηκαν στην πρακτική της σωματικής τιμωρίας. </a:t>
            </a:r>
          </a:p>
          <a:p>
            <a:pPr algn="just"/>
            <a:r>
              <a:rPr lang="el-GR" dirty="0" smtClean="0"/>
              <a:t>Το Δικαστήριο του Στρασβούργου συμφώνησε ότι οι απόψεις των προσφευγόντων μπορούσαν να χαρακτηριστούν φιλοσοφική πεποίθηση, καθώς συνδέονταν με μία «σημαντική και ουσιαστική πλευρά της ανθρώπινης ζωής και συμπεριφοράς, την ακεραιότητα του ατόμου», και κατά συνέπεια, η παράλειψη του κράτους να σεβαστεί αυτές τις πεποιθήσεις παραβίαζε την εγγύηση της Σύμβασης διότι «η επιβολή πειθαρχικών ποινών αποτελεί αναπόσπαστο μέρος της διαδικασίας κατά την οποία το σχολείο επιδιώκει να εκπληρώσει το στόχο για τον οποίο συστάθηκε, συμπεριλαμβανομένης της ανάπτυξης και διάπλασης του χαρακτήρα και των πνευματικών ικανοτήτων των μαθητών»</a:t>
            </a:r>
          </a:p>
          <a:p>
            <a:pPr algn="just"/>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8229600" cy="5483245"/>
          </a:xfrm>
        </p:spPr>
        <p:txBody>
          <a:bodyPr>
            <a:noAutofit/>
          </a:bodyPr>
          <a:lstStyle/>
          <a:p>
            <a:pPr algn="just"/>
            <a:r>
              <a:rPr lang="el-GR" sz="2000" dirty="0" smtClean="0"/>
              <a:t>Στο Ηνωμένο Βασίλειο, το 2005, όταν οι  επικεφαλής κάποιων ιδιωτικών Χριστιανικών σχολείων υποστήριξαν ότι η απαγόρευση της σωματικής τιμωρίας των μαθητών από τον νόμο για την εκπαίδευση συνιστούσε παραβίαση της θρησκευτικής τους ελευθερίας σύμφωνα με το άρθρο 9 της Ευρωπαϊκής Σύμβασης Δικαιωμάτων του Ανθρώπου, το Δικαστήριο έκρινε ότι όταν τίθενται θέματα εκδήλωσης μίας θρησκευτικής πεποίθησης πρέπει να πληρούνται κάποιες αντικειμενικά ελάχιστες απαιτήσεις. </a:t>
            </a:r>
          </a:p>
          <a:p>
            <a:pPr algn="just"/>
            <a:r>
              <a:rPr lang="el-GR" sz="2000" dirty="0" smtClean="0"/>
              <a:t>Αυτές οι απαιτήσεις είναι συμβατές με το άρθρο 9 της Ευρωπαϊκής Σύμβασης Δικαιωμάτων του Ανθρώπου και με άλλες πράξεις για τα ανθρώπινα δικαιώματα. Η πίστη πρέπει να είναι συνεπής με τα βασικά πρότυπα της ανθρώπινης αξιοπρέπειας και ακεραιότητας. Η εκδήλωση της θρησκευτικής πίστης, για παράδειγμα, η οποία συνίσταται στην υποβολή των άλλων σε βασανιστήρια ή απάνθρωπη τιμωρία δεν θα</a:t>
            </a:r>
            <a:r>
              <a:rPr lang="el-GR" sz="2000" b="1" dirty="0" smtClean="0"/>
              <a:t> </a:t>
            </a:r>
            <a:r>
              <a:rPr lang="el-GR" sz="2000" b="1" dirty="0" err="1" smtClean="0"/>
              <a:t>πληρή</a:t>
            </a:r>
            <a:r>
              <a:rPr lang="el-GR" sz="2000" dirty="0" smtClean="0"/>
              <a:t> τις προϋποθέσεις για την προστασία της. </a:t>
            </a:r>
          </a:p>
          <a:p>
            <a:pPr algn="just"/>
            <a:r>
              <a:rPr lang="en-GB" sz="2000" i="1" dirty="0" smtClean="0"/>
              <a:t>Regina v. Secretary of State for Education and Employment and others (Respondents) ex parte Williamson (Appellant) and others</a:t>
            </a:r>
            <a:r>
              <a:rPr lang="en-GB" sz="2000" dirty="0" smtClean="0"/>
              <a:t>, [2005] UKHL 15.</a:t>
            </a:r>
            <a:endParaRPr lang="el-GR" sz="2000" b="1" dirty="0" smtClean="0"/>
          </a:p>
          <a:p>
            <a:pPr algn="just"/>
            <a:endParaRPr lang="el-GR"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fontScale="77500" lnSpcReduction="20000"/>
          </a:bodyPr>
          <a:lstStyle/>
          <a:p>
            <a:pPr algn="just"/>
            <a:r>
              <a:rPr lang="el-GR" dirty="0" smtClean="0"/>
              <a:t>Τέτοιες «φιλοσοφικές πεποιθήσεις» στο σχεδιασμό και την παράδοση της διδακτικής ύλης ενδέχεται προφανώς να προκύψουν στο πλαίσιο της επιλογής και παράδοσης των μαθημάτων, αλλά το συμφέρον του κράτους να εξασφαλίζει πως ορισμένες τεκμηριωμένες πληροφορίες – συμπεριλαμβανομένων των πληροφοριών θρησκευτικής ή φιλοσοφικής φύσης – εμπερικλείονται στη διδακτική ύλη προηγείται έναντι των αντιλήψεων των γονέων στο συγκεκριμένο τομέα. </a:t>
            </a:r>
            <a:r>
              <a:rPr lang="fr-FR" i="1" dirty="0" err="1" smtClean="0"/>
              <a:t>Sluijs</a:t>
            </a:r>
            <a:r>
              <a:rPr lang="fr-FR" i="1" dirty="0" smtClean="0"/>
              <a:t> </a:t>
            </a:r>
            <a:r>
              <a:rPr lang="el-GR" i="1" dirty="0" smtClean="0"/>
              <a:t>κατά Βελγίου</a:t>
            </a:r>
          </a:p>
          <a:p>
            <a:pPr algn="just"/>
            <a:r>
              <a:rPr lang="el-GR" dirty="0" smtClean="0"/>
              <a:t>Η ουσία της εγγύησης είναι η «εξασφάλιση του πλουραλισμού και της ανοχής στη δημόσια εκπαίδευση και η απαγόρευση της κατήχησης». </a:t>
            </a:r>
          </a:p>
          <a:p>
            <a:pPr algn="just"/>
            <a:r>
              <a:rPr lang="el-GR" dirty="0" smtClean="0"/>
              <a:t>Από τη στιγμή που αποφεύγεται η κατήχηση, αποφάσεις για ζητήματα, όπως η θέση της θρησκείας, καλύπτονται από ένα περιθώριο εκτίμησης εκ μέρους των εθνικών αρχών.</a:t>
            </a:r>
          </a:p>
          <a:p>
            <a:pPr algn="just"/>
            <a:endParaRPr lang="el-GR"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Τίτλος"/>
          <p:cNvSpPr>
            <a:spLocks noGrp="1"/>
          </p:cNvSpPr>
          <p:nvPr>
            <p:ph type="title"/>
          </p:nvPr>
        </p:nvSpPr>
        <p:spPr/>
        <p:txBody>
          <a:bodyPr>
            <a:normAutofit fontScale="90000"/>
          </a:bodyPr>
          <a:lstStyle/>
          <a:p>
            <a:r>
              <a:rPr lang="el-GR" dirty="0" smtClean="0"/>
              <a:t>Άρθρου 2 του Πρώτου Πρόσθετου Πρωτοκόλλου</a:t>
            </a:r>
            <a:endParaRPr lang="el-GR" dirty="0"/>
          </a:p>
        </p:txBody>
      </p:sp>
      <p:sp>
        <p:nvSpPr>
          <p:cNvPr id="8" name="7 - Θέση περιεχομένου"/>
          <p:cNvSpPr>
            <a:spLocks noGrp="1"/>
          </p:cNvSpPr>
          <p:nvPr>
            <p:ph idx="1"/>
          </p:nvPr>
        </p:nvSpPr>
        <p:spPr/>
        <p:txBody>
          <a:bodyPr>
            <a:normAutofit fontScale="92500" lnSpcReduction="10000"/>
          </a:bodyPr>
          <a:lstStyle/>
          <a:p>
            <a:pPr algn="just"/>
            <a:r>
              <a:rPr lang="el-GR" dirty="0" smtClean="0"/>
              <a:t>«ουδείς δύναται να </a:t>
            </a:r>
            <a:r>
              <a:rPr lang="el-GR" dirty="0" err="1" smtClean="0"/>
              <a:t>στερηθή</a:t>
            </a:r>
            <a:r>
              <a:rPr lang="el-GR" dirty="0" smtClean="0"/>
              <a:t> </a:t>
            </a:r>
            <a:r>
              <a:rPr lang="el-GR" dirty="0" err="1" smtClean="0"/>
              <a:t>τoυ</a:t>
            </a:r>
            <a:r>
              <a:rPr lang="el-GR" dirty="0" smtClean="0"/>
              <a:t> </a:t>
            </a:r>
            <a:r>
              <a:rPr lang="el-GR" dirty="0" err="1" smtClean="0"/>
              <a:t>δικαιώματoς</a:t>
            </a:r>
            <a:r>
              <a:rPr lang="el-GR" dirty="0" smtClean="0"/>
              <a:t> όπως </a:t>
            </a:r>
            <a:r>
              <a:rPr lang="el-GR" dirty="0" err="1" smtClean="0"/>
              <a:t>εκπαιδευθή</a:t>
            </a:r>
            <a:r>
              <a:rPr lang="el-GR" dirty="0" smtClean="0"/>
              <a:t>»</a:t>
            </a:r>
          </a:p>
          <a:p>
            <a:pPr algn="just"/>
            <a:r>
              <a:rPr lang="el-GR" dirty="0" smtClean="0"/>
              <a:t> «παν </a:t>
            </a:r>
            <a:r>
              <a:rPr lang="el-GR" dirty="0" err="1" smtClean="0"/>
              <a:t>κράτoς</a:t>
            </a:r>
            <a:r>
              <a:rPr lang="el-GR" dirty="0" smtClean="0"/>
              <a:t> εν τη ασκήσει των </a:t>
            </a:r>
            <a:r>
              <a:rPr lang="el-GR" dirty="0" err="1" smtClean="0"/>
              <a:t>αναλαμβανoμένων</a:t>
            </a:r>
            <a:r>
              <a:rPr lang="el-GR" dirty="0" smtClean="0"/>
              <a:t> υπ' </a:t>
            </a:r>
            <a:r>
              <a:rPr lang="el-GR" dirty="0" err="1" smtClean="0"/>
              <a:t>αυτoύ</a:t>
            </a:r>
            <a:r>
              <a:rPr lang="el-GR" dirty="0" smtClean="0"/>
              <a:t> καθηκόντων επί </a:t>
            </a:r>
            <a:r>
              <a:rPr lang="el-GR" dirty="0" err="1" smtClean="0"/>
              <a:t>τoυ</a:t>
            </a:r>
            <a:r>
              <a:rPr lang="el-GR" dirty="0" smtClean="0"/>
              <a:t> </a:t>
            </a:r>
            <a:r>
              <a:rPr lang="el-GR" dirty="0" err="1" smtClean="0"/>
              <a:t>πεδίoυ</a:t>
            </a:r>
            <a:r>
              <a:rPr lang="el-GR" dirty="0" smtClean="0"/>
              <a:t> της </a:t>
            </a:r>
            <a:r>
              <a:rPr lang="el-GR" dirty="0" err="1" smtClean="0"/>
              <a:t>μoρφώσεως</a:t>
            </a:r>
            <a:r>
              <a:rPr lang="el-GR" dirty="0" smtClean="0"/>
              <a:t> και της εκπαιδεύσεως θα σέβεται </a:t>
            </a:r>
            <a:r>
              <a:rPr lang="el-GR" dirty="0" err="1" smtClean="0"/>
              <a:t>τo</a:t>
            </a:r>
            <a:r>
              <a:rPr lang="el-GR" dirty="0" smtClean="0"/>
              <a:t> δικαίωμα των </a:t>
            </a:r>
            <a:r>
              <a:rPr lang="el-GR" dirty="0" err="1" smtClean="0"/>
              <a:t>γoνέων</a:t>
            </a:r>
            <a:r>
              <a:rPr lang="el-GR" dirty="0" smtClean="0"/>
              <a:t> όπως </a:t>
            </a:r>
            <a:r>
              <a:rPr lang="el-GR" dirty="0" err="1" smtClean="0"/>
              <a:t>εξασφαλίζωσι</a:t>
            </a:r>
            <a:r>
              <a:rPr lang="el-GR" dirty="0" smtClean="0"/>
              <a:t> την </a:t>
            </a:r>
            <a:r>
              <a:rPr lang="el-GR" dirty="0" err="1" smtClean="0"/>
              <a:t>μόρφωσιν</a:t>
            </a:r>
            <a:r>
              <a:rPr lang="el-GR" dirty="0" smtClean="0"/>
              <a:t> και </a:t>
            </a:r>
            <a:r>
              <a:rPr lang="el-GR" dirty="0" err="1" smtClean="0"/>
              <a:t>εκπαίδευσιν</a:t>
            </a:r>
            <a:r>
              <a:rPr lang="el-GR" dirty="0" smtClean="0"/>
              <a:t> </a:t>
            </a:r>
            <a:r>
              <a:rPr lang="el-GR" dirty="0" err="1" smtClean="0"/>
              <a:t>ταύτην</a:t>
            </a:r>
            <a:r>
              <a:rPr lang="el-GR" dirty="0" smtClean="0"/>
              <a:t> συμφώνως </a:t>
            </a:r>
            <a:r>
              <a:rPr lang="el-GR" dirty="0" err="1" smtClean="0"/>
              <a:t>πρoς</a:t>
            </a:r>
            <a:r>
              <a:rPr lang="el-GR" dirty="0" smtClean="0"/>
              <a:t> τας ιδίας αυτών </a:t>
            </a:r>
            <a:r>
              <a:rPr lang="el-GR" dirty="0" err="1" smtClean="0"/>
              <a:t>θρησκευτικάς</a:t>
            </a:r>
            <a:r>
              <a:rPr lang="el-GR" dirty="0" smtClean="0"/>
              <a:t> και </a:t>
            </a:r>
            <a:r>
              <a:rPr lang="el-GR" dirty="0" err="1" smtClean="0"/>
              <a:t>φιλoσoφικάς</a:t>
            </a:r>
            <a:r>
              <a:rPr lang="el-GR" dirty="0" smtClean="0"/>
              <a:t> </a:t>
            </a:r>
            <a:r>
              <a:rPr lang="el-GR" dirty="0" err="1" smtClean="0"/>
              <a:t>πεπoιθήσεις</a:t>
            </a:r>
            <a:r>
              <a:rPr lang="el-GR" dirty="0" smtClean="0"/>
              <a:t>».</a:t>
            </a: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42852"/>
            <a:ext cx="8229600" cy="6143668"/>
          </a:xfrm>
        </p:spPr>
        <p:txBody>
          <a:bodyPr>
            <a:normAutofit fontScale="55000" lnSpcReduction="20000"/>
          </a:bodyPr>
          <a:lstStyle/>
          <a:p>
            <a:pPr algn="just"/>
            <a:r>
              <a:rPr lang="el-GR" dirty="0" smtClean="0"/>
              <a:t>Το Δικαστήριο έκρινε περαιτέρω στην υπόθεση </a:t>
            </a:r>
            <a:r>
              <a:rPr lang="el-GR" i="1" dirty="0" err="1" smtClean="0"/>
              <a:t>Kjeldsen</a:t>
            </a:r>
            <a:r>
              <a:rPr lang="el-GR" i="1" dirty="0" smtClean="0"/>
              <a:t>, </a:t>
            </a:r>
            <a:r>
              <a:rPr lang="el-GR" i="1" dirty="0" err="1" smtClean="0"/>
              <a:t>Busk</a:t>
            </a:r>
            <a:r>
              <a:rPr lang="el-GR" i="1" dirty="0" smtClean="0"/>
              <a:t> </a:t>
            </a:r>
            <a:r>
              <a:rPr lang="el-GR" i="1" dirty="0" err="1" smtClean="0"/>
              <a:t>Madsen</a:t>
            </a:r>
            <a:r>
              <a:rPr lang="el-GR" i="1" dirty="0" smtClean="0"/>
              <a:t> </a:t>
            </a:r>
            <a:r>
              <a:rPr lang="el-GR" i="1" dirty="0" err="1" smtClean="0"/>
              <a:t>and</a:t>
            </a:r>
            <a:r>
              <a:rPr lang="el-GR" i="1" dirty="0" smtClean="0"/>
              <a:t> </a:t>
            </a:r>
            <a:r>
              <a:rPr lang="el-GR" i="1" dirty="0" err="1" smtClean="0"/>
              <a:t>Pedersen</a:t>
            </a:r>
            <a:r>
              <a:rPr lang="el-GR" i="1" dirty="0" smtClean="0"/>
              <a:t> v. </a:t>
            </a:r>
            <a:r>
              <a:rPr lang="el-GR" i="1" dirty="0" err="1" smtClean="0"/>
              <a:t>Denmark</a:t>
            </a:r>
            <a:r>
              <a:rPr lang="el-GR" i="1" dirty="0" smtClean="0"/>
              <a:t> </a:t>
            </a:r>
            <a:r>
              <a:rPr lang="el-GR" dirty="0" smtClean="0"/>
              <a:t>ότι η  υποχρέωση του κράτους για τον σεβασμό των πεποιθήσεων των γονέων δεν ικανοποιείται απλώς με την ίδρυση ιδιωτικών σχολείων  αλλά το κράτος πρέπει να εξασφαλίσει το σεβασμό των πεποιθήσεων των γονέων σε όλο το πρόγραμμα δημόσιας εκπαίδευσης. Στην εν λόγω υπόθεση μία ομάδα από γονείς παραπονέθηκαν ότι η σεξουαλική εκπαίδευση στα δημόσια σχολεία της Δανίας παραβίασε τις πεποιθήσεις τους για το πώς τα παιδιά τους θα πρέπει να είναι εκπαιδευτούν. </a:t>
            </a:r>
          </a:p>
          <a:p>
            <a:pPr algn="just"/>
            <a:r>
              <a:rPr lang="el-GR" dirty="0" smtClean="0"/>
              <a:t>Ανάλογες υποθέσεις αντιμετώπισε το Δικαστήριο αναφορικά με υποχρεωτικά μαθήματα ηθικής που προσέβαλαν τα θρησκευτικά συναισθήματα κάποιων γονέων,  τη θρησκευτική διδασκαλία που βασίζεται στη </a:t>
            </a:r>
            <a:r>
              <a:rPr lang="el-GR" dirty="0" err="1" smtClean="0"/>
              <a:t>σουνιτική</a:t>
            </a:r>
            <a:r>
              <a:rPr lang="el-GR" dirty="0" smtClean="0"/>
              <a:t> ερμηνεία του Ισλάμ σε σύγκρουση με τις θρησκευτικές πεποιθήσεις των γονέων που ασπάζονται την πίστη </a:t>
            </a:r>
            <a:r>
              <a:rPr lang="el-GR" dirty="0" err="1" smtClean="0"/>
              <a:t>Αλεβί</a:t>
            </a:r>
            <a:r>
              <a:rPr lang="el-GR" dirty="0" smtClean="0"/>
              <a:t>, ή της θρησκευτικής διδασκαλίας για τον Χριστιανισμό σε σύγκρουση με τις φιλοσοφικές πεποιθήσεις μη χριστιανών γονέων. </a:t>
            </a:r>
          </a:p>
          <a:p>
            <a:pPr lvl="1" algn="just"/>
            <a:r>
              <a:rPr lang="en-GB" i="1" dirty="0" err="1" smtClean="0"/>
              <a:t>Appel-Irrgang</a:t>
            </a:r>
            <a:r>
              <a:rPr lang="en-GB" i="1" dirty="0" smtClean="0"/>
              <a:t> v. Germany, </a:t>
            </a:r>
            <a:r>
              <a:rPr lang="en-GB" dirty="0" smtClean="0"/>
              <a:t>Application No. 45216/07, 6 October 2009.</a:t>
            </a:r>
            <a:endParaRPr lang="el-GR" dirty="0" smtClean="0"/>
          </a:p>
          <a:p>
            <a:pPr lvl="1" algn="just"/>
            <a:r>
              <a:rPr lang="en-GB" i="1" dirty="0" err="1" smtClean="0"/>
              <a:t>Hasan</a:t>
            </a:r>
            <a:r>
              <a:rPr lang="en-GB" i="1" dirty="0" smtClean="0"/>
              <a:t> and </a:t>
            </a:r>
            <a:r>
              <a:rPr lang="en-GB" i="1" dirty="0" err="1" smtClean="0"/>
              <a:t>Eylem</a:t>
            </a:r>
            <a:r>
              <a:rPr lang="en-GB" i="1" dirty="0" smtClean="0"/>
              <a:t> </a:t>
            </a:r>
            <a:r>
              <a:rPr lang="en-GB" i="1" dirty="0" err="1" smtClean="0"/>
              <a:t>Zengin</a:t>
            </a:r>
            <a:r>
              <a:rPr lang="en-GB" i="1" dirty="0" smtClean="0"/>
              <a:t> v. Turkey</a:t>
            </a:r>
            <a:r>
              <a:rPr lang="en-GB" dirty="0" smtClean="0"/>
              <a:t>, Application No. 1448/04, 9 October 2007.</a:t>
            </a:r>
            <a:endParaRPr lang="el-GR" dirty="0" smtClean="0"/>
          </a:p>
          <a:p>
            <a:pPr lvl="1" algn="just"/>
            <a:r>
              <a:rPr lang="en-GB" i="1" dirty="0" err="1" smtClean="0"/>
              <a:t>Folgerø</a:t>
            </a:r>
            <a:r>
              <a:rPr lang="en-GB" i="1" dirty="0" smtClean="0"/>
              <a:t> and Others v. Norway</a:t>
            </a:r>
            <a:r>
              <a:rPr lang="en-GB" dirty="0" smtClean="0"/>
              <a:t>, Application No. 15472/02, 29 June 2007.</a:t>
            </a:r>
            <a:endParaRPr lang="el-GR" dirty="0" smtClean="0"/>
          </a:p>
          <a:p>
            <a:pPr algn="just"/>
            <a:r>
              <a:rPr lang="el-GR" dirty="0" smtClean="0"/>
              <a:t>Το κριτήριο που εφάρμοσε το Δικαστήριο σε όλες αυτές τις περιπτώσεις είναι το εξής: το κράτος, για την εκπλήρωση των καθηκόντων που αναλαμβάνει σε σχέση με την εκπαίδευση και τη διδασκαλία, πρέπει να διασφαλίσει ότι οι πληροφορίες και η γνώση που περιλαμβάνονται στο πρόγραμμα σπουδών μεταφέρεται κατά τρόπο αντικειμενικό, κριτικό και πλουραλιστικό. Το κράτος δεν θα πρέπει να επιδιώκει το στόχο της κατήχησης. Εάν συμβαίνει αυτό, οι κρατικές αρχές έχουν την υποχρέωση να χορηγούν στα παιδιά πλήρη απαλλαγή από τα μαθήματα σύμφωνα με τις θρησκευτικές ή φιλοσοφικές πεποιθήσεις των γονέων.</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85794"/>
            <a:ext cx="8229600" cy="5340369"/>
          </a:xfrm>
        </p:spPr>
        <p:txBody>
          <a:bodyPr>
            <a:normAutofit fontScale="62500" lnSpcReduction="20000"/>
          </a:bodyPr>
          <a:lstStyle/>
          <a:p>
            <a:pPr algn="just"/>
            <a:r>
              <a:rPr lang="el-GR" dirty="0" smtClean="0"/>
              <a:t>Σε μία υπόθεση ορόσημο τον Ιούνιο του 2005, το διοικητικό δικαστήριο στο Ντίσελντορφ απέρριψε αίτημα από δύο Μουσουλμάνους γονείς που επιθυμούσαν να απαλλάξουν των εντεκάχρονο γιό τους από το μικτό μάθημα κολύμβησης του σχολείου τους. </a:t>
            </a:r>
          </a:p>
          <a:p>
            <a:pPr algn="just"/>
            <a:r>
              <a:rPr lang="el-GR" dirty="0" smtClean="0"/>
              <a:t>Οι γονείς είχαν υποστηρίξει ότι στην πισίνα, το νεαρό αγόρι δεν μπορούσε να αποφύγει την οπτική επαφή με τις συμμαθήτριές του που φορούσαν μαγιό γεγονός που ισοδυναμούσε με επικίνδυνη επίδραση στο συναισθηματικό κόσμο των νέων. Το δικαστήριο απέρριψε την υπόθεσή τους, λέγοντας ότι οι θρησκευτικές πεποιθήσεις δεν αποτελούν λόγο για να αποτρέψει τα παιδιά από το να παρακολουθούν μαθήματα κολύμβησης. </a:t>
            </a:r>
          </a:p>
          <a:p>
            <a:pPr algn="just"/>
            <a:r>
              <a:rPr lang="el-GR" dirty="0" smtClean="0"/>
              <a:t>Ο δικαστής τόνισε ότι οι θρησκευτικές πεποιθήσεις σταθμίζονται σε αυτή την περίπτωση με το καθήκον του σχολείου. Καθήκον του δικαστηρίου δεν είναι να αμφισβητήσει το Κοράνι αλλά να συμφιλιώσει τα δύο συμφέροντα. Άλλωστε, όπως τόνισε ο δικαστής, σε μία δυτική κοινωνία οι κανόνες του Κορανίου δεν επιβάλλονται. </a:t>
            </a:r>
          </a:p>
          <a:p>
            <a:pPr lvl="1" algn="just"/>
            <a:r>
              <a:rPr lang="en-GB" u="sng" dirty="0" smtClean="0"/>
              <a:t>Kern</a:t>
            </a:r>
            <a:r>
              <a:rPr lang="en-GB" dirty="0" smtClean="0"/>
              <a:t> S., </a:t>
            </a:r>
            <a:r>
              <a:rPr lang="en-GB" i="1" dirty="0" smtClean="0"/>
              <a:t>Germany: Co-ed Swimming Goes to Court</a:t>
            </a:r>
            <a:r>
              <a:rPr lang="en-GB" dirty="0" smtClean="0"/>
              <a:t>, </a:t>
            </a:r>
            <a:r>
              <a:rPr lang="en-GB" dirty="0" err="1" smtClean="0"/>
              <a:t>Gatestone</a:t>
            </a:r>
            <a:r>
              <a:rPr lang="en-GB" dirty="0" smtClean="0"/>
              <a:t> Institute, 2012, </a:t>
            </a:r>
            <a:r>
              <a:rPr lang="el-GR" dirty="0" smtClean="0"/>
              <a:t>διαθέσιμο στην ιστοσελίδα</a:t>
            </a:r>
            <a:r>
              <a:rPr lang="en-GB" dirty="0" smtClean="0"/>
              <a:t>: http://www.gatestoneinstitute.org/3386/germany-co-ed-swimming</a:t>
            </a:r>
            <a:endParaRPr lang="el-GR"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5929354"/>
          </a:xfrm>
        </p:spPr>
        <p:txBody>
          <a:bodyPr>
            <a:normAutofit fontScale="55000" lnSpcReduction="20000"/>
          </a:bodyPr>
          <a:lstStyle/>
          <a:p>
            <a:pPr algn="just"/>
            <a:r>
              <a:rPr lang="el-GR" dirty="0" smtClean="0"/>
              <a:t>Πρόσφατα, Γερμανικό δικαστήριο αποφάνθηκε πως οι μουσουλμάνες μαθήτριες θα μπορούν να παίρνουν μέρος σε μαθήματα κολύμβησης μαζί με αγόρια, σε μία απόφαση που αγγίζει την ευαίσθητη σχέση μεταξύ θρησκείας και κράτους. Η απόφαση του Ανώτατου Δικαστηρίου της Γερμανίας για τις δημόσιες και διοικητικές διαφορές ορίζει πως η συνταγματική υποχρέωση του κράτους στην εκπαίδευση των παιδιών μπορεί να υπερισχύσει των παραδόσεων και των πρακτικών που σχετίζονται με τις θρησκευτικές πεποιθήσεις ενός ατόμου. Το Δικαστήριο αποφάνθηκε πως οι μουσουλμάνες μαθήτριες δε θα μπορούν να εξαιρεθούν από τα μαθήματα κολύμβησης, παρέχοντας όμως το δικαίωμα να φορούν τα ολόσωμα μαγιό που αφήνουν μόνο το πρόσωπο, τα χέρια και τα πόδια ακάλυπτα. </a:t>
            </a:r>
          </a:p>
          <a:p>
            <a:pPr algn="just"/>
            <a:r>
              <a:rPr lang="el-GR" dirty="0" smtClean="0"/>
              <a:t>Το αίτημα των μουσουλμάνων κοριτσιών να μη συμμετέχουν στη γυμναστική και τα μαθήματα κολύμβησης έχει προκαλέσει νομικές διαφωνίες σε αρκετές Ευρωπαϊκές χώρες, φέρνοντας στο επίκεντρο την εξομάλυνση των διαφορετικών θρησκευτικών πεποιθήσεων. </a:t>
            </a:r>
          </a:p>
          <a:p>
            <a:pPr algn="just"/>
            <a:r>
              <a:rPr lang="el-GR" dirty="0" smtClean="0"/>
              <a:t>Τον Μάιο, το Ανώτατο Δικαστήριο της Ελβετίας απέρριψε την προσφυγή μίας οικογένειας μουσουλμάνων ενάντια στο σχολικό κανόνα σύμφωνα με τον οποίο η κόρη τους θα έπρεπε να συμμετέχει στα μαθήματα κολύμβησης και πως δε θα μπορούσε να φορέσει τα ολόσωμα μαγιό. Στην κοσμική Γαλλία, που έχει ήδη απαγορεύσει τις μουσουλμανικές μαντίλες τα εβραϊκά </a:t>
            </a:r>
            <a:r>
              <a:rPr lang="el-GR" dirty="0" err="1" smtClean="0"/>
              <a:t>κίπα</a:t>
            </a:r>
            <a:r>
              <a:rPr lang="el-GR" dirty="0" smtClean="0"/>
              <a:t> και τους χριστιανικούς σταυρούς στα δημόσια σχολεία, ορισμένες δημόσιες πισίνες απαγόρευσαν και τα ολόσωμα μαγιό. Στην καθομιλουμένη τα συγκεκριμένα μαγιό αποκαλούνται «</a:t>
            </a:r>
            <a:r>
              <a:rPr lang="en-US" dirty="0" err="1" smtClean="0"/>
              <a:t>burkinis</a:t>
            </a:r>
            <a:r>
              <a:rPr lang="el-GR" dirty="0" smtClean="0"/>
              <a:t>».</a:t>
            </a:r>
          </a:p>
          <a:p>
            <a:pPr lvl="1" algn="just"/>
            <a:r>
              <a:rPr lang="en-GB" dirty="0" smtClean="0"/>
              <a:t>Chambers </a:t>
            </a:r>
            <a:r>
              <a:rPr lang="el-GR" dirty="0" smtClean="0"/>
              <a:t>Μ</a:t>
            </a:r>
            <a:r>
              <a:rPr lang="en-GB" dirty="0" smtClean="0"/>
              <a:t>., </a:t>
            </a:r>
            <a:r>
              <a:rPr lang="en-GB" i="1" dirty="0" smtClean="0"/>
              <a:t>German court rules Muslim girls must join swimming classes</a:t>
            </a:r>
            <a:r>
              <a:rPr lang="en-GB" dirty="0" smtClean="0"/>
              <a:t>, </a:t>
            </a:r>
            <a:r>
              <a:rPr lang="en-US" dirty="0" smtClean="0"/>
              <a:t>Reuters 2013,</a:t>
            </a:r>
            <a:r>
              <a:rPr lang="en-US" b="1" dirty="0" smtClean="0"/>
              <a:t> </a:t>
            </a:r>
            <a:r>
              <a:rPr lang="el-GR" dirty="0" smtClean="0"/>
              <a:t>διαθέσιμο στην ιστοσελίδα</a:t>
            </a:r>
            <a:r>
              <a:rPr lang="en-GB" dirty="0" smtClean="0"/>
              <a:t>:</a:t>
            </a:r>
            <a:r>
              <a:rPr lang="en-GB" b="1" dirty="0" smtClean="0"/>
              <a:t> </a:t>
            </a:r>
            <a:r>
              <a:rPr lang="en-GB" dirty="0" smtClean="0"/>
              <a:t>http://www.reuters.com/article/2013/09/11/us-germany-muslims-swimming-idUSBRE98A13120130911</a:t>
            </a:r>
            <a:endParaRPr lang="el-GR" b="1" dirty="0" smtClean="0"/>
          </a:p>
          <a:p>
            <a:pPr algn="just"/>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85794"/>
            <a:ext cx="8229600" cy="5340369"/>
          </a:xfrm>
        </p:spPr>
        <p:txBody>
          <a:bodyPr>
            <a:normAutofit/>
          </a:bodyPr>
          <a:lstStyle/>
          <a:p>
            <a:pPr algn="just"/>
            <a:r>
              <a:rPr lang="el-GR" sz="1300" dirty="0" smtClean="0"/>
              <a:t>Χρειάζεται ιδιαίτερη προσοχή στην εξέταση τέτοιων καταστάσεων. Στην υπόθεση </a:t>
            </a:r>
            <a:r>
              <a:rPr lang="el-GR" sz="1300" i="1" dirty="0" err="1" smtClean="0"/>
              <a:t>Folgerø</a:t>
            </a:r>
            <a:r>
              <a:rPr lang="el-GR" sz="1300" i="1" dirty="0" smtClean="0"/>
              <a:t> και λοιποί κατά Νορβηγίας</a:t>
            </a:r>
            <a:r>
              <a:rPr lang="el-GR" sz="1300" dirty="0" smtClean="0"/>
              <a:t>, το Τμήμα Μείζονος Σύνθεσης (αν και με ελάχιστη πλειοψηφία) έκρινε ότι η εισαγωγή νέων ρυθμίσεων στη διδασκαλία των θρησκευτικών και της φιλοσοφίας στα δημοτικά σχολεία δεν σεβόταν τα δικαιώματα των γονέων. Η νέα διδακτική ύλη έδινε μεγαλύτερη έμφαση στις γνώσεις περί χριστιανικής θρησκείας, ενώ υπήρχαν αναφορές και σε άλλες θρησκείες. Το δικαίωμα των γονέων να απαλλαχθούν τα παιδιά τους από το συγκεκριμένο μάθημα ήταν επίσης περιορισμένο: στο παρελθόν, οι γονείς μπορούσαν να ζητήσουν την απαλλαγή των παιδιών τους από το μάθημα χριστιανισμού. Κατά πλειοψηφία, το Δικαστήριο θεώρησε ότι η έμφαση στις γνώσεις περί χριστιανισμού δεν ήταν αποδοκιμαστέα δεδομένου του ρόλου του χριστιανισμού στην ιστορία και παράδοση της χώρας. </a:t>
            </a:r>
          </a:p>
          <a:p>
            <a:pPr algn="just"/>
            <a:r>
              <a:rPr lang="el-GR" sz="1300" dirty="0" smtClean="0"/>
              <a:t>Ωστόσο, ο υποτιθέμενος σκοπός της διδακτικής ύλης που αφορούσε την εξασφάλιση χριστιανικής και ηθικής ανατροφής - σε συνδυασμό πάντα με το σπίτι – υποδήλωνε ότι οι διακρίσεις μεταξύ χριστιανισμού και άλλων πίστεων ή θρησκειών δεν ήταν απλά ποσοτικές αλλά και ποιοτικές. Κάτι τέτοιο με τη σειρά του έθετε υπό αμφισβήτηση τους δηλωμένους σκοπούς της διδακτικής ύλης, δηλαδή την αντιμετώπιση του σεκταρισμού και την προώθηση του πλουραλισμού και της κατανόησης. Υπό αυτές τις συνθήκες, το κράτος όφειλε να εξασφαλίσει ότι οι πεποιθήσεις των γονέων προστατεύονται επαρκώς. Η πλειοψηφία του Δικαστηρίου δεν πείστηκε ότι οι ρυθμίσεις αυτές αρκούσαν για να καλύψουν τις απαιτήσεις του Άρθρου 2 του Πρώτου Πρόσθετου Πρωτοκόλλου. Οι γονείς θα έπρεπε να ενημερωθούν εκ των προτέρων για το σχεδιασμό του μαθήματος προκειμένου να είναι σε θέση να εντοπίσουν και να γνωστοποιήσουν ποιες πτυχές της διδασκαλίας ήταν ασυμβίβαστες με τις πεποιθήσεις τους. Εκτός αυτού, η απαίτηση ότι κάθε αίτημα για απαλλαγή από το μάθημα έπρεπε να αιτιολογείται με βάσιμους ισχυρισμούς εμπεριείχε τον κίνδυνο ότι οι γονείς θα αναγκάζονταν να αποκαλύψουν τις θρησκευτικές και φιλοσοφικές πεποιθήσεις τους σε σημείο που ξεπερνούσε τα όρια του αποδεκτού. Επιπλέον, όσον αφορά τις αιτήσεις περί απαλλαγής από το μάθημα, τα σχολεία έπρεπε να έχουν τη δικαιοδοσία να απαλλάσσουν το παιδί από τη δραστηριότητα χωρίς να το αναγκάζουν να εξέλθει από την αίθουσα διδασκαλίας. Σύμφωνα με τα προαναφερθέντα, το Δικαστήριο κατέληξε ότι ο ρυθμίσεις ήταν ιδιαίτερα περίπλοκες και ενδεχομένως να λειτουργούσαν αποτρεπτικά για τους γονείς στην υποβολή αιτήματος απαλλαγής.</a:t>
            </a:r>
            <a:endParaRPr lang="el-GR" sz="13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14356"/>
            <a:ext cx="8229600" cy="5715040"/>
          </a:xfrm>
        </p:spPr>
        <p:txBody>
          <a:bodyPr>
            <a:normAutofit/>
          </a:bodyPr>
          <a:lstStyle/>
          <a:p>
            <a:pPr algn="just"/>
            <a:r>
              <a:rPr lang="el-GR" sz="1500" dirty="0" smtClean="0"/>
              <a:t>Στην υπόθεση </a:t>
            </a:r>
            <a:r>
              <a:rPr lang="en-US" sz="1500" i="1" dirty="0" err="1" smtClean="0"/>
              <a:t>Valsamis</a:t>
            </a:r>
            <a:r>
              <a:rPr lang="en-US" sz="1500" i="1" dirty="0" smtClean="0"/>
              <a:t> v</a:t>
            </a:r>
            <a:r>
              <a:rPr lang="el-GR" sz="1500" i="1" dirty="0" smtClean="0"/>
              <a:t>. </a:t>
            </a:r>
            <a:r>
              <a:rPr lang="en-US" sz="1500" i="1" dirty="0" smtClean="0"/>
              <a:t>Greece</a:t>
            </a:r>
            <a:r>
              <a:rPr lang="el-GR" sz="1500" dirty="0" smtClean="0"/>
              <a:t>, οι προσφεύγοντες ήταν Μάρτυρες του Ιεχωβά. Στην αρχή του σχολικού έτους οι γονείς των μαθητριών υπέβαλαν γραπτή δήλωση σύμφωνα με την οποία οι κόρες τους θα έπρεπε να εξαιρεθούν από την παρακολούθηση του μαθήματος των θρησκευτικών, του εκκλησιασμού και οποιουδήποτε άλλου εορτασμού που ερχόταν σε αντίθεση με τις θρησκευτικές τους πεποιθήσεις, όπως για παράδειγμα εορτασμοί εθνικών επετείων και δημόσιες παρελάσεις, καθώς ο </a:t>
            </a:r>
            <a:r>
              <a:rPr lang="el-GR" sz="1500" dirty="0" err="1" smtClean="0"/>
              <a:t>φιλερηνισμός</a:t>
            </a:r>
            <a:r>
              <a:rPr lang="el-GR" sz="1500" dirty="0" smtClean="0"/>
              <a:t> είναι βασικό στοιχείο της θρησκείας τους, η οποία απαγορεύει κάθε συμπεριφορά σχετική με πόλεμο ή βία. Ένα μήνα αργότερα ζητήθηκε από τις δύο μαθήτριες να συμμετέχουν από κοινού με τις τάξεις τους σε παρέλαση για τον εορτασμό της εθνικής εορτής της 28ης Οκτωβρίου. Οι μαθήτριες ενημέρωσαν τους διευθυντές των σχολείων τους ότι η θρησκεία τους δεν τους επέτρεπε να συμμετέχουν στην επέτειο ενός πολέμου. Οι εκπαιδευτικές αρχές απέρριψαν το αίτημά τους, λόγω αοριστίας. Όταν δεν εμφανίστηκαν στην εορτή τιμωρήθηκαν από το συμβούλιο των καθηγητών με αποβολή. </a:t>
            </a:r>
          </a:p>
          <a:p>
            <a:pPr algn="just"/>
            <a:r>
              <a:rPr lang="el-GR" sz="1500" dirty="0" smtClean="0"/>
              <a:t>Το Ευρωπαϊκό Δικαστήριο Δικαιωμάτων του Ανθρώπου έκρινε ότι η υποχρεωτική συμμετοχή των μαθητών στις παρελάσεις δεν παρακωλύει με κάποιο τρόπο το δικαίωμα των γονέων να συμβουλεύουν, να διαφωτίζουν και εν τέλει να καθοδηγούν τα παιδιά τους σύμφωνα με τη δική τους κοσμοθεωρία και τις δικές τους φιλοσοφικές και θρησκευτικές πεποιθήσεις. Εξάλλου, το Δικαστήριο δεν δικαιούται να αποφανθεί για το θέμα της καταλληλότητας των εκπαιδευτικών μεθόδων ή εάν οι μέθοδοι διδασκαλίας, που θεωρούν καλύτερες οι προσφεύγοντες, είναι όντως οι προσφορότερες για να μάθουν οι νεότεροι την ιστορία της χώρας τους. Ωστόσο, το Δικαστήριο έκκρινε ότι παραβιάστηκε το δικαίωμα στην πραγματική προσφυγή, σύμφωνα με το άρθρο 13 της Ευρωπαϊκής Σύμβασης Δικαιωμάτων του Ανθρώπου, καθώς οι προσφεύγοντες δεν διέθεταν κανένα νομικό μέσο για την αμφισβήτηση της νομιμότητας της ποινής που επεβλήθη στις δύο μαθήτριες, ή ακόμα της αμφισβήτησης της εγκυκλίου που υποχρέωνε τη συμμετοχή σε εθνικές εορταστικές εκδηλώσεις</a:t>
            </a:r>
            <a:endParaRPr lang="el-GR" sz="15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929354"/>
          </a:xfrm>
        </p:spPr>
        <p:txBody>
          <a:bodyPr>
            <a:noAutofit/>
          </a:bodyPr>
          <a:lstStyle/>
          <a:p>
            <a:pPr algn="just"/>
            <a:r>
              <a:rPr lang="el-GR" sz="2000" dirty="0" smtClean="0"/>
              <a:t>Στην υπόθεση </a:t>
            </a:r>
            <a:r>
              <a:rPr lang="en-GB" sz="2000" i="1" dirty="0" err="1" smtClean="0"/>
              <a:t>Lautsi</a:t>
            </a:r>
            <a:r>
              <a:rPr lang="en-GB" sz="2000" i="1" dirty="0" smtClean="0"/>
              <a:t> and Others v</a:t>
            </a:r>
            <a:r>
              <a:rPr lang="el-GR" sz="2000" i="1" dirty="0" smtClean="0"/>
              <a:t>. </a:t>
            </a:r>
            <a:r>
              <a:rPr lang="en-GB" sz="2000" i="1" dirty="0" smtClean="0"/>
              <a:t>Italy</a:t>
            </a:r>
            <a:r>
              <a:rPr lang="el-GR" sz="2000" dirty="0" smtClean="0"/>
              <a:t>, ένας γονέας υποστήριξε επιτυχώς ότι ο διοικητικός νόμος της Ιταλίας που απαιτεί τη δημόσια παρουσία του εσταυρωμένου σε κάθε δημόσια σχολική αίθουσα παραβίαζε το δικαίωμα των γονέων ως προς την εξασφάλιση της εκπαίδευσης των παιδιών τους σε συμμόρφωση με τις δικές τους θρησκευτικές και φιλοσοφικές πεποιθήσεις. Το Νοέμβριο του 2009 εφτά δικαστές πήραν ομόφωνα την απόφαση κατά της Ιταλίας. Το κείμενο της απόφασης καθιστούσε σαφές ότι αυτή η απόφαση κατά της Ιταλίας συμμορφωνόταν με το Σύνταγμα της Ιταλίας, το οποίο είναι κοσμικό από το 1985 όταν ο ομολογιακός χαρακτήρας του κράτους εγκαταλείφθηκε πλήρως. Η δημόσια παρουσία θρησκευτικών συμβόλων δεν μπορεί να δικαιολογηθεί είτε από το αίτημα άλλων γονέων που θέλουν θρησκευτική εκπαίδευση που είναι συνεπής με τα πιστεύω τους ούτε από έναν αναγκαστικό συμβιβασμό με πολιτικά κόμματα χριστιανικής έμπνευσης. Ο σεβασμός για τα πιστεύω των γονέων θα πρέπει να λαβαίνει υπόψη τη συμμόρφωση με τα πιστεύω άλλων γονέων. Το κράτος υποχρεούται σε θρησκευτική ουδετερότητα στη δημόσια εκπαίδευση όπου η παρακολούθηση απαιτείται ασχέτως θρησκείας και θα πρέπει να επιζητάει να ενσταλάξει στους μαθητές την κριτική σκέψη.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85794"/>
            <a:ext cx="8229600" cy="5340369"/>
          </a:xfrm>
        </p:spPr>
        <p:txBody>
          <a:bodyPr>
            <a:normAutofit fontScale="70000" lnSpcReduction="20000"/>
          </a:bodyPr>
          <a:lstStyle/>
          <a:p>
            <a:pPr algn="just"/>
            <a:r>
              <a:rPr lang="el-GR" dirty="0" smtClean="0"/>
              <a:t>Η Ιταλία άσκησε το δικαίωμά της για έφεση της απόφασης στην Ολομέλεια του Ευρωπαϊκού Δικαστηρίου των Δικαιωμάτων του Ανθρώπου. Το Δικαστήριο, σε δεύτερο βαθμό, αποδέχτηκε την έφεση της Ιταλικής κυβέρνησης, κρίνοντας ότι το σχολικό περιβάλλον βρίσκεται υπό την εποπτεία του κράτους. Αν και το κράτος οφείλει να σέβεται τη θρησκευτική ελευθερία, παρόλα αυτά, ένα θρησκευτικό σύμβολο στα σχολεία, όπως ο Εσταυρωμένος, δεν αποτελεί επιρροή τέτοιου μεγέθους, που θα μπορούσε να επηρεάσει τον ψυχισμό ενός παιδιού ή νεαρού ατόμου. Επίσης, ο σταυρός, ως σύμβολο αποτελεί ιστορικό στοιχείο του Ιταλικού κράτους και τελεί υπό την πολιτισμική προστασία της εκάστοτε κυβέρνησης, που οφείλει να διασφαλίζει τη συνέχεια του ιταλικού έθνους. Μπορεί, βέβαια, να προσφέρει μία υπερέχουσα θέση στη θρησκεία του Χριστιανισμού, αλλά αυτό δεν είναι αρκετό, για να χαρακτηριστεί η ανάρτηση του Εσταυρωμένου ως προσηλυτισμός. Εξάλλου, στην Ιταλία οι υπόλοιπες θρησκείες είναι εξίσου αναγνωρισμένες και τυγχάνουν ελευθερίας και ανοχής από το επίσημο κράτος.</a:t>
            </a:r>
          </a:p>
          <a:p>
            <a:pPr algn="just"/>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28604"/>
            <a:ext cx="8229600" cy="5697559"/>
          </a:xfrm>
        </p:spPr>
        <p:txBody>
          <a:bodyPr>
            <a:noAutofit/>
          </a:bodyPr>
          <a:lstStyle/>
          <a:p>
            <a:pPr algn="just"/>
            <a:r>
              <a:rPr lang="el-GR" sz="1500" dirty="0" smtClean="0"/>
              <a:t>Η διαμάχη μεταξύ των υποστηρικτών </a:t>
            </a:r>
            <a:r>
              <a:rPr lang="el-GR" sz="1500" b="1" dirty="0" smtClean="0"/>
              <a:t>της θεωρίας της εξέλιξης και των υποστηρικτών της θεωρίας της δημιουργίας </a:t>
            </a:r>
            <a:r>
              <a:rPr lang="el-GR" sz="1500" dirty="0" smtClean="0"/>
              <a:t>έχει απασχολήσει επανειλημμένα τα δικαστήρια των Ηνωμένων Πολιτειών, κυρίως στο επίπεδο της δημόσιας εκπαίδευσης, με πιο γνωστή τη «Δίκη των Πιθήκων» του 1925. Συγκεκριμένα, στην Πολιτεία </a:t>
            </a:r>
            <a:r>
              <a:rPr lang="el-GR" sz="1500" dirty="0" err="1" smtClean="0"/>
              <a:t>Tennessee</a:t>
            </a:r>
            <a:r>
              <a:rPr lang="el-GR" sz="1500" dirty="0" smtClean="0"/>
              <a:t>, καθώς και σε άλλες Πολιτείες της Αμερικής κατά την δεκαετία του 1920, ψηφίσθηκε ειδικός νόμος που απαγόρευε, στα δημόσια σχολεία βασικής και μέσης εκπαίδευσης αλλά και στα Πανεπιστήμια που ελάμβαναν δημόσιες επιχορηγήσεις, την διδασκαλία κάθε θεωρίας που δεν </a:t>
            </a:r>
            <a:r>
              <a:rPr lang="el-GR" sz="1500" dirty="0" err="1" smtClean="0"/>
              <a:t>εδέχετο</a:t>
            </a:r>
            <a:r>
              <a:rPr lang="el-GR" sz="1500" dirty="0" smtClean="0"/>
              <a:t> την θεία δημιουργία του ανθρώπου και η δικαστική διαμάχη που τότε ανέκυψε δικαίωσε τους οπαδούς της θεωρίας αυτής, τους λεγόμενους </a:t>
            </a:r>
            <a:r>
              <a:rPr lang="el-GR" sz="1500" dirty="0" err="1" smtClean="0"/>
              <a:t>δημιουργιστές</a:t>
            </a:r>
            <a:r>
              <a:rPr lang="el-GR" sz="1500" dirty="0" smtClean="0"/>
              <a:t>.</a:t>
            </a:r>
          </a:p>
          <a:p>
            <a:pPr lvl="1" algn="just"/>
            <a:r>
              <a:rPr lang="el-GR" sz="1100" dirty="0" smtClean="0"/>
              <a:t>Η απόφαση ανατράπηκε το 1968, όταν το Ανώτατο Δικαστήριο των ΗΠΑ ακύρωσε νόμο της πολιτείας του Αρκάνσας που απαγόρευε τη διδασκαλία της εξέλιξης. Το Δικαστήριο έκρινε αντισυνταγματικό το νόμο με το σκεπτικό ότι η Πρώτη Τροπολογία του Συντάγματος των ΗΠΑ δεν επιτρέπει σε μία πολιτεία να απαιτήσει τη προσαρμογή της διδασκαλίας και της μάθησης  στις αρχές ή απαγορεύσεις οποιασδήποτε συγκεκριμένης θρησκευτική αίρεσης ή δόγματος. </a:t>
            </a:r>
          </a:p>
          <a:p>
            <a:pPr lvl="1" algn="just"/>
            <a:r>
              <a:rPr lang="el-GR" sz="1100" dirty="0" smtClean="0"/>
              <a:t>Το 1981, το δικαστήριο έκρινε ότι το Συμβούλιο της Καλιφορνία για το Πλαίσιο της Εκπαίδευσης της Επιστήμης (</a:t>
            </a:r>
            <a:r>
              <a:rPr lang="el-GR" sz="1100" dirty="0" err="1" smtClean="0"/>
              <a:t>California</a:t>
            </a:r>
            <a:r>
              <a:rPr lang="el-GR" sz="1100" dirty="0" smtClean="0"/>
              <a:t> </a:t>
            </a:r>
            <a:r>
              <a:rPr lang="el-GR" sz="1100" dirty="0" err="1" smtClean="0"/>
              <a:t>State</a:t>
            </a:r>
            <a:r>
              <a:rPr lang="el-GR" sz="1100" dirty="0" smtClean="0"/>
              <a:t> </a:t>
            </a:r>
            <a:r>
              <a:rPr lang="el-GR" sz="1100" dirty="0" err="1" smtClean="0"/>
              <a:t>Board</a:t>
            </a:r>
            <a:r>
              <a:rPr lang="el-GR" sz="1100" dirty="0" smtClean="0"/>
              <a:t> </a:t>
            </a:r>
            <a:r>
              <a:rPr lang="el-GR" sz="1100" dirty="0" err="1" smtClean="0"/>
              <a:t>of</a:t>
            </a:r>
            <a:r>
              <a:rPr lang="el-GR" sz="1100" dirty="0" smtClean="0"/>
              <a:t> </a:t>
            </a:r>
            <a:r>
              <a:rPr lang="el-GR" sz="1100" dirty="0" err="1" smtClean="0"/>
              <a:t>Education's</a:t>
            </a:r>
            <a:r>
              <a:rPr lang="el-GR" sz="1100" dirty="0" smtClean="0"/>
              <a:t> </a:t>
            </a:r>
            <a:r>
              <a:rPr lang="el-GR" sz="1100" dirty="0" err="1" smtClean="0"/>
              <a:t>Science</a:t>
            </a:r>
            <a:r>
              <a:rPr lang="el-GR" sz="1100" dirty="0" smtClean="0"/>
              <a:t> </a:t>
            </a:r>
            <a:r>
              <a:rPr lang="el-GR" sz="1100" dirty="0" err="1" smtClean="0"/>
              <a:t>Framework</a:t>
            </a:r>
            <a:r>
              <a:rPr lang="el-GR" sz="1100" dirty="0" smtClean="0"/>
              <a:t>), δεν εμπόδιζε την ελεύθερη άσκηση της θρησκείας του προσφεύγοντα και των παιδιών του. Κατά το δικαστήριο η </a:t>
            </a:r>
            <a:r>
              <a:rPr lang="el-GR" sz="1100" dirty="0" err="1" smtClean="0"/>
              <a:t>αντι</a:t>
            </a:r>
            <a:r>
              <a:rPr lang="el-GR" sz="1100" dirty="0" smtClean="0"/>
              <a:t>-δογματική εκπαιδευτική πολιτική συνεπαγόταν ότι συζητήσεις στην τάξη πρέπει να τονίζουν τις επιστημονικές εξηγήσεις της προέλευσης. </a:t>
            </a:r>
          </a:p>
          <a:p>
            <a:pPr lvl="1" algn="just"/>
            <a:r>
              <a:rPr lang="el-GR" sz="1100" dirty="0" smtClean="0"/>
              <a:t>Το 1982, ένα ομοσπονδιακό δικαστήριο έκρινε ότι ο νόμος της πολιτείας του Αρκάνσας απαιτούσε από τα δημόσια σχολεία να μεταχειρίζονται ισότιμα την «επιστήμη της δημιουργίας» και την «επιστήμη της εξέλιξης», παραβίαζε το Σύνταγμα των ΗΠΑ. Η απόφαση που παρείχε λεπτομερή ορισμό του όρου «επιστήμη», κατέληξε στο συμπέρασμα ότι «η επιστήμη της δημιουργίας» δεν είναι στην πραγματικότητα επιστήμη</a:t>
            </a:r>
          </a:p>
          <a:p>
            <a:pPr lvl="1" algn="just"/>
            <a:r>
              <a:rPr lang="el-GR" sz="1100" dirty="0" smtClean="0"/>
              <a:t>Το 2005, ο Επαρχιακός Δικαστής έκρινε ότι η επικόλληση προειδοποιητικής επισήμανσης για την θεωρία της εξέλιξης σε εγχειρίδια παραβίαζε την Πρώτη Τροπολογία του Συντάγματος. Μετά την απόφαση του περιφερειακού δικαστηρίου, τα αυτοκόλλητα απομακρύνθηκαν από τα σχολικά βιβλία. </a:t>
            </a:r>
          </a:p>
          <a:p>
            <a:pPr lvl="1" algn="just"/>
            <a:r>
              <a:rPr lang="el-GR" sz="1100" dirty="0" smtClean="0"/>
              <a:t>Τέλος, το 2005 το Δικαστήριο κλήθηκε να αποφασίσει για τη συνταγματικότητα της διδασκαλίας της θεωρίας του «ευφυούς σχεδίου» και της συμπερίληψή της εν λόγω θεωρίας στα σχολικά προγράμματα. Το δικαστήριο έκρινε ότι η θεωρία του «ευφυούς σχεδίου» αποτελούσε μία άλλη μορφή της θεωρίας της δημιουργίας και συνεπώς η διδασκαλία της σε δημόσια βιβλία παραβίαζε την Πρώτη Τροπολογία του Συντάγματος.</a:t>
            </a:r>
          </a:p>
          <a:p>
            <a:pPr algn="just"/>
            <a:endParaRPr lang="el-GR" sz="15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85794"/>
            <a:ext cx="8229600" cy="5715040"/>
          </a:xfrm>
        </p:spPr>
        <p:txBody>
          <a:bodyPr>
            <a:normAutofit fontScale="55000" lnSpcReduction="20000"/>
          </a:bodyPr>
          <a:lstStyle/>
          <a:p>
            <a:pPr algn="just"/>
            <a:r>
              <a:rPr lang="el-GR" dirty="0" smtClean="0"/>
              <a:t>Η διαμάχη μεταξύ των </a:t>
            </a:r>
            <a:r>
              <a:rPr lang="el-GR" dirty="0" err="1" smtClean="0"/>
              <a:t>δημιουργιστών</a:t>
            </a:r>
            <a:r>
              <a:rPr lang="el-GR" dirty="0" smtClean="0"/>
              <a:t> και των υποστηρικτών της θεωρίας της εξέλιξης για πολλά χρόνια αποτελούσε «Αμερικανικό ζήτημα». Ωστόσο, η προσπάθεια για την προώθηση του </a:t>
            </a:r>
            <a:r>
              <a:rPr lang="el-GR" dirty="0" err="1" smtClean="0"/>
              <a:t>δημιουργισμού</a:t>
            </a:r>
            <a:r>
              <a:rPr lang="el-GR" dirty="0" smtClean="0"/>
              <a:t> στα σχολεία της Ευρώπης οδήγησε την Επιτροπή Πολιτισμού, Επιστημών και Εκπαίδευσης της Κοινοβουλευτικής Συνέλευσης του Συμβουλίου της Ευρώπης, το 2007, σε σύνταξη έκθεσης και στη συνέχεια σε ψήφισμα σχετικά με τους κινδύνους της διδασκαλίας του </a:t>
            </a:r>
            <a:r>
              <a:rPr lang="el-GR" dirty="0" err="1" smtClean="0"/>
              <a:t>δημιουργισμού</a:t>
            </a:r>
            <a:r>
              <a:rPr lang="el-GR" dirty="0" smtClean="0"/>
              <a:t> στα σχολεία</a:t>
            </a:r>
          </a:p>
          <a:p>
            <a:pPr algn="just"/>
            <a:r>
              <a:rPr lang="el-GR" dirty="0" smtClean="0"/>
              <a:t> Στο εν λόγω ψήφισμα αναφέρεται ότι «</a:t>
            </a:r>
            <a:r>
              <a:rPr lang="el-GR" i="1" dirty="0" smtClean="0"/>
              <a:t>Ο πόλεμος κατά της θεωρίας της εξέλιξης και των υποστηρικτών της προέρχεται συχνά από θρησκευτικό εξτρεμισμό που συνδέεται στενά με ακροδεξιές πολιτικές κινήσεις. Τα κινήματα των </a:t>
            </a:r>
            <a:r>
              <a:rPr lang="el-GR" i="1" dirty="0" err="1" smtClean="0"/>
              <a:t>δημιουργιστών</a:t>
            </a:r>
            <a:r>
              <a:rPr lang="el-GR" i="1" dirty="0" smtClean="0"/>
              <a:t> διαθέτουν πραγματική πολιτική εξουσία. Είναι γεγονός, και αυτό έχει εκτεθεί σε πολλές περιπτώσεις, ότι ορισμένοι υποστηρικτές του αυστηρού </a:t>
            </a:r>
            <a:r>
              <a:rPr lang="el-GR" i="1" dirty="0" err="1" smtClean="0"/>
              <a:t>δημιουργισμού</a:t>
            </a:r>
            <a:r>
              <a:rPr lang="el-GR" i="1" dirty="0" smtClean="0"/>
              <a:t> επιχειρούν να αντικαταστήσουν τη δημοκρατία με τη θεοκρατία</a:t>
            </a:r>
            <a:r>
              <a:rPr lang="el-GR" dirty="0" smtClean="0"/>
              <a:t>». Επιπλέον, στο ψήφισμα αναφέρεται ότι το Συμβούλιο της Ευρώπης έχει υπογραμμίσει τη σημασία της διδασκαλίας σχετικά με τον πολιτισμό και τη θρησκεία και συνεπώς δεν αντιτίθεται στην προσθήκη θεολογικών θέσεων σε σχολικά προγράμματα, ωστόσο το επιστημονικό τους κύρος είναι αβάσιμο. </a:t>
            </a:r>
          </a:p>
          <a:p>
            <a:pPr lvl="1" algn="just"/>
            <a:r>
              <a:rPr lang="en-US" dirty="0" smtClean="0"/>
              <a:t>Council of Europe,</a:t>
            </a:r>
            <a:r>
              <a:rPr lang="en-GB" dirty="0" smtClean="0"/>
              <a:t> Parliamentary Assembly, Report Committee on Culture, Science and Education, The dangers of creationism in education, </a:t>
            </a:r>
            <a:r>
              <a:rPr lang="en-GB" dirty="0" err="1" smtClean="0"/>
              <a:t>Rapporteur</a:t>
            </a:r>
            <a:r>
              <a:rPr lang="en-GB" dirty="0" smtClean="0"/>
              <a:t>: Mrs Anne BRASSEUR, Luxembourg, ALDE., Doc. 11375,</a:t>
            </a:r>
            <a:r>
              <a:rPr lang="en-GB" b="1" dirty="0" smtClean="0"/>
              <a:t> </a:t>
            </a:r>
            <a:r>
              <a:rPr lang="en-GB" dirty="0" smtClean="0"/>
              <a:t>17 September 2007.</a:t>
            </a:r>
            <a:endParaRPr lang="el-GR" dirty="0" smtClean="0"/>
          </a:p>
          <a:p>
            <a:pPr lvl="1" algn="just"/>
            <a:r>
              <a:rPr lang="en-US" dirty="0" smtClean="0"/>
              <a:t>Council of Europe, </a:t>
            </a:r>
            <a:r>
              <a:rPr lang="en-GB" dirty="0" smtClean="0"/>
              <a:t>Parliamentary Assembly Resolution 1580 (2007), The dangers of creationism in education, </a:t>
            </a:r>
            <a:r>
              <a:rPr lang="el-GR" dirty="0" smtClean="0"/>
              <a:t>άρθρο</a:t>
            </a:r>
            <a:r>
              <a:rPr lang="en-GB" dirty="0" smtClean="0"/>
              <a:t> 13.</a:t>
            </a:r>
            <a:endParaRPr lang="el-GR" dirty="0" smtClean="0"/>
          </a:p>
          <a:p>
            <a:pPr lvl="1" algn="just"/>
            <a:r>
              <a:rPr lang="en-US" dirty="0" smtClean="0"/>
              <a:t>Council of Europe, </a:t>
            </a:r>
            <a:r>
              <a:rPr lang="en-GB" dirty="0" smtClean="0"/>
              <a:t>Parliamentary Assembly Resolution 1580 (2007) </a:t>
            </a:r>
            <a:r>
              <a:rPr lang="en-GB" b="1" dirty="0" smtClean="0"/>
              <a:t> </a:t>
            </a:r>
            <a:r>
              <a:rPr lang="en-GB" dirty="0" smtClean="0"/>
              <a:t>The dangers of creationism in education, </a:t>
            </a:r>
            <a:r>
              <a:rPr lang="el-GR" dirty="0" smtClean="0"/>
              <a:t>άρθρο</a:t>
            </a:r>
            <a:r>
              <a:rPr lang="en-GB" dirty="0" smtClean="0"/>
              <a:t> 16..</a:t>
            </a:r>
            <a:endParaRPr lang="el-GR" dirty="0" smtClean="0"/>
          </a:p>
          <a:p>
            <a:pPr algn="just"/>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42918"/>
            <a:ext cx="8229600" cy="5483245"/>
          </a:xfrm>
        </p:spPr>
        <p:txBody>
          <a:bodyPr>
            <a:normAutofit fontScale="55000" lnSpcReduction="20000"/>
          </a:bodyPr>
          <a:lstStyle/>
          <a:p>
            <a:pPr algn="just"/>
            <a:r>
              <a:rPr lang="en-US" dirty="0" smtClean="0"/>
              <a:t>To</a:t>
            </a:r>
            <a:r>
              <a:rPr lang="el-GR" dirty="0" smtClean="0"/>
              <a:t> ΕΔΔΑ αντιμετώπισε το πρόβλημα της περιβολής της ισλαμικής</a:t>
            </a:r>
            <a:r>
              <a:rPr lang="en-US" dirty="0" smtClean="0"/>
              <a:t> </a:t>
            </a:r>
            <a:r>
              <a:rPr lang="el-GR" dirty="0" smtClean="0"/>
              <a:t>μαντίλας στο χώρο του σχολείου στην υπόθεση </a:t>
            </a:r>
            <a:r>
              <a:rPr lang="el-GR" i="1" dirty="0" err="1" smtClean="0"/>
              <a:t>Dahlab</a:t>
            </a:r>
            <a:r>
              <a:rPr lang="el-GR" i="1" dirty="0" smtClean="0"/>
              <a:t> κατά Ελβετίας </a:t>
            </a:r>
            <a:r>
              <a:rPr lang="el-GR" dirty="0" smtClean="0"/>
              <a:t>της 15</a:t>
            </a:r>
            <a:r>
              <a:rPr lang="el-GR" baseline="30000" dirty="0" smtClean="0"/>
              <a:t>ης</a:t>
            </a:r>
            <a:r>
              <a:rPr lang="en-US" dirty="0" smtClean="0"/>
              <a:t> </a:t>
            </a:r>
            <a:r>
              <a:rPr lang="el-GR" dirty="0" smtClean="0"/>
              <a:t>Φεβρουαρίου 2001. Για πρώτη</a:t>
            </a:r>
            <a:r>
              <a:rPr lang="en-US" dirty="0" smtClean="0"/>
              <a:t> </a:t>
            </a:r>
            <a:r>
              <a:rPr lang="el-GR" dirty="0" smtClean="0"/>
              <a:t>φορά ο Ευρωπαίος δικαστής αποτολμά την ερμηνεία της μαντίλας ως θρησκευτικού</a:t>
            </a:r>
            <a:r>
              <a:rPr lang="en-US" dirty="0" smtClean="0"/>
              <a:t> </a:t>
            </a:r>
            <a:r>
              <a:rPr lang="el-GR" dirty="0" smtClean="0"/>
              <a:t>συμβόλου, διαπιστώνοντας ότι «είναι δύσκολο να αρνηθούμε τον χαρακτήρα</a:t>
            </a:r>
            <a:r>
              <a:rPr lang="en-US" dirty="0" smtClean="0"/>
              <a:t> </a:t>
            </a:r>
            <a:r>
              <a:rPr lang="el-GR" dirty="0" smtClean="0"/>
              <a:t>προσηλυτισμού που φανερώνει η μαντίλα, από την στιγμή</a:t>
            </a:r>
            <a:r>
              <a:rPr lang="en-US" dirty="0" smtClean="0"/>
              <a:t> </a:t>
            </a:r>
            <a:r>
              <a:rPr lang="el-GR" dirty="0" smtClean="0"/>
              <a:t>ιδιαίτερα που επιβάλλεται</a:t>
            </a:r>
            <a:r>
              <a:rPr lang="en-US" dirty="0" smtClean="0"/>
              <a:t> </a:t>
            </a:r>
            <a:r>
              <a:rPr lang="el-GR" dirty="0" smtClean="0"/>
              <a:t>στις γυναίκες από μία </a:t>
            </a:r>
            <a:r>
              <a:rPr lang="el-GR" dirty="0" err="1" smtClean="0"/>
              <a:t>κορανική</a:t>
            </a:r>
            <a:r>
              <a:rPr lang="el-GR" dirty="0" smtClean="0"/>
              <a:t> εντολή»</a:t>
            </a:r>
            <a:r>
              <a:rPr lang="en-US" dirty="0" smtClean="0"/>
              <a:t> </a:t>
            </a:r>
            <a:r>
              <a:rPr lang="el-GR" dirty="0" smtClean="0"/>
              <a:t>και προεξοφλώντας ότι «</a:t>
            </a:r>
            <a:r>
              <a:rPr lang="el-GR" i="1" dirty="0" smtClean="0"/>
              <a:t>η μαντίλα δύσκολα</a:t>
            </a:r>
            <a:r>
              <a:rPr lang="en-US" i="1" dirty="0" smtClean="0"/>
              <a:t> </a:t>
            </a:r>
            <a:r>
              <a:rPr lang="el-GR" i="1" dirty="0" smtClean="0"/>
              <a:t>συμβιβάζεται με τις</a:t>
            </a:r>
            <a:r>
              <a:rPr lang="en-US" i="1" dirty="0" smtClean="0"/>
              <a:t> </a:t>
            </a:r>
            <a:r>
              <a:rPr lang="el-GR" i="1" dirty="0" smtClean="0"/>
              <a:t>αρχές της ανεκτικότητας, του σεβασμού των τρίτων, της ισότητας</a:t>
            </a:r>
            <a:r>
              <a:rPr lang="en-US" i="1" dirty="0" smtClean="0"/>
              <a:t> </a:t>
            </a:r>
            <a:r>
              <a:rPr lang="el-GR" i="1" dirty="0" smtClean="0"/>
              <a:t>των φύλων και της μη διάκρισης βάσει πεποιθήσεων που κάθε</a:t>
            </a:r>
            <a:r>
              <a:rPr lang="en-US" i="1" dirty="0" smtClean="0"/>
              <a:t> </a:t>
            </a:r>
            <a:r>
              <a:rPr lang="el-GR" i="1" dirty="0" smtClean="0"/>
              <a:t>εκπαιδευτικός σε ένα</a:t>
            </a:r>
            <a:r>
              <a:rPr lang="en-US" i="1" dirty="0" smtClean="0"/>
              <a:t> </a:t>
            </a:r>
            <a:r>
              <a:rPr lang="el-GR" i="1" dirty="0" smtClean="0"/>
              <a:t>δημοκρατικό κράτος, οφείλει να μεταδίδει στους μαθητές του</a:t>
            </a:r>
            <a:r>
              <a:rPr lang="el-GR" dirty="0" smtClean="0"/>
              <a:t>».</a:t>
            </a:r>
          </a:p>
          <a:p>
            <a:pPr algn="just"/>
            <a:r>
              <a:rPr lang="el-GR" dirty="0" smtClean="0"/>
              <a:t>Το ΕΔΔΑ έκρινε ότι η απαγόρευση της μαντίλας σε μία δασκάλα κατά την άσκηση των καθηκόντων της είναι μέτρο δικαιολογημένο και ανάλογο προς τον επιδιωκόμενο, από αυτό, σκοπό, ήτοι το σεβασμό στη θρησκευτική ελευθερία των μαθητών και των γονέων τους και συνεπώς απέρριψε τον ισχυρισμό περί παραβίασης του άρθρου 9 της ΕΣΔΑ.</a:t>
            </a:r>
          </a:p>
          <a:p>
            <a:pPr algn="just"/>
            <a:r>
              <a:rPr lang="el-GR" dirty="0" smtClean="0"/>
              <a:t>Το Δικαστήριο αποσυνδέει την μαντίλα από εκείνον που τη φέρει και θεωρεί ότι σε κάθε περίπτωση αποτελεί ένα έντονο θρησκευτικό σύμβολο, το οποίο δεδομένης της ηλικίας των παιδιών θεωρείται ότι αναπτύσσει έντονη επίδραση στην θρησκευτική τους συνείδηση που ομοιάζει με προσηλυτισμό80, </a:t>
            </a:r>
            <a:r>
              <a:rPr lang="el-GR" dirty="0" err="1" smtClean="0"/>
              <a:t>πολλώ</a:t>
            </a:r>
            <a:r>
              <a:rPr lang="el-GR" dirty="0" smtClean="0"/>
              <a:t> δε μάλλον όταν η περιβολή της ισλαμικής μαντίλας σύμφωνα με το ΕΔΔΑ εναρμονίζεται δύσκολα με την αρχή της ισότητας, της ανοχής και της απαγόρευσης των διακρίσεων.</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500034" y="428604"/>
            <a:ext cx="4040188" cy="639762"/>
          </a:xfrm>
        </p:spPr>
        <p:txBody>
          <a:bodyPr/>
          <a:lstStyle/>
          <a:p>
            <a:r>
              <a:rPr lang="el-GR" dirty="0" smtClean="0"/>
              <a:t>ΔΣΑΠΔ</a:t>
            </a:r>
            <a:endParaRPr lang="el-GR" dirty="0"/>
          </a:p>
        </p:txBody>
      </p:sp>
      <p:sp>
        <p:nvSpPr>
          <p:cNvPr id="4" name="3 - Θέση περιεχομένου"/>
          <p:cNvSpPr>
            <a:spLocks noGrp="1"/>
          </p:cNvSpPr>
          <p:nvPr>
            <p:ph sz="half" idx="2"/>
          </p:nvPr>
        </p:nvSpPr>
        <p:spPr>
          <a:xfrm>
            <a:off x="457200" y="1142984"/>
            <a:ext cx="4040188" cy="4983179"/>
          </a:xfrm>
        </p:spPr>
        <p:txBody>
          <a:bodyPr>
            <a:normAutofit fontScale="55000" lnSpcReduction="20000"/>
          </a:bodyPr>
          <a:lstStyle/>
          <a:p>
            <a:r>
              <a:rPr lang="el-GR" dirty="0" smtClean="0"/>
              <a:t>Άρθρο 18.</a:t>
            </a:r>
          </a:p>
          <a:p>
            <a:r>
              <a:rPr lang="el-GR" dirty="0" smtClean="0"/>
              <a:t>1. Κάθε πρόσωπο έχει δικαίωμα στην ελευθερία σκέψης, συνείδησης και θρησκείας. Αυτό το δικαίωμα περιλαμβάνει την ελευθερία να έχει ή να υιοθετεί κανείς τη θρησκεία ή την πεποίθηση της επιλογής του, καθώς και την ελευθερία να εκδηλώνει τη θρησκεία ή την πεποίθησή του, ατομικά ή από κοινού με άλλους μέσω της λατρείας, πράξεων ιεροτελεστίας, πρακτικής και διδασκαλίας.</a:t>
            </a:r>
          </a:p>
          <a:p>
            <a:r>
              <a:rPr lang="el-GR" dirty="0" smtClean="0"/>
              <a:t>2. Κανείς δεν υπόκειται σε καταναγκασμό, που θα μπορούσε να παρεμποδίσει την ελευθερία του να έχει ή να υιοθετήσει τη θρησκεία ή τις πεποιθήσεις της επιλογής του.</a:t>
            </a:r>
          </a:p>
          <a:p>
            <a:r>
              <a:rPr lang="el-GR" dirty="0" smtClean="0"/>
              <a:t>3. Η ελευθερία εκδήλωσης της θρησκείας ή των πεποιθήσεων δεν μπορεί να υπόκειται παρά μόνο σε όσους περιορισμούς ορίζει ο νόμος και είναι απαραίτητοι για την προστασία της δημόσιας ασφάλειας, τάξης και υγείας ή της ηθικής ή των θεμελιωδών δικαιωμάτων και ελευθεριών των άλλων.</a:t>
            </a:r>
          </a:p>
          <a:p>
            <a:r>
              <a:rPr lang="el-GR" b="1" dirty="0" smtClean="0"/>
              <a:t>4. Τα Συμβαλλόμενα Κράτη στο παρόν Σύμφωνο αναλαμβάνουν την υποχρέωση να σέβονται την ελευθερία των γονέων ή των νόμιμων κηδεμόνων, να φροντίζουν για τη θρησκευτική και ηθική αγωγή των παιδιών τους σύμφωνα με τις πεποιθήσεις τους.</a:t>
            </a:r>
            <a:endParaRPr lang="el-GR" b="1" dirty="0"/>
          </a:p>
        </p:txBody>
      </p:sp>
      <p:sp>
        <p:nvSpPr>
          <p:cNvPr id="5" name="4 - Θέση κειμένου"/>
          <p:cNvSpPr>
            <a:spLocks noGrp="1"/>
          </p:cNvSpPr>
          <p:nvPr>
            <p:ph type="body" sz="quarter" idx="3"/>
          </p:nvPr>
        </p:nvSpPr>
        <p:spPr>
          <a:xfrm>
            <a:off x="4572000" y="428604"/>
            <a:ext cx="4041775" cy="639762"/>
          </a:xfrm>
        </p:spPr>
        <p:txBody>
          <a:bodyPr/>
          <a:lstStyle/>
          <a:p>
            <a:r>
              <a:rPr lang="el-GR" dirty="0" smtClean="0"/>
              <a:t>ΔΣΕΚΠ</a:t>
            </a:r>
            <a:endParaRPr lang="el-GR" dirty="0"/>
          </a:p>
        </p:txBody>
      </p:sp>
      <p:sp>
        <p:nvSpPr>
          <p:cNvPr id="6" name="5 - Θέση περιεχομένου"/>
          <p:cNvSpPr>
            <a:spLocks noGrp="1"/>
          </p:cNvSpPr>
          <p:nvPr>
            <p:ph sz="quarter" idx="4"/>
          </p:nvPr>
        </p:nvSpPr>
        <p:spPr>
          <a:xfrm>
            <a:off x="4645025" y="1214422"/>
            <a:ext cx="4041775" cy="4911741"/>
          </a:xfrm>
        </p:spPr>
        <p:txBody>
          <a:bodyPr>
            <a:normAutofit fontScale="77500" lnSpcReduction="20000"/>
          </a:bodyPr>
          <a:lstStyle/>
          <a:p>
            <a:r>
              <a:rPr lang="el-GR" dirty="0" smtClean="0"/>
              <a:t>Άρθρον 13. </a:t>
            </a:r>
          </a:p>
          <a:p>
            <a:r>
              <a:rPr lang="el-GR" dirty="0" smtClean="0"/>
              <a:t>1. Τα συμβαλλόμενα Κράτη αναγνωρίζουν το δικαίωμα μορφώσεως κάθε προσώπου.</a:t>
            </a:r>
          </a:p>
          <a:p>
            <a:r>
              <a:rPr lang="el-GR" dirty="0" smtClean="0"/>
              <a:t>[…]</a:t>
            </a:r>
          </a:p>
          <a:p>
            <a:r>
              <a:rPr lang="el-GR" dirty="0" smtClean="0"/>
              <a:t>3. Τα συμβαλλόμενα Κράτη αναλαμβάνουν την υποχρέωση να σέβονται την ελευθερία των γονέων και, ενδεχόμενα, των νομίμων κηδεμόνων, να εκλέγουν για τα παιδιά τους ιδρύματα που δεν ανήκουν ή δεν υπάγονται στο Δημόσιο, αλλά ανταποκρίνονται στα οριζόμενα από το κράτος ή εγκεκριμένα ελάχιστα όρια εκπαίδευσης και να εξασφαλίζουν τη θρησκευτική και ηθική μόρφωση των παιδιών τους </a:t>
            </a:r>
            <a:r>
              <a:rPr lang="el-GR" dirty="0" err="1" smtClean="0"/>
              <a:t>σύμ</a:t>
            </a:r>
            <a:r>
              <a:rPr lang="el-GR" dirty="0" smtClean="0"/>
              <a:t> </a:t>
            </a:r>
            <a:r>
              <a:rPr lang="el-GR" dirty="0" err="1" smtClean="0"/>
              <a:t>φωνα</a:t>
            </a:r>
            <a:r>
              <a:rPr lang="el-GR" dirty="0" smtClean="0"/>
              <a:t> προς τις ίδιες τους πεποιθήσεις.</a:t>
            </a:r>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626121"/>
          </a:xfrm>
        </p:spPr>
        <p:txBody>
          <a:bodyPr>
            <a:normAutofit fontScale="85000" lnSpcReduction="20000"/>
          </a:bodyPr>
          <a:lstStyle/>
          <a:p>
            <a:r>
              <a:rPr lang="el-GR" dirty="0" smtClean="0"/>
              <a:t>Το </a:t>
            </a:r>
            <a:r>
              <a:rPr lang="en-US" i="1" dirty="0" smtClean="0"/>
              <a:t>affaire foulard</a:t>
            </a:r>
            <a:r>
              <a:rPr lang="el-GR" dirty="0" smtClean="0"/>
              <a:t> βρίσκει την αφετηρία του το 1989, όταν τρεις μουσουλμάνες μαθήτριες αποβλήθηκαν από το σχολείο που φοιτούσαν λόγω της άρνησής τους να αφαιρέσουν τη μαντίλα. Ο Υπουργός Παιδείας της χώρας, αποφάσισε να παραπέμψει το ζήτημα στο ανώτερο διοικητικό δικαστήριο της Γαλλίας το </a:t>
            </a:r>
            <a:r>
              <a:rPr lang="en-US" dirty="0" err="1" smtClean="0"/>
              <a:t>Conseil</a:t>
            </a:r>
            <a:r>
              <a:rPr lang="en-US" dirty="0" smtClean="0"/>
              <a:t> d</a:t>
            </a:r>
            <a:r>
              <a:rPr lang="el-GR" dirty="0" smtClean="0"/>
              <a:t>’ </a:t>
            </a:r>
            <a:r>
              <a:rPr lang="en-US" dirty="0" err="1" smtClean="0"/>
              <a:t>Etat</a:t>
            </a:r>
            <a:r>
              <a:rPr lang="el-GR" dirty="0" smtClean="0"/>
              <a:t>, το οποίο αποφάνθηκε ότι θα μπορούσαν να απαγορευθούν εάν μέσω πίεσης, πρόκλησης προσηλυτισμού ή προπαγάνδας παρεμβαίνουν στην εκ του νόμου αποστολή της δημόσιας εκπαίδευσης, η οποία περιλαμβάνει την προώθηση του σεβασμού των ατόμων και τη διασφάλιση της ισότητας των φύλων. Η «διακριτική» απόφαση του δικαστηρίου επέτρεψε στις τοπικές αρμόδιες αρχές του σχολείου να λαμβάνουν την απόφαση του κατά πόσον η ένδυση της μαντίλας ήταν συμβατή με την αρχή της </a:t>
            </a:r>
            <a:r>
              <a:rPr lang="el-GR" i="1" dirty="0" err="1" smtClean="0"/>
              <a:t>laïcité</a:t>
            </a:r>
            <a:r>
              <a:rPr lang="el-GR" dirty="0" smtClean="0"/>
              <a:t>, κατά περίπτωση</a:t>
            </a:r>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57166"/>
            <a:ext cx="8229600" cy="5768997"/>
          </a:xfrm>
        </p:spPr>
        <p:txBody>
          <a:bodyPr>
            <a:noAutofit/>
          </a:bodyPr>
          <a:lstStyle/>
          <a:p>
            <a:pPr algn="just"/>
            <a:r>
              <a:rPr lang="el-GR" sz="1800" dirty="0" smtClean="0"/>
              <a:t>Τον Δεκέμβριο του 2008 το Δικαστήριο κλήθηκε να απαντήσει σε δύο υποθέσεις που αφορούσαν την αποβολή δύο μαθητριών από δημόσια σχολεία της Γαλλίας λόγω της άρνησής τους να αναιρέσουν την ισλαμική μαντίλα κατά τη διάρκεια της εκπαίδευσής τους. Το Δικαστήριο και πάλι αναγνώρισε το ευρύ περιθώριο εκτίμησης των κρατών καθώς και τ</a:t>
            </a:r>
            <a:r>
              <a:rPr lang="en-US" sz="1800" dirty="0" smtClean="0"/>
              <a:t>o</a:t>
            </a:r>
            <a:r>
              <a:rPr lang="el-GR" sz="1800" dirty="0" smtClean="0"/>
              <a:t> γεγονός πως οι εγχώριες αρχές δικαιολόγησαν την απαγόρευση της μαντίλας κατά τη διάρκεια της φυσικής αγωγής για λόγους συμμόρφωσης με τους κανόνες του σχολείου για την υγεία, την ασφάλεια με κανόνες που ίσχυαν για όλους τους μαθητές χωρίς διάκριση. Επίσης, τα εθνικά δικαστήρια παρατήρησαν ότι, αρνούμενη να αφαιρέσει την μαντίλα της, η ενάγουσα είχε υπερβεί τα όρια σχετικά με το δικαίωμα της έκφρασης των θρησκευτικών της πεποιθήσεων στους χώρους του σχολείου. Παράλληλα το Ευρωπαϊκό Δικαστήριο Ανθρωπίνων Δικαιωμάτων έκρινε ότι εναπόκειται στις εθνικές αρχές, κατά την άσκηση της διακριτικής τους ευχέρειας, να δώσουν μεγάλη προσοχή για να εξασφαλιστεί ότι, σύμφωνα με την αρχή του σεβασμού του πλουραλισμού και της ελευθερίας των άλλων, η εκδήλωση από τους μαθητές των θρησκευτικών τους πεποιθήσεων στις εγκαταστάσεις του σχολείου δεν έλαβε τη μορφή μίας επιδεικτικής πράξης η οποία θα αποτελέσει πηγή πίεσης και αποκλεισμού. Κατά την άποψη </a:t>
            </a:r>
            <a:r>
              <a:rPr lang="el-GR" sz="1800" smtClean="0"/>
              <a:t>του Δικαστηρίου </a:t>
            </a:r>
            <a:r>
              <a:rPr lang="el-GR" sz="1800" dirty="0" smtClean="0"/>
              <a:t>οι εν λόγω ανησυχίες φαίνεται να έχουν απαντηθεί από το γαλλικό κοσμικό μοντέλο.</a:t>
            </a:r>
          </a:p>
          <a:p>
            <a:pPr lvl="1" algn="just"/>
            <a:r>
              <a:rPr lang="en-GB" sz="1800" i="1" dirty="0" err="1" smtClean="0"/>
              <a:t>Dogru</a:t>
            </a:r>
            <a:r>
              <a:rPr lang="en-GB" sz="1800" i="1" dirty="0" smtClean="0"/>
              <a:t> v. France, </a:t>
            </a:r>
            <a:r>
              <a:rPr lang="en-GB" sz="1800" dirty="0" smtClean="0"/>
              <a:t>Application No. 27058/05, 4 December 2008, </a:t>
            </a:r>
            <a:r>
              <a:rPr lang="el-GR" sz="1800" dirty="0" smtClean="0"/>
              <a:t>και </a:t>
            </a:r>
            <a:r>
              <a:rPr lang="en-GB" sz="1800" i="1" dirty="0" err="1" smtClean="0"/>
              <a:t>Kervanci</a:t>
            </a:r>
            <a:r>
              <a:rPr lang="en-GB" sz="1800" i="1" dirty="0" smtClean="0"/>
              <a:t> v. France, </a:t>
            </a:r>
            <a:r>
              <a:rPr lang="en-GB" sz="1800" dirty="0" smtClean="0"/>
              <a:t>Application No. 31645/04,  4 December 2008. </a:t>
            </a:r>
            <a:r>
              <a:rPr lang="el-GR" sz="1800" dirty="0" smtClean="0"/>
              <a:t>Βλ</a:t>
            </a:r>
            <a:r>
              <a:rPr lang="en-GB" sz="1800" dirty="0" smtClean="0"/>
              <a:t>. </a:t>
            </a:r>
            <a:r>
              <a:rPr lang="en-GB" sz="1800" dirty="0" err="1" smtClean="0"/>
              <a:t>Rorive</a:t>
            </a:r>
            <a:r>
              <a:rPr lang="en-GB" sz="1800" dirty="0" smtClean="0"/>
              <a:t> I., </a:t>
            </a:r>
            <a:r>
              <a:rPr lang="el-GR" sz="1800" dirty="0" smtClean="0"/>
              <a:t>ό</a:t>
            </a:r>
            <a:r>
              <a:rPr lang="en-GB" sz="1800" dirty="0" smtClean="0"/>
              <a:t>.</a:t>
            </a:r>
            <a:r>
              <a:rPr lang="el-GR" sz="1800" dirty="0" smtClean="0"/>
              <a:t>π</a:t>
            </a:r>
            <a:r>
              <a:rPr lang="en-GB" sz="1800" dirty="0" smtClean="0"/>
              <a:t>., </a:t>
            </a:r>
            <a:r>
              <a:rPr lang="el-GR" sz="1800" dirty="0" smtClean="0"/>
              <a:t>σελ</a:t>
            </a:r>
            <a:r>
              <a:rPr lang="en-GB" sz="1800" dirty="0" smtClean="0"/>
              <a:t>. 2685-2686.</a:t>
            </a:r>
            <a:endParaRPr lang="el-GR" sz="1800" dirty="0" smtClean="0"/>
          </a:p>
          <a:p>
            <a:pPr algn="just"/>
            <a:endParaRPr lang="el-GR"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Τίτλος"/>
          <p:cNvSpPr>
            <a:spLocks noGrp="1"/>
          </p:cNvSpPr>
          <p:nvPr>
            <p:ph type="title"/>
          </p:nvPr>
        </p:nvSpPr>
        <p:spPr/>
        <p:txBody>
          <a:bodyPr>
            <a:normAutofit fontScale="90000"/>
          </a:bodyPr>
          <a:lstStyle/>
          <a:p>
            <a:r>
              <a:rPr lang="el-GR" dirty="0" smtClean="0"/>
              <a:t>Η θρησκευτική ελευθερία με βάση την ΕΣΔΑ</a:t>
            </a:r>
            <a:endParaRPr lang="el-GR" dirty="0"/>
          </a:p>
        </p:txBody>
      </p:sp>
      <p:sp>
        <p:nvSpPr>
          <p:cNvPr id="8" name="7 - Θέση περιεχομένου"/>
          <p:cNvSpPr>
            <a:spLocks noGrp="1"/>
          </p:cNvSpPr>
          <p:nvPr>
            <p:ph idx="1"/>
          </p:nvPr>
        </p:nvSpPr>
        <p:spPr/>
        <p:txBody>
          <a:bodyPr>
            <a:normAutofit fontScale="92500"/>
          </a:bodyPr>
          <a:lstStyle/>
          <a:p>
            <a:pPr marL="356870" indent="-344805" algn="just">
              <a:spcBef>
                <a:spcPts val="509"/>
              </a:spcBef>
              <a:buFont typeface="Arial"/>
              <a:buChar char="•"/>
              <a:tabLst>
                <a:tab pos="357505" algn="l"/>
              </a:tabLst>
            </a:pPr>
            <a:r>
              <a:rPr lang="el-GR" sz="1700" b="1" dirty="0" smtClean="0">
                <a:cs typeface="Calibri"/>
              </a:rPr>
              <a:t>Το άρθρο </a:t>
            </a:r>
            <a:r>
              <a:rPr lang="el-GR" sz="1700" spc="-10" dirty="0" smtClean="0">
                <a:cs typeface="Calibri"/>
              </a:rPr>
              <a:t>αποτελείται </a:t>
            </a:r>
            <a:r>
              <a:rPr lang="el-GR" sz="1700" spc="-5" dirty="0" smtClean="0">
                <a:cs typeface="Calibri"/>
              </a:rPr>
              <a:t>από δύο</a:t>
            </a:r>
            <a:r>
              <a:rPr lang="el-GR" sz="1700" spc="20" dirty="0" smtClean="0">
                <a:cs typeface="Calibri"/>
              </a:rPr>
              <a:t> </a:t>
            </a:r>
            <a:r>
              <a:rPr lang="el-GR" sz="1700" spc="-5" dirty="0" smtClean="0">
                <a:cs typeface="Calibri"/>
              </a:rPr>
              <a:t>μέρη:</a:t>
            </a:r>
            <a:endParaRPr lang="el-GR" sz="1700" dirty="0" smtClean="0">
              <a:cs typeface="Calibri"/>
            </a:endParaRPr>
          </a:p>
          <a:p>
            <a:pPr marL="756285" marR="5080" lvl="1" indent="-287020" algn="just">
              <a:spcBef>
                <a:spcPts val="409"/>
              </a:spcBef>
              <a:buFont typeface="Arial"/>
              <a:buChar char="–"/>
              <a:tabLst>
                <a:tab pos="756920" algn="l"/>
              </a:tabLst>
            </a:pPr>
            <a:r>
              <a:rPr lang="el-GR" sz="1700" dirty="0" smtClean="0">
                <a:cs typeface="Calibri"/>
              </a:rPr>
              <a:t>Ένα </a:t>
            </a:r>
            <a:r>
              <a:rPr lang="el-GR" sz="1700" b="1" spc="-5" dirty="0" smtClean="0">
                <a:cs typeface="Calibri"/>
              </a:rPr>
              <a:t>απεριόριστο </a:t>
            </a:r>
            <a:r>
              <a:rPr lang="el-GR" sz="1700" b="1" spc="-10" dirty="0" smtClean="0">
                <a:cs typeface="Calibri"/>
              </a:rPr>
              <a:t>δικαίωμα </a:t>
            </a:r>
            <a:r>
              <a:rPr lang="el-GR" sz="1700" b="1" spc="-5" dirty="0" smtClean="0">
                <a:cs typeface="Calibri"/>
              </a:rPr>
              <a:t>ελευθερίας </a:t>
            </a:r>
            <a:r>
              <a:rPr lang="el-GR" sz="1700" b="1" spc="-10" dirty="0" smtClean="0">
                <a:cs typeface="Calibri"/>
              </a:rPr>
              <a:t>σκέψης,  </a:t>
            </a:r>
            <a:r>
              <a:rPr lang="el-GR" sz="1700" b="1" spc="-5" dirty="0" smtClean="0">
                <a:cs typeface="Calibri"/>
              </a:rPr>
              <a:t>συνείδησης </a:t>
            </a:r>
            <a:r>
              <a:rPr lang="el-GR" sz="1700" b="1" spc="-15" dirty="0" smtClean="0">
                <a:cs typeface="Calibri"/>
              </a:rPr>
              <a:t>και </a:t>
            </a:r>
            <a:r>
              <a:rPr lang="el-GR" sz="1700" b="1" spc="-5" dirty="0" smtClean="0">
                <a:cs typeface="Calibri"/>
              </a:rPr>
              <a:t>θρησκείας, </a:t>
            </a:r>
            <a:r>
              <a:rPr lang="el-GR" sz="1700" b="1" spc="-15" dirty="0" smtClean="0">
                <a:cs typeface="Calibri"/>
              </a:rPr>
              <a:t>το </a:t>
            </a:r>
            <a:r>
              <a:rPr lang="el-GR" sz="1700" b="1" spc="-10" dirty="0" smtClean="0">
                <a:cs typeface="Calibri"/>
              </a:rPr>
              <a:t>οποίο </a:t>
            </a:r>
            <a:r>
              <a:rPr lang="el-GR" sz="1700" b="1" spc="-5" dirty="0" smtClean="0">
                <a:cs typeface="Calibri"/>
              </a:rPr>
              <a:t>περιλαμβάνει την  ελευθερία </a:t>
            </a:r>
            <a:r>
              <a:rPr lang="el-GR" sz="1700" b="1" spc="5" dirty="0" smtClean="0">
                <a:cs typeface="Calibri"/>
              </a:rPr>
              <a:t>αλλαγής </a:t>
            </a:r>
            <a:r>
              <a:rPr lang="el-GR" sz="1700" b="1" spc="-5" dirty="0" smtClean="0">
                <a:cs typeface="Calibri"/>
              </a:rPr>
              <a:t>θρησκείας </a:t>
            </a:r>
            <a:r>
              <a:rPr lang="el-GR" sz="1700" b="1" dirty="0" smtClean="0">
                <a:cs typeface="Calibri"/>
              </a:rPr>
              <a:t>ή</a:t>
            </a:r>
            <a:r>
              <a:rPr lang="el-GR" sz="1700" b="1" spc="-105" dirty="0" smtClean="0">
                <a:cs typeface="Calibri"/>
              </a:rPr>
              <a:t> </a:t>
            </a:r>
            <a:r>
              <a:rPr lang="el-GR" sz="1700" b="1" spc="5" dirty="0" smtClean="0">
                <a:cs typeface="Calibri"/>
              </a:rPr>
              <a:t>πίστης</a:t>
            </a:r>
            <a:endParaRPr lang="el-GR" sz="1700" dirty="0" smtClean="0">
              <a:cs typeface="Calibri"/>
            </a:endParaRPr>
          </a:p>
          <a:p>
            <a:pPr marL="756285" marR="6985" lvl="1" indent="-287020" algn="just">
              <a:spcBef>
                <a:spcPts val="409"/>
              </a:spcBef>
              <a:buFont typeface="Arial"/>
              <a:buChar char="–"/>
              <a:tabLst>
                <a:tab pos="756920" algn="l"/>
              </a:tabLst>
            </a:pPr>
            <a:r>
              <a:rPr lang="el-GR" sz="1700" dirty="0" smtClean="0">
                <a:cs typeface="Calibri"/>
              </a:rPr>
              <a:t>Ένα </a:t>
            </a:r>
            <a:r>
              <a:rPr lang="el-GR" sz="1700" b="1" spc="-5" dirty="0" smtClean="0">
                <a:cs typeface="Calibri"/>
              </a:rPr>
              <a:t>περιορισμένο </a:t>
            </a:r>
            <a:r>
              <a:rPr lang="el-GR" sz="1700" b="1" spc="-10" dirty="0" smtClean="0">
                <a:cs typeface="Calibri"/>
              </a:rPr>
              <a:t>δικαίωμα </a:t>
            </a:r>
            <a:r>
              <a:rPr lang="el-GR" sz="1700" b="1" dirty="0" smtClean="0">
                <a:cs typeface="Calibri"/>
              </a:rPr>
              <a:t>δήλωσης </a:t>
            </a:r>
            <a:r>
              <a:rPr lang="el-GR" sz="1700" b="1" spc="-10" dirty="0" smtClean="0">
                <a:cs typeface="Calibri"/>
              </a:rPr>
              <a:t>θρησκείας </a:t>
            </a:r>
            <a:r>
              <a:rPr lang="el-GR" sz="1700" b="1" dirty="0" smtClean="0">
                <a:cs typeface="Calibri"/>
              </a:rPr>
              <a:t>ή  πίστης, </a:t>
            </a:r>
            <a:r>
              <a:rPr lang="el-GR" sz="1700" b="1" spc="-5" dirty="0" smtClean="0">
                <a:cs typeface="Calibri"/>
              </a:rPr>
              <a:t>μόνος </a:t>
            </a:r>
            <a:r>
              <a:rPr lang="el-GR" sz="1700" dirty="0" smtClean="0">
                <a:cs typeface="Calibri"/>
              </a:rPr>
              <a:t>ή </a:t>
            </a:r>
            <a:r>
              <a:rPr lang="el-GR" sz="1700" spc="-15" dirty="0" smtClean="0">
                <a:cs typeface="Calibri"/>
              </a:rPr>
              <a:t>μαζί </a:t>
            </a:r>
            <a:r>
              <a:rPr lang="el-GR" sz="1700" spc="-5" dirty="0" smtClean="0">
                <a:cs typeface="Calibri"/>
              </a:rPr>
              <a:t>με άλλους, </a:t>
            </a:r>
            <a:r>
              <a:rPr lang="el-GR" sz="1700" spc="-10" dirty="0" smtClean="0">
                <a:cs typeface="Calibri"/>
              </a:rPr>
              <a:t>δημόσια </a:t>
            </a:r>
            <a:r>
              <a:rPr lang="el-GR" sz="1700" dirty="0" smtClean="0">
                <a:cs typeface="Calibri"/>
              </a:rPr>
              <a:t>ή </a:t>
            </a:r>
            <a:r>
              <a:rPr lang="el-GR" sz="1700" spc="-10" dirty="0" err="1" smtClean="0">
                <a:cs typeface="Calibri"/>
              </a:rPr>
              <a:t>κατ΄ιδίαν</a:t>
            </a:r>
            <a:r>
              <a:rPr lang="el-GR" sz="1700" spc="-10" dirty="0" smtClean="0">
                <a:cs typeface="Calibri"/>
              </a:rPr>
              <a:t>, </a:t>
            </a:r>
            <a:r>
              <a:rPr lang="el-GR" sz="1700" spc="5" dirty="0" smtClean="0">
                <a:cs typeface="Calibri"/>
              </a:rPr>
              <a:t>σε  </a:t>
            </a:r>
            <a:r>
              <a:rPr lang="el-GR" sz="1700" spc="-15" dirty="0" smtClean="0">
                <a:cs typeface="Calibri"/>
              </a:rPr>
              <a:t>καιρό πολέμου, διδασκαλία, </a:t>
            </a:r>
            <a:r>
              <a:rPr lang="el-GR" sz="1700" spc="-10" dirty="0" smtClean="0">
                <a:cs typeface="Calibri"/>
              </a:rPr>
              <a:t>πρακτική </a:t>
            </a:r>
            <a:r>
              <a:rPr lang="el-GR" sz="1700" spc="-20" dirty="0" smtClean="0">
                <a:cs typeface="Calibri"/>
              </a:rPr>
              <a:t>και</a:t>
            </a:r>
            <a:r>
              <a:rPr lang="el-GR" sz="1700" spc="175" dirty="0" smtClean="0">
                <a:cs typeface="Calibri"/>
              </a:rPr>
              <a:t> </a:t>
            </a:r>
            <a:r>
              <a:rPr lang="el-GR" sz="1700" spc="-15" dirty="0" smtClean="0">
                <a:cs typeface="Calibri"/>
              </a:rPr>
              <a:t>παρακολούθηση.</a:t>
            </a:r>
            <a:endParaRPr lang="el-GR" sz="1700" dirty="0" smtClean="0">
              <a:cs typeface="Calibri"/>
            </a:endParaRPr>
          </a:p>
          <a:p>
            <a:pPr marL="756285" marR="12065" lvl="1" indent="-287020" algn="just">
              <a:spcBef>
                <a:spcPts val="409"/>
              </a:spcBef>
              <a:buFont typeface="Arial"/>
              <a:buChar char="–"/>
              <a:tabLst>
                <a:tab pos="756920" algn="l"/>
              </a:tabLst>
            </a:pPr>
            <a:r>
              <a:rPr lang="el-GR" sz="1700" spc="-5" dirty="0" smtClean="0">
                <a:cs typeface="Calibri"/>
              </a:rPr>
              <a:t>Μόνον </a:t>
            </a:r>
            <a:r>
              <a:rPr lang="el-GR" sz="1700" spc="-20" dirty="0" smtClean="0">
                <a:cs typeface="Calibri"/>
              </a:rPr>
              <a:t>το </a:t>
            </a:r>
            <a:r>
              <a:rPr lang="el-GR" sz="1700" spc="-5" dirty="0" smtClean="0">
                <a:cs typeface="Calibri"/>
              </a:rPr>
              <a:t>δεύτερο </a:t>
            </a:r>
            <a:r>
              <a:rPr lang="el-GR" sz="1700" spc="-10" dirty="0" smtClean="0">
                <a:cs typeface="Calibri"/>
              </a:rPr>
              <a:t>δικαίωμα </a:t>
            </a:r>
            <a:r>
              <a:rPr lang="el-GR" sz="1700" spc="-15" dirty="0" smtClean="0">
                <a:cs typeface="Calibri"/>
              </a:rPr>
              <a:t>υπόκειται </a:t>
            </a:r>
            <a:r>
              <a:rPr lang="el-GR" sz="1700" dirty="0" smtClean="0">
                <a:cs typeface="Calibri"/>
              </a:rPr>
              <a:t>στις </a:t>
            </a:r>
            <a:r>
              <a:rPr lang="el-GR" sz="1700" spc="-10" dirty="0" smtClean="0">
                <a:cs typeface="Calibri"/>
              </a:rPr>
              <a:t>διατάξεις της  παραγράφου</a:t>
            </a:r>
            <a:r>
              <a:rPr lang="el-GR" sz="1700" spc="35" dirty="0" smtClean="0">
                <a:cs typeface="Calibri"/>
              </a:rPr>
              <a:t> </a:t>
            </a:r>
            <a:r>
              <a:rPr lang="el-GR" sz="1700" dirty="0" smtClean="0">
                <a:cs typeface="Calibri"/>
              </a:rPr>
              <a:t>2.</a:t>
            </a:r>
          </a:p>
          <a:p>
            <a:pPr marL="356870" marR="10160" indent="-344805" algn="just">
              <a:spcBef>
                <a:spcPts val="409"/>
              </a:spcBef>
              <a:buFont typeface="Arial"/>
              <a:buChar char="•"/>
              <a:tabLst>
                <a:tab pos="357505" algn="l"/>
              </a:tabLst>
            </a:pPr>
            <a:r>
              <a:rPr lang="el-GR" sz="1700" spc="-70" dirty="0" smtClean="0">
                <a:cs typeface="Calibri"/>
              </a:rPr>
              <a:t>Το</a:t>
            </a:r>
            <a:r>
              <a:rPr lang="el-GR" sz="1700" spc="240" dirty="0" smtClean="0">
                <a:cs typeface="Calibri"/>
              </a:rPr>
              <a:t> </a:t>
            </a:r>
            <a:r>
              <a:rPr lang="el-GR" sz="1700" spc="-10" dirty="0" smtClean="0">
                <a:cs typeface="Calibri"/>
              </a:rPr>
              <a:t>Δικαστήριο </a:t>
            </a:r>
            <a:r>
              <a:rPr lang="el-GR" sz="1700" spc="-5" dirty="0" smtClean="0">
                <a:cs typeface="Calibri"/>
              </a:rPr>
              <a:t>απέφυγε </a:t>
            </a:r>
            <a:r>
              <a:rPr lang="el-GR" sz="1700" dirty="0" smtClean="0">
                <a:cs typeface="Calibri"/>
              </a:rPr>
              <a:t>να </a:t>
            </a:r>
            <a:r>
              <a:rPr lang="el-GR" sz="1700" spc="-5" dirty="0" smtClean="0">
                <a:cs typeface="Calibri"/>
              </a:rPr>
              <a:t>ορίσει τις έννοιες </a:t>
            </a:r>
            <a:r>
              <a:rPr lang="el-GR" sz="1700" spc="-10" dirty="0" smtClean="0">
                <a:cs typeface="Calibri"/>
              </a:rPr>
              <a:t>«θρησκεία </a:t>
            </a:r>
            <a:r>
              <a:rPr lang="el-GR" sz="1700" spc="-20" dirty="0" smtClean="0">
                <a:cs typeface="Calibri"/>
              </a:rPr>
              <a:t>και  </a:t>
            </a:r>
            <a:r>
              <a:rPr lang="el-GR" sz="1700" spc="-5" dirty="0" smtClean="0">
                <a:cs typeface="Calibri"/>
              </a:rPr>
              <a:t>πίστη» </a:t>
            </a:r>
            <a:r>
              <a:rPr lang="el-GR" sz="1700" spc="-25" dirty="0" smtClean="0">
                <a:cs typeface="Calibri"/>
              </a:rPr>
              <a:t>και </a:t>
            </a:r>
            <a:r>
              <a:rPr lang="el-GR" sz="1700" spc="-10" dirty="0" smtClean="0">
                <a:cs typeface="Calibri"/>
              </a:rPr>
              <a:t>αποδέχτηκε </a:t>
            </a:r>
            <a:r>
              <a:rPr lang="el-GR" sz="1700" spc="-5" dirty="0" smtClean="0">
                <a:cs typeface="Calibri"/>
              </a:rPr>
              <a:t>πολλές </a:t>
            </a:r>
            <a:r>
              <a:rPr lang="el-GR" sz="1700" spc="5" dirty="0" smtClean="0">
                <a:cs typeface="Calibri"/>
              </a:rPr>
              <a:t>ως </a:t>
            </a:r>
            <a:r>
              <a:rPr lang="el-GR" sz="1700" spc="-5" dirty="0" smtClean="0">
                <a:cs typeface="Calibri"/>
              </a:rPr>
              <a:t>εγκεκριμένες πίστεις </a:t>
            </a:r>
            <a:r>
              <a:rPr lang="el-GR" sz="1700" dirty="0" smtClean="0">
                <a:cs typeface="Calibri"/>
              </a:rPr>
              <a:t>– </a:t>
            </a:r>
            <a:r>
              <a:rPr lang="el-GR" sz="1700" spc="-15" dirty="0" smtClean="0">
                <a:cs typeface="Calibri"/>
              </a:rPr>
              <a:t>και  </a:t>
            </a:r>
            <a:r>
              <a:rPr lang="el-GR" sz="1700" spc="-10" dirty="0" smtClean="0">
                <a:cs typeface="Calibri"/>
              </a:rPr>
              <a:t>όχι </a:t>
            </a:r>
            <a:r>
              <a:rPr lang="el-GR" sz="1700" spc="-5" dirty="0" smtClean="0">
                <a:cs typeface="Calibri"/>
              </a:rPr>
              <a:t>μόνον </a:t>
            </a:r>
            <a:r>
              <a:rPr lang="el-GR" sz="1700" spc="-10" dirty="0" smtClean="0">
                <a:cs typeface="Calibri"/>
              </a:rPr>
              <a:t>τις καθιερωμένες παγκοσμίως </a:t>
            </a:r>
            <a:r>
              <a:rPr lang="el-GR" sz="1700" dirty="0" smtClean="0">
                <a:cs typeface="Calibri"/>
              </a:rPr>
              <a:t>πίστεις </a:t>
            </a:r>
            <a:r>
              <a:rPr lang="el-GR" sz="1700" spc="-10" dirty="0" smtClean="0">
                <a:cs typeface="Calibri"/>
              </a:rPr>
              <a:t>όπως </a:t>
            </a:r>
            <a:r>
              <a:rPr lang="el-GR" sz="1700" dirty="0" smtClean="0">
                <a:cs typeface="Calibri"/>
              </a:rPr>
              <a:t>ο  </a:t>
            </a:r>
            <a:r>
              <a:rPr lang="el-GR" sz="1700" spc="-10" dirty="0" smtClean="0">
                <a:cs typeface="Calibri"/>
              </a:rPr>
              <a:t>Χριστιανισμός, </a:t>
            </a:r>
            <a:r>
              <a:rPr lang="el-GR" sz="1700" dirty="0" smtClean="0">
                <a:cs typeface="Calibri"/>
              </a:rPr>
              <a:t>ο </a:t>
            </a:r>
            <a:r>
              <a:rPr lang="el-GR" sz="1700" spc="-5" dirty="0" smtClean="0">
                <a:cs typeface="Calibri"/>
              </a:rPr>
              <a:t>Ιουδαϊσμός </a:t>
            </a:r>
            <a:r>
              <a:rPr lang="el-GR" sz="1700" spc="-20" dirty="0" smtClean="0">
                <a:cs typeface="Calibri"/>
              </a:rPr>
              <a:t>και </a:t>
            </a:r>
            <a:r>
              <a:rPr lang="el-GR" sz="1700" dirty="0" smtClean="0">
                <a:cs typeface="Calibri"/>
              </a:rPr>
              <a:t>ο </a:t>
            </a:r>
            <a:r>
              <a:rPr lang="el-GR" sz="1700" spc="-5" dirty="0" smtClean="0">
                <a:cs typeface="Calibri"/>
              </a:rPr>
              <a:t>Μωαμεθανισμός </a:t>
            </a:r>
            <a:r>
              <a:rPr lang="el-GR" sz="1700" spc="-10" dirty="0" smtClean="0">
                <a:cs typeface="Calibri"/>
              </a:rPr>
              <a:t>αλλά </a:t>
            </a:r>
            <a:r>
              <a:rPr lang="el-GR" sz="1700" spc="-15" dirty="0" smtClean="0">
                <a:cs typeface="Calibri"/>
              </a:rPr>
              <a:t>και  </a:t>
            </a:r>
            <a:r>
              <a:rPr lang="el-GR" sz="1700" spc="-5" dirty="0" smtClean="0">
                <a:cs typeface="Calibri"/>
              </a:rPr>
              <a:t>νεότερες όπως οι Μάρτυρες </a:t>
            </a:r>
            <a:r>
              <a:rPr lang="el-GR" sz="1700" spc="-10" dirty="0" smtClean="0">
                <a:cs typeface="Calibri"/>
              </a:rPr>
              <a:t>του </a:t>
            </a:r>
            <a:r>
              <a:rPr lang="el-GR" sz="1700" spc="-5" dirty="0" smtClean="0">
                <a:cs typeface="Calibri"/>
              </a:rPr>
              <a:t>Ιεχωβά </a:t>
            </a:r>
            <a:r>
              <a:rPr lang="el-GR" sz="1700" spc="-25" dirty="0" smtClean="0">
                <a:cs typeface="Calibri"/>
              </a:rPr>
              <a:t>και </a:t>
            </a:r>
            <a:r>
              <a:rPr lang="el-GR" sz="1700" dirty="0" smtClean="0">
                <a:cs typeface="Calibri"/>
              </a:rPr>
              <a:t>η </a:t>
            </a:r>
            <a:r>
              <a:rPr lang="el-GR" sz="1700" spc="-5" dirty="0" err="1" smtClean="0">
                <a:cs typeface="Calibri"/>
              </a:rPr>
              <a:t>Σαϊντελογία</a:t>
            </a:r>
            <a:r>
              <a:rPr lang="el-GR" sz="1700" spc="-5" dirty="0" smtClean="0">
                <a:cs typeface="Calibri"/>
              </a:rPr>
              <a:t>. </a:t>
            </a:r>
            <a:r>
              <a:rPr lang="el-GR" sz="1700" spc="5" dirty="0" smtClean="0">
                <a:cs typeface="Calibri"/>
              </a:rPr>
              <a:t>Από  </a:t>
            </a:r>
            <a:r>
              <a:rPr lang="el-GR" sz="1700" spc="-10" dirty="0" smtClean="0">
                <a:cs typeface="Calibri"/>
              </a:rPr>
              <a:t>τις </a:t>
            </a:r>
            <a:r>
              <a:rPr lang="el-GR" sz="1700" spc="-5" dirty="0" smtClean="0">
                <a:cs typeface="Calibri"/>
              </a:rPr>
              <a:t>πίστεις δέχτηκε </a:t>
            </a:r>
            <a:r>
              <a:rPr lang="el-GR" sz="1700" spc="-20" dirty="0" smtClean="0">
                <a:cs typeface="Calibri"/>
              </a:rPr>
              <a:t>τον  </a:t>
            </a:r>
            <a:r>
              <a:rPr lang="el-GR" sz="1700" spc="-10" dirty="0" smtClean="0">
                <a:cs typeface="Calibri"/>
              </a:rPr>
              <a:t>ειρηνισμό, </a:t>
            </a:r>
            <a:r>
              <a:rPr lang="el-GR" sz="1700" spc="-5" dirty="0" smtClean="0">
                <a:cs typeface="Calibri"/>
              </a:rPr>
              <a:t>τη </a:t>
            </a:r>
            <a:r>
              <a:rPr lang="el-GR" sz="1700" spc="-10" dirty="0" smtClean="0">
                <a:cs typeface="Calibri"/>
              </a:rPr>
              <a:t>χορτοφαγία </a:t>
            </a:r>
            <a:r>
              <a:rPr lang="el-GR" sz="1700" spc="-20" dirty="0" smtClean="0">
                <a:cs typeface="Calibri"/>
              </a:rPr>
              <a:t>και</a:t>
            </a:r>
            <a:r>
              <a:rPr lang="el-GR" sz="1700" spc="340" dirty="0" smtClean="0">
                <a:cs typeface="Calibri"/>
              </a:rPr>
              <a:t> </a:t>
            </a:r>
            <a:r>
              <a:rPr lang="el-GR" sz="1700" spc="-15" dirty="0" smtClean="0">
                <a:cs typeface="Calibri"/>
              </a:rPr>
              <a:t>την  </a:t>
            </a:r>
            <a:r>
              <a:rPr lang="el-GR" sz="1700" spc="-10" dirty="0" smtClean="0">
                <a:cs typeface="Calibri"/>
              </a:rPr>
              <a:t>αντίθεση στην </a:t>
            </a:r>
            <a:r>
              <a:rPr lang="el-GR" sz="1700" spc="-5" dirty="0" smtClean="0">
                <a:cs typeface="Calibri"/>
              </a:rPr>
              <a:t>έκτρωση </a:t>
            </a:r>
            <a:r>
              <a:rPr lang="el-GR" sz="1700" spc="-10" dirty="0" smtClean="0">
                <a:cs typeface="Calibri"/>
              </a:rPr>
              <a:t>αλλά όχι </a:t>
            </a:r>
            <a:r>
              <a:rPr lang="el-GR" sz="1700" spc="-25" dirty="0" smtClean="0">
                <a:cs typeface="Calibri"/>
              </a:rPr>
              <a:t>την </a:t>
            </a:r>
            <a:r>
              <a:rPr lang="el-GR" sz="1700" dirty="0" smtClean="0">
                <a:cs typeface="Calibri"/>
              </a:rPr>
              <a:t>υποστήριξη </a:t>
            </a:r>
            <a:r>
              <a:rPr lang="el-GR" sz="1700" spc="-5" dirty="0" smtClean="0">
                <a:cs typeface="Calibri"/>
              </a:rPr>
              <a:t>μιας  </a:t>
            </a:r>
            <a:r>
              <a:rPr lang="el-GR" sz="1700" spc="-10" dirty="0" smtClean="0">
                <a:cs typeface="Calibri"/>
              </a:rPr>
              <a:t>υποβοηθούμενης</a:t>
            </a:r>
            <a:r>
              <a:rPr lang="el-GR" sz="1700" spc="50" dirty="0" smtClean="0">
                <a:cs typeface="Calibri"/>
              </a:rPr>
              <a:t> </a:t>
            </a:r>
            <a:r>
              <a:rPr lang="el-GR" sz="1700" spc="-15" dirty="0" smtClean="0">
                <a:cs typeface="Calibri"/>
              </a:rPr>
              <a:t>αυτοκτονίας.</a:t>
            </a:r>
            <a:endParaRPr lang="el-GR" sz="1700" dirty="0" smtClean="0">
              <a:cs typeface="Calibri"/>
            </a:endParaRPr>
          </a:p>
          <a:p>
            <a:pPr marL="356870" marR="8890" indent="-344805" algn="just">
              <a:spcBef>
                <a:spcPts val="415"/>
              </a:spcBef>
              <a:buFont typeface="Arial"/>
              <a:buChar char="•"/>
              <a:tabLst>
                <a:tab pos="357505" algn="l"/>
              </a:tabLst>
            </a:pPr>
            <a:r>
              <a:rPr lang="el-GR" sz="1700" spc="-10" dirty="0" smtClean="0">
                <a:cs typeface="Calibri"/>
              </a:rPr>
              <a:t>Γενικά, </a:t>
            </a:r>
            <a:r>
              <a:rPr lang="el-GR" sz="1700" spc="-5" dirty="0" smtClean="0">
                <a:cs typeface="Calibri"/>
              </a:rPr>
              <a:t>προστατεύονται </a:t>
            </a:r>
            <a:r>
              <a:rPr lang="el-GR" sz="1700" spc="-10" dirty="0" smtClean="0">
                <a:cs typeface="Calibri"/>
              </a:rPr>
              <a:t>οι </a:t>
            </a:r>
            <a:r>
              <a:rPr lang="el-GR" sz="1700" spc="-5" dirty="0" smtClean="0">
                <a:cs typeface="Calibri"/>
              </a:rPr>
              <a:t>άμεσες </a:t>
            </a:r>
            <a:r>
              <a:rPr lang="el-GR" sz="1700" spc="-15" dirty="0" smtClean="0">
                <a:cs typeface="Calibri"/>
              </a:rPr>
              <a:t>εκδηλώσεις </a:t>
            </a:r>
            <a:r>
              <a:rPr lang="el-GR" sz="1700" spc="-10" dirty="0" smtClean="0">
                <a:cs typeface="Calibri"/>
              </a:rPr>
              <a:t>θρησκείας </a:t>
            </a:r>
            <a:r>
              <a:rPr lang="el-GR" sz="1700" spc="-20" dirty="0" smtClean="0">
                <a:cs typeface="Calibri"/>
              </a:rPr>
              <a:t>και  </a:t>
            </a:r>
            <a:r>
              <a:rPr lang="el-GR" sz="1700" spc="-5" dirty="0" smtClean="0">
                <a:cs typeface="Calibri"/>
              </a:rPr>
              <a:t>πίστης </a:t>
            </a:r>
            <a:r>
              <a:rPr lang="el-GR" sz="1700" spc="-10" dirty="0" smtClean="0">
                <a:cs typeface="Calibri"/>
              </a:rPr>
              <a:t>όπως </a:t>
            </a:r>
            <a:r>
              <a:rPr lang="el-GR" sz="1700" spc="-5" dirty="0" smtClean="0">
                <a:cs typeface="Calibri"/>
              </a:rPr>
              <a:t>για </a:t>
            </a:r>
            <a:r>
              <a:rPr lang="el-GR" sz="1700" spc="-15" dirty="0" smtClean="0">
                <a:cs typeface="Calibri"/>
              </a:rPr>
              <a:t>παράδειγμα </a:t>
            </a:r>
            <a:r>
              <a:rPr lang="el-GR" sz="1700" spc="-10" dirty="0" smtClean="0">
                <a:cs typeface="Calibri"/>
              </a:rPr>
              <a:t>το </a:t>
            </a:r>
            <a:r>
              <a:rPr lang="el-GR" sz="1700" dirty="0" smtClean="0">
                <a:cs typeface="Calibri"/>
              </a:rPr>
              <a:t>να φοράει </a:t>
            </a:r>
            <a:r>
              <a:rPr lang="el-GR" sz="1700" spc="-10" dirty="0" smtClean="0">
                <a:cs typeface="Calibri"/>
              </a:rPr>
              <a:t>κάποιος </a:t>
            </a:r>
            <a:r>
              <a:rPr lang="el-GR" sz="1700" spc="-5" dirty="0" smtClean="0">
                <a:cs typeface="Calibri"/>
              </a:rPr>
              <a:t>έναν  </a:t>
            </a:r>
            <a:r>
              <a:rPr lang="el-GR" sz="1700" spc="-10" dirty="0" smtClean="0">
                <a:cs typeface="Calibri"/>
              </a:rPr>
              <a:t>σταυρό, </a:t>
            </a:r>
            <a:r>
              <a:rPr lang="el-GR" sz="1700" spc="-5" dirty="0" smtClean="0">
                <a:cs typeface="Calibri"/>
              </a:rPr>
              <a:t>ένα </a:t>
            </a:r>
            <a:r>
              <a:rPr lang="el-GR" sz="1700" spc="-10" dirty="0" smtClean="0">
                <a:cs typeface="Calibri"/>
              </a:rPr>
              <a:t>τουρμπάνι </a:t>
            </a:r>
            <a:r>
              <a:rPr lang="el-GR" sz="1700" dirty="0" smtClean="0">
                <a:cs typeface="Calibri"/>
              </a:rPr>
              <a:t>ή </a:t>
            </a:r>
            <a:r>
              <a:rPr lang="el-GR" sz="1700" spc="-5" dirty="0" smtClean="0">
                <a:cs typeface="Calibri"/>
              </a:rPr>
              <a:t>ένα </a:t>
            </a:r>
            <a:r>
              <a:rPr lang="el-GR" sz="1700" spc="-15" dirty="0" smtClean="0">
                <a:cs typeface="Calibri"/>
              </a:rPr>
              <a:t>ισλαμικό </a:t>
            </a:r>
            <a:r>
              <a:rPr lang="el-GR" sz="1700" spc="-5" dirty="0" smtClean="0">
                <a:cs typeface="Calibri"/>
              </a:rPr>
              <a:t>πέπλο </a:t>
            </a:r>
            <a:r>
              <a:rPr lang="el-GR" sz="1700" dirty="0" smtClean="0">
                <a:cs typeface="Calibri"/>
              </a:rPr>
              <a:t>ή να </a:t>
            </a:r>
            <a:r>
              <a:rPr lang="el-GR" sz="1700" spc="-10" dirty="0" smtClean="0">
                <a:cs typeface="Calibri"/>
              </a:rPr>
              <a:t>ακολουθεί  </a:t>
            </a:r>
            <a:r>
              <a:rPr lang="el-GR" sz="1700" spc="-5" dirty="0" smtClean="0">
                <a:cs typeface="Calibri"/>
              </a:rPr>
              <a:t>μια διατροφή </a:t>
            </a:r>
            <a:r>
              <a:rPr lang="el-GR" sz="1700" dirty="0" smtClean="0">
                <a:cs typeface="Calibri"/>
              </a:rPr>
              <a:t>“</a:t>
            </a:r>
            <a:r>
              <a:rPr lang="el-GR" sz="1700" dirty="0" err="1" smtClean="0">
                <a:cs typeface="Calibri"/>
              </a:rPr>
              <a:t>kosher</a:t>
            </a:r>
            <a:r>
              <a:rPr lang="el-GR" sz="1700" dirty="0" smtClean="0">
                <a:cs typeface="Calibri"/>
              </a:rPr>
              <a:t>” </a:t>
            </a:r>
            <a:r>
              <a:rPr lang="el-GR" sz="1700" spc="-25" dirty="0" smtClean="0">
                <a:cs typeface="Calibri"/>
              </a:rPr>
              <a:t>και </a:t>
            </a:r>
            <a:r>
              <a:rPr lang="el-GR" sz="1700" dirty="0" smtClean="0">
                <a:cs typeface="Calibri"/>
              </a:rPr>
              <a:t>όχι </a:t>
            </a:r>
            <a:r>
              <a:rPr lang="el-GR" sz="1700" spc="5" dirty="0" smtClean="0">
                <a:cs typeface="Calibri"/>
              </a:rPr>
              <a:t>οι </a:t>
            </a:r>
            <a:r>
              <a:rPr lang="el-GR" sz="1700" spc="-5" dirty="0" smtClean="0">
                <a:cs typeface="Calibri"/>
              </a:rPr>
              <a:t>έμμεσες </a:t>
            </a:r>
            <a:r>
              <a:rPr lang="el-GR" sz="1700" spc="-10" dirty="0" smtClean="0">
                <a:cs typeface="Calibri"/>
              </a:rPr>
              <a:t>εκδηλώσεις όπως  </a:t>
            </a:r>
            <a:r>
              <a:rPr lang="el-GR" sz="1700" spc="-5" dirty="0" smtClean="0">
                <a:cs typeface="Calibri"/>
              </a:rPr>
              <a:t>αυτές </a:t>
            </a:r>
            <a:r>
              <a:rPr lang="el-GR" sz="1700" dirty="0" smtClean="0">
                <a:cs typeface="Calibri"/>
              </a:rPr>
              <a:t>που </a:t>
            </a:r>
            <a:r>
              <a:rPr lang="el-GR" sz="1700" spc="-5" dirty="0" smtClean="0">
                <a:cs typeface="Calibri"/>
              </a:rPr>
              <a:t>σχετίζονται </a:t>
            </a:r>
            <a:r>
              <a:rPr lang="el-GR" sz="1700" dirty="0" smtClean="0">
                <a:cs typeface="Calibri"/>
              </a:rPr>
              <a:t>με </a:t>
            </a:r>
            <a:r>
              <a:rPr lang="el-GR" sz="1700" spc="-10" dirty="0" smtClean="0">
                <a:cs typeface="Calibri"/>
              </a:rPr>
              <a:t>τη </a:t>
            </a:r>
            <a:r>
              <a:rPr lang="el-GR" sz="1700" spc="-5" dirty="0" smtClean="0">
                <a:cs typeface="Calibri"/>
              </a:rPr>
              <a:t>διανομή </a:t>
            </a:r>
            <a:r>
              <a:rPr lang="el-GR" sz="1700" spc="-10" dirty="0" smtClean="0">
                <a:cs typeface="Calibri"/>
              </a:rPr>
              <a:t>φιλειρηνικών </a:t>
            </a:r>
            <a:r>
              <a:rPr lang="el-GR" sz="1700" spc="-15" dirty="0" smtClean="0">
                <a:cs typeface="Calibri"/>
              </a:rPr>
              <a:t>φυλλαδίων  </a:t>
            </a:r>
            <a:r>
              <a:rPr lang="el-GR" sz="1700" dirty="0" smtClean="0">
                <a:cs typeface="Calibri"/>
              </a:rPr>
              <a:t>σε </a:t>
            </a:r>
            <a:r>
              <a:rPr lang="el-GR" sz="1700" spc="-5" dirty="0" smtClean="0">
                <a:cs typeface="Calibri"/>
              </a:rPr>
              <a:t>στρατιώτες, εφόσον αυτό είναι αντίθετο προς </a:t>
            </a:r>
            <a:r>
              <a:rPr lang="el-GR" sz="1700" spc="-10" dirty="0" smtClean="0">
                <a:cs typeface="Calibri"/>
              </a:rPr>
              <a:t>τη </a:t>
            </a:r>
            <a:r>
              <a:rPr lang="el-GR" sz="1700" dirty="0" smtClean="0">
                <a:cs typeface="Calibri"/>
              </a:rPr>
              <a:t>διακήρυξη  </a:t>
            </a:r>
            <a:r>
              <a:rPr lang="el-GR" sz="1700" spc="-10" dirty="0" smtClean="0">
                <a:cs typeface="Calibri"/>
              </a:rPr>
              <a:t>των </a:t>
            </a:r>
            <a:r>
              <a:rPr lang="el-GR" sz="1700" spc="-15" dirty="0" smtClean="0">
                <a:cs typeface="Calibri"/>
              </a:rPr>
              <a:t>φιλειρηνικών</a:t>
            </a:r>
            <a:r>
              <a:rPr lang="el-GR" sz="1700" spc="65" dirty="0" smtClean="0">
                <a:cs typeface="Calibri"/>
              </a:rPr>
              <a:t> </a:t>
            </a:r>
            <a:r>
              <a:rPr lang="el-GR" sz="1700" spc="-10" dirty="0" smtClean="0">
                <a:cs typeface="Calibri"/>
              </a:rPr>
              <a:t>αρχών.</a:t>
            </a:r>
            <a:endParaRPr lang="el-GR" sz="1700" dirty="0" smtClean="0">
              <a:cs typeface="Calibri"/>
            </a:endParaRP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19566" y="334042"/>
            <a:ext cx="8444653" cy="5593454"/>
          </a:xfrm>
          <a:prstGeom prst="rect">
            <a:avLst/>
          </a:prstGeom>
        </p:spPr>
        <p:txBody>
          <a:bodyPr vert="horz" wrap="square" lIns="0" tIns="67310" rIns="0" bIns="0" rtlCol="0">
            <a:spAutoFit/>
          </a:bodyPr>
          <a:lstStyle/>
          <a:p>
            <a:pPr marL="356870" marR="6350" indent="-344805" algn="just">
              <a:lnSpc>
                <a:spcPct val="80000"/>
              </a:lnSpc>
              <a:spcBef>
                <a:spcPts val="530"/>
              </a:spcBef>
              <a:buFont typeface="Arial"/>
              <a:buChar char="•"/>
              <a:tabLst>
                <a:tab pos="357505" algn="l"/>
              </a:tabLst>
            </a:pPr>
            <a:r>
              <a:rPr sz="2300" spc="-5" dirty="0">
                <a:latin typeface="Calibri"/>
                <a:cs typeface="Calibri"/>
              </a:rPr>
              <a:t>Οποιοσδήποτε περιορισμός </a:t>
            </a:r>
            <a:r>
              <a:rPr sz="2300" spc="-10" dirty="0">
                <a:latin typeface="Calibri"/>
                <a:cs typeface="Calibri"/>
              </a:rPr>
              <a:t>δικαιώματος </a:t>
            </a:r>
            <a:r>
              <a:rPr sz="2300" spc="-5" dirty="0">
                <a:latin typeface="Calibri"/>
                <a:cs typeface="Calibri"/>
              </a:rPr>
              <a:t>πρέπει </a:t>
            </a:r>
            <a:r>
              <a:rPr sz="2300" spc="5" dirty="0">
                <a:latin typeface="Calibri"/>
                <a:cs typeface="Calibri"/>
              </a:rPr>
              <a:t>να  </a:t>
            </a:r>
            <a:r>
              <a:rPr sz="2300" b="1" spc="-10" dirty="0">
                <a:latin typeface="Calibri"/>
                <a:cs typeface="Calibri"/>
              </a:rPr>
              <a:t>προβλέπεται </a:t>
            </a:r>
            <a:r>
              <a:rPr sz="2300" b="1" spc="-5" dirty="0">
                <a:latin typeface="Calibri"/>
                <a:cs typeface="Calibri"/>
              </a:rPr>
              <a:t>από </a:t>
            </a:r>
            <a:r>
              <a:rPr sz="2300" b="1" spc="-20" dirty="0">
                <a:latin typeface="Calibri"/>
                <a:cs typeface="Calibri"/>
              </a:rPr>
              <a:t>το </a:t>
            </a:r>
            <a:r>
              <a:rPr sz="2300" b="1" spc="-10" dirty="0">
                <a:latin typeface="Calibri"/>
                <a:cs typeface="Calibri"/>
              </a:rPr>
              <a:t>Νόμο</a:t>
            </a:r>
            <a:r>
              <a:rPr sz="2300" spc="-10" dirty="0">
                <a:latin typeface="Calibri"/>
                <a:cs typeface="Calibri"/>
              </a:rPr>
              <a:t>. </a:t>
            </a:r>
            <a:r>
              <a:rPr sz="2300" dirty="0">
                <a:latin typeface="Calibri"/>
                <a:cs typeface="Calibri"/>
              </a:rPr>
              <a:t>Επομένως, σε </a:t>
            </a:r>
            <a:r>
              <a:rPr sz="2300" spc="-5" dirty="0">
                <a:latin typeface="Calibri"/>
                <a:cs typeface="Calibri"/>
              </a:rPr>
              <a:t>περιπτώσεις </a:t>
            </a:r>
            <a:r>
              <a:rPr sz="2300" spc="5" dirty="0">
                <a:latin typeface="Calibri"/>
                <a:cs typeface="Calibri"/>
              </a:rPr>
              <a:t>όπου  </a:t>
            </a:r>
            <a:r>
              <a:rPr sz="2300" spc="-10" dirty="0">
                <a:latin typeface="Calibri"/>
                <a:cs typeface="Calibri"/>
              </a:rPr>
              <a:t>αξιωματούχοι διέκοψαν μια </a:t>
            </a:r>
            <a:r>
              <a:rPr sz="2300" spc="-5" dirty="0">
                <a:latin typeface="Calibri"/>
                <a:cs typeface="Calibri"/>
              </a:rPr>
              <a:t>συνάντηση μαρτύρων </a:t>
            </a:r>
            <a:r>
              <a:rPr sz="2300" spc="-10" dirty="0">
                <a:latin typeface="Calibri"/>
                <a:cs typeface="Calibri"/>
              </a:rPr>
              <a:t>του Ιεχωβά  </a:t>
            </a:r>
            <a:r>
              <a:rPr sz="2300" dirty="0">
                <a:latin typeface="Calibri"/>
                <a:cs typeface="Calibri"/>
              </a:rPr>
              <a:t>σε νόμιμα μισθωμένες </a:t>
            </a:r>
            <a:r>
              <a:rPr sz="2300" spc="-5" dirty="0">
                <a:latin typeface="Calibri"/>
                <a:cs typeface="Calibri"/>
              </a:rPr>
              <a:t>εγκαταστάσεις </a:t>
            </a:r>
            <a:r>
              <a:rPr sz="2300" spc="-10" dirty="0">
                <a:latin typeface="Calibri"/>
                <a:cs typeface="Calibri"/>
              </a:rPr>
              <a:t>χωρίς </a:t>
            </a:r>
            <a:r>
              <a:rPr sz="2300" dirty="0">
                <a:latin typeface="Calibri"/>
                <a:cs typeface="Calibri"/>
              </a:rPr>
              <a:t>νόμιμη  </a:t>
            </a:r>
            <a:r>
              <a:rPr sz="2300" spc="-5" dirty="0">
                <a:latin typeface="Calibri"/>
                <a:cs typeface="Calibri"/>
                <a:hlinkClick r:id="rId2"/>
              </a:rPr>
              <a:t>εξουσιοδότηση, </a:t>
            </a:r>
            <a:r>
              <a:rPr sz="2300" spc="-10" dirty="0">
                <a:latin typeface="Calibri"/>
                <a:cs typeface="Calibri"/>
                <a:hlinkClick r:id="rId2"/>
              </a:rPr>
              <a:t>υπήρξε </a:t>
            </a:r>
            <a:r>
              <a:rPr sz="2300" spc="-5" dirty="0">
                <a:latin typeface="Calibri"/>
                <a:cs typeface="Calibri"/>
                <a:hlinkClick r:id="rId2"/>
              </a:rPr>
              <a:t>παραβίαση </a:t>
            </a:r>
            <a:r>
              <a:rPr sz="2300" spc="-10" dirty="0">
                <a:latin typeface="Calibri"/>
                <a:cs typeface="Calibri"/>
                <a:hlinkClick r:id="rId2"/>
              </a:rPr>
              <a:t>(</a:t>
            </a:r>
            <a:r>
              <a:rPr sz="2300" u="heavy" spc="-10" dirty="0">
                <a:solidFill>
                  <a:srgbClr val="0000FF"/>
                </a:solidFill>
                <a:uFill>
                  <a:solidFill>
                    <a:srgbClr val="0000FF"/>
                  </a:solidFill>
                </a:uFill>
                <a:latin typeface="Calibri"/>
                <a:cs typeface="Calibri"/>
                <a:hlinkClick r:id="rId2"/>
              </a:rPr>
              <a:t>Kuznetsov </a:t>
            </a:r>
            <a:r>
              <a:rPr sz="2300" u="heavy" spc="-5" dirty="0">
                <a:solidFill>
                  <a:srgbClr val="0000FF"/>
                </a:solidFill>
                <a:uFill>
                  <a:solidFill>
                    <a:srgbClr val="0000FF"/>
                  </a:solidFill>
                </a:uFill>
                <a:latin typeface="Calibri"/>
                <a:cs typeface="Calibri"/>
                <a:hlinkClick r:id="rId2"/>
              </a:rPr>
              <a:t>and others </a:t>
            </a:r>
            <a:r>
              <a:rPr sz="2300" u="heavy" spc="-75" dirty="0">
                <a:solidFill>
                  <a:srgbClr val="0000FF"/>
                </a:solidFill>
                <a:uFill>
                  <a:solidFill>
                    <a:srgbClr val="0000FF"/>
                  </a:solidFill>
                </a:uFill>
                <a:latin typeface="Calibri"/>
                <a:cs typeface="Calibri"/>
                <a:hlinkClick r:id="rId2"/>
              </a:rPr>
              <a:t>v.  </a:t>
            </a:r>
            <a:r>
              <a:rPr sz="2300" u="heavy" spc="-5" dirty="0">
                <a:solidFill>
                  <a:srgbClr val="0000FF"/>
                </a:solidFill>
                <a:uFill>
                  <a:solidFill>
                    <a:srgbClr val="0000FF"/>
                  </a:solidFill>
                </a:uFill>
                <a:latin typeface="Calibri"/>
                <a:cs typeface="Calibri"/>
                <a:hlinkClick r:id="rId2"/>
              </a:rPr>
              <a:t>Russia</a:t>
            </a:r>
            <a:r>
              <a:rPr sz="2300" spc="-5" dirty="0">
                <a:latin typeface="Calibri"/>
                <a:cs typeface="Calibri"/>
                <a:hlinkClick r:id="rId2"/>
              </a:rPr>
              <a:t>).</a:t>
            </a:r>
            <a:endParaRPr sz="2300">
              <a:latin typeface="Calibri"/>
              <a:cs typeface="Calibri"/>
            </a:endParaRPr>
          </a:p>
          <a:p>
            <a:pPr marL="756285" marR="5080" lvl="1" indent="-287020" algn="just">
              <a:lnSpc>
                <a:spcPct val="80000"/>
              </a:lnSpc>
              <a:spcBef>
                <a:spcPts val="615"/>
              </a:spcBef>
              <a:buFont typeface="Arial"/>
              <a:buChar char="–"/>
              <a:tabLst>
                <a:tab pos="756920" algn="l"/>
              </a:tabLst>
            </a:pPr>
            <a:r>
              <a:rPr sz="2300" spc="5" dirty="0">
                <a:latin typeface="Calibri"/>
                <a:cs typeface="Calibri"/>
              </a:rPr>
              <a:t>Οι </a:t>
            </a:r>
            <a:r>
              <a:rPr sz="2300" spc="-10" dirty="0">
                <a:latin typeface="Calibri"/>
                <a:cs typeface="Calibri"/>
              </a:rPr>
              <a:t>νόμιμοι σκοποί </a:t>
            </a:r>
            <a:r>
              <a:rPr sz="2300" spc="5" dirty="0">
                <a:latin typeface="Calibri"/>
                <a:cs typeface="Calibri"/>
              </a:rPr>
              <a:t>που </a:t>
            </a:r>
            <a:r>
              <a:rPr sz="2300" spc="-10" dirty="0">
                <a:latin typeface="Calibri"/>
                <a:cs typeface="Calibri"/>
              </a:rPr>
              <a:t>καταγράφονται </a:t>
            </a:r>
            <a:r>
              <a:rPr sz="2300" spc="-5" dirty="0">
                <a:latin typeface="Calibri"/>
                <a:cs typeface="Calibri"/>
              </a:rPr>
              <a:t>είναι </a:t>
            </a:r>
            <a:r>
              <a:rPr sz="2300" b="1" spc="5" dirty="0">
                <a:latin typeface="Calibri"/>
                <a:cs typeface="Calibri"/>
              </a:rPr>
              <a:t>η </a:t>
            </a:r>
            <a:r>
              <a:rPr sz="2300" b="1" dirty="0">
                <a:latin typeface="Calibri"/>
                <a:cs typeface="Calibri"/>
              </a:rPr>
              <a:t>δημόσια </a:t>
            </a:r>
            <a:r>
              <a:rPr sz="2300" b="1" spc="-5" dirty="0">
                <a:latin typeface="Calibri"/>
                <a:cs typeface="Calibri"/>
              </a:rPr>
              <a:t>ασφάλεια, </a:t>
            </a:r>
            <a:r>
              <a:rPr sz="2300" b="1" spc="5" dirty="0">
                <a:latin typeface="Calibri"/>
                <a:cs typeface="Calibri"/>
              </a:rPr>
              <a:t>η  </a:t>
            </a:r>
            <a:r>
              <a:rPr sz="2300" b="1" dirty="0">
                <a:latin typeface="Calibri"/>
                <a:cs typeface="Calibri"/>
              </a:rPr>
              <a:t>προστασία </a:t>
            </a:r>
            <a:r>
              <a:rPr sz="2300" b="1" spc="-5" dirty="0">
                <a:latin typeface="Calibri"/>
                <a:cs typeface="Calibri"/>
              </a:rPr>
              <a:t>της δημόσιας τάξης, της υγείας </a:t>
            </a:r>
            <a:r>
              <a:rPr sz="2300" b="1" spc="5" dirty="0">
                <a:latin typeface="Calibri"/>
                <a:cs typeface="Calibri"/>
              </a:rPr>
              <a:t>ή </a:t>
            </a:r>
            <a:r>
              <a:rPr sz="2300" b="1" dirty="0">
                <a:latin typeface="Calibri"/>
                <a:cs typeface="Calibri"/>
              </a:rPr>
              <a:t>των </a:t>
            </a:r>
            <a:r>
              <a:rPr sz="2300" b="1" spc="-10" dirty="0">
                <a:latin typeface="Calibri"/>
                <a:cs typeface="Calibri"/>
              </a:rPr>
              <a:t>ηθών </a:t>
            </a:r>
            <a:r>
              <a:rPr sz="2300" b="1" spc="-20" dirty="0">
                <a:latin typeface="Calibri"/>
                <a:cs typeface="Calibri"/>
              </a:rPr>
              <a:t>και  </a:t>
            </a:r>
            <a:r>
              <a:rPr sz="2300" b="1" spc="5" dirty="0">
                <a:latin typeface="Calibri"/>
                <a:cs typeface="Calibri"/>
              </a:rPr>
              <a:t>η   </a:t>
            </a:r>
            <a:r>
              <a:rPr sz="2300" b="1" dirty="0">
                <a:latin typeface="Calibri"/>
                <a:cs typeface="Calibri"/>
              </a:rPr>
              <a:t>προστασία </a:t>
            </a:r>
            <a:r>
              <a:rPr sz="2300" b="1" spc="-5" dirty="0">
                <a:latin typeface="Calibri"/>
                <a:cs typeface="Calibri"/>
              </a:rPr>
              <a:t>δικαιωμάτων </a:t>
            </a:r>
            <a:r>
              <a:rPr sz="2300" b="1" spc="-20" dirty="0">
                <a:latin typeface="Calibri"/>
                <a:cs typeface="Calibri"/>
              </a:rPr>
              <a:t>και </a:t>
            </a:r>
            <a:r>
              <a:rPr sz="2300" b="1" spc="5" dirty="0">
                <a:latin typeface="Calibri"/>
                <a:cs typeface="Calibri"/>
              </a:rPr>
              <a:t>ελευθεριών</a:t>
            </a:r>
            <a:r>
              <a:rPr sz="2300" b="1" spc="-155" dirty="0">
                <a:latin typeface="Calibri"/>
                <a:cs typeface="Calibri"/>
              </a:rPr>
              <a:t> </a:t>
            </a:r>
            <a:r>
              <a:rPr sz="2300" b="1" spc="5" dirty="0">
                <a:latin typeface="Calibri"/>
                <a:cs typeface="Calibri"/>
              </a:rPr>
              <a:t>άλλων</a:t>
            </a:r>
            <a:r>
              <a:rPr sz="2300" spc="5" dirty="0">
                <a:latin typeface="Calibri"/>
                <a:cs typeface="Calibri"/>
              </a:rPr>
              <a:t>.</a:t>
            </a:r>
            <a:endParaRPr sz="2300">
              <a:latin typeface="Calibri"/>
              <a:cs typeface="Calibri"/>
            </a:endParaRPr>
          </a:p>
          <a:p>
            <a:pPr marL="356870" indent="-344805">
              <a:lnSpc>
                <a:spcPct val="100000"/>
              </a:lnSpc>
              <a:spcBef>
                <a:spcPts val="155"/>
              </a:spcBef>
              <a:buFont typeface="Arial"/>
              <a:buChar char="•"/>
              <a:tabLst>
                <a:tab pos="356870" algn="l"/>
                <a:tab pos="357505" algn="l"/>
              </a:tabLst>
            </a:pPr>
            <a:r>
              <a:rPr sz="2300" b="1" spc="-10" dirty="0">
                <a:latin typeface="Calibri"/>
                <a:cs typeface="Calibri"/>
              </a:rPr>
              <a:t>Περιορισμοί που έχουν </a:t>
            </a:r>
            <a:r>
              <a:rPr sz="2300" b="1" spc="-5" dirty="0">
                <a:latin typeface="Calibri"/>
                <a:cs typeface="Calibri"/>
              </a:rPr>
              <a:t>υποστηριχθεί</a:t>
            </a:r>
            <a:r>
              <a:rPr sz="2300" b="1" spc="85" dirty="0">
                <a:latin typeface="Calibri"/>
                <a:cs typeface="Calibri"/>
              </a:rPr>
              <a:t> </a:t>
            </a:r>
            <a:r>
              <a:rPr sz="2300" b="1" spc="-10" dirty="0">
                <a:latin typeface="Calibri"/>
                <a:cs typeface="Calibri"/>
              </a:rPr>
              <a:t>περιλαμβάνουν:</a:t>
            </a:r>
            <a:endParaRPr sz="2300">
              <a:latin typeface="Calibri"/>
              <a:cs typeface="Calibri"/>
            </a:endParaRPr>
          </a:p>
          <a:p>
            <a:pPr marL="756285" marR="8255" lvl="1" indent="-287020" algn="just">
              <a:lnSpc>
                <a:spcPct val="80000"/>
              </a:lnSpc>
              <a:spcBef>
                <a:spcPts val="615"/>
              </a:spcBef>
              <a:buFont typeface="Arial"/>
              <a:buChar char="–"/>
              <a:tabLst>
                <a:tab pos="756920" algn="l"/>
              </a:tabLst>
            </a:pPr>
            <a:r>
              <a:rPr sz="2300" spc="-5" dirty="0">
                <a:latin typeface="Calibri"/>
                <a:cs typeface="Calibri"/>
              </a:rPr>
              <a:t>Απαγόρευση </a:t>
            </a:r>
            <a:r>
              <a:rPr sz="2300" spc="10" dirty="0">
                <a:latin typeface="Calibri"/>
                <a:cs typeface="Calibri"/>
              </a:rPr>
              <a:t>σε </a:t>
            </a:r>
            <a:r>
              <a:rPr sz="2300" dirty="0">
                <a:latin typeface="Calibri"/>
                <a:cs typeface="Calibri"/>
              </a:rPr>
              <a:t>μια </a:t>
            </a:r>
            <a:r>
              <a:rPr sz="2300" spc="-10" dirty="0">
                <a:latin typeface="Calibri"/>
                <a:cs typeface="Calibri"/>
              </a:rPr>
              <a:t>νοσοκόμα </a:t>
            </a:r>
            <a:r>
              <a:rPr sz="2300" dirty="0">
                <a:latin typeface="Calibri"/>
                <a:cs typeface="Calibri"/>
              </a:rPr>
              <a:t>να </a:t>
            </a:r>
            <a:r>
              <a:rPr sz="2300" spc="-5" dirty="0">
                <a:latin typeface="Calibri"/>
                <a:cs typeface="Calibri"/>
              </a:rPr>
              <a:t>φορά σταυρό, γεγονός που </a:t>
            </a:r>
            <a:r>
              <a:rPr sz="2300" spc="-10" dirty="0">
                <a:latin typeface="Calibri"/>
                <a:cs typeface="Calibri"/>
              </a:rPr>
              <a:t>θα  </a:t>
            </a:r>
            <a:r>
              <a:rPr sz="2300" spc="5" dirty="0">
                <a:latin typeface="Calibri"/>
                <a:cs typeface="Calibri"/>
              </a:rPr>
              <a:t>μπορούσε </a:t>
            </a:r>
            <a:r>
              <a:rPr sz="2300" dirty="0">
                <a:latin typeface="Calibri"/>
                <a:cs typeface="Calibri"/>
              </a:rPr>
              <a:t>να </a:t>
            </a:r>
            <a:r>
              <a:rPr sz="2300" spc="5" dirty="0">
                <a:latin typeface="Calibri"/>
                <a:cs typeface="Calibri"/>
              </a:rPr>
              <a:t>θέσει </a:t>
            </a:r>
            <a:r>
              <a:rPr sz="2300" spc="10" dirty="0">
                <a:latin typeface="Calibri"/>
                <a:cs typeface="Calibri"/>
              </a:rPr>
              <a:t>σε </a:t>
            </a:r>
            <a:r>
              <a:rPr sz="2300" spc="-10" dirty="0">
                <a:latin typeface="Calibri"/>
                <a:cs typeface="Calibri"/>
              </a:rPr>
              <a:t>κίνδυνο </a:t>
            </a:r>
            <a:r>
              <a:rPr sz="2300" spc="-5" dirty="0">
                <a:latin typeface="Calibri"/>
                <a:cs typeface="Calibri"/>
              </a:rPr>
              <a:t>την </a:t>
            </a:r>
            <a:r>
              <a:rPr sz="2300" dirty="0">
                <a:latin typeface="Calibri"/>
                <a:cs typeface="Calibri"/>
              </a:rPr>
              <a:t>υγεία των</a:t>
            </a:r>
            <a:r>
              <a:rPr sz="2300" spc="-250" dirty="0">
                <a:latin typeface="Calibri"/>
                <a:cs typeface="Calibri"/>
              </a:rPr>
              <a:t> </a:t>
            </a:r>
            <a:r>
              <a:rPr sz="2300" dirty="0">
                <a:latin typeface="Calibri"/>
                <a:cs typeface="Calibri"/>
              </a:rPr>
              <a:t>ασθενών</a:t>
            </a:r>
            <a:endParaRPr sz="2300">
              <a:latin typeface="Calibri"/>
              <a:cs typeface="Calibri"/>
            </a:endParaRPr>
          </a:p>
          <a:p>
            <a:pPr marL="756285" marR="6985" lvl="1" indent="-287020" algn="just">
              <a:lnSpc>
                <a:spcPct val="80100"/>
              </a:lnSpc>
              <a:spcBef>
                <a:spcPts val="600"/>
              </a:spcBef>
              <a:buFont typeface="Arial"/>
              <a:buChar char="–"/>
              <a:tabLst>
                <a:tab pos="756920" algn="l"/>
              </a:tabLst>
            </a:pPr>
            <a:r>
              <a:rPr sz="2300" dirty="0">
                <a:latin typeface="Calibri"/>
                <a:cs typeface="Calibri"/>
              </a:rPr>
              <a:t>Περιορισμοί </a:t>
            </a:r>
            <a:r>
              <a:rPr sz="2300" spc="5" dirty="0">
                <a:latin typeface="Calibri"/>
                <a:cs typeface="Calibri"/>
              </a:rPr>
              <a:t>όσον </a:t>
            </a:r>
            <a:r>
              <a:rPr sz="2300" spc="-5" dirty="0">
                <a:latin typeface="Calibri"/>
                <a:cs typeface="Calibri"/>
              </a:rPr>
              <a:t>αφορά </a:t>
            </a:r>
            <a:r>
              <a:rPr sz="2300" spc="-10" dirty="0">
                <a:latin typeface="Calibri"/>
                <a:cs typeface="Calibri"/>
              </a:rPr>
              <a:t>θρησκευτικά </a:t>
            </a:r>
            <a:r>
              <a:rPr sz="2300" spc="-5" dirty="0">
                <a:latin typeface="Calibri"/>
                <a:cs typeface="Calibri"/>
              </a:rPr>
              <a:t>φορέματα, </a:t>
            </a:r>
            <a:r>
              <a:rPr sz="2300" spc="-10" dirty="0">
                <a:latin typeface="Calibri"/>
                <a:cs typeface="Calibri"/>
              </a:rPr>
              <a:t>ειδικά </a:t>
            </a:r>
            <a:r>
              <a:rPr sz="2300" spc="-15" dirty="0">
                <a:latin typeface="Calibri"/>
                <a:cs typeface="Calibri"/>
              </a:rPr>
              <a:t>το </a:t>
            </a:r>
            <a:r>
              <a:rPr sz="2300" dirty="0">
                <a:latin typeface="Calibri"/>
                <a:cs typeface="Calibri"/>
              </a:rPr>
              <a:t>να </a:t>
            </a:r>
            <a:r>
              <a:rPr sz="2300" spc="-5" dirty="0">
                <a:latin typeface="Calibri"/>
                <a:cs typeface="Calibri"/>
              </a:rPr>
              <a:t>φορά  </a:t>
            </a:r>
            <a:r>
              <a:rPr sz="2300" spc="5" dirty="0">
                <a:latin typeface="Calibri"/>
                <a:cs typeface="Calibri"/>
              </a:rPr>
              <a:t>ένα </a:t>
            </a:r>
            <a:r>
              <a:rPr sz="2300" dirty="0">
                <a:latin typeface="Calibri"/>
                <a:cs typeface="Calibri"/>
              </a:rPr>
              <a:t>πρόσωπο </a:t>
            </a:r>
            <a:r>
              <a:rPr sz="2300" spc="-15" dirty="0">
                <a:latin typeface="Calibri"/>
                <a:cs typeface="Calibri"/>
              </a:rPr>
              <a:t>ισλαμικό </a:t>
            </a:r>
            <a:r>
              <a:rPr sz="2300" spc="-5" dirty="0">
                <a:latin typeface="Calibri"/>
                <a:cs typeface="Calibri"/>
              </a:rPr>
              <a:t>πέπλο </a:t>
            </a:r>
            <a:r>
              <a:rPr sz="2300" spc="10" dirty="0">
                <a:latin typeface="Calibri"/>
                <a:cs typeface="Calibri"/>
              </a:rPr>
              <a:t>σε </a:t>
            </a:r>
            <a:r>
              <a:rPr sz="2300" spc="-10" dirty="0">
                <a:latin typeface="Calibri"/>
                <a:cs typeface="Calibri"/>
              </a:rPr>
              <a:t>σχολεία </a:t>
            </a:r>
            <a:r>
              <a:rPr sz="2300" spc="5" dirty="0">
                <a:latin typeface="Calibri"/>
                <a:cs typeface="Calibri"/>
              </a:rPr>
              <a:t>ή </a:t>
            </a:r>
            <a:r>
              <a:rPr sz="2300" spc="-5" dirty="0">
                <a:latin typeface="Calibri"/>
                <a:cs typeface="Calibri"/>
              </a:rPr>
              <a:t>πανεπιστήμια, όπου </a:t>
            </a:r>
            <a:r>
              <a:rPr sz="2300" spc="-10" dirty="0">
                <a:latin typeface="Calibri"/>
                <a:cs typeface="Calibri"/>
              </a:rPr>
              <a:t>το  </a:t>
            </a:r>
            <a:r>
              <a:rPr sz="2300" spc="-5" dirty="0">
                <a:latin typeface="Calibri"/>
                <a:cs typeface="Calibri"/>
              </a:rPr>
              <a:t>δικαστήριο </a:t>
            </a:r>
            <a:r>
              <a:rPr sz="2300" dirty="0">
                <a:latin typeface="Calibri"/>
                <a:cs typeface="Calibri"/>
              </a:rPr>
              <a:t>έχει </a:t>
            </a:r>
            <a:r>
              <a:rPr sz="2300" spc="-10" dirty="0">
                <a:latin typeface="Calibri"/>
                <a:cs typeface="Calibri"/>
              </a:rPr>
              <a:t>χορηγήσει </a:t>
            </a:r>
            <a:r>
              <a:rPr sz="2300" spc="5" dirty="0">
                <a:latin typeface="Calibri"/>
                <a:cs typeface="Calibri"/>
              </a:rPr>
              <a:t>στις </a:t>
            </a:r>
            <a:r>
              <a:rPr sz="2300" spc="-5" dirty="0">
                <a:latin typeface="Calibri"/>
                <a:cs typeface="Calibri"/>
              </a:rPr>
              <a:t>κυβερνήσεις </a:t>
            </a:r>
            <a:r>
              <a:rPr sz="2300" dirty="0">
                <a:latin typeface="Calibri"/>
                <a:cs typeface="Calibri"/>
              </a:rPr>
              <a:t>τη </a:t>
            </a:r>
            <a:r>
              <a:rPr sz="2300" spc="-5" dirty="0">
                <a:latin typeface="Calibri"/>
                <a:cs typeface="Calibri"/>
              </a:rPr>
              <a:t>διακριτική ευχέρεια </a:t>
            </a:r>
            <a:r>
              <a:rPr sz="2300" spc="-30" dirty="0">
                <a:latin typeface="Calibri"/>
                <a:cs typeface="Calibri"/>
              </a:rPr>
              <a:t>να  </a:t>
            </a:r>
            <a:r>
              <a:rPr sz="2300" dirty="0">
                <a:latin typeface="Calibri"/>
                <a:cs typeface="Calibri"/>
              </a:rPr>
              <a:t>αποφασίζουν</a:t>
            </a:r>
            <a:r>
              <a:rPr sz="2300" spc="-85" dirty="0">
                <a:latin typeface="Calibri"/>
                <a:cs typeface="Calibri"/>
              </a:rPr>
              <a:t> </a:t>
            </a:r>
            <a:r>
              <a:rPr sz="2300" spc="-5" dirty="0">
                <a:latin typeface="Calibri"/>
                <a:cs typeface="Calibri"/>
              </a:rPr>
              <a:t>σχετικά</a:t>
            </a:r>
            <a:r>
              <a:rPr sz="2300" spc="-30" dirty="0">
                <a:latin typeface="Calibri"/>
                <a:cs typeface="Calibri"/>
              </a:rPr>
              <a:t> </a:t>
            </a:r>
            <a:r>
              <a:rPr sz="2300" spc="10" dirty="0">
                <a:latin typeface="Calibri"/>
                <a:cs typeface="Calibri"/>
              </a:rPr>
              <a:t>με</a:t>
            </a:r>
            <a:r>
              <a:rPr sz="2300" spc="-15" dirty="0">
                <a:latin typeface="Calibri"/>
                <a:cs typeface="Calibri"/>
              </a:rPr>
              <a:t> </a:t>
            </a:r>
            <a:r>
              <a:rPr sz="2300" dirty="0">
                <a:latin typeface="Calibri"/>
                <a:cs typeface="Calibri"/>
              </a:rPr>
              <a:t>βάση</a:t>
            </a:r>
            <a:r>
              <a:rPr sz="2300" spc="-25" dirty="0">
                <a:latin typeface="Calibri"/>
                <a:cs typeface="Calibri"/>
              </a:rPr>
              <a:t> </a:t>
            </a:r>
            <a:r>
              <a:rPr sz="2300" dirty="0">
                <a:latin typeface="Calibri"/>
                <a:cs typeface="Calibri"/>
              </a:rPr>
              <a:t>τα</a:t>
            </a:r>
            <a:r>
              <a:rPr sz="2300" spc="-20" dirty="0">
                <a:latin typeface="Calibri"/>
                <a:cs typeface="Calibri"/>
              </a:rPr>
              <a:t> </a:t>
            </a:r>
            <a:r>
              <a:rPr sz="2300" spc="-5" dirty="0">
                <a:latin typeface="Calibri"/>
                <a:cs typeface="Calibri"/>
              </a:rPr>
              <a:t>δικαιώματα</a:t>
            </a:r>
            <a:r>
              <a:rPr sz="2300" spc="-65" dirty="0">
                <a:latin typeface="Calibri"/>
                <a:cs typeface="Calibri"/>
              </a:rPr>
              <a:t> </a:t>
            </a:r>
            <a:r>
              <a:rPr sz="2300" spc="-10" dirty="0">
                <a:latin typeface="Calibri"/>
                <a:cs typeface="Calibri"/>
              </a:rPr>
              <a:t>και</a:t>
            </a:r>
            <a:r>
              <a:rPr sz="2300" spc="-35" dirty="0">
                <a:latin typeface="Calibri"/>
                <a:cs typeface="Calibri"/>
              </a:rPr>
              <a:t> </a:t>
            </a:r>
            <a:r>
              <a:rPr sz="2300" spc="-5" dirty="0">
                <a:latin typeface="Calibri"/>
                <a:cs typeface="Calibri"/>
              </a:rPr>
              <a:t>τις</a:t>
            </a:r>
            <a:r>
              <a:rPr sz="2300" dirty="0">
                <a:latin typeface="Calibri"/>
                <a:cs typeface="Calibri"/>
              </a:rPr>
              <a:t> </a:t>
            </a:r>
            <a:r>
              <a:rPr sz="2300" spc="5" dirty="0">
                <a:latin typeface="Calibri"/>
                <a:cs typeface="Calibri"/>
              </a:rPr>
              <a:t>ελευθερίες</a:t>
            </a:r>
            <a:r>
              <a:rPr sz="2300" spc="-65" dirty="0">
                <a:latin typeface="Calibri"/>
                <a:cs typeface="Calibri"/>
              </a:rPr>
              <a:t> </a:t>
            </a:r>
            <a:r>
              <a:rPr sz="2300" dirty="0">
                <a:latin typeface="Calibri"/>
                <a:cs typeface="Calibri"/>
              </a:rPr>
              <a:t>άλλων</a:t>
            </a:r>
            <a:endParaRPr sz="2300">
              <a:latin typeface="Calibri"/>
              <a:cs typeface="Calibri"/>
            </a:endParaRPr>
          </a:p>
          <a:p>
            <a:pPr marL="756285" lvl="1" indent="-287020" algn="just">
              <a:lnSpc>
                <a:spcPts val="1620"/>
              </a:lnSpc>
              <a:spcBef>
                <a:spcPts val="240"/>
              </a:spcBef>
              <a:buFont typeface="Arial"/>
              <a:buChar char="–"/>
              <a:tabLst>
                <a:tab pos="756920" algn="l"/>
              </a:tabLst>
            </a:pPr>
            <a:r>
              <a:rPr sz="2300" spc="-5" dirty="0">
                <a:latin typeface="Calibri"/>
                <a:cs typeface="Calibri"/>
              </a:rPr>
              <a:t>Απαγόρευση </a:t>
            </a:r>
            <a:r>
              <a:rPr sz="2300" spc="10" dirty="0">
                <a:latin typeface="Calibri"/>
                <a:cs typeface="Calibri"/>
              </a:rPr>
              <a:t>σε </a:t>
            </a:r>
            <a:r>
              <a:rPr sz="2300" spc="-5" dirty="0">
                <a:latin typeface="Calibri"/>
                <a:cs typeface="Calibri"/>
              </a:rPr>
              <a:t>έναν </a:t>
            </a:r>
            <a:r>
              <a:rPr sz="2300" spc="-10" dirty="0">
                <a:latin typeface="Calibri"/>
                <a:cs typeface="Calibri"/>
              </a:rPr>
              <a:t>φυλακισμένο </a:t>
            </a:r>
            <a:r>
              <a:rPr sz="2300" spc="-15" dirty="0">
                <a:latin typeface="Calibri"/>
                <a:cs typeface="Calibri"/>
              </a:rPr>
              <a:t>να </a:t>
            </a:r>
            <a:r>
              <a:rPr sz="2300" spc="-5" dirty="0">
                <a:latin typeface="Calibri"/>
                <a:cs typeface="Calibri"/>
              </a:rPr>
              <a:t>πραγματοποιεί</a:t>
            </a:r>
            <a:r>
              <a:rPr sz="2300" spc="295" dirty="0">
                <a:latin typeface="Calibri"/>
                <a:cs typeface="Calibri"/>
              </a:rPr>
              <a:t> </a:t>
            </a:r>
            <a:r>
              <a:rPr sz="2300" spc="-5" dirty="0">
                <a:latin typeface="Calibri"/>
                <a:cs typeface="Calibri"/>
              </a:rPr>
              <a:t>θρησκευτικές</a:t>
            </a:r>
            <a:endParaRPr sz="2300">
              <a:latin typeface="Calibri"/>
              <a:cs typeface="Calibri"/>
            </a:endParaRPr>
          </a:p>
          <a:p>
            <a:pPr marL="756285" algn="just">
              <a:lnSpc>
                <a:spcPts val="1620"/>
              </a:lnSpc>
            </a:pPr>
            <a:r>
              <a:rPr sz="2300" dirty="0">
                <a:latin typeface="Calibri"/>
                <a:cs typeface="Calibri"/>
              </a:rPr>
              <a:t>τελετές </a:t>
            </a:r>
            <a:r>
              <a:rPr sz="2300" spc="5" dirty="0">
                <a:latin typeface="Calibri"/>
                <a:cs typeface="Calibri"/>
              </a:rPr>
              <a:t>που </a:t>
            </a:r>
            <a:r>
              <a:rPr sz="2300" spc="-5" dirty="0">
                <a:latin typeface="Calibri"/>
                <a:cs typeface="Calibri"/>
              </a:rPr>
              <a:t>ενοχλούσαν</a:t>
            </a:r>
            <a:r>
              <a:rPr sz="2300" spc="-120" dirty="0">
                <a:latin typeface="Calibri"/>
                <a:cs typeface="Calibri"/>
              </a:rPr>
              <a:t> </a:t>
            </a:r>
            <a:r>
              <a:rPr sz="2300" spc="-5">
                <a:latin typeface="Calibri"/>
                <a:cs typeface="Calibri"/>
              </a:rPr>
              <a:t>άλλους</a:t>
            </a:r>
            <a:r>
              <a:rPr sz="2300" spc="-5" smtClean="0">
                <a:latin typeface="Calibri"/>
                <a:cs typeface="Calibri"/>
              </a:rPr>
              <a:t>.</a:t>
            </a:r>
            <a:endParaRPr sz="2300">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85786" y="357166"/>
            <a:ext cx="8001056" cy="5742598"/>
          </a:xfrm>
          <a:prstGeom prst="rect">
            <a:avLst/>
          </a:prstGeom>
        </p:spPr>
        <p:txBody>
          <a:bodyPr wrap="square">
            <a:spAutoFit/>
          </a:bodyPr>
          <a:lstStyle/>
          <a:p>
            <a:pPr marL="356870" indent="-344805">
              <a:lnSpc>
                <a:spcPct val="100000"/>
              </a:lnSpc>
              <a:spcBef>
                <a:spcPts val="155"/>
              </a:spcBef>
              <a:buFont typeface="Arial"/>
              <a:buChar char="•"/>
              <a:tabLst>
                <a:tab pos="356870" algn="l"/>
                <a:tab pos="357505" algn="l"/>
              </a:tabLst>
            </a:pPr>
            <a:r>
              <a:rPr lang="el-GR" sz="2500" b="1" spc="-10" dirty="0" smtClean="0">
                <a:cs typeface="Calibri"/>
              </a:rPr>
              <a:t>Περιορισμοί που </a:t>
            </a:r>
            <a:r>
              <a:rPr lang="el-GR" sz="2500" b="1" spc="-5" dirty="0" smtClean="0">
                <a:cs typeface="Calibri"/>
              </a:rPr>
              <a:t>δεν </a:t>
            </a:r>
            <a:r>
              <a:rPr lang="el-GR" sz="2500" b="1" spc="-10" dirty="0" smtClean="0">
                <a:cs typeface="Calibri"/>
              </a:rPr>
              <a:t>έχουν </a:t>
            </a:r>
            <a:r>
              <a:rPr lang="el-GR" sz="2500" b="1" spc="-5" dirty="0" smtClean="0">
                <a:cs typeface="Calibri"/>
              </a:rPr>
              <a:t>υποστηριχθεί</a:t>
            </a:r>
            <a:r>
              <a:rPr lang="el-GR" sz="2500" b="1" spc="130" dirty="0" smtClean="0">
                <a:cs typeface="Calibri"/>
              </a:rPr>
              <a:t> </a:t>
            </a:r>
            <a:r>
              <a:rPr lang="el-GR" sz="2500" b="1" spc="-10" dirty="0" smtClean="0">
                <a:cs typeface="Calibri"/>
              </a:rPr>
              <a:t>περιλαμβάνουν:</a:t>
            </a:r>
            <a:endParaRPr lang="el-GR" sz="2500" dirty="0" smtClean="0">
              <a:cs typeface="Calibri"/>
            </a:endParaRPr>
          </a:p>
          <a:p>
            <a:pPr marL="756285" marR="7620" lvl="1" indent="-287020" algn="just">
              <a:lnSpc>
                <a:spcPct val="80000"/>
              </a:lnSpc>
              <a:spcBef>
                <a:spcPts val="615"/>
              </a:spcBef>
              <a:buFont typeface="Arial"/>
              <a:buChar char="–"/>
              <a:tabLst>
                <a:tab pos="756920" algn="l"/>
              </a:tabLst>
            </a:pPr>
            <a:r>
              <a:rPr lang="el-GR" sz="2500" spc="-5" dirty="0" smtClean="0">
                <a:cs typeface="Calibri"/>
              </a:rPr>
              <a:t>Καταδίκη ενός </a:t>
            </a:r>
            <a:r>
              <a:rPr lang="el-GR" sz="2500" dirty="0" smtClean="0">
                <a:cs typeface="Calibri"/>
              </a:rPr>
              <a:t>προσώπου για </a:t>
            </a:r>
            <a:r>
              <a:rPr lang="el-GR" sz="2500" spc="-10" dirty="0" smtClean="0">
                <a:cs typeface="Calibri"/>
              </a:rPr>
              <a:t>«προσηλυτισμό», </a:t>
            </a:r>
            <a:r>
              <a:rPr lang="el-GR" sz="2500" dirty="0" smtClean="0">
                <a:cs typeface="Calibri"/>
              </a:rPr>
              <a:t>εφόσον </a:t>
            </a:r>
            <a:r>
              <a:rPr lang="el-GR" sz="2500" spc="-5" dirty="0" smtClean="0">
                <a:cs typeface="Calibri"/>
              </a:rPr>
              <a:t>προσπαθούσε  </a:t>
            </a:r>
            <a:r>
              <a:rPr lang="el-GR" sz="2500" dirty="0" smtClean="0">
                <a:cs typeface="Calibri"/>
              </a:rPr>
              <a:t>να </a:t>
            </a:r>
            <a:r>
              <a:rPr lang="el-GR" sz="2500" spc="5" dirty="0" smtClean="0">
                <a:cs typeface="Calibri"/>
              </a:rPr>
              <a:t>πείσει </a:t>
            </a:r>
            <a:r>
              <a:rPr lang="el-GR" sz="2500" spc="-5" dirty="0" smtClean="0">
                <a:cs typeface="Calibri"/>
              </a:rPr>
              <a:t>άλλους </a:t>
            </a:r>
            <a:r>
              <a:rPr lang="el-GR" sz="2500" dirty="0" smtClean="0">
                <a:cs typeface="Calibri"/>
              </a:rPr>
              <a:t>για τα </a:t>
            </a:r>
            <a:r>
              <a:rPr lang="el-GR" sz="2500" spc="-5" dirty="0" smtClean="0">
                <a:cs typeface="Calibri"/>
              </a:rPr>
              <a:t>θετικά στοιχεία </a:t>
            </a:r>
            <a:r>
              <a:rPr lang="el-GR" sz="2500" dirty="0" smtClean="0">
                <a:cs typeface="Calibri"/>
              </a:rPr>
              <a:t>των πεποιθήσεων</a:t>
            </a:r>
            <a:r>
              <a:rPr lang="el-GR" sz="2500" spc="-229" dirty="0" smtClean="0">
                <a:cs typeface="Calibri"/>
              </a:rPr>
              <a:t> </a:t>
            </a:r>
            <a:r>
              <a:rPr lang="el-GR" sz="2500" spc="-5" dirty="0" smtClean="0">
                <a:cs typeface="Calibri"/>
              </a:rPr>
              <a:t>του</a:t>
            </a:r>
            <a:endParaRPr lang="el-GR" sz="2500" dirty="0" smtClean="0">
              <a:cs typeface="Calibri"/>
            </a:endParaRPr>
          </a:p>
          <a:p>
            <a:pPr marL="756285" marR="5080" lvl="1" indent="-287020" algn="just">
              <a:lnSpc>
                <a:spcPct val="80100"/>
              </a:lnSpc>
              <a:spcBef>
                <a:spcPts val="595"/>
              </a:spcBef>
              <a:buFont typeface="Arial"/>
              <a:buChar char="–"/>
              <a:tabLst>
                <a:tab pos="756920" algn="l"/>
              </a:tabLst>
            </a:pPr>
            <a:r>
              <a:rPr lang="el-GR" sz="2500" spc="-5" dirty="0" smtClean="0">
                <a:cs typeface="Calibri"/>
              </a:rPr>
              <a:t>Απαγόρευση </a:t>
            </a:r>
            <a:r>
              <a:rPr lang="el-GR" sz="2500" spc="10" dirty="0" smtClean="0">
                <a:cs typeface="Calibri"/>
              </a:rPr>
              <a:t>σε </a:t>
            </a:r>
            <a:r>
              <a:rPr lang="el-GR" sz="2500" spc="5" dirty="0" smtClean="0">
                <a:cs typeface="Calibri"/>
              </a:rPr>
              <a:t>έναν </a:t>
            </a:r>
            <a:r>
              <a:rPr lang="el-GR" sz="2500" spc="-5" dirty="0" smtClean="0">
                <a:cs typeface="Calibri"/>
              </a:rPr>
              <a:t>υπάλληλο </a:t>
            </a:r>
            <a:r>
              <a:rPr lang="el-GR" sz="2500" dirty="0" smtClean="0">
                <a:cs typeface="Calibri"/>
              </a:rPr>
              <a:t>αεροπορικής εταιρείας, αρμόδιο </a:t>
            </a:r>
            <a:r>
              <a:rPr lang="el-GR" sz="2500" spc="-10" dirty="0" smtClean="0">
                <a:cs typeface="Calibri"/>
              </a:rPr>
              <a:t>για  </a:t>
            </a:r>
            <a:r>
              <a:rPr lang="el-GR" sz="2500" spc="-5" dirty="0" smtClean="0">
                <a:cs typeface="Calibri"/>
              </a:rPr>
              <a:t>τον </a:t>
            </a:r>
            <a:r>
              <a:rPr lang="el-GR" sz="2500" dirty="0" smtClean="0">
                <a:cs typeface="Calibri"/>
              </a:rPr>
              <a:t>έλεγχο </a:t>
            </a:r>
            <a:r>
              <a:rPr lang="el-GR" sz="2500" spc="-5" dirty="0" smtClean="0">
                <a:cs typeface="Calibri"/>
              </a:rPr>
              <a:t>εισιτηρίων </a:t>
            </a:r>
            <a:r>
              <a:rPr lang="el-GR" sz="2500" spc="-20" dirty="0" smtClean="0">
                <a:cs typeface="Calibri"/>
              </a:rPr>
              <a:t>και</a:t>
            </a:r>
            <a:r>
              <a:rPr lang="el-GR" sz="2500" spc="295" dirty="0" smtClean="0">
                <a:cs typeface="Calibri"/>
              </a:rPr>
              <a:t> </a:t>
            </a:r>
            <a:r>
              <a:rPr lang="el-GR" sz="2500" spc="-10" dirty="0" smtClean="0">
                <a:cs typeface="Calibri"/>
              </a:rPr>
              <a:t>αποσκευών </a:t>
            </a:r>
            <a:r>
              <a:rPr lang="el-GR" sz="2500" spc="-5" dirty="0" smtClean="0">
                <a:cs typeface="Calibri"/>
              </a:rPr>
              <a:t>(</a:t>
            </a:r>
            <a:r>
              <a:rPr lang="el-GR" sz="2500" spc="-5" dirty="0" err="1" smtClean="0">
                <a:cs typeface="Calibri"/>
              </a:rPr>
              <a:t>check</a:t>
            </a:r>
            <a:r>
              <a:rPr lang="el-GR" sz="2500" spc="-5" dirty="0" smtClean="0">
                <a:cs typeface="Calibri"/>
              </a:rPr>
              <a:t>-</a:t>
            </a:r>
            <a:r>
              <a:rPr lang="el-GR" sz="2500" spc="-5" dirty="0" err="1" smtClean="0">
                <a:cs typeface="Calibri"/>
              </a:rPr>
              <a:t>in</a:t>
            </a:r>
            <a:r>
              <a:rPr lang="el-GR" sz="2500" spc="-5" dirty="0" smtClean="0">
                <a:cs typeface="Calibri"/>
              </a:rPr>
              <a:t>), </a:t>
            </a:r>
            <a:r>
              <a:rPr lang="el-GR" sz="2500" dirty="0" smtClean="0">
                <a:cs typeface="Calibri"/>
              </a:rPr>
              <a:t>να </a:t>
            </a:r>
            <a:r>
              <a:rPr lang="el-GR" sz="2500" spc="-5" dirty="0" smtClean="0">
                <a:cs typeface="Calibri"/>
              </a:rPr>
              <a:t>φορά </a:t>
            </a:r>
            <a:r>
              <a:rPr lang="el-GR" sz="2500" dirty="0" smtClean="0">
                <a:cs typeface="Calibri"/>
              </a:rPr>
              <a:t>σταυρό  </a:t>
            </a:r>
            <a:r>
              <a:rPr lang="el-GR" sz="2500" spc="-5" dirty="0" smtClean="0">
                <a:cs typeface="Calibri"/>
              </a:rPr>
              <a:t>λόγω </a:t>
            </a:r>
            <a:r>
              <a:rPr lang="el-GR" sz="2500" dirty="0" smtClean="0">
                <a:cs typeface="Calibri"/>
              </a:rPr>
              <a:t>της </a:t>
            </a:r>
            <a:r>
              <a:rPr lang="el-GR" sz="2500" spc="-5" dirty="0" smtClean="0">
                <a:cs typeface="Calibri"/>
              </a:rPr>
              <a:t>πολιτικής </a:t>
            </a:r>
            <a:r>
              <a:rPr lang="el-GR" sz="2500" dirty="0" smtClean="0">
                <a:cs typeface="Calibri"/>
              </a:rPr>
              <a:t>της</a:t>
            </a:r>
            <a:r>
              <a:rPr lang="el-GR" sz="2500" spc="-95" dirty="0" smtClean="0">
                <a:cs typeface="Calibri"/>
              </a:rPr>
              <a:t> </a:t>
            </a:r>
            <a:r>
              <a:rPr lang="el-GR" sz="2500" dirty="0" smtClean="0">
                <a:cs typeface="Calibri"/>
              </a:rPr>
              <a:t>εταιρείας</a:t>
            </a:r>
          </a:p>
          <a:p>
            <a:pPr marL="756285" lvl="1" indent="-287020" algn="just">
              <a:lnSpc>
                <a:spcPts val="1620"/>
              </a:lnSpc>
              <a:spcBef>
                <a:spcPts val="240"/>
              </a:spcBef>
              <a:buFont typeface="Arial"/>
              <a:buChar char="–"/>
              <a:tabLst>
                <a:tab pos="756920" algn="l"/>
              </a:tabLst>
            </a:pPr>
            <a:r>
              <a:rPr lang="el-GR" sz="2500" spc="-5" dirty="0" smtClean="0">
                <a:cs typeface="Calibri"/>
              </a:rPr>
              <a:t>Άρνηση</a:t>
            </a:r>
            <a:r>
              <a:rPr lang="el-GR" sz="2500" spc="120" dirty="0" smtClean="0">
                <a:cs typeface="Calibri"/>
              </a:rPr>
              <a:t> </a:t>
            </a:r>
            <a:r>
              <a:rPr lang="el-GR" sz="2500" spc="-5" dirty="0" smtClean="0">
                <a:cs typeface="Calibri"/>
              </a:rPr>
              <a:t>αποδοχής</a:t>
            </a:r>
            <a:r>
              <a:rPr lang="el-GR" sz="2500" spc="120" dirty="0" smtClean="0">
                <a:cs typeface="Calibri"/>
              </a:rPr>
              <a:t> </a:t>
            </a:r>
            <a:r>
              <a:rPr lang="el-GR" sz="2500" spc="-10" dirty="0" smtClean="0">
                <a:cs typeface="Calibri"/>
              </a:rPr>
              <a:t>του</a:t>
            </a:r>
            <a:r>
              <a:rPr lang="el-GR" sz="2500" spc="120" dirty="0" smtClean="0">
                <a:cs typeface="Calibri"/>
              </a:rPr>
              <a:t> </a:t>
            </a:r>
            <a:r>
              <a:rPr lang="el-GR" sz="2500" spc="-10" dirty="0" smtClean="0">
                <a:cs typeface="Calibri"/>
              </a:rPr>
              <a:t>αιτήματος</a:t>
            </a:r>
            <a:r>
              <a:rPr lang="el-GR" sz="2500" spc="105" dirty="0" smtClean="0">
                <a:cs typeface="Calibri"/>
              </a:rPr>
              <a:t> </a:t>
            </a:r>
            <a:r>
              <a:rPr lang="el-GR" sz="2500" spc="-5" dirty="0" smtClean="0">
                <a:cs typeface="Calibri"/>
              </a:rPr>
              <a:t>ενός</a:t>
            </a:r>
            <a:r>
              <a:rPr lang="el-GR" sz="2500" spc="125" dirty="0" smtClean="0">
                <a:cs typeface="Calibri"/>
              </a:rPr>
              <a:t> </a:t>
            </a:r>
            <a:r>
              <a:rPr lang="el-GR" sz="2500" spc="-10" dirty="0" smtClean="0">
                <a:cs typeface="Calibri"/>
              </a:rPr>
              <a:t>φυλακισμένου</a:t>
            </a:r>
            <a:r>
              <a:rPr lang="el-GR" sz="2500" spc="130" dirty="0" smtClean="0">
                <a:cs typeface="Calibri"/>
              </a:rPr>
              <a:t> </a:t>
            </a:r>
            <a:r>
              <a:rPr lang="el-GR" sz="2500" dirty="0" smtClean="0">
                <a:cs typeface="Calibri"/>
              </a:rPr>
              <a:t>να</a:t>
            </a:r>
            <a:r>
              <a:rPr lang="el-GR" sz="2500" spc="114" dirty="0" smtClean="0">
                <a:cs typeface="Calibri"/>
              </a:rPr>
              <a:t> </a:t>
            </a:r>
            <a:r>
              <a:rPr lang="el-GR" sz="2500" spc="-5" dirty="0" smtClean="0">
                <a:cs typeface="Calibri"/>
              </a:rPr>
              <a:t>λαμβάνει</a:t>
            </a:r>
            <a:endParaRPr lang="el-GR" sz="2500" dirty="0" smtClean="0">
              <a:cs typeface="Calibri"/>
            </a:endParaRPr>
          </a:p>
          <a:p>
            <a:pPr marL="756285" algn="just">
              <a:lnSpc>
                <a:spcPts val="1620"/>
              </a:lnSpc>
            </a:pPr>
            <a:r>
              <a:rPr lang="el-GR" sz="2500" dirty="0" smtClean="0">
                <a:cs typeface="Calibri"/>
              </a:rPr>
              <a:t>γεύματα </a:t>
            </a:r>
            <a:r>
              <a:rPr lang="el-GR" sz="2500" spc="-5" dirty="0" smtClean="0">
                <a:cs typeface="Calibri"/>
              </a:rPr>
              <a:t>χωρίς</a:t>
            </a:r>
            <a:r>
              <a:rPr lang="el-GR" sz="2500" spc="-95" dirty="0" smtClean="0">
                <a:cs typeface="Calibri"/>
              </a:rPr>
              <a:t> </a:t>
            </a:r>
            <a:r>
              <a:rPr lang="el-GR" sz="2500" dirty="0" smtClean="0">
                <a:cs typeface="Calibri"/>
              </a:rPr>
              <a:t>κρέας</a:t>
            </a:r>
          </a:p>
          <a:p>
            <a:pPr marL="356870" marR="9525" indent="-344805" algn="just">
              <a:lnSpc>
                <a:spcPct val="80000"/>
              </a:lnSpc>
              <a:spcBef>
                <a:spcPts val="590"/>
              </a:spcBef>
              <a:buFont typeface="Arial"/>
              <a:buChar char="•"/>
              <a:tabLst>
                <a:tab pos="357505" algn="l"/>
              </a:tabLst>
            </a:pPr>
            <a:r>
              <a:rPr lang="el-GR" sz="2500" b="1" spc="-10" dirty="0" smtClean="0">
                <a:cs typeface="Calibri"/>
              </a:rPr>
              <a:t>Ζητήματα </a:t>
            </a:r>
            <a:r>
              <a:rPr lang="el-GR" sz="2500" b="1" dirty="0" smtClean="0">
                <a:cs typeface="Calibri"/>
              </a:rPr>
              <a:t>πίστης </a:t>
            </a:r>
            <a:r>
              <a:rPr lang="el-GR" sz="2500" b="1" spc="-20" dirty="0" smtClean="0">
                <a:cs typeface="Calibri"/>
              </a:rPr>
              <a:t>και </a:t>
            </a:r>
            <a:r>
              <a:rPr lang="el-GR" sz="2500" b="1" spc="-10" dirty="0" smtClean="0">
                <a:cs typeface="Calibri"/>
              </a:rPr>
              <a:t>εκδήλωσής αυτής είναι </a:t>
            </a:r>
            <a:r>
              <a:rPr lang="el-GR" sz="2500" b="1" dirty="0" smtClean="0">
                <a:cs typeface="Calibri"/>
              </a:rPr>
              <a:t>συχνά  </a:t>
            </a:r>
            <a:r>
              <a:rPr lang="el-GR" sz="2500" b="1" spc="-10" dirty="0" smtClean="0">
                <a:cs typeface="Calibri"/>
              </a:rPr>
              <a:t>αντιφατικά </a:t>
            </a:r>
            <a:r>
              <a:rPr lang="el-GR" sz="2500" b="1" spc="-20" dirty="0" smtClean="0">
                <a:cs typeface="Calibri"/>
              </a:rPr>
              <a:t>και</a:t>
            </a:r>
            <a:r>
              <a:rPr lang="el-GR" sz="2500" b="1" spc="365" dirty="0" smtClean="0">
                <a:cs typeface="Calibri"/>
              </a:rPr>
              <a:t> </a:t>
            </a:r>
            <a:r>
              <a:rPr lang="el-GR" sz="2500" b="1" spc="-10" dirty="0" smtClean="0">
                <a:cs typeface="Calibri"/>
              </a:rPr>
              <a:t>ευαίσθητα, </a:t>
            </a:r>
            <a:r>
              <a:rPr lang="el-GR" sz="2500" b="1" spc="-15" dirty="0" smtClean="0">
                <a:cs typeface="Calibri"/>
              </a:rPr>
              <a:t>ειδικά </a:t>
            </a:r>
            <a:r>
              <a:rPr lang="el-GR" sz="2500" b="1" dirty="0" smtClean="0">
                <a:cs typeface="Calibri"/>
              </a:rPr>
              <a:t>σε </a:t>
            </a:r>
            <a:r>
              <a:rPr lang="el-GR" sz="2500" b="1" spc="-10" dirty="0" smtClean="0">
                <a:cs typeface="Calibri"/>
              </a:rPr>
              <a:t>μια </a:t>
            </a:r>
            <a:r>
              <a:rPr lang="el-GR" sz="2500" b="1" spc="-15" dirty="0" smtClean="0">
                <a:cs typeface="Calibri"/>
              </a:rPr>
              <a:t>όλο </a:t>
            </a:r>
            <a:r>
              <a:rPr lang="el-GR" sz="2500" b="1" spc="-20" dirty="0" smtClean="0">
                <a:cs typeface="Calibri"/>
              </a:rPr>
              <a:t>και </a:t>
            </a:r>
            <a:r>
              <a:rPr lang="el-GR" sz="2500" b="1" spc="-15" dirty="0" smtClean="0">
                <a:cs typeface="Calibri"/>
              </a:rPr>
              <a:t>πιο  </a:t>
            </a:r>
            <a:r>
              <a:rPr lang="el-GR" sz="2500" b="1" spc="-10" dirty="0" smtClean="0">
                <a:cs typeface="Calibri"/>
              </a:rPr>
              <a:t>πλουραλιστική </a:t>
            </a:r>
            <a:r>
              <a:rPr lang="el-GR" sz="2500" b="1" spc="-15" dirty="0" smtClean="0">
                <a:cs typeface="Calibri"/>
              </a:rPr>
              <a:t>κοινωνία. </a:t>
            </a:r>
            <a:r>
              <a:rPr lang="el-GR" sz="2500" b="1" dirty="0" smtClean="0">
                <a:cs typeface="Calibri"/>
              </a:rPr>
              <a:t>Οι </a:t>
            </a:r>
            <a:r>
              <a:rPr lang="el-GR" sz="2500" b="1" spc="-10" dirty="0" smtClean="0">
                <a:cs typeface="Calibri"/>
              </a:rPr>
              <a:t>αξιωματούχοι </a:t>
            </a:r>
            <a:r>
              <a:rPr lang="el-GR" sz="2500" b="1" spc="-5" dirty="0" smtClean="0">
                <a:cs typeface="Calibri"/>
              </a:rPr>
              <a:t>πρέπει να </a:t>
            </a:r>
            <a:r>
              <a:rPr lang="el-GR" sz="2500" b="1" spc="-10" dirty="0" smtClean="0">
                <a:cs typeface="Calibri"/>
              </a:rPr>
              <a:t>είναι  </a:t>
            </a:r>
            <a:r>
              <a:rPr lang="el-GR" sz="2500" b="1" spc="-5" dirty="0" smtClean="0">
                <a:cs typeface="Calibri"/>
              </a:rPr>
              <a:t>βέβαιοι </a:t>
            </a:r>
            <a:r>
              <a:rPr lang="el-GR" sz="2500" b="1" dirty="0" smtClean="0">
                <a:cs typeface="Calibri"/>
              </a:rPr>
              <a:t>ότι </a:t>
            </a:r>
            <a:r>
              <a:rPr lang="el-GR" sz="2500" b="1" spc="-5" dirty="0" smtClean="0">
                <a:cs typeface="Calibri"/>
              </a:rPr>
              <a:t>έχουν </a:t>
            </a:r>
            <a:r>
              <a:rPr lang="el-GR" sz="2500" b="1" spc="-10" dirty="0" smtClean="0">
                <a:cs typeface="Calibri"/>
              </a:rPr>
              <a:t>σαφή νομική εξουσία προτού εφαρμόσουν  περιορισμούς, καθώς </a:t>
            </a:r>
            <a:r>
              <a:rPr lang="el-GR" sz="2500" b="1" spc="-20" dirty="0" smtClean="0">
                <a:cs typeface="Calibri"/>
              </a:rPr>
              <a:t>και </a:t>
            </a:r>
            <a:r>
              <a:rPr lang="el-GR" sz="2500" b="1" spc="-10" dirty="0" smtClean="0">
                <a:cs typeface="Calibri"/>
              </a:rPr>
              <a:t>ένα </a:t>
            </a:r>
            <a:r>
              <a:rPr lang="el-GR" sz="2500" b="1" spc="-5" dirty="0" smtClean="0">
                <a:cs typeface="Calibri"/>
              </a:rPr>
              <a:t>νόμιμο </a:t>
            </a:r>
            <a:r>
              <a:rPr lang="el-GR" sz="2500" b="1" spc="-15" dirty="0" smtClean="0">
                <a:cs typeface="Calibri"/>
              </a:rPr>
              <a:t>σκοπό </a:t>
            </a:r>
            <a:r>
              <a:rPr lang="el-GR" sz="2500" b="1" spc="-10" dirty="0" smtClean="0">
                <a:cs typeface="Calibri"/>
              </a:rPr>
              <a:t>που εφαρμόζεται  </a:t>
            </a:r>
            <a:r>
              <a:rPr lang="el-GR" sz="2500" b="1" spc="-15" dirty="0" smtClean="0">
                <a:cs typeface="Calibri"/>
              </a:rPr>
              <a:t>αναλογικά.</a:t>
            </a:r>
            <a:endParaRPr lang="el-GR" sz="2500" dirty="0">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Δικαίωμα του παιδιού και δικαίωμα του γονέα</a:t>
            </a:r>
            <a:endParaRPr lang="el-GR" dirty="0"/>
          </a:p>
        </p:txBody>
      </p:sp>
      <p:sp>
        <p:nvSpPr>
          <p:cNvPr id="3" name="2 - Θέση περιεχομένου"/>
          <p:cNvSpPr>
            <a:spLocks noGrp="1"/>
          </p:cNvSpPr>
          <p:nvPr>
            <p:ph idx="1"/>
          </p:nvPr>
        </p:nvSpPr>
        <p:spPr/>
        <p:txBody>
          <a:bodyPr>
            <a:normAutofit fontScale="62500" lnSpcReduction="20000"/>
          </a:bodyPr>
          <a:lstStyle/>
          <a:p>
            <a:pPr algn="just"/>
            <a:r>
              <a:rPr lang="el-GR" i="1" dirty="0" smtClean="0"/>
              <a:t>Τα Συμβαλλόμενα Κράτη σέβονται το δικαίωμα και το καθήκον των γονέων ή, κατά περίπτωση, των νόμιμων εκπροσώπων του παιδιού, να το καθοδηγούν στην άσκηση του παραπάνω δικαιώματος </a:t>
            </a:r>
            <a:r>
              <a:rPr lang="el-GR" b="1" i="1" dirty="0" smtClean="0"/>
              <a:t>κατά τρόπο που να ανταποκρίνεται στην ανάπτυξη των ικανοτήτων του.</a:t>
            </a:r>
          </a:p>
          <a:p>
            <a:pPr algn="just"/>
            <a:endParaRPr lang="el-GR" dirty="0" smtClean="0"/>
          </a:p>
          <a:p>
            <a:pPr algn="just"/>
            <a:r>
              <a:rPr lang="el-GR" dirty="0" smtClean="0"/>
              <a:t>Το δικαίωμα των γονέων να επιλέγουν το θρήσκευμα των τέκνων τους αποτελεί σημαντικό μέρος της επιμέλειας του τέκνου το οποίο προστατεύεται έμμεσα από το Σύνταγμα στο άρθρο 21 όπου κατοχυρώνεται η προστασία της οικογένειας. </a:t>
            </a:r>
          </a:p>
          <a:p>
            <a:pPr algn="just"/>
            <a:r>
              <a:rPr lang="el-GR" dirty="0" smtClean="0"/>
              <a:t>Η επιλογή της θρησκείας είναι τόσο θεμελιώδης ώστε ο Άρειος Πάγος έχει δεχθεί ότι ακόμη κι αν έχει αφαιρεθεί η άσκηση της γονικής μέριμνας από τον ένα γονέα, η επιλογή του θρησκεύματος ανήκει στον πυρήνα της γονικής μέριμνας και πρέπει να γίνεται και από τους δύο γονείς.  (ΑΠ 1321 / 1992)</a:t>
            </a:r>
          </a:p>
          <a:p>
            <a:pPr algn="just"/>
            <a:r>
              <a:rPr lang="el-GR" dirty="0" smtClean="0"/>
              <a:t>Αν οι γονείς διαφωνούν ως προς το θρήσκευμα του τέκνου τους αποφασίζει το δικαστήριο γι’ αυτούς με βάση το συμφέρον του τέκνου. </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500042"/>
            <a:ext cx="8229600" cy="5929354"/>
          </a:xfrm>
        </p:spPr>
        <p:txBody>
          <a:bodyPr>
            <a:normAutofit fontScale="77500" lnSpcReduction="20000"/>
          </a:bodyPr>
          <a:lstStyle/>
          <a:p>
            <a:pPr algn="just"/>
            <a:r>
              <a:rPr lang="el-GR" dirty="0" smtClean="0"/>
              <a:t>Το δικαίωμα των γονέων συμπυκνώνεται σε δύο βασικές αξιώσεις</a:t>
            </a:r>
          </a:p>
          <a:p>
            <a:pPr lvl="1" algn="just"/>
            <a:r>
              <a:rPr lang="el-GR" dirty="0" smtClean="0"/>
              <a:t>α) Την αξίωση για αποχή του κράτους από κάθε είδους επηρεασμούς οι οποίοι θα μπορούσαν να ετεροκαθορίσουν το τέκνο προς διαφορετική θρησκευτική συνείδηση από εκείνη την οποία οι ίδιοι πρεσβεύουν. </a:t>
            </a:r>
          </a:p>
          <a:p>
            <a:pPr lvl="1" algn="just"/>
            <a:r>
              <a:rPr lang="el-GR" dirty="0" smtClean="0"/>
              <a:t>β) Οι γονείς έχουν επίσης ειδικότερη αξίωση για αποχή του κράτους από ενέργειες που μπορεί να προσβάλλουν τις πεποιθήσεις τους μέσα στο χώρο της ελεγχόμενης από αυτό εκπαίδευσης. Εδώ υπάρχουν ορισμένοι περιορισμοί. Οι γονείς μπορούν να ζητήσουν απαλλαγή των τέκνων τους από την κατηχητική μορφή θρησκευτικής εκπαίδευσης αλλά δεν μπορούν να επιβάλλουν τις δικές τους πεποιθήσεις στο πρόγραμμα της κρατικής θρησκευτικής εκπαίδευσης.</a:t>
            </a:r>
          </a:p>
          <a:p>
            <a:pPr lvl="2" algn="just"/>
            <a:r>
              <a:rPr lang="el-GR" dirty="0" smtClean="0"/>
              <a:t>Το ζήτημα εδώ το ΕΔΔΑ, που ότι απεφάνθη ότι το κράτος θεσπίζει ρυθμικούς κανόνες για το εκπαιδευτικό του σύστημα κατά απόλυτη διακριτική ευχέρεια με την προϋπόθεση να μην επιδιώκεται ο δογματικός διαποτισμός των μαθητών. Στη συγκεκριμένη περίπτωση διαπιστώθηκε ότι σκοπός της σουηδικής νομοθεσίας είναι η καλλιέργεια του σεβασμού στις πεποιθήσεις των άλλων και όχι ο δογματικός διαποτισμός.</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TotalTime>
  <Words>8024</Words>
  <Application>Microsoft Office PowerPoint</Application>
  <PresentationFormat>Προβολή στην οθόνη (4:3)</PresentationFormat>
  <Paragraphs>168</Paragraphs>
  <Slides>41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41</vt:i4>
      </vt:variant>
    </vt:vector>
  </HeadingPairs>
  <TitlesOfParts>
    <vt:vector size="42" baseType="lpstr">
      <vt:lpstr>Θέμα του Office</vt:lpstr>
      <vt:lpstr>Δικαιώματα του παιδιού</vt:lpstr>
      <vt:lpstr>Θρησκευτική ελευθερία και παιδί</vt:lpstr>
      <vt:lpstr>Άρθρου 2 του Πρώτου Πρόσθετου Πρωτοκόλλου</vt:lpstr>
      <vt:lpstr>Διαφάνεια 4</vt:lpstr>
      <vt:lpstr>Η θρησκευτική ελευθερία με βάση την ΕΣΔΑ</vt:lpstr>
      <vt:lpstr>Διαφάνεια 6</vt:lpstr>
      <vt:lpstr>Διαφάνεια 7</vt:lpstr>
      <vt:lpstr>Δικαίωμα του παιδιού και δικαίωμα του γονέα</vt:lpstr>
      <vt:lpstr>Διαφάνεια 9</vt:lpstr>
      <vt:lpstr>κατά τρόπο που να ανταποκρίνεται στην ανάπτυξη των ικανοτήτων του</vt:lpstr>
      <vt:lpstr>Διαφάνεια 11</vt:lpstr>
      <vt:lpstr>Διαφάνεια 12</vt:lpstr>
      <vt:lpstr>Θρησκευτικές πρακτικές – Γονείς - Παιδιά</vt:lpstr>
      <vt:lpstr>Παραδείγματα </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Εκπαίδευση και θρησκεία</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Δικαιώματα του παιδιού</dc:title>
  <dc:creator>user1</dc:creator>
  <cp:lastModifiedBy>user</cp:lastModifiedBy>
  <cp:revision>29</cp:revision>
  <dcterms:created xsi:type="dcterms:W3CDTF">2021-12-17T10:01:29Z</dcterms:created>
  <dcterms:modified xsi:type="dcterms:W3CDTF">2021-12-17T15:17:17Z</dcterms:modified>
</cp:coreProperties>
</file>