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9" r:id="rId3"/>
    <p:sldId id="262" r:id="rId4"/>
    <p:sldId id="263" r:id="rId5"/>
    <p:sldId id="264" r:id="rId6"/>
    <p:sldId id="265" r:id="rId7"/>
    <p:sldId id="266" r:id="rId8"/>
    <p:sldId id="267" r:id="rId9"/>
    <p:sldId id="269" r:id="rId10"/>
    <p:sldId id="270" r:id="rId11"/>
    <p:sldId id="272" r:id="rId12"/>
    <p:sldId id="276" r:id="rId13"/>
    <p:sldId id="289" r:id="rId14"/>
    <p:sldId id="290" r:id="rId15"/>
    <p:sldId id="291" r:id="rId16"/>
    <p:sldId id="292" r:id="rId17"/>
    <p:sldId id="295" r:id="rId18"/>
    <p:sldId id="294" r:id="rId19"/>
    <p:sldId id="297" r:id="rId20"/>
    <p:sldId id="298" r:id="rId21"/>
    <p:sldId id="299" r:id="rId22"/>
    <p:sldId id="300" r:id="rId23"/>
    <p:sldId id="301" r:id="rId24"/>
    <p:sldId id="302" r:id="rId25"/>
    <p:sldId id="303" r:id="rId26"/>
    <p:sldId id="312" r:id="rId27"/>
    <p:sldId id="313" r:id="rId28"/>
    <p:sldId id="314" r:id="rId29"/>
    <p:sldId id="315" r:id="rId30"/>
    <p:sldId id="317" r:id="rId31"/>
    <p:sldId id="318" r:id="rId32"/>
    <p:sldId id="345" r:id="rId33"/>
    <p:sldId id="319" r:id="rId34"/>
    <p:sldId id="327"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3" r:id="rId48"/>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796" autoAdjust="0"/>
  </p:normalViewPr>
  <p:slideViewPr>
    <p:cSldViewPr>
      <p:cViewPr varScale="1">
        <p:scale>
          <a:sx n="88" d="100"/>
          <a:sy n="88" d="100"/>
        </p:scale>
        <p:origin x="-128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atin typeface="Times New Roman" pitchFamily="18" charset="0"/>
                <a:cs typeface="Times New Roman" pitchFamily="18" charset="0"/>
              </a:defRPr>
            </a:lvl1pPr>
          </a:lstStyle>
          <a:p>
            <a:endParaRPr lang="el-GR" dirty="0"/>
          </a:p>
        </p:txBody>
      </p:sp>
      <p:sp>
        <p:nvSpPr>
          <p:cNvPr id="3" name="2 - Θέση ημερομηνίας"/>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atin typeface="Times New Roman" pitchFamily="18" charset="0"/>
                <a:cs typeface="Times New Roman" pitchFamily="18" charset="0"/>
              </a:defRPr>
            </a:lvl1pPr>
          </a:lstStyle>
          <a:p>
            <a:fld id="{FFD37D0C-42A5-45A0-833F-E5FC1F2E2B2F}" type="datetimeFigureOut">
              <a:rPr lang="el-GR" smtClean="0"/>
              <a:pPr/>
              <a:t>5/9/2022</a:t>
            </a:fld>
            <a:endParaRPr lang="el-GR" dirty="0"/>
          </a:p>
        </p:txBody>
      </p:sp>
      <p:sp>
        <p:nvSpPr>
          <p:cNvPr id="4" name="3 - Θέση εικόνας διαφάνειας"/>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6" name="5 - Θέση υποσέλιδου"/>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endParaRPr lang="el-GR" dirty="0"/>
          </a:p>
        </p:txBody>
      </p:sp>
      <p:sp>
        <p:nvSpPr>
          <p:cNvPr id="7" name="6 - Θέση αριθμού διαφάνειας"/>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6474110C-1761-48D7-AA03-5271AFFD8C34}" type="slidenum">
              <a:rPr lang="el-GR" smtClean="0"/>
              <a:pPr/>
              <a:t>‹#›</a:t>
            </a:fld>
            <a:endParaRPr lang="el-GR" dirty="0"/>
          </a:p>
        </p:txBody>
      </p:sp>
    </p:spTree>
    <p:extLst>
      <p:ext uri="{BB962C8B-B14F-4D97-AF65-F5344CB8AC3E}">
        <p14:creationId xmlns="" xmlns:p14="http://schemas.microsoft.com/office/powerpoint/2010/main" val="271715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itchFamily="18" charset="0"/>
        <a:ea typeface="+mn-ea"/>
        <a:cs typeface="+mn-cs"/>
      </a:defRPr>
    </a:lvl1pPr>
    <a:lvl2pPr marL="457200" algn="l" defTabSz="914400" rtl="0" eaLnBrk="1" latinLnBrk="0" hangingPunct="1">
      <a:defRPr sz="1200" kern="1200">
        <a:solidFill>
          <a:schemeClr val="tx1"/>
        </a:solidFill>
        <a:latin typeface="Times New Roman" pitchFamily="18" charset="0"/>
        <a:ea typeface="+mn-ea"/>
        <a:cs typeface="+mn-cs"/>
      </a:defRPr>
    </a:lvl2pPr>
    <a:lvl3pPr marL="914400" algn="l" defTabSz="914400" rtl="0" eaLnBrk="1" latinLnBrk="0" hangingPunct="1">
      <a:defRPr sz="1200" kern="1200">
        <a:solidFill>
          <a:schemeClr val="tx1"/>
        </a:solidFill>
        <a:latin typeface="Times New Roman" pitchFamily="18" charset="0"/>
        <a:ea typeface="+mn-ea"/>
        <a:cs typeface="+mn-cs"/>
      </a:defRPr>
    </a:lvl3pPr>
    <a:lvl4pPr marL="1371600" algn="l" defTabSz="914400" rtl="0" eaLnBrk="1" latinLnBrk="0" hangingPunct="1">
      <a:defRPr sz="1200" kern="1200">
        <a:solidFill>
          <a:schemeClr val="tx1"/>
        </a:solidFill>
        <a:latin typeface="Times New Roman" pitchFamily="18" charset="0"/>
        <a:ea typeface="+mn-ea"/>
        <a:cs typeface="+mn-cs"/>
      </a:defRPr>
    </a:lvl4pPr>
    <a:lvl5pPr marL="1828800" algn="l" defTabSz="914400" rtl="0" eaLnBrk="1" latinLnBrk="0" hangingPunct="1">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We jump to the other extreme of the market structure spectrum.</a:t>
            </a:r>
          </a:p>
          <a:p>
            <a:pPr eaLnBrk="1" hangingPunct="1">
              <a:spcBef>
                <a:spcPct val="0"/>
              </a:spcBef>
            </a:pPr>
            <a:r>
              <a:rPr lang="en-US"/>
              <a:t>Just as there was difficulty finding an industry in perfect competition, it is difficult to find one (not required by government) that is a monopoly.</a:t>
            </a:r>
          </a:p>
          <a:p>
            <a:pPr eaLnBrk="1" hangingPunct="1">
              <a:spcBef>
                <a:spcPct val="0"/>
              </a:spcBef>
            </a:pPr>
            <a:endParaRPr lang="en-U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15BFDB-A45E-4394-A711-85477288D622}" type="slidenum">
              <a:rPr lang="en-US"/>
              <a:pPr fontAlgn="base">
                <a:spcBef>
                  <a:spcPct val="0"/>
                </a:spcBef>
                <a:spcAft>
                  <a:spcPct val="0"/>
                </a:spcAft>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practice is not solely one of a monopolist. Other structures (except perfect competition) can do it too.</a:t>
            </a:r>
          </a:p>
          <a:p>
            <a:pPr eaLnBrk="1" hangingPunct="1">
              <a:spcBef>
                <a:spcPct val="0"/>
              </a:spcBef>
            </a:pPr>
            <a:r>
              <a:rPr lang="en-US"/>
              <a:t>One needs only to separate customers by their price elasticity of demand (or by geographical split) and then keep them from interacting.</a:t>
            </a:r>
          </a:p>
          <a:p>
            <a:pPr eaLnBrk="1" hangingPunct="1">
              <a:spcBef>
                <a:spcPct val="0"/>
              </a:spcBef>
            </a:pPr>
            <a:r>
              <a:rPr lang="en-US"/>
              <a:t>Examples: airlines, movie theaters, college tuition.</a:t>
            </a:r>
          </a:p>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D4A813-A1B2-43B5-A4CE-B126854B7BCD}" type="slidenum">
              <a:rPr lang="en-US"/>
              <a:pPr fontAlgn="base">
                <a:spcBef>
                  <a:spcPct val="0"/>
                </a:spcBef>
                <a:spcAft>
                  <a:spcPct val="0"/>
                </a:spcAft>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Why does only one power company distribute to a city (or area)?</a:t>
            </a:r>
          </a:p>
          <a:p>
            <a:pPr eaLnBrk="1" hangingPunct="1">
              <a:spcBef>
                <a:spcPct val="0"/>
              </a:spcBef>
            </a:pPr>
            <a:r>
              <a:rPr lang="en-US"/>
              <a:t>You could have your students imagine what the city would look like if there were several power companies operating in competition.</a:t>
            </a:r>
          </a:p>
          <a:p>
            <a:pPr eaLnBrk="1" hangingPunct="1">
              <a:spcBef>
                <a:spcPct val="0"/>
              </a:spcBef>
            </a:pPr>
            <a:r>
              <a:rPr lang="en-US"/>
              <a:t>Power lines everywhere, duplicating, criss-crossing, touching, shorting out, etc.</a:t>
            </a:r>
          </a:p>
          <a:p>
            <a:pPr eaLnBrk="1" hangingPunct="1">
              <a:spcBef>
                <a:spcPct val="0"/>
              </a:spcBef>
            </a:pPr>
            <a:r>
              <a:rPr lang="en-US"/>
              <a:t>Aside from this aesthetic reason, if only one power distribution  firm can reach economies of scale in this market, then you have made the case for natural monopoly.</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C25A27-A0BF-4485-8483-E5D9B1A24120}" type="slidenum">
              <a:rPr lang="en-US"/>
              <a:pPr fontAlgn="base">
                <a:spcBef>
                  <a:spcPct val="0"/>
                </a:spcBef>
                <a:spcAft>
                  <a:spcPct val="0"/>
                </a:spcAft>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These are the characteristics of oligopoly.</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92F73-DF8D-4997-B7DB-DD90671BE6EF}" type="slidenum">
              <a:rPr lang="en-US"/>
              <a:pPr fontAlgn="base">
                <a:spcBef>
                  <a:spcPct val="0"/>
                </a:spcBef>
                <a:spcAft>
                  <a:spcPct val="0"/>
                </a:spcAft>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Interdependence means that no one firm can make decisions without retaliation by the others, which might negate the original decision.</a:t>
            </a:r>
          </a:p>
          <a:p>
            <a:pPr eaLnBrk="1" hangingPunct="1">
              <a:spcBef>
                <a:spcPct val="0"/>
              </a:spcBef>
            </a:pPr>
            <a:r>
              <a:rPr lang="en-US"/>
              <a:t>So each firm “games” the others to figure out what to do: If we do this, what will they do? If they come back and do that, what should we do?</a:t>
            </a:r>
          </a:p>
          <a:p>
            <a:pPr eaLnBrk="1" hangingPunct="1">
              <a:spcBef>
                <a:spcPct val="0"/>
              </a:spcBef>
            </a:pPr>
            <a:r>
              <a:rPr lang="en-US"/>
              <a:t>The reason is the possessiveness each firm has over its market share.</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845A0F-D0F3-47F8-930F-3D5C2F856F62}" type="slidenum">
              <a:rPr lang="en-US"/>
              <a:pPr fontAlgn="base">
                <a:spcBef>
                  <a:spcPct val="0"/>
                </a:spcBef>
                <a:spcAft>
                  <a:spcPct val="0"/>
                </a:spcAft>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When a few firms dominate, one firm’s loss in market share is a rival firm’s gain. That will not do! CEOs get fired when this happens.</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562336-EC9E-4533-B5A7-D0A693D0A388}" type="slidenum">
              <a:rPr lang="en-US"/>
              <a:pPr fontAlgn="base">
                <a:spcBef>
                  <a:spcPct val="0"/>
                </a:spcBef>
                <a:spcAft>
                  <a:spcPct val="0"/>
                </a:spcAft>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the simplest method to acquire increased market share. Lower the price and buyers will buy more.</a:t>
            </a:r>
          </a:p>
          <a:p>
            <a:pPr eaLnBrk="1" hangingPunct="1">
              <a:spcBef>
                <a:spcPct val="0"/>
              </a:spcBef>
            </a:pPr>
            <a:r>
              <a:rPr lang="en-US"/>
              <a:t>Note the retaliation. Also, if each firm is operating at profit-maximizing quantity, lowering the price to sell more (and increase market share) will move the firm away from its profit-maximizing quantity, lowering profits.</a:t>
            </a:r>
          </a:p>
          <a:p>
            <a:pPr eaLnBrk="1" hangingPunct="1">
              <a:spcBef>
                <a:spcPct val="0"/>
              </a:spcBef>
            </a:pPr>
            <a:r>
              <a:rPr lang="en-US"/>
              <a:t>It seems that increasing or preserving market share is more important than profit maximization to an oligopolist.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61716C-B857-40A0-94B5-1684DA3EA9CE}" type="slidenum">
              <a:rPr lang="en-US"/>
              <a:pPr fontAlgn="base">
                <a:spcBef>
                  <a:spcPct val="0"/>
                </a:spcBef>
                <a:spcAft>
                  <a:spcPct val="0"/>
                </a:spcAft>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 might be worthwhile to trace the change in P and Q as one goes up the kinked demand curve and as one goes down the kinked demand curve.</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6AFABF-4487-46CC-9ACF-74B08CD58C08}" type="slidenum">
              <a:rPr lang="en-US"/>
              <a:pPr fontAlgn="base">
                <a:spcBef>
                  <a:spcPct val="0"/>
                </a:spcBef>
                <a:spcAft>
                  <a:spcPct val="0"/>
                </a:spcAft>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Oligopolists are heavy advertisers. The principal goal is to instill in consumers a strong brand loyalty. If successful, then the consumer will replace a used-up product with the identical brand. This preserves market share.</a:t>
            </a:r>
          </a:p>
          <a:p>
            <a:pPr eaLnBrk="1" hangingPunct="1">
              <a:spcBef>
                <a:spcPct val="0"/>
              </a:spcBef>
            </a:pPr>
            <a:r>
              <a:rPr lang="en-US"/>
              <a:t>One way to convince consumers to do this is to point out (real or imagined) appealing differences between the firm’s product and those of its competitors.</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E745C-EA18-4CB9-AA07-6E6046090120}" type="slidenum">
              <a:rPr lang="en-US"/>
              <a:pPr fontAlgn="base">
                <a:spcBef>
                  <a:spcPct val="0"/>
                </a:spcBef>
                <a:spcAft>
                  <a:spcPct val="0"/>
                </a:spcAft>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Game theory is much more elaborate than this. However, the “What if?” game is indeed played. Two of the greatest players of this game (with the highest stakes) were the U.S. and the USSR during the Cold War.</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EEF9C3-3A7C-463E-A629-913E66490148}" type="slidenum">
              <a:rPr lang="en-US"/>
              <a:pPr fontAlgn="base">
                <a:spcBef>
                  <a:spcPct val="0"/>
                </a:spcBef>
                <a:spcAft>
                  <a:spcPct val="0"/>
                </a:spcAft>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Remember that each “player” can choose only from his two options. He cannot choose his opponent’s option (but he’d like to).</a:t>
            </a:r>
          </a:p>
          <a:p>
            <a:pPr eaLnBrk="1" hangingPunct="1">
              <a:spcBef>
                <a:spcPct val="0"/>
              </a:spcBef>
            </a:pPr>
            <a:r>
              <a:rPr lang="en-US"/>
              <a:t>To maximize his payout, he has to guess what his opponent will do. </a:t>
            </a:r>
          </a:p>
          <a:p>
            <a:pPr eaLnBrk="1" hangingPunct="1">
              <a:spcBef>
                <a:spcPct val="0"/>
              </a:spcBef>
            </a:pPr>
            <a:r>
              <a:rPr lang="en-US"/>
              <a:t>It might be worthwhile to play out the various options in class.</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6F320-3794-4E4A-93DC-5C86E751592E}" type="slidenum">
              <a:rPr lang="en-US"/>
              <a:pPr fontAlgn="base">
                <a:spcBef>
                  <a:spcPct val="0"/>
                </a:spcBef>
                <a:spcAft>
                  <a:spcPct val="0"/>
                </a:spcAft>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In perfect competition, no one had any market power at all. They simply took the market price.</a:t>
            </a:r>
          </a:p>
          <a:p>
            <a:pPr eaLnBrk="1" hangingPunct="1">
              <a:spcBef>
                <a:spcPct val="0"/>
              </a:spcBef>
            </a:pPr>
            <a:r>
              <a:rPr lang="en-US"/>
              <a:t>In a monopoly (one seller), the supply curve for the firm is the market supply curve. </a:t>
            </a:r>
          </a:p>
          <a:p>
            <a:pPr eaLnBrk="1" hangingPunct="1">
              <a:spcBef>
                <a:spcPct val="0"/>
              </a:spcBef>
            </a:pPr>
            <a:r>
              <a:rPr lang="en-US"/>
              <a:t>When the firm makes decisions that influence its MC curve, it is influencing the market supply curve.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2FA2ED-FCD6-413D-9A7B-697D808A461A}" type="slidenum">
              <a:rPr lang="en-US"/>
              <a:pPr fontAlgn="base">
                <a:spcBef>
                  <a:spcPct val="0"/>
                </a:spcBef>
                <a:spcAft>
                  <a:spcPct val="0"/>
                </a:spcAft>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What if, instead of trying to outguess what the others will do, the firms agree to coordinate their actions?</a:t>
            </a:r>
          </a:p>
          <a:p>
            <a:pPr eaLnBrk="1" hangingPunct="1">
              <a:spcBef>
                <a:spcPct val="0"/>
              </a:spcBef>
            </a:pPr>
            <a:r>
              <a:rPr lang="en-US"/>
              <a:t>The profit maximization rule can be applied to the entire industry. Once  found, the quantity produced can be allotted in proportion to the firms’ market share. The ideal situation occurs when each firm’s assigned quota is identical to the quantity where it realizes profit maximization.</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A36DF0-4D0E-4D4A-A7CE-01BF0AB0E631}" type="slidenum">
              <a:rPr lang="en-US"/>
              <a:pPr fontAlgn="base">
                <a:spcBef>
                  <a:spcPct val="0"/>
                </a:spcBef>
                <a:spcAft>
                  <a:spcPct val="0"/>
                </a:spcAft>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Instead of undercutting each other in price, they could collectively agree to one price for the entire industry.</a:t>
            </a:r>
          </a:p>
          <a:p>
            <a:pPr eaLnBrk="1" hangingPunct="1">
              <a:spcBef>
                <a:spcPct val="0"/>
              </a:spcBef>
            </a:pPr>
            <a:r>
              <a:rPr lang="en-US"/>
              <a:t>Or they might agree to let the industry “leader” set the price and have all others match it.</a:t>
            </a:r>
          </a:p>
          <a:p>
            <a:pPr eaLnBrk="1" hangingPunct="1">
              <a:spcBef>
                <a:spcPct val="0"/>
              </a:spcBef>
            </a:pPr>
            <a:r>
              <a:rPr lang="en-US"/>
              <a:t>Or they might simply divide up the customers in some way – say, geographically.</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01B619-321E-4E31-AFB3-707C21B676C0}" type="slidenum">
              <a:rPr lang="en-US"/>
              <a:pPr fontAlgn="base">
                <a:spcBef>
                  <a:spcPct val="0"/>
                </a:spcBef>
                <a:spcAft>
                  <a:spcPct val="0"/>
                </a:spcAft>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 formal coordination agreement is called a cartel.</a:t>
            </a:r>
          </a:p>
          <a:p>
            <a:pPr eaLnBrk="1" hangingPunct="1">
              <a:spcBef>
                <a:spcPct val="0"/>
              </a:spcBef>
            </a:pPr>
            <a:r>
              <a:rPr lang="en-US"/>
              <a:t>Such coordination is illegal in the United States.</a:t>
            </a:r>
          </a:p>
          <a:p>
            <a:pPr eaLnBrk="1" hangingPunct="1">
              <a:spcBef>
                <a:spcPct val="0"/>
              </a:spcBef>
            </a:pPr>
            <a:r>
              <a:rPr lang="en-US"/>
              <a:t>This is the reason why the oil-producing United States is not a member of OPEC.</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E9CFDA-EB65-466E-9194-C5A244D415B2}" type="slidenum">
              <a:rPr lang="en-US"/>
              <a:pPr fontAlgn="base">
                <a:spcBef>
                  <a:spcPct val="0"/>
                </a:spcBef>
                <a:spcAft>
                  <a:spcPct val="0"/>
                </a:spcAft>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slide outlines why sometimes the OPEC members squabble with each other and “cheat” on each other.</a:t>
            </a:r>
          </a:p>
          <a:p>
            <a:pPr eaLnBrk="1" hangingPunct="1">
              <a:spcBef>
                <a:spcPct val="0"/>
              </a:spcBef>
            </a:pPr>
            <a:r>
              <a:rPr lang="en-US"/>
              <a:t>When members “cheat” and produce more than their quotas, the market supply shifts right, leading to falling prices.</a:t>
            </a:r>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699E42-E84A-4F65-9A02-63AC61D5DE0D}" type="slidenum">
              <a:rPr lang="en-US"/>
              <a:pPr fontAlgn="base">
                <a:spcBef>
                  <a:spcPct val="0"/>
                </a:spcBef>
                <a:spcAft>
                  <a:spcPct val="0"/>
                </a:spcAft>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Polaroid Land camera is an example of a patent as a barrier to entry.</a:t>
            </a:r>
          </a:p>
          <a:p>
            <a:pPr eaLnBrk="1" hangingPunct="1">
              <a:spcBef>
                <a:spcPct val="0"/>
              </a:spcBef>
            </a:pPr>
            <a:r>
              <a:rPr lang="en-US"/>
              <a:t>DeBeers has worldwide distribution control on diamonds.</a:t>
            </a:r>
          </a:p>
          <a:p>
            <a:pPr eaLnBrk="1" hangingPunct="1">
              <a:spcBef>
                <a:spcPct val="0"/>
              </a:spcBef>
            </a:pPr>
            <a:r>
              <a:rPr lang="en-US"/>
              <a:t>A merger between competitors reduces competition.</a:t>
            </a:r>
          </a:p>
          <a:p>
            <a:pPr eaLnBrk="1" hangingPunct="1">
              <a:spcBef>
                <a:spcPct val="0"/>
              </a:spcBef>
            </a:pPr>
            <a:r>
              <a:rPr lang="en-US"/>
              <a:t>In New York, the city allocates only a few taxi permits, thereby limiting competition.</a:t>
            </a:r>
          </a:p>
          <a:p>
            <a:pPr eaLnBrk="1" hangingPunct="1">
              <a:spcBef>
                <a:spcPct val="0"/>
              </a:spcBef>
            </a:pPr>
            <a:r>
              <a:rPr lang="en-US"/>
              <a:t>Brand loyalty, if successful, makes it extremely difficult for new competitors to get shelf space or to get the customer to try the product.</a:t>
            </a:r>
          </a:p>
          <a:p>
            <a:pPr eaLnBrk="1" hangingPunct="1">
              <a:spcBef>
                <a:spcPct val="0"/>
              </a:spcBef>
            </a:pPr>
            <a:r>
              <a:rPr lang="en-US"/>
              <a:t>If everyone else is using Microsoft Office, it will be very difficult to get you to use a new competing office package.</a:t>
            </a:r>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6CCE07-7516-4C1A-83D5-8D530A36AFAD}" type="slidenum">
              <a:rPr lang="en-US"/>
              <a:pPr fontAlgn="base">
                <a:spcBef>
                  <a:spcPct val="0"/>
                </a:spcBef>
                <a:spcAft>
                  <a:spcPct val="0"/>
                </a:spcAft>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Price competition is small. The profit margin (P – ATC) could be thin. This in itself limits price competition.</a:t>
            </a:r>
          </a:p>
          <a:p>
            <a:pPr eaLnBrk="1" hangingPunct="1">
              <a:spcBef>
                <a:spcPct val="0"/>
              </a:spcBef>
            </a:pPr>
            <a:r>
              <a:rPr lang="en-US"/>
              <a:t>If one outlet does lower its price, the other local outlets could follow by lowering theirs, but the consequences are not nearly so great as in oligopoly.</a:t>
            </a:r>
          </a:p>
          <a:p>
            <a:pPr eaLnBrk="1" hangingPunct="1">
              <a:spcBef>
                <a:spcPct val="0"/>
              </a:spcBef>
            </a:pPr>
            <a:r>
              <a:rPr lang="en-US"/>
              <a:t>Market share among large numbers of competitors is not so precious.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3CB07C-C11F-435C-B0BC-FC714053CF33}" type="slidenum">
              <a:rPr lang="en-US"/>
              <a:pPr fontAlgn="base">
                <a:spcBef>
                  <a:spcPct val="0"/>
                </a:spcBef>
                <a:spcAft>
                  <a:spcPct val="0"/>
                </a:spcAft>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Once the firm creates some unique aspect of its products, and the customers increase their demand for this good (and decrease demand for the competitor’s version), then the unique firm can raise its price and increase economic profit.</a:t>
            </a:r>
          </a:p>
          <a:p>
            <a:pPr eaLnBrk="1" hangingPunct="1">
              <a:spcBef>
                <a:spcPct val="0"/>
              </a:spcBef>
            </a:pPr>
            <a:r>
              <a:rPr lang="en-US"/>
              <a:t>The others will scramble as demand for their product decreases. To get back in the game, they will clone the unique firm’s idea. They can do this because the barriers are low to nonexistent.</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E4EE99-FC5B-4CDE-B3A2-38243B47ADBF}" type="slidenum">
              <a:rPr lang="en-US"/>
              <a:pPr fontAlgn="base">
                <a:spcBef>
                  <a:spcPct val="0"/>
                </a:spcBef>
                <a:spcAft>
                  <a:spcPct val="0"/>
                </a:spcAft>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the technique one firm will use to make its product unique compared to the competitors.</a:t>
            </a:r>
          </a:p>
          <a:p>
            <a:pPr eaLnBrk="1" hangingPunct="1">
              <a:spcBef>
                <a:spcPct val="0"/>
              </a:spcBef>
            </a:pPr>
            <a:r>
              <a:rPr lang="en-US"/>
              <a:t>The uniqueness may be due to a real difference between the competing products, or it may be totally fabricated in the creation of a brand image that resonates with the customers.</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46B5C-0426-4333-8CA5-36E47FE48AAD}" type="slidenum">
              <a:rPr lang="en-US"/>
              <a:pPr fontAlgn="base">
                <a:spcBef>
                  <a:spcPct val="0"/>
                </a:spcBef>
                <a:spcAft>
                  <a:spcPct val="0"/>
                </a:spcAft>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monopoly aspect will be short-lived if the competitors simply add your unique feature to their goods.</a:t>
            </a:r>
          </a:p>
          <a:p>
            <a:pPr eaLnBrk="1" hangingPunct="1">
              <a:spcBef>
                <a:spcPct val="0"/>
              </a:spcBef>
            </a:pPr>
            <a:r>
              <a:rPr lang="en-US"/>
              <a:t>Then they offer their products at a lower price than your “unique” good, and customer loyalty disappears and competition is back to its intense original state. It will stay that way until some firm makes the next breakout.</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8A1E0E-07D1-413E-BEF5-3AF565878F8F}" type="slidenum">
              <a:rPr lang="en-US"/>
              <a:pPr fontAlgn="base">
                <a:spcBef>
                  <a:spcPct val="0"/>
                </a:spcBef>
                <a:spcAft>
                  <a:spcPct val="0"/>
                </a:spcAft>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graphical depiction is identical to monopoly.</a:t>
            </a:r>
          </a:p>
          <a:p>
            <a:pPr eaLnBrk="1" hangingPunct="1">
              <a:spcBef>
                <a:spcPct val="0"/>
              </a:spcBef>
            </a:pPr>
            <a:r>
              <a:rPr lang="en-US"/>
              <a:t>Profit squeeze occurs as it does in perfect competition because of low barriers to entry.</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47547-3D27-4626-8248-CC9308CF9E2A}" type="slidenum">
              <a:rPr lang="en-US"/>
              <a:pPr fontAlgn="base">
                <a:spcBef>
                  <a:spcPct val="0"/>
                </a:spcBef>
                <a:spcAft>
                  <a:spcPct val="0"/>
                </a:spcAft>
                <a:defRPr/>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monopolist owns the market supply curve. So it faces the market demand curve.</a:t>
            </a:r>
          </a:p>
          <a:p>
            <a:pPr eaLnBrk="1" hangingPunct="1">
              <a:spcBef>
                <a:spcPct val="0"/>
              </a:spcBef>
            </a:pPr>
            <a:r>
              <a:rPr lang="en-US"/>
              <a:t>The market demand curve says that if you want to sell more, lower the price.</a:t>
            </a:r>
          </a:p>
          <a:p>
            <a:pPr eaLnBrk="1" hangingPunct="1">
              <a:spcBef>
                <a:spcPct val="0"/>
              </a:spcBef>
            </a:pPr>
            <a:r>
              <a:rPr lang="en-US"/>
              <a:t>Also, if you want to get a higher price, you must accept that you will sell less.</a:t>
            </a:r>
          </a:p>
          <a:p>
            <a:pPr eaLnBrk="1" hangingPunct="1">
              <a:spcBef>
                <a:spcPct val="0"/>
              </a:spcBef>
            </a:pPr>
            <a:r>
              <a:rPr lang="en-US"/>
              <a:t>The data accompanying this graph in the book could be used to do a board presentation.</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7B5118-5704-4586-A322-93E1EE598947}" type="slidenum">
              <a:rPr lang="en-US"/>
              <a:pPr fontAlgn="base">
                <a:spcBef>
                  <a:spcPct val="0"/>
                </a:spcBef>
                <a:spcAft>
                  <a:spcPct val="0"/>
                </a:spcAft>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cloning of unique features is instrumental to product improvement across the industry.</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6C4B9F-D011-4063-8344-931D4F3BEABA}" type="slidenum">
              <a:rPr lang="en-US"/>
              <a:pPr fontAlgn="base">
                <a:spcBef>
                  <a:spcPct val="0"/>
                </a:spcBef>
                <a:spcAft>
                  <a:spcPct val="0"/>
                </a:spcAft>
                <a:defRPr/>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graphical depiction is identical to monopoly.</a:t>
            </a:r>
          </a:p>
          <a:p>
            <a:pPr eaLnBrk="1" hangingPunct="1">
              <a:spcBef>
                <a:spcPct val="0"/>
              </a:spcBef>
            </a:pPr>
            <a:r>
              <a:rPr lang="en-US"/>
              <a:t>Profit squeeze occurs as it does in perfect competition because of low barriers to entry.</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F47547-3D27-4626-8248-CC9308CF9E2A}" type="slidenum">
              <a:rPr lang="en-US"/>
              <a:pPr fontAlgn="base">
                <a:spcBef>
                  <a:spcPct val="0"/>
                </a:spcBef>
                <a:spcAft>
                  <a:spcPct val="0"/>
                </a:spcAft>
                <a:defRPr/>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LR equilibrium will occur at a quantity to the left of minimum ATC.</a:t>
            </a:r>
          </a:p>
          <a:p>
            <a:pPr eaLnBrk="1" hangingPunct="1">
              <a:spcBef>
                <a:spcPct val="0"/>
              </a:spcBef>
            </a:pPr>
            <a:r>
              <a:rPr lang="en-US"/>
              <a:t>If economic profits are being made in fast food at a certain location in the city, new entrants will be lured to that area.</a:t>
            </a:r>
          </a:p>
          <a:p>
            <a:pPr eaLnBrk="1" hangingPunct="1">
              <a:spcBef>
                <a:spcPct val="0"/>
              </a:spcBef>
            </a:pPr>
            <a:r>
              <a:rPr lang="en-US"/>
              <a:t>Soon more fast-food outlets are located there. It is not out of the question that the capacity to serve all the fast-food customers in that area will become excessive. </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D6D1A6-B928-4D3A-920B-3904131ED5C4}" type="slidenum">
              <a:rPr lang="en-US"/>
              <a:pPr fontAlgn="base">
                <a:spcBef>
                  <a:spcPct val="0"/>
                </a:spcBef>
                <a:spcAft>
                  <a:spcPct val="0"/>
                </a:spcAft>
                <a:defRPr/>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Activities run by the government can be highly effective; however, they are nearly always very expensive to operate.</a:t>
            </a:r>
          </a:p>
          <a:p>
            <a:pPr eaLnBrk="1" hangingPunct="1">
              <a:spcBef>
                <a:spcPct val="0"/>
              </a:spcBef>
            </a:pPr>
            <a:r>
              <a:rPr lang="en-US"/>
              <a:t>Because of this, a government intervention that is not effective would fail the MB - MC test.</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0AAFC9-6980-4651-BA4E-F59587FD4EC5}" type="slidenum">
              <a:rPr lang="en-US"/>
              <a:pPr fontAlgn="base">
                <a:spcBef>
                  <a:spcPct val="0"/>
                </a:spcBef>
                <a:spcAft>
                  <a:spcPct val="0"/>
                </a:spcAft>
                <a:defRPr/>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These were the basic ideals we set forth in the discussion of perfect competition.</a:t>
            </a:r>
          </a:p>
          <a:p>
            <a:pPr eaLnBrk="1" hangingPunct="1">
              <a:spcBef>
                <a:spcPct val="0"/>
              </a:spcBef>
            </a:pPr>
            <a:r>
              <a:rPr lang="en-US"/>
              <a:t>Since almost all firms are in the other three market structures, ideal market conditions cannot possibly exist in great numbers.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0970B-CE62-4280-85B3-DB70955DC635}" type="slidenum">
              <a:rPr lang="en-US"/>
              <a:pPr fontAlgn="base">
                <a:spcBef>
                  <a:spcPct val="0"/>
                </a:spcBef>
                <a:spcAft>
                  <a:spcPct val="0"/>
                </a:spcAft>
                <a:defRPr/>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Antitrust looks out for illegal coordination and adjudicates the merit of mergers.</a:t>
            </a:r>
          </a:p>
          <a:p>
            <a:pPr eaLnBrk="1" hangingPunct="1">
              <a:spcBef>
                <a:spcPct val="0"/>
              </a:spcBef>
            </a:pPr>
            <a:r>
              <a:rPr lang="en-US"/>
              <a:t>Regulation arises from laws passed in Congress that establish a government agency to administer the regulation.</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9432A2-064E-4960-92CD-86D5185CA3FA}" type="slidenum">
              <a:rPr lang="en-US"/>
              <a:pPr fontAlgn="base">
                <a:spcBef>
                  <a:spcPct val="0"/>
                </a:spcBef>
                <a:spcAft>
                  <a:spcPct val="0"/>
                </a:spcAft>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You can demonstrate this by drawing a downward-sloping LRATC and intersecting the market demand curve at the low end of the LRATC.</a:t>
            </a:r>
          </a:p>
          <a:p>
            <a:pPr eaLnBrk="1" hangingPunct="1">
              <a:spcBef>
                <a:spcPct val="0"/>
              </a:spcBef>
            </a:pPr>
            <a:r>
              <a:rPr lang="en-US"/>
              <a:t>Then identify one firm to produce a quantity equal to the intersection. On the vertical axis, identify the corresponding price as C</a:t>
            </a:r>
            <a:r>
              <a:rPr lang="en-US" baseline="-25000"/>
              <a:t>1</a:t>
            </a:r>
            <a:r>
              <a:rPr lang="en-US"/>
              <a:t>. Now go to the left along the horizontal axis to one-fourth the quantity as the intersection. If there were four equal-sized firms in competition, they would be this big. On the LRATC, identify the cost associated with this firm and label it C</a:t>
            </a:r>
            <a:r>
              <a:rPr lang="en-US" baseline="-25000"/>
              <a:t>4</a:t>
            </a:r>
            <a:r>
              <a:rPr lang="en-US"/>
              <a:t>. This cost would have to be much higher than that of the natural monopolist.</a:t>
            </a:r>
          </a:p>
          <a:p>
            <a:pPr eaLnBrk="1" hangingPunct="1">
              <a:spcBef>
                <a:spcPct val="0"/>
              </a:spcBef>
            </a:pPr>
            <a:endParaRPr lang="en-US"/>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773DC5-EBB6-498A-AA0D-3F1D67885FCB}" type="slidenum">
              <a:rPr lang="en-US"/>
              <a:pPr fontAlgn="base">
                <a:spcBef>
                  <a:spcPct val="0"/>
                </a:spcBef>
                <a:spcAft>
                  <a:spcPct val="0"/>
                </a:spcAft>
                <a:defRPr/>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Note that the market is not fully supported and the corresponding price is high.</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53DD8E-10A5-4EC0-9324-CE01D3A9EBE3}" type="slidenum">
              <a:rPr lang="en-US"/>
              <a:pPr fontAlgn="base">
                <a:spcBef>
                  <a:spcPct val="0"/>
                </a:spcBef>
                <a:spcAft>
                  <a:spcPct val="0"/>
                </a:spcAft>
                <a:defRPr/>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There is no need for the natural monopolist to profit-maximize. A normal profit is all that is necessary. </a:t>
            </a:r>
          </a:p>
          <a:p>
            <a:pPr eaLnBrk="1" hangingPunct="1">
              <a:spcBef>
                <a:spcPct val="0"/>
              </a:spcBef>
            </a:pPr>
            <a:r>
              <a:rPr lang="en-US"/>
              <a:t>Economic profits are zero. Economic profits lure in new suppliers, which will not be allowed.</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154EB7-EB41-4F31-89E3-265397EA7DD5}" type="slidenum">
              <a:rPr lang="en-US"/>
              <a:pPr fontAlgn="base">
                <a:spcBef>
                  <a:spcPct val="0"/>
                </a:spcBef>
                <a:spcAft>
                  <a:spcPct val="0"/>
                </a:spcAft>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would be the economically most efficient approach, but it requires a subsidy (out of tax dollars) to induce the firm to perform.</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2AD37C-A336-4BE4-B4DD-714605A49940}" type="slidenum">
              <a:rPr lang="en-US"/>
              <a:pPr fontAlgn="base">
                <a:spcBef>
                  <a:spcPct val="0"/>
                </a:spcBef>
                <a:spcAft>
                  <a:spcPct val="0"/>
                </a:spcAft>
                <a:defRPr/>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a step-by-step procedure to find the monopolist’s profit-maximizing quantity and the associated price.</a:t>
            </a:r>
          </a:p>
          <a:p>
            <a:pPr eaLnBrk="1" hangingPunct="1">
              <a:spcBef>
                <a:spcPct val="0"/>
              </a:spcBef>
            </a:pPr>
            <a:r>
              <a:rPr lang="en-US"/>
              <a:t>Now might be a good time to expand this application to ALL forms of imperfect competition.</a:t>
            </a:r>
          </a:p>
          <a:p>
            <a:pPr eaLnBrk="1" hangingPunct="1">
              <a:spcBef>
                <a:spcPct val="0"/>
              </a:spcBef>
            </a:pPr>
            <a:endParaRPr lang="en-US"/>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2FD2E-39FB-44DB-AD61-C2AF5946443A}" type="slidenum">
              <a:rPr lang="en-US"/>
              <a:pPr fontAlgn="base">
                <a:spcBef>
                  <a:spcPct val="0"/>
                </a:spcBef>
                <a:spcAft>
                  <a:spcPct val="0"/>
                </a:spcAft>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Per-unit costs would be the lowest in this case, and, if passed to the customers, the price would be at its lowest.</a:t>
            </a:r>
          </a:p>
          <a:p>
            <a:pPr eaLnBrk="1" hangingPunct="1">
              <a:spcBef>
                <a:spcPct val="0"/>
              </a:spcBef>
            </a:pPr>
            <a:r>
              <a:rPr lang="en-US"/>
              <a:t>However, to induce the firm to produce, a government subsidy would be needed.</a:t>
            </a:r>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B7EBFD-3254-4CB4-9774-66E12F5CD462}" type="slidenum">
              <a:rPr lang="en-US"/>
              <a:pPr fontAlgn="base">
                <a:spcBef>
                  <a:spcPct val="0"/>
                </a:spcBef>
                <a:spcAft>
                  <a:spcPct val="0"/>
                </a:spcAft>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method allows the firm to have a normal profit (its stockholders receive a return on investment equal to their alternative investment choices).</a:t>
            </a:r>
          </a:p>
          <a:p>
            <a:pPr eaLnBrk="1" hangingPunct="1">
              <a:spcBef>
                <a:spcPct val="0"/>
              </a:spcBef>
            </a:pPr>
            <a:r>
              <a:rPr lang="en-US"/>
              <a:t>No subsidy is needed.</a:t>
            </a:r>
          </a:p>
          <a:p>
            <a:pPr eaLnBrk="1" hangingPunct="1">
              <a:spcBef>
                <a:spcPct val="0"/>
              </a:spcBef>
            </a:pPr>
            <a:r>
              <a:rPr lang="en-US"/>
              <a:t>The competent board must understand how the cost structure of the industry operates. </a:t>
            </a:r>
          </a:p>
          <a:p>
            <a:pPr eaLnBrk="1" hangingPunct="1">
              <a:spcBef>
                <a:spcPct val="0"/>
              </a:spcBef>
            </a:pPr>
            <a:r>
              <a:rPr lang="en-US"/>
              <a:t>The firm will petition for a rate increase based on the need to cover rising costs.</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A15EFF-853B-4B25-8146-FDA884F298A4}" type="slidenum">
              <a:rPr lang="en-US"/>
              <a:pPr fontAlgn="base">
                <a:spcBef>
                  <a:spcPct val="0"/>
                </a:spcBef>
                <a:spcAft>
                  <a:spcPct val="0"/>
                </a:spcAft>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Imagine a franchise of In-and-Out Burgers in your city. The owner of the franchise puts one store in the affluent north part of town, another in the vibrant center, and a third in the not-so-wealthy south. After a year or so, the first two are highly profitable; the third is losing money. So the owner closes that one. This would be perfectly legal and makes good business sense.</a:t>
            </a:r>
          </a:p>
          <a:p>
            <a:pPr eaLnBrk="1" hangingPunct="1">
              <a:spcBef>
                <a:spcPct val="0"/>
              </a:spcBef>
            </a:pPr>
            <a:r>
              <a:rPr lang="en-US"/>
              <a:t>Now do the same for an electric distribution company. Even though it may lose money in the south part of town, it must continue to provide service.</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C26A28-8784-4B86-9E99-7BABDBEE7791}" type="slidenum">
              <a:rPr lang="en-US"/>
              <a:pPr fontAlgn="base">
                <a:spcBef>
                  <a:spcPct val="0"/>
                </a:spcBef>
                <a:spcAft>
                  <a:spcPct val="0"/>
                </a:spcAft>
                <a:defRPr/>
              </a:pPr>
              <a:t>43</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When the government intervenes, it implements legislation that was created in a highly political arena. There is no reason to expect that the results of this legislation will lead to perfection. The unintended consequences of implementation could make market outcomes worse.</a:t>
            </a:r>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2B2CCF-F41D-4763-BE7F-18FE2B329502}" type="slidenum">
              <a:rPr lang="en-US"/>
              <a:pPr fontAlgn="base">
                <a:spcBef>
                  <a:spcPct val="0"/>
                </a:spcBef>
                <a:spcAft>
                  <a:spcPct val="0"/>
                </a:spcAft>
                <a:defRPr/>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A445EF-F380-4375-BDA1-34C66B2F845E}" type="slidenum">
              <a:rPr lang="en-US"/>
              <a:pPr fontAlgn="base">
                <a:spcBef>
                  <a:spcPct val="0"/>
                </a:spcBef>
                <a:spcAft>
                  <a:spcPct val="0"/>
                </a:spcAft>
                <a:defRPr/>
              </a:pPr>
              <a:t>45</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Compliance costs are often overlooked when assessing the cost of government regulation.</a:t>
            </a:r>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FA64F-5D80-41DF-A640-F585EFB416DD}" type="slidenum">
              <a:rPr lang="en-US"/>
              <a:pPr fontAlgn="base">
                <a:spcBef>
                  <a:spcPct val="0"/>
                </a:spcBef>
                <a:spcAft>
                  <a:spcPct val="0"/>
                </a:spcAft>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In the 1930s, many industries were regulated: telephone, radio, trucking, and airlines, for example.</a:t>
            </a:r>
          </a:p>
          <a:p>
            <a:pPr eaLnBrk="1" hangingPunct="1">
              <a:spcBef>
                <a:spcPct val="0"/>
              </a:spcBef>
            </a:pPr>
            <a:r>
              <a:rPr lang="en-US"/>
              <a:t>To staff the regulatory agencies, the industries themselves provided expert people.</a:t>
            </a:r>
          </a:p>
          <a:p>
            <a:pPr eaLnBrk="1" hangingPunct="1">
              <a:spcBef>
                <a:spcPct val="0"/>
              </a:spcBef>
            </a:pPr>
            <a:r>
              <a:rPr lang="en-US"/>
              <a:t>After their time at the regulatory agency is over, they go back into industry.</a:t>
            </a:r>
          </a:p>
          <a:p>
            <a:pPr eaLnBrk="1" hangingPunct="1">
              <a:spcBef>
                <a:spcPct val="0"/>
              </a:spcBef>
            </a:pPr>
            <a:r>
              <a:rPr lang="en-US"/>
              <a:t>Thus it is likely that the regulator and the existing firms in the industry begin to “scratch each other’s backs.”</a:t>
            </a:r>
          </a:p>
          <a:p>
            <a:pPr eaLnBrk="1" hangingPunct="1">
              <a:spcBef>
                <a:spcPct val="0"/>
              </a:spcBef>
            </a:pPr>
            <a:r>
              <a:rPr lang="en-US"/>
              <a:t>The regulatory body ends up restricting new entrants into the industry.</a:t>
            </a:r>
          </a:p>
          <a:p>
            <a:pPr eaLnBrk="1" hangingPunct="1">
              <a:spcBef>
                <a:spcPct val="0"/>
              </a:spcBef>
            </a:pPr>
            <a:r>
              <a:rPr lang="en-US"/>
              <a:t>When this happens, the industry is better off being deregulated than remaining in regulation.</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035852-79A9-4161-80CC-DBDF940615FB}" type="slidenum">
              <a:rPr lang="en-US"/>
              <a:pPr fontAlgn="base">
                <a:spcBef>
                  <a:spcPct val="0"/>
                </a:spcBef>
                <a:spcAft>
                  <a:spcPct val="0"/>
                </a:spcAft>
                <a:defRPr/>
              </a:pPr>
              <a:t>47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 discussion about “price gouging” is appropriate here.</a:t>
            </a:r>
          </a:p>
          <a:p>
            <a:pPr eaLnBrk="1" hangingPunct="1">
              <a:spcBef>
                <a:spcPct val="0"/>
              </a:spcBef>
            </a:pPr>
            <a:r>
              <a:rPr lang="en-US"/>
              <a:t>Will the greedy firm jack the price up high? Not if that means charging a price higher than the profit-maximizing price.</a:t>
            </a:r>
          </a:p>
          <a:p>
            <a:pPr eaLnBrk="1" hangingPunct="1">
              <a:spcBef>
                <a:spcPct val="0"/>
              </a:spcBef>
            </a:pPr>
            <a:r>
              <a:rPr lang="en-US"/>
              <a:t>What price gouging is depends on the definition chosen, but in relation to natural disasters, several U.S. states have put their own definitions into law, ranging from the vague to the specific. If the result is to generate a price ceiling on the good, then it will be in shortage because of the law.</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841C23-09A8-461A-9B1E-76E612673AA3}" type="slidenum">
              <a:rPr lang="en-US"/>
              <a:pPr fontAlgn="base">
                <a:spcBef>
                  <a:spcPct val="0"/>
                </a:spcBef>
                <a:spcAft>
                  <a:spcPct val="0"/>
                </a:spcAft>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Will the monopolist increase output if society indicates it needs more of the good?</a:t>
            </a:r>
          </a:p>
          <a:p>
            <a:pPr eaLnBrk="1" hangingPunct="1">
              <a:spcBef>
                <a:spcPct val="0"/>
              </a:spcBef>
            </a:pPr>
            <a:r>
              <a:rPr lang="en-US"/>
              <a:t>Maybe not, if the firm is operating at its profit-maximizing quantity.</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1B826-C3A9-4255-BD35-B54BC66687F9}" type="slidenum">
              <a:rPr lang="en-US"/>
              <a:pPr fontAlgn="base">
                <a:spcBef>
                  <a:spcPct val="0"/>
                </a:spcBef>
                <a:spcAft>
                  <a:spcPct val="0"/>
                </a:spcAft>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It might be a good exercise to ensure that students recognize that the rectangular area actually is profit.</a:t>
            </a:r>
          </a:p>
          <a:p>
            <a:pPr eaLnBrk="1" hangingPunct="1">
              <a:spcBef>
                <a:spcPct val="0"/>
              </a:spcBef>
            </a:pPr>
            <a:r>
              <a:rPr lang="en-US"/>
              <a:t>Our society disapproves of monopolies because they produce less and charge more than competitive firms for the good.</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EE8B4C-59BB-43F2-98B2-1F14828B06AB}" type="slidenum">
              <a:rPr lang="en-US"/>
              <a:pPr fontAlgn="base">
                <a:spcBef>
                  <a:spcPct val="0"/>
                </a:spcBef>
                <a:spcAft>
                  <a:spcPct val="0"/>
                </a:spcAft>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 step-by-step procession highlighting the difference could be instructive.</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5F4186-9353-434F-825A-280984B0DA9E}" type="slidenum">
              <a:rPr lang="en-US"/>
              <a:pPr fontAlgn="base">
                <a:spcBef>
                  <a:spcPct val="0"/>
                </a:spcBef>
                <a:spcAft>
                  <a:spcPct val="0"/>
                </a:spcAft>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Note that monopoly power comes from sanction by a government agency.</a:t>
            </a:r>
          </a:p>
          <a:p>
            <a:pPr eaLnBrk="1" hangingPunct="1">
              <a:spcBef>
                <a:spcPct val="0"/>
              </a:spcBef>
            </a:pPr>
            <a:r>
              <a:rPr lang="en-US"/>
              <a:t>This might encourage “rent seeking”: the desire of a firm to acquire monopoly power by spreading influence in the halls of government.</a:t>
            </a:r>
          </a:p>
          <a:p>
            <a:pPr eaLnBrk="1" hangingPunct="1">
              <a:spcBef>
                <a:spcPct val="0"/>
              </a:spcBef>
            </a:pPr>
            <a:r>
              <a:rPr lang="en-US"/>
              <a:t>Once attained, this power need not only be directed into the market but could be used to influence government itself.</a:t>
            </a:r>
          </a:p>
          <a:p>
            <a:pPr eaLnBrk="1" hangingPunct="1">
              <a:spcBef>
                <a:spcPct val="0"/>
              </a:spcBef>
            </a:pPr>
            <a:r>
              <a:rPr lang="en-US"/>
              <a:t>The result is called “crony capitalism.”</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47621C-5251-4426-9007-EFC8A6EFF295}" type="slidenum">
              <a:rPr lang="en-US"/>
              <a:pPr fontAlgn="base">
                <a:spcBef>
                  <a:spcPct val="0"/>
                </a:spcBef>
                <a:spcAft>
                  <a:spcPct val="0"/>
                </a:spcAft>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lvl1pPr>
              <a:defRPr/>
            </a:lvl1pPr>
          </a:lstStyle>
          <a:p>
            <a:pPr>
              <a:defRPr/>
            </a:pPr>
            <a:fld id="{A412D11D-D55D-4D5B-9407-4987F7BA9957}" type="datetimeFigureOut">
              <a:rPr lang="en-US"/>
              <a:pPr>
                <a:defRPr/>
              </a:pPr>
              <a:t>9/5/2022</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33340892-2FBD-48F7-B232-2E856F6DA9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19929CB2-7C19-4CF1-A9D8-18F9838F0C82}" type="datetimeFigureOut">
              <a:rPr lang="en-US"/>
              <a:pPr>
                <a:defRPr/>
              </a:pPr>
              <a:t>9/5/2022</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F0A73329-3BC0-4989-BC50-1C488DFF6FF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56EAFF95-DAEA-4735-8EF6-73C34404C64E}" type="datetimeFigureOut">
              <a:rPr lang="en-US"/>
              <a:pPr>
                <a:defRPr/>
              </a:pPr>
              <a:t>9/5/2022</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74AE596E-41E4-4088-B19E-D1FBCFBCECF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a:spLocks noGrp="1"/>
          </p:cNvSpPr>
          <p:nvPr>
            <p:ph type="dt" sz="half" idx="10"/>
          </p:nvPr>
        </p:nvSpPr>
        <p:spPr/>
        <p:txBody>
          <a:bodyPr/>
          <a:lstStyle>
            <a:lvl1pPr>
              <a:defRPr/>
            </a:lvl1pPr>
          </a:lstStyle>
          <a:p>
            <a:pPr>
              <a:defRPr/>
            </a:pPr>
            <a:fld id="{114AF5AC-6A03-49B9-81DC-510E754B0C27}" type="datetimeFigureOut">
              <a:rPr lang="en-US"/>
              <a:pPr>
                <a:defRPr/>
              </a:pPr>
              <a:t>9/5/2022</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35033F8E-7E9D-4E5D-B9A9-6548FF0FC9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49B92921-60FB-442E-A61F-B1305448F979}" type="datetimeFigureOut">
              <a:rPr lang="en-US"/>
              <a:pPr>
                <a:defRPr/>
              </a:pPr>
              <a:t>9/5/2022</a:t>
            </a:fld>
            <a:endParaRPr lang="en-US"/>
          </a:p>
        </p:txBody>
      </p:sp>
      <p:sp>
        <p:nvSpPr>
          <p:cNvPr id="5" name="4 - Θέση υποσέλιδου"/>
          <p:cNvSpPr>
            <a:spLocks noGrp="1"/>
          </p:cNvSpPr>
          <p:nvPr>
            <p:ph type="ftr" sz="quarter" idx="11"/>
          </p:nvPr>
        </p:nvSpPr>
        <p:spPr/>
        <p:txBody>
          <a:bodyPr/>
          <a:lstStyle>
            <a:lvl1pPr>
              <a:defRPr/>
            </a:lvl1pPr>
          </a:lstStyle>
          <a:p>
            <a:pPr>
              <a:defRPr/>
            </a:pPr>
            <a:endParaRPr lang="en-US"/>
          </a:p>
        </p:txBody>
      </p:sp>
      <p:sp>
        <p:nvSpPr>
          <p:cNvPr id="6" name="5 - Θέση αριθμού διαφάνειας"/>
          <p:cNvSpPr>
            <a:spLocks noGrp="1"/>
          </p:cNvSpPr>
          <p:nvPr>
            <p:ph type="sldNum" sz="quarter" idx="12"/>
          </p:nvPr>
        </p:nvSpPr>
        <p:spPr/>
        <p:txBody>
          <a:bodyPr/>
          <a:lstStyle>
            <a:lvl1pPr>
              <a:defRPr/>
            </a:lvl1pPr>
          </a:lstStyle>
          <a:p>
            <a:pPr>
              <a:defRPr/>
            </a:pPr>
            <a:fld id="{E7407EC9-5A89-4348-823E-FCAE663CE0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3 - Θέση ημερομηνίας"/>
          <p:cNvSpPr>
            <a:spLocks noGrp="1"/>
          </p:cNvSpPr>
          <p:nvPr>
            <p:ph type="dt" sz="half" idx="10"/>
          </p:nvPr>
        </p:nvSpPr>
        <p:spPr/>
        <p:txBody>
          <a:bodyPr/>
          <a:lstStyle>
            <a:lvl1pPr>
              <a:defRPr/>
            </a:lvl1pPr>
          </a:lstStyle>
          <a:p>
            <a:pPr>
              <a:defRPr/>
            </a:pPr>
            <a:fld id="{ABB2E8AB-73A0-48B2-95F2-B561E5DAF867}" type="datetimeFigureOut">
              <a:rPr lang="en-US"/>
              <a:pPr>
                <a:defRPr/>
              </a:pPr>
              <a:t>9/5/2022</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6AFEB256-29A5-490F-884F-7B1E9E9D87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3 - Θέση ημερομηνίας"/>
          <p:cNvSpPr>
            <a:spLocks noGrp="1"/>
          </p:cNvSpPr>
          <p:nvPr>
            <p:ph type="dt" sz="half" idx="10"/>
          </p:nvPr>
        </p:nvSpPr>
        <p:spPr/>
        <p:txBody>
          <a:bodyPr/>
          <a:lstStyle>
            <a:lvl1pPr>
              <a:defRPr/>
            </a:lvl1pPr>
          </a:lstStyle>
          <a:p>
            <a:pPr>
              <a:defRPr/>
            </a:pPr>
            <a:fld id="{0F93C785-AFB2-49E1-9909-56EFCC1B8D97}" type="datetimeFigureOut">
              <a:rPr lang="en-US"/>
              <a:pPr>
                <a:defRPr/>
              </a:pPr>
              <a:t>9/5/2022</a:t>
            </a:fld>
            <a:endParaRPr lang="en-US"/>
          </a:p>
        </p:txBody>
      </p:sp>
      <p:sp>
        <p:nvSpPr>
          <p:cNvPr id="8" name="4 - Θέση υποσέλιδου"/>
          <p:cNvSpPr>
            <a:spLocks noGrp="1"/>
          </p:cNvSpPr>
          <p:nvPr>
            <p:ph type="ftr" sz="quarter" idx="11"/>
          </p:nvPr>
        </p:nvSpPr>
        <p:spPr/>
        <p:txBody>
          <a:bodyPr/>
          <a:lstStyle>
            <a:lvl1pPr>
              <a:defRPr/>
            </a:lvl1pPr>
          </a:lstStyle>
          <a:p>
            <a:pPr>
              <a:defRPr/>
            </a:pPr>
            <a:endParaRPr lang="en-US"/>
          </a:p>
        </p:txBody>
      </p:sp>
      <p:sp>
        <p:nvSpPr>
          <p:cNvPr id="9" name="5 - Θέση αριθμού διαφάνειας"/>
          <p:cNvSpPr>
            <a:spLocks noGrp="1"/>
          </p:cNvSpPr>
          <p:nvPr>
            <p:ph type="sldNum" sz="quarter" idx="12"/>
          </p:nvPr>
        </p:nvSpPr>
        <p:spPr/>
        <p:txBody>
          <a:bodyPr/>
          <a:lstStyle>
            <a:lvl1pPr>
              <a:defRPr/>
            </a:lvl1pPr>
          </a:lstStyle>
          <a:p>
            <a:pPr>
              <a:defRPr/>
            </a:pPr>
            <a:fld id="{F057D388-0D3A-46DC-863F-A8098E22F6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3 - Θέση ημερομηνίας"/>
          <p:cNvSpPr>
            <a:spLocks noGrp="1"/>
          </p:cNvSpPr>
          <p:nvPr>
            <p:ph type="dt" sz="half" idx="10"/>
          </p:nvPr>
        </p:nvSpPr>
        <p:spPr/>
        <p:txBody>
          <a:bodyPr/>
          <a:lstStyle>
            <a:lvl1pPr>
              <a:defRPr/>
            </a:lvl1pPr>
          </a:lstStyle>
          <a:p>
            <a:pPr>
              <a:defRPr/>
            </a:pPr>
            <a:fld id="{521713FD-02C7-4C55-9ABB-470F7C033F46}" type="datetimeFigureOut">
              <a:rPr lang="en-US"/>
              <a:pPr>
                <a:defRPr/>
              </a:pPr>
              <a:t>9/5/2022</a:t>
            </a:fld>
            <a:endParaRPr lang="en-US"/>
          </a:p>
        </p:txBody>
      </p:sp>
      <p:sp>
        <p:nvSpPr>
          <p:cNvPr id="4" name="4 - Θέση υποσέλιδου"/>
          <p:cNvSpPr>
            <a:spLocks noGrp="1"/>
          </p:cNvSpPr>
          <p:nvPr>
            <p:ph type="ftr" sz="quarter" idx="11"/>
          </p:nvPr>
        </p:nvSpPr>
        <p:spPr/>
        <p:txBody>
          <a:bodyPr/>
          <a:lstStyle>
            <a:lvl1pPr>
              <a:defRPr/>
            </a:lvl1pPr>
          </a:lstStyle>
          <a:p>
            <a:pPr>
              <a:defRPr/>
            </a:pPr>
            <a:endParaRPr lang="en-US"/>
          </a:p>
        </p:txBody>
      </p:sp>
      <p:sp>
        <p:nvSpPr>
          <p:cNvPr id="5" name="5 - Θέση αριθμού διαφάνειας"/>
          <p:cNvSpPr>
            <a:spLocks noGrp="1"/>
          </p:cNvSpPr>
          <p:nvPr>
            <p:ph type="sldNum" sz="quarter" idx="12"/>
          </p:nvPr>
        </p:nvSpPr>
        <p:spPr/>
        <p:txBody>
          <a:bodyPr/>
          <a:lstStyle>
            <a:lvl1pPr>
              <a:defRPr/>
            </a:lvl1pPr>
          </a:lstStyle>
          <a:p>
            <a:pPr>
              <a:defRPr/>
            </a:pPr>
            <a:fld id="{D0948641-31A2-4210-85BA-25DA09A818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3633EE07-AD25-4A6C-B159-775AF65C809E}" type="datetimeFigureOut">
              <a:rPr lang="en-US"/>
              <a:pPr>
                <a:defRPr/>
              </a:pPr>
              <a:t>9/5/2022</a:t>
            </a:fld>
            <a:endParaRPr lang="en-US"/>
          </a:p>
        </p:txBody>
      </p:sp>
      <p:sp>
        <p:nvSpPr>
          <p:cNvPr id="3" name="4 - Θέση υποσέλιδου"/>
          <p:cNvSpPr>
            <a:spLocks noGrp="1"/>
          </p:cNvSpPr>
          <p:nvPr>
            <p:ph type="ftr" sz="quarter" idx="11"/>
          </p:nvPr>
        </p:nvSpPr>
        <p:spPr/>
        <p:txBody>
          <a:bodyPr/>
          <a:lstStyle>
            <a:lvl1pPr>
              <a:defRPr/>
            </a:lvl1pPr>
          </a:lstStyle>
          <a:p>
            <a:pPr>
              <a:defRPr/>
            </a:pPr>
            <a:endParaRPr lang="en-US"/>
          </a:p>
        </p:txBody>
      </p:sp>
      <p:sp>
        <p:nvSpPr>
          <p:cNvPr id="4" name="5 - Θέση αριθμού διαφάνειας"/>
          <p:cNvSpPr>
            <a:spLocks noGrp="1"/>
          </p:cNvSpPr>
          <p:nvPr>
            <p:ph type="sldNum" sz="quarter" idx="12"/>
          </p:nvPr>
        </p:nvSpPr>
        <p:spPr/>
        <p:txBody>
          <a:bodyPr/>
          <a:lstStyle>
            <a:lvl1pPr>
              <a:defRPr/>
            </a:lvl1pPr>
          </a:lstStyle>
          <a:p>
            <a:pPr>
              <a:defRPr/>
            </a:pPr>
            <a:fld id="{A46F6D04-2933-4A73-957B-D5DF24274D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6E27037-120D-447A-978F-8A5921FA1942}" type="datetimeFigureOut">
              <a:rPr lang="en-US"/>
              <a:pPr>
                <a:defRPr/>
              </a:pPr>
              <a:t>9/5/2022</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1655FC8E-F8A8-47B3-B55B-2713F22B7D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19EAB955-988A-46BC-80B4-AF480D2DC813}" type="datetimeFigureOut">
              <a:rPr lang="en-US"/>
              <a:pPr>
                <a:defRPr/>
              </a:pPr>
              <a:t>9/5/2022</a:t>
            </a:fld>
            <a:endParaRPr lang="en-US"/>
          </a:p>
        </p:txBody>
      </p:sp>
      <p:sp>
        <p:nvSpPr>
          <p:cNvPr id="6" name="4 - Θέση υποσέλιδου"/>
          <p:cNvSpPr>
            <a:spLocks noGrp="1"/>
          </p:cNvSpPr>
          <p:nvPr>
            <p:ph type="ftr" sz="quarter" idx="11"/>
          </p:nvPr>
        </p:nvSpPr>
        <p:spPr/>
        <p:txBody>
          <a:bodyPr/>
          <a:lstStyle>
            <a:lvl1pPr>
              <a:defRPr/>
            </a:lvl1pPr>
          </a:lstStyle>
          <a:p>
            <a:pPr>
              <a:defRPr/>
            </a:pPr>
            <a:endParaRPr lang="en-US"/>
          </a:p>
        </p:txBody>
      </p:sp>
      <p:sp>
        <p:nvSpPr>
          <p:cNvPr id="7" name="5 - Θέση αριθμού διαφάνειας"/>
          <p:cNvSpPr>
            <a:spLocks noGrp="1"/>
          </p:cNvSpPr>
          <p:nvPr>
            <p:ph type="sldNum" sz="quarter" idx="12"/>
          </p:nvPr>
        </p:nvSpPr>
        <p:spPr/>
        <p:txBody>
          <a:bodyPr/>
          <a:lstStyle>
            <a:lvl1pPr>
              <a:defRPr/>
            </a:lvl1pPr>
          </a:lstStyle>
          <a:p>
            <a:pPr>
              <a:defRPr/>
            </a:pPr>
            <a:fld id="{4CE45A34-55EC-4BF8-BD6A-BB3996F0B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dirty="0" err="1"/>
              <a:t>Kλικ</a:t>
            </a:r>
            <a:r>
              <a:rPr lang="el-GR" dirty="0"/>
              <a:t> για επεξεργασία του τίτλου</a:t>
            </a:r>
            <a:endParaRPr lang="en-US" dirty="0"/>
          </a:p>
        </p:txBody>
      </p:sp>
      <p:sp>
        <p:nvSpPr>
          <p:cNvPr id="409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New Roman" pitchFamily="18" charset="0"/>
                <a:cs typeface="+mn-cs"/>
              </a:defRPr>
            </a:lvl1pPr>
          </a:lstStyle>
          <a:p>
            <a:pPr>
              <a:defRPr/>
            </a:pPr>
            <a:fld id="{44BB37C7-ED78-4DEF-A9A8-F509D92809B1}" type="datetimeFigureOut">
              <a:rPr lang="en-US" smtClean="0"/>
              <a:pPr>
                <a:defRPr/>
              </a:pPr>
              <a:t>9/5/2022</a:t>
            </a:fld>
            <a:endParaRPr lang="en-US"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New Roman" pitchFamily="18" charset="0"/>
                <a:cs typeface="+mn-cs"/>
              </a:defRPr>
            </a:lvl1pPr>
          </a:lstStyle>
          <a:p>
            <a:pPr>
              <a:defRPr/>
            </a:pPr>
            <a:endParaRPr lang="en-US"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New Roman" pitchFamily="18" charset="0"/>
                <a:cs typeface="+mn-cs"/>
              </a:defRPr>
            </a:lvl1pPr>
          </a:lstStyle>
          <a:p>
            <a:pPr>
              <a:defRPr/>
            </a:pPr>
            <a:fld id="{974583E9-3E4E-4EB9-AA83-362B696505A9}"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1 - Τίτλος"/>
          <p:cNvSpPr>
            <a:spLocks noGrp="1"/>
          </p:cNvSpPr>
          <p:nvPr>
            <p:ph type="ctrTitle"/>
          </p:nvPr>
        </p:nvSpPr>
        <p:spPr>
          <a:xfrm>
            <a:off x="457200" y="914400"/>
            <a:ext cx="5562600" cy="1470025"/>
          </a:xfrm>
        </p:spPr>
        <p:txBody>
          <a:bodyPr/>
          <a:lstStyle/>
          <a:p>
            <a:pPr eaLnBrk="1" hangingPunct="1"/>
            <a:r>
              <a:rPr lang="en-US" sz="3600" b="1" dirty="0"/>
              <a:t>BUSINESS ECONOMICS</a:t>
            </a:r>
            <a:r>
              <a:rPr lang="el-GR" sz="3600" dirty="0"/>
              <a:t/>
            </a:r>
            <a:br>
              <a:rPr lang="el-GR" sz="3600" dirty="0"/>
            </a:br>
            <a:r>
              <a:rPr lang="en-US" sz="3600" dirty="0"/>
              <a:t>Competition Strategy and </a:t>
            </a:r>
            <a:br>
              <a:rPr lang="en-US" sz="3600" dirty="0"/>
            </a:br>
            <a:r>
              <a:rPr lang="en-US" sz="3600" dirty="0"/>
              <a:t>Pricing Policy</a:t>
            </a:r>
          </a:p>
        </p:txBody>
      </p:sp>
      <p:sp>
        <p:nvSpPr>
          <p:cNvPr id="5123" name="1 - Τίτλος"/>
          <p:cNvSpPr txBox="1">
            <a:spLocks/>
          </p:cNvSpPr>
          <p:nvPr/>
        </p:nvSpPr>
        <p:spPr bwMode="auto">
          <a:xfrm>
            <a:off x="228600" y="1828800"/>
            <a:ext cx="5867400" cy="1371600"/>
          </a:xfrm>
          <a:prstGeom prst="rect">
            <a:avLst/>
          </a:prstGeom>
          <a:noFill/>
          <a:ln w="9525">
            <a:noFill/>
            <a:miter lim="800000"/>
            <a:headEnd/>
            <a:tailEnd/>
          </a:ln>
        </p:spPr>
        <p:txBody>
          <a:bodyPr anchor="ctr"/>
          <a:lstStyle/>
          <a:p>
            <a:pPr algn="ctr"/>
            <a:endParaRPr lang="en-US" sz="2800" dirty="0">
              <a:solidFill>
                <a:srgbClr val="E46C0A"/>
              </a:solidFill>
              <a:latin typeface="Times New Roman" pitchFamily="18" charset="0"/>
              <a:cs typeface="Times New Roman" pitchFamily="18" charset="0"/>
            </a:endParaRPr>
          </a:p>
        </p:txBody>
      </p:sp>
      <p:sp>
        <p:nvSpPr>
          <p:cNvPr id="512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125" name="1 - Τίτλος"/>
          <p:cNvSpPr txBox="1">
            <a:spLocks/>
          </p:cNvSpPr>
          <p:nvPr/>
        </p:nvSpPr>
        <p:spPr bwMode="auto">
          <a:xfrm>
            <a:off x="228600" y="3810000"/>
            <a:ext cx="3048000" cy="762000"/>
          </a:xfrm>
          <a:prstGeom prst="rect">
            <a:avLst/>
          </a:prstGeom>
          <a:noFill/>
          <a:ln w="9525">
            <a:noFill/>
            <a:miter lim="800000"/>
            <a:headEnd/>
            <a:tailEnd/>
          </a:ln>
        </p:spPr>
        <p:txBody>
          <a:bodyPr anchor="ctr"/>
          <a:lstStyle/>
          <a:p>
            <a:pPr algn="ctr"/>
            <a:r>
              <a:rPr lang="en-US" sz="2800" dirty="0" smtClean="0">
                <a:solidFill>
                  <a:srgbClr val="E46C0A"/>
                </a:solidFill>
                <a:latin typeface="Times New Roman" pitchFamily="18" charset="0"/>
                <a:cs typeface="Times New Roman" pitchFamily="18" charset="0"/>
              </a:rPr>
              <a:t>Professor Christos </a:t>
            </a:r>
            <a:r>
              <a:rPr lang="en-US" sz="2800" dirty="0" err="1" smtClean="0">
                <a:solidFill>
                  <a:srgbClr val="E46C0A"/>
                </a:solidFill>
                <a:latin typeface="Times New Roman" pitchFamily="18" charset="0"/>
                <a:cs typeface="Times New Roman" pitchFamily="18" charset="0"/>
              </a:rPr>
              <a:t>Nikas</a:t>
            </a:r>
            <a:endParaRPr lang="en-US" sz="2800" dirty="0">
              <a:solidFill>
                <a:srgbClr val="E46C0A"/>
              </a:solidFill>
              <a:latin typeface="Times New Roman" pitchFamily="18" charset="0"/>
              <a:cs typeface="Times New Roman" pitchFamily="18" charset="0"/>
            </a:endParaRPr>
          </a:p>
        </p:txBody>
      </p:sp>
      <p:sp>
        <p:nvSpPr>
          <p:cNvPr id="6" name="5 - TextBox"/>
          <p:cNvSpPr txBox="1"/>
          <p:nvPr/>
        </p:nvSpPr>
        <p:spPr>
          <a:xfrm>
            <a:off x="5715000" y="4038600"/>
            <a:ext cx="3200400" cy="369332"/>
          </a:xfrm>
          <a:prstGeom prst="rect">
            <a:avLst/>
          </a:prstGeom>
          <a:noFill/>
        </p:spPr>
        <p:txBody>
          <a:bodyPr wrap="square" rtlCol="0">
            <a:spAutoFit/>
          </a:bodyPr>
          <a:lstStyle/>
          <a:p>
            <a:endParaRPr lang="el-GR" dirty="0"/>
          </a:p>
        </p:txBody>
      </p:sp>
      <p:pic>
        <p:nvPicPr>
          <p:cNvPr id="3" name="Εικόνα 2">
            <a:extLst>
              <a:ext uri="{FF2B5EF4-FFF2-40B4-BE49-F238E27FC236}">
                <a16:creationId xmlns="" xmlns:a16="http://schemas.microsoft.com/office/drawing/2014/main" id="{8AA0FEC1-9BD3-9386-12A4-302C09458911}"/>
              </a:ext>
            </a:extLst>
          </p:cNvPr>
          <p:cNvPicPr>
            <a:picLocks noChangeAspect="1"/>
          </p:cNvPicPr>
          <p:nvPr/>
        </p:nvPicPr>
        <p:blipFill>
          <a:blip r:embed="rId3" cstate="print"/>
          <a:stretch>
            <a:fillRect/>
          </a:stretch>
        </p:blipFill>
        <p:spPr>
          <a:xfrm>
            <a:off x="344011" y="5257800"/>
            <a:ext cx="4356169" cy="7620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914400"/>
            <a:ext cx="8839200" cy="838200"/>
          </a:xfrm>
        </p:spPr>
        <p:txBody>
          <a:bodyPr rtlCol="0">
            <a:normAutofit/>
          </a:bodyPr>
          <a:lstStyle/>
          <a:p>
            <a:pPr fontAlgn="auto">
              <a:spcAft>
                <a:spcPts val="0"/>
              </a:spcAft>
              <a:defRPr/>
            </a:pPr>
            <a:r>
              <a:rPr lang="en-US" sz="3600" dirty="0">
                <a:latin typeface="Times New Roman" pitchFamily="18" charset="0"/>
                <a:cs typeface="Times New Roman" pitchFamily="18" charset="0"/>
              </a:rPr>
              <a:t>Where Does Market Power Come From?</a:t>
            </a:r>
          </a:p>
        </p:txBody>
      </p:sp>
      <p:sp>
        <p:nvSpPr>
          <p:cNvPr id="6" name="Content Placeholder 5"/>
          <p:cNvSpPr>
            <a:spLocks noGrp="1"/>
          </p:cNvSpPr>
          <p:nvPr>
            <p:ph idx="1"/>
          </p:nvPr>
        </p:nvSpPr>
        <p:spPr>
          <a:xfrm>
            <a:off x="457200" y="1828800"/>
            <a:ext cx="8229600" cy="4419600"/>
          </a:xfrm>
        </p:spPr>
        <p:txBody>
          <a:bodyPr rtlCol="0">
            <a:normAutofit fontScale="85000" lnSpcReduction="10000"/>
          </a:bodyPr>
          <a:lstStyle/>
          <a:p>
            <a:pPr fontAlgn="auto">
              <a:spcAft>
                <a:spcPts val="0"/>
              </a:spcAft>
              <a:buFont typeface="Arial" pitchFamily="34" charset="0"/>
              <a:buChar char="•"/>
              <a:defRPr/>
            </a:pPr>
            <a:r>
              <a:rPr lang="en-US" dirty="0">
                <a:latin typeface="Times New Roman" pitchFamily="18" charset="0"/>
                <a:cs typeface="Times New Roman" pitchFamily="18" charset="0"/>
              </a:rPr>
              <a:t>A significant </a:t>
            </a:r>
            <a:r>
              <a:rPr lang="en-US" b="1" dirty="0">
                <a:latin typeface="Times New Roman" pitchFamily="18" charset="0"/>
                <a:cs typeface="Times New Roman" pitchFamily="18" charset="0"/>
              </a:rPr>
              <a:t>barrier to entry </a:t>
            </a:r>
            <a:r>
              <a:rPr lang="en-US" dirty="0">
                <a:latin typeface="Times New Roman" pitchFamily="18" charset="0"/>
                <a:cs typeface="Times New Roman" pitchFamily="18" charset="0"/>
              </a:rPr>
              <a:t>will keep competition out. The sole producer then has total power over market price.</a:t>
            </a:r>
          </a:p>
          <a:p>
            <a:pPr fontAlgn="auto">
              <a:spcAft>
                <a:spcPts val="0"/>
              </a:spcAft>
              <a:buFont typeface="Arial" pitchFamily="34" charset="0"/>
              <a:buChar char="•"/>
              <a:defRPr/>
            </a:pPr>
            <a:r>
              <a:rPr lang="en-US" dirty="0">
                <a:latin typeface="Times New Roman" pitchFamily="18" charset="0"/>
                <a:cs typeface="Times New Roman" pitchFamily="18" charset="0"/>
              </a:rPr>
              <a:t>The barrier could be due to </a:t>
            </a:r>
            <a:r>
              <a:rPr lang="en-US" b="1" dirty="0">
                <a:latin typeface="Times New Roman" pitchFamily="18" charset="0"/>
                <a:cs typeface="Times New Roman" pitchFamily="18" charset="0"/>
              </a:rPr>
              <a:t>control of an input, sheer size, or some legal means </a:t>
            </a:r>
            <a:r>
              <a:rPr lang="en-US" dirty="0">
                <a:latin typeface="Times New Roman" pitchFamily="18" charset="0"/>
                <a:cs typeface="Times New Roman" pitchFamily="18" charset="0"/>
              </a:rPr>
              <a:t>of excluding competition.</a:t>
            </a:r>
          </a:p>
          <a:p>
            <a:pPr lvl="1" fontAlgn="auto">
              <a:spcAft>
                <a:spcPts val="0"/>
              </a:spcAft>
              <a:buFont typeface="Arial" pitchFamily="34" charset="0"/>
              <a:buChar char="–"/>
              <a:defRPr/>
            </a:pPr>
            <a:r>
              <a:rPr lang="en-US" dirty="0">
                <a:latin typeface="Times New Roman" pitchFamily="18" charset="0"/>
                <a:cs typeface="Times New Roman" pitchFamily="18" charset="0"/>
              </a:rPr>
              <a:t>Patents.</a:t>
            </a:r>
          </a:p>
          <a:p>
            <a:pPr lvl="1" fontAlgn="auto">
              <a:spcAft>
                <a:spcPts val="0"/>
              </a:spcAft>
              <a:buFont typeface="Arial" pitchFamily="34" charset="0"/>
              <a:buChar char="–"/>
              <a:defRPr/>
            </a:pPr>
            <a:r>
              <a:rPr lang="en-US" dirty="0">
                <a:latin typeface="Times New Roman" pitchFamily="18" charset="0"/>
                <a:cs typeface="Times New Roman" pitchFamily="18" charset="0"/>
              </a:rPr>
              <a:t>Exclusive franchises.</a:t>
            </a:r>
          </a:p>
          <a:p>
            <a:pPr lvl="1" fontAlgn="auto">
              <a:spcAft>
                <a:spcPts val="0"/>
              </a:spcAft>
              <a:buFont typeface="Arial" pitchFamily="34" charset="0"/>
              <a:buChar char="–"/>
              <a:defRPr/>
            </a:pPr>
            <a:r>
              <a:rPr lang="en-US" dirty="0">
                <a:latin typeface="Times New Roman" pitchFamily="18" charset="0"/>
                <a:cs typeface="Times New Roman" pitchFamily="18" charset="0"/>
              </a:rPr>
              <a:t>Political appointment.</a:t>
            </a:r>
          </a:p>
          <a:p>
            <a:pPr fontAlgn="auto">
              <a:spcAft>
                <a:spcPts val="0"/>
              </a:spcAft>
              <a:buFont typeface="Arial" pitchFamily="34" charset="0"/>
              <a:buChar char="•"/>
              <a:defRPr/>
            </a:pPr>
            <a:r>
              <a:rPr lang="en-US" dirty="0">
                <a:latin typeface="Times New Roman" pitchFamily="18" charset="0"/>
                <a:cs typeface="Times New Roman" pitchFamily="18" charset="0"/>
              </a:rPr>
              <a:t>Considerable market power generates resources that could be used by the firm </a:t>
            </a:r>
            <a:r>
              <a:rPr lang="en-US" b="1" u="sng" dirty="0">
                <a:latin typeface="Times New Roman" pitchFamily="18" charset="0"/>
                <a:cs typeface="Times New Roman" pitchFamily="18" charset="0"/>
              </a:rPr>
              <a:t>to exert political power</a:t>
            </a:r>
            <a:r>
              <a:rPr lang="en-US" u="sng" dirty="0">
                <a:latin typeface="Times New Roman" pitchFamily="18" charset="0"/>
                <a:cs typeface="Times New Roman" pitchFamily="18" charset="0"/>
              </a:rPr>
              <a: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F57C9B03-BBEA-2BEF-2AD6-B72014DA30A0}"/>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914400"/>
            <a:ext cx="8229600" cy="838200"/>
          </a:xfrm>
        </p:spPr>
        <p:txBody>
          <a:bodyPr/>
          <a:lstStyle/>
          <a:p>
            <a:r>
              <a:rPr lang="en-US" dirty="0">
                <a:latin typeface="Times New Roman" pitchFamily="18" charset="0"/>
                <a:cs typeface="Times New Roman" pitchFamily="18" charset="0"/>
              </a:rPr>
              <a:t>Price Discrimination</a:t>
            </a:r>
          </a:p>
        </p:txBody>
      </p:sp>
      <p:sp>
        <p:nvSpPr>
          <p:cNvPr id="3" name="Content Placeholder 2"/>
          <p:cNvSpPr>
            <a:spLocks noGrp="1"/>
          </p:cNvSpPr>
          <p:nvPr>
            <p:ph idx="1"/>
          </p:nvPr>
        </p:nvSpPr>
        <p:spPr>
          <a:xfrm>
            <a:off x="457200" y="1828800"/>
            <a:ext cx="8229600" cy="4419600"/>
          </a:xfrm>
        </p:spPr>
        <p:txBody>
          <a:bodyPr rtlCol="0">
            <a:normAutofit/>
          </a:bodyPr>
          <a:lstStyle/>
          <a:p>
            <a:pPr fontAlgn="auto">
              <a:spcAft>
                <a:spcPts val="0"/>
              </a:spcAft>
              <a:buFont typeface="Arial" pitchFamily="34" charset="0"/>
              <a:buChar char="•"/>
              <a:defRPr/>
            </a:pPr>
            <a:r>
              <a:rPr lang="en-US" dirty="0">
                <a:latin typeface="Times New Roman" pitchFamily="18" charset="0"/>
                <a:cs typeface="Times New Roman" pitchFamily="18" charset="0"/>
              </a:rPr>
              <a:t>Some customers have a more inelastic demand for a good.</a:t>
            </a:r>
          </a:p>
          <a:p>
            <a:pPr lvl="1" fontAlgn="auto">
              <a:spcAft>
                <a:spcPts val="0"/>
              </a:spcAft>
              <a:buFont typeface="Arial" pitchFamily="34" charset="0"/>
              <a:buChar char="–"/>
              <a:defRPr/>
            </a:pPr>
            <a:r>
              <a:rPr lang="en-US" dirty="0">
                <a:latin typeface="Times New Roman" pitchFamily="18" charset="0"/>
                <a:cs typeface="Times New Roman" pitchFamily="18" charset="0"/>
              </a:rPr>
              <a:t>They are willing to pay more for a product than someone like customer B who has an elastic demand.</a:t>
            </a:r>
          </a:p>
          <a:p>
            <a:pPr lvl="1" fontAlgn="auto">
              <a:spcAft>
                <a:spcPts val="0"/>
              </a:spcAft>
              <a:buFont typeface="Arial" pitchFamily="34" charset="0"/>
              <a:buChar char="–"/>
              <a:defRPr/>
            </a:pPr>
            <a:r>
              <a:rPr lang="en-US" dirty="0">
                <a:latin typeface="Times New Roman" pitchFamily="18" charset="0"/>
                <a:cs typeface="Times New Roman" pitchFamily="18" charset="0"/>
              </a:rPr>
              <a:t>A monopolist can increase profits by selling to customer A at a higher price than customer B.</a:t>
            </a:r>
          </a:p>
          <a:p>
            <a:pPr lvl="1" fontAlgn="auto">
              <a:spcAft>
                <a:spcPts val="0"/>
              </a:spcAft>
              <a:buFont typeface="Arial" pitchFamily="34" charset="0"/>
              <a:buChar char="–"/>
              <a:defRPr/>
            </a:pPr>
            <a:r>
              <a:rPr lang="en-US" dirty="0">
                <a:latin typeface="Times New Roman" pitchFamily="18" charset="0"/>
                <a:cs typeface="Times New Roman" pitchFamily="18" charset="0"/>
              </a:rPr>
              <a:t>Airlines charge business travelers higher fares and lower prices to attract more nonbusiness travelers.</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CECD863C-7D28-8C8F-A696-6F4D075443A5}"/>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0"/>
            <a:ext cx="8229600" cy="1143000"/>
          </a:xfrm>
        </p:spPr>
        <p:txBody>
          <a:bodyPr/>
          <a:lstStyle/>
          <a:p>
            <a:r>
              <a:rPr lang="en-US" dirty="0">
                <a:latin typeface="Times New Roman" pitchFamily="18" charset="0"/>
                <a:cs typeface="Times New Roman" pitchFamily="18" charset="0"/>
              </a:rPr>
              <a:t>Natural Monopolies</a:t>
            </a:r>
          </a:p>
        </p:txBody>
      </p:sp>
      <p:sp>
        <p:nvSpPr>
          <p:cNvPr id="21507" name="Content Placeholder 2"/>
          <p:cNvSpPr>
            <a:spLocks noGrp="1"/>
          </p:cNvSpPr>
          <p:nvPr>
            <p:ph idx="1"/>
          </p:nvPr>
        </p:nvSpPr>
        <p:spPr>
          <a:xfrm>
            <a:off x="457200" y="1676400"/>
            <a:ext cx="8229600" cy="4876800"/>
          </a:xfrm>
        </p:spPr>
        <p:txBody>
          <a:bodyPr/>
          <a:lstStyle/>
          <a:p>
            <a:r>
              <a:rPr lang="en-US" sz="2800" dirty="0">
                <a:solidFill>
                  <a:schemeClr val="tx2"/>
                </a:solidFill>
                <a:latin typeface="Times New Roman" pitchFamily="18" charset="0"/>
                <a:cs typeface="Times New Roman" pitchFamily="18" charset="0"/>
              </a:rPr>
              <a:t>Natural monopoly: </a:t>
            </a:r>
            <a:r>
              <a:rPr lang="en-US" sz="2800" dirty="0">
                <a:latin typeface="Times New Roman" pitchFamily="18" charset="0"/>
                <a:cs typeface="Times New Roman" pitchFamily="18" charset="0"/>
              </a:rPr>
              <a:t>an industry in which </a:t>
            </a:r>
            <a:r>
              <a:rPr lang="en-US" sz="2800" b="1" dirty="0">
                <a:latin typeface="Times New Roman" pitchFamily="18" charset="0"/>
                <a:cs typeface="Times New Roman" pitchFamily="18" charset="0"/>
              </a:rPr>
              <a:t>one firm can achieve economies of scale</a:t>
            </a:r>
            <a:r>
              <a:rPr lang="en-US" sz="2800" dirty="0">
                <a:latin typeface="Times New Roman" pitchFamily="18" charset="0"/>
                <a:cs typeface="Times New Roman" pitchFamily="18" charset="0"/>
              </a:rPr>
              <a:t> over the entire range of the market.</a:t>
            </a:r>
          </a:p>
          <a:p>
            <a:pPr lvl="1"/>
            <a:r>
              <a:rPr lang="en-US" sz="2400" dirty="0">
                <a:latin typeface="Times New Roman" pitchFamily="18" charset="0"/>
                <a:cs typeface="Times New Roman" pitchFamily="18" charset="0"/>
              </a:rPr>
              <a:t>Economies of scale act as </a:t>
            </a:r>
            <a:r>
              <a:rPr lang="en-US" sz="2400" b="1" dirty="0">
                <a:latin typeface="Times New Roman" pitchFamily="18" charset="0"/>
                <a:cs typeface="Times New Roman" pitchFamily="18" charset="0"/>
              </a:rPr>
              <a:t>a “natural” barrier to entry</a:t>
            </a:r>
            <a:r>
              <a:rPr lang="en-US" sz="2400" dirty="0">
                <a:latin typeface="Times New Roman" pitchFamily="18" charset="0"/>
                <a:cs typeface="Times New Roman" pitchFamily="18" charset="0"/>
              </a:rPr>
              <a:t>.</a:t>
            </a:r>
          </a:p>
          <a:p>
            <a:pPr lvl="1"/>
            <a:r>
              <a:rPr lang="en-US" sz="2400" dirty="0">
                <a:latin typeface="Times New Roman" pitchFamily="18" charset="0"/>
                <a:cs typeface="Times New Roman" pitchFamily="18" charset="0"/>
              </a:rPr>
              <a:t>Utilities have been examples of natural monopolies.</a:t>
            </a:r>
            <a:endParaRPr lang="el-GR" sz="2400" dirty="0">
              <a:latin typeface="Times New Roman" pitchFamily="18" charset="0"/>
              <a:cs typeface="Times New Roman" pitchFamily="18" charset="0"/>
            </a:endParaRPr>
          </a:p>
          <a:p>
            <a:r>
              <a:rPr lang="en-US" sz="2800" dirty="0">
                <a:cs typeface="Times New Roman" pitchFamily="18" charset="0"/>
              </a:rPr>
              <a:t>Government </a:t>
            </a:r>
            <a:r>
              <a:rPr lang="en-US" sz="2800" b="1" dirty="0">
                <a:cs typeface="Times New Roman" pitchFamily="18" charset="0"/>
              </a:rPr>
              <a:t>sets up natural monopolies</a:t>
            </a:r>
            <a:r>
              <a:rPr lang="en-US" sz="2800" dirty="0">
                <a:cs typeface="Times New Roman" pitchFamily="18" charset="0"/>
              </a:rPr>
              <a:t>.</a:t>
            </a:r>
          </a:p>
          <a:p>
            <a:pPr lvl="1"/>
            <a:r>
              <a:rPr lang="en-US" sz="2400" dirty="0">
                <a:cs typeface="Times New Roman" pitchFamily="18" charset="0"/>
              </a:rPr>
              <a:t>Government describes the quality and area of service.</a:t>
            </a:r>
          </a:p>
          <a:p>
            <a:pPr lvl="1"/>
            <a:r>
              <a:rPr lang="en-US" sz="2400" dirty="0">
                <a:cs typeface="Times New Roman" pitchFamily="18" charset="0"/>
              </a:rPr>
              <a:t>Government sets the rate (price) the natural monopoly can charge its customers.</a:t>
            </a:r>
          </a:p>
          <a:p>
            <a:pPr lvl="1"/>
            <a:r>
              <a:rPr lang="en-US" sz="2400" dirty="0">
                <a:cs typeface="Times New Roman" pitchFamily="18" charset="0"/>
              </a:rPr>
              <a:t>The rate is set so there is no economic profit. </a:t>
            </a:r>
          </a:p>
          <a:p>
            <a:pPr lvl="1"/>
            <a:r>
              <a:rPr lang="en-US" sz="2400" dirty="0">
                <a:cs typeface="Times New Roman" pitchFamily="18" charset="0"/>
              </a:rPr>
              <a:t>A normal profit is – usually- allowed.</a:t>
            </a:r>
            <a:endParaRPr lang="en-US" dirty="0">
              <a:cs typeface="Times New Roman" pitchFamily="18" charset="0"/>
            </a:endParaRPr>
          </a:p>
          <a:p>
            <a:endParaRPr lang="en-US" dirty="0">
              <a:latin typeface="Times New Roman" pitchFamily="18" charset="0"/>
              <a:cs typeface="Times New Roman" pitchFamily="18" charset="0"/>
            </a:endParaRP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9D589CC6-B82A-C743-B702-0D5262605DCE}"/>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838200"/>
            <a:ext cx="8229600" cy="1143000"/>
          </a:xfrm>
        </p:spPr>
        <p:txBody>
          <a:bodyPr/>
          <a:lstStyle/>
          <a:p>
            <a:r>
              <a:rPr lang="en-US" dirty="0"/>
              <a:t>Oligopoly</a:t>
            </a:r>
          </a:p>
        </p:txBody>
      </p:sp>
      <p:sp>
        <p:nvSpPr>
          <p:cNvPr id="3" name="Content Placeholder 2"/>
          <p:cNvSpPr>
            <a:spLocks noGrp="1"/>
          </p:cNvSpPr>
          <p:nvPr>
            <p:ph idx="1"/>
          </p:nvPr>
        </p:nvSpPr>
        <p:spPr>
          <a:xfrm>
            <a:off x="457200" y="1905000"/>
            <a:ext cx="8229600" cy="4038600"/>
          </a:xfrm>
        </p:spPr>
        <p:txBody>
          <a:bodyPr rtlCol="0">
            <a:normAutofit/>
          </a:bodyPr>
          <a:lstStyle/>
          <a:p>
            <a:pPr fontAlgn="auto">
              <a:spcAft>
                <a:spcPts val="0"/>
              </a:spcAft>
              <a:buFont typeface="Arial" pitchFamily="34" charset="0"/>
              <a:buChar char="•"/>
              <a:defRPr/>
            </a:pPr>
            <a:r>
              <a:rPr lang="en-US" dirty="0"/>
              <a:t>In an oligopoly</a:t>
            </a:r>
          </a:p>
          <a:p>
            <a:pPr lvl="1" fontAlgn="auto">
              <a:spcAft>
                <a:spcPts val="0"/>
              </a:spcAft>
              <a:buFont typeface="Arial" pitchFamily="34" charset="0"/>
              <a:buChar char="–"/>
              <a:defRPr/>
            </a:pPr>
            <a:r>
              <a:rPr lang="en-US" dirty="0"/>
              <a:t>There are only </a:t>
            </a:r>
            <a:r>
              <a:rPr lang="en-US" b="1" dirty="0"/>
              <a:t>a few firms</a:t>
            </a:r>
            <a:r>
              <a:rPr lang="en-US" dirty="0"/>
              <a:t>, generally </a:t>
            </a:r>
            <a:r>
              <a:rPr lang="en-US" b="1" dirty="0"/>
              <a:t>big</a:t>
            </a:r>
            <a:r>
              <a:rPr lang="en-US" dirty="0"/>
              <a:t> relative to the size of the market.</a:t>
            </a:r>
          </a:p>
          <a:p>
            <a:pPr lvl="1" fontAlgn="auto">
              <a:spcAft>
                <a:spcPts val="0"/>
              </a:spcAft>
              <a:buFont typeface="Arial" pitchFamily="34" charset="0"/>
              <a:buChar char="–"/>
              <a:defRPr/>
            </a:pPr>
            <a:r>
              <a:rPr lang="en-US" b="1" dirty="0"/>
              <a:t>Barriers to entry are high</a:t>
            </a:r>
            <a:r>
              <a:rPr lang="en-US" dirty="0"/>
              <a:t>.</a:t>
            </a:r>
          </a:p>
          <a:p>
            <a:pPr lvl="1" fontAlgn="auto">
              <a:spcAft>
                <a:spcPts val="0"/>
              </a:spcAft>
              <a:buFont typeface="Arial" pitchFamily="34" charset="0"/>
              <a:buChar char="–"/>
              <a:defRPr/>
            </a:pPr>
            <a:r>
              <a:rPr lang="en-US" dirty="0"/>
              <a:t>Each sells a </a:t>
            </a:r>
            <a:r>
              <a:rPr lang="en-US" b="1" dirty="0"/>
              <a:t>basically standardized product</a:t>
            </a:r>
            <a:r>
              <a:rPr lang="en-US" dirty="0"/>
              <a:t>, but with </a:t>
            </a:r>
            <a:r>
              <a:rPr lang="en-US" b="1" dirty="0"/>
              <a:t>differentiating elements</a:t>
            </a:r>
            <a:r>
              <a:rPr lang="en-US" dirty="0"/>
              <a:t>. Generally one firm’s product will substitute for another's.</a:t>
            </a:r>
          </a:p>
          <a:p>
            <a:pPr lvl="1" fontAlgn="auto">
              <a:spcAft>
                <a:spcPts val="0"/>
              </a:spcAft>
              <a:buFont typeface="Arial" pitchFamily="34" charset="0"/>
              <a:buChar char="–"/>
              <a:defRPr/>
            </a:pPr>
            <a:r>
              <a:rPr lang="en-US" dirty="0"/>
              <a:t>Each dominant firm has substantial market power.</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5FD8413A-894C-116D-16B3-E6253AC1CC3E}"/>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0"/>
            <a:ext cx="8229600" cy="990600"/>
          </a:xfrm>
        </p:spPr>
        <p:txBody>
          <a:bodyPr/>
          <a:lstStyle/>
          <a:p>
            <a:r>
              <a:rPr lang="en-US" dirty="0"/>
              <a:t>Oligopoly Behavior</a:t>
            </a:r>
          </a:p>
        </p:txBody>
      </p:sp>
      <p:sp>
        <p:nvSpPr>
          <p:cNvPr id="3" name="Content Placeholder 2"/>
          <p:cNvSpPr>
            <a:spLocks noGrp="1"/>
          </p:cNvSpPr>
          <p:nvPr>
            <p:ph idx="1"/>
          </p:nvPr>
        </p:nvSpPr>
        <p:spPr>
          <a:xfrm>
            <a:off x="457200" y="1981200"/>
            <a:ext cx="8229600" cy="4267200"/>
          </a:xfrm>
        </p:spPr>
        <p:txBody>
          <a:bodyPr rtlCol="0">
            <a:normAutofit/>
          </a:bodyPr>
          <a:lstStyle/>
          <a:p>
            <a:pPr fontAlgn="auto">
              <a:spcAft>
                <a:spcPts val="0"/>
              </a:spcAft>
              <a:buFont typeface="Arial" pitchFamily="34" charset="0"/>
              <a:buChar char="•"/>
              <a:defRPr/>
            </a:pPr>
            <a:r>
              <a:rPr lang="en-US" dirty="0"/>
              <a:t>Firms in an oligopoly </a:t>
            </a:r>
            <a:r>
              <a:rPr lang="en-US" b="1" dirty="0"/>
              <a:t>make decisions based on what they think their competitors will do</a:t>
            </a:r>
            <a:r>
              <a:rPr lang="en-US" dirty="0"/>
              <a:t>.</a:t>
            </a:r>
          </a:p>
          <a:p>
            <a:pPr lvl="1" fontAlgn="auto">
              <a:spcAft>
                <a:spcPts val="0"/>
              </a:spcAft>
              <a:buFont typeface="Arial" pitchFamily="34" charset="0"/>
              <a:buChar char="–"/>
              <a:defRPr/>
            </a:pPr>
            <a:r>
              <a:rPr lang="en-US" dirty="0"/>
              <a:t>They are </a:t>
            </a:r>
            <a:r>
              <a:rPr lang="en-US" b="1" dirty="0"/>
              <a:t>interdependent</a:t>
            </a:r>
            <a:r>
              <a:rPr lang="en-US" dirty="0"/>
              <a:t> in their decision making.</a:t>
            </a:r>
          </a:p>
          <a:p>
            <a:pPr fontAlgn="auto">
              <a:spcAft>
                <a:spcPts val="0"/>
              </a:spcAft>
              <a:buFont typeface="Arial" pitchFamily="34" charset="0"/>
              <a:buChar char="•"/>
              <a:defRPr/>
            </a:pPr>
            <a:r>
              <a:rPr lang="en-US" b="1" dirty="0">
                <a:solidFill>
                  <a:schemeClr val="tx2"/>
                </a:solidFill>
              </a:rPr>
              <a:t>Market share</a:t>
            </a:r>
            <a:r>
              <a:rPr lang="en-US" dirty="0">
                <a:solidFill>
                  <a:schemeClr val="tx2"/>
                </a:solidFill>
              </a:rPr>
              <a:t>: </a:t>
            </a:r>
            <a:r>
              <a:rPr lang="en-US" dirty="0"/>
              <a:t>the percentage of the total market produced by a single firm.</a:t>
            </a:r>
          </a:p>
          <a:p>
            <a:pPr lvl="1" fontAlgn="auto">
              <a:spcAft>
                <a:spcPts val="0"/>
              </a:spcAft>
              <a:buFont typeface="Arial" pitchFamily="34" charset="0"/>
              <a:buChar char="–"/>
              <a:defRPr/>
            </a:pPr>
            <a:r>
              <a:rPr lang="en-US" dirty="0"/>
              <a:t>If the total produced is 1,000,000 units, and firm A produces 300,000, A’s market share is 30%.</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398885C1-81F5-50BA-45D8-C0A2A2F0329E}"/>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838200"/>
            <a:ext cx="8229600" cy="1143000"/>
          </a:xfrm>
        </p:spPr>
        <p:txBody>
          <a:bodyPr/>
          <a:lstStyle/>
          <a:p>
            <a:r>
              <a:rPr lang="en-US" dirty="0"/>
              <a:t>Oligopoly Behavior</a:t>
            </a:r>
          </a:p>
        </p:txBody>
      </p:sp>
      <p:sp>
        <p:nvSpPr>
          <p:cNvPr id="3" name="Content Placeholder 2"/>
          <p:cNvSpPr>
            <a:spLocks noGrp="1"/>
          </p:cNvSpPr>
          <p:nvPr>
            <p:ph idx="1"/>
          </p:nvPr>
        </p:nvSpPr>
        <p:spPr>
          <a:xfrm>
            <a:off x="457200" y="1905000"/>
            <a:ext cx="8229600" cy="4038600"/>
          </a:xfrm>
        </p:spPr>
        <p:txBody>
          <a:bodyPr rtlCol="0">
            <a:normAutofit lnSpcReduction="10000"/>
          </a:bodyPr>
          <a:lstStyle/>
          <a:p>
            <a:pPr fontAlgn="auto">
              <a:spcAft>
                <a:spcPts val="0"/>
              </a:spcAft>
              <a:buFont typeface="Arial" pitchFamily="34" charset="0"/>
              <a:buChar char="•"/>
              <a:defRPr/>
            </a:pPr>
            <a:r>
              <a:rPr lang="en-US" dirty="0"/>
              <a:t>A significant behavior of an </a:t>
            </a:r>
            <a:r>
              <a:rPr lang="en-US" b="1" u="sng" dirty="0"/>
              <a:t>oligopolist is to preserve market share.</a:t>
            </a:r>
          </a:p>
          <a:p>
            <a:pPr lvl="1" fontAlgn="auto">
              <a:spcAft>
                <a:spcPts val="0"/>
              </a:spcAft>
              <a:buFont typeface="Arial" pitchFamily="34" charset="0"/>
              <a:buChar char="–"/>
              <a:defRPr/>
            </a:pPr>
            <a:r>
              <a:rPr lang="en-US" dirty="0"/>
              <a:t>If firm A sees its market share drop from 30% to 28%, that means one of its rivals took sales away from firm A. This is not acceptable.</a:t>
            </a:r>
          </a:p>
          <a:p>
            <a:pPr lvl="1" fontAlgn="auto">
              <a:spcAft>
                <a:spcPts val="0"/>
              </a:spcAft>
              <a:buFont typeface="Arial" pitchFamily="34" charset="0"/>
              <a:buChar char="–"/>
              <a:defRPr/>
            </a:pPr>
            <a:r>
              <a:rPr lang="en-US" dirty="0"/>
              <a:t>An </a:t>
            </a:r>
            <a:r>
              <a:rPr lang="en-US" b="1" dirty="0"/>
              <a:t>increase in market share of one firm reduces the market share of other firms</a:t>
            </a:r>
            <a:r>
              <a:rPr lang="en-US" dirty="0"/>
              <a:t>.</a:t>
            </a:r>
          </a:p>
          <a:p>
            <a:pPr lvl="1" fontAlgn="auto">
              <a:spcAft>
                <a:spcPts val="0"/>
              </a:spcAft>
              <a:buFont typeface="Arial" pitchFamily="34" charset="0"/>
              <a:buChar char="–"/>
              <a:defRPr/>
            </a:pPr>
            <a:r>
              <a:rPr lang="en-US" dirty="0"/>
              <a:t>How can one firm accomplish this?</a:t>
            </a:r>
          </a:p>
          <a:p>
            <a:pPr lvl="1" fontAlgn="auto">
              <a:spcAft>
                <a:spcPts val="0"/>
              </a:spcAft>
              <a:buFont typeface="Arial" pitchFamily="34" charset="0"/>
              <a:buChar char="–"/>
              <a:defRPr/>
            </a:pPr>
            <a:r>
              <a:rPr lang="en-US" dirty="0"/>
              <a:t>What will the other firms do?</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904FBC74-8B94-FE13-3537-15C0B90701EB}"/>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066800"/>
            <a:ext cx="8229600" cy="990600"/>
          </a:xfrm>
        </p:spPr>
        <p:txBody>
          <a:bodyPr/>
          <a:lstStyle/>
          <a:p>
            <a:r>
              <a:rPr lang="en-US" dirty="0"/>
              <a:t>Oligopoly Behavior</a:t>
            </a:r>
          </a:p>
        </p:txBody>
      </p:sp>
      <p:sp>
        <p:nvSpPr>
          <p:cNvPr id="12291" name="Content Placeholder 2"/>
          <p:cNvSpPr>
            <a:spLocks noGrp="1"/>
          </p:cNvSpPr>
          <p:nvPr>
            <p:ph idx="1"/>
          </p:nvPr>
        </p:nvSpPr>
        <p:spPr>
          <a:xfrm>
            <a:off x="457200" y="2209800"/>
            <a:ext cx="8229600" cy="3733800"/>
          </a:xfrm>
        </p:spPr>
        <p:txBody>
          <a:bodyPr/>
          <a:lstStyle/>
          <a:p>
            <a:r>
              <a:rPr lang="en-US" dirty="0"/>
              <a:t>Firm A could lower its price and undercut its rivals.</a:t>
            </a:r>
          </a:p>
          <a:p>
            <a:pPr lvl="1"/>
            <a:r>
              <a:rPr lang="en-US" dirty="0"/>
              <a:t>At the lower price, sales would increase and firm A would increase its market share.</a:t>
            </a:r>
          </a:p>
          <a:p>
            <a:pPr lvl="1"/>
            <a:r>
              <a:rPr lang="en-US" dirty="0"/>
              <a:t>However, </a:t>
            </a:r>
            <a:r>
              <a:rPr lang="en-US" b="1" dirty="0"/>
              <a:t>others in the oligopoly would immediately notice this</a:t>
            </a:r>
            <a:r>
              <a:rPr lang="en-US" dirty="0"/>
              <a:t>. Since they do not want to lose market share to firm A, they would retaliate by lowering their prices also.</a:t>
            </a:r>
          </a:p>
          <a:p>
            <a:pPr lvl="1"/>
            <a:endParaRPr lang="en-US" dirty="0"/>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189CE1F7-795F-EA21-5D6C-9AE489F2D462}"/>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914400"/>
            <a:ext cx="8229600" cy="884238"/>
          </a:xfrm>
        </p:spPr>
        <p:txBody>
          <a:bodyPr/>
          <a:lstStyle/>
          <a:p>
            <a:r>
              <a:rPr lang="en-US" dirty="0">
                <a:latin typeface="Cambria" pitchFamily="18" charset="0"/>
              </a:rPr>
              <a:t>The Kinked Demand Curve</a:t>
            </a:r>
          </a:p>
        </p:txBody>
      </p:sp>
      <p:sp>
        <p:nvSpPr>
          <p:cNvPr id="5" name="Content Placeholder 4"/>
          <p:cNvSpPr>
            <a:spLocks noGrp="1"/>
          </p:cNvSpPr>
          <p:nvPr>
            <p:ph sz="half" idx="1"/>
          </p:nvPr>
        </p:nvSpPr>
        <p:spPr>
          <a:xfrm>
            <a:off x="228600" y="1905000"/>
            <a:ext cx="3886200" cy="4191000"/>
          </a:xfrm>
        </p:spPr>
        <p:txBody>
          <a:bodyPr/>
          <a:lstStyle/>
          <a:p>
            <a:r>
              <a:rPr lang="en-US">
                <a:latin typeface="Cambria" pitchFamily="18" charset="0"/>
              </a:rPr>
              <a:t>A firm will match a rival’s price decrease but will not match a rival’s price increase.</a:t>
            </a:r>
          </a:p>
          <a:p>
            <a:r>
              <a:rPr lang="en-US">
                <a:latin typeface="Cambria" pitchFamily="18" charset="0"/>
              </a:rPr>
              <a:t>The different responses can be seen in the firm’s demand curve, which is kinked at point </a:t>
            </a:r>
            <a:r>
              <a:rPr lang="en-US" b="1" i="1">
                <a:solidFill>
                  <a:schemeClr val="tx2"/>
                </a:solidFill>
                <a:latin typeface="Cambria" pitchFamily="18" charset="0"/>
              </a:rPr>
              <a:t>A</a:t>
            </a:r>
            <a:r>
              <a:rPr lang="en-US">
                <a:latin typeface="Cambria" pitchFamily="18" charset="0"/>
              </a:rPr>
              <a:t>.</a:t>
            </a:r>
          </a:p>
          <a:p>
            <a:pPr lvl="1"/>
            <a:endParaRPr lang="en-US">
              <a:latin typeface="Cambria" pitchFamily="18" charset="0"/>
            </a:endParaRPr>
          </a:p>
        </p:txBody>
      </p:sp>
      <p:pic>
        <p:nvPicPr>
          <p:cNvPr id="15365" name="Picture 2"/>
          <p:cNvPicPr>
            <a:picLocks noChangeAspect="1" noChangeArrowheads="1"/>
          </p:cNvPicPr>
          <p:nvPr/>
        </p:nvPicPr>
        <p:blipFill>
          <a:blip r:embed="rId3" cstate="print"/>
          <a:srcRect/>
          <a:stretch>
            <a:fillRect/>
          </a:stretch>
        </p:blipFill>
        <p:spPr bwMode="auto">
          <a:xfrm>
            <a:off x="4114800" y="2190750"/>
            <a:ext cx="4876800" cy="3448050"/>
          </a:xfrm>
          <a:prstGeom prst="rect">
            <a:avLst/>
          </a:prstGeom>
          <a:noFill/>
          <a:ln w="9525">
            <a:noFill/>
            <a:miter lim="800000"/>
            <a:headEnd/>
            <a:tailEnd/>
          </a:ln>
        </p:spPr>
      </p:pic>
      <p:sp>
        <p:nvSpPr>
          <p:cNvPr id="6" name="Text Box 5"/>
          <p:cNvSpPr txBox="1">
            <a:spLocks noChangeArrowheads="1"/>
          </p:cNvSpPr>
          <p:nvPr/>
        </p:nvSpPr>
        <p:spPr bwMode="auto">
          <a:xfrm>
            <a:off x="-1"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63094E49-1EE2-6E13-E606-485A84298205}"/>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914400"/>
            <a:ext cx="8229600" cy="838200"/>
          </a:xfrm>
        </p:spPr>
        <p:txBody>
          <a:bodyPr/>
          <a:lstStyle/>
          <a:p>
            <a:r>
              <a:rPr lang="en-US" dirty="0"/>
              <a:t>Non</a:t>
            </a:r>
            <a:r>
              <a:rPr lang="el-GR" dirty="0"/>
              <a:t>-</a:t>
            </a:r>
            <a:r>
              <a:rPr lang="en-US" dirty="0"/>
              <a:t>price Competition</a:t>
            </a:r>
          </a:p>
        </p:txBody>
      </p:sp>
      <p:sp>
        <p:nvSpPr>
          <p:cNvPr id="3" name="Content Placeholder 2"/>
          <p:cNvSpPr>
            <a:spLocks noGrp="1"/>
          </p:cNvSpPr>
          <p:nvPr>
            <p:ph idx="1"/>
          </p:nvPr>
        </p:nvSpPr>
        <p:spPr>
          <a:xfrm>
            <a:off x="457200" y="1752600"/>
            <a:ext cx="8229600" cy="4495800"/>
          </a:xfrm>
        </p:spPr>
        <p:txBody>
          <a:bodyPr rtlCol="0">
            <a:normAutofit fontScale="92500"/>
          </a:bodyPr>
          <a:lstStyle/>
          <a:p>
            <a:pPr fontAlgn="auto">
              <a:spcAft>
                <a:spcPts val="0"/>
              </a:spcAft>
              <a:buFont typeface="Arial" pitchFamily="34" charset="0"/>
              <a:buChar char="•"/>
              <a:defRPr/>
            </a:pPr>
            <a:r>
              <a:rPr lang="en-US" b="1" dirty="0"/>
              <a:t>Oligopolists avoid price competition </a:t>
            </a:r>
            <a:r>
              <a:rPr lang="en-US" dirty="0"/>
              <a:t>and instead pursue nonprice competition.</a:t>
            </a:r>
          </a:p>
          <a:p>
            <a:pPr lvl="1" fontAlgn="auto">
              <a:spcAft>
                <a:spcPts val="0"/>
              </a:spcAft>
              <a:buFont typeface="Arial" pitchFamily="34" charset="0"/>
              <a:buChar char="–"/>
              <a:defRPr/>
            </a:pPr>
            <a:r>
              <a:rPr lang="en-US" dirty="0"/>
              <a:t>Advertising.</a:t>
            </a:r>
          </a:p>
          <a:p>
            <a:pPr lvl="2" fontAlgn="auto">
              <a:spcAft>
                <a:spcPts val="0"/>
              </a:spcAft>
              <a:buFont typeface="Arial" pitchFamily="34" charset="0"/>
              <a:buChar char="•"/>
              <a:defRPr/>
            </a:pPr>
            <a:r>
              <a:rPr lang="en-US" dirty="0"/>
              <a:t>Convince the consumer that firm A’s product is a better buy than those of its rivals.</a:t>
            </a:r>
          </a:p>
          <a:p>
            <a:pPr lvl="1" fontAlgn="auto">
              <a:spcAft>
                <a:spcPts val="0"/>
              </a:spcAft>
              <a:buFont typeface="Arial" pitchFamily="34" charset="0"/>
              <a:buChar char="–"/>
              <a:defRPr/>
            </a:pPr>
            <a:r>
              <a:rPr lang="en-US" dirty="0"/>
              <a:t>Product differentiation.</a:t>
            </a:r>
          </a:p>
          <a:p>
            <a:pPr lvl="2" fontAlgn="auto">
              <a:spcAft>
                <a:spcPts val="0"/>
              </a:spcAft>
              <a:buFont typeface="Arial" pitchFamily="34" charset="0"/>
              <a:buChar char="•"/>
              <a:defRPr/>
            </a:pPr>
            <a:r>
              <a:rPr lang="en-US" dirty="0"/>
              <a:t>Firm A could modify its products to make them appealingly different in order to sell more. </a:t>
            </a:r>
          </a:p>
          <a:p>
            <a:pPr fontAlgn="auto">
              <a:spcAft>
                <a:spcPts val="0"/>
              </a:spcAft>
              <a:buFont typeface="Arial" pitchFamily="34" charset="0"/>
              <a:buChar char="•"/>
              <a:defRPr/>
            </a:pPr>
            <a:r>
              <a:rPr lang="en-US" dirty="0"/>
              <a:t>Both strategies are designed to improve </a:t>
            </a:r>
            <a:r>
              <a:rPr lang="en-US" b="1" dirty="0"/>
              <a:t>brand loyalty</a:t>
            </a:r>
            <a:r>
              <a:rPr lang="en-US" dirty="0"/>
              <a:t>, thus maintaining or gaining market share.</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9402DBD4-6BC7-9639-AC83-7E12AED8C8F2}"/>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838200"/>
            <a:ext cx="8229600" cy="1143000"/>
          </a:xfrm>
        </p:spPr>
        <p:txBody>
          <a:bodyPr/>
          <a:lstStyle/>
          <a:p>
            <a:r>
              <a:rPr lang="en-US" dirty="0"/>
              <a:t>Game Theory</a:t>
            </a:r>
          </a:p>
        </p:txBody>
      </p:sp>
      <p:sp>
        <p:nvSpPr>
          <p:cNvPr id="3" name="Content Placeholder 2"/>
          <p:cNvSpPr>
            <a:spLocks noGrp="1"/>
          </p:cNvSpPr>
          <p:nvPr>
            <p:ph idx="1"/>
          </p:nvPr>
        </p:nvSpPr>
        <p:spPr>
          <a:xfrm>
            <a:off x="457200" y="2286000"/>
            <a:ext cx="8229600" cy="3657600"/>
          </a:xfrm>
        </p:spPr>
        <p:txBody>
          <a:bodyPr/>
          <a:lstStyle/>
          <a:p>
            <a:r>
              <a:rPr lang="en-US" dirty="0"/>
              <a:t>Playing the “What if?” game: Each </a:t>
            </a:r>
            <a:r>
              <a:rPr lang="en-US" dirty="0" err="1"/>
              <a:t>oligopolist</a:t>
            </a:r>
            <a:r>
              <a:rPr lang="en-US" dirty="0"/>
              <a:t> has to consider the potential responses of rivals when formulating price or output strategies.</a:t>
            </a:r>
          </a:p>
          <a:p>
            <a:r>
              <a:rPr lang="en-US" dirty="0"/>
              <a:t>Game strategy requires the creation of possible outcomes. </a:t>
            </a:r>
            <a:r>
              <a:rPr lang="en-US" b="1" dirty="0"/>
              <a:t>This is called the </a:t>
            </a:r>
            <a:r>
              <a:rPr lang="en-US" b="1" dirty="0">
                <a:solidFill>
                  <a:schemeClr val="tx2"/>
                </a:solidFill>
              </a:rPr>
              <a:t>payoff matrix</a:t>
            </a:r>
            <a:r>
              <a:rPr lang="en-US" dirty="0"/>
              <a: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581E490E-0503-EE1A-9C37-1186CE733E5E}"/>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838200"/>
            <a:ext cx="8229600" cy="1143000"/>
          </a:xfrm>
        </p:spPr>
        <p:txBody>
          <a:bodyPr/>
          <a:lstStyle/>
          <a:p>
            <a:r>
              <a:rPr lang="en-US" dirty="0"/>
              <a:t>Monopoly</a:t>
            </a:r>
          </a:p>
        </p:txBody>
      </p:sp>
      <p:sp>
        <p:nvSpPr>
          <p:cNvPr id="4099" name="Content Placeholder 2"/>
          <p:cNvSpPr>
            <a:spLocks noGrp="1"/>
          </p:cNvSpPr>
          <p:nvPr>
            <p:ph idx="1"/>
          </p:nvPr>
        </p:nvSpPr>
        <p:spPr>
          <a:xfrm>
            <a:off x="457200" y="1905000"/>
            <a:ext cx="8229600" cy="4038600"/>
          </a:xfrm>
        </p:spPr>
        <p:txBody>
          <a:bodyPr/>
          <a:lstStyle/>
          <a:p>
            <a:r>
              <a:rPr lang="en-US" dirty="0"/>
              <a:t>A monopoly is an industry in which there is only one producer.</a:t>
            </a:r>
          </a:p>
          <a:p>
            <a:r>
              <a:rPr lang="en-US" dirty="0"/>
              <a:t>Thus there is no competition. </a:t>
            </a:r>
          </a:p>
          <a:p>
            <a:pPr lvl="1"/>
            <a:r>
              <a:rPr lang="en-US" b="1" dirty="0"/>
              <a:t>A monopolist has significant market power</a:t>
            </a:r>
            <a:r>
              <a:rPr lang="en-US" dirty="0"/>
              <a:t>; it can dictate the price.</a:t>
            </a:r>
          </a:p>
          <a:p>
            <a:pPr lvl="1"/>
            <a:r>
              <a:rPr lang="en-US" dirty="0"/>
              <a:t>A monopolist </a:t>
            </a:r>
            <a:r>
              <a:rPr lang="en-US" b="1" dirty="0"/>
              <a:t>does not have to continuously modify its product </a:t>
            </a:r>
            <a:r>
              <a:rPr lang="en-US" dirty="0"/>
              <a:t>since there is no competition.</a:t>
            </a:r>
          </a:p>
        </p:txBody>
      </p:sp>
      <p:sp>
        <p:nvSpPr>
          <p:cNvPr id="4"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5"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3" name="Εικόνα 2">
            <a:extLst>
              <a:ext uri="{FF2B5EF4-FFF2-40B4-BE49-F238E27FC236}">
                <a16:creationId xmlns="" xmlns:a16="http://schemas.microsoft.com/office/drawing/2014/main" id="{D75525B8-839D-E768-C20C-2AB378D43C26}"/>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066800"/>
            <a:ext cx="8229600" cy="762000"/>
          </a:xfrm>
        </p:spPr>
        <p:txBody>
          <a:bodyPr/>
          <a:lstStyle/>
          <a:p>
            <a:r>
              <a:rPr lang="en-US" dirty="0"/>
              <a:t>Game Theory</a:t>
            </a:r>
          </a:p>
        </p:txBody>
      </p:sp>
      <p:sp>
        <p:nvSpPr>
          <p:cNvPr id="3" name="Content Placeholder 2"/>
          <p:cNvSpPr>
            <a:spLocks noGrp="1"/>
          </p:cNvSpPr>
          <p:nvPr>
            <p:ph idx="1"/>
          </p:nvPr>
        </p:nvSpPr>
        <p:spPr>
          <a:xfrm>
            <a:off x="381000" y="3581400"/>
            <a:ext cx="8229600" cy="2438400"/>
          </a:xfrm>
        </p:spPr>
        <p:txBody>
          <a:bodyPr rtlCol="0">
            <a:normAutofit fontScale="92500" lnSpcReduction="10000"/>
          </a:bodyPr>
          <a:lstStyle/>
          <a:p>
            <a:pPr fontAlgn="auto">
              <a:spcAft>
                <a:spcPts val="0"/>
              </a:spcAft>
              <a:buFont typeface="Arial" pitchFamily="34" charset="0"/>
              <a:buChar char="•"/>
              <a:defRPr/>
            </a:pPr>
            <a:r>
              <a:rPr lang="en-US" dirty="0"/>
              <a:t>Each cell in the payoff matrix shows how profit will change for each action/response combination.</a:t>
            </a:r>
          </a:p>
          <a:p>
            <a:pPr fontAlgn="auto">
              <a:spcAft>
                <a:spcPts val="0"/>
              </a:spcAft>
              <a:buFont typeface="Arial" pitchFamily="34" charset="0"/>
              <a:buChar char="•"/>
              <a:defRPr/>
            </a:pPr>
            <a:r>
              <a:rPr lang="en-US" dirty="0"/>
              <a:t>In the example above, Universal’s best bet is to initiate a price cut. (Dominant Strategy)</a:t>
            </a:r>
          </a:p>
          <a:p>
            <a:pPr fontAlgn="auto">
              <a:spcAft>
                <a:spcPts val="0"/>
              </a:spcAft>
              <a:buFont typeface="Arial" pitchFamily="34" charset="0"/>
              <a:buChar char="•"/>
              <a:defRPr/>
            </a:pPr>
            <a:r>
              <a:rPr lang="en-US" dirty="0"/>
              <a:t>The Rivals’ Dominant Strategy is also Price Cut</a:t>
            </a:r>
          </a:p>
          <a:p>
            <a:pPr fontAlgn="auto">
              <a:spcAft>
                <a:spcPts val="0"/>
              </a:spcAft>
              <a:buFont typeface="Arial" pitchFamily="34" charset="0"/>
              <a:buChar char="•"/>
              <a:defRPr/>
            </a:pPr>
            <a:endParaRPr lang="en-US" dirty="0"/>
          </a:p>
        </p:txBody>
      </p:sp>
      <p:pic>
        <p:nvPicPr>
          <p:cNvPr id="18437" name="Picture 2"/>
          <p:cNvPicPr>
            <a:picLocks noChangeAspect="1" noChangeArrowheads="1"/>
          </p:cNvPicPr>
          <p:nvPr/>
        </p:nvPicPr>
        <p:blipFill>
          <a:blip r:embed="rId3" cstate="print"/>
          <a:srcRect/>
          <a:stretch>
            <a:fillRect/>
          </a:stretch>
        </p:blipFill>
        <p:spPr bwMode="auto">
          <a:xfrm>
            <a:off x="152400" y="1905000"/>
            <a:ext cx="8839200" cy="1676400"/>
          </a:xfrm>
          <a:prstGeom prst="rect">
            <a:avLst/>
          </a:prstGeom>
          <a:noFill/>
          <a:ln w="9525">
            <a:noFill/>
            <a:miter lim="800000"/>
            <a:headEnd/>
            <a:tailEnd/>
          </a:ln>
        </p:spPr>
      </p:pic>
      <p:sp>
        <p:nvSpPr>
          <p:cNvPr id="5"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6"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4" name="Εικόνα 3">
            <a:extLst>
              <a:ext uri="{FF2B5EF4-FFF2-40B4-BE49-F238E27FC236}">
                <a16:creationId xmlns="" xmlns:a16="http://schemas.microsoft.com/office/drawing/2014/main" id="{3ABF64A3-3FC9-2E18-65D4-ED69DCC9F1E2}"/>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838200"/>
            <a:ext cx="8229600" cy="1143000"/>
          </a:xfrm>
        </p:spPr>
        <p:txBody>
          <a:bodyPr/>
          <a:lstStyle/>
          <a:p>
            <a:r>
              <a:rPr lang="en-US" dirty="0"/>
              <a:t>Coordination</a:t>
            </a:r>
          </a:p>
        </p:txBody>
      </p:sp>
      <p:sp>
        <p:nvSpPr>
          <p:cNvPr id="3" name="Content Placeholder 2"/>
          <p:cNvSpPr>
            <a:spLocks noGrp="1"/>
          </p:cNvSpPr>
          <p:nvPr>
            <p:ph idx="1"/>
          </p:nvPr>
        </p:nvSpPr>
        <p:spPr>
          <a:xfrm>
            <a:off x="457200" y="1905000"/>
            <a:ext cx="8229600" cy="4038600"/>
          </a:xfrm>
        </p:spPr>
        <p:txBody>
          <a:bodyPr rtlCol="0">
            <a:normAutofit lnSpcReduction="10000"/>
          </a:bodyPr>
          <a:lstStyle/>
          <a:p>
            <a:pPr fontAlgn="auto">
              <a:spcAft>
                <a:spcPts val="0"/>
              </a:spcAft>
              <a:buFont typeface="Arial" pitchFamily="34" charset="0"/>
              <a:buChar char="•"/>
              <a:defRPr/>
            </a:pPr>
            <a:r>
              <a:rPr lang="en-US" dirty="0"/>
              <a:t>Oligopolies try to behave like a monopoly, choosing an </a:t>
            </a:r>
            <a:r>
              <a:rPr lang="en-US" dirty="0">
                <a:solidFill>
                  <a:schemeClr val="tx2"/>
                </a:solidFill>
              </a:rPr>
              <a:t>industry</a:t>
            </a:r>
            <a:r>
              <a:rPr lang="en-US" dirty="0"/>
              <a:t> output that maximizes total industry profit.</a:t>
            </a:r>
          </a:p>
          <a:p>
            <a:pPr lvl="1" fontAlgn="auto">
              <a:spcAft>
                <a:spcPts val="0"/>
              </a:spcAft>
              <a:buFont typeface="Arial" pitchFamily="34" charset="0"/>
              <a:buChar char="–"/>
              <a:defRPr/>
            </a:pPr>
            <a:r>
              <a:rPr lang="en-US" dirty="0"/>
              <a:t>This requires oligopoly firms to </a:t>
            </a:r>
            <a:r>
              <a:rPr lang="en-US" b="1" dirty="0"/>
              <a:t>agree to restrict output and raise prices </a:t>
            </a:r>
            <a:r>
              <a:rPr lang="en-US" dirty="0"/>
              <a:t>– that is, to no longer compete.</a:t>
            </a:r>
          </a:p>
          <a:p>
            <a:pPr lvl="1" fontAlgn="auto">
              <a:spcAft>
                <a:spcPts val="0"/>
              </a:spcAft>
              <a:buFont typeface="Arial" pitchFamily="34" charset="0"/>
              <a:buChar char="–"/>
              <a:defRPr/>
            </a:pPr>
            <a:r>
              <a:rPr lang="en-US" dirty="0"/>
              <a:t>Each must be content with its market share, and that share must occur at its </a:t>
            </a:r>
            <a:r>
              <a:rPr lang="en-US" dirty="0">
                <a:solidFill>
                  <a:schemeClr val="tx2"/>
                </a:solidFill>
              </a:rPr>
              <a:t>individual</a:t>
            </a:r>
            <a:r>
              <a:rPr lang="en-US" dirty="0"/>
              <a:t> profit-maximizing output. </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71DA29F8-FE4E-5810-F28C-8A1B35E23589}"/>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838200"/>
            <a:ext cx="8229600" cy="1143000"/>
          </a:xfrm>
        </p:spPr>
        <p:txBody>
          <a:bodyPr/>
          <a:lstStyle/>
          <a:p>
            <a:r>
              <a:rPr lang="en-US" dirty="0"/>
              <a:t>Methods of Coordination</a:t>
            </a:r>
          </a:p>
        </p:txBody>
      </p:sp>
      <p:sp>
        <p:nvSpPr>
          <p:cNvPr id="3" name="Content Placeholder 2"/>
          <p:cNvSpPr>
            <a:spLocks noGrp="1"/>
          </p:cNvSpPr>
          <p:nvPr>
            <p:ph idx="1"/>
          </p:nvPr>
        </p:nvSpPr>
        <p:spPr>
          <a:xfrm>
            <a:off x="457200" y="1905000"/>
            <a:ext cx="8229600" cy="4419600"/>
          </a:xfrm>
        </p:spPr>
        <p:txBody>
          <a:bodyPr rtlCol="0">
            <a:normAutofit fontScale="92500" lnSpcReduction="20000"/>
          </a:bodyPr>
          <a:lstStyle/>
          <a:p>
            <a:pPr fontAlgn="auto">
              <a:spcAft>
                <a:spcPts val="0"/>
              </a:spcAft>
              <a:buFont typeface="Arial" pitchFamily="34" charset="0"/>
              <a:buChar char="•"/>
              <a:defRPr/>
            </a:pPr>
            <a:r>
              <a:rPr lang="en-US" u="sng" dirty="0"/>
              <a:t>Price-fixing</a:t>
            </a:r>
            <a:r>
              <a:rPr lang="en-US" dirty="0"/>
              <a:t>: they could explicitly agree to charge the same price.</a:t>
            </a:r>
          </a:p>
          <a:p>
            <a:pPr fontAlgn="auto">
              <a:spcAft>
                <a:spcPts val="0"/>
              </a:spcAft>
              <a:buFont typeface="Arial" pitchFamily="34" charset="0"/>
              <a:buChar char="•"/>
              <a:defRPr/>
            </a:pPr>
            <a:r>
              <a:rPr lang="en-US" u="sng" dirty="0"/>
              <a:t>Price leadership</a:t>
            </a:r>
            <a:r>
              <a:rPr lang="en-US" dirty="0"/>
              <a:t>: one firm would set the price and the others would match it.</a:t>
            </a:r>
          </a:p>
          <a:p>
            <a:pPr fontAlgn="auto">
              <a:spcAft>
                <a:spcPts val="0"/>
              </a:spcAft>
              <a:buFont typeface="Arial" pitchFamily="34" charset="0"/>
              <a:buChar char="•"/>
              <a:defRPr/>
            </a:pPr>
            <a:r>
              <a:rPr lang="en-US" u="sng" dirty="0"/>
              <a:t>Allocation of market shares</a:t>
            </a:r>
            <a:r>
              <a:rPr lang="en-US" dirty="0"/>
              <a:t>: each firm would be assigned a quota of production, with the sum of all output being the industry’s profit-maximizing rate of output.</a:t>
            </a:r>
          </a:p>
          <a:p>
            <a:pPr fontAlgn="auto">
              <a:spcAft>
                <a:spcPts val="0"/>
              </a:spcAft>
              <a:buFont typeface="Arial" pitchFamily="34" charset="0"/>
              <a:buChar char="•"/>
              <a:defRPr/>
            </a:pPr>
            <a:r>
              <a:rPr lang="en-US" u="sng" dirty="0"/>
              <a:t>Agree on periodical change of leadership </a:t>
            </a:r>
            <a:r>
              <a:rPr lang="en-US" dirty="0"/>
              <a:t>in the industry</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AE7C79B3-BFBE-0FCC-620A-7102B520E504}"/>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914400"/>
            <a:ext cx="8229600" cy="1143000"/>
          </a:xfrm>
        </p:spPr>
        <p:txBody>
          <a:bodyPr/>
          <a:lstStyle/>
          <a:p>
            <a:r>
              <a:rPr lang="en-US" dirty="0"/>
              <a:t>Cartels</a:t>
            </a:r>
          </a:p>
        </p:txBody>
      </p:sp>
      <p:sp>
        <p:nvSpPr>
          <p:cNvPr id="3" name="Content Placeholder 2"/>
          <p:cNvSpPr>
            <a:spLocks noGrp="1"/>
          </p:cNvSpPr>
          <p:nvPr>
            <p:ph idx="1"/>
          </p:nvPr>
        </p:nvSpPr>
        <p:spPr>
          <a:xfrm>
            <a:off x="457200" y="1905000"/>
            <a:ext cx="8229600" cy="4038600"/>
          </a:xfrm>
        </p:spPr>
        <p:txBody>
          <a:bodyPr rtlCol="0">
            <a:normAutofit lnSpcReduction="10000"/>
          </a:bodyPr>
          <a:lstStyle/>
          <a:p>
            <a:pPr fontAlgn="auto">
              <a:spcAft>
                <a:spcPts val="0"/>
              </a:spcAft>
              <a:buFont typeface="Arial" pitchFamily="34" charset="0"/>
              <a:buChar char="•"/>
              <a:defRPr/>
            </a:pPr>
            <a:r>
              <a:rPr lang="en-US" dirty="0">
                <a:solidFill>
                  <a:schemeClr val="tx2"/>
                </a:solidFill>
              </a:rPr>
              <a:t>Cartel: </a:t>
            </a:r>
            <a:r>
              <a:rPr lang="en-US" dirty="0"/>
              <a:t>a group of firms with an explicit, formal agreement to fix prices and output shares in a particular market.</a:t>
            </a:r>
          </a:p>
          <a:p>
            <a:pPr lvl="1" fontAlgn="auto">
              <a:spcAft>
                <a:spcPts val="0"/>
              </a:spcAft>
              <a:buFont typeface="Arial" pitchFamily="34" charset="0"/>
              <a:buChar char="–"/>
              <a:defRPr/>
            </a:pPr>
            <a:r>
              <a:rPr lang="en-US" b="1" dirty="0"/>
              <a:t>Cartels openly violate U.S. and EU antitrust laws</a:t>
            </a:r>
            <a:r>
              <a:rPr lang="en-US" dirty="0"/>
              <a:t>, so we have to go abroad to find an example.</a:t>
            </a:r>
          </a:p>
          <a:p>
            <a:pPr lvl="1" fontAlgn="auto">
              <a:spcAft>
                <a:spcPts val="0"/>
              </a:spcAft>
              <a:buFont typeface="Arial" pitchFamily="34" charset="0"/>
              <a:buChar char="–"/>
              <a:defRPr/>
            </a:pPr>
            <a:r>
              <a:rPr lang="en-US" dirty="0"/>
              <a:t>The Organization of Petroleum Exporting Countries (OPEC) is a cartel. </a:t>
            </a:r>
            <a:r>
              <a:rPr lang="en-US" b="1" dirty="0"/>
              <a:t>OPEC assigns explicit production quotas for each of its members</a:t>
            </a:r>
            <a:r>
              <a:rPr lang="en-US" dirty="0"/>
              <a: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034DD41A-73E4-02AB-78C7-70AE453B0AC3}"/>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838200"/>
            <a:ext cx="8229600" cy="1143000"/>
          </a:xfrm>
        </p:spPr>
        <p:txBody>
          <a:bodyPr/>
          <a:lstStyle/>
          <a:p>
            <a:r>
              <a:rPr lang="en-US" dirty="0"/>
              <a:t>Cartels</a:t>
            </a:r>
          </a:p>
        </p:txBody>
      </p:sp>
      <p:sp>
        <p:nvSpPr>
          <p:cNvPr id="3" name="Content Placeholder 2"/>
          <p:cNvSpPr>
            <a:spLocks noGrp="1"/>
          </p:cNvSpPr>
          <p:nvPr>
            <p:ph idx="1"/>
          </p:nvPr>
        </p:nvSpPr>
        <p:spPr>
          <a:xfrm>
            <a:off x="457200" y="1905000"/>
            <a:ext cx="8229600" cy="4343400"/>
          </a:xfrm>
        </p:spPr>
        <p:txBody>
          <a:bodyPr rtlCol="0">
            <a:normAutofit fontScale="92500"/>
          </a:bodyPr>
          <a:lstStyle/>
          <a:p>
            <a:pPr fontAlgn="auto">
              <a:spcAft>
                <a:spcPts val="0"/>
              </a:spcAft>
              <a:buFont typeface="Arial" pitchFamily="34" charset="0"/>
              <a:buChar char="•"/>
              <a:defRPr/>
            </a:pPr>
            <a:r>
              <a:rPr lang="en-US" dirty="0"/>
              <a:t>Cartels </a:t>
            </a:r>
            <a:r>
              <a:rPr lang="en-US" b="1" dirty="0"/>
              <a:t>are most effective </a:t>
            </a:r>
            <a:r>
              <a:rPr lang="en-US" dirty="0"/>
              <a:t>when</a:t>
            </a:r>
          </a:p>
          <a:p>
            <a:pPr lvl="1" fontAlgn="auto">
              <a:spcAft>
                <a:spcPts val="0"/>
              </a:spcAft>
              <a:buFont typeface="Arial" pitchFamily="34" charset="0"/>
              <a:buChar char="–"/>
              <a:defRPr/>
            </a:pPr>
            <a:r>
              <a:rPr lang="en-US" b="1" dirty="0"/>
              <a:t>All producers are included </a:t>
            </a:r>
            <a:r>
              <a:rPr lang="en-US" dirty="0"/>
              <a:t>in the cartel.</a:t>
            </a:r>
          </a:p>
          <a:p>
            <a:pPr lvl="1" fontAlgn="auto">
              <a:spcAft>
                <a:spcPts val="0"/>
              </a:spcAft>
              <a:buFont typeface="Arial" pitchFamily="34" charset="0"/>
              <a:buChar char="–"/>
              <a:defRPr/>
            </a:pPr>
            <a:r>
              <a:rPr lang="en-US" dirty="0"/>
              <a:t>Each producer </a:t>
            </a:r>
            <a:r>
              <a:rPr lang="en-US" b="1" dirty="0"/>
              <a:t>obeys the quota </a:t>
            </a:r>
            <a:r>
              <a:rPr lang="en-US" dirty="0"/>
              <a:t>that is assigned.</a:t>
            </a:r>
          </a:p>
          <a:p>
            <a:pPr fontAlgn="auto">
              <a:spcAft>
                <a:spcPts val="0"/>
              </a:spcAft>
              <a:buFont typeface="Arial" pitchFamily="34" charset="0"/>
              <a:buChar char="•"/>
              <a:defRPr/>
            </a:pPr>
            <a:r>
              <a:rPr lang="en-US" dirty="0"/>
              <a:t>OPEC sometimes has problems maintaining its desired price of oil because</a:t>
            </a:r>
          </a:p>
          <a:p>
            <a:pPr lvl="1" fontAlgn="auto">
              <a:spcAft>
                <a:spcPts val="0"/>
              </a:spcAft>
              <a:buFont typeface="Arial" pitchFamily="34" charset="0"/>
              <a:buChar char="–"/>
              <a:defRPr/>
            </a:pPr>
            <a:r>
              <a:rPr lang="en-US" dirty="0"/>
              <a:t>Not all oil producers are members of OPEC (Russia, Norway, e.g. are not)</a:t>
            </a:r>
          </a:p>
          <a:p>
            <a:pPr lvl="1" fontAlgn="auto">
              <a:spcAft>
                <a:spcPts val="0"/>
              </a:spcAft>
              <a:buFont typeface="Arial" pitchFamily="34" charset="0"/>
              <a:buChar char="–"/>
              <a:defRPr/>
            </a:pPr>
            <a:r>
              <a:rPr lang="en-US" dirty="0"/>
              <a:t> Some OPEC producers “cheat” by increasing production to their individual profit-maximizing level.</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36CA3919-F1A8-B369-D547-B525B3F450DC}"/>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838200"/>
            <a:ext cx="8229600" cy="914400"/>
          </a:xfrm>
        </p:spPr>
        <p:txBody>
          <a:bodyPr/>
          <a:lstStyle/>
          <a:p>
            <a:r>
              <a:rPr lang="en-US" dirty="0"/>
              <a:t>Barriers to Entry</a:t>
            </a:r>
          </a:p>
        </p:txBody>
      </p:sp>
      <p:sp>
        <p:nvSpPr>
          <p:cNvPr id="3" name="Content Placeholder 2"/>
          <p:cNvSpPr>
            <a:spLocks noGrp="1"/>
          </p:cNvSpPr>
          <p:nvPr>
            <p:ph idx="1"/>
          </p:nvPr>
        </p:nvSpPr>
        <p:spPr>
          <a:xfrm>
            <a:off x="457200" y="1752600"/>
            <a:ext cx="8229600" cy="4419600"/>
          </a:xfrm>
        </p:spPr>
        <p:txBody>
          <a:bodyPr rtlCol="0">
            <a:normAutofit lnSpcReduction="10000"/>
          </a:bodyPr>
          <a:lstStyle/>
          <a:p>
            <a:pPr fontAlgn="auto">
              <a:spcAft>
                <a:spcPts val="0"/>
              </a:spcAft>
              <a:buFont typeface="Arial" pitchFamily="34" charset="0"/>
              <a:buChar char="•"/>
              <a:defRPr/>
            </a:pPr>
            <a:r>
              <a:rPr lang="en-US" dirty="0"/>
              <a:t>Oligopoly, like monopoly, maintains economic profits due to barriers to entry.</a:t>
            </a:r>
          </a:p>
          <a:p>
            <a:pPr fontAlgn="auto">
              <a:spcAft>
                <a:spcPts val="0"/>
              </a:spcAft>
              <a:buFont typeface="Arial" pitchFamily="34" charset="0"/>
              <a:buChar char="•"/>
              <a:defRPr/>
            </a:pPr>
            <a:r>
              <a:rPr lang="en-US" dirty="0"/>
              <a:t>Barriers to entry include</a:t>
            </a:r>
          </a:p>
          <a:p>
            <a:pPr lvl="1" fontAlgn="auto">
              <a:spcAft>
                <a:spcPts val="0"/>
              </a:spcAft>
              <a:buFont typeface="Arial" pitchFamily="34" charset="0"/>
              <a:buChar char="–"/>
              <a:defRPr/>
            </a:pPr>
            <a:r>
              <a:rPr lang="en-US" dirty="0"/>
              <a:t>Patents.</a:t>
            </a:r>
          </a:p>
          <a:p>
            <a:pPr lvl="1" fontAlgn="auto">
              <a:spcAft>
                <a:spcPts val="0"/>
              </a:spcAft>
              <a:buFont typeface="Arial" pitchFamily="34" charset="0"/>
              <a:buChar char="–"/>
              <a:defRPr/>
            </a:pPr>
            <a:r>
              <a:rPr lang="en-US" dirty="0"/>
              <a:t>Distribution control.</a:t>
            </a:r>
          </a:p>
          <a:p>
            <a:pPr lvl="1" fontAlgn="auto">
              <a:spcAft>
                <a:spcPts val="0"/>
              </a:spcAft>
              <a:buFont typeface="Arial" pitchFamily="34" charset="0"/>
              <a:buChar char="–"/>
              <a:defRPr/>
            </a:pPr>
            <a:r>
              <a:rPr lang="en-US" dirty="0"/>
              <a:t>Acquisition of a rival (merger).</a:t>
            </a:r>
          </a:p>
          <a:p>
            <a:pPr lvl="1" fontAlgn="auto">
              <a:spcAft>
                <a:spcPts val="0"/>
              </a:spcAft>
              <a:buFont typeface="Arial" pitchFamily="34" charset="0"/>
              <a:buChar char="–"/>
              <a:defRPr/>
            </a:pPr>
            <a:r>
              <a:rPr lang="en-US" dirty="0"/>
              <a:t>Government regulation that limits competition.</a:t>
            </a:r>
          </a:p>
          <a:p>
            <a:pPr lvl="1" fontAlgn="auto">
              <a:spcAft>
                <a:spcPts val="0"/>
              </a:spcAft>
              <a:buFont typeface="Arial" pitchFamily="34" charset="0"/>
              <a:buChar char="–"/>
              <a:defRPr/>
            </a:pPr>
            <a:r>
              <a:rPr lang="en-US" dirty="0"/>
              <a:t>Brand loyalty.</a:t>
            </a:r>
          </a:p>
          <a:p>
            <a:pPr lvl="1" fontAlgn="auto">
              <a:spcAft>
                <a:spcPts val="0"/>
              </a:spcAft>
              <a:buFont typeface="Arial" pitchFamily="34" charset="0"/>
              <a:buChar char="–"/>
              <a:defRPr/>
            </a:pPr>
            <a:r>
              <a:rPr lang="en-US" dirty="0"/>
              <a:t>Network economies (e.g. PC compatibles)</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07AD46C6-1C25-7844-8A87-1AD601DE9220}"/>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762000"/>
            <a:ext cx="8229600" cy="1143000"/>
          </a:xfrm>
        </p:spPr>
        <p:txBody>
          <a:bodyPr/>
          <a:lstStyle/>
          <a:p>
            <a:r>
              <a:rPr lang="en-US" dirty="0"/>
              <a:t>Monopolistic Competition</a:t>
            </a:r>
          </a:p>
        </p:txBody>
      </p:sp>
      <p:sp>
        <p:nvSpPr>
          <p:cNvPr id="3" name="Content Placeholder 2"/>
          <p:cNvSpPr>
            <a:spLocks noGrp="1"/>
          </p:cNvSpPr>
          <p:nvPr>
            <p:ph idx="1"/>
          </p:nvPr>
        </p:nvSpPr>
        <p:spPr>
          <a:xfrm>
            <a:off x="457200" y="1905000"/>
            <a:ext cx="8229600" cy="4267200"/>
          </a:xfrm>
        </p:spPr>
        <p:txBody>
          <a:bodyPr rtlCol="0">
            <a:normAutofit fontScale="92500" lnSpcReduction="10000"/>
          </a:bodyPr>
          <a:lstStyle/>
          <a:p>
            <a:pPr fontAlgn="auto">
              <a:spcAft>
                <a:spcPts val="0"/>
              </a:spcAft>
              <a:buFont typeface="Arial" pitchFamily="34" charset="0"/>
              <a:buChar char="•"/>
              <a:defRPr/>
            </a:pPr>
            <a:r>
              <a:rPr lang="en-US" dirty="0">
                <a:solidFill>
                  <a:schemeClr val="tx2"/>
                </a:solidFill>
              </a:rPr>
              <a:t>Monopolistic competition: </a:t>
            </a:r>
            <a:r>
              <a:rPr lang="en-US" dirty="0"/>
              <a:t>a market in which many firms produce similar goods or services but each maintains some independent control of its own price.</a:t>
            </a:r>
          </a:p>
          <a:p>
            <a:pPr lvl="1" fontAlgn="auto">
              <a:spcAft>
                <a:spcPts val="0"/>
              </a:spcAft>
              <a:buFont typeface="Arial" pitchFamily="34" charset="0"/>
              <a:buChar char="–"/>
              <a:defRPr/>
            </a:pPr>
            <a:r>
              <a:rPr lang="en-US" b="1" dirty="0"/>
              <a:t>Concentration ratios </a:t>
            </a:r>
            <a:r>
              <a:rPr lang="en-US" dirty="0"/>
              <a:t>in monopolistic competition are </a:t>
            </a:r>
            <a:r>
              <a:rPr lang="en-US" b="1" dirty="0"/>
              <a:t>low.</a:t>
            </a:r>
          </a:p>
          <a:p>
            <a:pPr lvl="1" fontAlgn="auto">
              <a:spcAft>
                <a:spcPts val="0"/>
              </a:spcAft>
              <a:buFont typeface="Arial" pitchFamily="34" charset="0"/>
              <a:buChar char="–"/>
              <a:defRPr/>
            </a:pPr>
            <a:r>
              <a:rPr lang="en-US" dirty="0"/>
              <a:t>Most of the local outlets and retail centers are examples of monopolistic competition.</a:t>
            </a:r>
          </a:p>
          <a:p>
            <a:pPr lvl="1" fontAlgn="auto">
              <a:spcAft>
                <a:spcPts val="0"/>
              </a:spcAft>
              <a:buFont typeface="Arial" pitchFamily="34" charset="0"/>
              <a:buChar char="–"/>
              <a:defRPr/>
            </a:pPr>
            <a:r>
              <a:rPr lang="en-US" dirty="0"/>
              <a:t>Your local McDonalds competes with other nearby fast-food outlets, for example.</a:t>
            </a:r>
          </a:p>
          <a:p>
            <a:pPr lvl="1" fontAlgn="auto">
              <a:spcAft>
                <a:spcPts val="0"/>
              </a:spcAft>
              <a:buFont typeface="Arial" pitchFamily="34" charset="0"/>
              <a:buChar char="–"/>
              <a:defRPr/>
            </a:pPr>
            <a:endParaRPr lang="en-US" dirty="0"/>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B38D21F2-F608-B095-BAD2-505422C896CD}"/>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0"/>
            <a:ext cx="8229600" cy="1143000"/>
          </a:xfrm>
        </p:spPr>
        <p:txBody>
          <a:bodyPr/>
          <a:lstStyle/>
          <a:p>
            <a:r>
              <a:rPr lang="en-US" dirty="0"/>
              <a:t>Market Power</a:t>
            </a:r>
          </a:p>
        </p:txBody>
      </p:sp>
      <p:sp>
        <p:nvSpPr>
          <p:cNvPr id="8195" name="Content Placeholder 2"/>
          <p:cNvSpPr>
            <a:spLocks noGrp="1"/>
          </p:cNvSpPr>
          <p:nvPr>
            <p:ph idx="1"/>
          </p:nvPr>
        </p:nvSpPr>
        <p:spPr>
          <a:xfrm>
            <a:off x="457200" y="1905000"/>
            <a:ext cx="8229600" cy="4038600"/>
          </a:xfrm>
        </p:spPr>
        <p:txBody>
          <a:bodyPr/>
          <a:lstStyle/>
          <a:p>
            <a:r>
              <a:rPr lang="en-US" dirty="0"/>
              <a:t>The </a:t>
            </a:r>
            <a:r>
              <a:rPr lang="en-US" b="1" dirty="0"/>
              <a:t>monopoly aspect comes </a:t>
            </a:r>
            <a:r>
              <a:rPr lang="en-US" dirty="0"/>
              <a:t>from a firm’s ability to </a:t>
            </a:r>
            <a:r>
              <a:rPr lang="en-US" b="1" dirty="0"/>
              <a:t>make variations in its basic good </a:t>
            </a:r>
            <a:r>
              <a:rPr lang="en-US" dirty="0"/>
              <a:t>and make </a:t>
            </a:r>
            <a:r>
              <a:rPr lang="en-US" b="1" dirty="0"/>
              <a:t>modest changes in its price</a:t>
            </a:r>
            <a:r>
              <a:rPr lang="en-US" dirty="0"/>
              <a:t>.</a:t>
            </a:r>
          </a:p>
          <a:p>
            <a:pPr lvl="1"/>
            <a:r>
              <a:rPr lang="en-US" dirty="0"/>
              <a:t>They have </a:t>
            </a:r>
            <a:r>
              <a:rPr lang="en-US" b="1" dirty="0"/>
              <a:t>some market power</a:t>
            </a:r>
            <a:r>
              <a:rPr lang="en-US" dirty="0"/>
              <a:t>.</a:t>
            </a:r>
          </a:p>
          <a:p>
            <a:pPr lvl="1"/>
            <a:r>
              <a:rPr lang="en-US" dirty="0"/>
              <a:t>Their </a:t>
            </a:r>
            <a:r>
              <a:rPr lang="en-US" b="1" dirty="0"/>
              <a:t>demand curve is downward sloping</a:t>
            </a:r>
            <a:r>
              <a:rPr lang="en-US" dirty="0"/>
              <a:t>.</a:t>
            </a:r>
          </a:p>
          <a:p>
            <a:pPr lvl="1"/>
            <a:r>
              <a:rPr lang="en-US" b="1" dirty="0"/>
              <a:t>Their decisions are much less interdependent </a:t>
            </a:r>
            <a:r>
              <a:rPr lang="en-US" dirty="0"/>
              <a:t>than those of the </a:t>
            </a:r>
            <a:r>
              <a:rPr lang="en-US" dirty="0" err="1"/>
              <a:t>oligopolist</a:t>
            </a:r>
            <a:r>
              <a:rPr lang="en-US" dirty="0"/>
              <a:t>.</a:t>
            </a:r>
          </a:p>
          <a:p>
            <a:pPr lvl="1"/>
            <a:r>
              <a:rPr lang="en-US" dirty="0"/>
              <a:t>There are </a:t>
            </a:r>
            <a:r>
              <a:rPr lang="en-US" b="1" dirty="0"/>
              <a:t>low barriers to entry</a:t>
            </a:r>
            <a:r>
              <a:rPr lang="en-US" dirty="0"/>
              <a:t>.</a:t>
            </a:r>
          </a:p>
          <a:p>
            <a:pPr lvl="1"/>
            <a:endParaRPr lang="en-US" dirty="0"/>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878756CD-9721-5303-E241-C9D5CD725EBD}"/>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8200"/>
          </a:xfrm>
        </p:spPr>
        <p:txBody>
          <a:bodyPr rtlCol="0">
            <a:normAutofit/>
          </a:bodyPr>
          <a:lstStyle/>
          <a:p>
            <a:pPr fontAlgn="auto">
              <a:spcAft>
                <a:spcPts val="0"/>
              </a:spcAft>
              <a:defRPr/>
            </a:pPr>
            <a:r>
              <a:rPr lang="en-US" sz="4000" dirty="0"/>
              <a:t>Monopolistic Competition Behavior</a:t>
            </a:r>
          </a:p>
        </p:txBody>
      </p:sp>
      <p:sp>
        <p:nvSpPr>
          <p:cNvPr id="3" name="Content Placeholder 2"/>
          <p:cNvSpPr>
            <a:spLocks noGrp="1"/>
          </p:cNvSpPr>
          <p:nvPr>
            <p:ph idx="1"/>
          </p:nvPr>
        </p:nvSpPr>
        <p:spPr>
          <a:xfrm>
            <a:off x="457200" y="1752600"/>
            <a:ext cx="8229600" cy="4419600"/>
          </a:xfrm>
        </p:spPr>
        <p:txBody>
          <a:bodyPr rtlCol="0">
            <a:normAutofit lnSpcReduction="10000"/>
          </a:bodyPr>
          <a:lstStyle/>
          <a:p>
            <a:pPr fontAlgn="auto">
              <a:spcAft>
                <a:spcPts val="0"/>
              </a:spcAft>
              <a:buFont typeface="Arial" pitchFamily="34" charset="0"/>
              <a:buChar char="•"/>
              <a:defRPr/>
            </a:pPr>
            <a:r>
              <a:rPr lang="en-US" b="1" dirty="0">
                <a:solidFill>
                  <a:schemeClr val="tx2"/>
                </a:solidFill>
              </a:rPr>
              <a:t>Product differentiation</a:t>
            </a:r>
            <a:r>
              <a:rPr lang="en-US" dirty="0">
                <a:solidFill>
                  <a:schemeClr val="tx2"/>
                </a:solidFill>
              </a:rPr>
              <a:t>: </a:t>
            </a:r>
            <a:r>
              <a:rPr lang="en-US" dirty="0"/>
              <a:t>features that make one product appear different from competing products.</a:t>
            </a:r>
          </a:p>
          <a:p>
            <a:pPr lvl="1" fontAlgn="auto">
              <a:spcAft>
                <a:spcPts val="0"/>
              </a:spcAft>
              <a:buFont typeface="Arial" pitchFamily="34" charset="0"/>
              <a:buChar char="–"/>
              <a:defRPr/>
            </a:pPr>
            <a:r>
              <a:rPr lang="en-US" b="1" dirty="0"/>
              <a:t>Profit margins are usually small </a:t>
            </a:r>
            <a:r>
              <a:rPr lang="en-US" dirty="0"/>
              <a:t>and competitor’s products are substitutes, </a:t>
            </a:r>
            <a:r>
              <a:rPr lang="en-US" b="1" dirty="0"/>
              <a:t>so firms resort to nonprice competition</a:t>
            </a:r>
            <a:r>
              <a:rPr lang="en-US" dirty="0"/>
              <a:t>.</a:t>
            </a:r>
          </a:p>
          <a:p>
            <a:pPr lvl="1" fontAlgn="auto">
              <a:spcAft>
                <a:spcPts val="0"/>
              </a:spcAft>
              <a:buFont typeface="Arial" pitchFamily="34" charset="0"/>
              <a:buChar char="–"/>
              <a:defRPr/>
            </a:pPr>
            <a:r>
              <a:rPr lang="en-US" dirty="0"/>
              <a:t>Your goal is to create a distinct identity – </a:t>
            </a:r>
            <a:r>
              <a:rPr lang="en-US" b="1" dirty="0"/>
              <a:t>a </a:t>
            </a:r>
            <a:r>
              <a:rPr lang="en-US" b="1" dirty="0">
                <a:solidFill>
                  <a:schemeClr val="tx2"/>
                </a:solidFill>
              </a:rPr>
              <a:t>brand image</a:t>
            </a:r>
            <a:r>
              <a:rPr lang="en-US" dirty="0"/>
              <a:t>. Consumers </a:t>
            </a:r>
            <a:r>
              <a:rPr lang="en-US" b="1" dirty="0"/>
              <a:t>become loyal to your brand </a:t>
            </a:r>
            <a:r>
              <a:rPr lang="en-US" dirty="0"/>
              <a:t>and buy only at your outlet. You become a monopolist to them. </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7" name="Εικόνα 6">
            <a:extLst>
              <a:ext uri="{FF2B5EF4-FFF2-40B4-BE49-F238E27FC236}">
                <a16:creationId xmlns="" xmlns:a16="http://schemas.microsoft.com/office/drawing/2014/main" id="{40EEB8FC-6CF3-F69B-296F-01E7E83469DF}"/>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rtlCol="0">
            <a:normAutofit/>
          </a:bodyPr>
          <a:lstStyle/>
          <a:p>
            <a:pPr fontAlgn="auto">
              <a:spcAft>
                <a:spcPts val="0"/>
              </a:spcAft>
              <a:defRPr/>
            </a:pPr>
            <a:r>
              <a:rPr lang="en-US" sz="3600" dirty="0"/>
              <a:t>Monopolistic Competition Behavior</a:t>
            </a:r>
          </a:p>
        </p:txBody>
      </p:sp>
      <p:sp>
        <p:nvSpPr>
          <p:cNvPr id="3" name="Content Placeholder 2"/>
          <p:cNvSpPr>
            <a:spLocks noGrp="1"/>
          </p:cNvSpPr>
          <p:nvPr>
            <p:ph idx="1"/>
          </p:nvPr>
        </p:nvSpPr>
        <p:spPr>
          <a:xfrm>
            <a:off x="457200" y="1752600"/>
            <a:ext cx="8229600" cy="4495800"/>
          </a:xfrm>
        </p:spPr>
        <p:txBody>
          <a:bodyPr rtlCol="0">
            <a:normAutofit fontScale="92500"/>
          </a:bodyPr>
          <a:lstStyle/>
          <a:p>
            <a:pPr fontAlgn="auto">
              <a:spcAft>
                <a:spcPts val="0"/>
              </a:spcAft>
              <a:buFont typeface="Arial" pitchFamily="34" charset="0"/>
              <a:buChar char="•"/>
              <a:defRPr/>
            </a:pPr>
            <a:r>
              <a:rPr lang="en-US" b="1" dirty="0">
                <a:solidFill>
                  <a:schemeClr val="tx2"/>
                </a:solidFill>
              </a:rPr>
              <a:t>Brand loyalty</a:t>
            </a:r>
            <a:r>
              <a:rPr lang="en-US" dirty="0">
                <a:solidFill>
                  <a:schemeClr val="tx2"/>
                </a:solidFill>
              </a:rPr>
              <a:t>: </a:t>
            </a:r>
            <a:r>
              <a:rPr lang="en-US" dirty="0"/>
              <a:t>convince the consumer that your version of a product is unique and more desirable than that of the competition.</a:t>
            </a:r>
          </a:p>
          <a:p>
            <a:pPr lvl="1" fontAlgn="auto">
              <a:spcAft>
                <a:spcPts val="0"/>
              </a:spcAft>
              <a:buFont typeface="Arial" pitchFamily="34" charset="0"/>
              <a:buChar char="–"/>
              <a:defRPr/>
            </a:pPr>
            <a:r>
              <a:rPr lang="en-US" dirty="0"/>
              <a:t>As long as the </a:t>
            </a:r>
            <a:r>
              <a:rPr lang="en-US" b="1" dirty="0"/>
              <a:t>consumer remains brand-loyal</a:t>
            </a:r>
            <a:r>
              <a:rPr lang="en-US" dirty="0"/>
              <a:t>, you are a </a:t>
            </a:r>
            <a:r>
              <a:rPr lang="en-US" b="1" dirty="0"/>
              <a:t>monopolist.</a:t>
            </a:r>
          </a:p>
          <a:p>
            <a:pPr lvl="1" fontAlgn="auto">
              <a:spcAft>
                <a:spcPts val="0"/>
              </a:spcAft>
              <a:buFont typeface="Arial" pitchFamily="34" charset="0"/>
              <a:buChar char="–"/>
              <a:defRPr/>
            </a:pPr>
            <a:r>
              <a:rPr lang="en-US" dirty="0"/>
              <a:t>You could increase the price without losing the consumer’s business.</a:t>
            </a:r>
          </a:p>
          <a:p>
            <a:pPr lvl="1" fontAlgn="auto">
              <a:spcAft>
                <a:spcPts val="0"/>
              </a:spcAft>
              <a:buFont typeface="Arial" pitchFamily="34" charset="0"/>
              <a:buChar char="–"/>
              <a:defRPr/>
            </a:pPr>
            <a:r>
              <a:rPr lang="en-US" dirty="0"/>
              <a:t>Your </a:t>
            </a:r>
            <a:r>
              <a:rPr lang="en-US" b="1" dirty="0"/>
              <a:t>“monopoly” will continue until your competition clones your special feature </a:t>
            </a:r>
            <a:r>
              <a:rPr lang="en-US" dirty="0"/>
              <a:t>or convinces the fickle consumer to switch to their brand.</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7" name="Εικόνα 6">
            <a:extLst>
              <a:ext uri="{FF2B5EF4-FFF2-40B4-BE49-F238E27FC236}">
                <a16:creationId xmlns="" xmlns:a16="http://schemas.microsoft.com/office/drawing/2014/main" id="{A6DF31A1-64A4-2A8B-B1AE-9292F57D530B}"/>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066800"/>
            <a:ext cx="8229600" cy="838200"/>
          </a:xfrm>
        </p:spPr>
        <p:txBody>
          <a:bodyPr/>
          <a:lstStyle/>
          <a:p>
            <a:r>
              <a:rPr lang="en-US" dirty="0"/>
              <a:t>Market Power</a:t>
            </a:r>
          </a:p>
        </p:txBody>
      </p:sp>
      <p:sp>
        <p:nvSpPr>
          <p:cNvPr id="3" name="Content Placeholder 2"/>
          <p:cNvSpPr>
            <a:spLocks noGrp="1"/>
          </p:cNvSpPr>
          <p:nvPr>
            <p:ph idx="1"/>
          </p:nvPr>
        </p:nvSpPr>
        <p:spPr>
          <a:xfrm>
            <a:off x="457200" y="1905000"/>
            <a:ext cx="8229600" cy="4038600"/>
          </a:xfrm>
        </p:spPr>
        <p:txBody>
          <a:bodyPr rtlCol="0">
            <a:normAutofit fontScale="92500" lnSpcReduction="10000"/>
          </a:bodyPr>
          <a:lstStyle/>
          <a:p>
            <a:pPr fontAlgn="auto">
              <a:spcAft>
                <a:spcPts val="0"/>
              </a:spcAft>
              <a:buFont typeface="Arial" pitchFamily="34" charset="0"/>
              <a:buChar char="•"/>
              <a:defRPr/>
            </a:pPr>
            <a:r>
              <a:rPr lang="en-US" b="1" dirty="0">
                <a:solidFill>
                  <a:schemeClr val="tx2"/>
                </a:solidFill>
              </a:rPr>
              <a:t>Market power</a:t>
            </a:r>
            <a:r>
              <a:rPr lang="en-US" dirty="0">
                <a:solidFill>
                  <a:schemeClr val="tx2"/>
                </a:solidFill>
              </a:rPr>
              <a:t>: </a:t>
            </a:r>
            <a:r>
              <a:rPr lang="en-US" dirty="0"/>
              <a:t>the ability to alter the market price of a good or service.</a:t>
            </a:r>
          </a:p>
          <a:p>
            <a:pPr fontAlgn="auto">
              <a:spcAft>
                <a:spcPts val="0"/>
              </a:spcAft>
              <a:buFont typeface="Arial" pitchFamily="34" charset="0"/>
              <a:buChar char="•"/>
              <a:defRPr/>
            </a:pPr>
            <a:r>
              <a:rPr lang="en-US" dirty="0"/>
              <a:t>A monopoly firm has </a:t>
            </a:r>
            <a:r>
              <a:rPr lang="en-US" b="1" dirty="0"/>
              <a:t>total market power</a:t>
            </a:r>
            <a:r>
              <a:rPr lang="en-US" dirty="0"/>
              <a:t> and confronts the downward-sloping  market demand curve for its own output.</a:t>
            </a:r>
          </a:p>
          <a:p>
            <a:pPr fontAlgn="auto">
              <a:spcAft>
                <a:spcPts val="0"/>
              </a:spcAft>
              <a:buFont typeface="Arial" pitchFamily="34" charset="0"/>
              <a:buChar char="•"/>
              <a:defRPr/>
            </a:pPr>
            <a:r>
              <a:rPr lang="en-US" dirty="0"/>
              <a:t>This complicates the profit maximization procedure.</a:t>
            </a:r>
          </a:p>
          <a:p>
            <a:pPr lvl="1" fontAlgn="auto">
              <a:spcAft>
                <a:spcPts val="0"/>
              </a:spcAft>
              <a:buFont typeface="Arial" pitchFamily="34" charset="0"/>
              <a:buChar char="–"/>
              <a:defRPr/>
            </a:pPr>
            <a:r>
              <a:rPr lang="en-US" b="1" dirty="0"/>
              <a:t>In imperfect competition (including monopoly), MR no longer equals price.</a:t>
            </a:r>
          </a:p>
          <a:p>
            <a:pPr lvl="1" fontAlgn="auto">
              <a:spcAft>
                <a:spcPts val="0"/>
              </a:spcAft>
              <a:buFont typeface="Arial" pitchFamily="34" charset="0"/>
              <a:buChar char="–"/>
              <a:defRPr/>
            </a:pPr>
            <a:endParaRPr lang="en-US" dirty="0"/>
          </a:p>
        </p:txBody>
      </p:sp>
      <p:sp>
        <p:nvSpPr>
          <p:cNvPr id="4"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5"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6" name="Εικόνα 5">
            <a:extLst>
              <a:ext uri="{FF2B5EF4-FFF2-40B4-BE49-F238E27FC236}">
                <a16:creationId xmlns="" xmlns:a16="http://schemas.microsoft.com/office/drawing/2014/main" id="{BDB55453-D72A-2FA5-8C1A-C1889581551B}"/>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838200"/>
            <a:ext cx="8229600" cy="1143000"/>
          </a:xfrm>
        </p:spPr>
        <p:txBody>
          <a:bodyPr/>
          <a:lstStyle/>
          <a:p>
            <a:r>
              <a:rPr lang="en-US" dirty="0"/>
              <a:t>Profit Maximization</a:t>
            </a:r>
          </a:p>
        </p:txBody>
      </p:sp>
      <p:sp>
        <p:nvSpPr>
          <p:cNvPr id="12291" name="Content Placeholder 2"/>
          <p:cNvSpPr>
            <a:spLocks noGrp="1"/>
          </p:cNvSpPr>
          <p:nvPr>
            <p:ph idx="1"/>
          </p:nvPr>
        </p:nvSpPr>
        <p:spPr>
          <a:xfrm>
            <a:off x="457200" y="1905000"/>
            <a:ext cx="8229600" cy="4419600"/>
          </a:xfrm>
        </p:spPr>
        <p:txBody>
          <a:bodyPr/>
          <a:lstStyle/>
          <a:p>
            <a:r>
              <a:rPr lang="en-US" dirty="0"/>
              <a:t>Monopolistically competitive firms are profit </a:t>
            </a:r>
            <a:r>
              <a:rPr lang="en-US" dirty="0" err="1"/>
              <a:t>maximizers</a:t>
            </a:r>
            <a:r>
              <a:rPr lang="en-US" dirty="0"/>
              <a:t>.</a:t>
            </a:r>
          </a:p>
          <a:p>
            <a:pPr lvl="1"/>
            <a:r>
              <a:rPr lang="en-US" dirty="0"/>
              <a:t>They face a downward-sloping demand curve, so MR slopes downward also (</a:t>
            </a:r>
            <a:r>
              <a:rPr lang="en-US" b="1" dirty="0"/>
              <a:t>the curves are like those of Monopoly</a:t>
            </a:r>
            <a:r>
              <a:rPr lang="en-US" dirty="0"/>
              <a:t>)</a:t>
            </a:r>
          </a:p>
          <a:p>
            <a:pPr lvl="1"/>
            <a:r>
              <a:rPr lang="en-US" dirty="0"/>
              <a:t>They will produce an output where </a:t>
            </a:r>
            <a:r>
              <a:rPr lang="en-US" u="sng" dirty="0"/>
              <a:t>MR = MC.</a:t>
            </a:r>
          </a:p>
          <a:p>
            <a:pPr lvl="1"/>
            <a:r>
              <a:rPr lang="en-US" dirty="0"/>
              <a:t>At long-run equilibrium, </a:t>
            </a:r>
            <a:r>
              <a:rPr lang="en-US" b="1" dirty="0"/>
              <a:t>economic profits tend to zero as new entrants shift supply to the right and drive down prices</a:t>
            </a:r>
            <a:r>
              <a:rPr lang="en-US" dirty="0"/>
              <a: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D4D30D22-1A62-ACAC-AD48-6759B1BD960C}"/>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38200"/>
            <a:ext cx="8229600" cy="1143000"/>
          </a:xfrm>
        </p:spPr>
        <p:txBody>
          <a:bodyPr/>
          <a:lstStyle/>
          <a:p>
            <a:r>
              <a:rPr lang="en-US" dirty="0"/>
              <a:t>Entry Effects</a:t>
            </a:r>
          </a:p>
        </p:txBody>
      </p:sp>
      <p:sp>
        <p:nvSpPr>
          <p:cNvPr id="3" name="Content Placeholder 2"/>
          <p:cNvSpPr>
            <a:spLocks noGrp="1"/>
          </p:cNvSpPr>
          <p:nvPr>
            <p:ph idx="1"/>
          </p:nvPr>
        </p:nvSpPr>
        <p:spPr>
          <a:xfrm>
            <a:off x="457200" y="1828800"/>
            <a:ext cx="8229600" cy="4419600"/>
          </a:xfrm>
        </p:spPr>
        <p:txBody>
          <a:bodyPr rtlCol="0">
            <a:normAutofit fontScale="92500" lnSpcReduction="10000"/>
          </a:bodyPr>
          <a:lstStyle/>
          <a:p>
            <a:pPr fontAlgn="auto">
              <a:spcAft>
                <a:spcPts val="0"/>
              </a:spcAft>
              <a:buFont typeface="Arial" pitchFamily="34" charset="0"/>
              <a:buChar char="•"/>
              <a:defRPr/>
            </a:pPr>
            <a:r>
              <a:rPr lang="en-US" b="1" dirty="0"/>
              <a:t>New entrants can’t be kept out of the market</a:t>
            </a:r>
            <a:r>
              <a:rPr lang="en-US" dirty="0"/>
              <a:t>.</a:t>
            </a:r>
          </a:p>
          <a:p>
            <a:pPr fontAlgn="auto">
              <a:spcAft>
                <a:spcPts val="0"/>
              </a:spcAft>
              <a:buFont typeface="Arial" pitchFamily="34" charset="0"/>
              <a:buChar char="•"/>
              <a:defRPr/>
            </a:pPr>
            <a:r>
              <a:rPr lang="en-US" b="1" dirty="0"/>
              <a:t>Economic profits </a:t>
            </a:r>
            <a:r>
              <a:rPr lang="en-US" dirty="0"/>
              <a:t>draw in </a:t>
            </a:r>
            <a:r>
              <a:rPr lang="en-US" b="1" dirty="0"/>
              <a:t>new competitors</a:t>
            </a:r>
            <a:r>
              <a:rPr lang="en-US" dirty="0"/>
              <a:t>.</a:t>
            </a:r>
          </a:p>
          <a:p>
            <a:pPr fontAlgn="auto">
              <a:spcAft>
                <a:spcPts val="0"/>
              </a:spcAft>
              <a:buFont typeface="Arial" pitchFamily="34" charset="0"/>
              <a:buChar char="•"/>
              <a:defRPr/>
            </a:pPr>
            <a:r>
              <a:rPr lang="en-US" dirty="0"/>
              <a:t>Profits, existing due to having </a:t>
            </a:r>
            <a:r>
              <a:rPr lang="en-US" b="1" dirty="0"/>
              <a:t>a unique product and brand loyalty</a:t>
            </a:r>
            <a:r>
              <a:rPr lang="en-US" dirty="0"/>
              <a:t>, </a:t>
            </a:r>
            <a:r>
              <a:rPr lang="en-US" b="1" dirty="0"/>
              <a:t>will be squeezed to zero as the new entries clone the uniqueness</a:t>
            </a:r>
            <a:r>
              <a:rPr lang="en-US" dirty="0"/>
              <a:t>.</a:t>
            </a:r>
          </a:p>
          <a:p>
            <a:pPr lvl="1" fontAlgn="auto">
              <a:spcAft>
                <a:spcPts val="0"/>
              </a:spcAft>
              <a:buFont typeface="Arial" pitchFamily="34" charset="0"/>
              <a:buChar char="–"/>
              <a:defRPr/>
            </a:pPr>
            <a:r>
              <a:rPr lang="en-US" dirty="0"/>
              <a:t>Individual firms’ demand curves will </a:t>
            </a:r>
            <a:r>
              <a:rPr lang="en-US" u="sng" dirty="0"/>
              <a:t>shift to the left</a:t>
            </a:r>
            <a:r>
              <a:rPr lang="en-US" dirty="0"/>
              <a:t> as new firms enter.</a:t>
            </a:r>
          </a:p>
          <a:p>
            <a:pPr lvl="1" fontAlgn="auto">
              <a:spcAft>
                <a:spcPts val="0"/>
              </a:spcAft>
              <a:buFont typeface="Arial" pitchFamily="34" charset="0"/>
              <a:buChar char="–"/>
              <a:defRPr/>
            </a:pPr>
            <a:r>
              <a:rPr lang="en-US" dirty="0"/>
              <a:t>Industrywide demand </a:t>
            </a:r>
            <a:r>
              <a:rPr lang="en-US" u="sng" dirty="0"/>
              <a:t>shifts right </a:t>
            </a:r>
            <a:r>
              <a:rPr lang="en-US" dirty="0"/>
              <a:t>as new firms enter, driving down price.</a:t>
            </a:r>
          </a:p>
          <a:p>
            <a:pPr lvl="1" fontAlgn="auto">
              <a:spcAft>
                <a:spcPts val="0"/>
              </a:spcAft>
              <a:buFont typeface="Arial" pitchFamily="34" charset="0"/>
              <a:buChar char="–"/>
              <a:defRPr/>
            </a:pPr>
            <a:r>
              <a:rPr lang="en-US" b="1" dirty="0"/>
              <a:t>Ultimately economic profits are eliminated</a:t>
            </a:r>
            <a:r>
              <a:rPr lang="en-US" dirty="0"/>
              <a: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693F0F7C-0D8B-402D-50D4-09516C7172ED}"/>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838200"/>
            <a:ext cx="8229600" cy="1143000"/>
          </a:xfrm>
        </p:spPr>
        <p:txBody>
          <a:bodyPr/>
          <a:lstStyle/>
          <a:p>
            <a:r>
              <a:rPr lang="en-US" dirty="0"/>
              <a:t>Profit Maximization</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112642" name="Picture 2" descr="http://www.economicsonline.co.uk/Business%20economics%20graphs/Monopolistic-competition-in-the-short-run.png"/>
          <p:cNvPicPr>
            <a:picLocks noChangeAspect="1" noChangeArrowheads="1"/>
          </p:cNvPicPr>
          <p:nvPr/>
        </p:nvPicPr>
        <p:blipFill>
          <a:blip r:embed="rId3" cstate="print"/>
          <a:srcRect/>
          <a:stretch>
            <a:fillRect/>
          </a:stretch>
        </p:blipFill>
        <p:spPr bwMode="auto">
          <a:xfrm>
            <a:off x="381000" y="2438400"/>
            <a:ext cx="4295775" cy="3936830"/>
          </a:xfrm>
          <a:prstGeom prst="rect">
            <a:avLst/>
          </a:prstGeom>
          <a:noFill/>
        </p:spPr>
      </p:pic>
      <p:pic>
        <p:nvPicPr>
          <p:cNvPr id="112644" name="Picture 4" descr="http://www.economicsonline.co.uk/Business%20economics%20graphs/Monopolistic-competition-in-long-run.png"/>
          <p:cNvPicPr>
            <a:picLocks noChangeAspect="1" noChangeArrowheads="1"/>
          </p:cNvPicPr>
          <p:nvPr/>
        </p:nvPicPr>
        <p:blipFill>
          <a:blip r:embed="rId4" cstate="print"/>
          <a:srcRect/>
          <a:stretch>
            <a:fillRect/>
          </a:stretch>
        </p:blipFill>
        <p:spPr bwMode="auto">
          <a:xfrm>
            <a:off x="4572000" y="2438400"/>
            <a:ext cx="4267200" cy="3910643"/>
          </a:xfrm>
          <a:prstGeom prst="rect">
            <a:avLst/>
          </a:prstGeom>
          <a:noFill/>
        </p:spPr>
      </p:pic>
      <p:pic>
        <p:nvPicPr>
          <p:cNvPr id="3" name="Εικόνα 2">
            <a:extLst>
              <a:ext uri="{FF2B5EF4-FFF2-40B4-BE49-F238E27FC236}">
                <a16:creationId xmlns="" xmlns:a16="http://schemas.microsoft.com/office/drawing/2014/main" id="{CA2BEEF1-B50E-17F7-55DF-4D6ED99FB8B7}"/>
              </a:ext>
            </a:extLst>
          </p:cNvPr>
          <p:cNvPicPr>
            <a:picLocks noChangeAspect="1"/>
          </p:cNvPicPr>
          <p:nvPr/>
        </p:nvPicPr>
        <p:blipFill>
          <a:blip r:embed="rId5"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38200"/>
            <a:ext cx="8229600" cy="914400"/>
          </a:xfrm>
        </p:spPr>
        <p:txBody>
          <a:bodyPr/>
          <a:lstStyle/>
          <a:p>
            <a:r>
              <a:rPr lang="en-US" dirty="0"/>
              <a:t>Inefficiency</a:t>
            </a:r>
          </a:p>
        </p:txBody>
      </p:sp>
      <p:sp>
        <p:nvSpPr>
          <p:cNvPr id="3" name="Content Placeholder 2"/>
          <p:cNvSpPr>
            <a:spLocks noGrp="1"/>
          </p:cNvSpPr>
          <p:nvPr>
            <p:ph idx="1"/>
          </p:nvPr>
        </p:nvSpPr>
        <p:spPr>
          <a:xfrm>
            <a:off x="457200" y="1828800"/>
            <a:ext cx="8229600" cy="4572000"/>
          </a:xfrm>
        </p:spPr>
        <p:txBody>
          <a:bodyPr rtlCol="0">
            <a:normAutofit/>
          </a:bodyPr>
          <a:lstStyle/>
          <a:p>
            <a:pPr fontAlgn="auto">
              <a:spcAft>
                <a:spcPts val="0"/>
              </a:spcAft>
              <a:buFont typeface="Arial" pitchFamily="34" charset="0"/>
              <a:buChar char="•"/>
              <a:defRPr/>
            </a:pPr>
            <a:r>
              <a:rPr lang="en-US" sz="2800" dirty="0"/>
              <a:t>With a downward-sloping demand curve, long-run equilibrium will not occur at minimum ATC. </a:t>
            </a:r>
          </a:p>
          <a:p>
            <a:pPr lvl="1" fontAlgn="auto">
              <a:spcAft>
                <a:spcPts val="0"/>
              </a:spcAft>
              <a:buFont typeface="Arial" pitchFamily="34" charset="0"/>
              <a:buChar char="–"/>
              <a:defRPr/>
            </a:pPr>
            <a:r>
              <a:rPr lang="en-US" sz="2400" dirty="0"/>
              <a:t>Thus this form of market structure </a:t>
            </a:r>
            <a:r>
              <a:rPr lang="en-US" sz="2400" b="1" dirty="0"/>
              <a:t>will use more than the minimum amount of resources </a:t>
            </a:r>
            <a:r>
              <a:rPr lang="en-US" sz="2400" dirty="0"/>
              <a:t>to produce the product. </a:t>
            </a:r>
          </a:p>
          <a:p>
            <a:pPr lvl="1" fontAlgn="auto">
              <a:spcAft>
                <a:spcPts val="0"/>
              </a:spcAft>
              <a:buFont typeface="Arial" pitchFamily="34" charset="0"/>
              <a:buChar char="–"/>
              <a:defRPr/>
            </a:pPr>
            <a:r>
              <a:rPr lang="en-US" sz="2400" dirty="0"/>
              <a:t>It will be </a:t>
            </a:r>
            <a:r>
              <a:rPr lang="en-US" sz="2400" b="1" dirty="0"/>
              <a:t>inefficient compared to perfect competition</a:t>
            </a:r>
            <a:r>
              <a:rPr lang="en-US" sz="2400" dirty="0"/>
              <a:t>.</a:t>
            </a:r>
          </a:p>
          <a:p>
            <a:pPr lvl="1" fontAlgn="auto">
              <a:spcAft>
                <a:spcPts val="0"/>
              </a:spcAft>
              <a:buFont typeface="Arial" pitchFamily="34" charset="0"/>
              <a:buChar char="–"/>
              <a:defRPr/>
            </a:pPr>
            <a:r>
              <a:rPr lang="en-US" sz="2400" dirty="0"/>
              <a:t>There also will be </a:t>
            </a:r>
            <a:r>
              <a:rPr lang="en-US" sz="2400" b="1" dirty="0"/>
              <a:t>more outlets than needed</a:t>
            </a:r>
            <a:r>
              <a:rPr lang="en-US" sz="2400" dirty="0"/>
              <a:t>. There is excess capacity.</a:t>
            </a:r>
          </a:p>
          <a:p>
            <a:pPr fontAlgn="auto">
              <a:spcAft>
                <a:spcPts val="0"/>
              </a:spcAft>
              <a:buFont typeface="Arial" pitchFamily="34" charset="0"/>
              <a:buChar char="•"/>
              <a:defRPr/>
            </a:pPr>
            <a:r>
              <a:rPr lang="en-US" sz="2800" dirty="0"/>
              <a:t>Monopolistic competition results in both </a:t>
            </a:r>
          </a:p>
          <a:p>
            <a:pPr lvl="1" fontAlgn="auto">
              <a:spcAft>
                <a:spcPts val="0"/>
              </a:spcAft>
              <a:buFont typeface="Arial" pitchFamily="34" charset="0"/>
              <a:buChar char="–"/>
              <a:defRPr/>
            </a:pPr>
            <a:r>
              <a:rPr lang="en-US" sz="2400" b="1" dirty="0"/>
              <a:t>Productive inefficiency (above-minimum ATC</a:t>
            </a:r>
            <a:r>
              <a:rPr lang="en-US" sz="2400" dirty="0"/>
              <a:t>).</a:t>
            </a:r>
          </a:p>
          <a:p>
            <a:pPr lvl="1" fontAlgn="auto">
              <a:spcAft>
                <a:spcPts val="0"/>
              </a:spcAft>
              <a:buFont typeface="Arial" pitchFamily="34" charset="0"/>
              <a:buChar char="–"/>
              <a:defRPr/>
            </a:pPr>
            <a:r>
              <a:rPr lang="en-US" sz="2400" b="1" dirty="0" err="1"/>
              <a:t>Allocative</a:t>
            </a:r>
            <a:r>
              <a:rPr lang="en-US" sz="2400" b="1" dirty="0"/>
              <a:t> inefficiency (wrong mix of output</a:t>
            </a:r>
            <a:r>
              <a:rPr lang="en-US" sz="2400" dirty="0"/>
              <a:t>).</a:t>
            </a:r>
            <a:endParaRPr lang="en-US" dirty="0"/>
          </a:p>
          <a:p>
            <a:pPr fontAlgn="auto">
              <a:spcAft>
                <a:spcPts val="0"/>
              </a:spcAft>
              <a:buFont typeface="Arial" pitchFamily="34" charset="0"/>
              <a:buChar char="–"/>
              <a:defRPr/>
            </a:pPr>
            <a:endParaRPr lang="en-US" dirty="0"/>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160FFC8C-AF4E-4F86-2088-52D87834CEE4}"/>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990600"/>
            <a:ext cx="8229600" cy="1143000"/>
          </a:xfrm>
        </p:spPr>
        <p:txBody>
          <a:bodyPr/>
          <a:lstStyle/>
          <a:p>
            <a:r>
              <a:rPr lang="en-US" dirty="0"/>
              <a:t>Government Intervention</a:t>
            </a:r>
          </a:p>
        </p:txBody>
      </p:sp>
      <p:sp>
        <p:nvSpPr>
          <p:cNvPr id="4099" name="Content Placeholder 2"/>
          <p:cNvSpPr>
            <a:spLocks noGrp="1"/>
          </p:cNvSpPr>
          <p:nvPr>
            <p:ph idx="1"/>
          </p:nvPr>
        </p:nvSpPr>
        <p:spPr>
          <a:xfrm>
            <a:off x="457200" y="2286000"/>
            <a:ext cx="8229600" cy="3657600"/>
          </a:xfrm>
        </p:spPr>
        <p:txBody>
          <a:bodyPr/>
          <a:lstStyle/>
          <a:p>
            <a:r>
              <a:rPr lang="en-US" dirty="0"/>
              <a:t>Markets sometimes fail. Unregulated markets may produce the wrong mix of output, undesirable methods of production, or an unfair distribution of income.</a:t>
            </a:r>
          </a:p>
          <a:p>
            <a:r>
              <a:rPr lang="en-US" dirty="0"/>
              <a:t>But government intervention can fail as well.</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DC2FBC40-697A-83EA-7FA6-C5281F00882B}"/>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838200"/>
            <a:ext cx="8229600" cy="1143000"/>
          </a:xfrm>
        </p:spPr>
        <p:txBody>
          <a:bodyPr/>
          <a:lstStyle/>
          <a:p>
            <a:r>
              <a:rPr lang="en-US" dirty="0"/>
              <a:t>Ideal Market Conditions</a:t>
            </a:r>
          </a:p>
        </p:txBody>
      </p:sp>
      <p:sp>
        <p:nvSpPr>
          <p:cNvPr id="7171" name="Content Placeholder 2"/>
          <p:cNvSpPr>
            <a:spLocks noGrp="1"/>
          </p:cNvSpPr>
          <p:nvPr>
            <p:ph idx="1"/>
          </p:nvPr>
        </p:nvSpPr>
        <p:spPr>
          <a:xfrm>
            <a:off x="457200" y="1905000"/>
            <a:ext cx="8229600" cy="4038600"/>
          </a:xfrm>
        </p:spPr>
        <p:txBody>
          <a:bodyPr/>
          <a:lstStyle/>
          <a:p>
            <a:r>
              <a:rPr lang="en-US" dirty="0"/>
              <a:t>The market’s answer to WHAT, HOW, and FOR WHOM to produce would be ideal if</a:t>
            </a:r>
          </a:p>
          <a:p>
            <a:pPr lvl="1"/>
            <a:r>
              <a:rPr lang="en-US" dirty="0"/>
              <a:t>All producers would be perfect competitors.</a:t>
            </a:r>
          </a:p>
          <a:p>
            <a:pPr lvl="1"/>
            <a:r>
              <a:rPr lang="en-US" dirty="0"/>
              <a:t>People had full information about tastes, costs, and prices.</a:t>
            </a:r>
          </a:p>
          <a:p>
            <a:pPr lvl="1"/>
            <a:r>
              <a:rPr lang="en-US" dirty="0"/>
              <a:t>All costs and benefits were reflected in market prices.</a:t>
            </a:r>
          </a:p>
          <a:p>
            <a:pPr lvl="1"/>
            <a:r>
              <a:rPr lang="en-US" dirty="0"/>
              <a:t>Pervasive economies of scale were absent.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B17E1DAA-BC5A-D1B5-4B0E-AE0E901A1DBF}"/>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763000" cy="1066800"/>
          </a:xfrm>
        </p:spPr>
        <p:txBody>
          <a:bodyPr rtlCol="0">
            <a:normAutofit fontScale="90000"/>
          </a:bodyPr>
          <a:lstStyle/>
          <a:p>
            <a:pPr fontAlgn="auto">
              <a:spcAft>
                <a:spcPts val="0"/>
              </a:spcAft>
              <a:defRPr/>
            </a:pPr>
            <a:r>
              <a:rPr lang="en-US" sz="3600" b="1" dirty="0"/>
              <a:t>Market Failure and Government Intervention</a:t>
            </a:r>
          </a:p>
        </p:txBody>
      </p:sp>
      <p:sp>
        <p:nvSpPr>
          <p:cNvPr id="8195" name="Content Placeholder 2"/>
          <p:cNvSpPr>
            <a:spLocks noGrp="1"/>
          </p:cNvSpPr>
          <p:nvPr>
            <p:ph idx="1"/>
          </p:nvPr>
        </p:nvSpPr>
        <p:spPr>
          <a:xfrm>
            <a:off x="304800" y="1828800"/>
            <a:ext cx="8534400" cy="4495800"/>
          </a:xfrm>
        </p:spPr>
        <p:txBody>
          <a:bodyPr/>
          <a:lstStyle/>
          <a:p>
            <a:r>
              <a:rPr lang="en-US" dirty="0"/>
              <a:t>The market </a:t>
            </a:r>
            <a:r>
              <a:rPr lang="en-US" b="1" dirty="0"/>
              <a:t>does not operate in this ideal way.</a:t>
            </a:r>
          </a:p>
          <a:p>
            <a:r>
              <a:rPr lang="en-US" dirty="0"/>
              <a:t>Market failure prevents optimal outcomes.</a:t>
            </a:r>
          </a:p>
          <a:p>
            <a:r>
              <a:rPr lang="en-US" dirty="0"/>
              <a:t>Government may intervene in two ways:</a:t>
            </a:r>
          </a:p>
          <a:p>
            <a:pPr lvl="1"/>
            <a:r>
              <a:rPr lang="en-US" b="1" dirty="0">
                <a:solidFill>
                  <a:schemeClr val="tx2"/>
                </a:solidFill>
              </a:rPr>
              <a:t>Antitrust</a:t>
            </a:r>
            <a:r>
              <a:rPr lang="en-US" dirty="0">
                <a:solidFill>
                  <a:schemeClr val="tx2"/>
                </a:solidFill>
              </a:rPr>
              <a:t>: </a:t>
            </a:r>
            <a:r>
              <a:rPr lang="en-US" dirty="0"/>
              <a:t>government intervention to alter market structure or prevent abuse of market power.</a:t>
            </a:r>
          </a:p>
          <a:p>
            <a:pPr lvl="1"/>
            <a:r>
              <a:rPr lang="en-US" b="1" dirty="0">
                <a:solidFill>
                  <a:schemeClr val="tx2"/>
                </a:solidFill>
              </a:rPr>
              <a:t>Regulation</a:t>
            </a:r>
            <a:r>
              <a:rPr lang="en-US" dirty="0">
                <a:solidFill>
                  <a:schemeClr val="tx2"/>
                </a:solidFill>
              </a:rPr>
              <a:t>: </a:t>
            </a:r>
            <a:r>
              <a:rPr lang="en-US" dirty="0"/>
              <a:t>government intervention to alter the behavior of firms – for example, in pricing, output, or advertising.</a:t>
            </a: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3A7EAFD2-4B1E-DC83-10D4-2B2EBBD9D2C1}"/>
              </a:ext>
            </a:extLst>
          </p:cNvPr>
          <p:cNvPicPr>
            <a:picLocks noChangeAspect="1"/>
          </p:cNvPicPr>
          <p:nvPr/>
        </p:nvPicPr>
        <p:blipFill>
          <a:blip r:embed="rId3" cstate="print"/>
          <a:stretch>
            <a:fillRect/>
          </a:stretch>
        </p:blipFill>
        <p:spPr>
          <a:xfrm>
            <a:off x="76200" y="228600"/>
            <a:ext cx="4183117" cy="731729"/>
          </a:xfrm>
          <a:prstGeom prst="rect">
            <a:avLst/>
          </a:prstGeom>
        </p:spPr>
      </p:pic>
      <p:sp>
        <p:nvSpPr>
          <p:cNvPr id="7" name="6 - Ορθογώνιο"/>
          <p:cNvSpPr/>
          <p:nvPr/>
        </p:nvSpPr>
        <p:spPr>
          <a:xfrm>
            <a:off x="3527483" y="3244334"/>
            <a:ext cx="2089033" cy="369332"/>
          </a:xfrm>
          <a:prstGeom prst="rect">
            <a:avLst/>
          </a:prstGeom>
        </p:spPr>
        <p:txBody>
          <a:bodyPr wrap="none">
            <a:spAutoFit/>
          </a:bodyPr>
          <a:lstStyle/>
          <a:p>
            <a:pPr algn="ctr"/>
            <a:r>
              <a:rPr lang="en-US" dirty="0" smtClean="0">
                <a:solidFill>
                  <a:schemeClr val="bg1"/>
                </a:solidFill>
                <a:latin typeface="Times New Roman" pitchFamily="18" charset="0"/>
              </a:rPr>
              <a:t>Business Economics</a:t>
            </a:r>
            <a:endParaRPr lang="el-GR" dirty="0">
              <a:solidFill>
                <a:schemeClr val="bg1"/>
              </a:solidFill>
              <a:latin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0"/>
            <a:ext cx="8229600" cy="1143000"/>
          </a:xfrm>
        </p:spPr>
        <p:txBody>
          <a:bodyPr/>
          <a:lstStyle/>
          <a:p>
            <a:r>
              <a:rPr lang="en-US" dirty="0"/>
              <a:t>Natural Monopoly</a:t>
            </a:r>
          </a:p>
        </p:txBody>
      </p:sp>
      <p:sp>
        <p:nvSpPr>
          <p:cNvPr id="3" name="Content Placeholder 2"/>
          <p:cNvSpPr>
            <a:spLocks noGrp="1"/>
          </p:cNvSpPr>
          <p:nvPr>
            <p:ph idx="1"/>
          </p:nvPr>
        </p:nvSpPr>
        <p:spPr>
          <a:xfrm>
            <a:off x="457200" y="1905000"/>
            <a:ext cx="8229600" cy="4343400"/>
          </a:xfrm>
        </p:spPr>
        <p:txBody>
          <a:bodyPr rtlCol="0">
            <a:normAutofit fontScale="92500"/>
          </a:bodyPr>
          <a:lstStyle/>
          <a:p>
            <a:pPr fontAlgn="auto">
              <a:spcAft>
                <a:spcPts val="0"/>
              </a:spcAft>
              <a:buFont typeface="Arial" pitchFamily="34" charset="0"/>
              <a:buChar char="•"/>
              <a:defRPr/>
            </a:pPr>
            <a:r>
              <a:rPr lang="en-US" dirty="0">
                <a:solidFill>
                  <a:schemeClr val="tx2"/>
                </a:solidFill>
              </a:rPr>
              <a:t>Natural monopoly: </a:t>
            </a:r>
            <a:r>
              <a:rPr lang="en-US" dirty="0"/>
              <a:t>an industry in which one firm can achieve </a:t>
            </a:r>
            <a:r>
              <a:rPr lang="en-US" b="1" dirty="0"/>
              <a:t>economies of scale </a:t>
            </a:r>
            <a:r>
              <a:rPr lang="en-US" dirty="0"/>
              <a:t>over the entire range of market supply.</a:t>
            </a:r>
          </a:p>
          <a:p>
            <a:pPr lvl="1" fontAlgn="auto">
              <a:spcAft>
                <a:spcPts val="0"/>
              </a:spcAft>
              <a:buFont typeface="Arial" pitchFamily="34" charset="0"/>
              <a:buChar char="–"/>
              <a:defRPr/>
            </a:pPr>
            <a:r>
              <a:rPr lang="en-US" dirty="0"/>
              <a:t>One firm can provide the good or service at a lower cost than several competing firms.</a:t>
            </a:r>
          </a:p>
          <a:p>
            <a:pPr lvl="1" fontAlgn="auto">
              <a:spcAft>
                <a:spcPts val="0"/>
              </a:spcAft>
              <a:buFont typeface="Arial" pitchFamily="34" charset="0"/>
              <a:buChar char="–"/>
              <a:defRPr/>
            </a:pPr>
            <a:r>
              <a:rPr lang="en-US" dirty="0"/>
              <a:t>The firm would have a downward-sloping ATC curve.</a:t>
            </a:r>
          </a:p>
          <a:p>
            <a:pPr lvl="1" fontAlgn="auto">
              <a:spcAft>
                <a:spcPts val="0"/>
              </a:spcAft>
              <a:buFont typeface="Arial" pitchFamily="34" charset="0"/>
              <a:buChar char="–"/>
              <a:defRPr/>
            </a:pPr>
            <a:r>
              <a:rPr lang="en-US" dirty="0"/>
              <a:t>Such a firm also would have </a:t>
            </a:r>
            <a:r>
              <a:rPr lang="en-US" b="1" dirty="0"/>
              <a:t>high fixed costs </a:t>
            </a:r>
            <a:r>
              <a:rPr lang="en-US" dirty="0"/>
              <a:t>– that is, a </a:t>
            </a:r>
            <a:r>
              <a:rPr lang="en-US" b="1" dirty="0"/>
              <a:t>large capital input and low marginal costs</a:t>
            </a:r>
            <a:r>
              <a:rPr lang="en-US" dirty="0"/>
              <a:t>.</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65D4D41B-4CFE-E2B7-CA9E-293E75A7CF77}"/>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57200" y="838200"/>
            <a:ext cx="8229600" cy="838200"/>
          </a:xfrm>
        </p:spPr>
        <p:txBody>
          <a:bodyPr/>
          <a:lstStyle/>
          <a:p>
            <a:r>
              <a:rPr lang="en-US" sz="4000" dirty="0">
                <a:latin typeface="Cambria" pitchFamily="18" charset="0"/>
              </a:rPr>
              <a:t>Natural Monopoly</a:t>
            </a:r>
          </a:p>
        </p:txBody>
      </p:sp>
      <p:sp>
        <p:nvSpPr>
          <p:cNvPr id="5" name="Content Placeholder 4"/>
          <p:cNvSpPr>
            <a:spLocks noGrp="1"/>
          </p:cNvSpPr>
          <p:nvPr>
            <p:ph sz="half" idx="1"/>
          </p:nvPr>
        </p:nvSpPr>
        <p:spPr>
          <a:xfrm>
            <a:off x="228600" y="1676400"/>
            <a:ext cx="3886200" cy="4525963"/>
          </a:xfrm>
        </p:spPr>
        <p:txBody>
          <a:bodyPr rtlCol="0">
            <a:normAutofit lnSpcReduction="10000"/>
          </a:bodyPr>
          <a:lstStyle/>
          <a:p>
            <a:pPr fontAlgn="auto">
              <a:spcAft>
                <a:spcPts val="0"/>
              </a:spcAft>
              <a:buFont typeface="Arial" pitchFamily="34" charset="0"/>
              <a:buChar char="•"/>
              <a:defRPr/>
            </a:pPr>
            <a:r>
              <a:rPr lang="en-US" dirty="0">
                <a:latin typeface="Cambria" pitchFamily="18" charset="0"/>
              </a:rPr>
              <a:t>An unregulated natural monopoly produces output </a:t>
            </a:r>
            <a:r>
              <a:rPr lang="en-US" b="1" dirty="0">
                <a:solidFill>
                  <a:schemeClr val="tx2"/>
                </a:solidFill>
                <a:latin typeface="Cambria" pitchFamily="18" charset="0"/>
              </a:rPr>
              <a:t>q</a:t>
            </a:r>
            <a:r>
              <a:rPr lang="en-US" b="1" baseline="-25000" dirty="0">
                <a:solidFill>
                  <a:schemeClr val="tx2"/>
                </a:solidFill>
                <a:latin typeface="Cambria" pitchFamily="18" charset="0"/>
              </a:rPr>
              <a:t>A</a:t>
            </a:r>
            <a:r>
              <a:rPr lang="en-US" dirty="0">
                <a:latin typeface="Cambria" pitchFamily="18" charset="0"/>
              </a:rPr>
              <a:t> and charges </a:t>
            </a:r>
            <a:r>
              <a:rPr lang="en-US" b="1" dirty="0">
                <a:solidFill>
                  <a:schemeClr val="tx2"/>
                </a:solidFill>
                <a:latin typeface="Cambria" pitchFamily="18" charset="0"/>
              </a:rPr>
              <a:t>p</a:t>
            </a:r>
            <a:r>
              <a:rPr lang="en-US" b="1" baseline="-25000" dirty="0">
                <a:solidFill>
                  <a:schemeClr val="tx2"/>
                </a:solidFill>
                <a:latin typeface="Cambria" pitchFamily="18" charset="0"/>
              </a:rPr>
              <a:t>A</a:t>
            </a:r>
            <a:r>
              <a:rPr lang="en-US" dirty="0">
                <a:latin typeface="Cambria" pitchFamily="18" charset="0"/>
              </a:rPr>
              <a:t>, related to </a:t>
            </a:r>
            <a:r>
              <a:rPr lang="en-US" dirty="0">
                <a:solidFill>
                  <a:schemeClr val="tx2"/>
                </a:solidFill>
                <a:latin typeface="Cambria" pitchFamily="18" charset="0"/>
              </a:rPr>
              <a:t>MR = MC</a:t>
            </a:r>
            <a:r>
              <a:rPr lang="en-US" dirty="0">
                <a:latin typeface="Cambria" pitchFamily="18" charset="0"/>
              </a:rPr>
              <a:t>.</a:t>
            </a:r>
          </a:p>
          <a:p>
            <a:pPr fontAlgn="auto">
              <a:spcAft>
                <a:spcPts val="0"/>
              </a:spcAft>
              <a:buFont typeface="Arial" pitchFamily="34" charset="0"/>
              <a:buChar char="•"/>
              <a:defRPr/>
            </a:pPr>
            <a:r>
              <a:rPr lang="en-US" dirty="0">
                <a:latin typeface="Cambria" pitchFamily="18" charset="0"/>
              </a:rPr>
              <a:t>Efficiency calls for marginal cost pricing,   </a:t>
            </a:r>
            <a:r>
              <a:rPr lang="en-US" dirty="0">
                <a:solidFill>
                  <a:schemeClr val="tx2"/>
                </a:solidFill>
                <a:latin typeface="Cambria" pitchFamily="18" charset="0"/>
              </a:rPr>
              <a:t>p = MC</a:t>
            </a:r>
            <a:r>
              <a:rPr lang="en-US" dirty="0">
                <a:latin typeface="Cambria" pitchFamily="18" charset="0"/>
              </a:rPr>
              <a:t>, at point </a:t>
            </a:r>
            <a:r>
              <a:rPr lang="en-US" b="1" dirty="0">
                <a:solidFill>
                  <a:schemeClr val="tx2"/>
                </a:solidFill>
                <a:latin typeface="Cambria" pitchFamily="18" charset="0"/>
              </a:rPr>
              <a:t>B</a:t>
            </a:r>
            <a:r>
              <a:rPr lang="en-US" dirty="0">
                <a:latin typeface="Cambria" pitchFamily="18" charset="0"/>
              </a:rPr>
              <a:t>.</a:t>
            </a:r>
          </a:p>
          <a:p>
            <a:pPr fontAlgn="auto">
              <a:spcAft>
                <a:spcPts val="0"/>
              </a:spcAft>
              <a:buFont typeface="Arial" pitchFamily="34" charset="0"/>
              <a:buChar char="•"/>
              <a:defRPr/>
            </a:pPr>
            <a:r>
              <a:rPr lang="en-US" dirty="0">
                <a:latin typeface="Cambria" pitchFamily="18" charset="0"/>
              </a:rPr>
              <a:t>Zero economic profits occur at point </a:t>
            </a:r>
            <a:r>
              <a:rPr lang="en-US" b="1" dirty="0">
                <a:solidFill>
                  <a:schemeClr val="tx2"/>
                </a:solidFill>
                <a:latin typeface="Cambria" pitchFamily="18" charset="0"/>
              </a:rPr>
              <a:t>C</a:t>
            </a:r>
            <a:r>
              <a:rPr lang="en-US" b="1" dirty="0">
                <a:latin typeface="Cambria" pitchFamily="18" charset="0"/>
              </a:rPr>
              <a:t>,</a:t>
            </a:r>
            <a:r>
              <a:rPr lang="en-US" b="1" dirty="0">
                <a:solidFill>
                  <a:srgbClr val="C00000"/>
                </a:solidFill>
                <a:latin typeface="Cambria" pitchFamily="18" charset="0"/>
              </a:rPr>
              <a:t> </a:t>
            </a:r>
            <a:r>
              <a:rPr lang="en-US" dirty="0">
                <a:latin typeface="Cambria" pitchFamily="18" charset="0"/>
              </a:rPr>
              <a:t>where </a:t>
            </a:r>
            <a:r>
              <a:rPr lang="en-US" dirty="0">
                <a:solidFill>
                  <a:schemeClr val="tx2"/>
                </a:solidFill>
                <a:latin typeface="Cambria" pitchFamily="18" charset="0"/>
              </a:rPr>
              <a:t>p = ATC</a:t>
            </a:r>
            <a:r>
              <a:rPr lang="en-US" dirty="0">
                <a:latin typeface="Cambria" pitchFamily="18" charset="0"/>
              </a:rPr>
              <a:t>.</a:t>
            </a:r>
          </a:p>
        </p:txBody>
      </p:sp>
      <p:pic>
        <p:nvPicPr>
          <p:cNvPr id="10245" name="Picture 2"/>
          <p:cNvPicPr>
            <a:picLocks noChangeAspect="1" noChangeArrowheads="1"/>
          </p:cNvPicPr>
          <p:nvPr/>
        </p:nvPicPr>
        <p:blipFill>
          <a:blip r:embed="rId3" cstate="print"/>
          <a:srcRect/>
          <a:stretch>
            <a:fillRect/>
          </a:stretch>
        </p:blipFill>
        <p:spPr bwMode="auto">
          <a:xfrm>
            <a:off x="4114800" y="1857375"/>
            <a:ext cx="4819650" cy="4314825"/>
          </a:xfrm>
          <a:prstGeom prst="rect">
            <a:avLst/>
          </a:prstGeom>
          <a:noFill/>
          <a:ln w="9525">
            <a:noFill/>
            <a:miter lim="800000"/>
            <a:headEnd/>
            <a:tailEnd/>
          </a:ln>
        </p:spPr>
      </p:pic>
      <p:sp>
        <p:nvSpPr>
          <p:cNvPr id="6" name="Text Box 5"/>
          <p:cNvSpPr txBox="1">
            <a:spLocks noChangeArrowheads="1"/>
          </p:cNvSpPr>
          <p:nvPr/>
        </p:nvSpPr>
        <p:spPr bwMode="auto">
          <a:xfrm>
            <a:off x="-11113" y="6575425"/>
            <a:ext cx="9144001" cy="954107"/>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n-US" sz="1400" dirty="0" smtClean="0">
              <a:solidFill>
                <a:schemeClr val="bg1"/>
              </a:solidFill>
              <a:latin typeface="Times New Roman" pitchFamily="18" charset="0"/>
              <a:cs typeface="Times New Roman" pitchFamily="18" charset="0"/>
            </a:endParaRPr>
          </a:p>
          <a:p>
            <a:pPr algn="ctr"/>
            <a:endParaRPr lang="en-US" sz="1400" dirty="0" smtClean="0">
              <a:solidFill>
                <a:schemeClr val="bg1"/>
              </a:solidFill>
              <a:latin typeface="Times New Roman" pitchFamily="18" charset="0"/>
              <a:cs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F006024A-2501-A772-9083-537C931858F2}"/>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838200"/>
            <a:ext cx="8229600" cy="838200"/>
          </a:xfrm>
        </p:spPr>
        <p:txBody>
          <a:bodyPr/>
          <a:lstStyle/>
          <a:p>
            <a:r>
              <a:rPr lang="en-US" sz="4000" dirty="0">
                <a:latin typeface="Cambria" pitchFamily="18" charset="0"/>
              </a:rPr>
              <a:t>Regulatory Options</a:t>
            </a:r>
          </a:p>
        </p:txBody>
      </p:sp>
      <p:sp>
        <p:nvSpPr>
          <p:cNvPr id="5" name="Content Placeholder 4"/>
          <p:cNvSpPr>
            <a:spLocks noGrp="1"/>
          </p:cNvSpPr>
          <p:nvPr>
            <p:ph sz="half" idx="1"/>
          </p:nvPr>
        </p:nvSpPr>
        <p:spPr>
          <a:xfrm>
            <a:off x="228600" y="2590800"/>
            <a:ext cx="3810000" cy="3687763"/>
          </a:xfrm>
        </p:spPr>
        <p:txBody>
          <a:bodyPr rtlCol="0">
            <a:normAutofit/>
          </a:bodyPr>
          <a:lstStyle/>
          <a:p>
            <a:pPr fontAlgn="auto">
              <a:spcAft>
                <a:spcPts val="0"/>
              </a:spcAft>
              <a:buFont typeface="Arial" pitchFamily="34" charset="0"/>
              <a:buChar char="•"/>
              <a:defRPr/>
            </a:pPr>
            <a:r>
              <a:rPr lang="en-US" u="sng" dirty="0">
                <a:latin typeface="Cambria" pitchFamily="18" charset="0"/>
              </a:rPr>
              <a:t>Price regulation</a:t>
            </a:r>
            <a:r>
              <a:rPr lang="en-US" dirty="0">
                <a:latin typeface="Cambria" pitchFamily="18" charset="0"/>
              </a:rPr>
              <a:t>: the monopoly will not be allowed to charge</a:t>
            </a:r>
            <a:r>
              <a:rPr lang="en-US" b="1" dirty="0">
                <a:solidFill>
                  <a:srgbClr val="C00000"/>
                </a:solidFill>
                <a:latin typeface="Cambria" pitchFamily="18" charset="0"/>
              </a:rPr>
              <a:t> </a:t>
            </a:r>
            <a:r>
              <a:rPr lang="en-US" b="1" dirty="0">
                <a:solidFill>
                  <a:schemeClr val="tx2"/>
                </a:solidFill>
                <a:latin typeface="Cambria" pitchFamily="18" charset="0"/>
              </a:rPr>
              <a:t>p</a:t>
            </a:r>
            <a:r>
              <a:rPr lang="en-US" b="1" baseline="-25000" dirty="0">
                <a:solidFill>
                  <a:schemeClr val="tx2"/>
                </a:solidFill>
                <a:latin typeface="Cambria" pitchFamily="18" charset="0"/>
              </a:rPr>
              <a:t>A</a:t>
            </a:r>
            <a:r>
              <a:rPr lang="en-US" b="1" baseline="-25000" dirty="0">
                <a:latin typeface="Cambria" pitchFamily="18" charset="0"/>
              </a:rPr>
              <a:t>,</a:t>
            </a:r>
            <a:r>
              <a:rPr lang="en-US" dirty="0">
                <a:latin typeface="Cambria" pitchFamily="18" charset="0"/>
              </a:rPr>
              <a:t>   its profit-maximizing price.</a:t>
            </a:r>
          </a:p>
        </p:txBody>
      </p:sp>
      <p:pic>
        <p:nvPicPr>
          <p:cNvPr id="11269" name="Picture 2"/>
          <p:cNvPicPr>
            <a:picLocks noChangeAspect="1" noChangeArrowheads="1"/>
          </p:cNvPicPr>
          <p:nvPr/>
        </p:nvPicPr>
        <p:blipFill>
          <a:blip r:embed="rId3" cstate="print"/>
          <a:srcRect/>
          <a:stretch>
            <a:fillRect/>
          </a:stretch>
        </p:blipFill>
        <p:spPr bwMode="auto">
          <a:xfrm>
            <a:off x="4114800" y="1857375"/>
            <a:ext cx="4819650" cy="4314825"/>
          </a:xfrm>
          <a:prstGeom prst="rect">
            <a:avLst/>
          </a:prstGeom>
          <a:noFill/>
          <a:ln w="9525">
            <a:noFill/>
            <a:miter lim="800000"/>
            <a:headEnd/>
            <a:tailEnd/>
          </a:ln>
        </p:spPr>
      </p:pic>
      <p:sp>
        <p:nvSpPr>
          <p:cNvPr id="6"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376BA933-D793-AE0F-E533-6BE819CBBEE4}"/>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685800" y="762000"/>
            <a:ext cx="8229600" cy="1143000"/>
          </a:xfrm>
        </p:spPr>
        <p:txBody>
          <a:bodyPr/>
          <a:lstStyle/>
          <a:p>
            <a:r>
              <a:rPr lang="en-US" sz="4000" dirty="0">
                <a:latin typeface="Cambria" pitchFamily="18" charset="0"/>
              </a:rPr>
              <a:t>Price and Marginal Revenue (MR)</a:t>
            </a:r>
          </a:p>
        </p:txBody>
      </p:sp>
      <p:sp>
        <p:nvSpPr>
          <p:cNvPr id="5" name="Content Placeholder 4"/>
          <p:cNvSpPr>
            <a:spLocks noGrp="1"/>
          </p:cNvSpPr>
          <p:nvPr>
            <p:ph sz="half" idx="1"/>
          </p:nvPr>
        </p:nvSpPr>
        <p:spPr>
          <a:xfrm>
            <a:off x="228600" y="1752600"/>
            <a:ext cx="3962400" cy="4525963"/>
          </a:xfrm>
        </p:spPr>
        <p:txBody>
          <a:bodyPr rtlCol="0">
            <a:normAutofit lnSpcReduction="10000"/>
          </a:bodyPr>
          <a:lstStyle/>
          <a:p>
            <a:pPr fontAlgn="auto">
              <a:spcAft>
                <a:spcPts val="0"/>
              </a:spcAft>
              <a:buFont typeface="Arial" pitchFamily="34" charset="0"/>
              <a:buChar char="•"/>
              <a:defRPr/>
            </a:pPr>
            <a:r>
              <a:rPr lang="en-US" dirty="0">
                <a:latin typeface="Cambria" pitchFamily="18" charset="0"/>
              </a:rPr>
              <a:t>Points on the demand curve indicate a price for each output.</a:t>
            </a:r>
          </a:p>
          <a:p>
            <a:pPr fontAlgn="auto">
              <a:spcAft>
                <a:spcPts val="0"/>
              </a:spcAft>
              <a:buFont typeface="Arial" pitchFamily="34" charset="0"/>
              <a:buChar char="•"/>
              <a:defRPr/>
            </a:pPr>
            <a:r>
              <a:rPr lang="en-US" dirty="0">
                <a:latin typeface="Cambria" pitchFamily="18" charset="0"/>
              </a:rPr>
              <a:t>However, to sell more the monopolist must lower the price, so MR will always be less than price.</a:t>
            </a:r>
          </a:p>
          <a:p>
            <a:pPr fontAlgn="auto">
              <a:spcAft>
                <a:spcPts val="0"/>
              </a:spcAft>
              <a:buFont typeface="Arial" pitchFamily="34" charset="0"/>
              <a:buChar char="•"/>
              <a:defRPr/>
            </a:pPr>
            <a:r>
              <a:rPr lang="en-US" dirty="0">
                <a:latin typeface="Cambria" pitchFamily="18" charset="0"/>
              </a:rPr>
              <a:t>For the most part, </a:t>
            </a:r>
            <a:r>
              <a:rPr lang="en-US" b="1" dirty="0">
                <a:latin typeface="Cambria" pitchFamily="18" charset="0"/>
              </a:rPr>
              <a:t>the MR curve lies below </a:t>
            </a:r>
            <a:r>
              <a:rPr lang="en-US" dirty="0">
                <a:latin typeface="Cambria" pitchFamily="18" charset="0"/>
              </a:rPr>
              <a:t>the demand curve.</a:t>
            </a:r>
          </a:p>
        </p:txBody>
      </p:sp>
      <p:pic>
        <p:nvPicPr>
          <p:cNvPr id="8197" name="Picture 2"/>
          <p:cNvPicPr>
            <a:picLocks noChangeAspect="1" noChangeArrowheads="1"/>
          </p:cNvPicPr>
          <p:nvPr/>
        </p:nvPicPr>
        <p:blipFill>
          <a:blip r:embed="rId3" cstate="print"/>
          <a:srcRect/>
          <a:stretch>
            <a:fillRect/>
          </a:stretch>
        </p:blipFill>
        <p:spPr bwMode="auto">
          <a:xfrm>
            <a:off x="4267200" y="1981200"/>
            <a:ext cx="4648200" cy="4114800"/>
          </a:xfrm>
          <a:prstGeom prst="rect">
            <a:avLst/>
          </a:prstGeom>
          <a:noFill/>
          <a:ln w="9525">
            <a:noFill/>
            <a:miter lim="800000"/>
            <a:headEnd/>
            <a:tailEnd/>
          </a:ln>
        </p:spPr>
      </p:pic>
      <p:sp>
        <p:nvSpPr>
          <p:cNvPr id="6"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7"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3" name="Εικόνα 2">
            <a:extLst>
              <a:ext uri="{FF2B5EF4-FFF2-40B4-BE49-F238E27FC236}">
                <a16:creationId xmlns="" xmlns:a16="http://schemas.microsoft.com/office/drawing/2014/main" id="{83E2BB18-A324-E2BC-62A5-7B07DC01193A}"/>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914400"/>
            <a:ext cx="8229600" cy="838200"/>
          </a:xfrm>
        </p:spPr>
        <p:txBody>
          <a:bodyPr/>
          <a:lstStyle/>
          <a:p>
            <a:r>
              <a:rPr lang="en-US" dirty="0">
                <a:latin typeface="Cambria" pitchFamily="18" charset="0"/>
              </a:rPr>
              <a:t>Regulatory Options</a:t>
            </a:r>
          </a:p>
        </p:txBody>
      </p:sp>
      <p:sp>
        <p:nvSpPr>
          <p:cNvPr id="5" name="Content Placeholder 4"/>
          <p:cNvSpPr>
            <a:spLocks noGrp="1"/>
          </p:cNvSpPr>
          <p:nvPr>
            <p:ph sz="half" idx="1"/>
          </p:nvPr>
        </p:nvSpPr>
        <p:spPr>
          <a:xfrm>
            <a:off x="228600" y="1676400"/>
            <a:ext cx="3886200" cy="4525963"/>
          </a:xfrm>
        </p:spPr>
        <p:txBody>
          <a:bodyPr rtlCol="0">
            <a:normAutofit fontScale="92500" lnSpcReduction="10000"/>
          </a:bodyPr>
          <a:lstStyle/>
          <a:p>
            <a:pPr fontAlgn="auto">
              <a:spcAft>
                <a:spcPts val="0"/>
              </a:spcAft>
              <a:buFont typeface="Arial" pitchFamily="34" charset="0"/>
              <a:buChar char="•"/>
              <a:defRPr/>
            </a:pPr>
            <a:r>
              <a:rPr lang="en-US" u="sng" dirty="0">
                <a:latin typeface="Cambria" pitchFamily="18" charset="0"/>
              </a:rPr>
              <a:t>Price efficiency</a:t>
            </a:r>
            <a:r>
              <a:rPr lang="en-US" dirty="0">
                <a:latin typeface="Cambria" pitchFamily="18" charset="0"/>
              </a:rPr>
              <a:t>.</a:t>
            </a:r>
          </a:p>
          <a:p>
            <a:pPr fontAlgn="auto">
              <a:spcAft>
                <a:spcPts val="0"/>
              </a:spcAft>
              <a:buFont typeface="Arial" pitchFamily="34" charset="0"/>
              <a:buChar char="•"/>
              <a:defRPr/>
            </a:pPr>
            <a:r>
              <a:rPr lang="en-US" dirty="0">
                <a:latin typeface="Cambria" pitchFamily="18" charset="0"/>
              </a:rPr>
              <a:t>(</a:t>
            </a:r>
            <a:r>
              <a:rPr lang="en-US" b="1" dirty="0">
                <a:solidFill>
                  <a:schemeClr val="tx2"/>
                </a:solidFill>
                <a:latin typeface="Cambria" pitchFamily="18" charset="0"/>
              </a:rPr>
              <a:t>p =  MC</a:t>
            </a:r>
            <a:r>
              <a:rPr lang="en-US" dirty="0">
                <a:latin typeface="Cambria" pitchFamily="18" charset="0"/>
              </a:rPr>
              <a:t>). Point B. Price equals to opportunity cost. Efficient but generates a loss to the firm (</a:t>
            </a:r>
            <a:r>
              <a:rPr lang="en-US" dirty="0">
                <a:solidFill>
                  <a:schemeClr val="tx2"/>
                </a:solidFill>
                <a:latin typeface="Cambria" pitchFamily="18" charset="0"/>
              </a:rPr>
              <a:t>p&lt;ATC</a:t>
            </a:r>
            <a:r>
              <a:rPr lang="en-US" dirty="0">
                <a:latin typeface="Cambria" pitchFamily="18" charset="0"/>
              </a:rPr>
              <a:t>).</a:t>
            </a:r>
          </a:p>
          <a:p>
            <a:pPr fontAlgn="auto">
              <a:spcAft>
                <a:spcPts val="0"/>
              </a:spcAft>
              <a:buFont typeface="Arial" pitchFamily="34" charset="0"/>
              <a:buChar char="•"/>
              <a:defRPr/>
            </a:pPr>
            <a:r>
              <a:rPr lang="en-US" dirty="0">
                <a:latin typeface="Cambria" pitchFamily="18" charset="0"/>
              </a:rPr>
              <a:t>To get the firm to produce, it must be provided a </a:t>
            </a:r>
            <a:r>
              <a:rPr lang="en-US" b="1" dirty="0">
                <a:latin typeface="Cambria" pitchFamily="18" charset="0"/>
              </a:rPr>
              <a:t>subsidy</a:t>
            </a:r>
            <a:r>
              <a:rPr lang="en-US" dirty="0">
                <a:latin typeface="Cambria" pitchFamily="18" charset="0"/>
              </a:rPr>
              <a:t> that equals the loss, </a:t>
            </a:r>
            <a:r>
              <a:rPr lang="en-US" dirty="0">
                <a:solidFill>
                  <a:schemeClr val="tx2"/>
                </a:solidFill>
                <a:latin typeface="Cambria" pitchFamily="18" charset="0"/>
              </a:rPr>
              <a:t>ATC - p</a:t>
            </a:r>
            <a:r>
              <a:rPr lang="en-US" dirty="0">
                <a:latin typeface="Cambria" pitchFamily="18" charset="0"/>
              </a:rPr>
              <a:t>.</a:t>
            </a:r>
          </a:p>
        </p:txBody>
      </p:sp>
      <p:pic>
        <p:nvPicPr>
          <p:cNvPr id="12293" name="Picture 2"/>
          <p:cNvPicPr>
            <a:picLocks noChangeAspect="1" noChangeArrowheads="1"/>
          </p:cNvPicPr>
          <p:nvPr/>
        </p:nvPicPr>
        <p:blipFill>
          <a:blip r:embed="rId3" cstate="print"/>
          <a:srcRect/>
          <a:stretch>
            <a:fillRect/>
          </a:stretch>
        </p:blipFill>
        <p:spPr bwMode="auto">
          <a:xfrm>
            <a:off x="4114800" y="1857375"/>
            <a:ext cx="4819650" cy="4314825"/>
          </a:xfrm>
          <a:prstGeom prst="rect">
            <a:avLst/>
          </a:prstGeom>
          <a:noFill/>
          <a:ln w="9525">
            <a:noFill/>
            <a:miter lim="800000"/>
            <a:headEnd/>
            <a:tailEnd/>
          </a:ln>
        </p:spPr>
      </p:pic>
      <p:sp>
        <p:nvSpPr>
          <p:cNvPr id="6"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08A16996-18DB-F093-8028-50CE07C53514}"/>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381000" y="914400"/>
            <a:ext cx="8229600" cy="838200"/>
          </a:xfrm>
        </p:spPr>
        <p:txBody>
          <a:bodyPr/>
          <a:lstStyle/>
          <a:p>
            <a:r>
              <a:rPr lang="en-US" dirty="0">
                <a:latin typeface="Cambria" pitchFamily="18" charset="0"/>
              </a:rPr>
              <a:t>Regulatory Options</a:t>
            </a:r>
          </a:p>
        </p:txBody>
      </p:sp>
      <p:sp>
        <p:nvSpPr>
          <p:cNvPr id="5" name="Content Placeholder 4"/>
          <p:cNvSpPr>
            <a:spLocks noGrp="1"/>
          </p:cNvSpPr>
          <p:nvPr>
            <p:ph sz="half" idx="1"/>
          </p:nvPr>
        </p:nvSpPr>
        <p:spPr>
          <a:xfrm>
            <a:off x="228600" y="1676400"/>
            <a:ext cx="3810000" cy="4449763"/>
          </a:xfrm>
        </p:spPr>
        <p:txBody>
          <a:bodyPr rtlCol="0">
            <a:normAutofit fontScale="92500"/>
          </a:bodyPr>
          <a:lstStyle/>
          <a:p>
            <a:pPr fontAlgn="auto">
              <a:spcAft>
                <a:spcPts val="0"/>
              </a:spcAft>
              <a:buFont typeface="Arial" pitchFamily="34" charset="0"/>
              <a:buChar char="•"/>
              <a:defRPr/>
            </a:pPr>
            <a:r>
              <a:rPr lang="en-US" u="sng" dirty="0">
                <a:latin typeface="Cambria" pitchFamily="18" charset="0"/>
              </a:rPr>
              <a:t>Production efficiency</a:t>
            </a:r>
            <a:r>
              <a:rPr lang="en-US" dirty="0">
                <a:latin typeface="Cambria" pitchFamily="18" charset="0"/>
              </a:rPr>
              <a:t>.</a:t>
            </a:r>
          </a:p>
          <a:p>
            <a:pPr fontAlgn="auto">
              <a:spcAft>
                <a:spcPts val="0"/>
              </a:spcAft>
              <a:buFont typeface="Arial" pitchFamily="34" charset="0"/>
              <a:buChar char="•"/>
              <a:defRPr/>
            </a:pPr>
            <a:r>
              <a:rPr lang="en-US" dirty="0">
                <a:latin typeface="Cambria" pitchFamily="18" charset="0"/>
              </a:rPr>
              <a:t>(</a:t>
            </a:r>
            <a:r>
              <a:rPr lang="en-US" b="1" dirty="0">
                <a:solidFill>
                  <a:schemeClr val="tx2"/>
                </a:solidFill>
                <a:latin typeface="Cambria" pitchFamily="18" charset="0"/>
              </a:rPr>
              <a:t>p = min ATC</a:t>
            </a:r>
            <a:r>
              <a:rPr lang="en-US" dirty="0">
                <a:latin typeface="Cambria" pitchFamily="18" charset="0"/>
              </a:rPr>
              <a:t>). Beyond Q</a:t>
            </a:r>
            <a:r>
              <a:rPr lang="en-US" baseline="-25000" dirty="0">
                <a:latin typeface="Cambria" pitchFamily="18" charset="0"/>
              </a:rPr>
              <a:t>B .</a:t>
            </a:r>
            <a:r>
              <a:rPr lang="en-US" dirty="0">
                <a:latin typeface="Cambria" pitchFamily="18" charset="0"/>
              </a:rPr>
              <a:t>The ATC curve slopes downward; by increasing output we lower costs more.</a:t>
            </a:r>
          </a:p>
          <a:p>
            <a:pPr fontAlgn="auto">
              <a:spcAft>
                <a:spcPts val="0"/>
              </a:spcAft>
              <a:buFont typeface="Arial" pitchFamily="34" charset="0"/>
              <a:buChar char="•"/>
              <a:defRPr/>
            </a:pPr>
            <a:r>
              <a:rPr lang="en-US" dirty="0">
                <a:latin typeface="Cambria" pitchFamily="18" charset="0"/>
              </a:rPr>
              <a:t>Again, the firm operates at a loss and would need again a subsidy.</a:t>
            </a:r>
          </a:p>
        </p:txBody>
      </p:sp>
      <p:pic>
        <p:nvPicPr>
          <p:cNvPr id="13317" name="Picture 2"/>
          <p:cNvPicPr>
            <a:picLocks noChangeAspect="1" noChangeArrowheads="1"/>
          </p:cNvPicPr>
          <p:nvPr/>
        </p:nvPicPr>
        <p:blipFill>
          <a:blip r:embed="rId3" cstate="print"/>
          <a:srcRect/>
          <a:stretch>
            <a:fillRect/>
          </a:stretch>
        </p:blipFill>
        <p:spPr bwMode="auto">
          <a:xfrm>
            <a:off x="4114800" y="1857375"/>
            <a:ext cx="4819650" cy="4314825"/>
          </a:xfrm>
          <a:prstGeom prst="rect">
            <a:avLst/>
          </a:prstGeom>
          <a:noFill/>
          <a:ln w="9525">
            <a:noFill/>
            <a:miter lim="800000"/>
            <a:headEnd/>
            <a:tailEnd/>
          </a:ln>
        </p:spPr>
      </p:pic>
      <p:sp>
        <p:nvSpPr>
          <p:cNvPr id="6"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E5907FC7-5588-F75E-8E6A-053523AF5FEE}"/>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838200"/>
            <a:ext cx="8229600" cy="838200"/>
          </a:xfrm>
        </p:spPr>
        <p:txBody>
          <a:bodyPr/>
          <a:lstStyle/>
          <a:p>
            <a:r>
              <a:rPr lang="en-US" sz="4000" dirty="0">
                <a:latin typeface="Cambria" pitchFamily="18" charset="0"/>
              </a:rPr>
              <a:t>Regulatory Options</a:t>
            </a:r>
          </a:p>
        </p:txBody>
      </p:sp>
      <p:sp>
        <p:nvSpPr>
          <p:cNvPr id="5" name="Content Placeholder 4"/>
          <p:cNvSpPr>
            <a:spLocks noGrp="1"/>
          </p:cNvSpPr>
          <p:nvPr>
            <p:ph sz="half" idx="1"/>
          </p:nvPr>
        </p:nvSpPr>
        <p:spPr>
          <a:xfrm>
            <a:off x="228600" y="1600200"/>
            <a:ext cx="3886200" cy="4800600"/>
          </a:xfrm>
        </p:spPr>
        <p:txBody>
          <a:bodyPr rtlCol="0">
            <a:normAutofit lnSpcReduction="10000"/>
          </a:bodyPr>
          <a:lstStyle/>
          <a:p>
            <a:pPr fontAlgn="auto">
              <a:spcAft>
                <a:spcPts val="0"/>
              </a:spcAft>
              <a:buFont typeface="Arial" pitchFamily="34" charset="0"/>
              <a:buChar char="•"/>
              <a:defRPr/>
            </a:pPr>
            <a:r>
              <a:rPr lang="en-US" b="1" u="sng" dirty="0">
                <a:latin typeface="Cambria" pitchFamily="18" charset="0"/>
              </a:rPr>
              <a:t>Profit regulation</a:t>
            </a:r>
            <a:r>
              <a:rPr lang="en-US" dirty="0">
                <a:latin typeface="Cambria" pitchFamily="18" charset="0"/>
              </a:rPr>
              <a:t>.</a:t>
            </a:r>
          </a:p>
          <a:p>
            <a:pPr fontAlgn="auto">
              <a:spcAft>
                <a:spcPts val="0"/>
              </a:spcAft>
              <a:buFont typeface="Arial" pitchFamily="34" charset="0"/>
              <a:buChar char="•"/>
              <a:defRPr/>
            </a:pPr>
            <a:r>
              <a:rPr lang="en-US" sz="2600" dirty="0">
                <a:latin typeface="Cambria" pitchFamily="18" charset="0"/>
              </a:rPr>
              <a:t>Require the firm to produce output </a:t>
            </a:r>
            <a:r>
              <a:rPr lang="en-US" sz="2600" b="1" dirty="0">
                <a:solidFill>
                  <a:schemeClr val="tx2"/>
                </a:solidFill>
                <a:latin typeface="Cambria" pitchFamily="18" charset="0"/>
              </a:rPr>
              <a:t>q</a:t>
            </a:r>
            <a:r>
              <a:rPr lang="en-US" sz="2600" b="1" baseline="-25000" dirty="0">
                <a:solidFill>
                  <a:schemeClr val="tx2"/>
                </a:solidFill>
                <a:latin typeface="Cambria" pitchFamily="18" charset="0"/>
              </a:rPr>
              <a:t>C</a:t>
            </a:r>
            <a:r>
              <a:rPr lang="en-US" sz="2600" b="1" baseline="-25000" dirty="0">
                <a:solidFill>
                  <a:srgbClr val="C00000"/>
                </a:solidFill>
                <a:latin typeface="Cambria" pitchFamily="18" charset="0"/>
              </a:rPr>
              <a:t> </a:t>
            </a:r>
            <a:r>
              <a:rPr lang="en-US" sz="2600" dirty="0">
                <a:latin typeface="Cambria" pitchFamily="18" charset="0"/>
              </a:rPr>
              <a:t>and charge price</a:t>
            </a:r>
            <a:r>
              <a:rPr lang="en-US" sz="2600" b="1" dirty="0">
                <a:solidFill>
                  <a:srgbClr val="C00000"/>
                </a:solidFill>
                <a:latin typeface="Cambria" pitchFamily="18" charset="0"/>
              </a:rPr>
              <a:t> </a:t>
            </a:r>
            <a:r>
              <a:rPr lang="en-US" sz="2600" b="1" dirty="0">
                <a:solidFill>
                  <a:schemeClr val="tx2"/>
                </a:solidFill>
                <a:latin typeface="Cambria" pitchFamily="18" charset="0"/>
              </a:rPr>
              <a:t>p</a:t>
            </a:r>
            <a:r>
              <a:rPr lang="en-US" sz="2600" b="1" baseline="-25000" dirty="0">
                <a:solidFill>
                  <a:schemeClr val="tx2"/>
                </a:solidFill>
                <a:latin typeface="Cambria" pitchFamily="18" charset="0"/>
              </a:rPr>
              <a:t>C</a:t>
            </a:r>
            <a:r>
              <a:rPr lang="en-US" sz="2600" dirty="0">
                <a:latin typeface="Cambria" pitchFamily="18" charset="0"/>
              </a:rPr>
              <a:t>.</a:t>
            </a:r>
          </a:p>
          <a:p>
            <a:pPr fontAlgn="auto">
              <a:spcAft>
                <a:spcPts val="0"/>
              </a:spcAft>
              <a:buFont typeface="Arial" pitchFamily="34" charset="0"/>
              <a:buChar char="•"/>
              <a:defRPr/>
            </a:pPr>
            <a:r>
              <a:rPr lang="en-US" sz="2600" dirty="0">
                <a:latin typeface="Cambria" pitchFamily="18" charset="0"/>
              </a:rPr>
              <a:t>At that point </a:t>
            </a:r>
            <a:r>
              <a:rPr lang="en-US" sz="2600" dirty="0">
                <a:solidFill>
                  <a:schemeClr val="tx2"/>
                </a:solidFill>
                <a:latin typeface="Cambria" pitchFamily="18" charset="0"/>
              </a:rPr>
              <a:t>p = ATC </a:t>
            </a:r>
            <a:r>
              <a:rPr lang="en-US" sz="2600" dirty="0">
                <a:latin typeface="Cambria" pitchFamily="18" charset="0"/>
              </a:rPr>
              <a:t>at zero </a:t>
            </a:r>
            <a:r>
              <a:rPr lang="en-US" sz="2600" b="1" dirty="0">
                <a:latin typeface="Cambria" pitchFamily="18" charset="0"/>
              </a:rPr>
              <a:t>economic profits.</a:t>
            </a:r>
          </a:p>
          <a:p>
            <a:pPr fontAlgn="auto">
              <a:spcAft>
                <a:spcPts val="0"/>
              </a:spcAft>
              <a:buFont typeface="Arial" pitchFamily="34" charset="0"/>
              <a:buChar char="•"/>
              <a:defRPr/>
            </a:pPr>
            <a:r>
              <a:rPr lang="en-US" sz="2600" dirty="0">
                <a:latin typeface="Cambria" pitchFamily="18" charset="0"/>
              </a:rPr>
              <a:t>No subsidy is needed.</a:t>
            </a:r>
          </a:p>
          <a:p>
            <a:pPr fontAlgn="auto">
              <a:spcAft>
                <a:spcPts val="0"/>
              </a:spcAft>
              <a:buFont typeface="Arial" pitchFamily="34" charset="0"/>
              <a:buChar char="•"/>
              <a:defRPr/>
            </a:pPr>
            <a:r>
              <a:rPr lang="en-US" sz="2600" dirty="0">
                <a:latin typeface="Cambria" pitchFamily="18" charset="0"/>
              </a:rPr>
              <a:t>Allows a </a:t>
            </a:r>
            <a:r>
              <a:rPr lang="en-US" sz="2600" b="1" dirty="0">
                <a:latin typeface="Cambria" pitchFamily="18" charset="0"/>
              </a:rPr>
              <a:t>normal profit</a:t>
            </a:r>
          </a:p>
          <a:p>
            <a:pPr fontAlgn="auto">
              <a:spcAft>
                <a:spcPts val="0"/>
              </a:spcAft>
              <a:buFont typeface="Arial" pitchFamily="34" charset="0"/>
              <a:buChar char="•"/>
              <a:defRPr/>
            </a:pPr>
            <a:r>
              <a:rPr lang="en-US" sz="2600" dirty="0">
                <a:latin typeface="Cambria" pitchFamily="18" charset="0"/>
              </a:rPr>
              <a:t>Rate increase requests must be approved by a competent board.</a:t>
            </a:r>
          </a:p>
        </p:txBody>
      </p:sp>
      <p:pic>
        <p:nvPicPr>
          <p:cNvPr id="14341" name="Picture 2"/>
          <p:cNvPicPr>
            <a:picLocks noChangeAspect="1" noChangeArrowheads="1"/>
          </p:cNvPicPr>
          <p:nvPr/>
        </p:nvPicPr>
        <p:blipFill>
          <a:blip r:embed="rId3" cstate="print"/>
          <a:srcRect/>
          <a:stretch>
            <a:fillRect/>
          </a:stretch>
        </p:blipFill>
        <p:spPr bwMode="auto">
          <a:xfrm>
            <a:off x="4114800" y="1857375"/>
            <a:ext cx="4819650" cy="4314825"/>
          </a:xfrm>
          <a:prstGeom prst="rect">
            <a:avLst/>
          </a:prstGeom>
          <a:noFill/>
          <a:ln w="9525">
            <a:noFill/>
            <a:miter lim="800000"/>
            <a:headEnd/>
            <a:tailEnd/>
          </a:ln>
        </p:spPr>
      </p:pic>
      <p:sp>
        <p:nvSpPr>
          <p:cNvPr id="6"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ABCA67FE-4C38-04A2-6B31-A2162DD15CC6}"/>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838200"/>
            <a:ext cx="8229600" cy="762000"/>
          </a:xfrm>
        </p:spPr>
        <p:txBody>
          <a:bodyPr/>
          <a:lstStyle/>
          <a:p>
            <a:r>
              <a:rPr lang="en-US" sz="4000" dirty="0">
                <a:latin typeface="Cambria" pitchFamily="18" charset="0"/>
              </a:rPr>
              <a:t>Regulatory Options</a:t>
            </a:r>
          </a:p>
        </p:txBody>
      </p:sp>
      <p:sp>
        <p:nvSpPr>
          <p:cNvPr id="5" name="Content Placeholder 4"/>
          <p:cNvSpPr>
            <a:spLocks noGrp="1"/>
          </p:cNvSpPr>
          <p:nvPr>
            <p:ph sz="half" idx="1"/>
          </p:nvPr>
        </p:nvSpPr>
        <p:spPr>
          <a:xfrm>
            <a:off x="228600" y="1676400"/>
            <a:ext cx="3886200" cy="4724400"/>
          </a:xfrm>
        </p:spPr>
        <p:txBody>
          <a:bodyPr/>
          <a:lstStyle/>
          <a:p>
            <a:r>
              <a:rPr lang="en-US" b="1" u="sng" dirty="0">
                <a:latin typeface="Cambria" pitchFamily="18" charset="0"/>
              </a:rPr>
              <a:t>Output regulation</a:t>
            </a:r>
            <a:r>
              <a:rPr lang="en-US" b="1" dirty="0">
                <a:latin typeface="Cambria" pitchFamily="18" charset="0"/>
              </a:rPr>
              <a:t>.</a:t>
            </a:r>
          </a:p>
          <a:p>
            <a:r>
              <a:rPr lang="en-US" sz="2600" dirty="0">
                <a:latin typeface="Cambria" pitchFamily="18" charset="0"/>
              </a:rPr>
              <a:t>The monopolist could be compelled to provide a minimum of output</a:t>
            </a:r>
            <a:r>
              <a:rPr lang="en-US" sz="2600" b="1" dirty="0">
                <a:solidFill>
                  <a:srgbClr val="C00000"/>
                </a:solidFill>
                <a:latin typeface="Cambria" pitchFamily="18" charset="0"/>
              </a:rPr>
              <a:t> </a:t>
            </a:r>
            <a:r>
              <a:rPr lang="en-US" sz="2600" b="1" dirty="0" err="1">
                <a:solidFill>
                  <a:schemeClr val="tx2"/>
                </a:solidFill>
                <a:latin typeface="Cambria" pitchFamily="18" charset="0"/>
              </a:rPr>
              <a:t>q</a:t>
            </a:r>
            <a:r>
              <a:rPr lang="en-US" sz="2600" b="1" baseline="-25000" dirty="0" err="1">
                <a:solidFill>
                  <a:schemeClr val="tx2"/>
                </a:solidFill>
                <a:latin typeface="Cambria" pitchFamily="18" charset="0"/>
              </a:rPr>
              <a:t>D</a:t>
            </a:r>
            <a:r>
              <a:rPr lang="en-US" sz="2600" dirty="0">
                <a:latin typeface="Cambria" pitchFamily="18" charset="0"/>
              </a:rPr>
              <a:t> (there is profit) in excess of </a:t>
            </a:r>
            <a:r>
              <a:rPr lang="en-US" sz="2600" dirty="0" err="1">
                <a:latin typeface="Cambria" pitchFamily="18" charset="0"/>
              </a:rPr>
              <a:t>q</a:t>
            </a:r>
            <a:r>
              <a:rPr lang="en-US" sz="2600" baseline="-25000" dirty="0" err="1">
                <a:latin typeface="Cambria" pitchFamily="18" charset="0"/>
              </a:rPr>
              <a:t>A</a:t>
            </a:r>
            <a:r>
              <a:rPr lang="en-US" sz="2600" dirty="0">
                <a:latin typeface="Cambria" pitchFamily="18" charset="0"/>
              </a:rPr>
              <a:t>, which again is a gain for customers</a:t>
            </a:r>
          </a:p>
          <a:p>
            <a:r>
              <a:rPr lang="en-US" sz="2600" dirty="0">
                <a:latin typeface="Cambria" pitchFamily="18" charset="0"/>
              </a:rPr>
              <a:t>By doing this, there is a risk of reduced quality if the firm cuts costs to increase profits. </a:t>
            </a:r>
          </a:p>
        </p:txBody>
      </p:sp>
      <p:pic>
        <p:nvPicPr>
          <p:cNvPr id="15365" name="Picture 2"/>
          <p:cNvPicPr>
            <a:picLocks noChangeAspect="1" noChangeArrowheads="1"/>
          </p:cNvPicPr>
          <p:nvPr/>
        </p:nvPicPr>
        <p:blipFill>
          <a:blip r:embed="rId3" cstate="print"/>
          <a:srcRect/>
          <a:stretch>
            <a:fillRect/>
          </a:stretch>
        </p:blipFill>
        <p:spPr bwMode="auto">
          <a:xfrm>
            <a:off x="4267200" y="1828800"/>
            <a:ext cx="4724400" cy="4552950"/>
          </a:xfrm>
          <a:prstGeom prst="rect">
            <a:avLst/>
          </a:prstGeom>
          <a:noFill/>
          <a:ln w="9525">
            <a:noFill/>
            <a:miter lim="800000"/>
            <a:headEnd/>
            <a:tailEnd/>
          </a:ln>
        </p:spPr>
      </p:pic>
      <p:sp>
        <p:nvSpPr>
          <p:cNvPr id="6"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7"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EECCF016-0368-9654-D62A-51D2145A2A0D}"/>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381000" y="914400"/>
            <a:ext cx="8229600" cy="1143000"/>
          </a:xfrm>
        </p:spPr>
        <p:txBody>
          <a:bodyPr/>
          <a:lstStyle/>
          <a:p>
            <a:r>
              <a:rPr lang="en-US" sz="3600" dirty="0"/>
              <a:t>Government Regulation</a:t>
            </a:r>
          </a:p>
        </p:txBody>
      </p:sp>
      <p:sp>
        <p:nvSpPr>
          <p:cNvPr id="6" name="Content Placeholder 5"/>
          <p:cNvSpPr>
            <a:spLocks noGrp="1"/>
          </p:cNvSpPr>
          <p:nvPr>
            <p:ph idx="1"/>
          </p:nvPr>
        </p:nvSpPr>
        <p:spPr>
          <a:xfrm>
            <a:off x="457200" y="1905000"/>
            <a:ext cx="8229600" cy="4267200"/>
          </a:xfrm>
        </p:spPr>
        <p:txBody>
          <a:bodyPr rtlCol="0">
            <a:normAutofit fontScale="92500"/>
          </a:bodyPr>
          <a:lstStyle/>
          <a:p>
            <a:pPr fontAlgn="auto">
              <a:spcAft>
                <a:spcPts val="0"/>
              </a:spcAft>
              <a:buFont typeface="Arial" pitchFamily="34" charset="0"/>
              <a:buChar char="•"/>
              <a:defRPr/>
            </a:pPr>
            <a:r>
              <a:rPr lang="en-US" dirty="0"/>
              <a:t>The options are conflicting. </a:t>
            </a:r>
            <a:r>
              <a:rPr lang="en-US" b="1" dirty="0"/>
              <a:t>Ideally we want marginal cost pricing, no subsidy, full service, and quality service.</a:t>
            </a:r>
          </a:p>
          <a:p>
            <a:pPr fontAlgn="auto">
              <a:spcAft>
                <a:spcPts val="0"/>
              </a:spcAft>
              <a:buFont typeface="Arial" pitchFamily="34" charset="0"/>
              <a:buChar char="•"/>
              <a:defRPr/>
            </a:pPr>
            <a:r>
              <a:rPr lang="en-US" dirty="0"/>
              <a:t>The choice society has </a:t>
            </a:r>
            <a:r>
              <a:rPr lang="en-US" b="1" dirty="0"/>
              <a:t>is not between imperfect markets and flawless government intervention</a:t>
            </a:r>
            <a:r>
              <a:rPr lang="en-US" dirty="0"/>
              <a:t>.</a:t>
            </a:r>
          </a:p>
          <a:p>
            <a:pPr fontAlgn="auto">
              <a:spcAft>
                <a:spcPts val="0"/>
              </a:spcAft>
              <a:buFont typeface="Arial" pitchFamily="34" charset="0"/>
              <a:buChar char="•"/>
              <a:defRPr/>
            </a:pPr>
            <a:r>
              <a:rPr lang="en-US" dirty="0"/>
              <a:t>It is </a:t>
            </a:r>
            <a:r>
              <a:rPr lang="en-US" b="1" dirty="0"/>
              <a:t>between imperfect markets </a:t>
            </a:r>
            <a:r>
              <a:rPr lang="en-US" dirty="0"/>
              <a:t>and </a:t>
            </a:r>
            <a:r>
              <a:rPr lang="en-US" b="1" dirty="0"/>
              <a:t>imperfect government intervention</a:t>
            </a:r>
            <a:r>
              <a:rPr lang="en-US" dirty="0"/>
              <a:t>.</a:t>
            </a:r>
          </a:p>
          <a:p>
            <a:pPr fontAlgn="auto">
              <a:spcAft>
                <a:spcPts val="0"/>
              </a:spcAft>
              <a:buFont typeface="Arial" pitchFamily="34" charset="0"/>
              <a:buChar char="•"/>
              <a:defRPr/>
            </a:pPr>
            <a:r>
              <a:rPr lang="en-US" dirty="0"/>
              <a:t>Sometimes government failure occurs.</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8106669A-8F8B-8815-232B-50FD032B0478}"/>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914400"/>
            <a:ext cx="8229600" cy="1143000"/>
          </a:xfrm>
        </p:spPr>
        <p:txBody>
          <a:bodyPr/>
          <a:lstStyle/>
          <a:p>
            <a:r>
              <a:rPr lang="en-US" dirty="0"/>
              <a:t>Government Regulation</a:t>
            </a:r>
          </a:p>
        </p:txBody>
      </p:sp>
      <p:sp>
        <p:nvSpPr>
          <p:cNvPr id="17411" name="Content Placeholder 2"/>
          <p:cNvSpPr>
            <a:spLocks noGrp="1"/>
          </p:cNvSpPr>
          <p:nvPr>
            <p:ph idx="1"/>
          </p:nvPr>
        </p:nvSpPr>
        <p:spPr>
          <a:xfrm>
            <a:off x="457200" y="2286000"/>
            <a:ext cx="8229600" cy="3657600"/>
          </a:xfrm>
        </p:spPr>
        <p:txBody>
          <a:bodyPr/>
          <a:lstStyle/>
          <a:p>
            <a:r>
              <a:rPr lang="en-US" dirty="0">
                <a:solidFill>
                  <a:schemeClr val="tx2"/>
                </a:solidFill>
              </a:rPr>
              <a:t>Government failure: </a:t>
            </a:r>
            <a:r>
              <a:rPr lang="en-US" dirty="0"/>
              <a:t>government intervention that fails to improve economic conditions.</a:t>
            </a:r>
          </a:p>
          <a:p>
            <a:pPr lvl="1"/>
            <a:r>
              <a:rPr lang="en-US" b="1" dirty="0"/>
              <a:t>Government failure may be worse than market failure.</a:t>
            </a:r>
          </a:p>
          <a:p>
            <a:pPr lvl="1"/>
            <a:r>
              <a:rPr lang="en-US" b="1" dirty="0"/>
              <a:t>Market outcomes after regulation may be worse </a:t>
            </a:r>
            <a:r>
              <a:rPr lang="en-US" dirty="0"/>
              <a:t>than before the industry was regulated.</a:t>
            </a:r>
          </a:p>
          <a:p>
            <a:pPr lvl="2"/>
            <a:endParaRPr lang="en-US" dirty="0"/>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7DCCC5AC-71D5-7070-C617-F528009BEE3D}"/>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914400"/>
            <a:ext cx="8229600" cy="1143000"/>
          </a:xfrm>
        </p:spPr>
        <p:txBody>
          <a:bodyPr/>
          <a:lstStyle/>
          <a:p>
            <a:r>
              <a:rPr lang="en-US" dirty="0"/>
              <a:t>Costs of Regulation</a:t>
            </a:r>
          </a:p>
        </p:txBody>
      </p:sp>
      <p:sp>
        <p:nvSpPr>
          <p:cNvPr id="3" name="Content Placeholder 2"/>
          <p:cNvSpPr>
            <a:spLocks noGrp="1"/>
          </p:cNvSpPr>
          <p:nvPr>
            <p:ph idx="1"/>
          </p:nvPr>
        </p:nvSpPr>
        <p:spPr>
          <a:xfrm>
            <a:off x="457200" y="1905000"/>
            <a:ext cx="8229600" cy="4267200"/>
          </a:xfrm>
        </p:spPr>
        <p:txBody>
          <a:bodyPr rtlCol="0">
            <a:normAutofit fontScale="92500"/>
          </a:bodyPr>
          <a:lstStyle/>
          <a:p>
            <a:pPr fontAlgn="auto">
              <a:spcAft>
                <a:spcPts val="0"/>
              </a:spcAft>
              <a:buFont typeface="Arial" pitchFamily="34" charset="0"/>
              <a:buChar char="•"/>
              <a:defRPr/>
            </a:pPr>
            <a:r>
              <a:rPr lang="en-US" dirty="0"/>
              <a:t>In any event, success or failure, government regulation has significant costs:</a:t>
            </a:r>
          </a:p>
          <a:p>
            <a:pPr lvl="1" fontAlgn="auto">
              <a:spcAft>
                <a:spcPts val="0"/>
              </a:spcAft>
              <a:buFont typeface="Arial" pitchFamily="34" charset="0"/>
              <a:buChar char="–"/>
              <a:defRPr/>
            </a:pPr>
            <a:r>
              <a:rPr lang="en-US" b="1" dirty="0"/>
              <a:t>Collecting information </a:t>
            </a:r>
            <a:r>
              <a:rPr lang="en-US" dirty="0"/>
              <a:t>on demand and costs in the industry.</a:t>
            </a:r>
          </a:p>
          <a:p>
            <a:pPr lvl="1" fontAlgn="auto">
              <a:spcAft>
                <a:spcPts val="0"/>
              </a:spcAft>
              <a:buFont typeface="Arial" pitchFamily="34" charset="0"/>
              <a:buChar char="–"/>
              <a:defRPr/>
            </a:pPr>
            <a:r>
              <a:rPr lang="en-US" b="1" dirty="0"/>
              <a:t>Creating and staffing bureaucracies </a:t>
            </a:r>
            <a:r>
              <a:rPr lang="en-US" dirty="0"/>
              <a:t>to administer and ensure compliance with the regulations.</a:t>
            </a:r>
          </a:p>
          <a:p>
            <a:pPr lvl="1" fontAlgn="auto">
              <a:spcAft>
                <a:spcPts val="0"/>
              </a:spcAft>
              <a:buFont typeface="Arial" pitchFamily="34" charset="0"/>
              <a:buChar char="–"/>
              <a:defRPr/>
            </a:pPr>
            <a:r>
              <a:rPr lang="en-US" dirty="0"/>
              <a:t>Regulated firms also have </a:t>
            </a:r>
            <a:r>
              <a:rPr lang="en-US" b="1" dirty="0"/>
              <a:t>huge compliance costs</a:t>
            </a:r>
            <a:r>
              <a:rPr lang="en-US" dirty="0"/>
              <a:t>.</a:t>
            </a:r>
          </a:p>
          <a:p>
            <a:pPr lvl="1" fontAlgn="auto">
              <a:spcAft>
                <a:spcPts val="0"/>
              </a:spcAft>
              <a:buFont typeface="Arial" pitchFamily="34" charset="0"/>
              <a:buChar char="–"/>
              <a:defRPr/>
            </a:pPr>
            <a:r>
              <a:rPr lang="en-US" dirty="0"/>
              <a:t>Government failure </a:t>
            </a:r>
            <a:r>
              <a:rPr lang="en-US" b="1" dirty="0"/>
              <a:t>alters the mix of output</a:t>
            </a:r>
            <a:r>
              <a:rPr lang="en-US" dirty="0"/>
              <a:t> in undesired ways, causing a cost to society.</a:t>
            </a:r>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6" name="Εικόνα 5">
            <a:extLst>
              <a:ext uri="{FF2B5EF4-FFF2-40B4-BE49-F238E27FC236}">
                <a16:creationId xmlns="" xmlns:a16="http://schemas.microsoft.com/office/drawing/2014/main" id="{BC0688FA-01F7-A9EE-8F37-9E258BA35522}"/>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990600"/>
            <a:ext cx="8229600" cy="1143000"/>
          </a:xfrm>
        </p:spPr>
        <p:txBody>
          <a:bodyPr/>
          <a:lstStyle/>
          <a:p>
            <a:r>
              <a:rPr lang="en-US" dirty="0"/>
              <a:t>Deregulation</a:t>
            </a:r>
          </a:p>
        </p:txBody>
      </p:sp>
      <p:sp>
        <p:nvSpPr>
          <p:cNvPr id="20483" name="Content Placeholder 2"/>
          <p:cNvSpPr>
            <a:spLocks noGrp="1"/>
          </p:cNvSpPr>
          <p:nvPr>
            <p:ph idx="1"/>
          </p:nvPr>
        </p:nvSpPr>
        <p:spPr>
          <a:xfrm>
            <a:off x="457200" y="1905000"/>
            <a:ext cx="8229600" cy="4038600"/>
          </a:xfrm>
        </p:spPr>
        <p:txBody>
          <a:bodyPr/>
          <a:lstStyle/>
          <a:p>
            <a:r>
              <a:rPr lang="en-US" dirty="0"/>
              <a:t>Two reasons to consider deregulation of an industry:</a:t>
            </a:r>
          </a:p>
          <a:p>
            <a:pPr lvl="1"/>
            <a:r>
              <a:rPr lang="en-US" dirty="0"/>
              <a:t>The regulated industry </a:t>
            </a:r>
            <a:r>
              <a:rPr lang="en-US" b="1" dirty="0"/>
              <a:t>is less productive </a:t>
            </a:r>
            <a:r>
              <a:rPr lang="en-US" dirty="0"/>
              <a:t>than desired, due to regulation.</a:t>
            </a:r>
          </a:p>
          <a:p>
            <a:pPr lvl="1"/>
            <a:r>
              <a:rPr lang="en-US" b="1" dirty="0"/>
              <a:t>Advancing technology</a:t>
            </a:r>
            <a:r>
              <a:rPr lang="en-US" dirty="0"/>
              <a:t> destroys the reason for regulation. </a:t>
            </a:r>
          </a:p>
          <a:p>
            <a:endParaRPr lang="en-US" dirty="0"/>
          </a:p>
        </p:txBody>
      </p:sp>
      <p:sp>
        <p:nvSpPr>
          <p:cNvPr id="4"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E476964E-D3FD-55D7-9C17-A3A7BEB20EF3}"/>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533400" y="762000"/>
            <a:ext cx="8229600" cy="1143000"/>
          </a:xfrm>
        </p:spPr>
        <p:txBody>
          <a:bodyPr/>
          <a:lstStyle/>
          <a:p>
            <a:r>
              <a:rPr lang="en-US" dirty="0">
                <a:latin typeface="Cambria" pitchFamily="18" charset="0"/>
              </a:rPr>
              <a:t>Profit Maximization</a:t>
            </a:r>
          </a:p>
        </p:txBody>
      </p:sp>
      <p:sp>
        <p:nvSpPr>
          <p:cNvPr id="7" name="Content Placeholder 6"/>
          <p:cNvSpPr>
            <a:spLocks noGrp="1"/>
          </p:cNvSpPr>
          <p:nvPr>
            <p:ph sz="half" idx="1"/>
          </p:nvPr>
        </p:nvSpPr>
        <p:spPr>
          <a:xfrm>
            <a:off x="228600" y="1752600"/>
            <a:ext cx="3962400" cy="4267200"/>
          </a:xfrm>
        </p:spPr>
        <p:txBody>
          <a:bodyPr rtlCol="0">
            <a:normAutofit fontScale="92500" lnSpcReduction="10000"/>
          </a:bodyPr>
          <a:lstStyle/>
          <a:p>
            <a:pPr fontAlgn="auto">
              <a:spcAft>
                <a:spcPts val="0"/>
              </a:spcAft>
              <a:buFont typeface="Arial" pitchFamily="34" charset="0"/>
              <a:buChar char="•"/>
              <a:defRPr/>
            </a:pPr>
            <a:r>
              <a:rPr lang="en-US" dirty="0">
                <a:latin typeface="Cambria" pitchFamily="18" charset="0"/>
              </a:rPr>
              <a:t>Find where the MR curve intersects the MC curve (point </a:t>
            </a:r>
            <a:r>
              <a:rPr lang="en-US" b="1" i="1" dirty="0">
                <a:solidFill>
                  <a:schemeClr val="tx2"/>
                </a:solidFill>
                <a:latin typeface="Cambria" pitchFamily="18" charset="0"/>
              </a:rPr>
              <a:t>d</a:t>
            </a:r>
            <a:r>
              <a:rPr lang="en-US" dirty="0">
                <a:latin typeface="Cambria" pitchFamily="18" charset="0"/>
              </a:rPr>
              <a:t>).</a:t>
            </a:r>
          </a:p>
          <a:p>
            <a:pPr fontAlgn="auto">
              <a:spcAft>
                <a:spcPts val="0"/>
              </a:spcAft>
              <a:buFont typeface="Arial" pitchFamily="34" charset="0"/>
              <a:buChar char="•"/>
              <a:defRPr/>
            </a:pPr>
            <a:r>
              <a:rPr lang="en-US" dirty="0">
                <a:latin typeface="Cambria" pitchFamily="18" charset="0"/>
              </a:rPr>
              <a:t>Drop down to the output axis to find the profit-maximizing quantity.</a:t>
            </a:r>
          </a:p>
          <a:p>
            <a:pPr fontAlgn="auto">
              <a:spcAft>
                <a:spcPts val="0"/>
              </a:spcAft>
              <a:buFont typeface="Arial" pitchFamily="34" charset="0"/>
              <a:buChar char="•"/>
              <a:defRPr/>
            </a:pPr>
            <a:r>
              <a:rPr lang="en-US" dirty="0">
                <a:latin typeface="Cambria" pitchFamily="18" charset="0"/>
              </a:rPr>
              <a:t>Go up to the demand curve and then left to the price axis to find the profit-maximizing price.</a:t>
            </a:r>
          </a:p>
        </p:txBody>
      </p:sp>
      <p:pic>
        <p:nvPicPr>
          <p:cNvPr id="9221" name="Picture 2"/>
          <p:cNvPicPr>
            <a:picLocks noChangeAspect="1" noChangeArrowheads="1"/>
          </p:cNvPicPr>
          <p:nvPr/>
        </p:nvPicPr>
        <p:blipFill>
          <a:blip r:embed="rId3" cstate="print"/>
          <a:srcRect/>
          <a:stretch>
            <a:fillRect/>
          </a:stretch>
        </p:blipFill>
        <p:spPr bwMode="auto">
          <a:xfrm>
            <a:off x="4237038" y="1981200"/>
            <a:ext cx="4754562" cy="3962400"/>
          </a:xfrm>
          <a:prstGeom prst="rect">
            <a:avLst/>
          </a:prstGeom>
          <a:noFill/>
          <a:ln w="9525">
            <a:noFill/>
            <a:miter lim="800000"/>
            <a:headEnd/>
            <a:tailEnd/>
          </a:ln>
        </p:spPr>
      </p:pic>
      <p:sp>
        <p:nvSpPr>
          <p:cNvPr id="5"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6"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3" name="Εικόνα 2">
            <a:extLst>
              <a:ext uri="{FF2B5EF4-FFF2-40B4-BE49-F238E27FC236}">
                <a16:creationId xmlns="" xmlns:a16="http://schemas.microsoft.com/office/drawing/2014/main" id="{778DB389-F3C8-0B14-3AF0-BA90FF38173B}"/>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0" y="838200"/>
            <a:ext cx="8229600" cy="1143000"/>
          </a:xfrm>
        </p:spPr>
        <p:txBody>
          <a:bodyPr/>
          <a:lstStyle/>
          <a:p>
            <a:r>
              <a:rPr lang="en-US" dirty="0">
                <a:latin typeface="Times New Roman" pitchFamily="18" charset="0"/>
                <a:cs typeface="Times New Roman" pitchFamily="18" charset="0"/>
              </a:rPr>
              <a:t>Profit Maximization</a:t>
            </a:r>
          </a:p>
        </p:txBody>
      </p:sp>
      <p:sp>
        <p:nvSpPr>
          <p:cNvPr id="10243" name="Content Placeholder 5"/>
          <p:cNvSpPr>
            <a:spLocks noGrp="1"/>
          </p:cNvSpPr>
          <p:nvPr>
            <p:ph idx="1"/>
          </p:nvPr>
        </p:nvSpPr>
        <p:spPr>
          <a:xfrm>
            <a:off x="457200" y="1905000"/>
            <a:ext cx="8229600" cy="4038600"/>
          </a:xfrm>
        </p:spPr>
        <p:txBody>
          <a:bodyPr/>
          <a:lstStyle/>
          <a:p>
            <a:r>
              <a:rPr lang="en-US" dirty="0">
                <a:latin typeface="Times New Roman" pitchFamily="18" charset="0"/>
                <a:cs typeface="Times New Roman" pitchFamily="18" charset="0"/>
              </a:rPr>
              <a:t>Only one price is compatible with the profit-maximizing output.</a:t>
            </a:r>
          </a:p>
          <a:p>
            <a:pPr lvl="1"/>
            <a:r>
              <a:rPr lang="en-US" dirty="0">
                <a:latin typeface="Times New Roman" pitchFamily="18" charset="0"/>
                <a:cs typeface="Times New Roman" pitchFamily="18" charset="0"/>
              </a:rPr>
              <a:t>The monopolist will charge that price.</a:t>
            </a:r>
          </a:p>
          <a:p>
            <a:pPr lvl="1"/>
            <a:r>
              <a:rPr lang="en-US" dirty="0">
                <a:latin typeface="Times New Roman" pitchFamily="18" charset="0"/>
                <a:cs typeface="Times New Roman" pitchFamily="18" charset="0"/>
              </a:rPr>
              <a:t>If it charges a higher price, profits fall.</a:t>
            </a:r>
          </a:p>
          <a:p>
            <a:pPr lvl="1"/>
            <a:r>
              <a:rPr lang="en-US" dirty="0">
                <a:latin typeface="Times New Roman" pitchFamily="18" charset="0"/>
                <a:cs typeface="Times New Roman" pitchFamily="18" charset="0"/>
              </a:rPr>
              <a:t>If it charges a lower price, profits also fall.</a:t>
            </a:r>
          </a:p>
          <a:p>
            <a:pPr>
              <a:buFont typeface="Arial" charset="0"/>
              <a:buNone/>
            </a:pPr>
            <a:endParaRPr lang="en-US" dirty="0">
              <a:latin typeface="Times New Roman" pitchFamily="18" charset="0"/>
              <a:cs typeface="Times New Roman" pitchFamily="18" charset="0"/>
            </a:endParaRPr>
          </a:p>
        </p:txBody>
      </p:sp>
      <p:sp>
        <p:nvSpPr>
          <p:cNvPr id="4"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5"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3" name="Εικόνα 2">
            <a:extLst>
              <a:ext uri="{FF2B5EF4-FFF2-40B4-BE49-F238E27FC236}">
                <a16:creationId xmlns="" xmlns:a16="http://schemas.microsoft.com/office/drawing/2014/main" id="{6F54DC97-E91B-8DC0-D988-8A0A2FB9FBE9}"/>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1295400"/>
            <a:ext cx="8229600" cy="655638"/>
          </a:xfrm>
        </p:spPr>
        <p:txBody>
          <a:bodyPr/>
          <a:lstStyle/>
          <a:p>
            <a:r>
              <a:rPr lang="en-US" dirty="0"/>
              <a:t>The Production Decision</a:t>
            </a:r>
          </a:p>
        </p:txBody>
      </p:sp>
      <p:sp>
        <p:nvSpPr>
          <p:cNvPr id="11267" name="Content Placeholder 2"/>
          <p:cNvSpPr>
            <a:spLocks noGrp="1"/>
          </p:cNvSpPr>
          <p:nvPr>
            <p:ph idx="1"/>
          </p:nvPr>
        </p:nvSpPr>
        <p:spPr>
          <a:xfrm>
            <a:off x="457200" y="2362200"/>
            <a:ext cx="8229600" cy="3581400"/>
          </a:xfrm>
        </p:spPr>
        <p:txBody>
          <a:bodyPr/>
          <a:lstStyle/>
          <a:p>
            <a:r>
              <a:rPr lang="en-US" dirty="0"/>
              <a:t>A monopolist will select an output quantity that corresponds to the profit maximization rules:</a:t>
            </a:r>
          </a:p>
          <a:p>
            <a:pPr lvl="1"/>
            <a:r>
              <a:rPr lang="en-US" dirty="0"/>
              <a:t>If MR&gt;MC, increase output and profits rise.</a:t>
            </a:r>
          </a:p>
          <a:p>
            <a:pPr lvl="1"/>
            <a:r>
              <a:rPr lang="en-US" dirty="0"/>
              <a:t>If MR&lt;MC, decrease output and profits rise.</a:t>
            </a:r>
          </a:p>
          <a:p>
            <a:pPr lvl="1"/>
            <a:r>
              <a:rPr lang="en-US" dirty="0"/>
              <a:t>If MR=MC, produce this profit-maximizing output.</a:t>
            </a:r>
          </a:p>
        </p:txBody>
      </p:sp>
      <p:sp>
        <p:nvSpPr>
          <p:cNvPr id="4"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5"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3" name="Εικόνα 2">
            <a:extLst>
              <a:ext uri="{FF2B5EF4-FFF2-40B4-BE49-F238E27FC236}">
                <a16:creationId xmlns="" xmlns:a16="http://schemas.microsoft.com/office/drawing/2014/main" id="{73EA496A-7EC3-323C-B25D-6C0672633B2E}"/>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838200"/>
            <a:ext cx="8229600" cy="838200"/>
          </a:xfrm>
        </p:spPr>
        <p:txBody>
          <a:bodyPr/>
          <a:lstStyle/>
          <a:p>
            <a:r>
              <a:rPr lang="en-US" dirty="0">
                <a:latin typeface="Cambria" pitchFamily="18" charset="0"/>
              </a:rPr>
              <a:t>Monopoly Profit</a:t>
            </a:r>
          </a:p>
        </p:txBody>
      </p:sp>
      <p:sp>
        <p:nvSpPr>
          <p:cNvPr id="5" name="Content Placeholder 4"/>
          <p:cNvSpPr>
            <a:spLocks noGrp="1"/>
          </p:cNvSpPr>
          <p:nvPr>
            <p:ph sz="half" idx="1"/>
          </p:nvPr>
        </p:nvSpPr>
        <p:spPr>
          <a:xfrm>
            <a:off x="228600" y="1676400"/>
            <a:ext cx="3886200" cy="4419600"/>
          </a:xfrm>
        </p:spPr>
        <p:txBody>
          <a:bodyPr rtlCol="0">
            <a:normAutofit fontScale="92500"/>
          </a:bodyPr>
          <a:lstStyle/>
          <a:p>
            <a:pPr fontAlgn="auto">
              <a:spcAft>
                <a:spcPts val="0"/>
              </a:spcAft>
              <a:buFont typeface="Arial" pitchFamily="34" charset="0"/>
              <a:buChar char="•"/>
              <a:defRPr/>
            </a:pPr>
            <a:r>
              <a:rPr lang="en-US" dirty="0">
                <a:latin typeface="Cambria" pitchFamily="18" charset="0"/>
              </a:rPr>
              <a:t>The profit-maximizing output is </a:t>
            </a:r>
            <a:r>
              <a:rPr lang="en-US" b="1" dirty="0">
                <a:solidFill>
                  <a:schemeClr val="tx2"/>
                </a:solidFill>
                <a:latin typeface="Cambria" pitchFamily="18" charset="0"/>
              </a:rPr>
              <a:t>q</a:t>
            </a:r>
            <a:r>
              <a:rPr lang="en-US" b="1" baseline="-25000" dirty="0">
                <a:solidFill>
                  <a:schemeClr val="tx2"/>
                </a:solidFill>
                <a:latin typeface="Cambria" pitchFamily="18" charset="0"/>
              </a:rPr>
              <a:t>m</a:t>
            </a:r>
            <a:r>
              <a:rPr lang="en-US" dirty="0">
                <a:latin typeface="Cambria" pitchFamily="18" charset="0"/>
              </a:rPr>
              <a:t>. </a:t>
            </a:r>
          </a:p>
          <a:p>
            <a:pPr fontAlgn="auto">
              <a:spcAft>
                <a:spcPts val="0"/>
              </a:spcAft>
              <a:buFont typeface="Arial" pitchFamily="34" charset="0"/>
              <a:buChar char="•"/>
              <a:defRPr/>
            </a:pPr>
            <a:r>
              <a:rPr lang="en-US" dirty="0">
                <a:latin typeface="Cambria" pitchFamily="18" charset="0"/>
              </a:rPr>
              <a:t>The rectangle indicates the size of profit.</a:t>
            </a:r>
          </a:p>
          <a:p>
            <a:pPr fontAlgn="auto">
              <a:spcAft>
                <a:spcPts val="0"/>
              </a:spcAft>
              <a:buFont typeface="Arial" pitchFamily="34" charset="0"/>
              <a:buChar char="•"/>
              <a:defRPr/>
            </a:pPr>
            <a:r>
              <a:rPr lang="en-US" dirty="0">
                <a:latin typeface="Cambria" pitchFamily="18" charset="0"/>
              </a:rPr>
              <a:t>Note that the monopolist will produce less (</a:t>
            </a:r>
            <a:r>
              <a:rPr lang="en-US" b="1" dirty="0">
                <a:solidFill>
                  <a:schemeClr val="tx2"/>
                </a:solidFill>
                <a:latin typeface="Cambria" pitchFamily="18" charset="0"/>
              </a:rPr>
              <a:t>q</a:t>
            </a:r>
            <a:r>
              <a:rPr lang="en-US" b="1" baseline="-25000" dirty="0">
                <a:solidFill>
                  <a:schemeClr val="tx2"/>
                </a:solidFill>
                <a:latin typeface="Cambria" pitchFamily="18" charset="0"/>
              </a:rPr>
              <a:t>m</a:t>
            </a:r>
            <a:r>
              <a:rPr lang="en-US" b="1" baseline="-25000" dirty="0">
                <a:solidFill>
                  <a:srgbClr val="C00000"/>
                </a:solidFill>
                <a:latin typeface="Cambria" pitchFamily="18" charset="0"/>
              </a:rPr>
              <a:t> </a:t>
            </a:r>
            <a:r>
              <a:rPr lang="en-US" dirty="0">
                <a:latin typeface="Cambria" pitchFamily="18" charset="0"/>
              </a:rPr>
              <a:t>vs. </a:t>
            </a:r>
            <a:r>
              <a:rPr lang="en-US" b="1" dirty="0">
                <a:solidFill>
                  <a:schemeClr val="tx2"/>
                </a:solidFill>
                <a:latin typeface="Cambria" pitchFamily="18" charset="0"/>
              </a:rPr>
              <a:t>q</a:t>
            </a:r>
            <a:r>
              <a:rPr lang="en-US" b="1" baseline="-25000" dirty="0">
                <a:solidFill>
                  <a:schemeClr val="tx2"/>
                </a:solidFill>
                <a:latin typeface="Cambria" pitchFamily="18" charset="0"/>
              </a:rPr>
              <a:t>c</a:t>
            </a:r>
            <a:r>
              <a:rPr lang="en-US" b="1" baseline="-25000" dirty="0">
                <a:solidFill>
                  <a:srgbClr val="C00000"/>
                </a:solidFill>
                <a:latin typeface="Cambria" pitchFamily="18" charset="0"/>
              </a:rPr>
              <a:t> </a:t>
            </a:r>
            <a:r>
              <a:rPr lang="en-US" dirty="0">
                <a:latin typeface="Cambria" pitchFamily="18" charset="0"/>
              </a:rPr>
              <a:t>) and charge a higher price (</a:t>
            </a:r>
            <a:r>
              <a:rPr lang="en-US" b="1" dirty="0">
                <a:solidFill>
                  <a:schemeClr val="tx2"/>
                </a:solidFill>
                <a:latin typeface="Cambria" pitchFamily="18" charset="0"/>
              </a:rPr>
              <a:t>A</a:t>
            </a:r>
            <a:r>
              <a:rPr lang="en-US" dirty="0">
                <a:latin typeface="Cambria" pitchFamily="18" charset="0"/>
              </a:rPr>
              <a:t> vs. </a:t>
            </a:r>
            <a:r>
              <a:rPr lang="en-US" b="1" dirty="0">
                <a:solidFill>
                  <a:schemeClr val="tx2"/>
                </a:solidFill>
                <a:latin typeface="Cambria" pitchFamily="18" charset="0"/>
              </a:rPr>
              <a:t>X</a:t>
            </a:r>
            <a:r>
              <a:rPr lang="en-US" dirty="0">
                <a:latin typeface="Cambria" pitchFamily="18" charset="0"/>
              </a:rPr>
              <a:t>) than a competitive market.</a:t>
            </a:r>
          </a:p>
        </p:txBody>
      </p:sp>
      <p:pic>
        <p:nvPicPr>
          <p:cNvPr id="12293" name="Picture 2"/>
          <p:cNvPicPr>
            <a:picLocks noChangeAspect="1" noChangeArrowheads="1"/>
          </p:cNvPicPr>
          <p:nvPr/>
        </p:nvPicPr>
        <p:blipFill>
          <a:blip r:embed="rId3" cstate="print"/>
          <a:srcRect/>
          <a:stretch>
            <a:fillRect/>
          </a:stretch>
        </p:blipFill>
        <p:spPr bwMode="auto">
          <a:xfrm>
            <a:off x="4038600" y="1828800"/>
            <a:ext cx="4876800" cy="3962400"/>
          </a:xfrm>
          <a:prstGeom prst="rect">
            <a:avLst/>
          </a:prstGeom>
          <a:noFill/>
          <a:ln w="9525">
            <a:noFill/>
            <a:miter lim="800000"/>
            <a:headEnd/>
            <a:tailEnd/>
          </a:ln>
        </p:spPr>
      </p:pic>
      <p:sp>
        <p:nvSpPr>
          <p:cNvPr id="6"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sp>
        <p:nvSpPr>
          <p:cNvPr id="7"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pic>
        <p:nvPicPr>
          <p:cNvPr id="3" name="Εικόνα 2">
            <a:extLst>
              <a:ext uri="{FF2B5EF4-FFF2-40B4-BE49-F238E27FC236}">
                <a16:creationId xmlns="" xmlns:a16="http://schemas.microsoft.com/office/drawing/2014/main" id="{75A8B6BA-A5EB-4B6D-3F02-160AE416DA86}"/>
              </a:ext>
            </a:extLst>
          </p:cNvPr>
          <p:cNvPicPr>
            <a:picLocks noChangeAspect="1"/>
          </p:cNvPicPr>
          <p:nvPr/>
        </p:nvPicPr>
        <p:blipFill>
          <a:blip r:embed="rId4"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1143000"/>
            <a:ext cx="7696200" cy="533400"/>
          </a:xfrm>
        </p:spPr>
        <p:txBody>
          <a:bodyPr rtlCol="0">
            <a:noAutofit/>
          </a:bodyPr>
          <a:lstStyle/>
          <a:p>
            <a:pPr fontAlgn="auto">
              <a:spcAft>
                <a:spcPts val="0"/>
              </a:spcAft>
              <a:defRPr/>
            </a:pPr>
            <a:r>
              <a:rPr lang="en-US" sz="3200" dirty="0">
                <a:latin typeface="Cambria" pitchFamily="18" charset="0"/>
              </a:rPr>
              <a:t>Comparing Monopoly and a Competitive Industry</a:t>
            </a:r>
          </a:p>
        </p:txBody>
      </p:sp>
      <p:sp>
        <p:nvSpPr>
          <p:cNvPr id="5" name="Content Placeholder 4"/>
          <p:cNvSpPr>
            <a:spLocks noGrp="1"/>
          </p:cNvSpPr>
          <p:nvPr>
            <p:ph sz="half" idx="1"/>
          </p:nvPr>
        </p:nvSpPr>
        <p:spPr>
          <a:xfrm>
            <a:off x="304800" y="1874838"/>
            <a:ext cx="4191000" cy="4525962"/>
          </a:xfrm>
        </p:spPr>
        <p:txBody>
          <a:bodyPr rtlCol="0">
            <a:normAutofit lnSpcReduction="10000"/>
          </a:bodyPr>
          <a:lstStyle/>
          <a:p>
            <a:pPr fontAlgn="auto">
              <a:spcAft>
                <a:spcPts val="0"/>
              </a:spcAft>
              <a:buFont typeface="Arial" pitchFamily="34" charset="0"/>
              <a:buChar char="•"/>
              <a:defRPr/>
            </a:pPr>
            <a:r>
              <a:rPr lang="en-US" dirty="0">
                <a:latin typeface="Cambria" pitchFamily="18" charset="0"/>
              </a:rPr>
              <a:t>Competitive:</a:t>
            </a:r>
          </a:p>
          <a:p>
            <a:pPr lvl="1" fontAlgn="auto">
              <a:spcAft>
                <a:spcPts val="0"/>
              </a:spcAft>
              <a:buFont typeface="Arial" pitchFamily="34" charset="0"/>
              <a:buChar char="–"/>
              <a:defRPr/>
            </a:pPr>
            <a:r>
              <a:rPr lang="en-US" dirty="0">
                <a:latin typeface="Cambria" pitchFamily="18" charset="0"/>
              </a:rPr>
              <a:t>High profits attract more suppliers.</a:t>
            </a:r>
          </a:p>
          <a:p>
            <a:pPr lvl="1" fontAlgn="auto">
              <a:spcAft>
                <a:spcPts val="0"/>
              </a:spcAft>
              <a:buFont typeface="Arial" pitchFamily="34" charset="0"/>
              <a:buChar char="–"/>
              <a:defRPr/>
            </a:pPr>
            <a:r>
              <a:rPr lang="en-US" dirty="0">
                <a:latin typeface="Cambria" pitchFamily="18" charset="0"/>
              </a:rPr>
              <a:t>Supply shifts right and price falls.</a:t>
            </a:r>
          </a:p>
          <a:p>
            <a:pPr lvl="1" fontAlgn="auto">
              <a:spcAft>
                <a:spcPts val="0"/>
              </a:spcAft>
              <a:buFont typeface="Arial" pitchFamily="34" charset="0"/>
              <a:buChar char="–"/>
              <a:defRPr/>
            </a:pPr>
            <a:r>
              <a:rPr lang="en-US" dirty="0">
                <a:latin typeface="Cambria" pitchFamily="18" charset="0"/>
              </a:rPr>
              <a:t>Economic profits go to zero.</a:t>
            </a:r>
          </a:p>
          <a:p>
            <a:pPr lvl="1" fontAlgn="auto">
              <a:spcAft>
                <a:spcPts val="0"/>
              </a:spcAft>
              <a:buFont typeface="Arial" pitchFamily="34" charset="0"/>
              <a:buChar char="–"/>
              <a:defRPr/>
            </a:pPr>
            <a:r>
              <a:rPr lang="en-US" dirty="0">
                <a:latin typeface="Cambria" pitchFamily="18" charset="0"/>
              </a:rPr>
              <a:t>P = MC.</a:t>
            </a:r>
          </a:p>
          <a:p>
            <a:pPr lvl="1" fontAlgn="auto">
              <a:spcAft>
                <a:spcPts val="0"/>
              </a:spcAft>
              <a:buFont typeface="Arial" pitchFamily="34" charset="0"/>
              <a:buChar char="–"/>
              <a:defRPr/>
            </a:pPr>
            <a:r>
              <a:rPr lang="en-US" dirty="0">
                <a:latin typeface="Cambria" pitchFamily="18" charset="0"/>
              </a:rPr>
              <a:t>Profits are squeezed, so there is great pressure to reduce costs and improve quality.</a:t>
            </a:r>
          </a:p>
        </p:txBody>
      </p:sp>
      <p:sp>
        <p:nvSpPr>
          <p:cNvPr id="6" name="Content Placeholder 5"/>
          <p:cNvSpPr>
            <a:spLocks noGrp="1"/>
          </p:cNvSpPr>
          <p:nvPr>
            <p:ph sz="half" idx="2"/>
          </p:nvPr>
        </p:nvSpPr>
        <p:spPr>
          <a:xfrm>
            <a:off x="4648200" y="1874838"/>
            <a:ext cx="4191000" cy="4525962"/>
          </a:xfrm>
        </p:spPr>
        <p:txBody>
          <a:bodyPr rtlCol="0">
            <a:normAutofit lnSpcReduction="10000"/>
          </a:bodyPr>
          <a:lstStyle/>
          <a:p>
            <a:pPr fontAlgn="auto">
              <a:spcAft>
                <a:spcPts val="0"/>
              </a:spcAft>
              <a:buFont typeface="Arial" pitchFamily="34" charset="0"/>
              <a:buChar char="•"/>
              <a:defRPr/>
            </a:pPr>
            <a:r>
              <a:rPr lang="en-US" dirty="0">
                <a:latin typeface="Cambria" pitchFamily="18" charset="0"/>
              </a:rPr>
              <a:t>Monopoly:</a:t>
            </a:r>
          </a:p>
          <a:p>
            <a:pPr lvl="1" fontAlgn="auto">
              <a:spcAft>
                <a:spcPts val="0"/>
              </a:spcAft>
              <a:buFont typeface="Arial" pitchFamily="34" charset="0"/>
              <a:buChar char="–"/>
              <a:defRPr/>
            </a:pPr>
            <a:r>
              <a:rPr lang="en-US" dirty="0">
                <a:latin typeface="Cambria" pitchFamily="18" charset="0"/>
              </a:rPr>
              <a:t>High profits, but barriers to entry exclude new suppliers.</a:t>
            </a:r>
          </a:p>
          <a:p>
            <a:pPr lvl="1" fontAlgn="auto">
              <a:spcAft>
                <a:spcPts val="0"/>
              </a:spcAft>
              <a:buFont typeface="Arial" pitchFamily="34" charset="0"/>
              <a:buChar char="–"/>
              <a:defRPr/>
            </a:pPr>
            <a:r>
              <a:rPr lang="en-US" dirty="0">
                <a:latin typeface="Cambria" pitchFamily="18" charset="0"/>
              </a:rPr>
              <a:t>No production change, so price does not fall.</a:t>
            </a:r>
          </a:p>
          <a:p>
            <a:pPr lvl="1" fontAlgn="auto">
              <a:spcAft>
                <a:spcPts val="0"/>
              </a:spcAft>
              <a:buFont typeface="Arial" pitchFamily="34" charset="0"/>
              <a:buChar char="–"/>
              <a:defRPr/>
            </a:pPr>
            <a:r>
              <a:rPr lang="en-US" dirty="0">
                <a:latin typeface="Cambria" pitchFamily="18" charset="0"/>
              </a:rPr>
              <a:t>Economic profits  do not change.</a:t>
            </a:r>
          </a:p>
          <a:p>
            <a:pPr lvl="1" fontAlgn="auto">
              <a:spcAft>
                <a:spcPts val="0"/>
              </a:spcAft>
              <a:buFont typeface="Arial" pitchFamily="34" charset="0"/>
              <a:buChar char="–"/>
              <a:defRPr/>
            </a:pPr>
            <a:r>
              <a:rPr lang="en-US" dirty="0">
                <a:latin typeface="Cambria" pitchFamily="18" charset="0"/>
              </a:rPr>
              <a:t>P &gt; MC.</a:t>
            </a:r>
          </a:p>
          <a:p>
            <a:pPr lvl="1" fontAlgn="auto">
              <a:spcAft>
                <a:spcPts val="0"/>
              </a:spcAft>
              <a:buFont typeface="Arial" pitchFamily="34" charset="0"/>
              <a:buChar char="–"/>
              <a:defRPr/>
            </a:pPr>
            <a:r>
              <a:rPr lang="en-US" dirty="0">
                <a:latin typeface="Cambria" pitchFamily="18" charset="0"/>
              </a:rPr>
              <a:t>No profit squeeze, so no pressure to reduce costs or improve quality.</a:t>
            </a:r>
          </a:p>
        </p:txBody>
      </p:sp>
      <p:sp>
        <p:nvSpPr>
          <p:cNvPr id="7" name="Text Box 5"/>
          <p:cNvSpPr txBox="1">
            <a:spLocks noChangeArrowheads="1"/>
          </p:cNvSpPr>
          <p:nvPr/>
        </p:nvSpPr>
        <p:spPr bwMode="auto">
          <a:xfrm>
            <a:off x="-11113" y="6575425"/>
            <a:ext cx="9144001" cy="523220"/>
          </a:xfrm>
          <a:prstGeom prst="rect">
            <a:avLst/>
          </a:prstGeom>
          <a:noFill/>
          <a:ln w="9525">
            <a:noFill/>
            <a:miter lim="800000"/>
            <a:headEnd/>
            <a:tailEnd/>
          </a:ln>
        </p:spPr>
        <p:txBody>
          <a:bodyPr>
            <a:spAutoFit/>
          </a:bodyPr>
          <a:lstStyle/>
          <a:p>
            <a:pPr algn="ctr"/>
            <a:r>
              <a:rPr lang="en-US" sz="1400" dirty="0" smtClean="0">
                <a:solidFill>
                  <a:schemeClr val="bg1"/>
                </a:solidFill>
                <a:latin typeface="Times New Roman" pitchFamily="18" charset="0"/>
              </a:rPr>
              <a:t>Business Economics</a:t>
            </a:r>
            <a:endParaRPr lang="el-GR" sz="1400" dirty="0" smtClean="0">
              <a:solidFill>
                <a:schemeClr val="bg1"/>
              </a:solidFill>
              <a:latin typeface="Times New Roman" pitchFamily="18" charset="0"/>
            </a:endParaRPr>
          </a:p>
          <a:p>
            <a:pPr algn="ctr"/>
            <a:endParaRPr lang="el-GR" sz="1400" dirty="0">
              <a:solidFill>
                <a:schemeClr val="bg1"/>
              </a:solidFill>
              <a:latin typeface="Times New Roman" pitchFamily="18" charset="0"/>
              <a:cs typeface="Times New Roman" pitchFamily="18" charset="0"/>
            </a:endParaRPr>
          </a:p>
        </p:txBody>
      </p:sp>
      <p:sp>
        <p:nvSpPr>
          <p:cNvPr id="8" name="1 - Τίτλος"/>
          <p:cNvSpPr txBox="1">
            <a:spLocks/>
          </p:cNvSpPr>
          <p:nvPr/>
        </p:nvSpPr>
        <p:spPr bwMode="auto">
          <a:xfrm>
            <a:off x="4572000" y="228600"/>
            <a:ext cx="3581400" cy="762000"/>
          </a:xfrm>
          <a:prstGeom prst="rect">
            <a:avLst/>
          </a:prstGeom>
          <a:noFill/>
          <a:ln w="9525">
            <a:noFill/>
            <a:miter lim="800000"/>
            <a:headEnd/>
            <a:tailEnd/>
          </a:ln>
        </p:spPr>
        <p:txBody>
          <a:bodyPr anchor="ctr"/>
          <a:lstStyle/>
          <a:p>
            <a:pPr algn="ctr"/>
            <a:r>
              <a:rPr lang="en-US" sz="2800" dirty="0">
                <a:solidFill>
                  <a:srgbClr val="E46C0A"/>
                </a:solidFill>
                <a:latin typeface="Times New Roman" pitchFamily="18" charset="0"/>
                <a:cs typeface="Times New Roman" pitchFamily="18" charset="0"/>
              </a:rPr>
              <a:t>Competition Strategy and Pricing Policy</a:t>
            </a:r>
          </a:p>
        </p:txBody>
      </p:sp>
      <p:pic>
        <p:nvPicPr>
          <p:cNvPr id="3" name="Εικόνα 2">
            <a:extLst>
              <a:ext uri="{FF2B5EF4-FFF2-40B4-BE49-F238E27FC236}">
                <a16:creationId xmlns="" xmlns:a16="http://schemas.microsoft.com/office/drawing/2014/main" id="{C56771D6-443A-32FD-7E48-A2BBFA26E6D3}"/>
              </a:ext>
            </a:extLst>
          </p:cNvPr>
          <p:cNvPicPr>
            <a:picLocks noChangeAspect="1"/>
          </p:cNvPicPr>
          <p:nvPr/>
        </p:nvPicPr>
        <p:blipFill>
          <a:blip r:embed="rId3" cstate="print"/>
          <a:stretch>
            <a:fillRect/>
          </a:stretch>
        </p:blipFill>
        <p:spPr>
          <a:xfrm>
            <a:off x="76200" y="228600"/>
            <a:ext cx="4183117" cy="73172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additive="base">
                                        <p:cTn id="5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5" end="5"/>
                                            </p:txEl>
                                          </p:spTgt>
                                        </p:tgtEl>
                                        <p:attrNameLst>
                                          <p:attrName>style.visibility</p:attrName>
                                        </p:attrNameLst>
                                      </p:cBhvr>
                                      <p:to>
                                        <p:strVal val="visible"/>
                                      </p:to>
                                    </p:set>
                                    <p:anim calcmode="lin" valueType="num">
                                      <p:cBhvr additive="base">
                                        <p:cTn id="6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5297</Words>
  <Application>Microsoft Office PowerPoint</Application>
  <PresentationFormat>Προβολή στην οθόνη (4:3)</PresentationFormat>
  <Paragraphs>486</Paragraphs>
  <Slides>47</Slides>
  <Notes>46</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Θέμα του Office</vt:lpstr>
      <vt:lpstr>BUSINESS ECONOMICS Competition Strategy and  Pricing Policy</vt:lpstr>
      <vt:lpstr>Monopoly</vt:lpstr>
      <vt:lpstr>Market Power</vt:lpstr>
      <vt:lpstr>Price and Marginal Revenue (MR)</vt:lpstr>
      <vt:lpstr>Profit Maximization</vt:lpstr>
      <vt:lpstr>Profit Maximization</vt:lpstr>
      <vt:lpstr>The Production Decision</vt:lpstr>
      <vt:lpstr>Monopoly Profit</vt:lpstr>
      <vt:lpstr>Comparing Monopoly and a Competitive Industry</vt:lpstr>
      <vt:lpstr>Where Does Market Power Come From?</vt:lpstr>
      <vt:lpstr>Price Discrimination</vt:lpstr>
      <vt:lpstr>Natural Monopolies</vt:lpstr>
      <vt:lpstr>Oligopoly</vt:lpstr>
      <vt:lpstr>Oligopoly Behavior</vt:lpstr>
      <vt:lpstr>Oligopoly Behavior</vt:lpstr>
      <vt:lpstr>Oligopoly Behavior</vt:lpstr>
      <vt:lpstr>The Kinked Demand Curve</vt:lpstr>
      <vt:lpstr>Non-price Competition</vt:lpstr>
      <vt:lpstr>Game Theory</vt:lpstr>
      <vt:lpstr>Game Theory</vt:lpstr>
      <vt:lpstr>Coordination</vt:lpstr>
      <vt:lpstr>Methods of Coordination</vt:lpstr>
      <vt:lpstr>Cartels</vt:lpstr>
      <vt:lpstr>Cartels</vt:lpstr>
      <vt:lpstr>Barriers to Entry</vt:lpstr>
      <vt:lpstr>Monopolistic Competition</vt:lpstr>
      <vt:lpstr>Market Power</vt:lpstr>
      <vt:lpstr>Monopolistic Competition Behavior</vt:lpstr>
      <vt:lpstr>Monopolistic Competition Behavior</vt:lpstr>
      <vt:lpstr>Profit Maximization</vt:lpstr>
      <vt:lpstr>Entry Effects</vt:lpstr>
      <vt:lpstr>Profit Maximization</vt:lpstr>
      <vt:lpstr>Inefficiency</vt:lpstr>
      <vt:lpstr>Government Intervention</vt:lpstr>
      <vt:lpstr>Ideal Market Conditions</vt:lpstr>
      <vt:lpstr>Market Failure and Government Intervention</vt:lpstr>
      <vt:lpstr>Natural Monopoly</vt:lpstr>
      <vt:lpstr>Natural Monopoly</vt:lpstr>
      <vt:lpstr>Regulatory Options</vt:lpstr>
      <vt:lpstr>Regulatory Options</vt:lpstr>
      <vt:lpstr>Regulatory Options</vt:lpstr>
      <vt:lpstr>Regulatory Options</vt:lpstr>
      <vt:lpstr>Regulatory Options</vt:lpstr>
      <vt:lpstr>Government Regulation</vt:lpstr>
      <vt:lpstr>Government Regulation</vt:lpstr>
      <vt:lpstr>Costs of Regulation</vt:lpstr>
      <vt:lpstr>Deregulation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tzitzi</dc:creator>
  <cp:lastModifiedBy>Χρήστης των Windows</cp:lastModifiedBy>
  <cp:revision>129</cp:revision>
  <dcterms:created xsi:type="dcterms:W3CDTF">2010-06-11T10:29:42Z</dcterms:created>
  <dcterms:modified xsi:type="dcterms:W3CDTF">2022-09-05T14:46:04Z</dcterms:modified>
</cp:coreProperties>
</file>