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92" r:id="rId4"/>
    <p:sldId id="293" r:id="rId5"/>
    <p:sldId id="257" r:id="rId6"/>
    <p:sldId id="258" r:id="rId7"/>
    <p:sldId id="259" r:id="rId8"/>
    <p:sldId id="260" r:id="rId9"/>
    <p:sldId id="261" r:id="rId10"/>
    <p:sldId id="262" r:id="rId11"/>
    <p:sldId id="263"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 id="287" r:id="rId33"/>
    <p:sldId id="288" r:id="rId34"/>
    <p:sldId id="285" r:id="rId35"/>
    <p:sldId id="289" r:id="rId36"/>
    <p:sldId id="290"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pPr/>
              <a:t>8/5/2017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84401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pPr/>
              <a:t>8/5/2017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3648972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pPr/>
              <a:t>8/5/2017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99531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pPr/>
              <a:t>8/5/2017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162902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D5E2A3-627C-4966-9C8D-AECF416C0807}" type="datetimeFigureOut">
              <a:rPr lang="el-GR" smtClean="0"/>
              <a:pPr/>
              <a:t>8/5/2017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154471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E5D5E2A3-627C-4966-9C8D-AECF416C0807}" type="datetimeFigureOut">
              <a:rPr lang="el-GR" smtClean="0"/>
              <a:pPr/>
              <a:t>8/5/2017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41214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E5D5E2A3-627C-4966-9C8D-AECF416C0807}" type="datetimeFigureOut">
              <a:rPr lang="el-GR" smtClean="0"/>
              <a:pPr/>
              <a:t>8/5/2017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40761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E5D5E2A3-627C-4966-9C8D-AECF416C0807}" type="datetimeFigureOut">
              <a:rPr lang="el-GR" smtClean="0"/>
              <a:pPr/>
              <a:t>8/5/2017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2480270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5E2A3-627C-4966-9C8D-AECF416C0807}" type="datetimeFigureOut">
              <a:rPr lang="el-GR" smtClean="0"/>
              <a:pPr/>
              <a:t>8/5/2017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120076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pPr/>
              <a:t>8/5/2017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3939482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pPr/>
              <a:t>8/5/2017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7819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5E2A3-627C-4966-9C8D-AECF416C0807}" type="datetimeFigureOut">
              <a:rPr lang="el-GR" smtClean="0"/>
              <a:pPr/>
              <a:t>8/5/2017</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4276872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2763738"/>
          </a:xfrm>
        </p:spPr>
        <p:txBody>
          <a:bodyPr>
            <a:normAutofit fontScale="90000"/>
          </a:bodyPr>
          <a:lstStyle/>
          <a:p>
            <a:pPr hangingPunct="0"/>
            <a:r>
              <a:rPr lang="el-GR" b="1" dirty="0" smtClean="0"/>
              <a:t> </a:t>
            </a:r>
            <a:r>
              <a:rPr lang="el-GR" dirty="0" smtClean="0"/>
              <a:t/>
            </a:r>
            <a:br>
              <a:rPr lang="el-GR" dirty="0" smtClean="0"/>
            </a:br>
            <a:r>
              <a:rPr lang="el-GR" b="1" dirty="0" smtClean="0"/>
              <a:t> </a:t>
            </a:r>
            <a:r>
              <a:rPr lang="el-GR" dirty="0" smtClean="0"/>
              <a:t/>
            </a:r>
            <a:br>
              <a:rPr lang="el-GR" dirty="0" smtClean="0"/>
            </a:br>
            <a:r>
              <a:rPr lang="el-GR" dirty="0" smtClean="0"/>
              <a:t>Η ΕΞΕΛΙΞΗ ΑΔΗΛΩΝ ΠΟΡΩΝ ΣΤΗΝ ΜΕΤΑΠΟΛΕΜΙΚΗ ΠΕΡΙΟΔΟ </a:t>
            </a:r>
            <a:br>
              <a:rPr lang="el-GR" dirty="0" smtClean="0"/>
            </a:br>
            <a:r>
              <a:rPr lang="el-GR" b="1" dirty="0" smtClean="0"/>
              <a:t> </a:t>
            </a:r>
            <a:r>
              <a:rPr lang="el-GR" dirty="0" smtClean="0"/>
              <a:t/>
            </a:r>
            <a:br>
              <a:rPr lang="el-GR" dirty="0" smtClean="0"/>
            </a:br>
            <a:endParaRPr lang="el-GR" dirty="0"/>
          </a:p>
        </p:txBody>
      </p:sp>
      <p:sp>
        <p:nvSpPr>
          <p:cNvPr id="3" name="Subtitle 2"/>
          <p:cNvSpPr>
            <a:spLocks noGrp="1"/>
          </p:cNvSpPr>
          <p:nvPr>
            <p:ph type="subTitle" idx="1"/>
          </p:nvPr>
        </p:nvSpPr>
        <p:spPr/>
        <p:txBody>
          <a:bodyPr>
            <a:normAutofit/>
          </a:bodyPr>
          <a:lstStyle/>
          <a:p>
            <a:r>
              <a:rPr lang="el-GR" sz="2800" dirty="0" smtClean="0"/>
              <a:t>ΚΕΦΑΛΑΙΟ Ι: Η ΕΞΕΛΙΞΗ  ΜΕΤΑΝΑΣΤΕΥΤΙΚΩΝ ΕΜΒΑΣΜΑΤΩΝ</a:t>
            </a:r>
            <a:endParaRPr lang="el-GR" sz="2800" dirty="0"/>
          </a:p>
        </p:txBody>
      </p:sp>
    </p:spTree>
    <p:extLst>
      <p:ext uri="{BB962C8B-B14F-4D97-AF65-F5344CB8AC3E}">
        <p14:creationId xmlns:p14="http://schemas.microsoft.com/office/powerpoint/2010/main" xmlns="" val="1484122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12845"/>
            <a:ext cx="8568952" cy="6370975"/>
          </a:xfrm>
          <a:prstGeom prst="rect">
            <a:avLst/>
          </a:prstGeom>
        </p:spPr>
        <p:txBody>
          <a:bodyPr wrap="square">
            <a:spAutoFit/>
          </a:bodyPr>
          <a:lstStyle/>
          <a:p>
            <a:pPr marL="342900" lvl="0" indent="-342900" hangingPunct="0">
              <a:buFont typeface="Arial" pitchFamily="34" charset="0"/>
              <a:buChar char="•"/>
            </a:pPr>
            <a:r>
              <a:rPr lang="el-GR" sz="2400" dirty="0"/>
              <a:t>Το μεταναστευτικό ρεύμα στρατολογήθηκε κυρίως από τους ανέργους των αστικών κέντρων και τους υποαπασχολούμενους του αγροτικού τομέα. Πολλοί από αυτούς που μετακινήθηκαν από τα αστικά κέντρα, βέβαια, ήταν άνθρωποι που αρχικά μετακινήθηκαν προς αυτά από τις αγροτικές περιοχές, επιχείρησαν να απασχοληθούν στους αστικούς τομείς και τελικά μετανάστευσαν προς το εξωτερικό λόγω της αδυναμίας της βιομηχανίας να τους </a:t>
            </a:r>
            <a:r>
              <a:rPr lang="el-GR" sz="2400" dirty="0" smtClean="0"/>
              <a:t>απορροφήσει.</a:t>
            </a:r>
          </a:p>
          <a:p>
            <a:pPr marL="342900" indent="-342900" hangingPunct="0">
              <a:buFont typeface="Arial" pitchFamily="34" charset="0"/>
              <a:buChar char="•"/>
            </a:pPr>
            <a:r>
              <a:rPr lang="el-GR" sz="2400" dirty="0"/>
              <a:t>Η ενδοευρωπαϊκή μετανάστευση της περιόδου 1960-75 εξελίχθηκε μέσα σ’ ένα πλήρες θεσμικό πλαίσιο που αποτελούσαν διμερείς μεταναστευτικές συμφωνίες ανάμεσα στις πλουσιότερες και τις φτωχότερες χώρες της Ευρώπης. Οι συμφωνίες αυτές προέβλεπαν όλες τις σχετικές λεπτομέρειες (διάρκεια παραμονής, φύση απασχόλησης, διαδικασία επιλογής κ.λπ.) και μπορούσαν να παύσουν να ισχύουν μονομερώς, αν οι αναπτυγμένες χώρες έπαυαν να χρειάζονται ξένους εργάτες.</a:t>
            </a:r>
          </a:p>
          <a:p>
            <a:pPr lvl="0" hangingPunct="0"/>
            <a:endParaRPr lang="el-GR" sz="2400" dirty="0"/>
          </a:p>
        </p:txBody>
      </p:sp>
    </p:spTree>
    <p:extLst>
      <p:ext uri="{BB962C8B-B14F-4D97-AF65-F5344CB8AC3E}">
        <p14:creationId xmlns:p14="http://schemas.microsoft.com/office/powerpoint/2010/main" xmlns="" val="3929851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9392"/>
            <a:ext cx="8856984" cy="6370975"/>
          </a:xfrm>
          <a:prstGeom prst="rect">
            <a:avLst/>
          </a:prstGeom>
        </p:spPr>
        <p:txBody>
          <a:bodyPr wrap="square">
            <a:spAutoFit/>
          </a:bodyPr>
          <a:lstStyle/>
          <a:p>
            <a:pPr hangingPunct="0"/>
            <a:r>
              <a:rPr lang="el-GR" sz="2400" dirty="0"/>
              <a:t>Αναφορικά με την περιφερειακή κατανομή της μετανάστευσης παρατηρούμε ότι αυτή δεν ήταν ισόρροπη. Η Μακεδονία για παράδειγμα «συνεισέφερε» το 24,8% των μεταναστών και η Ανατολική Στερεά μόλις το 6,1%. Ο νομός Δράμας «έχασε» το 50% του πληθυσμού του στην περίοδο </a:t>
            </a:r>
            <a:r>
              <a:rPr lang="el-GR" sz="2400" dirty="0" smtClean="0"/>
              <a:t>1960-74. </a:t>
            </a:r>
            <a:r>
              <a:rPr lang="el-GR" sz="2400" dirty="0"/>
              <a:t>Σε πρώτη ματιά φαίνεται ότι οι λιγότερο αναπτυγμένες περιφέρειες (Μακεδονία,  Θράκη, Θεσσαλία) ήταν αυτές που τροφοδότησαν κατά κύριο λόγο το μεταναστευτικό ρεύμα. Υπάρχει, όμως, και </a:t>
            </a:r>
            <a:r>
              <a:rPr lang="el-GR" sz="2400" dirty="0" smtClean="0"/>
              <a:t>αντίλογος, </a:t>
            </a:r>
            <a:r>
              <a:rPr lang="el-GR" sz="2400" dirty="0"/>
              <a:t>σύμφωνα με τον οποίο οι μετανάστες προήλθαν από περιφέρειες σε ενδιάμεσο επίπεδο ανάπτυξης (Κρήτη) και όχι από τις εξαιρετικά καθυστερημένες (Ήπειρος) λόγω του ότι οι αγρότες των απομονωμένων περιοχών παρουσιάζουν μικρότερη κινητικότητα από αυτούς των πιο εμπορευματικών περιοχών (Βεργόπουλος, 1975, σσ. 275-86). Ο αντίλογος στον αντίλογο βέβαια είναι ότι περιοχές, όπως η Ήπειρος, είχαν ήδη τροφοδοτήσει προηγούμενες μεταναστεύσεις και δεν υπήρχε πληθυσμός σε ηλικία μετανάστευσης στη δεκαετία </a:t>
            </a:r>
            <a:r>
              <a:rPr lang="el-GR" sz="2400" dirty="0" smtClean="0"/>
              <a:t>του</a:t>
            </a:r>
            <a:endParaRPr lang="el-GR" sz="2400" dirty="0"/>
          </a:p>
        </p:txBody>
      </p:sp>
    </p:spTree>
    <p:extLst>
      <p:ext uri="{BB962C8B-B14F-4D97-AF65-F5344CB8AC3E}">
        <p14:creationId xmlns:p14="http://schemas.microsoft.com/office/powerpoint/2010/main" xmlns="" val="169588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26377"/>
            <a:ext cx="8640960" cy="6740307"/>
          </a:xfrm>
          <a:prstGeom prst="rect">
            <a:avLst/>
          </a:prstGeom>
        </p:spPr>
        <p:txBody>
          <a:bodyPr wrap="square">
            <a:spAutoFit/>
          </a:bodyPr>
          <a:lstStyle/>
          <a:p>
            <a:pPr hangingPunct="0"/>
            <a:r>
              <a:rPr lang="el-GR" sz="2400" dirty="0" smtClean="0"/>
              <a:t>	Όσον </a:t>
            </a:r>
            <a:r>
              <a:rPr lang="el-GR" sz="2400" dirty="0"/>
              <a:t>αφορά την ισχυρή θετική σχέση μεταξύ των εμβασμάτων και των επενδύσεων στους «άλλους» (εκτός των οικοδομών και της μεταποίησης δηλαδή) τομείς της οικονομίας, η εξήγηση φαίνεται επίσης αρκετά απλή. Αν αφαιρέσουμε τη βιομηχανία και τον κατασκευαστικό κλάδο, αυτό που απομένει είναι η γεωργία και οι υπηρεσίες. Στην περίπτωση της Ελλάδας κατά τη συγκεκριμένη περίοδο, ο μόνος άξιος λόγος κλάδος των υπηρεσιών ήταν ο τουρισμός. Είναι επομένως λογικό να υποθέσουμε ότι καθώς η πλειοψηφία των ελλήνων μεταναστών προερχόταν από αγροτικές και νησιωτικές περιοχές (κάποιες από τις οποίες απέκτησαν στην πορεία τουριστικό ενδιαφέρον), μετά την παλιννόστησή τους αποφάσισαν να επενδύσουν στους δυο αυτούς τομείς. Μια άλλη εξήγηση είναι η υψηλή ροπή των παλιννοστούντων να αυτό-απασχοληθεί σε μικρές αυτοχρηματοδοτούμενες (μέσω των εμβασμάτων φυσικά) ατομικές εμπορικές (κυρίως) επιχειρήσεις. Το φαινόμενο αυτό οφείλεται κυρίως στην άρνηση των παλιννοστούντων να δεχθούν ανάληψη εξαρτημένης απασχόλησης.</a:t>
            </a:r>
          </a:p>
        </p:txBody>
      </p:sp>
    </p:spTree>
    <p:extLst>
      <p:ext uri="{BB962C8B-B14F-4D97-AF65-F5344CB8AC3E}">
        <p14:creationId xmlns:p14="http://schemas.microsoft.com/office/powerpoint/2010/main" xmlns="" val="301704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61101"/>
            <a:ext cx="8568952" cy="6740307"/>
          </a:xfrm>
          <a:prstGeom prst="rect">
            <a:avLst/>
          </a:prstGeom>
        </p:spPr>
        <p:txBody>
          <a:bodyPr wrap="square">
            <a:spAutoFit/>
          </a:bodyPr>
          <a:lstStyle/>
          <a:p>
            <a:pPr hangingPunct="0"/>
            <a:r>
              <a:rPr lang="el-GR" sz="2400" dirty="0" smtClean="0"/>
              <a:t>	Τα </a:t>
            </a:r>
            <a:r>
              <a:rPr lang="el-GR" sz="2400" dirty="0"/>
              <a:t>ευρήματα αυτά εξηγούν πιθανόν και τη σχετικά χαμηλή τιμή του πολλαπλασιαστή των μεταναστευτικών εμβασμάτων για την περίπτωση της Ελλάδας. Σύμφωνα με τους υπολογισμούς του Γλυτσού, ο πολλαπλασιαστής αυτός ήταν ίσος με 1,7, ενώ για άλλες χώρες υπολογίστηκε άνω του 2,4.</a:t>
            </a:r>
          </a:p>
          <a:p>
            <a:pPr hangingPunct="0"/>
            <a:r>
              <a:rPr lang="el-GR" sz="2400" dirty="0" smtClean="0"/>
              <a:t>	Ο </a:t>
            </a:r>
            <a:r>
              <a:rPr lang="el-GR" sz="2400" dirty="0"/>
              <a:t>Γλυτσός εντοπίζει τέσσερις τρόπους με τους οποίους τα εμβάσματα μπορούν να επηρεάσουν το ρυθμό αύξησης του Α.Ε.Π.: επιταχύνοντας την ανάπτυξη σε περιόδους ραγδαίας ανάπτυξης  μέσω αύξησης των επενδύσεων, επιβραδύνοντας την ύφεση (αντικυκλική λειτουργία), επιβραδύνοντας την ανάπτυξη και κάνοντας πιο έντονη μια ύφεση. Στις δυο πρώτες περιπτώσεις έχουμε θετική επίδραση και στις άλλες δυο αρνητική. Διερευνώντας οικονομετρικά την επίδραση των εμβασμάτων στο ρυθμό αύξησης του Α.Ε.Π. για μα σειρά μεσογειακές χώρες προέλευσης μεταναστών, καταλήγει ότι η Ελλάδα κατατάσσεται στην ομάδα των χωρών με τη μικρότερη αναλογικά επίδραση των εμβασμάτων στην εξέλιξη του Α.Ε.Π..      </a:t>
            </a:r>
          </a:p>
          <a:p>
            <a:pPr hangingPunct="0"/>
            <a:r>
              <a:rPr lang="el-GR" sz="2400" dirty="0"/>
              <a:t> </a:t>
            </a:r>
          </a:p>
        </p:txBody>
      </p:sp>
    </p:spTree>
    <p:extLst>
      <p:ext uri="{BB962C8B-B14F-4D97-AF65-F5344CB8AC3E}">
        <p14:creationId xmlns:p14="http://schemas.microsoft.com/office/powerpoint/2010/main" xmlns="" val="2639890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8937"/>
            <a:ext cx="8712968" cy="6001643"/>
          </a:xfrm>
          <a:prstGeom prst="rect">
            <a:avLst/>
          </a:prstGeom>
        </p:spPr>
        <p:txBody>
          <a:bodyPr wrap="square">
            <a:spAutoFit/>
          </a:bodyPr>
          <a:lstStyle/>
          <a:p>
            <a:pPr hangingPunct="0"/>
            <a:r>
              <a:rPr lang="el-GR" sz="2400" b="1" dirty="0" smtClean="0"/>
              <a:t>Η </a:t>
            </a:r>
            <a:r>
              <a:rPr lang="el-GR" sz="2400" b="1" dirty="0"/>
              <a:t>επίδραση των μεταναστευτικών εμβασμάτων στην ελληνική οικονομία</a:t>
            </a:r>
            <a:endParaRPr lang="el-GR" sz="2400" dirty="0"/>
          </a:p>
          <a:p>
            <a:pPr hangingPunct="0"/>
            <a:r>
              <a:rPr lang="el-GR" sz="2400" dirty="0"/>
              <a:t>Γενικά, μπορούμε να διακρίνουμε δυο ομάδες αποτελεσμάτων που επιφέρουν τα εμβάσματα για τις χώρες που τα εισπράττουν. Τα άμεσα αποτελέσματα στο ισοζύγιο πληρωμών και τα έμμεσα στην επένδυση και την κατανάλωση. </a:t>
            </a:r>
          </a:p>
          <a:p>
            <a:pPr hangingPunct="0"/>
            <a:r>
              <a:rPr lang="el-GR" sz="2400" dirty="0"/>
              <a:t>Ας επικεντρώσουμε αρχικά την ανάλυση στο διάστημα ανάμεσα στο  1960 που εντάθηκαν οι ρυθμοί μετανάστευσης από την Ελλάδα προς τη Δ. Ευρώπη και το 1972, το τελευταίο έτος γρήγορης ανάπτυξης της ελληνικής οικονομίας με χαμηλή ανεργία και σχετική σταθερότητα τιμών. Στην περίοδο αυτήν τα εμβάσματα κάλυπταν ένα σχεδόν σταθερό ποσοστό του διαρθρωτικού και σταθερά διευρυνόμενου εμπορικού ελλείμματος της χώρας (30-36%). Όπως φαίνεται και από τα στοιχεία του πίνακα 29 στη διάρκεια της περιόδου αυτής, τα εμβάσματα κάλυπταν από μόνα τους το 20-23% των ελληνικών εισαγωγών. </a:t>
            </a:r>
          </a:p>
        </p:txBody>
      </p:sp>
    </p:spTree>
    <p:extLst>
      <p:ext uri="{BB962C8B-B14F-4D97-AF65-F5344CB8AC3E}">
        <p14:creationId xmlns:p14="http://schemas.microsoft.com/office/powerpoint/2010/main" xmlns="" val="1754564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712968" cy="5170646"/>
          </a:xfrm>
          <a:prstGeom prst="rect">
            <a:avLst/>
          </a:prstGeom>
        </p:spPr>
        <p:txBody>
          <a:bodyPr wrap="square">
            <a:spAutoFit/>
          </a:bodyPr>
          <a:lstStyle/>
          <a:p>
            <a:pPr hangingPunct="0"/>
            <a:r>
              <a:rPr lang="el-GR" sz="2400" dirty="0" smtClean="0"/>
              <a:t>Από το 1954 τα εμβάσματα αντιπροσώπευαν το 70-90% (για κάποιες χρονιές ξεπέρασαν και το 100%) της αξίας των εισαγωγών κεφαλαιουχικών αγαθών. Αυτό σημαίνει απλώς ότι σε όρους ξένου συναλλάγματος, τα εμβάσματα αρκούσαν για τη χρηματοδότηση των εισαγωγών σε πάγιο εξοπλισμό και μηχανήματα που χρειαζόταν η χώρα για τη βιομηχανική της ανάπτυξη, χωρίς να υπάρξει καμία απολύτως πίεση στα συναλλαγματικά της αποθέματα και στο εθνικό της νόμισμα.</a:t>
            </a:r>
          </a:p>
          <a:p>
            <a:pPr hangingPunct="0"/>
            <a:r>
              <a:rPr lang="el-GR" sz="2400" dirty="0"/>
              <a:t>Οι παράλληλες πορείες των εμβασμάτων και των στοιχείων του ισοζυγίου πληρωμών (εμπορικό έλλειμμα και εισαγωγές) της χώρας παύουν να ισχύουν μετά την έλευση της οικονομικής κρίσης το 1973. Από το έτος αυτό οι λόγοι εμβάσματα/έλλειμμα εμπορικού ισοζυγίου και εμβάσματα/εισαγωγές μειώνονταν σταθερά. </a:t>
            </a:r>
          </a:p>
          <a:p>
            <a:pPr hangingPunct="0"/>
            <a:endParaRPr lang="el-GR" dirty="0"/>
          </a:p>
        </p:txBody>
      </p:sp>
    </p:spTree>
    <p:extLst>
      <p:ext uri="{BB962C8B-B14F-4D97-AF65-F5344CB8AC3E}">
        <p14:creationId xmlns:p14="http://schemas.microsoft.com/office/powerpoint/2010/main" xmlns="" val="455123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2885"/>
            <a:ext cx="8928992" cy="6986528"/>
          </a:xfrm>
          <a:prstGeom prst="rect">
            <a:avLst/>
          </a:prstGeom>
        </p:spPr>
        <p:txBody>
          <a:bodyPr wrap="square">
            <a:spAutoFit/>
          </a:bodyPr>
          <a:lstStyle/>
          <a:p>
            <a:pPr hangingPunct="0"/>
            <a:r>
              <a:rPr lang="el-GR" sz="1400" dirty="0"/>
              <a:t> </a:t>
            </a:r>
          </a:p>
          <a:p>
            <a:pPr hangingPunct="0"/>
            <a:r>
              <a:rPr lang="el-GR" sz="1400" dirty="0" smtClean="0"/>
              <a:t>				</a:t>
            </a:r>
            <a:r>
              <a:rPr lang="el-GR" sz="1400" b="1" dirty="0" smtClean="0"/>
              <a:t>Πίνακας </a:t>
            </a:r>
            <a:r>
              <a:rPr lang="el-GR" sz="1400" b="1" dirty="0"/>
              <a:t>29</a:t>
            </a:r>
          </a:p>
          <a:p>
            <a:pPr hangingPunct="0"/>
            <a:r>
              <a:rPr lang="el-GR" sz="1400" dirty="0"/>
              <a:t>Τα μεταναστευτικά εμβάσματα ως ποσοστό του εμπορικού ελλείμματος (Χ-Μ), των εισαγωγών (Μ) και των εισαγωγών κεφαλαιουχικών αγαθών Μκ της Ελλάδας (1960-1981</a:t>
            </a:r>
            <a:r>
              <a:rPr lang="el-GR" sz="1400" dirty="0" smtClean="0"/>
              <a:t>)</a:t>
            </a:r>
          </a:p>
          <a:p>
            <a:pPr hangingPunct="0"/>
            <a:r>
              <a:rPr lang="el-GR" sz="1400" dirty="0" smtClean="0"/>
              <a:t>__________________________________________________________________________________________________</a:t>
            </a:r>
            <a:endParaRPr lang="el-GR" sz="1400" dirty="0"/>
          </a:p>
          <a:p>
            <a:pPr hangingPunct="0"/>
            <a:r>
              <a:rPr lang="el-GR" sz="1400" dirty="0"/>
              <a:t>Έτος         Εμβάσματα/(Χ-Μ)            Εμβάσματα/Μ                Εμβάσματα/Μκ          </a:t>
            </a:r>
            <a:endParaRPr lang="el-GR" sz="1400" dirty="0" smtClean="0"/>
          </a:p>
          <a:p>
            <a:pPr hangingPunct="0"/>
            <a:r>
              <a:rPr lang="el-GR" sz="1400" dirty="0" smtClean="0"/>
              <a:t>__________________________________________________________________________________________________           </a:t>
            </a:r>
            <a:endParaRPr lang="el-GR" sz="1400" dirty="0"/>
          </a:p>
          <a:p>
            <a:pPr hangingPunct="0"/>
            <a:r>
              <a:rPr lang="el-GR" sz="1400" dirty="0"/>
              <a:t>1960                31,3                                 18,4                                 106,5   </a:t>
            </a:r>
          </a:p>
          <a:p>
            <a:pPr hangingPunct="0"/>
            <a:r>
              <a:rPr lang="el-GR" sz="1400" dirty="0"/>
              <a:t>1961                32,5                                 19,0                                   92,2</a:t>
            </a:r>
          </a:p>
          <a:p>
            <a:pPr hangingPunct="0"/>
            <a:r>
              <a:rPr lang="el-GR" sz="1400" dirty="0"/>
              <a:t>1962                35,0                                 21,7                                   78,0</a:t>
            </a:r>
          </a:p>
          <a:p>
            <a:pPr hangingPunct="0"/>
            <a:r>
              <a:rPr lang="el-GR" sz="1400" dirty="0"/>
              <a:t>1963                38,7                                 23,0                                 102,2</a:t>
            </a:r>
          </a:p>
          <a:p>
            <a:pPr hangingPunct="0"/>
            <a:r>
              <a:rPr lang="el-GR" sz="1400" dirty="0"/>
              <a:t>1964                31,6                                 20,4                                   80,8</a:t>
            </a:r>
          </a:p>
          <a:p>
            <a:pPr hangingPunct="0"/>
            <a:r>
              <a:rPr lang="el-GR" sz="1400" dirty="0"/>
              <a:t>1965                29,9                                 20,2                                   78,7</a:t>
            </a:r>
          </a:p>
          <a:p>
            <a:pPr hangingPunct="0"/>
            <a:r>
              <a:rPr lang="el-GR" sz="1400" dirty="0"/>
              <a:t>1966                31,6                                 20,5                                   83,4</a:t>
            </a:r>
          </a:p>
          <a:p>
            <a:pPr hangingPunct="0"/>
            <a:r>
              <a:rPr lang="el-GR" sz="1400" dirty="0"/>
              <a:t>1967                33,0                                 20,1                                   74,9</a:t>
            </a:r>
          </a:p>
          <a:p>
            <a:pPr hangingPunct="0"/>
            <a:r>
              <a:rPr lang="el-GR" sz="1400" dirty="0"/>
              <a:t>1968                30,7                                 19,2                                   71,7</a:t>
            </a:r>
          </a:p>
          <a:p>
            <a:pPr hangingPunct="0"/>
            <a:r>
              <a:rPr lang="el-GR" sz="1400" dirty="0"/>
              <a:t>1969                30,8                                 19,4                                   69,1</a:t>
            </a:r>
          </a:p>
          <a:p>
            <a:pPr hangingPunct="0"/>
            <a:r>
              <a:rPr lang="el-GR" sz="1400" dirty="0"/>
              <a:t>1970                31,5                                 20,2                                   66,6</a:t>
            </a:r>
          </a:p>
          <a:p>
            <a:pPr hangingPunct="0"/>
            <a:r>
              <a:rPr lang="el-GR" sz="1400" dirty="0"/>
              <a:t>1971                35,5  Μ.Ο.27,8               24,1 Μ.Ο.17,3                 78,5  Μ.Ο.67,7</a:t>
            </a:r>
          </a:p>
          <a:p>
            <a:pPr hangingPunct="0"/>
            <a:r>
              <a:rPr lang="el-GR" sz="1400" dirty="0"/>
              <a:t>1972                35,8                                 23,5                                   70,2</a:t>
            </a:r>
          </a:p>
          <a:p>
            <a:pPr hangingPunct="0"/>
            <a:r>
              <a:rPr lang="el-GR" sz="1400" dirty="0"/>
              <a:t>1973                26,1                                18,2                                   62,3</a:t>
            </a:r>
          </a:p>
          <a:p>
            <a:pPr hangingPunct="0"/>
            <a:r>
              <a:rPr lang="el-GR" sz="1400" dirty="0"/>
              <a:t>1974                22,4                                 13,8                                   50,3  </a:t>
            </a:r>
          </a:p>
          <a:p>
            <a:pPr hangingPunct="0"/>
            <a:r>
              <a:rPr lang="el-GR" sz="1400" dirty="0"/>
              <a:t>1975                25,7                                 15,4                                   50,6</a:t>
            </a:r>
          </a:p>
          <a:p>
            <a:pPr hangingPunct="0"/>
            <a:r>
              <a:rPr lang="el-GR" sz="1400" dirty="0"/>
              <a:t>1976                24,1                                 14,4                                   51,9</a:t>
            </a:r>
          </a:p>
          <a:p>
            <a:pPr hangingPunct="0"/>
            <a:r>
              <a:rPr lang="el-GR" sz="1400" dirty="0"/>
              <a:t>1977                23,7                                 14,4                                   51,9</a:t>
            </a:r>
          </a:p>
          <a:p>
            <a:pPr hangingPunct="0"/>
            <a:r>
              <a:rPr lang="el-GR" sz="1400" dirty="0"/>
              <a:t>1978                22,7                                 13,4                                   48,8</a:t>
            </a:r>
          </a:p>
          <a:p>
            <a:pPr hangingPunct="0"/>
            <a:r>
              <a:rPr lang="el-GR" sz="1400" dirty="0"/>
              <a:t>1979                18,9                                 11,5                                   47,3</a:t>
            </a:r>
          </a:p>
          <a:p>
            <a:pPr hangingPunct="0"/>
            <a:r>
              <a:rPr lang="el-GR" sz="1400" dirty="0"/>
              <a:t>1980                15,9                                  9,9                                    44,3</a:t>
            </a:r>
          </a:p>
          <a:p>
            <a:pPr hangingPunct="0"/>
            <a:r>
              <a:rPr lang="el-GR" sz="1400" dirty="0"/>
              <a:t>1981                16,1                                  9,4                                   48,2</a:t>
            </a:r>
          </a:p>
          <a:p>
            <a:pPr marL="342900" indent="-342900" hangingPunct="0">
              <a:buAutoNum type="arabicPlain" startAt="1982"/>
            </a:pPr>
            <a:r>
              <a:rPr lang="el-GR" sz="1400" dirty="0" smtClean="0"/>
              <a:t>                17,6                                  </a:t>
            </a:r>
            <a:r>
              <a:rPr lang="el-GR" sz="1400" dirty="0"/>
              <a:t>9,0                                   48,0 </a:t>
            </a:r>
            <a:endParaRPr lang="el-GR" sz="1400" dirty="0" smtClean="0"/>
          </a:p>
          <a:p>
            <a:pPr hangingPunct="0"/>
            <a:r>
              <a:rPr lang="el-GR" sz="1400" dirty="0" smtClean="0"/>
              <a:t>__________________________________________________________________________________________________</a:t>
            </a:r>
            <a:endParaRPr lang="el-GR" sz="1400" dirty="0"/>
          </a:p>
          <a:p>
            <a:pPr hangingPunct="0"/>
            <a:r>
              <a:rPr lang="el-GR" sz="1400" dirty="0"/>
              <a:t>Πηγή: Γλυτσός, 1987, σ. 99</a:t>
            </a:r>
          </a:p>
        </p:txBody>
      </p:sp>
    </p:spTree>
    <p:extLst>
      <p:ext uri="{BB962C8B-B14F-4D97-AF65-F5344CB8AC3E}">
        <p14:creationId xmlns:p14="http://schemas.microsoft.com/office/powerpoint/2010/main" xmlns="" val="49552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50887"/>
            <a:ext cx="8928992" cy="6001643"/>
          </a:xfrm>
          <a:prstGeom prst="rect">
            <a:avLst/>
          </a:prstGeom>
        </p:spPr>
        <p:txBody>
          <a:bodyPr wrap="square">
            <a:spAutoFit/>
          </a:bodyPr>
          <a:lstStyle/>
          <a:p>
            <a:pPr hangingPunct="0"/>
            <a:r>
              <a:rPr lang="el-GR" dirty="0"/>
              <a:t> </a:t>
            </a:r>
            <a:r>
              <a:rPr lang="el-GR" sz="2400" dirty="0" smtClean="0"/>
              <a:t>Η </a:t>
            </a:r>
            <a:r>
              <a:rPr lang="el-GR" sz="2400" dirty="0"/>
              <a:t>επιδείνωση θα ήταν ακόμα μεγαλύτερη, αν δεν είχε σημειωθεί σημαντική μείωση των εισαγωγών στη δεκαετία του 1980 ως αποτέλεσμα των υποτιμήσεων και διολισθήσεων της δραχμής και της παρατεταμένης επενδυτικής ύφεσης που επέφερε μείωση των εισαγωγών κεφαλαιουχικών προϊόντων. Έτσι, το 1982 τα εμβάσματα κάλυπταν μόλις το 17,6% του εμπορικού ελλείμματος, το 9% της αξίας των εισαγωγών και το 48% της αξίας των εισαγωγών κεφαλαιουχικών προϊόντων έναντι των μέσων όρων για το σύνολο της περιόδου 1960-1982 που ήταν αντίστοιχα 27,8%, 17,3% και 67,7%. </a:t>
            </a:r>
          </a:p>
          <a:p>
            <a:pPr hangingPunct="0"/>
            <a:r>
              <a:rPr lang="el-GR" sz="2400" dirty="0" smtClean="0"/>
              <a:t>Η </a:t>
            </a:r>
            <a:r>
              <a:rPr lang="el-GR" sz="2400" dirty="0"/>
              <a:t>συμβολή των εμβασμάτων στην ισορροπία στον εξωτερικό τομέα της ελληνικής οικονομίας είναι αναμφισβήτητη. Τα εμβάσματα αποτέλεσαν βασική πηγή ξένου συναλλάγματος για τη χώρα και σωσίβιο για το ελληνικό ισοζύγιο πληρωμών. Για δυο </a:t>
            </a:r>
            <a:r>
              <a:rPr lang="el-GR" sz="2400" dirty="0" smtClean="0"/>
              <a:t>δεκαετίες </a:t>
            </a:r>
            <a:r>
              <a:rPr lang="el-GR" sz="2400" dirty="0"/>
              <a:t>(1960 και 1970) αποτέλεσαν τον κύριο μηχανισμό χαλάρωσης των περιορισμών που έθετε το ελλειμματικό εμπορικό ισοζύγιο και απέτρεψαν τη διόγκωση του εξωτερικού χρέους της χώρας. </a:t>
            </a:r>
          </a:p>
        </p:txBody>
      </p:sp>
    </p:spTree>
    <p:extLst>
      <p:ext uri="{BB962C8B-B14F-4D97-AF65-F5344CB8AC3E}">
        <p14:creationId xmlns:p14="http://schemas.microsoft.com/office/powerpoint/2010/main" xmlns="" val="943430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07677"/>
            <a:ext cx="8784976" cy="6001643"/>
          </a:xfrm>
          <a:prstGeom prst="rect">
            <a:avLst/>
          </a:prstGeom>
        </p:spPr>
        <p:txBody>
          <a:bodyPr wrap="square">
            <a:spAutoFit/>
          </a:bodyPr>
          <a:lstStyle/>
          <a:p>
            <a:r>
              <a:rPr lang="el-GR" sz="2400" dirty="0" smtClean="0"/>
              <a:t>Από την άλλη , όμως,, η βραχυπρόθεσμη (όπως αποδείχθηκε) αντιμετώπιση του προβλήματος του εμπορικού ελλείμματος που οφειλόταν στις φτωχές εξαγωγικές επιδόσεις της Ελλάδας, απέκρυψε τις πραγματικές διαστάσεις του προβλήματος και λειτούργησε εφησυχαστικά ως προς την ανάγκη αντιμετώπισής του.</a:t>
            </a:r>
          </a:p>
          <a:p>
            <a:pPr hangingPunct="0"/>
            <a:r>
              <a:rPr lang="el-GR" sz="2400" dirty="0"/>
              <a:t>Τα εμβάσματα (όπως και οι υπόλοιποι άδηλοι πόροι) χαλαρώνοντας τους περιορισμούς του ελλειμματικού ισοζυγίου πληρωμών, επέτρεψαν ένα ύψος κατανάλωσης και εισαγωγών, το οποίο δεν θα ήταν εφικτό υπό άλλες συνθήκες. Επιπλέον, το γεγονός ότι κατά την περίοδο αυτή δεν υπήρξε καμία άξια λόγου οργανωμένη προσπάθεια αντιμετώπισης  του προβλήματος των πενιχρών ελληνικών εξαγωγών, συνηγορεί στο ότι τα εμβάσματα θεωρήθηκαν περίπου δεδομένα ως πηγή συναλλάγματος. Φαίνεται, πράγματι, ότι οι ελληνικές; κυβερνήσεις  της περιόδου εκείνης θεωρούσαν ότι είχε βρεθεί το «αντίδοτο» στο διαρθρωτικό έλλειμμα  του εμπορικού ισοζυγίου. </a:t>
            </a:r>
          </a:p>
        </p:txBody>
      </p:sp>
    </p:spTree>
    <p:extLst>
      <p:ext uri="{BB962C8B-B14F-4D97-AF65-F5344CB8AC3E}">
        <p14:creationId xmlns:p14="http://schemas.microsoft.com/office/powerpoint/2010/main" xmlns="" val="523361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6370975"/>
          </a:xfrm>
          <a:prstGeom prst="rect">
            <a:avLst/>
          </a:prstGeom>
        </p:spPr>
        <p:txBody>
          <a:bodyPr wrap="square">
            <a:spAutoFit/>
          </a:bodyPr>
          <a:lstStyle/>
          <a:p>
            <a:pPr hangingPunct="0"/>
            <a:r>
              <a:rPr lang="el-GR" sz="2400" dirty="0" smtClean="0"/>
              <a:t>Η απόπειρα επίλυσης ενός διαρθρωτικού προβλήματος με μια  εξωγενή και μη ελεγχόμενη πηγή συναλλάγματος αποδείχθηκε εσφαλμένη επιλογή. Οι εισαγωγές και οι εξαγωγές μιας χώρας προσδιορίζονται από παράγοντες απόλυτα διαφορετικούς από αυτούς που προσδιορίζουν το ύψος των εμβασμάτων. Εμπορικό έλλειμμα  και εμβάσματα μπορούν να κινούνται παράλληλα, όπως συνέβη στην περίοδο 1960-1973 καθαρά λόγω σύμπτωσης, αλλά και προς διαφορετικές κατευθύνσεις όπως συνέβη μετά το 1973. </a:t>
            </a:r>
          </a:p>
          <a:p>
            <a:pPr hangingPunct="0"/>
            <a:r>
              <a:rPr lang="el-GR" sz="2400" dirty="0"/>
              <a:t>Πέρα, όμως, από το ισοζύγιο πληρωμών, τα εμβάσματα επηρέασαν και μια σειρά άλλες μακρο-οικονομικές μεταβλητές, όπως η κατανάλωση, το απόθεμα αποταμιεύσεων, οι εισαγωγές και οι επενδύσεις. Με βάση και τα ευρήματα των εμπειρικών </a:t>
            </a:r>
            <a:r>
              <a:rPr lang="el-GR" sz="2400" dirty="0" smtClean="0"/>
              <a:t>διερευνήσεων,  </a:t>
            </a:r>
            <a:r>
              <a:rPr lang="el-GR" sz="2400" dirty="0"/>
              <a:t>θα μπορούσαμε να πούμε τα εξής:</a:t>
            </a:r>
          </a:p>
          <a:p>
            <a:pPr hangingPunct="0"/>
            <a:r>
              <a:rPr lang="el-GR" sz="2400" dirty="0"/>
              <a:t>Όσον αφορά την ιδιωτική δαπάνη για κατανάλωση, είναι γεγονός ότι κατά τη διάρκεια της μαζικής μετανάστευσης (1960-73) οι μετανάστες έστελναν χρήματα στα μέλη των οικογενειών τους στην Ελλάδα. </a:t>
            </a:r>
            <a:endParaRPr lang="el-GR" sz="2000" dirty="0"/>
          </a:p>
        </p:txBody>
      </p:sp>
    </p:spTree>
    <p:extLst>
      <p:ext uri="{BB962C8B-B14F-4D97-AF65-F5344CB8AC3E}">
        <p14:creationId xmlns:p14="http://schemas.microsoft.com/office/powerpoint/2010/main" xmlns="" val="205727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64925"/>
            <a:ext cx="8568952" cy="7848302"/>
          </a:xfrm>
          <a:prstGeom prst="rect">
            <a:avLst/>
          </a:prstGeom>
        </p:spPr>
        <p:txBody>
          <a:bodyPr wrap="square">
            <a:spAutoFit/>
          </a:bodyPr>
          <a:lstStyle/>
          <a:p>
            <a:pPr lvl="0" hangingPunct="0"/>
            <a:r>
              <a:rPr lang="el-GR" sz="2400" b="1" dirty="0"/>
              <a:t>Μετανάστευση και Εμβάσματα στη Μεταπολεμική Περίοδο</a:t>
            </a:r>
            <a:endParaRPr lang="el-GR" sz="2400" dirty="0"/>
          </a:p>
          <a:p>
            <a:pPr hangingPunct="0"/>
            <a:r>
              <a:rPr lang="el-GR" sz="2400" dirty="0"/>
              <a:t>Η Ελλάδα έχει μακρά παράδοση ως χώρα εξαγωγής εργατικού δυναμικού. Από τις αρχές του 19</a:t>
            </a:r>
            <a:r>
              <a:rPr lang="el-GR" sz="2400" baseline="30000" dirty="0"/>
              <a:t>ου</a:t>
            </a:r>
            <a:r>
              <a:rPr lang="el-GR" sz="2400" dirty="0"/>
              <a:t> αιώνα η μετανάστευση Ελλήνων ήταν εντυπωσιακή με τις ΗΠΑ να αποτελούν τον κύριο προορισμό. Μεταξύ του 1900 και του 1940 το 90% των Ελλήνων μεταναστών (443.298 από τους 491.501) κατέληξαν στις </a:t>
            </a:r>
            <a:r>
              <a:rPr lang="el-GR" sz="2400" dirty="0" smtClean="0"/>
              <a:t>ΗΠΑ. </a:t>
            </a:r>
            <a:r>
              <a:rPr lang="el-GR" sz="2400" dirty="0"/>
              <a:t>Οι μετακινήσεις αυτές ήταν πράγματι εντυπωσιακές σε μέγεθος αν ληφθεί υπόψη το ότι ο πληθυσμός της χώρας στην περίοδο αυτή δεν ξεπερνούσε τα πέντε εκατομμύρια). Οι κύριοι λόγοι αυτών των μετακινήσεων ήταν η σχετική (ή και απόλυτη) φτώχεια της Ελλάδας σε όρους χαμηλού κατά κεφαλήν εισοδήματος και ευκαιριών απασχόλησης σε σύγκριση με τα ευοίωνα αντίστοιχα μεγέθη των ΗΠΑ. Οι διακυμάνσεις στον αριθμό των μεταναστών κατ΄ έτος οφείλετο μάλλον στις μεταβαλλόμενες ανάγκες των ΗΠΑ σε εργατικό δυναμικό παρά στις εξελίξεις στην Ελλάδα. </a:t>
            </a:r>
          </a:p>
          <a:p>
            <a:pPr hangingPunct="0"/>
            <a:r>
              <a:rPr lang="el-GR" sz="2400" b="1" dirty="0"/>
              <a:t> </a:t>
            </a:r>
            <a:endParaRPr lang="el-GR" sz="2400" dirty="0"/>
          </a:p>
          <a:p>
            <a:r>
              <a:rPr lang="el-GR" sz="2400" dirty="0"/>
              <a:t>Μετά το τέλος του Β’ Παγκοσμίου Πολέμου και μέχρι το 1959 η μετανάστευση από την Ελλάδα διατηρήθηκε στο σχετικά σταθερό επίπεδο των 20.-30.000 ανθρώπων κατ’ έτος. Άνω του 50% μετακινήθηκε προς τις υπερπόντιες χώρες (ΗΠΑ, Αυστραλία, </a:t>
            </a:r>
            <a:r>
              <a:rPr lang="el-GR" sz="2400" dirty="0" smtClean="0"/>
              <a:t>Καναδάς). </a:t>
            </a:r>
            <a:endParaRPr lang="el-GR" sz="2400" dirty="0"/>
          </a:p>
        </p:txBody>
      </p:sp>
    </p:spTree>
    <p:extLst>
      <p:ext uri="{BB962C8B-B14F-4D97-AF65-F5344CB8AC3E}">
        <p14:creationId xmlns:p14="http://schemas.microsoft.com/office/powerpoint/2010/main" xmlns="" val="1157499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7384"/>
            <a:ext cx="8856984" cy="7017306"/>
          </a:xfrm>
          <a:prstGeom prst="rect">
            <a:avLst/>
          </a:prstGeom>
        </p:spPr>
        <p:txBody>
          <a:bodyPr wrap="square">
            <a:spAutoFit/>
          </a:bodyPr>
          <a:lstStyle/>
          <a:p>
            <a:pPr hangingPunct="0"/>
            <a:r>
              <a:rPr lang="el-GR" sz="2400" dirty="0" smtClean="0"/>
              <a:t>Καθώς τα χρήματα αυτά τα ελάμβαναν άτομα χαμηλού εισοδήματος, μπορεί να υποθέσει ασφαλώς κανείς ότι η οριακή ροπή για κατανάλωση εκ του εισοδήματος από τα εμβάσματα ήταν υψηλή, τουλάχιστον αρχικά. Από τη στιγμή, όμως, που ικανοποιήθηκαν κάποιες βασικές καταναλωτικές ανάγκες, αυτή η ροπή θα έπρεπε να μειωθεί. Μια τέτοια εξέλιξη θα μπορούσε να αιτιολογηθεί στη βάση των πρωταρχικών κινήτρων των μεταναστών. </a:t>
            </a:r>
          </a:p>
          <a:p>
            <a:pPr hangingPunct="0"/>
            <a:r>
              <a:rPr lang="el-GR" sz="2400" dirty="0"/>
              <a:t>Οι μετανάστες, αρχικά προσπαθούν να βελτιώσουν το βιοτικό επίπεδο </a:t>
            </a:r>
            <a:r>
              <a:rPr lang="el-GR" sz="2400" dirty="0" smtClean="0"/>
              <a:t>των οικογενειών </a:t>
            </a:r>
            <a:r>
              <a:rPr lang="el-GR" sz="2400" dirty="0"/>
              <a:t>τους, εξασφαλίζοντάς τους επιπρόσθετο εισόδημα για κατανάλωση μέσω των εμβασμάτων, ειδικά όταν η μετανάστευση είναι προσωρινή. Ακόμα και στην περίπτωση της προσωρινής μετανάστευσης, όμως, αφού εξασφαλίσουν ένα αποδεκτό βιοτικό επίπεδο για τις οικογένειές τους στρέφονται προς τη συσσώρευση αποταμιεύσεων. Οι αποταμιεύσεις αυτές θα τους επιτρέψουν να </a:t>
            </a:r>
            <a:r>
              <a:rPr lang="el-GR" sz="2400" dirty="0" smtClean="0"/>
              <a:t>κτίσουν ή επισκευάσουν </a:t>
            </a:r>
            <a:r>
              <a:rPr lang="el-GR" sz="2400" dirty="0"/>
              <a:t>κατοικίες, όταν παλιννοστήσουν. Εναλλακτικά μπορούν να χρηματοδοτήσουν μια μικρή επιχείρηση. Αυτό ακριβώς συνέβη στην περίπτωση της μεταπολεμικής ελληνικής μετανάστευσης.</a:t>
            </a:r>
          </a:p>
          <a:p>
            <a:pPr hangingPunct="0"/>
            <a:endParaRPr lang="el-GR" dirty="0"/>
          </a:p>
        </p:txBody>
      </p:sp>
    </p:spTree>
    <p:extLst>
      <p:ext uri="{BB962C8B-B14F-4D97-AF65-F5344CB8AC3E}">
        <p14:creationId xmlns:p14="http://schemas.microsoft.com/office/powerpoint/2010/main" xmlns="" val="1916478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784976" cy="6740307"/>
          </a:xfrm>
          <a:prstGeom prst="rect">
            <a:avLst/>
          </a:prstGeom>
        </p:spPr>
        <p:txBody>
          <a:bodyPr wrap="square">
            <a:spAutoFit/>
          </a:bodyPr>
          <a:lstStyle/>
          <a:p>
            <a:pPr hangingPunct="0"/>
            <a:r>
              <a:rPr lang="el-GR" sz="2400" dirty="0"/>
              <a:t>Μια προσεκτική ματιά στα διαθέσιμα στοιχεία αποκαλύπτει ότι η εγχώρια ιδιωτική δαπάνη για κατανάλωση και τα εμβάσματα κινούνταν παράλληλα στην περίοδο 1960-1973. Αυτό δεν σημαίνει απαραίτητα ότι υπάρχει στενή συσχέτιση ανάμεσα στις δυο αυτές μεταβλητές στην περίοδο αυτή για δυο κυρίως λόγους. Ο πρώτος αναλύθηκε </a:t>
            </a:r>
            <a:r>
              <a:rPr lang="el-GR" sz="2400" dirty="0" smtClean="0"/>
              <a:t>ήδη. </a:t>
            </a:r>
            <a:r>
              <a:rPr lang="el-GR" sz="2400" dirty="0"/>
              <a:t>Ο δεύτερος είναι ότι στην ταχύτατα αναπτυσσόμενη ελληνική οικονομία της περιόδου εκείνης, πολλά μακρο-οικονομικά μεγέθη παρουσίαζαν αυξητικές τάσεις, χωρίς να σχετίζονται οι τάσεις αυτές μεταξύ τους. Η οικονομετρική διερεύνηση έδειξε ότι αυτό ακριβώς συνέβη στην ελληνική περίπτωση.</a:t>
            </a:r>
          </a:p>
          <a:p>
            <a:pPr hangingPunct="0"/>
            <a:r>
              <a:rPr lang="el-GR" sz="2400" dirty="0"/>
              <a:t>Αυτό που έχει σημασία είναι η συμβολή των εμβασμάτων στο ρυθμό αύξησης της κατανάλωσης και όχι στο απόλυτο μέγεθός της. Με άλλα λόγια, τι θα συνέβαινε στην κατανάλωση (θα αυξανόταν ή θα μειωνόταν), αν τα εμβάσματα εκμηδενίζονταν; Ακολουθώντας αυτήν την πορεία σκέψης καταλήγει στο συμπέρασμα ότι ειδικά στα χρόνια </a:t>
            </a:r>
            <a:r>
              <a:rPr lang="el-GR" sz="2400" dirty="0" smtClean="0"/>
              <a:t>της έντονης ύφεσης, </a:t>
            </a:r>
            <a:r>
              <a:rPr lang="el-GR" sz="2400" dirty="0"/>
              <a:t>η επίδραση των εμβασμάτων στη δαπάνη για κατανάλωση ήταν σταθεροποιητική και ότι χωρίς τα εμβάσματα το βιοτικό επίπεδο στην Ελλάδα θα είχε μειωθεί </a:t>
            </a:r>
            <a:r>
              <a:rPr lang="el-GR" sz="2400" dirty="0" smtClean="0"/>
              <a:t>πολύ περισσότερο. </a:t>
            </a:r>
            <a:endParaRPr lang="el-GR" sz="2400" dirty="0"/>
          </a:p>
        </p:txBody>
      </p:sp>
    </p:spTree>
    <p:extLst>
      <p:ext uri="{BB962C8B-B14F-4D97-AF65-F5344CB8AC3E}">
        <p14:creationId xmlns:p14="http://schemas.microsoft.com/office/powerpoint/2010/main" xmlns="" val="289138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7384"/>
            <a:ext cx="8640960" cy="6370975"/>
          </a:xfrm>
          <a:prstGeom prst="rect">
            <a:avLst/>
          </a:prstGeom>
        </p:spPr>
        <p:txBody>
          <a:bodyPr wrap="square">
            <a:spAutoFit/>
          </a:bodyPr>
          <a:lstStyle/>
          <a:p>
            <a:pPr hangingPunct="0"/>
            <a:r>
              <a:rPr lang="el-GR" sz="2400" dirty="0"/>
              <a:t>Η οικονομετρική διερεύνηση, </a:t>
            </a:r>
            <a:r>
              <a:rPr lang="el-GR" sz="2400" dirty="0" smtClean="0"/>
              <a:t>όμως δεν στηρίζει </a:t>
            </a:r>
            <a:r>
              <a:rPr lang="el-GR" sz="2400" dirty="0"/>
              <a:t>τα συμπεράσματα αυτά. Από το 1981 τα εμβάσματα μειώθηκαν τόσο ως απόλυτο μέγεθος όσο και ως ποσοστό του διαθέσιμου εισοδήματος </a:t>
            </a:r>
            <a:r>
              <a:rPr lang="el-GR" sz="2400" dirty="0" smtClean="0"/>
              <a:t>έτσι  </a:t>
            </a:r>
            <a:r>
              <a:rPr lang="el-GR" sz="2400" dirty="0"/>
              <a:t>που ακόμα και αν η οριακή ροπή για κατανάλωση από εισόδημα </a:t>
            </a:r>
            <a:r>
              <a:rPr lang="el-GR" sz="2400" dirty="0" smtClean="0"/>
              <a:t>από </a:t>
            </a:r>
            <a:r>
              <a:rPr lang="el-GR" sz="2400" dirty="0"/>
              <a:t>εμβάσματα είχε προσεγγίσει στο όριο της μονάδας, η συνολική επίπτωση στην κατανάλωση θα ήταν αμελητέα.</a:t>
            </a:r>
          </a:p>
          <a:p>
            <a:pPr hangingPunct="0"/>
            <a:r>
              <a:rPr lang="el-GR" sz="2400" dirty="0" smtClean="0"/>
              <a:t>Προκύπτει </a:t>
            </a:r>
            <a:r>
              <a:rPr lang="el-GR" sz="2400" dirty="0"/>
              <a:t>ότι η επίδραση των εμβασμάτων επί της κατανάλωσης </a:t>
            </a:r>
            <a:r>
              <a:rPr lang="el-GR" sz="2400" dirty="0" smtClean="0"/>
              <a:t>υπερεκτιμήθηκε. </a:t>
            </a:r>
            <a:r>
              <a:rPr lang="el-GR" sz="2400" dirty="0"/>
              <a:t>Αυτό είναι λογικό, αν σκεφτεί κανείς ότι το άμεσα ορατό και απτό αποτέλεσμα της εισροής εμβασμάτων είναι πως τα άτομα που τα εισπράττουν </a:t>
            </a:r>
            <a:r>
              <a:rPr lang="el-GR" sz="2400" dirty="0" smtClean="0"/>
              <a:t>(συγγενείς των </a:t>
            </a:r>
            <a:r>
              <a:rPr lang="el-GR" sz="2400" dirty="0"/>
              <a:t>μεταναστών) είναι σε θέση να ξοδεύουν περισσότερα για κατανάλωση. Η στενή σχέση εμβασμάτων και κατανάλωσης στην Ελλάδα κατά τις δεκαετίες </a:t>
            </a:r>
            <a:r>
              <a:rPr lang="el-GR" sz="2400" dirty="0" smtClean="0"/>
              <a:t>60ς, 1970ς &amp; 80ς </a:t>
            </a:r>
            <a:r>
              <a:rPr lang="el-GR" sz="2400" dirty="0"/>
              <a:t>μπορεί να εξηγηθεί ως εξής: Άτομα χαμηλού εισοδήματος  (άρα και επιπέδου κατανάλωσης) μεταναστεύουν από την Ελλάδα προς τη Δ. Ευρώπη. Κατά τη διάρκεια της παραμονής τους στις χώρες αυτές εργάζονται σκληρά και ξοδεύουν για κατανάλωση τα ελάχιστα δυνατά. </a:t>
            </a:r>
          </a:p>
        </p:txBody>
      </p:sp>
    </p:spTree>
    <p:extLst>
      <p:ext uri="{BB962C8B-B14F-4D97-AF65-F5344CB8AC3E}">
        <p14:creationId xmlns:p14="http://schemas.microsoft.com/office/powerpoint/2010/main" xmlns="" val="127099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4624"/>
            <a:ext cx="8712968" cy="6740307"/>
          </a:xfrm>
          <a:prstGeom prst="rect">
            <a:avLst/>
          </a:prstGeom>
        </p:spPr>
        <p:txBody>
          <a:bodyPr wrap="square">
            <a:spAutoFit/>
          </a:bodyPr>
          <a:lstStyle/>
          <a:p>
            <a:pPr hangingPunct="0"/>
            <a:r>
              <a:rPr lang="el-GR" sz="2400" dirty="0" smtClean="0"/>
              <a:t>Αυτό τους επιτρέπει να εμβάζουν στις οικογένειές τους σημαντικά ποσά τα οποία ξοδεύονται για κατανάλωση στην Ελλάδα. Εναλλακτικά τα αποταμιεύουν στις χώρες όπου εργάζονται (ειδικά αν συνοδεύονται από τις οικογένειές τους) με σκοπό να τα ξοδέψουν αφού παλιννοστήσουν. Είναι ενδεικτικό ότι μέχρι την έλευση της κρίσης τα εμβάσματα είχαν αυξητική τάση τόσο σε δραχμές όσο και σε δολάρια Η.Π.Α.</a:t>
            </a:r>
          </a:p>
          <a:p>
            <a:pPr hangingPunct="0"/>
            <a:r>
              <a:rPr lang="el-GR" sz="2400" dirty="0"/>
              <a:t>Το γεγονός, όμως, ότι η συγκεκριμένη μετανάστευση ήταν προσωρινού χαρακτήρα και ουσιαστικά το απόθεμα των ελλήνων μεταναστών στη Δ. Ευρώπη μεταβάλλονταν συνεχώς ως προς τη σύνθεσή του (οι παλαιότεροι μετανάστες παλιννοστούσαν, για να μεταναστεύσουν ξανά μετά από κάποιο χρονικό διάστημα, όπου τους είχαν αντικαταστήσει κάποιοι νεότεροι μετανάστες κ.ο.κ.) μετέβαλε τα δεδομένα. Πράγματι, η συνεχής ροή μεταναστών και παλιννοστούντων οδήγησε σε μια σταθερή καταναλωτική συμπεριφορά ως προς τα εμβάσματα, οπότε και σε μια σχετικά σταθερή οριακή ροπή προς κατανάλωση ως προς το εισόδημα από εμβάσματα. </a:t>
            </a:r>
          </a:p>
        </p:txBody>
      </p:sp>
    </p:spTree>
    <p:extLst>
      <p:ext uri="{BB962C8B-B14F-4D97-AF65-F5344CB8AC3E}">
        <p14:creationId xmlns:p14="http://schemas.microsoft.com/office/powerpoint/2010/main" xmlns="" val="803559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640960" cy="5909310"/>
          </a:xfrm>
          <a:prstGeom prst="rect">
            <a:avLst/>
          </a:prstGeom>
        </p:spPr>
        <p:txBody>
          <a:bodyPr wrap="square">
            <a:spAutoFit/>
          </a:bodyPr>
          <a:lstStyle/>
          <a:p>
            <a:pPr hangingPunct="0"/>
            <a:r>
              <a:rPr lang="el-GR" sz="2400" dirty="0" smtClean="0"/>
              <a:t>Ο πληθυσμός των ατόμων  που εισέπραττε εμβάσματα, ανανεωνόταν συνεχώς με ομάδες ατόμων με διαφορετικά χαρακτηριστικά. Ως συνολικός πληθυσμός, όμως, είχε ενιαία χαρακτηριστικά και, αν δεχθούμε ότι η σύνθεσή του κατά ομάδες δεν μεταβαλλόταν σημαντικά, τότε μπορούμε να καταλάβουμε γιατί η οριακή ροπή για κατανάλωση του εισοδήματος από εμβάσματα ήταν σχετικά σταθερή. </a:t>
            </a:r>
          </a:p>
          <a:p>
            <a:pPr hangingPunct="0"/>
            <a:r>
              <a:rPr lang="el-GR" sz="2400" dirty="0"/>
              <a:t>Η επίδραση των εμβασμάτων στις εισαγωγές είναι, επίσης, εξαιρετικά σημαντική. Το ερώτημα ως προς το θέμα αυτό είναι το κατά ίσχυσε η πρόβλεψη της θεωρίας για το λεγόμενο αποτέλεσμα «μπούμερανγκ», δηλαδή για αύξηση των εισαγωγών χρηματοδοτούμενη από τα εμβάσματα. Εξυπακούεται ότι στο βαθμό που το αποτέλεσμα αυτό ίσχυε, σημαντικό μέρος των κερδών της Ελλάδας σε ξένο συνάλλαγμα από τα εμβάσματα θα επανεξαγόταν, προκειμένου να αγοραστούν εισαγόμενα προϊόντα.</a:t>
            </a:r>
          </a:p>
          <a:p>
            <a:pPr hangingPunct="0"/>
            <a:endParaRPr lang="el-GR" dirty="0"/>
          </a:p>
        </p:txBody>
      </p:sp>
    </p:spTree>
    <p:extLst>
      <p:ext uri="{BB962C8B-B14F-4D97-AF65-F5344CB8AC3E}">
        <p14:creationId xmlns:p14="http://schemas.microsoft.com/office/powerpoint/2010/main" xmlns="" val="1067647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35785"/>
            <a:ext cx="8712968" cy="7109639"/>
          </a:xfrm>
          <a:prstGeom prst="rect">
            <a:avLst/>
          </a:prstGeom>
        </p:spPr>
        <p:txBody>
          <a:bodyPr wrap="square">
            <a:spAutoFit/>
          </a:bodyPr>
          <a:lstStyle/>
          <a:p>
            <a:pPr hangingPunct="0"/>
            <a:r>
              <a:rPr lang="el-GR" sz="2400" dirty="0" smtClean="0"/>
              <a:t>Η </a:t>
            </a:r>
            <a:r>
              <a:rPr lang="el-GR" sz="2400" dirty="0"/>
              <a:t>οριακή ροπή για εισαγωγές από εισόδημα προερχόμενο από εμβάσματα ήταν σχετικά υψηλότερη από αυτήν που ίσχυε για τις εγχώριες πηγές εισοδήματος. Το 1974 το 7% των εμβασμάτων επενδυόταν σε αγορές εισαγόμενων προϊόντων, ποσοστό ελαφρά υψηλότερο του αντίστοιχου για το 1961 και ελαφρά χαμηλότερο του αντίστοιχου για το 1981. Στο διάστημα </a:t>
            </a:r>
            <a:r>
              <a:rPr lang="el-GR" sz="2400" dirty="0" smtClean="0"/>
              <a:t>1961-81</a:t>
            </a:r>
            <a:r>
              <a:rPr lang="el-GR" sz="2400" dirty="0"/>
              <a:t>, λοιπόν, η οριακή ροπή για εισαγωγές από εισόδημα προερχόμενο από εμβάσματα αυξήθηκε ελαφρά, αλλά πάντως κινήθηκε πέριξ του 7%. </a:t>
            </a:r>
            <a:endParaRPr lang="el-GR" sz="2400" dirty="0" smtClean="0"/>
          </a:p>
          <a:p>
            <a:pPr hangingPunct="0"/>
            <a:r>
              <a:rPr lang="el-GR" sz="2400" dirty="0"/>
              <a:t>Από τα στοιχεία του πίνακα 30 φαίνεται η δαπάνη για εισαγωγές εκ του εισοδήματος που προέρχεται από εμβάσματα ανά ομάδα εισαγόμενων προϊόντων και υπηρεσιών για τα έτη 1964, 1974 και 1981. Τα στοιχεία αυτά δείχνουν ότι τα άτομα που ελάμβαναν τα εμβάσματα αύξησαν τις εισαγωγές τους (άμεσα και έμμεσα) κατά 60% το 1964 και κατά 40% το 1974 και το 1981, λόγω της αύξησης του διαθέσιμου εισοδήματός τους που προκάλεσαν τα εμβάσματα. </a:t>
            </a:r>
            <a:r>
              <a:rPr lang="el-GR" sz="2400" dirty="0" smtClean="0"/>
              <a:t>Φαίνεται </a:t>
            </a:r>
            <a:r>
              <a:rPr lang="el-GR" sz="2400" dirty="0"/>
              <a:t>ότι οι εκτιμήσεις </a:t>
            </a:r>
            <a:r>
              <a:rPr lang="el-GR" sz="2400" dirty="0" smtClean="0"/>
              <a:t>για </a:t>
            </a:r>
            <a:r>
              <a:rPr lang="el-GR" sz="2400" dirty="0"/>
              <a:t>το αποτέλεσμα «μπούμερανγκ» των εμβασμάτων επί των εισαγωγών, που έγιναν στις δεκαετίες του 1960 και του 1970 ήταν μάλλον </a:t>
            </a:r>
            <a:r>
              <a:rPr lang="el-GR" sz="2400" dirty="0" smtClean="0"/>
              <a:t>υπερβολικές. </a:t>
            </a:r>
            <a:endParaRPr lang="el-GR" sz="2400" dirty="0"/>
          </a:p>
          <a:p>
            <a:r>
              <a:rPr lang="el-GR" sz="2400" dirty="0"/>
              <a:t> </a:t>
            </a:r>
          </a:p>
        </p:txBody>
      </p:sp>
    </p:spTree>
    <p:extLst>
      <p:ext uri="{BB962C8B-B14F-4D97-AF65-F5344CB8AC3E}">
        <p14:creationId xmlns:p14="http://schemas.microsoft.com/office/powerpoint/2010/main" xmlns="" val="247018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2953"/>
            <a:ext cx="8568952" cy="5570756"/>
          </a:xfrm>
          <a:prstGeom prst="rect">
            <a:avLst/>
          </a:prstGeom>
        </p:spPr>
        <p:txBody>
          <a:bodyPr wrap="square">
            <a:spAutoFit/>
          </a:bodyPr>
          <a:lstStyle/>
          <a:p>
            <a:pPr hangingPunct="0"/>
            <a:r>
              <a:rPr lang="el-GR" dirty="0"/>
              <a:t> </a:t>
            </a:r>
          </a:p>
          <a:p>
            <a:pPr hangingPunct="0"/>
            <a:r>
              <a:rPr lang="el-GR" dirty="0"/>
              <a:t> </a:t>
            </a:r>
          </a:p>
          <a:p>
            <a:pPr algn="ctr" hangingPunct="0"/>
            <a:r>
              <a:rPr lang="el-GR" sz="1600" b="1" dirty="0"/>
              <a:t>Πίνακας 30</a:t>
            </a:r>
          </a:p>
          <a:p>
            <a:pPr hangingPunct="0"/>
            <a:r>
              <a:rPr lang="el-GR" sz="1600" dirty="0"/>
              <a:t>Η δαπάνη από εμβάσματα για εισαγωγές ανά ομάδα αγαθών και </a:t>
            </a:r>
            <a:r>
              <a:rPr lang="el-GR" sz="1600" dirty="0" smtClean="0"/>
              <a:t>υπηρεσιών</a:t>
            </a:r>
          </a:p>
          <a:p>
            <a:pPr hangingPunct="0"/>
            <a:r>
              <a:rPr lang="el-GR" sz="1600" dirty="0" smtClean="0"/>
              <a:t>_________________________________________________________________________________</a:t>
            </a:r>
            <a:endParaRPr lang="el-GR" sz="1600" dirty="0"/>
          </a:p>
          <a:p>
            <a:pPr hangingPunct="0"/>
            <a:r>
              <a:rPr lang="el-GR" sz="1600" dirty="0"/>
              <a:t>Ομάδα αγαθών             % εισαγωγών στη           Δαπάνη από εμβάσματα για εισαγωγές (εκ.δρχ)</a:t>
            </a:r>
          </a:p>
          <a:p>
            <a:pPr hangingPunct="0"/>
            <a:r>
              <a:rPr lang="el-GR" sz="1600" dirty="0"/>
              <a:t>και υπηρεσιών           συνολική δαπάνη (1970)            1964              1974                    </a:t>
            </a:r>
            <a:r>
              <a:rPr lang="el-GR" sz="1600" dirty="0" smtClean="0"/>
              <a:t>1981</a:t>
            </a:r>
          </a:p>
          <a:p>
            <a:pPr hangingPunct="0"/>
            <a:r>
              <a:rPr lang="el-GR" sz="1600" dirty="0" smtClean="0"/>
              <a:t>__________________________________________________________________________________</a:t>
            </a:r>
            <a:endParaRPr lang="el-GR" sz="1600" dirty="0"/>
          </a:p>
          <a:p>
            <a:pPr hangingPunct="0"/>
            <a:r>
              <a:rPr lang="el-GR" sz="1600" dirty="0"/>
              <a:t>Τρόφιμα                                       8,8                         193,5               580,8                 2305,9</a:t>
            </a:r>
          </a:p>
          <a:p>
            <a:pPr hangingPunct="0"/>
            <a:r>
              <a:rPr lang="el-GR" sz="1600" dirty="0"/>
              <a:t>Ποτά και καπνός                        </a:t>
            </a:r>
            <a:r>
              <a:rPr lang="el-GR" sz="1600" dirty="0" smtClean="0"/>
              <a:t> </a:t>
            </a:r>
            <a:r>
              <a:rPr lang="el-GR" sz="1600" dirty="0"/>
              <a:t>2,5           </a:t>
            </a:r>
            <a:r>
              <a:rPr lang="el-GR" sz="1600" dirty="0" smtClean="0"/>
              <a:t>                   4,5                 25,1                      </a:t>
            </a:r>
            <a:r>
              <a:rPr lang="el-GR" sz="1600" dirty="0"/>
              <a:t>65,4 </a:t>
            </a:r>
          </a:p>
          <a:p>
            <a:pPr hangingPunct="0"/>
            <a:r>
              <a:rPr lang="el-GR" sz="1600" dirty="0"/>
              <a:t>Ενδύματα και υποδήματα       </a:t>
            </a:r>
            <a:r>
              <a:rPr lang="el-GR" sz="1600" dirty="0" smtClean="0"/>
              <a:t> </a:t>
            </a:r>
            <a:r>
              <a:rPr lang="el-GR" sz="1600" dirty="0"/>
              <a:t>3,0                          </a:t>
            </a:r>
            <a:r>
              <a:rPr lang="el-GR" sz="1600" dirty="0" smtClean="0"/>
              <a:t>  24,8                 </a:t>
            </a:r>
            <a:r>
              <a:rPr lang="el-GR" sz="1600" dirty="0"/>
              <a:t>90,2   </a:t>
            </a:r>
            <a:r>
              <a:rPr lang="el-GR" sz="1600" dirty="0" smtClean="0"/>
              <a:t>                 </a:t>
            </a:r>
            <a:r>
              <a:rPr lang="el-GR" sz="1600" dirty="0"/>
              <a:t>221,4 </a:t>
            </a:r>
          </a:p>
          <a:p>
            <a:pPr hangingPunct="0"/>
            <a:r>
              <a:rPr lang="el-GR" sz="1600" dirty="0"/>
              <a:t>Κατοικίες                                     </a:t>
            </a:r>
            <a:r>
              <a:rPr lang="el-GR" sz="1600" dirty="0" smtClean="0"/>
              <a:t> 1,8                              8,6                 42,5                    </a:t>
            </a:r>
            <a:r>
              <a:rPr lang="el-GR" sz="1600" dirty="0"/>
              <a:t>118,5</a:t>
            </a:r>
          </a:p>
          <a:p>
            <a:pPr hangingPunct="0"/>
            <a:r>
              <a:rPr lang="el-GR" sz="1600" dirty="0"/>
              <a:t>Διαρκή αγαθά</a:t>
            </a:r>
          </a:p>
          <a:p>
            <a:pPr hangingPunct="0"/>
            <a:r>
              <a:rPr lang="el-GR" sz="1600" dirty="0"/>
              <a:t>οικιακής χρήσης                          15,9             </a:t>
            </a:r>
            <a:r>
              <a:rPr lang="el-GR" sz="1600" dirty="0" smtClean="0"/>
              <a:t>             </a:t>
            </a:r>
            <a:r>
              <a:rPr lang="el-GR" sz="1600" dirty="0"/>
              <a:t>74,1    </a:t>
            </a:r>
            <a:r>
              <a:rPr lang="el-GR" sz="1600" dirty="0" smtClean="0"/>
              <a:t>           </a:t>
            </a:r>
            <a:r>
              <a:rPr lang="el-GR" sz="1600" dirty="0"/>
              <a:t>272,4 </a:t>
            </a:r>
            <a:r>
              <a:rPr lang="el-GR" sz="1600" dirty="0" smtClean="0"/>
              <a:t>                  </a:t>
            </a:r>
            <a:r>
              <a:rPr lang="el-GR" sz="1600" dirty="0"/>
              <a:t>583.7</a:t>
            </a:r>
          </a:p>
          <a:p>
            <a:pPr hangingPunct="0"/>
            <a:r>
              <a:rPr lang="el-GR" sz="1600" dirty="0"/>
              <a:t>Υγεία                                          </a:t>
            </a:r>
            <a:r>
              <a:rPr lang="el-GR" sz="1600" dirty="0" smtClean="0"/>
              <a:t>    12,6                          </a:t>
            </a:r>
            <a:r>
              <a:rPr lang="el-GR" sz="1600" dirty="0"/>
              <a:t>39,1  </a:t>
            </a:r>
            <a:r>
              <a:rPr lang="el-GR" sz="1600" dirty="0" smtClean="0"/>
              <a:t>             </a:t>
            </a:r>
            <a:r>
              <a:rPr lang="el-GR" sz="1600" dirty="0"/>
              <a:t>121,1 </a:t>
            </a:r>
            <a:r>
              <a:rPr lang="el-GR" sz="1600" dirty="0" smtClean="0"/>
              <a:t>                  </a:t>
            </a:r>
            <a:r>
              <a:rPr lang="el-GR" sz="1600" dirty="0"/>
              <a:t>482,2</a:t>
            </a:r>
          </a:p>
          <a:p>
            <a:pPr hangingPunct="0"/>
            <a:r>
              <a:rPr lang="el-GR" sz="1600" dirty="0"/>
              <a:t>Εκπαίδευση </a:t>
            </a:r>
            <a:r>
              <a:rPr lang="el-GR" sz="1600" dirty="0" smtClean="0"/>
              <a:t>&amp; </a:t>
            </a:r>
            <a:r>
              <a:rPr lang="el-GR" sz="1600" dirty="0"/>
              <a:t>διασκέδαση </a:t>
            </a:r>
            <a:r>
              <a:rPr lang="el-GR" sz="1600" dirty="0" smtClean="0"/>
              <a:t>         8,9                          23,1               148,7                   </a:t>
            </a:r>
            <a:r>
              <a:rPr lang="el-GR" sz="1600" dirty="0"/>
              <a:t>260,6</a:t>
            </a:r>
          </a:p>
          <a:p>
            <a:pPr hangingPunct="0"/>
            <a:r>
              <a:rPr lang="el-GR" sz="1600" dirty="0"/>
              <a:t>Μεταφορές                                     6,0       </a:t>
            </a:r>
            <a:r>
              <a:rPr lang="el-GR" sz="1600" dirty="0" smtClean="0"/>
              <a:t>                    20,2                 92,7                   </a:t>
            </a:r>
            <a:r>
              <a:rPr lang="el-GR" sz="1600" dirty="0"/>
              <a:t>248,3</a:t>
            </a:r>
          </a:p>
          <a:p>
            <a:pPr hangingPunct="0"/>
            <a:r>
              <a:rPr lang="el-GR" sz="1600" dirty="0"/>
              <a:t>Διάφορα                                         </a:t>
            </a:r>
            <a:r>
              <a:rPr lang="el-GR" sz="1600" dirty="0" smtClean="0"/>
              <a:t> 1,6                             </a:t>
            </a:r>
            <a:r>
              <a:rPr lang="el-GR" sz="1600" dirty="0"/>
              <a:t>4,1 </a:t>
            </a:r>
            <a:r>
              <a:rPr lang="el-GR" sz="1600" dirty="0" smtClean="0"/>
              <a:t>                </a:t>
            </a:r>
            <a:r>
              <a:rPr lang="el-GR" sz="1600" dirty="0"/>
              <a:t>10,0           </a:t>
            </a:r>
            <a:r>
              <a:rPr lang="el-GR" sz="1600" dirty="0" smtClean="0"/>
              <a:t>           </a:t>
            </a:r>
            <a:r>
              <a:rPr lang="el-GR" sz="1600" dirty="0"/>
              <a:t>43,1</a:t>
            </a:r>
          </a:p>
          <a:p>
            <a:pPr hangingPunct="0"/>
            <a:r>
              <a:rPr lang="el-GR" sz="1600"/>
              <a:t>Σύνολο                                           </a:t>
            </a:r>
            <a:r>
              <a:rPr lang="el-GR" sz="1600" smtClean="0"/>
              <a:t>  7,1                         392,0             1385,5                 </a:t>
            </a:r>
            <a:r>
              <a:rPr lang="el-GR" sz="1600" dirty="0" smtClean="0"/>
              <a:t>4329,1</a:t>
            </a:r>
          </a:p>
          <a:p>
            <a:pPr hangingPunct="0"/>
            <a:r>
              <a:rPr lang="el-GR" sz="1600" dirty="0" smtClean="0"/>
              <a:t>________________________________________________________________________</a:t>
            </a:r>
            <a:endParaRPr lang="el-GR" sz="1600" dirty="0"/>
          </a:p>
          <a:p>
            <a:pPr hangingPunct="0"/>
            <a:r>
              <a:rPr lang="el-GR" sz="1600" dirty="0"/>
              <a:t>Πηγή: Γλυτσός Ν., 1987, σ. 152</a:t>
            </a:r>
          </a:p>
          <a:p>
            <a:pPr hangingPunct="0"/>
            <a:r>
              <a:rPr lang="el-GR" sz="1600" dirty="0"/>
              <a:t> </a:t>
            </a:r>
          </a:p>
        </p:txBody>
      </p:sp>
    </p:spTree>
    <p:extLst>
      <p:ext uri="{BB962C8B-B14F-4D97-AF65-F5344CB8AC3E}">
        <p14:creationId xmlns:p14="http://schemas.microsoft.com/office/powerpoint/2010/main" xmlns="" val="556447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640960" cy="6370975"/>
          </a:xfrm>
          <a:prstGeom prst="rect">
            <a:avLst/>
          </a:prstGeom>
        </p:spPr>
        <p:txBody>
          <a:bodyPr wrap="square">
            <a:spAutoFit/>
          </a:bodyPr>
          <a:lstStyle/>
          <a:p>
            <a:pPr hangingPunct="0"/>
            <a:r>
              <a:rPr lang="el-GR" sz="2400" dirty="0"/>
              <a:t>Το γεγονός ότι τα εμβάσματα δεν φαίνεται να χρηματοδότησαν, σε σημαντικό βαθμό τουλάχιστον, την ιδιωτική δαπάνη για κατανάλωση και τις εισαγωγές, οφείλεται εκτός των άλλων και στο γεγονός ότι οι παλιννοστούντες  είχαν το δικαίωμα να φέρνουν στην Ελλάδα την οικοσκευή τους χωρίς δασμούς και άλλους φόρους. Η απόφασή τους να μεταφέρουν τα διαρκή καταναλωτικά αγαθά της οικοσκευής μετά την παλιννόστησή τους αντί να τα εισάγουν, βασιζόταν στη φορολογική τους απαλλαγή και είχε ως αποτέλεσμα η αξία των αγαθών αυτών να μην περιλαμβάνεται ούτε στην κατανάλωση ούτε στις εισαγωγές.</a:t>
            </a:r>
          </a:p>
          <a:p>
            <a:pPr hangingPunct="0"/>
            <a:r>
              <a:rPr lang="el-GR" sz="2400" dirty="0"/>
              <a:t>Αναφέρθηκε ήδη </a:t>
            </a:r>
            <a:r>
              <a:rPr lang="el-GR" sz="2400" dirty="0" smtClean="0"/>
              <a:t>ότι </a:t>
            </a:r>
            <a:r>
              <a:rPr lang="el-GR" sz="2400" dirty="0"/>
              <a:t>ένα από τα πιο βασικά χαρακτηριστικά της ελληνικής οικονομίας στη μεταπολεμική περίοδο είναι τα εξαιρετικά χαμηλά (για αναπτυσσόμενη χώρα) επίπεδα επένδυσης. Στο βαθμό που η επενδυτική αυτή απραξία (λανθασμένα όπως είδαμε) αποδόθηκε και στη έλλειψη επενδυτικών κεφαλαίων, η εισροή των εμβασμάτων θεωρήθηκε μιας πρώτης τάξης ευκαιρία για τόνωση των επενδύσεων.</a:t>
            </a:r>
          </a:p>
        </p:txBody>
      </p:sp>
    </p:spTree>
    <p:extLst>
      <p:ext uri="{BB962C8B-B14F-4D97-AF65-F5344CB8AC3E}">
        <p14:creationId xmlns:p14="http://schemas.microsoft.com/office/powerpoint/2010/main" xmlns="" val="20792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4345"/>
            <a:ext cx="8424936" cy="5539978"/>
          </a:xfrm>
          <a:prstGeom prst="rect">
            <a:avLst/>
          </a:prstGeom>
        </p:spPr>
        <p:txBody>
          <a:bodyPr wrap="square">
            <a:spAutoFit/>
          </a:bodyPr>
          <a:lstStyle/>
          <a:p>
            <a:pPr hangingPunct="0"/>
            <a:r>
              <a:rPr lang="el-GR" dirty="0"/>
              <a:t> </a:t>
            </a:r>
          </a:p>
          <a:p>
            <a:pPr hangingPunct="0"/>
            <a:r>
              <a:rPr lang="el-GR" sz="2400" dirty="0"/>
              <a:t>Η επένδυση συνεπάγεται τη δημιουργία νέου παραγωγικού κεφαλαίου, τη μεταβολή των αποθεμάτων έτοιμων και ημιέτοιμων προϊόντων από τις επιχειρήσεις και την κατασκευή κατοικιών. Τα εμβάσματα μπορούν να επηρεάσουν το ύψος των επενδύσεων είτε άμεσα είτε έμμεσα. Η άμεση συσχέτιση εμβασμάτων και επενδύσεων μπορεί πάλι να οφείλεται σε δυο βασικούς παράγοντες:</a:t>
            </a:r>
          </a:p>
          <a:p>
            <a:pPr marL="285750" lvl="0" indent="-285750" hangingPunct="0">
              <a:buFont typeface="Arial" pitchFamily="34" charset="0"/>
              <a:buChar char="•"/>
            </a:pPr>
            <a:r>
              <a:rPr lang="el-GR" sz="2400" dirty="0"/>
              <a:t>Στο ενδεχόμενο κάποιοι από τους παλιννοστούντες  να δραστηριοποιηθούν επιχειρηματικά και να χρησιμοποιήσουν τα εμβάσματα που συσσωρεύονταν, όσο ήταν στο εξωτερικό, για τη χρηματοδότηση των επενδύσεών τους.  </a:t>
            </a:r>
          </a:p>
          <a:p>
            <a:pPr marL="285750" indent="-285750">
              <a:buFont typeface="Arial" pitchFamily="34" charset="0"/>
              <a:buChar char="•"/>
            </a:pPr>
            <a:r>
              <a:rPr lang="el-GR" sz="2400" dirty="0"/>
              <a:t>Στην απόφαση των μεταναστών να αποκτήσουν ακίνητη περιουσία (κατοικίες κυρίως ) στη χώρα προέλευσής τους είτε για δική τους χρήση αφού παλιννοστήσουν είτε ως επένδυση.</a:t>
            </a:r>
          </a:p>
        </p:txBody>
      </p:sp>
    </p:spTree>
    <p:extLst>
      <p:ext uri="{BB962C8B-B14F-4D97-AF65-F5344CB8AC3E}">
        <p14:creationId xmlns:p14="http://schemas.microsoft.com/office/powerpoint/2010/main" xmlns="" val="523890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9036496" cy="6740307"/>
          </a:xfrm>
          <a:prstGeom prst="rect">
            <a:avLst/>
          </a:prstGeom>
        </p:spPr>
        <p:txBody>
          <a:bodyPr wrap="square">
            <a:spAutoFit/>
          </a:bodyPr>
          <a:lstStyle/>
          <a:p>
            <a:pPr hangingPunct="0"/>
            <a:r>
              <a:rPr lang="el-GR" sz="2400" dirty="0"/>
              <a:t>Η  έμμεση σχέση εμβασμάτων και επενδύσεων αναφέρεται στην τόνωση της ενεργού ζήτησης μέσω των εμβασμάτων, η οποία μπορεί με τη σειρά της να οδηγήσει σε αύξηση των </a:t>
            </a:r>
            <a:r>
              <a:rPr lang="el-GR" sz="2400" dirty="0" smtClean="0"/>
              <a:t>επενδύσεων.</a:t>
            </a:r>
            <a:r>
              <a:rPr lang="en-US" sz="2400" dirty="0" smtClean="0"/>
              <a:t> </a:t>
            </a:r>
            <a:r>
              <a:rPr lang="el-GR" sz="2400" dirty="0" smtClean="0"/>
              <a:t>Τα </a:t>
            </a:r>
            <a:r>
              <a:rPr lang="el-GR" sz="2400" dirty="0"/>
              <a:t>εμβάσματα κατευθύνθηκαν κατά κύριο λόγο στη χρηματοδότηση επενδύσεων σε κατοικίες για δυο κυρίως λόγους. </a:t>
            </a:r>
            <a:endParaRPr lang="en-US" sz="2400" dirty="0" smtClean="0"/>
          </a:p>
          <a:p>
            <a:pPr marL="457200" indent="-457200" hangingPunct="0">
              <a:buAutoNum type="arabicPeriod"/>
            </a:pPr>
            <a:r>
              <a:rPr lang="el-GR" sz="2400" dirty="0" smtClean="0"/>
              <a:t>Λειτούργησε </a:t>
            </a:r>
            <a:r>
              <a:rPr lang="el-GR" sz="2400" dirty="0"/>
              <a:t>η προτίμηση των μεταναστών </a:t>
            </a:r>
            <a:r>
              <a:rPr lang="el-GR" sz="2400" dirty="0" smtClean="0"/>
              <a:t>λόγω </a:t>
            </a:r>
            <a:r>
              <a:rPr lang="el-GR" sz="2400" dirty="0"/>
              <a:t>του χαμηλού επιχειρηματικού κινδύνου και της ικανοποιητικής απόδοσης που εξασφάλιζε </a:t>
            </a:r>
            <a:r>
              <a:rPr lang="el-GR" sz="2400" dirty="0" smtClean="0"/>
              <a:t>(συν την </a:t>
            </a:r>
            <a:r>
              <a:rPr lang="el-GR" sz="2400" dirty="0"/>
              <a:t>προοπτική της ιδιοκατοίκησης). </a:t>
            </a:r>
            <a:endParaRPr lang="el-GR" sz="2400" dirty="0" smtClean="0"/>
          </a:p>
          <a:p>
            <a:pPr marL="457200" indent="-457200" hangingPunct="0">
              <a:buAutoNum type="arabicPeriod"/>
            </a:pPr>
            <a:r>
              <a:rPr lang="el-GR" sz="2400" dirty="0" smtClean="0"/>
              <a:t>Δεν </a:t>
            </a:r>
            <a:r>
              <a:rPr lang="el-GR" sz="2400" dirty="0"/>
              <a:t>υπήρξε κανένα απολύτως μέτρο από τη μεριά των ελληνικών κυβερνήσεων ώστε να διοχετευθούν τα εμβάσματα σε άλλου είδους επενδύσεις. </a:t>
            </a:r>
            <a:r>
              <a:rPr lang="el-GR" sz="2400" dirty="0" smtClean="0"/>
              <a:t>Οι </a:t>
            </a:r>
            <a:r>
              <a:rPr lang="el-GR" sz="2400" dirty="0"/>
              <a:t>ελληνικές κυβερνήσεις είδαν </a:t>
            </a:r>
            <a:r>
              <a:rPr lang="el-GR" sz="2400" dirty="0" smtClean="0"/>
              <a:t>τα εμβάσματα ως πηγή </a:t>
            </a:r>
            <a:r>
              <a:rPr lang="el-GR" sz="2400" dirty="0"/>
              <a:t>συναλλάγματος, και απέτυχαν να αντιληφθούν την αναπτυξιακή τους διάσταση και προοπτική.  </a:t>
            </a:r>
          </a:p>
          <a:p>
            <a:pPr hangingPunct="0"/>
            <a:r>
              <a:rPr lang="el-GR" sz="2400" dirty="0"/>
              <a:t>Το ότι τα εμβάσματα χρηματοδότησαν κυρίως επενδύσεις στον κλάδο  των κατοικιών δεν αποτελεί ελληνική ιδιαιτερότητα. Τόσο στην περίπτωση της Τουρκίας στο παρελθόν, όσο και στην πιο πρόσφατη περίπτωση της Αλβανίας   διαπιστώθηκαν παρόμοιες τάσεις. Η ιδιαιτερότητα της Ελλάδας έγκειται σε δυο θέματα:</a:t>
            </a:r>
          </a:p>
        </p:txBody>
      </p:sp>
    </p:spTree>
    <p:extLst>
      <p:ext uri="{BB962C8B-B14F-4D97-AF65-F5344CB8AC3E}">
        <p14:creationId xmlns:p14="http://schemas.microsoft.com/office/powerpoint/2010/main" xmlns="" val="118131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7384"/>
            <a:ext cx="8856984" cy="6740307"/>
          </a:xfrm>
          <a:prstGeom prst="rect">
            <a:avLst/>
          </a:prstGeom>
        </p:spPr>
        <p:txBody>
          <a:bodyPr wrap="square">
            <a:spAutoFit/>
          </a:bodyPr>
          <a:lstStyle/>
          <a:p>
            <a:pPr hangingPunct="0"/>
            <a:r>
              <a:rPr lang="el-GR" sz="2400" dirty="0"/>
              <a:t>Από το 1954 παρατηρήθηκε μια μικρή αύξηση της μετανάστευσης, κυρίως προς το Βέλγιο, λόγω των αυξημένων αναγκών της χώρας αυτής σε ανθρακωρύχους. Όπως φαίνεται και στον πίνακα Ζ1, μέσα στη δεκαετία του 1950 οι ευρωπαϊκές χώρες αρχίζουν να απορροφούν με αυξανόμενους ρυθμούς Έλληνες μετανάστες, παρά το γεγονός ότι οι μη-ευρωπαϊκές χώρες εξακολουθούν να είναι ο κύριος προορισμός τους. </a:t>
            </a:r>
          </a:p>
          <a:p>
            <a:pPr hangingPunct="0"/>
            <a:r>
              <a:rPr lang="el-GR" sz="2400" dirty="0"/>
              <a:t>Από τις αρχές της δεκαετίας του 1960 η μετανάστευση από την Ελλάδα άλλαξε κατεύθυνση και από τις υπερπόντιες χώρες στράφηκε  προς τη Δ. Ευρώπη. Αντίθετα από την υπερπόντια μετανάστευση, η δυτικοευρωπαϊκή ήταν σχετικά προσωρινή σε χαρακτήρα. Οι ίδιοι οι μετανάστες γνώριζαν ότι δεν επρόκειτο να παραμείνουν για πολύ μεγάλο χρονικό διάστημα καθώς αυτό δεν ήταν στις προθέσεις των χωρών υποδοχής τους. Σύντομα όμως η πολιτική των χωρών-υποδοχής χαλάρωσε ως προς το διάστημα παραμονής των μεταναστών καθώς αντελήφθησαν ότι η διαρκής εναλλαγή του πληθυσμού των ξένων εργατών τους στερούσε από τις δεξιότητες και την παραγωγικότητα μιας  πιο μόνιμης διευθέτησης.  </a:t>
            </a:r>
          </a:p>
        </p:txBody>
      </p:sp>
    </p:spTree>
    <p:extLst>
      <p:ext uri="{BB962C8B-B14F-4D97-AF65-F5344CB8AC3E}">
        <p14:creationId xmlns:p14="http://schemas.microsoft.com/office/powerpoint/2010/main" xmlns="" val="24827705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640960" cy="6740307"/>
          </a:xfrm>
          <a:prstGeom prst="rect">
            <a:avLst/>
          </a:prstGeom>
        </p:spPr>
        <p:txBody>
          <a:bodyPr wrap="square">
            <a:spAutoFit/>
          </a:bodyPr>
          <a:lstStyle/>
          <a:p>
            <a:pPr marL="285750" lvl="0" indent="-285750" hangingPunct="0">
              <a:buFont typeface="Arial" pitchFamily="34" charset="0"/>
              <a:buChar char="•"/>
            </a:pPr>
            <a:r>
              <a:rPr lang="el-GR" sz="2400" dirty="0"/>
              <a:t>Στο ότι η προτίμηση αυτή πήρε διαστάσεις «μονοκαλλιέργειας». Είναι ενδεικτικό ότι το 40% της κατασκευής κατοικιών στη Θεσσαλονίκη, στα μέσα της δεκαετίας του 1960, χρηματοδοτήθηκε από εμβάσματα που είχαν ως χώρα προέλευσης τη Δ. Γερμανία. Το αντίστοιχο ποσοστό για τα μικρού και μεσαίου μεγέθους αστικά κέντρα της Β. Ελλάδας ήταν 80%.</a:t>
            </a:r>
          </a:p>
          <a:p>
            <a:pPr marL="285750" lvl="0" indent="-285750" hangingPunct="0">
              <a:buFont typeface="Arial" pitchFamily="34" charset="0"/>
              <a:buChar char="•"/>
            </a:pPr>
            <a:r>
              <a:rPr lang="el-GR" sz="2400" dirty="0"/>
              <a:t>Στο ότι μόλις στη δεκαετία του 1980, αφού η μετανάστευση από την Ελλάδα είχε πλέον τελειώσει και τα εμβάσματα περίπου εκμηδενιστεί, κινήθηκε η ελληνική κυβέρνηση προς την υιοθέτηση μέτρων για τη διοχέτευση των εμβασμάτων σε παραγωγικές επενδύσεις. Ήταν πλέον πολύ αργά. Αντίθετα, λιγότερο αναπτυγμένες χώρες προέλευσης μεταναστών (Πακιστάν, Αλβανία, Μολδαβία) έγκαιρα φρόντισαν να υιοθετήσουν τις απαραίτητες πολιτικές. Το μόνο μέτρο που εφάρμοσε (με επιτυχία είναι η αλήθεια) η Ελλάδα, ήταν η προσφορά του προνομιακά υψηλού επιτοκίου για καταθέσεις από εμβάσματα που επηρέασε θετικά το ύψος τους και όχι την αξιοποίησή τους.</a:t>
            </a:r>
          </a:p>
        </p:txBody>
      </p:sp>
    </p:spTree>
    <p:extLst>
      <p:ext uri="{BB962C8B-B14F-4D97-AF65-F5344CB8AC3E}">
        <p14:creationId xmlns:p14="http://schemas.microsoft.com/office/powerpoint/2010/main" xmlns="" val="2112312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5135"/>
            <a:ext cx="8712968" cy="5632311"/>
          </a:xfrm>
          <a:prstGeom prst="rect">
            <a:avLst/>
          </a:prstGeom>
        </p:spPr>
        <p:txBody>
          <a:bodyPr wrap="square">
            <a:spAutoFit/>
          </a:bodyPr>
          <a:lstStyle/>
          <a:p>
            <a:pPr hangingPunct="0"/>
            <a:r>
              <a:rPr lang="el-GR" sz="2400" dirty="0" smtClean="0"/>
              <a:t>Χρηματοδοτόντας κυρίως την </a:t>
            </a:r>
            <a:r>
              <a:rPr lang="el-GR" sz="2400" dirty="0"/>
              <a:t>κατασκευή κατοικιών στα αστικά κέντρα, </a:t>
            </a:r>
            <a:r>
              <a:rPr lang="el-GR" sz="2400" dirty="0" smtClean="0"/>
              <a:t> τα εμβάσματα </a:t>
            </a:r>
            <a:r>
              <a:rPr lang="el-GR" sz="2400" dirty="0"/>
              <a:t>επέτειναν το φαινόμενο της </a:t>
            </a:r>
            <a:r>
              <a:rPr lang="el-GR" sz="2400" dirty="0" smtClean="0"/>
              <a:t>αστυφιλίας. </a:t>
            </a:r>
            <a:r>
              <a:rPr lang="el-GR" sz="2400" dirty="0"/>
              <a:t>Υπήρξαν, όμως, και </a:t>
            </a:r>
            <a:r>
              <a:rPr lang="el-GR" sz="2400" dirty="0" smtClean="0"/>
              <a:t> </a:t>
            </a:r>
            <a:r>
              <a:rPr lang="el-GR" sz="2400" dirty="0"/>
              <a:t>περιπτώσεις όπου χρηματοδότησαν τη δημιουργία μικρής και μεσαίας κλίμακας τουριστικών επιχειρήσεων στην </a:t>
            </a:r>
            <a:r>
              <a:rPr lang="el-GR" sz="2400" dirty="0" smtClean="0"/>
              <a:t>περιφέρεια. Εκτός </a:t>
            </a:r>
            <a:r>
              <a:rPr lang="el-GR" sz="2400" dirty="0"/>
              <a:t>των κατοικιών τα εμβάσματα χρησιμοποιήθηκαν για τη χρηματοδότηση μικρών (προσωπικών) επιχειρήσεων στον τομέα των υπηρεσιών </a:t>
            </a:r>
            <a:r>
              <a:rPr lang="el-GR" sz="2400" dirty="0" smtClean="0"/>
              <a:t>(μικρά </a:t>
            </a:r>
            <a:r>
              <a:rPr lang="el-GR" sz="2400" dirty="0"/>
              <a:t>εμπορικά καταστήματα και ταξί). Η μη ύπαρξη σοβαρών εναλλακτικών λύσεων, λόγω της ανυπαρξίας πολιτικής κινήτρων που αναφέρθηκε, αλλά και της υπανάπτυξης θεσμών, όπως  το χρηματιστήριο στην περίοδο εκείνη, είναι μια εξήγηση. Μια άλλη εξήγηση είναι η ροπή των παλιννοστούντων προς την αυτοαπασχόληση. </a:t>
            </a:r>
            <a:r>
              <a:rPr lang="el-GR" sz="2400" dirty="0" smtClean="0"/>
              <a:t>Χρησιμοποίησαν </a:t>
            </a:r>
            <a:r>
              <a:rPr lang="el-GR" sz="2400" dirty="0"/>
              <a:t>τα εμβάσματα, προκειμένου να δημιουργήσουν μικρές επιχειρήσεις στον τριτογενή τομέα ώστε να απασχοληθούν οι ίδιοι ή </a:t>
            </a:r>
            <a:r>
              <a:rPr lang="el-GR" sz="2400" dirty="0" smtClean="0"/>
              <a:t>ένα </a:t>
            </a:r>
            <a:r>
              <a:rPr lang="el-GR" sz="2400" dirty="0"/>
              <a:t>με δύο μέλη των οικογενειών τους. </a:t>
            </a:r>
          </a:p>
        </p:txBody>
      </p:sp>
    </p:spTree>
    <p:extLst>
      <p:ext uri="{BB962C8B-B14F-4D97-AF65-F5344CB8AC3E}">
        <p14:creationId xmlns:p14="http://schemas.microsoft.com/office/powerpoint/2010/main" xmlns="" val="1409849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8847"/>
            <a:ext cx="8568952" cy="6370975"/>
          </a:xfrm>
          <a:prstGeom prst="rect">
            <a:avLst/>
          </a:prstGeom>
        </p:spPr>
        <p:txBody>
          <a:bodyPr wrap="square">
            <a:spAutoFit/>
          </a:bodyPr>
          <a:lstStyle/>
          <a:p>
            <a:pPr hangingPunct="0"/>
            <a:r>
              <a:rPr lang="el-GR" sz="2400" dirty="0"/>
              <a:t>Οι μικρές αυτές επιχειρήσεις, εξ ορισμού αντιπαραγωγικές και αμφίβολης προοπτικής, ακόμα και στις ελάχιστες περιπτώσεις που αποδείχθηκαν καλή τοποθέτηση, σίγουρα δεν ήταν αυτό που χρειαζόταν η ελληνική οικονομία στην περίοδο εκείνη για να επιτύχει την οικονομική της ανάπτυξη. Χρονικά η αύξηση των εμβασμάτων συνέπεσε με την αύξηση των επενδύσεων και η μείωσή τους με την κάμψη των επενδύσεων. Άσχετα, λοιπόν, με την παντελή έλλειψη προγραμματισμού και μέτρων πολιτικής ως προς την αξιοποίησή τους, μπορούμε να αποκλείσουμε την πιθανότητα να συμπαρέσυραν τις παραγωγικές επενδύσεις, τουλάχιστον σε κάποιους κλάδους; Σίγουρα τα εμβάσματα και οι επενδύσεις στις κατοικίες που αυτά κυρίως χρηματοδότησαν, συμπαρέσυραν τους βιομηχανικούς κλάδους που άμεσα ή έμμεσα σχετίζονται με τον κατασκευαστικό τομέα, όπως τα υλικά οικοδομών (κυρίως), τα έπιπλα και ο οικιακός εξοπλισμός (δευτερευόντως). Είναι γεγονός ότι οι κλάδοι αυτοί ήταν και από τους πλέον δυναμικούς στην περίοδο εκείνη.    </a:t>
            </a:r>
          </a:p>
        </p:txBody>
      </p:sp>
    </p:spTree>
    <p:extLst>
      <p:ext uri="{BB962C8B-B14F-4D97-AF65-F5344CB8AC3E}">
        <p14:creationId xmlns:p14="http://schemas.microsoft.com/office/powerpoint/2010/main" xmlns="" val="3614647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3069"/>
            <a:ext cx="8568952" cy="6740307"/>
          </a:xfrm>
          <a:prstGeom prst="rect">
            <a:avLst/>
          </a:prstGeom>
        </p:spPr>
        <p:txBody>
          <a:bodyPr wrap="square">
            <a:spAutoFit/>
          </a:bodyPr>
          <a:lstStyle/>
          <a:p>
            <a:pPr hangingPunct="0"/>
            <a:r>
              <a:rPr lang="el-GR" sz="2400" b="1" dirty="0"/>
              <a:t>Συμπεράσματα</a:t>
            </a:r>
            <a:endParaRPr lang="el-GR" sz="2400" dirty="0"/>
          </a:p>
          <a:p>
            <a:pPr hangingPunct="0"/>
            <a:r>
              <a:rPr lang="el-GR" sz="2400" dirty="0"/>
              <a:t>Η τελική αξιολόγηση της επίδρασης των μεταναστευτικών εμβασμάτων στην ελληνική οικονομία είναι μια άσκηση ισορροπίας ανάμεσα στη θετική και τη δεοντολογική ανάλυση. </a:t>
            </a:r>
            <a:r>
              <a:rPr lang="el-GR" sz="2400" dirty="0" smtClean="0"/>
              <a:t>Σε </a:t>
            </a:r>
            <a:r>
              <a:rPr lang="el-GR" sz="2400" dirty="0"/>
              <a:t>επίπεδο θετικής οικονομικής ανάλυσης τα εμβάσματα είχαν σαφέστατα θετική (σταθεροποιητική) επίδραση στο ισοζύγιο πληρωμών,  εξισορροπώντας το διαρθρωτικό έλλειμμα του εμπορικού ισοζυγίου της Ελλάδας. Επιπλέον, βοήθησαν στη βελτίωση του βιοτικού επιπέδου ανθρώπων από τα χαμηλότερα εισοδηματικά στρώματα της ελληνικής κοινωνίας (απ’ όπου εξ ορισμού προέρχονται οι μετανάστες) και αποτέλεσαν βασικό μηχανισμό καταπολέμησης της φτώχειας για την περίοδο εκείνη. Τέλος, προκάλεσαν τόνωση της οικοδομικής δραστηριότητας και αύξηση των επενδύσεων στον κλάδο αυτόν γεγονός που συμπαρέσυρε και άλλους κλάδους της οικονομίας. Το συνολικό τους αποτέλεσμα στην ελληνική οικονομία επομένως και θετικό ως προς το πρόσημο και σημαντικό ως προς τις διαστάσεις του θα πρέπει να θεωρηθεί. </a:t>
            </a:r>
          </a:p>
        </p:txBody>
      </p:sp>
    </p:spTree>
    <p:extLst>
      <p:ext uri="{BB962C8B-B14F-4D97-AF65-F5344CB8AC3E}">
        <p14:creationId xmlns:p14="http://schemas.microsoft.com/office/powerpoint/2010/main" xmlns="" val="601194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84976" cy="6370975"/>
          </a:xfrm>
          <a:prstGeom prst="rect">
            <a:avLst/>
          </a:prstGeom>
        </p:spPr>
        <p:txBody>
          <a:bodyPr wrap="square">
            <a:spAutoFit/>
          </a:bodyPr>
          <a:lstStyle/>
          <a:p>
            <a:pPr hangingPunct="0"/>
            <a:r>
              <a:rPr lang="el-GR" sz="2400" dirty="0"/>
              <a:t>Στο δεοντολογικό επίπεδο ανάλυσης και αξιολόγησης, όμως, τα οικονομικά αποτελέσματα δεν καταμετρούνται απλά. Συγκρίνονται με το οικονομικά εφικτό, με το τι θα μπορούσε να έχει επιτευχθεί. Με δεδομένο το μέγεθος και την οικονομική τους σημασία, τα εμβάσματα θα μπορούσαν να είχαν αλλάξει την πορεία της ελληνικής οικονομίας. Εάν ως  στόχος είχε τεθεί από την αρχή η αξιοποίησή τους και όχι απλώς η μεγιστοποίησή τους, τα πράγματα θα ήταν εντελώς διαφορετικά. Το επίσημο μεταπολεμικό ελληνικό κράτος είχε την πρόνοια να υπογράψει μεταναστευτικές συμφωνίες με τις αναπτυγμένες δυτικοευρωπαϊκές χώρες, με σκοπό τον έλεγχο των μεταναστευτικών κινήσεων. Η μετανάστευση αυτή καθεαυτή λοιπόν εξελίχθηκε προγραμματισμένα και ελεγχόμενα. Ανάλογη παρουσία της κρατικής παρέμβασης διαπιστώνεται (έστω και με μικρή καθυστέρηση) και με την προνομιακή μεταχείριση των καταθέσεων των μεταναστών που εκμηδένισε τις εξωτραπεζικές κινήσεις των εμβασμάτων και έπεισε τους μετανάστες να φέρουν τις οικονομίες τους στην Ελλάδα. </a:t>
            </a:r>
          </a:p>
        </p:txBody>
      </p:sp>
    </p:spTree>
    <p:extLst>
      <p:ext uri="{BB962C8B-B14F-4D97-AF65-F5344CB8AC3E}">
        <p14:creationId xmlns:p14="http://schemas.microsoft.com/office/powerpoint/2010/main" xmlns="" val="9635869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856984" cy="5909310"/>
          </a:xfrm>
          <a:prstGeom prst="rect">
            <a:avLst/>
          </a:prstGeom>
        </p:spPr>
        <p:txBody>
          <a:bodyPr wrap="square">
            <a:spAutoFit/>
          </a:bodyPr>
          <a:lstStyle/>
          <a:p>
            <a:r>
              <a:rPr lang="el-GR" sz="2400" dirty="0"/>
              <a:t>Απέμενε το τελευταίο (και δυσκολότερο είναι αλήθεια) βήμα: η υιοθέτηση μιας πολιτικής ενδεικτικού προγραμματισμού που θα διοχέτευε τα εμβάσματα σε παραγωγικές επενδύσεις. Οι ενδείξεις υπήρχαν, ο Ο.Ο.Σ.Α. ήδη από το 1965 προειδοποιούσε την ελληνική κυβέρνηση για την υψηλή ροπή των εμβασμάτων να χρηματοδοτούν οικοδομές και μικρές αντιπαραγωγικές επιχειρήσεις, αλλά χρειάστηκε να ολοκληρωθεί ο μεταναστευτικός κύκλος και να διακοπούν τα εμβάσματα, για να υιοθετηθούν μέτρα</a:t>
            </a:r>
            <a:r>
              <a:rPr lang="el-GR" sz="2400" dirty="0" smtClean="0"/>
              <a:t>.</a:t>
            </a:r>
          </a:p>
          <a:p>
            <a:pPr hangingPunct="0"/>
            <a:r>
              <a:rPr lang="el-GR" sz="2400" dirty="0"/>
              <a:t>Το υπόδειγμα των δυο ελλειμμάτων θέτει σαφείς προϋποθέσεις προκειμένου η εισροή συναλλάγματος να συμβάλλει στην οικονομική ανάπτυξη μιας χώρας. Τα εμβάσματα θα μπορούσαν να έχουν απογειώσει την ελληνική οικονομία, αν είχαν χρηματοδοτήσει επενδύσεις σε δυναμικούς τομείς της οικονομίας με προσανατολισμό είτε εξαγωγικό είτε υποκατάστασης εισαγωγών. Η οικονομετρική διερεύνηση αποκάλυψε ότι κάτι τέτοιο δεν συνέβη. </a:t>
            </a:r>
            <a:endParaRPr lang="el-GR" dirty="0"/>
          </a:p>
          <a:p>
            <a:endParaRPr lang="el-GR" dirty="0"/>
          </a:p>
        </p:txBody>
      </p:sp>
    </p:spTree>
    <p:extLst>
      <p:ext uri="{BB962C8B-B14F-4D97-AF65-F5344CB8AC3E}">
        <p14:creationId xmlns:p14="http://schemas.microsoft.com/office/powerpoint/2010/main" xmlns="" val="33756798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568952" cy="4893647"/>
          </a:xfrm>
          <a:prstGeom prst="rect">
            <a:avLst/>
          </a:prstGeom>
        </p:spPr>
        <p:txBody>
          <a:bodyPr wrap="square">
            <a:spAutoFit/>
          </a:bodyPr>
          <a:lstStyle/>
          <a:p>
            <a:pPr hangingPunct="0"/>
            <a:r>
              <a:rPr lang="el-GR" sz="2400" dirty="0"/>
              <a:t>Το πρόβλημα δεν είναι ότι οι οικοδομές και τα οικοδομικά υλικά κυρίως απορρόφησαν τα εμβάσματα. Το πρόβλημα είναι ότι και οι δυο αυτοί κλάδοι χαρακτηρίζονται από υψηλή εσωστρέφεια και η υπερδιόγκωση τους ούτε τις εξαγωγές αυξάνει ούτε τις εισαγωγές υποκαθιστά, σε βαθμό άξιο λόγου  τουλάχιστον. </a:t>
            </a:r>
          </a:p>
          <a:p>
            <a:pPr hangingPunct="0"/>
            <a:r>
              <a:rPr lang="el-GR" sz="2400" dirty="0"/>
              <a:t>Το επίσημο ελληνικό κράτος φρόντισε τουλάχιστον για την ανέγερση  μνημείων που θυμίζουν τη χαμένη ευκαιρία, το πώς δηλαδή οι κόποι και οι οικονομίες των ελλήνων μεταναστών δεν αξιοποιήθηκαν, όπως έπρεπε, και δεν συνέβαλαν στην οικονομική ανάπτυξη της χώρας, όσο θα μπορούσαν. Επέτρεψε την ανέγερση τεράστιων και κακόγουστων πολυκατοικιών,  που επιβάρυναν το αστικό περιβάλλον και την ποιότητα ζωής. Οι μετανάστες με τα εμβάσματά τους χρηματοδότησαν την ανέγερσή τους.   </a:t>
            </a:r>
          </a:p>
        </p:txBody>
      </p:sp>
    </p:spTree>
    <p:extLst>
      <p:ext uri="{BB962C8B-B14F-4D97-AF65-F5344CB8AC3E}">
        <p14:creationId xmlns:p14="http://schemas.microsoft.com/office/powerpoint/2010/main" xmlns="" val="326755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55878"/>
            <a:ext cx="8784976" cy="5078313"/>
          </a:xfrm>
          <a:prstGeom prst="rect">
            <a:avLst/>
          </a:prstGeom>
        </p:spPr>
        <p:txBody>
          <a:bodyPr wrap="square">
            <a:spAutoFit/>
          </a:bodyPr>
          <a:lstStyle/>
          <a:p>
            <a:pPr hangingPunct="0"/>
            <a:r>
              <a:rPr lang="el-GR" dirty="0"/>
              <a:t> 	         	</a:t>
            </a:r>
            <a:r>
              <a:rPr lang="el-GR" b="1" dirty="0"/>
              <a:t>Πίνακας </a:t>
            </a:r>
            <a:r>
              <a:rPr lang="en-US" b="1" dirty="0" smtClean="0"/>
              <a:t>13</a:t>
            </a:r>
            <a:endParaRPr lang="el-GR" b="1" dirty="0"/>
          </a:p>
          <a:p>
            <a:pPr algn="ctr" hangingPunct="0"/>
            <a:r>
              <a:rPr lang="el-GR" dirty="0"/>
              <a:t>Η Μετανάστευση Ελλήνων προς Ευρωπαϊκές και μη Ευρωπαϊκές Χώρες στη Δεκαετία του </a:t>
            </a:r>
            <a:r>
              <a:rPr lang="el-GR" dirty="0" smtClean="0"/>
              <a:t>1950</a:t>
            </a:r>
            <a:endParaRPr lang="en-US" dirty="0" smtClean="0"/>
          </a:p>
          <a:p>
            <a:pPr hangingPunct="0"/>
            <a:r>
              <a:rPr lang="en-US" dirty="0" smtClean="0"/>
              <a:t>___________________________________________________________________________</a:t>
            </a:r>
            <a:endParaRPr lang="el-GR" dirty="0"/>
          </a:p>
          <a:p>
            <a:pPr hangingPunct="0"/>
            <a:r>
              <a:rPr lang="el-GR" dirty="0"/>
              <a:t>                                     Μη-Ευρωπαϊκές Χώρες        Ευρωπαϊκές Χώρες</a:t>
            </a:r>
          </a:p>
          <a:p>
            <a:pPr hangingPunct="0"/>
            <a:r>
              <a:rPr lang="el-GR" dirty="0"/>
              <a:t>Έτος       </a:t>
            </a:r>
            <a:r>
              <a:rPr lang="el-GR" dirty="0" smtClean="0"/>
              <a:t>Σύνολο</a:t>
            </a:r>
            <a:r>
              <a:rPr lang="en-US" dirty="0" smtClean="0"/>
              <a:t>                                      </a:t>
            </a:r>
            <a:r>
              <a:rPr lang="el-GR" dirty="0" smtClean="0"/>
              <a:t> </a:t>
            </a:r>
            <a:r>
              <a:rPr lang="el-GR" dirty="0"/>
              <a:t>% </a:t>
            </a:r>
            <a:r>
              <a:rPr lang="en-US" dirty="0" smtClean="0"/>
              <a:t>   </a:t>
            </a:r>
            <a:r>
              <a:rPr lang="el-GR" dirty="0" smtClean="0"/>
              <a:t>                                  </a:t>
            </a:r>
            <a:r>
              <a:rPr lang="en-US" dirty="0" smtClean="0"/>
              <a:t>    </a:t>
            </a:r>
            <a:r>
              <a:rPr lang="el-GR" dirty="0" smtClean="0"/>
              <a:t>%</a:t>
            </a:r>
            <a:endParaRPr lang="el-GR" dirty="0"/>
          </a:p>
          <a:p>
            <a:pPr hangingPunct="0"/>
            <a:r>
              <a:rPr lang="en-US" dirty="0" smtClean="0"/>
              <a:t>___________________________________________________________________________</a:t>
            </a:r>
          </a:p>
          <a:p>
            <a:pPr hangingPunct="0"/>
            <a:r>
              <a:rPr lang="el-GR" dirty="0" smtClean="0"/>
              <a:t>1950       </a:t>
            </a:r>
            <a:r>
              <a:rPr lang="el-GR" dirty="0"/>
              <a:t>12.514              10.206          81,5                  2.008           16,4</a:t>
            </a:r>
          </a:p>
          <a:p>
            <a:pPr hangingPunct="0"/>
            <a:r>
              <a:rPr lang="el-GR" dirty="0"/>
              <a:t>1951       38.218              34.166          89,3                  2.746             7,1</a:t>
            </a:r>
          </a:p>
          <a:p>
            <a:pPr hangingPunct="0"/>
            <a:r>
              <a:rPr lang="el-GR" dirty="0"/>
              <a:t>1952       17.928              11.637          64,9                  4.291           23,9</a:t>
            </a:r>
          </a:p>
          <a:p>
            <a:pPr hangingPunct="0"/>
            <a:r>
              <a:rPr lang="el-GR" dirty="0"/>
              <a:t>1953       23.814              20.250          85,0                  2.564           10,7</a:t>
            </a:r>
          </a:p>
          <a:p>
            <a:pPr hangingPunct="0"/>
            <a:r>
              <a:rPr lang="el-GR" dirty="0"/>
              <a:t>1954       50.441              30.720          60,9                14.720           29,1</a:t>
            </a:r>
          </a:p>
          <a:p>
            <a:pPr hangingPunct="0"/>
            <a:r>
              <a:rPr lang="el-GR" dirty="0"/>
              <a:t>1955       29.787              19.776          66,4                  6.068           20,4</a:t>
            </a:r>
          </a:p>
          <a:p>
            <a:pPr hangingPunct="0"/>
            <a:r>
              <a:rPr lang="el-GR" dirty="0"/>
              <a:t>1956       35.349              23.147          65,6                  7.780           22,0</a:t>
            </a:r>
          </a:p>
          <a:p>
            <a:pPr hangingPunct="0"/>
            <a:r>
              <a:rPr lang="el-GR" dirty="0"/>
              <a:t>1957       30.428              14.783          48,6                13.046           42,9</a:t>
            </a:r>
          </a:p>
          <a:p>
            <a:pPr hangingPunct="0"/>
            <a:r>
              <a:rPr lang="el-GR" dirty="0"/>
              <a:t>1958       24.521              14.842          60,5                  6.567           26,8</a:t>
            </a:r>
          </a:p>
          <a:p>
            <a:pPr marL="342900" indent="-342900" hangingPunct="0">
              <a:buAutoNum type="arabicPlain" startAt="1959"/>
            </a:pPr>
            <a:r>
              <a:rPr lang="en-US" dirty="0" smtClean="0"/>
              <a:t>       </a:t>
            </a:r>
            <a:r>
              <a:rPr lang="el-GR" dirty="0" smtClean="0"/>
              <a:t>23.684              </a:t>
            </a:r>
            <a:r>
              <a:rPr lang="el-GR" dirty="0"/>
              <a:t>13.871          58,6                  6,713           </a:t>
            </a:r>
            <a:r>
              <a:rPr lang="el-GR" dirty="0" smtClean="0"/>
              <a:t>28,3</a:t>
            </a:r>
            <a:endParaRPr lang="en-US" dirty="0" smtClean="0"/>
          </a:p>
          <a:p>
            <a:pPr hangingPunct="0"/>
            <a:r>
              <a:rPr lang="en-US" dirty="0" smtClean="0"/>
              <a:t>___________________________________________________________________________</a:t>
            </a:r>
            <a:endParaRPr lang="el-GR" dirty="0"/>
          </a:p>
        </p:txBody>
      </p:sp>
    </p:spTree>
    <p:extLst>
      <p:ext uri="{BB962C8B-B14F-4D97-AF65-F5344CB8AC3E}">
        <p14:creationId xmlns:p14="http://schemas.microsoft.com/office/powerpoint/2010/main" xmlns="" val="1838707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1386"/>
            <a:ext cx="8784976" cy="369332"/>
          </a:xfrm>
          <a:prstGeom prst="rect">
            <a:avLst/>
          </a:prstGeom>
        </p:spPr>
        <p:txBody>
          <a:bodyPr wrap="square">
            <a:spAutoFit/>
          </a:bodyPr>
          <a:lstStyle/>
          <a:p>
            <a:pPr hangingPunct="0"/>
            <a:r>
              <a:rPr lang="el-GR" b="1" dirty="0"/>
              <a:t> </a:t>
            </a:r>
            <a:endParaRPr lang="el-GR" dirty="0"/>
          </a:p>
        </p:txBody>
      </p:sp>
      <p:sp>
        <p:nvSpPr>
          <p:cNvPr id="3" name="Rectangle 2"/>
          <p:cNvSpPr/>
          <p:nvPr/>
        </p:nvSpPr>
        <p:spPr>
          <a:xfrm>
            <a:off x="323528" y="889844"/>
            <a:ext cx="6534472" cy="2862322"/>
          </a:xfrm>
          <a:prstGeom prst="rect">
            <a:avLst/>
          </a:prstGeom>
        </p:spPr>
        <p:txBody>
          <a:bodyPr wrap="square">
            <a:spAutoFit/>
          </a:bodyPr>
          <a:lstStyle/>
          <a:p>
            <a:pPr hangingPunct="0"/>
            <a:r>
              <a:rPr lang="el-GR" dirty="0"/>
              <a:t>1952       17.928              11.637          64,9                  4.291           23,9</a:t>
            </a:r>
          </a:p>
          <a:p>
            <a:pPr hangingPunct="0"/>
            <a:r>
              <a:rPr lang="el-GR" dirty="0"/>
              <a:t>1953       23.814              20.250          85,0                  2.564           10,7</a:t>
            </a:r>
          </a:p>
          <a:p>
            <a:pPr hangingPunct="0"/>
            <a:r>
              <a:rPr lang="el-GR" dirty="0"/>
              <a:t>1954       50.441              30.720          60,9                14.720           29,1</a:t>
            </a:r>
          </a:p>
          <a:p>
            <a:pPr hangingPunct="0"/>
            <a:r>
              <a:rPr lang="el-GR" dirty="0"/>
              <a:t>1955       29.787              19.776          66,4                  6.068           20,4</a:t>
            </a:r>
          </a:p>
          <a:p>
            <a:pPr hangingPunct="0"/>
            <a:r>
              <a:rPr lang="el-GR" dirty="0"/>
              <a:t>1956       35.349              23.147          65,6                  7.780           22,0</a:t>
            </a:r>
          </a:p>
          <a:p>
            <a:pPr hangingPunct="0"/>
            <a:r>
              <a:rPr lang="el-GR" dirty="0"/>
              <a:t>1957       30.428              14.783          48,6                13.046           42,9</a:t>
            </a:r>
          </a:p>
          <a:p>
            <a:pPr hangingPunct="0"/>
            <a:r>
              <a:rPr lang="el-GR" dirty="0"/>
              <a:t>1958       24.521              14.842          60,5                  6.567           26,8</a:t>
            </a:r>
          </a:p>
          <a:p>
            <a:pPr hangingPunct="0"/>
            <a:r>
              <a:rPr lang="el-GR" dirty="0"/>
              <a:t>1959       23.684              13.871          58,6                  6,713           28,3</a:t>
            </a:r>
          </a:p>
          <a:p>
            <a:pPr hangingPunct="0"/>
            <a:r>
              <a:rPr lang="el-GR" dirty="0"/>
              <a:t>Πηγές: α) Νικολινάκος, 1976</a:t>
            </a:r>
          </a:p>
          <a:p>
            <a:pPr hangingPunct="0"/>
            <a:r>
              <a:rPr lang="el-GR" dirty="0"/>
              <a:t>             β) Ζολώτας, 1966 </a:t>
            </a:r>
          </a:p>
        </p:txBody>
      </p:sp>
    </p:spTree>
    <p:extLst>
      <p:ext uri="{BB962C8B-B14F-4D97-AF65-F5344CB8AC3E}">
        <p14:creationId xmlns:p14="http://schemas.microsoft.com/office/powerpoint/2010/main" xmlns="" val="1735686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97346"/>
            <a:ext cx="8496944" cy="6001643"/>
          </a:xfrm>
          <a:prstGeom prst="rect">
            <a:avLst/>
          </a:prstGeom>
        </p:spPr>
        <p:txBody>
          <a:bodyPr wrap="square">
            <a:spAutoFit/>
          </a:bodyPr>
          <a:lstStyle/>
          <a:p>
            <a:pPr hangingPunct="0"/>
            <a:r>
              <a:rPr lang="el-GR" sz="2400" b="1" dirty="0"/>
              <a:t> </a:t>
            </a:r>
            <a:endParaRPr lang="el-GR" sz="2400" dirty="0"/>
          </a:p>
          <a:p>
            <a:pPr hangingPunct="0"/>
            <a:r>
              <a:rPr lang="el-GR" sz="2400" dirty="0"/>
              <a:t>	Οι χώρες της Ε.Κ. απορρόφησαν την πλειοψηφία των ελλήνων μεταναστών στην περίοδο της μαζικής μετανάστευσης (1960-75), όπως φαίνεται στον πίνακα 14. Από τα στοιχεία αυτού του πίνακα φαίνεται ο κυρίαρχος ρόλος της Δ. Γερμανίας στην απορρόφηση μεταναστών από την Ελλάδα, η οποία οφείλεται στο ότι η εν λόγω χώρα παρουσίασε και τις μεγαλύτερες ελλείψεις σε εργατικό δυναμικό κατά την περίοδο αυτή λόγω της εντυπωσιακής της βιομηχανικής ανάπτυξης (ο.π., σ. 90). Είναι ενδεικτικό ότι μια σύντομη περίοδος ύφεσης της γερμανικής οικονομίας προς τα τέλη της δεκαετίας του 1960 ήταν αρκετή, για να προκαλέσει πολύ μεγάλη μείωση της μετανάστευσης από την Ελλάδα. Όταν η γερμανική οικονομία ανέκαμψε, η μετανάστευση από την Ελλάδα αυξήθηκε και πάλι. </a:t>
            </a:r>
          </a:p>
          <a:p>
            <a:pPr hangingPunct="0"/>
            <a:r>
              <a:rPr lang="el-GR" sz="2400" dirty="0"/>
              <a:t> </a:t>
            </a:r>
          </a:p>
          <a:p>
            <a:pPr hangingPunct="0"/>
            <a:endParaRPr lang="el-GR" sz="2400" dirty="0"/>
          </a:p>
        </p:txBody>
      </p:sp>
    </p:spTree>
    <p:extLst>
      <p:ext uri="{BB962C8B-B14F-4D97-AF65-F5344CB8AC3E}">
        <p14:creationId xmlns:p14="http://schemas.microsoft.com/office/powerpoint/2010/main" xmlns="" val="2041207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19373"/>
            <a:ext cx="8496944" cy="7602081"/>
          </a:xfrm>
          <a:prstGeom prst="rect">
            <a:avLst/>
          </a:prstGeom>
        </p:spPr>
        <p:txBody>
          <a:bodyPr wrap="square">
            <a:spAutoFit/>
          </a:bodyPr>
          <a:lstStyle/>
          <a:p>
            <a:pPr hangingPunct="0"/>
            <a:endParaRPr lang="el-GR" sz="2400" dirty="0" smtClean="0"/>
          </a:p>
          <a:p>
            <a:pPr algn="ctr" hangingPunct="0"/>
            <a:r>
              <a:rPr lang="el-GR" sz="2400" dirty="0" smtClean="0"/>
              <a:t> </a:t>
            </a:r>
            <a:r>
              <a:rPr lang="el-GR" sz="2000" b="1" dirty="0"/>
              <a:t>Πίνακας 14</a:t>
            </a:r>
          </a:p>
          <a:p>
            <a:pPr hangingPunct="0"/>
            <a:r>
              <a:rPr lang="el-GR" sz="2000" dirty="0"/>
              <a:t>Η μετανάστευση από την Ελλάδα προς τη Δυτική Ευρώπη, τις χώρες της Ευρωπαϊκής Κοινότητας και τη Δυτική Γερμανία (1960-1975).</a:t>
            </a:r>
          </a:p>
          <a:p>
            <a:pPr hangingPunct="0"/>
            <a:r>
              <a:rPr lang="el-GR" sz="2000" dirty="0"/>
              <a:t>              Συνολική        Δυτική Ευρώπη  Ευρ. Κοινότητα    Δ. Γερμανία</a:t>
            </a:r>
          </a:p>
          <a:p>
            <a:pPr hangingPunct="0"/>
            <a:r>
              <a:rPr lang="el-GR" sz="2000" dirty="0"/>
              <a:t>Έτος   μετανάστευση                    %                          %                      %</a:t>
            </a:r>
          </a:p>
          <a:p>
            <a:pPr hangingPunct="0"/>
            <a:r>
              <a:rPr lang="de-DE" sz="2000" dirty="0"/>
              <a:t>1960       47.768              27.227    57       25.317      53      24.271    50,81</a:t>
            </a:r>
            <a:endParaRPr lang="el-GR" sz="2000" dirty="0"/>
          </a:p>
          <a:p>
            <a:pPr hangingPunct="0"/>
            <a:r>
              <a:rPr lang="de-DE" sz="2000" dirty="0"/>
              <a:t>1961       58.837              40.009    68       35.890      61      31.107    52,86 </a:t>
            </a:r>
            <a:endParaRPr lang="el-GR" sz="2000" dirty="0"/>
          </a:p>
          <a:p>
            <a:pPr hangingPunct="0"/>
            <a:r>
              <a:rPr lang="de-DE" sz="2000" dirty="0"/>
              <a:t>1962       84.054              60.518    72       57.997      69      53.056    63,16 </a:t>
            </a:r>
            <a:endParaRPr lang="el-GR" sz="2000" dirty="0"/>
          </a:p>
          <a:p>
            <a:pPr hangingPunct="0"/>
            <a:r>
              <a:rPr lang="de-DE" sz="2000" dirty="0"/>
              <a:t>1963     100.072              74.053    74       72.052      72      64.583    64,53 </a:t>
            </a:r>
            <a:endParaRPr lang="el-GR" sz="2000" dirty="0"/>
          </a:p>
          <a:p>
            <a:pPr hangingPunct="0"/>
            <a:r>
              <a:rPr lang="de-DE" sz="2000" dirty="0"/>
              <a:t>1964     105.569              79.176    75       78.121      74      73.343    69,47</a:t>
            </a:r>
            <a:endParaRPr lang="el-GR" sz="2000" dirty="0"/>
          </a:p>
          <a:p>
            <a:pPr hangingPunct="0"/>
            <a:r>
              <a:rPr lang="de-DE" sz="2000" dirty="0"/>
              <a:t>1965     117.167              87.875    75       85.531      73      80.569    68,60</a:t>
            </a:r>
            <a:endParaRPr lang="el-GR" sz="2000" dirty="0"/>
          </a:p>
          <a:p>
            <a:pPr hangingPunct="0"/>
            <a:r>
              <a:rPr lang="de-DE" sz="2000" dirty="0"/>
              <a:t>1966       86.896              53.000    61       51.268      59      45.494    53,35 </a:t>
            </a:r>
            <a:endParaRPr lang="el-GR" sz="2000" dirty="0"/>
          </a:p>
          <a:p>
            <a:pPr hangingPunct="0"/>
            <a:r>
              <a:rPr lang="de-DE" sz="2000" dirty="0"/>
              <a:t>1967       42.730              15.382    36       14.100      33        9.730    22,77</a:t>
            </a:r>
            <a:endParaRPr lang="el-GR" sz="2000" dirty="0"/>
          </a:p>
          <a:p>
            <a:pPr hangingPunct="0"/>
            <a:r>
              <a:rPr lang="de-DE" sz="2000" dirty="0"/>
              <a:t>1968       50.866              23.398    46       22.381      44       20.201   39,71</a:t>
            </a:r>
            <a:endParaRPr lang="el-GR" sz="2000" dirty="0"/>
          </a:p>
          <a:p>
            <a:pPr hangingPunct="0"/>
            <a:r>
              <a:rPr lang="de-DE" sz="2000" dirty="0"/>
              <a:t>1969       91.552              62.255    68       61.339      67       59.449   64,93 </a:t>
            </a:r>
            <a:endParaRPr lang="el-GR" sz="2000" dirty="0"/>
          </a:p>
          <a:p>
            <a:pPr hangingPunct="0"/>
            <a:r>
              <a:rPr lang="de-DE" sz="2000" dirty="0"/>
              <a:t>1970       92.681              68.583    74       67.657      73       65.285   70,44 </a:t>
            </a:r>
            <a:endParaRPr lang="el-GR" sz="2000" dirty="0"/>
          </a:p>
          <a:p>
            <a:pPr hangingPunct="0"/>
            <a:r>
              <a:rPr lang="de-DE" sz="2000" dirty="0"/>
              <a:t>1971       61.745              42.604    69       41.986      68       40.052   64,85</a:t>
            </a:r>
            <a:endParaRPr lang="el-GR" sz="2000" dirty="0"/>
          </a:p>
          <a:p>
            <a:pPr hangingPunct="0"/>
            <a:r>
              <a:rPr lang="de-DE" sz="2000" dirty="0"/>
              <a:t>1972       43.397              29.075    67       28.642      66       26.683   61,48</a:t>
            </a:r>
            <a:endParaRPr lang="el-GR" sz="2000" dirty="0"/>
          </a:p>
          <a:p>
            <a:pPr hangingPunct="0"/>
            <a:r>
              <a:rPr lang="de-DE" sz="2000" dirty="0"/>
              <a:t>1973       27.488              15.108    55       14.293      52       12.838   46,70</a:t>
            </a:r>
            <a:endParaRPr lang="el-GR" sz="2000" dirty="0"/>
          </a:p>
          <a:p>
            <a:pPr hangingPunct="0"/>
            <a:r>
              <a:rPr lang="de-DE" sz="2000" dirty="0"/>
              <a:t>1974       24.448              11.001    45       10.268      42         8.259   33.78</a:t>
            </a:r>
            <a:endParaRPr lang="el-GR" sz="2000" dirty="0"/>
          </a:p>
          <a:p>
            <a:pPr hangingPunct="0"/>
            <a:r>
              <a:rPr lang="de-DE" sz="2000" dirty="0"/>
              <a:t>1975       20.330              10.165    50         9.555      47         7.338   36.00</a:t>
            </a:r>
            <a:endParaRPr lang="el-GR" sz="2000" dirty="0"/>
          </a:p>
          <a:p>
            <a:pPr hangingPunct="0"/>
            <a:r>
              <a:rPr lang="de-DE" sz="2000" dirty="0"/>
              <a:t>          1.055.600            699.445    66,2   676.397     64,0   622.258  58,95</a:t>
            </a:r>
            <a:endParaRPr lang="el-GR" sz="2000" dirty="0"/>
          </a:p>
          <a:p>
            <a:pPr hangingPunct="0"/>
            <a:endParaRPr lang="el-GR" sz="2000" dirty="0"/>
          </a:p>
        </p:txBody>
      </p:sp>
    </p:spTree>
    <p:extLst>
      <p:ext uri="{BB962C8B-B14F-4D97-AF65-F5344CB8AC3E}">
        <p14:creationId xmlns:p14="http://schemas.microsoft.com/office/powerpoint/2010/main" xmlns="" val="48908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8847"/>
            <a:ext cx="8712968" cy="6370975"/>
          </a:xfrm>
          <a:prstGeom prst="rect">
            <a:avLst/>
          </a:prstGeom>
        </p:spPr>
        <p:txBody>
          <a:bodyPr wrap="square">
            <a:spAutoFit/>
          </a:bodyPr>
          <a:lstStyle/>
          <a:p>
            <a:pPr hangingPunct="0"/>
            <a:r>
              <a:rPr lang="de-DE" sz="2400" dirty="0"/>
              <a:t>	</a:t>
            </a:r>
            <a:r>
              <a:rPr lang="el-GR" sz="2400" dirty="0"/>
              <a:t>Θα πρέπει, βέβαια, να ληφθεί υπόψη ότι η Ελλάδα δεν ήταν η μοναδική μεσογειακή χώρα προέλευσης μεταναστών προς τη Δ. Ευρώπη σ’ αυτήν την περίοδο. Γενικά, για το σύνολο της περιόδου της μαζικής μετανάστευσης, η Ελλάδα έρχεται τρίτη μετά την Ιταλία και την Ισπανία, με την Τουρκία, την Πορτογαλία και τη Γιουγκοσλαβία να ακολουθούν. Αν εξετάσουμε τη μετανάστευση ως ποσοστό του συνολικού πληθυσμού η Ελλάδα ερχόταν δεύτερη το 1965 (2,64%) μετά την Ιταλία (2,95%) και πριν από την Ισπανία (2,15%), την Πορτογαλία (1,37%) και την Τουρκία (0,58%). Προς τα τέλη της δεκαετίας του 1960, η Ελλάδα διατηρούσε τη δεύτερη θέση με πρώτη, όμως, την </a:t>
            </a:r>
            <a:r>
              <a:rPr lang="el-GR" sz="2400" dirty="0" smtClean="0"/>
              <a:t>Πορτογαλία.</a:t>
            </a:r>
            <a:endParaRPr lang="el-GR" sz="2400" dirty="0"/>
          </a:p>
          <a:p>
            <a:r>
              <a:rPr lang="el-GR" sz="2400" dirty="0"/>
              <a:t>Η μεταπολεμική μετανάστευση από την Ελλάδα προς τη Δ. Ευρώπη ήταν το αποτέλεσμα ενός συνδυασμού παραγόντων απώθησης (</a:t>
            </a:r>
            <a:r>
              <a:rPr lang="en-US" sz="2400" dirty="0"/>
              <a:t>push</a:t>
            </a:r>
            <a:r>
              <a:rPr lang="el-GR" sz="2400" dirty="0"/>
              <a:t>) και προσέλκυσης (</a:t>
            </a:r>
            <a:r>
              <a:rPr lang="en-US" sz="2400" dirty="0"/>
              <a:t>pull</a:t>
            </a:r>
            <a:r>
              <a:rPr lang="el-GR" sz="2400" dirty="0"/>
              <a:t>) των μεταναστών που αναπτύχθηκαν από την αδυναμία της Ελλάδας να τους απορροφήσει σε παραγωγική απασχόληση και των αυξημένων αναγκών για εργατικό δυναμικό από τις αναπτυγμένες χώρες αντίστοιχα. </a:t>
            </a:r>
          </a:p>
        </p:txBody>
      </p:sp>
    </p:spTree>
    <p:extLst>
      <p:ext uri="{BB962C8B-B14F-4D97-AF65-F5344CB8AC3E}">
        <p14:creationId xmlns:p14="http://schemas.microsoft.com/office/powerpoint/2010/main" xmlns="" val="718821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028342"/>
            <a:ext cx="8784976" cy="4524315"/>
          </a:xfrm>
          <a:prstGeom prst="rect">
            <a:avLst/>
          </a:prstGeom>
        </p:spPr>
        <p:txBody>
          <a:bodyPr wrap="square">
            <a:spAutoFit/>
          </a:bodyPr>
          <a:lstStyle/>
          <a:p>
            <a:pPr hangingPunct="0"/>
            <a:r>
              <a:rPr lang="el-GR" sz="2400" dirty="0"/>
              <a:t>  Η οικονομετρική διερεύνηση αποκάλυψε ότι  καθοριστικοί ήταν οι παράγοντες προσέλκυσης και αυτός είναι ο λόγος για τον οποίο η μετανάστευση σταμάτησε, όταν αυτοί οι παράγοντες έπαψαν να επενεργούν, παρά το ότι οι παράγοντες απώθησης συνέχισαν να υπάρχουν. </a:t>
            </a:r>
            <a:endParaRPr lang="el-GR" sz="2400" dirty="0" smtClean="0"/>
          </a:p>
          <a:p>
            <a:pPr hangingPunct="0"/>
            <a:r>
              <a:rPr lang="el-GR" sz="2400" dirty="0"/>
              <a:t>Επιπλέον, φαίνεται ότι ο κύριος παράγοντας που προσδιόρισε το μέγεθος της μετανάστευσης ήταν οι αυξημένες ευκαιρίες απασχόλησης στις χώρες υποδοχής και σε πολύ μικρότερο βαθμό οι διαφορές στους μισθούς.</a:t>
            </a:r>
          </a:p>
          <a:p>
            <a:pPr hangingPunct="0"/>
            <a:r>
              <a:rPr lang="el-GR" sz="2400" dirty="0"/>
              <a:t>Αναφορικά με τα βασικά χαρακτηριστικά της μετανάστευσης αυτής της περιόδου πρέπει να επισημανθούν τα εξής:</a:t>
            </a:r>
          </a:p>
          <a:p>
            <a:pPr hangingPunct="0"/>
            <a:endParaRPr lang="el-GR" sz="2400" dirty="0"/>
          </a:p>
        </p:txBody>
      </p:sp>
    </p:spTree>
    <p:extLst>
      <p:ext uri="{BB962C8B-B14F-4D97-AF65-F5344CB8AC3E}">
        <p14:creationId xmlns:p14="http://schemas.microsoft.com/office/powerpoint/2010/main" xmlns="" val="887282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3689</Words>
  <Application>Microsoft Office PowerPoint</Application>
  <PresentationFormat>Προβολή στην οθόνη (4:3)</PresentationFormat>
  <Paragraphs>172</Paragraphs>
  <Slides>36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Office Theme</vt:lpstr>
      <vt:lpstr>    Η ΕΞΕΛΙΞΗ ΑΔΗΛΩΝ ΠΟΡΩΝ ΣΤΗΝ ΜΕΤΑΠΟΛΕΜΙΚΗ ΠΕΡΙΟΔΟ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ΣΥΜΒΟΛΗ ΤΩΝ ΑΔΗΛΩΝ ΠΟΡΩΝ ΣΤΗΝ ΑΝΑΠΤΥΞΗ ΤΗΣ ΕΛΛΗΝΙΚΗΣ ΟΙΚΟΝΟΝΟΜΙΑΣ</dc:title>
  <dc:creator>Christos</dc:creator>
  <cp:lastModifiedBy>user</cp:lastModifiedBy>
  <cp:revision>27</cp:revision>
  <dcterms:created xsi:type="dcterms:W3CDTF">2016-01-09T11:02:23Z</dcterms:created>
  <dcterms:modified xsi:type="dcterms:W3CDTF">2017-05-08T08:56:36Z</dcterms:modified>
</cp:coreProperties>
</file>