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1" r:id="rId5"/>
    <p:sldId id="283" r:id="rId6"/>
    <p:sldId id="284" r:id="rId7"/>
    <p:sldId id="261" r:id="rId8"/>
    <p:sldId id="262" r:id="rId9"/>
    <p:sldId id="263" r:id="rId10"/>
    <p:sldId id="264" r:id="rId11"/>
    <p:sldId id="265" r:id="rId12"/>
    <p:sldId id="266" r:id="rId13"/>
    <p:sldId id="289" r:id="rId14"/>
    <p:sldId id="307" r:id="rId15"/>
    <p:sldId id="286" r:id="rId16"/>
    <p:sldId id="287" r:id="rId17"/>
    <p:sldId id="282" r:id="rId18"/>
    <p:sldId id="277" r:id="rId19"/>
    <p:sldId id="275" r:id="rId20"/>
    <p:sldId id="278" r:id="rId21"/>
    <p:sldId id="274" r:id="rId22"/>
    <p:sldId id="267" r:id="rId23"/>
    <p:sldId id="270" r:id="rId24"/>
    <p:sldId id="272" r:id="rId25"/>
    <p:sldId id="268" r:id="rId26"/>
    <p:sldId id="269" r:id="rId27"/>
    <p:sldId id="303" r:id="rId28"/>
    <p:sldId id="301" r:id="rId29"/>
    <p:sldId id="302" r:id="rId30"/>
    <p:sldId id="271" r:id="rId31"/>
    <p:sldId id="306" r:id="rId32"/>
    <p:sldId id="304" r:id="rId33"/>
    <p:sldId id="305" r:id="rId34"/>
    <p:sldId id="276" r:id="rId35"/>
    <p:sldId id="285" r:id="rId36"/>
    <p:sldId id="279" r:id="rId37"/>
    <p:sldId id="280" r:id="rId38"/>
    <p:sldId id="260" r:id="rId39"/>
    <p:sldId id="290" r:id="rId40"/>
    <p:sldId id="291" r:id="rId41"/>
    <p:sldId id="292" r:id="rId42"/>
    <p:sldId id="299" r:id="rId43"/>
    <p:sldId id="297" r:id="rId44"/>
    <p:sldId id="300" r:id="rId45"/>
    <p:sldId id="293" r:id="rId46"/>
    <p:sldId id="298" r:id="rId47"/>
    <p:sldId id="294" r:id="rId48"/>
    <p:sldId id="295" r:id="rId49"/>
    <p:sldId id="296"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19/11/2024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F69B9-D194-432B-88C0-87DE8F68502D}" type="datetimeFigureOut">
              <a:rPr lang="el-GR" smtClean="0"/>
              <a:pPr/>
              <a:t>19/11/2024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F267-67DE-43D4-84D1-CCFF2DCA4FA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sah.aegean.gr/wp-content/uploads/2016/12/ST-Filoxenia-PDF.pdf" TargetMode="External"/><Relationship Id="rId2" Type="http://schemas.openxmlformats.org/officeDocument/2006/relationships/hyperlink" Target="file:///C:\Users\User\Downloads\561-1124-1-SM.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User\Downloads\jrai_1675_27duBoulayrev.pdf" TargetMode="External"/><Relationship Id="rId2" Type="http://schemas.openxmlformats.org/officeDocument/2006/relationships/hyperlink" Target="https://deniseharveypublisher.gr/books/cosmos-life-and-liturgy-in-a-greek-orthodox-villag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User\Downloads\reviewofduBoulayPortrai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astaniotis.com/author/195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igital.lib.auth.gr/record/30734/files/npa-2005-2050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iet.gr/book-list/?author=renee-hirsch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miet.gr/Downloads/PDF/klhronomoi5.pdf" TargetMode="External"/><Relationship Id="rId13" Type="http://schemas.openxmlformats.org/officeDocument/2006/relationships/hyperlink" Target="http://www.miet.gr/web/Downloads/PDF/klhronomoi11.pdf" TargetMode="External"/><Relationship Id="rId3" Type="http://schemas.openxmlformats.org/officeDocument/2006/relationships/hyperlink" Target="https://www.miet.gr/Downloads/PDF/klhronomoi13.pdf" TargetMode="External"/><Relationship Id="rId7" Type="http://schemas.openxmlformats.org/officeDocument/2006/relationships/hyperlink" Target="https://www.miet.gr/Downloads/PDF/klhronomoi3.pdf" TargetMode="External"/><Relationship Id="rId12" Type="http://schemas.openxmlformats.org/officeDocument/2006/relationships/hyperlink" Target="http://www.miet.gr/web/Downloads/PDF/klhronomoi9.pdf" TargetMode="External"/><Relationship Id="rId2" Type="http://schemas.openxmlformats.org/officeDocument/2006/relationships/hyperlink" Target="https://www.miet.gr/Downloads/PDF/klhronomoi1.pdf" TargetMode="External"/><Relationship Id="rId1" Type="http://schemas.openxmlformats.org/officeDocument/2006/relationships/slideLayout" Target="../slideLayouts/slideLayout2.xml"/><Relationship Id="rId6" Type="http://schemas.openxmlformats.org/officeDocument/2006/relationships/hyperlink" Target="https://www.miet.gr/Downloads/PDF/klhronomoi14.pdf" TargetMode="External"/><Relationship Id="rId11" Type="http://schemas.openxmlformats.org/officeDocument/2006/relationships/hyperlink" Target="https://www.miet.gr/Downloads/PDF/klhronomoi8.pdf" TargetMode="External"/><Relationship Id="rId5" Type="http://schemas.openxmlformats.org/officeDocument/2006/relationships/hyperlink" Target="https://www.miet.gr/Downloads/PDF/klhronomoi15.pdf" TargetMode="External"/><Relationship Id="rId10" Type="http://schemas.openxmlformats.org/officeDocument/2006/relationships/hyperlink" Target="https://www.miet.gr/Downloads/PDF/klhronomoi10.pdf" TargetMode="External"/><Relationship Id="rId4" Type="http://schemas.openxmlformats.org/officeDocument/2006/relationships/hyperlink" Target="https://www.miet.gr/Downloads/PDF/klhronomoi16.pdf" TargetMode="External"/><Relationship Id="rId9" Type="http://schemas.openxmlformats.org/officeDocument/2006/relationships/hyperlink" Target="https://www.miet.gr/Downloads/PDF/klhronomoi6.pdf" TargetMode="External"/><Relationship Id="rId14" Type="http://schemas.openxmlformats.org/officeDocument/2006/relationships/hyperlink" Target="http://www.miet.gr/web/Downloads/PDF/klhronomoi12.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iKLsoGsk9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fqBYwmyE9Zs" TargetMode="External"/><Relationship Id="rId2" Type="http://schemas.openxmlformats.org/officeDocument/2006/relationships/hyperlink" Target="https://www.youtube.com/watch?v=UM_gJ0DzrKU&amp;vl=en" TargetMode="External"/><Relationship Id="rId1" Type="http://schemas.openxmlformats.org/officeDocument/2006/relationships/slideLayout" Target="../slideLayouts/slideLayout2.xml"/><Relationship Id="rId4" Type="http://schemas.openxmlformats.org/officeDocument/2006/relationships/hyperlink" Target="https://www.youtube.com/watch"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CzOmG2b-LNE" TargetMode="External"/><Relationship Id="rId2" Type="http://schemas.openxmlformats.org/officeDocument/2006/relationships/hyperlink" Target="http://sindesmosanafis.gr/?p=1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wansea.ac.uk/cssee1/anafi.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ansea-uk.academia.edu/MargaretKenn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86%CE%BB%CE%B1%CE%BD_%CE%9C%CF%80%CE%AD%CE%B9%CF%84%CF%82" TargetMode="External"/><Relationship Id="rId13" Type="http://schemas.openxmlformats.org/officeDocument/2006/relationships/hyperlink" Target="https://el.wikipedia.org/wiki/%CE%8C%CF%83%CE%BA%CE%B1%CF%81" TargetMode="External"/><Relationship Id="rId3" Type="http://schemas.openxmlformats.org/officeDocument/2006/relationships/hyperlink" Target="https://el.wikipedia.org/wiki/%CE%9C%CE%B5%CE%B3%CE%AC%CE%BB%CE%B7_%CE%92%CF%81%CE%B5%CF%84%CE%B1%CE%BD%CE%AF%CE%B1" TargetMode="External"/><Relationship Id="rId7" Type="http://schemas.openxmlformats.org/officeDocument/2006/relationships/hyperlink" Target="https://el.wikipedia.org/wiki/%CE%86%CE%BD%CF%84%CE%BF%CE%BD%CE%B9_%CE%9A%CE%BF%CF%85%CE%AF%CE%BD" TargetMode="External"/><Relationship Id="rId12" Type="http://schemas.openxmlformats.org/officeDocument/2006/relationships/hyperlink" Target="https://el.wikipedia.org/wiki/%CE%92%CE%AF%CE%BF%CF%82_%CE%BA%CE%B1%CE%B9_%CF%80%CE%BF%CE%BB%CE%B9%CF%84%CE%B5%CE%AF%CE%B1_%CF%84%CE%BF%CF%85_%CE%91%CE%BB%CE%AD%CE%BE%CE%B7_%CE%96%CE%BF%CF%81%CE%BC%CF%80%CE%AC" TargetMode="External"/><Relationship Id="rId2" Type="http://schemas.openxmlformats.org/officeDocument/2006/relationships/hyperlink" Target="https://www.youtube.com/watch?v=2y1QHpmystk" TargetMode="External"/><Relationship Id="rId16" Type="http://schemas.openxmlformats.org/officeDocument/2006/relationships/hyperlink" Target="https://el.wikipedia.org/wiki/%CE%9A%CF%81%CE%AE%CF%84%CE%B7" TargetMode="External"/><Relationship Id="rId1" Type="http://schemas.openxmlformats.org/officeDocument/2006/relationships/slideLayout" Target="../slideLayouts/slideLayout2.xml"/><Relationship Id="rId6" Type="http://schemas.openxmlformats.org/officeDocument/2006/relationships/hyperlink" Target="https://el.wikipedia.org/wiki/%CE%9C%CE%B9%CF%87%CE%AC%CE%BB%CE%B7%CF%82_%CE%9A%CE%B1%CE%BA%CE%BF%CE%B3%CE%B9%CE%AC%CE%BD%CE%BD%CE%B7%CF%82" TargetMode="External"/><Relationship Id="rId11" Type="http://schemas.openxmlformats.org/officeDocument/2006/relationships/hyperlink" Target="https://el.wikipedia.org/wiki/%CE%9D%CE%AF%CE%BA%CE%BF%CF%82_%CE%9A%CE%B1%CE%B6%CE%B1%CE%BD%CF%84%CE%B6%CE%AC%CE%BA%CE%B7%CF%82" TargetMode="External"/><Relationship Id="rId5" Type="http://schemas.openxmlformats.org/officeDocument/2006/relationships/hyperlink" Target="https://el.wikipedia.org/wiki/1964" TargetMode="External"/><Relationship Id="rId15" Type="http://schemas.openxmlformats.org/officeDocument/2006/relationships/hyperlink" Target="https://el.wikipedia.org/wiki/%CE%A3%CF%85%CF%81%CF%84%CE%AC%CE%BA%CE%B9" TargetMode="External"/><Relationship Id="rId10" Type="http://schemas.openxmlformats.org/officeDocument/2006/relationships/hyperlink" Target="https://el.wikipedia.org/wiki/%CE%A3%CF%89%CF%84%CE%AE%CF%81%CE%B7%CF%82_%CE%9C%CE%BF%CF%85%CF%83%CF%84%CE%AC%CE%BA%CE%B1%CF%82" TargetMode="External"/><Relationship Id="rId4" Type="http://schemas.openxmlformats.org/officeDocument/2006/relationships/hyperlink" Target="https://el.wikipedia.org/wiki/%CE%95%CE%BB%CE%BB%CE%AC%CE%B4%CE%B1" TargetMode="External"/><Relationship Id="rId9" Type="http://schemas.openxmlformats.org/officeDocument/2006/relationships/hyperlink" Target="https://el.wikipedia.org/wiki/%CE%95%CE%B9%CF%81%CE%AE%CE%BD%CE%B7_%CE%A0%CE%B1%CF%80%CF%80%CE%AC" TargetMode="External"/><Relationship Id="rId14" Type="http://schemas.openxmlformats.org/officeDocument/2006/relationships/hyperlink" Target="https://el.wikipedia.org/wiki/%CE%9C%CE%AF%CE%BA%CE%B7%CF%82_%CE%98%CE%B5%CE%BF%CE%B4%CF%89%CF%81%CE%AC%CE%BA%CE%B7%CF%8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t>ΕΘΝΟΓΡΑΦΙΑ ΚΑΙ ΛΑΟΓΡΑΦΙΑ, </a:t>
            </a:r>
            <a:r>
              <a:rPr lang="el-GR" dirty="0" smtClean="0"/>
              <a:t/>
            </a:r>
            <a:br>
              <a:rPr lang="el-GR" dirty="0" smtClean="0"/>
            </a:br>
            <a:r>
              <a:rPr lang="el-GR" b="1" dirty="0" smtClean="0"/>
              <a:t>ΑΠΟΙΚΙΟΚΡΑΤΙΑ ΚΑΙ ΣΠΟΥΔΕΣ ΠΕΡΙΟΧΗΣ</a:t>
            </a:r>
            <a:r>
              <a:rPr lang="el-GR" dirty="0" smtClean="0"/>
              <a:t/>
            </a:r>
            <a:br>
              <a:rPr lang="el-GR" dirty="0" smtClean="0"/>
            </a:br>
            <a:endParaRPr lang="el-GR" dirty="0"/>
          </a:p>
        </p:txBody>
      </p:sp>
      <p:sp>
        <p:nvSpPr>
          <p:cNvPr id="3" name="2 - Υπότιτλος"/>
          <p:cNvSpPr>
            <a:spLocks noGrp="1"/>
          </p:cNvSpPr>
          <p:nvPr>
            <p:ph type="subTitle" idx="1"/>
          </p:nvPr>
        </p:nvSpPr>
        <p:spPr/>
        <p:txBody>
          <a:bodyPr>
            <a:normAutofit fontScale="70000" lnSpcReduction="20000"/>
          </a:bodyPr>
          <a:lstStyle/>
          <a:p>
            <a:r>
              <a:rPr lang="el-GR" baseline="30000" dirty="0" smtClean="0"/>
              <a:t>6η</a:t>
            </a:r>
            <a:r>
              <a:rPr lang="el-GR" dirty="0" smtClean="0"/>
              <a:t>   και 7</a:t>
            </a:r>
            <a:r>
              <a:rPr lang="el-GR" baseline="30000" dirty="0" smtClean="0"/>
              <a:t>η</a:t>
            </a:r>
            <a:r>
              <a:rPr lang="el-GR" dirty="0" smtClean="0"/>
              <a:t> Ενότητα : </a:t>
            </a:r>
          </a:p>
          <a:p>
            <a:r>
              <a:rPr lang="el-GR" dirty="0" smtClean="0"/>
              <a:t>Η  Μεσόγειος ως πολιτισμική  περιοχή και πολιτική κατηγορία και οι ξένοι ανθρωπολόγοι στην  Ελλάδα</a:t>
            </a:r>
          </a:p>
          <a:p>
            <a:r>
              <a:rPr lang="el-GR" dirty="0" smtClean="0"/>
              <a:t>Καθηγήτρια Φ. </a:t>
            </a:r>
            <a:r>
              <a:rPr lang="el-GR" dirty="0" err="1" smtClean="0"/>
              <a:t>Τσιμπιρίδου</a:t>
            </a:r>
            <a:r>
              <a:rPr lang="el-GR" dirty="0" smtClean="0"/>
              <a:t>, </a:t>
            </a:r>
            <a:r>
              <a:rPr lang="el-GR" u="sng" dirty="0" err="1" smtClean="0">
                <a:hlinkClick r:id="rId2"/>
              </a:rPr>
              <a:t>ft@uom.edu.gr</a:t>
            </a:r>
            <a:r>
              <a:rPr lang="el-GR" dirty="0" smtClean="0"/>
              <a:t> </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βιβλιοκρισίες</a:t>
            </a:r>
            <a:endParaRPr lang="el-GR" dirty="0"/>
          </a:p>
        </p:txBody>
      </p:sp>
      <p:sp>
        <p:nvSpPr>
          <p:cNvPr id="3" name="2 - Θέση περιεχομένου"/>
          <p:cNvSpPr>
            <a:spLocks noGrp="1"/>
          </p:cNvSpPr>
          <p:nvPr>
            <p:ph idx="1"/>
          </p:nvPr>
        </p:nvSpPr>
        <p:spPr/>
        <p:txBody>
          <a:bodyPr/>
          <a:lstStyle/>
          <a:p>
            <a:r>
              <a:rPr lang="el-GR" dirty="0" err="1" smtClean="0"/>
              <a:t>Λουκάτος</a:t>
            </a:r>
            <a:r>
              <a:rPr lang="el-GR" dirty="0" smtClean="0"/>
              <a:t> </a:t>
            </a:r>
            <a:r>
              <a:rPr lang="en-US" dirty="0" smtClean="0">
                <a:hlinkClick r:id="rId2" action="ppaction://hlinkfile"/>
              </a:rPr>
              <a:t>file:///C:/Users/User/Downloads/561-1124-1-SM.pdf</a:t>
            </a:r>
            <a:endParaRPr lang="el-GR" dirty="0" smtClean="0"/>
          </a:p>
          <a:p>
            <a:r>
              <a:rPr lang="el-GR" dirty="0" err="1" smtClean="0"/>
              <a:t>Παπαταξιάρχης</a:t>
            </a:r>
            <a:endParaRPr lang="el-GR" dirty="0" smtClean="0"/>
          </a:p>
          <a:p>
            <a:r>
              <a:rPr lang="en-US" dirty="0" smtClean="0">
                <a:hlinkClick r:id="rId3"/>
              </a:rPr>
              <a:t>http://en.sah.aegean.gr/wp-content/uploads/2016/12/ST-Filoxenia-PDF.pdf</a:t>
            </a:r>
            <a:r>
              <a:rPr lang="en-US" dirty="0" smtClean="0"/>
              <a:t>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βλέμμα του εθνογράφου στη δεκαετία του 1960</a:t>
            </a:r>
            <a:endParaRPr lang="el-GR" dirty="0"/>
          </a:p>
        </p:txBody>
      </p:sp>
      <p:sp>
        <p:nvSpPr>
          <p:cNvPr id="3" name="2 - Θέση περιεχομένου"/>
          <p:cNvSpPr>
            <a:spLocks noGrp="1"/>
          </p:cNvSpPr>
          <p:nvPr>
            <p:ph idx="1"/>
          </p:nvPr>
        </p:nvSpPr>
        <p:spPr/>
        <p:txBody>
          <a:bodyPr>
            <a:normAutofit/>
          </a:bodyPr>
          <a:lstStyle/>
          <a:p>
            <a:r>
              <a:rPr lang="el-GR" dirty="0" smtClean="0"/>
              <a:t>Αποστασιοποίηση του ταξιδιώτη/εθνογράφου ως παρών/απών</a:t>
            </a:r>
          </a:p>
          <a:p>
            <a:r>
              <a:rPr lang="el-GR" dirty="0" smtClean="0"/>
              <a:t>Καταγραφή ορατών κοινωνικών σχέσεων στο παρόν και αποστάσεις από τη σύγχρονη ιστορία</a:t>
            </a:r>
          </a:p>
          <a:p>
            <a:r>
              <a:rPr lang="el-GR" dirty="0" smtClean="0"/>
              <a:t>Διαχείριση του επιστημολογικού παραδείγματος της εποχής του, βλ. (Μεσογειακή ανθρωπολογία)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Χαρακτηριστικά της εθνογραφίας του </a:t>
            </a:r>
            <a:r>
              <a:rPr lang="en-US" dirty="0" smtClean="0"/>
              <a:t>Campbell</a:t>
            </a:r>
            <a:endParaRPr lang="el-GR" dirty="0"/>
          </a:p>
        </p:txBody>
      </p:sp>
      <p:sp>
        <p:nvSpPr>
          <p:cNvPr id="3" name="2 - Θέση περιεχομένου"/>
          <p:cNvSpPr>
            <a:spLocks noGrp="1"/>
          </p:cNvSpPr>
          <p:nvPr>
            <p:ph idx="1"/>
          </p:nvPr>
        </p:nvSpPr>
        <p:spPr/>
        <p:txBody>
          <a:bodyPr>
            <a:normAutofit fontScale="70000" lnSpcReduction="20000"/>
          </a:bodyPr>
          <a:lstStyle/>
          <a:p>
            <a:endParaRPr lang="el-GR" dirty="0" smtClean="0"/>
          </a:p>
          <a:p>
            <a:pPr>
              <a:buNone/>
            </a:pPr>
            <a:r>
              <a:rPr lang="el-GR" dirty="0" smtClean="0"/>
              <a:t>-διέπεται ‘εξωτισμό’ για τους λαούς της Μεσογείου</a:t>
            </a:r>
            <a:r>
              <a:rPr lang="en-US" dirty="0" smtClean="0"/>
              <a:t> </a:t>
            </a:r>
            <a:r>
              <a:rPr lang="el-GR" dirty="0" smtClean="0"/>
              <a:t>και της Ελλάδας, συνομιλώντας  απολογητικά  αλλά και με ρήξεις με το είδος της ανθρωπολογίας της αποικιακής περιόδου των Βρετανών στην Αφρική</a:t>
            </a:r>
          </a:p>
          <a:p>
            <a:pPr>
              <a:buNone/>
            </a:pPr>
            <a:r>
              <a:rPr lang="el-GR" dirty="0" smtClean="0"/>
              <a:t>-υπερβαίνει τον </a:t>
            </a:r>
            <a:r>
              <a:rPr lang="el-GR" dirty="0" err="1" smtClean="0"/>
              <a:t>δομολειτουργισμό</a:t>
            </a:r>
            <a:r>
              <a:rPr lang="el-GR" dirty="0" smtClean="0"/>
              <a:t> και  τις αγκυλώσεις του στη στεγανή διάκριση μεταξύ θρησκείας/μαγείας, φέρνοντας τις </a:t>
            </a:r>
            <a:r>
              <a:rPr lang="el-GR" dirty="0" err="1" smtClean="0"/>
              <a:t>μαγικοθρησκευτικές</a:t>
            </a:r>
            <a:r>
              <a:rPr lang="el-GR" dirty="0" smtClean="0"/>
              <a:t> αντιλήψεις των Σαρακατσάνων στο προσκήνιο</a:t>
            </a:r>
          </a:p>
          <a:p>
            <a:pPr>
              <a:buNone/>
            </a:pPr>
            <a:r>
              <a:rPr lang="el-GR" dirty="0" smtClean="0"/>
              <a:t>-πλησιάζει τη σημειωτική ανάλυση των συμβόλων και παραδόξως θέτει τις βάσεις για πιο ερμηνευτικές προσεγγίσεις</a:t>
            </a:r>
          </a:p>
          <a:p>
            <a:pPr>
              <a:buNone/>
            </a:pPr>
            <a:r>
              <a:rPr lang="el-GR" dirty="0" smtClean="0"/>
              <a:t>-και ενώ αποφεύγει να συνομιλήσει με το ιστορικό πλαίσιο  παραδόξως γίνεται η μελέτη αναφοράς για τη διαχρονικότητα του συστήματος της πολιτικής πατρωνίας στην Ελλάδα, έτσι όπως αναλύεται από ιστορικούς και </a:t>
            </a:r>
            <a:r>
              <a:rPr lang="el-GR" dirty="0" err="1" smtClean="0"/>
              <a:t>πολιτειολόγους</a:t>
            </a:r>
            <a:r>
              <a:rPr lang="el-GR" dirty="0" smtClean="0"/>
              <a:t>  στη συνέχεια</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700" cap="small" dirty="0" smtClean="0"/>
              <a:t>Juliet du </a:t>
            </a:r>
            <a:r>
              <a:rPr lang="en-US" sz="2700" cap="small" dirty="0" err="1" smtClean="0"/>
              <a:t>Boulay</a:t>
            </a:r>
            <a:r>
              <a:rPr lang="en-US" sz="2700" dirty="0" smtClean="0"/>
              <a:t> has an MA in English Literature and Language and a D. Phil. in Social Anthropology</a:t>
            </a:r>
            <a:endParaRPr lang="el-GR" dirty="0"/>
          </a:p>
        </p:txBody>
      </p:sp>
      <p:pic>
        <p:nvPicPr>
          <p:cNvPr id="32770" name="Picture 2"/>
          <p:cNvPicPr>
            <a:picLocks noGrp="1" noChangeAspect="1" noChangeArrowheads="1"/>
          </p:cNvPicPr>
          <p:nvPr>
            <p:ph idx="1"/>
          </p:nvPr>
        </p:nvPicPr>
        <p:blipFill>
          <a:blip r:embed="rId2"/>
          <a:srcRect/>
          <a:stretch>
            <a:fillRect/>
          </a:stretch>
        </p:blipFill>
        <p:spPr bwMode="auto">
          <a:xfrm>
            <a:off x="785786" y="1714488"/>
            <a:ext cx="2357454" cy="3500462"/>
          </a:xfrm>
          <a:prstGeom prst="rect">
            <a:avLst/>
          </a:prstGeom>
          <a:noFill/>
          <a:ln w="9525">
            <a:noFill/>
            <a:miter lim="800000"/>
            <a:headEnd/>
            <a:tailEnd/>
          </a:ln>
          <a:effectLst/>
        </p:spPr>
      </p:pic>
      <p:sp>
        <p:nvSpPr>
          <p:cNvPr id="5" name="4 - Ορθογώνιο"/>
          <p:cNvSpPr/>
          <p:nvPr/>
        </p:nvSpPr>
        <p:spPr>
          <a:xfrm>
            <a:off x="3500430" y="1285861"/>
            <a:ext cx="5143536" cy="4801314"/>
          </a:xfrm>
          <a:prstGeom prst="rect">
            <a:avLst/>
          </a:prstGeom>
        </p:spPr>
        <p:txBody>
          <a:bodyPr wrap="square">
            <a:spAutoFit/>
          </a:bodyPr>
          <a:lstStyle/>
          <a:p>
            <a:r>
              <a:rPr lang="en-US" dirty="0" smtClean="0"/>
              <a:t>During 1961–64 she travelled extensively in the villages in mainland Greece and </a:t>
            </a:r>
            <a:r>
              <a:rPr lang="en-US" dirty="0" err="1" smtClean="0"/>
              <a:t>Evia</a:t>
            </a:r>
            <a:r>
              <a:rPr lang="en-US" dirty="0" smtClean="0"/>
              <a:t> (Euboea), and also spent some months walking with a donkey in the mountainous areas of Western Crete. She returned to England to study social anthropology at Oxford, after which in the period between 1966–73 she lived chiefly in a mountain village of northern </a:t>
            </a:r>
            <a:r>
              <a:rPr lang="en-US" dirty="0" err="1" smtClean="0"/>
              <a:t>Evia</a:t>
            </a:r>
            <a:r>
              <a:rPr lang="en-US" dirty="0" smtClean="0"/>
              <a:t>, at first collecting material on the customs and institutions of the village, and then paying especial attention to the people’s cosmological and religious ideas. These studies were written up in book form as </a:t>
            </a:r>
            <a:r>
              <a:rPr lang="en-US" i="1" dirty="0" smtClean="0"/>
              <a:t>Portrait of a Greek Mountain Village</a:t>
            </a:r>
            <a:r>
              <a:rPr lang="en-US" dirty="0" smtClean="0"/>
              <a:t> (1974) and </a:t>
            </a:r>
            <a:r>
              <a:rPr lang="en-US" i="1" dirty="0" smtClean="0"/>
              <a:t>Cosmos, Life, and Liturgy in a Greek Orthodox Village</a:t>
            </a:r>
            <a:r>
              <a:rPr lang="en-US" dirty="0" smtClean="0"/>
              <a:t> (2009). She has also published various articles in anthropological journals.</a:t>
            </a:r>
          </a:p>
          <a:p>
            <a:r>
              <a:rPr lang="en-US" dirty="0" smtClean="0"/>
              <a:t>.</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dirty="0" smtClean="0"/>
              <a:t>Cosmos, Life, and Liturgy in a Greek Orthodox</a:t>
            </a:r>
            <a:r>
              <a:rPr lang="el-GR" i="1" dirty="0" smtClean="0"/>
              <a:t> </a:t>
            </a:r>
            <a:r>
              <a:rPr lang="en-US" i="1" dirty="0" smtClean="0"/>
              <a:t>village 2009</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hlinkClick r:id="rId2"/>
              </a:rPr>
              <a:t>https://deniseharveypublisher.gr/books/cosmos-life-and-liturgy-in-a-greek-orthodox-village</a:t>
            </a:r>
            <a:endParaRPr lang="en-US" dirty="0" smtClean="0"/>
          </a:p>
          <a:p>
            <a:r>
              <a:rPr lang="en-US" dirty="0" smtClean="0"/>
              <a:t>In this remarkable volume, a sequel to her acclaimed study of a Greek mountain village, Juliet du </a:t>
            </a:r>
            <a:r>
              <a:rPr lang="en-US" dirty="0" err="1" smtClean="0"/>
              <a:t>Boulay</a:t>
            </a:r>
            <a:r>
              <a:rPr lang="en-US" dirty="0" smtClean="0"/>
              <a:t> shows the place of Orthodoxy in villagers' thinking. She explores the way their faith is woven into the details of their lives, especially in the imagery of the round dance, a symbol in both village and Orthodox tradition of blest communal living. The result is fascinating.’ Fr Andrew </a:t>
            </a:r>
            <a:r>
              <a:rPr lang="en-US" dirty="0" err="1" smtClean="0"/>
              <a:t>Louth</a:t>
            </a:r>
            <a:r>
              <a:rPr lang="en-US" dirty="0" smtClean="0"/>
              <a:t>, </a:t>
            </a:r>
            <a:r>
              <a:rPr lang="en-US" i="1" dirty="0" smtClean="0"/>
              <a:t>Emeritus Professor of Patristic and Byzantine Studies, University of Durham.</a:t>
            </a:r>
          </a:p>
          <a:p>
            <a:r>
              <a:rPr lang="en-US" dirty="0" smtClean="0">
                <a:hlinkClick r:id="rId3" action="ppaction://hlinkfile"/>
              </a:rPr>
              <a:t>file:///C:/Users/User/Downloads/jrai_1675_27duBoulayrev.pdf</a:t>
            </a:r>
            <a:r>
              <a:rPr lang="en-US" dirty="0" smtClean="0"/>
              <a:t>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700" dirty="0" smtClean="0"/>
              <a:t>197 5 J d u </a:t>
            </a:r>
            <a:r>
              <a:rPr lang="en-US" sz="2700" dirty="0" err="1" smtClean="0"/>
              <a:t>Boula</a:t>
            </a:r>
            <a:r>
              <a:rPr lang="en-US" sz="2700" dirty="0" smtClean="0"/>
              <a:t> y 197 4 </a:t>
            </a:r>
            <a:r>
              <a:rPr lang="en-US" sz="2700" dirty="0" err="1" smtClean="0"/>
              <a:t>Portrai</a:t>
            </a:r>
            <a:r>
              <a:rPr lang="en-US" sz="2700" dirty="0" smtClean="0"/>
              <a:t> t o f a </a:t>
            </a:r>
            <a:r>
              <a:rPr lang="en-US" sz="2700" dirty="0" err="1" smtClean="0"/>
              <a:t>Gree</a:t>
            </a:r>
            <a:r>
              <a:rPr lang="en-US" sz="2700" dirty="0" smtClean="0"/>
              <a:t> k </a:t>
            </a:r>
            <a:r>
              <a:rPr lang="en-US" sz="2700" dirty="0" err="1" smtClean="0"/>
              <a:t>Mountai</a:t>
            </a:r>
            <a:r>
              <a:rPr lang="en-US" sz="2700" dirty="0" smtClean="0"/>
              <a:t> n Village' , Oxford - Clarendon Press, A/a« 10,4:654-5 </a:t>
            </a:r>
            <a:r>
              <a:rPr lang="en-US" dirty="0" smtClean="0"/>
              <a:t>.</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hlinkClick r:id="rId2" action="ppaction://hlinkfile"/>
              </a:rPr>
              <a:t>file:///C:/Users/User/Downloads/reviewofduBoulayPortrait.pdf</a:t>
            </a:r>
            <a:endParaRPr lang="en-US" dirty="0" smtClean="0"/>
          </a:p>
          <a:p>
            <a:endParaRPr lang="en-US" dirty="0" smtClean="0"/>
          </a:p>
          <a:p>
            <a:r>
              <a:rPr lang="en-US" dirty="0" smtClean="0"/>
              <a:t>'</a:t>
            </a:r>
            <a:r>
              <a:rPr lang="en-US" i="1" dirty="0" smtClean="0"/>
              <a:t>Portrait of a Greek Mountain Village</a:t>
            </a:r>
            <a:r>
              <a:rPr lang="en-US" dirty="0" smtClean="0"/>
              <a:t> ranks with John Campbell's study of northern Greek shepherds as one of the two best books written about Greece in this [last] century, at least in our language . . . There is an honesty and a curiosity about her writing that are somehow the measure of a love-affair of the mind. Lucky village . . . to have so sympathetic, so patient, and so clear-eyed a scholar.' Peter Levi in </a:t>
            </a:r>
            <a:r>
              <a:rPr lang="en-US" i="1" dirty="0" smtClean="0"/>
              <a:t>The Times Literary Supplement</a:t>
            </a:r>
            <a:r>
              <a:rPr lang="en-US" dirty="0" smtClean="0"/>
              <a:t>.</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By Peter </a:t>
            </a:r>
            <a:r>
              <a:rPr lang="en-US" dirty="0" err="1" smtClean="0"/>
              <a:t>Loizos</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 . . until the 1960s the village was an embodiment and, one feels, a continuity of a very ancient way of life, the rural community creating and defining its territory over centuries of customary agricultural and craft usages. . . . Dr du </a:t>
            </a:r>
            <a:r>
              <a:rPr lang="en-US" dirty="0" err="1" smtClean="0"/>
              <a:t>Boulay's</a:t>
            </a:r>
            <a:r>
              <a:rPr lang="en-US" dirty="0" smtClean="0"/>
              <a:t> work, fascinating for any student of the contemporary Mediterranean way of life, is of yet richer value for insights into its past. No student of Aegean history could read the book without profit.' Peter Warren in </a:t>
            </a:r>
            <a:r>
              <a:rPr lang="en-US" i="1" dirty="0" smtClean="0"/>
              <a:t>Antiquity</a:t>
            </a:r>
            <a:endParaRPr lang="en-US" dirty="0" smtClean="0"/>
          </a:p>
          <a:p>
            <a:r>
              <a:rPr lang="en-US" dirty="0" smtClean="0"/>
              <a:t>'Juliet du </a:t>
            </a:r>
            <a:r>
              <a:rPr lang="en-US" dirty="0" err="1" smtClean="0"/>
              <a:t>Boulay</a:t>
            </a:r>
            <a:r>
              <a:rPr lang="en-US" dirty="0" smtClean="0"/>
              <a:t> analyses [the] poignant moment in the last days of a traditional village. It is not romantic of her to emphasize that in the change something is lost which is not replaced by higher levels of consumption. . . . Few will match [her] eloquence and perception.' Peter </a:t>
            </a:r>
            <a:r>
              <a:rPr lang="en-US" dirty="0" err="1" smtClean="0"/>
              <a:t>Loisos</a:t>
            </a:r>
            <a:r>
              <a:rPr lang="en-US" dirty="0" smtClean="0"/>
              <a:t> in </a:t>
            </a:r>
            <a:r>
              <a:rPr lang="en-US" i="1" dirty="0" smtClean="0"/>
              <a:t>The Times Educational Supplement</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7</a:t>
            </a:r>
            <a:r>
              <a:rPr lang="el-GR" baseline="30000" dirty="0" smtClean="0"/>
              <a:t>η</a:t>
            </a:r>
            <a:r>
              <a:rPr lang="el-GR" dirty="0" smtClean="0"/>
              <a:t> Ενότητα</a:t>
            </a:r>
            <a:br>
              <a:rPr lang="el-GR" dirty="0" smtClean="0"/>
            </a:br>
            <a:r>
              <a:rPr lang="el-GR" dirty="0" smtClean="0"/>
              <a:t>Ξένοι Ανθρωπολόγοι στην Ελλάδα</a:t>
            </a:r>
            <a:endParaRPr lang="el-GR" dirty="0"/>
          </a:p>
        </p:txBody>
      </p:sp>
      <p:sp>
        <p:nvSpPr>
          <p:cNvPr id="3" name="2 - Θέση περιεχομένου"/>
          <p:cNvSpPr>
            <a:spLocks noGrp="1"/>
          </p:cNvSpPr>
          <p:nvPr>
            <p:ph idx="1"/>
          </p:nvPr>
        </p:nvSpPr>
        <p:spPr/>
        <p:txBody>
          <a:bodyPr/>
          <a:lstStyle/>
          <a:p>
            <a:r>
              <a:rPr lang="el-GR" dirty="0" smtClean="0"/>
              <a:t>Η Γαλλική σχολή</a:t>
            </a:r>
          </a:p>
          <a:p>
            <a:r>
              <a:rPr lang="el-GR" dirty="0" smtClean="0"/>
              <a:t>Η Βρετανική σχολή</a:t>
            </a:r>
          </a:p>
          <a:p>
            <a:r>
              <a:rPr lang="el-GR" dirty="0" smtClean="0"/>
              <a:t>Η Αμερικάνικη σχολή</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fr-FR" sz="2800" u="sng" dirty="0" smtClean="0"/>
              <a:t>Marie-Elisabeth </a:t>
            </a:r>
            <a:r>
              <a:rPr lang="fr-FR" sz="2800" u="sng" dirty="0" err="1" smtClean="0"/>
              <a:t>Handman</a:t>
            </a:r>
            <a:r>
              <a:rPr lang="fr-FR" sz="2800" u="sng" dirty="0" smtClean="0"/>
              <a:t> - </a:t>
            </a:r>
            <a:r>
              <a:rPr lang="el-GR" sz="2800" u="sng" dirty="0" smtClean="0"/>
              <a:t>Η γαλλική παράδοση </a:t>
            </a:r>
            <a:r>
              <a:rPr lang="el-GR" sz="2800" u="sng" dirty="0" err="1" smtClean="0"/>
              <a:t>άπό</a:t>
            </a:r>
            <a:r>
              <a:rPr lang="el-GR" sz="2800" u="sng" dirty="0" smtClean="0"/>
              <a:t> τον στρουκτουραλισμό στον μαρξισμό, την ψυχανάλυση και την ανθρωπολογία των γυναικών</a:t>
            </a:r>
            <a:endParaRPr lang="el-GR" sz="2800" dirty="0"/>
          </a:p>
        </p:txBody>
      </p:sp>
      <p:pic>
        <p:nvPicPr>
          <p:cNvPr id="4" name="Picture 2"/>
          <p:cNvPicPr>
            <a:picLocks noGrp="1" noChangeAspect="1" noChangeArrowheads="1"/>
          </p:cNvPicPr>
          <p:nvPr>
            <p:ph idx="1"/>
          </p:nvPr>
        </p:nvPicPr>
        <p:blipFill>
          <a:blip r:embed="rId2"/>
          <a:srcRect/>
          <a:stretch>
            <a:fillRect/>
          </a:stretch>
        </p:blipFill>
        <p:spPr bwMode="auto">
          <a:xfrm>
            <a:off x="714348" y="1643050"/>
            <a:ext cx="3058386" cy="4525963"/>
          </a:xfrm>
          <a:prstGeom prst="rect">
            <a:avLst/>
          </a:prstGeom>
          <a:noFill/>
          <a:ln w="9525">
            <a:noFill/>
            <a:miter lim="800000"/>
            <a:headEnd/>
            <a:tailEnd/>
          </a:ln>
          <a:effectLst/>
        </p:spPr>
      </p:pic>
      <p:sp>
        <p:nvSpPr>
          <p:cNvPr id="5" name="4 - Ορθογώνιο"/>
          <p:cNvSpPr/>
          <p:nvPr/>
        </p:nvSpPr>
        <p:spPr>
          <a:xfrm>
            <a:off x="4214810" y="2214554"/>
            <a:ext cx="3714776" cy="2862322"/>
          </a:xfrm>
          <a:prstGeom prst="rect">
            <a:avLst/>
          </a:prstGeom>
        </p:spPr>
        <p:txBody>
          <a:bodyPr wrap="square">
            <a:spAutoFit/>
          </a:bodyPr>
          <a:lstStyle/>
          <a:p>
            <a:r>
              <a:rPr lang="el-GR" b="1" dirty="0" smtClean="0"/>
              <a:t>Βία και πονηριά</a:t>
            </a:r>
          </a:p>
          <a:p>
            <a:r>
              <a:rPr lang="el-GR" b="1" dirty="0" smtClean="0"/>
              <a:t>Άντρες και γυναίκες σ' ένα ελληνικό χωριό</a:t>
            </a:r>
          </a:p>
          <a:p>
            <a:r>
              <a:rPr lang="el-GR" dirty="0" smtClean="0">
                <a:hlinkClick r:id="rId3"/>
              </a:rPr>
              <a:t>Μαρί-</a:t>
            </a:r>
            <a:r>
              <a:rPr lang="el-GR" dirty="0" err="1" smtClean="0">
                <a:hlinkClick r:id="rId3"/>
              </a:rPr>
              <a:t>Ελιζαμπέτ</a:t>
            </a:r>
            <a:r>
              <a:rPr lang="el-GR" dirty="0" smtClean="0">
                <a:hlinkClick r:id="rId3"/>
              </a:rPr>
              <a:t> </a:t>
            </a:r>
            <a:r>
              <a:rPr lang="el-GR" dirty="0" err="1" smtClean="0">
                <a:hlinkClick r:id="rId3"/>
              </a:rPr>
              <a:t>Αντμάν</a:t>
            </a:r>
            <a:endParaRPr lang="el-GR" dirty="0" smtClean="0"/>
          </a:p>
          <a:p>
            <a:endParaRPr lang="el-GR" dirty="0" smtClean="0"/>
          </a:p>
          <a:p>
            <a:r>
              <a:rPr lang="el-GR" dirty="0" smtClean="0"/>
              <a:t>Αθήνα, </a:t>
            </a:r>
            <a:r>
              <a:rPr lang="el-GR" dirty="0" err="1" smtClean="0"/>
              <a:t>Εκδ</a:t>
            </a:r>
            <a:r>
              <a:rPr lang="el-GR" dirty="0" smtClean="0"/>
              <a:t>. Καστανιώτης, 1987</a:t>
            </a:r>
          </a:p>
          <a:p>
            <a:endParaRPr lang="el-GR" dirty="0" smtClean="0"/>
          </a:p>
          <a:p>
            <a:endParaRPr lang="el-GR" dirty="0" smtClean="0"/>
          </a:p>
          <a:p>
            <a:r>
              <a:rPr lang="el-GR" dirty="0" smtClean="0"/>
              <a:t>Στο εξώφυλλο </a:t>
            </a:r>
            <a:r>
              <a:rPr lang="el-GR" dirty="0" err="1" smtClean="0"/>
              <a:t>χωγραφιά</a:t>
            </a:r>
            <a:r>
              <a:rPr lang="el-GR" dirty="0" smtClean="0"/>
              <a:t> του Θεόφιλου, «</a:t>
            </a:r>
            <a:r>
              <a:rPr lang="el-GR" dirty="0" err="1" smtClean="0"/>
              <a:t>Πηλιορίτες</a:t>
            </a:r>
            <a:r>
              <a:rPr lang="el-GR" dirty="0" smtClean="0"/>
              <a:t> νεόνυμφοι</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Η διάχυτη βία πέρα από τα εγκλήματα τιμής  και η πονηριά ως πρακτική υπονόμευσης</a:t>
            </a:r>
            <a:endParaRPr lang="el-GR" sz="2800" b="1"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ξεχωριστό σ' ένα παρόμοιο χωριό είναι ότι η βία δεν έχει, όπως στις άλλες μεσογειακές περιοχές, τη μορφή του εγκλήματος τιμής ή της βεντέτας. Κρυμμένη από τα μάτια του κόσμου, σαν να ντρέπεται, είναι παντού διάχυτη. </a:t>
            </a:r>
          </a:p>
          <a:p>
            <a:r>
              <a:rPr lang="el-GR" dirty="0" smtClean="0"/>
              <a:t>Ασκείται τόσο στα παιδιά, όσο και στις γυναίκες και στους άντρες. Είναι ένα μέσο διαπαιδαγώγησης και, παρόλο που συνεχώς αποδοκιμάζεται, θεωρείται αξίωμα στο σύστημα των κανόνων που διέπουν τη ζωή του χωριού. </a:t>
            </a:r>
          </a:p>
          <a:p>
            <a:r>
              <a:rPr lang="el-GR" dirty="0" smtClean="0"/>
              <a:t>Η αντιφατικότητα αυτών των κανόνων αποτελεί μια από τις αιτίες της βίας και ταυτόχρονα μια από τις πηγές της πονηρίας που καθένας είναι υποχρεωμένος να χρησιμοποιεί για να επιβιώσει.</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Εθνογραφία και Σπουδές Περιοχής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μάθημα αποτελεί μία εισαγωγή στις Σπουδές Περιοχής, τη συνδυαστική δηλαδή μελέτη ολόκληρων γεωγραφικών περιοχών μέσα από διαφορετικά επιστημονικά πεδία. </a:t>
            </a:r>
          </a:p>
          <a:p>
            <a:r>
              <a:rPr lang="el-GR" dirty="0" smtClean="0"/>
              <a:t>Με αφετηρία την εθνογραφική έρευνα πεδίου και την ανθρωπολογική ανάλυση διερευνάται η καθιέρωση αυτού του κλάδου σπουδών.</a:t>
            </a:r>
          </a:p>
          <a:p>
            <a:r>
              <a:rPr lang="el-GR" dirty="0" smtClean="0"/>
              <a:t>Παράλληλα, αναδεικνύεται ο ρόλος της Ανθρωπολογίας σε διάλογο με την Ιστορία, τις Σπουδές του Πολιτισμού και την Πολιτική Οικονομία στη συστηματοποίηση ‘Κριτικών Σπουδών Περιοχής’.</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χωριό σε μετασχηματισμό και ο κόσμος της ανδρικής κυριαρχίας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χωριό δεν είναι και δεν υπήρξε ποτέ ένα ειρηνικό λιμάνι για τους μόνιμους κατοίκους του. Μια συμπληρωματική απόδειξη γι' αυτό αποτελεί το μικρό ελληνικό χωριό που συνήθως βρίσκεται σε κατάσταση διάλυσης.</a:t>
            </a:r>
          </a:p>
          <a:p>
            <a:r>
              <a:rPr lang="el-GR" dirty="0" smtClean="0"/>
              <a:t>Άλλη αιτία βίας είναι η έλλειψη σεβασμού προς το νόμο λόγω της απουσίας ενός εθιμικού δικαίου που θα ρύθμιζε οριστικά τις κληρονομιές. Ο μόνος εν χρήσει νόμος είναι η πατρική διαιτησία που συνδέεται με την αντρική κυριαρχία.</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βιβλιοκρισίες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hlinkClick r:id="rId2"/>
              </a:rPr>
              <a:t>http://digital.lib.auth.gr/record/30734/files/npa-2005-20509.pdf</a:t>
            </a:r>
            <a:r>
              <a:rPr lang="el-GR" dirty="0" smtClean="0"/>
              <a:t> </a:t>
            </a:r>
          </a:p>
          <a:p>
            <a:endParaRPr lang="el-GR" dirty="0" smtClean="0"/>
          </a:p>
          <a:p>
            <a:r>
              <a:rPr lang="el-GR" dirty="0" smtClean="0"/>
              <a:t>Η Μαρί-</a:t>
            </a:r>
            <a:r>
              <a:rPr lang="el-GR" dirty="0" err="1" smtClean="0"/>
              <a:t>Ελιζαμπέτ</a:t>
            </a:r>
            <a:r>
              <a:rPr lang="el-GR" dirty="0" smtClean="0"/>
              <a:t> </a:t>
            </a:r>
            <a:r>
              <a:rPr lang="el-GR" dirty="0" err="1" smtClean="0"/>
              <a:t>Αντμάν</a:t>
            </a:r>
            <a:r>
              <a:rPr lang="el-GR" dirty="0" smtClean="0"/>
              <a:t> αναλύει τις εκδηλώσεις αυτής της κυριαρχίας ως τις </a:t>
            </a:r>
            <a:r>
              <a:rPr lang="el-GR" dirty="0" err="1" smtClean="0"/>
              <a:t>παραμικρότερες</a:t>
            </a:r>
            <a:r>
              <a:rPr lang="el-GR" dirty="0" smtClean="0"/>
              <a:t> λεπτομέρειές της –στην καθημερινότητα, στις σχέσεις με τους άλλους, στις σχέσεις ανάμεσα στις οικογένειες– πραγματοποιώντας έτσι μια έρευνα στον τομέα της κοινωνικής ανθρωπολογίας που αποτελεί προσφορά.</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dirty="0" err="1" smtClean="0">
                <a:hlinkClick r:id="rId2"/>
              </a:rPr>
              <a:t>Renée</a:t>
            </a:r>
            <a:r>
              <a:rPr lang="el-GR" sz="2700" dirty="0" smtClean="0">
                <a:hlinkClick r:id="rId2"/>
              </a:rPr>
              <a:t> </a:t>
            </a:r>
            <a:r>
              <a:rPr lang="el-GR" sz="2700" dirty="0" err="1" smtClean="0">
                <a:hlinkClick r:id="rId2"/>
              </a:rPr>
              <a:t>Hirschon</a:t>
            </a:r>
            <a:r>
              <a:rPr lang="el-GR" sz="2700" dirty="0" smtClean="0"/>
              <a:t> , η βρετανική σχολή του </a:t>
            </a:r>
            <a:r>
              <a:rPr lang="el-GR" sz="2700" dirty="0" err="1" smtClean="0"/>
              <a:t>δομολειτουργισμού</a:t>
            </a:r>
            <a:r>
              <a:rPr lang="el-GR" sz="2700" dirty="0" smtClean="0"/>
              <a:t> </a:t>
            </a:r>
            <a:br>
              <a:rPr lang="el-GR" sz="2700" dirty="0" smtClean="0"/>
            </a:br>
            <a:endParaRPr lang="el-GR" b="1"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Ρενέ </a:t>
            </a:r>
            <a:r>
              <a:rPr lang="el-GR" dirty="0" err="1" smtClean="0"/>
              <a:t>Χίρσον</a:t>
            </a:r>
            <a:r>
              <a:rPr lang="el-GR" dirty="0" smtClean="0"/>
              <a:t>-</a:t>
            </a:r>
            <a:r>
              <a:rPr lang="el-GR" dirty="0" err="1" smtClean="0"/>
              <a:t>Φιλιππάκη</a:t>
            </a:r>
            <a:r>
              <a:rPr lang="el-GR" dirty="0" smtClean="0"/>
              <a:t> δίδαξε Ανθρωπολογία στο Πανεπιστήμιο </a:t>
            </a:r>
            <a:r>
              <a:rPr lang="el-GR" dirty="0" err="1" smtClean="0"/>
              <a:t>Brookes</a:t>
            </a:r>
            <a:r>
              <a:rPr lang="el-GR" dirty="0" smtClean="0"/>
              <a:t> της Οξφόρδης. Στο διάστημα 1987-1997 ήταν τακτική καθηγήτρια στο Τμήμα Κοινωνικής Ανθρωπολογίας και Ιστορίας του Πανεπιστημίου του Αιγαίου στη Λέσβο. Σήμερα διδάσκει στο κολέγιο </a:t>
            </a:r>
            <a:r>
              <a:rPr lang="el-GR" dirty="0" err="1" smtClean="0"/>
              <a:t>St</a:t>
            </a:r>
            <a:r>
              <a:rPr lang="el-GR" dirty="0" smtClean="0"/>
              <a:t> </a:t>
            </a:r>
            <a:r>
              <a:rPr lang="el-GR" dirty="0" err="1" smtClean="0"/>
              <a:t>Peter's</a:t>
            </a:r>
            <a:r>
              <a:rPr lang="el-GR" dirty="0" smtClean="0"/>
              <a:t> του Πανεπιστημίου της Οξφόρδης και συνεχίζει την ερευνητική της δραστηριότητα με τιμητικό τίτλο στο Πανεπιστήμιο </a:t>
            </a:r>
            <a:r>
              <a:rPr lang="el-GR" dirty="0" err="1" smtClean="0"/>
              <a:t>Brookes</a:t>
            </a:r>
            <a:r>
              <a:rPr lang="el-GR" dirty="0" smtClean="0"/>
              <a:t> της Οξφόρδης, στο Κέντρο Προσφυγικών Σπουδών (</a:t>
            </a:r>
            <a:r>
              <a:rPr lang="el-GR" dirty="0" err="1" smtClean="0"/>
              <a:t>Queen</a:t>
            </a:r>
            <a:r>
              <a:rPr lang="el-GR" dirty="0" smtClean="0"/>
              <a:t> </a:t>
            </a:r>
            <a:r>
              <a:rPr lang="el-GR" dirty="0" err="1" smtClean="0"/>
              <a:t>Elizabeth</a:t>
            </a:r>
            <a:r>
              <a:rPr lang="el-GR" dirty="0" smtClean="0"/>
              <a:t> </a:t>
            </a:r>
            <a:r>
              <a:rPr lang="el-GR" dirty="0" err="1" smtClean="0"/>
              <a:t>House</a:t>
            </a:r>
            <a:r>
              <a:rPr lang="el-GR" dirty="0" smtClean="0"/>
              <a:t>) του Πανεπιστημίου της Οξφόρδης και στο Πρόγραμμα Σπουδών Νοτιοανατολικής Ευρώπης του Κολεγίου </a:t>
            </a:r>
            <a:r>
              <a:rPr lang="el-GR" dirty="0" err="1" smtClean="0"/>
              <a:t>St</a:t>
            </a:r>
            <a:r>
              <a:rPr lang="el-GR" dirty="0" smtClean="0"/>
              <a:t> </a:t>
            </a:r>
            <a:r>
              <a:rPr lang="el-GR" dirty="0" err="1" smtClean="0"/>
              <a:t>Antony's</a:t>
            </a:r>
            <a:r>
              <a:rPr lang="el-GR" dirty="0" smtClean="0"/>
              <a:t> του Πανεπιστημίου της Οξφόρδης.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Κληρονόμοι της Μικρασιατικής Καταστροφής. Η κοινωνική ζωή των </a:t>
            </a:r>
            <a:r>
              <a:rPr lang="el-GR" sz="2800" b="1" dirty="0" err="1" smtClean="0"/>
              <a:t>Μικρασιατών</a:t>
            </a:r>
            <a:r>
              <a:rPr lang="el-GR" sz="2800" b="1" dirty="0" smtClean="0"/>
              <a:t> προσφύγων στον Πειραιά</a:t>
            </a:r>
            <a:endParaRPr lang="el-GR" sz="2800" dirty="0"/>
          </a:p>
        </p:txBody>
      </p:sp>
      <p:pic>
        <p:nvPicPr>
          <p:cNvPr id="5124" name="Picture 4"/>
          <p:cNvPicPr>
            <a:picLocks noGrp="1" noChangeAspect="1" noChangeArrowheads="1"/>
          </p:cNvPicPr>
          <p:nvPr>
            <p:ph idx="1"/>
          </p:nvPr>
        </p:nvPicPr>
        <p:blipFill>
          <a:blip r:embed="rId2"/>
          <a:srcRect/>
          <a:stretch>
            <a:fillRect/>
          </a:stretch>
        </p:blipFill>
        <p:spPr bwMode="auto">
          <a:xfrm>
            <a:off x="714348" y="1857364"/>
            <a:ext cx="2286000" cy="3410712"/>
          </a:xfrm>
          <a:prstGeom prst="rect">
            <a:avLst/>
          </a:prstGeom>
          <a:noFill/>
          <a:ln w="9525">
            <a:noFill/>
            <a:miter lim="800000"/>
            <a:headEnd/>
            <a:tailEnd/>
          </a:ln>
          <a:effectLst/>
        </p:spPr>
      </p:pic>
      <p:sp>
        <p:nvSpPr>
          <p:cNvPr id="8" name="7 - Ορθογώνιο"/>
          <p:cNvSpPr/>
          <p:nvPr/>
        </p:nvSpPr>
        <p:spPr>
          <a:xfrm>
            <a:off x="3214678" y="2357430"/>
            <a:ext cx="5214974" cy="1200329"/>
          </a:xfrm>
          <a:prstGeom prst="rect">
            <a:avLst/>
          </a:prstGeom>
        </p:spPr>
        <p:txBody>
          <a:bodyPr wrap="square">
            <a:spAutoFit/>
          </a:bodyPr>
          <a:lstStyle/>
          <a:p>
            <a:r>
              <a:rPr lang="el-GR" dirty="0" smtClean="0"/>
              <a:t>Δημοσιευμένο το 1989, το βιβλίο αποτελεί την πρώτη εκτενή εθνογραφική μελέτη ενός αστικού χώρου στην Ευρώπη και παραμένει ένα από τα λίγα έργα που εξετάζουν εις βάθος μια προσφυγική κοινότητα</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Ιστορική συγκυρία</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Στην ελληνική ιστορία, το 1922 αποτελεί ορόσημο. Η Μικρασιατική Καταστροφή σήμανε το τέλος του Ελληνισμού της </a:t>
            </a:r>
            <a:r>
              <a:rPr lang="el-GR" dirty="0" err="1" smtClean="0"/>
              <a:t>Μικράς</a:t>
            </a:r>
            <a:r>
              <a:rPr lang="el-GR" dirty="0" smtClean="0"/>
              <a:t> Ασίας και οδήγησε σε μια πρωτοφανή υποχρεωτική ανταλλαγή πληθυσμών -μια επιχείρηση εθνοκάθαρσης, με τους όρους της εποχής. Όπως προέβλεπε η Σύμβαση της Λωζάννης, που υπογράφτηκε τον Ιανουάριο του 1923, 350.000 μουσουλμάνοι αναγκάστηκαν να εγκαταλείψουν τις εστίες τους στον ελλαδικό χώρο και πάνω από 1.000.000 ορθόδοξοι χριστιανοί ήρθαν πρόσφυγες στην Ελλάδα, αυξάνοντας τον πληθυσμό της χώρας κατά 25% μέσα σε δύο χρόνια.</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Εθνογραφική έρευνα σε αστική συνοικία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Βασισμένη στην επιτόπια έρευνα της συγγραφέως αυτή η εθνογραφική μελέτη της Κοκκινιάς  -που ξεκίνησε σε έναν προσφυγικό συνοικισμό  για να γίνει μια αστική συνοικία του Πειραιά- αποκαλύπτει ότι </a:t>
            </a:r>
          </a:p>
          <a:p>
            <a:r>
              <a:rPr lang="el-GR" dirty="0" smtClean="0"/>
              <a:t>οι κάτοικοί της, πενήντα χρόνια μετά την εγκατάστασή τους, διατηρούσαν την αίσθηση της ιδιαίτερης ταυτότητάς τους, μολονότι μιλούσαν την ίδια γλώσσα με τους "ντόπιους Έλληνες", είχαν την ίδια θρησκεία και το ίδιο πολιτισμικό υπόβαθρο.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σημασία της μνήμης και του τραύματος της προσφυγιάς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Μέσα από την ανάλυση της διαδικασίας με την οποία δημιουργήθηκε και παγιώθηκε η αίσθηση της ξεχωριστής ταυτότητας, το βιβλίο εξετάζει την πολιτισμική συνέχεια και προσαρμογή, το ρόλο της μνήμης, τα σχήματα της κοινωνικής και της οικονομικής οργάνωσης, τη ζωή στη γειτονιά και τους ρόλους των φύλων, αλλά και την επίδραση των πολιτισμικών αξιών στο συμβολικό επίπεδο και στη χρήση του χώρου. </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Παλιά Κοκκινιά</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809519"/>
            <a:ext cx="8229600" cy="410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αγορά της Κοκκινιάς</a:t>
            </a:r>
            <a:endParaRPr lang="el-GR" dirty="0"/>
          </a:p>
        </p:txBody>
      </p:sp>
      <p:pic>
        <p:nvPicPr>
          <p:cNvPr id="7170" name="Picture 2"/>
          <p:cNvPicPr>
            <a:picLocks noGrp="1" noChangeAspect="1" noChangeArrowheads="1"/>
          </p:cNvPicPr>
          <p:nvPr>
            <p:ph idx="1"/>
          </p:nvPr>
        </p:nvPicPr>
        <p:blipFill>
          <a:blip r:embed="rId2"/>
          <a:srcRect/>
          <a:stretch>
            <a:fillRect/>
          </a:stretch>
        </p:blipFill>
        <p:spPr bwMode="auto">
          <a:xfrm>
            <a:off x="1453293" y="1600200"/>
            <a:ext cx="623741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Αη</a:t>
            </a:r>
            <a:r>
              <a:rPr lang="el-GR" dirty="0" smtClean="0"/>
              <a:t> Σωτήρας και τα Γερμανικά</a:t>
            </a:r>
            <a:endParaRPr lang="el-GR" dirty="0"/>
          </a:p>
        </p:txBody>
      </p:sp>
      <p:pic>
        <p:nvPicPr>
          <p:cNvPr id="9218" name="Picture 2"/>
          <p:cNvPicPr>
            <a:picLocks noGrp="1" noChangeAspect="1" noChangeArrowheads="1"/>
          </p:cNvPicPr>
          <p:nvPr>
            <p:ph idx="1"/>
          </p:nvPr>
        </p:nvPicPr>
        <p:blipFill>
          <a:blip r:embed="rId2"/>
          <a:srcRect/>
          <a:stretch>
            <a:fillRect/>
          </a:stretch>
        </p:blipFill>
        <p:spPr bwMode="auto">
          <a:xfrm>
            <a:off x="785786" y="1857364"/>
            <a:ext cx="3666770" cy="2425570"/>
          </a:xfrm>
          <a:prstGeom prst="rect">
            <a:avLst/>
          </a:prstGeom>
          <a:noFill/>
          <a:ln w="9525">
            <a:noFill/>
            <a:miter lim="800000"/>
            <a:headEnd/>
            <a:tailEnd/>
          </a:ln>
          <a:effectLst/>
        </p:spPr>
      </p:pic>
      <p:pic>
        <p:nvPicPr>
          <p:cNvPr id="9220" name="Picture 4" descr="https://scontent.fskg1-2.fna.fbcdn.net/v/t1.0-9/12993604_493514550851862_2109960389620450682_n.jpg?_nc_cat=105&amp;ccb=2&amp;_nc_sid=09cbfe&amp;_nc_eui2=AeHWcpo4Dmma84o5fPvBK_zHDnZle-uCk4YOdmV764KThiihCu1XSypW5qlkt4qXp-xZIR3Nugl7y0CScRxGrckN&amp;_nc_ohc=wXsEeoxUX7cAX9AHB7y&amp;_nc_ht=scontent.fskg1-2.fna&amp;oh=58f620df6f2eb50690759da34ece1c27&amp;oe=5FDC3CB5"/>
          <p:cNvPicPr>
            <a:picLocks noChangeAspect="1" noChangeArrowheads="1"/>
          </p:cNvPicPr>
          <p:nvPr/>
        </p:nvPicPr>
        <p:blipFill>
          <a:blip r:embed="rId3"/>
          <a:srcRect/>
          <a:stretch>
            <a:fillRect/>
          </a:stretch>
        </p:blipFill>
        <p:spPr bwMode="auto">
          <a:xfrm>
            <a:off x="4714876" y="2857496"/>
            <a:ext cx="3810000" cy="34099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6</a:t>
            </a:r>
            <a:r>
              <a:rPr lang="el-GR" baseline="30000" smtClean="0"/>
              <a:t>η</a:t>
            </a:r>
            <a:r>
              <a:rPr lang="el-GR" smtClean="0"/>
              <a:t> ενότητα</a:t>
            </a:r>
            <a:endParaRPr lang="el-GR"/>
          </a:p>
        </p:txBody>
      </p:sp>
      <p:sp>
        <p:nvSpPr>
          <p:cNvPr id="3" name="2 - Θέση περιεχομένου"/>
          <p:cNvSpPr>
            <a:spLocks noGrp="1"/>
          </p:cNvSpPr>
          <p:nvPr>
            <p:ph idx="1"/>
          </p:nvPr>
        </p:nvSpPr>
        <p:spPr/>
        <p:txBody>
          <a:bodyPr>
            <a:normAutofit fontScale="85000" lnSpcReduction="20000"/>
          </a:bodyPr>
          <a:lstStyle/>
          <a:p>
            <a:pPr lvl="0"/>
            <a:r>
              <a:rPr lang="el-GR" dirty="0" smtClean="0"/>
              <a:t>Α) Η Μεσόγειος ως πολιτισμική περιοχή και πολιτική κατηγορία. Από το αναλυτικό δίπολο της τιμής και της ντροπής (</a:t>
            </a:r>
            <a:r>
              <a:rPr lang="en-US" dirty="0" smtClean="0"/>
              <a:t>Campbell</a:t>
            </a:r>
            <a:r>
              <a:rPr lang="el-GR" dirty="0" smtClean="0"/>
              <a:t>,</a:t>
            </a:r>
            <a:r>
              <a:rPr lang="en-US" dirty="0" smtClean="0"/>
              <a:t> </a:t>
            </a:r>
            <a:r>
              <a:rPr lang="el-GR" dirty="0" smtClean="0"/>
              <a:t> (1964) </a:t>
            </a:r>
            <a:r>
              <a:rPr lang="en-US" dirty="0" err="1" smtClean="0"/>
              <a:t>Honour</a:t>
            </a:r>
            <a:r>
              <a:rPr lang="en-US" dirty="0" smtClean="0"/>
              <a:t>, Family and Patronage. A Study of Institutions and Moral Values in a Greek Mountain Community</a:t>
            </a:r>
            <a:r>
              <a:rPr lang="el-GR" dirty="0" smtClean="0"/>
              <a:t>) στην κατανόηση του παρόντος και του παρελθόντος, των ιστορικών μετασχηματισμών και της σημασίας της </a:t>
            </a:r>
            <a:r>
              <a:rPr lang="el-GR" dirty="0" err="1" smtClean="0"/>
              <a:t>έμφυλης</a:t>
            </a:r>
            <a:r>
              <a:rPr lang="el-GR" dirty="0" smtClean="0"/>
              <a:t> ανισότητας (βλ. Η βία και η πονηριά της </a:t>
            </a:r>
            <a:r>
              <a:rPr lang="en-US" dirty="0" smtClean="0"/>
              <a:t>M</a:t>
            </a:r>
            <a:r>
              <a:rPr lang="el-GR" dirty="0" smtClean="0"/>
              <a:t>-</a:t>
            </a:r>
            <a:r>
              <a:rPr lang="en-US" dirty="0" smtClean="0"/>
              <a:t>E </a:t>
            </a:r>
            <a:r>
              <a:rPr lang="en-US" dirty="0" err="1" smtClean="0"/>
              <a:t>Handman</a:t>
            </a:r>
            <a:r>
              <a:rPr lang="el-GR" dirty="0" smtClean="0"/>
              <a:t>) (Φ. </a:t>
            </a:r>
            <a:r>
              <a:rPr lang="el-GR" dirty="0" err="1" smtClean="0"/>
              <a:t>Τσιμπιρίδου</a:t>
            </a:r>
            <a:r>
              <a:rPr lang="el-GR" dirty="0" smtClean="0"/>
              <a:t>)</a:t>
            </a:r>
          </a:p>
          <a:p>
            <a:r>
              <a:rPr lang="el-GR" dirty="0" smtClean="0"/>
              <a:t>Β) Δρ. Θοδωρής </a:t>
            </a:r>
            <a:r>
              <a:rPr lang="el-GR" dirty="0" err="1" smtClean="0"/>
              <a:t>Ρακόπουλος</a:t>
            </a:r>
            <a:r>
              <a:rPr lang="el-GR" dirty="0" smtClean="0"/>
              <a:t>, Ανθρωπολόγος (</a:t>
            </a:r>
            <a:r>
              <a:rPr lang="en-US" dirty="0" smtClean="0"/>
              <a:t>University of Oslo</a:t>
            </a:r>
            <a:r>
              <a:rPr lang="el-GR" dirty="0" smtClean="0"/>
              <a:t>), Επισκέπτης καθηγητής </a:t>
            </a:r>
            <a:r>
              <a:rPr lang="en-US" dirty="0" smtClean="0"/>
              <a:t>Culture</a:t>
            </a:r>
            <a:r>
              <a:rPr lang="el-GR" dirty="0" smtClean="0"/>
              <a:t>-</a:t>
            </a:r>
            <a:r>
              <a:rPr lang="en-US" dirty="0" smtClean="0"/>
              <a:t>Borders</a:t>
            </a:r>
            <a:r>
              <a:rPr lang="el-GR" dirty="0" smtClean="0"/>
              <a:t>-</a:t>
            </a:r>
            <a:r>
              <a:rPr lang="en-US" dirty="0" smtClean="0"/>
              <a:t>Gender</a:t>
            </a:r>
            <a:r>
              <a:rPr lang="el-GR" dirty="0" smtClean="0"/>
              <a:t>/</a:t>
            </a:r>
            <a:r>
              <a:rPr lang="en-US" dirty="0" smtClean="0"/>
              <a:t>LAB</a:t>
            </a:r>
            <a:r>
              <a:rPr lang="el-GR" dirty="0" smtClean="0"/>
              <a:t> (ΒΣΑΣ-ΠΑΜΑΚ), Κάνοντας εθνογραφική έρευνα στη Σικελία</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βιβλιοκρισίες</a:t>
            </a: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smtClean="0"/>
              <a:t/>
            </a:r>
            <a:br>
              <a:rPr lang="el-GR" dirty="0" smtClean="0"/>
            </a:br>
            <a:r>
              <a:rPr lang="el-GR" i="1" dirty="0" err="1" smtClean="0"/>
              <a:t>Ναυτεμπορική</a:t>
            </a:r>
            <a:r>
              <a:rPr lang="el-GR" dirty="0" smtClean="0"/>
              <a:t>, 4-11-2004</a:t>
            </a:r>
            <a:br>
              <a:rPr lang="el-GR" dirty="0" smtClean="0"/>
            </a:br>
            <a:r>
              <a:rPr lang="el-GR" dirty="0" smtClean="0">
                <a:hlinkClick r:id="rId2"/>
              </a:rPr>
              <a:t>Οι κληρονόμοι της Μικρασιατικής Καταστροφής</a:t>
            </a:r>
            <a:r>
              <a:rPr lang="el-GR" dirty="0" smtClean="0"/>
              <a:t/>
            </a:r>
            <a:br>
              <a:rPr lang="el-GR" dirty="0" smtClean="0"/>
            </a:br>
            <a:r>
              <a:rPr lang="el-GR" i="1" dirty="0" smtClean="0"/>
              <a:t>Νέα</a:t>
            </a:r>
            <a:r>
              <a:rPr lang="el-GR" dirty="0" smtClean="0"/>
              <a:t>, 11-12-2004</a:t>
            </a:r>
            <a:br>
              <a:rPr lang="el-GR" dirty="0" smtClean="0"/>
            </a:br>
            <a:r>
              <a:rPr lang="el-GR" dirty="0" smtClean="0">
                <a:hlinkClick r:id="rId3"/>
              </a:rPr>
              <a:t>Κληρονόμοι της Μικρασιατικής Καταστροφής</a:t>
            </a:r>
            <a:r>
              <a:rPr lang="el-GR" dirty="0" smtClean="0"/>
              <a:t/>
            </a:r>
            <a:br>
              <a:rPr lang="el-GR" dirty="0" smtClean="0"/>
            </a:br>
            <a:r>
              <a:rPr lang="el-GR" i="1" dirty="0" smtClean="0"/>
              <a:t>Ελευθεροτυπία</a:t>
            </a:r>
            <a:r>
              <a:rPr lang="el-GR" dirty="0" smtClean="0"/>
              <a:t>, 17-12-2004</a:t>
            </a:r>
            <a:br>
              <a:rPr lang="el-GR" dirty="0" smtClean="0"/>
            </a:br>
            <a:r>
              <a:rPr lang="el-GR" dirty="0" smtClean="0">
                <a:hlinkClick r:id="rId4"/>
              </a:rPr>
              <a:t>Κληρονόμοι της Μικρασιατικής Καταστροφής</a:t>
            </a:r>
            <a:r>
              <a:rPr lang="el-GR" dirty="0" smtClean="0"/>
              <a:t/>
            </a:r>
            <a:br>
              <a:rPr lang="el-GR" dirty="0" smtClean="0"/>
            </a:br>
            <a:r>
              <a:rPr lang="el-GR" i="1" dirty="0" smtClean="0"/>
              <a:t>Εστία</a:t>
            </a:r>
            <a:r>
              <a:rPr lang="el-GR" dirty="0" smtClean="0"/>
              <a:t>, 5-3-2005</a:t>
            </a:r>
            <a:br>
              <a:rPr lang="el-GR" dirty="0" smtClean="0"/>
            </a:br>
            <a:r>
              <a:rPr lang="el-GR" dirty="0" smtClean="0">
                <a:hlinkClick r:id="rId5"/>
              </a:rPr>
              <a:t>Η </a:t>
            </a:r>
            <a:r>
              <a:rPr lang="el-GR" dirty="0" err="1" smtClean="0">
                <a:hlinkClick r:id="rId5"/>
              </a:rPr>
              <a:t>ταυτότης</a:t>
            </a:r>
            <a:r>
              <a:rPr lang="el-GR" dirty="0" smtClean="0">
                <a:hlinkClick r:id="rId5"/>
              </a:rPr>
              <a:t> των προσφύγων</a:t>
            </a:r>
            <a:r>
              <a:rPr lang="el-GR" dirty="0" smtClean="0"/>
              <a:t/>
            </a:r>
            <a:br>
              <a:rPr lang="el-GR" dirty="0" smtClean="0"/>
            </a:br>
            <a:r>
              <a:rPr lang="el-GR" i="1" dirty="0" smtClean="0"/>
              <a:t>Ριζοσπάστης</a:t>
            </a:r>
            <a:r>
              <a:rPr lang="el-GR" dirty="0" smtClean="0"/>
              <a:t>, 6-3-2005</a:t>
            </a:r>
            <a:br>
              <a:rPr lang="el-GR" dirty="0" smtClean="0"/>
            </a:br>
            <a:r>
              <a:rPr lang="el-GR" dirty="0" smtClean="0">
                <a:hlinkClick r:id="rId6"/>
              </a:rPr>
              <a:t>Η κοινωνία της Κοκκινιάς</a:t>
            </a:r>
            <a:r>
              <a:rPr lang="el-GR" dirty="0" smtClean="0"/>
              <a:t/>
            </a:r>
            <a:br>
              <a:rPr lang="el-GR" dirty="0" smtClean="0"/>
            </a:br>
            <a:r>
              <a:rPr lang="el-GR" i="1" dirty="0" smtClean="0"/>
              <a:t>Νέα</a:t>
            </a:r>
            <a:r>
              <a:rPr lang="el-GR" dirty="0" smtClean="0"/>
              <a:t>, 29-4-2005</a:t>
            </a:r>
            <a:br>
              <a:rPr lang="el-GR" dirty="0" smtClean="0"/>
            </a:br>
            <a:r>
              <a:rPr lang="el-GR" dirty="0" smtClean="0">
                <a:hlinkClick r:id="rId7"/>
              </a:rPr>
              <a:t>Στις γειτονιές του ξεριζωμού</a:t>
            </a:r>
            <a:r>
              <a:rPr lang="el-GR" dirty="0" smtClean="0"/>
              <a:t/>
            </a:r>
            <a:br>
              <a:rPr lang="el-GR" dirty="0" smtClean="0"/>
            </a:br>
            <a:r>
              <a:rPr lang="el-GR" i="1" dirty="0" smtClean="0"/>
              <a:t>Νέα</a:t>
            </a:r>
            <a:r>
              <a:rPr lang="el-GR" dirty="0" smtClean="0"/>
              <a:t>, 8-10-2005</a:t>
            </a:r>
            <a:br>
              <a:rPr lang="el-GR" dirty="0" smtClean="0"/>
            </a:br>
            <a:r>
              <a:rPr lang="el-GR" dirty="0" smtClean="0">
                <a:hlinkClick r:id="rId8"/>
              </a:rPr>
              <a:t>Διάβασα...τη μελέτη της Ρενέ </a:t>
            </a:r>
            <a:r>
              <a:rPr lang="el-GR" dirty="0" err="1" smtClean="0">
                <a:hlinkClick r:id="rId8"/>
              </a:rPr>
              <a:t>Χίρσον</a:t>
            </a:r>
            <a:r>
              <a:rPr lang="el-GR" dirty="0" smtClean="0"/>
              <a:t/>
            </a:r>
            <a:br>
              <a:rPr lang="el-GR" dirty="0" smtClean="0"/>
            </a:br>
            <a:r>
              <a:rPr lang="el-GR" i="1" dirty="0" smtClean="0"/>
              <a:t>Δημότης Ανταποκριτής</a:t>
            </a:r>
            <a:r>
              <a:rPr lang="el-GR" dirty="0" smtClean="0"/>
              <a:t>, 5-11-2005</a:t>
            </a:r>
            <a:br>
              <a:rPr lang="el-GR" dirty="0" smtClean="0"/>
            </a:br>
            <a:r>
              <a:rPr lang="el-GR" dirty="0" smtClean="0">
                <a:hlinkClick r:id="rId9"/>
              </a:rPr>
              <a:t>Κληρονόμοι της Μικρασιατικής Καταστροφής</a:t>
            </a:r>
            <a:r>
              <a:rPr lang="el-GR" dirty="0" smtClean="0"/>
              <a:t/>
            </a:r>
            <a:br>
              <a:rPr lang="el-GR" dirty="0" smtClean="0"/>
            </a:br>
            <a:r>
              <a:rPr lang="el-GR" i="1" dirty="0" smtClean="0"/>
              <a:t>Προοπτική</a:t>
            </a:r>
            <a:r>
              <a:rPr lang="el-GR" dirty="0" smtClean="0"/>
              <a:t>, 5-11-2005</a:t>
            </a:r>
            <a:br>
              <a:rPr lang="el-GR" dirty="0" smtClean="0"/>
            </a:br>
            <a:r>
              <a:rPr lang="el-GR" dirty="0" smtClean="0">
                <a:hlinkClick r:id="rId10"/>
              </a:rPr>
              <a:t>Κληρονόμοι της Μικρασιατικής Καταστροφής</a:t>
            </a:r>
            <a:r>
              <a:rPr lang="el-GR" dirty="0" smtClean="0"/>
              <a:t/>
            </a:r>
            <a:br>
              <a:rPr lang="el-GR" dirty="0" smtClean="0"/>
            </a:br>
            <a:r>
              <a:rPr lang="el-GR" i="1" dirty="0" smtClean="0"/>
              <a:t>Ελευθεροτυπία</a:t>
            </a:r>
            <a:r>
              <a:rPr lang="el-GR" dirty="0" smtClean="0"/>
              <a:t>, 8-11-2005</a:t>
            </a:r>
            <a:br>
              <a:rPr lang="el-GR" dirty="0" smtClean="0"/>
            </a:br>
            <a:r>
              <a:rPr lang="el-GR" dirty="0" smtClean="0">
                <a:hlinkClick r:id="rId11"/>
              </a:rPr>
              <a:t>Παράγκες της αλληλεγγύης</a:t>
            </a:r>
            <a:r>
              <a:rPr lang="el-GR" dirty="0" smtClean="0"/>
              <a:t/>
            </a:r>
            <a:br>
              <a:rPr lang="el-GR" dirty="0" smtClean="0"/>
            </a:br>
            <a:r>
              <a:rPr lang="el-GR" i="1" dirty="0" smtClean="0"/>
              <a:t>Ριζοσπάστης</a:t>
            </a:r>
            <a:r>
              <a:rPr lang="el-GR" dirty="0" smtClean="0"/>
              <a:t>, 12-11-2005</a:t>
            </a:r>
            <a:br>
              <a:rPr lang="el-GR" dirty="0" smtClean="0"/>
            </a:br>
            <a:r>
              <a:rPr lang="el-GR" dirty="0" smtClean="0">
                <a:hlinkClick r:id="rId12"/>
              </a:rPr>
              <a:t>Η πρόσφυγας ... Κοκκινιά</a:t>
            </a:r>
            <a:r>
              <a:rPr lang="el-GR" dirty="0" smtClean="0"/>
              <a:t/>
            </a:r>
            <a:br>
              <a:rPr lang="el-GR" dirty="0" smtClean="0"/>
            </a:br>
            <a:r>
              <a:rPr lang="el-GR" dirty="0" smtClean="0"/>
              <a:t>Περιοδικό </a:t>
            </a:r>
            <a:r>
              <a:rPr lang="el-GR" i="1" dirty="0" smtClean="0"/>
              <a:t>Νέμεσις</a:t>
            </a:r>
            <a:r>
              <a:rPr lang="el-GR" dirty="0" smtClean="0"/>
              <a:t>, 1-12-2005</a:t>
            </a:r>
            <a:br>
              <a:rPr lang="el-GR" dirty="0" smtClean="0"/>
            </a:br>
            <a:r>
              <a:rPr lang="el-GR" dirty="0" smtClean="0">
                <a:hlinkClick r:id="rId13"/>
              </a:rPr>
              <a:t>Κληρονόμοι της Μικρασιατικής Καταστροφής</a:t>
            </a:r>
            <a:r>
              <a:rPr lang="el-GR" dirty="0" smtClean="0"/>
              <a:t/>
            </a:r>
            <a:br>
              <a:rPr lang="el-GR" dirty="0" smtClean="0"/>
            </a:br>
            <a:r>
              <a:rPr lang="el-GR" i="1" dirty="0" smtClean="0"/>
              <a:t>Θεσσαλία του Βόλου</a:t>
            </a:r>
            <a:r>
              <a:rPr lang="el-GR" dirty="0" smtClean="0"/>
              <a:t>, 14-5-2006</a:t>
            </a:r>
            <a:br>
              <a:rPr lang="el-GR" dirty="0" smtClean="0"/>
            </a:br>
            <a:r>
              <a:rPr lang="el-GR" dirty="0" smtClean="0">
                <a:hlinkClick r:id="rId14"/>
              </a:rPr>
              <a:t>Κληρονόμοι της Μικρασιατικής Καταστροφής</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Μαγική Πόλη</a:t>
            </a:r>
            <a:r>
              <a:rPr lang="en-US" b="1" dirty="0" smtClean="0"/>
              <a:t> (</a:t>
            </a:r>
            <a:r>
              <a:rPr lang="el-GR" b="1" dirty="0" smtClean="0"/>
              <a:t>Νίκος Κούνδουρος</a:t>
            </a:r>
            <a:r>
              <a:rPr lang="en-US" b="1" dirty="0" smtClean="0"/>
              <a:t>, 1954)</a:t>
            </a:r>
            <a:endParaRPr lang="el-GR" dirty="0"/>
          </a:p>
        </p:txBody>
      </p:sp>
      <p:sp>
        <p:nvSpPr>
          <p:cNvPr id="3" name="2 - Θέση περιεχομένου"/>
          <p:cNvSpPr>
            <a:spLocks noGrp="1"/>
          </p:cNvSpPr>
          <p:nvPr>
            <p:ph idx="1"/>
          </p:nvPr>
        </p:nvSpPr>
        <p:spPr/>
        <p:txBody>
          <a:bodyPr>
            <a:normAutofit fontScale="40000" lnSpcReduction="20000"/>
          </a:bodyPr>
          <a:lstStyle/>
          <a:p>
            <a:pPr>
              <a:buNone/>
            </a:pPr>
            <a:r>
              <a:rPr lang="en-US" b="1" dirty="0" smtClean="0"/>
              <a:t/>
            </a:r>
            <a:br>
              <a:rPr lang="en-US" b="1" dirty="0" smtClean="0"/>
            </a:br>
            <a:r>
              <a:rPr lang="en-US" b="1" dirty="0" smtClean="0"/>
              <a:t>Poverty and solidarity in a poor-neighborhood that opposes the blackmail of the powerful in the underworld.</a:t>
            </a:r>
            <a:endParaRPr lang="el-GR" b="1" dirty="0" smtClean="0"/>
          </a:p>
          <a:p>
            <a:pPr>
              <a:buNone/>
            </a:pPr>
            <a:r>
              <a:rPr lang="el-GR" i="1" dirty="0" smtClean="0"/>
              <a:t>"Ο Νίκος Κούνδουρος ενθουσιασμένος από το σενάριο της Μαργαρίτας Λυμπεράκη, γυρίζει τη Μαγική πόλη. Από τη μια μεριά, η προσφυγική φτωχογειτονιά με τα τσακισμένα όνειρα του μικρασιατικού ελληνισμού, που δεν τολμούν να ξεμυτίσουν πέρα από τις γλάστρες με το βασιλικό και τις υφαντές μπάντες στους τοίχους των παραπηγμάτων, οι άνθρωποί της που μάχονται για το καθημερινό. Και, από την απέναντι μεριά, όχι οι πλούσιοι αλλά ένα υποκατάστατό τους, ένας φτηνός αντικατοπτρισμός μιας προκατασκευασμένης, σύμφωνα με τα πρότυπα των φτηνών αμερικάνικων φιλμ, ευτυχίας: η μαγική πόλη. Η μικρογραφία της –ένα υπόγειο σφαιριστήριο της Ομόνοιας- είναι το κέντρο των λαθρεμπόρων. Ο στόχος της φιλοδοξίας των νεαρών της φτωχογειτονιάς είναι οι εύκολες γυναίκες, το εύκολο κέρδος κι η εύκολη μετάβαση από τη γη στον ουρανό με τα ψεύτικα αστέρια. Δίπλα σε όλα αυτά υπάρχει η αγάπη για τους ανθρώπους του οικείου περιβάλλοντος και μια τιμιότητα. Αυτό το τελευταίο στοιχείο είναι τελικά το βασικό χαρακτηριστικό του Κούνδουρου ως σκηνοθέτη. Μια ευθύτητα, μια τιμιότητα, ένα </a:t>
            </a:r>
            <a:r>
              <a:rPr lang="el-GR" i="1" dirty="0" err="1" smtClean="0"/>
              <a:t>απότολμο</a:t>
            </a:r>
            <a:r>
              <a:rPr lang="el-GR" i="1" dirty="0" smtClean="0"/>
              <a:t> είδος λεβεντιάς, που για τον σκηνοθέτη γίνεται πηγή ανησυχίας, ενώ κατά κάποιο τρόπο καθησυχάζει και τον θεατή. […] </a:t>
            </a:r>
          </a:p>
          <a:p>
            <a:pPr>
              <a:buNone/>
            </a:pPr>
            <a:endParaRPr lang="el-GR" i="1" dirty="0" smtClean="0"/>
          </a:p>
          <a:p>
            <a:pPr>
              <a:buNone/>
            </a:pPr>
            <a:endParaRPr lang="el-GR" i="1" dirty="0" smtClean="0"/>
          </a:p>
          <a:p>
            <a:pPr>
              <a:buNone/>
            </a:pPr>
            <a:r>
              <a:rPr lang="el-GR" i="1" dirty="0" smtClean="0"/>
              <a:t>Παντού όπου προβλήθηκε, άφησε ενθουσιώδη εντύπωση γιατί στην ανάδειξη του κλίματος της εποχής, δηλαδή του νεορεαλιστικού κλίματος, έδινε μια ελληνική απόκλιση, που η αυθεντικότητά της αποτελούσε και το μεγαλύτερό της θέλγητρο. […] Πρώτα απ' όλα την επιλογή των χώρων: οι συνοικίες Δουργούτη και Καισαριανή, η Ομόνοια με την ξενόφερτη νυχτερινή ζωή της, κι ανάμεσά τους η θέα της θάλασσας -όνειρο άπιαστο- από τη γειτονιά της Καστέλας. Στον διευθυντή φωτογραφίας Κώστα Θεοδωρίδη ο Κούνδουρος βρίσκει τον επαγγελματία που θα δώσει μορφή στις δικές του νεοελληνικές εσωτερικές εικόνες. Η μουσική του Μάνου Χατζιδάκι τονίζει τον προσφυγικό καημό όλων αυτών των ανθρώπων που νοσταλγούν τη χαμένη αλλοτινή ευτυχία."</a:t>
            </a:r>
            <a:endParaRPr lang="el-GR" b="1" dirty="0" smtClean="0"/>
          </a:p>
          <a:p>
            <a:pPr>
              <a:buNone/>
            </a:pP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i="1" dirty="0" smtClean="0"/>
              <a:t>Το Δέκα </a:t>
            </a:r>
            <a:r>
              <a:rPr lang="el-GR" dirty="0" smtClean="0"/>
              <a:t>του </a:t>
            </a:r>
            <a:r>
              <a:rPr lang="el-GR" dirty="0" err="1" smtClean="0"/>
              <a:t>Καραγάτση</a:t>
            </a:r>
            <a:endParaRPr lang="el-GR" dirty="0"/>
          </a:p>
        </p:txBody>
      </p:sp>
      <p:pic>
        <p:nvPicPr>
          <p:cNvPr id="61442" name="Picture 2"/>
          <p:cNvPicPr>
            <a:picLocks noGrp="1" noChangeAspect="1" noChangeArrowheads="1"/>
          </p:cNvPicPr>
          <p:nvPr>
            <p:ph idx="1"/>
          </p:nvPr>
        </p:nvPicPr>
        <p:blipFill>
          <a:blip r:embed="rId2"/>
          <a:srcRect/>
          <a:stretch>
            <a:fillRect/>
          </a:stretch>
        </p:blipFill>
        <p:spPr bwMode="auto">
          <a:xfrm>
            <a:off x="1428728" y="2071678"/>
            <a:ext cx="2286000" cy="3227832"/>
          </a:xfrm>
          <a:prstGeom prst="rect">
            <a:avLst/>
          </a:prstGeom>
          <a:noFill/>
          <a:ln w="9525">
            <a:noFill/>
            <a:miter lim="800000"/>
            <a:headEnd/>
            <a:tailEnd/>
          </a:ln>
          <a:effectLst/>
        </p:spPr>
      </p:pic>
      <p:sp>
        <p:nvSpPr>
          <p:cNvPr id="5" name="4 - Ορθογώνιο"/>
          <p:cNvSpPr/>
          <p:nvPr/>
        </p:nvSpPr>
        <p:spPr>
          <a:xfrm>
            <a:off x="4071934" y="3105835"/>
            <a:ext cx="2786066" cy="1754326"/>
          </a:xfrm>
          <a:prstGeom prst="rect">
            <a:avLst/>
          </a:prstGeom>
        </p:spPr>
        <p:txBody>
          <a:bodyPr wrap="square">
            <a:spAutoFit/>
          </a:bodyPr>
          <a:lstStyle/>
          <a:p>
            <a:r>
              <a:rPr lang="en-US" u="sng" dirty="0" smtClean="0">
                <a:hlinkClick r:id="rId3"/>
              </a:rPr>
              <a:t>https://www.youtube.com/watch?v=RiKLsoGsk94</a:t>
            </a:r>
            <a:endParaRPr lang="el-GR" u="sng" dirty="0" smtClean="0"/>
          </a:p>
          <a:p>
            <a:endParaRPr lang="el-GR" u="sng" dirty="0" smtClean="0"/>
          </a:p>
          <a:p>
            <a:r>
              <a:rPr lang="el-GR" i="1" u="sng" dirty="0" smtClean="0"/>
              <a:t>Το Δέκα</a:t>
            </a:r>
            <a:r>
              <a:rPr lang="el-GR" u="sng" dirty="0" smtClean="0"/>
              <a:t>, Πηγή Δημητρακοπούλου 2007-8</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Συνοικία το όνειρο</a:t>
            </a:r>
            <a:r>
              <a:rPr lang="en-US" i="1" dirty="0" smtClean="0"/>
              <a:t> </a:t>
            </a:r>
            <a:r>
              <a:rPr lang="en-US" dirty="0" smtClean="0"/>
              <a:t>(1961)</a:t>
            </a:r>
            <a:r>
              <a:rPr lang="el-GR" dirty="0" smtClean="0"/>
              <a:t> </a:t>
            </a:r>
            <a:br>
              <a:rPr lang="el-GR" dirty="0" smtClean="0"/>
            </a:br>
            <a:r>
              <a:rPr lang="el-GR" dirty="0" smtClean="0"/>
              <a:t>Αλ. </a:t>
            </a:r>
            <a:r>
              <a:rPr lang="el-GR" dirty="0" err="1" smtClean="0"/>
              <a:t>Αλεξανδράκης</a:t>
            </a:r>
            <a:endParaRPr lang="el-GR" dirty="0"/>
          </a:p>
        </p:txBody>
      </p:sp>
      <p:pic>
        <p:nvPicPr>
          <p:cNvPr id="60418" name="Picture 2"/>
          <p:cNvPicPr>
            <a:picLocks noGrp="1" noChangeAspect="1" noChangeArrowheads="1"/>
          </p:cNvPicPr>
          <p:nvPr>
            <p:ph idx="1"/>
          </p:nvPr>
        </p:nvPicPr>
        <p:blipFill>
          <a:blip r:embed="rId2"/>
          <a:srcRect/>
          <a:stretch>
            <a:fillRect/>
          </a:stretch>
        </p:blipFill>
        <p:spPr bwMode="auto">
          <a:xfrm>
            <a:off x="857224" y="1714488"/>
            <a:ext cx="3214710" cy="4581763"/>
          </a:xfrm>
          <a:prstGeom prst="rect">
            <a:avLst/>
          </a:prstGeom>
          <a:noFill/>
          <a:ln w="9525">
            <a:noFill/>
            <a:miter lim="800000"/>
            <a:headEnd/>
            <a:tailEnd/>
          </a:ln>
          <a:effectLst/>
        </p:spPr>
      </p:pic>
      <p:sp>
        <p:nvSpPr>
          <p:cNvPr id="5" name="4 - Ορθογώνιο"/>
          <p:cNvSpPr/>
          <p:nvPr/>
        </p:nvSpPr>
        <p:spPr>
          <a:xfrm>
            <a:off x="4500562" y="3143248"/>
            <a:ext cx="3929090" cy="646331"/>
          </a:xfrm>
          <a:prstGeom prst="rect">
            <a:avLst/>
          </a:prstGeom>
        </p:spPr>
        <p:txBody>
          <a:bodyPr wrap="square">
            <a:spAutoFit/>
          </a:bodyPr>
          <a:lstStyle/>
          <a:p>
            <a:r>
              <a:rPr lang="en-US" dirty="0" smtClean="0"/>
              <a:t>https://www.youtube.com/watch?v=gBeJhtuOlyg</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a:t>
            </a:r>
            <a:r>
              <a:rPr lang="en-US" dirty="0" err="1" smtClean="0"/>
              <a:t>Loring</a:t>
            </a:r>
            <a:r>
              <a:rPr lang="en-US" dirty="0" smtClean="0"/>
              <a:t> </a:t>
            </a:r>
            <a:r>
              <a:rPr lang="en-US" dirty="0" err="1" smtClean="0"/>
              <a:t>Danforth</a:t>
            </a:r>
            <a:r>
              <a:rPr lang="en-US" dirty="0" smtClean="0"/>
              <a:t> </a:t>
            </a:r>
            <a:r>
              <a:rPr lang="el-GR" dirty="0" smtClean="0"/>
              <a:t> και η αμερικάνικη πολιτισμική ανθρωπολογία</a:t>
            </a:r>
            <a:endParaRPr lang="el-GR" dirty="0"/>
          </a:p>
        </p:txBody>
      </p:sp>
      <p:pic>
        <p:nvPicPr>
          <p:cNvPr id="31746" name="Picture 2"/>
          <p:cNvPicPr>
            <a:picLocks noGrp="1" noChangeAspect="1" noChangeArrowheads="1"/>
          </p:cNvPicPr>
          <p:nvPr>
            <p:ph idx="1"/>
          </p:nvPr>
        </p:nvPicPr>
        <p:blipFill>
          <a:blip r:embed="rId2"/>
          <a:srcRect/>
          <a:stretch>
            <a:fillRect/>
          </a:stretch>
        </p:blipFill>
        <p:spPr bwMode="auto">
          <a:xfrm>
            <a:off x="1071538" y="1928802"/>
            <a:ext cx="2857520" cy="4143404"/>
          </a:xfrm>
          <a:prstGeom prst="rect">
            <a:avLst/>
          </a:prstGeom>
          <a:noFill/>
          <a:ln w="9525">
            <a:noFill/>
            <a:miter lim="800000"/>
            <a:headEnd/>
            <a:tailEnd/>
          </a:ln>
          <a:effectLst/>
        </p:spPr>
      </p:pic>
      <p:sp>
        <p:nvSpPr>
          <p:cNvPr id="6" name="5 - Ορθογώνιο"/>
          <p:cNvSpPr/>
          <p:nvPr/>
        </p:nvSpPr>
        <p:spPr>
          <a:xfrm>
            <a:off x="3714744" y="2500306"/>
            <a:ext cx="4429156" cy="2031325"/>
          </a:xfrm>
          <a:prstGeom prst="rect">
            <a:avLst/>
          </a:prstGeom>
        </p:spPr>
        <p:txBody>
          <a:bodyPr wrap="square">
            <a:spAutoFit/>
          </a:bodyPr>
          <a:lstStyle/>
          <a:p>
            <a:r>
              <a:rPr lang="el-GR" dirty="0" smtClean="0"/>
              <a:t>Ο </a:t>
            </a:r>
            <a:r>
              <a:rPr lang="el-GR" dirty="0" err="1" smtClean="0"/>
              <a:t>Loring</a:t>
            </a:r>
            <a:r>
              <a:rPr lang="el-GR" dirty="0" smtClean="0"/>
              <a:t> M. </a:t>
            </a:r>
            <a:r>
              <a:rPr lang="el-GR" dirty="0" err="1" smtClean="0"/>
              <a:t>Danforth</a:t>
            </a:r>
            <a:r>
              <a:rPr lang="el-GR" dirty="0" smtClean="0"/>
              <a:t> διατυπώνει την άποψη ότι η θρησκευτική θεραπεία είναι αποτέλεσμα μιας διαδικασίας μετασχηματισμού και ενδυνάμωσης, μέσω της οποίας οι άνθρωποι μετακινούνται μεταφορικά από μια κατάσταση ασθένειας σε μια αντίστοιχη υγείας.</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Επιτέλεση, τραγούδι και γυναικείες εμπειρίες αμφισβήτησης της ανδρικής κυριαρχίας</a:t>
            </a:r>
            <a:endParaRPr lang="el-GR" sz="3200" b="1"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
            </a:r>
            <a:br>
              <a:rPr lang="el-GR" dirty="0" smtClean="0"/>
            </a:br>
            <a:r>
              <a:rPr lang="el-GR" dirty="0" smtClean="0"/>
              <a:t>Ο συγγραφέας δείχνει πως τα Αναστενάρια και τα τραγούδια που τα συνοδεύουν επιτρέπουν στους ανθρώπους να εκφράσουν και να λύσουν τεταμένες οικογενειακές σχέσεις που πιθανόν να συνεπάγονται ορισμένες μορφές ψυχικών διαταραχών. </a:t>
            </a:r>
          </a:p>
          <a:p>
            <a:r>
              <a:rPr lang="el-GR" dirty="0" smtClean="0"/>
              <a:t>Παρουσιάζει πως οι γυναίκες αξιοποιούν τα Αναστενάρια με σκοπό να έχουν μια αίσθηση ισχύος και αυτοελέγχου χωρίς ταυτόχρονα να αμφισβητήσουν την ιδεολογία της ανδρικής κυριαρχίας, που χαρακτηρίζει τον ελληνικό πολιτισμό</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κάλεσμα και οι προσωπικές ιστορίες και μαρτυρίες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"Εάν σε καλεί ο Άγιος, εάν έχεις ανοικτή γραμμή, τότε δεν αισθάνεσαι τη φωτιά σαν εχθρό σου", λέει ένας από τους Αναστενάρηδες. Αυτή η εργασία φέρνει στο προσκήνιο τα Αναστενάρια, ένα τελετουργικό της Βόρειας Ελλάδας όπου οι Αναστενάρηδες, άνθρωποι που "κατέχονται" από τον Άγιο Κωνσταντίνο, χορεύουν πάνω σε αναμμένα κάρβουνα. </a:t>
            </a:r>
          </a:p>
          <a:p>
            <a:r>
              <a:rPr lang="el-GR" dirty="0" smtClean="0"/>
              <a:t>Ο συγγραφέας του βιβλίου αφ' ενός αναλύει τα Αναστενάρια υπό το φως των πιο πρόσφατων εργασιών στο χώρο της ιατρικής και συμβολικής ανθρωπολογίας, αφ' έτερου περιγράφει αναλυτικά τη ζωή των Αναστενάρηδων, και μέσα από προσωπικές μαρτυρίες επιτρέπει στον αναγνώστη να γνωρίσει από κοντά τις εμπειρίες τους.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000" dirty="0" smtClean="0"/>
              <a:t>L</a:t>
            </a:r>
            <a:r>
              <a:rPr lang="el-GR" sz="2000" dirty="0" smtClean="0"/>
              <a:t>.</a:t>
            </a:r>
            <a:r>
              <a:rPr lang="en-US" sz="2000" dirty="0" smtClean="0"/>
              <a:t>M</a:t>
            </a:r>
            <a:r>
              <a:rPr lang="el-GR" sz="2000" dirty="0" smtClean="0"/>
              <a:t>.</a:t>
            </a:r>
            <a:r>
              <a:rPr lang="en-US" sz="2000" dirty="0" err="1" smtClean="0"/>
              <a:t>Danforth</a:t>
            </a:r>
            <a:r>
              <a:rPr lang="en-US" sz="2000" dirty="0" smtClean="0"/>
              <a:t> </a:t>
            </a:r>
            <a:r>
              <a:rPr lang="el-GR" sz="2000" dirty="0" smtClean="0"/>
              <a:t>«Τα αναστενάρια της Αγίας Ελένης (βιβλιοκρισία από Νίκο  Παύλου http://users.sch.gr/npavlou/anastenaria.htm</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pPr>
              <a:lnSpc>
                <a:spcPct val="80000"/>
              </a:lnSpc>
            </a:pPr>
            <a:r>
              <a:rPr lang="el-GR" dirty="0" smtClean="0"/>
              <a:t>Η μέθοδος του </a:t>
            </a:r>
            <a:r>
              <a:rPr lang="en-US" dirty="0" smtClean="0"/>
              <a:t>D</a:t>
            </a:r>
            <a:r>
              <a:rPr lang="el-GR" dirty="0" smtClean="0"/>
              <a:t>. υιοθετεί την ερμηνευτική ανθρωπολογία, αλλά και τη λογοτεχνική περιγραφή. Παράλληλα ενσωματώνει, όπως τονίζει και τον εαυτό του στη διαδικασία, με τρόπο όμως που θα έκανε να μιλήσουν οι Αναστενάρηδες, κρατώντας τη δική του φωνή «απόμακρη και βουβή».</a:t>
            </a:r>
          </a:p>
          <a:p>
            <a:pPr>
              <a:lnSpc>
                <a:spcPct val="80000"/>
              </a:lnSpc>
            </a:pPr>
            <a:r>
              <a:rPr lang="el-GR" dirty="0" smtClean="0"/>
              <a:t>Ο </a:t>
            </a:r>
            <a:r>
              <a:rPr lang="en-US" dirty="0" smtClean="0"/>
              <a:t>D</a:t>
            </a:r>
            <a:r>
              <a:rPr lang="el-GR" dirty="0" smtClean="0"/>
              <a:t>. δεν παρουσιάζει, όπως λέει ο ίδιος, την εικόνα του ψυχρού ερευνητή που καταγράφει το γεγονός. Γίνεται ένα με τους παρατηρούμενους. Τρέμει στην ιδέα ότι θα κάνει κάτι που θα δυσαρεστήσει τον Άγιο και φοβάται και αυτός το κακό. Το ερώτημα που μπαίνει από αυτή τη στάση του είναι γνωστό: Πόσο ανεξάρτητος και ξένος μπορεί να είναι ο εθνολόγος από την ομάδα που παρατηρεί; Μέχρι ποιο σημείο πρέπει να προχωρήσει η σχέση του με αυτή, ώστε και αντικειμενική να είναι η ματιά του και να μπορέσει να εισχωρήσει στο πνεύμα της κοινότητας;</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Καταγραφές εικόνας και ήχου</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Αναστενάρια - Αγία Ελένη Σερρών (M.L. </a:t>
            </a:r>
            <a:r>
              <a:rPr lang="el-GR" dirty="0" err="1" smtClean="0"/>
              <a:t>Carbonell</a:t>
            </a:r>
            <a:r>
              <a:rPr lang="el-GR" dirty="0" smtClean="0"/>
              <a:t>, 1968)</a:t>
            </a:r>
          </a:p>
          <a:p>
            <a:r>
              <a:rPr lang="en-US" dirty="0" smtClean="0">
                <a:hlinkClick r:id="rId2"/>
              </a:rPr>
              <a:t>https</a:t>
            </a:r>
            <a:r>
              <a:rPr lang="el-GR" dirty="0" smtClean="0">
                <a:hlinkClick r:id="rId2"/>
              </a:rPr>
              <a:t>://</a:t>
            </a:r>
            <a:r>
              <a:rPr lang="en-US" dirty="0" smtClean="0">
                <a:hlinkClick r:id="rId2"/>
              </a:rPr>
              <a:t>www</a:t>
            </a:r>
            <a:r>
              <a:rPr lang="el-GR" dirty="0" smtClean="0">
                <a:hlinkClick r:id="rId2"/>
              </a:rPr>
              <a:t>.</a:t>
            </a:r>
            <a:r>
              <a:rPr lang="en-US" dirty="0" err="1" smtClean="0">
                <a:hlinkClick r:id="rId2"/>
              </a:rPr>
              <a:t>youtube</a:t>
            </a:r>
            <a:r>
              <a:rPr lang="el-GR" dirty="0" smtClean="0">
                <a:hlinkClick r:id="rId2"/>
              </a:rPr>
              <a:t>.</a:t>
            </a:r>
            <a:r>
              <a:rPr lang="en-US" dirty="0" smtClean="0">
                <a:hlinkClick r:id="rId2"/>
              </a:rPr>
              <a:t>com</a:t>
            </a:r>
            <a:r>
              <a:rPr lang="el-GR" dirty="0" smtClean="0">
                <a:hlinkClick r:id="rId2"/>
              </a:rPr>
              <a:t>/</a:t>
            </a:r>
            <a:r>
              <a:rPr lang="en-US" dirty="0" smtClean="0">
                <a:hlinkClick r:id="rId2"/>
              </a:rPr>
              <a:t>watch</a:t>
            </a:r>
            <a:r>
              <a:rPr lang="el-GR" dirty="0" smtClean="0">
                <a:hlinkClick r:id="rId2"/>
              </a:rPr>
              <a:t>?</a:t>
            </a:r>
            <a:r>
              <a:rPr lang="en-US" dirty="0" smtClean="0">
                <a:hlinkClick r:id="rId2"/>
              </a:rPr>
              <a:t>v</a:t>
            </a:r>
            <a:r>
              <a:rPr lang="el-GR" dirty="0" smtClean="0">
                <a:hlinkClick r:id="rId2"/>
              </a:rPr>
              <a:t>=</a:t>
            </a:r>
            <a:r>
              <a:rPr lang="en-US" dirty="0" smtClean="0">
                <a:hlinkClick r:id="rId2"/>
              </a:rPr>
              <a:t>UM</a:t>
            </a:r>
            <a:r>
              <a:rPr lang="el-GR" dirty="0" smtClean="0">
                <a:hlinkClick r:id="rId2"/>
              </a:rPr>
              <a:t>_</a:t>
            </a:r>
            <a:r>
              <a:rPr lang="en-US" dirty="0" err="1" smtClean="0">
                <a:hlinkClick r:id="rId2"/>
              </a:rPr>
              <a:t>gJ</a:t>
            </a:r>
            <a:r>
              <a:rPr lang="el-GR" dirty="0" smtClean="0">
                <a:hlinkClick r:id="rId2"/>
              </a:rPr>
              <a:t>0</a:t>
            </a:r>
            <a:r>
              <a:rPr lang="en-US" dirty="0" err="1" smtClean="0">
                <a:hlinkClick r:id="rId2"/>
              </a:rPr>
              <a:t>DzrKU</a:t>
            </a:r>
            <a:r>
              <a:rPr lang="el-GR" dirty="0" smtClean="0">
                <a:hlinkClick r:id="rId2"/>
              </a:rPr>
              <a:t>&amp;</a:t>
            </a:r>
            <a:r>
              <a:rPr lang="en-US" dirty="0" err="1" smtClean="0">
                <a:hlinkClick r:id="rId2"/>
              </a:rPr>
              <a:t>vl</a:t>
            </a:r>
            <a:r>
              <a:rPr lang="el-GR" dirty="0" smtClean="0">
                <a:hlinkClick r:id="rId2"/>
              </a:rPr>
              <a:t>=</a:t>
            </a:r>
            <a:r>
              <a:rPr lang="en-US" dirty="0" smtClean="0">
                <a:hlinkClick r:id="rId2"/>
              </a:rPr>
              <a:t>en</a:t>
            </a:r>
            <a:endParaRPr lang="en-US" dirty="0" smtClean="0"/>
          </a:p>
          <a:p>
            <a:r>
              <a:rPr lang="en-US" dirty="0" smtClean="0">
                <a:hlinkClick r:id="rId3"/>
              </a:rPr>
              <a:t>https://www.youtube.com/watch?v=fqBYwmyE9Zs</a:t>
            </a:r>
            <a:r>
              <a:rPr lang="en-US" dirty="0" smtClean="0"/>
              <a:t> </a:t>
            </a:r>
          </a:p>
          <a:p>
            <a:r>
              <a:rPr lang="en-US" dirty="0" smtClean="0">
                <a:hlinkClick r:id="rId4"/>
              </a:rPr>
              <a:t>https://</a:t>
            </a:r>
            <a:r>
              <a:rPr lang="en-US" dirty="0" smtClean="0">
                <a:hlinkClick r:id="rId4"/>
              </a:rPr>
              <a:t>www.youtube.com/watch</a:t>
            </a:r>
            <a:r>
              <a:rPr lang="en-US" dirty="0" smtClean="0"/>
              <a:t>?v=QqVCtZ9pRyQ&amp;list=PL3rcv_hiyjg2t2AK87H_OjO02Nx1eOh2R&amp;index=1&amp;t=25s</a:t>
            </a:r>
            <a:endParaRPr lang="en-US"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dirty="0" smtClean="0"/>
              <a:t>Η κ. Μαργαρίτα </a:t>
            </a:r>
            <a:r>
              <a:rPr lang="el-GR" sz="2700" b="1" dirty="0" err="1" smtClean="0"/>
              <a:t>Κέννα</a:t>
            </a:r>
            <a:r>
              <a:rPr lang="el-GR" sz="2700" b="1" dirty="0" smtClean="0"/>
              <a:t> είναι καθηγήτρια κοινωνικής ανθρωπολογίας του Πανεπιστημίου </a:t>
            </a:r>
            <a:r>
              <a:rPr lang="el-GR" sz="2700" b="1" dirty="0" err="1" smtClean="0"/>
              <a:t>Swansea</a:t>
            </a:r>
            <a:r>
              <a:rPr lang="el-GR" sz="2700" b="1" dirty="0" smtClean="0"/>
              <a:t> της Ουαλίας</a:t>
            </a:r>
            <a:r>
              <a:rPr lang="el-GR" dirty="0" smtClean="0"/>
              <a:t>.</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Πρωτοπήγε στην Ανάφη το 1966 ως φοιτήτρια με σκοπό την εκπόνηση της διατριβής της. Ως αντικείμενο της μελέτης της ήταν η μελέτη της κοινωνικής οργάνωσης της Ανάφης. Κατά την διάρκεια της παραμονής της στην Ανάφη φωτογράφισε κάθε κοινωνικό δρώμενο πάνω στο νησί. Ξαναγύρισε στο νησί πολλές φορές (1973, 1983, 1986, 1987-88, 1998, 2002, 2006, 2009, 2010, και 2014), συνεχίζοντας να  μελετά το νησί και τις αλλαγές του κοινωνικού ιστού πάνω σε αυτό. Έχει χιλιάδες φωτογραφίες που τράβηξε στο νησί και στην Αθήνα, με τους </a:t>
            </a:r>
            <a:r>
              <a:rPr lang="el-GR" dirty="0" err="1" smtClean="0"/>
              <a:t>Αναφαίους</a:t>
            </a:r>
            <a:r>
              <a:rPr lang="el-GR" dirty="0" smtClean="0"/>
              <a:t> που ζουν στην πρωτεύουσα. </a:t>
            </a:r>
            <a:endParaRPr lang="en-US" dirty="0" smtClean="0"/>
          </a:p>
          <a:p>
            <a:r>
              <a:rPr lang="el-GR" dirty="0" smtClean="0"/>
              <a:t> Το μεγαλύτερο μέρος αυτών των φωτογραφιών (που αφορούν τις περιόδους 1966-67, 1973, 1983, 1987-88) το έχει ήδη παραχωρήσει, και τις υπόλοιπες σκοπεύει επίσης να τις δώσει, στο Φωτογραφικό Αρχείο του Μουσείου Μπενάκη.  Ο </a:t>
            </a:r>
            <a:r>
              <a:rPr lang="el-GR" dirty="0" err="1" smtClean="0"/>
              <a:t>προπαππούς</a:t>
            </a:r>
            <a:r>
              <a:rPr lang="el-GR" dirty="0" smtClean="0"/>
              <a:t> της Διευθύντριας του Αρχείου, κ. Φανής Κωνσταντίνου, καταγόταν από το νησί, από το σόι Αρβανίτη, και έτσι η ίδια ενδιαφέρθηκε πολύ να συμπεριλάβει τη συλλογή φωτογραφιών από την Ανάφη στο Αρχείο.  Δεν υπάρχει τόσο πλούσιο φωτογραφικό υλικό για άλλο νησί ή άλλον τόπο της Ελλάδας επί τόσο πολλά χρόνια.  Αυτή είναι μια σημαντική δωρεά από τη κ. </a:t>
            </a:r>
            <a:r>
              <a:rPr lang="el-GR" dirty="0" err="1" smtClean="0"/>
              <a:t>Κέννα</a:t>
            </a:r>
            <a:r>
              <a:rPr lang="el-GR" dirty="0" smtClean="0"/>
              <a:t> για την Ανάφη, για το Αρχείο, και για την Ελλάδα, γενικότερα.</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t>Η Μεσόγειος ως κοινή πολιτισμική περιοχή και πολιτική κατηγορία όταν η Ανθρωπολογία γυρνά σπίτι της 1950-</a:t>
            </a:r>
            <a:endParaRPr lang="el-GR" sz="3200" b="1"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Τα προϊόντα (στάρι, λάδι, κρασί)</a:t>
            </a:r>
            <a:r>
              <a:rPr lang="en-US" dirty="0" smtClean="0"/>
              <a:t> </a:t>
            </a:r>
            <a:r>
              <a:rPr lang="el-GR" dirty="0" smtClean="0"/>
              <a:t>βλ  </a:t>
            </a:r>
            <a:r>
              <a:rPr lang="en-US" dirty="0" err="1" smtClean="0"/>
              <a:t>Braudel</a:t>
            </a:r>
            <a:r>
              <a:rPr lang="el-GR" dirty="0" smtClean="0"/>
              <a:t> 1960</a:t>
            </a:r>
            <a:r>
              <a:rPr lang="en-US" dirty="0" smtClean="0"/>
              <a:t>)</a:t>
            </a:r>
            <a:endParaRPr lang="el-GR" dirty="0" smtClean="0"/>
          </a:p>
          <a:p>
            <a:r>
              <a:rPr lang="el-GR" dirty="0" smtClean="0"/>
              <a:t>Η κλειστή θάλασσα </a:t>
            </a:r>
          </a:p>
          <a:p>
            <a:r>
              <a:rPr lang="el-GR" dirty="0" smtClean="0"/>
              <a:t>Οι άνθρωποι και οι κοινοί </a:t>
            </a:r>
            <a:r>
              <a:rPr lang="el-GR" dirty="0" err="1" smtClean="0"/>
              <a:t>αξιακοί</a:t>
            </a:r>
            <a:r>
              <a:rPr lang="el-GR" dirty="0" smtClean="0"/>
              <a:t> και ηθικοί κώδικες της τιμής/ντροπής</a:t>
            </a:r>
          </a:p>
          <a:p>
            <a:r>
              <a:rPr lang="el-GR" dirty="0" smtClean="0"/>
              <a:t>Η προϊστορία σε βάρος της τοπικής (μεσαιωνικής, νεώτερης και σύγχρονης) αλλά και παγκόσμιας ιστορίας</a:t>
            </a:r>
          </a:p>
          <a:p>
            <a:r>
              <a:rPr lang="el-GR" dirty="0" smtClean="0"/>
              <a:t>Τα άκρα ο νότος και οι γειτονιές του ευρωπαϊκού αποικιοκρατικού βορρά: ρεαλιστική καταγραφή  της φτώχειας και αναπαραστάσεις του εξωτισμού </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Φωτογραφικό Αρχείο</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Οι φωτογραφίες αναφέρουν ημερομηνία και σημειώσεις, όπως τα ονόματα των ανθρώπων, τα τοπωνύμια των φωτογραφιών, κτλ.  Όποιος θέλει να ανιχνεύσει την παρουσία γνωστών του προσώπων, θα μπορέσει να το κάνει πολύ εύκολα.  Αντίτυπα για προσωπική χρήση παρέχονται, ενώ για εμπορική χρήση, πρέπει να προηγηθεί συνεννόηση με το Φωτογραφικό Αρχείο του Μουσείου Μπενάκη.</a:t>
            </a:r>
          </a:p>
          <a:p>
            <a:r>
              <a:rPr lang="el-GR" dirty="0" smtClean="0"/>
              <a:t>Πριν την παραχώρηση του αρχείου της, στο Μουσείο Μπενάκη, η κ. </a:t>
            </a:r>
            <a:r>
              <a:rPr lang="el-GR" dirty="0" err="1" smtClean="0"/>
              <a:t>Κέννα</a:t>
            </a:r>
            <a:r>
              <a:rPr lang="el-GR" dirty="0" smtClean="0"/>
              <a:t> κράτησε ψηφιακό αντίγραφο του αρχείου της. Αντίγραφο του ψηφιακού της αρχείου παραχώρησε  και στον Σύνδεσμο των Απανταχού </a:t>
            </a:r>
            <a:r>
              <a:rPr lang="el-GR" dirty="0" err="1" smtClean="0"/>
              <a:t>Αναφαίων</a:t>
            </a:r>
            <a:r>
              <a:rPr lang="el-GR" dirty="0" smtClean="0"/>
              <a:t> ώστε να μπορέσει να δημοσιεύσει μέρους του στην νέα του ιστοσελίδα. (http://sindesmosanafis.gr)</a:t>
            </a:r>
          </a:p>
          <a:p>
            <a:r>
              <a:rPr lang="el-GR" b="1" dirty="0" err="1" smtClean="0"/>
              <a:t>To</a:t>
            </a:r>
            <a:r>
              <a:rPr lang="el-GR" b="1" dirty="0" smtClean="0"/>
              <a:t> αρχείο μπορείτε να το δείτε στην ενότητα "</a:t>
            </a:r>
            <a:r>
              <a:rPr lang="el-GR" b="1" dirty="0" smtClean="0">
                <a:hlinkClick r:id="rId2" tooltip="Συλλογή φωτογραφιών"/>
              </a:rPr>
              <a:t>ΦΩΤΟΓΡΑΦΙΕΣ</a:t>
            </a:r>
            <a:r>
              <a:rPr lang="el-GR" b="1" dirty="0" smtClean="0"/>
              <a:t>" της σελίδας</a:t>
            </a:r>
            <a:r>
              <a:rPr lang="el-GR" b="1" dirty="0" smtClean="0"/>
              <a:t>.</a:t>
            </a:r>
            <a:endParaRPr lang="en-US" b="1" dirty="0" smtClean="0"/>
          </a:p>
          <a:p>
            <a:r>
              <a:rPr lang="el-GR" b="1" dirty="0" smtClean="0"/>
              <a:t>Μακριά από </a:t>
            </a:r>
            <a:r>
              <a:rPr lang="el-GR" b="1" smtClean="0"/>
              <a:t>το Θεό</a:t>
            </a:r>
            <a:endParaRPr lang="en-US" b="1" dirty="0" smtClean="0"/>
          </a:p>
          <a:p>
            <a:r>
              <a:rPr lang="en-US" dirty="0" smtClean="0">
                <a:hlinkClick r:id="rId3"/>
              </a:rPr>
              <a:t>https</a:t>
            </a:r>
            <a:r>
              <a:rPr lang="en-US" dirty="0" smtClean="0">
                <a:hlinkClick r:id="rId3"/>
              </a:rPr>
              <a:t>://www.youtube.com/watch?v=CzOmG2b-LNE</a:t>
            </a:r>
            <a:r>
              <a:rPr lang="en-US" dirty="0" smtClean="0"/>
              <a:t> </a:t>
            </a:r>
            <a:r>
              <a:rPr lang="en-US" dirty="0" smtClean="0"/>
              <a:t> </a:t>
            </a:r>
            <a:endParaRPr lang="el-GR" dirty="0" smtClean="0"/>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a:t>
            </a:r>
            <a:r>
              <a:rPr lang="el-GR" dirty="0" err="1" smtClean="0"/>
              <a:t>Greek</a:t>
            </a:r>
            <a:r>
              <a:rPr lang="el-GR" dirty="0" smtClean="0"/>
              <a:t> </a:t>
            </a:r>
            <a:r>
              <a:rPr lang="el-GR" dirty="0" err="1" smtClean="0"/>
              <a:t>Island</a:t>
            </a:r>
            <a:r>
              <a:rPr lang="el-GR" dirty="0" smtClean="0"/>
              <a:t> </a:t>
            </a:r>
            <a:r>
              <a:rPr lang="el-GR" dirty="0" err="1" smtClean="0"/>
              <a:t>life</a:t>
            </a:r>
            <a:r>
              <a:rPr lang="el-GR" dirty="0" smtClean="0"/>
              <a:t>: </a:t>
            </a:r>
            <a:r>
              <a:rPr lang="el-GR" dirty="0" err="1" smtClean="0"/>
              <a:t>Fieldwork</a:t>
            </a:r>
            <a:r>
              <a:rPr lang="el-GR" dirty="0" smtClean="0"/>
              <a:t> </a:t>
            </a:r>
            <a:r>
              <a:rPr lang="el-GR" dirty="0" err="1" smtClean="0"/>
              <a:t>on</a:t>
            </a:r>
            <a:r>
              <a:rPr lang="el-GR" dirty="0" smtClean="0"/>
              <a:t> </a:t>
            </a:r>
            <a:r>
              <a:rPr lang="el-GR" dirty="0" err="1" smtClean="0"/>
              <a:t>Anafi</a:t>
            </a:r>
            <a:r>
              <a:rPr lang="el-GR" dirty="0" smtClean="0"/>
              <a:t>",  </a:t>
            </a:r>
            <a:r>
              <a:rPr lang="el-GR" dirty="0" err="1" smtClean="0"/>
              <a:t>Routledge</a:t>
            </a:r>
            <a:r>
              <a:rPr lang="el-GR" dirty="0" smtClean="0"/>
              <a:t> </a:t>
            </a:r>
            <a:r>
              <a:rPr lang="el-GR" dirty="0" err="1" smtClean="0"/>
              <a:t>Harwood</a:t>
            </a:r>
            <a:r>
              <a:rPr lang="el-GR" dirty="0" smtClean="0"/>
              <a:t> (2001</a:t>
            </a:r>
            <a:r>
              <a:rPr lang="en-US" dirty="0" smtClean="0"/>
              <a:t>)</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προσφορά της στην Ανάφη δεν σταματά στο μεγάλο φωτογραφικό αρχείο που έχει δημιουργήσει για το νησί. Είναι συγγραφέας σημαντικών βιβλίων για την Ανάφη που καταγράφουν την ιστορία του νησιού ως τόπος εξορίας κτλ. Αλλά και τις σχέσεις ανάμεσα στο νησί και στους </a:t>
            </a:r>
            <a:r>
              <a:rPr lang="el-GR" dirty="0" err="1" smtClean="0"/>
              <a:t>Αναφιώτες</a:t>
            </a:r>
            <a:r>
              <a:rPr lang="el-GR" dirty="0" smtClean="0"/>
              <a:t> μετανάστες στην Αθήνα. </a:t>
            </a:r>
          </a:p>
          <a:p>
            <a:r>
              <a:rPr lang="el-GR" dirty="0" smtClean="0"/>
              <a:t>Ψηφιακό αντίγραφο του αρχείου φωτογραφιών από τα έτη 1935 και 1942 θα βρείτε στην σελίδα του Πανεπιστημίου </a:t>
            </a:r>
            <a:r>
              <a:rPr lang="el-GR" dirty="0" err="1" smtClean="0"/>
              <a:t>Swansea</a:t>
            </a:r>
            <a:r>
              <a:rPr lang="el-GR" dirty="0" smtClean="0"/>
              <a:t> </a:t>
            </a:r>
            <a:r>
              <a:rPr lang="el-GR" dirty="0" err="1" smtClean="0">
                <a:hlinkClick r:id="rId2" tooltip="Πανεπιστήμιo Swansea // Anafi page"/>
              </a:rPr>
              <a:t>swansea.ac.uk</a:t>
            </a:r>
            <a:endParaRPr lang="el-GR" dirty="0" smtClean="0"/>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νησί και οι κάτοικοι</a:t>
            </a:r>
            <a:endParaRPr lang="el-GR" dirty="0"/>
          </a:p>
        </p:txBody>
      </p:sp>
      <p:pic>
        <p:nvPicPr>
          <p:cNvPr id="6147" name="Picture 3"/>
          <p:cNvPicPr>
            <a:picLocks noChangeAspect="1" noChangeArrowheads="1"/>
          </p:cNvPicPr>
          <p:nvPr/>
        </p:nvPicPr>
        <p:blipFill>
          <a:blip r:embed="rId2"/>
          <a:srcRect/>
          <a:stretch>
            <a:fillRect/>
          </a:stretch>
        </p:blipFill>
        <p:spPr bwMode="auto">
          <a:xfrm>
            <a:off x="0" y="1214422"/>
            <a:ext cx="4447870" cy="307181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85720" y="4071942"/>
            <a:ext cx="3962400" cy="2638425"/>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4786314" y="3857629"/>
            <a:ext cx="4357686" cy="3186558"/>
          </a:xfrm>
          <a:prstGeom prst="rect">
            <a:avLst/>
          </a:prstGeom>
          <a:noFill/>
          <a:ln w="9525">
            <a:noFill/>
            <a:miter lim="800000"/>
            <a:headEnd/>
            <a:tailEnd/>
          </a:ln>
          <a:effectLst/>
        </p:spPr>
      </p:pic>
      <p:pic>
        <p:nvPicPr>
          <p:cNvPr id="6151" name="Picture 7"/>
          <p:cNvPicPr>
            <a:picLocks noChangeAspect="1" noChangeArrowheads="1"/>
          </p:cNvPicPr>
          <p:nvPr/>
        </p:nvPicPr>
        <p:blipFill>
          <a:blip r:embed="rId5"/>
          <a:srcRect/>
          <a:stretch>
            <a:fillRect/>
          </a:stretch>
        </p:blipFill>
        <p:spPr bwMode="auto">
          <a:xfrm>
            <a:off x="5286380" y="1497294"/>
            <a:ext cx="3857620" cy="2646086"/>
          </a:xfrm>
          <a:prstGeom prst="rect">
            <a:avLst/>
          </a:prstGeom>
          <a:noFill/>
          <a:ln w="9525">
            <a:noFill/>
            <a:miter lim="800000"/>
            <a:headEnd/>
            <a:tailEnd/>
          </a:ln>
          <a:effectLst/>
        </p:spPr>
      </p:pic>
      <p:sp>
        <p:nvSpPr>
          <p:cNvPr id="10" name="9 - Θέση περιεχομένου"/>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ζωή στο χωριό και το μουράγιο</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4929190" y="3857629"/>
            <a:ext cx="4000496" cy="290869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1500174"/>
            <a:ext cx="4572000" cy="27527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42910" y="4357694"/>
            <a:ext cx="3143272" cy="224613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4500562" y="1214422"/>
            <a:ext cx="4357718" cy="26872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Αναφιώτικα και η οικοδόμηση του κέντρου της Αθήνας</a:t>
            </a:r>
            <a:endParaRPr lang="el-GR" dirty="0"/>
          </a:p>
        </p:txBody>
      </p:sp>
      <p:pic>
        <p:nvPicPr>
          <p:cNvPr id="5122" name="Picture 2"/>
          <p:cNvPicPr>
            <a:picLocks noGrp="1" noChangeAspect="1" noChangeArrowheads="1"/>
          </p:cNvPicPr>
          <p:nvPr>
            <p:ph idx="1"/>
          </p:nvPr>
        </p:nvPicPr>
        <p:blipFill>
          <a:blip r:embed="rId2"/>
          <a:srcRect/>
          <a:stretch>
            <a:fillRect/>
          </a:stretch>
        </p:blipFill>
        <p:spPr bwMode="auto">
          <a:xfrm>
            <a:off x="1524000" y="1729581"/>
            <a:ext cx="60960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«Η κοινωνική οργάνωση της εξορίας. Πολιτικοί κρατούμενοι στον μεσοπόλεμο».</a:t>
            </a:r>
            <a:endParaRPr lang="el-GR" sz="2400" dirty="0"/>
          </a:p>
        </p:txBody>
      </p:sp>
      <p:sp>
        <p:nvSpPr>
          <p:cNvPr id="3" name="2 - Θέση περιεχομένου"/>
          <p:cNvSpPr>
            <a:spLocks noGrp="1"/>
          </p:cNvSpPr>
          <p:nvPr>
            <p:ph idx="1"/>
          </p:nvPr>
        </p:nvSpPr>
        <p:spPr/>
        <p:txBody>
          <a:bodyPr>
            <a:normAutofit fontScale="62500" lnSpcReduction="20000"/>
          </a:bodyPr>
          <a:lstStyle/>
          <a:p>
            <a:r>
              <a:rPr lang="el-GR" dirty="0" smtClean="0"/>
              <a:t>Μια νέα φάση της εργασίας της ξεκίνησε όταν απέκτησε πρόσβαση σε ένα αρχείο αρνητικών σε γυαλί και </a:t>
            </a:r>
            <a:r>
              <a:rPr lang="el-GR" dirty="0" err="1" smtClean="0"/>
              <a:t>φίλμ</a:t>
            </a:r>
            <a:r>
              <a:rPr lang="el-GR" dirty="0" smtClean="0"/>
              <a:t>, το οποίο έδειχνε ένα κοινόβιο πολιτικών </a:t>
            </a:r>
            <a:r>
              <a:rPr lang="el-GR" dirty="0" err="1" smtClean="0"/>
              <a:t>εξορίστων</a:t>
            </a:r>
            <a:r>
              <a:rPr lang="el-GR" dirty="0" smtClean="0"/>
              <a:t> σταλμένων στο νησί μεταξύ 1935 και 1942. </a:t>
            </a:r>
            <a:endParaRPr lang="en-US" dirty="0" smtClean="0"/>
          </a:p>
          <a:p>
            <a:r>
              <a:rPr lang="el-GR" dirty="0" smtClean="0"/>
              <a:t>Το δεύτερο βιβλίο της, "</a:t>
            </a:r>
            <a:r>
              <a:rPr lang="el-GR" dirty="0" err="1" smtClean="0"/>
              <a:t>The</a:t>
            </a:r>
            <a:r>
              <a:rPr lang="el-GR" dirty="0" smtClean="0"/>
              <a:t> </a:t>
            </a:r>
            <a:r>
              <a:rPr lang="el-GR" dirty="0" err="1" smtClean="0"/>
              <a:t>social</a:t>
            </a:r>
            <a:r>
              <a:rPr lang="el-GR" dirty="0" smtClean="0"/>
              <a:t> </a:t>
            </a:r>
            <a:r>
              <a:rPr lang="el-GR" dirty="0" err="1" smtClean="0"/>
              <a:t>organization</a:t>
            </a:r>
            <a:r>
              <a:rPr lang="el-GR" dirty="0" smtClean="0"/>
              <a:t> </a:t>
            </a:r>
            <a:r>
              <a:rPr lang="el-GR" dirty="0" err="1" smtClean="0"/>
              <a:t>of</a:t>
            </a:r>
            <a:r>
              <a:rPr lang="el-GR" dirty="0" smtClean="0"/>
              <a:t> </a:t>
            </a:r>
            <a:r>
              <a:rPr lang="el-GR" dirty="0" err="1" smtClean="0"/>
              <a:t>exile</a:t>
            </a:r>
            <a:r>
              <a:rPr lang="el-GR" dirty="0" smtClean="0"/>
              <a:t>: </a:t>
            </a:r>
            <a:r>
              <a:rPr lang="el-GR" dirty="0" err="1" smtClean="0"/>
              <a:t>Greek</a:t>
            </a:r>
            <a:r>
              <a:rPr lang="el-GR" dirty="0" smtClean="0"/>
              <a:t> </a:t>
            </a:r>
            <a:r>
              <a:rPr lang="el-GR" dirty="0" err="1" smtClean="0"/>
              <a:t>political</a:t>
            </a:r>
            <a:r>
              <a:rPr lang="el-GR" dirty="0" smtClean="0"/>
              <a:t> </a:t>
            </a:r>
            <a:r>
              <a:rPr lang="el-GR" dirty="0" err="1" smtClean="0"/>
              <a:t>detainees</a:t>
            </a:r>
            <a:r>
              <a:rPr lang="el-GR" dirty="0" smtClean="0"/>
              <a:t> </a:t>
            </a:r>
            <a:r>
              <a:rPr lang="el-GR" dirty="0" err="1" smtClean="0"/>
              <a:t>in</a:t>
            </a:r>
            <a:r>
              <a:rPr lang="el-GR" dirty="0" smtClean="0"/>
              <a:t> </a:t>
            </a:r>
            <a:r>
              <a:rPr lang="el-GR" dirty="0" err="1" smtClean="0"/>
              <a:t>the</a:t>
            </a:r>
            <a:r>
              <a:rPr lang="el-GR" dirty="0" smtClean="0"/>
              <a:t> 1930s", επίσης δημοσιευμένο από το </a:t>
            </a:r>
            <a:r>
              <a:rPr lang="el-GR" dirty="0" err="1" smtClean="0"/>
              <a:t>Routledge</a:t>
            </a:r>
            <a:r>
              <a:rPr lang="el-GR" dirty="0" smtClean="0"/>
              <a:t> </a:t>
            </a:r>
            <a:r>
              <a:rPr lang="el-GR" dirty="0" err="1" smtClean="0"/>
              <a:t>Harwood</a:t>
            </a:r>
            <a:r>
              <a:rPr lang="el-GR" dirty="0" smtClean="0"/>
              <a:t> (2001), αποδίδει το κοινωνικό και ιστορικό πλαίσιο αυτών των εικόνων. Το βιβλίο έχει μεταφραστεί στα ελληνικά με τίτλο «Η κοινωνική οργάνωση της εξορίας. Πολιτικοί κρατούμενοι στον μεσοπόλεμο».</a:t>
            </a:r>
            <a:endParaRPr lang="en-US" dirty="0" smtClean="0"/>
          </a:p>
          <a:p>
            <a:r>
              <a:rPr lang="el-GR" dirty="0" smtClean="0"/>
              <a:t> Έχει επίσης συμμετάσχει σε πολλά βιβλία ανθρωπολογίας με τελευταία την συνεργασία της με τον Ακαδημαϊκό κ. Στέφανο </a:t>
            </a:r>
            <a:r>
              <a:rPr lang="el-GR" dirty="0" err="1" smtClean="0"/>
              <a:t>Ήμμελο</a:t>
            </a:r>
            <a:r>
              <a:rPr lang="el-GR" dirty="0" smtClean="0"/>
              <a:t>. (Στέφανος </a:t>
            </a:r>
            <a:r>
              <a:rPr lang="el-GR" dirty="0" err="1" smtClean="0"/>
              <a:t>Δ.Ήμελλος</a:t>
            </a:r>
            <a:r>
              <a:rPr lang="el-GR" dirty="0" smtClean="0"/>
              <a:t>, </a:t>
            </a:r>
            <a:r>
              <a:rPr lang="el-GR" dirty="0" err="1" smtClean="0"/>
              <a:t>Margaret</a:t>
            </a:r>
            <a:r>
              <a:rPr lang="el-GR" dirty="0" smtClean="0"/>
              <a:t> </a:t>
            </a:r>
            <a:r>
              <a:rPr lang="el-GR" dirty="0" err="1" smtClean="0"/>
              <a:t>Kenna</a:t>
            </a:r>
            <a:r>
              <a:rPr lang="el-GR" dirty="0" smtClean="0"/>
              <a:t>, Ανάφη: από λαογραφική, </a:t>
            </a:r>
            <a:r>
              <a:rPr lang="el-GR" dirty="0" err="1" smtClean="0"/>
              <a:t>διαλεκτολογική</a:t>
            </a:r>
            <a:r>
              <a:rPr lang="el-GR" dirty="0" smtClean="0"/>
              <a:t> και </a:t>
            </a:r>
            <a:r>
              <a:rPr lang="el-GR" dirty="0" err="1" smtClean="0"/>
              <a:t>κοινωνικοανθρωπολογική</a:t>
            </a:r>
            <a:r>
              <a:rPr lang="el-GR" dirty="0" smtClean="0"/>
              <a:t> άποψη, Σειρά Πηγές του Λαϊκού Πολιτισμού. Βιβλιοπωλείο της Ακαδημίας Αθηνών.)</a:t>
            </a:r>
          </a:p>
          <a:p>
            <a:r>
              <a:rPr lang="el-GR" dirty="0" smtClean="0"/>
              <a:t>Μεγάλο μέρος από το συγγραφικό έργο της </a:t>
            </a:r>
            <a:r>
              <a:rPr lang="el-GR" dirty="0" err="1" smtClean="0"/>
              <a:t>δρ</a:t>
            </a:r>
            <a:r>
              <a:rPr lang="el-GR" dirty="0" smtClean="0"/>
              <a:t>. </a:t>
            </a:r>
            <a:r>
              <a:rPr lang="el-GR" dirty="0" err="1" smtClean="0"/>
              <a:t>Κέννα</a:t>
            </a:r>
            <a:r>
              <a:rPr lang="el-GR" dirty="0" smtClean="0"/>
              <a:t> μπορείτε να βρείτε στο </a:t>
            </a:r>
            <a:r>
              <a:rPr lang="el-GR" dirty="0" err="1" smtClean="0">
                <a:hlinkClick r:id="rId2"/>
              </a:rPr>
              <a:t>academia.edu</a:t>
            </a:r>
            <a:r>
              <a:rPr lang="el-GR" dirty="0" smtClean="0"/>
              <a:t>.</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εξορία και ο θάνατος</a:t>
            </a:r>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642910" y="1928802"/>
            <a:ext cx="3914775" cy="24098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0" y="3571876"/>
            <a:ext cx="4572000" cy="275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https://sindesmosanafis.gr/archio-margaret-kenna/</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 </a:t>
            </a:r>
            <a:r>
              <a:rPr lang="el-GR" dirty="0" err="1" smtClean="0"/>
              <a:t>Κέννα</a:t>
            </a:r>
            <a:r>
              <a:rPr lang="el-GR" dirty="0" smtClean="0"/>
              <a:t> έχει τιμηθεί για την μεγάλη προσφορά της στην Ανάφη ως επίτιμο μέλος του Συνδέσμου των Απανταχού </a:t>
            </a:r>
            <a:r>
              <a:rPr lang="el-GR" dirty="0" err="1" smtClean="0"/>
              <a:t>Αναφαίων</a:t>
            </a:r>
            <a:r>
              <a:rPr lang="el-GR" dirty="0" smtClean="0"/>
              <a:t>, το 1973, από τον τότε πρόεδρο κ. Γαβαλά και ως επίτιμη δημότης Ανάφης, τον Μάιο του 2006, από τον Δήμαρχο Ανάφης κ. Ρούσσο.</a:t>
            </a:r>
          </a:p>
          <a:p>
            <a:r>
              <a:rPr lang="el-GR" dirty="0" smtClean="0"/>
              <a:t>Εμείς οι </a:t>
            </a:r>
            <a:r>
              <a:rPr lang="el-GR" dirty="0" err="1" smtClean="0"/>
              <a:t>Αναφαίοι</a:t>
            </a:r>
            <a:r>
              <a:rPr lang="el-GR" dirty="0" smtClean="0"/>
              <a:t> έχουμε να της προσφέρουμε το απέραντο σεβασμό και την αγάπη μας.</a:t>
            </a:r>
          </a:p>
          <a:p>
            <a:r>
              <a:rPr lang="el-GR" dirty="0" smtClean="0"/>
              <a:t>Κυρία Μαργαρίτα είστε στις καρδιές μας μια αυθεντική </a:t>
            </a:r>
            <a:r>
              <a:rPr lang="el-GR" dirty="0" err="1" smtClean="0"/>
              <a:t>Αναφιώτισσα</a:t>
            </a:r>
            <a:r>
              <a:rPr lang="el-GR" dirty="0" smtClean="0"/>
              <a:t>. Σας ευχαριστούμε πολύ!</a:t>
            </a:r>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Από τα άκρα της Ευρώπης</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800364" y="1600200"/>
            <a:ext cx="754327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Επίτιμη δημότης Ανάφης</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3110491" y="1600200"/>
            <a:ext cx="292301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Zorba</a:t>
            </a:r>
            <a:r>
              <a:rPr lang="en-US" dirty="0" smtClean="0"/>
              <a:t> the Greek (1964)</a:t>
            </a:r>
            <a:endParaRPr lang="el-GR" dirty="0"/>
          </a:p>
        </p:txBody>
      </p:sp>
      <p:sp>
        <p:nvSpPr>
          <p:cNvPr id="3" name="2 - Θέση περιεχομένου"/>
          <p:cNvSpPr>
            <a:spLocks noGrp="1"/>
          </p:cNvSpPr>
          <p:nvPr>
            <p:ph idx="1"/>
          </p:nvPr>
        </p:nvSpPr>
        <p:spPr/>
        <p:txBody>
          <a:bodyPr>
            <a:normAutofit fontScale="77500" lnSpcReduction="20000"/>
          </a:bodyPr>
          <a:lstStyle/>
          <a:p>
            <a:endParaRPr lang="en-US" dirty="0" smtClean="0">
              <a:hlinkClick r:id="rId2"/>
            </a:endParaRPr>
          </a:p>
          <a:p>
            <a:r>
              <a:rPr lang="en-US" dirty="0" smtClean="0">
                <a:hlinkClick r:id="rId2"/>
              </a:rPr>
              <a:t>https://www.youtube.com/watch?v=zkk6mFg90bE&amp;list=PLnZRjAiwJ5RNpstldHmXzPgrw1dIH7FLv&amp;index=4&amp;t=0s</a:t>
            </a:r>
          </a:p>
          <a:p>
            <a:r>
              <a:rPr lang="el-GR" dirty="0" smtClean="0"/>
              <a:t>Η ταινία </a:t>
            </a:r>
            <a:r>
              <a:rPr lang="el-GR" b="1" dirty="0" smtClean="0"/>
              <a:t>Αλέξης Ζορμπάς</a:t>
            </a:r>
            <a:r>
              <a:rPr lang="el-GR" dirty="0" smtClean="0"/>
              <a:t> (</a:t>
            </a:r>
            <a:r>
              <a:rPr lang="el-GR" i="1" dirty="0" err="1" smtClean="0"/>
              <a:t>Zorba</a:t>
            </a:r>
            <a:r>
              <a:rPr lang="el-GR" i="1" dirty="0" smtClean="0"/>
              <a:t> </a:t>
            </a:r>
            <a:r>
              <a:rPr lang="el-GR" i="1" dirty="0" err="1" smtClean="0"/>
              <a:t>the</a:t>
            </a:r>
            <a:r>
              <a:rPr lang="el-GR" i="1" dirty="0" smtClean="0"/>
              <a:t> </a:t>
            </a:r>
            <a:r>
              <a:rPr lang="el-GR" i="1" dirty="0" err="1" smtClean="0"/>
              <a:t>Greek</a:t>
            </a:r>
            <a:r>
              <a:rPr lang="el-GR" dirty="0" smtClean="0"/>
              <a:t>) είναι </a:t>
            </a:r>
            <a:r>
              <a:rPr lang="el-GR" dirty="0" smtClean="0">
                <a:hlinkClick r:id="rId3" tooltip="Μεγάλη Βρετανία"/>
              </a:rPr>
              <a:t>βρετανική</a:t>
            </a:r>
            <a:r>
              <a:rPr lang="el-GR" dirty="0" smtClean="0"/>
              <a:t>-</a:t>
            </a:r>
            <a:r>
              <a:rPr lang="el-GR" dirty="0" smtClean="0">
                <a:hlinkClick r:id="rId4" tooltip="Ελλάδα"/>
              </a:rPr>
              <a:t>ελληνική</a:t>
            </a:r>
            <a:r>
              <a:rPr lang="el-GR" dirty="0" smtClean="0"/>
              <a:t> ταινία του </a:t>
            </a:r>
            <a:r>
              <a:rPr lang="el-GR" dirty="0" smtClean="0">
                <a:hlinkClick r:id="rId5" tooltip="1964"/>
              </a:rPr>
              <a:t>1964</a:t>
            </a:r>
            <a:r>
              <a:rPr lang="el-GR" dirty="0" smtClean="0"/>
              <a:t>, σε σκηνοθεσία </a:t>
            </a:r>
            <a:r>
              <a:rPr lang="el-GR" dirty="0" smtClean="0">
                <a:hlinkClick r:id="rId6" tooltip="Μιχάλης Κακογιάννης"/>
              </a:rPr>
              <a:t>Μιχάλη Κακογιάννη</a:t>
            </a:r>
            <a:r>
              <a:rPr lang="el-GR" dirty="0" smtClean="0"/>
              <a:t> με τους </a:t>
            </a:r>
            <a:r>
              <a:rPr lang="el-GR" dirty="0" smtClean="0">
                <a:hlinkClick r:id="rId7" tooltip="Άντονι Κουίν"/>
              </a:rPr>
              <a:t>Άντονι </a:t>
            </a:r>
            <a:r>
              <a:rPr lang="el-GR" dirty="0" err="1" smtClean="0">
                <a:hlinkClick r:id="rId7" tooltip="Άντονι Κουίν"/>
              </a:rPr>
              <a:t>Κουίν</a:t>
            </a:r>
            <a:r>
              <a:rPr lang="el-GR" dirty="0" smtClean="0"/>
              <a:t>, </a:t>
            </a:r>
            <a:r>
              <a:rPr lang="el-GR" dirty="0" smtClean="0">
                <a:hlinkClick r:id="rId8" tooltip="Άλαν Μπέιτς"/>
              </a:rPr>
              <a:t>Άλαν Μπέιτς</a:t>
            </a:r>
            <a:r>
              <a:rPr lang="el-GR" dirty="0" smtClean="0"/>
              <a:t>, </a:t>
            </a:r>
            <a:r>
              <a:rPr lang="el-GR" dirty="0" smtClean="0">
                <a:hlinkClick r:id="rId9" tooltip="Ειρήνη Παππά"/>
              </a:rPr>
              <a:t>Ειρήνη Παππά</a:t>
            </a:r>
            <a:r>
              <a:rPr lang="el-GR" dirty="0" smtClean="0"/>
              <a:t> και </a:t>
            </a:r>
            <a:r>
              <a:rPr lang="el-GR" dirty="0" smtClean="0">
                <a:hlinkClick r:id="rId10" tooltip="Σωτήρης Μουστάκας"/>
              </a:rPr>
              <a:t>Σωτήρη Μουστάκα</a:t>
            </a:r>
            <a:r>
              <a:rPr lang="el-GR" dirty="0" smtClean="0"/>
              <a:t>. Είναι βασισμένη στο βιβλίο του </a:t>
            </a:r>
            <a:r>
              <a:rPr lang="el-GR" dirty="0" smtClean="0">
                <a:hlinkClick r:id="rId11" tooltip="Νίκος Καζαντζάκης"/>
              </a:rPr>
              <a:t>Νίκου Καζαντζάκη</a:t>
            </a:r>
            <a:r>
              <a:rPr lang="el-GR" dirty="0" smtClean="0"/>
              <a:t> </a:t>
            </a:r>
            <a:r>
              <a:rPr lang="el-GR" i="1" dirty="0" smtClean="0">
                <a:hlinkClick r:id="rId12" tooltip="Βίος και πολιτεία του Αλέξη Ζορμπά"/>
              </a:rPr>
              <a:t>Βίος και πολιτεία του Αλέξη Ζορμπά</a:t>
            </a:r>
            <a:r>
              <a:rPr lang="el-GR" dirty="0" smtClean="0"/>
              <a:t>.</a:t>
            </a:r>
          </a:p>
          <a:p>
            <a:r>
              <a:rPr lang="el-GR" dirty="0" smtClean="0"/>
              <a:t>Η ταινία απέσπασε τρία βραβεία </a:t>
            </a:r>
            <a:r>
              <a:rPr lang="el-GR" dirty="0" err="1" smtClean="0">
                <a:hlinkClick r:id="rId13" tooltip="Όσκαρ"/>
              </a:rPr>
              <a:t>Όσκαρ</a:t>
            </a:r>
            <a:r>
              <a:rPr lang="el-GR" dirty="0" smtClean="0"/>
              <a:t> το </a:t>
            </a:r>
            <a:r>
              <a:rPr lang="el-GR" dirty="0" smtClean="0">
                <a:hlinkClick r:id="rId5" tooltip="1964"/>
              </a:rPr>
              <a:t>1964</a:t>
            </a:r>
            <a:r>
              <a:rPr lang="el-GR" dirty="0" smtClean="0"/>
              <a:t>. Τη μουσική της ταινίας την οποία έγραψε ο </a:t>
            </a:r>
            <a:r>
              <a:rPr lang="el-GR" dirty="0" smtClean="0">
                <a:hlinkClick r:id="rId14" tooltip="Μίκης Θεοδωράκης"/>
              </a:rPr>
              <a:t>Μίκης Θεοδωράκης</a:t>
            </a:r>
            <a:r>
              <a:rPr lang="el-GR" dirty="0" smtClean="0"/>
              <a:t> έγινε παγκοσμίως γνωστή ως </a:t>
            </a:r>
            <a:r>
              <a:rPr lang="el-GR" dirty="0" smtClean="0">
                <a:hlinkClick r:id="rId15" tooltip="Συρτάκι"/>
              </a:rPr>
              <a:t>Συρτάκι</a:t>
            </a:r>
            <a:r>
              <a:rPr lang="el-GR" dirty="0" smtClean="0"/>
              <a:t>. Οι σκηνές της ταινίας γυρίστηκαν στην </a:t>
            </a:r>
            <a:r>
              <a:rPr lang="el-GR" dirty="0" smtClean="0">
                <a:hlinkClick r:id="rId16" tooltip="Κρήτη"/>
              </a:rPr>
              <a:t>Κρήτη</a:t>
            </a:r>
            <a:r>
              <a:rPr lang="el-GR" dirty="0" smtClean="0"/>
              <a:t>.</a:t>
            </a:r>
          </a:p>
          <a:p>
            <a:endParaRPr lang="en-US" dirty="0" smtClean="0">
              <a:hlinkClick r:id="rId2"/>
            </a:endParaRPr>
          </a:p>
          <a:p>
            <a:endParaRPr lang="en-US" dirty="0" smtClean="0">
              <a:hlinkClick r:id="rId2"/>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Στερεότυπα και υπερβάσεις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Κρήτη/Μεσόγειος ως εξωτικός παράδεισος</a:t>
            </a:r>
          </a:p>
          <a:p>
            <a:r>
              <a:rPr lang="el-GR" dirty="0" smtClean="0"/>
              <a:t>Η ποιητική του ανδρισμού (χορός, ποτό, φιλοξενία)</a:t>
            </a:r>
          </a:p>
          <a:p>
            <a:r>
              <a:rPr lang="el-GR" dirty="0" smtClean="0"/>
              <a:t>Ο ξένος επιχειρηματίας/παρατηρητής/σκηνοθέτης/ανθρωπολόγος</a:t>
            </a:r>
          </a:p>
          <a:p>
            <a:r>
              <a:rPr lang="el-GR" dirty="0" smtClean="0"/>
              <a:t>Η ένοχη σεξουαλικότητα των γυναικών</a:t>
            </a:r>
          </a:p>
          <a:p>
            <a:r>
              <a:rPr lang="el-GR" dirty="0" smtClean="0"/>
              <a:t>Η βεντέτα και ο κοινωνικός έλεγχος</a:t>
            </a:r>
          </a:p>
          <a:p>
            <a:r>
              <a:rPr lang="el-GR" dirty="0" smtClean="0"/>
              <a:t>Η θρησκοληψία και η υποκρισία</a:t>
            </a:r>
          </a:p>
          <a:p>
            <a:r>
              <a:rPr lang="el-GR" dirty="0" smtClean="0"/>
              <a:t>Ο αμοραλισμός των χωρικών, η πατρωνία</a:t>
            </a:r>
          </a:p>
          <a:p>
            <a:endParaRPr lang="el-G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καταγραφή του εθνογραφικού παρόντος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n-US" dirty="0" smtClean="0"/>
              <a:t>J.K. Campbell, </a:t>
            </a:r>
            <a:r>
              <a:rPr lang="en-US" dirty="0" err="1" smtClean="0"/>
              <a:t>Honour</a:t>
            </a:r>
            <a:r>
              <a:rPr lang="en-US" dirty="0" smtClean="0"/>
              <a:t>, Family and Patronage. A Study of Institutions and Moral Values in a Greek Mountain Community. Clarendon Press. Oxford, 1964. Pp. XII + 393 (illustrations 6, Index, Appendixes, Map). </a:t>
            </a:r>
            <a:endParaRPr lang="el-GR" dirty="0" smtClean="0"/>
          </a:p>
          <a:p>
            <a:pPr>
              <a:buNone/>
            </a:pPr>
            <a:r>
              <a:rPr lang="el-GR" dirty="0" smtClean="0"/>
              <a:t>Ακολουθώντας τους Σαρακατσάνους στις διαδρομές τους, τα κονάκια τους και τον κόσμο των ορατών κοινωνικών σχέσεων και ηθικών αξιών καθώς και στο είδος των αόρατων συναλλαγών</a:t>
            </a:r>
            <a:r>
              <a:rPr lang="en-US" dirty="0" smtClean="0"/>
              <a:t> </a:t>
            </a:r>
            <a:r>
              <a:rPr lang="el-GR" dirty="0" smtClean="0"/>
              <a:t>τους  με το θείο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τιμή και η ντροπή</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Πως το δίπολο για το μεσογειακό στερεότυπο της τιμής για τους άντρες και της ντροπής για τις γυναίκες περνά στη διάκριση μεταξύ</a:t>
            </a:r>
          </a:p>
          <a:p>
            <a:r>
              <a:rPr lang="el-GR" dirty="0" smtClean="0"/>
              <a:t>Τιμής-εγωισμού και ντροπής-αμαρτίας αλλά όχι ενοχής</a:t>
            </a:r>
          </a:p>
          <a:p>
            <a:r>
              <a:rPr lang="el-GR" dirty="0" smtClean="0"/>
              <a:t> Η εθνογραφία του </a:t>
            </a:r>
            <a:r>
              <a:rPr lang="en-US" dirty="0" smtClean="0"/>
              <a:t>Campbell </a:t>
            </a:r>
            <a:r>
              <a:rPr lang="el-GR" dirty="0" smtClean="0"/>
              <a:t>Παρέχει υλικό τεκμηρίωσης για τη δευτεροκλασάτη θέση των γυναικών τόσο στο επίπεδο των κοινωνικών σχέσεων, όσο και στο επίπεδο αναπαραστάσεων, βλ χριστιανικών παραδόσεων (σύνδεση των γυναικών  με το μάτι, τη μαγεία και το διάβολο)</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φιλοξενία και η πατρωνία</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Οι </a:t>
            </a:r>
            <a:r>
              <a:rPr lang="el-GR" dirty="0" err="1" smtClean="0"/>
              <a:t>τροπικότητες</a:t>
            </a:r>
            <a:r>
              <a:rPr lang="el-GR" dirty="0" smtClean="0"/>
              <a:t> της φιλοξενίας μεταξύ γενναιοδωρίας και ηθικής ανταπόδοσης του δώρου/υποχρέωσης εντός και εκτός Σαρακατσάνικης κοινωνίας</a:t>
            </a:r>
          </a:p>
          <a:p>
            <a:r>
              <a:rPr lang="el-GR" dirty="0" smtClean="0"/>
              <a:t>Τα συγγενικά, τοπικά και </a:t>
            </a:r>
            <a:r>
              <a:rPr lang="el-GR" dirty="0" err="1" smtClean="0"/>
              <a:t>υπερτοπικά</a:t>
            </a:r>
            <a:r>
              <a:rPr lang="el-GR" dirty="0" smtClean="0"/>
              <a:t> δίκτυα στην οικοδόμηση της σχέσης πολιτών με το κράτος</a:t>
            </a:r>
          </a:p>
          <a:p>
            <a:r>
              <a:rPr lang="el-GR" dirty="0" smtClean="0"/>
              <a:t>Οι </a:t>
            </a:r>
            <a:r>
              <a:rPr lang="el-GR" dirty="0" err="1" smtClean="0"/>
              <a:t>διαγεννεακές</a:t>
            </a:r>
            <a:r>
              <a:rPr lang="el-GR" dirty="0" smtClean="0"/>
              <a:t> συνέχειες μέσα από την αγχιστεία και την πνευματική συγγένεια/κουμπαριές</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2238</Words>
  <Application>Microsoft Office PowerPoint</Application>
  <PresentationFormat>Προβολή στην οθόνη (4:3)</PresentationFormat>
  <Paragraphs>165</Paragraphs>
  <Slides>49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ΕΘΝΟΓΡΑΦΙΑ ΚΑΙ ΛΑΟΓΡΑΦΙΑ,  ΑΠΟΙΚΙΟΚΡΑΤΙΑ ΚΑΙ ΣΠΟΥΔΕΣ ΠΕΡΙΟΧΗΣ </vt:lpstr>
      <vt:lpstr>Εθνογραφία και Σπουδές Περιοχής</vt:lpstr>
      <vt:lpstr>6η ενότητα</vt:lpstr>
      <vt:lpstr>Η Μεσόγειος ως κοινή πολιτισμική περιοχή και πολιτική κατηγορία όταν η Ανθρωπολογία γυρνά σπίτι της 1950-</vt:lpstr>
      <vt:lpstr>Zorba the Greek (1964)</vt:lpstr>
      <vt:lpstr>Στερεότυπα και υπερβάσεις</vt:lpstr>
      <vt:lpstr>Η καταγραφή του εθνογραφικού παρόντος</vt:lpstr>
      <vt:lpstr>Η τιμή και η ντροπή</vt:lpstr>
      <vt:lpstr>Η φιλοξενία και η πατρωνία</vt:lpstr>
      <vt:lpstr>βιβλιοκρισίες</vt:lpstr>
      <vt:lpstr>Το βλέμμα του εθνογράφου στη δεκαετία του 1960</vt:lpstr>
      <vt:lpstr>Χαρακτηριστικά της εθνογραφίας του Campbell</vt:lpstr>
      <vt:lpstr>Juliet du Boulay has an MA in English Literature and Language and a D. Phil. in Social Anthropology</vt:lpstr>
      <vt:lpstr>Cosmos, Life, and Liturgy in a Greek Orthodox village 2009</vt:lpstr>
      <vt:lpstr>197 5 J d u Boula y 197 4 Portrai t o f a Gree k Mountai n Village' , Oxford - Clarendon Press, A/a« 10,4:654-5 .</vt:lpstr>
      <vt:lpstr>By Peter Loizos</vt:lpstr>
      <vt:lpstr>7η Ενότητα Ξένοι Ανθρωπολόγοι στην Ελλάδα</vt:lpstr>
      <vt:lpstr>Marie-Elisabeth Handman - Η γαλλική παράδοση άπό τον στρουκτουραλισμό στον μαρξισμό, την ψυχανάλυση και την ανθρωπολογία των γυναικών</vt:lpstr>
      <vt:lpstr>Η διάχυτη βία πέρα από τα εγκλήματα τιμής  και η πονηριά ως πρακτική υπονόμευσης</vt:lpstr>
      <vt:lpstr>Το χωριό σε μετασχηματισμό και ο κόσμος της ανδρικής κυριαρχίας</vt:lpstr>
      <vt:lpstr>βιβλιοκρισίες</vt:lpstr>
      <vt:lpstr>Renée Hirschon , η βρετανική σχολή του δομολειτουργισμού  </vt:lpstr>
      <vt:lpstr>Κληρονόμοι της Μικρασιατικής Καταστροφής. Η κοινωνική ζωή των Μικρασιατών προσφύγων στον Πειραιά</vt:lpstr>
      <vt:lpstr>Ιστορική συγκυρία</vt:lpstr>
      <vt:lpstr>Εθνογραφική έρευνα σε αστική συνοικία</vt:lpstr>
      <vt:lpstr>Η σημασία της μνήμης και του τραύματος της προσφυγιάς</vt:lpstr>
      <vt:lpstr>Παλιά Κοκκινιά</vt:lpstr>
      <vt:lpstr>Η αγορά της Κοκκινιάς</vt:lpstr>
      <vt:lpstr>Αη Σωτήρας και τα Γερμανικά</vt:lpstr>
      <vt:lpstr>βιβλιοκρισίες</vt:lpstr>
      <vt:lpstr>Μαγική Πόλη (Νίκος Κούνδουρος, 1954)</vt:lpstr>
      <vt:lpstr>Το Δέκα του Καραγάτση</vt:lpstr>
      <vt:lpstr>Συνοικία το όνειρο (1961)  Αλ. Αλεξανδράκης</vt:lpstr>
      <vt:lpstr>Ο Loring Danforth  και η αμερικάνικη πολιτισμική ανθρωπολογία</vt:lpstr>
      <vt:lpstr>Επιτέλεση, τραγούδι και γυναικείες εμπειρίες αμφισβήτησης της ανδρικής κυριαρχίας</vt:lpstr>
      <vt:lpstr>Το κάλεσμα και οι προσωπικές ιστορίες και μαρτυρίες</vt:lpstr>
      <vt:lpstr>L.M.Danforth «Τα αναστενάρια της Αγίας Ελένης (βιβλιοκρισία από Νίκο  Παύλου http://users.sch.gr/npavlou/anastenaria.htm </vt:lpstr>
      <vt:lpstr>Καταγραφές εικόνας και ήχου</vt:lpstr>
      <vt:lpstr>Η κ. Μαργαρίτα Κέννα είναι καθηγήτρια κοινωνικής ανθρωπολογίας του Πανεπιστημίου Swansea της Ουαλίας.</vt:lpstr>
      <vt:lpstr>Φωτογραφικό Αρχείο</vt:lpstr>
      <vt:lpstr>"Greek Island life: Fieldwork on Anafi",  Routledge Harwood (2001)</vt:lpstr>
      <vt:lpstr>Το νησί και οι κάτοικοι</vt:lpstr>
      <vt:lpstr>Η ζωή στο χωριό και το μουράγιο</vt:lpstr>
      <vt:lpstr>Τα Αναφιώτικα και η οικοδόμηση του κέντρου της Αθήνας</vt:lpstr>
      <vt:lpstr>«Η κοινωνική οργάνωση της εξορίας. Πολιτικοί κρατούμενοι στον μεσοπόλεμο».</vt:lpstr>
      <vt:lpstr>Η εξορία και ο θάνατος</vt:lpstr>
      <vt:lpstr>https://sindesmosanafis.gr/archio-margaret-kenna/</vt:lpstr>
      <vt:lpstr>Από τα άκρα της Ευρώπης</vt:lpstr>
      <vt:lpstr>Επίτιμη δημότης Ανάφης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83</cp:revision>
  <dcterms:created xsi:type="dcterms:W3CDTF">2018-04-13T08:33:21Z</dcterms:created>
  <dcterms:modified xsi:type="dcterms:W3CDTF">2024-11-19T11:53:16Z</dcterms:modified>
</cp:coreProperties>
</file>