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5" r:id="rId4"/>
    <p:sldId id="258" r:id="rId5"/>
    <p:sldId id="266" r:id="rId6"/>
    <p:sldId id="267" r:id="rId7"/>
    <p:sldId id="259" r:id="rId8"/>
    <p:sldId id="261" r:id="rId9"/>
    <p:sldId id="272" r:id="rId10"/>
    <p:sldId id="260" r:id="rId11"/>
    <p:sldId id="262" r:id="rId12"/>
    <p:sldId id="263" r:id="rId13"/>
    <p:sldId id="264" r:id="rId14"/>
    <p:sldId id="269" r:id="rId15"/>
    <p:sldId id="270" r:id="rId16"/>
    <p:sldId id="271" r:id="rId17"/>
    <p:sldId id="268" r:id="rId1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0230" autoAdjust="0"/>
  </p:normalViewPr>
  <p:slideViewPr>
    <p:cSldViewPr>
      <p:cViewPr varScale="1">
        <p:scale>
          <a:sx n="79" d="100"/>
          <a:sy n="79" d="100"/>
        </p:scale>
        <p:origin x="1570"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0915D14D-26AD-4F15-8951-68434769D51D}" type="datetimeFigureOut">
              <a:rPr lang="el-GR" smtClean="0"/>
              <a:pPr/>
              <a:t>27/2/2021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E02C545-02AD-4E20-AD0A-C7D46E37AFDA}"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0915D14D-26AD-4F15-8951-68434769D51D}" type="datetimeFigureOut">
              <a:rPr lang="el-GR" smtClean="0"/>
              <a:pPr/>
              <a:t>27/2/2021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E02C545-02AD-4E20-AD0A-C7D46E37AFDA}"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0915D14D-26AD-4F15-8951-68434769D51D}" type="datetimeFigureOut">
              <a:rPr lang="el-GR" smtClean="0"/>
              <a:pPr/>
              <a:t>27/2/2021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E02C545-02AD-4E20-AD0A-C7D46E37AFDA}"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0915D14D-26AD-4F15-8951-68434769D51D}" type="datetimeFigureOut">
              <a:rPr lang="el-GR" smtClean="0"/>
              <a:pPr/>
              <a:t>27/2/2021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E02C545-02AD-4E20-AD0A-C7D46E37AFDA}"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0915D14D-26AD-4F15-8951-68434769D51D}" type="datetimeFigureOut">
              <a:rPr lang="el-GR" smtClean="0"/>
              <a:pPr/>
              <a:t>27/2/2021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E02C545-02AD-4E20-AD0A-C7D46E37AFDA}"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0915D14D-26AD-4F15-8951-68434769D51D}" type="datetimeFigureOut">
              <a:rPr lang="el-GR" smtClean="0"/>
              <a:pPr/>
              <a:t>27/2/2021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7E02C545-02AD-4E20-AD0A-C7D46E37AFDA}"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0915D14D-26AD-4F15-8951-68434769D51D}" type="datetimeFigureOut">
              <a:rPr lang="el-GR" smtClean="0"/>
              <a:pPr/>
              <a:t>27/2/2021</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7E02C545-02AD-4E20-AD0A-C7D46E37AFDA}"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0915D14D-26AD-4F15-8951-68434769D51D}" type="datetimeFigureOut">
              <a:rPr lang="el-GR" smtClean="0"/>
              <a:pPr/>
              <a:t>27/2/2021</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7E02C545-02AD-4E20-AD0A-C7D46E37AFDA}"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0915D14D-26AD-4F15-8951-68434769D51D}" type="datetimeFigureOut">
              <a:rPr lang="el-GR" smtClean="0"/>
              <a:pPr/>
              <a:t>27/2/2021</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7E02C545-02AD-4E20-AD0A-C7D46E37AFDA}"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0915D14D-26AD-4F15-8951-68434769D51D}" type="datetimeFigureOut">
              <a:rPr lang="el-GR" smtClean="0"/>
              <a:pPr/>
              <a:t>27/2/2021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7E02C545-02AD-4E20-AD0A-C7D46E37AFDA}"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0915D14D-26AD-4F15-8951-68434769D51D}" type="datetimeFigureOut">
              <a:rPr lang="el-GR" smtClean="0"/>
              <a:pPr/>
              <a:t>27/2/2021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7E02C545-02AD-4E20-AD0A-C7D46E37AFDA}"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15D14D-26AD-4F15-8951-68434769D51D}" type="datetimeFigureOut">
              <a:rPr lang="el-GR" smtClean="0"/>
              <a:pPr/>
              <a:t>27/2/2021</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02C545-02AD-4E20-AD0A-C7D46E37AFDA}"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n-US" dirty="0" smtClean="0"/>
              <a:t>INTERNATIONAL DEVELOPMENT AND THE GLOBAL SOUTH	</a:t>
            </a:r>
            <a:endParaRPr lang="el-GR" dirty="0"/>
          </a:p>
        </p:txBody>
      </p:sp>
      <p:sp>
        <p:nvSpPr>
          <p:cNvPr id="3" name="2 - Υπότιτλος"/>
          <p:cNvSpPr>
            <a:spLocks noGrp="1"/>
          </p:cNvSpPr>
          <p:nvPr>
            <p:ph type="subTitle" idx="1"/>
          </p:nvPr>
        </p:nvSpPr>
        <p:spPr/>
        <p:txBody>
          <a:bodyPr/>
          <a:lstStyle/>
          <a:p>
            <a:r>
              <a:rPr lang="en-US" dirty="0" smtClean="0"/>
              <a:t>DIMITRIS KYRKILIS</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dirty="0" smtClean="0"/>
              <a:t>Global South</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fontScale="92500" lnSpcReduction="10000"/>
          </a:bodyPr>
          <a:lstStyle/>
          <a:p>
            <a:pPr marL="0" indent="0">
              <a:buNone/>
            </a:pPr>
            <a:r>
              <a:rPr lang="en-GB" dirty="0" smtClean="0">
                <a:solidFill>
                  <a:srgbClr val="666666"/>
                </a:solidFill>
                <a:latin typeface="ITC Franklin Gothic LT W01 Bk"/>
              </a:rPr>
              <a:t>T</a:t>
            </a:r>
            <a:r>
              <a:rPr lang="af-ZA" dirty="0" smtClean="0">
                <a:solidFill>
                  <a:srgbClr val="666666"/>
                </a:solidFill>
                <a:latin typeface="ITC Franklin Gothic LT W01 Bk"/>
              </a:rPr>
              <a:t>hree primary definitions</a:t>
            </a:r>
            <a:r>
              <a:rPr lang="en-GB" dirty="0" smtClean="0">
                <a:solidFill>
                  <a:srgbClr val="666666"/>
                </a:solidFill>
                <a:latin typeface="ITC Franklin Gothic LT W01 Bk"/>
              </a:rPr>
              <a:t> may be proposed fir </a:t>
            </a:r>
            <a:r>
              <a:rPr lang="en-GB" dirty="0" err="1" smtClean="0">
                <a:solidFill>
                  <a:srgbClr val="666666"/>
                </a:solidFill>
                <a:latin typeface="ITC Franklin Gothic LT W01 Bk"/>
              </a:rPr>
              <a:t>ghe</a:t>
            </a:r>
            <a:r>
              <a:rPr lang="en-GB" dirty="0" smtClean="0">
                <a:solidFill>
                  <a:srgbClr val="666666"/>
                </a:solidFill>
                <a:latin typeface="ITC Franklin Gothic LT W01 Bk"/>
              </a:rPr>
              <a:t> concept of Global South</a:t>
            </a:r>
            <a:r>
              <a:rPr lang="af-ZA" dirty="0" smtClean="0">
                <a:solidFill>
                  <a:srgbClr val="666666"/>
                </a:solidFill>
                <a:latin typeface="ITC Franklin Gothic LT W01 Bk"/>
              </a:rPr>
              <a:t>. </a:t>
            </a:r>
            <a:endParaRPr lang="en-GB" dirty="0" smtClean="0">
              <a:solidFill>
                <a:srgbClr val="666666"/>
              </a:solidFill>
              <a:latin typeface="ITC Franklin Gothic LT W01 Bk"/>
            </a:endParaRPr>
          </a:p>
          <a:p>
            <a:pPr marL="0" indent="0">
              <a:buNone/>
            </a:pPr>
            <a:endParaRPr lang="en-GB" dirty="0" smtClean="0">
              <a:solidFill>
                <a:srgbClr val="666666"/>
              </a:solidFill>
              <a:latin typeface="ITC Franklin Gothic LT W01 Bk"/>
            </a:endParaRPr>
          </a:p>
          <a:p>
            <a:r>
              <a:rPr lang="af-ZA" b="1" dirty="0" smtClean="0">
                <a:solidFill>
                  <a:srgbClr val="666666"/>
                </a:solidFill>
                <a:latin typeface="ITC Franklin Gothic LT W01 Bk"/>
              </a:rPr>
              <a:t>First</a:t>
            </a:r>
            <a:r>
              <a:rPr lang="af-ZA" dirty="0" smtClean="0">
                <a:solidFill>
                  <a:srgbClr val="666666"/>
                </a:solidFill>
                <a:latin typeface="ITC Franklin Gothic LT W01 Bk"/>
              </a:rPr>
              <a:t>, it has traditionally been used within intergovernmental development organizations –– primarily those that originated in the Non-Aligned Movement­ ­–– to refer to economically disadvantaged nation-states and as a post-cold war alternative to “Third World.”</a:t>
            </a:r>
            <a:endParaRPr lang="en-GB" dirty="0" smtClean="0">
              <a:solidFill>
                <a:srgbClr val="666666"/>
              </a:solidFill>
              <a:latin typeface="ITC Franklin Gothic LT W01 Bk"/>
            </a:endParaRPr>
          </a:p>
          <a:p>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Global South</a:t>
            </a:r>
            <a:endParaRPr lang="el-GR" dirty="0"/>
          </a:p>
        </p:txBody>
      </p:sp>
      <p:sp>
        <p:nvSpPr>
          <p:cNvPr id="3" name="2 - Θέση περιεχομένου"/>
          <p:cNvSpPr>
            <a:spLocks noGrp="1"/>
          </p:cNvSpPr>
          <p:nvPr>
            <p:ph idx="1"/>
          </p:nvPr>
        </p:nvSpPr>
        <p:spPr/>
        <p:txBody>
          <a:bodyPr>
            <a:normAutofit fontScale="70000" lnSpcReduction="20000"/>
          </a:bodyPr>
          <a:lstStyle/>
          <a:p>
            <a:pPr algn="just"/>
            <a:r>
              <a:rPr lang="en-GB" b="1" dirty="0" smtClean="0">
                <a:solidFill>
                  <a:srgbClr val="666666"/>
                </a:solidFill>
                <a:latin typeface="ITC Franklin Gothic LT W01 Bk"/>
              </a:rPr>
              <a:t>Second</a:t>
            </a:r>
            <a:r>
              <a:rPr lang="af-ZA" dirty="0" smtClean="0">
                <a:solidFill>
                  <a:srgbClr val="666666"/>
                </a:solidFill>
                <a:latin typeface="ITC Franklin Gothic LT W01 Bk"/>
              </a:rPr>
              <a:t>, in recent years and within a variety of fields, the Global South is employed in a post-national sense to address spaces and peoples negatively</a:t>
            </a:r>
            <a:r>
              <a:rPr lang="en-GB" dirty="0" smtClean="0">
                <a:solidFill>
                  <a:srgbClr val="666666"/>
                </a:solidFill>
                <a:latin typeface="ITC Franklin Gothic LT W01 Bk"/>
              </a:rPr>
              <a:t> affected</a:t>
            </a:r>
            <a:r>
              <a:rPr lang="af-ZA" dirty="0" smtClean="0">
                <a:solidFill>
                  <a:srgbClr val="666666"/>
                </a:solidFill>
                <a:latin typeface="ITC Franklin Gothic LT W01 Bk"/>
              </a:rPr>
              <a:t> by contemporary capitalist globalization.</a:t>
            </a:r>
            <a:r>
              <a:rPr lang="en-GB" dirty="0" smtClean="0">
                <a:solidFill>
                  <a:srgbClr val="666666"/>
                </a:solidFill>
                <a:latin typeface="ITC Franklin Gothic LT W01 Bk"/>
              </a:rPr>
              <a:t>  In this sense </a:t>
            </a:r>
            <a:r>
              <a:rPr lang="af-ZA" dirty="0" smtClean="0">
                <a:solidFill>
                  <a:srgbClr val="666666"/>
                </a:solidFill>
                <a:latin typeface="ITC Franklin Gothic LT W01 Bk"/>
              </a:rPr>
              <a:t>Global South captures a </a:t>
            </a:r>
            <a:r>
              <a:rPr lang="en-GB" dirty="0" smtClean="0">
                <a:solidFill>
                  <a:srgbClr val="666666"/>
                </a:solidFill>
                <a:latin typeface="ITC Franklin Gothic LT W01 Bk"/>
              </a:rPr>
              <a:t>non  aligned to specific </a:t>
            </a:r>
            <a:r>
              <a:rPr lang="en-GB" dirty="0" err="1" smtClean="0">
                <a:solidFill>
                  <a:srgbClr val="666666"/>
                </a:solidFill>
                <a:latin typeface="ITC Franklin Gothic LT W01 Bk"/>
              </a:rPr>
              <a:t>teritories</a:t>
            </a:r>
            <a:r>
              <a:rPr lang="en-GB" dirty="0" smtClean="0">
                <a:solidFill>
                  <a:srgbClr val="666666"/>
                </a:solidFill>
                <a:latin typeface="ITC Franklin Gothic LT W01 Bk"/>
              </a:rPr>
              <a:t> </a:t>
            </a:r>
            <a:r>
              <a:rPr lang="af-ZA" dirty="0" smtClean="0">
                <a:solidFill>
                  <a:srgbClr val="666666"/>
                </a:solidFill>
                <a:latin typeface="ITC Franklin Gothic LT W01 Bk"/>
              </a:rPr>
              <a:t> geography of capitalism’s externalities and account</a:t>
            </a:r>
            <a:r>
              <a:rPr lang="en-GB" dirty="0" smtClean="0">
                <a:solidFill>
                  <a:srgbClr val="666666"/>
                </a:solidFill>
                <a:latin typeface="ITC Franklin Gothic LT W01 Bk"/>
              </a:rPr>
              <a:t>s</a:t>
            </a:r>
            <a:r>
              <a:rPr lang="af-ZA" dirty="0" smtClean="0">
                <a:solidFill>
                  <a:srgbClr val="666666"/>
                </a:solidFill>
                <a:latin typeface="ITC Franklin Gothic LT W01 Bk"/>
              </a:rPr>
              <a:t> for</a:t>
            </a:r>
            <a:r>
              <a:rPr lang="en-GB" dirty="0" smtClean="0">
                <a:solidFill>
                  <a:srgbClr val="666666"/>
                </a:solidFill>
                <a:latin typeface="ITC Franklin Gothic LT W01 Bk"/>
              </a:rPr>
              <a:t> populations living in lower than the average development conditions</a:t>
            </a:r>
            <a:r>
              <a:rPr lang="af-ZA" dirty="0" smtClean="0">
                <a:solidFill>
                  <a:srgbClr val="666666"/>
                </a:solidFill>
                <a:latin typeface="ITC Franklin Gothic LT W01 Bk"/>
              </a:rPr>
              <a:t> within the borders of wealthier countries</a:t>
            </a:r>
            <a:r>
              <a:rPr lang="en-GB" dirty="0" smtClean="0">
                <a:solidFill>
                  <a:srgbClr val="666666"/>
                </a:solidFill>
                <a:latin typeface="ITC Franklin Gothic LT W01 Bk"/>
              </a:rPr>
              <a:t>.  It implies that </a:t>
            </a:r>
            <a:r>
              <a:rPr lang="af-ZA" dirty="0" smtClean="0">
                <a:solidFill>
                  <a:srgbClr val="666666"/>
                </a:solidFill>
                <a:latin typeface="ITC Franklin Gothic LT W01 Bk"/>
              </a:rPr>
              <a:t>that there are economic Souths in the geographic North and </a:t>
            </a:r>
            <a:r>
              <a:rPr lang="en-GB" dirty="0" smtClean="0">
                <a:solidFill>
                  <a:srgbClr val="666666"/>
                </a:solidFill>
                <a:latin typeface="ITC Franklin Gothic LT W01 Bk"/>
              </a:rPr>
              <a:t>economic </a:t>
            </a:r>
            <a:r>
              <a:rPr lang="af-ZA" dirty="0" smtClean="0">
                <a:solidFill>
                  <a:srgbClr val="666666"/>
                </a:solidFill>
                <a:latin typeface="ITC Franklin Gothic LT W01 Bk"/>
              </a:rPr>
              <a:t>Norths in the geographic South. </a:t>
            </a:r>
            <a:r>
              <a:rPr lang="en-GB" dirty="0" smtClean="0">
                <a:solidFill>
                  <a:srgbClr val="666666"/>
                </a:solidFill>
                <a:latin typeface="ITC Franklin Gothic LT W01 Bk"/>
              </a:rPr>
              <a:t>  Furthermore, the term</a:t>
            </a:r>
            <a:r>
              <a:rPr lang="af-ZA" dirty="0" smtClean="0">
                <a:solidFill>
                  <a:srgbClr val="666666"/>
                </a:solidFill>
                <a:latin typeface="ITC Franklin Gothic LT W01 Bk"/>
              </a:rPr>
              <a:t> South</a:t>
            </a:r>
            <a:r>
              <a:rPr lang="en-GB" dirty="0" smtClean="0">
                <a:solidFill>
                  <a:srgbClr val="666666"/>
                </a:solidFill>
                <a:latin typeface="ITC Franklin Gothic LT W01 Bk"/>
              </a:rPr>
              <a:t> based on the centre periphery tradition</a:t>
            </a:r>
            <a:r>
              <a:rPr lang="af-ZA" dirty="0" smtClean="0">
                <a:solidFill>
                  <a:srgbClr val="666666"/>
                </a:solidFill>
                <a:latin typeface="ITC Franklin Gothic LT W01 Bk"/>
              </a:rPr>
              <a:t> represents an internal periphery and </a:t>
            </a:r>
            <a:r>
              <a:rPr lang="en-GB" dirty="0" smtClean="0">
                <a:solidFill>
                  <a:srgbClr val="666666"/>
                </a:solidFill>
                <a:latin typeface="ITC Franklin Gothic LT W01 Bk"/>
              </a:rPr>
              <a:t>social and political marginalised</a:t>
            </a:r>
            <a:r>
              <a:rPr lang="af-ZA" dirty="0" smtClean="0">
                <a:solidFill>
                  <a:srgbClr val="666666"/>
                </a:solidFill>
                <a:latin typeface="ITC Franklin Gothic LT W01 Bk"/>
              </a:rPr>
              <a:t> position</a:t>
            </a:r>
            <a:r>
              <a:rPr lang="en-GB" dirty="0" smtClean="0">
                <a:solidFill>
                  <a:srgbClr val="666666"/>
                </a:solidFill>
                <a:latin typeface="ITC Franklin Gothic LT W01 Bk"/>
              </a:rPr>
              <a:t>s of groups of people, while the term </a:t>
            </a:r>
            <a:r>
              <a:rPr lang="af-ZA" dirty="0" smtClean="0">
                <a:solidFill>
                  <a:srgbClr val="666666"/>
                </a:solidFill>
                <a:latin typeface="ITC Franklin Gothic LT W01 Bk"/>
              </a:rPr>
              <a:t> “global” is used to </a:t>
            </a:r>
            <a:r>
              <a:rPr lang="en-GB" dirty="0" smtClean="0">
                <a:solidFill>
                  <a:srgbClr val="666666"/>
                </a:solidFill>
                <a:latin typeface="ITC Franklin Gothic LT W01 Bk"/>
              </a:rPr>
              <a:t>detach “</a:t>
            </a:r>
            <a:r>
              <a:rPr lang="af-ZA" dirty="0" smtClean="0">
                <a:solidFill>
                  <a:srgbClr val="666666"/>
                </a:solidFill>
                <a:latin typeface="ITC Franklin Gothic LT W01 Bk"/>
              </a:rPr>
              <a:t>South</a:t>
            </a:r>
            <a:r>
              <a:rPr lang="en-GB" dirty="0" smtClean="0">
                <a:solidFill>
                  <a:srgbClr val="666666"/>
                </a:solidFill>
                <a:latin typeface="ITC Franklin Gothic LT W01 Bk"/>
              </a:rPr>
              <a:t>”</a:t>
            </a:r>
            <a:r>
              <a:rPr lang="af-ZA" dirty="0" smtClean="0">
                <a:solidFill>
                  <a:srgbClr val="666666"/>
                </a:solidFill>
                <a:latin typeface="ITC Franklin Gothic LT W01 Bk"/>
              </a:rPr>
              <a:t> from a one-to-one relation to geography.</a:t>
            </a:r>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Global South</a:t>
            </a:r>
            <a:endParaRPr lang="el-GR" dirty="0"/>
          </a:p>
        </p:txBody>
      </p:sp>
      <p:sp>
        <p:nvSpPr>
          <p:cNvPr id="3" name="2 - Θέση περιεχομένου"/>
          <p:cNvSpPr>
            <a:spLocks noGrp="1"/>
          </p:cNvSpPr>
          <p:nvPr>
            <p:ph idx="1"/>
          </p:nvPr>
        </p:nvSpPr>
        <p:spPr/>
        <p:txBody>
          <a:bodyPr>
            <a:normAutofit fontScale="70000" lnSpcReduction="20000"/>
          </a:bodyPr>
          <a:lstStyle/>
          <a:p>
            <a:r>
              <a:rPr lang="en-GB" b="1" dirty="0" smtClean="0">
                <a:solidFill>
                  <a:srgbClr val="666666"/>
                </a:solidFill>
                <a:latin typeface="ITC Franklin Gothic LT W01 Bk"/>
              </a:rPr>
              <a:t>Third</a:t>
            </a:r>
            <a:r>
              <a:rPr lang="en-GB" dirty="0" smtClean="0">
                <a:solidFill>
                  <a:srgbClr val="666666"/>
                </a:solidFill>
                <a:latin typeface="ITC Franklin Gothic LT W01 Bk"/>
              </a:rPr>
              <a:t>, the second definition of the Global South has led to the understanding of the concept as</a:t>
            </a:r>
            <a:r>
              <a:rPr lang="af-ZA" dirty="0" smtClean="0">
                <a:solidFill>
                  <a:srgbClr val="666666"/>
                </a:solidFill>
                <a:latin typeface="ITC Franklin Gothic LT W01 Bk"/>
              </a:rPr>
              <a:t> a transnational political subject that results from a shared experience </a:t>
            </a:r>
            <a:r>
              <a:rPr lang="en-GB" dirty="0" smtClean="0">
                <a:solidFill>
                  <a:srgbClr val="666666"/>
                </a:solidFill>
                <a:latin typeface="ITC Franklin Gothic LT W01 Bk"/>
              </a:rPr>
              <a:t>or condition </a:t>
            </a:r>
            <a:r>
              <a:rPr lang="af-ZA" dirty="0" smtClean="0">
                <a:solidFill>
                  <a:srgbClr val="666666"/>
                </a:solidFill>
                <a:latin typeface="ITC Franklin Gothic LT W01 Bk"/>
              </a:rPr>
              <a:t>of subjugation under contemporary global capitalism. This subject is forged when the world’s "Souths" recognize one another and view their conditions as shared (López 2007; Prashad 2012). The use of the Global South to refer to a political subjectivity </a:t>
            </a:r>
            <a:r>
              <a:rPr lang="en-GB" dirty="0" smtClean="0">
                <a:solidFill>
                  <a:srgbClr val="666666"/>
                </a:solidFill>
                <a:latin typeface="ITC Franklin Gothic LT W01 Bk"/>
              </a:rPr>
              <a:t>undertakes a </a:t>
            </a:r>
            <a:r>
              <a:rPr lang="af-ZA" dirty="0" smtClean="0">
                <a:solidFill>
                  <a:srgbClr val="666666"/>
                </a:solidFill>
                <a:latin typeface="ITC Franklin Gothic LT W01 Bk"/>
              </a:rPr>
              <a:t>radical internationalis</a:t>
            </a:r>
            <a:r>
              <a:rPr lang="en-GB" dirty="0" smtClean="0">
                <a:solidFill>
                  <a:srgbClr val="666666"/>
                </a:solidFill>
                <a:latin typeface="ITC Franklin Gothic LT W01 Bk"/>
              </a:rPr>
              <a:t>t </a:t>
            </a:r>
            <a:r>
              <a:rPr lang="en-GB" dirty="0" err="1" smtClean="0">
                <a:solidFill>
                  <a:srgbClr val="666666"/>
                </a:solidFill>
                <a:latin typeface="ITC Franklin Gothic LT W01 Bk"/>
              </a:rPr>
              <a:t>stsnce</a:t>
            </a:r>
            <a:r>
              <a:rPr lang="en-GB" dirty="0" smtClean="0">
                <a:solidFill>
                  <a:srgbClr val="666666"/>
                </a:solidFill>
                <a:latin typeface="ITC Franklin Gothic LT W01 Bk"/>
              </a:rPr>
              <a:t> </a:t>
            </a:r>
            <a:r>
              <a:rPr lang="af-ZA" dirty="0" smtClean="0">
                <a:solidFill>
                  <a:srgbClr val="666666"/>
                </a:solidFill>
                <a:latin typeface="ITC Franklin Gothic LT W01 Bk"/>
              </a:rPr>
              <a:t> aris</a:t>
            </a:r>
            <a:r>
              <a:rPr lang="en-GB" dirty="0" err="1" smtClean="0">
                <a:solidFill>
                  <a:srgbClr val="666666"/>
                </a:solidFill>
                <a:latin typeface="ITC Franklin Gothic LT W01 Bk"/>
              </a:rPr>
              <a:t>ing</a:t>
            </a:r>
            <a:r>
              <a:rPr lang="af-ZA" dirty="0" smtClean="0">
                <a:solidFill>
                  <a:srgbClr val="666666"/>
                </a:solidFill>
                <a:latin typeface="ITC Franklin Gothic LT W01 Bk"/>
              </a:rPr>
              <a:t> from lateral solidarities among the world’s multiple Souths</a:t>
            </a:r>
            <a:r>
              <a:rPr lang="en-GB" dirty="0" smtClean="0">
                <a:solidFill>
                  <a:srgbClr val="666666"/>
                </a:solidFill>
                <a:latin typeface="ITC Franklin Gothic LT W01 Bk"/>
              </a:rPr>
              <a:t>, which engulf all populations that have become worse off under contemporary capitalist globalisation, </a:t>
            </a:r>
            <a:r>
              <a:rPr lang="af-ZA" dirty="0" smtClean="0">
                <a:solidFill>
                  <a:srgbClr val="666666"/>
                </a:solidFill>
                <a:latin typeface="ITC Franklin Gothic LT W01 Bk"/>
              </a:rPr>
              <a:t> and moves beyond the analysis of the operation of power through colonial</a:t>
            </a:r>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Global South</a:t>
            </a:r>
            <a:endParaRPr lang="el-GR" dirty="0"/>
          </a:p>
        </p:txBody>
      </p:sp>
      <p:sp>
        <p:nvSpPr>
          <p:cNvPr id="3" name="2 - Θέση περιεχομένου"/>
          <p:cNvSpPr>
            <a:spLocks noGrp="1"/>
          </p:cNvSpPr>
          <p:nvPr>
            <p:ph idx="1"/>
          </p:nvPr>
        </p:nvSpPr>
        <p:spPr/>
        <p:txBody>
          <a:bodyPr>
            <a:normAutofit fontScale="92500" lnSpcReduction="20000"/>
          </a:bodyPr>
          <a:lstStyle/>
          <a:p>
            <a:pPr algn="just"/>
            <a:r>
              <a:rPr lang="af-ZA" dirty="0" smtClean="0">
                <a:solidFill>
                  <a:srgbClr val="666666"/>
                </a:solidFill>
                <a:latin typeface="ITC Franklin Gothic LT W01 Bk"/>
              </a:rPr>
              <a:t>Critical scholarship that falls under the rubric of Global South Studies is invested in the analysis of the formation of a Global South subjectivity, the study of power and racialization within global capitalism in ways that transcend the nation-state as the unit of comparative analysis, and in tracing both contemporary South-South relations –– or relations among subaltern groups across national, linguistic, racial, and ethnic lines –– as well as the histories of those relations in prior forms of South-South exchange.</a:t>
            </a:r>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Global South</a:t>
            </a:r>
            <a:endParaRPr lang="el-GR" dirty="0"/>
          </a:p>
        </p:txBody>
      </p:sp>
      <p:sp>
        <p:nvSpPr>
          <p:cNvPr id="3" name="2 - Θέση περιεχομένου"/>
          <p:cNvSpPr>
            <a:spLocks noGrp="1"/>
          </p:cNvSpPr>
          <p:nvPr>
            <p:ph idx="1"/>
          </p:nvPr>
        </p:nvSpPr>
        <p:spPr/>
        <p:txBody>
          <a:bodyPr>
            <a:normAutofit fontScale="77500" lnSpcReduction="20000"/>
          </a:bodyPr>
          <a:lstStyle/>
          <a:p>
            <a:pPr>
              <a:buNone/>
            </a:pPr>
            <a:r>
              <a:rPr lang="en-US" dirty="0" smtClean="0"/>
              <a:t>   The concept of Global South has been criticized as vague and inaccurate in three main dimensions</a:t>
            </a:r>
          </a:p>
          <a:p>
            <a:r>
              <a:rPr lang="en-US" b="1" dirty="0" smtClean="0"/>
              <a:t>First, </a:t>
            </a:r>
            <a:r>
              <a:rPr lang="en-US" dirty="0" smtClean="0"/>
              <a:t>descriptively even when it refers to general notions such as economic development.</a:t>
            </a:r>
          </a:p>
          <a:p>
            <a:r>
              <a:rPr lang="en-US" b="1" dirty="0" smtClean="0"/>
              <a:t>Second, </a:t>
            </a:r>
            <a:r>
              <a:rPr lang="en-US" dirty="0" smtClean="0"/>
              <a:t>it homogenizes across different countries  obscuring important differences between countries that are supposed to be part of Global South and/or North groups.  In this respect the term is not better than the term Third World the term Global South is proposed to replace.</a:t>
            </a:r>
          </a:p>
          <a:p>
            <a:r>
              <a:rPr lang="en-US" b="1" dirty="0" smtClean="0"/>
              <a:t>Third</a:t>
            </a:r>
            <a:r>
              <a:rPr lang="en-US" dirty="0" smtClean="0"/>
              <a:t>,  the term implies a geographic determinism in the sense that countries located in the Southern hemisphere are meant to be poor on geographic reasons only</a:t>
            </a:r>
            <a:endParaRPr lang="el-GR"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i2.wp.com/re-design.dimiter.eu/wp-content/uploads/2018/11/f1_hdi_lat.png?resize=1024%2C700"/>
          <p:cNvPicPr>
            <a:picLocks noChangeAspect="1" noChangeArrowheads="1"/>
          </p:cNvPicPr>
          <p:nvPr/>
        </p:nvPicPr>
        <p:blipFill>
          <a:blip r:embed="rId2"/>
          <a:srcRect/>
          <a:stretch>
            <a:fillRect/>
          </a:stretch>
        </p:blipFill>
        <p:spPr bwMode="auto">
          <a:xfrm>
            <a:off x="1" y="0"/>
            <a:ext cx="9144000" cy="6858000"/>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https://i2.wp.com/re-design.dimiter.eu/wp-content/uploads/2018/11/f2_hdi_eq.png?resize=1040%2C711"/>
          <p:cNvPicPr>
            <a:picLocks noChangeAspect="1" noChangeArrowheads="1"/>
          </p:cNvPicPr>
          <p:nvPr/>
        </p:nvPicPr>
        <p:blipFill>
          <a:blip r:embed="rId2"/>
          <a:srcRect/>
          <a:stretch>
            <a:fillRect/>
          </a:stretch>
        </p:blipFill>
        <p:spPr bwMode="auto">
          <a:xfrm>
            <a:off x="1" y="0"/>
            <a:ext cx="9144000" cy="6858000"/>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Production Stages</a:t>
            </a:r>
            <a:endParaRPr lang="el-GR" dirty="0"/>
          </a:p>
        </p:txBody>
      </p:sp>
      <p:sp>
        <p:nvSpPr>
          <p:cNvPr id="3" name="2 - Θέση περιεχομένου"/>
          <p:cNvSpPr>
            <a:spLocks noGrp="1"/>
          </p:cNvSpPr>
          <p:nvPr>
            <p:ph idx="1"/>
          </p:nvPr>
        </p:nvSpPr>
        <p:spPr/>
        <p:txBody>
          <a:bodyPr>
            <a:normAutofit fontScale="62500" lnSpcReduction="20000"/>
          </a:bodyPr>
          <a:lstStyle/>
          <a:p>
            <a:r>
              <a:rPr lang="en-GB" b="1" dirty="0" smtClean="0"/>
              <a:t>Primary Production</a:t>
            </a:r>
          </a:p>
          <a:p>
            <a:pPr marL="0" indent="0">
              <a:buNone/>
            </a:pPr>
            <a:r>
              <a:rPr lang="en-GB" dirty="0" smtClean="0"/>
              <a:t>Economies specialise to the production of: raw materials in mines, quarries, etc. Agriculture products, e.g. raw </a:t>
            </a:r>
            <a:r>
              <a:rPr lang="en-GB" dirty="0" err="1" smtClean="0"/>
              <a:t>foostuff</a:t>
            </a:r>
            <a:r>
              <a:rPr lang="en-GB" dirty="0" smtClean="0"/>
              <a:t>, products if fishery, timber, etc.</a:t>
            </a:r>
          </a:p>
          <a:p>
            <a:pPr marL="0" indent="0">
              <a:buNone/>
            </a:pPr>
            <a:r>
              <a:rPr lang="en-GB" dirty="0" smtClean="0"/>
              <a:t>There is some manufacturing output mainly of artisanal production mode focused in traditional products, e.g. Textiles, simple metal products, etc.</a:t>
            </a:r>
          </a:p>
          <a:p>
            <a:pPr marL="0" indent="0">
              <a:buNone/>
            </a:pPr>
            <a:r>
              <a:rPr lang="en-GB" dirty="0" smtClean="0"/>
              <a:t>Countries of low per capita GDP.</a:t>
            </a:r>
          </a:p>
          <a:p>
            <a:pPr marL="0" indent="0">
              <a:buNone/>
            </a:pPr>
            <a:endParaRPr lang="en-GB" dirty="0" smtClean="0"/>
          </a:p>
          <a:p>
            <a:r>
              <a:rPr lang="en-GB" b="1" dirty="0" smtClean="0"/>
              <a:t>Secondary Production</a:t>
            </a:r>
          </a:p>
          <a:p>
            <a:pPr marL="0" indent="0">
              <a:buNone/>
            </a:pPr>
            <a:r>
              <a:rPr lang="en-GB" dirty="0" smtClean="0"/>
              <a:t>Economies specialise in industrial production mainly manufacturing.</a:t>
            </a:r>
          </a:p>
          <a:p>
            <a:pPr marL="0" indent="0">
              <a:buNone/>
            </a:pPr>
            <a:r>
              <a:rPr lang="en-GB" dirty="0" smtClean="0"/>
              <a:t>Countries of middle per capita GDP.</a:t>
            </a:r>
          </a:p>
          <a:p>
            <a:pPr marL="0" indent="0">
              <a:buNone/>
            </a:pPr>
            <a:r>
              <a:rPr lang="en-GB" dirty="0" smtClean="0"/>
              <a:t> </a:t>
            </a:r>
          </a:p>
          <a:p>
            <a:r>
              <a:rPr lang="en-GB" b="1" dirty="0" smtClean="0"/>
              <a:t>Tertiary Production</a:t>
            </a:r>
          </a:p>
          <a:p>
            <a:pPr marL="0" indent="0">
              <a:buNone/>
            </a:pPr>
            <a:r>
              <a:rPr lang="en-GB" dirty="0" smtClean="0"/>
              <a:t>Economies specialise in </a:t>
            </a:r>
            <a:r>
              <a:rPr lang="en-GB" smtClean="0"/>
              <a:t>services maintaining </a:t>
            </a:r>
            <a:r>
              <a:rPr lang="en-GB" dirty="0" smtClean="0"/>
              <a:t>though a strong industrial basis.</a:t>
            </a:r>
          </a:p>
          <a:p>
            <a:pPr marL="0" indent="0">
              <a:buNone/>
            </a:pPr>
            <a:r>
              <a:rPr lang="en-GB" dirty="0" smtClean="0"/>
              <a:t>Countries of high per capita GDP</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DEFINITIONS</a:t>
            </a:r>
            <a:endParaRPr lang="el-GR" dirty="0"/>
          </a:p>
        </p:txBody>
      </p:sp>
      <p:sp>
        <p:nvSpPr>
          <p:cNvPr id="3" name="2 - Θέση περιεχομένου"/>
          <p:cNvSpPr>
            <a:spLocks noGrp="1"/>
          </p:cNvSpPr>
          <p:nvPr>
            <p:ph idx="1"/>
          </p:nvPr>
        </p:nvSpPr>
        <p:spPr/>
        <p:txBody>
          <a:bodyPr>
            <a:normAutofit fontScale="70000" lnSpcReduction="20000"/>
          </a:bodyPr>
          <a:lstStyle/>
          <a:p>
            <a:r>
              <a:rPr lang="en-US" dirty="0" smtClean="0"/>
              <a:t>Economic Growth</a:t>
            </a:r>
          </a:p>
          <a:p>
            <a:pPr algn="just">
              <a:buNone/>
            </a:pPr>
            <a:r>
              <a:rPr lang="en-US" dirty="0" smtClean="0"/>
              <a:t>      Economic growth can be defined as the rise of the per capita domestic income in a given period of time.  It can be understood as the outward expansion of the Production Possibility Frontier (PPF)of a given national economy in a defined time period.</a:t>
            </a:r>
          </a:p>
          <a:p>
            <a:pPr algn="just">
              <a:buNone/>
            </a:pPr>
            <a:r>
              <a:rPr lang="en-US" dirty="0" smtClean="0"/>
              <a:t>      The PPF defines the maximum bundles of goods and services a national economy is able to produce given the amount of resources and the technology available to this economy in a specified time period and the efficient use of the technology available.</a:t>
            </a:r>
          </a:p>
          <a:p>
            <a:pPr algn="just">
              <a:buNone/>
            </a:pPr>
            <a:r>
              <a:rPr lang="en-US" dirty="0" smtClean="0"/>
              <a:t>     The outward expansion of the PPF may be achieved either by increasing the amount of resources or by improving the efficiency of the economy or both.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Image result for possibilities frontier growth">
            <a:extLst>
              <a:ext uri="{FF2B5EF4-FFF2-40B4-BE49-F238E27FC236}">
                <a16:creationId xmlns:a16="http://schemas.microsoft.com/office/drawing/2014/main" id="{568B55EA-9A43-1746-B62F-754C44992E5F}"/>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47637" t="20684" b="13406"/>
          <a:stretch/>
        </p:blipFill>
        <p:spPr bwMode="auto">
          <a:xfrm>
            <a:off x="838200" y="1530145"/>
            <a:ext cx="7697428" cy="506975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dirty="0" smtClean="0"/>
              <a:t>Economic Development</a:t>
            </a:r>
            <a:br>
              <a:rPr lang="en-US" dirty="0" smtClean="0"/>
            </a:br>
            <a:endParaRPr lang="el-GR" dirty="0"/>
          </a:p>
        </p:txBody>
      </p:sp>
      <p:sp>
        <p:nvSpPr>
          <p:cNvPr id="3" name="2 - Θέση περιεχομένου"/>
          <p:cNvSpPr>
            <a:spLocks noGrp="1"/>
          </p:cNvSpPr>
          <p:nvPr>
            <p:ph idx="1"/>
          </p:nvPr>
        </p:nvSpPr>
        <p:spPr/>
        <p:txBody>
          <a:bodyPr>
            <a:normAutofit fontScale="70000" lnSpcReduction="20000"/>
          </a:bodyPr>
          <a:lstStyle/>
          <a:p>
            <a:pPr algn="just">
              <a:buNone/>
            </a:pPr>
            <a:r>
              <a:rPr lang="en-US" dirty="0" smtClean="0"/>
              <a:t>     Development is  a concept that includes economic growth but it also refers to the conditions of life  and the extent of poverty.  A country develops as conditions of life improve and poverty is being reduced.  The common denominator of both is economic growth in the  sense of the necessary condition for achieving better conditions of life and less poverty but not the sufficient condition.  Economic growth may improve the conditions of life for a share, some times a small one of the population without reducing poverty.  The latter may be attained when the distribution of income becomes more equal, and this is not guaranteed by economic growth alone.  It  is the result of a process subject to social and political factors, i.e. institutions that are  open and inclusive and they do not allow the expropriation of the additional wealth by certain elite (the latter act as rent seekers)</a:t>
            </a:r>
          </a:p>
          <a:p>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Economic Growth Graph">
            <a:extLst>
              <a:ext uri="{FF2B5EF4-FFF2-40B4-BE49-F238E27FC236}">
                <a16:creationId xmlns:a16="http://schemas.microsoft.com/office/drawing/2014/main" id="{556323DE-81D1-2D43-AA3B-501D29BB2AA5}"/>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2147" t="6110" r="5185" b="2635"/>
          <a:stretch/>
        </p:blipFill>
        <p:spPr bwMode="auto">
          <a:xfrm>
            <a:off x="1357291" y="1000108"/>
            <a:ext cx="7072361" cy="517685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Economic Development Graph">
            <a:extLst>
              <a:ext uri="{FF2B5EF4-FFF2-40B4-BE49-F238E27FC236}">
                <a16:creationId xmlns:a16="http://schemas.microsoft.com/office/drawing/2014/main" id="{55473D10-42E8-0042-B067-DB23F85CA62D}"/>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967" t="9945" r="7570" b="2603"/>
          <a:stretch/>
        </p:blipFill>
        <p:spPr bwMode="auto">
          <a:xfrm>
            <a:off x="1428729" y="928670"/>
            <a:ext cx="6072229" cy="524829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dirty="0" smtClean="0"/>
              <a:t>International Development</a:t>
            </a:r>
            <a:br>
              <a:rPr lang="en-US" dirty="0" smtClean="0"/>
            </a:br>
            <a:endParaRPr lang="el-GR" dirty="0"/>
          </a:p>
        </p:txBody>
      </p:sp>
      <p:sp>
        <p:nvSpPr>
          <p:cNvPr id="3" name="2 - Θέση περιεχομένου"/>
          <p:cNvSpPr>
            <a:spLocks noGrp="1"/>
          </p:cNvSpPr>
          <p:nvPr>
            <p:ph idx="1"/>
          </p:nvPr>
        </p:nvSpPr>
        <p:spPr/>
        <p:txBody>
          <a:bodyPr/>
          <a:lstStyle/>
          <a:p>
            <a:pPr algn="just">
              <a:buNone/>
            </a:pPr>
            <a:r>
              <a:rPr lang="en-GB" dirty="0" smtClean="0">
                <a:solidFill>
                  <a:srgbClr val="333333"/>
                </a:solidFill>
                <a:latin typeface="Helvetica Neue"/>
              </a:rPr>
              <a:t>   International </a:t>
            </a:r>
            <a:r>
              <a:rPr lang="af-ZA" dirty="0" smtClean="0">
                <a:solidFill>
                  <a:srgbClr val="333333"/>
                </a:solidFill>
                <a:latin typeface="Helvetica Neue"/>
              </a:rPr>
              <a:t>Development </a:t>
            </a:r>
            <a:r>
              <a:rPr lang="en-GB" dirty="0" smtClean="0">
                <a:solidFill>
                  <a:srgbClr val="333333"/>
                </a:solidFill>
                <a:latin typeface="Helvetica Neue"/>
              </a:rPr>
              <a:t>may be understood as any action of assistance on the part of states and international organisations that </a:t>
            </a:r>
            <a:r>
              <a:rPr lang="af-ZA" dirty="0" smtClean="0">
                <a:solidFill>
                  <a:srgbClr val="333333"/>
                </a:solidFill>
                <a:latin typeface="Helvetica Neue"/>
              </a:rPr>
              <a:t> promotes international and inter-organizational connections and collaborations, </a:t>
            </a:r>
            <a:r>
              <a:rPr lang="en-GB" dirty="0" smtClean="0">
                <a:solidFill>
                  <a:srgbClr val="333333"/>
                </a:solidFill>
                <a:latin typeface="Helvetica Neue"/>
              </a:rPr>
              <a:t>in order to benefit </a:t>
            </a:r>
            <a:r>
              <a:rPr lang="af-ZA" dirty="0" smtClean="0">
                <a:solidFill>
                  <a:srgbClr val="333333"/>
                </a:solidFill>
                <a:latin typeface="Helvetica Neue"/>
              </a:rPr>
              <a:t>regions and countries under conditions of poverty, or a relatively low level of development.</a:t>
            </a:r>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International Development</a:t>
            </a:r>
            <a:endParaRPr lang="el-GR" dirty="0"/>
          </a:p>
        </p:txBody>
      </p:sp>
      <p:sp>
        <p:nvSpPr>
          <p:cNvPr id="3" name="2 - Θέση περιεχομένου"/>
          <p:cNvSpPr>
            <a:spLocks noGrp="1"/>
          </p:cNvSpPr>
          <p:nvPr>
            <p:ph idx="1"/>
          </p:nvPr>
        </p:nvSpPr>
        <p:spPr/>
        <p:txBody>
          <a:bodyPr>
            <a:normAutofit fontScale="40000" lnSpcReduction="20000"/>
          </a:bodyPr>
          <a:lstStyle/>
          <a:p>
            <a:pPr algn="just">
              <a:lnSpc>
                <a:spcPct val="170000"/>
              </a:lnSpc>
            </a:pPr>
            <a:r>
              <a:rPr lang="af-ZA" dirty="0" smtClean="0">
                <a:solidFill>
                  <a:srgbClr val="333333"/>
                </a:solidFill>
                <a:latin typeface="Helvetica Neue"/>
              </a:rPr>
              <a:t>International assistance was established with the founding of the Bretton Woods organizations </a:t>
            </a:r>
            <a:r>
              <a:rPr lang="en-GB" dirty="0" smtClean="0">
                <a:solidFill>
                  <a:srgbClr val="333333"/>
                </a:solidFill>
                <a:latin typeface="Helvetica Neue"/>
              </a:rPr>
              <a:t>such as </a:t>
            </a:r>
            <a:r>
              <a:rPr lang="en-GB" dirty="0" err="1" smtClean="0">
                <a:solidFill>
                  <a:srgbClr val="333333"/>
                </a:solidFill>
                <a:latin typeface="Helvetica Neue"/>
              </a:rPr>
              <a:t>th</a:t>
            </a:r>
            <a:r>
              <a:rPr lang="af-ZA" dirty="0" smtClean="0">
                <a:solidFill>
                  <a:srgbClr val="333333"/>
                </a:solidFill>
                <a:latin typeface="Helvetica Neue"/>
              </a:rPr>
              <a:t>e World Bank and the International Monetary Fund, </a:t>
            </a:r>
            <a:r>
              <a:rPr lang="en-GB" dirty="0" smtClean="0">
                <a:solidFill>
                  <a:srgbClr val="333333"/>
                </a:solidFill>
                <a:latin typeface="Helvetica Neue"/>
              </a:rPr>
              <a:t>and the Marshall plan of the US government </a:t>
            </a:r>
            <a:r>
              <a:rPr lang="af-ZA" dirty="0" smtClean="0">
                <a:solidFill>
                  <a:srgbClr val="333333"/>
                </a:solidFill>
                <a:latin typeface="Helvetica Neue"/>
              </a:rPr>
              <a:t> established </a:t>
            </a:r>
            <a:r>
              <a:rPr lang="en-GB" dirty="0" smtClean="0">
                <a:solidFill>
                  <a:srgbClr val="333333"/>
                </a:solidFill>
                <a:latin typeface="Helvetica Neue"/>
              </a:rPr>
              <a:t>initially to </a:t>
            </a:r>
            <a:r>
              <a:rPr lang="af-ZA" dirty="0" smtClean="0">
                <a:solidFill>
                  <a:srgbClr val="333333"/>
                </a:solidFill>
                <a:latin typeface="Helvetica Neue"/>
              </a:rPr>
              <a:t>aid various countries to</a:t>
            </a:r>
            <a:r>
              <a:rPr lang="en-GB" dirty="0" smtClean="0">
                <a:solidFill>
                  <a:srgbClr val="333333"/>
                </a:solidFill>
                <a:latin typeface="Helvetica Neue"/>
              </a:rPr>
              <a:t> reconstruct their economies which were devastated by the II World War</a:t>
            </a:r>
            <a:r>
              <a:rPr lang="af-ZA" dirty="0" smtClean="0">
                <a:solidFill>
                  <a:srgbClr val="333333"/>
                </a:solidFill>
                <a:latin typeface="Helvetica Neue"/>
              </a:rPr>
              <a:t>.  </a:t>
            </a:r>
            <a:endParaRPr lang="en-GB" dirty="0" smtClean="0">
              <a:solidFill>
                <a:srgbClr val="333333"/>
              </a:solidFill>
              <a:latin typeface="Helvetica Neue"/>
            </a:endParaRPr>
          </a:p>
          <a:p>
            <a:endParaRPr lang="en-GB" dirty="0" smtClean="0">
              <a:solidFill>
                <a:srgbClr val="333333"/>
              </a:solidFill>
              <a:latin typeface="Helvetica Neue"/>
            </a:endParaRPr>
          </a:p>
          <a:p>
            <a:pPr algn="just">
              <a:lnSpc>
                <a:spcPct val="170000"/>
              </a:lnSpc>
            </a:pPr>
            <a:r>
              <a:rPr lang="af-ZA" dirty="0" smtClean="0">
                <a:solidFill>
                  <a:srgbClr val="333333"/>
                </a:solidFill>
                <a:latin typeface="Helvetica Neue"/>
              </a:rPr>
              <a:t>During the 1980s, when many developing countries found themselves in difficulties with </a:t>
            </a:r>
            <a:r>
              <a:rPr lang="en-GB" dirty="0" smtClean="0">
                <a:solidFill>
                  <a:srgbClr val="333333"/>
                </a:solidFill>
                <a:latin typeface="Helvetica Neue"/>
              </a:rPr>
              <a:t>public budget </a:t>
            </a:r>
            <a:r>
              <a:rPr lang="af-ZA" dirty="0" smtClean="0">
                <a:solidFill>
                  <a:srgbClr val="333333"/>
                </a:solidFill>
                <a:latin typeface="Helvetica Neue"/>
              </a:rPr>
              <a:t>deficit</a:t>
            </a:r>
            <a:r>
              <a:rPr lang="en-GB" dirty="0" smtClean="0">
                <a:solidFill>
                  <a:srgbClr val="333333"/>
                </a:solidFill>
                <a:latin typeface="Helvetica Neue"/>
              </a:rPr>
              <a:t>s and balance of payments deficits</a:t>
            </a:r>
            <a:r>
              <a:rPr lang="af-ZA" dirty="0" smtClean="0">
                <a:solidFill>
                  <a:srgbClr val="333333"/>
                </a:solidFill>
                <a:latin typeface="Helvetica Neue"/>
              </a:rPr>
              <a:t>, these organizations began to supply them with credit under alternative terms, which mainly included changes in the management of the country that were meant to lead to development.  These included the liberalization of markets and the promotion of openness, transparency and privatization.  While some of the countries managed to gain strength following this assistance, most of them, especially the African countries, did not succeed in leveraging this international aid into long term development.  Included among the additional international companies were aid organizations of the UN (the Development Program, the Environment Program, the World Health Organization, etc.) as well as additional international banks, such as the African Development Bank and the Asian Development Bank.</a:t>
            </a:r>
            <a:endParaRPr lang="el-GR" dirty="0" smtClean="0"/>
          </a:p>
          <a:p>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descr="http://hdr.undp.org/sites/default/files/hdi_2019.jpg"/>
          <p:cNvPicPr>
            <a:picLocks noChangeAspect="1" noChangeArrowheads="1"/>
          </p:cNvPicPr>
          <p:nvPr/>
        </p:nvPicPr>
        <p:blipFill>
          <a:blip r:embed="rId2"/>
          <a:srcRect/>
          <a:stretch>
            <a:fillRect/>
          </a:stretch>
        </p:blipFill>
        <p:spPr bwMode="auto">
          <a:xfrm>
            <a:off x="142844" y="214290"/>
            <a:ext cx="8858312" cy="6429420"/>
          </a:xfrm>
          <a:prstGeom prst="rect">
            <a:avLst/>
          </a:prstGeom>
          <a:noFill/>
        </p:spPr>
      </p:pic>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401</TotalTime>
  <Words>1009</Words>
  <Application>Microsoft Office PowerPoint</Application>
  <PresentationFormat>Προβολή στην οθόνη (4:3)</PresentationFormat>
  <Paragraphs>43</Paragraphs>
  <Slides>17</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17</vt:i4>
      </vt:variant>
    </vt:vector>
  </HeadingPairs>
  <TitlesOfParts>
    <vt:vector size="22" baseType="lpstr">
      <vt:lpstr>Arial</vt:lpstr>
      <vt:lpstr>Calibri</vt:lpstr>
      <vt:lpstr>Helvetica Neue</vt:lpstr>
      <vt:lpstr>ITC Franklin Gothic LT W01 Bk</vt:lpstr>
      <vt:lpstr>Θέμα του Office</vt:lpstr>
      <vt:lpstr>INTERNATIONAL DEVELOPMENT AND THE GLOBAL SOUTH </vt:lpstr>
      <vt:lpstr>DEFINITIONS</vt:lpstr>
      <vt:lpstr>Παρουσίαση του PowerPoint</vt:lpstr>
      <vt:lpstr>Economic Development </vt:lpstr>
      <vt:lpstr>Παρουσίαση του PowerPoint</vt:lpstr>
      <vt:lpstr>Παρουσίαση του PowerPoint</vt:lpstr>
      <vt:lpstr>International Development </vt:lpstr>
      <vt:lpstr>International Development</vt:lpstr>
      <vt:lpstr>Παρουσίαση του PowerPoint</vt:lpstr>
      <vt:lpstr>Global South </vt:lpstr>
      <vt:lpstr>Global South</vt:lpstr>
      <vt:lpstr>Global South</vt:lpstr>
      <vt:lpstr>Global South</vt:lpstr>
      <vt:lpstr>Global South</vt:lpstr>
      <vt:lpstr>Παρουσίαση του PowerPoint</vt:lpstr>
      <vt:lpstr>Παρουσίαση του PowerPoint</vt:lpstr>
      <vt:lpstr>Production Stages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DEVELOPMENT AND THE GLOBAL SOUTH</dc:title>
  <dc:creator>user</dc:creator>
  <cp:lastModifiedBy>User</cp:lastModifiedBy>
  <cp:revision>40</cp:revision>
  <dcterms:created xsi:type="dcterms:W3CDTF">2020-02-21T08:35:50Z</dcterms:created>
  <dcterms:modified xsi:type="dcterms:W3CDTF">2021-02-27T09:50:47Z</dcterms:modified>
</cp:coreProperties>
</file>