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43"/>
  </p:notesMasterIdLst>
  <p:sldIdLst>
    <p:sldId id="531" r:id="rId2"/>
    <p:sldId id="488" r:id="rId3"/>
    <p:sldId id="640" r:id="rId4"/>
    <p:sldId id="615" r:id="rId5"/>
    <p:sldId id="619" r:id="rId6"/>
    <p:sldId id="616" r:id="rId7"/>
    <p:sldId id="638" r:id="rId8"/>
    <p:sldId id="598" r:id="rId9"/>
    <p:sldId id="612" r:id="rId10"/>
    <p:sldId id="532" r:id="rId11"/>
    <p:sldId id="583" r:id="rId12"/>
    <p:sldId id="599" r:id="rId13"/>
    <p:sldId id="621" r:id="rId14"/>
    <p:sldId id="620" r:id="rId15"/>
    <p:sldId id="622" r:id="rId16"/>
    <p:sldId id="584" r:id="rId17"/>
    <p:sldId id="613" r:id="rId18"/>
    <p:sldId id="601" r:id="rId19"/>
    <p:sldId id="623" r:id="rId20"/>
    <p:sldId id="602" r:id="rId21"/>
    <p:sldId id="624" r:id="rId22"/>
    <p:sldId id="614" r:id="rId23"/>
    <p:sldId id="603" r:id="rId24"/>
    <p:sldId id="637" r:id="rId25"/>
    <p:sldId id="604" r:id="rId26"/>
    <p:sldId id="586" r:id="rId27"/>
    <p:sldId id="605" r:id="rId28"/>
    <p:sldId id="625" r:id="rId29"/>
    <p:sldId id="606" r:id="rId30"/>
    <p:sldId id="607" r:id="rId31"/>
    <p:sldId id="626" r:id="rId32"/>
    <p:sldId id="639" r:id="rId33"/>
    <p:sldId id="628" r:id="rId34"/>
    <p:sldId id="629" r:id="rId35"/>
    <p:sldId id="630" r:id="rId36"/>
    <p:sldId id="631" r:id="rId37"/>
    <p:sldId id="632" r:id="rId38"/>
    <p:sldId id="633" r:id="rId39"/>
    <p:sldId id="634" r:id="rId40"/>
    <p:sldId id="635" r:id="rId41"/>
    <p:sldId id="486" r:id="rId42"/>
  </p:sldIdLst>
  <p:sldSz cx="9144000" cy="6858000" type="screen4x3"/>
  <p:notesSz cx="6858000" cy="9144000"/>
  <p:defaultTextStyle>
    <a:defPPr>
      <a:defRPr lang="en-US"/>
    </a:defPPr>
    <a:lvl1pPr algn="l" rtl="0" fontAlgn="base">
      <a:spcBef>
        <a:spcPct val="0"/>
      </a:spcBef>
      <a:spcAft>
        <a:spcPct val="0"/>
      </a:spcAft>
      <a:defRPr sz="1400" b="1" kern="1200">
        <a:solidFill>
          <a:schemeClr val="tx1"/>
        </a:solidFill>
        <a:latin typeface="Arial" charset="0"/>
        <a:ea typeface="+mn-ea"/>
        <a:cs typeface="+mn-cs"/>
      </a:defRPr>
    </a:lvl1pPr>
    <a:lvl2pPr marL="457200" algn="l" rtl="0" fontAlgn="base">
      <a:spcBef>
        <a:spcPct val="0"/>
      </a:spcBef>
      <a:spcAft>
        <a:spcPct val="0"/>
      </a:spcAft>
      <a:defRPr sz="1400" b="1" kern="1200">
        <a:solidFill>
          <a:schemeClr val="tx1"/>
        </a:solidFill>
        <a:latin typeface="Arial" charset="0"/>
        <a:ea typeface="+mn-ea"/>
        <a:cs typeface="+mn-cs"/>
      </a:defRPr>
    </a:lvl2pPr>
    <a:lvl3pPr marL="914400" algn="l" rtl="0" fontAlgn="base">
      <a:spcBef>
        <a:spcPct val="0"/>
      </a:spcBef>
      <a:spcAft>
        <a:spcPct val="0"/>
      </a:spcAft>
      <a:defRPr sz="1400" b="1" kern="1200">
        <a:solidFill>
          <a:schemeClr val="tx1"/>
        </a:solidFill>
        <a:latin typeface="Arial" charset="0"/>
        <a:ea typeface="+mn-ea"/>
        <a:cs typeface="+mn-cs"/>
      </a:defRPr>
    </a:lvl3pPr>
    <a:lvl4pPr marL="1371600" algn="l" rtl="0" fontAlgn="base">
      <a:spcBef>
        <a:spcPct val="0"/>
      </a:spcBef>
      <a:spcAft>
        <a:spcPct val="0"/>
      </a:spcAft>
      <a:defRPr sz="1400" b="1" kern="1200">
        <a:solidFill>
          <a:schemeClr val="tx1"/>
        </a:solidFill>
        <a:latin typeface="Arial" charset="0"/>
        <a:ea typeface="+mn-ea"/>
        <a:cs typeface="+mn-cs"/>
      </a:defRPr>
    </a:lvl4pPr>
    <a:lvl5pPr marL="1828800" algn="l" rtl="0" fontAlgn="base">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3A6A"/>
    <a:srgbClr val="A4C695"/>
    <a:srgbClr val="356A41"/>
    <a:srgbClr val="831951"/>
    <a:srgbClr val="3D68AF"/>
    <a:srgbClr val="007589"/>
    <a:srgbClr val="736FB0"/>
    <a:srgbClr val="C2652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59" autoAdjust="0"/>
    <p:restoredTop sz="97388" autoAdjust="0"/>
  </p:normalViewPr>
  <p:slideViewPr>
    <p:cSldViewPr snapToGrid="0">
      <p:cViewPr>
        <p:scale>
          <a:sx n="68" d="100"/>
          <a:sy n="68" d="100"/>
        </p:scale>
        <p:origin x="-1906" y="-456"/>
      </p:cViewPr>
      <p:guideLst>
        <p:guide orient="horz" pos="517"/>
        <p:guide pos="357"/>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Lst>
  </p:outlineViewPr>
  <p:notesTextViewPr>
    <p:cViewPr>
      <p:scale>
        <a:sx n="100" d="100"/>
        <a:sy n="100" d="100"/>
      </p:scale>
      <p:origin x="0" y="0"/>
    </p:cViewPr>
  </p:notesTextViewPr>
  <p:sorterViewPr>
    <p:cViewPr>
      <p:scale>
        <a:sx n="50" d="100"/>
        <a:sy n="5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18" Type="http://schemas.openxmlformats.org/officeDocument/2006/relationships/slide" Target="slides/slide19.xml"/><Relationship Id="rId26" Type="http://schemas.openxmlformats.org/officeDocument/2006/relationships/slide" Target="slides/slide27.xml"/><Relationship Id="rId3" Type="http://schemas.openxmlformats.org/officeDocument/2006/relationships/slide" Target="slides/slide4.xml"/><Relationship Id="rId21" Type="http://schemas.openxmlformats.org/officeDocument/2006/relationships/slide" Target="slides/slide22.xml"/><Relationship Id="rId7" Type="http://schemas.openxmlformats.org/officeDocument/2006/relationships/slide" Target="slides/slide8.xml"/><Relationship Id="rId12" Type="http://schemas.openxmlformats.org/officeDocument/2006/relationships/slide" Target="slides/slide13.xml"/><Relationship Id="rId17" Type="http://schemas.openxmlformats.org/officeDocument/2006/relationships/slide" Target="slides/slide18.xml"/><Relationship Id="rId25" Type="http://schemas.openxmlformats.org/officeDocument/2006/relationships/slide" Target="slides/slide26.xml"/><Relationship Id="rId2" Type="http://schemas.openxmlformats.org/officeDocument/2006/relationships/slide" Target="slides/slide3.xml"/><Relationship Id="rId16" Type="http://schemas.openxmlformats.org/officeDocument/2006/relationships/slide" Target="slides/slide17.xml"/><Relationship Id="rId20" Type="http://schemas.openxmlformats.org/officeDocument/2006/relationships/slide" Target="slides/slide21.xml"/><Relationship Id="rId29" Type="http://schemas.openxmlformats.org/officeDocument/2006/relationships/slide" Target="slides/slide30.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24" Type="http://schemas.openxmlformats.org/officeDocument/2006/relationships/slide" Target="slides/slide25.xml"/><Relationship Id="rId5" Type="http://schemas.openxmlformats.org/officeDocument/2006/relationships/slide" Target="slides/slide6.xml"/><Relationship Id="rId15" Type="http://schemas.openxmlformats.org/officeDocument/2006/relationships/slide" Target="slides/slide16.xml"/><Relationship Id="rId23" Type="http://schemas.openxmlformats.org/officeDocument/2006/relationships/slide" Target="slides/slide24.xml"/><Relationship Id="rId28" Type="http://schemas.openxmlformats.org/officeDocument/2006/relationships/slide" Target="slides/slide29.xml"/><Relationship Id="rId10" Type="http://schemas.openxmlformats.org/officeDocument/2006/relationships/slide" Target="slides/slide11.xml"/><Relationship Id="rId19" Type="http://schemas.openxmlformats.org/officeDocument/2006/relationships/slide" Target="slides/slide20.xml"/><Relationship Id="rId31" Type="http://schemas.openxmlformats.org/officeDocument/2006/relationships/slide" Target="slides/slide32.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 Id="rId22" Type="http://schemas.openxmlformats.org/officeDocument/2006/relationships/slide" Target="slides/slide23.xml"/><Relationship Id="rId27" Type="http://schemas.openxmlformats.org/officeDocument/2006/relationships/slide" Target="slides/slide28.xml"/><Relationship Id="rId30"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4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spcAft>
                <a:spcPct val="0"/>
              </a:spcAft>
              <a:defRPr sz="1200" b="0"/>
            </a:lvl1pPr>
          </a:lstStyle>
          <a:p>
            <a:pPr>
              <a:defRPr/>
            </a:pPr>
            <a:endParaRPr lang="en-US"/>
          </a:p>
        </p:txBody>
      </p:sp>
      <p:sp>
        <p:nvSpPr>
          <p:cNvPr id="5242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spcAft>
                <a:spcPct val="0"/>
              </a:spcAft>
              <a:defRPr sz="1200" b="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242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242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spcAft>
                <a:spcPct val="0"/>
              </a:spcAft>
              <a:defRPr sz="1200" b="0"/>
            </a:lvl1pPr>
          </a:lstStyle>
          <a:p>
            <a:pPr>
              <a:defRPr/>
            </a:pPr>
            <a:endParaRPr lang="en-US"/>
          </a:p>
        </p:txBody>
      </p:sp>
      <p:sp>
        <p:nvSpPr>
          <p:cNvPr id="5242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spcAft>
                <a:spcPct val="0"/>
              </a:spcAft>
              <a:defRPr sz="1200" b="0"/>
            </a:lvl1pPr>
          </a:lstStyle>
          <a:p>
            <a:pPr>
              <a:defRPr/>
            </a:pPr>
            <a:fld id="{CB674917-117F-4CD4-95E4-8948729C16C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a:spLocks noGrp="1"/>
          </p:cNvSpPr>
          <p:nvPr>
            <p:ph type="body" idx="1"/>
          </p:nvPr>
        </p:nvSpPr>
        <p:spPr>
          <a:noFill/>
          <a:ln/>
        </p:spPr>
        <p:txBody>
          <a:bodyPr/>
          <a:lstStyle/>
          <a:p>
            <a:pPr eaLnBrk="1" hangingPunct="1"/>
            <a:endParaRPr lang="en-US" smtClean="0"/>
          </a:p>
        </p:txBody>
      </p:sp>
      <p:sp>
        <p:nvSpPr>
          <p:cNvPr id="15363" name="Slide Number Placeholder 3"/>
          <p:cNvSpPr>
            <a:spLocks noGrp="1"/>
          </p:cNvSpPr>
          <p:nvPr>
            <p:ph type="sldNum" sz="quarter" idx="5"/>
          </p:nvPr>
        </p:nvSpPr>
        <p:spPr>
          <a:noFill/>
        </p:spPr>
        <p:txBody>
          <a:bodyPr/>
          <a:lstStyle/>
          <a:p>
            <a:fld id="{45DB628F-A05D-4645-B29C-95CABE4318B9}"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p:spPr>
        <p:txBody>
          <a:bodyPr/>
          <a:lstStyle/>
          <a:p>
            <a:fld id="{49DEDAB4-C8B5-416D-B725-8FA3E65F9123}" type="slidenum">
              <a:rPr lang="en-US" smtClean="0"/>
              <a:pPr/>
              <a:t>10</a:t>
            </a:fld>
            <a:endParaRPr lang="en-US" smtClean="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5D333C82-5122-486C-9F2B-D74CBAA3A5F4}" type="slidenum">
              <a:rPr lang="en-US" smtClean="0"/>
              <a:pPr/>
              <a:t>11</a:t>
            </a:fld>
            <a:endParaRPr lang="en-US" smtClean="0"/>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spcBef>
                <a:spcPct val="10000"/>
              </a:spcBef>
              <a:spcAft>
                <a:spcPct val="10000"/>
              </a:spcAft>
            </a:pPr>
            <a:endParaRPr lang="en-US" i="1"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p:spPr>
        <p:txBody>
          <a:bodyPr/>
          <a:lstStyle/>
          <a:p>
            <a:fld id="{D3D7C05B-7F13-4AE6-923E-94BFEA3D6759}" type="slidenum">
              <a:rPr lang="en-US" smtClean="0"/>
              <a:pPr/>
              <a:t>12</a:t>
            </a:fld>
            <a:endParaRPr lang="en-US" smtClean="0"/>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p:spPr>
        <p:txBody>
          <a:bodyPr/>
          <a:lstStyle/>
          <a:p>
            <a:fld id="{B8915755-C3CD-4835-BBFF-FA69539FD50D}" type="slidenum">
              <a:rPr lang="en-US" smtClean="0"/>
              <a:pPr/>
              <a:t>13</a:t>
            </a:fld>
            <a:endParaRPr lang="en-US" smtClean="0"/>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fld id="{6460976A-F1E0-47F4-8239-026CD4850E53}" type="slidenum">
              <a:rPr lang="en-US" smtClean="0"/>
              <a:pPr/>
              <a:t>14</a:t>
            </a:fld>
            <a:endParaRPr lang="en-US" smtClean="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p:spPr>
        <p:txBody>
          <a:bodyPr/>
          <a:lstStyle/>
          <a:p>
            <a:fld id="{2B66A2A8-A759-465C-9BC7-A16ACFAA99FE}" type="slidenum">
              <a:rPr lang="en-US" smtClean="0"/>
              <a:pPr/>
              <a:t>15</a:t>
            </a:fld>
            <a:endParaRPr lang="en-US" smtClean="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p:spPr>
        <p:txBody>
          <a:bodyPr/>
          <a:lstStyle/>
          <a:p>
            <a:fld id="{9420EC3D-44A7-4B58-946A-3F53AE0A3E56}" type="slidenum">
              <a:rPr lang="en-US" smtClean="0"/>
              <a:pPr/>
              <a:t>16</a:t>
            </a:fld>
            <a:endParaRPr lang="en-US" smtClean="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p>
            <a:fld id="{9A267312-3A0C-43D8-8752-7328A6EECAB7}" type="slidenum">
              <a:rPr lang="en-US" smtClean="0"/>
              <a:pPr/>
              <a:t>17</a:t>
            </a:fld>
            <a:endParaRPr lang="en-US" smtClean="0"/>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spcBef>
                <a:spcPct val="10000"/>
              </a:spcBef>
              <a:spcAft>
                <a:spcPct val="10000"/>
              </a:spcAft>
            </a:pPr>
            <a:r>
              <a:rPr lang="en-US" b="1" smtClean="0"/>
              <a:t>This table shows the ratio of total trade to GDP for each country, where trade is calculated as (Imports + Exports)/2, including both merchandise goods and services. Countries with the highest ratios of trade to GDP tend to be small in economic size and are often important centers for shipping goods, like Hong Kong (China) and Malaysia. Countries with the lowest ratios of trade to GDP tend to be very large in economic size, like Japan and the United States, or are not very open to trade because of trade barriers or distance from other countries.</a:t>
            </a:r>
          </a:p>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p:spPr>
        <p:txBody>
          <a:bodyPr/>
          <a:lstStyle/>
          <a:p>
            <a:fld id="{0BC2EAE5-7046-4348-B4B1-418AB83F6A6F}" type="slidenum">
              <a:rPr lang="en-US" smtClean="0"/>
              <a:pPr/>
              <a:t>18</a:t>
            </a:fld>
            <a:endParaRPr lang="en-US" smtClean="0"/>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p:spPr>
        <p:txBody>
          <a:bodyPr/>
          <a:lstStyle/>
          <a:p>
            <a:fld id="{28EC56D7-4B06-42C0-B444-6B3A6A792F53}" type="slidenum">
              <a:rPr lang="en-US" smtClean="0"/>
              <a:pPr/>
              <a:t>19</a:t>
            </a:fld>
            <a:endParaRPr lang="en-US" dirty="0" smtClean="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625813AC-5C09-4853-AEE4-30AD752A00F3}" type="slidenum">
              <a:rPr lang="en-US" smtClean="0"/>
              <a:pPr/>
              <a:t>2</a:t>
            </a:fld>
            <a:endParaRPr lang="en-US" smtClean="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p:spPr>
        <p:txBody>
          <a:bodyPr/>
          <a:lstStyle/>
          <a:p>
            <a:fld id="{C14A807B-9A23-4222-9818-61592E3E49CC}" type="slidenum">
              <a:rPr lang="en-US" smtClean="0"/>
              <a:pPr/>
              <a:t>20</a:t>
            </a:fld>
            <a:endParaRPr lang="en-US" dirty="0" smtClean="0"/>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fld id="{663538DD-BD86-44A5-BE95-D965F037797B}" type="slidenum">
              <a:rPr lang="en-US" smtClean="0"/>
              <a:pPr/>
              <a:t>21</a:t>
            </a:fld>
            <a:endParaRPr lang="en-US" dirty="0" smtClean="0"/>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p:spPr>
        <p:txBody>
          <a:bodyPr/>
          <a:lstStyle/>
          <a:p>
            <a:fld id="{E4C297D9-AB18-4C89-943B-54E67CEF81D4}" type="slidenum">
              <a:rPr lang="en-US" smtClean="0"/>
              <a:pPr/>
              <a:t>22</a:t>
            </a:fld>
            <a:endParaRPr lang="en-US" dirty="0" smtClean="0"/>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p:spPr>
        <p:txBody>
          <a:bodyPr/>
          <a:lstStyle/>
          <a:p>
            <a:fld id="{752AAB9A-6B38-47D7-90F1-2C20D4A39E8A}" type="slidenum">
              <a:rPr lang="en-US" smtClean="0"/>
              <a:pPr/>
              <a:t>23</a:t>
            </a:fld>
            <a:endParaRPr lang="en-US" dirty="0" smtClean="0"/>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42ACA4A-80F9-4DFA-90ED-BD43D32C7595}" type="slidenum">
              <a:rPr lang="en-US" sz="1200" b="0"/>
              <a:pPr algn="r"/>
              <a:t>24</a:t>
            </a:fld>
            <a:endParaRPr lang="en-US" sz="1200" b="0"/>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p:spPr>
        <p:txBody>
          <a:bodyPr/>
          <a:lstStyle/>
          <a:p>
            <a:fld id="{1622B5B7-273F-4636-BF39-C096D964FEF7}" type="slidenum">
              <a:rPr lang="en-US" smtClean="0"/>
              <a:pPr/>
              <a:t>25</a:t>
            </a:fld>
            <a:endParaRPr lang="en-US" smtClean="0"/>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p:spPr>
        <p:txBody>
          <a:bodyPr/>
          <a:lstStyle/>
          <a:p>
            <a:fld id="{85176316-6C6F-4B9E-A12D-DC21053FF5BD}" type="slidenum">
              <a:rPr lang="en-US" smtClean="0"/>
              <a:pPr/>
              <a:t>26</a:t>
            </a:fld>
            <a:endParaRPr lang="en-US" smtClean="0"/>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p:spPr>
        <p:txBody>
          <a:bodyPr/>
          <a:lstStyle/>
          <a:p>
            <a:fld id="{2014F8A1-696F-4149-A93E-381B8AB3B133}" type="slidenum">
              <a:rPr lang="en-US" smtClean="0"/>
              <a:pPr/>
              <a:t>27</a:t>
            </a:fld>
            <a:endParaRPr lang="en-US" smtClean="0"/>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p:spPr>
        <p:txBody>
          <a:bodyPr/>
          <a:lstStyle/>
          <a:p>
            <a:fld id="{A7C67345-B70D-4660-A635-9D1C0FE9A962}" type="slidenum">
              <a:rPr lang="en-US" smtClean="0"/>
              <a:pPr/>
              <a:t>28</a:t>
            </a:fld>
            <a:endParaRPr lang="en-US" smtClean="0"/>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p:spPr>
        <p:txBody>
          <a:bodyPr/>
          <a:lstStyle/>
          <a:p>
            <a:fld id="{E8980732-8D97-43B8-BE3B-970D8BBC16C6}" type="slidenum">
              <a:rPr lang="en-US" smtClean="0"/>
              <a:pPr/>
              <a:t>29</a:t>
            </a:fld>
            <a:endParaRPr lang="en-US" smtClean="0"/>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5F0F5DC-D153-41E5-9D2A-BA021A2CCBB2}" type="slidenum">
              <a:rPr lang="en-US" sz="1200" b="0"/>
              <a:pPr algn="r"/>
              <a:t>3</a:t>
            </a:fld>
            <a:endParaRPr lang="en-US" sz="1200" b="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p:spPr>
        <p:txBody>
          <a:bodyPr/>
          <a:lstStyle/>
          <a:p>
            <a:fld id="{74F4AC01-A931-4CBE-B368-B50C948721E3}" type="slidenum">
              <a:rPr lang="en-US" smtClean="0"/>
              <a:pPr/>
              <a:t>30</a:t>
            </a:fld>
            <a:endParaRPr lang="en-US" smtClean="0"/>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r>
              <a:rPr lang="en-US" smtClean="0"/>
              <a:t>foreign direct investment (FDI) occurs when a firm in one country owns (in part or in whole) a company or property in another country</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a:noFill/>
        </p:spPr>
        <p:txBody>
          <a:bodyPr/>
          <a:lstStyle/>
          <a:p>
            <a:fld id="{CC8BFAF5-32DC-4728-9600-C40DCC4D75D0}" type="slidenum">
              <a:rPr lang="en-US" smtClean="0"/>
              <a:pPr/>
              <a:t>31</a:t>
            </a:fld>
            <a:endParaRPr lang="en-US" smtClean="0"/>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8DD66B9-F8BF-496C-8DD7-6AF236573A13}" type="slidenum">
              <a:rPr lang="en-US" sz="1200" b="0"/>
              <a:pPr algn="r"/>
              <a:t>32</a:t>
            </a:fld>
            <a:endParaRPr lang="en-US" sz="1200" b="0"/>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a:spLocks noGrp="1" noChangeArrowheads="1"/>
          </p:cNvSpPr>
          <p:nvPr>
            <p:ph type="sldNum" sz="quarter" idx="5"/>
          </p:nvPr>
        </p:nvSpPr>
        <p:spPr>
          <a:noFill/>
        </p:spPr>
        <p:txBody>
          <a:bodyPr/>
          <a:lstStyle/>
          <a:p>
            <a:fld id="{96903967-2AD3-4E92-B5C7-81863D0F4E58}" type="slidenum">
              <a:rPr lang="en-US" smtClean="0"/>
              <a:pPr/>
              <a:t>33</a:t>
            </a:fld>
            <a:endParaRPr lang="en-US" smtClean="0"/>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7"/>
          <p:cNvSpPr>
            <a:spLocks noGrp="1" noChangeArrowheads="1"/>
          </p:cNvSpPr>
          <p:nvPr>
            <p:ph type="sldNum" sz="quarter" idx="5"/>
          </p:nvPr>
        </p:nvSpPr>
        <p:spPr>
          <a:noFill/>
        </p:spPr>
        <p:txBody>
          <a:bodyPr/>
          <a:lstStyle/>
          <a:p>
            <a:fld id="{01F47F63-C69C-4F1B-9559-7E15B3CFDC3F}" type="slidenum">
              <a:rPr lang="en-US" smtClean="0"/>
              <a:pPr/>
              <a:t>34</a:t>
            </a:fld>
            <a:endParaRPr lang="en-US" smtClean="0"/>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a:spLocks noGrp="1" noChangeArrowheads="1"/>
          </p:cNvSpPr>
          <p:nvPr>
            <p:ph type="sldNum" sz="quarter" idx="5"/>
          </p:nvPr>
        </p:nvSpPr>
        <p:spPr>
          <a:noFill/>
        </p:spPr>
        <p:txBody>
          <a:bodyPr/>
          <a:lstStyle/>
          <a:p>
            <a:fld id="{44BB4594-761A-4261-BA98-706DCE5924D2}" type="slidenum">
              <a:rPr lang="en-US" smtClean="0"/>
              <a:pPr/>
              <a:t>35</a:t>
            </a:fld>
            <a:endParaRPr lang="en-US" smtClean="0"/>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7"/>
          <p:cNvSpPr>
            <a:spLocks noGrp="1" noChangeArrowheads="1"/>
          </p:cNvSpPr>
          <p:nvPr>
            <p:ph type="sldNum" sz="quarter" idx="5"/>
          </p:nvPr>
        </p:nvSpPr>
        <p:spPr>
          <a:noFill/>
        </p:spPr>
        <p:txBody>
          <a:bodyPr/>
          <a:lstStyle/>
          <a:p>
            <a:fld id="{A1540C29-D8B4-41CD-804F-A165FB079B23}" type="slidenum">
              <a:rPr lang="en-US" smtClean="0"/>
              <a:pPr/>
              <a:t>36</a:t>
            </a:fld>
            <a:endParaRPr lang="en-US" smtClean="0"/>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7"/>
          <p:cNvSpPr>
            <a:spLocks noGrp="1" noChangeArrowheads="1"/>
          </p:cNvSpPr>
          <p:nvPr>
            <p:ph type="sldNum" sz="quarter" idx="5"/>
          </p:nvPr>
        </p:nvSpPr>
        <p:spPr>
          <a:noFill/>
        </p:spPr>
        <p:txBody>
          <a:bodyPr/>
          <a:lstStyle/>
          <a:p>
            <a:fld id="{93414C76-F81A-4B80-AD0A-496BBF028587}" type="slidenum">
              <a:rPr lang="en-US" smtClean="0"/>
              <a:pPr/>
              <a:t>37</a:t>
            </a:fld>
            <a:endParaRPr lang="en-US" smtClean="0"/>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7"/>
          <p:cNvSpPr>
            <a:spLocks noGrp="1" noChangeArrowheads="1"/>
          </p:cNvSpPr>
          <p:nvPr>
            <p:ph type="sldNum" sz="quarter" idx="5"/>
          </p:nvPr>
        </p:nvSpPr>
        <p:spPr>
          <a:noFill/>
        </p:spPr>
        <p:txBody>
          <a:bodyPr/>
          <a:lstStyle/>
          <a:p>
            <a:fld id="{EC0F4B90-01CF-4DD7-80D7-F64774D25B12}" type="slidenum">
              <a:rPr lang="en-US" smtClean="0"/>
              <a:pPr/>
              <a:t>38</a:t>
            </a:fld>
            <a:endParaRPr lang="en-US" smtClean="0"/>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7"/>
          <p:cNvSpPr>
            <a:spLocks noGrp="1" noChangeArrowheads="1"/>
          </p:cNvSpPr>
          <p:nvPr>
            <p:ph type="sldNum" sz="quarter" idx="5"/>
          </p:nvPr>
        </p:nvSpPr>
        <p:spPr>
          <a:noFill/>
        </p:spPr>
        <p:txBody>
          <a:bodyPr/>
          <a:lstStyle/>
          <a:p>
            <a:fld id="{C2758F19-622C-4DAE-A4F6-5699E0734DCB}" type="slidenum">
              <a:rPr lang="en-US" smtClean="0"/>
              <a:pPr/>
              <a:t>39</a:t>
            </a:fld>
            <a:endParaRPr lang="en-US" smtClean="0"/>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2368E1E4-6B4E-4401-9153-5BA6045A130E}" type="slidenum">
              <a:rPr lang="en-US" smtClean="0"/>
              <a:pPr/>
              <a:t>4</a:t>
            </a:fld>
            <a:endParaRPr lang="en-US" smtClean="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7"/>
          <p:cNvSpPr>
            <a:spLocks noGrp="1" noChangeArrowheads="1"/>
          </p:cNvSpPr>
          <p:nvPr>
            <p:ph type="sldNum" sz="quarter" idx="5"/>
          </p:nvPr>
        </p:nvSpPr>
        <p:spPr>
          <a:noFill/>
        </p:spPr>
        <p:txBody>
          <a:bodyPr/>
          <a:lstStyle/>
          <a:p>
            <a:fld id="{136EF809-F8F1-4A5D-93B4-880BB2435736}" type="slidenum">
              <a:rPr lang="en-US" smtClean="0"/>
              <a:pPr/>
              <a:t>40</a:t>
            </a:fld>
            <a:endParaRPr lang="en-US" smtClean="0"/>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7"/>
          <p:cNvSpPr>
            <a:spLocks noGrp="1" noChangeArrowheads="1"/>
          </p:cNvSpPr>
          <p:nvPr>
            <p:ph type="sldNum" sz="quarter" idx="5"/>
          </p:nvPr>
        </p:nvSpPr>
        <p:spPr>
          <a:noFill/>
        </p:spPr>
        <p:txBody>
          <a:bodyPr/>
          <a:lstStyle/>
          <a:p>
            <a:fld id="{7C4EB5CD-15D6-4CFD-8646-0E66892F3F75}" type="slidenum">
              <a:rPr lang="en-US" smtClean="0"/>
              <a:pPr/>
              <a:t>41</a:t>
            </a:fld>
            <a:endParaRPr lang="en-US" smtClean="0"/>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57068377-1878-4121-A597-590E808DF307}" type="slidenum">
              <a:rPr lang="en-US" smtClean="0"/>
              <a:pPr/>
              <a:t>5</a:t>
            </a:fld>
            <a:endParaRPr lang="en-US" smtClean="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fld id="{3F15B9DE-BB95-42F2-AD13-54E47AAEA22C}" type="slidenum">
              <a:rPr lang="en-US" smtClean="0"/>
              <a:pPr/>
              <a:t>6</a:t>
            </a:fld>
            <a:endParaRPr lang="en-US" smtClean="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EEEF393-8773-4ABB-9DC9-6E1200162EF0}" type="slidenum">
              <a:rPr lang="en-US" sz="1200" b="0"/>
              <a:pPr algn="r"/>
              <a:t>7</a:t>
            </a:fld>
            <a:endParaRPr lang="en-US" sz="1200" b="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fld id="{202F54F5-B3ED-43FF-9171-9042F8EA40CB}" type="slidenum">
              <a:rPr lang="en-US" smtClean="0"/>
              <a:pPr/>
              <a:t>8</a:t>
            </a:fld>
            <a:endParaRPr lang="en-US" smtClean="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r>
              <a:rPr lang="en-US" b="1" dirty="0" smtClean="0"/>
              <a:t> </a:t>
            </a:r>
          </a:p>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507EE84C-CA7B-49D5-BB19-BF12DD0A6FC5}" type="slidenum">
              <a:rPr lang="en-US" smtClean="0"/>
              <a:pPr/>
              <a:t>9</a:t>
            </a:fld>
            <a:endParaRPr lang="en-US" smtClean="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4163" y="703263"/>
            <a:ext cx="1985962" cy="56975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76275" y="703263"/>
            <a:ext cx="5805488" cy="56975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2475" y="1641475"/>
            <a:ext cx="3857625" cy="475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641475"/>
            <a:ext cx="3857625" cy="475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70724" name="Rectangle 4"/>
          <p:cNvSpPr>
            <a:spLocks noChangeArrowheads="1"/>
          </p:cNvSpPr>
          <p:nvPr userDrawn="1"/>
        </p:nvSpPr>
        <p:spPr bwMode="auto">
          <a:xfrm>
            <a:off x="8439150" y="6686550"/>
            <a:ext cx="709613" cy="171450"/>
          </a:xfrm>
          <a:prstGeom prst="rect">
            <a:avLst/>
          </a:prstGeom>
          <a:solidFill>
            <a:srgbClr val="D4D3D3"/>
          </a:solidFill>
          <a:ln w="9525">
            <a:noFill/>
            <a:miter lim="800000"/>
            <a:headEnd/>
            <a:tailEnd/>
          </a:ln>
          <a:effectLst/>
        </p:spPr>
        <p:txBody>
          <a:bodyPr anchor="ctr" anchorCtr="1"/>
          <a:lstStyle/>
          <a:p>
            <a:pPr algn="r">
              <a:spcBef>
                <a:spcPct val="10000"/>
              </a:spcBef>
              <a:spcAft>
                <a:spcPct val="10000"/>
              </a:spcAft>
              <a:defRPr/>
            </a:pPr>
            <a:fld id="{19D4EE28-45A1-47C9-A0B1-4766FDCC0973}" type="slidenum">
              <a:rPr lang="en-US" sz="1100" b="0">
                <a:solidFill>
                  <a:srgbClr val="8A3A6A"/>
                </a:solidFill>
              </a:rPr>
              <a:pPr algn="r">
                <a:spcBef>
                  <a:spcPct val="10000"/>
                </a:spcBef>
                <a:spcAft>
                  <a:spcPct val="10000"/>
                </a:spcAft>
                <a:defRPr/>
              </a:pPr>
              <a:t>‹#›</a:t>
            </a:fld>
            <a:r>
              <a:rPr lang="en-US" sz="1100" b="0" dirty="0">
                <a:solidFill>
                  <a:srgbClr val="8A3A6A"/>
                </a:solidFill>
              </a:rPr>
              <a:t> of 41</a:t>
            </a:r>
          </a:p>
        </p:txBody>
      </p:sp>
      <p:sp>
        <p:nvSpPr>
          <p:cNvPr id="670725" name="Rectangle 5"/>
          <p:cNvSpPr>
            <a:spLocks noChangeArrowheads="1"/>
          </p:cNvSpPr>
          <p:nvPr userDrawn="1"/>
        </p:nvSpPr>
        <p:spPr bwMode="auto">
          <a:xfrm>
            <a:off x="427038" y="6623050"/>
            <a:ext cx="8420100" cy="234950"/>
          </a:xfrm>
          <a:prstGeom prst="rect">
            <a:avLst/>
          </a:prstGeom>
          <a:noFill/>
          <a:ln w="9525">
            <a:noFill/>
            <a:miter lim="800000"/>
            <a:headEnd/>
            <a:tailEnd/>
          </a:ln>
          <a:effectLst/>
        </p:spPr>
        <p:txBody>
          <a:bodyPr anchor="ctr"/>
          <a:lstStyle/>
          <a:p>
            <a:pPr eaLnBrk="0" hangingPunct="0">
              <a:spcBef>
                <a:spcPct val="10000"/>
              </a:spcBef>
              <a:spcAft>
                <a:spcPct val="10000"/>
              </a:spcAft>
              <a:defRPr/>
            </a:pPr>
            <a:r>
              <a:rPr lang="en-US" sz="1000" b="0" dirty="0">
                <a:solidFill>
                  <a:schemeClr val="bg2"/>
                </a:solidFill>
              </a:rPr>
              <a:t>Copyright © 2011 Worth Publishers</a:t>
            </a:r>
            <a:r>
              <a:rPr lang="en-US" sz="1000" b="0" dirty="0">
                <a:solidFill>
                  <a:schemeClr val="bg2"/>
                </a:solidFill>
                <a:cs typeface="Arial" charset="0"/>
              </a:rPr>
              <a:t>·</a:t>
            </a:r>
            <a:r>
              <a:rPr lang="en-US" sz="1000" b="0" dirty="0">
                <a:solidFill>
                  <a:schemeClr val="bg2"/>
                </a:solidFill>
              </a:rPr>
              <a:t> International Economics</a:t>
            </a:r>
            <a:r>
              <a:rPr lang="en-US" sz="1000" b="0" dirty="0">
                <a:solidFill>
                  <a:schemeClr val="bg2"/>
                </a:solidFill>
                <a:cs typeface="Arial" charset="0"/>
              </a:rPr>
              <a:t>· </a:t>
            </a:r>
            <a:r>
              <a:rPr lang="en-US" sz="1000" b="0" dirty="0">
                <a:solidFill>
                  <a:schemeClr val="bg2"/>
                </a:solidFill>
              </a:rPr>
              <a:t>Feenstra/Taylor, 2/e.</a:t>
            </a:r>
          </a:p>
        </p:txBody>
      </p:sp>
      <p:sp>
        <p:nvSpPr>
          <p:cNvPr id="670726" name="Rectangle 6"/>
          <p:cNvSpPr>
            <a:spLocks noChangeArrowheads="1"/>
          </p:cNvSpPr>
          <p:nvPr userDrawn="1"/>
        </p:nvSpPr>
        <p:spPr bwMode="auto">
          <a:xfrm rot="10800000">
            <a:off x="0" y="396875"/>
            <a:ext cx="234950" cy="6272213"/>
          </a:xfrm>
          <a:prstGeom prst="rect">
            <a:avLst/>
          </a:prstGeom>
          <a:noFill/>
          <a:ln w="9525">
            <a:noFill/>
            <a:miter lim="800000"/>
            <a:headEnd/>
            <a:tailEnd/>
          </a:ln>
          <a:effectLst/>
        </p:spPr>
        <p:txBody>
          <a:bodyPr vert="eaVert" wrap="none" tIns="182880" bIns="365760" anchor="ctr"/>
          <a:lstStyle/>
          <a:p>
            <a:pPr>
              <a:spcBef>
                <a:spcPct val="10000"/>
              </a:spcBef>
              <a:spcAft>
                <a:spcPct val="10000"/>
              </a:spcAft>
              <a:tabLst>
                <a:tab pos="1089025" algn="l"/>
              </a:tabLst>
              <a:defRPr/>
            </a:pPr>
            <a:r>
              <a:rPr lang="en-US" sz="1050" b="0" dirty="0">
                <a:solidFill>
                  <a:schemeClr val="bg2"/>
                </a:solidFill>
              </a:rPr>
              <a:t>Chapter 1:  Trade in the Global Economy</a:t>
            </a:r>
          </a:p>
        </p:txBody>
      </p:sp>
      <p:sp>
        <p:nvSpPr>
          <p:cNvPr id="1029" name="Rectangle 8"/>
          <p:cNvSpPr>
            <a:spLocks noGrp="1" noChangeArrowheads="1"/>
          </p:cNvSpPr>
          <p:nvPr>
            <p:ph type="title"/>
          </p:nvPr>
        </p:nvSpPr>
        <p:spPr bwMode="auto">
          <a:xfrm>
            <a:off x="676275" y="703263"/>
            <a:ext cx="7339013"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styleand dafsklfjskfjsdakjsdaadjfsdakfdsjlajfaffsd</a:t>
            </a:r>
          </a:p>
        </p:txBody>
      </p:sp>
      <p:sp>
        <p:nvSpPr>
          <p:cNvPr id="1030" name="Rectangle 9"/>
          <p:cNvSpPr>
            <a:spLocks noGrp="1" noChangeArrowheads="1"/>
          </p:cNvSpPr>
          <p:nvPr>
            <p:ph type="body" idx="1"/>
          </p:nvPr>
        </p:nvSpPr>
        <p:spPr bwMode="auto">
          <a:xfrm>
            <a:off x="752475" y="1641475"/>
            <a:ext cx="7867650" cy="4759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Tree>
  </p:cSld>
  <p:clrMap bg1="lt1" tx1="dk1" bg2="lt2" tx2="dk2" accent1="accent1" accent2="accent2" accent3="accent3" accent4="accent4" accent5="accent5" accent6="accent6" hlink="hlink" folHlink="folHlink"/>
  <p:sldLayoutIdLst>
    <p:sldLayoutId id="2147483699" r:id="rId1"/>
    <p:sldLayoutId id="2147483698" r:id="rId2"/>
    <p:sldLayoutId id="2147483697" r:id="rId3"/>
    <p:sldLayoutId id="2147483696" r:id="rId4"/>
    <p:sldLayoutId id="2147483695" r:id="rId5"/>
    <p:sldLayoutId id="2147483694" r:id="rId6"/>
    <p:sldLayoutId id="2147483693" r:id="rId7"/>
    <p:sldLayoutId id="2147483692" r:id="rId8"/>
    <p:sldLayoutId id="2147483691" r:id="rId9"/>
    <p:sldLayoutId id="2147483690" r:id="rId10"/>
    <p:sldLayoutId id="2147483689" r:id="rId11"/>
  </p:sldLayoutIdLst>
  <p:timing>
    <p:tnLst>
      <p:par>
        <p:cTn id="1" dur="indefinite" restart="never" nodeType="tmRoot"/>
      </p:par>
    </p:tnLst>
  </p:timing>
  <p:txStyles>
    <p:titleStyle>
      <a:lvl1pPr algn="l" rtl="0" eaLnBrk="0" fontAlgn="base" hangingPunct="0">
        <a:spcBef>
          <a:spcPct val="0"/>
        </a:spcBef>
        <a:spcAft>
          <a:spcPct val="0"/>
        </a:spcAft>
        <a:defRPr sz="2400" b="1">
          <a:solidFill>
            <a:srgbClr val="194F8B"/>
          </a:solidFill>
          <a:latin typeface="+mj-lt"/>
          <a:ea typeface="+mj-ea"/>
          <a:cs typeface="+mj-cs"/>
        </a:defRPr>
      </a:lvl1pPr>
      <a:lvl2pPr algn="l" rtl="0" eaLnBrk="0" fontAlgn="base" hangingPunct="0">
        <a:spcBef>
          <a:spcPct val="0"/>
        </a:spcBef>
        <a:spcAft>
          <a:spcPct val="0"/>
        </a:spcAft>
        <a:defRPr sz="2400" b="1">
          <a:solidFill>
            <a:srgbClr val="194F8B"/>
          </a:solidFill>
          <a:latin typeface="Arial" charset="0"/>
        </a:defRPr>
      </a:lvl2pPr>
      <a:lvl3pPr algn="l" rtl="0" eaLnBrk="0" fontAlgn="base" hangingPunct="0">
        <a:spcBef>
          <a:spcPct val="0"/>
        </a:spcBef>
        <a:spcAft>
          <a:spcPct val="0"/>
        </a:spcAft>
        <a:defRPr sz="2400" b="1">
          <a:solidFill>
            <a:srgbClr val="194F8B"/>
          </a:solidFill>
          <a:latin typeface="Arial" charset="0"/>
        </a:defRPr>
      </a:lvl3pPr>
      <a:lvl4pPr algn="l" rtl="0" eaLnBrk="0" fontAlgn="base" hangingPunct="0">
        <a:spcBef>
          <a:spcPct val="0"/>
        </a:spcBef>
        <a:spcAft>
          <a:spcPct val="0"/>
        </a:spcAft>
        <a:defRPr sz="2400" b="1">
          <a:solidFill>
            <a:srgbClr val="194F8B"/>
          </a:solidFill>
          <a:latin typeface="Arial" charset="0"/>
        </a:defRPr>
      </a:lvl4pPr>
      <a:lvl5pPr algn="l" rtl="0" eaLnBrk="0" fontAlgn="base" hangingPunct="0">
        <a:spcBef>
          <a:spcPct val="0"/>
        </a:spcBef>
        <a:spcAft>
          <a:spcPct val="0"/>
        </a:spcAft>
        <a:defRPr sz="2400" b="1">
          <a:solidFill>
            <a:srgbClr val="194F8B"/>
          </a:solidFill>
          <a:latin typeface="Arial" charset="0"/>
        </a:defRPr>
      </a:lvl5pPr>
      <a:lvl6pPr marL="457200" algn="l" rtl="0" fontAlgn="base">
        <a:spcBef>
          <a:spcPct val="0"/>
        </a:spcBef>
        <a:spcAft>
          <a:spcPct val="0"/>
        </a:spcAft>
        <a:defRPr sz="2400" b="1">
          <a:solidFill>
            <a:srgbClr val="194F8B"/>
          </a:solidFill>
          <a:latin typeface="Arial" charset="0"/>
        </a:defRPr>
      </a:lvl6pPr>
      <a:lvl7pPr marL="914400" algn="l" rtl="0" fontAlgn="base">
        <a:spcBef>
          <a:spcPct val="0"/>
        </a:spcBef>
        <a:spcAft>
          <a:spcPct val="0"/>
        </a:spcAft>
        <a:defRPr sz="2400" b="1">
          <a:solidFill>
            <a:srgbClr val="194F8B"/>
          </a:solidFill>
          <a:latin typeface="Arial" charset="0"/>
        </a:defRPr>
      </a:lvl7pPr>
      <a:lvl8pPr marL="1371600" algn="l" rtl="0" fontAlgn="base">
        <a:spcBef>
          <a:spcPct val="0"/>
        </a:spcBef>
        <a:spcAft>
          <a:spcPct val="0"/>
        </a:spcAft>
        <a:defRPr sz="2400" b="1">
          <a:solidFill>
            <a:srgbClr val="194F8B"/>
          </a:solidFill>
          <a:latin typeface="Arial" charset="0"/>
        </a:defRPr>
      </a:lvl8pPr>
      <a:lvl9pPr marL="1828800" algn="l" rtl="0" fontAlgn="base">
        <a:spcBef>
          <a:spcPct val="0"/>
        </a:spcBef>
        <a:spcAft>
          <a:spcPct val="0"/>
        </a:spcAft>
        <a:defRPr sz="2400" b="1">
          <a:solidFill>
            <a:srgbClr val="194F8B"/>
          </a:solidFill>
          <a:latin typeface="Arial" charset="0"/>
        </a:defRPr>
      </a:lvl9pPr>
    </p:titleStyle>
    <p:bodyStyle>
      <a:lvl1pPr marL="342900" indent="-342900" algn="l" rtl="0" eaLnBrk="0" fontAlgn="base" hangingPunct="0">
        <a:spcBef>
          <a:spcPct val="20000"/>
        </a:spcBef>
        <a:spcAft>
          <a:spcPct val="0"/>
        </a:spcAft>
        <a:defRPr sz="2000" i="1">
          <a:solidFill>
            <a:schemeClr val="tx1"/>
          </a:solidFill>
          <a:latin typeface="+mn-lt"/>
          <a:ea typeface="+mn-ea"/>
          <a:cs typeface="+mn-cs"/>
        </a:defRPr>
      </a:lvl1pPr>
      <a:lvl2pPr marL="742950" indent="-285750" algn="l" rtl="0" eaLnBrk="0" fontAlgn="base" hangingPunct="0">
        <a:spcBef>
          <a:spcPct val="20000"/>
        </a:spcBef>
        <a:spcAft>
          <a:spcPct val="0"/>
        </a:spcAft>
        <a:defRPr i="1">
          <a:solidFill>
            <a:schemeClr val="tx1"/>
          </a:solidFill>
          <a:latin typeface="+mn-lt"/>
        </a:defRPr>
      </a:lvl2pPr>
      <a:lvl3pPr marL="1143000" indent="-228600" algn="l" rtl="0" eaLnBrk="0" fontAlgn="base" hangingPunct="0">
        <a:spcBef>
          <a:spcPct val="20000"/>
        </a:spcBef>
        <a:spcAft>
          <a:spcPct val="0"/>
        </a:spcAft>
        <a:defRPr sz="1600" i="1">
          <a:solidFill>
            <a:schemeClr val="tx1"/>
          </a:solidFill>
          <a:latin typeface="+mn-lt"/>
        </a:defRPr>
      </a:lvl3pPr>
      <a:lvl4pPr marL="1600200" indent="-228600" algn="l" rtl="0" eaLnBrk="0" fontAlgn="base" hangingPunct="0">
        <a:spcBef>
          <a:spcPct val="20000"/>
        </a:spcBef>
        <a:spcAft>
          <a:spcPct val="0"/>
        </a:spcAft>
        <a:defRPr sz="1600">
          <a:solidFill>
            <a:schemeClr val="tx1"/>
          </a:solidFill>
          <a:latin typeface="+mn-lt"/>
        </a:defRPr>
      </a:lvl4pPr>
      <a:lvl5pPr marL="2057400" indent="-228600" algn="l" rtl="0" eaLnBrk="0" fontAlgn="base" hangingPunct="0">
        <a:spcBef>
          <a:spcPct val="20000"/>
        </a:spcBef>
        <a:spcAft>
          <a:spcPct val="0"/>
        </a:spcAft>
        <a:defRPr sz="1600">
          <a:solidFill>
            <a:schemeClr val="tx1"/>
          </a:solidFill>
          <a:latin typeface="+mn-lt"/>
        </a:defRPr>
      </a:lvl5pPr>
      <a:lvl6pPr marL="2514600" indent="-228600" algn="l" rtl="0" fontAlgn="base">
        <a:spcBef>
          <a:spcPct val="20000"/>
        </a:spcBef>
        <a:spcAft>
          <a:spcPct val="0"/>
        </a:spcAft>
        <a:defRPr sz="1600">
          <a:solidFill>
            <a:schemeClr val="tx1"/>
          </a:solidFill>
          <a:latin typeface="+mn-lt"/>
        </a:defRPr>
      </a:lvl6pPr>
      <a:lvl7pPr marL="2971800" indent="-228600" algn="l" rtl="0" fontAlgn="base">
        <a:spcBef>
          <a:spcPct val="20000"/>
        </a:spcBef>
        <a:spcAft>
          <a:spcPct val="0"/>
        </a:spcAft>
        <a:defRPr sz="1600">
          <a:solidFill>
            <a:schemeClr val="tx1"/>
          </a:solidFill>
          <a:latin typeface="+mn-lt"/>
        </a:defRPr>
      </a:lvl7pPr>
      <a:lvl8pPr marL="3429000" indent="-228600" algn="l" rtl="0" fontAlgn="base">
        <a:spcBef>
          <a:spcPct val="20000"/>
        </a:spcBef>
        <a:spcAft>
          <a:spcPct val="0"/>
        </a:spcAft>
        <a:defRPr sz="1600">
          <a:solidFill>
            <a:schemeClr val="tx1"/>
          </a:solidFill>
          <a:latin typeface="+mn-lt"/>
        </a:defRPr>
      </a:lvl8pPr>
      <a:lvl9pPr marL="3886200" indent="-228600" algn="l" rtl="0" fontAlgn="base">
        <a:spcBef>
          <a:spcPct val="20000"/>
        </a:spcBef>
        <a:spcAft>
          <a:spcPct val="0"/>
        </a:spcAft>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23.png"/><Relationship Id="rId13" Type="http://schemas.openxmlformats.org/officeDocument/2006/relationships/image" Target="../media/image28.png"/><Relationship Id="rId3" Type="http://schemas.openxmlformats.org/officeDocument/2006/relationships/image" Target="../media/image18.png"/><Relationship Id="rId7" Type="http://schemas.openxmlformats.org/officeDocument/2006/relationships/image" Target="../media/image22.png"/><Relationship Id="rId12" Type="http://schemas.openxmlformats.org/officeDocument/2006/relationships/image" Target="../media/image27.png"/><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5" Type="http://schemas.openxmlformats.org/officeDocument/2006/relationships/image" Target="../media/image3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 Id="rId14" Type="http://schemas.openxmlformats.org/officeDocument/2006/relationships/image" Target="../media/image29.png"/></Relationships>
</file>

<file path=ppt/slides/_rels/slide1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3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7.xml"/><Relationship Id="rId1" Type="http://schemas.openxmlformats.org/officeDocument/2006/relationships/slideLayout" Target="../slideLayouts/slideLayout4.xml"/><Relationship Id="rId5" Type="http://schemas.openxmlformats.org/officeDocument/2006/relationships/image" Target="../media/image35.png"/><Relationship Id="rId4" Type="http://schemas.openxmlformats.org/officeDocument/2006/relationships/image" Target="../media/image34.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8" Type="http://schemas.openxmlformats.org/officeDocument/2006/relationships/image" Target="../media/image41.png"/><Relationship Id="rId13" Type="http://schemas.openxmlformats.org/officeDocument/2006/relationships/image" Target="../media/image46.png"/><Relationship Id="rId3" Type="http://schemas.openxmlformats.org/officeDocument/2006/relationships/image" Target="../media/image36.png"/><Relationship Id="rId7" Type="http://schemas.openxmlformats.org/officeDocument/2006/relationships/image" Target="../media/image40.png"/><Relationship Id="rId12" Type="http://schemas.openxmlformats.org/officeDocument/2006/relationships/image" Target="../media/image45.png"/><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image" Target="../media/image39.png"/><Relationship Id="rId11" Type="http://schemas.openxmlformats.org/officeDocument/2006/relationships/image" Target="../media/image44.png"/><Relationship Id="rId5" Type="http://schemas.openxmlformats.org/officeDocument/2006/relationships/image" Target="../media/image38.png"/><Relationship Id="rId10" Type="http://schemas.openxmlformats.org/officeDocument/2006/relationships/image" Target="../media/image43.png"/><Relationship Id="rId4" Type="http://schemas.openxmlformats.org/officeDocument/2006/relationships/image" Target="../media/image37.png"/><Relationship Id="rId9" Type="http://schemas.openxmlformats.org/officeDocument/2006/relationships/image" Target="../media/image4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47.png"/><Relationship Id="rId7" Type="http://schemas.openxmlformats.org/officeDocument/2006/relationships/image" Target="../media/image51.png"/><Relationship Id="rId2" Type="http://schemas.openxmlformats.org/officeDocument/2006/relationships/notesSlide" Target="../notesSlides/notesSlide22.xml"/><Relationship Id="rId1" Type="http://schemas.openxmlformats.org/officeDocument/2006/relationships/slideLayout" Target="../slideLayouts/slideLayout4.xml"/><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image" Target="../media/image48.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52.png"/></Relationships>
</file>

<file path=ppt/slides/_rels/slide25.xml.rels><?xml version="1.0" encoding="UTF-8" standalone="yes"?>
<Relationships xmlns="http://schemas.openxmlformats.org/package/2006/relationships"><Relationship Id="rId8" Type="http://schemas.openxmlformats.org/officeDocument/2006/relationships/image" Target="../media/image58.png"/><Relationship Id="rId3" Type="http://schemas.openxmlformats.org/officeDocument/2006/relationships/image" Target="../media/image53.png"/><Relationship Id="rId7" Type="http://schemas.openxmlformats.org/officeDocument/2006/relationships/image" Target="../media/image57.png"/><Relationship Id="rId2" Type="http://schemas.openxmlformats.org/officeDocument/2006/relationships/notesSlide" Target="../notesSlides/notesSlide25.xml"/><Relationship Id="rId1" Type="http://schemas.openxmlformats.org/officeDocument/2006/relationships/slideLayout" Target="../slideLayouts/slideLayout4.xml"/><Relationship Id="rId6" Type="http://schemas.openxmlformats.org/officeDocument/2006/relationships/image" Target="../media/image56.png"/><Relationship Id="rId11" Type="http://schemas.openxmlformats.org/officeDocument/2006/relationships/image" Target="../media/image61.png"/><Relationship Id="rId5" Type="http://schemas.openxmlformats.org/officeDocument/2006/relationships/image" Target="../media/image55.png"/><Relationship Id="rId10" Type="http://schemas.openxmlformats.org/officeDocument/2006/relationships/image" Target="../media/image60.png"/><Relationship Id="rId4" Type="http://schemas.openxmlformats.org/officeDocument/2006/relationships/image" Target="../media/image54.png"/><Relationship Id="rId9" Type="http://schemas.openxmlformats.org/officeDocument/2006/relationships/image" Target="../media/image59.png"/></Relationships>
</file>

<file path=ppt/slides/_rels/slide26.xml.rels><?xml version="1.0" encoding="UTF-8" standalone="yes"?>
<Relationships xmlns="http://schemas.openxmlformats.org/package/2006/relationships"><Relationship Id="rId8" Type="http://schemas.openxmlformats.org/officeDocument/2006/relationships/image" Target="../media/image67.png"/><Relationship Id="rId3" Type="http://schemas.openxmlformats.org/officeDocument/2006/relationships/image" Target="../media/image62.png"/><Relationship Id="rId7" Type="http://schemas.openxmlformats.org/officeDocument/2006/relationships/image" Target="../media/image66.png"/><Relationship Id="rId2" Type="http://schemas.openxmlformats.org/officeDocument/2006/relationships/notesSlide" Target="../notesSlides/notesSlide26.xml"/><Relationship Id="rId1" Type="http://schemas.openxmlformats.org/officeDocument/2006/relationships/slideLayout" Target="../slideLayouts/slideLayout4.xml"/><Relationship Id="rId6" Type="http://schemas.openxmlformats.org/officeDocument/2006/relationships/image" Target="../media/image65.png"/><Relationship Id="rId11" Type="http://schemas.openxmlformats.org/officeDocument/2006/relationships/image" Target="../media/image70.png"/><Relationship Id="rId5" Type="http://schemas.openxmlformats.org/officeDocument/2006/relationships/image" Target="../media/image64.png"/><Relationship Id="rId10" Type="http://schemas.openxmlformats.org/officeDocument/2006/relationships/image" Target="../media/image69.png"/><Relationship Id="rId4" Type="http://schemas.openxmlformats.org/officeDocument/2006/relationships/image" Target="../media/image63.png"/><Relationship Id="rId9" Type="http://schemas.openxmlformats.org/officeDocument/2006/relationships/image" Target="../media/image68.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8" Type="http://schemas.openxmlformats.org/officeDocument/2006/relationships/image" Target="../media/image76.png"/><Relationship Id="rId13" Type="http://schemas.openxmlformats.org/officeDocument/2006/relationships/image" Target="../media/image81.png"/><Relationship Id="rId18" Type="http://schemas.openxmlformats.org/officeDocument/2006/relationships/image" Target="../media/image86.png"/><Relationship Id="rId3" Type="http://schemas.openxmlformats.org/officeDocument/2006/relationships/image" Target="../media/image71.png"/><Relationship Id="rId7" Type="http://schemas.openxmlformats.org/officeDocument/2006/relationships/image" Target="../media/image75.png"/><Relationship Id="rId12" Type="http://schemas.openxmlformats.org/officeDocument/2006/relationships/image" Target="../media/image80.png"/><Relationship Id="rId17" Type="http://schemas.openxmlformats.org/officeDocument/2006/relationships/image" Target="../media/image85.png"/><Relationship Id="rId2" Type="http://schemas.openxmlformats.org/officeDocument/2006/relationships/notesSlide" Target="../notesSlides/notesSlide29.xml"/><Relationship Id="rId16" Type="http://schemas.openxmlformats.org/officeDocument/2006/relationships/image" Target="../media/image84.png"/><Relationship Id="rId20" Type="http://schemas.openxmlformats.org/officeDocument/2006/relationships/image" Target="../media/image88.png"/><Relationship Id="rId1" Type="http://schemas.openxmlformats.org/officeDocument/2006/relationships/slideLayout" Target="../slideLayouts/slideLayout4.xml"/><Relationship Id="rId6" Type="http://schemas.openxmlformats.org/officeDocument/2006/relationships/image" Target="../media/image74.png"/><Relationship Id="rId11" Type="http://schemas.openxmlformats.org/officeDocument/2006/relationships/image" Target="../media/image79.png"/><Relationship Id="rId5" Type="http://schemas.openxmlformats.org/officeDocument/2006/relationships/image" Target="../media/image73.png"/><Relationship Id="rId15" Type="http://schemas.openxmlformats.org/officeDocument/2006/relationships/image" Target="../media/image83.png"/><Relationship Id="rId10" Type="http://schemas.openxmlformats.org/officeDocument/2006/relationships/image" Target="../media/image78.png"/><Relationship Id="rId19" Type="http://schemas.openxmlformats.org/officeDocument/2006/relationships/image" Target="../media/image87.png"/><Relationship Id="rId4" Type="http://schemas.openxmlformats.org/officeDocument/2006/relationships/image" Target="../media/image72.png"/><Relationship Id="rId9" Type="http://schemas.openxmlformats.org/officeDocument/2006/relationships/image" Target="../media/image77.png"/><Relationship Id="rId14" Type="http://schemas.openxmlformats.org/officeDocument/2006/relationships/image" Target="../media/image8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9.gif"/><Relationship Id="rId3" Type="http://schemas.openxmlformats.org/officeDocument/2006/relationships/image" Target="../media/image4.png"/><Relationship Id="rId7" Type="http://schemas.openxmlformats.org/officeDocument/2006/relationships/image" Target="../media/image8.gif"/><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image" Target="../media/image7.gif"/><Relationship Id="rId5" Type="http://schemas.openxmlformats.org/officeDocument/2006/relationships/image" Target="../media/image6.gif"/><Relationship Id="rId4" Type="http://schemas.openxmlformats.org/officeDocument/2006/relationships/image" Target="../media/image5.png"/><Relationship Id="rId9" Type="http://schemas.openxmlformats.org/officeDocument/2006/relationships/image" Target="../media/image10.gif"/></Relationships>
</file>

<file path=ppt/slides/_rels/slide9.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 Id="rId9"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a:spLocks noChangeArrowheads="1"/>
          </p:cNvSpPr>
          <p:nvPr/>
        </p:nvSpPr>
        <p:spPr bwMode="auto">
          <a:xfrm>
            <a:off x="6835775" y="4137025"/>
            <a:ext cx="2308225" cy="2720975"/>
          </a:xfrm>
          <a:prstGeom prst="rect">
            <a:avLst/>
          </a:prstGeom>
          <a:solidFill>
            <a:srgbClr val="FBEFD8"/>
          </a:solidFill>
          <a:ln w="9525" algn="ctr">
            <a:noFill/>
            <a:round/>
            <a:headEnd/>
            <a:tailEnd/>
          </a:ln>
        </p:spPr>
        <p:txBody>
          <a:bodyPr/>
          <a:lstStyle/>
          <a:p>
            <a:endParaRPr lang="en-US" sz="2800" b="0" dirty="0">
              <a:solidFill>
                <a:schemeClr val="tx2"/>
              </a:solidFill>
            </a:endParaRPr>
          </a:p>
        </p:txBody>
      </p:sp>
      <p:sp>
        <p:nvSpPr>
          <p:cNvPr id="7" name="Text Box 5"/>
          <p:cNvSpPr txBox="1">
            <a:spLocks noChangeArrowheads="1"/>
          </p:cNvSpPr>
          <p:nvPr/>
        </p:nvSpPr>
        <p:spPr bwMode="auto">
          <a:xfrm>
            <a:off x="1036638" y="1400175"/>
            <a:ext cx="5567362" cy="461665"/>
          </a:xfrm>
          <a:prstGeom prst="rect">
            <a:avLst/>
          </a:prstGeom>
          <a:noFill/>
          <a:ln w="9525" algn="ctr">
            <a:noFill/>
            <a:miter lim="800000"/>
            <a:headEnd/>
            <a:tailEnd/>
          </a:ln>
        </p:spPr>
        <p:txBody>
          <a:bodyPr wrap="square">
            <a:spAutoFit/>
          </a:bodyPr>
          <a:lstStyle/>
          <a:p>
            <a:pPr>
              <a:spcBef>
                <a:spcPct val="10000"/>
              </a:spcBef>
              <a:spcAft>
                <a:spcPct val="10000"/>
              </a:spcAft>
            </a:pPr>
            <a:r>
              <a:rPr lang="el-GR" sz="2400" dirty="0" smtClean="0">
                <a:solidFill>
                  <a:srgbClr val="394978"/>
                </a:solidFill>
                <a:latin typeface="Times New Roman" pitchFamily="18" charset="0"/>
                <a:cs typeface="Times New Roman" pitchFamily="18" charset="0"/>
              </a:rPr>
              <a:t>Το Εμπόριο στην Παγκόσμια Οικονομία </a:t>
            </a:r>
            <a:endParaRPr lang="en-US" sz="2400" dirty="0">
              <a:solidFill>
                <a:srgbClr val="394978"/>
              </a:solidFill>
              <a:latin typeface="Times New Roman" pitchFamily="18" charset="0"/>
              <a:cs typeface="Times New Roman" pitchFamily="18" charset="0"/>
            </a:endParaRPr>
          </a:p>
        </p:txBody>
      </p:sp>
      <p:sp>
        <p:nvSpPr>
          <p:cNvPr id="11" name="Text Box 7"/>
          <p:cNvSpPr txBox="1">
            <a:spLocks noChangeArrowheads="1"/>
          </p:cNvSpPr>
          <p:nvPr/>
        </p:nvSpPr>
        <p:spPr bwMode="auto">
          <a:xfrm>
            <a:off x="5081588" y="5978525"/>
            <a:ext cx="1646237" cy="676275"/>
          </a:xfrm>
          <a:prstGeom prst="rect">
            <a:avLst/>
          </a:prstGeom>
          <a:noFill/>
          <a:ln w="9525">
            <a:noFill/>
            <a:miter lim="800000"/>
            <a:headEnd/>
            <a:tailEnd/>
          </a:ln>
        </p:spPr>
        <p:txBody>
          <a:bodyPr wrap="none">
            <a:spAutoFit/>
          </a:bodyPr>
          <a:lstStyle/>
          <a:p>
            <a:pPr>
              <a:spcBef>
                <a:spcPct val="10000"/>
              </a:spcBef>
              <a:spcAft>
                <a:spcPct val="10000"/>
              </a:spcAft>
            </a:pPr>
            <a:r>
              <a:rPr lang="en-US" dirty="0">
                <a:solidFill>
                  <a:srgbClr val="394978"/>
                </a:solidFill>
                <a:latin typeface="Times New Roman" pitchFamily="18" charset="0"/>
                <a:cs typeface="Times New Roman" pitchFamily="18" charset="0"/>
              </a:rPr>
              <a:t>Prepared by:</a:t>
            </a:r>
            <a:br>
              <a:rPr lang="en-US" dirty="0">
                <a:solidFill>
                  <a:srgbClr val="394978"/>
                </a:solidFill>
                <a:latin typeface="Times New Roman" pitchFamily="18" charset="0"/>
                <a:cs typeface="Times New Roman" pitchFamily="18" charset="0"/>
              </a:rPr>
            </a:br>
            <a:r>
              <a:rPr lang="en-US" dirty="0">
                <a:solidFill>
                  <a:srgbClr val="394978"/>
                </a:solidFill>
                <a:latin typeface="Times New Roman" pitchFamily="18" charset="0"/>
                <a:cs typeface="Times New Roman" pitchFamily="18" charset="0"/>
              </a:rPr>
              <a:t>Fernando </a:t>
            </a:r>
            <a:r>
              <a:rPr lang="en-US" dirty="0" err="1">
                <a:solidFill>
                  <a:srgbClr val="394978"/>
                </a:solidFill>
                <a:latin typeface="Times New Roman" pitchFamily="18" charset="0"/>
                <a:cs typeface="Times New Roman" pitchFamily="18" charset="0"/>
              </a:rPr>
              <a:t>Quijano</a:t>
            </a:r>
            <a:r>
              <a:rPr lang="en-US" dirty="0">
                <a:solidFill>
                  <a:srgbClr val="394978"/>
                </a:solidFill>
                <a:latin typeface="Times New Roman" pitchFamily="18" charset="0"/>
                <a:cs typeface="Times New Roman" pitchFamily="18" charset="0"/>
              </a:rPr>
              <a:t/>
            </a:r>
            <a:br>
              <a:rPr lang="en-US" dirty="0">
                <a:solidFill>
                  <a:srgbClr val="394978"/>
                </a:solidFill>
                <a:latin typeface="Times New Roman" pitchFamily="18" charset="0"/>
                <a:cs typeface="Times New Roman" pitchFamily="18" charset="0"/>
              </a:rPr>
            </a:br>
            <a:r>
              <a:rPr lang="en-US" sz="1000" dirty="0">
                <a:solidFill>
                  <a:srgbClr val="394978"/>
                </a:solidFill>
                <a:latin typeface="Times New Roman" pitchFamily="18" charset="0"/>
                <a:cs typeface="Times New Roman" pitchFamily="18" charset="0"/>
              </a:rPr>
              <a:t>Dickinson State University</a:t>
            </a:r>
            <a:endParaRPr lang="en-US" dirty="0">
              <a:solidFill>
                <a:srgbClr val="394978"/>
              </a:solidFill>
              <a:latin typeface="Times New Roman" pitchFamily="18" charset="0"/>
              <a:cs typeface="Times New Roman" pitchFamily="18" charset="0"/>
            </a:endParaRPr>
          </a:p>
        </p:txBody>
      </p:sp>
      <p:sp>
        <p:nvSpPr>
          <p:cNvPr id="18" name="Rectangle 17"/>
          <p:cNvSpPr>
            <a:spLocks noChangeArrowheads="1"/>
          </p:cNvSpPr>
          <p:nvPr/>
        </p:nvSpPr>
        <p:spPr bwMode="auto">
          <a:xfrm>
            <a:off x="6835775" y="1262063"/>
            <a:ext cx="2308225" cy="1270000"/>
          </a:xfrm>
          <a:prstGeom prst="rect">
            <a:avLst/>
          </a:prstGeom>
          <a:solidFill>
            <a:srgbClr val="94AE98"/>
          </a:solidFill>
          <a:ln w="9525" algn="ctr">
            <a:noFill/>
            <a:round/>
            <a:headEnd/>
            <a:tailEnd/>
          </a:ln>
        </p:spPr>
        <p:txBody>
          <a:bodyPr/>
          <a:lstStyle/>
          <a:p>
            <a:endParaRPr lang="en-US" sz="2800" b="0">
              <a:solidFill>
                <a:schemeClr val="tx2"/>
              </a:solidFill>
            </a:endParaRPr>
          </a:p>
        </p:txBody>
      </p:sp>
      <p:grpSp>
        <p:nvGrpSpPr>
          <p:cNvPr id="26" name="Group 25"/>
          <p:cNvGrpSpPr>
            <a:grpSpLocks/>
          </p:cNvGrpSpPr>
          <p:nvPr/>
        </p:nvGrpSpPr>
        <p:grpSpPr bwMode="auto">
          <a:xfrm>
            <a:off x="0" y="-7938"/>
            <a:ext cx="9144000" cy="1285876"/>
            <a:chOff x="-1" y="-7256"/>
            <a:chExt cx="9144001" cy="1285647"/>
          </a:xfrm>
        </p:grpSpPr>
        <p:sp>
          <p:nvSpPr>
            <p:cNvPr id="14355" name="Rectangle 13"/>
            <p:cNvSpPr>
              <a:spLocks noChangeArrowheads="1"/>
            </p:cNvSpPr>
            <p:nvPr/>
          </p:nvSpPr>
          <p:spPr bwMode="auto">
            <a:xfrm>
              <a:off x="-1" y="0"/>
              <a:ext cx="6836229" cy="1262743"/>
            </a:xfrm>
            <a:prstGeom prst="rect">
              <a:avLst/>
            </a:prstGeom>
            <a:solidFill>
              <a:srgbClr val="69134B"/>
            </a:solidFill>
            <a:ln w="9525" algn="ctr">
              <a:noFill/>
              <a:round/>
              <a:headEnd/>
              <a:tailEnd/>
            </a:ln>
          </p:spPr>
          <p:txBody>
            <a:bodyPr/>
            <a:lstStyle/>
            <a:p>
              <a:endParaRPr lang="en-US" sz="2800" b="0">
                <a:solidFill>
                  <a:schemeClr val="tx2"/>
                </a:solidFill>
              </a:endParaRPr>
            </a:p>
          </p:txBody>
        </p:sp>
        <p:sp>
          <p:nvSpPr>
            <p:cNvPr id="14356" name="Rectangle 16"/>
            <p:cNvSpPr>
              <a:spLocks noChangeArrowheads="1"/>
            </p:cNvSpPr>
            <p:nvPr/>
          </p:nvSpPr>
          <p:spPr bwMode="auto">
            <a:xfrm>
              <a:off x="6836229" y="-7256"/>
              <a:ext cx="2307771" cy="1270000"/>
            </a:xfrm>
            <a:prstGeom prst="rect">
              <a:avLst/>
            </a:prstGeom>
            <a:solidFill>
              <a:srgbClr val="57699E"/>
            </a:solidFill>
            <a:ln w="9525" algn="ctr">
              <a:noFill/>
              <a:round/>
              <a:headEnd/>
              <a:tailEnd/>
            </a:ln>
          </p:spPr>
          <p:txBody>
            <a:bodyPr/>
            <a:lstStyle/>
            <a:p>
              <a:endParaRPr lang="en-US" sz="2800" b="0">
                <a:solidFill>
                  <a:schemeClr val="tx2"/>
                </a:solidFill>
              </a:endParaRPr>
            </a:p>
          </p:txBody>
        </p:sp>
        <p:cxnSp>
          <p:nvCxnSpPr>
            <p:cNvPr id="14357" name="Straight Connector 19"/>
            <p:cNvCxnSpPr>
              <a:cxnSpLocks noChangeShapeType="1"/>
            </p:cNvCxnSpPr>
            <p:nvPr/>
          </p:nvCxnSpPr>
          <p:spPr bwMode="auto">
            <a:xfrm>
              <a:off x="0" y="1278391"/>
              <a:ext cx="9144000" cy="0"/>
            </a:xfrm>
            <a:prstGeom prst="line">
              <a:avLst/>
            </a:prstGeom>
            <a:noFill/>
            <a:ln w="76200" algn="ctr">
              <a:solidFill>
                <a:schemeClr val="tx1"/>
              </a:solidFill>
              <a:round/>
              <a:headEnd/>
              <a:tailEnd/>
            </a:ln>
          </p:spPr>
        </p:cxnSp>
      </p:grpSp>
      <p:sp>
        <p:nvSpPr>
          <p:cNvPr id="6" name="Text Box 4"/>
          <p:cNvSpPr txBox="1">
            <a:spLocks noChangeArrowheads="1"/>
          </p:cNvSpPr>
          <p:nvPr/>
        </p:nvSpPr>
        <p:spPr bwMode="auto">
          <a:xfrm>
            <a:off x="7437438" y="1303338"/>
            <a:ext cx="1106487" cy="1200150"/>
          </a:xfrm>
          <a:prstGeom prst="rect">
            <a:avLst/>
          </a:prstGeom>
          <a:noFill/>
          <a:ln w="9525">
            <a:noFill/>
            <a:miter lim="800000"/>
            <a:headEnd/>
            <a:tailEnd/>
          </a:ln>
        </p:spPr>
        <p:txBody>
          <a:bodyPr anchor="ctr">
            <a:spAutoFit/>
          </a:bodyPr>
          <a:lstStyle/>
          <a:p>
            <a:pPr algn="ctr">
              <a:spcBef>
                <a:spcPct val="10000"/>
              </a:spcBef>
              <a:spcAft>
                <a:spcPct val="10000"/>
              </a:spcAft>
            </a:pPr>
            <a:r>
              <a:rPr lang="en-US" sz="7200"/>
              <a:t>1</a:t>
            </a:r>
          </a:p>
        </p:txBody>
      </p:sp>
      <p:graphicFrame>
        <p:nvGraphicFramePr>
          <p:cNvPr id="14362" name="Group 26"/>
          <p:cNvGraphicFramePr>
            <a:graphicFrameLocks noGrp="1"/>
          </p:cNvGraphicFramePr>
          <p:nvPr/>
        </p:nvGraphicFramePr>
        <p:xfrm>
          <a:off x="6880225" y="2557463"/>
          <a:ext cx="2263775" cy="1194435"/>
        </p:xfrm>
        <a:graphic>
          <a:graphicData uri="http://schemas.openxmlformats.org/drawingml/2006/table">
            <a:tbl>
              <a:tblPr/>
              <a:tblGrid>
                <a:gridCol w="333375"/>
                <a:gridCol w="19304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Arial" charset="0"/>
                        </a:rPr>
                        <a:t>Διεθνές Εμπόριο</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r>
              <a:tr h="566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Arial" charset="0"/>
                        </a:rPr>
                        <a:t>Μετανάστευση και ξένες άμεσες επενδύσεις</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bl>
          </a:graphicData>
        </a:graphic>
      </p:graphicFrame>
      <p:pic>
        <p:nvPicPr>
          <p:cNvPr id="14359" name="Picture 23" descr="Pages from feenestra comps_8_25"/>
          <p:cNvPicPr>
            <a:picLocks noChangeAspect="1" noChangeArrowheads="1"/>
          </p:cNvPicPr>
          <p:nvPr/>
        </p:nvPicPr>
        <p:blipFill>
          <a:blip r:embed="rId3" cstate="print"/>
          <a:srcRect/>
          <a:stretch>
            <a:fillRect/>
          </a:stretch>
        </p:blipFill>
        <p:spPr bwMode="auto">
          <a:xfrm>
            <a:off x="1042988" y="1956480"/>
            <a:ext cx="3671887" cy="46545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up)">
                                      <p:cBhvr>
                                        <p:cTn id="11" dur="500"/>
                                        <p:tgtEl>
                                          <p:spTgt spid="18"/>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up)">
                                      <p:cBhvr>
                                        <p:cTn id="15" dur="500"/>
                                        <p:tgtEl>
                                          <p:spTgt spid="6"/>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Effect transition="in" filter="wipe(left)">
                                      <p:cBhvr>
                                        <p:cTn id="19" dur="500"/>
                                        <p:tgtEl>
                                          <p:spTgt spid="7">
                                            <p:txEl>
                                              <p:pRg st="0" end="0"/>
                                            </p:txEl>
                                          </p:spTgt>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14362"/>
                                        </p:tgtEl>
                                        <p:attrNameLst>
                                          <p:attrName>style.visibility</p:attrName>
                                        </p:attrNameLst>
                                      </p:cBhvr>
                                      <p:to>
                                        <p:strVal val="visible"/>
                                      </p:to>
                                    </p:set>
                                    <p:animEffect transition="in" filter="wipe(left)">
                                      <p:cBhvr>
                                        <p:cTn id="23" dur="500"/>
                                        <p:tgtEl>
                                          <p:spTgt spid="14362"/>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ipe(up)">
                                      <p:cBhvr>
                                        <p:cTn id="27" dur="500"/>
                                        <p:tgtEl>
                                          <p:spTgt spid="23"/>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left)">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P spid="11" grpId="0"/>
      <p:bldP spid="18" grpId="0" animBg="1"/>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a:t>
            </a:r>
            <a:endParaRPr lang="en-US" sz="2400" dirty="0">
              <a:solidFill>
                <a:srgbClr val="356A41"/>
              </a:solidFill>
            </a:endParaRPr>
          </a:p>
        </p:txBody>
      </p:sp>
      <p:grpSp>
        <p:nvGrpSpPr>
          <p:cNvPr id="27" name="Group 39"/>
          <p:cNvGrpSpPr>
            <a:grpSpLocks/>
          </p:cNvGrpSpPr>
          <p:nvPr/>
        </p:nvGrpSpPr>
        <p:grpSpPr bwMode="auto">
          <a:xfrm>
            <a:off x="533400" y="1212850"/>
            <a:ext cx="8407400" cy="5387975"/>
            <a:chOff x="566738" y="2200275"/>
            <a:chExt cx="7805737" cy="4219575"/>
          </a:xfrm>
        </p:grpSpPr>
        <p:sp>
          <p:nvSpPr>
            <p:cNvPr id="32790" name="Rectangle 32"/>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2791" name="Rectangle 36"/>
            <p:cNvSpPr>
              <a:spLocks noChangeArrowheads="1"/>
            </p:cNvSpPr>
            <p:nvPr/>
          </p:nvSpPr>
          <p:spPr bwMode="auto">
            <a:xfrm>
              <a:off x="581024" y="2219327"/>
              <a:ext cx="7772401" cy="254462"/>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38" name="Text Box 7"/>
          <p:cNvSpPr txBox="1">
            <a:spLocks noChangeArrowheads="1"/>
          </p:cNvSpPr>
          <p:nvPr/>
        </p:nvSpPr>
        <p:spPr bwMode="auto">
          <a:xfrm>
            <a:off x="552450" y="1233488"/>
            <a:ext cx="1328738"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 </a:t>
            </a:r>
            <a:r>
              <a:rPr lang="en-US" dirty="0" smtClean="0"/>
              <a:t> </a:t>
            </a:r>
            <a:r>
              <a:rPr lang="en-US" dirty="0"/>
              <a:t>1-2</a:t>
            </a:r>
          </a:p>
        </p:txBody>
      </p:sp>
      <p:sp>
        <p:nvSpPr>
          <p:cNvPr id="39" name="Rectangle 38"/>
          <p:cNvSpPr>
            <a:spLocks noChangeArrowheads="1"/>
          </p:cNvSpPr>
          <p:nvPr/>
        </p:nvSpPr>
        <p:spPr bwMode="auto">
          <a:xfrm>
            <a:off x="2525713" y="5438775"/>
            <a:ext cx="6575425" cy="923330"/>
          </a:xfrm>
          <a:prstGeom prst="rect">
            <a:avLst/>
          </a:prstGeom>
          <a:noFill/>
          <a:ln w="9525">
            <a:noFill/>
            <a:miter lim="800000"/>
            <a:headEnd/>
            <a:tailEnd/>
          </a:ln>
        </p:spPr>
        <p:txBody>
          <a:bodyPr>
            <a:spAutoFit/>
          </a:bodyPr>
          <a:lstStyle/>
          <a:p>
            <a:pPr>
              <a:spcBef>
                <a:spcPct val="10000"/>
              </a:spcBef>
              <a:spcAft>
                <a:spcPct val="10000"/>
              </a:spcAft>
            </a:pPr>
            <a:r>
              <a:rPr lang="el-GR" sz="1800" dirty="0" smtClean="0">
                <a:solidFill>
                  <a:srgbClr val="8A3A6A"/>
                </a:solidFill>
              </a:rPr>
              <a:t>Το Παγκόσμιο Εμπόριο Αγαθών</a:t>
            </a:r>
            <a:r>
              <a:rPr lang="en-US" sz="1800" dirty="0" smtClean="0">
                <a:solidFill>
                  <a:srgbClr val="8A3A6A"/>
                </a:solidFill>
              </a:rPr>
              <a:t> </a:t>
            </a:r>
            <a:r>
              <a:rPr lang="en-US" sz="1800" dirty="0">
                <a:solidFill>
                  <a:srgbClr val="8A3A6A"/>
                </a:solidFill>
              </a:rPr>
              <a:t>2006 </a:t>
            </a:r>
            <a:r>
              <a:rPr lang="en-US" sz="1800" dirty="0" smtClean="0">
                <a:solidFill>
                  <a:srgbClr val="8A3A6A"/>
                </a:solidFill>
              </a:rPr>
              <a:t>(</a:t>
            </a:r>
            <a:r>
              <a:rPr lang="el-GR" sz="1800" dirty="0" smtClean="0">
                <a:solidFill>
                  <a:srgbClr val="8A3A6A"/>
                </a:solidFill>
              </a:rPr>
              <a:t>δισεκατομμύρια </a:t>
            </a:r>
            <a:r>
              <a:rPr lang="en-US" sz="1800" dirty="0" smtClean="0">
                <a:solidFill>
                  <a:srgbClr val="8A3A6A"/>
                </a:solidFill>
              </a:rPr>
              <a:t>$) </a:t>
            </a:r>
            <a:r>
              <a:rPr lang="el-GR" sz="1800" dirty="0" smtClean="0"/>
              <a:t>Εμπόριο σε εμπορευματικά αγαθά μεταξύ επιλεγμένων χωρών και περιοχών του κόσμου</a:t>
            </a:r>
            <a:endParaRPr lang="en-US" sz="1800" dirty="0"/>
          </a:p>
        </p:txBody>
      </p:sp>
      <p:sp>
        <p:nvSpPr>
          <p:cNvPr id="40" name="Rectangle 39"/>
          <p:cNvSpPr>
            <a:spLocks noChangeArrowheads="1"/>
          </p:cNvSpPr>
          <p:nvPr/>
        </p:nvSpPr>
        <p:spPr bwMode="auto">
          <a:xfrm>
            <a:off x="715963" y="1608138"/>
            <a:ext cx="8064500" cy="385445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16" name="Picture 15" descr="fig1-2_legend_PPT.gif"/>
          <p:cNvPicPr>
            <a:picLocks noChangeAspect="1"/>
          </p:cNvPicPr>
          <p:nvPr/>
        </p:nvPicPr>
        <p:blipFill>
          <a:blip r:embed="rId3" cstate="print"/>
          <a:srcRect/>
          <a:stretch>
            <a:fillRect/>
          </a:stretch>
        </p:blipFill>
        <p:spPr bwMode="auto">
          <a:xfrm>
            <a:off x="642938" y="5462588"/>
            <a:ext cx="1933575" cy="1076325"/>
          </a:xfrm>
          <a:prstGeom prst="rect">
            <a:avLst/>
          </a:prstGeom>
          <a:noFill/>
          <a:ln w="9525">
            <a:noFill/>
            <a:miter lim="800000"/>
            <a:headEnd/>
            <a:tailEnd/>
          </a:ln>
        </p:spPr>
      </p:pic>
      <p:pic>
        <p:nvPicPr>
          <p:cNvPr id="17" name="Picture 16" descr="fig1-2_map_PPT_1.gif"/>
          <p:cNvPicPr>
            <a:picLocks noChangeAspect="1"/>
          </p:cNvPicPr>
          <p:nvPr/>
        </p:nvPicPr>
        <p:blipFill>
          <a:blip r:embed="rId4" cstate="print"/>
          <a:srcRect/>
          <a:stretch>
            <a:fillRect/>
          </a:stretch>
        </p:blipFill>
        <p:spPr bwMode="auto">
          <a:xfrm>
            <a:off x="1384300" y="1606550"/>
            <a:ext cx="7029450" cy="3819525"/>
          </a:xfrm>
          <a:prstGeom prst="rect">
            <a:avLst/>
          </a:prstGeom>
          <a:noFill/>
          <a:ln w="9525">
            <a:noFill/>
            <a:miter lim="800000"/>
            <a:headEnd/>
            <a:tailEnd/>
          </a:ln>
        </p:spPr>
      </p:pic>
      <p:pic>
        <p:nvPicPr>
          <p:cNvPr id="18" name="Picture 17" descr="fig1-2_map_PPT_2.gif"/>
          <p:cNvPicPr>
            <a:picLocks noChangeAspect="1"/>
          </p:cNvPicPr>
          <p:nvPr/>
        </p:nvPicPr>
        <p:blipFill>
          <a:blip r:embed="rId5" cstate="print"/>
          <a:srcRect/>
          <a:stretch>
            <a:fillRect/>
          </a:stretch>
        </p:blipFill>
        <p:spPr bwMode="auto">
          <a:xfrm>
            <a:off x="1384300" y="1606550"/>
            <a:ext cx="7029450" cy="3819525"/>
          </a:xfrm>
          <a:prstGeom prst="rect">
            <a:avLst/>
          </a:prstGeom>
          <a:noFill/>
          <a:ln w="9525">
            <a:noFill/>
            <a:miter lim="800000"/>
            <a:headEnd/>
            <a:tailEnd/>
          </a:ln>
        </p:spPr>
      </p:pic>
      <p:pic>
        <p:nvPicPr>
          <p:cNvPr id="19" name="Picture 18" descr="fig1-2_map_PPT_3.gif"/>
          <p:cNvPicPr>
            <a:picLocks noChangeAspect="1"/>
          </p:cNvPicPr>
          <p:nvPr/>
        </p:nvPicPr>
        <p:blipFill>
          <a:blip r:embed="rId6" cstate="print"/>
          <a:srcRect/>
          <a:stretch>
            <a:fillRect/>
          </a:stretch>
        </p:blipFill>
        <p:spPr bwMode="auto">
          <a:xfrm>
            <a:off x="1384300" y="1606550"/>
            <a:ext cx="7029450" cy="3819525"/>
          </a:xfrm>
          <a:prstGeom prst="rect">
            <a:avLst/>
          </a:prstGeom>
          <a:noFill/>
          <a:ln w="9525">
            <a:noFill/>
            <a:miter lim="800000"/>
            <a:headEnd/>
            <a:tailEnd/>
          </a:ln>
        </p:spPr>
      </p:pic>
      <p:pic>
        <p:nvPicPr>
          <p:cNvPr id="21" name="Picture 20" descr="fig1-2_map_PPT_5.gif"/>
          <p:cNvPicPr>
            <a:picLocks noChangeAspect="1"/>
          </p:cNvPicPr>
          <p:nvPr/>
        </p:nvPicPr>
        <p:blipFill>
          <a:blip r:embed="rId7" cstate="print"/>
          <a:srcRect/>
          <a:stretch>
            <a:fillRect/>
          </a:stretch>
        </p:blipFill>
        <p:spPr bwMode="auto">
          <a:xfrm>
            <a:off x="1384300" y="1606550"/>
            <a:ext cx="7029450" cy="3819525"/>
          </a:xfrm>
          <a:prstGeom prst="rect">
            <a:avLst/>
          </a:prstGeom>
          <a:noFill/>
          <a:ln w="9525">
            <a:noFill/>
            <a:miter lim="800000"/>
            <a:headEnd/>
            <a:tailEnd/>
          </a:ln>
        </p:spPr>
      </p:pic>
      <p:pic>
        <p:nvPicPr>
          <p:cNvPr id="22" name="Picture 21" descr="fig1-2_map_PPT_6.gif"/>
          <p:cNvPicPr>
            <a:picLocks noChangeAspect="1"/>
          </p:cNvPicPr>
          <p:nvPr/>
        </p:nvPicPr>
        <p:blipFill>
          <a:blip r:embed="rId8" cstate="print"/>
          <a:srcRect/>
          <a:stretch>
            <a:fillRect/>
          </a:stretch>
        </p:blipFill>
        <p:spPr bwMode="auto">
          <a:xfrm>
            <a:off x="1384300" y="1606550"/>
            <a:ext cx="7029450" cy="3819525"/>
          </a:xfrm>
          <a:prstGeom prst="rect">
            <a:avLst/>
          </a:prstGeom>
          <a:noFill/>
          <a:ln w="9525">
            <a:noFill/>
            <a:miter lim="800000"/>
            <a:headEnd/>
            <a:tailEnd/>
          </a:ln>
        </p:spPr>
      </p:pic>
      <p:pic>
        <p:nvPicPr>
          <p:cNvPr id="23" name="Picture 22" descr="fig1-2_map_PPT_7.gif"/>
          <p:cNvPicPr>
            <a:picLocks noChangeAspect="1"/>
          </p:cNvPicPr>
          <p:nvPr/>
        </p:nvPicPr>
        <p:blipFill>
          <a:blip r:embed="rId9" cstate="print"/>
          <a:srcRect/>
          <a:stretch>
            <a:fillRect/>
          </a:stretch>
        </p:blipFill>
        <p:spPr bwMode="auto">
          <a:xfrm>
            <a:off x="1384300" y="1606550"/>
            <a:ext cx="7029450" cy="3819525"/>
          </a:xfrm>
          <a:prstGeom prst="rect">
            <a:avLst/>
          </a:prstGeom>
          <a:noFill/>
          <a:ln w="9525">
            <a:noFill/>
            <a:miter lim="800000"/>
            <a:headEnd/>
            <a:tailEnd/>
          </a:ln>
        </p:spPr>
      </p:pic>
      <p:pic>
        <p:nvPicPr>
          <p:cNvPr id="24" name="Picture 23" descr="fig1-2_map_PPT_8.gif"/>
          <p:cNvPicPr>
            <a:picLocks noChangeAspect="1"/>
          </p:cNvPicPr>
          <p:nvPr/>
        </p:nvPicPr>
        <p:blipFill>
          <a:blip r:embed="rId10" cstate="print"/>
          <a:srcRect/>
          <a:stretch>
            <a:fillRect/>
          </a:stretch>
        </p:blipFill>
        <p:spPr bwMode="auto">
          <a:xfrm>
            <a:off x="1384300" y="1606550"/>
            <a:ext cx="7029450" cy="3819525"/>
          </a:xfrm>
          <a:prstGeom prst="rect">
            <a:avLst/>
          </a:prstGeom>
          <a:noFill/>
          <a:ln w="9525">
            <a:noFill/>
            <a:miter lim="800000"/>
            <a:headEnd/>
            <a:tailEnd/>
          </a:ln>
        </p:spPr>
      </p:pic>
      <p:pic>
        <p:nvPicPr>
          <p:cNvPr id="25" name="Picture 24" descr="fig1-2_map_PPT_9.gif"/>
          <p:cNvPicPr>
            <a:picLocks noChangeAspect="1"/>
          </p:cNvPicPr>
          <p:nvPr/>
        </p:nvPicPr>
        <p:blipFill>
          <a:blip r:embed="rId11" cstate="print"/>
          <a:srcRect/>
          <a:stretch>
            <a:fillRect/>
          </a:stretch>
        </p:blipFill>
        <p:spPr bwMode="auto">
          <a:xfrm>
            <a:off x="1384300" y="1606550"/>
            <a:ext cx="7029450" cy="3819525"/>
          </a:xfrm>
          <a:prstGeom prst="rect">
            <a:avLst/>
          </a:prstGeom>
          <a:noFill/>
          <a:ln w="9525">
            <a:noFill/>
            <a:miter lim="800000"/>
            <a:headEnd/>
            <a:tailEnd/>
          </a:ln>
        </p:spPr>
      </p:pic>
      <p:pic>
        <p:nvPicPr>
          <p:cNvPr id="26" name="Picture 25" descr="fig1-2_map_PPT_10.gif"/>
          <p:cNvPicPr>
            <a:picLocks noChangeAspect="1"/>
          </p:cNvPicPr>
          <p:nvPr/>
        </p:nvPicPr>
        <p:blipFill>
          <a:blip r:embed="rId12" cstate="print"/>
          <a:srcRect/>
          <a:stretch>
            <a:fillRect/>
          </a:stretch>
        </p:blipFill>
        <p:spPr bwMode="auto">
          <a:xfrm>
            <a:off x="1384300" y="1606550"/>
            <a:ext cx="7029450" cy="3819525"/>
          </a:xfrm>
          <a:prstGeom prst="rect">
            <a:avLst/>
          </a:prstGeom>
          <a:noFill/>
          <a:ln w="9525">
            <a:noFill/>
            <a:miter lim="800000"/>
            <a:headEnd/>
            <a:tailEnd/>
          </a:ln>
        </p:spPr>
      </p:pic>
      <p:pic>
        <p:nvPicPr>
          <p:cNvPr id="28" name="Picture 27" descr="fig1-2_map_PPT_11.gif"/>
          <p:cNvPicPr>
            <a:picLocks noChangeAspect="1"/>
          </p:cNvPicPr>
          <p:nvPr/>
        </p:nvPicPr>
        <p:blipFill>
          <a:blip r:embed="rId13" cstate="print"/>
          <a:srcRect/>
          <a:stretch>
            <a:fillRect/>
          </a:stretch>
        </p:blipFill>
        <p:spPr bwMode="auto">
          <a:xfrm>
            <a:off x="1384300" y="1606550"/>
            <a:ext cx="7029450" cy="3819525"/>
          </a:xfrm>
          <a:prstGeom prst="rect">
            <a:avLst/>
          </a:prstGeom>
          <a:noFill/>
          <a:ln w="9525">
            <a:noFill/>
            <a:miter lim="800000"/>
            <a:headEnd/>
            <a:tailEnd/>
          </a:ln>
        </p:spPr>
      </p:pic>
      <p:pic>
        <p:nvPicPr>
          <p:cNvPr id="29" name="Picture 28" descr="fig1-2_map_PPT_12.gif"/>
          <p:cNvPicPr>
            <a:picLocks noChangeAspect="1"/>
          </p:cNvPicPr>
          <p:nvPr/>
        </p:nvPicPr>
        <p:blipFill>
          <a:blip r:embed="rId14" cstate="print"/>
          <a:srcRect/>
          <a:stretch>
            <a:fillRect/>
          </a:stretch>
        </p:blipFill>
        <p:spPr bwMode="auto">
          <a:xfrm>
            <a:off x="1384300" y="1606550"/>
            <a:ext cx="7029450" cy="3819525"/>
          </a:xfrm>
          <a:prstGeom prst="rect">
            <a:avLst/>
          </a:prstGeom>
          <a:noFill/>
          <a:ln w="9525">
            <a:noFill/>
            <a:miter lim="800000"/>
            <a:headEnd/>
            <a:tailEnd/>
          </a:ln>
        </p:spPr>
      </p:pic>
      <p:pic>
        <p:nvPicPr>
          <p:cNvPr id="30" name="Picture 29" descr="fig1-2_map_PPT_13.gif"/>
          <p:cNvPicPr>
            <a:picLocks noChangeAspect="1"/>
          </p:cNvPicPr>
          <p:nvPr/>
        </p:nvPicPr>
        <p:blipFill>
          <a:blip r:embed="rId15" cstate="print"/>
          <a:srcRect/>
          <a:stretch>
            <a:fillRect/>
          </a:stretch>
        </p:blipFill>
        <p:spPr bwMode="auto">
          <a:xfrm>
            <a:off x="1384300" y="1606550"/>
            <a:ext cx="7029450" cy="3819525"/>
          </a:xfrm>
          <a:prstGeom prst="rect">
            <a:avLst/>
          </a:prstGeom>
          <a:noFill/>
          <a:ln w="9525">
            <a:noFill/>
            <a:miter lim="800000"/>
            <a:headEnd/>
            <a:tailEnd/>
          </a:ln>
        </p:spPr>
      </p:pic>
      <p:sp>
        <p:nvSpPr>
          <p:cNvPr id="32787" name="Rectangle 30"/>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32788" name="Straight Connector 31"/>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3278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ppt_x</p:attrName>
                                        </p:attrNameLst>
                                      </p:cBhvr>
                                      <p:tavLst>
                                        <p:tav tm="0">
                                          <p:val>
                                            <p:strVal val="#ppt_x-.2"/>
                                          </p:val>
                                        </p:tav>
                                        <p:tav tm="100000">
                                          <p:val>
                                            <p:strVal val="#ppt_x"/>
                                          </p:val>
                                        </p:tav>
                                      </p:tavLst>
                                    </p:anim>
                                    <p:anim calcmode="lin" valueType="num">
                                      <p:cBhvr>
                                        <p:cTn id="12" dur="500" fill="hold"/>
                                        <p:tgtEl>
                                          <p:spTgt spid="27"/>
                                        </p:tgtEl>
                                        <p:attrNameLst>
                                          <p:attrName>ppt_y</p:attrName>
                                        </p:attrNameLst>
                                      </p:cBhvr>
                                      <p:tavLst>
                                        <p:tav tm="0">
                                          <p:val>
                                            <p:strVal val="#ppt_y"/>
                                          </p:val>
                                        </p:tav>
                                        <p:tav tm="100000">
                                          <p:val>
                                            <p:strVal val="#ppt_y"/>
                                          </p:val>
                                        </p:tav>
                                      </p:tavLst>
                                    </p:anim>
                                    <p:animEffect transition="in" filter="wipe(right)" prLst="gradientSize: 0.1">
                                      <p:cBhvr>
                                        <p:cTn id="13" dur="500"/>
                                        <p:tgtEl>
                                          <p:spTgt spid="27"/>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wipe(left)">
                                      <p:cBhvr>
                                        <p:cTn id="17" dur="500"/>
                                        <p:tgtEl>
                                          <p:spTgt spid="38"/>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40"/>
                                        </p:tgtEl>
                                        <p:attrNameLst>
                                          <p:attrName>style.visibility</p:attrName>
                                        </p:attrNameLst>
                                      </p:cBhvr>
                                      <p:to>
                                        <p:strVal val="visible"/>
                                      </p:to>
                                    </p:set>
                                    <p:animEffect transition="in" filter="wipe(left)">
                                      <p:cBhvr>
                                        <p:cTn id="21" dur="500"/>
                                        <p:tgtEl>
                                          <p:spTgt spid="40"/>
                                        </p:tgtEl>
                                      </p:cBhvr>
                                    </p:animEffect>
                                  </p:childTnLst>
                                </p:cTn>
                              </p:par>
                            </p:childTnLst>
                          </p:cTn>
                        </p:par>
                        <p:par>
                          <p:cTn id="22" fill="hold">
                            <p:stCondLst>
                              <p:cond delay="2000"/>
                            </p:stCondLst>
                            <p:childTnLst>
                              <p:par>
                                <p:cTn id="23" presetID="10" presetClass="entr" presetSubtype="0" fill="hold"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500"/>
                                        <p:tgtEl>
                                          <p:spTgt spid="18"/>
                                        </p:tgtEl>
                                      </p:cBhvr>
                                    </p:animEffect>
                                  </p:childTnLst>
                                </p:cTn>
                              </p:par>
                              <p:par>
                                <p:cTn id="26" presetID="10" presetClass="entr" presetSubtype="0" fill="hold"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500"/>
                                        <p:tgtEl>
                                          <p:spTgt spid="17"/>
                                        </p:tgtEl>
                                      </p:cBhvr>
                                    </p:animEffect>
                                  </p:childTnLst>
                                </p:cTn>
                              </p:par>
                            </p:childTnLst>
                          </p:cTn>
                        </p:par>
                        <p:par>
                          <p:cTn id="29" fill="hold">
                            <p:stCondLst>
                              <p:cond delay="2500"/>
                            </p:stCondLst>
                            <p:childTnLst>
                              <p:par>
                                <p:cTn id="30" presetID="22" presetClass="entr" presetSubtype="8" fill="hold"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wipe(left)">
                                      <p:cBhvr>
                                        <p:cTn id="32" dur="1000"/>
                                        <p:tgtEl>
                                          <p:spTgt spid="30"/>
                                        </p:tgtEl>
                                      </p:cBhvr>
                                    </p:animEffect>
                                  </p:childTnLst>
                                </p:cTn>
                              </p:par>
                            </p:childTnLst>
                          </p:cTn>
                        </p:par>
                        <p:par>
                          <p:cTn id="33" fill="hold">
                            <p:stCondLst>
                              <p:cond delay="3500"/>
                            </p:stCondLst>
                            <p:childTnLst>
                              <p:par>
                                <p:cTn id="34" presetID="22" presetClass="entr" presetSubtype="8" fill="hold" grpId="0" nodeType="afterEffect">
                                  <p:stCondLst>
                                    <p:cond delay="0"/>
                                  </p:stCondLst>
                                  <p:childTnLst>
                                    <p:set>
                                      <p:cBhvr>
                                        <p:cTn id="35" dur="1" fill="hold">
                                          <p:stCondLst>
                                            <p:cond delay="0"/>
                                          </p:stCondLst>
                                        </p:cTn>
                                        <p:tgtEl>
                                          <p:spTgt spid="39">
                                            <p:txEl>
                                              <p:pRg st="0" end="0"/>
                                            </p:txEl>
                                          </p:spTgt>
                                        </p:tgtEl>
                                        <p:attrNameLst>
                                          <p:attrName>style.visibility</p:attrName>
                                        </p:attrNameLst>
                                      </p:cBhvr>
                                      <p:to>
                                        <p:strVal val="visible"/>
                                      </p:to>
                                    </p:set>
                                    <p:animEffect transition="in" filter="wipe(left)">
                                      <p:cBhvr>
                                        <p:cTn id="36" dur="500"/>
                                        <p:tgtEl>
                                          <p:spTgt spid="39">
                                            <p:txEl>
                                              <p:pRg st="0" end="0"/>
                                            </p:txEl>
                                          </p:spTgt>
                                        </p:tgtEl>
                                      </p:cBhvr>
                                    </p:animEffect>
                                  </p:childTnLst>
                                </p:cTn>
                              </p:par>
                            </p:childTnLst>
                          </p:cTn>
                        </p:par>
                        <p:par>
                          <p:cTn id="37" fill="hold">
                            <p:stCondLst>
                              <p:cond delay="4000"/>
                            </p:stCondLst>
                            <p:childTnLst>
                              <p:par>
                                <p:cTn id="38" presetID="22" presetClass="entr" presetSubtype="8" fill="hold" nodeType="after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wipe(left)">
                                      <p:cBhvr>
                                        <p:cTn id="40" dur="1000"/>
                                        <p:tgtEl>
                                          <p:spTgt spid="19"/>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wipe(left)">
                                      <p:cBhvr>
                                        <p:cTn id="45" dur="500"/>
                                        <p:tgtEl>
                                          <p:spTgt spid="16"/>
                                        </p:tgtEl>
                                      </p:cBhvr>
                                    </p:animEffect>
                                  </p:childTnLst>
                                </p:cTn>
                              </p:par>
                            </p:childTnLst>
                          </p:cTn>
                        </p:par>
                        <p:par>
                          <p:cTn id="46" fill="hold">
                            <p:stCondLst>
                              <p:cond delay="500"/>
                            </p:stCondLst>
                            <p:childTnLst>
                              <p:par>
                                <p:cTn id="47" presetID="22" presetClass="entr" presetSubtype="8" fill="hold" nodeType="after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wipe(left)">
                                      <p:cBhvr>
                                        <p:cTn id="49" dur="1000"/>
                                        <p:tgtEl>
                                          <p:spTgt spid="21"/>
                                        </p:tgtEl>
                                      </p:cBhvr>
                                    </p:animEffect>
                                  </p:childTnLst>
                                </p:cTn>
                              </p:par>
                            </p:childTnLst>
                          </p:cTn>
                        </p:par>
                        <p:par>
                          <p:cTn id="50" fill="hold">
                            <p:stCondLst>
                              <p:cond delay="1500"/>
                            </p:stCondLst>
                            <p:childTnLst>
                              <p:par>
                                <p:cTn id="51" presetID="22" presetClass="entr" presetSubtype="8" fill="hold"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wipe(left)">
                                      <p:cBhvr>
                                        <p:cTn id="53" dur="1000"/>
                                        <p:tgtEl>
                                          <p:spTgt spid="22"/>
                                        </p:tgtEl>
                                      </p:cBhvr>
                                    </p:animEffect>
                                  </p:childTnLst>
                                </p:cTn>
                              </p:par>
                            </p:childTnLst>
                          </p:cTn>
                        </p:par>
                        <p:par>
                          <p:cTn id="54" fill="hold">
                            <p:stCondLst>
                              <p:cond delay="2500"/>
                            </p:stCondLst>
                            <p:childTnLst>
                              <p:par>
                                <p:cTn id="55" presetID="22" presetClass="entr" presetSubtype="8" fill="hold" nodeType="after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wipe(left)">
                                      <p:cBhvr>
                                        <p:cTn id="57" dur="1000"/>
                                        <p:tgtEl>
                                          <p:spTgt spid="23"/>
                                        </p:tgtEl>
                                      </p:cBhvr>
                                    </p:animEffect>
                                  </p:childTnLst>
                                </p:cTn>
                              </p:par>
                            </p:childTnLst>
                          </p:cTn>
                        </p:par>
                        <p:par>
                          <p:cTn id="58" fill="hold">
                            <p:stCondLst>
                              <p:cond delay="3500"/>
                            </p:stCondLst>
                            <p:childTnLst>
                              <p:par>
                                <p:cTn id="59" presetID="22" presetClass="entr" presetSubtype="8" fill="hold" nodeType="afterEffect">
                                  <p:stCondLst>
                                    <p:cond delay="0"/>
                                  </p:stCondLst>
                                  <p:childTnLst>
                                    <p:set>
                                      <p:cBhvr>
                                        <p:cTn id="60" dur="1" fill="hold">
                                          <p:stCondLst>
                                            <p:cond delay="0"/>
                                          </p:stCondLst>
                                        </p:cTn>
                                        <p:tgtEl>
                                          <p:spTgt spid="24"/>
                                        </p:tgtEl>
                                        <p:attrNameLst>
                                          <p:attrName>style.visibility</p:attrName>
                                        </p:attrNameLst>
                                      </p:cBhvr>
                                      <p:to>
                                        <p:strVal val="visible"/>
                                      </p:to>
                                    </p:set>
                                    <p:animEffect transition="in" filter="wipe(left)">
                                      <p:cBhvr>
                                        <p:cTn id="61" dur="1000"/>
                                        <p:tgtEl>
                                          <p:spTgt spid="24"/>
                                        </p:tgtEl>
                                      </p:cBhvr>
                                    </p:animEffect>
                                  </p:childTnLst>
                                </p:cTn>
                              </p:par>
                            </p:childTnLst>
                          </p:cTn>
                        </p:par>
                        <p:par>
                          <p:cTn id="62" fill="hold">
                            <p:stCondLst>
                              <p:cond delay="4500"/>
                            </p:stCondLst>
                            <p:childTnLst>
                              <p:par>
                                <p:cTn id="63" presetID="22" presetClass="entr" presetSubtype="8" fill="hold" nodeType="after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wipe(left)">
                                      <p:cBhvr>
                                        <p:cTn id="65" dur="1000"/>
                                        <p:tgtEl>
                                          <p:spTgt spid="25"/>
                                        </p:tgtEl>
                                      </p:cBhvr>
                                    </p:animEffect>
                                  </p:childTnLst>
                                </p:cTn>
                              </p:par>
                            </p:childTnLst>
                          </p:cTn>
                        </p:par>
                        <p:par>
                          <p:cTn id="66" fill="hold">
                            <p:stCondLst>
                              <p:cond delay="5500"/>
                            </p:stCondLst>
                            <p:childTnLst>
                              <p:par>
                                <p:cTn id="67" presetID="22" presetClass="entr" presetSubtype="8" fill="hold" nodeType="afterEffect">
                                  <p:stCondLst>
                                    <p:cond delay="0"/>
                                  </p:stCondLst>
                                  <p:childTnLst>
                                    <p:set>
                                      <p:cBhvr>
                                        <p:cTn id="68" dur="1" fill="hold">
                                          <p:stCondLst>
                                            <p:cond delay="0"/>
                                          </p:stCondLst>
                                        </p:cTn>
                                        <p:tgtEl>
                                          <p:spTgt spid="26"/>
                                        </p:tgtEl>
                                        <p:attrNameLst>
                                          <p:attrName>style.visibility</p:attrName>
                                        </p:attrNameLst>
                                      </p:cBhvr>
                                      <p:to>
                                        <p:strVal val="visible"/>
                                      </p:to>
                                    </p:set>
                                    <p:animEffect transition="in" filter="wipe(left)">
                                      <p:cBhvr>
                                        <p:cTn id="69" dur="1000"/>
                                        <p:tgtEl>
                                          <p:spTgt spid="26"/>
                                        </p:tgtEl>
                                      </p:cBhvr>
                                    </p:animEffect>
                                  </p:childTnLst>
                                </p:cTn>
                              </p:par>
                            </p:childTnLst>
                          </p:cTn>
                        </p:par>
                        <p:par>
                          <p:cTn id="70" fill="hold">
                            <p:stCondLst>
                              <p:cond delay="6500"/>
                            </p:stCondLst>
                            <p:childTnLst>
                              <p:par>
                                <p:cTn id="71" presetID="22" presetClass="entr" presetSubtype="8" fill="hold" nodeType="after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wipe(left)">
                                      <p:cBhvr>
                                        <p:cTn id="73" dur="1000"/>
                                        <p:tgtEl>
                                          <p:spTgt spid="28"/>
                                        </p:tgtEl>
                                      </p:cBhvr>
                                    </p:animEffect>
                                  </p:childTnLst>
                                </p:cTn>
                              </p:par>
                            </p:childTnLst>
                          </p:cTn>
                        </p:par>
                        <p:par>
                          <p:cTn id="74" fill="hold">
                            <p:stCondLst>
                              <p:cond delay="7500"/>
                            </p:stCondLst>
                            <p:childTnLst>
                              <p:par>
                                <p:cTn id="75" presetID="22" presetClass="entr" presetSubtype="8" fill="hold" nodeType="afterEffect">
                                  <p:stCondLst>
                                    <p:cond delay="0"/>
                                  </p:stCondLst>
                                  <p:childTnLst>
                                    <p:set>
                                      <p:cBhvr>
                                        <p:cTn id="76" dur="1" fill="hold">
                                          <p:stCondLst>
                                            <p:cond delay="0"/>
                                          </p:stCondLst>
                                        </p:cTn>
                                        <p:tgtEl>
                                          <p:spTgt spid="29"/>
                                        </p:tgtEl>
                                        <p:attrNameLst>
                                          <p:attrName>style.visibility</p:attrName>
                                        </p:attrNameLst>
                                      </p:cBhvr>
                                      <p:to>
                                        <p:strVal val="visible"/>
                                      </p:to>
                                    </p:set>
                                    <p:animEffect transition="in" filter="wipe(left)">
                                      <p:cBhvr>
                                        <p:cTn id="77"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38" grpId="0" animBg="1"/>
      <p:bldP spid="39" grpId="0" uiExpand="1" build="p" bldLvl="2"/>
      <p:bldP spid="40"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7"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a:t>
            </a:r>
            <a:endParaRPr lang="en-US" sz="2400" dirty="0">
              <a:solidFill>
                <a:srgbClr val="356A41"/>
              </a:solidFill>
            </a:endParaRPr>
          </a:p>
        </p:txBody>
      </p:sp>
      <p:grpSp>
        <p:nvGrpSpPr>
          <p:cNvPr id="18" name="Group 39"/>
          <p:cNvGrpSpPr>
            <a:grpSpLocks/>
          </p:cNvGrpSpPr>
          <p:nvPr/>
        </p:nvGrpSpPr>
        <p:grpSpPr bwMode="auto">
          <a:xfrm>
            <a:off x="536575" y="1624013"/>
            <a:ext cx="8345488" cy="4967287"/>
            <a:chOff x="566738" y="2200275"/>
            <a:chExt cx="7805737" cy="4219575"/>
          </a:xfrm>
        </p:grpSpPr>
        <p:sp>
          <p:nvSpPr>
            <p:cNvPr id="34829" name="Rectangle 1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4830" name="Rectangle 21"/>
            <p:cNvSpPr>
              <a:spLocks noChangeArrowheads="1"/>
            </p:cNvSpPr>
            <p:nvPr/>
          </p:nvSpPr>
          <p:spPr bwMode="auto">
            <a:xfrm>
              <a:off x="581024" y="2219327"/>
              <a:ext cx="7772401" cy="28574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3" name="Text Box 7"/>
          <p:cNvSpPr txBox="1">
            <a:spLocks noChangeArrowheads="1"/>
          </p:cNvSpPr>
          <p:nvPr/>
        </p:nvSpPr>
        <p:spPr bwMode="auto">
          <a:xfrm>
            <a:off x="555625" y="1658938"/>
            <a:ext cx="1328738"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a:t>
            </a:r>
          </a:p>
        </p:txBody>
      </p:sp>
      <p:sp>
        <p:nvSpPr>
          <p:cNvPr id="24" name="Rectangle 23"/>
          <p:cNvSpPr>
            <a:spLocks noChangeArrowheads="1"/>
          </p:cNvSpPr>
          <p:nvPr/>
        </p:nvSpPr>
        <p:spPr bwMode="auto">
          <a:xfrm>
            <a:off x="566738" y="3276600"/>
            <a:ext cx="8269287" cy="331470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4" name="Picture 3"/>
          <p:cNvPicPr>
            <a:picLocks noChangeAspect="1"/>
          </p:cNvPicPr>
          <p:nvPr/>
        </p:nvPicPr>
        <p:blipFill>
          <a:blip r:embed="rId3" cstate="print"/>
          <a:stretch>
            <a:fillRect/>
          </a:stretch>
        </p:blipFill>
        <p:spPr>
          <a:xfrm>
            <a:off x="641350" y="2341563"/>
            <a:ext cx="8194675" cy="2114550"/>
          </a:xfrm>
          <a:prstGeom prst="rect">
            <a:avLst/>
          </a:prstGeom>
          <a:effectLst>
            <a:outerShdw blurRad="50800" dist="50800" dir="5400000" algn="ctr" rotWithShape="0">
              <a:srgbClr val="000000">
                <a:alpha val="15000"/>
              </a:srgbClr>
            </a:outerShdw>
          </a:effectLst>
        </p:spPr>
      </p:pic>
      <p:sp>
        <p:nvSpPr>
          <p:cNvPr id="25" name="Rectangle 24"/>
          <p:cNvSpPr>
            <a:spLocks noChangeArrowheads="1"/>
          </p:cNvSpPr>
          <p:nvPr/>
        </p:nvSpPr>
        <p:spPr bwMode="auto">
          <a:xfrm>
            <a:off x="536575" y="1952625"/>
            <a:ext cx="8215313" cy="338554"/>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Μερίδια Παγκόσμιου Εμπορίου για Επιλεγμένες Περιοχές</a:t>
            </a:r>
            <a:r>
              <a:rPr lang="en-US" sz="1600" dirty="0" smtClean="0">
                <a:solidFill>
                  <a:srgbClr val="8A3A6A"/>
                </a:solidFill>
              </a:rPr>
              <a:t>, </a:t>
            </a:r>
            <a:r>
              <a:rPr lang="en-US" sz="1600" dirty="0">
                <a:solidFill>
                  <a:srgbClr val="8A3A6A"/>
                </a:solidFill>
              </a:rPr>
              <a:t>2006</a:t>
            </a:r>
            <a:endParaRPr lang="en-US" sz="1600" dirty="0"/>
          </a:p>
        </p:txBody>
      </p:sp>
      <p:sp>
        <p:nvSpPr>
          <p:cNvPr id="27" name="Rectangle 6"/>
          <p:cNvSpPr>
            <a:spLocks noChangeArrowheads="1"/>
          </p:cNvSpPr>
          <p:nvPr/>
        </p:nvSpPr>
        <p:spPr bwMode="auto">
          <a:xfrm>
            <a:off x="566738" y="1196975"/>
            <a:ext cx="7947025" cy="400050"/>
          </a:xfrm>
          <a:prstGeom prst="rect">
            <a:avLst/>
          </a:prstGeom>
          <a:noFill/>
          <a:ln w="9525" algn="ctr">
            <a:noFill/>
            <a:miter lim="800000"/>
            <a:headEnd/>
            <a:tailEnd/>
          </a:ln>
        </p:spPr>
        <p:txBody>
          <a:bodyPr>
            <a:spAutoFit/>
          </a:bodyPr>
          <a:lstStyle/>
          <a:p>
            <a:pPr>
              <a:spcBef>
                <a:spcPct val="20000"/>
              </a:spcBef>
            </a:pPr>
            <a:r>
              <a:rPr lang="el-GR" sz="2000" dirty="0" smtClean="0">
                <a:solidFill>
                  <a:srgbClr val="3D68AF"/>
                </a:solidFill>
              </a:rPr>
              <a:t>Εμπόριο Ευρώπης και Αμερικής</a:t>
            </a:r>
            <a:endParaRPr lang="en-US" sz="2000" dirty="0">
              <a:solidFill>
                <a:srgbClr val="3D68AF"/>
              </a:solidFill>
            </a:endParaRPr>
          </a:p>
        </p:txBody>
      </p:sp>
      <p:sp>
        <p:nvSpPr>
          <p:cNvPr id="28" name="Rectangle 27"/>
          <p:cNvSpPr>
            <a:spLocks noChangeArrowheads="1"/>
          </p:cNvSpPr>
          <p:nvPr/>
        </p:nvSpPr>
        <p:spPr bwMode="auto">
          <a:xfrm>
            <a:off x="566738" y="5421313"/>
            <a:ext cx="8269287" cy="307975"/>
          </a:xfrm>
          <a:prstGeom prst="rect">
            <a:avLst/>
          </a:prstGeom>
          <a:noFill/>
          <a:ln w="9525">
            <a:noFill/>
            <a:miter lim="800000"/>
            <a:headEnd/>
            <a:tailEnd/>
          </a:ln>
        </p:spPr>
        <p:txBody>
          <a:bodyPr>
            <a:spAutoFit/>
          </a:bodyPr>
          <a:lstStyle/>
          <a:p>
            <a:pPr>
              <a:spcBef>
                <a:spcPct val="10000"/>
              </a:spcBef>
              <a:spcAft>
                <a:spcPct val="10000"/>
              </a:spcAft>
            </a:pPr>
            <a:r>
              <a:rPr lang="en-US" b="0" i="1"/>
              <a:t>.</a:t>
            </a:r>
          </a:p>
        </p:txBody>
      </p:sp>
      <p:sp>
        <p:nvSpPr>
          <p:cNvPr id="34825" name="Rectangle 18"/>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34826" name="Straight Connector 25"/>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34827"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pic>
        <p:nvPicPr>
          <p:cNvPr id="3" name="Picture 2"/>
          <p:cNvPicPr>
            <a:picLocks noChangeAspect="1"/>
          </p:cNvPicPr>
          <p:nvPr/>
        </p:nvPicPr>
        <p:blipFill>
          <a:blip r:embed="rId4" cstate="print"/>
          <a:srcRect/>
          <a:stretch>
            <a:fillRect/>
          </a:stretch>
        </p:blipFill>
        <p:spPr bwMode="auto">
          <a:xfrm>
            <a:off x="596900" y="4565650"/>
            <a:ext cx="8239125" cy="19526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500" fill="hold"/>
                                        <p:tgtEl>
                                          <p:spTgt spid="18"/>
                                        </p:tgtEl>
                                        <p:attrNameLst>
                                          <p:attrName>ppt_x</p:attrName>
                                        </p:attrNameLst>
                                      </p:cBhvr>
                                      <p:tavLst>
                                        <p:tav tm="0">
                                          <p:val>
                                            <p:strVal val="#ppt_x-.2"/>
                                          </p:val>
                                        </p:tav>
                                        <p:tav tm="100000">
                                          <p:val>
                                            <p:strVal val="#ppt_x"/>
                                          </p:val>
                                        </p:tav>
                                      </p:tavLst>
                                    </p:anim>
                                    <p:anim calcmode="lin" valueType="num">
                                      <p:cBhvr>
                                        <p:cTn id="12" dur="500" fill="hold"/>
                                        <p:tgtEl>
                                          <p:spTgt spid="18"/>
                                        </p:tgtEl>
                                        <p:attrNameLst>
                                          <p:attrName>ppt_y</p:attrName>
                                        </p:attrNameLst>
                                      </p:cBhvr>
                                      <p:tavLst>
                                        <p:tav tm="0">
                                          <p:val>
                                            <p:strVal val="#ppt_y"/>
                                          </p:val>
                                        </p:tav>
                                        <p:tav tm="100000">
                                          <p:val>
                                            <p:strVal val="#ppt_y"/>
                                          </p:val>
                                        </p:tav>
                                      </p:tavLst>
                                    </p:anim>
                                    <p:animEffect transition="in" filter="wipe(right)" prLst="gradientSize: 0.1">
                                      <p:cBhvr>
                                        <p:cTn id="13" dur="500"/>
                                        <p:tgtEl>
                                          <p:spTgt spid="18"/>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left)">
                                      <p:cBhvr>
                                        <p:cTn id="17" dur="500"/>
                                        <p:tgtEl>
                                          <p:spTgt spid="23"/>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wipe(left)">
                                      <p:cBhvr>
                                        <p:cTn id="21" dur="500"/>
                                        <p:tgtEl>
                                          <p:spTgt spid="25"/>
                                        </p:tgtEl>
                                      </p:cBhvr>
                                    </p:animEffect>
                                  </p:childTnLst>
                                </p:cTn>
                              </p:par>
                            </p:childTnLst>
                          </p:cTn>
                        </p:par>
                        <p:par>
                          <p:cTn id="22" fill="hold">
                            <p:stCondLst>
                              <p:cond delay="2000"/>
                            </p:stCondLst>
                            <p:childTnLst>
                              <p:par>
                                <p:cTn id="23" presetID="47" presetClass="entr" presetSubtype="0"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anim calcmode="lin" valueType="num">
                                      <p:cBhvr>
                                        <p:cTn id="26" dur="500" fill="hold"/>
                                        <p:tgtEl>
                                          <p:spTgt spid="4"/>
                                        </p:tgtEl>
                                        <p:attrNameLst>
                                          <p:attrName>ppt_x</p:attrName>
                                        </p:attrNameLst>
                                      </p:cBhvr>
                                      <p:tavLst>
                                        <p:tav tm="0">
                                          <p:val>
                                            <p:strVal val="#ppt_x"/>
                                          </p:val>
                                        </p:tav>
                                        <p:tav tm="100000">
                                          <p:val>
                                            <p:strVal val="#ppt_x"/>
                                          </p:val>
                                        </p:tav>
                                      </p:tavLst>
                                    </p:anim>
                                    <p:anim calcmode="lin" valueType="num">
                                      <p:cBhvr>
                                        <p:cTn id="27" dur="500" fill="hold"/>
                                        <p:tgtEl>
                                          <p:spTgt spid="4"/>
                                        </p:tgtEl>
                                        <p:attrNameLst>
                                          <p:attrName>ppt_y</p:attrName>
                                        </p:attrNameLst>
                                      </p:cBhvr>
                                      <p:tavLst>
                                        <p:tav tm="0">
                                          <p:val>
                                            <p:strVal val="#ppt_y-.1"/>
                                          </p:val>
                                        </p:tav>
                                        <p:tav tm="100000">
                                          <p:val>
                                            <p:strVal val="#ppt_y"/>
                                          </p:val>
                                        </p:tav>
                                      </p:tavLst>
                                    </p:anim>
                                  </p:childTnLst>
                                </p:cTn>
                              </p:par>
                            </p:childTnLst>
                          </p:cTn>
                        </p:par>
                        <p:par>
                          <p:cTn id="28" fill="hold">
                            <p:stCondLst>
                              <p:cond delay="2500"/>
                            </p:stCondLst>
                            <p:childTnLst>
                              <p:par>
                                <p:cTn id="29" presetID="22" presetClass="entr" presetSubtype="8"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left)">
                                      <p:cBhvr>
                                        <p:cTn id="31" dur="500"/>
                                        <p:tgtEl>
                                          <p:spTgt spid="24"/>
                                        </p:tgtEl>
                                      </p:cBhvr>
                                    </p:animEffect>
                                  </p:childTnLst>
                                </p:cTn>
                              </p:par>
                            </p:childTnLst>
                          </p:cTn>
                        </p:par>
                        <p:par>
                          <p:cTn id="32" fill="hold">
                            <p:stCondLst>
                              <p:cond delay="3000"/>
                            </p:stCondLst>
                            <p:childTnLst>
                              <p:par>
                                <p:cTn id="33" presetID="22" presetClass="entr" presetSubtype="1" fill="hold" nodeType="after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wipe(up)">
                                      <p:cBhvr>
                                        <p:cTn id="35" dur="500"/>
                                        <p:tgtEl>
                                          <p:spTgt spid="3"/>
                                        </p:tgtEl>
                                      </p:cBhvr>
                                    </p:animEffect>
                                  </p:childTnLst>
                                </p:cTn>
                              </p:par>
                            </p:childTnLst>
                          </p:cTn>
                        </p:par>
                        <p:par>
                          <p:cTn id="36" fill="hold">
                            <p:stCondLst>
                              <p:cond delay="3500"/>
                            </p:stCondLst>
                            <p:childTnLst>
                              <p:par>
                                <p:cTn id="37" presetID="22" presetClass="entr" presetSubtype="8" fill="hold" grpId="0" nodeType="after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wipe(left)">
                                      <p:cBhvr>
                                        <p:cTn id="3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p:bldP spid="27" grpId="0" autoUpdateAnimBg="0"/>
      <p:bldP spid="28"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5"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a:t>
            </a:r>
            <a:endParaRPr lang="en-US" sz="2400" dirty="0">
              <a:solidFill>
                <a:srgbClr val="356A41"/>
              </a:solidFill>
            </a:endParaRPr>
          </a:p>
        </p:txBody>
      </p:sp>
      <p:sp>
        <p:nvSpPr>
          <p:cNvPr id="9" name="Rectangle 8"/>
          <p:cNvSpPr>
            <a:spLocks noChangeArrowheads="1"/>
          </p:cNvSpPr>
          <p:nvPr/>
        </p:nvSpPr>
        <p:spPr bwMode="auto">
          <a:xfrm>
            <a:off x="566738" y="1209675"/>
            <a:ext cx="7691437" cy="4376583"/>
          </a:xfrm>
          <a:prstGeom prst="rect">
            <a:avLst/>
          </a:prstGeom>
          <a:noFill/>
          <a:ln w="9525">
            <a:noFill/>
            <a:miter lim="800000"/>
            <a:headEnd/>
            <a:tailEnd/>
          </a:ln>
        </p:spPr>
        <p:txBody>
          <a:bodyPr>
            <a:spAutoFit/>
          </a:bodyPr>
          <a:lstStyle/>
          <a:p>
            <a:pPr>
              <a:spcBef>
                <a:spcPct val="10000"/>
              </a:spcBef>
              <a:spcAft>
                <a:spcPct val="10000"/>
              </a:spcAft>
            </a:pPr>
            <a:r>
              <a:rPr lang="el-GR" sz="2400" dirty="0" smtClean="0">
                <a:solidFill>
                  <a:srgbClr val="3D68AF"/>
                </a:solidFill>
              </a:rPr>
              <a:t>Εμπόριο Ευρώπης και Αμερικής</a:t>
            </a:r>
            <a:r>
              <a:rPr lang="en-US" sz="2400" dirty="0" smtClean="0">
                <a:solidFill>
                  <a:srgbClr val="3D68AF"/>
                </a:solidFill>
              </a:rPr>
              <a:t>  </a:t>
            </a:r>
            <a:r>
              <a:rPr lang="el-GR" sz="2400" b="0" dirty="0" smtClean="0"/>
              <a:t>Ο μεγαλύτερος όγκος εμπορίου, όπως φαίνεται στο σχήμα 1-2, αναφέρεται στη ροή αγαθών εντός της Ευρώπης.</a:t>
            </a:r>
          </a:p>
          <a:p>
            <a:pPr>
              <a:spcBef>
                <a:spcPct val="10000"/>
              </a:spcBef>
              <a:spcAft>
                <a:spcPct val="10000"/>
              </a:spcAft>
            </a:pPr>
            <a:endParaRPr lang="en-US" sz="2400" b="0" dirty="0"/>
          </a:p>
          <a:p>
            <a:pPr>
              <a:spcBef>
                <a:spcPct val="10000"/>
              </a:spcBef>
              <a:spcAft>
                <a:spcPct val="10000"/>
              </a:spcAft>
            </a:pPr>
            <a:r>
              <a:rPr lang="el-GR" sz="2400" b="0" dirty="0" smtClean="0"/>
              <a:t>Το εμπόριο μεταξύ Ευρωπαϊκών χωρών είναι μεγάλο επειδή οι </a:t>
            </a:r>
            <a:r>
              <a:rPr lang="el-GR" sz="2400" dirty="0" smtClean="0"/>
              <a:t>εισαγωγικοί δασμοί </a:t>
            </a:r>
            <a:r>
              <a:rPr lang="el-GR" sz="2400" b="0" dirty="0" smtClean="0"/>
              <a:t>(φόροι στο διεθνές εμπόριο) είναι χαμηλοί. </a:t>
            </a:r>
            <a:endParaRPr lang="en-US" sz="2400" b="0" dirty="0"/>
          </a:p>
          <a:p>
            <a:pPr>
              <a:spcBef>
                <a:spcPct val="10000"/>
              </a:spcBef>
              <a:spcAft>
                <a:spcPct val="10000"/>
              </a:spcAft>
            </a:pPr>
            <a:r>
              <a:rPr lang="el-GR" sz="2400" b="0" dirty="0" smtClean="0"/>
              <a:t>Εκτός από τις μεγάλες εμπορικές ροές ανάμεσα στις ευρωπαϊκές χώρες υπάρχουν επίσης και μεγάλες εμπορικές ροές μεταξύ Ηνωμένων Πολιτειών και Ευρώπης. </a:t>
            </a:r>
            <a:endParaRPr lang="en-US" sz="2400" b="0" dirty="0"/>
          </a:p>
        </p:txBody>
      </p:sp>
      <p:sp>
        <p:nvSpPr>
          <p:cNvPr id="36867" name="Rectangle 11"/>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36868" name="Straight Connector 1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3686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wipe(left)">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wipe(left)">
                                      <p:cBhvr>
                                        <p:cTn id="17"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bldLvl="2"/>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3"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 </a:t>
            </a:r>
            <a:endParaRPr lang="en-US" sz="2400" dirty="0">
              <a:solidFill>
                <a:srgbClr val="356A41"/>
              </a:solidFill>
            </a:endParaRPr>
          </a:p>
        </p:txBody>
      </p:sp>
      <p:sp>
        <p:nvSpPr>
          <p:cNvPr id="21" name="Rectangle 6"/>
          <p:cNvSpPr>
            <a:spLocks noChangeArrowheads="1"/>
          </p:cNvSpPr>
          <p:nvPr/>
        </p:nvSpPr>
        <p:spPr bwMode="auto">
          <a:xfrm>
            <a:off x="566738" y="1209675"/>
            <a:ext cx="7947025" cy="4228850"/>
          </a:xfrm>
          <a:prstGeom prst="rect">
            <a:avLst/>
          </a:prstGeom>
          <a:noFill/>
          <a:ln w="9525" algn="ctr">
            <a:noFill/>
            <a:miter lim="800000"/>
            <a:headEnd/>
            <a:tailEnd/>
          </a:ln>
        </p:spPr>
        <p:txBody>
          <a:bodyPr>
            <a:spAutoFit/>
          </a:bodyPr>
          <a:lstStyle/>
          <a:p>
            <a:pPr>
              <a:spcBef>
                <a:spcPct val="10000"/>
              </a:spcBef>
              <a:spcAft>
                <a:spcPct val="10000"/>
              </a:spcAft>
            </a:pPr>
            <a:r>
              <a:rPr lang="el-GR" sz="2400" dirty="0" smtClean="0">
                <a:solidFill>
                  <a:srgbClr val="3D68AF"/>
                </a:solidFill>
              </a:rPr>
              <a:t>Εμπόριο στις Αμερικανικές Χώρες</a:t>
            </a:r>
            <a:r>
              <a:rPr lang="en-US" sz="2400" dirty="0" smtClean="0">
                <a:solidFill>
                  <a:srgbClr val="3D68AF"/>
                </a:solidFill>
              </a:rPr>
              <a:t>  </a:t>
            </a:r>
            <a:r>
              <a:rPr lang="el-GR" sz="2400" b="0" dirty="0" smtClean="0"/>
              <a:t>Υπάρχει επίσης ένα μεγάλο μέρος του εμπορίου που καταγράφεται μεταξύ των Αμερικανικών χωρών, δηλαδή μεταξύ Βόρειας Αμερικής, Κεντρικής Αμερικής, Νοτίου Αμερικής, και Καραϊβικής.</a:t>
            </a:r>
            <a:endParaRPr lang="en-US" sz="2400" b="0" dirty="0"/>
          </a:p>
          <a:p>
            <a:pPr>
              <a:spcBef>
                <a:spcPct val="10000"/>
              </a:spcBef>
              <a:spcAft>
                <a:spcPct val="10000"/>
              </a:spcAft>
            </a:pPr>
            <a:r>
              <a:rPr lang="el-GR" sz="2400" b="0" dirty="0" smtClean="0"/>
              <a:t>Το εμπόριο εντός της Αμερικής αποτελεί περίπου του ένα τρίτο του αυτού εντός της Ευρώπης, και η τεράστια πλειοψηφία αυτού του εμπορίου συντελείται εντός της Ζώνης Ελευθέρων Συναλλαγών Βόρειας Αμερικής, η οποία αποτελείται από τον Καναδά, τις Ηνωμένες Πολιτείες, και το Μεξικό. </a:t>
            </a:r>
            <a:endParaRPr lang="en-US" sz="2400" b="0" dirty="0">
              <a:solidFill>
                <a:srgbClr val="3D68AF"/>
              </a:solidFill>
            </a:endParaRPr>
          </a:p>
        </p:txBody>
      </p:sp>
      <p:sp>
        <p:nvSpPr>
          <p:cNvPr id="38915" name="Rectangle 11"/>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38916" name="Straight Connector 1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38917"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wipe(left)">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
                                            <p:txEl>
                                              <p:pRg st="1" end="1"/>
                                            </p:txEl>
                                          </p:spTgt>
                                        </p:tgtEl>
                                        <p:attrNameLst>
                                          <p:attrName>style.visibility</p:attrName>
                                        </p:attrNameLst>
                                      </p:cBhvr>
                                      <p:to>
                                        <p:strVal val="visible"/>
                                      </p:to>
                                    </p:set>
                                    <p:animEffect transition="in" filter="wipe(left)">
                                      <p:cBhvr>
                                        <p:cTn id="12" dur="500"/>
                                        <p:tgtEl>
                                          <p:spTgt spid="2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uiExpand="1" build="p" bldLvl="2"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1"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a:t>
            </a:r>
            <a:endParaRPr lang="en-US" sz="2400" dirty="0">
              <a:solidFill>
                <a:srgbClr val="356A41"/>
              </a:solidFill>
            </a:endParaRPr>
          </a:p>
        </p:txBody>
      </p:sp>
      <p:sp>
        <p:nvSpPr>
          <p:cNvPr id="10" name="Rectangle 6"/>
          <p:cNvSpPr>
            <a:spLocks noChangeArrowheads="1"/>
          </p:cNvSpPr>
          <p:nvPr/>
        </p:nvSpPr>
        <p:spPr bwMode="auto">
          <a:xfrm>
            <a:off x="566738" y="1233488"/>
            <a:ext cx="7947025" cy="3120854"/>
          </a:xfrm>
          <a:prstGeom prst="rect">
            <a:avLst/>
          </a:prstGeom>
          <a:noFill/>
          <a:ln w="9525" algn="ctr">
            <a:noFill/>
            <a:miter lim="800000"/>
            <a:headEnd/>
            <a:tailEnd/>
          </a:ln>
        </p:spPr>
        <p:txBody>
          <a:bodyPr>
            <a:spAutoFit/>
          </a:bodyPr>
          <a:lstStyle/>
          <a:p>
            <a:pPr>
              <a:spcBef>
                <a:spcPct val="10000"/>
              </a:spcBef>
              <a:spcAft>
                <a:spcPct val="10000"/>
              </a:spcAft>
            </a:pPr>
            <a:r>
              <a:rPr lang="el-GR" sz="2400" dirty="0" smtClean="0">
                <a:solidFill>
                  <a:srgbClr val="3D68AF"/>
                </a:solidFill>
              </a:rPr>
              <a:t>Το Εμπόριο με την Ασία</a:t>
            </a:r>
            <a:r>
              <a:rPr lang="en-US" sz="2400" dirty="0" smtClean="0">
                <a:solidFill>
                  <a:srgbClr val="3D68AF"/>
                </a:solidFill>
              </a:rPr>
              <a:t> </a:t>
            </a:r>
            <a:r>
              <a:rPr lang="el-GR" sz="2400" b="0" dirty="0" smtClean="0"/>
              <a:t>Οι εξαγωγές από την Ασία προς όλο τον κόσμο έφθασαν περίπου στα </a:t>
            </a:r>
            <a:r>
              <a:rPr lang="en-US" sz="2400" b="0" dirty="0" smtClean="0"/>
              <a:t>$3.1 </a:t>
            </a:r>
            <a:r>
              <a:rPr lang="el-GR" sz="2400" b="0" dirty="0" smtClean="0"/>
              <a:t>τρισεκατομμύρια το</a:t>
            </a:r>
            <a:r>
              <a:rPr lang="en-US" sz="2400" b="0" dirty="0" smtClean="0"/>
              <a:t> </a:t>
            </a:r>
            <a:r>
              <a:rPr lang="en-US" sz="2400" b="0" dirty="0"/>
              <a:t>2006, </a:t>
            </a:r>
            <a:r>
              <a:rPr lang="el-GR" sz="2400" b="0" dirty="0" smtClean="0"/>
              <a:t>ή περισσότερο από το ¼ </a:t>
            </a:r>
            <a:r>
              <a:rPr lang="en-US" sz="2400" b="0" dirty="0" smtClean="0"/>
              <a:t>(</a:t>
            </a:r>
            <a:r>
              <a:rPr lang="en-US" sz="2400" b="0" dirty="0"/>
              <a:t>27%) </a:t>
            </a:r>
            <a:r>
              <a:rPr lang="el-GR" sz="2400" b="0" dirty="0" smtClean="0"/>
              <a:t>του παγκόσμιου εμπορίου, όπως φαίνεται στον Πίνακα 1-1. </a:t>
            </a:r>
            <a:endParaRPr lang="en-US" sz="2400" b="0" dirty="0"/>
          </a:p>
          <a:p>
            <a:pPr>
              <a:spcBef>
                <a:spcPct val="10000"/>
              </a:spcBef>
              <a:spcAft>
                <a:spcPct val="10000"/>
              </a:spcAft>
            </a:pPr>
            <a:r>
              <a:rPr lang="el-GR" sz="2400" b="0" dirty="0" smtClean="0"/>
              <a:t>Θυμηθείτε ότι στο σύνολο αυτό περιλαμβάνεται μόνο το εμπόριο σε προϊόντα και παραλείπεται το εμπόριο σε υπηρεσίες, το οποίο γίνεται ολοένα και πιο σημαντικό. </a:t>
            </a:r>
            <a:endParaRPr lang="en-US" sz="2400" b="0" dirty="0">
              <a:solidFill>
                <a:srgbClr val="3D68AF"/>
              </a:solidFill>
            </a:endParaRPr>
          </a:p>
        </p:txBody>
      </p:sp>
      <p:sp>
        <p:nvSpPr>
          <p:cNvPr id="40963" name="Rectangle 11"/>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0964" name="Straight Connector 1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4096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left)">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wipe(left)">
                                      <p:cBhvr>
                                        <p:cTn id="12"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bldLvl="2"/>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09"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του Παγκόσμιου Εμπορίου</a:t>
            </a:r>
            <a:endParaRPr lang="en-US" sz="2400" dirty="0">
              <a:solidFill>
                <a:srgbClr val="356A41"/>
              </a:solidFill>
            </a:endParaRPr>
          </a:p>
        </p:txBody>
      </p:sp>
      <p:sp>
        <p:nvSpPr>
          <p:cNvPr id="11" name="Rectangle 6"/>
          <p:cNvSpPr>
            <a:spLocks noChangeArrowheads="1"/>
          </p:cNvSpPr>
          <p:nvPr/>
        </p:nvSpPr>
        <p:spPr bwMode="auto">
          <a:xfrm>
            <a:off x="566738" y="1255713"/>
            <a:ext cx="7947025" cy="3490186"/>
          </a:xfrm>
          <a:prstGeom prst="rect">
            <a:avLst/>
          </a:prstGeom>
          <a:noFill/>
          <a:ln w="9525" algn="ctr">
            <a:noFill/>
            <a:miter lim="800000"/>
            <a:headEnd/>
            <a:tailEnd/>
          </a:ln>
        </p:spPr>
        <p:txBody>
          <a:bodyPr>
            <a:spAutoFit/>
          </a:bodyPr>
          <a:lstStyle/>
          <a:p>
            <a:pPr>
              <a:spcBef>
                <a:spcPct val="10000"/>
              </a:spcBef>
              <a:spcAft>
                <a:spcPct val="10000"/>
              </a:spcAft>
            </a:pPr>
            <a:r>
              <a:rPr lang="el-GR" sz="2400" dirty="0" smtClean="0">
                <a:solidFill>
                  <a:srgbClr val="3D68AF"/>
                </a:solidFill>
              </a:rPr>
              <a:t>Άλλες Περιοχές</a:t>
            </a:r>
            <a:r>
              <a:rPr lang="en-US" sz="2400" dirty="0" smtClean="0">
                <a:solidFill>
                  <a:srgbClr val="3D68AF"/>
                </a:solidFill>
              </a:rPr>
              <a:t> </a:t>
            </a:r>
            <a:r>
              <a:rPr lang="el-GR" sz="2400" b="0" dirty="0" smtClean="0"/>
              <a:t>Οι εξαγωγές από κοινού της Μέσης Ανατολής και της Ρωσίας (μαζί με χώρες γύρω από τη Ρωσία, όπως το Αζερμπαϊτζάν, το Καζακστάν, κλπ.) ανέρχονται συνολικά σε </a:t>
            </a:r>
            <a:r>
              <a:rPr lang="en-US" sz="2400" b="0" dirty="0" smtClean="0"/>
              <a:t>$</a:t>
            </a:r>
            <a:r>
              <a:rPr lang="en-US" sz="2400" b="0" dirty="0"/>
              <a:t>1.0 </a:t>
            </a:r>
            <a:r>
              <a:rPr lang="el-GR" sz="2400" b="0" dirty="0" smtClean="0"/>
              <a:t>τρισεκατομμύριο</a:t>
            </a:r>
            <a:r>
              <a:rPr lang="en-US" sz="2400" b="0" dirty="0" smtClean="0"/>
              <a:t>, </a:t>
            </a:r>
            <a:r>
              <a:rPr lang="el-GR" sz="2400" b="0" dirty="0" smtClean="0"/>
              <a:t>ή το 9% του παγκόσμιου εμπορίου.</a:t>
            </a:r>
            <a:r>
              <a:rPr lang="en-US" sz="2400" b="0" dirty="0" smtClean="0"/>
              <a:t> </a:t>
            </a:r>
            <a:endParaRPr lang="en-US" sz="2400" b="0" dirty="0"/>
          </a:p>
          <a:p>
            <a:pPr>
              <a:spcBef>
                <a:spcPct val="10000"/>
              </a:spcBef>
              <a:spcAft>
                <a:spcPct val="10000"/>
              </a:spcAft>
            </a:pPr>
            <a:r>
              <a:rPr lang="el-GR" sz="2400" b="0" dirty="0" smtClean="0"/>
              <a:t>Υπάρχει και η Αφρική. Οι ευρωπαϊκές χώρες έχουν τις πιο στενές σχέσεις με την Αφρική λόγω της εγγύτητας αλλά και του παλαιού αποικιοκρατικού καθεστώτος σε κάποιες αφρικανικές χώρες. </a:t>
            </a:r>
            <a:endParaRPr lang="en-US" sz="2400" b="0" dirty="0">
              <a:solidFill>
                <a:srgbClr val="3D68AF"/>
              </a:solidFill>
            </a:endParaRPr>
          </a:p>
        </p:txBody>
      </p:sp>
      <p:sp>
        <p:nvSpPr>
          <p:cNvPr id="43011" name="Rectangle 11"/>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3012" name="Straight Connector 1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43013"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left)">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wipe(left)">
                                      <p:cBhvr>
                                        <p:cTn id="12"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Το Εμπόριο Συγκρινόμενο</a:t>
            </a:r>
            <a:r>
              <a:rPr lang="en-US" sz="2400" dirty="0" smtClean="0">
                <a:solidFill>
                  <a:srgbClr val="356A41"/>
                </a:solidFill>
              </a:rPr>
              <a:t> </a:t>
            </a:r>
            <a:r>
              <a:rPr lang="el-GR" sz="2400" dirty="0" smtClean="0">
                <a:solidFill>
                  <a:srgbClr val="356A41"/>
                </a:solidFill>
              </a:rPr>
              <a:t>με το ΑΕΠ</a:t>
            </a:r>
            <a:endParaRPr lang="en-US" sz="2400" dirty="0">
              <a:solidFill>
                <a:srgbClr val="356A41"/>
              </a:solidFill>
            </a:endParaRPr>
          </a:p>
        </p:txBody>
      </p:sp>
      <p:sp>
        <p:nvSpPr>
          <p:cNvPr id="20" name="Text Box 2"/>
          <p:cNvSpPr txBox="1">
            <a:spLocks noChangeArrowheads="1"/>
          </p:cNvSpPr>
          <p:nvPr/>
        </p:nvSpPr>
        <p:spPr bwMode="auto">
          <a:xfrm>
            <a:off x="566738" y="1282700"/>
            <a:ext cx="8142287" cy="3933384"/>
          </a:xfrm>
          <a:prstGeom prst="rect">
            <a:avLst/>
          </a:prstGeom>
          <a:noFill/>
          <a:ln w="9525" algn="ctr">
            <a:noFill/>
            <a:miter lim="800000"/>
            <a:headEnd/>
            <a:tailEnd/>
          </a:ln>
        </p:spPr>
        <p:txBody>
          <a:bodyPr>
            <a:spAutoFit/>
          </a:bodyPr>
          <a:lstStyle/>
          <a:p>
            <a:pPr>
              <a:spcBef>
                <a:spcPct val="10000"/>
              </a:spcBef>
              <a:spcAft>
                <a:spcPct val="10000"/>
              </a:spcAft>
            </a:pPr>
            <a:r>
              <a:rPr lang="el-GR" sz="2400" b="0" dirty="0" smtClean="0"/>
              <a:t>Μέχρι τώρα συζητήσαμε την αξία του εμπορίου που διαπερνά τα διεθνή σύνορα. </a:t>
            </a:r>
            <a:endParaRPr lang="en-US" sz="2400" b="0" dirty="0"/>
          </a:p>
          <a:p>
            <a:pPr>
              <a:spcBef>
                <a:spcPct val="10000"/>
              </a:spcBef>
              <a:spcAft>
                <a:spcPct val="10000"/>
              </a:spcAft>
            </a:pPr>
            <a:r>
              <a:rPr lang="el-GR" sz="2400" b="0" dirty="0" smtClean="0"/>
              <a:t>Υπάρχει όμως ένας δεύτερος τρόπος με τον οποίο συχνά αναφέρεται το εμπόριο, κι αυτός είναι ο λόγος του εμπορίου προς το </a:t>
            </a:r>
            <a:r>
              <a:rPr lang="el-GR" sz="2400" dirty="0" smtClean="0"/>
              <a:t>ακαθάριστο εγχώριο προϊόν (ΑΕΠ),</a:t>
            </a:r>
            <a:r>
              <a:rPr lang="el-GR" sz="2400" b="0" dirty="0" smtClean="0"/>
              <a:t> δηλαδή την αξία όλων των τελικών προϊόντων που παράγονται σε ένα έτος. </a:t>
            </a:r>
            <a:r>
              <a:rPr lang="el-GR" sz="2400" dirty="0" smtClean="0"/>
              <a:t> </a:t>
            </a:r>
            <a:endParaRPr lang="en-US" sz="2400" b="0" dirty="0"/>
          </a:p>
          <a:p>
            <a:pPr>
              <a:spcBef>
                <a:spcPct val="10000"/>
              </a:spcBef>
              <a:spcAft>
                <a:spcPct val="10000"/>
              </a:spcAft>
            </a:pPr>
            <a:r>
              <a:rPr lang="el-GR" sz="2400" b="0" dirty="0" smtClean="0"/>
              <a:t>Για τις Ηνωμένες Πολιτείες, η μέση αξία των εισαγωγών και των εξαγωγών (προϊόντων και υπηρεσιών) εκφραζόμενη σε σχέση με το ΑΕΠ ήταν 15% το 2008</a:t>
            </a:r>
            <a:r>
              <a:rPr lang="el-GR" sz="2400" b="0" smtClean="0"/>
              <a:t>. </a:t>
            </a:r>
            <a:endParaRPr lang="en-US" sz="2400" b="0" dirty="0"/>
          </a:p>
        </p:txBody>
      </p:sp>
      <p:sp>
        <p:nvSpPr>
          <p:cNvPr id="45059" name="Rectangle 7"/>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5060" name="Straight Connector 8"/>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45061"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0">
                                            <p:txEl>
                                              <p:pRg st="0" end="0"/>
                                            </p:txEl>
                                          </p:spTgt>
                                        </p:tgtEl>
                                        <p:attrNameLst>
                                          <p:attrName>style.visibility</p:attrName>
                                        </p:attrNameLst>
                                      </p:cBhvr>
                                      <p:to>
                                        <p:strVal val="visible"/>
                                      </p:to>
                                    </p:set>
                                    <p:animEffect transition="in" filter="wipe(left)">
                                      <p:cBhvr>
                                        <p:cTn id="11" dur="500"/>
                                        <p:tgtEl>
                                          <p:spTgt spid="2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0">
                                            <p:txEl>
                                              <p:pRg st="1" end="1"/>
                                            </p:txEl>
                                          </p:spTgt>
                                        </p:tgtEl>
                                        <p:attrNameLst>
                                          <p:attrName>style.visibility</p:attrName>
                                        </p:attrNameLst>
                                      </p:cBhvr>
                                      <p:to>
                                        <p:strVal val="visible"/>
                                      </p:to>
                                    </p:set>
                                    <p:animEffect transition="in" filter="wipe(left)">
                                      <p:cBhvr>
                                        <p:cTn id="16" dur="500"/>
                                        <p:tgtEl>
                                          <p:spTgt spid="20">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0">
                                            <p:txEl>
                                              <p:pRg st="2" end="2"/>
                                            </p:txEl>
                                          </p:spTgt>
                                        </p:tgtEl>
                                        <p:attrNameLst>
                                          <p:attrName>style.visibility</p:attrName>
                                        </p:attrNameLst>
                                      </p:cBhvr>
                                      <p:to>
                                        <p:strVal val="visible"/>
                                      </p:to>
                                    </p:set>
                                    <p:animEffect transition="in" filter="wipe(left)">
                                      <p:cBhvr>
                                        <p:cTn id="21" dur="500"/>
                                        <p:tgtEl>
                                          <p:spTgt spid="2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0" grpId="0" uiExpand="1" build="p" bldLvl="4"/>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5"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Το Εμπόριο Συγκρινόμενο με το ΑΕΠ</a:t>
            </a:r>
            <a:endParaRPr lang="en-US" sz="2400" dirty="0">
              <a:solidFill>
                <a:srgbClr val="356A41"/>
              </a:solidFill>
            </a:endParaRPr>
          </a:p>
        </p:txBody>
      </p:sp>
      <p:grpSp>
        <p:nvGrpSpPr>
          <p:cNvPr id="2" name="Group 39"/>
          <p:cNvGrpSpPr>
            <a:grpSpLocks/>
          </p:cNvGrpSpPr>
          <p:nvPr/>
        </p:nvGrpSpPr>
        <p:grpSpPr bwMode="auto">
          <a:xfrm>
            <a:off x="525463" y="1277938"/>
            <a:ext cx="8486775" cy="5006975"/>
            <a:chOff x="566738" y="2200275"/>
            <a:chExt cx="7805737" cy="4219575"/>
          </a:xfrm>
        </p:grpSpPr>
        <p:sp>
          <p:nvSpPr>
            <p:cNvPr id="47116" name="Rectangle 22"/>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47117" name="Rectangle 23"/>
            <p:cNvSpPr>
              <a:spLocks noChangeArrowheads="1"/>
            </p:cNvSpPr>
            <p:nvPr/>
          </p:nvSpPr>
          <p:spPr bwMode="auto">
            <a:xfrm>
              <a:off x="581023" y="2219327"/>
              <a:ext cx="7772402" cy="269686"/>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5" name="Text Box 7"/>
          <p:cNvSpPr txBox="1">
            <a:spLocks noChangeArrowheads="1"/>
          </p:cNvSpPr>
          <p:nvPr/>
        </p:nvSpPr>
        <p:spPr bwMode="auto">
          <a:xfrm>
            <a:off x="611188" y="1295400"/>
            <a:ext cx="2130425"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1-2</a:t>
            </a:r>
          </a:p>
        </p:txBody>
      </p:sp>
      <p:sp>
        <p:nvSpPr>
          <p:cNvPr id="26" name="Rectangle 25"/>
          <p:cNvSpPr>
            <a:spLocks noChangeArrowheads="1"/>
          </p:cNvSpPr>
          <p:nvPr/>
        </p:nvSpPr>
        <p:spPr bwMode="auto">
          <a:xfrm>
            <a:off x="631825" y="3744913"/>
            <a:ext cx="8289925" cy="240982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27" name="Rectangle 26"/>
          <p:cNvSpPr>
            <a:spLocks noChangeArrowheads="1"/>
          </p:cNvSpPr>
          <p:nvPr/>
        </p:nvSpPr>
        <p:spPr bwMode="auto">
          <a:xfrm>
            <a:off x="649288" y="1657350"/>
            <a:ext cx="8272462" cy="1323439"/>
          </a:xfrm>
          <a:prstGeom prst="rect">
            <a:avLst/>
          </a:prstGeom>
          <a:noFill/>
          <a:ln w="9525">
            <a:noFill/>
            <a:miter lim="800000"/>
            <a:headEnd/>
            <a:tailEnd/>
          </a:ln>
        </p:spPr>
        <p:txBody>
          <a:bodyPr>
            <a:spAutoFit/>
          </a:bodyPr>
          <a:lstStyle/>
          <a:p>
            <a:pPr>
              <a:spcBef>
                <a:spcPct val="10000"/>
              </a:spcBef>
              <a:spcAft>
                <a:spcPct val="10000"/>
              </a:spcAft>
            </a:pPr>
            <a:r>
              <a:rPr lang="el-GR" sz="2000" dirty="0" smtClean="0">
                <a:solidFill>
                  <a:srgbClr val="8A3A6A"/>
                </a:solidFill>
              </a:rPr>
              <a:t>Λόγος Εμπορίου/ΑΕΠ το 2008 </a:t>
            </a:r>
            <a:r>
              <a:rPr lang="el-GR" sz="2000" dirty="0" smtClean="0"/>
              <a:t>Οι χώρες με τον υψηλότερους λόγους εμπορίου προς ΑΕΠ τείνουν να είναι μικρές ως οικονομικό μέγεθος. Οι χώρες με τους χαμηλότερους λόγους εμπορίου προς ΑΕΠ τείνει να είναι πολύ μεγάλες ως οικονομικό μέγεθος. </a:t>
            </a:r>
            <a:endParaRPr lang="en-US" sz="2000" dirty="0"/>
          </a:p>
        </p:txBody>
      </p:sp>
      <p:pic>
        <p:nvPicPr>
          <p:cNvPr id="19" name="Picture 18" descr="table1-2_1_PPT.gif"/>
          <p:cNvPicPr>
            <a:picLocks noChangeAspect="1"/>
          </p:cNvPicPr>
          <p:nvPr/>
        </p:nvPicPr>
        <p:blipFill>
          <a:blip r:embed="rId3" cstate="print"/>
          <a:srcRect/>
          <a:stretch>
            <a:fillRect/>
          </a:stretch>
        </p:blipFill>
        <p:spPr bwMode="auto">
          <a:xfrm>
            <a:off x="649288" y="3819525"/>
            <a:ext cx="2990850" cy="2352675"/>
          </a:xfrm>
          <a:prstGeom prst="rect">
            <a:avLst/>
          </a:prstGeom>
          <a:noFill/>
          <a:ln w="9525">
            <a:noFill/>
            <a:miter lim="800000"/>
            <a:headEnd/>
            <a:tailEnd/>
          </a:ln>
        </p:spPr>
      </p:pic>
      <p:pic>
        <p:nvPicPr>
          <p:cNvPr id="21" name="Picture 20" descr="table1-2_2_PPT.gif"/>
          <p:cNvPicPr>
            <a:picLocks noChangeAspect="1"/>
          </p:cNvPicPr>
          <p:nvPr/>
        </p:nvPicPr>
        <p:blipFill>
          <a:blip r:embed="rId4" cstate="print"/>
          <a:srcRect/>
          <a:stretch>
            <a:fillRect/>
          </a:stretch>
        </p:blipFill>
        <p:spPr bwMode="auto">
          <a:xfrm>
            <a:off x="3482975" y="3819525"/>
            <a:ext cx="2990850" cy="2352675"/>
          </a:xfrm>
          <a:prstGeom prst="rect">
            <a:avLst/>
          </a:prstGeom>
          <a:noFill/>
          <a:ln w="9525">
            <a:noFill/>
            <a:miter lim="800000"/>
            <a:headEnd/>
            <a:tailEnd/>
          </a:ln>
        </p:spPr>
      </p:pic>
      <p:pic>
        <p:nvPicPr>
          <p:cNvPr id="28" name="Picture 27" descr="table1-2_3.gif"/>
          <p:cNvPicPr>
            <a:picLocks noChangeAspect="1"/>
          </p:cNvPicPr>
          <p:nvPr/>
        </p:nvPicPr>
        <p:blipFill>
          <a:blip r:embed="rId5" cstate="print"/>
          <a:srcRect/>
          <a:stretch>
            <a:fillRect/>
          </a:stretch>
        </p:blipFill>
        <p:spPr bwMode="auto">
          <a:xfrm>
            <a:off x="6254750" y="3819525"/>
            <a:ext cx="2990850" cy="2181225"/>
          </a:xfrm>
          <a:prstGeom prst="rect">
            <a:avLst/>
          </a:prstGeom>
          <a:noFill/>
          <a:ln w="9525">
            <a:noFill/>
            <a:miter lim="800000"/>
            <a:headEnd/>
            <a:tailEnd/>
          </a:ln>
        </p:spPr>
      </p:pic>
      <p:sp>
        <p:nvSpPr>
          <p:cNvPr id="47113" name="Rectangle 19"/>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7114" name="Straight Connector 21"/>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4711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500"/>
                                        <p:tgtEl>
                                          <p:spTgt spid="2"/>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wipe(left)">
                                      <p:cBhvr>
                                        <p:cTn id="13" dur="500"/>
                                        <p:tgtEl>
                                          <p:spTgt spid="25"/>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wipe(left)">
                                      <p:cBhvr>
                                        <p:cTn id="17" dur="500"/>
                                        <p:tgtEl>
                                          <p:spTgt spid="27"/>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left)">
                                      <p:cBhvr>
                                        <p:cTn id="21" dur="500"/>
                                        <p:tgtEl>
                                          <p:spTgt spid="26"/>
                                        </p:tgtEl>
                                      </p:cBhvr>
                                    </p:animEffect>
                                  </p:childTnLst>
                                </p:cTn>
                              </p:par>
                            </p:childTnLst>
                          </p:cTn>
                        </p:par>
                        <p:par>
                          <p:cTn id="22" fill="hold">
                            <p:stCondLst>
                              <p:cond delay="2000"/>
                            </p:stCondLst>
                            <p:childTnLst>
                              <p:par>
                                <p:cTn id="23" presetID="17" presetClass="entr" presetSubtype="1" fill="hold" nodeType="after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p:cTn id="25" dur="500" fill="hold"/>
                                        <p:tgtEl>
                                          <p:spTgt spid="19"/>
                                        </p:tgtEl>
                                        <p:attrNameLst>
                                          <p:attrName>ppt_x</p:attrName>
                                        </p:attrNameLst>
                                      </p:cBhvr>
                                      <p:tavLst>
                                        <p:tav tm="0">
                                          <p:val>
                                            <p:strVal val="#ppt_x"/>
                                          </p:val>
                                        </p:tav>
                                        <p:tav tm="100000">
                                          <p:val>
                                            <p:strVal val="#ppt_x"/>
                                          </p:val>
                                        </p:tav>
                                      </p:tavLst>
                                    </p:anim>
                                    <p:anim calcmode="lin" valueType="num">
                                      <p:cBhvr>
                                        <p:cTn id="26" dur="500" fill="hold"/>
                                        <p:tgtEl>
                                          <p:spTgt spid="19"/>
                                        </p:tgtEl>
                                        <p:attrNameLst>
                                          <p:attrName>ppt_y</p:attrName>
                                        </p:attrNameLst>
                                      </p:cBhvr>
                                      <p:tavLst>
                                        <p:tav tm="0">
                                          <p:val>
                                            <p:strVal val="#ppt_y-#ppt_h/2"/>
                                          </p:val>
                                        </p:tav>
                                        <p:tav tm="100000">
                                          <p:val>
                                            <p:strVal val="#ppt_y"/>
                                          </p:val>
                                        </p:tav>
                                      </p:tavLst>
                                    </p:anim>
                                    <p:anim calcmode="lin" valueType="num">
                                      <p:cBhvr>
                                        <p:cTn id="27" dur="500" fill="hold"/>
                                        <p:tgtEl>
                                          <p:spTgt spid="19"/>
                                        </p:tgtEl>
                                        <p:attrNameLst>
                                          <p:attrName>ppt_w</p:attrName>
                                        </p:attrNameLst>
                                      </p:cBhvr>
                                      <p:tavLst>
                                        <p:tav tm="0">
                                          <p:val>
                                            <p:strVal val="#ppt_w"/>
                                          </p:val>
                                        </p:tav>
                                        <p:tav tm="100000">
                                          <p:val>
                                            <p:strVal val="#ppt_w"/>
                                          </p:val>
                                        </p:tav>
                                      </p:tavLst>
                                    </p:anim>
                                    <p:anim calcmode="lin" valueType="num">
                                      <p:cBhvr>
                                        <p:cTn id="28" dur="500" fill="hold"/>
                                        <p:tgtEl>
                                          <p:spTgt spid="19"/>
                                        </p:tgtEl>
                                        <p:attrNameLst>
                                          <p:attrName>ppt_h</p:attrName>
                                        </p:attrNameLst>
                                      </p:cBhvr>
                                      <p:tavLst>
                                        <p:tav tm="0">
                                          <p:val>
                                            <p:fltVal val="0"/>
                                          </p:val>
                                        </p:tav>
                                        <p:tav tm="100000">
                                          <p:val>
                                            <p:strVal val="#ppt_h"/>
                                          </p:val>
                                        </p:tav>
                                      </p:tavLst>
                                    </p:anim>
                                  </p:childTnLst>
                                </p:cTn>
                              </p:par>
                            </p:childTnLst>
                          </p:cTn>
                        </p:par>
                        <p:par>
                          <p:cTn id="29" fill="hold">
                            <p:stCondLst>
                              <p:cond delay="2500"/>
                            </p:stCondLst>
                            <p:childTnLst>
                              <p:par>
                                <p:cTn id="30" presetID="17" presetClass="entr" presetSubtype="1" fill="hold" nodeType="after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p:cTn id="32" dur="500" fill="hold"/>
                                        <p:tgtEl>
                                          <p:spTgt spid="21"/>
                                        </p:tgtEl>
                                        <p:attrNameLst>
                                          <p:attrName>ppt_x</p:attrName>
                                        </p:attrNameLst>
                                      </p:cBhvr>
                                      <p:tavLst>
                                        <p:tav tm="0">
                                          <p:val>
                                            <p:strVal val="#ppt_x"/>
                                          </p:val>
                                        </p:tav>
                                        <p:tav tm="100000">
                                          <p:val>
                                            <p:strVal val="#ppt_x"/>
                                          </p:val>
                                        </p:tav>
                                      </p:tavLst>
                                    </p:anim>
                                    <p:anim calcmode="lin" valueType="num">
                                      <p:cBhvr>
                                        <p:cTn id="33" dur="500" fill="hold"/>
                                        <p:tgtEl>
                                          <p:spTgt spid="21"/>
                                        </p:tgtEl>
                                        <p:attrNameLst>
                                          <p:attrName>ppt_y</p:attrName>
                                        </p:attrNameLst>
                                      </p:cBhvr>
                                      <p:tavLst>
                                        <p:tav tm="0">
                                          <p:val>
                                            <p:strVal val="#ppt_y-#ppt_h/2"/>
                                          </p:val>
                                        </p:tav>
                                        <p:tav tm="100000">
                                          <p:val>
                                            <p:strVal val="#ppt_y"/>
                                          </p:val>
                                        </p:tav>
                                      </p:tavLst>
                                    </p:anim>
                                    <p:anim calcmode="lin" valueType="num">
                                      <p:cBhvr>
                                        <p:cTn id="34" dur="500" fill="hold"/>
                                        <p:tgtEl>
                                          <p:spTgt spid="21"/>
                                        </p:tgtEl>
                                        <p:attrNameLst>
                                          <p:attrName>ppt_w</p:attrName>
                                        </p:attrNameLst>
                                      </p:cBhvr>
                                      <p:tavLst>
                                        <p:tav tm="0">
                                          <p:val>
                                            <p:strVal val="#ppt_w"/>
                                          </p:val>
                                        </p:tav>
                                        <p:tav tm="100000">
                                          <p:val>
                                            <p:strVal val="#ppt_w"/>
                                          </p:val>
                                        </p:tav>
                                      </p:tavLst>
                                    </p:anim>
                                    <p:anim calcmode="lin" valueType="num">
                                      <p:cBhvr>
                                        <p:cTn id="35" dur="500" fill="hold"/>
                                        <p:tgtEl>
                                          <p:spTgt spid="21"/>
                                        </p:tgtEl>
                                        <p:attrNameLst>
                                          <p:attrName>ppt_h</p:attrName>
                                        </p:attrNameLst>
                                      </p:cBhvr>
                                      <p:tavLst>
                                        <p:tav tm="0">
                                          <p:val>
                                            <p:fltVal val="0"/>
                                          </p:val>
                                        </p:tav>
                                        <p:tav tm="100000">
                                          <p:val>
                                            <p:strVal val="#ppt_h"/>
                                          </p:val>
                                        </p:tav>
                                      </p:tavLst>
                                    </p:anim>
                                  </p:childTnLst>
                                </p:cTn>
                              </p:par>
                            </p:childTnLst>
                          </p:cTn>
                        </p:par>
                        <p:par>
                          <p:cTn id="36" fill="hold">
                            <p:stCondLst>
                              <p:cond delay="3000"/>
                            </p:stCondLst>
                            <p:childTnLst>
                              <p:par>
                                <p:cTn id="37" presetID="17" presetClass="entr" presetSubtype="1" fill="hold" nodeType="afterEffect">
                                  <p:stCondLst>
                                    <p:cond delay="0"/>
                                  </p:stCondLst>
                                  <p:childTnLst>
                                    <p:set>
                                      <p:cBhvr>
                                        <p:cTn id="38" dur="1" fill="hold">
                                          <p:stCondLst>
                                            <p:cond delay="0"/>
                                          </p:stCondLst>
                                        </p:cTn>
                                        <p:tgtEl>
                                          <p:spTgt spid="28"/>
                                        </p:tgtEl>
                                        <p:attrNameLst>
                                          <p:attrName>style.visibility</p:attrName>
                                        </p:attrNameLst>
                                      </p:cBhvr>
                                      <p:to>
                                        <p:strVal val="visible"/>
                                      </p:to>
                                    </p:set>
                                    <p:anim calcmode="lin" valueType="num">
                                      <p:cBhvr>
                                        <p:cTn id="39" dur="500" fill="hold"/>
                                        <p:tgtEl>
                                          <p:spTgt spid="28"/>
                                        </p:tgtEl>
                                        <p:attrNameLst>
                                          <p:attrName>ppt_x</p:attrName>
                                        </p:attrNameLst>
                                      </p:cBhvr>
                                      <p:tavLst>
                                        <p:tav tm="0">
                                          <p:val>
                                            <p:strVal val="#ppt_x"/>
                                          </p:val>
                                        </p:tav>
                                        <p:tav tm="100000">
                                          <p:val>
                                            <p:strVal val="#ppt_x"/>
                                          </p:val>
                                        </p:tav>
                                      </p:tavLst>
                                    </p:anim>
                                    <p:anim calcmode="lin" valueType="num">
                                      <p:cBhvr>
                                        <p:cTn id="40" dur="500" fill="hold"/>
                                        <p:tgtEl>
                                          <p:spTgt spid="28"/>
                                        </p:tgtEl>
                                        <p:attrNameLst>
                                          <p:attrName>ppt_y</p:attrName>
                                        </p:attrNameLst>
                                      </p:cBhvr>
                                      <p:tavLst>
                                        <p:tav tm="0">
                                          <p:val>
                                            <p:strVal val="#ppt_y-#ppt_h/2"/>
                                          </p:val>
                                        </p:tav>
                                        <p:tav tm="100000">
                                          <p:val>
                                            <p:strVal val="#ppt_y"/>
                                          </p:val>
                                        </p:tav>
                                      </p:tavLst>
                                    </p:anim>
                                    <p:anim calcmode="lin" valueType="num">
                                      <p:cBhvr>
                                        <p:cTn id="41" dur="500" fill="hold"/>
                                        <p:tgtEl>
                                          <p:spTgt spid="28"/>
                                        </p:tgtEl>
                                        <p:attrNameLst>
                                          <p:attrName>ppt_w</p:attrName>
                                        </p:attrNameLst>
                                      </p:cBhvr>
                                      <p:tavLst>
                                        <p:tav tm="0">
                                          <p:val>
                                            <p:strVal val="#ppt_w"/>
                                          </p:val>
                                        </p:tav>
                                        <p:tav tm="100000">
                                          <p:val>
                                            <p:strVal val="#ppt_w"/>
                                          </p:val>
                                        </p:tav>
                                      </p:tavLst>
                                    </p:anim>
                                    <p:anim calcmode="lin" valueType="num">
                                      <p:cBhvr>
                                        <p:cTn id="42" dur="500" fill="hold"/>
                                        <p:tgtEl>
                                          <p:spTgt spid="2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Εμπόδια στο Εμπόριο</a:t>
            </a:r>
            <a:endParaRPr lang="en-US" sz="2400" dirty="0">
              <a:solidFill>
                <a:srgbClr val="356A41"/>
              </a:solidFill>
            </a:endParaRPr>
          </a:p>
        </p:txBody>
      </p:sp>
      <p:sp>
        <p:nvSpPr>
          <p:cNvPr id="13" name="Text Box 2"/>
          <p:cNvSpPr txBox="1">
            <a:spLocks noChangeArrowheads="1"/>
          </p:cNvSpPr>
          <p:nvPr/>
        </p:nvSpPr>
        <p:spPr bwMode="auto">
          <a:xfrm>
            <a:off x="1857375" y="2025650"/>
            <a:ext cx="5472113" cy="2419124"/>
          </a:xfrm>
          <a:prstGeom prst="rect">
            <a:avLst/>
          </a:prstGeom>
          <a:solidFill>
            <a:schemeClr val="bg1"/>
          </a:solidFill>
          <a:ln w="9525" algn="ctr">
            <a:noFill/>
            <a:miter lim="800000"/>
            <a:headEnd/>
            <a:tailEnd/>
          </a:ln>
        </p:spPr>
        <p:txBody>
          <a:bodyPr>
            <a:spAutoFit/>
          </a:bodyPr>
          <a:lstStyle/>
          <a:p>
            <a:pPr>
              <a:lnSpc>
                <a:spcPct val="105000"/>
              </a:lnSpc>
              <a:spcBef>
                <a:spcPct val="15000"/>
              </a:spcBef>
              <a:spcAft>
                <a:spcPct val="15000"/>
              </a:spcAft>
            </a:pPr>
            <a:r>
              <a:rPr lang="el-GR" sz="2400" b="0" dirty="0" smtClean="0"/>
              <a:t>Ο όρος </a:t>
            </a:r>
            <a:r>
              <a:rPr lang="el-GR" sz="2400" dirty="0" smtClean="0"/>
              <a:t>εμπόδια στο εμπόριο</a:t>
            </a:r>
            <a:r>
              <a:rPr lang="el-GR" sz="2400" b="0" dirty="0" smtClean="0"/>
              <a:t> αναφέρεται σε όλους τους παράγοντες που επηρεάζουν τον όγκο των προϊόντων και υπηρεσιών που αποστέλλονται από μια χώρα σε κάποια άλλη. </a:t>
            </a:r>
            <a:endParaRPr lang="en-US" sz="2400" b="0" dirty="0"/>
          </a:p>
        </p:txBody>
      </p:sp>
      <p:sp>
        <p:nvSpPr>
          <p:cNvPr id="49155" name="Rectangle 35"/>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9156" name="Straight Connector 36"/>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49157"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Εμπόδια στο Εμπόριο</a:t>
            </a:r>
            <a:endParaRPr lang="en-US" sz="2400" dirty="0">
              <a:solidFill>
                <a:srgbClr val="356A41"/>
              </a:solidFill>
            </a:endParaRPr>
          </a:p>
        </p:txBody>
      </p:sp>
      <p:grpSp>
        <p:nvGrpSpPr>
          <p:cNvPr id="14" name="Group 39"/>
          <p:cNvGrpSpPr>
            <a:grpSpLocks/>
          </p:cNvGrpSpPr>
          <p:nvPr/>
        </p:nvGrpSpPr>
        <p:grpSpPr bwMode="auto">
          <a:xfrm>
            <a:off x="609600" y="1209675"/>
            <a:ext cx="8331200" cy="5395913"/>
            <a:chOff x="566738" y="2200275"/>
            <a:chExt cx="7805737" cy="4219575"/>
          </a:xfrm>
        </p:grpSpPr>
        <p:sp>
          <p:nvSpPr>
            <p:cNvPr id="51221" name="Rectangle 18"/>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51222" name="Rectangle 20"/>
            <p:cNvSpPr>
              <a:spLocks noChangeArrowheads="1"/>
            </p:cNvSpPr>
            <p:nvPr/>
          </p:nvSpPr>
          <p:spPr bwMode="auto">
            <a:xfrm>
              <a:off x="581024" y="2219327"/>
              <a:ext cx="7772401" cy="253074"/>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8" name="Rectangle 27"/>
          <p:cNvSpPr>
            <a:spLocks noChangeArrowheads="1"/>
          </p:cNvSpPr>
          <p:nvPr/>
        </p:nvSpPr>
        <p:spPr bwMode="auto">
          <a:xfrm>
            <a:off x="5937250" y="1574800"/>
            <a:ext cx="2946400" cy="4622804"/>
          </a:xfrm>
          <a:prstGeom prst="rect">
            <a:avLst/>
          </a:prstGeom>
          <a:noFill/>
          <a:ln w="9525">
            <a:noFill/>
            <a:miter lim="800000"/>
            <a:headEnd/>
            <a:tailEnd/>
          </a:ln>
        </p:spPr>
        <p:txBody>
          <a:bodyPr>
            <a:spAutoFit/>
          </a:bodyPr>
          <a:lstStyle/>
          <a:p>
            <a:pPr>
              <a:spcBef>
                <a:spcPct val="10000"/>
              </a:spcBef>
              <a:spcAft>
                <a:spcPct val="10000"/>
              </a:spcAft>
            </a:pPr>
            <a:r>
              <a:rPr lang="en-US" sz="1600" dirty="0" smtClean="0"/>
              <a:t>T</a:t>
            </a:r>
            <a:r>
              <a:rPr lang="el-GR" sz="1600" dirty="0" smtClean="0"/>
              <a:t>ο διάγραμμα αυτό δείχνει το συνολικό εμπόριο σε εμπορεύματα και υπηρεσίες για κάθε χώρα διαιρούμενο με το ΑΕΠ.  </a:t>
            </a:r>
            <a:endParaRPr lang="en-US" sz="1600" dirty="0"/>
          </a:p>
          <a:p>
            <a:pPr>
              <a:spcBef>
                <a:spcPct val="10000"/>
              </a:spcBef>
              <a:spcAft>
                <a:spcPct val="10000"/>
              </a:spcAft>
            </a:pPr>
            <a:r>
              <a:rPr lang="el-GR" sz="1600" dirty="0" smtClean="0"/>
              <a:t>Υπήρχε μια σημαντική αύξηση του λόγου του εμπορίου προς το ΑΕΠ ανάμεσα στο 1890 και το 1913. Η τάση αυτή έληξε με τον 1</a:t>
            </a:r>
            <a:r>
              <a:rPr lang="el-GR" sz="1600" baseline="30000" dirty="0" smtClean="0"/>
              <a:t>ο</a:t>
            </a:r>
            <a:r>
              <a:rPr lang="el-GR" sz="1600" dirty="0" smtClean="0"/>
              <a:t> Παγκόσμιο Πόλεμο και τη Μεγάλη Κρίση. </a:t>
            </a:r>
            <a:endParaRPr lang="en-US" sz="1600" dirty="0"/>
          </a:p>
          <a:p>
            <a:pPr>
              <a:spcBef>
                <a:spcPct val="10000"/>
              </a:spcBef>
              <a:spcAft>
                <a:spcPct val="10000"/>
              </a:spcAft>
            </a:pPr>
            <a:r>
              <a:rPr lang="el-GR" sz="1600" dirty="0" smtClean="0"/>
              <a:t>Οι περισσότερες βιομηχανικές χώρες φαίνεται να μην έφθασαν στο επίπεδο του εμπορίου που υπήρχε το 1913 μέχρι τη δεκαετία του 1970. </a:t>
            </a:r>
            <a:endParaRPr lang="en-US" sz="1600" dirty="0"/>
          </a:p>
        </p:txBody>
      </p:sp>
      <p:sp>
        <p:nvSpPr>
          <p:cNvPr id="22" name="Text Box 7"/>
          <p:cNvSpPr txBox="1">
            <a:spLocks noChangeArrowheads="1"/>
          </p:cNvSpPr>
          <p:nvPr/>
        </p:nvSpPr>
        <p:spPr bwMode="auto">
          <a:xfrm>
            <a:off x="654050" y="1230313"/>
            <a:ext cx="1328738"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1-3</a:t>
            </a:r>
          </a:p>
        </p:txBody>
      </p:sp>
      <p:sp>
        <p:nvSpPr>
          <p:cNvPr id="29" name="Rectangle 28"/>
          <p:cNvSpPr>
            <a:spLocks noChangeArrowheads="1"/>
          </p:cNvSpPr>
          <p:nvPr/>
        </p:nvSpPr>
        <p:spPr bwMode="auto">
          <a:xfrm>
            <a:off x="696913" y="1614488"/>
            <a:ext cx="5326062" cy="3749675"/>
          </a:xfrm>
          <a:prstGeom prst="rect">
            <a:avLst/>
          </a:prstGeom>
          <a:solidFill>
            <a:schemeClr val="bg1"/>
          </a:solidFill>
          <a:ln w="25400" algn="ctr">
            <a:solidFill>
              <a:srgbClr val="D4D3D3"/>
            </a:solidFill>
            <a:round/>
            <a:headEnd/>
            <a:tailEnd/>
          </a:ln>
        </p:spPr>
        <p:txBody>
          <a:bodyPr/>
          <a:lstStyle/>
          <a:p>
            <a:endParaRPr lang="en-US" sz="2800" b="0" dirty="0">
              <a:solidFill>
                <a:schemeClr val="tx2"/>
              </a:solidFill>
            </a:endParaRPr>
          </a:p>
        </p:txBody>
      </p:sp>
      <p:pic>
        <p:nvPicPr>
          <p:cNvPr id="23" name="Picture 22" descr="fig1-3_PPT_1.gif"/>
          <p:cNvPicPr>
            <a:picLocks noChangeAspect="1"/>
          </p:cNvPicPr>
          <p:nvPr/>
        </p:nvPicPr>
        <p:blipFill>
          <a:blip r:embed="rId3" cstate="print"/>
          <a:srcRect/>
          <a:stretch>
            <a:fillRect/>
          </a:stretch>
        </p:blipFill>
        <p:spPr bwMode="auto">
          <a:xfrm>
            <a:off x="696913" y="1614488"/>
            <a:ext cx="5407025" cy="3638550"/>
          </a:xfrm>
          <a:prstGeom prst="rect">
            <a:avLst/>
          </a:prstGeom>
          <a:noFill/>
          <a:ln w="9525">
            <a:noFill/>
            <a:miter lim="800000"/>
            <a:headEnd/>
            <a:tailEnd/>
          </a:ln>
        </p:spPr>
      </p:pic>
      <p:pic>
        <p:nvPicPr>
          <p:cNvPr id="24" name="Picture 23" descr="fig1-3_PPT_2.gif"/>
          <p:cNvPicPr>
            <a:picLocks noChangeAspect="1"/>
          </p:cNvPicPr>
          <p:nvPr/>
        </p:nvPicPr>
        <p:blipFill>
          <a:blip r:embed="rId4" cstate="print"/>
          <a:srcRect/>
          <a:stretch>
            <a:fillRect/>
          </a:stretch>
        </p:blipFill>
        <p:spPr bwMode="auto">
          <a:xfrm>
            <a:off x="696913" y="1614488"/>
            <a:ext cx="5407025" cy="3638550"/>
          </a:xfrm>
          <a:prstGeom prst="rect">
            <a:avLst/>
          </a:prstGeom>
          <a:noFill/>
          <a:ln w="9525">
            <a:noFill/>
            <a:miter lim="800000"/>
            <a:headEnd/>
            <a:tailEnd/>
          </a:ln>
        </p:spPr>
      </p:pic>
      <p:pic>
        <p:nvPicPr>
          <p:cNvPr id="25" name="Picture 24" descr="fig1-3_PPT_3.gif"/>
          <p:cNvPicPr>
            <a:picLocks noChangeAspect="1"/>
          </p:cNvPicPr>
          <p:nvPr/>
        </p:nvPicPr>
        <p:blipFill>
          <a:blip r:embed="rId5" cstate="print"/>
          <a:srcRect/>
          <a:stretch>
            <a:fillRect/>
          </a:stretch>
        </p:blipFill>
        <p:spPr bwMode="auto">
          <a:xfrm>
            <a:off x="696913" y="1614488"/>
            <a:ext cx="5407025" cy="3638550"/>
          </a:xfrm>
          <a:prstGeom prst="rect">
            <a:avLst/>
          </a:prstGeom>
          <a:noFill/>
          <a:ln w="9525">
            <a:noFill/>
            <a:miter lim="800000"/>
            <a:headEnd/>
            <a:tailEnd/>
          </a:ln>
        </p:spPr>
      </p:pic>
      <p:pic>
        <p:nvPicPr>
          <p:cNvPr id="27" name="Picture 26" descr="fig1-3_PPT_5.gif"/>
          <p:cNvPicPr>
            <a:picLocks noChangeAspect="1"/>
          </p:cNvPicPr>
          <p:nvPr/>
        </p:nvPicPr>
        <p:blipFill>
          <a:blip r:embed="rId6" cstate="print"/>
          <a:srcRect/>
          <a:stretch>
            <a:fillRect/>
          </a:stretch>
        </p:blipFill>
        <p:spPr bwMode="auto">
          <a:xfrm>
            <a:off x="696913" y="1614488"/>
            <a:ext cx="5407025" cy="3638550"/>
          </a:xfrm>
          <a:prstGeom prst="rect">
            <a:avLst/>
          </a:prstGeom>
          <a:noFill/>
          <a:ln w="9525">
            <a:noFill/>
            <a:miter lim="800000"/>
            <a:headEnd/>
            <a:tailEnd/>
          </a:ln>
        </p:spPr>
      </p:pic>
      <p:pic>
        <p:nvPicPr>
          <p:cNvPr id="26" name="Picture 25" descr="fig1-3_PPT_4.gif"/>
          <p:cNvPicPr>
            <a:picLocks noChangeAspect="1"/>
          </p:cNvPicPr>
          <p:nvPr/>
        </p:nvPicPr>
        <p:blipFill>
          <a:blip r:embed="rId7" cstate="print"/>
          <a:srcRect/>
          <a:stretch>
            <a:fillRect/>
          </a:stretch>
        </p:blipFill>
        <p:spPr bwMode="auto">
          <a:xfrm>
            <a:off x="696913" y="1614488"/>
            <a:ext cx="5407025" cy="3638550"/>
          </a:xfrm>
          <a:prstGeom prst="rect">
            <a:avLst/>
          </a:prstGeom>
          <a:noFill/>
          <a:ln w="9525">
            <a:noFill/>
            <a:miter lim="800000"/>
            <a:headEnd/>
            <a:tailEnd/>
          </a:ln>
        </p:spPr>
      </p:pic>
      <p:pic>
        <p:nvPicPr>
          <p:cNvPr id="30" name="Picture 29" descr="fig1-3_PPT_6.gif"/>
          <p:cNvPicPr>
            <a:picLocks noChangeAspect="1"/>
          </p:cNvPicPr>
          <p:nvPr/>
        </p:nvPicPr>
        <p:blipFill>
          <a:blip r:embed="rId8" cstate="print"/>
          <a:srcRect/>
          <a:stretch>
            <a:fillRect/>
          </a:stretch>
        </p:blipFill>
        <p:spPr bwMode="auto">
          <a:xfrm>
            <a:off x="696913" y="1614488"/>
            <a:ext cx="5407025" cy="3638550"/>
          </a:xfrm>
          <a:prstGeom prst="rect">
            <a:avLst/>
          </a:prstGeom>
          <a:noFill/>
          <a:ln w="9525">
            <a:noFill/>
            <a:miter lim="800000"/>
            <a:headEnd/>
            <a:tailEnd/>
          </a:ln>
        </p:spPr>
      </p:pic>
      <p:pic>
        <p:nvPicPr>
          <p:cNvPr id="31" name="Picture 30" descr="fig1-3_PPT_7.gif"/>
          <p:cNvPicPr>
            <a:picLocks noChangeAspect="1"/>
          </p:cNvPicPr>
          <p:nvPr/>
        </p:nvPicPr>
        <p:blipFill>
          <a:blip r:embed="rId9" cstate="print"/>
          <a:srcRect/>
          <a:stretch>
            <a:fillRect/>
          </a:stretch>
        </p:blipFill>
        <p:spPr bwMode="auto">
          <a:xfrm>
            <a:off x="696913" y="1614488"/>
            <a:ext cx="5407025" cy="3638550"/>
          </a:xfrm>
          <a:prstGeom prst="rect">
            <a:avLst/>
          </a:prstGeom>
          <a:noFill/>
          <a:ln w="9525">
            <a:noFill/>
            <a:miter lim="800000"/>
            <a:headEnd/>
            <a:tailEnd/>
          </a:ln>
        </p:spPr>
      </p:pic>
      <p:pic>
        <p:nvPicPr>
          <p:cNvPr id="32" name="Picture 31" descr="fig1-3_PPT_8.gif"/>
          <p:cNvPicPr>
            <a:picLocks noChangeAspect="1"/>
          </p:cNvPicPr>
          <p:nvPr/>
        </p:nvPicPr>
        <p:blipFill>
          <a:blip r:embed="rId10" cstate="print"/>
          <a:srcRect/>
          <a:stretch>
            <a:fillRect/>
          </a:stretch>
        </p:blipFill>
        <p:spPr bwMode="auto">
          <a:xfrm>
            <a:off x="696913" y="1614488"/>
            <a:ext cx="5407025" cy="3638550"/>
          </a:xfrm>
          <a:prstGeom prst="rect">
            <a:avLst/>
          </a:prstGeom>
          <a:noFill/>
          <a:ln w="9525">
            <a:noFill/>
            <a:miter lim="800000"/>
            <a:headEnd/>
            <a:tailEnd/>
          </a:ln>
        </p:spPr>
      </p:pic>
      <p:pic>
        <p:nvPicPr>
          <p:cNvPr id="33" name="Picture 32" descr="fig1-3_PPT_9.gif"/>
          <p:cNvPicPr>
            <a:picLocks noChangeAspect="1"/>
          </p:cNvPicPr>
          <p:nvPr/>
        </p:nvPicPr>
        <p:blipFill>
          <a:blip r:embed="rId11" cstate="print"/>
          <a:srcRect/>
          <a:stretch>
            <a:fillRect/>
          </a:stretch>
        </p:blipFill>
        <p:spPr bwMode="auto">
          <a:xfrm>
            <a:off x="696913" y="1614488"/>
            <a:ext cx="5407025" cy="3638550"/>
          </a:xfrm>
          <a:prstGeom prst="rect">
            <a:avLst/>
          </a:prstGeom>
          <a:noFill/>
          <a:ln w="9525">
            <a:noFill/>
            <a:miter lim="800000"/>
            <a:headEnd/>
            <a:tailEnd/>
          </a:ln>
        </p:spPr>
      </p:pic>
      <p:pic>
        <p:nvPicPr>
          <p:cNvPr id="34" name="Picture 33" descr="fig1-3_PPT_10.gif"/>
          <p:cNvPicPr>
            <a:picLocks noChangeAspect="1"/>
          </p:cNvPicPr>
          <p:nvPr/>
        </p:nvPicPr>
        <p:blipFill>
          <a:blip r:embed="rId12" cstate="print"/>
          <a:srcRect/>
          <a:stretch>
            <a:fillRect/>
          </a:stretch>
        </p:blipFill>
        <p:spPr bwMode="auto">
          <a:xfrm>
            <a:off x="696913" y="1614488"/>
            <a:ext cx="5407025" cy="3638550"/>
          </a:xfrm>
          <a:prstGeom prst="rect">
            <a:avLst/>
          </a:prstGeom>
          <a:noFill/>
          <a:ln w="9525">
            <a:noFill/>
            <a:miter lim="800000"/>
            <a:headEnd/>
            <a:tailEnd/>
          </a:ln>
        </p:spPr>
      </p:pic>
      <p:pic>
        <p:nvPicPr>
          <p:cNvPr id="35" name="Picture 34" descr="fig1-3_PPT_11.gif"/>
          <p:cNvPicPr>
            <a:picLocks noChangeAspect="1"/>
          </p:cNvPicPr>
          <p:nvPr/>
        </p:nvPicPr>
        <p:blipFill>
          <a:blip r:embed="rId13" cstate="print"/>
          <a:srcRect/>
          <a:stretch>
            <a:fillRect/>
          </a:stretch>
        </p:blipFill>
        <p:spPr bwMode="auto">
          <a:xfrm>
            <a:off x="682625" y="1614488"/>
            <a:ext cx="5407025" cy="3638550"/>
          </a:xfrm>
          <a:prstGeom prst="rect">
            <a:avLst/>
          </a:prstGeom>
          <a:noFill/>
          <a:ln w="9525">
            <a:noFill/>
            <a:miter lim="800000"/>
            <a:headEnd/>
            <a:tailEnd/>
          </a:ln>
        </p:spPr>
      </p:pic>
      <p:sp>
        <p:nvSpPr>
          <p:cNvPr id="51217" name="Rectangle 35"/>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dirty="0">
              <a:solidFill>
                <a:schemeClr val="tx2"/>
              </a:solidFill>
            </a:endParaRPr>
          </a:p>
        </p:txBody>
      </p:sp>
      <p:cxnSp>
        <p:nvCxnSpPr>
          <p:cNvPr id="51218" name="Straight Connector 36"/>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5121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
        <p:nvSpPr>
          <p:cNvPr id="51220" name="Text Box 23"/>
          <p:cNvSpPr txBox="1">
            <a:spLocks noChangeArrowheads="1"/>
          </p:cNvSpPr>
          <p:nvPr/>
        </p:nvSpPr>
        <p:spPr bwMode="auto">
          <a:xfrm>
            <a:off x="2244725" y="1233488"/>
            <a:ext cx="5046318" cy="307777"/>
          </a:xfrm>
          <a:prstGeom prst="rect">
            <a:avLst/>
          </a:prstGeom>
          <a:noFill/>
          <a:ln w="9525">
            <a:noFill/>
            <a:miter lim="800000"/>
            <a:headEnd/>
            <a:tailEnd/>
          </a:ln>
        </p:spPr>
        <p:txBody>
          <a:bodyPr wrap="none">
            <a:spAutoFit/>
          </a:bodyPr>
          <a:lstStyle/>
          <a:p>
            <a:r>
              <a:rPr lang="el-GR" dirty="0" smtClean="0">
                <a:solidFill>
                  <a:srgbClr val="8A3A6A"/>
                </a:solidFill>
              </a:rPr>
              <a:t>Εμπόριο σε Προϊόντα και Υπηρεσίες σε σχέση με το ΑΕΠ</a:t>
            </a:r>
            <a:endParaRPr lang="en-US" dirty="0">
              <a:solidFill>
                <a:srgbClr val="8A3A6A"/>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ppt_x</p:attrName>
                                        </p:attrNameLst>
                                      </p:cBhvr>
                                      <p:tavLst>
                                        <p:tav tm="0">
                                          <p:val>
                                            <p:strVal val="#ppt_x-.2"/>
                                          </p:val>
                                        </p:tav>
                                        <p:tav tm="100000">
                                          <p:val>
                                            <p:strVal val="#ppt_x"/>
                                          </p:val>
                                        </p:tav>
                                      </p:tavLst>
                                    </p:anim>
                                    <p:anim calcmode="lin" valueType="num">
                                      <p:cBhvr>
                                        <p:cTn id="12" dur="5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13" dur="500"/>
                                        <p:tgtEl>
                                          <p:spTgt spid="14"/>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left)">
                                      <p:cBhvr>
                                        <p:cTn id="17" dur="500"/>
                                        <p:tgtEl>
                                          <p:spTgt spid="22"/>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wipe(left)">
                                      <p:cBhvr>
                                        <p:cTn id="21" dur="500"/>
                                        <p:tgtEl>
                                          <p:spTgt spid="29"/>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28">
                                            <p:txEl>
                                              <p:pRg st="0" end="0"/>
                                            </p:txEl>
                                          </p:spTgt>
                                        </p:tgtEl>
                                        <p:attrNameLst>
                                          <p:attrName>style.visibility</p:attrName>
                                        </p:attrNameLst>
                                      </p:cBhvr>
                                      <p:to>
                                        <p:strVal val="visible"/>
                                      </p:to>
                                    </p:set>
                                    <p:animEffect transition="in" filter="wipe(left)">
                                      <p:cBhvr>
                                        <p:cTn id="25" dur="500"/>
                                        <p:tgtEl>
                                          <p:spTgt spid="28">
                                            <p:txEl>
                                              <p:pRg st="0" end="0"/>
                                            </p:txEl>
                                          </p:spTgt>
                                        </p:tgtEl>
                                      </p:cBhvr>
                                    </p:animEffect>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left)">
                                      <p:cBhvr>
                                        <p:cTn id="29" dur="1000"/>
                                        <p:tgtEl>
                                          <p:spTgt spid="23"/>
                                        </p:tgtEl>
                                      </p:cBhvr>
                                    </p:animEffect>
                                  </p:childTnLst>
                                </p:cTn>
                              </p:par>
                            </p:childTnLst>
                          </p:cTn>
                        </p:par>
                        <p:par>
                          <p:cTn id="30" fill="hold">
                            <p:stCondLst>
                              <p:cond delay="3500"/>
                            </p:stCondLst>
                            <p:childTnLst>
                              <p:par>
                                <p:cTn id="31" presetID="22" presetClass="entr" presetSubtype="8" fill="hold" nodeType="after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left)">
                                      <p:cBhvr>
                                        <p:cTn id="33" dur="1000"/>
                                        <p:tgtEl>
                                          <p:spTgt spid="24"/>
                                        </p:tgtEl>
                                      </p:cBhvr>
                                    </p:animEffect>
                                  </p:childTnLst>
                                </p:cTn>
                              </p:par>
                            </p:childTnLst>
                          </p:cTn>
                        </p:par>
                        <p:par>
                          <p:cTn id="34" fill="hold">
                            <p:stCondLst>
                              <p:cond delay="4500"/>
                            </p:stCondLst>
                            <p:childTnLst>
                              <p:par>
                                <p:cTn id="35" presetID="22" presetClass="entr" presetSubtype="8" fill="hold" nodeType="after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wipe(left)">
                                      <p:cBhvr>
                                        <p:cTn id="37" dur="1000"/>
                                        <p:tgtEl>
                                          <p:spTgt spid="30"/>
                                        </p:tgtEl>
                                      </p:cBhvr>
                                    </p:animEffect>
                                  </p:childTnLst>
                                </p:cTn>
                              </p:par>
                            </p:childTnLst>
                          </p:cTn>
                        </p:par>
                        <p:par>
                          <p:cTn id="38" fill="hold">
                            <p:stCondLst>
                              <p:cond delay="5500"/>
                            </p:stCondLst>
                            <p:childTnLst>
                              <p:par>
                                <p:cTn id="39" presetID="22" presetClass="entr" presetSubtype="8" fill="hold" nodeType="afterEffect">
                                  <p:stCondLst>
                                    <p:cond delay="0"/>
                                  </p:stCondLst>
                                  <p:childTnLst>
                                    <p:set>
                                      <p:cBhvr>
                                        <p:cTn id="40" dur="1" fill="hold">
                                          <p:stCondLst>
                                            <p:cond delay="0"/>
                                          </p:stCondLst>
                                        </p:cTn>
                                        <p:tgtEl>
                                          <p:spTgt spid="31"/>
                                        </p:tgtEl>
                                        <p:attrNameLst>
                                          <p:attrName>style.visibility</p:attrName>
                                        </p:attrNameLst>
                                      </p:cBhvr>
                                      <p:to>
                                        <p:strVal val="visible"/>
                                      </p:to>
                                    </p:set>
                                    <p:animEffect transition="in" filter="wipe(left)">
                                      <p:cBhvr>
                                        <p:cTn id="41" dur="1000"/>
                                        <p:tgtEl>
                                          <p:spTgt spid="31"/>
                                        </p:tgtEl>
                                      </p:cBhvr>
                                    </p:animEffect>
                                  </p:childTnLst>
                                </p:cTn>
                              </p:par>
                            </p:childTnLst>
                          </p:cTn>
                        </p:par>
                        <p:par>
                          <p:cTn id="42" fill="hold">
                            <p:stCondLst>
                              <p:cond delay="6500"/>
                            </p:stCondLst>
                            <p:childTnLst>
                              <p:par>
                                <p:cTn id="43" presetID="22" presetClass="entr" presetSubtype="8" fill="hold"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left)">
                                      <p:cBhvr>
                                        <p:cTn id="45" dur="1000"/>
                                        <p:tgtEl>
                                          <p:spTgt spid="32"/>
                                        </p:tgtEl>
                                      </p:cBhvr>
                                    </p:animEffect>
                                  </p:childTnLst>
                                </p:cTn>
                              </p:par>
                            </p:childTnLst>
                          </p:cTn>
                        </p:par>
                        <p:par>
                          <p:cTn id="46" fill="hold">
                            <p:stCondLst>
                              <p:cond delay="7500"/>
                            </p:stCondLst>
                            <p:childTnLst>
                              <p:par>
                                <p:cTn id="47" presetID="22" presetClass="entr" presetSubtype="8" fill="hold" nodeType="after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wipe(left)">
                                      <p:cBhvr>
                                        <p:cTn id="49" dur="1000"/>
                                        <p:tgtEl>
                                          <p:spTgt spid="33"/>
                                        </p:tgtEl>
                                      </p:cBhvr>
                                    </p:animEffect>
                                  </p:childTnLst>
                                </p:cTn>
                              </p:par>
                            </p:childTnLst>
                          </p:cTn>
                        </p:par>
                        <p:par>
                          <p:cTn id="50" fill="hold">
                            <p:stCondLst>
                              <p:cond delay="8500"/>
                            </p:stCondLst>
                            <p:childTnLst>
                              <p:par>
                                <p:cTn id="51" presetID="22" presetClass="entr" presetSubtype="8" fill="hold" nodeType="after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wipe(left)">
                                      <p:cBhvr>
                                        <p:cTn id="53" dur="1000"/>
                                        <p:tgtEl>
                                          <p:spTgt spid="34"/>
                                        </p:tgtEl>
                                      </p:cBhvr>
                                    </p:animEffect>
                                  </p:childTnLst>
                                </p:cTn>
                              </p:par>
                            </p:childTnLst>
                          </p:cTn>
                        </p:par>
                        <p:par>
                          <p:cTn id="54" fill="hold">
                            <p:stCondLst>
                              <p:cond delay="9500"/>
                            </p:stCondLst>
                            <p:childTnLst>
                              <p:par>
                                <p:cTn id="55" presetID="22" presetClass="entr" presetSubtype="8" fill="hold" nodeType="afterEffect">
                                  <p:stCondLst>
                                    <p:cond delay="0"/>
                                  </p:stCondLst>
                                  <p:childTnLst>
                                    <p:set>
                                      <p:cBhvr>
                                        <p:cTn id="56" dur="1" fill="hold">
                                          <p:stCondLst>
                                            <p:cond delay="0"/>
                                          </p:stCondLst>
                                        </p:cTn>
                                        <p:tgtEl>
                                          <p:spTgt spid="35"/>
                                        </p:tgtEl>
                                        <p:attrNameLst>
                                          <p:attrName>style.visibility</p:attrName>
                                        </p:attrNameLst>
                                      </p:cBhvr>
                                      <p:to>
                                        <p:strVal val="visible"/>
                                      </p:to>
                                    </p:set>
                                    <p:animEffect transition="in" filter="wipe(left)">
                                      <p:cBhvr>
                                        <p:cTn id="57" dur="1000"/>
                                        <p:tgtEl>
                                          <p:spTgt spid="3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28">
                                            <p:txEl>
                                              <p:pRg st="1" end="1"/>
                                            </p:txEl>
                                          </p:spTgt>
                                        </p:tgtEl>
                                        <p:attrNameLst>
                                          <p:attrName>style.visibility</p:attrName>
                                        </p:attrNameLst>
                                      </p:cBhvr>
                                      <p:to>
                                        <p:strVal val="visible"/>
                                      </p:to>
                                    </p:set>
                                    <p:animEffect transition="in" filter="wipe(left)">
                                      <p:cBhvr>
                                        <p:cTn id="62" dur="500"/>
                                        <p:tgtEl>
                                          <p:spTgt spid="28">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28">
                                            <p:txEl>
                                              <p:pRg st="2" end="2"/>
                                            </p:txEl>
                                          </p:spTgt>
                                        </p:tgtEl>
                                        <p:attrNameLst>
                                          <p:attrName>style.visibility</p:attrName>
                                        </p:attrNameLst>
                                      </p:cBhvr>
                                      <p:to>
                                        <p:strVal val="visible"/>
                                      </p:to>
                                    </p:set>
                                    <p:animEffect transition="in" filter="wipe(left)">
                                      <p:cBhvr>
                                        <p:cTn id="67" dur="500"/>
                                        <p:tgtEl>
                                          <p:spTgt spid="28">
                                            <p:txEl>
                                              <p:pRg st="2" end="2"/>
                                            </p:txEl>
                                          </p:spTgt>
                                        </p:tgtEl>
                                      </p:cBhvr>
                                    </p:animEffect>
                                  </p:childTnLst>
                                </p:cTn>
                              </p:par>
                            </p:childTnLst>
                          </p:cTn>
                        </p:par>
                        <p:par>
                          <p:cTn id="68" fill="hold">
                            <p:stCondLst>
                              <p:cond delay="500"/>
                            </p:stCondLst>
                            <p:childTnLst>
                              <p:par>
                                <p:cTn id="69" presetID="22" presetClass="entr" presetSubtype="4" fill="hold" nodeType="after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wipe(down)">
                                      <p:cBhvr>
                                        <p:cTn id="71" dur="1000"/>
                                        <p:tgtEl>
                                          <p:spTgt spid="25"/>
                                        </p:tgtEl>
                                      </p:cBhvr>
                                    </p:animEffect>
                                  </p:childTnLst>
                                </p:cTn>
                              </p:par>
                            </p:childTnLst>
                          </p:cTn>
                        </p:par>
                        <p:par>
                          <p:cTn id="72" fill="hold">
                            <p:stCondLst>
                              <p:cond delay="1500"/>
                            </p:stCondLst>
                            <p:childTnLst>
                              <p:par>
                                <p:cTn id="73" presetID="22" presetClass="entr" presetSubtype="4" fill="hold" nodeType="afterEffect">
                                  <p:stCondLst>
                                    <p:cond delay="0"/>
                                  </p:stCondLst>
                                  <p:childTnLst>
                                    <p:set>
                                      <p:cBhvr>
                                        <p:cTn id="74" dur="1" fill="hold">
                                          <p:stCondLst>
                                            <p:cond delay="0"/>
                                          </p:stCondLst>
                                        </p:cTn>
                                        <p:tgtEl>
                                          <p:spTgt spid="26"/>
                                        </p:tgtEl>
                                        <p:attrNameLst>
                                          <p:attrName>style.visibility</p:attrName>
                                        </p:attrNameLst>
                                      </p:cBhvr>
                                      <p:to>
                                        <p:strVal val="visible"/>
                                      </p:to>
                                    </p:set>
                                    <p:animEffect transition="in" filter="wipe(down)">
                                      <p:cBhvr>
                                        <p:cTn id="75" dur="1000"/>
                                        <p:tgtEl>
                                          <p:spTgt spid="26"/>
                                        </p:tgtEl>
                                      </p:cBhvr>
                                    </p:animEffect>
                                  </p:childTnLst>
                                </p:cTn>
                              </p:par>
                            </p:childTnLst>
                          </p:cTn>
                        </p:par>
                        <p:par>
                          <p:cTn id="76" fill="hold">
                            <p:stCondLst>
                              <p:cond delay="2500"/>
                            </p:stCondLst>
                            <p:childTnLst>
                              <p:par>
                                <p:cTn id="77" presetID="22" presetClass="entr" presetSubtype="4" fill="hold" nodeType="afterEffect">
                                  <p:stCondLst>
                                    <p:cond delay="0"/>
                                  </p:stCondLst>
                                  <p:childTnLst>
                                    <p:set>
                                      <p:cBhvr>
                                        <p:cTn id="78" dur="1" fill="hold">
                                          <p:stCondLst>
                                            <p:cond delay="0"/>
                                          </p:stCondLst>
                                        </p:cTn>
                                        <p:tgtEl>
                                          <p:spTgt spid="27"/>
                                        </p:tgtEl>
                                        <p:attrNameLst>
                                          <p:attrName>style.visibility</p:attrName>
                                        </p:attrNameLst>
                                      </p:cBhvr>
                                      <p:to>
                                        <p:strVal val="visible"/>
                                      </p:to>
                                    </p:set>
                                    <p:animEffect transition="in" filter="wipe(down)">
                                      <p:cBhvr>
                                        <p:cTn id="79"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8" grpId="0" uiExpand="1" build="p" bldLvl="2"/>
      <p:bldP spid="22" grpId="0" animBg="1"/>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 name="Rectangle 19"/>
          <p:cNvSpPr>
            <a:spLocks noChangeArrowheads="1"/>
          </p:cNvSpPr>
          <p:nvPr/>
        </p:nvSpPr>
        <p:spPr bwMode="auto">
          <a:xfrm>
            <a:off x="573088" y="333375"/>
            <a:ext cx="2427287" cy="265113"/>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23" name="Straight Connector 22"/>
          <p:cNvCxnSpPr>
            <a:cxnSpLocks noChangeShapeType="1"/>
          </p:cNvCxnSpPr>
          <p:nvPr/>
        </p:nvCxnSpPr>
        <p:spPr bwMode="auto">
          <a:xfrm>
            <a:off x="566738" y="623888"/>
            <a:ext cx="2433637" cy="0"/>
          </a:xfrm>
          <a:prstGeom prst="line">
            <a:avLst/>
          </a:prstGeom>
          <a:noFill/>
          <a:ln w="19050" cap="rnd" algn="ctr">
            <a:solidFill>
              <a:srgbClr val="9C3A45"/>
            </a:solidFill>
            <a:prstDash val="sysDash"/>
            <a:round/>
            <a:headEnd/>
            <a:tailEnd/>
          </a:ln>
        </p:spPr>
      </p:cxnSp>
      <p:sp>
        <p:nvSpPr>
          <p:cNvPr id="22" name="Rectangle 3"/>
          <p:cNvSpPr>
            <a:spLocks noGrp="1" noChangeArrowheads="1"/>
          </p:cNvSpPr>
          <p:nvPr>
            <p:ph type="title"/>
          </p:nvPr>
        </p:nvSpPr>
        <p:spPr>
          <a:xfrm>
            <a:off x="566738" y="0"/>
            <a:ext cx="8577262" cy="820738"/>
          </a:xfrm>
        </p:spPr>
        <p:txBody>
          <a:bodyPr/>
          <a:lstStyle/>
          <a:p>
            <a:r>
              <a:rPr lang="el-GR" dirty="0" smtClean="0">
                <a:solidFill>
                  <a:srgbClr val="69134B"/>
                </a:solidFill>
              </a:rPr>
              <a:t>Εισαγωγή</a:t>
            </a:r>
            <a:endParaRPr lang="en-US" dirty="0" smtClean="0">
              <a:solidFill>
                <a:srgbClr val="69134B"/>
              </a:solidFill>
            </a:endParaRPr>
          </a:p>
        </p:txBody>
      </p:sp>
      <p:sp>
        <p:nvSpPr>
          <p:cNvPr id="752642" name="Text Box 2"/>
          <p:cNvSpPr txBox="1">
            <a:spLocks noChangeArrowheads="1"/>
          </p:cNvSpPr>
          <p:nvPr/>
        </p:nvSpPr>
        <p:spPr bwMode="auto">
          <a:xfrm>
            <a:off x="639763" y="899886"/>
            <a:ext cx="6502400" cy="4640438"/>
          </a:xfrm>
          <a:prstGeom prst="rect">
            <a:avLst/>
          </a:prstGeom>
          <a:noFill/>
          <a:ln w="9525" algn="ctr">
            <a:noFill/>
            <a:miter lim="800000"/>
            <a:headEnd/>
            <a:tailEnd/>
          </a:ln>
        </p:spPr>
        <p:txBody>
          <a:bodyPr wrap="square">
            <a:spAutoFit/>
          </a:bodyPr>
          <a:lstStyle/>
          <a:p>
            <a:pPr>
              <a:lnSpc>
                <a:spcPct val="105000"/>
              </a:lnSpc>
              <a:spcBef>
                <a:spcPct val="15000"/>
              </a:spcBef>
              <a:spcAft>
                <a:spcPct val="15000"/>
              </a:spcAft>
            </a:pPr>
            <a:r>
              <a:rPr lang="el-GR" sz="2000" b="0" dirty="0" smtClean="0"/>
              <a:t>Στις 14 Απριλίου 2010, το ηφαίστειο</a:t>
            </a:r>
            <a:r>
              <a:rPr lang="en-US" sz="2000" b="0" dirty="0" smtClean="0"/>
              <a:t> </a:t>
            </a:r>
            <a:r>
              <a:rPr lang="en-US" sz="2000" b="0" dirty="0" err="1"/>
              <a:t>Eyjafjallajokull</a:t>
            </a:r>
            <a:r>
              <a:rPr lang="en-US" sz="2000" b="0" dirty="0"/>
              <a:t> </a:t>
            </a:r>
            <a:r>
              <a:rPr lang="el-GR" sz="2000" b="0" dirty="0" smtClean="0"/>
              <a:t> της Ισλανδίας βρυχήθηκε μετά ύπνο που κράτησε περισσότερο από δύο αιώνες. </a:t>
            </a:r>
            <a:endParaRPr lang="en-US" sz="2000" b="0" dirty="0"/>
          </a:p>
          <a:p>
            <a:pPr>
              <a:lnSpc>
                <a:spcPct val="105000"/>
              </a:lnSpc>
              <a:spcBef>
                <a:spcPct val="15000"/>
              </a:spcBef>
              <a:spcAft>
                <a:spcPct val="15000"/>
              </a:spcAft>
            </a:pPr>
            <a:endParaRPr lang="en-US" sz="2000" b="0" dirty="0"/>
          </a:p>
          <a:p>
            <a:pPr>
              <a:lnSpc>
                <a:spcPct val="105000"/>
              </a:lnSpc>
              <a:spcBef>
                <a:spcPct val="15000"/>
              </a:spcBef>
              <a:spcAft>
                <a:spcPct val="15000"/>
              </a:spcAft>
            </a:pPr>
            <a:r>
              <a:rPr lang="el-GR" sz="2000" b="0" dirty="0" smtClean="0"/>
              <a:t>Ένα τέτοιο γεγονός έχει δραματικές συνέπειες για το </a:t>
            </a:r>
            <a:r>
              <a:rPr lang="el-GR" sz="2000" dirty="0" smtClean="0"/>
              <a:t>διεθνές εμπόριο</a:t>
            </a:r>
            <a:r>
              <a:rPr lang="el-GR" sz="2000" b="0" dirty="0" smtClean="0"/>
              <a:t>, τη διακίνηση προϊόντων και υπηρεσιών διασυνοριακά.</a:t>
            </a:r>
            <a:endParaRPr lang="en-US" sz="2000" b="0" dirty="0"/>
          </a:p>
          <a:p>
            <a:pPr>
              <a:lnSpc>
                <a:spcPct val="105000"/>
              </a:lnSpc>
              <a:spcBef>
                <a:spcPct val="15000"/>
              </a:spcBef>
              <a:spcAft>
                <a:spcPct val="15000"/>
              </a:spcAft>
            </a:pPr>
            <a:endParaRPr lang="en-US" sz="2000" b="0" dirty="0"/>
          </a:p>
          <a:p>
            <a:pPr>
              <a:lnSpc>
                <a:spcPct val="105000"/>
              </a:lnSpc>
              <a:spcBef>
                <a:spcPct val="15000"/>
              </a:spcBef>
              <a:spcAft>
                <a:spcPct val="15000"/>
              </a:spcAft>
            </a:pPr>
            <a:r>
              <a:rPr lang="el-GR" sz="2000" b="0" dirty="0" smtClean="0"/>
              <a:t>Περίπου 100.000 πτήσεις από και προς τη Βόρεια Ευρώπη ακυρώθηκαν. δισεκατομμύρια δολάρια σε ναύλους χάθηκαν και εκατομμύρια ταξιδιώτες άργησαν, ή χρειάστηκε να ακυρώσουν την πτήση τους ή να επιλέξουν κάποιο άλλο τρόπο να ταξιδέψουν. </a:t>
            </a:r>
            <a:endParaRPr lang="en-US" sz="2000" b="0" dirty="0"/>
          </a:p>
        </p:txBody>
      </p:sp>
      <p:pic>
        <p:nvPicPr>
          <p:cNvPr id="1026" name="Picture 2"/>
          <p:cNvPicPr>
            <a:picLocks noChangeAspect="1" noChangeArrowheads="1"/>
          </p:cNvPicPr>
          <p:nvPr/>
        </p:nvPicPr>
        <p:blipFill>
          <a:blip r:embed="rId3" cstate="print"/>
          <a:srcRect/>
          <a:stretch>
            <a:fillRect/>
          </a:stretch>
        </p:blipFill>
        <p:spPr bwMode="auto">
          <a:xfrm>
            <a:off x="7199313" y="0"/>
            <a:ext cx="1944687" cy="2759075"/>
          </a:xfrm>
          <a:prstGeom prst="rect">
            <a:avLst/>
          </a:prstGeom>
          <a:noFill/>
          <a:ln w="9525">
            <a:noFill/>
            <a:miter lim="800000"/>
            <a:headEnd/>
            <a:tailEnd/>
          </a:ln>
        </p:spPr>
      </p:pic>
      <p:sp>
        <p:nvSpPr>
          <p:cNvPr id="4" name="Rectangle 3"/>
          <p:cNvSpPr>
            <a:spLocks noChangeArrowheads="1"/>
          </p:cNvSpPr>
          <p:nvPr/>
        </p:nvSpPr>
        <p:spPr bwMode="auto">
          <a:xfrm>
            <a:off x="7199313" y="2759075"/>
            <a:ext cx="1944687" cy="2246769"/>
          </a:xfrm>
          <a:prstGeom prst="rect">
            <a:avLst/>
          </a:prstGeom>
          <a:noFill/>
          <a:ln w="9525">
            <a:noFill/>
            <a:miter lim="800000"/>
            <a:headEnd/>
            <a:tailEnd/>
          </a:ln>
        </p:spPr>
        <p:txBody>
          <a:bodyPr>
            <a:spAutoFit/>
          </a:bodyPr>
          <a:lstStyle/>
          <a:p>
            <a:pPr>
              <a:spcBef>
                <a:spcPct val="10000"/>
              </a:spcBef>
              <a:spcAft>
                <a:spcPct val="10000"/>
              </a:spcAft>
            </a:pPr>
            <a:r>
              <a:rPr lang="el-GR" dirty="0" smtClean="0"/>
              <a:t>Τον Απρίλιο 2010 η στάχτη από το ηφαίστειο</a:t>
            </a:r>
            <a:r>
              <a:rPr lang="en-US" dirty="0" smtClean="0"/>
              <a:t> </a:t>
            </a:r>
            <a:r>
              <a:rPr lang="en-US" dirty="0" err="1" smtClean="0"/>
              <a:t>Eyjafjallajokull</a:t>
            </a:r>
            <a:r>
              <a:rPr lang="el-GR" dirty="0" smtClean="0"/>
              <a:t> της Ισλανδίας αναστάτωσε τα αεροπορικά ταξίδια στη Βόρεια Ευρώπη αλλά και πέραν αυτής.  </a:t>
            </a:r>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left)">
                                      <p:cBhvr>
                                        <p:cTn id="10" dur="500"/>
                                        <p:tgtEl>
                                          <p:spTgt spid="20"/>
                                        </p:tgtEl>
                                      </p:cBhvr>
                                    </p:animEffect>
                                  </p:childTnLst>
                                </p:cTn>
                              </p:par>
                              <p:par>
                                <p:cTn id="11" presetID="22" presetClass="entr" presetSubtype="8"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wipe(left)">
                                      <p:cBhvr>
                                        <p:cTn id="13" dur="500"/>
                                        <p:tgtEl>
                                          <p:spTgt spid="23"/>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752642">
                                            <p:txEl>
                                              <p:pRg st="0" end="0"/>
                                            </p:txEl>
                                          </p:spTgt>
                                        </p:tgtEl>
                                        <p:attrNameLst>
                                          <p:attrName>style.visibility</p:attrName>
                                        </p:attrNameLst>
                                      </p:cBhvr>
                                      <p:to>
                                        <p:strVal val="visible"/>
                                      </p:to>
                                    </p:set>
                                    <p:animEffect transition="in" filter="wipe(left)">
                                      <p:cBhvr>
                                        <p:cTn id="17" dur="500"/>
                                        <p:tgtEl>
                                          <p:spTgt spid="75264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52642">
                                            <p:txEl>
                                              <p:pRg st="2" end="2"/>
                                            </p:txEl>
                                          </p:spTgt>
                                        </p:tgtEl>
                                        <p:attrNameLst>
                                          <p:attrName>style.visibility</p:attrName>
                                        </p:attrNameLst>
                                      </p:cBhvr>
                                      <p:to>
                                        <p:strVal val="visible"/>
                                      </p:to>
                                    </p:set>
                                    <p:animEffect transition="in" filter="wipe(left)">
                                      <p:cBhvr>
                                        <p:cTn id="22" dur="500"/>
                                        <p:tgtEl>
                                          <p:spTgt spid="75264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52642">
                                            <p:txEl>
                                              <p:pRg st="4" end="4"/>
                                            </p:txEl>
                                          </p:spTgt>
                                        </p:tgtEl>
                                        <p:attrNameLst>
                                          <p:attrName>style.visibility</p:attrName>
                                        </p:attrNameLst>
                                      </p:cBhvr>
                                      <p:to>
                                        <p:strVal val="visible"/>
                                      </p:to>
                                    </p:set>
                                    <p:animEffect transition="in" filter="wipe(left)">
                                      <p:cBhvr>
                                        <p:cTn id="27" dur="500"/>
                                        <p:tgtEl>
                                          <p:spTgt spid="752642">
                                            <p:txEl>
                                              <p:pRg st="4" end="4"/>
                                            </p:txEl>
                                          </p:spTgt>
                                        </p:tgtEl>
                                      </p:cBhvr>
                                    </p:animEffect>
                                  </p:childTnLst>
                                </p:cTn>
                              </p:par>
                            </p:childTnLst>
                          </p:cTn>
                        </p:par>
                        <p:par>
                          <p:cTn id="28" fill="hold">
                            <p:stCondLst>
                              <p:cond delay="500"/>
                            </p:stCondLst>
                            <p:childTnLst>
                              <p:par>
                                <p:cTn id="29" presetID="10" presetClass="entr" presetSubtype="0" fill="hold" nodeType="afterEffect">
                                  <p:stCondLst>
                                    <p:cond delay="0"/>
                                  </p:stCondLst>
                                  <p:childTnLst>
                                    <p:set>
                                      <p:cBhvr>
                                        <p:cTn id="30" dur="1" fill="hold">
                                          <p:stCondLst>
                                            <p:cond delay="0"/>
                                          </p:stCondLst>
                                        </p:cTn>
                                        <p:tgtEl>
                                          <p:spTgt spid="1026"/>
                                        </p:tgtEl>
                                        <p:attrNameLst>
                                          <p:attrName>style.visibility</p:attrName>
                                        </p:attrNameLst>
                                      </p:cBhvr>
                                      <p:to>
                                        <p:strVal val="visible"/>
                                      </p:to>
                                    </p:set>
                                    <p:animEffect transition="in" filter="fade">
                                      <p:cBhvr>
                                        <p:cTn id="31" dur="500"/>
                                        <p:tgtEl>
                                          <p:spTgt spid="1026"/>
                                        </p:tgtEl>
                                      </p:cBhvr>
                                    </p:animEffect>
                                  </p:childTnLst>
                                </p:cTn>
                              </p:par>
                            </p:childTnLst>
                          </p:cTn>
                        </p:par>
                        <p:par>
                          <p:cTn id="32" fill="hold">
                            <p:stCondLst>
                              <p:cond delay="1000"/>
                            </p:stCondLst>
                            <p:childTnLst>
                              <p:par>
                                <p:cTn id="33" presetID="22" presetClass="entr" presetSubtype="8" fill="hold" grpId="0" nodeType="after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wipe(left)">
                                      <p:cBhvr>
                                        <p:cTn id="3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p:bldP spid="752642" grpId="0" build="p" bldLvl="4"/>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Ο «Πρώτος Χρυσός Αιώνας» του Εμπορίου</a:t>
            </a:r>
            <a:r>
              <a:rPr lang="en-US" sz="2400" dirty="0" smtClean="0">
                <a:solidFill>
                  <a:srgbClr val="356A41"/>
                </a:solidFill>
              </a:rPr>
              <a:t> </a:t>
            </a:r>
            <a:endParaRPr lang="en-US" sz="2400" dirty="0">
              <a:solidFill>
                <a:srgbClr val="356A41"/>
              </a:solidFill>
            </a:endParaRPr>
          </a:p>
        </p:txBody>
      </p:sp>
      <p:sp>
        <p:nvSpPr>
          <p:cNvPr id="13" name="Text Box 2"/>
          <p:cNvSpPr txBox="1">
            <a:spLocks noChangeArrowheads="1"/>
          </p:cNvSpPr>
          <p:nvPr/>
        </p:nvSpPr>
        <p:spPr bwMode="auto">
          <a:xfrm>
            <a:off x="566738" y="1596571"/>
            <a:ext cx="8142287" cy="2917722"/>
          </a:xfrm>
          <a:prstGeom prst="rect">
            <a:avLst/>
          </a:prstGeom>
          <a:noFill/>
          <a:ln w="9525" algn="ctr">
            <a:noFill/>
            <a:miter lim="800000"/>
            <a:headEnd/>
            <a:tailEnd/>
          </a:ln>
        </p:spPr>
        <p:txBody>
          <a:bodyPr wrap="square">
            <a:spAutoFit/>
          </a:bodyPr>
          <a:lstStyle/>
          <a:p>
            <a:pPr>
              <a:lnSpc>
                <a:spcPct val="105000"/>
              </a:lnSpc>
              <a:spcBef>
                <a:spcPct val="15000"/>
              </a:spcBef>
              <a:spcAft>
                <a:spcPct val="15000"/>
              </a:spcAft>
            </a:pPr>
            <a:r>
              <a:rPr lang="el-GR" sz="2400" b="0" dirty="0" smtClean="0"/>
              <a:t>Η περίοδος από το 1890 μέχρι τον 1</a:t>
            </a:r>
            <a:r>
              <a:rPr lang="el-GR" sz="2400" b="0" baseline="30000" dirty="0" smtClean="0"/>
              <a:t>ο</a:t>
            </a:r>
            <a:r>
              <a:rPr lang="el-GR" sz="2400" b="0" dirty="0" smtClean="0"/>
              <a:t> Παγκόσμιο Πόλεμο </a:t>
            </a:r>
            <a:r>
              <a:rPr lang="en-US" sz="2400" b="0" dirty="0" smtClean="0"/>
              <a:t>(</a:t>
            </a:r>
            <a:r>
              <a:rPr lang="en-US" sz="2400" b="0" dirty="0"/>
              <a:t>1914–1918) </a:t>
            </a:r>
            <a:r>
              <a:rPr lang="el-GR" sz="2400" b="0" dirty="0" smtClean="0"/>
              <a:t> συχνά αναφέρεται ως ο «χρυσός αιώνας» του διεθνούς εμπορίου. </a:t>
            </a:r>
            <a:endParaRPr lang="en-US" sz="2400" b="0" dirty="0"/>
          </a:p>
          <a:p>
            <a:pPr>
              <a:lnSpc>
                <a:spcPct val="105000"/>
              </a:lnSpc>
              <a:spcBef>
                <a:spcPct val="15000"/>
              </a:spcBef>
              <a:spcAft>
                <a:spcPct val="15000"/>
              </a:spcAft>
            </a:pPr>
            <a:r>
              <a:rPr lang="el-GR" sz="2400" b="0" dirty="0" smtClean="0"/>
              <a:t>Στα χρόνια αυτά σημειώθηκαν δραματικές βελτιώσεις στις μεταφορές, όπως το ατμόπλοιο και ο σιδηρόδρομος, που επέτρεψαν μια μεγάλη αύξηση στον όγκο του διεθνούς εμπορίου. </a:t>
            </a:r>
            <a:endParaRPr lang="en-US" sz="2400" b="0" dirty="0"/>
          </a:p>
        </p:txBody>
      </p:sp>
      <p:sp>
        <p:nvSpPr>
          <p:cNvPr id="53251" name="Rectangle 8"/>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dirty="0">
              <a:solidFill>
                <a:schemeClr val="tx2"/>
              </a:solidFill>
            </a:endParaRPr>
          </a:p>
        </p:txBody>
      </p:sp>
      <p:cxnSp>
        <p:nvCxnSpPr>
          <p:cNvPr id="53252" name="Straight Connector 9"/>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53253"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animEffect transition="in" filter="wipe(left)">
                                      <p:cBhvr>
                                        <p:cTn id="11" dur="500"/>
                                        <p:tgtEl>
                                          <p:spTgt spid="1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3">
                                            <p:txEl>
                                              <p:pRg st="1" end="1"/>
                                            </p:txEl>
                                          </p:spTgt>
                                        </p:tgtEl>
                                        <p:attrNameLst>
                                          <p:attrName>style.visibility</p:attrName>
                                        </p:attrNameLst>
                                      </p:cBhvr>
                                      <p:to>
                                        <p:strVal val="visible"/>
                                      </p:to>
                                    </p:set>
                                    <p:animEffect transition="in" filter="wipe(left)">
                                      <p:cBhvr>
                                        <p:cTn id="16" dur="50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3" grpId="0" uiExpand="1" build="p" bldLvl="4"/>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7"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Ο «Πρώτος Χρυσός Αιώνας» του Εμπορίου </a:t>
            </a:r>
            <a:endParaRPr lang="en-US" sz="2400" dirty="0">
              <a:solidFill>
                <a:srgbClr val="356A41"/>
              </a:solidFill>
            </a:endParaRPr>
          </a:p>
        </p:txBody>
      </p:sp>
      <p:sp>
        <p:nvSpPr>
          <p:cNvPr id="14" name="Rectangle 6"/>
          <p:cNvSpPr>
            <a:spLocks noChangeArrowheads="1"/>
          </p:cNvSpPr>
          <p:nvPr/>
        </p:nvSpPr>
        <p:spPr bwMode="auto">
          <a:xfrm>
            <a:off x="566738" y="1282700"/>
            <a:ext cx="8374062" cy="5853910"/>
          </a:xfrm>
          <a:prstGeom prst="rect">
            <a:avLst/>
          </a:prstGeom>
          <a:noFill/>
          <a:ln w="9525" algn="ctr">
            <a:noFill/>
            <a:miter lim="800000"/>
            <a:headEnd/>
            <a:tailEnd/>
          </a:ln>
        </p:spPr>
        <p:txBody>
          <a:bodyPr wrap="square">
            <a:spAutoFit/>
          </a:bodyPr>
          <a:lstStyle/>
          <a:p>
            <a:pPr>
              <a:spcBef>
                <a:spcPct val="10000"/>
              </a:spcBef>
              <a:spcAft>
                <a:spcPct val="10000"/>
              </a:spcAft>
            </a:pPr>
            <a:r>
              <a:rPr lang="el-GR" sz="2400" dirty="0" smtClean="0">
                <a:solidFill>
                  <a:srgbClr val="3D68AF"/>
                </a:solidFill>
              </a:rPr>
              <a:t>Περίοδος του Μεσοπολέμου</a:t>
            </a:r>
            <a:r>
              <a:rPr lang="en-US" sz="2400" dirty="0" smtClean="0">
                <a:solidFill>
                  <a:srgbClr val="3D68AF"/>
                </a:solidFill>
              </a:rPr>
              <a:t>  </a:t>
            </a:r>
            <a:r>
              <a:rPr lang="el-GR" sz="2400" b="0" dirty="0" smtClean="0"/>
              <a:t>Αποκτώντας ισχύ νόμου τον Ιούνιο του 1930, η Πράξη περί Δασμών </a:t>
            </a:r>
            <a:r>
              <a:rPr lang="en-US" sz="2400" b="0" dirty="0" smtClean="0"/>
              <a:t>Smoot-Hawley </a:t>
            </a:r>
            <a:r>
              <a:rPr lang="el-GR" sz="2400" b="0" dirty="0" smtClean="0"/>
              <a:t>αύξησε τους δασμούς έως και 60% σε πολλές κατηγορίες εισαγωγών. </a:t>
            </a:r>
            <a:endParaRPr lang="en-US" sz="2400" b="0" dirty="0"/>
          </a:p>
          <a:p>
            <a:pPr>
              <a:spcBef>
                <a:spcPct val="10000"/>
              </a:spcBef>
              <a:spcAft>
                <a:spcPct val="10000"/>
              </a:spcAft>
            </a:pPr>
            <a:r>
              <a:rPr lang="el-GR" sz="2400" b="0" dirty="0" smtClean="0"/>
              <a:t>Οι δασμοί αυτοί εφαρμόστηκαν στις Ηνωμένες Πολιτείες για να προστατέψουν τους αγρότες και άλλους κλάδους, αλλά είχα ως παρενέργεια το ότι οδήγησαν τις άλλες χώρες να αντεπιτεθούν. </a:t>
            </a:r>
            <a:endParaRPr lang="en-US" sz="2400" b="0" dirty="0"/>
          </a:p>
          <a:p>
            <a:pPr>
              <a:spcBef>
                <a:spcPct val="10000"/>
              </a:spcBef>
              <a:spcAft>
                <a:spcPct val="10000"/>
              </a:spcAft>
            </a:pPr>
            <a:r>
              <a:rPr lang="el-GR" sz="2400" b="0" dirty="0" smtClean="0"/>
              <a:t>Ο Καναδάς αντεπιτέθηκε εφαρμόζοντας δικούς του υψηλούς δασμούς απέναντι στις Ηνωμένες Πολιτείες. Η Γαλλία χρησιμοποίησε </a:t>
            </a:r>
            <a:r>
              <a:rPr lang="el-GR" sz="2400" dirty="0" smtClean="0"/>
              <a:t>ποσοστώσεις στις εισαγωγές, </a:t>
            </a:r>
            <a:r>
              <a:rPr lang="el-GR" sz="2400" b="0" dirty="0" smtClean="0"/>
              <a:t>ένα περιορισμό στην ποσότητα των εισαγόμενων προϊόντων που επιτρέπεται να εισέλθει σε μια χώρα, προκειμένου να μειώσει τις εισαγωγές από τις Ηνωμένες Πολιτείες. </a:t>
            </a:r>
          </a:p>
          <a:p>
            <a:pPr>
              <a:spcBef>
                <a:spcPct val="10000"/>
              </a:spcBef>
              <a:spcAft>
                <a:spcPct val="10000"/>
              </a:spcAft>
            </a:pPr>
            <a:endParaRPr lang="el-GR" sz="2400" b="0" dirty="0" smtClean="0"/>
          </a:p>
        </p:txBody>
      </p:sp>
      <p:sp>
        <p:nvSpPr>
          <p:cNvPr id="55299" name="Rectangle 8"/>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dirty="0">
              <a:solidFill>
                <a:schemeClr val="tx2"/>
              </a:solidFill>
            </a:endParaRPr>
          </a:p>
        </p:txBody>
      </p:sp>
      <p:cxnSp>
        <p:nvCxnSpPr>
          <p:cNvPr id="55300" name="Straight Connector 9"/>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55301"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wipe(left)">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wipe(left)">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wipe(left)">
                                      <p:cBhvr>
                                        <p:cTn id="17" dur="500"/>
                                        <p:tgtEl>
                                          <p:spTgt spid="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bldLvl="2"/>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877888" y="1474788"/>
            <a:ext cx="7635875" cy="5140325"/>
            <a:chOff x="566738" y="2200275"/>
            <a:chExt cx="7805737" cy="4219575"/>
          </a:xfrm>
        </p:grpSpPr>
        <p:sp>
          <p:nvSpPr>
            <p:cNvPr id="57359" name="Rectangle 18"/>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dirty="0">
                <a:solidFill>
                  <a:schemeClr val="tx2"/>
                </a:solidFill>
              </a:endParaRPr>
            </a:p>
          </p:txBody>
        </p:sp>
        <p:sp>
          <p:nvSpPr>
            <p:cNvPr id="57360" name="Rectangle 20"/>
            <p:cNvSpPr>
              <a:spLocks noChangeArrowheads="1"/>
            </p:cNvSpPr>
            <p:nvPr/>
          </p:nvSpPr>
          <p:spPr bwMode="auto">
            <a:xfrm>
              <a:off x="581024" y="2219327"/>
              <a:ext cx="7772401" cy="259552"/>
            </a:xfrm>
            <a:prstGeom prst="rect">
              <a:avLst/>
            </a:prstGeom>
            <a:solidFill>
              <a:srgbClr val="E0D8D4"/>
            </a:solidFill>
            <a:ln w="9525" algn="ctr">
              <a:noFill/>
              <a:round/>
              <a:headEnd/>
              <a:tailEnd/>
            </a:ln>
          </p:spPr>
          <p:txBody>
            <a:bodyPr/>
            <a:lstStyle/>
            <a:p>
              <a:endParaRPr lang="en-US" sz="2800" b="0" dirty="0">
                <a:solidFill>
                  <a:schemeClr val="tx2"/>
                </a:solidFill>
              </a:endParaRPr>
            </a:p>
          </p:txBody>
        </p:sp>
      </p:grpSp>
      <p:sp>
        <p:nvSpPr>
          <p:cNvPr id="22" name="Text Box 7"/>
          <p:cNvSpPr txBox="1">
            <a:spLocks noChangeArrowheads="1"/>
          </p:cNvSpPr>
          <p:nvPr/>
        </p:nvSpPr>
        <p:spPr bwMode="auto">
          <a:xfrm>
            <a:off x="904875" y="1497013"/>
            <a:ext cx="1328738"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1-4</a:t>
            </a:r>
          </a:p>
        </p:txBody>
      </p:sp>
      <p:sp>
        <p:nvSpPr>
          <p:cNvPr id="28" name="Rectangle 27"/>
          <p:cNvSpPr>
            <a:spLocks noChangeArrowheads="1"/>
          </p:cNvSpPr>
          <p:nvPr/>
        </p:nvSpPr>
        <p:spPr bwMode="auto">
          <a:xfrm>
            <a:off x="877888" y="5097463"/>
            <a:ext cx="7635875" cy="1015663"/>
          </a:xfrm>
          <a:prstGeom prst="rect">
            <a:avLst/>
          </a:prstGeom>
          <a:noFill/>
          <a:ln w="9525">
            <a:noFill/>
            <a:miter lim="800000"/>
            <a:headEnd/>
            <a:tailEnd/>
          </a:ln>
        </p:spPr>
        <p:txBody>
          <a:bodyPr>
            <a:spAutoFit/>
          </a:bodyPr>
          <a:lstStyle/>
          <a:p>
            <a:pPr>
              <a:spcBef>
                <a:spcPct val="10000"/>
              </a:spcBef>
              <a:spcAft>
                <a:spcPct val="10000"/>
              </a:spcAft>
            </a:pPr>
            <a:r>
              <a:rPr lang="el-GR" sz="2000" dirty="0" smtClean="0">
                <a:solidFill>
                  <a:srgbClr val="8A3A6A"/>
                </a:solidFill>
              </a:rPr>
              <a:t>Μέσοι Παγκόσμιοι Δασμοί,</a:t>
            </a:r>
            <a:r>
              <a:rPr lang="en-US" sz="2000" dirty="0" smtClean="0">
                <a:solidFill>
                  <a:srgbClr val="8A3A6A"/>
                </a:solidFill>
              </a:rPr>
              <a:t> </a:t>
            </a:r>
            <a:r>
              <a:rPr lang="en-US" sz="2000" dirty="0">
                <a:solidFill>
                  <a:srgbClr val="8A3A6A"/>
                </a:solidFill>
              </a:rPr>
              <a:t>1860–2000 </a:t>
            </a:r>
            <a:r>
              <a:rPr lang="el-GR" sz="2000" dirty="0" smtClean="0"/>
              <a:t>Το διάγραμμα αυτό δείχνει τους μέσους παγκόσμιους δασμούς για 35 χώρες από το 1860 μέχρι το 2000. </a:t>
            </a:r>
            <a:endParaRPr lang="en-US" sz="2000" dirty="0"/>
          </a:p>
        </p:txBody>
      </p:sp>
      <p:sp>
        <p:nvSpPr>
          <p:cNvPr id="29" name="Rectangle 28"/>
          <p:cNvSpPr>
            <a:spLocks noChangeArrowheads="1"/>
          </p:cNvSpPr>
          <p:nvPr/>
        </p:nvSpPr>
        <p:spPr bwMode="auto">
          <a:xfrm>
            <a:off x="1044575" y="1851025"/>
            <a:ext cx="7345363" cy="3243263"/>
          </a:xfrm>
          <a:prstGeom prst="rect">
            <a:avLst/>
          </a:prstGeom>
          <a:solidFill>
            <a:schemeClr val="bg1"/>
          </a:solidFill>
          <a:ln w="25400" algn="ctr">
            <a:solidFill>
              <a:srgbClr val="D4D3D3"/>
            </a:solidFill>
            <a:round/>
            <a:headEnd/>
            <a:tailEnd/>
          </a:ln>
        </p:spPr>
        <p:txBody>
          <a:bodyPr/>
          <a:lstStyle/>
          <a:p>
            <a:endParaRPr lang="en-US" sz="2800" b="0" dirty="0">
              <a:solidFill>
                <a:schemeClr val="tx2"/>
              </a:solidFill>
            </a:endParaRPr>
          </a:p>
        </p:txBody>
      </p:sp>
      <p:sp>
        <p:nvSpPr>
          <p:cNvPr id="57349" name="Rectangle 6"/>
          <p:cNvSpPr>
            <a:spLocks noChangeArrowheads="1"/>
          </p:cNvSpPr>
          <p:nvPr/>
        </p:nvSpPr>
        <p:spPr bwMode="auto">
          <a:xfrm>
            <a:off x="566738" y="1095375"/>
            <a:ext cx="7947025" cy="400050"/>
          </a:xfrm>
          <a:prstGeom prst="rect">
            <a:avLst/>
          </a:prstGeom>
          <a:noFill/>
          <a:ln w="9525" algn="ctr">
            <a:noFill/>
            <a:miter lim="800000"/>
            <a:headEnd/>
            <a:tailEnd/>
          </a:ln>
        </p:spPr>
        <p:txBody>
          <a:bodyPr>
            <a:spAutoFit/>
          </a:bodyPr>
          <a:lstStyle/>
          <a:p>
            <a:pPr>
              <a:spcBef>
                <a:spcPct val="20000"/>
              </a:spcBef>
            </a:pPr>
            <a:r>
              <a:rPr lang="el-GR" sz="2000" dirty="0" smtClean="0">
                <a:solidFill>
                  <a:srgbClr val="3D68AF"/>
                </a:solidFill>
              </a:rPr>
              <a:t>Περίοδος του Μεσοπολέμου</a:t>
            </a:r>
            <a:endParaRPr lang="en-US" sz="2000" dirty="0">
              <a:solidFill>
                <a:srgbClr val="3D68AF"/>
              </a:solidFill>
            </a:endParaRPr>
          </a:p>
        </p:txBody>
      </p:sp>
      <p:sp>
        <p:nvSpPr>
          <p:cNvPr id="57350" name="Rectangle 5"/>
          <p:cNvSpPr>
            <a:spLocks noChangeArrowheads="1"/>
          </p:cNvSpPr>
          <p:nvPr/>
        </p:nvSpPr>
        <p:spPr bwMode="auto">
          <a:xfrm>
            <a:off x="566738" y="747713"/>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Ο «Πρώτος Χρυσός Αιώνας» του Εμπορίου</a:t>
            </a:r>
            <a:r>
              <a:rPr lang="en-US" sz="2400" dirty="0" smtClean="0">
                <a:solidFill>
                  <a:srgbClr val="356A41"/>
                </a:solidFill>
              </a:rPr>
              <a:t> </a:t>
            </a:r>
            <a:endParaRPr lang="en-US" sz="2400" dirty="0">
              <a:solidFill>
                <a:srgbClr val="356A41"/>
              </a:solidFill>
            </a:endParaRPr>
          </a:p>
        </p:txBody>
      </p:sp>
      <p:pic>
        <p:nvPicPr>
          <p:cNvPr id="39" name="Picture 38" descr="fig1-4_PPT_1.gif"/>
          <p:cNvPicPr>
            <a:picLocks noChangeAspect="1"/>
          </p:cNvPicPr>
          <p:nvPr/>
        </p:nvPicPr>
        <p:blipFill>
          <a:blip r:embed="rId3" cstate="print"/>
          <a:srcRect/>
          <a:stretch>
            <a:fillRect/>
          </a:stretch>
        </p:blipFill>
        <p:spPr bwMode="auto">
          <a:xfrm>
            <a:off x="1568450" y="1914525"/>
            <a:ext cx="6210300" cy="3114675"/>
          </a:xfrm>
          <a:prstGeom prst="rect">
            <a:avLst/>
          </a:prstGeom>
          <a:noFill/>
          <a:ln w="9525">
            <a:noFill/>
            <a:miter lim="800000"/>
            <a:headEnd/>
            <a:tailEnd/>
          </a:ln>
        </p:spPr>
      </p:pic>
      <p:pic>
        <p:nvPicPr>
          <p:cNvPr id="40" name="Picture 39" descr="fig1-4_PPT_2.gif"/>
          <p:cNvPicPr>
            <a:picLocks noChangeAspect="1"/>
          </p:cNvPicPr>
          <p:nvPr/>
        </p:nvPicPr>
        <p:blipFill>
          <a:blip r:embed="rId4" cstate="print"/>
          <a:srcRect/>
          <a:stretch>
            <a:fillRect/>
          </a:stretch>
        </p:blipFill>
        <p:spPr bwMode="auto">
          <a:xfrm>
            <a:off x="1568450" y="1914525"/>
            <a:ext cx="6210300" cy="3114675"/>
          </a:xfrm>
          <a:prstGeom prst="rect">
            <a:avLst/>
          </a:prstGeom>
          <a:noFill/>
          <a:ln w="9525">
            <a:noFill/>
            <a:miter lim="800000"/>
            <a:headEnd/>
            <a:tailEnd/>
          </a:ln>
        </p:spPr>
      </p:pic>
      <p:pic>
        <p:nvPicPr>
          <p:cNvPr id="42" name="Picture 41" descr="fig1-4_PPT_4.gif"/>
          <p:cNvPicPr>
            <a:picLocks noChangeAspect="1"/>
          </p:cNvPicPr>
          <p:nvPr/>
        </p:nvPicPr>
        <p:blipFill>
          <a:blip r:embed="rId5" cstate="print"/>
          <a:srcRect/>
          <a:stretch>
            <a:fillRect/>
          </a:stretch>
        </p:blipFill>
        <p:spPr bwMode="auto">
          <a:xfrm>
            <a:off x="1568450" y="1914525"/>
            <a:ext cx="6210300" cy="3114675"/>
          </a:xfrm>
          <a:prstGeom prst="rect">
            <a:avLst/>
          </a:prstGeom>
          <a:noFill/>
          <a:ln w="9525">
            <a:noFill/>
            <a:miter lim="800000"/>
            <a:headEnd/>
            <a:tailEnd/>
          </a:ln>
        </p:spPr>
      </p:pic>
      <p:pic>
        <p:nvPicPr>
          <p:cNvPr id="41" name="Picture 40" descr="fig1-4_PPT_3.gif"/>
          <p:cNvPicPr>
            <a:picLocks noChangeAspect="1"/>
          </p:cNvPicPr>
          <p:nvPr/>
        </p:nvPicPr>
        <p:blipFill>
          <a:blip r:embed="rId6" cstate="print"/>
          <a:srcRect/>
          <a:stretch>
            <a:fillRect/>
          </a:stretch>
        </p:blipFill>
        <p:spPr bwMode="auto">
          <a:xfrm>
            <a:off x="1568450" y="1914525"/>
            <a:ext cx="6210300" cy="3114675"/>
          </a:xfrm>
          <a:prstGeom prst="rect">
            <a:avLst/>
          </a:prstGeom>
          <a:noFill/>
          <a:ln w="9525">
            <a:noFill/>
            <a:miter lim="800000"/>
            <a:headEnd/>
            <a:tailEnd/>
          </a:ln>
        </p:spPr>
      </p:pic>
      <p:pic>
        <p:nvPicPr>
          <p:cNvPr id="43" name="Picture 42" descr="fig1-4_PPT_5.gif"/>
          <p:cNvPicPr>
            <a:picLocks noChangeAspect="1"/>
          </p:cNvPicPr>
          <p:nvPr/>
        </p:nvPicPr>
        <p:blipFill>
          <a:blip r:embed="rId7" cstate="print"/>
          <a:srcRect/>
          <a:stretch>
            <a:fillRect/>
          </a:stretch>
        </p:blipFill>
        <p:spPr bwMode="auto">
          <a:xfrm>
            <a:off x="1568450" y="1914525"/>
            <a:ext cx="6210300" cy="3114675"/>
          </a:xfrm>
          <a:prstGeom prst="rect">
            <a:avLst/>
          </a:prstGeom>
          <a:noFill/>
          <a:ln w="9525">
            <a:noFill/>
            <a:miter lim="800000"/>
            <a:headEnd/>
            <a:tailEnd/>
          </a:ln>
        </p:spPr>
      </p:pic>
      <p:sp>
        <p:nvSpPr>
          <p:cNvPr id="57356" name="Rectangle 22"/>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dirty="0">
              <a:solidFill>
                <a:schemeClr val="tx2"/>
              </a:solidFill>
            </a:endParaRPr>
          </a:p>
        </p:txBody>
      </p:sp>
      <p:cxnSp>
        <p:nvCxnSpPr>
          <p:cNvPr id="57357" name="Straight Connector 23"/>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57358"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500"/>
                                        <p:tgtEl>
                                          <p:spTgt spid="2"/>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wipe(left)">
                                      <p:cBhvr>
                                        <p:cTn id="13" dur="500"/>
                                        <p:tgtEl>
                                          <p:spTgt spid="22"/>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wipe(left)">
                                      <p:cBhvr>
                                        <p:cTn id="17" dur="500"/>
                                        <p:tgtEl>
                                          <p:spTgt spid="29"/>
                                        </p:tgtEl>
                                      </p:cBhvr>
                                    </p:animEffect>
                                  </p:childTnLst>
                                </p:cTn>
                              </p:par>
                            </p:childTnLst>
                          </p:cTn>
                        </p:par>
                        <p:par>
                          <p:cTn id="18" fill="hold">
                            <p:stCondLst>
                              <p:cond delay="2000"/>
                            </p:stCondLst>
                            <p:childTnLst>
                              <p:par>
                                <p:cTn id="19" presetID="22" presetClass="entr" presetSubtype="8" fill="hold" nodeType="afterEffect">
                                  <p:stCondLst>
                                    <p:cond delay="0"/>
                                  </p:stCondLst>
                                  <p:childTnLst>
                                    <p:set>
                                      <p:cBhvr>
                                        <p:cTn id="20" dur="1" fill="hold">
                                          <p:stCondLst>
                                            <p:cond delay="0"/>
                                          </p:stCondLst>
                                        </p:cTn>
                                        <p:tgtEl>
                                          <p:spTgt spid="39"/>
                                        </p:tgtEl>
                                        <p:attrNameLst>
                                          <p:attrName>style.visibility</p:attrName>
                                        </p:attrNameLst>
                                      </p:cBhvr>
                                      <p:to>
                                        <p:strVal val="visible"/>
                                      </p:to>
                                    </p:set>
                                    <p:animEffect transition="in" filter="wipe(left)">
                                      <p:cBhvr>
                                        <p:cTn id="21" dur="1000"/>
                                        <p:tgtEl>
                                          <p:spTgt spid="39"/>
                                        </p:tgtEl>
                                      </p:cBhvr>
                                    </p:animEffect>
                                  </p:childTnLst>
                                </p:cTn>
                              </p:par>
                            </p:childTnLst>
                          </p:cTn>
                        </p:par>
                        <p:par>
                          <p:cTn id="22" fill="hold">
                            <p:stCondLst>
                              <p:cond delay="3000"/>
                            </p:stCondLst>
                            <p:childTnLst>
                              <p:par>
                                <p:cTn id="23" presetID="22" presetClass="entr" presetSubtype="4" fill="hold" nodeType="afterEffect">
                                  <p:stCondLst>
                                    <p:cond delay="0"/>
                                  </p:stCondLst>
                                  <p:childTnLst>
                                    <p:set>
                                      <p:cBhvr>
                                        <p:cTn id="24" dur="1" fill="hold">
                                          <p:stCondLst>
                                            <p:cond delay="0"/>
                                          </p:stCondLst>
                                        </p:cTn>
                                        <p:tgtEl>
                                          <p:spTgt spid="40"/>
                                        </p:tgtEl>
                                        <p:attrNameLst>
                                          <p:attrName>style.visibility</p:attrName>
                                        </p:attrNameLst>
                                      </p:cBhvr>
                                      <p:to>
                                        <p:strVal val="visible"/>
                                      </p:to>
                                    </p:set>
                                    <p:animEffect transition="in" filter="wipe(down)">
                                      <p:cBhvr>
                                        <p:cTn id="25" dur="1000"/>
                                        <p:tgtEl>
                                          <p:spTgt spid="40"/>
                                        </p:tgtEl>
                                      </p:cBhvr>
                                    </p:animEffect>
                                  </p:childTnLst>
                                </p:cTn>
                              </p:par>
                            </p:childTnLst>
                          </p:cTn>
                        </p:par>
                        <p:par>
                          <p:cTn id="26" fill="hold">
                            <p:stCondLst>
                              <p:cond delay="4000"/>
                            </p:stCondLst>
                            <p:childTnLst>
                              <p:par>
                                <p:cTn id="27" presetID="22" presetClass="entr" presetSubtype="4" fill="hold" nodeType="afterEffect">
                                  <p:stCondLst>
                                    <p:cond delay="0"/>
                                  </p:stCondLst>
                                  <p:childTnLst>
                                    <p:set>
                                      <p:cBhvr>
                                        <p:cTn id="28" dur="1" fill="hold">
                                          <p:stCondLst>
                                            <p:cond delay="0"/>
                                          </p:stCondLst>
                                        </p:cTn>
                                        <p:tgtEl>
                                          <p:spTgt spid="41"/>
                                        </p:tgtEl>
                                        <p:attrNameLst>
                                          <p:attrName>style.visibility</p:attrName>
                                        </p:attrNameLst>
                                      </p:cBhvr>
                                      <p:to>
                                        <p:strVal val="visible"/>
                                      </p:to>
                                    </p:set>
                                    <p:animEffect transition="in" filter="wipe(down)">
                                      <p:cBhvr>
                                        <p:cTn id="29" dur="1000"/>
                                        <p:tgtEl>
                                          <p:spTgt spid="41"/>
                                        </p:tgtEl>
                                      </p:cBhvr>
                                    </p:animEffect>
                                  </p:childTnLst>
                                </p:cTn>
                              </p:par>
                            </p:childTnLst>
                          </p:cTn>
                        </p:par>
                        <p:par>
                          <p:cTn id="30" fill="hold">
                            <p:stCondLst>
                              <p:cond delay="5000"/>
                            </p:stCondLst>
                            <p:childTnLst>
                              <p:par>
                                <p:cTn id="31" presetID="22" presetClass="entr" presetSubtype="4" fill="hold" nodeType="after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wipe(down)">
                                      <p:cBhvr>
                                        <p:cTn id="33" dur="1000"/>
                                        <p:tgtEl>
                                          <p:spTgt spid="42"/>
                                        </p:tgtEl>
                                      </p:cBhvr>
                                    </p:animEffect>
                                  </p:childTnLst>
                                </p:cTn>
                              </p:par>
                            </p:childTnLst>
                          </p:cTn>
                        </p:par>
                        <p:par>
                          <p:cTn id="34" fill="hold">
                            <p:stCondLst>
                              <p:cond delay="6000"/>
                            </p:stCondLst>
                            <p:childTnLst>
                              <p:par>
                                <p:cTn id="35" presetID="22" presetClass="entr" presetSubtype="8" fill="hold" nodeType="after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wipe(left)">
                                      <p:cBhvr>
                                        <p:cTn id="37" dur="1000"/>
                                        <p:tgtEl>
                                          <p:spTgt spid="43"/>
                                        </p:tgtEl>
                                      </p:cBhvr>
                                    </p:animEffect>
                                  </p:childTnLst>
                                </p:cTn>
                              </p:par>
                            </p:childTnLst>
                          </p:cTn>
                        </p:par>
                        <p:par>
                          <p:cTn id="38" fill="hold">
                            <p:stCondLst>
                              <p:cond delay="7000"/>
                            </p:stCondLst>
                            <p:childTnLst>
                              <p:par>
                                <p:cTn id="39" presetID="22" presetClass="entr" presetSubtype="8" fill="hold" grpId="0" nodeType="after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wipe(left)">
                                      <p:cBhvr>
                                        <p:cTn id="41"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8" grpId="0"/>
      <p:bldP spid="29"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Ο «Δεύτερος Χρυσός Αιώνας» του Εμπορίου</a:t>
            </a:r>
            <a:endParaRPr lang="en-US" sz="2400" dirty="0">
              <a:solidFill>
                <a:srgbClr val="356A41"/>
              </a:solidFill>
            </a:endParaRPr>
          </a:p>
        </p:txBody>
      </p:sp>
      <p:sp>
        <p:nvSpPr>
          <p:cNvPr id="20" name="Rectangle 19"/>
          <p:cNvSpPr>
            <a:spLocks noChangeArrowheads="1"/>
          </p:cNvSpPr>
          <p:nvPr/>
        </p:nvSpPr>
        <p:spPr bwMode="auto">
          <a:xfrm>
            <a:off x="566738" y="1322388"/>
            <a:ext cx="7677150" cy="4672048"/>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Μετά το τέλος του 2</a:t>
            </a:r>
            <a:r>
              <a:rPr lang="el-GR" sz="2400" b="0" baseline="30000" dirty="0" smtClean="0"/>
              <a:t>ου</a:t>
            </a:r>
            <a:r>
              <a:rPr lang="el-GR" sz="2400" b="0" dirty="0" smtClean="0"/>
              <a:t> Παγκοσμίου Πολέμου και τις μειώσεις των δασμών υπό τη Γενική Συμφωνία Δασμών και Εμπορίου, το μειωμένο κόστος μεταφορών συνέβαλε στην αύξηση του εμπορίου</a:t>
            </a:r>
            <a:r>
              <a:rPr lang="en-US" sz="2400" b="0" dirty="0" smtClean="0"/>
              <a:t>. </a:t>
            </a:r>
            <a:endParaRPr lang="en-US" sz="2400" b="0" dirty="0"/>
          </a:p>
          <a:p>
            <a:pPr>
              <a:spcBef>
                <a:spcPct val="10000"/>
              </a:spcBef>
              <a:spcAft>
                <a:spcPct val="10000"/>
              </a:spcAft>
            </a:pPr>
            <a:r>
              <a:rPr lang="el-GR" sz="2400" b="0" dirty="0" smtClean="0"/>
              <a:t>Το κοντέινερ, που εφευρέθηκε το 1956, επέτρεπε τη διακίνηση προϊόντων με  πλοίο, τρένο, και με φορτηγό φθηνότερα απ’ ότι στο παρελθόν. </a:t>
            </a:r>
            <a:endParaRPr lang="en-US" sz="2400" b="0" dirty="0"/>
          </a:p>
          <a:p>
            <a:pPr>
              <a:spcBef>
                <a:spcPct val="10000"/>
              </a:spcBef>
              <a:spcAft>
                <a:spcPct val="10000"/>
              </a:spcAft>
            </a:pPr>
            <a:r>
              <a:rPr lang="el-GR" sz="2400" b="0" dirty="0" smtClean="0"/>
              <a:t>Το παγκόσμιο εμπόριο αυξανόταν σταθερά μετά το 1950 με όρους δολαρίου και ως λόγος προς το ΑΕΠ. Για το λόγο αυτό, η περίοδος μετά το 1950 αποκαλείται  «δεύτερος χρυσός αιώνας» του εμπορίου και της παγκοσμιοποίησης. </a:t>
            </a:r>
            <a:endParaRPr lang="en-US" sz="2400" b="0" dirty="0"/>
          </a:p>
        </p:txBody>
      </p:sp>
      <p:sp>
        <p:nvSpPr>
          <p:cNvPr id="59395" name="Rectangle 13"/>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dirty="0">
              <a:solidFill>
                <a:schemeClr val="tx2"/>
              </a:solidFill>
            </a:endParaRPr>
          </a:p>
        </p:txBody>
      </p:sp>
      <p:cxnSp>
        <p:nvCxnSpPr>
          <p:cNvPr id="59396" name="Straight Connector 18"/>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59397"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 </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0">
                                            <p:txEl>
                                              <p:pRg st="0" end="0"/>
                                            </p:txEl>
                                          </p:spTgt>
                                        </p:tgtEl>
                                        <p:attrNameLst>
                                          <p:attrName>style.visibility</p:attrName>
                                        </p:attrNameLst>
                                      </p:cBhvr>
                                      <p:to>
                                        <p:strVal val="visible"/>
                                      </p:to>
                                    </p:set>
                                    <p:animEffect transition="in" filter="wipe(left)">
                                      <p:cBhvr>
                                        <p:cTn id="11" dur="500"/>
                                        <p:tgtEl>
                                          <p:spTgt spid="2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0">
                                            <p:txEl>
                                              <p:pRg st="1" end="1"/>
                                            </p:txEl>
                                          </p:spTgt>
                                        </p:tgtEl>
                                        <p:attrNameLst>
                                          <p:attrName>style.visibility</p:attrName>
                                        </p:attrNameLst>
                                      </p:cBhvr>
                                      <p:to>
                                        <p:strVal val="visible"/>
                                      </p:to>
                                    </p:set>
                                    <p:animEffect transition="in" filter="wipe(left)">
                                      <p:cBhvr>
                                        <p:cTn id="16" dur="500"/>
                                        <p:tgtEl>
                                          <p:spTgt spid="20">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0">
                                            <p:txEl>
                                              <p:pRg st="2" end="2"/>
                                            </p:txEl>
                                          </p:spTgt>
                                        </p:tgtEl>
                                        <p:attrNameLst>
                                          <p:attrName>style.visibility</p:attrName>
                                        </p:attrNameLst>
                                      </p:cBhvr>
                                      <p:to>
                                        <p:strVal val="visible"/>
                                      </p:to>
                                    </p:set>
                                    <p:animEffect transition="in" filter="wipe(left)">
                                      <p:cBhvr>
                                        <p:cTn id="21" dur="500"/>
                                        <p:tgtEl>
                                          <p:spTgt spid="2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0" grpId="0" build="p" bldLvl="2"/>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 name="Rectangle 15"/>
          <p:cNvSpPr>
            <a:spLocks noChangeArrowheads="1"/>
          </p:cNvSpPr>
          <p:nvPr/>
        </p:nvSpPr>
        <p:spPr bwMode="auto">
          <a:xfrm>
            <a:off x="611188" y="2510971"/>
            <a:ext cx="7791450" cy="2745367"/>
          </a:xfrm>
          <a:prstGeom prst="rect">
            <a:avLst/>
          </a:prstGeom>
          <a:noFill/>
          <a:ln w="9525">
            <a:noFill/>
            <a:miter lim="800000"/>
            <a:headEnd/>
            <a:tailEnd/>
          </a:ln>
        </p:spPr>
        <p:txBody>
          <a:bodyPr wrap="square">
            <a:spAutoFit/>
          </a:bodyPr>
          <a:lstStyle/>
          <a:p>
            <a:pPr>
              <a:spcBef>
                <a:spcPct val="10000"/>
              </a:spcBef>
              <a:spcAft>
                <a:spcPct val="10000"/>
              </a:spcAft>
            </a:pPr>
            <a:r>
              <a:rPr lang="el-GR" sz="2000" b="0" dirty="0" smtClean="0"/>
              <a:t>Πριν 50 χρόνια ο </a:t>
            </a:r>
            <a:r>
              <a:rPr lang="en-US" sz="2000" b="0" dirty="0" err="1" smtClean="0"/>
              <a:t>Malcom</a:t>
            </a:r>
            <a:r>
              <a:rPr lang="en-US" sz="2000" b="0" dirty="0" smtClean="0"/>
              <a:t> </a:t>
            </a:r>
            <a:r>
              <a:rPr lang="en-US" sz="2000" b="0" dirty="0"/>
              <a:t>McLean, </a:t>
            </a:r>
            <a:r>
              <a:rPr lang="el-GR" sz="2000" b="0" dirty="0" smtClean="0"/>
              <a:t>ένας επιχειρηματίας από τη Βόρεια Καρολίνα, φόρτωσε ένα πλοίο με 58 κοντέινερ των 35 ποδιών και τα έστειλε από το </a:t>
            </a:r>
            <a:r>
              <a:rPr lang="en-US" sz="2000" b="0" dirty="0" smtClean="0"/>
              <a:t>Newark, </a:t>
            </a:r>
            <a:r>
              <a:rPr lang="en-US" sz="2000" b="0" dirty="0"/>
              <a:t>N.J., </a:t>
            </a:r>
            <a:r>
              <a:rPr lang="el-GR" sz="2000" b="0" dirty="0" smtClean="0"/>
              <a:t>στο</a:t>
            </a:r>
            <a:r>
              <a:rPr lang="en-US" sz="2000" b="0" dirty="0" smtClean="0"/>
              <a:t> </a:t>
            </a:r>
            <a:r>
              <a:rPr lang="en-US" sz="2000" b="0" dirty="0"/>
              <a:t>Houston.</a:t>
            </a:r>
          </a:p>
          <a:p>
            <a:pPr>
              <a:spcBef>
                <a:spcPct val="10000"/>
              </a:spcBef>
              <a:spcAft>
                <a:spcPct val="10000"/>
              </a:spcAft>
            </a:pPr>
            <a:r>
              <a:rPr lang="el-GR" sz="2000" b="0" dirty="0" smtClean="0"/>
              <a:t>Ο </a:t>
            </a:r>
            <a:r>
              <a:rPr lang="en-US" sz="2000" b="0" dirty="0" smtClean="0"/>
              <a:t>McLean </a:t>
            </a:r>
            <a:r>
              <a:rPr lang="el-GR" sz="2000" b="0" dirty="0" smtClean="0"/>
              <a:t>ήταν ο πρώτος που σχεδίασε ένα σύστημα μεταφοράς σε σχέση με τη συσκευασία του φορτίου σε μεγάλα μεταλλικά κουτιά , που μπορούσαν να φορτώνονται και να εκφορτώνονται από γερανούς.</a:t>
            </a:r>
            <a:endParaRPr lang="en-US" sz="2000" b="0" dirty="0"/>
          </a:p>
          <a:p>
            <a:pPr>
              <a:spcBef>
                <a:spcPct val="10000"/>
              </a:spcBef>
              <a:spcAft>
                <a:spcPct val="10000"/>
              </a:spcAft>
            </a:pPr>
            <a:endParaRPr lang="en-US" sz="2400" b="0" dirty="0"/>
          </a:p>
        </p:txBody>
      </p:sp>
      <p:grpSp>
        <p:nvGrpSpPr>
          <p:cNvPr id="19" name="Group 12"/>
          <p:cNvGrpSpPr>
            <a:grpSpLocks/>
          </p:cNvGrpSpPr>
          <p:nvPr/>
        </p:nvGrpSpPr>
        <p:grpSpPr bwMode="auto">
          <a:xfrm>
            <a:off x="493713" y="0"/>
            <a:ext cx="5662612" cy="820738"/>
            <a:chOff x="566739" y="4459460"/>
            <a:chExt cx="5662264" cy="820738"/>
          </a:xfrm>
        </p:grpSpPr>
        <p:pic>
          <p:nvPicPr>
            <p:cNvPr id="61448" name="Picture 13"/>
            <p:cNvPicPr>
              <a:picLocks noChangeAspect="1"/>
            </p:cNvPicPr>
            <p:nvPr/>
          </p:nvPicPr>
          <p:blipFill>
            <a:blip r:embed="rId3" cstate="print"/>
            <a:srcRect/>
            <a:stretch>
              <a:fillRect/>
            </a:stretch>
          </p:blipFill>
          <p:spPr bwMode="auto">
            <a:xfrm>
              <a:off x="828674" y="4497560"/>
              <a:ext cx="603027" cy="603027"/>
            </a:xfrm>
            <a:prstGeom prst="rect">
              <a:avLst/>
            </a:prstGeom>
            <a:noFill/>
            <a:ln w="9525">
              <a:noFill/>
              <a:miter lim="800000"/>
              <a:headEnd/>
              <a:tailEnd/>
            </a:ln>
          </p:spPr>
        </p:pic>
        <p:sp>
          <p:nvSpPr>
            <p:cNvPr id="24" name="Rectangle 3"/>
            <p:cNvSpPr txBox="1">
              <a:spLocks noChangeArrowheads="1"/>
            </p:cNvSpPr>
            <p:nvPr/>
          </p:nvSpPr>
          <p:spPr bwMode="auto">
            <a:xfrm>
              <a:off x="566739" y="4459460"/>
              <a:ext cx="5662264" cy="820738"/>
            </a:xfrm>
            <a:prstGeom prst="rect">
              <a:avLst/>
            </a:prstGeom>
            <a:noFill/>
            <a:ln w="9525">
              <a:noFill/>
              <a:miter lim="800000"/>
              <a:headEnd/>
              <a:tailEnd/>
            </a:ln>
          </p:spPr>
          <p:txBody>
            <a:bodyPr anchor="ctr"/>
            <a:lstStyle/>
            <a:p>
              <a:pPr eaLnBrk="0" hangingPunct="0">
                <a:defRPr/>
              </a:pPr>
              <a:r>
                <a:rPr lang="el-GR" sz="2800" kern="0" dirty="0" smtClean="0">
                  <a:solidFill>
                    <a:srgbClr val="69134B"/>
                  </a:solidFill>
                  <a:latin typeface="+mj-lt"/>
                  <a:ea typeface="+mj-ea"/>
                  <a:cs typeface="+mj-cs"/>
                </a:rPr>
                <a:t>ΠΡΩΤΟΣΕΛΙΔΟ</a:t>
              </a:r>
              <a:endParaRPr lang="en-US" sz="2800" kern="0" dirty="0">
                <a:solidFill>
                  <a:srgbClr val="69134B"/>
                </a:solidFill>
                <a:latin typeface="+mj-lt"/>
                <a:ea typeface="+mj-ea"/>
                <a:cs typeface="+mj-cs"/>
              </a:endParaRPr>
            </a:p>
          </p:txBody>
        </p:sp>
      </p:grpSp>
      <p:cxnSp>
        <p:nvCxnSpPr>
          <p:cNvPr id="61443" name="Straight Connector 7"/>
          <p:cNvCxnSpPr>
            <a:cxnSpLocks noChangeShapeType="1"/>
          </p:cNvCxnSpPr>
          <p:nvPr/>
        </p:nvCxnSpPr>
        <p:spPr bwMode="auto">
          <a:xfrm>
            <a:off x="479425" y="1289050"/>
            <a:ext cx="7658100" cy="0"/>
          </a:xfrm>
          <a:prstGeom prst="line">
            <a:avLst/>
          </a:prstGeom>
          <a:noFill/>
          <a:ln w="19050" cap="rnd" algn="ctr">
            <a:solidFill>
              <a:srgbClr val="9C3A45"/>
            </a:solidFill>
            <a:prstDash val="sysDash"/>
            <a:round/>
            <a:headEnd/>
            <a:tailEnd/>
          </a:ln>
        </p:spPr>
      </p:cxnSp>
      <p:pic>
        <p:nvPicPr>
          <p:cNvPr id="1026" name="Picture 2"/>
          <p:cNvPicPr>
            <a:picLocks noChangeAspect="1" noChangeArrowheads="1"/>
          </p:cNvPicPr>
          <p:nvPr/>
        </p:nvPicPr>
        <p:blipFill>
          <a:blip r:embed="rId4" cstate="print"/>
          <a:srcRect/>
          <a:stretch>
            <a:fillRect/>
          </a:stretch>
        </p:blipFill>
        <p:spPr bwMode="auto">
          <a:xfrm>
            <a:off x="6564313" y="0"/>
            <a:ext cx="2579687" cy="1708150"/>
          </a:xfrm>
          <a:prstGeom prst="rect">
            <a:avLst/>
          </a:prstGeom>
          <a:noFill/>
          <a:ln w="9525">
            <a:noFill/>
            <a:miter lim="800000"/>
            <a:headEnd/>
            <a:tailEnd/>
          </a:ln>
        </p:spPr>
      </p:pic>
      <p:sp>
        <p:nvSpPr>
          <p:cNvPr id="9" name="Rectangle 5"/>
          <p:cNvSpPr>
            <a:spLocks noChangeArrowheads="1"/>
          </p:cNvSpPr>
          <p:nvPr/>
        </p:nvSpPr>
        <p:spPr bwMode="auto">
          <a:xfrm>
            <a:off x="522288" y="701675"/>
            <a:ext cx="7351712" cy="769441"/>
          </a:xfrm>
          <a:prstGeom prst="rect">
            <a:avLst/>
          </a:prstGeom>
          <a:noFill/>
          <a:ln w="9525" algn="ctr">
            <a:noFill/>
            <a:miter lim="800000"/>
            <a:headEnd/>
            <a:tailEnd/>
          </a:ln>
        </p:spPr>
        <p:txBody>
          <a:bodyPr wrap="square">
            <a:spAutoFit/>
          </a:bodyPr>
          <a:lstStyle/>
          <a:p>
            <a:pPr>
              <a:spcBef>
                <a:spcPct val="20000"/>
              </a:spcBef>
            </a:pPr>
            <a:r>
              <a:rPr lang="el-GR" sz="2000" dirty="0" smtClean="0">
                <a:solidFill>
                  <a:schemeClr val="accent2"/>
                </a:solidFill>
              </a:rPr>
              <a:t>Μια Θαλάσσια Μεταβολή στις Μεταφορές πριν 50 </a:t>
            </a:r>
          </a:p>
          <a:p>
            <a:pPr>
              <a:spcBef>
                <a:spcPct val="20000"/>
              </a:spcBef>
            </a:pPr>
            <a:r>
              <a:rPr lang="el-GR" sz="2000" dirty="0" smtClean="0">
                <a:solidFill>
                  <a:schemeClr val="accent2"/>
                </a:solidFill>
              </a:rPr>
              <a:t>Χρόνια</a:t>
            </a:r>
            <a:endParaRPr lang="en-US" sz="2000" dirty="0">
              <a:solidFill>
                <a:schemeClr val="accent2"/>
              </a:solidFill>
            </a:endParaRPr>
          </a:p>
        </p:txBody>
      </p:sp>
      <p:sp>
        <p:nvSpPr>
          <p:cNvPr id="8" name="Rectangle 7"/>
          <p:cNvSpPr>
            <a:spLocks noChangeArrowheads="1"/>
          </p:cNvSpPr>
          <p:nvPr/>
        </p:nvSpPr>
        <p:spPr bwMode="auto">
          <a:xfrm>
            <a:off x="6343650" y="1689100"/>
            <a:ext cx="2800350" cy="738664"/>
          </a:xfrm>
          <a:prstGeom prst="rect">
            <a:avLst/>
          </a:prstGeom>
          <a:noFill/>
          <a:ln w="9525">
            <a:noFill/>
            <a:miter lim="800000"/>
            <a:headEnd/>
            <a:tailEnd/>
          </a:ln>
        </p:spPr>
        <p:txBody>
          <a:bodyPr>
            <a:spAutoFit/>
          </a:bodyPr>
          <a:lstStyle/>
          <a:p>
            <a:pPr>
              <a:spcBef>
                <a:spcPct val="10000"/>
              </a:spcBef>
              <a:spcAft>
                <a:spcPct val="10000"/>
              </a:spcAft>
            </a:pPr>
            <a:r>
              <a:rPr lang="el-GR" b="0" dirty="0" smtClean="0"/>
              <a:t>Ένα πλήρως φορτωμένο πλοίο μπορεί να μεταφέρει χιλιάδες κοντέινερ</a:t>
            </a:r>
            <a:endParaRPr lang="en-US" b="0" dirty="0"/>
          </a:p>
        </p:txBody>
      </p:sp>
      <p:sp>
        <p:nvSpPr>
          <p:cNvPr id="102414" name="Text Box 14"/>
          <p:cNvSpPr txBox="1">
            <a:spLocks noChangeArrowheads="1"/>
          </p:cNvSpPr>
          <p:nvPr/>
        </p:nvSpPr>
        <p:spPr bwMode="auto">
          <a:xfrm>
            <a:off x="611188" y="4934857"/>
            <a:ext cx="8358187" cy="1015663"/>
          </a:xfrm>
          <a:prstGeom prst="rect">
            <a:avLst/>
          </a:prstGeom>
          <a:noFill/>
          <a:ln w="9525">
            <a:noFill/>
            <a:miter lim="800000"/>
            <a:headEnd/>
            <a:tailEnd/>
          </a:ln>
        </p:spPr>
        <p:txBody>
          <a:bodyPr wrap="square">
            <a:spAutoFit/>
          </a:bodyPr>
          <a:lstStyle/>
          <a:p>
            <a:r>
              <a:rPr lang="el-GR" sz="2000" b="0" dirty="0" smtClean="0"/>
              <a:t>Αντικαθιστώντας τα χύδην φορτία με κοντέινερ προκάλεσε τη δραματική μείωση του κόστους μεταφοράς, δίνοντας νέα ώθηση στις αγορές και τροφοδοτώντας την παγκόσμια οικονομία.  </a:t>
            </a:r>
            <a:endParaRPr lang="en-US" sz="20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plus(in)">
                                      <p:cBhvr>
                                        <p:cTn id="7" dur="2000"/>
                                        <p:tgtEl>
                                          <p:spTgt spid="19"/>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fade">
                                      <p:cBhvr>
                                        <p:cTn id="11" dur="500"/>
                                        <p:tgtEl>
                                          <p:spTgt spid="1026"/>
                                        </p:tgtEl>
                                      </p:cBhvr>
                                    </p:animEffect>
                                  </p:childTnLst>
                                </p:cTn>
                              </p:par>
                            </p:childTnLst>
                          </p:cTn>
                        </p:par>
                        <p:par>
                          <p:cTn id="12" fill="hold">
                            <p:stCondLst>
                              <p:cond delay="2500"/>
                            </p:stCondLst>
                            <p:childTnLst>
                              <p:par>
                                <p:cTn id="13" presetID="22" presetClass="entr" presetSubtype="8"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024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9" grpId="0" autoUpdateAnimBg="0"/>
      <p:bldP spid="8" grpId="0"/>
      <p:bldP spid="102414"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Η Χρηματοοικονομική Κρίση</a:t>
            </a:r>
            <a:endParaRPr lang="en-US" sz="2400" dirty="0">
              <a:solidFill>
                <a:srgbClr val="356A41"/>
              </a:solidFill>
            </a:endParaRPr>
          </a:p>
        </p:txBody>
      </p:sp>
      <p:grpSp>
        <p:nvGrpSpPr>
          <p:cNvPr id="7" name="Group 39"/>
          <p:cNvGrpSpPr>
            <a:grpSpLocks/>
          </p:cNvGrpSpPr>
          <p:nvPr/>
        </p:nvGrpSpPr>
        <p:grpSpPr bwMode="auto">
          <a:xfrm>
            <a:off x="533400" y="1212850"/>
            <a:ext cx="8088313" cy="4637088"/>
            <a:chOff x="566738" y="2200275"/>
            <a:chExt cx="7805737" cy="4219575"/>
          </a:xfrm>
        </p:grpSpPr>
        <p:sp>
          <p:nvSpPr>
            <p:cNvPr id="63506" name="Rectangle 7"/>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63507" name="Rectangle 8"/>
            <p:cNvSpPr>
              <a:spLocks noChangeArrowheads="1"/>
            </p:cNvSpPr>
            <p:nvPr/>
          </p:nvSpPr>
          <p:spPr bwMode="auto">
            <a:xfrm>
              <a:off x="581024" y="2219327"/>
              <a:ext cx="7772401" cy="290543"/>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0" name="Text Box 7"/>
          <p:cNvSpPr txBox="1">
            <a:spLocks noChangeArrowheads="1"/>
          </p:cNvSpPr>
          <p:nvPr/>
        </p:nvSpPr>
        <p:spPr bwMode="auto">
          <a:xfrm>
            <a:off x="552450" y="1233488"/>
            <a:ext cx="1328738"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1-5</a:t>
            </a:r>
          </a:p>
        </p:txBody>
      </p:sp>
      <p:sp>
        <p:nvSpPr>
          <p:cNvPr id="11" name="Rectangle 10"/>
          <p:cNvSpPr>
            <a:spLocks noChangeArrowheads="1"/>
          </p:cNvSpPr>
          <p:nvPr/>
        </p:nvSpPr>
        <p:spPr bwMode="auto">
          <a:xfrm>
            <a:off x="6328230" y="1627188"/>
            <a:ext cx="2264228" cy="3342453"/>
          </a:xfrm>
          <a:prstGeom prst="rect">
            <a:avLst/>
          </a:prstGeom>
          <a:noFill/>
          <a:ln w="9525">
            <a:noFill/>
            <a:miter lim="800000"/>
            <a:headEnd/>
            <a:tailEnd/>
          </a:ln>
        </p:spPr>
        <p:txBody>
          <a:bodyPr wrap="square">
            <a:spAutoFit/>
          </a:bodyPr>
          <a:lstStyle/>
          <a:p>
            <a:pPr>
              <a:spcBef>
                <a:spcPct val="10000"/>
              </a:spcBef>
              <a:spcAft>
                <a:spcPct val="10000"/>
              </a:spcAft>
            </a:pPr>
            <a:r>
              <a:rPr lang="el-GR" sz="1600" dirty="0" smtClean="0">
                <a:solidFill>
                  <a:srgbClr val="8A3A6A"/>
                </a:solidFill>
              </a:rPr>
              <a:t>Μεταβολή στην Αξία του Εμπορίου, </a:t>
            </a:r>
            <a:r>
              <a:rPr lang="en-US" sz="1600" dirty="0" smtClean="0">
                <a:solidFill>
                  <a:srgbClr val="8A3A6A"/>
                </a:solidFill>
              </a:rPr>
              <a:t>2007–2009 (</a:t>
            </a:r>
            <a:r>
              <a:rPr lang="el-GR" sz="1600" dirty="0" smtClean="0">
                <a:solidFill>
                  <a:srgbClr val="8A3A6A"/>
                </a:solidFill>
              </a:rPr>
              <a:t>σε ποσοστά)</a:t>
            </a:r>
            <a:r>
              <a:rPr lang="en-US" sz="1600" dirty="0" smtClean="0">
                <a:solidFill>
                  <a:srgbClr val="8A3A6A"/>
                </a:solidFill>
              </a:rPr>
              <a:t> </a:t>
            </a:r>
            <a:endParaRPr lang="en-US" sz="1600" dirty="0">
              <a:solidFill>
                <a:srgbClr val="8A3A6A"/>
              </a:solidFill>
            </a:endParaRPr>
          </a:p>
          <a:p>
            <a:pPr>
              <a:spcBef>
                <a:spcPct val="10000"/>
              </a:spcBef>
              <a:spcAft>
                <a:spcPct val="10000"/>
              </a:spcAft>
            </a:pPr>
            <a:r>
              <a:rPr lang="el-GR" sz="1600" dirty="0" smtClean="0"/>
              <a:t>Ως αποτέλεσμα της παγκόσμιας χρηματοοικονομικής κρίσης και της οικονομικής ύφεσης, η αξία του εμπορίου μειώθηκε ανάμεσα στην αρχή του 2008 και την αρχή του 2009. </a:t>
            </a:r>
            <a:endParaRPr lang="en-US" sz="1600" dirty="0"/>
          </a:p>
        </p:txBody>
      </p:sp>
      <p:sp>
        <p:nvSpPr>
          <p:cNvPr id="12" name="Rectangle 11"/>
          <p:cNvSpPr>
            <a:spLocks noChangeArrowheads="1"/>
          </p:cNvSpPr>
          <p:nvPr/>
        </p:nvSpPr>
        <p:spPr bwMode="auto">
          <a:xfrm>
            <a:off x="657225" y="1631950"/>
            <a:ext cx="5670550" cy="4116388"/>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14" name="Picture 13" descr="fig1-5_PPT_1.gif"/>
          <p:cNvPicPr>
            <a:picLocks noChangeAspect="1"/>
          </p:cNvPicPr>
          <p:nvPr/>
        </p:nvPicPr>
        <p:blipFill>
          <a:blip r:embed="rId3" cstate="print"/>
          <a:srcRect/>
          <a:stretch>
            <a:fillRect/>
          </a:stretch>
        </p:blipFill>
        <p:spPr bwMode="auto">
          <a:xfrm>
            <a:off x="754063" y="1641475"/>
            <a:ext cx="5486400" cy="4038600"/>
          </a:xfrm>
          <a:prstGeom prst="rect">
            <a:avLst/>
          </a:prstGeom>
          <a:noFill/>
          <a:ln w="9525">
            <a:noFill/>
            <a:miter lim="800000"/>
            <a:headEnd/>
            <a:tailEnd/>
          </a:ln>
        </p:spPr>
      </p:pic>
      <p:pic>
        <p:nvPicPr>
          <p:cNvPr id="19" name="Picture 18" descr="fig1-5_PPT_2.gif"/>
          <p:cNvPicPr>
            <a:picLocks noChangeAspect="1"/>
          </p:cNvPicPr>
          <p:nvPr/>
        </p:nvPicPr>
        <p:blipFill>
          <a:blip r:embed="rId4" cstate="print"/>
          <a:srcRect/>
          <a:stretch>
            <a:fillRect/>
          </a:stretch>
        </p:blipFill>
        <p:spPr bwMode="auto">
          <a:xfrm>
            <a:off x="754063" y="1641475"/>
            <a:ext cx="5486400" cy="4038600"/>
          </a:xfrm>
          <a:prstGeom prst="rect">
            <a:avLst/>
          </a:prstGeom>
          <a:noFill/>
          <a:ln w="9525">
            <a:noFill/>
            <a:miter lim="800000"/>
            <a:headEnd/>
            <a:tailEnd/>
          </a:ln>
        </p:spPr>
      </p:pic>
      <p:pic>
        <p:nvPicPr>
          <p:cNvPr id="20" name="Picture 19" descr="fig1-5_PPT_3.gif"/>
          <p:cNvPicPr>
            <a:picLocks noChangeAspect="1"/>
          </p:cNvPicPr>
          <p:nvPr/>
        </p:nvPicPr>
        <p:blipFill>
          <a:blip r:embed="rId5" cstate="print"/>
          <a:srcRect/>
          <a:stretch>
            <a:fillRect/>
          </a:stretch>
        </p:blipFill>
        <p:spPr bwMode="auto">
          <a:xfrm>
            <a:off x="754063" y="1641475"/>
            <a:ext cx="5486400" cy="4038600"/>
          </a:xfrm>
          <a:prstGeom prst="rect">
            <a:avLst/>
          </a:prstGeom>
          <a:noFill/>
          <a:ln w="9525">
            <a:noFill/>
            <a:miter lim="800000"/>
            <a:headEnd/>
            <a:tailEnd/>
          </a:ln>
        </p:spPr>
      </p:pic>
      <p:pic>
        <p:nvPicPr>
          <p:cNvPr id="21" name="Picture 20" descr="fig1-5_PPT_4.gif"/>
          <p:cNvPicPr>
            <a:picLocks noChangeAspect="1"/>
          </p:cNvPicPr>
          <p:nvPr/>
        </p:nvPicPr>
        <p:blipFill>
          <a:blip r:embed="rId6" cstate="print"/>
          <a:srcRect/>
          <a:stretch>
            <a:fillRect/>
          </a:stretch>
        </p:blipFill>
        <p:spPr bwMode="auto">
          <a:xfrm>
            <a:off x="754063" y="1641475"/>
            <a:ext cx="5486400" cy="4038600"/>
          </a:xfrm>
          <a:prstGeom prst="rect">
            <a:avLst/>
          </a:prstGeom>
          <a:noFill/>
          <a:ln w="9525">
            <a:noFill/>
            <a:miter lim="800000"/>
            <a:headEnd/>
            <a:tailEnd/>
          </a:ln>
        </p:spPr>
      </p:pic>
      <p:pic>
        <p:nvPicPr>
          <p:cNvPr id="22" name="Picture 21" descr="fig1-5_PPT_5.gif"/>
          <p:cNvPicPr>
            <a:picLocks noChangeAspect="1"/>
          </p:cNvPicPr>
          <p:nvPr/>
        </p:nvPicPr>
        <p:blipFill>
          <a:blip r:embed="rId7" cstate="print"/>
          <a:srcRect/>
          <a:stretch>
            <a:fillRect/>
          </a:stretch>
        </p:blipFill>
        <p:spPr bwMode="auto">
          <a:xfrm>
            <a:off x="754063" y="1641475"/>
            <a:ext cx="5486400" cy="4038600"/>
          </a:xfrm>
          <a:prstGeom prst="rect">
            <a:avLst/>
          </a:prstGeom>
          <a:noFill/>
          <a:ln w="9525">
            <a:noFill/>
            <a:miter lim="800000"/>
            <a:headEnd/>
            <a:tailEnd/>
          </a:ln>
        </p:spPr>
      </p:pic>
      <p:pic>
        <p:nvPicPr>
          <p:cNvPr id="23" name="Picture 22" descr="fig1-5_PPT_6.gif"/>
          <p:cNvPicPr>
            <a:picLocks noChangeAspect="1"/>
          </p:cNvPicPr>
          <p:nvPr/>
        </p:nvPicPr>
        <p:blipFill>
          <a:blip r:embed="rId8" cstate="print"/>
          <a:srcRect/>
          <a:stretch>
            <a:fillRect/>
          </a:stretch>
        </p:blipFill>
        <p:spPr bwMode="auto">
          <a:xfrm>
            <a:off x="754063" y="1641475"/>
            <a:ext cx="5486400" cy="4038600"/>
          </a:xfrm>
          <a:prstGeom prst="rect">
            <a:avLst/>
          </a:prstGeom>
          <a:noFill/>
          <a:ln w="9525">
            <a:noFill/>
            <a:miter lim="800000"/>
            <a:headEnd/>
            <a:tailEnd/>
          </a:ln>
        </p:spPr>
      </p:pic>
      <p:pic>
        <p:nvPicPr>
          <p:cNvPr id="24" name="Picture 23" descr="fig1-5_PPT_7.gif"/>
          <p:cNvPicPr>
            <a:picLocks noChangeAspect="1"/>
          </p:cNvPicPr>
          <p:nvPr/>
        </p:nvPicPr>
        <p:blipFill>
          <a:blip r:embed="rId9" cstate="print"/>
          <a:srcRect/>
          <a:stretch>
            <a:fillRect/>
          </a:stretch>
        </p:blipFill>
        <p:spPr bwMode="auto">
          <a:xfrm>
            <a:off x="754063" y="1641475"/>
            <a:ext cx="5486400" cy="4038600"/>
          </a:xfrm>
          <a:prstGeom prst="rect">
            <a:avLst/>
          </a:prstGeom>
          <a:noFill/>
          <a:ln w="9525">
            <a:noFill/>
            <a:miter lim="800000"/>
            <a:headEnd/>
            <a:tailEnd/>
          </a:ln>
        </p:spPr>
      </p:pic>
      <p:pic>
        <p:nvPicPr>
          <p:cNvPr id="25" name="Picture 24" descr="fig1-5_PPT_8.gif"/>
          <p:cNvPicPr>
            <a:picLocks noChangeAspect="1"/>
          </p:cNvPicPr>
          <p:nvPr/>
        </p:nvPicPr>
        <p:blipFill>
          <a:blip r:embed="rId10" cstate="print"/>
          <a:srcRect/>
          <a:stretch>
            <a:fillRect/>
          </a:stretch>
        </p:blipFill>
        <p:spPr bwMode="auto">
          <a:xfrm>
            <a:off x="754063" y="1641475"/>
            <a:ext cx="5486400" cy="4038600"/>
          </a:xfrm>
          <a:prstGeom prst="rect">
            <a:avLst/>
          </a:prstGeom>
          <a:noFill/>
          <a:ln w="9525">
            <a:noFill/>
            <a:miter lim="800000"/>
            <a:headEnd/>
            <a:tailEnd/>
          </a:ln>
        </p:spPr>
      </p:pic>
      <p:pic>
        <p:nvPicPr>
          <p:cNvPr id="26" name="Picture 25" descr="fig1-5_PPT_9.gif"/>
          <p:cNvPicPr>
            <a:picLocks noChangeAspect="1"/>
          </p:cNvPicPr>
          <p:nvPr/>
        </p:nvPicPr>
        <p:blipFill>
          <a:blip r:embed="rId11" cstate="print"/>
          <a:srcRect/>
          <a:stretch>
            <a:fillRect/>
          </a:stretch>
        </p:blipFill>
        <p:spPr bwMode="auto">
          <a:xfrm>
            <a:off x="754063" y="1641475"/>
            <a:ext cx="5486400" cy="4038600"/>
          </a:xfrm>
          <a:prstGeom prst="rect">
            <a:avLst/>
          </a:prstGeom>
          <a:noFill/>
          <a:ln w="9525">
            <a:noFill/>
            <a:miter lim="800000"/>
            <a:headEnd/>
            <a:tailEnd/>
          </a:ln>
        </p:spPr>
      </p:pic>
      <p:sp>
        <p:nvSpPr>
          <p:cNvPr id="63503" name="Rectangle 26"/>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63504" name="Straight Connector 27"/>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63505"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dirty="0">
                <a:solidFill>
                  <a:srgbClr val="69134B"/>
                </a:solidFill>
              </a:rPr>
              <a:t>1  </a:t>
            </a:r>
            <a:r>
              <a:rPr lang="el-GR" sz="2400" dirty="0" smtClean="0">
                <a:solidFill>
                  <a:srgbClr val="69134B"/>
                </a:solidFill>
              </a:rPr>
              <a:t>Διεθνές Εμπόριο</a:t>
            </a:r>
            <a:endParaRPr lang="en-US" sz="2400" dirty="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ppt_x</p:attrName>
                                        </p:attrNameLst>
                                      </p:cBhvr>
                                      <p:tavLst>
                                        <p:tav tm="0">
                                          <p:val>
                                            <p:strVal val="#ppt_x-.2"/>
                                          </p:val>
                                        </p:tav>
                                        <p:tav tm="100000">
                                          <p:val>
                                            <p:strVal val="#ppt_x"/>
                                          </p:val>
                                        </p:tav>
                                      </p:tavLst>
                                    </p:anim>
                                    <p:anim calcmode="lin" valueType="num">
                                      <p:cBhvr>
                                        <p:cTn id="12" dur="5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13" dur="500"/>
                                        <p:tgtEl>
                                          <p:spTgt spid="7"/>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left)">
                                      <p:cBhvr>
                                        <p:cTn id="21" dur="500"/>
                                        <p:tgtEl>
                                          <p:spTgt spid="12"/>
                                        </p:tgtEl>
                                      </p:cBhvr>
                                    </p:animEffect>
                                  </p:childTnLst>
                                </p:cTn>
                              </p:par>
                            </p:childTnLst>
                          </p:cTn>
                        </p:par>
                        <p:par>
                          <p:cTn id="22" fill="hold">
                            <p:stCondLst>
                              <p:cond delay="2000"/>
                            </p:stCondLst>
                            <p:childTnLst>
                              <p:par>
                                <p:cTn id="23" presetID="22" presetClass="entr" presetSubtype="8" fill="hold"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left)">
                                      <p:cBhvr>
                                        <p:cTn id="25" dur="750"/>
                                        <p:tgtEl>
                                          <p:spTgt spid="14"/>
                                        </p:tgtEl>
                                      </p:cBhvr>
                                    </p:animEffect>
                                  </p:childTnLst>
                                </p:cTn>
                              </p:par>
                            </p:childTnLst>
                          </p:cTn>
                        </p:par>
                        <p:par>
                          <p:cTn id="26" fill="hold">
                            <p:stCondLst>
                              <p:cond delay="2750"/>
                            </p:stCondLst>
                            <p:childTnLst>
                              <p:par>
                                <p:cTn id="27" presetID="22" presetClass="entr" presetSubtype="8"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750"/>
                                        <p:tgtEl>
                                          <p:spTgt spid="19"/>
                                        </p:tgtEl>
                                      </p:cBhvr>
                                    </p:animEffect>
                                  </p:childTnLst>
                                </p:cTn>
                              </p:par>
                            </p:childTnLst>
                          </p:cTn>
                        </p:par>
                        <p:par>
                          <p:cTn id="30" fill="hold">
                            <p:stCondLst>
                              <p:cond delay="3500"/>
                            </p:stCondLst>
                            <p:childTnLst>
                              <p:par>
                                <p:cTn id="31" presetID="22" presetClass="entr" presetSubtype="4" fill="hold" nodeType="after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wipe(down)">
                                      <p:cBhvr>
                                        <p:cTn id="33" dur="1000"/>
                                        <p:tgtEl>
                                          <p:spTgt spid="20"/>
                                        </p:tgtEl>
                                      </p:cBhvr>
                                    </p:animEffect>
                                  </p:childTnLst>
                                </p:cTn>
                              </p:par>
                            </p:childTnLst>
                          </p:cTn>
                        </p:par>
                        <p:par>
                          <p:cTn id="34" fill="hold">
                            <p:stCondLst>
                              <p:cond delay="4500"/>
                            </p:stCondLst>
                            <p:childTnLst>
                              <p:par>
                                <p:cTn id="35" presetID="22" presetClass="entr" presetSubtype="8" fill="hold" nodeType="after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ipe(left)">
                                      <p:cBhvr>
                                        <p:cTn id="37" dur="1000"/>
                                        <p:tgtEl>
                                          <p:spTgt spid="21"/>
                                        </p:tgtEl>
                                      </p:cBhvr>
                                    </p:animEffect>
                                  </p:childTnLst>
                                </p:cTn>
                              </p:par>
                            </p:childTnLst>
                          </p:cTn>
                        </p:par>
                        <p:par>
                          <p:cTn id="38" fill="hold">
                            <p:stCondLst>
                              <p:cond delay="5500"/>
                            </p:stCondLst>
                            <p:childTnLst>
                              <p:par>
                                <p:cTn id="39" presetID="22" presetClass="entr" presetSubtype="8" fill="hold" nodeType="after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wipe(left)">
                                      <p:cBhvr>
                                        <p:cTn id="41" dur="1000"/>
                                        <p:tgtEl>
                                          <p:spTgt spid="22"/>
                                        </p:tgtEl>
                                      </p:cBhvr>
                                    </p:animEffect>
                                  </p:childTnLst>
                                </p:cTn>
                              </p:par>
                            </p:childTnLst>
                          </p:cTn>
                        </p:par>
                        <p:par>
                          <p:cTn id="42" fill="hold">
                            <p:stCondLst>
                              <p:cond delay="6500"/>
                            </p:stCondLst>
                            <p:childTnLst>
                              <p:par>
                                <p:cTn id="43" presetID="22" presetClass="entr" presetSubtype="8" fill="hold" nodeType="after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wipe(left)">
                                      <p:cBhvr>
                                        <p:cTn id="45" dur="1000"/>
                                        <p:tgtEl>
                                          <p:spTgt spid="23"/>
                                        </p:tgtEl>
                                      </p:cBhvr>
                                    </p:animEffect>
                                  </p:childTnLst>
                                </p:cTn>
                              </p:par>
                            </p:childTnLst>
                          </p:cTn>
                        </p:par>
                        <p:par>
                          <p:cTn id="46" fill="hold">
                            <p:stCondLst>
                              <p:cond delay="7500"/>
                            </p:stCondLst>
                            <p:childTnLst>
                              <p:par>
                                <p:cTn id="47" presetID="22" presetClass="entr" presetSubtype="8" fill="hold" nodeType="after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wipe(left)">
                                      <p:cBhvr>
                                        <p:cTn id="49" dur="1000"/>
                                        <p:tgtEl>
                                          <p:spTgt spid="24"/>
                                        </p:tgtEl>
                                      </p:cBhvr>
                                    </p:animEffect>
                                  </p:childTnLst>
                                </p:cTn>
                              </p:par>
                            </p:childTnLst>
                          </p:cTn>
                        </p:par>
                        <p:par>
                          <p:cTn id="50" fill="hold">
                            <p:stCondLst>
                              <p:cond delay="8500"/>
                            </p:stCondLst>
                            <p:childTnLst>
                              <p:par>
                                <p:cTn id="51" presetID="22" presetClass="entr" presetSubtype="8" fill="hold" nodeType="after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wipe(left)">
                                      <p:cBhvr>
                                        <p:cTn id="53" dur="1000"/>
                                        <p:tgtEl>
                                          <p:spTgt spid="25"/>
                                        </p:tgtEl>
                                      </p:cBhvr>
                                    </p:animEffect>
                                  </p:childTnLst>
                                </p:cTn>
                              </p:par>
                            </p:childTnLst>
                          </p:cTn>
                        </p:par>
                        <p:par>
                          <p:cTn id="54" fill="hold">
                            <p:stCondLst>
                              <p:cond delay="9500"/>
                            </p:stCondLst>
                            <p:childTnLst>
                              <p:par>
                                <p:cTn id="55" presetID="22" presetClass="entr" presetSubtype="8" fill="hold" nodeType="after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wipe(left)">
                                      <p:cBhvr>
                                        <p:cTn id="57" dur="1000"/>
                                        <p:tgtEl>
                                          <p:spTgt spid="26"/>
                                        </p:tgtEl>
                                      </p:cBhvr>
                                    </p:animEffect>
                                  </p:childTnLst>
                                </p:cTn>
                              </p:par>
                            </p:childTnLst>
                          </p:cTn>
                        </p:par>
                        <p:par>
                          <p:cTn id="58" fill="hold">
                            <p:stCondLst>
                              <p:cond delay="10500"/>
                            </p:stCondLst>
                            <p:childTnLst>
                              <p:par>
                                <p:cTn id="59" presetID="22" presetClass="entr" presetSubtype="8" fill="hold" grpId="0" nodeType="after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wipe(left)">
                                      <p:cBhvr>
                                        <p:cTn id="6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0" grpId="0" animBg="1"/>
      <p:bldP spid="11" grpId="0"/>
      <p:bldP spid="12"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4" name="Group 13"/>
          <p:cNvGrpSpPr>
            <a:grpSpLocks/>
          </p:cNvGrpSpPr>
          <p:nvPr/>
        </p:nvGrpSpPr>
        <p:grpSpPr bwMode="auto">
          <a:xfrm>
            <a:off x="566738" y="304800"/>
            <a:ext cx="6342062" cy="304800"/>
            <a:chOff x="566738" y="417533"/>
            <a:chExt cx="6138862" cy="197193"/>
          </a:xfrm>
        </p:grpSpPr>
        <p:sp>
          <p:nvSpPr>
            <p:cNvPr id="65555" name="Rectangle 14"/>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65556" name="Straight Connector 15"/>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7" name="Rectangle 3"/>
          <p:cNvSpPr txBox="1">
            <a:spLocks noChangeArrowheads="1"/>
          </p:cNvSpPr>
          <p:nvPr/>
        </p:nvSpPr>
        <p:spPr bwMode="auto">
          <a:xfrm>
            <a:off x="566738" y="0"/>
            <a:ext cx="8577262" cy="696686"/>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latin typeface="+mj-lt"/>
                <a:ea typeface="+mj-ea"/>
                <a:cs typeface="+mj-cs"/>
              </a:rPr>
              <a:t>Μετανάστευση και Ξένες Άμεσες Επενδύσεις</a:t>
            </a:r>
            <a:r>
              <a:rPr lang="en-US" sz="2400" kern="0" dirty="0" smtClean="0">
                <a:solidFill>
                  <a:srgbClr val="69134B"/>
                </a:solidFill>
                <a:latin typeface="+mj-lt"/>
                <a:ea typeface="+mj-ea"/>
                <a:cs typeface="+mj-cs"/>
              </a:rPr>
              <a:t> </a:t>
            </a:r>
            <a:endParaRPr lang="en-US" sz="2400" kern="0" dirty="0">
              <a:solidFill>
                <a:srgbClr val="69134B"/>
              </a:solidFill>
              <a:latin typeface="+mj-lt"/>
              <a:ea typeface="+mj-ea"/>
              <a:cs typeface="+mj-cs"/>
            </a:endParaRPr>
          </a:p>
        </p:txBody>
      </p:sp>
      <p:sp>
        <p:nvSpPr>
          <p:cNvPr id="862213" name="Rectangle 5"/>
          <p:cNvSpPr>
            <a:spLocks noChangeArrowheads="1"/>
          </p:cNvSpPr>
          <p:nvPr/>
        </p:nvSpPr>
        <p:spPr bwMode="auto">
          <a:xfrm>
            <a:off x="566738" y="603250"/>
            <a:ext cx="7351712" cy="461963"/>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της Μετανάστευσης</a:t>
            </a:r>
            <a:endParaRPr lang="en-US" sz="2400" dirty="0">
              <a:solidFill>
                <a:srgbClr val="356A41"/>
              </a:solidFill>
            </a:endParaRPr>
          </a:p>
        </p:txBody>
      </p:sp>
      <p:grpSp>
        <p:nvGrpSpPr>
          <p:cNvPr id="18" name="Group 39"/>
          <p:cNvGrpSpPr>
            <a:grpSpLocks/>
          </p:cNvGrpSpPr>
          <p:nvPr/>
        </p:nvGrpSpPr>
        <p:grpSpPr bwMode="auto">
          <a:xfrm>
            <a:off x="533400" y="1096963"/>
            <a:ext cx="7958138" cy="5532437"/>
            <a:chOff x="566738" y="2200275"/>
            <a:chExt cx="7805737" cy="4219575"/>
          </a:xfrm>
        </p:grpSpPr>
        <p:sp>
          <p:nvSpPr>
            <p:cNvPr id="65553" name="Rectangle 1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65554" name="Rectangle 21"/>
            <p:cNvSpPr>
              <a:spLocks noChangeArrowheads="1"/>
            </p:cNvSpPr>
            <p:nvPr/>
          </p:nvSpPr>
          <p:spPr bwMode="auto">
            <a:xfrm>
              <a:off x="581024" y="2219327"/>
              <a:ext cx="7772401" cy="258724"/>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3" name="Text Box 7"/>
          <p:cNvSpPr txBox="1">
            <a:spLocks noChangeArrowheads="1"/>
          </p:cNvSpPr>
          <p:nvPr/>
        </p:nvSpPr>
        <p:spPr bwMode="auto">
          <a:xfrm>
            <a:off x="552450" y="1117600"/>
            <a:ext cx="1328738"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1-6</a:t>
            </a:r>
          </a:p>
        </p:txBody>
      </p:sp>
      <p:sp>
        <p:nvSpPr>
          <p:cNvPr id="24" name="Rectangle 23"/>
          <p:cNvSpPr>
            <a:spLocks noChangeArrowheads="1"/>
          </p:cNvSpPr>
          <p:nvPr/>
        </p:nvSpPr>
        <p:spPr bwMode="auto">
          <a:xfrm>
            <a:off x="584200" y="5648325"/>
            <a:ext cx="8008938" cy="1175706"/>
          </a:xfrm>
          <a:prstGeom prst="rect">
            <a:avLst/>
          </a:prstGeom>
          <a:noFill/>
          <a:ln w="9525">
            <a:noFill/>
            <a:miter lim="800000"/>
            <a:headEnd/>
            <a:tailEnd/>
          </a:ln>
        </p:spPr>
        <p:txBody>
          <a:bodyPr wrap="square">
            <a:spAutoFit/>
          </a:bodyPr>
          <a:lstStyle/>
          <a:p>
            <a:pPr>
              <a:spcBef>
                <a:spcPct val="10000"/>
              </a:spcBef>
              <a:spcAft>
                <a:spcPct val="10000"/>
              </a:spcAft>
            </a:pPr>
            <a:r>
              <a:rPr lang="el-GR" sz="1800" dirty="0" smtClean="0">
                <a:solidFill>
                  <a:srgbClr val="8A3A6A"/>
                </a:solidFill>
              </a:rPr>
              <a:t>Μετανάστες γεννημένοι στο Εξωτερικό</a:t>
            </a:r>
            <a:r>
              <a:rPr lang="en-US" sz="1800" dirty="0" smtClean="0">
                <a:solidFill>
                  <a:srgbClr val="8A3A6A"/>
                </a:solidFill>
              </a:rPr>
              <a:t>, </a:t>
            </a:r>
            <a:r>
              <a:rPr lang="en-US" sz="1800" dirty="0">
                <a:solidFill>
                  <a:srgbClr val="8A3A6A"/>
                </a:solidFill>
              </a:rPr>
              <a:t>2005 </a:t>
            </a:r>
            <a:r>
              <a:rPr lang="en-US" sz="1800" dirty="0" smtClean="0">
                <a:solidFill>
                  <a:srgbClr val="8A3A6A"/>
                </a:solidFill>
              </a:rPr>
              <a:t>(</a:t>
            </a:r>
            <a:r>
              <a:rPr lang="el-GR" sz="1800" dirty="0" smtClean="0">
                <a:solidFill>
                  <a:srgbClr val="8A3A6A"/>
                </a:solidFill>
              </a:rPr>
              <a:t>σε εκατομμύρια</a:t>
            </a:r>
            <a:r>
              <a:rPr lang="en-US" sz="1800" dirty="0" smtClean="0">
                <a:solidFill>
                  <a:srgbClr val="8A3A6A"/>
                </a:solidFill>
              </a:rPr>
              <a:t>) </a:t>
            </a:r>
            <a:endParaRPr lang="en-US" sz="1800" dirty="0">
              <a:solidFill>
                <a:srgbClr val="8A3A6A"/>
              </a:solidFill>
            </a:endParaRPr>
          </a:p>
          <a:p>
            <a:pPr>
              <a:spcBef>
                <a:spcPct val="10000"/>
              </a:spcBef>
              <a:spcAft>
                <a:spcPct val="10000"/>
              </a:spcAft>
            </a:pPr>
            <a:r>
              <a:rPr lang="el-GR" dirty="0" smtClean="0"/>
              <a:t>Η απεικόνιση αυτή δείχνει τον αριθμό των γεννημένων στο εξωτερικό μεταναστών που ζουν σε επιλεγμένες χώρες και περιοχές του κόσμου για το 2005 σε εκατομμύρια ανθρώπων</a:t>
            </a:r>
            <a:r>
              <a:rPr lang="en-US" dirty="0" smtClean="0"/>
              <a:t>. </a:t>
            </a:r>
            <a:endParaRPr lang="en-US" dirty="0"/>
          </a:p>
          <a:p>
            <a:pPr>
              <a:spcBef>
                <a:spcPct val="10000"/>
              </a:spcBef>
              <a:spcAft>
                <a:spcPct val="10000"/>
              </a:spcAft>
            </a:pPr>
            <a:endParaRPr lang="en-US" sz="1800" dirty="0"/>
          </a:p>
        </p:txBody>
      </p:sp>
      <p:sp>
        <p:nvSpPr>
          <p:cNvPr id="25" name="Rectangle 24"/>
          <p:cNvSpPr>
            <a:spLocks noChangeArrowheads="1"/>
          </p:cNvSpPr>
          <p:nvPr/>
        </p:nvSpPr>
        <p:spPr bwMode="auto">
          <a:xfrm>
            <a:off x="657225" y="1516063"/>
            <a:ext cx="7716838" cy="414020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19" name="Picture 18" descr="fig1-6_map_PPT_1.gif"/>
          <p:cNvPicPr>
            <a:picLocks noChangeAspect="1"/>
          </p:cNvPicPr>
          <p:nvPr/>
        </p:nvPicPr>
        <p:blipFill>
          <a:blip r:embed="rId3" cstate="print"/>
          <a:srcRect/>
          <a:stretch>
            <a:fillRect/>
          </a:stretch>
        </p:blipFill>
        <p:spPr bwMode="auto">
          <a:xfrm>
            <a:off x="842963" y="1584325"/>
            <a:ext cx="7334250" cy="4010025"/>
          </a:xfrm>
          <a:prstGeom prst="rect">
            <a:avLst/>
          </a:prstGeom>
          <a:noFill/>
          <a:ln w="9525">
            <a:noFill/>
            <a:miter lim="800000"/>
            <a:headEnd/>
            <a:tailEnd/>
          </a:ln>
        </p:spPr>
      </p:pic>
      <p:pic>
        <p:nvPicPr>
          <p:cNvPr id="21" name="Picture 20" descr="fig1-6_map_PPT_2.gif"/>
          <p:cNvPicPr>
            <a:picLocks noChangeAspect="1"/>
          </p:cNvPicPr>
          <p:nvPr/>
        </p:nvPicPr>
        <p:blipFill>
          <a:blip r:embed="rId4" cstate="print"/>
          <a:srcRect/>
          <a:stretch>
            <a:fillRect/>
          </a:stretch>
        </p:blipFill>
        <p:spPr bwMode="auto">
          <a:xfrm>
            <a:off x="842963" y="1584325"/>
            <a:ext cx="7334250" cy="4010025"/>
          </a:xfrm>
          <a:prstGeom prst="rect">
            <a:avLst/>
          </a:prstGeom>
          <a:noFill/>
          <a:ln w="9525">
            <a:noFill/>
            <a:miter lim="800000"/>
            <a:headEnd/>
            <a:tailEnd/>
          </a:ln>
        </p:spPr>
      </p:pic>
      <p:pic>
        <p:nvPicPr>
          <p:cNvPr id="26" name="Picture 25" descr="fig1-6_map_PPT_3.gif"/>
          <p:cNvPicPr>
            <a:picLocks noChangeAspect="1"/>
          </p:cNvPicPr>
          <p:nvPr/>
        </p:nvPicPr>
        <p:blipFill>
          <a:blip r:embed="rId5" cstate="print"/>
          <a:srcRect/>
          <a:stretch>
            <a:fillRect/>
          </a:stretch>
        </p:blipFill>
        <p:spPr bwMode="auto">
          <a:xfrm>
            <a:off x="842963" y="1584325"/>
            <a:ext cx="7334250" cy="4010025"/>
          </a:xfrm>
          <a:prstGeom prst="rect">
            <a:avLst/>
          </a:prstGeom>
          <a:noFill/>
          <a:ln w="9525">
            <a:noFill/>
            <a:miter lim="800000"/>
            <a:headEnd/>
            <a:tailEnd/>
          </a:ln>
        </p:spPr>
      </p:pic>
      <p:pic>
        <p:nvPicPr>
          <p:cNvPr id="27" name="Picture 26" descr="fig1-6_map_PPT_4.gif"/>
          <p:cNvPicPr>
            <a:picLocks noChangeAspect="1"/>
          </p:cNvPicPr>
          <p:nvPr/>
        </p:nvPicPr>
        <p:blipFill>
          <a:blip r:embed="rId6" cstate="print"/>
          <a:srcRect/>
          <a:stretch>
            <a:fillRect/>
          </a:stretch>
        </p:blipFill>
        <p:spPr bwMode="auto">
          <a:xfrm>
            <a:off x="842963" y="1584325"/>
            <a:ext cx="7334250" cy="4010025"/>
          </a:xfrm>
          <a:prstGeom prst="rect">
            <a:avLst/>
          </a:prstGeom>
          <a:noFill/>
          <a:ln w="9525">
            <a:noFill/>
            <a:miter lim="800000"/>
            <a:headEnd/>
            <a:tailEnd/>
          </a:ln>
        </p:spPr>
      </p:pic>
      <p:pic>
        <p:nvPicPr>
          <p:cNvPr id="28" name="Picture 27" descr="fig1-6_map_PPT_5.gif"/>
          <p:cNvPicPr>
            <a:picLocks noChangeAspect="1"/>
          </p:cNvPicPr>
          <p:nvPr/>
        </p:nvPicPr>
        <p:blipFill>
          <a:blip r:embed="rId7" cstate="print"/>
          <a:srcRect/>
          <a:stretch>
            <a:fillRect/>
          </a:stretch>
        </p:blipFill>
        <p:spPr bwMode="auto">
          <a:xfrm>
            <a:off x="842963" y="1584325"/>
            <a:ext cx="7334250" cy="4010025"/>
          </a:xfrm>
          <a:prstGeom prst="rect">
            <a:avLst/>
          </a:prstGeom>
          <a:noFill/>
          <a:ln w="9525">
            <a:noFill/>
            <a:miter lim="800000"/>
            <a:headEnd/>
            <a:tailEnd/>
          </a:ln>
        </p:spPr>
      </p:pic>
      <p:pic>
        <p:nvPicPr>
          <p:cNvPr id="29" name="Picture 28" descr="fig1-6_map_PPT_6.gif"/>
          <p:cNvPicPr>
            <a:picLocks noChangeAspect="1"/>
          </p:cNvPicPr>
          <p:nvPr/>
        </p:nvPicPr>
        <p:blipFill>
          <a:blip r:embed="rId8" cstate="print"/>
          <a:srcRect/>
          <a:stretch>
            <a:fillRect/>
          </a:stretch>
        </p:blipFill>
        <p:spPr bwMode="auto">
          <a:xfrm>
            <a:off x="842963" y="1584325"/>
            <a:ext cx="7334250" cy="4010025"/>
          </a:xfrm>
          <a:prstGeom prst="rect">
            <a:avLst/>
          </a:prstGeom>
          <a:noFill/>
          <a:ln w="9525">
            <a:noFill/>
            <a:miter lim="800000"/>
            <a:headEnd/>
            <a:tailEnd/>
          </a:ln>
        </p:spPr>
      </p:pic>
      <p:pic>
        <p:nvPicPr>
          <p:cNvPr id="30" name="Picture 29" descr="fig1-6_map_PPT_7.gif"/>
          <p:cNvPicPr>
            <a:picLocks noChangeAspect="1"/>
          </p:cNvPicPr>
          <p:nvPr/>
        </p:nvPicPr>
        <p:blipFill>
          <a:blip r:embed="rId9" cstate="print"/>
          <a:srcRect/>
          <a:stretch>
            <a:fillRect/>
          </a:stretch>
        </p:blipFill>
        <p:spPr bwMode="auto">
          <a:xfrm>
            <a:off x="842963" y="1584325"/>
            <a:ext cx="7334250" cy="4010025"/>
          </a:xfrm>
          <a:prstGeom prst="rect">
            <a:avLst/>
          </a:prstGeom>
          <a:noFill/>
          <a:ln w="9525">
            <a:noFill/>
            <a:miter lim="800000"/>
            <a:headEnd/>
            <a:tailEnd/>
          </a:ln>
        </p:spPr>
      </p:pic>
      <p:pic>
        <p:nvPicPr>
          <p:cNvPr id="31" name="Picture 30" descr="fig1-6_map_PPT_8.gif"/>
          <p:cNvPicPr>
            <a:picLocks noChangeAspect="1"/>
          </p:cNvPicPr>
          <p:nvPr/>
        </p:nvPicPr>
        <p:blipFill>
          <a:blip r:embed="rId10" cstate="print"/>
          <a:srcRect/>
          <a:stretch>
            <a:fillRect/>
          </a:stretch>
        </p:blipFill>
        <p:spPr bwMode="auto">
          <a:xfrm>
            <a:off x="842963" y="1584325"/>
            <a:ext cx="7334250" cy="4010025"/>
          </a:xfrm>
          <a:prstGeom prst="rect">
            <a:avLst/>
          </a:prstGeom>
          <a:noFill/>
          <a:ln w="9525">
            <a:noFill/>
            <a:miter lim="800000"/>
            <a:headEnd/>
            <a:tailEnd/>
          </a:ln>
        </p:spPr>
      </p:pic>
      <p:pic>
        <p:nvPicPr>
          <p:cNvPr id="33" name="Picture 32" descr="fig1-6_legend_PPT.gif"/>
          <p:cNvPicPr>
            <a:picLocks noChangeAspect="1"/>
          </p:cNvPicPr>
          <p:nvPr/>
        </p:nvPicPr>
        <p:blipFill>
          <a:blip r:embed="rId11" cstate="print"/>
          <a:srcRect/>
          <a:stretch>
            <a:fillRect/>
          </a:stretch>
        </p:blipFill>
        <p:spPr bwMode="auto">
          <a:xfrm>
            <a:off x="822325" y="4799013"/>
            <a:ext cx="1228725" cy="8001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par>
                                <p:cTn id="8" presetID="22" presetClass="entr" presetSubtype="8"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left)">
                                      <p:cBhvr>
                                        <p:cTn id="10" dur="500"/>
                                        <p:tgtEl>
                                          <p:spTgt spid="14"/>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862213"/>
                                        </p:tgtEl>
                                        <p:attrNameLst>
                                          <p:attrName>style.visibility</p:attrName>
                                        </p:attrNameLst>
                                      </p:cBhvr>
                                      <p:to>
                                        <p:strVal val="visible"/>
                                      </p:to>
                                    </p:set>
                                    <p:animEffect transition="in" filter="wipe(left)">
                                      <p:cBhvr>
                                        <p:cTn id="14" dur="500"/>
                                        <p:tgtEl>
                                          <p:spTgt spid="862213"/>
                                        </p:tgtEl>
                                      </p:cBhvr>
                                    </p:animEffect>
                                  </p:childTnLst>
                                </p:cTn>
                              </p:par>
                            </p:childTnLst>
                          </p:cTn>
                        </p:par>
                        <p:par>
                          <p:cTn id="15" fill="hold">
                            <p:stCondLst>
                              <p:cond delay="1000"/>
                            </p:stCondLst>
                            <p:childTnLst>
                              <p:par>
                                <p:cTn id="16" presetID="29" presetClass="entr" presetSubtype="0" fill="hold" nodeType="after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p:cTn id="18" dur="500" fill="hold"/>
                                        <p:tgtEl>
                                          <p:spTgt spid="18"/>
                                        </p:tgtEl>
                                        <p:attrNameLst>
                                          <p:attrName>ppt_x</p:attrName>
                                        </p:attrNameLst>
                                      </p:cBhvr>
                                      <p:tavLst>
                                        <p:tav tm="0">
                                          <p:val>
                                            <p:strVal val="#ppt_x-.2"/>
                                          </p:val>
                                        </p:tav>
                                        <p:tav tm="100000">
                                          <p:val>
                                            <p:strVal val="#ppt_x"/>
                                          </p:val>
                                        </p:tav>
                                      </p:tavLst>
                                    </p:anim>
                                    <p:anim calcmode="lin" valueType="num">
                                      <p:cBhvr>
                                        <p:cTn id="19" dur="500" fill="hold"/>
                                        <p:tgtEl>
                                          <p:spTgt spid="18"/>
                                        </p:tgtEl>
                                        <p:attrNameLst>
                                          <p:attrName>ppt_y</p:attrName>
                                        </p:attrNameLst>
                                      </p:cBhvr>
                                      <p:tavLst>
                                        <p:tav tm="0">
                                          <p:val>
                                            <p:strVal val="#ppt_y"/>
                                          </p:val>
                                        </p:tav>
                                        <p:tav tm="100000">
                                          <p:val>
                                            <p:strVal val="#ppt_y"/>
                                          </p:val>
                                        </p:tav>
                                      </p:tavLst>
                                    </p:anim>
                                    <p:animEffect transition="in" filter="wipe(right)" prLst="gradientSize: 0.1">
                                      <p:cBhvr>
                                        <p:cTn id="20" dur="500"/>
                                        <p:tgtEl>
                                          <p:spTgt spid="18"/>
                                        </p:tgtEl>
                                      </p:cBhvr>
                                    </p:animEffect>
                                  </p:childTnLst>
                                </p:cTn>
                              </p:par>
                            </p:childTnLst>
                          </p:cTn>
                        </p:par>
                        <p:par>
                          <p:cTn id="21" fill="hold">
                            <p:stCondLst>
                              <p:cond delay="1500"/>
                            </p:stCondLst>
                            <p:childTnLst>
                              <p:par>
                                <p:cTn id="22" presetID="22" presetClass="entr" presetSubtype="8"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wipe(left)">
                                      <p:cBhvr>
                                        <p:cTn id="24" dur="500"/>
                                        <p:tgtEl>
                                          <p:spTgt spid="23"/>
                                        </p:tgtEl>
                                      </p:cBhvr>
                                    </p:animEffect>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wipe(left)">
                                      <p:cBhvr>
                                        <p:cTn id="28" dur="500"/>
                                        <p:tgtEl>
                                          <p:spTgt spid="25"/>
                                        </p:tgtEl>
                                      </p:cBhvr>
                                    </p:animEffect>
                                  </p:childTnLst>
                                </p:cTn>
                              </p:par>
                            </p:childTnLst>
                          </p:cTn>
                        </p:par>
                        <p:par>
                          <p:cTn id="29" fill="hold">
                            <p:stCondLst>
                              <p:cond delay="2500"/>
                            </p:stCondLst>
                            <p:childTnLst>
                              <p:par>
                                <p:cTn id="30" presetID="10" presetClass="entr" presetSubtype="0" fill="hold" nodeType="after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fade">
                                      <p:cBhvr>
                                        <p:cTn id="32" dur="500"/>
                                        <p:tgtEl>
                                          <p:spTgt spid="21"/>
                                        </p:tgtEl>
                                      </p:cBhvr>
                                    </p:animEffect>
                                  </p:childTnLst>
                                </p:cTn>
                              </p:par>
                              <p:par>
                                <p:cTn id="33" presetID="10" presetClass="entr" presetSubtype="0" fill="hold" nodeType="with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500"/>
                                        <p:tgtEl>
                                          <p:spTgt spid="19"/>
                                        </p:tgtEl>
                                      </p:cBhvr>
                                    </p:animEffect>
                                  </p:childTnLst>
                                </p:cTn>
                              </p:par>
                            </p:childTnLst>
                          </p:cTn>
                        </p:par>
                        <p:par>
                          <p:cTn id="36" fill="hold">
                            <p:stCondLst>
                              <p:cond delay="3500"/>
                            </p:stCondLst>
                            <p:childTnLst>
                              <p:par>
                                <p:cTn id="37" presetID="22" presetClass="entr" presetSubtype="8" fill="hold" nodeType="after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wipe(left)">
                                      <p:cBhvr>
                                        <p:cTn id="39" dur="1000"/>
                                        <p:tgtEl>
                                          <p:spTgt spid="26"/>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24">
                                            <p:txEl>
                                              <p:pRg st="0" end="0"/>
                                            </p:txEl>
                                          </p:spTgt>
                                        </p:tgtEl>
                                        <p:attrNameLst>
                                          <p:attrName>style.visibility</p:attrName>
                                        </p:attrNameLst>
                                      </p:cBhvr>
                                      <p:to>
                                        <p:strVal val="visible"/>
                                      </p:to>
                                    </p:set>
                                    <p:animEffect transition="in" filter="wipe(left)">
                                      <p:cBhvr>
                                        <p:cTn id="43" dur="500"/>
                                        <p:tgtEl>
                                          <p:spTgt spid="24">
                                            <p:txEl>
                                              <p:pRg st="0" end="0"/>
                                            </p:txEl>
                                          </p:spTgt>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24">
                                            <p:txEl>
                                              <p:pRg st="1" end="1"/>
                                            </p:txEl>
                                          </p:spTgt>
                                        </p:tgtEl>
                                        <p:attrNameLst>
                                          <p:attrName>style.visibility</p:attrName>
                                        </p:attrNameLst>
                                      </p:cBhvr>
                                      <p:to>
                                        <p:strVal val="visible"/>
                                      </p:to>
                                    </p:set>
                                    <p:animEffect transition="in" filter="wipe(left)">
                                      <p:cBhvr>
                                        <p:cTn id="47" dur="500"/>
                                        <p:tgtEl>
                                          <p:spTgt spid="24">
                                            <p:txEl>
                                              <p:pRg st="1" end="1"/>
                                            </p:txEl>
                                          </p:spTgt>
                                        </p:tgtEl>
                                      </p:cBhvr>
                                    </p:animEffect>
                                  </p:childTnLst>
                                </p:cTn>
                              </p:par>
                            </p:childTnLst>
                          </p:cTn>
                        </p:par>
                        <p:par>
                          <p:cTn id="48" fill="hold">
                            <p:stCondLst>
                              <p:cond delay="5500"/>
                            </p:stCondLst>
                            <p:childTnLst>
                              <p:par>
                                <p:cTn id="49" presetID="22" presetClass="entr" presetSubtype="8" fill="hold" nodeType="after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wipe(left)">
                                      <p:cBhvr>
                                        <p:cTn id="51" dur="500"/>
                                        <p:tgtEl>
                                          <p:spTgt spid="33"/>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wipe(left)">
                                      <p:cBhvr>
                                        <p:cTn id="55" dur="1000"/>
                                        <p:tgtEl>
                                          <p:spTgt spid="27"/>
                                        </p:tgtEl>
                                      </p:cBhvr>
                                    </p:animEffect>
                                  </p:childTnLst>
                                </p:cTn>
                              </p:par>
                            </p:childTnLst>
                          </p:cTn>
                        </p:par>
                        <p:par>
                          <p:cTn id="56" fill="hold">
                            <p:stCondLst>
                              <p:cond delay="7000"/>
                            </p:stCondLst>
                            <p:childTnLst>
                              <p:par>
                                <p:cTn id="57" presetID="22" presetClass="entr" presetSubtype="8" fill="hold" nodeType="after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wipe(left)">
                                      <p:cBhvr>
                                        <p:cTn id="59" dur="1000"/>
                                        <p:tgtEl>
                                          <p:spTgt spid="28"/>
                                        </p:tgtEl>
                                      </p:cBhvr>
                                    </p:animEffect>
                                  </p:childTnLst>
                                </p:cTn>
                              </p:par>
                            </p:childTnLst>
                          </p:cTn>
                        </p:par>
                        <p:par>
                          <p:cTn id="60" fill="hold">
                            <p:stCondLst>
                              <p:cond delay="8000"/>
                            </p:stCondLst>
                            <p:childTnLst>
                              <p:par>
                                <p:cTn id="61" presetID="22" presetClass="entr" presetSubtype="8" fill="hold" nodeType="after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wipe(left)">
                                      <p:cBhvr>
                                        <p:cTn id="63" dur="1000"/>
                                        <p:tgtEl>
                                          <p:spTgt spid="29"/>
                                        </p:tgtEl>
                                      </p:cBhvr>
                                    </p:animEffect>
                                  </p:childTnLst>
                                </p:cTn>
                              </p:par>
                            </p:childTnLst>
                          </p:cTn>
                        </p:par>
                        <p:par>
                          <p:cTn id="64" fill="hold">
                            <p:stCondLst>
                              <p:cond delay="9000"/>
                            </p:stCondLst>
                            <p:childTnLst>
                              <p:par>
                                <p:cTn id="65" presetID="22" presetClass="entr" presetSubtype="8" fill="hold" nodeType="afterEffect">
                                  <p:stCondLst>
                                    <p:cond delay="0"/>
                                  </p:stCondLst>
                                  <p:childTnLst>
                                    <p:set>
                                      <p:cBhvr>
                                        <p:cTn id="66" dur="1" fill="hold">
                                          <p:stCondLst>
                                            <p:cond delay="0"/>
                                          </p:stCondLst>
                                        </p:cTn>
                                        <p:tgtEl>
                                          <p:spTgt spid="30"/>
                                        </p:tgtEl>
                                        <p:attrNameLst>
                                          <p:attrName>style.visibility</p:attrName>
                                        </p:attrNameLst>
                                      </p:cBhvr>
                                      <p:to>
                                        <p:strVal val="visible"/>
                                      </p:to>
                                    </p:set>
                                    <p:animEffect transition="in" filter="wipe(left)">
                                      <p:cBhvr>
                                        <p:cTn id="67" dur="1000"/>
                                        <p:tgtEl>
                                          <p:spTgt spid="30"/>
                                        </p:tgtEl>
                                      </p:cBhvr>
                                    </p:animEffect>
                                  </p:childTnLst>
                                </p:cTn>
                              </p:par>
                            </p:childTnLst>
                          </p:cTn>
                        </p:par>
                        <p:par>
                          <p:cTn id="68" fill="hold">
                            <p:stCondLst>
                              <p:cond delay="10000"/>
                            </p:stCondLst>
                            <p:childTnLst>
                              <p:par>
                                <p:cTn id="69" presetID="22" presetClass="entr" presetSubtype="4" fill="hold" nodeType="after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wipe(down)">
                                      <p:cBhvr>
                                        <p:cTn id="71"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862213" grpId="0" autoUpdateAnimBg="0"/>
      <p:bldP spid="23" grpId="0" animBg="1"/>
      <p:bldP spid="24" grpId="0" uiExpand="1" build="p" bldLvl="2"/>
      <p:bldP spid="25"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5"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της Μετανάστευσης</a:t>
            </a:r>
            <a:endParaRPr lang="en-US" sz="2400" dirty="0">
              <a:solidFill>
                <a:srgbClr val="356A41"/>
              </a:solidFill>
            </a:endParaRPr>
          </a:p>
        </p:txBody>
      </p:sp>
      <p:sp>
        <p:nvSpPr>
          <p:cNvPr id="13" name="Rectangle 6"/>
          <p:cNvSpPr>
            <a:spLocks noChangeArrowheads="1"/>
          </p:cNvSpPr>
          <p:nvPr/>
        </p:nvSpPr>
        <p:spPr bwMode="auto">
          <a:xfrm>
            <a:off x="566738" y="1241425"/>
            <a:ext cx="7677150" cy="5016758"/>
          </a:xfrm>
          <a:prstGeom prst="rect">
            <a:avLst/>
          </a:prstGeom>
          <a:noFill/>
          <a:ln w="9525" algn="ctr">
            <a:noFill/>
            <a:miter lim="800000"/>
            <a:headEnd/>
            <a:tailEnd/>
          </a:ln>
        </p:spPr>
        <p:txBody>
          <a:bodyPr>
            <a:spAutoFit/>
          </a:bodyPr>
          <a:lstStyle/>
          <a:p>
            <a:pPr>
              <a:spcBef>
                <a:spcPct val="10000"/>
              </a:spcBef>
              <a:spcAft>
                <a:spcPct val="10000"/>
              </a:spcAft>
            </a:pPr>
            <a:r>
              <a:rPr lang="el-GR" sz="2400" dirty="0" smtClean="0">
                <a:solidFill>
                  <a:srgbClr val="3D68AF"/>
                </a:solidFill>
              </a:rPr>
              <a:t>Μετανάστευση προς την Ευρώπη και τις ΗΠΑ</a:t>
            </a:r>
            <a:r>
              <a:rPr lang="en-US" sz="2400" dirty="0" smtClean="0">
                <a:solidFill>
                  <a:srgbClr val="3D68AF"/>
                </a:solidFill>
              </a:rPr>
              <a:t> </a:t>
            </a:r>
            <a:r>
              <a:rPr lang="el-GR" sz="2400" b="0" dirty="0" smtClean="0"/>
              <a:t>Πριν </a:t>
            </a:r>
            <a:r>
              <a:rPr lang="el-GR" sz="2000" b="0" dirty="0" smtClean="0"/>
              <a:t>το 2004 η Ευρωπαϊκή Ένωση (ΕΕ) αποτελείτο από 15 χώρες στη δυτική Ευρώπη, και η κινητικότητα της εργασίας ήταν πολύ ελεύθερη μεταξύ τους.  </a:t>
            </a:r>
            <a:endParaRPr lang="en-US" sz="2000" b="0" dirty="0"/>
          </a:p>
          <a:p>
            <a:pPr>
              <a:spcBef>
                <a:spcPct val="10000"/>
              </a:spcBef>
              <a:spcAft>
                <a:spcPct val="10000"/>
              </a:spcAft>
            </a:pPr>
            <a:endParaRPr lang="en-US" sz="2000" b="0" dirty="0"/>
          </a:p>
          <a:p>
            <a:pPr>
              <a:spcBef>
                <a:spcPct val="10000"/>
              </a:spcBef>
              <a:spcAft>
                <a:spcPct val="10000"/>
              </a:spcAft>
            </a:pPr>
            <a:r>
              <a:rPr lang="el-GR" sz="2000" b="0" dirty="0" smtClean="0"/>
              <a:t>Μετά την ένταξη την 1</a:t>
            </a:r>
            <a:r>
              <a:rPr lang="el-GR" sz="2000" b="0" baseline="30000" dirty="0" smtClean="0"/>
              <a:t>η</a:t>
            </a:r>
            <a:r>
              <a:rPr lang="el-GR" sz="2000" b="0" dirty="0" smtClean="0"/>
              <a:t> </a:t>
            </a:r>
            <a:r>
              <a:rPr lang="el-GR" sz="2000" b="0" dirty="0" err="1" smtClean="0"/>
              <a:t>Μαϊου</a:t>
            </a:r>
            <a:r>
              <a:rPr lang="el-GR" sz="2000" b="0" dirty="0" smtClean="0"/>
              <a:t> 2004 10 επιπλέον χωρών στην ΕΕ, (και 2 ακόμη χώρες προστέθηκαν το 2007) μια μεγάλη διαφορά στο κατά κεφαλήν εισόδημα και στους μισθούς στις χώρες αυτές δημιούργησε ένα ισχυρό κίνητρο μετανάστευσης εργατικού δυναμικού. </a:t>
            </a:r>
            <a:endParaRPr lang="en-US" sz="2000" b="0" dirty="0"/>
          </a:p>
          <a:p>
            <a:pPr>
              <a:spcBef>
                <a:spcPct val="10000"/>
              </a:spcBef>
              <a:spcAft>
                <a:spcPct val="10000"/>
              </a:spcAft>
            </a:pPr>
            <a:endParaRPr lang="en-US" sz="2000" b="0" dirty="0"/>
          </a:p>
          <a:p>
            <a:pPr>
              <a:spcBef>
                <a:spcPct val="10000"/>
              </a:spcBef>
              <a:spcAft>
                <a:spcPct val="10000"/>
              </a:spcAft>
            </a:pPr>
            <a:r>
              <a:rPr lang="el-GR" sz="2000" b="0" dirty="0" smtClean="0"/>
              <a:t>Τα κατά κεφαλήν εισοδήματα αυτών των νέων χωρών ήταν μόνο περίπου το ένα τέταρτο του μέσου κατά κεφαλήν εισοδήματος εκείνων των δυτικοευρωπαϊκών χωρών που ήταν ήδη μέλη της ΕΕ.</a:t>
            </a:r>
            <a:endParaRPr lang="en-US" sz="2000" b="0" dirty="0"/>
          </a:p>
        </p:txBody>
      </p:sp>
      <p:grpSp>
        <p:nvGrpSpPr>
          <p:cNvPr id="67587" name="Group 7"/>
          <p:cNvGrpSpPr>
            <a:grpSpLocks/>
          </p:cNvGrpSpPr>
          <p:nvPr/>
        </p:nvGrpSpPr>
        <p:grpSpPr bwMode="auto">
          <a:xfrm>
            <a:off x="566738" y="304800"/>
            <a:ext cx="6342062" cy="304800"/>
            <a:chOff x="566738" y="417533"/>
            <a:chExt cx="6138862" cy="197193"/>
          </a:xfrm>
        </p:grpSpPr>
        <p:sp>
          <p:nvSpPr>
            <p:cNvPr id="67589" name="Rectangle 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67590" name="Straight Connector 9"/>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1"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r>
              <a:rPr lang="en-US" sz="2400" kern="0" dirty="0" smtClean="0">
                <a:solidFill>
                  <a:srgbClr val="69134B"/>
                </a:solidFill>
                <a:latin typeface="+mj-lt"/>
                <a:ea typeface="+mj-ea"/>
                <a:cs typeface="+mj-cs"/>
              </a:rPr>
              <a:t> </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ipe(left)">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
                                            <p:txEl>
                                              <p:pRg st="2" end="2"/>
                                            </p:txEl>
                                          </p:spTgt>
                                        </p:tgtEl>
                                        <p:attrNameLst>
                                          <p:attrName>style.visibility</p:attrName>
                                        </p:attrNameLst>
                                      </p:cBhvr>
                                      <p:to>
                                        <p:strVal val="visible"/>
                                      </p:to>
                                    </p:set>
                                    <p:animEffect transition="in" filter="wipe(left)">
                                      <p:cBhvr>
                                        <p:cTn id="12" dur="500"/>
                                        <p:tgtEl>
                                          <p:spTgt spid="1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xEl>
                                              <p:pRg st="4" end="4"/>
                                            </p:txEl>
                                          </p:spTgt>
                                        </p:tgtEl>
                                        <p:attrNameLst>
                                          <p:attrName>style.visibility</p:attrName>
                                        </p:attrNameLst>
                                      </p:cBhvr>
                                      <p:to>
                                        <p:strVal val="visible"/>
                                      </p:to>
                                    </p:set>
                                    <p:animEffect transition="in" filter="wipe(left)">
                                      <p:cBhvr>
                                        <p:cTn id="17"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bldLvl="3"/>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3" name="Rectangle 5"/>
          <p:cNvSpPr>
            <a:spLocks noChangeArrowheads="1"/>
          </p:cNvSpPr>
          <p:nvPr/>
        </p:nvSpPr>
        <p:spPr bwMode="auto">
          <a:xfrm>
            <a:off x="566738" y="7477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της Μετανάστευσης</a:t>
            </a:r>
            <a:endParaRPr lang="en-US" sz="2400" dirty="0">
              <a:solidFill>
                <a:srgbClr val="356A41"/>
              </a:solidFill>
            </a:endParaRPr>
          </a:p>
        </p:txBody>
      </p:sp>
      <p:sp>
        <p:nvSpPr>
          <p:cNvPr id="13" name="Rectangle 6"/>
          <p:cNvSpPr>
            <a:spLocks noChangeArrowheads="1"/>
          </p:cNvSpPr>
          <p:nvPr/>
        </p:nvSpPr>
        <p:spPr bwMode="auto">
          <a:xfrm>
            <a:off x="566738" y="1241425"/>
            <a:ext cx="7677150" cy="2382191"/>
          </a:xfrm>
          <a:prstGeom prst="rect">
            <a:avLst/>
          </a:prstGeom>
          <a:noFill/>
          <a:ln w="9525" algn="ctr">
            <a:noFill/>
            <a:miter lim="800000"/>
            <a:headEnd/>
            <a:tailEnd/>
          </a:ln>
          <a:effectLst/>
        </p:spPr>
        <p:txBody>
          <a:bodyPr>
            <a:spAutoFit/>
          </a:bodyPr>
          <a:lstStyle/>
          <a:p>
            <a:pPr>
              <a:spcBef>
                <a:spcPct val="10000"/>
              </a:spcBef>
              <a:spcAft>
                <a:spcPct val="10000"/>
              </a:spcAft>
              <a:defRPr/>
            </a:pPr>
            <a:r>
              <a:rPr lang="el-GR" sz="2400" dirty="0" smtClean="0">
                <a:solidFill>
                  <a:srgbClr val="3D68AF"/>
                </a:solidFill>
              </a:rPr>
              <a:t>Μετανάστευση προς την Ευρώπη και τις ΗΠΑ</a:t>
            </a:r>
            <a:endParaRPr lang="en-US" sz="1050" b="0" dirty="0"/>
          </a:p>
          <a:p>
            <a:pPr>
              <a:spcBef>
                <a:spcPct val="10000"/>
              </a:spcBef>
              <a:spcAft>
                <a:spcPct val="10000"/>
              </a:spcAft>
              <a:defRPr/>
            </a:pPr>
            <a:r>
              <a:rPr lang="el-GR" sz="2400" b="0" dirty="0" smtClean="0"/>
              <a:t>Στις Ηνωμένες Πολιτείες, η ανησυχία ότι η μετανάστευση θα οδηγήσει σε μείωση των μισθών βρίσκει εφαρμογή σε Μεξικανούς μετανάστες και ενισχύεται από τον εξαιρετικά υψηλό αριθμό μεταναστών.</a:t>
            </a:r>
            <a:endParaRPr lang="en-US" sz="2400" b="0" dirty="0">
              <a:solidFill>
                <a:srgbClr val="3D68AF"/>
              </a:solidFill>
            </a:endParaRPr>
          </a:p>
        </p:txBody>
      </p:sp>
      <p:grpSp>
        <p:nvGrpSpPr>
          <p:cNvPr id="69635" name="Group 7"/>
          <p:cNvGrpSpPr>
            <a:grpSpLocks/>
          </p:cNvGrpSpPr>
          <p:nvPr/>
        </p:nvGrpSpPr>
        <p:grpSpPr bwMode="auto">
          <a:xfrm>
            <a:off x="566738" y="304800"/>
            <a:ext cx="6342062" cy="304800"/>
            <a:chOff x="566738" y="417533"/>
            <a:chExt cx="6138862" cy="197193"/>
          </a:xfrm>
        </p:grpSpPr>
        <p:sp>
          <p:nvSpPr>
            <p:cNvPr id="69637" name="Rectangle 8"/>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69638" name="Straight Connector 9"/>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1"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Effect transition="in" filter="wipe(left)">
                                      <p:cBhvr>
                                        <p:cTn id="7" dur="50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bldLvl="3"/>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a:off x="566738" y="676275"/>
            <a:ext cx="7351712" cy="46037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των Ξένων Άμεσων Επενδύσεων </a:t>
            </a:r>
            <a:endParaRPr lang="en-US" sz="2400" dirty="0">
              <a:solidFill>
                <a:srgbClr val="356A41"/>
              </a:solidFill>
            </a:endParaRPr>
          </a:p>
        </p:txBody>
      </p:sp>
      <p:grpSp>
        <p:nvGrpSpPr>
          <p:cNvPr id="8" name="Group 39"/>
          <p:cNvGrpSpPr>
            <a:grpSpLocks/>
          </p:cNvGrpSpPr>
          <p:nvPr/>
        </p:nvGrpSpPr>
        <p:grpSpPr bwMode="auto">
          <a:xfrm>
            <a:off x="679450" y="1139825"/>
            <a:ext cx="7781925" cy="5486400"/>
            <a:chOff x="566738" y="2200275"/>
            <a:chExt cx="7805737" cy="4219575"/>
          </a:xfrm>
        </p:grpSpPr>
        <p:sp>
          <p:nvSpPr>
            <p:cNvPr id="71708" name="Rectangle 8"/>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71709" name="Rectangle 9"/>
            <p:cNvSpPr>
              <a:spLocks noChangeArrowheads="1"/>
            </p:cNvSpPr>
            <p:nvPr/>
          </p:nvSpPr>
          <p:spPr bwMode="auto">
            <a:xfrm>
              <a:off x="581024" y="2219327"/>
              <a:ext cx="7772401" cy="24410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1" name="Text Box 7"/>
          <p:cNvSpPr txBox="1">
            <a:spLocks noChangeArrowheads="1"/>
          </p:cNvSpPr>
          <p:nvPr/>
        </p:nvSpPr>
        <p:spPr bwMode="auto">
          <a:xfrm>
            <a:off x="698500" y="1160463"/>
            <a:ext cx="1328738"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1-7</a:t>
            </a:r>
          </a:p>
        </p:txBody>
      </p:sp>
      <p:sp>
        <p:nvSpPr>
          <p:cNvPr id="12" name="Rectangle 11"/>
          <p:cNvSpPr>
            <a:spLocks noChangeArrowheads="1"/>
          </p:cNvSpPr>
          <p:nvPr/>
        </p:nvSpPr>
        <p:spPr bwMode="auto">
          <a:xfrm>
            <a:off x="698500" y="5691188"/>
            <a:ext cx="7762875" cy="849463"/>
          </a:xfrm>
          <a:prstGeom prst="rect">
            <a:avLst/>
          </a:prstGeom>
          <a:noFill/>
          <a:ln w="9525">
            <a:noFill/>
            <a:miter lim="800000"/>
            <a:headEnd/>
            <a:tailEnd/>
          </a:ln>
        </p:spPr>
        <p:txBody>
          <a:bodyPr>
            <a:spAutoFit/>
          </a:bodyPr>
          <a:lstStyle/>
          <a:p>
            <a:pPr>
              <a:spcBef>
                <a:spcPct val="10000"/>
              </a:spcBef>
              <a:spcAft>
                <a:spcPct val="10000"/>
              </a:spcAft>
            </a:pPr>
            <a:r>
              <a:rPr lang="el-GR" sz="1800" dirty="0" smtClean="0">
                <a:solidFill>
                  <a:srgbClr val="8A3A6A"/>
                </a:solidFill>
              </a:rPr>
              <a:t>Απόθεμα Ξένων Άμεσων Επενδύσεων, 2006 </a:t>
            </a:r>
            <a:r>
              <a:rPr lang="en-US" sz="1800" dirty="0" smtClean="0">
                <a:solidFill>
                  <a:srgbClr val="8A3A6A"/>
                </a:solidFill>
              </a:rPr>
              <a:t>(</a:t>
            </a:r>
            <a:r>
              <a:rPr lang="el-GR" sz="1800" dirty="0" smtClean="0">
                <a:solidFill>
                  <a:srgbClr val="8A3A6A"/>
                </a:solidFill>
              </a:rPr>
              <a:t>σε δισεκατομμύρια </a:t>
            </a:r>
            <a:r>
              <a:rPr lang="en-US" sz="1800" dirty="0" smtClean="0">
                <a:solidFill>
                  <a:srgbClr val="8A3A6A"/>
                </a:solidFill>
              </a:rPr>
              <a:t>$) </a:t>
            </a:r>
            <a:endParaRPr lang="en-US" sz="1800" dirty="0">
              <a:solidFill>
                <a:srgbClr val="8A3A6A"/>
              </a:solidFill>
            </a:endParaRPr>
          </a:p>
          <a:p>
            <a:pPr>
              <a:spcBef>
                <a:spcPct val="10000"/>
              </a:spcBef>
              <a:spcAft>
                <a:spcPct val="10000"/>
              </a:spcAft>
            </a:pPr>
            <a:r>
              <a:rPr lang="el-GR" dirty="0" smtClean="0"/>
              <a:t>Η απεικόνιση αυτή δείχνει το απόθεμα ξένων άμεσων επενδύσεων μεταξύ επιλεγμένων χωρών και περιοχών του κόσμου για το 2006 σε δισεκατομμύρια δολάρια. </a:t>
            </a:r>
            <a:endParaRPr lang="en-US" dirty="0"/>
          </a:p>
        </p:txBody>
      </p:sp>
      <p:sp>
        <p:nvSpPr>
          <p:cNvPr id="14" name="Rectangle 13"/>
          <p:cNvSpPr>
            <a:spLocks noChangeArrowheads="1"/>
          </p:cNvSpPr>
          <p:nvPr/>
        </p:nvSpPr>
        <p:spPr bwMode="auto">
          <a:xfrm>
            <a:off x="801688" y="1544638"/>
            <a:ext cx="7543800" cy="414020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18" name="Picture 17" descr="fig1-7_map_PPT_1.gif"/>
          <p:cNvPicPr>
            <a:picLocks noChangeAspect="1"/>
          </p:cNvPicPr>
          <p:nvPr/>
        </p:nvPicPr>
        <p:blipFill>
          <a:blip r:embed="rId3" cstate="print"/>
          <a:srcRect/>
          <a:stretch>
            <a:fillRect/>
          </a:stretch>
        </p:blipFill>
        <p:spPr bwMode="auto">
          <a:xfrm>
            <a:off x="1014413" y="1625600"/>
            <a:ext cx="7143750" cy="3895725"/>
          </a:xfrm>
          <a:prstGeom prst="rect">
            <a:avLst/>
          </a:prstGeom>
          <a:noFill/>
          <a:ln w="9525">
            <a:noFill/>
            <a:miter lim="800000"/>
            <a:headEnd/>
            <a:tailEnd/>
          </a:ln>
        </p:spPr>
      </p:pic>
      <p:pic>
        <p:nvPicPr>
          <p:cNvPr id="19" name="Picture 18" descr="fig1-7_map_PPT_2.gif"/>
          <p:cNvPicPr>
            <a:picLocks noChangeAspect="1"/>
          </p:cNvPicPr>
          <p:nvPr/>
        </p:nvPicPr>
        <p:blipFill>
          <a:blip r:embed="rId4" cstate="print"/>
          <a:srcRect/>
          <a:stretch>
            <a:fillRect/>
          </a:stretch>
        </p:blipFill>
        <p:spPr bwMode="auto">
          <a:xfrm>
            <a:off x="1014413" y="1625600"/>
            <a:ext cx="7143750" cy="3895725"/>
          </a:xfrm>
          <a:prstGeom prst="rect">
            <a:avLst/>
          </a:prstGeom>
          <a:noFill/>
          <a:ln w="9525">
            <a:noFill/>
            <a:miter lim="800000"/>
            <a:headEnd/>
            <a:tailEnd/>
          </a:ln>
        </p:spPr>
      </p:pic>
      <p:pic>
        <p:nvPicPr>
          <p:cNvPr id="20" name="Picture 19" descr="fig1-7_map_PPT_3.gif"/>
          <p:cNvPicPr>
            <a:picLocks noChangeAspect="1"/>
          </p:cNvPicPr>
          <p:nvPr/>
        </p:nvPicPr>
        <p:blipFill>
          <a:blip r:embed="rId5" cstate="print"/>
          <a:srcRect/>
          <a:stretch>
            <a:fillRect/>
          </a:stretch>
        </p:blipFill>
        <p:spPr bwMode="auto">
          <a:xfrm>
            <a:off x="1014413" y="1625600"/>
            <a:ext cx="7143750" cy="3895725"/>
          </a:xfrm>
          <a:prstGeom prst="rect">
            <a:avLst/>
          </a:prstGeom>
          <a:noFill/>
          <a:ln w="9525">
            <a:noFill/>
            <a:miter lim="800000"/>
            <a:headEnd/>
            <a:tailEnd/>
          </a:ln>
        </p:spPr>
      </p:pic>
      <p:pic>
        <p:nvPicPr>
          <p:cNvPr id="22" name="Picture 21" descr="fig1-7_map_PPT_5.gif"/>
          <p:cNvPicPr>
            <a:picLocks noChangeAspect="1"/>
          </p:cNvPicPr>
          <p:nvPr/>
        </p:nvPicPr>
        <p:blipFill>
          <a:blip r:embed="rId6" cstate="print"/>
          <a:srcRect/>
          <a:stretch>
            <a:fillRect/>
          </a:stretch>
        </p:blipFill>
        <p:spPr bwMode="auto">
          <a:xfrm>
            <a:off x="1014413" y="1625600"/>
            <a:ext cx="7143750" cy="3895725"/>
          </a:xfrm>
          <a:prstGeom prst="rect">
            <a:avLst/>
          </a:prstGeom>
          <a:noFill/>
          <a:ln w="9525">
            <a:noFill/>
            <a:miter lim="800000"/>
            <a:headEnd/>
            <a:tailEnd/>
          </a:ln>
        </p:spPr>
      </p:pic>
      <p:pic>
        <p:nvPicPr>
          <p:cNvPr id="23" name="Picture 22" descr="fig1-7_map_PPT_4.gif"/>
          <p:cNvPicPr>
            <a:picLocks noChangeAspect="1"/>
          </p:cNvPicPr>
          <p:nvPr/>
        </p:nvPicPr>
        <p:blipFill>
          <a:blip r:embed="rId7" cstate="print"/>
          <a:srcRect/>
          <a:stretch>
            <a:fillRect/>
          </a:stretch>
        </p:blipFill>
        <p:spPr bwMode="auto">
          <a:xfrm>
            <a:off x="1014413" y="1625600"/>
            <a:ext cx="7143750" cy="3895725"/>
          </a:xfrm>
          <a:prstGeom prst="rect">
            <a:avLst/>
          </a:prstGeom>
          <a:noFill/>
          <a:ln w="9525">
            <a:noFill/>
            <a:miter lim="800000"/>
            <a:headEnd/>
            <a:tailEnd/>
          </a:ln>
        </p:spPr>
      </p:pic>
      <p:pic>
        <p:nvPicPr>
          <p:cNvPr id="24" name="Picture 23" descr="fig1-7_map_PPT_6.gif"/>
          <p:cNvPicPr>
            <a:picLocks noChangeAspect="1"/>
          </p:cNvPicPr>
          <p:nvPr/>
        </p:nvPicPr>
        <p:blipFill>
          <a:blip r:embed="rId8" cstate="print"/>
          <a:srcRect/>
          <a:stretch>
            <a:fillRect/>
          </a:stretch>
        </p:blipFill>
        <p:spPr bwMode="auto">
          <a:xfrm>
            <a:off x="1014413" y="1625600"/>
            <a:ext cx="7143750" cy="3895725"/>
          </a:xfrm>
          <a:prstGeom prst="rect">
            <a:avLst/>
          </a:prstGeom>
          <a:noFill/>
          <a:ln w="9525">
            <a:noFill/>
            <a:miter lim="800000"/>
            <a:headEnd/>
            <a:tailEnd/>
          </a:ln>
        </p:spPr>
      </p:pic>
      <p:pic>
        <p:nvPicPr>
          <p:cNvPr id="25" name="Picture 24" descr="fig1-7_map_PPT_7.gif"/>
          <p:cNvPicPr>
            <a:picLocks noChangeAspect="1"/>
          </p:cNvPicPr>
          <p:nvPr/>
        </p:nvPicPr>
        <p:blipFill>
          <a:blip r:embed="rId9" cstate="print"/>
          <a:srcRect/>
          <a:stretch>
            <a:fillRect/>
          </a:stretch>
        </p:blipFill>
        <p:spPr bwMode="auto">
          <a:xfrm>
            <a:off x="1014413" y="1625600"/>
            <a:ext cx="7143750" cy="3895725"/>
          </a:xfrm>
          <a:prstGeom prst="rect">
            <a:avLst/>
          </a:prstGeom>
          <a:noFill/>
          <a:ln w="9525">
            <a:noFill/>
            <a:miter lim="800000"/>
            <a:headEnd/>
            <a:tailEnd/>
          </a:ln>
        </p:spPr>
      </p:pic>
      <p:pic>
        <p:nvPicPr>
          <p:cNvPr id="26" name="Picture 25" descr="fig1-7_map_PPT_8.gif"/>
          <p:cNvPicPr>
            <a:picLocks noChangeAspect="1"/>
          </p:cNvPicPr>
          <p:nvPr/>
        </p:nvPicPr>
        <p:blipFill>
          <a:blip r:embed="rId10" cstate="print"/>
          <a:srcRect/>
          <a:stretch>
            <a:fillRect/>
          </a:stretch>
        </p:blipFill>
        <p:spPr bwMode="auto">
          <a:xfrm>
            <a:off x="1014413" y="1625600"/>
            <a:ext cx="7143750" cy="3895725"/>
          </a:xfrm>
          <a:prstGeom prst="rect">
            <a:avLst/>
          </a:prstGeom>
          <a:noFill/>
          <a:ln w="9525">
            <a:noFill/>
            <a:miter lim="800000"/>
            <a:headEnd/>
            <a:tailEnd/>
          </a:ln>
        </p:spPr>
      </p:pic>
      <p:pic>
        <p:nvPicPr>
          <p:cNvPr id="27" name="Picture 26" descr="fig1-7_map_PPT_9.gif"/>
          <p:cNvPicPr>
            <a:picLocks noChangeAspect="1"/>
          </p:cNvPicPr>
          <p:nvPr/>
        </p:nvPicPr>
        <p:blipFill>
          <a:blip r:embed="rId11" cstate="print"/>
          <a:srcRect/>
          <a:stretch>
            <a:fillRect/>
          </a:stretch>
        </p:blipFill>
        <p:spPr bwMode="auto">
          <a:xfrm>
            <a:off x="1014413" y="1625600"/>
            <a:ext cx="7143750" cy="3895725"/>
          </a:xfrm>
          <a:prstGeom prst="rect">
            <a:avLst/>
          </a:prstGeom>
          <a:noFill/>
          <a:ln w="9525">
            <a:noFill/>
            <a:miter lim="800000"/>
            <a:headEnd/>
            <a:tailEnd/>
          </a:ln>
        </p:spPr>
      </p:pic>
      <p:pic>
        <p:nvPicPr>
          <p:cNvPr id="28" name="Picture 27" descr="fig1-7_map_PPT_10.gif"/>
          <p:cNvPicPr>
            <a:picLocks noChangeAspect="1"/>
          </p:cNvPicPr>
          <p:nvPr/>
        </p:nvPicPr>
        <p:blipFill>
          <a:blip r:embed="rId12" cstate="print"/>
          <a:srcRect/>
          <a:stretch>
            <a:fillRect/>
          </a:stretch>
        </p:blipFill>
        <p:spPr bwMode="auto">
          <a:xfrm>
            <a:off x="1014413" y="1625600"/>
            <a:ext cx="7143750" cy="3895725"/>
          </a:xfrm>
          <a:prstGeom prst="rect">
            <a:avLst/>
          </a:prstGeom>
          <a:noFill/>
          <a:ln w="9525">
            <a:noFill/>
            <a:miter lim="800000"/>
            <a:headEnd/>
            <a:tailEnd/>
          </a:ln>
        </p:spPr>
      </p:pic>
      <p:pic>
        <p:nvPicPr>
          <p:cNvPr id="29" name="Picture 28" descr="fig1-7_map_PPT_11.gif"/>
          <p:cNvPicPr>
            <a:picLocks noChangeAspect="1"/>
          </p:cNvPicPr>
          <p:nvPr/>
        </p:nvPicPr>
        <p:blipFill>
          <a:blip r:embed="rId13" cstate="print"/>
          <a:srcRect/>
          <a:stretch>
            <a:fillRect/>
          </a:stretch>
        </p:blipFill>
        <p:spPr bwMode="auto">
          <a:xfrm>
            <a:off x="1014413" y="1625600"/>
            <a:ext cx="7143750" cy="3895725"/>
          </a:xfrm>
          <a:prstGeom prst="rect">
            <a:avLst/>
          </a:prstGeom>
          <a:noFill/>
          <a:ln w="9525">
            <a:noFill/>
            <a:miter lim="800000"/>
            <a:headEnd/>
            <a:tailEnd/>
          </a:ln>
        </p:spPr>
      </p:pic>
      <p:pic>
        <p:nvPicPr>
          <p:cNvPr id="30" name="Picture 29" descr="fig1-7_map_PPT_12.gif"/>
          <p:cNvPicPr>
            <a:picLocks noChangeAspect="1"/>
          </p:cNvPicPr>
          <p:nvPr/>
        </p:nvPicPr>
        <p:blipFill>
          <a:blip r:embed="rId14" cstate="print"/>
          <a:srcRect/>
          <a:stretch>
            <a:fillRect/>
          </a:stretch>
        </p:blipFill>
        <p:spPr bwMode="auto">
          <a:xfrm>
            <a:off x="1014413" y="1625600"/>
            <a:ext cx="7143750" cy="3895725"/>
          </a:xfrm>
          <a:prstGeom prst="rect">
            <a:avLst/>
          </a:prstGeom>
          <a:noFill/>
          <a:ln w="9525">
            <a:noFill/>
            <a:miter lim="800000"/>
            <a:headEnd/>
            <a:tailEnd/>
          </a:ln>
        </p:spPr>
      </p:pic>
      <p:pic>
        <p:nvPicPr>
          <p:cNvPr id="31" name="Picture 30" descr="fig1-7_map_PPT_13.gif"/>
          <p:cNvPicPr>
            <a:picLocks noChangeAspect="1"/>
          </p:cNvPicPr>
          <p:nvPr/>
        </p:nvPicPr>
        <p:blipFill>
          <a:blip r:embed="rId15" cstate="print"/>
          <a:srcRect/>
          <a:stretch>
            <a:fillRect/>
          </a:stretch>
        </p:blipFill>
        <p:spPr bwMode="auto">
          <a:xfrm>
            <a:off x="1014413" y="1625600"/>
            <a:ext cx="7143750" cy="3895725"/>
          </a:xfrm>
          <a:prstGeom prst="rect">
            <a:avLst/>
          </a:prstGeom>
          <a:noFill/>
          <a:ln w="9525">
            <a:noFill/>
            <a:miter lim="800000"/>
            <a:headEnd/>
            <a:tailEnd/>
          </a:ln>
        </p:spPr>
      </p:pic>
      <p:pic>
        <p:nvPicPr>
          <p:cNvPr id="32" name="Picture 31" descr="fig1-7_map_PPT_14.gif"/>
          <p:cNvPicPr>
            <a:picLocks noChangeAspect="1"/>
          </p:cNvPicPr>
          <p:nvPr/>
        </p:nvPicPr>
        <p:blipFill>
          <a:blip r:embed="rId16" cstate="print"/>
          <a:srcRect/>
          <a:stretch>
            <a:fillRect/>
          </a:stretch>
        </p:blipFill>
        <p:spPr bwMode="auto">
          <a:xfrm>
            <a:off x="1014413" y="1625600"/>
            <a:ext cx="7143750" cy="3895725"/>
          </a:xfrm>
          <a:prstGeom prst="rect">
            <a:avLst/>
          </a:prstGeom>
          <a:noFill/>
          <a:ln w="9525">
            <a:noFill/>
            <a:miter lim="800000"/>
            <a:headEnd/>
            <a:tailEnd/>
          </a:ln>
        </p:spPr>
      </p:pic>
      <p:pic>
        <p:nvPicPr>
          <p:cNvPr id="34" name="Picture 33" descr="fig1-7_map_PPT_15.gif"/>
          <p:cNvPicPr>
            <a:picLocks noChangeAspect="1"/>
          </p:cNvPicPr>
          <p:nvPr/>
        </p:nvPicPr>
        <p:blipFill>
          <a:blip r:embed="rId17" cstate="print"/>
          <a:srcRect/>
          <a:stretch>
            <a:fillRect/>
          </a:stretch>
        </p:blipFill>
        <p:spPr bwMode="auto">
          <a:xfrm>
            <a:off x="1014413" y="1625600"/>
            <a:ext cx="7143750" cy="3895725"/>
          </a:xfrm>
          <a:prstGeom prst="rect">
            <a:avLst/>
          </a:prstGeom>
          <a:noFill/>
          <a:ln w="9525">
            <a:noFill/>
            <a:miter lim="800000"/>
            <a:headEnd/>
            <a:tailEnd/>
          </a:ln>
        </p:spPr>
      </p:pic>
      <p:pic>
        <p:nvPicPr>
          <p:cNvPr id="35" name="Picture 34" descr="fig1-7_map_PPT_16.gif"/>
          <p:cNvPicPr>
            <a:picLocks noChangeAspect="1"/>
          </p:cNvPicPr>
          <p:nvPr/>
        </p:nvPicPr>
        <p:blipFill>
          <a:blip r:embed="rId18" cstate="print"/>
          <a:srcRect/>
          <a:stretch>
            <a:fillRect/>
          </a:stretch>
        </p:blipFill>
        <p:spPr bwMode="auto">
          <a:xfrm>
            <a:off x="1014413" y="1625600"/>
            <a:ext cx="7143750" cy="3895725"/>
          </a:xfrm>
          <a:prstGeom prst="rect">
            <a:avLst/>
          </a:prstGeom>
          <a:noFill/>
          <a:ln w="9525">
            <a:noFill/>
            <a:miter lim="800000"/>
            <a:headEnd/>
            <a:tailEnd/>
          </a:ln>
        </p:spPr>
      </p:pic>
      <p:pic>
        <p:nvPicPr>
          <p:cNvPr id="36" name="Picture 35" descr="fig1-7_map_PPT_17.gif"/>
          <p:cNvPicPr>
            <a:picLocks noChangeAspect="1"/>
          </p:cNvPicPr>
          <p:nvPr/>
        </p:nvPicPr>
        <p:blipFill>
          <a:blip r:embed="rId19" cstate="print"/>
          <a:srcRect/>
          <a:stretch>
            <a:fillRect/>
          </a:stretch>
        </p:blipFill>
        <p:spPr bwMode="auto">
          <a:xfrm>
            <a:off x="1014413" y="1625600"/>
            <a:ext cx="7143750" cy="3895725"/>
          </a:xfrm>
          <a:prstGeom prst="rect">
            <a:avLst/>
          </a:prstGeom>
          <a:noFill/>
          <a:ln w="9525">
            <a:noFill/>
            <a:miter lim="800000"/>
            <a:headEnd/>
            <a:tailEnd/>
          </a:ln>
        </p:spPr>
      </p:pic>
      <p:pic>
        <p:nvPicPr>
          <p:cNvPr id="40" name="Picture 39" descr="fig1-7_legend_PPT.gif"/>
          <p:cNvPicPr>
            <a:picLocks noChangeAspect="1"/>
          </p:cNvPicPr>
          <p:nvPr/>
        </p:nvPicPr>
        <p:blipFill>
          <a:blip r:embed="rId20" cstate="print"/>
          <a:srcRect/>
          <a:stretch>
            <a:fillRect/>
          </a:stretch>
        </p:blipFill>
        <p:spPr bwMode="auto">
          <a:xfrm>
            <a:off x="898525" y="4760913"/>
            <a:ext cx="1685925" cy="847725"/>
          </a:xfrm>
          <a:prstGeom prst="rect">
            <a:avLst/>
          </a:prstGeom>
          <a:noFill/>
          <a:ln w="9525">
            <a:noFill/>
            <a:miter lim="800000"/>
            <a:headEnd/>
            <a:tailEnd/>
          </a:ln>
        </p:spPr>
      </p:pic>
      <p:grpSp>
        <p:nvGrpSpPr>
          <p:cNvPr id="71704" name="Group 32"/>
          <p:cNvGrpSpPr>
            <a:grpSpLocks/>
          </p:cNvGrpSpPr>
          <p:nvPr/>
        </p:nvGrpSpPr>
        <p:grpSpPr bwMode="auto">
          <a:xfrm>
            <a:off x="566738" y="304800"/>
            <a:ext cx="6342062" cy="304800"/>
            <a:chOff x="566738" y="417533"/>
            <a:chExt cx="6138862" cy="197193"/>
          </a:xfrm>
        </p:grpSpPr>
        <p:sp>
          <p:nvSpPr>
            <p:cNvPr id="71706" name="Rectangle 36"/>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71707" name="Straight Connector 37"/>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3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ppt_x</p:attrName>
                                        </p:attrNameLst>
                                      </p:cBhvr>
                                      <p:tavLst>
                                        <p:tav tm="0">
                                          <p:val>
                                            <p:strVal val="#ppt_x-.2"/>
                                          </p:val>
                                        </p:tav>
                                        <p:tav tm="100000">
                                          <p:val>
                                            <p:strVal val="#ppt_x"/>
                                          </p:val>
                                        </p:tav>
                                      </p:tavLst>
                                    </p:anim>
                                    <p:anim calcmode="lin" valueType="num">
                                      <p:cBhvr>
                                        <p:cTn id="12" dur="5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13" dur="500"/>
                                        <p:tgtEl>
                                          <p:spTgt spid="8"/>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left)">
                                      <p:cBhvr>
                                        <p:cTn id="21" dur="500"/>
                                        <p:tgtEl>
                                          <p:spTgt spid="14"/>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left)">
                                      <p:cBhvr>
                                        <p:cTn id="25" dur="500"/>
                                        <p:tgtEl>
                                          <p:spTgt spid="12"/>
                                        </p:tgtEl>
                                      </p:cBhvr>
                                    </p:animEffect>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1000"/>
                                        <p:tgtEl>
                                          <p:spTgt spid="19"/>
                                        </p:tgtEl>
                                      </p:cBhvr>
                                    </p:animEffect>
                                  </p:childTnLst>
                                </p:cTn>
                              </p:par>
                              <p:par>
                                <p:cTn id="30" presetID="22" presetClass="entr" presetSubtype="8" fill="hold"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left)">
                                      <p:cBhvr>
                                        <p:cTn id="32" dur="1000"/>
                                        <p:tgtEl>
                                          <p:spTgt spid="18"/>
                                        </p:tgtEl>
                                      </p:cBhvr>
                                    </p:animEffect>
                                  </p:childTnLst>
                                </p:cTn>
                              </p:par>
                            </p:childTnLst>
                          </p:cTn>
                        </p:par>
                        <p:par>
                          <p:cTn id="33" fill="hold">
                            <p:stCondLst>
                              <p:cond delay="3500"/>
                            </p:stCondLst>
                            <p:childTnLst>
                              <p:par>
                                <p:cTn id="34" presetID="22" presetClass="entr" presetSubtype="8" fill="hold"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wipe(left)">
                                      <p:cBhvr>
                                        <p:cTn id="36" dur="1000"/>
                                        <p:tgtEl>
                                          <p:spTgt spid="20"/>
                                        </p:tgtEl>
                                      </p:cBhvr>
                                    </p:animEffect>
                                  </p:childTnLst>
                                </p:cTn>
                              </p:par>
                            </p:childTnLst>
                          </p:cTn>
                        </p:par>
                        <p:par>
                          <p:cTn id="37" fill="hold">
                            <p:stCondLst>
                              <p:cond delay="4500"/>
                            </p:stCondLst>
                            <p:childTnLst>
                              <p:par>
                                <p:cTn id="38" presetID="22" presetClass="entr" presetSubtype="8" fill="hold" nodeType="after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wipe(left)">
                                      <p:cBhvr>
                                        <p:cTn id="40" dur="1000"/>
                                        <p:tgtEl>
                                          <p:spTgt spid="36"/>
                                        </p:tgtEl>
                                      </p:cBhvr>
                                    </p:animEffect>
                                  </p:childTnLst>
                                </p:cTn>
                              </p:par>
                            </p:childTnLst>
                          </p:cTn>
                        </p:par>
                        <p:par>
                          <p:cTn id="41" fill="hold">
                            <p:stCondLst>
                              <p:cond delay="5500"/>
                            </p:stCondLst>
                            <p:childTnLst>
                              <p:par>
                                <p:cTn id="42" presetID="22" presetClass="entr" presetSubtype="8" fill="hold" nodeType="afterEffect">
                                  <p:stCondLst>
                                    <p:cond delay="0"/>
                                  </p:stCondLst>
                                  <p:childTnLst>
                                    <p:set>
                                      <p:cBhvr>
                                        <p:cTn id="43" dur="1" fill="hold">
                                          <p:stCondLst>
                                            <p:cond delay="0"/>
                                          </p:stCondLst>
                                        </p:cTn>
                                        <p:tgtEl>
                                          <p:spTgt spid="40"/>
                                        </p:tgtEl>
                                        <p:attrNameLst>
                                          <p:attrName>style.visibility</p:attrName>
                                        </p:attrNameLst>
                                      </p:cBhvr>
                                      <p:to>
                                        <p:strVal val="visible"/>
                                      </p:to>
                                    </p:set>
                                    <p:animEffect transition="in" filter="wipe(left)">
                                      <p:cBhvr>
                                        <p:cTn id="44" dur="500"/>
                                        <p:tgtEl>
                                          <p:spTgt spid="40"/>
                                        </p:tgtEl>
                                      </p:cBhvr>
                                    </p:animEffect>
                                  </p:childTnLst>
                                </p:cTn>
                              </p:par>
                            </p:childTnLst>
                          </p:cTn>
                        </p:par>
                        <p:par>
                          <p:cTn id="45" fill="hold">
                            <p:stCondLst>
                              <p:cond delay="6000"/>
                            </p:stCondLst>
                            <p:childTnLst>
                              <p:par>
                                <p:cTn id="46" presetID="22" presetClass="entr" presetSubtype="2" fill="hold" nodeType="after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wipe(right)">
                                      <p:cBhvr>
                                        <p:cTn id="48" dur="1000"/>
                                        <p:tgtEl>
                                          <p:spTgt spid="22"/>
                                        </p:tgtEl>
                                      </p:cBhvr>
                                    </p:animEffect>
                                  </p:childTnLst>
                                </p:cTn>
                              </p:par>
                            </p:childTnLst>
                          </p:cTn>
                        </p:par>
                        <p:par>
                          <p:cTn id="49" fill="hold">
                            <p:stCondLst>
                              <p:cond delay="7000"/>
                            </p:stCondLst>
                            <p:childTnLst>
                              <p:par>
                                <p:cTn id="50" presetID="22" presetClass="entr" presetSubtype="4" fill="hold" nodeType="after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wipe(down)">
                                      <p:cBhvr>
                                        <p:cTn id="52" dur="1000"/>
                                        <p:tgtEl>
                                          <p:spTgt spid="23"/>
                                        </p:tgtEl>
                                      </p:cBhvr>
                                    </p:animEffect>
                                  </p:childTnLst>
                                </p:cTn>
                              </p:par>
                            </p:childTnLst>
                          </p:cTn>
                        </p:par>
                        <p:par>
                          <p:cTn id="53" fill="hold">
                            <p:stCondLst>
                              <p:cond delay="8000"/>
                            </p:stCondLst>
                            <p:childTnLst>
                              <p:par>
                                <p:cTn id="54" presetID="22" presetClass="entr" presetSubtype="8" fill="hold" nodeType="after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wipe(left)">
                                      <p:cBhvr>
                                        <p:cTn id="56" dur="1000"/>
                                        <p:tgtEl>
                                          <p:spTgt spid="24"/>
                                        </p:tgtEl>
                                      </p:cBhvr>
                                    </p:animEffect>
                                  </p:childTnLst>
                                </p:cTn>
                              </p:par>
                            </p:childTnLst>
                          </p:cTn>
                        </p:par>
                        <p:par>
                          <p:cTn id="57" fill="hold">
                            <p:stCondLst>
                              <p:cond delay="9000"/>
                            </p:stCondLst>
                            <p:childTnLst>
                              <p:par>
                                <p:cTn id="58" presetID="22" presetClass="entr" presetSubtype="4" fill="hold" nodeType="after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wipe(down)">
                                      <p:cBhvr>
                                        <p:cTn id="60" dur="1000"/>
                                        <p:tgtEl>
                                          <p:spTgt spid="25"/>
                                        </p:tgtEl>
                                      </p:cBhvr>
                                    </p:animEffect>
                                  </p:childTnLst>
                                </p:cTn>
                              </p:par>
                            </p:childTnLst>
                          </p:cTn>
                        </p:par>
                        <p:par>
                          <p:cTn id="61" fill="hold">
                            <p:stCondLst>
                              <p:cond delay="10000"/>
                            </p:stCondLst>
                            <p:childTnLst>
                              <p:par>
                                <p:cTn id="62" presetID="22" presetClass="entr" presetSubtype="8" fill="hold"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wipe(left)">
                                      <p:cBhvr>
                                        <p:cTn id="64" dur="1000"/>
                                        <p:tgtEl>
                                          <p:spTgt spid="26"/>
                                        </p:tgtEl>
                                      </p:cBhvr>
                                    </p:animEffect>
                                  </p:childTnLst>
                                </p:cTn>
                              </p:par>
                            </p:childTnLst>
                          </p:cTn>
                        </p:par>
                        <p:par>
                          <p:cTn id="65" fill="hold">
                            <p:stCondLst>
                              <p:cond delay="11000"/>
                            </p:stCondLst>
                            <p:childTnLst>
                              <p:par>
                                <p:cTn id="66" presetID="22" presetClass="entr" presetSubtype="8" fill="hold" nodeType="afterEffect">
                                  <p:stCondLst>
                                    <p:cond delay="0"/>
                                  </p:stCondLst>
                                  <p:childTnLst>
                                    <p:set>
                                      <p:cBhvr>
                                        <p:cTn id="67" dur="1" fill="hold">
                                          <p:stCondLst>
                                            <p:cond delay="0"/>
                                          </p:stCondLst>
                                        </p:cTn>
                                        <p:tgtEl>
                                          <p:spTgt spid="34"/>
                                        </p:tgtEl>
                                        <p:attrNameLst>
                                          <p:attrName>style.visibility</p:attrName>
                                        </p:attrNameLst>
                                      </p:cBhvr>
                                      <p:to>
                                        <p:strVal val="visible"/>
                                      </p:to>
                                    </p:set>
                                    <p:animEffect transition="in" filter="wipe(left)">
                                      <p:cBhvr>
                                        <p:cTn id="68" dur="1000"/>
                                        <p:tgtEl>
                                          <p:spTgt spid="34"/>
                                        </p:tgtEl>
                                      </p:cBhvr>
                                    </p:animEffect>
                                  </p:childTnLst>
                                </p:cTn>
                              </p:par>
                            </p:childTnLst>
                          </p:cTn>
                        </p:par>
                        <p:par>
                          <p:cTn id="69" fill="hold">
                            <p:stCondLst>
                              <p:cond delay="12000"/>
                            </p:stCondLst>
                            <p:childTnLst>
                              <p:par>
                                <p:cTn id="70" presetID="22" presetClass="entr" presetSubtype="1" fill="hold" nodeType="afterEffect">
                                  <p:stCondLst>
                                    <p:cond delay="0"/>
                                  </p:stCondLst>
                                  <p:childTnLst>
                                    <p:set>
                                      <p:cBhvr>
                                        <p:cTn id="71" dur="1" fill="hold">
                                          <p:stCondLst>
                                            <p:cond delay="0"/>
                                          </p:stCondLst>
                                        </p:cTn>
                                        <p:tgtEl>
                                          <p:spTgt spid="35"/>
                                        </p:tgtEl>
                                        <p:attrNameLst>
                                          <p:attrName>style.visibility</p:attrName>
                                        </p:attrNameLst>
                                      </p:cBhvr>
                                      <p:to>
                                        <p:strVal val="visible"/>
                                      </p:to>
                                    </p:set>
                                    <p:animEffect transition="in" filter="wipe(up)">
                                      <p:cBhvr>
                                        <p:cTn id="72" dur="1000"/>
                                        <p:tgtEl>
                                          <p:spTgt spid="35"/>
                                        </p:tgtEl>
                                      </p:cBhvr>
                                    </p:animEffect>
                                  </p:childTnLst>
                                </p:cTn>
                              </p:par>
                            </p:childTnLst>
                          </p:cTn>
                        </p:par>
                        <p:par>
                          <p:cTn id="73" fill="hold">
                            <p:stCondLst>
                              <p:cond delay="13000"/>
                            </p:stCondLst>
                            <p:childTnLst>
                              <p:par>
                                <p:cTn id="74" presetID="22" presetClass="entr" presetSubtype="8" fill="hold" nodeType="afterEffect">
                                  <p:stCondLst>
                                    <p:cond delay="0"/>
                                  </p:stCondLst>
                                  <p:childTnLst>
                                    <p:set>
                                      <p:cBhvr>
                                        <p:cTn id="75" dur="1" fill="hold">
                                          <p:stCondLst>
                                            <p:cond delay="0"/>
                                          </p:stCondLst>
                                        </p:cTn>
                                        <p:tgtEl>
                                          <p:spTgt spid="27"/>
                                        </p:tgtEl>
                                        <p:attrNameLst>
                                          <p:attrName>style.visibility</p:attrName>
                                        </p:attrNameLst>
                                      </p:cBhvr>
                                      <p:to>
                                        <p:strVal val="visible"/>
                                      </p:to>
                                    </p:set>
                                    <p:animEffect transition="in" filter="wipe(left)">
                                      <p:cBhvr>
                                        <p:cTn id="76" dur="1000"/>
                                        <p:tgtEl>
                                          <p:spTgt spid="27"/>
                                        </p:tgtEl>
                                      </p:cBhvr>
                                    </p:animEffect>
                                  </p:childTnLst>
                                </p:cTn>
                              </p:par>
                            </p:childTnLst>
                          </p:cTn>
                        </p:par>
                        <p:par>
                          <p:cTn id="77" fill="hold">
                            <p:stCondLst>
                              <p:cond delay="14000"/>
                            </p:stCondLst>
                            <p:childTnLst>
                              <p:par>
                                <p:cTn id="78" presetID="22" presetClass="entr" presetSubtype="8" fill="hold"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wipe(left)">
                                      <p:cBhvr>
                                        <p:cTn id="80" dur="1000"/>
                                        <p:tgtEl>
                                          <p:spTgt spid="28"/>
                                        </p:tgtEl>
                                      </p:cBhvr>
                                    </p:animEffect>
                                  </p:childTnLst>
                                </p:cTn>
                              </p:par>
                            </p:childTnLst>
                          </p:cTn>
                        </p:par>
                        <p:par>
                          <p:cTn id="81" fill="hold">
                            <p:stCondLst>
                              <p:cond delay="15000"/>
                            </p:stCondLst>
                            <p:childTnLst>
                              <p:par>
                                <p:cTn id="82" presetID="22" presetClass="entr" presetSubtype="8" fill="hold" nodeType="afterEffect">
                                  <p:stCondLst>
                                    <p:cond delay="0"/>
                                  </p:stCondLst>
                                  <p:childTnLst>
                                    <p:set>
                                      <p:cBhvr>
                                        <p:cTn id="83" dur="1" fill="hold">
                                          <p:stCondLst>
                                            <p:cond delay="0"/>
                                          </p:stCondLst>
                                        </p:cTn>
                                        <p:tgtEl>
                                          <p:spTgt spid="29"/>
                                        </p:tgtEl>
                                        <p:attrNameLst>
                                          <p:attrName>style.visibility</p:attrName>
                                        </p:attrNameLst>
                                      </p:cBhvr>
                                      <p:to>
                                        <p:strVal val="visible"/>
                                      </p:to>
                                    </p:set>
                                    <p:animEffect transition="in" filter="wipe(left)">
                                      <p:cBhvr>
                                        <p:cTn id="84" dur="1000"/>
                                        <p:tgtEl>
                                          <p:spTgt spid="29"/>
                                        </p:tgtEl>
                                      </p:cBhvr>
                                    </p:animEffect>
                                  </p:childTnLst>
                                </p:cTn>
                              </p:par>
                            </p:childTnLst>
                          </p:cTn>
                        </p:par>
                        <p:par>
                          <p:cTn id="85" fill="hold">
                            <p:stCondLst>
                              <p:cond delay="16000"/>
                            </p:stCondLst>
                            <p:childTnLst>
                              <p:par>
                                <p:cTn id="86" presetID="22" presetClass="entr" presetSubtype="8" fill="hold" nodeType="afterEffect">
                                  <p:stCondLst>
                                    <p:cond delay="0"/>
                                  </p:stCondLst>
                                  <p:childTnLst>
                                    <p:set>
                                      <p:cBhvr>
                                        <p:cTn id="87" dur="1" fill="hold">
                                          <p:stCondLst>
                                            <p:cond delay="0"/>
                                          </p:stCondLst>
                                        </p:cTn>
                                        <p:tgtEl>
                                          <p:spTgt spid="30"/>
                                        </p:tgtEl>
                                        <p:attrNameLst>
                                          <p:attrName>style.visibility</p:attrName>
                                        </p:attrNameLst>
                                      </p:cBhvr>
                                      <p:to>
                                        <p:strVal val="visible"/>
                                      </p:to>
                                    </p:set>
                                    <p:animEffect transition="in" filter="wipe(left)">
                                      <p:cBhvr>
                                        <p:cTn id="88" dur="1000"/>
                                        <p:tgtEl>
                                          <p:spTgt spid="30"/>
                                        </p:tgtEl>
                                      </p:cBhvr>
                                    </p:animEffect>
                                  </p:childTnLst>
                                </p:cTn>
                              </p:par>
                            </p:childTnLst>
                          </p:cTn>
                        </p:par>
                        <p:par>
                          <p:cTn id="89" fill="hold">
                            <p:stCondLst>
                              <p:cond delay="17000"/>
                            </p:stCondLst>
                            <p:childTnLst>
                              <p:par>
                                <p:cTn id="90" presetID="22" presetClass="entr" presetSubtype="8" fill="hold" nodeType="afterEffect">
                                  <p:stCondLst>
                                    <p:cond delay="0"/>
                                  </p:stCondLst>
                                  <p:childTnLst>
                                    <p:set>
                                      <p:cBhvr>
                                        <p:cTn id="91" dur="1" fill="hold">
                                          <p:stCondLst>
                                            <p:cond delay="0"/>
                                          </p:stCondLst>
                                        </p:cTn>
                                        <p:tgtEl>
                                          <p:spTgt spid="31"/>
                                        </p:tgtEl>
                                        <p:attrNameLst>
                                          <p:attrName>style.visibility</p:attrName>
                                        </p:attrNameLst>
                                      </p:cBhvr>
                                      <p:to>
                                        <p:strVal val="visible"/>
                                      </p:to>
                                    </p:set>
                                    <p:animEffect transition="in" filter="wipe(left)">
                                      <p:cBhvr>
                                        <p:cTn id="92" dur="1000"/>
                                        <p:tgtEl>
                                          <p:spTgt spid="31"/>
                                        </p:tgtEl>
                                      </p:cBhvr>
                                    </p:animEffect>
                                  </p:childTnLst>
                                </p:cTn>
                              </p:par>
                            </p:childTnLst>
                          </p:cTn>
                        </p:par>
                        <p:par>
                          <p:cTn id="93" fill="hold">
                            <p:stCondLst>
                              <p:cond delay="18000"/>
                            </p:stCondLst>
                            <p:childTnLst>
                              <p:par>
                                <p:cTn id="94" presetID="22" presetClass="entr" presetSubtype="8" fill="hold" nodeType="afterEffect">
                                  <p:stCondLst>
                                    <p:cond delay="0"/>
                                  </p:stCondLst>
                                  <p:childTnLst>
                                    <p:set>
                                      <p:cBhvr>
                                        <p:cTn id="95" dur="1" fill="hold">
                                          <p:stCondLst>
                                            <p:cond delay="0"/>
                                          </p:stCondLst>
                                        </p:cTn>
                                        <p:tgtEl>
                                          <p:spTgt spid="32"/>
                                        </p:tgtEl>
                                        <p:attrNameLst>
                                          <p:attrName>style.visibility</p:attrName>
                                        </p:attrNameLst>
                                      </p:cBhvr>
                                      <p:to>
                                        <p:strVal val="visible"/>
                                      </p:to>
                                    </p:set>
                                    <p:animEffect transition="in" filter="wipe(left)">
                                      <p:cBhvr>
                                        <p:cTn id="96"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p:bldP spid="11" grpId="0" animBg="1"/>
      <p:bldP spid="12" grpId="0"/>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 name="Rectangle 19"/>
          <p:cNvSpPr>
            <a:spLocks noChangeArrowheads="1"/>
          </p:cNvSpPr>
          <p:nvPr/>
        </p:nvSpPr>
        <p:spPr bwMode="auto">
          <a:xfrm>
            <a:off x="573088" y="333375"/>
            <a:ext cx="2427287" cy="265113"/>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23" name="Straight Connector 22"/>
          <p:cNvCxnSpPr>
            <a:cxnSpLocks noChangeShapeType="1"/>
          </p:cNvCxnSpPr>
          <p:nvPr/>
        </p:nvCxnSpPr>
        <p:spPr bwMode="auto">
          <a:xfrm>
            <a:off x="566738" y="623888"/>
            <a:ext cx="2433637" cy="0"/>
          </a:xfrm>
          <a:prstGeom prst="line">
            <a:avLst/>
          </a:prstGeom>
          <a:noFill/>
          <a:ln w="19050" cap="rnd" algn="ctr">
            <a:solidFill>
              <a:srgbClr val="9C3A45"/>
            </a:solidFill>
            <a:prstDash val="sysDash"/>
            <a:round/>
            <a:headEnd/>
            <a:tailEnd/>
          </a:ln>
        </p:spPr>
      </p:cxnSp>
      <p:sp>
        <p:nvSpPr>
          <p:cNvPr id="22" name="Rectangle 3"/>
          <p:cNvSpPr>
            <a:spLocks noGrp="1" noChangeArrowheads="1"/>
          </p:cNvSpPr>
          <p:nvPr>
            <p:ph type="title" idx="4294967295"/>
          </p:nvPr>
        </p:nvSpPr>
        <p:spPr>
          <a:xfrm>
            <a:off x="566738" y="0"/>
            <a:ext cx="8577262" cy="820738"/>
          </a:xfrm>
        </p:spPr>
        <p:txBody>
          <a:bodyPr/>
          <a:lstStyle/>
          <a:p>
            <a:r>
              <a:rPr lang="el-GR" dirty="0" smtClean="0">
                <a:solidFill>
                  <a:srgbClr val="69134B"/>
                </a:solidFill>
              </a:rPr>
              <a:t>Εισαγωγή</a:t>
            </a:r>
            <a:endParaRPr lang="en-US" dirty="0" smtClean="0">
              <a:solidFill>
                <a:srgbClr val="69134B"/>
              </a:solidFill>
            </a:endParaRPr>
          </a:p>
        </p:txBody>
      </p:sp>
      <p:sp>
        <p:nvSpPr>
          <p:cNvPr id="7" name="Rectangle 6"/>
          <p:cNvSpPr>
            <a:spLocks noChangeArrowheads="1"/>
          </p:cNvSpPr>
          <p:nvPr/>
        </p:nvSpPr>
        <p:spPr bwMode="auto">
          <a:xfrm>
            <a:off x="573088" y="820738"/>
            <a:ext cx="7705725" cy="5927777"/>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Στο βιβλίο αυτό θα μελετήσουμε το διεθνές εμπόριο προϊόντων και υπηρεσιών. </a:t>
            </a:r>
            <a:endParaRPr lang="en-US" sz="2400" b="0" dirty="0"/>
          </a:p>
          <a:p>
            <a:pPr>
              <a:spcBef>
                <a:spcPct val="10000"/>
              </a:spcBef>
              <a:spcAft>
                <a:spcPct val="10000"/>
              </a:spcAft>
            </a:pPr>
            <a:endParaRPr lang="en-US" sz="2400" b="0" dirty="0"/>
          </a:p>
          <a:p>
            <a:pPr>
              <a:spcBef>
                <a:spcPct val="10000"/>
              </a:spcBef>
              <a:spcAft>
                <a:spcPct val="10000"/>
              </a:spcAft>
            </a:pPr>
            <a:r>
              <a:rPr lang="el-GR" sz="2400" b="0" dirty="0" smtClean="0"/>
              <a:t>Θα γνωρίσουμε τις οικονομικές δυνάμεις που καθορίζουν τη μορφή του εμπορίου:</a:t>
            </a:r>
            <a:endParaRPr lang="en-US" sz="2400" b="0" dirty="0"/>
          </a:p>
          <a:p>
            <a:pPr marL="742950" lvl="1" indent="-285750">
              <a:spcBef>
                <a:spcPct val="10000"/>
              </a:spcBef>
              <a:spcAft>
                <a:spcPct val="10000"/>
              </a:spcAft>
              <a:buFont typeface="Arial" charset="0"/>
              <a:buChar char="•"/>
            </a:pPr>
            <a:r>
              <a:rPr lang="el-GR" sz="2400" b="0" dirty="0" smtClean="0"/>
              <a:t>ποια προϊόντα διακινούνται</a:t>
            </a:r>
            <a:endParaRPr lang="en-US" sz="2400" b="0" dirty="0"/>
          </a:p>
          <a:p>
            <a:pPr marL="742950" lvl="1" indent="-285750">
              <a:spcBef>
                <a:spcPct val="10000"/>
              </a:spcBef>
              <a:spcAft>
                <a:spcPct val="10000"/>
              </a:spcAft>
              <a:buFont typeface="Arial" charset="0"/>
              <a:buChar char="•"/>
            </a:pPr>
            <a:r>
              <a:rPr lang="el-GR" sz="2400" b="0" dirty="0" smtClean="0"/>
              <a:t>ποιος τα διακινεί</a:t>
            </a:r>
            <a:endParaRPr lang="en-US" sz="2400" b="0" dirty="0"/>
          </a:p>
          <a:p>
            <a:pPr marL="742950" lvl="1" indent="-285750">
              <a:spcBef>
                <a:spcPct val="10000"/>
              </a:spcBef>
              <a:spcAft>
                <a:spcPct val="10000"/>
              </a:spcAft>
              <a:buFont typeface="Arial" charset="0"/>
              <a:buChar char="•"/>
            </a:pPr>
            <a:r>
              <a:rPr lang="el-GR" sz="2400" b="0" dirty="0" smtClean="0"/>
              <a:t>Σε ποιες ποσότητες και τιμές διακινούνται</a:t>
            </a:r>
            <a:endParaRPr lang="en-US" sz="2400" b="0" dirty="0"/>
          </a:p>
          <a:p>
            <a:pPr marL="742950" lvl="1" indent="-285750">
              <a:spcBef>
                <a:spcPct val="10000"/>
              </a:spcBef>
              <a:spcAft>
                <a:spcPct val="10000"/>
              </a:spcAft>
              <a:buFont typeface="Arial" charset="0"/>
              <a:buChar char="•"/>
            </a:pPr>
            <a:r>
              <a:rPr lang="el-GR" sz="2400" b="0" dirty="0" smtClean="0"/>
              <a:t>Ποια τα είναι οφέλη και το κόστος του εμπορίου</a:t>
            </a:r>
            <a:r>
              <a:rPr lang="en-US" sz="2400" b="0" dirty="0" smtClean="0"/>
              <a:t>.</a:t>
            </a:r>
            <a:endParaRPr lang="en-US" sz="2400" b="0" dirty="0"/>
          </a:p>
          <a:p>
            <a:pPr marL="742950" lvl="1" indent="-285750">
              <a:spcBef>
                <a:spcPct val="10000"/>
              </a:spcBef>
              <a:spcAft>
                <a:spcPct val="10000"/>
              </a:spcAft>
              <a:buFont typeface="Arial" charset="0"/>
              <a:buChar char="•"/>
            </a:pPr>
            <a:endParaRPr lang="en-US" sz="2400" b="0" dirty="0"/>
          </a:p>
          <a:p>
            <a:pPr>
              <a:spcBef>
                <a:spcPct val="10000"/>
              </a:spcBef>
              <a:spcAft>
                <a:spcPct val="10000"/>
              </a:spcAft>
            </a:pPr>
            <a:r>
              <a:rPr lang="el-GR" sz="2400" b="0" dirty="0" smtClean="0"/>
              <a:t>Θα μάθουμε επίσης τις πολιτικές που εφαρμόζουν οι κυβερνήσεις για τη διαμόρφωση εμπορικών προτύπων μεταξύ των διαφόρων χωρών. </a:t>
            </a:r>
            <a:endParaRPr lang="en-US" sz="2400" b="0" dirty="0"/>
          </a:p>
          <a:p>
            <a:pPr marL="742950" lvl="1" indent="-285750">
              <a:spcBef>
                <a:spcPct val="10000"/>
              </a:spcBef>
              <a:spcAft>
                <a:spcPct val="10000"/>
              </a:spcAft>
              <a:buFont typeface="Arial" charset="0"/>
              <a:buChar char="•"/>
            </a:pP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left)">
                                      <p:cBhvr>
                                        <p:cTn id="10" dur="500"/>
                                        <p:tgtEl>
                                          <p:spTgt spid="20"/>
                                        </p:tgtEl>
                                      </p:cBhvr>
                                    </p:animEffect>
                                  </p:childTnLst>
                                </p:cTn>
                              </p:par>
                              <p:par>
                                <p:cTn id="11" presetID="22" presetClass="entr" presetSubtype="8"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wipe(left)">
                                      <p:cBhvr>
                                        <p:cTn id="13" dur="500"/>
                                        <p:tgtEl>
                                          <p:spTgt spid="23"/>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wipe(left)">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wipe(left)">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wipe(left)">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wipe(left)">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wipe(left)">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wipe(left)">
                                      <p:cBhvr>
                                        <p:cTn id="42" dur="5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wipe(left)">
                                      <p:cBhvr>
                                        <p:cTn id="47" dur="50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p:bldP spid="7" grpId="0" build="p" bldLvl="2"/>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29"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των Ξένων Άμεσων Επενδύσεων </a:t>
            </a:r>
            <a:endParaRPr lang="en-US" sz="2400" dirty="0" smtClean="0">
              <a:solidFill>
                <a:srgbClr val="356A41"/>
              </a:solidFill>
            </a:endParaRPr>
          </a:p>
        </p:txBody>
      </p:sp>
      <p:sp>
        <p:nvSpPr>
          <p:cNvPr id="11" name="Rectangle 10"/>
          <p:cNvSpPr>
            <a:spLocks noChangeArrowheads="1"/>
          </p:cNvSpPr>
          <p:nvPr/>
        </p:nvSpPr>
        <p:spPr bwMode="auto">
          <a:xfrm>
            <a:off x="566738" y="1553028"/>
            <a:ext cx="7677150" cy="3120854"/>
          </a:xfrm>
          <a:prstGeom prst="rect">
            <a:avLst/>
          </a:prstGeom>
          <a:noFill/>
          <a:ln w="9525">
            <a:noFill/>
            <a:miter lim="800000"/>
            <a:headEnd/>
            <a:tailEnd/>
          </a:ln>
        </p:spPr>
        <p:txBody>
          <a:bodyPr wrap="square">
            <a:spAutoFit/>
          </a:bodyPr>
          <a:lstStyle/>
          <a:p>
            <a:pPr>
              <a:spcBef>
                <a:spcPct val="10000"/>
              </a:spcBef>
              <a:spcAft>
                <a:spcPct val="10000"/>
              </a:spcAft>
            </a:pPr>
            <a:r>
              <a:rPr lang="el-GR" sz="2400" b="0" dirty="0" smtClean="0"/>
              <a:t>Η πλειοψηφία των παγκόσμιων ροών </a:t>
            </a:r>
            <a:r>
              <a:rPr lang="el-GR" sz="2400" dirty="0" smtClean="0"/>
              <a:t>ξένων άμεσων επενδύσεων</a:t>
            </a:r>
            <a:r>
              <a:rPr lang="el-GR" sz="2400" b="0" dirty="0" smtClean="0"/>
              <a:t> γίνεται  μεταξύ βιομηχανικών χωρών. </a:t>
            </a:r>
            <a:endParaRPr lang="en-US" sz="2400" b="0" dirty="0"/>
          </a:p>
          <a:p>
            <a:pPr>
              <a:spcBef>
                <a:spcPct val="10000"/>
              </a:spcBef>
              <a:spcAft>
                <a:spcPct val="10000"/>
              </a:spcAft>
            </a:pPr>
            <a:r>
              <a:rPr lang="el-GR" sz="2400" b="0" dirty="0" smtClean="0"/>
              <a:t>Το 2006 περισσότερες από το ένα τρίτο των παγκόσμιων ροών ξένων άμεσων επενδύσεων ήταν μεταξύ ευρωπαϊκών χωρών ή μεταξύ της Ευρώπης και των Ηνωμένων Πολιτειών, και το 90% των παγκόσμιων ροών ξένων άμεσων επενδύσεων ήταν από ή προς χώρες του ΟΟΣΑ. </a:t>
            </a:r>
            <a:r>
              <a:rPr lang="en-US" sz="2400" b="0" dirty="0" smtClean="0"/>
              <a:t> </a:t>
            </a:r>
            <a:endParaRPr lang="en-US" sz="2400" b="0" dirty="0"/>
          </a:p>
        </p:txBody>
      </p:sp>
      <p:grpSp>
        <p:nvGrpSpPr>
          <p:cNvPr id="73731" name="Group 9"/>
          <p:cNvGrpSpPr>
            <a:grpSpLocks/>
          </p:cNvGrpSpPr>
          <p:nvPr/>
        </p:nvGrpSpPr>
        <p:grpSpPr bwMode="auto">
          <a:xfrm>
            <a:off x="566738" y="304800"/>
            <a:ext cx="6342062" cy="304800"/>
            <a:chOff x="566738" y="417533"/>
            <a:chExt cx="6138862" cy="197193"/>
          </a:xfrm>
        </p:grpSpPr>
        <p:sp>
          <p:nvSpPr>
            <p:cNvPr id="73733" name="Rectangle 11"/>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73734" name="Straight Connector 13"/>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left)">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wipe(left)">
                                      <p:cBhvr>
                                        <p:cTn id="12"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bldLvl="2"/>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7"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των Ξένων Άμεσων Επενδύσεων </a:t>
            </a:r>
            <a:endParaRPr lang="en-US" sz="2400" dirty="0" smtClean="0">
              <a:solidFill>
                <a:srgbClr val="356A41"/>
              </a:solidFill>
            </a:endParaRPr>
          </a:p>
        </p:txBody>
      </p:sp>
      <p:sp>
        <p:nvSpPr>
          <p:cNvPr id="13" name="Rectangle 6"/>
          <p:cNvSpPr>
            <a:spLocks noChangeArrowheads="1"/>
          </p:cNvSpPr>
          <p:nvPr/>
        </p:nvSpPr>
        <p:spPr bwMode="auto">
          <a:xfrm>
            <a:off x="566738" y="1465942"/>
            <a:ext cx="7677150" cy="1938992"/>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Οριζόντιες Ξένες Άμεσες Επενδύσεις</a:t>
            </a:r>
            <a:r>
              <a:rPr lang="en-US" sz="2000" dirty="0" smtClean="0">
                <a:solidFill>
                  <a:srgbClr val="3D68AF"/>
                </a:solidFill>
              </a:rPr>
              <a:t> </a:t>
            </a:r>
            <a:r>
              <a:rPr lang="el-GR" sz="2000" b="0" dirty="0" smtClean="0"/>
              <a:t>Η πλειοψηφία των ξένων άμεσων επενδύσεων προκύπτει μεταξύ βιομηχανικών χωρών, όταν δηλαδή μια επιχείρηση από μια βιομηχανική χώρα κατέχει μια επιχείρηση σε μια άλλη βιομηχανική χώρα. Αναφερόμαστε σε αυτές τις ροές μεταξύ βιομηχανικών χωρών ως </a:t>
            </a:r>
            <a:r>
              <a:rPr lang="el-GR" sz="2000" dirty="0" smtClean="0"/>
              <a:t>οριζόντιες ξένες άμεσες επενδύσεις.</a:t>
            </a:r>
            <a:endParaRPr lang="en-US" sz="2000" dirty="0">
              <a:solidFill>
                <a:srgbClr val="3D68AF"/>
              </a:solidFill>
            </a:endParaRPr>
          </a:p>
        </p:txBody>
      </p:sp>
      <p:sp>
        <p:nvSpPr>
          <p:cNvPr id="18" name="Rectangle 6"/>
          <p:cNvSpPr>
            <a:spLocks noChangeArrowheads="1"/>
          </p:cNvSpPr>
          <p:nvPr/>
        </p:nvSpPr>
        <p:spPr bwMode="auto">
          <a:xfrm>
            <a:off x="566738" y="3686629"/>
            <a:ext cx="7677150" cy="2246769"/>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Κάθετες Ξένες Άμεσες Επενδύσεις</a:t>
            </a:r>
            <a:r>
              <a:rPr lang="en-US" sz="2000" dirty="0" smtClean="0">
                <a:solidFill>
                  <a:srgbClr val="3D68AF"/>
                </a:solidFill>
              </a:rPr>
              <a:t> </a:t>
            </a:r>
            <a:r>
              <a:rPr lang="el-GR" sz="2000" b="0" dirty="0" smtClean="0"/>
              <a:t>Ο άλλος τύπος ξένων άμεσων επενδύσεων συμβαίνει όταν μια επιχείρηση από μια βιομηχανική χώρα κατέχει ένα εργοστάσιο σε μια αναπτυσσόμενη χώρα. Αυτή τη μορφή την αποκαλούμε </a:t>
            </a:r>
            <a:r>
              <a:rPr lang="el-GR" sz="2000" dirty="0" smtClean="0"/>
              <a:t>κάθετες ξένες άμεσες επενδύσεις</a:t>
            </a:r>
            <a:r>
              <a:rPr lang="en-US" sz="2000" dirty="0" smtClean="0"/>
              <a:t>. </a:t>
            </a:r>
            <a:r>
              <a:rPr lang="el-GR" sz="2000" b="0" dirty="0" smtClean="0"/>
              <a:t>Οι χαμηλοί μισθοί είναι ο κυριότερος λόγος που οι επιχειρήσεις μεταφέρουν την παραγωγή τους στο εξωτερικό σε αναπτυσσόμενες χώρες. </a:t>
            </a:r>
          </a:p>
        </p:txBody>
      </p:sp>
      <p:grpSp>
        <p:nvGrpSpPr>
          <p:cNvPr id="75780" name="Group 9"/>
          <p:cNvGrpSpPr>
            <a:grpSpLocks/>
          </p:cNvGrpSpPr>
          <p:nvPr/>
        </p:nvGrpSpPr>
        <p:grpSpPr bwMode="auto">
          <a:xfrm>
            <a:off x="566738" y="304800"/>
            <a:ext cx="6342062" cy="304800"/>
            <a:chOff x="566738" y="417533"/>
            <a:chExt cx="6138862" cy="197193"/>
          </a:xfrm>
        </p:grpSpPr>
        <p:sp>
          <p:nvSpPr>
            <p:cNvPr id="75782" name="Rectangle 11"/>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75783" name="Straight Connector 13"/>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endParaRPr lang="en-US" sz="2400" kern="0" dirty="0">
              <a:solidFill>
                <a:srgbClr val="69134B"/>
              </a:solidFill>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8"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5"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Χάρτης των Ξένων Άμεσων Επενδύσεων </a:t>
            </a:r>
            <a:endParaRPr lang="en-US" sz="2400" dirty="0" smtClean="0">
              <a:solidFill>
                <a:srgbClr val="356A41"/>
              </a:solidFill>
            </a:endParaRPr>
          </a:p>
        </p:txBody>
      </p:sp>
      <p:sp>
        <p:nvSpPr>
          <p:cNvPr id="13" name="Rectangle 6"/>
          <p:cNvSpPr>
            <a:spLocks noChangeArrowheads="1"/>
          </p:cNvSpPr>
          <p:nvPr/>
        </p:nvSpPr>
        <p:spPr bwMode="auto">
          <a:xfrm>
            <a:off x="566738" y="1465943"/>
            <a:ext cx="7677150" cy="1323439"/>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Ξένες Άμεσες Επενδύσεις στην Ευρώπη και ΗΠΑ</a:t>
            </a:r>
            <a:r>
              <a:rPr lang="en-US" sz="2000" dirty="0" smtClean="0">
                <a:solidFill>
                  <a:srgbClr val="3D68AF"/>
                </a:solidFill>
              </a:rPr>
              <a:t> </a:t>
            </a:r>
            <a:r>
              <a:rPr lang="el-GR" sz="2000" b="0" dirty="0" smtClean="0"/>
              <a:t>Τα μεγαλύτερα αποθέματα ξένων άμεσων επενδύσεων υπάρχουν εντός της Ευρώπης. Τα αποθέματα αυτά ανερχόταν το 2006 σε </a:t>
            </a:r>
            <a:r>
              <a:rPr lang="en-US" sz="2000" b="0" dirty="0" smtClean="0"/>
              <a:t>$</a:t>
            </a:r>
            <a:r>
              <a:rPr lang="en-US" sz="2000" b="0" dirty="0"/>
              <a:t>5.6 </a:t>
            </a:r>
            <a:r>
              <a:rPr lang="el-GR" sz="2000" b="0" dirty="0" smtClean="0"/>
              <a:t>τρισεκατομμύρια</a:t>
            </a:r>
            <a:r>
              <a:rPr lang="en-US" sz="2000" b="0" dirty="0" smtClean="0"/>
              <a:t>,</a:t>
            </a:r>
            <a:r>
              <a:rPr lang="el-GR" sz="2000" b="0" dirty="0" smtClean="0"/>
              <a:t> ή περίπου το ½ </a:t>
            </a:r>
            <a:r>
              <a:rPr lang="en-US" sz="2000" b="0" dirty="0" smtClean="0"/>
              <a:t> </a:t>
            </a:r>
            <a:r>
              <a:rPr lang="el-GR" sz="2000" b="0" dirty="0" smtClean="0"/>
              <a:t>του παγκόσμιου συνόλου. </a:t>
            </a:r>
            <a:endParaRPr lang="en-US" sz="2000" b="0" dirty="0"/>
          </a:p>
        </p:txBody>
      </p:sp>
      <p:sp>
        <p:nvSpPr>
          <p:cNvPr id="18" name="Rectangle 6"/>
          <p:cNvSpPr>
            <a:spLocks noChangeArrowheads="1"/>
          </p:cNvSpPr>
          <p:nvPr/>
        </p:nvSpPr>
        <p:spPr bwMode="auto">
          <a:xfrm>
            <a:off x="552450" y="3091543"/>
            <a:ext cx="7677150" cy="1323439"/>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Ξένες Άμεσες Επενδύσεις στις Άλλες Αμερικανικές Χώρες      </a:t>
            </a:r>
            <a:r>
              <a:rPr lang="el-GR" sz="2000" b="0" dirty="0" smtClean="0"/>
              <a:t>Η Βραζιλία και το Μεξικό είναι δύο από τους μεγαλύτερους αποδέκτες ξένων άμεσων επενδύσεων μεταξύ των αναπτυσσόμενων χωρών, μετά από την Κίνα.</a:t>
            </a:r>
            <a:endParaRPr lang="en-US" sz="2000" b="0" dirty="0"/>
          </a:p>
        </p:txBody>
      </p:sp>
      <p:grpSp>
        <p:nvGrpSpPr>
          <p:cNvPr id="77828" name="Group 9"/>
          <p:cNvGrpSpPr>
            <a:grpSpLocks/>
          </p:cNvGrpSpPr>
          <p:nvPr/>
        </p:nvGrpSpPr>
        <p:grpSpPr bwMode="auto">
          <a:xfrm>
            <a:off x="566738" y="304800"/>
            <a:ext cx="6342062" cy="304800"/>
            <a:chOff x="566738" y="417533"/>
            <a:chExt cx="6138862" cy="197193"/>
          </a:xfrm>
        </p:grpSpPr>
        <p:sp>
          <p:nvSpPr>
            <p:cNvPr id="77831" name="Rectangle 11"/>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77832" name="Straight Connector 13"/>
            <p:cNvCxnSpPr>
              <a:cxnSpLocks noChangeShapeType="1"/>
            </p:cNvCxnSpPr>
            <p:nvPr/>
          </p:nvCxnSpPr>
          <p:spPr bwMode="auto">
            <a:xfrm>
              <a:off x="566738" y="614726"/>
              <a:ext cx="6138862" cy="0"/>
            </a:xfrm>
            <a:prstGeom prst="line">
              <a:avLst/>
            </a:prstGeom>
            <a:noFill/>
            <a:ln w="19050" cap="rnd" algn="ctr">
              <a:solidFill>
                <a:srgbClr val="9C3A45"/>
              </a:solidFill>
              <a:prstDash val="sysDash"/>
              <a:round/>
              <a:headEnd/>
              <a:tailEnd/>
            </a:ln>
          </p:spPr>
        </p:cxnSp>
      </p:grpSp>
      <p:sp>
        <p:nvSpPr>
          <p:cNvPr id="19"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defRPr/>
            </a:pPr>
            <a:r>
              <a:rPr lang="en-US" sz="2400" kern="0" dirty="0">
                <a:solidFill>
                  <a:srgbClr val="69134B"/>
                </a:solidFill>
                <a:latin typeface="+mj-lt"/>
                <a:ea typeface="+mj-ea"/>
                <a:cs typeface="+mj-cs"/>
              </a:rPr>
              <a:t>2 </a:t>
            </a:r>
            <a:r>
              <a:rPr lang="el-GR" sz="2400" kern="0" dirty="0" smtClean="0">
                <a:solidFill>
                  <a:srgbClr val="69134B"/>
                </a:solidFill>
              </a:rPr>
              <a:t>Μετανάστευση και Ξένες Άμεσες Επενδύσεις</a:t>
            </a:r>
            <a:r>
              <a:rPr lang="en-US" sz="2400" kern="0" dirty="0" smtClean="0">
                <a:solidFill>
                  <a:srgbClr val="69134B"/>
                </a:solidFill>
                <a:latin typeface="+mj-lt"/>
                <a:ea typeface="+mj-ea"/>
                <a:cs typeface="+mj-cs"/>
              </a:rPr>
              <a:t> </a:t>
            </a:r>
            <a:endParaRPr lang="en-US" sz="2400" kern="0" dirty="0">
              <a:solidFill>
                <a:srgbClr val="69134B"/>
              </a:solidFill>
              <a:latin typeface="+mj-lt"/>
              <a:ea typeface="+mj-ea"/>
              <a:cs typeface="+mj-cs"/>
            </a:endParaRPr>
          </a:p>
        </p:txBody>
      </p:sp>
      <p:sp>
        <p:nvSpPr>
          <p:cNvPr id="2" name="Rectangle 6"/>
          <p:cNvSpPr>
            <a:spLocks noChangeArrowheads="1"/>
          </p:cNvSpPr>
          <p:nvPr/>
        </p:nvSpPr>
        <p:spPr bwMode="auto">
          <a:xfrm>
            <a:off x="515938" y="4673601"/>
            <a:ext cx="7677150" cy="1015663"/>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Ξένες Άμεσες Επενδύσεις για την Ασία </a:t>
            </a:r>
            <a:r>
              <a:rPr lang="en-US" sz="2000" dirty="0" smtClean="0">
                <a:solidFill>
                  <a:srgbClr val="3D68AF"/>
                </a:solidFill>
              </a:rPr>
              <a:t> </a:t>
            </a:r>
            <a:r>
              <a:rPr lang="el-GR" sz="2000" b="0" dirty="0" smtClean="0"/>
              <a:t>Η Κίνα έχει γίνει ο μεγαλύτερος αποδέκτης ξένων άμεσων επενδύσεων στην Ασία και ο τέταρτος μεγαλύτερος αποδέκτης παγκοσμίως. </a:t>
            </a:r>
            <a:endParaRPr lang="en-US" sz="20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8" grpId="0" autoUpdateAnimBg="0"/>
      <p:bldP spid="2"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buFontTx/>
              <a:buAutoNum type="arabicPeriod"/>
            </a:pPr>
            <a:r>
              <a:rPr lang="el-GR" sz="2400" b="0" dirty="0" smtClean="0"/>
              <a:t>Εμπορικό ισοζύγιο μιας χώρας είναι η διαφορά ανάμεσα στην αξία των εξαγωγών της και στην αξία των εισαγωγών της, και καθορίζεται από τις μακροοικονομικές συνθήκες που ισχύουν στη χώρα αυτή. </a:t>
            </a:r>
            <a:endParaRPr lang="en-US" sz="2400" b="0" dirty="0"/>
          </a:p>
          <a:p>
            <a:pPr marL="465138" indent="-465138">
              <a:spcBef>
                <a:spcPct val="10000"/>
              </a:spcBef>
              <a:spcAft>
                <a:spcPct val="10000"/>
              </a:spcAft>
              <a:buFontTx/>
              <a:buAutoNum type="arabicPeriod"/>
            </a:pPr>
            <a:endParaRPr lang="en-US" sz="2400" b="0" dirty="0"/>
          </a:p>
        </p:txBody>
      </p:sp>
      <p:sp>
        <p:nvSpPr>
          <p:cNvPr id="79874"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 name="Text Box 5"/>
          <p:cNvSpPr txBox="1">
            <a:spLocks noChangeArrowheads="1"/>
          </p:cNvSpPr>
          <p:nvPr/>
        </p:nvSpPr>
        <p:spPr bwMode="auto">
          <a:xfrm>
            <a:off x="566738" y="423863"/>
            <a:ext cx="2931205" cy="461665"/>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9"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858114"/>
                                        </p:tgtEl>
                                        <p:attrNameLst>
                                          <p:attrName>style.visibility</p:attrName>
                                        </p:attrNameLst>
                                      </p:cBhvr>
                                      <p:to>
                                        <p:strVal val="visible"/>
                                      </p:to>
                                    </p:set>
                                    <p:animEffect transition="in" filter="wipe(left)">
                                      <p:cBhvr>
                                        <p:cTn id="16"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2. 	</a:t>
            </a:r>
            <a:r>
              <a:rPr lang="el-GR" sz="2400" b="0" dirty="0" smtClean="0"/>
              <a:t>Ο τύπος των αγαθών που είναι αντικείμενο εμπορίου ανάμεσα στις χώρες έχει μεταβληθεί από την περίοδο πριν τον 1</a:t>
            </a:r>
            <a:r>
              <a:rPr lang="el-GR" sz="2400" b="0" baseline="30000" dirty="0" smtClean="0"/>
              <a:t>ο</a:t>
            </a:r>
            <a:r>
              <a:rPr lang="el-GR" sz="2400" b="0" dirty="0" smtClean="0"/>
              <a:t> Παγκόσμιο Πόλεμο, όταν κυριαρχούσαν τυποποιημένα προϊόντα (πρώτες ύλες και βασικά επεξεργασμένα προϊόντα, όπως ο χάλυβας). Σήμερα, η πλειοψηφία των εμπορικών συναλλαγών αφορά υψηλής επεξεργασίας καταναλωτικά και κεφαλαιουχικά προϊόντα, τα οποία μπορούν να περάσουν τα σύνορα πολλές φορές κατά τη διάρκεια της βιομηχανικής επεξεργασίας τους.  </a:t>
            </a:r>
            <a:endParaRPr lang="en-US" sz="2400" b="0" dirty="0"/>
          </a:p>
        </p:txBody>
      </p:sp>
      <p:sp>
        <p:nvSpPr>
          <p:cNvPr id="81922"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1923" name="Text Box 5"/>
          <p:cNvSpPr txBox="1">
            <a:spLocks noChangeArrowheads="1"/>
          </p:cNvSpPr>
          <p:nvPr/>
        </p:nvSpPr>
        <p:spPr bwMode="auto">
          <a:xfrm>
            <a:off x="566738" y="423863"/>
            <a:ext cx="2844119" cy="461665"/>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81924"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2292123"/>
          </a:xfrm>
          <a:prstGeom prst="rect">
            <a:avLst/>
          </a:prstGeom>
          <a:noFill/>
          <a:ln w="9525">
            <a:noFill/>
            <a:miter lim="800000"/>
            <a:headEnd/>
            <a:tailEnd/>
          </a:ln>
        </p:spPr>
        <p:txBody>
          <a:bodyPr/>
          <a:lstStyle/>
          <a:p>
            <a:pPr marL="465138" indent="-465138">
              <a:spcBef>
                <a:spcPct val="10000"/>
              </a:spcBef>
              <a:spcAft>
                <a:spcPct val="10000"/>
              </a:spcAft>
            </a:pPr>
            <a:r>
              <a:rPr lang="en-US" sz="2400" b="0" dirty="0"/>
              <a:t>3.	</a:t>
            </a:r>
            <a:r>
              <a:rPr lang="el-GR" sz="2400" b="0" dirty="0" smtClean="0"/>
              <a:t>Ένα μεγάλο μέρος του διεθνούς εμπορίου εξελίσσεται ανάμεσα σε βιομηχανικές χώρες. Το εμπόριο εντός της Ευρώπης και ανάμεσα στην Ευρώπη και τις Ηνωμένες Πολιτείες αντιπροσωπεύει πάνω από το 1/3 του παγκόσμιου εμπορίου. </a:t>
            </a:r>
            <a:r>
              <a:rPr lang="en-US" sz="2400" b="0" dirty="0" smtClean="0"/>
              <a:t> </a:t>
            </a:r>
            <a:endParaRPr lang="en-US" sz="2400" b="0" dirty="0"/>
          </a:p>
        </p:txBody>
      </p:sp>
      <p:sp>
        <p:nvSpPr>
          <p:cNvPr id="83970"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3971" name="Text Box 5"/>
          <p:cNvSpPr txBox="1">
            <a:spLocks noChangeArrowheads="1"/>
          </p:cNvSpPr>
          <p:nvPr/>
        </p:nvSpPr>
        <p:spPr bwMode="auto">
          <a:xfrm>
            <a:off x="566738" y="423863"/>
            <a:ext cx="3105376"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83972"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2698523"/>
          </a:xfrm>
          <a:prstGeom prst="rect">
            <a:avLst/>
          </a:prstGeom>
          <a:noFill/>
          <a:ln w="9525">
            <a:noFill/>
            <a:miter lim="800000"/>
            <a:headEnd/>
            <a:tailEnd/>
          </a:ln>
        </p:spPr>
        <p:txBody>
          <a:bodyPr/>
          <a:lstStyle/>
          <a:p>
            <a:pPr marL="465138" indent="-465138">
              <a:spcBef>
                <a:spcPct val="10000"/>
              </a:spcBef>
              <a:spcAft>
                <a:spcPct val="10000"/>
              </a:spcAft>
            </a:pPr>
            <a:r>
              <a:rPr lang="en-US" sz="2400" b="0" dirty="0"/>
              <a:t>4.	</a:t>
            </a:r>
            <a:r>
              <a:rPr lang="el-GR" sz="2400" b="0" dirty="0" smtClean="0"/>
              <a:t>Πολλά από τα υποδείγματα εμπορίου που μελετάμε δίνουν έμφαση στις διαφορές ανάμεσα σε χώρες, όμως είναι πιθανό να εξηγούν και το εμπόριο ανάμεσα σε χώρες που είναι παρόμοιες. Χώρες με μεγάλο βαθμό ομοιότητας θα εμπορεύονται διαφορετικές ποικιλίες προϊόντων μεταξύ τους. </a:t>
            </a:r>
            <a:endParaRPr lang="en-US" sz="2400" b="0" dirty="0"/>
          </a:p>
        </p:txBody>
      </p:sp>
      <p:sp>
        <p:nvSpPr>
          <p:cNvPr id="86018"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6019" name="Text Box 5"/>
          <p:cNvSpPr txBox="1">
            <a:spLocks noChangeArrowheads="1"/>
          </p:cNvSpPr>
          <p:nvPr/>
        </p:nvSpPr>
        <p:spPr bwMode="auto">
          <a:xfrm>
            <a:off x="566738" y="423863"/>
            <a:ext cx="3047319"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86020"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2727551"/>
          </a:xfrm>
          <a:prstGeom prst="rect">
            <a:avLst/>
          </a:prstGeom>
          <a:noFill/>
          <a:ln w="9525">
            <a:noFill/>
            <a:miter lim="800000"/>
            <a:headEnd/>
            <a:tailEnd/>
          </a:ln>
        </p:spPr>
        <p:txBody>
          <a:bodyPr/>
          <a:lstStyle/>
          <a:p>
            <a:pPr marL="465138" indent="-465138">
              <a:spcBef>
                <a:spcPct val="10000"/>
              </a:spcBef>
              <a:spcAft>
                <a:spcPct val="10000"/>
              </a:spcAft>
            </a:pPr>
            <a:r>
              <a:rPr lang="en-US" sz="2400" b="0" dirty="0"/>
              <a:t>5. 	</a:t>
            </a:r>
            <a:r>
              <a:rPr lang="el-GR" sz="2400" b="0" dirty="0" smtClean="0"/>
              <a:t>Οι μεγαλύτερες χώρες τείνουν να έχουν μικρότερα ποσοστά εμπορίου σε σχέση με το ΑΕΠ τους, επειδή μεγάλο μέρος του εμπορίου τους διεξάγεται στο εσωτερικό τους. Το Χονγκ-Κονγκ (Κίνα) και η Μαλαισία έχουν λόγους εμπορίου προς ΑΕΠ που υπερβαίνει το 100%, ενώ το αντίστοιχο ποσοστό των ΗΠΑ το 2008 ήταν 15%. </a:t>
            </a:r>
            <a:endParaRPr lang="en-US" sz="2400" b="0" dirty="0"/>
          </a:p>
        </p:txBody>
      </p:sp>
      <p:sp>
        <p:nvSpPr>
          <p:cNvPr id="88066"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8067" name="Text Box 5"/>
          <p:cNvSpPr txBox="1">
            <a:spLocks noChangeArrowheads="1"/>
          </p:cNvSpPr>
          <p:nvPr/>
        </p:nvSpPr>
        <p:spPr bwMode="auto">
          <a:xfrm>
            <a:off x="566738" y="423863"/>
            <a:ext cx="3294062"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88068"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1885723"/>
          </a:xfrm>
          <a:prstGeom prst="rect">
            <a:avLst/>
          </a:prstGeom>
          <a:noFill/>
          <a:ln w="9525">
            <a:noFill/>
            <a:miter lim="800000"/>
            <a:headEnd/>
            <a:tailEnd/>
          </a:ln>
        </p:spPr>
        <p:txBody>
          <a:bodyPr/>
          <a:lstStyle/>
          <a:p>
            <a:pPr marL="465138" indent="-465138">
              <a:spcBef>
                <a:spcPct val="10000"/>
              </a:spcBef>
              <a:spcAft>
                <a:spcPct val="10000"/>
              </a:spcAft>
            </a:pPr>
            <a:r>
              <a:rPr lang="en-US" sz="2400" b="0" dirty="0"/>
              <a:t>6. 	</a:t>
            </a:r>
            <a:r>
              <a:rPr lang="el-GR" sz="2400" b="0" dirty="0" smtClean="0"/>
              <a:t>Το μεγαλύτερο μέρος της παγκόσμιας μετανάστευσης έχει κατεύθυνση τις αναπτυσσόμενες χώρες ως αποτέλεσμα των περιορισμών στη μετανάστευση προς πλουσιότερες, βιομηχανικές χώρες. </a:t>
            </a:r>
            <a:endParaRPr lang="en-US" sz="2400" b="0" dirty="0"/>
          </a:p>
        </p:txBody>
      </p:sp>
      <p:sp>
        <p:nvSpPr>
          <p:cNvPr id="90114"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90115" name="Text Box 5"/>
          <p:cNvSpPr txBox="1">
            <a:spLocks noChangeArrowheads="1"/>
          </p:cNvSpPr>
          <p:nvPr/>
        </p:nvSpPr>
        <p:spPr bwMode="auto">
          <a:xfrm>
            <a:off x="566738" y="423863"/>
            <a:ext cx="3236005"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90116"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4"/>
            <a:ext cx="8142287" cy="2872694"/>
          </a:xfrm>
          <a:prstGeom prst="rect">
            <a:avLst/>
          </a:prstGeom>
          <a:noFill/>
          <a:ln w="9525">
            <a:noFill/>
            <a:miter lim="800000"/>
            <a:headEnd/>
            <a:tailEnd/>
          </a:ln>
        </p:spPr>
        <p:txBody>
          <a:bodyPr/>
          <a:lstStyle/>
          <a:p>
            <a:pPr marL="465138" indent="-465138">
              <a:spcBef>
                <a:spcPct val="10000"/>
              </a:spcBef>
              <a:spcAft>
                <a:spcPct val="10000"/>
              </a:spcAft>
            </a:pPr>
            <a:r>
              <a:rPr lang="en-US" sz="2400" b="0" dirty="0"/>
              <a:t>7.	</a:t>
            </a:r>
            <a:r>
              <a:rPr lang="el-GR" sz="2400" b="0" dirty="0" smtClean="0"/>
              <a:t>Το διεθνές εμπόριο προϊόντων και υπηρεσιών λειτουργεί ως υποκατάστατο της μετανάστευσης και επιτρέπει στους εργαζόμενους να βελτιώσουν το βιοτικό τους επίπεδο εργαζόμενοι σε εξαγωγικούς κλάδους, ακόμη κι όταν δεν μπορούν να μεταναστεύσουν προκειμένου να αποκομίζουν υψηλότερα εισοδήματα. </a:t>
            </a:r>
            <a:endParaRPr lang="en-US" sz="2400" b="0" dirty="0"/>
          </a:p>
        </p:txBody>
      </p:sp>
      <p:sp>
        <p:nvSpPr>
          <p:cNvPr id="92162"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92163" name="Text Box 5"/>
          <p:cNvSpPr txBox="1">
            <a:spLocks noChangeArrowheads="1"/>
          </p:cNvSpPr>
          <p:nvPr/>
        </p:nvSpPr>
        <p:spPr bwMode="auto">
          <a:xfrm>
            <a:off x="566738" y="423863"/>
            <a:ext cx="4048805"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92164"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 name="Rectangle 19"/>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23" name="Straight Connector 2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22"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Διεθνές Εμπόριο</a:t>
            </a:r>
            <a:endParaRPr lang="en-US" dirty="0" smtClean="0">
              <a:solidFill>
                <a:srgbClr val="69134B"/>
              </a:solidFill>
            </a:endParaRPr>
          </a:p>
        </p:txBody>
      </p:sp>
      <p:sp>
        <p:nvSpPr>
          <p:cNvPr id="14"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Τα Βασικά του Παγκόσμιου Εμπορίου</a:t>
            </a:r>
            <a:endParaRPr lang="en-US" sz="2400" dirty="0">
              <a:solidFill>
                <a:srgbClr val="356A41"/>
              </a:solidFill>
            </a:endParaRPr>
          </a:p>
        </p:txBody>
      </p:sp>
      <p:sp>
        <p:nvSpPr>
          <p:cNvPr id="7" name="Rectangle 6"/>
          <p:cNvSpPr>
            <a:spLocks noChangeArrowheads="1"/>
          </p:cNvSpPr>
          <p:nvPr/>
        </p:nvSpPr>
        <p:spPr bwMode="auto">
          <a:xfrm>
            <a:off x="566738" y="1320800"/>
            <a:ext cx="7705725" cy="3711785"/>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Οι χώρες αγοράζουν και πωλούν προϊόντα και υπηρεσίες η μια από την άλλη σε μόνιμη βάση. </a:t>
            </a:r>
            <a:endParaRPr lang="en-US" sz="2400" b="0" dirty="0"/>
          </a:p>
          <a:p>
            <a:pPr>
              <a:spcBef>
                <a:spcPct val="10000"/>
              </a:spcBef>
              <a:spcAft>
                <a:spcPct val="10000"/>
              </a:spcAft>
            </a:pPr>
            <a:endParaRPr lang="en-US" sz="2400" b="0" dirty="0"/>
          </a:p>
          <a:p>
            <a:pPr>
              <a:spcBef>
                <a:spcPct val="10000"/>
              </a:spcBef>
              <a:spcAft>
                <a:spcPct val="10000"/>
              </a:spcAft>
            </a:pPr>
            <a:r>
              <a:rPr lang="el-GR" sz="2400" b="0" dirty="0" smtClean="0"/>
              <a:t>Μια </a:t>
            </a:r>
            <a:r>
              <a:rPr lang="el-GR" sz="2400" dirty="0" smtClean="0"/>
              <a:t>εξαγωγή</a:t>
            </a:r>
            <a:r>
              <a:rPr lang="el-GR" sz="2400" b="0" dirty="0" smtClean="0"/>
              <a:t> αναφέρεται σε μια πώληση προϊόντων από μια χώρα σε κάποια άλλη.</a:t>
            </a:r>
            <a:endParaRPr lang="en-US" sz="2400" b="0" dirty="0"/>
          </a:p>
          <a:p>
            <a:pPr>
              <a:spcBef>
                <a:spcPct val="10000"/>
              </a:spcBef>
              <a:spcAft>
                <a:spcPct val="10000"/>
              </a:spcAft>
            </a:pPr>
            <a:endParaRPr lang="en-US" sz="2400" b="0" dirty="0"/>
          </a:p>
          <a:p>
            <a:pPr>
              <a:spcBef>
                <a:spcPct val="10000"/>
              </a:spcBef>
              <a:spcAft>
                <a:spcPct val="10000"/>
              </a:spcAft>
            </a:pPr>
            <a:r>
              <a:rPr lang="el-GR" sz="2400" b="0" dirty="0" smtClean="0"/>
              <a:t>Μια </a:t>
            </a:r>
            <a:r>
              <a:rPr lang="el-GR" sz="2400" dirty="0" smtClean="0"/>
              <a:t>εισαγωγή </a:t>
            </a:r>
            <a:r>
              <a:rPr lang="el-GR" sz="2400" b="0" dirty="0" smtClean="0"/>
              <a:t>αναφέρεται σε ένα προϊόν που αγοράζεται από μια χώρα προερχόμενο από κάποια άλλη. </a:t>
            </a:r>
            <a:r>
              <a:rPr lang="en-US" sz="2400" b="0" dirty="0" smtClean="0"/>
              <a:t> </a:t>
            </a: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left)">
                                      <p:cBhvr>
                                        <p:cTn id="10" dur="500"/>
                                        <p:tgtEl>
                                          <p:spTgt spid="20"/>
                                        </p:tgtEl>
                                      </p:cBhvr>
                                    </p:animEffect>
                                  </p:childTnLst>
                                </p:cTn>
                              </p:par>
                              <p:par>
                                <p:cTn id="11" presetID="22" presetClass="entr" presetSubtype="8"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wipe(left)">
                                      <p:cBhvr>
                                        <p:cTn id="13" dur="500"/>
                                        <p:tgtEl>
                                          <p:spTgt spid="23"/>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wipe(left)">
                                      <p:cBhvr>
                                        <p:cTn id="21" dur="500"/>
                                        <p:tgtEl>
                                          <p:spTgt spid="7">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7">
                                            <p:txEl>
                                              <p:pRg st="2" end="2"/>
                                            </p:txEl>
                                          </p:spTgt>
                                        </p:tgtEl>
                                        <p:attrNameLst>
                                          <p:attrName>style.visibility</p:attrName>
                                        </p:attrNameLst>
                                      </p:cBhvr>
                                      <p:to>
                                        <p:strVal val="visible"/>
                                      </p:to>
                                    </p:set>
                                    <p:animEffect transition="in" filter="wipe(left)">
                                      <p:cBhvr>
                                        <p:cTn id="26" dur="500"/>
                                        <p:tgtEl>
                                          <p:spTgt spid="7">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Effect transition="in" filter="wipe(left)">
                                      <p:cBhvr>
                                        <p:cTn id="31"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p:bldP spid="14" grpId="0" autoUpdateAnimBg="0"/>
      <p:bldP spid="7" grpId="0" build="p" bldLvl="2"/>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8.	</a:t>
            </a:r>
            <a:r>
              <a:rPr lang="el-GR" sz="2400" b="0" dirty="0" smtClean="0"/>
              <a:t>Η πλειοψηφία των παγκόσμιων ροών ξένων άμεσων επενδύσεων συμβαίνει μεταξύ βιομηχανικών χωρών. Το 2006 περισσότερο από το 1/3 των παγκόσμιων ροών ξένων άμεσων επενδύσεων έγιναν εντός της Ευρώπης ή μεταξύ της Ευρώπης και των Ηνωμένων Πολιτειών, και το 90% των παγκόσμιων ροών ξένων άμεσων επενδύσεων ήταν από ή προς χώρες του ΟΟΣΑ. </a:t>
            </a:r>
            <a:endParaRPr lang="en-US" sz="2400" b="0" dirty="0"/>
          </a:p>
        </p:txBody>
      </p:sp>
      <p:sp>
        <p:nvSpPr>
          <p:cNvPr id="94210" name="Text Box 6"/>
          <p:cNvSpPr txBox="1">
            <a:spLocks noChangeArrowheads="1"/>
          </p:cNvSpPr>
          <p:nvPr/>
        </p:nvSpPr>
        <p:spPr bwMode="auto">
          <a:xfrm>
            <a:off x="541338" y="387350"/>
            <a:ext cx="2811462" cy="427038"/>
          </a:xfrm>
          <a:prstGeom prst="rect">
            <a:avLst/>
          </a:prstGeom>
          <a:noFill/>
          <a:ln w="9525" algn="ctr">
            <a:noFill/>
            <a:miter lim="800000"/>
            <a:headEnd/>
            <a:tailEnd/>
          </a:ln>
        </p:spPr>
        <p:txBody>
          <a:bodyPr wrap="square">
            <a:spAutoFit/>
          </a:bodyPr>
          <a:lstStyle/>
          <a:p>
            <a:pPr>
              <a:spcBef>
                <a:spcPct val="50000"/>
              </a:spcBef>
            </a:pPr>
            <a:r>
              <a:rPr lang="en-US" sz="2200" dirty="0">
                <a:solidFill>
                  <a:schemeClr val="bg1"/>
                </a:solidFill>
              </a:rPr>
              <a:t>K e y  </a:t>
            </a:r>
            <a:r>
              <a:rPr lang="en-US" sz="2200" dirty="0" smtClean="0">
                <a:solidFill>
                  <a:schemeClr val="bg1"/>
                </a:solidFill>
              </a:rPr>
              <a:t> </a:t>
            </a:r>
            <a:endParaRPr lang="en-US" sz="2200" dirty="0">
              <a:solidFill>
                <a:schemeClr val="bg1"/>
              </a:solidFill>
            </a:endParaRPr>
          </a:p>
        </p:txBody>
      </p:sp>
      <p:sp>
        <p:nvSpPr>
          <p:cNvPr id="94211" name="Text Box 5"/>
          <p:cNvSpPr txBox="1">
            <a:spLocks noChangeArrowheads="1"/>
          </p:cNvSpPr>
          <p:nvPr/>
        </p:nvSpPr>
        <p:spPr bwMode="auto">
          <a:xfrm>
            <a:off x="435430" y="394835"/>
            <a:ext cx="3164568"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94212"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2909887" cy="4179887"/>
          </a:xfrm>
          <a:prstGeom prst="rect">
            <a:avLst/>
          </a:prstGeom>
          <a:noFill/>
          <a:ln w="9525">
            <a:noFill/>
            <a:miter lim="800000"/>
            <a:headEnd/>
            <a:tailEnd/>
          </a:ln>
        </p:spPr>
        <p:txBody>
          <a:bodyPr/>
          <a:lstStyle/>
          <a:p>
            <a:pPr>
              <a:spcBef>
                <a:spcPct val="10000"/>
              </a:spcBef>
              <a:spcAft>
                <a:spcPct val="10000"/>
              </a:spcAft>
            </a:pPr>
            <a:r>
              <a:rPr lang="el-GR" sz="1800" dirty="0" smtClean="0"/>
              <a:t>Διεθνές εμπόριο</a:t>
            </a:r>
            <a:endParaRPr lang="en-US" sz="1800" dirty="0"/>
          </a:p>
          <a:p>
            <a:pPr>
              <a:spcBef>
                <a:spcPct val="10000"/>
              </a:spcBef>
              <a:spcAft>
                <a:spcPct val="10000"/>
              </a:spcAft>
            </a:pPr>
            <a:r>
              <a:rPr lang="el-GR" sz="1800" dirty="0" smtClean="0"/>
              <a:t>μετανάστευση</a:t>
            </a:r>
            <a:endParaRPr lang="en-US" sz="1800" dirty="0"/>
          </a:p>
          <a:p>
            <a:pPr>
              <a:spcBef>
                <a:spcPct val="10000"/>
              </a:spcBef>
              <a:spcAft>
                <a:spcPct val="10000"/>
              </a:spcAft>
            </a:pPr>
            <a:r>
              <a:rPr lang="el-GR" sz="1800" dirty="0" smtClean="0"/>
              <a:t>Ξένες άμεσες επενδύσεις</a:t>
            </a:r>
            <a:r>
              <a:rPr lang="en-US" sz="1800" dirty="0" smtClean="0"/>
              <a:t> (</a:t>
            </a:r>
            <a:r>
              <a:rPr lang="el-GR" sz="1800" dirty="0" smtClean="0"/>
              <a:t>ΞΑΕ</a:t>
            </a:r>
            <a:r>
              <a:rPr lang="en-US" sz="1800" dirty="0" smtClean="0"/>
              <a:t>)</a:t>
            </a:r>
            <a:endParaRPr lang="en-US" sz="1800" dirty="0"/>
          </a:p>
          <a:p>
            <a:pPr>
              <a:spcBef>
                <a:spcPct val="10000"/>
              </a:spcBef>
              <a:spcAft>
                <a:spcPct val="10000"/>
              </a:spcAft>
            </a:pPr>
            <a:r>
              <a:rPr lang="el-GR" sz="1800" dirty="0" smtClean="0"/>
              <a:t>Εξαγωγές</a:t>
            </a:r>
            <a:endParaRPr lang="en-US" sz="1800" dirty="0"/>
          </a:p>
          <a:p>
            <a:pPr>
              <a:spcBef>
                <a:spcPct val="10000"/>
              </a:spcBef>
              <a:spcAft>
                <a:spcPct val="10000"/>
              </a:spcAft>
            </a:pPr>
            <a:r>
              <a:rPr lang="el-GR" sz="1800" dirty="0" smtClean="0"/>
              <a:t>εισαγωγές</a:t>
            </a:r>
            <a:endParaRPr lang="en-US" sz="1800" dirty="0"/>
          </a:p>
          <a:p>
            <a:pPr>
              <a:spcBef>
                <a:spcPct val="10000"/>
              </a:spcBef>
              <a:spcAft>
                <a:spcPct val="10000"/>
              </a:spcAft>
            </a:pPr>
            <a:r>
              <a:rPr lang="el-GR" sz="1800" dirty="0" smtClean="0"/>
              <a:t>Εμπορικό ισοζύγιο</a:t>
            </a:r>
            <a:endParaRPr lang="en-US" sz="1800" b="0" dirty="0"/>
          </a:p>
        </p:txBody>
      </p:sp>
      <p:sp>
        <p:nvSpPr>
          <p:cNvPr id="96258"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 name="Text Box 5"/>
          <p:cNvSpPr txBox="1">
            <a:spLocks noChangeArrowheads="1"/>
          </p:cNvSpPr>
          <p:nvPr/>
        </p:nvSpPr>
        <p:spPr bwMode="auto">
          <a:xfrm>
            <a:off x="566738" y="423863"/>
            <a:ext cx="2568348" cy="461665"/>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ΟΡΟΙ-ΚΛΕΙΔΙΑ</a:t>
            </a:r>
            <a:endParaRPr lang="en-US" sz="2400" dirty="0">
              <a:solidFill>
                <a:srgbClr val="007589"/>
              </a:solidFill>
            </a:endParaRPr>
          </a:p>
        </p:txBody>
      </p:sp>
      <p:cxnSp>
        <p:nvCxnSpPr>
          <p:cNvPr id="9"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
        <p:nvSpPr>
          <p:cNvPr id="6" name="Rectangle 2"/>
          <p:cNvSpPr>
            <a:spLocks noChangeArrowheads="1"/>
          </p:cNvSpPr>
          <p:nvPr/>
        </p:nvSpPr>
        <p:spPr bwMode="auto">
          <a:xfrm>
            <a:off x="3389313" y="1350963"/>
            <a:ext cx="2633662" cy="4519612"/>
          </a:xfrm>
          <a:prstGeom prst="rect">
            <a:avLst/>
          </a:prstGeom>
          <a:noFill/>
          <a:ln w="9525">
            <a:noFill/>
            <a:miter lim="800000"/>
            <a:headEnd/>
            <a:tailEnd/>
          </a:ln>
        </p:spPr>
        <p:txBody>
          <a:bodyPr/>
          <a:lstStyle/>
          <a:p>
            <a:pPr>
              <a:spcBef>
                <a:spcPct val="10000"/>
              </a:spcBef>
              <a:spcAft>
                <a:spcPct val="10000"/>
              </a:spcAft>
            </a:pPr>
            <a:r>
              <a:rPr lang="el-GR" sz="1800" dirty="0" smtClean="0"/>
              <a:t>Εμπορικό πλεόνασμα</a:t>
            </a:r>
            <a:endParaRPr lang="en-US" sz="1800" dirty="0"/>
          </a:p>
          <a:p>
            <a:pPr>
              <a:spcBef>
                <a:spcPct val="10000"/>
              </a:spcBef>
              <a:spcAft>
                <a:spcPct val="10000"/>
              </a:spcAft>
            </a:pPr>
            <a:r>
              <a:rPr lang="el-GR" sz="1800" dirty="0" smtClean="0"/>
              <a:t>Εμπορικό έλλειμμα</a:t>
            </a:r>
            <a:endParaRPr lang="en-US" sz="1800" dirty="0"/>
          </a:p>
          <a:p>
            <a:pPr>
              <a:spcBef>
                <a:spcPct val="10000"/>
              </a:spcBef>
              <a:spcAft>
                <a:spcPct val="10000"/>
              </a:spcAft>
            </a:pPr>
            <a:r>
              <a:rPr lang="el-GR" sz="1800" dirty="0" smtClean="0"/>
              <a:t>Διμερές εμπορικό ισοζύγιο</a:t>
            </a:r>
            <a:endParaRPr lang="en-US" sz="1800" dirty="0"/>
          </a:p>
          <a:p>
            <a:pPr>
              <a:spcBef>
                <a:spcPct val="10000"/>
              </a:spcBef>
              <a:spcAft>
                <a:spcPct val="10000"/>
              </a:spcAft>
            </a:pPr>
            <a:r>
              <a:rPr lang="el-GR" sz="1800" dirty="0" smtClean="0"/>
              <a:t>Προστιθέμενη αξία</a:t>
            </a:r>
            <a:endParaRPr lang="en-US" sz="1800" dirty="0"/>
          </a:p>
          <a:p>
            <a:pPr>
              <a:spcBef>
                <a:spcPct val="10000"/>
              </a:spcBef>
              <a:spcAft>
                <a:spcPct val="10000"/>
              </a:spcAft>
            </a:pPr>
            <a:r>
              <a:rPr lang="el-GR" sz="1800" dirty="0" smtClean="0"/>
              <a:t>Υπεράκτια οικονομική δραστηριότητα</a:t>
            </a:r>
            <a:endParaRPr lang="el-GR" sz="1800" b="0" dirty="0" smtClean="0"/>
          </a:p>
          <a:p>
            <a:pPr>
              <a:spcBef>
                <a:spcPct val="10000"/>
              </a:spcBef>
              <a:spcAft>
                <a:spcPct val="10000"/>
              </a:spcAft>
            </a:pPr>
            <a:r>
              <a:rPr lang="el-GR" sz="1800" dirty="0" smtClean="0"/>
              <a:t>Εισαγωγικοί δασμοί</a:t>
            </a:r>
            <a:endParaRPr lang="en-US" sz="1800" dirty="0"/>
          </a:p>
        </p:txBody>
      </p:sp>
      <p:sp>
        <p:nvSpPr>
          <p:cNvPr id="7" name="Rectangle 2"/>
          <p:cNvSpPr>
            <a:spLocks noChangeArrowheads="1"/>
          </p:cNvSpPr>
          <p:nvPr/>
        </p:nvSpPr>
        <p:spPr bwMode="auto">
          <a:xfrm>
            <a:off x="6256338" y="1350963"/>
            <a:ext cx="2887662" cy="4519612"/>
          </a:xfrm>
          <a:prstGeom prst="rect">
            <a:avLst/>
          </a:prstGeom>
          <a:noFill/>
          <a:ln w="9525">
            <a:noFill/>
            <a:miter lim="800000"/>
            <a:headEnd/>
            <a:tailEnd/>
          </a:ln>
        </p:spPr>
        <p:txBody>
          <a:bodyPr/>
          <a:lstStyle/>
          <a:p>
            <a:pPr>
              <a:spcBef>
                <a:spcPct val="10000"/>
              </a:spcBef>
              <a:spcAft>
                <a:spcPct val="10000"/>
              </a:spcAft>
            </a:pPr>
            <a:r>
              <a:rPr lang="el-GR" sz="1800" dirty="0" smtClean="0"/>
              <a:t>Ακαθάριστο εγχώριο προϊόν (ΑΕΠ)</a:t>
            </a:r>
            <a:endParaRPr lang="en-US" sz="1800" dirty="0"/>
          </a:p>
          <a:p>
            <a:pPr>
              <a:spcBef>
                <a:spcPct val="10000"/>
              </a:spcBef>
              <a:spcAft>
                <a:spcPct val="10000"/>
              </a:spcAft>
            </a:pPr>
            <a:r>
              <a:rPr lang="el-GR" sz="1800" dirty="0" smtClean="0"/>
              <a:t>Εμπόδια εμπορίου</a:t>
            </a:r>
            <a:endParaRPr lang="en-US" sz="1800" dirty="0"/>
          </a:p>
          <a:p>
            <a:pPr>
              <a:spcBef>
                <a:spcPct val="10000"/>
              </a:spcBef>
              <a:spcAft>
                <a:spcPct val="10000"/>
              </a:spcAft>
            </a:pPr>
            <a:r>
              <a:rPr lang="el-GR" sz="1800" dirty="0" smtClean="0"/>
              <a:t>Εισαγωγικές ποσοστώσεις</a:t>
            </a:r>
            <a:endParaRPr lang="en-US" sz="1800" dirty="0"/>
          </a:p>
          <a:p>
            <a:pPr>
              <a:spcBef>
                <a:spcPct val="10000"/>
              </a:spcBef>
              <a:spcAft>
                <a:spcPct val="10000"/>
              </a:spcAft>
            </a:pPr>
            <a:r>
              <a:rPr lang="el-GR" sz="1800" dirty="0" smtClean="0"/>
              <a:t>Οριζόντιες ξένες άμεσες επενδύσεις</a:t>
            </a:r>
            <a:endParaRPr lang="en-US" sz="1800" dirty="0"/>
          </a:p>
          <a:p>
            <a:pPr>
              <a:spcBef>
                <a:spcPct val="10000"/>
              </a:spcBef>
              <a:spcAft>
                <a:spcPct val="10000"/>
              </a:spcAft>
            </a:pPr>
            <a:r>
              <a:rPr lang="el-GR" sz="1800" dirty="0" smtClean="0"/>
              <a:t>Κάθετες ξένες </a:t>
            </a:r>
            <a:r>
              <a:rPr lang="el-GR" sz="1800" smtClean="0"/>
              <a:t>άμεσες επενδύσεις</a:t>
            </a:r>
            <a:endParaRPr lang="en-US" sz="1800"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858114"/>
                                        </p:tgtEl>
                                        <p:attrNameLst>
                                          <p:attrName>style.visibility</p:attrName>
                                        </p:attrNameLst>
                                      </p:cBhvr>
                                      <p:to>
                                        <p:strVal val="visible"/>
                                      </p:to>
                                    </p:set>
                                    <p:animEffect transition="in" filter="wipe(left)">
                                      <p:cBhvr>
                                        <p:cTn id="16" dur="500"/>
                                        <p:tgtEl>
                                          <p:spTgt spid="858114"/>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left)">
                                      <p:cBhvr>
                                        <p:cTn id="20" dur="500"/>
                                        <p:tgtEl>
                                          <p:spTgt spid="6"/>
                                        </p:tgtEl>
                                      </p:cBhvr>
                                    </p:animEffect>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left)">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P spid="8" grpId="0"/>
      <p:bldP spid="6" grpId="0" bldLvl="2" autoUpdateAnimBg="0"/>
      <p:bldP spid="7" grpId="0"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9" name="Rectangle 19"/>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22530" name="Straight Connector 2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22531"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Διεθνές Εμπόριο</a:t>
            </a:r>
            <a:endParaRPr lang="en-US" dirty="0" smtClean="0">
              <a:solidFill>
                <a:srgbClr val="69134B"/>
              </a:solidFill>
            </a:endParaRPr>
          </a:p>
        </p:txBody>
      </p:sp>
      <p:sp>
        <p:nvSpPr>
          <p:cNvPr id="22532"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Τα Βασικά του Παγκόσμιου Εμπορίου</a:t>
            </a:r>
            <a:endParaRPr lang="en-US" sz="2400" dirty="0">
              <a:solidFill>
                <a:srgbClr val="356A41"/>
              </a:solidFill>
            </a:endParaRPr>
          </a:p>
        </p:txBody>
      </p:sp>
      <p:sp>
        <p:nvSpPr>
          <p:cNvPr id="8" name="Rectangle 7"/>
          <p:cNvSpPr>
            <a:spLocks noChangeArrowheads="1"/>
          </p:cNvSpPr>
          <p:nvPr/>
        </p:nvSpPr>
        <p:spPr bwMode="auto">
          <a:xfrm>
            <a:off x="566738" y="1322388"/>
            <a:ext cx="7793037" cy="5189113"/>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Το </a:t>
            </a:r>
            <a:r>
              <a:rPr lang="el-GR" sz="2400" dirty="0" smtClean="0"/>
              <a:t>εμπορικό ισοζύγιο</a:t>
            </a:r>
            <a:r>
              <a:rPr lang="el-GR" sz="2400" b="0" dirty="0" smtClean="0"/>
              <a:t> μια χώρας είναι η διαφορά ανάμεσα στη συνολική αξία των εξαγωγών και τη συνολική αξία των εισαγωγών (συνήθως περιλαμβάνοντας και τα αγαθά και τις υπηρεσίες). </a:t>
            </a:r>
            <a:r>
              <a:rPr lang="en-US" sz="2400" b="0" dirty="0" smtClean="0"/>
              <a:t> </a:t>
            </a:r>
            <a:endParaRPr lang="en-US" sz="2400" b="0" dirty="0"/>
          </a:p>
          <a:p>
            <a:pPr>
              <a:spcBef>
                <a:spcPct val="10000"/>
              </a:spcBef>
              <a:spcAft>
                <a:spcPct val="10000"/>
              </a:spcAft>
            </a:pPr>
            <a:endParaRPr lang="en-US" sz="2400" b="0" dirty="0"/>
          </a:p>
          <a:p>
            <a:pPr>
              <a:spcBef>
                <a:spcPct val="10000"/>
              </a:spcBef>
              <a:spcAft>
                <a:spcPct val="10000"/>
              </a:spcAft>
            </a:pPr>
            <a:r>
              <a:rPr lang="el-GR" sz="2400" b="0" dirty="0" smtClean="0"/>
              <a:t>Χώρες που εξάγουν περισσότερο απ’ όσο εισάγουν, όπως η Κίνα τα τελευταία χρόνια, έχουν </a:t>
            </a:r>
            <a:r>
              <a:rPr lang="el-GR" sz="2400" dirty="0" smtClean="0"/>
              <a:t>εμπορικό πλεόνασμα</a:t>
            </a:r>
            <a:r>
              <a:rPr lang="el-GR" sz="2400" b="0" dirty="0" smtClean="0"/>
              <a:t>, ενώ χώρες που εισάγουν περισσότερο απ’ όσο εξάγουν, όπως οι Ηνωμένες Πολιτείες, έχουν </a:t>
            </a:r>
            <a:r>
              <a:rPr lang="el-GR" sz="2400" dirty="0" smtClean="0"/>
              <a:t>εμπορικό έλλειμμα</a:t>
            </a:r>
            <a:r>
              <a:rPr lang="el-GR" sz="2400" b="0" dirty="0" smtClean="0"/>
              <a:t>.</a:t>
            </a:r>
            <a:endParaRPr lang="en-US" sz="2400" b="0" dirty="0"/>
          </a:p>
          <a:p>
            <a:pPr>
              <a:spcBef>
                <a:spcPct val="10000"/>
              </a:spcBef>
              <a:spcAft>
                <a:spcPct val="10000"/>
              </a:spcAft>
            </a:pPr>
            <a:endParaRPr lang="en-US" sz="2400" b="0" dirty="0"/>
          </a:p>
          <a:p>
            <a:pPr>
              <a:spcBef>
                <a:spcPct val="10000"/>
              </a:spcBef>
              <a:spcAft>
                <a:spcPct val="10000"/>
              </a:spcAft>
            </a:pPr>
            <a:r>
              <a:rPr lang="el-GR" sz="2400" dirty="0" smtClean="0"/>
              <a:t>Διμερές εμπορικό ισοζύγιο </a:t>
            </a:r>
            <a:r>
              <a:rPr lang="el-GR" sz="2400" b="0" dirty="0" smtClean="0"/>
              <a:t>είναι η διαφορά εξαγωγών και εισαγωγών μεταξύ δύο χωρών. </a:t>
            </a: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wipe(left)">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Effect transition="in" filter="wipe(left)">
                                      <p:cBhvr>
                                        <p:cTn id="1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bldLvl="2"/>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523875" y="682171"/>
            <a:ext cx="7351713" cy="707886"/>
          </a:xfrm>
          <a:prstGeom prst="rect">
            <a:avLst/>
          </a:prstGeom>
          <a:noFill/>
          <a:ln w="9525" algn="ctr">
            <a:noFill/>
            <a:miter lim="800000"/>
            <a:headEnd/>
            <a:tailEnd/>
          </a:ln>
        </p:spPr>
        <p:txBody>
          <a:bodyPr wrap="square">
            <a:spAutoFit/>
          </a:bodyPr>
          <a:lstStyle/>
          <a:p>
            <a:pPr>
              <a:spcBef>
                <a:spcPct val="20000"/>
              </a:spcBef>
            </a:pPr>
            <a:r>
              <a:rPr lang="el-GR" sz="2000" dirty="0" smtClean="0">
                <a:solidFill>
                  <a:schemeClr val="accent2"/>
                </a:solidFill>
              </a:rPr>
              <a:t>Ένα</a:t>
            </a:r>
            <a:r>
              <a:rPr lang="en-US" sz="2000" dirty="0" smtClean="0">
                <a:solidFill>
                  <a:schemeClr val="accent2"/>
                </a:solidFill>
              </a:rPr>
              <a:t> </a:t>
            </a:r>
            <a:r>
              <a:rPr lang="en-US" sz="2000" dirty="0">
                <a:solidFill>
                  <a:schemeClr val="accent2"/>
                </a:solidFill>
              </a:rPr>
              <a:t>iPod </a:t>
            </a:r>
            <a:r>
              <a:rPr lang="el-GR" sz="2000" dirty="0" smtClean="0">
                <a:solidFill>
                  <a:schemeClr val="accent2"/>
                </a:solidFill>
              </a:rPr>
              <a:t>έχει Παγκόσμια Αξία. Ρωτήστε τις (πολλές) Χώρες που το Φτιάχνουν. </a:t>
            </a:r>
            <a:endParaRPr lang="en-US" sz="2000" dirty="0">
              <a:solidFill>
                <a:schemeClr val="accent2"/>
              </a:solidFill>
            </a:endParaRPr>
          </a:p>
        </p:txBody>
      </p:sp>
      <p:sp>
        <p:nvSpPr>
          <p:cNvPr id="12" name="Rectangle 11"/>
          <p:cNvSpPr>
            <a:spLocks noChangeArrowheads="1"/>
          </p:cNvSpPr>
          <p:nvPr/>
        </p:nvSpPr>
        <p:spPr bwMode="auto">
          <a:xfrm>
            <a:off x="623888" y="1596571"/>
            <a:ext cx="7140575" cy="4462760"/>
          </a:xfrm>
          <a:prstGeom prst="rect">
            <a:avLst/>
          </a:prstGeom>
          <a:noFill/>
          <a:ln w="9525" algn="ctr">
            <a:noFill/>
            <a:miter lim="800000"/>
            <a:headEnd/>
            <a:tailEnd/>
          </a:ln>
        </p:spPr>
        <p:txBody>
          <a:bodyPr wrap="square">
            <a:spAutoFit/>
          </a:bodyPr>
          <a:lstStyle/>
          <a:p>
            <a:pPr>
              <a:spcBef>
                <a:spcPct val="20000"/>
              </a:spcBef>
            </a:pPr>
            <a:r>
              <a:rPr lang="el-GR" sz="2000" b="0" dirty="0" smtClean="0"/>
              <a:t>Ποιος φτιάχνει το</a:t>
            </a:r>
            <a:r>
              <a:rPr lang="en-US" sz="2000" b="0" dirty="0" smtClean="0"/>
              <a:t>  iPod</a:t>
            </a:r>
            <a:r>
              <a:rPr lang="el-GR" sz="2000" b="0" dirty="0" smtClean="0"/>
              <a:t> της </a:t>
            </a:r>
            <a:r>
              <a:rPr lang="en-US" sz="2000" b="0" dirty="0" smtClean="0"/>
              <a:t>Apple</a:t>
            </a:r>
            <a:r>
              <a:rPr lang="el-GR" sz="2000" b="0" dirty="0" smtClean="0"/>
              <a:t>;</a:t>
            </a:r>
            <a:endParaRPr lang="en-US" sz="2000" b="0" dirty="0"/>
          </a:p>
          <a:p>
            <a:pPr>
              <a:spcBef>
                <a:spcPct val="20000"/>
              </a:spcBef>
            </a:pPr>
            <a:endParaRPr lang="en-US" sz="2000" b="0" dirty="0"/>
          </a:p>
          <a:p>
            <a:pPr>
              <a:spcBef>
                <a:spcPct val="20000"/>
              </a:spcBef>
            </a:pPr>
            <a:r>
              <a:rPr lang="el-GR" sz="2000" b="0" dirty="0" smtClean="0"/>
              <a:t>Η </a:t>
            </a:r>
            <a:r>
              <a:rPr lang="en-US" sz="2000" b="0" dirty="0" smtClean="0"/>
              <a:t>Apple </a:t>
            </a:r>
            <a:r>
              <a:rPr lang="el-GR" sz="2000" b="0" dirty="0" smtClean="0"/>
              <a:t>αναθέτει τη συνολική παραγωγή αυτού του προϊόντος σε ένα αριθμό Ασιατικών επιχειρήσεων. </a:t>
            </a:r>
            <a:endParaRPr lang="en-US" sz="2000" b="0" dirty="0"/>
          </a:p>
          <a:p>
            <a:pPr>
              <a:spcBef>
                <a:spcPct val="20000"/>
              </a:spcBef>
            </a:pPr>
            <a:endParaRPr lang="en-US" sz="2000" b="0" dirty="0"/>
          </a:p>
          <a:p>
            <a:pPr>
              <a:spcBef>
                <a:spcPct val="20000"/>
              </a:spcBef>
            </a:pPr>
            <a:r>
              <a:rPr lang="el-GR" sz="2000" b="0" dirty="0" smtClean="0"/>
              <a:t>Το</a:t>
            </a:r>
            <a:r>
              <a:rPr lang="en-US" sz="2000" b="0" dirty="0" smtClean="0"/>
              <a:t> </a:t>
            </a:r>
            <a:r>
              <a:rPr lang="en-US" sz="2000" b="0" dirty="0"/>
              <a:t>iPod, </a:t>
            </a:r>
            <a:r>
              <a:rPr lang="el-GR" sz="2000" b="0" dirty="0" smtClean="0"/>
              <a:t>όπως και πολλά άλλα προϊόντα, κατασκευάζεται σε διαφορετικές χώρες από μια ντουζίνα επιχειρήσεις, με κάθε στάδιο της παραγωγής να συνεισφέρει ένα διαφορετικό ποσό στην τελική αξία. </a:t>
            </a:r>
            <a:endParaRPr lang="en-US" sz="2000" b="0" dirty="0"/>
          </a:p>
          <a:p>
            <a:pPr>
              <a:spcBef>
                <a:spcPct val="20000"/>
              </a:spcBef>
            </a:pPr>
            <a:endParaRPr lang="en-US" sz="2000" b="0" dirty="0"/>
          </a:p>
          <a:p>
            <a:pPr>
              <a:spcBef>
                <a:spcPct val="20000"/>
              </a:spcBef>
            </a:pPr>
            <a:r>
              <a:rPr lang="el-GR" sz="2000" b="0" dirty="0" smtClean="0"/>
              <a:t>Η πραγματική αξία του</a:t>
            </a:r>
            <a:r>
              <a:rPr lang="en-US" sz="2000" b="0" dirty="0" smtClean="0"/>
              <a:t> </a:t>
            </a:r>
            <a:r>
              <a:rPr lang="en-US" sz="2000" b="0" dirty="0"/>
              <a:t>iPod </a:t>
            </a:r>
            <a:r>
              <a:rPr lang="el-GR" sz="2000" b="0" dirty="0" smtClean="0"/>
              <a:t>δεν έγκειται στα εξαρτήματά του ή ακόμη και στη συναρμολόγησή του. Ο όγκος της αξίας του</a:t>
            </a:r>
            <a:r>
              <a:rPr lang="en-US" sz="2000" b="0" dirty="0" smtClean="0"/>
              <a:t> iPod</a:t>
            </a:r>
            <a:r>
              <a:rPr lang="el-GR" sz="2000" b="0" dirty="0" smtClean="0"/>
              <a:t> είναι η φιλοσοφία και ο σχεδιασμός του. </a:t>
            </a:r>
            <a:r>
              <a:rPr lang="en-US" sz="2000" b="0" dirty="0" smtClean="0"/>
              <a:t> </a:t>
            </a:r>
            <a:endParaRPr lang="en-US" sz="2000" b="0" dirty="0"/>
          </a:p>
        </p:txBody>
      </p:sp>
      <p:sp>
        <p:nvSpPr>
          <p:cNvPr id="24579" name="Rectangle 15"/>
          <p:cNvSpPr>
            <a:spLocks noChangeArrowheads="1"/>
          </p:cNvSpPr>
          <p:nvPr/>
        </p:nvSpPr>
        <p:spPr bwMode="auto">
          <a:xfrm>
            <a:off x="566738" y="2211388"/>
            <a:ext cx="7807325" cy="457200"/>
          </a:xfrm>
          <a:prstGeom prst="rect">
            <a:avLst/>
          </a:prstGeom>
          <a:noFill/>
          <a:ln w="9525">
            <a:noFill/>
            <a:miter lim="800000"/>
            <a:headEnd/>
            <a:tailEnd/>
          </a:ln>
        </p:spPr>
        <p:txBody>
          <a:bodyPr>
            <a:spAutoFit/>
          </a:bodyPr>
          <a:lstStyle/>
          <a:p>
            <a:pPr>
              <a:spcBef>
                <a:spcPct val="10000"/>
              </a:spcBef>
              <a:spcAft>
                <a:spcPct val="10000"/>
              </a:spcAft>
            </a:pPr>
            <a:endParaRPr lang="en-US" sz="2400" b="0"/>
          </a:p>
        </p:txBody>
      </p:sp>
      <p:grpSp>
        <p:nvGrpSpPr>
          <p:cNvPr id="19" name="Group 12"/>
          <p:cNvGrpSpPr>
            <a:grpSpLocks/>
          </p:cNvGrpSpPr>
          <p:nvPr/>
        </p:nvGrpSpPr>
        <p:grpSpPr bwMode="auto">
          <a:xfrm>
            <a:off x="493713" y="0"/>
            <a:ext cx="5662612" cy="820738"/>
            <a:chOff x="566739" y="4459460"/>
            <a:chExt cx="5662264" cy="820738"/>
          </a:xfrm>
        </p:grpSpPr>
        <p:pic>
          <p:nvPicPr>
            <p:cNvPr id="24582" name="Picture 13"/>
            <p:cNvPicPr>
              <a:picLocks noChangeAspect="1"/>
            </p:cNvPicPr>
            <p:nvPr/>
          </p:nvPicPr>
          <p:blipFill>
            <a:blip r:embed="rId3" cstate="print"/>
            <a:srcRect/>
            <a:stretch>
              <a:fillRect/>
            </a:stretch>
          </p:blipFill>
          <p:spPr bwMode="auto">
            <a:xfrm>
              <a:off x="828674" y="4497560"/>
              <a:ext cx="603027" cy="603027"/>
            </a:xfrm>
            <a:prstGeom prst="rect">
              <a:avLst/>
            </a:prstGeom>
            <a:noFill/>
            <a:ln w="9525">
              <a:noFill/>
              <a:miter lim="800000"/>
              <a:headEnd/>
              <a:tailEnd/>
            </a:ln>
          </p:spPr>
        </p:pic>
        <p:sp>
          <p:nvSpPr>
            <p:cNvPr id="24" name="Rectangle 3"/>
            <p:cNvSpPr txBox="1">
              <a:spLocks noChangeArrowheads="1"/>
            </p:cNvSpPr>
            <p:nvPr/>
          </p:nvSpPr>
          <p:spPr bwMode="auto">
            <a:xfrm>
              <a:off x="566739" y="4459460"/>
              <a:ext cx="5662264" cy="820738"/>
            </a:xfrm>
            <a:prstGeom prst="rect">
              <a:avLst/>
            </a:prstGeom>
            <a:noFill/>
            <a:ln w="9525">
              <a:noFill/>
              <a:miter lim="800000"/>
              <a:headEnd/>
              <a:tailEnd/>
            </a:ln>
          </p:spPr>
          <p:txBody>
            <a:bodyPr anchor="ctr"/>
            <a:lstStyle/>
            <a:p>
              <a:pPr eaLnBrk="0" hangingPunct="0">
                <a:defRPr/>
              </a:pPr>
              <a:r>
                <a:rPr lang="el-GR" sz="2800" kern="0" dirty="0" smtClean="0">
                  <a:solidFill>
                    <a:srgbClr val="69134B"/>
                  </a:solidFill>
                  <a:latin typeface="+mj-lt"/>
                  <a:ea typeface="+mj-ea"/>
                  <a:cs typeface="+mj-cs"/>
                </a:rPr>
                <a:t>ΠΡΩΤΟΣΕΛΙΔΟ</a:t>
              </a:r>
              <a:endParaRPr lang="en-US" sz="2800" kern="0" dirty="0">
                <a:solidFill>
                  <a:srgbClr val="69134B"/>
                </a:solidFill>
                <a:latin typeface="+mj-lt"/>
                <a:ea typeface="+mj-ea"/>
                <a:cs typeface="+mj-cs"/>
              </a:endParaRPr>
            </a:p>
          </p:txBody>
        </p:sp>
      </p:grpSp>
      <p:cxnSp>
        <p:nvCxnSpPr>
          <p:cNvPr id="24581" name="Straight Connector 7"/>
          <p:cNvCxnSpPr>
            <a:cxnSpLocks noChangeShapeType="1"/>
          </p:cNvCxnSpPr>
          <p:nvPr/>
        </p:nvCxnSpPr>
        <p:spPr bwMode="auto">
          <a:xfrm>
            <a:off x="479425" y="1289050"/>
            <a:ext cx="7658100" cy="0"/>
          </a:xfrm>
          <a:prstGeom prst="line">
            <a:avLst/>
          </a:prstGeom>
          <a:noFill/>
          <a:ln w="19050" cap="rnd" algn="ctr">
            <a:solidFill>
              <a:srgbClr val="9C3A4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plus(in)">
                                      <p:cBhvr>
                                        <p:cTn id="7" dur="2000"/>
                                        <p:tgtEl>
                                          <p:spTgt spid="19"/>
                                        </p:tgtEl>
                                      </p:cBhvr>
                                    </p:animEffect>
                                  </p:childTnLst>
                                </p:cTn>
                              </p:par>
                            </p:childTnLst>
                          </p:cTn>
                        </p:par>
                        <p:par>
                          <p:cTn id="8" fill="hold">
                            <p:stCondLst>
                              <p:cond delay="2000"/>
                            </p:stCondLst>
                            <p:childTnLst>
                              <p:par>
                                <p:cTn id="9" presetID="1"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2">
                                            <p:txEl>
                                              <p:pRg st="0" end="0"/>
                                            </p:txEl>
                                          </p:spTgt>
                                        </p:tgtEl>
                                        <p:attrNameLst>
                                          <p:attrName>style.visibility</p:attrName>
                                        </p:attrNameLst>
                                      </p:cBhvr>
                                      <p:to>
                                        <p:strVal val="visible"/>
                                      </p:to>
                                    </p:set>
                                    <p:anim calcmode="lin" valueType="num">
                                      <p:cBhvr additive="base">
                                        <p:cTn id="15"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12">
                                            <p:txEl>
                                              <p:pRg st="2" end="2"/>
                                            </p:txEl>
                                          </p:spTgt>
                                        </p:tgtEl>
                                        <p:attrNameLst>
                                          <p:attrName>style.visibility</p:attrName>
                                        </p:attrNameLst>
                                      </p:cBhvr>
                                      <p:to>
                                        <p:strVal val="visible"/>
                                      </p:to>
                                    </p:set>
                                    <p:animEffect transition="in" filter="wipe(left)">
                                      <p:cBhvr>
                                        <p:cTn id="21" dur="500"/>
                                        <p:tgtEl>
                                          <p:spTgt spid="1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12">
                                            <p:txEl>
                                              <p:pRg st="4" end="4"/>
                                            </p:txEl>
                                          </p:spTgt>
                                        </p:tgtEl>
                                        <p:attrNameLst>
                                          <p:attrName>style.visibility</p:attrName>
                                        </p:attrNameLst>
                                      </p:cBhvr>
                                      <p:to>
                                        <p:strVal val="visible"/>
                                      </p:to>
                                    </p:set>
                                    <p:animEffect transition="in" filter="wipe(left)">
                                      <p:cBhvr>
                                        <p:cTn id="26" dur="500"/>
                                        <p:tgtEl>
                                          <p:spTgt spid="12">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12">
                                            <p:txEl>
                                              <p:pRg st="6" end="6"/>
                                            </p:txEl>
                                          </p:spTgt>
                                        </p:tgtEl>
                                        <p:attrNameLst>
                                          <p:attrName>style.visibility</p:attrName>
                                        </p:attrNameLst>
                                      </p:cBhvr>
                                      <p:to>
                                        <p:strVal val="visible"/>
                                      </p:to>
                                    </p:set>
                                    <p:animEffect transition="in" filter="wipe(left)">
                                      <p:cBhvr>
                                        <p:cTn id="31" dur="500"/>
                                        <p:tgtEl>
                                          <p:spTgt spid="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5" name="Rectangle 19"/>
          <p:cNvSpPr>
            <a:spLocks noChangeArrowheads="1"/>
          </p:cNvSpPr>
          <p:nvPr/>
        </p:nvSpPr>
        <p:spPr bwMode="auto">
          <a:xfrm>
            <a:off x="877888" y="333375"/>
            <a:ext cx="2968625"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26626" name="Straight Connector 22"/>
          <p:cNvCxnSpPr>
            <a:cxnSpLocks noChangeShapeType="1"/>
          </p:cNvCxnSpPr>
          <p:nvPr/>
        </p:nvCxnSpPr>
        <p:spPr bwMode="auto">
          <a:xfrm>
            <a:off x="566738" y="609600"/>
            <a:ext cx="3279775" cy="0"/>
          </a:xfrm>
          <a:prstGeom prst="line">
            <a:avLst/>
          </a:prstGeom>
          <a:noFill/>
          <a:ln w="19050" cap="rnd" algn="ctr">
            <a:solidFill>
              <a:srgbClr val="9C3A45"/>
            </a:solidFill>
            <a:prstDash val="sysDash"/>
            <a:round/>
            <a:headEnd/>
            <a:tailEnd/>
          </a:ln>
        </p:spPr>
      </p:cxnSp>
      <p:sp>
        <p:nvSpPr>
          <p:cNvPr id="26627" name="Rectangle 3"/>
          <p:cNvSpPr>
            <a:spLocks noGrp="1" noChangeArrowheads="1"/>
          </p:cNvSpPr>
          <p:nvPr>
            <p:ph type="title" idx="4294967295"/>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Διεθνές Εμπόριο</a:t>
            </a:r>
            <a:endParaRPr lang="en-US" dirty="0" smtClean="0">
              <a:solidFill>
                <a:srgbClr val="69134B"/>
              </a:solidFill>
            </a:endParaRPr>
          </a:p>
        </p:txBody>
      </p:sp>
      <p:sp>
        <p:nvSpPr>
          <p:cNvPr id="26628"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Τα Βασικά του Παγκόσμιου Εμπορίου</a:t>
            </a:r>
            <a:endParaRPr lang="en-US" sz="2400" dirty="0">
              <a:solidFill>
                <a:srgbClr val="356A41"/>
              </a:solidFill>
            </a:endParaRPr>
          </a:p>
        </p:txBody>
      </p:sp>
      <p:sp>
        <p:nvSpPr>
          <p:cNvPr id="8" name="Rectangle 7"/>
          <p:cNvSpPr>
            <a:spLocks noChangeArrowheads="1"/>
          </p:cNvSpPr>
          <p:nvPr/>
        </p:nvSpPr>
        <p:spPr bwMode="auto">
          <a:xfrm>
            <a:off x="566738" y="1322388"/>
            <a:ext cx="7793037" cy="457200"/>
          </a:xfrm>
          <a:prstGeom prst="rect">
            <a:avLst/>
          </a:prstGeom>
          <a:noFill/>
          <a:ln w="9525">
            <a:noFill/>
            <a:miter lim="800000"/>
            <a:headEnd/>
            <a:tailEnd/>
          </a:ln>
        </p:spPr>
        <p:txBody>
          <a:bodyPr>
            <a:spAutoFit/>
          </a:bodyPr>
          <a:lstStyle/>
          <a:p>
            <a:pPr>
              <a:spcBef>
                <a:spcPct val="10000"/>
              </a:spcBef>
              <a:spcAft>
                <a:spcPct val="10000"/>
              </a:spcAft>
            </a:pPr>
            <a:endParaRPr lang="en-US" sz="2400" b="0"/>
          </a:p>
        </p:txBody>
      </p:sp>
      <p:sp>
        <p:nvSpPr>
          <p:cNvPr id="16" name="Rectangle 15"/>
          <p:cNvSpPr>
            <a:spLocks noChangeArrowheads="1"/>
          </p:cNvSpPr>
          <p:nvPr/>
        </p:nvSpPr>
        <p:spPr bwMode="auto">
          <a:xfrm>
            <a:off x="511175" y="1690688"/>
            <a:ext cx="7807325" cy="4376583"/>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Το</a:t>
            </a:r>
            <a:r>
              <a:rPr lang="en-US" sz="2400" b="0" dirty="0" smtClean="0"/>
              <a:t> </a:t>
            </a:r>
            <a:r>
              <a:rPr lang="en-US" sz="2400" b="0" dirty="0"/>
              <a:t>iPod </a:t>
            </a:r>
            <a:r>
              <a:rPr lang="el-GR" sz="2400" b="0" dirty="0" smtClean="0"/>
              <a:t>τιμάται περίπου </a:t>
            </a:r>
            <a:r>
              <a:rPr lang="en-US" sz="2400" b="0" dirty="0" smtClean="0"/>
              <a:t>$150 </a:t>
            </a:r>
            <a:r>
              <a:rPr lang="el-GR" sz="2400" b="0" dirty="0" smtClean="0"/>
              <a:t>όταν εγκαταλείπει την Κίνα και οδεύει προς τις Ηνωμένες Πολιτείες. </a:t>
            </a:r>
            <a:endParaRPr lang="en-US" sz="2400" b="0" dirty="0"/>
          </a:p>
          <a:p>
            <a:pPr>
              <a:spcBef>
                <a:spcPct val="10000"/>
              </a:spcBef>
              <a:spcAft>
                <a:spcPct val="10000"/>
              </a:spcAft>
            </a:pPr>
            <a:r>
              <a:rPr lang="el-GR" sz="2400" b="0" dirty="0" smtClean="0"/>
              <a:t>Δεν είναι όντως λογικό να εκλαμβάνεται όλο το</a:t>
            </a:r>
            <a:r>
              <a:rPr lang="en-US" sz="2400" b="0" dirty="0" smtClean="0"/>
              <a:t> iPod </a:t>
            </a:r>
            <a:r>
              <a:rPr lang="el-GR" sz="2400" b="0" dirty="0" smtClean="0"/>
              <a:t>των </a:t>
            </a:r>
            <a:r>
              <a:rPr lang="en-US" sz="2400" b="0" dirty="0" smtClean="0"/>
              <a:t> </a:t>
            </a:r>
            <a:r>
              <a:rPr lang="en-US" sz="2400" b="0" dirty="0"/>
              <a:t>$150 </a:t>
            </a:r>
            <a:r>
              <a:rPr lang="el-GR" sz="2400" b="0" dirty="0" smtClean="0"/>
              <a:t>ως Κινεζική εξαγωγή προς τις Ηνωμένες Πολιτείες, όπως γίνεται στις επίσημες εμπορικές στατιστικές, όταν η </a:t>
            </a:r>
            <a:r>
              <a:rPr lang="el-GR" sz="2400" dirty="0" smtClean="0"/>
              <a:t>προστιθέμενη αξία </a:t>
            </a:r>
            <a:r>
              <a:rPr lang="el-GR" sz="2400" b="0" dirty="0" smtClean="0"/>
              <a:t>στην Κίνα είναι μόνο </a:t>
            </a:r>
            <a:r>
              <a:rPr lang="en-US" sz="2400" b="0" dirty="0" smtClean="0"/>
              <a:t>$4</a:t>
            </a:r>
            <a:r>
              <a:rPr lang="el-GR" sz="2400" b="0" dirty="0" smtClean="0"/>
              <a:t>.</a:t>
            </a:r>
            <a:endParaRPr lang="en-US" sz="2400" b="0" dirty="0"/>
          </a:p>
          <a:p>
            <a:pPr>
              <a:spcBef>
                <a:spcPct val="10000"/>
              </a:spcBef>
              <a:spcAft>
                <a:spcPct val="10000"/>
              </a:spcAft>
            </a:pPr>
            <a:r>
              <a:rPr lang="en-US" sz="2400" b="0" dirty="0"/>
              <a:t>	</a:t>
            </a:r>
            <a:r>
              <a:rPr lang="el-GR" sz="2400" b="0" dirty="0" smtClean="0"/>
              <a:t>Η διαφορά μεταξύ της αξίας του </a:t>
            </a:r>
            <a:r>
              <a:rPr lang="en-US" sz="2400" b="0" dirty="0" smtClean="0"/>
              <a:t>iPod </a:t>
            </a:r>
            <a:r>
              <a:rPr lang="el-GR" sz="2400" b="0" dirty="0" smtClean="0"/>
              <a:t>όταν 	εγκαταλείπει την Κίνα και του κόστους των 	εξαρτημάτων και υλικών που αγοράζονται στην 	Κίνα και εισάγονται από άλλες χώρες. </a:t>
            </a:r>
            <a:endParaRPr lang="en-US" sz="2400" b="0" dirty="0"/>
          </a:p>
          <a:p>
            <a:pPr>
              <a:spcBef>
                <a:spcPct val="10000"/>
              </a:spcBef>
              <a:spcAft>
                <a:spcPct val="10000"/>
              </a:spcAft>
            </a:pP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nodePh="1">
                                  <p:stCondLst>
                                    <p:cond delay="0"/>
                                  </p:stCondLst>
                                  <p:endCondLst>
                                    <p:cond evt="begin" delay="0">
                                      <p:tn val="5"/>
                                    </p:cond>
                                  </p:end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left)">
                                      <p:cBhvr>
                                        <p:cTn id="11" dur="500"/>
                                        <p:tgtEl>
                                          <p:spTgt spid="16">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6">
                                            <p:txEl>
                                              <p:pRg st="1" end="1"/>
                                            </p:txEl>
                                          </p:spTgt>
                                        </p:tgtEl>
                                        <p:attrNameLst>
                                          <p:attrName>style.visibility</p:attrName>
                                        </p:attrNameLst>
                                      </p:cBhvr>
                                      <p:to>
                                        <p:strVal val="visible"/>
                                      </p:to>
                                    </p:set>
                                    <p:animEffect transition="in" filter="wipe(left)">
                                      <p:cBhvr>
                                        <p:cTn id="15" dur="500"/>
                                        <p:tgtEl>
                                          <p:spTgt spid="16">
                                            <p:txEl>
                                              <p:pRg st="1" end="1"/>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6">
                                            <p:txEl>
                                              <p:pRg st="2" end="2"/>
                                            </p:txEl>
                                          </p:spTgt>
                                        </p:tgtEl>
                                        <p:attrNameLst>
                                          <p:attrName>style.visibility</p:attrName>
                                        </p:attrNameLst>
                                      </p:cBhvr>
                                      <p:to>
                                        <p:strVal val="visible"/>
                                      </p:to>
                                    </p:set>
                                    <p:animEffect transition="in" filter="wipe(left)">
                                      <p:cBhvr>
                                        <p:cTn id="19" dur="500"/>
                                        <p:tgtEl>
                                          <p:spTgt spid="1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2"/>
      <p:bldP spid="16"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14"/>
          <p:cNvSpPr>
            <a:spLocks noChangeArrowheads="1"/>
          </p:cNvSpPr>
          <p:nvPr/>
        </p:nvSpPr>
        <p:spPr bwMode="auto">
          <a:xfrm>
            <a:off x="566738" y="476250"/>
            <a:ext cx="2176462" cy="192088"/>
          </a:xfrm>
          <a:prstGeom prst="rect">
            <a:avLst/>
          </a:prstGeom>
          <a:solidFill>
            <a:srgbClr val="D4E4C1"/>
          </a:solidFill>
          <a:ln w="9525" algn="ctr">
            <a:noFill/>
            <a:round/>
            <a:headEnd/>
            <a:tailEnd/>
          </a:ln>
        </p:spPr>
        <p:txBody>
          <a:bodyPr/>
          <a:lstStyle/>
          <a:p>
            <a:endParaRPr lang="en-US" sz="3200" b="0">
              <a:solidFill>
                <a:schemeClr val="tx2"/>
              </a:solidFill>
            </a:endParaRPr>
          </a:p>
        </p:txBody>
      </p:sp>
      <p:sp>
        <p:nvSpPr>
          <p:cNvPr id="862211" name="Rectangle 3"/>
          <p:cNvSpPr>
            <a:spLocks noGrp="1" noChangeArrowheads="1"/>
          </p:cNvSpPr>
          <p:nvPr>
            <p:ph type="title"/>
          </p:nvPr>
        </p:nvSpPr>
        <p:spPr>
          <a:xfrm>
            <a:off x="566738" y="0"/>
            <a:ext cx="8577262" cy="740229"/>
          </a:xfrm>
        </p:spPr>
        <p:txBody>
          <a:bodyPr/>
          <a:lstStyle/>
          <a:p>
            <a:r>
              <a:rPr lang="el-GR" dirty="0" smtClean="0">
                <a:solidFill>
                  <a:srgbClr val="668C6B"/>
                </a:solidFill>
              </a:rPr>
              <a:t>ΕΦΑΡΜΟΓΗ</a:t>
            </a:r>
            <a:endParaRPr lang="en-US" dirty="0" smtClean="0">
              <a:solidFill>
                <a:srgbClr val="668C6B"/>
              </a:solidFill>
            </a:endParaRPr>
          </a:p>
        </p:txBody>
      </p:sp>
      <p:sp>
        <p:nvSpPr>
          <p:cNvPr id="862213" name="Rectangle 5"/>
          <p:cNvSpPr>
            <a:spLocks noChangeArrowheads="1"/>
          </p:cNvSpPr>
          <p:nvPr/>
        </p:nvSpPr>
        <p:spPr bwMode="auto">
          <a:xfrm>
            <a:off x="362857" y="820738"/>
            <a:ext cx="8316685" cy="461665"/>
          </a:xfrm>
          <a:prstGeom prst="rect">
            <a:avLst/>
          </a:prstGeom>
          <a:noFill/>
          <a:ln w="9525" algn="ctr">
            <a:noFill/>
            <a:miter lim="800000"/>
            <a:headEnd/>
            <a:tailEnd/>
          </a:ln>
        </p:spPr>
        <p:txBody>
          <a:bodyPr wrap="square">
            <a:spAutoFit/>
          </a:bodyPr>
          <a:lstStyle/>
          <a:p>
            <a:pPr>
              <a:spcBef>
                <a:spcPct val="20000"/>
              </a:spcBef>
            </a:pPr>
            <a:r>
              <a:rPr lang="el-GR" sz="2400" dirty="0" smtClean="0">
                <a:solidFill>
                  <a:srgbClr val="356A41"/>
                </a:solidFill>
              </a:rPr>
              <a:t>Είναι το Εμπόριο Σήμερα Διαφορετικό από το Παρελθόν</a:t>
            </a:r>
            <a:endParaRPr lang="en-US" sz="2400" dirty="0">
              <a:solidFill>
                <a:srgbClr val="356A41"/>
              </a:solidFill>
            </a:endParaRPr>
          </a:p>
        </p:txBody>
      </p:sp>
      <p:cxnSp>
        <p:nvCxnSpPr>
          <p:cNvPr id="13" name="Straight Connector 12"/>
          <p:cNvCxnSpPr>
            <a:cxnSpLocks noChangeShapeType="1"/>
          </p:cNvCxnSpPr>
          <p:nvPr/>
        </p:nvCxnSpPr>
        <p:spPr bwMode="auto">
          <a:xfrm>
            <a:off x="566738" y="668338"/>
            <a:ext cx="2176462" cy="0"/>
          </a:xfrm>
          <a:prstGeom prst="line">
            <a:avLst/>
          </a:prstGeom>
          <a:noFill/>
          <a:ln w="19050" cap="rnd" algn="ctr">
            <a:solidFill>
              <a:srgbClr val="A4C695"/>
            </a:solidFill>
            <a:prstDash val="sysDash"/>
            <a:round/>
            <a:headEnd/>
            <a:tailEnd/>
          </a:ln>
        </p:spPr>
      </p:cxnSp>
      <p:grpSp>
        <p:nvGrpSpPr>
          <p:cNvPr id="7" name="Group 39"/>
          <p:cNvGrpSpPr>
            <a:grpSpLocks/>
          </p:cNvGrpSpPr>
          <p:nvPr/>
        </p:nvGrpSpPr>
        <p:grpSpPr bwMode="auto">
          <a:xfrm>
            <a:off x="647700" y="1281113"/>
            <a:ext cx="8047038" cy="5243512"/>
            <a:chOff x="566738" y="2200275"/>
            <a:chExt cx="7805737" cy="4219575"/>
          </a:xfrm>
        </p:grpSpPr>
        <p:sp>
          <p:nvSpPr>
            <p:cNvPr id="28688" name="Rectangle 7"/>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28689" name="Rectangle 8"/>
            <p:cNvSpPr>
              <a:spLocks noChangeArrowheads="1"/>
            </p:cNvSpPr>
            <p:nvPr/>
          </p:nvSpPr>
          <p:spPr bwMode="auto">
            <a:xfrm>
              <a:off x="581024" y="2219327"/>
              <a:ext cx="7772401" cy="257542"/>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0" name="Text Box 7"/>
          <p:cNvSpPr txBox="1">
            <a:spLocks noChangeArrowheads="1"/>
          </p:cNvSpPr>
          <p:nvPr/>
        </p:nvSpPr>
        <p:spPr bwMode="auto">
          <a:xfrm>
            <a:off x="666750" y="1303338"/>
            <a:ext cx="1945821" cy="286232"/>
          </a:xfrm>
          <a:prstGeom prst="rect">
            <a:avLst/>
          </a:prstGeom>
          <a:solidFill>
            <a:srgbClr val="E8F0D4"/>
          </a:solidFill>
          <a:ln w="9525" algn="ctr">
            <a:noFill/>
            <a:miter lim="800000"/>
            <a:headEnd/>
            <a:tailEnd/>
          </a:ln>
        </p:spPr>
        <p:txBody>
          <a:bodyPr wrap="square">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 </a:t>
            </a:r>
            <a:r>
              <a:rPr lang="en-US" dirty="0" smtClean="0"/>
              <a:t>(</a:t>
            </a:r>
            <a:r>
              <a:rPr lang="el-GR" dirty="0" smtClean="0"/>
              <a:t>α</a:t>
            </a:r>
            <a:r>
              <a:rPr lang="en-US" dirty="0" smtClean="0"/>
              <a:t>)</a:t>
            </a:r>
            <a:endParaRPr lang="en-US" dirty="0"/>
          </a:p>
        </p:txBody>
      </p:sp>
      <p:sp>
        <p:nvSpPr>
          <p:cNvPr id="11" name="Rectangle 10"/>
          <p:cNvSpPr>
            <a:spLocks noChangeArrowheads="1"/>
          </p:cNvSpPr>
          <p:nvPr/>
        </p:nvSpPr>
        <p:spPr bwMode="auto">
          <a:xfrm>
            <a:off x="800100" y="4857750"/>
            <a:ext cx="7686675" cy="1323439"/>
          </a:xfrm>
          <a:prstGeom prst="rect">
            <a:avLst/>
          </a:prstGeom>
          <a:noFill/>
          <a:ln w="9525">
            <a:noFill/>
            <a:miter lim="800000"/>
            <a:headEnd/>
            <a:tailEnd/>
          </a:ln>
        </p:spPr>
        <p:txBody>
          <a:bodyPr>
            <a:spAutoFit/>
          </a:bodyPr>
          <a:lstStyle/>
          <a:p>
            <a:pPr>
              <a:spcBef>
                <a:spcPct val="10000"/>
              </a:spcBef>
              <a:spcAft>
                <a:spcPct val="10000"/>
              </a:spcAft>
            </a:pPr>
            <a:r>
              <a:rPr lang="el-GR" sz="2000" dirty="0" smtClean="0">
                <a:solidFill>
                  <a:srgbClr val="8A3A6A"/>
                </a:solidFill>
              </a:rPr>
              <a:t>Τα Μεταβαλλόμενα Χαρακτηριστικά των Εισαγωγών στις ΗΠΑ</a:t>
            </a:r>
            <a:r>
              <a:rPr lang="en-US" sz="2000" dirty="0" smtClean="0">
                <a:solidFill>
                  <a:srgbClr val="8A3A6A"/>
                </a:solidFill>
              </a:rPr>
              <a:t>, </a:t>
            </a:r>
            <a:r>
              <a:rPr lang="en-US" sz="2000" dirty="0">
                <a:solidFill>
                  <a:srgbClr val="8A3A6A"/>
                </a:solidFill>
              </a:rPr>
              <a:t>1925–2009 </a:t>
            </a:r>
            <a:r>
              <a:rPr lang="el-GR" sz="2000" dirty="0" smtClean="0"/>
              <a:t>Οι τύποι των προϊόντων που εισάγονται από τις Ηνωμένες Πολιτείες έχουν αλλάξει δραματικά τα τελευταία 84 χρόνια. </a:t>
            </a:r>
            <a:endParaRPr lang="en-US" sz="2000" dirty="0"/>
          </a:p>
        </p:txBody>
      </p:sp>
      <p:sp>
        <p:nvSpPr>
          <p:cNvPr id="19" name="Rectangle 18"/>
          <p:cNvSpPr>
            <a:spLocks noChangeArrowheads="1"/>
          </p:cNvSpPr>
          <p:nvPr/>
        </p:nvSpPr>
        <p:spPr bwMode="auto">
          <a:xfrm>
            <a:off x="785813" y="1728788"/>
            <a:ext cx="7542212" cy="308292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20" name="Picture 19" descr="fig1-1a_PPT_1.gif"/>
          <p:cNvPicPr>
            <a:picLocks noChangeAspect="1"/>
          </p:cNvPicPr>
          <p:nvPr/>
        </p:nvPicPr>
        <p:blipFill>
          <a:blip r:embed="rId3" cstate="print"/>
          <a:srcRect/>
          <a:stretch>
            <a:fillRect/>
          </a:stretch>
        </p:blipFill>
        <p:spPr bwMode="auto">
          <a:xfrm>
            <a:off x="857250" y="1697038"/>
            <a:ext cx="7458075" cy="3143250"/>
          </a:xfrm>
          <a:prstGeom prst="rect">
            <a:avLst/>
          </a:prstGeom>
          <a:noFill/>
          <a:ln w="9525">
            <a:noFill/>
            <a:miter lim="800000"/>
            <a:headEnd/>
            <a:tailEnd/>
          </a:ln>
        </p:spPr>
      </p:pic>
      <p:pic>
        <p:nvPicPr>
          <p:cNvPr id="21" name="Picture 20" descr="fig1-1a_PPT_5.gif"/>
          <p:cNvPicPr>
            <a:picLocks noChangeAspect="1"/>
          </p:cNvPicPr>
          <p:nvPr/>
        </p:nvPicPr>
        <p:blipFill>
          <a:blip r:embed="rId4" cstate="print"/>
          <a:srcRect/>
          <a:stretch>
            <a:fillRect/>
          </a:stretch>
        </p:blipFill>
        <p:spPr bwMode="auto">
          <a:xfrm>
            <a:off x="857250" y="1697038"/>
            <a:ext cx="7458075" cy="3143250"/>
          </a:xfrm>
          <a:prstGeom prst="rect">
            <a:avLst/>
          </a:prstGeom>
          <a:noFill/>
          <a:ln w="9525">
            <a:noFill/>
            <a:miter lim="800000"/>
            <a:headEnd/>
            <a:tailEnd/>
          </a:ln>
        </p:spPr>
      </p:pic>
      <p:pic>
        <p:nvPicPr>
          <p:cNvPr id="22" name="Picture 21" descr="fig1-1a_PPT_4.gif"/>
          <p:cNvPicPr>
            <a:picLocks noChangeAspect="1"/>
          </p:cNvPicPr>
          <p:nvPr/>
        </p:nvPicPr>
        <p:blipFill>
          <a:blip r:embed="rId5" cstate="print"/>
          <a:srcRect/>
          <a:stretch>
            <a:fillRect/>
          </a:stretch>
        </p:blipFill>
        <p:spPr bwMode="auto">
          <a:xfrm>
            <a:off x="857250" y="1697038"/>
            <a:ext cx="7458075" cy="3143250"/>
          </a:xfrm>
          <a:prstGeom prst="rect">
            <a:avLst/>
          </a:prstGeom>
          <a:noFill/>
          <a:ln w="9525">
            <a:noFill/>
            <a:miter lim="800000"/>
            <a:headEnd/>
            <a:tailEnd/>
          </a:ln>
        </p:spPr>
      </p:pic>
      <p:pic>
        <p:nvPicPr>
          <p:cNvPr id="23" name="Picture 22" descr="fig1-1a_PPT_3.gif"/>
          <p:cNvPicPr>
            <a:picLocks noChangeAspect="1"/>
          </p:cNvPicPr>
          <p:nvPr/>
        </p:nvPicPr>
        <p:blipFill>
          <a:blip r:embed="rId6" cstate="print"/>
          <a:srcRect/>
          <a:stretch>
            <a:fillRect/>
          </a:stretch>
        </p:blipFill>
        <p:spPr bwMode="auto">
          <a:xfrm>
            <a:off x="857250" y="1697038"/>
            <a:ext cx="7458075" cy="3143250"/>
          </a:xfrm>
          <a:prstGeom prst="rect">
            <a:avLst/>
          </a:prstGeom>
          <a:noFill/>
          <a:ln w="9525">
            <a:noFill/>
            <a:miter lim="800000"/>
            <a:headEnd/>
            <a:tailEnd/>
          </a:ln>
        </p:spPr>
      </p:pic>
      <p:pic>
        <p:nvPicPr>
          <p:cNvPr id="24" name="Picture 23" descr="fig1-1a_PPT_2.gif"/>
          <p:cNvPicPr>
            <a:picLocks noChangeAspect="1"/>
          </p:cNvPicPr>
          <p:nvPr/>
        </p:nvPicPr>
        <p:blipFill>
          <a:blip r:embed="rId7" cstate="print"/>
          <a:srcRect/>
          <a:stretch>
            <a:fillRect/>
          </a:stretch>
        </p:blipFill>
        <p:spPr bwMode="auto">
          <a:xfrm>
            <a:off x="857250" y="1697038"/>
            <a:ext cx="7458075" cy="3143250"/>
          </a:xfrm>
          <a:prstGeom prst="rect">
            <a:avLst/>
          </a:prstGeom>
          <a:noFill/>
          <a:ln w="9525">
            <a:noFill/>
            <a:miter lim="800000"/>
            <a:headEnd/>
            <a:tailEnd/>
          </a:ln>
        </p:spPr>
      </p:pic>
      <p:pic>
        <p:nvPicPr>
          <p:cNvPr id="25" name="Picture 24" descr="fig1-1a_PPT_6.gif"/>
          <p:cNvPicPr>
            <a:picLocks noChangeAspect="1"/>
          </p:cNvPicPr>
          <p:nvPr/>
        </p:nvPicPr>
        <p:blipFill>
          <a:blip r:embed="rId8" cstate="print"/>
          <a:srcRect/>
          <a:stretch>
            <a:fillRect/>
          </a:stretch>
        </p:blipFill>
        <p:spPr bwMode="auto">
          <a:xfrm>
            <a:off x="857250" y="1697038"/>
            <a:ext cx="7458075" cy="3143250"/>
          </a:xfrm>
          <a:prstGeom prst="rect">
            <a:avLst/>
          </a:prstGeom>
          <a:noFill/>
          <a:ln w="9525">
            <a:noFill/>
            <a:miter lim="800000"/>
            <a:headEnd/>
            <a:tailEnd/>
          </a:ln>
        </p:spPr>
      </p:pic>
      <p:pic>
        <p:nvPicPr>
          <p:cNvPr id="26" name="Picture 25" descr="fig1-1a_PPT_7.gif"/>
          <p:cNvPicPr>
            <a:picLocks noChangeAspect="1"/>
          </p:cNvPicPr>
          <p:nvPr/>
        </p:nvPicPr>
        <p:blipFill>
          <a:blip r:embed="rId9" cstate="print"/>
          <a:srcRect/>
          <a:stretch>
            <a:fillRect/>
          </a:stretch>
        </p:blipFill>
        <p:spPr bwMode="auto">
          <a:xfrm>
            <a:off x="857250" y="1697038"/>
            <a:ext cx="7458075" cy="31432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1"/>
                                        </p:tgtEl>
                                        <p:attrNameLst>
                                          <p:attrName>style.visibility</p:attrName>
                                        </p:attrNameLst>
                                      </p:cBhvr>
                                      <p:to>
                                        <p:strVal val="visible"/>
                                      </p:to>
                                    </p:set>
                                    <p:animEffect transition="in" filter="wipe(left)">
                                      <p:cBhvr>
                                        <p:cTn id="7" dur="500"/>
                                        <p:tgtEl>
                                          <p:spTgt spid="86221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500"/>
                                        <p:tgtEl>
                                          <p:spTgt spid="15"/>
                                        </p:tgtEl>
                                      </p:cBhvr>
                                    </p:animEffect>
                                  </p:childTnLst>
                                </p:cTn>
                              </p:par>
                              <p:par>
                                <p:cTn id="12" presetID="22" presetClass="entr" presetSubtype="8" fill="hold" nodeType="with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left)">
                                      <p:cBhvr>
                                        <p:cTn id="14" dur="500"/>
                                        <p:tgtEl>
                                          <p:spTgt spid="13"/>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862213"/>
                                        </p:tgtEl>
                                        <p:attrNameLst>
                                          <p:attrName>style.visibility</p:attrName>
                                        </p:attrNameLst>
                                      </p:cBhvr>
                                      <p:to>
                                        <p:strVal val="visible"/>
                                      </p:to>
                                    </p:set>
                                    <p:animEffect transition="in" filter="wipe(left)">
                                      <p:cBhvr>
                                        <p:cTn id="18" dur="500"/>
                                        <p:tgtEl>
                                          <p:spTgt spid="862213"/>
                                        </p:tgtEl>
                                      </p:cBhvr>
                                    </p:animEffect>
                                  </p:childTnLst>
                                </p:cTn>
                              </p:par>
                            </p:childTnLst>
                          </p:cTn>
                        </p:par>
                        <p:par>
                          <p:cTn id="19" fill="hold">
                            <p:stCondLst>
                              <p:cond delay="1500"/>
                            </p:stCondLst>
                            <p:childTnLst>
                              <p:par>
                                <p:cTn id="20" presetID="29" presetClass="entr" presetSubtype="0" fill="hold"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ppt_x</p:attrName>
                                        </p:attrNameLst>
                                      </p:cBhvr>
                                      <p:tavLst>
                                        <p:tav tm="0">
                                          <p:val>
                                            <p:strVal val="#ppt_x-.2"/>
                                          </p:val>
                                        </p:tav>
                                        <p:tav tm="100000">
                                          <p:val>
                                            <p:strVal val="#ppt_x"/>
                                          </p:val>
                                        </p:tav>
                                      </p:tavLst>
                                    </p:anim>
                                    <p:anim calcmode="lin" valueType="num">
                                      <p:cBhvr>
                                        <p:cTn id="23" dur="5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4" dur="500"/>
                                        <p:tgtEl>
                                          <p:spTgt spid="7"/>
                                        </p:tgtEl>
                                      </p:cBhvr>
                                    </p:animEffect>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left)">
                                      <p:cBhvr>
                                        <p:cTn id="28" dur="500"/>
                                        <p:tgtEl>
                                          <p:spTgt spid="10"/>
                                        </p:tgtEl>
                                      </p:cBhvr>
                                    </p:animEffect>
                                  </p:childTnLst>
                                </p:cTn>
                              </p:par>
                            </p:childTnLst>
                          </p:cTn>
                        </p:par>
                        <p:par>
                          <p:cTn id="29" fill="hold">
                            <p:stCondLst>
                              <p:cond delay="2500"/>
                            </p:stCondLst>
                            <p:childTnLst>
                              <p:par>
                                <p:cTn id="30" presetID="22" presetClass="entr" presetSubtype="8" fill="hold" grpId="0" nodeType="after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wipe(left)">
                                      <p:cBhvr>
                                        <p:cTn id="32" dur="500"/>
                                        <p:tgtEl>
                                          <p:spTgt spid="19"/>
                                        </p:tgtEl>
                                      </p:cBhvr>
                                    </p:animEffect>
                                  </p:childTnLst>
                                </p:cTn>
                              </p:par>
                            </p:childTnLst>
                          </p:cTn>
                        </p:par>
                        <p:par>
                          <p:cTn id="33" fill="hold">
                            <p:stCondLst>
                              <p:cond delay="3000"/>
                            </p:stCondLst>
                            <p:childTnLst>
                              <p:par>
                                <p:cTn id="34" presetID="22" presetClass="entr" presetSubtype="8" fill="hold" grpId="0" nodeType="afterEffect">
                                  <p:stCondLst>
                                    <p:cond delay="0"/>
                                  </p:st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wipe(left)">
                                      <p:cBhvr>
                                        <p:cTn id="36" dur="500"/>
                                        <p:tgtEl>
                                          <p:spTgt spid="11">
                                            <p:txEl>
                                              <p:pRg st="0" end="0"/>
                                            </p:txEl>
                                          </p:spTgt>
                                        </p:tgtEl>
                                      </p:cBhvr>
                                    </p:animEffect>
                                  </p:childTnLst>
                                </p:cTn>
                              </p:par>
                            </p:childTnLst>
                          </p:cTn>
                        </p:par>
                        <p:par>
                          <p:cTn id="37" fill="hold">
                            <p:stCondLst>
                              <p:cond delay="3500"/>
                            </p:stCondLst>
                            <p:childTnLst>
                              <p:par>
                                <p:cTn id="38" presetID="22" presetClass="entr" presetSubtype="8" fill="hold" nodeType="after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wipe(left)">
                                      <p:cBhvr>
                                        <p:cTn id="40" dur="1000"/>
                                        <p:tgtEl>
                                          <p:spTgt spid="20"/>
                                        </p:tgtEl>
                                      </p:cBhvr>
                                    </p:animEffect>
                                  </p:childTnLst>
                                </p:cTn>
                              </p:par>
                            </p:childTnLst>
                          </p:cTn>
                        </p:par>
                        <p:par>
                          <p:cTn id="41" fill="hold">
                            <p:stCondLst>
                              <p:cond delay="4500"/>
                            </p:stCondLst>
                            <p:childTnLst>
                              <p:par>
                                <p:cTn id="42" presetID="22" presetClass="entr" presetSubtype="8" fill="hold" nodeType="after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wipe(left)">
                                      <p:cBhvr>
                                        <p:cTn id="44" dur="1000"/>
                                        <p:tgtEl>
                                          <p:spTgt spid="24"/>
                                        </p:tgtEl>
                                      </p:cBhvr>
                                    </p:animEffect>
                                  </p:childTnLst>
                                </p:cTn>
                              </p:par>
                            </p:childTnLst>
                          </p:cTn>
                        </p:par>
                        <p:par>
                          <p:cTn id="45" fill="hold">
                            <p:stCondLst>
                              <p:cond delay="5500"/>
                            </p:stCondLst>
                            <p:childTnLst>
                              <p:par>
                                <p:cTn id="46" presetID="22" presetClass="entr" presetSubtype="8" fill="hold" nodeType="after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wipe(left)">
                                      <p:cBhvr>
                                        <p:cTn id="48" dur="1000"/>
                                        <p:tgtEl>
                                          <p:spTgt spid="23"/>
                                        </p:tgtEl>
                                      </p:cBhvr>
                                    </p:animEffect>
                                  </p:childTnLst>
                                </p:cTn>
                              </p:par>
                            </p:childTnLst>
                          </p:cTn>
                        </p:par>
                        <p:par>
                          <p:cTn id="49" fill="hold">
                            <p:stCondLst>
                              <p:cond delay="6500"/>
                            </p:stCondLst>
                            <p:childTnLst>
                              <p:par>
                                <p:cTn id="50" presetID="22" presetClass="entr" presetSubtype="8" fill="hold" nodeType="after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wipe(left)">
                                      <p:cBhvr>
                                        <p:cTn id="52" dur="1000"/>
                                        <p:tgtEl>
                                          <p:spTgt spid="22"/>
                                        </p:tgtEl>
                                      </p:cBhvr>
                                    </p:animEffect>
                                  </p:childTnLst>
                                </p:cTn>
                              </p:par>
                            </p:childTnLst>
                          </p:cTn>
                        </p:par>
                        <p:par>
                          <p:cTn id="53" fill="hold">
                            <p:stCondLst>
                              <p:cond delay="7500"/>
                            </p:stCondLst>
                            <p:childTnLst>
                              <p:par>
                                <p:cTn id="54" presetID="22" presetClass="entr" presetSubtype="8" fill="hold" nodeType="after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wipe(left)">
                                      <p:cBhvr>
                                        <p:cTn id="56" dur="1000"/>
                                        <p:tgtEl>
                                          <p:spTgt spid="21"/>
                                        </p:tgtEl>
                                      </p:cBhvr>
                                    </p:animEffect>
                                  </p:childTnLst>
                                </p:cTn>
                              </p:par>
                            </p:childTnLst>
                          </p:cTn>
                        </p:par>
                        <p:par>
                          <p:cTn id="57" fill="hold">
                            <p:stCondLst>
                              <p:cond delay="8500"/>
                            </p:stCondLst>
                            <p:childTnLst>
                              <p:par>
                                <p:cTn id="58" presetID="22" presetClass="entr" presetSubtype="1" fill="hold" nodeType="after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wipe(up)">
                                      <p:cBhvr>
                                        <p:cTn id="60" dur="1000"/>
                                        <p:tgtEl>
                                          <p:spTgt spid="25"/>
                                        </p:tgtEl>
                                      </p:cBhvr>
                                    </p:animEffect>
                                  </p:childTnLst>
                                </p:cTn>
                              </p:par>
                            </p:childTnLst>
                          </p:cTn>
                        </p:par>
                        <p:par>
                          <p:cTn id="61" fill="hold">
                            <p:stCondLst>
                              <p:cond delay="9500"/>
                            </p:stCondLst>
                            <p:childTnLst>
                              <p:par>
                                <p:cTn id="62" presetID="22" presetClass="entr" presetSubtype="1" fill="hold"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wipe(up)">
                                      <p:cBhvr>
                                        <p:cTn id="64"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862211" grpId="0" autoUpdateAnimBg="0"/>
      <p:bldP spid="862213" grpId="0" autoUpdateAnimBg="0"/>
      <p:bldP spid="10" grpId="0" animBg="1"/>
      <p:bldP spid="11" grpId="0" uiExpand="1" build="p" bldLvl="2"/>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1" name="Rectangle 5"/>
          <p:cNvSpPr>
            <a:spLocks noChangeArrowheads="1"/>
          </p:cNvSpPr>
          <p:nvPr/>
        </p:nvSpPr>
        <p:spPr bwMode="auto">
          <a:xfrm>
            <a:off x="333829" y="769260"/>
            <a:ext cx="8476342" cy="904863"/>
          </a:xfrm>
          <a:prstGeom prst="rect">
            <a:avLst/>
          </a:prstGeom>
          <a:noFill/>
          <a:ln w="9525" algn="ctr">
            <a:noFill/>
            <a:miter lim="800000"/>
            <a:headEnd/>
            <a:tailEnd/>
          </a:ln>
        </p:spPr>
        <p:txBody>
          <a:bodyPr wrap="square">
            <a:spAutoFit/>
          </a:bodyPr>
          <a:lstStyle/>
          <a:p>
            <a:pPr>
              <a:spcBef>
                <a:spcPct val="20000"/>
              </a:spcBef>
            </a:pPr>
            <a:r>
              <a:rPr lang="el-GR" sz="2400" dirty="0" smtClean="0">
                <a:solidFill>
                  <a:srgbClr val="356A41"/>
                </a:solidFill>
              </a:rPr>
              <a:t>Είναι το Εμπόριο Σήμερα Διαφορετικό από το Παρελθόν;</a:t>
            </a:r>
            <a:endParaRPr lang="en-US" sz="2400" dirty="0" smtClean="0">
              <a:solidFill>
                <a:srgbClr val="356A41"/>
              </a:solidFill>
            </a:endParaRPr>
          </a:p>
          <a:p>
            <a:pPr>
              <a:spcBef>
                <a:spcPct val="20000"/>
              </a:spcBef>
            </a:pPr>
            <a:endParaRPr lang="en-US" sz="2400" dirty="0">
              <a:solidFill>
                <a:srgbClr val="356A41"/>
              </a:solidFill>
            </a:endParaRPr>
          </a:p>
        </p:txBody>
      </p:sp>
      <p:grpSp>
        <p:nvGrpSpPr>
          <p:cNvPr id="30722" name="Group 39"/>
          <p:cNvGrpSpPr>
            <a:grpSpLocks/>
          </p:cNvGrpSpPr>
          <p:nvPr/>
        </p:nvGrpSpPr>
        <p:grpSpPr bwMode="auto">
          <a:xfrm>
            <a:off x="647700" y="1281113"/>
            <a:ext cx="8047038" cy="5264150"/>
            <a:chOff x="566738" y="2200275"/>
            <a:chExt cx="7805737" cy="4219575"/>
          </a:xfrm>
        </p:grpSpPr>
        <p:sp>
          <p:nvSpPr>
            <p:cNvPr id="30736" name="Rectangle 17"/>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0737" name="Rectangle 18"/>
            <p:cNvSpPr>
              <a:spLocks noChangeArrowheads="1"/>
            </p:cNvSpPr>
            <p:nvPr/>
          </p:nvSpPr>
          <p:spPr bwMode="auto">
            <a:xfrm>
              <a:off x="581024" y="2219326"/>
              <a:ext cx="7772401" cy="256534"/>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0" name="Text Box 7"/>
          <p:cNvSpPr txBox="1">
            <a:spLocks noChangeArrowheads="1"/>
          </p:cNvSpPr>
          <p:nvPr/>
        </p:nvSpPr>
        <p:spPr bwMode="auto">
          <a:xfrm>
            <a:off x="666750" y="1303338"/>
            <a:ext cx="2047421" cy="286232"/>
          </a:xfrm>
          <a:prstGeom prst="rect">
            <a:avLst/>
          </a:prstGeom>
          <a:solidFill>
            <a:srgbClr val="E8F0D4"/>
          </a:solidFill>
          <a:ln w="9525" algn="ctr">
            <a:noFill/>
            <a:miter lim="800000"/>
            <a:headEnd/>
            <a:tailEnd/>
          </a:ln>
        </p:spPr>
        <p:txBody>
          <a:bodyPr wrap="square">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1-1 </a:t>
            </a:r>
            <a:r>
              <a:rPr lang="en-US" dirty="0" smtClean="0"/>
              <a:t>(</a:t>
            </a:r>
            <a:r>
              <a:rPr lang="el-GR" dirty="0" smtClean="0"/>
              <a:t>β</a:t>
            </a:r>
            <a:r>
              <a:rPr lang="en-US" dirty="0" smtClean="0"/>
              <a:t>)</a:t>
            </a:r>
            <a:endParaRPr lang="en-US" dirty="0"/>
          </a:p>
        </p:txBody>
      </p:sp>
      <p:sp>
        <p:nvSpPr>
          <p:cNvPr id="30724" name="Rectangle 21"/>
          <p:cNvSpPr>
            <a:spLocks noChangeArrowheads="1"/>
          </p:cNvSpPr>
          <p:nvPr/>
        </p:nvSpPr>
        <p:spPr bwMode="auto">
          <a:xfrm>
            <a:off x="771525" y="1728788"/>
            <a:ext cx="7542213" cy="308292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11" name="Rectangle 10"/>
          <p:cNvSpPr>
            <a:spLocks noChangeArrowheads="1"/>
          </p:cNvSpPr>
          <p:nvPr/>
        </p:nvSpPr>
        <p:spPr bwMode="auto">
          <a:xfrm>
            <a:off x="800100" y="4857750"/>
            <a:ext cx="7793038" cy="1323439"/>
          </a:xfrm>
          <a:prstGeom prst="rect">
            <a:avLst/>
          </a:prstGeom>
          <a:noFill/>
          <a:ln w="9525">
            <a:noFill/>
            <a:miter lim="800000"/>
            <a:headEnd/>
            <a:tailEnd/>
          </a:ln>
        </p:spPr>
        <p:txBody>
          <a:bodyPr>
            <a:spAutoFit/>
          </a:bodyPr>
          <a:lstStyle/>
          <a:p>
            <a:pPr>
              <a:spcBef>
                <a:spcPct val="10000"/>
              </a:spcBef>
              <a:spcAft>
                <a:spcPct val="10000"/>
              </a:spcAft>
            </a:pPr>
            <a:r>
              <a:rPr lang="el-GR" sz="2000" dirty="0" smtClean="0">
                <a:solidFill>
                  <a:srgbClr val="8A3A6A"/>
                </a:solidFill>
              </a:rPr>
              <a:t>Τα Μεταβαλλόμενα Χαρακτηριστικά των Εξαγωγών των ΗΠΑ</a:t>
            </a:r>
            <a:r>
              <a:rPr lang="en-US" sz="2000" dirty="0" smtClean="0">
                <a:solidFill>
                  <a:srgbClr val="8A3A6A"/>
                </a:solidFill>
              </a:rPr>
              <a:t>, 1925–2009 </a:t>
            </a:r>
            <a:r>
              <a:rPr lang="el-GR" sz="2000" dirty="0" smtClean="0"/>
              <a:t>Οι τύποι των προϊόντων που εξάγονται από τις Ηνωμένες Πολιτείες έχουν επίσης αλλάξει δραματικά τα τελευταία 84 χρόνια. </a:t>
            </a:r>
            <a:endParaRPr lang="en-US" sz="2000" dirty="0" smtClean="0"/>
          </a:p>
        </p:txBody>
      </p:sp>
      <p:pic>
        <p:nvPicPr>
          <p:cNvPr id="30" name="Picture 29" descr="fig1-1b_PPT_1.gif"/>
          <p:cNvPicPr>
            <a:picLocks noChangeAspect="1"/>
          </p:cNvPicPr>
          <p:nvPr/>
        </p:nvPicPr>
        <p:blipFill>
          <a:blip r:embed="rId3" cstate="print"/>
          <a:srcRect/>
          <a:stretch>
            <a:fillRect/>
          </a:stretch>
        </p:blipFill>
        <p:spPr bwMode="auto">
          <a:xfrm>
            <a:off x="842963" y="1697038"/>
            <a:ext cx="7458075" cy="3143250"/>
          </a:xfrm>
          <a:prstGeom prst="rect">
            <a:avLst/>
          </a:prstGeom>
          <a:noFill/>
          <a:ln w="9525">
            <a:noFill/>
            <a:miter lim="800000"/>
            <a:headEnd/>
            <a:tailEnd/>
          </a:ln>
        </p:spPr>
      </p:pic>
      <p:pic>
        <p:nvPicPr>
          <p:cNvPr id="34" name="Picture 33" descr="fig1-1b_PPT_5.gif"/>
          <p:cNvPicPr>
            <a:picLocks noChangeAspect="1"/>
          </p:cNvPicPr>
          <p:nvPr/>
        </p:nvPicPr>
        <p:blipFill>
          <a:blip r:embed="rId4" cstate="print"/>
          <a:srcRect/>
          <a:stretch>
            <a:fillRect/>
          </a:stretch>
        </p:blipFill>
        <p:spPr bwMode="auto">
          <a:xfrm>
            <a:off x="842963" y="1697038"/>
            <a:ext cx="7458075" cy="3143250"/>
          </a:xfrm>
          <a:prstGeom prst="rect">
            <a:avLst/>
          </a:prstGeom>
          <a:noFill/>
          <a:ln w="9525">
            <a:noFill/>
            <a:miter lim="800000"/>
            <a:headEnd/>
            <a:tailEnd/>
          </a:ln>
        </p:spPr>
      </p:pic>
      <p:pic>
        <p:nvPicPr>
          <p:cNvPr id="33" name="Picture 32" descr="fig1-1b_PPT_4.gif"/>
          <p:cNvPicPr>
            <a:picLocks noChangeAspect="1"/>
          </p:cNvPicPr>
          <p:nvPr/>
        </p:nvPicPr>
        <p:blipFill>
          <a:blip r:embed="rId5" cstate="print"/>
          <a:srcRect/>
          <a:stretch>
            <a:fillRect/>
          </a:stretch>
        </p:blipFill>
        <p:spPr bwMode="auto">
          <a:xfrm>
            <a:off x="842963" y="1697038"/>
            <a:ext cx="7458075" cy="3143250"/>
          </a:xfrm>
          <a:prstGeom prst="rect">
            <a:avLst/>
          </a:prstGeom>
          <a:noFill/>
          <a:ln w="9525">
            <a:noFill/>
            <a:miter lim="800000"/>
            <a:headEnd/>
            <a:tailEnd/>
          </a:ln>
        </p:spPr>
      </p:pic>
      <p:pic>
        <p:nvPicPr>
          <p:cNvPr id="32" name="Picture 31" descr="fig1-1b_PPT_3.gif"/>
          <p:cNvPicPr>
            <a:picLocks noChangeAspect="1"/>
          </p:cNvPicPr>
          <p:nvPr/>
        </p:nvPicPr>
        <p:blipFill>
          <a:blip r:embed="rId6" cstate="print"/>
          <a:srcRect/>
          <a:stretch>
            <a:fillRect/>
          </a:stretch>
        </p:blipFill>
        <p:spPr bwMode="auto">
          <a:xfrm>
            <a:off x="842963" y="1697038"/>
            <a:ext cx="7458075" cy="3143250"/>
          </a:xfrm>
          <a:prstGeom prst="rect">
            <a:avLst/>
          </a:prstGeom>
          <a:noFill/>
          <a:ln w="9525">
            <a:noFill/>
            <a:miter lim="800000"/>
            <a:headEnd/>
            <a:tailEnd/>
          </a:ln>
        </p:spPr>
      </p:pic>
      <p:pic>
        <p:nvPicPr>
          <p:cNvPr id="31" name="Picture 30" descr="fig1-1b_PPT_2.gif"/>
          <p:cNvPicPr>
            <a:picLocks noChangeAspect="1"/>
          </p:cNvPicPr>
          <p:nvPr/>
        </p:nvPicPr>
        <p:blipFill>
          <a:blip r:embed="rId7" cstate="print"/>
          <a:srcRect/>
          <a:stretch>
            <a:fillRect/>
          </a:stretch>
        </p:blipFill>
        <p:spPr bwMode="auto">
          <a:xfrm>
            <a:off x="842963" y="1697038"/>
            <a:ext cx="7458075" cy="3143250"/>
          </a:xfrm>
          <a:prstGeom prst="rect">
            <a:avLst/>
          </a:prstGeom>
          <a:noFill/>
          <a:ln w="9525">
            <a:noFill/>
            <a:miter lim="800000"/>
            <a:headEnd/>
            <a:tailEnd/>
          </a:ln>
        </p:spPr>
      </p:pic>
      <p:pic>
        <p:nvPicPr>
          <p:cNvPr id="21" name="Picture 20" descr="fig1-1b_PPT_6.gif"/>
          <p:cNvPicPr>
            <a:picLocks noChangeAspect="1"/>
          </p:cNvPicPr>
          <p:nvPr/>
        </p:nvPicPr>
        <p:blipFill>
          <a:blip r:embed="rId8" cstate="print"/>
          <a:srcRect/>
          <a:stretch>
            <a:fillRect/>
          </a:stretch>
        </p:blipFill>
        <p:spPr bwMode="auto">
          <a:xfrm>
            <a:off x="842963" y="1697038"/>
            <a:ext cx="7458075" cy="3143250"/>
          </a:xfrm>
          <a:prstGeom prst="rect">
            <a:avLst/>
          </a:prstGeom>
          <a:noFill/>
          <a:ln w="9525">
            <a:noFill/>
            <a:miter lim="800000"/>
            <a:headEnd/>
            <a:tailEnd/>
          </a:ln>
        </p:spPr>
      </p:pic>
      <p:pic>
        <p:nvPicPr>
          <p:cNvPr id="23" name="Picture 22" descr="fig1-1b_PPT_7.gif"/>
          <p:cNvPicPr>
            <a:picLocks noChangeAspect="1"/>
          </p:cNvPicPr>
          <p:nvPr/>
        </p:nvPicPr>
        <p:blipFill>
          <a:blip r:embed="rId9" cstate="print"/>
          <a:srcRect/>
          <a:stretch>
            <a:fillRect/>
          </a:stretch>
        </p:blipFill>
        <p:spPr bwMode="auto">
          <a:xfrm>
            <a:off x="842963" y="1697038"/>
            <a:ext cx="7458075" cy="3143250"/>
          </a:xfrm>
          <a:prstGeom prst="rect">
            <a:avLst/>
          </a:prstGeom>
          <a:noFill/>
          <a:ln w="9525">
            <a:noFill/>
            <a:miter lim="800000"/>
            <a:headEnd/>
            <a:tailEnd/>
          </a:ln>
        </p:spPr>
      </p:pic>
      <p:sp>
        <p:nvSpPr>
          <p:cNvPr id="30733" name="Rectangle 23"/>
          <p:cNvSpPr>
            <a:spLocks noChangeArrowheads="1"/>
          </p:cNvSpPr>
          <p:nvPr/>
        </p:nvSpPr>
        <p:spPr bwMode="auto">
          <a:xfrm>
            <a:off x="566738" y="476250"/>
            <a:ext cx="2176462" cy="192088"/>
          </a:xfrm>
          <a:prstGeom prst="rect">
            <a:avLst/>
          </a:prstGeom>
          <a:solidFill>
            <a:srgbClr val="D4E4C1"/>
          </a:solidFill>
          <a:ln w="9525" algn="ctr">
            <a:noFill/>
            <a:round/>
            <a:headEnd/>
            <a:tailEnd/>
          </a:ln>
        </p:spPr>
        <p:txBody>
          <a:bodyPr/>
          <a:lstStyle/>
          <a:p>
            <a:endParaRPr lang="en-US" sz="3200" b="0">
              <a:solidFill>
                <a:schemeClr val="tx2"/>
              </a:solidFill>
            </a:endParaRPr>
          </a:p>
        </p:txBody>
      </p:sp>
      <p:sp>
        <p:nvSpPr>
          <p:cNvPr id="30734" name="Rectangle 3"/>
          <p:cNvSpPr>
            <a:spLocks noGrp="1" noChangeArrowheads="1"/>
          </p:cNvSpPr>
          <p:nvPr>
            <p:ph type="title"/>
          </p:nvPr>
        </p:nvSpPr>
        <p:spPr>
          <a:xfrm>
            <a:off x="566738" y="362857"/>
            <a:ext cx="8577262" cy="363992"/>
          </a:xfrm>
        </p:spPr>
        <p:txBody>
          <a:bodyPr/>
          <a:lstStyle/>
          <a:p>
            <a:r>
              <a:rPr lang="el-GR" dirty="0" smtClean="0">
                <a:solidFill>
                  <a:srgbClr val="668C6B"/>
                </a:solidFill>
              </a:rPr>
              <a:t>ΕΦΑΡΜΟΓΗ</a:t>
            </a:r>
            <a:endParaRPr lang="en-US" dirty="0" smtClean="0">
              <a:solidFill>
                <a:srgbClr val="668C6B"/>
              </a:solidFill>
            </a:endParaRPr>
          </a:p>
        </p:txBody>
      </p:sp>
      <p:cxnSp>
        <p:nvCxnSpPr>
          <p:cNvPr id="30735" name="Straight Connector 25"/>
          <p:cNvCxnSpPr>
            <a:cxnSpLocks noChangeShapeType="1"/>
          </p:cNvCxnSpPr>
          <p:nvPr/>
        </p:nvCxnSpPr>
        <p:spPr bwMode="auto">
          <a:xfrm>
            <a:off x="566738" y="668338"/>
            <a:ext cx="2176462" cy="0"/>
          </a:xfrm>
          <a:prstGeom prst="line">
            <a:avLst/>
          </a:prstGeom>
          <a:noFill/>
          <a:ln w="19050" cap="rnd" algn="ctr">
            <a:solidFill>
              <a:srgbClr val="A4C695"/>
            </a:solidFill>
            <a:prstDash val="sysDash"/>
            <a:round/>
            <a:headEnd/>
            <a:tailEnd/>
          </a:ln>
        </p:spPr>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Effect transition="in" filter="wipe(left)">
                                      <p:cBhvr>
                                        <p:cTn id="11" dur="500"/>
                                        <p:tgtEl>
                                          <p:spTgt spid="11">
                                            <p:txEl>
                                              <p:pRg st="0" end="0"/>
                                            </p:txEl>
                                          </p:spTgt>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wipe(left)">
                                      <p:cBhvr>
                                        <p:cTn id="15" dur="1000"/>
                                        <p:tgtEl>
                                          <p:spTgt spid="30"/>
                                        </p:tgtEl>
                                      </p:cBhvr>
                                    </p:animEffect>
                                  </p:childTnLst>
                                </p:cTn>
                              </p:par>
                            </p:childTnLst>
                          </p:cTn>
                        </p:par>
                        <p:par>
                          <p:cTn id="16" fill="hold">
                            <p:stCondLst>
                              <p:cond delay="2000"/>
                            </p:stCondLst>
                            <p:childTnLst>
                              <p:par>
                                <p:cTn id="17" presetID="22" presetClass="entr" presetSubtype="8" fill="hold"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wipe(left)">
                                      <p:cBhvr>
                                        <p:cTn id="19" dur="1000"/>
                                        <p:tgtEl>
                                          <p:spTgt spid="31"/>
                                        </p:tgtEl>
                                      </p:cBhvr>
                                    </p:animEffect>
                                  </p:childTnLst>
                                </p:cTn>
                              </p:par>
                            </p:childTnLst>
                          </p:cTn>
                        </p:par>
                        <p:par>
                          <p:cTn id="20" fill="hold">
                            <p:stCondLst>
                              <p:cond delay="3000"/>
                            </p:stCondLst>
                            <p:childTnLst>
                              <p:par>
                                <p:cTn id="21" presetID="22" presetClass="entr" presetSubtype="8" fill="hold"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wipe(left)">
                                      <p:cBhvr>
                                        <p:cTn id="23" dur="1000"/>
                                        <p:tgtEl>
                                          <p:spTgt spid="32"/>
                                        </p:tgtEl>
                                      </p:cBhvr>
                                    </p:animEffect>
                                  </p:childTnLst>
                                </p:cTn>
                              </p:par>
                            </p:childTnLst>
                          </p:cTn>
                        </p:par>
                        <p:par>
                          <p:cTn id="24" fill="hold">
                            <p:stCondLst>
                              <p:cond delay="4000"/>
                            </p:stCondLst>
                            <p:childTnLst>
                              <p:par>
                                <p:cTn id="25" presetID="22" presetClass="entr" presetSubtype="8" fill="hold"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wipe(left)">
                                      <p:cBhvr>
                                        <p:cTn id="27" dur="1000"/>
                                        <p:tgtEl>
                                          <p:spTgt spid="33"/>
                                        </p:tgtEl>
                                      </p:cBhvr>
                                    </p:animEffect>
                                  </p:childTnLst>
                                </p:cTn>
                              </p:par>
                            </p:childTnLst>
                          </p:cTn>
                        </p:par>
                        <p:par>
                          <p:cTn id="28" fill="hold">
                            <p:stCondLst>
                              <p:cond delay="5000"/>
                            </p:stCondLst>
                            <p:childTnLst>
                              <p:par>
                                <p:cTn id="29" presetID="22" presetClass="entr" presetSubtype="8"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left)">
                                      <p:cBhvr>
                                        <p:cTn id="31" dur="1000"/>
                                        <p:tgtEl>
                                          <p:spTgt spid="34"/>
                                        </p:tgtEl>
                                      </p:cBhvr>
                                    </p:animEffect>
                                  </p:childTnLst>
                                </p:cTn>
                              </p:par>
                            </p:childTnLst>
                          </p:cTn>
                        </p:par>
                        <p:par>
                          <p:cTn id="32" fill="hold">
                            <p:stCondLst>
                              <p:cond delay="6000"/>
                            </p:stCondLst>
                            <p:childTnLst>
                              <p:par>
                                <p:cTn id="33" presetID="22" presetClass="entr" presetSubtype="1" fill="hold" nodeType="after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wipe(up)">
                                      <p:cBhvr>
                                        <p:cTn id="35" dur="500"/>
                                        <p:tgtEl>
                                          <p:spTgt spid="21"/>
                                        </p:tgtEl>
                                      </p:cBhvr>
                                    </p:animEffect>
                                  </p:childTnLst>
                                </p:cTn>
                              </p:par>
                            </p:childTnLst>
                          </p:cTn>
                        </p:par>
                        <p:par>
                          <p:cTn id="36" fill="hold">
                            <p:stCondLst>
                              <p:cond delay="6500"/>
                            </p:stCondLst>
                            <p:childTnLst>
                              <p:par>
                                <p:cTn id="37" presetID="22" presetClass="entr" presetSubtype="1" fill="hold"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wipe(up)">
                                      <p:cBhvr>
                                        <p:cTn id="3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1" grpId="0" uiExpand="1" build="p" bldLvl="2"/>
    </p:bldLst>
  </p:timing>
</p:sld>
</file>

<file path=ppt/theme/theme1.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27409</TotalTime>
  <Words>2567</Words>
  <Application>Microsoft Office PowerPoint</Application>
  <PresentationFormat>Προβολή στην οθόνη (4:3)</PresentationFormat>
  <Paragraphs>259</Paragraphs>
  <Slides>41</Slides>
  <Notes>41</Notes>
  <HiddenSlides>0</HiddenSlides>
  <MMClips>0</MMClips>
  <ScaleCrop>false</ScaleCrop>
  <HeadingPairs>
    <vt:vector size="4" baseType="variant">
      <vt:variant>
        <vt:lpstr>Θέμα</vt:lpstr>
      </vt:variant>
      <vt:variant>
        <vt:i4>1</vt:i4>
      </vt:variant>
      <vt:variant>
        <vt:lpstr>Τίτλοι διαφανειών</vt:lpstr>
      </vt:variant>
      <vt:variant>
        <vt:i4>41</vt:i4>
      </vt:variant>
    </vt:vector>
  </HeadingPairs>
  <TitlesOfParts>
    <vt:vector size="42" baseType="lpstr">
      <vt:lpstr>2_Custom Design</vt:lpstr>
      <vt:lpstr>Διαφάνεια 1</vt:lpstr>
      <vt:lpstr>Εισαγωγή</vt:lpstr>
      <vt:lpstr>Εισαγωγή</vt:lpstr>
      <vt:lpstr>1  Διεθνές Εμπόριο</vt:lpstr>
      <vt:lpstr>1  Διεθνές Εμπόριο</vt:lpstr>
      <vt:lpstr>Διαφάνεια 6</vt:lpstr>
      <vt:lpstr>1  Διεθνές Εμπόριο</vt:lpstr>
      <vt:lpstr>ΕΦΑΡΜΟΓΗ</vt:lpstr>
      <vt:lpstr>ΕΦΑΡΜΟΓΗ</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vector>
  </TitlesOfParts>
  <Manager>David Alexander</Manager>
  <Company>Pearson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Economics:  Feenstra/Taylor 2/e</dc:title>
  <dc:subject>International Economics</dc:subject>
  <dc:creator>Fernando Quijano</dc:creator>
  <cp:lastModifiedBy>Χρήστης των Windows</cp:lastModifiedBy>
  <cp:revision>1810</cp:revision>
  <dcterms:created xsi:type="dcterms:W3CDTF">2007-05-23T02:54:43Z</dcterms:created>
  <dcterms:modified xsi:type="dcterms:W3CDTF">2021-08-14T09:36:19Z</dcterms:modified>
</cp:coreProperties>
</file>