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3" r:id="rId4"/>
    <p:sldId id="264" r:id="rId5"/>
    <p:sldId id="292" r:id="rId6"/>
    <p:sldId id="265" r:id="rId7"/>
    <p:sldId id="293" r:id="rId8"/>
    <p:sldId id="294" r:id="rId9"/>
    <p:sldId id="303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275" r:id="rId18"/>
    <p:sldId id="304" r:id="rId19"/>
    <p:sldId id="305" r:id="rId2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0B054E1-6F47-4543-A11A-A8BEAF2D5D7A}" type="datetimeFigureOut">
              <a:rPr lang="el-GR"/>
              <a:pPr>
                <a:defRPr/>
              </a:pPr>
              <a:t>6/11/2015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6591AB-83F0-45EB-A6F1-4F0D5EAEC77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C7A95-869F-4AEE-B294-180E972593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CEF6E-BE03-4D36-9A03-8B0D7711B86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C7520-38B5-4F6F-8DFF-E45C66D54B7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70C08-6B41-43C0-8F7B-049D4C7C139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6A9B5-7BF5-4077-8D41-8587FB26202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D732B-F8F1-4BE4-BA8D-FE18566E53A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1CEFD-030D-4DF7-92E2-5D8FED2687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32481-1AA6-4F8A-8CAC-A550B626ED9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9C9EE-EDB0-4ACB-92C6-17CAD61D780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DB706-C1E8-46B5-A92E-F0531E35E9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D083D-5E5B-4CBA-B123-A5E6794F9F4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4C1FB05-C2F2-43AB-B342-1B3279B0E39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3200" b="1" dirty="0" smtClean="0">
                <a:solidFill>
                  <a:srgbClr val="0070C0"/>
                </a:solidFill>
              </a:rPr>
              <a:t>Μέτρηση Κινδύνου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4340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EE4AC0-BE23-4EA3-BCBD-C0229F05D85F}" type="slidenum">
              <a:rPr lang="el-GR" smtClean="0"/>
              <a:pPr/>
              <a:t>1</a:t>
            </a:fld>
            <a:endParaRPr lang="el-G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4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Βήμα δεύτερο:</a:t>
            </a:r>
            <a:r>
              <a:rPr lang="el-GR" sz="24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Προσδοκώμενη </a:t>
            </a:r>
            <a:r>
              <a:rPr lang="en-US" sz="24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NPV</a:t>
            </a:r>
            <a:r>
              <a:rPr lang="el-GR" sz="24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της κάθε επένδυσης</a:t>
            </a:r>
            <a:r>
              <a:rPr lang="el-GR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l-GR" sz="2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l-GR" sz="2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Η προσδοκώμενη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[E(NPV)]</a:t>
            </a: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της κάθε επένδυσης είναι το άθροισμα της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όλων  των σεναρίων πολλαπλασιαζόμενο με την αντίστοιχη πιθανότητα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(Pr), </a:t>
            </a:r>
            <a:r>
              <a:rPr lang="el-GR" sz="2400" dirty="0" smtClean="0"/>
              <a:t>ήτοι: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400" dirty="0" smtClean="0"/>
          </a:p>
          <a:p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400" dirty="0" smtClean="0"/>
          </a:p>
          <a:p>
            <a:endParaRPr lang="el-GR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10</a:t>
            </a:fld>
            <a:endParaRPr lang="el-GR"/>
          </a:p>
        </p:txBody>
      </p:sp>
      <p:graphicFrame>
        <p:nvGraphicFramePr>
          <p:cNvPr id="5" name="4 - Αντικείμενο"/>
          <p:cNvGraphicFramePr>
            <a:graphicFrameLocks noChangeAspect="1"/>
          </p:cNvGraphicFramePr>
          <p:nvPr/>
        </p:nvGraphicFramePr>
        <p:xfrm>
          <a:off x="889000" y="3308350"/>
          <a:ext cx="3213100" cy="977900"/>
        </p:xfrm>
        <a:graphic>
          <a:graphicData uri="http://schemas.openxmlformats.org/presentationml/2006/ole">
            <p:oleObj spid="_x0000_s40962" name="Equation" r:id="rId3" imgW="3213000" imgH="977760" progId="Equation.DSMT4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Επένδυση Α</a:t>
            </a:r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Προσδοκώμενη Τιμή Ε(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)= 10.850* 0,40 + 27.800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 2"/>
              </a:rPr>
              <a:t>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0,30 + (-450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 2"/>
              </a:rPr>
              <a:t>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0,30)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12.547.</a:t>
            </a:r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 sz="2000" dirty="0" smtClean="0"/>
          </a:p>
          <a:p>
            <a:pPr>
              <a:buNone/>
            </a:pPr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Επένδυση Β</a:t>
            </a:r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Προσδοκώμενη Τιμή Ε(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Β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10.850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0,40 + 33.450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0,30 + (-6.100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0,30)=</a:t>
            </a:r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12.547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Μέτρηση Κινδύνου</a:t>
            </a:r>
            <a:r>
              <a:rPr lang="el-G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l-G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r>
              <a:rPr lang="el-GR" sz="2000" dirty="0" smtClean="0">
                <a:solidFill>
                  <a:srgbClr val="FF0000"/>
                </a:solidFill>
              </a:rPr>
              <a:t>Διακύμανση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>
                <a:solidFill>
                  <a:srgbClr val="FF0000"/>
                </a:solidFill>
              </a:rPr>
              <a:t>Τυπική απόκλιση</a:t>
            </a:r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 smtClean="0"/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12</a:t>
            </a:fld>
            <a:endParaRPr lang="el-GR"/>
          </a:p>
        </p:txBody>
      </p:sp>
      <p:graphicFrame>
        <p:nvGraphicFramePr>
          <p:cNvPr id="5" name="4 - Αντικείμενο"/>
          <p:cNvGraphicFramePr>
            <a:graphicFrameLocks noChangeAspect="1"/>
          </p:cNvGraphicFramePr>
          <p:nvPr/>
        </p:nvGraphicFramePr>
        <p:xfrm>
          <a:off x="762000" y="1981200"/>
          <a:ext cx="5816600" cy="1054100"/>
        </p:xfrm>
        <a:graphic>
          <a:graphicData uri="http://schemas.openxmlformats.org/presentationml/2006/ole">
            <p:oleObj spid="_x0000_s41986" name="Equation" r:id="rId3" imgW="4317840" imgH="1054080" progId="Equation.DSMT4">
              <p:embed/>
            </p:oleObj>
          </a:graphicData>
        </a:graphic>
      </p:graphicFrame>
      <p:graphicFrame>
        <p:nvGraphicFramePr>
          <p:cNvPr id="6" name="5 - Αντικείμενο"/>
          <p:cNvGraphicFramePr>
            <a:graphicFrameLocks noChangeAspect="1"/>
          </p:cNvGraphicFramePr>
          <p:nvPr/>
        </p:nvGraphicFramePr>
        <p:xfrm>
          <a:off x="838200" y="4038600"/>
          <a:ext cx="2057400" cy="520700"/>
        </p:xfrm>
        <a:graphic>
          <a:graphicData uri="http://schemas.openxmlformats.org/presentationml/2006/ole">
            <p:oleObj spid="_x0000_s41987" name="Equation" r:id="rId4" imgW="1269720" imgH="520560" progId="Equation.DSMT4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l-GR" sz="2000" b="1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Συντελεστής Μεταβλητότητας (ΣΜ)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lang="el-GR" sz="2000" dirty="0" smtClean="0"/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 συντελεστής μεταβλητότητας</a:t>
            </a:r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μετρά τον κίνδυνο ανά μονάδα, ήτοι:</a:t>
            </a:r>
          </a:p>
          <a:p>
            <a:pPr>
              <a:buNone/>
            </a:pP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l-GR" sz="2000" dirty="0" smtClean="0"/>
              <a:t>ΣΜ = Τυπική απόκλιση/Μέση τιμή</a:t>
            </a:r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13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8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Κίνδυνος επένδυσης Α</a:t>
            </a:r>
            <a:endParaRPr lang="el-GR" sz="2800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1066801" y="2628900"/>
          <a:ext cx="5646738" cy="2476500"/>
        </p:xfrm>
        <a:graphic>
          <a:graphicData uri="http://schemas.openxmlformats.org/presentationml/2006/ole">
            <p:oleObj spid="_x0000_s43010" name="Έγγραφο" r:id="rId3" imgW="4283024" imgH="1599411" progId="Word.Document.12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l"/>
            <a:r>
              <a:rPr lang="el-GR" sz="28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Κίνδυνος επένδυσης Β</a:t>
            </a:r>
            <a:endParaRPr lang="el-GR" sz="2800" dirty="0">
              <a:solidFill>
                <a:srgbClr val="0070C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14401" y="2646363"/>
          <a:ext cx="5799138" cy="2916237"/>
        </p:xfrm>
        <a:graphic>
          <a:graphicData uri="http://schemas.openxmlformats.org/presentationml/2006/ole">
            <p:oleObj spid="_x0000_s44034" name="Έγγραφο" r:id="rId3" imgW="4283024" imgH="1563845" progId="Word.Document.12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ανωτέρω ανάλυση έδειξε ότι τα δύο έργα έχουν την ίδια προσδοκώμενη τιμή (12.545) αλλά διαφορετικό κίνδυνο.</a:t>
            </a:r>
          </a:p>
          <a:p>
            <a:endParaRPr lang="en-US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τυπική απόκλιση του έργου Α είναι μικρότερη του έργου Β. κίνδυνο. 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z="2400" dirty="0" smtClean="0">
                <a:solidFill>
                  <a:srgbClr val="0070C0"/>
                </a:solidFill>
              </a:rPr>
              <a:t>Από τη στατιστική γνωρίζουμε ότι:</a:t>
            </a:r>
            <a:br>
              <a:rPr lang="el-GR" sz="2400" dirty="0" smtClean="0">
                <a:solidFill>
                  <a:srgbClr val="0070C0"/>
                </a:solidFill>
              </a:rPr>
            </a:b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26627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000" dirty="0" smtClean="0"/>
              <a:t>68% περίπου του εμβαδού της κανονικής καμπύλης περιλαμβάνει σημεία που απέχουν  </a:t>
            </a:r>
            <a:r>
              <a:rPr lang="en-US" sz="2000" dirty="0" smtClean="0"/>
              <a:t>1</a:t>
            </a:r>
            <a:r>
              <a:rPr lang="el-GR" sz="2000" dirty="0" smtClean="0"/>
              <a:t>σ από τη μέση τιμή. </a:t>
            </a:r>
          </a:p>
          <a:p>
            <a:pPr eaLnBrk="1" hangingPunct="1"/>
            <a:r>
              <a:rPr lang="el-GR" sz="2000" dirty="0" smtClean="0"/>
              <a:t>95% περίπου  2σ</a:t>
            </a:r>
          </a:p>
          <a:p>
            <a:pPr eaLnBrk="1" hangingPunct="1"/>
            <a:r>
              <a:rPr lang="el-GR" sz="2000" dirty="0" smtClean="0"/>
              <a:t>99,7% περίπου 3σ</a:t>
            </a:r>
          </a:p>
          <a:p>
            <a:pPr eaLnBrk="1" hangingPunct="1"/>
            <a:r>
              <a:rPr lang="el-GR" sz="2000" dirty="0" smtClean="0"/>
              <a:t>Για  99,7% έχουμε:</a:t>
            </a:r>
          </a:p>
          <a:p>
            <a:r>
              <a:rPr lang="en-US" sz="2000" dirty="0" smtClean="0"/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=Ε(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)+3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/>
              <a:t>σ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=12.545+3χ11.028=12.545+33.084=45.629 ή</a:t>
            </a:r>
          </a:p>
          <a:p>
            <a:r>
              <a:rPr lang="en-US" sz="2000" dirty="0" smtClean="0"/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=Ε(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)-3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/>
              <a:t>σ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=12.545+3χ11.028=12.545-33.084= </a:t>
            </a:r>
            <a:r>
              <a:rPr lang="el-GR" sz="20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-20.539</a:t>
            </a:r>
          </a:p>
          <a:p>
            <a:pPr eaLnBrk="1" hangingPunct="1"/>
            <a:endParaRPr lang="el-GR" sz="2000" dirty="0" smtClean="0"/>
          </a:p>
          <a:p>
            <a:pPr eaLnBrk="1" hangingPunct="1"/>
            <a:r>
              <a:rPr lang="el-GR" sz="2000" dirty="0" smtClean="0"/>
              <a:t>Δηλαδή υπάρχει πιθανότητα 99,7% ότι η </a:t>
            </a:r>
            <a:r>
              <a:rPr lang="en-US" sz="2000" dirty="0" smtClean="0"/>
              <a:t>NPV</a:t>
            </a:r>
            <a:r>
              <a:rPr lang="el-GR" sz="2000" dirty="0" smtClean="0"/>
              <a:t> δεν θα υπερβεί τις 4</a:t>
            </a:r>
            <a:r>
              <a:rPr lang="en-US" sz="2000" dirty="0" smtClean="0"/>
              <a:t>5</a:t>
            </a:r>
            <a:r>
              <a:rPr lang="el-GR" sz="2000" dirty="0" smtClean="0"/>
              <a:t>.6</a:t>
            </a:r>
            <a:r>
              <a:rPr lang="en-US" sz="2000" dirty="0" smtClean="0"/>
              <a:t>29</a:t>
            </a:r>
            <a:r>
              <a:rPr lang="el-GR" sz="2000" dirty="0" smtClean="0"/>
              <a:t> ούτε θα είναι μικρότερη από  –</a:t>
            </a:r>
            <a:r>
              <a:rPr lang="en-US" sz="2000" dirty="0" smtClean="0"/>
              <a:t>20</a:t>
            </a:r>
            <a:r>
              <a:rPr lang="el-GR" sz="2000" dirty="0" smtClean="0"/>
              <a:t>.5</a:t>
            </a:r>
            <a:r>
              <a:rPr lang="en-US" sz="2000" dirty="0" smtClean="0"/>
              <a:t>39</a:t>
            </a:r>
            <a:r>
              <a:rPr lang="el-GR" sz="2000" dirty="0" smtClean="0"/>
              <a:t>. </a:t>
            </a:r>
          </a:p>
          <a:p>
            <a:pPr eaLnBrk="1" hangingPunct="1">
              <a:buFontTx/>
              <a:buNone/>
            </a:pPr>
            <a:r>
              <a:rPr lang="el-GR" sz="1600" dirty="0" smtClean="0"/>
              <a:t> </a:t>
            </a:r>
          </a:p>
          <a:p>
            <a:endParaRPr lang="el-GR" sz="16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/>
            <a:endParaRPr lang="el-GR" sz="1600" dirty="0" smtClean="0"/>
          </a:p>
        </p:txBody>
      </p:sp>
      <p:sp>
        <p:nvSpPr>
          <p:cNvPr id="26628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060BE-0A20-4F56-A9B8-1C28FBBAA6C0}" type="slidenum">
              <a:rPr lang="el-GR" smtClean="0"/>
              <a:pPr/>
              <a:t>17</a:t>
            </a:fld>
            <a:endParaRPr lang="el-G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800" b="1" dirty="0" smtClean="0">
                <a:solidFill>
                  <a:srgbClr val="0070C0"/>
                </a:solidFill>
              </a:rPr>
              <a:t>Εσωτερικό ποσοστό απόδοσης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1800" dirty="0" smtClean="0"/>
              <a:t>Για </a:t>
            </a:r>
            <a:r>
              <a:rPr lang="el-GR" sz="1800" dirty="0" smtClean="0"/>
              <a:t>να βρούμε το εσωτερικό απόδοσης ακολουθούμε δύο βήματα:</a:t>
            </a:r>
          </a:p>
          <a:p>
            <a:r>
              <a:rPr lang="el-GR" sz="1800" dirty="0" smtClean="0"/>
              <a:t>1. Βρίσκουμε </a:t>
            </a:r>
            <a:r>
              <a:rPr lang="el-GR" sz="1800" dirty="0" smtClean="0"/>
              <a:t>το ΕΠΑ του κάθε σεναρίου</a:t>
            </a:r>
          </a:p>
          <a:p>
            <a:r>
              <a:rPr lang="el-GR" sz="1800" dirty="0" smtClean="0"/>
              <a:t>2. Παίρνουμε </a:t>
            </a:r>
            <a:r>
              <a:rPr lang="el-GR" sz="1800" dirty="0" smtClean="0"/>
              <a:t>τον σταθμικό μέσο όρο των σεναρίων</a:t>
            </a:r>
          </a:p>
          <a:p>
            <a:pPr>
              <a:buNone/>
            </a:pPr>
            <a:r>
              <a:rPr lang="el-GR" sz="1800" dirty="0" smtClean="0"/>
              <a:t> </a:t>
            </a:r>
          </a:p>
          <a:p>
            <a:pPr>
              <a:buNone/>
            </a:pPr>
            <a:r>
              <a:rPr lang="el-GR" sz="1800" dirty="0" smtClean="0"/>
              <a:t>Εφαρμόζοντας τη μέθοδο της γραμμικής παρεμβολής για τα τρία σενάρια </a:t>
            </a:r>
            <a:r>
              <a:rPr lang="el-GR" sz="1800" dirty="0" smtClean="0"/>
              <a:t>βρίσκουμε για την επένδυση Α:</a:t>
            </a:r>
            <a:endParaRPr lang="el-GR" sz="1800" dirty="0" smtClean="0"/>
          </a:p>
          <a:p>
            <a:r>
              <a:rPr lang="el-GR" sz="1800" dirty="0" smtClean="0"/>
              <a:t>ΕΠΑ πρώτου σεναρίου 18,31%</a:t>
            </a:r>
          </a:p>
          <a:p>
            <a:r>
              <a:rPr lang="el-GR" sz="1800" dirty="0" smtClean="0"/>
              <a:t>ΕΠΑ δεύτερου σεναρίου 27,32%</a:t>
            </a:r>
          </a:p>
          <a:p>
            <a:r>
              <a:rPr lang="el-GR" sz="1800" dirty="0" smtClean="0"/>
              <a:t>ΕΠΑ τρίτου σεναρίου 11,73%.</a:t>
            </a:r>
          </a:p>
          <a:p>
            <a:endParaRPr lang="el-GR" sz="1800" dirty="0" smtClean="0"/>
          </a:p>
          <a:p>
            <a:pPr>
              <a:buNone/>
            </a:pPr>
            <a:r>
              <a:rPr lang="el-GR" sz="1800" dirty="0" smtClean="0"/>
              <a:t>Άρα το ΕΠΑ της </a:t>
            </a:r>
            <a:r>
              <a:rPr lang="el-GR" sz="1800" dirty="0" smtClean="0">
                <a:solidFill>
                  <a:srgbClr val="FF0000"/>
                </a:solidFill>
              </a:rPr>
              <a:t>επένδυσης </a:t>
            </a:r>
            <a:r>
              <a:rPr lang="el-GR" sz="1800" dirty="0" smtClean="0">
                <a:solidFill>
                  <a:srgbClr val="FF0000"/>
                </a:solidFill>
              </a:rPr>
              <a:t>Α</a:t>
            </a:r>
            <a:r>
              <a:rPr lang="el-GR" sz="1800" dirty="0" smtClean="0"/>
              <a:t> είναι</a:t>
            </a:r>
            <a:r>
              <a:rPr lang="el-GR" sz="1800" dirty="0" smtClean="0"/>
              <a:t>:</a:t>
            </a:r>
          </a:p>
          <a:p>
            <a:r>
              <a:rPr lang="el-GR" sz="1800" dirty="0" smtClean="0"/>
              <a:t>ΕΠΑ=0,1831</a:t>
            </a:r>
            <a:r>
              <a:rPr lang="en-US" sz="1800" dirty="0" smtClean="0"/>
              <a:t>x</a:t>
            </a:r>
            <a:r>
              <a:rPr lang="el-GR" sz="1800" dirty="0" smtClean="0"/>
              <a:t>0,40+0,2732</a:t>
            </a:r>
            <a:r>
              <a:rPr lang="en-US" sz="1800" dirty="0" smtClean="0"/>
              <a:t>x</a:t>
            </a:r>
            <a:r>
              <a:rPr lang="el-GR" sz="1800" dirty="0" smtClean="0"/>
              <a:t>0,30+0,1173</a:t>
            </a:r>
            <a:r>
              <a:rPr lang="en-US" sz="1800" dirty="0" smtClean="0"/>
              <a:t>x</a:t>
            </a:r>
            <a:r>
              <a:rPr lang="el-GR" sz="1800" dirty="0" smtClean="0"/>
              <a:t>0,30</a:t>
            </a:r>
          </a:p>
          <a:p>
            <a:r>
              <a:rPr lang="el-GR" sz="1800" dirty="0" smtClean="0"/>
              <a:t>ΕΠΑ =0,0732+0,08196+0,03519=0,1904. 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sz="2800" b="1" dirty="0" smtClean="0"/>
              <a:t>Εσωτερικό ποσοστό απόδοσης</a:t>
            </a: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sz="1800" dirty="0" smtClean="0"/>
          </a:p>
          <a:p>
            <a:r>
              <a:rPr lang="el-GR" sz="1800" dirty="0" smtClean="0">
                <a:solidFill>
                  <a:srgbClr val="FF0000"/>
                </a:solidFill>
              </a:rPr>
              <a:t>Επένδυση Β</a:t>
            </a:r>
            <a:endParaRPr lang="el-GR" sz="1800" dirty="0" smtClean="0"/>
          </a:p>
          <a:p>
            <a:r>
              <a:rPr lang="el-GR" sz="1800" dirty="0" smtClean="0"/>
              <a:t>ΕΠΑ </a:t>
            </a:r>
            <a:r>
              <a:rPr lang="el-GR" sz="1800" dirty="0" smtClean="0"/>
              <a:t>πρώτου σεναρίου 18,31%</a:t>
            </a:r>
          </a:p>
          <a:p>
            <a:r>
              <a:rPr lang="el-GR" sz="1800" dirty="0" smtClean="0"/>
              <a:t>ΕΠΑ δεύτερου σεναρίου 30,17%</a:t>
            </a:r>
          </a:p>
          <a:p>
            <a:r>
              <a:rPr lang="el-GR" sz="1800" dirty="0" smtClean="0"/>
              <a:t>ΕΠΑ τρίτου σεναρίου 8,14%</a:t>
            </a:r>
          </a:p>
          <a:p>
            <a:r>
              <a:rPr lang="el-GR" sz="1800" dirty="0" smtClean="0"/>
              <a:t>Άρα το ΕΠΑ της </a:t>
            </a:r>
            <a:r>
              <a:rPr lang="el-GR" sz="1800" dirty="0" smtClean="0">
                <a:solidFill>
                  <a:srgbClr val="FF0000"/>
                </a:solidFill>
              </a:rPr>
              <a:t>επένδυσης </a:t>
            </a:r>
            <a:r>
              <a:rPr lang="el-GR" sz="1800" dirty="0" smtClean="0">
                <a:solidFill>
                  <a:srgbClr val="FF0000"/>
                </a:solidFill>
              </a:rPr>
              <a:t>Β</a:t>
            </a:r>
            <a:r>
              <a:rPr lang="el-GR" sz="1800" dirty="0" smtClean="0"/>
              <a:t> είναι</a:t>
            </a:r>
            <a:r>
              <a:rPr lang="el-GR" sz="1800" dirty="0" smtClean="0"/>
              <a:t>:</a:t>
            </a:r>
          </a:p>
          <a:p>
            <a:r>
              <a:rPr lang="el-GR" sz="1800" dirty="0" smtClean="0"/>
              <a:t> </a:t>
            </a:r>
          </a:p>
          <a:p>
            <a:r>
              <a:rPr lang="el-GR" sz="1800" dirty="0" smtClean="0"/>
              <a:t>ΕΠΑ=0,1831</a:t>
            </a:r>
            <a:r>
              <a:rPr lang="en-US" sz="1800" dirty="0" smtClean="0"/>
              <a:t>x</a:t>
            </a:r>
            <a:r>
              <a:rPr lang="el-GR" sz="1800" dirty="0" smtClean="0"/>
              <a:t>0,40+0,3017</a:t>
            </a:r>
            <a:r>
              <a:rPr lang="en-US" sz="1800" dirty="0" smtClean="0"/>
              <a:t>x</a:t>
            </a:r>
            <a:r>
              <a:rPr lang="el-GR" sz="1800" dirty="0" smtClean="0"/>
              <a:t>0,30+0,0814</a:t>
            </a:r>
            <a:r>
              <a:rPr lang="en-US" sz="1800" dirty="0" smtClean="0"/>
              <a:t>x</a:t>
            </a:r>
            <a:r>
              <a:rPr lang="el-GR" sz="1800" dirty="0" smtClean="0"/>
              <a:t>0,30=0,0732+0,09051+0,02442</a:t>
            </a:r>
          </a:p>
          <a:p>
            <a:r>
              <a:rPr lang="el-GR" sz="1800" dirty="0" smtClean="0"/>
              <a:t>ΕΠΑ =0,1881 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Προβλέψεις ταμειακών ροών για ένα επενδυτικό έργο κάτω από διαφορετικές οικονομικές συνθήκες. 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Η πιθανότητα που δίνεται για κάθε φάση του οικονομικού κύκλου είναι αποτέλεσμα αντικειμενικών στοιχείων.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l-GR" sz="2400" dirty="0" smtClean="0"/>
              <a:t>Από τη στιγμή που υπάρχουν οι προβλέψεις των ταμειακών ροών το επόμενο βήμα είναι η εύρεση της </a:t>
            </a:r>
            <a:r>
              <a:rPr lang="el-GR" sz="2400" b="1" dirty="0" smtClean="0"/>
              <a:t>προσδοκώμενης</a:t>
            </a:r>
            <a:r>
              <a:rPr lang="el-GR" sz="2400" dirty="0" smtClean="0"/>
              <a:t> </a:t>
            </a:r>
            <a:r>
              <a:rPr lang="en-US" sz="2400" dirty="0" smtClean="0"/>
              <a:t>NPV</a:t>
            </a:r>
            <a:r>
              <a:rPr lang="el-GR" sz="2400" dirty="0" smtClean="0"/>
              <a:t>, δηλαδή της μέσης τιμής</a:t>
            </a:r>
            <a:r>
              <a:rPr lang="en-US" sz="2400" dirty="0" smtClean="0"/>
              <a:t>.</a:t>
            </a:r>
            <a:r>
              <a:rPr lang="el-GR" sz="2400" dirty="0" smtClean="0"/>
              <a:t> </a:t>
            </a:r>
          </a:p>
        </p:txBody>
      </p:sp>
      <p:sp>
        <p:nvSpPr>
          <p:cNvPr id="1536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2A759-AECF-4884-813F-C64B5F6100A8}" type="slidenum">
              <a:rPr lang="el-GR" smtClean="0"/>
              <a:pPr/>
              <a:t>2</a:t>
            </a:fld>
            <a:endParaRPr lang="el-G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z="3200" b="1" dirty="0" smtClean="0">
                <a:solidFill>
                  <a:srgbClr val="0070C0"/>
                </a:solidFill>
              </a:rPr>
              <a:t>Παράδειγμα</a:t>
            </a:r>
            <a:r>
              <a:rPr lang="el-GR" sz="3200" dirty="0" smtClean="0">
                <a:solidFill>
                  <a:srgbClr val="0070C0"/>
                </a:solidFill>
              </a:rPr>
              <a:t/>
            </a:r>
            <a:br>
              <a:rPr lang="el-GR" sz="3200" dirty="0" smtClean="0">
                <a:solidFill>
                  <a:srgbClr val="0070C0"/>
                </a:solidFill>
              </a:rPr>
            </a:br>
            <a:endParaRPr lang="el-GR" sz="32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εταιρία ΧΥΖ προγραμματίζει μια επένδυση και πρέπει να αποφασίσει μεταξύ δυο επιλογών: Α και Β. 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Το κόστος της κάθε επένδυσης είναι 40.000 και η λειτουργική ζωή αναμένεται να είναι 10 χρόνια.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Το μέσο σταθμικό κόστος κεφαλαίων της επιχείρησης είναι 12%.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 πίνακας 11.6 με τις πιθανότητες και τις ταμειακές ροές για τρία σενάρια είναι διαθέσιμος:</a:t>
            </a:r>
          </a:p>
          <a:p>
            <a:pPr eaLnBrk="1" hangingPunct="1">
              <a:lnSpc>
                <a:spcPct val="90000"/>
              </a:lnSpc>
            </a:pPr>
            <a:endParaRPr lang="el-GR" sz="2400" dirty="0" smtClean="0"/>
          </a:p>
        </p:txBody>
      </p:sp>
      <p:sp>
        <p:nvSpPr>
          <p:cNvPr id="17412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B6CFF1-EC1A-4852-8F87-5F0D123687AF}" type="slidenum">
              <a:rPr lang="el-GR" smtClean="0"/>
              <a:pPr/>
              <a:t>3</a:t>
            </a:fld>
            <a:endParaRPr lang="el-GR" smtClean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l-GR" smtClean="0"/>
          </a:p>
        </p:txBody>
      </p:sp>
      <p:sp>
        <p:nvSpPr>
          <p:cNvPr id="5124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B16C19-083D-4BA2-A9B1-2ECB63450DE4}" type="slidenum">
              <a:rPr lang="el-GR" smtClean="0"/>
              <a:pPr/>
              <a:t>4</a:t>
            </a:fld>
            <a:endParaRPr lang="el-GR" smtClean="0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066800" y="2189163"/>
          <a:ext cx="5646739" cy="2992437"/>
        </p:xfrm>
        <a:graphic>
          <a:graphicData uri="http://schemas.openxmlformats.org/presentationml/2006/ole">
            <p:oleObj spid="_x0000_s5125" name="Έγγραφο" r:id="rId3" imgW="4283024" imgH="2478512" progId="Word.Document.12">
              <p:embed/>
            </p:oleObj>
          </a:graphicData>
        </a:graphic>
      </p:graphicFrame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Α. Να βρεθούν η </a:t>
            </a:r>
            <a:r>
              <a:rPr lang="en-US" sz="2400" dirty="0" smtClean="0"/>
              <a:t>NPV</a:t>
            </a: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ο κίνδυνος, και το εσωτερικό ποσοστό απόδοσης  της κάθε επένδυσης.</a:t>
            </a:r>
          </a:p>
          <a:p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Β. Ποια επένδυση θα προτείνατε στην εταιρία;</a:t>
            </a:r>
          </a:p>
          <a:p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400" dirty="0" smtClean="0"/>
          </a:p>
          <a:p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Γ. Είναι σωστό οι δύο αυτές επενδύσεις να αξιολογηθούν με το μέσο σταθμικό κόστος κεφαλαίων της επιχείρησης; </a:t>
            </a:r>
            <a:r>
              <a:rPr lang="en-US" sz="24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Εξηγήστε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l-GR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l-GR" sz="3200" dirty="0" smtClean="0">
                <a:solidFill>
                  <a:srgbClr val="0070C0"/>
                </a:solidFill>
              </a:rPr>
              <a:t>Τα βήματα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l-GR" dirty="0" smtClean="0"/>
          </a:p>
          <a:p>
            <a:pPr eaLnBrk="1" hangingPunct="1"/>
            <a:r>
              <a:rPr lang="el-GR" sz="2400" dirty="0" smtClean="0"/>
              <a:t>Βρίσκουμε την προσδοκώμενη ΚΠΑ για κάθε σενάριο χωριστά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l-GR" sz="2400" dirty="0" smtClean="0"/>
              <a:t>Βρίσκουμε την προσδοκώμενη ΚΠΑ όλων των σεναρίων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l-GR" sz="2400" dirty="0" smtClean="0"/>
              <a:t>Βρίσκουμε τον κίνδυνο της κάθε επένδυσης. </a:t>
            </a:r>
          </a:p>
        </p:txBody>
      </p:sp>
      <p:sp>
        <p:nvSpPr>
          <p:cNvPr id="1843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61AF31-1FF1-4548-9265-91E3DF46D9AF}" type="slidenum">
              <a:rPr lang="el-GR" smtClean="0"/>
              <a:pPr/>
              <a:t>6</a:t>
            </a:fld>
            <a:endParaRPr lang="el-GR" smtClean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Βήμα πρώτο: </a:t>
            </a:r>
            <a:r>
              <a:rPr lang="en-US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NPV</a:t>
            </a:r>
            <a:r>
              <a:rPr lang="el-GR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 για κάθε σενάριο χωριστά</a:t>
            </a:r>
            <a:r>
              <a:rPr lang="el-GR" sz="3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l-GR" sz="3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Δεδομένου ότι το επιτόκιο προεξόφλησης είναι 12% και η περίοδος της επένδυσης είναι 10 έτη, ο συντελεστής προεξόφλησης είναι 5,65.</a:t>
            </a:r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Η </a:t>
            </a:r>
            <a:r>
              <a:rPr lang="en-US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του κάθε σεναρίου είναι η παρούσα αξία των χρηματικών ροών μείον το κόστος της επένδυσης. Έτσι έχουμε:</a:t>
            </a:r>
          </a:p>
          <a:p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7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Επένδυση Α</a:t>
            </a:r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Πιο Πιθανό 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=(9.000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5,65)-40.000=10.850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Αισιόδοξο :  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(12.000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5,65)-40.000=27.800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Απαισιόδοξο 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(7.000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5,65)-40.000=-450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l-GR" sz="20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Επένδυση Β</a:t>
            </a:r>
            <a:endParaRPr lang="el-GR" sz="20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Πιο Πιθανό 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(9.000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5,65)-40.000=10.850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Αισιόδοξο : 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(13.000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5,65)-40.000=33.450</a:t>
            </a:r>
          </a:p>
          <a:p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Απαισιόδοξο :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NPV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(6.000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l-GR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5,65)-40.000=-6.100</a:t>
            </a:r>
          </a:p>
          <a:p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70C08-6B41-43C0-8F7B-049D4C7C139B}" type="slidenum">
              <a:rPr lang="el-GR" smtClean="0"/>
              <a:pPr>
                <a:defRPr/>
              </a:pPr>
              <a:t>8</a:t>
            </a:fld>
            <a:endParaRPr lang="el-GR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smtClean="0"/>
          </a:p>
        </p:txBody>
      </p:sp>
      <p:sp>
        <p:nvSpPr>
          <p:cNvPr id="10244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</p:txBody>
      </p:sp>
      <p:sp>
        <p:nvSpPr>
          <p:cNvPr id="10245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7258-331F-43F1-9847-1E83041588E8}" type="slidenum">
              <a:rPr lang="el-GR" smtClean="0"/>
              <a:pPr/>
              <a:t>9</a:t>
            </a:fld>
            <a:endParaRPr lang="el-GR" smtClean="0"/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90600" y="2419350"/>
          <a:ext cx="6289675" cy="2838450"/>
        </p:xfrm>
        <a:graphic>
          <a:graphicData uri="http://schemas.openxmlformats.org/presentationml/2006/ole">
            <p:oleObj spid="_x0000_s45058" name="Έγγραφο" r:id="rId3" imgW="5417337" imgH="2017555" progId="Word.Document.12">
              <p:embed/>
            </p:oleObj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549</Words>
  <Application>Microsoft Office PowerPoint</Application>
  <PresentationFormat>Προβολή στην οθόνη (4:3)</PresentationFormat>
  <Paragraphs>124</Paragraphs>
  <Slides>19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19</vt:i4>
      </vt:variant>
    </vt:vector>
  </HeadingPairs>
  <TitlesOfParts>
    <vt:vector size="22" baseType="lpstr">
      <vt:lpstr>Προεπιλεγμένη σχεδίαση</vt:lpstr>
      <vt:lpstr>Έγγραφο</vt:lpstr>
      <vt:lpstr>Equation</vt:lpstr>
      <vt:lpstr>Μέτρηση Κινδύνου</vt:lpstr>
      <vt:lpstr>Διαφάνεια 2</vt:lpstr>
      <vt:lpstr>Παράδειγμα </vt:lpstr>
      <vt:lpstr>Διαφάνεια 4</vt:lpstr>
      <vt:lpstr>Διαφάνεια 5</vt:lpstr>
      <vt:lpstr>Τα βήματα</vt:lpstr>
      <vt:lpstr>Βήμα πρώτο: NPV για κάθε σενάριο χωριστά </vt:lpstr>
      <vt:lpstr>Διαφάνεια 8</vt:lpstr>
      <vt:lpstr>Διαφάνεια 9</vt:lpstr>
      <vt:lpstr>Βήμα δεύτερο: Προσδοκώμενη NPV της κάθε επένδυσης </vt:lpstr>
      <vt:lpstr>Διαφάνεια 11</vt:lpstr>
      <vt:lpstr>Μέτρηση Κινδύνου </vt:lpstr>
      <vt:lpstr>Διαφάνεια 13</vt:lpstr>
      <vt:lpstr>Κίνδυνος επένδυσης Α</vt:lpstr>
      <vt:lpstr>Κίνδυνος επένδυσης Β</vt:lpstr>
      <vt:lpstr>Διαφάνεια 16</vt:lpstr>
      <vt:lpstr>Από τη στατιστική γνωρίζουμε ότι: </vt:lpstr>
      <vt:lpstr>Εσωτερικό ποσοστό απόδοσης </vt:lpstr>
      <vt:lpstr>Εσωτερικό ποσοστό απόδοσης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noulas</dc:creator>
  <cp:lastModifiedBy>noulas</cp:lastModifiedBy>
  <cp:revision>33</cp:revision>
  <cp:lastPrinted>1601-01-01T00:00:00Z</cp:lastPrinted>
  <dcterms:created xsi:type="dcterms:W3CDTF">1601-01-01T00:00:00Z</dcterms:created>
  <dcterms:modified xsi:type="dcterms:W3CDTF">2015-11-06T08:46:38Z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