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57"/>
  </p:notesMasterIdLst>
  <p:handoutMasterIdLst>
    <p:handoutMasterId r:id="rId58"/>
  </p:handoutMasterIdLst>
  <p:sldIdLst>
    <p:sldId id="531" r:id="rId2"/>
    <p:sldId id="438" r:id="rId3"/>
    <p:sldId id="659" r:id="rId4"/>
    <p:sldId id="681" r:id="rId5"/>
    <p:sldId id="488" r:id="rId6"/>
    <p:sldId id="615" r:id="rId7"/>
    <p:sldId id="612" r:id="rId8"/>
    <p:sldId id="661" r:id="rId9"/>
    <p:sldId id="662" r:id="rId10"/>
    <p:sldId id="663" r:id="rId11"/>
    <p:sldId id="664" r:id="rId12"/>
    <p:sldId id="665" r:id="rId13"/>
    <p:sldId id="633" r:id="rId14"/>
    <p:sldId id="666" r:id="rId15"/>
    <p:sldId id="634" r:id="rId16"/>
    <p:sldId id="635" r:id="rId17"/>
    <p:sldId id="667" r:id="rId18"/>
    <p:sldId id="532" r:id="rId19"/>
    <p:sldId id="668" r:id="rId20"/>
    <p:sldId id="583" r:id="rId21"/>
    <p:sldId id="637" r:id="rId22"/>
    <p:sldId id="682" r:id="rId23"/>
    <p:sldId id="638" r:id="rId24"/>
    <p:sldId id="640" r:id="rId25"/>
    <p:sldId id="669" r:id="rId26"/>
    <p:sldId id="670" r:id="rId27"/>
    <p:sldId id="641" r:id="rId28"/>
    <p:sldId id="671" r:id="rId29"/>
    <p:sldId id="642" r:id="rId30"/>
    <p:sldId id="643" r:id="rId31"/>
    <p:sldId id="672" r:id="rId32"/>
    <p:sldId id="645" r:id="rId33"/>
    <p:sldId id="599" r:id="rId34"/>
    <p:sldId id="624" r:id="rId35"/>
    <p:sldId id="647" r:id="rId36"/>
    <p:sldId id="673" r:id="rId37"/>
    <p:sldId id="648" r:id="rId38"/>
    <p:sldId id="674" r:id="rId39"/>
    <p:sldId id="649" r:id="rId40"/>
    <p:sldId id="654" r:id="rId41"/>
    <p:sldId id="686" r:id="rId42"/>
    <p:sldId id="688" r:id="rId43"/>
    <p:sldId id="687" r:id="rId44"/>
    <p:sldId id="689" r:id="rId45"/>
    <p:sldId id="657" r:id="rId46"/>
    <p:sldId id="658" r:id="rId47"/>
    <p:sldId id="676" r:id="rId48"/>
    <p:sldId id="677" r:id="rId49"/>
    <p:sldId id="678" r:id="rId50"/>
    <p:sldId id="679" r:id="rId51"/>
    <p:sldId id="680" r:id="rId52"/>
    <p:sldId id="486" r:id="rId53"/>
    <p:sldId id="651" r:id="rId54"/>
    <p:sldId id="652" r:id="rId55"/>
    <p:sldId id="653" r:id="rId56"/>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6A41"/>
    <a:srgbClr val="AF3D33"/>
    <a:srgbClr val="C26529"/>
    <a:srgbClr val="DF6B28"/>
    <a:srgbClr val="A4C695"/>
    <a:srgbClr val="831951"/>
    <a:srgbClr val="9F1D1D"/>
    <a:srgbClr val="8A3A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5709" autoAdjust="0"/>
  </p:normalViewPr>
  <p:slideViewPr>
    <p:cSldViewPr snapToGrid="0">
      <p:cViewPr>
        <p:scale>
          <a:sx n="86" d="100"/>
          <a:sy n="86" d="100"/>
        </p:scale>
        <p:origin x="-1402" y="-58"/>
      </p:cViewPr>
      <p:guideLst>
        <p:guide orient="horz" pos="517"/>
        <p:guide pos="36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Lst>
  </p:outlineViewPr>
  <p:notesTextViewPr>
    <p:cViewPr>
      <p:scale>
        <a:sx n="100" d="100"/>
        <a:sy n="100" d="100"/>
      </p:scale>
      <p:origin x="0" y="0"/>
    </p:cViewPr>
  </p:notesTextViewPr>
  <p:sorterViewPr>
    <p:cViewPr>
      <p:scale>
        <a:sx n="66" d="100"/>
        <a:sy n="66" d="100"/>
      </p:scale>
      <p:origin x="0" y="258"/>
    </p:cViewPr>
  </p:sorterViewPr>
  <p:notesViewPr>
    <p:cSldViewPr snapToGrid="0">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10000"/>
              </a:spcBef>
              <a:spcAft>
                <a:spcPct val="10000"/>
              </a:spcAft>
              <a:defRPr sz="1200"/>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spcBef>
                <a:spcPct val="10000"/>
              </a:spcBef>
              <a:spcAft>
                <a:spcPct val="10000"/>
              </a:spcAft>
              <a:defRPr sz="1200"/>
            </a:lvl1pPr>
          </a:lstStyle>
          <a:p>
            <a:pPr>
              <a:defRPr/>
            </a:pPr>
            <a:fld id="{B4AEDA51-3425-4F5F-9FE5-0C36C2235C05}" type="datetimeFigureOut">
              <a:rPr lang="es-ES"/>
              <a:pPr>
                <a:defRPr/>
              </a:pPr>
              <a:t>03/07/2021</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spcBef>
                <a:spcPct val="10000"/>
              </a:spcBef>
              <a:spcAft>
                <a:spcPct val="10000"/>
              </a:spcAft>
              <a:defRPr sz="1200"/>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spcBef>
                <a:spcPct val="10000"/>
              </a:spcBef>
              <a:spcAft>
                <a:spcPct val="10000"/>
              </a:spcAft>
              <a:defRPr sz="1200"/>
            </a:lvl1pPr>
          </a:lstStyle>
          <a:p>
            <a:pPr>
              <a:defRPr/>
            </a:pPr>
            <a:fld id="{A1447F2A-A83A-4AF1-9FDB-E1B0FA992992}" type="slidenum">
              <a:rPr lang="es-ES"/>
              <a:pPr>
                <a:defRPr/>
              </a:pPr>
              <a:t>‹#›</a:t>
            </a:fld>
            <a:endParaRPr lang="es-ES" dirty="0"/>
          </a:p>
        </p:txBody>
      </p:sp>
    </p:spTree>
    <p:extLst>
      <p:ext uri="{BB962C8B-B14F-4D97-AF65-F5344CB8AC3E}">
        <p14:creationId xmlns:p14="http://schemas.microsoft.com/office/powerpoint/2010/main" xmlns="" val="2341405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pPr>
              <a:defRPr/>
            </a:pPr>
            <a:fld id="{C76AE4EA-1599-4FEE-8551-D1A2B6DE9B49}" type="slidenum">
              <a:rPr lang="en-US"/>
              <a:pPr>
                <a:defRPr/>
              </a:pPr>
              <a:t>‹#›</a:t>
            </a:fld>
            <a:endParaRPr lang="en-US" dirty="0"/>
          </a:p>
        </p:txBody>
      </p:sp>
    </p:spTree>
    <p:extLst>
      <p:ext uri="{BB962C8B-B14F-4D97-AF65-F5344CB8AC3E}">
        <p14:creationId xmlns:p14="http://schemas.microsoft.com/office/powerpoint/2010/main" xmlns="" val="855221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eaLnBrk="1" hangingPunct="1"/>
            <a:endParaRPr lang="en-US" smtClean="0"/>
          </a:p>
        </p:txBody>
      </p:sp>
      <p:sp>
        <p:nvSpPr>
          <p:cNvPr id="16387" name="Slide Number Placeholder 3"/>
          <p:cNvSpPr>
            <a:spLocks noGrp="1"/>
          </p:cNvSpPr>
          <p:nvPr>
            <p:ph type="sldNum" sz="quarter" idx="5"/>
          </p:nvPr>
        </p:nvSpPr>
        <p:spPr>
          <a:noFill/>
        </p:spPr>
        <p:txBody>
          <a:bodyPr/>
          <a:lstStyle/>
          <a:p>
            <a:fld id="{C3E5BB55-E51A-48C7-A6DA-981109A89CC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EF23DBE-7083-4AD4-9835-2BFE0AE300BB}" type="slidenum">
              <a:rPr lang="en-US" smtClean="0"/>
              <a:pPr/>
              <a:t>10</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475D7455-52E7-48CD-BE26-666AC9FA03D4}" type="slidenum">
              <a:rPr lang="en-US" smtClean="0"/>
              <a:pPr/>
              <a:t>11</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6E821065-BB13-439E-A75B-A6D16DC47345}" type="slidenum">
              <a:rPr lang="en-US" smtClean="0"/>
              <a:pPr/>
              <a:t>12</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3A000CCB-6B9A-424D-B7BB-941AD06EAEC7}"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A09D5405-E691-42C9-BB02-7D027A9C47B1}" type="slidenum">
              <a:rPr lang="en-US" smtClean="0"/>
              <a:pPr/>
              <a:t>14</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0193D842-478E-402E-975B-D78B95DEFBCC}" type="slidenum">
              <a:rPr lang="en-US" smtClean="0"/>
              <a:pPr/>
              <a:t>15</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30F9D84-51FA-428A-9A58-8F34E3FAF17B}" type="slidenum">
              <a:rPr lang="en-US" smtClean="0"/>
              <a:pPr/>
              <a:t>16</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9625DFB4-B825-4ECD-A756-70D50DD7E55B}" type="slidenum">
              <a:rPr lang="en-US" smtClean="0"/>
              <a:pPr/>
              <a:t>17</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87B9C490-105D-4D9D-9059-B55063E1BAC9}" type="slidenum">
              <a:rPr lang="en-US" smtClean="0"/>
              <a:pPr/>
              <a:t>18</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0A59B92E-2425-4684-B697-0C20CBCC0DC5}" type="slidenum">
              <a:rPr lang="en-US" smtClean="0"/>
              <a:pPr/>
              <a:t>19</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9DB0C65E-8C11-4347-9B70-E02DE76F5267}"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4E4C88D5-664B-4033-A974-97FB4163CC30}" type="slidenum">
              <a:rPr lang="en-US" smtClean="0"/>
              <a:pPr/>
              <a:t>20</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10C4C1E1-A457-4DDB-8E37-107F5F0EB656}" type="slidenum">
              <a:rPr lang="en-US" smtClean="0"/>
              <a:pPr/>
              <a:t>21</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9D0D06-3F63-45F5-9247-4964784808A9}" type="slidenum">
              <a:rPr lang="en-US" sz="1200" b="0"/>
              <a:pPr algn="r"/>
              <a:t>22</a:t>
            </a:fld>
            <a:endParaRPr lang="en-US" sz="1200" b="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D91D08F2-879E-4217-A94D-199919A69B17}" type="slidenum">
              <a:rPr lang="en-US" smtClean="0"/>
              <a:pPr/>
              <a:t>23</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CDAF44C2-5CBF-43AF-B17F-623908CE4507}" type="slidenum">
              <a:rPr lang="en-US" smtClean="0"/>
              <a:pPr/>
              <a:t>24</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3BF0CC56-6427-4316-A076-93715BE8B03A}" type="slidenum">
              <a:rPr lang="en-US" smtClean="0"/>
              <a:pPr/>
              <a:t>25</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CC642B70-6BDE-4641-BD0A-5C7FD45DB925}" type="slidenum">
              <a:rPr lang="en-US" smtClean="0"/>
              <a:pPr/>
              <a:t>26</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58CBEBE6-CF35-4F21-A41A-F9EF039C907D}" type="slidenum">
              <a:rPr lang="en-US" smtClean="0"/>
              <a:pPr/>
              <a:t>27</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75182817-1502-412D-8518-0848EADBAC1F}" type="slidenum">
              <a:rPr lang="en-US" smtClean="0"/>
              <a:pPr/>
              <a:t>28</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5772619C-2B15-48D8-8BB9-BA206D207EDB}" type="slidenum">
              <a:rPr lang="en-US" smtClean="0"/>
              <a:pPr/>
              <a:t>29</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EF4C46E-4099-455E-ADEE-58CBEFBCE3F3}"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7CD7698C-8EBA-42F3-8782-915317458110}" type="slidenum">
              <a:rPr lang="en-US" smtClean="0"/>
              <a:pPr/>
              <a:t>30</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BBB879DA-6065-4069-B1A5-5CB912EAC976}" type="slidenum">
              <a:rPr lang="en-US" smtClean="0"/>
              <a:pPr/>
              <a:t>31</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smtClean="0"/>
              <a:t>We expect this close connection between wages and labor productivity from the Ricardian model, in which technology differences across countries determine wages, and this is also what we expect to hold in the Heckscher-Ohlin model once we drop the assumption of identical technologies.</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4518FC60-00AF-4FE0-A6BC-BE7CD6A49313}" type="slidenum">
              <a:rPr lang="en-US" smtClean="0"/>
              <a:pPr/>
              <a:t>32</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046E1D51-3CAB-4E97-9619-CC2B34537C1B}" type="slidenum">
              <a:rPr lang="en-US" smtClean="0"/>
              <a:pPr/>
              <a:t>33</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F5052572-6590-4C72-A39F-31CA2CA26335}" type="slidenum">
              <a:rPr lang="en-US" smtClean="0"/>
              <a:pPr/>
              <a:t>34</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73BD08D8-45C5-4CF4-BFC2-5E4B6D63DD15}" type="slidenum">
              <a:rPr lang="en-US" smtClean="0"/>
              <a:pPr/>
              <a:t>35</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ECAB624-8C88-4940-986F-95F1DB8401B5}" type="slidenum">
              <a:rPr lang="en-US" smtClean="0"/>
              <a:pPr/>
              <a:t>36</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EA2B3D16-7A06-4499-ADA8-4770FAE7ED29}" type="slidenum">
              <a:rPr lang="en-US" smtClean="0"/>
              <a:pPr/>
              <a:t>37</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7BF06C9F-2C19-4828-98B3-BFEE4CFE0592}" type="slidenum">
              <a:rPr lang="en-US" smtClean="0"/>
              <a:pPr/>
              <a:t>38</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3D3A3ECC-E0DE-452B-B394-935FBB47EE0F}" type="slidenum">
              <a:rPr lang="en-US" smtClean="0"/>
              <a:pPr/>
              <a:t>39</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C5756B-BD3B-4CDF-B8D8-987D6ECB3D13}" type="slidenum">
              <a:rPr lang="en-US" sz="1200" b="0"/>
              <a:pPr algn="r"/>
              <a:t>4</a:t>
            </a:fld>
            <a:endParaRPr lang="en-US" sz="1200" b="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455B272-A684-437E-847D-9FDE5F58805A}" type="slidenum">
              <a:rPr lang="en-US" smtClean="0"/>
              <a:pPr/>
              <a:t>40</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2124CE2-0887-470A-8DAD-0F15D4DCF2E8}" type="slidenum">
              <a:rPr lang="en-US" sz="1200" b="0"/>
              <a:pPr algn="r"/>
              <a:t>41</a:t>
            </a:fld>
            <a:endParaRPr lang="en-US" sz="1200" b="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DF6E4B-42B5-4217-995A-4BC2F01B8D98}" type="slidenum">
              <a:rPr lang="en-US" sz="1200" b="0"/>
              <a:pPr algn="r"/>
              <a:t>42</a:t>
            </a:fld>
            <a:endParaRPr lang="en-US" sz="1200" b="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AE13C1-948A-4E53-8FBA-463A2AF6ABEF}" type="slidenum">
              <a:rPr lang="en-US" sz="1200" b="0"/>
              <a:pPr algn="r"/>
              <a:t>43</a:t>
            </a:fld>
            <a:endParaRPr lang="en-US" sz="1200" b="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6A4825A-8C4C-4160-BC77-8705EE4FD540}" type="slidenum">
              <a:rPr lang="en-US" sz="1200" b="0"/>
              <a:pPr algn="r"/>
              <a:t>44</a:t>
            </a:fld>
            <a:endParaRPr lang="en-US" sz="1200" b="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BCF98AC5-4435-4160-9B6B-71A933DD241D}" type="slidenum">
              <a:rPr lang="en-US" smtClean="0"/>
              <a:pPr/>
              <a:t>45</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14B546BD-4EA4-4D4D-81F9-241FDA0F4F52}" type="slidenum">
              <a:rPr lang="en-US" smtClean="0"/>
              <a:pPr/>
              <a:t>46</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9A800DF9-5118-4763-9260-CB15D31E88E1}" type="slidenum">
              <a:rPr lang="en-US" smtClean="0"/>
              <a:pPr/>
              <a:t>47</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E0C6C6A9-A805-4B3A-A2AF-73FA993B440B}" type="slidenum">
              <a:rPr lang="en-US" smtClean="0"/>
              <a:pPr/>
              <a:t>48</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46336D1A-5074-4501-B065-68D7B267716B}" type="slidenum">
              <a:rPr lang="en-US" smtClean="0"/>
              <a:pPr/>
              <a:t>49</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6B003118-179E-4AC7-B291-B294FE398EFB}" type="slidenum">
              <a:rPr lang="en-US" smtClean="0"/>
              <a:pPr/>
              <a:t>5</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332A02F3-D10D-4D10-9334-DC67BDBBBF3D}" type="slidenum">
              <a:rPr lang="en-US" smtClean="0"/>
              <a:pPr/>
              <a:t>50</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F2AD640A-0706-449C-AECA-7AAE3A0EFB65}" type="slidenum">
              <a:rPr lang="en-US" smtClean="0"/>
              <a:pPr/>
              <a:t>51</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50383C18-F753-4740-848D-B506F92FB005}" type="slidenum">
              <a:rPr lang="en-US" smtClean="0"/>
              <a:pPr/>
              <a:t>52</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CD19B72D-41A4-4939-9916-AD434E7C8628}" type="slidenum">
              <a:rPr lang="en-US" smtClean="0"/>
              <a:pPr/>
              <a:t>53</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AE550A3D-A6FE-47A1-8713-BAEF38329B91}" type="slidenum">
              <a:rPr lang="en-US" smtClean="0"/>
              <a:pPr/>
              <a:t>54</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C6051BB9-B3D1-4F40-A280-A2534384EDCC}" type="slidenum">
              <a:rPr lang="en-US" smtClean="0"/>
              <a:pPr/>
              <a:t>55</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BA5B8F41-C99F-46FB-AD7E-7B0FD37626B3}" type="slidenum">
              <a:rPr lang="en-US" smtClean="0"/>
              <a:pPr/>
              <a:t>6</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2633A8ED-C6B4-4689-BD2D-06A700FA17A4}" type="slidenum">
              <a:rPr lang="en-US" smtClean="0"/>
              <a:pPr/>
              <a:t>7</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D733AAF8-21D3-4097-87D9-F42EC008E454}" type="slidenum">
              <a:rPr lang="en-US" smtClean="0"/>
              <a:pPr/>
              <a:t>8</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575B81EC-D323-46C7-8198-FA762CDB4969}" type="slidenum">
              <a:rPr lang="en-US" smtClean="0"/>
              <a:pPr/>
              <a:t>9</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userDrawn="1"/>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a:spcBef>
                <a:spcPct val="10000"/>
              </a:spcBef>
              <a:spcAft>
                <a:spcPct val="10000"/>
              </a:spcAft>
              <a:defRPr/>
            </a:pPr>
            <a:fld id="{A046D462-FF25-4C02-B20C-97210CF336E1}" type="slidenum">
              <a:rPr lang="en-US" sz="1100" b="0">
                <a:solidFill>
                  <a:srgbClr val="8A3A6A"/>
                </a:solidFill>
              </a:rPr>
              <a:pPr algn="r">
                <a:spcBef>
                  <a:spcPct val="10000"/>
                </a:spcBef>
                <a:spcAft>
                  <a:spcPct val="10000"/>
                </a:spcAft>
                <a:defRPr/>
              </a:pPr>
              <a:t>‹#›</a:t>
            </a:fld>
            <a:r>
              <a:rPr lang="en-US" sz="1100" b="0">
                <a:solidFill>
                  <a:srgbClr val="8A3A6A"/>
                </a:solidFill>
              </a:rPr>
              <a:t> of 55</a:t>
            </a:r>
          </a:p>
        </p:txBody>
      </p:sp>
      <p:sp>
        <p:nvSpPr>
          <p:cNvPr id="670725" name="Rectangle 5"/>
          <p:cNvSpPr>
            <a:spLocks noChangeArrowheads="1"/>
          </p:cNvSpPr>
          <p:nvPr userDrawn="1"/>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userDrawn="1"/>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defRPr/>
            </a:pPr>
            <a:r>
              <a:rPr lang="en-US" sz="1050" b="0" dirty="0">
                <a:solidFill>
                  <a:schemeClr val="bg2"/>
                </a:solidFill>
              </a:rPr>
              <a:t>Chapter 4: Trade and Resources: The Heckscher-Ohlin Model</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notesSlide" Target="../notesSlides/notesSlide12.xml"/><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4.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3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3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36.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1.png"/><Relationship Id="rId18" Type="http://schemas.openxmlformats.org/officeDocument/2006/relationships/image" Target="../media/image119.png"/><Relationship Id="rId3" Type="http://schemas.openxmlformats.org/officeDocument/2006/relationships/image" Target="../media/image115.png"/><Relationship Id="rId7" Type="http://schemas.openxmlformats.org/officeDocument/2006/relationships/image" Target="../media/image107.png"/><Relationship Id="rId12" Type="http://schemas.openxmlformats.org/officeDocument/2006/relationships/image" Target="../media/image110.png"/><Relationship Id="rId17" Type="http://schemas.openxmlformats.org/officeDocument/2006/relationships/image" Target="../media/image118.png"/><Relationship Id="rId2" Type="http://schemas.openxmlformats.org/officeDocument/2006/relationships/notesSlide" Target="../notesSlides/notesSlide36.xml"/><Relationship Id="rId16" Type="http://schemas.openxmlformats.org/officeDocument/2006/relationships/image" Target="../media/image114.png"/><Relationship Id="rId20"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06.png"/><Relationship Id="rId11" Type="http://schemas.openxmlformats.org/officeDocument/2006/relationships/image" Target="../media/image109.png"/><Relationship Id="rId5" Type="http://schemas.openxmlformats.org/officeDocument/2006/relationships/image" Target="../media/image105.png"/><Relationship Id="rId15" Type="http://schemas.openxmlformats.org/officeDocument/2006/relationships/image" Target="../media/image113.png"/><Relationship Id="rId10" Type="http://schemas.openxmlformats.org/officeDocument/2006/relationships/image" Target="../media/image117.png"/><Relationship Id="rId19" Type="http://schemas.openxmlformats.org/officeDocument/2006/relationships/image" Target="../media/image120.png"/><Relationship Id="rId4" Type="http://schemas.openxmlformats.org/officeDocument/2006/relationships/image" Target="../media/image104.png"/><Relationship Id="rId9" Type="http://schemas.openxmlformats.org/officeDocument/2006/relationships/image" Target="../media/image116.png"/><Relationship Id="rId14" Type="http://schemas.openxmlformats.org/officeDocument/2006/relationships/image" Target="../media/image1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125.png"/><Relationship Id="rId4" Type="http://schemas.openxmlformats.org/officeDocument/2006/relationships/image" Target="../media/image1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35775" y="5864225"/>
            <a:ext cx="2308225" cy="993775"/>
          </a:xfrm>
          <a:prstGeom prst="rect">
            <a:avLst/>
          </a:prstGeom>
          <a:solidFill>
            <a:srgbClr val="FBEFD8"/>
          </a:solidFill>
          <a:ln w="9525" algn="ctr">
            <a:noFill/>
            <a:round/>
            <a:headEnd/>
            <a:tailEnd/>
          </a:ln>
        </p:spPr>
        <p:txBody>
          <a:bodyPr/>
          <a:lstStyle/>
          <a:p>
            <a:endParaRPr lang="en-US" sz="2800" b="0">
              <a:solidFill>
                <a:schemeClr val="tx2"/>
              </a:solidFill>
            </a:endParaRPr>
          </a:p>
        </p:txBody>
      </p:sp>
      <p:sp>
        <p:nvSpPr>
          <p:cNvPr id="7" name="Text Box 5"/>
          <p:cNvSpPr txBox="1">
            <a:spLocks noChangeArrowheads="1"/>
          </p:cNvSpPr>
          <p:nvPr/>
        </p:nvSpPr>
        <p:spPr bwMode="auto">
          <a:xfrm>
            <a:off x="-1" y="1358900"/>
            <a:ext cx="7082971" cy="461665"/>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94978"/>
                </a:solidFill>
                <a:latin typeface="Times New Roman" pitchFamily="18" charset="0"/>
                <a:cs typeface="Times New Roman" pitchFamily="18" charset="0"/>
              </a:rPr>
              <a:t>Εμπόριο και Πόροι: Το Υπόδειγμα</a:t>
            </a:r>
            <a:r>
              <a:rPr lang="en-US" sz="2400" dirty="0" smtClean="0">
                <a:solidFill>
                  <a:srgbClr val="394978"/>
                </a:solidFill>
                <a:latin typeface="Times New Roman" pitchFamily="18" charset="0"/>
                <a:cs typeface="Times New Roman" pitchFamily="18" charset="0"/>
              </a:rPr>
              <a:t> </a:t>
            </a:r>
            <a:r>
              <a:rPr lang="en-US" sz="2400" dirty="0" err="1" smtClean="0">
                <a:solidFill>
                  <a:srgbClr val="394978"/>
                </a:solidFill>
                <a:latin typeface="Times New Roman" pitchFamily="18" charset="0"/>
                <a:cs typeface="Times New Roman" pitchFamily="18" charset="0"/>
              </a:rPr>
              <a:t>Heckscher</a:t>
            </a:r>
            <a:r>
              <a:rPr lang="en-US" sz="2400" dirty="0" smtClean="0">
                <a:solidFill>
                  <a:srgbClr val="394978"/>
                </a:solidFill>
                <a:latin typeface="Times New Roman" pitchFamily="18" charset="0"/>
                <a:cs typeface="Times New Roman" pitchFamily="18" charset="0"/>
              </a:rPr>
              <a:t>-Ohlin</a:t>
            </a:r>
            <a:endParaRPr lang="el-GR" sz="2400" dirty="0" smtClean="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5081588" y="5978525"/>
            <a:ext cx="1646237" cy="676275"/>
          </a:xfrm>
          <a:prstGeom prst="rect">
            <a:avLst/>
          </a:prstGeom>
          <a:noFill/>
          <a:ln w="9525">
            <a:noFill/>
            <a:miter lim="800000"/>
            <a:headEnd/>
            <a:tailEnd/>
          </a:ln>
        </p:spPr>
        <p:txBody>
          <a:bodyPr wrap="none">
            <a:spAutoFit/>
          </a:bodyPr>
          <a:lstStyle/>
          <a:p>
            <a:pPr>
              <a:spcBef>
                <a:spcPct val="10000"/>
              </a:spcBef>
              <a:spcAft>
                <a:spcPct val="10000"/>
              </a:spcAft>
            </a:pPr>
            <a:r>
              <a:rPr lang="en-US">
                <a:solidFill>
                  <a:srgbClr val="394978"/>
                </a:solidFill>
                <a:latin typeface="Times New Roman" pitchFamily="18" charset="0"/>
                <a:cs typeface="Times New Roman" pitchFamily="18" charset="0"/>
              </a:rPr>
              <a:t>Prepared by:</a:t>
            </a:r>
            <a:br>
              <a:rPr lang="en-US">
                <a:solidFill>
                  <a:srgbClr val="394978"/>
                </a:solidFill>
                <a:latin typeface="Times New Roman" pitchFamily="18" charset="0"/>
                <a:cs typeface="Times New Roman" pitchFamily="18" charset="0"/>
              </a:rPr>
            </a:br>
            <a:r>
              <a:rPr lang="en-US">
                <a:solidFill>
                  <a:srgbClr val="394978"/>
                </a:solidFill>
                <a:latin typeface="Times New Roman" pitchFamily="18" charset="0"/>
                <a:cs typeface="Times New Roman" pitchFamily="18" charset="0"/>
              </a:rPr>
              <a:t>Fernando Quijano</a:t>
            </a:r>
            <a:br>
              <a:rPr lang="en-US">
                <a:solidFill>
                  <a:srgbClr val="394978"/>
                </a:solidFill>
                <a:latin typeface="Times New Roman" pitchFamily="18" charset="0"/>
                <a:cs typeface="Times New Roman" pitchFamily="18" charset="0"/>
              </a:rPr>
            </a:br>
            <a:r>
              <a:rPr lang="en-US" sz="1000">
                <a:solidFill>
                  <a:srgbClr val="394978"/>
                </a:solidFill>
                <a:latin typeface="Times New Roman" pitchFamily="18" charset="0"/>
                <a:cs typeface="Times New Roman" pitchFamily="18" charset="0"/>
              </a:rPr>
              <a:t>Dickinson State University</a:t>
            </a:r>
            <a:endParaRPr lang="en-US">
              <a:solidFill>
                <a:srgbClr val="394978"/>
              </a:solidFill>
              <a:latin typeface="Times New Roman" pitchFamily="18" charset="0"/>
              <a:cs typeface="Times New Roman" pitchFamily="18" charset="0"/>
            </a:endParaRPr>
          </a:p>
        </p:txBody>
      </p:sp>
      <p:sp>
        <p:nvSpPr>
          <p:cNvPr id="18" name="Rectangle 17"/>
          <p:cNvSpPr>
            <a:spLocks noChangeArrowheads="1"/>
          </p:cNvSpPr>
          <p:nvPr/>
        </p:nvSpPr>
        <p:spPr bwMode="auto">
          <a:xfrm>
            <a:off x="6835775" y="1262063"/>
            <a:ext cx="2308225" cy="1270000"/>
          </a:xfrm>
          <a:prstGeom prst="rect">
            <a:avLst/>
          </a:prstGeom>
          <a:solidFill>
            <a:srgbClr val="94AE98"/>
          </a:solidFill>
          <a:ln w="9525" algn="ctr">
            <a:noFill/>
            <a:round/>
            <a:headEnd/>
            <a:tailEnd/>
          </a:ln>
        </p:spPr>
        <p:txBody>
          <a:bodyPr/>
          <a:lstStyle/>
          <a:p>
            <a:endParaRPr lang="en-US" sz="2800" b="0">
              <a:solidFill>
                <a:schemeClr val="tx2"/>
              </a:solidFill>
            </a:endParaRPr>
          </a:p>
        </p:txBody>
      </p:sp>
      <p:grpSp>
        <p:nvGrpSpPr>
          <p:cNvPr id="26" name="Group 25"/>
          <p:cNvGrpSpPr>
            <a:grpSpLocks/>
          </p:cNvGrpSpPr>
          <p:nvPr/>
        </p:nvGrpSpPr>
        <p:grpSpPr bwMode="auto">
          <a:xfrm>
            <a:off x="0" y="-7938"/>
            <a:ext cx="9144000" cy="1285876"/>
            <a:chOff x="-1" y="-7256"/>
            <a:chExt cx="9144001" cy="1285647"/>
          </a:xfrm>
        </p:grpSpPr>
        <p:sp>
          <p:nvSpPr>
            <p:cNvPr id="15388" name="Rectangle 13"/>
            <p:cNvSpPr>
              <a:spLocks noChangeArrowheads="1"/>
            </p:cNvSpPr>
            <p:nvPr/>
          </p:nvSpPr>
          <p:spPr bwMode="auto">
            <a:xfrm>
              <a:off x="-1" y="0"/>
              <a:ext cx="6836229" cy="1262743"/>
            </a:xfrm>
            <a:prstGeom prst="rect">
              <a:avLst/>
            </a:prstGeom>
            <a:solidFill>
              <a:srgbClr val="69134B"/>
            </a:solidFill>
            <a:ln w="9525" algn="ctr">
              <a:noFill/>
              <a:round/>
              <a:headEnd/>
              <a:tailEnd/>
            </a:ln>
          </p:spPr>
          <p:txBody>
            <a:bodyPr/>
            <a:lstStyle/>
            <a:p>
              <a:endParaRPr lang="en-US" sz="2800" b="0">
                <a:solidFill>
                  <a:schemeClr val="tx2"/>
                </a:solidFill>
              </a:endParaRPr>
            </a:p>
          </p:txBody>
        </p:sp>
        <p:sp>
          <p:nvSpPr>
            <p:cNvPr id="15389" name="Rectangle 16"/>
            <p:cNvSpPr>
              <a:spLocks noChangeArrowheads="1"/>
            </p:cNvSpPr>
            <p:nvPr/>
          </p:nvSpPr>
          <p:spPr bwMode="auto">
            <a:xfrm>
              <a:off x="6836229" y="-7256"/>
              <a:ext cx="2307771" cy="1270000"/>
            </a:xfrm>
            <a:prstGeom prst="rect">
              <a:avLst/>
            </a:prstGeom>
            <a:solidFill>
              <a:srgbClr val="57699E"/>
            </a:solidFill>
            <a:ln w="9525" algn="ctr">
              <a:noFill/>
              <a:round/>
              <a:headEnd/>
              <a:tailEnd/>
            </a:ln>
          </p:spPr>
          <p:txBody>
            <a:bodyPr/>
            <a:lstStyle/>
            <a:p>
              <a:endParaRPr lang="en-US" sz="2800" b="0">
                <a:solidFill>
                  <a:schemeClr val="tx2"/>
                </a:solidFill>
              </a:endParaRPr>
            </a:p>
          </p:txBody>
        </p:sp>
        <p:cxnSp>
          <p:nvCxnSpPr>
            <p:cNvPr id="15390" name="Straight Connector 19"/>
            <p:cNvCxnSpPr>
              <a:cxnSpLocks noChangeShapeType="1"/>
            </p:cNvCxnSpPr>
            <p:nvPr/>
          </p:nvCxnSpPr>
          <p:spPr bwMode="auto">
            <a:xfrm>
              <a:off x="0" y="1278391"/>
              <a:ext cx="9144000" cy="0"/>
            </a:xfrm>
            <a:prstGeom prst="line">
              <a:avLst/>
            </a:prstGeom>
            <a:noFill/>
            <a:ln w="76200" algn="ctr">
              <a:solidFill>
                <a:schemeClr val="tx1"/>
              </a:solidFill>
              <a:round/>
              <a:headEnd/>
              <a:tailEnd/>
            </a:ln>
          </p:spPr>
        </p:cxnSp>
      </p:grpSp>
      <p:sp>
        <p:nvSpPr>
          <p:cNvPr id="6" name="Text Box 4"/>
          <p:cNvSpPr txBox="1">
            <a:spLocks noChangeArrowheads="1"/>
          </p:cNvSpPr>
          <p:nvPr/>
        </p:nvSpPr>
        <p:spPr bwMode="auto">
          <a:xfrm>
            <a:off x="7437438" y="1303338"/>
            <a:ext cx="1106487" cy="1200150"/>
          </a:xfrm>
          <a:prstGeom prst="rect">
            <a:avLst/>
          </a:prstGeom>
          <a:noFill/>
          <a:ln w="9525">
            <a:noFill/>
            <a:miter lim="800000"/>
            <a:headEnd/>
            <a:tailEnd/>
          </a:ln>
        </p:spPr>
        <p:txBody>
          <a:bodyPr anchor="ctr">
            <a:spAutoFit/>
          </a:bodyPr>
          <a:lstStyle/>
          <a:p>
            <a:pPr algn="ctr">
              <a:spcBef>
                <a:spcPct val="10000"/>
              </a:spcBef>
              <a:spcAft>
                <a:spcPct val="10000"/>
              </a:spcAft>
            </a:pPr>
            <a:r>
              <a:rPr lang="en-US" sz="7200"/>
              <a:t>4</a:t>
            </a:r>
          </a:p>
        </p:txBody>
      </p:sp>
      <p:graphicFrame>
        <p:nvGraphicFramePr>
          <p:cNvPr id="15413" name="Group 53"/>
          <p:cNvGraphicFramePr>
            <a:graphicFrameLocks noGrp="1"/>
          </p:cNvGraphicFramePr>
          <p:nvPr/>
        </p:nvGraphicFramePr>
        <p:xfrm>
          <a:off x="6880225" y="2700338"/>
          <a:ext cx="2263775" cy="3937635"/>
        </p:xfrm>
        <a:graphic>
          <a:graphicData uri="http://schemas.openxmlformats.org/drawingml/2006/table">
            <a:tbl>
              <a:tblPr/>
              <a:tblGrid>
                <a:gridCol w="333375"/>
                <a:gridCol w="1930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Υπόδειγμα </a:t>
                      </a:r>
                      <a:r>
                        <a:rPr kumimoji="0" lang="en-US" sz="1400" b="0" i="0" u="none" strike="noStrike" cap="none" normalizeH="0" baseline="0" dirty="0" err="1" smtClean="0">
                          <a:ln>
                            <a:noFill/>
                          </a:ln>
                          <a:solidFill>
                            <a:schemeClr val="tx1"/>
                          </a:solidFill>
                          <a:effectLst/>
                          <a:latin typeface="Arial" charset="0"/>
                        </a:rPr>
                        <a:t>Heckscher</a:t>
                      </a:r>
                      <a:r>
                        <a:rPr kumimoji="0" lang="en-US" sz="1400" b="0" i="0" u="none" strike="noStrike" cap="none" normalizeH="0" baseline="0" dirty="0" smtClean="0">
                          <a:ln>
                            <a:noFill/>
                          </a:ln>
                          <a:solidFill>
                            <a:schemeClr val="tx1"/>
                          </a:solidFill>
                          <a:effectLst/>
                          <a:latin typeface="Arial" charset="0"/>
                        </a:rPr>
                        <a:t>-Ohlin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Έλεγχος του Υποδείγματος</a:t>
                      </a: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rPr>
                        <a:t>Heckscher</a:t>
                      </a:r>
                      <a:r>
                        <a:rPr kumimoji="0" lang="en-US" sz="1400" b="0" i="0" u="none" strike="noStrike" cap="none" normalizeH="0" baseline="0" dirty="0" smtClean="0">
                          <a:ln>
                            <a:noFill/>
                          </a:ln>
                          <a:solidFill>
                            <a:schemeClr val="tx1"/>
                          </a:solidFill>
                          <a:effectLst/>
                          <a:latin typeface="Arial" charset="0"/>
                        </a:rPr>
                        <a:t>-Ohlin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Επιπτώσεις του Εμπορίου στις Τιμές Παραγωγικών Συντελεστών</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ΠΑΡΑΡΤΗΜΑ ΚΕΦΑΛΑΙΟΥ</a:t>
                      </a:r>
                      <a:r>
                        <a:rPr kumimoji="0" lang="pt-BR" sz="1400" b="0" i="0" u="none" strike="noStrike" cap="none" normalizeH="0" baseline="0" dirty="0" smtClean="0">
                          <a:ln>
                            <a:noFill/>
                          </a:ln>
                          <a:solidFill>
                            <a:schemeClr val="tx1"/>
                          </a:solidFill>
                          <a:effectLst/>
                          <a:latin typeface="Arial" charset="0"/>
                        </a:rPr>
                        <a:t>   4</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Το Τεστ του </a:t>
                      </a:r>
                      <a:r>
                        <a:rPr kumimoji="0" lang="el-GR" sz="1400" b="0" i="0" u="none" strike="noStrike" cap="none" normalizeH="0" baseline="0" dirty="0" err="1" smtClean="0">
                          <a:ln>
                            <a:noFill/>
                          </a:ln>
                          <a:solidFill>
                            <a:schemeClr val="tx1"/>
                          </a:solidFill>
                          <a:effectLst/>
                          <a:latin typeface="Arial" charset="0"/>
                        </a:rPr>
                        <a:t>Προσήμου</a:t>
                      </a:r>
                      <a:r>
                        <a:rPr kumimoji="0" lang="el-GR" sz="1400" b="0" i="0" u="none" strike="noStrike" cap="none" normalizeH="0" baseline="0" dirty="0" smtClean="0">
                          <a:ln>
                            <a:noFill/>
                          </a:ln>
                          <a:solidFill>
                            <a:schemeClr val="tx1"/>
                          </a:solidFill>
                          <a:effectLst/>
                          <a:latin typeface="Arial" charset="0"/>
                        </a:rPr>
                        <a:t> στο Υπόδειγμα </a:t>
                      </a:r>
                      <a:r>
                        <a:rPr kumimoji="0" lang="en-US" sz="1400" b="0" i="0" u="none" strike="noStrike" cap="none" normalizeH="0" baseline="0" dirty="0" err="1" smtClean="0">
                          <a:ln>
                            <a:noFill/>
                          </a:ln>
                          <a:solidFill>
                            <a:schemeClr val="tx1"/>
                          </a:solidFill>
                          <a:effectLst/>
                          <a:latin typeface="Arial" charset="0"/>
                        </a:rPr>
                        <a:t>Heckscher</a:t>
                      </a:r>
                      <a:r>
                        <a:rPr kumimoji="0" lang="en-US" sz="1400" b="0" i="0" u="none" strike="noStrike" cap="none" normalizeH="0" baseline="0" dirty="0" smtClean="0">
                          <a:ln>
                            <a:noFill/>
                          </a:ln>
                          <a:solidFill>
                            <a:schemeClr val="tx1"/>
                          </a:solidFill>
                          <a:effectLst/>
                          <a:latin typeface="Arial" charset="0"/>
                        </a:rPr>
                        <a:t>-Ohlin</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pic>
        <p:nvPicPr>
          <p:cNvPr id="15392" name="Picture 32" descr="Pages from feenestra comps_8_25"/>
          <p:cNvPicPr>
            <a:picLocks noChangeAspect="1" noChangeArrowheads="1"/>
          </p:cNvPicPr>
          <p:nvPr/>
        </p:nvPicPr>
        <p:blipFill>
          <a:blip r:embed="rId3" cstate="print"/>
          <a:srcRect/>
          <a:stretch>
            <a:fillRect/>
          </a:stretch>
        </p:blipFill>
        <p:spPr bwMode="auto">
          <a:xfrm>
            <a:off x="868363" y="1927225"/>
            <a:ext cx="3603625" cy="45672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413"/>
                                        </p:tgtEl>
                                        <p:attrNameLst>
                                          <p:attrName>style.visibility</p:attrName>
                                        </p:attrNameLst>
                                      </p:cBhvr>
                                      <p:to>
                                        <p:strVal val="visible"/>
                                      </p:to>
                                    </p:set>
                                    <p:animEffect transition="in" filter="wipe(left)">
                                      <p:cBhvr>
                                        <p:cTn id="23" dur="500"/>
                                        <p:tgtEl>
                                          <p:spTgt spid="1541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5"/>
          <p:cNvSpPr>
            <a:spLocks noChangeArrowheads="1"/>
          </p:cNvSpPr>
          <p:nvPr/>
        </p:nvSpPr>
        <p:spPr bwMode="auto">
          <a:xfrm>
            <a:off x="566738" y="762000"/>
            <a:ext cx="7672387"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 </a:t>
            </a:r>
            <a:endParaRPr lang="en-US" sz="2400" dirty="0">
              <a:solidFill>
                <a:srgbClr val="356A41"/>
              </a:solidFill>
            </a:endParaRPr>
          </a:p>
        </p:txBody>
      </p:sp>
      <p:sp>
        <p:nvSpPr>
          <p:cNvPr id="33794" name="Rectangle 6"/>
          <p:cNvSpPr>
            <a:spLocks noChangeArrowheads="1"/>
          </p:cNvSpPr>
          <p:nvPr/>
        </p:nvSpPr>
        <p:spPr bwMode="auto">
          <a:xfrm>
            <a:off x="566738" y="1114425"/>
            <a:ext cx="8257948" cy="707886"/>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D68AF"/>
                </a:solidFill>
              </a:rPr>
              <a:t>Καμπύλες Παραγωγικών Δυνατοτήτων, Καμπύλες Αδιαφορίας, και Τιμή Ισορροπίας Χωρίς Εμπόριο</a:t>
            </a:r>
            <a:endParaRPr lang="en-US" sz="2000" dirty="0" smtClean="0">
              <a:solidFill>
                <a:srgbClr val="3D68AF"/>
              </a:solidFill>
            </a:endParaRPr>
          </a:p>
        </p:txBody>
      </p:sp>
      <p:grpSp>
        <p:nvGrpSpPr>
          <p:cNvPr id="33795" name="Group 39"/>
          <p:cNvGrpSpPr>
            <a:grpSpLocks/>
          </p:cNvGrpSpPr>
          <p:nvPr/>
        </p:nvGrpSpPr>
        <p:grpSpPr bwMode="auto">
          <a:xfrm>
            <a:off x="647700" y="1808163"/>
            <a:ext cx="8175625" cy="4819650"/>
            <a:chOff x="566738" y="2200275"/>
            <a:chExt cx="7805737" cy="4219575"/>
          </a:xfrm>
        </p:grpSpPr>
        <p:sp>
          <p:nvSpPr>
            <p:cNvPr id="33814"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3815" name="Rectangle 17"/>
            <p:cNvSpPr>
              <a:spLocks noChangeArrowheads="1"/>
            </p:cNvSpPr>
            <p:nvPr/>
          </p:nvSpPr>
          <p:spPr bwMode="auto">
            <a:xfrm>
              <a:off x="581024" y="2219326"/>
              <a:ext cx="7772401" cy="26122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3796" name="Text Box 7"/>
          <p:cNvSpPr txBox="1">
            <a:spLocks noChangeArrowheads="1"/>
          </p:cNvSpPr>
          <p:nvPr/>
        </p:nvSpPr>
        <p:spPr bwMode="auto">
          <a:xfrm>
            <a:off x="666750" y="1828800"/>
            <a:ext cx="2555875"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4-2 </a:t>
            </a:r>
            <a:r>
              <a:rPr lang="en-US" dirty="0">
                <a:solidFill>
                  <a:schemeClr val="bg2"/>
                </a:solidFill>
              </a:rPr>
              <a:t>(3 </a:t>
            </a:r>
            <a:r>
              <a:rPr lang="el-GR" dirty="0" smtClean="0">
                <a:solidFill>
                  <a:schemeClr val="bg2"/>
                </a:solidFill>
              </a:rPr>
              <a:t>από</a:t>
            </a:r>
            <a:r>
              <a:rPr lang="en-US" dirty="0" smtClean="0">
                <a:solidFill>
                  <a:schemeClr val="bg2"/>
                </a:solidFill>
              </a:rPr>
              <a:t> </a:t>
            </a:r>
            <a:r>
              <a:rPr lang="en-US" dirty="0">
                <a:solidFill>
                  <a:schemeClr val="bg2"/>
                </a:solidFill>
              </a:rPr>
              <a:t>3)</a:t>
            </a:r>
          </a:p>
        </p:txBody>
      </p:sp>
      <p:sp>
        <p:nvSpPr>
          <p:cNvPr id="33797" name="Rectangle 20"/>
          <p:cNvSpPr>
            <a:spLocks noChangeArrowheads="1"/>
          </p:cNvSpPr>
          <p:nvPr/>
        </p:nvSpPr>
        <p:spPr bwMode="auto">
          <a:xfrm>
            <a:off x="741363" y="2159000"/>
            <a:ext cx="7953375" cy="29543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23"/>
          <p:cNvSpPr>
            <a:spLocks noChangeArrowheads="1"/>
          </p:cNvSpPr>
          <p:nvPr/>
        </p:nvSpPr>
        <p:spPr bwMode="auto">
          <a:xfrm>
            <a:off x="685800" y="5067300"/>
            <a:ext cx="3929743" cy="1077218"/>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Η ξένη χώρα έχει αφθονία εργατικού δυναμικού και είναι έντασης εργασίας στην παραγωγή υποδημάτων, έτσι η ξένη ΚΠΔ κλίνει προς τα υποδήματα. </a:t>
            </a:r>
            <a:endParaRPr lang="en-US" sz="1600" b="0" dirty="0"/>
          </a:p>
        </p:txBody>
      </p:sp>
      <p:sp>
        <p:nvSpPr>
          <p:cNvPr id="24" name="Rectangle 31"/>
          <p:cNvSpPr>
            <a:spLocks noChangeArrowheads="1"/>
          </p:cNvSpPr>
          <p:nvPr/>
        </p:nvSpPr>
        <p:spPr bwMode="auto">
          <a:xfrm>
            <a:off x="4572001" y="5038725"/>
            <a:ext cx="4230688" cy="1428083"/>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Οι προτιμήσεις της ξένης χώρας συνοψίζονται από την καμπύλη αδιαφορίας</a:t>
            </a:r>
            <a:r>
              <a:rPr lang="en-US" b="0" dirty="0" smtClean="0"/>
              <a:t>, </a:t>
            </a:r>
            <a:r>
              <a:rPr lang="en-US" b="0" i="1" dirty="0"/>
              <a:t>U*</a:t>
            </a:r>
            <a:endParaRPr lang="en-US" b="0" dirty="0"/>
          </a:p>
          <a:p>
            <a:pPr>
              <a:spcBef>
                <a:spcPct val="10000"/>
              </a:spcBef>
              <a:spcAft>
                <a:spcPct val="10000"/>
              </a:spcAft>
            </a:pPr>
            <a:r>
              <a:rPr lang="el-GR" b="0" dirty="0" smtClean="0"/>
              <a:t>Η ισορροπία χωρίς εμπόριο στην ξένη χώρα είναι στο σημείο </a:t>
            </a:r>
            <a:r>
              <a:rPr lang="en-US" b="0" i="1" dirty="0" smtClean="0"/>
              <a:t>A</a:t>
            </a:r>
            <a:r>
              <a:rPr lang="en-US" b="0" i="1" dirty="0"/>
              <a:t>*, </a:t>
            </a:r>
            <a:r>
              <a:rPr lang="el-GR" b="0" dirty="0" smtClean="0"/>
              <a:t>με μια υψηλότερη σχετική τιμή υπολογιστών, όπως φαίνεται από την απότομη κλίση της</a:t>
            </a:r>
            <a:r>
              <a:rPr lang="en-US" b="0" dirty="0" smtClean="0"/>
              <a:t>, </a:t>
            </a:r>
            <a:r>
              <a:rPr lang="en-US" b="0" i="1" dirty="0" smtClean="0"/>
              <a:t>(</a:t>
            </a:r>
            <a:r>
              <a:rPr lang="en-US" b="0" i="1" dirty="0"/>
              <a:t>P*</a:t>
            </a:r>
            <a:r>
              <a:rPr lang="es-ES" b="0" i="1" baseline="-25000" dirty="0"/>
              <a:t>C</a:t>
            </a:r>
            <a:r>
              <a:rPr lang="es-ES" b="0" i="1" dirty="0"/>
              <a:t> /P*</a:t>
            </a:r>
            <a:r>
              <a:rPr lang="es-ES" b="0" i="1" baseline="-25000" dirty="0"/>
              <a:t>S</a:t>
            </a:r>
            <a:r>
              <a:rPr lang="es-ES" b="0" i="1" dirty="0"/>
              <a:t>)</a:t>
            </a:r>
            <a:r>
              <a:rPr lang="es-ES" b="0" i="1" baseline="30000" dirty="0"/>
              <a:t>A</a:t>
            </a:r>
            <a:r>
              <a:rPr lang="es-ES" b="0" i="1" dirty="0"/>
              <a:t>*.</a:t>
            </a:r>
            <a:endParaRPr lang="en-US" b="0" i="1" dirty="0"/>
          </a:p>
        </p:txBody>
      </p:sp>
      <p:pic>
        <p:nvPicPr>
          <p:cNvPr id="33800" name="Picture 3"/>
          <p:cNvPicPr>
            <a:picLocks noChangeAspect="1"/>
          </p:cNvPicPr>
          <p:nvPr/>
        </p:nvPicPr>
        <p:blipFill>
          <a:blip r:embed="rId3" cstate="print"/>
          <a:srcRect/>
          <a:stretch>
            <a:fillRect/>
          </a:stretch>
        </p:blipFill>
        <p:spPr bwMode="auto">
          <a:xfrm>
            <a:off x="1174750" y="2159000"/>
            <a:ext cx="2981325" cy="2962275"/>
          </a:xfrm>
          <a:prstGeom prst="rect">
            <a:avLst/>
          </a:prstGeom>
          <a:noFill/>
          <a:ln w="9525">
            <a:noFill/>
            <a:miter lim="800000"/>
            <a:headEnd/>
            <a:tailEnd/>
          </a:ln>
        </p:spPr>
      </p:pic>
      <p:pic>
        <p:nvPicPr>
          <p:cNvPr id="33801" name="Picture 4"/>
          <p:cNvPicPr>
            <a:picLocks noChangeAspect="1"/>
          </p:cNvPicPr>
          <p:nvPr/>
        </p:nvPicPr>
        <p:blipFill>
          <a:blip r:embed="rId4" cstate="print"/>
          <a:srcRect/>
          <a:stretch>
            <a:fillRect/>
          </a:stretch>
        </p:blipFill>
        <p:spPr bwMode="auto">
          <a:xfrm>
            <a:off x="1174750" y="2159000"/>
            <a:ext cx="2981325" cy="2962275"/>
          </a:xfrm>
          <a:prstGeom prst="rect">
            <a:avLst/>
          </a:prstGeom>
          <a:noFill/>
          <a:ln w="9525">
            <a:noFill/>
            <a:miter lim="800000"/>
            <a:headEnd/>
            <a:tailEnd/>
          </a:ln>
        </p:spPr>
      </p:pic>
      <p:pic>
        <p:nvPicPr>
          <p:cNvPr id="33802" name="Picture 6"/>
          <p:cNvPicPr>
            <a:picLocks noChangeAspect="1"/>
          </p:cNvPicPr>
          <p:nvPr/>
        </p:nvPicPr>
        <p:blipFill>
          <a:blip r:embed="rId5" cstate="print"/>
          <a:srcRect/>
          <a:stretch>
            <a:fillRect/>
          </a:stretch>
        </p:blipFill>
        <p:spPr bwMode="auto">
          <a:xfrm>
            <a:off x="5080000" y="2159000"/>
            <a:ext cx="3209925" cy="2962275"/>
          </a:xfrm>
          <a:prstGeom prst="rect">
            <a:avLst/>
          </a:prstGeom>
          <a:noFill/>
          <a:ln w="9525">
            <a:noFill/>
            <a:miter lim="800000"/>
            <a:headEnd/>
            <a:tailEnd/>
          </a:ln>
        </p:spPr>
      </p:pic>
      <p:pic>
        <p:nvPicPr>
          <p:cNvPr id="33803" name="Picture 7"/>
          <p:cNvPicPr>
            <a:picLocks noChangeAspect="1"/>
          </p:cNvPicPr>
          <p:nvPr/>
        </p:nvPicPr>
        <p:blipFill>
          <a:blip r:embed="rId6" cstate="print"/>
          <a:srcRect/>
          <a:stretch>
            <a:fillRect/>
          </a:stretch>
        </p:blipFill>
        <p:spPr bwMode="auto">
          <a:xfrm>
            <a:off x="5080000" y="2159000"/>
            <a:ext cx="3209925" cy="2962275"/>
          </a:xfrm>
          <a:prstGeom prst="rect">
            <a:avLst/>
          </a:prstGeom>
          <a:noFill/>
          <a:ln w="9525">
            <a:noFill/>
            <a:miter lim="800000"/>
            <a:headEnd/>
            <a:tailEnd/>
          </a:ln>
        </p:spPr>
      </p:pic>
      <p:pic>
        <p:nvPicPr>
          <p:cNvPr id="33804" name="Picture 24"/>
          <p:cNvPicPr>
            <a:picLocks noChangeAspect="1"/>
          </p:cNvPicPr>
          <p:nvPr/>
        </p:nvPicPr>
        <p:blipFill>
          <a:blip r:embed="rId7" cstate="print"/>
          <a:srcRect/>
          <a:stretch>
            <a:fillRect/>
          </a:stretch>
        </p:blipFill>
        <p:spPr bwMode="auto">
          <a:xfrm>
            <a:off x="1174750" y="2159000"/>
            <a:ext cx="2981325" cy="2962275"/>
          </a:xfrm>
          <a:prstGeom prst="rect">
            <a:avLst/>
          </a:prstGeom>
          <a:noFill/>
          <a:ln w="9525">
            <a:noFill/>
            <a:miter lim="800000"/>
            <a:headEnd/>
            <a:tailEnd/>
          </a:ln>
        </p:spPr>
      </p:pic>
      <p:pic>
        <p:nvPicPr>
          <p:cNvPr id="33805" name="Picture 8"/>
          <p:cNvPicPr>
            <a:picLocks noChangeAspect="1"/>
          </p:cNvPicPr>
          <p:nvPr/>
        </p:nvPicPr>
        <p:blipFill>
          <a:blip r:embed="rId8" cstate="print"/>
          <a:srcRect/>
          <a:stretch>
            <a:fillRect/>
          </a:stretch>
        </p:blipFill>
        <p:spPr bwMode="auto">
          <a:xfrm>
            <a:off x="1174750" y="2159000"/>
            <a:ext cx="2981325" cy="2962275"/>
          </a:xfrm>
          <a:prstGeom prst="rect">
            <a:avLst/>
          </a:prstGeom>
          <a:noFill/>
          <a:ln w="9525">
            <a:noFill/>
            <a:miter lim="800000"/>
            <a:headEnd/>
            <a:tailEnd/>
          </a:ln>
        </p:spPr>
      </p:pic>
      <p:pic>
        <p:nvPicPr>
          <p:cNvPr id="33806" name="Picture 9"/>
          <p:cNvPicPr>
            <a:picLocks noChangeAspect="1"/>
          </p:cNvPicPr>
          <p:nvPr/>
        </p:nvPicPr>
        <p:blipFill>
          <a:blip r:embed="rId9" cstate="print"/>
          <a:srcRect/>
          <a:stretch>
            <a:fillRect/>
          </a:stretch>
        </p:blipFill>
        <p:spPr bwMode="auto">
          <a:xfrm>
            <a:off x="1174750" y="2159000"/>
            <a:ext cx="2981325" cy="2962275"/>
          </a:xfrm>
          <a:prstGeom prst="rect">
            <a:avLst/>
          </a:prstGeom>
          <a:noFill/>
          <a:ln w="9525">
            <a:noFill/>
            <a:miter lim="800000"/>
            <a:headEnd/>
            <a:tailEnd/>
          </a:ln>
        </p:spPr>
      </p:pic>
      <p:pic>
        <p:nvPicPr>
          <p:cNvPr id="26" name="Picture 25"/>
          <p:cNvPicPr>
            <a:picLocks noChangeAspect="1"/>
          </p:cNvPicPr>
          <p:nvPr/>
        </p:nvPicPr>
        <p:blipFill>
          <a:blip r:embed="rId10" cstate="print"/>
          <a:srcRect/>
          <a:stretch>
            <a:fillRect/>
          </a:stretch>
        </p:blipFill>
        <p:spPr bwMode="auto">
          <a:xfrm>
            <a:off x="5080000" y="2159000"/>
            <a:ext cx="3209925" cy="2962275"/>
          </a:xfrm>
          <a:prstGeom prst="rect">
            <a:avLst/>
          </a:prstGeom>
          <a:noFill/>
          <a:ln w="9525">
            <a:noFill/>
            <a:miter lim="800000"/>
            <a:headEnd/>
            <a:tailEnd/>
          </a:ln>
        </p:spPr>
      </p:pic>
      <p:pic>
        <p:nvPicPr>
          <p:cNvPr id="27" name="Picture 26"/>
          <p:cNvPicPr>
            <a:picLocks noChangeAspect="1"/>
          </p:cNvPicPr>
          <p:nvPr/>
        </p:nvPicPr>
        <p:blipFill>
          <a:blip r:embed="rId11" cstate="print"/>
          <a:srcRect/>
          <a:stretch>
            <a:fillRect/>
          </a:stretch>
        </p:blipFill>
        <p:spPr bwMode="auto">
          <a:xfrm>
            <a:off x="5080000" y="2159000"/>
            <a:ext cx="3209925" cy="2962275"/>
          </a:xfrm>
          <a:prstGeom prst="rect">
            <a:avLst/>
          </a:prstGeom>
          <a:noFill/>
          <a:ln w="9525">
            <a:noFill/>
            <a:miter lim="800000"/>
            <a:headEnd/>
            <a:tailEnd/>
          </a:ln>
        </p:spPr>
      </p:pic>
      <p:pic>
        <p:nvPicPr>
          <p:cNvPr id="28" name="Picture 27"/>
          <p:cNvPicPr>
            <a:picLocks noChangeAspect="1"/>
          </p:cNvPicPr>
          <p:nvPr/>
        </p:nvPicPr>
        <p:blipFill>
          <a:blip r:embed="rId12" cstate="print"/>
          <a:srcRect/>
          <a:stretch>
            <a:fillRect/>
          </a:stretch>
        </p:blipFill>
        <p:spPr bwMode="auto">
          <a:xfrm>
            <a:off x="5080000" y="2159000"/>
            <a:ext cx="3209925" cy="2962275"/>
          </a:xfrm>
          <a:prstGeom prst="rect">
            <a:avLst/>
          </a:prstGeom>
          <a:noFill/>
          <a:ln w="9525">
            <a:noFill/>
            <a:miter lim="800000"/>
            <a:headEnd/>
            <a:tailEnd/>
          </a:ln>
        </p:spPr>
      </p:pic>
      <p:sp>
        <p:nvSpPr>
          <p:cNvPr id="33810" name="Rectangle 28"/>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3811" name="Straight Connector 29"/>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33812"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Υπόδειγμα </a:t>
            </a:r>
            <a:r>
              <a:rPr lang="en-US" dirty="0" err="1" smtClean="0">
                <a:solidFill>
                  <a:srgbClr val="69134B"/>
                </a:solidFill>
              </a:rPr>
              <a:t>Heckscher</a:t>
            </a:r>
            <a:r>
              <a:rPr lang="en-US" dirty="0" smtClean="0">
                <a:solidFill>
                  <a:srgbClr val="69134B"/>
                </a:solidFill>
              </a:rPr>
              <a:t>-Ohlin</a:t>
            </a:r>
          </a:p>
        </p:txBody>
      </p:sp>
      <p:sp>
        <p:nvSpPr>
          <p:cNvPr id="33813" name="Text Box 24"/>
          <p:cNvSpPr txBox="1">
            <a:spLocks noChangeArrowheads="1"/>
          </p:cNvSpPr>
          <p:nvPr/>
        </p:nvSpPr>
        <p:spPr bwMode="auto">
          <a:xfrm>
            <a:off x="3319463" y="1857376"/>
            <a:ext cx="5343707" cy="803297"/>
          </a:xfrm>
          <a:prstGeom prst="rect">
            <a:avLst/>
          </a:prstGeom>
          <a:noFill/>
          <a:ln w="9525">
            <a:noFill/>
            <a:miter lim="800000"/>
            <a:headEnd/>
            <a:tailEnd/>
          </a:ln>
        </p:spPr>
        <p:txBody>
          <a:bodyPr wrap="square">
            <a:spAutoFit/>
          </a:bodyPr>
          <a:lstStyle/>
          <a:p>
            <a:pPr>
              <a:spcBef>
                <a:spcPct val="10000"/>
              </a:spcBef>
              <a:spcAft>
                <a:spcPct val="10000"/>
              </a:spcAft>
            </a:pPr>
            <a:r>
              <a:rPr lang="el-GR" dirty="0" smtClean="0">
                <a:solidFill>
                  <a:srgbClr val="8A3A6A"/>
                </a:solidFill>
              </a:rPr>
              <a:t>Ισορροπία χωρίς Εμπόριο στη Χώρα μας και στο Εξωτερικό </a:t>
            </a:r>
          </a:p>
          <a:p>
            <a:pPr>
              <a:spcBef>
                <a:spcPct val="10000"/>
              </a:spcBef>
              <a:spcAft>
                <a:spcPct val="10000"/>
              </a:spcAft>
            </a:pPr>
            <a:r>
              <a:rPr lang="el-GR" dirty="0" smtClean="0">
                <a:solidFill>
                  <a:srgbClr val="8A3A6A"/>
                </a:solidFill>
              </a:rPr>
              <a:t>(συνέχεια)</a:t>
            </a:r>
            <a:r>
              <a:rPr lang="en-US" dirty="0" smtClean="0">
                <a:solidFill>
                  <a:srgbClr val="8A3A6A"/>
                </a:solidFill>
              </a:rPr>
              <a:t> </a:t>
            </a:r>
          </a:p>
          <a:p>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left)">
                                      <p:cBhvr>
                                        <p:cTn id="12" dur="500"/>
                                        <p:tgtEl>
                                          <p:spTgt spid="24">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75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wipe(left)">
                                      <p:cBhvr>
                                        <p:cTn id="21" dur="500"/>
                                        <p:tgtEl>
                                          <p:spTgt spid="24">
                                            <p:txEl>
                                              <p:pRg st="1" end="1"/>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750"/>
                                        <p:tgtEl>
                                          <p:spTgt spid="27"/>
                                        </p:tgtEl>
                                      </p:cBhvr>
                                    </p:animEffect>
                                  </p:childTnLst>
                                </p:cTn>
                              </p:par>
                            </p:childTnLst>
                          </p:cTn>
                        </p:par>
                        <p:par>
                          <p:cTn id="26" fill="hold">
                            <p:stCondLst>
                              <p:cond delay="125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bldLvl="2"/>
      <p:bldP spid="24"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747713"/>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sp>
        <p:nvSpPr>
          <p:cNvPr id="11" name="Rectangle 6"/>
          <p:cNvSpPr>
            <a:spLocks noChangeArrowheads="1"/>
          </p:cNvSpPr>
          <p:nvPr/>
        </p:nvSpPr>
        <p:spPr bwMode="auto">
          <a:xfrm>
            <a:off x="566738" y="1143000"/>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Εγχώρια Ισορροπία με Ελεύθερο Εμπόριο</a:t>
            </a:r>
            <a:endParaRPr lang="en-US" sz="2000" dirty="0">
              <a:solidFill>
                <a:srgbClr val="3D68AF"/>
              </a:solidFill>
            </a:endParaRPr>
          </a:p>
        </p:txBody>
      </p:sp>
      <p:grpSp>
        <p:nvGrpSpPr>
          <p:cNvPr id="8" name="Group 39"/>
          <p:cNvGrpSpPr>
            <a:grpSpLocks/>
          </p:cNvGrpSpPr>
          <p:nvPr/>
        </p:nvGrpSpPr>
        <p:grpSpPr bwMode="auto">
          <a:xfrm>
            <a:off x="647700" y="1560513"/>
            <a:ext cx="8220075" cy="5029200"/>
            <a:chOff x="566738" y="2199524"/>
            <a:chExt cx="7805737" cy="4220326"/>
          </a:xfrm>
        </p:grpSpPr>
        <p:sp>
          <p:nvSpPr>
            <p:cNvPr id="35866"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5867" name="Rectangle 17"/>
            <p:cNvSpPr>
              <a:spLocks noChangeArrowheads="1"/>
            </p:cNvSpPr>
            <p:nvPr/>
          </p:nvSpPr>
          <p:spPr bwMode="auto">
            <a:xfrm>
              <a:off x="594807" y="2199524"/>
              <a:ext cx="7772401" cy="26704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666750" y="1577975"/>
            <a:ext cx="25558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4-3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14" name="Rectangle 20"/>
          <p:cNvSpPr>
            <a:spLocks noChangeArrowheads="1"/>
          </p:cNvSpPr>
          <p:nvPr/>
        </p:nvSpPr>
        <p:spPr bwMode="auto">
          <a:xfrm>
            <a:off x="771525" y="1922463"/>
            <a:ext cx="7923213" cy="29321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6" name="Rectangle 23"/>
          <p:cNvSpPr>
            <a:spLocks noChangeArrowheads="1"/>
          </p:cNvSpPr>
          <p:nvPr/>
        </p:nvSpPr>
        <p:spPr bwMode="auto">
          <a:xfrm>
            <a:off x="719138" y="4940300"/>
            <a:ext cx="4545012" cy="1652760"/>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Στην παγκόσμια σχετική τιμή ελεύθερου εμπορίου για υπολογιστές </a:t>
            </a:r>
            <a:r>
              <a:rPr lang="en-US" sz="1600" b="0" i="1" dirty="0" smtClean="0"/>
              <a:t>(</a:t>
            </a:r>
            <a:r>
              <a:rPr lang="en-US" sz="1600" b="0" i="1" dirty="0"/>
              <a:t>P</a:t>
            </a:r>
            <a:r>
              <a:rPr lang="en-US" sz="1600" b="0" i="1" baseline="-25000" dirty="0"/>
              <a:t>C</a:t>
            </a:r>
            <a:r>
              <a:rPr lang="en-US" sz="1600" b="0" i="1" dirty="0"/>
              <a:t> /P</a:t>
            </a:r>
            <a:r>
              <a:rPr lang="en-US" sz="1600" b="0" i="1" baseline="-25000" dirty="0"/>
              <a:t>S</a:t>
            </a:r>
            <a:r>
              <a:rPr lang="en-US" sz="1600" b="0" i="1" dirty="0"/>
              <a:t>)</a:t>
            </a:r>
            <a:r>
              <a:rPr lang="en-US" sz="1600" b="0" i="1" baseline="30000" dirty="0"/>
              <a:t>W</a:t>
            </a:r>
            <a:r>
              <a:rPr lang="en-US" sz="1600" b="0" i="1" dirty="0"/>
              <a:t>, </a:t>
            </a:r>
            <a:r>
              <a:rPr lang="el-GR" sz="1600" b="0" dirty="0" smtClean="0"/>
              <a:t>η χώρα μας παράγει στο σημείο </a:t>
            </a:r>
            <a:r>
              <a:rPr lang="en-US" sz="1600" b="0" i="1" dirty="0" smtClean="0"/>
              <a:t>B </a:t>
            </a:r>
            <a:r>
              <a:rPr lang="el-GR" sz="1600" b="0" dirty="0" smtClean="0"/>
              <a:t>του διαγράμματος</a:t>
            </a:r>
            <a:r>
              <a:rPr lang="en-US" sz="1600" b="0" dirty="0" smtClean="0"/>
              <a:t> (</a:t>
            </a:r>
            <a:r>
              <a:rPr lang="el-GR" sz="1600" b="0" dirty="0" smtClean="0"/>
              <a:t>α</a:t>
            </a:r>
            <a:r>
              <a:rPr lang="en-US" sz="1600" b="0" dirty="0" smtClean="0"/>
              <a:t>) </a:t>
            </a:r>
            <a:r>
              <a:rPr lang="el-GR" sz="1600" b="0" dirty="0" smtClean="0"/>
              <a:t>και καταναλώνει στο σημείο</a:t>
            </a:r>
            <a:r>
              <a:rPr lang="en-US" sz="1600" b="0" i="1" dirty="0" smtClean="0"/>
              <a:t>C</a:t>
            </a:r>
            <a:r>
              <a:rPr lang="en-US" sz="1600" b="0" i="1" dirty="0"/>
              <a:t>,</a:t>
            </a:r>
            <a:r>
              <a:rPr lang="en-US" sz="1600" b="0" dirty="0"/>
              <a:t> </a:t>
            </a:r>
            <a:r>
              <a:rPr lang="el-GR" sz="1600" b="0" dirty="0" smtClean="0"/>
              <a:t>εξάγοντας υπολογιστές και εισάγοντας υποδήματα. </a:t>
            </a:r>
            <a:endParaRPr lang="en-US" sz="1600" b="0" dirty="0"/>
          </a:p>
          <a:p>
            <a:pPr>
              <a:spcBef>
                <a:spcPct val="10000"/>
              </a:spcBef>
              <a:spcAft>
                <a:spcPct val="10000"/>
              </a:spcAft>
            </a:pPr>
            <a:endParaRPr lang="en-US" sz="1800" b="0" i="1" dirty="0"/>
          </a:p>
        </p:txBody>
      </p:sp>
      <p:sp>
        <p:nvSpPr>
          <p:cNvPr id="17" name="Rectangle 31"/>
          <p:cNvSpPr>
            <a:spLocks noChangeArrowheads="1"/>
          </p:cNvSpPr>
          <p:nvPr/>
        </p:nvSpPr>
        <p:spPr bwMode="auto">
          <a:xfrm>
            <a:off x="5268913" y="4862286"/>
            <a:ext cx="3875087" cy="1887546"/>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Το σημείο</a:t>
            </a:r>
            <a:r>
              <a:rPr lang="en-US" sz="1600" b="0" dirty="0" smtClean="0"/>
              <a:t> </a:t>
            </a:r>
            <a:r>
              <a:rPr lang="en-US" sz="1600" b="0" i="1" dirty="0"/>
              <a:t>A </a:t>
            </a:r>
            <a:r>
              <a:rPr lang="el-GR" sz="1600" b="0" dirty="0" smtClean="0"/>
              <a:t>είναι η ισορροπία χωρίς εμπόριο. Το «τρίγωνο του εμπορίου» έχει μια βάση ίση ε τις εγχώριες εξαγωγές υπολογιστών [τη διαφορά μεταξύ της ποσότητας που παράγεται και της ποσότητας που καταναλώνεται με το εμπόριο</a:t>
            </a:r>
            <a:r>
              <a:rPr lang="en-US" sz="1600" b="0" dirty="0" smtClean="0"/>
              <a:t>, </a:t>
            </a:r>
            <a:r>
              <a:rPr lang="en-US" sz="1600" b="0" dirty="0"/>
              <a:t>(</a:t>
            </a:r>
            <a:r>
              <a:rPr lang="en-US" sz="1600" b="0" i="1" dirty="0"/>
              <a:t>Q</a:t>
            </a:r>
            <a:r>
              <a:rPr lang="en-US" sz="1600" b="0" i="1" baseline="-25000" dirty="0"/>
              <a:t>C</a:t>
            </a:r>
            <a:r>
              <a:rPr lang="en-US" sz="1600" b="0" baseline="-25000" dirty="0"/>
              <a:t>2</a:t>
            </a:r>
            <a:r>
              <a:rPr lang="en-US" sz="1600" b="0" i="1" dirty="0"/>
              <a:t> − Q</a:t>
            </a:r>
            <a:r>
              <a:rPr lang="en-US" sz="1600" b="0" i="1" baseline="-25000" dirty="0"/>
              <a:t>C</a:t>
            </a:r>
            <a:r>
              <a:rPr lang="en-US" sz="1600" b="0" baseline="-25000" dirty="0"/>
              <a:t>3</a:t>
            </a:r>
            <a:r>
              <a:rPr lang="en-US" sz="1600" b="0" dirty="0" smtClean="0"/>
              <a:t>)</a:t>
            </a:r>
            <a:r>
              <a:rPr lang="el-GR" sz="1600" b="0" i="1" dirty="0" smtClean="0"/>
              <a:t>].</a:t>
            </a:r>
            <a:endParaRPr lang="en-US" sz="1600" b="0" dirty="0"/>
          </a:p>
        </p:txBody>
      </p:sp>
      <p:pic>
        <p:nvPicPr>
          <p:cNvPr id="31" name="Picture 30"/>
          <p:cNvPicPr>
            <a:picLocks noChangeAspect="1"/>
          </p:cNvPicPr>
          <p:nvPr/>
        </p:nvPicPr>
        <p:blipFill>
          <a:blip r:embed="rId3" cstate="print"/>
          <a:srcRect/>
          <a:stretch>
            <a:fillRect/>
          </a:stretch>
        </p:blipFill>
        <p:spPr bwMode="auto">
          <a:xfrm>
            <a:off x="1096963" y="1924050"/>
            <a:ext cx="3305175" cy="2924175"/>
          </a:xfrm>
          <a:prstGeom prst="rect">
            <a:avLst/>
          </a:prstGeom>
          <a:noFill/>
          <a:ln w="9525">
            <a:noFill/>
            <a:miter lim="800000"/>
            <a:headEnd/>
            <a:tailEnd/>
          </a:ln>
        </p:spPr>
      </p:pic>
      <p:pic>
        <p:nvPicPr>
          <p:cNvPr id="23" name="Picture 22"/>
          <p:cNvPicPr>
            <a:picLocks noChangeAspect="1"/>
          </p:cNvPicPr>
          <p:nvPr/>
        </p:nvPicPr>
        <p:blipFill>
          <a:blip r:embed="rId4" cstate="print"/>
          <a:srcRect/>
          <a:stretch>
            <a:fillRect/>
          </a:stretch>
        </p:blipFill>
        <p:spPr bwMode="auto">
          <a:xfrm>
            <a:off x="1096963" y="1924050"/>
            <a:ext cx="3305175" cy="2924175"/>
          </a:xfrm>
          <a:prstGeom prst="rect">
            <a:avLst/>
          </a:prstGeom>
          <a:noFill/>
          <a:ln w="9525">
            <a:noFill/>
            <a:miter lim="800000"/>
            <a:headEnd/>
            <a:tailEnd/>
          </a:ln>
        </p:spPr>
      </p:pic>
      <p:pic>
        <p:nvPicPr>
          <p:cNvPr id="22" name="Picture 21"/>
          <p:cNvPicPr>
            <a:picLocks noChangeAspect="1"/>
          </p:cNvPicPr>
          <p:nvPr/>
        </p:nvPicPr>
        <p:blipFill>
          <a:blip r:embed="rId5" cstate="print"/>
          <a:srcRect/>
          <a:stretch>
            <a:fillRect/>
          </a:stretch>
        </p:blipFill>
        <p:spPr bwMode="auto">
          <a:xfrm>
            <a:off x="1096963" y="1924050"/>
            <a:ext cx="3305175" cy="292417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1096963" y="1924050"/>
            <a:ext cx="3305175" cy="2924175"/>
          </a:xfrm>
          <a:prstGeom prst="rect">
            <a:avLst/>
          </a:prstGeom>
          <a:noFill/>
          <a:ln w="9525">
            <a:noFill/>
            <a:miter lim="800000"/>
            <a:headEnd/>
            <a:tailEnd/>
          </a:ln>
        </p:spPr>
      </p:pic>
      <p:pic>
        <p:nvPicPr>
          <p:cNvPr id="24" name="Picture 23"/>
          <p:cNvPicPr>
            <a:picLocks noChangeAspect="1"/>
          </p:cNvPicPr>
          <p:nvPr/>
        </p:nvPicPr>
        <p:blipFill>
          <a:blip r:embed="rId7" cstate="print"/>
          <a:srcRect/>
          <a:stretch>
            <a:fillRect/>
          </a:stretch>
        </p:blipFill>
        <p:spPr bwMode="auto">
          <a:xfrm>
            <a:off x="1096963" y="1924050"/>
            <a:ext cx="3305175" cy="2924175"/>
          </a:xfrm>
          <a:prstGeom prst="rect">
            <a:avLst/>
          </a:prstGeom>
          <a:noFill/>
          <a:ln w="9525">
            <a:noFill/>
            <a:miter lim="800000"/>
            <a:headEnd/>
            <a:tailEnd/>
          </a:ln>
        </p:spPr>
      </p:pic>
      <p:pic>
        <p:nvPicPr>
          <p:cNvPr id="25" name="Picture 24"/>
          <p:cNvPicPr>
            <a:picLocks noChangeAspect="1"/>
          </p:cNvPicPr>
          <p:nvPr/>
        </p:nvPicPr>
        <p:blipFill>
          <a:blip r:embed="rId8" cstate="print"/>
          <a:srcRect/>
          <a:stretch>
            <a:fillRect/>
          </a:stretch>
        </p:blipFill>
        <p:spPr bwMode="auto">
          <a:xfrm>
            <a:off x="1096963" y="1924050"/>
            <a:ext cx="3305175" cy="2924175"/>
          </a:xfrm>
          <a:prstGeom prst="rect">
            <a:avLst/>
          </a:prstGeom>
          <a:noFill/>
          <a:ln w="9525">
            <a:noFill/>
            <a:miter lim="800000"/>
            <a:headEnd/>
            <a:tailEnd/>
          </a:ln>
        </p:spPr>
      </p:pic>
      <p:pic>
        <p:nvPicPr>
          <p:cNvPr id="862209" name="Picture 862208"/>
          <p:cNvPicPr>
            <a:picLocks noChangeAspect="1"/>
          </p:cNvPicPr>
          <p:nvPr/>
        </p:nvPicPr>
        <p:blipFill>
          <a:blip r:embed="rId9" cstate="print"/>
          <a:srcRect/>
          <a:stretch>
            <a:fillRect/>
          </a:stretch>
        </p:blipFill>
        <p:spPr bwMode="auto">
          <a:xfrm>
            <a:off x="1096963" y="1924050"/>
            <a:ext cx="3305175" cy="2924175"/>
          </a:xfrm>
          <a:prstGeom prst="rect">
            <a:avLst/>
          </a:prstGeom>
          <a:noFill/>
          <a:ln w="9525">
            <a:noFill/>
            <a:miter lim="800000"/>
            <a:headEnd/>
            <a:tailEnd/>
          </a:ln>
        </p:spPr>
      </p:pic>
      <p:pic>
        <p:nvPicPr>
          <p:cNvPr id="26" name="Picture 25"/>
          <p:cNvPicPr>
            <a:picLocks noChangeAspect="1"/>
          </p:cNvPicPr>
          <p:nvPr/>
        </p:nvPicPr>
        <p:blipFill>
          <a:blip r:embed="rId10" cstate="print"/>
          <a:srcRect/>
          <a:stretch>
            <a:fillRect/>
          </a:stretch>
        </p:blipFill>
        <p:spPr bwMode="auto">
          <a:xfrm>
            <a:off x="1096963" y="1924050"/>
            <a:ext cx="3305175" cy="2924175"/>
          </a:xfrm>
          <a:prstGeom prst="rect">
            <a:avLst/>
          </a:prstGeom>
          <a:noFill/>
          <a:ln w="9525">
            <a:noFill/>
            <a:miter lim="800000"/>
            <a:headEnd/>
            <a:tailEnd/>
          </a:ln>
        </p:spPr>
      </p:pic>
      <p:pic>
        <p:nvPicPr>
          <p:cNvPr id="27" name="Picture 26"/>
          <p:cNvPicPr>
            <a:picLocks noChangeAspect="1"/>
          </p:cNvPicPr>
          <p:nvPr/>
        </p:nvPicPr>
        <p:blipFill>
          <a:blip r:embed="rId11" cstate="print"/>
          <a:srcRect/>
          <a:stretch>
            <a:fillRect/>
          </a:stretch>
        </p:blipFill>
        <p:spPr bwMode="auto">
          <a:xfrm>
            <a:off x="1096963" y="1924050"/>
            <a:ext cx="3305175" cy="2924175"/>
          </a:xfrm>
          <a:prstGeom prst="rect">
            <a:avLst/>
          </a:prstGeom>
          <a:noFill/>
          <a:ln w="9525">
            <a:noFill/>
            <a:miter lim="800000"/>
            <a:headEnd/>
            <a:tailEnd/>
          </a:ln>
        </p:spPr>
      </p:pic>
      <p:pic>
        <p:nvPicPr>
          <p:cNvPr id="29" name="Picture 28"/>
          <p:cNvPicPr>
            <a:picLocks noChangeAspect="1"/>
          </p:cNvPicPr>
          <p:nvPr/>
        </p:nvPicPr>
        <p:blipFill>
          <a:blip r:embed="rId12" cstate="print"/>
          <a:srcRect/>
          <a:stretch>
            <a:fillRect/>
          </a:stretch>
        </p:blipFill>
        <p:spPr bwMode="auto">
          <a:xfrm>
            <a:off x="1096963" y="1924050"/>
            <a:ext cx="3305175" cy="2924175"/>
          </a:xfrm>
          <a:prstGeom prst="rect">
            <a:avLst/>
          </a:prstGeom>
          <a:noFill/>
          <a:ln w="9525">
            <a:noFill/>
            <a:miter lim="800000"/>
            <a:headEnd/>
            <a:tailEnd/>
          </a:ln>
        </p:spPr>
      </p:pic>
      <p:pic>
        <p:nvPicPr>
          <p:cNvPr id="30" name="Picture 29"/>
          <p:cNvPicPr>
            <a:picLocks noChangeAspect="1"/>
          </p:cNvPicPr>
          <p:nvPr/>
        </p:nvPicPr>
        <p:blipFill>
          <a:blip r:embed="rId13" cstate="print"/>
          <a:srcRect/>
          <a:stretch>
            <a:fillRect/>
          </a:stretch>
        </p:blipFill>
        <p:spPr bwMode="auto">
          <a:xfrm>
            <a:off x="1096963" y="1924050"/>
            <a:ext cx="3305175" cy="2924175"/>
          </a:xfrm>
          <a:prstGeom prst="rect">
            <a:avLst/>
          </a:prstGeom>
          <a:noFill/>
          <a:ln w="9525">
            <a:noFill/>
            <a:miter lim="800000"/>
            <a:headEnd/>
            <a:tailEnd/>
          </a:ln>
        </p:spPr>
      </p:pic>
      <p:pic>
        <p:nvPicPr>
          <p:cNvPr id="862208" name="Picture 862207"/>
          <p:cNvPicPr>
            <a:picLocks noChangeAspect="1"/>
          </p:cNvPicPr>
          <p:nvPr/>
        </p:nvPicPr>
        <p:blipFill>
          <a:blip r:embed="rId14" cstate="print"/>
          <a:srcRect/>
          <a:stretch>
            <a:fillRect/>
          </a:stretch>
        </p:blipFill>
        <p:spPr bwMode="auto">
          <a:xfrm>
            <a:off x="1025525" y="1968500"/>
            <a:ext cx="3305175" cy="2924175"/>
          </a:xfrm>
          <a:prstGeom prst="rect">
            <a:avLst/>
          </a:prstGeom>
          <a:noFill/>
          <a:ln w="9525">
            <a:noFill/>
            <a:miter lim="800000"/>
            <a:headEnd/>
            <a:tailEnd/>
          </a:ln>
        </p:spPr>
      </p:pic>
      <p:pic>
        <p:nvPicPr>
          <p:cNvPr id="862210" name="Picture 862209"/>
          <p:cNvPicPr>
            <a:picLocks noChangeAspect="1"/>
          </p:cNvPicPr>
          <p:nvPr/>
        </p:nvPicPr>
        <p:blipFill>
          <a:blip r:embed="rId15" cstate="print"/>
          <a:srcRect/>
          <a:stretch>
            <a:fillRect/>
          </a:stretch>
        </p:blipFill>
        <p:spPr bwMode="auto">
          <a:xfrm>
            <a:off x="5249863" y="1924050"/>
            <a:ext cx="2952750" cy="2924175"/>
          </a:xfrm>
          <a:prstGeom prst="rect">
            <a:avLst/>
          </a:prstGeom>
          <a:noFill/>
          <a:ln w="9525">
            <a:noFill/>
            <a:miter lim="800000"/>
            <a:headEnd/>
            <a:tailEnd/>
          </a:ln>
        </p:spPr>
      </p:pic>
      <p:pic>
        <p:nvPicPr>
          <p:cNvPr id="862212" name="Picture 862211"/>
          <p:cNvPicPr>
            <a:picLocks noChangeAspect="1"/>
          </p:cNvPicPr>
          <p:nvPr/>
        </p:nvPicPr>
        <p:blipFill>
          <a:blip r:embed="rId16" cstate="print"/>
          <a:srcRect/>
          <a:stretch>
            <a:fillRect/>
          </a:stretch>
        </p:blipFill>
        <p:spPr bwMode="auto">
          <a:xfrm>
            <a:off x="5249863" y="1924050"/>
            <a:ext cx="2952750" cy="2924175"/>
          </a:xfrm>
          <a:prstGeom prst="rect">
            <a:avLst/>
          </a:prstGeom>
          <a:noFill/>
          <a:ln w="9525">
            <a:noFill/>
            <a:miter lim="800000"/>
            <a:headEnd/>
            <a:tailEnd/>
          </a:ln>
        </p:spPr>
      </p:pic>
      <p:sp>
        <p:nvSpPr>
          <p:cNvPr id="35862" name="Rectangle 31"/>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5863" name="Straight Connector 32"/>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3586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17825" algn="l"/>
              </a:tabLst>
            </a:pPr>
            <a:r>
              <a:rPr lang="en-US" sz="2400" dirty="0">
                <a:solidFill>
                  <a:srgbClr val="69134B"/>
                </a:solidFill>
              </a:rPr>
              <a:t>1  </a:t>
            </a:r>
            <a:r>
              <a:rPr lang="el-GR" sz="2400" dirty="0" err="1" smtClean="0">
                <a:solidFill>
                  <a:srgbClr val="69134B"/>
                </a:solidFill>
              </a:rPr>
              <a:t>Υποδειγμα</a:t>
            </a:r>
            <a:r>
              <a:rPr lang="el-GR" sz="2400" dirty="0" smtClean="0">
                <a:solidFill>
                  <a:srgbClr val="69134B"/>
                </a:solidFill>
              </a:rPr>
              <a:t> </a:t>
            </a:r>
            <a:r>
              <a:rPr lang="en-US" sz="2400" dirty="0" err="1" smtClean="0">
                <a:solidFill>
                  <a:srgbClr val="69134B"/>
                </a:solidFill>
              </a:rPr>
              <a:t>Heckscher</a:t>
            </a:r>
            <a:r>
              <a:rPr lang="en-US" sz="2400" dirty="0" smtClean="0">
                <a:solidFill>
                  <a:srgbClr val="69134B"/>
                </a:solidFill>
              </a:rPr>
              <a:t>-Ohlin</a:t>
            </a:r>
            <a:endParaRPr lang="en-US" sz="2400" dirty="0">
              <a:solidFill>
                <a:srgbClr val="69134B"/>
              </a:solidFill>
            </a:endParaRPr>
          </a:p>
        </p:txBody>
      </p:sp>
      <p:sp>
        <p:nvSpPr>
          <p:cNvPr id="35865" name="Text Box 28"/>
          <p:cNvSpPr txBox="1">
            <a:spLocks noChangeArrowheads="1"/>
          </p:cNvSpPr>
          <p:nvPr/>
        </p:nvSpPr>
        <p:spPr bwMode="auto">
          <a:xfrm>
            <a:off x="3305175" y="1538288"/>
            <a:ext cx="5024581"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Διεθνής Ισορροπία Ελεύθερου Εμπορίου στη Χώρας μας</a:t>
            </a:r>
            <a:endParaRPr lang="en-US" dirty="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2"/>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750"/>
                                        <p:tgtEl>
                                          <p:spTgt spid="6"/>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750"/>
                                        <p:tgtEl>
                                          <p:spTgt spid="2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ipe(left)">
                                      <p:cBhvr>
                                        <p:cTn id="37" dur="500"/>
                                        <p:tgtEl>
                                          <p:spTgt spid="16">
                                            <p:txEl>
                                              <p:pRg st="0" end="0"/>
                                            </p:txEl>
                                          </p:spTgt>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750"/>
                                        <p:tgtEl>
                                          <p:spTgt spid="23"/>
                                        </p:tgtEl>
                                      </p:cBhvr>
                                    </p:animEffect>
                                  </p:childTnLst>
                                </p:cTn>
                              </p:par>
                            </p:childTnLst>
                          </p:cTn>
                        </p:par>
                        <p:par>
                          <p:cTn id="42" fill="hold">
                            <p:stCondLst>
                              <p:cond delay="5250"/>
                            </p:stCondLst>
                            <p:childTnLst>
                              <p:par>
                                <p:cTn id="43" presetID="22" presetClass="entr" presetSubtype="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6000"/>
                            </p:stCondLst>
                            <p:childTnLst>
                              <p:par>
                                <p:cTn id="47" presetID="22" presetClass="entr" presetSubtype="1"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750"/>
                                        <p:tgtEl>
                                          <p:spTgt spid="25"/>
                                        </p:tgtEl>
                                      </p:cBhvr>
                                    </p:animEffect>
                                  </p:childTnLst>
                                </p:cTn>
                              </p:par>
                            </p:childTnLst>
                          </p:cTn>
                        </p:par>
                        <p:par>
                          <p:cTn id="50" fill="hold">
                            <p:stCondLst>
                              <p:cond delay="675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750"/>
                                        <p:tgtEl>
                                          <p:spTgt spid="26"/>
                                        </p:tgtEl>
                                      </p:cBhvr>
                                    </p:animEffect>
                                  </p:childTnLst>
                                </p:cTn>
                              </p:par>
                            </p:childTnLst>
                          </p:cTn>
                        </p:par>
                        <p:par>
                          <p:cTn id="54" fill="hold">
                            <p:stCondLst>
                              <p:cond delay="7500"/>
                            </p:stCondLst>
                            <p:childTnLst>
                              <p:par>
                                <p:cTn id="55" presetID="22" presetClass="entr" presetSubtype="1" fill="hold" nodeType="afterEffect">
                                  <p:stCondLst>
                                    <p:cond delay="0"/>
                                  </p:stCondLst>
                                  <p:childTnLst>
                                    <p:set>
                                      <p:cBhvr>
                                        <p:cTn id="56" dur="1" fill="hold">
                                          <p:stCondLst>
                                            <p:cond delay="0"/>
                                          </p:stCondLst>
                                        </p:cTn>
                                        <p:tgtEl>
                                          <p:spTgt spid="862209"/>
                                        </p:tgtEl>
                                        <p:attrNameLst>
                                          <p:attrName>style.visibility</p:attrName>
                                        </p:attrNameLst>
                                      </p:cBhvr>
                                      <p:to>
                                        <p:strVal val="visible"/>
                                      </p:to>
                                    </p:set>
                                    <p:animEffect transition="in" filter="wipe(up)">
                                      <p:cBhvr>
                                        <p:cTn id="57" dur="1000"/>
                                        <p:tgtEl>
                                          <p:spTgt spid="862209"/>
                                        </p:tgtEl>
                                      </p:cBhvr>
                                    </p:animEffect>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up)">
                                      <p:cBhvr>
                                        <p:cTn id="61" dur="750"/>
                                        <p:tgtEl>
                                          <p:spTgt spid="27"/>
                                        </p:tgtEl>
                                      </p:cBhvr>
                                    </p:animEffect>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750"/>
                                        <p:tgtEl>
                                          <p:spTgt spid="29"/>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up)">
                                      <p:cBhvr>
                                        <p:cTn id="69" dur="75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wipe(left)">
                                      <p:cBhvr>
                                        <p:cTn id="74" dur="500"/>
                                        <p:tgtEl>
                                          <p:spTgt spid="17">
                                            <p:txEl>
                                              <p:pRg st="0" end="0"/>
                                            </p:txEl>
                                          </p:spTgt>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862208"/>
                                        </p:tgtEl>
                                        <p:attrNameLst>
                                          <p:attrName>style.visibility</p:attrName>
                                        </p:attrNameLst>
                                      </p:cBhvr>
                                      <p:to>
                                        <p:strVal val="visible"/>
                                      </p:to>
                                    </p:set>
                                    <p:animEffect transition="in" filter="wipe(left)">
                                      <p:cBhvr>
                                        <p:cTn id="78" dur="750"/>
                                        <p:tgtEl>
                                          <p:spTgt spid="862208"/>
                                        </p:tgtEl>
                                      </p:cBhvr>
                                    </p:animEffect>
                                  </p:childTnLst>
                                </p:cTn>
                              </p:par>
                            </p:childTnLst>
                          </p:cTn>
                        </p:par>
                        <p:par>
                          <p:cTn id="79" fill="hold">
                            <p:stCondLst>
                              <p:cond delay="1250"/>
                            </p:stCondLst>
                            <p:childTnLst>
                              <p:par>
                                <p:cTn id="80" presetID="22" presetClass="entr" presetSubtype="8" fill="hold" nodeType="afterEffect">
                                  <p:stCondLst>
                                    <p:cond delay="0"/>
                                  </p:stCondLst>
                                  <p:childTnLst>
                                    <p:set>
                                      <p:cBhvr>
                                        <p:cTn id="81" dur="1" fill="hold">
                                          <p:stCondLst>
                                            <p:cond delay="0"/>
                                          </p:stCondLst>
                                        </p:cTn>
                                        <p:tgtEl>
                                          <p:spTgt spid="862210"/>
                                        </p:tgtEl>
                                        <p:attrNameLst>
                                          <p:attrName>style.visibility</p:attrName>
                                        </p:attrNameLst>
                                      </p:cBhvr>
                                      <p:to>
                                        <p:strVal val="visible"/>
                                      </p:to>
                                    </p:set>
                                    <p:animEffect transition="in" filter="wipe(left)">
                                      <p:cBhvr>
                                        <p:cTn id="82" dur="500"/>
                                        <p:tgtEl>
                                          <p:spTgt spid="862210"/>
                                        </p:tgtEl>
                                      </p:cBhvr>
                                    </p:animEffect>
                                  </p:childTnLst>
                                </p:cTn>
                              </p:par>
                            </p:childTnLst>
                          </p:cTn>
                        </p:par>
                        <p:par>
                          <p:cTn id="83" fill="hold">
                            <p:stCondLst>
                              <p:cond delay="1750"/>
                            </p:stCondLst>
                            <p:childTnLst>
                              <p:par>
                                <p:cTn id="84" presetID="22" presetClass="entr" presetSubtype="8" fill="hold" nodeType="afterEffect">
                                  <p:stCondLst>
                                    <p:cond delay="0"/>
                                  </p:stCondLst>
                                  <p:childTnLst>
                                    <p:set>
                                      <p:cBhvr>
                                        <p:cTn id="85" dur="1" fill="hold">
                                          <p:stCondLst>
                                            <p:cond delay="0"/>
                                          </p:stCondLst>
                                        </p:cTn>
                                        <p:tgtEl>
                                          <p:spTgt spid="862212"/>
                                        </p:tgtEl>
                                        <p:attrNameLst>
                                          <p:attrName>style.visibility</p:attrName>
                                        </p:attrNameLst>
                                      </p:cBhvr>
                                      <p:to>
                                        <p:strVal val="visible"/>
                                      </p:to>
                                    </p:set>
                                    <p:animEffect transition="in" filter="wipe(left)">
                                      <p:cBhvr>
                                        <p:cTn id="86" dur="750"/>
                                        <p:tgtEl>
                                          <p:spTgt spid="862212"/>
                                        </p:tgtEl>
                                      </p:cBhvr>
                                    </p:animEffect>
                                  </p:childTnLst>
                                </p:cTn>
                              </p:par>
                            </p:childTnLst>
                          </p:cTn>
                        </p:par>
                        <p:par>
                          <p:cTn id="87" fill="hold">
                            <p:stCondLst>
                              <p:cond delay="2500"/>
                            </p:stCondLst>
                            <p:childTnLst>
                              <p:par>
                                <p:cTn id="88" presetID="22" presetClass="entr" presetSubtype="8"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11" grpId="0"/>
      <p:bldP spid="12" grpId="0" animBg="1"/>
      <p:bldP spid="14" grpId="0" animBg="1"/>
      <p:bldP spid="16" grpId="0" uiExpand="1" build="p" bldLvl="5"/>
      <p:bldP spid="17"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5"/>
          <p:cNvSpPr>
            <a:spLocks noChangeArrowheads="1"/>
          </p:cNvSpPr>
          <p:nvPr/>
        </p:nvSpPr>
        <p:spPr bwMode="auto">
          <a:xfrm>
            <a:off x="566738" y="747713"/>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sp>
        <p:nvSpPr>
          <p:cNvPr id="37890" name="Rectangle 6"/>
          <p:cNvSpPr>
            <a:spLocks noChangeArrowheads="1"/>
          </p:cNvSpPr>
          <p:nvPr/>
        </p:nvSpPr>
        <p:spPr bwMode="auto">
          <a:xfrm>
            <a:off x="566738" y="1143000"/>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Εγχώρια Ισορροπία με Ελεύθερο Εμπόριο </a:t>
            </a:r>
            <a:endParaRPr lang="en-US" sz="2000" dirty="0">
              <a:solidFill>
                <a:srgbClr val="3D68AF"/>
              </a:solidFill>
            </a:endParaRPr>
          </a:p>
        </p:txBody>
      </p:sp>
      <p:grpSp>
        <p:nvGrpSpPr>
          <p:cNvPr id="37891" name="Group 39"/>
          <p:cNvGrpSpPr>
            <a:grpSpLocks/>
          </p:cNvGrpSpPr>
          <p:nvPr/>
        </p:nvGrpSpPr>
        <p:grpSpPr bwMode="auto">
          <a:xfrm>
            <a:off x="647700" y="1560513"/>
            <a:ext cx="8220075" cy="5029200"/>
            <a:chOff x="566738" y="2199524"/>
            <a:chExt cx="7805737" cy="4220326"/>
          </a:xfrm>
        </p:grpSpPr>
        <p:sp>
          <p:nvSpPr>
            <p:cNvPr id="37916"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7917" name="Rectangle 17"/>
            <p:cNvSpPr>
              <a:spLocks noChangeArrowheads="1"/>
            </p:cNvSpPr>
            <p:nvPr/>
          </p:nvSpPr>
          <p:spPr bwMode="auto">
            <a:xfrm>
              <a:off x="594807" y="2199524"/>
              <a:ext cx="7772401" cy="26704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7892" name="Text Box 7"/>
          <p:cNvSpPr txBox="1">
            <a:spLocks noChangeArrowheads="1"/>
          </p:cNvSpPr>
          <p:nvPr/>
        </p:nvSpPr>
        <p:spPr bwMode="auto">
          <a:xfrm>
            <a:off x="666750" y="1577975"/>
            <a:ext cx="25558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4-3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37893" name="Rectangle 20"/>
          <p:cNvSpPr>
            <a:spLocks noChangeArrowheads="1"/>
          </p:cNvSpPr>
          <p:nvPr/>
        </p:nvSpPr>
        <p:spPr bwMode="auto">
          <a:xfrm>
            <a:off x="771525" y="1922463"/>
            <a:ext cx="7923213" cy="29321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6" name="Rectangle 23"/>
          <p:cNvSpPr>
            <a:spLocks noChangeArrowheads="1"/>
          </p:cNvSpPr>
          <p:nvPr/>
        </p:nvSpPr>
        <p:spPr bwMode="auto">
          <a:xfrm>
            <a:off x="704851" y="4891314"/>
            <a:ext cx="4171950" cy="1754326"/>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Το ύψος αυτού του τριγώνου είναι οι εγχώριες εισαγωγές υποδημάτων (η διαφορά μεταξύ της ποσότητας υποδημάτων που καταναλώνεται και της ποσότητας που παράγεται με εμπόριο</a:t>
            </a:r>
            <a:r>
              <a:rPr lang="en-US" sz="1800" b="0" dirty="0" smtClean="0"/>
              <a:t>, </a:t>
            </a:r>
            <a:r>
              <a:rPr lang="en-US" sz="1800" b="0" i="1" dirty="0"/>
              <a:t>Q</a:t>
            </a:r>
            <a:r>
              <a:rPr lang="en-US" sz="1800" b="0" i="1" baseline="-25000" dirty="0"/>
              <a:t>S</a:t>
            </a:r>
            <a:r>
              <a:rPr lang="en-US" sz="1800" b="0" baseline="-25000" dirty="0"/>
              <a:t>3</a:t>
            </a:r>
            <a:r>
              <a:rPr lang="en-US" sz="1800" b="0" i="1" dirty="0"/>
              <a:t> − Q</a:t>
            </a:r>
            <a:r>
              <a:rPr lang="en-US" sz="1800" b="0" i="1" baseline="-25000" dirty="0"/>
              <a:t>S</a:t>
            </a:r>
            <a:r>
              <a:rPr lang="en-US" sz="1800" b="0" baseline="-25000" dirty="0"/>
              <a:t>2</a:t>
            </a:r>
            <a:r>
              <a:rPr lang="en-US" sz="1800" b="0" dirty="0"/>
              <a:t>).</a:t>
            </a:r>
          </a:p>
        </p:txBody>
      </p:sp>
      <p:sp>
        <p:nvSpPr>
          <p:cNvPr id="17" name="Rectangle 31"/>
          <p:cNvSpPr>
            <a:spLocks noChangeArrowheads="1"/>
          </p:cNvSpPr>
          <p:nvPr/>
        </p:nvSpPr>
        <p:spPr bwMode="auto">
          <a:xfrm>
            <a:off x="4934857" y="4854575"/>
            <a:ext cx="4048806" cy="1754326"/>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Στο διάγραμμα </a:t>
            </a:r>
            <a:r>
              <a:rPr lang="en-US" sz="1800" b="0" dirty="0" smtClean="0"/>
              <a:t>(</a:t>
            </a:r>
            <a:r>
              <a:rPr lang="el-GR" sz="1800" b="0" dirty="0" smtClean="0"/>
              <a:t>β</a:t>
            </a:r>
            <a:r>
              <a:rPr lang="en-US" sz="1800" b="0" dirty="0" smtClean="0"/>
              <a:t>), </a:t>
            </a:r>
            <a:r>
              <a:rPr lang="el-GR" sz="1800" b="0" dirty="0" smtClean="0"/>
              <a:t>δείχνουμε τις εγχώριες εξαγωγές υπολογιστών ίσες με μηδέν στη σχετική τιμή χωρίς εμπόριο</a:t>
            </a:r>
            <a:r>
              <a:rPr lang="en-US" sz="1800" b="0" dirty="0" smtClean="0"/>
              <a:t>,</a:t>
            </a:r>
            <a:r>
              <a:rPr lang="en-US" sz="1800" b="0" i="1" dirty="0" smtClean="0"/>
              <a:t> </a:t>
            </a:r>
            <a:r>
              <a:rPr lang="en-US" sz="1800" b="0" i="1" dirty="0"/>
              <a:t>(P</a:t>
            </a:r>
            <a:r>
              <a:rPr lang="en-US" sz="1800" b="0" i="1" baseline="-25000" dirty="0"/>
              <a:t>C </a:t>
            </a:r>
            <a:r>
              <a:rPr lang="en-US" sz="1800" b="0" i="1" dirty="0"/>
              <a:t>/P</a:t>
            </a:r>
            <a:r>
              <a:rPr lang="en-US" sz="1800" b="0" i="1" baseline="-25000" dirty="0"/>
              <a:t>S</a:t>
            </a:r>
            <a:r>
              <a:rPr lang="en-US" sz="1800" b="0" i="1" dirty="0"/>
              <a:t>)</a:t>
            </a:r>
            <a:r>
              <a:rPr lang="en-US" sz="1800" b="0" i="1" baseline="30000" dirty="0"/>
              <a:t>A</a:t>
            </a:r>
            <a:r>
              <a:rPr lang="en-US" sz="1800" b="0" dirty="0"/>
              <a:t>, </a:t>
            </a:r>
            <a:r>
              <a:rPr lang="el-GR" sz="1800" b="0" dirty="0" smtClean="0"/>
              <a:t>και ίσες με</a:t>
            </a:r>
            <a:r>
              <a:rPr lang="en-US" sz="1800" b="0" i="1" dirty="0" smtClean="0"/>
              <a:t> </a:t>
            </a:r>
            <a:r>
              <a:rPr lang="en-US" sz="1800" b="0" i="1" dirty="0"/>
              <a:t>(Q</a:t>
            </a:r>
            <a:r>
              <a:rPr lang="en-US" sz="1800" b="0" i="1" baseline="-25000" dirty="0"/>
              <a:t>C</a:t>
            </a:r>
            <a:r>
              <a:rPr lang="en-US" sz="1800" b="0" baseline="-25000" dirty="0"/>
              <a:t>2</a:t>
            </a:r>
            <a:r>
              <a:rPr lang="en-US" sz="1800" b="0" i="1" dirty="0"/>
              <a:t> − Q</a:t>
            </a:r>
            <a:r>
              <a:rPr lang="en-US" sz="1800" b="0" i="1" baseline="-25000" dirty="0"/>
              <a:t>C</a:t>
            </a:r>
            <a:r>
              <a:rPr lang="en-US" sz="1800" b="0" baseline="-25000" dirty="0"/>
              <a:t>3</a:t>
            </a:r>
            <a:r>
              <a:rPr lang="en-US" sz="1800" b="0" i="1" dirty="0"/>
              <a:t>) </a:t>
            </a:r>
            <a:r>
              <a:rPr lang="el-GR" sz="1800" b="0" i="1" dirty="0" smtClean="0"/>
              <a:t> </a:t>
            </a:r>
            <a:r>
              <a:rPr lang="el-GR" sz="1800" b="0" dirty="0" smtClean="0"/>
              <a:t>στη σχετική τιμή με ελεύθερο εμπόριο, </a:t>
            </a:r>
            <a:r>
              <a:rPr lang="es-ES" sz="1800" b="0" dirty="0" smtClean="0"/>
              <a:t>(</a:t>
            </a:r>
            <a:r>
              <a:rPr lang="es-ES" sz="1800" b="0" i="1" dirty="0" smtClean="0"/>
              <a:t>P</a:t>
            </a:r>
            <a:r>
              <a:rPr lang="es-ES" sz="1800" b="0" i="1" baseline="-25000" dirty="0" smtClean="0"/>
              <a:t>C</a:t>
            </a:r>
            <a:r>
              <a:rPr lang="es-ES" sz="1800" b="0" i="1" dirty="0" smtClean="0"/>
              <a:t>/P</a:t>
            </a:r>
            <a:r>
              <a:rPr lang="es-ES" sz="1800" b="0" i="1" baseline="-25000" dirty="0" smtClean="0"/>
              <a:t>S</a:t>
            </a:r>
            <a:r>
              <a:rPr lang="es-ES" sz="1800" b="0" i="1" dirty="0" smtClean="0"/>
              <a:t>)</a:t>
            </a:r>
            <a:r>
              <a:rPr lang="es-ES" sz="1800" b="0" i="1" baseline="30000" dirty="0" smtClean="0"/>
              <a:t>W</a:t>
            </a:r>
            <a:r>
              <a:rPr lang="es-ES" sz="1800" b="0" i="1" dirty="0"/>
              <a:t>.</a:t>
            </a:r>
            <a:endParaRPr lang="en-US" sz="1800" b="0" dirty="0"/>
          </a:p>
        </p:txBody>
      </p:sp>
      <p:pic>
        <p:nvPicPr>
          <p:cNvPr id="37896" name="Picture 30"/>
          <p:cNvPicPr>
            <a:picLocks noChangeAspect="1"/>
          </p:cNvPicPr>
          <p:nvPr/>
        </p:nvPicPr>
        <p:blipFill>
          <a:blip r:embed="rId3" cstate="print"/>
          <a:srcRect/>
          <a:stretch>
            <a:fillRect/>
          </a:stretch>
        </p:blipFill>
        <p:spPr bwMode="auto">
          <a:xfrm>
            <a:off x="1096963" y="1924050"/>
            <a:ext cx="3305175" cy="2924175"/>
          </a:xfrm>
          <a:prstGeom prst="rect">
            <a:avLst/>
          </a:prstGeom>
          <a:noFill/>
          <a:ln w="9525">
            <a:noFill/>
            <a:miter lim="800000"/>
            <a:headEnd/>
            <a:tailEnd/>
          </a:ln>
        </p:spPr>
      </p:pic>
      <p:pic>
        <p:nvPicPr>
          <p:cNvPr id="37897" name="Picture 22"/>
          <p:cNvPicPr>
            <a:picLocks noChangeAspect="1"/>
          </p:cNvPicPr>
          <p:nvPr/>
        </p:nvPicPr>
        <p:blipFill>
          <a:blip r:embed="rId4" cstate="print"/>
          <a:srcRect/>
          <a:stretch>
            <a:fillRect/>
          </a:stretch>
        </p:blipFill>
        <p:spPr bwMode="auto">
          <a:xfrm>
            <a:off x="1096963" y="1924050"/>
            <a:ext cx="3305175" cy="2924175"/>
          </a:xfrm>
          <a:prstGeom prst="rect">
            <a:avLst/>
          </a:prstGeom>
          <a:noFill/>
          <a:ln w="9525">
            <a:noFill/>
            <a:miter lim="800000"/>
            <a:headEnd/>
            <a:tailEnd/>
          </a:ln>
        </p:spPr>
      </p:pic>
      <p:pic>
        <p:nvPicPr>
          <p:cNvPr id="37898" name="Picture 21"/>
          <p:cNvPicPr>
            <a:picLocks noChangeAspect="1"/>
          </p:cNvPicPr>
          <p:nvPr/>
        </p:nvPicPr>
        <p:blipFill>
          <a:blip r:embed="rId5" cstate="print"/>
          <a:srcRect/>
          <a:stretch>
            <a:fillRect/>
          </a:stretch>
        </p:blipFill>
        <p:spPr bwMode="auto">
          <a:xfrm>
            <a:off x="1096963" y="1924050"/>
            <a:ext cx="3305175" cy="2924175"/>
          </a:xfrm>
          <a:prstGeom prst="rect">
            <a:avLst/>
          </a:prstGeom>
          <a:noFill/>
          <a:ln w="9525">
            <a:noFill/>
            <a:miter lim="800000"/>
            <a:headEnd/>
            <a:tailEnd/>
          </a:ln>
        </p:spPr>
      </p:pic>
      <p:pic>
        <p:nvPicPr>
          <p:cNvPr id="37899" name="Picture 5"/>
          <p:cNvPicPr>
            <a:picLocks noChangeAspect="1"/>
          </p:cNvPicPr>
          <p:nvPr/>
        </p:nvPicPr>
        <p:blipFill>
          <a:blip r:embed="rId6" cstate="print"/>
          <a:srcRect/>
          <a:stretch>
            <a:fillRect/>
          </a:stretch>
        </p:blipFill>
        <p:spPr bwMode="auto">
          <a:xfrm>
            <a:off x="1096963" y="1924050"/>
            <a:ext cx="3305175" cy="2924175"/>
          </a:xfrm>
          <a:prstGeom prst="rect">
            <a:avLst/>
          </a:prstGeom>
          <a:noFill/>
          <a:ln w="9525">
            <a:noFill/>
            <a:miter lim="800000"/>
            <a:headEnd/>
            <a:tailEnd/>
          </a:ln>
        </p:spPr>
      </p:pic>
      <p:pic>
        <p:nvPicPr>
          <p:cNvPr id="37900" name="Picture 23"/>
          <p:cNvPicPr>
            <a:picLocks noChangeAspect="1"/>
          </p:cNvPicPr>
          <p:nvPr/>
        </p:nvPicPr>
        <p:blipFill>
          <a:blip r:embed="rId7" cstate="print"/>
          <a:srcRect/>
          <a:stretch>
            <a:fillRect/>
          </a:stretch>
        </p:blipFill>
        <p:spPr bwMode="auto">
          <a:xfrm>
            <a:off x="1096963" y="1924050"/>
            <a:ext cx="3305175" cy="2924175"/>
          </a:xfrm>
          <a:prstGeom prst="rect">
            <a:avLst/>
          </a:prstGeom>
          <a:noFill/>
          <a:ln w="9525">
            <a:noFill/>
            <a:miter lim="800000"/>
            <a:headEnd/>
            <a:tailEnd/>
          </a:ln>
        </p:spPr>
      </p:pic>
      <p:pic>
        <p:nvPicPr>
          <p:cNvPr id="37901" name="Picture 24"/>
          <p:cNvPicPr>
            <a:picLocks noChangeAspect="1"/>
          </p:cNvPicPr>
          <p:nvPr/>
        </p:nvPicPr>
        <p:blipFill>
          <a:blip r:embed="rId8" cstate="print"/>
          <a:srcRect/>
          <a:stretch>
            <a:fillRect/>
          </a:stretch>
        </p:blipFill>
        <p:spPr bwMode="auto">
          <a:xfrm>
            <a:off x="1096963" y="1924050"/>
            <a:ext cx="3305175" cy="2924175"/>
          </a:xfrm>
          <a:prstGeom prst="rect">
            <a:avLst/>
          </a:prstGeom>
          <a:noFill/>
          <a:ln w="9525">
            <a:noFill/>
            <a:miter lim="800000"/>
            <a:headEnd/>
            <a:tailEnd/>
          </a:ln>
        </p:spPr>
      </p:pic>
      <p:pic>
        <p:nvPicPr>
          <p:cNvPr id="37902" name="Picture 862208"/>
          <p:cNvPicPr>
            <a:picLocks noChangeAspect="1"/>
          </p:cNvPicPr>
          <p:nvPr/>
        </p:nvPicPr>
        <p:blipFill>
          <a:blip r:embed="rId9" cstate="print"/>
          <a:srcRect/>
          <a:stretch>
            <a:fillRect/>
          </a:stretch>
        </p:blipFill>
        <p:spPr bwMode="auto">
          <a:xfrm>
            <a:off x="1096963" y="1924050"/>
            <a:ext cx="3305175" cy="2924175"/>
          </a:xfrm>
          <a:prstGeom prst="rect">
            <a:avLst/>
          </a:prstGeom>
          <a:noFill/>
          <a:ln w="9525">
            <a:noFill/>
            <a:miter lim="800000"/>
            <a:headEnd/>
            <a:tailEnd/>
          </a:ln>
        </p:spPr>
      </p:pic>
      <p:pic>
        <p:nvPicPr>
          <p:cNvPr id="37903" name="Picture 25"/>
          <p:cNvPicPr>
            <a:picLocks noChangeAspect="1"/>
          </p:cNvPicPr>
          <p:nvPr/>
        </p:nvPicPr>
        <p:blipFill>
          <a:blip r:embed="rId10" cstate="print"/>
          <a:srcRect/>
          <a:stretch>
            <a:fillRect/>
          </a:stretch>
        </p:blipFill>
        <p:spPr bwMode="auto">
          <a:xfrm>
            <a:off x="1096963" y="1924050"/>
            <a:ext cx="3305175" cy="2924175"/>
          </a:xfrm>
          <a:prstGeom prst="rect">
            <a:avLst/>
          </a:prstGeom>
          <a:noFill/>
          <a:ln w="9525">
            <a:noFill/>
            <a:miter lim="800000"/>
            <a:headEnd/>
            <a:tailEnd/>
          </a:ln>
        </p:spPr>
      </p:pic>
      <p:pic>
        <p:nvPicPr>
          <p:cNvPr id="37904" name="Picture 26"/>
          <p:cNvPicPr>
            <a:picLocks noChangeAspect="1"/>
          </p:cNvPicPr>
          <p:nvPr/>
        </p:nvPicPr>
        <p:blipFill>
          <a:blip r:embed="rId11" cstate="print"/>
          <a:srcRect/>
          <a:stretch>
            <a:fillRect/>
          </a:stretch>
        </p:blipFill>
        <p:spPr bwMode="auto">
          <a:xfrm>
            <a:off x="1096963" y="1924050"/>
            <a:ext cx="3305175" cy="2924175"/>
          </a:xfrm>
          <a:prstGeom prst="rect">
            <a:avLst/>
          </a:prstGeom>
          <a:noFill/>
          <a:ln w="9525">
            <a:noFill/>
            <a:miter lim="800000"/>
            <a:headEnd/>
            <a:tailEnd/>
          </a:ln>
        </p:spPr>
      </p:pic>
      <p:pic>
        <p:nvPicPr>
          <p:cNvPr id="37905" name="Picture 28"/>
          <p:cNvPicPr>
            <a:picLocks noChangeAspect="1"/>
          </p:cNvPicPr>
          <p:nvPr/>
        </p:nvPicPr>
        <p:blipFill>
          <a:blip r:embed="rId12" cstate="print"/>
          <a:srcRect/>
          <a:stretch>
            <a:fillRect/>
          </a:stretch>
        </p:blipFill>
        <p:spPr bwMode="auto">
          <a:xfrm>
            <a:off x="1096963" y="1924050"/>
            <a:ext cx="3305175" cy="2924175"/>
          </a:xfrm>
          <a:prstGeom prst="rect">
            <a:avLst/>
          </a:prstGeom>
          <a:noFill/>
          <a:ln w="9525">
            <a:noFill/>
            <a:miter lim="800000"/>
            <a:headEnd/>
            <a:tailEnd/>
          </a:ln>
        </p:spPr>
      </p:pic>
      <p:pic>
        <p:nvPicPr>
          <p:cNvPr id="37906" name="Picture 29"/>
          <p:cNvPicPr>
            <a:picLocks noChangeAspect="1"/>
          </p:cNvPicPr>
          <p:nvPr/>
        </p:nvPicPr>
        <p:blipFill>
          <a:blip r:embed="rId13" cstate="print"/>
          <a:srcRect/>
          <a:stretch>
            <a:fillRect/>
          </a:stretch>
        </p:blipFill>
        <p:spPr bwMode="auto">
          <a:xfrm>
            <a:off x="1096963" y="1924050"/>
            <a:ext cx="3305175" cy="2924175"/>
          </a:xfrm>
          <a:prstGeom prst="rect">
            <a:avLst/>
          </a:prstGeom>
          <a:noFill/>
          <a:ln w="9525">
            <a:noFill/>
            <a:miter lim="800000"/>
            <a:headEnd/>
            <a:tailEnd/>
          </a:ln>
        </p:spPr>
      </p:pic>
      <p:pic>
        <p:nvPicPr>
          <p:cNvPr id="37907" name="Picture 862207"/>
          <p:cNvPicPr>
            <a:picLocks noChangeAspect="1"/>
          </p:cNvPicPr>
          <p:nvPr/>
        </p:nvPicPr>
        <p:blipFill>
          <a:blip r:embed="rId14" cstate="print"/>
          <a:srcRect/>
          <a:stretch>
            <a:fillRect/>
          </a:stretch>
        </p:blipFill>
        <p:spPr bwMode="auto">
          <a:xfrm>
            <a:off x="1096963" y="1924050"/>
            <a:ext cx="3305175" cy="2924175"/>
          </a:xfrm>
          <a:prstGeom prst="rect">
            <a:avLst/>
          </a:prstGeom>
          <a:noFill/>
          <a:ln w="9525">
            <a:noFill/>
            <a:miter lim="800000"/>
            <a:headEnd/>
            <a:tailEnd/>
          </a:ln>
        </p:spPr>
      </p:pic>
      <p:pic>
        <p:nvPicPr>
          <p:cNvPr id="37908" name="Picture 862209"/>
          <p:cNvPicPr>
            <a:picLocks noChangeAspect="1"/>
          </p:cNvPicPr>
          <p:nvPr/>
        </p:nvPicPr>
        <p:blipFill>
          <a:blip r:embed="rId15" cstate="print"/>
          <a:srcRect/>
          <a:stretch>
            <a:fillRect/>
          </a:stretch>
        </p:blipFill>
        <p:spPr bwMode="auto">
          <a:xfrm>
            <a:off x="5249863" y="1924050"/>
            <a:ext cx="2952750" cy="2924175"/>
          </a:xfrm>
          <a:prstGeom prst="rect">
            <a:avLst/>
          </a:prstGeom>
          <a:noFill/>
          <a:ln w="9525">
            <a:noFill/>
            <a:miter lim="800000"/>
            <a:headEnd/>
            <a:tailEnd/>
          </a:ln>
        </p:spPr>
      </p:pic>
      <p:pic>
        <p:nvPicPr>
          <p:cNvPr id="862214" name="Picture 862213"/>
          <p:cNvPicPr>
            <a:picLocks noChangeAspect="1"/>
          </p:cNvPicPr>
          <p:nvPr/>
        </p:nvPicPr>
        <p:blipFill>
          <a:blip r:embed="rId16" cstate="print"/>
          <a:srcRect/>
          <a:stretch>
            <a:fillRect/>
          </a:stretch>
        </p:blipFill>
        <p:spPr bwMode="auto">
          <a:xfrm>
            <a:off x="5249863" y="1924050"/>
            <a:ext cx="2952750" cy="2924175"/>
          </a:xfrm>
          <a:prstGeom prst="rect">
            <a:avLst/>
          </a:prstGeom>
          <a:noFill/>
          <a:ln w="9525">
            <a:noFill/>
            <a:miter lim="800000"/>
            <a:headEnd/>
            <a:tailEnd/>
          </a:ln>
        </p:spPr>
      </p:pic>
      <p:pic>
        <p:nvPicPr>
          <p:cNvPr id="37910" name="Picture 862211"/>
          <p:cNvPicPr>
            <a:picLocks noChangeAspect="1"/>
          </p:cNvPicPr>
          <p:nvPr/>
        </p:nvPicPr>
        <p:blipFill>
          <a:blip r:embed="rId17" cstate="print"/>
          <a:srcRect/>
          <a:stretch>
            <a:fillRect/>
          </a:stretch>
        </p:blipFill>
        <p:spPr bwMode="auto">
          <a:xfrm>
            <a:off x="5249863" y="1924050"/>
            <a:ext cx="2952750" cy="2924175"/>
          </a:xfrm>
          <a:prstGeom prst="rect">
            <a:avLst/>
          </a:prstGeom>
          <a:noFill/>
          <a:ln w="9525">
            <a:noFill/>
            <a:miter lim="800000"/>
            <a:headEnd/>
            <a:tailEnd/>
          </a:ln>
        </p:spPr>
      </p:pic>
      <p:pic>
        <p:nvPicPr>
          <p:cNvPr id="862215" name="Picture 862214"/>
          <p:cNvPicPr>
            <a:picLocks noChangeAspect="1"/>
          </p:cNvPicPr>
          <p:nvPr/>
        </p:nvPicPr>
        <p:blipFill>
          <a:blip r:embed="rId18" cstate="print"/>
          <a:srcRect/>
          <a:stretch>
            <a:fillRect/>
          </a:stretch>
        </p:blipFill>
        <p:spPr bwMode="auto">
          <a:xfrm>
            <a:off x="5249863" y="1924050"/>
            <a:ext cx="2952750" cy="2924175"/>
          </a:xfrm>
          <a:prstGeom prst="rect">
            <a:avLst/>
          </a:prstGeom>
          <a:noFill/>
          <a:ln w="9525">
            <a:noFill/>
            <a:miter lim="800000"/>
            <a:headEnd/>
            <a:tailEnd/>
          </a:ln>
        </p:spPr>
      </p:pic>
      <p:sp>
        <p:nvSpPr>
          <p:cNvPr id="37912" name="Rectangle 31"/>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7913" name="Straight Connector 32"/>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3791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17825" algn="l"/>
              </a:tabLst>
            </a:pPr>
            <a:r>
              <a:rPr lang="en-US" sz="2400" dirty="0">
                <a:solidFill>
                  <a:srgbClr val="69134B"/>
                </a:solidFill>
              </a:rPr>
              <a:t>1  </a:t>
            </a:r>
            <a:r>
              <a:rPr lang="el-GR" sz="2400" dirty="0" smtClean="0">
                <a:solidFill>
                  <a:srgbClr val="69134B"/>
                </a:solidFill>
              </a:rPr>
              <a:t>Το Υπόδειγμα </a:t>
            </a:r>
            <a:r>
              <a:rPr lang="en-US" sz="2400" dirty="0" err="1" smtClean="0">
                <a:solidFill>
                  <a:srgbClr val="69134B"/>
                </a:solidFill>
              </a:rPr>
              <a:t>Heckscher</a:t>
            </a:r>
            <a:r>
              <a:rPr lang="en-US" sz="2400" dirty="0" smtClean="0">
                <a:solidFill>
                  <a:srgbClr val="69134B"/>
                </a:solidFill>
              </a:rPr>
              <a:t>-Ohlin</a:t>
            </a:r>
            <a:endParaRPr lang="en-US" sz="2400" dirty="0">
              <a:solidFill>
                <a:srgbClr val="69134B"/>
              </a:solidFill>
            </a:endParaRPr>
          </a:p>
        </p:txBody>
      </p:sp>
      <p:sp>
        <p:nvSpPr>
          <p:cNvPr id="37915" name="Text Box 30"/>
          <p:cNvSpPr txBox="1">
            <a:spLocks noChangeArrowheads="1"/>
          </p:cNvSpPr>
          <p:nvPr/>
        </p:nvSpPr>
        <p:spPr bwMode="auto">
          <a:xfrm>
            <a:off x="3201988" y="1568451"/>
            <a:ext cx="5949514" cy="544765"/>
          </a:xfrm>
          <a:prstGeom prst="rect">
            <a:avLst/>
          </a:prstGeom>
          <a:noFill/>
          <a:ln w="9525">
            <a:noFill/>
            <a:miter lim="800000"/>
            <a:headEnd/>
            <a:tailEnd/>
          </a:ln>
        </p:spPr>
        <p:txBody>
          <a:bodyPr wrap="square">
            <a:spAutoFit/>
          </a:bodyPr>
          <a:lstStyle/>
          <a:p>
            <a:pPr>
              <a:spcBef>
                <a:spcPct val="10000"/>
              </a:spcBef>
              <a:spcAft>
                <a:spcPct val="10000"/>
              </a:spcAft>
            </a:pPr>
            <a:r>
              <a:rPr lang="el-GR" dirty="0" smtClean="0">
                <a:solidFill>
                  <a:srgbClr val="8A3A6A"/>
                </a:solidFill>
              </a:rPr>
              <a:t>Διεθνής Ισορροπία Ελεύθερου Εμπορίου στη Χώρας μας (συνέχεια)</a:t>
            </a:r>
            <a:endParaRPr lang="en-US" dirty="0" smtClean="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62215"/>
                                        </p:tgtEl>
                                        <p:attrNameLst>
                                          <p:attrName>style.visibility</p:attrName>
                                        </p:attrNameLst>
                                      </p:cBhvr>
                                      <p:to>
                                        <p:strVal val="visible"/>
                                      </p:to>
                                    </p:set>
                                    <p:animEffect transition="in" filter="wipe(left)">
                                      <p:cBhvr>
                                        <p:cTn id="16" dur="750"/>
                                        <p:tgtEl>
                                          <p:spTgt spid="862215"/>
                                        </p:tgtEl>
                                      </p:cBhvr>
                                    </p:animEffect>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862214"/>
                                        </p:tgtEl>
                                        <p:attrNameLst>
                                          <p:attrName>style.visibility</p:attrName>
                                        </p:attrNameLst>
                                      </p:cBhvr>
                                      <p:to>
                                        <p:strVal val="visible"/>
                                      </p:to>
                                    </p:set>
                                    <p:animEffect transition="in" filter="wipe(left)">
                                      <p:cBhvr>
                                        <p:cTn id="20" dur="750"/>
                                        <p:tgtEl>
                                          <p:spTgt spid="86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2"/>
      <p:bldP spid="17"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5"/>
          <p:cNvSpPr>
            <a:spLocks noChangeArrowheads="1"/>
          </p:cNvSpPr>
          <p:nvPr/>
        </p:nvSpPr>
        <p:spPr bwMode="auto">
          <a:xfrm>
            <a:off x="566738" y="747713"/>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sp>
        <p:nvSpPr>
          <p:cNvPr id="11" name="Rectangle 6"/>
          <p:cNvSpPr>
            <a:spLocks noChangeArrowheads="1"/>
          </p:cNvSpPr>
          <p:nvPr/>
        </p:nvSpPr>
        <p:spPr bwMode="auto">
          <a:xfrm>
            <a:off x="566738" y="1114425"/>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Ισορροπία με Ελεύθερο Εμπόριο στην Ξένη Χώρα</a:t>
            </a:r>
            <a:endParaRPr lang="en-US" sz="2000" dirty="0">
              <a:solidFill>
                <a:srgbClr val="3D68AF"/>
              </a:solidFill>
            </a:endParaRPr>
          </a:p>
        </p:txBody>
      </p:sp>
      <p:grpSp>
        <p:nvGrpSpPr>
          <p:cNvPr id="2" name="Group 39"/>
          <p:cNvGrpSpPr>
            <a:grpSpLocks/>
          </p:cNvGrpSpPr>
          <p:nvPr/>
        </p:nvGrpSpPr>
        <p:grpSpPr bwMode="auto">
          <a:xfrm>
            <a:off x="647700" y="1538288"/>
            <a:ext cx="8278813" cy="5062537"/>
            <a:chOff x="566738" y="2200275"/>
            <a:chExt cx="7805737" cy="4219575"/>
          </a:xfrm>
        </p:grpSpPr>
        <p:sp>
          <p:nvSpPr>
            <p:cNvPr id="39960"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9961" name="Rectangle 17"/>
            <p:cNvSpPr>
              <a:spLocks noChangeArrowheads="1"/>
            </p:cNvSpPr>
            <p:nvPr/>
          </p:nvSpPr>
          <p:spPr bwMode="auto">
            <a:xfrm>
              <a:off x="581024" y="2219326"/>
              <a:ext cx="7772401" cy="26263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666750" y="1573213"/>
            <a:ext cx="25558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4-4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14" name="Rectangle 20"/>
          <p:cNvSpPr>
            <a:spLocks noChangeArrowheads="1"/>
          </p:cNvSpPr>
          <p:nvPr/>
        </p:nvSpPr>
        <p:spPr bwMode="auto">
          <a:xfrm>
            <a:off x="771525" y="1914525"/>
            <a:ext cx="8008938" cy="305276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862209" name="Picture 862208"/>
          <p:cNvPicPr>
            <a:picLocks noChangeAspect="1"/>
          </p:cNvPicPr>
          <p:nvPr/>
        </p:nvPicPr>
        <p:blipFill>
          <a:blip r:embed="rId3" cstate="print"/>
          <a:srcRect/>
          <a:stretch>
            <a:fillRect/>
          </a:stretch>
        </p:blipFill>
        <p:spPr bwMode="auto">
          <a:xfrm>
            <a:off x="1119188" y="1947863"/>
            <a:ext cx="2914650" cy="3019425"/>
          </a:xfrm>
          <a:prstGeom prst="rect">
            <a:avLst/>
          </a:prstGeom>
          <a:noFill/>
          <a:ln w="9525">
            <a:noFill/>
            <a:miter lim="800000"/>
            <a:headEnd/>
            <a:tailEnd/>
          </a:ln>
        </p:spPr>
      </p:pic>
      <p:sp>
        <p:nvSpPr>
          <p:cNvPr id="16" name="Rectangle 23"/>
          <p:cNvSpPr>
            <a:spLocks noChangeArrowheads="1"/>
          </p:cNvSpPr>
          <p:nvPr/>
        </p:nvSpPr>
        <p:spPr bwMode="auto">
          <a:xfrm>
            <a:off x="614363" y="5010150"/>
            <a:ext cx="4146323" cy="1569660"/>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Στην παγκόσμια σχετική τιμή υπολογιστών με ελεύθερο εμπόριο</a:t>
            </a:r>
            <a:r>
              <a:rPr lang="en-US" sz="1600" b="0" dirty="0" smtClean="0"/>
              <a:t>, </a:t>
            </a:r>
            <a:r>
              <a:rPr lang="en-US" sz="1600" b="0" i="1" dirty="0"/>
              <a:t>(P</a:t>
            </a:r>
            <a:r>
              <a:rPr lang="en-US" sz="1600" b="0" i="1" baseline="-25000" dirty="0"/>
              <a:t>C</a:t>
            </a:r>
            <a:r>
              <a:rPr lang="en-US" sz="1600" b="0" i="1" dirty="0"/>
              <a:t> /P</a:t>
            </a:r>
            <a:r>
              <a:rPr lang="en-US" sz="1600" b="0" i="1" baseline="-25000" dirty="0"/>
              <a:t>S</a:t>
            </a:r>
            <a:r>
              <a:rPr lang="en-US" sz="1600" b="0" i="1" dirty="0"/>
              <a:t>)</a:t>
            </a:r>
            <a:r>
              <a:rPr lang="en-US" sz="1600" b="0" i="1" baseline="30000" dirty="0"/>
              <a:t>W</a:t>
            </a:r>
            <a:r>
              <a:rPr lang="en-US" sz="1600" b="0" i="1" dirty="0" smtClean="0"/>
              <a:t>,</a:t>
            </a:r>
            <a:r>
              <a:rPr lang="el-GR" sz="1600" b="0" dirty="0" smtClean="0"/>
              <a:t> η ξένη χώρα παράγει στο σημείο </a:t>
            </a:r>
            <a:r>
              <a:rPr lang="en-US" sz="1600" b="0" dirty="0" smtClean="0"/>
              <a:t> </a:t>
            </a:r>
            <a:r>
              <a:rPr lang="en-US" sz="1600" b="0" i="1" dirty="0"/>
              <a:t>B* </a:t>
            </a:r>
            <a:r>
              <a:rPr lang="el-GR" sz="1600" b="0" dirty="0" smtClean="0"/>
              <a:t>στο διάγραμμα</a:t>
            </a:r>
            <a:r>
              <a:rPr lang="en-US" sz="1600" b="0" dirty="0" smtClean="0"/>
              <a:t> (</a:t>
            </a:r>
            <a:r>
              <a:rPr lang="el-GR" sz="1600" b="0" dirty="0" smtClean="0"/>
              <a:t>α</a:t>
            </a:r>
            <a:r>
              <a:rPr lang="en-US" sz="1600" b="0" dirty="0" smtClean="0"/>
              <a:t>) </a:t>
            </a:r>
            <a:r>
              <a:rPr lang="el-GR" sz="1600" b="0" dirty="0" smtClean="0"/>
              <a:t>και καταναλώνει στο σημείο</a:t>
            </a:r>
            <a:r>
              <a:rPr lang="en-US" sz="1600" b="0" dirty="0" smtClean="0"/>
              <a:t> </a:t>
            </a:r>
            <a:r>
              <a:rPr lang="en-US" sz="1600" b="0" i="1" dirty="0"/>
              <a:t>C</a:t>
            </a:r>
            <a:r>
              <a:rPr lang="en-US" sz="1600" b="0" i="1" dirty="0" smtClean="0"/>
              <a:t>*,</a:t>
            </a:r>
            <a:r>
              <a:rPr lang="el-GR" sz="1600" b="0" dirty="0" smtClean="0"/>
              <a:t> εισάγοντας υπολογιστές και εξάγοντας υποδήματα.</a:t>
            </a:r>
            <a:endParaRPr lang="en-US" sz="1600" b="0" i="1" dirty="0"/>
          </a:p>
        </p:txBody>
      </p:sp>
      <p:sp>
        <p:nvSpPr>
          <p:cNvPr id="17" name="Rectangle 31"/>
          <p:cNvSpPr>
            <a:spLocks noChangeArrowheads="1"/>
          </p:cNvSpPr>
          <p:nvPr/>
        </p:nvSpPr>
        <p:spPr bwMode="auto">
          <a:xfrm>
            <a:off x="4717143" y="4981575"/>
            <a:ext cx="4426857" cy="1618905"/>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Το σημείο </a:t>
            </a:r>
            <a:r>
              <a:rPr lang="en-US" sz="1600" b="0" i="1" dirty="0" smtClean="0"/>
              <a:t>A</a:t>
            </a:r>
            <a:r>
              <a:rPr lang="en-US" sz="1600" b="0" i="1" dirty="0"/>
              <a:t>* </a:t>
            </a:r>
            <a:r>
              <a:rPr lang="el-GR" sz="1600" b="0" dirty="0" smtClean="0"/>
              <a:t>είναι η ισορροπία χωρίς εμπόριο.</a:t>
            </a:r>
            <a:endParaRPr lang="en-US" sz="1600" b="0" dirty="0"/>
          </a:p>
          <a:p>
            <a:pPr>
              <a:spcBef>
                <a:spcPct val="10000"/>
              </a:spcBef>
              <a:spcAft>
                <a:spcPct val="10000"/>
              </a:spcAft>
            </a:pPr>
            <a:r>
              <a:rPr lang="el-GR" sz="1600" b="0" dirty="0" smtClean="0"/>
              <a:t>Το «τρίγωνο του εμπορίου» έχει μια βάση ίση με τις εισαγωγές υπολογιστών της ξένης χώρας (τη διαφορά μεταξύ της κατανάλωσης υπολογιστών και της ποσότητας που παράγεται με εμπόριο</a:t>
            </a:r>
            <a:r>
              <a:rPr lang="en-US" sz="1600" b="0" dirty="0" smtClean="0"/>
              <a:t>, </a:t>
            </a:r>
            <a:r>
              <a:rPr lang="en-US" sz="1600" b="0" dirty="0"/>
              <a:t>(</a:t>
            </a:r>
            <a:r>
              <a:rPr lang="en-US" sz="1600" b="0" i="1" dirty="0"/>
              <a:t>Q*</a:t>
            </a:r>
            <a:r>
              <a:rPr lang="en-US" sz="1600" b="0" i="1" baseline="-25000" dirty="0"/>
              <a:t>C</a:t>
            </a:r>
            <a:r>
              <a:rPr lang="en-US" sz="1600" b="0" baseline="-25000" dirty="0"/>
              <a:t>3</a:t>
            </a:r>
            <a:r>
              <a:rPr lang="en-US" sz="1600" b="0" i="1" dirty="0"/>
              <a:t> − Q*</a:t>
            </a:r>
            <a:r>
              <a:rPr lang="en-US" sz="1600" b="0" i="1" baseline="-25000" dirty="0"/>
              <a:t>C2</a:t>
            </a:r>
            <a:r>
              <a:rPr lang="en-US" sz="1600" b="0" dirty="0"/>
              <a:t>).</a:t>
            </a:r>
          </a:p>
        </p:txBody>
      </p:sp>
      <p:pic>
        <p:nvPicPr>
          <p:cNvPr id="23" name="Picture 22"/>
          <p:cNvPicPr>
            <a:picLocks noChangeAspect="1"/>
          </p:cNvPicPr>
          <p:nvPr/>
        </p:nvPicPr>
        <p:blipFill>
          <a:blip r:embed="rId4" cstate="print"/>
          <a:srcRect/>
          <a:stretch>
            <a:fillRect/>
          </a:stretch>
        </p:blipFill>
        <p:spPr bwMode="auto">
          <a:xfrm>
            <a:off x="1119188" y="1947863"/>
            <a:ext cx="2914650" cy="3019425"/>
          </a:xfrm>
          <a:prstGeom prst="rect">
            <a:avLst/>
          </a:prstGeom>
          <a:noFill/>
          <a:ln w="9525">
            <a:noFill/>
            <a:miter lim="800000"/>
            <a:headEnd/>
            <a:tailEnd/>
          </a:ln>
        </p:spPr>
      </p:pic>
      <p:pic>
        <p:nvPicPr>
          <p:cNvPr id="22" name="Picture 21"/>
          <p:cNvPicPr>
            <a:picLocks noChangeAspect="1"/>
          </p:cNvPicPr>
          <p:nvPr/>
        </p:nvPicPr>
        <p:blipFill>
          <a:blip r:embed="rId5" cstate="print"/>
          <a:srcRect/>
          <a:stretch>
            <a:fillRect/>
          </a:stretch>
        </p:blipFill>
        <p:spPr bwMode="auto">
          <a:xfrm>
            <a:off x="1119188" y="1947863"/>
            <a:ext cx="2914650" cy="3019425"/>
          </a:xfrm>
          <a:prstGeom prst="rect">
            <a:avLst/>
          </a:prstGeom>
          <a:noFill/>
          <a:ln w="9525">
            <a:noFill/>
            <a:miter lim="800000"/>
            <a:headEnd/>
            <a:tailEnd/>
          </a:ln>
        </p:spPr>
      </p:pic>
      <p:pic>
        <p:nvPicPr>
          <p:cNvPr id="21" name="Picture 20"/>
          <p:cNvPicPr>
            <a:picLocks noChangeAspect="1"/>
          </p:cNvPicPr>
          <p:nvPr/>
        </p:nvPicPr>
        <p:blipFill>
          <a:blip r:embed="rId6" cstate="print"/>
          <a:srcRect/>
          <a:stretch>
            <a:fillRect/>
          </a:stretch>
        </p:blipFill>
        <p:spPr bwMode="auto">
          <a:xfrm>
            <a:off x="1119188" y="1947863"/>
            <a:ext cx="2914650" cy="3019425"/>
          </a:xfrm>
          <a:prstGeom prst="rect">
            <a:avLst/>
          </a:prstGeom>
          <a:noFill/>
          <a:ln w="9525">
            <a:noFill/>
            <a:miter lim="800000"/>
            <a:headEnd/>
            <a:tailEnd/>
          </a:ln>
        </p:spPr>
      </p:pic>
      <p:pic>
        <p:nvPicPr>
          <p:cNvPr id="25" name="Picture 24"/>
          <p:cNvPicPr>
            <a:picLocks noChangeAspect="1"/>
          </p:cNvPicPr>
          <p:nvPr/>
        </p:nvPicPr>
        <p:blipFill>
          <a:blip r:embed="rId7" cstate="print"/>
          <a:srcRect/>
          <a:stretch>
            <a:fillRect/>
          </a:stretch>
        </p:blipFill>
        <p:spPr bwMode="auto">
          <a:xfrm>
            <a:off x="1119188" y="1947863"/>
            <a:ext cx="2914650" cy="3019425"/>
          </a:xfrm>
          <a:prstGeom prst="rect">
            <a:avLst/>
          </a:prstGeom>
          <a:noFill/>
          <a:ln w="9525">
            <a:noFill/>
            <a:miter lim="800000"/>
            <a:headEnd/>
            <a:tailEnd/>
          </a:ln>
        </p:spPr>
      </p:pic>
      <p:pic>
        <p:nvPicPr>
          <p:cNvPr id="27" name="Picture 26"/>
          <p:cNvPicPr>
            <a:picLocks noChangeAspect="1"/>
          </p:cNvPicPr>
          <p:nvPr/>
        </p:nvPicPr>
        <p:blipFill>
          <a:blip r:embed="rId8" cstate="print"/>
          <a:srcRect/>
          <a:stretch>
            <a:fillRect/>
          </a:stretch>
        </p:blipFill>
        <p:spPr bwMode="auto">
          <a:xfrm>
            <a:off x="1119188" y="1947863"/>
            <a:ext cx="2914650" cy="3019425"/>
          </a:xfrm>
          <a:prstGeom prst="rect">
            <a:avLst/>
          </a:prstGeom>
          <a:noFill/>
          <a:ln w="9525">
            <a:noFill/>
            <a:miter lim="800000"/>
            <a:headEnd/>
            <a:tailEnd/>
          </a:ln>
        </p:spPr>
      </p:pic>
      <p:pic>
        <p:nvPicPr>
          <p:cNvPr id="29" name="Picture 28"/>
          <p:cNvPicPr>
            <a:picLocks noChangeAspect="1"/>
          </p:cNvPicPr>
          <p:nvPr/>
        </p:nvPicPr>
        <p:blipFill>
          <a:blip r:embed="rId9" cstate="print"/>
          <a:srcRect/>
          <a:stretch>
            <a:fillRect/>
          </a:stretch>
        </p:blipFill>
        <p:spPr bwMode="auto">
          <a:xfrm>
            <a:off x="1119188" y="1947863"/>
            <a:ext cx="2914650" cy="3019425"/>
          </a:xfrm>
          <a:prstGeom prst="rect">
            <a:avLst/>
          </a:prstGeom>
          <a:noFill/>
          <a:ln w="9525">
            <a:noFill/>
            <a:miter lim="800000"/>
            <a:headEnd/>
            <a:tailEnd/>
          </a:ln>
        </p:spPr>
      </p:pic>
      <p:pic>
        <p:nvPicPr>
          <p:cNvPr id="30" name="Picture 29"/>
          <p:cNvPicPr>
            <a:picLocks noChangeAspect="1"/>
          </p:cNvPicPr>
          <p:nvPr/>
        </p:nvPicPr>
        <p:blipFill>
          <a:blip r:embed="rId10" cstate="print"/>
          <a:srcRect/>
          <a:stretch>
            <a:fillRect/>
          </a:stretch>
        </p:blipFill>
        <p:spPr bwMode="auto">
          <a:xfrm>
            <a:off x="1119188" y="1947863"/>
            <a:ext cx="2914650" cy="3019425"/>
          </a:xfrm>
          <a:prstGeom prst="rect">
            <a:avLst/>
          </a:prstGeom>
          <a:noFill/>
          <a:ln w="9525">
            <a:noFill/>
            <a:miter lim="800000"/>
            <a:headEnd/>
            <a:tailEnd/>
          </a:ln>
        </p:spPr>
      </p:pic>
      <p:pic>
        <p:nvPicPr>
          <p:cNvPr id="31" name="Picture 30"/>
          <p:cNvPicPr>
            <a:picLocks noChangeAspect="1"/>
          </p:cNvPicPr>
          <p:nvPr/>
        </p:nvPicPr>
        <p:blipFill>
          <a:blip r:embed="rId11" cstate="print"/>
          <a:srcRect/>
          <a:stretch>
            <a:fillRect/>
          </a:stretch>
        </p:blipFill>
        <p:spPr bwMode="auto">
          <a:xfrm>
            <a:off x="1119188" y="1947863"/>
            <a:ext cx="2914650" cy="3019425"/>
          </a:xfrm>
          <a:prstGeom prst="rect">
            <a:avLst/>
          </a:prstGeom>
          <a:noFill/>
          <a:ln w="9525">
            <a:noFill/>
            <a:miter lim="800000"/>
            <a:headEnd/>
            <a:tailEnd/>
          </a:ln>
        </p:spPr>
      </p:pic>
      <p:pic>
        <p:nvPicPr>
          <p:cNvPr id="862208" name="Picture 862207"/>
          <p:cNvPicPr>
            <a:picLocks noChangeAspect="1"/>
          </p:cNvPicPr>
          <p:nvPr/>
        </p:nvPicPr>
        <p:blipFill>
          <a:blip r:embed="rId12" cstate="print"/>
          <a:srcRect/>
          <a:stretch>
            <a:fillRect/>
          </a:stretch>
        </p:blipFill>
        <p:spPr bwMode="auto">
          <a:xfrm>
            <a:off x="1119188" y="1947863"/>
            <a:ext cx="2914650" cy="3019425"/>
          </a:xfrm>
          <a:prstGeom prst="rect">
            <a:avLst/>
          </a:prstGeom>
          <a:noFill/>
          <a:ln w="9525">
            <a:noFill/>
            <a:miter lim="800000"/>
            <a:headEnd/>
            <a:tailEnd/>
          </a:ln>
        </p:spPr>
      </p:pic>
      <p:pic>
        <p:nvPicPr>
          <p:cNvPr id="862210" name="Picture 862209"/>
          <p:cNvPicPr>
            <a:picLocks noChangeAspect="1"/>
          </p:cNvPicPr>
          <p:nvPr/>
        </p:nvPicPr>
        <p:blipFill>
          <a:blip r:embed="rId13" cstate="print"/>
          <a:srcRect/>
          <a:stretch>
            <a:fillRect/>
          </a:stretch>
        </p:blipFill>
        <p:spPr bwMode="auto">
          <a:xfrm>
            <a:off x="5091113" y="1947863"/>
            <a:ext cx="2781300" cy="3019425"/>
          </a:xfrm>
          <a:prstGeom prst="rect">
            <a:avLst/>
          </a:prstGeom>
          <a:noFill/>
          <a:ln w="9525">
            <a:noFill/>
            <a:miter lim="800000"/>
            <a:headEnd/>
            <a:tailEnd/>
          </a:ln>
        </p:spPr>
      </p:pic>
      <p:pic>
        <p:nvPicPr>
          <p:cNvPr id="862212" name="Picture 862211"/>
          <p:cNvPicPr>
            <a:picLocks noChangeAspect="1"/>
          </p:cNvPicPr>
          <p:nvPr/>
        </p:nvPicPr>
        <p:blipFill>
          <a:blip r:embed="rId14" cstate="print"/>
          <a:srcRect/>
          <a:stretch>
            <a:fillRect/>
          </a:stretch>
        </p:blipFill>
        <p:spPr bwMode="auto">
          <a:xfrm>
            <a:off x="5091113" y="1947863"/>
            <a:ext cx="2781300" cy="3019425"/>
          </a:xfrm>
          <a:prstGeom prst="rect">
            <a:avLst/>
          </a:prstGeom>
          <a:noFill/>
          <a:ln w="9525">
            <a:noFill/>
            <a:miter lim="800000"/>
            <a:headEnd/>
            <a:tailEnd/>
          </a:ln>
        </p:spPr>
      </p:pic>
      <p:sp>
        <p:nvSpPr>
          <p:cNvPr id="39956" name="Rectangle 27"/>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9957" name="Straight Connector 31"/>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39958"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Το Υπόδειγμα </a:t>
            </a:r>
            <a:r>
              <a:rPr lang="en-US" dirty="0" err="1" smtClean="0">
                <a:solidFill>
                  <a:srgbClr val="69134B"/>
                </a:solidFill>
              </a:rPr>
              <a:t>Heckscher</a:t>
            </a:r>
            <a:r>
              <a:rPr lang="en-US" dirty="0" smtClean="0">
                <a:solidFill>
                  <a:srgbClr val="69134B"/>
                </a:solidFill>
              </a:rPr>
              <a:t>-Ohlin</a:t>
            </a:r>
          </a:p>
        </p:txBody>
      </p:sp>
      <p:sp>
        <p:nvSpPr>
          <p:cNvPr id="39959" name="Text Box 26"/>
          <p:cNvSpPr txBox="1">
            <a:spLocks noChangeArrowheads="1"/>
          </p:cNvSpPr>
          <p:nvPr/>
        </p:nvSpPr>
        <p:spPr bwMode="auto">
          <a:xfrm>
            <a:off x="3275013" y="1552575"/>
            <a:ext cx="5221750" cy="307777"/>
          </a:xfrm>
          <a:prstGeom prst="rect">
            <a:avLst/>
          </a:prstGeom>
          <a:noFill/>
          <a:ln w="9525">
            <a:noFill/>
            <a:miter lim="800000"/>
            <a:headEnd/>
            <a:tailEnd/>
          </a:ln>
        </p:spPr>
        <p:txBody>
          <a:bodyPr wrap="none">
            <a:spAutoFit/>
          </a:bodyPr>
          <a:lstStyle/>
          <a:p>
            <a:r>
              <a:rPr lang="el-GR" dirty="0" smtClean="0">
                <a:solidFill>
                  <a:srgbClr val="8A3A6A"/>
                </a:solidFill>
              </a:rPr>
              <a:t>Διεθνής Ισορροπία Ελεύθερου Εμπορίου στην Ξένη Χώρα </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left)">
                                      <p:cBhvr>
                                        <p:cTn id="25" dur="500"/>
                                        <p:tgtEl>
                                          <p:spTgt spid="16">
                                            <p:txEl>
                                              <p:pRg st="0" end="0"/>
                                            </p:txEl>
                                          </p:spTgt>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1000"/>
                                        <p:tgtEl>
                                          <p:spTgt spid="21"/>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1000"/>
                                        <p:tgtEl>
                                          <p:spTgt spid="22"/>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1000"/>
                                        <p:tgtEl>
                                          <p:spTgt spid="23"/>
                                        </p:tgtEl>
                                      </p:cBhvr>
                                    </p:animEffect>
                                  </p:childTnLst>
                                </p:cTn>
                              </p:par>
                            </p:childTnLst>
                          </p:cTn>
                        </p:par>
                        <p:par>
                          <p:cTn id="38" fill="hold">
                            <p:stCondLst>
                              <p:cond delay="6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1000"/>
                                        <p:tgtEl>
                                          <p:spTgt spid="25"/>
                                        </p:tgtEl>
                                      </p:cBhvr>
                                    </p:animEffect>
                                  </p:childTnLst>
                                </p:cTn>
                              </p:par>
                            </p:childTnLst>
                          </p:cTn>
                        </p:par>
                        <p:par>
                          <p:cTn id="42" fill="hold">
                            <p:stCondLst>
                              <p:cond delay="7500"/>
                            </p:stCondLst>
                            <p:childTnLst>
                              <p:par>
                                <p:cTn id="43" presetID="22" presetClass="entr" presetSubtype="8"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1000"/>
                                        <p:tgtEl>
                                          <p:spTgt spid="27"/>
                                        </p:tgtEl>
                                      </p:cBhvr>
                                    </p:animEffect>
                                  </p:childTnLst>
                                </p:cTn>
                              </p:par>
                            </p:childTnLst>
                          </p:cTn>
                        </p:par>
                        <p:par>
                          <p:cTn id="46" fill="hold">
                            <p:stCondLst>
                              <p:cond delay="8500"/>
                            </p:stCondLst>
                            <p:childTnLst>
                              <p:par>
                                <p:cTn id="47" presetID="22" presetClass="entr" presetSubtype="2"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1000"/>
                                        <p:tgtEl>
                                          <p:spTgt spid="29"/>
                                        </p:tgtEl>
                                      </p:cBhvr>
                                    </p:animEffect>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1000"/>
                                        <p:tgtEl>
                                          <p:spTgt spid="31"/>
                                        </p:tgtEl>
                                      </p:cBhvr>
                                    </p:animEffect>
                                  </p:childTnLst>
                                </p:cTn>
                              </p:par>
                            </p:childTnLst>
                          </p:cTn>
                        </p:par>
                        <p:par>
                          <p:cTn id="54" fill="hold">
                            <p:stCondLst>
                              <p:cond delay="10500"/>
                            </p:stCondLst>
                            <p:childTnLst>
                              <p:par>
                                <p:cTn id="55" presetID="22" presetClass="entr" presetSubtype="1" fill="hold" nodeType="afterEffect">
                                  <p:stCondLst>
                                    <p:cond delay="0"/>
                                  </p:stCondLst>
                                  <p:childTnLst>
                                    <p:set>
                                      <p:cBhvr>
                                        <p:cTn id="56" dur="1" fill="hold">
                                          <p:stCondLst>
                                            <p:cond delay="0"/>
                                          </p:stCondLst>
                                        </p:cTn>
                                        <p:tgtEl>
                                          <p:spTgt spid="862208"/>
                                        </p:tgtEl>
                                        <p:attrNameLst>
                                          <p:attrName>style.visibility</p:attrName>
                                        </p:attrNameLst>
                                      </p:cBhvr>
                                      <p:to>
                                        <p:strVal val="visible"/>
                                      </p:to>
                                    </p:set>
                                    <p:animEffect transition="in" filter="wipe(up)">
                                      <p:cBhvr>
                                        <p:cTn id="57" dur="1000"/>
                                        <p:tgtEl>
                                          <p:spTgt spid="86220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wipe(left)">
                                      <p:cBhvr>
                                        <p:cTn id="62" dur="500"/>
                                        <p:tgtEl>
                                          <p:spTgt spid="17">
                                            <p:txEl>
                                              <p:pRg st="0" end="0"/>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1000"/>
                                        <p:tgtEl>
                                          <p:spTgt spid="30"/>
                                        </p:tgtEl>
                                      </p:cBhvr>
                                    </p:animEffect>
                                  </p:childTnLst>
                                </p:cTn>
                              </p:par>
                            </p:childTnLst>
                          </p:cTn>
                        </p:par>
                        <p:par>
                          <p:cTn id="67" fill="hold">
                            <p:stCondLst>
                              <p:cond delay="1500"/>
                            </p:stCondLst>
                            <p:childTnLst>
                              <p:par>
                                <p:cTn id="68" presetID="22" presetClass="entr" presetSubtype="8" fill="hold" nodeType="afterEffect">
                                  <p:stCondLst>
                                    <p:cond delay="0"/>
                                  </p:stCondLst>
                                  <p:childTnLst>
                                    <p:set>
                                      <p:cBhvr>
                                        <p:cTn id="69" dur="1" fill="hold">
                                          <p:stCondLst>
                                            <p:cond delay="0"/>
                                          </p:stCondLst>
                                        </p:cTn>
                                        <p:tgtEl>
                                          <p:spTgt spid="862210"/>
                                        </p:tgtEl>
                                        <p:attrNameLst>
                                          <p:attrName>style.visibility</p:attrName>
                                        </p:attrNameLst>
                                      </p:cBhvr>
                                      <p:to>
                                        <p:strVal val="visible"/>
                                      </p:to>
                                    </p:set>
                                    <p:animEffect transition="in" filter="wipe(left)">
                                      <p:cBhvr>
                                        <p:cTn id="70" dur="750"/>
                                        <p:tgtEl>
                                          <p:spTgt spid="862210"/>
                                        </p:tgtEl>
                                      </p:cBhvr>
                                    </p:animEffect>
                                  </p:childTnLst>
                                </p:cTn>
                              </p:par>
                            </p:childTnLst>
                          </p:cTn>
                        </p:par>
                        <p:par>
                          <p:cTn id="71" fill="hold">
                            <p:stCondLst>
                              <p:cond delay="2250"/>
                            </p:stCondLst>
                            <p:childTnLst>
                              <p:par>
                                <p:cTn id="72" presetID="22" presetClass="entr" presetSubtype="8" fill="hold" nodeType="afterEffect">
                                  <p:stCondLst>
                                    <p:cond delay="0"/>
                                  </p:stCondLst>
                                  <p:childTnLst>
                                    <p:set>
                                      <p:cBhvr>
                                        <p:cTn id="73" dur="1" fill="hold">
                                          <p:stCondLst>
                                            <p:cond delay="0"/>
                                          </p:stCondLst>
                                        </p:cTn>
                                        <p:tgtEl>
                                          <p:spTgt spid="862212"/>
                                        </p:tgtEl>
                                        <p:attrNameLst>
                                          <p:attrName>style.visibility</p:attrName>
                                        </p:attrNameLst>
                                      </p:cBhvr>
                                      <p:to>
                                        <p:strVal val="visible"/>
                                      </p:to>
                                    </p:set>
                                    <p:animEffect transition="in" filter="wipe(left)">
                                      <p:cBhvr>
                                        <p:cTn id="74" dur="750"/>
                                        <p:tgtEl>
                                          <p:spTgt spid="8622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7">
                                            <p:txEl>
                                              <p:pRg st="1" end="1"/>
                                            </p:txEl>
                                          </p:spTgt>
                                        </p:tgtEl>
                                        <p:attrNameLst>
                                          <p:attrName>style.visibility</p:attrName>
                                        </p:attrNameLst>
                                      </p:cBhvr>
                                      <p:to>
                                        <p:strVal val="visible"/>
                                      </p:to>
                                    </p:set>
                                    <p:animEffect transition="in" filter="wipe(left)">
                                      <p:cBhvr>
                                        <p:cTn id="79" dur="500"/>
                                        <p:tgtEl>
                                          <p:spTgt spid="17">
                                            <p:txEl>
                                              <p:pRg st="1" end="1"/>
                                            </p:txEl>
                                          </p:spTgt>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862209"/>
                                        </p:tgtEl>
                                        <p:attrNameLst>
                                          <p:attrName>style.visibility</p:attrName>
                                        </p:attrNameLst>
                                      </p:cBhvr>
                                      <p:to>
                                        <p:strVal val="visible"/>
                                      </p:to>
                                    </p:set>
                                    <p:animEffect transition="in" filter="wipe(left)">
                                      <p:cBhvr>
                                        <p:cTn id="83" dur="1000"/>
                                        <p:tgtEl>
                                          <p:spTgt spid="862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uiExpand="1" build="p" bldLvl="2"/>
      <p:bldP spid="17"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5"/>
          <p:cNvSpPr>
            <a:spLocks noChangeArrowheads="1"/>
          </p:cNvSpPr>
          <p:nvPr/>
        </p:nvSpPr>
        <p:spPr bwMode="auto">
          <a:xfrm>
            <a:off x="566738" y="747713"/>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sp>
        <p:nvSpPr>
          <p:cNvPr id="41986" name="Rectangle 6"/>
          <p:cNvSpPr>
            <a:spLocks noChangeArrowheads="1"/>
          </p:cNvSpPr>
          <p:nvPr/>
        </p:nvSpPr>
        <p:spPr bwMode="auto">
          <a:xfrm>
            <a:off x="566738" y="1114425"/>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Ισορροπία με Ελεύθερο Εμπόριο στην Ξένη Χώρα</a:t>
            </a:r>
            <a:endParaRPr lang="en-US" sz="2000" dirty="0">
              <a:solidFill>
                <a:srgbClr val="3D68AF"/>
              </a:solidFill>
            </a:endParaRPr>
          </a:p>
        </p:txBody>
      </p:sp>
      <p:grpSp>
        <p:nvGrpSpPr>
          <p:cNvPr id="41987" name="Group 39"/>
          <p:cNvGrpSpPr>
            <a:grpSpLocks/>
          </p:cNvGrpSpPr>
          <p:nvPr/>
        </p:nvGrpSpPr>
        <p:grpSpPr bwMode="auto">
          <a:xfrm>
            <a:off x="647700" y="1538288"/>
            <a:ext cx="8278813" cy="5062537"/>
            <a:chOff x="566738" y="2200275"/>
            <a:chExt cx="7805737" cy="4219575"/>
          </a:xfrm>
        </p:grpSpPr>
        <p:sp>
          <p:nvSpPr>
            <p:cNvPr id="42010"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2011" name="Rectangle 17"/>
            <p:cNvSpPr>
              <a:spLocks noChangeArrowheads="1"/>
            </p:cNvSpPr>
            <p:nvPr/>
          </p:nvSpPr>
          <p:spPr bwMode="auto">
            <a:xfrm>
              <a:off x="581024" y="2219326"/>
              <a:ext cx="7772401" cy="26263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1988" name="Text Box 7"/>
          <p:cNvSpPr txBox="1">
            <a:spLocks noChangeArrowheads="1"/>
          </p:cNvSpPr>
          <p:nvPr/>
        </p:nvSpPr>
        <p:spPr bwMode="auto">
          <a:xfrm>
            <a:off x="666750" y="1573213"/>
            <a:ext cx="25558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4-4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41989" name="Rectangle 20"/>
          <p:cNvSpPr>
            <a:spLocks noChangeArrowheads="1"/>
          </p:cNvSpPr>
          <p:nvPr/>
        </p:nvSpPr>
        <p:spPr bwMode="auto">
          <a:xfrm>
            <a:off x="771525" y="1914525"/>
            <a:ext cx="8008938" cy="305276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1990" name="Picture 862208"/>
          <p:cNvPicPr>
            <a:picLocks noChangeAspect="1"/>
          </p:cNvPicPr>
          <p:nvPr/>
        </p:nvPicPr>
        <p:blipFill>
          <a:blip r:embed="rId3" cstate="print"/>
          <a:srcRect/>
          <a:stretch>
            <a:fillRect/>
          </a:stretch>
        </p:blipFill>
        <p:spPr bwMode="auto">
          <a:xfrm>
            <a:off x="1119188" y="1947863"/>
            <a:ext cx="2914650" cy="3019425"/>
          </a:xfrm>
          <a:prstGeom prst="rect">
            <a:avLst/>
          </a:prstGeom>
          <a:noFill/>
          <a:ln w="9525">
            <a:noFill/>
            <a:miter lim="800000"/>
            <a:headEnd/>
            <a:tailEnd/>
          </a:ln>
        </p:spPr>
      </p:pic>
      <p:sp>
        <p:nvSpPr>
          <p:cNvPr id="16" name="Rectangle 23"/>
          <p:cNvSpPr>
            <a:spLocks noChangeArrowheads="1"/>
          </p:cNvSpPr>
          <p:nvPr/>
        </p:nvSpPr>
        <p:spPr bwMode="auto">
          <a:xfrm>
            <a:off x="701675" y="4953000"/>
            <a:ext cx="4146096" cy="1477328"/>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Το ύψος του τριγώνου είναι οι εξαγωγές υποδημάτων (η διαφορά μεταξύ της παραγωγής υποδημάτων και της ποσότητας που καταναλώνεται με εμπόριο</a:t>
            </a:r>
            <a:r>
              <a:rPr lang="en-US" sz="1800" b="0" dirty="0" smtClean="0"/>
              <a:t>, </a:t>
            </a:r>
            <a:r>
              <a:rPr lang="en-US" sz="1800" b="0" i="1" dirty="0"/>
              <a:t>Q*</a:t>
            </a:r>
            <a:r>
              <a:rPr lang="en-US" sz="1800" b="0" i="1" baseline="-25000" dirty="0"/>
              <a:t>S</a:t>
            </a:r>
            <a:r>
              <a:rPr lang="en-US" sz="1800" b="0" baseline="-25000" dirty="0"/>
              <a:t>2</a:t>
            </a:r>
            <a:r>
              <a:rPr lang="en-US" sz="1800" b="0" i="1" dirty="0"/>
              <a:t> – Q*</a:t>
            </a:r>
            <a:r>
              <a:rPr lang="en-US" sz="1800" b="0" i="1" baseline="-25000" dirty="0"/>
              <a:t>S</a:t>
            </a:r>
            <a:r>
              <a:rPr lang="en-US" sz="1800" b="0" baseline="-25000" dirty="0"/>
              <a:t>3</a:t>
            </a:r>
            <a:r>
              <a:rPr lang="en-US" sz="1800" b="0" dirty="0"/>
              <a:t>).</a:t>
            </a:r>
            <a:endParaRPr lang="en-US" sz="1800" b="0" i="1" dirty="0"/>
          </a:p>
        </p:txBody>
      </p:sp>
      <p:sp>
        <p:nvSpPr>
          <p:cNvPr id="17" name="Rectangle 31"/>
          <p:cNvSpPr>
            <a:spLocks noChangeArrowheads="1"/>
          </p:cNvSpPr>
          <p:nvPr/>
        </p:nvSpPr>
        <p:spPr bwMode="auto">
          <a:xfrm>
            <a:off x="4920343" y="4953000"/>
            <a:ext cx="4223657" cy="1754326"/>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Στο διάγραμμα</a:t>
            </a:r>
            <a:r>
              <a:rPr lang="en-US" sz="1800" b="0" dirty="0" smtClean="0"/>
              <a:t> (</a:t>
            </a:r>
            <a:r>
              <a:rPr lang="el-GR" sz="1800" b="0" dirty="0" smtClean="0"/>
              <a:t>β</a:t>
            </a:r>
            <a:r>
              <a:rPr lang="en-US" sz="1800" b="0" dirty="0" smtClean="0"/>
              <a:t>), </a:t>
            </a:r>
            <a:r>
              <a:rPr lang="el-GR" sz="1800" b="0" dirty="0" smtClean="0"/>
              <a:t>βλέπουμε ότι οι εισαγωγές υπολογιστών  της ξένης χώρας είναι ίσες με μηδέν στη σχετική τιμή χωρίς εμπόριο</a:t>
            </a:r>
            <a:r>
              <a:rPr lang="en-US" sz="1800" b="0" dirty="0" smtClean="0"/>
              <a:t>, </a:t>
            </a:r>
            <a:r>
              <a:rPr lang="en-US" sz="1800" b="0" dirty="0"/>
              <a:t>(</a:t>
            </a:r>
            <a:r>
              <a:rPr lang="en-US" sz="1800" b="0" i="1" dirty="0"/>
              <a:t>P*</a:t>
            </a:r>
            <a:r>
              <a:rPr lang="en-US" sz="1800" b="0" i="1" baseline="-25000" dirty="0"/>
              <a:t>C</a:t>
            </a:r>
            <a:r>
              <a:rPr lang="en-US" sz="1800" b="0" i="1" dirty="0"/>
              <a:t> /P*</a:t>
            </a:r>
            <a:r>
              <a:rPr lang="en-US" sz="1800" b="0" i="1" baseline="-25000" dirty="0"/>
              <a:t>S</a:t>
            </a:r>
            <a:r>
              <a:rPr lang="en-US" sz="1800" b="0" dirty="0"/>
              <a:t>)</a:t>
            </a:r>
            <a:r>
              <a:rPr lang="en-US" sz="1800" b="0" i="1" baseline="30000" dirty="0"/>
              <a:t>A</a:t>
            </a:r>
            <a:r>
              <a:rPr lang="en-US" sz="1800" b="0" i="1" dirty="0"/>
              <a:t>*, </a:t>
            </a:r>
            <a:r>
              <a:rPr lang="el-GR" sz="1800" b="0" dirty="0" smtClean="0"/>
              <a:t>και ίσες με</a:t>
            </a:r>
            <a:r>
              <a:rPr lang="en-US" sz="1800" b="0" dirty="0" smtClean="0"/>
              <a:t> </a:t>
            </a:r>
            <a:r>
              <a:rPr lang="en-US" sz="1800" b="0" dirty="0"/>
              <a:t>(</a:t>
            </a:r>
            <a:r>
              <a:rPr lang="en-US" sz="1800" b="0" i="1" dirty="0"/>
              <a:t>Q*</a:t>
            </a:r>
            <a:r>
              <a:rPr lang="en-US" sz="1800" b="0" i="1" baseline="-25000" dirty="0"/>
              <a:t>C</a:t>
            </a:r>
            <a:r>
              <a:rPr lang="en-US" sz="1800" b="0" baseline="-25000" dirty="0"/>
              <a:t>3</a:t>
            </a:r>
            <a:r>
              <a:rPr lang="en-US" sz="1800" b="0" i="1" dirty="0"/>
              <a:t> − Q*</a:t>
            </a:r>
            <a:r>
              <a:rPr lang="en-US" sz="1800" b="0" i="1" baseline="-25000" dirty="0"/>
              <a:t>C</a:t>
            </a:r>
            <a:r>
              <a:rPr lang="en-US" sz="1800" b="0" baseline="-25000" dirty="0"/>
              <a:t>2</a:t>
            </a:r>
            <a:r>
              <a:rPr lang="en-US" sz="1800" b="0" dirty="0"/>
              <a:t>) </a:t>
            </a:r>
            <a:r>
              <a:rPr lang="el-GR" sz="1800" b="0" dirty="0" smtClean="0"/>
              <a:t>στη σχετική τιμή ελευθέρου εμπορίου, </a:t>
            </a:r>
            <a:r>
              <a:rPr lang="en-US" sz="1800" b="0" dirty="0" smtClean="0"/>
              <a:t>(</a:t>
            </a:r>
            <a:r>
              <a:rPr lang="en-US" sz="1800" b="0" i="1" dirty="0" smtClean="0"/>
              <a:t>P</a:t>
            </a:r>
            <a:r>
              <a:rPr lang="en-US" sz="1800" b="0" i="1" baseline="-25000" dirty="0" smtClean="0"/>
              <a:t>C</a:t>
            </a:r>
            <a:r>
              <a:rPr lang="en-US" sz="1800" b="0" i="1" dirty="0" smtClean="0"/>
              <a:t> </a:t>
            </a:r>
            <a:r>
              <a:rPr lang="en-US" sz="1800" b="0" i="1" dirty="0"/>
              <a:t>/P</a:t>
            </a:r>
            <a:r>
              <a:rPr lang="en-US" sz="1800" b="0" i="1" baseline="-25000" dirty="0"/>
              <a:t>S</a:t>
            </a:r>
            <a:r>
              <a:rPr lang="en-US" sz="1800" b="0" dirty="0"/>
              <a:t>)</a:t>
            </a:r>
            <a:r>
              <a:rPr lang="en-US" sz="1800" b="0" i="1" baseline="30000" dirty="0"/>
              <a:t>W</a:t>
            </a:r>
            <a:r>
              <a:rPr lang="en-US" sz="1800" b="0" i="1" dirty="0"/>
              <a:t>. </a:t>
            </a:r>
            <a:endParaRPr lang="en-US" sz="1800" b="0" dirty="0"/>
          </a:p>
        </p:txBody>
      </p:sp>
      <p:pic>
        <p:nvPicPr>
          <p:cNvPr id="41993" name="Picture 22"/>
          <p:cNvPicPr>
            <a:picLocks noChangeAspect="1"/>
          </p:cNvPicPr>
          <p:nvPr/>
        </p:nvPicPr>
        <p:blipFill>
          <a:blip r:embed="rId4" cstate="print"/>
          <a:srcRect/>
          <a:stretch>
            <a:fillRect/>
          </a:stretch>
        </p:blipFill>
        <p:spPr bwMode="auto">
          <a:xfrm>
            <a:off x="1119188" y="1947863"/>
            <a:ext cx="2914650" cy="3019425"/>
          </a:xfrm>
          <a:prstGeom prst="rect">
            <a:avLst/>
          </a:prstGeom>
          <a:noFill/>
          <a:ln w="9525">
            <a:noFill/>
            <a:miter lim="800000"/>
            <a:headEnd/>
            <a:tailEnd/>
          </a:ln>
        </p:spPr>
      </p:pic>
      <p:pic>
        <p:nvPicPr>
          <p:cNvPr id="41994" name="Picture 21"/>
          <p:cNvPicPr>
            <a:picLocks noChangeAspect="1"/>
          </p:cNvPicPr>
          <p:nvPr/>
        </p:nvPicPr>
        <p:blipFill>
          <a:blip r:embed="rId5" cstate="print"/>
          <a:srcRect/>
          <a:stretch>
            <a:fillRect/>
          </a:stretch>
        </p:blipFill>
        <p:spPr bwMode="auto">
          <a:xfrm>
            <a:off x="1119188" y="1947863"/>
            <a:ext cx="2914650" cy="3019425"/>
          </a:xfrm>
          <a:prstGeom prst="rect">
            <a:avLst/>
          </a:prstGeom>
          <a:noFill/>
          <a:ln w="9525">
            <a:noFill/>
            <a:miter lim="800000"/>
            <a:headEnd/>
            <a:tailEnd/>
          </a:ln>
        </p:spPr>
      </p:pic>
      <p:pic>
        <p:nvPicPr>
          <p:cNvPr id="41995" name="Picture 20"/>
          <p:cNvPicPr>
            <a:picLocks noChangeAspect="1"/>
          </p:cNvPicPr>
          <p:nvPr/>
        </p:nvPicPr>
        <p:blipFill>
          <a:blip r:embed="rId6" cstate="print"/>
          <a:srcRect/>
          <a:stretch>
            <a:fillRect/>
          </a:stretch>
        </p:blipFill>
        <p:spPr bwMode="auto">
          <a:xfrm>
            <a:off x="1119188" y="1947863"/>
            <a:ext cx="2914650" cy="3019425"/>
          </a:xfrm>
          <a:prstGeom prst="rect">
            <a:avLst/>
          </a:prstGeom>
          <a:noFill/>
          <a:ln w="9525">
            <a:noFill/>
            <a:miter lim="800000"/>
            <a:headEnd/>
            <a:tailEnd/>
          </a:ln>
        </p:spPr>
      </p:pic>
      <p:pic>
        <p:nvPicPr>
          <p:cNvPr id="41996" name="Picture 24"/>
          <p:cNvPicPr>
            <a:picLocks noChangeAspect="1"/>
          </p:cNvPicPr>
          <p:nvPr/>
        </p:nvPicPr>
        <p:blipFill>
          <a:blip r:embed="rId7" cstate="print"/>
          <a:srcRect/>
          <a:stretch>
            <a:fillRect/>
          </a:stretch>
        </p:blipFill>
        <p:spPr bwMode="auto">
          <a:xfrm>
            <a:off x="1119188" y="1947863"/>
            <a:ext cx="2914650" cy="3019425"/>
          </a:xfrm>
          <a:prstGeom prst="rect">
            <a:avLst/>
          </a:prstGeom>
          <a:noFill/>
          <a:ln w="9525">
            <a:noFill/>
            <a:miter lim="800000"/>
            <a:headEnd/>
            <a:tailEnd/>
          </a:ln>
        </p:spPr>
      </p:pic>
      <p:pic>
        <p:nvPicPr>
          <p:cNvPr id="41997" name="Picture 26"/>
          <p:cNvPicPr>
            <a:picLocks noChangeAspect="1"/>
          </p:cNvPicPr>
          <p:nvPr/>
        </p:nvPicPr>
        <p:blipFill>
          <a:blip r:embed="rId8" cstate="print"/>
          <a:srcRect/>
          <a:stretch>
            <a:fillRect/>
          </a:stretch>
        </p:blipFill>
        <p:spPr bwMode="auto">
          <a:xfrm>
            <a:off x="1119188" y="1947863"/>
            <a:ext cx="2914650" cy="3019425"/>
          </a:xfrm>
          <a:prstGeom prst="rect">
            <a:avLst/>
          </a:prstGeom>
          <a:noFill/>
          <a:ln w="9525">
            <a:noFill/>
            <a:miter lim="800000"/>
            <a:headEnd/>
            <a:tailEnd/>
          </a:ln>
        </p:spPr>
      </p:pic>
      <p:pic>
        <p:nvPicPr>
          <p:cNvPr id="41998" name="Picture 28"/>
          <p:cNvPicPr>
            <a:picLocks noChangeAspect="1"/>
          </p:cNvPicPr>
          <p:nvPr/>
        </p:nvPicPr>
        <p:blipFill>
          <a:blip r:embed="rId9" cstate="print"/>
          <a:srcRect/>
          <a:stretch>
            <a:fillRect/>
          </a:stretch>
        </p:blipFill>
        <p:spPr bwMode="auto">
          <a:xfrm>
            <a:off x="1119188" y="1947863"/>
            <a:ext cx="2914650" cy="3019425"/>
          </a:xfrm>
          <a:prstGeom prst="rect">
            <a:avLst/>
          </a:prstGeom>
          <a:noFill/>
          <a:ln w="9525">
            <a:noFill/>
            <a:miter lim="800000"/>
            <a:headEnd/>
            <a:tailEnd/>
          </a:ln>
        </p:spPr>
      </p:pic>
      <p:pic>
        <p:nvPicPr>
          <p:cNvPr id="41999" name="Picture 29"/>
          <p:cNvPicPr>
            <a:picLocks noChangeAspect="1"/>
          </p:cNvPicPr>
          <p:nvPr/>
        </p:nvPicPr>
        <p:blipFill>
          <a:blip r:embed="rId10" cstate="print"/>
          <a:srcRect/>
          <a:stretch>
            <a:fillRect/>
          </a:stretch>
        </p:blipFill>
        <p:spPr bwMode="auto">
          <a:xfrm>
            <a:off x="1119188" y="1947863"/>
            <a:ext cx="2914650" cy="3019425"/>
          </a:xfrm>
          <a:prstGeom prst="rect">
            <a:avLst/>
          </a:prstGeom>
          <a:noFill/>
          <a:ln w="9525">
            <a:noFill/>
            <a:miter lim="800000"/>
            <a:headEnd/>
            <a:tailEnd/>
          </a:ln>
        </p:spPr>
      </p:pic>
      <p:pic>
        <p:nvPicPr>
          <p:cNvPr id="42000" name="Picture 30"/>
          <p:cNvPicPr>
            <a:picLocks noChangeAspect="1"/>
          </p:cNvPicPr>
          <p:nvPr/>
        </p:nvPicPr>
        <p:blipFill>
          <a:blip r:embed="rId11" cstate="print"/>
          <a:srcRect/>
          <a:stretch>
            <a:fillRect/>
          </a:stretch>
        </p:blipFill>
        <p:spPr bwMode="auto">
          <a:xfrm>
            <a:off x="1119188" y="1947863"/>
            <a:ext cx="2914650" cy="3019425"/>
          </a:xfrm>
          <a:prstGeom prst="rect">
            <a:avLst/>
          </a:prstGeom>
          <a:noFill/>
          <a:ln w="9525">
            <a:noFill/>
            <a:miter lim="800000"/>
            <a:headEnd/>
            <a:tailEnd/>
          </a:ln>
        </p:spPr>
      </p:pic>
      <p:pic>
        <p:nvPicPr>
          <p:cNvPr id="42001" name="Picture 862207"/>
          <p:cNvPicPr>
            <a:picLocks noChangeAspect="1"/>
          </p:cNvPicPr>
          <p:nvPr/>
        </p:nvPicPr>
        <p:blipFill>
          <a:blip r:embed="rId12" cstate="print"/>
          <a:srcRect/>
          <a:stretch>
            <a:fillRect/>
          </a:stretch>
        </p:blipFill>
        <p:spPr bwMode="auto">
          <a:xfrm>
            <a:off x="1119188" y="1947863"/>
            <a:ext cx="2914650" cy="3019425"/>
          </a:xfrm>
          <a:prstGeom prst="rect">
            <a:avLst/>
          </a:prstGeom>
          <a:noFill/>
          <a:ln w="9525">
            <a:noFill/>
            <a:miter lim="800000"/>
            <a:headEnd/>
            <a:tailEnd/>
          </a:ln>
        </p:spPr>
      </p:pic>
      <p:pic>
        <p:nvPicPr>
          <p:cNvPr id="42002" name="Picture 862209"/>
          <p:cNvPicPr>
            <a:picLocks noChangeAspect="1"/>
          </p:cNvPicPr>
          <p:nvPr/>
        </p:nvPicPr>
        <p:blipFill>
          <a:blip r:embed="rId13" cstate="print"/>
          <a:srcRect/>
          <a:stretch>
            <a:fillRect/>
          </a:stretch>
        </p:blipFill>
        <p:spPr bwMode="auto">
          <a:xfrm>
            <a:off x="5091113" y="1947863"/>
            <a:ext cx="2781300" cy="3019425"/>
          </a:xfrm>
          <a:prstGeom prst="rect">
            <a:avLst/>
          </a:prstGeom>
          <a:noFill/>
          <a:ln w="9525">
            <a:noFill/>
            <a:miter lim="800000"/>
            <a:headEnd/>
            <a:tailEnd/>
          </a:ln>
        </p:spPr>
      </p:pic>
      <p:pic>
        <p:nvPicPr>
          <p:cNvPr id="862215" name="Picture 862214"/>
          <p:cNvPicPr>
            <a:picLocks noChangeAspect="1"/>
          </p:cNvPicPr>
          <p:nvPr/>
        </p:nvPicPr>
        <p:blipFill>
          <a:blip r:embed="rId14" cstate="print"/>
          <a:srcRect/>
          <a:stretch>
            <a:fillRect/>
          </a:stretch>
        </p:blipFill>
        <p:spPr bwMode="auto">
          <a:xfrm>
            <a:off x="5091113" y="1947863"/>
            <a:ext cx="2781300" cy="3019425"/>
          </a:xfrm>
          <a:prstGeom prst="rect">
            <a:avLst/>
          </a:prstGeom>
          <a:noFill/>
          <a:ln w="9525">
            <a:noFill/>
            <a:miter lim="800000"/>
            <a:headEnd/>
            <a:tailEnd/>
          </a:ln>
        </p:spPr>
      </p:pic>
      <p:pic>
        <p:nvPicPr>
          <p:cNvPr id="42004" name="Picture 862211"/>
          <p:cNvPicPr>
            <a:picLocks noChangeAspect="1"/>
          </p:cNvPicPr>
          <p:nvPr/>
        </p:nvPicPr>
        <p:blipFill>
          <a:blip r:embed="rId15" cstate="print"/>
          <a:srcRect/>
          <a:stretch>
            <a:fillRect/>
          </a:stretch>
        </p:blipFill>
        <p:spPr bwMode="auto">
          <a:xfrm>
            <a:off x="5091113" y="1947863"/>
            <a:ext cx="2781300" cy="3019425"/>
          </a:xfrm>
          <a:prstGeom prst="rect">
            <a:avLst/>
          </a:prstGeom>
          <a:noFill/>
          <a:ln w="9525">
            <a:noFill/>
            <a:miter lim="800000"/>
            <a:headEnd/>
            <a:tailEnd/>
          </a:ln>
        </p:spPr>
      </p:pic>
      <p:pic>
        <p:nvPicPr>
          <p:cNvPr id="862214" name="Picture 862213"/>
          <p:cNvPicPr>
            <a:picLocks noChangeAspect="1"/>
          </p:cNvPicPr>
          <p:nvPr/>
        </p:nvPicPr>
        <p:blipFill>
          <a:blip r:embed="rId16" cstate="print"/>
          <a:srcRect/>
          <a:stretch>
            <a:fillRect/>
          </a:stretch>
        </p:blipFill>
        <p:spPr bwMode="auto">
          <a:xfrm>
            <a:off x="5091113" y="1947863"/>
            <a:ext cx="2781300" cy="3019425"/>
          </a:xfrm>
          <a:prstGeom prst="rect">
            <a:avLst/>
          </a:prstGeom>
          <a:noFill/>
          <a:ln w="9525">
            <a:noFill/>
            <a:miter lim="800000"/>
            <a:headEnd/>
            <a:tailEnd/>
          </a:ln>
        </p:spPr>
      </p:pic>
      <p:sp>
        <p:nvSpPr>
          <p:cNvPr id="42006" name="Rectangle 27"/>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2007" name="Straight Connector 31"/>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42008"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Το Υπόδειγμα </a:t>
            </a:r>
            <a:r>
              <a:rPr lang="en-US" dirty="0" err="1" smtClean="0">
                <a:solidFill>
                  <a:srgbClr val="69134B"/>
                </a:solidFill>
              </a:rPr>
              <a:t>Heckscher</a:t>
            </a:r>
            <a:r>
              <a:rPr lang="en-US" dirty="0" smtClean="0">
                <a:solidFill>
                  <a:srgbClr val="69134B"/>
                </a:solidFill>
              </a:rPr>
              <a:t>-Ohlin</a:t>
            </a:r>
          </a:p>
        </p:txBody>
      </p:sp>
      <p:sp>
        <p:nvSpPr>
          <p:cNvPr id="42009" name="Text Box 28"/>
          <p:cNvSpPr txBox="1">
            <a:spLocks noChangeArrowheads="1"/>
          </p:cNvSpPr>
          <p:nvPr/>
        </p:nvSpPr>
        <p:spPr bwMode="auto">
          <a:xfrm>
            <a:off x="3319463" y="1539875"/>
            <a:ext cx="5824537" cy="760208"/>
          </a:xfrm>
          <a:prstGeom prst="rect">
            <a:avLst/>
          </a:prstGeom>
          <a:noFill/>
          <a:ln w="9525">
            <a:noFill/>
            <a:miter lim="800000"/>
            <a:headEnd/>
            <a:tailEnd/>
          </a:ln>
        </p:spPr>
        <p:txBody>
          <a:bodyPr wrap="square">
            <a:spAutoFit/>
          </a:bodyPr>
          <a:lstStyle/>
          <a:p>
            <a:pPr>
              <a:spcBef>
                <a:spcPct val="10000"/>
              </a:spcBef>
              <a:spcAft>
                <a:spcPct val="10000"/>
              </a:spcAft>
            </a:pPr>
            <a:r>
              <a:rPr lang="el-GR" dirty="0" smtClean="0">
                <a:solidFill>
                  <a:srgbClr val="8A3A6A"/>
                </a:solidFill>
              </a:rPr>
              <a:t>Διεθνής Ισορροπία Ελεύθερου Εμπορίου στην Ξένη Χώρα (συνέχεια) </a:t>
            </a:r>
            <a:endParaRPr lang="en-US" dirty="0" smtClean="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62214"/>
                                        </p:tgtEl>
                                        <p:attrNameLst>
                                          <p:attrName>style.visibility</p:attrName>
                                        </p:attrNameLst>
                                      </p:cBhvr>
                                      <p:to>
                                        <p:strVal val="visible"/>
                                      </p:to>
                                    </p:set>
                                    <p:animEffect transition="in" filter="wipe(left)">
                                      <p:cBhvr>
                                        <p:cTn id="16" dur="750"/>
                                        <p:tgtEl>
                                          <p:spTgt spid="862214"/>
                                        </p:tgtEl>
                                      </p:cBhvr>
                                    </p:animEffect>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862215"/>
                                        </p:tgtEl>
                                        <p:attrNameLst>
                                          <p:attrName>style.visibility</p:attrName>
                                        </p:attrNameLst>
                                      </p:cBhvr>
                                      <p:to>
                                        <p:strVal val="visible"/>
                                      </p:to>
                                    </p:set>
                                    <p:animEffect transition="in" filter="wipe(left)">
                                      <p:cBhvr>
                                        <p:cTn id="20" dur="750"/>
                                        <p:tgtEl>
                                          <p:spTgt spid="86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2"/>
      <p:bldP spid="17" grpId="0"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5"/>
          <p:cNvSpPr>
            <a:spLocks noChangeArrowheads="1"/>
          </p:cNvSpPr>
          <p:nvPr/>
        </p:nvSpPr>
        <p:spPr bwMode="auto">
          <a:xfrm>
            <a:off x="566738" y="747713"/>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sp>
        <p:nvSpPr>
          <p:cNvPr id="11" name="Rectangle 6"/>
          <p:cNvSpPr>
            <a:spLocks noChangeArrowheads="1"/>
          </p:cNvSpPr>
          <p:nvPr/>
        </p:nvSpPr>
        <p:spPr bwMode="auto">
          <a:xfrm>
            <a:off x="566738" y="1216025"/>
            <a:ext cx="8308975" cy="1015663"/>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Τιμή Ισορροπίας με Ελεύθερο Εμπόριο</a:t>
            </a:r>
            <a:r>
              <a:rPr lang="en-US" sz="2000" dirty="0" smtClean="0">
                <a:solidFill>
                  <a:srgbClr val="3D68AF"/>
                </a:solidFill>
              </a:rPr>
              <a:t> </a:t>
            </a:r>
            <a:r>
              <a:rPr lang="el-GR" sz="2000" b="0" dirty="0" smtClean="0"/>
              <a:t>Επειδή οι εξαγωγές είναι ίσες με τις εισαγωγές, δεν υπάρχει λόγος μεταβολής της σχετικής τιμής και επομένως αυτή είναι η </a:t>
            </a:r>
            <a:r>
              <a:rPr lang="el-GR" sz="2000" dirty="0" smtClean="0"/>
              <a:t>ισορροπία ελεύθερου εμπορίου </a:t>
            </a:r>
            <a:endParaRPr lang="en-US" sz="2000" dirty="0">
              <a:solidFill>
                <a:srgbClr val="3D68AF"/>
              </a:solidFill>
            </a:endParaRPr>
          </a:p>
        </p:txBody>
      </p:sp>
      <p:grpSp>
        <p:nvGrpSpPr>
          <p:cNvPr id="2" name="Group 39"/>
          <p:cNvGrpSpPr>
            <a:grpSpLocks/>
          </p:cNvGrpSpPr>
          <p:nvPr/>
        </p:nvGrpSpPr>
        <p:grpSpPr bwMode="auto">
          <a:xfrm>
            <a:off x="647700" y="2312988"/>
            <a:ext cx="8061325" cy="3951287"/>
            <a:chOff x="566738" y="2200275"/>
            <a:chExt cx="7805737" cy="4219575"/>
          </a:xfrm>
        </p:grpSpPr>
        <p:sp>
          <p:nvSpPr>
            <p:cNvPr id="44048"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4049" name="Rectangle 17"/>
            <p:cNvSpPr>
              <a:spLocks noChangeArrowheads="1"/>
            </p:cNvSpPr>
            <p:nvPr/>
          </p:nvSpPr>
          <p:spPr bwMode="auto">
            <a:xfrm>
              <a:off x="581024" y="2219326"/>
              <a:ext cx="7772401" cy="38553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666750" y="2333625"/>
            <a:ext cx="1241425"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4-5</a:t>
            </a:r>
          </a:p>
        </p:txBody>
      </p:sp>
      <p:sp>
        <p:nvSpPr>
          <p:cNvPr id="14" name="Rectangle 20"/>
          <p:cNvSpPr>
            <a:spLocks noChangeArrowheads="1"/>
          </p:cNvSpPr>
          <p:nvPr/>
        </p:nvSpPr>
        <p:spPr bwMode="auto">
          <a:xfrm>
            <a:off x="771525" y="2760663"/>
            <a:ext cx="4429125" cy="30130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6" name="Rectangle 23"/>
          <p:cNvSpPr>
            <a:spLocks noChangeArrowheads="1"/>
          </p:cNvSpPr>
          <p:nvPr/>
        </p:nvSpPr>
        <p:spPr bwMode="auto">
          <a:xfrm>
            <a:off x="5257800" y="2743200"/>
            <a:ext cx="3451225" cy="3342453"/>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Η παγκόσμια σχετική τιμή των υπολογιστών στην ισορροπία με ελεύθερο εμπόριο καθορίζεται από την τομή των καμπυλών προσφοράς εξαγωγών της χώρας μας και ζήτησης εισαγωγών της ξένης χώρας, στο σημείο </a:t>
            </a:r>
            <a:r>
              <a:rPr lang="en-US" sz="1600" b="0" i="1" dirty="0" smtClean="0"/>
              <a:t>D</a:t>
            </a:r>
            <a:r>
              <a:rPr lang="en-US" sz="1600" b="0" i="1" dirty="0"/>
              <a:t>.</a:t>
            </a:r>
          </a:p>
          <a:p>
            <a:pPr>
              <a:spcBef>
                <a:spcPct val="10000"/>
              </a:spcBef>
              <a:spcAft>
                <a:spcPct val="10000"/>
              </a:spcAft>
            </a:pPr>
            <a:r>
              <a:rPr lang="el-GR" sz="1600" b="0" dirty="0" smtClean="0"/>
              <a:t>Σε αυτή τη σχετική τιμή, η ποσότητα των υπολογιστών που η χώρας μας επιθυμεί να εξάγει</a:t>
            </a:r>
            <a:r>
              <a:rPr lang="en-US" sz="1600" b="0" dirty="0" smtClean="0"/>
              <a:t>, </a:t>
            </a:r>
            <a:r>
              <a:rPr lang="en-US" sz="1600" b="0" dirty="0"/>
              <a:t>(</a:t>
            </a:r>
            <a:r>
              <a:rPr lang="en-US" sz="1600" b="0" i="1" dirty="0"/>
              <a:t>Q</a:t>
            </a:r>
            <a:r>
              <a:rPr lang="en-US" sz="1600" b="0" i="1" baseline="-25000" dirty="0"/>
              <a:t>C</a:t>
            </a:r>
            <a:r>
              <a:rPr lang="en-US" sz="1600" b="0" baseline="-25000" dirty="0"/>
              <a:t>2</a:t>
            </a:r>
            <a:r>
              <a:rPr lang="en-US" sz="1600" b="0" i="1" dirty="0"/>
              <a:t> − Q</a:t>
            </a:r>
            <a:r>
              <a:rPr lang="en-US" sz="1600" b="0" i="1" baseline="-25000" dirty="0"/>
              <a:t>C</a:t>
            </a:r>
            <a:r>
              <a:rPr lang="en-US" sz="1600" b="0" baseline="-25000" dirty="0"/>
              <a:t>3</a:t>
            </a:r>
            <a:r>
              <a:rPr lang="en-US" sz="1600" b="0" dirty="0"/>
              <a:t>)</a:t>
            </a:r>
            <a:r>
              <a:rPr lang="en-US" sz="1600" b="0" i="1" dirty="0"/>
              <a:t>, </a:t>
            </a:r>
            <a:r>
              <a:rPr lang="el-GR" sz="1600" b="0" dirty="0" smtClean="0"/>
              <a:t>είναι ακριβώς ίση με την ποσότητα εισαγωγών που ξένη χώρα θέλει να εισάγει, </a:t>
            </a:r>
            <a:r>
              <a:rPr lang="en-US" sz="1600" b="0" dirty="0" smtClean="0"/>
              <a:t> </a:t>
            </a:r>
            <a:r>
              <a:rPr lang="es-ES" sz="1600" b="0" dirty="0" smtClean="0"/>
              <a:t>(</a:t>
            </a:r>
            <a:r>
              <a:rPr lang="es-ES" sz="1600" b="0" i="1" dirty="0"/>
              <a:t>Q*</a:t>
            </a:r>
            <a:r>
              <a:rPr lang="es-ES" sz="1600" b="0" i="1" baseline="-25000" dirty="0"/>
              <a:t>C</a:t>
            </a:r>
            <a:r>
              <a:rPr lang="es-ES" sz="1600" b="0" baseline="-25000" dirty="0"/>
              <a:t>3</a:t>
            </a:r>
            <a:r>
              <a:rPr lang="es-ES" sz="1600" b="0" i="1" dirty="0"/>
              <a:t> − Q*</a:t>
            </a:r>
            <a:r>
              <a:rPr lang="es-ES" sz="1600" b="0" i="1" baseline="-25000" dirty="0"/>
              <a:t>C</a:t>
            </a:r>
            <a:r>
              <a:rPr lang="es-ES" sz="1600" b="0" baseline="-25000" dirty="0"/>
              <a:t>2</a:t>
            </a:r>
            <a:r>
              <a:rPr lang="es-ES" sz="1600" b="0" dirty="0"/>
              <a:t>)</a:t>
            </a:r>
            <a:r>
              <a:rPr lang="es-ES" sz="1600" b="0" i="1" dirty="0"/>
              <a:t>.</a:t>
            </a:r>
            <a:endParaRPr lang="en-US" sz="1600" b="0" i="1" dirty="0"/>
          </a:p>
        </p:txBody>
      </p:sp>
      <p:pic>
        <p:nvPicPr>
          <p:cNvPr id="7" name="Picture 6"/>
          <p:cNvPicPr>
            <a:picLocks noChangeAspect="1"/>
          </p:cNvPicPr>
          <p:nvPr/>
        </p:nvPicPr>
        <p:blipFill>
          <a:blip r:embed="rId3" cstate="print"/>
          <a:srcRect/>
          <a:stretch>
            <a:fillRect/>
          </a:stretch>
        </p:blipFill>
        <p:spPr bwMode="auto">
          <a:xfrm>
            <a:off x="866775" y="2798763"/>
            <a:ext cx="4238625" cy="2943225"/>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866775" y="2798763"/>
            <a:ext cx="4238625" cy="2943225"/>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866775" y="2798763"/>
            <a:ext cx="4238625" cy="2943225"/>
          </a:xfrm>
          <a:prstGeom prst="rect">
            <a:avLst/>
          </a:prstGeom>
          <a:noFill/>
          <a:ln w="9525">
            <a:noFill/>
            <a:miter lim="800000"/>
            <a:headEnd/>
            <a:tailEnd/>
          </a:ln>
        </p:spPr>
      </p:pic>
      <p:pic>
        <p:nvPicPr>
          <p:cNvPr id="21" name="Picture 20"/>
          <p:cNvPicPr>
            <a:picLocks noChangeAspect="1"/>
          </p:cNvPicPr>
          <p:nvPr/>
        </p:nvPicPr>
        <p:blipFill>
          <a:blip r:embed="rId6" cstate="print"/>
          <a:srcRect/>
          <a:stretch>
            <a:fillRect/>
          </a:stretch>
        </p:blipFill>
        <p:spPr bwMode="auto">
          <a:xfrm>
            <a:off x="866775" y="2798763"/>
            <a:ext cx="4238625" cy="2943225"/>
          </a:xfrm>
          <a:prstGeom prst="rect">
            <a:avLst/>
          </a:prstGeom>
          <a:noFill/>
          <a:ln w="9525">
            <a:noFill/>
            <a:miter lim="800000"/>
            <a:headEnd/>
            <a:tailEnd/>
          </a:ln>
        </p:spPr>
      </p:pic>
      <p:pic>
        <p:nvPicPr>
          <p:cNvPr id="22" name="Picture 21"/>
          <p:cNvPicPr>
            <a:picLocks noChangeAspect="1"/>
          </p:cNvPicPr>
          <p:nvPr/>
        </p:nvPicPr>
        <p:blipFill>
          <a:blip r:embed="rId7" cstate="print"/>
          <a:srcRect/>
          <a:stretch>
            <a:fillRect/>
          </a:stretch>
        </p:blipFill>
        <p:spPr bwMode="auto">
          <a:xfrm>
            <a:off x="866775" y="2798763"/>
            <a:ext cx="4238625" cy="2943225"/>
          </a:xfrm>
          <a:prstGeom prst="rect">
            <a:avLst/>
          </a:prstGeom>
          <a:noFill/>
          <a:ln w="9525">
            <a:noFill/>
            <a:miter lim="800000"/>
            <a:headEnd/>
            <a:tailEnd/>
          </a:ln>
        </p:spPr>
      </p:pic>
      <p:sp>
        <p:nvSpPr>
          <p:cNvPr id="44044" name="Rectangle 19"/>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4045" name="Straight Connector 22"/>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44046"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Υπόδειγμα </a:t>
            </a:r>
            <a:r>
              <a:rPr lang="en-US" dirty="0" err="1" smtClean="0">
                <a:solidFill>
                  <a:srgbClr val="69134B"/>
                </a:solidFill>
              </a:rPr>
              <a:t>Heckscher</a:t>
            </a:r>
            <a:r>
              <a:rPr lang="en-US" dirty="0" smtClean="0">
                <a:solidFill>
                  <a:srgbClr val="69134B"/>
                </a:solidFill>
              </a:rPr>
              <a:t>-Ohlin</a:t>
            </a:r>
          </a:p>
        </p:txBody>
      </p:sp>
      <p:sp>
        <p:nvSpPr>
          <p:cNvPr id="44047" name="Text Box 18"/>
          <p:cNvSpPr txBox="1">
            <a:spLocks noChangeArrowheads="1"/>
          </p:cNvSpPr>
          <p:nvPr/>
        </p:nvSpPr>
        <p:spPr bwMode="auto">
          <a:xfrm>
            <a:off x="1866900" y="2322513"/>
            <a:ext cx="6401304" cy="307777"/>
          </a:xfrm>
          <a:prstGeom prst="rect">
            <a:avLst/>
          </a:prstGeom>
          <a:noFill/>
          <a:ln w="9525">
            <a:noFill/>
            <a:miter lim="800000"/>
            <a:headEnd/>
            <a:tailEnd/>
          </a:ln>
        </p:spPr>
        <p:txBody>
          <a:bodyPr wrap="none">
            <a:spAutoFit/>
          </a:bodyPr>
          <a:lstStyle/>
          <a:p>
            <a:r>
              <a:rPr lang="el-GR" dirty="0" smtClean="0">
                <a:solidFill>
                  <a:srgbClr val="8A3A6A"/>
                </a:solidFill>
              </a:rPr>
              <a:t>Προσδιορισμός της Παγκόσμιας Τιμής Ισορροπίας με Ελεύθερο Εμπόριο</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left)">
                                      <p:cBhvr>
                                        <p:cTn id="25" dur="500"/>
                                        <p:tgtEl>
                                          <p:spTgt spid="16">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750"/>
                                        <p:tgtEl>
                                          <p:spTgt spid="7"/>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750"/>
                                        <p:tgtEl>
                                          <p:spTgt spid="6"/>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xEl>
                                              <p:pRg st="1" end="1"/>
                                            </p:txEl>
                                          </p:spTgt>
                                        </p:tgtEl>
                                        <p:attrNameLst>
                                          <p:attrName>style.visibility</p:attrName>
                                        </p:attrNameLst>
                                      </p:cBhvr>
                                      <p:to>
                                        <p:strVal val="visible"/>
                                      </p:to>
                                    </p:set>
                                    <p:animEffect transition="in" filter="wipe(left)">
                                      <p:cBhvr>
                                        <p:cTn id="46" dur="500"/>
                                        <p:tgtEl>
                                          <p:spTgt spid="16">
                                            <p:txEl>
                                              <p:pRg st="1" end="1"/>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5"/>
          <p:cNvSpPr>
            <a:spLocks noChangeArrowheads="1"/>
          </p:cNvSpPr>
          <p:nvPr/>
        </p:nvSpPr>
        <p:spPr bwMode="auto">
          <a:xfrm>
            <a:off x="566738" y="747713"/>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sp>
        <p:nvSpPr>
          <p:cNvPr id="11" name="Rectangle 6"/>
          <p:cNvSpPr>
            <a:spLocks noChangeArrowheads="1"/>
          </p:cNvSpPr>
          <p:nvPr/>
        </p:nvSpPr>
        <p:spPr bwMode="auto">
          <a:xfrm>
            <a:off x="566738" y="1524000"/>
            <a:ext cx="7472362" cy="3637919"/>
          </a:xfrm>
          <a:prstGeom prst="rect">
            <a:avLst/>
          </a:prstGeom>
          <a:noFill/>
          <a:ln w="9525" algn="ctr">
            <a:noFill/>
            <a:miter lim="800000"/>
            <a:headEnd/>
            <a:tailEnd/>
          </a:ln>
          <a:effectLst/>
        </p:spPr>
        <p:txBody>
          <a:bodyPr wrap="square">
            <a:spAutoFit/>
          </a:bodyPr>
          <a:lstStyle/>
          <a:p>
            <a:pPr>
              <a:spcBef>
                <a:spcPct val="10000"/>
              </a:spcBef>
              <a:spcAft>
                <a:spcPct val="10000"/>
              </a:spcAft>
              <a:defRPr/>
            </a:pPr>
            <a:r>
              <a:rPr lang="el-GR" sz="2400" dirty="0" smtClean="0">
                <a:solidFill>
                  <a:srgbClr val="3D68AF"/>
                </a:solidFill>
              </a:rPr>
              <a:t>Κατευθύνσεις του Εμπορίου</a:t>
            </a:r>
            <a:r>
              <a:rPr lang="en-US" sz="2400" dirty="0" smtClean="0">
                <a:solidFill>
                  <a:srgbClr val="3D68AF"/>
                </a:solidFill>
              </a:rPr>
              <a:t> </a:t>
            </a:r>
          </a:p>
          <a:p>
            <a:pPr marL="342900" indent="-342900">
              <a:spcBef>
                <a:spcPct val="10000"/>
              </a:spcBef>
              <a:spcAft>
                <a:spcPct val="10000"/>
              </a:spcAft>
              <a:buFont typeface="Arial" pitchFamily="34" charset="0"/>
              <a:buChar char="•"/>
              <a:defRPr/>
            </a:pPr>
            <a:r>
              <a:rPr lang="el-GR" sz="2400" b="0" dirty="0" smtClean="0"/>
              <a:t>Η χώρα μας εξάγει υπολογιστές, το προϊόν που χρησιμοποιεί εντατικά τον παραγωγικό συντελεστή (κεφάλαιο) που είναι άφθονος στη χώρα μας. </a:t>
            </a:r>
            <a:endParaRPr lang="en-US" sz="2400" b="0" dirty="0" smtClean="0"/>
          </a:p>
          <a:p>
            <a:pPr marL="342900" indent="-342900">
              <a:spcBef>
                <a:spcPct val="10000"/>
              </a:spcBef>
              <a:spcAft>
                <a:spcPct val="10000"/>
              </a:spcAft>
              <a:buFont typeface="Arial" pitchFamily="34" charset="0"/>
              <a:buChar char="•"/>
              <a:defRPr/>
            </a:pPr>
            <a:r>
              <a:rPr lang="el-GR" sz="2400" b="0" dirty="0" smtClean="0"/>
              <a:t>Η ξένη χώρα εξάγει υποδήματα, το προϊόν που χρησιμοποιεί εντατικά τον παραγωγικό συντελεστή (εργασία) που έχει αυτή η χώρα σε αφθονία</a:t>
            </a:r>
            <a:endParaRPr lang="en-US" sz="2400" b="0" dirty="0"/>
          </a:p>
          <a:p>
            <a:pPr marL="342900" indent="-342900">
              <a:spcBef>
                <a:spcPct val="10000"/>
              </a:spcBef>
              <a:spcAft>
                <a:spcPct val="10000"/>
              </a:spcAft>
              <a:buFont typeface="Arial" pitchFamily="34" charset="0"/>
              <a:buChar char="•"/>
              <a:defRPr/>
            </a:pPr>
            <a:r>
              <a:rPr lang="el-GR" sz="2400" b="0" dirty="0" smtClean="0"/>
              <a:t>Αυτό το σημαντικό αποτέλεσμα ονομάζεται </a:t>
            </a:r>
            <a:r>
              <a:rPr lang="el-GR" sz="2400" dirty="0" smtClean="0"/>
              <a:t>θεώρημα </a:t>
            </a:r>
            <a:r>
              <a:rPr lang="en-US" sz="2400" dirty="0" err="1" smtClean="0"/>
              <a:t>Heckscher</a:t>
            </a:r>
            <a:r>
              <a:rPr lang="en-US" sz="2400" dirty="0" smtClean="0"/>
              <a:t>-Ohlin</a:t>
            </a:r>
            <a:r>
              <a:rPr lang="el-GR" sz="2400" dirty="0" smtClean="0"/>
              <a:t>.</a:t>
            </a:r>
            <a:endParaRPr lang="en-US" sz="2400" dirty="0">
              <a:solidFill>
                <a:srgbClr val="3D68AF"/>
              </a:solidFill>
            </a:endParaRPr>
          </a:p>
        </p:txBody>
      </p:sp>
      <p:sp>
        <p:nvSpPr>
          <p:cNvPr id="46083" name="Rectangle 12"/>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6084" name="Straight Connector 13"/>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46085"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Το Υπόδειγμα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left)">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wipe(left)">
                                      <p:cBhvr>
                                        <p:cTn id="2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6"/>
          <p:cNvSpPr>
            <a:spLocks noChangeArrowheads="1"/>
          </p:cNvSpPr>
          <p:nvPr/>
        </p:nvSpPr>
        <p:spPr bwMode="auto">
          <a:xfrm>
            <a:off x="566738" y="820738"/>
            <a:ext cx="8301491" cy="570617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D68AF"/>
                </a:solidFill>
              </a:rPr>
              <a:t>Θεώρημα </a:t>
            </a:r>
            <a:r>
              <a:rPr lang="en-US" sz="2400" dirty="0" err="1" smtClean="0">
                <a:solidFill>
                  <a:srgbClr val="3D68AF"/>
                </a:solidFill>
              </a:rPr>
              <a:t>Heckscher</a:t>
            </a:r>
            <a:r>
              <a:rPr lang="en-US" sz="2400" dirty="0" smtClean="0">
                <a:solidFill>
                  <a:srgbClr val="3D68AF"/>
                </a:solidFill>
              </a:rPr>
              <a:t>-Ohlin:</a:t>
            </a:r>
            <a:endParaRPr lang="en-US" sz="2400" dirty="0">
              <a:solidFill>
                <a:srgbClr val="3D68AF"/>
              </a:solidFill>
            </a:endParaRPr>
          </a:p>
          <a:p>
            <a:pPr>
              <a:spcBef>
                <a:spcPct val="20000"/>
              </a:spcBef>
            </a:pPr>
            <a:r>
              <a:rPr lang="el-GR" sz="2400" dirty="0" smtClean="0"/>
              <a:t>Υπόθεση</a:t>
            </a:r>
            <a:r>
              <a:rPr lang="en-US" sz="2400" dirty="0" smtClean="0"/>
              <a:t> </a:t>
            </a:r>
            <a:r>
              <a:rPr lang="en-US" sz="2400" dirty="0"/>
              <a:t>1: </a:t>
            </a:r>
            <a:r>
              <a:rPr lang="el-GR" sz="2400" b="0" dirty="0" smtClean="0"/>
              <a:t>Η εργασία και το κεφάλαιο κινούνται ελεύθερα μεταξύ των κλάδων. </a:t>
            </a:r>
            <a:endParaRPr lang="en-US" sz="2400" b="0" dirty="0"/>
          </a:p>
          <a:p>
            <a:pPr>
              <a:spcBef>
                <a:spcPct val="20000"/>
              </a:spcBef>
            </a:pPr>
            <a:r>
              <a:rPr lang="el-GR" sz="2400" dirty="0" smtClean="0"/>
              <a:t>Υπόθεση</a:t>
            </a:r>
            <a:r>
              <a:rPr lang="en-US" sz="2400" dirty="0" smtClean="0"/>
              <a:t> </a:t>
            </a:r>
            <a:r>
              <a:rPr lang="en-US" sz="2400" dirty="0"/>
              <a:t>2: </a:t>
            </a:r>
            <a:r>
              <a:rPr lang="el-GR" sz="2400" b="0" dirty="0" smtClean="0"/>
              <a:t>Η παραγωγή υποδημάτων είναι έντασης εργασίας συγκρινόμενη με την παραγωγή υπολογιστών που είναι έντασης κεφαλαίου. </a:t>
            </a:r>
            <a:endParaRPr lang="en-US" sz="2400" b="0" dirty="0"/>
          </a:p>
          <a:p>
            <a:pPr>
              <a:spcBef>
                <a:spcPct val="20000"/>
              </a:spcBef>
            </a:pPr>
            <a:r>
              <a:rPr lang="el-GR" sz="2400" dirty="0" smtClean="0"/>
              <a:t>Υπόθεση</a:t>
            </a:r>
            <a:r>
              <a:rPr lang="en-US" sz="2400" dirty="0" smtClean="0"/>
              <a:t> </a:t>
            </a:r>
            <a:r>
              <a:rPr lang="en-US" sz="2400" dirty="0"/>
              <a:t>3: </a:t>
            </a:r>
            <a:r>
              <a:rPr lang="el-GR" sz="2400" b="0" dirty="0" smtClean="0"/>
              <a:t>Οι ποσότητες εργασίας και κεφαλαίου που βρίσκονται στις δύο χώρες διαφέρουν, με την ξένη χώρα να έχει αφθονία εργασίας και τη χώρα μας να έχει άφθονο κεφάλαιο. </a:t>
            </a:r>
            <a:endParaRPr lang="en-US" sz="2400" b="0" dirty="0"/>
          </a:p>
          <a:p>
            <a:pPr>
              <a:spcBef>
                <a:spcPct val="20000"/>
              </a:spcBef>
            </a:pPr>
            <a:r>
              <a:rPr lang="el-GR" sz="2400" dirty="0" smtClean="0"/>
              <a:t>Υπόθεση</a:t>
            </a:r>
            <a:r>
              <a:rPr lang="en-US" sz="2400" dirty="0" smtClean="0"/>
              <a:t> </a:t>
            </a:r>
            <a:r>
              <a:rPr lang="en-US" sz="2400" dirty="0"/>
              <a:t>4: </a:t>
            </a:r>
            <a:r>
              <a:rPr lang="el-GR" sz="2400" b="0" dirty="0" smtClean="0"/>
              <a:t>Υπάρχει ελεύθερο διεθνές εμπόριο αγαθών. </a:t>
            </a:r>
            <a:endParaRPr lang="en-US" sz="2400" b="0" dirty="0"/>
          </a:p>
          <a:p>
            <a:pPr>
              <a:spcBef>
                <a:spcPct val="20000"/>
              </a:spcBef>
            </a:pPr>
            <a:r>
              <a:rPr lang="el-GR" sz="2400" dirty="0" smtClean="0"/>
              <a:t>Υπόθεση</a:t>
            </a:r>
            <a:r>
              <a:rPr lang="en-US" sz="2400" dirty="0" smtClean="0"/>
              <a:t> </a:t>
            </a:r>
            <a:r>
              <a:rPr lang="en-US" sz="2400" dirty="0"/>
              <a:t>5: </a:t>
            </a:r>
            <a:r>
              <a:rPr lang="el-GR" sz="2400" b="0" dirty="0" smtClean="0"/>
              <a:t>Οι τεχνολογίες παραγωγής υποδημάτων και υπολογιστών είναι ίδιες μεταξύ των χωρών.</a:t>
            </a:r>
            <a:endParaRPr lang="en-US" sz="2400" b="0" dirty="0"/>
          </a:p>
          <a:p>
            <a:pPr>
              <a:spcBef>
                <a:spcPct val="20000"/>
              </a:spcBef>
            </a:pPr>
            <a:r>
              <a:rPr lang="el-GR" sz="2400" dirty="0" smtClean="0"/>
              <a:t>Υπόθεση</a:t>
            </a:r>
            <a:r>
              <a:rPr lang="en-US" sz="2400" dirty="0" smtClean="0"/>
              <a:t> </a:t>
            </a:r>
            <a:r>
              <a:rPr lang="en-US" sz="2400" dirty="0"/>
              <a:t>6: </a:t>
            </a:r>
            <a:r>
              <a:rPr lang="el-GR" sz="2400" b="0" dirty="0" smtClean="0"/>
              <a:t>Οι προτιμήσεις είναι ίδιες ανάμεσα στις χώρες. </a:t>
            </a:r>
            <a:endParaRPr lang="en-US" sz="2400" dirty="0">
              <a:solidFill>
                <a:srgbClr val="3D68AF"/>
              </a:solidFill>
            </a:endParaRPr>
          </a:p>
        </p:txBody>
      </p:sp>
      <p:sp>
        <p:nvSpPr>
          <p:cNvPr id="48130" name="Rectangle 12"/>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8131" name="Straight Connector 13"/>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48132"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Το Υπόδειγμα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wipe(left)">
                                      <p:cBhvr>
                                        <p:cTn id="21" dur="500"/>
                                        <p:tgtEl>
                                          <p:spTgt spid="1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xEl>
                                              <p:pRg st="4" end="4"/>
                                            </p:txEl>
                                          </p:spTgt>
                                        </p:tgtEl>
                                        <p:attrNameLst>
                                          <p:attrName>style.visibility</p:attrName>
                                        </p:attrNameLst>
                                      </p:cBhvr>
                                      <p:to>
                                        <p:strVal val="visible"/>
                                      </p:to>
                                    </p:set>
                                    <p:animEffect transition="in" filter="wipe(left)">
                                      <p:cBhvr>
                                        <p:cTn id="26" dur="500"/>
                                        <p:tgtEl>
                                          <p:spTgt spid="1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animEffect transition="in" filter="wipe(left)">
                                      <p:cBhvr>
                                        <p:cTn id="31" dur="500"/>
                                        <p:tgtEl>
                                          <p:spTgt spid="1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xEl>
                                              <p:pRg st="6" end="6"/>
                                            </p:txEl>
                                          </p:spTgt>
                                        </p:tgtEl>
                                        <p:attrNameLst>
                                          <p:attrName>style.visibility</p:attrName>
                                        </p:attrNameLst>
                                      </p:cBhvr>
                                      <p:to>
                                        <p:strVal val="visible"/>
                                      </p:to>
                                    </p:set>
                                    <p:animEffect transition="in" filter="wipe(left)">
                                      <p:cBhvr>
                                        <p:cTn id="36"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99886"/>
            <a:ext cx="8156575" cy="5927777"/>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Ο πρώτος έλεγχος του θεωρήματος</a:t>
            </a:r>
            <a:r>
              <a:rPr lang="en-US" sz="2400" b="0" dirty="0" smtClean="0"/>
              <a:t> </a:t>
            </a:r>
            <a:r>
              <a:rPr lang="en-US" sz="2400" b="0" dirty="0" err="1"/>
              <a:t>Heckscher</a:t>
            </a:r>
            <a:r>
              <a:rPr lang="en-US" sz="2400" b="0" dirty="0"/>
              <a:t>-Ohlin </a:t>
            </a:r>
            <a:r>
              <a:rPr lang="el-GR" sz="2400" b="0" dirty="0" smtClean="0"/>
              <a:t>έγινε από τον οικονομολόγο </a:t>
            </a:r>
            <a:r>
              <a:rPr lang="en-US" sz="2400" b="0" dirty="0" err="1" smtClean="0"/>
              <a:t>Wassily</a:t>
            </a:r>
            <a:r>
              <a:rPr lang="en-US" sz="2400" b="0" dirty="0" smtClean="0"/>
              <a:t> </a:t>
            </a:r>
            <a:r>
              <a:rPr lang="en-US" sz="2400" b="0" dirty="0"/>
              <a:t>Leontief </a:t>
            </a:r>
            <a:r>
              <a:rPr lang="el-GR" sz="2400" b="0" dirty="0" smtClean="0"/>
              <a:t>το</a:t>
            </a:r>
            <a:r>
              <a:rPr lang="en-US" sz="2400" b="0" dirty="0" smtClean="0"/>
              <a:t> </a:t>
            </a:r>
            <a:r>
              <a:rPr lang="en-US" sz="2400" b="0" dirty="0"/>
              <a:t>1953.</a:t>
            </a:r>
          </a:p>
          <a:p>
            <a:pPr>
              <a:spcBef>
                <a:spcPct val="10000"/>
              </a:spcBef>
              <a:spcAft>
                <a:spcPct val="10000"/>
              </a:spcAft>
            </a:pPr>
            <a:r>
              <a:rPr lang="el-GR" sz="2400" b="0" dirty="0" smtClean="0"/>
              <a:t>Ο </a:t>
            </a:r>
            <a:r>
              <a:rPr lang="en-US" sz="2400" b="0" dirty="0" smtClean="0"/>
              <a:t>Leontief </a:t>
            </a:r>
            <a:r>
              <a:rPr lang="el-GR" sz="2400" b="0" dirty="0" smtClean="0"/>
              <a:t>υπέθεσε σωστά ότι το 1947 οι Ηνωμένες Πολιτείες διέθεταν αφθονία κεφαλαίου σε σχέση με τον υπόλοιπο κόσμο. </a:t>
            </a:r>
            <a:endParaRPr lang="en-US" sz="2400" b="0" dirty="0"/>
          </a:p>
          <a:p>
            <a:pPr>
              <a:spcBef>
                <a:spcPct val="10000"/>
              </a:spcBef>
              <a:spcAft>
                <a:spcPct val="10000"/>
              </a:spcAft>
            </a:pPr>
            <a:r>
              <a:rPr lang="el-GR" sz="2400" b="0" dirty="0" smtClean="0"/>
              <a:t>Επομένως</a:t>
            </a:r>
            <a:r>
              <a:rPr lang="en-US" sz="2400" b="0" dirty="0" smtClean="0"/>
              <a:t>, </a:t>
            </a:r>
            <a:r>
              <a:rPr lang="el-GR" sz="2400" b="0" dirty="0" smtClean="0"/>
              <a:t>από το θεώρημα</a:t>
            </a:r>
            <a:r>
              <a:rPr lang="en-US" sz="2400" b="0" dirty="0" smtClean="0"/>
              <a:t> </a:t>
            </a:r>
            <a:r>
              <a:rPr lang="en-US" sz="2400" b="0" dirty="0" err="1" smtClean="0"/>
              <a:t>Heckscher</a:t>
            </a:r>
            <a:r>
              <a:rPr lang="en-US" sz="2400" b="0" dirty="0" smtClean="0"/>
              <a:t>-Ohlin,</a:t>
            </a:r>
            <a:r>
              <a:rPr lang="el-GR" sz="2400" b="0" dirty="0" smtClean="0"/>
              <a:t> ο</a:t>
            </a:r>
            <a:r>
              <a:rPr lang="en-US" sz="2400" b="0" dirty="0" smtClean="0"/>
              <a:t> </a:t>
            </a:r>
            <a:r>
              <a:rPr lang="en-US" sz="2400" b="0" dirty="0"/>
              <a:t>Leontief </a:t>
            </a:r>
            <a:r>
              <a:rPr lang="el-GR" sz="2400" b="0" dirty="0" smtClean="0"/>
              <a:t>ανέμενε ότι οι Ηνωμένες Πολιτείες θα εξάγουν προϊόντα έντασης κεφαλαίου και θα εισάγουν προϊόντα έντασης εργασίας. </a:t>
            </a:r>
            <a:endParaRPr lang="el-GR" sz="2400" b="0" dirty="0"/>
          </a:p>
          <a:p>
            <a:pPr>
              <a:spcBef>
                <a:spcPct val="10000"/>
              </a:spcBef>
              <a:spcAft>
                <a:spcPct val="10000"/>
              </a:spcAft>
            </a:pPr>
            <a:r>
              <a:rPr lang="el-GR" sz="2400" b="0" dirty="0" smtClean="0"/>
              <a:t>Αυτό όμως που στην πραγματικότητα βρήκε ο</a:t>
            </a:r>
            <a:r>
              <a:rPr lang="en-US" sz="2400" b="0" dirty="0" smtClean="0"/>
              <a:t> </a:t>
            </a:r>
            <a:r>
              <a:rPr lang="en-US" sz="2400" b="0" dirty="0"/>
              <a:t>Leontief </a:t>
            </a:r>
            <a:r>
              <a:rPr lang="el-GR" sz="2400" b="0" dirty="0" smtClean="0"/>
              <a:t> ήταν το ακριβώς αντίθετο: ο λόγος κεφαλαίου-εργασίας των εισαγωγών των ΗΠΑ ήταν </a:t>
            </a:r>
            <a:r>
              <a:rPr lang="el-GR" sz="2400" b="0" i="1" dirty="0" smtClean="0"/>
              <a:t>μεγαλύτερος</a:t>
            </a:r>
            <a:r>
              <a:rPr lang="el-GR" sz="2400" b="0" dirty="0" smtClean="0"/>
              <a:t> από το λόγο κεφαλαίου-εργασίας των εξαγωγών των ΗΠΑ! </a:t>
            </a:r>
            <a:r>
              <a:rPr lang="en-US" sz="2400" b="0" dirty="0" smtClean="0"/>
              <a:t> </a:t>
            </a:r>
            <a:endParaRPr lang="en-US" sz="2400" b="0" dirty="0"/>
          </a:p>
          <a:p>
            <a:pPr>
              <a:spcBef>
                <a:spcPct val="10000"/>
              </a:spcBef>
              <a:spcAft>
                <a:spcPct val="10000"/>
              </a:spcAft>
            </a:pPr>
            <a:r>
              <a:rPr lang="el-GR" sz="2400" b="0" dirty="0" smtClean="0"/>
              <a:t>Το εύρημα αυτό αντέκρουσε το θεώρημα </a:t>
            </a:r>
            <a:r>
              <a:rPr lang="en-US" sz="2400" b="0" dirty="0" err="1" smtClean="0"/>
              <a:t>Heckscher</a:t>
            </a:r>
            <a:r>
              <a:rPr lang="en-US" sz="2400" b="0" dirty="0" smtClean="0"/>
              <a:t>-Ohlin </a:t>
            </a:r>
            <a:r>
              <a:rPr lang="el-GR" sz="2400" b="0" dirty="0" smtClean="0"/>
              <a:t>και έγινε γνωστό ως το </a:t>
            </a:r>
            <a:r>
              <a:rPr lang="el-GR" sz="2400" dirty="0" smtClean="0"/>
              <a:t>παράδοξο </a:t>
            </a:r>
            <a:r>
              <a:rPr lang="en-US" sz="2400" dirty="0" smtClean="0"/>
              <a:t>Leontief.</a:t>
            </a:r>
            <a:endParaRPr lang="en-US" sz="2400" dirty="0"/>
          </a:p>
        </p:txBody>
      </p:sp>
      <p:sp>
        <p:nvSpPr>
          <p:cNvPr id="42" name="Rectangle 41"/>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43" name="Straight Connector 42"/>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4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par>
                                <p:cTn id="12" presetID="22" presetClass="entr" presetSubtype="8"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2213">
                                            <p:txEl>
                                              <p:pRg st="0" end="0"/>
                                            </p:txEl>
                                          </p:spTgt>
                                        </p:tgtEl>
                                        <p:attrNameLst>
                                          <p:attrName>style.visibility</p:attrName>
                                        </p:attrNameLst>
                                      </p:cBhvr>
                                      <p:to>
                                        <p:strVal val="visible"/>
                                      </p:to>
                                    </p:set>
                                    <p:animEffect transition="in" filter="wipe(left)">
                                      <p:cBhvr>
                                        <p:cTn id="18" dur="500"/>
                                        <p:tgtEl>
                                          <p:spTgt spid="8622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62213">
                                            <p:txEl>
                                              <p:pRg st="1" end="1"/>
                                            </p:txEl>
                                          </p:spTgt>
                                        </p:tgtEl>
                                        <p:attrNameLst>
                                          <p:attrName>style.visibility</p:attrName>
                                        </p:attrNameLst>
                                      </p:cBhvr>
                                      <p:to>
                                        <p:strVal val="visible"/>
                                      </p:to>
                                    </p:set>
                                    <p:animEffect transition="in" filter="wipe(left)">
                                      <p:cBhvr>
                                        <p:cTn id="23" dur="500"/>
                                        <p:tgtEl>
                                          <p:spTgt spid="8622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62213">
                                            <p:txEl>
                                              <p:pRg st="2" end="2"/>
                                            </p:txEl>
                                          </p:spTgt>
                                        </p:tgtEl>
                                        <p:attrNameLst>
                                          <p:attrName>style.visibility</p:attrName>
                                        </p:attrNameLst>
                                      </p:cBhvr>
                                      <p:to>
                                        <p:strVal val="visible"/>
                                      </p:to>
                                    </p:set>
                                    <p:animEffect transition="in" filter="wipe(left)">
                                      <p:cBhvr>
                                        <p:cTn id="28" dur="500"/>
                                        <p:tgtEl>
                                          <p:spTgt spid="8622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62213">
                                            <p:txEl>
                                              <p:pRg st="3" end="3"/>
                                            </p:txEl>
                                          </p:spTgt>
                                        </p:tgtEl>
                                        <p:attrNameLst>
                                          <p:attrName>style.visibility</p:attrName>
                                        </p:attrNameLst>
                                      </p:cBhvr>
                                      <p:to>
                                        <p:strVal val="visible"/>
                                      </p:to>
                                    </p:set>
                                    <p:animEffect transition="in" filter="wipe(left)">
                                      <p:cBhvr>
                                        <p:cTn id="33" dur="500"/>
                                        <p:tgtEl>
                                          <p:spTgt spid="86221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62213">
                                            <p:txEl>
                                              <p:pRg st="4" end="4"/>
                                            </p:txEl>
                                          </p:spTgt>
                                        </p:tgtEl>
                                        <p:attrNameLst>
                                          <p:attrName>style.visibility</p:attrName>
                                        </p:attrNameLst>
                                      </p:cBhvr>
                                      <p:to>
                                        <p:strVal val="visible"/>
                                      </p:to>
                                    </p:set>
                                    <p:animEffect transition="in" filter="wipe(left)">
                                      <p:cBhvr>
                                        <p:cTn id="38" dur="500"/>
                                        <p:tgtEl>
                                          <p:spTgt spid="8622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build="p" bldLvl="2" autoUpdateAnimBg="0"/>
      <p:bldP spid="42" grpId="0" animBg="1"/>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41"/>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52226" name="Straight Connector 42"/>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52227"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grpSp>
        <p:nvGrpSpPr>
          <p:cNvPr id="8" name="Group 39"/>
          <p:cNvGrpSpPr>
            <a:grpSpLocks/>
          </p:cNvGrpSpPr>
          <p:nvPr/>
        </p:nvGrpSpPr>
        <p:grpSpPr bwMode="auto">
          <a:xfrm>
            <a:off x="877888" y="1590675"/>
            <a:ext cx="7831137" cy="3814763"/>
            <a:chOff x="566738" y="2200275"/>
            <a:chExt cx="7805737" cy="4219575"/>
          </a:xfrm>
        </p:grpSpPr>
        <p:sp>
          <p:nvSpPr>
            <p:cNvPr id="52236"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2237" name="Rectangle 17"/>
            <p:cNvSpPr>
              <a:spLocks noChangeArrowheads="1"/>
            </p:cNvSpPr>
            <p:nvPr/>
          </p:nvSpPr>
          <p:spPr bwMode="auto">
            <a:xfrm>
              <a:off x="581023" y="2219323"/>
              <a:ext cx="7772401" cy="35400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906463" y="1617663"/>
            <a:ext cx="2036762"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 </a:t>
            </a:r>
            <a:r>
              <a:rPr lang="en-US" dirty="0" smtClean="0">
                <a:solidFill>
                  <a:srgbClr val="831951"/>
                </a:solidFill>
              </a:rPr>
              <a:t> </a:t>
            </a:r>
            <a:r>
              <a:rPr lang="en-US" dirty="0"/>
              <a:t>4-1</a:t>
            </a:r>
          </a:p>
        </p:txBody>
      </p:sp>
      <p:sp>
        <p:nvSpPr>
          <p:cNvPr id="12" name="Rectangle 23"/>
          <p:cNvSpPr>
            <a:spLocks noChangeArrowheads="1"/>
          </p:cNvSpPr>
          <p:nvPr/>
        </p:nvSpPr>
        <p:spPr bwMode="auto">
          <a:xfrm>
            <a:off x="977900" y="1900238"/>
            <a:ext cx="7769225" cy="1569660"/>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Ο </a:t>
            </a:r>
            <a:r>
              <a:rPr lang="en-US" sz="1600" b="0" dirty="0" smtClean="0"/>
              <a:t>Leontief </a:t>
            </a:r>
            <a:r>
              <a:rPr lang="el-GR" sz="1600" b="0" dirty="0" smtClean="0"/>
              <a:t> χρησιμοποίησε τα στοιχεία αυτού του πίνακα για να ελέγξει το θεώρημα</a:t>
            </a:r>
            <a:r>
              <a:rPr lang="en-US" sz="1600" b="0" dirty="0" smtClean="0"/>
              <a:t> </a:t>
            </a:r>
            <a:r>
              <a:rPr lang="en-US" sz="1600" b="0" dirty="0" err="1" smtClean="0"/>
              <a:t>Heckscher</a:t>
            </a:r>
            <a:r>
              <a:rPr lang="en-US" sz="1600" b="0" dirty="0" smtClean="0"/>
              <a:t>-Ohlin</a:t>
            </a:r>
            <a:r>
              <a:rPr lang="el-GR" sz="1600" b="0" dirty="0" smtClean="0"/>
              <a:t>. Κάθε στήλη δείχνει την ποσότητα κεφαλαίου ή εργασίας που απαιτείται για την παραγωγή εξαγωγών αξίας </a:t>
            </a:r>
            <a:r>
              <a:rPr lang="en-US" sz="1600" b="0" dirty="0" smtClean="0"/>
              <a:t>$1 </a:t>
            </a:r>
            <a:r>
              <a:rPr lang="el-GR" sz="1600" b="0" dirty="0" smtClean="0"/>
              <a:t>εκατομμυρίου από τις ΗΠΑ, ή για εισαγωγές αξίας </a:t>
            </a:r>
            <a:r>
              <a:rPr lang="en-US" sz="1600" b="0" dirty="0" smtClean="0"/>
              <a:t>$1 </a:t>
            </a:r>
            <a:r>
              <a:rPr lang="el-GR" sz="1600" b="0" dirty="0" smtClean="0"/>
              <a:t>εκατομμυρίου προς τις ΗΠΑ το 1947.  Όπως φαίνεται στην τελευταία σειρά, ο λόγος κεφαλαίου-εργασίας για εξαγωγές ήταν μικρότερος από το λόγο κεφαλαίου-εργασίας για εισαγωγές, κάτι που αποτελεί ένα παράδοξο εύρημα.</a:t>
            </a:r>
            <a:endParaRPr lang="en-US" sz="1600" b="0" dirty="0"/>
          </a:p>
        </p:txBody>
      </p:sp>
      <p:sp>
        <p:nvSpPr>
          <p:cNvPr id="13" name="Rectangle 20"/>
          <p:cNvSpPr>
            <a:spLocks noChangeArrowheads="1"/>
          </p:cNvSpPr>
          <p:nvPr/>
        </p:nvSpPr>
        <p:spPr bwMode="auto">
          <a:xfrm>
            <a:off x="1046163" y="3548063"/>
            <a:ext cx="7493000" cy="179228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 name="Picture 1"/>
          <p:cNvPicPr>
            <a:picLocks noChangeAspect="1"/>
          </p:cNvPicPr>
          <p:nvPr/>
        </p:nvPicPr>
        <p:blipFill>
          <a:blip r:embed="rId3" cstate="print"/>
          <a:srcRect/>
          <a:stretch>
            <a:fillRect/>
          </a:stretch>
        </p:blipFill>
        <p:spPr bwMode="auto">
          <a:xfrm>
            <a:off x="1295400" y="3548063"/>
            <a:ext cx="6858000" cy="185737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1295400" y="3548063"/>
            <a:ext cx="6858000" cy="1857375"/>
          </a:xfrm>
          <a:prstGeom prst="rect">
            <a:avLst/>
          </a:prstGeom>
          <a:noFill/>
          <a:ln w="9525">
            <a:noFill/>
            <a:miter lim="800000"/>
            <a:headEnd/>
            <a:tailEnd/>
          </a:ln>
        </p:spPr>
      </p:pic>
      <p:sp>
        <p:nvSpPr>
          <p:cNvPr id="15"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Το Παράδοξο του </a:t>
            </a:r>
            <a:r>
              <a:rPr lang="en-US" sz="2400" dirty="0" smtClean="0">
                <a:solidFill>
                  <a:srgbClr val="356A41"/>
                </a:solidFill>
              </a:rPr>
              <a:t>Leontief</a:t>
            </a:r>
            <a:endParaRPr lang="en-US" sz="2400" dirty="0">
              <a:solidFill>
                <a:srgbClr val="356A41"/>
              </a:solidFill>
            </a:endParaRPr>
          </a:p>
        </p:txBody>
      </p:sp>
      <p:sp>
        <p:nvSpPr>
          <p:cNvPr id="52235" name="Text Box 14"/>
          <p:cNvSpPr txBox="1">
            <a:spLocks noChangeArrowheads="1"/>
          </p:cNvSpPr>
          <p:nvPr/>
        </p:nvSpPr>
        <p:spPr bwMode="auto">
          <a:xfrm>
            <a:off x="3144838" y="1611313"/>
            <a:ext cx="2191369" cy="307777"/>
          </a:xfrm>
          <a:prstGeom prst="rect">
            <a:avLst/>
          </a:prstGeom>
          <a:noFill/>
          <a:ln w="9525">
            <a:noFill/>
            <a:miter lim="800000"/>
            <a:headEnd/>
            <a:tailEnd/>
          </a:ln>
        </p:spPr>
        <p:txBody>
          <a:bodyPr wrap="none">
            <a:spAutoFit/>
          </a:bodyPr>
          <a:lstStyle/>
          <a:p>
            <a:r>
              <a:rPr lang="el-GR" dirty="0" smtClean="0">
                <a:solidFill>
                  <a:srgbClr val="8A3A6A"/>
                </a:solidFill>
              </a:rPr>
              <a:t>Ο Έλεγχος του </a:t>
            </a:r>
            <a:r>
              <a:rPr lang="en-US" dirty="0" smtClean="0">
                <a:solidFill>
                  <a:srgbClr val="8A3A6A"/>
                </a:solidFill>
              </a:rPr>
              <a:t>Leontief</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500"/>
                                        <p:tgtEl>
                                          <p:spTgt spid="12">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uiExpand="1" build="p" bldLvl="2"/>
      <p:bldP spid="13"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1045028"/>
            <a:ext cx="7672387" cy="1061829"/>
          </a:xfrm>
          <a:prstGeom prst="rect">
            <a:avLst/>
          </a:prstGeom>
          <a:noFill/>
          <a:ln w="9525" algn="ctr">
            <a:noFill/>
            <a:miter lim="800000"/>
            <a:headEnd/>
            <a:tailEnd/>
          </a:ln>
        </p:spPr>
        <p:txBody>
          <a:bodyPr wrap="square">
            <a:spAutoFit/>
          </a:bodyPr>
          <a:lstStyle/>
          <a:p>
            <a:pPr>
              <a:lnSpc>
                <a:spcPct val="105000"/>
              </a:lnSpc>
              <a:spcBef>
                <a:spcPts val="13"/>
              </a:spcBef>
              <a:spcAft>
                <a:spcPts val="13"/>
              </a:spcAft>
            </a:pPr>
            <a:r>
              <a:rPr lang="el-GR" sz="2000" b="0" dirty="0" smtClean="0"/>
              <a:t>Στο κεφάλαιο αυτό περιγράφουμε το </a:t>
            </a:r>
            <a:r>
              <a:rPr lang="el-GR" sz="2000" dirty="0" smtClean="0"/>
              <a:t>υπόδειγμα</a:t>
            </a:r>
            <a:r>
              <a:rPr lang="en-US" sz="2000" dirty="0" smtClean="0"/>
              <a:t> </a:t>
            </a:r>
            <a:r>
              <a:rPr lang="en-US" sz="2000" dirty="0" err="1" smtClean="0"/>
              <a:t>Heckscher</a:t>
            </a:r>
            <a:r>
              <a:rPr lang="en-US" sz="2000" dirty="0" smtClean="0"/>
              <a:t>-Ohlin</a:t>
            </a:r>
            <a:r>
              <a:rPr lang="el-GR" sz="2000" dirty="0" smtClean="0"/>
              <a:t>,</a:t>
            </a:r>
            <a:r>
              <a:rPr lang="en-US" sz="2000" b="0" dirty="0" smtClean="0"/>
              <a:t> </a:t>
            </a:r>
            <a:r>
              <a:rPr lang="el-GR" sz="2000" b="0" dirty="0" smtClean="0"/>
              <a:t>ένα υπόδειγμα που υποθέτει ότι το εμπόριο συμβαίνει επειδή οι χώρες έχουν διαφορετικούς παραγωγικούς πόρους.</a:t>
            </a:r>
            <a:endParaRPr lang="en-US" sz="2000" b="0" dirty="0"/>
          </a:p>
        </p:txBody>
      </p:sp>
      <p:sp>
        <p:nvSpPr>
          <p:cNvPr id="3" name="Rectangle 2"/>
          <p:cNvSpPr>
            <a:spLocks noChangeArrowheads="1"/>
          </p:cNvSpPr>
          <p:nvPr/>
        </p:nvSpPr>
        <p:spPr bwMode="auto">
          <a:xfrm>
            <a:off x="558800" y="333375"/>
            <a:ext cx="3541713"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 name="Straight Connector 3"/>
          <p:cNvCxnSpPr>
            <a:cxnSpLocks noChangeShapeType="1"/>
          </p:cNvCxnSpPr>
          <p:nvPr/>
        </p:nvCxnSpPr>
        <p:spPr bwMode="auto">
          <a:xfrm>
            <a:off x="566738" y="623888"/>
            <a:ext cx="3533775" cy="0"/>
          </a:xfrm>
          <a:prstGeom prst="line">
            <a:avLst/>
          </a:prstGeom>
          <a:noFill/>
          <a:ln w="19050" cap="rnd" algn="ctr">
            <a:solidFill>
              <a:srgbClr val="9C3A45"/>
            </a:solidFill>
            <a:prstDash val="sysDash"/>
            <a:round/>
            <a:headEnd/>
            <a:tailEnd/>
          </a:ln>
        </p:spPr>
      </p:cxnSp>
      <p:sp>
        <p:nvSpPr>
          <p:cNvPr id="5" name="Rectangle 3"/>
          <p:cNvSpPr>
            <a:spLocks noGrp="1" noChangeArrowheads="1"/>
          </p:cNvSpPr>
          <p:nvPr>
            <p:ph type="title"/>
          </p:nvPr>
        </p:nvSpPr>
        <p:spPr>
          <a:xfrm>
            <a:off x="566738" y="0"/>
            <a:ext cx="8577262" cy="820738"/>
          </a:xfrm>
        </p:spPr>
        <p:txBody>
          <a:bodyPr/>
          <a:lstStyle/>
          <a:p>
            <a:pPr>
              <a:tabLst>
                <a:tab pos="3948113" algn="l"/>
              </a:tabLst>
            </a:pPr>
            <a:r>
              <a:rPr lang="el-GR" dirty="0" smtClean="0">
                <a:solidFill>
                  <a:srgbClr val="69134B"/>
                </a:solidFill>
              </a:rPr>
              <a:t>Εισαγωγή</a:t>
            </a:r>
            <a:endParaRPr lang="en-US" dirty="0" smtClean="0">
              <a:solidFill>
                <a:srgbClr val="69134B"/>
              </a:solidFill>
            </a:endParaRPr>
          </a:p>
        </p:txBody>
      </p:sp>
      <p:sp>
        <p:nvSpPr>
          <p:cNvPr id="2" name="Text Box 2"/>
          <p:cNvSpPr txBox="1">
            <a:spLocks noChangeArrowheads="1"/>
          </p:cNvSpPr>
          <p:nvPr/>
        </p:nvSpPr>
        <p:spPr bwMode="auto">
          <a:xfrm>
            <a:off x="581025" y="2467430"/>
            <a:ext cx="7672388" cy="3293209"/>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b="0" dirty="0" smtClean="0"/>
              <a:t>Πρώτος μας στόχος είναι να περιγράψουμε το υπόδειγμα</a:t>
            </a:r>
            <a:r>
              <a:rPr lang="en-US" sz="2000" b="0" dirty="0" smtClean="0"/>
              <a:t> </a:t>
            </a:r>
            <a:r>
              <a:rPr lang="en-US" sz="2000" b="0" dirty="0" err="1"/>
              <a:t>Heckscher</a:t>
            </a:r>
            <a:r>
              <a:rPr lang="en-US" sz="2000" b="0" dirty="0"/>
              <a:t>-Ohlin (HO</a:t>
            </a:r>
            <a:r>
              <a:rPr lang="en-US" sz="2000" b="0" dirty="0" smtClean="0"/>
              <a:t>)</a:t>
            </a:r>
            <a:r>
              <a:rPr lang="el-GR" sz="2000" b="0" dirty="0" smtClean="0"/>
              <a:t> για το εμπόριο</a:t>
            </a:r>
            <a:r>
              <a:rPr lang="en-US" sz="2000" b="0" dirty="0" smtClean="0"/>
              <a:t>. </a:t>
            </a:r>
            <a:endParaRPr lang="en-US" sz="2000" b="0" dirty="0"/>
          </a:p>
          <a:p>
            <a:pPr marL="800100" lvl="1" indent="-342900">
              <a:spcBef>
                <a:spcPct val="10000"/>
              </a:spcBef>
              <a:spcAft>
                <a:spcPct val="10000"/>
              </a:spcAft>
              <a:buFont typeface="Arial" charset="0"/>
              <a:buChar char="•"/>
            </a:pPr>
            <a:r>
              <a:rPr lang="el-GR" sz="2000" b="0" dirty="0" smtClean="0"/>
              <a:t>Το υπόδειγμα των συγκεκριμένων συντελεστών που μελετήσαμε στο προηγούμενο κεφάλαιο ήταν ένα βραχυπρόθεσμο υπόδειγμα επειδή το κεφάλαιο και η γη δεν μπορούσαν να μετακινηθούν ανάμεσα στους διάφορους κλάδους. </a:t>
            </a:r>
            <a:endParaRPr lang="en-US" sz="2000" b="0" dirty="0"/>
          </a:p>
          <a:p>
            <a:pPr marL="800100" lvl="1" indent="-342900">
              <a:spcBef>
                <a:spcPct val="10000"/>
              </a:spcBef>
              <a:spcAft>
                <a:spcPct val="10000"/>
              </a:spcAft>
              <a:buFont typeface="Arial" charset="0"/>
              <a:buChar char="•"/>
            </a:pPr>
            <a:r>
              <a:rPr lang="el-GR" sz="2000" b="0" dirty="0" smtClean="0"/>
              <a:t>Αντίθετα, το υπόδειγμα ΗΟ είναι ένα μακροπρόθεσμο υπόδειγμα, επειδή όλοι οι παραγωγικοί συντελεστές μπορούν να μετακινηθούν ανάμεσα στους κλάδους.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52642">
                                            <p:txEl>
                                              <p:pRg st="0" end="0"/>
                                            </p:txEl>
                                          </p:spTgt>
                                        </p:tgtEl>
                                        <p:attrNameLst>
                                          <p:attrName>style.visibility</p:attrName>
                                        </p:attrNameLst>
                                      </p:cBhvr>
                                      <p:to>
                                        <p:strVal val="visible"/>
                                      </p:to>
                                    </p:set>
                                    <p:animEffect transition="in" filter="wipe(left)">
                                      <p:cBhvr>
                                        <p:cTn id="17" dur="500"/>
                                        <p:tgtEl>
                                          <p:spTgt spid="752642">
                                            <p:txEl>
                                              <p:pRg st="0" end="0"/>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left)">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P spid="3" grpId="0" animBg="1"/>
      <p:bldP spid="5" grpId="0"/>
      <p:bldP spid="2" grpId="0" build="p" bldLvl="4"/>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Το Παράδοξο του </a:t>
            </a:r>
            <a:r>
              <a:rPr lang="en-US" sz="2400" dirty="0" smtClean="0">
                <a:solidFill>
                  <a:srgbClr val="356A41"/>
                </a:solidFill>
              </a:rPr>
              <a:t>Leontief</a:t>
            </a:r>
            <a:endParaRPr lang="en-US" sz="2400" dirty="0">
              <a:solidFill>
                <a:srgbClr val="356A41"/>
              </a:solidFill>
            </a:endParaRPr>
          </a:p>
        </p:txBody>
      </p:sp>
      <p:sp>
        <p:nvSpPr>
          <p:cNvPr id="19" name="Rectangle 6"/>
          <p:cNvSpPr>
            <a:spLocks noChangeArrowheads="1"/>
          </p:cNvSpPr>
          <p:nvPr/>
        </p:nvSpPr>
        <p:spPr bwMode="auto">
          <a:xfrm>
            <a:off x="566738" y="1204913"/>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Εξηγήσεις</a:t>
            </a:r>
            <a:endParaRPr lang="en-US" sz="2000" dirty="0">
              <a:solidFill>
                <a:srgbClr val="3D68AF"/>
              </a:solidFill>
            </a:endParaRPr>
          </a:p>
        </p:txBody>
      </p:sp>
      <p:sp>
        <p:nvSpPr>
          <p:cNvPr id="20" name="Rectangle 19"/>
          <p:cNvSpPr>
            <a:spLocks noChangeArrowheads="1"/>
          </p:cNvSpPr>
          <p:nvPr/>
        </p:nvSpPr>
        <p:spPr bwMode="auto">
          <a:xfrm>
            <a:off x="566738" y="1756228"/>
            <a:ext cx="8128000" cy="4031873"/>
          </a:xfrm>
          <a:prstGeom prst="rect">
            <a:avLst/>
          </a:prstGeom>
          <a:noFill/>
          <a:ln w="9525">
            <a:noFill/>
            <a:miter lim="800000"/>
            <a:headEnd/>
            <a:tailEnd/>
          </a:ln>
        </p:spPr>
        <p:txBody>
          <a:bodyPr wrap="square">
            <a:spAutoFit/>
          </a:bodyPr>
          <a:lstStyle/>
          <a:p>
            <a:pPr marL="290513" indent="-290513">
              <a:spcBef>
                <a:spcPct val="10000"/>
              </a:spcBef>
              <a:spcAft>
                <a:spcPct val="10000"/>
              </a:spcAft>
            </a:pPr>
            <a:r>
              <a:rPr lang="en-US" sz="2000" b="0" dirty="0">
                <a:solidFill>
                  <a:srgbClr val="C26529"/>
                </a:solidFill>
              </a:rPr>
              <a:t>■</a:t>
            </a:r>
            <a:r>
              <a:rPr lang="en-US" sz="2000" b="0" dirty="0"/>
              <a:t> </a:t>
            </a:r>
            <a:r>
              <a:rPr lang="el-GR" sz="2000" b="0" dirty="0" smtClean="0"/>
              <a:t>Οι τεχνολογίες των ΗΠΑ και ξένων χωρών δεν είναι ίδιες, αντίθετα με αυτό που υπέθεσαν το θεώρημα ΗΟ και ο </a:t>
            </a:r>
            <a:r>
              <a:rPr lang="en-US" sz="2000" b="0" dirty="0" smtClean="0"/>
              <a:t>Leontief.</a:t>
            </a:r>
            <a:endParaRPr lang="en-US" sz="2000" b="0" dirty="0"/>
          </a:p>
          <a:p>
            <a:pPr marL="290513" indent="-290513">
              <a:spcBef>
                <a:spcPct val="10000"/>
              </a:spcBef>
              <a:spcAft>
                <a:spcPct val="10000"/>
              </a:spcAft>
            </a:pPr>
            <a:r>
              <a:rPr lang="en-US" sz="2000" b="0" dirty="0">
                <a:solidFill>
                  <a:srgbClr val="C26529"/>
                </a:solidFill>
              </a:rPr>
              <a:t>■</a:t>
            </a:r>
            <a:r>
              <a:rPr lang="en-US" sz="2000" b="0" dirty="0"/>
              <a:t> </a:t>
            </a:r>
            <a:r>
              <a:rPr lang="el-GR" sz="2000" b="0" dirty="0" smtClean="0"/>
              <a:t>Επικεντρώνοντας αποκλειστικά στην εργασία και το κεφάλαιο, ο</a:t>
            </a:r>
            <a:r>
              <a:rPr lang="en-US" sz="2000" b="0" dirty="0" smtClean="0"/>
              <a:t>, </a:t>
            </a:r>
            <a:r>
              <a:rPr lang="en-US" sz="2000" b="0" dirty="0"/>
              <a:t>Leontief </a:t>
            </a:r>
            <a:r>
              <a:rPr lang="el-GR" sz="2000" b="0" dirty="0" smtClean="0"/>
              <a:t>αγνόησε την αφθονία γης στις Ηνωμένες Πολιτείες. </a:t>
            </a:r>
            <a:endParaRPr lang="en-US" sz="2000" b="0" dirty="0"/>
          </a:p>
          <a:p>
            <a:pPr marL="290513" indent="-290513">
              <a:spcBef>
                <a:spcPct val="10000"/>
              </a:spcBef>
              <a:spcAft>
                <a:spcPct val="10000"/>
              </a:spcAft>
            </a:pPr>
            <a:r>
              <a:rPr lang="en-US" sz="2000" b="0" dirty="0">
                <a:solidFill>
                  <a:srgbClr val="C26529"/>
                </a:solidFill>
              </a:rPr>
              <a:t>■</a:t>
            </a:r>
            <a:r>
              <a:rPr lang="en-US" sz="2000" b="0" dirty="0"/>
              <a:t> </a:t>
            </a:r>
            <a:r>
              <a:rPr lang="el-GR" sz="2000" b="0" dirty="0" smtClean="0"/>
              <a:t>Ο </a:t>
            </a:r>
            <a:r>
              <a:rPr lang="en-US" sz="2000" b="0" dirty="0" smtClean="0"/>
              <a:t>Leontief </a:t>
            </a:r>
            <a:r>
              <a:rPr lang="el-GR" sz="2000" b="0" dirty="0" smtClean="0"/>
              <a:t>θα έπρεπε να κάνει τη διάκριση ανάμεσα σε εξειδικευμένο και ανειδίκευτο εργατικό δυναμικό (επειδή δεν θα αποτελούσε έκπληξη αν έβρισκε ότι οι εξαγωγές των ΗΠΑ χρησιμοποιούν εντατικά ειδικευμένο εργατικό δυναμικό).</a:t>
            </a:r>
            <a:endParaRPr lang="en-US" sz="2000" b="0" dirty="0"/>
          </a:p>
          <a:p>
            <a:pPr marL="290513" indent="-290513">
              <a:spcBef>
                <a:spcPct val="10000"/>
              </a:spcBef>
              <a:spcAft>
                <a:spcPct val="10000"/>
              </a:spcAft>
            </a:pPr>
            <a:r>
              <a:rPr lang="en-US" sz="2000" b="0" dirty="0">
                <a:solidFill>
                  <a:srgbClr val="C26529"/>
                </a:solidFill>
              </a:rPr>
              <a:t>■</a:t>
            </a:r>
            <a:r>
              <a:rPr lang="en-US" sz="2000" b="0" dirty="0"/>
              <a:t> </a:t>
            </a:r>
            <a:r>
              <a:rPr lang="el-GR" sz="2000" b="0" dirty="0" smtClean="0"/>
              <a:t>Τα στοιχεία για το 1947 μπορεί να είναι ασυνήθιστα επειδή ο 2</a:t>
            </a:r>
            <a:r>
              <a:rPr lang="el-GR" sz="2000" b="0" baseline="30000" dirty="0" smtClean="0"/>
              <a:t>ος</a:t>
            </a:r>
            <a:r>
              <a:rPr lang="el-GR" sz="2000" b="0" dirty="0" smtClean="0"/>
              <a:t> Παγκόσμιος Πόλεμος είχε τελειώσει μόλις πριν από δύο χρόνια. </a:t>
            </a:r>
            <a:endParaRPr lang="en-US" sz="2000" b="0" dirty="0"/>
          </a:p>
          <a:p>
            <a:pPr marL="290513" indent="-290513">
              <a:spcBef>
                <a:spcPct val="10000"/>
              </a:spcBef>
              <a:spcAft>
                <a:spcPct val="10000"/>
              </a:spcAft>
            </a:pPr>
            <a:r>
              <a:rPr lang="en-US" sz="2000" b="0" dirty="0">
                <a:solidFill>
                  <a:srgbClr val="C26529"/>
                </a:solidFill>
              </a:rPr>
              <a:t>■</a:t>
            </a:r>
            <a:r>
              <a:rPr lang="en-US" sz="2000" b="0" dirty="0"/>
              <a:t> </a:t>
            </a:r>
            <a:r>
              <a:rPr lang="el-GR" sz="2000" b="0" dirty="0" smtClean="0"/>
              <a:t>Οι Ηνωμένες Πολιτείες δεν είχαν εμπλακεί σε απολύτως ελεύθερο εμπόριο, όπως υποθέτει το θεώρημα </a:t>
            </a:r>
            <a:r>
              <a:rPr lang="en-US" sz="2000" b="0" dirty="0" err="1" smtClean="0"/>
              <a:t>Heckscher</a:t>
            </a:r>
            <a:r>
              <a:rPr lang="en-US" sz="2000" b="0" dirty="0" smtClean="0"/>
              <a:t>-Ohlin</a:t>
            </a:r>
            <a:r>
              <a:rPr lang="el-GR" sz="2000" b="0" dirty="0" smtClean="0"/>
              <a:t>.</a:t>
            </a:r>
            <a:endParaRPr lang="en-US" sz="2000" dirty="0"/>
          </a:p>
        </p:txBody>
      </p:sp>
      <p:sp>
        <p:nvSpPr>
          <p:cNvPr id="54276" name="Rectangle 8"/>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54277" name="Straight Connector 9"/>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54278"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wipe(left)">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animEffect transition="in" filter="wipe(left)">
                                      <p:cBhvr>
                                        <p:cTn id="16" dur="500"/>
                                        <p:tgtEl>
                                          <p:spTgt spid="2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wipe(left)">
                                      <p:cBhvr>
                                        <p:cTn id="21" dur="500"/>
                                        <p:tgtEl>
                                          <p:spTgt spid="2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wipe(left)">
                                      <p:cBhvr>
                                        <p:cTn id="26" dur="500"/>
                                        <p:tgtEl>
                                          <p:spTgt spid="2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Effect transition="in" filter="wipe(left)">
                                      <p:cBhvr>
                                        <p:cTn id="31"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93713" y="849313"/>
            <a:ext cx="8301944"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Αφθονία Παραγωγικών Συντελεστών στη Νέα Χιλιετία </a:t>
            </a:r>
            <a:endParaRPr lang="en-US" sz="2400" dirty="0">
              <a:solidFill>
                <a:srgbClr val="356A41"/>
              </a:solidFill>
            </a:endParaRPr>
          </a:p>
        </p:txBody>
      </p:sp>
      <p:sp>
        <p:nvSpPr>
          <p:cNvPr id="8" name="Rectangle 6"/>
          <p:cNvSpPr>
            <a:spLocks noChangeArrowheads="1"/>
          </p:cNvSpPr>
          <p:nvPr/>
        </p:nvSpPr>
        <p:spPr bwMode="auto">
          <a:xfrm>
            <a:off x="508000" y="1935163"/>
            <a:ext cx="8129588" cy="4228850"/>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Προκειμένου να προσδιορίσουμε το κατά πόσο μια χώρα παρουσιάζει αφθονία σε ένα συγκεκριμένο συντελεστή, συγκρίνουμε το μερίδιο κάθε χώρας σε αυτόν τον συντελεστή με το μερίδιό της στο παγκόσμιο ΑΕΠ. </a:t>
            </a:r>
            <a:endParaRPr lang="en-US" sz="2400" b="0" dirty="0"/>
          </a:p>
          <a:p>
            <a:pPr>
              <a:spcBef>
                <a:spcPct val="10000"/>
              </a:spcBef>
              <a:spcAft>
                <a:spcPct val="10000"/>
              </a:spcAft>
            </a:pPr>
            <a:r>
              <a:rPr lang="el-GR" sz="2400" b="0" dirty="0" smtClean="0"/>
              <a:t>Εάν το μερίδιό της γι’ αυτόν τον συντελεστή υπερβαίνει το μερίδιό της στο παγκόσμιο ΑΕΠ, τότε καταλήγουμε στο ότι η χώρα αυτή έχει </a:t>
            </a:r>
            <a:r>
              <a:rPr lang="el-GR" sz="2400" dirty="0" smtClean="0"/>
              <a:t>αφθονία σε αυτόν τον συντελεστή</a:t>
            </a:r>
            <a:r>
              <a:rPr lang="el-GR" sz="2400" b="0" dirty="0" smtClean="0"/>
              <a:t>, ενώ εάν το μερίδιό της σε ένα συγκεκριμένο συντελεστή είναι μικρότερο από το μερίδιό της στο παγκόσμιο ΑΕΠ συμπεραίνουμε ότι υπάρχει </a:t>
            </a:r>
            <a:r>
              <a:rPr lang="el-GR" sz="2400" dirty="0" smtClean="0"/>
              <a:t>σπανιότητα του συντελεστή </a:t>
            </a:r>
            <a:r>
              <a:rPr lang="el-GR" sz="2400" b="0" dirty="0" smtClean="0"/>
              <a:t>στη συγκεκριμένη χώρα. </a:t>
            </a:r>
            <a:endParaRPr lang="en-US" sz="2400" b="0" dirty="0"/>
          </a:p>
        </p:txBody>
      </p:sp>
      <p:sp>
        <p:nvSpPr>
          <p:cNvPr id="56323" name="Rectangle 21"/>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56324" name="Straight Connector 22"/>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5632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23888" y="1401763"/>
            <a:ext cx="7140575" cy="4893647"/>
          </a:xfrm>
          <a:prstGeom prst="rect">
            <a:avLst/>
          </a:prstGeom>
          <a:noFill/>
          <a:ln w="9525" algn="ctr">
            <a:noFill/>
            <a:miter lim="800000"/>
            <a:headEnd/>
            <a:tailEnd/>
          </a:ln>
        </p:spPr>
        <p:txBody>
          <a:bodyPr>
            <a:spAutoFit/>
          </a:bodyPr>
          <a:lstStyle/>
          <a:p>
            <a:pPr>
              <a:spcBef>
                <a:spcPct val="20000"/>
              </a:spcBef>
            </a:pPr>
            <a:r>
              <a:rPr lang="el-GR" sz="1800" b="0" dirty="0" smtClean="0"/>
              <a:t>Για χρόνια, πολλοί από τους καλύτερους και εξυπνότερους Κινέζους εγκατέλειπαν τη χώρα για τις Ηνωμένες Πολιτείες, όπου η βιομηχανία υψηλής τεχνολογίας ήταν περισσότερο προηγμένη. </a:t>
            </a:r>
            <a:endParaRPr lang="en-US" sz="1800" b="0" dirty="0"/>
          </a:p>
          <a:p>
            <a:pPr>
              <a:spcBef>
                <a:spcPct val="20000"/>
              </a:spcBef>
            </a:pPr>
            <a:endParaRPr lang="en-US" sz="1800" b="0" dirty="0"/>
          </a:p>
          <a:p>
            <a:pPr>
              <a:spcBef>
                <a:spcPct val="20000"/>
              </a:spcBef>
            </a:pPr>
            <a:r>
              <a:rPr lang="el-GR" sz="1800" b="0" dirty="0" smtClean="0"/>
              <a:t>Ωστόσο, ο </a:t>
            </a:r>
            <a:r>
              <a:rPr lang="en-US" sz="1800" b="0" dirty="0" smtClean="0"/>
              <a:t>Mark </a:t>
            </a:r>
            <a:r>
              <a:rPr lang="en-US" sz="1800" b="0" dirty="0"/>
              <a:t>R. Pinto </a:t>
            </a:r>
            <a:r>
              <a:rPr lang="el-GR" sz="1800" b="0" dirty="0" smtClean="0"/>
              <a:t>κινείται προς την αντίθετη κατεύθυνση. </a:t>
            </a:r>
            <a:endParaRPr lang="en-US" sz="1800" b="0" dirty="0"/>
          </a:p>
          <a:p>
            <a:pPr>
              <a:spcBef>
                <a:spcPct val="20000"/>
              </a:spcBef>
            </a:pPr>
            <a:r>
              <a:rPr lang="el-GR" sz="1800" b="0" dirty="0" smtClean="0"/>
              <a:t>Ο κύριος</a:t>
            </a:r>
            <a:r>
              <a:rPr lang="en-US" sz="1800" b="0" dirty="0" smtClean="0"/>
              <a:t> </a:t>
            </a:r>
            <a:r>
              <a:rPr lang="en-US" sz="1800" b="0" dirty="0"/>
              <a:t>Pinto </a:t>
            </a:r>
            <a:r>
              <a:rPr lang="el-GR" sz="1800" b="0" dirty="0" smtClean="0"/>
              <a:t> είναι ο πρώτος επικεφαλής υψηλής τεχνολογίας μιας μεγάλης αμερικανικής επιχείρησης που μετακομίζει στην Κίνα. Η εταιρεία </a:t>
            </a:r>
            <a:r>
              <a:rPr lang="en-US" sz="1800" b="0" dirty="0" smtClean="0"/>
              <a:t>Applied Materials</a:t>
            </a:r>
            <a:r>
              <a:rPr lang="el-GR" sz="1800" b="0" dirty="0" smtClean="0"/>
              <a:t> είναι μια από πιο προβεβλημένες επιχειρήσεις στην </a:t>
            </a:r>
            <a:r>
              <a:rPr lang="en-US" sz="1800" b="0" dirty="0" smtClean="0"/>
              <a:t>Silicon Valley</a:t>
            </a:r>
            <a:r>
              <a:rPr lang="el-GR" sz="1800" b="0" dirty="0" smtClean="0"/>
              <a:t>. Προσέφερε εξοπλισμό που χρησιμοποιείται στην τελειοποίηση των επεξεργαστών των πρώτων υπολογιστών.</a:t>
            </a:r>
            <a:r>
              <a:rPr lang="en-US" sz="1800" b="0" dirty="0" smtClean="0"/>
              <a:t> </a:t>
            </a:r>
            <a:endParaRPr lang="en-US" sz="1800" b="0" dirty="0"/>
          </a:p>
          <a:p>
            <a:pPr>
              <a:spcBef>
                <a:spcPct val="20000"/>
              </a:spcBef>
            </a:pPr>
            <a:endParaRPr lang="en-US" sz="1800" b="0" dirty="0"/>
          </a:p>
          <a:p>
            <a:pPr>
              <a:spcBef>
                <a:spcPct val="20000"/>
              </a:spcBef>
            </a:pPr>
            <a:r>
              <a:rPr lang="el-GR" sz="1800" b="0" dirty="0" smtClean="0"/>
              <a:t>Δεν είναι απλά το ότι προσελκύονται από τις αγορές της Κίνας οι δυτικές επιχειρήσεις, αλλά επίσης έλκονται από τα μεγάλα αποθέματα της Κίνας σε φθηνούς υψηλής εξειδίκευσης μηχανικούς. </a:t>
            </a:r>
            <a:endParaRPr lang="en-US" sz="1800" b="0" dirty="0"/>
          </a:p>
          <a:p>
            <a:pPr>
              <a:spcBef>
                <a:spcPct val="20000"/>
              </a:spcBef>
            </a:pPr>
            <a:endParaRPr lang="en-US" sz="2000" b="0" dirty="0"/>
          </a:p>
        </p:txBody>
      </p:sp>
      <p:grpSp>
        <p:nvGrpSpPr>
          <p:cNvPr id="19" name="Group 12"/>
          <p:cNvGrpSpPr>
            <a:grpSpLocks/>
          </p:cNvGrpSpPr>
          <p:nvPr/>
        </p:nvGrpSpPr>
        <p:grpSpPr bwMode="auto">
          <a:xfrm>
            <a:off x="493713" y="0"/>
            <a:ext cx="5662612" cy="820738"/>
            <a:chOff x="566739" y="4459460"/>
            <a:chExt cx="5662264" cy="820738"/>
          </a:xfrm>
        </p:grpSpPr>
        <p:pic>
          <p:nvPicPr>
            <p:cNvPr id="58373"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24"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58371" name="Straight Connector 7"/>
          <p:cNvCxnSpPr>
            <a:cxnSpLocks noChangeShapeType="1"/>
          </p:cNvCxnSpPr>
          <p:nvPr/>
        </p:nvCxnSpPr>
        <p:spPr bwMode="auto">
          <a:xfrm>
            <a:off x="479425" y="1289050"/>
            <a:ext cx="7658100" cy="0"/>
          </a:xfrm>
          <a:prstGeom prst="line">
            <a:avLst/>
          </a:prstGeom>
          <a:noFill/>
          <a:ln w="19050" cap="rnd" algn="ctr">
            <a:solidFill>
              <a:srgbClr val="9C3A45"/>
            </a:solidFill>
            <a:prstDash val="sysDash"/>
            <a:round/>
            <a:headEnd/>
            <a:tailEnd/>
          </a:ln>
        </p:spPr>
      </p:cxnSp>
      <p:sp>
        <p:nvSpPr>
          <p:cNvPr id="10" name="Rectangle 5"/>
          <p:cNvSpPr>
            <a:spLocks noChangeArrowheads="1"/>
          </p:cNvSpPr>
          <p:nvPr/>
        </p:nvSpPr>
        <p:spPr bwMode="auto">
          <a:xfrm>
            <a:off x="479425" y="720725"/>
            <a:ext cx="8129588" cy="400110"/>
          </a:xfrm>
          <a:prstGeom prst="rect">
            <a:avLst/>
          </a:prstGeom>
          <a:noFill/>
          <a:ln w="9525" algn="ctr">
            <a:noFill/>
            <a:miter lim="800000"/>
            <a:headEnd/>
            <a:tailEnd/>
          </a:ln>
        </p:spPr>
        <p:txBody>
          <a:bodyPr>
            <a:spAutoFit/>
          </a:bodyPr>
          <a:lstStyle/>
          <a:p>
            <a:pPr>
              <a:spcBef>
                <a:spcPct val="20000"/>
              </a:spcBef>
            </a:pPr>
            <a:r>
              <a:rPr lang="el-GR" sz="2000" dirty="0" smtClean="0">
                <a:solidFill>
                  <a:schemeClr val="accent2"/>
                </a:solidFill>
              </a:rPr>
              <a:t>Η Κίνα Αποσπά την Έρευνα Υψηλής Τεχνολογίας από τις ΗΠΑ</a:t>
            </a:r>
            <a:endParaRPr lang="en-US" sz="2000" dirty="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left)">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wipe(left)">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wipe(left)">
                                      <p:cBhvr>
                                        <p:cTn id="30"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6"/>
          <p:cNvSpPr>
            <a:spLocks noChangeArrowheads="1"/>
          </p:cNvSpPr>
          <p:nvPr/>
        </p:nvSpPr>
        <p:spPr bwMode="auto">
          <a:xfrm>
            <a:off x="566738" y="1101725"/>
            <a:ext cx="7947025" cy="769938"/>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Αφθονία Κεφαλαίου, Εργασίας, και Γης</a:t>
            </a:r>
            <a:endParaRPr lang="en-US" sz="2000" dirty="0">
              <a:solidFill>
                <a:srgbClr val="3D68AF"/>
              </a:solidFill>
            </a:endParaRPr>
          </a:p>
          <a:p>
            <a:pPr>
              <a:spcBef>
                <a:spcPct val="20000"/>
              </a:spcBef>
            </a:pPr>
            <a:endParaRPr lang="en-US" sz="2000" dirty="0">
              <a:solidFill>
                <a:srgbClr val="3D68AF"/>
              </a:solidFill>
            </a:endParaRPr>
          </a:p>
        </p:txBody>
      </p:sp>
      <p:sp>
        <p:nvSpPr>
          <p:cNvPr id="60418" name="Rectangle 5"/>
          <p:cNvSpPr>
            <a:spLocks noChangeArrowheads="1"/>
          </p:cNvSpPr>
          <p:nvPr/>
        </p:nvSpPr>
        <p:spPr bwMode="auto">
          <a:xfrm>
            <a:off x="566738" y="747713"/>
            <a:ext cx="8577262"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Αφθονία Παραγωγικών Συντελεστών στη Νέα Χιλιετία </a:t>
            </a:r>
            <a:endParaRPr lang="en-US" sz="2400" dirty="0" smtClean="0">
              <a:solidFill>
                <a:srgbClr val="356A41"/>
              </a:solidFill>
            </a:endParaRPr>
          </a:p>
        </p:txBody>
      </p:sp>
      <p:grpSp>
        <p:nvGrpSpPr>
          <p:cNvPr id="12" name="Group 39"/>
          <p:cNvGrpSpPr>
            <a:grpSpLocks/>
          </p:cNvGrpSpPr>
          <p:nvPr/>
        </p:nvGrpSpPr>
        <p:grpSpPr bwMode="auto">
          <a:xfrm>
            <a:off x="647700" y="1479550"/>
            <a:ext cx="8312150" cy="5194300"/>
            <a:chOff x="566738" y="2200275"/>
            <a:chExt cx="7805737" cy="4219575"/>
          </a:xfrm>
        </p:grpSpPr>
        <p:sp>
          <p:nvSpPr>
            <p:cNvPr id="60438"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0439" name="Rectangle 17"/>
            <p:cNvSpPr>
              <a:spLocks noChangeArrowheads="1"/>
            </p:cNvSpPr>
            <p:nvPr/>
          </p:nvSpPr>
          <p:spPr bwMode="auto">
            <a:xfrm>
              <a:off x="581024" y="2219324"/>
              <a:ext cx="7772401" cy="27009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8" name="Text Box 7"/>
          <p:cNvSpPr txBox="1">
            <a:spLocks noChangeArrowheads="1"/>
          </p:cNvSpPr>
          <p:nvPr/>
        </p:nvSpPr>
        <p:spPr bwMode="auto">
          <a:xfrm>
            <a:off x="676275" y="1501775"/>
            <a:ext cx="1438275"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a:solidFill>
                  <a:srgbClr val="831951"/>
                </a:solidFill>
              </a:rPr>
              <a:t>FIGURE</a:t>
            </a:r>
            <a:r>
              <a:rPr lang="en-US"/>
              <a:t> 4-6</a:t>
            </a:r>
          </a:p>
        </p:txBody>
      </p:sp>
      <p:sp>
        <p:nvSpPr>
          <p:cNvPr id="19" name="Rectangle 20"/>
          <p:cNvSpPr>
            <a:spLocks noChangeArrowheads="1"/>
          </p:cNvSpPr>
          <p:nvPr/>
        </p:nvSpPr>
        <p:spPr bwMode="auto">
          <a:xfrm>
            <a:off x="742950" y="1870075"/>
            <a:ext cx="5800725" cy="34877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0" name="Rectangle 23"/>
          <p:cNvSpPr>
            <a:spLocks noChangeArrowheads="1"/>
          </p:cNvSpPr>
          <p:nvPr/>
        </p:nvSpPr>
        <p:spPr bwMode="auto">
          <a:xfrm>
            <a:off x="6543675" y="1855788"/>
            <a:ext cx="2381250" cy="3139321"/>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solidFill>
                  <a:srgbClr val="8A3A6A"/>
                </a:solidFill>
              </a:rPr>
              <a:t>Παραγωγικοί Συντελεστές Χωρών</a:t>
            </a:r>
            <a:r>
              <a:rPr lang="en-US" sz="1800" b="0" dirty="0" smtClean="0">
                <a:solidFill>
                  <a:srgbClr val="8A3A6A"/>
                </a:solidFill>
              </a:rPr>
              <a:t>, </a:t>
            </a:r>
            <a:r>
              <a:rPr lang="en-US" sz="1800" b="0" dirty="0">
                <a:solidFill>
                  <a:srgbClr val="8A3A6A"/>
                </a:solidFill>
              </a:rPr>
              <a:t>2000 </a:t>
            </a:r>
            <a:r>
              <a:rPr lang="el-GR" sz="1800" b="0" dirty="0" smtClean="0"/>
              <a:t>Βλέπουμε εδώ τα μερίδια των χωρών σε έξι παραγωγικούς συντελεστές το έτος 2000</a:t>
            </a:r>
            <a:r>
              <a:rPr lang="en-US" sz="1800" b="0" dirty="0" smtClean="0"/>
              <a:t>, </a:t>
            </a:r>
            <a:r>
              <a:rPr lang="el-GR" sz="1800" b="0" dirty="0" smtClean="0"/>
              <a:t>για οκτώ επιλεγμένες χώρες και για τον υπόλοιπο κόσμο.</a:t>
            </a:r>
            <a:endParaRPr lang="en-US" sz="1800" b="0" dirty="0"/>
          </a:p>
        </p:txBody>
      </p:sp>
      <p:pic>
        <p:nvPicPr>
          <p:cNvPr id="5" name="Picture 4"/>
          <p:cNvPicPr>
            <a:picLocks noChangeAspect="1"/>
          </p:cNvPicPr>
          <p:nvPr/>
        </p:nvPicPr>
        <p:blipFill>
          <a:blip r:embed="rId3" cstate="print"/>
          <a:srcRect/>
          <a:stretch>
            <a:fillRect/>
          </a:stretch>
        </p:blipFill>
        <p:spPr bwMode="auto">
          <a:xfrm>
            <a:off x="754063" y="1881188"/>
            <a:ext cx="5772150" cy="3476625"/>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754063" y="1881188"/>
            <a:ext cx="5772150" cy="3476625"/>
          </a:xfrm>
          <a:prstGeom prst="rect">
            <a:avLst/>
          </a:prstGeom>
          <a:noFill/>
          <a:ln w="9525">
            <a:noFill/>
            <a:miter lim="800000"/>
            <a:headEnd/>
            <a:tailEnd/>
          </a:ln>
        </p:spPr>
      </p:pic>
      <p:pic>
        <p:nvPicPr>
          <p:cNvPr id="8" name="Picture 7"/>
          <p:cNvPicPr>
            <a:picLocks noChangeAspect="1"/>
          </p:cNvPicPr>
          <p:nvPr/>
        </p:nvPicPr>
        <p:blipFill>
          <a:blip r:embed="rId5" cstate="print"/>
          <a:srcRect/>
          <a:stretch>
            <a:fillRect/>
          </a:stretch>
        </p:blipFill>
        <p:spPr bwMode="auto">
          <a:xfrm>
            <a:off x="754063" y="1881188"/>
            <a:ext cx="5772150" cy="3476625"/>
          </a:xfrm>
          <a:prstGeom prst="rect">
            <a:avLst/>
          </a:prstGeom>
          <a:noFill/>
          <a:ln w="9525">
            <a:noFill/>
            <a:miter lim="800000"/>
            <a:headEnd/>
            <a:tailEnd/>
          </a:ln>
        </p:spPr>
      </p:pic>
      <p:pic>
        <p:nvPicPr>
          <p:cNvPr id="9" name="Picture 8"/>
          <p:cNvPicPr>
            <a:picLocks noChangeAspect="1"/>
          </p:cNvPicPr>
          <p:nvPr/>
        </p:nvPicPr>
        <p:blipFill>
          <a:blip r:embed="rId6" cstate="print"/>
          <a:srcRect/>
          <a:stretch>
            <a:fillRect/>
          </a:stretch>
        </p:blipFill>
        <p:spPr bwMode="auto">
          <a:xfrm>
            <a:off x="754063" y="1881188"/>
            <a:ext cx="5772150" cy="3476625"/>
          </a:xfrm>
          <a:prstGeom prst="rect">
            <a:avLst/>
          </a:prstGeom>
          <a:noFill/>
          <a:ln w="9525">
            <a:noFill/>
            <a:miter lim="800000"/>
            <a:headEnd/>
            <a:tailEnd/>
          </a:ln>
        </p:spPr>
      </p:pic>
      <p:pic>
        <p:nvPicPr>
          <p:cNvPr id="10" name="Picture 9"/>
          <p:cNvPicPr>
            <a:picLocks noChangeAspect="1"/>
          </p:cNvPicPr>
          <p:nvPr/>
        </p:nvPicPr>
        <p:blipFill>
          <a:blip r:embed="rId7" cstate="print"/>
          <a:srcRect/>
          <a:stretch>
            <a:fillRect/>
          </a:stretch>
        </p:blipFill>
        <p:spPr bwMode="auto">
          <a:xfrm>
            <a:off x="754063" y="1881188"/>
            <a:ext cx="5772150" cy="3476625"/>
          </a:xfrm>
          <a:prstGeom prst="rect">
            <a:avLst/>
          </a:prstGeom>
          <a:noFill/>
          <a:ln w="9525">
            <a:noFill/>
            <a:miter lim="800000"/>
            <a:headEnd/>
            <a:tailEnd/>
          </a:ln>
        </p:spPr>
      </p:pic>
      <p:pic>
        <p:nvPicPr>
          <p:cNvPr id="11" name="Picture 10"/>
          <p:cNvPicPr>
            <a:picLocks noChangeAspect="1"/>
          </p:cNvPicPr>
          <p:nvPr/>
        </p:nvPicPr>
        <p:blipFill>
          <a:blip r:embed="rId8" cstate="print"/>
          <a:srcRect/>
          <a:stretch>
            <a:fillRect/>
          </a:stretch>
        </p:blipFill>
        <p:spPr bwMode="auto">
          <a:xfrm>
            <a:off x="754063" y="1881188"/>
            <a:ext cx="5772150" cy="3476625"/>
          </a:xfrm>
          <a:prstGeom prst="rect">
            <a:avLst/>
          </a:prstGeom>
          <a:noFill/>
          <a:ln w="9525">
            <a:noFill/>
            <a:miter lim="800000"/>
            <a:headEnd/>
            <a:tailEnd/>
          </a:ln>
        </p:spPr>
      </p:pic>
      <p:pic>
        <p:nvPicPr>
          <p:cNvPr id="22" name="Picture 21"/>
          <p:cNvPicPr>
            <a:picLocks noChangeAspect="1"/>
          </p:cNvPicPr>
          <p:nvPr/>
        </p:nvPicPr>
        <p:blipFill>
          <a:blip r:embed="rId9" cstate="print"/>
          <a:srcRect/>
          <a:stretch>
            <a:fillRect/>
          </a:stretch>
        </p:blipFill>
        <p:spPr bwMode="auto">
          <a:xfrm>
            <a:off x="754063" y="1881188"/>
            <a:ext cx="5772150" cy="3476625"/>
          </a:xfrm>
          <a:prstGeom prst="rect">
            <a:avLst/>
          </a:prstGeom>
          <a:noFill/>
          <a:ln w="9525">
            <a:noFill/>
            <a:miter lim="800000"/>
            <a:headEnd/>
            <a:tailEnd/>
          </a:ln>
        </p:spPr>
      </p:pic>
      <p:pic>
        <p:nvPicPr>
          <p:cNvPr id="23" name="Picture 22"/>
          <p:cNvPicPr>
            <a:picLocks noChangeAspect="1"/>
          </p:cNvPicPr>
          <p:nvPr/>
        </p:nvPicPr>
        <p:blipFill>
          <a:blip r:embed="rId10" cstate="print"/>
          <a:srcRect/>
          <a:stretch>
            <a:fillRect/>
          </a:stretch>
        </p:blipFill>
        <p:spPr bwMode="auto">
          <a:xfrm>
            <a:off x="754063" y="1881188"/>
            <a:ext cx="5772150" cy="3476625"/>
          </a:xfrm>
          <a:prstGeom prst="rect">
            <a:avLst/>
          </a:prstGeom>
          <a:noFill/>
          <a:ln w="9525">
            <a:noFill/>
            <a:miter lim="800000"/>
            <a:headEnd/>
            <a:tailEnd/>
          </a:ln>
        </p:spPr>
      </p:pic>
      <p:pic>
        <p:nvPicPr>
          <p:cNvPr id="24" name="Picture 23"/>
          <p:cNvPicPr>
            <a:picLocks noChangeAspect="1"/>
          </p:cNvPicPr>
          <p:nvPr/>
        </p:nvPicPr>
        <p:blipFill>
          <a:blip r:embed="rId11" cstate="print"/>
          <a:srcRect/>
          <a:stretch>
            <a:fillRect/>
          </a:stretch>
        </p:blipFill>
        <p:spPr bwMode="auto">
          <a:xfrm>
            <a:off x="754063" y="1881188"/>
            <a:ext cx="5772150" cy="3476625"/>
          </a:xfrm>
          <a:prstGeom prst="rect">
            <a:avLst/>
          </a:prstGeom>
          <a:noFill/>
          <a:ln w="9525">
            <a:noFill/>
            <a:miter lim="800000"/>
            <a:headEnd/>
            <a:tailEnd/>
          </a:ln>
        </p:spPr>
      </p:pic>
      <p:pic>
        <p:nvPicPr>
          <p:cNvPr id="25" name="Picture 24"/>
          <p:cNvPicPr>
            <a:picLocks noChangeAspect="1"/>
          </p:cNvPicPr>
          <p:nvPr/>
        </p:nvPicPr>
        <p:blipFill>
          <a:blip r:embed="rId12" cstate="print"/>
          <a:srcRect/>
          <a:stretch>
            <a:fillRect/>
          </a:stretch>
        </p:blipFill>
        <p:spPr bwMode="auto">
          <a:xfrm>
            <a:off x="754063" y="1881188"/>
            <a:ext cx="5772150" cy="3476625"/>
          </a:xfrm>
          <a:prstGeom prst="rect">
            <a:avLst/>
          </a:prstGeom>
          <a:noFill/>
          <a:ln w="9525">
            <a:noFill/>
            <a:miter lim="800000"/>
            <a:headEnd/>
            <a:tailEnd/>
          </a:ln>
        </p:spPr>
      </p:pic>
      <p:pic>
        <p:nvPicPr>
          <p:cNvPr id="26" name="Picture 25"/>
          <p:cNvPicPr>
            <a:picLocks noChangeAspect="1"/>
          </p:cNvPicPr>
          <p:nvPr/>
        </p:nvPicPr>
        <p:blipFill>
          <a:blip r:embed="rId13" cstate="print"/>
          <a:srcRect/>
          <a:stretch>
            <a:fillRect/>
          </a:stretch>
        </p:blipFill>
        <p:spPr bwMode="auto">
          <a:xfrm>
            <a:off x="754063" y="1881188"/>
            <a:ext cx="5772150" cy="3476625"/>
          </a:xfrm>
          <a:prstGeom prst="rect">
            <a:avLst/>
          </a:prstGeom>
          <a:noFill/>
          <a:ln w="9525">
            <a:noFill/>
            <a:miter lim="800000"/>
            <a:headEnd/>
            <a:tailEnd/>
          </a:ln>
        </p:spPr>
      </p:pic>
      <p:sp>
        <p:nvSpPr>
          <p:cNvPr id="31" name="Rectangle 23"/>
          <p:cNvSpPr>
            <a:spLocks noChangeArrowheads="1"/>
          </p:cNvSpPr>
          <p:nvPr/>
        </p:nvSpPr>
        <p:spPr bwMode="auto">
          <a:xfrm>
            <a:off x="663575" y="5338763"/>
            <a:ext cx="8261350" cy="1200329"/>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Στην πρώτη στήλη βλέπουμε ότι το 24% του παγκόσμιου υλικού κεφαλαίου το 2000 βρισκόταν στις ΗΠΑ, με το 9% να βρίσκεται στην Κίνα, το 13% στην Ιαπωνία, και ούτω καθ’ εξής. Στην τελευταία στήλη βλέπουμε ότι το 2000 οι ΗΠΑ κατείχαν το 22% του παγκόσμιου ΑΕΠ, η Κίνα το 11%, η Ιαπωνία το 8%, κοκ. </a:t>
            </a:r>
            <a:endParaRPr lang="en-US" sz="1800" b="0" dirty="0"/>
          </a:p>
        </p:txBody>
      </p:sp>
      <p:sp>
        <p:nvSpPr>
          <p:cNvPr id="60435" name="Rectangle 31"/>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0436" name="Straight Connector 32"/>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60437"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2"/>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1000"/>
                                        <p:tgtEl>
                                          <p:spTgt spid="8"/>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wipe(left)">
                                      <p:cBhvr>
                                        <p:cTn id="41" dur="500"/>
                                        <p:tgtEl>
                                          <p:spTgt spid="31">
                                            <p:txEl>
                                              <p:pRg st="0" end="0"/>
                                            </p:txEl>
                                          </p:spTgt>
                                        </p:tgtEl>
                                      </p:cBhvr>
                                    </p:animEffect>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1000"/>
                                        <p:tgtEl>
                                          <p:spTgt spid="10"/>
                                        </p:tgtEl>
                                      </p:cBhvr>
                                    </p:animEffect>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1000"/>
                                        <p:tgtEl>
                                          <p:spTgt spid="11"/>
                                        </p:tgtEl>
                                      </p:cBhvr>
                                    </p:animEffect>
                                  </p:childTnLst>
                                </p:cTn>
                              </p:par>
                            </p:childTnLst>
                          </p:cTn>
                        </p:par>
                        <p:par>
                          <p:cTn id="55" fill="hold">
                            <p:stCondLst>
                              <p:cond delay="2000"/>
                            </p:stCondLst>
                            <p:childTnLst>
                              <p:par>
                                <p:cTn id="56" presetID="22" presetClass="entr" presetSubtype="4"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1000"/>
                                        <p:tgtEl>
                                          <p:spTgt spid="22"/>
                                        </p:tgtEl>
                                      </p:cBhvr>
                                    </p:animEffect>
                                  </p:childTnLst>
                                </p:cTn>
                              </p:par>
                            </p:childTnLst>
                          </p:cTn>
                        </p:par>
                        <p:par>
                          <p:cTn id="59" fill="hold">
                            <p:stCondLst>
                              <p:cond delay="3000"/>
                            </p:stCondLst>
                            <p:childTnLst>
                              <p:par>
                                <p:cTn id="60" presetID="22" presetClass="entr" presetSubtype="4"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1000"/>
                                        <p:tgtEl>
                                          <p:spTgt spid="23"/>
                                        </p:tgtEl>
                                      </p:cBhvr>
                                    </p:animEffect>
                                  </p:childTnLst>
                                </p:cTn>
                              </p:par>
                            </p:childTnLst>
                          </p:cTn>
                        </p:par>
                        <p:par>
                          <p:cTn id="63" fill="hold">
                            <p:stCondLst>
                              <p:cond delay="4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1000"/>
                                        <p:tgtEl>
                                          <p:spTgt spid="24"/>
                                        </p:tgtEl>
                                      </p:cBhvr>
                                    </p:animEffect>
                                  </p:childTnLst>
                                </p:cTn>
                              </p:par>
                            </p:childTnLst>
                          </p:cTn>
                        </p:par>
                        <p:par>
                          <p:cTn id="67" fill="hold">
                            <p:stCondLst>
                              <p:cond delay="5000"/>
                            </p:stCondLst>
                            <p:childTnLst>
                              <p:par>
                                <p:cTn id="68" presetID="22" presetClass="entr" presetSubtype="4"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1000"/>
                                        <p:tgtEl>
                                          <p:spTgt spid="25"/>
                                        </p:tgtEl>
                                      </p:cBhvr>
                                    </p:animEffect>
                                  </p:childTnLst>
                                </p:cTn>
                              </p:par>
                            </p:childTnLst>
                          </p:cTn>
                        </p:par>
                        <p:par>
                          <p:cTn id="71" fill="hold">
                            <p:stCondLst>
                              <p:cond delay="6000"/>
                            </p:stCondLst>
                            <p:childTnLst>
                              <p:par>
                                <p:cTn id="72" presetID="22" presetClass="entr" presetSubtype="8"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18" grpId="0" animBg="1"/>
      <p:bldP spid="19" grpId="0" animBg="1"/>
      <p:bldP spid="20" grpId="0"/>
      <p:bldP spid="31"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566737" y="820738"/>
            <a:ext cx="8112805"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Αποκλίσεις Παραγωγικοτήτων Ανάμεσα σε Χώρες</a:t>
            </a:r>
            <a:endParaRPr lang="en-US" sz="2400" dirty="0">
              <a:solidFill>
                <a:srgbClr val="356A41"/>
              </a:solidFill>
            </a:endParaRPr>
          </a:p>
        </p:txBody>
      </p:sp>
      <p:sp>
        <p:nvSpPr>
          <p:cNvPr id="8" name="Rectangle 6"/>
          <p:cNvSpPr>
            <a:spLocks noChangeArrowheads="1"/>
          </p:cNvSpPr>
          <p:nvPr/>
        </p:nvSpPr>
        <p:spPr bwMode="auto">
          <a:xfrm>
            <a:off x="566738" y="1393371"/>
            <a:ext cx="8142287" cy="5041380"/>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Θυμηθείτε ότι στην αυθεντική διατύπωση του παράδοξου, ο </a:t>
            </a:r>
            <a:r>
              <a:rPr lang="en-US" sz="2400" b="0" dirty="0" smtClean="0"/>
              <a:t>Leontief </a:t>
            </a:r>
            <a:r>
              <a:rPr lang="el-GR" sz="2400" b="0" dirty="0" smtClean="0"/>
              <a:t>είχε βρει ότι οι ΗΠΑ εξήγαγαν προϊόντα έντασης εργασίας έστω κι αν είχαν αφθονία κεφαλαίου εκείνη την περίοδο. </a:t>
            </a:r>
            <a:endParaRPr lang="en-US" sz="2400" b="0" dirty="0"/>
          </a:p>
          <a:p>
            <a:pPr>
              <a:spcBef>
                <a:spcPct val="10000"/>
              </a:spcBef>
              <a:spcAft>
                <a:spcPct val="10000"/>
              </a:spcAft>
            </a:pPr>
            <a:r>
              <a:rPr lang="el-GR" sz="2400" b="0" dirty="0" smtClean="0"/>
              <a:t>Μια εξήγηση αυτού του αποτελέσματος θα ήταν ότι η εργασία είναι πολύ παραγωγική στις ΗΠΑ και λιγότερο παραγωγική στον υπόλοιπο κόσμο. </a:t>
            </a:r>
            <a:endParaRPr lang="en-US" sz="2400" b="0" dirty="0"/>
          </a:p>
          <a:p>
            <a:pPr>
              <a:spcBef>
                <a:spcPct val="10000"/>
              </a:spcBef>
              <a:spcAft>
                <a:spcPct val="10000"/>
              </a:spcAft>
            </a:pPr>
            <a:r>
              <a:rPr lang="el-GR" sz="2400" b="0" dirty="0" smtClean="0"/>
              <a:t>Εάν περί αυτού πρόκειται, τότε το </a:t>
            </a:r>
            <a:r>
              <a:rPr lang="el-GR" sz="2400" dirty="0" smtClean="0"/>
              <a:t>αποτελεσματικό εργατικό δυναμικό</a:t>
            </a:r>
            <a:r>
              <a:rPr lang="el-GR" sz="2400" b="0" dirty="0" smtClean="0"/>
              <a:t> στις ΗΠΑ, δηλαδή το εργατικό δυναμικό επί την παραγωγικότητά του (η οποία μετρά πόσο προϊόν μπορεί να παράγει το εργατικό δυναμικό) είναι πολύ μεγαλύτερο απ’ ότι εμφανίζεται να είναι όταν απλώς μετρούμε ανθρώπους. </a:t>
            </a:r>
            <a:endParaRPr lang="en-US" sz="2400" b="0" dirty="0"/>
          </a:p>
        </p:txBody>
      </p:sp>
      <p:sp>
        <p:nvSpPr>
          <p:cNvPr id="62467" name="Rectangle 9"/>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2468" name="Straight Connector 10"/>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62469"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5"/>
          <p:cNvSpPr>
            <a:spLocks noChangeArrowheads="1"/>
          </p:cNvSpPr>
          <p:nvPr/>
        </p:nvSpPr>
        <p:spPr bwMode="auto">
          <a:xfrm>
            <a:off x="566738" y="820738"/>
            <a:ext cx="7953148"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Αποκλίσεις Παραγωγικοτήτων Ανάμεσα σε Χώρες</a:t>
            </a:r>
            <a:endParaRPr lang="en-US" sz="2400" dirty="0" smtClean="0">
              <a:solidFill>
                <a:srgbClr val="356A41"/>
              </a:solidFill>
            </a:endParaRPr>
          </a:p>
        </p:txBody>
      </p:sp>
      <p:sp>
        <p:nvSpPr>
          <p:cNvPr id="9" name="Rectangle 6"/>
          <p:cNvSpPr>
            <a:spLocks noChangeArrowheads="1"/>
          </p:cNvSpPr>
          <p:nvPr/>
        </p:nvSpPr>
        <p:spPr bwMode="auto">
          <a:xfrm>
            <a:off x="566738" y="1298575"/>
            <a:ext cx="8128000" cy="3490186"/>
          </a:xfrm>
          <a:prstGeom prst="rect">
            <a:avLst/>
          </a:prstGeom>
          <a:noFill/>
          <a:ln w="9525" algn="ctr">
            <a:noFill/>
            <a:miter lim="800000"/>
            <a:headEnd/>
            <a:tailEnd/>
          </a:ln>
        </p:spPr>
        <p:txBody>
          <a:bodyPr>
            <a:spAutoFit/>
          </a:bodyPr>
          <a:lstStyle/>
          <a:p>
            <a:pPr>
              <a:spcBef>
                <a:spcPct val="20000"/>
              </a:spcBef>
            </a:pPr>
            <a:r>
              <a:rPr lang="el-GR" sz="2400" dirty="0" smtClean="0">
                <a:solidFill>
                  <a:srgbClr val="3D68AF"/>
                </a:solidFill>
              </a:rPr>
              <a:t>Μέτρηση της Αφθονίας Παραγωγικών Συντελεστών γι’ Άλλη μια Φορά </a:t>
            </a:r>
            <a:r>
              <a:rPr lang="el-GR" sz="2400" b="0" dirty="0" smtClean="0"/>
              <a:t>Προκειμένου να έχουν οι παραγωγικοί συντελεστές διαφορετική παραγωγικότητα ανάμεσα στις χώρες, καθορίζουμε την </a:t>
            </a:r>
            <a:r>
              <a:rPr lang="el-GR" sz="2400" dirty="0" smtClean="0"/>
              <a:t>αποτελεσματική αφθονία παραγωγικού συντελεστή</a:t>
            </a:r>
            <a:r>
              <a:rPr lang="el-GR" sz="2400" b="0" dirty="0" smtClean="0"/>
              <a:t> ως την πραγματική ποσότητα του συντελεστή που βρίσκεται σε μια χώρα επί την παραγωγικότητά του:</a:t>
            </a:r>
            <a:endParaRPr lang="en-US" sz="2400" b="0" dirty="0"/>
          </a:p>
          <a:p>
            <a:pPr algn="ctr">
              <a:spcBef>
                <a:spcPct val="20000"/>
              </a:spcBef>
            </a:pPr>
            <a:r>
              <a:rPr lang="el-GR" sz="2400" b="0" i="1" dirty="0" smtClean="0"/>
              <a:t>Αποτελεσματική αφθονία συντελεστή </a:t>
            </a:r>
            <a:r>
              <a:rPr lang="en-US" sz="2400" b="0" i="1" dirty="0" smtClean="0"/>
              <a:t> </a:t>
            </a:r>
            <a:r>
              <a:rPr lang="en-US" sz="2400" b="0" i="1" dirty="0"/>
              <a:t>= </a:t>
            </a:r>
            <a:r>
              <a:rPr lang="el-GR" sz="2400" b="0" i="1" dirty="0" smtClean="0"/>
              <a:t>Πραγματική αφθονία συντελεστή</a:t>
            </a:r>
            <a:r>
              <a:rPr lang="en-US" sz="2400" b="0" i="1" dirty="0" smtClean="0"/>
              <a:t> </a:t>
            </a:r>
            <a:r>
              <a:rPr lang="en-US" sz="2400" b="0" i="1" dirty="0"/>
              <a:t>• </a:t>
            </a:r>
            <a:r>
              <a:rPr lang="el-GR" sz="2400" b="0" i="1" dirty="0" smtClean="0"/>
              <a:t>Παραγωγικότητα συντελεστή</a:t>
            </a:r>
            <a:endParaRPr lang="en-US" sz="2400" b="0" i="1" dirty="0"/>
          </a:p>
        </p:txBody>
      </p:sp>
      <p:sp>
        <p:nvSpPr>
          <p:cNvPr id="64515" name="Rectangle 9"/>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4516" name="Straight Connector 10"/>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64517"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5"/>
          <p:cNvSpPr>
            <a:spLocks noChangeArrowheads="1"/>
          </p:cNvSpPr>
          <p:nvPr/>
        </p:nvSpPr>
        <p:spPr bwMode="auto">
          <a:xfrm>
            <a:off x="566737" y="820738"/>
            <a:ext cx="7822519"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Αποκλίσεις Παραγωγικοτήτων Ανάμεσα σε Χώρες</a:t>
            </a:r>
            <a:endParaRPr lang="en-US" sz="2400" dirty="0" smtClean="0">
              <a:solidFill>
                <a:srgbClr val="356A41"/>
              </a:solidFill>
            </a:endParaRPr>
          </a:p>
        </p:txBody>
      </p:sp>
      <p:sp>
        <p:nvSpPr>
          <p:cNvPr id="9" name="Rectangle 6"/>
          <p:cNvSpPr>
            <a:spLocks noChangeArrowheads="1"/>
          </p:cNvSpPr>
          <p:nvPr/>
        </p:nvSpPr>
        <p:spPr bwMode="auto">
          <a:xfrm>
            <a:off x="566738" y="1298575"/>
            <a:ext cx="8128000" cy="4001095"/>
          </a:xfrm>
          <a:prstGeom prst="rect">
            <a:avLst/>
          </a:prstGeom>
          <a:noFill/>
          <a:ln w="9525" algn="ctr">
            <a:noFill/>
            <a:miter lim="800000"/>
            <a:headEnd/>
            <a:tailEnd/>
          </a:ln>
          <a:effectLst/>
        </p:spPr>
        <p:txBody>
          <a:bodyPr>
            <a:spAutoFit/>
          </a:bodyPr>
          <a:lstStyle/>
          <a:p>
            <a:pPr>
              <a:spcBef>
                <a:spcPct val="20000"/>
              </a:spcBef>
              <a:defRPr/>
            </a:pPr>
            <a:r>
              <a:rPr lang="el-GR" sz="2400" dirty="0" smtClean="0">
                <a:solidFill>
                  <a:srgbClr val="3D68AF"/>
                </a:solidFill>
              </a:rPr>
              <a:t>Μέτρηση της Αφθονίας Παραγωγικών Συντελεστών γι’ Άλλη μια Φορά</a:t>
            </a:r>
            <a:endParaRPr lang="en-US" sz="1050" b="0" i="1" dirty="0"/>
          </a:p>
          <a:p>
            <a:pPr>
              <a:spcBef>
                <a:spcPct val="10000"/>
              </a:spcBef>
              <a:spcAft>
                <a:spcPct val="10000"/>
              </a:spcAft>
              <a:defRPr/>
            </a:pPr>
            <a:r>
              <a:rPr lang="el-GR" sz="2000" b="0" dirty="0" smtClean="0"/>
              <a:t>Προκειμένου να καθορίσουμε εάν μια χώρα έχει αφθονία ενός συγκεκριμένου συντελεστή, συγκρίνουμε το μερίδιο της χώρας σε αυτόν τον </a:t>
            </a:r>
            <a:r>
              <a:rPr lang="el-GR" sz="2000" b="0" i="1" dirty="0" smtClean="0"/>
              <a:t>αποτελεσματικό </a:t>
            </a:r>
            <a:r>
              <a:rPr lang="el-GR" sz="2000" b="0" dirty="0" smtClean="0"/>
              <a:t>συντελεστή με το μερίδιό της στο παγκόσμιο ΑΕΠ.</a:t>
            </a:r>
            <a:endParaRPr lang="en-US" sz="2000" b="0" dirty="0"/>
          </a:p>
          <a:p>
            <a:pPr>
              <a:spcBef>
                <a:spcPct val="10000"/>
              </a:spcBef>
              <a:spcAft>
                <a:spcPct val="10000"/>
              </a:spcAft>
              <a:defRPr/>
            </a:pPr>
            <a:r>
              <a:rPr lang="el-GR" sz="2000" b="0" dirty="0" smtClean="0"/>
              <a:t>Εάν το μερίδιο ενός αποτελεσματικού συντελεστή υπερβαίνει το μερίδιό της στο παγκόσμιο ΑΕΠ, τότε συμπεραίνουμε ότι η χώρα αυτή έχει </a:t>
            </a:r>
            <a:r>
              <a:rPr lang="el-GR" sz="2000" dirty="0" smtClean="0"/>
              <a:t>αφθονία σε αυτόν τον αποτελεσματικό συντελεστή.</a:t>
            </a:r>
            <a:r>
              <a:rPr lang="el-GR" sz="2000" b="0" dirty="0" smtClean="0"/>
              <a:t> Εάν το μερίδιό της σε ένα αποτελεσματικό συντελεστή είναι μικρότερο από το μερίδιό της στο παγκόσμιο ΑΕΠ, τότε καταλήγουμε ότι η χώρα αυτή έχει </a:t>
            </a:r>
            <a:r>
              <a:rPr lang="el-GR" sz="2000" dirty="0" smtClean="0"/>
              <a:t>σπανιότητα σε αυτόν τον αποτελεσματικό συντελεστή. </a:t>
            </a:r>
            <a:r>
              <a:rPr lang="en-US" sz="2000" b="0" dirty="0" smtClean="0"/>
              <a:t> </a:t>
            </a:r>
            <a:endParaRPr lang="en-US" sz="2400" dirty="0"/>
          </a:p>
        </p:txBody>
      </p:sp>
      <p:sp>
        <p:nvSpPr>
          <p:cNvPr id="66563" name="Rectangle 9"/>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6564" name="Straight Connector 10"/>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6656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
        <p:nvSpPr>
          <p:cNvPr id="8" name="Rectangle 6"/>
          <p:cNvSpPr>
            <a:spLocks noChangeArrowheads="1"/>
          </p:cNvSpPr>
          <p:nvPr/>
        </p:nvSpPr>
        <p:spPr bwMode="auto">
          <a:xfrm>
            <a:off x="566738" y="5254171"/>
            <a:ext cx="8423275" cy="1446550"/>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D68AF"/>
                </a:solidFill>
              </a:rPr>
              <a:t>Αποτελεσματικοί Επιστήμονες στην Ε&amp;Α</a:t>
            </a:r>
            <a:endParaRPr lang="en-US" sz="2400" dirty="0">
              <a:solidFill>
                <a:srgbClr val="3D68AF"/>
              </a:solidFill>
            </a:endParaRPr>
          </a:p>
          <a:p>
            <a:pPr lvl="1">
              <a:spcBef>
                <a:spcPct val="20000"/>
              </a:spcBef>
            </a:pPr>
            <a:r>
              <a:rPr lang="el-GR" sz="2000" b="0" i="1" dirty="0" smtClean="0">
                <a:latin typeface="JansonText-Italic"/>
              </a:rPr>
              <a:t>Αποτελεσματικοί επιστήμονες στην Ε&amp;Α</a:t>
            </a:r>
            <a:r>
              <a:rPr lang="en-US" sz="2000" b="0" i="1" dirty="0" smtClean="0">
                <a:latin typeface="JansonText-Italic"/>
              </a:rPr>
              <a:t> </a:t>
            </a:r>
            <a:r>
              <a:rPr lang="en-US" sz="2000" b="0" i="1" dirty="0">
                <a:latin typeface="Symbol" pitchFamily="18" charset="2"/>
              </a:rPr>
              <a:t>=</a:t>
            </a:r>
            <a:br>
              <a:rPr lang="en-US" sz="2000" b="0" i="1" dirty="0">
                <a:latin typeface="Symbol" pitchFamily="18" charset="2"/>
              </a:rPr>
            </a:br>
            <a:r>
              <a:rPr lang="el-GR" sz="2000" b="0" i="1" dirty="0" smtClean="0">
                <a:latin typeface="JansonText-Italic"/>
              </a:rPr>
              <a:t>Πραγματικοί επιστήμονες στην Ε&amp;Α </a:t>
            </a:r>
            <a:r>
              <a:rPr lang="en-US" sz="2000" b="0" i="1" dirty="0" smtClean="0">
                <a:latin typeface="JansonText-Italic"/>
              </a:rPr>
              <a:t> </a:t>
            </a:r>
            <a:r>
              <a:rPr lang="en-US" sz="2000" dirty="0" smtClean="0">
                <a:latin typeface="JansonText-Roman"/>
              </a:rPr>
              <a:t>•</a:t>
            </a:r>
            <a:r>
              <a:rPr lang="el-GR" sz="2000" dirty="0" smtClean="0">
                <a:latin typeface="JansonText-Roman"/>
              </a:rPr>
              <a:t> </a:t>
            </a:r>
            <a:r>
              <a:rPr lang="en-US" sz="2000" dirty="0" smtClean="0">
                <a:latin typeface="JansonText-Roman"/>
              </a:rPr>
              <a:t> </a:t>
            </a:r>
            <a:r>
              <a:rPr lang="el-GR" sz="2000" b="0" i="1" dirty="0" smtClean="0">
                <a:latin typeface="JansonText-Italic"/>
              </a:rPr>
              <a:t>Δαπάνη για Ε&amp;Α ανά επιστήμονα</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5"/>
          <p:cNvSpPr>
            <a:spLocks noChangeArrowheads="1"/>
          </p:cNvSpPr>
          <p:nvPr/>
        </p:nvSpPr>
        <p:spPr bwMode="auto">
          <a:xfrm>
            <a:off x="566738" y="820738"/>
            <a:ext cx="8359548"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Αποκλίσεις Παραγωγικοτήτων Ανάμεσα σε Χώρες</a:t>
            </a:r>
            <a:endParaRPr lang="en-US" sz="2400" dirty="0" smtClean="0">
              <a:solidFill>
                <a:srgbClr val="356A41"/>
              </a:solidFill>
            </a:endParaRPr>
          </a:p>
        </p:txBody>
      </p:sp>
      <p:grpSp>
        <p:nvGrpSpPr>
          <p:cNvPr id="10" name="Group 39"/>
          <p:cNvGrpSpPr>
            <a:grpSpLocks/>
          </p:cNvGrpSpPr>
          <p:nvPr/>
        </p:nvGrpSpPr>
        <p:grpSpPr bwMode="auto">
          <a:xfrm>
            <a:off x="566738" y="1282700"/>
            <a:ext cx="8374062" cy="5168900"/>
            <a:chOff x="566738" y="2200275"/>
            <a:chExt cx="7805737" cy="4219575"/>
          </a:xfrm>
        </p:grpSpPr>
        <p:sp>
          <p:nvSpPr>
            <p:cNvPr id="68630"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8631" name="Rectangle 17"/>
            <p:cNvSpPr>
              <a:spLocks noChangeArrowheads="1"/>
            </p:cNvSpPr>
            <p:nvPr/>
          </p:nvSpPr>
          <p:spPr bwMode="auto">
            <a:xfrm>
              <a:off x="581024" y="2219326"/>
              <a:ext cx="7772401" cy="27356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3" name="Text Box 7"/>
          <p:cNvSpPr txBox="1">
            <a:spLocks noChangeArrowheads="1"/>
          </p:cNvSpPr>
          <p:nvPr/>
        </p:nvSpPr>
        <p:spPr bwMode="auto">
          <a:xfrm>
            <a:off x="585788" y="1303338"/>
            <a:ext cx="26368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4-7 </a:t>
            </a:r>
            <a:r>
              <a:rPr lang="en-US" dirty="0">
                <a:solidFill>
                  <a:schemeClr val="bg2"/>
                </a:solidFill>
              </a:rPr>
              <a:t>(1 </a:t>
            </a:r>
            <a:r>
              <a:rPr lang="el-GR" dirty="0" smtClean="0">
                <a:solidFill>
                  <a:schemeClr val="bg2"/>
                </a:solidFill>
              </a:rPr>
              <a:t>από </a:t>
            </a:r>
            <a:r>
              <a:rPr lang="en-US" dirty="0" smtClean="0">
                <a:solidFill>
                  <a:schemeClr val="bg2"/>
                </a:solidFill>
              </a:rPr>
              <a:t> </a:t>
            </a:r>
            <a:r>
              <a:rPr lang="en-US" dirty="0">
                <a:solidFill>
                  <a:schemeClr val="bg2"/>
                </a:solidFill>
              </a:rPr>
              <a:t>2)</a:t>
            </a:r>
          </a:p>
        </p:txBody>
      </p:sp>
      <p:sp>
        <p:nvSpPr>
          <p:cNvPr id="14" name="Rectangle 20"/>
          <p:cNvSpPr>
            <a:spLocks noChangeArrowheads="1"/>
          </p:cNvSpPr>
          <p:nvPr/>
        </p:nvSpPr>
        <p:spPr bwMode="auto">
          <a:xfrm>
            <a:off x="650875" y="1730375"/>
            <a:ext cx="5591175" cy="36353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8" name="Rectangle 23"/>
          <p:cNvSpPr>
            <a:spLocks noChangeArrowheads="1"/>
          </p:cNvSpPr>
          <p:nvPr/>
        </p:nvSpPr>
        <p:spPr bwMode="auto">
          <a:xfrm>
            <a:off x="6234113" y="1627188"/>
            <a:ext cx="2706687" cy="3323987"/>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Βλέπουμε εδώ τα μερίδια των χωρών σε επιστήμονες Ε&amp;Α το 2000, χρησιμοποιώντας κατά πρώτον τις πληροφορίες από το Σχήμα 4.6</a:t>
            </a:r>
            <a:r>
              <a:rPr lang="en-US" sz="1600" b="0" dirty="0" smtClean="0"/>
              <a:t>, </a:t>
            </a:r>
            <a:r>
              <a:rPr lang="el-GR" sz="1600" b="0" dirty="0" smtClean="0"/>
              <a:t>και κάνοντας στη συνέχεια μια προσαρμογή ως προς την παραγωγικότητα  κάθε συντελεστή ανά χώρα ώστε να έχουμε τα «αποτελεσματικά» </a:t>
            </a:r>
            <a:r>
              <a:rPr lang="el-GR" sz="1800" b="0" dirty="0" smtClean="0"/>
              <a:t>μερίδια </a:t>
            </a:r>
            <a:r>
              <a:rPr lang="el-GR" sz="1600" b="0" dirty="0" smtClean="0"/>
              <a:t>Ε&amp;Α. </a:t>
            </a:r>
            <a:endParaRPr lang="en-US" sz="1600" b="0" dirty="0"/>
          </a:p>
        </p:txBody>
      </p:sp>
      <p:pic>
        <p:nvPicPr>
          <p:cNvPr id="4" name="Picture 3"/>
          <p:cNvPicPr>
            <a:picLocks noChangeAspect="1"/>
          </p:cNvPicPr>
          <p:nvPr/>
        </p:nvPicPr>
        <p:blipFill>
          <a:blip r:embed="rId3" cstate="print"/>
          <a:srcRect/>
          <a:stretch>
            <a:fillRect/>
          </a:stretch>
        </p:blipFill>
        <p:spPr bwMode="auto">
          <a:xfrm>
            <a:off x="688975" y="1771650"/>
            <a:ext cx="5572125" cy="355282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688975" y="1771650"/>
            <a:ext cx="5572125" cy="3552825"/>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688975" y="1771650"/>
            <a:ext cx="5572125" cy="3552825"/>
          </a:xfrm>
          <a:prstGeom prst="rect">
            <a:avLst/>
          </a:prstGeom>
          <a:noFill/>
          <a:ln w="9525">
            <a:noFill/>
            <a:miter lim="800000"/>
            <a:headEnd/>
            <a:tailEnd/>
          </a:ln>
        </p:spPr>
      </p:pic>
      <p:pic>
        <p:nvPicPr>
          <p:cNvPr id="8" name="Picture 7"/>
          <p:cNvPicPr>
            <a:picLocks noChangeAspect="1"/>
          </p:cNvPicPr>
          <p:nvPr/>
        </p:nvPicPr>
        <p:blipFill>
          <a:blip r:embed="rId6" cstate="print"/>
          <a:srcRect/>
          <a:stretch>
            <a:fillRect/>
          </a:stretch>
        </p:blipFill>
        <p:spPr bwMode="auto">
          <a:xfrm>
            <a:off x="688975" y="1771650"/>
            <a:ext cx="5572125" cy="3552825"/>
          </a:xfrm>
          <a:prstGeom prst="rect">
            <a:avLst/>
          </a:prstGeom>
          <a:noFill/>
          <a:ln w="9525">
            <a:noFill/>
            <a:miter lim="800000"/>
            <a:headEnd/>
            <a:tailEnd/>
          </a:ln>
        </p:spPr>
      </p:pic>
      <p:pic>
        <p:nvPicPr>
          <p:cNvPr id="21" name="Picture 20"/>
          <p:cNvPicPr>
            <a:picLocks noChangeAspect="1"/>
          </p:cNvPicPr>
          <p:nvPr/>
        </p:nvPicPr>
        <p:blipFill>
          <a:blip r:embed="rId7" cstate="print"/>
          <a:srcRect/>
          <a:stretch>
            <a:fillRect/>
          </a:stretch>
        </p:blipFill>
        <p:spPr bwMode="auto">
          <a:xfrm>
            <a:off x="688975" y="1771650"/>
            <a:ext cx="5572125" cy="3552825"/>
          </a:xfrm>
          <a:prstGeom prst="rect">
            <a:avLst/>
          </a:prstGeom>
          <a:noFill/>
          <a:ln w="9525">
            <a:noFill/>
            <a:miter lim="800000"/>
            <a:headEnd/>
            <a:tailEnd/>
          </a:ln>
        </p:spPr>
      </p:pic>
      <p:pic>
        <p:nvPicPr>
          <p:cNvPr id="22" name="Picture 21"/>
          <p:cNvPicPr>
            <a:picLocks noChangeAspect="1"/>
          </p:cNvPicPr>
          <p:nvPr/>
        </p:nvPicPr>
        <p:blipFill>
          <a:blip r:embed="rId8" cstate="print"/>
          <a:srcRect/>
          <a:stretch>
            <a:fillRect/>
          </a:stretch>
        </p:blipFill>
        <p:spPr bwMode="auto">
          <a:xfrm>
            <a:off x="688975" y="1771650"/>
            <a:ext cx="5572125" cy="3552825"/>
          </a:xfrm>
          <a:prstGeom prst="rect">
            <a:avLst/>
          </a:prstGeom>
          <a:noFill/>
          <a:ln w="9525">
            <a:noFill/>
            <a:miter lim="800000"/>
            <a:headEnd/>
            <a:tailEnd/>
          </a:ln>
        </p:spPr>
      </p:pic>
      <p:pic>
        <p:nvPicPr>
          <p:cNvPr id="23" name="Picture 22"/>
          <p:cNvPicPr>
            <a:picLocks noChangeAspect="1"/>
          </p:cNvPicPr>
          <p:nvPr/>
        </p:nvPicPr>
        <p:blipFill>
          <a:blip r:embed="rId9" cstate="print"/>
          <a:srcRect/>
          <a:stretch>
            <a:fillRect/>
          </a:stretch>
        </p:blipFill>
        <p:spPr bwMode="auto">
          <a:xfrm>
            <a:off x="688975" y="1771650"/>
            <a:ext cx="5572125" cy="3552825"/>
          </a:xfrm>
          <a:prstGeom prst="rect">
            <a:avLst/>
          </a:prstGeom>
          <a:noFill/>
          <a:ln w="9525">
            <a:noFill/>
            <a:miter lim="800000"/>
            <a:headEnd/>
            <a:tailEnd/>
          </a:ln>
        </p:spPr>
      </p:pic>
      <p:pic>
        <p:nvPicPr>
          <p:cNvPr id="24" name="Picture 23"/>
          <p:cNvPicPr>
            <a:picLocks noChangeAspect="1"/>
          </p:cNvPicPr>
          <p:nvPr/>
        </p:nvPicPr>
        <p:blipFill>
          <a:blip r:embed="rId10" cstate="print"/>
          <a:srcRect/>
          <a:stretch>
            <a:fillRect/>
          </a:stretch>
        </p:blipFill>
        <p:spPr bwMode="auto">
          <a:xfrm>
            <a:off x="688975" y="1771650"/>
            <a:ext cx="5572125" cy="3552825"/>
          </a:xfrm>
          <a:prstGeom prst="rect">
            <a:avLst/>
          </a:prstGeom>
          <a:noFill/>
          <a:ln w="9525">
            <a:noFill/>
            <a:miter lim="800000"/>
            <a:headEnd/>
            <a:tailEnd/>
          </a:ln>
        </p:spPr>
      </p:pic>
      <p:pic>
        <p:nvPicPr>
          <p:cNvPr id="25" name="Picture 24"/>
          <p:cNvPicPr>
            <a:picLocks noChangeAspect="1"/>
          </p:cNvPicPr>
          <p:nvPr/>
        </p:nvPicPr>
        <p:blipFill>
          <a:blip r:embed="rId11" cstate="print"/>
          <a:srcRect/>
          <a:stretch>
            <a:fillRect/>
          </a:stretch>
        </p:blipFill>
        <p:spPr bwMode="auto">
          <a:xfrm>
            <a:off x="688975" y="1771650"/>
            <a:ext cx="5572125" cy="3552825"/>
          </a:xfrm>
          <a:prstGeom prst="rect">
            <a:avLst/>
          </a:prstGeom>
          <a:noFill/>
          <a:ln w="9525">
            <a:noFill/>
            <a:miter lim="800000"/>
            <a:headEnd/>
            <a:tailEnd/>
          </a:ln>
        </p:spPr>
      </p:pic>
      <p:pic>
        <p:nvPicPr>
          <p:cNvPr id="26" name="Picture 25"/>
          <p:cNvPicPr>
            <a:picLocks noChangeAspect="1"/>
          </p:cNvPicPr>
          <p:nvPr/>
        </p:nvPicPr>
        <p:blipFill>
          <a:blip r:embed="rId12" cstate="print"/>
          <a:srcRect/>
          <a:stretch>
            <a:fillRect/>
          </a:stretch>
        </p:blipFill>
        <p:spPr bwMode="auto">
          <a:xfrm>
            <a:off x="688975" y="1771650"/>
            <a:ext cx="5572125" cy="3552825"/>
          </a:xfrm>
          <a:prstGeom prst="rect">
            <a:avLst/>
          </a:prstGeom>
          <a:noFill/>
          <a:ln w="9525">
            <a:noFill/>
            <a:miter lim="800000"/>
            <a:headEnd/>
            <a:tailEnd/>
          </a:ln>
        </p:spPr>
      </p:pic>
      <p:pic>
        <p:nvPicPr>
          <p:cNvPr id="27" name="Picture 26"/>
          <p:cNvPicPr>
            <a:picLocks noChangeAspect="1"/>
          </p:cNvPicPr>
          <p:nvPr/>
        </p:nvPicPr>
        <p:blipFill>
          <a:blip r:embed="rId13" cstate="print"/>
          <a:srcRect/>
          <a:stretch>
            <a:fillRect/>
          </a:stretch>
        </p:blipFill>
        <p:spPr bwMode="auto">
          <a:xfrm>
            <a:off x="688975" y="1771650"/>
            <a:ext cx="5572125" cy="3552825"/>
          </a:xfrm>
          <a:prstGeom prst="rect">
            <a:avLst/>
          </a:prstGeom>
          <a:noFill/>
          <a:ln w="9525">
            <a:noFill/>
            <a:miter lim="800000"/>
            <a:headEnd/>
            <a:tailEnd/>
          </a:ln>
        </p:spPr>
      </p:pic>
      <p:sp>
        <p:nvSpPr>
          <p:cNvPr id="31" name="Rectangle 23"/>
          <p:cNvSpPr>
            <a:spLocks noChangeArrowheads="1"/>
          </p:cNvSpPr>
          <p:nvPr/>
        </p:nvSpPr>
        <p:spPr bwMode="auto">
          <a:xfrm>
            <a:off x="650875" y="5375275"/>
            <a:ext cx="8289925" cy="1077218"/>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Η Κίνα είχε αφθονία επιστημόνων στην Ε&amp;Α το 2000 (αφού είχε το 14% των επιστημόνων Ε&amp;Α παγκοσμίως συγκρινόμενο με το 11% του παγκόσμιου ΑΕΠ) αλλά σπανιότητα σε αποτελεσματικούς επιστήμονες Ε&amp;Α (επειδή είχε το 7% αποτελεσματικών επιστημόνων στην Ε&amp;Α παγκοσμίως συγκρινόμενο με το 11% του παγκόσμιου ΑΕΠ).</a:t>
            </a:r>
            <a:endParaRPr lang="en-US" sz="1600" b="0" dirty="0"/>
          </a:p>
        </p:txBody>
      </p:sp>
      <p:sp>
        <p:nvSpPr>
          <p:cNvPr id="68626" name="Rectangle 31"/>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8627" name="Straight Connector 32"/>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68628"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 </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
        <p:nvSpPr>
          <p:cNvPr id="68629" name="Text Box 24"/>
          <p:cNvSpPr txBox="1">
            <a:spLocks noChangeArrowheads="1"/>
          </p:cNvSpPr>
          <p:nvPr/>
        </p:nvSpPr>
        <p:spPr bwMode="auto">
          <a:xfrm>
            <a:off x="3319463" y="1320800"/>
            <a:ext cx="5464573" cy="307777"/>
          </a:xfrm>
          <a:prstGeom prst="rect">
            <a:avLst/>
          </a:prstGeom>
          <a:noFill/>
          <a:ln w="9525">
            <a:noFill/>
            <a:miter lim="800000"/>
            <a:headEnd/>
            <a:tailEnd/>
          </a:ln>
        </p:spPr>
        <p:txBody>
          <a:bodyPr wrap="none">
            <a:spAutoFit/>
          </a:bodyPr>
          <a:lstStyle/>
          <a:p>
            <a:r>
              <a:rPr lang="el-GR" dirty="0" smtClean="0">
                <a:solidFill>
                  <a:srgbClr val="8A3A6A"/>
                </a:solidFill>
              </a:rPr>
              <a:t>«Αποτελεσματική» Αφθονία Παραγωγικών Συντελεστών, 2000</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425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750"/>
                                        <p:tgtEl>
                                          <p:spTgt spid="8"/>
                                        </p:tgtEl>
                                      </p:cBhvr>
                                    </p:animEffect>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750"/>
                                        <p:tgtEl>
                                          <p:spTgt spid="21"/>
                                        </p:tgtEl>
                                      </p:cBhvr>
                                    </p:animEffect>
                                  </p:childTnLst>
                                </p:cTn>
                              </p:par>
                            </p:childTnLst>
                          </p:cTn>
                        </p:par>
                        <p:par>
                          <p:cTn id="42" fill="hold">
                            <p:stCondLst>
                              <p:cond delay="5750"/>
                            </p:stCondLst>
                            <p:childTnLst>
                              <p:par>
                                <p:cTn id="43" presetID="22" presetClass="entr" presetSubtype="4"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750"/>
                                        <p:tgtEl>
                                          <p:spTgt spid="22"/>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7250"/>
                            </p:stCondLst>
                            <p:childTnLst>
                              <p:par>
                                <p:cTn id="51" presetID="22" presetClass="entr" presetSubtype="4"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750"/>
                                        <p:tgtEl>
                                          <p:spTgt spid="24"/>
                                        </p:tgtEl>
                                      </p:cBhvr>
                                    </p:animEffect>
                                  </p:childTnLst>
                                </p:cTn>
                              </p:par>
                            </p:childTnLst>
                          </p:cTn>
                        </p:par>
                        <p:par>
                          <p:cTn id="54" fill="hold">
                            <p:stCondLst>
                              <p:cond delay="8000"/>
                            </p:stCondLst>
                            <p:childTnLst>
                              <p:par>
                                <p:cTn id="55" presetID="22" presetClass="entr" presetSubtype="4"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750"/>
                                        <p:tgtEl>
                                          <p:spTgt spid="25"/>
                                        </p:tgtEl>
                                      </p:cBhvr>
                                    </p:animEffect>
                                  </p:childTnLst>
                                </p:cTn>
                              </p:par>
                            </p:childTnLst>
                          </p:cTn>
                        </p:par>
                        <p:par>
                          <p:cTn id="58" fill="hold">
                            <p:stCondLst>
                              <p:cond delay="8750"/>
                            </p:stCondLst>
                            <p:childTnLst>
                              <p:par>
                                <p:cTn id="59" presetID="22" presetClass="entr" presetSubtype="4"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750"/>
                                        <p:tgtEl>
                                          <p:spTgt spid="26"/>
                                        </p:tgtEl>
                                      </p:cBhvr>
                                    </p:animEffect>
                                  </p:childTnLst>
                                </p:cTn>
                              </p:par>
                            </p:childTnLst>
                          </p:cTn>
                        </p:par>
                        <p:par>
                          <p:cTn id="62" fill="hold">
                            <p:stCondLst>
                              <p:cond delay="9500"/>
                            </p:stCondLst>
                            <p:childTnLst>
                              <p:par>
                                <p:cTn id="63" presetID="22" presetClass="entr" presetSubtype="8"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1000"/>
                                        <p:tgtEl>
                                          <p:spTgt spid="27"/>
                                        </p:tgtEl>
                                      </p:cBhvr>
                                    </p:animEffect>
                                  </p:childTnLst>
                                </p:cTn>
                              </p:par>
                            </p:childTnLst>
                          </p:cTn>
                        </p:par>
                        <p:par>
                          <p:cTn id="66" fill="hold">
                            <p:stCondLst>
                              <p:cond delay="10500"/>
                            </p:stCondLst>
                            <p:childTnLst>
                              <p:par>
                                <p:cTn id="67" presetID="22" presetClass="entr" presetSubtype="8"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566737" y="820738"/>
            <a:ext cx="8330519"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Αποκλίσεις Παραγωγικοτήτων Ανάμεσα σε Χώρες</a:t>
            </a:r>
            <a:endParaRPr lang="en-US" sz="2400" dirty="0" smtClean="0">
              <a:solidFill>
                <a:srgbClr val="356A41"/>
              </a:solidFill>
            </a:endParaRPr>
          </a:p>
        </p:txBody>
      </p:sp>
      <p:grpSp>
        <p:nvGrpSpPr>
          <p:cNvPr id="70658" name="Group 39"/>
          <p:cNvGrpSpPr>
            <a:grpSpLocks/>
          </p:cNvGrpSpPr>
          <p:nvPr/>
        </p:nvGrpSpPr>
        <p:grpSpPr bwMode="auto">
          <a:xfrm>
            <a:off x="566738" y="1282700"/>
            <a:ext cx="8374062" cy="5168900"/>
            <a:chOff x="566738" y="2200275"/>
            <a:chExt cx="7805737" cy="4219575"/>
          </a:xfrm>
        </p:grpSpPr>
        <p:sp>
          <p:nvSpPr>
            <p:cNvPr id="70678"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0679" name="Rectangle 17"/>
            <p:cNvSpPr>
              <a:spLocks noChangeArrowheads="1"/>
            </p:cNvSpPr>
            <p:nvPr/>
          </p:nvSpPr>
          <p:spPr bwMode="auto">
            <a:xfrm>
              <a:off x="581024" y="2219326"/>
              <a:ext cx="7772401" cy="27356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70659" name="Text Box 7"/>
          <p:cNvSpPr txBox="1">
            <a:spLocks noChangeArrowheads="1"/>
          </p:cNvSpPr>
          <p:nvPr/>
        </p:nvSpPr>
        <p:spPr bwMode="auto">
          <a:xfrm>
            <a:off x="585788" y="1303338"/>
            <a:ext cx="26368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4-7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70660" name="Rectangle 20"/>
          <p:cNvSpPr>
            <a:spLocks noChangeArrowheads="1"/>
          </p:cNvSpPr>
          <p:nvPr/>
        </p:nvSpPr>
        <p:spPr bwMode="auto">
          <a:xfrm>
            <a:off x="650875" y="1730375"/>
            <a:ext cx="5591175" cy="36353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70661" name="Rectangle 23"/>
          <p:cNvSpPr>
            <a:spLocks noChangeArrowheads="1"/>
          </p:cNvSpPr>
          <p:nvPr/>
        </p:nvSpPr>
        <p:spPr bwMode="auto">
          <a:xfrm>
            <a:off x="6234113" y="1627188"/>
            <a:ext cx="2706687" cy="3293209"/>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Βλέπουμε εδώ τα μερίδια των χωρών σε επιστήμονες Ε&amp;Α το 2000, χρησιμοποιώντας κατά πρώτον τις πληροφορίες από το Σχήμα 4.6</a:t>
            </a:r>
            <a:r>
              <a:rPr lang="en-US" sz="1600" b="0" dirty="0" smtClean="0"/>
              <a:t>, </a:t>
            </a:r>
            <a:r>
              <a:rPr lang="el-GR" sz="1600" b="0" dirty="0" smtClean="0"/>
              <a:t>και κάνοντας στη συνέχεια μια προσαρμογή ως προς την παραγωγικότητα  κάθε συντελεστή ανά χώρα ώστε να έχουμε τα «αποτελεσματικά» μερίδια Ε&amp;Α.</a:t>
            </a:r>
            <a:endParaRPr lang="en-US" sz="1800" b="0" dirty="0"/>
          </a:p>
        </p:txBody>
      </p:sp>
      <p:pic>
        <p:nvPicPr>
          <p:cNvPr id="70662" name="Picture 3"/>
          <p:cNvPicPr>
            <a:picLocks noChangeAspect="1"/>
          </p:cNvPicPr>
          <p:nvPr/>
        </p:nvPicPr>
        <p:blipFill>
          <a:blip r:embed="rId3" cstate="print"/>
          <a:srcRect/>
          <a:stretch>
            <a:fillRect/>
          </a:stretch>
        </p:blipFill>
        <p:spPr bwMode="auto">
          <a:xfrm>
            <a:off x="688975" y="1771650"/>
            <a:ext cx="5572125" cy="3552825"/>
          </a:xfrm>
          <a:prstGeom prst="rect">
            <a:avLst/>
          </a:prstGeom>
          <a:noFill/>
          <a:ln w="9525">
            <a:noFill/>
            <a:miter lim="800000"/>
            <a:headEnd/>
            <a:tailEnd/>
          </a:ln>
        </p:spPr>
      </p:pic>
      <p:pic>
        <p:nvPicPr>
          <p:cNvPr id="70663" name="Picture 4"/>
          <p:cNvPicPr>
            <a:picLocks noChangeAspect="1"/>
          </p:cNvPicPr>
          <p:nvPr/>
        </p:nvPicPr>
        <p:blipFill>
          <a:blip r:embed="rId4" cstate="print"/>
          <a:srcRect/>
          <a:stretch>
            <a:fillRect/>
          </a:stretch>
        </p:blipFill>
        <p:spPr bwMode="auto">
          <a:xfrm>
            <a:off x="688975" y="1771650"/>
            <a:ext cx="5572125" cy="3552825"/>
          </a:xfrm>
          <a:prstGeom prst="rect">
            <a:avLst/>
          </a:prstGeom>
          <a:noFill/>
          <a:ln w="9525">
            <a:noFill/>
            <a:miter lim="800000"/>
            <a:headEnd/>
            <a:tailEnd/>
          </a:ln>
        </p:spPr>
      </p:pic>
      <p:pic>
        <p:nvPicPr>
          <p:cNvPr id="70664" name="Picture 5"/>
          <p:cNvPicPr>
            <a:picLocks noChangeAspect="1"/>
          </p:cNvPicPr>
          <p:nvPr/>
        </p:nvPicPr>
        <p:blipFill>
          <a:blip r:embed="rId5" cstate="print"/>
          <a:srcRect/>
          <a:stretch>
            <a:fillRect/>
          </a:stretch>
        </p:blipFill>
        <p:spPr bwMode="auto">
          <a:xfrm>
            <a:off x="688975" y="1771650"/>
            <a:ext cx="5572125" cy="3552825"/>
          </a:xfrm>
          <a:prstGeom prst="rect">
            <a:avLst/>
          </a:prstGeom>
          <a:noFill/>
          <a:ln w="9525">
            <a:noFill/>
            <a:miter lim="800000"/>
            <a:headEnd/>
            <a:tailEnd/>
          </a:ln>
        </p:spPr>
      </p:pic>
      <p:pic>
        <p:nvPicPr>
          <p:cNvPr id="70665" name="Picture 7"/>
          <p:cNvPicPr>
            <a:picLocks noChangeAspect="1"/>
          </p:cNvPicPr>
          <p:nvPr/>
        </p:nvPicPr>
        <p:blipFill>
          <a:blip r:embed="rId6" cstate="print"/>
          <a:srcRect/>
          <a:stretch>
            <a:fillRect/>
          </a:stretch>
        </p:blipFill>
        <p:spPr bwMode="auto">
          <a:xfrm>
            <a:off x="688975" y="1771650"/>
            <a:ext cx="5572125" cy="3552825"/>
          </a:xfrm>
          <a:prstGeom prst="rect">
            <a:avLst/>
          </a:prstGeom>
          <a:noFill/>
          <a:ln w="9525">
            <a:noFill/>
            <a:miter lim="800000"/>
            <a:headEnd/>
            <a:tailEnd/>
          </a:ln>
        </p:spPr>
      </p:pic>
      <p:pic>
        <p:nvPicPr>
          <p:cNvPr id="70666" name="Picture 20"/>
          <p:cNvPicPr>
            <a:picLocks noChangeAspect="1"/>
          </p:cNvPicPr>
          <p:nvPr/>
        </p:nvPicPr>
        <p:blipFill>
          <a:blip r:embed="rId7" cstate="print"/>
          <a:srcRect/>
          <a:stretch>
            <a:fillRect/>
          </a:stretch>
        </p:blipFill>
        <p:spPr bwMode="auto">
          <a:xfrm>
            <a:off x="688975" y="1771650"/>
            <a:ext cx="5572125" cy="3552825"/>
          </a:xfrm>
          <a:prstGeom prst="rect">
            <a:avLst/>
          </a:prstGeom>
          <a:noFill/>
          <a:ln w="9525">
            <a:noFill/>
            <a:miter lim="800000"/>
            <a:headEnd/>
            <a:tailEnd/>
          </a:ln>
        </p:spPr>
      </p:pic>
      <p:pic>
        <p:nvPicPr>
          <p:cNvPr id="70667" name="Picture 21"/>
          <p:cNvPicPr>
            <a:picLocks noChangeAspect="1"/>
          </p:cNvPicPr>
          <p:nvPr/>
        </p:nvPicPr>
        <p:blipFill>
          <a:blip r:embed="rId8" cstate="print"/>
          <a:srcRect/>
          <a:stretch>
            <a:fillRect/>
          </a:stretch>
        </p:blipFill>
        <p:spPr bwMode="auto">
          <a:xfrm>
            <a:off x="688975" y="1771650"/>
            <a:ext cx="5572125" cy="3552825"/>
          </a:xfrm>
          <a:prstGeom prst="rect">
            <a:avLst/>
          </a:prstGeom>
          <a:noFill/>
          <a:ln w="9525">
            <a:noFill/>
            <a:miter lim="800000"/>
            <a:headEnd/>
            <a:tailEnd/>
          </a:ln>
        </p:spPr>
      </p:pic>
      <p:pic>
        <p:nvPicPr>
          <p:cNvPr id="70668" name="Picture 22"/>
          <p:cNvPicPr>
            <a:picLocks noChangeAspect="1"/>
          </p:cNvPicPr>
          <p:nvPr/>
        </p:nvPicPr>
        <p:blipFill>
          <a:blip r:embed="rId9" cstate="print"/>
          <a:srcRect/>
          <a:stretch>
            <a:fillRect/>
          </a:stretch>
        </p:blipFill>
        <p:spPr bwMode="auto">
          <a:xfrm>
            <a:off x="688975" y="1771650"/>
            <a:ext cx="5572125" cy="3552825"/>
          </a:xfrm>
          <a:prstGeom prst="rect">
            <a:avLst/>
          </a:prstGeom>
          <a:noFill/>
          <a:ln w="9525">
            <a:noFill/>
            <a:miter lim="800000"/>
            <a:headEnd/>
            <a:tailEnd/>
          </a:ln>
        </p:spPr>
      </p:pic>
      <p:pic>
        <p:nvPicPr>
          <p:cNvPr id="70669" name="Picture 23"/>
          <p:cNvPicPr>
            <a:picLocks noChangeAspect="1"/>
          </p:cNvPicPr>
          <p:nvPr/>
        </p:nvPicPr>
        <p:blipFill>
          <a:blip r:embed="rId10" cstate="print"/>
          <a:srcRect/>
          <a:stretch>
            <a:fillRect/>
          </a:stretch>
        </p:blipFill>
        <p:spPr bwMode="auto">
          <a:xfrm>
            <a:off x="688975" y="1771650"/>
            <a:ext cx="5572125" cy="3552825"/>
          </a:xfrm>
          <a:prstGeom prst="rect">
            <a:avLst/>
          </a:prstGeom>
          <a:noFill/>
          <a:ln w="9525">
            <a:noFill/>
            <a:miter lim="800000"/>
            <a:headEnd/>
            <a:tailEnd/>
          </a:ln>
        </p:spPr>
      </p:pic>
      <p:pic>
        <p:nvPicPr>
          <p:cNvPr id="70670" name="Picture 24"/>
          <p:cNvPicPr>
            <a:picLocks noChangeAspect="1"/>
          </p:cNvPicPr>
          <p:nvPr/>
        </p:nvPicPr>
        <p:blipFill>
          <a:blip r:embed="rId11" cstate="print"/>
          <a:srcRect/>
          <a:stretch>
            <a:fillRect/>
          </a:stretch>
        </p:blipFill>
        <p:spPr bwMode="auto">
          <a:xfrm>
            <a:off x="688975" y="1771650"/>
            <a:ext cx="5572125" cy="3552825"/>
          </a:xfrm>
          <a:prstGeom prst="rect">
            <a:avLst/>
          </a:prstGeom>
          <a:noFill/>
          <a:ln w="9525">
            <a:noFill/>
            <a:miter lim="800000"/>
            <a:headEnd/>
            <a:tailEnd/>
          </a:ln>
        </p:spPr>
      </p:pic>
      <p:pic>
        <p:nvPicPr>
          <p:cNvPr id="70671" name="Picture 25"/>
          <p:cNvPicPr>
            <a:picLocks noChangeAspect="1"/>
          </p:cNvPicPr>
          <p:nvPr/>
        </p:nvPicPr>
        <p:blipFill>
          <a:blip r:embed="rId12" cstate="print"/>
          <a:srcRect/>
          <a:stretch>
            <a:fillRect/>
          </a:stretch>
        </p:blipFill>
        <p:spPr bwMode="auto">
          <a:xfrm>
            <a:off x="688975" y="1771650"/>
            <a:ext cx="5572125" cy="3552825"/>
          </a:xfrm>
          <a:prstGeom prst="rect">
            <a:avLst/>
          </a:prstGeom>
          <a:noFill/>
          <a:ln w="9525">
            <a:noFill/>
            <a:miter lim="800000"/>
            <a:headEnd/>
            <a:tailEnd/>
          </a:ln>
        </p:spPr>
      </p:pic>
      <p:pic>
        <p:nvPicPr>
          <p:cNvPr id="70672" name="Picture 26"/>
          <p:cNvPicPr>
            <a:picLocks noChangeAspect="1"/>
          </p:cNvPicPr>
          <p:nvPr/>
        </p:nvPicPr>
        <p:blipFill>
          <a:blip r:embed="rId13" cstate="print"/>
          <a:srcRect/>
          <a:stretch>
            <a:fillRect/>
          </a:stretch>
        </p:blipFill>
        <p:spPr bwMode="auto">
          <a:xfrm>
            <a:off x="688975" y="1771650"/>
            <a:ext cx="5572125" cy="3552825"/>
          </a:xfrm>
          <a:prstGeom prst="rect">
            <a:avLst/>
          </a:prstGeom>
          <a:noFill/>
          <a:ln w="9525">
            <a:noFill/>
            <a:miter lim="800000"/>
            <a:headEnd/>
            <a:tailEnd/>
          </a:ln>
        </p:spPr>
      </p:pic>
      <p:sp>
        <p:nvSpPr>
          <p:cNvPr id="31" name="Rectangle 23"/>
          <p:cNvSpPr>
            <a:spLocks noChangeArrowheads="1"/>
          </p:cNvSpPr>
          <p:nvPr/>
        </p:nvSpPr>
        <p:spPr bwMode="auto">
          <a:xfrm>
            <a:off x="650875" y="5375275"/>
            <a:ext cx="8269288" cy="954107"/>
          </a:xfrm>
          <a:prstGeom prst="rect">
            <a:avLst/>
          </a:prstGeom>
          <a:noFill/>
          <a:ln w="9525">
            <a:noFill/>
            <a:miter lim="800000"/>
            <a:headEnd/>
            <a:tailEnd/>
          </a:ln>
        </p:spPr>
        <p:txBody>
          <a:bodyPr>
            <a:spAutoFit/>
          </a:bodyPr>
          <a:lstStyle/>
          <a:p>
            <a:pPr>
              <a:spcBef>
                <a:spcPct val="10000"/>
              </a:spcBef>
              <a:spcAft>
                <a:spcPct val="10000"/>
              </a:spcAft>
            </a:pPr>
            <a:r>
              <a:rPr lang="el-GR" b="0" dirty="0" smtClean="0"/>
              <a:t>Οι ΗΠΑ είχαν σπανιότητα σε αρόσιμη γη όταν χρησιμοποιούσαμε τον αριθμό των εκταρίων (καθώς είχε το 13% της παγκόσμιας γης σε σύγκριση με το 22% του παγκόσμιου ΑΕΠ) αλλά δεν παρουσίαζε ούτε σπανιότητα ούτε αφθονία σε αποτελεσματική γη (καθώς είχε το 21% της παγκόσμιας αποτελεσματικής γης που είναι σχεδόν ίσο με το μερίδιό της στο παγκόσμιο ΑΕΠ). </a:t>
            </a:r>
            <a:endParaRPr lang="en-US" b="0" dirty="0"/>
          </a:p>
        </p:txBody>
      </p:sp>
      <p:sp>
        <p:nvSpPr>
          <p:cNvPr id="70674" name="Rectangle 31"/>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0675" name="Straight Connector 32"/>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70676"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
        <p:nvSpPr>
          <p:cNvPr id="70677" name="Text Box 24"/>
          <p:cNvSpPr txBox="1">
            <a:spLocks noChangeArrowheads="1"/>
          </p:cNvSpPr>
          <p:nvPr/>
        </p:nvSpPr>
        <p:spPr bwMode="auto">
          <a:xfrm>
            <a:off x="3187700" y="1306513"/>
            <a:ext cx="5464573" cy="307777"/>
          </a:xfrm>
          <a:prstGeom prst="rect">
            <a:avLst/>
          </a:prstGeom>
          <a:noFill/>
          <a:ln w="9525">
            <a:noFill/>
            <a:miter lim="800000"/>
            <a:headEnd/>
            <a:tailEnd/>
          </a:ln>
        </p:spPr>
        <p:txBody>
          <a:bodyPr wrap="none">
            <a:spAutoFit/>
          </a:bodyPr>
          <a:lstStyle/>
          <a:p>
            <a:r>
              <a:rPr lang="el-GR" dirty="0" smtClean="0">
                <a:solidFill>
                  <a:srgbClr val="8A3A6A"/>
                </a:solidFill>
              </a:rPr>
              <a:t>«Αποτελεσματική» Αφθονία Παραγωγικών Συντελεστών, 2000</a:t>
            </a:r>
            <a:endParaRPr lang="en-US" dirty="0" smtClean="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5"/>
          <p:cNvSpPr>
            <a:spLocks noChangeArrowheads="1"/>
          </p:cNvSpPr>
          <p:nvPr/>
        </p:nvSpPr>
        <p:spPr bwMode="auto">
          <a:xfrm>
            <a:off x="566737" y="820738"/>
            <a:ext cx="7938633"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Αποκλίσεις Παραγωγικοτήτων Ανάμεσα σε Χώρες</a:t>
            </a:r>
            <a:endParaRPr lang="en-US" sz="2400" dirty="0" smtClean="0">
              <a:solidFill>
                <a:srgbClr val="356A41"/>
              </a:solidFill>
            </a:endParaRPr>
          </a:p>
        </p:txBody>
      </p:sp>
      <p:sp>
        <p:nvSpPr>
          <p:cNvPr id="9" name="Rectangle 6"/>
          <p:cNvSpPr>
            <a:spLocks noChangeArrowheads="1"/>
          </p:cNvSpPr>
          <p:nvPr/>
        </p:nvSpPr>
        <p:spPr bwMode="auto">
          <a:xfrm>
            <a:off x="566738" y="1184275"/>
            <a:ext cx="830897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Αποτελεσματική Αρόσιμη Γη</a:t>
            </a:r>
            <a:endParaRPr lang="en-US" sz="2000" dirty="0"/>
          </a:p>
        </p:txBody>
      </p:sp>
      <p:grpSp>
        <p:nvGrpSpPr>
          <p:cNvPr id="20" name="Group 39"/>
          <p:cNvGrpSpPr>
            <a:grpSpLocks/>
          </p:cNvGrpSpPr>
          <p:nvPr/>
        </p:nvGrpSpPr>
        <p:grpSpPr bwMode="auto">
          <a:xfrm>
            <a:off x="647700" y="1590675"/>
            <a:ext cx="7827963" cy="4330700"/>
            <a:chOff x="566738" y="2200275"/>
            <a:chExt cx="7805737" cy="4219575"/>
          </a:xfrm>
        </p:grpSpPr>
        <p:sp>
          <p:nvSpPr>
            <p:cNvPr id="72716"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2717" name="Rectangle 17"/>
            <p:cNvSpPr>
              <a:spLocks noChangeArrowheads="1"/>
            </p:cNvSpPr>
            <p:nvPr/>
          </p:nvSpPr>
          <p:spPr bwMode="auto">
            <a:xfrm>
              <a:off x="581024" y="2219326"/>
              <a:ext cx="7772401" cy="35532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3" name="Text Box 7"/>
          <p:cNvSpPr txBox="1">
            <a:spLocks noChangeArrowheads="1"/>
          </p:cNvSpPr>
          <p:nvPr/>
        </p:nvSpPr>
        <p:spPr bwMode="auto">
          <a:xfrm>
            <a:off x="666750" y="1611313"/>
            <a:ext cx="14382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solidFill>
                  <a:srgbClr val="831951"/>
                </a:solidFill>
              </a:rPr>
              <a:t> </a:t>
            </a:r>
            <a:r>
              <a:rPr lang="en-US" dirty="0"/>
              <a:t>4-2</a:t>
            </a:r>
          </a:p>
        </p:txBody>
      </p:sp>
      <p:sp>
        <p:nvSpPr>
          <p:cNvPr id="25" name="Rectangle 23"/>
          <p:cNvSpPr>
            <a:spLocks noChangeArrowheads="1"/>
          </p:cNvSpPr>
          <p:nvPr/>
        </p:nvSpPr>
        <p:spPr bwMode="auto">
          <a:xfrm>
            <a:off x="690563" y="2033588"/>
            <a:ext cx="7867650" cy="1323439"/>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Ο πίνακας αυτός δείχνει ότι το εμπόριο των ΗΠΑ σε τρόφιμα κυμαίνεται ανάμεσα σε θετικές και αρνητικές καθαρές εξαγωγές από το 2000</a:t>
            </a:r>
            <a:r>
              <a:rPr lang="en-US" sz="1600" b="0" dirty="0" smtClean="0"/>
              <a:t>,</a:t>
            </a:r>
            <a:r>
              <a:rPr lang="el-GR" sz="1600" b="0" dirty="0" smtClean="0"/>
              <a:t> κάτι που συμφωνεί με το εύρημά μας ότι οι ΗΠΑ δεν παρουσιάζουν ούτε αφθονία αλλά ούτε και σπανιότητα σε γη</a:t>
            </a:r>
            <a:r>
              <a:rPr lang="en-US" sz="1600" b="0" dirty="0" smtClean="0"/>
              <a:t>. </a:t>
            </a:r>
            <a:r>
              <a:rPr lang="el-GR" sz="1600" b="0" dirty="0" smtClean="0"/>
              <a:t>Ωστόσο, το συνολικό αγροτικό εμπόριο (συμπεριλαμβανομένων και προϊόντων που δεν είναι τρόφιμα, όπως το βαμβάκι)</a:t>
            </a:r>
            <a:r>
              <a:rPr lang="en-US" sz="1600" b="0" dirty="0" smtClean="0"/>
              <a:t> </a:t>
            </a:r>
            <a:r>
              <a:rPr lang="el-GR" sz="1600" b="0" dirty="0" smtClean="0"/>
              <a:t>παρουσιάζει θετικές καθαρές εξαγωγές.</a:t>
            </a:r>
            <a:endParaRPr lang="en-US" sz="1600" b="0" dirty="0"/>
          </a:p>
        </p:txBody>
      </p:sp>
      <p:sp>
        <p:nvSpPr>
          <p:cNvPr id="18" name="Rectangle 20"/>
          <p:cNvSpPr>
            <a:spLocks noChangeArrowheads="1"/>
          </p:cNvSpPr>
          <p:nvPr/>
        </p:nvSpPr>
        <p:spPr bwMode="auto">
          <a:xfrm>
            <a:off x="749300" y="3384550"/>
            <a:ext cx="7605713" cy="24320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72711" name="Rectangle 18"/>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2712" name="Straight Connector 23"/>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72713"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pic>
        <p:nvPicPr>
          <p:cNvPr id="3" name="Picture 2"/>
          <p:cNvPicPr>
            <a:picLocks noChangeAspect="1"/>
          </p:cNvPicPr>
          <p:nvPr/>
        </p:nvPicPr>
        <p:blipFill>
          <a:blip r:embed="rId3" cstate="print"/>
          <a:srcRect/>
          <a:stretch>
            <a:fillRect/>
          </a:stretch>
        </p:blipFill>
        <p:spPr bwMode="auto">
          <a:xfrm>
            <a:off x="885825" y="3487738"/>
            <a:ext cx="7372350" cy="2219325"/>
          </a:xfrm>
          <a:prstGeom prst="rect">
            <a:avLst/>
          </a:prstGeom>
          <a:noFill/>
          <a:ln w="9525">
            <a:noFill/>
            <a:miter lim="800000"/>
            <a:headEnd/>
            <a:tailEnd/>
          </a:ln>
        </p:spPr>
      </p:pic>
      <p:sp>
        <p:nvSpPr>
          <p:cNvPr id="72715" name="Text Box 14"/>
          <p:cNvSpPr txBox="1">
            <a:spLocks noChangeArrowheads="1"/>
          </p:cNvSpPr>
          <p:nvPr/>
        </p:nvSpPr>
        <p:spPr bwMode="auto">
          <a:xfrm>
            <a:off x="2201863" y="1611313"/>
            <a:ext cx="6510565" cy="307777"/>
          </a:xfrm>
          <a:prstGeom prst="rect">
            <a:avLst/>
          </a:prstGeom>
          <a:noFill/>
          <a:ln w="9525">
            <a:noFill/>
            <a:miter lim="800000"/>
            <a:headEnd/>
            <a:tailEnd/>
          </a:ln>
        </p:spPr>
        <p:txBody>
          <a:bodyPr wrap="none">
            <a:spAutoFit/>
          </a:bodyPr>
          <a:lstStyle/>
          <a:p>
            <a:r>
              <a:rPr lang="el-GR" dirty="0" smtClean="0">
                <a:solidFill>
                  <a:srgbClr val="8A3A6A"/>
                </a:solidFill>
              </a:rPr>
              <a:t>Εμπόριο των ΗΠΑ σε Τρόφιμα και Συνολικό Αγροτικό Εμπόριο</a:t>
            </a:r>
            <a:r>
              <a:rPr lang="en-US" dirty="0" smtClean="0">
                <a:solidFill>
                  <a:srgbClr val="8A3A6A"/>
                </a:solidFill>
              </a:rPr>
              <a:t>, </a:t>
            </a:r>
            <a:r>
              <a:rPr lang="en-US" dirty="0">
                <a:solidFill>
                  <a:srgbClr val="8A3A6A"/>
                </a:solidFill>
              </a:rPr>
              <a:t>2000–2009</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2"/>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3" dur="500"/>
                                        <p:tgtEl>
                                          <p:spTgt spid="2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P spid="25"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20738"/>
            <a:ext cx="7672387" cy="6370975"/>
          </a:xfrm>
          <a:prstGeom prst="rect">
            <a:avLst/>
          </a:prstGeom>
          <a:noFill/>
          <a:ln w="9525" algn="ctr">
            <a:noFill/>
            <a:miter lim="800000"/>
            <a:headEnd/>
            <a:tailEnd/>
          </a:ln>
        </p:spPr>
        <p:txBody>
          <a:bodyPr>
            <a:spAutoFit/>
          </a:bodyPr>
          <a:lstStyle/>
          <a:p>
            <a:pPr>
              <a:spcBef>
                <a:spcPct val="10000"/>
              </a:spcBef>
              <a:spcAft>
                <a:spcPct val="10000"/>
              </a:spcAft>
            </a:pPr>
            <a:r>
              <a:rPr lang="el-GR" sz="2400" b="0" dirty="0" smtClean="0"/>
              <a:t>Ο δεύτερος στόχος μας είναι να εξετάσουμε τα εμπειρικά στοιχεία πάνω στο υπόδειγμα </a:t>
            </a:r>
            <a:r>
              <a:rPr lang="en-US" sz="2400" b="0" dirty="0" err="1" smtClean="0"/>
              <a:t>Heckscher</a:t>
            </a:r>
            <a:r>
              <a:rPr lang="en-US" sz="2400" b="0" dirty="0" smtClean="0"/>
              <a:t>-Ohlin</a:t>
            </a:r>
            <a:r>
              <a:rPr lang="el-GR" sz="2400" b="0" dirty="0" smtClean="0"/>
              <a:t>.</a:t>
            </a:r>
            <a:endParaRPr lang="en-US" sz="2400" b="0" dirty="0"/>
          </a:p>
          <a:p>
            <a:pPr marL="800100" lvl="1" indent="-342900">
              <a:spcBef>
                <a:spcPct val="10000"/>
              </a:spcBef>
              <a:spcAft>
                <a:spcPct val="10000"/>
              </a:spcAft>
              <a:buFont typeface="Arial" charset="0"/>
              <a:buChar char="•"/>
            </a:pPr>
            <a:r>
              <a:rPr lang="el-GR" sz="2400" b="0" dirty="0" smtClean="0"/>
              <a:t>Επιτρέποντας να υπάρχουν περισσότεροι των δύο παραγωγικοί συντελεστές και επίσης επιτρέποντας στις χώρες να διαφέρουν στο επίπεδο της τεχνολογίας, όπως και στο </a:t>
            </a:r>
            <a:r>
              <a:rPr lang="el-GR" sz="2400" b="0" dirty="0" err="1" smtClean="0"/>
              <a:t>Ρικαρντιανό</a:t>
            </a:r>
            <a:r>
              <a:rPr lang="el-GR" sz="2400" b="0" dirty="0" smtClean="0"/>
              <a:t> υπόδειγμα, οι προβλέψεις από το υπόδειγμα </a:t>
            </a:r>
            <a:r>
              <a:rPr lang="en-US" sz="2400" b="0" dirty="0" err="1" smtClean="0"/>
              <a:t>Heckscher</a:t>
            </a:r>
            <a:r>
              <a:rPr lang="en-US" sz="2400" b="0" dirty="0" smtClean="0"/>
              <a:t>-Ohlin </a:t>
            </a:r>
            <a:r>
              <a:rPr lang="el-GR" sz="2400" b="0" dirty="0" smtClean="0"/>
              <a:t>μοιάζουν περισσότερο με τις κατευθύνσεις του εμπορίου στην παγκόσμια οικονομία σήμερα.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Ο τρίτος στόχος του κεφαλαίου είναι η διερεύνηση του πώς το άνοιγμα στο εμπόριο ανάμεσα σε δύο χώρες επηρεάζει τις αμοιβές της εργασίας και του κεφαλαίου σε κάθε μια από αυτές. </a:t>
            </a:r>
            <a:endParaRPr lang="en-US" sz="2400" b="0" dirty="0"/>
          </a:p>
          <a:p>
            <a:pPr>
              <a:spcBef>
                <a:spcPct val="10000"/>
              </a:spcBef>
              <a:spcAft>
                <a:spcPct val="10000"/>
              </a:spcAft>
            </a:pPr>
            <a:endParaRPr lang="en-US" sz="2400" b="0" dirty="0"/>
          </a:p>
        </p:txBody>
      </p:sp>
      <p:sp>
        <p:nvSpPr>
          <p:cNvPr id="19458" name="Rectangle 2"/>
          <p:cNvSpPr>
            <a:spLocks noChangeArrowheads="1"/>
          </p:cNvSpPr>
          <p:nvPr/>
        </p:nvSpPr>
        <p:spPr bwMode="auto">
          <a:xfrm>
            <a:off x="558800" y="333375"/>
            <a:ext cx="3541713"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9459" name="Straight Connector 3"/>
          <p:cNvCxnSpPr>
            <a:cxnSpLocks noChangeShapeType="1"/>
          </p:cNvCxnSpPr>
          <p:nvPr/>
        </p:nvCxnSpPr>
        <p:spPr bwMode="auto">
          <a:xfrm>
            <a:off x="566738" y="623888"/>
            <a:ext cx="3533775" cy="0"/>
          </a:xfrm>
          <a:prstGeom prst="line">
            <a:avLst/>
          </a:prstGeom>
          <a:noFill/>
          <a:ln w="19050" cap="rnd" algn="ctr">
            <a:solidFill>
              <a:srgbClr val="9C3A45"/>
            </a:solidFill>
            <a:prstDash val="sysDash"/>
            <a:round/>
            <a:headEnd/>
            <a:tailEnd/>
          </a:ln>
        </p:spPr>
      </p:cxnSp>
      <p:sp>
        <p:nvSpPr>
          <p:cNvPr id="19460" name="Rectangle 3"/>
          <p:cNvSpPr>
            <a:spLocks noGrp="1" noChangeArrowheads="1"/>
          </p:cNvSpPr>
          <p:nvPr>
            <p:ph type="title"/>
          </p:nvPr>
        </p:nvSpPr>
        <p:spPr>
          <a:xfrm>
            <a:off x="566738" y="0"/>
            <a:ext cx="8577262" cy="820738"/>
          </a:xfrm>
        </p:spPr>
        <p:txBody>
          <a:bodyPr/>
          <a:lstStyle/>
          <a:p>
            <a:pPr>
              <a:tabLst>
                <a:tab pos="3948113" algn="l"/>
              </a:tabLst>
            </a:pPr>
            <a:r>
              <a:rPr lang="el-GR" dirty="0" smtClean="0">
                <a:solidFill>
                  <a:srgbClr val="69134B"/>
                </a:solidFill>
              </a:rPr>
              <a:t>Εισαγωγή</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2642">
                                            <p:txEl>
                                              <p:pRg st="1" end="1"/>
                                            </p:txEl>
                                          </p:spTgt>
                                        </p:tgtEl>
                                        <p:attrNameLst>
                                          <p:attrName>style.visibility</p:attrName>
                                        </p:attrNameLst>
                                      </p:cBhvr>
                                      <p:to>
                                        <p:strVal val="visible"/>
                                      </p:to>
                                    </p:set>
                                    <p:animEffect transition="in" filter="wipe(left)">
                                      <p:cBhvr>
                                        <p:cTn id="11" dur="500"/>
                                        <p:tgtEl>
                                          <p:spTgt spid="75264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52642">
                                            <p:txEl>
                                              <p:pRg st="3" end="3"/>
                                            </p:txEl>
                                          </p:spTgt>
                                        </p:tgtEl>
                                        <p:attrNameLst>
                                          <p:attrName>style.visibility</p:attrName>
                                        </p:attrNameLst>
                                      </p:cBhvr>
                                      <p:to>
                                        <p:strVal val="visible"/>
                                      </p:to>
                                    </p:set>
                                    <p:animEffect transition="in" filter="wipe(left)">
                                      <p:cBhvr>
                                        <p:cTn id="16" dur="500"/>
                                        <p:tgtEl>
                                          <p:spTgt spid="7526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Το Παράδοξο του </a:t>
            </a:r>
            <a:r>
              <a:rPr lang="en-US" sz="2400" dirty="0" smtClean="0">
                <a:solidFill>
                  <a:srgbClr val="356A41"/>
                </a:solidFill>
              </a:rPr>
              <a:t>Leontief</a:t>
            </a:r>
            <a:r>
              <a:rPr lang="el-GR" sz="2400" dirty="0" smtClean="0">
                <a:solidFill>
                  <a:srgbClr val="356A41"/>
                </a:solidFill>
              </a:rPr>
              <a:t> και Πάλι</a:t>
            </a:r>
            <a:endParaRPr lang="en-US" sz="2400" dirty="0">
              <a:solidFill>
                <a:srgbClr val="356A41"/>
              </a:solidFill>
            </a:endParaRPr>
          </a:p>
        </p:txBody>
      </p:sp>
      <p:grpSp>
        <p:nvGrpSpPr>
          <p:cNvPr id="14" name="Group 39"/>
          <p:cNvGrpSpPr>
            <a:grpSpLocks/>
          </p:cNvGrpSpPr>
          <p:nvPr/>
        </p:nvGrpSpPr>
        <p:grpSpPr bwMode="auto">
          <a:xfrm>
            <a:off x="546100" y="1701800"/>
            <a:ext cx="8366125" cy="4802188"/>
            <a:chOff x="566738" y="2200275"/>
            <a:chExt cx="7805737" cy="4219575"/>
          </a:xfrm>
        </p:grpSpPr>
        <p:sp>
          <p:nvSpPr>
            <p:cNvPr id="74770"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4771" name="Rectangle 17"/>
            <p:cNvSpPr>
              <a:spLocks noChangeArrowheads="1"/>
            </p:cNvSpPr>
            <p:nvPr/>
          </p:nvSpPr>
          <p:spPr bwMode="auto">
            <a:xfrm>
              <a:off x="581024" y="2219325"/>
              <a:ext cx="7772401" cy="28122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0" name="Text Box 7"/>
          <p:cNvSpPr txBox="1">
            <a:spLocks noChangeArrowheads="1"/>
          </p:cNvSpPr>
          <p:nvPr/>
        </p:nvSpPr>
        <p:spPr bwMode="auto">
          <a:xfrm>
            <a:off x="565150" y="1722438"/>
            <a:ext cx="14382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4-8</a:t>
            </a:r>
          </a:p>
        </p:txBody>
      </p:sp>
      <p:sp>
        <p:nvSpPr>
          <p:cNvPr id="27" name="Rectangle 20"/>
          <p:cNvSpPr>
            <a:spLocks noChangeArrowheads="1"/>
          </p:cNvSpPr>
          <p:nvPr/>
        </p:nvSpPr>
        <p:spPr bwMode="auto">
          <a:xfrm>
            <a:off x="669925" y="2130425"/>
            <a:ext cx="4714875" cy="42624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8" name="Rectangle 23"/>
          <p:cNvSpPr>
            <a:spLocks noChangeArrowheads="1"/>
          </p:cNvSpPr>
          <p:nvPr/>
        </p:nvSpPr>
        <p:spPr bwMode="auto">
          <a:xfrm>
            <a:off x="5441950" y="2322285"/>
            <a:ext cx="3455988" cy="3570208"/>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Εδώ φαίνεται το μερίδιο στο εργατικό δυναμικό, στο «αποτελεσματικό» εργατικό δυναμικό, και στο ΑΕΠ για τις ΗΠΑ και τον υπόλοιπο κόσμο το 1947. Οι ΗΠΑ είχαν μόνο το 8% του παγκόσμιου πληθυσμού και το 37% του παγκόσμιου ΑΕΠ, οπότε παρουσίαζαν μεγάλη στενότητα εργατικού δυναμικού. Όταν όμως μετρούμε το αποτελεσματικό εργατικό δυναμικό βάσει των συνολικών μισθών που καταβάλλονται σε κάθε χώρα, τότε οι ΗΠΑ είχαν το 43% του παγκόσμιου αποτελεσματικού εργατικού δυναμικού και το 37% του ΑΕΠ, συνεπώς είχαν άφθονο αποτελεσματικό εργατικό δυναμικό</a:t>
            </a:r>
            <a:r>
              <a:rPr lang="el-GR" sz="1600" b="0" dirty="0" smtClean="0"/>
              <a:t>. </a:t>
            </a:r>
          </a:p>
        </p:txBody>
      </p:sp>
      <p:sp>
        <p:nvSpPr>
          <p:cNvPr id="12" name="Rectangle 6"/>
          <p:cNvSpPr>
            <a:spLocks noChangeArrowheads="1"/>
          </p:cNvSpPr>
          <p:nvPr/>
        </p:nvSpPr>
        <p:spPr bwMode="auto">
          <a:xfrm>
            <a:off x="577850" y="1263650"/>
            <a:ext cx="830897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Αφθονία Εργασίας</a:t>
            </a:r>
            <a:endParaRPr lang="en-US" sz="2000" dirty="0"/>
          </a:p>
        </p:txBody>
      </p:sp>
      <p:pic>
        <p:nvPicPr>
          <p:cNvPr id="4" name="Picture 3"/>
          <p:cNvPicPr>
            <a:picLocks noChangeAspect="1"/>
          </p:cNvPicPr>
          <p:nvPr/>
        </p:nvPicPr>
        <p:blipFill>
          <a:blip r:embed="rId3" cstate="print"/>
          <a:srcRect/>
          <a:stretch>
            <a:fillRect/>
          </a:stretch>
        </p:blipFill>
        <p:spPr bwMode="auto">
          <a:xfrm>
            <a:off x="669925" y="2173288"/>
            <a:ext cx="4676775" cy="4219575"/>
          </a:xfrm>
          <a:prstGeom prst="rect">
            <a:avLst/>
          </a:prstGeom>
          <a:noFill/>
          <a:ln w="9525">
            <a:noFill/>
            <a:miter lim="800000"/>
            <a:headEnd/>
            <a:tailEnd/>
          </a:ln>
        </p:spPr>
      </p:pic>
      <p:pic>
        <p:nvPicPr>
          <p:cNvPr id="3" name="Picture 2"/>
          <p:cNvPicPr>
            <a:picLocks noChangeAspect="1"/>
          </p:cNvPicPr>
          <p:nvPr/>
        </p:nvPicPr>
        <p:blipFill>
          <a:blip r:embed="rId4" cstate="print"/>
          <a:srcRect/>
          <a:stretch>
            <a:fillRect/>
          </a:stretch>
        </p:blipFill>
        <p:spPr bwMode="auto">
          <a:xfrm>
            <a:off x="669925" y="2173288"/>
            <a:ext cx="4676775" cy="4219575"/>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669925" y="2173288"/>
            <a:ext cx="4676775" cy="421957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669925" y="2173288"/>
            <a:ext cx="4676775" cy="4219575"/>
          </a:xfrm>
          <a:prstGeom prst="rect">
            <a:avLst/>
          </a:prstGeom>
          <a:noFill/>
          <a:ln w="9525">
            <a:noFill/>
            <a:miter lim="800000"/>
            <a:headEnd/>
            <a:tailEnd/>
          </a:ln>
        </p:spPr>
      </p:pic>
      <p:pic>
        <p:nvPicPr>
          <p:cNvPr id="8" name="Picture 7"/>
          <p:cNvPicPr>
            <a:picLocks noChangeAspect="1"/>
          </p:cNvPicPr>
          <p:nvPr/>
        </p:nvPicPr>
        <p:blipFill>
          <a:blip r:embed="rId7" cstate="print"/>
          <a:srcRect/>
          <a:stretch>
            <a:fillRect/>
          </a:stretch>
        </p:blipFill>
        <p:spPr bwMode="auto">
          <a:xfrm>
            <a:off x="669925" y="2173288"/>
            <a:ext cx="4676775" cy="4219575"/>
          </a:xfrm>
          <a:prstGeom prst="rect">
            <a:avLst/>
          </a:prstGeom>
          <a:noFill/>
          <a:ln w="9525">
            <a:noFill/>
            <a:miter lim="800000"/>
            <a:headEnd/>
            <a:tailEnd/>
          </a:ln>
        </p:spPr>
      </p:pic>
      <p:pic>
        <p:nvPicPr>
          <p:cNvPr id="9" name="Picture 8"/>
          <p:cNvPicPr>
            <a:picLocks noChangeAspect="1"/>
          </p:cNvPicPr>
          <p:nvPr/>
        </p:nvPicPr>
        <p:blipFill>
          <a:blip r:embed="rId8" cstate="print"/>
          <a:srcRect/>
          <a:stretch>
            <a:fillRect/>
          </a:stretch>
        </p:blipFill>
        <p:spPr bwMode="auto">
          <a:xfrm>
            <a:off x="669925" y="2173288"/>
            <a:ext cx="4676775" cy="4219575"/>
          </a:xfrm>
          <a:prstGeom prst="rect">
            <a:avLst/>
          </a:prstGeom>
          <a:noFill/>
          <a:ln w="9525">
            <a:noFill/>
            <a:miter lim="800000"/>
            <a:headEnd/>
            <a:tailEnd/>
          </a:ln>
        </p:spPr>
      </p:pic>
      <p:pic>
        <p:nvPicPr>
          <p:cNvPr id="10" name="Picture 9"/>
          <p:cNvPicPr>
            <a:picLocks noChangeAspect="1"/>
          </p:cNvPicPr>
          <p:nvPr/>
        </p:nvPicPr>
        <p:blipFill>
          <a:blip r:embed="rId9" cstate="print"/>
          <a:srcRect/>
          <a:stretch>
            <a:fillRect/>
          </a:stretch>
        </p:blipFill>
        <p:spPr bwMode="auto">
          <a:xfrm>
            <a:off x="669925" y="2173288"/>
            <a:ext cx="4676775" cy="4219575"/>
          </a:xfrm>
          <a:prstGeom prst="rect">
            <a:avLst/>
          </a:prstGeom>
          <a:noFill/>
          <a:ln w="9525">
            <a:noFill/>
            <a:miter lim="800000"/>
            <a:headEnd/>
            <a:tailEnd/>
          </a:ln>
        </p:spPr>
      </p:pic>
      <p:sp>
        <p:nvSpPr>
          <p:cNvPr id="74766" name="Rectangle 23"/>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4767" name="Straight Connector 24"/>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74768"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
        <p:nvSpPr>
          <p:cNvPr id="74769" name="Text Box 20"/>
          <p:cNvSpPr txBox="1">
            <a:spLocks noChangeArrowheads="1"/>
          </p:cNvSpPr>
          <p:nvPr/>
        </p:nvSpPr>
        <p:spPr bwMode="auto">
          <a:xfrm>
            <a:off x="1998663" y="1727200"/>
            <a:ext cx="6295634" cy="307777"/>
          </a:xfrm>
          <a:prstGeom prst="rect">
            <a:avLst/>
          </a:prstGeom>
          <a:noFill/>
          <a:ln w="9525">
            <a:noFill/>
            <a:miter lim="800000"/>
            <a:headEnd/>
            <a:tailEnd/>
          </a:ln>
        </p:spPr>
        <p:txBody>
          <a:bodyPr wrap="none">
            <a:spAutoFit/>
          </a:bodyPr>
          <a:lstStyle/>
          <a:p>
            <a:r>
              <a:rPr lang="el-GR" dirty="0" smtClean="0">
                <a:solidFill>
                  <a:srgbClr val="8A3A6A"/>
                </a:solidFill>
              </a:rPr>
              <a:t>Αφθονία Εργασίας και ΑΕΠ για τις ΗΠΑ και τον Υπόλοιπο Κόσμο</a:t>
            </a:r>
            <a:r>
              <a:rPr lang="en-US" dirty="0" smtClean="0">
                <a:solidFill>
                  <a:srgbClr val="8A3A6A"/>
                </a:solidFill>
              </a:rPr>
              <a:t>, </a:t>
            </a:r>
            <a:r>
              <a:rPr lang="en-US" dirty="0">
                <a:solidFill>
                  <a:srgbClr val="8A3A6A"/>
                </a:solidFill>
              </a:rPr>
              <a:t>1947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2"/>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750"/>
                                        <p:tgtEl>
                                          <p:spTgt spid="5"/>
                                        </p:tgtEl>
                                      </p:cBhvr>
                                    </p:animEffect>
                                  </p:childTnLst>
                                </p:cTn>
                              </p:par>
                            </p:childTnLst>
                          </p:cTn>
                        </p:par>
                        <p:par>
                          <p:cTn id="38" fill="hold">
                            <p:stCondLst>
                              <p:cond delay="4250"/>
                            </p:stCondLst>
                            <p:childTnLst>
                              <p:par>
                                <p:cTn id="39" presetID="22" presetClass="entr" presetSubtype="4"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750"/>
                                        <p:tgtEl>
                                          <p:spTgt spid="6"/>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750"/>
                                        <p:tgtEl>
                                          <p:spTgt spid="8"/>
                                        </p:tgtEl>
                                      </p:cBhvr>
                                    </p:animEffect>
                                  </p:childTnLst>
                                </p:cTn>
                              </p:par>
                            </p:childTnLst>
                          </p:cTn>
                        </p:par>
                        <p:par>
                          <p:cTn id="46" fill="hold">
                            <p:stCondLst>
                              <p:cond delay="5750"/>
                            </p:stCondLst>
                            <p:childTnLst>
                              <p:par>
                                <p:cTn id="47" presetID="22" presetClass="entr" presetSubtype="4"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750"/>
                                        <p:tgtEl>
                                          <p:spTgt spid="9"/>
                                        </p:tgtEl>
                                      </p:cBhvr>
                                    </p:animEffect>
                                  </p:childTnLst>
                                </p:cTn>
                              </p:par>
                            </p:childTnLst>
                          </p:cTn>
                        </p:par>
                        <p:par>
                          <p:cTn id="50" fill="hold">
                            <p:stCondLst>
                              <p:cond delay="6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7" grpId="0" animBg="1"/>
      <p:bldP spid="2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Το Παράδοξο του </a:t>
            </a:r>
            <a:r>
              <a:rPr lang="en-US" sz="2400" dirty="0" smtClean="0">
                <a:solidFill>
                  <a:srgbClr val="356A41"/>
                </a:solidFill>
              </a:rPr>
              <a:t>Leontief</a:t>
            </a:r>
            <a:r>
              <a:rPr lang="el-GR" sz="2400" dirty="0" smtClean="0">
                <a:solidFill>
                  <a:srgbClr val="356A41"/>
                </a:solidFill>
              </a:rPr>
              <a:t> και Πάλι</a:t>
            </a:r>
            <a:endParaRPr lang="en-US" sz="2400" dirty="0">
              <a:solidFill>
                <a:srgbClr val="356A41"/>
              </a:solidFill>
            </a:endParaRPr>
          </a:p>
        </p:txBody>
      </p:sp>
      <p:sp>
        <p:nvSpPr>
          <p:cNvPr id="9" name="Rectangle 6"/>
          <p:cNvSpPr>
            <a:spLocks noChangeArrowheads="1"/>
          </p:cNvSpPr>
          <p:nvPr/>
        </p:nvSpPr>
        <p:spPr bwMode="auto">
          <a:xfrm>
            <a:off x="566738" y="1201738"/>
            <a:ext cx="830897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Παραγωγικότητα Εργασίας</a:t>
            </a:r>
            <a:endParaRPr lang="en-US" sz="2000" dirty="0"/>
          </a:p>
        </p:txBody>
      </p:sp>
      <p:grpSp>
        <p:nvGrpSpPr>
          <p:cNvPr id="10" name="Group 39"/>
          <p:cNvGrpSpPr>
            <a:grpSpLocks/>
          </p:cNvGrpSpPr>
          <p:nvPr/>
        </p:nvGrpSpPr>
        <p:grpSpPr bwMode="auto">
          <a:xfrm>
            <a:off x="647700" y="1630363"/>
            <a:ext cx="8343900" cy="4991100"/>
            <a:chOff x="566738" y="2200275"/>
            <a:chExt cx="7805737" cy="4219575"/>
          </a:xfrm>
        </p:grpSpPr>
        <p:sp>
          <p:nvSpPr>
            <p:cNvPr id="76817"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6818" name="Rectangle 17"/>
            <p:cNvSpPr>
              <a:spLocks noChangeArrowheads="1"/>
            </p:cNvSpPr>
            <p:nvPr/>
          </p:nvSpPr>
          <p:spPr bwMode="auto">
            <a:xfrm>
              <a:off x="581024" y="2219326"/>
              <a:ext cx="7772401" cy="27054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3" name="Text Box 7"/>
          <p:cNvSpPr txBox="1">
            <a:spLocks noChangeArrowheads="1"/>
          </p:cNvSpPr>
          <p:nvPr/>
        </p:nvSpPr>
        <p:spPr bwMode="auto">
          <a:xfrm>
            <a:off x="676275" y="1641475"/>
            <a:ext cx="14382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4-9</a:t>
            </a:r>
          </a:p>
        </p:txBody>
      </p:sp>
      <p:sp>
        <p:nvSpPr>
          <p:cNvPr id="18" name="Rectangle 20"/>
          <p:cNvSpPr>
            <a:spLocks noChangeArrowheads="1"/>
          </p:cNvSpPr>
          <p:nvPr/>
        </p:nvSpPr>
        <p:spPr bwMode="auto">
          <a:xfrm>
            <a:off x="771525" y="2030413"/>
            <a:ext cx="5116513" cy="35210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23"/>
          <p:cNvSpPr>
            <a:spLocks noChangeArrowheads="1"/>
          </p:cNvSpPr>
          <p:nvPr/>
        </p:nvSpPr>
        <p:spPr bwMode="auto">
          <a:xfrm>
            <a:off x="5980113" y="1982788"/>
            <a:ext cx="2895600" cy="3471720"/>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Εδώ φαίνεται η εκτιμημένη παραγωγικότητα εργασίας σε διάφορες χώρες, και οι μισθοί στις χώρες αυτές σε σχέση με τις ΗΠΑ το 1990. </a:t>
            </a:r>
            <a:endParaRPr lang="en-US" sz="1800" b="0" dirty="0"/>
          </a:p>
          <a:p>
            <a:pPr>
              <a:spcBef>
                <a:spcPct val="10000"/>
              </a:spcBef>
              <a:spcAft>
                <a:spcPct val="10000"/>
              </a:spcAft>
            </a:pPr>
            <a:r>
              <a:rPr lang="el-GR" sz="1800" b="0" dirty="0" smtClean="0"/>
              <a:t>Σημειώστε ότι η εργασία και οι μισθοί έχουν υψηλό βαθμό συσχέτισης στις διάφορες χώρες: τα σημεία περίπου συμπίπτουν με την γραμμή των 45 μοιρών. </a:t>
            </a:r>
            <a:endParaRPr lang="en-US" sz="1800" b="0" dirty="0"/>
          </a:p>
        </p:txBody>
      </p:sp>
      <p:pic>
        <p:nvPicPr>
          <p:cNvPr id="4" name="Picture 3"/>
          <p:cNvPicPr>
            <a:picLocks noChangeAspect="1"/>
          </p:cNvPicPr>
          <p:nvPr/>
        </p:nvPicPr>
        <p:blipFill>
          <a:blip r:embed="rId3" cstate="print"/>
          <a:srcRect/>
          <a:stretch>
            <a:fillRect/>
          </a:stretch>
        </p:blipFill>
        <p:spPr bwMode="auto">
          <a:xfrm>
            <a:off x="877888" y="2093913"/>
            <a:ext cx="5010150" cy="3457575"/>
          </a:xfrm>
          <a:prstGeom prst="rect">
            <a:avLst/>
          </a:prstGeom>
          <a:noFill/>
          <a:ln w="9525">
            <a:noFill/>
            <a:miter lim="800000"/>
            <a:headEnd/>
            <a:tailEnd/>
          </a:ln>
        </p:spPr>
      </p:pic>
      <p:pic>
        <p:nvPicPr>
          <p:cNvPr id="14" name="Picture 13"/>
          <p:cNvPicPr>
            <a:picLocks noChangeAspect="1"/>
          </p:cNvPicPr>
          <p:nvPr/>
        </p:nvPicPr>
        <p:blipFill>
          <a:blip r:embed="rId4" cstate="print"/>
          <a:srcRect/>
          <a:stretch>
            <a:fillRect/>
          </a:stretch>
        </p:blipFill>
        <p:spPr bwMode="auto">
          <a:xfrm>
            <a:off x="877888" y="2093913"/>
            <a:ext cx="5010150" cy="3457575"/>
          </a:xfrm>
          <a:prstGeom prst="rect">
            <a:avLst/>
          </a:prstGeom>
          <a:noFill/>
          <a:ln w="9525">
            <a:noFill/>
            <a:miter lim="800000"/>
            <a:headEnd/>
            <a:tailEnd/>
          </a:ln>
        </p:spPr>
      </p:pic>
      <p:pic>
        <p:nvPicPr>
          <p:cNvPr id="22" name="Picture 21"/>
          <p:cNvPicPr>
            <a:picLocks noChangeAspect="1"/>
          </p:cNvPicPr>
          <p:nvPr/>
        </p:nvPicPr>
        <p:blipFill>
          <a:blip r:embed="rId5" cstate="print"/>
          <a:srcRect/>
          <a:stretch>
            <a:fillRect/>
          </a:stretch>
        </p:blipFill>
        <p:spPr bwMode="auto">
          <a:xfrm>
            <a:off x="877888" y="2093913"/>
            <a:ext cx="5010150" cy="3457575"/>
          </a:xfrm>
          <a:prstGeom prst="rect">
            <a:avLst/>
          </a:prstGeom>
          <a:noFill/>
          <a:ln w="9525">
            <a:noFill/>
            <a:miter lim="800000"/>
            <a:headEnd/>
            <a:tailEnd/>
          </a:ln>
        </p:spPr>
      </p:pic>
      <p:pic>
        <p:nvPicPr>
          <p:cNvPr id="23" name="Picture 22"/>
          <p:cNvPicPr>
            <a:picLocks noChangeAspect="1"/>
          </p:cNvPicPr>
          <p:nvPr/>
        </p:nvPicPr>
        <p:blipFill>
          <a:blip r:embed="rId6" cstate="print"/>
          <a:srcRect/>
          <a:stretch>
            <a:fillRect/>
          </a:stretch>
        </p:blipFill>
        <p:spPr bwMode="auto">
          <a:xfrm>
            <a:off x="877888" y="2093913"/>
            <a:ext cx="5010150" cy="3457575"/>
          </a:xfrm>
          <a:prstGeom prst="rect">
            <a:avLst/>
          </a:prstGeom>
          <a:noFill/>
          <a:ln w="9525">
            <a:noFill/>
            <a:miter lim="800000"/>
            <a:headEnd/>
            <a:tailEnd/>
          </a:ln>
        </p:spPr>
      </p:pic>
      <p:pic>
        <p:nvPicPr>
          <p:cNvPr id="24" name="Picture 23"/>
          <p:cNvPicPr>
            <a:picLocks noChangeAspect="1"/>
          </p:cNvPicPr>
          <p:nvPr/>
        </p:nvPicPr>
        <p:blipFill>
          <a:blip r:embed="rId7" cstate="print"/>
          <a:srcRect/>
          <a:stretch>
            <a:fillRect/>
          </a:stretch>
        </p:blipFill>
        <p:spPr bwMode="auto">
          <a:xfrm>
            <a:off x="877888" y="2093913"/>
            <a:ext cx="5010150" cy="3457575"/>
          </a:xfrm>
          <a:prstGeom prst="rect">
            <a:avLst/>
          </a:prstGeom>
          <a:noFill/>
          <a:ln w="9525">
            <a:noFill/>
            <a:miter lim="800000"/>
            <a:headEnd/>
            <a:tailEnd/>
          </a:ln>
        </p:spPr>
      </p:pic>
      <p:sp>
        <p:nvSpPr>
          <p:cNvPr id="27" name="Rectangle 23"/>
          <p:cNvSpPr>
            <a:spLocks noChangeArrowheads="1"/>
          </p:cNvSpPr>
          <p:nvPr/>
        </p:nvSpPr>
        <p:spPr bwMode="auto">
          <a:xfrm>
            <a:off x="647700" y="5545138"/>
            <a:ext cx="8343900" cy="336550"/>
          </a:xfrm>
          <a:prstGeom prst="rect">
            <a:avLst/>
          </a:prstGeom>
          <a:noFill/>
          <a:ln w="9525">
            <a:noFill/>
            <a:miter lim="800000"/>
            <a:headEnd/>
            <a:tailEnd/>
          </a:ln>
        </p:spPr>
        <p:txBody>
          <a:bodyPr>
            <a:spAutoFit/>
          </a:bodyPr>
          <a:lstStyle/>
          <a:p>
            <a:pPr>
              <a:spcBef>
                <a:spcPct val="10000"/>
              </a:spcBef>
              <a:spcAft>
                <a:spcPct val="10000"/>
              </a:spcAft>
            </a:pPr>
            <a:endParaRPr lang="en-US" sz="1600"/>
          </a:p>
        </p:txBody>
      </p:sp>
      <p:sp>
        <p:nvSpPr>
          <p:cNvPr id="76813" name="Rectangle 27"/>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6814" name="Straight Connector 28"/>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7681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
        <p:nvSpPr>
          <p:cNvPr id="76816" name="Text Box 19"/>
          <p:cNvSpPr txBox="1">
            <a:spLocks noChangeArrowheads="1"/>
          </p:cNvSpPr>
          <p:nvPr/>
        </p:nvSpPr>
        <p:spPr bwMode="auto">
          <a:xfrm>
            <a:off x="2128838" y="1639888"/>
            <a:ext cx="3418436" cy="307777"/>
          </a:xfrm>
          <a:prstGeom prst="rect">
            <a:avLst/>
          </a:prstGeom>
          <a:noFill/>
          <a:ln w="9525">
            <a:noFill/>
            <a:miter lim="800000"/>
            <a:headEnd/>
            <a:tailEnd/>
          </a:ln>
        </p:spPr>
        <p:txBody>
          <a:bodyPr wrap="none">
            <a:spAutoFit/>
          </a:bodyPr>
          <a:lstStyle/>
          <a:p>
            <a:r>
              <a:rPr lang="el-GR" dirty="0" smtClean="0">
                <a:solidFill>
                  <a:srgbClr val="8A3A6A"/>
                </a:solidFill>
              </a:rPr>
              <a:t>Παραγωγικότητα Εργασίας και Μισθοί</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wipe(left)">
                                      <p:cBhvr>
                                        <p:cTn id="25" dur="500"/>
                                        <p:tgtEl>
                                          <p:spTgt spid="19">
                                            <p:txEl>
                                              <p:pRg st="0" end="0"/>
                                            </p:txEl>
                                          </p:spTgt>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750"/>
                                        <p:tgtEl>
                                          <p:spTgt spid="4"/>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750"/>
                                        <p:tgtEl>
                                          <p:spTgt spid="14"/>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750"/>
                                        <p:tgtEl>
                                          <p:spTgt spid="22"/>
                                        </p:tgtEl>
                                      </p:cBhvr>
                                    </p:animEffect>
                                  </p:childTnLst>
                                </p:cTn>
                              </p:par>
                            </p:childTnLst>
                          </p:cTn>
                        </p:par>
                        <p:par>
                          <p:cTn id="38" fill="hold">
                            <p:stCondLst>
                              <p:cond delay="4750"/>
                            </p:stCondLst>
                            <p:childTnLst>
                              <p:par>
                                <p:cTn id="39" presetID="22" presetClass="entr" presetSubtype="4"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125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Effect transition="in" filter="wipe(left)">
                                      <p:cBhvr>
                                        <p:cTn id="46" dur="500"/>
                                        <p:tgtEl>
                                          <p:spTgt spid="19">
                                            <p:txEl>
                                              <p:pRg st="1" end="1"/>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750"/>
                                        <p:tgtEl>
                                          <p:spTgt spid="24"/>
                                        </p:tgtEl>
                                      </p:cBhvr>
                                    </p:animEffect>
                                  </p:childTnLst>
                                </p:cTn>
                              </p:par>
                            </p:childTnLst>
                          </p:cTn>
                        </p:par>
                        <p:par>
                          <p:cTn id="51" fill="hold">
                            <p:stCondLst>
                              <p:cond delay="1250"/>
                            </p:stCondLst>
                            <p:childTnLst>
                              <p:par>
                                <p:cTn id="52" presetID="22" presetClass="entr" presetSubtype="8" fill="hold" grpId="0" nodeType="afterEffect" nodePh="1">
                                  <p:stCondLst>
                                    <p:cond delay="0"/>
                                  </p:stCondLst>
                                  <p:endCondLst>
                                    <p:cond evt="begin" delay="0">
                                      <p:tn val="52"/>
                                    </p:cond>
                                  </p:end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left)">
                                      <p:cBhvr>
                                        <p:cTn id="5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8" grpId="0" animBg="1"/>
      <p:bldP spid="19" grpId="0" build="p" bldLvl="2"/>
      <p:bldP spid="27"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Το Παράδοξο του </a:t>
            </a:r>
            <a:r>
              <a:rPr lang="en-US" sz="2400" dirty="0" smtClean="0">
                <a:solidFill>
                  <a:srgbClr val="356A41"/>
                </a:solidFill>
              </a:rPr>
              <a:t>Leontief</a:t>
            </a:r>
            <a:r>
              <a:rPr lang="el-GR" sz="2400" dirty="0" smtClean="0">
                <a:solidFill>
                  <a:srgbClr val="356A41"/>
                </a:solidFill>
              </a:rPr>
              <a:t> και Πάλι</a:t>
            </a:r>
            <a:endParaRPr lang="en-US" sz="2400" dirty="0">
              <a:solidFill>
                <a:srgbClr val="356A41"/>
              </a:solidFill>
            </a:endParaRPr>
          </a:p>
        </p:txBody>
      </p:sp>
      <p:sp>
        <p:nvSpPr>
          <p:cNvPr id="78850" name="Rectangle 6"/>
          <p:cNvSpPr>
            <a:spLocks noChangeArrowheads="1"/>
          </p:cNvSpPr>
          <p:nvPr/>
        </p:nvSpPr>
        <p:spPr bwMode="auto">
          <a:xfrm>
            <a:off x="566738" y="1206500"/>
            <a:ext cx="830897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Παραγωγικότητα Εργασίας</a:t>
            </a:r>
            <a:endParaRPr lang="en-US" sz="2000" dirty="0"/>
          </a:p>
        </p:txBody>
      </p:sp>
      <p:grpSp>
        <p:nvGrpSpPr>
          <p:cNvPr id="78851" name="Group 39"/>
          <p:cNvGrpSpPr>
            <a:grpSpLocks/>
          </p:cNvGrpSpPr>
          <p:nvPr/>
        </p:nvGrpSpPr>
        <p:grpSpPr bwMode="auto">
          <a:xfrm>
            <a:off x="647700" y="1630363"/>
            <a:ext cx="8248650" cy="4197350"/>
            <a:chOff x="566738" y="2200275"/>
            <a:chExt cx="7805737" cy="4219575"/>
          </a:xfrm>
        </p:grpSpPr>
        <p:sp>
          <p:nvSpPr>
            <p:cNvPr id="78864"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8865" name="Rectangle 17"/>
            <p:cNvSpPr>
              <a:spLocks noChangeArrowheads="1"/>
            </p:cNvSpPr>
            <p:nvPr/>
          </p:nvSpPr>
          <p:spPr bwMode="auto">
            <a:xfrm>
              <a:off x="581024" y="2219326"/>
              <a:ext cx="7772401" cy="32182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78852" name="Text Box 7"/>
          <p:cNvSpPr txBox="1">
            <a:spLocks noChangeArrowheads="1"/>
          </p:cNvSpPr>
          <p:nvPr/>
        </p:nvSpPr>
        <p:spPr bwMode="auto">
          <a:xfrm>
            <a:off x="676275" y="1641475"/>
            <a:ext cx="263683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4-9 </a:t>
            </a:r>
            <a:r>
              <a:rPr lang="en-US" dirty="0" smtClean="0">
                <a:solidFill>
                  <a:schemeClr val="bg2"/>
                </a:solidFill>
              </a:rPr>
              <a:t>(</a:t>
            </a:r>
            <a:r>
              <a:rPr lang="el-GR" dirty="0" smtClean="0">
                <a:solidFill>
                  <a:schemeClr val="bg2"/>
                </a:solidFill>
              </a:rPr>
              <a:t>ανασκόπηση</a:t>
            </a:r>
            <a:r>
              <a:rPr lang="en-US" dirty="0" smtClean="0">
                <a:solidFill>
                  <a:schemeClr val="bg2"/>
                </a:solidFill>
              </a:rPr>
              <a:t>)</a:t>
            </a:r>
            <a:endParaRPr lang="en-US" dirty="0">
              <a:solidFill>
                <a:schemeClr val="bg2"/>
              </a:solidFill>
            </a:endParaRPr>
          </a:p>
        </p:txBody>
      </p:sp>
      <p:sp>
        <p:nvSpPr>
          <p:cNvPr id="78853" name="Rectangle 20"/>
          <p:cNvSpPr>
            <a:spLocks noChangeArrowheads="1"/>
          </p:cNvSpPr>
          <p:nvPr/>
        </p:nvSpPr>
        <p:spPr bwMode="auto">
          <a:xfrm>
            <a:off x="771525" y="2030413"/>
            <a:ext cx="5116513" cy="36734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23"/>
          <p:cNvSpPr>
            <a:spLocks noChangeArrowheads="1"/>
          </p:cNvSpPr>
          <p:nvPr/>
        </p:nvSpPr>
        <p:spPr bwMode="auto">
          <a:xfrm>
            <a:off x="5965825" y="2068513"/>
            <a:ext cx="2895600" cy="3982629"/>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Όπως υποθέσαμε στο Σχήμα 4-9, οι μισθοί στις διάφορες χώρες είναι στενά συνδεδεμένοι με την παραγωγικότητα του εργατικού δυναμικού. Χρησιμοποιούμε τους μισθούς που αποκομίζονται από την εργασία για να μετρήσουμε την παραγωγικότητα  του εργατικού δυναμικού σε κάθε χώρα. Στη συνέχεια, ο </a:t>
            </a:r>
            <a:r>
              <a:rPr lang="el-GR" b="0" i="1" dirty="0" smtClean="0"/>
              <a:t>αποτελεσματικός</a:t>
            </a:r>
            <a:r>
              <a:rPr lang="el-GR" b="0" dirty="0" smtClean="0"/>
              <a:t> αριθμός εργατικού δυναμικού που βρίσκεται σε κάθε χώρα είναι ίσος με τον πραγματικό αριθμό του εργατικού δυναμικού επί το μισθό. </a:t>
            </a:r>
          </a:p>
          <a:p>
            <a:pPr>
              <a:spcBef>
                <a:spcPct val="10000"/>
              </a:spcBef>
              <a:spcAft>
                <a:spcPct val="10000"/>
              </a:spcAft>
            </a:pPr>
            <a:endParaRPr lang="el-GR" sz="1800" b="0" dirty="0" smtClean="0"/>
          </a:p>
          <a:p>
            <a:pPr>
              <a:spcBef>
                <a:spcPct val="10000"/>
              </a:spcBef>
              <a:spcAft>
                <a:spcPct val="10000"/>
              </a:spcAft>
            </a:pPr>
            <a:endParaRPr lang="en-US" sz="1800" dirty="0"/>
          </a:p>
        </p:txBody>
      </p:sp>
      <p:pic>
        <p:nvPicPr>
          <p:cNvPr id="78855" name="Picture 3"/>
          <p:cNvPicPr>
            <a:picLocks noChangeAspect="1"/>
          </p:cNvPicPr>
          <p:nvPr/>
        </p:nvPicPr>
        <p:blipFill>
          <a:blip r:embed="rId3" cstate="print"/>
          <a:srcRect/>
          <a:stretch>
            <a:fillRect/>
          </a:stretch>
        </p:blipFill>
        <p:spPr bwMode="auto">
          <a:xfrm>
            <a:off x="877888" y="2093913"/>
            <a:ext cx="5010150" cy="3457575"/>
          </a:xfrm>
          <a:prstGeom prst="rect">
            <a:avLst/>
          </a:prstGeom>
          <a:noFill/>
          <a:ln w="9525">
            <a:noFill/>
            <a:miter lim="800000"/>
            <a:headEnd/>
            <a:tailEnd/>
          </a:ln>
        </p:spPr>
      </p:pic>
      <p:pic>
        <p:nvPicPr>
          <p:cNvPr id="78856" name="Picture 13"/>
          <p:cNvPicPr>
            <a:picLocks noChangeAspect="1"/>
          </p:cNvPicPr>
          <p:nvPr/>
        </p:nvPicPr>
        <p:blipFill>
          <a:blip r:embed="rId4" cstate="print"/>
          <a:srcRect/>
          <a:stretch>
            <a:fillRect/>
          </a:stretch>
        </p:blipFill>
        <p:spPr bwMode="auto">
          <a:xfrm>
            <a:off x="877888" y="2093913"/>
            <a:ext cx="5010150" cy="3457575"/>
          </a:xfrm>
          <a:prstGeom prst="rect">
            <a:avLst/>
          </a:prstGeom>
          <a:noFill/>
          <a:ln w="9525">
            <a:noFill/>
            <a:miter lim="800000"/>
            <a:headEnd/>
            <a:tailEnd/>
          </a:ln>
        </p:spPr>
      </p:pic>
      <p:pic>
        <p:nvPicPr>
          <p:cNvPr id="78857" name="Picture 21"/>
          <p:cNvPicPr>
            <a:picLocks noChangeAspect="1"/>
          </p:cNvPicPr>
          <p:nvPr/>
        </p:nvPicPr>
        <p:blipFill>
          <a:blip r:embed="rId5" cstate="print"/>
          <a:srcRect/>
          <a:stretch>
            <a:fillRect/>
          </a:stretch>
        </p:blipFill>
        <p:spPr bwMode="auto">
          <a:xfrm>
            <a:off x="877888" y="2093913"/>
            <a:ext cx="5010150" cy="3457575"/>
          </a:xfrm>
          <a:prstGeom prst="rect">
            <a:avLst/>
          </a:prstGeom>
          <a:noFill/>
          <a:ln w="9525">
            <a:noFill/>
            <a:miter lim="800000"/>
            <a:headEnd/>
            <a:tailEnd/>
          </a:ln>
        </p:spPr>
      </p:pic>
      <p:pic>
        <p:nvPicPr>
          <p:cNvPr id="78858" name="Picture 22"/>
          <p:cNvPicPr>
            <a:picLocks noChangeAspect="1"/>
          </p:cNvPicPr>
          <p:nvPr/>
        </p:nvPicPr>
        <p:blipFill>
          <a:blip r:embed="rId6" cstate="print"/>
          <a:srcRect/>
          <a:stretch>
            <a:fillRect/>
          </a:stretch>
        </p:blipFill>
        <p:spPr bwMode="auto">
          <a:xfrm>
            <a:off x="877888" y="2093913"/>
            <a:ext cx="5010150" cy="3457575"/>
          </a:xfrm>
          <a:prstGeom prst="rect">
            <a:avLst/>
          </a:prstGeom>
          <a:noFill/>
          <a:ln w="9525">
            <a:noFill/>
            <a:miter lim="800000"/>
            <a:headEnd/>
            <a:tailEnd/>
          </a:ln>
        </p:spPr>
      </p:pic>
      <p:pic>
        <p:nvPicPr>
          <p:cNvPr id="24" name="Picture 23"/>
          <p:cNvPicPr>
            <a:picLocks noChangeAspect="1"/>
          </p:cNvPicPr>
          <p:nvPr/>
        </p:nvPicPr>
        <p:blipFill>
          <a:blip r:embed="rId7" cstate="print"/>
          <a:srcRect/>
          <a:stretch>
            <a:fillRect/>
          </a:stretch>
        </p:blipFill>
        <p:spPr bwMode="auto">
          <a:xfrm>
            <a:off x="877888" y="2093913"/>
            <a:ext cx="5010150" cy="3457575"/>
          </a:xfrm>
          <a:prstGeom prst="rect">
            <a:avLst/>
          </a:prstGeom>
          <a:noFill/>
          <a:ln w="9525">
            <a:noFill/>
            <a:miter lim="800000"/>
            <a:headEnd/>
            <a:tailEnd/>
          </a:ln>
        </p:spPr>
      </p:pic>
      <p:sp>
        <p:nvSpPr>
          <p:cNvPr id="78860" name="Rectangle 26"/>
          <p:cNvSpPr>
            <a:spLocks noChangeArrowheads="1"/>
          </p:cNvSpPr>
          <p:nvPr/>
        </p:nvSpPr>
        <p:spPr bwMode="auto">
          <a:xfrm>
            <a:off x="877888" y="333375"/>
            <a:ext cx="5362575" cy="32702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8861" name="Straight Connector 27"/>
          <p:cNvCxnSpPr>
            <a:cxnSpLocks noChangeShapeType="1"/>
          </p:cNvCxnSpPr>
          <p:nvPr/>
        </p:nvCxnSpPr>
        <p:spPr bwMode="auto">
          <a:xfrm>
            <a:off x="566738" y="668338"/>
            <a:ext cx="5673725" cy="0"/>
          </a:xfrm>
          <a:prstGeom prst="line">
            <a:avLst/>
          </a:prstGeom>
          <a:noFill/>
          <a:ln w="19050" cap="rnd" algn="ctr">
            <a:solidFill>
              <a:srgbClr val="9C3A45"/>
            </a:solidFill>
            <a:prstDash val="sysDash"/>
            <a:round/>
            <a:headEnd/>
            <a:tailEnd/>
          </a:ln>
        </p:spPr>
      </p:cxnSp>
      <p:sp>
        <p:nvSpPr>
          <p:cNvPr id="7886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Έλεγχος του Υποδείγματος</a:t>
            </a:r>
            <a:r>
              <a:rPr lang="en-US" dirty="0" smtClean="0">
                <a:solidFill>
                  <a:srgbClr val="69134B"/>
                </a:solidFill>
              </a:rPr>
              <a:t> </a:t>
            </a:r>
            <a:r>
              <a:rPr lang="en-US" dirty="0" err="1" smtClean="0">
                <a:solidFill>
                  <a:srgbClr val="69134B"/>
                </a:solidFill>
              </a:rPr>
              <a:t>Heckscher</a:t>
            </a:r>
            <a:r>
              <a:rPr lang="en-US" dirty="0" smtClean="0">
                <a:solidFill>
                  <a:srgbClr val="69134B"/>
                </a:solidFill>
              </a:rPr>
              <a:t>-Ohlin</a:t>
            </a:r>
          </a:p>
        </p:txBody>
      </p:sp>
      <p:sp>
        <p:nvSpPr>
          <p:cNvPr id="78863" name="Text Box 18"/>
          <p:cNvSpPr txBox="1">
            <a:spLocks noChangeArrowheads="1"/>
          </p:cNvSpPr>
          <p:nvPr/>
        </p:nvSpPr>
        <p:spPr bwMode="auto">
          <a:xfrm>
            <a:off x="3303588" y="1654175"/>
            <a:ext cx="4330481" cy="307777"/>
          </a:xfrm>
          <a:prstGeom prst="rect">
            <a:avLst/>
          </a:prstGeom>
          <a:noFill/>
          <a:ln w="9525">
            <a:noFill/>
            <a:miter lim="800000"/>
            <a:headEnd/>
            <a:tailEnd/>
          </a:ln>
        </p:spPr>
        <p:txBody>
          <a:bodyPr wrap="none">
            <a:spAutoFit/>
          </a:bodyPr>
          <a:lstStyle/>
          <a:p>
            <a:r>
              <a:rPr lang="el-GR" dirty="0" smtClean="0">
                <a:solidFill>
                  <a:srgbClr val="3D68AF"/>
                </a:solidFill>
              </a:rPr>
              <a:t>Αφθονία Αποτελεσματικού Εργατικού Δυναμικού</a:t>
            </a:r>
            <a:endParaRPr lang="en-US" dirty="0">
              <a:solidFill>
                <a:srgbClr val="3D68A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ipe(left)">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88686" y="747713"/>
            <a:ext cx="8955314"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Επιπτώσεις του Εμπορίου στους Μισθούς και τα Ενοίκια στη Χώρα μας</a:t>
            </a:r>
            <a:endParaRPr lang="en-US" sz="2400" dirty="0">
              <a:solidFill>
                <a:srgbClr val="356A41"/>
              </a:solidFill>
            </a:endParaRPr>
          </a:p>
        </p:txBody>
      </p:sp>
      <p:sp>
        <p:nvSpPr>
          <p:cNvPr id="21" name="Rectangle 6"/>
          <p:cNvSpPr>
            <a:spLocks noChangeArrowheads="1"/>
          </p:cNvSpPr>
          <p:nvPr/>
        </p:nvSpPr>
        <p:spPr bwMode="auto">
          <a:xfrm>
            <a:off x="348343" y="1209675"/>
            <a:ext cx="8490857" cy="400110"/>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dirty="0" smtClean="0">
                <a:solidFill>
                  <a:srgbClr val="3D68AF"/>
                </a:solidFill>
              </a:rPr>
              <a:t>Σχετική Ζήτηση Εργατικού Δυναμικού για το Σύνολο της Οικονομίας</a:t>
            </a:r>
            <a:endParaRPr lang="en-US" sz="2000" b="0" dirty="0">
              <a:solidFill>
                <a:srgbClr val="3D68AF"/>
              </a:solidFill>
            </a:endParaRPr>
          </a:p>
        </p:txBody>
      </p:sp>
      <p:sp>
        <p:nvSpPr>
          <p:cNvPr id="13" name="Rectangle 12"/>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18" name="Straight Connector 17"/>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19" name="Rectangle 3"/>
          <p:cNvSpPr>
            <a:spLocks noGrp="1" noChangeArrowheads="1"/>
          </p:cNvSpPr>
          <p:nvPr>
            <p:ph type="title"/>
          </p:nvPr>
        </p:nvSpPr>
        <p:spPr>
          <a:xfrm>
            <a:off x="0" y="0"/>
            <a:ext cx="9144000" cy="820738"/>
          </a:xfrm>
        </p:spPr>
        <p:txBody>
          <a:bodyPr/>
          <a:lstStyle/>
          <a:p>
            <a:r>
              <a:rPr lang="en-US" dirty="0" smtClean="0">
                <a:solidFill>
                  <a:srgbClr val="69134B"/>
                </a:solidFill>
              </a:rPr>
              <a:t>3  </a:t>
            </a:r>
            <a:r>
              <a:rPr lang="el-GR" sz="2000" dirty="0" smtClean="0">
                <a:solidFill>
                  <a:srgbClr val="69134B"/>
                </a:solidFill>
              </a:rPr>
              <a:t>Επιπτώσεις του Εμπορίου στις Τιμές των Παραγωγικών Συντελεστών </a:t>
            </a:r>
            <a:endParaRPr lang="en-US" sz="2000" dirty="0" smtClean="0">
              <a:solidFill>
                <a:srgbClr val="69134B"/>
              </a:solidFill>
            </a:endParaRPr>
          </a:p>
        </p:txBody>
      </p:sp>
      <p:grpSp>
        <p:nvGrpSpPr>
          <p:cNvPr id="15" name="Group 39"/>
          <p:cNvGrpSpPr>
            <a:grpSpLocks/>
          </p:cNvGrpSpPr>
          <p:nvPr/>
        </p:nvGrpSpPr>
        <p:grpSpPr bwMode="auto">
          <a:xfrm>
            <a:off x="701675" y="1809750"/>
            <a:ext cx="7977188" cy="4705350"/>
            <a:chOff x="566738" y="2200275"/>
            <a:chExt cx="7805737" cy="4219575"/>
          </a:xfrm>
        </p:grpSpPr>
        <p:sp>
          <p:nvSpPr>
            <p:cNvPr id="80923"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0924" name="Rectangle 17"/>
            <p:cNvSpPr>
              <a:spLocks noChangeArrowheads="1"/>
            </p:cNvSpPr>
            <p:nvPr/>
          </p:nvSpPr>
          <p:spPr bwMode="auto">
            <a:xfrm>
              <a:off x="581024" y="2219326"/>
              <a:ext cx="7772401" cy="28706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0" name="Text Box 7"/>
          <p:cNvSpPr txBox="1">
            <a:spLocks noChangeArrowheads="1"/>
          </p:cNvSpPr>
          <p:nvPr/>
        </p:nvSpPr>
        <p:spPr bwMode="auto">
          <a:xfrm>
            <a:off x="720725" y="1830388"/>
            <a:ext cx="1438275"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4-10</a:t>
            </a:r>
          </a:p>
        </p:txBody>
      </p:sp>
      <p:sp>
        <p:nvSpPr>
          <p:cNvPr id="23" name="Rectangle 20"/>
          <p:cNvSpPr>
            <a:spLocks noChangeArrowheads="1"/>
          </p:cNvSpPr>
          <p:nvPr/>
        </p:nvSpPr>
        <p:spPr bwMode="auto">
          <a:xfrm>
            <a:off x="825500" y="2228850"/>
            <a:ext cx="4052888" cy="28162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4" name="Rectangle 23"/>
          <p:cNvSpPr>
            <a:spLocks noChangeArrowheads="1"/>
          </p:cNvSpPr>
          <p:nvPr/>
        </p:nvSpPr>
        <p:spPr bwMode="auto">
          <a:xfrm>
            <a:off x="5006975" y="2152650"/>
            <a:ext cx="3513138" cy="3637919"/>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Η σχετική ζήτηση εργατικού δυναμικού σε όλη την οικονομία</a:t>
            </a:r>
            <a:r>
              <a:rPr lang="en-US" sz="1600" b="0" dirty="0" smtClean="0"/>
              <a:t> , </a:t>
            </a:r>
            <a:r>
              <a:rPr lang="en-US" sz="1600" b="0" i="1" dirty="0" smtClean="0"/>
              <a:t>RD</a:t>
            </a:r>
            <a:r>
              <a:rPr lang="el-GR" sz="1600" b="0" i="1" dirty="0" smtClean="0"/>
              <a:t>,</a:t>
            </a:r>
            <a:r>
              <a:rPr lang="el-GR" sz="1600" b="0" dirty="0" smtClean="0"/>
              <a:t> είναι ένας μέσος όρος των καμπυλών </a:t>
            </a:r>
            <a:r>
              <a:rPr lang="en-US" sz="1600" b="0" i="1" dirty="0" smtClean="0"/>
              <a:t>L</a:t>
            </a:r>
            <a:r>
              <a:rPr lang="en-US" sz="1600" b="0" i="1" baseline="-25000" dirty="0" smtClean="0"/>
              <a:t>C</a:t>
            </a:r>
            <a:r>
              <a:rPr lang="en-US" sz="1600" b="0" i="1" dirty="0" smtClean="0"/>
              <a:t> </a:t>
            </a:r>
            <a:r>
              <a:rPr lang="en-US" sz="1600" b="0" i="1" dirty="0"/>
              <a:t>/K</a:t>
            </a:r>
            <a:r>
              <a:rPr lang="en-US" sz="1600" b="0" i="1" baseline="-25000" dirty="0"/>
              <a:t>C</a:t>
            </a:r>
            <a:r>
              <a:rPr lang="en-US" sz="1600" b="0" i="1" dirty="0"/>
              <a:t> </a:t>
            </a:r>
            <a:r>
              <a:rPr lang="el-GR" sz="1600" b="0" dirty="0" smtClean="0"/>
              <a:t>και</a:t>
            </a:r>
            <a:r>
              <a:rPr lang="en-US" sz="1600" b="0" i="1" dirty="0" smtClean="0"/>
              <a:t> </a:t>
            </a:r>
            <a:r>
              <a:rPr lang="en-US" sz="1600" b="0" i="1" dirty="0"/>
              <a:t>L</a:t>
            </a:r>
            <a:r>
              <a:rPr lang="en-US" sz="1600" b="0" i="1" baseline="-25000" dirty="0"/>
              <a:t>S</a:t>
            </a:r>
            <a:r>
              <a:rPr lang="en-US" sz="1600" b="0" i="1" dirty="0"/>
              <a:t> /K</a:t>
            </a:r>
            <a:r>
              <a:rPr lang="en-US" sz="1600" b="0" i="1" baseline="-25000" dirty="0"/>
              <a:t>S</a:t>
            </a:r>
            <a:r>
              <a:rPr lang="en-US" sz="1600" b="0" i="1" dirty="0"/>
              <a:t> </a:t>
            </a:r>
            <a:r>
              <a:rPr lang="el-GR" sz="1600" b="0" dirty="0" smtClean="0"/>
              <a:t>και βρίσκεται ανάμεσα σε αυτές τις καμπύλες.</a:t>
            </a:r>
            <a:r>
              <a:rPr lang="en-US" sz="1600" b="0" dirty="0" smtClean="0"/>
              <a:t> </a:t>
            </a:r>
            <a:r>
              <a:rPr lang="en-US" sz="1600" b="0" i="1" dirty="0" smtClean="0"/>
              <a:t> </a:t>
            </a:r>
            <a:endParaRPr lang="en-US" sz="1600" b="0" i="1" dirty="0"/>
          </a:p>
          <a:p>
            <a:pPr>
              <a:spcBef>
                <a:spcPct val="10000"/>
              </a:spcBef>
              <a:spcAft>
                <a:spcPct val="10000"/>
              </a:spcAft>
            </a:pPr>
            <a:r>
              <a:rPr lang="el-GR" sz="1600" b="0" dirty="0" smtClean="0"/>
              <a:t>Η σχετική προσφορά</a:t>
            </a:r>
            <a:r>
              <a:rPr lang="en-US" sz="1600" b="0" dirty="0" smtClean="0"/>
              <a:t>, </a:t>
            </a:r>
            <a:r>
              <a:rPr lang="en-US" sz="1600" b="0" i="1" dirty="0"/>
              <a:t>L/K, </a:t>
            </a:r>
            <a:r>
              <a:rPr lang="el-GR" sz="1600" b="0" dirty="0" smtClean="0"/>
              <a:t>φαίνεται από την κάθετη γραμμή- επειδή ο συνολικός όγκος των πόρων στη χώρα μας είναι σταθερός. </a:t>
            </a:r>
            <a:r>
              <a:rPr lang="en-US" sz="1600" b="0" dirty="0" smtClean="0"/>
              <a:t> </a:t>
            </a:r>
            <a:endParaRPr lang="en-US" sz="1600" b="0" dirty="0"/>
          </a:p>
          <a:p>
            <a:pPr>
              <a:spcBef>
                <a:spcPct val="10000"/>
              </a:spcBef>
              <a:spcAft>
                <a:spcPct val="10000"/>
              </a:spcAft>
            </a:pPr>
            <a:r>
              <a:rPr lang="el-GR" sz="1600" b="0" dirty="0" smtClean="0"/>
              <a:t>Το σημείο ισορροπίας </a:t>
            </a:r>
            <a:r>
              <a:rPr lang="en-US" sz="1600" b="0" i="1" dirty="0" smtClean="0"/>
              <a:t>A</a:t>
            </a:r>
            <a:r>
              <a:rPr lang="en-US" sz="1600" b="0" i="1" dirty="0"/>
              <a:t>, </a:t>
            </a:r>
            <a:r>
              <a:rPr lang="el-GR" sz="1600" b="0" dirty="0" smtClean="0"/>
              <a:t>στο οποίο η σχετική ζήτηση </a:t>
            </a:r>
            <a:r>
              <a:rPr lang="en-US" sz="1600" b="0" i="1" dirty="0" smtClean="0"/>
              <a:t>RD </a:t>
            </a:r>
            <a:r>
              <a:rPr lang="el-GR" sz="1600" b="0" dirty="0" smtClean="0"/>
              <a:t>τέμνει τη σχετική προσφορά</a:t>
            </a:r>
            <a:r>
              <a:rPr lang="en-US" sz="1600" b="0" dirty="0" smtClean="0"/>
              <a:t> </a:t>
            </a:r>
            <a:r>
              <a:rPr lang="en-US" sz="1600" b="0" i="1" dirty="0"/>
              <a:t>L/K, </a:t>
            </a:r>
            <a:r>
              <a:rPr lang="el-GR" sz="1600" b="0" dirty="0" smtClean="0"/>
              <a:t>καθορίζει το μισθό σε σχέση με το ενοίκιο,</a:t>
            </a:r>
            <a:r>
              <a:rPr lang="en-US" sz="1600" b="0" dirty="0" smtClean="0"/>
              <a:t> </a:t>
            </a:r>
            <a:r>
              <a:rPr lang="en-US" sz="1600" b="0" i="1" dirty="0"/>
              <a:t>W/R.</a:t>
            </a:r>
            <a:endParaRPr lang="en-US" sz="1600" b="0" dirty="0"/>
          </a:p>
        </p:txBody>
      </p:sp>
      <p:cxnSp>
        <p:nvCxnSpPr>
          <p:cNvPr id="27" name="26 Conector recto"/>
          <p:cNvCxnSpPr>
            <a:cxnSpLocks noChangeShapeType="1"/>
          </p:cNvCxnSpPr>
          <p:nvPr/>
        </p:nvCxnSpPr>
        <p:spPr bwMode="auto">
          <a:xfrm>
            <a:off x="6456363" y="3195638"/>
            <a:ext cx="88900" cy="0"/>
          </a:xfrm>
          <a:prstGeom prst="line">
            <a:avLst/>
          </a:prstGeom>
          <a:noFill/>
          <a:ln w="9525" algn="ctr">
            <a:solidFill>
              <a:schemeClr val="tx1"/>
            </a:solidFill>
            <a:round/>
            <a:headEnd/>
            <a:tailEnd/>
          </a:ln>
        </p:spPr>
      </p:cxnSp>
      <p:cxnSp>
        <p:nvCxnSpPr>
          <p:cNvPr id="30" name="29 Conector recto"/>
          <p:cNvCxnSpPr>
            <a:cxnSpLocks noChangeShapeType="1"/>
          </p:cNvCxnSpPr>
          <p:nvPr/>
        </p:nvCxnSpPr>
        <p:spPr bwMode="auto">
          <a:xfrm>
            <a:off x="6608763" y="3192463"/>
            <a:ext cx="88900" cy="0"/>
          </a:xfrm>
          <a:prstGeom prst="line">
            <a:avLst/>
          </a:prstGeom>
          <a:noFill/>
          <a:ln w="9525" algn="ctr">
            <a:solidFill>
              <a:schemeClr val="tx1"/>
            </a:solidFill>
            <a:round/>
            <a:headEnd/>
            <a:tailEnd/>
          </a:ln>
        </p:spPr>
      </p:cxnSp>
      <p:cxnSp>
        <p:nvCxnSpPr>
          <p:cNvPr id="31" name="30 Conector recto"/>
          <p:cNvCxnSpPr>
            <a:cxnSpLocks noChangeShapeType="1"/>
          </p:cNvCxnSpPr>
          <p:nvPr/>
        </p:nvCxnSpPr>
        <p:spPr bwMode="auto">
          <a:xfrm>
            <a:off x="6107113" y="4303713"/>
            <a:ext cx="88900" cy="0"/>
          </a:xfrm>
          <a:prstGeom prst="line">
            <a:avLst/>
          </a:prstGeom>
          <a:noFill/>
          <a:ln w="9525" algn="ctr">
            <a:solidFill>
              <a:schemeClr val="tx1"/>
            </a:solidFill>
            <a:round/>
            <a:headEnd/>
            <a:tailEnd/>
          </a:ln>
        </p:spPr>
      </p:cxnSp>
      <p:cxnSp>
        <p:nvCxnSpPr>
          <p:cNvPr id="32" name="31 Conector recto"/>
          <p:cNvCxnSpPr>
            <a:cxnSpLocks noChangeShapeType="1"/>
          </p:cNvCxnSpPr>
          <p:nvPr/>
        </p:nvCxnSpPr>
        <p:spPr bwMode="auto">
          <a:xfrm>
            <a:off x="6259513" y="4302125"/>
            <a:ext cx="88900" cy="0"/>
          </a:xfrm>
          <a:prstGeom prst="line">
            <a:avLst/>
          </a:prstGeom>
          <a:noFill/>
          <a:ln w="9525" algn="ctr">
            <a:solidFill>
              <a:schemeClr val="tx1"/>
            </a:solidFill>
            <a:round/>
            <a:headEnd/>
            <a:tailEnd/>
          </a:ln>
        </p:spPr>
      </p:cxnSp>
      <p:grpSp>
        <p:nvGrpSpPr>
          <p:cNvPr id="8" name="Group 7"/>
          <p:cNvGrpSpPr>
            <a:grpSpLocks/>
          </p:cNvGrpSpPr>
          <p:nvPr/>
        </p:nvGrpSpPr>
        <p:grpSpPr bwMode="auto">
          <a:xfrm>
            <a:off x="825500" y="5195887"/>
            <a:ext cx="3846513" cy="1061200"/>
            <a:chOff x="2247900" y="5005387"/>
            <a:chExt cx="3846611" cy="1060461"/>
          </a:xfrm>
        </p:grpSpPr>
        <p:sp>
          <p:nvSpPr>
            <p:cNvPr id="3" name="TextBox 2"/>
            <p:cNvSpPr txBox="1">
              <a:spLocks noRot="1" noChangeAspect="1" noMove="1" noResize="1" noEditPoints="1" noAdjustHandles="1" noChangeArrowheads="1" noChangeShapeType="1" noTextEdit="1"/>
            </p:cNvSpPr>
            <p:nvPr/>
          </p:nvSpPr>
          <p:spPr>
            <a:xfrm>
              <a:off x="2390677" y="5005387"/>
              <a:ext cx="3703834" cy="755079"/>
            </a:xfrm>
            <a:prstGeom prst="rect">
              <a:avLst/>
            </a:prstGeom>
            <a:blipFill rotWithShape="1">
              <a:blip r:embed="rId3" cstate="print"/>
              <a:stretch>
                <a:fillRect/>
              </a:stretch>
            </a:blipFill>
          </p:spPr>
          <p:txBody>
            <a:bodyPr/>
            <a:lstStyle/>
            <a:p>
              <a:pPr>
                <a:spcBef>
                  <a:spcPct val="10000"/>
                </a:spcBef>
                <a:spcAft>
                  <a:spcPct val="10000"/>
                </a:spcAft>
                <a:defRPr/>
              </a:pPr>
              <a:r>
                <a:rPr lang="en-US">
                  <a:noFill/>
                </a:rPr>
                <a:t> </a:t>
              </a:r>
            </a:p>
          </p:txBody>
        </p:sp>
        <p:sp>
          <p:nvSpPr>
            <p:cNvPr id="80919" name="TextBox 3"/>
            <p:cNvSpPr txBox="1">
              <a:spLocks noChangeArrowheads="1"/>
            </p:cNvSpPr>
            <p:nvPr/>
          </p:nvSpPr>
          <p:spPr bwMode="auto">
            <a:xfrm>
              <a:off x="2247900" y="5789041"/>
              <a:ext cx="1463899" cy="276806"/>
            </a:xfrm>
            <a:prstGeom prst="rect">
              <a:avLst/>
            </a:prstGeom>
            <a:noFill/>
            <a:ln w="9525">
              <a:noFill/>
              <a:miter lim="800000"/>
              <a:headEnd/>
              <a:tailEnd/>
            </a:ln>
          </p:spPr>
          <p:txBody>
            <a:bodyPr wrap="none">
              <a:spAutoFit/>
            </a:bodyPr>
            <a:lstStyle/>
            <a:p>
              <a:pPr>
                <a:spcBef>
                  <a:spcPct val="10000"/>
                </a:spcBef>
                <a:spcAft>
                  <a:spcPct val="10000"/>
                </a:spcAft>
              </a:pPr>
              <a:r>
                <a:rPr lang="el-GR" sz="1200" b="0" dirty="0" smtClean="0"/>
                <a:t>Σχετική προσφορά</a:t>
              </a:r>
              <a:endParaRPr lang="en-US" sz="1200" b="0" dirty="0"/>
            </a:p>
          </p:txBody>
        </p:sp>
        <p:sp>
          <p:nvSpPr>
            <p:cNvPr id="80920" name="TextBox 21"/>
            <p:cNvSpPr txBox="1">
              <a:spLocks noChangeArrowheads="1"/>
            </p:cNvSpPr>
            <p:nvPr/>
          </p:nvSpPr>
          <p:spPr bwMode="auto">
            <a:xfrm>
              <a:off x="4629150" y="5789042"/>
              <a:ext cx="1203053" cy="276806"/>
            </a:xfrm>
            <a:prstGeom prst="rect">
              <a:avLst/>
            </a:prstGeom>
            <a:noFill/>
            <a:ln w="9525">
              <a:noFill/>
              <a:miter lim="800000"/>
              <a:headEnd/>
              <a:tailEnd/>
            </a:ln>
          </p:spPr>
          <p:txBody>
            <a:bodyPr wrap="none">
              <a:spAutoFit/>
            </a:bodyPr>
            <a:lstStyle/>
            <a:p>
              <a:pPr>
                <a:spcBef>
                  <a:spcPct val="10000"/>
                </a:spcBef>
                <a:spcAft>
                  <a:spcPct val="10000"/>
                </a:spcAft>
              </a:pPr>
              <a:r>
                <a:rPr lang="el-GR" sz="1200" b="0" dirty="0" smtClean="0"/>
                <a:t>Σχετική ζήτηση</a:t>
              </a:r>
              <a:endParaRPr lang="en-US" sz="1200" b="0" dirty="0"/>
            </a:p>
          </p:txBody>
        </p:sp>
        <p:sp>
          <p:nvSpPr>
            <p:cNvPr id="80921" name="Right Brace 6"/>
            <p:cNvSpPr>
              <a:spLocks/>
            </p:cNvSpPr>
            <p:nvPr/>
          </p:nvSpPr>
          <p:spPr bwMode="auto">
            <a:xfrm rot="5400000">
              <a:off x="4901420" y="4727814"/>
              <a:ext cx="143994" cy="1978466"/>
            </a:xfrm>
            <a:prstGeom prst="rightBrace">
              <a:avLst>
                <a:gd name="adj1" fmla="val 8333"/>
                <a:gd name="adj2" fmla="val 49565"/>
              </a:avLst>
            </a:prstGeom>
            <a:noFill/>
            <a:ln w="9525" algn="ctr">
              <a:solidFill>
                <a:schemeClr val="tx1"/>
              </a:solidFill>
              <a:round/>
              <a:headEnd/>
              <a:tailEnd/>
            </a:ln>
          </p:spPr>
          <p:txBody>
            <a:bodyPr/>
            <a:lstStyle/>
            <a:p>
              <a:endParaRPr lang="en-US" sz="2800" b="0">
                <a:solidFill>
                  <a:schemeClr val="tx2"/>
                </a:solidFill>
              </a:endParaRPr>
            </a:p>
          </p:txBody>
        </p:sp>
        <p:sp>
          <p:nvSpPr>
            <p:cNvPr id="80922" name="Right Brace 25"/>
            <p:cNvSpPr>
              <a:spLocks/>
            </p:cNvSpPr>
            <p:nvPr/>
          </p:nvSpPr>
          <p:spPr bwMode="auto">
            <a:xfrm rot="5400000">
              <a:off x="2542395" y="5421059"/>
              <a:ext cx="100577" cy="635395"/>
            </a:xfrm>
            <a:prstGeom prst="rightBrace">
              <a:avLst>
                <a:gd name="adj1" fmla="val 8336"/>
                <a:gd name="adj2" fmla="val 49565"/>
              </a:avLst>
            </a:prstGeom>
            <a:noFill/>
            <a:ln w="9525" algn="ctr">
              <a:solidFill>
                <a:schemeClr val="tx1"/>
              </a:solidFill>
              <a:round/>
              <a:headEnd/>
              <a:tailEnd/>
            </a:ln>
          </p:spPr>
          <p:txBody>
            <a:bodyPr/>
            <a:lstStyle/>
            <a:p>
              <a:endParaRPr lang="en-US" sz="2800" b="0">
                <a:solidFill>
                  <a:schemeClr val="tx2"/>
                </a:solidFill>
              </a:endParaRPr>
            </a:p>
          </p:txBody>
        </p:sp>
      </p:grpSp>
      <p:pic>
        <p:nvPicPr>
          <p:cNvPr id="9" name="Picture 8"/>
          <p:cNvPicPr>
            <a:picLocks noChangeAspect="1"/>
          </p:cNvPicPr>
          <p:nvPr/>
        </p:nvPicPr>
        <p:blipFill>
          <a:blip r:embed="rId4" cstate="print"/>
          <a:srcRect/>
          <a:stretch>
            <a:fillRect/>
          </a:stretch>
        </p:blipFill>
        <p:spPr bwMode="auto">
          <a:xfrm>
            <a:off x="860425" y="2260600"/>
            <a:ext cx="3981450" cy="2752725"/>
          </a:xfrm>
          <a:prstGeom prst="rect">
            <a:avLst/>
          </a:prstGeom>
          <a:noFill/>
          <a:ln w="9525">
            <a:noFill/>
            <a:miter lim="800000"/>
            <a:headEnd/>
            <a:tailEnd/>
          </a:ln>
        </p:spPr>
      </p:pic>
      <p:pic>
        <p:nvPicPr>
          <p:cNvPr id="10" name="Picture 9"/>
          <p:cNvPicPr>
            <a:picLocks noChangeAspect="1"/>
          </p:cNvPicPr>
          <p:nvPr/>
        </p:nvPicPr>
        <p:blipFill>
          <a:blip r:embed="rId5" cstate="print"/>
          <a:srcRect/>
          <a:stretch>
            <a:fillRect/>
          </a:stretch>
        </p:blipFill>
        <p:spPr bwMode="auto">
          <a:xfrm>
            <a:off x="860425" y="2260600"/>
            <a:ext cx="3981450" cy="2752725"/>
          </a:xfrm>
          <a:prstGeom prst="rect">
            <a:avLst/>
          </a:prstGeom>
          <a:noFill/>
          <a:ln w="9525">
            <a:noFill/>
            <a:miter lim="800000"/>
            <a:headEnd/>
            <a:tailEnd/>
          </a:ln>
        </p:spPr>
      </p:pic>
      <p:pic>
        <p:nvPicPr>
          <p:cNvPr id="11" name="Picture 10"/>
          <p:cNvPicPr>
            <a:picLocks noChangeAspect="1"/>
          </p:cNvPicPr>
          <p:nvPr/>
        </p:nvPicPr>
        <p:blipFill>
          <a:blip r:embed="rId6" cstate="print"/>
          <a:srcRect/>
          <a:stretch>
            <a:fillRect/>
          </a:stretch>
        </p:blipFill>
        <p:spPr bwMode="auto">
          <a:xfrm>
            <a:off x="860425" y="2260600"/>
            <a:ext cx="3981450" cy="2752725"/>
          </a:xfrm>
          <a:prstGeom prst="rect">
            <a:avLst/>
          </a:prstGeom>
          <a:noFill/>
          <a:ln w="9525">
            <a:noFill/>
            <a:miter lim="800000"/>
            <a:headEnd/>
            <a:tailEnd/>
          </a:ln>
        </p:spPr>
      </p:pic>
      <p:pic>
        <p:nvPicPr>
          <p:cNvPr id="12" name="Picture 11"/>
          <p:cNvPicPr>
            <a:picLocks noChangeAspect="1"/>
          </p:cNvPicPr>
          <p:nvPr/>
        </p:nvPicPr>
        <p:blipFill>
          <a:blip r:embed="rId7" cstate="print"/>
          <a:srcRect/>
          <a:stretch>
            <a:fillRect/>
          </a:stretch>
        </p:blipFill>
        <p:spPr bwMode="auto">
          <a:xfrm>
            <a:off x="860425" y="2260600"/>
            <a:ext cx="3981450" cy="2752725"/>
          </a:xfrm>
          <a:prstGeom prst="rect">
            <a:avLst/>
          </a:prstGeom>
          <a:noFill/>
          <a:ln w="9525">
            <a:noFill/>
            <a:miter lim="800000"/>
            <a:headEnd/>
            <a:tailEnd/>
          </a:ln>
        </p:spPr>
      </p:pic>
      <p:pic>
        <p:nvPicPr>
          <p:cNvPr id="28" name="Picture 27"/>
          <p:cNvPicPr>
            <a:picLocks noChangeAspect="1"/>
          </p:cNvPicPr>
          <p:nvPr/>
        </p:nvPicPr>
        <p:blipFill>
          <a:blip r:embed="rId8" cstate="print"/>
          <a:srcRect/>
          <a:stretch>
            <a:fillRect/>
          </a:stretch>
        </p:blipFill>
        <p:spPr bwMode="auto">
          <a:xfrm>
            <a:off x="860425" y="2260600"/>
            <a:ext cx="3981450" cy="2752725"/>
          </a:xfrm>
          <a:prstGeom prst="rect">
            <a:avLst/>
          </a:prstGeom>
          <a:noFill/>
          <a:ln w="9525">
            <a:noFill/>
            <a:miter lim="800000"/>
            <a:headEnd/>
            <a:tailEnd/>
          </a:ln>
        </p:spPr>
      </p:pic>
      <p:pic>
        <p:nvPicPr>
          <p:cNvPr id="29" name="Picture 28"/>
          <p:cNvPicPr>
            <a:picLocks noChangeAspect="1"/>
          </p:cNvPicPr>
          <p:nvPr/>
        </p:nvPicPr>
        <p:blipFill>
          <a:blip r:embed="rId9" cstate="print"/>
          <a:srcRect/>
          <a:stretch>
            <a:fillRect/>
          </a:stretch>
        </p:blipFill>
        <p:spPr bwMode="auto">
          <a:xfrm>
            <a:off x="860425" y="2260600"/>
            <a:ext cx="3981450" cy="2752725"/>
          </a:xfrm>
          <a:prstGeom prst="rect">
            <a:avLst/>
          </a:prstGeom>
          <a:noFill/>
          <a:ln w="9525">
            <a:noFill/>
            <a:miter lim="800000"/>
            <a:headEnd/>
            <a:tailEnd/>
          </a:ln>
        </p:spPr>
      </p:pic>
      <p:sp>
        <p:nvSpPr>
          <p:cNvPr id="80917" name="Text Box 29"/>
          <p:cNvSpPr txBox="1">
            <a:spLocks noChangeArrowheads="1"/>
          </p:cNvSpPr>
          <p:nvPr/>
        </p:nvSpPr>
        <p:spPr bwMode="auto">
          <a:xfrm>
            <a:off x="2244725" y="1814513"/>
            <a:ext cx="3929217" cy="307777"/>
          </a:xfrm>
          <a:prstGeom prst="rect">
            <a:avLst/>
          </a:prstGeom>
          <a:noFill/>
          <a:ln w="9525">
            <a:noFill/>
            <a:miter lim="800000"/>
            <a:headEnd/>
            <a:tailEnd/>
          </a:ln>
        </p:spPr>
        <p:txBody>
          <a:bodyPr wrap="none">
            <a:spAutoFit/>
          </a:bodyPr>
          <a:lstStyle/>
          <a:p>
            <a:r>
              <a:rPr lang="el-GR" dirty="0" smtClean="0">
                <a:solidFill>
                  <a:srgbClr val="8A3A6A"/>
                </a:solidFill>
              </a:rPr>
              <a:t>Καθορισμός του Εγχώριου Μισθού/Ενοικίου</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2000"/>
                            </p:stCondLst>
                            <p:childTnLst>
                              <p:par>
                                <p:cTn id="24" presetID="29"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2"/>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8" dur="500"/>
                                        <p:tgtEl>
                                          <p:spTgt spid="1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wipe(left)">
                                      <p:cBhvr>
                                        <p:cTn id="40" dur="500"/>
                                        <p:tgtEl>
                                          <p:spTgt spid="24">
                                            <p:txEl>
                                              <p:pRg st="0" end="0"/>
                                            </p:txEl>
                                          </p:spTgt>
                                        </p:tgtEl>
                                      </p:cBhvr>
                                    </p:animEffect>
                                  </p:childTnLst>
                                </p:cTn>
                              </p:par>
                            </p:childTnLst>
                          </p:cTn>
                        </p:par>
                        <p:par>
                          <p:cTn id="41" fill="hold">
                            <p:stCondLst>
                              <p:cond delay="425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750"/>
                                        <p:tgtEl>
                                          <p:spTgt spid="9"/>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750"/>
                                        <p:tgtEl>
                                          <p:spTgt spid="10"/>
                                        </p:tgtEl>
                                      </p:cBhvr>
                                    </p:animEffect>
                                  </p:childTnLst>
                                </p:cTn>
                              </p:par>
                            </p:childTnLst>
                          </p:cTn>
                        </p:par>
                        <p:par>
                          <p:cTn id="49" fill="hold">
                            <p:stCondLst>
                              <p:cond delay="57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750"/>
                                        <p:tgtEl>
                                          <p:spTgt spid="11"/>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75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xEl>
                                              <p:pRg st="1" end="1"/>
                                            </p:txEl>
                                          </p:spTgt>
                                        </p:tgtEl>
                                        <p:attrNameLst>
                                          <p:attrName>style.visibility</p:attrName>
                                        </p:attrNameLst>
                                      </p:cBhvr>
                                      <p:to>
                                        <p:strVal val="visible"/>
                                      </p:to>
                                    </p:set>
                                    <p:animEffect transition="in" filter="wipe(left)">
                                      <p:cBhvr>
                                        <p:cTn id="61" dur="500"/>
                                        <p:tgtEl>
                                          <p:spTgt spid="24">
                                            <p:txEl>
                                              <p:pRg st="1" end="1"/>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750"/>
                                        <p:tgtEl>
                                          <p:spTgt spid="27"/>
                                        </p:tgtEl>
                                      </p:cBhvr>
                                    </p:animEffect>
                                  </p:childTnLst>
                                </p:cTn>
                              </p:par>
                              <p:par>
                                <p:cTn id="65" presetID="22" presetClass="entr" presetSubtype="8"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750"/>
                                        <p:tgtEl>
                                          <p:spTgt spid="30"/>
                                        </p:tgtEl>
                                      </p:cBhvr>
                                    </p:animEffect>
                                  </p:childTnLst>
                                </p:cTn>
                              </p:par>
                            </p:childTnLst>
                          </p:cTn>
                        </p:par>
                        <p:par>
                          <p:cTn id="68" fill="hold">
                            <p:stCondLst>
                              <p:cond delay="750"/>
                            </p:stCondLst>
                            <p:childTnLst>
                              <p:par>
                                <p:cTn id="69" presetID="22" presetClass="entr" presetSubtype="4"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75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4">
                                            <p:txEl>
                                              <p:pRg st="2" end="2"/>
                                            </p:txEl>
                                          </p:spTgt>
                                        </p:tgtEl>
                                        <p:attrNameLst>
                                          <p:attrName>style.visibility</p:attrName>
                                        </p:attrNameLst>
                                      </p:cBhvr>
                                      <p:to>
                                        <p:strVal val="visible"/>
                                      </p:to>
                                    </p:set>
                                    <p:animEffect transition="in" filter="wipe(left)">
                                      <p:cBhvr>
                                        <p:cTn id="76" dur="500"/>
                                        <p:tgtEl>
                                          <p:spTgt spid="24">
                                            <p:txEl>
                                              <p:pRg st="2" end="2"/>
                                            </p:txEl>
                                          </p:spTgt>
                                        </p:tgtEl>
                                      </p:cBhvr>
                                    </p:animEffec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75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left)">
                                      <p:cBhvr>
                                        <p:cTn id="8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utoUpdateAnimBg="0"/>
      <p:bldP spid="13" grpId="0" animBg="1"/>
      <p:bldP spid="19" grpId="0"/>
      <p:bldP spid="20" grpId="0" animBg="1"/>
      <p:bldP spid="23" grpId="0" animBg="1"/>
      <p:bldP spid="24"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5"/>
          <p:cNvSpPr>
            <a:spLocks noChangeArrowheads="1"/>
          </p:cNvSpPr>
          <p:nvPr/>
        </p:nvSpPr>
        <p:spPr bwMode="auto">
          <a:xfrm>
            <a:off x="203200" y="747713"/>
            <a:ext cx="8940799"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Επιπτώσεις του Εμπορίου στους Μισθούς και τα Ενοίκια στη Χώρα μας</a:t>
            </a:r>
            <a:endParaRPr lang="en-US" sz="2800" dirty="0" smtClean="0">
              <a:solidFill>
                <a:srgbClr val="356A41"/>
              </a:solidFill>
            </a:endParaRPr>
          </a:p>
        </p:txBody>
      </p:sp>
      <p:sp>
        <p:nvSpPr>
          <p:cNvPr id="15" name="Rectangle 6"/>
          <p:cNvSpPr>
            <a:spLocks noChangeArrowheads="1"/>
          </p:cNvSpPr>
          <p:nvPr/>
        </p:nvSpPr>
        <p:spPr bwMode="auto">
          <a:xfrm>
            <a:off x="566738" y="1154113"/>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Αύξηση στις Σχετικές Τιμές των Υπολογιστών</a:t>
            </a:r>
            <a:endParaRPr lang="en-US" sz="2000" b="0" dirty="0">
              <a:solidFill>
                <a:srgbClr val="3D68AF"/>
              </a:solidFill>
            </a:endParaRPr>
          </a:p>
        </p:txBody>
      </p:sp>
      <p:grpSp>
        <p:nvGrpSpPr>
          <p:cNvPr id="16" name="Group 39"/>
          <p:cNvGrpSpPr>
            <a:grpSpLocks/>
          </p:cNvGrpSpPr>
          <p:nvPr/>
        </p:nvGrpSpPr>
        <p:grpSpPr bwMode="auto">
          <a:xfrm>
            <a:off x="647700" y="1606550"/>
            <a:ext cx="8061325" cy="5005388"/>
            <a:chOff x="566738" y="2200275"/>
            <a:chExt cx="7805737" cy="4219575"/>
          </a:xfrm>
        </p:grpSpPr>
        <p:sp>
          <p:nvSpPr>
            <p:cNvPr id="82963"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2964" name="Rectangle 17"/>
            <p:cNvSpPr>
              <a:spLocks noChangeArrowheads="1"/>
            </p:cNvSpPr>
            <p:nvPr/>
          </p:nvSpPr>
          <p:spPr bwMode="auto">
            <a:xfrm>
              <a:off x="581024" y="2219326"/>
              <a:ext cx="7772401" cy="37274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2" name="Text Box 7"/>
          <p:cNvSpPr txBox="1">
            <a:spLocks noChangeArrowheads="1"/>
          </p:cNvSpPr>
          <p:nvPr/>
        </p:nvSpPr>
        <p:spPr bwMode="auto">
          <a:xfrm>
            <a:off x="666750" y="1627188"/>
            <a:ext cx="14382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4-11</a:t>
            </a:r>
          </a:p>
        </p:txBody>
      </p:sp>
      <p:sp>
        <p:nvSpPr>
          <p:cNvPr id="23" name="Rectangle 20"/>
          <p:cNvSpPr>
            <a:spLocks noChangeArrowheads="1"/>
          </p:cNvSpPr>
          <p:nvPr/>
        </p:nvSpPr>
        <p:spPr bwMode="auto">
          <a:xfrm>
            <a:off x="742950" y="1997075"/>
            <a:ext cx="4333875" cy="31369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4" name="Rectangle 23"/>
          <p:cNvSpPr>
            <a:spLocks noChangeArrowheads="1"/>
          </p:cNvSpPr>
          <p:nvPr/>
        </p:nvSpPr>
        <p:spPr bwMode="auto">
          <a:xfrm>
            <a:off x="5076825" y="2028825"/>
            <a:ext cx="3632200" cy="3884140"/>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Αρχικά, η χώρα μας βρισκόταν σε μια ισορροπία χωρίς εμπόριο στο σημείο </a:t>
            </a:r>
            <a:r>
              <a:rPr lang="en-US" sz="1600" b="0" i="1" dirty="0" smtClean="0"/>
              <a:t>A </a:t>
            </a:r>
            <a:r>
              <a:rPr lang="el-GR" sz="1600" b="0" dirty="0" smtClean="0"/>
              <a:t> με μια σχετική τιμή των υπολογιστών </a:t>
            </a:r>
            <a:r>
              <a:rPr lang="en-US" sz="1600" b="0" i="1" dirty="0" smtClean="0"/>
              <a:t>(</a:t>
            </a:r>
            <a:r>
              <a:rPr lang="en-US" sz="1600" b="0" i="1" dirty="0"/>
              <a:t>P</a:t>
            </a:r>
            <a:r>
              <a:rPr lang="en-US" sz="1600" b="0" i="1" baseline="-25000" dirty="0"/>
              <a:t>C</a:t>
            </a:r>
            <a:r>
              <a:rPr lang="en-US" sz="1600" b="0" i="1" dirty="0"/>
              <a:t> /P</a:t>
            </a:r>
            <a:r>
              <a:rPr lang="en-US" sz="1600" b="0" i="1" baseline="-25000" dirty="0"/>
              <a:t>S</a:t>
            </a:r>
            <a:r>
              <a:rPr lang="en-US" sz="1600" b="0" i="1" dirty="0"/>
              <a:t>)</a:t>
            </a:r>
            <a:r>
              <a:rPr lang="en-US" sz="1600" b="0" i="1" baseline="30000" dirty="0"/>
              <a:t>A</a:t>
            </a:r>
            <a:r>
              <a:rPr lang="en-US" sz="1600" b="0" i="1" dirty="0"/>
              <a:t>. </a:t>
            </a:r>
          </a:p>
          <a:p>
            <a:pPr>
              <a:spcBef>
                <a:spcPct val="10000"/>
              </a:spcBef>
              <a:spcAft>
                <a:spcPct val="10000"/>
              </a:spcAft>
            </a:pPr>
            <a:r>
              <a:rPr lang="el-GR" sz="1600" b="0" dirty="0" smtClean="0"/>
              <a:t>Μια αύξηση στη σχετική τιμή των υπολογιστών σε σχέση με τον υπόλοιπο κόσμο, όπως απεικονίστηκε από την πιο απότομης κλίσης γραμμή παγκόσμιας τιμής, </a:t>
            </a:r>
            <a:r>
              <a:rPr lang="en-US" sz="1600" b="0" i="1" dirty="0" smtClean="0"/>
              <a:t>(</a:t>
            </a:r>
            <a:r>
              <a:rPr lang="en-US" sz="1600" b="0" i="1" dirty="0"/>
              <a:t>P</a:t>
            </a:r>
            <a:r>
              <a:rPr lang="en-US" sz="1600" b="0" i="1" baseline="-25000" dirty="0"/>
              <a:t>C</a:t>
            </a:r>
            <a:r>
              <a:rPr lang="en-US" sz="1600" b="0" i="1" dirty="0"/>
              <a:t> /P</a:t>
            </a:r>
            <a:r>
              <a:rPr lang="en-US" sz="1600" b="0" i="1" baseline="-25000" dirty="0"/>
              <a:t>S</a:t>
            </a:r>
            <a:r>
              <a:rPr lang="en-US" sz="1600" b="0" i="1" dirty="0"/>
              <a:t>)</a:t>
            </a:r>
            <a:r>
              <a:rPr lang="en-US" sz="1600" b="0" i="1" baseline="30000" dirty="0"/>
              <a:t>W</a:t>
            </a:r>
            <a:r>
              <a:rPr lang="en-US" sz="1600" b="0" i="1" dirty="0"/>
              <a:t>, </a:t>
            </a:r>
            <a:r>
              <a:rPr lang="el-GR" sz="1600" b="0" dirty="0" smtClean="0"/>
              <a:t>μετατοπίζει την παραγωγή από σημείο </a:t>
            </a:r>
            <a:r>
              <a:rPr lang="en-US" sz="1600" b="0" i="1" dirty="0" smtClean="0"/>
              <a:t>A </a:t>
            </a:r>
            <a:r>
              <a:rPr lang="el-GR" sz="1600" b="0" dirty="0" smtClean="0"/>
              <a:t>στο</a:t>
            </a:r>
            <a:r>
              <a:rPr lang="en-US" sz="1600" b="0" i="1" dirty="0" smtClean="0"/>
              <a:t> </a:t>
            </a:r>
            <a:r>
              <a:rPr lang="en-US" sz="1600" b="0" i="1" dirty="0"/>
              <a:t>B.</a:t>
            </a:r>
          </a:p>
          <a:p>
            <a:pPr>
              <a:spcBef>
                <a:spcPct val="10000"/>
              </a:spcBef>
              <a:spcAft>
                <a:spcPct val="10000"/>
              </a:spcAft>
            </a:pPr>
            <a:r>
              <a:rPr lang="el-GR" sz="1600" b="0" dirty="0" smtClean="0"/>
              <a:t>Στο σημείο </a:t>
            </a:r>
            <a:r>
              <a:rPr lang="en-US" sz="1600" b="0" i="1" dirty="0" smtClean="0"/>
              <a:t>B</a:t>
            </a:r>
            <a:r>
              <a:rPr lang="en-US" sz="1600" b="0" i="1" dirty="0"/>
              <a:t>, </a:t>
            </a:r>
            <a:r>
              <a:rPr lang="el-GR" sz="1600" b="0" dirty="0" smtClean="0"/>
              <a:t>υπάρχει μια μεγαλύτερη παραγωγή υπολογιστών και μια μικρότερη παραγωγή υποδημάτων</a:t>
            </a:r>
            <a:r>
              <a:rPr lang="en-US" sz="1600" b="0" dirty="0" smtClean="0"/>
              <a:t>, </a:t>
            </a:r>
            <a:r>
              <a:rPr lang="en-US" sz="1600" b="0" i="1" dirty="0"/>
              <a:t>Q</a:t>
            </a:r>
            <a:r>
              <a:rPr lang="en-US" sz="1600" b="0" i="1" baseline="-25000" dirty="0"/>
              <a:t>C</a:t>
            </a:r>
            <a:r>
              <a:rPr lang="en-US" sz="1600" b="0" baseline="-25000" dirty="0"/>
              <a:t>2</a:t>
            </a:r>
            <a:r>
              <a:rPr lang="en-US" sz="1600" b="0" i="1" dirty="0"/>
              <a:t> &gt; Q</a:t>
            </a:r>
            <a:r>
              <a:rPr lang="en-US" sz="1600" b="0" i="1" baseline="-25000" dirty="0"/>
              <a:t>C</a:t>
            </a:r>
            <a:r>
              <a:rPr lang="en-US" sz="1600" b="0" baseline="-25000" dirty="0"/>
              <a:t>1</a:t>
            </a:r>
            <a:r>
              <a:rPr lang="en-US" sz="1600" b="0" i="1" dirty="0"/>
              <a:t> </a:t>
            </a:r>
            <a:r>
              <a:rPr lang="en-US" sz="1600" b="0" dirty="0"/>
              <a:t>and</a:t>
            </a:r>
            <a:r>
              <a:rPr lang="en-US" sz="1600" b="0" i="1" dirty="0"/>
              <a:t> Q</a:t>
            </a:r>
            <a:r>
              <a:rPr lang="en-US" sz="1600" b="0" i="1" baseline="-25000" dirty="0"/>
              <a:t>S</a:t>
            </a:r>
            <a:r>
              <a:rPr lang="en-US" sz="1600" b="0" baseline="-25000" dirty="0"/>
              <a:t>2</a:t>
            </a:r>
            <a:r>
              <a:rPr lang="en-US" sz="1600" b="0" i="1" dirty="0"/>
              <a:t> &lt; Q</a:t>
            </a:r>
            <a:r>
              <a:rPr lang="en-US" sz="1600" b="0" i="1" baseline="-25000" dirty="0"/>
              <a:t>S</a:t>
            </a:r>
            <a:r>
              <a:rPr lang="en-US" sz="1600" b="0" baseline="-25000" dirty="0"/>
              <a:t>1</a:t>
            </a:r>
            <a:r>
              <a:rPr lang="en-US" sz="1600" b="0" i="1" dirty="0"/>
              <a:t>.</a:t>
            </a:r>
            <a:endParaRPr lang="en-US" sz="1600" b="0" dirty="0"/>
          </a:p>
        </p:txBody>
      </p:sp>
      <p:pic>
        <p:nvPicPr>
          <p:cNvPr id="11" name="Picture 10"/>
          <p:cNvPicPr>
            <a:picLocks noChangeAspect="1"/>
          </p:cNvPicPr>
          <p:nvPr/>
        </p:nvPicPr>
        <p:blipFill>
          <a:blip r:embed="rId3" cstate="print"/>
          <a:srcRect/>
          <a:stretch>
            <a:fillRect/>
          </a:stretch>
        </p:blipFill>
        <p:spPr bwMode="auto">
          <a:xfrm>
            <a:off x="819150" y="2079625"/>
            <a:ext cx="4181475" cy="2971800"/>
          </a:xfrm>
          <a:prstGeom prst="rect">
            <a:avLst/>
          </a:prstGeom>
          <a:noFill/>
          <a:ln w="9525">
            <a:noFill/>
            <a:miter lim="800000"/>
            <a:headEnd/>
            <a:tailEnd/>
          </a:ln>
        </p:spPr>
      </p:pic>
      <p:pic>
        <p:nvPicPr>
          <p:cNvPr id="25" name="Picture 24"/>
          <p:cNvPicPr>
            <a:picLocks noChangeAspect="1"/>
          </p:cNvPicPr>
          <p:nvPr/>
        </p:nvPicPr>
        <p:blipFill>
          <a:blip r:embed="rId4" cstate="print"/>
          <a:srcRect/>
          <a:stretch>
            <a:fillRect/>
          </a:stretch>
        </p:blipFill>
        <p:spPr bwMode="auto">
          <a:xfrm>
            <a:off x="819150" y="2079625"/>
            <a:ext cx="4181475" cy="2971800"/>
          </a:xfrm>
          <a:prstGeom prst="rect">
            <a:avLst/>
          </a:prstGeom>
          <a:noFill/>
          <a:ln w="9525">
            <a:noFill/>
            <a:miter lim="800000"/>
            <a:headEnd/>
            <a:tailEnd/>
          </a:ln>
        </p:spPr>
      </p:pic>
      <p:pic>
        <p:nvPicPr>
          <p:cNvPr id="26" name="Picture 25"/>
          <p:cNvPicPr>
            <a:picLocks noChangeAspect="1"/>
          </p:cNvPicPr>
          <p:nvPr/>
        </p:nvPicPr>
        <p:blipFill>
          <a:blip r:embed="rId5" cstate="print"/>
          <a:srcRect/>
          <a:stretch>
            <a:fillRect/>
          </a:stretch>
        </p:blipFill>
        <p:spPr bwMode="auto">
          <a:xfrm>
            <a:off x="819150" y="2079625"/>
            <a:ext cx="4181475" cy="2971800"/>
          </a:xfrm>
          <a:prstGeom prst="rect">
            <a:avLst/>
          </a:prstGeom>
          <a:noFill/>
          <a:ln w="9525">
            <a:noFill/>
            <a:miter lim="800000"/>
            <a:headEnd/>
            <a:tailEnd/>
          </a:ln>
        </p:spPr>
      </p:pic>
      <p:pic>
        <p:nvPicPr>
          <p:cNvPr id="12" name="Picture 11"/>
          <p:cNvPicPr>
            <a:picLocks noChangeAspect="1"/>
          </p:cNvPicPr>
          <p:nvPr/>
        </p:nvPicPr>
        <p:blipFill>
          <a:blip r:embed="rId6" cstate="print"/>
          <a:srcRect/>
          <a:stretch>
            <a:fillRect/>
          </a:stretch>
        </p:blipFill>
        <p:spPr bwMode="auto">
          <a:xfrm>
            <a:off x="819150" y="2079625"/>
            <a:ext cx="4181475" cy="2971800"/>
          </a:xfrm>
          <a:prstGeom prst="rect">
            <a:avLst/>
          </a:prstGeom>
          <a:noFill/>
          <a:ln w="9525">
            <a:noFill/>
            <a:miter lim="800000"/>
            <a:headEnd/>
            <a:tailEnd/>
          </a:ln>
        </p:spPr>
      </p:pic>
      <p:pic>
        <p:nvPicPr>
          <p:cNvPr id="28" name="Picture 27"/>
          <p:cNvPicPr>
            <a:picLocks noChangeAspect="1"/>
          </p:cNvPicPr>
          <p:nvPr/>
        </p:nvPicPr>
        <p:blipFill>
          <a:blip r:embed="rId7" cstate="print"/>
          <a:srcRect/>
          <a:stretch>
            <a:fillRect/>
          </a:stretch>
        </p:blipFill>
        <p:spPr bwMode="auto">
          <a:xfrm>
            <a:off x="819150" y="2079625"/>
            <a:ext cx="4181475" cy="2971800"/>
          </a:xfrm>
          <a:prstGeom prst="rect">
            <a:avLst/>
          </a:prstGeom>
          <a:noFill/>
          <a:ln w="9525">
            <a:noFill/>
            <a:miter lim="800000"/>
            <a:headEnd/>
            <a:tailEnd/>
          </a:ln>
        </p:spPr>
      </p:pic>
      <p:pic>
        <p:nvPicPr>
          <p:cNvPr id="21" name="Picture 20"/>
          <p:cNvPicPr>
            <a:picLocks noChangeAspect="1"/>
          </p:cNvPicPr>
          <p:nvPr/>
        </p:nvPicPr>
        <p:blipFill>
          <a:blip r:embed="rId8" cstate="print"/>
          <a:srcRect/>
          <a:stretch>
            <a:fillRect/>
          </a:stretch>
        </p:blipFill>
        <p:spPr bwMode="auto">
          <a:xfrm>
            <a:off x="819150" y="2079625"/>
            <a:ext cx="4181475" cy="2971800"/>
          </a:xfrm>
          <a:prstGeom prst="rect">
            <a:avLst/>
          </a:prstGeom>
          <a:noFill/>
          <a:ln w="9525">
            <a:noFill/>
            <a:miter lim="800000"/>
            <a:headEnd/>
            <a:tailEnd/>
          </a:ln>
        </p:spPr>
      </p:pic>
      <p:pic>
        <p:nvPicPr>
          <p:cNvPr id="29" name="Picture 28"/>
          <p:cNvPicPr>
            <a:picLocks noChangeAspect="1"/>
          </p:cNvPicPr>
          <p:nvPr/>
        </p:nvPicPr>
        <p:blipFill>
          <a:blip r:embed="rId9" cstate="print"/>
          <a:srcRect/>
          <a:stretch>
            <a:fillRect/>
          </a:stretch>
        </p:blipFill>
        <p:spPr bwMode="auto">
          <a:xfrm>
            <a:off x="819150" y="2079625"/>
            <a:ext cx="4181475" cy="2971800"/>
          </a:xfrm>
          <a:prstGeom prst="rect">
            <a:avLst/>
          </a:prstGeom>
          <a:noFill/>
          <a:ln w="9525">
            <a:noFill/>
            <a:miter lim="800000"/>
            <a:headEnd/>
            <a:tailEnd/>
          </a:ln>
        </p:spPr>
      </p:pic>
      <p:pic>
        <p:nvPicPr>
          <p:cNvPr id="27" name="Picture 26"/>
          <p:cNvPicPr>
            <a:picLocks noChangeAspect="1"/>
          </p:cNvPicPr>
          <p:nvPr/>
        </p:nvPicPr>
        <p:blipFill>
          <a:blip r:embed="rId10" cstate="print"/>
          <a:srcRect/>
          <a:stretch>
            <a:fillRect/>
          </a:stretch>
        </p:blipFill>
        <p:spPr bwMode="auto">
          <a:xfrm>
            <a:off x="819150" y="2079625"/>
            <a:ext cx="4181475" cy="2971800"/>
          </a:xfrm>
          <a:prstGeom prst="rect">
            <a:avLst/>
          </a:prstGeom>
          <a:noFill/>
          <a:ln w="9525">
            <a:noFill/>
            <a:miter lim="800000"/>
            <a:headEnd/>
            <a:tailEnd/>
          </a:ln>
        </p:spPr>
      </p:pic>
      <p:sp>
        <p:nvSpPr>
          <p:cNvPr id="82959" name="Rectangle 29"/>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82960" name="Straight Connector 30"/>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82961" name="Rectangle 3"/>
          <p:cNvSpPr>
            <a:spLocks noGrp="1" noChangeArrowheads="1"/>
          </p:cNvSpPr>
          <p:nvPr>
            <p:ph type="title"/>
          </p:nvPr>
        </p:nvSpPr>
        <p:spPr>
          <a:xfrm>
            <a:off x="217714" y="0"/>
            <a:ext cx="8926286" cy="820738"/>
          </a:xfrm>
        </p:spPr>
        <p:txBody>
          <a:bodyPr/>
          <a:lstStyle/>
          <a:p>
            <a:r>
              <a:rPr lang="en-US" dirty="0" smtClean="0">
                <a:solidFill>
                  <a:srgbClr val="69134B"/>
                </a:solidFill>
              </a:rPr>
              <a:t>3 </a:t>
            </a:r>
            <a:r>
              <a:rPr lang="el-GR" sz="2000" dirty="0" smtClean="0">
                <a:solidFill>
                  <a:srgbClr val="69134B"/>
                </a:solidFill>
              </a:rPr>
              <a:t>Επιπτώσεις του Εμπορίου στις Τιμές των Παραγωγικών Συντελεστών</a:t>
            </a:r>
            <a:endParaRPr lang="en-US" sz="2000" dirty="0" smtClean="0">
              <a:solidFill>
                <a:srgbClr val="69134B"/>
              </a:solidFill>
            </a:endParaRPr>
          </a:p>
        </p:txBody>
      </p:sp>
      <p:sp>
        <p:nvSpPr>
          <p:cNvPr id="82962" name="Text Box 21"/>
          <p:cNvSpPr txBox="1">
            <a:spLocks noChangeArrowheads="1"/>
          </p:cNvSpPr>
          <p:nvPr/>
        </p:nvSpPr>
        <p:spPr bwMode="auto">
          <a:xfrm>
            <a:off x="2114550" y="1597025"/>
            <a:ext cx="3317255" cy="307777"/>
          </a:xfrm>
          <a:prstGeom prst="rect">
            <a:avLst/>
          </a:prstGeom>
          <a:noFill/>
          <a:ln w="9525">
            <a:noFill/>
            <a:miter lim="800000"/>
            <a:headEnd/>
            <a:tailEnd/>
          </a:ln>
        </p:spPr>
        <p:txBody>
          <a:bodyPr wrap="none">
            <a:spAutoFit/>
          </a:bodyPr>
          <a:lstStyle/>
          <a:p>
            <a:r>
              <a:rPr lang="el-GR" dirty="0" smtClean="0">
                <a:solidFill>
                  <a:srgbClr val="8A3A6A"/>
                </a:solidFill>
              </a:rPr>
              <a:t>Αύξηση στην Τιμή των Υπολογιστών</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2"/>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3" dur="500"/>
                                        <p:tgtEl>
                                          <p:spTgt spid="1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left)">
                                      <p:cBhvr>
                                        <p:cTn id="25" dur="500"/>
                                        <p:tgtEl>
                                          <p:spTgt spid="24">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750"/>
                                        <p:tgtEl>
                                          <p:spTgt spid="11"/>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750"/>
                                        <p:tgtEl>
                                          <p:spTgt spid="12"/>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750"/>
                                        <p:tgtEl>
                                          <p:spTgt spid="21"/>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75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
                                            <p:txEl>
                                              <p:pRg st="1" end="1"/>
                                            </p:txEl>
                                          </p:spTgt>
                                        </p:tgtEl>
                                        <p:attrNameLst>
                                          <p:attrName>style.visibility</p:attrName>
                                        </p:attrNameLst>
                                      </p:cBhvr>
                                      <p:to>
                                        <p:strVal val="visible"/>
                                      </p:to>
                                    </p:set>
                                    <p:animEffect transition="in" filter="wipe(left)">
                                      <p:cBhvr>
                                        <p:cTn id="46" dur="500"/>
                                        <p:tgtEl>
                                          <p:spTgt spid="24">
                                            <p:txEl>
                                              <p:pRg st="1" end="1"/>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750"/>
                                        <p:tgtEl>
                                          <p:spTgt spid="26"/>
                                        </p:tgtEl>
                                      </p:cBhvr>
                                    </p:animEffect>
                                  </p:childTnLst>
                                </p:cTn>
                              </p:par>
                            </p:childTnLst>
                          </p:cTn>
                        </p:par>
                        <p:par>
                          <p:cTn id="51" fill="hold">
                            <p:stCondLst>
                              <p:cond delay="1250"/>
                            </p:stCondLst>
                            <p:childTnLst>
                              <p:par>
                                <p:cTn id="52" presetID="22" presetClass="entr" presetSubtype="8"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75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
                                            <p:txEl>
                                              <p:pRg st="2" end="2"/>
                                            </p:txEl>
                                          </p:spTgt>
                                        </p:tgtEl>
                                        <p:attrNameLst>
                                          <p:attrName>style.visibility</p:attrName>
                                        </p:attrNameLst>
                                      </p:cBhvr>
                                      <p:to>
                                        <p:strVal val="visible"/>
                                      </p:to>
                                    </p:set>
                                    <p:animEffect transition="in" filter="wipe(left)">
                                      <p:cBhvr>
                                        <p:cTn id="59" dur="500"/>
                                        <p:tgtEl>
                                          <p:spTgt spid="24">
                                            <p:txEl>
                                              <p:pRg st="2" end="2"/>
                                            </p:txEl>
                                          </p:spTgt>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750"/>
                                        <p:tgtEl>
                                          <p:spTgt spid="28"/>
                                        </p:tgtEl>
                                      </p:cBhvr>
                                    </p:animEffect>
                                  </p:childTnLst>
                                </p:cTn>
                              </p:par>
                            </p:childTnLst>
                          </p:cTn>
                        </p:par>
                        <p:par>
                          <p:cTn id="64" fill="hold">
                            <p:stCondLst>
                              <p:cond delay="1250"/>
                            </p:stCondLst>
                            <p:childTnLst>
                              <p:par>
                                <p:cTn id="65" presetID="22" presetClass="entr" presetSubtype="8"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22" grpId="0" animBg="1"/>
      <p:bldP spid="23" grpId="0" animBg="1"/>
      <p:bldP spid="24"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5"/>
          <p:cNvSpPr>
            <a:spLocks noChangeArrowheads="1"/>
          </p:cNvSpPr>
          <p:nvPr/>
        </p:nvSpPr>
        <p:spPr bwMode="auto">
          <a:xfrm>
            <a:off x="174171" y="747713"/>
            <a:ext cx="8795658"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Επιπτώσεις του Εμπορίου στους Μισθούς και τα Ενοίκια στη Χώρα μας</a:t>
            </a:r>
            <a:endParaRPr lang="en-US" sz="3200" dirty="0" smtClean="0">
              <a:solidFill>
                <a:srgbClr val="356A41"/>
              </a:solidFill>
            </a:endParaRPr>
          </a:p>
        </p:txBody>
      </p:sp>
      <p:sp>
        <p:nvSpPr>
          <p:cNvPr id="15" name="Rectangle 6"/>
          <p:cNvSpPr>
            <a:spLocks noChangeArrowheads="1"/>
          </p:cNvSpPr>
          <p:nvPr/>
        </p:nvSpPr>
        <p:spPr bwMode="auto">
          <a:xfrm>
            <a:off x="566738" y="1087438"/>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Αύξηση στις Σχετικές Τιμές των Υπολογιστών</a:t>
            </a:r>
            <a:endParaRPr lang="en-US" sz="2000" b="0" dirty="0">
              <a:solidFill>
                <a:srgbClr val="3D68AF"/>
              </a:solidFill>
            </a:endParaRPr>
          </a:p>
        </p:txBody>
      </p:sp>
      <p:grpSp>
        <p:nvGrpSpPr>
          <p:cNvPr id="2" name="Group 39"/>
          <p:cNvGrpSpPr>
            <a:grpSpLocks/>
          </p:cNvGrpSpPr>
          <p:nvPr/>
        </p:nvGrpSpPr>
        <p:grpSpPr bwMode="auto">
          <a:xfrm>
            <a:off x="638175" y="1457325"/>
            <a:ext cx="8401050" cy="4344988"/>
            <a:chOff x="566738" y="2200275"/>
            <a:chExt cx="7805737" cy="3964968"/>
          </a:xfrm>
        </p:grpSpPr>
        <p:sp>
          <p:nvSpPr>
            <p:cNvPr id="85014" name="Rectangle 16"/>
            <p:cNvSpPr>
              <a:spLocks noChangeArrowheads="1"/>
            </p:cNvSpPr>
            <p:nvPr/>
          </p:nvSpPr>
          <p:spPr bwMode="auto">
            <a:xfrm>
              <a:off x="566738" y="2200275"/>
              <a:ext cx="7805737" cy="3964968"/>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5015" name="Rectangle 17"/>
            <p:cNvSpPr>
              <a:spLocks noChangeArrowheads="1"/>
            </p:cNvSpPr>
            <p:nvPr/>
          </p:nvSpPr>
          <p:spPr bwMode="auto">
            <a:xfrm>
              <a:off x="581024" y="2219326"/>
              <a:ext cx="7772401" cy="324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2" name="Text Box 7"/>
          <p:cNvSpPr txBox="1">
            <a:spLocks noChangeArrowheads="1"/>
          </p:cNvSpPr>
          <p:nvPr/>
        </p:nvSpPr>
        <p:spPr bwMode="auto">
          <a:xfrm>
            <a:off x="657225" y="1477963"/>
            <a:ext cx="25431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4-12 </a:t>
            </a:r>
            <a:r>
              <a:rPr lang="en-US" dirty="0">
                <a:solidFill>
                  <a:schemeClr val="bg2"/>
                </a:solidFill>
              </a:rPr>
              <a:t>(1 </a:t>
            </a:r>
            <a:r>
              <a:rPr lang="el-GR" dirty="0" smtClean="0">
                <a:solidFill>
                  <a:schemeClr val="bg2"/>
                </a:solidFill>
              </a:rPr>
              <a:t>από </a:t>
            </a:r>
            <a:r>
              <a:rPr lang="en-US" dirty="0" smtClean="0">
                <a:solidFill>
                  <a:schemeClr val="bg2"/>
                </a:solidFill>
              </a:rPr>
              <a:t>2</a:t>
            </a:r>
            <a:r>
              <a:rPr lang="en-US" dirty="0">
                <a:solidFill>
                  <a:schemeClr val="bg2"/>
                </a:solidFill>
              </a:rPr>
              <a:t>)</a:t>
            </a:r>
          </a:p>
        </p:txBody>
      </p:sp>
      <p:sp>
        <p:nvSpPr>
          <p:cNvPr id="23" name="Rectangle 20"/>
          <p:cNvSpPr>
            <a:spLocks noChangeArrowheads="1"/>
          </p:cNvSpPr>
          <p:nvPr/>
        </p:nvSpPr>
        <p:spPr bwMode="auto">
          <a:xfrm>
            <a:off x="722313" y="1838325"/>
            <a:ext cx="5622925" cy="34575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4" name="Rectangle 23"/>
          <p:cNvSpPr>
            <a:spLocks noChangeArrowheads="1"/>
          </p:cNvSpPr>
          <p:nvPr/>
        </p:nvSpPr>
        <p:spPr bwMode="auto">
          <a:xfrm>
            <a:off x="6335713" y="1857828"/>
            <a:ext cx="2760662" cy="3619452"/>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Μια αύξηση στη σχετική τιμή των υπολογιστών μετατοπίζει τη σχετική ζήτηση εργασίας για όλη την οικονομία </a:t>
            </a:r>
            <a:r>
              <a:rPr lang="en-US" sz="1600" b="0" i="1" dirty="0" smtClean="0"/>
              <a:t>RD</a:t>
            </a:r>
            <a:r>
              <a:rPr lang="en-US" sz="1600" b="0" baseline="-25000" dirty="0" smtClean="0"/>
              <a:t>1</a:t>
            </a:r>
            <a:r>
              <a:rPr lang="en-US" sz="1600" b="0" i="1" dirty="0"/>
              <a:t>, </a:t>
            </a:r>
            <a:r>
              <a:rPr lang="el-GR" sz="1600" b="0" dirty="0" smtClean="0"/>
              <a:t>προς την κατεύθυνση ζήτησης εργασίας στον τομέα των υπολογιστών, </a:t>
            </a:r>
            <a:r>
              <a:rPr lang="en-US" sz="1600" b="0" i="1" dirty="0" smtClean="0"/>
              <a:t>L</a:t>
            </a:r>
            <a:r>
              <a:rPr lang="en-US" sz="1600" b="0" i="1" baseline="-25000" dirty="0" smtClean="0"/>
              <a:t>C</a:t>
            </a:r>
            <a:r>
              <a:rPr lang="en-US" sz="1600" b="0" i="1" dirty="0" smtClean="0"/>
              <a:t> </a:t>
            </a:r>
            <a:r>
              <a:rPr lang="en-US" sz="1600" b="0" i="1" dirty="0"/>
              <a:t>/K</a:t>
            </a:r>
            <a:r>
              <a:rPr lang="en-US" sz="1600" b="0" i="1" baseline="-25000" dirty="0"/>
              <a:t>C</a:t>
            </a:r>
            <a:r>
              <a:rPr lang="en-US" sz="1600" b="0" i="1" dirty="0"/>
              <a:t>.</a:t>
            </a:r>
          </a:p>
          <a:p>
            <a:pPr>
              <a:spcBef>
                <a:spcPct val="10000"/>
              </a:spcBef>
              <a:spcAft>
                <a:spcPct val="10000"/>
              </a:spcAft>
            </a:pPr>
            <a:r>
              <a:rPr lang="el-GR" sz="1600" b="0" dirty="0" smtClean="0"/>
              <a:t>Η νέα καμπύλη σχετικής ζήτησης</a:t>
            </a:r>
            <a:r>
              <a:rPr lang="en-US" sz="1600" b="0" dirty="0" smtClean="0"/>
              <a:t>, </a:t>
            </a:r>
            <a:r>
              <a:rPr lang="en-US" sz="1600" b="0" i="1" dirty="0"/>
              <a:t>RD</a:t>
            </a:r>
            <a:r>
              <a:rPr lang="en-US" sz="1600" b="0" baseline="-25000" dirty="0"/>
              <a:t>2</a:t>
            </a:r>
            <a:r>
              <a:rPr lang="en-US" sz="1600" b="0" i="1" dirty="0"/>
              <a:t>, </a:t>
            </a:r>
            <a:r>
              <a:rPr lang="el-GR" sz="1600" b="0" dirty="0" smtClean="0"/>
              <a:t>τέμνει την καμπύλη σχετικής προσφοράς εργασίας σε ένα χαμηλότερο σχετικό μισθό</a:t>
            </a:r>
            <a:r>
              <a:rPr lang="en-US" sz="1600" b="0" dirty="0" smtClean="0"/>
              <a:t>, </a:t>
            </a:r>
            <a:r>
              <a:rPr lang="en-US" sz="1600" b="0" dirty="0"/>
              <a:t>(</a:t>
            </a:r>
            <a:r>
              <a:rPr lang="en-US" sz="1600" b="0" i="1" dirty="0"/>
              <a:t>W/R)</a:t>
            </a:r>
            <a:r>
              <a:rPr lang="en-US" sz="1600" b="0" baseline="-25000" dirty="0"/>
              <a:t>2</a:t>
            </a:r>
            <a:r>
              <a:rPr lang="en-US" sz="1800" b="0" i="1" dirty="0"/>
              <a:t>.</a:t>
            </a:r>
          </a:p>
        </p:txBody>
      </p:sp>
      <p:pic>
        <p:nvPicPr>
          <p:cNvPr id="6" name="Picture 5"/>
          <p:cNvPicPr>
            <a:picLocks noChangeAspect="1"/>
          </p:cNvPicPr>
          <p:nvPr/>
        </p:nvPicPr>
        <p:blipFill>
          <a:blip r:embed="rId3" cstate="print"/>
          <a:srcRect/>
          <a:stretch>
            <a:fillRect/>
          </a:stretch>
        </p:blipFill>
        <p:spPr bwMode="auto">
          <a:xfrm>
            <a:off x="779463" y="1890713"/>
            <a:ext cx="5476875" cy="3352800"/>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779463" y="1890713"/>
            <a:ext cx="5476875" cy="3352800"/>
          </a:xfrm>
          <a:prstGeom prst="rect">
            <a:avLst/>
          </a:prstGeom>
          <a:noFill/>
          <a:ln w="9525">
            <a:noFill/>
            <a:miter lim="800000"/>
            <a:headEnd/>
            <a:tailEnd/>
          </a:ln>
        </p:spPr>
      </p:pic>
      <p:pic>
        <p:nvPicPr>
          <p:cNvPr id="9" name="Picture 8"/>
          <p:cNvPicPr>
            <a:picLocks noChangeAspect="1"/>
          </p:cNvPicPr>
          <p:nvPr/>
        </p:nvPicPr>
        <p:blipFill>
          <a:blip r:embed="rId5" cstate="print"/>
          <a:srcRect/>
          <a:stretch>
            <a:fillRect/>
          </a:stretch>
        </p:blipFill>
        <p:spPr bwMode="auto">
          <a:xfrm>
            <a:off x="779463" y="1890713"/>
            <a:ext cx="5476875" cy="3352800"/>
          </a:xfrm>
          <a:prstGeom prst="rect">
            <a:avLst/>
          </a:prstGeom>
          <a:noFill/>
          <a:ln w="9525">
            <a:noFill/>
            <a:miter lim="800000"/>
            <a:headEnd/>
            <a:tailEnd/>
          </a:ln>
        </p:spPr>
      </p:pic>
      <p:pic>
        <p:nvPicPr>
          <p:cNvPr id="10" name="Picture 9"/>
          <p:cNvPicPr>
            <a:picLocks noChangeAspect="1"/>
          </p:cNvPicPr>
          <p:nvPr/>
        </p:nvPicPr>
        <p:blipFill>
          <a:blip r:embed="rId6" cstate="print"/>
          <a:srcRect/>
          <a:stretch>
            <a:fillRect/>
          </a:stretch>
        </p:blipFill>
        <p:spPr bwMode="auto">
          <a:xfrm>
            <a:off x="779463" y="1890713"/>
            <a:ext cx="5476875" cy="3352800"/>
          </a:xfrm>
          <a:prstGeom prst="rect">
            <a:avLst/>
          </a:prstGeom>
          <a:noFill/>
          <a:ln w="9525">
            <a:noFill/>
            <a:miter lim="800000"/>
            <a:headEnd/>
            <a:tailEnd/>
          </a:ln>
        </p:spPr>
      </p:pic>
      <p:pic>
        <p:nvPicPr>
          <p:cNvPr id="11" name="Picture 10"/>
          <p:cNvPicPr>
            <a:picLocks noChangeAspect="1"/>
          </p:cNvPicPr>
          <p:nvPr/>
        </p:nvPicPr>
        <p:blipFill>
          <a:blip r:embed="rId7" cstate="print"/>
          <a:srcRect/>
          <a:stretch>
            <a:fillRect/>
          </a:stretch>
        </p:blipFill>
        <p:spPr bwMode="auto">
          <a:xfrm>
            <a:off x="779463" y="1890713"/>
            <a:ext cx="5476875" cy="3352800"/>
          </a:xfrm>
          <a:prstGeom prst="rect">
            <a:avLst/>
          </a:prstGeom>
          <a:noFill/>
          <a:ln w="9525">
            <a:noFill/>
            <a:miter lim="800000"/>
            <a:headEnd/>
            <a:tailEnd/>
          </a:ln>
        </p:spPr>
      </p:pic>
      <p:pic>
        <p:nvPicPr>
          <p:cNvPr id="12" name="Picture 11"/>
          <p:cNvPicPr>
            <a:picLocks noChangeAspect="1"/>
          </p:cNvPicPr>
          <p:nvPr/>
        </p:nvPicPr>
        <p:blipFill>
          <a:blip r:embed="rId8" cstate="print"/>
          <a:srcRect/>
          <a:stretch>
            <a:fillRect/>
          </a:stretch>
        </p:blipFill>
        <p:spPr bwMode="auto">
          <a:xfrm>
            <a:off x="779463" y="1890713"/>
            <a:ext cx="5476875" cy="3352800"/>
          </a:xfrm>
          <a:prstGeom prst="rect">
            <a:avLst/>
          </a:prstGeom>
          <a:noFill/>
          <a:ln w="9525">
            <a:noFill/>
            <a:miter lim="800000"/>
            <a:headEnd/>
            <a:tailEnd/>
          </a:ln>
        </p:spPr>
      </p:pic>
      <p:pic>
        <p:nvPicPr>
          <p:cNvPr id="36" name="Picture 35"/>
          <p:cNvPicPr>
            <a:picLocks noChangeAspect="1"/>
          </p:cNvPicPr>
          <p:nvPr/>
        </p:nvPicPr>
        <p:blipFill>
          <a:blip r:embed="rId9" cstate="print"/>
          <a:srcRect/>
          <a:stretch>
            <a:fillRect/>
          </a:stretch>
        </p:blipFill>
        <p:spPr bwMode="auto">
          <a:xfrm>
            <a:off x="779463" y="1890713"/>
            <a:ext cx="5476875" cy="3352800"/>
          </a:xfrm>
          <a:prstGeom prst="rect">
            <a:avLst/>
          </a:prstGeom>
          <a:noFill/>
          <a:ln w="9525">
            <a:noFill/>
            <a:miter lim="800000"/>
            <a:headEnd/>
            <a:tailEnd/>
          </a:ln>
        </p:spPr>
      </p:pic>
      <p:pic>
        <p:nvPicPr>
          <p:cNvPr id="37" name="Picture 36"/>
          <p:cNvPicPr>
            <a:picLocks noChangeAspect="1"/>
          </p:cNvPicPr>
          <p:nvPr/>
        </p:nvPicPr>
        <p:blipFill>
          <a:blip r:embed="rId10" cstate="print"/>
          <a:srcRect/>
          <a:stretch>
            <a:fillRect/>
          </a:stretch>
        </p:blipFill>
        <p:spPr bwMode="auto">
          <a:xfrm>
            <a:off x="779463" y="1890713"/>
            <a:ext cx="5476875" cy="3352800"/>
          </a:xfrm>
          <a:prstGeom prst="rect">
            <a:avLst/>
          </a:prstGeom>
          <a:noFill/>
          <a:ln w="9525">
            <a:noFill/>
            <a:miter lim="800000"/>
            <a:headEnd/>
            <a:tailEnd/>
          </a:ln>
        </p:spPr>
      </p:pic>
      <p:pic>
        <p:nvPicPr>
          <p:cNvPr id="38" name="Picture 37"/>
          <p:cNvPicPr>
            <a:picLocks noChangeAspect="1"/>
          </p:cNvPicPr>
          <p:nvPr/>
        </p:nvPicPr>
        <p:blipFill>
          <a:blip r:embed="rId11" cstate="print"/>
          <a:srcRect/>
          <a:stretch>
            <a:fillRect/>
          </a:stretch>
        </p:blipFill>
        <p:spPr bwMode="auto">
          <a:xfrm>
            <a:off x="779463" y="1890713"/>
            <a:ext cx="5476875" cy="3352800"/>
          </a:xfrm>
          <a:prstGeom prst="rect">
            <a:avLst/>
          </a:prstGeom>
          <a:noFill/>
          <a:ln w="9525">
            <a:noFill/>
            <a:miter lim="800000"/>
            <a:headEnd/>
            <a:tailEnd/>
          </a:ln>
        </p:spPr>
      </p:pic>
      <p:pic>
        <p:nvPicPr>
          <p:cNvPr id="39" name="Picture 38"/>
          <p:cNvPicPr>
            <a:picLocks noChangeAspect="1"/>
          </p:cNvPicPr>
          <p:nvPr/>
        </p:nvPicPr>
        <p:blipFill>
          <a:blip r:embed="rId12" cstate="print"/>
          <a:srcRect/>
          <a:stretch>
            <a:fillRect/>
          </a:stretch>
        </p:blipFill>
        <p:spPr bwMode="auto">
          <a:xfrm>
            <a:off x="779463" y="1890713"/>
            <a:ext cx="5476875" cy="3352800"/>
          </a:xfrm>
          <a:prstGeom prst="rect">
            <a:avLst/>
          </a:prstGeom>
          <a:noFill/>
          <a:ln w="9525">
            <a:noFill/>
            <a:miter lim="800000"/>
            <a:headEnd/>
            <a:tailEnd/>
          </a:ln>
        </p:spPr>
      </p:pic>
      <p:pic>
        <p:nvPicPr>
          <p:cNvPr id="40" name="Picture 39"/>
          <p:cNvPicPr>
            <a:picLocks noChangeAspect="1"/>
          </p:cNvPicPr>
          <p:nvPr/>
        </p:nvPicPr>
        <p:blipFill>
          <a:blip r:embed="rId13" cstate="print"/>
          <a:srcRect/>
          <a:stretch>
            <a:fillRect/>
          </a:stretch>
        </p:blipFill>
        <p:spPr bwMode="auto">
          <a:xfrm>
            <a:off x="823006" y="1890713"/>
            <a:ext cx="5476875" cy="3352800"/>
          </a:xfrm>
          <a:prstGeom prst="rect">
            <a:avLst/>
          </a:prstGeom>
          <a:noFill/>
          <a:ln w="9525">
            <a:noFill/>
            <a:miter lim="800000"/>
            <a:headEnd/>
            <a:tailEnd/>
          </a:ln>
        </p:spPr>
      </p:pic>
      <p:sp>
        <p:nvSpPr>
          <p:cNvPr id="85010" name="Rectangle 46"/>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85011" name="Straight Connector 47"/>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85012" name="Rectangle 3"/>
          <p:cNvSpPr>
            <a:spLocks noGrp="1" noChangeArrowheads="1"/>
          </p:cNvSpPr>
          <p:nvPr>
            <p:ph type="title"/>
          </p:nvPr>
        </p:nvSpPr>
        <p:spPr>
          <a:xfrm>
            <a:off x="0" y="0"/>
            <a:ext cx="9144000" cy="820738"/>
          </a:xfrm>
        </p:spPr>
        <p:txBody>
          <a:bodyPr/>
          <a:lstStyle/>
          <a:p>
            <a:r>
              <a:rPr lang="en-US" dirty="0" smtClean="0">
                <a:solidFill>
                  <a:srgbClr val="69134B"/>
                </a:solidFill>
              </a:rPr>
              <a:t>3 </a:t>
            </a:r>
            <a:r>
              <a:rPr lang="el-GR" sz="2000" dirty="0" smtClean="0">
                <a:solidFill>
                  <a:srgbClr val="69134B"/>
                </a:solidFill>
              </a:rPr>
              <a:t>Επιπτώσεις του Εμπορίου στις Τιμές των Παραγωγικών Συντελεστών</a:t>
            </a:r>
            <a:endParaRPr lang="en-US" sz="2000" dirty="0" smtClean="0">
              <a:solidFill>
                <a:srgbClr val="69134B"/>
              </a:solidFill>
            </a:endParaRPr>
          </a:p>
        </p:txBody>
      </p:sp>
      <p:sp>
        <p:nvSpPr>
          <p:cNvPr id="85013" name="Text Box 24"/>
          <p:cNvSpPr txBox="1">
            <a:spLocks noChangeArrowheads="1"/>
          </p:cNvSpPr>
          <p:nvPr/>
        </p:nvSpPr>
        <p:spPr bwMode="auto">
          <a:xfrm>
            <a:off x="3217863" y="1436914"/>
            <a:ext cx="5823325" cy="523220"/>
          </a:xfrm>
          <a:prstGeom prst="rect">
            <a:avLst/>
          </a:prstGeom>
          <a:noFill/>
          <a:ln w="9525">
            <a:noFill/>
            <a:miter lim="800000"/>
            <a:headEnd/>
            <a:tailEnd/>
          </a:ln>
        </p:spPr>
        <p:txBody>
          <a:bodyPr wrap="square">
            <a:spAutoFit/>
          </a:bodyPr>
          <a:lstStyle/>
          <a:p>
            <a:r>
              <a:rPr lang="el-GR" dirty="0" smtClean="0">
                <a:solidFill>
                  <a:srgbClr val="8A3A6A"/>
                </a:solidFill>
              </a:rPr>
              <a:t>Επιπτώσεις μιας Υψηλότερης Σχετικής Τιμής Υπολογιστών στους </a:t>
            </a:r>
          </a:p>
          <a:p>
            <a:r>
              <a:rPr lang="el-GR" dirty="0" smtClean="0">
                <a:solidFill>
                  <a:srgbClr val="8A3A6A"/>
                </a:solidFill>
              </a:rPr>
              <a:t>Μισθούς/Ενοίκια</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left)">
                                      <p:cBhvr>
                                        <p:cTn id="25" dur="500"/>
                                        <p:tgtEl>
                                          <p:spTgt spid="24">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1000"/>
                                        <p:tgtEl>
                                          <p:spTgt spid="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1000"/>
                                        <p:tgtEl>
                                          <p:spTgt spid="36"/>
                                        </p:tgtEl>
                                      </p:cBhvr>
                                    </p:animEffect>
                                  </p:childTnLst>
                                </p:cTn>
                              </p:par>
                            </p:childTnLst>
                          </p:cTn>
                        </p:par>
                        <p:par>
                          <p:cTn id="54" fill="hold">
                            <p:stCondLst>
                              <p:cond delay="9000"/>
                            </p:stCondLst>
                            <p:childTnLst>
                              <p:par>
                                <p:cTn id="55" presetID="22" presetClass="entr" presetSubtype="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10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xEl>
                                              <p:pRg st="1" end="1"/>
                                            </p:txEl>
                                          </p:spTgt>
                                        </p:tgtEl>
                                        <p:attrNameLst>
                                          <p:attrName>style.visibility</p:attrName>
                                        </p:attrNameLst>
                                      </p:cBhvr>
                                      <p:to>
                                        <p:strVal val="visible"/>
                                      </p:to>
                                    </p:set>
                                    <p:animEffect transition="in" filter="wipe(left)">
                                      <p:cBhvr>
                                        <p:cTn id="62" dur="500"/>
                                        <p:tgtEl>
                                          <p:spTgt spid="24">
                                            <p:txEl>
                                              <p:pRg st="1" end="1"/>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1000"/>
                                        <p:tgtEl>
                                          <p:spTgt spid="38"/>
                                        </p:tgtEl>
                                      </p:cBhvr>
                                    </p:animEffect>
                                  </p:childTnLst>
                                </p:cTn>
                              </p:par>
                            </p:childTnLst>
                          </p:cTn>
                        </p:par>
                        <p:par>
                          <p:cTn id="67" fill="hold">
                            <p:stCondLst>
                              <p:cond delay="1500"/>
                            </p:stCondLst>
                            <p:childTnLst>
                              <p:par>
                                <p:cTn id="68" presetID="22" presetClass="entr" presetSubtype="8"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1000"/>
                                        <p:tgtEl>
                                          <p:spTgt spid="39"/>
                                        </p:tgtEl>
                                      </p:cBhvr>
                                    </p:animEffect>
                                  </p:childTnLst>
                                </p:cTn>
                              </p:par>
                            </p:childTnLst>
                          </p:cTn>
                        </p:par>
                        <p:par>
                          <p:cTn id="71" fill="hold">
                            <p:stCondLst>
                              <p:cond delay="2500"/>
                            </p:stCondLst>
                            <p:childTnLst>
                              <p:par>
                                <p:cTn id="72" presetID="22" presetClass="entr" presetSubtype="8"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22" grpId="0" animBg="1"/>
      <p:bldP spid="23" grpId="0" animBg="1"/>
      <p:bldP spid="24"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5"/>
          <p:cNvSpPr>
            <a:spLocks noChangeArrowheads="1"/>
          </p:cNvSpPr>
          <p:nvPr/>
        </p:nvSpPr>
        <p:spPr bwMode="auto">
          <a:xfrm>
            <a:off x="0" y="747713"/>
            <a:ext cx="8955314"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Επιπτώσεις του Εμπορίου στους Μισθούς και τα Ενοίκια στη Χώρα μας</a:t>
            </a:r>
            <a:endParaRPr lang="en-US" sz="3600" dirty="0" smtClean="0">
              <a:solidFill>
                <a:srgbClr val="356A41"/>
              </a:solidFill>
            </a:endParaRPr>
          </a:p>
        </p:txBody>
      </p:sp>
      <p:sp>
        <p:nvSpPr>
          <p:cNvPr id="87042" name="Rectangle 6"/>
          <p:cNvSpPr>
            <a:spLocks noChangeArrowheads="1"/>
          </p:cNvSpPr>
          <p:nvPr/>
        </p:nvSpPr>
        <p:spPr bwMode="auto">
          <a:xfrm>
            <a:off x="566738" y="1087438"/>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Αύξηση στις Σχετικές Τιμές των υπολογιστών</a:t>
            </a:r>
            <a:endParaRPr lang="en-US" sz="2000" b="0" dirty="0">
              <a:solidFill>
                <a:srgbClr val="3D68AF"/>
              </a:solidFill>
            </a:endParaRPr>
          </a:p>
        </p:txBody>
      </p:sp>
      <p:grpSp>
        <p:nvGrpSpPr>
          <p:cNvPr id="87043" name="Group 39"/>
          <p:cNvGrpSpPr>
            <a:grpSpLocks/>
          </p:cNvGrpSpPr>
          <p:nvPr/>
        </p:nvGrpSpPr>
        <p:grpSpPr bwMode="auto">
          <a:xfrm>
            <a:off x="638175" y="1457325"/>
            <a:ext cx="8401050" cy="5191125"/>
            <a:chOff x="566738" y="2200275"/>
            <a:chExt cx="7805737" cy="3964968"/>
          </a:xfrm>
        </p:grpSpPr>
        <p:sp>
          <p:nvSpPr>
            <p:cNvPr id="87074" name="Rectangle 16"/>
            <p:cNvSpPr>
              <a:spLocks noChangeArrowheads="1"/>
            </p:cNvSpPr>
            <p:nvPr/>
          </p:nvSpPr>
          <p:spPr bwMode="auto">
            <a:xfrm>
              <a:off x="566738" y="2200275"/>
              <a:ext cx="7805737" cy="3964968"/>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7075" name="Rectangle 17"/>
            <p:cNvSpPr>
              <a:spLocks noChangeArrowheads="1"/>
            </p:cNvSpPr>
            <p:nvPr/>
          </p:nvSpPr>
          <p:spPr bwMode="auto">
            <a:xfrm>
              <a:off x="581024" y="2219326"/>
              <a:ext cx="7772401" cy="324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7044" name="Text Box 7"/>
          <p:cNvSpPr txBox="1">
            <a:spLocks noChangeArrowheads="1"/>
          </p:cNvSpPr>
          <p:nvPr/>
        </p:nvSpPr>
        <p:spPr bwMode="auto">
          <a:xfrm>
            <a:off x="657225" y="1477963"/>
            <a:ext cx="2576513"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4-12</a:t>
            </a:r>
            <a:r>
              <a:rPr lang="en-US" dirty="0">
                <a:solidFill>
                  <a:schemeClr val="bg2"/>
                </a:solidFill>
              </a:rPr>
              <a:t> (2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87045" name="Rectangle 20"/>
          <p:cNvSpPr>
            <a:spLocks noChangeArrowheads="1"/>
          </p:cNvSpPr>
          <p:nvPr/>
        </p:nvSpPr>
        <p:spPr bwMode="auto">
          <a:xfrm>
            <a:off x="722313" y="1838325"/>
            <a:ext cx="5622925" cy="34575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4" name="Rectangle 23"/>
          <p:cNvSpPr>
            <a:spLocks noChangeArrowheads="1"/>
          </p:cNvSpPr>
          <p:nvPr/>
        </p:nvSpPr>
        <p:spPr bwMode="auto">
          <a:xfrm>
            <a:off x="6383338" y="1617663"/>
            <a:ext cx="2760662" cy="4047262"/>
          </a:xfrm>
          <a:prstGeom prst="rect">
            <a:avLst/>
          </a:prstGeom>
          <a:noFill/>
          <a:ln w="9525">
            <a:noFill/>
            <a:miter lim="800000"/>
            <a:headEnd/>
            <a:tailEnd/>
          </a:ln>
        </p:spPr>
        <p:txBody>
          <a:bodyPr>
            <a:spAutoFit/>
          </a:bodyPr>
          <a:lstStyle/>
          <a:p>
            <a:pPr>
              <a:spcBef>
                <a:spcPct val="10000"/>
              </a:spcBef>
              <a:spcAft>
                <a:spcPct val="10000"/>
              </a:spcAft>
            </a:pPr>
            <a:endParaRPr lang="en-US" sz="1600" dirty="0">
              <a:solidFill>
                <a:srgbClr val="8A3A6A"/>
              </a:solidFill>
            </a:endParaRPr>
          </a:p>
          <a:p>
            <a:pPr>
              <a:spcBef>
                <a:spcPct val="10000"/>
              </a:spcBef>
              <a:spcAft>
                <a:spcPct val="10000"/>
              </a:spcAft>
            </a:pPr>
            <a:r>
              <a:rPr lang="el-GR" sz="1800" b="0" dirty="0" smtClean="0"/>
              <a:t>Ως αποτέλεσμα, ο μισθός σε σχέση με το ενοίκιο πέφτει από </a:t>
            </a:r>
            <a:r>
              <a:rPr lang="en-US" sz="1800" b="0" dirty="0" smtClean="0"/>
              <a:t>(</a:t>
            </a:r>
            <a:r>
              <a:rPr lang="en-US" sz="1800" b="0" i="1" dirty="0"/>
              <a:t>W/R)</a:t>
            </a:r>
            <a:r>
              <a:rPr lang="en-US" sz="1800" b="0" baseline="-25000" dirty="0"/>
              <a:t>1</a:t>
            </a:r>
            <a:r>
              <a:rPr lang="en-US" sz="1800" b="0" i="1" dirty="0"/>
              <a:t> </a:t>
            </a:r>
            <a:r>
              <a:rPr lang="el-GR" sz="1800" b="0" dirty="0" smtClean="0"/>
              <a:t>σε</a:t>
            </a:r>
            <a:r>
              <a:rPr lang="en-US" sz="1800" b="0" dirty="0" smtClean="0"/>
              <a:t> </a:t>
            </a:r>
            <a:r>
              <a:rPr lang="en-US" sz="1800" b="0" dirty="0"/>
              <a:t>(</a:t>
            </a:r>
            <a:r>
              <a:rPr lang="en-US" sz="1800" b="0" i="1" dirty="0"/>
              <a:t>W/R)</a:t>
            </a:r>
            <a:r>
              <a:rPr lang="en-US" sz="1800" b="0" baseline="-25000" dirty="0"/>
              <a:t>2</a:t>
            </a:r>
            <a:r>
              <a:rPr lang="en-US" sz="1800" b="0" i="1" dirty="0"/>
              <a:t>. </a:t>
            </a:r>
          </a:p>
          <a:p>
            <a:pPr>
              <a:spcBef>
                <a:spcPct val="10000"/>
              </a:spcBef>
              <a:spcAft>
                <a:spcPct val="10000"/>
              </a:spcAft>
            </a:pPr>
            <a:r>
              <a:rPr lang="el-GR" sz="1800" b="0" dirty="0" smtClean="0"/>
              <a:t>Ο χαμηλότερος σχετικός μισθός οδηγεί και τους δύο τομείς να αυξήσουν τους λόγους εργασίας-κεφαλαίου τους, όπως φαίνεται από την αύξηση τόσο στην </a:t>
            </a:r>
            <a:r>
              <a:rPr lang="en-US" sz="1800" b="0" i="1" dirty="0" smtClean="0"/>
              <a:t>L</a:t>
            </a:r>
            <a:r>
              <a:rPr lang="en-US" sz="1800" b="0" i="1" baseline="-25000" dirty="0" smtClean="0"/>
              <a:t>C</a:t>
            </a:r>
            <a:r>
              <a:rPr lang="en-US" sz="1800" b="0" i="1" dirty="0" smtClean="0"/>
              <a:t> </a:t>
            </a:r>
            <a:r>
              <a:rPr lang="en-US" sz="1800" b="0" i="1" dirty="0"/>
              <a:t>/K</a:t>
            </a:r>
            <a:r>
              <a:rPr lang="en-US" sz="1800" b="0" i="1" baseline="-25000" dirty="0"/>
              <a:t>C</a:t>
            </a:r>
            <a:r>
              <a:rPr lang="en-US" sz="1800" b="0" i="1" dirty="0"/>
              <a:t> </a:t>
            </a:r>
            <a:r>
              <a:rPr lang="el-GR" sz="1800" b="0" dirty="0" smtClean="0"/>
              <a:t>όσο και στην</a:t>
            </a:r>
            <a:r>
              <a:rPr lang="en-US" sz="1800" b="0" dirty="0" smtClean="0"/>
              <a:t> </a:t>
            </a:r>
            <a:r>
              <a:rPr lang="en-US" sz="1800" b="0" i="1" dirty="0"/>
              <a:t>L</a:t>
            </a:r>
            <a:r>
              <a:rPr lang="en-US" sz="1800" b="0" i="1" baseline="-25000" dirty="0"/>
              <a:t>S</a:t>
            </a:r>
            <a:r>
              <a:rPr lang="en-US" sz="1800" b="0" i="1" dirty="0"/>
              <a:t> /K</a:t>
            </a:r>
            <a:r>
              <a:rPr lang="en-US" sz="1800" b="0" i="1" baseline="-25000" dirty="0"/>
              <a:t>S</a:t>
            </a:r>
            <a:r>
              <a:rPr lang="en-US" sz="1800" b="0" i="1" dirty="0"/>
              <a:t> </a:t>
            </a:r>
            <a:r>
              <a:rPr lang="el-GR" sz="1800" b="0" dirty="0" smtClean="0"/>
              <a:t>στο νέο σχετικό μισθό.</a:t>
            </a:r>
            <a:endParaRPr lang="en-US" sz="1800" b="0" dirty="0"/>
          </a:p>
        </p:txBody>
      </p:sp>
      <p:sp>
        <p:nvSpPr>
          <p:cNvPr id="30" name="TextBox 29"/>
          <p:cNvSpPr txBox="1">
            <a:spLocks noRot="1" noChangeAspect="1" noMove="1" noResize="1" noEditPoints="1" noAdjustHandles="1" noChangeArrowheads="1" noChangeShapeType="1" noTextEdit="1"/>
          </p:cNvSpPr>
          <p:nvPr/>
        </p:nvSpPr>
        <p:spPr>
          <a:xfrm>
            <a:off x="3107472" y="5370417"/>
            <a:ext cx="2661113" cy="755079"/>
          </a:xfrm>
          <a:prstGeom prst="rect">
            <a:avLst/>
          </a:prstGeom>
          <a:blipFill rotWithShape="1">
            <a:blip r:embed="rId3" cstate="print"/>
            <a:stretch>
              <a:fillRect/>
            </a:stretch>
          </a:blipFill>
        </p:spPr>
        <p:txBody>
          <a:bodyPr/>
          <a:lstStyle/>
          <a:p>
            <a:pPr>
              <a:spcBef>
                <a:spcPct val="10000"/>
              </a:spcBef>
              <a:spcAft>
                <a:spcPct val="10000"/>
              </a:spcAft>
              <a:defRPr/>
            </a:pPr>
            <a:r>
              <a:rPr lang="en-US">
                <a:noFill/>
              </a:rPr>
              <a:t> </a:t>
            </a:r>
          </a:p>
        </p:txBody>
      </p:sp>
      <p:sp>
        <p:nvSpPr>
          <p:cNvPr id="31" name="TextBox 30"/>
          <p:cNvSpPr txBox="1">
            <a:spLocks noChangeArrowheads="1"/>
          </p:cNvSpPr>
          <p:nvPr/>
        </p:nvSpPr>
        <p:spPr bwMode="auto">
          <a:xfrm>
            <a:off x="2441575" y="6211888"/>
            <a:ext cx="1476375" cy="498598"/>
          </a:xfrm>
          <a:prstGeom prst="rect">
            <a:avLst/>
          </a:prstGeom>
          <a:noFill/>
          <a:ln w="9525">
            <a:noFill/>
            <a:miter lim="800000"/>
            <a:headEnd/>
            <a:tailEnd/>
          </a:ln>
        </p:spPr>
        <p:txBody>
          <a:bodyPr>
            <a:spAutoFit/>
          </a:bodyPr>
          <a:lstStyle/>
          <a:p>
            <a:pPr algn="ctr">
              <a:spcBef>
                <a:spcPct val="10000"/>
              </a:spcBef>
              <a:spcAft>
                <a:spcPct val="10000"/>
              </a:spcAft>
            </a:pPr>
            <a:r>
              <a:rPr lang="el-GR" sz="1200" b="0" dirty="0" smtClean="0"/>
              <a:t>Σχετική προσφορά</a:t>
            </a:r>
          </a:p>
          <a:p>
            <a:pPr algn="ctr">
              <a:spcBef>
                <a:spcPct val="10000"/>
              </a:spcBef>
              <a:spcAft>
                <a:spcPct val="10000"/>
              </a:spcAft>
            </a:pPr>
            <a:r>
              <a:rPr lang="el-GR" sz="1200" b="0" dirty="0" smtClean="0"/>
              <a:t>Καμία μεταβολή</a:t>
            </a:r>
            <a:endParaRPr lang="en-US" sz="1200" b="0" dirty="0"/>
          </a:p>
        </p:txBody>
      </p:sp>
      <p:sp>
        <p:nvSpPr>
          <p:cNvPr id="32" name="TextBox 31"/>
          <p:cNvSpPr txBox="1">
            <a:spLocks noChangeArrowheads="1"/>
          </p:cNvSpPr>
          <p:nvPr/>
        </p:nvSpPr>
        <p:spPr bwMode="auto">
          <a:xfrm>
            <a:off x="3971924" y="6211888"/>
            <a:ext cx="2153105" cy="461665"/>
          </a:xfrm>
          <a:prstGeom prst="rect">
            <a:avLst/>
          </a:prstGeom>
          <a:noFill/>
          <a:ln w="9525">
            <a:noFill/>
            <a:miter lim="800000"/>
            <a:headEnd/>
            <a:tailEnd/>
          </a:ln>
        </p:spPr>
        <p:txBody>
          <a:bodyPr wrap="square">
            <a:spAutoFit/>
          </a:bodyPr>
          <a:lstStyle/>
          <a:p>
            <a:pPr algn="ctr">
              <a:spcBef>
                <a:spcPct val="10000"/>
              </a:spcBef>
              <a:spcAft>
                <a:spcPct val="10000"/>
              </a:spcAft>
            </a:pPr>
            <a:r>
              <a:rPr lang="el-GR" sz="1200" b="0" dirty="0" smtClean="0"/>
              <a:t>Σχετική ζήτηση</a:t>
            </a:r>
            <a:r>
              <a:rPr lang="en-US" sz="1200" b="0" dirty="0"/>
              <a:t/>
            </a:r>
            <a:br>
              <a:rPr lang="en-US" sz="1200" b="0" dirty="0"/>
            </a:br>
            <a:r>
              <a:rPr lang="el-GR" sz="1200" b="0" dirty="0" smtClean="0"/>
              <a:t>Καμία μεταβολή συνολικά</a:t>
            </a:r>
            <a:endParaRPr lang="en-US" sz="1200" b="0" dirty="0"/>
          </a:p>
        </p:txBody>
      </p:sp>
      <p:sp>
        <p:nvSpPr>
          <p:cNvPr id="33" name="Right Brace 32"/>
          <p:cNvSpPr>
            <a:spLocks/>
          </p:cNvSpPr>
          <p:nvPr/>
        </p:nvSpPr>
        <p:spPr bwMode="auto">
          <a:xfrm rot="5400000">
            <a:off x="4637881" y="5228432"/>
            <a:ext cx="142875" cy="1979612"/>
          </a:xfrm>
          <a:prstGeom prst="rightBrace">
            <a:avLst>
              <a:gd name="adj1" fmla="val 8403"/>
              <a:gd name="adj2" fmla="val 49565"/>
            </a:avLst>
          </a:prstGeom>
          <a:noFill/>
          <a:ln w="9525" algn="ctr">
            <a:solidFill>
              <a:schemeClr val="tx1"/>
            </a:solidFill>
            <a:round/>
            <a:headEnd/>
            <a:tailEnd/>
          </a:ln>
        </p:spPr>
        <p:txBody>
          <a:bodyPr/>
          <a:lstStyle/>
          <a:p>
            <a:endParaRPr lang="en-US" sz="2800" b="0">
              <a:solidFill>
                <a:schemeClr val="tx2"/>
              </a:solidFill>
            </a:endParaRPr>
          </a:p>
        </p:txBody>
      </p:sp>
      <p:sp>
        <p:nvSpPr>
          <p:cNvPr id="34" name="Right Brace 33"/>
          <p:cNvSpPr>
            <a:spLocks/>
          </p:cNvSpPr>
          <p:nvPr/>
        </p:nvSpPr>
        <p:spPr bwMode="auto">
          <a:xfrm rot="5400000">
            <a:off x="3182938" y="5891213"/>
            <a:ext cx="101600" cy="635000"/>
          </a:xfrm>
          <a:prstGeom prst="rightBrace">
            <a:avLst>
              <a:gd name="adj1" fmla="val 8247"/>
              <a:gd name="adj2" fmla="val 49565"/>
            </a:avLst>
          </a:prstGeom>
          <a:noFill/>
          <a:ln w="9525" algn="ctr">
            <a:solidFill>
              <a:schemeClr val="tx1"/>
            </a:solidFill>
            <a:round/>
            <a:headEnd/>
            <a:tailEnd/>
          </a:ln>
        </p:spPr>
        <p:txBody>
          <a:bodyPr/>
          <a:lstStyle/>
          <a:p>
            <a:endParaRPr lang="en-US" sz="2800" b="0">
              <a:solidFill>
                <a:schemeClr val="tx2"/>
              </a:solidFill>
            </a:endParaRPr>
          </a:p>
        </p:txBody>
      </p:sp>
      <p:sp>
        <p:nvSpPr>
          <p:cNvPr id="35" name="Rectangle 34"/>
          <p:cNvSpPr>
            <a:spLocks noChangeArrowheads="1"/>
          </p:cNvSpPr>
          <p:nvPr/>
        </p:nvSpPr>
        <p:spPr bwMode="auto">
          <a:xfrm>
            <a:off x="3719513" y="5934075"/>
            <a:ext cx="1836737" cy="307975"/>
          </a:xfrm>
          <a:prstGeom prst="rect">
            <a:avLst/>
          </a:prstGeom>
          <a:noFill/>
          <a:ln w="9525">
            <a:noFill/>
            <a:miter lim="800000"/>
            <a:headEnd/>
            <a:tailEnd/>
          </a:ln>
        </p:spPr>
        <p:txBody>
          <a:bodyPr wrap="none">
            <a:spAutoFit/>
          </a:bodyPr>
          <a:lstStyle/>
          <a:p>
            <a:pPr>
              <a:spcBef>
                <a:spcPct val="10000"/>
              </a:spcBef>
              <a:spcAft>
                <a:spcPct val="10000"/>
              </a:spcAft>
            </a:pPr>
            <a:r>
              <a:rPr lang="pt-BR" b="0" i="1"/>
              <a:t>↑         </a:t>
            </a:r>
            <a:r>
              <a:rPr lang="pl-PL" b="0" i="1"/>
              <a:t>↓</a:t>
            </a:r>
            <a:r>
              <a:rPr lang="en-US" b="0" i="1"/>
              <a:t>           </a:t>
            </a:r>
            <a:r>
              <a:rPr lang="pt-BR" b="0" i="1"/>
              <a:t>↑      </a:t>
            </a:r>
            <a:r>
              <a:rPr lang="pl-PL" b="0" i="1"/>
              <a:t>↓</a:t>
            </a:r>
            <a:endParaRPr lang="en-US"/>
          </a:p>
        </p:txBody>
      </p:sp>
      <p:pic>
        <p:nvPicPr>
          <p:cNvPr id="87053" name="Picture 5"/>
          <p:cNvPicPr>
            <a:picLocks noChangeAspect="1"/>
          </p:cNvPicPr>
          <p:nvPr/>
        </p:nvPicPr>
        <p:blipFill>
          <a:blip r:embed="rId4" cstate="print"/>
          <a:srcRect/>
          <a:stretch>
            <a:fillRect/>
          </a:stretch>
        </p:blipFill>
        <p:spPr bwMode="auto">
          <a:xfrm>
            <a:off x="779463" y="1890713"/>
            <a:ext cx="5476875" cy="3352800"/>
          </a:xfrm>
          <a:prstGeom prst="rect">
            <a:avLst/>
          </a:prstGeom>
          <a:noFill/>
          <a:ln w="9525">
            <a:noFill/>
            <a:miter lim="800000"/>
            <a:headEnd/>
            <a:tailEnd/>
          </a:ln>
        </p:spPr>
      </p:pic>
      <p:pic>
        <p:nvPicPr>
          <p:cNvPr id="87054" name="Picture 7"/>
          <p:cNvPicPr>
            <a:picLocks noChangeAspect="1"/>
          </p:cNvPicPr>
          <p:nvPr/>
        </p:nvPicPr>
        <p:blipFill>
          <a:blip r:embed="rId5" cstate="print"/>
          <a:srcRect/>
          <a:stretch>
            <a:fillRect/>
          </a:stretch>
        </p:blipFill>
        <p:spPr bwMode="auto">
          <a:xfrm>
            <a:off x="779463" y="1890713"/>
            <a:ext cx="5476875" cy="3352800"/>
          </a:xfrm>
          <a:prstGeom prst="rect">
            <a:avLst/>
          </a:prstGeom>
          <a:noFill/>
          <a:ln w="9525">
            <a:noFill/>
            <a:miter lim="800000"/>
            <a:headEnd/>
            <a:tailEnd/>
          </a:ln>
        </p:spPr>
      </p:pic>
      <p:pic>
        <p:nvPicPr>
          <p:cNvPr id="87055" name="Picture 8"/>
          <p:cNvPicPr>
            <a:picLocks noChangeAspect="1"/>
          </p:cNvPicPr>
          <p:nvPr/>
        </p:nvPicPr>
        <p:blipFill>
          <a:blip r:embed="rId6" cstate="print"/>
          <a:srcRect/>
          <a:stretch>
            <a:fillRect/>
          </a:stretch>
        </p:blipFill>
        <p:spPr bwMode="auto">
          <a:xfrm>
            <a:off x="779463" y="1890713"/>
            <a:ext cx="5476875" cy="3352800"/>
          </a:xfrm>
          <a:prstGeom prst="rect">
            <a:avLst/>
          </a:prstGeom>
          <a:noFill/>
          <a:ln w="9525">
            <a:noFill/>
            <a:miter lim="800000"/>
            <a:headEnd/>
            <a:tailEnd/>
          </a:ln>
        </p:spPr>
      </p:pic>
      <p:pic>
        <p:nvPicPr>
          <p:cNvPr id="87056" name="Picture 9"/>
          <p:cNvPicPr>
            <a:picLocks noChangeAspect="1"/>
          </p:cNvPicPr>
          <p:nvPr/>
        </p:nvPicPr>
        <p:blipFill>
          <a:blip r:embed="rId7" cstate="print"/>
          <a:srcRect/>
          <a:stretch>
            <a:fillRect/>
          </a:stretch>
        </p:blipFill>
        <p:spPr bwMode="auto">
          <a:xfrm>
            <a:off x="779463" y="1890713"/>
            <a:ext cx="5476875" cy="3352800"/>
          </a:xfrm>
          <a:prstGeom prst="rect">
            <a:avLst/>
          </a:prstGeom>
          <a:noFill/>
          <a:ln w="9525">
            <a:noFill/>
            <a:miter lim="800000"/>
            <a:headEnd/>
            <a:tailEnd/>
          </a:ln>
        </p:spPr>
      </p:pic>
      <p:pic>
        <p:nvPicPr>
          <p:cNvPr id="87057" name="Picture 10"/>
          <p:cNvPicPr>
            <a:picLocks noChangeAspect="1"/>
          </p:cNvPicPr>
          <p:nvPr/>
        </p:nvPicPr>
        <p:blipFill>
          <a:blip r:embed="rId8" cstate="print"/>
          <a:srcRect/>
          <a:stretch>
            <a:fillRect/>
          </a:stretch>
        </p:blipFill>
        <p:spPr bwMode="auto">
          <a:xfrm>
            <a:off x="779463" y="1890713"/>
            <a:ext cx="5476875" cy="3352800"/>
          </a:xfrm>
          <a:prstGeom prst="rect">
            <a:avLst/>
          </a:prstGeom>
          <a:noFill/>
          <a:ln w="9525">
            <a:noFill/>
            <a:miter lim="800000"/>
            <a:headEnd/>
            <a:tailEnd/>
          </a:ln>
        </p:spPr>
      </p:pic>
      <p:pic>
        <p:nvPicPr>
          <p:cNvPr id="44" name="Picture 43"/>
          <p:cNvPicPr>
            <a:picLocks noChangeAspect="1"/>
          </p:cNvPicPr>
          <p:nvPr/>
        </p:nvPicPr>
        <p:blipFill>
          <a:blip r:embed="rId9" cstate="print"/>
          <a:srcRect/>
          <a:stretch>
            <a:fillRect/>
          </a:stretch>
        </p:blipFill>
        <p:spPr bwMode="auto">
          <a:xfrm>
            <a:off x="779463" y="1890713"/>
            <a:ext cx="5476875" cy="3352800"/>
          </a:xfrm>
          <a:prstGeom prst="rect">
            <a:avLst/>
          </a:prstGeom>
          <a:noFill/>
          <a:ln w="9525">
            <a:noFill/>
            <a:miter lim="800000"/>
            <a:headEnd/>
            <a:tailEnd/>
          </a:ln>
        </p:spPr>
      </p:pic>
      <p:pic>
        <p:nvPicPr>
          <p:cNvPr id="45" name="Picture 44"/>
          <p:cNvPicPr>
            <a:picLocks noChangeAspect="1"/>
          </p:cNvPicPr>
          <p:nvPr/>
        </p:nvPicPr>
        <p:blipFill>
          <a:blip r:embed="rId10" cstate="print"/>
          <a:srcRect/>
          <a:stretch>
            <a:fillRect/>
          </a:stretch>
        </p:blipFill>
        <p:spPr bwMode="auto">
          <a:xfrm>
            <a:off x="779463" y="1890713"/>
            <a:ext cx="5476875" cy="3352800"/>
          </a:xfrm>
          <a:prstGeom prst="rect">
            <a:avLst/>
          </a:prstGeom>
          <a:noFill/>
          <a:ln w="9525">
            <a:noFill/>
            <a:miter lim="800000"/>
            <a:headEnd/>
            <a:tailEnd/>
          </a:ln>
        </p:spPr>
      </p:pic>
      <p:pic>
        <p:nvPicPr>
          <p:cNvPr id="87060" name="Picture 11"/>
          <p:cNvPicPr>
            <a:picLocks noChangeAspect="1"/>
          </p:cNvPicPr>
          <p:nvPr/>
        </p:nvPicPr>
        <p:blipFill>
          <a:blip r:embed="rId11" cstate="print"/>
          <a:srcRect/>
          <a:stretch>
            <a:fillRect/>
          </a:stretch>
        </p:blipFill>
        <p:spPr bwMode="auto">
          <a:xfrm>
            <a:off x="779463" y="1890713"/>
            <a:ext cx="5476875" cy="3352800"/>
          </a:xfrm>
          <a:prstGeom prst="rect">
            <a:avLst/>
          </a:prstGeom>
          <a:noFill/>
          <a:ln w="9525">
            <a:noFill/>
            <a:miter lim="800000"/>
            <a:headEnd/>
            <a:tailEnd/>
          </a:ln>
        </p:spPr>
      </p:pic>
      <p:pic>
        <p:nvPicPr>
          <p:cNvPr id="87061" name="Picture 35"/>
          <p:cNvPicPr>
            <a:picLocks noChangeAspect="1"/>
          </p:cNvPicPr>
          <p:nvPr/>
        </p:nvPicPr>
        <p:blipFill>
          <a:blip r:embed="rId12" cstate="print"/>
          <a:srcRect/>
          <a:stretch>
            <a:fillRect/>
          </a:stretch>
        </p:blipFill>
        <p:spPr bwMode="auto">
          <a:xfrm>
            <a:off x="779463" y="1890713"/>
            <a:ext cx="5476875" cy="3352800"/>
          </a:xfrm>
          <a:prstGeom prst="rect">
            <a:avLst/>
          </a:prstGeom>
          <a:noFill/>
          <a:ln w="9525">
            <a:noFill/>
            <a:miter lim="800000"/>
            <a:headEnd/>
            <a:tailEnd/>
          </a:ln>
        </p:spPr>
      </p:pic>
      <p:pic>
        <p:nvPicPr>
          <p:cNvPr id="87062" name="Picture 36"/>
          <p:cNvPicPr>
            <a:picLocks noChangeAspect="1"/>
          </p:cNvPicPr>
          <p:nvPr/>
        </p:nvPicPr>
        <p:blipFill>
          <a:blip r:embed="rId13" cstate="print"/>
          <a:srcRect/>
          <a:stretch>
            <a:fillRect/>
          </a:stretch>
        </p:blipFill>
        <p:spPr bwMode="auto">
          <a:xfrm>
            <a:off x="779463" y="1890713"/>
            <a:ext cx="5476875" cy="3352800"/>
          </a:xfrm>
          <a:prstGeom prst="rect">
            <a:avLst/>
          </a:prstGeom>
          <a:noFill/>
          <a:ln w="9525">
            <a:noFill/>
            <a:miter lim="800000"/>
            <a:headEnd/>
            <a:tailEnd/>
          </a:ln>
        </p:spPr>
      </p:pic>
      <p:pic>
        <p:nvPicPr>
          <p:cNvPr id="87063" name="Picture 37"/>
          <p:cNvPicPr>
            <a:picLocks noChangeAspect="1"/>
          </p:cNvPicPr>
          <p:nvPr/>
        </p:nvPicPr>
        <p:blipFill>
          <a:blip r:embed="rId14" cstate="print"/>
          <a:srcRect/>
          <a:stretch>
            <a:fillRect/>
          </a:stretch>
        </p:blipFill>
        <p:spPr bwMode="auto">
          <a:xfrm>
            <a:off x="779463" y="1890713"/>
            <a:ext cx="5476875" cy="3352800"/>
          </a:xfrm>
          <a:prstGeom prst="rect">
            <a:avLst/>
          </a:prstGeom>
          <a:noFill/>
          <a:ln w="9525">
            <a:noFill/>
            <a:miter lim="800000"/>
            <a:headEnd/>
            <a:tailEnd/>
          </a:ln>
        </p:spPr>
      </p:pic>
      <p:pic>
        <p:nvPicPr>
          <p:cNvPr id="39" name="Picture 38"/>
          <p:cNvPicPr>
            <a:picLocks noChangeAspect="1"/>
          </p:cNvPicPr>
          <p:nvPr/>
        </p:nvPicPr>
        <p:blipFill>
          <a:blip r:embed="rId15" cstate="print"/>
          <a:srcRect/>
          <a:stretch>
            <a:fillRect/>
          </a:stretch>
        </p:blipFill>
        <p:spPr bwMode="auto">
          <a:xfrm>
            <a:off x="779463" y="1890713"/>
            <a:ext cx="5476875" cy="3352800"/>
          </a:xfrm>
          <a:prstGeom prst="rect">
            <a:avLst/>
          </a:prstGeom>
          <a:noFill/>
          <a:ln w="9525">
            <a:noFill/>
            <a:miter lim="800000"/>
            <a:headEnd/>
            <a:tailEnd/>
          </a:ln>
        </p:spPr>
      </p:pic>
      <p:pic>
        <p:nvPicPr>
          <p:cNvPr id="40" name="Picture 39"/>
          <p:cNvPicPr>
            <a:picLocks noChangeAspect="1"/>
          </p:cNvPicPr>
          <p:nvPr/>
        </p:nvPicPr>
        <p:blipFill>
          <a:blip r:embed="rId16" cstate="print"/>
          <a:srcRect/>
          <a:stretch>
            <a:fillRect/>
          </a:stretch>
        </p:blipFill>
        <p:spPr bwMode="auto">
          <a:xfrm>
            <a:off x="779463" y="1890713"/>
            <a:ext cx="5476875" cy="3352800"/>
          </a:xfrm>
          <a:prstGeom prst="rect">
            <a:avLst/>
          </a:prstGeom>
          <a:noFill/>
          <a:ln w="9525">
            <a:noFill/>
            <a:miter lim="800000"/>
            <a:headEnd/>
            <a:tailEnd/>
          </a:ln>
        </p:spPr>
      </p:pic>
      <p:pic>
        <p:nvPicPr>
          <p:cNvPr id="41" name="Picture 40"/>
          <p:cNvPicPr>
            <a:picLocks noChangeAspect="1"/>
          </p:cNvPicPr>
          <p:nvPr/>
        </p:nvPicPr>
        <p:blipFill>
          <a:blip r:embed="rId17" cstate="print"/>
          <a:srcRect/>
          <a:stretch>
            <a:fillRect/>
          </a:stretch>
        </p:blipFill>
        <p:spPr bwMode="auto">
          <a:xfrm>
            <a:off x="779463" y="1890713"/>
            <a:ext cx="5476875" cy="3352800"/>
          </a:xfrm>
          <a:prstGeom prst="rect">
            <a:avLst/>
          </a:prstGeom>
          <a:noFill/>
          <a:ln w="9525">
            <a:noFill/>
            <a:miter lim="800000"/>
            <a:headEnd/>
            <a:tailEnd/>
          </a:ln>
        </p:spPr>
      </p:pic>
      <p:pic>
        <p:nvPicPr>
          <p:cNvPr id="42" name="Picture 41"/>
          <p:cNvPicPr>
            <a:picLocks noChangeAspect="1"/>
          </p:cNvPicPr>
          <p:nvPr/>
        </p:nvPicPr>
        <p:blipFill>
          <a:blip r:embed="rId18" cstate="print"/>
          <a:srcRect/>
          <a:stretch>
            <a:fillRect/>
          </a:stretch>
        </p:blipFill>
        <p:spPr bwMode="auto">
          <a:xfrm>
            <a:off x="779463" y="1890713"/>
            <a:ext cx="5476875" cy="3352800"/>
          </a:xfrm>
          <a:prstGeom prst="rect">
            <a:avLst/>
          </a:prstGeom>
          <a:noFill/>
          <a:ln w="9525">
            <a:noFill/>
            <a:miter lim="800000"/>
            <a:headEnd/>
            <a:tailEnd/>
          </a:ln>
        </p:spPr>
      </p:pic>
      <p:pic>
        <p:nvPicPr>
          <p:cNvPr id="43" name="Picture 42"/>
          <p:cNvPicPr>
            <a:picLocks noChangeAspect="1"/>
          </p:cNvPicPr>
          <p:nvPr/>
        </p:nvPicPr>
        <p:blipFill>
          <a:blip r:embed="rId19" cstate="print"/>
          <a:srcRect/>
          <a:stretch>
            <a:fillRect/>
          </a:stretch>
        </p:blipFill>
        <p:spPr bwMode="auto">
          <a:xfrm>
            <a:off x="779463" y="1890713"/>
            <a:ext cx="5476875" cy="3352800"/>
          </a:xfrm>
          <a:prstGeom prst="rect">
            <a:avLst/>
          </a:prstGeom>
          <a:noFill/>
          <a:ln w="9525">
            <a:noFill/>
            <a:miter lim="800000"/>
            <a:headEnd/>
            <a:tailEnd/>
          </a:ln>
        </p:spPr>
      </p:pic>
      <p:pic>
        <p:nvPicPr>
          <p:cNvPr id="46" name="Picture 45"/>
          <p:cNvPicPr>
            <a:picLocks noChangeAspect="1"/>
          </p:cNvPicPr>
          <p:nvPr/>
        </p:nvPicPr>
        <p:blipFill>
          <a:blip r:embed="rId20" cstate="print"/>
          <a:srcRect/>
          <a:stretch>
            <a:fillRect/>
          </a:stretch>
        </p:blipFill>
        <p:spPr bwMode="auto">
          <a:xfrm>
            <a:off x="779463" y="1890713"/>
            <a:ext cx="5476875" cy="3352800"/>
          </a:xfrm>
          <a:prstGeom prst="rect">
            <a:avLst/>
          </a:prstGeom>
          <a:noFill/>
          <a:ln w="9525">
            <a:noFill/>
            <a:miter lim="800000"/>
            <a:headEnd/>
            <a:tailEnd/>
          </a:ln>
        </p:spPr>
      </p:pic>
      <p:sp>
        <p:nvSpPr>
          <p:cNvPr id="87070" name="Rectangle 46"/>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87071" name="Straight Connector 47"/>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87072" name="Rectangle 3"/>
          <p:cNvSpPr>
            <a:spLocks noGrp="1" noChangeArrowheads="1"/>
          </p:cNvSpPr>
          <p:nvPr>
            <p:ph type="title"/>
          </p:nvPr>
        </p:nvSpPr>
        <p:spPr>
          <a:xfrm>
            <a:off x="217714" y="0"/>
            <a:ext cx="8926286" cy="820738"/>
          </a:xfrm>
        </p:spPr>
        <p:txBody>
          <a:bodyPr/>
          <a:lstStyle/>
          <a:p>
            <a:r>
              <a:rPr lang="en-US" dirty="0" smtClean="0">
                <a:solidFill>
                  <a:srgbClr val="69134B"/>
                </a:solidFill>
              </a:rPr>
              <a:t>3 </a:t>
            </a:r>
            <a:r>
              <a:rPr lang="el-GR" sz="2000" dirty="0" smtClean="0">
                <a:solidFill>
                  <a:srgbClr val="69134B"/>
                </a:solidFill>
              </a:rPr>
              <a:t>Επιπτώσεις του Εμπορίου στις Τιμές των Παραγωγικών Συντελεστών</a:t>
            </a:r>
            <a:endParaRPr lang="en-US" sz="2000" dirty="0" smtClean="0">
              <a:solidFill>
                <a:srgbClr val="69134B"/>
              </a:solidFill>
            </a:endParaRPr>
          </a:p>
        </p:txBody>
      </p:sp>
      <p:sp>
        <p:nvSpPr>
          <p:cNvPr id="87073" name="Text Box 36"/>
          <p:cNvSpPr txBox="1">
            <a:spLocks noChangeArrowheads="1"/>
          </p:cNvSpPr>
          <p:nvPr/>
        </p:nvSpPr>
        <p:spPr bwMode="auto">
          <a:xfrm>
            <a:off x="3248025" y="1422400"/>
            <a:ext cx="5657850" cy="523220"/>
          </a:xfrm>
          <a:prstGeom prst="rect">
            <a:avLst/>
          </a:prstGeom>
          <a:noFill/>
          <a:ln w="9525">
            <a:noFill/>
            <a:miter lim="800000"/>
            <a:headEnd/>
            <a:tailEnd/>
          </a:ln>
        </p:spPr>
        <p:txBody>
          <a:bodyPr>
            <a:spAutoFit/>
          </a:bodyPr>
          <a:lstStyle/>
          <a:p>
            <a:r>
              <a:rPr lang="el-GR" dirty="0" smtClean="0">
                <a:solidFill>
                  <a:srgbClr val="8A3A6A"/>
                </a:solidFill>
              </a:rPr>
              <a:t>Επιπτώσεις μιας Υψηλότερης Σχετικής Τιμής Υπολογιστών στους Μισθούς/Ενοίκια (συνέχεια)</a:t>
            </a:r>
            <a:endParaRPr lang="en-US" dirty="0" smtClean="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wipe(left)">
                                      <p:cBhvr>
                                        <p:cTn id="7" dur="500"/>
                                        <p:tgtEl>
                                          <p:spTgt spid="2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000"/>
                                        <p:tgtEl>
                                          <p:spTgt spid="3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1000"/>
                                        <p:tgtEl>
                                          <p:spTgt spid="40"/>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wipe(left)">
                                      <p:cBhvr>
                                        <p:cTn id="24" dur="500"/>
                                        <p:tgtEl>
                                          <p:spTgt spid="24">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1000"/>
                                        <p:tgtEl>
                                          <p:spTgt spid="4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1000"/>
                                        <p:tgtEl>
                                          <p:spTgt spid="43"/>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1000"/>
                                        <p:tgtEl>
                                          <p:spTgt spid="44"/>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1000"/>
                                        <p:tgtEl>
                                          <p:spTgt spid="45"/>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10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2"/>
      <p:bldP spid="31" grpId="0"/>
      <p:bldP spid="32" grpId="0"/>
      <p:bldP spid="33" grpId="0" animBg="1"/>
      <p:bldP spid="34" grpId="0" animBg="1"/>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7" y="820738"/>
            <a:ext cx="8011205"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Καθορισμός Πραγματικού Μισθού και Πραγματικού Ενοικίου</a:t>
            </a:r>
            <a:endParaRPr lang="en-US" sz="2400" dirty="0">
              <a:solidFill>
                <a:srgbClr val="356A41"/>
              </a:solidFill>
            </a:endParaRPr>
          </a:p>
        </p:txBody>
      </p:sp>
      <p:sp>
        <p:nvSpPr>
          <p:cNvPr id="15" name="Rectangle 6"/>
          <p:cNvSpPr>
            <a:spLocks noChangeArrowheads="1"/>
          </p:cNvSpPr>
          <p:nvPr/>
        </p:nvSpPr>
        <p:spPr bwMode="auto">
          <a:xfrm>
            <a:off x="566738" y="1683657"/>
            <a:ext cx="7947025" cy="1348061"/>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Μεταβολή στο Πραγματικό Ενοίκιο</a:t>
            </a:r>
            <a:endParaRPr lang="en-US" sz="2400" dirty="0">
              <a:solidFill>
                <a:srgbClr val="3D68AF"/>
              </a:solidFill>
            </a:endParaRPr>
          </a:p>
          <a:p>
            <a:pPr>
              <a:spcBef>
                <a:spcPct val="10000"/>
              </a:spcBef>
              <a:spcAft>
                <a:spcPct val="10000"/>
              </a:spcAft>
            </a:pPr>
            <a:r>
              <a:rPr lang="es-ES" sz="2400" b="0" i="1" dirty="0">
                <a:latin typeface="JansonText-Italic"/>
              </a:rPr>
              <a:t>R </a:t>
            </a:r>
            <a:r>
              <a:rPr lang="es-ES" sz="2400" b="0" i="1" dirty="0">
                <a:latin typeface="Symbol" pitchFamily="18" charset="2"/>
              </a:rPr>
              <a:t>= </a:t>
            </a:r>
            <a:r>
              <a:rPr lang="es-ES" sz="2400" b="0" i="1" dirty="0">
                <a:latin typeface="JansonText-Italic"/>
              </a:rPr>
              <a:t>P</a:t>
            </a:r>
            <a:r>
              <a:rPr lang="es-ES" sz="2400" b="0" i="1" baseline="-25000" dirty="0">
                <a:latin typeface="JansonText-Italic"/>
              </a:rPr>
              <a:t>C</a:t>
            </a:r>
            <a:r>
              <a:rPr lang="es-ES" sz="2400" b="0" i="1" dirty="0">
                <a:latin typeface="JansonText-Italic"/>
              </a:rPr>
              <a:t> </a:t>
            </a:r>
            <a:r>
              <a:rPr lang="es-ES" sz="2400" b="0" i="1" dirty="0">
                <a:latin typeface="JansonText-Roman"/>
              </a:rPr>
              <a:t>• </a:t>
            </a:r>
            <a:r>
              <a:rPr lang="es-ES" sz="2400" b="0" i="1" dirty="0">
                <a:latin typeface="JansonText-Italic"/>
              </a:rPr>
              <a:t>MPK</a:t>
            </a:r>
            <a:r>
              <a:rPr lang="es-ES" sz="2400" b="0" i="1" baseline="-25000" dirty="0">
                <a:latin typeface="JansonText-Italic"/>
              </a:rPr>
              <a:t>C</a:t>
            </a:r>
            <a:r>
              <a:rPr lang="es-ES" sz="2400" b="0" i="1" dirty="0">
                <a:latin typeface="JansonText-Italic"/>
              </a:rPr>
              <a:t> </a:t>
            </a:r>
            <a:r>
              <a:rPr lang="el-GR" sz="2400" b="0" i="1" dirty="0" smtClean="0">
                <a:latin typeface="JansonText-Roman"/>
              </a:rPr>
              <a:t>και</a:t>
            </a:r>
            <a:r>
              <a:rPr lang="es-ES" sz="2400" b="0" i="1" dirty="0" smtClean="0">
                <a:latin typeface="JansonText-Roman"/>
              </a:rPr>
              <a:t> </a:t>
            </a:r>
            <a:r>
              <a:rPr lang="es-ES" sz="2400" b="0" i="1" dirty="0">
                <a:latin typeface="JansonText-Italic"/>
              </a:rPr>
              <a:t>R </a:t>
            </a:r>
            <a:r>
              <a:rPr lang="es-ES" sz="2400" b="0" i="1" dirty="0">
                <a:latin typeface="Symbol" pitchFamily="18" charset="2"/>
              </a:rPr>
              <a:t>= </a:t>
            </a:r>
            <a:r>
              <a:rPr lang="es-ES" sz="2400" b="0" i="1" dirty="0">
                <a:latin typeface="JansonText-Italic"/>
              </a:rPr>
              <a:t>P</a:t>
            </a:r>
            <a:r>
              <a:rPr lang="es-ES" sz="2400" b="0" i="1" baseline="-25000" dirty="0">
                <a:latin typeface="JansonText-Italic"/>
              </a:rPr>
              <a:t>S</a:t>
            </a:r>
            <a:r>
              <a:rPr lang="es-ES" sz="2400" b="0" i="1" dirty="0">
                <a:latin typeface="JansonText-Italic"/>
              </a:rPr>
              <a:t> </a:t>
            </a:r>
            <a:r>
              <a:rPr lang="es-ES" sz="2400" b="0" i="1" dirty="0">
                <a:latin typeface="JansonText-Roman"/>
              </a:rPr>
              <a:t>• </a:t>
            </a:r>
            <a:r>
              <a:rPr lang="es-ES" sz="2400" b="0" i="1" dirty="0">
                <a:latin typeface="JansonText-Italic"/>
              </a:rPr>
              <a:t>MPK</a:t>
            </a:r>
            <a:r>
              <a:rPr lang="es-ES" sz="2400" b="0" i="1" baseline="-25000" dirty="0">
                <a:latin typeface="JansonText-Italic"/>
              </a:rPr>
              <a:t>S</a:t>
            </a:r>
          </a:p>
          <a:p>
            <a:pPr>
              <a:spcBef>
                <a:spcPct val="10000"/>
              </a:spcBef>
              <a:spcAft>
                <a:spcPct val="10000"/>
              </a:spcAft>
            </a:pPr>
            <a:r>
              <a:rPr lang="pt-BR" sz="2400" b="0" i="1" dirty="0"/>
              <a:t>MPK</a:t>
            </a:r>
            <a:r>
              <a:rPr lang="pt-BR" sz="2400" b="0" i="1" baseline="-25000" dirty="0"/>
              <a:t>C</a:t>
            </a:r>
            <a:r>
              <a:rPr lang="pt-BR" sz="2400" b="0" i="1" dirty="0"/>
              <a:t> = R/P</a:t>
            </a:r>
            <a:r>
              <a:rPr lang="pt-BR" sz="2400" b="0" i="1" baseline="-25000" dirty="0"/>
              <a:t>C</a:t>
            </a:r>
            <a:r>
              <a:rPr lang="pt-BR" sz="2400" b="0" i="1" dirty="0"/>
              <a:t> ↑ </a:t>
            </a:r>
            <a:r>
              <a:rPr lang="el-GR" sz="2400" b="0" i="1" dirty="0" smtClean="0"/>
              <a:t>και</a:t>
            </a:r>
            <a:r>
              <a:rPr lang="pt-BR" sz="2400" b="0" i="1" dirty="0" smtClean="0"/>
              <a:t> </a:t>
            </a:r>
            <a:r>
              <a:rPr lang="pt-BR" sz="2400" b="0" i="1" dirty="0"/>
              <a:t>MPK</a:t>
            </a:r>
            <a:r>
              <a:rPr lang="pt-BR" sz="2400" b="0" i="1" baseline="-25000" dirty="0"/>
              <a:t>S</a:t>
            </a:r>
            <a:r>
              <a:rPr lang="pt-BR" sz="2400" b="0" i="1" dirty="0"/>
              <a:t> = R/P</a:t>
            </a:r>
            <a:r>
              <a:rPr lang="pt-BR" sz="2400" b="0" i="1" baseline="-25000" dirty="0"/>
              <a:t>S</a:t>
            </a:r>
            <a:r>
              <a:rPr lang="pt-BR" sz="2400" b="0" i="1" dirty="0"/>
              <a:t> ↑</a:t>
            </a:r>
            <a:endParaRPr lang="en-US" sz="2400" b="0" i="1" dirty="0">
              <a:solidFill>
                <a:srgbClr val="3D68AF"/>
              </a:solidFill>
            </a:endParaRPr>
          </a:p>
        </p:txBody>
      </p:sp>
      <p:sp>
        <p:nvSpPr>
          <p:cNvPr id="16" name="Rectangle 6"/>
          <p:cNvSpPr>
            <a:spLocks noChangeArrowheads="1"/>
          </p:cNvSpPr>
          <p:nvPr/>
        </p:nvSpPr>
        <p:spPr bwMode="auto">
          <a:xfrm>
            <a:off x="577850" y="3222170"/>
            <a:ext cx="7947025" cy="1348061"/>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Μεταβολή στον Πραγματικό Μισθό</a:t>
            </a:r>
            <a:endParaRPr lang="en-US" sz="2400" dirty="0">
              <a:solidFill>
                <a:srgbClr val="3D68AF"/>
              </a:solidFill>
            </a:endParaRPr>
          </a:p>
          <a:p>
            <a:pPr>
              <a:spcBef>
                <a:spcPct val="10000"/>
              </a:spcBef>
              <a:spcAft>
                <a:spcPct val="10000"/>
              </a:spcAft>
            </a:pPr>
            <a:r>
              <a:rPr lang="es-ES" sz="2400" b="0" i="1" dirty="0"/>
              <a:t>W = P</a:t>
            </a:r>
            <a:r>
              <a:rPr lang="es-ES" sz="2400" b="0" i="1" baseline="-25000" dirty="0"/>
              <a:t>C</a:t>
            </a:r>
            <a:r>
              <a:rPr lang="es-ES" sz="2400" b="0" i="1" dirty="0"/>
              <a:t> • MPL</a:t>
            </a:r>
            <a:r>
              <a:rPr lang="es-ES" sz="2400" b="0" i="1" baseline="-25000" dirty="0"/>
              <a:t>C</a:t>
            </a:r>
            <a:r>
              <a:rPr lang="es-ES" sz="2400" b="0" i="1" dirty="0"/>
              <a:t> </a:t>
            </a:r>
            <a:r>
              <a:rPr lang="el-GR" sz="2400" b="0" i="1" dirty="0" smtClean="0"/>
              <a:t>και</a:t>
            </a:r>
            <a:r>
              <a:rPr lang="es-ES" sz="2400" b="0" i="1" dirty="0" smtClean="0"/>
              <a:t> </a:t>
            </a:r>
            <a:r>
              <a:rPr lang="es-ES" sz="2400" b="0" i="1" dirty="0"/>
              <a:t>W = P</a:t>
            </a:r>
            <a:r>
              <a:rPr lang="es-ES" sz="2400" b="0" i="1" baseline="-25000" dirty="0"/>
              <a:t>S</a:t>
            </a:r>
            <a:r>
              <a:rPr lang="es-ES" sz="2400" b="0" i="1" dirty="0"/>
              <a:t> • MPL</a:t>
            </a:r>
            <a:r>
              <a:rPr lang="es-ES" sz="2400" b="0" i="1" baseline="-25000" dirty="0"/>
              <a:t>S</a:t>
            </a:r>
          </a:p>
          <a:p>
            <a:pPr>
              <a:spcBef>
                <a:spcPct val="10000"/>
              </a:spcBef>
              <a:spcAft>
                <a:spcPct val="10000"/>
              </a:spcAft>
            </a:pPr>
            <a:r>
              <a:rPr lang="pl-PL" sz="2400" b="0" i="1" dirty="0"/>
              <a:t>MPL</a:t>
            </a:r>
            <a:r>
              <a:rPr lang="pl-PL" sz="2400" b="0" i="1" baseline="-25000" dirty="0"/>
              <a:t>C</a:t>
            </a:r>
            <a:r>
              <a:rPr lang="pl-PL" sz="2400" b="0" i="1" dirty="0"/>
              <a:t> = W/P</a:t>
            </a:r>
            <a:r>
              <a:rPr lang="pl-PL" sz="2400" b="0" i="1" baseline="-25000" dirty="0"/>
              <a:t>C</a:t>
            </a:r>
            <a:r>
              <a:rPr lang="pl-PL" sz="2400" b="0" i="1" dirty="0"/>
              <a:t> ↓ </a:t>
            </a:r>
            <a:r>
              <a:rPr lang="el-GR" sz="2400" b="0" i="1" dirty="0" smtClean="0"/>
              <a:t>και</a:t>
            </a:r>
            <a:r>
              <a:rPr lang="pl-PL" sz="2400" b="0" i="1" dirty="0" smtClean="0"/>
              <a:t> </a:t>
            </a:r>
            <a:r>
              <a:rPr lang="pl-PL" sz="2400" b="0" i="1" dirty="0"/>
              <a:t>MPL</a:t>
            </a:r>
            <a:r>
              <a:rPr lang="pl-PL" sz="2400" b="0" i="1" baseline="-25000" dirty="0"/>
              <a:t>S</a:t>
            </a:r>
            <a:r>
              <a:rPr lang="pl-PL" sz="2400" b="0" i="1" dirty="0"/>
              <a:t> = W/P</a:t>
            </a:r>
            <a:r>
              <a:rPr lang="pl-PL" sz="2400" b="0" i="1" baseline="-25000" dirty="0"/>
              <a:t>S</a:t>
            </a:r>
            <a:r>
              <a:rPr lang="pl-PL" sz="2400" b="0" i="1" dirty="0"/>
              <a:t> ↓</a:t>
            </a:r>
            <a:endParaRPr lang="en-US" sz="2400" b="0" dirty="0">
              <a:solidFill>
                <a:srgbClr val="3D68AF"/>
              </a:solidFill>
            </a:endParaRPr>
          </a:p>
        </p:txBody>
      </p:sp>
      <p:sp>
        <p:nvSpPr>
          <p:cNvPr id="89092" name="Rectangle 9"/>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89093" name="Straight Connector 10"/>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8909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3 </a:t>
            </a:r>
            <a:r>
              <a:rPr lang="el-GR" sz="2400" dirty="0" smtClean="0">
                <a:solidFill>
                  <a:srgbClr val="69134B"/>
                </a:solidFill>
              </a:rPr>
              <a:t>Επιπτώσεις του Εμπορίου στις Τιμές των Παραγωγικών Συντελεστών</a:t>
            </a:r>
            <a:endParaRPr lang="en-US" sz="2400" dirty="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utoUpdateAnimBg="0"/>
      <p:bldP spid="1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7" y="820738"/>
            <a:ext cx="7909605"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Καθορισμός Πραγματικού Μισθού και Πραγματικού Ενοικίου</a:t>
            </a:r>
            <a:endParaRPr lang="en-US" sz="2400" dirty="0" smtClean="0">
              <a:solidFill>
                <a:srgbClr val="356A41"/>
              </a:solidFill>
            </a:endParaRPr>
          </a:p>
        </p:txBody>
      </p:sp>
      <p:sp>
        <p:nvSpPr>
          <p:cNvPr id="21" name="Rectangle 6"/>
          <p:cNvSpPr>
            <a:spLocks noChangeArrowheads="1"/>
          </p:cNvSpPr>
          <p:nvPr/>
        </p:nvSpPr>
        <p:spPr bwMode="auto">
          <a:xfrm>
            <a:off x="566738" y="1712685"/>
            <a:ext cx="7947025" cy="3908762"/>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Θεώρημα </a:t>
            </a:r>
            <a:r>
              <a:rPr lang="en-US" sz="2400" dirty="0" err="1" smtClean="0">
                <a:solidFill>
                  <a:srgbClr val="3D68AF"/>
                </a:solidFill>
              </a:rPr>
              <a:t>Stolper</a:t>
            </a:r>
            <a:r>
              <a:rPr lang="en-US" sz="2400" dirty="0" smtClean="0">
                <a:solidFill>
                  <a:srgbClr val="3D68AF"/>
                </a:solidFill>
              </a:rPr>
              <a:t>-Samuelson: </a:t>
            </a:r>
            <a:r>
              <a:rPr lang="el-GR" sz="2000" b="0" dirty="0" smtClean="0"/>
              <a:t>Μακροπρόθεσμα</a:t>
            </a:r>
            <a:r>
              <a:rPr lang="en-US" sz="2000" b="0" dirty="0" smtClean="0"/>
              <a:t>, </a:t>
            </a:r>
            <a:r>
              <a:rPr lang="el-GR" sz="2000" b="0" dirty="0" smtClean="0"/>
              <a:t>όταν όλοι οι παραγωγικοί συντελεστές παρουσιάζουν κινητικότητα, μια αύξηση στη σχετική τιμή ενός προϊόντος θα αυξήσει τις πραγματικές αμοιβές του συντελεστή που χρησιμοποιείται εντατικά στην παραγωγή αυτού του προϊόντος και θα μειώσει τις πραγματικές αμοιβές του άλλου συντελεστή. </a:t>
            </a:r>
            <a:endParaRPr lang="en-US" sz="2000" b="0" dirty="0"/>
          </a:p>
          <a:p>
            <a:pPr>
              <a:spcBef>
                <a:spcPct val="10000"/>
              </a:spcBef>
              <a:spcAft>
                <a:spcPct val="10000"/>
              </a:spcAft>
            </a:pPr>
            <a:r>
              <a:rPr lang="el-GR" sz="2000" b="0" dirty="0" smtClean="0"/>
              <a:t>Για παράδειγμα, το </a:t>
            </a:r>
            <a:r>
              <a:rPr lang="el-GR" sz="2000" dirty="0" smtClean="0"/>
              <a:t>θεώρημα</a:t>
            </a:r>
            <a:r>
              <a:rPr lang="en-US" sz="2000" b="0" dirty="0" smtClean="0"/>
              <a:t> </a:t>
            </a:r>
            <a:r>
              <a:rPr lang="en-US" sz="2000" dirty="0" err="1" smtClean="0"/>
              <a:t>Stolper</a:t>
            </a:r>
            <a:r>
              <a:rPr lang="en-US" sz="2000" dirty="0" smtClean="0"/>
              <a:t>-Samuelson </a:t>
            </a:r>
            <a:r>
              <a:rPr lang="el-GR" sz="2000" b="0" dirty="0" smtClean="0"/>
              <a:t>προβλέπει ότι όταν η χώρα μας ανοίγεται στο εμπόριο και αντιμετωπίζει υψηλότερες σχετικές τιμές υπολογιστών, το πραγματικό ενοίκιο στη χώρας αυξάνει και πραγματικός μισθός στη χώρα μας μειώνεται. Στην ξένη χώρα, οι  μεταβολές στις πραγματικές τιμές συντελεστών εξελίσσονται ακριβώς αντίθετα. </a:t>
            </a:r>
            <a:endParaRPr lang="en-US" sz="2000" b="0" dirty="0"/>
          </a:p>
        </p:txBody>
      </p:sp>
      <p:sp>
        <p:nvSpPr>
          <p:cNvPr id="91139" name="Rectangle 9"/>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91140" name="Straight Connector 10"/>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91141" name="Rectangle 3"/>
          <p:cNvSpPr txBox="1">
            <a:spLocks noChangeArrowheads="1"/>
          </p:cNvSpPr>
          <p:nvPr/>
        </p:nvSpPr>
        <p:spPr bwMode="auto">
          <a:xfrm>
            <a:off x="0" y="0"/>
            <a:ext cx="9144000" cy="820738"/>
          </a:xfrm>
          <a:prstGeom prst="rect">
            <a:avLst/>
          </a:prstGeom>
          <a:noFill/>
          <a:ln w="9525">
            <a:noFill/>
            <a:miter lim="800000"/>
            <a:headEnd/>
            <a:tailEnd/>
          </a:ln>
        </p:spPr>
        <p:txBody>
          <a:bodyPr anchor="ctr"/>
          <a:lstStyle/>
          <a:p>
            <a:pPr eaLnBrk="0" hangingPunct="0"/>
            <a:r>
              <a:rPr lang="en-US" sz="2400" dirty="0">
                <a:solidFill>
                  <a:srgbClr val="69134B"/>
                </a:solidFill>
              </a:rPr>
              <a:t>3 </a:t>
            </a:r>
            <a:r>
              <a:rPr lang="el-GR" sz="2000" dirty="0" smtClean="0">
                <a:solidFill>
                  <a:srgbClr val="69134B"/>
                </a:solidFill>
              </a:rPr>
              <a:t>Επιπτώσεις του Εμπορίου στις Τιμές των Παραγωγικών Συντελεστών</a:t>
            </a:r>
            <a:endParaRPr lang="en-US" sz="2000" dirty="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wipe(left)">
                                      <p:cBhvr>
                                        <p:cTn id="11" dur="500"/>
                                        <p:tgtEl>
                                          <p:spTgt spid="2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wipe(left)">
                                      <p:cBhvr>
                                        <p:cTn id="16"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uiExpand="1"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333830" y="747713"/>
            <a:ext cx="8389484" cy="369332"/>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56A41"/>
                </a:solidFill>
              </a:rPr>
              <a:t>Μεταβολές σε Πραγματικό Μισθό και Ενοίκιο</a:t>
            </a:r>
            <a:r>
              <a:rPr lang="en-US" sz="1800" dirty="0" smtClean="0">
                <a:solidFill>
                  <a:srgbClr val="356A41"/>
                </a:solidFill>
              </a:rPr>
              <a:t>: </a:t>
            </a:r>
            <a:r>
              <a:rPr lang="el-GR" sz="1800" dirty="0" smtClean="0">
                <a:solidFill>
                  <a:srgbClr val="356A41"/>
                </a:solidFill>
              </a:rPr>
              <a:t>Ένα Αριθμητικό Παράδειγμα </a:t>
            </a:r>
            <a:r>
              <a:rPr lang="en-US" sz="1800" dirty="0" smtClean="0">
                <a:solidFill>
                  <a:srgbClr val="356A41"/>
                </a:solidFill>
              </a:rPr>
              <a:t> </a:t>
            </a:r>
            <a:endParaRPr lang="en-US" sz="1800" dirty="0">
              <a:solidFill>
                <a:srgbClr val="356A41"/>
              </a:solidFill>
            </a:endParaRPr>
          </a:p>
        </p:txBody>
      </p:sp>
      <p:pic>
        <p:nvPicPr>
          <p:cNvPr id="7" name="Picture 6"/>
          <p:cNvPicPr>
            <a:picLocks noChangeAspect="1"/>
          </p:cNvPicPr>
          <p:nvPr/>
        </p:nvPicPr>
        <p:blipFill>
          <a:blip r:embed="rId3" cstate="print"/>
          <a:srcRect/>
          <a:stretch>
            <a:fillRect/>
          </a:stretch>
        </p:blipFill>
        <p:spPr bwMode="auto">
          <a:xfrm>
            <a:off x="381000" y="1166813"/>
            <a:ext cx="8724900" cy="5476875"/>
          </a:xfrm>
          <a:prstGeom prst="rect">
            <a:avLst/>
          </a:prstGeom>
          <a:noFill/>
          <a:ln w="9525">
            <a:noFill/>
            <a:miter lim="800000"/>
            <a:headEnd/>
            <a:tailEnd/>
          </a:ln>
        </p:spPr>
      </p:pic>
      <p:sp>
        <p:nvSpPr>
          <p:cNvPr id="93187" name="Rectangle 7"/>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93188" name="Straight Connector 8"/>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93189" name="Rectangle 3"/>
          <p:cNvSpPr txBox="1">
            <a:spLocks noChangeArrowheads="1"/>
          </p:cNvSpPr>
          <p:nvPr/>
        </p:nvSpPr>
        <p:spPr bwMode="auto">
          <a:xfrm>
            <a:off x="232229" y="0"/>
            <a:ext cx="8911771" cy="820738"/>
          </a:xfrm>
          <a:prstGeom prst="rect">
            <a:avLst/>
          </a:prstGeom>
          <a:noFill/>
          <a:ln w="9525">
            <a:noFill/>
            <a:miter lim="800000"/>
            <a:headEnd/>
            <a:tailEnd/>
          </a:ln>
        </p:spPr>
        <p:txBody>
          <a:bodyPr anchor="ctr"/>
          <a:lstStyle/>
          <a:p>
            <a:pPr eaLnBrk="0" hangingPunct="0"/>
            <a:r>
              <a:rPr lang="en-US" sz="2400" dirty="0">
                <a:solidFill>
                  <a:srgbClr val="69134B"/>
                </a:solidFill>
              </a:rPr>
              <a:t>3 </a:t>
            </a:r>
            <a:r>
              <a:rPr lang="el-GR" sz="2000" dirty="0" smtClean="0">
                <a:solidFill>
                  <a:srgbClr val="69134B"/>
                </a:solidFill>
              </a:rPr>
              <a:t>Επιπτώσεις του Εμπορίου στις Τιμές των Παραγωγικών Συντελεστών</a:t>
            </a:r>
            <a:endParaRPr lang="en-US" sz="2000" dirty="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3" name="Straight Connector 22"/>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22" name="Rectangle 3"/>
          <p:cNvSpPr>
            <a:spLocks noGrp="1" noChangeArrowheads="1"/>
          </p:cNvSpPr>
          <p:nvPr>
            <p:ph type="title" idx="4294967295"/>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Μοντέλο </a:t>
            </a:r>
            <a:r>
              <a:rPr lang="en-US" dirty="0" err="1" smtClean="0">
                <a:solidFill>
                  <a:srgbClr val="69134B"/>
                </a:solidFill>
              </a:rPr>
              <a:t>Heckscher</a:t>
            </a:r>
            <a:r>
              <a:rPr lang="en-US" dirty="0" smtClean="0">
                <a:solidFill>
                  <a:srgbClr val="69134B"/>
                </a:solidFill>
              </a:rPr>
              <a:t>-Ohlin</a:t>
            </a:r>
          </a:p>
        </p:txBody>
      </p:sp>
      <p:sp>
        <p:nvSpPr>
          <p:cNvPr id="14" name="Rectangle 5"/>
          <p:cNvSpPr>
            <a:spLocks noChangeArrowheads="1"/>
          </p:cNvSpPr>
          <p:nvPr/>
        </p:nvSpPr>
        <p:spPr bwMode="auto">
          <a:xfrm>
            <a:off x="582613" y="1169988"/>
            <a:ext cx="7351712" cy="9048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latin typeface="Syntax-Bold"/>
              </a:rPr>
              <a:t>Υποθέσεις του Υποδείγματος</a:t>
            </a:r>
            <a:r>
              <a:rPr lang="en-US" sz="2400" dirty="0" smtClean="0">
                <a:solidFill>
                  <a:srgbClr val="356A41"/>
                </a:solidFill>
                <a:latin typeface="Syntax-Bold"/>
              </a:rPr>
              <a:t> </a:t>
            </a:r>
            <a:r>
              <a:rPr lang="en-US" sz="2400" dirty="0" err="1" smtClean="0">
                <a:solidFill>
                  <a:srgbClr val="356A41"/>
                </a:solidFill>
                <a:latin typeface="Syntax-Bold"/>
              </a:rPr>
              <a:t>Heckscher</a:t>
            </a:r>
            <a:r>
              <a:rPr lang="en-US" sz="2400" dirty="0" smtClean="0">
                <a:solidFill>
                  <a:srgbClr val="356A41"/>
                </a:solidFill>
                <a:latin typeface="Syntax-Bold"/>
              </a:rPr>
              <a:t>-Ohlin</a:t>
            </a:r>
            <a:endParaRPr lang="en-US" sz="2400" dirty="0">
              <a:solidFill>
                <a:srgbClr val="356A41"/>
              </a:solidFill>
              <a:latin typeface="Syntax-Bold"/>
            </a:endParaRPr>
          </a:p>
          <a:p>
            <a:pPr>
              <a:spcBef>
                <a:spcPct val="20000"/>
              </a:spcBef>
            </a:pPr>
            <a:endParaRPr lang="en-US" sz="2400" dirty="0">
              <a:solidFill>
                <a:srgbClr val="356A41"/>
              </a:solidFill>
            </a:endParaRPr>
          </a:p>
        </p:txBody>
      </p:sp>
      <p:sp>
        <p:nvSpPr>
          <p:cNvPr id="7" name="Rectangle 6"/>
          <p:cNvSpPr>
            <a:spLocks noChangeArrowheads="1"/>
          </p:cNvSpPr>
          <p:nvPr/>
        </p:nvSpPr>
        <p:spPr bwMode="auto">
          <a:xfrm>
            <a:off x="552450" y="2663825"/>
            <a:ext cx="7705725" cy="1200329"/>
          </a:xfrm>
          <a:prstGeom prst="rect">
            <a:avLst/>
          </a:prstGeom>
          <a:noFill/>
          <a:ln w="9525">
            <a:noFill/>
            <a:miter lim="800000"/>
            <a:headEnd/>
            <a:tailEnd/>
          </a:ln>
        </p:spPr>
        <p:txBody>
          <a:bodyPr>
            <a:spAutoFit/>
          </a:bodyPr>
          <a:lstStyle/>
          <a:p>
            <a:pPr>
              <a:spcBef>
                <a:spcPct val="20000"/>
              </a:spcBef>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1:  </a:t>
            </a:r>
            <a:r>
              <a:rPr lang="el-GR" sz="2400" b="0" dirty="0" smtClean="0"/>
              <a:t>Δύο παραγωγικοί συντελεστές, εργασία και κεφάλαιο, μπορούν να κινηθούν ελεύθερα μεταξύ κλάδων. </a:t>
            </a:r>
            <a:endParaRPr lang="en-US" sz="2400" dirty="0">
              <a:solidFill>
                <a:srgbClr val="3D68AF"/>
              </a:solidFill>
            </a:endParaRPr>
          </a:p>
        </p:txBody>
      </p:sp>
      <p:sp>
        <p:nvSpPr>
          <p:cNvPr id="8" name="Rectangle 6"/>
          <p:cNvSpPr>
            <a:spLocks noChangeArrowheads="1"/>
          </p:cNvSpPr>
          <p:nvPr/>
        </p:nvSpPr>
        <p:spPr bwMode="auto">
          <a:xfrm>
            <a:off x="554038" y="4130675"/>
            <a:ext cx="7947025" cy="1938992"/>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2: </a:t>
            </a:r>
            <a:r>
              <a:rPr lang="el-GR" sz="2400" b="0" dirty="0" smtClean="0"/>
              <a:t>Η παραγωγή υποδημάτων είναι έντασης εργασίας, δηλαδή απαιτεί περισσότερο εργατικό δυναμικό ανά μονάδα κεφαλαίου προκειμένου να παραχθούν υποδήματα σε σχέση με υπολογιστές, έτσι ώστε </a:t>
            </a:r>
            <a:r>
              <a:rPr lang="en-US" sz="2400" b="0" i="1" dirty="0" smtClean="0"/>
              <a:t>L</a:t>
            </a:r>
            <a:r>
              <a:rPr lang="en-US" sz="2400" b="0" i="1" baseline="-25000" dirty="0" smtClean="0"/>
              <a:t>S</a:t>
            </a:r>
            <a:r>
              <a:rPr lang="en-US" sz="2400" b="0" i="1" dirty="0" smtClean="0"/>
              <a:t> </a:t>
            </a:r>
            <a:r>
              <a:rPr lang="en-US" sz="2400" b="0" dirty="0"/>
              <a:t>/</a:t>
            </a:r>
            <a:r>
              <a:rPr lang="en-US" sz="2400" b="0" i="1" dirty="0"/>
              <a:t>K</a:t>
            </a:r>
            <a:r>
              <a:rPr lang="en-US" sz="2400" b="0" i="1" baseline="-25000" dirty="0"/>
              <a:t>S</a:t>
            </a:r>
            <a:r>
              <a:rPr lang="en-US" sz="2400" b="0" i="1" dirty="0"/>
              <a:t> </a:t>
            </a:r>
            <a:r>
              <a:rPr lang="en-US" sz="2400" b="0" dirty="0"/>
              <a:t>&gt; </a:t>
            </a:r>
            <a:r>
              <a:rPr lang="en-US" sz="2400" b="0" i="1" dirty="0"/>
              <a:t>L</a:t>
            </a:r>
            <a:r>
              <a:rPr lang="en-US" sz="2400" b="0" i="1" baseline="-25000" dirty="0"/>
              <a:t>C</a:t>
            </a:r>
            <a:r>
              <a:rPr lang="en-US" sz="2400" b="0" i="1" dirty="0"/>
              <a:t> </a:t>
            </a:r>
            <a:r>
              <a:rPr lang="en-US" sz="2400" b="0" dirty="0"/>
              <a:t>/</a:t>
            </a:r>
            <a:r>
              <a:rPr lang="en-US" sz="2400" b="0" i="1" dirty="0"/>
              <a:t>K</a:t>
            </a:r>
            <a:r>
              <a:rPr lang="en-US" sz="2400" b="0" i="1" baseline="-25000" dirty="0"/>
              <a:t>C</a:t>
            </a:r>
            <a:r>
              <a:rPr lang="en-US" sz="2400" b="0" i="1" dirty="0"/>
              <a:t>.</a:t>
            </a:r>
            <a:endParaRPr lang="en-US" sz="2400" dirty="0">
              <a:solidFill>
                <a:srgbClr val="3D68A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14" grpId="0" autoUpdateAnimBg="0"/>
      <p:bldP spid="7" grpId="0"/>
      <p:bldP spid="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203200" y="820738"/>
            <a:ext cx="8723313" cy="369332"/>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56A41"/>
                </a:solidFill>
              </a:rPr>
              <a:t>Μεταβολές σε Πραγματικό Μισθό και Ενοίκιο</a:t>
            </a:r>
            <a:r>
              <a:rPr lang="en-US" sz="1800" dirty="0" smtClean="0">
                <a:solidFill>
                  <a:srgbClr val="356A41"/>
                </a:solidFill>
              </a:rPr>
              <a:t>: </a:t>
            </a:r>
            <a:r>
              <a:rPr lang="el-GR" sz="1800" dirty="0" smtClean="0">
                <a:solidFill>
                  <a:srgbClr val="356A41"/>
                </a:solidFill>
              </a:rPr>
              <a:t>Ένα Αριθμητικό Παράδειγμα </a:t>
            </a:r>
            <a:endParaRPr lang="en-US" sz="1800" dirty="0" smtClean="0">
              <a:solidFill>
                <a:srgbClr val="356A41"/>
              </a:solidFill>
            </a:endParaRPr>
          </a:p>
        </p:txBody>
      </p:sp>
      <p:sp>
        <p:nvSpPr>
          <p:cNvPr id="15" name="Rectangle 6"/>
          <p:cNvSpPr>
            <a:spLocks noChangeArrowheads="1"/>
          </p:cNvSpPr>
          <p:nvPr/>
        </p:nvSpPr>
        <p:spPr bwMode="auto">
          <a:xfrm>
            <a:off x="566738" y="1154113"/>
            <a:ext cx="7947025" cy="1015663"/>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Γενική Εξίσωση για τη Μακροπρόθεσμη Μεταβολή στις Τιμές Συντελεστών </a:t>
            </a:r>
            <a:r>
              <a:rPr lang="el-GR" sz="2000" b="0" dirty="0" smtClean="0"/>
              <a:t>Τα μακροπρόθεσμα αποτελέσματα μιας μεταβολής στις τιμές συντελεστών συνοψίζονται από την ακόλουθη εξίσωση:</a:t>
            </a:r>
            <a:endParaRPr lang="en-US" sz="2000" b="0" dirty="0">
              <a:solidFill>
                <a:srgbClr val="3D68AF"/>
              </a:solidFill>
            </a:endParaRPr>
          </a:p>
        </p:txBody>
      </p:sp>
      <p:sp>
        <p:nvSpPr>
          <p:cNvPr id="2" name="TextBox 1"/>
          <p:cNvSpPr txBox="1">
            <a:spLocks noRot="1" noChangeAspect="1" noMove="1" noResize="1" noEditPoints="1" noAdjustHandles="1" noChangeArrowheads="1" noChangeShapeType="1" noTextEdit="1"/>
          </p:cNvSpPr>
          <p:nvPr/>
        </p:nvSpPr>
        <p:spPr>
          <a:xfrm>
            <a:off x="3214329" y="2202391"/>
            <a:ext cx="4210050" cy="646780"/>
          </a:xfrm>
          <a:prstGeom prst="rect">
            <a:avLst/>
          </a:prstGeom>
          <a:blipFill rotWithShape="1">
            <a:blip r:embed="rId3" cstate="print"/>
            <a:stretch>
              <a:fillRect/>
            </a:stretch>
          </a:blipFill>
        </p:spPr>
        <p:txBody>
          <a:bodyPr/>
          <a:lstStyle/>
          <a:p>
            <a:pPr>
              <a:spcBef>
                <a:spcPct val="10000"/>
              </a:spcBef>
              <a:spcAft>
                <a:spcPct val="10000"/>
              </a:spcAft>
              <a:defRPr/>
            </a:pPr>
            <a:r>
              <a:rPr lang="en-US">
                <a:noFill/>
              </a:rPr>
              <a:t> </a:t>
            </a:r>
          </a:p>
        </p:txBody>
      </p:sp>
      <p:sp>
        <p:nvSpPr>
          <p:cNvPr id="9" name="TextBox 8"/>
          <p:cNvSpPr txBox="1">
            <a:spLocks noChangeArrowheads="1"/>
          </p:cNvSpPr>
          <p:nvPr/>
        </p:nvSpPr>
        <p:spPr bwMode="auto">
          <a:xfrm>
            <a:off x="2960914" y="2836863"/>
            <a:ext cx="1415825" cy="523220"/>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Ο πραγματικός μισθός πέφτει</a:t>
            </a:r>
            <a:endParaRPr lang="en-US" b="0" dirty="0"/>
          </a:p>
        </p:txBody>
      </p:sp>
      <p:sp>
        <p:nvSpPr>
          <p:cNvPr id="10" name="TextBox 9"/>
          <p:cNvSpPr txBox="1">
            <a:spLocks noChangeArrowheads="1"/>
          </p:cNvSpPr>
          <p:nvPr/>
        </p:nvSpPr>
        <p:spPr bwMode="auto">
          <a:xfrm>
            <a:off x="4322763" y="2836863"/>
            <a:ext cx="1468437" cy="523220"/>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Το πραγματικό ενοίκιο αυξάνει</a:t>
            </a:r>
            <a:endParaRPr lang="en-US" b="0" dirty="0"/>
          </a:p>
        </p:txBody>
      </p:sp>
      <p:sp>
        <p:nvSpPr>
          <p:cNvPr id="11" name="Right Brace 10"/>
          <p:cNvSpPr>
            <a:spLocks/>
          </p:cNvSpPr>
          <p:nvPr/>
        </p:nvSpPr>
        <p:spPr bwMode="auto">
          <a:xfrm rot="5400000">
            <a:off x="4775993" y="2240757"/>
            <a:ext cx="112713" cy="1085850"/>
          </a:xfrm>
          <a:prstGeom prst="rightBrace">
            <a:avLst>
              <a:gd name="adj1" fmla="val 8340"/>
              <a:gd name="adj2" fmla="val 49565"/>
            </a:avLst>
          </a:prstGeom>
          <a:noFill/>
          <a:ln w="9525" algn="ctr">
            <a:solidFill>
              <a:schemeClr val="tx1"/>
            </a:solidFill>
            <a:round/>
            <a:headEnd/>
            <a:tailEnd/>
          </a:ln>
        </p:spPr>
        <p:txBody>
          <a:bodyPr/>
          <a:lstStyle/>
          <a:p>
            <a:endParaRPr lang="en-US" sz="3200" b="0">
              <a:solidFill>
                <a:schemeClr val="tx2"/>
              </a:solidFill>
            </a:endParaRPr>
          </a:p>
        </p:txBody>
      </p:sp>
      <p:sp>
        <p:nvSpPr>
          <p:cNvPr id="12" name="Right Brace 11"/>
          <p:cNvSpPr>
            <a:spLocks/>
          </p:cNvSpPr>
          <p:nvPr/>
        </p:nvSpPr>
        <p:spPr bwMode="auto">
          <a:xfrm rot="5400000">
            <a:off x="3691731" y="2423319"/>
            <a:ext cx="119063" cy="752475"/>
          </a:xfrm>
          <a:prstGeom prst="rightBrace">
            <a:avLst>
              <a:gd name="adj1" fmla="val 8339"/>
              <a:gd name="adj2" fmla="val 49565"/>
            </a:avLst>
          </a:prstGeom>
          <a:noFill/>
          <a:ln w="9525" algn="ctr">
            <a:solidFill>
              <a:schemeClr val="tx1"/>
            </a:solidFill>
            <a:round/>
            <a:headEnd/>
            <a:tailEnd/>
          </a:ln>
        </p:spPr>
        <p:txBody>
          <a:bodyPr/>
          <a:lstStyle/>
          <a:p>
            <a:endParaRPr lang="en-US" sz="3200" b="0">
              <a:solidFill>
                <a:schemeClr val="tx2"/>
              </a:solidFill>
            </a:endParaRPr>
          </a:p>
        </p:txBody>
      </p:sp>
      <p:sp>
        <p:nvSpPr>
          <p:cNvPr id="17" name="TextBox 16"/>
          <p:cNvSpPr txBox="1">
            <a:spLocks noRot="1" noChangeAspect="1" noMove="1" noResize="1" noEditPoints="1" noAdjustHandles="1" noChangeArrowheads="1" noChangeShapeType="1" noTextEdit="1"/>
          </p:cNvSpPr>
          <p:nvPr/>
        </p:nvSpPr>
        <p:spPr>
          <a:xfrm>
            <a:off x="493431" y="4943509"/>
            <a:ext cx="4210050" cy="646780"/>
          </a:xfrm>
          <a:prstGeom prst="rect">
            <a:avLst/>
          </a:prstGeom>
          <a:blipFill rotWithShape="1">
            <a:blip r:embed="rId4" cstate="print"/>
            <a:stretch>
              <a:fillRect/>
            </a:stretch>
          </a:blipFill>
        </p:spPr>
        <p:txBody>
          <a:bodyPr/>
          <a:lstStyle/>
          <a:p>
            <a:pPr>
              <a:spcBef>
                <a:spcPct val="10000"/>
              </a:spcBef>
              <a:spcAft>
                <a:spcPct val="10000"/>
              </a:spcAft>
              <a:defRPr/>
            </a:pPr>
            <a:r>
              <a:rPr lang="en-US">
                <a:noFill/>
              </a:rPr>
              <a:t> </a:t>
            </a:r>
          </a:p>
        </p:txBody>
      </p:sp>
      <p:sp>
        <p:nvSpPr>
          <p:cNvPr id="20" name="TextBox 19"/>
          <p:cNvSpPr txBox="1">
            <a:spLocks noChangeArrowheads="1"/>
          </p:cNvSpPr>
          <p:nvPr/>
        </p:nvSpPr>
        <p:spPr bwMode="auto">
          <a:xfrm>
            <a:off x="348343" y="5548313"/>
            <a:ext cx="1436914" cy="523220"/>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Το πραγματικό ενοίκιο πέφτει</a:t>
            </a:r>
            <a:endParaRPr lang="en-US" b="0" dirty="0"/>
          </a:p>
        </p:txBody>
      </p:sp>
      <p:sp>
        <p:nvSpPr>
          <p:cNvPr id="21" name="TextBox 20"/>
          <p:cNvSpPr txBox="1">
            <a:spLocks noChangeArrowheads="1"/>
          </p:cNvSpPr>
          <p:nvPr/>
        </p:nvSpPr>
        <p:spPr bwMode="auto">
          <a:xfrm>
            <a:off x="1741714" y="5548313"/>
            <a:ext cx="1494972" cy="523220"/>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Ο πραγματικός μισθός αυξάνει</a:t>
            </a:r>
            <a:endParaRPr lang="en-US" b="0" dirty="0"/>
          </a:p>
        </p:txBody>
      </p:sp>
      <p:sp>
        <p:nvSpPr>
          <p:cNvPr id="22" name="Right Brace 21"/>
          <p:cNvSpPr>
            <a:spLocks/>
          </p:cNvSpPr>
          <p:nvPr/>
        </p:nvSpPr>
        <p:spPr bwMode="auto">
          <a:xfrm rot="5400000">
            <a:off x="1921668" y="4996657"/>
            <a:ext cx="112713" cy="1085850"/>
          </a:xfrm>
          <a:prstGeom prst="rightBrace">
            <a:avLst>
              <a:gd name="adj1" fmla="val 8340"/>
              <a:gd name="adj2" fmla="val 49565"/>
            </a:avLst>
          </a:prstGeom>
          <a:noFill/>
          <a:ln w="9525" algn="ctr">
            <a:solidFill>
              <a:schemeClr val="tx1"/>
            </a:solidFill>
            <a:round/>
            <a:headEnd/>
            <a:tailEnd/>
          </a:ln>
        </p:spPr>
        <p:txBody>
          <a:bodyPr/>
          <a:lstStyle/>
          <a:p>
            <a:endParaRPr lang="en-US" sz="3200" b="0">
              <a:solidFill>
                <a:schemeClr val="tx2"/>
              </a:solidFill>
            </a:endParaRPr>
          </a:p>
        </p:txBody>
      </p:sp>
      <p:sp>
        <p:nvSpPr>
          <p:cNvPr id="23" name="Right Brace 22"/>
          <p:cNvSpPr>
            <a:spLocks/>
          </p:cNvSpPr>
          <p:nvPr/>
        </p:nvSpPr>
        <p:spPr bwMode="auto">
          <a:xfrm rot="5400000">
            <a:off x="1000918" y="5228432"/>
            <a:ext cx="100013" cy="635000"/>
          </a:xfrm>
          <a:prstGeom prst="rightBrace">
            <a:avLst>
              <a:gd name="adj1" fmla="val 8377"/>
              <a:gd name="adj2" fmla="val 49565"/>
            </a:avLst>
          </a:prstGeom>
          <a:noFill/>
          <a:ln w="9525" algn="ctr">
            <a:solidFill>
              <a:schemeClr val="tx1"/>
            </a:solidFill>
            <a:round/>
            <a:headEnd/>
            <a:tailEnd/>
          </a:ln>
        </p:spPr>
        <p:txBody>
          <a:bodyPr/>
          <a:lstStyle/>
          <a:p>
            <a:endParaRPr lang="en-US" sz="3200" b="0">
              <a:solidFill>
                <a:schemeClr val="tx2"/>
              </a:solidFill>
            </a:endParaRPr>
          </a:p>
        </p:txBody>
      </p:sp>
      <p:sp>
        <p:nvSpPr>
          <p:cNvPr id="24" name="TextBox 23"/>
          <p:cNvSpPr txBox="1">
            <a:spLocks noRot="1" noChangeAspect="1" noMove="1" noResize="1" noEditPoints="1" noAdjustHandles="1" noChangeArrowheads="1" noChangeShapeType="1" noTextEdit="1"/>
          </p:cNvSpPr>
          <p:nvPr/>
        </p:nvSpPr>
        <p:spPr>
          <a:xfrm>
            <a:off x="4499037" y="4943509"/>
            <a:ext cx="4644963" cy="646780"/>
          </a:xfrm>
          <a:prstGeom prst="rect">
            <a:avLst/>
          </a:prstGeom>
          <a:blipFill rotWithShape="1">
            <a:blip r:embed="rId5" cstate="print"/>
            <a:stretch>
              <a:fillRect/>
            </a:stretch>
          </a:blipFill>
        </p:spPr>
        <p:txBody>
          <a:bodyPr/>
          <a:lstStyle/>
          <a:p>
            <a:pPr>
              <a:spcBef>
                <a:spcPct val="10000"/>
              </a:spcBef>
              <a:spcAft>
                <a:spcPct val="10000"/>
              </a:spcAft>
              <a:defRPr/>
            </a:pPr>
            <a:r>
              <a:rPr lang="en-US">
                <a:noFill/>
              </a:rPr>
              <a:t> </a:t>
            </a:r>
          </a:p>
        </p:txBody>
      </p:sp>
      <p:sp>
        <p:nvSpPr>
          <p:cNvPr id="25" name="TextBox 24"/>
          <p:cNvSpPr txBox="1">
            <a:spLocks noChangeArrowheads="1"/>
          </p:cNvSpPr>
          <p:nvPr/>
        </p:nvSpPr>
        <p:spPr bwMode="auto">
          <a:xfrm>
            <a:off x="4635500" y="5534025"/>
            <a:ext cx="1344386" cy="523220"/>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Το πραγματικό ενοίκιο πέφτει</a:t>
            </a:r>
            <a:endParaRPr lang="en-US" b="0" dirty="0"/>
          </a:p>
        </p:txBody>
      </p:sp>
      <p:sp>
        <p:nvSpPr>
          <p:cNvPr id="26" name="TextBox 25"/>
          <p:cNvSpPr txBox="1">
            <a:spLocks noChangeArrowheads="1"/>
          </p:cNvSpPr>
          <p:nvPr/>
        </p:nvSpPr>
        <p:spPr bwMode="auto">
          <a:xfrm>
            <a:off x="6023429" y="5534025"/>
            <a:ext cx="1567542" cy="523220"/>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Ο πραγματικός μισθός αυξάνει</a:t>
            </a:r>
            <a:endParaRPr lang="en-US" b="0" dirty="0"/>
          </a:p>
        </p:txBody>
      </p:sp>
      <p:sp>
        <p:nvSpPr>
          <p:cNvPr id="27" name="Right Brace 26"/>
          <p:cNvSpPr>
            <a:spLocks/>
          </p:cNvSpPr>
          <p:nvPr/>
        </p:nvSpPr>
        <p:spPr bwMode="auto">
          <a:xfrm rot="5400000">
            <a:off x="6269038" y="4738687"/>
            <a:ext cx="158750" cy="1527175"/>
          </a:xfrm>
          <a:prstGeom prst="rightBrace">
            <a:avLst>
              <a:gd name="adj1" fmla="val 8328"/>
              <a:gd name="adj2" fmla="val 49565"/>
            </a:avLst>
          </a:prstGeom>
          <a:noFill/>
          <a:ln w="9525" algn="ctr">
            <a:solidFill>
              <a:schemeClr val="tx1"/>
            </a:solidFill>
            <a:round/>
            <a:headEnd/>
            <a:tailEnd/>
          </a:ln>
        </p:spPr>
        <p:txBody>
          <a:bodyPr/>
          <a:lstStyle/>
          <a:p>
            <a:endParaRPr lang="en-US" sz="3200" b="0">
              <a:solidFill>
                <a:schemeClr val="tx2"/>
              </a:solidFill>
            </a:endParaRPr>
          </a:p>
        </p:txBody>
      </p:sp>
      <p:sp>
        <p:nvSpPr>
          <p:cNvPr id="28" name="Right Brace 27"/>
          <p:cNvSpPr>
            <a:spLocks/>
          </p:cNvSpPr>
          <p:nvPr/>
        </p:nvSpPr>
        <p:spPr bwMode="auto">
          <a:xfrm rot="5400000">
            <a:off x="4902994" y="5214144"/>
            <a:ext cx="100012" cy="635000"/>
          </a:xfrm>
          <a:prstGeom prst="rightBrace">
            <a:avLst>
              <a:gd name="adj1" fmla="val 8377"/>
              <a:gd name="adj2" fmla="val 49565"/>
            </a:avLst>
          </a:prstGeom>
          <a:noFill/>
          <a:ln w="9525" algn="ctr">
            <a:solidFill>
              <a:schemeClr val="tx1"/>
            </a:solidFill>
            <a:round/>
            <a:headEnd/>
            <a:tailEnd/>
          </a:ln>
        </p:spPr>
        <p:txBody>
          <a:bodyPr/>
          <a:lstStyle/>
          <a:p>
            <a:endParaRPr lang="en-US" sz="3200" b="0">
              <a:solidFill>
                <a:schemeClr val="tx2"/>
              </a:solidFill>
            </a:endParaRPr>
          </a:p>
        </p:txBody>
      </p:sp>
      <p:sp>
        <p:nvSpPr>
          <p:cNvPr id="3" name="Rectangle 2"/>
          <p:cNvSpPr>
            <a:spLocks noChangeArrowheads="1"/>
          </p:cNvSpPr>
          <p:nvPr/>
        </p:nvSpPr>
        <p:spPr bwMode="auto">
          <a:xfrm>
            <a:off x="566738" y="3619500"/>
            <a:ext cx="8139112" cy="1200329"/>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Η εξίσωση που συνδέει τις μεταβολές στις τιμές προϊόντων με μεταβολές στις τιμές συντελεστών ονομάζεται μερικές φορές «αποτέλεσμα μεγέθυνσης», επειδή δείχνουν πώς οι μεταβολές στις τιμές προϊόντων έχουν </a:t>
            </a:r>
            <a:r>
              <a:rPr lang="el-GR" sz="1800" b="0" i="1" dirty="0" smtClean="0"/>
              <a:t>μεγεθυμένες επιπτώσεις </a:t>
            </a:r>
            <a:r>
              <a:rPr lang="el-GR" sz="1800" b="0" dirty="0" smtClean="0"/>
              <a:t>στις αμοιβές συντελεστών: </a:t>
            </a:r>
            <a:r>
              <a:rPr lang="en-US" sz="1800" b="0" dirty="0" smtClean="0"/>
              <a:t>:</a:t>
            </a:r>
            <a:endParaRPr lang="en-US" sz="1800" dirty="0"/>
          </a:p>
        </p:txBody>
      </p:sp>
      <p:sp>
        <p:nvSpPr>
          <p:cNvPr id="95251" name="Rectangle 28"/>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95252" name="Straight Connector 29"/>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95253" name="Rectangle 3"/>
          <p:cNvSpPr>
            <a:spLocks noGrp="1" noChangeArrowheads="1"/>
          </p:cNvSpPr>
          <p:nvPr>
            <p:ph type="title"/>
          </p:nvPr>
        </p:nvSpPr>
        <p:spPr>
          <a:xfrm>
            <a:off x="0" y="0"/>
            <a:ext cx="9144000" cy="820738"/>
          </a:xfrm>
        </p:spPr>
        <p:txBody>
          <a:bodyPr/>
          <a:lstStyle/>
          <a:p>
            <a:r>
              <a:rPr lang="en-US" dirty="0" smtClean="0">
                <a:solidFill>
                  <a:srgbClr val="69134B"/>
                </a:solidFill>
              </a:rPr>
              <a:t>3 </a:t>
            </a:r>
            <a:r>
              <a:rPr lang="el-GR" sz="2000" dirty="0" smtClean="0">
                <a:solidFill>
                  <a:srgbClr val="69134B"/>
                </a:solidFill>
              </a:rPr>
              <a:t>Επιπτώσεις του Εμπορίου στις Τιμές των Παραγωγικών Συντελεστών</a:t>
            </a:r>
            <a:endParaRPr lang="en-US" sz="2000" dirty="0" smtClean="0">
              <a:solidFill>
                <a:srgbClr val="69134B"/>
              </a:solidFill>
            </a:endParaRPr>
          </a:p>
        </p:txBody>
      </p:sp>
      <p:sp>
        <p:nvSpPr>
          <p:cNvPr id="4" name="Rectangle 3"/>
          <p:cNvSpPr>
            <a:spLocks noChangeArrowheads="1"/>
          </p:cNvSpPr>
          <p:nvPr/>
        </p:nvSpPr>
        <p:spPr bwMode="auto">
          <a:xfrm>
            <a:off x="582613" y="4943475"/>
            <a:ext cx="3957637" cy="1601788"/>
          </a:xfrm>
          <a:prstGeom prst="rect">
            <a:avLst/>
          </a:prstGeom>
          <a:noFill/>
          <a:ln w="6350" algn="ctr">
            <a:solidFill>
              <a:schemeClr val="bg2"/>
            </a:solidFill>
            <a:round/>
            <a:headEnd/>
            <a:tailEnd/>
          </a:ln>
        </p:spPr>
        <p:txBody>
          <a:bodyPr/>
          <a:lstStyle/>
          <a:p>
            <a:endParaRPr lang="en-US" sz="2800" b="0">
              <a:solidFill>
                <a:schemeClr val="tx2"/>
              </a:solidFill>
            </a:endParaRPr>
          </a:p>
        </p:txBody>
      </p:sp>
      <p:sp>
        <p:nvSpPr>
          <p:cNvPr id="32" name="Rectangle 31"/>
          <p:cNvSpPr>
            <a:spLocks noChangeArrowheads="1"/>
          </p:cNvSpPr>
          <p:nvPr/>
        </p:nvSpPr>
        <p:spPr bwMode="auto">
          <a:xfrm>
            <a:off x="4606925" y="4943475"/>
            <a:ext cx="4421188" cy="1601788"/>
          </a:xfrm>
          <a:prstGeom prst="rect">
            <a:avLst/>
          </a:prstGeom>
          <a:noFill/>
          <a:ln w="6350" algn="ctr">
            <a:solidFill>
              <a:schemeClr val="bg2"/>
            </a:solidFill>
            <a:round/>
            <a:headEnd/>
            <a:tailEnd/>
          </a:ln>
        </p:spPr>
        <p:txBody>
          <a:bodyPr/>
          <a:lstStyle/>
          <a:p>
            <a:endParaRPr lang="en-US" sz="2800" b="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500"/>
                                        <p:tgtEl>
                                          <p:spTgt spid="32"/>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utoUpdateAnimBg="0"/>
      <p:bldP spid="9" grpId="0"/>
      <p:bldP spid="10" grpId="0"/>
      <p:bldP spid="11" grpId="0" animBg="1"/>
      <p:bldP spid="12" grpId="0" animBg="1"/>
      <p:bldP spid="20" grpId="0"/>
      <p:bldP spid="21" grpId="0"/>
      <p:bldP spid="22" grpId="0" animBg="1"/>
      <p:bldP spid="23" grpId="0" animBg="1"/>
      <p:bldP spid="25" grpId="0"/>
      <p:bldP spid="26" grpId="0"/>
      <p:bldP spid="27" grpId="0" animBg="1"/>
      <p:bldP spid="28" grpId="0" animBg="1"/>
      <p:bldP spid="3" grpId="0"/>
      <p:bldP spid="4"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6738" y="1447800"/>
            <a:ext cx="8120062" cy="2308324"/>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Σύμφωνα με το υπόδειγμα συγκεκριμένων συντελεστών, βραχυπρόθεσμα δεν γνωρίζουμε κατά πόσο το εργατικό δυναμικό θα κερδίσει ή θα χάσει από το ελεύθερο εμπόριο, γνωρίζουμε όμως ότι ο συγκεκριμένος συντελεστής στο εξαγωγικό τομέα κερδίζει, και ο συγκεκριμένος συντελεστής στον εισαγωγικό τομέα χάνει. </a:t>
            </a:r>
            <a:endParaRPr lang="en-US" sz="2400" b="0" dirty="0"/>
          </a:p>
        </p:txBody>
      </p:sp>
      <p:sp>
        <p:nvSpPr>
          <p:cNvPr id="11" name="Rectangle 5"/>
          <p:cNvSpPr>
            <a:spLocks noChangeArrowheads="1"/>
          </p:cNvSpPr>
          <p:nvPr/>
        </p:nvSpPr>
        <p:spPr bwMode="auto">
          <a:xfrm>
            <a:off x="566738" y="558800"/>
            <a:ext cx="7672387"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Απόψεις Σχετικά με το Ελεύθερο Εμπόριο</a:t>
            </a:r>
            <a:endParaRPr lang="en-US" sz="2400" dirty="0">
              <a:solidFill>
                <a:srgbClr val="356A41"/>
              </a:solidFill>
            </a:endParaRPr>
          </a:p>
        </p:txBody>
      </p:sp>
      <p:sp>
        <p:nvSpPr>
          <p:cNvPr id="12" name="Rectangle 11"/>
          <p:cNvSpPr>
            <a:spLocks noChangeArrowheads="1"/>
          </p:cNvSpPr>
          <p:nvPr/>
        </p:nvSpPr>
        <p:spPr bwMode="auto">
          <a:xfrm>
            <a:off x="566738" y="360363"/>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3" name="Rectangle 3"/>
          <p:cNvSpPr txBox="1">
            <a:spLocks noChangeArrowheads="1"/>
          </p:cNvSpPr>
          <p:nvPr/>
        </p:nvSpPr>
        <p:spPr bwMode="auto">
          <a:xfrm>
            <a:off x="566738" y="0"/>
            <a:ext cx="8577262" cy="741363"/>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14" name="Straight Connector 13"/>
          <p:cNvCxnSpPr>
            <a:cxnSpLocks noChangeShapeType="1"/>
          </p:cNvCxnSpPr>
          <p:nvPr/>
        </p:nvCxnSpPr>
        <p:spPr bwMode="auto">
          <a:xfrm>
            <a:off x="566738" y="581025"/>
            <a:ext cx="2393950"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P spid="12"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6738" y="1243013"/>
            <a:ext cx="8120062" cy="5558445"/>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Θα αναμέναμε ότι οι εργαζόμενοι σε εξαγωγικούς κλάδους θα υποστηρίζουν το ελεύθερο εμπόριο </a:t>
            </a:r>
            <a:r>
              <a:rPr lang="en-US" sz="2400" b="0" dirty="0" smtClean="0">
                <a:solidFill>
                  <a:schemeClr val="accent2"/>
                </a:solidFill>
              </a:rPr>
              <a:t>(</a:t>
            </a:r>
            <a:r>
              <a:rPr lang="el-GR" sz="2400" b="0" dirty="0" smtClean="0">
                <a:solidFill>
                  <a:schemeClr val="accent2"/>
                </a:solidFill>
              </a:rPr>
              <a:t>από τη στιγμή που ο συγκεκριμένος συντελεστής σε αυτόν τον κλάδο κερδίζει</a:t>
            </a:r>
            <a:r>
              <a:rPr lang="en-US" sz="2400" b="0" dirty="0" smtClean="0">
                <a:solidFill>
                  <a:schemeClr val="accent2"/>
                </a:solidFill>
              </a:rPr>
              <a:t>),</a:t>
            </a:r>
            <a:r>
              <a:rPr lang="en-US" sz="2400" b="0" dirty="0" smtClean="0"/>
              <a:t> </a:t>
            </a:r>
            <a:r>
              <a:rPr lang="el-GR" sz="2400" b="0" dirty="0" smtClean="0"/>
              <a:t>αλλά οι εργαζόμενοι σε κλάδους που ανταγωνίζονται με εισαγόμενα προϊόντα θα είναι εναντίον του ελεύθερου εμπορίου </a:t>
            </a:r>
            <a:r>
              <a:rPr lang="en-US" sz="2400" b="0" dirty="0" smtClean="0">
                <a:solidFill>
                  <a:schemeClr val="accent2"/>
                </a:solidFill>
              </a:rPr>
              <a:t>(</a:t>
            </a:r>
            <a:r>
              <a:rPr lang="el-GR" sz="2400" b="0" dirty="0" smtClean="0">
                <a:solidFill>
                  <a:schemeClr val="accent2"/>
                </a:solidFill>
              </a:rPr>
              <a:t>αφού ο συγκεκριμένος συντελεστής σε αυτόν τον κλάδο χάνει). </a:t>
            </a:r>
            <a:endParaRPr lang="en-US" sz="2400" b="0" dirty="0"/>
          </a:p>
          <a:p>
            <a:pPr>
              <a:spcBef>
                <a:spcPct val="10000"/>
              </a:spcBef>
              <a:spcAft>
                <a:spcPct val="10000"/>
              </a:spcAft>
            </a:pPr>
            <a:endParaRPr lang="en-US" sz="2400" b="0" dirty="0"/>
          </a:p>
          <a:p>
            <a:pPr>
              <a:spcBef>
                <a:spcPct val="10000"/>
              </a:spcBef>
              <a:spcAft>
                <a:spcPct val="10000"/>
              </a:spcAft>
            </a:pPr>
            <a:r>
              <a:rPr lang="el-GR" sz="2400" b="0" dirty="0" smtClean="0"/>
              <a:t>Βραχυπρόθεσμα, λοιπόν, οι απόψεις των εργαζομένων απέναντι στο ελεύθερο εμπόριο θα επηρεαστούν από το σε ποιον </a:t>
            </a:r>
            <a:r>
              <a:rPr lang="el-GR" sz="2400" b="0" i="1" dirty="0" smtClean="0"/>
              <a:t>κλάδο απασχολούνται. </a:t>
            </a:r>
            <a:endParaRPr lang="en-US" sz="2400" b="0" dirty="0"/>
          </a:p>
          <a:p>
            <a:pPr>
              <a:spcBef>
                <a:spcPct val="10000"/>
              </a:spcBef>
              <a:spcAft>
                <a:spcPct val="10000"/>
              </a:spcAft>
            </a:pPr>
            <a:endParaRPr lang="en-US" sz="2400" b="0" dirty="0"/>
          </a:p>
          <a:p>
            <a:pPr>
              <a:spcBef>
                <a:spcPct val="10000"/>
              </a:spcBef>
              <a:spcAft>
                <a:spcPct val="10000"/>
              </a:spcAft>
            </a:pPr>
            <a:r>
              <a:rPr lang="el-GR" sz="2400" b="0" dirty="0" smtClean="0"/>
              <a:t>Στο μακροπρόθεσμο, όμως, υπόδειγμα</a:t>
            </a:r>
            <a:r>
              <a:rPr lang="en-US" sz="2400" b="0" dirty="0" smtClean="0"/>
              <a:t> </a:t>
            </a:r>
            <a:r>
              <a:rPr lang="en-US" sz="2400" b="0" dirty="0" err="1" smtClean="0"/>
              <a:t>Heckscher</a:t>
            </a:r>
            <a:r>
              <a:rPr lang="en-US" sz="2400" b="0" dirty="0" smtClean="0"/>
              <a:t>-Ohlin</a:t>
            </a:r>
            <a:r>
              <a:rPr lang="el-GR" sz="2400" b="0" dirty="0" smtClean="0"/>
              <a:t>, ο κλάδος απασχόλησης δεν θα πρέπει να παίζει ρόλο. </a:t>
            </a:r>
            <a:r>
              <a:rPr lang="en-US" sz="2400" b="0" dirty="0" smtClean="0"/>
              <a:t> </a:t>
            </a:r>
            <a:endParaRPr lang="en-US" sz="2400" b="0" dirty="0"/>
          </a:p>
        </p:txBody>
      </p:sp>
      <p:sp>
        <p:nvSpPr>
          <p:cNvPr id="11" name="Rectangle 5"/>
          <p:cNvSpPr>
            <a:spLocks noChangeArrowheads="1"/>
          </p:cNvSpPr>
          <p:nvPr/>
        </p:nvSpPr>
        <p:spPr bwMode="auto">
          <a:xfrm>
            <a:off x="566738" y="558800"/>
            <a:ext cx="7672387"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Απόψεις Σχετικά με το Ελεύθερο Εμπόριο</a:t>
            </a:r>
            <a:endParaRPr lang="en-US" sz="2400" dirty="0">
              <a:solidFill>
                <a:srgbClr val="356A41"/>
              </a:solidFill>
            </a:endParaRPr>
          </a:p>
        </p:txBody>
      </p:sp>
      <p:sp>
        <p:nvSpPr>
          <p:cNvPr id="12" name="Rectangle 11"/>
          <p:cNvSpPr>
            <a:spLocks noChangeArrowheads="1"/>
          </p:cNvSpPr>
          <p:nvPr/>
        </p:nvSpPr>
        <p:spPr bwMode="auto">
          <a:xfrm>
            <a:off x="566738" y="360363"/>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3" name="Rectangle 3"/>
          <p:cNvSpPr txBox="1">
            <a:spLocks noChangeArrowheads="1"/>
          </p:cNvSpPr>
          <p:nvPr/>
        </p:nvSpPr>
        <p:spPr bwMode="auto">
          <a:xfrm>
            <a:off x="566738" y="0"/>
            <a:ext cx="8577262" cy="741363"/>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14" name="Straight Connector 13"/>
          <p:cNvCxnSpPr>
            <a:cxnSpLocks noChangeShapeType="1"/>
          </p:cNvCxnSpPr>
          <p:nvPr/>
        </p:nvCxnSpPr>
        <p:spPr bwMode="auto">
          <a:xfrm>
            <a:off x="566738" y="581025"/>
            <a:ext cx="2393950"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P spid="12"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5"/>
          <p:cNvSpPr>
            <a:spLocks noChangeArrowheads="1"/>
          </p:cNvSpPr>
          <p:nvPr/>
        </p:nvSpPr>
        <p:spPr bwMode="auto">
          <a:xfrm>
            <a:off x="566738" y="558800"/>
            <a:ext cx="7672387"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Απόψεις Σχετικά με το Ελεύθερο Εμπόριο</a:t>
            </a:r>
            <a:endParaRPr lang="en-US" sz="2400" dirty="0" smtClean="0">
              <a:solidFill>
                <a:srgbClr val="356A41"/>
              </a:solidFill>
            </a:endParaRPr>
          </a:p>
        </p:txBody>
      </p:sp>
      <p:sp>
        <p:nvSpPr>
          <p:cNvPr id="2" name="Rectangle 1"/>
          <p:cNvSpPr>
            <a:spLocks noChangeArrowheads="1"/>
          </p:cNvSpPr>
          <p:nvPr/>
        </p:nvSpPr>
        <p:spPr bwMode="auto">
          <a:xfrm>
            <a:off x="552450" y="1731963"/>
            <a:ext cx="8315325" cy="2751522"/>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Σύμφωνα με το θεώρημα </a:t>
            </a:r>
            <a:r>
              <a:rPr lang="en-US" sz="2400" b="0" dirty="0" err="1" smtClean="0"/>
              <a:t>Stolper</a:t>
            </a:r>
            <a:r>
              <a:rPr lang="en-US" sz="2400" b="0" dirty="0" smtClean="0"/>
              <a:t>-Samuelson,</a:t>
            </a:r>
            <a:r>
              <a:rPr lang="el-GR" sz="2400" b="0" dirty="0" smtClean="0"/>
              <a:t> μια αύξηση στη σχετική τιμή των εξαγωγών θα ωφελήσει τον παραγωγικό συντελεστή που χρησιμοποιείται εντατικά στις εξαγωγές και θα βλάψει τον άλλο συντελεστή</a:t>
            </a:r>
            <a:r>
              <a:rPr lang="en-US" sz="2400" b="0" dirty="0" smtClean="0"/>
              <a:t>, </a:t>
            </a:r>
            <a:r>
              <a:rPr lang="el-GR" sz="2400" b="0" dirty="0" smtClean="0">
                <a:solidFill>
                  <a:schemeClr val="accent2"/>
                </a:solidFill>
              </a:rPr>
              <a:t>ανεξαρτήτως του κλάδου στον οποίο αυτοί οι παραγωγικοί συντελεστές όντως απασχολούνται. </a:t>
            </a:r>
            <a:r>
              <a:rPr lang="en-US" sz="2400" b="0" dirty="0" smtClean="0">
                <a:solidFill>
                  <a:schemeClr val="accent2"/>
                </a:solidFill>
              </a:rPr>
              <a:t> </a:t>
            </a:r>
            <a:endParaRPr lang="en-US" sz="2400" b="0" dirty="0"/>
          </a:p>
          <a:p>
            <a:pPr>
              <a:spcBef>
                <a:spcPct val="10000"/>
              </a:spcBef>
              <a:spcAft>
                <a:spcPct val="10000"/>
              </a:spcAft>
            </a:pPr>
            <a:endParaRPr lang="en-US" sz="2400" b="0" dirty="0">
              <a:solidFill>
                <a:srgbClr val="356A41"/>
              </a:solidFill>
            </a:endParaRPr>
          </a:p>
        </p:txBody>
      </p:sp>
      <p:sp>
        <p:nvSpPr>
          <p:cNvPr id="101379" name="Rectangle 10"/>
          <p:cNvSpPr>
            <a:spLocks noChangeArrowheads="1"/>
          </p:cNvSpPr>
          <p:nvPr/>
        </p:nvSpPr>
        <p:spPr bwMode="auto">
          <a:xfrm>
            <a:off x="566738" y="360363"/>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01380" name="Rectangle 3"/>
          <p:cNvSpPr txBox="1">
            <a:spLocks noChangeArrowheads="1"/>
          </p:cNvSpPr>
          <p:nvPr/>
        </p:nvSpPr>
        <p:spPr bwMode="auto">
          <a:xfrm>
            <a:off x="566738" y="0"/>
            <a:ext cx="8577262" cy="741363"/>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101381" name="Straight Connector 12"/>
          <p:cNvCxnSpPr>
            <a:cxnSpLocks noChangeShapeType="1"/>
          </p:cNvCxnSpPr>
          <p:nvPr/>
        </p:nvCxnSpPr>
        <p:spPr bwMode="auto">
          <a:xfrm>
            <a:off x="566738" y="581025"/>
            <a:ext cx="2393950"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Rectangle 5"/>
          <p:cNvSpPr>
            <a:spLocks noChangeArrowheads="1"/>
          </p:cNvSpPr>
          <p:nvPr/>
        </p:nvSpPr>
        <p:spPr bwMode="auto">
          <a:xfrm>
            <a:off x="566738" y="558800"/>
            <a:ext cx="7672387"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Απόψεις Σχετικά με το Ελεύθερο Εμπόριο</a:t>
            </a:r>
            <a:endParaRPr lang="en-US" sz="2400" dirty="0" smtClean="0">
              <a:solidFill>
                <a:srgbClr val="356A41"/>
              </a:solidFill>
            </a:endParaRPr>
          </a:p>
        </p:txBody>
      </p:sp>
      <p:sp>
        <p:nvSpPr>
          <p:cNvPr id="2" name="Rectangle 1"/>
          <p:cNvSpPr>
            <a:spLocks noChangeArrowheads="1"/>
          </p:cNvSpPr>
          <p:nvPr/>
        </p:nvSpPr>
        <p:spPr bwMode="auto">
          <a:xfrm>
            <a:off x="552450" y="1138238"/>
            <a:ext cx="8315325" cy="5262979"/>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Μια αύξηση στη σχετική τιμή των εξαγωγών θα ωφελήσει μακροπρόθεσμα το ειδικευμένο εργατικό δυναμικό</a:t>
            </a:r>
            <a:r>
              <a:rPr lang="en-US" sz="2000" b="0" dirty="0" smtClean="0"/>
              <a:t>, </a:t>
            </a:r>
            <a:r>
              <a:rPr lang="el-GR" sz="2000" b="0" dirty="0" smtClean="0">
                <a:solidFill>
                  <a:schemeClr val="accent2"/>
                </a:solidFill>
              </a:rPr>
              <a:t>ανεξαρτήτως του εάν οι εργαζόμενοι αυτοί απασχολούνται σε κλάδους εξαγωγικού προσανατολισμού ή σε αυτούς που ανταγωνίζονται με εισαγόμενα προϊόντα. </a:t>
            </a:r>
            <a:endParaRPr lang="en-US" sz="2000" b="0" dirty="0"/>
          </a:p>
          <a:p>
            <a:pPr>
              <a:spcBef>
                <a:spcPct val="10000"/>
              </a:spcBef>
              <a:spcAft>
                <a:spcPct val="10000"/>
              </a:spcAft>
            </a:pPr>
            <a:r>
              <a:rPr lang="el-GR" sz="2000" b="0" dirty="0" smtClean="0"/>
              <a:t>Μακροπρόθεσμα, επομένως, το </a:t>
            </a:r>
            <a:r>
              <a:rPr lang="el-GR" sz="2000" b="0" i="1" dirty="0" smtClean="0"/>
              <a:t>επίπεδο δεξιοτήτων </a:t>
            </a:r>
            <a:r>
              <a:rPr lang="el-GR" sz="2000" b="0" dirty="0" smtClean="0"/>
              <a:t>των εργαζομένων είναι αυτό που θα έπρεπε να διαμορφώνει της απόψεις σχετικά με το ελεύθερο εμπόριο.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Σε μια έρευνα του έγινε το 1992 στις ΗΠΑ από το Ίδρυμα Μελετών Εθνικών Εκλογών </a:t>
            </a:r>
            <a:r>
              <a:rPr lang="en-US" sz="2000" b="0" dirty="0" smtClean="0"/>
              <a:t>(</a:t>
            </a:r>
            <a:r>
              <a:rPr lang="en-US" sz="2000" b="0" dirty="0"/>
              <a:t>NES</a:t>
            </a:r>
            <a:r>
              <a:rPr lang="en-US" sz="2000" b="0" dirty="0" smtClean="0"/>
              <a:t>), </a:t>
            </a:r>
            <a:r>
              <a:rPr lang="el-GR" sz="2000" b="0" dirty="0" smtClean="0"/>
              <a:t>οι εργαζόμενοι με μικρότερους μισθούς ή λιγότερα χρόνια εκπαίδευσης ήταν πιθανότερο να είναι υπέρ της επιβολής περιορισμών στις εισαγωγές, ενώ αυτοί με υψηλότερους μισθούς και περισσότερα χρόνια εκπαίδευσης ήταν υπέρ του ελεύθερου εμπορίου.  </a:t>
            </a:r>
            <a:endParaRPr lang="en-US" sz="2000" b="0" dirty="0" smtClean="0"/>
          </a:p>
          <a:p>
            <a:pPr>
              <a:spcBef>
                <a:spcPct val="10000"/>
              </a:spcBef>
              <a:spcAft>
                <a:spcPct val="10000"/>
              </a:spcAft>
            </a:pPr>
            <a:r>
              <a:rPr lang="en-US" sz="2000" b="0" smtClean="0">
                <a:solidFill>
                  <a:srgbClr val="356A41"/>
                </a:solidFill>
              </a:rPr>
              <a:t>++++++++++++++++++++++++++++++++++++++++++++++++++++++</a:t>
            </a:r>
            <a:endParaRPr lang="en-US" sz="2000" b="0" dirty="0">
              <a:solidFill>
                <a:srgbClr val="356A41"/>
              </a:solidFill>
            </a:endParaRPr>
          </a:p>
        </p:txBody>
      </p:sp>
      <p:sp>
        <p:nvSpPr>
          <p:cNvPr id="103427" name="Rectangle 10"/>
          <p:cNvSpPr>
            <a:spLocks noChangeArrowheads="1"/>
          </p:cNvSpPr>
          <p:nvPr/>
        </p:nvSpPr>
        <p:spPr bwMode="auto">
          <a:xfrm>
            <a:off x="566738" y="360363"/>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03428" name="Rectangle 3"/>
          <p:cNvSpPr txBox="1">
            <a:spLocks noChangeArrowheads="1"/>
          </p:cNvSpPr>
          <p:nvPr/>
        </p:nvSpPr>
        <p:spPr bwMode="auto">
          <a:xfrm>
            <a:off x="566738" y="0"/>
            <a:ext cx="8577262" cy="741363"/>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103429" name="Straight Connector 12"/>
          <p:cNvCxnSpPr>
            <a:cxnSpLocks noChangeShapeType="1"/>
          </p:cNvCxnSpPr>
          <p:nvPr/>
        </p:nvCxnSpPr>
        <p:spPr bwMode="auto">
          <a:xfrm>
            <a:off x="566738" y="581025"/>
            <a:ext cx="2393950"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4"/>
            <a:ext cx="8142287" cy="2161494"/>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 	</a:t>
            </a:r>
            <a:r>
              <a:rPr lang="el-GR" sz="2400" b="0" dirty="0" smtClean="0"/>
              <a:t>Στο υπόδειγμα</a:t>
            </a:r>
            <a:r>
              <a:rPr lang="en-US" sz="2400" b="0" dirty="0" smtClean="0"/>
              <a:t> </a:t>
            </a:r>
            <a:r>
              <a:rPr lang="en-US" sz="2400" b="0" dirty="0" err="1" smtClean="0"/>
              <a:t>Heckscher</a:t>
            </a:r>
            <a:r>
              <a:rPr lang="en-US" sz="2400" b="0" dirty="0" smtClean="0"/>
              <a:t>-Ohlin, </a:t>
            </a:r>
            <a:r>
              <a:rPr lang="el-GR" sz="2400" b="0" dirty="0" smtClean="0"/>
              <a:t>υποθέσαμε ότι οι τεχνολογίες είναι ίδιες ανάμεσα στις χώρες και ότι οι χώρες εμπορεύονται επειδή οι διαθέσιμοι πόροι (εργασία, κεφάλαιο, και γη) διαφέρουν από χώρα σε χώρα.</a:t>
            </a:r>
            <a:endParaRPr lang="en-US" sz="2400" b="0" dirty="0"/>
          </a:p>
        </p:txBody>
      </p:sp>
      <p:sp>
        <p:nvSpPr>
          <p:cNvPr id="10547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105376"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4"/>
            <a:ext cx="8142287" cy="1769608"/>
          </a:xfrm>
          <a:prstGeom prst="rect">
            <a:avLst/>
          </a:prstGeom>
          <a:noFill/>
          <a:ln w="9525">
            <a:noFill/>
            <a:miter lim="800000"/>
            <a:headEnd/>
            <a:tailEnd/>
          </a:ln>
        </p:spPr>
        <p:txBody>
          <a:bodyPr/>
          <a:lstStyle/>
          <a:p>
            <a:pPr marL="465138" indent="-465138">
              <a:spcBef>
                <a:spcPct val="10000"/>
              </a:spcBef>
              <a:spcAft>
                <a:spcPct val="10000"/>
              </a:spcAft>
            </a:pPr>
            <a:r>
              <a:rPr lang="en-US" sz="2400" b="0" dirty="0"/>
              <a:t>2. 	</a:t>
            </a:r>
            <a:r>
              <a:rPr lang="el-GR" sz="2400" b="0" dirty="0" smtClean="0"/>
              <a:t>Το υπόδειγμα</a:t>
            </a:r>
            <a:r>
              <a:rPr lang="en-US" sz="2400" b="0" dirty="0" smtClean="0"/>
              <a:t> </a:t>
            </a:r>
            <a:r>
              <a:rPr lang="en-US" sz="2400" b="0" dirty="0" err="1"/>
              <a:t>Heckscher</a:t>
            </a:r>
            <a:r>
              <a:rPr lang="en-US" sz="2400" b="0" dirty="0"/>
              <a:t>-Ohlin </a:t>
            </a:r>
            <a:r>
              <a:rPr lang="el-GR" sz="2400" b="0" dirty="0" smtClean="0"/>
              <a:t>είναι ένα μακροπρόθεσμο πλαίσιο, οπότε η εργασία, το κεφάλαιο και οι άλλοι πόροι μπορούν να μετακινούνται ελεύθερα ανάμεσα στους κλάδους. </a:t>
            </a:r>
            <a:r>
              <a:rPr lang="en-US" sz="2400" b="0" dirty="0" smtClean="0"/>
              <a:t> </a:t>
            </a:r>
            <a:endParaRPr lang="en-US" sz="2400" b="0" dirty="0"/>
          </a:p>
        </p:txBody>
      </p:sp>
      <p:sp>
        <p:nvSpPr>
          <p:cNvPr id="10752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07523" name="Text Box 5"/>
          <p:cNvSpPr txBox="1">
            <a:spLocks noChangeArrowheads="1"/>
          </p:cNvSpPr>
          <p:nvPr/>
        </p:nvSpPr>
        <p:spPr bwMode="auto">
          <a:xfrm>
            <a:off x="566738" y="423863"/>
            <a:ext cx="3018291"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0752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4"/>
            <a:ext cx="8142287" cy="2263094"/>
          </a:xfrm>
          <a:prstGeom prst="rect">
            <a:avLst/>
          </a:prstGeom>
          <a:noFill/>
          <a:ln w="9525">
            <a:noFill/>
            <a:miter lim="800000"/>
            <a:headEnd/>
            <a:tailEnd/>
          </a:ln>
        </p:spPr>
        <p:txBody>
          <a:bodyPr/>
          <a:lstStyle/>
          <a:p>
            <a:pPr marL="465138" indent="-465138">
              <a:spcBef>
                <a:spcPct val="10000"/>
              </a:spcBef>
              <a:spcAft>
                <a:spcPct val="10000"/>
              </a:spcAft>
            </a:pPr>
            <a:r>
              <a:rPr lang="en-US" sz="2400" b="0" dirty="0"/>
              <a:t>3. 	</a:t>
            </a:r>
            <a:r>
              <a:rPr lang="el-GR" sz="2400" b="0" dirty="0" smtClean="0"/>
              <a:t>Με δύο προϊόντα, δύο συντελεστές, και δύο χώρες, το υπόδειγμα </a:t>
            </a:r>
            <a:r>
              <a:rPr lang="en-US" sz="2400" b="0" dirty="0" err="1" smtClean="0"/>
              <a:t>Heckscher</a:t>
            </a:r>
            <a:r>
              <a:rPr lang="en-US" sz="2400" b="0" dirty="0" smtClean="0"/>
              <a:t>-Ohlin </a:t>
            </a:r>
            <a:r>
              <a:rPr lang="en-US" sz="2400" b="0" dirty="0"/>
              <a:t>model </a:t>
            </a:r>
            <a:r>
              <a:rPr lang="el-GR" sz="2400" b="0" dirty="0" smtClean="0"/>
              <a:t>προβλέπει ότι η χώρα θα εξάγει το προϊόν εκείνο που χρησιμοποιεί τον άφθονο συντελεστή της εντατικά, και θα εισάγει το άλλο προϊόν. </a:t>
            </a:r>
            <a:endParaRPr lang="en-US" sz="2400" b="0" dirty="0"/>
          </a:p>
        </p:txBody>
      </p:sp>
      <p:sp>
        <p:nvSpPr>
          <p:cNvPr id="10957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09571" name="Text Box 5"/>
          <p:cNvSpPr txBox="1">
            <a:spLocks noChangeArrowheads="1"/>
          </p:cNvSpPr>
          <p:nvPr/>
        </p:nvSpPr>
        <p:spPr bwMode="auto">
          <a:xfrm>
            <a:off x="566738" y="423863"/>
            <a:ext cx="31779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09572"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4"/>
            <a:ext cx="8142287" cy="2959780"/>
          </a:xfrm>
          <a:prstGeom prst="rect">
            <a:avLst/>
          </a:prstGeom>
          <a:noFill/>
          <a:ln w="9525">
            <a:noFill/>
            <a:miter lim="800000"/>
            <a:headEnd/>
            <a:tailEnd/>
          </a:ln>
        </p:spPr>
        <p:txBody>
          <a:bodyPr/>
          <a:lstStyle/>
          <a:p>
            <a:pPr marL="465138" indent="-465138">
              <a:spcBef>
                <a:spcPct val="10000"/>
              </a:spcBef>
              <a:spcAft>
                <a:spcPct val="10000"/>
              </a:spcAft>
            </a:pPr>
            <a:r>
              <a:rPr lang="en-US" sz="2400" b="0" dirty="0"/>
              <a:t>4. 	</a:t>
            </a:r>
            <a:r>
              <a:rPr lang="el-GR" sz="2400" b="0" dirty="0" smtClean="0"/>
              <a:t>Ο πρώτος έλεγχος του υποδείγματος </a:t>
            </a:r>
            <a:r>
              <a:rPr lang="en-US" sz="2400" b="0" dirty="0" err="1" smtClean="0"/>
              <a:t>Heckscher</a:t>
            </a:r>
            <a:r>
              <a:rPr lang="en-US" sz="2400" b="0" dirty="0" smtClean="0"/>
              <a:t>-Ohlin </a:t>
            </a:r>
            <a:r>
              <a:rPr lang="el-GR" sz="2400" b="0" dirty="0" smtClean="0"/>
              <a:t>έγινε από τον </a:t>
            </a:r>
            <a:r>
              <a:rPr lang="en-US" sz="2400" b="0" dirty="0" smtClean="0"/>
              <a:t>Leontief </a:t>
            </a:r>
            <a:r>
              <a:rPr lang="el-GR" sz="2400" b="0" dirty="0" smtClean="0"/>
              <a:t>που χρησιμοποίησε στοιχεία των ΗΠΑ για το 1947. Βρήκε ότι οι εξαγωγές των ΗΠΑ ήταν λιγότερο έντασης κεφαλαίου και περισσότερο έντασης εργασίας απ’ ότι οι εισαγωγές των ΗΠΑ. Αυτό ήταν ένα παράδοξο εύρημα, επειδή οι ΗΠΑ είχαν άφθονο κεφάλαιο. </a:t>
            </a:r>
            <a:endParaRPr lang="en-US" sz="2400" b="0" dirty="0"/>
          </a:p>
        </p:txBody>
      </p:sp>
      <p:sp>
        <p:nvSpPr>
          <p:cNvPr id="11161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11619" name="Text Box 5"/>
          <p:cNvSpPr txBox="1">
            <a:spLocks noChangeArrowheads="1"/>
          </p:cNvSpPr>
          <p:nvPr/>
        </p:nvSpPr>
        <p:spPr bwMode="auto">
          <a:xfrm>
            <a:off x="566738" y="423863"/>
            <a:ext cx="3294062"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1162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585380"/>
          </a:xfrm>
          <a:prstGeom prst="rect">
            <a:avLst/>
          </a:prstGeom>
          <a:noFill/>
          <a:ln w="9525">
            <a:noFill/>
            <a:miter lim="800000"/>
            <a:headEnd/>
            <a:tailEnd/>
          </a:ln>
        </p:spPr>
        <p:txBody>
          <a:bodyPr/>
          <a:lstStyle/>
          <a:p>
            <a:pPr marL="465138" indent="-465138">
              <a:spcBef>
                <a:spcPct val="10000"/>
              </a:spcBef>
              <a:spcAft>
                <a:spcPct val="10000"/>
              </a:spcAft>
            </a:pPr>
            <a:r>
              <a:rPr lang="en-US" sz="2400" b="0" dirty="0"/>
              <a:t>5. 	</a:t>
            </a:r>
            <a:r>
              <a:rPr lang="el-GR" sz="2400" b="0" dirty="0" smtClean="0"/>
              <a:t>Η υπόθεση των ταυτόσημων τεχνολογιών που χρησιμοποιείται στο υπόδειγμα </a:t>
            </a:r>
            <a:r>
              <a:rPr lang="en-US" sz="2400" b="0" dirty="0" err="1" smtClean="0"/>
              <a:t>Heckscher</a:t>
            </a:r>
            <a:r>
              <a:rPr lang="en-US" sz="2400" b="0" dirty="0" smtClean="0"/>
              <a:t>-Ohlin </a:t>
            </a:r>
            <a:r>
              <a:rPr lang="el-GR" sz="2400" b="0" dirty="0" smtClean="0"/>
              <a:t>δεν ισχύει στην πραγματικότητα. Πρόσφατη έρευνα έχει επεκτείνει τους εμπειρικούς ελέγχους του υποδείγματος </a:t>
            </a:r>
            <a:r>
              <a:rPr lang="en-US" sz="2400" b="0" dirty="0" err="1" smtClean="0"/>
              <a:t>Heckscher</a:t>
            </a:r>
            <a:r>
              <a:rPr lang="en-US" sz="2400" b="0" dirty="0" smtClean="0"/>
              <a:t>-Ohlin </a:t>
            </a:r>
            <a:r>
              <a:rPr lang="el-GR" sz="2400" b="0" dirty="0" smtClean="0"/>
              <a:t>έτσι ώστε να επιτρέπει την ύπαρξη πολλών παραγωγικών συντελεστών και χωρών μαζί με τις διαφορετικές παραγωγικότητες συντελεστών από χώρα σε χώρα. Όταν εισάγουμε το ζήτηση των διαφορετικών παραγωγικοτήτων εργασίας το 1947, βρίσκουμε ότι οι ΗΠΑ είχαν άφθονο αποτελεσματικό – ή εξειδικευμένο – εργατικό δυναμικό, κάτι που εξηγεί και το παράδοξο του </a:t>
            </a:r>
            <a:r>
              <a:rPr lang="en-US" sz="2400" b="0" dirty="0" smtClean="0"/>
              <a:t>Leontief</a:t>
            </a:r>
            <a:r>
              <a:rPr lang="el-GR" sz="2400" b="0" dirty="0" smtClean="0"/>
              <a:t>.</a:t>
            </a:r>
            <a:endParaRPr lang="en-US" sz="2400" b="0" dirty="0"/>
          </a:p>
        </p:txBody>
      </p:sp>
      <p:sp>
        <p:nvSpPr>
          <p:cNvPr id="11366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13667" name="Text Box 5"/>
          <p:cNvSpPr txBox="1">
            <a:spLocks noChangeArrowheads="1"/>
          </p:cNvSpPr>
          <p:nvPr/>
        </p:nvSpPr>
        <p:spPr bwMode="auto">
          <a:xfrm>
            <a:off x="566738" y="423863"/>
            <a:ext cx="2945719"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1366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3" name="Straight Connector 22"/>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22"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Το Υπόδειγμα </a:t>
            </a:r>
            <a:r>
              <a:rPr lang="en-US" dirty="0" err="1" smtClean="0">
                <a:solidFill>
                  <a:srgbClr val="69134B"/>
                </a:solidFill>
              </a:rPr>
              <a:t>Heckscher</a:t>
            </a:r>
            <a:r>
              <a:rPr lang="en-US" dirty="0" smtClean="0">
                <a:solidFill>
                  <a:srgbClr val="69134B"/>
                </a:solidFill>
              </a:rPr>
              <a:t>-Ohlin</a:t>
            </a:r>
          </a:p>
        </p:txBody>
      </p:sp>
      <p:grpSp>
        <p:nvGrpSpPr>
          <p:cNvPr id="9" name="Group 39"/>
          <p:cNvGrpSpPr>
            <a:grpSpLocks/>
          </p:cNvGrpSpPr>
          <p:nvPr/>
        </p:nvGrpSpPr>
        <p:grpSpPr bwMode="auto">
          <a:xfrm>
            <a:off x="647700" y="3282950"/>
            <a:ext cx="8089900" cy="3325813"/>
            <a:chOff x="566738" y="2200275"/>
            <a:chExt cx="7805737" cy="4219575"/>
          </a:xfrm>
        </p:grpSpPr>
        <p:sp>
          <p:nvSpPr>
            <p:cNvPr id="23563"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3564" name="Rectangle 10"/>
            <p:cNvSpPr>
              <a:spLocks noChangeArrowheads="1"/>
            </p:cNvSpPr>
            <p:nvPr/>
          </p:nvSpPr>
          <p:spPr bwMode="auto">
            <a:xfrm>
              <a:off x="581024" y="2219324"/>
              <a:ext cx="7772401" cy="40597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666750" y="3303588"/>
            <a:ext cx="119062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4-1</a:t>
            </a:r>
          </a:p>
        </p:txBody>
      </p:sp>
      <p:sp>
        <p:nvSpPr>
          <p:cNvPr id="13" name="Rectangle 12"/>
          <p:cNvSpPr>
            <a:spLocks noChangeArrowheads="1"/>
          </p:cNvSpPr>
          <p:nvPr/>
        </p:nvSpPr>
        <p:spPr bwMode="auto">
          <a:xfrm>
            <a:off x="600075" y="1006475"/>
            <a:ext cx="8007350" cy="2859088"/>
          </a:xfrm>
          <a:prstGeom prst="rect">
            <a:avLst/>
          </a:prstGeom>
          <a:noFill/>
          <a:ln w="9525">
            <a:noFill/>
            <a:miter lim="800000"/>
            <a:headEnd/>
            <a:tailEnd/>
          </a:ln>
        </p:spPr>
        <p:txBody>
          <a:bodyPr/>
          <a:lstStyle/>
          <a:p>
            <a:pPr>
              <a:spcBef>
                <a:spcPct val="10000"/>
              </a:spcBef>
              <a:spcAft>
                <a:spcPct val="10000"/>
              </a:spcAft>
            </a:pPr>
            <a:r>
              <a:rPr lang="el-GR" sz="2000" dirty="0" smtClean="0">
                <a:solidFill>
                  <a:srgbClr val="8A3A6A"/>
                </a:solidFill>
              </a:rPr>
              <a:t>Ένταση Εργασίας για Κάθε Κλάδο </a:t>
            </a:r>
            <a:r>
              <a:rPr lang="el-GR" sz="2000" dirty="0" smtClean="0">
                <a:latin typeface="OfficinaSans-Book"/>
              </a:rPr>
              <a:t>Η ζήτηση εργασίας σε σχέση με το κεφάλαιο υποτίθεται ότι είναι υψηλότερη στα υποδήματα απ’ ότι στους υπολογιστές, </a:t>
            </a:r>
            <a:r>
              <a:rPr lang="en-US" sz="2000" i="1" dirty="0" smtClean="0">
                <a:latin typeface="OfficinaSans-BookItalic"/>
              </a:rPr>
              <a:t>L</a:t>
            </a:r>
            <a:r>
              <a:rPr lang="en-US" sz="2000" i="1" baseline="-25000" dirty="0" smtClean="0">
                <a:latin typeface="OfficinaSans-BookItalic"/>
              </a:rPr>
              <a:t>S</a:t>
            </a:r>
            <a:r>
              <a:rPr lang="en-US" sz="2000" i="1" dirty="0" smtClean="0">
                <a:latin typeface="OfficinaSans-BookItalic"/>
              </a:rPr>
              <a:t>/K</a:t>
            </a:r>
            <a:r>
              <a:rPr lang="en-US" sz="2000" i="1" baseline="-25000" dirty="0" smtClean="0">
                <a:latin typeface="OfficinaSans-BookItalic"/>
              </a:rPr>
              <a:t>S</a:t>
            </a:r>
            <a:r>
              <a:rPr lang="en-US" sz="2000" i="1" dirty="0" smtClean="0">
                <a:latin typeface="OfficinaSans-BookItalic"/>
              </a:rPr>
              <a:t> </a:t>
            </a:r>
            <a:r>
              <a:rPr lang="en-US" sz="2000" i="1" dirty="0">
                <a:latin typeface="OfficinaSans-BookItalic"/>
              </a:rPr>
              <a:t>&gt; L</a:t>
            </a:r>
            <a:r>
              <a:rPr lang="en-US" sz="2000" i="1" baseline="-25000" dirty="0">
                <a:latin typeface="OfficinaSans-BookItalic"/>
              </a:rPr>
              <a:t>C</a:t>
            </a:r>
            <a:r>
              <a:rPr lang="en-US" sz="2000" i="1" dirty="0">
                <a:latin typeface="OfficinaSans-BookItalic"/>
              </a:rPr>
              <a:t>/K</a:t>
            </a:r>
            <a:r>
              <a:rPr lang="en-US" sz="2000" i="1" baseline="-25000" dirty="0">
                <a:latin typeface="OfficinaSans-BookItalic"/>
              </a:rPr>
              <a:t>C</a:t>
            </a:r>
            <a:r>
              <a:rPr lang="en-US" sz="2000" i="1" dirty="0">
                <a:latin typeface="OfficinaSans-BookItalic"/>
              </a:rPr>
              <a:t>.</a:t>
            </a:r>
            <a:r>
              <a:rPr lang="en-US" sz="2000" i="1" dirty="0">
                <a:latin typeface="OfficinaSans-Book"/>
              </a:rPr>
              <a:t> </a:t>
            </a:r>
          </a:p>
          <a:p>
            <a:pPr>
              <a:spcBef>
                <a:spcPct val="10000"/>
              </a:spcBef>
              <a:spcAft>
                <a:spcPct val="10000"/>
              </a:spcAft>
            </a:pPr>
            <a:r>
              <a:rPr lang="el-GR" sz="2000" dirty="0" smtClean="0">
                <a:latin typeface="OfficinaSans-Book"/>
              </a:rPr>
              <a:t>Οι δύο αυτές καμπύλες έχουν αρνητική κλίση, όπως οι συνηθισμένες καμπύλες ζήτησης, όμως στην περίπτωση αυτή είναι καμπύλες </a:t>
            </a:r>
            <a:r>
              <a:rPr lang="el-GR" sz="2000" i="1" dirty="0" smtClean="0">
                <a:latin typeface="OfficinaSans-Book"/>
              </a:rPr>
              <a:t>σχετικής</a:t>
            </a:r>
            <a:r>
              <a:rPr lang="el-GR" sz="2000" dirty="0" smtClean="0">
                <a:latin typeface="OfficinaSans-Book"/>
              </a:rPr>
              <a:t> ζήτησης εργασίας (δηλαδή, ζήτηση εργασίας διαιρούμενη με τη ζήτηση κεφαλαίου) </a:t>
            </a:r>
            <a:endParaRPr lang="en-US" sz="2000" dirty="0"/>
          </a:p>
        </p:txBody>
      </p:sp>
      <p:sp>
        <p:nvSpPr>
          <p:cNvPr id="15" name="Rectangle 14"/>
          <p:cNvSpPr>
            <a:spLocks noChangeArrowheads="1"/>
          </p:cNvSpPr>
          <p:nvPr/>
        </p:nvSpPr>
        <p:spPr bwMode="auto">
          <a:xfrm>
            <a:off x="742950" y="3683000"/>
            <a:ext cx="4603750" cy="28098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 name="Picture 3"/>
          <p:cNvPicPr>
            <a:picLocks noChangeAspect="1"/>
          </p:cNvPicPr>
          <p:nvPr/>
        </p:nvPicPr>
        <p:blipFill>
          <a:blip r:embed="rId3" cstate="print"/>
          <a:srcRect/>
          <a:stretch>
            <a:fillRect/>
          </a:stretch>
        </p:blipFill>
        <p:spPr bwMode="auto">
          <a:xfrm>
            <a:off x="863600" y="3711575"/>
            <a:ext cx="4362450" cy="27813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863600" y="3711575"/>
            <a:ext cx="4362450" cy="2781300"/>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863600" y="3711575"/>
            <a:ext cx="4362450" cy="2781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par>
                          <p:cTn id="34" fill="hold">
                            <p:stCondLst>
                              <p:cond delay="225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750"/>
                                        <p:tgtEl>
                                          <p:spTgt spid="5"/>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750"/>
                                        <p:tgtEl>
                                          <p:spTgt spid="6"/>
                                        </p:tgtEl>
                                      </p:cBhvr>
                                    </p:animEffect>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wipe(left)">
                                      <p:cBhvr>
                                        <p:cTn id="4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12" grpId="0" animBg="1"/>
      <p:bldP spid="13" grpId="0" uiExpand="1" build="p"/>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4"/>
            <a:ext cx="8142287" cy="3250066"/>
          </a:xfrm>
          <a:prstGeom prst="rect">
            <a:avLst/>
          </a:prstGeom>
          <a:noFill/>
          <a:ln w="9525">
            <a:noFill/>
            <a:miter lim="800000"/>
            <a:headEnd/>
            <a:tailEnd/>
          </a:ln>
        </p:spPr>
        <p:txBody>
          <a:bodyPr/>
          <a:lstStyle/>
          <a:p>
            <a:pPr marL="465138" indent="-465138">
              <a:spcBef>
                <a:spcPct val="10000"/>
              </a:spcBef>
              <a:spcAft>
                <a:spcPct val="10000"/>
              </a:spcAft>
            </a:pPr>
            <a:r>
              <a:rPr lang="en-US" sz="2400" b="0" dirty="0"/>
              <a:t>6. 	</a:t>
            </a:r>
            <a:r>
              <a:rPr lang="el-GR" sz="2400" b="0" dirty="0" smtClean="0"/>
              <a:t>Σύμφωνα με το θεώρημα</a:t>
            </a:r>
            <a:r>
              <a:rPr lang="en-US" sz="2400" b="0" dirty="0" smtClean="0"/>
              <a:t> </a:t>
            </a:r>
            <a:r>
              <a:rPr lang="en-US" sz="2400" b="0" dirty="0" err="1" smtClean="0"/>
              <a:t>Stolper</a:t>
            </a:r>
            <a:r>
              <a:rPr lang="en-US" sz="2400" b="0" dirty="0" smtClean="0"/>
              <a:t>-Samuelson</a:t>
            </a:r>
            <a:r>
              <a:rPr lang="el-GR" sz="2400" b="0" dirty="0" smtClean="0"/>
              <a:t>, μια αύξηση στη σχετική τιμή ενός προϊόντος θα προκαλέσει μια μετακίνηση των πραγματικών αμοιβών εργασίας και κεφαλαίου προς αντίθετες διευθύνσεις: ο συντελεστής που χρησιμοποιείται εντατικά σε ένα κλάδο του οποίου η σχετική τιμή αυξάνει, θα δει τις αμοιβές του να αυξάνονται ενώ οι αμοιβές του άλλου συντελεστή θα μειωθούν. </a:t>
            </a:r>
            <a:r>
              <a:rPr lang="en-US" sz="2400" b="0" dirty="0" smtClean="0"/>
              <a:t> </a:t>
            </a:r>
            <a:endParaRPr lang="en-US" sz="2400" b="0" dirty="0"/>
          </a:p>
        </p:txBody>
      </p:sp>
      <p:sp>
        <p:nvSpPr>
          <p:cNvPr id="11571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15715" name="Text Box 5"/>
          <p:cNvSpPr txBox="1">
            <a:spLocks noChangeArrowheads="1"/>
          </p:cNvSpPr>
          <p:nvPr/>
        </p:nvSpPr>
        <p:spPr bwMode="auto">
          <a:xfrm>
            <a:off x="566738" y="423863"/>
            <a:ext cx="3192462"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1571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3032351"/>
          </a:xfrm>
          <a:prstGeom prst="rect">
            <a:avLst/>
          </a:prstGeom>
          <a:noFill/>
          <a:ln w="9525">
            <a:noFill/>
            <a:miter lim="800000"/>
            <a:headEnd/>
            <a:tailEnd/>
          </a:ln>
        </p:spPr>
        <p:txBody>
          <a:bodyPr/>
          <a:lstStyle/>
          <a:p>
            <a:pPr marL="465138" indent="-465138">
              <a:spcBef>
                <a:spcPct val="10000"/>
              </a:spcBef>
              <a:spcAft>
                <a:spcPct val="10000"/>
              </a:spcAft>
            </a:pPr>
            <a:r>
              <a:rPr lang="en-US" sz="2400" b="0" dirty="0"/>
              <a:t>7. 	</a:t>
            </a:r>
            <a:r>
              <a:rPr lang="el-GR" sz="2400" b="0" dirty="0" smtClean="0"/>
              <a:t>Συνδυάζοντας το θεώρημα </a:t>
            </a:r>
            <a:r>
              <a:rPr lang="en-US" sz="2400" b="0" dirty="0" err="1" smtClean="0"/>
              <a:t>Heckscher</a:t>
            </a:r>
            <a:r>
              <a:rPr lang="en-US" sz="2400" b="0" dirty="0" smtClean="0"/>
              <a:t>-Ohlin </a:t>
            </a:r>
            <a:r>
              <a:rPr lang="el-GR" sz="2400" b="0" dirty="0" smtClean="0"/>
              <a:t>και το θεώρημα </a:t>
            </a:r>
            <a:r>
              <a:rPr lang="en-US" sz="2400" b="0" dirty="0" err="1" smtClean="0"/>
              <a:t>Stolper</a:t>
            </a:r>
            <a:r>
              <a:rPr lang="en-US" sz="2400" b="0" dirty="0" smtClean="0"/>
              <a:t>-Samuelson</a:t>
            </a:r>
            <a:r>
              <a:rPr lang="el-GR" sz="2400" b="0" dirty="0" smtClean="0"/>
              <a:t>, καταλήγουμε ότι ο άφθονος παραγωγικός συντελεστής μιας χώρας κερδίζει από το άνοιγμα στο εμπόριο, επειδή οι σχετικές τιμές των εξαγωγών αυξάνουν, και ο σπάνιος παραγωγικός συντελεστής χάνει από το άνοιγμα στο εμπόριο. </a:t>
            </a:r>
            <a:r>
              <a:rPr lang="en-US" sz="2400" b="0" dirty="0" smtClean="0"/>
              <a:t> </a:t>
            </a:r>
            <a:endParaRPr lang="en-US" sz="2400" b="0" dirty="0"/>
          </a:p>
        </p:txBody>
      </p:sp>
      <p:sp>
        <p:nvSpPr>
          <p:cNvPr id="11776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17763" name="Text Box 5"/>
          <p:cNvSpPr txBox="1">
            <a:spLocks noChangeArrowheads="1"/>
          </p:cNvSpPr>
          <p:nvPr/>
        </p:nvSpPr>
        <p:spPr bwMode="auto">
          <a:xfrm>
            <a:off x="566738" y="423863"/>
            <a:ext cx="30763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1776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2909887" cy="4179887"/>
          </a:xfrm>
          <a:prstGeom prst="rect">
            <a:avLst/>
          </a:prstGeom>
          <a:noFill/>
          <a:ln w="9525">
            <a:noFill/>
            <a:miter lim="800000"/>
            <a:headEnd/>
            <a:tailEnd/>
          </a:ln>
        </p:spPr>
        <p:txBody>
          <a:bodyPr/>
          <a:lstStyle/>
          <a:p>
            <a:pPr>
              <a:spcBef>
                <a:spcPct val="10000"/>
              </a:spcBef>
              <a:spcAft>
                <a:spcPct val="10000"/>
              </a:spcAft>
            </a:pPr>
            <a:r>
              <a:rPr lang="el-GR" sz="2000" dirty="0" smtClean="0"/>
              <a:t>Υπόδειγμα </a:t>
            </a:r>
            <a:r>
              <a:rPr lang="en-US" sz="2000" dirty="0" err="1" smtClean="0"/>
              <a:t>Heckscher</a:t>
            </a:r>
            <a:r>
              <a:rPr lang="en-US" sz="2000" dirty="0" smtClean="0"/>
              <a:t>-Ohlin</a:t>
            </a:r>
            <a:endParaRPr lang="en-US" sz="2000" dirty="0"/>
          </a:p>
          <a:p>
            <a:pPr>
              <a:spcBef>
                <a:spcPct val="10000"/>
              </a:spcBef>
              <a:spcAft>
                <a:spcPct val="10000"/>
              </a:spcAft>
            </a:pPr>
            <a:r>
              <a:rPr lang="el-GR" sz="2000" dirty="0" smtClean="0"/>
              <a:t>Αντιστροφή στην ένταση χρήση συντελεστών</a:t>
            </a:r>
            <a:endParaRPr lang="en-US" sz="2000" dirty="0"/>
          </a:p>
          <a:p>
            <a:pPr>
              <a:spcBef>
                <a:spcPct val="10000"/>
              </a:spcBef>
              <a:spcAft>
                <a:spcPct val="10000"/>
              </a:spcAft>
            </a:pPr>
            <a:r>
              <a:rPr lang="el-GR" sz="2000" dirty="0" smtClean="0"/>
              <a:t>Ισορροπία ελεύθερου εμπορίου</a:t>
            </a:r>
            <a:endParaRPr lang="en-US" sz="2000" dirty="0"/>
          </a:p>
          <a:p>
            <a:pPr>
              <a:spcBef>
                <a:spcPct val="10000"/>
              </a:spcBef>
              <a:spcAft>
                <a:spcPct val="10000"/>
              </a:spcAft>
            </a:pPr>
            <a:r>
              <a:rPr lang="el-GR" sz="2000" dirty="0" smtClean="0"/>
              <a:t>Θεώρημα </a:t>
            </a:r>
            <a:r>
              <a:rPr lang="en-US" sz="2000" dirty="0" err="1" smtClean="0"/>
              <a:t>Heckscher</a:t>
            </a:r>
            <a:r>
              <a:rPr lang="en-US" sz="2000" dirty="0" smtClean="0"/>
              <a:t>-Ohlin</a:t>
            </a:r>
            <a:endParaRPr lang="en-US" sz="2000" dirty="0"/>
          </a:p>
          <a:p>
            <a:pPr>
              <a:spcBef>
                <a:spcPct val="10000"/>
              </a:spcBef>
              <a:spcAft>
                <a:spcPct val="10000"/>
              </a:spcAft>
            </a:pPr>
            <a:r>
              <a:rPr lang="el-GR" sz="2000" dirty="0" smtClean="0"/>
              <a:t>Παράδοξο του </a:t>
            </a:r>
            <a:r>
              <a:rPr lang="en-US" sz="2000" dirty="0" smtClean="0"/>
              <a:t>Leontief</a:t>
            </a:r>
            <a:endParaRPr lang="en-US" sz="2000" dirty="0"/>
          </a:p>
        </p:txBody>
      </p:sp>
      <p:sp>
        <p:nvSpPr>
          <p:cNvPr id="11981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0763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ΟΡΟΙ-ΚΛΕΙΔΙΑ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6" name="Rectangle 2"/>
          <p:cNvSpPr>
            <a:spLocks noChangeArrowheads="1"/>
          </p:cNvSpPr>
          <p:nvPr/>
        </p:nvSpPr>
        <p:spPr bwMode="auto">
          <a:xfrm>
            <a:off x="3389313" y="1350963"/>
            <a:ext cx="2633662" cy="4519612"/>
          </a:xfrm>
          <a:prstGeom prst="rect">
            <a:avLst/>
          </a:prstGeom>
          <a:noFill/>
          <a:ln w="9525">
            <a:noFill/>
            <a:miter lim="800000"/>
            <a:headEnd/>
            <a:tailEnd/>
          </a:ln>
        </p:spPr>
        <p:txBody>
          <a:bodyPr/>
          <a:lstStyle/>
          <a:p>
            <a:pPr>
              <a:spcBef>
                <a:spcPct val="10000"/>
              </a:spcBef>
              <a:spcAft>
                <a:spcPct val="10000"/>
              </a:spcAft>
            </a:pPr>
            <a:r>
              <a:rPr lang="el-GR" sz="2000" dirty="0" smtClean="0"/>
              <a:t>Αφθονία σε ένα συντελεστή</a:t>
            </a:r>
            <a:endParaRPr lang="en-US" sz="2000" dirty="0"/>
          </a:p>
          <a:p>
            <a:pPr>
              <a:spcBef>
                <a:spcPct val="10000"/>
              </a:spcBef>
              <a:spcAft>
                <a:spcPct val="10000"/>
              </a:spcAft>
            </a:pPr>
            <a:r>
              <a:rPr lang="el-GR" sz="2000" dirty="0" smtClean="0"/>
              <a:t>Σπανιότητα σε αυτόν τον συντελεστή</a:t>
            </a:r>
            <a:endParaRPr lang="en-US" sz="2000" dirty="0"/>
          </a:p>
          <a:p>
            <a:pPr>
              <a:spcBef>
                <a:spcPct val="10000"/>
              </a:spcBef>
              <a:spcAft>
                <a:spcPct val="10000"/>
              </a:spcAft>
            </a:pPr>
            <a:r>
              <a:rPr lang="el-GR" sz="2000" dirty="0" smtClean="0"/>
              <a:t>Αποτελεσματικό εργατικό δυναμικό</a:t>
            </a:r>
            <a:endParaRPr lang="en-US" sz="2000" dirty="0"/>
          </a:p>
          <a:p>
            <a:pPr>
              <a:spcBef>
                <a:spcPct val="10000"/>
              </a:spcBef>
              <a:spcAft>
                <a:spcPct val="10000"/>
              </a:spcAft>
            </a:pPr>
            <a:r>
              <a:rPr lang="el-GR" sz="2000" dirty="0" smtClean="0"/>
              <a:t>Αποτελεσματική αφθονία σε ένα συντελεστή</a:t>
            </a:r>
            <a:endParaRPr lang="en-US" sz="2000" dirty="0"/>
          </a:p>
        </p:txBody>
      </p:sp>
      <p:sp>
        <p:nvSpPr>
          <p:cNvPr id="7" name="Rectangle 2"/>
          <p:cNvSpPr>
            <a:spLocks noChangeArrowheads="1"/>
          </p:cNvSpPr>
          <p:nvPr/>
        </p:nvSpPr>
        <p:spPr bwMode="auto">
          <a:xfrm>
            <a:off x="6256338" y="1350963"/>
            <a:ext cx="2887662" cy="4519612"/>
          </a:xfrm>
          <a:prstGeom prst="rect">
            <a:avLst/>
          </a:prstGeom>
          <a:noFill/>
          <a:ln w="9525">
            <a:noFill/>
            <a:miter lim="800000"/>
            <a:headEnd/>
            <a:tailEnd/>
          </a:ln>
        </p:spPr>
        <p:txBody>
          <a:bodyPr/>
          <a:lstStyle/>
          <a:p>
            <a:pPr>
              <a:spcBef>
                <a:spcPct val="10000"/>
              </a:spcBef>
              <a:spcAft>
                <a:spcPct val="10000"/>
              </a:spcAft>
            </a:pPr>
            <a:r>
              <a:rPr lang="el-GR" sz="2000" dirty="0" smtClean="0"/>
              <a:t>Αφθονία σε αυτόν τον αποτελεσματικό συντελεστή </a:t>
            </a:r>
            <a:r>
              <a:rPr lang="en-US" sz="2000" dirty="0" smtClean="0"/>
              <a:t>abundant</a:t>
            </a:r>
            <a:endParaRPr lang="en-US" sz="2000" dirty="0"/>
          </a:p>
          <a:p>
            <a:pPr>
              <a:spcBef>
                <a:spcPct val="10000"/>
              </a:spcBef>
              <a:spcAft>
                <a:spcPct val="10000"/>
              </a:spcAft>
            </a:pPr>
            <a:r>
              <a:rPr lang="el-GR" sz="2000" dirty="0" smtClean="0"/>
              <a:t>Σπανιότητα σε αυτόν τον παραγωγικό συντελεστή</a:t>
            </a:r>
            <a:endParaRPr lang="en-US" sz="2000" dirty="0"/>
          </a:p>
          <a:p>
            <a:pPr>
              <a:spcBef>
                <a:spcPct val="10000"/>
              </a:spcBef>
              <a:spcAft>
                <a:spcPct val="10000"/>
              </a:spcAft>
            </a:pPr>
            <a:r>
              <a:rPr lang="el-GR" sz="2000" dirty="0" smtClean="0"/>
              <a:t>Θεώρημα </a:t>
            </a:r>
            <a:r>
              <a:rPr lang="en-US" sz="2000" dirty="0" err="1" smtClean="0"/>
              <a:t>Stolper</a:t>
            </a:r>
            <a:r>
              <a:rPr lang="en-US" sz="2000" dirty="0" smtClean="0"/>
              <a:t>-Samuelson</a:t>
            </a:r>
            <a:r>
              <a:rPr lang="en-US" sz="2000" dirty="0"/>
              <a:t/>
            </a:r>
            <a:br>
              <a:rPr lang="en-US" sz="2000" dirty="0"/>
            </a:b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85788" y="482600"/>
            <a:ext cx="5233987" cy="338138"/>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DF6B28"/>
                </a:solidFill>
              </a:rPr>
              <a:t>ΠΑΡΑΡΤΗΜΑ ΣΤΟ ΚΕΦΑΛΑΙΟ</a:t>
            </a:r>
            <a:r>
              <a:rPr lang="en-US" sz="1600" dirty="0" smtClean="0">
                <a:solidFill>
                  <a:srgbClr val="DF6B28"/>
                </a:solidFill>
              </a:rPr>
              <a:t>   </a:t>
            </a:r>
            <a:r>
              <a:rPr lang="en-US" sz="1600" dirty="0">
                <a:solidFill>
                  <a:srgbClr val="DF6B28"/>
                </a:solidFill>
              </a:rPr>
              <a:t>4</a:t>
            </a: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10" name="Rectangle 5"/>
          <p:cNvSpPr>
            <a:spLocks noChangeArrowheads="1"/>
          </p:cNvSpPr>
          <p:nvPr/>
        </p:nvSpPr>
        <p:spPr bwMode="auto">
          <a:xfrm>
            <a:off x="566738" y="884238"/>
            <a:ext cx="8170862" cy="461665"/>
          </a:xfrm>
          <a:prstGeom prst="rect">
            <a:avLst/>
          </a:prstGeom>
          <a:noFill/>
          <a:ln w="9525" algn="ctr">
            <a:noFill/>
            <a:miter lim="800000"/>
            <a:headEnd/>
            <a:tailEnd/>
          </a:ln>
          <a:effectLst/>
        </p:spPr>
        <p:txBody>
          <a:bodyPr wrap="square">
            <a:spAutoFit/>
          </a:bodyPr>
          <a:lstStyle/>
          <a:p>
            <a:pPr>
              <a:spcBef>
                <a:spcPct val="20000"/>
              </a:spcBef>
              <a:defRPr/>
            </a:pPr>
            <a:r>
              <a:rPr lang="el-GR" sz="2400" dirty="0" smtClean="0">
                <a:solidFill>
                  <a:srgbClr val="AF3D33"/>
                </a:solidFill>
                <a:latin typeface="+mj-lt"/>
                <a:cs typeface="Times New Roman" pitchFamily="18" charset="0"/>
              </a:rPr>
              <a:t>Τεστ Πρόσημου Υποδείγματος</a:t>
            </a:r>
            <a:r>
              <a:rPr lang="en-US" sz="2400" dirty="0" smtClean="0">
                <a:solidFill>
                  <a:srgbClr val="AF3D33"/>
                </a:solidFill>
                <a:latin typeface="+mj-lt"/>
                <a:cs typeface="Times New Roman" pitchFamily="18" charset="0"/>
              </a:rPr>
              <a:t> </a:t>
            </a:r>
            <a:r>
              <a:rPr lang="en-US" sz="2400" dirty="0" err="1" smtClean="0">
                <a:solidFill>
                  <a:srgbClr val="AF3D33"/>
                </a:solidFill>
                <a:latin typeface="+mj-lt"/>
                <a:cs typeface="Times New Roman" pitchFamily="18" charset="0"/>
              </a:rPr>
              <a:t>Heckscher</a:t>
            </a:r>
            <a:r>
              <a:rPr lang="en-US" sz="2400" dirty="0" smtClean="0">
                <a:solidFill>
                  <a:srgbClr val="AF3D33"/>
                </a:solidFill>
                <a:latin typeface="+mj-lt"/>
                <a:cs typeface="Times New Roman" pitchFamily="18" charset="0"/>
              </a:rPr>
              <a:t>-Ohlin</a:t>
            </a:r>
            <a:endParaRPr lang="en-US" sz="2400" dirty="0">
              <a:solidFill>
                <a:srgbClr val="AF3D33"/>
              </a:solidFill>
              <a:latin typeface="+mj-lt"/>
              <a:cs typeface="Times New Roman" pitchFamily="18" charset="0"/>
            </a:endParaRPr>
          </a:p>
        </p:txBody>
      </p:sp>
      <p:sp>
        <p:nvSpPr>
          <p:cNvPr id="11" name="Rectangle 6"/>
          <p:cNvSpPr>
            <a:spLocks noChangeArrowheads="1"/>
          </p:cNvSpPr>
          <p:nvPr/>
        </p:nvSpPr>
        <p:spPr bwMode="auto">
          <a:xfrm>
            <a:off x="566738" y="1304925"/>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56A41"/>
                </a:solidFill>
              </a:rPr>
              <a:t>Μέτρηση του Περιεχομένου Συντελεστών του Εμπορίου</a:t>
            </a:r>
            <a:endParaRPr lang="en-US" sz="2000" b="0" dirty="0">
              <a:solidFill>
                <a:srgbClr val="356A41"/>
              </a:solidFill>
            </a:endParaRPr>
          </a:p>
        </p:txBody>
      </p:sp>
      <p:grpSp>
        <p:nvGrpSpPr>
          <p:cNvPr id="12" name="Group 39"/>
          <p:cNvGrpSpPr>
            <a:grpSpLocks/>
          </p:cNvGrpSpPr>
          <p:nvPr/>
        </p:nvGrpSpPr>
        <p:grpSpPr bwMode="auto">
          <a:xfrm>
            <a:off x="695325" y="1730375"/>
            <a:ext cx="7297738" cy="4068763"/>
            <a:chOff x="566738" y="2200275"/>
            <a:chExt cx="7805737" cy="4219575"/>
          </a:xfrm>
        </p:grpSpPr>
        <p:sp>
          <p:nvSpPr>
            <p:cNvPr id="121868"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1869" name="Rectangle 17"/>
            <p:cNvSpPr>
              <a:spLocks noChangeArrowheads="1"/>
            </p:cNvSpPr>
            <p:nvPr/>
          </p:nvSpPr>
          <p:spPr bwMode="auto">
            <a:xfrm>
              <a:off x="581024" y="2219325"/>
              <a:ext cx="7772401" cy="33808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5" name="Text Box 7"/>
          <p:cNvSpPr txBox="1">
            <a:spLocks noChangeArrowheads="1"/>
          </p:cNvSpPr>
          <p:nvPr/>
        </p:nvSpPr>
        <p:spPr bwMode="auto">
          <a:xfrm>
            <a:off x="714375" y="1752600"/>
            <a:ext cx="14382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4A-1</a:t>
            </a:r>
          </a:p>
        </p:txBody>
      </p:sp>
      <p:sp>
        <p:nvSpPr>
          <p:cNvPr id="17" name="Rectangle 23"/>
          <p:cNvSpPr>
            <a:spLocks noChangeArrowheads="1"/>
          </p:cNvSpPr>
          <p:nvPr/>
        </p:nvSpPr>
        <p:spPr bwMode="auto">
          <a:xfrm>
            <a:off x="796925" y="2073275"/>
            <a:ext cx="7024688" cy="1631216"/>
          </a:xfrm>
          <a:prstGeom prst="rect">
            <a:avLst/>
          </a:prstGeom>
          <a:noFill/>
          <a:ln w="9525">
            <a:noFill/>
            <a:miter lim="800000"/>
            <a:headEnd/>
            <a:tailEnd/>
          </a:ln>
        </p:spPr>
        <p:txBody>
          <a:bodyPr>
            <a:spAutoFit/>
          </a:bodyPr>
          <a:lstStyle/>
          <a:p>
            <a:pPr>
              <a:spcBef>
                <a:spcPct val="10000"/>
              </a:spcBef>
              <a:spcAft>
                <a:spcPct val="10000"/>
              </a:spcAft>
            </a:pPr>
            <a:r>
              <a:rPr lang="el-GR" sz="1200" dirty="0" smtClean="0">
                <a:solidFill>
                  <a:srgbClr val="8A3A6A"/>
                </a:solidFill>
              </a:rPr>
              <a:t>Περιεχόμενο Συντελεστών του Εμπορίου στις ΗΠΑ</a:t>
            </a:r>
            <a:r>
              <a:rPr lang="en-US" sz="1200" dirty="0" smtClean="0">
                <a:solidFill>
                  <a:srgbClr val="8A3A6A"/>
                </a:solidFill>
              </a:rPr>
              <a:t>, </a:t>
            </a:r>
            <a:r>
              <a:rPr lang="en-US" sz="1200" dirty="0">
                <a:solidFill>
                  <a:srgbClr val="8A3A6A"/>
                </a:solidFill>
              </a:rPr>
              <a:t>1947 </a:t>
            </a:r>
            <a:r>
              <a:rPr lang="el-GR" sz="1200" dirty="0" smtClean="0"/>
              <a:t>Ο πίνακας αυτός εκτείνει τον έλεγχο του</a:t>
            </a:r>
            <a:r>
              <a:rPr lang="en-US" sz="1200" dirty="0" smtClean="0"/>
              <a:t> Leontief’</a:t>
            </a:r>
            <a:r>
              <a:rPr lang="el-GR" sz="1200" dirty="0" smtClean="0"/>
              <a:t> στο υπόδειγμα</a:t>
            </a:r>
            <a:r>
              <a:rPr lang="en-US" sz="1200" dirty="0" smtClean="0"/>
              <a:t> </a:t>
            </a:r>
            <a:r>
              <a:rPr lang="en-US" sz="1200" dirty="0" err="1"/>
              <a:t>Heckscher</a:t>
            </a:r>
            <a:r>
              <a:rPr lang="en-US" sz="1200" dirty="0"/>
              <a:t>-Ohlin </a:t>
            </a:r>
            <a:r>
              <a:rPr lang="el-GR" sz="1200" dirty="0" smtClean="0"/>
              <a:t>έτσι ώστε να μετρά το περιεχόμενο των συντελεστών των καθαρών εξαγωγών</a:t>
            </a:r>
            <a:r>
              <a:rPr lang="en-US" sz="1200" dirty="0" smtClean="0"/>
              <a:t>.</a:t>
            </a:r>
            <a:r>
              <a:rPr lang="el-GR" sz="1200" dirty="0" smtClean="0"/>
              <a:t> Η πρώτη στήλη δίνει τις εξαγωγές και για τις εισαγωγές δείχνει την ποσότητα του κεφαλαίου ή εργασίας που απαιτείται για την παραγωγή εξαγωγών από τις ΗΠΑ ή εισαγωγών προς τις ΗΠΑ, για το 1947. Η δεύτερη στήλη για το καθένα δείχνει την ποσότητα κεφαλαίου και εργασίας που χρειάζονται για τις συνολικές εξαγωγές ή εισαγωγές των ΗΠΑ. Η τελευταία στήλη  είναι η διαφορά μεταξύ των συνόλων εξαγωγών και εισαγωγών. </a:t>
            </a:r>
            <a:r>
              <a:rPr lang="en-US" dirty="0" smtClean="0"/>
              <a:t> </a:t>
            </a:r>
            <a:endParaRPr lang="en-US" dirty="0"/>
          </a:p>
        </p:txBody>
      </p:sp>
      <p:sp>
        <p:nvSpPr>
          <p:cNvPr id="21" name="Rectangle 20"/>
          <p:cNvSpPr>
            <a:spLocks noChangeArrowheads="1"/>
          </p:cNvSpPr>
          <p:nvPr/>
        </p:nvSpPr>
        <p:spPr bwMode="auto">
          <a:xfrm>
            <a:off x="815975" y="3675063"/>
            <a:ext cx="7024688" cy="202088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3" name="Rectangle 2"/>
          <p:cNvSpPr>
            <a:spLocks noChangeArrowheads="1"/>
          </p:cNvSpPr>
          <p:nvPr/>
        </p:nvSpPr>
        <p:spPr bwMode="auto">
          <a:xfrm>
            <a:off x="695325" y="5799138"/>
            <a:ext cx="8114846" cy="861774"/>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Παίρνοντας τη διαφορά μεταξύ του περιεχομένου συντελεστών των εξαγωγών και του περιεχομένου συντελεστών των εισαγωγών, υπολογίζουμε το </a:t>
            </a:r>
            <a:r>
              <a:rPr lang="el-GR" sz="1600" b="0" i="1" dirty="0" smtClean="0"/>
              <a:t>περιεχόμενο συντελεστών καθαρών εξαγωγών</a:t>
            </a:r>
            <a:r>
              <a:rPr lang="el-GR" sz="1600" b="0" dirty="0" smtClean="0"/>
              <a:t>, που φαίνεται στην τελευταία στήλη του Πίνακα</a:t>
            </a:r>
            <a:r>
              <a:rPr lang="en-US" sz="1600" b="0" dirty="0" smtClean="0"/>
              <a:t> </a:t>
            </a:r>
            <a:r>
              <a:rPr lang="en-US" sz="1600" b="0" dirty="0"/>
              <a:t>4A-1</a:t>
            </a:r>
            <a:r>
              <a:rPr lang="en-US" sz="1800" b="0" dirty="0"/>
              <a:t>.</a:t>
            </a:r>
            <a:endParaRPr lang="en-US" sz="1800" dirty="0"/>
          </a:p>
        </p:txBody>
      </p:sp>
      <p:pic>
        <p:nvPicPr>
          <p:cNvPr id="4" name="Picture 3"/>
          <p:cNvPicPr>
            <a:picLocks noChangeAspect="1"/>
          </p:cNvPicPr>
          <p:nvPr/>
        </p:nvPicPr>
        <p:blipFill>
          <a:blip r:embed="rId3" cstate="print"/>
          <a:srcRect/>
          <a:stretch>
            <a:fillRect/>
          </a:stretch>
        </p:blipFill>
        <p:spPr bwMode="auto">
          <a:xfrm>
            <a:off x="915988" y="3757613"/>
            <a:ext cx="6924675"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5" dur="500"/>
                                        <p:tgtEl>
                                          <p:spTgt spid="1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utoUpdateAnimBg="0"/>
      <p:bldP spid="15" grpId="0" animBg="1"/>
      <p:bldP spid="17" grpId="0"/>
      <p:bldP spid="21"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cxnSp>
        <p:nvCxnSpPr>
          <p:cNvPr id="12390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10" name="Rectangle 5"/>
          <p:cNvSpPr>
            <a:spLocks noChangeArrowheads="1"/>
          </p:cNvSpPr>
          <p:nvPr/>
        </p:nvSpPr>
        <p:spPr bwMode="auto">
          <a:xfrm>
            <a:off x="566737" y="811213"/>
            <a:ext cx="8243433" cy="461665"/>
          </a:xfrm>
          <a:prstGeom prst="rect">
            <a:avLst/>
          </a:prstGeom>
          <a:noFill/>
          <a:ln w="9525" algn="ctr">
            <a:noFill/>
            <a:miter lim="800000"/>
            <a:headEnd/>
            <a:tailEnd/>
          </a:ln>
          <a:effectLst/>
        </p:spPr>
        <p:txBody>
          <a:bodyPr wrap="square">
            <a:spAutoFit/>
          </a:bodyPr>
          <a:lstStyle/>
          <a:p>
            <a:pPr>
              <a:spcBef>
                <a:spcPct val="20000"/>
              </a:spcBef>
              <a:defRPr/>
            </a:pPr>
            <a:r>
              <a:rPr lang="el-GR" sz="2400" dirty="0" smtClean="0">
                <a:solidFill>
                  <a:srgbClr val="AF3D33"/>
                </a:solidFill>
                <a:cs typeface="Times New Roman" pitchFamily="18" charset="0"/>
              </a:rPr>
              <a:t>Το Τεστ Πρόσημου του Υποδείγματος</a:t>
            </a:r>
            <a:r>
              <a:rPr lang="en-US" sz="2400" dirty="0" smtClean="0">
                <a:solidFill>
                  <a:srgbClr val="AF3D33"/>
                </a:solidFill>
                <a:cs typeface="Times New Roman" pitchFamily="18" charset="0"/>
              </a:rPr>
              <a:t> </a:t>
            </a:r>
            <a:r>
              <a:rPr lang="en-US" sz="2400" dirty="0" err="1" smtClean="0">
                <a:solidFill>
                  <a:srgbClr val="AF3D33"/>
                </a:solidFill>
                <a:cs typeface="Times New Roman" pitchFamily="18" charset="0"/>
              </a:rPr>
              <a:t>Heckscher</a:t>
            </a:r>
            <a:r>
              <a:rPr lang="en-US" sz="2400" dirty="0" smtClean="0">
                <a:solidFill>
                  <a:srgbClr val="AF3D33"/>
                </a:solidFill>
                <a:cs typeface="Times New Roman" pitchFamily="18" charset="0"/>
              </a:rPr>
              <a:t>-Ohlin</a:t>
            </a:r>
          </a:p>
        </p:txBody>
      </p:sp>
      <p:sp>
        <p:nvSpPr>
          <p:cNvPr id="11" name="Rectangle 6"/>
          <p:cNvSpPr>
            <a:spLocks noChangeArrowheads="1"/>
          </p:cNvSpPr>
          <p:nvPr/>
        </p:nvSpPr>
        <p:spPr bwMode="auto">
          <a:xfrm>
            <a:off x="566738" y="1319213"/>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56A41"/>
                </a:solidFill>
              </a:rPr>
              <a:t>Το </a:t>
            </a:r>
            <a:r>
              <a:rPr lang="el-GR" sz="2000" dirty="0" err="1" smtClean="0">
                <a:solidFill>
                  <a:srgbClr val="356A41"/>
                </a:solidFill>
              </a:rPr>
              <a:t>Τέστ</a:t>
            </a:r>
            <a:r>
              <a:rPr lang="el-GR" sz="2000" dirty="0" smtClean="0">
                <a:solidFill>
                  <a:srgbClr val="356A41"/>
                </a:solidFill>
              </a:rPr>
              <a:t> του Πρόσημου</a:t>
            </a:r>
            <a:endParaRPr lang="en-US" sz="2000" b="0" dirty="0">
              <a:solidFill>
                <a:srgbClr val="356A41"/>
              </a:solidFill>
            </a:endParaRPr>
          </a:p>
        </p:txBody>
      </p:sp>
      <p:sp>
        <p:nvSpPr>
          <p:cNvPr id="2" name="Rectangle 1"/>
          <p:cNvSpPr>
            <a:spLocks noChangeArrowheads="1"/>
          </p:cNvSpPr>
          <p:nvPr/>
        </p:nvSpPr>
        <p:spPr bwMode="auto">
          <a:xfrm>
            <a:off x="585788" y="4847769"/>
            <a:ext cx="8154987" cy="1323439"/>
          </a:xfrm>
          <a:prstGeom prst="rect">
            <a:avLst/>
          </a:prstGeom>
          <a:noFill/>
          <a:ln w="9525">
            <a:noFill/>
            <a:miter lim="800000"/>
            <a:headEnd/>
            <a:tailEnd/>
          </a:ln>
        </p:spPr>
        <p:txBody>
          <a:bodyPr wrap="square">
            <a:spAutoFit/>
          </a:bodyPr>
          <a:lstStyle/>
          <a:p>
            <a:pPr algn="ctr">
              <a:spcBef>
                <a:spcPct val="10000"/>
              </a:spcBef>
              <a:spcAft>
                <a:spcPct val="10000"/>
              </a:spcAft>
            </a:pPr>
            <a:r>
              <a:rPr lang="el-GR" sz="2000" b="0" dirty="0" smtClean="0"/>
              <a:t>Πρόσημο του</a:t>
            </a:r>
            <a:r>
              <a:rPr lang="en-US" sz="2000" b="0" dirty="0" smtClean="0"/>
              <a:t> (% </a:t>
            </a:r>
            <a:r>
              <a:rPr lang="el-GR" sz="2000" b="0" dirty="0" smtClean="0"/>
              <a:t>μεριδίου της χώρας στον αποτελεσματικό συντελεστή</a:t>
            </a:r>
            <a:r>
              <a:rPr lang="en-US" sz="2000" b="0" dirty="0" smtClean="0"/>
              <a:t> </a:t>
            </a:r>
            <a:r>
              <a:rPr lang="en-US" sz="2000" b="0" dirty="0"/>
              <a:t>− % </a:t>
            </a:r>
            <a:r>
              <a:rPr lang="el-GR" sz="2000" b="0" dirty="0" smtClean="0"/>
              <a:t>μεριδίου στο παγκόσμιο ΑΕΠ</a:t>
            </a:r>
            <a:r>
              <a:rPr lang="en-US" sz="2000" b="0" dirty="0" smtClean="0"/>
              <a:t>) </a:t>
            </a:r>
            <a:r>
              <a:rPr lang="en-US" sz="2000" b="0" dirty="0"/>
              <a:t/>
            </a:r>
            <a:br>
              <a:rPr lang="en-US" sz="2000" b="0" dirty="0"/>
            </a:br>
            <a:r>
              <a:rPr lang="en-US" sz="2000" b="0" dirty="0"/>
              <a:t>= </a:t>
            </a:r>
            <a:r>
              <a:rPr lang="el-GR" sz="2000" b="0" dirty="0" smtClean="0"/>
              <a:t>Πρόσημο του περιεχομένου συντελεστών των καθαρών εξαγωγών μιας χώρας</a:t>
            </a:r>
            <a:endParaRPr lang="en-US" sz="2000" dirty="0"/>
          </a:p>
        </p:txBody>
      </p:sp>
      <p:sp>
        <p:nvSpPr>
          <p:cNvPr id="3" name="Rectangle 2"/>
          <p:cNvSpPr>
            <a:spLocks noChangeArrowheads="1"/>
          </p:cNvSpPr>
          <p:nvPr/>
        </p:nvSpPr>
        <p:spPr bwMode="auto">
          <a:xfrm>
            <a:off x="541338" y="1731963"/>
            <a:ext cx="8199437" cy="2554545"/>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Χρησιμοποιούμε το περιεχόμενο συντελεστών του εμπορίου προκειμένου να αναπτύξου έναν έλεγχο για το υπόδειγμα </a:t>
            </a:r>
            <a:r>
              <a:rPr lang="en-US" sz="2000" b="0" dirty="0" err="1" smtClean="0"/>
              <a:t>Heckscher</a:t>
            </a:r>
            <a:r>
              <a:rPr lang="en-US" sz="2000" b="0" dirty="0" smtClean="0"/>
              <a:t>-Ohlin </a:t>
            </a:r>
            <a:r>
              <a:rPr lang="el-GR" sz="2000" b="0" dirty="0" smtClean="0"/>
              <a:t>, που ονομάζεται το τεστ του πρόσημου. Σύμφωνα με αυτό το τεστ, αν μια χώρα έχει άφθονο έναν αποτελεσματικό συντελεστή, τότε το περιεχόμενο συντελεστών των καθαρών εξαγωγών θα πρέπει να είναι θετικό</a:t>
            </a:r>
            <a:r>
              <a:rPr lang="en-US" sz="2000" b="0" dirty="0" smtClean="0"/>
              <a:t>, </a:t>
            </a:r>
            <a:r>
              <a:rPr lang="el-GR" sz="2000" b="0" dirty="0" smtClean="0"/>
              <a:t>ενώ αν μια χώρα παρουσιάζει σπανιότητα σε ένα αποτελεσματικό συντελεστή, τότε το περιεχόμενο συντελεστών των καθαρών της εξαγωγών θα πρέπει να είναι αρνητικό. </a:t>
            </a:r>
            <a:endParaRPr lang="en-US" sz="2400" dirty="0"/>
          </a:p>
        </p:txBody>
      </p:sp>
      <p:sp>
        <p:nvSpPr>
          <p:cNvPr id="123911" name="Text Box 5"/>
          <p:cNvSpPr txBox="1">
            <a:spLocks noChangeArrowheads="1"/>
          </p:cNvSpPr>
          <p:nvPr/>
        </p:nvSpPr>
        <p:spPr bwMode="auto">
          <a:xfrm>
            <a:off x="585788" y="409575"/>
            <a:ext cx="5233987" cy="338138"/>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DF6B28"/>
                </a:solidFill>
              </a:rPr>
              <a:t>ΠΑΡΑΡΤΗΜΑ ΣΤΟ ΚΕΦΑΛΑΙΟ</a:t>
            </a:r>
            <a:r>
              <a:rPr lang="en-US" sz="1600" dirty="0" smtClean="0">
                <a:solidFill>
                  <a:srgbClr val="DF6B28"/>
                </a:solidFill>
              </a:rPr>
              <a:t>   </a:t>
            </a:r>
            <a:r>
              <a:rPr lang="en-US" sz="1600" dirty="0">
                <a:solidFill>
                  <a:srgbClr val="DF6B28"/>
                </a:solidFill>
              </a:rPr>
              <a:t>4</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cxnSp>
        <p:nvCxnSpPr>
          <p:cNvPr id="12595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10" name="Rectangle 5"/>
          <p:cNvSpPr>
            <a:spLocks noChangeArrowheads="1"/>
          </p:cNvSpPr>
          <p:nvPr/>
        </p:nvSpPr>
        <p:spPr bwMode="auto">
          <a:xfrm>
            <a:off x="566738" y="811213"/>
            <a:ext cx="7351712" cy="461665"/>
          </a:xfrm>
          <a:prstGeom prst="rect">
            <a:avLst/>
          </a:prstGeom>
          <a:noFill/>
          <a:ln w="9525" algn="ctr">
            <a:noFill/>
            <a:miter lim="800000"/>
            <a:headEnd/>
            <a:tailEnd/>
          </a:ln>
          <a:effectLst/>
        </p:spPr>
        <p:txBody>
          <a:bodyPr>
            <a:spAutoFit/>
          </a:bodyPr>
          <a:lstStyle/>
          <a:p>
            <a:pPr>
              <a:spcBef>
                <a:spcPct val="20000"/>
              </a:spcBef>
              <a:defRPr/>
            </a:pPr>
            <a:r>
              <a:rPr lang="el-GR" sz="2400" dirty="0" smtClean="0">
                <a:solidFill>
                  <a:srgbClr val="AF3D33"/>
                </a:solidFill>
                <a:cs typeface="Times New Roman" pitchFamily="18" charset="0"/>
              </a:rPr>
              <a:t>Τεστ Πρόσημου Υποδείγματος</a:t>
            </a:r>
            <a:r>
              <a:rPr lang="en-US" sz="2400" dirty="0" smtClean="0">
                <a:solidFill>
                  <a:srgbClr val="AF3D33"/>
                </a:solidFill>
                <a:cs typeface="Times New Roman" pitchFamily="18" charset="0"/>
              </a:rPr>
              <a:t> </a:t>
            </a:r>
            <a:r>
              <a:rPr lang="en-US" sz="2400" dirty="0" err="1" smtClean="0">
                <a:solidFill>
                  <a:srgbClr val="AF3D33"/>
                </a:solidFill>
                <a:cs typeface="Times New Roman" pitchFamily="18" charset="0"/>
              </a:rPr>
              <a:t>Heckscher</a:t>
            </a:r>
            <a:r>
              <a:rPr lang="en-US" sz="2400" dirty="0" smtClean="0">
                <a:solidFill>
                  <a:srgbClr val="AF3D33"/>
                </a:solidFill>
                <a:cs typeface="Times New Roman" pitchFamily="18" charset="0"/>
              </a:rPr>
              <a:t>-Ohlin</a:t>
            </a:r>
          </a:p>
        </p:txBody>
      </p:sp>
      <p:sp>
        <p:nvSpPr>
          <p:cNvPr id="11" name="Rectangle 6"/>
          <p:cNvSpPr>
            <a:spLocks noChangeArrowheads="1"/>
          </p:cNvSpPr>
          <p:nvPr/>
        </p:nvSpPr>
        <p:spPr bwMode="auto">
          <a:xfrm>
            <a:off x="566738" y="1217613"/>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56A41"/>
                </a:solidFill>
              </a:rPr>
              <a:t>Το Τεστ Πρόσημου σε Πρόσφατο Έτος</a:t>
            </a:r>
            <a:endParaRPr lang="en-US" sz="2000" b="0" dirty="0">
              <a:solidFill>
                <a:srgbClr val="356A41"/>
              </a:solidFill>
            </a:endParaRPr>
          </a:p>
        </p:txBody>
      </p:sp>
      <p:grpSp>
        <p:nvGrpSpPr>
          <p:cNvPr id="2" name="Group 39"/>
          <p:cNvGrpSpPr>
            <a:grpSpLocks/>
          </p:cNvGrpSpPr>
          <p:nvPr/>
        </p:nvGrpSpPr>
        <p:grpSpPr bwMode="auto">
          <a:xfrm>
            <a:off x="695325" y="1606550"/>
            <a:ext cx="7827963" cy="4979988"/>
            <a:chOff x="566738" y="2200276"/>
            <a:chExt cx="7805737" cy="3437727"/>
          </a:xfrm>
        </p:grpSpPr>
        <p:sp>
          <p:nvSpPr>
            <p:cNvPr id="125964" name="Rectangle 16"/>
            <p:cNvSpPr>
              <a:spLocks noChangeArrowheads="1"/>
            </p:cNvSpPr>
            <p:nvPr/>
          </p:nvSpPr>
          <p:spPr bwMode="auto">
            <a:xfrm>
              <a:off x="566738" y="2200276"/>
              <a:ext cx="7805737" cy="3437727"/>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5965" name="Rectangle 17"/>
            <p:cNvSpPr>
              <a:spLocks noChangeArrowheads="1"/>
            </p:cNvSpPr>
            <p:nvPr/>
          </p:nvSpPr>
          <p:spPr bwMode="auto">
            <a:xfrm>
              <a:off x="581024" y="2219326"/>
              <a:ext cx="7772401" cy="22090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5" name="Text Box 7"/>
          <p:cNvSpPr txBox="1">
            <a:spLocks noChangeArrowheads="1"/>
          </p:cNvSpPr>
          <p:nvPr/>
        </p:nvSpPr>
        <p:spPr bwMode="auto">
          <a:xfrm>
            <a:off x="714375" y="1627188"/>
            <a:ext cx="14382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4A-2</a:t>
            </a:r>
          </a:p>
        </p:txBody>
      </p:sp>
      <p:sp>
        <p:nvSpPr>
          <p:cNvPr id="17" name="Rectangle 23"/>
          <p:cNvSpPr>
            <a:spLocks noChangeArrowheads="1"/>
          </p:cNvSpPr>
          <p:nvPr/>
        </p:nvSpPr>
        <p:spPr bwMode="auto">
          <a:xfrm>
            <a:off x="768350" y="1960563"/>
            <a:ext cx="7605713" cy="187743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Το Τεστ Πρόσημου για 33 Χώρες με Διαφορετικές Τεχνολογίες</a:t>
            </a:r>
            <a:r>
              <a:rPr lang="en-US" sz="1600" dirty="0" smtClean="0">
                <a:solidFill>
                  <a:srgbClr val="8A3A6A"/>
                </a:solidFill>
              </a:rPr>
              <a:t>, </a:t>
            </a:r>
            <a:r>
              <a:rPr lang="en-US" sz="1600" dirty="0">
                <a:solidFill>
                  <a:srgbClr val="8A3A6A"/>
                </a:solidFill>
              </a:rPr>
              <a:t>1990 </a:t>
            </a:r>
            <a:r>
              <a:rPr lang="el-GR" dirty="0" smtClean="0"/>
              <a:t>Ο πίνακας αυτός δείχνει το τεστ πρόσημου για το υπόδειγμα </a:t>
            </a:r>
            <a:r>
              <a:rPr lang="en-US" dirty="0" err="1" smtClean="0"/>
              <a:t>Heckscher</a:t>
            </a:r>
            <a:r>
              <a:rPr lang="en-US" dirty="0" smtClean="0"/>
              <a:t>-Ohlin</a:t>
            </a:r>
            <a:r>
              <a:rPr lang="el-GR" dirty="0" smtClean="0"/>
              <a:t> για το</a:t>
            </a:r>
            <a:r>
              <a:rPr lang="en-US" dirty="0" smtClean="0"/>
              <a:t> </a:t>
            </a:r>
            <a:r>
              <a:rPr lang="en-US" dirty="0"/>
              <a:t>1990, </a:t>
            </a:r>
            <a:r>
              <a:rPr lang="el-GR" dirty="0" smtClean="0"/>
              <a:t>επιτρέποντας διαφορετικές τεχνολογίες από χώρα σε χώρα.  Σε αυτή τη μελέτη περιλαμβάνονται 33 χώρες και 9 παραγωγικοί συντελεστές.  Όλες οι χώρες έχουν περισσότερους συντελεστές που περνούν αυτό το τεστ απ’ ότι συντελεστές που αποτυγχάνουν, ειδικά, οι χώρες χαμηλού και μεσαίου εισοδήματος. Τα αποτελέσματα αυτά δείχνουν ότι το τεστ πρόσημου ισχύει ακόμα κι όταν επιτρέπουμε παραγωγικότητες που διαφέρουν από χώρα σε χώρα. </a:t>
            </a:r>
            <a:endParaRPr lang="en-US" sz="1600" dirty="0"/>
          </a:p>
        </p:txBody>
      </p:sp>
      <p:sp>
        <p:nvSpPr>
          <p:cNvPr id="18" name="Rectangle 31"/>
          <p:cNvSpPr>
            <a:spLocks noChangeArrowheads="1"/>
          </p:cNvSpPr>
          <p:nvPr/>
        </p:nvSpPr>
        <p:spPr bwMode="auto">
          <a:xfrm>
            <a:off x="768350" y="5541963"/>
            <a:ext cx="7645400" cy="1107996"/>
          </a:xfrm>
          <a:prstGeom prst="rect">
            <a:avLst/>
          </a:prstGeom>
          <a:noFill/>
          <a:ln w="9525">
            <a:noFill/>
            <a:miter lim="800000"/>
            <a:headEnd/>
            <a:tailEnd/>
          </a:ln>
        </p:spPr>
        <p:txBody>
          <a:bodyPr>
            <a:spAutoFit/>
          </a:bodyPr>
          <a:lstStyle/>
          <a:p>
            <a:pPr>
              <a:spcBef>
                <a:spcPct val="10000"/>
              </a:spcBef>
              <a:spcAft>
                <a:spcPct val="10000"/>
              </a:spcAft>
            </a:pPr>
            <a:r>
              <a:rPr lang="el-GR" sz="1100" dirty="0" smtClean="0"/>
              <a:t>Σημείωση</a:t>
            </a:r>
            <a:r>
              <a:rPr lang="en-US" sz="1100" dirty="0" smtClean="0"/>
              <a:t>: </a:t>
            </a:r>
            <a:r>
              <a:rPr lang="el-GR" sz="1100" dirty="0" smtClean="0"/>
              <a:t> Χώρες με χαμηλό ΑΕΠ κατά κεφαλήν είναι το Μπαγκλαντές, το Πακιστάν, η Ινδονησία, η Σρι Λάνκα, η Ταϋλάνδη, η Κολομβία, ο Παναμάς, η Γιουγκοσλαβία, η Πορτογαλία, και η Ουγγαρία. Χώρες με μέσο κατά κεφαλήν ΑΕΠ είναι η Ελλάδα, η Ιρλανδία, η Ισπανία, το Ισραήλ, το Χονγκ-Κονγκ, η Νέα Ζηλανδία, και η Αυστρία. Χώρες με υψηλό κατά κεφαλήν ΑΕΠ είναι η Σιγκαπούρη, η Ιταλία, η Μεγάλη Βρετανία, η Ιαπωνία, το Βέλγιο, το </a:t>
            </a:r>
            <a:r>
              <a:rPr lang="el-GR" sz="1100" dirty="0" err="1" smtClean="0"/>
              <a:t>Τρινιντάτ</a:t>
            </a:r>
            <a:r>
              <a:rPr lang="el-GR" sz="1100" dirty="0" smtClean="0"/>
              <a:t>, η Ολλανδία, η Φινλανδία, η Δανία, η πρώην Δυτική Γερμανία, η Γαλλία , η Σουηδία, η Νορβηγία, η Ελβετία, ο Καναδάς και οι ΗΠΑ. </a:t>
            </a:r>
            <a:endParaRPr lang="en-US" sz="1100" dirty="0"/>
          </a:p>
        </p:txBody>
      </p:sp>
      <p:sp>
        <p:nvSpPr>
          <p:cNvPr id="125961" name="Text Box 5"/>
          <p:cNvSpPr txBox="1">
            <a:spLocks noChangeArrowheads="1"/>
          </p:cNvSpPr>
          <p:nvPr/>
        </p:nvSpPr>
        <p:spPr bwMode="auto">
          <a:xfrm>
            <a:off x="585788" y="409575"/>
            <a:ext cx="5233987" cy="338138"/>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DF6B28"/>
                </a:solidFill>
              </a:rPr>
              <a:t>ΠΑΡΑΡΤΗΜΑ ΣΤΟ ΚΕΦΑΛΑΙΟ</a:t>
            </a:r>
            <a:r>
              <a:rPr lang="en-US" sz="1600" dirty="0" smtClean="0">
                <a:solidFill>
                  <a:srgbClr val="DF6B28"/>
                </a:solidFill>
              </a:rPr>
              <a:t>   </a:t>
            </a:r>
            <a:r>
              <a:rPr lang="en-US" sz="1600" dirty="0">
                <a:solidFill>
                  <a:srgbClr val="DF6B28"/>
                </a:solidFill>
              </a:rPr>
              <a:t>4</a:t>
            </a:r>
          </a:p>
        </p:txBody>
      </p:sp>
      <p:sp>
        <p:nvSpPr>
          <p:cNvPr id="21" name="Rectangle 20"/>
          <p:cNvSpPr>
            <a:spLocks noChangeArrowheads="1"/>
          </p:cNvSpPr>
          <p:nvPr/>
        </p:nvSpPr>
        <p:spPr bwMode="auto">
          <a:xfrm>
            <a:off x="796925" y="3760788"/>
            <a:ext cx="7605713" cy="17383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 name="Picture 3"/>
          <p:cNvPicPr>
            <a:picLocks noChangeAspect="1"/>
          </p:cNvPicPr>
          <p:nvPr/>
        </p:nvPicPr>
        <p:blipFill>
          <a:blip r:embed="rId3" cstate="print"/>
          <a:srcRect/>
          <a:stretch>
            <a:fillRect/>
          </a:stretch>
        </p:blipFill>
        <p:spPr bwMode="auto">
          <a:xfrm>
            <a:off x="841375" y="3800475"/>
            <a:ext cx="7572375" cy="165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750"/>
                                        <p:tgtEl>
                                          <p:spTgt spid="4"/>
                                        </p:tgtEl>
                                      </p:cBhvr>
                                    </p:animEffect>
                                  </p:childTnLst>
                                </p:cTn>
                              </p:par>
                            </p:childTnLst>
                          </p:cTn>
                        </p:par>
                        <p:par>
                          <p:cTn id="30" fill="hold">
                            <p:stCondLst>
                              <p:cond delay="375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5" grpId="0" animBg="1"/>
      <p:bldP spid="17" grpId="0"/>
      <p:bldP spid="18"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latin typeface="Syntax-Bold"/>
              </a:rPr>
              <a:t>Υποθέσεις του Υποδείγματος</a:t>
            </a:r>
            <a:r>
              <a:rPr lang="en-US" sz="2400" dirty="0" smtClean="0">
                <a:solidFill>
                  <a:srgbClr val="356A41"/>
                </a:solidFill>
                <a:latin typeface="Syntax-Bold"/>
              </a:rPr>
              <a:t> </a:t>
            </a:r>
            <a:r>
              <a:rPr lang="en-US" sz="2400" dirty="0" err="1" smtClean="0">
                <a:solidFill>
                  <a:srgbClr val="356A41"/>
                </a:solidFill>
                <a:latin typeface="Syntax-Bold"/>
              </a:rPr>
              <a:t>Heckscher</a:t>
            </a:r>
            <a:r>
              <a:rPr lang="en-US" sz="2400" dirty="0" smtClean="0">
                <a:solidFill>
                  <a:srgbClr val="356A41"/>
                </a:solidFill>
                <a:latin typeface="Syntax-Bold"/>
              </a:rPr>
              <a:t>-Ohlin</a:t>
            </a:r>
          </a:p>
        </p:txBody>
      </p:sp>
      <p:sp>
        <p:nvSpPr>
          <p:cNvPr id="32" name="Rectangle 6"/>
          <p:cNvSpPr>
            <a:spLocks noChangeArrowheads="1"/>
          </p:cNvSpPr>
          <p:nvPr/>
        </p:nvSpPr>
        <p:spPr bwMode="auto">
          <a:xfrm>
            <a:off x="566738" y="1300163"/>
            <a:ext cx="7947025" cy="1384995"/>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3:  </a:t>
            </a:r>
            <a:r>
              <a:rPr lang="el-GR" sz="2000" b="0" dirty="0" smtClean="0"/>
              <a:t>Η ξένη χώρα έχει άφθονο εργατικό δυναμικό, και μ’ αυτό εννοούμε ότι ο λόγος εργασίας-κεφαλαίου στην ξένη χώρα υπερβαίνει αυτόν της χώρας μας</a:t>
            </a:r>
            <a:r>
              <a:rPr lang="en-US" sz="2000" b="0" dirty="0" smtClean="0"/>
              <a:t>, </a:t>
            </a:r>
            <a:r>
              <a:rPr lang="en-US" sz="2000" b="0" i="1" dirty="0"/>
              <a:t>L</a:t>
            </a:r>
            <a:r>
              <a:rPr lang="en-US" sz="2000" b="0" dirty="0"/>
              <a:t>*/</a:t>
            </a:r>
            <a:r>
              <a:rPr lang="en-US" sz="2000" b="0" i="1" dirty="0"/>
              <a:t>K</a:t>
            </a:r>
            <a:r>
              <a:rPr lang="en-US" sz="2000" b="0" dirty="0"/>
              <a:t>*&gt; </a:t>
            </a:r>
            <a:r>
              <a:rPr lang="en-US" sz="2000" b="0" i="1" dirty="0"/>
              <a:t>L</a:t>
            </a:r>
            <a:r>
              <a:rPr lang="en-US" sz="2000" b="0" dirty="0"/>
              <a:t>/</a:t>
            </a:r>
            <a:r>
              <a:rPr lang="en-US" sz="2000" b="0" i="1" dirty="0"/>
              <a:t>K</a:t>
            </a:r>
            <a:r>
              <a:rPr lang="en-US" sz="2000" b="0" dirty="0"/>
              <a:t>. </a:t>
            </a:r>
            <a:r>
              <a:rPr lang="el-GR" sz="2000" b="0" dirty="0" smtClean="0"/>
              <a:t>Κατ’ αναλογία</a:t>
            </a:r>
            <a:r>
              <a:rPr lang="en-US" sz="2000" b="0" dirty="0" smtClean="0"/>
              <a:t>,</a:t>
            </a:r>
            <a:r>
              <a:rPr lang="el-GR" sz="2000" b="0" dirty="0" smtClean="0"/>
              <a:t> η χώρα μας έχει άφθονο κεφάλαιο, έτσι ώστε</a:t>
            </a:r>
            <a:r>
              <a:rPr lang="en-US" sz="2000" b="0" dirty="0" smtClean="0"/>
              <a:t> </a:t>
            </a:r>
            <a:r>
              <a:rPr lang="en-US" sz="2000" b="0" i="1" dirty="0"/>
              <a:t>K</a:t>
            </a:r>
            <a:r>
              <a:rPr lang="en-US" sz="2000" b="0" dirty="0"/>
              <a:t>/</a:t>
            </a:r>
            <a:r>
              <a:rPr lang="en-US" sz="2000" b="0" i="1" dirty="0"/>
              <a:t>L</a:t>
            </a:r>
            <a:r>
              <a:rPr lang="en-US" sz="2000" b="0" dirty="0"/>
              <a:t> &gt;</a:t>
            </a:r>
            <a:r>
              <a:rPr lang="en-US" sz="2000" b="0" i="1" dirty="0"/>
              <a:t>K</a:t>
            </a:r>
            <a:r>
              <a:rPr lang="en-US" sz="2000" b="0" dirty="0"/>
              <a:t>*/</a:t>
            </a:r>
            <a:r>
              <a:rPr lang="en-US" sz="2000" b="0" i="1" dirty="0"/>
              <a:t>L</a:t>
            </a:r>
            <a:r>
              <a:rPr lang="en-US" sz="2000" b="0" dirty="0"/>
              <a:t>*.</a:t>
            </a:r>
            <a:endParaRPr lang="en-US" sz="2000" dirty="0">
              <a:solidFill>
                <a:srgbClr val="3D68AF"/>
              </a:solidFill>
            </a:endParaRPr>
          </a:p>
        </p:txBody>
      </p:sp>
      <p:sp>
        <p:nvSpPr>
          <p:cNvPr id="13" name="Rectangle 6"/>
          <p:cNvSpPr>
            <a:spLocks noChangeArrowheads="1"/>
          </p:cNvSpPr>
          <p:nvPr/>
        </p:nvSpPr>
        <p:spPr bwMode="auto">
          <a:xfrm>
            <a:off x="582613" y="2941638"/>
            <a:ext cx="7947025" cy="1384995"/>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Υπόθεση </a:t>
            </a:r>
            <a:r>
              <a:rPr lang="en-US" sz="2400" dirty="0" smtClean="0">
                <a:solidFill>
                  <a:srgbClr val="3D68AF"/>
                </a:solidFill>
              </a:rPr>
              <a:t>4</a:t>
            </a:r>
            <a:r>
              <a:rPr lang="en-US" sz="2400" dirty="0">
                <a:solidFill>
                  <a:srgbClr val="3D68AF"/>
                </a:solidFill>
              </a:rPr>
              <a:t>: </a:t>
            </a:r>
            <a:r>
              <a:rPr lang="el-GR" sz="2000" b="0" dirty="0" smtClean="0"/>
              <a:t>Το τελικό παραγωγικό προϊόν, υποδήματα και υπολογιστές, μπορεί να ανταλλάσσεται ελεύθερα (δηλαδή, χωρίς περιορισμούς) μεταξύ των χωρών, όμως το κεφάλαιο και η εργασία δεν μετακινούνται ανάμεσα στις χώρες.</a:t>
            </a:r>
            <a:endParaRPr lang="en-US" sz="2000" dirty="0">
              <a:solidFill>
                <a:srgbClr val="3D68AF"/>
              </a:solidFill>
            </a:endParaRPr>
          </a:p>
        </p:txBody>
      </p:sp>
      <p:sp>
        <p:nvSpPr>
          <p:cNvPr id="8" name="Rectangle 6"/>
          <p:cNvSpPr>
            <a:spLocks noChangeArrowheads="1"/>
          </p:cNvSpPr>
          <p:nvPr/>
        </p:nvSpPr>
        <p:spPr bwMode="auto">
          <a:xfrm>
            <a:off x="608013" y="4310743"/>
            <a:ext cx="7947025" cy="769441"/>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5: </a:t>
            </a:r>
            <a:r>
              <a:rPr lang="el-GR" sz="2000" b="0" dirty="0" smtClean="0"/>
              <a:t>Οι τεχνολογίες που χρησιμοποιούνται στην παραγωγή των δύο προϊόντων είναι ταυτόσημες μεταξύ των χωρών. </a:t>
            </a:r>
            <a:endParaRPr lang="en-US" sz="2000" dirty="0">
              <a:solidFill>
                <a:srgbClr val="3D68AF"/>
              </a:solidFill>
            </a:endParaRPr>
          </a:p>
        </p:txBody>
      </p:sp>
      <p:sp>
        <p:nvSpPr>
          <p:cNvPr id="9" name="Rectangle 6"/>
          <p:cNvSpPr>
            <a:spLocks noChangeArrowheads="1"/>
          </p:cNvSpPr>
          <p:nvPr/>
        </p:nvSpPr>
        <p:spPr bwMode="auto">
          <a:xfrm>
            <a:off x="608013" y="5244029"/>
            <a:ext cx="7947025" cy="107721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6: </a:t>
            </a:r>
            <a:r>
              <a:rPr lang="el-GR" sz="2000" b="0" dirty="0" smtClean="0"/>
              <a:t>Οι προτιμήσεις των καταναλωτών είναι ίδιες στις διάφορες χώρες, και οι προτιμήσεις για υπολογιστές και υποδήματα δεν διαφέρουν ανάλογα με το επίπεδο εισοδήματος μιας χώρας. </a:t>
            </a:r>
            <a:endParaRPr lang="en-US" sz="2000" dirty="0">
              <a:solidFill>
                <a:srgbClr val="3D68AF"/>
              </a:solidFill>
            </a:endParaRPr>
          </a:p>
        </p:txBody>
      </p:sp>
      <p:cxnSp>
        <p:nvCxnSpPr>
          <p:cNvPr id="25606" name="9 Conector recto"/>
          <p:cNvCxnSpPr>
            <a:cxnSpLocks noChangeShapeType="1"/>
          </p:cNvCxnSpPr>
          <p:nvPr/>
        </p:nvCxnSpPr>
        <p:spPr bwMode="auto">
          <a:xfrm>
            <a:off x="3209925" y="2106613"/>
            <a:ext cx="185738" cy="0"/>
          </a:xfrm>
          <a:prstGeom prst="line">
            <a:avLst/>
          </a:prstGeom>
          <a:noFill/>
          <a:ln w="9525" algn="ctr">
            <a:solidFill>
              <a:schemeClr val="tx1"/>
            </a:solidFill>
            <a:round/>
            <a:headEnd/>
            <a:tailEnd/>
          </a:ln>
        </p:spPr>
      </p:cxnSp>
      <p:cxnSp>
        <p:nvCxnSpPr>
          <p:cNvPr id="25607" name="10 Conector recto"/>
          <p:cNvCxnSpPr>
            <a:cxnSpLocks noChangeShapeType="1"/>
          </p:cNvCxnSpPr>
          <p:nvPr/>
        </p:nvCxnSpPr>
        <p:spPr bwMode="auto">
          <a:xfrm>
            <a:off x="2941638" y="2106613"/>
            <a:ext cx="161925" cy="0"/>
          </a:xfrm>
          <a:prstGeom prst="line">
            <a:avLst/>
          </a:prstGeom>
          <a:noFill/>
          <a:ln w="9525" algn="ctr">
            <a:solidFill>
              <a:schemeClr val="tx1"/>
            </a:solidFill>
            <a:round/>
            <a:headEnd/>
            <a:tailEnd/>
          </a:ln>
        </p:spPr>
      </p:cxnSp>
      <p:cxnSp>
        <p:nvCxnSpPr>
          <p:cNvPr id="25608" name="18 Conector recto"/>
          <p:cNvCxnSpPr>
            <a:cxnSpLocks noChangeShapeType="1"/>
          </p:cNvCxnSpPr>
          <p:nvPr/>
        </p:nvCxnSpPr>
        <p:spPr bwMode="auto">
          <a:xfrm>
            <a:off x="1995488" y="2106613"/>
            <a:ext cx="115887" cy="0"/>
          </a:xfrm>
          <a:prstGeom prst="line">
            <a:avLst/>
          </a:prstGeom>
          <a:noFill/>
          <a:ln w="9525" algn="ctr">
            <a:solidFill>
              <a:schemeClr val="tx1"/>
            </a:solidFill>
            <a:round/>
            <a:headEnd/>
            <a:tailEnd/>
          </a:ln>
        </p:spPr>
      </p:cxnSp>
      <p:cxnSp>
        <p:nvCxnSpPr>
          <p:cNvPr id="25609" name="19 Conector recto"/>
          <p:cNvCxnSpPr>
            <a:cxnSpLocks noChangeShapeType="1"/>
          </p:cNvCxnSpPr>
          <p:nvPr/>
        </p:nvCxnSpPr>
        <p:spPr bwMode="auto">
          <a:xfrm>
            <a:off x="2381250" y="2106613"/>
            <a:ext cx="112713" cy="0"/>
          </a:xfrm>
          <a:prstGeom prst="line">
            <a:avLst/>
          </a:prstGeom>
          <a:noFill/>
          <a:ln w="9525" algn="ctr">
            <a:solidFill>
              <a:schemeClr val="tx1"/>
            </a:solidFill>
            <a:round/>
            <a:headEnd/>
            <a:tailEnd/>
          </a:ln>
        </p:spPr>
      </p:cxnSp>
      <p:cxnSp>
        <p:nvCxnSpPr>
          <p:cNvPr id="25610" name="20 Conector recto"/>
          <p:cNvCxnSpPr>
            <a:cxnSpLocks noChangeShapeType="1"/>
          </p:cNvCxnSpPr>
          <p:nvPr/>
        </p:nvCxnSpPr>
        <p:spPr bwMode="auto">
          <a:xfrm>
            <a:off x="3860800" y="2474913"/>
            <a:ext cx="177800" cy="0"/>
          </a:xfrm>
          <a:prstGeom prst="line">
            <a:avLst/>
          </a:prstGeom>
          <a:noFill/>
          <a:ln w="9525" algn="ctr">
            <a:solidFill>
              <a:schemeClr val="tx1"/>
            </a:solidFill>
            <a:round/>
            <a:headEnd/>
            <a:tailEnd/>
          </a:ln>
        </p:spPr>
      </p:cxnSp>
      <p:cxnSp>
        <p:nvCxnSpPr>
          <p:cNvPr id="25611" name="21 Conector recto"/>
          <p:cNvCxnSpPr>
            <a:cxnSpLocks noChangeShapeType="1"/>
          </p:cNvCxnSpPr>
          <p:nvPr/>
        </p:nvCxnSpPr>
        <p:spPr bwMode="auto">
          <a:xfrm>
            <a:off x="4246563" y="2474913"/>
            <a:ext cx="152400" cy="0"/>
          </a:xfrm>
          <a:prstGeom prst="line">
            <a:avLst/>
          </a:prstGeom>
          <a:noFill/>
          <a:ln w="9525" algn="ctr">
            <a:solidFill>
              <a:schemeClr val="tx1"/>
            </a:solidFill>
            <a:round/>
            <a:headEnd/>
            <a:tailEnd/>
          </a:ln>
        </p:spPr>
      </p:cxnSp>
      <p:cxnSp>
        <p:nvCxnSpPr>
          <p:cNvPr id="25612" name="22 Conector recto"/>
          <p:cNvCxnSpPr>
            <a:cxnSpLocks noChangeShapeType="1"/>
          </p:cNvCxnSpPr>
          <p:nvPr/>
        </p:nvCxnSpPr>
        <p:spPr bwMode="auto">
          <a:xfrm>
            <a:off x="3133725" y="2474913"/>
            <a:ext cx="184150" cy="0"/>
          </a:xfrm>
          <a:prstGeom prst="line">
            <a:avLst/>
          </a:prstGeom>
          <a:noFill/>
          <a:ln w="9525" algn="ctr">
            <a:solidFill>
              <a:schemeClr val="tx1"/>
            </a:solidFill>
            <a:round/>
            <a:headEnd/>
            <a:tailEnd/>
          </a:ln>
        </p:spPr>
      </p:cxnSp>
      <p:cxnSp>
        <p:nvCxnSpPr>
          <p:cNvPr id="25613" name="23 Conector recto"/>
          <p:cNvCxnSpPr>
            <a:cxnSpLocks noChangeShapeType="1"/>
          </p:cNvCxnSpPr>
          <p:nvPr/>
        </p:nvCxnSpPr>
        <p:spPr bwMode="auto">
          <a:xfrm>
            <a:off x="3413125" y="2474913"/>
            <a:ext cx="161925" cy="0"/>
          </a:xfrm>
          <a:prstGeom prst="line">
            <a:avLst/>
          </a:prstGeom>
          <a:noFill/>
          <a:ln w="9525" algn="ctr">
            <a:solidFill>
              <a:schemeClr val="tx1"/>
            </a:solidFill>
            <a:round/>
            <a:headEnd/>
            <a:tailEnd/>
          </a:ln>
        </p:spPr>
      </p:cxnSp>
      <p:sp>
        <p:nvSpPr>
          <p:cNvPr id="25614" name="Rectangle 24"/>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5615" name="Straight Connector 25"/>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25616"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Το Υπόδειγμα </a:t>
            </a:r>
            <a:r>
              <a:rPr lang="en-US" dirty="0" err="1" smtClean="0">
                <a:solidFill>
                  <a:srgbClr val="69134B"/>
                </a:solidFill>
              </a:rPr>
              <a:t>Heckscher</a:t>
            </a:r>
            <a:r>
              <a:rPr lang="en-US" dirty="0" smtClean="0">
                <a:solidFill>
                  <a:srgbClr val="69134B"/>
                </a:solidFill>
              </a:rPr>
              <a:t>-Ohlin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13" grpId="0" autoUpdateAnimBg="0"/>
      <p:bldP spid="8" grpId="0" autoUpdateAnimBg="0"/>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428625"/>
            <a:ext cx="7351712" cy="9048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Είναι οι Εντάσεις των Παραγωγικών</a:t>
            </a:r>
          </a:p>
          <a:p>
            <a:pPr>
              <a:spcBef>
                <a:spcPct val="20000"/>
              </a:spcBef>
            </a:pPr>
            <a:r>
              <a:rPr lang="el-GR" sz="2400" dirty="0" smtClean="0">
                <a:solidFill>
                  <a:srgbClr val="356A41"/>
                </a:solidFill>
              </a:rPr>
              <a:t>Συντελεστών Ίδιες για Όλες τις Χώρες;</a:t>
            </a:r>
            <a:endParaRPr lang="en-US" sz="2400" dirty="0">
              <a:solidFill>
                <a:srgbClr val="356A41"/>
              </a:solidFill>
            </a:endParaRPr>
          </a:p>
        </p:txBody>
      </p:sp>
      <p:sp>
        <p:nvSpPr>
          <p:cNvPr id="24" name="Rectangle 23"/>
          <p:cNvSpPr>
            <a:spLocks noChangeArrowheads="1"/>
          </p:cNvSpPr>
          <p:nvPr/>
        </p:nvSpPr>
        <p:spPr bwMode="auto">
          <a:xfrm>
            <a:off x="566738" y="1480457"/>
            <a:ext cx="8345487" cy="4912114"/>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Στη στιγμή που το μεγαλύτερο μέρος των υποδημάτων</a:t>
            </a:r>
            <a:r>
              <a:rPr lang="en-US" sz="1800" b="0" dirty="0"/>
              <a:t/>
            </a:r>
            <a:br>
              <a:rPr lang="en-US" sz="1800" b="0" dirty="0"/>
            </a:br>
            <a:r>
              <a:rPr lang="el-GR" sz="1800" b="0" dirty="0" smtClean="0"/>
              <a:t>παγκοσμίως παράγεται σε αναπτυσσόμενες</a:t>
            </a:r>
            <a:r>
              <a:rPr lang="en-US" sz="1800" b="0" dirty="0" smtClean="0"/>
              <a:t>, </a:t>
            </a:r>
            <a:endParaRPr lang="el-GR" sz="1800" b="0" dirty="0" smtClean="0"/>
          </a:p>
          <a:p>
            <a:pPr>
              <a:spcBef>
                <a:spcPct val="10000"/>
              </a:spcBef>
              <a:spcAft>
                <a:spcPct val="10000"/>
              </a:spcAft>
            </a:pPr>
            <a:r>
              <a:rPr lang="el-GR" sz="1800" b="0" dirty="0" smtClean="0"/>
              <a:t>οι Ηνωμένες Πολιτείες διατηρούν ένα μικρό αριθμό</a:t>
            </a:r>
          </a:p>
          <a:p>
            <a:pPr>
              <a:spcBef>
                <a:spcPct val="10000"/>
              </a:spcBef>
              <a:spcAft>
                <a:spcPct val="10000"/>
              </a:spcAft>
            </a:pPr>
            <a:r>
              <a:rPr lang="el-GR" sz="1800" b="0" dirty="0" smtClean="0"/>
              <a:t>εργοστασίων υποδημάτων. </a:t>
            </a:r>
            <a:r>
              <a:rPr lang="en-US" sz="1800" b="0" dirty="0"/>
              <a:t/>
            </a:r>
            <a:br>
              <a:rPr lang="en-US" sz="1800" b="0" dirty="0"/>
            </a:br>
            <a:endParaRPr lang="en-US" sz="1800" b="0" dirty="0"/>
          </a:p>
          <a:p>
            <a:pPr>
              <a:spcBef>
                <a:spcPct val="10000"/>
              </a:spcBef>
              <a:spcAft>
                <a:spcPct val="10000"/>
              </a:spcAft>
            </a:pPr>
            <a:r>
              <a:rPr lang="el-GR" sz="1800" b="0" dirty="0" smtClean="0"/>
              <a:t>Στην Ινδία, η ραπτομηχανή που χρησιμοποιείται στην παραγωγή των υποδημάτων, είναι φθηνότερη από τον υπολογιστή που χρησιμοποιείται σε ένα κέντρο τηλεφωνικών κλήσεων. Η παραγωγή υποδημάτων στην Ινδία είναι έντασης εργασίας συγκριτικά με το κέντρο τηλεφωνικών κλήσεων, κάτι είναι ακριβώς το αντίθετο απ’ ότι ισχύει στις Ηνωμένες Πολιτείες.  </a:t>
            </a:r>
            <a:endParaRPr lang="en-US" sz="1800" b="0" dirty="0"/>
          </a:p>
          <a:p>
            <a:pPr>
              <a:spcBef>
                <a:spcPct val="10000"/>
              </a:spcBef>
              <a:spcAft>
                <a:spcPct val="10000"/>
              </a:spcAft>
            </a:pPr>
            <a:endParaRPr lang="en-US" sz="1800" b="0" dirty="0"/>
          </a:p>
          <a:p>
            <a:pPr>
              <a:spcBef>
                <a:spcPct val="10000"/>
              </a:spcBef>
              <a:spcAft>
                <a:spcPct val="10000"/>
              </a:spcAft>
            </a:pPr>
            <a:r>
              <a:rPr lang="el-GR" sz="1800" b="0" dirty="0" smtClean="0"/>
              <a:t>Το παράδειγμα αυτό δείχνει μια </a:t>
            </a:r>
            <a:r>
              <a:rPr lang="el-GR" sz="1800" dirty="0" smtClean="0"/>
              <a:t>αντιστροφή την ένταση συντελεστών</a:t>
            </a:r>
            <a:r>
              <a:rPr lang="el-GR" sz="1800" b="0" dirty="0" smtClean="0"/>
              <a:t> μεταξύ των δύο χωρών. </a:t>
            </a:r>
            <a:endParaRPr lang="en-US" sz="1800" b="0" dirty="0"/>
          </a:p>
          <a:p>
            <a:pPr>
              <a:spcBef>
                <a:spcPct val="10000"/>
              </a:spcBef>
              <a:spcAft>
                <a:spcPct val="10000"/>
              </a:spcAft>
            </a:pPr>
            <a:endParaRPr lang="en-US" sz="1800" b="0" dirty="0"/>
          </a:p>
          <a:p>
            <a:pPr>
              <a:spcBef>
                <a:spcPct val="10000"/>
              </a:spcBef>
              <a:spcAft>
                <a:spcPct val="10000"/>
              </a:spcAft>
            </a:pPr>
            <a:r>
              <a:rPr lang="el-GR" sz="1800" b="0" dirty="0" smtClean="0"/>
              <a:t>Στις Ηνωμένες Πολιτείες, η γεωργία είναι έντασης κεφαλαίου. Σε πολλές αναπτυσσόμενες χώρες είναι έντασης εργασίας. </a:t>
            </a:r>
            <a:endParaRPr lang="en-US" sz="1800" dirty="0">
              <a:solidFill>
                <a:srgbClr val="356A41"/>
              </a:solidFill>
            </a:endParaRPr>
          </a:p>
        </p:txBody>
      </p:sp>
      <p:pic>
        <p:nvPicPr>
          <p:cNvPr id="1026" name="Picture 2"/>
          <p:cNvPicPr>
            <a:picLocks noChangeAspect="1" noChangeArrowheads="1"/>
          </p:cNvPicPr>
          <p:nvPr/>
        </p:nvPicPr>
        <p:blipFill>
          <a:blip r:embed="rId3" cstate="print"/>
          <a:srcRect/>
          <a:stretch>
            <a:fillRect/>
          </a:stretch>
        </p:blipFill>
        <p:spPr bwMode="auto">
          <a:xfrm>
            <a:off x="6657975" y="0"/>
            <a:ext cx="2486025" cy="1636713"/>
          </a:xfrm>
          <a:prstGeom prst="rect">
            <a:avLst/>
          </a:prstGeom>
          <a:noFill/>
          <a:ln w="9525">
            <a:noFill/>
            <a:miter lim="800000"/>
            <a:headEnd/>
            <a:tailEnd/>
          </a:ln>
        </p:spPr>
      </p:pic>
      <p:sp>
        <p:nvSpPr>
          <p:cNvPr id="2" name="Rectangle 1"/>
          <p:cNvSpPr>
            <a:spLocks noChangeArrowheads="1"/>
          </p:cNvSpPr>
          <p:nvPr/>
        </p:nvSpPr>
        <p:spPr bwMode="auto">
          <a:xfrm>
            <a:off x="6657975" y="1651000"/>
            <a:ext cx="2486025" cy="1200329"/>
          </a:xfrm>
          <a:prstGeom prst="rect">
            <a:avLst/>
          </a:prstGeom>
          <a:noFill/>
          <a:ln w="9525">
            <a:noFill/>
            <a:miter lim="800000"/>
            <a:headEnd/>
            <a:tailEnd/>
          </a:ln>
        </p:spPr>
        <p:txBody>
          <a:bodyPr>
            <a:spAutoFit/>
          </a:bodyPr>
          <a:lstStyle/>
          <a:p>
            <a:pPr>
              <a:spcBef>
                <a:spcPct val="10000"/>
              </a:spcBef>
              <a:spcAft>
                <a:spcPct val="10000"/>
              </a:spcAft>
            </a:pPr>
            <a:r>
              <a:rPr lang="el-GR" sz="1200" b="0" dirty="0" smtClean="0"/>
              <a:t>Παρά την εξωτερική του όψη που παραπέμπει στον 19</a:t>
            </a:r>
            <a:r>
              <a:rPr lang="el-GR" sz="1200" b="0" baseline="30000" dirty="0" smtClean="0"/>
              <a:t>ο</a:t>
            </a:r>
            <a:r>
              <a:rPr lang="el-GR" sz="1200" b="0" dirty="0" smtClean="0"/>
              <a:t> αιώνα, το εργοστάσιο της </a:t>
            </a:r>
            <a:r>
              <a:rPr lang="en-US" sz="1200" b="0" dirty="0" smtClean="0"/>
              <a:t>New </a:t>
            </a:r>
            <a:r>
              <a:rPr lang="en-US" sz="1200" b="0" dirty="0"/>
              <a:t>Balance </a:t>
            </a:r>
            <a:r>
              <a:rPr lang="el-GR" sz="1200" b="0" dirty="0" smtClean="0"/>
              <a:t>στο </a:t>
            </a:r>
            <a:r>
              <a:rPr lang="en-US" sz="1200" b="0" dirty="0" smtClean="0"/>
              <a:t>Maine </a:t>
            </a:r>
            <a:r>
              <a:rPr lang="el-GR" sz="1200" b="0" dirty="0" smtClean="0"/>
              <a:t> φιλοξενεί προηγμένη τεχνολογία στην κατασκευή υποδημάτων. </a:t>
            </a:r>
            <a:endParaRPr lang="en-US" sz="1200" dirty="0"/>
          </a:p>
        </p:txBody>
      </p:sp>
      <p:sp>
        <p:nvSpPr>
          <p:cNvPr id="10" name="Rectangle 9"/>
          <p:cNvSpPr>
            <a:spLocks noChangeArrowheads="1"/>
          </p:cNvSpPr>
          <p:nvPr/>
        </p:nvSpPr>
        <p:spPr bwMode="auto">
          <a:xfrm>
            <a:off x="566738" y="214313"/>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1" name="Rectangle 3"/>
          <p:cNvSpPr>
            <a:spLocks noGrp="1" noChangeArrowheads="1"/>
          </p:cNvSpPr>
          <p:nvPr>
            <p:ph type="title"/>
          </p:nvPr>
        </p:nvSpPr>
        <p:spPr>
          <a:xfrm>
            <a:off x="566738" y="0"/>
            <a:ext cx="8577262" cy="536575"/>
          </a:xfrm>
        </p:spPr>
        <p:txBody>
          <a:bodyPr/>
          <a:lstStyle/>
          <a:p>
            <a:r>
              <a:rPr lang="el-GR" dirty="0" smtClean="0">
                <a:solidFill>
                  <a:srgbClr val="668C6B"/>
                </a:solidFill>
              </a:rPr>
              <a:t>ΕΦΑΡΜΟΓΗ</a:t>
            </a:r>
            <a:endParaRPr lang="en-US" dirty="0" smtClean="0">
              <a:solidFill>
                <a:srgbClr val="668C6B"/>
              </a:solidFill>
            </a:endParaRPr>
          </a:p>
        </p:txBody>
      </p:sp>
      <p:cxnSp>
        <p:nvCxnSpPr>
          <p:cNvPr id="12" name="Straight Connector 11"/>
          <p:cNvCxnSpPr>
            <a:cxnSpLocks noChangeShapeType="1"/>
          </p:cNvCxnSpPr>
          <p:nvPr/>
        </p:nvCxnSpPr>
        <p:spPr bwMode="auto">
          <a:xfrm flipV="1">
            <a:off x="566738" y="404813"/>
            <a:ext cx="2393950" cy="15875"/>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62213"/>
                                        </p:tgtEl>
                                        <p:attrNameLst>
                                          <p:attrName>style.visibility</p:attrName>
                                        </p:attrNameLst>
                                      </p:cBhvr>
                                      <p:to>
                                        <p:strVal val="visible"/>
                                      </p:to>
                                    </p:set>
                                    <p:animEffect transition="in" filter="wipe(left)">
                                      <p:cBhvr>
                                        <p:cTn id="25" dur="500"/>
                                        <p:tgtEl>
                                          <p:spTgt spid="86221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wipe(left)">
                                      <p:cBhvr>
                                        <p:cTn id="29" dur="500"/>
                                        <p:tgtEl>
                                          <p:spTgt spid="24">
                                            <p:txEl>
                                              <p:pRg st="0" end="0"/>
                                            </p:txEl>
                                          </p:spTgt>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wipe(left)">
                                      <p:cBhvr>
                                        <p:cTn id="33" dur="500"/>
                                        <p:tgtEl>
                                          <p:spTgt spid="24">
                                            <p:txEl>
                                              <p:pRg st="1" end="1"/>
                                            </p:tx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4">
                                            <p:txEl>
                                              <p:pRg st="2" end="2"/>
                                            </p:txEl>
                                          </p:spTgt>
                                        </p:tgtEl>
                                        <p:attrNameLst>
                                          <p:attrName>style.visibility</p:attrName>
                                        </p:attrNameLst>
                                      </p:cBhvr>
                                      <p:to>
                                        <p:strVal val="visible"/>
                                      </p:to>
                                    </p:set>
                                    <p:animEffect transition="in" filter="wipe(left)">
                                      <p:cBhvr>
                                        <p:cTn id="37" dur="500"/>
                                        <p:tgtEl>
                                          <p:spTgt spid="2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xEl>
                                              <p:pRg st="3" end="3"/>
                                            </p:txEl>
                                          </p:spTgt>
                                        </p:tgtEl>
                                        <p:attrNameLst>
                                          <p:attrName>style.visibility</p:attrName>
                                        </p:attrNameLst>
                                      </p:cBhvr>
                                      <p:to>
                                        <p:strVal val="visible"/>
                                      </p:to>
                                    </p:set>
                                    <p:animEffect transition="in" filter="wipe(left)">
                                      <p:cBhvr>
                                        <p:cTn id="42" dur="500"/>
                                        <p:tgtEl>
                                          <p:spTgt spid="2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xEl>
                                              <p:pRg st="5" end="5"/>
                                            </p:txEl>
                                          </p:spTgt>
                                        </p:tgtEl>
                                        <p:attrNameLst>
                                          <p:attrName>style.visibility</p:attrName>
                                        </p:attrNameLst>
                                      </p:cBhvr>
                                      <p:to>
                                        <p:strVal val="visible"/>
                                      </p:to>
                                    </p:set>
                                    <p:animEffect transition="in" filter="wipe(left)">
                                      <p:cBhvr>
                                        <p:cTn id="47" dur="500"/>
                                        <p:tgtEl>
                                          <p:spTgt spid="2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xEl>
                                              <p:pRg st="7" end="7"/>
                                            </p:txEl>
                                          </p:spTgt>
                                        </p:tgtEl>
                                        <p:attrNameLst>
                                          <p:attrName>style.visibility</p:attrName>
                                        </p:attrNameLst>
                                      </p:cBhvr>
                                      <p:to>
                                        <p:strVal val="visible"/>
                                      </p:to>
                                    </p:set>
                                    <p:animEffect transition="in" filter="wipe(left)">
                                      <p:cBhvr>
                                        <p:cTn id="52"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24" grpId="0" build="p"/>
      <p:bldP spid="2"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762000"/>
            <a:ext cx="7672387"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a:t>
            </a:r>
            <a:endParaRPr lang="en-US" sz="2400" dirty="0">
              <a:solidFill>
                <a:srgbClr val="356A41"/>
              </a:solidFill>
            </a:endParaRPr>
          </a:p>
        </p:txBody>
      </p:sp>
      <p:sp>
        <p:nvSpPr>
          <p:cNvPr id="11" name="Rectangle 6"/>
          <p:cNvSpPr>
            <a:spLocks noChangeArrowheads="1"/>
          </p:cNvSpPr>
          <p:nvPr/>
        </p:nvSpPr>
        <p:spPr bwMode="auto">
          <a:xfrm>
            <a:off x="566738" y="1114425"/>
            <a:ext cx="8257948" cy="707886"/>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D68AF"/>
                </a:solidFill>
              </a:rPr>
              <a:t>Καμπύλες Παραγωγικών Δυνατοτήτων, Καμπύλες Αδιαφορίας, και Τιμή Ισορροπίας Χωρίς Εμπόριο</a:t>
            </a:r>
            <a:endParaRPr lang="en-US" sz="2000" dirty="0">
              <a:solidFill>
                <a:srgbClr val="3D68AF"/>
              </a:solidFill>
            </a:endParaRPr>
          </a:p>
        </p:txBody>
      </p:sp>
      <p:grpSp>
        <p:nvGrpSpPr>
          <p:cNvPr id="12" name="Group 39"/>
          <p:cNvGrpSpPr>
            <a:grpSpLocks/>
          </p:cNvGrpSpPr>
          <p:nvPr/>
        </p:nvGrpSpPr>
        <p:grpSpPr bwMode="auto">
          <a:xfrm>
            <a:off x="647700" y="1808163"/>
            <a:ext cx="8177213" cy="4819650"/>
            <a:chOff x="566738" y="2200275"/>
            <a:chExt cx="7805737" cy="4219575"/>
          </a:xfrm>
        </p:grpSpPr>
        <p:sp>
          <p:nvSpPr>
            <p:cNvPr id="29712"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9713" name="Rectangle 17"/>
            <p:cNvSpPr>
              <a:spLocks noChangeArrowheads="1"/>
            </p:cNvSpPr>
            <p:nvPr/>
          </p:nvSpPr>
          <p:spPr bwMode="auto">
            <a:xfrm>
              <a:off x="581024" y="2219326"/>
              <a:ext cx="7772401" cy="26122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7" name="Text Box 7"/>
          <p:cNvSpPr txBox="1">
            <a:spLocks noChangeArrowheads="1"/>
          </p:cNvSpPr>
          <p:nvPr/>
        </p:nvSpPr>
        <p:spPr bwMode="auto">
          <a:xfrm>
            <a:off x="666750" y="1828800"/>
            <a:ext cx="2555875"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4-2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3)</a:t>
            </a:r>
          </a:p>
        </p:txBody>
      </p:sp>
      <p:sp>
        <p:nvSpPr>
          <p:cNvPr id="18" name="Rectangle 20"/>
          <p:cNvSpPr>
            <a:spLocks noChangeArrowheads="1"/>
          </p:cNvSpPr>
          <p:nvPr/>
        </p:nvSpPr>
        <p:spPr bwMode="auto">
          <a:xfrm>
            <a:off x="741363" y="2173288"/>
            <a:ext cx="7956550" cy="29622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23"/>
          <p:cNvSpPr>
            <a:spLocks noChangeArrowheads="1"/>
          </p:cNvSpPr>
          <p:nvPr/>
        </p:nvSpPr>
        <p:spPr bwMode="auto">
          <a:xfrm>
            <a:off x="685800" y="5081588"/>
            <a:ext cx="4276725" cy="1200329"/>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latin typeface="OfficinaSans-Book"/>
              </a:rPr>
              <a:t>Η εγχώρια καμπύλη παραγωγικών δυνατοτήτων  (ΚΠΔ) φαίνεται στο διάγραμμα (α) και η ξένη ΚΠΔ φαίνεται στο διάγραμμα (β).</a:t>
            </a:r>
            <a:endParaRPr lang="en-US" sz="1800" dirty="0">
              <a:latin typeface="OfficinaSans-Book"/>
            </a:endParaRPr>
          </a:p>
        </p:txBody>
      </p:sp>
      <p:sp>
        <p:nvSpPr>
          <p:cNvPr id="24" name="Rectangle 31"/>
          <p:cNvSpPr>
            <a:spLocks noChangeArrowheads="1"/>
          </p:cNvSpPr>
          <p:nvPr/>
        </p:nvSpPr>
        <p:spPr bwMode="auto">
          <a:xfrm>
            <a:off x="4962525" y="5140325"/>
            <a:ext cx="3551238" cy="1477328"/>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latin typeface="OfficinaSans-Book"/>
              </a:rPr>
              <a:t>Επειδή η χώρα μας έχει αφθονία κεφαλαίου και οι υπολογιστές είναι έντασης κεφαλαίου, η εγχώρια ΚΠΔ κλίνει προς τους υπολογιστές</a:t>
            </a:r>
            <a:endParaRPr lang="en-US" sz="1800" dirty="0">
              <a:latin typeface="OfficinaSans-Book"/>
            </a:endParaRPr>
          </a:p>
        </p:txBody>
      </p:sp>
      <p:pic>
        <p:nvPicPr>
          <p:cNvPr id="4" name="Picture 3"/>
          <p:cNvPicPr>
            <a:picLocks noChangeAspect="1"/>
          </p:cNvPicPr>
          <p:nvPr/>
        </p:nvPicPr>
        <p:blipFill>
          <a:blip r:embed="rId3" cstate="print"/>
          <a:srcRect/>
          <a:stretch>
            <a:fillRect/>
          </a:stretch>
        </p:blipFill>
        <p:spPr bwMode="auto">
          <a:xfrm>
            <a:off x="1174750" y="2159000"/>
            <a:ext cx="2981325" cy="296227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174750" y="2159000"/>
            <a:ext cx="2981325" cy="2962275"/>
          </a:xfrm>
          <a:prstGeom prst="rect">
            <a:avLst/>
          </a:prstGeom>
          <a:noFill/>
          <a:ln w="9525">
            <a:noFill/>
            <a:miter lim="800000"/>
            <a:headEnd/>
            <a:tailEnd/>
          </a:ln>
        </p:spPr>
      </p:pic>
      <p:pic>
        <p:nvPicPr>
          <p:cNvPr id="8" name="Picture 7"/>
          <p:cNvPicPr>
            <a:picLocks noChangeAspect="1"/>
          </p:cNvPicPr>
          <p:nvPr/>
        </p:nvPicPr>
        <p:blipFill>
          <a:blip r:embed="rId5" cstate="print"/>
          <a:srcRect/>
          <a:stretch>
            <a:fillRect/>
          </a:stretch>
        </p:blipFill>
        <p:spPr bwMode="auto">
          <a:xfrm>
            <a:off x="5080000" y="2159000"/>
            <a:ext cx="3209925" cy="2962275"/>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5080000" y="2159000"/>
            <a:ext cx="3209925" cy="2962275"/>
          </a:xfrm>
          <a:prstGeom prst="rect">
            <a:avLst/>
          </a:prstGeom>
          <a:noFill/>
          <a:ln w="9525">
            <a:noFill/>
            <a:miter lim="800000"/>
            <a:headEnd/>
            <a:tailEnd/>
          </a:ln>
        </p:spPr>
      </p:pic>
      <p:sp>
        <p:nvSpPr>
          <p:cNvPr id="29708" name="Rectangle 28"/>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9709" name="Straight Connector 29"/>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29710"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Υπόδειγμα </a:t>
            </a:r>
            <a:r>
              <a:rPr lang="en-US" dirty="0" err="1" smtClean="0">
                <a:solidFill>
                  <a:srgbClr val="69134B"/>
                </a:solidFill>
              </a:rPr>
              <a:t>Heckscher</a:t>
            </a:r>
            <a:r>
              <a:rPr lang="en-US" dirty="0" smtClean="0">
                <a:solidFill>
                  <a:srgbClr val="69134B"/>
                </a:solidFill>
              </a:rPr>
              <a:t>-Ohlin</a:t>
            </a:r>
          </a:p>
        </p:txBody>
      </p:sp>
      <p:sp>
        <p:nvSpPr>
          <p:cNvPr id="29711" name="Text Box 18"/>
          <p:cNvSpPr txBox="1">
            <a:spLocks noChangeArrowheads="1"/>
          </p:cNvSpPr>
          <p:nvPr/>
        </p:nvSpPr>
        <p:spPr bwMode="auto">
          <a:xfrm>
            <a:off x="3246438" y="1785938"/>
            <a:ext cx="5294013" cy="307777"/>
          </a:xfrm>
          <a:prstGeom prst="rect">
            <a:avLst/>
          </a:prstGeom>
          <a:noFill/>
          <a:ln w="9525">
            <a:noFill/>
            <a:miter lim="800000"/>
            <a:headEnd/>
            <a:tailEnd/>
          </a:ln>
        </p:spPr>
        <p:txBody>
          <a:bodyPr wrap="none">
            <a:spAutoFit/>
          </a:bodyPr>
          <a:lstStyle/>
          <a:p>
            <a:r>
              <a:rPr lang="el-GR" dirty="0" smtClean="0">
                <a:solidFill>
                  <a:srgbClr val="8A3A6A"/>
                </a:solidFill>
              </a:rPr>
              <a:t>Ισορροπία χωρίς Εμπόριο στη Χώρα μας και στο Εξωτερικό</a:t>
            </a:r>
            <a:endParaRPr lang="en-US" dirty="0">
              <a:solidFill>
                <a:srgbClr val="8A3A6A"/>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2"/>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750"/>
                                        <p:tgtEl>
                                          <p:spTgt spid="18"/>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left)">
                                      <p:cBhvr>
                                        <p:cTn id="29" dur="500"/>
                                        <p:tgtEl>
                                          <p:spTgt spid="19">
                                            <p:txEl>
                                              <p:pRg st="0" end="0"/>
                                            </p:txEl>
                                          </p:spTgt>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750"/>
                                        <p:tgtEl>
                                          <p:spTgt spid="5"/>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750"/>
                                        <p:tgtEl>
                                          <p:spTgt spid="7"/>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75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wipe(left)">
                                      <p:cBhvr>
                                        <p:cTn id="5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11" grpId="0"/>
      <p:bldP spid="17" grpId="0" animBg="1"/>
      <p:bldP spid="18" grpId="0" animBg="1"/>
      <p:bldP spid="19" grpId="0" uiExpand="1" build="p"/>
      <p:bldP spid="24"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5"/>
          <p:cNvSpPr>
            <a:spLocks noChangeArrowheads="1"/>
          </p:cNvSpPr>
          <p:nvPr/>
        </p:nvSpPr>
        <p:spPr bwMode="auto">
          <a:xfrm>
            <a:off x="566738" y="762000"/>
            <a:ext cx="7672387"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 </a:t>
            </a:r>
            <a:endParaRPr lang="en-US" sz="2400" dirty="0">
              <a:solidFill>
                <a:srgbClr val="356A41"/>
              </a:solidFill>
            </a:endParaRPr>
          </a:p>
        </p:txBody>
      </p:sp>
      <p:sp>
        <p:nvSpPr>
          <p:cNvPr id="31746" name="Rectangle 6"/>
          <p:cNvSpPr>
            <a:spLocks noChangeArrowheads="1"/>
          </p:cNvSpPr>
          <p:nvPr/>
        </p:nvSpPr>
        <p:spPr bwMode="auto">
          <a:xfrm>
            <a:off x="566738" y="1114425"/>
            <a:ext cx="8272462" cy="707886"/>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D68AF"/>
                </a:solidFill>
              </a:rPr>
              <a:t>Καμπύλες Παραγωγικών Δυνατοτήτων, Καμπύλες Αδιαφορίας, και Τιμή Ισορροπίας Χωρίς Εμπόριο</a:t>
            </a:r>
            <a:endParaRPr lang="en-US" sz="2000" dirty="0" smtClean="0">
              <a:solidFill>
                <a:srgbClr val="3D68AF"/>
              </a:solidFill>
            </a:endParaRPr>
          </a:p>
        </p:txBody>
      </p:sp>
      <p:grpSp>
        <p:nvGrpSpPr>
          <p:cNvPr id="31747" name="Group 39"/>
          <p:cNvGrpSpPr>
            <a:grpSpLocks/>
          </p:cNvGrpSpPr>
          <p:nvPr/>
        </p:nvGrpSpPr>
        <p:grpSpPr bwMode="auto">
          <a:xfrm>
            <a:off x="647700" y="1808163"/>
            <a:ext cx="8177213" cy="4819650"/>
            <a:chOff x="566738" y="2200275"/>
            <a:chExt cx="7805737" cy="4219575"/>
          </a:xfrm>
        </p:grpSpPr>
        <p:sp>
          <p:nvSpPr>
            <p:cNvPr id="31763"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1764" name="Rectangle 17"/>
            <p:cNvSpPr>
              <a:spLocks noChangeArrowheads="1"/>
            </p:cNvSpPr>
            <p:nvPr/>
          </p:nvSpPr>
          <p:spPr bwMode="auto">
            <a:xfrm>
              <a:off x="581024" y="2219326"/>
              <a:ext cx="7772401" cy="26122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1748" name="Text Box 7"/>
          <p:cNvSpPr txBox="1">
            <a:spLocks noChangeArrowheads="1"/>
          </p:cNvSpPr>
          <p:nvPr/>
        </p:nvSpPr>
        <p:spPr bwMode="auto">
          <a:xfrm>
            <a:off x="666750" y="1828800"/>
            <a:ext cx="2555875"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4-2 </a:t>
            </a:r>
            <a:r>
              <a:rPr lang="en-US" dirty="0">
                <a:solidFill>
                  <a:schemeClr val="bg2"/>
                </a:solidFill>
              </a:rPr>
              <a:t>(2 </a:t>
            </a:r>
            <a:r>
              <a:rPr lang="el-GR" dirty="0" smtClean="0">
                <a:solidFill>
                  <a:schemeClr val="bg2"/>
                </a:solidFill>
              </a:rPr>
              <a:t>από </a:t>
            </a:r>
            <a:r>
              <a:rPr lang="en-US" dirty="0" smtClean="0">
                <a:solidFill>
                  <a:schemeClr val="bg2"/>
                </a:solidFill>
              </a:rPr>
              <a:t>3</a:t>
            </a:r>
            <a:r>
              <a:rPr lang="en-US" dirty="0">
                <a:solidFill>
                  <a:schemeClr val="bg2"/>
                </a:solidFill>
              </a:rPr>
              <a:t>)</a:t>
            </a:r>
          </a:p>
        </p:txBody>
      </p:sp>
      <p:sp>
        <p:nvSpPr>
          <p:cNvPr id="31749" name="Rectangle 20"/>
          <p:cNvSpPr>
            <a:spLocks noChangeArrowheads="1"/>
          </p:cNvSpPr>
          <p:nvPr/>
        </p:nvSpPr>
        <p:spPr bwMode="auto">
          <a:xfrm>
            <a:off x="741363" y="2173288"/>
            <a:ext cx="7953375" cy="29622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23"/>
          <p:cNvSpPr>
            <a:spLocks noChangeArrowheads="1"/>
          </p:cNvSpPr>
          <p:nvPr/>
        </p:nvSpPr>
        <p:spPr bwMode="auto">
          <a:xfrm>
            <a:off x="685800" y="5081588"/>
            <a:ext cx="3726543" cy="923330"/>
          </a:xfrm>
          <a:prstGeom prst="rect">
            <a:avLst/>
          </a:prstGeom>
          <a:noFill/>
          <a:ln w="9525">
            <a:noFill/>
            <a:miter lim="800000"/>
            <a:headEnd/>
            <a:tailEnd/>
          </a:ln>
        </p:spPr>
        <p:txBody>
          <a:bodyPr wrap="square">
            <a:spAutoFit/>
          </a:bodyPr>
          <a:lstStyle/>
          <a:p>
            <a:pPr>
              <a:spcBef>
                <a:spcPct val="10000"/>
              </a:spcBef>
              <a:spcAft>
                <a:spcPct val="10000"/>
              </a:spcAft>
            </a:pPr>
            <a:r>
              <a:rPr lang="el-GR" sz="1800" dirty="0" smtClean="0">
                <a:latin typeface="OfficinaSans-Book"/>
              </a:rPr>
              <a:t>Οι εγχώριες προτιμήσεις συνοψίζονται από την καμπύλη αδιαφορίας </a:t>
            </a:r>
            <a:r>
              <a:rPr lang="en-US" sz="1800" i="1" dirty="0" smtClean="0">
                <a:latin typeface="OfficinaSans-BookItalic"/>
              </a:rPr>
              <a:t>U</a:t>
            </a:r>
            <a:r>
              <a:rPr lang="en-US" sz="1800" i="1" dirty="0">
                <a:latin typeface="OfficinaSans-BookItalic"/>
              </a:rPr>
              <a:t>.</a:t>
            </a:r>
          </a:p>
        </p:txBody>
      </p:sp>
      <p:sp>
        <p:nvSpPr>
          <p:cNvPr id="24" name="Rectangle 31"/>
          <p:cNvSpPr>
            <a:spLocks noChangeArrowheads="1"/>
          </p:cNvSpPr>
          <p:nvPr/>
        </p:nvSpPr>
        <p:spPr bwMode="auto">
          <a:xfrm>
            <a:off x="4615543" y="5081588"/>
            <a:ext cx="4209370" cy="1532727"/>
          </a:xfrm>
          <a:prstGeom prst="rect">
            <a:avLst/>
          </a:prstGeom>
          <a:noFill/>
          <a:ln w="9525">
            <a:noFill/>
            <a:miter lim="800000"/>
            <a:headEnd/>
            <a:tailEnd/>
          </a:ln>
        </p:spPr>
        <p:txBody>
          <a:bodyPr wrap="square">
            <a:spAutoFit/>
          </a:bodyPr>
          <a:lstStyle/>
          <a:p>
            <a:pPr>
              <a:spcBef>
                <a:spcPct val="10000"/>
              </a:spcBef>
              <a:spcAft>
                <a:spcPct val="10000"/>
              </a:spcAft>
            </a:pPr>
            <a:r>
              <a:rPr lang="el-GR" sz="1800" dirty="0" smtClean="0">
                <a:latin typeface="OfficinaSans-Book"/>
              </a:rPr>
              <a:t>Η εγχώρια ισορροπία χωρίς εμπόριο (ή αυτάρκεια) είναι στο σημείο </a:t>
            </a:r>
            <a:r>
              <a:rPr lang="en-US" sz="1800" i="1" dirty="0" smtClean="0">
                <a:latin typeface="OfficinaSans-BookItalic"/>
              </a:rPr>
              <a:t>A</a:t>
            </a:r>
            <a:r>
              <a:rPr lang="en-US" sz="1800" i="1" dirty="0">
                <a:latin typeface="OfficinaSans-BookItalic"/>
              </a:rPr>
              <a:t>.</a:t>
            </a:r>
          </a:p>
          <a:p>
            <a:pPr>
              <a:spcBef>
                <a:spcPct val="10000"/>
              </a:spcBef>
              <a:spcAft>
                <a:spcPct val="10000"/>
              </a:spcAft>
            </a:pPr>
            <a:r>
              <a:rPr lang="el-GR" sz="1800" dirty="0" smtClean="0">
                <a:latin typeface="OfficinaSans-BookItalic"/>
              </a:rPr>
              <a:t>Η επίπεδη κλίση δείχνει μια χαμηλή σχετική τιμή υπολογιστών, </a:t>
            </a:r>
            <a:r>
              <a:rPr lang="en-US" sz="1800" i="1" dirty="0" smtClean="0"/>
              <a:t>(</a:t>
            </a:r>
            <a:r>
              <a:rPr lang="en-US" sz="1800" i="1" dirty="0"/>
              <a:t>P</a:t>
            </a:r>
            <a:r>
              <a:rPr lang="en-US" sz="1800" i="1" baseline="-25000" dirty="0"/>
              <a:t>C</a:t>
            </a:r>
            <a:r>
              <a:rPr lang="en-US" sz="1800" i="1" dirty="0"/>
              <a:t> /P</a:t>
            </a:r>
            <a:r>
              <a:rPr lang="en-US" sz="1800" i="1" baseline="-25000" dirty="0"/>
              <a:t>S</a:t>
            </a:r>
            <a:r>
              <a:rPr lang="en-US" sz="1800" i="1" dirty="0"/>
              <a:t>)</a:t>
            </a:r>
            <a:r>
              <a:rPr lang="en-US" sz="1800" i="1" baseline="30000" dirty="0"/>
              <a:t>A</a:t>
            </a:r>
            <a:r>
              <a:rPr lang="en-US" sz="1800" i="1" dirty="0"/>
              <a:t>.</a:t>
            </a:r>
          </a:p>
        </p:txBody>
      </p:sp>
      <p:pic>
        <p:nvPicPr>
          <p:cNvPr id="31752" name="Picture 3"/>
          <p:cNvPicPr>
            <a:picLocks noChangeAspect="1"/>
          </p:cNvPicPr>
          <p:nvPr/>
        </p:nvPicPr>
        <p:blipFill>
          <a:blip r:embed="rId3" cstate="print"/>
          <a:srcRect/>
          <a:stretch>
            <a:fillRect/>
          </a:stretch>
        </p:blipFill>
        <p:spPr bwMode="auto">
          <a:xfrm>
            <a:off x="1174750" y="2159000"/>
            <a:ext cx="2981325" cy="2962275"/>
          </a:xfrm>
          <a:prstGeom prst="rect">
            <a:avLst/>
          </a:prstGeom>
          <a:noFill/>
          <a:ln w="9525">
            <a:noFill/>
            <a:miter lim="800000"/>
            <a:headEnd/>
            <a:tailEnd/>
          </a:ln>
        </p:spPr>
      </p:pic>
      <p:pic>
        <p:nvPicPr>
          <p:cNvPr id="31753" name="Picture 4"/>
          <p:cNvPicPr>
            <a:picLocks noChangeAspect="1"/>
          </p:cNvPicPr>
          <p:nvPr/>
        </p:nvPicPr>
        <p:blipFill>
          <a:blip r:embed="rId4" cstate="print"/>
          <a:srcRect/>
          <a:stretch>
            <a:fillRect/>
          </a:stretch>
        </p:blipFill>
        <p:spPr bwMode="auto">
          <a:xfrm>
            <a:off x="1174750" y="2159000"/>
            <a:ext cx="2981325" cy="2962275"/>
          </a:xfrm>
          <a:prstGeom prst="rect">
            <a:avLst/>
          </a:prstGeom>
          <a:noFill/>
          <a:ln w="9525">
            <a:noFill/>
            <a:miter lim="800000"/>
            <a:headEnd/>
            <a:tailEnd/>
          </a:ln>
        </p:spPr>
      </p:pic>
      <p:pic>
        <p:nvPicPr>
          <p:cNvPr id="31754" name="Picture 7"/>
          <p:cNvPicPr>
            <a:picLocks noChangeAspect="1"/>
          </p:cNvPicPr>
          <p:nvPr/>
        </p:nvPicPr>
        <p:blipFill>
          <a:blip r:embed="rId5" cstate="print"/>
          <a:srcRect/>
          <a:stretch>
            <a:fillRect/>
          </a:stretch>
        </p:blipFill>
        <p:spPr bwMode="auto">
          <a:xfrm>
            <a:off x="5080000" y="2159000"/>
            <a:ext cx="3209925" cy="2962275"/>
          </a:xfrm>
          <a:prstGeom prst="rect">
            <a:avLst/>
          </a:prstGeom>
          <a:noFill/>
          <a:ln w="9525">
            <a:noFill/>
            <a:miter lim="800000"/>
            <a:headEnd/>
            <a:tailEnd/>
          </a:ln>
        </p:spPr>
      </p:pic>
      <p:pic>
        <p:nvPicPr>
          <p:cNvPr id="31755" name="Picture 6"/>
          <p:cNvPicPr>
            <a:picLocks noChangeAspect="1"/>
          </p:cNvPicPr>
          <p:nvPr/>
        </p:nvPicPr>
        <p:blipFill>
          <a:blip r:embed="rId6" cstate="print"/>
          <a:srcRect/>
          <a:stretch>
            <a:fillRect/>
          </a:stretch>
        </p:blipFill>
        <p:spPr bwMode="auto">
          <a:xfrm>
            <a:off x="5080000" y="2159000"/>
            <a:ext cx="3209925" cy="2962275"/>
          </a:xfrm>
          <a:prstGeom prst="rect">
            <a:avLst/>
          </a:prstGeom>
          <a:noFill/>
          <a:ln w="9525">
            <a:noFill/>
            <a:miter lim="800000"/>
            <a:headEnd/>
            <a:tailEnd/>
          </a:ln>
        </p:spPr>
      </p:pic>
      <p:pic>
        <p:nvPicPr>
          <p:cNvPr id="25" name="Picture 24"/>
          <p:cNvPicPr>
            <a:picLocks noChangeAspect="1"/>
          </p:cNvPicPr>
          <p:nvPr/>
        </p:nvPicPr>
        <p:blipFill>
          <a:blip r:embed="rId7" cstate="print"/>
          <a:srcRect/>
          <a:stretch>
            <a:fillRect/>
          </a:stretch>
        </p:blipFill>
        <p:spPr bwMode="auto">
          <a:xfrm>
            <a:off x="1174750" y="2159000"/>
            <a:ext cx="2981325" cy="2962275"/>
          </a:xfrm>
          <a:prstGeom prst="rect">
            <a:avLst/>
          </a:prstGeom>
          <a:noFill/>
          <a:ln w="9525">
            <a:noFill/>
            <a:miter lim="800000"/>
            <a:headEnd/>
            <a:tailEnd/>
          </a:ln>
        </p:spPr>
      </p:pic>
      <p:pic>
        <p:nvPicPr>
          <p:cNvPr id="9" name="Picture 8"/>
          <p:cNvPicPr>
            <a:picLocks noChangeAspect="1"/>
          </p:cNvPicPr>
          <p:nvPr/>
        </p:nvPicPr>
        <p:blipFill>
          <a:blip r:embed="rId8" cstate="print"/>
          <a:srcRect/>
          <a:stretch>
            <a:fillRect/>
          </a:stretch>
        </p:blipFill>
        <p:spPr bwMode="auto">
          <a:xfrm>
            <a:off x="1174750" y="2159000"/>
            <a:ext cx="2981325" cy="2962275"/>
          </a:xfrm>
          <a:prstGeom prst="rect">
            <a:avLst/>
          </a:prstGeom>
          <a:noFill/>
          <a:ln w="9525">
            <a:noFill/>
            <a:miter lim="800000"/>
            <a:headEnd/>
            <a:tailEnd/>
          </a:ln>
        </p:spPr>
      </p:pic>
      <p:pic>
        <p:nvPicPr>
          <p:cNvPr id="10" name="Picture 9"/>
          <p:cNvPicPr>
            <a:picLocks noChangeAspect="1"/>
          </p:cNvPicPr>
          <p:nvPr/>
        </p:nvPicPr>
        <p:blipFill>
          <a:blip r:embed="rId9" cstate="print"/>
          <a:srcRect/>
          <a:stretch>
            <a:fillRect/>
          </a:stretch>
        </p:blipFill>
        <p:spPr bwMode="auto">
          <a:xfrm>
            <a:off x="1174750" y="2159000"/>
            <a:ext cx="2981325" cy="2962275"/>
          </a:xfrm>
          <a:prstGeom prst="rect">
            <a:avLst/>
          </a:prstGeom>
          <a:noFill/>
          <a:ln w="9525">
            <a:noFill/>
            <a:miter lim="800000"/>
            <a:headEnd/>
            <a:tailEnd/>
          </a:ln>
        </p:spPr>
      </p:pic>
      <p:sp>
        <p:nvSpPr>
          <p:cNvPr id="31759" name="Rectangle 28"/>
          <p:cNvSpPr>
            <a:spLocks noChangeArrowheads="1"/>
          </p:cNvSpPr>
          <p:nvPr/>
        </p:nvSpPr>
        <p:spPr bwMode="auto">
          <a:xfrm>
            <a:off x="877888" y="333375"/>
            <a:ext cx="3541712" cy="3238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1760" name="Straight Connector 29"/>
          <p:cNvCxnSpPr>
            <a:cxnSpLocks noChangeShapeType="1"/>
          </p:cNvCxnSpPr>
          <p:nvPr/>
        </p:nvCxnSpPr>
        <p:spPr bwMode="auto">
          <a:xfrm>
            <a:off x="566738" y="668338"/>
            <a:ext cx="3852862" cy="0"/>
          </a:xfrm>
          <a:prstGeom prst="line">
            <a:avLst/>
          </a:prstGeom>
          <a:noFill/>
          <a:ln w="19050" cap="rnd" algn="ctr">
            <a:solidFill>
              <a:srgbClr val="9C3A45"/>
            </a:solidFill>
            <a:prstDash val="sysDash"/>
            <a:round/>
            <a:headEnd/>
            <a:tailEnd/>
          </a:ln>
        </p:spPr>
      </p:cxnSp>
      <p:sp>
        <p:nvSpPr>
          <p:cNvPr id="31761" name="Rectangle 3"/>
          <p:cNvSpPr>
            <a:spLocks noGrp="1" noChangeArrowheads="1"/>
          </p:cNvSpPr>
          <p:nvPr>
            <p:ph type="title"/>
          </p:nvPr>
        </p:nvSpPr>
        <p:spPr>
          <a:xfrm>
            <a:off x="566738" y="0"/>
            <a:ext cx="8577262" cy="820738"/>
          </a:xfrm>
        </p:spPr>
        <p:txBody>
          <a:bodyPr/>
          <a:lstStyle/>
          <a:p>
            <a:pPr>
              <a:tabLst>
                <a:tab pos="2917825" algn="l"/>
              </a:tabLst>
            </a:pPr>
            <a:r>
              <a:rPr lang="en-US" dirty="0" smtClean="0">
                <a:solidFill>
                  <a:srgbClr val="69134B"/>
                </a:solidFill>
              </a:rPr>
              <a:t>1  </a:t>
            </a:r>
            <a:r>
              <a:rPr lang="el-GR" dirty="0" smtClean="0">
                <a:solidFill>
                  <a:srgbClr val="69134B"/>
                </a:solidFill>
              </a:rPr>
              <a:t>Το Υπόδειγμα </a:t>
            </a:r>
            <a:r>
              <a:rPr lang="en-US" dirty="0" err="1" smtClean="0">
                <a:solidFill>
                  <a:srgbClr val="69134B"/>
                </a:solidFill>
              </a:rPr>
              <a:t>Heckscher</a:t>
            </a:r>
            <a:r>
              <a:rPr lang="en-US" dirty="0" smtClean="0">
                <a:solidFill>
                  <a:srgbClr val="69134B"/>
                </a:solidFill>
              </a:rPr>
              <a:t>-Ohlin</a:t>
            </a:r>
          </a:p>
        </p:txBody>
      </p:sp>
      <p:sp>
        <p:nvSpPr>
          <p:cNvPr id="31762" name="Text Box 21"/>
          <p:cNvSpPr txBox="1">
            <a:spLocks noChangeArrowheads="1"/>
          </p:cNvSpPr>
          <p:nvPr/>
        </p:nvSpPr>
        <p:spPr bwMode="auto">
          <a:xfrm>
            <a:off x="3333750" y="1814514"/>
            <a:ext cx="5343707" cy="803297"/>
          </a:xfrm>
          <a:prstGeom prst="rect">
            <a:avLst/>
          </a:prstGeom>
          <a:noFill/>
          <a:ln w="9525">
            <a:noFill/>
            <a:miter lim="800000"/>
            <a:headEnd/>
            <a:tailEnd/>
          </a:ln>
        </p:spPr>
        <p:txBody>
          <a:bodyPr wrap="square">
            <a:spAutoFit/>
          </a:bodyPr>
          <a:lstStyle/>
          <a:p>
            <a:pPr>
              <a:spcBef>
                <a:spcPct val="10000"/>
              </a:spcBef>
              <a:spcAft>
                <a:spcPct val="10000"/>
              </a:spcAft>
            </a:pPr>
            <a:r>
              <a:rPr lang="el-GR" dirty="0" smtClean="0">
                <a:solidFill>
                  <a:srgbClr val="8A3A6A"/>
                </a:solidFill>
              </a:rPr>
              <a:t>Ισορροπία χωρίς Εμπόριο στη Χώρα μας και στο Εξωτερικό </a:t>
            </a:r>
          </a:p>
          <a:p>
            <a:pPr>
              <a:spcBef>
                <a:spcPct val="10000"/>
              </a:spcBef>
              <a:spcAft>
                <a:spcPct val="10000"/>
              </a:spcAft>
            </a:pPr>
            <a:r>
              <a:rPr lang="el-GR" dirty="0" smtClean="0">
                <a:solidFill>
                  <a:srgbClr val="8A3A6A"/>
                </a:solidFill>
              </a:rPr>
              <a:t>(συνέχεια)</a:t>
            </a:r>
            <a:r>
              <a:rPr lang="en-US" dirty="0" smtClean="0">
                <a:solidFill>
                  <a:srgbClr val="8A3A6A"/>
                </a:solidFill>
              </a:rPr>
              <a:t> </a:t>
            </a:r>
            <a:endParaRPr lang="en-US" dirty="0">
              <a:solidFill>
                <a:srgbClr val="8A3A6A"/>
              </a:solidFill>
            </a:endParaRPr>
          </a:p>
          <a:p>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wipe(left)">
                                      <p:cBhvr>
                                        <p:cTn id="16" dur="500"/>
                                        <p:tgtEl>
                                          <p:spTgt spid="24">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wipe(left)">
                                      <p:cBhvr>
                                        <p:cTn id="25" dur="500"/>
                                        <p:tgtEl>
                                          <p:spTgt spid="24">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24" grpId="0" uiExpand="1" build="p" bldLvl="2"/>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31704</TotalTime>
  <Words>4953</Words>
  <Application>Microsoft Office PowerPoint</Application>
  <PresentationFormat>Προβολή στην οθόνη (4:3)</PresentationFormat>
  <Paragraphs>412</Paragraphs>
  <Slides>55</Slides>
  <Notes>55</Notes>
  <HiddenSlides>0</HiddenSlides>
  <MMClips>0</MMClips>
  <ScaleCrop>false</ScaleCrop>
  <HeadingPairs>
    <vt:vector size="4" baseType="variant">
      <vt:variant>
        <vt:lpstr>Θέμα</vt:lpstr>
      </vt:variant>
      <vt:variant>
        <vt:i4>1</vt:i4>
      </vt:variant>
      <vt:variant>
        <vt:lpstr>Τίτλοι διαφανειών</vt:lpstr>
      </vt:variant>
      <vt:variant>
        <vt:i4>55</vt:i4>
      </vt:variant>
    </vt:vector>
  </HeadingPairs>
  <TitlesOfParts>
    <vt:vector size="56" baseType="lpstr">
      <vt:lpstr>2_Custom Design</vt:lpstr>
      <vt:lpstr>Διαφάνεια 1</vt:lpstr>
      <vt:lpstr>Εισαγωγή</vt:lpstr>
      <vt:lpstr>Εισαγωγή</vt:lpstr>
      <vt:lpstr>1  Μοντέλο Heckscher-Ohlin</vt:lpstr>
      <vt:lpstr>1  Το Υπόδειγμα Heckscher-Ohlin</vt:lpstr>
      <vt:lpstr>1  Το Υπόδειγμα Heckscher-Ohlin</vt:lpstr>
      <vt:lpstr>ΕΦΑΡΜΟΓΗ</vt:lpstr>
      <vt:lpstr>1  Υπόδειγμα Heckscher-Ohlin</vt:lpstr>
      <vt:lpstr>1  Το Υπόδειγμα Heckscher-Ohlin</vt:lpstr>
      <vt:lpstr>1  Υπόδειγμα Heckscher-Ohlin</vt:lpstr>
      <vt:lpstr>Διαφάνεια 11</vt:lpstr>
      <vt:lpstr>Διαφάνεια 12</vt:lpstr>
      <vt:lpstr>1  Το Υπόδειγμα Heckscher-Ohlin</vt:lpstr>
      <vt:lpstr>1  Το Υπόδειγμα Heckscher-Ohlin</vt:lpstr>
      <vt:lpstr>1  Υπόδειγμα Heckscher-Ohlin</vt:lpstr>
      <vt:lpstr>1  Το Υπόδειγμα Heckscher-Ohlin</vt:lpstr>
      <vt:lpstr>1  Το Υπόδειγμα Heckscher-Ohlin</vt:lpstr>
      <vt:lpstr>2  Έλεγχος του Υποδείγματος Heckscher-Ohlin</vt:lpstr>
      <vt:lpstr>2  Έλεγχος του Υποδείγματος Heckscher-Ohlin</vt:lpstr>
      <vt:lpstr>2  Έλεγχος του Υποδείγματος Heckscher-Ohlin</vt:lpstr>
      <vt:lpstr>2  Έλεγχος του Υποδείγματος Heckscher-Ohlin</vt:lpstr>
      <vt:lpstr>Διαφάνεια 22</vt:lpstr>
      <vt:lpstr>2  Έλεγχος του Υποδείγματος Heckscher-Ohlin</vt:lpstr>
      <vt:lpstr>2  Έλεγχος του Υποδείγματος Heckscher-Ohlin</vt:lpstr>
      <vt:lpstr>2  Έλεγχος του Υποδείγματος Heckscher-Ohlin</vt:lpstr>
      <vt:lpstr>2  Έλεγχος του Υποδείγματος Heckscher-Ohlin</vt:lpstr>
      <vt:lpstr>2  Έλεγχος του Υποδείγματος  Heckscher-Ohlin</vt:lpstr>
      <vt:lpstr>2  Έλεγχος του Υποδείγματος Heckscher-Ohlin</vt:lpstr>
      <vt:lpstr>2  Έλεγχος του Υποδείγματος Heckscher-Ohlin</vt:lpstr>
      <vt:lpstr>2  Έλεγχος του Υποδείγματος Heckscher-Ohlin</vt:lpstr>
      <vt:lpstr>2  Έλεγχος του Υποδείγματος Heckscher-Ohlin</vt:lpstr>
      <vt:lpstr>2  Έλεγχος του Υποδείγματος Heckscher-Ohlin</vt:lpstr>
      <vt:lpstr>3  Επιπτώσεις του Εμπορίου στις Τιμές των Παραγωγικών Συντελεστών </vt:lpstr>
      <vt:lpstr>3 Επιπτώσεις του Εμπορίου στις Τιμές των Παραγωγικών Συντελεστών</vt:lpstr>
      <vt:lpstr>3 Επιπτώσεις του Εμπορίου στις Τιμές των Παραγωγικών Συντελεστών</vt:lpstr>
      <vt:lpstr>3 Επιπτώσεις του Εμπορίου στις Τιμές των Παραγωγικών Συντελεστών</vt:lpstr>
      <vt:lpstr>Διαφάνεια 37</vt:lpstr>
      <vt:lpstr>Διαφάνεια 38</vt:lpstr>
      <vt:lpstr>Διαφάνεια 39</vt:lpstr>
      <vt:lpstr>3 Επιπτώσεις του Εμπορίου στις Τιμές των Παραγωγικών Συντελεστών</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Χρήστης των Windows</cp:lastModifiedBy>
  <cp:revision>2098</cp:revision>
  <dcterms:created xsi:type="dcterms:W3CDTF">2007-05-23T02:54:43Z</dcterms:created>
  <dcterms:modified xsi:type="dcterms:W3CDTF">2021-07-03T12:58:54Z</dcterms:modified>
</cp:coreProperties>
</file>