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1"/>
  </p:notesMasterIdLst>
  <p:sldIdLst>
    <p:sldId id="531" r:id="rId2"/>
    <p:sldId id="603" r:id="rId3"/>
    <p:sldId id="779" r:id="rId4"/>
    <p:sldId id="631" r:id="rId5"/>
    <p:sldId id="845" r:id="rId6"/>
    <p:sldId id="846" r:id="rId7"/>
    <p:sldId id="847" r:id="rId8"/>
    <p:sldId id="848" r:id="rId9"/>
    <p:sldId id="849" r:id="rId10"/>
    <p:sldId id="850" r:id="rId11"/>
    <p:sldId id="851" r:id="rId12"/>
    <p:sldId id="852" r:id="rId13"/>
    <p:sldId id="853" r:id="rId14"/>
    <p:sldId id="855" r:id="rId15"/>
    <p:sldId id="857" r:id="rId16"/>
    <p:sldId id="856" r:id="rId17"/>
    <p:sldId id="858" r:id="rId18"/>
    <p:sldId id="859" r:id="rId19"/>
    <p:sldId id="860" r:id="rId20"/>
    <p:sldId id="861" r:id="rId21"/>
    <p:sldId id="862" r:id="rId22"/>
    <p:sldId id="863" r:id="rId23"/>
    <p:sldId id="865" r:id="rId24"/>
    <p:sldId id="864" r:id="rId25"/>
    <p:sldId id="866" r:id="rId26"/>
    <p:sldId id="867" r:id="rId27"/>
    <p:sldId id="868" r:id="rId28"/>
    <p:sldId id="869" r:id="rId29"/>
    <p:sldId id="870" r:id="rId30"/>
    <p:sldId id="873" r:id="rId31"/>
    <p:sldId id="871" r:id="rId32"/>
    <p:sldId id="872" r:id="rId33"/>
    <p:sldId id="874" r:id="rId34"/>
    <p:sldId id="875" r:id="rId35"/>
    <p:sldId id="621" r:id="rId36"/>
    <p:sldId id="623" r:id="rId37"/>
    <p:sldId id="624" r:id="rId38"/>
    <p:sldId id="625" r:id="rId39"/>
    <p:sldId id="486" r:id="rId40"/>
  </p:sldIdLst>
  <p:sldSz cx="9144000" cy="6858000" type="screen4x3"/>
  <p:notesSz cx="6858000" cy="9144000"/>
  <p:defaultTextStyle>
    <a:defPPr>
      <a:defRPr lang="en-US"/>
    </a:defPPr>
    <a:lvl1pPr algn="l" rtl="0" fontAlgn="base">
      <a:spcBef>
        <a:spcPct val="10000"/>
      </a:spcBef>
      <a:spcAft>
        <a:spcPct val="10000"/>
      </a:spcAft>
      <a:defRPr sz="1400" b="1" kern="1200">
        <a:solidFill>
          <a:schemeClr val="tx1"/>
        </a:solidFill>
        <a:latin typeface="Arial" charset="0"/>
        <a:ea typeface="+mn-ea"/>
        <a:cs typeface="+mn-cs"/>
      </a:defRPr>
    </a:lvl1pPr>
    <a:lvl2pPr marL="457200" algn="l" rtl="0" fontAlgn="base">
      <a:spcBef>
        <a:spcPct val="10000"/>
      </a:spcBef>
      <a:spcAft>
        <a:spcPct val="10000"/>
      </a:spcAft>
      <a:defRPr sz="1400" b="1" kern="1200">
        <a:solidFill>
          <a:schemeClr val="tx1"/>
        </a:solidFill>
        <a:latin typeface="Arial" charset="0"/>
        <a:ea typeface="+mn-ea"/>
        <a:cs typeface="+mn-cs"/>
      </a:defRPr>
    </a:lvl2pPr>
    <a:lvl3pPr marL="914400" algn="l" rtl="0" fontAlgn="base">
      <a:spcBef>
        <a:spcPct val="10000"/>
      </a:spcBef>
      <a:spcAft>
        <a:spcPct val="10000"/>
      </a:spcAft>
      <a:defRPr sz="1400" b="1" kern="1200">
        <a:solidFill>
          <a:schemeClr val="tx1"/>
        </a:solidFill>
        <a:latin typeface="Arial" charset="0"/>
        <a:ea typeface="+mn-ea"/>
        <a:cs typeface="+mn-cs"/>
      </a:defRPr>
    </a:lvl3pPr>
    <a:lvl4pPr marL="1371600" algn="l" rtl="0" fontAlgn="base">
      <a:spcBef>
        <a:spcPct val="10000"/>
      </a:spcBef>
      <a:spcAft>
        <a:spcPct val="10000"/>
      </a:spcAft>
      <a:defRPr sz="1400" b="1" kern="1200">
        <a:solidFill>
          <a:schemeClr val="tx1"/>
        </a:solidFill>
        <a:latin typeface="Arial" charset="0"/>
        <a:ea typeface="+mn-ea"/>
        <a:cs typeface="+mn-cs"/>
      </a:defRPr>
    </a:lvl4pPr>
    <a:lvl5pPr marL="1828800" algn="l" rtl="0" fontAlgn="base">
      <a:spcBef>
        <a:spcPct val="10000"/>
      </a:spcBef>
      <a:spcAft>
        <a:spcPct val="1000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D68AF"/>
    <a:srgbClr val="C26529"/>
    <a:srgbClr val="668C6B"/>
    <a:srgbClr val="A4C695"/>
    <a:srgbClr val="356A41"/>
    <a:srgbClr val="8A3A6A"/>
    <a:srgbClr val="831951"/>
    <a:srgbClr val="007589"/>
    <a:srgbClr val="736FB0"/>
    <a:srgbClr val="9894C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3" autoAdjust="0"/>
    <p:restoredTop sz="92419" autoAdjust="0"/>
  </p:normalViewPr>
  <p:slideViewPr>
    <p:cSldViewPr snapToGrid="0" showGuides="1">
      <p:cViewPr>
        <p:scale>
          <a:sx n="89" d="100"/>
          <a:sy n="89" d="100"/>
        </p:scale>
        <p:origin x="-1406" y="-58"/>
      </p:cViewPr>
      <p:guideLst>
        <p:guide orient="horz" pos="517"/>
        <p:guide pos="3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lvl1pPr>
          </a:lstStyle>
          <a:p>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lvl1pPr>
          </a:lstStyle>
          <a:p>
            <a:endParaRPr lang="en-US"/>
          </a:p>
        </p:txBody>
      </p:sp>
      <p:sp>
        <p:nvSpPr>
          <p:cNvPr id="524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lvl1pPr>
          </a:lstStyle>
          <a:p>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lvl1pPr>
          </a:lstStyle>
          <a:p>
            <a:fld id="{575400CD-68D9-4BAB-8885-B881B67FE694}" type="slidenum">
              <a:rPr lang="en-US"/>
              <a:pPr/>
              <a:t>‹#›</a:t>
            </a:fld>
            <a:endParaRPr lang="en-US"/>
          </a:p>
        </p:txBody>
      </p:sp>
    </p:spTree>
    <p:extLst>
      <p:ext uri="{BB962C8B-B14F-4D97-AF65-F5344CB8AC3E}">
        <p14:creationId xmlns="" xmlns:p14="http://schemas.microsoft.com/office/powerpoint/2010/main" val="22815221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B5197-E896-4DE7-B038-542E54527308}" type="slidenum">
              <a:rPr lang="en-US"/>
              <a:pPr/>
              <a:t>2</a:t>
            </a:fld>
            <a:endParaRPr lang="en-US"/>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11</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12</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13</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U.S. income has not been high enough to cover U.S. expenditure in these years. How did the United States bridge</a:t>
            </a:r>
          </a:p>
          <a:p>
            <a:r>
              <a:rPr lang="en-US" sz="1200" b="0" i="0" u="none" strike="noStrike" kern="1200" baseline="0" dirty="0" smtClean="0">
                <a:solidFill>
                  <a:schemeClr val="tx1"/>
                </a:solidFill>
                <a:latin typeface="Arial" charset="0"/>
                <a:ea typeface="+mn-ea"/>
                <a:cs typeface="+mn-cs"/>
              </a:rPr>
              <a:t>this deficit? It engaged in financial transactions with the outside world and borrowed the difference, just as households do.</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14</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dirty="0" smtClean="0"/>
              <a:t>If the United States is a net borrower, running a current account deficit with income less than expenditure, then the rest of the world must be a net lender to the United States, running surpluses with expenditure less than income. Globally, the world’s finances must balance in this way.</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15</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16</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17</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Changes in a nation’s external wealth can result from imbalances in its current account: external wealth rises when a nation has a surplus, and falls when it has a deficit, all else equal.</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18</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Changes in a nation’s external wealth can result from imbalances in its current </a:t>
            </a:r>
            <a:r>
              <a:rPr lang="en-US" sz="1200" b="0" i="0" u="none" strike="noStrike" kern="1200" baseline="0" smtClean="0">
                <a:solidFill>
                  <a:schemeClr val="tx1"/>
                </a:solidFill>
                <a:latin typeface="Arial" charset="0"/>
                <a:ea typeface="+mn-ea"/>
                <a:cs typeface="+mn-cs"/>
              </a:rPr>
              <a:t>account: external </a:t>
            </a:r>
            <a:r>
              <a:rPr lang="en-US" sz="1200" b="0" i="0" u="none" strike="noStrike" kern="1200" baseline="0" dirty="0" smtClean="0">
                <a:solidFill>
                  <a:schemeClr val="tx1"/>
                </a:solidFill>
                <a:latin typeface="Arial" charset="0"/>
                <a:ea typeface="+mn-ea"/>
                <a:cs typeface="+mn-cs"/>
              </a:rPr>
              <a:t>wealth rises when a nation has a surplus, and falls when it has </a:t>
            </a:r>
            <a:r>
              <a:rPr lang="en-US" sz="1200" b="0" i="0" u="none" strike="noStrike" kern="1200" baseline="0" smtClean="0">
                <a:solidFill>
                  <a:schemeClr val="tx1"/>
                </a:solidFill>
                <a:latin typeface="Arial" charset="0"/>
                <a:ea typeface="+mn-ea"/>
                <a:cs typeface="+mn-cs"/>
              </a:rPr>
              <a:t>a deficit, all </a:t>
            </a:r>
            <a:r>
              <a:rPr lang="en-US" sz="1200" b="0" i="0" u="none" strike="noStrike" kern="1200" baseline="0" dirty="0" smtClean="0">
                <a:solidFill>
                  <a:schemeClr val="tx1"/>
                </a:solidFill>
                <a:latin typeface="Arial" charset="0"/>
                <a:ea typeface="+mn-ea"/>
                <a:cs typeface="+mn-cs"/>
              </a:rPr>
              <a:t>else equal.</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19</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20</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B5197-E896-4DE7-B038-542E54527308}" type="slidenum">
              <a:rPr lang="en-US"/>
              <a:pPr/>
              <a:t>3</a:t>
            </a:fld>
            <a:endParaRPr lang="en-US"/>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21</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22</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23</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24</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25</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26</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27</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28</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29</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30</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the advanced countries at the top right of the figure, income per person is more than 50 times larger than in the poorest developing countries at the bottom left, probably the largest gap between rich and poor nations we have ever seen in history. Economists refer to this unequal outcome as “The Great Divergence.”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Less income volatility is illustrated by the smaller fluctuations in the growth of income per capita, measured by the standard deviation.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4</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31</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32</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legal, political, social, cultural, ethical, and religious structures of a society set the environment for economic prosperity</a:t>
            </a:r>
          </a:p>
          <a:p>
            <a:r>
              <a:rPr lang="en-US" sz="1200" b="0" i="0" u="none" strike="noStrike" kern="1200" baseline="0" dirty="0" smtClean="0">
                <a:solidFill>
                  <a:schemeClr val="tx1"/>
                </a:solidFill>
                <a:latin typeface="Arial" charset="0"/>
                <a:ea typeface="+mn-ea"/>
                <a:cs typeface="+mn-cs"/>
              </a:rPr>
              <a:t>and stability, or poverty and instability.</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33</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the advanced countries at the top right of the figure, income per person is more than 50 times larger than in the poorest developing countries at the bottom left, probably the largest gap between rich and poor nations we have ever seen in history. Economists refer to this unequal outcome as “The Great Divergence.”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Less income volatility is illustrated by the smaller fluctuations in the growth of income per capita, measured by the standard deviation.</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34</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the advanced countries at the top right of the figure, income per person is more than 50 times larger than in the poorest developing countries at the bottom left, probably the largest gap between rich and poor nations we have ever seen in history. Economists refer to this unequal outcome as “The Great Divergence.”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t>Less income volatility is illustrated by the smaller fluctuations in the growth of income per capita, measured by the standard deviation.</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35</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80EE2-7329-4AAB-BECF-3B37C3035524}" type="slidenum">
              <a:rPr lang="en-US"/>
              <a:pPr/>
              <a:t>36</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80EE2-7329-4AAB-BECF-3B37C3035524}" type="slidenum">
              <a:rPr lang="en-US"/>
              <a:pPr/>
              <a:t>37</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80EE2-7329-4AAB-BECF-3B37C3035524}" type="slidenum">
              <a:rPr lang="en-US"/>
              <a:pPr/>
              <a:t>38</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80EE2-7329-4AAB-BECF-3B37C3035524}" type="slidenum">
              <a:rPr lang="en-US"/>
              <a:pPr/>
              <a:t>39</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5</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6</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7</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8</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9</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D282B-819E-4FF8-9576-D4604F90B100}" type="slidenum">
              <a:rPr lang="en-US"/>
              <a:pPr/>
              <a:t>10</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userDrawn="1"/>
        </p:nvSpPr>
        <p:spPr bwMode="auto">
          <a:xfrm>
            <a:off x="8439150" y="6686550"/>
            <a:ext cx="709613" cy="171450"/>
          </a:xfrm>
          <a:prstGeom prst="rect">
            <a:avLst/>
          </a:prstGeom>
          <a:solidFill>
            <a:srgbClr val="D4D3D3"/>
          </a:solidFill>
          <a:ln w="9525">
            <a:noFill/>
            <a:miter lim="800000"/>
            <a:headEnd/>
            <a:tailEnd/>
          </a:ln>
          <a:effectLst/>
        </p:spPr>
        <p:txBody>
          <a:bodyPr anchor="ctr" anchorCtr="1"/>
          <a:lstStyle/>
          <a:p>
            <a:pPr algn="r">
              <a:defRPr/>
            </a:pPr>
            <a:fld id="{49FE07AA-9E34-4531-A3C0-571445CC4A99}" type="slidenum">
              <a:rPr lang="en-US" sz="1100" b="0">
                <a:solidFill>
                  <a:srgbClr val="8A3A6A"/>
                </a:solidFill>
              </a:rPr>
              <a:pPr algn="r">
                <a:defRPr/>
              </a:pPr>
              <a:t>‹#›</a:t>
            </a:fld>
            <a:r>
              <a:rPr lang="en-US" sz="1100" b="0" dirty="0">
                <a:solidFill>
                  <a:srgbClr val="8A3A6A"/>
                </a:solidFill>
              </a:rPr>
              <a:t> of </a:t>
            </a:r>
            <a:r>
              <a:rPr lang="en-US" sz="1100" b="0" dirty="0" smtClean="0">
                <a:solidFill>
                  <a:srgbClr val="8A3A6A"/>
                </a:solidFill>
              </a:rPr>
              <a:t>40</a:t>
            </a:r>
            <a:endParaRPr lang="en-US" sz="1100" b="0" dirty="0">
              <a:solidFill>
                <a:srgbClr val="8A3A6A"/>
              </a:solidFill>
            </a:endParaRPr>
          </a:p>
        </p:txBody>
      </p:sp>
      <p:sp>
        <p:nvSpPr>
          <p:cNvPr id="670725" name="Rectangle 5"/>
          <p:cNvSpPr>
            <a:spLocks noChangeArrowheads="1"/>
          </p:cNvSpPr>
          <p:nvPr userDrawn="1"/>
        </p:nvSpPr>
        <p:spPr bwMode="auto">
          <a:xfrm>
            <a:off x="426354" y="6623050"/>
            <a:ext cx="8420100" cy="234950"/>
          </a:xfrm>
          <a:prstGeom prst="rect">
            <a:avLst/>
          </a:prstGeom>
          <a:noFill/>
          <a:ln w="9525">
            <a:noFill/>
            <a:miter lim="800000"/>
            <a:headEnd/>
            <a:tailEnd/>
          </a:ln>
          <a:effectLst/>
        </p:spPr>
        <p:txBody>
          <a:bodyPr anchor="ctr"/>
          <a:lstStyle/>
          <a:p>
            <a:pPr eaLnBrk="0" hangingPunct="0">
              <a:defRPr/>
            </a:pPr>
            <a:r>
              <a:rPr lang="en-US" sz="1000" b="0" dirty="0">
                <a:solidFill>
                  <a:schemeClr val="bg2"/>
                </a:solidFill>
              </a:rPr>
              <a:t>Copyright © </a:t>
            </a:r>
            <a:r>
              <a:rPr lang="en-US" sz="1000" b="0" dirty="0" smtClean="0">
                <a:solidFill>
                  <a:schemeClr val="bg2"/>
                </a:solidFill>
              </a:rPr>
              <a:t>2011 Worth Publishers</a:t>
            </a:r>
            <a:r>
              <a:rPr lang="en-US" sz="1000" b="0" dirty="0" smtClean="0">
                <a:solidFill>
                  <a:schemeClr val="bg2"/>
                </a:solidFill>
                <a:cs typeface="Arial" charset="0"/>
              </a:rPr>
              <a:t>·</a:t>
            </a:r>
            <a:r>
              <a:rPr lang="en-US" sz="1000" b="0" dirty="0" smtClean="0">
                <a:solidFill>
                  <a:schemeClr val="bg2"/>
                </a:solidFill>
              </a:rPr>
              <a:t> International Economics</a:t>
            </a:r>
            <a:r>
              <a:rPr lang="en-US" sz="1000" b="0" dirty="0" smtClean="0">
                <a:solidFill>
                  <a:schemeClr val="bg2"/>
                </a:solidFill>
                <a:cs typeface="Arial" charset="0"/>
              </a:rPr>
              <a:t>· </a:t>
            </a:r>
            <a:r>
              <a:rPr lang="en-US" sz="1000" b="0" dirty="0" smtClean="0">
                <a:solidFill>
                  <a:schemeClr val="bg2"/>
                </a:solidFill>
                <a:cs typeface="+mn-cs"/>
              </a:rPr>
              <a:t>Feenstra/Taylor, 2/</a:t>
            </a:r>
            <a:r>
              <a:rPr lang="en-US" sz="1000" b="0" baseline="0" dirty="0" smtClean="0">
                <a:solidFill>
                  <a:schemeClr val="bg2"/>
                </a:solidFill>
                <a:cs typeface="+mn-cs"/>
              </a:rPr>
              <a:t>e</a:t>
            </a:r>
            <a:r>
              <a:rPr lang="en-US" sz="1000" b="0" dirty="0" smtClean="0">
                <a:solidFill>
                  <a:schemeClr val="bg2"/>
                </a:solidFill>
              </a:rPr>
              <a:t>.</a:t>
            </a:r>
            <a:endParaRPr lang="en-US" sz="1000" b="0" dirty="0">
              <a:solidFill>
                <a:schemeClr val="bg2"/>
              </a:solidFill>
            </a:endParaRPr>
          </a:p>
        </p:txBody>
      </p:sp>
      <p:sp>
        <p:nvSpPr>
          <p:cNvPr id="670726" name="Rectangle 6"/>
          <p:cNvSpPr>
            <a:spLocks noChangeArrowheads="1"/>
          </p:cNvSpPr>
          <p:nvPr userDrawn="1"/>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tabLst>
                <a:tab pos="1089025" algn="l"/>
              </a:tabLst>
              <a:defRPr/>
            </a:pPr>
            <a:r>
              <a:rPr lang="en-US" sz="1000" b="0" dirty="0" smtClean="0">
                <a:solidFill>
                  <a:schemeClr val="bg2"/>
                </a:solidFill>
              </a:rPr>
              <a:t>Chapter 12:</a:t>
            </a:r>
            <a:r>
              <a:rPr lang="en-US" sz="1000" b="0" baseline="0" dirty="0" smtClean="0">
                <a:solidFill>
                  <a:schemeClr val="bg2"/>
                </a:solidFill>
              </a:rPr>
              <a:t> The Global Macroeconomy</a:t>
            </a:r>
          </a:p>
        </p:txBody>
      </p:sp>
      <p:sp>
        <p:nvSpPr>
          <p:cNvPr id="1029"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1030"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gif"/><Relationship Id="rId5" Type="http://schemas.openxmlformats.org/officeDocument/2006/relationships/image" Target="../media/image27.gif"/><Relationship Id="rId10" Type="http://schemas.openxmlformats.org/officeDocument/2006/relationships/image" Target="../media/image32.gif"/><Relationship Id="rId4" Type="http://schemas.openxmlformats.org/officeDocument/2006/relationships/image" Target="../media/image26.gif"/><Relationship Id="rId9" Type="http://schemas.openxmlformats.org/officeDocument/2006/relationships/image" Target="../media/image31.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gif"/><Relationship Id="rId3" Type="http://schemas.openxmlformats.org/officeDocument/2006/relationships/image" Target="../media/image33.gif"/><Relationship Id="rId7" Type="http://schemas.openxmlformats.org/officeDocument/2006/relationships/image" Target="../media/image37.gif"/><Relationship Id="rId12" Type="http://schemas.openxmlformats.org/officeDocument/2006/relationships/image" Target="../media/image42.gi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6.gif"/><Relationship Id="rId11" Type="http://schemas.openxmlformats.org/officeDocument/2006/relationships/image" Target="../media/image41.gif"/><Relationship Id="rId5" Type="http://schemas.openxmlformats.org/officeDocument/2006/relationships/image" Target="../media/image35.gif"/><Relationship Id="rId15" Type="http://schemas.openxmlformats.org/officeDocument/2006/relationships/image" Target="../media/image45.gif"/><Relationship Id="rId10" Type="http://schemas.openxmlformats.org/officeDocument/2006/relationships/image" Target="../media/image40.gif"/><Relationship Id="rId4" Type="http://schemas.openxmlformats.org/officeDocument/2006/relationships/image" Target="../media/image34.gif"/><Relationship Id="rId9" Type="http://schemas.openxmlformats.org/officeDocument/2006/relationships/image" Target="../media/image39.gif"/><Relationship Id="rId14" Type="http://schemas.openxmlformats.org/officeDocument/2006/relationships/image" Target="../media/image44.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51.gif"/><Relationship Id="rId13" Type="http://schemas.openxmlformats.org/officeDocument/2006/relationships/image" Target="../media/image56.gif"/><Relationship Id="rId3" Type="http://schemas.openxmlformats.org/officeDocument/2006/relationships/image" Target="../media/image46.gif"/><Relationship Id="rId7" Type="http://schemas.openxmlformats.org/officeDocument/2006/relationships/image" Target="../media/image50.gif"/><Relationship Id="rId12" Type="http://schemas.openxmlformats.org/officeDocument/2006/relationships/image" Target="../media/image55.gif"/><Relationship Id="rId2" Type="http://schemas.openxmlformats.org/officeDocument/2006/relationships/notesSlide" Target="../notesSlides/notesSlide24.xml"/><Relationship Id="rId16" Type="http://schemas.openxmlformats.org/officeDocument/2006/relationships/image" Target="../media/image59.gif"/><Relationship Id="rId1" Type="http://schemas.openxmlformats.org/officeDocument/2006/relationships/slideLayout" Target="../slideLayouts/slideLayout4.xml"/><Relationship Id="rId6" Type="http://schemas.openxmlformats.org/officeDocument/2006/relationships/image" Target="../media/image49.gif"/><Relationship Id="rId11" Type="http://schemas.openxmlformats.org/officeDocument/2006/relationships/image" Target="../media/image54.gif"/><Relationship Id="rId5" Type="http://schemas.openxmlformats.org/officeDocument/2006/relationships/image" Target="../media/image48.gif"/><Relationship Id="rId15" Type="http://schemas.openxmlformats.org/officeDocument/2006/relationships/image" Target="../media/image58.gif"/><Relationship Id="rId10" Type="http://schemas.openxmlformats.org/officeDocument/2006/relationships/image" Target="../media/image53.gif"/><Relationship Id="rId4" Type="http://schemas.openxmlformats.org/officeDocument/2006/relationships/image" Target="../media/image47.gif"/><Relationship Id="rId9" Type="http://schemas.openxmlformats.org/officeDocument/2006/relationships/image" Target="../media/image52.gif"/><Relationship Id="rId14" Type="http://schemas.openxmlformats.org/officeDocument/2006/relationships/image" Target="../media/image57.gif"/></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gif"/><Relationship Id="rId7"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9" Type="http://schemas.openxmlformats.org/officeDocument/2006/relationships/image" Target="../media/image6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73.gif"/><Relationship Id="rId13" Type="http://schemas.openxmlformats.org/officeDocument/2006/relationships/image" Target="../media/image78.gif"/><Relationship Id="rId3" Type="http://schemas.openxmlformats.org/officeDocument/2006/relationships/image" Target="../media/image68.gif"/><Relationship Id="rId7" Type="http://schemas.openxmlformats.org/officeDocument/2006/relationships/image" Target="../media/image72.gif"/><Relationship Id="rId12" Type="http://schemas.openxmlformats.org/officeDocument/2006/relationships/image" Target="../media/image77.gif"/><Relationship Id="rId2" Type="http://schemas.openxmlformats.org/officeDocument/2006/relationships/notesSlide" Target="../notesSlides/notesSlide30.xml"/><Relationship Id="rId16" Type="http://schemas.openxmlformats.org/officeDocument/2006/relationships/image" Target="../media/image81.gif"/><Relationship Id="rId1" Type="http://schemas.openxmlformats.org/officeDocument/2006/relationships/slideLayout" Target="../slideLayouts/slideLayout4.xml"/><Relationship Id="rId6" Type="http://schemas.openxmlformats.org/officeDocument/2006/relationships/image" Target="../media/image71.gif"/><Relationship Id="rId11" Type="http://schemas.openxmlformats.org/officeDocument/2006/relationships/image" Target="../media/image76.gif"/><Relationship Id="rId5" Type="http://schemas.openxmlformats.org/officeDocument/2006/relationships/image" Target="../media/image70.gif"/><Relationship Id="rId15" Type="http://schemas.openxmlformats.org/officeDocument/2006/relationships/image" Target="../media/image80.gif"/><Relationship Id="rId10" Type="http://schemas.openxmlformats.org/officeDocument/2006/relationships/image" Target="../media/image75.gif"/><Relationship Id="rId4" Type="http://schemas.openxmlformats.org/officeDocument/2006/relationships/image" Target="../media/image69.gif"/><Relationship Id="rId9" Type="http://schemas.openxmlformats.org/officeDocument/2006/relationships/image" Target="../media/image74.gif"/><Relationship Id="rId14" Type="http://schemas.openxmlformats.org/officeDocument/2006/relationships/image" Target="../media/image79.gif"/></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82.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3" Type="http://schemas.openxmlformats.org/officeDocument/2006/relationships/image" Target="../media/image2.gif"/><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6836229" y="5191125"/>
            <a:ext cx="2307771" cy="1666875"/>
          </a:xfrm>
          <a:prstGeom prst="rect">
            <a:avLst/>
          </a:prstGeom>
          <a:solidFill>
            <a:srgbClr val="FBEF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7" name="Text Box 5"/>
          <p:cNvSpPr txBox="1">
            <a:spLocks noChangeArrowheads="1"/>
          </p:cNvSpPr>
          <p:nvPr/>
        </p:nvSpPr>
        <p:spPr bwMode="auto">
          <a:xfrm>
            <a:off x="1009195" y="1445822"/>
            <a:ext cx="4817836" cy="461665"/>
          </a:xfrm>
          <a:prstGeom prst="rect">
            <a:avLst/>
          </a:prstGeom>
          <a:noFill/>
          <a:ln w="9525" algn="ctr">
            <a:noFill/>
            <a:miter lim="800000"/>
            <a:headEnd/>
            <a:tailEnd/>
          </a:ln>
        </p:spPr>
        <p:txBody>
          <a:bodyPr wrap="square">
            <a:spAutoFit/>
          </a:bodyPr>
          <a:lstStyle/>
          <a:p>
            <a:r>
              <a:rPr lang="el-GR" sz="2400" dirty="0" smtClean="0">
                <a:solidFill>
                  <a:srgbClr val="394978"/>
                </a:solidFill>
                <a:latin typeface="Times New Roman" pitchFamily="18" charset="0"/>
                <a:cs typeface="Times New Roman" pitchFamily="18" charset="0"/>
              </a:rPr>
              <a:t>Παγκόσμια Μακροοικονομία</a:t>
            </a:r>
            <a:endParaRPr lang="en-US" sz="2400" dirty="0" smtClean="0">
              <a:solidFill>
                <a:srgbClr val="394978"/>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450626" y="5787595"/>
            <a:ext cx="1718740" cy="722505"/>
          </a:xfrm>
          <a:prstGeom prst="rect">
            <a:avLst/>
          </a:prstGeom>
          <a:noFill/>
          <a:ln w="9525">
            <a:noFill/>
            <a:miter lim="800000"/>
            <a:headEnd/>
            <a:tailEnd/>
          </a:ln>
        </p:spPr>
        <p:txBody>
          <a:bodyPr wrap="none">
            <a:spAutoFit/>
          </a:bodyPr>
          <a:lstStyle/>
          <a:p>
            <a:r>
              <a:rPr lang="en-US" dirty="0">
                <a:solidFill>
                  <a:srgbClr val="394978"/>
                </a:solidFill>
                <a:latin typeface="Times New Roman" pitchFamily="18" charset="0"/>
                <a:cs typeface="Times New Roman" pitchFamily="18" charset="0"/>
              </a:rPr>
              <a:t>Prepared by</a:t>
            </a:r>
            <a:r>
              <a:rPr lang="en-US" dirty="0" smtClean="0">
                <a:solidFill>
                  <a:srgbClr val="394978"/>
                </a:solidFill>
                <a:latin typeface="Times New Roman" pitchFamily="18" charset="0"/>
                <a:cs typeface="Times New Roman" pitchFamily="18" charset="0"/>
              </a:rPr>
              <a:t>:</a:t>
            </a:r>
            <a:br>
              <a:rPr lang="en-US" dirty="0" smtClean="0">
                <a:solidFill>
                  <a:srgbClr val="394978"/>
                </a:solidFill>
                <a:latin typeface="Times New Roman" pitchFamily="18" charset="0"/>
                <a:cs typeface="Times New Roman" pitchFamily="18" charset="0"/>
              </a:rPr>
            </a:br>
            <a:r>
              <a:rPr lang="en-US" dirty="0" smtClean="0">
                <a:solidFill>
                  <a:srgbClr val="394978"/>
                </a:solidFill>
                <a:latin typeface="Times New Roman" pitchFamily="18" charset="0"/>
                <a:cs typeface="Times New Roman" pitchFamily="18" charset="0"/>
              </a:rPr>
              <a:t>Fernando Quijano</a:t>
            </a:r>
          </a:p>
          <a:p>
            <a:r>
              <a:rPr lang="en-US" sz="1050" dirty="0" smtClean="0">
                <a:solidFill>
                  <a:srgbClr val="394978"/>
                </a:solidFill>
                <a:latin typeface="Times New Roman" pitchFamily="18" charset="0"/>
                <a:cs typeface="Times New Roman" pitchFamily="18" charset="0"/>
              </a:rPr>
              <a:t>Dickinson State University</a:t>
            </a:r>
            <a:endParaRPr lang="en-US" sz="1050" dirty="0">
              <a:solidFill>
                <a:srgbClr val="394978"/>
              </a:solidFill>
              <a:latin typeface="Times New Roman" pitchFamily="18" charset="0"/>
              <a:cs typeface="Times New Roman" pitchFamily="18" charset="0"/>
            </a:endParaRPr>
          </a:p>
        </p:txBody>
      </p:sp>
      <p:sp>
        <p:nvSpPr>
          <p:cNvPr id="18" name="Rectangle 17"/>
          <p:cNvSpPr/>
          <p:nvPr/>
        </p:nvSpPr>
        <p:spPr bwMode="auto">
          <a:xfrm>
            <a:off x="6836229" y="1262744"/>
            <a:ext cx="2307771" cy="1270000"/>
          </a:xfrm>
          <a:prstGeom prst="rect">
            <a:avLst/>
          </a:prstGeom>
          <a:solidFill>
            <a:srgbClr val="94AE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nvGrpSpPr>
          <p:cNvPr id="26" name="Group 25"/>
          <p:cNvGrpSpPr/>
          <p:nvPr/>
        </p:nvGrpSpPr>
        <p:grpSpPr>
          <a:xfrm>
            <a:off x="-1" y="-7256"/>
            <a:ext cx="9144001" cy="1285647"/>
            <a:chOff x="-1" y="-7256"/>
            <a:chExt cx="9144001" cy="1285647"/>
          </a:xfrm>
        </p:grpSpPr>
        <p:sp>
          <p:nvSpPr>
            <p:cNvPr id="14" name="Rectangle 13"/>
            <p:cNvSpPr/>
            <p:nvPr/>
          </p:nvSpPr>
          <p:spPr bwMode="auto">
            <a:xfrm>
              <a:off x="-1" y="0"/>
              <a:ext cx="6836229" cy="1262743"/>
            </a:xfrm>
            <a:prstGeom prst="rect">
              <a:avLst/>
            </a:prstGeom>
            <a:solidFill>
              <a:srgbClr val="6913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7" name="Rectangle 16"/>
            <p:cNvSpPr/>
            <p:nvPr/>
          </p:nvSpPr>
          <p:spPr bwMode="auto">
            <a:xfrm>
              <a:off x="6836229" y="-7256"/>
              <a:ext cx="2307771" cy="1270000"/>
            </a:xfrm>
            <a:prstGeom prst="rect">
              <a:avLst/>
            </a:prstGeom>
            <a:solidFill>
              <a:srgbClr val="5769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cxnSp>
          <p:nvCxnSpPr>
            <p:cNvPr id="20" name="Straight Connector 19"/>
            <p:cNvCxnSpPr/>
            <p:nvPr/>
          </p:nvCxnSpPr>
          <p:spPr bwMode="auto">
            <a:xfrm>
              <a:off x="0" y="1278391"/>
              <a:ext cx="9144000" cy="0"/>
            </a:xfrm>
            <a:prstGeom prst="line">
              <a:avLst/>
            </a:prstGeom>
            <a:noFill/>
            <a:ln w="76200" cap="flat" cmpd="sng" algn="ctr">
              <a:solidFill>
                <a:schemeClr val="tx1"/>
              </a:solidFill>
              <a:prstDash val="solid"/>
              <a:round/>
              <a:headEnd type="none" w="med" len="med"/>
              <a:tailEnd type="none" w="med" len="med"/>
            </a:ln>
            <a:effectLst/>
          </p:spPr>
        </p:cxnSp>
      </p:grpSp>
      <p:sp>
        <p:nvSpPr>
          <p:cNvPr id="6" name="Text Box 4"/>
          <p:cNvSpPr txBox="1">
            <a:spLocks noChangeArrowheads="1"/>
          </p:cNvSpPr>
          <p:nvPr/>
        </p:nvSpPr>
        <p:spPr bwMode="auto">
          <a:xfrm>
            <a:off x="7436985" y="1302957"/>
            <a:ext cx="1268865" cy="1200329"/>
          </a:xfrm>
          <a:prstGeom prst="rect">
            <a:avLst/>
          </a:prstGeom>
          <a:noFill/>
          <a:ln w="9525">
            <a:noFill/>
            <a:miter lim="800000"/>
            <a:headEnd/>
            <a:tailEnd/>
          </a:ln>
        </p:spPr>
        <p:txBody>
          <a:bodyPr wrap="square" anchor="ctr">
            <a:spAutoFit/>
          </a:bodyPr>
          <a:lstStyle/>
          <a:p>
            <a:pPr algn="ctr"/>
            <a:r>
              <a:rPr lang="en-US" sz="7200" dirty="0" smtClean="0"/>
              <a:t>12</a:t>
            </a:r>
            <a:endParaRPr lang="en-US" sz="7200" dirty="0"/>
          </a:p>
        </p:txBody>
      </p:sp>
      <p:graphicFrame>
        <p:nvGraphicFramePr>
          <p:cNvPr id="24" name="Table 23"/>
          <p:cNvGraphicFramePr>
            <a:graphicFrameLocks noGrp="1"/>
          </p:cNvGraphicFramePr>
          <p:nvPr>
            <p:extLst>
              <p:ext uri="{D42A27DB-BD31-4B8C-83A1-F6EECF244321}">
                <p14:modId xmlns="" xmlns:p14="http://schemas.microsoft.com/office/powerpoint/2010/main" val="3920609551"/>
              </p:ext>
            </p:extLst>
          </p:nvPr>
        </p:nvGraphicFramePr>
        <p:xfrm>
          <a:off x="6879770" y="2558143"/>
          <a:ext cx="2264230" cy="2565400"/>
        </p:xfrm>
        <a:graphic>
          <a:graphicData uri="http://schemas.openxmlformats.org/drawingml/2006/table">
            <a:tbl>
              <a:tblPr firstRow="1" bandRow="1">
                <a:tableStyleId>{5C22544A-7EE6-4342-B048-85BDC9FD1C3A}</a:tableStyleId>
              </a:tblPr>
              <a:tblGrid>
                <a:gridCol w="333830"/>
                <a:gridCol w="1930400"/>
              </a:tblGrid>
              <a:tr h="370840">
                <a:tc>
                  <a:txBody>
                    <a:bodyPr/>
                    <a:lstStyle/>
                    <a:p>
                      <a:r>
                        <a:rPr lang="en-US" sz="1400" b="0" dirty="0" smtClean="0">
                          <a:solidFill>
                            <a:schemeClr val="tx1"/>
                          </a:solidFill>
                        </a:rPr>
                        <a:t>1</a:t>
                      </a:r>
                      <a:endParaRPr lang="en-US" sz="1400" b="0" dirty="0">
                        <a:solidFill>
                          <a:schemeClr val="tx1"/>
                        </a:solidFill>
                      </a:endParaRPr>
                    </a:p>
                  </a:txBody>
                  <a:tcPr>
                    <a:noFill/>
                  </a:tcPr>
                </a:tc>
                <a:tc>
                  <a:txBody>
                    <a:bodyPr/>
                    <a:lstStyle/>
                    <a:p>
                      <a:r>
                        <a:rPr lang="el-GR" sz="1400" b="0" dirty="0" smtClean="0">
                          <a:solidFill>
                            <a:schemeClr val="tx1"/>
                          </a:solidFill>
                        </a:rPr>
                        <a:t>Ξένο</a:t>
                      </a:r>
                      <a:r>
                        <a:rPr lang="el-GR" sz="1400" b="0" baseline="0" dirty="0" smtClean="0">
                          <a:solidFill>
                            <a:schemeClr val="tx1"/>
                          </a:solidFill>
                        </a:rPr>
                        <a:t> Συνάλλαγμα</a:t>
                      </a:r>
                      <a:r>
                        <a:rPr lang="en-US" sz="1400" b="0" dirty="0" smtClean="0">
                          <a:solidFill>
                            <a:schemeClr val="tx1"/>
                          </a:solidFill>
                        </a:rPr>
                        <a:t>:</a:t>
                      </a:r>
                    </a:p>
                    <a:p>
                      <a:r>
                        <a:rPr lang="el-GR" sz="1400" b="0" dirty="0" smtClean="0">
                          <a:solidFill>
                            <a:schemeClr val="tx1"/>
                          </a:solidFill>
                        </a:rPr>
                        <a:t>Νομίσματα</a:t>
                      </a:r>
                      <a:r>
                        <a:rPr lang="el-GR" sz="1400" b="0" baseline="0" dirty="0" smtClean="0">
                          <a:solidFill>
                            <a:schemeClr val="tx1"/>
                          </a:solidFill>
                        </a:rPr>
                        <a:t> και Κρίσεις</a:t>
                      </a:r>
                      <a:endParaRPr lang="en-US" sz="1400" b="0" dirty="0" smtClean="0">
                        <a:solidFill>
                          <a:schemeClr val="tx1"/>
                        </a:solidFill>
                      </a:endParaRPr>
                    </a:p>
                  </a:txBody>
                  <a:tcPr>
                    <a:noFill/>
                  </a:tcPr>
                </a:tc>
              </a:tr>
              <a:tr h="370840">
                <a:tc>
                  <a:txBody>
                    <a:bodyPr/>
                    <a:lstStyle/>
                    <a:p>
                      <a:r>
                        <a:rPr lang="en-US" sz="1400" b="0" dirty="0" smtClean="0">
                          <a:solidFill>
                            <a:schemeClr val="tx1"/>
                          </a:solidFill>
                        </a:rPr>
                        <a:t>2</a:t>
                      </a:r>
                      <a:endParaRPr lang="en-US" sz="1400" b="0" dirty="0">
                        <a:solidFill>
                          <a:schemeClr val="tx1"/>
                        </a:solidFill>
                      </a:endParaRPr>
                    </a:p>
                  </a:txBody>
                  <a:tcPr>
                    <a:noFill/>
                  </a:tcPr>
                </a:tc>
                <a:tc>
                  <a:txBody>
                    <a:bodyPr/>
                    <a:lstStyle/>
                    <a:p>
                      <a:r>
                        <a:rPr lang="el-GR" sz="1400" b="0" dirty="0" smtClean="0">
                          <a:solidFill>
                            <a:schemeClr val="tx1"/>
                          </a:solidFill>
                        </a:rPr>
                        <a:t>Παγκοσμιοποίηση</a:t>
                      </a:r>
                      <a:r>
                        <a:rPr lang="el-GR" sz="1400" b="0" baseline="0" dirty="0" smtClean="0">
                          <a:solidFill>
                            <a:schemeClr val="tx1"/>
                          </a:solidFill>
                        </a:rPr>
                        <a:t> της Χρηματοοικονομικής</a:t>
                      </a:r>
                      <a:r>
                        <a:rPr lang="en-US" sz="1400" b="0" dirty="0" smtClean="0">
                          <a:solidFill>
                            <a:schemeClr val="tx1"/>
                          </a:solidFill>
                        </a:rPr>
                        <a:t>: </a:t>
                      </a:r>
                      <a:r>
                        <a:rPr lang="el-GR" sz="1400" b="0" dirty="0" smtClean="0">
                          <a:solidFill>
                            <a:schemeClr val="tx1"/>
                          </a:solidFill>
                        </a:rPr>
                        <a:t>Χρέη</a:t>
                      </a:r>
                      <a:r>
                        <a:rPr lang="el-GR" sz="1400" b="0" baseline="0" dirty="0" smtClean="0">
                          <a:solidFill>
                            <a:schemeClr val="tx1"/>
                          </a:solidFill>
                        </a:rPr>
                        <a:t> και Ελλείμματα</a:t>
                      </a:r>
                      <a:endParaRPr lang="en-US" sz="1400" b="0" dirty="0" smtClean="0">
                        <a:solidFill>
                          <a:schemeClr val="tx1"/>
                        </a:solidFill>
                      </a:endParaRPr>
                    </a:p>
                  </a:txBody>
                  <a:tcPr>
                    <a:noFill/>
                  </a:tcPr>
                </a:tc>
              </a:tr>
              <a:tr h="370840">
                <a:tc>
                  <a:txBody>
                    <a:bodyPr/>
                    <a:lstStyle/>
                    <a:p>
                      <a:r>
                        <a:rPr lang="en-US" sz="1400" b="0" dirty="0" smtClean="0">
                          <a:solidFill>
                            <a:schemeClr val="tx1"/>
                          </a:solidFill>
                        </a:rPr>
                        <a:t>3</a:t>
                      </a:r>
                      <a:endParaRPr lang="en-US" sz="1400" b="0" dirty="0">
                        <a:solidFill>
                          <a:schemeClr val="tx1"/>
                        </a:solidFill>
                      </a:endParaRPr>
                    </a:p>
                  </a:txBody>
                  <a:tcPr>
                    <a:noFill/>
                  </a:tcPr>
                </a:tc>
                <a:tc>
                  <a:txBody>
                    <a:bodyPr/>
                    <a:lstStyle/>
                    <a:p>
                      <a:r>
                        <a:rPr lang="el-GR" sz="1400" b="0" dirty="0" smtClean="0">
                          <a:solidFill>
                            <a:schemeClr val="tx1"/>
                          </a:solidFill>
                        </a:rPr>
                        <a:t>Κυβέρνηση και Θεσμοί: Πολιτικές και Απόδοση</a:t>
                      </a:r>
                      <a:endParaRPr lang="en-US" sz="1400" b="0" dirty="0" smtClean="0">
                        <a:solidFill>
                          <a:schemeClr val="tx1"/>
                        </a:solidFill>
                      </a:endParaRPr>
                    </a:p>
                  </a:txBody>
                  <a:tcPr>
                    <a:noFill/>
                  </a:tcPr>
                </a:tc>
              </a:tr>
              <a:tr h="370840">
                <a:tc>
                  <a:txBody>
                    <a:bodyPr/>
                    <a:lstStyle/>
                    <a:p>
                      <a:r>
                        <a:rPr lang="en-US" sz="1400" b="0" dirty="0" smtClean="0">
                          <a:solidFill>
                            <a:schemeClr val="tx1"/>
                          </a:solidFill>
                        </a:rPr>
                        <a:t>4</a:t>
                      </a:r>
                      <a:endParaRPr lang="en-US" sz="1400" b="0" dirty="0">
                        <a:solidFill>
                          <a:schemeClr val="tx1"/>
                        </a:solidFill>
                      </a:endParaRPr>
                    </a:p>
                  </a:txBody>
                  <a:tcPr>
                    <a:noFill/>
                  </a:tcPr>
                </a:tc>
                <a:tc>
                  <a:txBody>
                    <a:bodyPr/>
                    <a:lstStyle/>
                    <a:p>
                      <a:r>
                        <a:rPr lang="el-GR" sz="1400" b="0" dirty="0" smtClean="0">
                          <a:solidFill>
                            <a:schemeClr val="tx1"/>
                          </a:solidFill>
                        </a:rPr>
                        <a:t>Συμπεράσματα</a:t>
                      </a:r>
                      <a:endParaRPr lang="en-US" sz="1400" b="0" dirty="0" smtClean="0">
                        <a:solidFill>
                          <a:schemeClr val="tx1"/>
                        </a:solidFill>
                      </a:endParaRPr>
                    </a:p>
                  </a:txBody>
                  <a:tcPr>
                    <a:noFill/>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09996" y="2015710"/>
            <a:ext cx="2976996" cy="3771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build="allAtOnce"/>
      <p:bldP spid="11" grpId="0"/>
      <p:bldP spid="18"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 </a:t>
            </a:r>
            <a:endParaRPr lang="en-US" i="0" dirty="0">
              <a:solidFill>
                <a:srgbClr val="69134B"/>
              </a:solidFill>
            </a:endParaRPr>
          </a:p>
        </p:txBody>
      </p:sp>
      <p:grpSp>
        <p:nvGrpSpPr>
          <p:cNvPr id="15" name="Group 39"/>
          <p:cNvGrpSpPr/>
          <p:nvPr/>
        </p:nvGrpSpPr>
        <p:grpSpPr>
          <a:xfrm>
            <a:off x="546292" y="820738"/>
            <a:ext cx="8377237" cy="5805693"/>
            <a:chOff x="566738" y="2200275"/>
            <a:chExt cx="7805737" cy="4219575"/>
          </a:xfrm>
        </p:grpSpPr>
        <p:sp>
          <p:nvSpPr>
            <p:cNvPr id="16" name="Rectangle 15"/>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7" name="Rectangle 16"/>
            <p:cNvSpPr/>
            <p:nvPr/>
          </p:nvSpPr>
          <p:spPr bwMode="auto">
            <a:xfrm>
              <a:off x="581024" y="2219323"/>
              <a:ext cx="7772401" cy="232605"/>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8" name="Text Box 7"/>
          <p:cNvSpPr txBox="1">
            <a:spLocks noChangeArrowheads="1"/>
          </p:cNvSpPr>
          <p:nvPr/>
        </p:nvSpPr>
        <p:spPr bwMode="auto">
          <a:xfrm>
            <a:off x="565343" y="841598"/>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12-2</a:t>
            </a:r>
            <a:endParaRPr lang="en-US" dirty="0"/>
          </a:p>
        </p:txBody>
      </p:sp>
      <p:sp>
        <p:nvSpPr>
          <p:cNvPr id="19" name="Rectangle 18"/>
          <p:cNvSpPr/>
          <p:nvPr/>
        </p:nvSpPr>
        <p:spPr bwMode="auto">
          <a:xfrm>
            <a:off x="629277" y="1206563"/>
            <a:ext cx="5819024" cy="5360493"/>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20" name="Rectangle 19"/>
          <p:cNvSpPr/>
          <p:nvPr/>
        </p:nvSpPr>
        <p:spPr>
          <a:xfrm>
            <a:off x="6448301" y="1242582"/>
            <a:ext cx="2454783" cy="1815882"/>
          </a:xfrm>
          <a:prstGeom prst="rect">
            <a:avLst/>
          </a:prstGeom>
          <a:noFill/>
        </p:spPr>
        <p:txBody>
          <a:bodyPr wrap="square">
            <a:spAutoFit/>
          </a:bodyPr>
          <a:lstStyle/>
          <a:p>
            <a:r>
              <a:rPr lang="el-GR" sz="1600" dirty="0" smtClean="0">
                <a:solidFill>
                  <a:srgbClr val="8A3A6A"/>
                </a:solidFill>
              </a:rPr>
              <a:t>Νομισματικές Καταρρεύσεις</a:t>
            </a:r>
            <a:r>
              <a:rPr lang="en-US" sz="1600" dirty="0" smtClean="0">
                <a:solidFill>
                  <a:srgbClr val="8A3A6A"/>
                </a:solidFill>
              </a:rPr>
              <a:t> </a:t>
            </a:r>
            <a:r>
              <a:rPr lang="el-GR" sz="1600" dirty="0" smtClean="0"/>
              <a:t>Το διάγραμμα δείχνει ότι οι συναλλαγματικές κρίσεις είναι συνηθισμένα φαινόμενα. </a:t>
            </a:r>
            <a:endParaRPr lang="en-US" sz="1600" dirty="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8652" y="1242582"/>
            <a:ext cx="5686425" cy="5362575"/>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8652" y="1242582"/>
            <a:ext cx="5686425" cy="5362575"/>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8652" y="1242582"/>
            <a:ext cx="5686425" cy="5362575"/>
          </a:xfrm>
          <a:prstGeom prst="rect">
            <a:avLst/>
          </a:prstGeom>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8652" y="1242582"/>
            <a:ext cx="5686425" cy="5362575"/>
          </a:xfrm>
          <a:prstGeom prst="rect">
            <a:avLst/>
          </a:prstGeom>
        </p:spPr>
      </p:pic>
    </p:spTree>
    <p:extLst>
      <p:ext uri="{BB962C8B-B14F-4D97-AF65-F5344CB8AC3E}">
        <p14:creationId xmlns="" xmlns:p14="http://schemas.microsoft.com/office/powerpoint/2010/main" val="21322972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wipe(left)">
                                      <p:cBhvr>
                                        <p:cTn id="21" dur="500"/>
                                        <p:tgtEl>
                                          <p:spTgt spid="20">
                                            <p:txEl>
                                              <p:pRg st="0" end="0"/>
                                            </p:txEl>
                                          </p:spTgt>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1000"/>
                                        <p:tgtEl>
                                          <p:spTgt spid="4"/>
                                        </p:tgtEl>
                                      </p:cBhvr>
                                    </p:animEffect>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1000"/>
                                        <p:tgtEl>
                                          <p:spTgt spid="5"/>
                                        </p:tgtEl>
                                      </p:cBhvr>
                                    </p:animEffect>
                                  </p:childTnLst>
                                </p:cTn>
                              </p:par>
                            </p:childTnLst>
                          </p:cTn>
                        </p:par>
                        <p:par>
                          <p:cTn id="34" fill="hold">
                            <p:stCondLst>
                              <p:cond delay="5000"/>
                            </p:stCondLst>
                            <p:childTnLst>
                              <p:par>
                                <p:cTn id="35" presetID="22" presetClass="entr" presetSubtype="1"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738" y="1175657"/>
            <a:ext cx="8137875" cy="1569660"/>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Οι κυβερνήσεις σε κρίση μπορούν να ζητήσουν εξωτερική βοήθεια από οργανισμούς διεθνούς ανάπτυξης όπως είναι το </a:t>
            </a:r>
            <a:r>
              <a:rPr lang="el-GR" sz="2400" dirty="0" smtClean="0"/>
              <a:t>Διεθνές Νομισματικό Ταμείο (ΔΝΤ)</a:t>
            </a:r>
            <a:r>
              <a:rPr lang="el-GR" sz="2400" b="0" dirty="0" smtClean="0"/>
              <a:t> ή η </a:t>
            </a:r>
            <a:r>
              <a:rPr lang="el-GR" sz="2400" dirty="0" smtClean="0"/>
              <a:t>Παγκόσμια Τράπεζα</a:t>
            </a:r>
            <a:r>
              <a:rPr lang="en-US" sz="2400" b="0" dirty="0" smtClean="0"/>
              <a:t>, </a:t>
            </a:r>
            <a:r>
              <a:rPr lang="el-GR" sz="2400" b="0" dirty="0" smtClean="0"/>
              <a:t>ή άλλες χώρες.</a:t>
            </a:r>
            <a:endParaRPr lang="en-US" sz="2400" b="0" dirty="0" smtClean="0"/>
          </a:p>
        </p:txBody>
      </p:sp>
      <p:sp>
        <p:nvSpPr>
          <p:cNvPr id="6" name="Rectangle 5"/>
          <p:cNvSpPr>
            <a:spLocks noChangeArrowheads="1"/>
          </p:cNvSpPr>
          <p:nvPr/>
        </p:nvSpPr>
        <p:spPr bwMode="auto">
          <a:xfrm>
            <a:off x="566738" y="792163"/>
            <a:ext cx="7351712" cy="461665"/>
          </a:xfrm>
          <a:prstGeom prst="rect">
            <a:avLst/>
          </a:prstGeom>
          <a:noFill/>
          <a:ln w="9525" algn="ctr">
            <a:noFill/>
            <a:miter lim="800000"/>
            <a:headEnd/>
            <a:tailEnd/>
          </a:ln>
          <a:effectLst/>
        </p:spPr>
        <p:txBody>
          <a:bodyPr>
            <a:spAutoFit/>
          </a:bodyPr>
          <a:lstStyle/>
          <a:p>
            <a:pPr>
              <a:spcBef>
                <a:spcPct val="20000"/>
              </a:spcBef>
              <a:spcAft>
                <a:spcPct val="0"/>
              </a:spcAft>
            </a:pPr>
            <a:r>
              <a:rPr lang="el-GR" sz="2400" dirty="0" smtClean="0">
                <a:solidFill>
                  <a:srgbClr val="356A41"/>
                </a:solidFill>
              </a:rPr>
              <a:t>Όταν οι Ισοτιμίες δεν Συμπεριφέρονται Καλά</a:t>
            </a:r>
            <a:endParaRPr lang="en-US" sz="2400" dirty="0" smtClean="0">
              <a:solidFill>
                <a:srgbClr val="356A41"/>
              </a:solidFill>
            </a:endParaRPr>
          </a:p>
        </p:txBody>
      </p:sp>
      <p:sp>
        <p:nvSpPr>
          <p:cNvPr id="15" name="Rectangle 14"/>
          <p:cNvSpPr/>
          <p:nvPr/>
        </p:nvSpPr>
        <p:spPr>
          <a:xfrm>
            <a:off x="566738" y="2699657"/>
            <a:ext cx="8137876" cy="4007251"/>
          </a:xfrm>
          <a:prstGeom prst="rect">
            <a:avLst/>
          </a:prstGeom>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400" b="0" dirty="0" smtClean="0"/>
              <a:t>Γιατί συμβαίνουν οι συναλλαγματικές κρίσεις; Αποτελούν αναπόφευκτο αποτέλεσμα βαθύτερων προβλημάτων σε μια οικονομία ή αποτέλεσμα «ζωωδών ενστίκτων» – παράλογων δυνάμεων σε χρηματοοικονομικές αγορές – που μπορεί να αποφευχθεί; </a:t>
            </a:r>
            <a:endParaRPr lang="en-US" sz="2400" b="0" dirty="0" smtClean="0"/>
          </a:p>
          <a:p>
            <a:pPr marL="342900" indent="-342900">
              <a:buFont typeface="Arial" pitchFamily="34" charset="0"/>
              <a:buChar char="•"/>
            </a:pPr>
            <a:r>
              <a:rPr lang="el-GR" sz="2400" b="0" dirty="0" smtClean="0"/>
              <a:t>Γιατί αυτές οι κρίσεις έχουν τόσο μεγάλο οικονομικό και πολιτικό κόστος; </a:t>
            </a:r>
            <a:endParaRPr lang="en-US" sz="2400" b="0" dirty="0" smtClean="0"/>
          </a:p>
          <a:p>
            <a:pPr marL="342900" indent="-342900">
              <a:buFont typeface="Arial" pitchFamily="34" charset="0"/>
              <a:buChar char="•"/>
            </a:pPr>
            <a:r>
              <a:rPr lang="el-GR" sz="2400" b="0" dirty="0" smtClean="0"/>
              <a:t>Ποια βήματα χρειάζονται προκειμένου να αποφεύγονται οι κρίσεις, και με τι κόστος; </a:t>
            </a:r>
            <a:endParaRPr lang="en-US" sz="2400" dirty="0"/>
          </a:p>
        </p:txBody>
      </p:sp>
    </p:spTree>
    <p:extLst>
      <p:ext uri="{BB962C8B-B14F-4D97-AF65-F5344CB8AC3E}">
        <p14:creationId xmlns="" xmlns:p14="http://schemas.microsoft.com/office/powerpoint/2010/main" val="2833962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P spid="15"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sp>
        <p:nvSpPr>
          <p:cNvPr id="24" name="Text Box 2"/>
          <p:cNvSpPr txBox="1">
            <a:spLocks noChangeArrowheads="1"/>
          </p:cNvSpPr>
          <p:nvPr/>
        </p:nvSpPr>
        <p:spPr bwMode="auto">
          <a:xfrm>
            <a:off x="566738" y="1059543"/>
            <a:ext cx="8114124" cy="1323439"/>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000" b="0" dirty="0" smtClean="0"/>
              <a:t>Η χρηματοοικονομική παγκοσμιοποίηση έχει καταλάβει τον κόσμο, ξεκινώντας από τις οικονομικά αναπτυγμένες χώρες και επεκτεινόμενη σε πολλές χώρες με αναδυόμενες οικονομίες της αγοράς. </a:t>
            </a:r>
            <a:endParaRPr lang="en-US" sz="2000" b="0" dirty="0" smtClean="0"/>
          </a:p>
        </p:txBody>
      </p:sp>
      <p:cxnSp>
        <p:nvCxnSpPr>
          <p:cNvPr id="23" name="Straight Connector 22"/>
          <p:cNvCxnSpPr/>
          <p:nvPr/>
        </p:nvCxnSpPr>
        <p:spPr bwMode="auto">
          <a:xfrm>
            <a:off x="0" y="697172"/>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7" y="2569030"/>
            <a:ext cx="7619319"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Ελλείμματα και Πλεονάσματα</a:t>
            </a:r>
            <a:r>
              <a:rPr lang="en-US" sz="2400" dirty="0" smtClean="0">
                <a:solidFill>
                  <a:srgbClr val="356A41"/>
                </a:solidFill>
              </a:rPr>
              <a:t>: </a:t>
            </a:r>
            <a:r>
              <a:rPr lang="el-GR" sz="2400" dirty="0" smtClean="0">
                <a:solidFill>
                  <a:srgbClr val="356A41"/>
                </a:solidFill>
              </a:rPr>
              <a:t>Ισοζύγιο Πληρωμών</a:t>
            </a:r>
            <a:endParaRPr lang="en-US" sz="2400" dirty="0">
              <a:solidFill>
                <a:srgbClr val="356A41"/>
              </a:solidFill>
            </a:endParaRPr>
          </a:p>
        </p:txBody>
      </p:sp>
      <p:sp>
        <p:nvSpPr>
          <p:cNvPr id="9" name="Text Box 2"/>
          <p:cNvSpPr txBox="1">
            <a:spLocks noChangeArrowheads="1"/>
          </p:cNvSpPr>
          <p:nvPr/>
        </p:nvSpPr>
        <p:spPr bwMode="auto">
          <a:xfrm>
            <a:off x="566738" y="3338286"/>
            <a:ext cx="8114124" cy="2923877"/>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000" b="0" dirty="0" smtClean="0"/>
              <a:t>Σε εθνικό επίπεδο, οικονομικές μετρήσεις όπως </a:t>
            </a:r>
            <a:r>
              <a:rPr lang="el-GR" sz="2000" dirty="0" smtClean="0"/>
              <a:t>εισόδημα, δαπάνες, έλλειμμα</a:t>
            </a:r>
            <a:r>
              <a:rPr lang="el-GR" sz="2000" b="0" dirty="0" smtClean="0"/>
              <a:t> και </a:t>
            </a:r>
            <a:r>
              <a:rPr lang="el-GR" sz="2000" dirty="0" smtClean="0"/>
              <a:t>πλεόνασμα</a:t>
            </a:r>
            <a:r>
              <a:rPr lang="el-GR" sz="2000" b="0" dirty="0" smtClean="0"/>
              <a:t> είναι σημαντικά βαρόμετρα της οικονομικής απόδοσης και αντικείμενα μιας έντονης πολιτικής αντιπαράθεσης. </a:t>
            </a:r>
            <a:endParaRPr lang="en-US" sz="2000" b="0" dirty="0" smtClean="0"/>
          </a:p>
          <a:p>
            <a:pPr marL="342900" indent="-342900">
              <a:buFont typeface="Arial" pitchFamily="34" charset="0"/>
              <a:buChar char="•"/>
            </a:pPr>
            <a:r>
              <a:rPr lang="el-GR" sz="2000" b="0" dirty="0" smtClean="0"/>
              <a:t>Η μέτρηση του εισοδήματος ονομάζεται </a:t>
            </a:r>
            <a:r>
              <a:rPr lang="el-GR" sz="2000" b="0" i="1" dirty="0" smtClean="0"/>
              <a:t>ακαθάριστο εθνικό διαθέσιμο εισόδημα</a:t>
            </a:r>
            <a:r>
              <a:rPr lang="el-GR" sz="2000" b="0" dirty="0" smtClean="0"/>
              <a:t> ενώ η μέτρηση των δαπανών ονομάζεται </a:t>
            </a:r>
            <a:r>
              <a:rPr lang="el-GR" sz="2000" b="0" i="1" dirty="0" smtClean="0"/>
              <a:t>ακαθάριστες εθνικές δαπάνες. </a:t>
            </a:r>
            <a:r>
              <a:rPr lang="el-GR" sz="2000" b="0" dirty="0" smtClean="0"/>
              <a:t>Η διαφορά μεταξύ των δύο είναι μια βασική μακροοικονομική μεταβλητή που ονομάζεται </a:t>
            </a:r>
            <a:r>
              <a:rPr lang="el-GR" sz="2000" b="0" i="1" dirty="0" smtClean="0"/>
              <a:t>ισοζύγιο τρεχουσών συναλλαγών. </a:t>
            </a:r>
            <a:r>
              <a:rPr lang="el-GR" sz="2000" b="0" dirty="0" smtClean="0"/>
              <a:t> </a:t>
            </a:r>
            <a:endParaRPr lang="en-US" sz="2000" b="0" dirty="0" smtClean="0"/>
          </a:p>
        </p:txBody>
      </p:sp>
    </p:spTree>
    <p:extLst>
      <p:ext uri="{BB962C8B-B14F-4D97-AF65-F5344CB8AC3E}">
        <p14:creationId xmlns="" xmlns:p14="http://schemas.microsoft.com/office/powerpoint/2010/main" val="19423406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left)">
                                      <p:cBhvr>
                                        <p:cTn id="3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build="p" bldLvl="5"/>
      <p:bldP spid="7" grpId="0"/>
      <p:bldP spid="9"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grpSp>
        <p:nvGrpSpPr>
          <p:cNvPr id="10" name="Group 39"/>
          <p:cNvGrpSpPr/>
          <p:nvPr/>
        </p:nvGrpSpPr>
        <p:grpSpPr>
          <a:xfrm>
            <a:off x="590488" y="1345474"/>
            <a:ext cx="8436611" cy="5292832"/>
            <a:chOff x="566738" y="2200275"/>
            <a:chExt cx="7805737" cy="4219575"/>
          </a:xfrm>
        </p:grpSpPr>
        <p:sp>
          <p:nvSpPr>
            <p:cNvPr id="11" name="Rectangle 10"/>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2" name="Rectangle 11"/>
            <p:cNvSpPr/>
            <p:nvPr/>
          </p:nvSpPr>
          <p:spPr bwMode="auto">
            <a:xfrm>
              <a:off x="581024" y="2219324"/>
              <a:ext cx="7772401" cy="281688"/>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3" name="Text Box 7"/>
          <p:cNvSpPr txBox="1">
            <a:spLocks noChangeArrowheads="1"/>
          </p:cNvSpPr>
          <p:nvPr/>
        </p:nvSpPr>
        <p:spPr bwMode="auto">
          <a:xfrm>
            <a:off x="609538" y="1366334"/>
            <a:ext cx="2365891"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ΠΙΝΑΚΑΣ</a:t>
            </a:r>
            <a:r>
              <a:rPr lang="en-US" dirty="0" smtClean="0">
                <a:solidFill>
                  <a:srgbClr val="831951"/>
                </a:solidFill>
              </a:rPr>
              <a:t> </a:t>
            </a:r>
            <a:r>
              <a:rPr lang="en-US" dirty="0" smtClean="0"/>
              <a:t>12-1 </a:t>
            </a:r>
            <a:r>
              <a:rPr lang="en-US" dirty="0" smtClean="0">
                <a:solidFill>
                  <a:schemeClr val="bg2"/>
                </a:solidFill>
              </a:rPr>
              <a:t>(1 </a:t>
            </a:r>
            <a:r>
              <a:rPr lang="el-GR" dirty="0" smtClean="0">
                <a:solidFill>
                  <a:schemeClr val="bg2"/>
                </a:solidFill>
              </a:rPr>
              <a:t>από</a:t>
            </a:r>
            <a:r>
              <a:rPr lang="en-US" dirty="0" smtClean="0">
                <a:solidFill>
                  <a:schemeClr val="bg2"/>
                </a:solidFill>
              </a:rPr>
              <a:t> 2) </a:t>
            </a:r>
            <a:endParaRPr lang="en-US" dirty="0">
              <a:solidFill>
                <a:schemeClr val="bg2"/>
              </a:solidFill>
            </a:endParaRPr>
          </a:p>
        </p:txBody>
      </p:sp>
      <p:sp>
        <p:nvSpPr>
          <p:cNvPr id="14" name="Rectangle 13"/>
          <p:cNvSpPr/>
          <p:nvPr/>
        </p:nvSpPr>
        <p:spPr>
          <a:xfrm>
            <a:off x="709097" y="1706002"/>
            <a:ext cx="8123916" cy="935641"/>
          </a:xfrm>
          <a:prstGeom prst="rect">
            <a:avLst/>
          </a:prstGeom>
          <a:noFill/>
        </p:spPr>
        <p:txBody>
          <a:bodyPr wrap="square">
            <a:spAutoFit/>
          </a:bodyPr>
          <a:lstStyle/>
          <a:p>
            <a:r>
              <a:rPr lang="el-GR" sz="1600" dirty="0" smtClean="0">
                <a:solidFill>
                  <a:srgbClr val="8A3A6A"/>
                </a:solidFill>
              </a:rPr>
              <a:t>Εισόδημα, Δαπάνες, και Ισοζύγιο Τρεχουσών Συναλλαγών</a:t>
            </a:r>
            <a:endParaRPr lang="en-US" sz="1600" dirty="0" smtClean="0">
              <a:solidFill>
                <a:srgbClr val="8A3A6A"/>
              </a:solidFill>
            </a:endParaRPr>
          </a:p>
          <a:p>
            <a:r>
              <a:rPr lang="el-GR" sz="1200" dirty="0" smtClean="0"/>
              <a:t>Ο πίνακας δείχνει στοιχεία για τις ΗΠΑ από το 1990 μέχρι το 2009 σε δισεκατομμύρια δολάρια ΗΠΑ. Κατά την περίοδο αυτή, και με εξαίρεση ένα έτος, οι δαπάνες των ΗΠΑ ξεπέρασαν το εισόδημα, με το ισοζύγιο τρεχουσών συναλλαγών να βρίσκεται σε έλλειμμα.</a:t>
            </a:r>
            <a:r>
              <a:rPr lang="en-US" sz="1200" dirty="0" smtClean="0"/>
              <a:t>  </a:t>
            </a:r>
            <a:r>
              <a:rPr lang="el-GR" sz="1200" dirty="0" smtClean="0"/>
              <a:t>Το τελευταίο (μικρό) πλεόνασμα ήταν το</a:t>
            </a:r>
            <a:r>
              <a:rPr lang="en-US" sz="1200" dirty="0" smtClean="0"/>
              <a:t>1991</a:t>
            </a:r>
            <a:r>
              <a:rPr lang="el-GR" sz="1200" dirty="0" smtClean="0"/>
              <a:t>.</a:t>
            </a:r>
            <a:endParaRPr lang="en-US" sz="1200" dirty="0"/>
          </a:p>
        </p:txBody>
      </p:sp>
      <p:sp>
        <p:nvSpPr>
          <p:cNvPr id="15" name="Rectangle 14"/>
          <p:cNvSpPr/>
          <p:nvPr/>
        </p:nvSpPr>
        <p:spPr bwMode="auto">
          <a:xfrm>
            <a:off x="673471" y="2820589"/>
            <a:ext cx="8297413" cy="3746464"/>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2848" y="2880001"/>
            <a:ext cx="8162925" cy="3419475"/>
          </a:xfrm>
          <a:prstGeom prst="rect">
            <a:avLst/>
          </a:prstGeom>
        </p:spPr>
      </p:pic>
      <p:sp>
        <p:nvSpPr>
          <p:cNvPr id="17" name="Rectangle 5"/>
          <p:cNvSpPr>
            <a:spLocks noChangeArrowheads="1"/>
          </p:cNvSpPr>
          <p:nvPr/>
        </p:nvSpPr>
        <p:spPr bwMode="auto">
          <a:xfrm>
            <a:off x="546292" y="820738"/>
            <a:ext cx="8307421"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Ελλείμματα και Πλεονάσματα</a:t>
            </a:r>
            <a:r>
              <a:rPr lang="en-US" sz="2400" dirty="0" smtClean="0">
                <a:solidFill>
                  <a:srgbClr val="356A41"/>
                </a:solidFill>
              </a:rPr>
              <a:t>: </a:t>
            </a:r>
            <a:r>
              <a:rPr lang="el-GR" sz="2400" dirty="0" smtClean="0">
                <a:solidFill>
                  <a:srgbClr val="356A41"/>
                </a:solidFill>
              </a:rPr>
              <a:t>Ισοζύγιο Πληρωμών</a:t>
            </a:r>
            <a:endParaRPr lang="en-US" sz="2400" dirty="0" smtClean="0">
              <a:solidFill>
                <a:srgbClr val="356A41"/>
              </a:solidFill>
            </a:endParaRPr>
          </a:p>
        </p:txBody>
      </p:sp>
    </p:spTree>
    <p:extLst>
      <p:ext uri="{BB962C8B-B14F-4D97-AF65-F5344CB8AC3E}">
        <p14:creationId xmlns="" xmlns:p14="http://schemas.microsoft.com/office/powerpoint/2010/main" val="19014328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left)">
                                      <p:cBhvr>
                                        <p:cTn id="22" dur="500"/>
                                        <p:tgtEl>
                                          <p:spTgt spid="14">
                                            <p:txEl>
                                              <p:pRg st="1" end="1"/>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bldLvl="2"/>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grpSp>
        <p:nvGrpSpPr>
          <p:cNvPr id="10" name="Group 39"/>
          <p:cNvGrpSpPr/>
          <p:nvPr/>
        </p:nvGrpSpPr>
        <p:grpSpPr>
          <a:xfrm>
            <a:off x="590488" y="1345474"/>
            <a:ext cx="8436611" cy="5292832"/>
            <a:chOff x="566738" y="2200275"/>
            <a:chExt cx="7805737" cy="4219575"/>
          </a:xfrm>
        </p:grpSpPr>
        <p:sp>
          <p:nvSpPr>
            <p:cNvPr id="11" name="Rectangle 10"/>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2" name="Rectangle 11"/>
            <p:cNvSpPr/>
            <p:nvPr/>
          </p:nvSpPr>
          <p:spPr bwMode="auto">
            <a:xfrm>
              <a:off x="581024" y="2219324"/>
              <a:ext cx="7772401" cy="281688"/>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3" name="Text Box 7"/>
          <p:cNvSpPr txBox="1">
            <a:spLocks noChangeArrowheads="1"/>
          </p:cNvSpPr>
          <p:nvPr/>
        </p:nvSpPr>
        <p:spPr bwMode="auto">
          <a:xfrm>
            <a:off x="609538" y="1366334"/>
            <a:ext cx="2482005"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ΠΙΝΑΚΑΣ</a:t>
            </a:r>
            <a:r>
              <a:rPr lang="en-US" dirty="0" smtClean="0">
                <a:solidFill>
                  <a:srgbClr val="831951"/>
                </a:solidFill>
              </a:rPr>
              <a:t> </a:t>
            </a:r>
            <a:r>
              <a:rPr lang="en-US" dirty="0" smtClean="0"/>
              <a:t>12-1 </a:t>
            </a:r>
            <a:r>
              <a:rPr lang="en-US" dirty="0" smtClean="0">
                <a:solidFill>
                  <a:schemeClr val="bg2"/>
                </a:solidFill>
              </a:rPr>
              <a:t>(2 </a:t>
            </a:r>
            <a:r>
              <a:rPr lang="el-GR" dirty="0" smtClean="0">
                <a:solidFill>
                  <a:schemeClr val="bg2"/>
                </a:solidFill>
              </a:rPr>
              <a:t>από</a:t>
            </a:r>
            <a:r>
              <a:rPr lang="en-US" dirty="0" smtClean="0">
                <a:solidFill>
                  <a:schemeClr val="bg2"/>
                </a:solidFill>
              </a:rPr>
              <a:t> 2) </a:t>
            </a:r>
            <a:endParaRPr lang="en-US" dirty="0">
              <a:solidFill>
                <a:schemeClr val="bg2"/>
              </a:solidFill>
            </a:endParaRPr>
          </a:p>
        </p:txBody>
      </p:sp>
      <p:sp>
        <p:nvSpPr>
          <p:cNvPr id="14" name="Rectangle 13"/>
          <p:cNvSpPr/>
          <p:nvPr/>
        </p:nvSpPr>
        <p:spPr>
          <a:xfrm>
            <a:off x="709097" y="1706002"/>
            <a:ext cx="8123916" cy="997196"/>
          </a:xfrm>
          <a:prstGeom prst="rect">
            <a:avLst/>
          </a:prstGeom>
          <a:noFill/>
        </p:spPr>
        <p:txBody>
          <a:bodyPr wrap="square">
            <a:spAutoFit/>
          </a:bodyPr>
          <a:lstStyle/>
          <a:p>
            <a:r>
              <a:rPr lang="el-GR" sz="1600" dirty="0" smtClean="0">
                <a:solidFill>
                  <a:srgbClr val="8A3A6A"/>
                </a:solidFill>
              </a:rPr>
              <a:t>Εισόδημα, Δαπάνες, και Ισοζύγιο Τρεχουσών Συναλλαγών</a:t>
            </a:r>
            <a:endParaRPr lang="en-US" sz="1600" dirty="0" smtClean="0">
              <a:solidFill>
                <a:srgbClr val="8A3A6A"/>
              </a:solidFill>
            </a:endParaRPr>
          </a:p>
          <a:p>
            <a:r>
              <a:rPr lang="el-GR" sz="1200" dirty="0" smtClean="0"/>
              <a:t>Ο πίνακας δείχνει στοιχεία για τις ΗΠΑ από το 1990 μέχρι το 2009 σε δισεκατομμύρια δολάρια ΗΠΑ. Κατά την περίοδο αυτή, και με εξαίρεση ένα έτος, οι δαπάνες των ΗΠΑ ξεπέρασαν το εισόδημα, με το ισοζύγιο τρεχουσών συναλλαγών να βρίσκεται σε έλλειμμα.</a:t>
            </a:r>
            <a:r>
              <a:rPr lang="en-US" sz="1200" dirty="0" smtClean="0"/>
              <a:t>  </a:t>
            </a:r>
            <a:r>
              <a:rPr lang="el-GR" sz="1200" dirty="0" smtClean="0"/>
              <a:t>Το τελευταίο (μικρό) πλεόνασμα ήταν το</a:t>
            </a:r>
            <a:r>
              <a:rPr lang="en-US" sz="1200" dirty="0" smtClean="0"/>
              <a:t>1991</a:t>
            </a:r>
            <a:r>
              <a:rPr lang="el-GR" sz="1600" dirty="0" smtClean="0"/>
              <a:t>.</a:t>
            </a:r>
            <a:endParaRPr lang="en-US" sz="1600" dirty="0" smtClean="0"/>
          </a:p>
        </p:txBody>
      </p:sp>
      <p:sp>
        <p:nvSpPr>
          <p:cNvPr id="15" name="Rectangle 14"/>
          <p:cNvSpPr/>
          <p:nvPr/>
        </p:nvSpPr>
        <p:spPr bwMode="auto">
          <a:xfrm>
            <a:off x="673471" y="2820589"/>
            <a:ext cx="8297413" cy="3746464"/>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7" name="Rectangle 5"/>
          <p:cNvSpPr>
            <a:spLocks noChangeArrowheads="1"/>
          </p:cNvSpPr>
          <p:nvPr/>
        </p:nvSpPr>
        <p:spPr bwMode="auto">
          <a:xfrm>
            <a:off x="546292" y="820738"/>
            <a:ext cx="8307421"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Ελλείμματα και Πλεονάσματα</a:t>
            </a:r>
            <a:r>
              <a:rPr lang="en-US" sz="2400" dirty="0" smtClean="0">
                <a:solidFill>
                  <a:srgbClr val="356A41"/>
                </a:solidFill>
              </a:rPr>
              <a:t>: </a:t>
            </a:r>
            <a:r>
              <a:rPr lang="el-GR" sz="2400" dirty="0" smtClean="0">
                <a:solidFill>
                  <a:srgbClr val="356A41"/>
                </a:solidFill>
              </a:rPr>
              <a:t>Ισοζύγιο Πληρωμών</a:t>
            </a:r>
            <a:endParaRPr lang="en-US" sz="2400" dirty="0" smtClean="0">
              <a:solidFill>
                <a:srgbClr val="356A41"/>
              </a:solidFill>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2848" y="2880001"/>
            <a:ext cx="8162925" cy="3409950"/>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32848" y="2880001"/>
            <a:ext cx="8162925" cy="3409950"/>
          </a:xfrm>
          <a:prstGeom prst="rect">
            <a:avLst/>
          </a:prstGeom>
        </p:spPr>
      </p:pic>
    </p:spTree>
    <p:extLst>
      <p:ext uri="{BB962C8B-B14F-4D97-AF65-F5344CB8AC3E}">
        <p14:creationId xmlns="" xmlns:p14="http://schemas.microsoft.com/office/powerpoint/2010/main" val="376052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 </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grpSp>
        <p:nvGrpSpPr>
          <p:cNvPr id="16" name="Group 39"/>
          <p:cNvGrpSpPr/>
          <p:nvPr/>
        </p:nvGrpSpPr>
        <p:grpSpPr>
          <a:xfrm>
            <a:off x="546292" y="820738"/>
            <a:ext cx="8377237" cy="5805693"/>
            <a:chOff x="566738" y="2200275"/>
            <a:chExt cx="7805737" cy="4219575"/>
          </a:xfrm>
        </p:grpSpPr>
        <p:sp>
          <p:nvSpPr>
            <p:cNvPr id="18" name="Rectangle 17"/>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9" name="Rectangle 18"/>
            <p:cNvSpPr/>
            <p:nvPr/>
          </p:nvSpPr>
          <p:spPr bwMode="auto">
            <a:xfrm>
              <a:off x="581024" y="2219323"/>
              <a:ext cx="7772401" cy="232605"/>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20" name="Text Box 7"/>
          <p:cNvSpPr txBox="1">
            <a:spLocks noChangeArrowheads="1"/>
          </p:cNvSpPr>
          <p:nvPr/>
        </p:nvSpPr>
        <p:spPr bwMode="auto">
          <a:xfrm>
            <a:off x="565343" y="841598"/>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12-3</a:t>
            </a:r>
            <a:endParaRPr lang="en-US" dirty="0"/>
          </a:p>
        </p:txBody>
      </p:sp>
      <p:sp>
        <p:nvSpPr>
          <p:cNvPr id="21" name="Rectangle 20"/>
          <p:cNvSpPr/>
          <p:nvPr/>
        </p:nvSpPr>
        <p:spPr bwMode="auto">
          <a:xfrm>
            <a:off x="629277" y="1206563"/>
            <a:ext cx="5070263" cy="5360493"/>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24" name="Rectangle 23"/>
          <p:cNvSpPr/>
          <p:nvPr/>
        </p:nvSpPr>
        <p:spPr>
          <a:xfrm>
            <a:off x="5807034" y="1206563"/>
            <a:ext cx="3096050" cy="3293209"/>
          </a:xfrm>
          <a:prstGeom prst="rect">
            <a:avLst/>
          </a:prstGeom>
          <a:noFill/>
        </p:spPr>
        <p:txBody>
          <a:bodyPr wrap="square">
            <a:spAutoFit/>
          </a:bodyPr>
          <a:lstStyle/>
          <a:p>
            <a:r>
              <a:rPr lang="el-GR" sz="1600" dirty="0" smtClean="0">
                <a:solidFill>
                  <a:srgbClr val="8A3A6A"/>
                </a:solidFill>
              </a:rPr>
              <a:t>Παγκόσμιες Ανισορροπίες</a:t>
            </a:r>
            <a:r>
              <a:rPr lang="en-US" sz="1600" dirty="0" smtClean="0">
                <a:solidFill>
                  <a:srgbClr val="8A3A6A"/>
                </a:solidFill>
              </a:rPr>
              <a:t> </a:t>
            </a:r>
            <a:r>
              <a:rPr lang="el-GR" sz="1600" dirty="0" smtClean="0"/>
              <a:t>Πρόσφατα, το έλλειμμα ισοζυγίου τρεχουσών συναλλαγών των ΗΠΑ έφτασε να υπερβαίνει το μισό του συνολικού παγκόσμιου ελλείμματος. Το μεγαλύτερο μέρος των αντισταθμιστικών πλεονασμάτων παρουσιάστηκε στην Ασία (Κίνα και Ιαπωνία) και σε χώρες που εξάγουν πετρέλαιο. </a:t>
            </a:r>
            <a:endParaRPr lang="en-US" sz="1600"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9277" y="1206563"/>
            <a:ext cx="5010150" cy="5267325"/>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9277" y="1206563"/>
            <a:ext cx="5010150" cy="5267325"/>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9277" y="1206563"/>
            <a:ext cx="5010150" cy="5267325"/>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29277" y="1206563"/>
            <a:ext cx="5010150" cy="5267325"/>
          </a:xfrm>
          <a:prstGeom prst="rect">
            <a:avLst/>
          </a:prstGeom>
        </p:spPr>
      </p:pic>
      <p:pic>
        <p:nvPicPr>
          <p:cNvPr id="26" name="Picture 2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29277" y="1206563"/>
            <a:ext cx="5010150" cy="5267325"/>
          </a:xfrm>
          <a:prstGeom prst="rect">
            <a:avLst/>
          </a:prstGeom>
        </p:spPr>
      </p:pic>
      <p:pic>
        <p:nvPicPr>
          <p:cNvPr id="27" name="Picture 2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29277" y="1206563"/>
            <a:ext cx="5010150" cy="5267325"/>
          </a:xfrm>
          <a:prstGeom prst="rect">
            <a:avLst/>
          </a:prstGeom>
        </p:spPr>
      </p:pic>
      <p:pic>
        <p:nvPicPr>
          <p:cNvPr id="28" name="Picture 27"/>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29277" y="1206563"/>
            <a:ext cx="5010150" cy="5267325"/>
          </a:xfrm>
          <a:prstGeom prst="rect">
            <a:avLst/>
          </a:prstGeom>
        </p:spPr>
      </p:pic>
      <p:pic>
        <p:nvPicPr>
          <p:cNvPr id="29" name="Picture 28"/>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629277" y="1206563"/>
            <a:ext cx="5010150" cy="5267325"/>
          </a:xfrm>
          <a:prstGeom prst="rect">
            <a:avLst/>
          </a:prstGeom>
        </p:spPr>
      </p:pic>
    </p:spTree>
    <p:extLst>
      <p:ext uri="{BB962C8B-B14F-4D97-AF65-F5344CB8AC3E}">
        <p14:creationId xmlns="" xmlns:p14="http://schemas.microsoft.com/office/powerpoint/2010/main" val="22475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wipe(left)">
                                      <p:cBhvr>
                                        <p:cTn id="21" dur="500"/>
                                        <p:tgtEl>
                                          <p:spTgt spid="24">
                                            <p:txEl>
                                              <p:pRg st="0" end="0"/>
                                            </p:txEl>
                                          </p:spTgt>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1000"/>
                                        <p:tgtEl>
                                          <p:spTgt spid="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1000"/>
                                        <p:tgtEl>
                                          <p:spTgt spid="7"/>
                                        </p:tgtEl>
                                      </p:cBhvr>
                                    </p:animEffect>
                                  </p:childTnLst>
                                </p:cTn>
                              </p:par>
                            </p:childTnLst>
                          </p:cTn>
                        </p:par>
                        <p:par>
                          <p:cTn id="34" fill="hold">
                            <p:stCondLst>
                              <p:cond delay="5000"/>
                            </p:stCondLst>
                            <p:childTnLst>
                              <p:par>
                                <p:cTn id="35" presetID="2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1000"/>
                                        <p:tgtEl>
                                          <p:spTgt spid="9"/>
                                        </p:tgtEl>
                                      </p:cBhvr>
                                    </p:animEffect>
                                  </p:childTnLst>
                                </p:cTn>
                              </p:par>
                            </p:childTnLst>
                          </p:cTn>
                        </p:par>
                        <p:par>
                          <p:cTn id="38" fill="hold">
                            <p:stCondLst>
                              <p:cond delay="60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1000"/>
                                        <p:tgtEl>
                                          <p:spTgt spid="2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1000"/>
                                        <p:tgtEl>
                                          <p:spTgt spid="27"/>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1000"/>
                                        <p:tgtEl>
                                          <p:spTgt spid="28"/>
                                        </p:tgtEl>
                                      </p:cBhvr>
                                    </p:animEffect>
                                  </p:childTnLst>
                                </p:cTn>
                              </p:par>
                            </p:childTnLst>
                          </p:cTn>
                        </p:par>
                        <p:par>
                          <p:cTn id="50" fill="hold">
                            <p:stCondLst>
                              <p:cond delay="9000"/>
                            </p:stCondLst>
                            <p:childTnLst>
                              <p:par>
                                <p:cTn id="51" presetID="22" presetClass="entr" presetSubtype="1"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8" y="820738"/>
            <a:ext cx="7866062"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Ελλείμματα και Πλεονάσματα</a:t>
            </a:r>
            <a:r>
              <a:rPr lang="en-US" sz="2400" dirty="0" smtClean="0">
                <a:solidFill>
                  <a:srgbClr val="356A41"/>
                </a:solidFill>
              </a:rPr>
              <a:t>: </a:t>
            </a:r>
            <a:r>
              <a:rPr lang="el-GR" sz="2400" dirty="0" smtClean="0">
                <a:solidFill>
                  <a:srgbClr val="356A41"/>
                </a:solidFill>
              </a:rPr>
              <a:t>Ισοζύγιο Πληρωμών</a:t>
            </a:r>
            <a:endParaRPr lang="en-US" sz="2400" dirty="0" smtClean="0">
              <a:solidFill>
                <a:srgbClr val="356A41"/>
              </a:solidFill>
            </a:endParaRPr>
          </a:p>
        </p:txBody>
      </p:sp>
      <p:sp>
        <p:nvSpPr>
          <p:cNvPr id="9" name="Text Box 2"/>
          <p:cNvSpPr txBox="1">
            <a:spLocks noChangeArrowheads="1"/>
          </p:cNvSpPr>
          <p:nvPr/>
        </p:nvSpPr>
        <p:spPr bwMode="auto">
          <a:xfrm>
            <a:off x="566738" y="1324401"/>
            <a:ext cx="8114124" cy="4459682"/>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200" b="0" dirty="0" smtClean="0"/>
              <a:t>Πώς συμβάλλουν οι διάφορες διεθνείς οικονομικές συναλλαγές στις ανισορροπίες του ισοζυγίου τρεχουσών συναλλαγών; </a:t>
            </a:r>
            <a:endParaRPr lang="en-US" sz="2200" b="0" dirty="0" smtClean="0"/>
          </a:p>
          <a:p>
            <a:pPr marL="342900" indent="-342900">
              <a:buFont typeface="Arial" pitchFamily="34" charset="0"/>
              <a:buChar char="•"/>
            </a:pPr>
            <a:r>
              <a:rPr lang="el-GR" sz="2200" b="0" dirty="0" smtClean="0"/>
              <a:t>Πώς χρηματοδοτούνται αυτές οι ανισορροπίες; Για πόσο διάστημα μπορούν να επιμένουν; </a:t>
            </a:r>
            <a:endParaRPr lang="en-US" sz="2200" b="0" dirty="0"/>
          </a:p>
          <a:p>
            <a:pPr marL="342900" indent="-342900">
              <a:buFont typeface="Arial" pitchFamily="34" charset="0"/>
              <a:buChar char="•"/>
            </a:pPr>
            <a:r>
              <a:rPr lang="el-GR" sz="2200" b="0" dirty="0" smtClean="0"/>
              <a:t>Γιατί κάποιες χώρες έχουν πλεόνασμα και κάποιες άλλες έλλειμμα; Τι ρόλο παίζουν οι ανισορροπίες του ισοζυγίου τρεχουσών συναλλαγών σε μια καλώς λειτουργούσα οικονομία; </a:t>
            </a:r>
            <a:endParaRPr lang="en-US" sz="2200" b="0" dirty="0" smtClean="0"/>
          </a:p>
          <a:p>
            <a:pPr marL="342900" indent="-342900">
              <a:buFont typeface="Arial" pitchFamily="34" charset="0"/>
              <a:buChar char="•"/>
            </a:pPr>
            <a:r>
              <a:rPr lang="el-GR" sz="2200" b="0" dirty="0" smtClean="0"/>
              <a:t>Γιατί αυτές οι ανισορροπίες αποτελούν το επίκεντρο τόσο μεγάλης πολιτικής αντιπαράθεσης; </a:t>
            </a:r>
            <a:endParaRPr lang="en-US" sz="2200" b="0" dirty="0" smtClean="0"/>
          </a:p>
        </p:txBody>
      </p:sp>
    </p:spTree>
    <p:extLst>
      <p:ext uri="{BB962C8B-B14F-4D97-AF65-F5344CB8AC3E}">
        <p14:creationId xmlns="" xmlns:p14="http://schemas.microsoft.com/office/powerpoint/2010/main" val="6704083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8" y="820738"/>
            <a:ext cx="7351712" cy="461665"/>
          </a:xfrm>
          <a:prstGeom prst="rect">
            <a:avLst/>
          </a:prstGeom>
          <a:noFill/>
          <a:ln w="9525" algn="ctr">
            <a:noFill/>
            <a:miter lim="800000"/>
            <a:headEnd/>
            <a:tailEnd/>
          </a:ln>
          <a:effectLst/>
        </p:spPr>
        <p:txBody>
          <a:bodyPr>
            <a:spAutoFit/>
          </a:bodyPr>
          <a:lstStyle/>
          <a:p>
            <a:pPr>
              <a:spcBef>
                <a:spcPct val="20000"/>
              </a:spcBef>
              <a:spcAft>
                <a:spcPct val="0"/>
              </a:spcAft>
            </a:pPr>
            <a:r>
              <a:rPr lang="el-GR" sz="2400" dirty="0" smtClean="0">
                <a:solidFill>
                  <a:srgbClr val="356A41"/>
                </a:solidFill>
              </a:rPr>
              <a:t>Δανειστές και Δανειζόμενοι: Εξωτερικός Πλούτος</a:t>
            </a:r>
            <a:endParaRPr lang="en-US" sz="2400" dirty="0">
              <a:solidFill>
                <a:srgbClr val="356A41"/>
              </a:solidFill>
            </a:endParaRPr>
          </a:p>
        </p:txBody>
      </p:sp>
      <p:sp>
        <p:nvSpPr>
          <p:cNvPr id="9" name="Text Box 2"/>
          <p:cNvSpPr txBox="1">
            <a:spLocks noChangeArrowheads="1"/>
          </p:cNvSpPr>
          <p:nvPr/>
        </p:nvSpPr>
        <p:spPr bwMode="auto">
          <a:xfrm>
            <a:off x="566737" y="1324401"/>
            <a:ext cx="8244753" cy="4955203"/>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000" b="0" dirty="0" smtClean="0"/>
              <a:t>Ο συνολικός πλούτος σας ή η καθαρή αξία σας είναι ίση με τα περιουσιακά στοιχεία σας (τι σας χρωστούν άλλοι) μείον τις υποχρεώσεις σας (τι χρωστάτε σε άλλους). </a:t>
            </a:r>
            <a:endParaRPr lang="en-US" sz="2000" b="0" dirty="0" smtClean="0"/>
          </a:p>
          <a:p>
            <a:pPr marL="342900" indent="-342900">
              <a:buFont typeface="Arial" pitchFamily="34" charset="0"/>
              <a:buChar char="•"/>
            </a:pPr>
            <a:r>
              <a:rPr lang="el-GR" sz="2000" b="0" dirty="0" smtClean="0"/>
              <a:t>Όταν έχετε πλεόνασμα, και αποταμιεύεται χρήματα (αγοράζετε περιουσιακά στοιχεία ή αποπληρώνετε δάνειο), ο συνολικός πλούτος σας, ή η καθαρή αξία σας, τείνει να αυξάνει. </a:t>
            </a:r>
            <a:endParaRPr lang="en-US" sz="2000" b="0" dirty="0" smtClean="0"/>
          </a:p>
          <a:p>
            <a:pPr marL="342900" indent="-342900">
              <a:buFont typeface="Arial" pitchFamily="34" charset="0"/>
              <a:buChar char="•"/>
            </a:pPr>
            <a:r>
              <a:rPr lang="el-GR" sz="2000" b="0" dirty="0" smtClean="0"/>
              <a:t>Ομοίως, όταν έχετε έλλειμμα και δανείζεστε (προσθέτετε χρέος ή μειώνετε τις αποταμιεύσεις), ο πλούτος σας τείνει να μειώνεται. </a:t>
            </a:r>
            <a:endParaRPr lang="en-US" sz="2000" b="0" dirty="0" smtClean="0"/>
          </a:p>
          <a:p>
            <a:pPr marL="342900" indent="-342900">
              <a:buFont typeface="Arial" pitchFamily="34" charset="0"/>
              <a:buChar char="•"/>
            </a:pPr>
            <a:r>
              <a:rPr lang="el-GR" sz="2000" b="0" dirty="0" smtClean="0"/>
              <a:t>Από διεθνή οπτική, η καθαρή αξία μιας χώρας ονομάζεται </a:t>
            </a:r>
            <a:r>
              <a:rPr lang="el-GR" sz="2000" b="0" i="1" dirty="0" smtClean="0"/>
              <a:t>εξωτερικός πλούτος</a:t>
            </a:r>
            <a:r>
              <a:rPr lang="el-GR" sz="2000" b="0" dirty="0" smtClean="0"/>
              <a:t> και ισούται με τη διαφορά ανάμεσα στα ξένα περιουσιακά στοιχεία της (τι της χρωστά ο υπόλοιπος κόσμος) και στις ξένες υποχρεώσεις της (τι χρωστά στον υπόλοιπο κόσμο). </a:t>
            </a:r>
            <a:endParaRPr lang="en-US" sz="2000" b="0" dirty="0" smtClean="0"/>
          </a:p>
          <a:p>
            <a:pPr marL="342900" indent="-342900">
              <a:buFont typeface="Arial" pitchFamily="34" charset="0"/>
              <a:buChar char="•"/>
            </a:pPr>
            <a:r>
              <a:rPr lang="el-GR" sz="2000" b="0" dirty="0" smtClean="0"/>
              <a:t>Ο θετικός εξωτερικός πλούτος καθιστά μια χώρα δανειστή (οι άλλες χώρες της χρωστούν χρήματα) ενώ ο αρνητικός εξωτερικός πλούτος καθιστά τη χώρα δανειζόμενο (χρωστά χρήματα σε άλλες χώρες). </a:t>
            </a:r>
            <a:endParaRPr lang="en-US" sz="2000" b="0" dirty="0" smtClean="0"/>
          </a:p>
        </p:txBody>
      </p:sp>
    </p:spTree>
    <p:extLst>
      <p:ext uri="{BB962C8B-B14F-4D97-AF65-F5344CB8AC3E}">
        <p14:creationId xmlns="" xmlns:p14="http://schemas.microsoft.com/office/powerpoint/2010/main" val="5718537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left)">
                                      <p:cBhvr>
                                        <p:cTn id="3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8" y="820738"/>
            <a:ext cx="7351712" cy="461665"/>
          </a:xfrm>
          <a:prstGeom prst="rect">
            <a:avLst/>
          </a:prstGeom>
          <a:noFill/>
          <a:ln w="9525" algn="ctr">
            <a:noFill/>
            <a:miter lim="800000"/>
            <a:headEnd/>
            <a:tailEnd/>
          </a:ln>
          <a:effectLst/>
        </p:spPr>
        <p:txBody>
          <a:bodyPr>
            <a:spAutoFit/>
          </a:bodyPr>
          <a:lstStyle/>
          <a:p>
            <a:pPr>
              <a:spcBef>
                <a:spcPct val="20000"/>
              </a:spcBef>
              <a:spcAft>
                <a:spcPct val="0"/>
              </a:spcAft>
            </a:pPr>
            <a:r>
              <a:rPr lang="el-GR" sz="2400" dirty="0" smtClean="0">
                <a:solidFill>
                  <a:srgbClr val="356A41"/>
                </a:solidFill>
              </a:rPr>
              <a:t>Δανειστές και Δανειζόμενοι: Εξωτερικός Πλούτος</a:t>
            </a:r>
            <a:endParaRPr lang="en-US" sz="2400" dirty="0" smtClean="0">
              <a:solidFill>
                <a:srgbClr val="356A41"/>
              </a:solidFill>
            </a:endParaRPr>
          </a:p>
        </p:txBody>
      </p:sp>
      <p:grpSp>
        <p:nvGrpSpPr>
          <p:cNvPr id="10" name="Group 39"/>
          <p:cNvGrpSpPr/>
          <p:nvPr/>
        </p:nvGrpSpPr>
        <p:grpSpPr>
          <a:xfrm>
            <a:off x="546292" y="1282403"/>
            <a:ext cx="8377237" cy="5332153"/>
            <a:chOff x="566738" y="2200275"/>
            <a:chExt cx="7805737" cy="4219575"/>
          </a:xfrm>
        </p:grpSpPr>
        <p:sp>
          <p:nvSpPr>
            <p:cNvPr id="11" name="Rectangle 10"/>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2" name="Rectangle 11"/>
            <p:cNvSpPr/>
            <p:nvPr/>
          </p:nvSpPr>
          <p:spPr bwMode="auto">
            <a:xfrm>
              <a:off x="581024" y="2219324"/>
              <a:ext cx="7772401" cy="232486"/>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3" name="Text Box 7"/>
          <p:cNvSpPr txBox="1">
            <a:spLocks noChangeArrowheads="1"/>
          </p:cNvSpPr>
          <p:nvPr/>
        </p:nvSpPr>
        <p:spPr bwMode="auto">
          <a:xfrm>
            <a:off x="565343" y="1303263"/>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12-4</a:t>
            </a:r>
            <a:endParaRPr lang="en-US" dirty="0"/>
          </a:p>
        </p:txBody>
      </p:sp>
      <p:sp>
        <p:nvSpPr>
          <p:cNvPr id="14" name="Rectangle 13"/>
          <p:cNvSpPr/>
          <p:nvPr/>
        </p:nvSpPr>
        <p:spPr bwMode="auto">
          <a:xfrm>
            <a:off x="664902" y="1691978"/>
            <a:ext cx="8153852" cy="3810795"/>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5" name="Rectangle 14"/>
          <p:cNvSpPr/>
          <p:nvPr/>
        </p:nvSpPr>
        <p:spPr>
          <a:xfrm>
            <a:off x="650440" y="5502773"/>
            <a:ext cx="8123916" cy="1200329"/>
          </a:xfrm>
          <a:prstGeom prst="rect">
            <a:avLst/>
          </a:prstGeom>
          <a:noFill/>
        </p:spPr>
        <p:txBody>
          <a:bodyPr wrap="square">
            <a:spAutoFit/>
          </a:bodyPr>
          <a:lstStyle/>
          <a:p>
            <a:r>
              <a:rPr lang="el-GR" sz="1600" dirty="0" smtClean="0">
                <a:solidFill>
                  <a:srgbClr val="8A3A6A"/>
                </a:solidFill>
              </a:rPr>
              <a:t>Εξωτερικός Πλούτος</a:t>
            </a:r>
            <a:r>
              <a:rPr lang="en-US" sz="1600" dirty="0" smtClean="0">
                <a:solidFill>
                  <a:srgbClr val="8A3A6A"/>
                </a:solidFill>
              </a:rPr>
              <a:t> </a:t>
            </a:r>
            <a:r>
              <a:rPr lang="el-GR" dirty="0" smtClean="0"/>
              <a:t>Η καθαρή πιστωτική θέση μιας χώρας με τον υπόλοιπο κόσμο ονομάζεται εξωτερικός πλούτος. Οι πίνακες χρονολογικής σειράς δείχνουν επίπεδα εξωτερικού πλούτου από το 1980 μέχρι το 2007 για τις ΗΠΑ στο διάγραμμα </a:t>
            </a:r>
            <a:r>
              <a:rPr lang="en-US" dirty="0" smtClean="0"/>
              <a:t>(</a:t>
            </a:r>
            <a:r>
              <a:rPr lang="en-US" dirty="0"/>
              <a:t>a) </a:t>
            </a:r>
            <a:r>
              <a:rPr lang="el-GR" dirty="0" smtClean="0"/>
              <a:t>και για την Αργεντινή στο</a:t>
            </a:r>
            <a:r>
              <a:rPr lang="en-US" dirty="0" smtClean="0"/>
              <a:t>(b)</a:t>
            </a:r>
            <a:r>
              <a:rPr lang="el-GR" dirty="0" smtClean="0"/>
              <a:t>. Όταν όλα τα άλλα είναι σταθερά, τα ελλείμματα προκαλούν μείωση του εξωτερικού πλούτου, ενώ τα πλεονάσματα (και οι χρεοκοπίες) προκαλούν αύξησή του. </a:t>
            </a:r>
            <a:endParaRPr lang="en-US" dirty="0"/>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16" name="Picture 1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17" name="Picture 1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21" name="Picture 2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18" name="Picture 1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19" name="Picture 18"/>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20" name="Picture 19"/>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24" name="Picture 23"/>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25" name="Picture 24"/>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pic>
        <p:nvPicPr>
          <p:cNvPr id="26" name="Picture 25"/>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910622" y="1878112"/>
            <a:ext cx="7648575" cy="3438525"/>
          </a:xfrm>
          <a:prstGeom prst="rect">
            <a:avLst/>
          </a:prstGeom>
        </p:spPr>
      </p:pic>
    </p:spTree>
    <p:extLst>
      <p:ext uri="{BB962C8B-B14F-4D97-AF65-F5344CB8AC3E}">
        <p14:creationId xmlns="" xmlns:p14="http://schemas.microsoft.com/office/powerpoint/2010/main" val="2045737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750"/>
                                        <p:tgtEl>
                                          <p:spTgt spid="5"/>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750"/>
                                        <p:tgtEl>
                                          <p:spTgt spid="6"/>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4750"/>
                            </p:stCondLst>
                            <p:childTnLst>
                              <p:par>
                                <p:cTn id="39" presetID="22" presetClass="entr" presetSubtype="1"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1000"/>
                                        <p:tgtEl>
                                          <p:spTgt spid="16"/>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750"/>
                                        <p:tgtEl>
                                          <p:spTgt spid="17"/>
                                        </p:tgtEl>
                                      </p:cBhvr>
                                    </p:animEffect>
                                  </p:childTnLst>
                                </p:cTn>
                              </p:par>
                            </p:childTnLst>
                          </p:cTn>
                        </p:par>
                        <p:par>
                          <p:cTn id="46" fill="hold">
                            <p:stCondLst>
                              <p:cond delay="6500"/>
                            </p:stCondLst>
                            <p:childTnLst>
                              <p:par>
                                <p:cTn id="47" presetID="22" presetClass="entr" presetSubtype="8"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7000"/>
                            </p:stCondLst>
                            <p:childTnLst>
                              <p:par>
                                <p:cTn id="51" presetID="22" presetClass="entr" presetSubtype="1"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750"/>
                                        <p:tgtEl>
                                          <p:spTgt spid="19"/>
                                        </p:tgtEl>
                                      </p:cBhvr>
                                    </p:animEffect>
                                  </p:childTnLst>
                                </p:cTn>
                              </p:par>
                            </p:childTnLst>
                          </p:cTn>
                        </p:par>
                        <p:par>
                          <p:cTn id="54" fill="hold">
                            <p:stCondLst>
                              <p:cond delay="7750"/>
                            </p:stCondLst>
                            <p:childTnLst>
                              <p:par>
                                <p:cTn id="55" presetID="22" presetClass="entr" presetSubtype="8"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750"/>
                                        <p:tgtEl>
                                          <p:spTgt spid="20"/>
                                        </p:tgtEl>
                                      </p:cBhvr>
                                    </p:animEffect>
                                  </p:childTnLst>
                                </p:cTn>
                              </p:par>
                            </p:childTnLst>
                          </p:cTn>
                        </p:par>
                        <p:par>
                          <p:cTn id="58" fill="hold">
                            <p:stCondLst>
                              <p:cond delay="850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750"/>
                                        <p:tgtEl>
                                          <p:spTgt spid="21"/>
                                        </p:tgtEl>
                                      </p:cBhvr>
                                    </p:animEffect>
                                  </p:childTnLst>
                                </p:cTn>
                              </p:par>
                            </p:childTnLst>
                          </p:cTn>
                        </p:par>
                        <p:par>
                          <p:cTn id="62" fill="hold">
                            <p:stCondLst>
                              <p:cond delay="9250"/>
                            </p:stCondLst>
                            <p:childTnLst>
                              <p:par>
                                <p:cTn id="63" presetID="22" presetClass="entr" presetSubtype="8"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1000"/>
                                        <p:tgtEl>
                                          <p:spTgt spid="24"/>
                                        </p:tgtEl>
                                      </p:cBhvr>
                                    </p:animEffect>
                                  </p:childTnLst>
                                </p:cTn>
                              </p:par>
                            </p:childTnLst>
                          </p:cTn>
                        </p:par>
                        <p:par>
                          <p:cTn id="66" fill="hold">
                            <p:stCondLst>
                              <p:cond delay="10250"/>
                            </p:stCondLst>
                            <p:childTnLst>
                              <p:par>
                                <p:cTn id="67" presetID="22" presetClass="entr" presetSubtype="4"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down)">
                                      <p:cBhvr>
                                        <p:cTn id="69" dur="750"/>
                                        <p:tgtEl>
                                          <p:spTgt spid="25"/>
                                        </p:tgtEl>
                                      </p:cBhvr>
                                    </p:animEffect>
                                  </p:childTnLst>
                                </p:cTn>
                              </p:par>
                            </p:childTnLst>
                          </p:cTn>
                        </p:par>
                        <p:par>
                          <p:cTn id="70" fill="hold">
                            <p:stCondLst>
                              <p:cond delay="11000"/>
                            </p:stCondLst>
                            <p:childTnLst>
                              <p:par>
                                <p:cTn id="71" presetID="22" presetClass="entr" presetSubtype="1"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up)">
                                      <p:cBhvr>
                                        <p:cTn id="7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8" y="820738"/>
            <a:ext cx="7351712" cy="461665"/>
          </a:xfrm>
          <a:prstGeom prst="rect">
            <a:avLst/>
          </a:prstGeom>
          <a:noFill/>
          <a:ln w="9525" algn="ctr">
            <a:noFill/>
            <a:miter lim="800000"/>
            <a:headEnd/>
            <a:tailEnd/>
          </a:ln>
          <a:effectLst/>
        </p:spPr>
        <p:txBody>
          <a:bodyPr>
            <a:spAutoFit/>
          </a:bodyPr>
          <a:lstStyle/>
          <a:p>
            <a:pPr>
              <a:spcBef>
                <a:spcPct val="20000"/>
              </a:spcBef>
              <a:spcAft>
                <a:spcPct val="0"/>
              </a:spcAft>
            </a:pPr>
            <a:r>
              <a:rPr lang="el-GR" sz="2400" dirty="0" smtClean="0">
                <a:solidFill>
                  <a:srgbClr val="356A41"/>
                </a:solidFill>
              </a:rPr>
              <a:t>Δανειστές και Δανειζόμενοι: Εξωτερικός Πλούτος</a:t>
            </a:r>
            <a:endParaRPr lang="en-US" sz="2400" dirty="0" smtClean="0">
              <a:solidFill>
                <a:srgbClr val="356A41"/>
              </a:solidFill>
            </a:endParaRPr>
          </a:p>
        </p:txBody>
      </p:sp>
      <p:sp>
        <p:nvSpPr>
          <p:cNvPr id="9" name="Text Box 2"/>
          <p:cNvSpPr txBox="1">
            <a:spLocks noChangeArrowheads="1"/>
          </p:cNvSpPr>
          <p:nvPr/>
        </p:nvSpPr>
        <p:spPr bwMode="auto">
          <a:xfrm>
            <a:off x="566738" y="1324401"/>
            <a:ext cx="8114124" cy="3376309"/>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r>
              <a:rPr lang="en-US" sz="2400" dirty="0" smtClean="0">
                <a:solidFill>
                  <a:srgbClr val="3D68AF"/>
                </a:solidFill>
              </a:rPr>
              <a:t> </a:t>
            </a:r>
          </a:p>
          <a:p>
            <a:pPr marL="342900" indent="-342900">
              <a:buFont typeface="Arial" pitchFamily="34" charset="0"/>
              <a:buChar char="•"/>
            </a:pPr>
            <a:r>
              <a:rPr lang="el-GR" sz="2200" b="0" dirty="0" smtClean="0"/>
              <a:t>Ποιες μορφές μπορεί να πάρει ο εξωτερικός πλούτος μιας χώρας, και έχει σημασία η σύνθεση του πλούτου; </a:t>
            </a:r>
            <a:endParaRPr lang="en-US" sz="2200" b="0" dirty="0" smtClean="0"/>
          </a:p>
          <a:p>
            <a:pPr marL="342900" indent="-342900">
              <a:buFont typeface="Arial" pitchFamily="34" charset="0"/>
              <a:buChar char="•"/>
            </a:pPr>
            <a:r>
              <a:rPr lang="el-GR" sz="2200" b="0" dirty="0" smtClean="0"/>
              <a:t>Τι εξηγεί το επίπεδο του εξωτερικού πλούτου μιας χώρας και πώς αυτός μεταβάλλεται στην πάροδο του χρόνου; </a:t>
            </a:r>
            <a:endParaRPr lang="en-US" sz="2200" b="0" dirty="0" smtClean="0"/>
          </a:p>
          <a:p>
            <a:pPr marL="342900" indent="-342900">
              <a:buFont typeface="Arial" pitchFamily="34" charset="0"/>
              <a:buChar char="•"/>
            </a:pPr>
            <a:r>
              <a:rPr lang="el-GR" sz="2200" b="0" dirty="0" smtClean="0"/>
              <a:t>Πόσο σημαντικό είναι το ισοζύγιο τρεχουσών συναλλαγών ως προς τον προσδιορισμό του εξωτερικού πλούτου; Πώς αυτό συνδέεται με την παρούσα και μελλοντική οικονομική ευημερία; </a:t>
            </a:r>
            <a:endParaRPr lang="en-US" sz="2200" b="0" dirty="0" smtClean="0"/>
          </a:p>
        </p:txBody>
      </p:sp>
    </p:spTree>
    <p:extLst>
      <p:ext uri="{BB962C8B-B14F-4D97-AF65-F5344CB8AC3E}">
        <p14:creationId xmlns="" xmlns:p14="http://schemas.microsoft.com/office/powerpoint/2010/main" val="23139079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left)">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wipe(left)">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7" y="820738"/>
            <a:ext cx="8316006" cy="4579715"/>
          </a:xfrm>
          <a:prstGeom prst="rect">
            <a:avLst/>
          </a:prstGeom>
          <a:noFill/>
          <a:ln w="9525" algn="ctr">
            <a:noFill/>
            <a:miter lim="800000"/>
            <a:headEnd/>
            <a:tailEnd/>
          </a:ln>
          <a:effectLst/>
        </p:spPr>
        <p:txBody>
          <a:bodyPr wrap="square">
            <a:spAutoFit/>
          </a:bodyPr>
          <a:lstStyle/>
          <a:p>
            <a:pPr marL="342900" indent="-342900">
              <a:lnSpc>
                <a:spcPct val="105000"/>
              </a:lnSpc>
              <a:spcBef>
                <a:spcPct val="15000"/>
              </a:spcBef>
              <a:spcAft>
                <a:spcPct val="15000"/>
              </a:spcAft>
              <a:buFont typeface="Arial" pitchFamily="34" charset="0"/>
              <a:buChar char="•"/>
            </a:pPr>
            <a:r>
              <a:rPr lang="el-GR" sz="2400" b="0" dirty="0" smtClean="0"/>
              <a:t>Η διεθνής μακροοικονομική είναι αφιερωμένη στη μελέτη των μεγάλης κλίμακας οικονομικών προβλημάτων σε αλληλοεξαρτώμενες οικονομίες. </a:t>
            </a:r>
            <a:endParaRPr lang="en-US" sz="2400" b="0" dirty="0" smtClean="0"/>
          </a:p>
          <a:p>
            <a:pPr marL="342900" indent="-342900">
              <a:lnSpc>
                <a:spcPct val="105000"/>
              </a:lnSpc>
              <a:spcBef>
                <a:spcPct val="15000"/>
              </a:spcBef>
              <a:spcAft>
                <a:spcPct val="15000"/>
              </a:spcAft>
              <a:buFont typeface="Arial" pitchFamily="34" charset="0"/>
              <a:buChar char="•"/>
            </a:pPr>
            <a:r>
              <a:rPr lang="el-GR" sz="2400" b="0" dirty="0" smtClean="0"/>
              <a:t>Είναι μακροοικονομική επειδή εστιάζει σε βασικές μεταβλητές σε όλο το εύρος της οικονομίας, όπως συναλλαγματικές ισοτιμίες, τιμές, επιτόκια, εισόδημα, πλούτος, και ισοζύγιο τρεχουσών συναλλαγών.</a:t>
            </a:r>
            <a:endParaRPr lang="en-US" sz="2400" b="0" dirty="0" smtClean="0"/>
          </a:p>
          <a:p>
            <a:pPr marL="342900" indent="-342900">
              <a:lnSpc>
                <a:spcPct val="105000"/>
              </a:lnSpc>
              <a:spcBef>
                <a:spcPct val="15000"/>
              </a:spcBef>
              <a:spcAft>
                <a:spcPct val="15000"/>
              </a:spcAft>
              <a:buFont typeface="Arial" pitchFamily="34" charset="0"/>
              <a:buChar char="•"/>
            </a:pPr>
            <a:r>
              <a:rPr lang="el-GR" sz="2400" b="0" dirty="0" smtClean="0"/>
              <a:t>Είναι διεθνής επειδή η βαθύτερη κατανόηση της παγκόσμιας οικονομίας συντελείται μόνο όταν λαμβάνονται πλήρως υπόψη οι αλληλεπιδράσεις μεταξύ των εθνών. </a:t>
            </a:r>
            <a:endParaRPr lang="en-US" sz="2400" b="0" dirty="0"/>
          </a:p>
        </p:txBody>
      </p:sp>
      <p:sp>
        <p:nvSpPr>
          <p:cNvPr id="3" name="Rectangle 2"/>
          <p:cNvSpPr/>
          <p:nvPr/>
        </p:nvSpPr>
        <p:spPr bwMode="auto">
          <a:xfrm>
            <a:off x="566738" y="333829"/>
            <a:ext cx="3981543" cy="264153"/>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2"/>
              </a:solidFill>
              <a:effectLst/>
              <a:latin typeface="Arial" charset="0"/>
            </a:endParaRPr>
          </a:p>
        </p:txBody>
      </p:sp>
      <p:cxnSp>
        <p:nvCxnSpPr>
          <p:cNvPr id="4" name="Straight Connector 3"/>
          <p:cNvCxnSpPr/>
          <p:nvPr/>
        </p:nvCxnSpPr>
        <p:spPr bwMode="auto">
          <a:xfrm>
            <a:off x="566738" y="607200"/>
            <a:ext cx="3970911" cy="0"/>
          </a:xfrm>
          <a:prstGeom prst="line">
            <a:avLst/>
          </a:prstGeom>
          <a:noFill/>
          <a:ln w="19050" cap="rnd" cmpd="sng" algn="ctr">
            <a:solidFill>
              <a:srgbClr val="9C3A45"/>
            </a:solidFill>
            <a:prstDash val="sysDash"/>
            <a:round/>
            <a:headEnd type="none" w="med" len="med"/>
            <a:tailEnd type="none" w="med" len="med"/>
          </a:ln>
          <a:effectLst/>
        </p:spPr>
      </p:cxnSp>
      <p:sp>
        <p:nvSpPr>
          <p:cNvPr id="5" name="Rectangle 3"/>
          <p:cNvSpPr>
            <a:spLocks noGrp="1" noChangeArrowheads="1"/>
          </p:cNvSpPr>
          <p:nvPr>
            <p:ph type="title"/>
          </p:nvPr>
        </p:nvSpPr>
        <p:spPr>
          <a:xfrm>
            <a:off x="566738" y="1"/>
            <a:ext cx="8577261" cy="820738"/>
          </a:xfrm>
        </p:spPr>
        <p:txBody>
          <a:bodyPr/>
          <a:lstStyle/>
          <a:p>
            <a:r>
              <a:rPr lang="el-GR" dirty="0" smtClean="0">
                <a:solidFill>
                  <a:srgbClr val="69134B"/>
                </a:solidFill>
              </a:rPr>
              <a:t>Εισαγωγή</a:t>
            </a:r>
            <a:endParaRPr lang="en-US" i="0" dirty="0">
              <a:solidFill>
                <a:srgbClr val="69134B"/>
              </a:solidFill>
            </a:endParaRPr>
          </a:p>
        </p:txBody>
      </p:sp>
    </p:spTree>
    <p:extLst>
      <p:ext uri="{BB962C8B-B14F-4D97-AF65-F5344CB8AC3E}">
        <p14:creationId xmlns="" xmlns:p14="http://schemas.microsoft.com/office/powerpoint/2010/main" val="939807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52642">
                                            <p:txEl>
                                              <p:pRg st="0" end="0"/>
                                            </p:txEl>
                                          </p:spTgt>
                                        </p:tgtEl>
                                        <p:attrNameLst>
                                          <p:attrName>style.visibility</p:attrName>
                                        </p:attrNameLst>
                                      </p:cBhvr>
                                      <p:to>
                                        <p:strVal val="visible"/>
                                      </p:to>
                                    </p:set>
                                    <p:animEffect transition="in" filter="wipe(left)">
                                      <p:cBhvr>
                                        <p:cTn id="19" dur="500"/>
                                        <p:tgtEl>
                                          <p:spTgt spid="75264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52642">
                                            <p:txEl>
                                              <p:pRg st="1" end="1"/>
                                            </p:txEl>
                                          </p:spTgt>
                                        </p:tgtEl>
                                        <p:attrNameLst>
                                          <p:attrName>style.visibility</p:attrName>
                                        </p:attrNameLst>
                                      </p:cBhvr>
                                      <p:to>
                                        <p:strVal val="visible"/>
                                      </p:to>
                                    </p:set>
                                    <p:animEffect transition="in" filter="wipe(left)">
                                      <p:cBhvr>
                                        <p:cTn id="24" dur="500"/>
                                        <p:tgtEl>
                                          <p:spTgt spid="75264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52642">
                                            <p:txEl>
                                              <p:pRg st="2" end="2"/>
                                            </p:txEl>
                                          </p:spTgt>
                                        </p:tgtEl>
                                        <p:attrNameLst>
                                          <p:attrName>style.visibility</p:attrName>
                                        </p:attrNameLst>
                                      </p:cBhvr>
                                      <p:to>
                                        <p:strVal val="visible"/>
                                      </p:to>
                                    </p:set>
                                    <p:animEffect transition="in" filter="wipe(left)">
                                      <p:cBhvr>
                                        <p:cTn id="29" dur="500"/>
                                        <p:tgtEl>
                                          <p:spTgt spid="7526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246743" y="820738"/>
            <a:ext cx="8708571"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«Αγγελούδια και Πεθαμένοι»</a:t>
            </a:r>
            <a:r>
              <a:rPr lang="en-US" sz="2400" dirty="0" smtClean="0">
                <a:solidFill>
                  <a:srgbClr val="356A41"/>
                </a:solidFill>
              </a:rPr>
              <a:t>: </a:t>
            </a:r>
            <a:r>
              <a:rPr lang="el-GR" sz="2400" dirty="0" smtClean="0">
                <a:solidFill>
                  <a:srgbClr val="356A41"/>
                </a:solidFill>
              </a:rPr>
              <a:t>Χρεοκοπίες και άλλοι Κίνδυνοι</a:t>
            </a:r>
            <a:endParaRPr lang="en-US" sz="2400" dirty="0">
              <a:solidFill>
                <a:srgbClr val="356A41"/>
              </a:solidFill>
            </a:endParaRPr>
          </a:p>
        </p:txBody>
      </p:sp>
      <p:sp>
        <p:nvSpPr>
          <p:cNvPr id="9" name="Text Box 2"/>
          <p:cNvSpPr txBox="1">
            <a:spLocks noChangeArrowheads="1"/>
          </p:cNvSpPr>
          <p:nvPr/>
        </p:nvSpPr>
        <p:spPr bwMode="auto">
          <a:xfrm>
            <a:off x="566738" y="1770743"/>
            <a:ext cx="8114124" cy="4832092"/>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000" b="0" dirty="0" smtClean="0"/>
              <a:t>Οι κυρίαρχες κυβερνήσεις μπορούν να διαγράφουν χρέος χωρίς να υπάρχει κάποια νομική επίπτωση ή βλάβη των δανειστών με άλλους τρόπους, όπως αφαιρώντας περιουσιακά στοιχεία τους ή αλλάζοντας τους νόμους αφού έχουν ήδη πραγματοποιηθεί επενδύσεις. </a:t>
            </a:r>
            <a:endParaRPr lang="en-US" sz="2000" b="0" dirty="0" smtClean="0"/>
          </a:p>
          <a:p>
            <a:pPr marL="342900" indent="-342900">
              <a:buFont typeface="Arial" pitchFamily="34" charset="0"/>
              <a:buChar char="•"/>
            </a:pPr>
            <a:r>
              <a:rPr lang="el-GR" sz="2000" b="0" dirty="0" smtClean="0"/>
              <a:t>Η διαφορά ανάμεσα στο επιτόκιο που πληρώνεται για κρατικά ομόλογα των ΗΠΑ και το επιτόκιο που πληρώνεται για ομόλογο μιας άλλης χώρας που έχει μεγαλύτερο κίνδυνο ονομάζεται </a:t>
            </a:r>
            <a:r>
              <a:rPr lang="el-GR" sz="2000" dirty="0" smtClean="0"/>
              <a:t>ρίσκο χώρας. </a:t>
            </a:r>
            <a:endParaRPr lang="en-US" sz="2000" dirty="0" smtClean="0"/>
          </a:p>
          <a:p>
            <a:pPr marL="800100" lvl="1" indent="-342900">
              <a:buFont typeface="Arial" pitchFamily="34" charset="0"/>
              <a:buChar char="•"/>
            </a:pPr>
            <a:r>
              <a:rPr lang="el-GR" sz="2000" b="0" dirty="0" smtClean="0"/>
              <a:t>Στις </a:t>
            </a:r>
            <a:r>
              <a:rPr lang="en-US" sz="2000" b="0" dirty="0" smtClean="0"/>
              <a:t>21</a:t>
            </a:r>
            <a:r>
              <a:rPr lang="el-GR" sz="2000" b="0" dirty="0" smtClean="0"/>
              <a:t> Ιουνίου</a:t>
            </a:r>
            <a:r>
              <a:rPr lang="en-US" sz="2000" b="0" dirty="0" smtClean="0"/>
              <a:t> </a:t>
            </a:r>
            <a:r>
              <a:rPr lang="en-US" sz="2000" b="0" dirty="0"/>
              <a:t>2010, </a:t>
            </a:r>
            <a:r>
              <a:rPr lang="el-GR" sz="2000" b="0" dirty="0" smtClean="0"/>
              <a:t>οι</a:t>
            </a:r>
            <a:r>
              <a:rPr lang="en-US" sz="2000" b="0" dirty="0" smtClean="0"/>
              <a:t> </a:t>
            </a:r>
            <a:r>
              <a:rPr lang="en-US" sz="2000" b="0" i="1" dirty="0"/>
              <a:t>Financial Times </a:t>
            </a:r>
            <a:r>
              <a:rPr lang="el-GR" sz="2000" b="0" dirty="0" smtClean="0"/>
              <a:t>ανακοίνωσαν ότι κυβερνήσεις με καλή αξιολόγηση ως προς τις επενδύσεις, όπως η Πολωνία (βαθμός </a:t>
            </a:r>
            <a:r>
              <a:rPr lang="en-US" sz="2000" b="0" dirty="0" smtClean="0"/>
              <a:t>A</a:t>
            </a:r>
            <a:r>
              <a:rPr lang="en-US" sz="2000" b="0" dirty="0"/>
              <a:t>−) </a:t>
            </a:r>
            <a:r>
              <a:rPr lang="el-GR" sz="2000" b="0" dirty="0" smtClean="0"/>
              <a:t>είχαν ένα ρίσκο χώρας της τάξης του </a:t>
            </a:r>
            <a:r>
              <a:rPr lang="en-US" sz="2000" b="0" dirty="0" smtClean="0"/>
              <a:t>+1</a:t>
            </a:r>
            <a:r>
              <a:rPr lang="el-GR" sz="2000" b="0" dirty="0" smtClean="0"/>
              <a:t>,</a:t>
            </a:r>
            <a:r>
              <a:rPr lang="en-US" sz="2000" b="0" dirty="0" smtClean="0"/>
              <a:t>88%, </a:t>
            </a:r>
            <a:r>
              <a:rPr lang="el-GR" sz="2000" b="0" dirty="0" smtClean="0"/>
              <a:t>ενώ κυβερνήσεις με ομόλογα-σκουπίδια, όπως η Κολομβία (βαθμός </a:t>
            </a:r>
            <a:r>
              <a:rPr lang="en-US" sz="2000" b="0" dirty="0" smtClean="0"/>
              <a:t>BB</a:t>
            </a:r>
            <a:r>
              <a:rPr lang="en-US" sz="2000" b="0" dirty="0"/>
              <a:t>+) </a:t>
            </a:r>
            <a:r>
              <a:rPr lang="el-GR" sz="2000" b="0" dirty="0" smtClean="0"/>
              <a:t>είχαν ρίσκο χώρας της τάξης του </a:t>
            </a:r>
            <a:r>
              <a:rPr lang="en-US" sz="2000" b="0" dirty="0" smtClean="0"/>
              <a:t> 2</a:t>
            </a:r>
            <a:r>
              <a:rPr lang="el-GR" sz="2000" b="0" dirty="0" smtClean="0"/>
              <a:t>,</a:t>
            </a:r>
            <a:r>
              <a:rPr lang="en-US" sz="2000" b="0" dirty="0" smtClean="0"/>
              <a:t>64%.</a:t>
            </a:r>
          </a:p>
        </p:txBody>
      </p:sp>
    </p:spTree>
    <p:extLst>
      <p:ext uri="{BB962C8B-B14F-4D97-AF65-F5344CB8AC3E}">
        <p14:creationId xmlns="" xmlns:p14="http://schemas.microsoft.com/office/powerpoint/2010/main" val="14495057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6531540" cy="274238"/>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a:solidFill>
                  <a:srgbClr val="69134B"/>
                </a:solidFill>
              </a:rPr>
              <a:t>2 </a:t>
            </a:r>
            <a:r>
              <a:rPr lang="el-GR" dirty="0" smtClean="0">
                <a:solidFill>
                  <a:srgbClr val="69134B"/>
                </a:solidFill>
              </a:rPr>
              <a:t>Παγκοσμιοποίηση της Χρηματοοικονομικής: Χρέη και Ελλείμματα</a:t>
            </a:r>
            <a:endParaRPr lang="en-US" i="0" dirty="0">
              <a:solidFill>
                <a:srgbClr val="69134B"/>
              </a:solidFill>
            </a:endParaRPr>
          </a:p>
        </p:txBody>
      </p:sp>
      <p:cxnSp>
        <p:nvCxnSpPr>
          <p:cNvPr id="23" name="Straight Connector 22"/>
          <p:cNvCxnSpPr/>
          <p:nvPr/>
        </p:nvCxnSpPr>
        <p:spPr bwMode="auto">
          <a:xfrm>
            <a:off x="566738" y="682658"/>
            <a:ext cx="6867704" cy="1"/>
          </a:xfrm>
          <a:prstGeom prst="line">
            <a:avLst/>
          </a:prstGeom>
          <a:noFill/>
          <a:ln w="19050" cap="rnd" cmpd="sng" algn="ctr">
            <a:solidFill>
              <a:srgbClr val="9C3A45"/>
            </a:solidFill>
            <a:prstDash val="sysDash"/>
            <a:round/>
            <a:headEnd type="none" w="med" len="med"/>
            <a:tailEnd type="none" w="med" len="med"/>
          </a:ln>
          <a:effectLst/>
        </p:spPr>
      </p:cxnSp>
      <p:sp>
        <p:nvSpPr>
          <p:cNvPr id="7" name="Rectangle 6"/>
          <p:cNvSpPr>
            <a:spLocks noChangeArrowheads="1"/>
          </p:cNvSpPr>
          <p:nvPr/>
        </p:nvSpPr>
        <p:spPr bwMode="auto">
          <a:xfrm>
            <a:off x="566738" y="820739"/>
            <a:ext cx="8114124" cy="127419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«Αγγελούδια και Πεθαμένοι»</a:t>
            </a:r>
            <a:r>
              <a:rPr lang="en-US" sz="2400" dirty="0" smtClean="0">
                <a:solidFill>
                  <a:srgbClr val="356A41"/>
                </a:solidFill>
              </a:rPr>
              <a:t>: </a:t>
            </a:r>
            <a:r>
              <a:rPr lang="el-GR" sz="2400" dirty="0" smtClean="0">
                <a:solidFill>
                  <a:srgbClr val="356A41"/>
                </a:solidFill>
              </a:rPr>
              <a:t>Χρεοκοπίες και άλλοι Κίνδυνοι</a:t>
            </a:r>
            <a:endParaRPr lang="en-US" sz="2400" dirty="0" smtClean="0">
              <a:solidFill>
                <a:srgbClr val="356A41"/>
              </a:solidFill>
            </a:endParaRPr>
          </a:p>
          <a:p>
            <a:pPr>
              <a:spcBef>
                <a:spcPct val="20000"/>
              </a:spcBef>
              <a:spcAft>
                <a:spcPct val="0"/>
              </a:spcAft>
            </a:pPr>
            <a:endParaRPr lang="en-US" sz="2400" dirty="0">
              <a:solidFill>
                <a:srgbClr val="356A41"/>
              </a:solidFill>
            </a:endParaRPr>
          </a:p>
        </p:txBody>
      </p:sp>
      <p:sp>
        <p:nvSpPr>
          <p:cNvPr id="9" name="Text Box 2"/>
          <p:cNvSpPr txBox="1">
            <a:spLocks noChangeArrowheads="1"/>
          </p:cNvSpPr>
          <p:nvPr/>
        </p:nvSpPr>
        <p:spPr bwMode="auto">
          <a:xfrm>
            <a:off x="566738" y="1886857"/>
            <a:ext cx="8114124" cy="3268587"/>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400" b="0" dirty="0" smtClean="0"/>
              <a:t>Γιατί χρεοκοπούν οι χώρες; Και τι συμβαίνει όταν κάνουν κάτι τέτοιο; </a:t>
            </a:r>
            <a:endParaRPr lang="en-US" sz="2400" b="0" dirty="0" smtClean="0"/>
          </a:p>
          <a:p>
            <a:pPr marL="342900" indent="-342900">
              <a:buFont typeface="Arial" pitchFamily="34" charset="0"/>
              <a:buChar char="•"/>
            </a:pPr>
            <a:r>
              <a:rPr lang="el-GR" sz="2400" b="0" dirty="0" smtClean="0"/>
              <a:t>Ποιοι είναι οι προσδιοριστικοί παράγοντες των ασφαλίστρων κινδύνου; </a:t>
            </a:r>
            <a:endParaRPr lang="en-US" sz="2400" b="0" dirty="0" smtClean="0"/>
          </a:p>
          <a:p>
            <a:pPr marL="342900" indent="-342900">
              <a:buFont typeface="Arial" pitchFamily="34" charset="0"/>
              <a:buChar char="•"/>
            </a:pPr>
            <a:r>
              <a:rPr lang="el-GR" sz="2400" b="0" dirty="0" smtClean="0"/>
              <a:t>Πώς τα ασφάλιστρα κινδύνου επηρεάζουν τα μακροοικονομικά αποτελέσματα, όπως την παραγωγή και τις συναλλαγματικές ισοτιμίες; </a:t>
            </a:r>
            <a:endParaRPr lang="en-US" sz="2200" b="0" dirty="0" smtClean="0"/>
          </a:p>
        </p:txBody>
      </p:sp>
    </p:spTree>
    <p:extLst>
      <p:ext uri="{BB962C8B-B14F-4D97-AF65-F5344CB8AC3E}">
        <p14:creationId xmlns="" xmlns:p14="http://schemas.microsoft.com/office/powerpoint/2010/main" val="1281890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left)">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wipe(left)">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sp>
        <p:nvSpPr>
          <p:cNvPr id="24" name="Text Box 2"/>
          <p:cNvSpPr txBox="1">
            <a:spLocks noChangeArrowheads="1"/>
          </p:cNvSpPr>
          <p:nvPr/>
        </p:nvSpPr>
        <p:spPr bwMode="auto">
          <a:xfrm>
            <a:off x="566738" y="638629"/>
            <a:ext cx="8114124" cy="6331485"/>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Οι ενέργειες της κυβέρνησης επηρεάζουν τα οικονομικά αποτελέσματα κατά πολλούς τρόπους, λαμβάνοντας αποφάσεις για συναλλαγματικές ισοτιμίες, μακροοικονομικές πολιτικές, για το εάν θα πρέπει να αποπληρωθούν (ή όχι) τα χρέη τους, και ούτω καθ’ εξής. </a:t>
            </a:r>
            <a:endParaRPr lang="en-US" sz="2400" b="0" dirty="0" smtClean="0"/>
          </a:p>
          <a:p>
            <a:pPr marL="342900" indent="-342900">
              <a:buFont typeface="Arial" pitchFamily="34" charset="0"/>
              <a:buChar char="•"/>
            </a:pPr>
            <a:r>
              <a:rPr lang="el-GR" sz="2400" b="0" dirty="0" smtClean="0"/>
              <a:t>Για να αποκτήσουν μια βαθύτερη κατανόηση της παγκόσμιας μακροοικονομίας, οι οικονομολόγοι μελετούν </a:t>
            </a:r>
            <a:r>
              <a:rPr lang="el-GR" sz="2400" dirty="0" smtClean="0"/>
              <a:t>πολιτικές, </a:t>
            </a:r>
            <a:r>
              <a:rPr lang="el-GR" sz="2400" b="0" dirty="0" smtClean="0"/>
              <a:t>και επίσης εξετάζουν το ευρύτερο πλαίσιο κανόνων και προτύπων, ή </a:t>
            </a:r>
            <a:r>
              <a:rPr lang="el-GR" sz="2400" dirty="0" smtClean="0"/>
              <a:t>καθεστώτων</a:t>
            </a:r>
            <a:r>
              <a:rPr lang="el-GR" sz="2400" b="0" dirty="0" smtClean="0"/>
              <a:t>, μέσα στο οποίο γίνονται επιλογές πολιτικών. </a:t>
            </a:r>
            <a:endParaRPr lang="en-US" sz="2400" b="0" dirty="0" smtClean="0"/>
          </a:p>
          <a:p>
            <a:pPr marL="342900" indent="-342900">
              <a:buFont typeface="Arial" pitchFamily="34" charset="0"/>
              <a:buChar char="•"/>
            </a:pPr>
            <a:r>
              <a:rPr lang="el-GR" sz="2400" b="0" dirty="0" smtClean="0"/>
              <a:t>Στο ευρύτερο δυνατό επίπεδο, η έρευνα επίσης επικεντρώνεται στους </a:t>
            </a:r>
            <a:r>
              <a:rPr lang="el-GR" sz="2400" dirty="0" smtClean="0"/>
              <a:t>θεσμούς</a:t>
            </a:r>
            <a:r>
              <a:rPr lang="el-GR" sz="2400" b="0" dirty="0" smtClean="0"/>
              <a:t>, ένας όρος που αναφέρεται στο σύνολο νομικών, πολιτικών, πολιτισμικών και κοινωνικών δομών που επηρεάζουν οικονομικές και πολιτικές δράσεις.  </a:t>
            </a:r>
            <a:endParaRPr lang="en-US" sz="2400" b="0" dirty="0" smtClean="0"/>
          </a:p>
        </p:txBody>
      </p:sp>
      <p:cxnSp>
        <p:nvCxnSpPr>
          <p:cNvPr id="23" name="Straight Connector 22"/>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Tree>
    <p:extLst>
      <p:ext uri="{BB962C8B-B14F-4D97-AF65-F5344CB8AC3E}">
        <p14:creationId xmlns="" xmlns:p14="http://schemas.microsoft.com/office/powerpoint/2010/main" val="24297636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wipe(left)">
                                      <p:cBhvr>
                                        <p:cTn id="23" dur="500"/>
                                        <p:tgtEl>
                                          <p:spTgt spid="2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wipe(left)">
                                      <p:cBhvr>
                                        <p:cTn id="28"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820738"/>
            <a:ext cx="8114124" cy="4376583"/>
          </a:xfrm>
          <a:prstGeom prst="rect">
            <a:avLst/>
          </a:prstGeom>
          <a:noFill/>
          <a:ln w="9525" algn="ctr">
            <a:noFill/>
            <a:miter lim="800000"/>
            <a:headEnd/>
            <a:tailEnd/>
          </a:ln>
          <a:effectLst/>
        </p:spPr>
        <p:txBody>
          <a:bodyPr wrap="square">
            <a:spAutoFit/>
          </a:bodyPr>
          <a:lstStyle/>
          <a:p>
            <a:r>
              <a:rPr lang="el-GR" sz="2400" b="0" dirty="0" smtClean="0"/>
              <a:t>Τρία σημαντικά στοιχεία του ευρύτερου μακροοικονομικού περιβάλλοντος που θα παίξουν σημαντικό ρόλο στο υπόλοιπο του βιβλίου αυτού είναι:</a:t>
            </a:r>
            <a:endParaRPr lang="en-US" sz="2400" b="0" dirty="0" smtClean="0"/>
          </a:p>
          <a:p>
            <a:pPr marL="569913" lvl="1" indent="-403225">
              <a:buFont typeface="+mj-lt"/>
              <a:buAutoNum type="arabicPeriod"/>
              <a:tabLst>
                <a:tab pos="628650" algn="l"/>
              </a:tabLst>
            </a:pPr>
            <a:r>
              <a:rPr lang="el-GR" sz="2400" b="0" dirty="0" smtClean="0"/>
              <a:t>Οι κανόνες που μια κυβέρνηση αποφασίζει να εφαρμόσει για να περιορίσει ή να επιτρέψει την κινητικότητα κεφαλαίων. </a:t>
            </a:r>
            <a:endParaRPr lang="en-US" sz="2400" b="0" dirty="0" smtClean="0"/>
          </a:p>
          <a:p>
            <a:pPr marL="569913" lvl="1" indent="-403225">
              <a:buFont typeface="+mj-lt"/>
              <a:buAutoNum type="arabicPeriod"/>
              <a:tabLst>
                <a:tab pos="628650" algn="l"/>
              </a:tabLst>
            </a:pPr>
            <a:r>
              <a:rPr lang="el-GR" sz="2400" b="0" dirty="0" smtClean="0"/>
              <a:t>Η απόφαση που λαμβάνει μια κυβέρνηση μεταξύ ενός καθεστώτος σταθερής και ενός κυμαινόμενης συναλλαγματικής ισοτιμίας.  </a:t>
            </a:r>
            <a:endParaRPr lang="en-US" sz="2400" b="0" dirty="0" smtClean="0"/>
          </a:p>
          <a:p>
            <a:pPr marL="569913" lvl="1" indent="-403225">
              <a:buFont typeface="+mj-lt"/>
              <a:buAutoNum type="arabicPeriod"/>
              <a:tabLst>
                <a:tab pos="628650" algn="l"/>
              </a:tabLst>
            </a:pPr>
            <a:r>
              <a:rPr lang="el-GR" sz="2400" b="0" dirty="0" smtClean="0"/>
              <a:t>Τα θεσμικά θεμέλια της οικονομικής απόδοσης, όπως η ποιότητα της διακυβέρνησης μιας χώρας. </a:t>
            </a:r>
            <a:endParaRPr lang="en-US" sz="2400" b="0" dirty="0" smtClean="0"/>
          </a:p>
        </p:txBody>
      </p:sp>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Tree>
    <p:extLst>
      <p:ext uri="{BB962C8B-B14F-4D97-AF65-F5344CB8AC3E}">
        <p14:creationId xmlns="" xmlns:p14="http://schemas.microsoft.com/office/powerpoint/2010/main" val="3198356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566738" y="1393371"/>
            <a:ext cx="8232878" cy="5441490"/>
          </a:xfrm>
          <a:prstGeom prst="rect">
            <a:avLst/>
          </a:prstGeom>
          <a:noFill/>
          <a:ln w="9525" algn="ctr">
            <a:noFill/>
            <a:miter lim="800000"/>
            <a:headEnd/>
            <a:tailEnd/>
          </a:ln>
          <a:effectLst/>
        </p:spPr>
        <p:txBody>
          <a:bodyPr wrap="square">
            <a:spAutoFit/>
          </a:bodyPr>
          <a:lstStyle/>
          <a:p>
            <a:r>
              <a:rPr lang="el-GR" sz="2200" b="0" dirty="0" smtClean="0"/>
              <a:t>Το διεθνές εμπόριο αυξήθηκε καθώς σταδιακά χαλάρωσαν οι εμπορικοί φραγμοί, και πολλές χώρες έχουν ενθαρρύνει την μετακίνηση του διεθνούς κεφαλαίου αίροντας περιορισμούς χρηματοοικονομικών συναλλαγών. </a:t>
            </a:r>
            <a:endParaRPr lang="en-US" sz="2200" b="0" dirty="0" smtClean="0"/>
          </a:p>
          <a:p>
            <a:r>
              <a:rPr lang="el-GR" sz="2200" b="0" dirty="0" smtClean="0"/>
              <a:t>Οι τρεις ομάδες χωρών που θα εμφανίζονται συχνά στην ανάλυσή μας είναι:</a:t>
            </a:r>
            <a:endParaRPr lang="en-US" sz="2200" b="0" dirty="0" smtClean="0"/>
          </a:p>
          <a:p>
            <a:pPr marL="747713" lvl="1" indent="-290513"/>
            <a:r>
              <a:rPr lang="en-US" sz="2200" b="0" dirty="0" smtClean="0">
                <a:solidFill>
                  <a:srgbClr val="C26529"/>
                </a:solidFill>
              </a:rPr>
              <a:t>■</a:t>
            </a:r>
            <a:r>
              <a:rPr lang="en-US" sz="2200" b="0" dirty="0" smtClean="0"/>
              <a:t> </a:t>
            </a:r>
            <a:r>
              <a:rPr lang="el-GR" sz="2200" dirty="0" smtClean="0"/>
              <a:t>Ανεπτυγμένες χώρες</a:t>
            </a:r>
            <a:r>
              <a:rPr lang="en-US" sz="2200" b="0" dirty="0" smtClean="0"/>
              <a:t>—</a:t>
            </a:r>
            <a:r>
              <a:rPr lang="el-GR" sz="2200" b="0" dirty="0" smtClean="0"/>
              <a:t> χώρες με υψηλά επίπεδα κατά κεφαλήν εισοδήματος, οι οποίες είναι καλά ενσωματωμένες στην παγκόσμια οικονομία</a:t>
            </a:r>
            <a:endParaRPr lang="en-US" sz="2200" b="0" dirty="0" smtClean="0"/>
          </a:p>
          <a:p>
            <a:pPr marL="747713" lvl="1" indent="-290513"/>
            <a:r>
              <a:rPr lang="en-US" sz="2200" b="0" dirty="0" smtClean="0">
                <a:solidFill>
                  <a:srgbClr val="C26529"/>
                </a:solidFill>
              </a:rPr>
              <a:t>■</a:t>
            </a:r>
            <a:r>
              <a:rPr lang="en-US" sz="2200" b="0" dirty="0" smtClean="0"/>
              <a:t> </a:t>
            </a:r>
            <a:r>
              <a:rPr lang="el-GR" sz="2200" dirty="0" smtClean="0"/>
              <a:t>Αναδυόμενες αγορές</a:t>
            </a:r>
            <a:r>
              <a:rPr lang="en-US" sz="2200" b="0" dirty="0" smtClean="0"/>
              <a:t>—</a:t>
            </a:r>
            <a:r>
              <a:rPr lang="el-GR" sz="2200" b="0" dirty="0" smtClean="0"/>
              <a:t>κυρίως χώρες μεσαίου εισοδήματος που αναπτύσσονται και ενσωματώνονται περισσότερο στην παγκόσμια οικονομία</a:t>
            </a:r>
            <a:endParaRPr lang="en-US" sz="2200" b="0" dirty="0" smtClean="0"/>
          </a:p>
          <a:p>
            <a:pPr marL="747713" lvl="1" indent="-290513"/>
            <a:r>
              <a:rPr lang="en-US" sz="2200" b="0" dirty="0" smtClean="0">
                <a:solidFill>
                  <a:srgbClr val="C26529"/>
                </a:solidFill>
              </a:rPr>
              <a:t>■</a:t>
            </a:r>
            <a:r>
              <a:rPr lang="en-US" sz="2200" b="0" dirty="0" smtClean="0"/>
              <a:t> </a:t>
            </a:r>
            <a:r>
              <a:rPr lang="el-GR" sz="2200" dirty="0" smtClean="0"/>
              <a:t>Αναπτυσσόμενες χώρες</a:t>
            </a:r>
            <a:r>
              <a:rPr lang="en-US" sz="2200" b="0" dirty="0" smtClean="0"/>
              <a:t>—</a:t>
            </a:r>
            <a:r>
              <a:rPr lang="el-GR" sz="2200" b="0" dirty="0" smtClean="0"/>
              <a:t>κυρίως χώρες χαμηλού εισοδήματος που δεν είναι καλά ενσωματωμένες στην παγκόσμια οικονομία</a:t>
            </a:r>
            <a:endParaRPr lang="en-US" sz="2200" b="0" dirty="0" smtClean="0"/>
          </a:p>
        </p:txBody>
      </p:sp>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1" name="Rectangle 10"/>
          <p:cNvSpPr>
            <a:spLocks noChangeArrowheads="1"/>
          </p:cNvSpPr>
          <p:nvPr/>
        </p:nvSpPr>
        <p:spPr bwMode="auto">
          <a:xfrm>
            <a:off x="566738" y="638630"/>
            <a:ext cx="8114124"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Ενσωμάτωση και Έλεγχοι Κεφαλαίου: Κανόνες της Διεθνούς Χρηματοοικονομικής </a:t>
            </a:r>
            <a:endParaRPr lang="en-US" sz="2400" dirty="0">
              <a:solidFill>
                <a:srgbClr val="356A41"/>
              </a:solidFill>
            </a:endParaRPr>
          </a:p>
        </p:txBody>
      </p:sp>
    </p:spTree>
    <p:extLst>
      <p:ext uri="{BB962C8B-B14F-4D97-AF65-F5344CB8AC3E}">
        <p14:creationId xmlns="" xmlns:p14="http://schemas.microsoft.com/office/powerpoint/2010/main" val="30023432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wipe(left)">
                                      <p:cBhvr>
                                        <p:cTn id="16" dur="500"/>
                                        <p:tgtEl>
                                          <p:spTgt spid="24">
                                            <p:txEl>
                                              <p:pRg st="1" end="1"/>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Effect transition="in" filter="wipe(left)">
                                      <p:cBhvr>
                                        <p:cTn id="20" dur="500"/>
                                        <p:tgtEl>
                                          <p:spTgt spid="2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xEl>
                                              <p:pRg st="3" end="3"/>
                                            </p:txEl>
                                          </p:spTgt>
                                        </p:tgtEl>
                                        <p:attrNameLst>
                                          <p:attrName>style.visibility</p:attrName>
                                        </p:attrNameLst>
                                      </p:cBhvr>
                                      <p:to>
                                        <p:strVal val="visible"/>
                                      </p:to>
                                    </p:set>
                                    <p:animEffect transition="in" filter="wipe(left)">
                                      <p:cBhvr>
                                        <p:cTn id="25" dur="500"/>
                                        <p:tgtEl>
                                          <p:spTgt spid="2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xEl>
                                              <p:pRg st="4" end="4"/>
                                            </p:txEl>
                                          </p:spTgt>
                                        </p:tgtEl>
                                        <p:attrNameLst>
                                          <p:attrName>style.visibility</p:attrName>
                                        </p:attrNameLst>
                                      </p:cBhvr>
                                      <p:to>
                                        <p:strVal val="visible"/>
                                      </p:to>
                                    </p:set>
                                    <p:animEffect transition="in" filter="wipe(left)">
                                      <p:cBhvr>
                                        <p:cTn id="30"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grpSp>
        <p:nvGrpSpPr>
          <p:cNvPr id="8" name="Group 39"/>
          <p:cNvGrpSpPr/>
          <p:nvPr/>
        </p:nvGrpSpPr>
        <p:grpSpPr>
          <a:xfrm>
            <a:off x="546292" y="1639760"/>
            <a:ext cx="8377237" cy="4993319"/>
            <a:chOff x="566738" y="2200275"/>
            <a:chExt cx="7805737" cy="4219575"/>
          </a:xfrm>
        </p:grpSpPr>
        <p:sp>
          <p:nvSpPr>
            <p:cNvPr id="12" name="Rectangle 11"/>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3" name="Rectangle 12"/>
            <p:cNvSpPr/>
            <p:nvPr/>
          </p:nvSpPr>
          <p:spPr bwMode="auto">
            <a:xfrm>
              <a:off x="581024" y="2219323"/>
              <a:ext cx="7772401" cy="254281"/>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4" name="Text Box 7"/>
          <p:cNvSpPr txBox="1">
            <a:spLocks noChangeArrowheads="1"/>
          </p:cNvSpPr>
          <p:nvPr/>
        </p:nvSpPr>
        <p:spPr bwMode="auto">
          <a:xfrm>
            <a:off x="565343" y="1660620"/>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n-US" dirty="0">
                <a:solidFill>
                  <a:srgbClr val="831951"/>
                </a:solidFill>
              </a:rPr>
              <a:t>FIGURE</a:t>
            </a:r>
            <a:r>
              <a:rPr lang="en-US" dirty="0"/>
              <a:t> </a:t>
            </a:r>
            <a:r>
              <a:rPr lang="en-US" dirty="0" smtClean="0"/>
              <a:t>12-5</a:t>
            </a:r>
            <a:endParaRPr lang="en-US" dirty="0"/>
          </a:p>
        </p:txBody>
      </p:sp>
      <p:sp>
        <p:nvSpPr>
          <p:cNvPr id="15" name="Rectangle 14"/>
          <p:cNvSpPr/>
          <p:nvPr/>
        </p:nvSpPr>
        <p:spPr bwMode="auto">
          <a:xfrm>
            <a:off x="664902" y="2013710"/>
            <a:ext cx="8153852" cy="3270435"/>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6" name="Rectangle 15"/>
          <p:cNvSpPr/>
          <p:nvPr/>
        </p:nvSpPr>
        <p:spPr>
          <a:xfrm>
            <a:off x="546291" y="5260396"/>
            <a:ext cx="8377237" cy="1458861"/>
          </a:xfrm>
          <a:prstGeom prst="rect">
            <a:avLst/>
          </a:prstGeom>
          <a:noFill/>
        </p:spPr>
        <p:txBody>
          <a:bodyPr wrap="square">
            <a:spAutoFit/>
          </a:bodyPr>
          <a:lstStyle/>
          <a:p>
            <a:r>
              <a:rPr lang="el-GR" sz="1600" dirty="0" smtClean="0">
                <a:solidFill>
                  <a:srgbClr val="8A3A6A"/>
                </a:solidFill>
              </a:rPr>
              <a:t>Χρηματοοικονομική Παγκοσμιοποίηση</a:t>
            </a:r>
            <a:r>
              <a:rPr lang="en-US" sz="1600" dirty="0" smtClean="0">
                <a:solidFill>
                  <a:srgbClr val="8A3A6A"/>
                </a:solidFill>
              </a:rPr>
              <a:t> </a:t>
            </a:r>
            <a:r>
              <a:rPr lang="el-GR" dirty="0" smtClean="0"/>
              <a:t>Από τη δεκαετία του 1970 έχουν αρθεί πολλοί περιορισμοί των διεθνών χρηματοοικονομικών συναλλαγών, όπως φαίνεται από το διάγραμμα χρονολογικής σειρά στο μέρος </a:t>
            </a:r>
            <a:r>
              <a:rPr lang="en-US" dirty="0" smtClean="0"/>
              <a:t>(</a:t>
            </a:r>
            <a:r>
              <a:rPr lang="en-US" dirty="0"/>
              <a:t>a). </a:t>
            </a:r>
            <a:endParaRPr lang="en-US" dirty="0" smtClean="0"/>
          </a:p>
          <a:p>
            <a:r>
              <a:rPr lang="el-GR" dirty="0" smtClean="0"/>
              <a:t>Ο όγκος των συναλλαγών έχει επίσης αυξηθεί δραματικά, όπως φαίνεται στο μέρος </a:t>
            </a:r>
            <a:r>
              <a:rPr lang="en-US" dirty="0" smtClean="0"/>
              <a:t>(</a:t>
            </a:r>
            <a:r>
              <a:rPr lang="en-US" dirty="0"/>
              <a:t>b). </a:t>
            </a:r>
            <a:r>
              <a:rPr lang="el-GR" dirty="0" smtClean="0"/>
              <a:t>Οι τάσεις αυτές είναι ισχυρότερες στις αναπτυγμένες χώρες, με τις αναδυόμενες αγορές να ακολουθούν και τις αναπτυσσόμενες χώρες να έπονται. </a:t>
            </a:r>
            <a:endParaRPr lang="en-US" dirty="0"/>
          </a:p>
        </p:txBody>
      </p:sp>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17" name="Picture 1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18" name="Picture 1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19" name="Picture 18"/>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24" name="Picture 2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20" name="Picture 19"/>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21" name="Picture 20"/>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22" name="Picture 21"/>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25" name="Picture 24"/>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26" name="Picture 25"/>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pic>
        <p:nvPicPr>
          <p:cNvPr id="27" name="Picture 26"/>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786560" y="2094570"/>
            <a:ext cx="7867650" cy="3095625"/>
          </a:xfrm>
          <a:prstGeom prst="rect">
            <a:avLst/>
          </a:prstGeom>
        </p:spPr>
      </p:pic>
      <p:sp>
        <p:nvSpPr>
          <p:cNvPr id="29" name="Rectangle 28"/>
          <p:cNvSpPr>
            <a:spLocks noChangeArrowheads="1"/>
          </p:cNvSpPr>
          <p:nvPr/>
        </p:nvSpPr>
        <p:spPr bwMode="auto">
          <a:xfrm>
            <a:off x="566738" y="820738"/>
            <a:ext cx="8114124"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Ενσωμάτωση και Έλεγχοι Κεφαλαίου: Κανόνες της Διεθνούς Χρηματοοικονομικής </a:t>
            </a:r>
            <a:endParaRPr lang="en-US" sz="2400" dirty="0" smtClean="0">
              <a:solidFill>
                <a:srgbClr val="356A41"/>
              </a:solidFill>
            </a:endParaRPr>
          </a:p>
        </p:txBody>
      </p:sp>
    </p:spTree>
    <p:extLst>
      <p:ext uri="{BB962C8B-B14F-4D97-AF65-F5344CB8AC3E}">
        <p14:creationId xmlns="" xmlns:p14="http://schemas.microsoft.com/office/powerpoint/2010/main" val="5072406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750"/>
                                        <p:tgtEl>
                                          <p:spTgt spid="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475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1000"/>
                                        <p:tgtEl>
                                          <p:spTgt spid="17"/>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000"/>
                                        <p:tgtEl>
                                          <p:spTgt spid="18"/>
                                        </p:tgtEl>
                                      </p:cBhvr>
                                    </p:animEffect>
                                  </p:childTnLst>
                                </p:cTn>
                              </p:par>
                            </p:childTnLst>
                          </p:cTn>
                        </p:par>
                        <p:par>
                          <p:cTn id="46" fill="hold">
                            <p:stCondLst>
                              <p:cond delay="6750"/>
                            </p:stCondLst>
                            <p:childTnLst>
                              <p:par>
                                <p:cTn id="47" presetID="22" presetClass="entr" presetSubtype="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Effect transition="in" filter="wipe(left)">
                                      <p:cBhvr>
                                        <p:cTn id="54" dur="500"/>
                                        <p:tgtEl>
                                          <p:spTgt spid="16">
                                            <p:txEl>
                                              <p:pRg st="1" end="1"/>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750"/>
                                        <p:tgtEl>
                                          <p:spTgt spid="21"/>
                                        </p:tgtEl>
                                      </p:cBhvr>
                                    </p:animEffect>
                                  </p:childTnLst>
                                </p:cTn>
                              </p:par>
                            </p:childTnLst>
                          </p:cTn>
                        </p:par>
                        <p:par>
                          <p:cTn id="63" fill="hold">
                            <p:stCondLst>
                              <p:cond delay="1750"/>
                            </p:stCondLst>
                            <p:childTnLst>
                              <p:par>
                                <p:cTn id="64" presetID="22" presetClass="entr" presetSubtype="8"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750"/>
                                        <p:tgtEl>
                                          <p:spTgt spid="22"/>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par>
                          <p:cTn id="71" fill="hold">
                            <p:stCondLst>
                              <p:cond delay="3000"/>
                            </p:stCondLst>
                            <p:childTnLst>
                              <p:par>
                                <p:cTn id="72" presetID="22" presetClass="entr" presetSubtype="8"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750"/>
                                        <p:tgtEl>
                                          <p:spTgt spid="25"/>
                                        </p:tgtEl>
                                      </p:cBhvr>
                                    </p:animEffect>
                                  </p:childTnLst>
                                </p:cTn>
                              </p:par>
                            </p:childTnLst>
                          </p:cTn>
                        </p:par>
                        <p:par>
                          <p:cTn id="75" fill="hold">
                            <p:stCondLst>
                              <p:cond delay="3750"/>
                            </p:stCondLst>
                            <p:childTnLst>
                              <p:par>
                                <p:cTn id="76" presetID="22" presetClass="entr" presetSubtype="8"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750"/>
                                        <p:tgtEl>
                                          <p:spTgt spid="26"/>
                                        </p:tgtEl>
                                      </p:cBhvr>
                                    </p:animEffect>
                                  </p:childTnLst>
                                </p:cTn>
                              </p:par>
                            </p:childTnLst>
                          </p:cTn>
                        </p:par>
                        <p:par>
                          <p:cTn id="79" fill="hold">
                            <p:stCondLst>
                              <p:cond delay="4500"/>
                            </p:stCondLst>
                            <p:childTnLst>
                              <p:par>
                                <p:cTn id="80" presetID="22" presetClass="entr" presetSubtype="8"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8" name="Text Box 2"/>
          <p:cNvSpPr txBox="1">
            <a:spLocks noChangeArrowheads="1"/>
          </p:cNvSpPr>
          <p:nvPr/>
        </p:nvSpPr>
        <p:spPr bwMode="auto">
          <a:xfrm>
            <a:off x="566738" y="1717265"/>
            <a:ext cx="5616348" cy="5022914"/>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r>
              <a:rPr lang="en-US" sz="2400" dirty="0" smtClean="0">
                <a:solidFill>
                  <a:srgbClr val="3D68AF"/>
                </a:solidFill>
              </a:rPr>
              <a:t> </a:t>
            </a:r>
          </a:p>
          <a:p>
            <a:r>
              <a:rPr lang="el-GR" sz="2000" b="0" dirty="0" smtClean="0"/>
              <a:t>Γιατί τόσες πολλές χώρες έχουν επιλέξει να ακολουθήσουν πολιτικές χρηματοοικονομικού ανοίγματος; </a:t>
            </a:r>
            <a:endParaRPr lang="en-US" sz="2000" b="0" dirty="0" smtClean="0"/>
          </a:p>
          <a:p>
            <a:r>
              <a:rPr lang="el-GR" sz="2000" b="0" dirty="0" smtClean="0"/>
              <a:t>Ποια είναι τα δυνητικά οικονομικά οφέλη από την κατάργηση των περιορισμών στους ελέγχους κεφαλαίων και από την υιοθέτηση τέτοιων πολιτικών απελευθέρωσης; </a:t>
            </a:r>
            <a:endParaRPr lang="en-US" sz="2000" b="0" dirty="0" smtClean="0"/>
          </a:p>
          <a:p>
            <a:r>
              <a:rPr lang="el-GR" sz="2000" b="0" dirty="0" smtClean="0"/>
              <a:t>Εάν υπάρχουν οφέλη, γιατί αυτή η αλλαγή πολιτικής επήλθε με τόσο αργό ρυθμό από τη δεκαετία του 1970; </a:t>
            </a:r>
            <a:endParaRPr lang="en-US" sz="2000" b="0" dirty="0" smtClean="0"/>
          </a:p>
          <a:p>
            <a:r>
              <a:rPr lang="el-GR" sz="2000" b="0" dirty="0" smtClean="0"/>
              <a:t>Υπάρχει δυνητικό κόστος που αντισταθμίζει τα οφέλη; Εάν ναι, μπορούν οι έλεγχοι κεφαλαίου να είναι επωφελείς για μια χώρα που τους επιβάλει; </a:t>
            </a:r>
            <a:endParaRPr lang="en-US" sz="2000" b="0" dirty="0" smtClean="0"/>
          </a:p>
        </p:txBody>
      </p:sp>
      <p:sp>
        <p:nvSpPr>
          <p:cNvPr id="19" name="Rectangle 18"/>
          <p:cNvSpPr>
            <a:spLocks noChangeArrowheads="1"/>
          </p:cNvSpPr>
          <p:nvPr/>
        </p:nvSpPr>
        <p:spPr bwMode="auto">
          <a:xfrm>
            <a:off x="566738" y="820738"/>
            <a:ext cx="8114124"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Ενσωμάτωση και Έλεγχοι Κεφαλαίου: Κανόνες της Διεθνούς Χρηματοοικονομικής </a:t>
            </a:r>
            <a:endParaRPr lang="en-US" sz="2400" dirty="0" smtClean="0">
              <a:solidFill>
                <a:srgbClr val="356A41"/>
              </a:solidFill>
            </a:endParaRPr>
          </a:p>
        </p:txBody>
      </p:sp>
      <p:sp>
        <p:nvSpPr>
          <p:cNvPr id="3" name="Rectangle 2"/>
          <p:cNvSpPr/>
          <p:nvPr/>
        </p:nvSpPr>
        <p:spPr>
          <a:xfrm>
            <a:off x="6321627" y="3241964"/>
            <a:ext cx="2680966" cy="2462213"/>
          </a:xfrm>
          <a:prstGeom prst="rect">
            <a:avLst/>
          </a:prstGeom>
        </p:spPr>
        <p:txBody>
          <a:bodyPr wrap="square">
            <a:spAutoFit/>
          </a:bodyPr>
          <a:lstStyle/>
          <a:p>
            <a:r>
              <a:rPr lang="el-GR" b="0" dirty="0" smtClean="0"/>
              <a:t>Αποφεύγοντας τον έλεγχο: Για χρόνια η Ζιμπάμπουε επέβαλε ελέγχους στην κίνηση κεφαλαίων. Θεωρητικά, τα δολάρια ΗΠΑ μπορούσαν να ανταλλάσσονται με δολάρια Ζιμπάμπουε, μόνο μέσω επίσημων διαύλων στην επίσημη ισοτιμία. Στο δρόμο, όμως, η πραγματικότητα είναι διαφορετική. </a:t>
            </a:r>
            <a:endParaRPr lang="en-US" dirty="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40702" y="1337824"/>
            <a:ext cx="2643140" cy="1775860"/>
          </a:xfrm>
          <a:prstGeom prst="rect">
            <a:avLst/>
          </a:prstGeom>
        </p:spPr>
      </p:pic>
    </p:spTree>
    <p:extLst>
      <p:ext uri="{BB962C8B-B14F-4D97-AF65-F5344CB8AC3E}">
        <p14:creationId xmlns="" xmlns:p14="http://schemas.microsoft.com/office/powerpoint/2010/main" val="37175763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wipe(left)">
                                      <p:cBhvr>
                                        <p:cTn id="16" dur="500"/>
                                        <p:tgtEl>
                                          <p:spTgt spid="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wipe(left)">
                                      <p:cBhvr>
                                        <p:cTn id="21" dur="500"/>
                                        <p:tgtEl>
                                          <p:spTgt spid="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xEl>
                                              <p:pRg st="3" end="3"/>
                                            </p:txEl>
                                          </p:spTgt>
                                        </p:tgtEl>
                                        <p:attrNameLst>
                                          <p:attrName>style.visibility</p:attrName>
                                        </p:attrNameLst>
                                      </p:cBhvr>
                                      <p:to>
                                        <p:strVal val="visible"/>
                                      </p:to>
                                    </p:set>
                                    <p:animEffect transition="in" filter="wipe(left)">
                                      <p:cBhvr>
                                        <p:cTn id="26" dur="500"/>
                                        <p:tgtEl>
                                          <p:spTgt spid="1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Effect transition="in" filter="wipe(left)">
                                      <p:cBhvr>
                                        <p:cTn id="31"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5"/>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420914" y="820738"/>
            <a:ext cx="7393050"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Ανεξαρτησία και Νομισματική Πολιτική</a:t>
            </a:r>
            <a:r>
              <a:rPr lang="en-US" sz="2400" dirty="0" smtClean="0">
                <a:solidFill>
                  <a:srgbClr val="356A41"/>
                </a:solidFill>
              </a:rPr>
              <a:t>:</a:t>
            </a:r>
            <a:r>
              <a:rPr lang="el-GR" sz="2400" dirty="0" smtClean="0">
                <a:solidFill>
                  <a:srgbClr val="356A41"/>
                </a:solidFill>
              </a:rPr>
              <a:t>  Επιλογή Καθεστώτων Συναλλαγματικής Ισοτιμίας</a:t>
            </a:r>
            <a:endParaRPr lang="en-US" sz="2400" dirty="0">
              <a:solidFill>
                <a:srgbClr val="356A41"/>
              </a:solidFill>
            </a:endParaRPr>
          </a:p>
        </p:txBody>
      </p:sp>
      <p:sp>
        <p:nvSpPr>
          <p:cNvPr id="3" name="Rectangle 2"/>
          <p:cNvSpPr/>
          <p:nvPr/>
        </p:nvSpPr>
        <p:spPr>
          <a:xfrm>
            <a:off x="2351315" y="6319330"/>
            <a:ext cx="6792686" cy="307777"/>
          </a:xfrm>
          <a:prstGeom prst="rect">
            <a:avLst/>
          </a:prstGeom>
        </p:spPr>
        <p:txBody>
          <a:bodyPr wrap="square">
            <a:spAutoFit/>
          </a:bodyPr>
          <a:lstStyle/>
          <a:p>
            <a:r>
              <a:rPr lang="el-GR" b="0" dirty="0" smtClean="0"/>
              <a:t>Σχέδια κερμάτων Ευρώ για έξι σημερινές ή μελλοντικές χώρες-μέλη.</a:t>
            </a:r>
            <a:r>
              <a:rPr lang="en-US" b="0" dirty="0" smtClean="0"/>
              <a:t> </a:t>
            </a:r>
            <a:endParaRPr lang="en-US" dirty="0"/>
          </a:p>
        </p:txBody>
      </p:sp>
      <p:grpSp>
        <p:nvGrpSpPr>
          <p:cNvPr id="11" name="Group 39"/>
          <p:cNvGrpSpPr/>
          <p:nvPr/>
        </p:nvGrpSpPr>
        <p:grpSpPr>
          <a:xfrm>
            <a:off x="956554" y="1749117"/>
            <a:ext cx="6002376" cy="3666030"/>
            <a:chOff x="566738" y="2200275"/>
            <a:chExt cx="7805737" cy="4219575"/>
          </a:xfrm>
        </p:grpSpPr>
        <p:sp>
          <p:nvSpPr>
            <p:cNvPr id="12" name="Rectangle 11"/>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3" name="Rectangle 12"/>
            <p:cNvSpPr/>
            <p:nvPr/>
          </p:nvSpPr>
          <p:spPr bwMode="auto">
            <a:xfrm>
              <a:off x="581025" y="2219320"/>
              <a:ext cx="7772401" cy="368364"/>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4" name="Text Box 7"/>
          <p:cNvSpPr txBox="1">
            <a:spLocks noChangeArrowheads="1"/>
          </p:cNvSpPr>
          <p:nvPr/>
        </p:nvSpPr>
        <p:spPr bwMode="auto">
          <a:xfrm>
            <a:off x="990118" y="1784492"/>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12-6 </a:t>
            </a:r>
            <a:endParaRPr lang="en-US" dirty="0"/>
          </a:p>
        </p:txBody>
      </p:sp>
      <p:sp>
        <p:nvSpPr>
          <p:cNvPr id="15" name="Rectangle 14"/>
          <p:cNvSpPr/>
          <p:nvPr/>
        </p:nvSpPr>
        <p:spPr>
          <a:xfrm>
            <a:off x="4589803" y="2143604"/>
            <a:ext cx="2354479" cy="3293209"/>
          </a:xfrm>
          <a:prstGeom prst="rect">
            <a:avLst/>
          </a:prstGeom>
          <a:noFill/>
        </p:spPr>
        <p:txBody>
          <a:bodyPr wrap="square">
            <a:spAutoFit/>
          </a:bodyPr>
          <a:lstStyle/>
          <a:p>
            <a:r>
              <a:rPr lang="el-GR" sz="1600" dirty="0" smtClean="0">
                <a:solidFill>
                  <a:srgbClr val="8A3A6A"/>
                </a:solidFill>
              </a:rPr>
              <a:t>Καθεστώτα Συναλλαγματικής Ισοτιμίας </a:t>
            </a:r>
            <a:r>
              <a:rPr lang="el-GR" sz="1600" dirty="0" smtClean="0"/>
              <a:t>Το κυκλικό διάγραμμα δείχνει μια κατηγοριοποίηση καθεστώτων συναλλαγματικής ισοτιμίας σε όλο τον κόσμο χρησιμοποιώντας τα πλέον πρόσφατα στοιχεία του έτους 2008. </a:t>
            </a:r>
            <a:endParaRPr lang="en-US" sz="1600" dirty="0"/>
          </a:p>
        </p:txBody>
      </p:sp>
      <p:sp>
        <p:nvSpPr>
          <p:cNvPr id="16" name="Rectangle 15"/>
          <p:cNvSpPr/>
          <p:nvPr/>
        </p:nvSpPr>
        <p:spPr bwMode="auto">
          <a:xfrm>
            <a:off x="1050999" y="2143604"/>
            <a:ext cx="3461615" cy="3164665"/>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23918" y="2282898"/>
            <a:ext cx="2886075" cy="2886075"/>
          </a:xfrm>
          <a:prstGeom prst="rect">
            <a:avLst/>
          </a:prstGeom>
        </p:spPr>
      </p:pic>
      <p:grpSp>
        <p:nvGrpSpPr>
          <p:cNvPr id="22" name="Group 21"/>
          <p:cNvGrpSpPr/>
          <p:nvPr/>
        </p:nvGrpSpPr>
        <p:grpSpPr>
          <a:xfrm>
            <a:off x="7874759" y="642559"/>
            <a:ext cx="925438" cy="5691601"/>
            <a:chOff x="6926120" y="697899"/>
            <a:chExt cx="925438" cy="5691601"/>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26120" y="5500681"/>
              <a:ext cx="886968" cy="888819"/>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27488" y="4528258"/>
              <a:ext cx="886968" cy="886968"/>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926120" y="3582132"/>
              <a:ext cx="886968" cy="886968"/>
            </a:xfrm>
            <a:prstGeom prst="rect">
              <a:avLst/>
            </a:prstGeom>
          </p:spPr>
        </p:pic>
        <p:pic>
          <p:nvPicPr>
            <p:cNvPr id="17" name="Picture 1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975677" y="2618422"/>
              <a:ext cx="875881" cy="886968"/>
            </a:xfrm>
            <a:prstGeom prst="rect">
              <a:avLst/>
            </a:prstGeom>
          </p:spPr>
        </p:pic>
        <p:pic>
          <p:nvPicPr>
            <p:cNvPr id="18" name="Picture 1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957597" y="697899"/>
              <a:ext cx="881425" cy="886968"/>
            </a:xfrm>
            <a:prstGeom prst="rect">
              <a:avLst/>
            </a:prstGeom>
          </p:spPr>
        </p:pic>
        <p:pic>
          <p:nvPicPr>
            <p:cNvPr id="21" name="Picture 2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957380" y="1640893"/>
              <a:ext cx="875881" cy="886968"/>
            </a:xfrm>
            <a:prstGeom prst="rect">
              <a:avLst/>
            </a:prstGeom>
          </p:spPr>
        </p:pic>
      </p:grpSp>
    </p:spTree>
    <p:extLst>
      <p:ext uri="{BB962C8B-B14F-4D97-AF65-F5344CB8AC3E}">
        <p14:creationId xmlns="" xmlns:p14="http://schemas.microsoft.com/office/powerpoint/2010/main" val="34978807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2"/>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14" grpId="0" animBg="1"/>
      <p:bldP spid="15" grpId="0" build="p" bldLvl="2"/>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566738" y="820738"/>
            <a:ext cx="7401605"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Ανεξαρτησία και Νομισματική Πολιτική</a:t>
            </a:r>
            <a:r>
              <a:rPr lang="en-US" sz="2400" dirty="0" smtClean="0">
                <a:solidFill>
                  <a:srgbClr val="356A41"/>
                </a:solidFill>
              </a:rPr>
              <a:t>:</a:t>
            </a:r>
            <a:r>
              <a:rPr lang="el-GR" sz="2400" dirty="0" smtClean="0">
                <a:solidFill>
                  <a:srgbClr val="356A41"/>
                </a:solidFill>
              </a:rPr>
              <a:t>  Επιλογή Καθεστώτων Συναλλαγματικής Ισοτιμίας</a:t>
            </a:r>
            <a:endParaRPr lang="en-US" sz="2400" dirty="0" smtClean="0">
              <a:solidFill>
                <a:srgbClr val="356A41"/>
              </a:solidFill>
            </a:endParaRPr>
          </a:p>
        </p:txBody>
      </p:sp>
      <p:sp>
        <p:nvSpPr>
          <p:cNvPr id="17" name="Text Box 2"/>
          <p:cNvSpPr txBox="1">
            <a:spLocks noChangeArrowheads="1"/>
          </p:cNvSpPr>
          <p:nvPr/>
        </p:nvSpPr>
        <p:spPr bwMode="auto">
          <a:xfrm>
            <a:off x="566738" y="1657890"/>
            <a:ext cx="8114124" cy="3859518"/>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Παρά την πληθώρα νομισμάτων, διαπιστώνουμε επίσης και νεοεμφανιζόμενες μορφές νομισματικής οργάνωσης. Κάποιες ομάδες χωρών αποφάσισαν να απλοποιήσουν τις συναλλαγές τους υιοθετώντας ένα </a:t>
            </a:r>
            <a:r>
              <a:rPr lang="el-GR" sz="2400" dirty="0" smtClean="0"/>
              <a:t>κοινό νόμισμα </a:t>
            </a:r>
            <a:r>
              <a:rPr lang="el-GR" sz="2400" b="0" dirty="0" smtClean="0"/>
              <a:t>με μοιρασμένη την πολιτική ευθύνη. Το πιο αξιοσημείωτο παράδειγμα είναι η Ευρωζώνη. </a:t>
            </a:r>
            <a:endParaRPr lang="en-US" sz="2400" b="0" dirty="0" smtClean="0"/>
          </a:p>
          <a:p>
            <a:pPr marL="342900" indent="-342900">
              <a:buFont typeface="Arial" pitchFamily="34" charset="0"/>
              <a:buChar char="•"/>
            </a:pPr>
            <a:r>
              <a:rPr lang="el-GR" sz="2400" b="0" dirty="0" smtClean="0"/>
              <a:t>Επίσης, άλλες χώρες έχουν επιλέξει να χρησιμοποιούν νομίσματα πάνω στα οποία δεν έχουν κανένα πολιτικό έλεγχο, όπως συνέβη στις πρόσφατες περιπτώσεις </a:t>
            </a:r>
            <a:r>
              <a:rPr lang="el-GR" sz="2400" dirty="0" smtClean="0"/>
              <a:t>δολαριοποίησης</a:t>
            </a:r>
            <a:r>
              <a:rPr lang="el-GR" sz="2400" b="0" dirty="0" smtClean="0"/>
              <a:t> στο Ελ Σαλβαδόρ και στον Ισημερινό. </a:t>
            </a:r>
            <a:endParaRPr lang="en-US" sz="2400" b="0" dirty="0" smtClean="0"/>
          </a:p>
        </p:txBody>
      </p:sp>
    </p:spTree>
    <p:extLst>
      <p:ext uri="{BB962C8B-B14F-4D97-AF65-F5344CB8AC3E}">
        <p14:creationId xmlns="" xmlns:p14="http://schemas.microsoft.com/office/powerpoint/2010/main" val="31999177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232229"/>
            <a:ext cx="7588444" cy="365269"/>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566738" y="820738"/>
            <a:ext cx="7401605"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Ανεξαρτησία και Νομισματική Πολιτική</a:t>
            </a:r>
            <a:r>
              <a:rPr lang="en-US" sz="2400" dirty="0" smtClean="0">
                <a:solidFill>
                  <a:srgbClr val="356A41"/>
                </a:solidFill>
              </a:rPr>
              <a:t>:</a:t>
            </a:r>
            <a:r>
              <a:rPr lang="el-GR" sz="2400" dirty="0" smtClean="0">
                <a:solidFill>
                  <a:srgbClr val="356A41"/>
                </a:solidFill>
              </a:rPr>
              <a:t>  Επιλογή Καθεστώτων Συναλλαγματικής Ισοτιμίας</a:t>
            </a:r>
            <a:endParaRPr lang="en-US" sz="2400" dirty="0" smtClean="0">
              <a:solidFill>
                <a:srgbClr val="356A41"/>
              </a:solidFill>
            </a:endParaRPr>
          </a:p>
        </p:txBody>
      </p:sp>
      <p:sp>
        <p:nvSpPr>
          <p:cNvPr id="8" name="Text Box 2"/>
          <p:cNvSpPr txBox="1">
            <a:spLocks noChangeArrowheads="1"/>
          </p:cNvSpPr>
          <p:nvPr/>
        </p:nvSpPr>
        <p:spPr bwMode="auto">
          <a:xfrm>
            <a:off x="566738" y="1651735"/>
            <a:ext cx="8114124" cy="5115246"/>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400" b="0" dirty="0" smtClean="0"/>
              <a:t>Γιατί τόσες πολλές χώρες επιμένουν στη «βαρβαρότητα» του να έχουν δικό τους νόμισμα (όπως το θέτει ο </a:t>
            </a:r>
            <a:r>
              <a:rPr lang="en-US" sz="2400" b="0" dirty="0" smtClean="0"/>
              <a:t>John </a:t>
            </a:r>
            <a:r>
              <a:rPr lang="en-US" sz="2400" b="0" dirty="0"/>
              <a:t>Stuart </a:t>
            </a:r>
            <a:r>
              <a:rPr lang="en-US" sz="2400" b="0" dirty="0" smtClean="0"/>
              <a:t>Mill)</a:t>
            </a:r>
            <a:r>
              <a:rPr lang="el-GR" sz="2400" b="0" dirty="0" smtClean="0"/>
              <a:t>; Γιατί κάποιες χώρες δημιουργούν ένα κοινό νόμισμα ή υιοθετούν το νόμισμα μιας άλλης χώρας; </a:t>
            </a:r>
            <a:endParaRPr lang="en-US" sz="2400" b="0" dirty="0" smtClean="0"/>
          </a:p>
          <a:p>
            <a:pPr marL="342900" indent="-342900">
              <a:buFont typeface="Arial" pitchFamily="34" charset="0"/>
              <a:buChar char="•"/>
            </a:pPr>
            <a:r>
              <a:rPr lang="el-GR" sz="2400" b="0" dirty="0" smtClean="0"/>
              <a:t>Γιατί κάποιες χώρες, που έχουν κρατήσει τα νομίσματά τους, διατηρούν σταθερή συναλλαγματική ισοτιμία με ένα άλλο νόμισμα; </a:t>
            </a:r>
            <a:endParaRPr lang="en-US" sz="2400" b="0" dirty="0"/>
          </a:p>
          <a:p>
            <a:pPr marL="342900" indent="-342900">
              <a:buFont typeface="Arial" pitchFamily="34" charset="0"/>
              <a:buChar char="•"/>
            </a:pPr>
            <a:r>
              <a:rPr lang="el-GR" sz="2400" b="0" dirty="0" smtClean="0"/>
              <a:t>Και γιατί άλλες χώρες επιτρέπουν στη συναλλαγματική ισοτιμία τους να κυμαίνεται στην πάροδο του χρόνου, επιλέγοντας ως καθεστώς την κυμαινόμενη συναλλαγματική ισοτιμία; </a:t>
            </a:r>
            <a:endParaRPr lang="en-US" sz="2200" b="0" dirty="0" smtClean="0"/>
          </a:p>
        </p:txBody>
      </p:sp>
    </p:spTree>
    <p:extLst>
      <p:ext uri="{BB962C8B-B14F-4D97-AF65-F5344CB8AC3E}">
        <p14:creationId xmlns="" xmlns:p14="http://schemas.microsoft.com/office/powerpoint/2010/main" val="25303748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bwMode="auto">
          <a:xfrm>
            <a:off x="566738" y="333829"/>
            <a:ext cx="3981543" cy="264153"/>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2"/>
              </a:solidFill>
              <a:effectLst/>
              <a:latin typeface="Arial" charset="0"/>
            </a:endParaRPr>
          </a:p>
        </p:txBody>
      </p:sp>
      <p:cxnSp>
        <p:nvCxnSpPr>
          <p:cNvPr id="4" name="Straight Connector 3"/>
          <p:cNvCxnSpPr/>
          <p:nvPr/>
        </p:nvCxnSpPr>
        <p:spPr bwMode="auto">
          <a:xfrm>
            <a:off x="566738" y="607200"/>
            <a:ext cx="3970911" cy="0"/>
          </a:xfrm>
          <a:prstGeom prst="line">
            <a:avLst/>
          </a:prstGeom>
          <a:noFill/>
          <a:ln w="19050" cap="rnd" cmpd="sng" algn="ctr">
            <a:solidFill>
              <a:srgbClr val="9C3A45"/>
            </a:solidFill>
            <a:prstDash val="sysDash"/>
            <a:round/>
            <a:headEnd type="none" w="med" len="med"/>
            <a:tailEnd type="none" w="med" len="med"/>
          </a:ln>
          <a:effectLst/>
        </p:spPr>
      </p:cxnSp>
      <p:sp>
        <p:nvSpPr>
          <p:cNvPr id="5" name="Rectangle 3"/>
          <p:cNvSpPr>
            <a:spLocks noGrp="1" noChangeArrowheads="1"/>
          </p:cNvSpPr>
          <p:nvPr>
            <p:ph type="title"/>
          </p:nvPr>
        </p:nvSpPr>
        <p:spPr>
          <a:xfrm>
            <a:off x="566738" y="1"/>
            <a:ext cx="8577261" cy="820738"/>
          </a:xfrm>
        </p:spPr>
        <p:txBody>
          <a:bodyPr/>
          <a:lstStyle/>
          <a:p>
            <a:r>
              <a:rPr lang="el-GR" dirty="0" smtClean="0">
                <a:solidFill>
                  <a:srgbClr val="69134B"/>
                </a:solidFill>
              </a:rPr>
              <a:t>Εισαγωγή</a:t>
            </a:r>
            <a:endParaRPr lang="en-US" i="0" dirty="0">
              <a:solidFill>
                <a:srgbClr val="69134B"/>
              </a:solidFill>
            </a:endParaRPr>
          </a:p>
        </p:txBody>
      </p:sp>
      <p:sp>
        <p:nvSpPr>
          <p:cNvPr id="2" name="Rectangle 1"/>
          <p:cNvSpPr/>
          <p:nvPr/>
        </p:nvSpPr>
        <p:spPr>
          <a:xfrm>
            <a:off x="566738" y="820738"/>
            <a:ext cx="7698488" cy="3490186"/>
          </a:xfrm>
          <a:prstGeom prst="rect">
            <a:avLst/>
          </a:prstGeom>
        </p:spPr>
        <p:txBody>
          <a:bodyPr wrap="square">
            <a:spAutoFit/>
          </a:bodyPr>
          <a:lstStyle/>
          <a:p>
            <a:pPr marL="342900" indent="-342900">
              <a:buFont typeface="Arial" pitchFamily="34" charset="0"/>
              <a:buChar char="•"/>
            </a:pPr>
            <a:r>
              <a:rPr lang="el-GR" sz="2400" b="0" dirty="0" smtClean="0"/>
              <a:t>Τα μοναδικά χαρακτηριστικά της διεθνούς μακροοικονομικής μπορούν να περιοριστούν σε τρία βασικά στοιχεία: ο κόσμος έχει πολλά νομίσματα (όχι ένα), οι χώρες είναι χρηματοοικονομικά ενοποιημένες (όχι απομονωμένες), και σε αυτό το περιβάλλον γίνονται επιλογές οικονομικής πολιτικής (αλλά όχι πάντα σωστές).</a:t>
            </a:r>
            <a:endParaRPr lang="en-US" sz="2400" b="0" dirty="0" smtClean="0"/>
          </a:p>
          <a:p>
            <a:pPr marL="342900" indent="-342900">
              <a:buFont typeface="Arial" pitchFamily="34" charset="0"/>
              <a:buChar char="•"/>
            </a:pPr>
            <a:r>
              <a:rPr lang="el-GR" sz="2400" b="0" dirty="0" smtClean="0"/>
              <a:t>Αυτό το εισαγωγικό κεφάλαιο εξηγεί εν συντομία το δρόμο που ανοίγεται μπροστά μας.  </a:t>
            </a:r>
            <a:endParaRPr lang="en-US" sz="2400" b="0" dirty="0"/>
          </a:p>
        </p:txBody>
      </p:sp>
    </p:spTree>
    <p:extLst>
      <p:ext uri="{BB962C8B-B14F-4D97-AF65-F5344CB8AC3E}">
        <p14:creationId xmlns="" xmlns:p14="http://schemas.microsoft.com/office/powerpoint/2010/main" val="35287799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566738" y="820738"/>
            <a:ext cx="7401605"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Θεσμοί και Οικονομική Απόδοση</a:t>
            </a:r>
            <a:r>
              <a:rPr lang="en-US" sz="2400" dirty="0" smtClean="0">
                <a:solidFill>
                  <a:srgbClr val="356A41"/>
                </a:solidFill>
              </a:rPr>
              <a:t>: </a:t>
            </a:r>
            <a:r>
              <a:rPr lang="el-GR" sz="2400" dirty="0" smtClean="0">
                <a:solidFill>
                  <a:srgbClr val="356A41"/>
                </a:solidFill>
              </a:rPr>
              <a:t>Ποιότητα της Διακυβέρνησης</a:t>
            </a:r>
            <a:endParaRPr lang="en-US" sz="2400" dirty="0">
              <a:solidFill>
                <a:srgbClr val="356A41"/>
              </a:solidFill>
            </a:endParaRPr>
          </a:p>
        </p:txBody>
      </p:sp>
      <p:sp>
        <p:nvSpPr>
          <p:cNvPr id="8" name="Text Box 2"/>
          <p:cNvSpPr txBox="1">
            <a:spLocks noChangeArrowheads="1"/>
          </p:cNvSpPr>
          <p:nvPr/>
        </p:nvSpPr>
        <p:spPr bwMode="auto">
          <a:xfrm>
            <a:off x="566738" y="1651735"/>
            <a:ext cx="8114124" cy="3194721"/>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Οι νομικές, πολιτικές, κοινωνικές, πολιτισμικές, ηθικές, και θρησκευτικές δομές μιας κοινωνίας δημιουργούν το περιβάλλον της οικονομικής ευημερίας και σταθερότητας, ή της φτώχειας και της αστάθειας. </a:t>
            </a:r>
            <a:endParaRPr lang="en-US" sz="2400" b="0" dirty="0" smtClean="0"/>
          </a:p>
          <a:p>
            <a:pPr marL="342900" indent="-342900">
              <a:buFont typeface="Arial" pitchFamily="34" charset="0"/>
              <a:buChar char="•"/>
            </a:pPr>
            <a:r>
              <a:rPr lang="el-GR" sz="2400" b="0" dirty="0" smtClean="0"/>
              <a:t>Το καλύτερο επίπεδο θεσμών συσχετίζεται με το υψηλότερο </a:t>
            </a:r>
            <a:r>
              <a:rPr lang="el-GR" sz="2400" dirty="0" smtClean="0"/>
              <a:t>κατά κεφαλήν εισόδημα. </a:t>
            </a:r>
            <a:endParaRPr lang="en-US" sz="2400" dirty="0" smtClean="0"/>
          </a:p>
          <a:p>
            <a:pPr marL="342900" indent="-342900">
              <a:buFont typeface="Arial" pitchFamily="34" charset="0"/>
              <a:buChar char="•"/>
            </a:pPr>
            <a:r>
              <a:rPr lang="el-GR" sz="2400" b="0" dirty="0" smtClean="0"/>
              <a:t>Το καλύτερο επίπεδο θεσμών επίσης συσχετίζεται με μικρότερη </a:t>
            </a:r>
            <a:r>
              <a:rPr lang="el-GR" sz="2400" dirty="0" smtClean="0"/>
              <a:t>διακύμανση εισοδήματος.</a:t>
            </a:r>
            <a:endParaRPr lang="en-US" sz="2400" b="0" dirty="0"/>
          </a:p>
        </p:txBody>
      </p:sp>
    </p:spTree>
    <p:extLst>
      <p:ext uri="{BB962C8B-B14F-4D97-AF65-F5344CB8AC3E}">
        <p14:creationId xmlns="" xmlns:p14="http://schemas.microsoft.com/office/powerpoint/2010/main" val="22604202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grpSp>
        <p:nvGrpSpPr>
          <p:cNvPr id="11" name="Group 39"/>
          <p:cNvGrpSpPr/>
          <p:nvPr/>
        </p:nvGrpSpPr>
        <p:grpSpPr>
          <a:xfrm>
            <a:off x="546292" y="820737"/>
            <a:ext cx="8377237" cy="5781943"/>
            <a:chOff x="566738" y="2200275"/>
            <a:chExt cx="7805737" cy="4219575"/>
          </a:xfrm>
        </p:grpSpPr>
        <p:sp>
          <p:nvSpPr>
            <p:cNvPr id="12" name="Rectangle 11"/>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3" name="Rectangle 12"/>
            <p:cNvSpPr/>
            <p:nvPr/>
          </p:nvSpPr>
          <p:spPr bwMode="auto">
            <a:xfrm>
              <a:off x="581024" y="2219324"/>
              <a:ext cx="7772401" cy="232486"/>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4" name="Text Box 7"/>
          <p:cNvSpPr txBox="1">
            <a:spLocks noChangeArrowheads="1"/>
          </p:cNvSpPr>
          <p:nvPr/>
        </p:nvSpPr>
        <p:spPr bwMode="auto">
          <a:xfrm>
            <a:off x="565343" y="841598"/>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12-7</a:t>
            </a:r>
            <a:endParaRPr lang="en-US" dirty="0"/>
          </a:p>
        </p:txBody>
      </p:sp>
      <p:sp>
        <p:nvSpPr>
          <p:cNvPr id="15" name="Rectangle 14"/>
          <p:cNvSpPr/>
          <p:nvPr/>
        </p:nvSpPr>
        <p:spPr bwMode="auto">
          <a:xfrm>
            <a:off x="664902" y="1218437"/>
            <a:ext cx="8153852" cy="4060803"/>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6" name="Rectangle 15"/>
          <p:cNvSpPr/>
          <p:nvPr/>
        </p:nvSpPr>
        <p:spPr>
          <a:xfrm>
            <a:off x="650440" y="5279241"/>
            <a:ext cx="8123916" cy="1200329"/>
          </a:xfrm>
          <a:prstGeom prst="rect">
            <a:avLst/>
          </a:prstGeom>
          <a:noFill/>
        </p:spPr>
        <p:txBody>
          <a:bodyPr wrap="square">
            <a:spAutoFit/>
          </a:bodyPr>
          <a:lstStyle/>
          <a:p>
            <a:r>
              <a:rPr lang="el-GR" sz="1600" dirty="0" smtClean="0">
                <a:solidFill>
                  <a:srgbClr val="8A3A6A"/>
                </a:solidFill>
              </a:rPr>
              <a:t>Θεσμοί και Οικονομική Απόδοση</a:t>
            </a:r>
            <a:r>
              <a:rPr lang="en-US" sz="1600" dirty="0" smtClean="0">
                <a:solidFill>
                  <a:srgbClr val="8A3A6A"/>
                </a:solidFill>
              </a:rPr>
              <a:t> </a:t>
            </a:r>
            <a:r>
              <a:rPr lang="el-GR" dirty="0" smtClean="0"/>
              <a:t>Το ιστόγραμμα δείχνει πώς ένας δείκτης που μετρά την ποιότητα των θεσμών μιας χώρας συσχετίζεται θετικά με το επίπεδο του κατά κεφαλήν εισοδήματος, όπως φαίνεται στο διάγραμμα </a:t>
            </a:r>
            <a:r>
              <a:rPr lang="en-US" dirty="0" smtClean="0"/>
              <a:t>(</a:t>
            </a:r>
            <a:r>
              <a:rPr lang="en-US" dirty="0"/>
              <a:t>a), </a:t>
            </a:r>
            <a:r>
              <a:rPr lang="el-GR" dirty="0" smtClean="0"/>
              <a:t>και αρνητικά με τη διακύμανση του κατά κεφαλήν εισοδήματος, όπως φαίνεται στο διάγραμμα</a:t>
            </a:r>
            <a:r>
              <a:rPr lang="en-US" dirty="0" smtClean="0"/>
              <a:t>(b</a:t>
            </a:r>
            <a:r>
              <a:rPr lang="en-US" dirty="0"/>
              <a:t>). </a:t>
            </a:r>
            <a:r>
              <a:rPr lang="el-GR" dirty="0" smtClean="0"/>
              <a:t>Σε κάθε μία εκ των περιπτώσεων δίδεται η γραμμή καλύτερης προσαρμογής. </a:t>
            </a:r>
            <a:r>
              <a:rPr lang="en-US" dirty="0" smtClean="0"/>
              <a:t> </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17" name="Picture 1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18" name="Picture 1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19" name="Picture 1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20" name="Picture 19"/>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21" name="Picture 2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22" name="Picture 21"/>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23" name="Picture 22"/>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24" name="Picture 23"/>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25" name="Picture 24"/>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26" name="Picture 25"/>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pic>
        <p:nvPicPr>
          <p:cNvPr id="27" name="Picture 26"/>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1531985" y="1272282"/>
            <a:ext cx="6305550" cy="3962400"/>
          </a:xfrm>
          <a:prstGeom prst="rect">
            <a:avLst/>
          </a:prstGeom>
        </p:spPr>
      </p:pic>
    </p:spTree>
    <p:extLst>
      <p:ext uri="{BB962C8B-B14F-4D97-AF65-F5344CB8AC3E}">
        <p14:creationId xmlns="" xmlns:p14="http://schemas.microsoft.com/office/powerpoint/2010/main" val="4560309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750"/>
                                        <p:tgtEl>
                                          <p:spTgt spid="5"/>
                                        </p:tgtEl>
                                      </p:cBhvr>
                                    </p:animEffect>
                                  </p:childTnLst>
                                </p:cTn>
                              </p:par>
                            </p:childTnLst>
                          </p:cTn>
                        </p:par>
                        <p:par>
                          <p:cTn id="26" fill="hold">
                            <p:stCondLst>
                              <p:cond delay="325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750"/>
                                        <p:tgtEl>
                                          <p:spTgt spid="6"/>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750"/>
                                        <p:tgtEl>
                                          <p:spTgt spid="8"/>
                                        </p:tgtEl>
                                      </p:cBhvr>
                                    </p:animEffect>
                                  </p:childTnLst>
                                </p:cTn>
                              </p:par>
                            </p:childTnLst>
                          </p:cTn>
                        </p:par>
                        <p:par>
                          <p:cTn id="34" fill="hold">
                            <p:stCondLst>
                              <p:cond delay="475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000"/>
                                        <p:tgtEl>
                                          <p:spTgt spid="17"/>
                                        </p:tgtEl>
                                      </p:cBhvr>
                                    </p:animEffect>
                                  </p:childTnLst>
                                </p:cTn>
                              </p:par>
                            </p:childTnLst>
                          </p:cTn>
                        </p:par>
                        <p:par>
                          <p:cTn id="38" fill="hold">
                            <p:stCondLst>
                              <p:cond delay="575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750"/>
                                        <p:tgtEl>
                                          <p:spTgt spid="18"/>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750"/>
                                        <p:tgtEl>
                                          <p:spTgt spid="19"/>
                                        </p:tgtEl>
                                      </p:cBhvr>
                                    </p:animEffect>
                                  </p:childTnLst>
                                </p:cTn>
                              </p:par>
                            </p:childTnLst>
                          </p:cTn>
                        </p:par>
                        <p:par>
                          <p:cTn id="46" fill="hold">
                            <p:stCondLst>
                              <p:cond delay="725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1000"/>
                                        <p:tgtEl>
                                          <p:spTgt spid="20"/>
                                        </p:tgtEl>
                                      </p:cBhvr>
                                    </p:animEffect>
                                  </p:childTnLst>
                                </p:cTn>
                              </p:par>
                            </p:childTnLst>
                          </p:cTn>
                        </p:par>
                        <p:par>
                          <p:cTn id="50" fill="hold">
                            <p:stCondLst>
                              <p:cond delay="825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8750"/>
                            </p:stCondLst>
                            <p:childTnLst>
                              <p:par>
                                <p:cTn id="55" presetID="22" presetClass="entr" presetSubtype="1"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750"/>
                                        <p:tgtEl>
                                          <p:spTgt spid="22"/>
                                        </p:tgtEl>
                                      </p:cBhvr>
                                    </p:animEffect>
                                  </p:childTnLst>
                                </p:cTn>
                              </p:par>
                            </p:childTnLst>
                          </p:cTn>
                        </p:par>
                        <p:par>
                          <p:cTn id="58" fill="hold">
                            <p:stCondLst>
                              <p:cond delay="9500"/>
                            </p:stCondLst>
                            <p:childTnLst>
                              <p:par>
                                <p:cTn id="59" presetID="22" presetClass="entr" presetSubtype="8"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750"/>
                                        <p:tgtEl>
                                          <p:spTgt spid="23"/>
                                        </p:tgtEl>
                                      </p:cBhvr>
                                    </p:animEffect>
                                  </p:childTnLst>
                                </p:cTn>
                              </p:par>
                            </p:childTnLst>
                          </p:cTn>
                        </p:par>
                        <p:par>
                          <p:cTn id="62" fill="hold">
                            <p:stCondLst>
                              <p:cond delay="10250"/>
                            </p:stCondLst>
                            <p:childTnLst>
                              <p:par>
                                <p:cTn id="63" presetID="22" presetClass="entr" presetSubtype="8"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750"/>
                                        <p:tgtEl>
                                          <p:spTgt spid="24"/>
                                        </p:tgtEl>
                                      </p:cBhvr>
                                    </p:animEffect>
                                  </p:childTnLst>
                                </p:cTn>
                              </p:par>
                            </p:childTnLst>
                          </p:cTn>
                        </p:par>
                        <p:par>
                          <p:cTn id="66" fill="hold">
                            <p:stCondLst>
                              <p:cond delay="11000"/>
                            </p:stCondLst>
                            <p:childTnLst>
                              <p:par>
                                <p:cTn id="67" presetID="22"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750"/>
                                        <p:tgtEl>
                                          <p:spTgt spid="25"/>
                                        </p:tgtEl>
                                      </p:cBhvr>
                                    </p:animEffect>
                                  </p:childTnLst>
                                </p:cTn>
                              </p:par>
                            </p:childTnLst>
                          </p:cTn>
                        </p:par>
                        <p:par>
                          <p:cTn id="70" fill="hold">
                            <p:stCondLst>
                              <p:cond delay="11750"/>
                            </p:stCondLst>
                            <p:childTnLst>
                              <p:par>
                                <p:cTn id="71" presetID="22" presetClass="entr" presetSubtype="8"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750"/>
                                        <p:tgtEl>
                                          <p:spTgt spid="26"/>
                                        </p:tgtEl>
                                      </p:cBhvr>
                                    </p:animEffect>
                                  </p:childTnLst>
                                </p:cTn>
                              </p:par>
                            </p:childTnLst>
                          </p:cTn>
                        </p:par>
                        <p:par>
                          <p:cTn id="74" fill="hold">
                            <p:stCondLst>
                              <p:cond delay="12500"/>
                            </p:stCondLst>
                            <p:childTnLst>
                              <p:par>
                                <p:cTn id="75" presetID="22" presetClass="entr" presetSubtype="8"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7" name="Rectangle 5"/>
          <p:cNvSpPr>
            <a:spLocks noChangeArrowheads="1"/>
          </p:cNvSpPr>
          <p:nvPr/>
        </p:nvSpPr>
        <p:spPr bwMode="auto">
          <a:xfrm>
            <a:off x="567195" y="1320800"/>
            <a:ext cx="5213243" cy="523220"/>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800" dirty="0" smtClean="0">
                <a:solidFill>
                  <a:schemeClr val="accent2"/>
                </a:solidFill>
                <a:latin typeface="Arial Narrow" pitchFamily="34" charset="0"/>
              </a:rPr>
              <a:t>Ο Πλούτος των Εθνών</a:t>
            </a:r>
            <a:endParaRPr lang="en-US" sz="2800" dirty="0">
              <a:solidFill>
                <a:schemeClr val="accent2"/>
              </a:solidFill>
              <a:latin typeface="Arial Narrow" pitchFamily="34" charset="0"/>
            </a:endParaRPr>
          </a:p>
        </p:txBody>
      </p:sp>
      <p:sp>
        <p:nvSpPr>
          <p:cNvPr id="18" name="Rectangle 17"/>
          <p:cNvSpPr>
            <a:spLocks noChangeArrowheads="1"/>
          </p:cNvSpPr>
          <p:nvPr/>
        </p:nvSpPr>
        <p:spPr bwMode="auto">
          <a:xfrm>
            <a:off x="552679" y="1756229"/>
            <a:ext cx="8163809" cy="1600438"/>
          </a:xfrm>
          <a:prstGeom prst="rect">
            <a:avLst/>
          </a:prstGeom>
          <a:noFill/>
          <a:ln w="9525" algn="ctr">
            <a:noFill/>
            <a:miter lim="800000"/>
            <a:headEnd/>
            <a:tailEnd/>
          </a:ln>
          <a:effectLst/>
        </p:spPr>
        <p:txBody>
          <a:bodyPr wrap="square">
            <a:spAutoFit/>
          </a:bodyPr>
          <a:lstStyle/>
          <a:p>
            <a:r>
              <a:rPr lang="el-GR" b="0" i="1" dirty="0" smtClean="0"/>
              <a:t>Οι κοινωνικοί επιστήμονες προσπαθούν επί αιώνες να αντιληφθούν τις βασικές συνθήκες που επιτρέπουν σε ένα έθνος να επιτύχει την ευημερία. Στο βιβλίο του «Ο Πλούτος των Εθνών» ο </a:t>
            </a:r>
            <a:r>
              <a:rPr lang="en-US" b="0" i="1" dirty="0" smtClean="0"/>
              <a:t>Adam Smith </a:t>
            </a:r>
            <a:r>
              <a:rPr lang="el-GR" b="0" i="1" dirty="0" smtClean="0"/>
              <a:t>έλεγε</a:t>
            </a:r>
            <a:r>
              <a:rPr lang="en-US" b="0" i="1" dirty="0" smtClean="0"/>
              <a:t>: </a:t>
            </a:r>
            <a:r>
              <a:rPr lang="el-GR" b="0" i="1" dirty="0" smtClean="0"/>
              <a:t> «Πολύ λίγα χρειάζονται επιπλέον για να μπορέσει μια χώρα να μεταφερθεί στο στάδιο του υψηλότερου βαθμού αφθονίας από το χαμηλότερο επίπεδο βαρβαρότητας πέρα από την ειρήνη, τους εύκολους φόρους και μια ανεκτική απονομή της δικαιοσύνης. Όλα τα υπόλοιπα επέρχονται με τη φυσική ροή των πραγμάτων». Το άρθρο αυτό εξετάζει τη χαμηλή ποιότητα διακυβέρνησης σε αναπτυσσόμενες χώρες και τα εμπόδια που αυτό δημιουργεί στην οικονομική ανάπτυξη.</a:t>
            </a:r>
            <a:endParaRPr lang="en-US" b="0" i="1" dirty="0"/>
          </a:p>
        </p:txBody>
      </p:sp>
      <p:grpSp>
        <p:nvGrpSpPr>
          <p:cNvPr id="19" name="Group 12"/>
          <p:cNvGrpSpPr/>
          <p:nvPr/>
        </p:nvGrpSpPr>
        <p:grpSpPr>
          <a:xfrm>
            <a:off x="552679" y="820738"/>
            <a:ext cx="5662264" cy="641127"/>
            <a:chOff x="566739" y="4459460"/>
            <a:chExt cx="5662264" cy="641127"/>
          </a:xfrm>
        </p:grpSpPr>
        <p:pic>
          <p:nvPicPr>
            <p:cNvPr id="20" name="Picture 13"/>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70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828674" y="4497560"/>
              <a:ext cx="603027" cy="603027"/>
            </a:xfrm>
            <a:prstGeom prst="rect">
              <a:avLst/>
            </a:prstGeom>
          </p:spPr>
        </p:pic>
        <p:sp>
          <p:nvSpPr>
            <p:cNvPr id="21" name="Rectangle 3"/>
            <p:cNvSpPr txBox="1">
              <a:spLocks noChangeArrowheads="1"/>
            </p:cNvSpPr>
            <p:nvPr/>
          </p:nvSpPr>
          <p:spPr bwMode="auto">
            <a:xfrm>
              <a:off x="566739" y="4459460"/>
              <a:ext cx="5662264" cy="5290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sz="2800" kern="0" dirty="0" smtClean="0">
                  <a:solidFill>
                    <a:srgbClr val="69134B"/>
                  </a:solidFill>
                  <a:latin typeface="+mj-lt"/>
                  <a:ea typeface="+mj-ea"/>
                  <a:cs typeface="+mj-cs"/>
                </a:rPr>
                <a:t>ΠΡΩΤΟΣΕΛΙΔΟ</a:t>
              </a:r>
              <a:endParaRPr kumimoji="0" lang="en-US" sz="2800" b="1" i="0" u="none" strike="noStrike" kern="0" cap="none" spc="0" normalizeH="0" baseline="0" noProof="0" dirty="0">
                <a:ln>
                  <a:noFill/>
                </a:ln>
                <a:solidFill>
                  <a:srgbClr val="69134B"/>
                </a:solidFill>
                <a:effectLst/>
                <a:uLnTx/>
                <a:uFillTx/>
                <a:latin typeface="+mj-lt"/>
                <a:ea typeface="+mj-ea"/>
                <a:cs typeface="+mj-cs"/>
              </a:endParaRPr>
            </a:p>
          </p:txBody>
        </p:sp>
      </p:grpSp>
      <p:cxnSp>
        <p:nvCxnSpPr>
          <p:cNvPr id="22" name="Straight Connector 7"/>
          <p:cNvCxnSpPr/>
          <p:nvPr/>
        </p:nvCxnSpPr>
        <p:spPr bwMode="auto">
          <a:xfrm>
            <a:off x="567195" y="1522714"/>
            <a:ext cx="8576805" cy="0"/>
          </a:xfrm>
          <a:prstGeom prst="line">
            <a:avLst/>
          </a:prstGeom>
          <a:noFill/>
          <a:ln w="19050" cap="rnd" cmpd="sng" algn="ctr">
            <a:solidFill>
              <a:srgbClr val="9C3A45"/>
            </a:solidFill>
            <a:prstDash val="sysDash"/>
            <a:round/>
            <a:headEnd type="none" w="med" len="med"/>
            <a:tailEnd type="none" w="med" len="med"/>
          </a:ln>
          <a:effectLst/>
        </p:spPr>
      </p:cxnSp>
      <p:sp>
        <p:nvSpPr>
          <p:cNvPr id="23" name="Rectangle 22"/>
          <p:cNvSpPr/>
          <p:nvPr/>
        </p:nvSpPr>
        <p:spPr>
          <a:xfrm>
            <a:off x="5399314" y="3294743"/>
            <a:ext cx="3744686" cy="3600986"/>
          </a:xfrm>
          <a:prstGeom prst="rect">
            <a:avLst/>
          </a:prstGeom>
        </p:spPr>
        <p:txBody>
          <a:bodyPr wrap="square">
            <a:spAutoFit/>
          </a:bodyPr>
          <a:lstStyle/>
          <a:p>
            <a:r>
              <a:rPr lang="el-GR" sz="1200" b="0" dirty="0" smtClean="0"/>
              <a:t>Το πράσινο χρώμα σημαίνει ανάπτυξη: Ο παραπάνω πίνακας δείχνει τον σύνθετο Δείκτη  της Παγκόσμιας Τράπεζας σχετικά με την Παγκόσμια Διακυβέρνηση το 2005.Ο δείκτης μετρά τη δυνατότητα λογοδοσίας, την πολιτική σταθερότητα, κυβερνητικής αποτελεσματικότητα, ποιότητας του κανονιστικού πλαισίου, το κράτος δικαίου και τον έλεγχο της διαφθοράς. Το πράσινο χρώμα δείχνει μια χώρα που ανήκει στο ανώτατο 25% με βάση τον δείκτη, το κίτρινο χώρες στο επόμενο 25%, το πορτοκαλί χώρες στο επόμενο 25%, και το κόκκινο χώρες στο κατώτατο 25%. Το σκούρο πράσινο και το σκούρο κόκκινο αποτελούν το ανώτατο και το κατώτατο 10% αντιστοίχως. Η ευημερία στην Ευρώπη, Βόρεια Αμερική, Αυστραλία και Ιαπωνία συμπίπτει με καλύτερους θεσμούς διακυβέρνησης, ενώ η φτώχεια σε μεγάλο μέρος της Αφρικής και σε μέρη της Ασίας συμπίπτει με τα χαμηλότερα επίπεδα διακυβέρνησης. </a:t>
            </a:r>
          </a:p>
        </p:txBody>
      </p:sp>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9438" y="3979553"/>
            <a:ext cx="4986817" cy="2492499"/>
          </a:xfrm>
          <a:prstGeom prst="rect">
            <a:avLst/>
          </a:prstGeom>
        </p:spPr>
      </p:pic>
    </p:spTree>
    <p:extLst>
      <p:ext uri="{BB962C8B-B14F-4D97-AF65-F5344CB8AC3E}">
        <p14:creationId xmlns="" xmlns:p14="http://schemas.microsoft.com/office/powerpoint/2010/main" val="29742961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566738" y="820738"/>
            <a:ext cx="7401605"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Θεσμοί και Οικονομική Απόδοση</a:t>
            </a:r>
            <a:r>
              <a:rPr lang="en-US" sz="2400" dirty="0" smtClean="0">
                <a:solidFill>
                  <a:srgbClr val="356A41"/>
                </a:solidFill>
              </a:rPr>
              <a:t>: </a:t>
            </a:r>
            <a:r>
              <a:rPr lang="el-GR" sz="2400" dirty="0" smtClean="0">
                <a:solidFill>
                  <a:srgbClr val="356A41"/>
                </a:solidFill>
              </a:rPr>
              <a:t>Ποιότητα της Διακυβέρνησης</a:t>
            </a:r>
            <a:endParaRPr lang="en-US" sz="2400" dirty="0" smtClean="0">
              <a:solidFill>
                <a:srgbClr val="356A41"/>
              </a:solidFill>
            </a:endParaRPr>
          </a:p>
        </p:txBody>
      </p:sp>
      <p:sp>
        <p:nvSpPr>
          <p:cNvPr id="8" name="Text Box 2"/>
          <p:cNvSpPr txBox="1">
            <a:spLocks noChangeArrowheads="1"/>
          </p:cNvSpPr>
          <p:nvPr/>
        </p:nvSpPr>
        <p:spPr bwMode="auto">
          <a:xfrm>
            <a:off x="566738" y="1651735"/>
            <a:ext cx="8114124" cy="3268587"/>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Πρόσφατη έρευνα προσπαθεί να βρει βαθιές ιστορικές ρίζες για την απόκλιση των θεσμών (άρα και εισοδημάτων), περιλαμβανομένων και παραγόντων όπως οι εξής:</a:t>
            </a:r>
            <a:endParaRPr lang="en-US" sz="2400" b="0" dirty="0" smtClean="0"/>
          </a:p>
          <a:p>
            <a:pPr marL="628650" lvl="1" indent="-284163"/>
            <a:r>
              <a:rPr lang="en-US" sz="2400" b="0" dirty="0">
                <a:solidFill>
                  <a:srgbClr val="C26529"/>
                </a:solidFill>
              </a:rPr>
              <a:t>■</a:t>
            </a:r>
            <a:r>
              <a:rPr lang="en-US" sz="2400" b="0" dirty="0"/>
              <a:t> </a:t>
            </a:r>
            <a:r>
              <a:rPr lang="en-US" sz="2400" b="0" dirty="0" smtClean="0"/>
              <a:t>	</a:t>
            </a:r>
            <a:r>
              <a:rPr lang="el-GR" sz="2400" b="0" dirty="0" smtClean="0"/>
              <a:t>Δράσεις των αποικιοκρατικών δυνάμεων,</a:t>
            </a:r>
            <a:endParaRPr lang="en-US" sz="2400" b="0" dirty="0"/>
          </a:p>
          <a:p>
            <a:pPr marL="628650" lvl="1" indent="-284163"/>
            <a:r>
              <a:rPr lang="en-US" sz="2400" b="0" dirty="0">
                <a:solidFill>
                  <a:srgbClr val="C26529"/>
                </a:solidFill>
              </a:rPr>
              <a:t>■</a:t>
            </a:r>
            <a:r>
              <a:rPr lang="en-US" sz="2400" b="0" dirty="0"/>
              <a:t> </a:t>
            </a:r>
            <a:r>
              <a:rPr lang="el-GR" sz="2400" b="0" dirty="0" smtClean="0"/>
              <a:t>Είδη νομικών κωδίκων που διαφορετικές χώρες ανέπτυξαν, </a:t>
            </a:r>
            <a:endParaRPr lang="en-US" sz="2400" b="0" dirty="0"/>
          </a:p>
          <a:p>
            <a:pPr marL="628650" lvl="1" indent="-284163"/>
            <a:r>
              <a:rPr lang="en-US" sz="2400" b="0" dirty="0">
                <a:solidFill>
                  <a:srgbClr val="C26529"/>
                </a:solidFill>
              </a:rPr>
              <a:t>■</a:t>
            </a:r>
            <a:r>
              <a:rPr lang="en-US" sz="2400" b="0" dirty="0"/>
              <a:t> </a:t>
            </a:r>
            <a:r>
              <a:rPr lang="el-GR" sz="2400" b="0" dirty="0" smtClean="0"/>
              <a:t>Διαθεσιμότητα πόρων.</a:t>
            </a:r>
            <a:endParaRPr lang="en-US" sz="2400" b="0" dirty="0"/>
          </a:p>
        </p:txBody>
      </p:sp>
    </p:spTree>
    <p:extLst>
      <p:ext uri="{BB962C8B-B14F-4D97-AF65-F5344CB8AC3E}">
        <p14:creationId xmlns="" xmlns:p14="http://schemas.microsoft.com/office/powerpoint/2010/main" val="11783532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bwMode="auto">
          <a:xfrm>
            <a:off x="890538" y="414618"/>
            <a:ext cx="7588444" cy="182880"/>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9"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sz="2200" dirty="0">
                <a:solidFill>
                  <a:srgbClr val="69134B"/>
                </a:solidFill>
              </a:rPr>
              <a:t>3 </a:t>
            </a:r>
            <a:r>
              <a:rPr lang="el-GR" sz="2200" dirty="0" smtClean="0">
                <a:solidFill>
                  <a:srgbClr val="69134B"/>
                </a:solidFill>
              </a:rPr>
              <a:t>Κυβέρνηση και Θεσμοί</a:t>
            </a:r>
            <a:r>
              <a:rPr lang="en-US" sz="2200" dirty="0" smtClean="0">
                <a:solidFill>
                  <a:srgbClr val="69134B"/>
                </a:solidFill>
              </a:rPr>
              <a:t>: </a:t>
            </a:r>
            <a:r>
              <a:rPr lang="el-GR" sz="2200" dirty="0" smtClean="0">
                <a:solidFill>
                  <a:srgbClr val="69134B"/>
                </a:solidFill>
              </a:rPr>
              <a:t>Πολιτικές και Απόδοση</a:t>
            </a:r>
            <a:endParaRPr lang="en-US" sz="2200" i="0" dirty="0">
              <a:solidFill>
                <a:srgbClr val="69134B"/>
              </a:solidFill>
            </a:endParaRPr>
          </a:p>
        </p:txBody>
      </p:sp>
      <p:cxnSp>
        <p:nvCxnSpPr>
          <p:cNvPr id="10" name="Straight Connector 9"/>
          <p:cNvCxnSpPr/>
          <p:nvPr/>
        </p:nvCxnSpPr>
        <p:spPr bwMode="auto">
          <a:xfrm>
            <a:off x="566738" y="611408"/>
            <a:ext cx="7912244" cy="6198"/>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18"/>
          <p:cNvSpPr>
            <a:spLocks noChangeArrowheads="1"/>
          </p:cNvSpPr>
          <p:nvPr/>
        </p:nvSpPr>
        <p:spPr bwMode="auto">
          <a:xfrm>
            <a:off x="566738" y="820738"/>
            <a:ext cx="7401605"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Θεσμοί και Οικονομική Απόδοση</a:t>
            </a:r>
            <a:r>
              <a:rPr lang="en-US" sz="2400" dirty="0" smtClean="0">
                <a:solidFill>
                  <a:srgbClr val="356A41"/>
                </a:solidFill>
              </a:rPr>
              <a:t>: </a:t>
            </a:r>
            <a:r>
              <a:rPr lang="el-GR" sz="2400" dirty="0" smtClean="0">
                <a:solidFill>
                  <a:srgbClr val="356A41"/>
                </a:solidFill>
              </a:rPr>
              <a:t>Ποιότητα της Διακυβέρνησης</a:t>
            </a:r>
            <a:endParaRPr lang="en-US" sz="2400" dirty="0" smtClean="0">
              <a:solidFill>
                <a:srgbClr val="356A41"/>
              </a:solidFill>
            </a:endParaRPr>
          </a:p>
        </p:txBody>
      </p:sp>
      <p:sp>
        <p:nvSpPr>
          <p:cNvPr id="8" name="Text Box 2"/>
          <p:cNvSpPr txBox="1">
            <a:spLocks noChangeArrowheads="1"/>
          </p:cNvSpPr>
          <p:nvPr/>
        </p:nvSpPr>
        <p:spPr bwMode="auto">
          <a:xfrm>
            <a:off x="566738" y="1651735"/>
            <a:ext cx="8114124" cy="4038029"/>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r>
              <a:rPr lang="en-US" sz="2400" dirty="0" smtClean="0">
                <a:solidFill>
                  <a:srgbClr val="3D68AF"/>
                </a:solidFill>
              </a:rPr>
              <a:t> </a:t>
            </a:r>
          </a:p>
          <a:p>
            <a:pPr marL="342900" indent="-342900">
              <a:buFont typeface="Arial" pitchFamily="34" charset="0"/>
              <a:buChar char="•"/>
            </a:pPr>
            <a:r>
              <a:rPr lang="el-GR" sz="2000" b="0" dirty="0" smtClean="0"/>
              <a:t>Η διακυβέρνηση κάνει τη διαφορά: εξηγεί μεγάλες διαφορές μεταξύ χωρών όσον αφορά στα οικονομικά τους αποτελέσματα. </a:t>
            </a:r>
            <a:endParaRPr lang="en-US" sz="2000" b="0" dirty="0" smtClean="0"/>
          </a:p>
          <a:p>
            <a:pPr marL="342900" indent="-342900">
              <a:buFont typeface="Arial" pitchFamily="34" charset="0"/>
              <a:buChar char="•"/>
            </a:pPr>
            <a:r>
              <a:rPr lang="el-GR" sz="2000" b="0" dirty="0" smtClean="0"/>
              <a:t>Κακή διακυβέρνηση σημαίνει γενικώς ότι μια χώρα είναι φτωχότερη και υπόκειται σε περισσότερα μακροοικονομικά σοκ. Μπορεί επίσης να είναι πιο επιρρεπής σε πολιτικά σοκ και σε μια σχετική αδυναμία να εφαρμόσει πολιτική με ένα αξιόπιστο και συνεπή τρόπο. </a:t>
            </a:r>
            <a:endParaRPr lang="en-US" sz="2000" b="0" dirty="0" smtClean="0"/>
          </a:p>
          <a:p>
            <a:pPr marL="342900" indent="-342900">
              <a:buFont typeface="Arial" pitchFamily="34" charset="0"/>
              <a:buChar char="•"/>
            </a:pPr>
            <a:r>
              <a:rPr lang="el-GR" sz="2000" b="0" dirty="0" smtClean="0"/>
              <a:t>Ίσως να μην ισχύουν όλα για όλους, και οι πολιτικές που λειτουργούν καλά σε μια σταθερή χώρα με σωστή διακυβέρνηση να είναι λιγότερο επιτυχημένες σε αναπτυσσόμενες χώρες με κακή διακυβέρνηση. </a:t>
            </a:r>
            <a:endParaRPr lang="en-US" sz="2000" b="0" dirty="0"/>
          </a:p>
        </p:txBody>
      </p:sp>
    </p:spTree>
    <p:extLst>
      <p:ext uri="{BB962C8B-B14F-4D97-AF65-F5344CB8AC3E}">
        <p14:creationId xmlns="" xmlns:p14="http://schemas.microsoft.com/office/powerpoint/2010/main" val="33835916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p:nvPr/>
        </p:nvSpPr>
        <p:spPr bwMode="auto">
          <a:xfrm>
            <a:off x="572742" y="333829"/>
            <a:ext cx="1996288" cy="261259"/>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cxnSp>
        <p:nvCxnSpPr>
          <p:cNvPr id="18" name="Straight Connector 17"/>
          <p:cNvCxnSpPr/>
          <p:nvPr/>
        </p:nvCxnSpPr>
        <p:spPr bwMode="auto">
          <a:xfrm>
            <a:off x="566738" y="595088"/>
            <a:ext cx="2002292" cy="0"/>
          </a:xfrm>
          <a:prstGeom prst="line">
            <a:avLst/>
          </a:prstGeom>
          <a:noFill/>
          <a:ln w="19050" cap="rnd" cmpd="sng" algn="ctr">
            <a:solidFill>
              <a:srgbClr val="9C3A45"/>
            </a:solidFill>
            <a:prstDash val="sysDash"/>
            <a:round/>
            <a:headEnd type="none" w="med" len="med"/>
            <a:tailEnd type="none" w="med" len="med"/>
          </a:ln>
          <a:effectLst/>
        </p:spPr>
      </p:cxnSp>
      <p:sp>
        <p:nvSpPr>
          <p:cNvPr id="19" name="Rectangle 3"/>
          <p:cNvSpPr>
            <a:spLocks noGrp="1" noChangeArrowheads="1"/>
          </p:cNvSpPr>
          <p:nvPr>
            <p:ph type="title"/>
          </p:nvPr>
        </p:nvSpPr>
        <p:spPr>
          <a:xfrm>
            <a:off x="566738" y="1"/>
            <a:ext cx="8577261" cy="820738"/>
          </a:xfrm>
        </p:spPr>
        <p:txBody>
          <a:bodyPr/>
          <a:lstStyle/>
          <a:p>
            <a:r>
              <a:rPr lang="el-GR" dirty="0" smtClean="0">
                <a:solidFill>
                  <a:srgbClr val="69134B"/>
                </a:solidFill>
              </a:rPr>
              <a:t>Συμπεράσματα</a:t>
            </a:r>
            <a:endParaRPr lang="en-US" i="0" dirty="0">
              <a:solidFill>
                <a:srgbClr val="69134B"/>
              </a:solidFill>
            </a:endParaRPr>
          </a:p>
        </p:txBody>
      </p:sp>
      <p:sp>
        <p:nvSpPr>
          <p:cNvPr id="22" name="Rectangle 21"/>
          <p:cNvSpPr/>
          <p:nvPr/>
        </p:nvSpPr>
        <p:spPr>
          <a:xfrm>
            <a:off x="566737" y="914400"/>
            <a:ext cx="8330520" cy="4524315"/>
          </a:xfrm>
          <a:prstGeom prst="rect">
            <a:avLst/>
          </a:prstGeom>
        </p:spPr>
        <p:txBody>
          <a:bodyPr wrap="square">
            <a:spAutoFit/>
          </a:bodyPr>
          <a:lstStyle/>
          <a:p>
            <a:pPr marL="342900" indent="-342900">
              <a:buFont typeface="Arial" pitchFamily="34" charset="0"/>
              <a:buChar char="•"/>
            </a:pPr>
            <a:r>
              <a:rPr lang="el-GR" sz="2000" b="0" dirty="0" smtClean="0"/>
              <a:t>Η σημερινή παγκόσμια μακροοικονομία είναι ένα οικονομικό σύστημα που χαρακτηρίζεται από αυξανόμενα ενοποιημένες αγορές προϊόντων, υπηρεσιών, και κεφαλαίων. </a:t>
            </a:r>
            <a:endParaRPr lang="en-US" sz="2000" b="0" dirty="0" smtClean="0"/>
          </a:p>
          <a:p>
            <a:pPr marL="342900" indent="-342900">
              <a:buFont typeface="Arial" pitchFamily="34" charset="0"/>
              <a:buChar char="•"/>
            </a:pPr>
            <a:r>
              <a:rPr lang="el-GR" sz="2000" b="0" dirty="0" smtClean="0"/>
              <a:t>Για να μελετήσουμε αποτελεσματικά τα μακροοικονομικά αποτελέσματα στο πλαίσιο αυτό, πρέπει να κατανοήσουμε τις οικονομικές διασυνδέσεις μεταξύ διαφορετικών χωρών – τα νομίσματά τους, το εμπόριό τους, τις ροές κεφαλαίων τους, και ούτω καθ’ εξής. </a:t>
            </a:r>
            <a:endParaRPr lang="en-US" sz="2000" b="0" dirty="0" smtClean="0"/>
          </a:p>
          <a:p>
            <a:pPr marL="342900" indent="-342900">
              <a:buFont typeface="Arial" pitchFamily="34" charset="0"/>
              <a:buChar char="•"/>
            </a:pPr>
            <a:r>
              <a:rPr lang="el-GR" sz="2000" b="0" dirty="0" smtClean="0"/>
              <a:t>Μόνο τότε θα αρχίσουμε να αντιλαμβανόμαστε κάποια από τα πλέον σημαντικά οικονομικά φαινόμενα στο σημερινό κόσμο, όπως οι διακυμάνσεις νομισμάτων, τα αίτια κρίσεων, οι προσδιοριστικοί παράγοντες των παγκόσμιων ανισορροπιών, τα προβλήματα της άσκησης οικονομικής πολιτικής, και τις αιτίες του διευρυνόμενου χάσματος μεταξύ πλούσιων και φτωχών χωρών. </a:t>
            </a:r>
            <a:endParaRPr lang="en-US" sz="2000" b="0" dirty="0"/>
          </a:p>
        </p:txBody>
      </p:sp>
    </p:spTree>
    <p:extLst>
      <p:ext uri="{BB962C8B-B14F-4D97-AF65-F5344CB8AC3E}">
        <p14:creationId xmlns="" xmlns:p14="http://schemas.microsoft.com/office/powerpoint/2010/main" val="1432269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left)">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left)">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2"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283"/>
            <a:ext cx="8141833" cy="4179888"/>
          </a:xfrm>
          <a:prstGeom prst="rect">
            <a:avLst/>
          </a:prstGeom>
          <a:noFill/>
          <a:ln w="9525">
            <a:noFill/>
            <a:miter lim="800000"/>
            <a:headEnd/>
            <a:tailEnd/>
          </a:ln>
          <a:effectLst/>
        </p:spPr>
        <p:txBody>
          <a:bodyPr/>
          <a:lstStyle/>
          <a:p>
            <a:pPr marL="465138" indent="-465138"/>
            <a:r>
              <a:rPr lang="en-US" sz="2400" b="0" dirty="0" smtClean="0"/>
              <a:t>1. </a:t>
            </a:r>
            <a:r>
              <a:rPr lang="en-US" sz="2400" b="0" dirty="0"/>
              <a:t>	</a:t>
            </a:r>
            <a:r>
              <a:rPr lang="el-GR" sz="2400" b="0" dirty="0" smtClean="0"/>
              <a:t>Οι χώρες έχουν διαφορετικά νομίσματα και η τιμή των νομισμάτων αυτών που ανταλλάσσονται είναι γνωστή ως συναλλαγματική ισοτιμία. Μαθαίνοντας τι καθορίζει τη συναλλαγματική ισοτιμία και πώς αυτή συνδέεται με την υπόλοιπη οικονομία, ερχόμαστε αντιμέτωποι με διάφορα ερωτήματα: Γιατί κάποιες χώρες έχουν σταθερές συναλλαγματικές ισοτιμίες και άλλες κυμαινόμενες; Γιατί κάποιες πηγαίνουν από το ένα καθεστώς στο άλλο συχνά ως αποτέλεσμα μιας κρίσης; Γιατί κάποιες χώρες δεν έχουν καθόλου δικό τους νόμισμα; </a:t>
            </a:r>
            <a:endParaRPr lang="en-US" sz="2400" b="0" dirty="0"/>
          </a:p>
        </p:txBody>
      </p:sp>
      <p:sp>
        <p:nvSpPr>
          <p:cNvPr id="858118" name="Text Box 6"/>
          <p:cNvSpPr txBox="1">
            <a:spLocks noChangeArrowheads="1"/>
          </p:cNvSpPr>
          <p:nvPr/>
        </p:nvSpPr>
        <p:spPr bwMode="auto">
          <a:xfrm>
            <a:off x="541338" y="387351"/>
            <a:ext cx="2305050" cy="427038"/>
          </a:xfrm>
          <a:prstGeom prst="rect">
            <a:avLst/>
          </a:prstGeom>
          <a:noFill/>
          <a:ln w="9525" algn="ctr">
            <a:noFill/>
            <a:miter lim="800000"/>
            <a:headEnd/>
            <a:tailEnd/>
          </a:ln>
          <a:effectLst/>
        </p:spPr>
        <p:txBody>
          <a:bodyPr>
            <a:spAutoFit/>
          </a:bodyPr>
          <a:lstStyle/>
          <a:p>
            <a:pPr>
              <a:spcBef>
                <a:spcPct val="50000"/>
              </a:spcBef>
              <a:spcAft>
                <a:spcPct val="0"/>
              </a:spcAft>
            </a:pPr>
            <a:r>
              <a:rPr lang="en-US" sz="2200" dirty="0">
                <a:solidFill>
                  <a:schemeClr val="bg1"/>
                </a:solidFill>
              </a:rPr>
              <a:t>K e y   T e r m </a:t>
            </a:r>
          </a:p>
        </p:txBody>
      </p:sp>
      <p:sp>
        <p:nvSpPr>
          <p:cNvPr id="8" name="Text Box 5"/>
          <p:cNvSpPr txBox="1">
            <a:spLocks noChangeArrowheads="1"/>
          </p:cNvSpPr>
          <p:nvPr/>
        </p:nvSpPr>
        <p:spPr bwMode="auto">
          <a:xfrm>
            <a:off x="566738" y="423863"/>
            <a:ext cx="3119891" cy="461665"/>
          </a:xfrm>
          <a:prstGeom prst="rect">
            <a:avLst/>
          </a:prstGeom>
          <a:noFill/>
          <a:ln w="9525">
            <a:noFill/>
            <a:miter lim="800000"/>
            <a:headEnd/>
            <a:tailEnd/>
          </a:ln>
        </p:spPr>
        <p:txBody>
          <a:bodyPr wrap="square">
            <a:spAutoFit/>
          </a:bodyPr>
          <a:lstStyle/>
          <a:p>
            <a:r>
              <a:rPr lang="el-GR" sz="2400" dirty="0" smtClean="0">
                <a:solidFill>
                  <a:srgbClr val="007589"/>
                </a:solidFill>
              </a:rPr>
              <a:t>ΣΗΜΕΙΑ-ΚΛΕΙΔΙΑ</a:t>
            </a:r>
            <a:endParaRPr lang="en-US" sz="2400" b="1" dirty="0">
              <a:solidFill>
                <a:srgbClr val="007589"/>
              </a:solidFill>
            </a:endParaRPr>
          </a:p>
        </p:txBody>
      </p:sp>
      <p:cxnSp>
        <p:nvCxnSpPr>
          <p:cNvPr id="9" name="Straight Connector 8"/>
          <p:cNvCxnSpPr/>
          <p:nvPr/>
        </p:nvCxnSpPr>
        <p:spPr bwMode="auto">
          <a:xfrm>
            <a:off x="566738" y="819832"/>
            <a:ext cx="8339137" cy="0"/>
          </a:xfrm>
          <a:prstGeom prst="line">
            <a:avLst/>
          </a:prstGeom>
          <a:noFill/>
          <a:ln w="19050" cap="rnd" cmpd="sng" algn="ctr">
            <a:solidFill>
              <a:srgbClr val="007589"/>
            </a:solidFill>
            <a:prstDash val="sysDash"/>
            <a:round/>
            <a:headEnd type="none" w="med" len="med"/>
            <a:tailEnd type="none" w="med" len="med"/>
          </a:ln>
          <a:effectLst/>
        </p:spPr>
      </p:cxnSp>
    </p:spTree>
    <p:extLst>
      <p:ext uri="{BB962C8B-B14F-4D97-AF65-F5344CB8AC3E}">
        <p14:creationId xmlns="" xmlns:p14="http://schemas.microsoft.com/office/powerpoint/2010/main" val="25382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283"/>
            <a:ext cx="8141833" cy="4818288"/>
          </a:xfrm>
          <a:prstGeom prst="rect">
            <a:avLst/>
          </a:prstGeom>
          <a:noFill/>
          <a:ln w="9525">
            <a:noFill/>
            <a:miter lim="800000"/>
            <a:headEnd/>
            <a:tailEnd/>
          </a:ln>
          <a:effectLst/>
        </p:spPr>
        <p:txBody>
          <a:bodyPr/>
          <a:lstStyle/>
          <a:p>
            <a:pPr marL="465138" indent="-465138"/>
            <a:r>
              <a:rPr lang="en-US" sz="2400" b="0" dirty="0" smtClean="0"/>
              <a:t>2. 	</a:t>
            </a:r>
            <a:r>
              <a:rPr lang="el-GR" sz="2400" b="0" dirty="0" smtClean="0"/>
              <a:t>Όταν οι χώρες είναι χρηματοοικονομικά ενοποιημένες τους επιτρέπεται να αποσυνδέσουν το επίπεδο του εισοδήματός τους από το επίπεδο των δαπανών τους. Η διαφορά μεταξύ των δύο είναι το ισοζύγιο τρεχουσών συναλλαγών. Ένας βασικός στόχος είναι να αντιληφθούμε τι προσδιορίζει τις τρέχουσες συναλλαγές και πώς το ισοζύγιο τρεχουσών συναλλαγών συνδέεται με την υπόλοιπη οικονομία μιας χώρας. Προς την κατεύθυνση αυτή, μαθαίνουμε πώς το ισοζύγιο τρεχουσών συναλλαγών μιας χώρας επηρεάζει τον πλούτο της, πώς διακανονίζονται οι πιστώσεις και τα χρέη της, και πώς μεταβάλλεται το ισοζύγιο τρεχουσών συναλλαγών. </a:t>
            </a:r>
            <a:endParaRPr lang="en-US" sz="2400" b="0" dirty="0"/>
          </a:p>
        </p:txBody>
      </p:sp>
      <p:sp>
        <p:nvSpPr>
          <p:cNvPr id="858118" name="Text Box 6"/>
          <p:cNvSpPr txBox="1">
            <a:spLocks noChangeArrowheads="1"/>
          </p:cNvSpPr>
          <p:nvPr/>
        </p:nvSpPr>
        <p:spPr bwMode="auto">
          <a:xfrm>
            <a:off x="541338" y="387351"/>
            <a:ext cx="2305050" cy="427038"/>
          </a:xfrm>
          <a:prstGeom prst="rect">
            <a:avLst/>
          </a:prstGeom>
          <a:noFill/>
          <a:ln w="9525" algn="ctr">
            <a:noFill/>
            <a:miter lim="800000"/>
            <a:headEnd/>
            <a:tailEnd/>
          </a:ln>
          <a:effectLst/>
        </p:spPr>
        <p:txBody>
          <a:bodyPr>
            <a:spAutoFit/>
          </a:bodyPr>
          <a:lstStyle/>
          <a:p>
            <a:pPr>
              <a:spcBef>
                <a:spcPct val="50000"/>
              </a:spcBef>
              <a:spcAft>
                <a:spcPct val="0"/>
              </a:spcAft>
            </a:pPr>
            <a:r>
              <a:rPr lang="en-US" sz="2200" dirty="0">
                <a:solidFill>
                  <a:schemeClr val="bg1"/>
                </a:solidFill>
              </a:rPr>
              <a:t>K e y   T e r m </a:t>
            </a:r>
          </a:p>
        </p:txBody>
      </p:sp>
      <p:sp>
        <p:nvSpPr>
          <p:cNvPr id="8" name="Text Box 5"/>
          <p:cNvSpPr txBox="1">
            <a:spLocks noChangeArrowheads="1"/>
          </p:cNvSpPr>
          <p:nvPr/>
        </p:nvSpPr>
        <p:spPr bwMode="auto">
          <a:xfrm>
            <a:off x="566738" y="423863"/>
            <a:ext cx="3032805" cy="461665"/>
          </a:xfrm>
          <a:prstGeom prst="rect">
            <a:avLst/>
          </a:prstGeom>
          <a:noFill/>
          <a:ln w="9525">
            <a:noFill/>
            <a:miter lim="800000"/>
            <a:headEnd/>
            <a:tailEnd/>
          </a:ln>
        </p:spPr>
        <p:txBody>
          <a:bodyPr wrap="square">
            <a:spAutoFit/>
          </a:bodyPr>
          <a:lstStyle/>
          <a:p>
            <a:r>
              <a:rPr lang="el-GR" sz="2400" dirty="0" smtClean="0">
                <a:solidFill>
                  <a:srgbClr val="007589"/>
                </a:solidFill>
              </a:rPr>
              <a:t>ΣΗΜΕΙΑ-ΚΛΕΙΔΙΑ</a:t>
            </a:r>
            <a:endParaRPr lang="en-US" sz="2400" b="1" dirty="0">
              <a:solidFill>
                <a:srgbClr val="007589"/>
              </a:solidFill>
            </a:endParaRPr>
          </a:p>
        </p:txBody>
      </p:sp>
      <p:cxnSp>
        <p:nvCxnSpPr>
          <p:cNvPr id="9" name="Straight Connector 8"/>
          <p:cNvCxnSpPr/>
          <p:nvPr/>
        </p:nvCxnSpPr>
        <p:spPr bwMode="auto">
          <a:xfrm>
            <a:off x="566738" y="819832"/>
            <a:ext cx="8339137" cy="0"/>
          </a:xfrm>
          <a:prstGeom prst="line">
            <a:avLst/>
          </a:prstGeom>
          <a:noFill/>
          <a:ln w="19050" cap="rnd" cmpd="sng" algn="ctr">
            <a:solidFill>
              <a:srgbClr val="007589"/>
            </a:solidFill>
            <a:prstDash val="sysDash"/>
            <a:round/>
            <a:headEnd type="none" w="med" len="med"/>
            <a:tailEnd type="none" w="med" len="med"/>
          </a:ln>
          <a:effectLst/>
        </p:spPr>
      </p:cxnSp>
    </p:spTree>
    <p:extLst>
      <p:ext uri="{BB962C8B-B14F-4D97-AF65-F5344CB8AC3E}">
        <p14:creationId xmlns="" xmlns:p14="http://schemas.microsoft.com/office/powerpoint/2010/main" val="42820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283"/>
            <a:ext cx="8141833" cy="4789260"/>
          </a:xfrm>
          <a:prstGeom prst="rect">
            <a:avLst/>
          </a:prstGeom>
          <a:noFill/>
          <a:ln w="9525">
            <a:noFill/>
            <a:miter lim="800000"/>
            <a:headEnd/>
            <a:tailEnd/>
          </a:ln>
          <a:effectLst/>
        </p:spPr>
        <p:txBody>
          <a:bodyPr/>
          <a:lstStyle/>
          <a:p>
            <a:pPr marL="465138" indent="-465138"/>
            <a:r>
              <a:rPr lang="en-US" sz="2400" b="0" dirty="0"/>
              <a:t>3</a:t>
            </a:r>
            <a:r>
              <a:rPr lang="en-US" sz="2400" b="0" dirty="0" smtClean="0"/>
              <a:t>. 	</a:t>
            </a:r>
            <a:r>
              <a:rPr lang="el-GR" sz="2400" b="0" dirty="0" smtClean="0"/>
              <a:t>Οι χώρες διαφέρουν ως προς την ποιότητα των επιλογών πολιτικής και ως προς την ποιότητα του βαθύτερου θεσμικού πλαισίου μέσα στο οποίο εφαρμόζονται αυτές οι πολιτικές. Μελετώντας τιε διεθνείς μακροοικονομικές αλληλεπιδράσεις και γεγονότα, είναι σημαντικό να αντιλαμβανόμαστε πώς τα καθεστώτα πολιτικών και θεσμών επηρεάζουν τις επιλογές πολιτικής και τα οικονομικά αποτελέσματα. Γιατί μπορούν κάποιες πολιτικές, όπως η σταθερή συναλλαγματική ισοτιμία, να λειτουργήσουν καλύτερα σε κάποια πλαίσια απ’ ότι σε άλλα; Επηρεάζουν τα χαρακτηριστικά της χώρας τα κόστη και τα οφέλη της χρηματοοικονομικής παγκοσμιοποίησης;  </a:t>
            </a:r>
            <a:endParaRPr lang="en-US" sz="2400" b="0" dirty="0"/>
          </a:p>
        </p:txBody>
      </p:sp>
      <p:sp>
        <p:nvSpPr>
          <p:cNvPr id="858118" name="Text Box 6"/>
          <p:cNvSpPr txBox="1">
            <a:spLocks noChangeArrowheads="1"/>
          </p:cNvSpPr>
          <p:nvPr/>
        </p:nvSpPr>
        <p:spPr bwMode="auto">
          <a:xfrm>
            <a:off x="541338" y="387351"/>
            <a:ext cx="2305050" cy="427038"/>
          </a:xfrm>
          <a:prstGeom prst="rect">
            <a:avLst/>
          </a:prstGeom>
          <a:noFill/>
          <a:ln w="9525" algn="ctr">
            <a:noFill/>
            <a:miter lim="800000"/>
            <a:headEnd/>
            <a:tailEnd/>
          </a:ln>
          <a:effectLst/>
        </p:spPr>
        <p:txBody>
          <a:bodyPr>
            <a:spAutoFit/>
          </a:bodyPr>
          <a:lstStyle/>
          <a:p>
            <a:pPr>
              <a:spcBef>
                <a:spcPct val="50000"/>
              </a:spcBef>
              <a:spcAft>
                <a:spcPct val="0"/>
              </a:spcAft>
            </a:pPr>
            <a:r>
              <a:rPr lang="en-US" sz="2200" dirty="0">
                <a:solidFill>
                  <a:schemeClr val="bg1"/>
                </a:solidFill>
              </a:rPr>
              <a:t>K e y   T e r m </a:t>
            </a:r>
          </a:p>
        </p:txBody>
      </p:sp>
      <p:sp>
        <p:nvSpPr>
          <p:cNvPr id="8" name="Text Box 5"/>
          <p:cNvSpPr txBox="1">
            <a:spLocks noChangeArrowheads="1"/>
          </p:cNvSpPr>
          <p:nvPr/>
        </p:nvSpPr>
        <p:spPr bwMode="auto">
          <a:xfrm>
            <a:off x="566738" y="423863"/>
            <a:ext cx="3090862" cy="461665"/>
          </a:xfrm>
          <a:prstGeom prst="rect">
            <a:avLst/>
          </a:prstGeom>
          <a:noFill/>
          <a:ln w="9525">
            <a:noFill/>
            <a:miter lim="800000"/>
            <a:headEnd/>
            <a:tailEnd/>
          </a:ln>
        </p:spPr>
        <p:txBody>
          <a:bodyPr wrap="square">
            <a:spAutoFit/>
          </a:bodyPr>
          <a:lstStyle/>
          <a:p>
            <a:r>
              <a:rPr lang="el-GR" sz="2400" dirty="0" smtClean="0">
                <a:solidFill>
                  <a:srgbClr val="007589"/>
                </a:solidFill>
              </a:rPr>
              <a:t>ΣΗΜΕΙΑ-ΚΛΕΙΔΙΑ</a:t>
            </a:r>
            <a:endParaRPr lang="en-US" sz="2400" b="1" dirty="0">
              <a:solidFill>
                <a:srgbClr val="007589"/>
              </a:solidFill>
            </a:endParaRPr>
          </a:p>
        </p:txBody>
      </p:sp>
      <p:cxnSp>
        <p:nvCxnSpPr>
          <p:cNvPr id="9" name="Straight Connector 8"/>
          <p:cNvCxnSpPr/>
          <p:nvPr/>
        </p:nvCxnSpPr>
        <p:spPr bwMode="auto">
          <a:xfrm>
            <a:off x="566738" y="819832"/>
            <a:ext cx="8339137" cy="0"/>
          </a:xfrm>
          <a:prstGeom prst="line">
            <a:avLst/>
          </a:prstGeom>
          <a:noFill/>
          <a:ln w="19050" cap="rnd" cmpd="sng" algn="ctr">
            <a:solidFill>
              <a:srgbClr val="007589"/>
            </a:solidFill>
            <a:prstDash val="sysDash"/>
            <a:round/>
            <a:headEnd type="none" w="med" len="med"/>
            <a:tailEnd type="none" w="med" len="med"/>
          </a:ln>
          <a:effectLst/>
        </p:spPr>
      </p:cxnSp>
    </p:spTree>
    <p:extLst>
      <p:ext uri="{BB962C8B-B14F-4D97-AF65-F5344CB8AC3E}">
        <p14:creationId xmlns="" xmlns:p14="http://schemas.microsoft.com/office/powerpoint/2010/main" val="55851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7" y="1229889"/>
            <a:ext cx="2413969" cy="5243481"/>
          </a:xfrm>
          <a:prstGeom prst="rect">
            <a:avLst/>
          </a:prstGeom>
          <a:noFill/>
          <a:ln w="9525">
            <a:noFill/>
            <a:miter lim="800000"/>
            <a:headEnd/>
            <a:tailEnd/>
          </a:ln>
          <a:effectLst/>
        </p:spPr>
        <p:txBody>
          <a:bodyPr/>
          <a:lstStyle/>
          <a:p>
            <a:r>
              <a:rPr lang="el-GR" sz="1600" dirty="0" smtClean="0"/>
              <a:t>Σταθερή συναλλαγματική ισοτιμία</a:t>
            </a:r>
            <a:endParaRPr lang="en-US" sz="1600" dirty="0"/>
          </a:p>
          <a:p>
            <a:r>
              <a:rPr lang="el-GR" sz="1600" dirty="0" smtClean="0"/>
              <a:t>Κυμαινόμενη συναλλαγματική ισοτιμία</a:t>
            </a:r>
            <a:endParaRPr lang="en-US" sz="1600" dirty="0"/>
          </a:p>
          <a:p>
            <a:r>
              <a:rPr lang="el-GR" sz="1600" dirty="0" smtClean="0"/>
              <a:t>Κρίση συναλλαγματικών ισοτιμιών</a:t>
            </a:r>
            <a:endParaRPr lang="en-US" sz="1600" dirty="0"/>
          </a:p>
          <a:p>
            <a:r>
              <a:rPr lang="el-GR" sz="1600" dirty="0" smtClean="0"/>
              <a:t>χρεοκοπία</a:t>
            </a:r>
            <a:endParaRPr lang="en-US" sz="1600" dirty="0"/>
          </a:p>
          <a:p>
            <a:r>
              <a:rPr lang="el-GR" sz="1600" dirty="0" smtClean="0"/>
              <a:t>Διεθνές Νομισματικό Ταμείο</a:t>
            </a:r>
            <a:r>
              <a:rPr lang="en-US" sz="1600" dirty="0" smtClean="0"/>
              <a:t> (</a:t>
            </a:r>
            <a:r>
              <a:rPr lang="el-GR" sz="1600" dirty="0" smtClean="0"/>
              <a:t>ΔΝΤ</a:t>
            </a:r>
            <a:r>
              <a:rPr lang="en-US" sz="1600" dirty="0" smtClean="0"/>
              <a:t>)</a:t>
            </a:r>
            <a:endParaRPr lang="en-US" sz="1600" dirty="0"/>
          </a:p>
          <a:p>
            <a:r>
              <a:rPr lang="el-GR" sz="1600" dirty="0" smtClean="0"/>
              <a:t>Παγκόσμια Τράπεζα</a:t>
            </a:r>
            <a:endParaRPr lang="en-US" sz="1600" dirty="0"/>
          </a:p>
          <a:p>
            <a:r>
              <a:rPr lang="el-GR" sz="1600" dirty="0" smtClean="0"/>
              <a:t>Εισόδημα </a:t>
            </a:r>
            <a:endParaRPr lang="en-US" sz="1600" b="0" dirty="0"/>
          </a:p>
        </p:txBody>
      </p:sp>
      <p:sp>
        <p:nvSpPr>
          <p:cNvPr id="858118" name="Text Box 6"/>
          <p:cNvSpPr txBox="1">
            <a:spLocks noChangeArrowheads="1"/>
          </p:cNvSpPr>
          <p:nvPr/>
        </p:nvSpPr>
        <p:spPr bwMode="auto">
          <a:xfrm>
            <a:off x="541338" y="387351"/>
            <a:ext cx="2305050" cy="427038"/>
          </a:xfrm>
          <a:prstGeom prst="rect">
            <a:avLst/>
          </a:prstGeom>
          <a:noFill/>
          <a:ln w="9525" algn="ctr">
            <a:noFill/>
            <a:miter lim="800000"/>
            <a:headEnd/>
            <a:tailEnd/>
          </a:ln>
          <a:effectLst/>
        </p:spPr>
        <p:txBody>
          <a:bodyPr>
            <a:spAutoFit/>
          </a:bodyPr>
          <a:lstStyle/>
          <a:p>
            <a:pPr>
              <a:spcBef>
                <a:spcPct val="50000"/>
              </a:spcBef>
              <a:spcAft>
                <a:spcPct val="0"/>
              </a:spcAft>
            </a:pPr>
            <a:r>
              <a:rPr lang="en-US" sz="2200" dirty="0">
                <a:solidFill>
                  <a:schemeClr val="bg1"/>
                </a:solidFill>
              </a:rPr>
              <a:t>K e y   T e r m </a:t>
            </a:r>
          </a:p>
        </p:txBody>
      </p:sp>
      <p:sp>
        <p:nvSpPr>
          <p:cNvPr id="8" name="Text Box 5"/>
          <p:cNvSpPr txBox="1">
            <a:spLocks noChangeArrowheads="1"/>
          </p:cNvSpPr>
          <p:nvPr/>
        </p:nvSpPr>
        <p:spPr bwMode="auto">
          <a:xfrm>
            <a:off x="566738" y="423863"/>
            <a:ext cx="3047319" cy="461665"/>
          </a:xfrm>
          <a:prstGeom prst="rect">
            <a:avLst/>
          </a:prstGeom>
          <a:noFill/>
          <a:ln w="9525">
            <a:noFill/>
            <a:miter lim="800000"/>
            <a:headEnd/>
            <a:tailEnd/>
          </a:ln>
        </p:spPr>
        <p:txBody>
          <a:bodyPr wrap="square">
            <a:spAutoFit/>
          </a:bodyPr>
          <a:lstStyle/>
          <a:p>
            <a:r>
              <a:rPr lang="el-GR" sz="2400" dirty="0" smtClean="0">
                <a:solidFill>
                  <a:srgbClr val="007589"/>
                </a:solidFill>
              </a:rPr>
              <a:t>ΟΡΟΙ-ΚΛΕΙΔΙΑ</a:t>
            </a:r>
            <a:endParaRPr lang="en-US" sz="2400" b="1" dirty="0">
              <a:solidFill>
                <a:srgbClr val="007589"/>
              </a:solidFill>
            </a:endParaRPr>
          </a:p>
        </p:txBody>
      </p:sp>
      <p:cxnSp>
        <p:nvCxnSpPr>
          <p:cNvPr id="9" name="Straight Connector 8"/>
          <p:cNvCxnSpPr/>
          <p:nvPr/>
        </p:nvCxnSpPr>
        <p:spPr bwMode="auto">
          <a:xfrm>
            <a:off x="566738" y="819832"/>
            <a:ext cx="8339137" cy="0"/>
          </a:xfrm>
          <a:prstGeom prst="line">
            <a:avLst/>
          </a:prstGeom>
          <a:noFill/>
          <a:ln w="19050" cap="rnd" cmpd="sng" algn="ctr">
            <a:solidFill>
              <a:srgbClr val="007589"/>
            </a:solidFill>
            <a:prstDash val="sysDash"/>
            <a:round/>
            <a:headEnd type="none" w="med" len="med"/>
            <a:tailEnd type="none" w="med" len="med"/>
          </a:ln>
          <a:effectLst/>
        </p:spPr>
      </p:cxnSp>
      <p:sp>
        <p:nvSpPr>
          <p:cNvPr id="6" name="Rectangle 2"/>
          <p:cNvSpPr>
            <a:spLocks noChangeArrowheads="1"/>
          </p:cNvSpPr>
          <p:nvPr/>
        </p:nvSpPr>
        <p:spPr bwMode="auto">
          <a:xfrm>
            <a:off x="3728852" y="1211283"/>
            <a:ext cx="2244436" cy="5000842"/>
          </a:xfrm>
          <a:prstGeom prst="rect">
            <a:avLst/>
          </a:prstGeom>
          <a:noFill/>
          <a:ln w="9525">
            <a:noFill/>
            <a:miter lim="800000"/>
            <a:headEnd/>
            <a:tailEnd/>
          </a:ln>
          <a:effectLst/>
        </p:spPr>
        <p:txBody>
          <a:bodyPr/>
          <a:lstStyle/>
          <a:p>
            <a:r>
              <a:rPr lang="el-GR" sz="1600" dirty="0" smtClean="0"/>
              <a:t>Δαπάνες </a:t>
            </a:r>
            <a:endParaRPr lang="en-US" sz="1600" dirty="0"/>
          </a:p>
          <a:p>
            <a:r>
              <a:rPr lang="el-GR" sz="1600" dirty="0" smtClean="0"/>
              <a:t>Έλλειμμα </a:t>
            </a:r>
            <a:endParaRPr lang="en-US" sz="1600" dirty="0"/>
          </a:p>
          <a:p>
            <a:r>
              <a:rPr lang="el-GR" sz="1600" dirty="0" smtClean="0"/>
              <a:t>Πλεόνασμα </a:t>
            </a:r>
            <a:endParaRPr lang="en-US" sz="1600" dirty="0"/>
          </a:p>
          <a:p>
            <a:r>
              <a:rPr lang="el-GR" sz="1600" dirty="0" smtClean="0"/>
              <a:t>πλούτος</a:t>
            </a:r>
            <a:endParaRPr lang="en-US" sz="1600" dirty="0"/>
          </a:p>
          <a:p>
            <a:r>
              <a:rPr lang="el-GR" sz="1600" dirty="0" smtClean="0"/>
              <a:t>Κέρδος κεφαλαίου </a:t>
            </a:r>
            <a:endParaRPr lang="en-US" sz="1600" dirty="0"/>
          </a:p>
          <a:p>
            <a:r>
              <a:rPr lang="el-GR" sz="1600" dirty="0" smtClean="0"/>
              <a:t>Ρίσκο χώρας</a:t>
            </a:r>
            <a:endParaRPr lang="en-US" sz="1600" dirty="0"/>
          </a:p>
          <a:p>
            <a:r>
              <a:rPr lang="el-GR" sz="1600" dirty="0" smtClean="0"/>
              <a:t>Πολιτικές </a:t>
            </a:r>
            <a:endParaRPr lang="en-US" sz="1600" dirty="0"/>
          </a:p>
          <a:p>
            <a:r>
              <a:rPr lang="el-GR" sz="1600" dirty="0" smtClean="0"/>
              <a:t>Καθεστώτα </a:t>
            </a:r>
            <a:endParaRPr lang="en-US" sz="1600" b="0" dirty="0"/>
          </a:p>
        </p:txBody>
      </p:sp>
      <p:sp>
        <p:nvSpPr>
          <p:cNvPr id="7" name="Rectangle 2"/>
          <p:cNvSpPr>
            <a:spLocks noChangeArrowheads="1"/>
          </p:cNvSpPr>
          <p:nvPr/>
        </p:nvSpPr>
        <p:spPr bwMode="auto">
          <a:xfrm>
            <a:off x="6107875" y="1217453"/>
            <a:ext cx="2525486" cy="5255917"/>
          </a:xfrm>
          <a:prstGeom prst="rect">
            <a:avLst/>
          </a:prstGeom>
          <a:noFill/>
          <a:ln w="9525">
            <a:noFill/>
            <a:miter lim="800000"/>
            <a:headEnd/>
            <a:tailEnd/>
          </a:ln>
          <a:effectLst/>
        </p:spPr>
        <p:txBody>
          <a:bodyPr/>
          <a:lstStyle/>
          <a:p>
            <a:r>
              <a:rPr lang="el-GR" sz="1600" dirty="0" smtClean="0"/>
              <a:t>Θεσμοί </a:t>
            </a:r>
            <a:endParaRPr lang="en-US" sz="1600" dirty="0"/>
          </a:p>
          <a:p>
            <a:r>
              <a:rPr lang="el-GR" sz="1600" dirty="0" smtClean="0"/>
              <a:t>Αναπτυγμένες χώρες</a:t>
            </a:r>
            <a:endParaRPr lang="en-US" sz="1600" dirty="0"/>
          </a:p>
          <a:p>
            <a:r>
              <a:rPr lang="el-GR" sz="1600" dirty="0" smtClean="0"/>
              <a:t>Αναδυόμενες αγορές</a:t>
            </a:r>
            <a:endParaRPr lang="en-US" sz="1600" dirty="0"/>
          </a:p>
          <a:p>
            <a:r>
              <a:rPr lang="el-GR" sz="1600" dirty="0" smtClean="0"/>
              <a:t>Αναπτυσσόμενες χώρες</a:t>
            </a:r>
            <a:endParaRPr lang="en-US" sz="1600" dirty="0"/>
          </a:p>
          <a:p>
            <a:r>
              <a:rPr lang="el-GR" sz="1600" dirty="0" smtClean="0"/>
              <a:t>Κοινό νόμισμα</a:t>
            </a:r>
            <a:endParaRPr lang="en-US" sz="1600" dirty="0"/>
          </a:p>
          <a:p>
            <a:r>
              <a:rPr lang="el-GR" sz="1600" dirty="0" smtClean="0"/>
              <a:t>δολαριοποίηση</a:t>
            </a:r>
            <a:endParaRPr lang="en-US" sz="1600" dirty="0"/>
          </a:p>
          <a:p>
            <a:r>
              <a:rPr lang="el-GR" sz="1600" dirty="0" smtClean="0"/>
              <a:t>Κατά κεφαλήν εισόδημα</a:t>
            </a:r>
            <a:endParaRPr lang="en-US" sz="1600" dirty="0"/>
          </a:p>
          <a:p>
            <a:r>
              <a:rPr lang="el-GR" sz="1600" smtClean="0"/>
              <a:t>Διακύμανση εισοδήματος</a:t>
            </a:r>
            <a:endParaRPr lang="en-US" sz="16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P spid="6" grpId="0" bldLvl="2" autoUpdateAnimBg="0"/>
      <p:bldP spid="7" grpId="0"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738" y="820738"/>
            <a:ext cx="6502295" cy="5410712"/>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Η πλήρης κατανόηση του τρόπου που λειτουργεί η οικονομία μιας χώρας απαιτεί τη μελέτη της </a:t>
            </a:r>
            <a:r>
              <a:rPr lang="el-GR" sz="2400" b="0" i="1" dirty="0" smtClean="0"/>
              <a:t>συναλλαγματικής ισοτιμίας</a:t>
            </a:r>
            <a:r>
              <a:rPr lang="el-GR" sz="2400" b="0" dirty="0" smtClean="0"/>
              <a:t>, δηλαδή την τιμή του ξένου συναλλάγματος. </a:t>
            </a:r>
          </a:p>
          <a:p>
            <a:pPr marL="342900" indent="-342900"/>
            <a:endParaRPr lang="en-US" sz="2400" b="0" dirty="0" smtClean="0"/>
          </a:p>
          <a:p>
            <a:pPr marL="342900" indent="-342900">
              <a:buFont typeface="Arial" pitchFamily="34" charset="0"/>
              <a:buChar char="•"/>
            </a:pPr>
            <a:r>
              <a:rPr lang="el-GR" sz="2400" b="0" dirty="0" smtClean="0"/>
              <a:t>Επειδή τα προϊόντα και οι επενδύσεις μετακινούνται διασχίζοντας τα σύνορα, οι διακυμάνσεις των συναλλαγματικών ισοτιμιών έχουν σημαντικές επιπτώσεις στις σχετικές τιμές των εγχώριων και ξένων  προϊόντων (όπως αυτοκίνητα και είδη ένδυσης), των υπηρεσιών (όπως ασφάλειες και τουρισμός), και των περιουσιακών στοιχείων (όπως μετοχές και ομόλογα). </a:t>
            </a:r>
            <a:endParaRPr lang="en-US" sz="2400" b="0" dirty="0" smtClean="0"/>
          </a:p>
        </p:txBody>
      </p:sp>
    </p:spTree>
    <p:extLst>
      <p:ext uri="{BB962C8B-B14F-4D97-AF65-F5344CB8AC3E}">
        <p14:creationId xmlns="" xmlns:p14="http://schemas.microsoft.com/office/powerpoint/2010/main" val="381593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wipe(left)">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xEl>
                                              <p:pRg st="2" end="2"/>
                                            </p:txEl>
                                          </p:spTgt>
                                        </p:tgtEl>
                                        <p:attrNameLst>
                                          <p:attrName>style.visibility</p:attrName>
                                        </p:attrNameLst>
                                      </p:cBhvr>
                                      <p:to>
                                        <p:strVal val="visible"/>
                                      </p:to>
                                    </p:set>
                                    <p:animEffect transition="in" filter="wipe(left)">
                                      <p:cBhvr>
                                        <p:cTn id="2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 </a:t>
            </a:r>
            <a:endParaRPr lang="en-US" i="0" dirty="0">
              <a:solidFill>
                <a:srgbClr val="69134B"/>
              </a:solidFill>
            </a:endParaRPr>
          </a:p>
        </p:txBody>
      </p:sp>
      <p:sp>
        <p:nvSpPr>
          <p:cNvPr id="6" name="Rectangle 5"/>
          <p:cNvSpPr>
            <a:spLocks noChangeArrowheads="1"/>
          </p:cNvSpPr>
          <p:nvPr/>
        </p:nvSpPr>
        <p:spPr bwMode="auto">
          <a:xfrm>
            <a:off x="566737" y="792163"/>
            <a:ext cx="8316005"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Πώς Συμπεριφέρονται οι Συναλλαγματικές Ισοτιμίες</a:t>
            </a:r>
            <a:endParaRPr lang="en-US" sz="2400" dirty="0">
              <a:solidFill>
                <a:srgbClr val="356A41"/>
              </a:solidFill>
            </a:endParaRPr>
          </a:p>
        </p:txBody>
      </p:sp>
      <p:grpSp>
        <p:nvGrpSpPr>
          <p:cNvPr id="35" name="Group 39"/>
          <p:cNvGrpSpPr/>
          <p:nvPr/>
        </p:nvGrpSpPr>
        <p:grpSpPr>
          <a:xfrm>
            <a:off x="546292" y="1283878"/>
            <a:ext cx="8377237" cy="5253405"/>
            <a:chOff x="566738" y="2200275"/>
            <a:chExt cx="7805737" cy="4219575"/>
          </a:xfrm>
        </p:grpSpPr>
        <p:sp>
          <p:nvSpPr>
            <p:cNvPr id="36" name="Rectangle 35"/>
            <p:cNvSpPr/>
            <p:nvPr/>
          </p:nvSpPr>
          <p:spPr bwMode="auto">
            <a:xfrm>
              <a:off x="566738" y="2200275"/>
              <a:ext cx="7805737" cy="4219575"/>
            </a:xfrm>
            <a:prstGeom prst="rect">
              <a:avLst/>
            </a:prstGeom>
            <a:solidFill>
              <a:srgbClr val="FAECCE"/>
            </a:solidFill>
            <a:ln w="38100" cap="flat" cmpd="sng" algn="ctr">
              <a:solidFill>
                <a:srgbClr val="CBBE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37" name="Rectangle 36"/>
            <p:cNvSpPr/>
            <p:nvPr/>
          </p:nvSpPr>
          <p:spPr bwMode="auto">
            <a:xfrm>
              <a:off x="581024" y="2219323"/>
              <a:ext cx="7772401" cy="257059"/>
            </a:xfrm>
            <a:prstGeom prst="rect">
              <a:avLst/>
            </a:prstGeom>
            <a:solidFill>
              <a:srgbClr val="E0D8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38" name="Text Box 7"/>
          <p:cNvSpPr txBox="1">
            <a:spLocks noChangeArrowheads="1"/>
          </p:cNvSpPr>
          <p:nvPr/>
        </p:nvSpPr>
        <p:spPr bwMode="auto">
          <a:xfrm>
            <a:off x="565343" y="1304738"/>
            <a:ext cx="2197247" cy="286232"/>
          </a:xfrm>
          <a:prstGeom prst="rect">
            <a:avLst/>
          </a:prstGeom>
          <a:solidFill>
            <a:srgbClr val="E8F0D4"/>
          </a:solidFill>
          <a:ln w="9525" algn="ctr">
            <a:noFill/>
            <a:miter lim="800000"/>
            <a:headEnd/>
            <a:tailEnd/>
          </a:ln>
          <a:effectLst/>
        </p:spPr>
        <p:txBody>
          <a:bodyPr wrap="square">
            <a:spAutoFit/>
          </a:bodyPr>
          <a:lstStyle/>
          <a:p>
            <a:pPr marL="457200" indent="-457200">
              <a:lnSpc>
                <a:spcPct val="90000"/>
              </a:lnSpc>
            </a:pPr>
            <a:r>
              <a:rPr lang="el-GR" dirty="0" smtClean="0">
                <a:solidFill>
                  <a:srgbClr val="831951"/>
                </a:solidFill>
              </a:rPr>
              <a:t>ΣΧΗΜΑ</a:t>
            </a:r>
            <a:r>
              <a:rPr lang="en-US" dirty="0" smtClean="0"/>
              <a:t> 12-1</a:t>
            </a:r>
            <a:endParaRPr lang="en-US" dirty="0"/>
          </a:p>
        </p:txBody>
      </p:sp>
      <p:sp>
        <p:nvSpPr>
          <p:cNvPr id="39" name="Rectangle 38"/>
          <p:cNvSpPr/>
          <p:nvPr/>
        </p:nvSpPr>
        <p:spPr bwMode="auto">
          <a:xfrm>
            <a:off x="664902" y="1693453"/>
            <a:ext cx="8153852" cy="3175681"/>
          </a:xfrm>
          <a:prstGeom prst="rect">
            <a:avLst/>
          </a:prstGeom>
          <a:solidFill>
            <a:schemeClr val="bg1"/>
          </a:solidFill>
          <a:ln w="25400" cap="flat" cmpd="sng" algn="ctr">
            <a:solidFill>
              <a:srgbClr val="D4D3D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5" name="Rectangle 14"/>
          <p:cNvSpPr/>
          <p:nvPr/>
        </p:nvSpPr>
        <p:spPr>
          <a:xfrm>
            <a:off x="664903" y="4869134"/>
            <a:ext cx="8153852" cy="1717393"/>
          </a:xfrm>
          <a:prstGeom prst="rect">
            <a:avLst/>
          </a:prstGeom>
          <a:noFill/>
        </p:spPr>
        <p:txBody>
          <a:bodyPr wrap="square">
            <a:spAutoFit/>
          </a:bodyPr>
          <a:lstStyle/>
          <a:p>
            <a:r>
              <a:rPr lang="el-GR" sz="1600" dirty="0" smtClean="0">
                <a:solidFill>
                  <a:srgbClr val="8A3A6A"/>
                </a:solidFill>
              </a:rPr>
              <a:t>Βασικές Συναλλαγματικές Ισοτιμίες</a:t>
            </a:r>
            <a:r>
              <a:rPr lang="en-US" sz="1600" dirty="0" smtClean="0">
                <a:solidFill>
                  <a:srgbClr val="8A3A6A"/>
                </a:solidFill>
              </a:rPr>
              <a:t> </a:t>
            </a:r>
            <a:r>
              <a:rPr lang="el-GR" dirty="0" smtClean="0"/>
              <a:t>Το διάγραμμα δείχνει δύο βασικές συναλλαγματικές ισοτιμίες από το 2003 έως το 2010.</a:t>
            </a:r>
            <a:r>
              <a:rPr lang="en-US" dirty="0" smtClean="0"/>
              <a:t> </a:t>
            </a:r>
          </a:p>
          <a:p>
            <a:r>
              <a:rPr lang="el-GR" dirty="0" smtClean="0"/>
              <a:t>Η συναλλαγματική ισοτιμία Κίνας-ΗΠΑ κυμαίνεται ελάχιστα και θα μπορούσε να θεωρηθεί ως σταθερή συναλλαγματική ισοτιμία, παρά την ύπαρξη μιας περιόδου κατά την οποία ακολούθησε μια σταδιακή τάση.</a:t>
            </a:r>
            <a:endParaRPr lang="en-US" dirty="0" smtClean="0"/>
          </a:p>
          <a:p>
            <a:r>
              <a:rPr lang="el-GR" dirty="0" smtClean="0"/>
              <a:t>Η συναλλαγματική ισοτιμία ΗΠΑ-Ευρωζώνης είναι εξαιρετικά ευμετάβλητη και θα μπορούσε να θεωρηθεί ως κυμαινόμενη συναλλαγματική ισοτιμία. </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pic>
        <p:nvPicPr>
          <p:cNvPr id="14" name="Picture 1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pic>
        <p:nvPicPr>
          <p:cNvPr id="12" name="Picture 11"/>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pic>
        <p:nvPicPr>
          <p:cNvPr id="13" name="Picture 12"/>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pic>
        <p:nvPicPr>
          <p:cNvPr id="16" name="Picture 15"/>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pic>
        <p:nvPicPr>
          <p:cNvPr id="17" name="Picture 1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015955" y="1752530"/>
            <a:ext cx="5105400" cy="3057525"/>
          </a:xfrm>
          <a:prstGeom prst="rect">
            <a:avLst/>
          </a:prstGeom>
        </p:spPr>
      </p:pic>
    </p:spTree>
    <p:extLst>
      <p:ext uri="{BB962C8B-B14F-4D97-AF65-F5344CB8AC3E}">
        <p14:creationId xmlns="" xmlns:p14="http://schemas.microsoft.com/office/powerpoint/2010/main" val="31479754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2"/>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3" dur="500"/>
                                        <p:tgtEl>
                                          <p:spTgt spid="3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left)">
                                      <p:cBhvr>
                                        <p:cTn id="25" dur="500"/>
                                        <p:tgtEl>
                                          <p:spTgt spid="15">
                                            <p:txEl>
                                              <p:pRg st="0" end="0"/>
                                            </p:txEl>
                                          </p:spTgt>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wipe(left)">
                                      <p:cBhvr>
                                        <p:cTn id="29" dur="500"/>
                                        <p:tgtEl>
                                          <p:spTgt spid="15">
                                            <p:txEl>
                                              <p:pRg st="1" end="1"/>
                                            </p:txEl>
                                          </p:spTgt>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750"/>
                                        <p:tgtEl>
                                          <p:spTgt spid="4"/>
                                        </p:tgtEl>
                                      </p:cBhvr>
                                    </p:animEffect>
                                  </p:childTnLst>
                                </p:cTn>
                              </p:par>
                            </p:childTnLst>
                          </p:cTn>
                        </p:par>
                        <p:par>
                          <p:cTn id="38" fill="hold">
                            <p:stCondLst>
                              <p:cond delay="4250"/>
                            </p:stCondLst>
                            <p:childTnLst>
                              <p:par>
                                <p:cTn id="39" presetID="2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par>
                          <p:cTn id="42" fill="hold">
                            <p:stCondLst>
                              <p:cond delay="4750"/>
                            </p:stCondLst>
                            <p:childTnLst>
                              <p:par>
                                <p:cTn id="43" presetID="2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1000"/>
                                        <p:tgtEl>
                                          <p:spTgt spid="9"/>
                                        </p:tgtEl>
                                      </p:cBhvr>
                                    </p:animEffect>
                                  </p:childTnLst>
                                </p:cTn>
                              </p:par>
                            </p:childTnLst>
                          </p:cTn>
                        </p:par>
                        <p:par>
                          <p:cTn id="46" fill="hold">
                            <p:stCondLst>
                              <p:cond delay="5750"/>
                            </p:stCondLst>
                            <p:childTnLst>
                              <p:par>
                                <p:cTn id="47" presetID="22" presetClass="entr" presetSubtype="2"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75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
                                            <p:txEl>
                                              <p:pRg st="2" end="2"/>
                                            </p:txEl>
                                          </p:spTgt>
                                        </p:tgtEl>
                                        <p:attrNameLst>
                                          <p:attrName>style.visibility</p:attrName>
                                        </p:attrNameLst>
                                      </p:cBhvr>
                                      <p:to>
                                        <p:strVal val="visible"/>
                                      </p:to>
                                    </p:set>
                                    <p:animEffect transition="in" filter="wipe(left)">
                                      <p:cBhvr>
                                        <p:cTn id="54" dur="500"/>
                                        <p:tgtEl>
                                          <p:spTgt spid="15">
                                            <p:txEl>
                                              <p:pRg st="2" end="2"/>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750"/>
                                        <p:tgtEl>
                                          <p:spTgt spid="12"/>
                                        </p:tgtEl>
                                      </p:cBhvr>
                                    </p:animEffect>
                                  </p:childTnLst>
                                </p:cTn>
                              </p:par>
                            </p:childTnLst>
                          </p:cTn>
                        </p:par>
                        <p:par>
                          <p:cTn id="63" fill="hold">
                            <p:stCondLst>
                              <p:cond delay="1750"/>
                            </p:stCondLst>
                            <p:childTnLst>
                              <p:par>
                                <p:cTn id="64" presetID="22" presetClass="entr" presetSubtype="8"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750"/>
                                        <p:tgtEl>
                                          <p:spTgt spid="13"/>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750"/>
                                        <p:tgtEl>
                                          <p:spTgt spid="14"/>
                                        </p:tgtEl>
                                      </p:cBhvr>
                                    </p:animEffect>
                                  </p:childTnLst>
                                </p:cTn>
                              </p:par>
                            </p:childTnLst>
                          </p:cTn>
                        </p:par>
                        <p:par>
                          <p:cTn id="71" fill="hold">
                            <p:stCondLst>
                              <p:cond delay="3250"/>
                            </p:stCondLst>
                            <p:childTnLst>
                              <p:par>
                                <p:cTn id="72" presetID="22" presetClass="entr" presetSubtype="8"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1000"/>
                                        <p:tgtEl>
                                          <p:spTgt spid="16"/>
                                        </p:tgtEl>
                                      </p:cBhvr>
                                    </p:animEffect>
                                  </p:childTnLst>
                                </p:cTn>
                              </p:par>
                            </p:childTnLst>
                          </p:cTn>
                        </p:par>
                        <p:par>
                          <p:cTn id="75" fill="hold">
                            <p:stCondLst>
                              <p:cond delay="4250"/>
                            </p:stCondLst>
                            <p:childTnLst>
                              <p:par>
                                <p:cTn id="76" presetID="22" presetClass="entr" presetSubtype="2"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right)">
                                      <p:cBhvr>
                                        <p:cTn id="7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38" grpId="0" animBg="1"/>
      <p:bldP spid="39" grpId="0" animBg="1"/>
      <p:bldP spid="15"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738" y="1770743"/>
            <a:ext cx="6202197" cy="2246769"/>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000" b="0" dirty="0" smtClean="0"/>
              <a:t>Στη βάση </a:t>
            </a:r>
            <a:r>
              <a:rPr lang="el-GR" sz="2000" b="0" dirty="0" err="1" smtClean="0"/>
              <a:t>παρατηρήσιμων</a:t>
            </a:r>
            <a:r>
              <a:rPr lang="el-GR" sz="2000" b="0" dirty="0" smtClean="0"/>
              <a:t> διαφορών στη συμπεριφορά συναλλαγματικών ισοτιμιών, οι οικονομολόγοι χωρίζουν τον κόσμο σε δύο ομάδες χωρών: εκείνες που ακολουθούν πολιτική </a:t>
            </a:r>
            <a:r>
              <a:rPr lang="el-GR" sz="2000" dirty="0" smtClean="0"/>
              <a:t>σταθερών ισοτιμιών</a:t>
            </a:r>
            <a:r>
              <a:rPr lang="el-GR" sz="2000" b="0" dirty="0" smtClean="0"/>
              <a:t> και εκείνων που ακολουθούν πολιτική </a:t>
            </a:r>
            <a:r>
              <a:rPr lang="el-GR" sz="2000" dirty="0" smtClean="0"/>
              <a:t>κυμαινόμενων (ευέλικτων) ισοτιμιών.</a:t>
            </a:r>
            <a:endParaRPr lang="en-US" sz="2400" b="0" dirty="0" smtClean="0"/>
          </a:p>
        </p:txBody>
      </p:sp>
      <p:sp>
        <p:nvSpPr>
          <p:cNvPr id="6" name="Rectangle 5"/>
          <p:cNvSpPr>
            <a:spLocks noChangeArrowheads="1"/>
          </p:cNvSpPr>
          <p:nvPr/>
        </p:nvSpPr>
        <p:spPr bwMode="auto">
          <a:xfrm>
            <a:off x="566738" y="792163"/>
            <a:ext cx="6371091" cy="830997"/>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Πώς Συμπεριφέρονται οι Συναλλαγματικές Ισοτιμίες</a:t>
            </a:r>
            <a:endParaRPr lang="en-US" sz="2400" dirty="0" smtClean="0">
              <a:solidFill>
                <a:srgbClr val="356A41"/>
              </a:solidFill>
            </a:endParaRPr>
          </a:p>
        </p:txBody>
      </p:sp>
      <p:sp>
        <p:nvSpPr>
          <p:cNvPr id="2" name="Rectangle 1"/>
          <p:cNvSpPr/>
          <p:nvPr/>
        </p:nvSpPr>
        <p:spPr>
          <a:xfrm>
            <a:off x="566737" y="4093029"/>
            <a:ext cx="8137876" cy="2191369"/>
          </a:xfrm>
          <a:prstGeom prst="rect">
            <a:avLst/>
          </a:prstGeom>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000" b="0" dirty="0" smtClean="0"/>
              <a:t>Πώς καθορίζονται οι συναλλαγματικές ισοτιμίες; </a:t>
            </a:r>
            <a:endParaRPr lang="en-US" sz="2000" b="0" dirty="0" smtClean="0"/>
          </a:p>
          <a:p>
            <a:pPr marL="342900" indent="-342900">
              <a:buFont typeface="Arial" pitchFamily="34" charset="0"/>
              <a:buChar char="•"/>
            </a:pPr>
            <a:r>
              <a:rPr lang="el-GR" sz="2000" b="0" dirty="0" smtClean="0"/>
              <a:t>Γιατί κάποιες ισοτιμίες κυμαίνονται έντονα βραχυπρόθεσμα, ενώ άλλες είναι σχεδόν σταθερές; </a:t>
            </a:r>
            <a:endParaRPr lang="en-US" sz="2000" b="0" dirty="0" smtClean="0"/>
          </a:p>
          <a:p>
            <a:pPr marL="342900" indent="-342900">
              <a:buFont typeface="Arial" pitchFamily="34" charset="0"/>
              <a:buChar char="•"/>
            </a:pPr>
            <a:r>
              <a:rPr lang="el-GR" sz="2000" b="0" dirty="0" smtClean="0"/>
              <a:t>Τι εξηγεί το γιατί οι συναλλαγματικές ισοτιμίες ανεβαίνουν, πέφτουν, ή παραμένουν σταθερές μακροπρόθεσμα; </a:t>
            </a:r>
            <a:endParaRPr lang="en-US" sz="2000"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69034" y="2816827"/>
            <a:ext cx="1981430" cy="1123842"/>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69034" y="792163"/>
            <a:ext cx="1981430" cy="1030963"/>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69034" y="1921862"/>
            <a:ext cx="1981430" cy="842108"/>
          </a:xfrm>
          <a:prstGeom prst="rect">
            <a:avLst/>
          </a:prstGeom>
        </p:spPr>
      </p:pic>
    </p:spTree>
    <p:extLst>
      <p:ext uri="{BB962C8B-B14F-4D97-AF65-F5344CB8AC3E}">
        <p14:creationId xmlns="" xmlns:p14="http://schemas.microsoft.com/office/powerpoint/2010/main" val="868636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P spid="2"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905052" y="385589"/>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738" y="1367003"/>
            <a:ext cx="8137875" cy="5041380"/>
          </a:xfrm>
          <a:prstGeom prst="rect">
            <a:avLst/>
          </a:prstGeom>
          <a:noFill/>
          <a:ln w="9525" algn="ctr">
            <a:noFill/>
            <a:miter lim="800000"/>
            <a:headEnd/>
            <a:tailEnd/>
          </a:ln>
          <a:effectLst/>
        </p:spPr>
        <p:txBody>
          <a:bodyPr wrap="square">
            <a:spAutoFit/>
          </a:bodyPr>
          <a:lstStyle/>
          <a:p>
            <a:r>
              <a:rPr lang="el-GR" sz="2400" b="0" dirty="0" smtClean="0"/>
              <a:t>Οι μεταβολές στις συναλλαγματικές ισοτιμίες επηρεάζουν την οικονομία, με δύο τρόπους:</a:t>
            </a:r>
            <a:endParaRPr lang="en-US" sz="2400" b="0" dirty="0"/>
          </a:p>
          <a:p>
            <a:pPr marL="285750" indent="-285750"/>
            <a:r>
              <a:rPr lang="en-US" sz="2400" b="0" dirty="0">
                <a:solidFill>
                  <a:srgbClr val="C26529"/>
                </a:solidFill>
              </a:rPr>
              <a:t>■</a:t>
            </a:r>
            <a:r>
              <a:rPr lang="en-US" sz="2400" b="0" dirty="0"/>
              <a:t> </a:t>
            </a:r>
            <a:r>
              <a:rPr lang="el-GR" sz="2400" b="0" dirty="0" smtClean="0"/>
              <a:t>Οι μεταβολές σε συναλλαγματικές ισοτιμίες προκαλούν αλλαγή στις διεθνείς σχετικές τιμές των προϊόντων. Δηλαδή, τα προϊόντα και οι υπηρεσίες μιας χώρας γίνονται περισσότερο ή λιγότερο ακριβά σε σχέση με μιας άλλης όταν εκφράζονται σε μια κοινή μονάδα νομίσματος. </a:t>
            </a:r>
            <a:endParaRPr lang="en-US" sz="2400" b="0" dirty="0" smtClean="0"/>
          </a:p>
          <a:p>
            <a:pPr marL="285750" indent="-285750"/>
            <a:r>
              <a:rPr lang="en-US" sz="2400" b="0" dirty="0">
                <a:solidFill>
                  <a:srgbClr val="C26529"/>
                </a:solidFill>
              </a:rPr>
              <a:t>■</a:t>
            </a:r>
            <a:r>
              <a:rPr lang="en-US" sz="2400" b="0" dirty="0"/>
              <a:t> </a:t>
            </a:r>
            <a:r>
              <a:rPr lang="el-GR" sz="2400" b="0" dirty="0" smtClean="0"/>
              <a:t>Οι μεταβολές σε συναλλαγματικές ισοτιμίες μπορούν να προκαλέσουν αλλαγή στις διεθνείς σχετικές τιμές περιουσιακών στοιχείων. Αυτές οι διακυμάνσεις στον πλούτο μπορούν με τη σειρά τους να επηρεάσουν επιχειρήσεις, κυβερνήσεις, και μεμονωμένα άτομα. </a:t>
            </a:r>
            <a:endParaRPr lang="en-US" sz="2400" b="0" dirty="0" smtClean="0"/>
          </a:p>
        </p:txBody>
      </p:sp>
      <p:sp>
        <p:nvSpPr>
          <p:cNvPr id="6" name="Rectangle 5"/>
          <p:cNvSpPr>
            <a:spLocks noChangeArrowheads="1"/>
          </p:cNvSpPr>
          <p:nvPr/>
        </p:nvSpPr>
        <p:spPr bwMode="auto">
          <a:xfrm>
            <a:off x="566737" y="792163"/>
            <a:ext cx="7691891"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Γιατί Είναι Σημαντικές οι Συναλλαγματικές Ισοτιμίες</a:t>
            </a:r>
            <a:endParaRPr lang="en-US" sz="2400" dirty="0">
              <a:solidFill>
                <a:srgbClr val="356A41"/>
              </a:solidFill>
            </a:endParaRPr>
          </a:p>
        </p:txBody>
      </p:sp>
    </p:spTree>
    <p:extLst>
      <p:ext uri="{BB962C8B-B14F-4D97-AF65-F5344CB8AC3E}">
        <p14:creationId xmlns="" xmlns:p14="http://schemas.microsoft.com/office/powerpoint/2010/main" val="910501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left)">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xEl>
                                              <p:pRg st="2" end="2"/>
                                            </p:txEl>
                                          </p:spTgt>
                                        </p:tgtEl>
                                        <p:attrNameLst>
                                          <p:attrName>style.visibility</p:attrName>
                                        </p:attrNameLst>
                                      </p:cBhvr>
                                      <p:to>
                                        <p:strVal val="visible"/>
                                      </p:to>
                                    </p:set>
                                    <p:animEffect transition="in" filter="wipe(left)">
                                      <p:cBhvr>
                                        <p:cTn id="16"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738" y="1367003"/>
            <a:ext cx="8137875" cy="4007251"/>
          </a:xfrm>
          <a:prstGeom prst="rect">
            <a:avLst/>
          </a:prstGeom>
          <a:noFill/>
          <a:ln w="9525" algn="ctr">
            <a:noFill/>
            <a:miter lim="800000"/>
            <a:headEnd/>
            <a:tailEnd/>
          </a:ln>
          <a:effectLst/>
        </p:spPr>
        <p:txBody>
          <a:bodyPr wrap="square">
            <a:spAutoFit/>
          </a:bodyPr>
          <a:lstStyle/>
          <a:p>
            <a:r>
              <a:rPr lang="el-GR" sz="2400" dirty="0" smtClean="0">
                <a:solidFill>
                  <a:srgbClr val="3D68AF"/>
                </a:solidFill>
              </a:rPr>
              <a:t>Θέματα-κλειδιά</a:t>
            </a:r>
            <a:endParaRPr lang="en-US" sz="2400" dirty="0" smtClean="0">
              <a:solidFill>
                <a:srgbClr val="3D68AF"/>
              </a:solidFill>
            </a:endParaRPr>
          </a:p>
          <a:p>
            <a:pPr marL="342900" indent="-342900">
              <a:buFont typeface="Arial" pitchFamily="34" charset="0"/>
              <a:buChar char="•"/>
            </a:pPr>
            <a:r>
              <a:rPr lang="el-GR" sz="2400" b="0" dirty="0" smtClean="0"/>
              <a:t>Πώς επηρεάζουν οι συναλλαγματικές ισοτιμίες την πραγματική οικονομία; </a:t>
            </a:r>
            <a:endParaRPr lang="en-US" sz="2400" b="0" dirty="0" smtClean="0"/>
          </a:p>
          <a:p>
            <a:pPr marL="342900" indent="-342900">
              <a:buFont typeface="Arial" pitchFamily="34" charset="0"/>
              <a:buChar char="•"/>
            </a:pPr>
            <a:r>
              <a:rPr lang="el-GR" sz="2400" b="0" dirty="0" smtClean="0"/>
              <a:t>Πώς οι μεταβολές σε συναλλαγματικές ισοτιμίες επηρεάζουν τις διεθνείς τιμές, τη ζήτηση προϊόντων από διαφορετικές χώρες, και επομένως τα επίπεδα του εθνικού προϊόντος; </a:t>
            </a:r>
            <a:endParaRPr lang="en-US" sz="2400" b="0" dirty="0" smtClean="0"/>
          </a:p>
          <a:p>
            <a:pPr marL="342900" indent="-342900">
              <a:buFont typeface="Arial" pitchFamily="34" charset="0"/>
              <a:buChar char="•"/>
            </a:pPr>
            <a:r>
              <a:rPr lang="el-GR" sz="2400" b="0" dirty="0" smtClean="0"/>
              <a:t>Πώς οι μεταβολές σε συναλλαγματικές ισοτιμίες επηρεάζουν τις αξίες ξένων περιουσιακών στοιχείων, και επομένως μεταβάλλουν τον εθνικό πλούτο; </a:t>
            </a:r>
            <a:endParaRPr lang="en-US" sz="2400" b="0" dirty="0" smtClean="0"/>
          </a:p>
        </p:txBody>
      </p:sp>
      <p:sp>
        <p:nvSpPr>
          <p:cNvPr id="6" name="Rectangle 5"/>
          <p:cNvSpPr>
            <a:spLocks noChangeArrowheads="1"/>
          </p:cNvSpPr>
          <p:nvPr/>
        </p:nvSpPr>
        <p:spPr bwMode="auto">
          <a:xfrm>
            <a:off x="566737" y="792163"/>
            <a:ext cx="8316005" cy="46166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400" dirty="0" smtClean="0">
                <a:solidFill>
                  <a:srgbClr val="356A41"/>
                </a:solidFill>
              </a:rPr>
              <a:t>Γιατί Είναι Σημαντικές οι Συναλλαγματικές Ισοτιμίες</a:t>
            </a:r>
            <a:endParaRPr lang="en-US" sz="2400" dirty="0" smtClean="0">
              <a:solidFill>
                <a:srgbClr val="356A41"/>
              </a:solidFill>
            </a:endParaRPr>
          </a:p>
        </p:txBody>
      </p:sp>
    </p:spTree>
    <p:extLst>
      <p:ext uri="{BB962C8B-B14F-4D97-AF65-F5344CB8AC3E}">
        <p14:creationId xmlns="" xmlns:p14="http://schemas.microsoft.com/office/powerpoint/2010/main" val="24837017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3" name="Straight Connector 22"/>
          <p:cNvCxnSpPr/>
          <p:nvPr/>
        </p:nvCxnSpPr>
        <p:spPr bwMode="auto">
          <a:xfrm>
            <a:off x="566738" y="682658"/>
            <a:ext cx="6615112" cy="0"/>
          </a:xfrm>
          <a:prstGeom prst="line">
            <a:avLst/>
          </a:prstGeom>
          <a:noFill/>
          <a:ln w="19050" cap="rnd" cmpd="sng" algn="ctr">
            <a:solidFill>
              <a:srgbClr val="9C3A45"/>
            </a:solidFill>
            <a:prstDash val="sysDash"/>
            <a:round/>
            <a:headEnd type="none" w="med" len="med"/>
            <a:tailEnd type="none" w="med" len="med"/>
          </a:ln>
          <a:effectLst/>
        </p:spPr>
      </p:cxnSp>
      <p:sp>
        <p:nvSpPr>
          <p:cNvPr id="8" name="Rectangle 7"/>
          <p:cNvSpPr/>
          <p:nvPr/>
        </p:nvSpPr>
        <p:spPr bwMode="auto">
          <a:xfrm>
            <a:off x="890538" y="414618"/>
            <a:ext cx="6291312" cy="264152"/>
          </a:xfrm>
          <a:prstGeom prst="rect">
            <a:avLst/>
          </a:prstGeom>
          <a:solidFill>
            <a:srgbClr val="F5D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charset="0"/>
            </a:endParaRPr>
          </a:p>
        </p:txBody>
      </p:sp>
      <p:sp>
        <p:nvSpPr>
          <p:cNvPr id="22" name="Rectangle 3"/>
          <p:cNvSpPr>
            <a:spLocks noGrp="1" noChangeArrowheads="1"/>
          </p:cNvSpPr>
          <p:nvPr>
            <p:ph type="title"/>
          </p:nvPr>
        </p:nvSpPr>
        <p:spPr>
          <a:xfrm>
            <a:off x="566738" y="1"/>
            <a:ext cx="8577262" cy="820738"/>
          </a:xfrm>
        </p:spPr>
        <p:txBody>
          <a:bodyPr/>
          <a:lstStyle/>
          <a:p>
            <a:pPr marL="347663" indent="-347663">
              <a:tabLst>
                <a:tab pos="5372100" algn="l"/>
              </a:tabLst>
            </a:pPr>
            <a:r>
              <a:rPr lang="en-US" dirty="0" smtClean="0">
                <a:solidFill>
                  <a:srgbClr val="69134B"/>
                </a:solidFill>
              </a:rPr>
              <a:t>1 </a:t>
            </a:r>
            <a:r>
              <a:rPr lang="el-GR" dirty="0" smtClean="0">
                <a:solidFill>
                  <a:srgbClr val="69134B"/>
                </a:solidFill>
              </a:rPr>
              <a:t>Ξένο Συνάλλαγμα: Νομίσματα και Κρίσεις</a:t>
            </a:r>
            <a:endParaRPr lang="en-US" i="0" dirty="0">
              <a:solidFill>
                <a:srgbClr val="69134B"/>
              </a:solidFill>
            </a:endParaRPr>
          </a:p>
        </p:txBody>
      </p:sp>
      <p:sp>
        <p:nvSpPr>
          <p:cNvPr id="24" name="Text Box 2"/>
          <p:cNvSpPr txBox="1">
            <a:spLocks noChangeArrowheads="1"/>
          </p:cNvSpPr>
          <p:nvPr/>
        </p:nvSpPr>
        <p:spPr bwMode="auto">
          <a:xfrm>
            <a:off x="566058" y="1367003"/>
            <a:ext cx="8138556" cy="1938992"/>
          </a:xfrm>
          <a:prstGeom prst="rect">
            <a:avLst/>
          </a:prstGeom>
          <a:noFill/>
          <a:ln w="9525" algn="ctr">
            <a:noFill/>
            <a:miter lim="800000"/>
            <a:headEnd/>
            <a:tailEnd/>
          </a:ln>
          <a:effectLst/>
        </p:spPr>
        <p:txBody>
          <a:bodyPr wrap="square">
            <a:spAutoFit/>
          </a:bodyPr>
          <a:lstStyle/>
          <a:p>
            <a:pPr marL="342900" indent="-342900">
              <a:buFont typeface="Arial" pitchFamily="34" charset="0"/>
              <a:buChar char="•"/>
            </a:pPr>
            <a:r>
              <a:rPr lang="el-GR" sz="2400" b="0" dirty="0" smtClean="0"/>
              <a:t>Σε μια</a:t>
            </a:r>
            <a:r>
              <a:rPr lang="el-GR" sz="2400" dirty="0" smtClean="0"/>
              <a:t> κρίση συναλλαγματικών ισοτιμιών </a:t>
            </a:r>
            <a:r>
              <a:rPr lang="el-GR" sz="2400" b="0" dirty="0" smtClean="0"/>
              <a:t>ένα νόμισμα αντιμετωπίζει μια αιφνίδια και μεγάλη απώλεια της αξίας του</a:t>
            </a:r>
            <a:r>
              <a:rPr lang="en-US" sz="2400" b="0" dirty="0" smtClean="0"/>
              <a:t> </a:t>
            </a:r>
            <a:r>
              <a:rPr lang="el-GR" sz="2400" b="0" dirty="0" smtClean="0"/>
              <a:t>έναντι ενός άλλου νομίσματος  μετά από μια περίοδο κατά την οποία η συναλλαγματική ισοτιμία ήταν δεδομένη ή σχετικά σταθερή.</a:t>
            </a:r>
            <a:endParaRPr lang="en-US" sz="2400" b="0" dirty="0" smtClean="0"/>
          </a:p>
        </p:txBody>
      </p:sp>
      <p:sp>
        <p:nvSpPr>
          <p:cNvPr id="6" name="Rectangle 5"/>
          <p:cNvSpPr>
            <a:spLocks noChangeArrowheads="1"/>
          </p:cNvSpPr>
          <p:nvPr/>
        </p:nvSpPr>
        <p:spPr bwMode="auto">
          <a:xfrm>
            <a:off x="566738" y="792163"/>
            <a:ext cx="7351712" cy="461665"/>
          </a:xfrm>
          <a:prstGeom prst="rect">
            <a:avLst/>
          </a:prstGeom>
          <a:noFill/>
          <a:ln w="9525" algn="ctr">
            <a:noFill/>
            <a:miter lim="800000"/>
            <a:headEnd/>
            <a:tailEnd/>
          </a:ln>
          <a:effectLst/>
        </p:spPr>
        <p:txBody>
          <a:bodyPr>
            <a:spAutoFit/>
          </a:bodyPr>
          <a:lstStyle/>
          <a:p>
            <a:pPr>
              <a:spcBef>
                <a:spcPct val="20000"/>
              </a:spcBef>
              <a:spcAft>
                <a:spcPct val="0"/>
              </a:spcAft>
            </a:pPr>
            <a:r>
              <a:rPr lang="el-GR" sz="2400" dirty="0" smtClean="0">
                <a:solidFill>
                  <a:srgbClr val="356A41"/>
                </a:solidFill>
              </a:rPr>
              <a:t>Όταν οι Ισοτιμίες δεν Συμπεριφέρονται Καλά</a:t>
            </a:r>
            <a:endParaRPr lang="en-US" sz="2400" dirty="0">
              <a:solidFill>
                <a:srgbClr val="356A41"/>
              </a:solidFill>
            </a:endParaRPr>
          </a:p>
        </p:txBody>
      </p:sp>
      <p:sp>
        <p:nvSpPr>
          <p:cNvPr id="7" name="Rectangle 5"/>
          <p:cNvSpPr>
            <a:spLocks noChangeArrowheads="1"/>
          </p:cNvSpPr>
          <p:nvPr/>
        </p:nvSpPr>
        <p:spPr bwMode="auto">
          <a:xfrm>
            <a:off x="567195" y="3793722"/>
            <a:ext cx="5213243" cy="523220"/>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2800" dirty="0" smtClean="0">
                <a:solidFill>
                  <a:schemeClr val="accent2"/>
                </a:solidFill>
                <a:latin typeface="Arial Narrow" pitchFamily="34" charset="0"/>
              </a:rPr>
              <a:t>Οικονομική Κρίση στην Αργεντινή</a:t>
            </a:r>
            <a:endParaRPr lang="en-US" sz="2800" dirty="0">
              <a:solidFill>
                <a:schemeClr val="accent2"/>
              </a:solidFill>
              <a:latin typeface="Arial Narrow" pitchFamily="34" charset="0"/>
            </a:endParaRPr>
          </a:p>
        </p:txBody>
      </p:sp>
      <p:sp>
        <p:nvSpPr>
          <p:cNvPr id="9" name="Rectangle 8"/>
          <p:cNvSpPr>
            <a:spLocks noChangeArrowheads="1"/>
          </p:cNvSpPr>
          <p:nvPr/>
        </p:nvSpPr>
        <p:spPr bwMode="auto">
          <a:xfrm>
            <a:off x="552679" y="4330531"/>
            <a:ext cx="5227759" cy="2554545"/>
          </a:xfrm>
          <a:prstGeom prst="rect">
            <a:avLst/>
          </a:prstGeom>
          <a:noFill/>
          <a:ln w="9525" algn="ctr">
            <a:noFill/>
            <a:miter lim="800000"/>
            <a:headEnd/>
            <a:tailEnd/>
          </a:ln>
          <a:effectLst/>
        </p:spPr>
        <p:txBody>
          <a:bodyPr wrap="square">
            <a:spAutoFit/>
          </a:bodyPr>
          <a:lstStyle/>
          <a:p>
            <a:pPr>
              <a:spcBef>
                <a:spcPct val="20000"/>
              </a:spcBef>
              <a:spcAft>
                <a:spcPct val="0"/>
              </a:spcAft>
            </a:pPr>
            <a:r>
              <a:rPr lang="el-GR" sz="1600" b="0" i="1" dirty="0" smtClean="0"/>
              <a:t>Μια σοβαρή οικονομική κρίση αντιμετώπισε η Αργεντινή το 2002. Μετά την κατάρρευση της σταθερής συναλλαγματικής ισοτιμίας της, μια χρηματοοικονομική κρίση και μια χρεοκοπία της κυβέρνησης, το πραγματικό προϊόν συρρικνώθηκε κατά 15% και χρειάστηκαν χρόνια για να επανέλθει στο προηγούμενο επίπεδό της, καθώς η φτώχεια και η ανεργία παρέμειναν σε υψηλά επίπεδα</a:t>
            </a:r>
            <a:r>
              <a:rPr lang="en-US" sz="1600" b="0" i="1" dirty="0" smtClean="0"/>
              <a:t>.</a:t>
            </a:r>
            <a:r>
              <a:rPr lang="el-GR" sz="1600" b="0" i="1" dirty="0" smtClean="0"/>
              <a:t> Η χώρα βυθίστηκε σε μια οικονομική ύφεση που ήταν χειρότερη από αυτές της δεκαετίας του 1930, του 1910, και του 1890. </a:t>
            </a:r>
            <a:r>
              <a:rPr lang="en-US" sz="1600" b="0" i="1" dirty="0" smtClean="0"/>
              <a:t> </a:t>
            </a:r>
            <a:endParaRPr lang="en-US" sz="1600" b="0" i="1" dirty="0"/>
          </a:p>
        </p:txBody>
      </p:sp>
      <p:grpSp>
        <p:nvGrpSpPr>
          <p:cNvPr id="10" name="Group 12"/>
          <p:cNvGrpSpPr/>
          <p:nvPr/>
        </p:nvGrpSpPr>
        <p:grpSpPr>
          <a:xfrm>
            <a:off x="552679" y="3118946"/>
            <a:ext cx="5662264" cy="820738"/>
            <a:chOff x="566739" y="4459460"/>
            <a:chExt cx="5662264" cy="820738"/>
          </a:xfrm>
        </p:grpSpPr>
        <p:pic>
          <p:nvPicPr>
            <p:cNvPr id="11" name="Picture 13"/>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70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828674" y="4497560"/>
              <a:ext cx="603027" cy="603027"/>
            </a:xfrm>
            <a:prstGeom prst="rect">
              <a:avLst/>
            </a:prstGeom>
          </p:spPr>
        </p:pic>
        <p:sp>
          <p:nvSpPr>
            <p:cNvPr id="12"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l-GR" sz="2800" kern="0" dirty="0" smtClean="0">
                  <a:solidFill>
                    <a:srgbClr val="69134B"/>
                  </a:solidFill>
                  <a:latin typeface="+mj-lt"/>
                  <a:ea typeface="+mj-ea"/>
                  <a:cs typeface="+mj-cs"/>
                </a:rPr>
                <a:t>ΠΡΩΤΟΣΕΛΙΔΟ</a:t>
              </a:r>
              <a:endParaRPr kumimoji="0" lang="en-US" sz="2800" b="1" i="0" u="none" strike="noStrike" kern="0" cap="none" spc="0" normalizeH="0" baseline="0" noProof="0" dirty="0">
                <a:ln>
                  <a:noFill/>
                </a:ln>
                <a:solidFill>
                  <a:srgbClr val="69134B"/>
                </a:solidFill>
                <a:effectLst/>
                <a:uLnTx/>
                <a:uFillTx/>
                <a:latin typeface="+mj-lt"/>
                <a:ea typeface="+mj-ea"/>
                <a:cs typeface="+mj-cs"/>
              </a:endParaRPr>
            </a:p>
          </p:txBody>
        </p:sp>
      </p:grpSp>
      <p:cxnSp>
        <p:nvCxnSpPr>
          <p:cNvPr id="13" name="Straight Connector 7"/>
          <p:cNvCxnSpPr/>
          <p:nvPr/>
        </p:nvCxnSpPr>
        <p:spPr bwMode="auto">
          <a:xfrm>
            <a:off x="567195" y="3820922"/>
            <a:ext cx="5213243" cy="0"/>
          </a:xfrm>
          <a:prstGeom prst="line">
            <a:avLst/>
          </a:prstGeom>
          <a:noFill/>
          <a:ln w="19050" cap="rnd" cmpd="sng" algn="ctr">
            <a:solidFill>
              <a:srgbClr val="9C3A45"/>
            </a:solidFill>
            <a:prstDash val="sysDash"/>
            <a:round/>
            <a:headEnd type="none" w="med" len="med"/>
            <a:tailEnd type="none" w="med" len="med"/>
          </a:ln>
          <a:effectLst/>
        </p:spPr>
      </p:cxnSp>
      <p:sp>
        <p:nvSpPr>
          <p:cNvPr id="2" name="Rectangle 1"/>
          <p:cNvSpPr/>
          <p:nvPr/>
        </p:nvSpPr>
        <p:spPr>
          <a:xfrm>
            <a:off x="5744811" y="4887606"/>
            <a:ext cx="3126057" cy="1015663"/>
          </a:xfrm>
          <a:prstGeom prst="rect">
            <a:avLst/>
          </a:prstGeom>
        </p:spPr>
        <p:txBody>
          <a:bodyPr wrap="square">
            <a:spAutoFit/>
          </a:bodyPr>
          <a:lstStyle/>
          <a:p>
            <a:r>
              <a:rPr lang="el-GR" sz="1200" b="0" dirty="0" smtClean="0"/>
              <a:t>Η </a:t>
            </a:r>
            <a:r>
              <a:rPr lang="en-US" sz="1200" b="0" dirty="0" smtClean="0"/>
              <a:t>Beatriz </a:t>
            </a:r>
            <a:r>
              <a:rPr lang="en-US" sz="1200" b="0" dirty="0" err="1"/>
              <a:t>Orresta</a:t>
            </a:r>
            <a:r>
              <a:rPr lang="en-US" sz="1200" b="0" dirty="0"/>
              <a:t>, </a:t>
            </a:r>
            <a:r>
              <a:rPr lang="en-US" sz="1200" b="0" dirty="0" smtClean="0"/>
              <a:t>20</a:t>
            </a:r>
            <a:r>
              <a:rPr lang="el-GR" sz="1200" b="0" dirty="0" smtClean="0"/>
              <a:t> ετών, κρατάει στην αγκαλιά της  τον υποσιτισμένο γιό της στο </a:t>
            </a:r>
            <a:r>
              <a:rPr lang="en-US" sz="1200" b="0" dirty="0" smtClean="0"/>
              <a:t>Rio </a:t>
            </a:r>
            <a:r>
              <a:rPr lang="en-US" sz="1200" b="0" dirty="0"/>
              <a:t>Chico. </a:t>
            </a:r>
            <a:r>
              <a:rPr lang="el-GR" sz="1200" b="0" dirty="0" smtClean="0"/>
              <a:t>Τάισε στα παιδιά της σούπα που έφτιαξε από στεγνά κόκαλα μιας νεκρής αγελάδας που βρήκε ο σύζυγός της. </a:t>
            </a:r>
            <a:endParaRPr lang="en-US" sz="1200" dirty="0"/>
          </a:p>
        </p:txBody>
      </p:sp>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80438" y="2838015"/>
            <a:ext cx="2632364" cy="1876489"/>
          </a:xfrm>
          <a:prstGeom prst="rect">
            <a:avLst/>
          </a:prstGeom>
        </p:spPr>
      </p:pic>
    </p:spTree>
    <p:extLst>
      <p:ext uri="{BB962C8B-B14F-4D97-AF65-F5344CB8AC3E}">
        <p14:creationId xmlns="" xmlns:p14="http://schemas.microsoft.com/office/powerpoint/2010/main" val="21503117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500"/>
                                        <p:tgtEl>
                                          <p:spTgt spid="2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p:bldP spid="6" grpId="0"/>
      <p:bldP spid="7" grpId="0" autoUpdateAnimBg="0"/>
      <p:bldP spid="9" grpId="0" autoUpdateAnimBg="0"/>
      <p:bldP spid="2" grpId="0"/>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42240</TotalTime>
  <Words>3840</Words>
  <Application>Microsoft Office PowerPoint</Application>
  <PresentationFormat>Προβολή στην οθόνη (4:3)</PresentationFormat>
  <Paragraphs>276</Paragraphs>
  <Slides>39</Slides>
  <Notes>38</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2_Custom Design</vt:lpstr>
      <vt:lpstr>Διαφάνεια 1</vt:lpstr>
      <vt:lpstr>Εισαγωγή</vt:lpstr>
      <vt:lpstr>Εισαγωγή</vt:lpstr>
      <vt:lpstr>1 Ξένο Συνάλλαγμα: Νομίσματα και Κρίσεις</vt:lpstr>
      <vt:lpstr>1 Ξένο Συνάλλαγμα: Νομίσματα και Κρίσεις </vt:lpstr>
      <vt:lpstr>1 Ξένο Συνάλλαγμα: Νομίσματα και Κρίσεις</vt:lpstr>
      <vt:lpstr>1 Ξένο Συνάλλαγμα: Νομίσματα και Κρίσεις</vt:lpstr>
      <vt:lpstr>1 Ξένο Συνάλλαγμα: Νομίσματα και Κρίσεις</vt:lpstr>
      <vt:lpstr>1 Ξένο Συνάλλαγμα: Νομίσματα και Κρίσεις</vt:lpstr>
      <vt:lpstr>1 Ξένο Συνάλλαγμα: Νομίσματα και Κρίσεις </vt:lpstr>
      <vt:lpstr>1 Ξένο Συνάλλαγμα: Νομίσματα και Κρίσεις</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 </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vt:lpstr>
      <vt:lpstr>2 Παγκοσμιοποίηση της Χρηματοοικονομικής: Χρέη και Ελλείμματα</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3 Κυβέρνηση και Θεσμοί: Πολιτικές και Απόδοση</vt:lpstr>
      <vt:lpstr>Συμπεράσματα</vt:lpstr>
      <vt:lpstr>Διαφάνεια 36</vt:lpstr>
      <vt:lpstr>Διαφάνεια 37</vt:lpstr>
      <vt:lpstr>Διαφάνεια 38</vt:lpstr>
      <vt:lpstr>Διαφάνεια 39</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Feenstra/Taylor 2/e</dc:title>
  <dc:subject>International Economics</dc:subject>
  <dc:creator>Fernando Quijano</dc:creator>
  <cp:lastModifiedBy>Χρήστης των Windows</cp:lastModifiedBy>
  <cp:revision>2208</cp:revision>
  <dcterms:created xsi:type="dcterms:W3CDTF">2007-05-23T02:54:43Z</dcterms:created>
  <dcterms:modified xsi:type="dcterms:W3CDTF">2022-03-22T16:28:41Z</dcterms:modified>
</cp:coreProperties>
</file>