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61"/>
  </p:notesMasterIdLst>
  <p:sldIdLst>
    <p:sldId id="531" r:id="rId2"/>
    <p:sldId id="438" r:id="rId3"/>
    <p:sldId id="603" r:id="rId4"/>
    <p:sldId id="488" r:id="rId5"/>
    <p:sldId id="614" r:id="rId6"/>
    <p:sldId id="532" r:id="rId7"/>
    <p:sldId id="583" r:id="rId8"/>
    <p:sldId id="598" r:id="rId9"/>
    <p:sldId id="584" r:id="rId10"/>
    <p:sldId id="599" r:id="rId11"/>
    <p:sldId id="586" r:id="rId12"/>
    <p:sldId id="615" r:id="rId13"/>
    <p:sldId id="600" r:id="rId14"/>
    <p:sldId id="570" r:id="rId15"/>
    <p:sldId id="616" r:id="rId16"/>
    <p:sldId id="617" r:id="rId17"/>
    <p:sldId id="601" r:id="rId18"/>
    <p:sldId id="602" r:id="rId19"/>
    <p:sldId id="588" r:id="rId20"/>
    <p:sldId id="604" r:id="rId21"/>
    <p:sldId id="587" r:id="rId22"/>
    <p:sldId id="544" r:id="rId23"/>
    <p:sldId id="618" r:id="rId24"/>
    <p:sldId id="605" r:id="rId25"/>
    <p:sldId id="631" r:id="rId26"/>
    <p:sldId id="585" r:id="rId27"/>
    <p:sldId id="619" r:id="rId28"/>
    <p:sldId id="558" r:id="rId29"/>
    <p:sldId id="606" r:id="rId30"/>
    <p:sldId id="590" r:id="rId31"/>
    <p:sldId id="607" r:id="rId32"/>
    <p:sldId id="608" r:id="rId33"/>
    <p:sldId id="589" r:id="rId34"/>
    <p:sldId id="559" r:id="rId35"/>
    <p:sldId id="609" r:id="rId36"/>
    <p:sldId id="571" r:id="rId37"/>
    <p:sldId id="620" r:id="rId38"/>
    <p:sldId id="569" r:id="rId39"/>
    <p:sldId id="610" r:id="rId40"/>
    <p:sldId id="591" r:id="rId41"/>
    <p:sldId id="611" r:id="rId42"/>
    <p:sldId id="592" r:id="rId43"/>
    <p:sldId id="593" r:id="rId44"/>
    <p:sldId id="612" r:id="rId45"/>
    <p:sldId id="594" r:id="rId46"/>
    <p:sldId id="595" r:id="rId47"/>
    <p:sldId id="632" r:id="rId48"/>
    <p:sldId id="596" r:id="rId49"/>
    <p:sldId id="613" r:id="rId50"/>
    <p:sldId id="634" r:id="rId51"/>
    <p:sldId id="597" r:id="rId52"/>
    <p:sldId id="623" r:id="rId53"/>
    <p:sldId id="624" r:id="rId54"/>
    <p:sldId id="625" r:id="rId55"/>
    <p:sldId id="626" r:id="rId56"/>
    <p:sldId id="627" r:id="rId57"/>
    <p:sldId id="628" r:id="rId58"/>
    <p:sldId id="629" r:id="rId59"/>
    <p:sldId id="486" r:id="rId60"/>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4C695"/>
    <a:srgbClr val="356A41"/>
    <a:srgbClr val="8A3A6A"/>
    <a:srgbClr val="831951"/>
    <a:srgbClr val="3D68AF"/>
    <a:srgbClr val="007589"/>
    <a:srgbClr val="736FB0"/>
    <a:srgbClr val="0B53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73" autoAdjust="0"/>
    <p:restoredTop sz="98134" autoAdjust="0"/>
  </p:normalViewPr>
  <p:slideViewPr>
    <p:cSldViewPr snapToGrid="0">
      <p:cViewPr>
        <p:scale>
          <a:sx n="66" d="100"/>
          <a:sy n="66" d="100"/>
        </p:scale>
        <p:origin x="-1608" y="-612"/>
      </p:cViewPr>
      <p:guideLst>
        <p:guide orient="horz" pos="517"/>
        <p:guide pos="3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Lst>
  </p:outlineViewPr>
  <p:notesTextViewPr>
    <p:cViewPr>
      <p:scale>
        <a:sx n="100" d="100"/>
        <a:sy n="100" d="100"/>
      </p:scale>
      <p:origin x="0" y="0"/>
    </p:cViewPr>
  </p:notesTextViewPr>
  <p:sorterViewPr>
    <p:cViewPr>
      <p:scale>
        <a:sx n="66" d="100"/>
        <a:sy n="66" d="100"/>
      </p:scale>
      <p:origin x="0" y="18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8"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lvl1pPr>
          </a:lstStyle>
          <a:p>
            <a:pPr>
              <a:defRPr/>
            </a:pPr>
            <a:fld id="{5B32D5F9-35E3-4FCE-A44B-A41BA65ACE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9EEA56E2-9655-4424-9484-209387D98593}" type="slidenum">
              <a:rPr lang="en-US" smtClean="0"/>
              <a:pPr/>
              <a:t>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89439294-73E4-43C7-BAD5-CF8A0DB2073A}"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3E850492-EAC3-4519-B7D9-C7C9113E21CC}" type="slidenum">
              <a:rPr lang="en-US" smtClean="0"/>
              <a:pPr/>
              <a:t>12</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19E9416A-3404-471D-A15F-F9C43C43C889}" type="slidenum">
              <a:rPr lang="en-US" smtClean="0"/>
              <a:pPr/>
              <a:t>13</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C31E05B9-CAE6-41FC-9A52-89641A0F806C}" type="slidenum">
              <a:rPr lang="en-US" smtClean="0"/>
              <a:pPr/>
              <a:t>14</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B91279DB-E799-4566-886C-240E0E27720D}" type="slidenum">
              <a:rPr lang="en-US" smtClean="0"/>
              <a:pPr/>
              <a:t>15</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5C26656B-7505-4037-BF43-E4A741BB82AA}" type="slidenum">
              <a:rPr lang="en-US" smtClean="0"/>
              <a:pPr/>
              <a:t>16</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F1ABD668-8190-4164-8005-04107C34C71E}" type="slidenum">
              <a:rPr lang="en-US" smtClean="0"/>
              <a:pPr/>
              <a:t>17</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DF3312CE-7B3B-4412-A893-74D700E5E4D4}" type="slidenum">
              <a:rPr lang="en-US" smtClean="0"/>
              <a:pPr/>
              <a:t>18</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32FA08AA-B82C-4F7D-B181-09C1793B393F}" type="slidenum">
              <a:rPr lang="en-US" smtClean="0"/>
              <a:pPr/>
              <a:t>19</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592D6262-D504-4C11-8835-8978F3AC4F7B}" type="slidenum">
              <a:rPr lang="en-US" smtClean="0"/>
              <a:pPr/>
              <a:t>20</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r>
              <a:rPr lang="en-US" smtClean="0"/>
              <a:t>The tariff will lower the price charged by the Foreign exporter.  In other words, the tariff may benefit the Home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2633DB65-ED5D-46D6-8315-6E46CE0D2855}" type="slidenum">
              <a:rPr lang="en-US" smtClean="0"/>
              <a:pPr/>
              <a:t>3</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A8408EE9-A066-4E1A-B132-B520DDA5D69B}" type="slidenum">
              <a:rPr lang="en-US" smtClean="0"/>
              <a:pPr/>
              <a:t>21</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smtClean="0"/>
              <a:t>Since the Home country is paying a lower net-of-tariff price for its imports, it has experienced a terms-of-trade gain as a result of the tariff.</a:t>
            </a:r>
          </a:p>
          <a:p>
            <a:pPr eaLnBrk="1" hangingPunct="1"/>
            <a:r>
              <a:rPr lang="en-US" smtClean="0"/>
              <a:t>Since the Foreign firm is facing a downward-sloping demand curve, as price increases, the quantity demanded falls, so price will not increase by the full amount of the tariff.</a:t>
            </a:r>
          </a:p>
          <a:p>
            <a:pPr eaLnBrk="1" hangingPunct="1"/>
            <a:r>
              <a:rPr lang="en-US" smtClean="0"/>
              <a:t>The Foreign firm is making a strategic decision to absorb part of the tariff itself and pass only a portion of it onto the Home market in order to maximize its profits.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40C41B58-2C4E-41C9-BB1F-27E23BB5C96D}" type="slidenum">
              <a:rPr lang="en-US" smtClean="0"/>
              <a:pPr/>
              <a:t>22</a:t>
            </a:fld>
            <a:endParaRPr lang="en-U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DBD3100F-DBBC-4F20-B224-C73E6BB98892}" type="slidenum">
              <a:rPr lang="en-US" smtClean="0"/>
              <a:pPr/>
              <a:t>23</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mtClean="0"/>
              <a:t>At the time, most of the trucks were imported as cab/chassis with some final assembly needed.</a:t>
            </a:r>
          </a:p>
          <a:p>
            <a:pPr eaLnBrk="1" hangingPunct="1"/>
            <a:r>
              <a:rPr lang="en-US" smtClean="0"/>
              <a:t>They were classified as “parts of trucks” which carried a 4% tariff rate.</a:t>
            </a:r>
          </a:p>
          <a:p>
            <a:pPr eaLnBrk="1" hangingPunct="1"/>
            <a:r>
              <a:rPr lang="en-US" smtClean="0"/>
              <a:t>Another category of truck, “complete or unfinished trucks”, faced a tariff of 25%. </a:t>
            </a:r>
          </a:p>
          <a:p>
            <a:pPr eaLnBrk="1" hangingPunct="1"/>
            <a:r>
              <a:rPr lang="en-US" smtClean="0"/>
              <a:t>This created an opportunity to reclassify the trucks to get the higher tariff and that is exactly what the U.S. Customs Service did.</a:t>
            </a:r>
          </a:p>
          <a:p>
            <a:pPr eaLnBrk="1" hangingPunct="1"/>
            <a:r>
              <a:rPr lang="en-US" smtClean="0"/>
              <a:t>This reclassification raised the tariff rates on all Japanese trucks.</a:t>
            </a:r>
          </a:p>
          <a:p>
            <a:pPr eaLnBrk="1" hangingPunct="1"/>
            <a:r>
              <a:rPr lang="en-US" smtClean="0"/>
              <a:t>According to one estimate, the tariff on trucks was only partially reflected in U.S. prices.</a:t>
            </a:r>
          </a:p>
          <a:p>
            <a:pPr eaLnBrk="1" hangingPunct="1"/>
            <a:r>
              <a:rPr lang="en-US" smtClean="0"/>
              <a:t>Of the 21% increase, only 12% was passed through to U.S. consumer prices. 9% was absorbed by Japanese producers.</a:t>
            </a:r>
          </a:p>
          <a:p>
            <a:pPr eaLnBrk="1" hangingPunct="1"/>
            <a:r>
              <a:rPr lang="en-US" smtClean="0"/>
              <a:t>Therefore, this tariff lead to the terms-of-trade gain for the U.S. predicted by our theory.</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EFF9F7F2-B1BF-44BA-B60A-C68A88C727B3}" type="slidenum">
              <a:rPr lang="en-US" smtClean="0"/>
              <a:pPr/>
              <a:t>24</a:t>
            </a:fld>
            <a:endParaRPr 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7354A86-4404-4D8E-AF2A-D3EB51F62A5E}" type="slidenum">
              <a:rPr lang="en-US" sz="1200" b="0"/>
              <a:pPr algn="r"/>
              <a:t>25</a:t>
            </a:fld>
            <a:endParaRPr lang="en-US" sz="1200" b="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4DD077FB-B5B7-4F72-96FC-51543F838EF1}" type="slidenum">
              <a:rPr lang="en-US" smtClean="0"/>
              <a:pPr/>
              <a:t>26</a:t>
            </a:fld>
            <a:endParaRPr lang="en-U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C0A6AB55-D50F-4A45-9AD7-A7D47BC23AC6}" type="slidenum">
              <a:rPr lang="en-US" smtClean="0"/>
              <a:pPr/>
              <a:t>27</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D6EE1DB5-B03B-4882-985B-A0C674701E83}" type="slidenum">
              <a:rPr lang="en-US" smtClean="0"/>
              <a:pPr/>
              <a:t>28</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03A0EA1C-8E15-417E-8366-8475CB73A042}" type="slidenum">
              <a:rPr lang="en-US" smtClean="0"/>
              <a:pPr/>
              <a:t>29</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2923019C-4659-4937-9366-7B278F35A485}" type="slidenum">
              <a:rPr lang="en-US" smtClean="0"/>
              <a:pPr/>
              <a:t>30</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FC87E82C-125A-48AC-A782-44C6C07CDCF7}" type="slidenum">
              <a:rPr lang="en-US" smtClean="0"/>
              <a:pPr/>
              <a:t>4</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878456FE-24CA-4807-81EF-99193651E236}" type="slidenum">
              <a:rPr lang="en-US" smtClean="0"/>
              <a:pPr/>
              <a:t>31</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C72ACBED-5DD1-4172-B6F6-32F65BEBA776}" type="slidenum">
              <a:rPr lang="en-US" smtClean="0"/>
              <a:pPr/>
              <a:t>32</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47E484F-2CDD-4C6A-A01F-3F1D7A4F0055}" type="slidenum">
              <a:rPr lang="en-US" smtClean="0"/>
              <a:pPr/>
              <a:t>33</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D6616DB-CAEF-4D8D-8FFA-AF6242FC777E}" type="slidenum">
              <a:rPr lang="en-US" smtClean="0"/>
              <a:pPr/>
              <a:t>34</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0CD6FCC5-5F3B-475B-8A05-FF64169596E4}" type="slidenum">
              <a:rPr lang="en-US" smtClean="0"/>
              <a:pPr/>
              <a:t>35</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smtClean="0"/>
              <a:t>The loss of (c) is the extra costs associated with the threat of an antidumping duty.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3182C6AC-60F5-4B2C-877D-14FECE87179D}" type="slidenum">
              <a:rPr lang="en-US" smtClean="0"/>
              <a:pPr/>
              <a:t>36</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BCA7F904-F845-49AA-964E-1EBB0AA084F7}" type="slidenum">
              <a:rPr lang="en-US" smtClean="0"/>
              <a:pPr/>
              <a:t>37</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DD25E637-9728-4338-9192-DB9BB32915FF}" type="slidenum">
              <a:rPr lang="en-US" smtClean="0"/>
              <a:pPr/>
              <a:t>38</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0154B1A6-34C6-45E1-8FDA-5E8EB49121AD}" type="slidenum">
              <a:rPr lang="en-US" smtClean="0"/>
              <a:pPr/>
              <a:t>39</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6827A3D4-A482-4487-A719-CDCE048504E2}" type="slidenum">
              <a:rPr lang="en-US" smtClean="0"/>
              <a:pPr/>
              <a:t>40</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3E282869-D908-4236-A48F-677CC161D5A1}" type="slidenum">
              <a:rPr lang="en-US" smtClean="0"/>
              <a:pPr/>
              <a:t>5</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3843DDD8-2CE7-4C46-A338-D842438CAE0A}" type="slidenum">
              <a:rPr lang="en-US" smtClean="0"/>
              <a:pPr/>
              <a:t>41</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A2736C6F-B854-4846-9DBB-D90742C8407B}" type="slidenum">
              <a:rPr lang="en-US" smtClean="0"/>
              <a:pPr/>
              <a:t>42</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705BECAC-3B99-4083-8D6E-84F5BA82D0D3}" type="slidenum">
              <a:rPr lang="en-US" smtClean="0"/>
              <a:pPr/>
              <a:t>43</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7022080E-CE5D-48C0-8755-5A54781715B1}" type="slidenum">
              <a:rPr lang="en-US" smtClean="0"/>
              <a:pPr/>
              <a:t>44</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898775EF-2E4C-4DAD-A566-90A50BA6E9CF}" type="slidenum">
              <a:rPr lang="en-US" smtClean="0"/>
              <a:pPr/>
              <a:t>45</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D743C8E0-C8E9-4D06-B34B-A5B690DF53CF}" type="slidenum">
              <a:rPr lang="en-US" smtClean="0"/>
              <a:pPr/>
              <a:t>46</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A7710E9-55D1-45B4-97AC-33910FFD91CC}" type="slidenum">
              <a:rPr lang="en-US" sz="1200" b="0"/>
              <a:pPr algn="r"/>
              <a:t>47</a:t>
            </a:fld>
            <a:endParaRPr lang="en-US" sz="1200" b="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C592FEF6-6D90-43C8-823A-5C8D449035E3}" type="slidenum">
              <a:rPr lang="en-US" smtClean="0"/>
              <a:pPr/>
              <a:t>48</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447E3681-CEAF-4045-AB6E-F7D79BC5CBA8}" type="slidenum">
              <a:rPr lang="en-US" smtClean="0"/>
              <a:pPr/>
              <a:t>49</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F115CD4-E2ED-4D60-BEE2-606C6EF73276}" type="slidenum">
              <a:rPr lang="en-US" sz="1200" b="0"/>
              <a:pPr algn="r"/>
              <a:t>50</a:t>
            </a:fld>
            <a:endParaRPr lang="en-US" sz="1200" b="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E017E691-0252-490B-AA95-261EBD663D3C}" type="slidenum">
              <a:rPr lang="en-US" smtClean="0"/>
              <a:pPr/>
              <a:t>6</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546E1E4A-FED5-4BFB-BA7C-139393257964}" type="slidenum">
              <a:rPr lang="en-US" smtClean="0"/>
              <a:pPr/>
              <a:t>51</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04C13A08-8D93-4856-9F24-AFEFC6BB3990}" type="slidenum">
              <a:rPr lang="en-US" smtClean="0"/>
              <a:pPr/>
              <a:t>52</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3C27BFE2-084D-4974-BB83-5E8AFFEE44EA}" type="slidenum">
              <a:rPr lang="en-US" smtClean="0"/>
              <a:pPr/>
              <a:t>53</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710C4372-997E-4A7C-B082-3A3DF4F54F7F}" type="slidenum">
              <a:rPr lang="en-US" smtClean="0"/>
              <a:pPr/>
              <a:t>54</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57836313-6886-4C57-90BB-8804996C65F2}" type="slidenum">
              <a:rPr lang="en-US" smtClean="0"/>
              <a:pPr/>
              <a:t>55</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7E01423D-5880-425B-960E-87FFA9B4C525}" type="slidenum">
              <a:rPr lang="en-US" smtClean="0"/>
              <a:pPr/>
              <a:t>56</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FF89341F-1A01-403E-A013-8CD8F973F22C}" type="slidenum">
              <a:rPr lang="en-US" smtClean="0"/>
              <a:pPr/>
              <a:t>57</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591A6C98-13ED-44BA-8C6A-51A3C91C4907}" type="slidenum">
              <a:rPr lang="en-US" smtClean="0"/>
              <a:pPr/>
              <a:t>58</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7448D2E2-F826-4B90-9473-7386366B0602}" type="slidenum">
              <a:rPr lang="en-US" smtClean="0"/>
              <a:pPr/>
              <a:t>59</a:t>
            </a:fld>
            <a:endParaRPr lang="en-US"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E4A76C6-F89E-4BB0-A17B-1CBFA058FD4B}" type="slidenum">
              <a:rPr lang="en-US" smtClean="0"/>
              <a:pPr/>
              <a:t>7</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CAC492E7-D71E-4679-83B4-63E6EDAFDE83}" type="slidenum">
              <a:rPr lang="en-US" smtClean="0"/>
              <a:pPr/>
              <a:t>8</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23024AC8-528F-4120-A7B8-E462EDA91642}" type="slidenum">
              <a:rPr lang="en-US" smtClean="0"/>
              <a:pPr/>
              <a:t>9</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025DFDD-4474-464F-8235-08C0C2EE8388}"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703263"/>
            <a:ext cx="1985962" cy="569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6275" y="703263"/>
            <a:ext cx="5805488"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2475"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41475"/>
            <a:ext cx="38576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0724" name="Rectangle 4"/>
          <p:cNvSpPr>
            <a:spLocks noChangeArrowheads="1"/>
          </p:cNvSpPr>
          <p:nvPr userDrawn="1"/>
        </p:nvSpPr>
        <p:spPr bwMode="auto">
          <a:xfrm>
            <a:off x="8439150" y="6686550"/>
            <a:ext cx="709613" cy="171450"/>
          </a:xfrm>
          <a:prstGeom prst="rect">
            <a:avLst/>
          </a:prstGeom>
          <a:solidFill>
            <a:srgbClr val="D4D3D3"/>
          </a:solidFill>
          <a:ln w="9525">
            <a:noFill/>
            <a:miter lim="800000"/>
            <a:headEnd/>
            <a:tailEnd/>
          </a:ln>
          <a:effectLst/>
        </p:spPr>
        <p:txBody>
          <a:bodyPr anchor="ctr" anchorCtr="1"/>
          <a:lstStyle/>
          <a:p>
            <a:pPr algn="r">
              <a:spcBef>
                <a:spcPct val="10000"/>
              </a:spcBef>
              <a:spcAft>
                <a:spcPct val="10000"/>
              </a:spcAft>
              <a:defRPr/>
            </a:pPr>
            <a:fld id="{5C923D91-120D-451D-B8C7-9CA3D72F9C98}" type="slidenum">
              <a:rPr lang="en-US" sz="1100" b="0">
                <a:solidFill>
                  <a:srgbClr val="8A3A6A"/>
                </a:solidFill>
              </a:rPr>
              <a:pPr algn="r">
                <a:spcBef>
                  <a:spcPct val="10000"/>
                </a:spcBef>
                <a:spcAft>
                  <a:spcPct val="10000"/>
                </a:spcAft>
                <a:defRPr/>
              </a:pPr>
              <a:t>‹#›</a:t>
            </a:fld>
            <a:r>
              <a:rPr lang="en-US" sz="1100" b="0">
                <a:solidFill>
                  <a:srgbClr val="8A3A6A"/>
                </a:solidFill>
              </a:rPr>
              <a:t> of 59</a:t>
            </a:r>
          </a:p>
        </p:txBody>
      </p:sp>
      <p:sp>
        <p:nvSpPr>
          <p:cNvPr id="670725" name="Rectangle 5"/>
          <p:cNvSpPr>
            <a:spLocks noChangeArrowheads="1"/>
          </p:cNvSpPr>
          <p:nvPr userDrawn="1"/>
        </p:nvSpPr>
        <p:spPr bwMode="auto">
          <a:xfrm>
            <a:off x="427038" y="6623050"/>
            <a:ext cx="8420100" cy="234950"/>
          </a:xfrm>
          <a:prstGeom prst="rect">
            <a:avLst/>
          </a:prstGeom>
          <a:noFill/>
          <a:ln w="9525">
            <a:noFill/>
            <a:miter lim="800000"/>
            <a:headEnd/>
            <a:tailEnd/>
          </a:ln>
          <a:effectLst/>
        </p:spPr>
        <p:txBody>
          <a:bodyPr anchor="ctr"/>
          <a:lstStyle/>
          <a:p>
            <a:pPr eaLnBrk="0" hangingPunct="0">
              <a:spcBef>
                <a:spcPct val="10000"/>
              </a:spcBef>
              <a:spcAft>
                <a:spcPct val="10000"/>
              </a:spcAft>
              <a:defRPr/>
            </a:pPr>
            <a:r>
              <a:rPr lang="en-US" sz="1000" b="0" dirty="0">
                <a:solidFill>
                  <a:schemeClr val="bg2"/>
                </a:solidFill>
              </a:rPr>
              <a:t>Copyright © 2011 Worth Publishers</a:t>
            </a:r>
            <a:r>
              <a:rPr lang="en-US" sz="1000" b="0" dirty="0">
                <a:solidFill>
                  <a:schemeClr val="bg2"/>
                </a:solidFill>
                <a:cs typeface="Arial" charset="0"/>
              </a:rPr>
              <a:t>·</a:t>
            </a:r>
            <a:r>
              <a:rPr lang="en-US" sz="1000" b="0" dirty="0">
                <a:solidFill>
                  <a:schemeClr val="bg2"/>
                </a:solidFill>
              </a:rPr>
              <a:t> International Economics</a:t>
            </a:r>
            <a:r>
              <a:rPr lang="en-US" sz="1000" b="0" dirty="0">
                <a:solidFill>
                  <a:schemeClr val="bg2"/>
                </a:solidFill>
                <a:cs typeface="Arial" charset="0"/>
              </a:rPr>
              <a:t>· </a:t>
            </a:r>
            <a:r>
              <a:rPr lang="en-US" sz="1000" b="0" dirty="0">
                <a:solidFill>
                  <a:schemeClr val="bg2"/>
                </a:solidFill>
              </a:rPr>
              <a:t>Feenstra/Taylor, 2/e.</a:t>
            </a:r>
          </a:p>
        </p:txBody>
      </p:sp>
      <p:sp>
        <p:nvSpPr>
          <p:cNvPr id="670726" name="Rectangle 6"/>
          <p:cNvSpPr>
            <a:spLocks noChangeArrowheads="1"/>
          </p:cNvSpPr>
          <p:nvPr userDrawn="1"/>
        </p:nvSpPr>
        <p:spPr bwMode="auto">
          <a:xfrm rot="10800000">
            <a:off x="0" y="396875"/>
            <a:ext cx="234950" cy="6272213"/>
          </a:xfrm>
          <a:prstGeom prst="rect">
            <a:avLst/>
          </a:prstGeom>
          <a:noFill/>
          <a:ln w="9525">
            <a:noFill/>
            <a:miter lim="800000"/>
            <a:headEnd/>
            <a:tailEnd/>
          </a:ln>
          <a:effectLst/>
        </p:spPr>
        <p:txBody>
          <a:bodyPr vert="eaVert" wrap="none" tIns="182880" bIns="365760" anchor="ctr"/>
          <a:lstStyle/>
          <a:p>
            <a:pPr>
              <a:spcBef>
                <a:spcPct val="10000"/>
              </a:spcBef>
              <a:spcAft>
                <a:spcPct val="10000"/>
              </a:spcAft>
              <a:tabLst>
                <a:tab pos="1089025" algn="l"/>
              </a:tabLst>
              <a:defRPr/>
            </a:pPr>
            <a:r>
              <a:rPr lang="en-US" sz="1050" b="0" dirty="0">
                <a:solidFill>
                  <a:schemeClr val="bg2"/>
                </a:solidFill>
              </a:rPr>
              <a:t>Chapter 9:  Import Tariffs and Quotas under Imperfect Competition</a:t>
            </a:r>
          </a:p>
        </p:txBody>
      </p:sp>
      <p:sp>
        <p:nvSpPr>
          <p:cNvPr id="1029" name="Rectangle 8"/>
          <p:cNvSpPr>
            <a:spLocks noGrp="1" noChangeArrowheads="1"/>
          </p:cNvSpPr>
          <p:nvPr>
            <p:ph type="title"/>
          </p:nvPr>
        </p:nvSpPr>
        <p:spPr bwMode="auto">
          <a:xfrm>
            <a:off x="676275" y="703263"/>
            <a:ext cx="7339013"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styleand dafsklfjskfjsdakjsdaadjfsdakfdsjlajfaffsd</a:t>
            </a:r>
          </a:p>
        </p:txBody>
      </p:sp>
      <p:sp>
        <p:nvSpPr>
          <p:cNvPr id="1030" name="Rectangle 9"/>
          <p:cNvSpPr>
            <a:spLocks noGrp="1" noChangeArrowheads="1"/>
          </p:cNvSpPr>
          <p:nvPr>
            <p:ph type="body" idx="1"/>
          </p:nvPr>
        </p:nvSpPr>
        <p:spPr bwMode="auto">
          <a:xfrm>
            <a:off x="752475" y="1641475"/>
            <a:ext cx="786765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4.png"/><Relationship Id="rId1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8.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2.xml"/><Relationship Id="rId16"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7.png"/><Relationship Id="rId3" Type="http://schemas.openxmlformats.org/officeDocument/2006/relationships/image" Target="../media/image65.png"/><Relationship Id="rId7" Type="http://schemas.openxmlformats.org/officeDocument/2006/relationships/image" Target="../media/image68.png"/><Relationship Id="rId12"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5.png"/><Relationship Id="rId11" Type="http://schemas.openxmlformats.org/officeDocument/2006/relationships/image" Target="../media/image72.png"/><Relationship Id="rId5" Type="http://schemas.openxmlformats.org/officeDocument/2006/relationships/image" Target="../media/image67.png"/><Relationship Id="rId15" Type="http://schemas.openxmlformats.org/officeDocument/2006/relationships/image" Target="../media/image74.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 Id="rId14" Type="http://schemas.openxmlformats.org/officeDocument/2006/relationships/image" Target="../media/image7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7.png"/><Relationship Id="rId3" Type="http://schemas.openxmlformats.org/officeDocument/2006/relationships/image" Target="../media/image65.png"/><Relationship Id="rId7" Type="http://schemas.openxmlformats.org/officeDocument/2006/relationships/image" Target="../media/image68.png"/><Relationship Id="rId12"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5.png"/><Relationship Id="rId11" Type="http://schemas.openxmlformats.org/officeDocument/2006/relationships/image" Target="../media/image72.png"/><Relationship Id="rId5" Type="http://schemas.openxmlformats.org/officeDocument/2006/relationships/image" Target="../media/image67.png"/><Relationship Id="rId15" Type="http://schemas.openxmlformats.org/officeDocument/2006/relationships/image" Target="../media/image74.png"/><Relationship Id="rId10" Type="http://schemas.openxmlformats.org/officeDocument/2006/relationships/image" Target="../media/image71.png"/><Relationship Id="rId4" Type="http://schemas.openxmlformats.org/officeDocument/2006/relationships/image" Target="../media/image66.png"/><Relationship Id="rId9" Type="http://schemas.openxmlformats.org/officeDocument/2006/relationships/image" Target="../media/image70.png"/><Relationship Id="rId14" Type="http://schemas.openxmlformats.org/officeDocument/2006/relationships/image" Target="../media/image7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6.png"/><Relationship Id="rId3" Type="http://schemas.openxmlformats.org/officeDocument/2006/relationships/image" Target="../media/image80.png"/><Relationship Id="rId7" Type="http://schemas.openxmlformats.org/officeDocument/2006/relationships/image" Target="../media/image87.png"/><Relationship Id="rId12" Type="http://schemas.openxmlformats.org/officeDocument/2006/relationships/image" Target="../media/image90.png"/><Relationship Id="rId2" Type="http://schemas.openxmlformats.org/officeDocument/2006/relationships/notesSlide" Target="../notesSlides/notesSlide28.xml"/><Relationship Id="rId16" Type="http://schemas.openxmlformats.org/officeDocument/2006/relationships/image" Target="../media/image93.png"/><Relationship Id="rId1" Type="http://schemas.openxmlformats.org/officeDocument/2006/relationships/slideLayout" Target="../slideLayouts/slideLayout4.xml"/><Relationship Id="rId6" Type="http://schemas.openxmlformats.org/officeDocument/2006/relationships/image" Target="../media/image83.png"/><Relationship Id="rId11" Type="http://schemas.openxmlformats.org/officeDocument/2006/relationships/image" Target="../media/image89.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8.png"/><Relationship Id="rId4" Type="http://schemas.openxmlformats.org/officeDocument/2006/relationships/image" Target="../media/image81.png"/><Relationship Id="rId9" Type="http://schemas.openxmlformats.org/officeDocument/2006/relationships/image" Target="../media/image85.png"/><Relationship Id="rId14" Type="http://schemas.openxmlformats.org/officeDocument/2006/relationships/image" Target="../media/image9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3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5.png"/><Relationship Id="rId7" Type="http://schemas.openxmlformats.org/officeDocument/2006/relationships/image" Target="../media/image106.png"/><Relationship Id="rId12" Type="http://schemas.openxmlformats.org/officeDocument/2006/relationships/image" Target="../media/image102.png"/><Relationship Id="rId2" Type="http://schemas.openxmlformats.org/officeDocument/2006/relationships/notesSlide" Target="../notesSlides/notesSlide34.xml"/><Relationship Id="rId16" Type="http://schemas.openxmlformats.org/officeDocument/2006/relationships/image" Target="../media/image108.png"/><Relationship Id="rId1" Type="http://schemas.openxmlformats.org/officeDocument/2006/relationships/slideLayout" Target="../slideLayouts/slideLayout4.xml"/><Relationship Id="rId6" Type="http://schemas.openxmlformats.org/officeDocument/2006/relationships/image" Target="../media/image97.png"/><Relationship Id="rId11" Type="http://schemas.openxmlformats.org/officeDocument/2006/relationships/image" Target="../media/image101.png"/><Relationship Id="rId5" Type="http://schemas.openxmlformats.org/officeDocument/2006/relationships/image" Target="../media/image96.png"/><Relationship Id="rId15" Type="http://schemas.openxmlformats.org/officeDocument/2006/relationships/image" Target="../media/image107.png"/><Relationship Id="rId10" Type="http://schemas.openxmlformats.org/officeDocument/2006/relationships/image" Target="../media/image100.png"/><Relationship Id="rId4" Type="http://schemas.openxmlformats.org/officeDocument/2006/relationships/image" Target="../media/image105.png"/><Relationship Id="rId9" Type="http://schemas.openxmlformats.org/officeDocument/2006/relationships/image" Target="../media/image99.png"/><Relationship Id="rId14" Type="http://schemas.openxmlformats.org/officeDocument/2006/relationships/image" Target="../media/image10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41.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12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 Type="http://schemas.openxmlformats.org/officeDocument/2006/relationships/notesSlide" Target="../notesSlides/notesSlide40.xml"/><Relationship Id="rId16" Type="http://schemas.openxmlformats.org/officeDocument/2006/relationships/image" Target="../media/image123.png"/><Relationship Id="rId1" Type="http://schemas.openxmlformats.org/officeDocument/2006/relationships/slideLayout" Target="../slideLayouts/slideLayout4.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28.png"/></Relationships>
</file>

<file path=ppt/slides/_rels/slide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29.png"/></Relationships>
</file>

<file path=ppt/slides/_rels/slide4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35.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a:off x="6835775" y="5486400"/>
            <a:ext cx="2308225" cy="1371600"/>
          </a:xfrm>
          <a:prstGeom prst="rect">
            <a:avLst/>
          </a:prstGeom>
          <a:solidFill>
            <a:srgbClr val="FBEFD8"/>
          </a:solidFill>
          <a:ln w="9525" algn="ctr">
            <a:noFill/>
            <a:round/>
            <a:headEnd/>
            <a:tailEnd/>
          </a:ln>
        </p:spPr>
        <p:txBody>
          <a:bodyPr/>
          <a:lstStyle/>
          <a:p>
            <a:endParaRPr lang="en-US" sz="2800" b="0">
              <a:solidFill>
                <a:schemeClr val="tx2"/>
              </a:solidFill>
            </a:endParaRPr>
          </a:p>
        </p:txBody>
      </p:sp>
      <p:sp>
        <p:nvSpPr>
          <p:cNvPr id="7" name="Text Box 5"/>
          <p:cNvSpPr txBox="1">
            <a:spLocks noChangeArrowheads="1"/>
          </p:cNvSpPr>
          <p:nvPr/>
        </p:nvSpPr>
        <p:spPr bwMode="auto">
          <a:xfrm>
            <a:off x="906463" y="1416050"/>
            <a:ext cx="5857194" cy="904863"/>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94978"/>
                </a:solidFill>
                <a:latin typeface="Times New Roman" pitchFamily="18" charset="0"/>
                <a:cs typeface="Times New Roman" pitchFamily="18" charset="0"/>
              </a:rPr>
              <a:t>Εισαγωγικοί Δασμοί</a:t>
            </a:r>
            <a:r>
              <a:rPr lang="en-US" sz="2400" dirty="0" smtClean="0">
                <a:solidFill>
                  <a:srgbClr val="394978"/>
                </a:solidFill>
                <a:latin typeface="Times New Roman" pitchFamily="18" charset="0"/>
                <a:cs typeface="Times New Roman" pitchFamily="18" charset="0"/>
              </a:rPr>
              <a:t> </a:t>
            </a:r>
            <a:r>
              <a:rPr lang="el-GR" sz="2400" dirty="0" smtClean="0">
                <a:solidFill>
                  <a:srgbClr val="394978"/>
                </a:solidFill>
                <a:latin typeface="Times New Roman" pitchFamily="18" charset="0"/>
                <a:cs typeface="Times New Roman" pitchFamily="18" charset="0"/>
              </a:rPr>
              <a:t>και Ποσοστώσεις υπό</a:t>
            </a:r>
            <a:endParaRPr lang="el-GR" sz="2400" dirty="0">
              <a:solidFill>
                <a:srgbClr val="394978"/>
              </a:solidFill>
              <a:latin typeface="Times New Roman" pitchFamily="18" charset="0"/>
              <a:cs typeface="Times New Roman" pitchFamily="18" charset="0"/>
            </a:endParaRPr>
          </a:p>
          <a:p>
            <a:pPr>
              <a:spcBef>
                <a:spcPct val="10000"/>
              </a:spcBef>
              <a:spcAft>
                <a:spcPct val="10000"/>
              </a:spcAft>
            </a:pPr>
            <a:r>
              <a:rPr lang="el-GR" sz="2400" dirty="0" smtClean="0">
                <a:solidFill>
                  <a:srgbClr val="394978"/>
                </a:solidFill>
                <a:latin typeface="Times New Roman" pitchFamily="18" charset="0"/>
                <a:cs typeface="Times New Roman" pitchFamily="18" charset="0"/>
              </a:rPr>
              <a:t>Συνθήκες Ατελούς Ανταγωνισμού</a:t>
            </a:r>
            <a:endParaRPr lang="en-US" sz="2400" dirty="0">
              <a:solidFill>
                <a:srgbClr val="394978"/>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5081588" y="5978525"/>
            <a:ext cx="1719262" cy="722313"/>
          </a:xfrm>
          <a:prstGeom prst="rect">
            <a:avLst/>
          </a:prstGeom>
          <a:noFill/>
          <a:ln w="9525">
            <a:noFill/>
            <a:miter lim="800000"/>
            <a:headEnd/>
            <a:tailEnd/>
          </a:ln>
        </p:spPr>
        <p:txBody>
          <a:bodyPr wrap="none">
            <a:spAutoFit/>
          </a:bodyPr>
          <a:lstStyle/>
          <a:p>
            <a:pPr>
              <a:spcBef>
                <a:spcPct val="10000"/>
              </a:spcBef>
              <a:spcAft>
                <a:spcPct val="10000"/>
              </a:spcAft>
              <a:defRPr/>
            </a:pPr>
            <a:r>
              <a:rPr lang="en-US" dirty="0">
                <a:solidFill>
                  <a:srgbClr val="394978"/>
                </a:solidFill>
                <a:latin typeface="Times New Roman" pitchFamily="18" charset="0"/>
                <a:cs typeface="Times New Roman" pitchFamily="18" charset="0"/>
              </a:rPr>
              <a:t>Prepared by:</a:t>
            </a:r>
            <a:br>
              <a:rPr lang="en-US" dirty="0">
                <a:solidFill>
                  <a:srgbClr val="394978"/>
                </a:solidFill>
                <a:latin typeface="Times New Roman" pitchFamily="18" charset="0"/>
                <a:cs typeface="Times New Roman" pitchFamily="18" charset="0"/>
              </a:rPr>
            </a:br>
            <a:r>
              <a:rPr lang="en-US" dirty="0">
                <a:solidFill>
                  <a:srgbClr val="394978"/>
                </a:solidFill>
                <a:latin typeface="Times New Roman" pitchFamily="18" charset="0"/>
                <a:cs typeface="Times New Roman" pitchFamily="18" charset="0"/>
              </a:rPr>
              <a:t>Fernando Quijano</a:t>
            </a:r>
          </a:p>
          <a:p>
            <a:pPr>
              <a:spcBef>
                <a:spcPct val="10000"/>
              </a:spcBef>
              <a:spcAft>
                <a:spcPct val="10000"/>
              </a:spcAft>
              <a:defRPr/>
            </a:pPr>
            <a:r>
              <a:rPr lang="en-US" sz="1050" dirty="0">
                <a:solidFill>
                  <a:srgbClr val="394978"/>
                </a:solidFill>
                <a:latin typeface="Times New Roman" pitchFamily="18" charset="0"/>
                <a:cs typeface="Times New Roman" pitchFamily="18" charset="0"/>
              </a:rPr>
              <a:t>Dickinson State University</a:t>
            </a:r>
          </a:p>
        </p:txBody>
      </p:sp>
      <p:sp>
        <p:nvSpPr>
          <p:cNvPr id="18" name="Rectangle 17"/>
          <p:cNvSpPr>
            <a:spLocks noChangeArrowheads="1"/>
          </p:cNvSpPr>
          <p:nvPr/>
        </p:nvSpPr>
        <p:spPr bwMode="auto">
          <a:xfrm>
            <a:off x="6835775" y="1262063"/>
            <a:ext cx="2308225" cy="1270000"/>
          </a:xfrm>
          <a:prstGeom prst="rect">
            <a:avLst/>
          </a:prstGeom>
          <a:solidFill>
            <a:srgbClr val="94AE98"/>
          </a:solidFill>
          <a:ln w="9525" algn="ctr">
            <a:noFill/>
            <a:round/>
            <a:headEnd/>
            <a:tailEnd/>
          </a:ln>
        </p:spPr>
        <p:txBody>
          <a:bodyPr/>
          <a:lstStyle/>
          <a:p>
            <a:endParaRPr lang="en-US" sz="2800" b="0">
              <a:solidFill>
                <a:schemeClr val="tx2"/>
              </a:solidFill>
            </a:endParaRPr>
          </a:p>
        </p:txBody>
      </p:sp>
      <p:grpSp>
        <p:nvGrpSpPr>
          <p:cNvPr id="26" name="Group 25"/>
          <p:cNvGrpSpPr>
            <a:grpSpLocks/>
          </p:cNvGrpSpPr>
          <p:nvPr/>
        </p:nvGrpSpPr>
        <p:grpSpPr bwMode="auto">
          <a:xfrm>
            <a:off x="0" y="-7938"/>
            <a:ext cx="9144000" cy="1285876"/>
            <a:chOff x="-1" y="-7256"/>
            <a:chExt cx="9144001" cy="1285647"/>
          </a:xfrm>
        </p:grpSpPr>
        <p:sp>
          <p:nvSpPr>
            <p:cNvPr id="14364" name="Rectangle 13"/>
            <p:cNvSpPr>
              <a:spLocks noChangeArrowheads="1"/>
            </p:cNvSpPr>
            <p:nvPr/>
          </p:nvSpPr>
          <p:spPr bwMode="auto">
            <a:xfrm>
              <a:off x="-1" y="0"/>
              <a:ext cx="6836229" cy="1262743"/>
            </a:xfrm>
            <a:prstGeom prst="rect">
              <a:avLst/>
            </a:prstGeom>
            <a:solidFill>
              <a:srgbClr val="69134B"/>
            </a:solidFill>
            <a:ln w="9525" algn="ctr">
              <a:noFill/>
              <a:round/>
              <a:headEnd/>
              <a:tailEnd/>
            </a:ln>
          </p:spPr>
          <p:txBody>
            <a:bodyPr/>
            <a:lstStyle/>
            <a:p>
              <a:endParaRPr lang="en-US" sz="2800" b="0">
                <a:solidFill>
                  <a:schemeClr val="tx2"/>
                </a:solidFill>
              </a:endParaRPr>
            </a:p>
          </p:txBody>
        </p:sp>
        <p:sp>
          <p:nvSpPr>
            <p:cNvPr id="14365" name="Rectangle 16"/>
            <p:cNvSpPr>
              <a:spLocks noChangeArrowheads="1"/>
            </p:cNvSpPr>
            <p:nvPr/>
          </p:nvSpPr>
          <p:spPr bwMode="auto">
            <a:xfrm>
              <a:off x="6836229" y="-7256"/>
              <a:ext cx="2307771" cy="1270000"/>
            </a:xfrm>
            <a:prstGeom prst="rect">
              <a:avLst/>
            </a:prstGeom>
            <a:solidFill>
              <a:srgbClr val="57699E"/>
            </a:solidFill>
            <a:ln w="9525" algn="ctr">
              <a:noFill/>
              <a:round/>
              <a:headEnd/>
              <a:tailEnd/>
            </a:ln>
          </p:spPr>
          <p:txBody>
            <a:bodyPr/>
            <a:lstStyle/>
            <a:p>
              <a:endParaRPr lang="en-US" sz="2800" b="0">
                <a:solidFill>
                  <a:schemeClr val="tx2"/>
                </a:solidFill>
              </a:endParaRPr>
            </a:p>
          </p:txBody>
        </p:sp>
        <p:cxnSp>
          <p:nvCxnSpPr>
            <p:cNvPr id="14366" name="Straight Connector 19"/>
            <p:cNvCxnSpPr>
              <a:cxnSpLocks noChangeShapeType="1"/>
            </p:cNvCxnSpPr>
            <p:nvPr/>
          </p:nvCxnSpPr>
          <p:spPr bwMode="auto">
            <a:xfrm>
              <a:off x="0" y="1278391"/>
              <a:ext cx="9144000" cy="0"/>
            </a:xfrm>
            <a:prstGeom prst="line">
              <a:avLst/>
            </a:prstGeom>
            <a:noFill/>
            <a:ln w="76200" algn="ctr">
              <a:solidFill>
                <a:schemeClr val="tx1"/>
              </a:solidFill>
              <a:round/>
              <a:headEnd/>
              <a:tailEnd/>
            </a:ln>
          </p:spPr>
        </p:cxnSp>
      </p:grpSp>
      <p:sp>
        <p:nvSpPr>
          <p:cNvPr id="6" name="Text Box 4"/>
          <p:cNvSpPr txBox="1">
            <a:spLocks noChangeArrowheads="1"/>
          </p:cNvSpPr>
          <p:nvPr/>
        </p:nvSpPr>
        <p:spPr bwMode="auto">
          <a:xfrm>
            <a:off x="7437438" y="1303338"/>
            <a:ext cx="1106487" cy="1200150"/>
          </a:xfrm>
          <a:prstGeom prst="rect">
            <a:avLst/>
          </a:prstGeom>
          <a:noFill/>
          <a:ln w="9525">
            <a:noFill/>
            <a:miter lim="800000"/>
            <a:headEnd/>
            <a:tailEnd/>
          </a:ln>
        </p:spPr>
        <p:txBody>
          <a:bodyPr anchor="ctr">
            <a:spAutoFit/>
          </a:bodyPr>
          <a:lstStyle/>
          <a:p>
            <a:pPr algn="ctr">
              <a:spcBef>
                <a:spcPct val="10000"/>
              </a:spcBef>
              <a:spcAft>
                <a:spcPct val="10000"/>
              </a:spcAft>
            </a:pPr>
            <a:r>
              <a:rPr lang="en-US" sz="7200"/>
              <a:t>9</a:t>
            </a:r>
          </a:p>
        </p:txBody>
      </p:sp>
      <p:graphicFrame>
        <p:nvGraphicFramePr>
          <p:cNvPr id="16418" name="Group 34"/>
          <p:cNvGraphicFramePr>
            <a:graphicFrameLocks noGrp="1"/>
          </p:cNvGraphicFramePr>
          <p:nvPr/>
        </p:nvGraphicFramePr>
        <p:xfrm>
          <a:off x="6880225" y="2557463"/>
          <a:ext cx="2263775" cy="3084195"/>
        </p:xfrm>
        <a:graphic>
          <a:graphicData uri="http://schemas.openxmlformats.org/drawingml/2006/table">
            <a:tbl>
              <a:tblPr/>
              <a:tblGrid>
                <a:gridCol w="333375"/>
                <a:gridCol w="1930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Δασμοί και Ποσοστώσεις υπό συνθήκες Εγχώριου Μονοπωλίου</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Δασμοί με Ξένο Μονοπώλιο</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Dumping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Πολιτική Αντιμετώπιση του</a:t>
                      </a: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Dumping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rPr>
                        <a:t>Προστασία Νηπιακής Βιομηχανίας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14368" name="Picture 32" descr="Pages from feenestra comps_8_25"/>
          <p:cNvPicPr>
            <a:picLocks noChangeAspect="1" noChangeArrowheads="1"/>
          </p:cNvPicPr>
          <p:nvPr/>
        </p:nvPicPr>
        <p:blipFill>
          <a:blip r:embed="rId2" cstate="print"/>
          <a:srcRect/>
          <a:stretch>
            <a:fillRect/>
          </a:stretch>
        </p:blipFill>
        <p:spPr bwMode="auto">
          <a:xfrm>
            <a:off x="1144588" y="2493963"/>
            <a:ext cx="3121025" cy="3956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6418"/>
                                        </p:tgtEl>
                                        <p:attrNameLst>
                                          <p:attrName>style.visibility</p:attrName>
                                        </p:attrNameLst>
                                      </p:cBhvr>
                                      <p:to>
                                        <p:strVal val="visible"/>
                                      </p:to>
                                    </p:set>
                                    <p:animEffect transition="in" filter="wipe(up)">
                                      <p:cBhvr>
                                        <p:cTn id="26" dur="500"/>
                                        <p:tgtEl>
                                          <p:spTgt spid="16418"/>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build="allAtOnce"/>
      <p:bldP spid="11" grpId="0"/>
      <p:bldP spid="1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1745" name="Group 39"/>
          <p:cNvGrpSpPr>
            <a:grpSpLocks/>
          </p:cNvGrpSpPr>
          <p:nvPr/>
        </p:nvGrpSpPr>
        <p:grpSpPr bwMode="auto">
          <a:xfrm>
            <a:off x="592138" y="1282700"/>
            <a:ext cx="8291512" cy="4206875"/>
            <a:chOff x="566738" y="2200275"/>
            <a:chExt cx="7805737" cy="4219575"/>
          </a:xfrm>
        </p:grpSpPr>
        <p:sp>
          <p:nvSpPr>
            <p:cNvPr id="31771"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1772" name="Rectangle 30"/>
            <p:cNvSpPr>
              <a:spLocks noChangeArrowheads="1"/>
            </p:cNvSpPr>
            <p:nvPr/>
          </p:nvSpPr>
          <p:spPr bwMode="auto">
            <a:xfrm>
              <a:off x="581024" y="2219327"/>
              <a:ext cx="7772401" cy="32092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1746"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Επιπτώσεις ενός Εγχώριου Δασμού</a:t>
            </a:r>
            <a:endParaRPr lang="en-US" sz="2400" dirty="0" smtClean="0">
              <a:solidFill>
                <a:srgbClr val="356A41"/>
              </a:solidFill>
            </a:endParaRPr>
          </a:p>
        </p:txBody>
      </p:sp>
      <p:sp>
        <p:nvSpPr>
          <p:cNvPr id="31747" name="Text Box 7"/>
          <p:cNvSpPr txBox="1">
            <a:spLocks noChangeArrowheads="1"/>
          </p:cNvSpPr>
          <p:nvPr/>
        </p:nvSpPr>
        <p:spPr bwMode="auto">
          <a:xfrm>
            <a:off x="611188" y="1303338"/>
            <a:ext cx="2614612"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9-3</a:t>
            </a:r>
            <a:r>
              <a:rPr lang="en-US" dirty="0">
                <a:solidFill>
                  <a:schemeClr val="bg2"/>
                </a:solidFill>
              </a:rPr>
              <a:t> (2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5033963" y="1622425"/>
            <a:ext cx="3671887" cy="3637919"/>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Δασμός με Εγχώριο Μονοπώλιο (συνέχεια)</a:t>
            </a:r>
            <a:endParaRPr lang="en-US" sz="1600" dirty="0" smtClean="0">
              <a:solidFill>
                <a:srgbClr val="8A3A6A"/>
              </a:solidFill>
            </a:endParaRPr>
          </a:p>
          <a:p>
            <a:pPr>
              <a:spcBef>
                <a:spcPct val="10000"/>
              </a:spcBef>
              <a:spcAft>
                <a:spcPct val="10000"/>
              </a:spcAft>
            </a:pPr>
            <a:r>
              <a:rPr lang="el-GR" sz="1600" dirty="0" smtClean="0"/>
              <a:t>Το αποτέλεσμα είναι λιγότερες εισαγωγές</a:t>
            </a:r>
            <a:r>
              <a:rPr lang="en-US" sz="1600" dirty="0" smtClean="0"/>
              <a:t>, </a:t>
            </a:r>
            <a:r>
              <a:rPr lang="en-US" sz="1600" i="1" dirty="0"/>
              <a:t>M</a:t>
            </a:r>
            <a:r>
              <a:rPr lang="en-US" sz="1600" baseline="-25000" dirty="0"/>
              <a:t>2</a:t>
            </a:r>
            <a:r>
              <a:rPr lang="en-US" sz="1600" dirty="0"/>
              <a:t>, </a:t>
            </a:r>
            <a:r>
              <a:rPr lang="el-GR" sz="1600" dirty="0" smtClean="0"/>
              <a:t>επειδή η εγχώρια προσφορά </a:t>
            </a:r>
            <a:r>
              <a:rPr lang="en-US" sz="1600" i="1" dirty="0" smtClean="0"/>
              <a:t>S</a:t>
            </a:r>
            <a:r>
              <a:rPr lang="en-US" sz="1600" dirty="0" smtClean="0"/>
              <a:t> </a:t>
            </a:r>
            <a:r>
              <a:rPr lang="el-GR" sz="1600" dirty="0" smtClean="0"/>
              <a:t> αυξάνει και η εγχώρια ζήτηση </a:t>
            </a:r>
            <a:r>
              <a:rPr lang="en-US" sz="1600" i="1" dirty="0" smtClean="0"/>
              <a:t>D</a:t>
            </a:r>
            <a:r>
              <a:rPr lang="en-US" sz="1600" dirty="0" smtClean="0"/>
              <a:t> </a:t>
            </a:r>
            <a:r>
              <a:rPr lang="el-GR" sz="1600" dirty="0" smtClean="0"/>
              <a:t>μειώνεται. </a:t>
            </a:r>
            <a:endParaRPr lang="en-US" sz="1600" dirty="0"/>
          </a:p>
          <a:p>
            <a:pPr>
              <a:spcBef>
                <a:spcPct val="10000"/>
              </a:spcBef>
              <a:spcAft>
                <a:spcPct val="10000"/>
              </a:spcAft>
            </a:pPr>
            <a:r>
              <a:rPr lang="el-GR" sz="1600" dirty="0" smtClean="0"/>
              <a:t>Η απώλεια νεκρού βάρους του δασμού μετράται από την περιοχή </a:t>
            </a:r>
            <a:r>
              <a:rPr lang="en-US" sz="1600" dirty="0" smtClean="0"/>
              <a:t>(</a:t>
            </a:r>
            <a:r>
              <a:rPr lang="en-US" sz="1600" i="1" dirty="0"/>
              <a:t>b</a:t>
            </a:r>
            <a:r>
              <a:rPr lang="en-US" sz="1600" dirty="0"/>
              <a:t> + </a:t>
            </a:r>
            <a:r>
              <a:rPr lang="en-US" sz="1600" i="1" dirty="0"/>
              <a:t>d</a:t>
            </a:r>
            <a:r>
              <a:rPr lang="en-US" sz="1600" dirty="0"/>
              <a:t>). </a:t>
            </a:r>
            <a:r>
              <a:rPr lang="el-GR" sz="1600" dirty="0" smtClean="0"/>
              <a:t>Το αποτέλεσμα αυτό είναι το ίδιο με αυτό υπό τέλειο ανταγωνισμό επειδή το εγχώριο μονοπώλιο </a:t>
            </a:r>
            <a:r>
              <a:rPr lang="en-US" sz="1600" dirty="0" smtClean="0"/>
              <a:t> </a:t>
            </a:r>
            <a:r>
              <a:rPr lang="el-GR" sz="1600" dirty="0" smtClean="0"/>
              <a:t>συνεχίζει να χρεώνει μια τιμή ίση με το οριακό κόστος του. </a:t>
            </a:r>
            <a:endParaRPr lang="en-US" sz="1600" dirty="0"/>
          </a:p>
        </p:txBody>
      </p:sp>
      <p:sp>
        <p:nvSpPr>
          <p:cNvPr id="31749" name="Rectangle 33"/>
          <p:cNvSpPr>
            <a:spLocks noChangeArrowheads="1"/>
          </p:cNvSpPr>
          <p:nvPr/>
        </p:nvSpPr>
        <p:spPr bwMode="auto">
          <a:xfrm>
            <a:off x="715963" y="1657350"/>
            <a:ext cx="4251325" cy="37465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4" name="Rectangle 13"/>
          <p:cNvSpPr>
            <a:spLocks noChangeArrowheads="1"/>
          </p:cNvSpPr>
          <p:nvPr/>
        </p:nvSpPr>
        <p:spPr bwMode="auto">
          <a:xfrm>
            <a:off x="3091543" y="5489575"/>
            <a:ext cx="5733143" cy="1224951"/>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Μείωση πλεονάσματος καταναλωτή</a:t>
            </a:r>
            <a:r>
              <a:rPr lang="en-US" sz="1600" b="0" dirty="0" smtClean="0"/>
              <a:t>: </a:t>
            </a:r>
            <a:r>
              <a:rPr lang="en-US" sz="1600" b="0" dirty="0"/>
              <a:t>− (</a:t>
            </a:r>
            <a:r>
              <a:rPr lang="en-US" sz="1600" b="0" i="1" dirty="0"/>
              <a:t>a + b + c + d)</a:t>
            </a:r>
          </a:p>
          <a:p>
            <a:pPr>
              <a:spcBef>
                <a:spcPct val="10000"/>
              </a:spcBef>
              <a:spcAft>
                <a:spcPct val="10000"/>
              </a:spcAft>
            </a:pPr>
            <a:r>
              <a:rPr lang="el-GR" sz="1600" b="0" dirty="0" smtClean="0"/>
              <a:t>Αύξηση πλεονάσματος παραγωγού</a:t>
            </a:r>
            <a:r>
              <a:rPr lang="en-US" sz="1600" b="0" dirty="0" smtClean="0"/>
              <a:t>: </a:t>
            </a:r>
            <a:r>
              <a:rPr lang="en-US" sz="1600" b="0" dirty="0"/>
              <a:t>+ </a:t>
            </a:r>
            <a:r>
              <a:rPr lang="en-US" sz="1600" b="0" i="1" dirty="0"/>
              <a:t>a</a:t>
            </a:r>
          </a:p>
          <a:p>
            <a:pPr>
              <a:spcBef>
                <a:spcPct val="10000"/>
              </a:spcBef>
              <a:spcAft>
                <a:spcPct val="10000"/>
              </a:spcAft>
            </a:pPr>
            <a:r>
              <a:rPr lang="el-GR" sz="1600" b="0" dirty="0" smtClean="0"/>
              <a:t>Αύξηση κρατικών εσόδων</a:t>
            </a:r>
            <a:r>
              <a:rPr lang="en-US" sz="1600" b="0" dirty="0" smtClean="0"/>
              <a:t>: </a:t>
            </a:r>
            <a:r>
              <a:rPr lang="en-US" sz="1600" b="0" dirty="0"/>
              <a:t>+ c</a:t>
            </a:r>
          </a:p>
          <a:p>
            <a:pPr>
              <a:spcBef>
                <a:spcPct val="10000"/>
              </a:spcBef>
              <a:spcAft>
                <a:spcPct val="10000"/>
              </a:spcAft>
            </a:pPr>
            <a:r>
              <a:rPr lang="el-GR" sz="1600" dirty="0" smtClean="0"/>
              <a:t>Καθαρή Επίπτωση στην Εγχώρια Ευημερία</a:t>
            </a:r>
            <a:r>
              <a:rPr lang="en-US" sz="1600" dirty="0" smtClean="0"/>
              <a:t>: </a:t>
            </a:r>
            <a:r>
              <a:rPr lang="en-US" sz="1600" dirty="0"/>
              <a:t>− (</a:t>
            </a:r>
            <a:r>
              <a:rPr lang="en-US" sz="1600" i="1" dirty="0"/>
              <a:t>b + d)</a:t>
            </a:r>
            <a:endParaRPr lang="en-US" sz="1600" dirty="0"/>
          </a:p>
        </p:txBody>
      </p:sp>
      <p:pic>
        <p:nvPicPr>
          <p:cNvPr id="31751" name="Picture 15" descr="fig9-3_PPT_1.gif"/>
          <p:cNvPicPr>
            <a:picLocks noChangeAspect="1"/>
          </p:cNvPicPr>
          <p:nvPr/>
        </p:nvPicPr>
        <p:blipFill>
          <a:blip r:embed="rId3" cstate="print"/>
          <a:srcRect/>
          <a:stretch>
            <a:fillRect/>
          </a:stretch>
        </p:blipFill>
        <p:spPr bwMode="auto">
          <a:xfrm>
            <a:off x="833438" y="1666875"/>
            <a:ext cx="4133850" cy="3705225"/>
          </a:xfrm>
          <a:prstGeom prst="rect">
            <a:avLst/>
          </a:prstGeom>
          <a:noFill/>
          <a:ln w="9525">
            <a:noFill/>
            <a:miter lim="800000"/>
            <a:headEnd/>
            <a:tailEnd/>
          </a:ln>
        </p:spPr>
      </p:pic>
      <p:pic>
        <p:nvPicPr>
          <p:cNvPr id="37" name="Picture 36" descr="fig9-3_PPT_14.gif"/>
          <p:cNvPicPr>
            <a:picLocks noChangeAspect="1"/>
          </p:cNvPicPr>
          <p:nvPr/>
        </p:nvPicPr>
        <p:blipFill>
          <a:blip r:embed="rId4" cstate="print"/>
          <a:srcRect/>
          <a:stretch>
            <a:fillRect/>
          </a:stretch>
        </p:blipFill>
        <p:spPr bwMode="auto">
          <a:xfrm>
            <a:off x="833438" y="1666875"/>
            <a:ext cx="4133850" cy="3705225"/>
          </a:xfrm>
          <a:prstGeom prst="rect">
            <a:avLst/>
          </a:prstGeom>
          <a:noFill/>
          <a:ln w="9525">
            <a:noFill/>
            <a:miter lim="800000"/>
            <a:headEnd/>
            <a:tailEnd/>
          </a:ln>
        </p:spPr>
      </p:pic>
      <p:pic>
        <p:nvPicPr>
          <p:cNvPr id="31753" name="Picture 16" descr="fig9-3_PPT_2.gif"/>
          <p:cNvPicPr>
            <a:picLocks noChangeAspect="1"/>
          </p:cNvPicPr>
          <p:nvPr/>
        </p:nvPicPr>
        <p:blipFill>
          <a:blip r:embed="rId5" cstate="print"/>
          <a:srcRect/>
          <a:stretch>
            <a:fillRect/>
          </a:stretch>
        </p:blipFill>
        <p:spPr bwMode="auto">
          <a:xfrm>
            <a:off x="833438" y="1666875"/>
            <a:ext cx="4133850" cy="3705225"/>
          </a:xfrm>
          <a:prstGeom prst="rect">
            <a:avLst/>
          </a:prstGeom>
          <a:noFill/>
          <a:ln w="9525">
            <a:noFill/>
            <a:miter lim="800000"/>
            <a:headEnd/>
            <a:tailEnd/>
          </a:ln>
        </p:spPr>
      </p:pic>
      <p:pic>
        <p:nvPicPr>
          <p:cNvPr id="31754" name="Picture 17" descr="fig9-3_PPT_3.gif"/>
          <p:cNvPicPr>
            <a:picLocks noChangeAspect="1"/>
          </p:cNvPicPr>
          <p:nvPr/>
        </p:nvPicPr>
        <p:blipFill>
          <a:blip r:embed="rId6" cstate="print"/>
          <a:srcRect/>
          <a:stretch>
            <a:fillRect/>
          </a:stretch>
        </p:blipFill>
        <p:spPr bwMode="auto">
          <a:xfrm>
            <a:off x="833438" y="1666875"/>
            <a:ext cx="4133850" cy="3705225"/>
          </a:xfrm>
          <a:prstGeom prst="rect">
            <a:avLst/>
          </a:prstGeom>
          <a:noFill/>
          <a:ln w="9525">
            <a:noFill/>
            <a:miter lim="800000"/>
            <a:headEnd/>
            <a:tailEnd/>
          </a:ln>
        </p:spPr>
      </p:pic>
      <p:pic>
        <p:nvPicPr>
          <p:cNvPr id="31755" name="Picture 19" descr="fig9-3_PPT_4.gif"/>
          <p:cNvPicPr>
            <a:picLocks noChangeAspect="1"/>
          </p:cNvPicPr>
          <p:nvPr/>
        </p:nvPicPr>
        <p:blipFill>
          <a:blip r:embed="rId7" cstate="print"/>
          <a:srcRect/>
          <a:stretch>
            <a:fillRect/>
          </a:stretch>
        </p:blipFill>
        <p:spPr bwMode="auto">
          <a:xfrm>
            <a:off x="833438" y="1666875"/>
            <a:ext cx="4133850" cy="3705225"/>
          </a:xfrm>
          <a:prstGeom prst="rect">
            <a:avLst/>
          </a:prstGeom>
          <a:noFill/>
          <a:ln w="9525">
            <a:noFill/>
            <a:miter lim="800000"/>
            <a:headEnd/>
            <a:tailEnd/>
          </a:ln>
        </p:spPr>
      </p:pic>
      <p:pic>
        <p:nvPicPr>
          <p:cNvPr id="31756" name="Picture 21" descr="fig9-3_PPT_5.gif"/>
          <p:cNvPicPr>
            <a:picLocks noChangeAspect="1"/>
          </p:cNvPicPr>
          <p:nvPr/>
        </p:nvPicPr>
        <p:blipFill>
          <a:blip r:embed="rId8" cstate="print"/>
          <a:srcRect/>
          <a:stretch>
            <a:fillRect/>
          </a:stretch>
        </p:blipFill>
        <p:spPr bwMode="auto">
          <a:xfrm>
            <a:off x="833438" y="1666875"/>
            <a:ext cx="4133850" cy="3705225"/>
          </a:xfrm>
          <a:prstGeom prst="rect">
            <a:avLst/>
          </a:prstGeom>
          <a:noFill/>
          <a:ln w="9525">
            <a:noFill/>
            <a:miter lim="800000"/>
            <a:headEnd/>
            <a:tailEnd/>
          </a:ln>
        </p:spPr>
      </p:pic>
      <p:pic>
        <p:nvPicPr>
          <p:cNvPr id="31757" name="Picture 22" descr="fig9-3_PPT_6.gif"/>
          <p:cNvPicPr>
            <a:picLocks noChangeAspect="1"/>
          </p:cNvPicPr>
          <p:nvPr/>
        </p:nvPicPr>
        <p:blipFill>
          <a:blip r:embed="rId9" cstate="print"/>
          <a:srcRect/>
          <a:stretch>
            <a:fillRect/>
          </a:stretch>
        </p:blipFill>
        <p:spPr bwMode="auto">
          <a:xfrm>
            <a:off x="833438" y="1666875"/>
            <a:ext cx="4133850" cy="3705225"/>
          </a:xfrm>
          <a:prstGeom prst="rect">
            <a:avLst/>
          </a:prstGeom>
          <a:noFill/>
          <a:ln w="9525">
            <a:noFill/>
            <a:miter lim="800000"/>
            <a:headEnd/>
            <a:tailEnd/>
          </a:ln>
        </p:spPr>
      </p:pic>
      <p:pic>
        <p:nvPicPr>
          <p:cNvPr id="24" name="Picture 23" descr="fig9-3_PPT_7.gif"/>
          <p:cNvPicPr>
            <a:picLocks noChangeAspect="1"/>
          </p:cNvPicPr>
          <p:nvPr/>
        </p:nvPicPr>
        <p:blipFill>
          <a:blip r:embed="rId10" cstate="print"/>
          <a:srcRect/>
          <a:stretch>
            <a:fillRect/>
          </a:stretch>
        </p:blipFill>
        <p:spPr bwMode="auto">
          <a:xfrm>
            <a:off x="833438" y="1666875"/>
            <a:ext cx="4133850" cy="3705225"/>
          </a:xfrm>
          <a:prstGeom prst="rect">
            <a:avLst/>
          </a:prstGeom>
          <a:noFill/>
          <a:ln w="9525">
            <a:noFill/>
            <a:miter lim="800000"/>
            <a:headEnd/>
            <a:tailEnd/>
          </a:ln>
        </p:spPr>
      </p:pic>
      <p:pic>
        <p:nvPicPr>
          <p:cNvPr id="25" name="Picture 24" descr="fig9-3_PPT_8.gif"/>
          <p:cNvPicPr>
            <a:picLocks noChangeAspect="1"/>
          </p:cNvPicPr>
          <p:nvPr/>
        </p:nvPicPr>
        <p:blipFill>
          <a:blip r:embed="rId11" cstate="print"/>
          <a:srcRect/>
          <a:stretch>
            <a:fillRect/>
          </a:stretch>
        </p:blipFill>
        <p:spPr bwMode="auto">
          <a:xfrm>
            <a:off x="833438" y="1666875"/>
            <a:ext cx="4133850" cy="3705225"/>
          </a:xfrm>
          <a:prstGeom prst="rect">
            <a:avLst/>
          </a:prstGeom>
          <a:noFill/>
          <a:ln w="9525">
            <a:noFill/>
            <a:miter lim="800000"/>
            <a:headEnd/>
            <a:tailEnd/>
          </a:ln>
        </p:spPr>
      </p:pic>
      <p:pic>
        <p:nvPicPr>
          <p:cNvPr id="31760" name="Picture 25" descr="fig9-3_PPT_9.gif"/>
          <p:cNvPicPr>
            <a:picLocks noChangeAspect="1"/>
          </p:cNvPicPr>
          <p:nvPr/>
        </p:nvPicPr>
        <p:blipFill>
          <a:blip r:embed="rId12" cstate="print"/>
          <a:srcRect/>
          <a:stretch>
            <a:fillRect/>
          </a:stretch>
        </p:blipFill>
        <p:spPr bwMode="auto">
          <a:xfrm>
            <a:off x="833438" y="1666875"/>
            <a:ext cx="4133850" cy="3705225"/>
          </a:xfrm>
          <a:prstGeom prst="rect">
            <a:avLst/>
          </a:prstGeom>
          <a:noFill/>
          <a:ln w="9525">
            <a:noFill/>
            <a:miter lim="800000"/>
            <a:headEnd/>
            <a:tailEnd/>
          </a:ln>
        </p:spPr>
      </p:pic>
      <p:pic>
        <p:nvPicPr>
          <p:cNvPr id="31761" name="Picture 26" descr="fig9-3_PPT_10.gif"/>
          <p:cNvPicPr>
            <a:picLocks noChangeAspect="1"/>
          </p:cNvPicPr>
          <p:nvPr/>
        </p:nvPicPr>
        <p:blipFill>
          <a:blip r:embed="rId13" cstate="print"/>
          <a:srcRect/>
          <a:stretch>
            <a:fillRect/>
          </a:stretch>
        </p:blipFill>
        <p:spPr bwMode="auto">
          <a:xfrm>
            <a:off x="833438" y="1666875"/>
            <a:ext cx="4133850" cy="3705225"/>
          </a:xfrm>
          <a:prstGeom prst="rect">
            <a:avLst/>
          </a:prstGeom>
          <a:noFill/>
          <a:ln w="9525">
            <a:noFill/>
            <a:miter lim="800000"/>
            <a:headEnd/>
            <a:tailEnd/>
          </a:ln>
        </p:spPr>
      </p:pic>
      <p:pic>
        <p:nvPicPr>
          <p:cNvPr id="31762" name="Picture 27" descr="fig9-3_PPT_11.gif"/>
          <p:cNvPicPr>
            <a:picLocks noChangeAspect="1"/>
          </p:cNvPicPr>
          <p:nvPr/>
        </p:nvPicPr>
        <p:blipFill>
          <a:blip r:embed="rId14" cstate="print"/>
          <a:srcRect/>
          <a:stretch>
            <a:fillRect/>
          </a:stretch>
        </p:blipFill>
        <p:spPr bwMode="auto">
          <a:xfrm>
            <a:off x="833438" y="1666875"/>
            <a:ext cx="4133850" cy="3705225"/>
          </a:xfrm>
          <a:prstGeom prst="rect">
            <a:avLst/>
          </a:prstGeom>
          <a:noFill/>
          <a:ln w="9525">
            <a:noFill/>
            <a:miter lim="800000"/>
            <a:headEnd/>
            <a:tailEnd/>
          </a:ln>
        </p:spPr>
      </p:pic>
      <p:pic>
        <p:nvPicPr>
          <p:cNvPr id="33" name="Picture 32" descr="fig9-3_PPT_12.gif"/>
          <p:cNvPicPr>
            <a:picLocks noChangeAspect="1"/>
          </p:cNvPicPr>
          <p:nvPr/>
        </p:nvPicPr>
        <p:blipFill>
          <a:blip r:embed="rId15" cstate="print"/>
          <a:srcRect/>
          <a:stretch>
            <a:fillRect/>
          </a:stretch>
        </p:blipFill>
        <p:spPr bwMode="auto">
          <a:xfrm>
            <a:off x="833438" y="1666875"/>
            <a:ext cx="4133850" cy="3705225"/>
          </a:xfrm>
          <a:prstGeom prst="rect">
            <a:avLst/>
          </a:prstGeom>
          <a:noFill/>
          <a:ln w="9525">
            <a:noFill/>
            <a:miter lim="800000"/>
            <a:headEnd/>
            <a:tailEnd/>
          </a:ln>
        </p:spPr>
      </p:pic>
      <p:pic>
        <p:nvPicPr>
          <p:cNvPr id="36" name="Picture 35" descr="fig9-3_PPT_13.gif"/>
          <p:cNvPicPr>
            <a:picLocks noChangeAspect="1"/>
          </p:cNvPicPr>
          <p:nvPr/>
        </p:nvPicPr>
        <p:blipFill>
          <a:blip r:embed="rId16" cstate="print"/>
          <a:srcRect/>
          <a:stretch>
            <a:fillRect/>
          </a:stretch>
        </p:blipFill>
        <p:spPr bwMode="auto">
          <a:xfrm>
            <a:off x="833438" y="1666875"/>
            <a:ext cx="4133850" cy="3705225"/>
          </a:xfrm>
          <a:prstGeom prst="rect">
            <a:avLst/>
          </a:prstGeom>
          <a:noFill/>
          <a:ln w="9525">
            <a:noFill/>
            <a:miter lim="800000"/>
            <a:headEnd/>
            <a:tailEnd/>
          </a:ln>
        </p:spPr>
      </p:pic>
      <p:cxnSp>
        <p:nvCxnSpPr>
          <p:cNvPr id="5" name="Straight Connector 4"/>
          <p:cNvCxnSpPr>
            <a:cxnSpLocks noChangeShapeType="1"/>
          </p:cNvCxnSpPr>
          <p:nvPr/>
        </p:nvCxnSpPr>
        <p:spPr bwMode="auto">
          <a:xfrm>
            <a:off x="4232275" y="6415088"/>
            <a:ext cx="3917950" cy="0"/>
          </a:xfrm>
          <a:prstGeom prst="line">
            <a:avLst/>
          </a:prstGeom>
          <a:noFill/>
          <a:ln w="12700" algn="ctr">
            <a:solidFill>
              <a:schemeClr val="tx1"/>
            </a:solidFill>
            <a:round/>
            <a:headEnd/>
            <a:tailEnd/>
          </a:ln>
        </p:spPr>
      </p:cxnSp>
      <p:grpSp>
        <p:nvGrpSpPr>
          <p:cNvPr id="31766" name="Group 37"/>
          <p:cNvGrpSpPr>
            <a:grpSpLocks/>
          </p:cNvGrpSpPr>
          <p:nvPr/>
        </p:nvGrpSpPr>
        <p:grpSpPr bwMode="auto">
          <a:xfrm>
            <a:off x="566738" y="333375"/>
            <a:ext cx="6319837" cy="290513"/>
            <a:chOff x="566738" y="417533"/>
            <a:chExt cx="6138862" cy="206583"/>
          </a:xfrm>
        </p:grpSpPr>
        <p:sp>
          <p:nvSpPr>
            <p:cNvPr id="31769" name="Rectangle 38"/>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1770" name="Straight Connector 39"/>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31767"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
        <p:nvSpPr>
          <p:cNvPr id="42" name="Rectangle 41"/>
          <p:cNvSpPr>
            <a:spLocks noChangeArrowheads="1"/>
          </p:cNvSpPr>
          <p:nvPr/>
        </p:nvSpPr>
        <p:spPr bwMode="auto">
          <a:xfrm>
            <a:off x="577850" y="5499100"/>
            <a:ext cx="2528207" cy="646331"/>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D68AF"/>
                </a:solidFill>
              </a:rPr>
              <a:t>Εγχώριες Απώλειες Λόγω Δασμού</a:t>
            </a:r>
            <a:endParaRPr lang="en-US" sz="18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wipe(left)">
                                      <p:cBhvr>
                                        <p:cTn id="7" dur="500"/>
                                        <p:tgtEl>
                                          <p:spTgt spid="21">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1000"/>
                                        <p:tgtEl>
                                          <p:spTgt spid="2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0"/>
                                        <p:tgtEl>
                                          <p:spTgt spid="33"/>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10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Effect transition="in" filter="wipe(left)">
                                      <p:cBhvr>
                                        <p:cTn id="28" dur="500"/>
                                        <p:tgtEl>
                                          <p:spTgt spid="21">
                                            <p:txEl>
                                              <p:pRg st="2" end="2"/>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10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4"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2"/>
      <p:bldP spid="14" grpId="0"/>
      <p:bldP spid="4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3793" name="Group 32"/>
          <p:cNvGrpSpPr>
            <a:grpSpLocks/>
          </p:cNvGrpSpPr>
          <p:nvPr/>
        </p:nvGrpSpPr>
        <p:grpSpPr bwMode="auto">
          <a:xfrm>
            <a:off x="566738" y="333375"/>
            <a:ext cx="6319837" cy="290513"/>
            <a:chOff x="566738" y="417533"/>
            <a:chExt cx="6138862" cy="206583"/>
          </a:xfrm>
        </p:grpSpPr>
        <p:sp>
          <p:nvSpPr>
            <p:cNvPr id="33797" name="Rectangle 35"/>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3798" name="Straight Connector 36"/>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33794"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
        <p:nvSpPr>
          <p:cNvPr id="39" name="Text Box 2"/>
          <p:cNvSpPr txBox="1">
            <a:spLocks noChangeArrowheads="1"/>
          </p:cNvSpPr>
          <p:nvPr/>
        </p:nvSpPr>
        <p:spPr bwMode="auto">
          <a:xfrm>
            <a:off x="566738" y="1553028"/>
            <a:ext cx="8129587" cy="3933384"/>
          </a:xfrm>
          <a:prstGeom prst="rect">
            <a:avLst/>
          </a:prstGeom>
          <a:noFill/>
          <a:ln w="9525" algn="ctr">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Τώρα μπορούμε να εξετάσουμε την επίπτωση μιας ποσόστωσης και να τη συγκρίνουμε με την επίπτωση ενός δασμού. </a:t>
            </a:r>
            <a:endParaRPr lang="en-US" sz="2400" b="0" dirty="0"/>
          </a:p>
          <a:p>
            <a:pPr marL="342900" indent="-342900">
              <a:spcBef>
                <a:spcPct val="10000"/>
              </a:spcBef>
              <a:spcAft>
                <a:spcPct val="10000"/>
              </a:spcAft>
              <a:buFont typeface="Arial" charset="0"/>
              <a:buChar char="•"/>
            </a:pPr>
            <a:r>
              <a:rPr lang="el-GR" sz="2400" b="0" dirty="0" smtClean="0"/>
              <a:t>Η ποσόστωση θα καταλήξει σε υψηλότερες τιμές για τους εγχώριους καταναλωτές αφού επιτρέπει στο μονοπώλιο να διατηρήσει τη δύναμή του στην αγορά, κάτι που γνωρίζουμε ότι οδηγεί σε υψηλότερες τιμές. </a:t>
            </a:r>
            <a:endParaRPr lang="en-US" sz="2400" b="0" dirty="0"/>
          </a:p>
          <a:p>
            <a:pPr marL="342900" indent="-342900">
              <a:spcBef>
                <a:spcPct val="10000"/>
              </a:spcBef>
              <a:spcAft>
                <a:spcPct val="10000"/>
              </a:spcAft>
              <a:buFont typeface="Arial" charset="0"/>
              <a:buChar char="•"/>
            </a:pPr>
            <a:r>
              <a:rPr lang="el-GR" sz="2400" b="0" dirty="0" smtClean="0"/>
              <a:t>Αυτός είναι ένας επιπλέον λόγος που ο ΠΟΕ έχει ενθαρρύνει χώρες να αντικαταστήσουν τις ποσοστώσεις με δασμούς. </a:t>
            </a:r>
            <a:endParaRPr lang="en-US" sz="2400" b="0" dirty="0"/>
          </a:p>
        </p:txBody>
      </p:sp>
      <p:sp>
        <p:nvSpPr>
          <p:cNvPr id="40"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Επιπτώσεις μιας Εγχώριας Ποσόστωσης</a:t>
            </a:r>
            <a:endParaRPr lang="en-US" sz="2400" dirty="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wipe(left)">
                                      <p:cBhvr>
                                        <p:cTn id="11" dur="500"/>
                                        <p:tgtEl>
                                          <p:spTgt spid="3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
                                            <p:txEl>
                                              <p:pRg st="1" end="1"/>
                                            </p:txEl>
                                          </p:spTgt>
                                        </p:tgtEl>
                                        <p:attrNameLst>
                                          <p:attrName>style.visibility</p:attrName>
                                        </p:attrNameLst>
                                      </p:cBhvr>
                                      <p:to>
                                        <p:strVal val="visible"/>
                                      </p:to>
                                    </p:set>
                                    <p:animEffect transition="in" filter="wipe(left)">
                                      <p:cBhvr>
                                        <p:cTn id="16" dur="500"/>
                                        <p:tgtEl>
                                          <p:spTgt spid="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animEffect transition="in" filter="wipe(left)">
                                      <p:cBhvr>
                                        <p:cTn id="21"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bldLvl="5"/>
      <p:bldP spid="4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1975" y="1254125"/>
            <a:ext cx="8420100" cy="5027613"/>
            <a:chOff x="566738" y="2200275"/>
            <a:chExt cx="7805737" cy="4219575"/>
          </a:xfrm>
        </p:grpSpPr>
        <p:sp>
          <p:nvSpPr>
            <p:cNvPr id="35862"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5863" name="Rectangle 30"/>
            <p:cNvSpPr>
              <a:spLocks noChangeArrowheads="1"/>
            </p:cNvSpPr>
            <p:nvPr/>
          </p:nvSpPr>
          <p:spPr bwMode="auto">
            <a:xfrm>
              <a:off x="581024" y="2219326"/>
              <a:ext cx="7772401" cy="268581"/>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5842"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Επιπτώσεις μιας Εγχώριας Ποσόστωσης</a:t>
            </a:r>
            <a:endParaRPr lang="en-US" sz="2400" dirty="0" smtClean="0">
              <a:solidFill>
                <a:srgbClr val="356A41"/>
              </a:solidFill>
            </a:endParaRPr>
          </a:p>
        </p:txBody>
      </p:sp>
      <p:sp>
        <p:nvSpPr>
          <p:cNvPr id="19" name="Text Box 7"/>
          <p:cNvSpPr txBox="1">
            <a:spLocks noChangeArrowheads="1"/>
          </p:cNvSpPr>
          <p:nvPr/>
        </p:nvSpPr>
        <p:spPr bwMode="auto">
          <a:xfrm>
            <a:off x="585788" y="1274763"/>
            <a:ext cx="2614612"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9-4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5297488" y="1593850"/>
            <a:ext cx="3684587" cy="460741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Δασμός με Εγχώριο Μονοπώλιο</a:t>
            </a:r>
            <a:endParaRPr lang="en-US" sz="1600" dirty="0" smtClean="0">
              <a:solidFill>
                <a:srgbClr val="8A3A6A"/>
              </a:solidFill>
            </a:endParaRPr>
          </a:p>
          <a:p>
            <a:pPr>
              <a:spcBef>
                <a:spcPct val="10000"/>
              </a:spcBef>
              <a:spcAft>
                <a:spcPct val="10000"/>
              </a:spcAft>
            </a:pPr>
            <a:r>
              <a:rPr lang="el-GR" dirty="0" smtClean="0"/>
              <a:t>Με ελεύθερο εμπόριο, το εγχώριο μονοπώλιο παράγει στο σημείο </a:t>
            </a:r>
            <a:r>
              <a:rPr lang="en-US" i="1" dirty="0" smtClean="0"/>
              <a:t>B</a:t>
            </a:r>
            <a:r>
              <a:rPr lang="en-US" dirty="0" smtClean="0"/>
              <a:t> </a:t>
            </a:r>
            <a:r>
              <a:rPr lang="el-GR" dirty="0" smtClean="0"/>
              <a:t>και χρεώνει την παγκόσμια τιμή </a:t>
            </a:r>
            <a:r>
              <a:rPr lang="en-US" i="1" dirty="0" smtClean="0"/>
              <a:t>P</a:t>
            </a:r>
            <a:r>
              <a:rPr lang="en-US" i="1" baseline="30000" dirty="0" smtClean="0"/>
              <a:t>W</a:t>
            </a:r>
            <a:r>
              <a:rPr lang="en-US" dirty="0"/>
              <a:t>.</a:t>
            </a:r>
          </a:p>
          <a:p>
            <a:pPr>
              <a:spcBef>
                <a:spcPct val="10000"/>
              </a:spcBef>
              <a:spcAft>
                <a:spcPct val="10000"/>
              </a:spcAft>
            </a:pPr>
            <a:r>
              <a:rPr lang="el-GR" dirty="0" smtClean="0"/>
              <a:t>Με ένα δασμό </a:t>
            </a:r>
            <a:r>
              <a:rPr lang="en-US" i="1" dirty="0" smtClean="0"/>
              <a:t>t</a:t>
            </a:r>
            <a:r>
              <a:rPr lang="en-US" dirty="0"/>
              <a:t>, </a:t>
            </a:r>
            <a:r>
              <a:rPr lang="el-GR" dirty="0" smtClean="0"/>
              <a:t>το μονοπώλιο παράγει στο σημείο </a:t>
            </a:r>
            <a:r>
              <a:rPr lang="en-US" i="1" dirty="0" smtClean="0"/>
              <a:t>C</a:t>
            </a:r>
            <a:r>
              <a:rPr lang="en-US" dirty="0" smtClean="0"/>
              <a:t> </a:t>
            </a:r>
            <a:r>
              <a:rPr lang="el-GR" dirty="0" smtClean="0"/>
              <a:t>και χρεώνει την τιμή</a:t>
            </a:r>
            <a:r>
              <a:rPr lang="en-US" dirty="0" smtClean="0"/>
              <a:t> </a:t>
            </a:r>
            <a:r>
              <a:rPr lang="en-US" i="1" dirty="0"/>
              <a:t>P</a:t>
            </a:r>
            <a:r>
              <a:rPr lang="en-US" i="1" baseline="30000" dirty="0"/>
              <a:t>W</a:t>
            </a:r>
            <a:r>
              <a:rPr lang="en-US" dirty="0"/>
              <a:t> + </a:t>
            </a:r>
            <a:r>
              <a:rPr lang="en-US" i="1" dirty="0"/>
              <a:t>t</a:t>
            </a:r>
            <a:r>
              <a:rPr lang="en-US" dirty="0"/>
              <a:t>.</a:t>
            </a:r>
          </a:p>
          <a:p>
            <a:pPr>
              <a:spcBef>
                <a:spcPct val="10000"/>
              </a:spcBef>
              <a:spcAft>
                <a:spcPct val="10000"/>
              </a:spcAft>
            </a:pPr>
            <a:r>
              <a:rPr lang="el-GR" dirty="0" smtClean="0"/>
              <a:t>Οι εισαγωγές υπό καθεστώς δασμού είναι </a:t>
            </a:r>
            <a:r>
              <a:rPr lang="en-US" i="1" dirty="0" smtClean="0"/>
              <a:t>M</a:t>
            </a:r>
            <a:r>
              <a:rPr lang="en-US" baseline="-25000" dirty="0" smtClean="0"/>
              <a:t>2</a:t>
            </a:r>
            <a:r>
              <a:rPr lang="en-US" dirty="0" smtClean="0"/>
              <a:t> </a:t>
            </a:r>
            <a:r>
              <a:rPr lang="en-US" dirty="0"/>
              <a:t>= </a:t>
            </a:r>
            <a:r>
              <a:rPr lang="en-US" i="1" dirty="0"/>
              <a:t>D</a:t>
            </a:r>
            <a:r>
              <a:rPr lang="en-US" baseline="-25000" dirty="0"/>
              <a:t>2</a:t>
            </a:r>
            <a:r>
              <a:rPr lang="en-US" dirty="0"/>
              <a:t> − </a:t>
            </a:r>
            <a:r>
              <a:rPr lang="en-US" i="1" dirty="0"/>
              <a:t>S</a:t>
            </a:r>
            <a:r>
              <a:rPr lang="en-US" baseline="-25000" dirty="0"/>
              <a:t>2</a:t>
            </a:r>
            <a:r>
              <a:rPr lang="en-US" dirty="0"/>
              <a:t>.</a:t>
            </a:r>
          </a:p>
          <a:p>
            <a:pPr>
              <a:spcBef>
                <a:spcPct val="10000"/>
              </a:spcBef>
              <a:spcAft>
                <a:spcPct val="10000"/>
              </a:spcAft>
            </a:pPr>
            <a:r>
              <a:rPr lang="el-GR" dirty="0" smtClean="0"/>
              <a:t>Υπό καθεστώς ποσόστωσης</a:t>
            </a:r>
            <a:r>
              <a:rPr lang="en-US" dirty="0" smtClean="0"/>
              <a:t> </a:t>
            </a:r>
            <a:r>
              <a:rPr lang="en-US" i="1" dirty="0"/>
              <a:t>M</a:t>
            </a:r>
            <a:r>
              <a:rPr lang="en-US" baseline="-25000" dirty="0"/>
              <a:t>2</a:t>
            </a:r>
            <a:r>
              <a:rPr lang="en-US" dirty="0"/>
              <a:t>, </a:t>
            </a:r>
            <a:r>
              <a:rPr lang="el-GR" dirty="0" smtClean="0"/>
              <a:t>η καμπύλη ζήτησης μετατοπίζεται προς τ’ αριστερά κατά το ποσό αυτό καταλήγοντας στη ζήτηση </a:t>
            </a:r>
            <a:r>
              <a:rPr lang="en-US" dirty="0" smtClean="0"/>
              <a:t> </a:t>
            </a:r>
            <a:r>
              <a:rPr lang="en-US" dirty="0"/>
              <a:t/>
            </a:r>
            <a:br>
              <a:rPr lang="en-US" dirty="0"/>
            </a:br>
            <a:r>
              <a:rPr lang="en-US" i="1" dirty="0"/>
              <a:t>D</a:t>
            </a:r>
            <a:r>
              <a:rPr lang="en-US" dirty="0"/>
              <a:t> − </a:t>
            </a:r>
            <a:r>
              <a:rPr lang="en-US" i="1" dirty="0"/>
              <a:t>M</a:t>
            </a:r>
            <a:r>
              <a:rPr lang="en-US" baseline="-25000" dirty="0"/>
              <a:t>2</a:t>
            </a:r>
            <a:r>
              <a:rPr lang="en-US" dirty="0"/>
              <a:t> </a:t>
            </a:r>
            <a:r>
              <a:rPr lang="el-GR" dirty="0" smtClean="0"/>
              <a:t>που αντιμετωπίζει το εγχώριο μονοπώλιο. Δηλαδή, μετά την εισαγωγή </a:t>
            </a:r>
            <a:r>
              <a:rPr lang="en-US" i="1" dirty="0" smtClean="0"/>
              <a:t>M</a:t>
            </a:r>
            <a:r>
              <a:rPr lang="en-US" baseline="-25000" dirty="0" smtClean="0"/>
              <a:t>2</a:t>
            </a:r>
            <a:r>
              <a:rPr lang="en-US" dirty="0" smtClean="0"/>
              <a:t> </a:t>
            </a:r>
            <a:r>
              <a:rPr lang="el-GR" dirty="0" smtClean="0"/>
              <a:t>μονάδων, το μονοπώλιο είναι η μόνη επιχείρηση που είναι σε θέση να πωλεί στην εγχώρια αγορά, και επομένως μπορεί να επιλέξει μια τιμή οπουδήποτε κατά μήκος της καμπύλης ζήτησης </a:t>
            </a:r>
            <a:r>
              <a:rPr lang="en-US" dirty="0" smtClean="0"/>
              <a:t> </a:t>
            </a:r>
            <a:r>
              <a:rPr lang="en-US" i="1" dirty="0" smtClean="0"/>
              <a:t>D</a:t>
            </a:r>
            <a:r>
              <a:rPr lang="en-US" dirty="0" smtClean="0"/>
              <a:t> </a:t>
            </a:r>
            <a:r>
              <a:rPr lang="en-US" dirty="0"/>
              <a:t>– </a:t>
            </a:r>
            <a:r>
              <a:rPr lang="en-US" i="1" dirty="0"/>
              <a:t>M</a:t>
            </a:r>
            <a:r>
              <a:rPr lang="en-US" baseline="-25000" dirty="0"/>
              <a:t>2</a:t>
            </a:r>
            <a:r>
              <a:rPr lang="en-US" dirty="0"/>
              <a:t>.</a:t>
            </a:r>
          </a:p>
        </p:txBody>
      </p:sp>
      <p:sp>
        <p:nvSpPr>
          <p:cNvPr id="34" name="Rectangle 33"/>
          <p:cNvSpPr>
            <a:spLocks noChangeArrowheads="1"/>
          </p:cNvSpPr>
          <p:nvPr/>
        </p:nvSpPr>
        <p:spPr bwMode="auto">
          <a:xfrm>
            <a:off x="660400" y="1657350"/>
            <a:ext cx="4637088" cy="359568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 name="Picture 3"/>
          <p:cNvPicPr>
            <a:picLocks noChangeAspect="1"/>
          </p:cNvPicPr>
          <p:nvPr/>
        </p:nvPicPr>
        <p:blipFill>
          <a:blip r:embed="rId3" cstate="print"/>
          <a:srcRect/>
          <a:stretch>
            <a:fillRect/>
          </a:stretch>
        </p:blipFill>
        <p:spPr bwMode="auto">
          <a:xfrm>
            <a:off x="847725" y="1843088"/>
            <a:ext cx="4171950" cy="340995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847725" y="1843088"/>
            <a:ext cx="4171950" cy="3409950"/>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847725" y="1843088"/>
            <a:ext cx="4171950" cy="3409950"/>
          </a:xfrm>
          <a:prstGeom prst="rect">
            <a:avLst/>
          </a:prstGeom>
          <a:noFill/>
          <a:ln w="9525">
            <a:noFill/>
            <a:miter lim="800000"/>
            <a:headEnd/>
            <a:tailEnd/>
          </a:ln>
        </p:spPr>
      </p:pic>
      <p:pic>
        <p:nvPicPr>
          <p:cNvPr id="7" name="Picture 6"/>
          <p:cNvPicPr>
            <a:picLocks noChangeAspect="1"/>
          </p:cNvPicPr>
          <p:nvPr/>
        </p:nvPicPr>
        <p:blipFill>
          <a:blip r:embed="rId6" cstate="print"/>
          <a:srcRect/>
          <a:stretch>
            <a:fillRect/>
          </a:stretch>
        </p:blipFill>
        <p:spPr bwMode="auto">
          <a:xfrm>
            <a:off x="847725" y="1843088"/>
            <a:ext cx="4171950" cy="3409950"/>
          </a:xfrm>
          <a:prstGeom prst="rect">
            <a:avLst/>
          </a:prstGeom>
          <a:noFill/>
          <a:ln w="9525">
            <a:noFill/>
            <a:miter lim="800000"/>
            <a:headEnd/>
            <a:tailEnd/>
          </a:ln>
        </p:spPr>
      </p:pic>
      <p:pic>
        <p:nvPicPr>
          <p:cNvPr id="8" name="Picture 7"/>
          <p:cNvPicPr>
            <a:picLocks noChangeAspect="1"/>
          </p:cNvPicPr>
          <p:nvPr/>
        </p:nvPicPr>
        <p:blipFill>
          <a:blip r:embed="rId7" cstate="print"/>
          <a:srcRect/>
          <a:stretch>
            <a:fillRect/>
          </a:stretch>
        </p:blipFill>
        <p:spPr bwMode="auto">
          <a:xfrm>
            <a:off x="847725" y="1843088"/>
            <a:ext cx="4171950" cy="3409950"/>
          </a:xfrm>
          <a:prstGeom prst="rect">
            <a:avLst/>
          </a:prstGeom>
          <a:noFill/>
          <a:ln w="9525">
            <a:noFill/>
            <a:miter lim="800000"/>
            <a:headEnd/>
            <a:tailEnd/>
          </a:ln>
        </p:spPr>
      </p:pic>
      <p:pic>
        <p:nvPicPr>
          <p:cNvPr id="9" name="Picture 8"/>
          <p:cNvPicPr>
            <a:picLocks noChangeAspect="1"/>
          </p:cNvPicPr>
          <p:nvPr/>
        </p:nvPicPr>
        <p:blipFill>
          <a:blip r:embed="rId8" cstate="print"/>
          <a:srcRect/>
          <a:stretch>
            <a:fillRect/>
          </a:stretch>
        </p:blipFill>
        <p:spPr bwMode="auto">
          <a:xfrm>
            <a:off x="847725" y="1843088"/>
            <a:ext cx="4171950" cy="3409950"/>
          </a:xfrm>
          <a:prstGeom prst="rect">
            <a:avLst/>
          </a:prstGeom>
          <a:noFill/>
          <a:ln w="9525">
            <a:noFill/>
            <a:miter lim="800000"/>
            <a:headEnd/>
            <a:tailEnd/>
          </a:ln>
        </p:spPr>
      </p:pic>
      <p:pic>
        <p:nvPicPr>
          <p:cNvPr id="862208" name="Picture 862207"/>
          <p:cNvPicPr>
            <a:picLocks noChangeAspect="1"/>
          </p:cNvPicPr>
          <p:nvPr/>
        </p:nvPicPr>
        <p:blipFill>
          <a:blip r:embed="rId9" cstate="print"/>
          <a:srcRect/>
          <a:stretch>
            <a:fillRect/>
          </a:stretch>
        </p:blipFill>
        <p:spPr bwMode="auto">
          <a:xfrm>
            <a:off x="847725" y="1843088"/>
            <a:ext cx="4171950" cy="3409950"/>
          </a:xfrm>
          <a:prstGeom prst="rect">
            <a:avLst/>
          </a:prstGeom>
          <a:noFill/>
          <a:ln w="9525">
            <a:noFill/>
            <a:miter lim="800000"/>
            <a:headEnd/>
            <a:tailEnd/>
          </a:ln>
        </p:spPr>
      </p:pic>
      <p:pic>
        <p:nvPicPr>
          <p:cNvPr id="10" name="Picture 9"/>
          <p:cNvPicPr>
            <a:picLocks noChangeAspect="1"/>
          </p:cNvPicPr>
          <p:nvPr/>
        </p:nvPicPr>
        <p:blipFill>
          <a:blip r:embed="rId10" cstate="print"/>
          <a:srcRect/>
          <a:stretch>
            <a:fillRect/>
          </a:stretch>
        </p:blipFill>
        <p:spPr bwMode="auto">
          <a:xfrm>
            <a:off x="847725" y="1843088"/>
            <a:ext cx="4171950" cy="3409950"/>
          </a:xfrm>
          <a:prstGeom prst="rect">
            <a:avLst/>
          </a:prstGeom>
          <a:noFill/>
          <a:ln w="9525">
            <a:noFill/>
            <a:miter lim="800000"/>
            <a:headEnd/>
            <a:tailEnd/>
          </a:ln>
        </p:spPr>
      </p:pic>
      <p:pic>
        <p:nvPicPr>
          <p:cNvPr id="11" name="Picture 10"/>
          <p:cNvPicPr>
            <a:picLocks noChangeAspect="1"/>
          </p:cNvPicPr>
          <p:nvPr/>
        </p:nvPicPr>
        <p:blipFill>
          <a:blip r:embed="rId11" cstate="print"/>
          <a:srcRect/>
          <a:stretch>
            <a:fillRect/>
          </a:stretch>
        </p:blipFill>
        <p:spPr bwMode="auto">
          <a:xfrm>
            <a:off x="847725" y="1843088"/>
            <a:ext cx="4171950" cy="3409950"/>
          </a:xfrm>
          <a:prstGeom prst="rect">
            <a:avLst/>
          </a:prstGeom>
          <a:noFill/>
          <a:ln w="9525">
            <a:noFill/>
            <a:miter lim="800000"/>
            <a:headEnd/>
            <a:tailEnd/>
          </a:ln>
        </p:spPr>
      </p:pic>
      <p:pic>
        <p:nvPicPr>
          <p:cNvPr id="12" name="Picture 11"/>
          <p:cNvPicPr>
            <a:picLocks noChangeAspect="1"/>
          </p:cNvPicPr>
          <p:nvPr/>
        </p:nvPicPr>
        <p:blipFill>
          <a:blip r:embed="rId12" cstate="print"/>
          <a:srcRect/>
          <a:stretch>
            <a:fillRect/>
          </a:stretch>
        </p:blipFill>
        <p:spPr bwMode="auto">
          <a:xfrm>
            <a:off x="847725" y="1843088"/>
            <a:ext cx="4171950" cy="3409950"/>
          </a:xfrm>
          <a:prstGeom prst="rect">
            <a:avLst/>
          </a:prstGeom>
          <a:noFill/>
          <a:ln w="9525">
            <a:noFill/>
            <a:miter lim="800000"/>
            <a:headEnd/>
            <a:tailEnd/>
          </a:ln>
        </p:spPr>
      </p:pic>
      <p:pic>
        <p:nvPicPr>
          <p:cNvPr id="15" name="Picture 14"/>
          <p:cNvPicPr>
            <a:picLocks noChangeAspect="1"/>
          </p:cNvPicPr>
          <p:nvPr/>
        </p:nvPicPr>
        <p:blipFill>
          <a:blip r:embed="rId13" cstate="print"/>
          <a:srcRect/>
          <a:stretch>
            <a:fillRect/>
          </a:stretch>
        </p:blipFill>
        <p:spPr bwMode="auto">
          <a:xfrm>
            <a:off x="847725" y="1843088"/>
            <a:ext cx="4171950" cy="3409950"/>
          </a:xfrm>
          <a:prstGeom prst="rect">
            <a:avLst/>
          </a:prstGeom>
          <a:noFill/>
          <a:ln w="9525">
            <a:noFill/>
            <a:miter lim="800000"/>
            <a:headEnd/>
            <a:tailEnd/>
          </a:ln>
        </p:spPr>
      </p:pic>
      <p:pic>
        <p:nvPicPr>
          <p:cNvPr id="28" name="Picture 27"/>
          <p:cNvPicPr>
            <a:picLocks noChangeAspect="1"/>
          </p:cNvPicPr>
          <p:nvPr/>
        </p:nvPicPr>
        <p:blipFill>
          <a:blip r:embed="rId14" cstate="print"/>
          <a:srcRect/>
          <a:stretch>
            <a:fillRect/>
          </a:stretch>
        </p:blipFill>
        <p:spPr bwMode="auto">
          <a:xfrm>
            <a:off x="847725" y="1843088"/>
            <a:ext cx="4171950" cy="3409950"/>
          </a:xfrm>
          <a:prstGeom prst="rect">
            <a:avLst/>
          </a:prstGeom>
          <a:noFill/>
          <a:ln w="9525">
            <a:noFill/>
            <a:miter lim="800000"/>
            <a:headEnd/>
            <a:tailEnd/>
          </a:ln>
        </p:spPr>
      </p:pic>
      <p:grpSp>
        <p:nvGrpSpPr>
          <p:cNvPr id="35858" name="Group 32"/>
          <p:cNvGrpSpPr>
            <a:grpSpLocks/>
          </p:cNvGrpSpPr>
          <p:nvPr/>
        </p:nvGrpSpPr>
        <p:grpSpPr bwMode="auto">
          <a:xfrm>
            <a:off x="566738" y="333375"/>
            <a:ext cx="6319837" cy="290513"/>
            <a:chOff x="566738" y="417533"/>
            <a:chExt cx="6138862" cy="206583"/>
          </a:xfrm>
        </p:grpSpPr>
        <p:sp>
          <p:nvSpPr>
            <p:cNvPr id="35860" name="Rectangle 35"/>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5861" name="Straight Connector 36"/>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35859"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wipe(left)">
                                      <p:cBhvr>
                                        <p:cTn id="21" dur="500"/>
                                        <p:tgtEl>
                                          <p:spTgt spid="21">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wipe(left)">
                                      <p:cBhvr>
                                        <p:cTn id="25" dur="500"/>
                                        <p:tgtEl>
                                          <p:spTgt spid="21">
                                            <p:txEl>
                                              <p:pRg st="1" end="1"/>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750"/>
                                        <p:tgtEl>
                                          <p:spTgt spid="4"/>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750"/>
                                        <p:tgtEl>
                                          <p:spTgt spid="6"/>
                                        </p:tgtEl>
                                      </p:cBhvr>
                                    </p:animEffect>
                                  </p:childTnLst>
                                </p:cTn>
                              </p:par>
                            </p:childTnLst>
                          </p:cTn>
                        </p:par>
                        <p:par>
                          <p:cTn id="38" fill="hold">
                            <p:stCondLst>
                              <p:cond delay="475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750"/>
                                        <p:tgtEl>
                                          <p:spTgt spid="7"/>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750"/>
                                        <p:tgtEl>
                                          <p:spTgt spid="8"/>
                                        </p:tgtEl>
                                      </p:cBhvr>
                                    </p:animEffect>
                                  </p:childTnLst>
                                </p:cTn>
                              </p:par>
                            </p:childTnLst>
                          </p:cTn>
                        </p:par>
                        <p:par>
                          <p:cTn id="46" fill="hold">
                            <p:stCondLst>
                              <p:cond delay="6250"/>
                            </p:stCondLst>
                            <p:childTnLst>
                              <p:par>
                                <p:cTn id="47" presetID="2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750"/>
                                        <p:tgtEl>
                                          <p:spTgt spid="11"/>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75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1">
                                            <p:txEl>
                                              <p:pRg st="2" end="2"/>
                                            </p:txEl>
                                          </p:spTgt>
                                        </p:tgtEl>
                                        <p:attrNameLst>
                                          <p:attrName>style.visibility</p:attrName>
                                        </p:attrNameLst>
                                      </p:cBhvr>
                                      <p:to>
                                        <p:strVal val="visible"/>
                                      </p:to>
                                    </p:set>
                                    <p:animEffect transition="in" filter="wipe(left)">
                                      <p:cBhvr>
                                        <p:cTn id="58" dur="500"/>
                                        <p:tgtEl>
                                          <p:spTgt spid="21">
                                            <p:txEl>
                                              <p:pRg st="2" end="2"/>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750"/>
                                        <p:tgtEl>
                                          <p:spTgt spid="9"/>
                                        </p:tgtEl>
                                      </p:cBhvr>
                                    </p:animEffect>
                                  </p:childTnLst>
                                </p:cTn>
                              </p:par>
                            </p:childTnLst>
                          </p:cTn>
                        </p:par>
                        <p:par>
                          <p:cTn id="63" fill="hold">
                            <p:stCondLst>
                              <p:cond delay="1250"/>
                            </p:stCondLst>
                            <p:childTnLst>
                              <p:par>
                                <p:cTn id="64" presetID="22" presetClass="entr" presetSubtype="1"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75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1">
                                            <p:txEl>
                                              <p:pRg st="3" end="3"/>
                                            </p:txEl>
                                          </p:spTgt>
                                        </p:tgtEl>
                                        <p:attrNameLst>
                                          <p:attrName>style.visibility</p:attrName>
                                        </p:attrNameLst>
                                      </p:cBhvr>
                                      <p:to>
                                        <p:strVal val="visible"/>
                                      </p:to>
                                    </p:set>
                                    <p:animEffect transition="in" filter="wipe(left)">
                                      <p:cBhvr>
                                        <p:cTn id="71" dur="500"/>
                                        <p:tgtEl>
                                          <p:spTgt spid="21">
                                            <p:txEl>
                                              <p:pRg st="3" end="3"/>
                                            </p:txEl>
                                          </p:spTgt>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up)">
                                      <p:cBhvr>
                                        <p:cTn id="75" dur="750"/>
                                        <p:tgtEl>
                                          <p:spTgt spid="15"/>
                                        </p:tgtEl>
                                      </p:cBhvr>
                                    </p:animEffect>
                                  </p:childTnLst>
                                </p:cTn>
                              </p:par>
                            </p:childTnLst>
                          </p:cTn>
                        </p:par>
                        <p:par>
                          <p:cTn id="76" fill="hold">
                            <p:stCondLst>
                              <p:cond delay="1250"/>
                            </p:stCondLst>
                            <p:childTnLst>
                              <p:par>
                                <p:cTn id="77" presetID="22" presetClass="entr" presetSubtype="8"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75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xEl>
                                              <p:pRg st="4" end="4"/>
                                            </p:txEl>
                                          </p:spTgt>
                                        </p:tgtEl>
                                        <p:attrNameLst>
                                          <p:attrName>style.visibility</p:attrName>
                                        </p:attrNameLst>
                                      </p:cBhvr>
                                      <p:to>
                                        <p:strVal val="visible"/>
                                      </p:to>
                                    </p:set>
                                    <p:animEffect transition="in" filter="wipe(left)">
                                      <p:cBhvr>
                                        <p:cTn id="84" dur="500"/>
                                        <p:tgtEl>
                                          <p:spTgt spid="21">
                                            <p:txEl>
                                              <p:pRg st="4" end="4"/>
                                            </p:txEl>
                                          </p:spTgt>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862208"/>
                                        </p:tgtEl>
                                        <p:attrNameLst>
                                          <p:attrName>style.visibility</p:attrName>
                                        </p:attrNameLst>
                                      </p:cBhvr>
                                      <p:to>
                                        <p:strVal val="visible"/>
                                      </p:to>
                                    </p:set>
                                    <p:animEffect transition="in" filter="wipe(left)">
                                      <p:cBhvr>
                                        <p:cTn id="88" dur="750"/>
                                        <p:tgtEl>
                                          <p:spTgt spid="862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build="p" bldLvl="2"/>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7889" name="Group 39"/>
          <p:cNvGrpSpPr>
            <a:grpSpLocks/>
          </p:cNvGrpSpPr>
          <p:nvPr/>
        </p:nvGrpSpPr>
        <p:grpSpPr bwMode="auto">
          <a:xfrm>
            <a:off x="566738" y="1258888"/>
            <a:ext cx="8415337" cy="4113212"/>
            <a:chOff x="566738" y="2200275"/>
            <a:chExt cx="7805737" cy="4219575"/>
          </a:xfrm>
        </p:grpSpPr>
        <p:sp>
          <p:nvSpPr>
            <p:cNvPr id="37916"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37917" name="Rectangle 30"/>
            <p:cNvSpPr>
              <a:spLocks noChangeArrowheads="1"/>
            </p:cNvSpPr>
            <p:nvPr/>
          </p:nvSpPr>
          <p:spPr bwMode="auto">
            <a:xfrm>
              <a:off x="581024" y="2219325"/>
              <a:ext cx="7772401" cy="32828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37890"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Επιπτώσεις μιας Εγχώριας Ποσόστωσης</a:t>
            </a:r>
            <a:endParaRPr lang="en-US" sz="2400" dirty="0" smtClean="0">
              <a:solidFill>
                <a:srgbClr val="356A41"/>
              </a:solidFill>
            </a:endParaRPr>
          </a:p>
        </p:txBody>
      </p:sp>
      <p:sp>
        <p:nvSpPr>
          <p:cNvPr id="37891" name="Text Box 7"/>
          <p:cNvSpPr txBox="1">
            <a:spLocks noChangeArrowheads="1"/>
          </p:cNvSpPr>
          <p:nvPr/>
        </p:nvSpPr>
        <p:spPr bwMode="auto">
          <a:xfrm>
            <a:off x="585788" y="1279525"/>
            <a:ext cx="2614612"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9-4 </a:t>
            </a:r>
            <a:r>
              <a:rPr lang="en-US" dirty="0">
                <a:solidFill>
                  <a:schemeClr val="bg2"/>
                </a:solidFill>
              </a:rPr>
              <a:t>(</a:t>
            </a:r>
            <a:r>
              <a:rPr lang="en-US" dirty="0" smtClean="0">
                <a:solidFill>
                  <a:schemeClr val="bg2"/>
                </a:solidFill>
              </a:rPr>
              <a:t>2</a:t>
            </a:r>
            <a:r>
              <a:rPr lang="el-GR" dirty="0" smtClean="0">
                <a:solidFill>
                  <a:schemeClr val="bg2"/>
                </a:solidFill>
              </a:rPr>
              <a:t> 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5297488" y="1598613"/>
            <a:ext cx="3684587" cy="2850011"/>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Δασμός με Εγχώριο Μονοπώλιο (συνέχεια)</a:t>
            </a:r>
            <a:endParaRPr lang="en-US" sz="1600" dirty="0" smtClean="0">
              <a:solidFill>
                <a:srgbClr val="8A3A6A"/>
              </a:solidFill>
            </a:endParaRPr>
          </a:p>
          <a:p>
            <a:pPr>
              <a:spcBef>
                <a:spcPct val="10000"/>
              </a:spcBef>
              <a:spcAft>
                <a:spcPct val="10000"/>
              </a:spcAft>
            </a:pPr>
            <a:r>
              <a:rPr lang="el-GR" sz="1600" dirty="0" smtClean="0"/>
              <a:t>Η καμπύλη οριακού εσόδου που αντιστοιχεί στο </a:t>
            </a:r>
            <a:r>
              <a:rPr lang="en-US" sz="1600" i="1" dirty="0" smtClean="0"/>
              <a:t>D</a:t>
            </a:r>
            <a:r>
              <a:rPr lang="en-US" sz="1600" dirty="0" smtClean="0"/>
              <a:t> </a:t>
            </a:r>
            <a:r>
              <a:rPr lang="en-US" sz="1600" dirty="0"/>
              <a:t>− </a:t>
            </a:r>
            <a:r>
              <a:rPr lang="en-US" sz="1600" i="1" dirty="0"/>
              <a:t>M</a:t>
            </a:r>
            <a:r>
              <a:rPr lang="en-US" sz="1600" baseline="-25000" dirty="0"/>
              <a:t>2</a:t>
            </a:r>
            <a:r>
              <a:rPr lang="en-US" sz="1600" dirty="0"/>
              <a:t> </a:t>
            </a:r>
            <a:r>
              <a:rPr lang="el-GR" sz="1600" dirty="0" smtClean="0"/>
              <a:t>είναι</a:t>
            </a:r>
            <a:r>
              <a:rPr lang="en-US" sz="1600" dirty="0" smtClean="0"/>
              <a:t> </a:t>
            </a:r>
            <a:r>
              <a:rPr lang="en-US" sz="1600" i="1" dirty="0"/>
              <a:t>MR</a:t>
            </a:r>
            <a:r>
              <a:rPr lang="en-US" sz="1600" dirty="0"/>
              <a:t>, </a:t>
            </a:r>
            <a:r>
              <a:rPr lang="el-GR" sz="1600" dirty="0" smtClean="0"/>
              <a:t>και επομένως με την ποσόστωση το εγχώριο μονοπώλιο παράγει στο σημείο </a:t>
            </a:r>
            <a:r>
              <a:rPr lang="en-US" sz="1600" i="1" dirty="0" smtClean="0"/>
              <a:t>E</a:t>
            </a:r>
            <a:r>
              <a:rPr lang="en-US" sz="1600" dirty="0"/>
              <a:t>, </a:t>
            </a:r>
            <a:r>
              <a:rPr lang="el-GR" sz="1600" dirty="0" smtClean="0"/>
              <a:t>όπου</a:t>
            </a:r>
            <a:r>
              <a:rPr lang="en-US" sz="1600" dirty="0" smtClean="0"/>
              <a:t> </a:t>
            </a:r>
            <a:r>
              <a:rPr lang="en-US" sz="1600" i="1" dirty="0"/>
              <a:t>MR</a:t>
            </a:r>
            <a:r>
              <a:rPr lang="en-US" sz="1600" dirty="0"/>
              <a:t> </a:t>
            </a:r>
            <a:r>
              <a:rPr lang="el-GR" sz="1600" dirty="0" smtClean="0"/>
              <a:t>ισούται με</a:t>
            </a:r>
            <a:r>
              <a:rPr lang="en-US" sz="1600" dirty="0" smtClean="0"/>
              <a:t> </a:t>
            </a:r>
            <a:r>
              <a:rPr lang="en-US" sz="1600" i="1" dirty="0"/>
              <a:t>MC</a:t>
            </a:r>
            <a:r>
              <a:rPr lang="en-US" sz="1600" dirty="0"/>
              <a:t>. </a:t>
            </a:r>
            <a:r>
              <a:rPr lang="el-GR" sz="1600" dirty="0" smtClean="0"/>
              <a:t>Η τιμή που χρεώνεται στο σημείο </a:t>
            </a:r>
            <a:r>
              <a:rPr lang="en-US" sz="1600" i="1" dirty="0" smtClean="0"/>
              <a:t>E</a:t>
            </a:r>
            <a:r>
              <a:rPr lang="en-US" sz="1600" dirty="0" smtClean="0"/>
              <a:t> </a:t>
            </a:r>
            <a:r>
              <a:rPr lang="el-GR" sz="1600" dirty="0" smtClean="0"/>
              <a:t>είναι</a:t>
            </a:r>
            <a:r>
              <a:rPr lang="en-US" sz="1600" dirty="0" smtClean="0"/>
              <a:t> </a:t>
            </a:r>
            <a:r>
              <a:rPr lang="en-US" sz="1600" i="1" dirty="0"/>
              <a:t>P</a:t>
            </a:r>
            <a:r>
              <a:rPr lang="en-US" sz="1600" baseline="-25000" dirty="0"/>
              <a:t>3</a:t>
            </a:r>
            <a:r>
              <a:rPr lang="en-US" sz="1600" dirty="0"/>
              <a:t> &gt; </a:t>
            </a:r>
            <a:r>
              <a:rPr lang="en-US" sz="1600" i="1" dirty="0"/>
              <a:t>P</a:t>
            </a:r>
            <a:r>
              <a:rPr lang="en-US" sz="1600" i="1" baseline="30000" dirty="0"/>
              <a:t>W</a:t>
            </a:r>
            <a:r>
              <a:rPr lang="en-US" sz="1600" dirty="0"/>
              <a:t> + </a:t>
            </a:r>
            <a:r>
              <a:rPr lang="en-US" sz="1600" i="1" dirty="0"/>
              <a:t>t</a:t>
            </a:r>
            <a:r>
              <a:rPr lang="en-US" sz="1600" dirty="0"/>
              <a:t>, </a:t>
            </a:r>
            <a:r>
              <a:rPr lang="el-GR" sz="1600" dirty="0" smtClean="0"/>
              <a:t>επομένως η ποσόστωση οδηγεί σε υψηλότερη εγχώρια τιμή απ’ ότι ο δασμός. </a:t>
            </a:r>
            <a:r>
              <a:rPr lang="en-US" sz="1600" dirty="0" smtClean="0"/>
              <a:t> </a:t>
            </a:r>
            <a:endParaRPr lang="en-US" sz="1600" dirty="0"/>
          </a:p>
        </p:txBody>
      </p:sp>
      <p:sp>
        <p:nvSpPr>
          <p:cNvPr id="37893" name="Rectangle 33"/>
          <p:cNvSpPr>
            <a:spLocks noChangeArrowheads="1"/>
          </p:cNvSpPr>
          <p:nvPr/>
        </p:nvSpPr>
        <p:spPr bwMode="auto">
          <a:xfrm>
            <a:off x="660400" y="1662113"/>
            <a:ext cx="4637088" cy="3595687"/>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3" name="Rectangle 12"/>
          <p:cNvSpPr>
            <a:spLocks noChangeArrowheads="1"/>
          </p:cNvSpPr>
          <p:nvPr/>
        </p:nvSpPr>
        <p:spPr bwMode="auto">
          <a:xfrm>
            <a:off x="585788" y="5360988"/>
            <a:ext cx="8375650" cy="1538883"/>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Εγχώριες Απώλειες από την Ποσόστωση</a:t>
            </a:r>
            <a:r>
              <a:rPr lang="en-US" sz="2000" dirty="0" smtClean="0">
                <a:solidFill>
                  <a:srgbClr val="3D68AF"/>
                </a:solidFill>
              </a:rPr>
              <a:t> </a:t>
            </a:r>
            <a:r>
              <a:rPr lang="el-GR" sz="1800" b="0" dirty="0" smtClean="0"/>
              <a:t>Με την επιβολή ποσόστωσης, η εγχώρια επιχείρηση είναι σε θέση να χρεώσει υψηλότερη τιμή απ’ ότι στην περίπτωση επιβολής δασμού, επειδή</a:t>
            </a:r>
            <a:r>
              <a:rPr lang="en-US" sz="1800" b="0" dirty="0" smtClean="0"/>
              <a:t> </a:t>
            </a:r>
            <a:r>
              <a:rPr lang="el-GR" sz="1800" b="0" dirty="0" smtClean="0"/>
              <a:t>έχει να κάνει με μια «προστατευμένη» αγορά. Επομένως η εισαγωγική ποσόστωση οδηγεί σε υψηλότερο κόστος για τους εγχώριους καταναλωτές απ’ ότι στην περίπτωση επιβολής δασμού</a:t>
            </a:r>
            <a:r>
              <a:rPr lang="el-GR" sz="2000" b="0" dirty="0" smtClean="0"/>
              <a:t>. </a:t>
            </a:r>
            <a:endParaRPr lang="en-US" sz="2000" b="0" dirty="0"/>
          </a:p>
        </p:txBody>
      </p:sp>
      <p:pic>
        <p:nvPicPr>
          <p:cNvPr id="37895" name="Picture 3"/>
          <p:cNvPicPr>
            <a:picLocks noChangeAspect="1"/>
          </p:cNvPicPr>
          <p:nvPr/>
        </p:nvPicPr>
        <p:blipFill>
          <a:blip r:embed="rId3" cstate="print"/>
          <a:srcRect/>
          <a:stretch>
            <a:fillRect/>
          </a:stretch>
        </p:blipFill>
        <p:spPr bwMode="auto">
          <a:xfrm>
            <a:off x="847725" y="1847850"/>
            <a:ext cx="4171950" cy="3409950"/>
          </a:xfrm>
          <a:prstGeom prst="rect">
            <a:avLst/>
          </a:prstGeom>
          <a:noFill/>
          <a:ln w="9525">
            <a:noFill/>
            <a:miter lim="800000"/>
            <a:headEnd/>
            <a:tailEnd/>
          </a:ln>
        </p:spPr>
      </p:pic>
      <p:pic>
        <p:nvPicPr>
          <p:cNvPr id="37896" name="Picture 4"/>
          <p:cNvPicPr>
            <a:picLocks noChangeAspect="1"/>
          </p:cNvPicPr>
          <p:nvPr/>
        </p:nvPicPr>
        <p:blipFill>
          <a:blip r:embed="rId4" cstate="print"/>
          <a:srcRect/>
          <a:stretch>
            <a:fillRect/>
          </a:stretch>
        </p:blipFill>
        <p:spPr bwMode="auto">
          <a:xfrm>
            <a:off x="847725" y="1847850"/>
            <a:ext cx="4171950" cy="3409950"/>
          </a:xfrm>
          <a:prstGeom prst="rect">
            <a:avLst/>
          </a:prstGeom>
          <a:noFill/>
          <a:ln w="9525">
            <a:noFill/>
            <a:miter lim="800000"/>
            <a:headEnd/>
            <a:tailEnd/>
          </a:ln>
        </p:spPr>
      </p:pic>
      <p:pic>
        <p:nvPicPr>
          <p:cNvPr id="37897" name="Picture 5"/>
          <p:cNvPicPr>
            <a:picLocks noChangeAspect="1"/>
          </p:cNvPicPr>
          <p:nvPr/>
        </p:nvPicPr>
        <p:blipFill>
          <a:blip r:embed="rId5" cstate="print"/>
          <a:srcRect/>
          <a:stretch>
            <a:fillRect/>
          </a:stretch>
        </p:blipFill>
        <p:spPr bwMode="auto">
          <a:xfrm>
            <a:off x="847725" y="1847850"/>
            <a:ext cx="4171950" cy="3409950"/>
          </a:xfrm>
          <a:prstGeom prst="rect">
            <a:avLst/>
          </a:prstGeom>
          <a:noFill/>
          <a:ln w="9525">
            <a:noFill/>
            <a:miter lim="800000"/>
            <a:headEnd/>
            <a:tailEnd/>
          </a:ln>
        </p:spPr>
      </p:pic>
      <p:pic>
        <p:nvPicPr>
          <p:cNvPr id="37898" name="Picture 6"/>
          <p:cNvPicPr>
            <a:picLocks noChangeAspect="1"/>
          </p:cNvPicPr>
          <p:nvPr/>
        </p:nvPicPr>
        <p:blipFill>
          <a:blip r:embed="rId6" cstate="print"/>
          <a:srcRect/>
          <a:stretch>
            <a:fillRect/>
          </a:stretch>
        </p:blipFill>
        <p:spPr bwMode="auto">
          <a:xfrm>
            <a:off x="847725" y="1847850"/>
            <a:ext cx="4171950" cy="3409950"/>
          </a:xfrm>
          <a:prstGeom prst="rect">
            <a:avLst/>
          </a:prstGeom>
          <a:noFill/>
          <a:ln w="9525">
            <a:noFill/>
            <a:miter lim="800000"/>
            <a:headEnd/>
            <a:tailEnd/>
          </a:ln>
        </p:spPr>
      </p:pic>
      <p:pic>
        <p:nvPicPr>
          <p:cNvPr id="37899" name="Picture 7"/>
          <p:cNvPicPr>
            <a:picLocks noChangeAspect="1"/>
          </p:cNvPicPr>
          <p:nvPr/>
        </p:nvPicPr>
        <p:blipFill>
          <a:blip r:embed="rId7" cstate="print"/>
          <a:srcRect/>
          <a:stretch>
            <a:fillRect/>
          </a:stretch>
        </p:blipFill>
        <p:spPr bwMode="auto">
          <a:xfrm>
            <a:off x="847725" y="1847850"/>
            <a:ext cx="4171950" cy="3409950"/>
          </a:xfrm>
          <a:prstGeom prst="rect">
            <a:avLst/>
          </a:prstGeom>
          <a:noFill/>
          <a:ln w="9525">
            <a:noFill/>
            <a:miter lim="800000"/>
            <a:headEnd/>
            <a:tailEnd/>
          </a:ln>
        </p:spPr>
      </p:pic>
      <p:pic>
        <p:nvPicPr>
          <p:cNvPr id="37900" name="Picture 8"/>
          <p:cNvPicPr>
            <a:picLocks noChangeAspect="1"/>
          </p:cNvPicPr>
          <p:nvPr/>
        </p:nvPicPr>
        <p:blipFill>
          <a:blip r:embed="rId8" cstate="print"/>
          <a:srcRect/>
          <a:stretch>
            <a:fillRect/>
          </a:stretch>
        </p:blipFill>
        <p:spPr bwMode="auto">
          <a:xfrm>
            <a:off x="847725" y="1847850"/>
            <a:ext cx="4171950" cy="3409950"/>
          </a:xfrm>
          <a:prstGeom prst="rect">
            <a:avLst/>
          </a:prstGeom>
          <a:noFill/>
          <a:ln w="9525">
            <a:noFill/>
            <a:miter lim="800000"/>
            <a:headEnd/>
            <a:tailEnd/>
          </a:ln>
        </p:spPr>
      </p:pic>
      <p:pic>
        <p:nvPicPr>
          <p:cNvPr id="37901" name="Picture 862207"/>
          <p:cNvPicPr>
            <a:picLocks noChangeAspect="1"/>
          </p:cNvPicPr>
          <p:nvPr/>
        </p:nvPicPr>
        <p:blipFill>
          <a:blip r:embed="rId9" cstate="print"/>
          <a:srcRect/>
          <a:stretch>
            <a:fillRect/>
          </a:stretch>
        </p:blipFill>
        <p:spPr bwMode="auto">
          <a:xfrm>
            <a:off x="847725" y="1847850"/>
            <a:ext cx="4171950" cy="3409950"/>
          </a:xfrm>
          <a:prstGeom prst="rect">
            <a:avLst/>
          </a:prstGeom>
          <a:noFill/>
          <a:ln w="9525">
            <a:noFill/>
            <a:miter lim="800000"/>
            <a:headEnd/>
            <a:tailEnd/>
          </a:ln>
        </p:spPr>
      </p:pic>
      <p:pic>
        <p:nvPicPr>
          <p:cNvPr id="37902" name="Picture 9"/>
          <p:cNvPicPr>
            <a:picLocks noChangeAspect="1"/>
          </p:cNvPicPr>
          <p:nvPr/>
        </p:nvPicPr>
        <p:blipFill>
          <a:blip r:embed="rId10" cstate="print"/>
          <a:srcRect/>
          <a:stretch>
            <a:fillRect/>
          </a:stretch>
        </p:blipFill>
        <p:spPr bwMode="auto">
          <a:xfrm>
            <a:off x="847725" y="1847850"/>
            <a:ext cx="4171950" cy="3409950"/>
          </a:xfrm>
          <a:prstGeom prst="rect">
            <a:avLst/>
          </a:prstGeom>
          <a:noFill/>
          <a:ln w="9525">
            <a:noFill/>
            <a:miter lim="800000"/>
            <a:headEnd/>
            <a:tailEnd/>
          </a:ln>
        </p:spPr>
      </p:pic>
      <p:pic>
        <p:nvPicPr>
          <p:cNvPr id="37903" name="Picture 10"/>
          <p:cNvPicPr>
            <a:picLocks noChangeAspect="1"/>
          </p:cNvPicPr>
          <p:nvPr/>
        </p:nvPicPr>
        <p:blipFill>
          <a:blip r:embed="rId11" cstate="print"/>
          <a:srcRect/>
          <a:stretch>
            <a:fillRect/>
          </a:stretch>
        </p:blipFill>
        <p:spPr bwMode="auto">
          <a:xfrm>
            <a:off x="847725" y="1847850"/>
            <a:ext cx="4171950" cy="3409950"/>
          </a:xfrm>
          <a:prstGeom prst="rect">
            <a:avLst/>
          </a:prstGeom>
          <a:noFill/>
          <a:ln w="9525">
            <a:noFill/>
            <a:miter lim="800000"/>
            <a:headEnd/>
            <a:tailEnd/>
          </a:ln>
        </p:spPr>
      </p:pic>
      <p:pic>
        <p:nvPicPr>
          <p:cNvPr id="37904" name="Picture 11"/>
          <p:cNvPicPr>
            <a:picLocks noChangeAspect="1"/>
          </p:cNvPicPr>
          <p:nvPr/>
        </p:nvPicPr>
        <p:blipFill>
          <a:blip r:embed="rId12" cstate="print"/>
          <a:srcRect/>
          <a:stretch>
            <a:fillRect/>
          </a:stretch>
        </p:blipFill>
        <p:spPr bwMode="auto">
          <a:xfrm>
            <a:off x="847725" y="1847850"/>
            <a:ext cx="4171950" cy="3409950"/>
          </a:xfrm>
          <a:prstGeom prst="rect">
            <a:avLst/>
          </a:prstGeom>
          <a:noFill/>
          <a:ln w="9525">
            <a:noFill/>
            <a:miter lim="800000"/>
            <a:headEnd/>
            <a:tailEnd/>
          </a:ln>
        </p:spPr>
      </p:pic>
      <p:pic>
        <p:nvPicPr>
          <p:cNvPr id="37905" name="Picture 14"/>
          <p:cNvPicPr>
            <a:picLocks noChangeAspect="1"/>
          </p:cNvPicPr>
          <p:nvPr/>
        </p:nvPicPr>
        <p:blipFill>
          <a:blip r:embed="rId13" cstate="print"/>
          <a:srcRect/>
          <a:stretch>
            <a:fillRect/>
          </a:stretch>
        </p:blipFill>
        <p:spPr bwMode="auto">
          <a:xfrm>
            <a:off x="847725" y="1847850"/>
            <a:ext cx="4171950" cy="3409950"/>
          </a:xfrm>
          <a:prstGeom prst="rect">
            <a:avLst/>
          </a:prstGeom>
          <a:noFill/>
          <a:ln w="9525">
            <a:noFill/>
            <a:miter lim="800000"/>
            <a:headEnd/>
            <a:tailEnd/>
          </a:ln>
        </p:spPr>
      </p:pic>
      <p:pic>
        <p:nvPicPr>
          <p:cNvPr id="37906" name="Picture 27"/>
          <p:cNvPicPr>
            <a:picLocks noChangeAspect="1"/>
          </p:cNvPicPr>
          <p:nvPr/>
        </p:nvPicPr>
        <p:blipFill>
          <a:blip r:embed="rId14" cstate="print"/>
          <a:srcRect/>
          <a:stretch>
            <a:fillRect/>
          </a:stretch>
        </p:blipFill>
        <p:spPr bwMode="auto">
          <a:xfrm>
            <a:off x="847725" y="1847850"/>
            <a:ext cx="4171950" cy="3409950"/>
          </a:xfrm>
          <a:prstGeom prst="rect">
            <a:avLst/>
          </a:prstGeom>
          <a:noFill/>
          <a:ln w="9525">
            <a:noFill/>
            <a:miter lim="800000"/>
            <a:headEnd/>
            <a:tailEnd/>
          </a:ln>
        </p:spPr>
      </p:pic>
      <p:pic>
        <p:nvPicPr>
          <p:cNvPr id="862209" name="Picture 862208"/>
          <p:cNvPicPr>
            <a:picLocks noChangeAspect="1"/>
          </p:cNvPicPr>
          <p:nvPr/>
        </p:nvPicPr>
        <p:blipFill>
          <a:blip r:embed="rId15" cstate="print"/>
          <a:srcRect/>
          <a:stretch>
            <a:fillRect/>
          </a:stretch>
        </p:blipFill>
        <p:spPr bwMode="auto">
          <a:xfrm>
            <a:off x="847725" y="1847850"/>
            <a:ext cx="4171950" cy="3409950"/>
          </a:xfrm>
          <a:prstGeom prst="rect">
            <a:avLst/>
          </a:prstGeom>
          <a:noFill/>
          <a:ln w="9525">
            <a:noFill/>
            <a:miter lim="800000"/>
            <a:headEnd/>
            <a:tailEnd/>
          </a:ln>
        </p:spPr>
      </p:pic>
      <p:pic>
        <p:nvPicPr>
          <p:cNvPr id="862211" name="Picture 862210"/>
          <p:cNvPicPr>
            <a:picLocks noChangeAspect="1"/>
          </p:cNvPicPr>
          <p:nvPr/>
        </p:nvPicPr>
        <p:blipFill>
          <a:blip r:embed="rId16" cstate="print"/>
          <a:srcRect/>
          <a:stretch>
            <a:fillRect/>
          </a:stretch>
        </p:blipFill>
        <p:spPr bwMode="auto">
          <a:xfrm>
            <a:off x="847725" y="1847850"/>
            <a:ext cx="4171950" cy="3409950"/>
          </a:xfrm>
          <a:prstGeom prst="rect">
            <a:avLst/>
          </a:prstGeom>
          <a:noFill/>
          <a:ln w="9525">
            <a:noFill/>
            <a:miter lim="800000"/>
            <a:headEnd/>
            <a:tailEnd/>
          </a:ln>
        </p:spPr>
      </p:pic>
      <p:pic>
        <p:nvPicPr>
          <p:cNvPr id="862212" name="Picture 862211"/>
          <p:cNvPicPr>
            <a:picLocks noChangeAspect="1"/>
          </p:cNvPicPr>
          <p:nvPr/>
        </p:nvPicPr>
        <p:blipFill>
          <a:blip r:embed="rId17" cstate="print"/>
          <a:srcRect/>
          <a:stretch>
            <a:fillRect/>
          </a:stretch>
        </p:blipFill>
        <p:spPr bwMode="auto">
          <a:xfrm>
            <a:off x="847725" y="1847850"/>
            <a:ext cx="4171950" cy="3409950"/>
          </a:xfrm>
          <a:prstGeom prst="rect">
            <a:avLst/>
          </a:prstGeom>
          <a:noFill/>
          <a:ln w="9525">
            <a:noFill/>
            <a:miter lim="800000"/>
            <a:headEnd/>
            <a:tailEnd/>
          </a:ln>
        </p:spPr>
      </p:pic>
      <p:pic>
        <p:nvPicPr>
          <p:cNvPr id="862217" name="Picture 862216"/>
          <p:cNvPicPr>
            <a:picLocks noChangeAspect="1"/>
          </p:cNvPicPr>
          <p:nvPr/>
        </p:nvPicPr>
        <p:blipFill>
          <a:blip r:embed="rId18" cstate="print"/>
          <a:srcRect/>
          <a:stretch>
            <a:fillRect/>
          </a:stretch>
        </p:blipFill>
        <p:spPr bwMode="auto">
          <a:xfrm>
            <a:off x="847725" y="1847850"/>
            <a:ext cx="4171950" cy="3409950"/>
          </a:xfrm>
          <a:prstGeom prst="rect">
            <a:avLst/>
          </a:prstGeom>
          <a:noFill/>
          <a:ln w="9525">
            <a:noFill/>
            <a:miter lim="800000"/>
            <a:headEnd/>
            <a:tailEnd/>
          </a:ln>
        </p:spPr>
      </p:pic>
      <p:pic>
        <p:nvPicPr>
          <p:cNvPr id="862218" name="Picture 862217"/>
          <p:cNvPicPr>
            <a:picLocks noChangeAspect="1"/>
          </p:cNvPicPr>
          <p:nvPr/>
        </p:nvPicPr>
        <p:blipFill>
          <a:blip r:embed="rId19" cstate="print"/>
          <a:srcRect/>
          <a:stretch>
            <a:fillRect/>
          </a:stretch>
        </p:blipFill>
        <p:spPr bwMode="auto">
          <a:xfrm>
            <a:off x="847725" y="1847850"/>
            <a:ext cx="4171950" cy="3409950"/>
          </a:xfrm>
          <a:prstGeom prst="rect">
            <a:avLst/>
          </a:prstGeom>
          <a:noFill/>
          <a:ln w="9525">
            <a:noFill/>
            <a:miter lim="800000"/>
            <a:headEnd/>
            <a:tailEnd/>
          </a:ln>
        </p:spPr>
      </p:pic>
      <p:grpSp>
        <p:nvGrpSpPr>
          <p:cNvPr id="37912" name="Group 32"/>
          <p:cNvGrpSpPr>
            <a:grpSpLocks/>
          </p:cNvGrpSpPr>
          <p:nvPr/>
        </p:nvGrpSpPr>
        <p:grpSpPr bwMode="auto">
          <a:xfrm>
            <a:off x="566738" y="333375"/>
            <a:ext cx="6319837" cy="290513"/>
            <a:chOff x="566738" y="417533"/>
            <a:chExt cx="6138862" cy="206583"/>
          </a:xfrm>
        </p:grpSpPr>
        <p:sp>
          <p:nvSpPr>
            <p:cNvPr id="37914" name="Rectangle 35"/>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37915" name="Straight Connector 36"/>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37913"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wipe(left)">
                                      <p:cBhvr>
                                        <p:cTn id="7" dur="500"/>
                                        <p:tgtEl>
                                          <p:spTgt spid="21">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62209"/>
                                        </p:tgtEl>
                                        <p:attrNameLst>
                                          <p:attrName>style.visibility</p:attrName>
                                        </p:attrNameLst>
                                      </p:cBhvr>
                                      <p:to>
                                        <p:strVal val="visible"/>
                                      </p:to>
                                    </p:set>
                                    <p:animEffect transition="in" filter="wipe(left)">
                                      <p:cBhvr>
                                        <p:cTn id="11" dur="750"/>
                                        <p:tgtEl>
                                          <p:spTgt spid="862209"/>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862211"/>
                                        </p:tgtEl>
                                        <p:attrNameLst>
                                          <p:attrName>style.visibility</p:attrName>
                                        </p:attrNameLst>
                                      </p:cBhvr>
                                      <p:to>
                                        <p:strVal val="visible"/>
                                      </p:to>
                                    </p:set>
                                    <p:animEffect transition="in" filter="wipe(up)">
                                      <p:cBhvr>
                                        <p:cTn id="15" dur="750"/>
                                        <p:tgtEl>
                                          <p:spTgt spid="862211"/>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862212"/>
                                        </p:tgtEl>
                                        <p:attrNameLst>
                                          <p:attrName>style.visibility</p:attrName>
                                        </p:attrNameLst>
                                      </p:cBhvr>
                                      <p:to>
                                        <p:strVal val="visible"/>
                                      </p:to>
                                    </p:set>
                                    <p:animEffect transition="in" filter="wipe(down)">
                                      <p:cBhvr>
                                        <p:cTn id="19" dur="750"/>
                                        <p:tgtEl>
                                          <p:spTgt spid="862212"/>
                                        </p:tgtEl>
                                      </p:cBhvr>
                                    </p:animEffec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862217"/>
                                        </p:tgtEl>
                                        <p:attrNameLst>
                                          <p:attrName>style.visibility</p:attrName>
                                        </p:attrNameLst>
                                      </p:cBhvr>
                                      <p:to>
                                        <p:strVal val="visible"/>
                                      </p:to>
                                    </p:set>
                                    <p:animEffect transition="in" filter="wipe(left)">
                                      <p:cBhvr>
                                        <p:cTn id="23" dur="750"/>
                                        <p:tgtEl>
                                          <p:spTgt spid="862217"/>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862218"/>
                                        </p:tgtEl>
                                        <p:attrNameLst>
                                          <p:attrName>style.visibility</p:attrName>
                                        </p:attrNameLst>
                                      </p:cBhvr>
                                      <p:to>
                                        <p:strVal val="visible"/>
                                      </p:to>
                                    </p:set>
                                    <p:animEffect transition="in" filter="wipe(left)">
                                      <p:cBhvr>
                                        <p:cTn id="27" dur="750"/>
                                        <p:tgtEl>
                                          <p:spTgt spid="8622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2"/>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566738" y="457200"/>
            <a:ext cx="2166937" cy="2190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Εισαγωγές Ιαπωνικών Αυτοκινήτων στις ΗΠΑ</a:t>
            </a:r>
            <a:endParaRPr lang="en-US" sz="2400" dirty="0">
              <a:solidFill>
                <a:srgbClr val="356A41"/>
              </a:solidFill>
            </a:endParaRPr>
          </a:p>
        </p:txBody>
      </p:sp>
      <p:cxnSp>
        <p:nvCxnSpPr>
          <p:cNvPr id="13" name="Straight Connector 12"/>
          <p:cNvCxnSpPr>
            <a:cxnSpLocks noChangeShapeType="1"/>
          </p:cNvCxnSpPr>
          <p:nvPr/>
        </p:nvCxnSpPr>
        <p:spPr bwMode="auto">
          <a:xfrm>
            <a:off x="566738" y="696913"/>
            <a:ext cx="2166937" cy="0"/>
          </a:xfrm>
          <a:prstGeom prst="line">
            <a:avLst/>
          </a:prstGeom>
          <a:noFill/>
          <a:ln w="19050" cap="rnd" algn="ctr">
            <a:solidFill>
              <a:srgbClr val="A4C695"/>
            </a:solidFill>
            <a:prstDash val="sysDash"/>
            <a:round/>
            <a:headEnd/>
            <a:tailEnd/>
          </a:ln>
        </p:spPr>
      </p:cxnSp>
      <p:sp>
        <p:nvSpPr>
          <p:cNvPr id="11" name="Rectangle 10"/>
          <p:cNvSpPr>
            <a:spLocks noChangeArrowheads="1"/>
          </p:cNvSpPr>
          <p:nvPr/>
        </p:nvSpPr>
        <p:spPr bwMode="auto">
          <a:xfrm>
            <a:off x="566738" y="1306286"/>
            <a:ext cx="8177212" cy="5780044"/>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Μια πολύ γνωστή περίπτωσης «εκούσιων» εξαγωγικών περιορισμών </a:t>
            </a:r>
            <a:r>
              <a:rPr lang="en-US" sz="2400" b="0" dirty="0" smtClean="0"/>
              <a:t>(</a:t>
            </a:r>
            <a:r>
              <a:rPr lang="en-US" sz="2400" b="0" dirty="0"/>
              <a:t>VER) </a:t>
            </a:r>
            <a:r>
              <a:rPr lang="el-GR" sz="2400" b="0" dirty="0" smtClean="0"/>
              <a:t>για τις ΗΠΑ συνέβη κατά τη δεκαετία  του 1980, όταν οι ΗΠΑ περιόρισαν τις εισαγωγές αυτοκινήτων από την Ιαπωνία. Η ύφεση οδήγησε σε μείωση των δαπανών σε διαρκή καταναλωτικά προϊόντα (όπως αυτοκίνητα), και ως αποτέλεσμα αυξήθηκε ραγδαία η ανεργία στον τομέα της αυτοκινητοβιομηχανίας. </a:t>
            </a:r>
            <a:r>
              <a:rPr lang="en-US" sz="2400" b="0" dirty="0" smtClean="0"/>
              <a:t> </a:t>
            </a:r>
            <a:endParaRPr lang="en-US" sz="2400" b="0" dirty="0"/>
          </a:p>
          <a:p>
            <a:pPr marL="342900" indent="-342900">
              <a:spcBef>
                <a:spcPct val="10000"/>
              </a:spcBef>
              <a:spcAft>
                <a:spcPct val="10000"/>
              </a:spcAft>
              <a:buFont typeface="Arial" charset="0"/>
              <a:buChar char="•"/>
            </a:pPr>
            <a:r>
              <a:rPr lang="el-GR" sz="2400" b="0" dirty="0" smtClean="0"/>
              <a:t>Το</a:t>
            </a:r>
            <a:r>
              <a:rPr lang="en-US" sz="2400" b="0" dirty="0" smtClean="0"/>
              <a:t> </a:t>
            </a:r>
            <a:r>
              <a:rPr lang="en-US" sz="2400" b="0" dirty="0"/>
              <a:t>1980, </a:t>
            </a:r>
            <a:r>
              <a:rPr lang="el-GR" sz="2400" b="0" dirty="0" smtClean="0"/>
              <a:t>οι Ενωμένοι Εργαζόμενοι στην Αυτοκινητοβιομηχανία και η Αυτοκινητοβιομηχανία </a:t>
            </a:r>
            <a:r>
              <a:rPr lang="en-US" sz="2400" b="0" dirty="0" smtClean="0"/>
              <a:t> Ford</a:t>
            </a:r>
            <a:r>
              <a:rPr lang="el-GR" sz="2400" b="0" dirty="0" smtClean="0"/>
              <a:t> απευθύνθηκαν στην Επιτροπή Διεθνούς Εμπορίου </a:t>
            </a:r>
            <a:r>
              <a:rPr lang="en-US" sz="2400" b="0" dirty="0" smtClean="0"/>
              <a:t>(</a:t>
            </a:r>
            <a:r>
              <a:rPr lang="en-US" sz="2400" b="0" dirty="0"/>
              <a:t>ITC</a:t>
            </a:r>
            <a:r>
              <a:rPr lang="en-US" sz="2400" b="0" dirty="0" smtClean="0"/>
              <a:t>)</a:t>
            </a:r>
            <a:r>
              <a:rPr lang="el-GR" sz="2400" b="0" dirty="0" smtClean="0"/>
              <a:t> για παροχή προστασίας σύμφωνα με το Άρθρο </a:t>
            </a:r>
            <a:r>
              <a:rPr lang="en-US" sz="2400" b="0" dirty="0" smtClean="0"/>
              <a:t> XIX </a:t>
            </a:r>
            <a:r>
              <a:rPr lang="el-GR" sz="2400" b="0" dirty="0" smtClean="0"/>
              <a:t>της </a:t>
            </a:r>
            <a:r>
              <a:rPr lang="en-US" sz="2400" b="0" dirty="0" smtClean="0"/>
              <a:t>GATT </a:t>
            </a:r>
            <a:r>
              <a:rPr lang="el-GR" sz="2400" b="0" dirty="0" smtClean="0"/>
              <a:t>και την Παράγραφο </a:t>
            </a:r>
            <a:r>
              <a:rPr lang="en-US" sz="2400" b="0" dirty="0" smtClean="0"/>
              <a:t>201</a:t>
            </a:r>
            <a:r>
              <a:rPr lang="el-GR" sz="2400" b="0" dirty="0" smtClean="0"/>
              <a:t> της Εμπορικής Νομοθεσίας των ΗΠΑ. </a:t>
            </a:r>
            <a:r>
              <a:rPr lang="en-US" sz="2400" b="0" dirty="0" smtClean="0"/>
              <a:t> </a:t>
            </a:r>
            <a:endParaRPr lang="en-US" sz="2400" b="0" dirty="0"/>
          </a:p>
          <a:p>
            <a:pPr marL="342900" indent="-342900">
              <a:spcBef>
                <a:spcPct val="10000"/>
              </a:spcBef>
              <a:spcAft>
                <a:spcPct val="10000"/>
              </a:spcAft>
              <a:buFont typeface="Arial" charset="0"/>
              <a:buChar char="•"/>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750"/>
                                        <p:tgtEl>
                                          <p:spTgt spid="8622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62213"/>
                                        </p:tgtEl>
                                        <p:attrNameLst>
                                          <p:attrName>style.visibility</p:attrName>
                                        </p:attrNameLst>
                                      </p:cBhvr>
                                      <p:to>
                                        <p:strVal val="visible"/>
                                      </p:to>
                                    </p:set>
                                    <p:animEffect transition="in" filter="wipe(left)">
                                      <p:cBhvr>
                                        <p:cTn id="19" dur="500"/>
                                        <p:tgtEl>
                                          <p:spTgt spid="8622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62211" grpId="0"/>
      <p:bldP spid="862213" grpId="0"/>
      <p:bldP spid="11"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14"/>
          <p:cNvSpPr>
            <a:spLocks noChangeArrowheads="1"/>
          </p:cNvSpPr>
          <p:nvPr/>
        </p:nvSpPr>
        <p:spPr bwMode="auto">
          <a:xfrm>
            <a:off x="566738" y="457200"/>
            <a:ext cx="2166937" cy="2190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41986"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41987"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Εισαγωγές Ιαπωνικών Αυτοκινήτων στις ΗΠΑ</a:t>
            </a:r>
            <a:endParaRPr lang="en-US" sz="2400" dirty="0" smtClean="0">
              <a:solidFill>
                <a:srgbClr val="356A41"/>
              </a:solidFill>
            </a:endParaRPr>
          </a:p>
        </p:txBody>
      </p:sp>
      <p:cxnSp>
        <p:nvCxnSpPr>
          <p:cNvPr id="41988" name="Straight Connector 12"/>
          <p:cNvCxnSpPr>
            <a:cxnSpLocks noChangeShapeType="1"/>
          </p:cNvCxnSpPr>
          <p:nvPr/>
        </p:nvCxnSpPr>
        <p:spPr bwMode="auto">
          <a:xfrm>
            <a:off x="566738" y="696913"/>
            <a:ext cx="2166937" cy="0"/>
          </a:xfrm>
          <a:prstGeom prst="line">
            <a:avLst/>
          </a:prstGeom>
          <a:noFill/>
          <a:ln w="19050" cap="rnd" algn="ctr">
            <a:solidFill>
              <a:srgbClr val="A4C695"/>
            </a:solidFill>
            <a:prstDash val="sysDash"/>
            <a:round/>
            <a:headEnd/>
            <a:tailEnd/>
          </a:ln>
        </p:spPr>
      </p:cxnSp>
      <p:sp>
        <p:nvSpPr>
          <p:cNvPr id="11" name="Rectangle 10"/>
          <p:cNvSpPr>
            <a:spLocks noChangeArrowheads="1"/>
          </p:cNvSpPr>
          <p:nvPr/>
        </p:nvSpPr>
        <p:spPr bwMode="auto">
          <a:xfrm>
            <a:off x="566738" y="1246188"/>
            <a:ext cx="8177212" cy="5022914"/>
          </a:xfrm>
          <a:prstGeom prst="rect">
            <a:avLst/>
          </a:prstGeom>
          <a:noFill/>
          <a:ln w="9525">
            <a:noFill/>
            <a:miter lim="800000"/>
            <a:headEnd/>
            <a:tailEnd/>
          </a:ln>
        </p:spPr>
        <p:txBody>
          <a:bodyPr>
            <a:spAutoFit/>
          </a:bodyPr>
          <a:lstStyle/>
          <a:p>
            <a:pPr marL="342900" indent="-342900">
              <a:spcBef>
                <a:spcPct val="10000"/>
              </a:spcBef>
              <a:spcAft>
                <a:spcPct val="10000"/>
              </a:spcAft>
              <a:buFont typeface="Arial" charset="0"/>
              <a:buChar char="•"/>
            </a:pPr>
            <a:r>
              <a:rPr lang="el-GR" sz="2000" b="0" dirty="0" smtClean="0"/>
              <a:t>Η</a:t>
            </a:r>
            <a:r>
              <a:rPr lang="en-US" sz="2000" b="0" dirty="0" smtClean="0"/>
              <a:t> </a:t>
            </a:r>
            <a:r>
              <a:rPr lang="en-US" sz="2000" b="0" dirty="0"/>
              <a:t>ITC </a:t>
            </a:r>
            <a:r>
              <a:rPr lang="el-GR" sz="2000" b="0" dirty="0" smtClean="0"/>
              <a:t>όρισε ότι η ύφεση στις ΗΠΑ αποτελούσε πιο σημαντικό λόγο βλάβης της αυτοκινητοβιομηχανίας παρά οι αυξημένες εισαγωγές. Συνέστησε να μην </a:t>
            </a:r>
            <a:r>
              <a:rPr lang="el-GR" sz="2000" b="0" dirty="0" smtClean="0"/>
              <a:t>παρασχεθεί </a:t>
            </a:r>
            <a:r>
              <a:rPr lang="el-GR" sz="2000" b="0" dirty="0" smtClean="0"/>
              <a:t>προστασία στην αυτοκινητοβιομηχανία. </a:t>
            </a:r>
            <a:endParaRPr lang="en-US" sz="2000" b="0" dirty="0"/>
          </a:p>
          <a:p>
            <a:pPr marL="342900" indent="-342900">
              <a:spcBef>
                <a:spcPct val="10000"/>
              </a:spcBef>
              <a:spcAft>
                <a:spcPct val="10000"/>
              </a:spcAft>
              <a:buFont typeface="Arial" charset="0"/>
              <a:buChar char="•"/>
            </a:pPr>
            <a:r>
              <a:rPr lang="el-GR" sz="2000" b="0" dirty="0" smtClean="0"/>
              <a:t>Αντιδρώντας, αρκετά μέλη του Κογκρέσου, με εργοστάσια παραγωγής αυτοκινήτων στις πολιτείες τους, συνέχισαν να προσπαθούν με άλλους τρόπους. Κατατέθηκε ένα νομοσχέδιο στην Αμερικανική Γερουσία προκειμένου να περιοριστούν οι εισαγωγές. </a:t>
            </a:r>
            <a:endParaRPr lang="en-US" sz="2000" b="0" dirty="0"/>
          </a:p>
          <a:p>
            <a:pPr marL="342900" indent="-342900">
              <a:spcBef>
                <a:spcPct val="10000"/>
              </a:spcBef>
              <a:spcAft>
                <a:spcPct val="10000"/>
              </a:spcAft>
              <a:buFont typeface="Arial" charset="0"/>
              <a:buChar char="•"/>
            </a:pPr>
            <a:r>
              <a:rPr lang="el-GR" sz="2000" b="0" dirty="0" smtClean="0"/>
              <a:t>Έχοντας υπόψη της τις δυνητικές συνέπειες, η ιαπωνική κυβέρνηση ανακοίνωση «εκούσιο» περιορισμό των εξαγωγών στις ΗΠΑ ιαπωνικών αυτοκινήτων. </a:t>
            </a:r>
            <a:endParaRPr lang="en-US" sz="2000" b="0" dirty="0"/>
          </a:p>
          <a:p>
            <a:pPr marL="342900" indent="-342900">
              <a:spcBef>
                <a:spcPct val="10000"/>
              </a:spcBef>
              <a:spcAft>
                <a:spcPct val="10000"/>
              </a:spcAft>
              <a:buFont typeface="Arial" charset="0"/>
              <a:buChar char="•"/>
            </a:pPr>
            <a:r>
              <a:rPr lang="el-GR" sz="2000" b="0" dirty="0" smtClean="0"/>
              <a:t>Μέχρι το</a:t>
            </a:r>
            <a:r>
              <a:rPr lang="en-US" sz="2000" b="0" dirty="0" smtClean="0"/>
              <a:t> </a:t>
            </a:r>
            <a:r>
              <a:rPr lang="en-US" sz="2000" b="0" dirty="0"/>
              <a:t>1988, </a:t>
            </a:r>
            <a:r>
              <a:rPr lang="el-GR" sz="2000" b="0" dirty="0" smtClean="0"/>
              <a:t>οι εισαγωγές από την Ιαπωνία είχαν μειωθεί κάτω από τη </a:t>
            </a:r>
            <a:r>
              <a:rPr lang="en-US" sz="2000" b="0" dirty="0" smtClean="0"/>
              <a:t>VER </a:t>
            </a:r>
            <a:r>
              <a:rPr lang="el-GR" sz="2000" b="0" dirty="0" smtClean="0"/>
              <a:t>επειδή οι ιαπωνικές επιχειρήσεις άρχισαν να παράγουν τα αυτοκίνητά τους στις ΗΠΑ</a:t>
            </a:r>
            <a:r>
              <a:rPr lang="en-US" sz="2000" b="0" dirty="0" smtClean="0"/>
              <a:t>.</a:t>
            </a:r>
            <a:endParaRPr lang="en-US" sz="2000" b="0" dirty="0"/>
          </a:p>
          <a:p>
            <a:pPr marL="342900" indent="-342900">
              <a:spcBef>
                <a:spcPct val="10000"/>
              </a:spcBef>
              <a:spcAft>
                <a:spcPct val="10000"/>
              </a:spcAft>
              <a:buFont typeface="Arial" charset="0"/>
              <a:buChar char="•"/>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14"/>
          <p:cNvSpPr>
            <a:spLocks noChangeArrowheads="1"/>
          </p:cNvSpPr>
          <p:nvPr/>
        </p:nvSpPr>
        <p:spPr bwMode="auto">
          <a:xfrm>
            <a:off x="566738" y="457200"/>
            <a:ext cx="2166937" cy="2190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44034"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44035"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Εισαγωγές Ιαπωνικών Αυτοκινήτων στις ΗΠΑ</a:t>
            </a:r>
            <a:endParaRPr lang="en-US" sz="2400" dirty="0" smtClean="0">
              <a:solidFill>
                <a:srgbClr val="356A41"/>
              </a:solidFill>
            </a:endParaRPr>
          </a:p>
        </p:txBody>
      </p:sp>
      <p:cxnSp>
        <p:nvCxnSpPr>
          <p:cNvPr id="44036" name="Straight Connector 12"/>
          <p:cNvCxnSpPr>
            <a:cxnSpLocks noChangeShapeType="1"/>
          </p:cNvCxnSpPr>
          <p:nvPr/>
        </p:nvCxnSpPr>
        <p:spPr bwMode="auto">
          <a:xfrm>
            <a:off x="566738" y="696913"/>
            <a:ext cx="2166937" cy="0"/>
          </a:xfrm>
          <a:prstGeom prst="line">
            <a:avLst/>
          </a:prstGeom>
          <a:noFill/>
          <a:ln w="19050" cap="rnd" algn="ctr">
            <a:solidFill>
              <a:srgbClr val="A4C695"/>
            </a:solidFill>
            <a:prstDash val="sysDash"/>
            <a:round/>
            <a:headEnd/>
            <a:tailEnd/>
          </a:ln>
        </p:spPr>
      </p:cxnSp>
      <p:sp>
        <p:nvSpPr>
          <p:cNvPr id="11" name="Rectangle 10"/>
          <p:cNvSpPr>
            <a:spLocks noChangeArrowheads="1"/>
          </p:cNvSpPr>
          <p:nvPr/>
        </p:nvSpPr>
        <p:spPr bwMode="auto">
          <a:xfrm>
            <a:off x="566738" y="1553028"/>
            <a:ext cx="8177212" cy="5115246"/>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Υπό συνθήκες της</a:t>
            </a:r>
            <a:r>
              <a:rPr lang="en-US" sz="2400" b="0" dirty="0" smtClean="0"/>
              <a:t> </a:t>
            </a:r>
            <a:r>
              <a:rPr lang="en-US" sz="2400" b="0" dirty="0"/>
              <a:t>VER, </a:t>
            </a:r>
            <a:r>
              <a:rPr lang="el-GR" sz="2400" b="0" dirty="0" smtClean="0"/>
              <a:t>η μέση τιμή των αμερικανικών αυτοκινήτων αυξήθηκε ραγδαία – 43% αύξηση από το 1979 μέχρι το 1981. </a:t>
            </a:r>
            <a:r>
              <a:rPr lang="en-US" sz="2400" b="0" dirty="0" smtClean="0"/>
              <a:t> </a:t>
            </a:r>
            <a:endParaRPr lang="en-US" sz="2400" b="0" dirty="0"/>
          </a:p>
          <a:p>
            <a:pPr marL="342900" indent="-342900">
              <a:spcBef>
                <a:spcPct val="10000"/>
              </a:spcBef>
              <a:spcAft>
                <a:spcPct val="10000"/>
              </a:spcAft>
              <a:buFont typeface="Arial" charset="0"/>
              <a:buChar char="•"/>
            </a:pPr>
            <a:r>
              <a:rPr lang="el-GR" sz="2400" b="0" dirty="0" smtClean="0"/>
              <a:t>Αυτό συνέβη λόγω άσκησης δύναμης στην αγορά των Αμερικανών παραγωγών, οι οποίοι προστατευόταν από την ποσόστωση. </a:t>
            </a:r>
            <a:endParaRPr lang="en-US" sz="2400" b="0" dirty="0"/>
          </a:p>
          <a:p>
            <a:pPr marL="342900" indent="-342900">
              <a:spcBef>
                <a:spcPct val="10000"/>
              </a:spcBef>
              <a:spcAft>
                <a:spcPct val="10000"/>
              </a:spcAft>
              <a:buFont typeface="Arial" charset="0"/>
              <a:buChar char="•"/>
            </a:pPr>
            <a:r>
              <a:rPr lang="el-GR" sz="2400" b="0" dirty="0" smtClean="0"/>
              <a:t>Η ποιότητα των αμερικανικών αυτοκινήτων δεν </a:t>
            </a:r>
            <a:r>
              <a:rPr lang="el-GR" sz="2400" b="0" dirty="0" smtClean="0"/>
              <a:t>βελτιώθηκε </a:t>
            </a:r>
            <a:r>
              <a:rPr lang="el-GR" sz="2400" b="0" dirty="0" smtClean="0"/>
              <a:t>όσο η ποιότητα των ιαπωνικών εισαγωγών που φαίνονται στο σχήμα 9.5.</a:t>
            </a:r>
            <a:endParaRPr lang="en-US" sz="2400" b="0" dirty="0"/>
          </a:p>
          <a:p>
            <a:pPr marL="342900" indent="-342900">
              <a:spcBef>
                <a:spcPct val="10000"/>
              </a:spcBef>
              <a:spcAft>
                <a:spcPct val="10000"/>
              </a:spcAft>
              <a:buFont typeface="Arial" charset="0"/>
              <a:buChar char="•"/>
            </a:pPr>
            <a:r>
              <a:rPr lang="el-GR" sz="2400" b="0" dirty="0" smtClean="0"/>
              <a:t>Το γεγονός ότι οι αμερικανικές και ιαπωνικές επιχειρήσεις ήταν σε θέση να αυξήσουν σημαντικά τις τιμές δείχνει ότι η πολιτική αυτή ήταν πολύ δαπανηρή για τους αμερικανούς καταναλωτές.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4"/>
          <p:cNvSpPr>
            <a:spLocks noChangeArrowheads="1"/>
          </p:cNvSpPr>
          <p:nvPr/>
        </p:nvSpPr>
        <p:spPr bwMode="auto">
          <a:xfrm>
            <a:off x="566738" y="457200"/>
            <a:ext cx="2166937" cy="2190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46082"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46083"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Εισαγωγές Ιαπωνικών Αυτοκινήτων στις ΗΠΑ</a:t>
            </a:r>
            <a:endParaRPr lang="en-US" sz="2400" dirty="0" smtClean="0">
              <a:solidFill>
                <a:srgbClr val="356A41"/>
              </a:solidFill>
            </a:endParaRPr>
          </a:p>
        </p:txBody>
      </p:sp>
      <p:cxnSp>
        <p:nvCxnSpPr>
          <p:cNvPr id="46084" name="Straight Connector 12"/>
          <p:cNvCxnSpPr>
            <a:cxnSpLocks noChangeShapeType="1"/>
          </p:cNvCxnSpPr>
          <p:nvPr/>
        </p:nvCxnSpPr>
        <p:spPr bwMode="auto">
          <a:xfrm>
            <a:off x="566738" y="696913"/>
            <a:ext cx="2166937" cy="0"/>
          </a:xfrm>
          <a:prstGeom prst="line">
            <a:avLst/>
          </a:prstGeom>
          <a:noFill/>
          <a:ln w="19050" cap="rnd" algn="ctr">
            <a:solidFill>
              <a:srgbClr val="A4C695"/>
            </a:solidFill>
            <a:prstDash val="sysDash"/>
            <a:round/>
            <a:headEnd/>
            <a:tailEnd/>
          </a:ln>
        </p:spPr>
      </p:cxnSp>
      <p:sp>
        <p:nvSpPr>
          <p:cNvPr id="12" name="Rectangle 6"/>
          <p:cNvSpPr>
            <a:spLocks noChangeArrowheads="1"/>
          </p:cNvSpPr>
          <p:nvPr/>
        </p:nvSpPr>
        <p:spPr bwMode="auto">
          <a:xfrm>
            <a:off x="595313" y="1282700"/>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Τιμή και Ποιότητα των Εισαγωγών</a:t>
            </a:r>
            <a:endParaRPr lang="en-US" sz="2000" dirty="0">
              <a:solidFill>
                <a:srgbClr val="3D68AF"/>
              </a:solidFill>
            </a:endParaRPr>
          </a:p>
        </p:txBody>
      </p:sp>
      <p:grpSp>
        <p:nvGrpSpPr>
          <p:cNvPr id="16" name="Group 39"/>
          <p:cNvGrpSpPr>
            <a:grpSpLocks/>
          </p:cNvGrpSpPr>
          <p:nvPr/>
        </p:nvGrpSpPr>
        <p:grpSpPr bwMode="auto">
          <a:xfrm>
            <a:off x="595313" y="1697038"/>
            <a:ext cx="8472487" cy="3398837"/>
            <a:chOff x="566738" y="2200275"/>
            <a:chExt cx="7805737" cy="4219575"/>
          </a:xfrm>
        </p:grpSpPr>
        <p:sp>
          <p:nvSpPr>
            <p:cNvPr id="46096"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6097" name="Rectangle 17"/>
            <p:cNvSpPr>
              <a:spLocks noChangeArrowheads="1"/>
            </p:cNvSpPr>
            <p:nvPr/>
          </p:nvSpPr>
          <p:spPr bwMode="auto">
            <a:xfrm>
              <a:off x="581024" y="2219326"/>
              <a:ext cx="7772401" cy="36444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9" name="Text Box 7"/>
          <p:cNvSpPr txBox="1">
            <a:spLocks noChangeArrowheads="1"/>
          </p:cNvSpPr>
          <p:nvPr/>
        </p:nvSpPr>
        <p:spPr bwMode="auto">
          <a:xfrm>
            <a:off x="623888" y="1708150"/>
            <a:ext cx="25860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dirty="0">
                <a:solidFill>
                  <a:srgbClr val="831951"/>
                </a:solidFill>
              </a:rPr>
              <a:t>FIGURE</a:t>
            </a:r>
            <a:r>
              <a:rPr lang="en-US" dirty="0"/>
              <a:t> 9-5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20" name="Rectangle 19"/>
          <p:cNvSpPr>
            <a:spLocks noChangeArrowheads="1"/>
          </p:cNvSpPr>
          <p:nvPr/>
        </p:nvSpPr>
        <p:spPr bwMode="auto">
          <a:xfrm>
            <a:off x="6173788" y="2078038"/>
            <a:ext cx="2894012" cy="3600986"/>
          </a:xfrm>
          <a:prstGeom prst="rect">
            <a:avLst/>
          </a:prstGeom>
          <a:noFill/>
          <a:ln w="9525">
            <a:noFill/>
            <a:miter lim="800000"/>
            <a:headEnd/>
            <a:tailEnd/>
          </a:ln>
        </p:spPr>
        <p:txBody>
          <a:bodyPr>
            <a:spAutoFit/>
          </a:bodyPr>
          <a:lstStyle/>
          <a:p>
            <a:pPr>
              <a:spcBef>
                <a:spcPct val="10000"/>
              </a:spcBef>
              <a:spcAft>
                <a:spcPct val="10000"/>
              </a:spcAft>
            </a:pPr>
            <a:r>
              <a:rPr lang="el-GR" sz="1500" dirty="0" smtClean="0">
                <a:solidFill>
                  <a:srgbClr val="8A3A6A"/>
                </a:solidFill>
              </a:rPr>
              <a:t>Τιμές των Εισαγόμενων Ιαπωνικών Αυτοκινήτων</a:t>
            </a:r>
            <a:endParaRPr lang="en-US" sz="1500" dirty="0">
              <a:solidFill>
                <a:srgbClr val="8A3A6A"/>
              </a:solidFill>
            </a:endParaRPr>
          </a:p>
          <a:p>
            <a:pPr>
              <a:spcBef>
                <a:spcPct val="10000"/>
              </a:spcBef>
              <a:spcAft>
                <a:spcPct val="10000"/>
              </a:spcAft>
            </a:pPr>
            <a:r>
              <a:rPr lang="el-GR" sz="1500" dirty="0" smtClean="0"/>
              <a:t>Υπό καθεστώς «εκούσιου» περιορισμού εξαγωγών </a:t>
            </a:r>
            <a:r>
              <a:rPr lang="en-US" sz="1500" dirty="0" smtClean="0"/>
              <a:t>(</a:t>
            </a:r>
            <a:r>
              <a:rPr lang="en-US" sz="1500" dirty="0"/>
              <a:t>VER) </a:t>
            </a:r>
            <a:r>
              <a:rPr lang="el-GR" sz="1500" dirty="0" smtClean="0"/>
              <a:t>των ιαπωνικών αυτοκινήτων, η μέση τιμή αυξήθηκε από </a:t>
            </a:r>
            <a:r>
              <a:rPr lang="en-US" sz="1500" dirty="0" smtClean="0"/>
              <a:t>$5</a:t>
            </a:r>
            <a:r>
              <a:rPr lang="el-GR" sz="1500" dirty="0" smtClean="0"/>
              <a:t>.</a:t>
            </a:r>
            <a:r>
              <a:rPr lang="en-US" sz="1500" dirty="0" smtClean="0"/>
              <a:t>150 </a:t>
            </a:r>
            <a:r>
              <a:rPr lang="el-GR" sz="1500" dirty="0" smtClean="0"/>
              <a:t>σε</a:t>
            </a:r>
            <a:r>
              <a:rPr lang="en-US" sz="1500" dirty="0" smtClean="0"/>
              <a:t> </a:t>
            </a:r>
            <a:r>
              <a:rPr lang="en-US" sz="1500" dirty="0"/>
              <a:t>$</a:t>
            </a:r>
            <a:r>
              <a:rPr lang="en-US" sz="1500" dirty="0" smtClean="0"/>
              <a:t>8</a:t>
            </a:r>
            <a:r>
              <a:rPr lang="el-GR" sz="1500" dirty="0" smtClean="0"/>
              <a:t>.</a:t>
            </a:r>
            <a:r>
              <a:rPr lang="en-US" sz="1500" dirty="0" smtClean="0"/>
              <a:t>050 </a:t>
            </a:r>
            <a:r>
              <a:rPr lang="el-GR" sz="1500" dirty="0" smtClean="0"/>
              <a:t>μεταξύ του 1980 και του 1985. Από αυτή την αύξηση των </a:t>
            </a:r>
            <a:r>
              <a:rPr lang="en-US" sz="1500" dirty="0" smtClean="0"/>
              <a:t>t </a:t>
            </a:r>
            <a:r>
              <a:rPr lang="en-US" sz="1500" dirty="0"/>
              <a:t>$</a:t>
            </a:r>
            <a:r>
              <a:rPr lang="en-US" sz="1500" dirty="0" smtClean="0"/>
              <a:t>2</a:t>
            </a:r>
            <a:r>
              <a:rPr lang="el-GR" sz="1500" dirty="0" smtClean="0"/>
              <a:t>.</a:t>
            </a:r>
            <a:r>
              <a:rPr lang="en-US" sz="1500" dirty="0" smtClean="0"/>
              <a:t>900</a:t>
            </a:r>
            <a:r>
              <a:rPr lang="el-GR" sz="1500" dirty="0" smtClean="0"/>
              <a:t>, τα </a:t>
            </a:r>
            <a:r>
              <a:rPr lang="en-US" sz="1500" dirty="0" smtClean="0"/>
              <a:t> </a:t>
            </a:r>
            <a:r>
              <a:rPr lang="en-US" sz="1500" dirty="0"/>
              <a:t>$</a:t>
            </a:r>
            <a:r>
              <a:rPr lang="en-US" sz="1500" dirty="0" smtClean="0"/>
              <a:t>1</a:t>
            </a:r>
            <a:r>
              <a:rPr lang="el-GR" sz="1500" dirty="0" smtClean="0"/>
              <a:t>.</a:t>
            </a:r>
            <a:r>
              <a:rPr lang="en-US" sz="1500" dirty="0" smtClean="0"/>
              <a:t>100 </a:t>
            </a:r>
            <a:r>
              <a:rPr lang="el-GR" sz="1500" dirty="0" smtClean="0"/>
              <a:t>ήταν αποτέλεσμα των αυξήσεων του ενοικίου ποσόστωσης που αποκομίστηκε από τους Ιάπωνες παραγωγούς. </a:t>
            </a:r>
            <a:r>
              <a:rPr lang="en-US" sz="1500" dirty="0" smtClean="0"/>
              <a:t> </a:t>
            </a:r>
            <a:endParaRPr lang="en-US" sz="1500" dirty="0"/>
          </a:p>
        </p:txBody>
      </p:sp>
      <p:pic>
        <p:nvPicPr>
          <p:cNvPr id="45" name="Picture 44" descr="fig9-5_PPT_5.gif"/>
          <p:cNvPicPr>
            <a:picLocks noChangeAspect="1"/>
          </p:cNvPicPr>
          <p:nvPr/>
        </p:nvPicPr>
        <p:blipFill>
          <a:blip r:embed="rId3" cstate="print"/>
          <a:srcRect/>
          <a:stretch>
            <a:fillRect/>
          </a:stretch>
        </p:blipFill>
        <p:spPr bwMode="auto">
          <a:xfrm>
            <a:off x="693738" y="2201863"/>
            <a:ext cx="5534025" cy="2667000"/>
          </a:xfrm>
          <a:prstGeom prst="rect">
            <a:avLst/>
          </a:prstGeom>
          <a:noFill/>
          <a:ln w="9525">
            <a:noFill/>
            <a:miter lim="800000"/>
            <a:headEnd/>
            <a:tailEnd/>
          </a:ln>
        </p:spPr>
      </p:pic>
      <p:sp>
        <p:nvSpPr>
          <p:cNvPr id="21" name="Rectangle 20"/>
          <p:cNvSpPr>
            <a:spLocks noChangeArrowheads="1"/>
          </p:cNvSpPr>
          <p:nvPr/>
        </p:nvSpPr>
        <p:spPr bwMode="auto">
          <a:xfrm>
            <a:off x="666750" y="2078038"/>
            <a:ext cx="5507038" cy="29194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1" name="Picture 50" descr="fig9-5_PPT_5.gif"/>
          <p:cNvPicPr>
            <a:picLocks noChangeAspect="1"/>
          </p:cNvPicPr>
          <p:nvPr/>
        </p:nvPicPr>
        <p:blipFill>
          <a:blip r:embed="rId3" cstate="print"/>
          <a:srcRect/>
          <a:stretch>
            <a:fillRect/>
          </a:stretch>
        </p:blipFill>
        <p:spPr bwMode="auto">
          <a:xfrm>
            <a:off x="693738" y="2201863"/>
            <a:ext cx="5534025" cy="2667000"/>
          </a:xfrm>
          <a:prstGeom prst="rect">
            <a:avLst/>
          </a:prstGeom>
          <a:noFill/>
          <a:ln w="9525">
            <a:noFill/>
            <a:miter lim="800000"/>
            <a:headEnd/>
            <a:tailEnd/>
          </a:ln>
        </p:spPr>
      </p:pic>
      <p:pic>
        <p:nvPicPr>
          <p:cNvPr id="50" name="Picture 49" descr="fig9-5_PPT_4.gif"/>
          <p:cNvPicPr>
            <a:picLocks noChangeAspect="1"/>
          </p:cNvPicPr>
          <p:nvPr/>
        </p:nvPicPr>
        <p:blipFill>
          <a:blip r:embed="rId4" cstate="print"/>
          <a:srcRect/>
          <a:stretch>
            <a:fillRect/>
          </a:stretch>
        </p:blipFill>
        <p:spPr bwMode="auto">
          <a:xfrm>
            <a:off x="693738" y="2201863"/>
            <a:ext cx="5534025" cy="2667000"/>
          </a:xfrm>
          <a:prstGeom prst="rect">
            <a:avLst/>
          </a:prstGeom>
          <a:noFill/>
          <a:ln w="9525">
            <a:noFill/>
            <a:miter lim="800000"/>
            <a:headEnd/>
            <a:tailEnd/>
          </a:ln>
        </p:spPr>
      </p:pic>
      <p:pic>
        <p:nvPicPr>
          <p:cNvPr id="48" name="Picture 47" descr="fig9-5_PPT_3.gif"/>
          <p:cNvPicPr>
            <a:picLocks noChangeAspect="1"/>
          </p:cNvPicPr>
          <p:nvPr/>
        </p:nvPicPr>
        <p:blipFill>
          <a:blip r:embed="rId5" cstate="print"/>
          <a:srcRect/>
          <a:stretch>
            <a:fillRect/>
          </a:stretch>
        </p:blipFill>
        <p:spPr bwMode="auto">
          <a:xfrm>
            <a:off x="693738" y="2201863"/>
            <a:ext cx="5534025" cy="2667000"/>
          </a:xfrm>
          <a:prstGeom prst="rect">
            <a:avLst/>
          </a:prstGeom>
          <a:noFill/>
          <a:ln w="9525">
            <a:noFill/>
            <a:miter lim="800000"/>
            <a:headEnd/>
            <a:tailEnd/>
          </a:ln>
        </p:spPr>
      </p:pic>
      <p:pic>
        <p:nvPicPr>
          <p:cNvPr id="46" name="Picture 45" descr="fig9-5_PPT_1.gif"/>
          <p:cNvPicPr>
            <a:picLocks noChangeAspect="1"/>
          </p:cNvPicPr>
          <p:nvPr/>
        </p:nvPicPr>
        <p:blipFill>
          <a:blip r:embed="rId6" cstate="print"/>
          <a:srcRect/>
          <a:stretch>
            <a:fillRect/>
          </a:stretch>
        </p:blipFill>
        <p:spPr bwMode="auto">
          <a:xfrm>
            <a:off x="693738" y="2201863"/>
            <a:ext cx="5534025" cy="2667000"/>
          </a:xfrm>
          <a:prstGeom prst="rect">
            <a:avLst/>
          </a:prstGeom>
          <a:noFill/>
          <a:ln w="9525">
            <a:noFill/>
            <a:miter lim="800000"/>
            <a:headEnd/>
            <a:tailEnd/>
          </a:ln>
        </p:spPr>
      </p:pic>
      <p:pic>
        <p:nvPicPr>
          <p:cNvPr id="47" name="Picture 46" descr="fig9-5_PPT_2.gif"/>
          <p:cNvPicPr>
            <a:picLocks noChangeAspect="1"/>
          </p:cNvPicPr>
          <p:nvPr/>
        </p:nvPicPr>
        <p:blipFill>
          <a:blip r:embed="rId7" cstate="print"/>
          <a:srcRect/>
          <a:stretch>
            <a:fillRect/>
          </a:stretch>
        </p:blipFill>
        <p:spPr bwMode="auto">
          <a:xfrm>
            <a:off x="693738" y="2201863"/>
            <a:ext cx="5534025" cy="2667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ppt_x-.2"/>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3" dur="500"/>
                                        <p:tgtEl>
                                          <p:spTgt spid="1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1000"/>
                                        <p:tgtEl>
                                          <p:spTgt spid="48"/>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1000"/>
                                        <p:tgtEl>
                                          <p:spTgt spid="50"/>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9" grpId="0" animBg="1"/>
      <p:bldP spid="20"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14"/>
          <p:cNvSpPr>
            <a:spLocks noChangeArrowheads="1"/>
          </p:cNvSpPr>
          <p:nvPr/>
        </p:nvSpPr>
        <p:spPr bwMode="auto">
          <a:xfrm>
            <a:off x="566738" y="232230"/>
            <a:ext cx="2394176" cy="444046"/>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48130" name="Rectangle 3"/>
          <p:cNvSpPr>
            <a:spLocks noGrp="1" noChangeArrowheads="1"/>
          </p:cNvSpPr>
          <p:nvPr>
            <p:ph type="title"/>
          </p:nvPr>
        </p:nvSpPr>
        <p:spPr>
          <a:xfrm>
            <a:off x="566738" y="0"/>
            <a:ext cx="8577262" cy="783771"/>
          </a:xfrm>
        </p:spPr>
        <p:txBody>
          <a:bodyPr/>
          <a:lstStyle/>
          <a:p>
            <a:r>
              <a:rPr lang="el-GR" dirty="0" smtClean="0">
                <a:solidFill>
                  <a:srgbClr val="668C6B"/>
                </a:solidFill>
              </a:rPr>
              <a:t>ΕΦΑΡΜΟΓΗ</a:t>
            </a:r>
            <a:endParaRPr lang="en-US" dirty="0" smtClean="0">
              <a:solidFill>
                <a:srgbClr val="668C6B"/>
              </a:solidFill>
            </a:endParaRPr>
          </a:p>
        </p:txBody>
      </p:sp>
      <p:sp>
        <p:nvSpPr>
          <p:cNvPr id="48131"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Εισαγωγές Ιαπωνικών Αυτοκινήτων στις ΗΠΑ</a:t>
            </a:r>
            <a:endParaRPr lang="en-US" sz="2400" dirty="0" smtClean="0">
              <a:solidFill>
                <a:srgbClr val="356A41"/>
              </a:solidFill>
            </a:endParaRPr>
          </a:p>
        </p:txBody>
      </p:sp>
      <p:cxnSp>
        <p:nvCxnSpPr>
          <p:cNvPr id="48132" name="Straight Connector 12"/>
          <p:cNvCxnSpPr>
            <a:cxnSpLocks noChangeShapeType="1"/>
          </p:cNvCxnSpPr>
          <p:nvPr/>
        </p:nvCxnSpPr>
        <p:spPr bwMode="auto">
          <a:xfrm>
            <a:off x="566738" y="696913"/>
            <a:ext cx="2166937" cy="0"/>
          </a:xfrm>
          <a:prstGeom prst="line">
            <a:avLst/>
          </a:prstGeom>
          <a:noFill/>
          <a:ln w="19050" cap="rnd" algn="ctr">
            <a:solidFill>
              <a:srgbClr val="A4C695"/>
            </a:solidFill>
            <a:prstDash val="sysDash"/>
            <a:round/>
            <a:headEnd/>
            <a:tailEnd/>
          </a:ln>
        </p:spPr>
      </p:cxnSp>
      <p:sp>
        <p:nvSpPr>
          <p:cNvPr id="48133" name="Rectangle 6"/>
          <p:cNvSpPr>
            <a:spLocks noChangeArrowheads="1"/>
          </p:cNvSpPr>
          <p:nvPr/>
        </p:nvSpPr>
        <p:spPr bwMode="auto">
          <a:xfrm>
            <a:off x="595313" y="1282700"/>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Τιμή και Ποιότητα των Εισαγωγών</a:t>
            </a:r>
            <a:endParaRPr lang="en-US" sz="2000" dirty="0" smtClean="0">
              <a:solidFill>
                <a:srgbClr val="3D68AF"/>
              </a:solidFill>
            </a:endParaRPr>
          </a:p>
        </p:txBody>
      </p:sp>
      <p:grpSp>
        <p:nvGrpSpPr>
          <p:cNvPr id="48134" name="Group 39"/>
          <p:cNvGrpSpPr>
            <a:grpSpLocks/>
          </p:cNvGrpSpPr>
          <p:nvPr/>
        </p:nvGrpSpPr>
        <p:grpSpPr bwMode="auto">
          <a:xfrm>
            <a:off x="595313" y="1697038"/>
            <a:ext cx="8472487" cy="3398837"/>
            <a:chOff x="566738" y="2200275"/>
            <a:chExt cx="7805737" cy="4219575"/>
          </a:xfrm>
        </p:grpSpPr>
        <p:sp>
          <p:nvSpPr>
            <p:cNvPr id="48144"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48145" name="Rectangle 17"/>
            <p:cNvSpPr>
              <a:spLocks noChangeArrowheads="1"/>
            </p:cNvSpPr>
            <p:nvPr/>
          </p:nvSpPr>
          <p:spPr bwMode="auto">
            <a:xfrm>
              <a:off x="581024" y="2219326"/>
              <a:ext cx="7772401" cy="36444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48135" name="Text Box 7"/>
          <p:cNvSpPr txBox="1">
            <a:spLocks noChangeArrowheads="1"/>
          </p:cNvSpPr>
          <p:nvPr/>
        </p:nvSpPr>
        <p:spPr bwMode="auto">
          <a:xfrm>
            <a:off x="623888" y="1708150"/>
            <a:ext cx="25860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9-5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p>
        </p:txBody>
      </p:sp>
      <p:sp>
        <p:nvSpPr>
          <p:cNvPr id="20" name="Rectangle 19"/>
          <p:cNvSpPr>
            <a:spLocks noChangeArrowheads="1"/>
          </p:cNvSpPr>
          <p:nvPr/>
        </p:nvSpPr>
        <p:spPr bwMode="auto">
          <a:xfrm>
            <a:off x="6173788" y="2078038"/>
            <a:ext cx="2894012" cy="3600986"/>
          </a:xfrm>
          <a:prstGeom prst="rect">
            <a:avLst/>
          </a:prstGeom>
          <a:noFill/>
          <a:ln w="9525">
            <a:noFill/>
            <a:miter lim="800000"/>
            <a:headEnd/>
            <a:tailEnd/>
          </a:ln>
        </p:spPr>
        <p:txBody>
          <a:bodyPr>
            <a:spAutoFit/>
          </a:bodyPr>
          <a:lstStyle/>
          <a:p>
            <a:pPr>
              <a:spcBef>
                <a:spcPct val="10000"/>
              </a:spcBef>
              <a:spcAft>
                <a:spcPct val="10000"/>
              </a:spcAft>
            </a:pPr>
            <a:r>
              <a:rPr lang="el-GR" sz="1500" dirty="0" smtClean="0">
                <a:solidFill>
                  <a:srgbClr val="8A3A6A"/>
                </a:solidFill>
              </a:rPr>
              <a:t>Τιμές των Εισαγόμενων Ιαπωνικών Αυτοκινήτων (συνέχεια)</a:t>
            </a:r>
            <a:endParaRPr lang="en-US" sz="1500" dirty="0" smtClean="0">
              <a:solidFill>
                <a:srgbClr val="8A3A6A"/>
              </a:solidFill>
            </a:endParaRPr>
          </a:p>
          <a:p>
            <a:pPr>
              <a:spcBef>
                <a:spcPct val="10000"/>
              </a:spcBef>
              <a:spcAft>
                <a:spcPct val="10000"/>
              </a:spcAft>
            </a:pPr>
            <a:r>
              <a:rPr lang="el-GR" sz="1500" dirty="0" smtClean="0"/>
              <a:t>Άλλα</a:t>
            </a:r>
            <a:r>
              <a:rPr lang="en-US" sz="1500" dirty="0" smtClean="0"/>
              <a:t> </a:t>
            </a:r>
            <a:r>
              <a:rPr lang="en-US" sz="1500" dirty="0"/>
              <a:t>$</a:t>
            </a:r>
            <a:r>
              <a:rPr lang="en-US" sz="1500" dirty="0" smtClean="0"/>
              <a:t>1</a:t>
            </a:r>
            <a:r>
              <a:rPr lang="el-GR" sz="1500" dirty="0" smtClean="0"/>
              <a:t>.</a:t>
            </a:r>
            <a:r>
              <a:rPr lang="en-US" sz="1500" dirty="0" smtClean="0"/>
              <a:t>650 </a:t>
            </a:r>
            <a:r>
              <a:rPr lang="el-GR" sz="1500" dirty="0" smtClean="0"/>
              <a:t>ήταν αποτέλεσμα της ποιοτικής βελτίωσης των ιαπωνικών αυτοκινήτων, </a:t>
            </a:r>
            <a:r>
              <a:rPr lang="en-US" sz="1500" dirty="0" smtClean="0"/>
              <a:t> </a:t>
            </a:r>
            <a:r>
              <a:rPr lang="el-GR" sz="1500" dirty="0" smtClean="0"/>
              <a:t>τα οποία έγιναν βαρύτερα και μεγαλύτερα, με βελτιωμένη ιπποδύναμη, μετάδοση, κοκ. Τα εναπομένοντα </a:t>
            </a:r>
            <a:r>
              <a:rPr lang="en-US" sz="1500" dirty="0" smtClean="0"/>
              <a:t>$</a:t>
            </a:r>
            <a:r>
              <a:rPr lang="en-US" sz="1500" dirty="0"/>
              <a:t>150 </a:t>
            </a:r>
            <a:r>
              <a:rPr lang="el-GR" sz="1500" dirty="0" smtClean="0"/>
              <a:t>είναι το ποσό κατά το οποίο οι τιμές εισαγωγής θα αύξαναν ακόμη και με ελεύθερο εμπόριο. </a:t>
            </a:r>
            <a:endParaRPr lang="en-US" sz="1500" dirty="0"/>
          </a:p>
        </p:txBody>
      </p:sp>
      <p:pic>
        <p:nvPicPr>
          <p:cNvPr id="48137" name="Picture 44" descr="fig9-5_PPT_5.gif"/>
          <p:cNvPicPr>
            <a:picLocks noChangeAspect="1"/>
          </p:cNvPicPr>
          <p:nvPr/>
        </p:nvPicPr>
        <p:blipFill>
          <a:blip r:embed="rId3" cstate="print"/>
          <a:srcRect/>
          <a:stretch>
            <a:fillRect/>
          </a:stretch>
        </p:blipFill>
        <p:spPr bwMode="auto">
          <a:xfrm>
            <a:off x="693738" y="2201863"/>
            <a:ext cx="5534025" cy="2667000"/>
          </a:xfrm>
          <a:prstGeom prst="rect">
            <a:avLst/>
          </a:prstGeom>
          <a:noFill/>
          <a:ln w="9525">
            <a:noFill/>
            <a:miter lim="800000"/>
            <a:headEnd/>
            <a:tailEnd/>
          </a:ln>
        </p:spPr>
      </p:pic>
      <p:sp>
        <p:nvSpPr>
          <p:cNvPr id="48138" name="Rectangle 20"/>
          <p:cNvSpPr>
            <a:spLocks noChangeArrowheads="1"/>
          </p:cNvSpPr>
          <p:nvPr/>
        </p:nvSpPr>
        <p:spPr bwMode="auto">
          <a:xfrm>
            <a:off x="666750" y="2078038"/>
            <a:ext cx="5507038" cy="29194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48139" name="Picture 50" descr="fig9-5_PPT_5.gif"/>
          <p:cNvPicPr>
            <a:picLocks noChangeAspect="1"/>
          </p:cNvPicPr>
          <p:nvPr/>
        </p:nvPicPr>
        <p:blipFill>
          <a:blip r:embed="rId3" cstate="print"/>
          <a:srcRect/>
          <a:stretch>
            <a:fillRect/>
          </a:stretch>
        </p:blipFill>
        <p:spPr bwMode="auto">
          <a:xfrm>
            <a:off x="693738" y="2201863"/>
            <a:ext cx="5534025" cy="2667000"/>
          </a:xfrm>
          <a:prstGeom prst="rect">
            <a:avLst/>
          </a:prstGeom>
          <a:noFill/>
          <a:ln w="9525">
            <a:noFill/>
            <a:miter lim="800000"/>
            <a:headEnd/>
            <a:tailEnd/>
          </a:ln>
        </p:spPr>
      </p:pic>
      <p:pic>
        <p:nvPicPr>
          <p:cNvPr id="48140" name="Picture 49" descr="fig9-5_PPT_4.gif"/>
          <p:cNvPicPr>
            <a:picLocks noChangeAspect="1"/>
          </p:cNvPicPr>
          <p:nvPr/>
        </p:nvPicPr>
        <p:blipFill>
          <a:blip r:embed="rId4" cstate="print"/>
          <a:srcRect/>
          <a:stretch>
            <a:fillRect/>
          </a:stretch>
        </p:blipFill>
        <p:spPr bwMode="auto">
          <a:xfrm>
            <a:off x="693738" y="2201863"/>
            <a:ext cx="5534025" cy="2667000"/>
          </a:xfrm>
          <a:prstGeom prst="rect">
            <a:avLst/>
          </a:prstGeom>
          <a:noFill/>
          <a:ln w="9525">
            <a:noFill/>
            <a:miter lim="800000"/>
            <a:headEnd/>
            <a:tailEnd/>
          </a:ln>
        </p:spPr>
      </p:pic>
      <p:pic>
        <p:nvPicPr>
          <p:cNvPr id="48141" name="Picture 47" descr="fig9-5_PPT_3.gif"/>
          <p:cNvPicPr>
            <a:picLocks noChangeAspect="1"/>
          </p:cNvPicPr>
          <p:nvPr/>
        </p:nvPicPr>
        <p:blipFill>
          <a:blip r:embed="rId5" cstate="print"/>
          <a:srcRect/>
          <a:stretch>
            <a:fillRect/>
          </a:stretch>
        </p:blipFill>
        <p:spPr bwMode="auto">
          <a:xfrm>
            <a:off x="693738" y="2201863"/>
            <a:ext cx="5534025" cy="2667000"/>
          </a:xfrm>
          <a:prstGeom prst="rect">
            <a:avLst/>
          </a:prstGeom>
          <a:noFill/>
          <a:ln w="9525">
            <a:noFill/>
            <a:miter lim="800000"/>
            <a:headEnd/>
            <a:tailEnd/>
          </a:ln>
        </p:spPr>
      </p:pic>
      <p:pic>
        <p:nvPicPr>
          <p:cNvPr id="48142" name="Picture 45" descr="fig9-5_PPT_1.gif"/>
          <p:cNvPicPr>
            <a:picLocks noChangeAspect="1"/>
          </p:cNvPicPr>
          <p:nvPr/>
        </p:nvPicPr>
        <p:blipFill>
          <a:blip r:embed="rId6" cstate="print"/>
          <a:srcRect/>
          <a:stretch>
            <a:fillRect/>
          </a:stretch>
        </p:blipFill>
        <p:spPr bwMode="auto">
          <a:xfrm>
            <a:off x="693738" y="2201863"/>
            <a:ext cx="5534025" cy="2667000"/>
          </a:xfrm>
          <a:prstGeom prst="rect">
            <a:avLst/>
          </a:prstGeom>
          <a:noFill/>
          <a:ln w="9525">
            <a:noFill/>
            <a:miter lim="800000"/>
            <a:headEnd/>
            <a:tailEnd/>
          </a:ln>
        </p:spPr>
      </p:pic>
      <p:pic>
        <p:nvPicPr>
          <p:cNvPr id="48143" name="Picture 46" descr="fig9-5_PPT_2.gif"/>
          <p:cNvPicPr>
            <a:picLocks noChangeAspect="1"/>
          </p:cNvPicPr>
          <p:nvPr/>
        </p:nvPicPr>
        <p:blipFill>
          <a:blip r:embed="rId7" cstate="print"/>
          <a:srcRect/>
          <a:stretch>
            <a:fillRect/>
          </a:stretch>
        </p:blipFill>
        <p:spPr bwMode="auto">
          <a:xfrm>
            <a:off x="693738" y="2201863"/>
            <a:ext cx="5534025" cy="2667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Εισαγωγές Ιαπωνικών Αυτοκινήτων στις ΗΠΑ</a:t>
            </a:r>
            <a:endParaRPr lang="en-US" sz="2400" dirty="0" smtClean="0">
              <a:solidFill>
                <a:srgbClr val="356A41"/>
              </a:solidFill>
            </a:endParaRPr>
          </a:p>
        </p:txBody>
      </p:sp>
      <p:sp>
        <p:nvSpPr>
          <p:cNvPr id="12" name="Rectangle 6"/>
          <p:cNvSpPr>
            <a:spLocks noChangeArrowheads="1"/>
          </p:cNvSpPr>
          <p:nvPr/>
        </p:nvSpPr>
        <p:spPr bwMode="auto">
          <a:xfrm>
            <a:off x="319314" y="1279525"/>
            <a:ext cx="8824686"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D68AF"/>
                </a:solidFill>
              </a:rPr>
              <a:t>Ενοίκια Ποσόστωσης, Τιμή Αμερικανικών Αυτοκινήτων</a:t>
            </a:r>
            <a:r>
              <a:rPr lang="en-US" sz="2000" dirty="0" smtClean="0">
                <a:solidFill>
                  <a:srgbClr val="3D68AF"/>
                </a:solidFill>
              </a:rPr>
              <a:t>,  </a:t>
            </a:r>
            <a:r>
              <a:rPr lang="en-US" sz="2000" dirty="0">
                <a:solidFill>
                  <a:srgbClr val="3D68AF"/>
                </a:solidFill>
              </a:rPr>
              <a:t>GATT </a:t>
            </a:r>
            <a:r>
              <a:rPr lang="el-GR" sz="2000" dirty="0" smtClean="0">
                <a:solidFill>
                  <a:srgbClr val="3D68AF"/>
                </a:solidFill>
              </a:rPr>
              <a:t>και</a:t>
            </a:r>
            <a:r>
              <a:rPr lang="en-US" sz="2000" dirty="0" smtClean="0">
                <a:solidFill>
                  <a:srgbClr val="3D68AF"/>
                </a:solidFill>
              </a:rPr>
              <a:t> </a:t>
            </a:r>
            <a:r>
              <a:rPr lang="el-GR" sz="2000" dirty="0" smtClean="0">
                <a:solidFill>
                  <a:srgbClr val="3D68AF"/>
                </a:solidFill>
              </a:rPr>
              <a:t>ΠΟΕ</a:t>
            </a:r>
            <a:endParaRPr lang="en-US" sz="2000" dirty="0">
              <a:solidFill>
                <a:srgbClr val="3D68AF"/>
              </a:solidFill>
            </a:endParaRPr>
          </a:p>
        </p:txBody>
      </p:sp>
      <p:grpSp>
        <p:nvGrpSpPr>
          <p:cNvPr id="22" name="Group 39"/>
          <p:cNvGrpSpPr>
            <a:grpSpLocks/>
          </p:cNvGrpSpPr>
          <p:nvPr/>
        </p:nvGrpSpPr>
        <p:grpSpPr bwMode="auto">
          <a:xfrm>
            <a:off x="585788" y="1739900"/>
            <a:ext cx="8331200" cy="4832350"/>
            <a:chOff x="566738" y="2200275"/>
            <a:chExt cx="7805737" cy="4219575"/>
          </a:xfrm>
        </p:grpSpPr>
        <p:sp>
          <p:nvSpPr>
            <p:cNvPr id="50192" name="Rectangle 22"/>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0193" name="Rectangle 23"/>
            <p:cNvSpPr>
              <a:spLocks noChangeArrowheads="1"/>
            </p:cNvSpPr>
            <p:nvPr/>
          </p:nvSpPr>
          <p:spPr bwMode="auto">
            <a:xfrm>
              <a:off x="581024" y="2219326"/>
              <a:ext cx="7772401" cy="279430"/>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5" name="Text Box 7"/>
          <p:cNvSpPr txBox="1">
            <a:spLocks noChangeArrowheads="1"/>
          </p:cNvSpPr>
          <p:nvPr/>
        </p:nvSpPr>
        <p:spPr bwMode="auto">
          <a:xfrm>
            <a:off x="614363" y="1758950"/>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9-6</a:t>
            </a:r>
          </a:p>
        </p:txBody>
      </p:sp>
      <p:sp>
        <p:nvSpPr>
          <p:cNvPr id="26" name="Rectangle 25"/>
          <p:cNvSpPr>
            <a:spLocks noChangeArrowheads="1"/>
          </p:cNvSpPr>
          <p:nvPr/>
        </p:nvSpPr>
        <p:spPr bwMode="auto">
          <a:xfrm>
            <a:off x="6270625" y="2030413"/>
            <a:ext cx="2740025" cy="4130361"/>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Τιμές Αμερικανικών Μικρών Αυτοκινήτων υπό καθεστώς</a:t>
            </a:r>
            <a:r>
              <a:rPr lang="en-US" sz="1600" dirty="0" smtClean="0">
                <a:solidFill>
                  <a:srgbClr val="8A3A6A"/>
                </a:solidFill>
              </a:rPr>
              <a:t> </a:t>
            </a:r>
            <a:r>
              <a:rPr lang="en-US" sz="1600" dirty="0">
                <a:solidFill>
                  <a:srgbClr val="8A3A6A"/>
                </a:solidFill>
              </a:rPr>
              <a:t>VER </a:t>
            </a:r>
            <a:r>
              <a:rPr lang="el-GR" sz="1600" dirty="0" smtClean="0">
                <a:solidFill>
                  <a:srgbClr val="8A3A6A"/>
                </a:solidFill>
              </a:rPr>
              <a:t>στις εισαγωγές Ιαπωνικών Αυτοκινήτων</a:t>
            </a:r>
            <a:r>
              <a:rPr lang="en-US" sz="1600" dirty="0" smtClean="0">
                <a:solidFill>
                  <a:srgbClr val="8A3A6A"/>
                </a:solidFill>
              </a:rPr>
              <a:t> </a:t>
            </a:r>
            <a:r>
              <a:rPr lang="en-US" sz="1600" dirty="0" smtClean="0"/>
              <a:t> </a:t>
            </a:r>
            <a:r>
              <a:rPr lang="el-GR" sz="1200" dirty="0" smtClean="0"/>
              <a:t>Η μέση τιμή των αμερικανικών αυτοκινήτων αυξήθηκε κατακόρυφα όταν </a:t>
            </a:r>
            <a:r>
              <a:rPr lang="el-GR" sz="1200" dirty="0" err="1" smtClean="0"/>
              <a:t>πρωτοεπιβλήθηκε</a:t>
            </a:r>
            <a:r>
              <a:rPr lang="el-GR" sz="1200" dirty="0" smtClean="0"/>
              <a:t> η ποσόστωση: από </a:t>
            </a:r>
            <a:r>
              <a:rPr lang="en-US" sz="1200" dirty="0" smtClean="0"/>
              <a:t>$4</a:t>
            </a:r>
            <a:r>
              <a:rPr lang="el-GR" sz="1200" dirty="0" smtClean="0"/>
              <a:t>.</a:t>
            </a:r>
            <a:r>
              <a:rPr lang="en-US" sz="1200" dirty="0" smtClean="0"/>
              <a:t>200 </a:t>
            </a:r>
            <a:r>
              <a:rPr lang="el-GR" sz="1200" dirty="0" smtClean="0"/>
              <a:t>το</a:t>
            </a:r>
            <a:r>
              <a:rPr lang="en-US" sz="1200" dirty="0" smtClean="0"/>
              <a:t> </a:t>
            </a:r>
            <a:r>
              <a:rPr lang="en-US" sz="1200" dirty="0"/>
              <a:t>1979 </a:t>
            </a:r>
            <a:r>
              <a:rPr lang="el-GR" sz="1200" dirty="0" smtClean="0"/>
              <a:t>σε</a:t>
            </a:r>
            <a:r>
              <a:rPr lang="en-US" sz="1200" dirty="0" smtClean="0"/>
              <a:t> </a:t>
            </a:r>
            <a:r>
              <a:rPr lang="en-US" sz="1200" dirty="0"/>
              <a:t>$</a:t>
            </a:r>
            <a:r>
              <a:rPr lang="en-US" sz="1200" dirty="0" smtClean="0"/>
              <a:t>6</a:t>
            </a:r>
            <a:r>
              <a:rPr lang="el-GR" sz="1200" dirty="0" smtClean="0"/>
              <a:t>.</a:t>
            </a:r>
            <a:r>
              <a:rPr lang="en-US" sz="1200" dirty="0" smtClean="0"/>
              <a:t>000 </a:t>
            </a:r>
            <a:r>
              <a:rPr lang="el-GR" sz="1200" dirty="0" smtClean="0"/>
              <a:t>το</a:t>
            </a:r>
            <a:r>
              <a:rPr lang="en-US" sz="1200" dirty="0" smtClean="0"/>
              <a:t> </a:t>
            </a:r>
            <a:r>
              <a:rPr lang="en-US" sz="1200" dirty="0"/>
              <a:t>1981, </a:t>
            </a:r>
            <a:r>
              <a:rPr lang="el-GR" sz="1200" dirty="0" smtClean="0"/>
              <a:t>ή μια αύξηση</a:t>
            </a:r>
            <a:r>
              <a:rPr lang="en-US" sz="1200" dirty="0" smtClean="0"/>
              <a:t> </a:t>
            </a:r>
            <a:r>
              <a:rPr lang="en-US" sz="1200" dirty="0"/>
              <a:t>43% </a:t>
            </a:r>
            <a:r>
              <a:rPr lang="el-GR" sz="1200" dirty="0" smtClean="0"/>
              <a:t>σε δύο χρόνια.</a:t>
            </a:r>
            <a:endParaRPr lang="en-US" sz="1200" dirty="0"/>
          </a:p>
          <a:p>
            <a:pPr>
              <a:spcBef>
                <a:spcPct val="10000"/>
              </a:spcBef>
              <a:spcAft>
                <a:spcPct val="10000"/>
              </a:spcAft>
            </a:pPr>
            <a:r>
              <a:rPr lang="el-GR" sz="1200" dirty="0" smtClean="0"/>
              <a:t>Μόνο ένα πολύ μικρό μέρος αυτής της αύξησης εξηγήθηκε από τις ποιοτικές βελτιώσεις, και στα επόμενα χρόνια της ποσόστωσης, η ποιότητα των αμερικανικών αυτοκινήτων δεν βελτιώθηκε τόσο πολύ όσο βελτιώθηκε η ποιότητα των εισαγόμενων ιαπωνικών αυτοκινήτων. </a:t>
            </a:r>
            <a:endParaRPr lang="en-US" sz="1200" dirty="0"/>
          </a:p>
        </p:txBody>
      </p:sp>
      <p:sp>
        <p:nvSpPr>
          <p:cNvPr id="28" name="Rectangle 27"/>
          <p:cNvSpPr>
            <a:spLocks noChangeArrowheads="1"/>
          </p:cNvSpPr>
          <p:nvPr/>
        </p:nvSpPr>
        <p:spPr bwMode="auto">
          <a:xfrm>
            <a:off x="733425" y="2166938"/>
            <a:ext cx="5507038" cy="291941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9" name="Picture 18" descr="fig9-6_PPT_4.gif"/>
          <p:cNvPicPr>
            <a:picLocks noChangeAspect="1"/>
          </p:cNvPicPr>
          <p:nvPr/>
        </p:nvPicPr>
        <p:blipFill>
          <a:blip r:embed="rId3" cstate="print"/>
          <a:srcRect/>
          <a:stretch>
            <a:fillRect/>
          </a:stretch>
        </p:blipFill>
        <p:spPr bwMode="auto">
          <a:xfrm>
            <a:off x="788988" y="2232025"/>
            <a:ext cx="5534025" cy="2695575"/>
          </a:xfrm>
          <a:prstGeom prst="rect">
            <a:avLst/>
          </a:prstGeom>
          <a:noFill/>
          <a:ln w="9525">
            <a:noFill/>
            <a:miter lim="800000"/>
            <a:headEnd/>
            <a:tailEnd/>
          </a:ln>
        </p:spPr>
      </p:pic>
      <p:pic>
        <p:nvPicPr>
          <p:cNvPr id="14" name="Picture 13" descr="fig9-6_PPT_1.gif"/>
          <p:cNvPicPr>
            <a:picLocks noChangeAspect="1"/>
          </p:cNvPicPr>
          <p:nvPr/>
        </p:nvPicPr>
        <p:blipFill>
          <a:blip r:embed="rId4" cstate="print"/>
          <a:srcRect/>
          <a:stretch>
            <a:fillRect/>
          </a:stretch>
        </p:blipFill>
        <p:spPr bwMode="auto">
          <a:xfrm>
            <a:off x="788988" y="2232025"/>
            <a:ext cx="5534025" cy="2695575"/>
          </a:xfrm>
          <a:prstGeom prst="rect">
            <a:avLst/>
          </a:prstGeom>
          <a:noFill/>
          <a:ln w="9525">
            <a:noFill/>
            <a:miter lim="800000"/>
            <a:headEnd/>
            <a:tailEnd/>
          </a:ln>
        </p:spPr>
      </p:pic>
      <p:pic>
        <p:nvPicPr>
          <p:cNvPr id="16" name="Picture 15" descr="fig9-6_PPT_2.gif"/>
          <p:cNvPicPr>
            <a:picLocks noChangeAspect="1"/>
          </p:cNvPicPr>
          <p:nvPr/>
        </p:nvPicPr>
        <p:blipFill>
          <a:blip r:embed="rId5" cstate="print"/>
          <a:srcRect/>
          <a:stretch>
            <a:fillRect/>
          </a:stretch>
        </p:blipFill>
        <p:spPr bwMode="auto">
          <a:xfrm>
            <a:off x="788988" y="2232025"/>
            <a:ext cx="5534025" cy="2695575"/>
          </a:xfrm>
          <a:prstGeom prst="rect">
            <a:avLst/>
          </a:prstGeom>
          <a:noFill/>
          <a:ln w="9525">
            <a:noFill/>
            <a:miter lim="800000"/>
            <a:headEnd/>
            <a:tailEnd/>
          </a:ln>
        </p:spPr>
      </p:pic>
      <p:pic>
        <p:nvPicPr>
          <p:cNvPr id="21" name="Picture 20" descr="fig9-6_PPT_6.gif"/>
          <p:cNvPicPr>
            <a:picLocks noChangeAspect="1"/>
          </p:cNvPicPr>
          <p:nvPr/>
        </p:nvPicPr>
        <p:blipFill>
          <a:blip r:embed="rId6" cstate="print"/>
          <a:srcRect/>
          <a:stretch>
            <a:fillRect/>
          </a:stretch>
        </p:blipFill>
        <p:spPr bwMode="auto">
          <a:xfrm>
            <a:off x="788988" y="2232025"/>
            <a:ext cx="5534025" cy="2695575"/>
          </a:xfrm>
          <a:prstGeom prst="rect">
            <a:avLst/>
          </a:prstGeom>
          <a:noFill/>
          <a:ln w="9525">
            <a:noFill/>
            <a:miter lim="800000"/>
            <a:headEnd/>
            <a:tailEnd/>
          </a:ln>
        </p:spPr>
      </p:pic>
      <p:pic>
        <p:nvPicPr>
          <p:cNvPr id="17" name="Picture 16" descr="fig9-6_PPT_3.gif"/>
          <p:cNvPicPr>
            <a:picLocks noChangeAspect="1"/>
          </p:cNvPicPr>
          <p:nvPr/>
        </p:nvPicPr>
        <p:blipFill>
          <a:blip r:embed="rId7" cstate="print"/>
          <a:srcRect/>
          <a:stretch>
            <a:fillRect/>
          </a:stretch>
        </p:blipFill>
        <p:spPr bwMode="auto">
          <a:xfrm>
            <a:off x="788988" y="2232025"/>
            <a:ext cx="5534025" cy="2695575"/>
          </a:xfrm>
          <a:prstGeom prst="rect">
            <a:avLst/>
          </a:prstGeom>
          <a:noFill/>
          <a:ln w="9525">
            <a:noFill/>
            <a:miter lim="800000"/>
            <a:headEnd/>
            <a:tailEnd/>
          </a:ln>
        </p:spPr>
      </p:pic>
      <p:pic>
        <p:nvPicPr>
          <p:cNvPr id="20" name="Picture 19" descr="fig9-6_PPT_5.gif"/>
          <p:cNvPicPr>
            <a:picLocks noChangeAspect="1"/>
          </p:cNvPicPr>
          <p:nvPr/>
        </p:nvPicPr>
        <p:blipFill>
          <a:blip r:embed="rId8" cstate="print"/>
          <a:srcRect/>
          <a:stretch>
            <a:fillRect/>
          </a:stretch>
        </p:blipFill>
        <p:spPr bwMode="auto">
          <a:xfrm>
            <a:off x="788988" y="2232025"/>
            <a:ext cx="5534025" cy="2695575"/>
          </a:xfrm>
          <a:prstGeom prst="rect">
            <a:avLst/>
          </a:prstGeom>
          <a:noFill/>
          <a:ln w="9525">
            <a:noFill/>
            <a:miter lim="800000"/>
            <a:headEnd/>
            <a:tailEnd/>
          </a:ln>
        </p:spPr>
      </p:pic>
      <p:sp>
        <p:nvSpPr>
          <p:cNvPr id="50189" name="Rectangle 30"/>
          <p:cNvSpPr>
            <a:spLocks noChangeArrowheads="1"/>
          </p:cNvSpPr>
          <p:nvPr/>
        </p:nvSpPr>
        <p:spPr bwMode="auto">
          <a:xfrm>
            <a:off x="566738" y="457200"/>
            <a:ext cx="2166937" cy="2190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50190" name="Rectangle 3"/>
          <p:cNvSpPr>
            <a:spLocks noGrp="1" noChangeArrowheads="1"/>
          </p:cNvSpPr>
          <p:nvPr>
            <p:ph type="title"/>
          </p:nvPr>
        </p:nvSpPr>
        <p:spPr>
          <a:xfrm>
            <a:off x="566738" y="0"/>
            <a:ext cx="8577262" cy="769257"/>
          </a:xfrm>
        </p:spPr>
        <p:txBody>
          <a:bodyPr/>
          <a:lstStyle/>
          <a:p>
            <a:r>
              <a:rPr lang="el-GR" dirty="0" smtClean="0">
                <a:solidFill>
                  <a:srgbClr val="668C6B"/>
                </a:solidFill>
              </a:rPr>
              <a:t>ΕΦΑΡΜΟΓΗ</a:t>
            </a:r>
            <a:endParaRPr lang="en-US" dirty="0" smtClean="0">
              <a:solidFill>
                <a:srgbClr val="668C6B"/>
              </a:solidFill>
            </a:endParaRPr>
          </a:p>
        </p:txBody>
      </p:sp>
      <p:cxnSp>
        <p:nvCxnSpPr>
          <p:cNvPr id="50191" name="Straight Connector 32"/>
          <p:cNvCxnSpPr>
            <a:cxnSpLocks noChangeShapeType="1"/>
          </p:cNvCxnSpPr>
          <p:nvPr/>
        </p:nvCxnSpPr>
        <p:spPr bwMode="auto">
          <a:xfrm>
            <a:off x="566738" y="696913"/>
            <a:ext cx="2166937" cy="0"/>
          </a:xfrm>
          <a:prstGeom prst="line">
            <a:avLst/>
          </a:prstGeom>
          <a:noFill/>
          <a:ln w="19050" cap="rnd" algn="ctr">
            <a:solidFill>
              <a:srgbClr val="A4C69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ppt_x</p:attrName>
                                        </p:attrNameLst>
                                      </p:cBhvr>
                                      <p:tavLst>
                                        <p:tav tm="0">
                                          <p:val>
                                            <p:strVal val="#ppt_x-.2"/>
                                          </p:val>
                                        </p:tav>
                                        <p:tav tm="100000">
                                          <p:val>
                                            <p:strVal val="#ppt_x"/>
                                          </p:val>
                                        </p:tav>
                                      </p:tavLst>
                                    </p:anim>
                                    <p:anim calcmode="lin" valueType="num">
                                      <p:cBhvr>
                                        <p:cTn id="12"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1000"/>
                                        <p:tgtEl>
                                          <p:spTgt spid="1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1000"/>
                                        <p:tgtEl>
                                          <p:spTgt spid="16"/>
                                        </p:tgtEl>
                                      </p:cBhvr>
                                    </p:animEffect>
                                  </p:childTnLst>
                                </p:cTn>
                              </p:par>
                            </p:childTnLst>
                          </p:cTn>
                        </p:par>
                        <p:par>
                          <p:cTn id="34" fill="hold">
                            <p:stCondLst>
                              <p:cond delay="45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1000"/>
                                        <p:tgtEl>
                                          <p:spTgt spid="17"/>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000"/>
                                        <p:tgtEl>
                                          <p:spTgt spid="19"/>
                                        </p:tgtEl>
                                      </p:cBhvr>
                                    </p:animEffect>
                                  </p:childTnLst>
                                </p:cTn>
                              </p:par>
                            </p:childTnLst>
                          </p:cTn>
                        </p:par>
                        <p:par>
                          <p:cTn id="42" fill="hold">
                            <p:stCondLst>
                              <p:cond delay="6500"/>
                            </p:stCondLst>
                            <p:childTnLst>
                              <p:par>
                                <p:cTn id="43" presetID="22" presetClass="entr" presetSubtype="8"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1000"/>
                                        <p:tgtEl>
                                          <p:spTgt spid="20"/>
                                        </p:tgtEl>
                                      </p:cBhvr>
                                    </p:animEffect>
                                  </p:childTnLst>
                                </p:cTn>
                              </p:par>
                            </p:childTnLst>
                          </p:cTn>
                        </p:par>
                        <p:par>
                          <p:cTn id="46" fill="hold">
                            <p:stCondLst>
                              <p:cond delay="75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5" grpId="0" animBg="1"/>
      <p:bldP spid="26"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957942"/>
            <a:ext cx="7691437" cy="5355312"/>
          </a:xfrm>
          <a:prstGeom prst="rect">
            <a:avLst/>
          </a:prstGeom>
          <a:noFill/>
          <a:ln w="9525" algn="ctr">
            <a:noFill/>
            <a:miter lim="800000"/>
            <a:headEnd/>
            <a:tailEnd/>
          </a:ln>
        </p:spPr>
        <p:txBody>
          <a:bodyPr wrap="square">
            <a:spAutoFit/>
          </a:bodyPr>
          <a:lstStyle/>
          <a:p>
            <a:pPr>
              <a:lnSpc>
                <a:spcPct val="105000"/>
              </a:lnSpc>
              <a:spcBef>
                <a:spcPct val="15000"/>
              </a:spcBef>
              <a:spcAft>
                <a:spcPct val="15000"/>
              </a:spcAft>
            </a:pPr>
            <a:r>
              <a:rPr lang="el-GR" sz="2400" b="0" dirty="0" smtClean="0"/>
              <a:t>Διαφέρουν οι επιπτώσεις των εμπορικών πολιτικών όταν οι αγορές είναι ατελώς ανταγωνιστικές; Θα </a:t>
            </a:r>
            <a:r>
              <a:rPr lang="el-GR" sz="2400" b="0" dirty="0" smtClean="0"/>
              <a:t> επιχειρήσουμε να δώσουμε μια </a:t>
            </a:r>
            <a:r>
              <a:rPr lang="el-GR" sz="2400" b="0" dirty="0" smtClean="0"/>
              <a:t>απάντηση στο παρόν και στο επόμενο κεφάλαιο. </a:t>
            </a:r>
            <a:endParaRPr lang="en-US" sz="2400" b="0" dirty="0"/>
          </a:p>
          <a:p>
            <a:pPr>
              <a:lnSpc>
                <a:spcPct val="105000"/>
              </a:lnSpc>
              <a:spcBef>
                <a:spcPct val="15000"/>
              </a:spcBef>
              <a:spcAft>
                <a:spcPct val="15000"/>
              </a:spcAft>
            </a:pPr>
            <a:r>
              <a:rPr lang="el-GR" sz="2400" b="0" dirty="0" smtClean="0"/>
              <a:t>Το ερώτημα αυτό τράβηξε την προσοχή των οικονομολόγων που ασχολούνται με το εμπόριο στη δεκαετία του 1980, σε ένα τμήμα της έρευνας που έγινε γνωστό ως «στρατηγική εμπορική πολιτική».</a:t>
            </a:r>
          </a:p>
          <a:p>
            <a:pPr>
              <a:lnSpc>
                <a:spcPct val="105000"/>
              </a:lnSpc>
              <a:spcBef>
                <a:spcPct val="15000"/>
              </a:spcBef>
              <a:spcAft>
                <a:spcPct val="15000"/>
              </a:spcAft>
            </a:pPr>
            <a:r>
              <a:rPr lang="el-GR" sz="2400" b="0" dirty="0" smtClean="0"/>
              <a:t>Στο κεφάλαιο αυτό χρησιμοποιούμε την ακραία περίπτωσης ενός και μόνο παραγωγού – ενός εγχώριου ή ξένου μονοπωλίου – για να δούμε πώς οι δασμοί και οι ποσοστώσεις επηρεάζουν τις τιμές, το εμπόριο και την ευημερία.</a:t>
            </a:r>
            <a:r>
              <a:rPr lang="en-US" sz="2400" b="0" dirty="0" smtClean="0"/>
              <a:t>.</a:t>
            </a:r>
            <a:endParaRPr lang="en-US" sz="2400" b="0" dirty="0"/>
          </a:p>
        </p:txBody>
      </p:sp>
      <p:sp>
        <p:nvSpPr>
          <p:cNvPr id="3" name="Rectangle 2"/>
          <p:cNvSpPr>
            <a:spLocks noChangeArrowheads="1"/>
          </p:cNvSpPr>
          <p:nvPr/>
        </p:nvSpPr>
        <p:spPr bwMode="auto">
          <a:xfrm>
            <a:off x="877888" y="333375"/>
            <a:ext cx="3981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4" name="Straight Connector 3"/>
          <p:cNvCxnSpPr>
            <a:cxnSpLocks noChangeShapeType="1"/>
          </p:cNvCxnSpPr>
          <p:nvPr/>
        </p:nvCxnSpPr>
        <p:spPr bwMode="auto">
          <a:xfrm>
            <a:off x="566738" y="615950"/>
            <a:ext cx="4281487" cy="3175"/>
          </a:xfrm>
          <a:prstGeom prst="line">
            <a:avLst/>
          </a:prstGeom>
          <a:noFill/>
          <a:ln w="19050" cap="rnd" algn="ctr">
            <a:solidFill>
              <a:srgbClr val="9C3A45"/>
            </a:solidFill>
            <a:prstDash val="sysDash"/>
            <a:round/>
            <a:headEnd/>
            <a:tailEnd/>
          </a:ln>
        </p:spPr>
      </p:cxnSp>
      <p:sp>
        <p:nvSpPr>
          <p:cNvPr id="5"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Εισαγωγή</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52642">
                                            <p:txEl>
                                              <p:pRg st="0" end="0"/>
                                            </p:txEl>
                                          </p:spTgt>
                                        </p:tgtEl>
                                        <p:attrNameLst>
                                          <p:attrName>style.visibility</p:attrName>
                                        </p:attrNameLst>
                                      </p:cBhvr>
                                      <p:to>
                                        <p:strVal val="visible"/>
                                      </p:to>
                                    </p:set>
                                    <p:animEffect transition="in" filter="wipe(left)">
                                      <p:cBhvr>
                                        <p:cTn id="17" dur="500"/>
                                        <p:tgtEl>
                                          <p:spTgt spid="7526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2642">
                                            <p:txEl>
                                              <p:pRg st="1" end="1"/>
                                            </p:txEl>
                                          </p:spTgt>
                                        </p:tgtEl>
                                        <p:attrNameLst>
                                          <p:attrName>style.visibility</p:attrName>
                                        </p:attrNameLst>
                                      </p:cBhvr>
                                      <p:to>
                                        <p:strVal val="visible"/>
                                      </p:to>
                                    </p:set>
                                    <p:animEffect transition="in" filter="wipe(left)">
                                      <p:cBhvr>
                                        <p:cTn id="22" dur="500"/>
                                        <p:tgtEl>
                                          <p:spTgt spid="75264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2642">
                                            <p:txEl>
                                              <p:pRg st="2" end="2"/>
                                            </p:txEl>
                                          </p:spTgt>
                                        </p:tgtEl>
                                        <p:attrNameLst>
                                          <p:attrName>style.visibility</p:attrName>
                                        </p:attrNameLst>
                                      </p:cBhvr>
                                      <p:to>
                                        <p:strVal val="visible"/>
                                      </p:to>
                                    </p:set>
                                    <p:animEffect transition="in" filter="wipe(left)">
                                      <p:cBhvr>
                                        <p:cTn id="27" dur="500"/>
                                        <p:tgtEl>
                                          <p:spTgt spid="752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1652588"/>
            <a:ext cx="8359775" cy="4178300"/>
            <a:chOff x="566738" y="2200275"/>
            <a:chExt cx="7805737" cy="4219575"/>
          </a:xfrm>
        </p:grpSpPr>
        <p:sp>
          <p:nvSpPr>
            <p:cNvPr id="99349"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9350" name="Rectangle 30"/>
            <p:cNvSpPr>
              <a:spLocks noChangeArrowheads="1"/>
            </p:cNvSpPr>
            <p:nvPr/>
          </p:nvSpPr>
          <p:spPr bwMode="auto">
            <a:xfrm>
              <a:off x="581024" y="2219326"/>
              <a:ext cx="7772401" cy="32164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Ξένο Μονοπώλιο</a:t>
            </a:r>
            <a:endParaRPr lang="en-US" sz="2400" dirty="0">
              <a:solidFill>
                <a:srgbClr val="356A41"/>
              </a:solidFill>
            </a:endParaRPr>
          </a:p>
        </p:txBody>
      </p:sp>
      <p:sp>
        <p:nvSpPr>
          <p:cNvPr id="19" name="Text Box 7"/>
          <p:cNvSpPr txBox="1">
            <a:spLocks noChangeArrowheads="1"/>
          </p:cNvSpPr>
          <p:nvPr/>
        </p:nvSpPr>
        <p:spPr bwMode="auto">
          <a:xfrm>
            <a:off x="595313" y="1663700"/>
            <a:ext cx="2614612"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9-7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5500688" y="1947863"/>
            <a:ext cx="3405187" cy="3717941"/>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Δασμός με Ξένο Μονοπώλιο Υπό Καθεστώς Ελεύθερου Εμπορίου </a:t>
            </a:r>
            <a:r>
              <a:rPr lang="el-GR" dirty="0" smtClean="0"/>
              <a:t>Το ξένο μονοπώλιο χρεώνει τιμές </a:t>
            </a:r>
            <a:r>
              <a:rPr lang="en-US" i="1" dirty="0" smtClean="0"/>
              <a:t>P</a:t>
            </a:r>
            <a:r>
              <a:rPr lang="en-US" baseline="-25000" dirty="0" smtClean="0"/>
              <a:t>1</a:t>
            </a:r>
            <a:r>
              <a:rPr lang="en-US" dirty="0" smtClean="0"/>
              <a:t> </a:t>
            </a:r>
            <a:r>
              <a:rPr lang="el-GR" dirty="0" smtClean="0"/>
              <a:t>και εξάγει </a:t>
            </a:r>
            <a:r>
              <a:rPr lang="en-US" i="1" dirty="0" smtClean="0"/>
              <a:t>X</a:t>
            </a:r>
            <a:r>
              <a:rPr lang="en-US" baseline="-25000" dirty="0" smtClean="0"/>
              <a:t>1</a:t>
            </a:r>
            <a:r>
              <a:rPr lang="en-US" dirty="0"/>
              <a:t>, </a:t>
            </a:r>
            <a:r>
              <a:rPr lang="el-GR" dirty="0" smtClean="0"/>
              <a:t>στο σημείο όπου το οριακό έσοδο </a:t>
            </a:r>
            <a:r>
              <a:rPr lang="en-US" i="1" dirty="0" smtClean="0"/>
              <a:t>MR</a:t>
            </a:r>
            <a:r>
              <a:rPr lang="en-US" dirty="0" smtClean="0"/>
              <a:t> </a:t>
            </a:r>
            <a:r>
              <a:rPr lang="el-GR" dirty="0" smtClean="0"/>
              <a:t>ισούται με το οριακό κόστος </a:t>
            </a:r>
            <a:r>
              <a:rPr lang="en-US" i="1" dirty="0" smtClean="0"/>
              <a:t>MC</a:t>
            </a:r>
            <a:r>
              <a:rPr lang="en-US" baseline="30000" dirty="0"/>
              <a:t>*</a:t>
            </a:r>
            <a:r>
              <a:rPr lang="en-US" dirty="0"/>
              <a:t>.</a:t>
            </a:r>
          </a:p>
          <a:p>
            <a:pPr>
              <a:spcBef>
                <a:spcPct val="10000"/>
              </a:spcBef>
              <a:spcAft>
                <a:spcPct val="10000"/>
              </a:spcAft>
            </a:pPr>
            <a:r>
              <a:rPr lang="el-GR" dirty="0" smtClean="0"/>
              <a:t>Όταν επιβάλλεται ένας φόρος </a:t>
            </a:r>
            <a:r>
              <a:rPr lang="en-US" dirty="0" smtClean="0"/>
              <a:t>antidumping </a:t>
            </a:r>
            <a:r>
              <a:rPr lang="en-US" i="1" dirty="0" smtClean="0"/>
              <a:t>t</a:t>
            </a:r>
            <a:r>
              <a:rPr lang="el-GR" i="1" dirty="0" smtClean="0"/>
              <a:t>, </a:t>
            </a:r>
            <a:r>
              <a:rPr lang="el-GR" dirty="0" smtClean="0"/>
              <a:t> το οριακό κόστος της επιχείρησης αυξάνει σε </a:t>
            </a:r>
            <a:r>
              <a:rPr lang="en-US" i="1" dirty="0" smtClean="0"/>
              <a:t>MC</a:t>
            </a:r>
            <a:r>
              <a:rPr lang="en-US" baseline="30000" dirty="0"/>
              <a:t>*</a:t>
            </a:r>
            <a:r>
              <a:rPr lang="en-US" dirty="0"/>
              <a:t> + </a:t>
            </a:r>
            <a:r>
              <a:rPr lang="en-US" i="1" dirty="0"/>
              <a:t>t</a:t>
            </a:r>
            <a:r>
              <a:rPr lang="en-US" dirty="0"/>
              <a:t>, </a:t>
            </a:r>
            <a:r>
              <a:rPr lang="el-GR" dirty="0" smtClean="0"/>
              <a:t>επομένως οι εξαγωγές μειώνονται σε</a:t>
            </a:r>
            <a:r>
              <a:rPr lang="en-US" dirty="0" smtClean="0"/>
              <a:t> </a:t>
            </a:r>
            <a:r>
              <a:rPr lang="en-US" i="1" dirty="0"/>
              <a:t>X</a:t>
            </a:r>
            <a:r>
              <a:rPr lang="en-US" baseline="-25000" dirty="0"/>
              <a:t>2</a:t>
            </a:r>
            <a:r>
              <a:rPr lang="en-US" dirty="0"/>
              <a:t> </a:t>
            </a:r>
            <a:r>
              <a:rPr lang="el-GR" dirty="0" smtClean="0"/>
              <a:t>και η εγχώρια τιμή αυξάνει σε</a:t>
            </a:r>
            <a:r>
              <a:rPr lang="en-US" dirty="0" smtClean="0"/>
              <a:t> </a:t>
            </a:r>
            <a:r>
              <a:rPr lang="en-US" i="1" dirty="0"/>
              <a:t>P</a:t>
            </a:r>
            <a:r>
              <a:rPr lang="en-US" baseline="-25000" dirty="0"/>
              <a:t>2</a:t>
            </a:r>
            <a:r>
              <a:rPr lang="en-US" dirty="0"/>
              <a:t>.</a:t>
            </a:r>
          </a:p>
          <a:p>
            <a:pPr>
              <a:spcBef>
                <a:spcPct val="10000"/>
              </a:spcBef>
              <a:spcAft>
                <a:spcPct val="10000"/>
              </a:spcAft>
            </a:pPr>
            <a:r>
              <a:rPr lang="el-GR" dirty="0" smtClean="0"/>
              <a:t>Η μείωση στο πλεόνασμα καταναλωτή φαίνεται από την περιοχή </a:t>
            </a:r>
            <a:r>
              <a:rPr lang="en-US" i="1" dirty="0" smtClean="0"/>
              <a:t>c</a:t>
            </a:r>
            <a:r>
              <a:rPr lang="en-US" dirty="0" smtClean="0"/>
              <a:t> </a:t>
            </a:r>
            <a:r>
              <a:rPr lang="en-US" dirty="0"/>
              <a:t>+ </a:t>
            </a:r>
            <a:r>
              <a:rPr lang="en-US" i="1" dirty="0"/>
              <a:t>d</a:t>
            </a:r>
            <a:r>
              <a:rPr lang="en-US" dirty="0"/>
              <a:t>, </a:t>
            </a:r>
            <a:r>
              <a:rPr lang="el-GR" dirty="0" smtClean="0"/>
              <a:t>όπου το</a:t>
            </a:r>
            <a:r>
              <a:rPr lang="en-US" dirty="0" smtClean="0"/>
              <a:t> </a:t>
            </a:r>
            <a:r>
              <a:rPr lang="en-US" i="1" dirty="0"/>
              <a:t>c</a:t>
            </a:r>
            <a:r>
              <a:rPr lang="en-US" dirty="0"/>
              <a:t> </a:t>
            </a:r>
            <a:r>
              <a:rPr lang="en-US" dirty="0" smtClean="0"/>
              <a:t> </a:t>
            </a:r>
            <a:r>
              <a:rPr lang="el-GR" dirty="0" smtClean="0"/>
              <a:t>εισπράττεται ως μέρος των φορολογικών εσόδων.</a:t>
            </a:r>
            <a:endParaRPr lang="en-US" dirty="0"/>
          </a:p>
        </p:txBody>
      </p:sp>
      <p:sp>
        <p:nvSpPr>
          <p:cNvPr id="34" name="Rectangle 33"/>
          <p:cNvSpPr>
            <a:spLocks noChangeArrowheads="1"/>
          </p:cNvSpPr>
          <p:nvPr/>
        </p:nvSpPr>
        <p:spPr bwMode="auto">
          <a:xfrm>
            <a:off x="674688" y="2043113"/>
            <a:ext cx="4826000" cy="35718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32" name="Picture 31" descr="fig9-7_PPT_11.gif"/>
          <p:cNvPicPr>
            <a:picLocks noChangeAspect="1"/>
          </p:cNvPicPr>
          <p:nvPr/>
        </p:nvPicPr>
        <p:blipFill>
          <a:blip r:embed="rId3" cstate="print"/>
          <a:srcRect/>
          <a:stretch>
            <a:fillRect/>
          </a:stretch>
        </p:blipFill>
        <p:spPr bwMode="auto">
          <a:xfrm>
            <a:off x="785813" y="2105025"/>
            <a:ext cx="4610100" cy="3457575"/>
          </a:xfrm>
          <a:prstGeom prst="rect">
            <a:avLst/>
          </a:prstGeom>
          <a:noFill/>
          <a:ln w="9525">
            <a:noFill/>
            <a:miter lim="800000"/>
            <a:headEnd/>
            <a:tailEnd/>
          </a:ln>
        </p:spPr>
      </p:pic>
      <p:grpSp>
        <p:nvGrpSpPr>
          <p:cNvPr id="36" name="Group 35"/>
          <p:cNvGrpSpPr>
            <a:grpSpLocks/>
          </p:cNvGrpSpPr>
          <p:nvPr/>
        </p:nvGrpSpPr>
        <p:grpSpPr bwMode="auto">
          <a:xfrm>
            <a:off x="566738" y="304800"/>
            <a:ext cx="4829175" cy="319088"/>
            <a:chOff x="566738" y="417533"/>
            <a:chExt cx="6138862" cy="206583"/>
          </a:xfrm>
        </p:grpSpPr>
        <p:sp>
          <p:nvSpPr>
            <p:cNvPr id="99347" name="Rectangle 36"/>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99348" name="Straight Connector 37"/>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3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2  </a:t>
            </a:r>
            <a:r>
              <a:rPr lang="el-GR" sz="2400" kern="0" dirty="0" smtClean="0">
                <a:solidFill>
                  <a:srgbClr val="69134B"/>
                </a:solidFill>
                <a:latin typeface="+mj-lt"/>
                <a:ea typeface="+mj-ea"/>
                <a:cs typeface="+mj-cs"/>
              </a:rPr>
              <a:t>Δασμοί με Ξένο Μονοπώλιο</a:t>
            </a:r>
            <a:endParaRPr lang="en-US" sz="2400" kern="0" dirty="0">
              <a:solidFill>
                <a:srgbClr val="69134B"/>
              </a:solidFill>
              <a:latin typeface="+mj-lt"/>
              <a:ea typeface="+mj-ea"/>
              <a:cs typeface="+mj-cs"/>
            </a:endParaRPr>
          </a:p>
        </p:txBody>
      </p:sp>
      <p:sp>
        <p:nvSpPr>
          <p:cNvPr id="42" name="Rectangle 6"/>
          <p:cNvSpPr>
            <a:spLocks noChangeArrowheads="1"/>
          </p:cNvSpPr>
          <p:nvPr/>
        </p:nvSpPr>
        <p:spPr bwMode="auto">
          <a:xfrm>
            <a:off x="232230" y="1254125"/>
            <a:ext cx="8737600" cy="369332"/>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D68AF"/>
                </a:solidFill>
              </a:rPr>
              <a:t>Ισορροπία Ελεύθερου Εμπορίου</a:t>
            </a:r>
            <a:r>
              <a:rPr lang="en-US" sz="1800" dirty="0" smtClean="0">
                <a:solidFill>
                  <a:srgbClr val="3D68AF"/>
                </a:solidFill>
              </a:rPr>
              <a:t> </a:t>
            </a:r>
            <a:r>
              <a:rPr lang="el-GR" sz="1800" dirty="0" smtClean="0">
                <a:solidFill>
                  <a:srgbClr val="3D68AF"/>
                </a:solidFill>
              </a:rPr>
              <a:t>και Επίπτωση Δασμού στην Εγχώρια Τιμή</a:t>
            </a:r>
            <a:endParaRPr lang="en-US" sz="1800" dirty="0">
              <a:solidFill>
                <a:srgbClr val="3D68AF"/>
              </a:solidFill>
            </a:endParaRPr>
          </a:p>
        </p:txBody>
      </p:sp>
      <p:pic>
        <p:nvPicPr>
          <p:cNvPr id="18" name="Picture 17" descr="fig9-7_PPT_1.gif"/>
          <p:cNvPicPr>
            <a:picLocks noChangeAspect="1"/>
          </p:cNvPicPr>
          <p:nvPr/>
        </p:nvPicPr>
        <p:blipFill>
          <a:blip r:embed="rId4" cstate="print"/>
          <a:srcRect/>
          <a:stretch>
            <a:fillRect/>
          </a:stretch>
        </p:blipFill>
        <p:spPr bwMode="auto">
          <a:xfrm>
            <a:off x="785813" y="2105025"/>
            <a:ext cx="4610100" cy="3457575"/>
          </a:xfrm>
          <a:prstGeom prst="rect">
            <a:avLst/>
          </a:prstGeom>
          <a:noFill/>
          <a:ln w="9525">
            <a:noFill/>
            <a:miter lim="800000"/>
            <a:headEnd/>
            <a:tailEnd/>
          </a:ln>
        </p:spPr>
      </p:pic>
      <p:pic>
        <p:nvPicPr>
          <p:cNvPr id="20" name="Picture 19" descr="fig9-7_PPT_2.gif"/>
          <p:cNvPicPr>
            <a:picLocks noChangeAspect="1"/>
          </p:cNvPicPr>
          <p:nvPr/>
        </p:nvPicPr>
        <p:blipFill>
          <a:blip r:embed="rId5" cstate="print"/>
          <a:srcRect/>
          <a:stretch>
            <a:fillRect/>
          </a:stretch>
        </p:blipFill>
        <p:spPr bwMode="auto">
          <a:xfrm>
            <a:off x="785813" y="2105025"/>
            <a:ext cx="4610100" cy="3457575"/>
          </a:xfrm>
          <a:prstGeom prst="rect">
            <a:avLst/>
          </a:prstGeom>
          <a:noFill/>
          <a:ln w="9525">
            <a:noFill/>
            <a:miter lim="800000"/>
            <a:headEnd/>
            <a:tailEnd/>
          </a:ln>
        </p:spPr>
      </p:pic>
      <p:pic>
        <p:nvPicPr>
          <p:cNvPr id="22" name="Picture 21" descr="fig9-7_PPT_3.gif"/>
          <p:cNvPicPr>
            <a:picLocks noChangeAspect="1"/>
          </p:cNvPicPr>
          <p:nvPr/>
        </p:nvPicPr>
        <p:blipFill>
          <a:blip r:embed="rId6" cstate="print"/>
          <a:srcRect/>
          <a:stretch>
            <a:fillRect/>
          </a:stretch>
        </p:blipFill>
        <p:spPr bwMode="auto">
          <a:xfrm>
            <a:off x="785813" y="2105025"/>
            <a:ext cx="4610100" cy="3457575"/>
          </a:xfrm>
          <a:prstGeom prst="rect">
            <a:avLst/>
          </a:prstGeom>
          <a:noFill/>
          <a:ln w="9525">
            <a:noFill/>
            <a:miter lim="800000"/>
            <a:headEnd/>
            <a:tailEnd/>
          </a:ln>
        </p:spPr>
      </p:pic>
      <p:pic>
        <p:nvPicPr>
          <p:cNvPr id="23" name="Picture 22" descr="fig9-7_PPT_4.gif"/>
          <p:cNvPicPr>
            <a:picLocks noChangeAspect="1"/>
          </p:cNvPicPr>
          <p:nvPr/>
        </p:nvPicPr>
        <p:blipFill>
          <a:blip r:embed="rId7" cstate="print"/>
          <a:srcRect/>
          <a:stretch>
            <a:fillRect/>
          </a:stretch>
        </p:blipFill>
        <p:spPr bwMode="auto">
          <a:xfrm>
            <a:off x="785813" y="2105025"/>
            <a:ext cx="4610100" cy="3457575"/>
          </a:xfrm>
          <a:prstGeom prst="rect">
            <a:avLst/>
          </a:prstGeom>
          <a:noFill/>
          <a:ln w="9525">
            <a:noFill/>
            <a:miter lim="800000"/>
            <a:headEnd/>
            <a:tailEnd/>
          </a:ln>
        </p:spPr>
      </p:pic>
      <p:pic>
        <p:nvPicPr>
          <p:cNvPr id="24" name="Picture 23" descr="fig9-7_PPT_5.gif"/>
          <p:cNvPicPr>
            <a:picLocks noChangeAspect="1"/>
          </p:cNvPicPr>
          <p:nvPr/>
        </p:nvPicPr>
        <p:blipFill>
          <a:blip r:embed="rId8" cstate="print"/>
          <a:srcRect/>
          <a:stretch>
            <a:fillRect/>
          </a:stretch>
        </p:blipFill>
        <p:spPr bwMode="auto">
          <a:xfrm>
            <a:off x="785813" y="2105025"/>
            <a:ext cx="4610100" cy="3457575"/>
          </a:xfrm>
          <a:prstGeom prst="rect">
            <a:avLst/>
          </a:prstGeom>
          <a:noFill/>
          <a:ln w="9525">
            <a:noFill/>
            <a:miter lim="800000"/>
            <a:headEnd/>
            <a:tailEnd/>
          </a:ln>
        </p:spPr>
      </p:pic>
      <p:pic>
        <p:nvPicPr>
          <p:cNvPr id="25" name="Picture 24" descr="fig9-7_PPT_6.gif"/>
          <p:cNvPicPr>
            <a:picLocks noChangeAspect="1"/>
          </p:cNvPicPr>
          <p:nvPr/>
        </p:nvPicPr>
        <p:blipFill>
          <a:blip r:embed="rId9" cstate="print"/>
          <a:srcRect/>
          <a:stretch>
            <a:fillRect/>
          </a:stretch>
        </p:blipFill>
        <p:spPr bwMode="auto">
          <a:xfrm>
            <a:off x="785813" y="2105025"/>
            <a:ext cx="4610100" cy="3457575"/>
          </a:xfrm>
          <a:prstGeom prst="rect">
            <a:avLst/>
          </a:prstGeom>
          <a:noFill/>
          <a:ln w="9525">
            <a:noFill/>
            <a:miter lim="800000"/>
            <a:headEnd/>
            <a:tailEnd/>
          </a:ln>
        </p:spPr>
      </p:pic>
      <p:pic>
        <p:nvPicPr>
          <p:cNvPr id="26" name="Picture 25" descr="fig9-7_PPT_7.gif"/>
          <p:cNvPicPr>
            <a:picLocks noChangeAspect="1"/>
          </p:cNvPicPr>
          <p:nvPr/>
        </p:nvPicPr>
        <p:blipFill>
          <a:blip r:embed="rId10" cstate="print"/>
          <a:srcRect/>
          <a:stretch>
            <a:fillRect/>
          </a:stretch>
        </p:blipFill>
        <p:spPr bwMode="auto">
          <a:xfrm>
            <a:off x="785813" y="2105025"/>
            <a:ext cx="4610100" cy="3457575"/>
          </a:xfrm>
          <a:prstGeom prst="rect">
            <a:avLst/>
          </a:prstGeom>
          <a:noFill/>
          <a:ln w="9525">
            <a:noFill/>
            <a:miter lim="800000"/>
            <a:headEnd/>
            <a:tailEnd/>
          </a:ln>
        </p:spPr>
      </p:pic>
      <p:pic>
        <p:nvPicPr>
          <p:cNvPr id="28" name="Picture 27" descr="fig9-7_PPT_9.gif"/>
          <p:cNvPicPr>
            <a:picLocks noChangeAspect="1"/>
          </p:cNvPicPr>
          <p:nvPr/>
        </p:nvPicPr>
        <p:blipFill>
          <a:blip r:embed="rId11" cstate="print"/>
          <a:srcRect/>
          <a:stretch>
            <a:fillRect/>
          </a:stretch>
        </p:blipFill>
        <p:spPr bwMode="auto">
          <a:xfrm>
            <a:off x="785813" y="2105025"/>
            <a:ext cx="4610100" cy="3457575"/>
          </a:xfrm>
          <a:prstGeom prst="rect">
            <a:avLst/>
          </a:prstGeom>
          <a:noFill/>
          <a:ln w="9525">
            <a:noFill/>
            <a:miter lim="800000"/>
            <a:headEnd/>
            <a:tailEnd/>
          </a:ln>
        </p:spPr>
      </p:pic>
      <p:pic>
        <p:nvPicPr>
          <p:cNvPr id="27" name="Picture 26" descr="fig9-7_PPT_8.gif"/>
          <p:cNvPicPr>
            <a:picLocks noChangeAspect="1"/>
          </p:cNvPicPr>
          <p:nvPr/>
        </p:nvPicPr>
        <p:blipFill>
          <a:blip r:embed="rId12" cstate="print"/>
          <a:srcRect/>
          <a:stretch>
            <a:fillRect/>
          </a:stretch>
        </p:blipFill>
        <p:spPr bwMode="auto">
          <a:xfrm>
            <a:off x="785813" y="2105025"/>
            <a:ext cx="4610100" cy="34575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2213"/>
                                        </p:tgtEl>
                                        <p:attrNameLst>
                                          <p:attrName>style.visibility</p:attrName>
                                        </p:attrNameLst>
                                      </p:cBhvr>
                                      <p:to>
                                        <p:strVal val="visible"/>
                                      </p:to>
                                    </p:set>
                                    <p:animEffect transition="in" filter="wipe(left)">
                                      <p:cBhvr>
                                        <p:cTn id="15" dur="500"/>
                                        <p:tgtEl>
                                          <p:spTgt spid="8622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ppt_x</p:attrName>
                                        </p:attrNameLst>
                                      </p:cBhvr>
                                      <p:tavLst>
                                        <p:tav tm="0">
                                          <p:val>
                                            <p:strVal val="#ppt_x-.2"/>
                                          </p:val>
                                        </p:tav>
                                        <p:tav tm="100000">
                                          <p:val>
                                            <p:strVal val="#ppt_x"/>
                                          </p:val>
                                        </p:tav>
                                      </p:tavLst>
                                    </p:anim>
                                    <p:anim calcmode="lin" valueType="num">
                                      <p:cBhvr>
                                        <p:cTn id="24"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5" dur="500"/>
                                        <p:tgtEl>
                                          <p:spTgt spid="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wipe(left)">
                                      <p:cBhvr>
                                        <p:cTn id="37" dur="500"/>
                                        <p:tgtEl>
                                          <p:spTgt spid="21">
                                            <p:txEl>
                                              <p:pRg st="0" end="0"/>
                                            </p:txEl>
                                          </p:spTgt>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1000"/>
                                        <p:tgtEl>
                                          <p:spTgt spid="20"/>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1000"/>
                                        <p:tgtEl>
                                          <p:spTgt spid="22"/>
                                        </p:tgtEl>
                                      </p:cBhvr>
                                    </p:animEffect>
                                  </p:childTnLst>
                                </p:cTn>
                              </p:par>
                            </p:childTnLst>
                          </p:cTn>
                        </p:par>
                        <p:par>
                          <p:cTn id="50" fill="hold">
                            <p:stCondLst>
                              <p:cond delay="650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1000"/>
                                        <p:tgtEl>
                                          <p:spTgt spid="23"/>
                                        </p:tgtEl>
                                      </p:cBhvr>
                                    </p:animEffect>
                                  </p:childTnLst>
                                </p:cTn>
                              </p:par>
                            </p:childTnLst>
                          </p:cTn>
                        </p:par>
                        <p:par>
                          <p:cTn id="54" fill="hold">
                            <p:stCondLst>
                              <p:cond delay="7500"/>
                            </p:stCondLst>
                            <p:childTnLst>
                              <p:par>
                                <p:cTn id="55" presetID="22" presetClass="entr" presetSubtype="1"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1000"/>
                                        <p:tgtEl>
                                          <p:spTgt spid="24"/>
                                        </p:tgtEl>
                                      </p:cBhvr>
                                    </p:animEffect>
                                  </p:childTnLst>
                                </p:cTn>
                              </p:par>
                            </p:childTnLst>
                          </p:cTn>
                        </p:par>
                        <p:par>
                          <p:cTn id="58" fill="hold">
                            <p:stCondLst>
                              <p:cond delay="8500"/>
                            </p:stCondLst>
                            <p:childTnLst>
                              <p:par>
                                <p:cTn id="59" presetID="22" presetClass="entr" presetSubtype="8"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10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1">
                                            <p:txEl>
                                              <p:pRg st="1" end="1"/>
                                            </p:txEl>
                                          </p:spTgt>
                                        </p:tgtEl>
                                        <p:attrNameLst>
                                          <p:attrName>style.visibility</p:attrName>
                                        </p:attrNameLst>
                                      </p:cBhvr>
                                      <p:to>
                                        <p:strVal val="visible"/>
                                      </p:to>
                                    </p:set>
                                    <p:animEffect transition="in" filter="wipe(left)">
                                      <p:cBhvr>
                                        <p:cTn id="66" dur="500"/>
                                        <p:tgtEl>
                                          <p:spTgt spid="21">
                                            <p:txEl>
                                              <p:pRg st="1" end="1"/>
                                            </p:txEl>
                                          </p:spTgt>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1000"/>
                                        <p:tgtEl>
                                          <p:spTgt spid="26"/>
                                        </p:tgtEl>
                                      </p:cBhvr>
                                    </p:animEffect>
                                  </p:childTnLst>
                                </p:cTn>
                              </p:par>
                            </p:childTnLst>
                          </p:cTn>
                        </p:par>
                        <p:par>
                          <p:cTn id="71" fill="hold">
                            <p:stCondLst>
                              <p:cond delay="1500"/>
                            </p:stCondLst>
                            <p:childTnLst>
                              <p:par>
                                <p:cTn id="72" presetID="22" presetClass="entr" presetSubtype="1"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up)">
                                      <p:cBhvr>
                                        <p:cTn id="74" dur="1000"/>
                                        <p:tgtEl>
                                          <p:spTgt spid="27"/>
                                        </p:tgtEl>
                                      </p:cBhvr>
                                    </p:animEffect>
                                  </p:childTnLst>
                                </p:cTn>
                              </p:par>
                            </p:childTnLst>
                          </p:cTn>
                        </p:par>
                        <p:par>
                          <p:cTn id="75" fill="hold">
                            <p:stCondLst>
                              <p:cond delay="2500"/>
                            </p:stCondLst>
                            <p:childTnLst>
                              <p:par>
                                <p:cTn id="76" presetID="22" presetClass="entr" presetSubtype="4"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10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1">
                                            <p:txEl>
                                              <p:pRg st="2" end="2"/>
                                            </p:txEl>
                                          </p:spTgt>
                                        </p:tgtEl>
                                        <p:attrNameLst>
                                          <p:attrName>style.visibility</p:attrName>
                                        </p:attrNameLst>
                                      </p:cBhvr>
                                      <p:to>
                                        <p:strVal val="visible"/>
                                      </p:to>
                                    </p:set>
                                    <p:animEffect transition="in" filter="wipe(left)">
                                      <p:cBhvr>
                                        <p:cTn id="83" dur="500"/>
                                        <p:tgtEl>
                                          <p:spTgt spid="21">
                                            <p:txEl>
                                              <p:pRg st="2" end="2"/>
                                            </p:txEl>
                                          </p:spTgt>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19" grpId="0" animBg="1"/>
      <p:bldP spid="21" grpId="0" uiExpand="1" build="p" bldLvl="3"/>
      <p:bldP spid="34" grpId="0" animBg="1"/>
      <p:bldP spid="39" grpId="0"/>
      <p:bldP spid="4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4273" name="Group 39"/>
          <p:cNvGrpSpPr>
            <a:grpSpLocks/>
          </p:cNvGrpSpPr>
          <p:nvPr/>
        </p:nvGrpSpPr>
        <p:grpSpPr bwMode="auto">
          <a:xfrm>
            <a:off x="566738" y="1652588"/>
            <a:ext cx="8359775" cy="4078287"/>
            <a:chOff x="566738" y="2200275"/>
            <a:chExt cx="7805737" cy="4219575"/>
          </a:xfrm>
        </p:grpSpPr>
        <p:sp>
          <p:nvSpPr>
            <p:cNvPr id="54299"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4300" name="Rectangle 30"/>
            <p:cNvSpPr>
              <a:spLocks noChangeArrowheads="1"/>
            </p:cNvSpPr>
            <p:nvPr/>
          </p:nvSpPr>
          <p:spPr bwMode="auto">
            <a:xfrm>
              <a:off x="581024" y="2219326"/>
              <a:ext cx="7772401" cy="33110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54274"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Ξένο Μονοπώλιο</a:t>
            </a:r>
            <a:endParaRPr lang="en-US" sz="2400" dirty="0" smtClean="0">
              <a:solidFill>
                <a:srgbClr val="356A41"/>
              </a:solidFill>
            </a:endParaRPr>
          </a:p>
        </p:txBody>
      </p:sp>
      <p:sp>
        <p:nvSpPr>
          <p:cNvPr id="54275" name="Text Box 7"/>
          <p:cNvSpPr txBox="1">
            <a:spLocks noChangeArrowheads="1"/>
          </p:cNvSpPr>
          <p:nvPr/>
        </p:nvSpPr>
        <p:spPr bwMode="auto">
          <a:xfrm>
            <a:off x="595313" y="1663700"/>
            <a:ext cx="2614612"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9-7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5500688" y="1947863"/>
            <a:ext cx="3405187" cy="3834896"/>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Δασμός με Ξένο Μονοπώλιο Υπό Καθεστώς Ελεύθερου Εμπορίου (συνέχεια)</a:t>
            </a:r>
            <a:r>
              <a:rPr lang="en-US" sz="1600" dirty="0" smtClean="0">
                <a:solidFill>
                  <a:srgbClr val="8A3A6A"/>
                </a:solidFill>
              </a:rPr>
              <a:t>T</a:t>
            </a:r>
            <a:endParaRPr lang="en-US" sz="1600" dirty="0">
              <a:solidFill>
                <a:srgbClr val="8A3A6A"/>
              </a:solidFill>
            </a:endParaRPr>
          </a:p>
          <a:p>
            <a:pPr>
              <a:spcBef>
                <a:spcPct val="10000"/>
              </a:spcBef>
              <a:spcAft>
                <a:spcPct val="10000"/>
              </a:spcAft>
            </a:pPr>
            <a:r>
              <a:rPr lang="el-GR" sz="1600" dirty="0" smtClean="0"/>
              <a:t>Η άνευ δασμού τιμή που εισπράττει ο ξένος εξαγωγέας μειώνεται σε </a:t>
            </a:r>
            <a:r>
              <a:rPr lang="en-US" sz="1600" dirty="0" smtClean="0"/>
              <a:t> </a:t>
            </a:r>
            <a:r>
              <a:rPr lang="en-US" sz="1600" i="1" dirty="0" smtClean="0"/>
              <a:t>P</a:t>
            </a:r>
            <a:r>
              <a:rPr lang="en-US" sz="1600" baseline="-25000" dirty="0" smtClean="0"/>
              <a:t>3</a:t>
            </a:r>
            <a:r>
              <a:rPr lang="en-US" sz="1600" dirty="0" smtClean="0"/>
              <a:t> </a:t>
            </a:r>
            <a:r>
              <a:rPr lang="en-US" sz="1600" dirty="0"/>
              <a:t>= </a:t>
            </a:r>
            <a:r>
              <a:rPr lang="en-US" sz="1600" i="1" dirty="0"/>
              <a:t>P</a:t>
            </a:r>
            <a:r>
              <a:rPr lang="en-US" sz="1600" baseline="-25000" dirty="0"/>
              <a:t>2</a:t>
            </a:r>
            <a:r>
              <a:rPr lang="en-US" sz="1600" dirty="0"/>
              <a:t> − </a:t>
            </a:r>
            <a:r>
              <a:rPr lang="en-US" sz="1600" i="1" dirty="0" smtClean="0"/>
              <a:t>t</a:t>
            </a:r>
            <a:r>
              <a:rPr lang="en-US" sz="1600" dirty="0" smtClean="0"/>
              <a:t>.</a:t>
            </a:r>
            <a:r>
              <a:rPr lang="el-GR" sz="1600" dirty="0" smtClean="0"/>
              <a:t> Λόγω της πτώσης της τιμής άνευ δασμού, η χώρα μας έχει κέρδη σε όρους εμπορίου, ίσα με την περιοχή </a:t>
            </a:r>
            <a:r>
              <a:rPr lang="en-US" sz="1600" i="1" dirty="0" smtClean="0"/>
              <a:t>e</a:t>
            </a:r>
            <a:r>
              <a:rPr lang="en-US" sz="1600" dirty="0"/>
              <a:t>. </a:t>
            </a:r>
            <a:r>
              <a:rPr lang="el-GR" sz="1600" dirty="0" smtClean="0"/>
              <a:t>Επομένως, η μεταβολή της συνολικής ευημερίας εξαρτάται από το μέγεθος του κέρδους σε όρους εμπορίου</a:t>
            </a:r>
            <a:r>
              <a:rPr lang="en-US" sz="1600" dirty="0" smtClean="0"/>
              <a:t> </a:t>
            </a:r>
            <a:r>
              <a:rPr lang="en-US" sz="1600" dirty="0"/>
              <a:t>e </a:t>
            </a:r>
            <a:r>
              <a:rPr lang="el-GR" sz="1600" dirty="0" smtClean="0"/>
              <a:t>σε σχέση με την απώλεια νεκρού βάρους </a:t>
            </a:r>
            <a:r>
              <a:rPr lang="en-US" sz="1600" dirty="0" smtClean="0"/>
              <a:t> </a:t>
            </a:r>
            <a:r>
              <a:rPr lang="en-US" sz="1600" i="1" dirty="0"/>
              <a:t>d</a:t>
            </a:r>
            <a:r>
              <a:rPr lang="en-US" sz="1600" dirty="0"/>
              <a:t>. </a:t>
            </a:r>
          </a:p>
        </p:txBody>
      </p:sp>
      <p:sp>
        <p:nvSpPr>
          <p:cNvPr id="54277" name="Rectangle 33"/>
          <p:cNvSpPr>
            <a:spLocks noChangeArrowheads="1"/>
          </p:cNvSpPr>
          <p:nvPr/>
        </p:nvSpPr>
        <p:spPr bwMode="auto">
          <a:xfrm>
            <a:off x="674688" y="2043113"/>
            <a:ext cx="4826000" cy="35718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4278" name="Picture 31" descr="fig9-7_PPT_11.gif"/>
          <p:cNvPicPr>
            <a:picLocks noChangeAspect="1"/>
          </p:cNvPicPr>
          <p:nvPr/>
        </p:nvPicPr>
        <p:blipFill>
          <a:blip r:embed="rId3" cstate="print"/>
          <a:srcRect/>
          <a:stretch>
            <a:fillRect/>
          </a:stretch>
        </p:blipFill>
        <p:spPr bwMode="auto">
          <a:xfrm>
            <a:off x="785813" y="2105025"/>
            <a:ext cx="4610100" cy="3457575"/>
          </a:xfrm>
          <a:prstGeom prst="rect">
            <a:avLst/>
          </a:prstGeom>
          <a:noFill/>
          <a:ln w="9525">
            <a:noFill/>
            <a:miter lim="800000"/>
            <a:headEnd/>
            <a:tailEnd/>
          </a:ln>
        </p:spPr>
      </p:pic>
      <p:grpSp>
        <p:nvGrpSpPr>
          <p:cNvPr id="54279" name="Group 35"/>
          <p:cNvGrpSpPr>
            <a:grpSpLocks/>
          </p:cNvGrpSpPr>
          <p:nvPr/>
        </p:nvGrpSpPr>
        <p:grpSpPr bwMode="auto">
          <a:xfrm>
            <a:off x="566738" y="304800"/>
            <a:ext cx="4829175" cy="319088"/>
            <a:chOff x="566738" y="417533"/>
            <a:chExt cx="6138862" cy="206583"/>
          </a:xfrm>
        </p:grpSpPr>
        <p:sp>
          <p:nvSpPr>
            <p:cNvPr id="54297" name="Rectangle 36"/>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54298" name="Straight Connector 37"/>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3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2 </a:t>
            </a:r>
            <a:r>
              <a:rPr lang="el-GR" sz="2400" kern="0" dirty="0" smtClean="0">
                <a:solidFill>
                  <a:srgbClr val="69134B"/>
                </a:solidFill>
              </a:rPr>
              <a:t>Δασμοί με Ξένο Μονοπώλιο</a:t>
            </a:r>
            <a:endParaRPr lang="en-US" sz="2400" kern="0" dirty="0">
              <a:solidFill>
                <a:srgbClr val="69134B"/>
              </a:solidFill>
              <a:latin typeface="+mj-lt"/>
              <a:ea typeface="+mj-ea"/>
              <a:cs typeface="+mj-cs"/>
            </a:endParaRPr>
          </a:p>
        </p:txBody>
      </p:sp>
      <p:sp>
        <p:nvSpPr>
          <p:cNvPr id="54281" name="Rectangle 6"/>
          <p:cNvSpPr>
            <a:spLocks noChangeArrowheads="1"/>
          </p:cNvSpPr>
          <p:nvPr/>
        </p:nvSpPr>
        <p:spPr bwMode="auto">
          <a:xfrm>
            <a:off x="275772" y="1254125"/>
            <a:ext cx="8679542" cy="369332"/>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D68AF"/>
                </a:solidFill>
              </a:rPr>
              <a:t>Ισορροπία Ελεύθερου Εμπορίου</a:t>
            </a:r>
            <a:r>
              <a:rPr lang="en-US" sz="1800" dirty="0" smtClean="0">
                <a:solidFill>
                  <a:srgbClr val="3D68AF"/>
                </a:solidFill>
              </a:rPr>
              <a:t> </a:t>
            </a:r>
            <a:r>
              <a:rPr lang="el-GR" sz="1800" dirty="0" smtClean="0">
                <a:solidFill>
                  <a:srgbClr val="3D68AF"/>
                </a:solidFill>
              </a:rPr>
              <a:t>και Επίπτωση Δασμού στην Εγχώρια Τιμή</a:t>
            </a:r>
            <a:endParaRPr lang="en-US" sz="1800" dirty="0" smtClean="0">
              <a:solidFill>
                <a:srgbClr val="3D68AF"/>
              </a:solidFill>
            </a:endParaRPr>
          </a:p>
        </p:txBody>
      </p:sp>
      <p:sp>
        <p:nvSpPr>
          <p:cNvPr id="44" name="Rectangle 43"/>
          <p:cNvSpPr>
            <a:spLocks noChangeArrowheads="1"/>
          </p:cNvSpPr>
          <p:nvPr/>
        </p:nvSpPr>
        <p:spPr bwMode="auto">
          <a:xfrm>
            <a:off x="3280229" y="5797550"/>
            <a:ext cx="5682796" cy="928688"/>
          </a:xfrm>
          <a:prstGeom prst="rect">
            <a:avLst/>
          </a:prstGeom>
          <a:noFill/>
          <a:ln w="9525">
            <a:noFill/>
            <a:miter lim="800000"/>
            <a:headEnd/>
            <a:tailEnd/>
          </a:ln>
        </p:spPr>
        <p:txBody>
          <a:bodyPr wrap="square">
            <a:spAutoFit/>
          </a:bodyPr>
          <a:lstStyle/>
          <a:p>
            <a:pPr>
              <a:spcBef>
                <a:spcPct val="10000"/>
              </a:spcBef>
              <a:spcAft>
                <a:spcPct val="10000"/>
              </a:spcAft>
            </a:pPr>
            <a:r>
              <a:rPr lang="el-GR" sz="1600" b="0" dirty="0" smtClean="0"/>
              <a:t>Μείωση εγχώριου πλεονάσματος καταναλωτή</a:t>
            </a:r>
            <a:r>
              <a:rPr lang="en-US" sz="1600" b="0" dirty="0" smtClean="0"/>
              <a:t>: </a:t>
            </a:r>
            <a:r>
              <a:rPr lang="en-US" sz="1600" b="0" dirty="0"/>
              <a:t>− (</a:t>
            </a:r>
            <a:r>
              <a:rPr lang="en-US" sz="1600" b="0" i="1" dirty="0"/>
              <a:t>c + d)</a:t>
            </a:r>
          </a:p>
          <a:p>
            <a:pPr>
              <a:spcBef>
                <a:spcPct val="10000"/>
              </a:spcBef>
              <a:spcAft>
                <a:spcPct val="10000"/>
              </a:spcAft>
            </a:pPr>
            <a:r>
              <a:rPr lang="el-GR" sz="1600" b="0" dirty="0" smtClean="0"/>
              <a:t>Αύξηση στα εγχώρια κρατικά έσοδα</a:t>
            </a:r>
            <a:r>
              <a:rPr lang="en-US" sz="1600" b="0" dirty="0" smtClean="0"/>
              <a:t>: </a:t>
            </a:r>
            <a:r>
              <a:rPr lang="en-US" sz="1600" b="0" dirty="0"/>
              <a:t>+ (</a:t>
            </a:r>
            <a:r>
              <a:rPr lang="en-US" sz="1600" b="0" i="1" dirty="0"/>
              <a:t>c + e)</a:t>
            </a:r>
          </a:p>
          <a:p>
            <a:pPr>
              <a:spcBef>
                <a:spcPct val="10000"/>
              </a:spcBef>
              <a:spcAft>
                <a:spcPct val="10000"/>
              </a:spcAft>
            </a:pPr>
            <a:r>
              <a:rPr lang="el-GR" sz="1600" dirty="0" smtClean="0"/>
              <a:t>Καθαρή μεταβολή στην εγχώρια ευημερία</a:t>
            </a:r>
            <a:r>
              <a:rPr lang="en-US" sz="1600" dirty="0" smtClean="0"/>
              <a:t>: </a:t>
            </a:r>
            <a:r>
              <a:rPr lang="en-US" sz="1600" dirty="0"/>
              <a:t>+ (</a:t>
            </a:r>
            <a:r>
              <a:rPr lang="en-US" sz="1600" i="1" dirty="0"/>
              <a:t>e + d)</a:t>
            </a:r>
            <a:endParaRPr lang="en-US" sz="1600" dirty="0"/>
          </a:p>
        </p:txBody>
      </p:sp>
      <p:sp>
        <p:nvSpPr>
          <p:cNvPr id="45" name="Rectangle 6"/>
          <p:cNvSpPr>
            <a:spLocks noChangeArrowheads="1"/>
          </p:cNvSpPr>
          <p:nvPr/>
        </p:nvSpPr>
        <p:spPr bwMode="auto">
          <a:xfrm>
            <a:off x="566739" y="5756274"/>
            <a:ext cx="2568347" cy="584775"/>
          </a:xfrm>
          <a:prstGeom prst="rect">
            <a:avLst/>
          </a:prstGeom>
          <a:noFill/>
          <a:ln w="9525" algn="ctr">
            <a:noFill/>
            <a:miter lim="800000"/>
            <a:headEnd/>
            <a:tailEnd/>
          </a:ln>
        </p:spPr>
        <p:txBody>
          <a:bodyPr wrap="square">
            <a:spAutoFit/>
          </a:bodyPr>
          <a:lstStyle/>
          <a:p>
            <a:pPr>
              <a:spcBef>
                <a:spcPct val="20000"/>
              </a:spcBef>
            </a:pPr>
            <a:r>
              <a:rPr lang="el-GR" sz="1600" dirty="0" smtClean="0">
                <a:solidFill>
                  <a:srgbClr val="3D68AF"/>
                </a:solidFill>
              </a:rPr>
              <a:t>Επίπτωση Δασμού στην Εγχώρια Ευημερία  </a:t>
            </a:r>
            <a:endParaRPr lang="en-US" sz="1600" dirty="0">
              <a:solidFill>
                <a:srgbClr val="3D68AF"/>
              </a:solidFill>
            </a:endParaRPr>
          </a:p>
        </p:txBody>
      </p:sp>
      <p:pic>
        <p:nvPicPr>
          <p:cNvPr id="54284" name="Picture 17" descr="fig9-7_PPT_1.gif"/>
          <p:cNvPicPr>
            <a:picLocks noChangeAspect="1"/>
          </p:cNvPicPr>
          <p:nvPr/>
        </p:nvPicPr>
        <p:blipFill>
          <a:blip r:embed="rId4" cstate="print"/>
          <a:srcRect/>
          <a:stretch>
            <a:fillRect/>
          </a:stretch>
        </p:blipFill>
        <p:spPr bwMode="auto">
          <a:xfrm>
            <a:off x="785813" y="2105025"/>
            <a:ext cx="4610100" cy="3457575"/>
          </a:xfrm>
          <a:prstGeom prst="rect">
            <a:avLst/>
          </a:prstGeom>
          <a:noFill/>
          <a:ln w="9525">
            <a:noFill/>
            <a:miter lim="800000"/>
            <a:headEnd/>
            <a:tailEnd/>
          </a:ln>
        </p:spPr>
      </p:pic>
      <p:pic>
        <p:nvPicPr>
          <p:cNvPr id="54285" name="Picture 19" descr="fig9-7_PPT_2.gif"/>
          <p:cNvPicPr>
            <a:picLocks noChangeAspect="1"/>
          </p:cNvPicPr>
          <p:nvPr/>
        </p:nvPicPr>
        <p:blipFill>
          <a:blip r:embed="rId5" cstate="print"/>
          <a:srcRect/>
          <a:stretch>
            <a:fillRect/>
          </a:stretch>
        </p:blipFill>
        <p:spPr bwMode="auto">
          <a:xfrm>
            <a:off x="785813" y="2105025"/>
            <a:ext cx="4610100" cy="3457575"/>
          </a:xfrm>
          <a:prstGeom prst="rect">
            <a:avLst/>
          </a:prstGeom>
          <a:noFill/>
          <a:ln w="9525">
            <a:noFill/>
            <a:miter lim="800000"/>
            <a:headEnd/>
            <a:tailEnd/>
          </a:ln>
        </p:spPr>
      </p:pic>
      <p:pic>
        <p:nvPicPr>
          <p:cNvPr id="35" name="Picture 34" descr="fig9-7_PPT_13.gif"/>
          <p:cNvPicPr>
            <a:picLocks noChangeAspect="1"/>
          </p:cNvPicPr>
          <p:nvPr/>
        </p:nvPicPr>
        <p:blipFill>
          <a:blip r:embed="rId6" cstate="print"/>
          <a:srcRect/>
          <a:stretch>
            <a:fillRect/>
          </a:stretch>
        </p:blipFill>
        <p:spPr bwMode="auto">
          <a:xfrm>
            <a:off x="785813" y="2105025"/>
            <a:ext cx="4610100" cy="3457575"/>
          </a:xfrm>
          <a:prstGeom prst="rect">
            <a:avLst/>
          </a:prstGeom>
          <a:noFill/>
          <a:ln w="9525">
            <a:noFill/>
            <a:miter lim="800000"/>
            <a:headEnd/>
            <a:tailEnd/>
          </a:ln>
        </p:spPr>
      </p:pic>
      <p:pic>
        <p:nvPicPr>
          <p:cNvPr id="54287" name="Picture 21" descr="fig9-7_PPT_3.gif"/>
          <p:cNvPicPr>
            <a:picLocks noChangeAspect="1"/>
          </p:cNvPicPr>
          <p:nvPr/>
        </p:nvPicPr>
        <p:blipFill>
          <a:blip r:embed="rId7" cstate="print"/>
          <a:srcRect/>
          <a:stretch>
            <a:fillRect/>
          </a:stretch>
        </p:blipFill>
        <p:spPr bwMode="auto">
          <a:xfrm>
            <a:off x="785813" y="2105025"/>
            <a:ext cx="4610100" cy="3457575"/>
          </a:xfrm>
          <a:prstGeom prst="rect">
            <a:avLst/>
          </a:prstGeom>
          <a:noFill/>
          <a:ln w="9525">
            <a:noFill/>
            <a:miter lim="800000"/>
            <a:headEnd/>
            <a:tailEnd/>
          </a:ln>
        </p:spPr>
      </p:pic>
      <p:pic>
        <p:nvPicPr>
          <p:cNvPr id="54288" name="Picture 22" descr="fig9-7_PPT_4.gif"/>
          <p:cNvPicPr>
            <a:picLocks noChangeAspect="1"/>
          </p:cNvPicPr>
          <p:nvPr/>
        </p:nvPicPr>
        <p:blipFill>
          <a:blip r:embed="rId8" cstate="print"/>
          <a:srcRect/>
          <a:stretch>
            <a:fillRect/>
          </a:stretch>
        </p:blipFill>
        <p:spPr bwMode="auto">
          <a:xfrm>
            <a:off x="785813" y="2105025"/>
            <a:ext cx="4610100" cy="3457575"/>
          </a:xfrm>
          <a:prstGeom prst="rect">
            <a:avLst/>
          </a:prstGeom>
          <a:noFill/>
          <a:ln w="9525">
            <a:noFill/>
            <a:miter lim="800000"/>
            <a:headEnd/>
            <a:tailEnd/>
          </a:ln>
        </p:spPr>
      </p:pic>
      <p:pic>
        <p:nvPicPr>
          <p:cNvPr id="54289" name="Picture 23" descr="fig9-7_PPT_5.gif"/>
          <p:cNvPicPr>
            <a:picLocks noChangeAspect="1"/>
          </p:cNvPicPr>
          <p:nvPr/>
        </p:nvPicPr>
        <p:blipFill>
          <a:blip r:embed="rId9" cstate="print"/>
          <a:srcRect/>
          <a:stretch>
            <a:fillRect/>
          </a:stretch>
        </p:blipFill>
        <p:spPr bwMode="auto">
          <a:xfrm>
            <a:off x="785813" y="2105025"/>
            <a:ext cx="4610100" cy="3457575"/>
          </a:xfrm>
          <a:prstGeom prst="rect">
            <a:avLst/>
          </a:prstGeom>
          <a:noFill/>
          <a:ln w="9525">
            <a:noFill/>
            <a:miter lim="800000"/>
            <a:headEnd/>
            <a:tailEnd/>
          </a:ln>
        </p:spPr>
      </p:pic>
      <p:pic>
        <p:nvPicPr>
          <p:cNvPr id="54290" name="Picture 24" descr="fig9-7_PPT_6.gif"/>
          <p:cNvPicPr>
            <a:picLocks noChangeAspect="1"/>
          </p:cNvPicPr>
          <p:nvPr/>
        </p:nvPicPr>
        <p:blipFill>
          <a:blip r:embed="rId10" cstate="print"/>
          <a:srcRect/>
          <a:stretch>
            <a:fillRect/>
          </a:stretch>
        </p:blipFill>
        <p:spPr bwMode="auto">
          <a:xfrm>
            <a:off x="785813" y="2105025"/>
            <a:ext cx="4610100" cy="3457575"/>
          </a:xfrm>
          <a:prstGeom prst="rect">
            <a:avLst/>
          </a:prstGeom>
          <a:noFill/>
          <a:ln w="9525">
            <a:noFill/>
            <a:miter lim="800000"/>
            <a:headEnd/>
            <a:tailEnd/>
          </a:ln>
        </p:spPr>
      </p:pic>
      <p:pic>
        <p:nvPicPr>
          <p:cNvPr id="54291" name="Picture 25" descr="fig9-7_PPT_7.gif"/>
          <p:cNvPicPr>
            <a:picLocks noChangeAspect="1"/>
          </p:cNvPicPr>
          <p:nvPr/>
        </p:nvPicPr>
        <p:blipFill>
          <a:blip r:embed="rId11" cstate="print"/>
          <a:srcRect/>
          <a:stretch>
            <a:fillRect/>
          </a:stretch>
        </p:blipFill>
        <p:spPr bwMode="auto">
          <a:xfrm>
            <a:off x="785813" y="2105025"/>
            <a:ext cx="4610100" cy="3457575"/>
          </a:xfrm>
          <a:prstGeom prst="rect">
            <a:avLst/>
          </a:prstGeom>
          <a:noFill/>
          <a:ln w="9525">
            <a:noFill/>
            <a:miter lim="800000"/>
            <a:headEnd/>
            <a:tailEnd/>
          </a:ln>
        </p:spPr>
      </p:pic>
      <p:pic>
        <p:nvPicPr>
          <p:cNvPr id="29" name="Picture 28" descr="fig9-7_PPT_10.gif"/>
          <p:cNvPicPr>
            <a:picLocks noChangeAspect="1"/>
          </p:cNvPicPr>
          <p:nvPr/>
        </p:nvPicPr>
        <p:blipFill>
          <a:blip r:embed="rId12" cstate="print"/>
          <a:srcRect/>
          <a:stretch>
            <a:fillRect/>
          </a:stretch>
        </p:blipFill>
        <p:spPr bwMode="auto">
          <a:xfrm>
            <a:off x="785813" y="2105025"/>
            <a:ext cx="4610100" cy="3457575"/>
          </a:xfrm>
          <a:prstGeom prst="rect">
            <a:avLst/>
          </a:prstGeom>
          <a:noFill/>
          <a:ln w="9525">
            <a:noFill/>
            <a:miter lim="800000"/>
            <a:headEnd/>
            <a:tailEnd/>
          </a:ln>
        </p:spPr>
      </p:pic>
      <p:pic>
        <p:nvPicPr>
          <p:cNvPr id="33" name="Picture 32" descr="fig9-7_PPT_12.gif"/>
          <p:cNvPicPr>
            <a:picLocks noChangeAspect="1"/>
          </p:cNvPicPr>
          <p:nvPr/>
        </p:nvPicPr>
        <p:blipFill>
          <a:blip r:embed="rId13" cstate="print"/>
          <a:srcRect/>
          <a:stretch>
            <a:fillRect/>
          </a:stretch>
        </p:blipFill>
        <p:spPr bwMode="auto">
          <a:xfrm>
            <a:off x="785813" y="2105025"/>
            <a:ext cx="4610100" cy="3457575"/>
          </a:xfrm>
          <a:prstGeom prst="rect">
            <a:avLst/>
          </a:prstGeom>
          <a:noFill/>
          <a:ln w="9525">
            <a:noFill/>
            <a:miter lim="800000"/>
            <a:headEnd/>
            <a:tailEnd/>
          </a:ln>
        </p:spPr>
      </p:pic>
      <p:pic>
        <p:nvPicPr>
          <p:cNvPr id="54294" name="Picture 27" descr="fig9-7_PPT_9.gif"/>
          <p:cNvPicPr>
            <a:picLocks noChangeAspect="1"/>
          </p:cNvPicPr>
          <p:nvPr/>
        </p:nvPicPr>
        <p:blipFill>
          <a:blip r:embed="rId14" cstate="print"/>
          <a:srcRect/>
          <a:stretch>
            <a:fillRect/>
          </a:stretch>
        </p:blipFill>
        <p:spPr bwMode="auto">
          <a:xfrm>
            <a:off x="785813" y="2105025"/>
            <a:ext cx="4610100" cy="3457575"/>
          </a:xfrm>
          <a:prstGeom prst="rect">
            <a:avLst/>
          </a:prstGeom>
          <a:noFill/>
          <a:ln w="9525">
            <a:noFill/>
            <a:miter lim="800000"/>
            <a:headEnd/>
            <a:tailEnd/>
          </a:ln>
        </p:spPr>
      </p:pic>
      <p:pic>
        <p:nvPicPr>
          <p:cNvPr id="54295" name="Picture 26" descr="fig9-7_PPT_8.gif"/>
          <p:cNvPicPr>
            <a:picLocks noChangeAspect="1"/>
          </p:cNvPicPr>
          <p:nvPr/>
        </p:nvPicPr>
        <p:blipFill>
          <a:blip r:embed="rId15" cstate="print"/>
          <a:srcRect/>
          <a:stretch>
            <a:fillRect/>
          </a:stretch>
        </p:blipFill>
        <p:spPr bwMode="auto">
          <a:xfrm>
            <a:off x="785813" y="2105025"/>
            <a:ext cx="4610100" cy="3457575"/>
          </a:xfrm>
          <a:prstGeom prst="rect">
            <a:avLst/>
          </a:prstGeom>
          <a:noFill/>
          <a:ln w="9525">
            <a:noFill/>
            <a:miter lim="800000"/>
            <a:headEnd/>
            <a:tailEnd/>
          </a:ln>
        </p:spPr>
      </p:pic>
      <p:cxnSp>
        <p:nvCxnSpPr>
          <p:cNvPr id="4" name="Straight Connector 3"/>
          <p:cNvCxnSpPr>
            <a:cxnSpLocks noChangeShapeType="1"/>
          </p:cNvCxnSpPr>
          <p:nvPr/>
        </p:nvCxnSpPr>
        <p:spPr bwMode="auto">
          <a:xfrm>
            <a:off x="4467225" y="6410325"/>
            <a:ext cx="4046538" cy="0"/>
          </a:xfrm>
          <a:prstGeom prst="line">
            <a:avLst/>
          </a:prstGeom>
          <a:noFill/>
          <a:ln w="9525" algn="ctr">
            <a:solidFill>
              <a:schemeClr val="tx1"/>
            </a:solidFill>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wipe(left)">
                                      <p:cBhvr>
                                        <p:cTn id="7" dur="500"/>
                                        <p:tgtEl>
                                          <p:spTgt spid="21">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1000"/>
                                        <p:tgtEl>
                                          <p:spTgt spid="33"/>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par>
                                <p:cTn id="29" presetID="22" presetClass="entr" presetSubtype="8"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3"/>
      <p:bldP spid="44" grpId="0"/>
      <p:bldP spid="4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769257"/>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Εισαγωγικοί Δασμοί σε Ιαπωνικά Φορτηγά</a:t>
            </a:r>
            <a:endParaRPr lang="en-US" sz="2400" dirty="0">
              <a:solidFill>
                <a:srgbClr val="356A41"/>
              </a:solidFill>
            </a:endParaRPr>
          </a:p>
        </p:txBody>
      </p:sp>
      <p:cxnSp>
        <p:nvCxnSpPr>
          <p:cNvPr id="56324"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4" name="Rectangle 13"/>
          <p:cNvSpPr>
            <a:spLocks noChangeArrowheads="1"/>
          </p:cNvSpPr>
          <p:nvPr/>
        </p:nvSpPr>
        <p:spPr bwMode="auto">
          <a:xfrm>
            <a:off x="566738" y="1712686"/>
            <a:ext cx="8577262" cy="3194721"/>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Μόλις μάθαμε ότι ένας δασμός σε ένα ξένο μονοπώλιο μπορεί να έχει θετική επίπτωση στους όρους εμπορίου της χώρας μας. </a:t>
            </a:r>
            <a:endParaRPr lang="en-US" sz="2400" b="0" dirty="0"/>
          </a:p>
          <a:p>
            <a:pPr>
              <a:spcBef>
                <a:spcPct val="10000"/>
              </a:spcBef>
              <a:spcAft>
                <a:spcPct val="10000"/>
              </a:spcAft>
            </a:pPr>
            <a:r>
              <a:rPr lang="el-GR" sz="2400" b="0" dirty="0" smtClean="0"/>
              <a:t>Σε ποιο βαθμό όμως οι ξένοι εξαγωγείς συμπεριφέρονται με τρόπους που ωφελούν τη χώρα μας; </a:t>
            </a:r>
            <a:endParaRPr lang="en-US" sz="2400" b="0" dirty="0"/>
          </a:p>
          <a:p>
            <a:pPr>
              <a:spcBef>
                <a:spcPct val="10000"/>
              </a:spcBef>
              <a:spcAft>
                <a:spcPct val="10000"/>
              </a:spcAft>
            </a:pPr>
            <a:r>
              <a:rPr lang="el-GR" sz="2400" b="0" dirty="0" smtClean="0"/>
              <a:t>Εδώ θα εξετάσουμε τις επιπτώσεις ενός δασμού 25% σε εισαγόμενα από τις ΗΠΑ ιαπωνικά φορτηγά στις αρχές της δεκαετίας του 1980, ο οποίος δασμός ισχύει μέχρι και σήμερα.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wipe(left)">
                                      <p:cBhvr>
                                        <p:cTn id="19" dur="500"/>
                                        <p:tgtEl>
                                          <p:spTgt spid="14">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wipe(left)">
                                      <p:cBhvr>
                                        <p:cTn id="2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autoUpdateAnimBg="0"/>
      <p:bldP spid="862213" grpId="0" autoUpdateAnimBg="0"/>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58370" name="Rectangle 3"/>
          <p:cNvSpPr>
            <a:spLocks noGrp="1" noChangeArrowheads="1"/>
          </p:cNvSpPr>
          <p:nvPr>
            <p:ph type="title"/>
          </p:nvPr>
        </p:nvSpPr>
        <p:spPr>
          <a:xfrm>
            <a:off x="566738" y="1"/>
            <a:ext cx="8577262" cy="624114"/>
          </a:xfrm>
        </p:spPr>
        <p:txBody>
          <a:bodyPr/>
          <a:lstStyle/>
          <a:p>
            <a:r>
              <a:rPr lang="el-GR" dirty="0" smtClean="0">
                <a:solidFill>
                  <a:srgbClr val="668C6B"/>
                </a:solidFill>
              </a:rPr>
              <a:t>ΕΦΑΡΜΟΓΗ</a:t>
            </a:r>
            <a:endParaRPr lang="en-US" dirty="0" smtClean="0">
              <a:solidFill>
                <a:srgbClr val="668C6B"/>
              </a:solidFill>
            </a:endParaRPr>
          </a:p>
        </p:txBody>
      </p:sp>
      <p:sp>
        <p:nvSpPr>
          <p:cNvPr id="58371"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Εισαγωγικοί Δασμοί σε Ιαπωνικά Φορτηγά</a:t>
            </a:r>
            <a:endParaRPr lang="en-US" sz="2400" dirty="0">
              <a:solidFill>
                <a:srgbClr val="356A41"/>
              </a:solidFill>
            </a:endParaRPr>
          </a:p>
        </p:txBody>
      </p:sp>
      <p:cxnSp>
        <p:nvCxnSpPr>
          <p:cNvPr id="58372"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4" name="Rectangle 13"/>
          <p:cNvSpPr>
            <a:spLocks noChangeArrowheads="1"/>
          </p:cNvSpPr>
          <p:nvPr/>
        </p:nvSpPr>
        <p:spPr bwMode="auto">
          <a:xfrm>
            <a:off x="5810250" y="1282700"/>
            <a:ext cx="3333750" cy="4856714"/>
          </a:xfrm>
          <a:prstGeom prst="rect">
            <a:avLst/>
          </a:prstGeom>
          <a:noFill/>
          <a:ln w="9525">
            <a:noFill/>
            <a:miter lim="800000"/>
            <a:headEnd/>
            <a:tailEnd/>
          </a:ln>
        </p:spPr>
        <p:txBody>
          <a:bodyPr>
            <a:spAutoFit/>
          </a:bodyPr>
          <a:lstStyle/>
          <a:p>
            <a:pPr>
              <a:spcBef>
                <a:spcPct val="10000"/>
              </a:spcBef>
              <a:spcAft>
                <a:spcPct val="10000"/>
              </a:spcAft>
            </a:pPr>
            <a:r>
              <a:rPr lang="el-GR" sz="1800" b="0" dirty="0" smtClean="0"/>
              <a:t>Εάν το κέρδος όρων εμπορίου, μετρημένο από την περιοχή </a:t>
            </a:r>
            <a:r>
              <a:rPr lang="en-US" sz="1800" b="0" dirty="0" smtClean="0"/>
              <a:t> </a:t>
            </a:r>
            <a:r>
              <a:rPr lang="en-US" sz="1800" b="0" i="1" dirty="0" smtClean="0"/>
              <a:t>e </a:t>
            </a:r>
            <a:r>
              <a:rPr lang="el-GR" sz="1800" b="0" dirty="0" smtClean="0"/>
              <a:t>στο Σχήμα </a:t>
            </a:r>
            <a:r>
              <a:rPr lang="en-US" sz="1800" b="0" dirty="0" smtClean="0"/>
              <a:t>9-7 </a:t>
            </a:r>
            <a:r>
              <a:rPr lang="el-GR" sz="1800" b="0" dirty="0" smtClean="0"/>
              <a:t>υπερβαίνει την απώλεια νεκρού βάρους </a:t>
            </a:r>
            <a:r>
              <a:rPr lang="en-US" sz="1800" b="0" i="1" dirty="0" smtClean="0"/>
              <a:t>d</a:t>
            </a:r>
            <a:r>
              <a:rPr lang="en-US" sz="1800" b="0" dirty="0"/>
              <a:t>, </a:t>
            </a:r>
            <a:r>
              <a:rPr lang="el-GR" sz="1800" b="0" dirty="0" smtClean="0"/>
              <a:t>τότε η χώρα μας κερδίζει από τον δασμό. Αυτό είναι το πρώτο μας παράδειγμα στρατηγικής εμπορικής πολιτικής που οδηγεί σε ένα δυνητικό κέρδος για τη χώρα μας. </a:t>
            </a:r>
          </a:p>
          <a:p>
            <a:pPr>
              <a:spcBef>
                <a:spcPct val="10000"/>
              </a:spcBef>
              <a:spcAft>
                <a:spcPct val="10000"/>
              </a:spcAft>
            </a:pPr>
            <a:r>
              <a:rPr lang="el-GR" sz="1800" b="0" dirty="0" smtClean="0"/>
              <a:t>Κατ’ αρχήν, αυτό το δυνητικό κέρδος προκύπτει από το δασμό που έχουν επιβάλει οι ΗΠΑ στις εισαγωγές φορτηγών, και ο οποίος παραμένει μέχρι σήμερα. </a:t>
            </a:r>
            <a:endParaRPr lang="en-US" sz="1800" b="0" dirty="0"/>
          </a:p>
        </p:txBody>
      </p:sp>
      <p:grpSp>
        <p:nvGrpSpPr>
          <p:cNvPr id="4" name="Group 3"/>
          <p:cNvGrpSpPr>
            <a:grpSpLocks/>
          </p:cNvGrpSpPr>
          <p:nvPr/>
        </p:nvGrpSpPr>
        <p:grpSpPr bwMode="auto">
          <a:xfrm>
            <a:off x="674688" y="1406525"/>
            <a:ext cx="5043487" cy="4078288"/>
            <a:chOff x="566738" y="1652816"/>
            <a:chExt cx="5043487" cy="4078515"/>
          </a:xfrm>
        </p:grpSpPr>
        <p:grpSp>
          <p:nvGrpSpPr>
            <p:cNvPr id="58375" name="Group 39"/>
            <p:cNvGrpSpPr>
              <a:grpSpLocks/>
            </p:cNvGrpSpPr>
            <p:nvPr/>
          </p:nvGrpSpPr>
          <p:grpSpPr bwMode="auto">
            <a:xfrm>
              <a:off x="566738" y="1652816"/>
              <a:ext cx="5043487" cy="4078515"/>
              <a:chOff x="566738" y="2200275"/>
              <a:chExt cx="7805737" cy="4219575"/>
            </a:xfrm>
          </p:grpSpPr>
          <p:sp>
            <p:nvSpPr>
              <p:cNvPr id="58391"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58392" name="Rectangle 17"/>
              <p:cNvSpPr>
                <a:spLocks noChangeArrowheads="1"/>
              </p:cNvSpPr>
              <p:nvPr/>
            </p:nvSpPr>
            <p:spPr bwMode="auto">
              <a:xfrm>
                <a:off x="581024" y="2219326"/>
                <a:ext cx="7772401" cy="331109"/>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58376" name="Text Box 7"/>
            <p:cNvSpPr txBox="1">
              <a:spLocks noChangeArrowheads="1"/>
            </p:cNvSpPr>
            <p:nvPr/>
          </p:nvSpPr>
          <p:spPr bwMode="auto">
            <a:xfrm>
              <a:off x="595313" y="1664150"/>
              <a:ext cx="2652712" cy="286232"/>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9-7</a:t>
              </a:r>
              <a:r>
                <a:rPr lang="en-US" dirty="0">
                  <a:solidFill>
                    <a:schemeClr val="bg2"/>
                  </a:solidFill>
                </a:rPr>
                <a:t> </a:t>
              </a:r>
              <a:r>
                <a:rPr lang="en-US" dirty="0" smtClean="0">
                  <a:solidFill>
                    <a:schemeClr val="bg2"/>
                  </a:solidFill>
                </a:rPr>
                <a:t>(</a:t>
              </a:r>
              <a:r>
                <a:rPr lang="el-GR" dirty="0" smtClean="0">
                  <a:solidFill>
                    <a:schemeClr val="bg2"/>
                  </a:solidFill>
                </a:rPr>
                <a:t>ανασκόπηση</a:t>
              </a:r>
              <a:r>
                <a:rPr lang="en-US" dirty="0" smtClean="0">
                  <a:solidFill>
                    <a:schemeClr val="bg2"/>
                  </a:solidFill>
                </a:rPr>
                <a:t>)</a:t>
              </a:r>
              <a:endParaRPr lang="en-US" dirty="0"/>
            </a:p>
          </p:txBody>
        </p:sp>
        <p:sp>
          <p:nvSpPr>
            <p:cNvPr id="58377" name="Rectangle 20"/>
            <p:cNvSpPr>
              <a:spLocks noChangeArrowheads="1"/>
            </p:cNvSpPr>
            <p:nvPr/>
          </p:nvSpPr>
          <p:spPr bwMode="auto">
            <a:xfrm>
              <a:off x="674917" y="2042434"/>
              <a:ext cx="4825998" cy="357278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58378" name="Picture 21" descr="fig9-7_PPT_11.gif"/>
            <p:cNvPicPr>
              <a:picLocks noChangeAspect="1"/>
            </p:cNvPicPr>
            <p:nvPr/>
          </p:nvPicPr>
          <p:blipFill>
            <a:blip r:embed="rId3" cstate="print"/>
            <a:srcRect/>
            <a:stretch>
              <a:fillRect/>
            </a:stretch>
          </p:blipFill>
          <p:spPr bwMode="auto">
            <a:xfrm>
              <a:off x="786493" y="2104798"/>
              <a:ext cx="4610100" cy="3457575"/>
            </a:xfrm>
            <a:prstGeom prst="rect">
              <a:avLst/>
            </a:prstGeom>
            <a:noFill/>
            <a:ln w="9525">
              <a:noFill/>
              <a:miter lim="800000"/>
              <a:headEnd/>
              <a:tailEnd/>
            </a:ln>
          </p:spPr>
        </p:pic>
        <p:pic>
          <p:nvPicPr>
            <p:cNvPr id="58379" name="Picture 22" descr="fig9-7_PPT_1.gif"/>
            <p:cNvPicPr>
              <a:picLocks noChangeAspect="1"/>
            </p:cNvPicPr>
            <p:nvPr/>
          </p:nvPicPr>
          <p:blipFill>
            <a:blip r:embed="rId4" cstate="print"/>
            <a:srcRect/>
            <a:stretch>
              <a:fillRect/>
            </a:stretch>
          </p:blipFill>
          <p:spPr bwMode="auto">
            <a:xfrm>
              <a:off x="786493" y="2104798"/>
              <a:ext cx="4610100" cy="3457575"/>
            </a:xfrm>
            <a:prstGeom prst="rect">
              <a:avLst/>
            </a:prstGeom>
            <a:noFill/>
            <a:ln w="9525">
              <a:noFill/>
              <a:miter lim="800000"/>
              <a:headEnd/>
              <a:tailEnd/>
            </a:ln>
          </p:spPr>
        </p:pic>
        <p:pic>
          <p:nvPicPr>
            <p:cNvPr id="58380" name="Picture 23" descr="fig9-7_PPT_2.gif"/>
            <p:cNvPicPr>
              <a:picLocks noChangeAspect="1"/>
            </p:cNvPicPr>
            <p:nvPr/>
          </p:nvPicPr>
          <p:blipFill>
            <a:blip r:embed="rId5" cstate="print"/>
            <a:srcRect/>
            <a:stretch>
              <a:fillRect/>
            </a:stretch>
          </p:blipFill>
          <p:spPr bwMode="auto">
            <a:xfrm>
              <a:off x="786493" y="2104798"/>
              <a:ext cx="4610100" cy="3457575"/>
            </a:xfrm>
            <a:prstGeom prst="rect">
              <a:avLst/>
            </a:prstGeom>
            <a:noFill/>
            <a:ln w="9525">
              <a:noFill/>
              <a:miter lim="800000"/>
              <a:headEnd/>
              <a:tailEnd/>
            </a:ln>
          </p:spPr>
        </p:pic>
        <p:pic>
          <p:nvPicPr>
            <p:cNvPr id="58381" name="Picture 24" descr="fig9-7_PPT_13.gif"/>
            <p:cNvPicPr>
              <a:picLocks noChangeAspect="1"/>
            </p:cNvPicPr>
            <p:nvPr/>
          </p:nvPicPr>
          <p:blipFill>
            <a:blip r:embed="rId6" cstate="print"/>
            <a:srcRect/>
            <a:stretch>
              <a:fillRect/>
            </a:stretch>
          </p:blipFill>
          <p:spPr bwMode="auto">
            <a:xfrm>
              <a:off x="786493" y="2104798"/>
              <a:ext cx="4610100" cy="3457575"/>
            </a:xfrm>
            <a:prstGeom prst="rect">
              <a:avLst/>
            </a:prstGeom>
            <a:noFill/>
            <a:ln w="9525">
              <a:noFill/>
              <a:miter lim="800000"/>
              <a:headEnd/>
              <a:tailEnd/>
            </a:ln>
          </p:spPr>
        </p:pic>
        <p:pic>
          <p:nvPicPr>
            <p:cNvPr id="58382" name="Picture 25" descr="fig9-7_PPT_3.gif"/>
            <p:cNvPicPr>
              <a:picLocks noChangeAspect="1"/>
            </p:cNvPicPr>
            <p:nvPr/>
          </p:nvPicPr>
          <p:blipFill>
            <a:blip r:embed="rId7" cstate="print"/>
            <a:srcRect/>
            <a:stretch>
              <a:fillRect/>
            </a:stretch>
          </p:blipFill>
          <p:spPr bwMode="auto">
            <a:xfrm>
              <a:off x="786493" y="2104798"/>
              <a:ext cx="4610100" cy="3457575"/>
            </a:xfrm>
            <a:prstGeom prst="rect">
              <a:avLst/>
            </a:prstGeom>
            <a:noFill/>
            <a:ln w="9525">
              <a:noFill/>
              <a:miter lim="800000"/>
              <a:headEnd/>
              <a:tailEnd/>
            </a:ln>
          </p:spPr>
        </p:pic>
        <p:pic>
          <p:nvPicPr>
            <p:cNvPr id="58383" name="Picture 26" descr="fig9-7_PPT_4.gif"/>
            <p:cNvPicPr>
              <a:picLocks noChangeAspect="1"/>
            </p:cNvPicPr>
            <p:nvPr/>
          </p:nvPicPr>
          <p:blipFill>
            <a:blip r:embed="rId8" cstate="print"/>
            <a:srcRect/>
            <a:stretch>
              <a:fillRect/>
            </a:stretch>
          </p:blipFill>
          <p:spPr bwMode="auto">
            <a:xfrm>
              <a:off x="786493" y="2104798"/>
              <a:ext cx="4610100" cy="3457575"/>
            </a:xfrm>
            <a:prstGeom prst="rect">
              <a:avLst/>
            </a:prstGeom>
            <a:noFill/>
            <a:ln w="9525">
              <a:noFill/>
              <a:miter lim="800000"/>
              <a:headEnd/>
              <a:tailEnd/>
            </a:ln>
          </p:spPr>
        </p:pic>
        <p:pic>
          <p:nvPicPr>
            <p:cNvPr id="58384" name="Picture 27" descr="fig9-7_PPT_5.gif"/>
            <p:cNvPicPr>
              <a:picLocks noChangeAspect="1"/>
            </p:cNvPicPr>
            <p:nvPr/>
          </p:nvPicPr>
          <p:blipFill>
            <a:blip r:embed="rId9" cstate="print"/>
            <a:srcRect/>
            <a:stretch>
              <a:fillRect/>
            </a:stretch>
          </p:blipFill>
          <p:spPr bwMode="auto">
            <a:xfrm>
              <a:off x="786493" y="2104798"/>
              <a:ext cx="4610100" cy="3457575"/>
            </a:xfrm>
            <a:prstGeom prst="rect">
              <a:avLst/>
            </a:prstGeom>
            <a:noFill/>
            <a:ln w="9525">
              <a:noFill/>
              <a:miter lim="800000"/>
              <a:headEnd/>
              <a:tailEnd/>
            </a:ln>
          </p:spPr>
        </p:pic>
        <p:pic>
          <p:nvPicPr>
            <p:cNvPr id="58385" name="Picture 28" descr="fig9-7_PPT_6.gif"/>
            <p:cNvPicPr>
              <a:picLocks noChangeAspect="1"/>
            </p:cNvPicPr>
            <p:nvPr/>
          </p:nvPicPr>
          <p:blipFill>
            <a:blip r:embed="rId10" cstate="print"/>
            <a:srcRect/>
            <a:stretch>
              <a:fillRect/>
            </a:stretch>
          </p:blipFill>
          <p:spPr bwMode="auto">
            <a:xfrm>
              <a:off x="786493" y="2104798"/>
              <a:ext cx="4610100" cy="3457575"/>
            </a:xfrm>
            <a:prstGeom prst="rect">
              <a:avLst/>
            </a:prstGeom>
            <a:noFill/>
            <a:ln w="9525">
              <a:noFill/>
              <a:miter lim="800000"/>
              <a:headEnd/>
              <a:tailEnd/>
            </a:ln>
          </p:spPr>
        </p:pic>
        <p:pic>
          <p:nvPicPr>
            <p:cNvPr id="58386" name="Picture 29" descr="fig9-7_PPT_7.gif"/>
            <p:cNvPicPr>
              <a:picLocks noChangeAspect="1"/>
            </p:cNvPicPr>
            <p:nvPr/>
          </p:nvPicPr>
          <p:blipFill>
            <a:blip r:embed="rId11" cstate="print"/>
            <a:srcRect/>
            <a:stretch>
              <a:fillRect/>
            </a:stretch>
          </p:blipFill>
          <p:spPr bwMode="auto">
            <a:xfrm>
              <a:off x="786493" y="2104798"/>
              <a:ext cx="4610100" cy="3457575"/>
            </a:xfrm>
            <a:prstGeom prst="rect">
              <a:avLst/>
            </a:prstGeom>
            <a:noFill/>
            <a:ln w="9525">
              <a:noFill/>
              <a:miter lim="800000"/>
              <a:headEnd/>
              <a:tailEnd/>
            </a:ln>
          </p:spPr>
        </p:pic>
        <p:pic>
          <p:nvPicPr>
            <p:cNvPr id="58387" name="Picture 30" descr="fig9-7_PPT_10.gif"/>
            <p:cNvPicPr>
              <a:picLocks noChangeAspect="1"/>
            </p:cNvPicPr>
            <p:nvPr/>
          </p:nvPicPr>
          <p:blipFill>
            <a:blip r:embed="rId12" cstate="print"/>
            <a:srcRect/>
            <a:stretch>
              <a:fillRect/>
            </a:stretch>
          </p:blipFill>
          <p:spPr bwMode="auto">
            <a:xfrm>
              <a:off x="786493" y="2104798"/>
              <a:ext cx="4610100" cy="3457575"/>
            </a:xfrm>
            <a:prstGeom prst="rect">
              <a:avLst/>
            </a:prstGeom>
            <a:noFill/>
            <a:ln w="9525">
              <a:noFill/>
              <a:miter lim="800000"/>
              <a:headEnd/>
              <a:tailEnd/>
            </a:ln>
          </p:spPr>
        </p:pic>
        <p:pic>
          <p:nvPicPr>
            <p:cNvPr id="58388" name="Picture 31" descr="fig9-7_PPT_12.gif"/>
            <p:cNvPicPr>
              <a:picLocks noChangeAspect="1"/>
            </p:cNvPicPr>
            <p:nvPr/>
          </p:nvPicPr>
          <p:blipFill>
            <a:blip r:embed="rId13" cstate="print"/>
            <a:srcRect/>
            <a:stretch>
              <a:fillRect/>
            </a:stretch>
          </p:blipFill>
          <p:spPr bwMode="auto">
            <a:xfrm>
              <a:off x="786493" y="2104798"/>
              <a:ext cx="4610100" cy="3457575"/>
            </a:xfrm>
            <a:prstGeom prst="rect">
              <a:avLst/>
            </a:prstGeom>
            <a:noFill/>
            <a:ln w="9525">
              <a:noFill/>
              <a:miter lim="800000"/>
              <a:headEnd/>
              <a:tailEnd/>
            </a:ln>
          </p:spPr>
        </p:pic>
        <p:pic>
          <p:nvPicPr>
            <p:cNvPr id="58389" name="Picture 32" descr="fig9-7_PPT_9.gif"/>
            <p:cNvPicPr>
              <a:picLocks noChangeAspect="1"/>
            </p:cNvPicPr>
            <p:nvPr/>
          </p:nvPicPr>
          <p:blipFill>
            <a:blip r:embed="rId14" cstate="print"/>
            <a:srcRect/>
            <a:stretch>
              <a:fillRect/>
            </a:stretch>
          </p:blipFill>
          <p:spPr bwMode="auto">
            <a:xfrm>
              <a:off x="786493" y="2104798"/>
              <a:ext cx="4610100" cy="3457575"/>
            </a:xfrm>
            <a:prstGeom prst="rect">
              <a:avLst/>
            </a:prstGeom>
            <a:noFill/>
            <a:ln w="9525">
              <a:noFill/>
              <a:miter lim="800000"/>
              <a:headEnd/>
              <a:tailEnd/>
            </a:ln>
          </p:spPr>
        </p:pic>
        <p:pic>
          <p:nvPicPr>
            <p:cNvPr id="58390" name="Picture 33" descr="fig9-7_PPT_8.gif"/>
            <p:cNvPicPr>
              <a:picLocks noChangeAspect="1"/>
            </p:cNvPicPr>
            <p:nvPr/>
          </p:nvPicPr>
          <p:blipFill>
            <a:blip r:embed="rId15" cstate="print"/>
            <a:srcRect/>
            <a:stretch>
              <a:fillRect/>
            </a:stretch>
          </p:blipFill>
          <p:spPr bwMode="auto">
            <a:xfrm>
              <a:off x="786493" y="2104798"/>
              <a:ext cx="4610100" cy="3457575"/>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left)">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60418"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60419"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Εισαγωγικοί Δασμοί σε Ιαπωνικά Φορτηγά</a:t>
            </a:r>
            <a:endParaRPr lang="en-US" sz="2400" dirty="0" smtClean="0">
              <a:solidFill>
                <a:srgbClr val="356A41"/>
              </a:solidFill>
            </a:endParaRPr>
          </a:p>
        </p:txBody>
      </p:sp>
      <p:cxnSp>
        <p:nvCxnSpPr>
          <p:cNvPr id="60420"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4" name="Rectangle 13"/>
          <p:cNvSpPr>
            <a:spLocks noChangeArrowheads="1"/>
          </p:cNvSpPr>
          <p:nvPr/>
        </p:nvSpPr>
        <p:spPr bwMode="auto">
          <a:xfrm>
            <a:off x="536575" y="1378857"/>
            <a:ext cx="8139113" cy="5410712"/>
          </a:xfrm>
          <a:prstGeom prst="rect">
            <a:avLst/>
          </a:prstGeom>
          <a:noFill/>
          <a:ln w="9525">
            <a:noFill/>
            <a:miter lim="800000"/>
            <a:headEnd/>
            <a:tailEnd/>
          </a:ln>
        </p:spPr>
        <p:txBody>
          <a:bodyPr wrap="square">
            <a:spAutoFit/>
          </a:bodyPr>
          <a:lstStyle/>
          <a:p>
            <a:pPr marL="285750" indent="-285750">
              <a:spcBef>
                <a:spcPct val="10000"/>
              </a:spcBef>
              <a:spcAft>
                <a:spcPct val="10000"/>
              </a:spcAft>
              <a:buFont typeface="Arial" charset="0"/>
              <a:buChar char="•"/>
            </a:pPr>
            <a:r>
              <a:rPr lang="el-GR" sz="2400" b="0" dirty="0" smtClean="0"/>
              <a:t>Κάποιοι οικονομολόγοι αισθάνονται ότι ο δασμός αυτός έχει την ανεπιθύμητη παρενέργεια της ενθάρρυνσης της αμερικανικής αυτοκινητοβιομηχανίας να επικεντρωθεί στις πωλήσεις φορτηγών, αφού τα εισαγόμενα φορτηγά είναι ακριβότερα λόγω του δασμού.  </a:t>
            </a:r>
            <a:endParaRPr lang="en-US" sz="2400" b="0" dirty="0"/>
          </a:p>
          <a:p>
            <a:pPr marL="285750" indent="-285750">
              <a:spcBef>
                <a:spcPct val="10000"/>
              </a:spcBef>
              <a:spcAft>
                <a:spcPct val="10000"/>
              </a:spcAft>
              <a:buFont typeface="Arial" charset="0"/>
              <a:buChar char="•"/>
            </a:pPr>
            <a:r>
              <a:rPr lang="el-GR" sz="2400" b="0" dirty="0" smtClean="0"/>
              <a:t>Αυτή η στρατηγική των Αμερικανών παραγωγών μπορεί να </a:t>
            </a:r>
            <a:r>
              <a:rPr lang="el-GR" sz="2400" b="0" dirty="0" smtClean="0"/>
              <a:t>αποδώσει </a:t>
            </a:r>
            <a:r>
              <a:rPr lang="el-GR" sz="2400" b="0" dirty="0" smtClean="0"/>
              <a:t>όταν οι τιμές της βενζίνης είναι χαμηλές, οπότε οι καταναλωτές είναι πρόθυμοι να αγοράσουν φορτηγά. Σε καιρούς υψηλών τιμών όμως, οι καταναλωτές αντιθέτως επιλέγουν αυτοκίνητα οικονομικά από άποψη κατανάλωσης καυσίμων.</a:t>
            </a:r>
            <a:endParaRPr lang="en-US" sz="2400" b="0" dirty="0"/>
          </a:p>
          <a:p>
            <a:pPr marL="285750" indent="-285750">
              <a:spcBef>
                <a:spcPct val="10000"/>
              </a:spcBef>
              <a:spcAft>
                <a:spcPct val="10000"/>
              </a:spcAft>
              <a:buFont typeface="Arial" charset="0"/>
              <a:buChar char="•"/>
            </a:pPr>
            <a:r>
              <a:rPr lang="el-GR" sz="2400" b="0" dirty="0" smtClean="0"/>
              <a:t>Επομένως, οι υψηλές τιμές των καυσίμων οδηγούν σε κλιμάκωση των εισαγωγών και σε λιγότερες πωλήσεις εγχώριων αυτοκινήτων.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465137" y="1331913"/>
            <a:ext cx="6269491"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chemeClr val="accent2"/>
                </a:solidFill>
              </a:rPr>
              <a:t>Τα Κοτόπουλα Επέστρεψαν Σπίτι για να Ψηθούν </a:t>
            </a:r>
            <a:endParaRPr lang="en-US" sz="2000" dirty="0">
              <a:solidFill>
                <a:schemeClr val="accent2"/>
              </a:solidFill>
            </a:endParaRPr>
          </a:p>
        </p:txBody>
      </p:sp>
      <p:grpSp>
        <p:nvGrpSpPr>
          <p:cNvPr id="3" name="Group 2"/>
          <p:cNvGrpSpPr>
            <a:grpSpLocks/>
          </p:cNvGrpSpPr>
          <p:nvPr/>
        </p:nvGrpSpPr>
        <p:grpSpPr bwMode="auto">
          <a:xfrm>
            <a:off x="450850" y="174625"/>
            <a:ext cx="5662613" cy="820738"/>
            <a:chOff x="566739" y="4345160"/>
            <a:chExt cx="5662264" cy="820738"/>
          </a:xfrm>
        </p:grpSpPr>
        <p:pic>
          <p:nvPicPr>
            <p:cNvPr id="62469" name="Picture 1"/>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10" name="Rectangle 3"/>
            <p:cNvSpPr txBox="1">
              <a:spLocks noChangeArrowheads="1"/>
            </p:cNvSpPr>
            <p:nvPr/>
          </p:nvSpPr>
          <p:spPr bwMode="auto">
            <a:xfrm>
              <a:off x="566739" y="4345160"/>
              <a:ext cx="5662264"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ΠΡΩΤΟΣΕΛΙΔΟ</a:t>
              </a:r>
              <a:endParaRPr lang="en-US" sz="2400" kern="0" dirty="0">
                <a:solidFill>
                  <a:srgbClr val="69134B"/>
                </a:solidFill>
                <a:latin typeface="+mj-lt"/>
                <a:ea typeface="+mj-ea"/>
                <a:cs typeface="+mj-cs"/>
              </a:endParaRPr>
            </a:p>
          </p:txBody>
        </p:sp>
      </p:grpSp>
      <p:sp>
        <p:nvSpPr>
          <p:cNvPr id="11" name="Rectangle 10"/>
          <p:cNvSpPr>
            <a:spLocks noChangeArrowheads="1"/>
          </p:cNvSpPr>
          <p:nvPr/>
        </p:nvSpPr>
        <p:spPr bwMode="auto">
          <a:xfrm>
            <a:off x="566738" y="1944914"/>
            <a:ext cx="7677150" cy="4247317"/>
          </a:xfrm>
          <a:prstGeom prst="rect">
            <a:avLst/>
          </a:prstGeom>
          <a:noFill/>
          <a:ln w="9525" algn="ctr">
            <a:noFill/>
            <a:miter lim="800000"/>
            <a:headEnd/>
            <a:tailEnd/>
          </a:ln>
        </p:spPr>
        <p:txBody>
          <a:bodyPr wrap="square">
            <a:spAutoFit/>
          </a:bodyPr>
          <a:lstStyle/>
          <a:p>
            <a:r>
              <a:rPr lang="el-GR" sz="1800" b="0" dirty="0" smtClean="0"/>
              <a:t>Το 1962, όταν άρχισε η λειτουργία της Ευρωπαϊκής Κοινής Αγοράς, η Κοινότητα αρνήθηκε την πρόσβαση σε Αμερικανούς εκτροφείς κοτόπουλων. </a:t>
            </a:r>
            <a:r>
              <a:rPr lang="en-US" sz="1800" b="0" dirty="0" smtClean="0"/>
              <a:t> </a:t>
            </a:r>
            <a:endParaRPr lang="en-US" sz="1800" b="0" dirty="0"/>
          </a:p>
          <a:p>
            <a:endParaRPr lang="en-US" sz="1800" b="0" dirty="0"/>
          </a:p>
          <a:p>
            <a:r>
              <a:rPr lang="el-GR" sz="1800" b="0" dirty="0" smtClean="0"/>
              <a:t>Οι ΗΠΑ αντέδρασαν με δασμούς αντιποίνων που περιελάμβαναν δασμούς 25% σε φορτηγά, στοχεύοντας τα γερμανικά μίνι-λεωφορεία</a:t>
            </a:r>
            <a:r>
              <a:rPr lang="en-US" sz="1800" b="0" dirty="0" smtClean="0"/>
              <a:t> </a:t>
            </a:r>
            <a:r>
              <a:rPr lang="el-GR" sz="1800" b="0" dirty="0" smtClean="0"/>
              <a:t>της </a:t>
            </a:r>
            <a:r>
              <a:rPr lang="en-US" sz="1800" b="0" dirty="0" smtClean="0"/>
              <a:t>Volkswagen</a:t>
            </a:r>
            <a:r>
              <a:rPr lang="el-GR" sz="1800" b="0" dirty="0" smtClean="0"/>
              <a:t> που εμφάνιζαν μεγάλες πωλήσεις στις ΗΠΑ. </a:t>
            </a:r>
            <a:r>
              <a:rPr lang="en-US" sz="1800" b="0" dirty="0" smtClean="0"/>
              <a:t> </a:t>
            </a:r>
            <a:endParaRPr lang="en-US" sz="1800" b="0" dirty="0"/>
          </a:p>
          <a:p>
            <a:endParaRPr lang="en-US" sz="1800" b="0" dirty="0"/>
          </a:p>
          <a:p>
            <a:r>
              <a:rPr lang="el-GR" sz="1800" b="0" dirty="0" smtClean="0"/>
              <a:t>Από τη στιγμή που οι εμπορικοί κανονισμοί </a:t>
            </a:r>
            <a:r>
              <a:rPr lang="en-US" sz="1800" b="0" dirty="0" smtClean="0"/>
              <a:t>(</a:t>
            </a:r>
            <a:r>
              <a:rPr lang="en-US" sz="1800" b="0" dirty="0"/>
              <a:t>GATT</a:t>
            </a:r>
            <a:r>
              <a:rPr lang="en-US" sz="1800" b="0" dirty="0" smtClean="0"/>
              <a:t>)</a:t>
            </a:r>
            <a:r>
              <a:rPr lang="el-GR" sz="1800" b="0" dirty="0" smtClean="0"/>
              <a:t> προέβλεπαν ότι τα αντίποινα δεν θα πρέπει να εφαρμόζονται επιλεκτικά, οι δασμοί επιβλήθηκαν σε όλα τα οχήματα τύπου φορτηγού που εισαγόταν από όλες τις χώρες, και έκτοτε οι δασμοί αυτοί δεν έχουν αρθεί. </a:t>
            </a:r>
            <a:endParaRPr lang="en-US" sz="1800" b="0" dirty="0"/>
          </a:p>
          <a:p>
            <a:endParaRPr lang="en-US" sz="1800" b="0" dirty="0"/>
          </a:p>
          <a:p>
            <a:r>
              <a:rPr lang="el-GR" sz="1800" b="0" dirty="0" smtClean="0"/>
              <a:t>Ως αποτέλεσμα, οι τρεις μεγάλες αυτοκινητοβιομηχανίες των ΗΠΑ εξειδικεύτηκαν βασικά στην κατασκευή φορτηγών. </a:t>
            </a:r>
            <a:endParaRPr lang="en-US" sz="1800" b="0" dirty="0"/>
          </a:p>
        </p:txBody>
      </p:sp>
      <p:cxnSp>
        <p:nvCxnSpPr>
          <p:cNvPr id="9" name="Straight Connector 8"/>
          <p:cNvCxnSpPr>
            <a:cxnSpLocks noChangeShapeType="1"/>
          </p:cNvCxnSpPr>
          <p:nvPr/>
        </p:nvCxnSpPr>
        <p:spPr bwMode="auto">
          <a:xfrm>
            <a:off x="479425" y="1103313"/>
            <a:ext cx="45434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 name="Group 19"/>
          <p:cNvGrpSpPr>
            <a:grpSpLocks/>
          </p:cNvGrpSpPr>
          <p:nvPr/>
        </p:nvGrpSpPr>
        <p:grpSpPr bwMode="auto">
          <a:xfrm>
            <a:off x="604838" y="377825"/>
            <a:ext cx="1719262" cy="203200"/>
            <a:chOff x="263237" y="383639"/>
            <a:chExt cx="6442363" cy="240477"/>
          </a:xfrm>
        </p:grpSpPr>
        <p:sp>
          <p:nvSpPr>
            <p:cNvPr id="64517" name="Rectangle 21"/>
            <p:cNvSpPr>
              <a:spLocks noChangeArrowheads="1"/>
            </p:cNvSpPr>
            <p:nvPr/>
          </p:nvSpPr>
          <p:spPr bwMode="auto">
            <a:xfrm>
              <a:off x="1791809" y="383639"/>
              <a:ext cx="4899277" cy="195711"/>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4518" name="Straight Connector 22"/>
            <p:cNvCxnSpPr>
              <a:cxnSpLocks noChangeShapeType="1"/>
            </p:cNvCxnSpPr>
            <p:nvPr/>
          </p:nvCxnSpPr>
          <p:spPr bwMode="auto">
            <a:xfrm>
              <a:off x="263237" y="613243"/>
              <a:ext cx="6442363" cy="10873"/>
            </a:xfrm>
            <a:prstGeom prst="line">
              <a:avLst/>
            </a:prstGeom>
            <a:noFill/>
            <a:ln w="19050" cap="rnd" algn="ctr">
              <a:solidFill>
                <a:srgbClr val="9C3A45"/>
              </a:solidFill>
              <a:prstDash val="sysDash"/>
              <a:round/>
              <a:headEnd/>
              <a:tailEnd/>
            </a:ln>
          </p:spPr>
        </p:cxnSp>
      </p:grpSp>
      <p:sp>
        <p:nvSpPr>
          <p:cNvPr id="24" name="Rectangle 3"/>
          <p:cNvSpPr txBox="1">
            <a:spLocks noChangeArrowheads="1"/>
          </p:cNvSpPr>
          <p:nvPr/>
        </p:nvSpPr>
        <p:spPr bwMode="auto">
          <a:xfrm>
            <a:off x="566738" y="0"/>
            <a:ext cx="189071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Dumping</a:t>
            </a:r>
          </a:p>
        </p:txBody>
      </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Επίπτωση ενός Δασμού στο Εσωτερικό</a:t>
            </a:r>
            <a:endParaRPr lang="en-US" sz="2400" dirty="0">
              <a:solidFill>
                <a:srgbClr val="356A41"/>
              </a:solidFill>
            </a:endParaRPr>
          </a:p>
        </p:txBody>
      </p:sp>
      <p:sp>
        <p:nvSpPr>
          <p:cNvPr id="26" name="Rectangle 25"/>
          <p:cNvSpPr>
            <a:spLocks noChangeArrowheads="1"/>
          </p:cNvSpPr>
          <p:nvPr/>
        </p:nvSpPr>
        <p:spPr bwMode="auto">
          <a:xfrm>
            <a:off x="566738" y="1524000"/>
            <a:ext cx="7837487" cy="3656386"/>
          </a:xfrm>
          <a:prstGeom prst="rect">
            <a:avLst/>
          </a:prstGeom>
          <a:noFill/>
          <a:ln w="9525">
            <a:noFill/>
            <a:miter lim="800000"/>
            <a:headEnd/>
            <a:tailEnd/>
          </a:ln>
        </p:spPr>
        <p:txBody>
          <a:bodyPr wrap="square">
            <a:spAutoFit/>
          </a:bodyPr>
          <a:lstStyle/>
          <a:p>
            <a:pPr>
              <a:spcBef>
                <a:spcPct val="10000"/>
              </a:spcBef>
              <a:spcAft>
                <a:spcPct val="10000"/>
              </a:spcAft>
            </a:pPr>
            <a:r>
              <a:rPr lang="el-GR" sz="2400" b="0" dirty="0" smtClean="0"/>
              <a:t>Υπό συνθήκες διεθνούς εμπορίου, οι επιχειρήσεις μπορούν όχι μόνο να χρεώσουν μια τιμή που είναι υψηλότερη από το οριακό κόστος τους αλλά μπορούν επίσης και να επιλέξουν να χρεώνουν διαφορετικές τιμή στην εγχώρια αγορά και διαφορετική τιμή για τις εξαγωγές τους. </a:t>
            </a:r>
            <a:endParaRPr lang="en-US" sz="2400" b="0" dirty="0"/>
          </a:p>
          <a:p>
            <a:pPr>
              <a:spcBef>
                <a:spcPct val="10000"/>
              </a:spcBef>
              <a:spcAft>
                <a:spcPct val="10000"/>
              </a:spcAft>
            </a:pPr>
            <a:endParaRPr lang="en-US" sz="900" b="0" dirty="0"/>
          </a:p>
          <a:p>
            <a:pPr>
              <a:spcBef>
                <a:spcPct val="10000"/>
              </a:spcBef>
              <a:spcAft>
                <a:spcPct val="10000"/>
              </a:spcAft>
            </a:pPr>
            <a:r>
              <a:rPr lang="el-GR" sz="2400" b="0" dirty="0" smtClean="0"/>
              <a:t>Αυτή η στρατηγική τιμολόγησης ονομάζεται </a:t>
            </a:r>
            <a:r>
              <a:rPr lang="el-GR" sz="2400" dirty="0" smtClean="0"/>
              <a:t>τιμολογιακή διάκριση</a:t>
            </a:r>
            <a:r>
              <a:rPr lang="el-GR" sz="2400" b="0" dirty="0" smtClean="0"/>
              <a:t> επειδή η επιχείρηση είναι σε θέση να επιλέγει πόσο θα πληρώνουν διαφορετικές ομάδες πελατών.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2213"/>
                                        </p:tgtEl>
                                        <p:attrNameLst>
                                          <p:attrName>style.visibility</p:attrName>
                                        </p:attrNameLst>
                                      </p:cBhvr>
                                      <p:to>
                                        <p:strVal val="visible"/>
                                      </p:to>
                                    </p:set>
                                    <p:animEffect transition="in" filter="wipe(left)">
                                      <p:cBhvr>
                                        <p:cTn id="15" dur="500"/>
                                        <p:tgtEl>
                                          <p:spTgt spid="8622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62213" grpId="0" autoUpdateAnimBg="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3258" name="Group 19"/>
          <p:cNvGrpSpPr>
            <a:grpSpLocks/>
          </p:cNvGrpSpPr>
          <p:nvPr/>
        </p:nvGrpSpPr>
        <p:grpSpPr bwMode="auto">
          <a:xfrm>
            <a:off x="604838" y="377825"/>
            <a:ext cx="1719262" cy="203200"/>
            <a:chOff x="263237" y="383639"/>
            <a:chExt cx="6442363" cy="240477"/>
          </a:xfrm>
        </p:grpSpPr>
        <p:sp>
          <p:nvSpPr>
            <p:cNvPr id="53263" name="Rectangle 21"/>
            <p:cNvSpPr>
              <a:spLocks noChangeArrowheads="1"/>
            </p:cNvSpPr>
            <p:nvPr/>
          </p:nvSpPr>
          <p:spPr bwMode="auto">
            <a:xfrm>
              <a:off x="1791809" y="383639"/>
              <a:ext cx="4899277" cy="195711"/>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53264" name="Straight Connector 22"/>
            <p:cNvCxnSpPr>
              <a:cxnSpLocks noChangeShapeType="1"/>
            </p:cNvCxnSpPr>
            <p:nvPr/>
          </p:nvCxnSpPr>
          <p:spPr bwMode="auto">
            <a:xfrm>
              <a:off x="263237" y="613243"/>
              <a:ext cx="6442363" cy="10873"/>
            </a:xfrm>
            <a:prstGeom prst="line">
              <a:avLst/>
            </a:prstGeom>
            <a:noFill/>
            <a:ln w="19050" cap="rnd" algn="ctr">
              <a:solidFill>
                <a:srgbClr val="9C3A45"/>
              </a:solidFill>
              <a:prstDash val="sysDash"/>
              <a:round/>
              <a:headEnd/>
              <a:tailEnd/>
            </a:ln>
          </p:spPr>
        </p:cxnSp>
      </p:grpSp>
      <p:sp>
        <p:nvSpPr>
          <p:cNvPr id="24" name="Rectangle 3"/>
          <p:cNvSpPr txBox="1">
            <a:spLocks noChangeArrowheads="1"/>
          </p:cNvSpPr>
          <p:nvPr/>
        </p:nvSpPr>
        <p:spPr bwMode="auto">
          <a:xfrm>
            <a:off x="566738" y="0"/>
            <a:ext cx="189071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Dumping</a:t>
            </a:r>
          </a:p>
        </p:txBody>
      </p:sp>
      <p:sp>
        <p:nvSpPr>
          <p:cNvPr id="53260"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Επίπτωση ενός Δασμού στο Εσωτερικό </a:t>
            </a:r>
            <a:endParaRPr lang="en-US" sz="2400" dirty="0">
              <a:solidFill>
                <a:srgbClr val="356A41"/>
              </a:solidFill>
            </a:endParaRPr>
          </a:p>
        </p:txBody>
      </p:sp>
      <p:sp>
        <p:nvSpPr>
          <p:cNvPr id="13" name="Rectangle 12"/>
          <p:cNvSpPr>
            <a:spLocks noChangeArrowheads="1"/>
          </p:cNvSpPr>
          <p:nvPr/>
        </p:nvSpPr>
        <p:spPr bwMode="auto">
          <a:xfrm>
            <a:off x="566738" y="1625600"/>
            <a:ext cx="7947025" cy="1569660"/>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Επιλεκτικό Μονοπώλιο</a:t>
            </a:r>
            <a:r>
              <a:rPr lang="en-US" sz="2400" dirty="0" smtClean="0">
                <a:solidFill>
                  <a:srgbClr val="3D68AF"/>
                </a:solidFill>
              </a:rPr>
              <a:t>  </a:t>
            </a:r>
            <a:r>
              <a:rPr lang="el-GR" sz="2400" b="0" dirty="0" smtClean="0"/>
              <a:t>Υποθέτουμε ότι το μονοπώλιο είναι έχει τη δυνατότητα να χρεώσει διαφορετικές τιμές στις δύο αγορές. Αυτή η δομή αγοράς αποκαλείται μερικές φορές </a:t>
            </a:r>
            <a:r>
              <a:rPr lang="el-GR" sz="2400" dirty="0" smtClean="0"/>
              <a:t>επιλεκτικό μονοπώλιο. </a:t>
            </a:r>
            <a:endParaRPr lang="en-US" sz="2400" dirty="0"/>
          </a:p>
        </p:txBody>
      </p:sp>
      <p:sp>
        <p:nvSpPr>
          <p:cNvPr id="27" name="Rectangle 26"/>
          <p:cNvSpPr>
            <a:spLocks noChangeArrowheads="1"/>
          </p:cNvSpPr>
          <p:nvPr/>
        </p:nvSpPr>
        <p:spPr bwMode="auto">
          <a:xfrm>
            <a:off x="566738" y="3585029"/>
            <a:ext cx="7947025" cy="1200329"/>
          </a:xfrm>
          <a:prstGeom prst="rect">
            <a:avLst/>
          </a:prstGeom>
          <a:noFill/>
          <a:ln w="9525" algn="ctr">
            <a:noFill/>
            <a:miter lim="800000"/>
            <a:headEnd/>
            <a:tailEnd/>
          </a:ln>
        </p:spPr>
        <p:txBody>
          <a:bodyPr wrap="square">
            <a:spAutoFit/>
          </a:bodyPr>
          <a:lstStyle/>
          <a:p>
            <a:pPr>
              <a:spcBef>
                <a:spcPct val="10000"/>
              </a:spcBef>
              <a:spcAft>
                <a:spcPct val="10000"/>
              </a:spcAft>
            </a:pPr>
            <a:r>
              <a:rPr lang="el-GR" sz="2400" dirty="0" smtClean="0">
                <a:solidFill>
                  <a:srgbClr val="3D68AF"/>
                </a:solidFill>
              </a:rPr>
              <a:t>Συνθήκη Ισορροπίας</a:t>
            </a:r>
            <a:r>
              <a:rPr lang="en-US" sz="2400" b="0" dirty="0" smtClean="0"/>
              <a:t> </a:t>
            </a:r>
            <a:r>
              <a:rPr lang="el-GR" sz="2400" b="0" dirty="0" smtClean="0"/>
              <a:t>Στο επιλεκτικό μονοπώλιο, τα κέρδη μεγιστοποιούνται όταν ισχύει η παρακάτω συνθήκη:</a:t>
            </a:r>
            <a:endParaRPr lang="en-US" sz="2400" dirty="0"/>
          </a:p>
        </p:txBody>
      </p:sp>
      <p:graphicFrame>
        <p:nvGraphicFramePr>
          <p:cNvPr id="51202" name="Object 9"/>
          <p:cNvGraphicFramePr>
            <a:graphicFrameLocks noChangeAspect="1"/>
          </p:cNvGraphicFramePr>
          <p:nvPr/>
        </p:nvGraphicFramePr>
        <p:xfrm>
          <a:off x="2790825" y="5225143"/>
          <a:ext cx="3251200" cy="653142"/>
        </p:xfrm>
        <a:graphic>
          <a:graphicData uri="http://schemas.openxmlformats.org/presentationml/2006/ole">
            <p:oleObj spid="_x0000_s53257" name="Equation" r:id="rId4" imgW="1143000" imgH="2032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1202"/>
                                        </p:tgtEl>
                                        <p:attrNameLst>
                                          <p:attrName>style.visibility</p:attrName>
                                        </p:attrNameLst>
                                      </p:cBhvr>
                                      <p:to>
                                        <p:strVal val="visible"/>
                                      </p:to>
                                    </p:set>
                                    <p:animEffect transition="in" filter="wipe(left)">
                                      <p:cBhvr>
                                        <p:cTn id="16"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820738"/>
            <a:ext cx="8224837" cy="5688012"/>
            <a:chOff x="566738" y="2200275"/>
            <a:chExt cx="7805737" cy="4219575"/>
          </a:xfrm>
        </p:grpSpPr>
        <p:sp>
          <p:nvSpPr>
            <p:cNvPr id="69648"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69649" name="Rectangle 30"/>
            <p:cNvSpPr>
              <a:spLocks noChangeArrowheads="1"/>
            </p:cNvSpPr>
            <p:nvPr/>
          </p:nvSpPr>
          <p:spPr bwMode="auto">
            <a:xfrm>
              <a:off x="581024" y="2219327"/>
              <a:ext cx="7772401" cy="24085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9" name="Text Box 7"/>
          <p:cNvSpPr txBox="1">
            <a:spLocks noChangeArrowheads="1"/>
          </p:cNvSpPr>
          <p:nvPr/>
        </p:nvSpPr>
        <p:spPr bwMode="auto">
          <a:xfrm>
            <a:off x="585788" y="841375"/>
            <a:ext cx="26241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9-8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6154738" y="1195388"/>
            <a:ext cx="2636837" cy="5152180"/>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Ξένο Επιλεκτικό Μονοπώλιο</a:t>
            </a:r>
            <a:r>
              <a:rPr lang="en-US" sz="1600" dirty="0" smtClean="0">
                <a:solidFill>
                  <a:srgbClr val="8A3A6A"/>
                </a:solidFill>
              </a:rPr>
              <a:t> </a:t>
            </a:r>
            <a:r>
              <a:rPr lang="el-GR" dirty="0" smtClean="0"/>
              <a:t>Το ξένο μονοπώλιο αντιμετωπίζει διαφορετικές καμπύλες ζήτησης και χρεώνει διαφορετικές τιμές στην τοπική αγορά και στην αγορά εξαγωγών. Τοπικά, η καμπύλη ζήτησης είναι </a:t>
            </a:r>
            <a:r>
              <a:rPr lang="en-US" dirty="0" smtClean="0"/>
              <a:t> </a:t>
            </a:r>
            <a:r>
              <a:rPr lang="en-US" i="1" dirty="0" smtClean="0"/>
              <a:t>D</a:t>
            </a:r>
            <a:r>
              <a:rPr lang="en-US" baseline="30000" dirty="0"/>
              <a:t>*</a:t>
            </a:r>
            <a:r>
              <a:rPr lang="en-US" dirty="0"/>
              <a:t> </a:t>
            </a:r>
            <a:r>
              <a:rPr lang="el-GR" dirty="0" smtClean="0"/>
              <a:t>με οριακό έσοδο</a:t>
            </a:r>
            <a:r>
              <a:rPr lang="en-US" dirty="0" smtClean="0"/>
              <a:t> </a:t>
            </a:r>
            <a:r>
              <a:rPr lang="en-US" i="1" dirty="0"/>
              <a:t>MR</a:t>
            </a:r>
            <a:r>
              <a:rPr lang="en-US" baseline="30000" dirty="0"/>
              <a:t>*</a:t>
            </a:r>
            <a:r>
              <a:rPr lang="en-US" i="1" dirty="0"/>
              <a:t>.</a:t>
            </a:r>
            <a:r>
              <a:rPr lang="en-US" dirty="0"/>
              <a:t> </a:t>
            </a:r>
          </a:p>
          <a:p>
            <a:pPr>
              <a:spcBef>
                <a:spcPct val="10000"/>
              </a:spcBef>
              <a:spcAft>
                <a:spcPct val="10000"/>
              </a:spcAft>
            </a:pPr>
            <a:r>
              <a:rPr lang="el-GR" dirty="0" smtClean="0"/>
              <a:t>Στο εξωτερικό, η καμπύλη ζήτησης είναι οριζόντια στην εξαγωγική τιμή </a:t>
            </a:r>
            <a:r>
              <a:rPr lang="en-US" i="1" dirty="0" smtClean="0"/>
              <a:t>P</a:t>
            </a:r>
            <a:r>
              <a:rPr lang="en-US" i="1" dirty="0"/>
              <a:t>,</a:t>
            </a:r>
            <a:r>
              <a:rPr lang="en-US" dirty="0"/>
              <a:t> </a:t>
            </a:r>
            <a:r>
              <a:rPr lang="el-GR" dirty="0" smtClean="0"/>
              <a:t> η οποία αποτελεί επίσης το οριακό του έσοδο </a:t>
            </a:r>
            <a:r>
              <a:rPr lang="en-US" i="1" dirty="0" smtClean="0"/>
              <a:t>MR</a:t>
            </a:r>
            <a:r>
              <a:rPr lang="en-US" i="1" dirty="0"/>
              <a:t>.</a:t>
            </a:r>
            <a:r>
              <a:rPr lang="en-US" dirty="0"/>
              <a:t> </a:t>
            </a:r>
            <a:r>
              <a:rPr lang="el-GR" dirty="0" smtClean="0"/>
              <a:t>Το ξένο μονοπώλιο για να μεγιστοποιήσει τα κέρδη του επιλέγει να παράγει την ποσότητα </a:t>
            </a:r>
            <a:r>
              <a:rPr lang="en-US" i="1" dirty="0" smtClean="0"/>
              <a:t>Q</a:t>
            </a:r>
            <a:r>
              <a:rPr lang="en-US" baseline="-25000" dirty="0" smtClean="0"/>
              <a:t>1</a:t>
            </a:r>
            <a:r>
              <a:rPr lang="en-US" i="1" dirty="0" smtClean="0"/>
              <a:t> </a:t>
            </a:r>
            <a:r>
              <a:rPr lang="el-GR" dirty="0" smtClean="0"/>
              <a:t>στο σημείο</a:t>
            </a:r>
            <a:r>
              <a:rPr lang="en-US" dirty="0" smtClean="0"/>
              <a:t> </a:t>
            </a:r>
            <a:r>
              <a:rPr lang="en-US" i="1" dirty="0"/>
              <a:t>B,</a:t>
            </a:r>
            <a:r>
              <a:rPr lang="en-US" dirty="0"/>
              <a:t> </a:t>
            </a:r>
            <a:r>
              <a:rPr lang="el-GR" dirty="0" smtClean="0"/>
              <a:t>όπου το εγχώριο οριακό κόστος είναι ίσο με το οριακό έσοδο στην αγορά εξαγωγών, </a:t>
            </a:r>
            <a:r>
              <a:rPr lang="en-US" i="1" dirty="0" smtClean="0"/>
              <a:t>MC</a:t>
            </a:r>
            <a:r>
              <a:rPr lang="en-US" baseline="30000" dirty="0"/>
              <a:t>*</a:t>
            </a:r>
            <a:r>
              <a:rPr lang="en-US" dirty="0"/>
              <a:t> = </a:t>
            </a:r>
            <a:r>
              <a:rPr lang="en-US" i="1" dirty="0"/>
              <a:t>MR</a:t>
            </a:r>
            <a:r>
              <a:rPr lang="en-US" dirty="0"/>
              <a:t>.</a:t>
            </a:r>
          </a:p>
        </p:txBody>
      </p:sp>
      <p:sp>
        <p:nvSpPr>
          <p:cNvPr id="34" name="Rectangle 33"/>
          <p:cNvSpPr>
            <a:spLocks noChangeArrowheads="1"/>
          </p:cNvSpPr>
          <p:nvPr/>
        </p:nvSpPr>
        <p:spPr bwMode="auto">
          <a:xfrm>
            <a:off x="638175" y="1201738"/>
            <a:ext cx="5516563" cy="363696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7" name="Picture 16" descr="fig9-8_PPT_1.gif"/>
          <p:cNvPicPr>
            <a:picLocks noChangeAspect="1"/>
          </p:cNvPicPr>
          <p:nvPr/>
        </p:nvPicPr>
        <p:blipFill>
          <a:blip r:embed="rId3" cstate="print"/>
          <a:srcRect/>
          <a:stretch>
            <a:fillRect/>
          </a:stretch>
        </p:blipFill>
        <p:spPr bwMode="auto">
          <a:xfrm>
            <a:off x="668338" y="1262063"/>
            <a:ext cx="5429250" cy="3505200"/>
          </a:xfrm>
          <a:prstGeom prst="rect">
            <a:avLst/>
          </a:prstGeom>
          <a:noFill/>
          <a:ln w="9525">
            <a:noFill/>
            <a:miter lim="800000"/>
            <a:headEnd/>
            <a:tailEnd/>
          </a:ln>
        </p:spPr>
      </p:pic>
      <p:pic>
        <p:nvPicPr>
          <p:cNvPr id="18" name="Picture 17" descr="fig9-8_PPT_2.gif"/>
          <p:cNvPicPr>
            <a:picLocks noChangeAspect="1"/>
          </p:cNvPicPr>
          <p:nvPr/>
        </p:nvPicPr>
        <p:blipFill>
          <a:blip r:embed="rId4" cstate="print"/>
          <a:srcRect/>
          <a:stretch>
            <a:fillRect/>
          </a:stretch>
        </p:blipFill>
        <p:spPr bwMode="auto">
          <a:xfrm>
            <a:off x="668338" y="1262063"/>
            <a:ext cx="5429250" cy="3505200"/>
          </a:xfrm>
          <a:prstGeom prst="rect">
            <a:avLst/>
          </a:prstGeom>
          <a:noFill/>
          <a:ln w="9525">
            <a:noFill/>
            <a:miter lim="800000"/>
            <a:headEnd/>
            <a:tailEnd/>
          </a:ln>
        </p:spPr>
      </p:pic>
      <p:pic>
        <p:nvPicPr>
          <p:cNvPr id="20" name="Picture 19" descr="fig9-8_PPT_3.gif"/>
          <p:cNvPicPr>
            <a:picLocks noChangeAspect="1"/>
          </p:cNvPicPr>
          <p:nvPr/>
        </p:nvPicPr>
        <p:blipFill>
          <a:blip r:embed="rId5" cstate="print"/>
          <a:srcRect/>
          <a:stretch>
            <a:fillRect/>
          </a:stretch>
        </p:blipFill>
        <p:spPr bwMode="auto">
          <a:xfrm>
            <a:off x="668338" y="1262063"/>
            <a:ext cx="5429250" cy="3505200"/>
          </a:xfrm>
          <a:prstGeom prst="rect">
            <a:avLst/>
          </a:prstGeom>
          <a:noFill/>
          <a:ln w="9525">
            <a:noFill/>
            <a:miter lim="800000"/>
            <a:headEnd/>
            <a:tailEnd/>
          </a:ln>
        </p:spPr>
      </p:pic>
      <p:pic>
        <p:nvPicPr>
          <p:cNvPr id="22" name="Picture 21" descr="fig9-8_PPT_4.gif"/>
          <p:cNvPicPr>
            <a:picLocks noChangeAspect="1"/>
          </p:cNvPicPr>
          <p:nvPr/>
        </p:nvPicPr>
        <p:blipFill>
          <a:blip r:embed="rId6" cstate="print"/>
          <a:srcRect/>
          <a:stretch>
            <a:fillRect/>
          </a:stretch>
        </p:blipFill>
        <p:spPr bwMode="auto">
          <a:xfrm>
            <a:off x="668338" y="1262063"/>
            <a:ext cx="5429250" cy="3505200"/>
          </a:xfrm>
          <a:prstGeom prst="rect">
            <a:avLst/>
          </a:prstGeom>
          <a:noFill/>
          <a:ln w="9525">
            <a:noFill/>
            <a:miter lim="800000"/>
            <a:headEnd/>
            <a:tailEnd/>
          </a:ln>
        </p:spPr>
      </p:pic>
      <p:pic>
        <p:nvPicPr>
          <p:cNvPr id="26" name="Picture 25" descr="fig9-8_PPT_9.gif"/>
          <p:cNvPicPr>
            <a:picLocks noChangeAspect="1"/>
          </p:cNvPicPr>
          <p:nvPr/>
        </p:nvPicPr>
        <p:blipFill>
          <a:blip r:embed="rId7" cstate="print"/>
          <a:srcRect/>
          <a:stretch>
            <a:fillRect/>
          </a:stretch>
        </p:blipFill>
        <p:spPr bwMode="auto">
          <a:xfrm>
            <a:off x="668338" y="1262063"/>
            <a:ext cx="5429250" cy="3505200"/>
          </a:xfrm>
          <a:prstGeom prst="rect">
            <a:avLst/>
          </a:prstGeom>
          <a:noFill/>
          <a:ln w="9525">
            <a:noFill/>
            <a:miter lim="800000"/>
            <a:headEnd/>
            <a:tailEnd/>
          </a:ln>
        </p:spPr>
      </p:pic>
      <p:pic>
        <p:nvPicPr>
          <p:cNvPr id="27" name="Picture 26" descr="fig9-8_PPT_5.gif"/>
          <p:cNvPicPr>
            <a:picLocks noChangeAspect="1"/>
          </p:cNvPicPr>
          <p:nvPr/>
        </p:nvPicPr>
        <p:blipFill>
          <a:blip r:embed="rId8" cstate="print"/>
          <a:srcRect/>
          <a:stretch>
            <a:fillRect/>
          </a:stretch>
        </p:blipFill>
        <p:spPr bwMode="auto">
          <a:xfrm>
            <a:off x="668338" y="1262063"/>
            <a:ext cx="5429250" cy="3505200"/>
          </a:xfrm>
          <a:prstGeom prst="rect">
            <a:avLst/>
          </a:prstGeom>
          <a:noFill/>
          <a:ln w="9525">
            <a:noFill/>
            <a:miter lim="800000"/>
            <a:headEnd/>
            <a:tailEnd/>
          </a:ln>
        </p:spPr>
      </p:pic>
      <p:pic>
        <p:nvPicPr>
          <p:cNvPr id="35" name="Picture 34" descr="fig9-8_PPT_11.gif"/>
          <p:cNvPicPr>
            <a:picLocks noChangeAspect="1"/>
          </p:cNvPicPr>
          <p:nvPr/>
        </p:nvPicPr>
        <p:blipFill>
          <a:blip r:embed="rId9" cstate="print"/>
          <a:srcRect/>
          <a:stretch>
            <a:fillRect/>
          </a:stretch>
        </p:blipFill>
        <p:spPr bwMode="auto">
          <a:xfrm>
            <a:off x="668338" y="1262063"/>
            <a:ext cx="5429250" cy="3505200"/>
          </a:xfrm>
          <a:prstGeom prst="rect">
            <a:avLst/>
          </a:prstGeom>
          <a:noFill/>
          <a:ln w="9525">
            <a:noFill/>
            <a:miter lim="800000"/>
            <a:headEnd/>
            <a:tailEnd/>
          </a:ln>
        </p:spPr>
      </p:pic>
      <p:grpSp>
        <p:nvGrpSpPr>
          <p:cNvPr id="69644" name="Group 24"/>
          <p:cNvGrpSpPr>
            <a:grpSpLocks/>
          </p:cNvGrpSpPr>
          <p:nvPr/>
        </p:nvGrpSpPr>
        <p:grpSpPr bwMode="auto">
          <a:xfrm>
            <a:off x="604838" y="377825"/>
            <a:ext cx="1719262" cy="203200"/>
            <a:chOff x="263237" y="383639"/>
            <a:chExt cx="6442363" cy="240477"/>
          </a:xfrm>
        </p:grpSpPr>
        <p:sp>
          <p:nvSpPr>
            <p:cNvPr id="69646" name="Rectangle 31"/>
            <p:cNvSpPr>
              <a:spLocks noChangeArrowheads="1"/>
            </p:cNvSpPr>
            <p:nvPr/>
          </p:nvSpPr>
          <p:spPr bwMode="auto">
            <a:xfrm>
              <a:off x="1791809" y="383639"/>
              <a:ext cx="4899277" cy="195711"/>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69647" name="Straight Connector 39"/>
            <p:cNvCxnSpPr>
              <a:cxnSpLocks noChangeShapeType="1"/>
            </p:cNvCxnSpPr>
            <p:nvPr/>
          </p:nvCxnSpPr>
          <p:spPr bwMode="auto">
            <a:xfrm>
              <a:off x="263237" y="613243"/>
              <a:ext cx="6442363" cy="10873"/>
            </a:xfrm>
            <a:prstGeom prst="line">
              <a:avLst/>
            </a:prstGeom>
            <a:noFill/>
            <a:ln w="19050" cap="rnd" algn="ctr">
              <a:solidFill>
                <a:srgbClr val="9C3A45"/>
              </a:solidFill>
              <a:prstDash val="sysDash"/>
              <a:round/>
              <a:headEnd/>
              <a:tailEnd/>
            </a:ln>
          </p:spPr>
        </p:cxnSp>
      </p:grpSp>
      <p:sp>
        <p:nvSpPr>
          <p:cNvPr id="42" name="Rectangle 3"/>
          <p:cNvSpPr txBox="1">
            <a:spLocks noChangeArrowheads="1"/>
          </p:cNvSpPr>
          <p:nvPr/>
        </p:nvSpPr>
        <p:spPr bwMode="auto">
          <a:xfrm>
            <a:off x="566738" y="0"/>
            <a:ext cx="189071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Dumping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wipe(left)">
                                      <p:cBhvr>
                                        <p:cTn id="21" dur="500"/>
                                        <p:tgtEl>
                                          <p:spTgt spid="21">
                                            <p:txEl>
                                              <p:pRg st="0" end="0"/>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0"/>
                                        <p:tgtEl>
                                          <p:spTgt spid="18"/>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1000"/>
                                        <p:tgtEl>
                                          <p:spTgt spid="20"/>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000"/>
                                        <p:tgtEl>
                                          <p:spTgt spid="22"/>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1000"/>
                                        <p:tgtEl>
                                          <p:spTgt spid="2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1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xEl>
                                              <p:pRg st="1" end="1"/>
                                            </p:txEl>
                                          </p:spTgt>
                                        </p:tgtEl>
                                        <p:attrNameLst>
                                          <p:attrName>style.visibility</p:attrName>
                                        </p:attrNameLst>
                                      </p:cBhvr>
                                      <p:to>
                                        <p:strVal val="visible"/>
                                      </p:to>
                                    </p:set>
                                    <p:animEffect transition="in" filter="wipe(left)">
                                      <p:cBhvr>
                                        <p:cTn id="50" dur="500"/>
                                        <p:tgtEl>
                                          <p:spTgt spid="21">
                                            <p:txEl>
                                              <p:pRg st="1" end="1"/>
                                            </p:txEl>
                                          </p:spTgt>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uiExpand="1" build="p" bldLvl="3"/>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681" name="Group 39"/>
          <p:cNvGrpSpPr>
            <a:grpSpLocks/>
          </p:cNvGrpSpPr>
          <p:nvPr/>
        </p:nvGrpSpPr>
        <p:grpSpPr bwMode="auto">
          <a:xfrm>
            <a:off x="566738" y="820738"/>
            <a:ext cx="8229600" cy="5688012"/>
            <a:chOff x="566738" y="2200275"/>
            <a:chExt cx="7805737" cy="4219575"/>
          </a:xfrm>
        </p:grpSpPr>
        <p:sp>
          <p:nvSpPr>
            <p:cNvPr id="71703"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71704" name="Rectangle 30"/>
            <p:cNvSpPr>
              <a:spLocks noChangeArrowheads="1"/>
            </p:cNvSpPr>
            <p:nvPr/>
          </p:nvSpPr>
          <p:spPr bwMode="auto">
            <a:xfrm>
              <a:off x="581024" y="2219327"/>
              <a:ext cx="7772401" cy="24085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71682" name="Text Box 7"/>
          <p:cNvSpPr txBox="1">
            <a:spLocks noChangeArrowheads="1"/>
          </p:cNvSpPr>
          <p:nvPr/>
        </p:nvSpPr>
        <p:spPr bwMode="auto">
          <a:xfrm>
            <a:off x="585788" y="841375"/>
            <a:ext cx="26241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9-8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6154738" y="1195388"/>
            <a:ext cx="2620962" cy="4918269"/>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Ξένο Επιλεκτικό Μονοπώλιο</a:t>
            </a:r>
            <a:r>
              <a:rPr lang="en-US" sz="1600" dirty="0" smtClean="0">
                <a:solidFill>
                  <a:srgbClr val="8A3A6A"/>
                </a:solidFill>
              </a:rPr>
              <a:t> </a:t>
            </a:r>
            <a:r>
              <a:rPr lang="el-GR" sz="1600" dirty="0" smtClean="0">
                <a:solidFill>
                  <a:srgbClr val="8A3A6A"/>
                </a:solidFill>
              </a:rPr>
              <a:t>(συνέχεια)</a:t>
            </a:r>
            <a:endParaRPr lang="en-US" sz="1600" dirty="0">
              <a:solidFill>
                <a:srgbClr val="8A3A6A"/>
              </a:solidFill>
            </a:endParaRPr>
          </a:p>
          <a:p>
            <a:pPr>
              <a:spcBef>
                <a:spcPct val="10000"/>
              </a:spcBef>
              <a:spcAft>
                <a:spcPct val="10000"/>
              </a:spcAft>
            </a:pPr>
            <a:r>
              <a:rPr lang="el-GR" sz="1600" dirty="0" smtClean="0"/>
              <a:t>Η πωλούμενη ποσότητα στην εγχώρια αγορά</a:t>
            </a:r>
            <a:r>
              <a:rPr lang="en-US" sz="1600" dirty="0" smtClean="0"/>
              <a:t>, </a:t>
            </a:r>
            <a:r>
              <a:rPr lang="en-US" sz="1600" i="1" dirty="0"/>
              <a:t>Q</a:t>
            </a:r>
            <a:r>
              <a:rPr lang="en-US" sz="1600" baseline="-25000" dirty="0"/>
              <a:t>2</a:t>
            </a:r>
            <a:r>
              <a:rPr lang="en-US" sz="1600" dirty="0"/>
              <a:t> </a:t>
            </a:r>
            <a:r>
              <a:rPr lang="en-US" sz="1600" dirty="0" smtClean="0"/>
              <a:t>(</a:t>
            </a:r>
            <a:r>
              <a:rPr lang="el-GR" sz="1600" dirty="0" smtClean="0"/>
              <a:t>στο σημείο </a:t>
            </a:r>
            <a:r>
              <a:rPr lang="en-US" sz="1600" i="1" dirty="0" smtClean="0"/>
              <a:t>C</a:t>
            </a:r>
            <a:r>
              <a:rPr lang="en-US" sz="1600" dirty="0"/>
              <a:t>), </a:t>
            </a:r>
            <a:r>
              <a:rPr lang="el-GR" sz="1600" dirty="0" smtClean="0"/>
              <a:t>καθορίζεται εκεί όπου το εγχώριο οριακό έσοδο ισούται με το οριακό έσοδο εξαγωγών, </a:t>
            </a:r>
            <a:r>
              <a:rPr lang="en-US" sz="1600" i="1" dirty="0" smtClean="0"/>
              <a:t>MR</a:t>
            </a:r>
            <a:r>
              <a:rPr lang="en-US" sz="1600" baseline="30000" dirty="0"/>
              <a:t>*</a:t>
            </a:r>
            <a:r>
              <a:rPr lang="en-US" sz="1600" i="1" dirty="0"/>
              <a:t> = MR</a:t>
            </a:r>
            <a:r>
              <a:rPr lang="en-US" sz="1600" dirty="0"/>
              <a:t>.</a:t>
            </a:r>
            <a:r>
              <a:rPr lang="en-US" sz="1600" i="1" dirty="0"/>
              <a:t> </a:t>
            </a:r>
          </a:p>
          <a:p>
            <a:pPr>
              <a:spcBef>
                <a:spcPct val="10000"/>
              </a:spcBef>
              <a:spcAft>
                <a:spcPct val="10000"/>
              </a:spcAft>
            </a:pPr>
            <a:r>
              <a:rPr lang="el-GR" sz="1600" dirty="0" smtClean="0"/>
              <a:t>Το ξένο μονοπώλιο πωλεί </a:t>
            </a:r>
            <a:r>
              <a:rPr lang="en-US" sz="1600" i="1" dirty="0" smtClean="0"/>
              <a:t>Q</a:t>
            </a:r>
            <a:r>
              <a:rPr lang="en-US" sz="1600" baseline="-25000" dirty="0" smtClean="0"/>
              <a:t>2</a:t>
            </a:r>
            <a:r>
              <a:rPr lang="en-US" sz="1600" i="1" dirty="0" smtClean="0"/>
              <a:t> </a:t>
            </a:r>
            <a:r>
              <a:rPr lang="el-GR" sz="1600" dirty="0" smtClean="0"/>
              <a:t>στην εγχώρια αγορά του σε τιμή </a:t>
            </a:r>
            <a:r>
              <a:rPr lang="en-US" sz="1600" i="1" dirty="0" smtClean="0"/>
              <a:t>P</a:t>
            </a:r>
            <a:r>
              <a:rPr lang="en-US" sz="1600" baseline="30000" dirty="0"/>
              <a:t>*</a:t>
            </a:r>
            <a:r>
              <a:rPr lang="en-US" sz="1600" i="1" dirty="0"/>
              <a:t>,</a:t>
            </a:r>
            <a:r>
              <a:rPr lang="en-US" sz="1600" dirty="0"/>
              <a:t> </a:t>
            </a:r>
            <a:r>
              <a:rPr lang="el-GR" sz="1600" dirty="0" smtClean="0"/>
              <a:t>και</a:t>
            </a:r>
            <a:r>
              <a:rPr lang="en-US" sz="1600" dirty="0" smtClean="0"/>
              <a:t> </a:t>
            </a:r>
            <a:r>
              <a:rPr lang="en-US" sz="1600" i="1" dirty="0"/>
              <a:t>Q</a:t>
            </a:r>
            <a:r>
              <a:rPr lang="en-US" sz="1600" baseline="-25000" dirty="0"/>
              <a:t>1</a:t>
            </a:r>
            <a:r>
              <a:rPr lang="en-US" sz="1600" i="1" dirty="0"/>
              <a:t> –</a:t>
            </a:r>
            <a:r>
              <a:rPr lang="en-US" sz="1600" dirty="0"/>
              <a:t> </a:t>
            </a:r>
            <a:r>
              <a:rPr lang="en-US" sz="1600" i="1" dirty="0"/>
              <a:t>Q</a:t>
            </a:r>
            <a:r>
              <a:rPr lang="en-US" sz="1600" baseline="-25000" dirty="0"/>
              <a:t>2</a:t>
            </a:r>
            <a:r>
              <a:rPr lang="en-US" sz="1600" dirty="0"/>
              <a:t> </a:t>
            </a:r>
            <a:r>
              <a:rPr lang="el-GR" sz="1600" dirty="0" smtClean="0"/>
              <a:t>στην αγορά εξαγωγών του σε τιμή</a:t>
            </a:r>
            <a:r>
              <a:rPr lang="en-US" sz="1600" dirty="0" smtClean="0"/>
              <a:t> </a:t>
            </a:r>
            <a:r>
              <a:rPr lang="en-US" sz="1600" i="1" dirty="0"/>
              <a:t>P</a:t>
            </a:r>
            <a:r>
              <a:rPr lang="en-US" sz="1600" dirty="0"/>
              <a:t>.</a:t>
            </a:r>
          </a:p>
          <a:p>
            <a:pPr>
              <a:spcBef>
                <a:spcPct val="10000"/>
              </a:spcBef>
              <a:spcAft>
                <a:spcPct val="10000"/>
              </a:spcAft>
            </a:pPr>
            <a:r>
              <a:rPr lang="el-GR" sz="1600" dirty="0" smtClean="0"/>
              <a:t>Επειδή</a:t>
            </a:r>
            <a:r>
              <a:rPr lang="en-US" sz="1600" dirty="0" smtClean="0"/>
              <a:t> </a:t>
            </a:r>
            <a:r>
              <a:rPr lang="en-US" sz="1600" i="1" dirty="0"/>
              <a:t>P</a:t>
            </a:r>
            <a:r>
              <a:rPr lang="en-US" sz="1600" dirty="0"/>
              <a:t> &lt; </a:t>
            </a:r>
            <a:r>
              <a:rPr lang="en-US" sz="1600" i="1" dirty="0"/>
              <a:t>P</a:t>
            </a:r>
            <a:r>
              <a:rPr lang="en-US" sz="1600" i="1" baseline="30000" dirty="0"/>
              <a:t>*</a:t>
            </a:r>
            <a:r>
              <a:rPr lang="en-US" sz="1600" dirty="0"/>
              <a:t> </a:t>
            </a:r>
            <a:r>
              <a:rPr lang="en-US" sz="1600" dirty="0" smtClean="0"/>
              <a:t>(</a:t>
            </a:r>
            <a:r>
              <a:rPr lang="el-GR" sz="1600" dirty="0" smtClean="0"/>
              <a:t>ή εναλλακτικά</a:t>
            </a:r>
            <a:r>
              <a:rPr lang="en-US" sz="1600" dirty="0" smtClean="0"/>
              <a:t> </a:t>
            </a:r>
            <a:r>
              <a:rPr lang="en-US" sz="1600" i="1" dirty="0"/>
              <a:t>P</a:t>
            </a:r>
            <a:r>
              <a:rPr lang="en-US" sz="1600" dirty="0"/>
              <a:t> &lt; </a:t>
            </a:r>
            <a:r>
              <a:rPr lang="en-US" sz="1600" i="1" dirty="0"/>
              <a:t>AC</a:t>
            </a:r>
            <a:r>
              <a:rPr lang="en-US" sz="1600" baseline="-25000" dirty="0"/>
              <a:t>1</a:t>
            </a:r>
            <a:r>
              <a:rPr lang="en-US" sz="1600" dirty="0"/>
              <a:t>), </a:t>
            </a:r>
            <a:r>
              <a:rPr lang="el-GR" sz="1600" dirty="0" smtClean="0"/>
              <a:t>η επιχείρηση ασκεί </a:t>
            </a:r>
            <a:r>
              <a:rPr lang="en-US" sz="1600" dirty="0" smtClean="0"/>
              <a:t> </a:t>
            </a:r>
            <a:r>
              <a:rPr lang="en-US" sz="1600" dirty="0"/>
              <a:t>dumping.</a:t>
            </a:r>
          </a:p>
        </p:txBody>
      </p:sp>
      <p:sp>
        <p:nvSpPr>
          <p:cNvPr id="71684" name="Rectangle 33"/>
          <p:cNvSpPr>
            <a:spLocks noChangeArrowheads="1"/>
          </p:cNvSpPr>
          <p:nvPr/>
        </p:nvSpPr>
        <p:spPr bwMode="auto">
          <a:xfrm>
            <a:off x="638175" y="1201738"/>
            <a:ext cx="5516563" cy="363696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71685" name="Picture 16" descr="fig9-8_PPT_1.gif"/>
          <p:cNvPicPr>
            <a:picLocks noChangeAspect="1"/>
          </p:cNvPicPr>
          <p:nvPr/>
        </p:nvPicPr>
        <p:blipFill>
          <a:blip r:embed="rId3" cstate="print"/>
          <a:srcRect/>
          <a:stretch>
            <a:fillRect/>
          </a:stretch>
        </p:blipFill>
        <p:spPr bwMode="auto">
          <a:xfrm>
            <a:off x="668338" y="1262063"/>
            <a:ext cx="5429250" cy="3505200"/>
          </a:xfrm>
          <a:prstGeom prst="rect">
            <a:avLst/>
          </a:prstGeom>
          <a:noFill/>
          <a:ln w="9525">
            <a:noFill/>
            <a:miter lim="800000"/>
            <a:headEnd/>
            <a:tailEnd/>
          </a:ln>
        </p:spPr>
      </p:pic>
      <p:pic>
        <p:nvPicPr>
          <p:cNvPr id="71686" name="Picture 17" descr="fig9-8_PPT_2.gif"/>
          <p:cNvPicPr>
            <a:picLocks noChangeAspect="1"/>
          </p:cNvPicPr>
          <p:nvPr/>
        </p:nvPicPr>
        <p:blipFill>
          <a:blip r:embed="rId4" cstate="print"/>
          <a:srcRect/>
          <a:stretch>
            <a:fillRect/>
          </a:stretch>
        </p:blipFill>
        <p:spPr bwMode="auto">
          <a:xfrm>
            <a:off x="668338" y="1262063"/>
            <a:ext cx="5429250" cy="3505200"/>
          </a:xfrm>
          <a:prstGeom prst="rect">
            <a:avLst/>
          </a:prstGeom>
          <a:noFill/>
          <a:ln w="9525">
            <a:noFill/>
            <a:miter lim="800000"/>
            <a:headEnd/>
            <a:tailEnd/>
          </a:ln>
        </p:spPr>
      </p:pic>
      <p:pic>
        <p:nvPicPr>
          <p:cNvPr id="71687" name="Picture 19" descr="fig9-8_PPT_3.gif"/>
          <p:cNvPicPr>
            <a:picLocks noChangeAspect="1"/>
          </p:cNvPicPr>
          <p:nvPr/>
        </p:nvPicPr>
        <p:blipFill>
          <a:blip r:embed="rId5" cstate="print"/>
          <a:srcRect/>
          <a:stretch>
            <a:fillRect/>
          </a:stretch>
        </p:blipFill>
        <p:spPr bwMode="auto">
          <a:xfrm>
            <a:off x="668338" y="1262063"/>
            <a:ext cx="5429250" cy="3505200"/>
          </a:xfrm>
          <a:prstGeom prst="rect">
            <a:avLst/>
          </a:prstGeom>
          <a:noFill/>
          <a:ln w="9525">
            <a:noFill/>
            <a:miter lim="800000"/>
            <a:headEnd/>
            <a:tailEnd/>
          </a:ln>
        </p:spPr>
      </p:pic>
      <p:pic>
        <p:nvPicPr>
          <p:cNvPr id="71688" name="Picture 21" descr="fig9-8_PPT_4.gif"/>
          <p:cNvPicPr>
            <a:picLocks noChangeAspect="1"/>
          </p:cNvPicPr>
          <p:nvPr/>
        </p:nvPicPr>
        <p:blipFill>
          <a:blip r:embed="rId6" cstate="print"/>
          <a:srcRect/>
          <a:stretch>
            <a:fillRect/>
          </a:stretch>
        </p:blipFill>
        <p:spPr bwMode="auto">
          <a:xfrm>
            <a:off x="668338" y="1262063"/>
            <a:ext cx="5429250" cy="3505200"/>
          </a:xfrm>
          <a:prstGeom prst="rect">
            <a:avLst/>
          </a:prstGeom>
          <a:noFill/>
          <a:ln w="9525">
            <a:noFill/>
            <a:miter lim="800000"/>
            <a:headEnd/>
            <a:tailEnd/>
          </a:ln>
        </p:spPr>
      </p:pic>
      <p:pic>
        <p:nvPicPr>
          <p:cNvPr id="23" name="Picture 22" descr="fig9-8_PPT_8.gif"/>
          <p:cNvPicPr>
            <a:picLocks noChangeAspect="1"/>
          </p:cNvPicPr>
          <p:nvPr/>
        </p:nvPicPr>
        <p:blipFill>
          <a:blip r:embed="rId7" cstate="print"/>
          <a:srcRect/>
          <a:stretch>
            <a:fillRect/>
          </a:stretch>
        </p:blipFill>
        <p:spPr bwMode="auto">
          <a:xfrm>
            <a:off x="668338" y="1262063"/>
            <a:ext cx="5429250" cy="3505200"/>
          </a:xfrm>
          <a:prstGeom prst="rect">
            <a:avLst/>
          </a:prstGeom>
          <a:noFill/>
          <a:ln w="9525">
            <a:noFill/>
            <a:miter lim="800000"/>
            <a:headEnd/>
            <a:tailEnd/>
          </a:ln>
        </p:spPr>
      </p:pic>
      <p:pic>
        <p:nvPicPr>
          <p:cNvPr id="71690" name="Picture 25" descr="fig9-8_PPT_9.gif"/>
          <p:cNvPicPr>
            <a:picLocks noChangeAspect="1"/>
          </p:cNvPicPr>
          <p:nvPr/>
        </p:nvPicPr>
        <p:blipFill>
          <a:blip r:embed="rId8" cstate="print"/>
          <a:srcRect/>
          <a:stretch>
            <a:fillRect/>
          </a:stretch>
        </p:blipFill>
        <p:spPr bwMode="auto">
          <a:xfrm>
            <a:off x="668338" y="1262063"/>
            <a:ext cx="5429250" cy="3505200"/>
          </a:xfrm>
          <a:prstGeom prst="rect">
            <a:avLst/>
          </a:prstGeom>
          <a:noFill/>
          <a:ln w="9525">
            <a:noFill/>
            <a:miter lim="800000"/>
            <a:headEnd/>
            <a:tailEnd/>
          </a:ln>
        </p:spPr>
      </p:pic>
      <p:pic>
        <p:nvPicPr>
          <p:cNvPr id="71691" name="Picture 26" descr="fig9-8_PPT_5.gif"/>
          <p:cNvPicPr>
            <a:picLocks noChangeAspect="1"/>
          </p:cNvPicPr>
          <p:nvPr/>
        </p:nvPicPr>
        <p:blipFill>
          <a:blip r:embed="rId9" cstate="print"/>
          <a:srcRect/>
          <a:stretch>
            <a:fillRect/>
          </a:stretch>
        </p:blipFill>
        <p:spPr bwMode="auto">
          <a:xfrm>
            <a:off x="668338" y="1262063"/>
            <a:ext cx="5429250" cy="3505200"/>
          </a:xfrm>
          <a:prstGeom prst="rect">
            <a:avLst/>
          </a:prstGeom>
          <a:noFill/>
          <a:ln w="9525">
            <a:noFill/>
            <a:miter lim="800000"/>
            <a:headEnd/>
            <a:tailEnd/>
          </a:ln>
        </p:spPr>
      </p:pic>
      <p:pic>
        <p:nvPicPr>
          <p:cNvPr id="28" name="Picture 27" descr="fig9-8_PPT_6.gif"/>
          <p:cNvPicPr>
            <a:picLocks noChangeAspect="1"/>
          </p:cNvPicPr>
          <p:nvPr/>
        </p:nvPicPr>
        <p:blipFill>
          <a:blip r:embed="rId10" cstate="print"/>
          <a:srcRect/>
          <a:stretch>
            <a:fillRect/>
          </a:stretch>
        </p:blipFill>
        <p:spPr bwMode="auto">
          <a:xfrm>
            <a:off x="668338" y="1262063"/>
            <a:ext cx="5429250" cy="3505200"/>
          </a:xfrm>
          <a:prstGeom prst="rect">
            <a:avLst/>
          </a:prstGeom>
          <a:noFill/>
          <a:ln w="9525">
            <a:noFill/>
            <a:miter lim="800000"/>
            <a:headEnd/>
            <a:tailEnd/>
          </a:ln>
        </p:spPr>
      </p:pic>
      <p:pic>
        <p:nvPicPr>
          <p:cNvPr id="29" name="Picture 28" descr="fig9-8_PPT_7.gif"/>
          <p:cNvPicPr>
            <a:picLocks noChangeAspect="1"/>
          </p:cNvPicPr>
          <p:nvPr/>
        </p:nvPicPr>
        <p:blipFill>
          <a:blip r:embed="rId11" cstate="print"/>
          <a:srcRect/>
          <a:stretch>
            <a:fillRect/>
          </a:stretch>
        </p:blipFill>
        <p:spPr bwMode="auto">
          <a:xfrm>
            <a:off x="668338" y="1262063"/>
            <a:ext cx="5429250" cy="3505200"/>
          </a:xfrm>
          <a:prstGeom prst="rect">
            <a:avLst/>
          </a:prstGeom>
          <a:noFill/>
          <a:ln w="9525">
            <a:noFill/>
            <a:miter lim="800000"/>
            <a:headEnd/>
            <a:tailEnd/>
          </a:ln>
        </p:spPr>
      </p:pic>
      <p:pic>
        <p:nvPicPr>
          <p:cNvPr id="33" name="Picture 32" descr="fig9-8_PPT_13.gif"/>
          <p:cNvPicPr>
            <a:picLocks noChangeAspect="1"/>
          </p:cNvPicPr>
          <p:nvPr/>
        </p:nvPicPr>
        <p:blipFill>
          <a:blip r:embed="rId12" cstate="print"/>
          <a:srcRect/>
          <a:stretch>
            <a:fillRect/>
          </a:stretch>
        </p:blipFill>
        <p:spPr bwMode="auto">
          <a:xfrm>
            <a:off x="668338" y="1262063"/>
            <a:ext cx="5429250" cy="3505200"/>
          </a:xfrm>
          <a:prstGeom prst="rect">
            <a:avLst/>
          </a:prstGeom>
          <a:noFill/>
          <a:ln w="9525">
            <a:noFill/>
            <a:miter lim="800000"/>
            <a:headEnd/>
            <a:tailEnd/>
          </a:ln>
        </p:spPr>
      </p:pic>
      <p:pic>
        <p:nvPicPr>
          <p:cNvPr id="71695" name="Picture 34" descr="fig9-8_PPT_11.gif"/>
          <p:cNvPicPr>
            <a:picLocks noChangeAspect="1"/>
          </p:cNvPicPr>
          <p:nvPr/>
        </p:nvPicPr>
        <p:blipFill>
          <a:blip r:embed="rId13" cstate="print"/>
          <a:srcRect/>
          <a:stretch>
            <a:fillRect/>
          </a:stretch>
        </p:blipFill>
        <p:spPr bwMode="auto">
          <a:xfrm>
            <a:off x="668338" y="1262063"/>
            <a:ext cx="5429250" cy="3505200"/>
          </a:xfrm>
          <a:prstGeom prst="rect">
            <a:avLst/>
          </a:prstGeom>
          <a:noFill/>
          <a:ln w="9525">
            <a:noFill/>
            <a:miter lim="800000"/>
            <a:headEnd/>
            <a:tailEnd/>
          </a:ln>
        </p:spPr>
      </p:pic>
      <p:pic>
        <p:nvPicPr>
          <p:cNvPr id="36" name="Picture 35" descr="fig9-8_PPT_12.gif"/>
          <p:cNvPicPr>
            <a:picLocks noChangeAspect="1"/>
          </p:cNvPicPr>
          <p:nvPr/>
        </p:nvPicPr>
        <p:blipFill>
          <a:blip r:embed="rId14" cstate="print"/>
          <a:srcRect/>
          <a:stretch>
            <a:fillRect/>
          </a:stretch>
        </p:blipFill>
        <p:spPr bwMode="auto">
          <a:xfrm>
            <a:off x="668338" y="1262063"/>
            <a:ext cx="5429250" cy="3505200"/>
          </a:xfrm>
          <a:prstGeom prst="rect">
            <a:avLst/>
          </a:prstGeom>
          <a:noFill/>
          <a:ln w="9525">
            <a:noFill/>
            <a:miter lim="800000"/>
            <a:headEnd/>
            <a:tailEnd/>
          </a:ln>
        </p:spPr>
      </p:pic>
      <p:pic>
        <p:nvPicPr>
          <p:cNvPr id="41" name="Picture 40" descr="fig9-8_PPT_14.gif"/>
          <p:cNvPicPr>
            <a:picLocks noChangeAspect="1"/>
          </p:cNvPicPr>
          <p:nvPr/>
        </p:nvPicPr>
        <p:blipFill>
          <a:blip r:embed="rId15" cstate="print"/>
          <a:srcRect/>
          <a:stretch>
            <a:fillRect/>
          </a:stretch>
        </p:blipFill>
        <p:spPr bwMode="auto">
          <a:xfrm>
            <a:off x="668338" y="1262063"/>
            <a:ext cx="5429250" cy="3505200"/>
          </a:xfrm>
          <a:prstGeom prst="rect">
            <a:avLst/>
          </a:prstGeom>
          <a:noFill/>
          <a:ln w="9525">
            <a:noFill/>
            <a:miter lim="800000"/>
            <a:headEnd/>
            <a:tailEnd/>
          </a:ln>
        </p:spPr>
      </p:pic>
      <p:pic>
        <p:nvPicPr>
          <p:cNvPr id="43" name="Picture 42" descr="fig9-8_PPT_15.gif"/>
          <p:cNvPicPr>
            <a:picLocks noChangeAspect="1"/>
          </p:cNvPicPr>
          <p:nvPr/>
        </p:nvPicPr>
        <p:blipFill>
          <a:blip r:embed="rId16" cstate="print"/>
          <a:srcRect/>
          <a:stretch>
            <a:fillRect/>
          </a:stretch>
        </p:blipFill>
        <p:spPr bwMode="auto">
          <a:xfrm>
            <a:off x="668338" y="1262063"/>
            <a:ext cx="5429250" cy="3505200"/>
          </a:xfrm>
          <a:prstGeom prst="rect">
            <a:avLst/>
          </a:prstGeom>
          <a:noFill/>
          <a:ln w="9525">
            <a:noFill/>
            <a:miter lim="800000"/>
            <a:headEnd/>
            <a:tailEnd/>
          </a:ln>
        </p:spPr>
      </p:pic>
      <p:grpSp>
        <p:nvGrpSpPr>
          <p:cNvPr id="71699" name="Group 24"/>
          <p:cNvGrpSpPr>
            <a:grpSpLocks/>
          </p:cNvGrpSpPr>
          <p:nvPr/>
        </p:nvGrpSpPr>
        <p:grpSpPr bwMode="auto">
          <a:xfrm>
            <a:off x="604838" y="377825"/>
            <a:ext cx="1719262" cy="203200"/>
            <a:chOff x="263237" y="383639"/>
            <a:chExt cx="6442363" cy="240477"/>
          </a:xfrm>
        </p:grpSpPr>
        <p:sp>
          <p:nvSpPr>
            <p:cNvPr id="71701" name="Rectangle 31"/>
            <p:cNvSpPr>
              <a:spLocks noChangeArrowheads="1"/>
            </p:cNvSpPr>
            <p:nvPr/>
          </p:nvSpPr>
          <p:spPr bwMode="auto">
            <a:xfrm>
              <a:off x="1791809" y="383639"/>
              <a:ext cx="4899277" cy="195711"/>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1702" name="Straight Connector 39"/>
            <p:cNvCxnSpPr>
              <a:cxnSpLocks noChangeShapeType="1"/>
            </p:cNvCxnSpPr>
            <p:nvPr/>
          </p:nvCxnSpPr>
          <p:spPr bwMode="auto">
            <a:xfrm>
              <a:off x="263237" y="613243"/>
              <a:ext cx="6442363" cy="10873"/>
            </a:xfrm>
            <a:prstGeom prst="line">
              <a:avLst/>
            </a:prstGeom>
            <a:noFill/>
            <a:ln w="19050" cap="rnd" algn="ctr">
              <a:solidFill>
                <a:srgbClr val="9C3A45"/>
              </a:solidFill>
              <a:prstDash val="sysDash"/>
              <a:round/>
              <a:headEnd/>
              <a:tailEnd/>
            </a:ln>
          </p:spPr>
        </p:cxnSp>
      </p:grpSp>
      <p:sp>
        <p:nvSpPr>
          <p:cNvPr id="42" name="Rectangle 3"/>
          <p:cNvSpPr txBox="1">
            <a:spLocks noChangeArrowheads="1"/>
          </p:cNvSpPr>
          <p:nvPr/>
        </p:nvSpPr>
        <p:spPr bwMode="auto">
          <a:xfrm>
            <a:off x="566738" y="0"/>
            <a:ext cx="189071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Dumping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wipe(left)">
                                      <p:cBhvr>
                                        <p:cTn id="7" dur="500"/>
                                        <p:tgtEl>
                                          <p:spTgt spid="21">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xEl>
                                              <p:pRg st="2" end="2"/>
                                            </p:txEl>
                                          </p:spTgt>
                                        </p:tgtEl>
                                        <p:attrNameLst>
                                          <p:attrName>style.visibility</p:attrName>
                                        </p:attrNameLst>
                                      </p:cBhvr>
                                      <p:to>
                                        <p:strVal val="visible"/>
                                      </p:to>
                                    </p:set>
                                    <p:animEffect transition="in" filter="wipe(left)">
                                      <p:cBhvr>
                                        <p:cTn id="16" dur="500"/>
                                        <p:tgtEl>
                                          <p:spTgt spid="21">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10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Effect transition="in" filter="wipe(left)">
                                      <p:cBhvr>
                                        <p:cTn id="25" dur="500"/>
                                        <p:tgtEl>
                                          <p:spTgt spid="21">
                                            <p:txEl>
                                              <p:pRg st="3" end="3"/>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750"/>
                                        <p:tgtEl>
                                          <p:spTgt spid="23"/>
                                        </p:tgtEl>
                                      </p:cBhvr>
                                    </p:animEffect>
                                  </p:childTnLst>
                                </p:cTn>
                              </p:par>
                            </p:childTnLst>
                          </p:cTn>
                        </p:par>
                        <p:par>
                          <p:cTn id="30" fill="hold">
                            <p:stCondLst>
                              <p:cond delay="1250"/>
                            </p:stCondLst>
                            <p:childTnLst>
                              <p:par>
                                <p:cTn id="31" presetID="22" presetClass="entr" presetSubtype="2"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right)">
                                      <p:cBhvr>
                                        <p:cTn id="33" dur="750"/>
                                        <p:tgtEl>
                                          <p:spTgt spid="36"/>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750"/>
                                        <p:tgtEl>
                                          <p:spTgt spid="28"/>
                                        </p:tgtEl>
                                      </p:cBhvr>
                                    </p:animEffect>
                                  </p:childTnLst>
                                </p:cTn>
                              </p:par>
                            </p:childTnLst>
                          </p:cTn>
                        </p:par>
                        <p:par>
                          <p:cTn id="38" fill="hold">
                            <p:stCondLst>
                              <p:cond delay="275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750"/>
                                        <p:tgtEl>
                                          <p:spTgt spid="29"/>
                                        </p:tgtEl>
                                      </p:cBhvr>
                                    </p:animEffect>
                                  </p:childTnLst>
                                </p:cTn>
                              </p:par>
                            </p:childTnLst>
                          </p:cTn>
                        </p:par>
                        <p:par>
                          <p:cTn id="42" fill="hold">
                            <p:stCondLst>
                              <p:cond delay="3500"/>
                            </p:stCondLst>
                            <p:childTnLst>
                              <p:par>
                                <p:cTn id="43" presetID="22" presetClass="entr" presetSubtype="4"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566738" y="943429"/>
            <a:ext cx="7691437" cy="5355312"/>
          </a:xfrm>
          <a:prstGeom prst="rect">
            <a:avLst/>
          </a:prstGeom>
          <a:noFill/>
          <a:ln w="9525" algn="ctr">
            <a:noFill/>
            <a:miter lim="800000"/>
            <a:headEnd/>
            <a:tailEnd/>
          </a:ln>
        </p:spPr>
        <p:txBody>
          <a:bodyPr wrap="square">
            <a:spAutoFit/>
          </a:bodyPr>
          <a:lstStyle/>
          <a:p>
            <a:pPr>
              <a:lnSpc>
                <a:spcPct val="105000"/>
              </a:lnSpc>
              <a:spcBef>
                <a:spcPct val="15000"/>
              </a:spcBef>
              <a:spcAft>
                <a:spcPct val="15000"/>
              </a:spcAft>
            </a:pPr>
            <a:r>
              <a:rPr lang="el-GR" sz="2400" b="0" dirty="0" smtClean="0"/>
              <a:t>Ένα ειδικό παράδειγμα ξένου μονοπωλίου είναι αυτό του </a:t>
            </a:r>
            <a:r>
              <a:rPr lang="el-GR" sz="2400" dirty="0" smtClean="0"/>
              <a:t>επιλεκτικού μονοπωλίου</a:t>
            </a:r>
            <a:r>
              <a:rPr lang="el-GR" sz="2400" b="0" dirty="0" smtClean="0"/>
              <a:t>, το οποίο χρεώνει χαμηλότερη τιμή στην εγχώρια αγορά απ’ ότι σε επιχειρήσεις στην τοπική αγορά του, και επομένως ασκεί </a:t>
            </a:r>
            <a:r>
              <a:rPr lang="en-US" sz="2400" dirty="0" smtClean="0"/>
              <a:t>dumping</a:t>
            </a:r>
            <a:r>
              <a:rPr lang="en-US" sz="2400" b="0" dirty="0" smtClean="0"/>
              <a:t> </a:t>
            </a:r>
            <a:r>
              <a:rPr lang="el-GR" sz="2400" b="0" dirty="0" smtClean="0"/>
              <a:t>για το προϊόν του μέσα στην εγχώρια αγορά. </a:t>
            </a:r>
            <a:r>
              <a:rPr lang="en-US" sz="2400" b="0" dirty="0" smtClean="0"/>
              <a:t> </a:t>
            </a:r>
            <a:endParaRPr lang="en-US" sz="2400" b="0" dirty="0"/>
          </a:p>
          <a:p>
            <a:pPr>
              <a:lnSpc>
                <a:spcPct val="105000"/>
              </a:lnSpc>
              <a:spcBef>
                <a:spcPct val="15000"/>
              </a:spcBef>
              <a:spcAft>
                <a:spcPct val="15000"/>
              </a:spcAft>
            </a:pPr>
            <a:r>
              <a:rPr lang="el-GR" sz="2400" b="0" dirty="0" smtClean="0"/>
              <a:t>Ένας δασμός που επιβάλλεται ενάντια στο ξένο επιλεκτικό μονοπώλιο ονομάζεται </a:t>
            </a:r>
            <a:r>
              <a:rPr lang="el-GR" sz="2400" dirty="0" smtClean="0"/>
              <a:t>φόρος </a:t>
            </a:r>
            <a:r>
              <a:rPr lang="en-US" sz="2400" dirty="0" smtClean="0"/>
              <a:t>antidumping</a:t>
            </a:r>
            <a:r>
              <a:rPr lang="el-GR" sz="2400" dirty="0" smtClean="0"/>
              <a:t>.</a:t>
            </a:r>
            <a:endParaRPr lang="en-US" sz="2400" b="0" dirty="0"/>
          </a:p>
          <a:p>
            <a:pPr>
              <a:lnSpc>
                <a:spcPct val="105000"/>
              </a:lnSpc>
              <a:spcBef>
                <a:spcPct val="15000"/>
              </a:spcBef>
              <a:spcAft>
                <a:spcPct val="15000"/>
              </a:spcAft>
            </a:pPr>
            <a:r>
              <a:rPr lang="el-GR" sz="2400" b="0" dirty="0" smtClean="0"/>
              <a:t>Η τελευταία περίπτωση που αναλύουμε είναι η εγχώρια </a:t>
            </a:r>
            <a:r>
              <a:rPr lang="el-GR" sz="2400" dirty="0" smtClean="0"/>
              <a:t>νηπιακή βιομηχανία</a:t>
            </a:r>
            <a:r>
              <a:rPr lang="el-GR" sz="2400" b="0" dirty="0" smtClean="0"/>
              <a:t>, όρος με τον οποίο εννοούμε ένα κλάδο που είναι νέος ώστε να κατορθώνει να ελαχιστοποιεί τα κόστη του. </a:t>
            </a:r>
            <a:endParaRPr lang="en-US" sz="2400" b="0" dirty="0"/>
          </a:p>
        </p:txBody>
      </p:sp>
      <p:sp>
        <p:nvSpPr>
          <p:cNvPr id="17410" name="Rectangle 2"/>
          <p:cNvSpPr>
            <a:spLocks noChangeArrowheads="1"/>
          </p:cNvSpPr>
          <p:nvPr/>
        </p:nvSpPr>
        <p:spPr bwMode="auto">
          <a:xfrm>
            <a:off x="877888" y="333375"/>
            <a:ext cx="3981450" cy="265113"/>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7411" name="Straight Connector 3"/>
          <p:cNvCxnSpPr>
            <a:cxnSpLocks noChangeShapeType="1"/>
          </p:cNvCxnSpPr>
          <p:nvPr/>
        </p:nvCxnSpPr>
        <p:spPr bwMode="auto">
          <a:xfrm>
            <a:off x="566738" y="615950"/>
            <a:ext cx="4281487" cy="3175"/>
          </a:xfrm>
          <a:prstGeom prst="line">
            <a:avLst/>
          </a:prstGeom>
          <a:noFill/>
          <a:ln w="19050" cap="rnd" algn="ctr">
            <a:solidFill>
              <a:srgbClr val="9C3A45"/>
            </a:solidFill>
            <a:prstDash val="sysDash"/>
            <a:round/>
            <a:headEnd/>
            <a:tailEnd/>
          </a:ln>
        </p:spPr>
      </p:cxnSp>
      <p:sp>
        <p:nvSpPr>
          <p:cNvPr id="17412" name="Rectangle 3"/>
          <p:cNvSpPr>
            <a:spLocks noGrp="1" noChangeArrowheads="1"/>
          </p:cNvSpPr>
          <p:nvPr>
            <p:ph type="title"/>
          </p:nvPr>
        </p:nvSpPr>
        <p:spPr>
          <a:xfrm>
            <a:off x="566738" y="0"/>
            <a:ext cx="8577262" cy="820738"/>
          </a:xfrm>
        </p:spPr>
        <p:txBody>
          <a:bodyPr/>
          <a:lstStyle/>
          <a:p>
            <a:r>
              <a:rPr lang="en-US" dirty="0" smtClean="0">
                <a:solidFill>
                  <a:srgbClr val="69134B"/>
                </a:solidFill>
              </a:rPr>
              <a:t>1  </a:t>
            </a:r>
            <a:r>
              <a:rPr lang="el-GR" dirty="0" smtClean="0">
                <a:solidFill>
                  <a:srgbClr val="69134B"/>
                </a:solidFill>
              </a:rPr>
              <a:t>Εισαγωγή</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42">
                                            <p:txEl>
                                              <p:pRg st="0" end="0"/>
                                            </p:txEl>
                                          </p:spTgt>
                                        </p:tgtEl>
                                        <p:attrNameLst>
                                          <p:attrName>style.visibility</p:attrName>
                                        </p:attrNameLst>
                                      </p:cBhvr>
                                      <p:to>
                                        <p:strVal val="visible"/>
                                      </p:to>
                                    </p:set>
                                    <p:animEffect transition="in" filter="wipe(left)">
                                      <p:cBhvr>
                                        <p:cTn id="7" dur="500"/>
                                        <p:tgtEl>
                                          <p:spTgt spid="75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2642">
                                            <p:txEl>
                                              <p:pRg st="1" end="1"/>
                                            </p:txEl>
                                          </p:spTgt>
                                        </p:tgtEl>
                                        <p:attrNameLst>
                                          <p:attrName>style.visibility</p:attrName>
                                        </p:attrNameLst>
                                      </p:cBhvr>
                                      <p:to>
                                        <p:strVal val="visible"/>
                                      </p:to>
                                    </p:set>
                                    <p:animEffect transition="in" filter="wipe(left)">
                                      <p:cBhvr>
                                        <p:cTn id="12" dur="500"/>
                                        <p:tgtEl>
                                          <p:spTgt spid="7526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2642">
                                            <p:txEl>
                                              <p:pRg st="2" end="2"/>
                                            </p:txEl>
                                          </p:spTgt>
                                        </p:tgtEl>
                                        <p:attrNameLst>
                                          <p:attrName>style.visibility</p:attrName>
                                        </p:attrNameLst>
                                      </p:cBhvr>
                                      <p:to>
                                        <p:strVal val="visible"/>
                                      </p:to>
                                    </p:set>
                                    <p:animEffect transition="in" filter="wipe(left)">
                                      <p:cBhvr>
                                        <p:cTn id="17" dur="500"/>
                                        <p:tgtEl>
                                          <p:spTgt spid="752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uiExpand="1" build="p" bldLvl="4"/>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566738" y="64928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Αριθμητικό Παράδειγμα </a:t>
            </a:r>
            <a:r>
              <a:rPr lang="en-US" sz="2400" dirty="0" smtClean="0">
                <a:solidFill>
                  <a:srgbClr val="356A41"/>
                </a:solidFill>
              </a:rPr>
              <a:t> </a:t>
            </a:r>
            <a:r>
              <a:rPr lang="en-US" sz="2400" dirty="0">
                <a:solidFill>
                  <a:srgbClr val="356A41"/>
                </a:solidFill>
              </a:rPr>
              <a:t>Dumping</a:t>
            </a:r>
          </a:p>
        </p:txBody>
      </p:sp>
      <p:pic>
        <p:nvPicPr>
          <p:cNvPr id="15" name="Picture 14" descr="numerical_example_PPT.gif"/>
          <p:cNvPicPr>
            <a:picLocks noChangeAspect="1"/>
          </p:cNvPicPr>
          <p:nvPr/>
        </p:nvPicPr>
        <p:blipFill>
          <a:blip r:embed="rId3" cstate="print"/>
          <a:srcRect/>
          <a:stretch>
            <a:fillRect/>
          </a:stretch>
        </p:blipFill>
        <p:spPr bwMode="auto">
          <a:xfrm>
            <a:off x="1528763" y="1182688"/>
            <a:ext cx="6086475" cy="5391150"/>
          </a:xfrm>
          <a:prstGeom prst="rect">
            <a:avLst/>
          </a:prstGeom>
          <a:noFill/>
          <a:ln w="9525">
            <a:noFill/>
            <a:miter lim="800000"/>
            <a:headEnd/>
            <a:tailEnd/>
          </a:ln>
        </p:spPr>
      </p:pic>
      <p:grpSp>
        <p:nvGrpSpPr>
          <p:cNvPr id="73731" name="Group 6"/>
          <p:cNvGrpSpPr>
            <a:grpSpLocks/>
          </p:cNvGrpSpPr>
          <p:nvPr/>
        </p:nvGrpSpPr>
        <p:grpSpPr bwMode="auto">
          <a:xfrm>
            <a:off x="604838" y="377825"/>
            <a:ext cx="1719262" cy="203200"/>
            <a:chOff x="263237" y="383639"/>
            <a:chExt cx="6442363" cy="240477"/>
          </a:xfrm>
        </p:grpSpPr>
        <p:sp>
          <p:nvSpPr>
            <p:cNvPr id="73733" name="Rectangle 7"/>
            <p:cNvSpPr>
              <a:spLocks noChangeArrowheads="1"/>
            </p:cNvSpPr>
            <p:nvPr/>
          </p:nvSpPr>
          <p:spPr bwMode="auto">
            <a:xfrm>
              <a:off x="1791809" y="383639"/>
              <a:ext cx="4899277" cy="195711"/>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3734" name="Straight Connector 8"/>
            <p:cNvCxnSpPr>
              <a:cxnSpLocks noChangeShapeType="1"/>
            </p:cNvCxnSpPr>
            <p:nvPr/>
          </p:nvCxnSpPr>
          <p:spPr bwMode="auto">
            <a:xfrm>
              <a:off x="263237" y="613243"/>
              <a:ext cx="6442363" cy="10873"/>
            </a:xfrm>
            <a:prstGeom prst="line">
              <a:avLst/>
            </a:prstGeom>
            <a:noFill/>
            <a:ln w="19050" cap="rnd" algn="ctr">
              <a:solidFill>
                <a:srgbClr val="9C3A45"/>
              </a:solidFill>
              <a:prstDash val="sysDash"/>
              <a:round/>
              <a:headEnd/>
              <a:tailEnd/>
            </a:ln>
          </p:spPr>
        </p:cxnSp>
      </p:grpSp>
      <p:sp>
        <p:nvSpPr>
          <p:cNvPr id="10" name="Rectangle 3"/>
          <p:cNvSpPr txBox="1">
            <a:spLocks noChangeArrowheads="1"/>
          </p:cNvSpPr>
          <p:nvPr/>
        </p:nvSpPr>
        <p:spPr bwMode="auto">
          <a:xfrm>
            <a:off x="566738" y="0"/>
            <a:ext cx="189071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3  Dumping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7"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Rectangle 36"/>
          <p:cNvSpPr>
            <a:spLocks noChangeArrowheads="1"/>
          </p:cNvSpPr>
          <p:nvPr/>
        </p:nvSpPr>
        <p:spPr bwMode="auto">
          <a:xfrm>
            <a:off x="914400" y="406400"/>
            <a:ext cx="4305300" cy="165100"/>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38" name="Straight Connector 37"/>
          <p:cNvCxnSpPr>
            <a:cxnSpLocks noChangeShapeType="1"/>
          </p:cNvCxnSpPr>
          <p:nvPr/>
        </p:nvCxnSpPr>
        <p:spPr bwMode="auto">
          <a:xfrm>
            <a:off x="566738" y="571500"/>
            <a:ext cx="4652962" cy="0"/>
          </a:xfrm>
          <a:prstGeom prst="line">
            <a:avLst/>
          </a:prstGeom>
          <a:noFill/>
          <a:ln w="19050" cap="rnd" algn="ctr">
            <a:solidFill>
              <a:srgbClr val="9C3A45"/>
            </a:solidFill>
            <a:prstDash val="sysDash"/>
            <a:round/>
            <a:headEnd/>
            <a:tailEnd/>
          </a:ln>
        </p:spPr>
      </p:cxnSp>
      <p:sp>
        <p:nvSpPr>
          <p:cNvPr id="3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latin typeface="+mj-lt"/>
                <a:ea typeface="+mj-ea"/>
                <a:cs typeface="+mj-cs"/>
              </a:rPr>
              <a:t>Πολιτική Αντιμετώπισης του</a:t>
            </a:r>
            <a:r>
              <a:rPr lang="en-US" sz="2400" kern="0" dirty="0" smtClean="0">
                <a:solidFill>
                  <a:srgbClr val="69134B"/>
                </a:solidFill>
                <a:latin typeface="+mj-lt"/>
                <a:ea typeface="+mj-ea"/>
                <a:cs typeface="+mj-cs"/>
              </a:rPr>
              <a:t> </a:t>
            </a:r>
            <a:r>
              <a:rPr lang="en-US" sz="2400" kern="0" dirty="0">
                <a:solidFill>
                  <a:srgbClr val="69134B"/>
                </a:solidFill>
                <a:latin typeface="+mj-lt"/>
                <a:ea typeface="+mj-ea"/>
                <a:cs typeface="+mj-cs"/>
              </a:rPr>
              <a:t>Dumping</a:t>
            </a:r>
          </a:p>
        </p:txBody>
      </p:sp>
      <p:sp>
        <p:nvSpPr>
          <p:cNvPr id="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Φόροι </a:t>
            </a:r>
            <a:r>
              <a:rPr lang="en-US" sz="2400" dirty="0" smtClean="0">
                <a:solidFill>
                  <a:srgbClr val="356A41"/>
                </a:solidFill>
              </a:rPr>
              <a:t>Antidumping </a:t>
            </a:r>
            <a:endParaRPr lang="en-US" sz="2400" dirty="0">
              <a:solidFill>
                <a:srgbClr val="356A41"/>
              </a:solidFill>
            </a:endParaRPr>
          </a:p>
        </p:txBody>
      </p:sp>
      <p:sp>
        <p:nvSpPr>
          <p:cNvPr id="14" name="Rectangle 13"/>
          <p:cNvSpPr/>
          <p:nvPr/>
        </p:nvSpPr>
        <p:spPr>
          <a:xfrm>
            <a:off x="566738" y="1538513"/>
            <a:ext cx="7705725" cy="5219121"/>
          </a:xfrm>
          <a:prstGeom prst="rect">
            <a:avLst/>
          </a:prstGeom>
        </p:spPr>
        <p:txBody>
          <a:bodyPr wrap="square">
            <a:spAutoFit/>
          </a:bodyPr>
          <a:lstStyle/>
          <a:p>
            <a:pPr marL="342900" indent="-342900">
              <a:spcBef>
                <a:spcPct val="10000"/>
              </a:spcBef>
              <a:spcAft>
                <a:spcPct val="10000"/>
              </a:spcAft>
              <a:buFont typeface="Arial" pitchFamily="34" charset="0"/>
              <a:buChar char="•"/>
              <a:defRPr/>
            </a:pPr>
            <a:r>
              <a:rPr lang="el-GR" sz="2400" b="0" dirty="0" smtClean="0"/>
              <a:t>Σύμφωνα με τους κανονισμούς του ΠΟΕ, μια εισάγουσα χώρα έχει δικαίωμα να επιβάλει ένα δασμό </a:t>
            </a:r>
            <a:r>
              <a:rPr lang="en-US" sz="2400" b="0" dirty="0" smtClean="0"/>
              <a:t>antidumping </a:t>
            </a:r>
            <a:r>
              <a:rPr lang="el-GR" sz="2400" b="0" dirty="0" smtClean="0"/>
              <a:t>κάθε φορά που μια ξένη επιχείρηση ασκεί πολιτική</a:t>
            </a:r>
            <a:r>
              <a:rPr lang="en-US" sz="2400" b="0" dirty="0" smtClean="0"/>
              <a:t> </a:t>
            </a:r>
            <a:r>
              <a:rPr lang="en-US" sz="2400" b="0" dirty="0"/>
              <a:t>dumping </a:t>
            </a:r>
            <a:r>
              <a:rPr lang="el-GR" sz="2400" b="0" dirty="0" smtClean="0"/>
              <a:t>για το προϊόν της.</a:t>
            </a:r>
            <a:r>
              <a:rPr lang="en-US" sz="2400" b="0" dirty="0" smtClean="0"/>
              <a:t> </a:t>
            </a:r>
            <a:endParaRPr lang="en-US" sz="2400" b="0" dirty="0"/>
          </a:p>
          <a:p>
            <a:pPr marL="171450" indent="-171450">
              <a:spcBef>
                <a:spcPct val="10000"/>
              </a:spcBef>
              <a:spcAft>
                <a:spcPct val="10000"/>
              </a:spcAft>
              <a:buFont typeface="Arial" pitchFamily="34" charset="0"/>
              <a:buChar char="•"/>
              <a:defRPr/>
            </a:pPr>
            <a:endParaRPr lang="en-US" sz="900" b="0" dirty="0"/>
          </a:p>
          <a:p>
            <a:pPr marL="342900" indent="-342900">
              <a:spcBef>
                <a:spcPct val="10000"/>
              </a:spcBef>
              <a:spcAft>
                <a:spcPct val="10000"/>
              </a:spcAft>
              <a:buFont typeface="Arial" pitchFamily="34" charset="0"/>
              <a:buChar char="•"/>
              <a:defRPr/>
            </a:pPr>
            <a:r>
              <a:rPr lang="el-GR" sz="2400" b="0" dirty="0" smtClean="0"/>
              <a:t>Ένα εισαγόμενο προϊόν θεωρείται ότι διατίθεται με τακτική </a:t>
            </a:r>
            <a:r>
              <a:rPr lang="en-US" sz="2400" b="0" dirty="0" smtClean="0"/>
              <a:t>dumping</a:t>
            </a:r>
            <a:r>
              <a:rPr lang="el-GR" sz="2400" b="0" dirty="0" smtClean="0"/>
              <a:t> εάν η τιμή του είναι χαμηλότερη από αυτή που ο εξαγωγέας χρεώνει στην δική του εγχώρια αγορά. </a:t>
            </a:r>
            <a:r>
              <a:rPr lang="en-US" sz="2400" b="0" dirty="0" smtClean="0"/>
              <a:t> </a:t>
            </a:r>
            <a:endParaRPr lang="en-US" sz="2400" b="0" dirty="0"/>
          </a:p>
          <a:p>
            <a:pPr marL="171450" indent="-171450">
              <a:spcBef>
                <a:spcPct val="10000"/>
              </a:spcBef>
              <a:spcAft>
                <a:spcPct val="10000"/>
              </a:spcAft>
              <a:buFont typeface="Arial" pitchFamily="34" charset="0"/>
              <a:buChar char="•"/>
              <a:defRPr/>
            </a:pPr>
            <a:endParaRPr lang="en-US" sz="900" b="0" dirty="0"/>
          </a:p>
          <a:p>
            <a:pPr marL="342900" indent="-342900">
              <a:spcBef>
                <a:spcPct val="10000"/>
              </a:spcBef>
              <a:spcAft>
                <a:spcPct val="10000"/>
              </a:spcAft>
              <a:buFont typeface="Arial" pitchFamily="34" charset="0"/>
              <a:buChar char="•"/>
              <a:defRPr/>
            </a:pPr>
            <a:r>
              <a:rPr lang="el-GR" sz="2400" b="0" dirty="0" smtClean="0"/>
              <a:t>Ένα παράδειγμα φόρου</a:t>
            </a:r>
            <a:r>
              <a:rPr lang="en-US" sz="2400" b="0" dirty="0" smtClean="0"/>
              <a:t> </a:t>
            </a:r>
            <a:r>
              <a:rPr lang="en-US" sz="2400" b="0" dirty="0"/>
              <a:t>antidumping </a:t>
            </a:r>
            <a:r>
              <a:rPr lang="el-GR" sz="2400" b="0" dirty="0" smtClean="0"/>
              <a:t>είναι ο δασμός που επιβάλει η Ευρωπαϊκή Ένωση στις εισαγωγές υποδημάτων από την Κίνα και το Βιετνάμ. </a:t>
            </a:r>
            <a:endParaRPr lang="en-US" sz="2400" b="0" dirty="0"/>
          </a:p>
          <a:p>
            <a:pPr marL="171450" indent="-171450">
              <a:spcBef>
                <a:spcPct val="10000"/>
              </a:spcBef>
              <a:spcAft>
                <a:spcPct val="10000"/>
              </a:spcAft>
              <a:buFont typeface="Arial" pitchFamily="34" charset="0"/>
              <a:buChar char="•"/>
              <a:defRPr/>
            </a:pPr>
            <a:endParaRPr lang="en-US" sz="105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wipe(left)">
                                      <p:cBhvr>
                                        <p:cTn id="21" dur="500"/>
                                        <p:tgtEl>
                                          <p:spTgt spid="1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wipe(left)">
                                      <p:cBhvr>
                                        <p:cTn id="26" dur="500"/>
                                        <p:tgtEl>
                                          <p:spTgt spid="1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wipe(left)">
                                      <p:cBhvr>
                                        <p:cTn id="31"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13" grpId="0" autoUpdateAnimBg="0"/>
      <p:bldP spid="14"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36"/>
          <p:cNvSpPr>
            <a:spLocks noChangeArrowheads="1"/>
          </p:cNvSpPr>
          <p:nvPr/>
        </p:nvSpPr>
        <p:spPr bwMode="auto">
          <a:xfrm>
            <a:off x="914400" y="406400"/>
            <a:ext cx="4305300" cy="165100"/>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7826" name="Straight Connector 37"/>
          <p:cNvCxnSpPr>
            <a:cxnSpLocks noChangeShapeType="1"/>
          </p:cNvCxnSpPr>
          <p:nvPr/>
        </p:nvCxnSpPr>
        <p:spPr bwMode="auto">
          <a:xfrm>
            <a:off x="566738" y="571500"/>
            <a:ext cx="4652962" cy="0"/>
          </a:xfrm>
          <a:prstGeom prst="line">
            <a:avLst/>
          </a:prstGeom>
          <a:noFill/>
          <a:ln w="19050" cap="rnd" algn="ctr">
            <a:solidFill>
              <a:srgbClr val="9C3A45"/>
            </a:solidFill>
            <a:prstDash val="sysDash"/>
            <a:round/>
            <a:headEnd/>
            <a:tailEnd/>
          </a:ln>
        </p:spPr>
      </p:cxnSp>
      <p:sp>
        <p:nvSpPr>
          <p:cNvPr id="3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Πολιτική Αντιμετώπισης του</a:t>
            </a:r>
            <a:r>
              <a:rPr lang="en-US" sz="2400" kern="0" dirty="0" smtClean="0">
                <a:solidFill>
                  <a:srgbClr val="69134B"/>
                </a:solidFill>
              </a:rPr>
              <a:t> Dumping</a:t>
            </a:r>
            <a:endParaRPr lang="en-US" sz="2400" kern="0" dirty="0">
              <a:solidFill>
                <a:srgbClr val="69134B"/>
              </a:solidFill>
              <a:latin typeface="+mj-lt"/>
              <a:ea typeface="+mj-ea"/>
              <a:cs typeface="+mj-cs"/>
            </a:endParaRPr>
          </a:p>
        </p:txBody>
      </p:sp>
      <p:sp>
        <p:nvSpPr>
          <p:cNvPr id="77828"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Φόροι </a:t>
            </a:r>
            <a:r>
              <a:rPr lang="en-US" sz="2400" dirty="0" smtClean="0">
                <a:solidFill>
                  <a:srgbClr val="356A41"/>
                </a:solidFill>
              </a:rPr>
              <a:t>Antidumping </a:t>
            </a:r>
          </a:p>
        </p:txBody>
      </p:sp>
      <p:sp>
        <p:nvSpPr>
          <p:cNvPr id="14" name="Rectangle 13"/>
          <p:cNvSpPr/>
          <p:nvPr/>
        </p:nvSpPr>
        <p:spPr>
          <a:xfrm>
            <a:off x="566738" y="1330325"/>
            <a:ext cx="7705725" cy="3976473"/>
          </a:xfrm>
          <a:prstGeom prst="rect">
            <a:avLst/>
          </a:prstGeom>
        </p:spPr>
        <p:txBody>
          <a:bodyPr>
            <a:spAutoFit/>
          </a:bodyPr>
          <a:lstStyle/>
          <a:p>
            <a:pPr>
              <a:spcBef>
                <a:spcPct val="10000"/>
              </a:spcBef>
              <a:spcAft>
                <a:spcPct val="10000"/>
              </a:spcAft>
              <a:defRPr/>
            </a:pPr>
            <a:r>
              <a:rPr lang="el-GR" sz="2400" dirty="0" smtClean="0">
                <a:solidFill>
                  <a:srgbClr val="3D68AF"/>
                </a:solidFill>
              </a:rPr>
              <a:t>Στρατηγική Εμπορική Πολιτική;</a:t>
            </a:r>
            <a:endParaRPr lang="en-US" sz="2400" dirty="0">
              <a:solidFill>
                <a:srgbClr val="3D68AF"/>
              </a:solidFill>
            </a:endParaRPr>
          </a:p>
          <a:p>
            <a:pPr marL="342900" indent="-342900">
              <a:spcBef>
                <a:spcPct val="10000"/>
              </a:spcBef>
              <a:spcAft>
                <a:spcPct val="10000"/>
              </a:spcAft>
              <a:buFont typeface="Arial" pitchFamily="34" charset="0"/>
              <a:buChar char="•"/>
              <a:defRPr/>
            </a:pPr>
            <a:r>
              <a:rPr lang="el-GR" sz="2000" b="0" dirty="0" smtClean="0"/>
              <a:t>Οδηγεί η επιβολή ενός φόρου </a:t>
            </a:r>
            <a:r>
              <a:rPr lang="en-US" sz="2000" b="0" dirty="0" smtClean="0"/>
              <a:t>antidumping </a:t>
            </a:r>
            <a:r>
              <a:rPr lang="el-GR" sz="2000" b="0" dirty="0" smtClean="0"/>
              <a:t>σε κέρδος όρων εμπορίου για τη χώρα μας, καθιστώντας αυτό ακόμη ένα παράδειγμα στρατηγικής εμπορικής πολιτικής που μπορεί δυνητικά να ωφελήσει τη χώρα μας; </a:t>
            </a:r>
            <a:endParaRPr lang="en-US" sz="2000" b="0" dirty="0"/>
          </a:p>
          <a:p>
            <a:pPr marL="342900" indent="-342900">
              <a:spcBef>
                <a:spcPct val="10000"/>
              </a:spcBef>
              <a:spcAft>
                <a:spcPct val="10000"/>
              </a:spcAft>
              <a:buFont typeface="Arial" pitchFamily="34" charset="0"/>
              <a:buChar char="•"/>
              <a:defRPr/>
            </a:pPr>
            <a:r>
              <a:rPr lang="el-GR" sz="2000" b="0" dirty="0" smtClean="0"/>
              <a:t>Στην ανάλυση που ακολουθεί θα δούμε ότι η απάντηση σε αυτή την ερώτηση είναι αρνητική, και ότι οι διατάξεις </a:t>
            </a:r>
            <a:r>
              <a:rPr lang="en-US" sz="2000" b="0" dirty="0" smtClean="0"/>
              <a:t> </a:t>
            </a:r>
            <a:r>
              <a:rPr lang="el-GR" sz="2000" b="0" dirty="0" smtClean="0"/>
              <a:t>περί </a:t>
            </a:r>
            <a:r>
              <a:rPr lang="en-US" sz="2000" b="0" dirty="0" smtClean="0"/>
              <a:t>antidumping </a:t>
            </a:r>
            <a:r>
              <a:rPr lang="el-GR" sz="2000" b="0" dirty="0" smtClean="0"/>
              <a:t>της εμπορικής νομοθεσίας των ΗΠΑ </a:t>
            </a:r>
            <a:r>
              <a:rPr lang="el-GR" sz="2000" b="0" i="1" dirty="0" err="1" smtClean="0"/>
              <a:t>παρα</a:t>
            </a:r>
            <a:r>
              <a:rPr lang="el-GR" sz="2000" b="0" i="1" dirty="0" smtClean="0"/>
              <a:t>-χρησιμοποιούνται</a:t>
            </a:r>
            <a:r>
              <a:rPr lang="el-GR" sz="2000" b="0" dirty="0" smtClean="0"/>
              <a:t> και δημιουργούν πολύ μεγαλύτερο κόστος για τους καταναλωτές και μεγαλύτερες απώλειες νεκρού βάρους απ’ ότι προκαλεί η λιγότερο συχνή εφαρμογή των δασμών υπό τη ρήτρα διασφάλισης του Άρθρου </a:t>
            </a:r>
            <a:r>
              <a:rPr lang="en-US" sz="2000" b="0" dirty="0" smtClean="0"/>
              <a:t>XIX </a:t>
            </a:r>
            <a:r>
              <a:rPr lang="el-GR" sz="2000" b="0" dirty="0" smtClean="0"/>
              <a:t>της</a:t>
            </a:r>
            <a:r>
              <a:rPr lang="en-US" sz="2000" b="0" dirty="0" smtClean="0"/>
              <a:t> </a:t>
            </a:r>
            <a:r>
              <a:rPr lang="en-US" sz="2000" b="0" dirty="0"/>
              <a:t>GATT.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36"/>
          <p:cNvSpPr>
            <a:spLocks noChangeArrowheads="1"/>
          </p:cNvSpPr>
          <p:nvPr/>
        </p:nvSpPr>
        <p:spPr bwMode="auto">
          <a:xfrm>
            <a:off x="914400" y="406400"/>
            <a:ext cx="4305300" cy="165100"/>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79874" name="Straight Connector 37"/>
          <p:cNvCxnSpPr>
            <a:cxnSpLocks noChangeShapeType="1"/>
          </p:cNvCxnSpPr>
          <p:nvPr/>
        </p:nvCxnSpPr>
        <p:spPr bwMode="auto">
          <a:xfrm>
            <a:off x="566738" y="571500"/>
            <a:ext cx="4652962" cy="0"/>
          </a:xfrm>
          <a:prstGeom prst="line">
            <a:avLst/>
          </a:prstGeom>
          <a:noFill/>
          <a:ln w="19050" cap="rnd" algn="ctr">
            <a:solidFill>
              <a:srgbClr val="9C3A45"/>
            </a:solidFill>
            <a:prstDash val="sysDash"/>
            <a:round/>
            <a:headEnd/>
            <a:tailEnd/>
          </a:ln>
        </p:spPr>
      </p:cxnSp>
      <p:sp>
        <p:nvSpPr>
          <p:cNvPr id="39"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Πολιτική Αντιμετώπισης του</a:t>
            </a:r>
            <a:r>
              <a:rPr lang="en-US" sz="2400" kern="0" dirty="0" smtClean="0">
                <a:solidFill>
                  <a:srgbClr val="69134B"/>
                </a:solidFill>
              </a:rPr>
              <a:t> Dumping</a:t>
            </a:r>
            <a:endParaRPr lang="en-US" sz="2400" kern="0" dirty="0">
              <a:solidFill>
                <a:srgbClr val="69134B"/>
              </a:solidFill>
              <a:latin typeface="+mj-lt"/>
              <a:ea typeface="+mj-ea"/>
              <a:cs typeface="+mj-cs"/>
            </a:endParaRPr>
          </a:p>
        </p:txBody>
      </p:sp>
      <p:sp>
        <p:nvSpPr>
          <p:cNvPr id="13"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Φόροι </a:t>
            </a:r>
            <a:r>
              <a:rPr lang="en-US" sz="2400" dirty="0" smtClean="0">
                <a:solidFill>
                  <a:srgbClr val="356A41"/>
                </a:solidFill>
              </a:rPr>
              <a:t>Antidumping </a:t>
            </a:r>
          </a:p>
        </p:txBody>
      </p:sp>
      <p:sp>
        <p:nvSpPr>
          <p:cNvPr id="14" name="Rectangle 13"/>
          <p:cNvSpPr>
            <a:spLocks noChangeArrowheads="1"/>
          </p:cNvSpPr>
          <p:nvPr/>
        </p:nvSpPr>
        <p:spPr bwMode="auto">
          <a:xfrm>
            <a:off x="566738" y="1330325"/>
            <a:ext cx="7705725" cy="2677656"/>
          </a:xfrm>
          <a:prstGeom prst="rect">
            <a:avLst/>
          </a:prstGeom>
          <a:noFill/>
          <a:ln w="9525">
            <a:noFill/>
            <a:miter lim="800000"/>
            <a:headEnd/>
            <a:tailEnd/>
          </a:ln>
        </p:spPr>
        <p:txBody>
          <a:bodyPr>
            <a:spAutoFit/>
          </a:bodyPr>
          <a:lstStyle/>
          <a:p>
            <a:pPr>
              <a:spcBef>
                <a:spcPct val="10000"/>
              </a:spcBef>
              <a:spcAft>
                <a:spcPct val="10000"/>
              </a:spcAft>
            </a:pPr>
            <a:r>
              <a:rPr lang="el-GR" sz="2400" dirty="0" smtClean="0">
                <a:solidFill>
                  <a:srgbClr val="3D68AF"/>
                </a:solidFill>
              </a:rPr>
              <a:t>Σύγκριση με το δασμό διασφάλισης</a:t>
            </a:r>
            <a:r>
              <a:rPr lang="en-US" sz="2400" dirty="0" smtClean="0">
                <a:solidFill>
                  <a:srgbClr val="3D68AF"/>
                </a:solidFill>
              </a:rPr>
              <a:t>  </a:t>
            </a:r>
            <a:r>
              <a:rPr lang="el-GR" sz="2400" b="0" dirty="0" smtClean="0"/>
              <a:t>Είναι σημαντικό να αναγνωρίσουμε ότι ο δασμός στα φορτηγάκια που συζητήθηκε στην προηγούμενη εφαρμογή (Εισαγωγικοί Δασμοί σε Ιαπωνικά Φορτηγά) δεν ήταν ένας φόρος </a:t>
            </a:r>
            <a:r>
              <a:rPr lang="en-US" sz="2400" b="0" dirty="0" smtClean="0"/>
              <a:t> antidumping</a:t>
            </a:r>
            <a:r>
              <a:rPr lang="el-GR" sz="2400" b="0" dirty="0" smtClean="0"/>
              <a:t>. Ήταν μάλλον ένας </a:t>
            </a:r>
            <a:r>
              <a:rPr lang="el-GR" sz="2400" dirty="0" smtClean="0"/>
              <a:t>δασμός διασφάλισης</a:t>
            </a:r>
            <a:r>
              <a:rPr lang="el-GR" sz="2400" b="0" dirty="0" smtClean="0"/>
              <a:t> που επιβλήθηκε σύμφωνα με την Παράγραφο 201 του κώδικα δασμών των ΗΠΑ, ή το Άρθρο</a:t>
            </a:r>
            <a:r>
              <a:rPr lang="en-US" sz="2400" b="0" dirty="0" smtClean="0"/>
              <a:t> XIX </a:t>
            </a:r>
            <a:r>
              <a:rPr lang="el-GR" sz="2400" b="0" dirty="0" smtClean="0"/>
              <a:t>της</a:t>
            </a:r>
            <a:r>
              <a:rPr lang="en-US" sz="2400" b="0" dirty="0" smtClean="0"/>
              <a:t> </a:t>
            </a:r>
            <a:r>
              <a:rPr lang="en-US" sz="2400" b="0" dirty="0"/>
              <a:t>GATT.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81025" y="1216025"/>
            <a:ext cx="8467725" cy="3689350"/>
            <a:chOff x="566738" y="2200275"/>
            <a:chExt cx="7805737" cy="4219575"/>
          </a:xfrm>
        </p:grpSpPr>
        <p:sp>
          <p:nvSpPr>
            <p:cNvPr id="81939"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1940" name="Rectangle 30"/>
            <p:cNvSpPr>
              <a:spLocks noChangeArrowheads="1"/>
            </p:cNvSpPr>
            <p:nvPr/>
          </p:nvSpPr>
          <p:spPr bwMode="auto">
            <a:xfrm>
              <a:off x="581025" y="2219324"/>
              <a:ext cx="7772401" cy="36456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9" name="Text Box 7"/>
          <p:cNvSpPr txBox="1">
            <a:spLocks noChangeArrowheads="1"/>
          </p:cNvSpPr>
          <p:nvPr/>
        </p:nvSpPr>
        <p:spPr bwMode="auto">
          <a:xfrm>
            <a:off x="600075" y="1236663"/>
            <a:ext cx="2609850"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9-9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7312025" y="1546225"/>
            <a:ext cx="1716088" cy="321318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Εγχώριες Απώλειες λόγω της Απειλής Επιβολής Φόρου</a:t>
            </a:r>
            <a:r>
              <a:rPr lang="en-US" sz="1600" dirty="0" smtClean="0">
                <a:solidFill>
                  <a:srgbClr val="8A3A6A"/>
                </a:solidFill>
              </a:rPr>
              <a:t> </a:t>
            </a:r>
            <a:endParaRPr lang="en-US" sz="1600" dirty="0">
              <a:solidFill>
                <a:srgbClr val="8A3A6A"/>
              </a:solidFill>
            </a:endParaRPr>
          </a:p>
          <a:p>
            <a:pPr>
              <a:spcBef>
                <a:spcPct val="10000"/>
              </a:spcBef>
              <a:spcAft>
                <a:spcPct val="10000"/>
              </a:spcAft>
            </a:pPr>
            <a:r>
              <a:rPr lang="el-GR" sz="1200" dirty="0" smtClean="0"/>
              <a:t>Η επιβολή ενός φόρου</a:t>
            </a:r>
            <a:r>
              <a:rPr lang="en-US" sz="1200" dirty="0" smtClean="0"/>
              <a:t> </a:t>
            </a:r>
            <a:r>
              <a:rPr lang="en-US" sz="1200" dirty="0"/>
              <a:t>dumping </a:t>
            </a:r>
            <a:r>
              <a:rPr lang="el-GR" sz="1200" dirty="0" smtClean="0"/>
              <a:t>μπορεί μερικές φορές να οδηγήσει ξένες επιχειρήσεις να αυξήσουν τις τιμές τους, ακόμη και χωρίς την επιβολή ενός φόρου </a:t>
            </a:r>
            <a:r>
              <a:rPr lang="en-US" sz="1200" dirty="0" smtClean="0"/>
              <a:t>antidumping.</a:t>
            </a:r>
            <a:endParaRPr lang="en-US" sz="1200" dirty="0"/>
          </a:p>
        </p:txBody>
      </p:sp>
      <p:sp>
        <p:nvSpPr>
          <p:cNvPr id="34" name="Rectangle 33"/>
          <p:cNvSpPr>
            <a:spLocks noChangeArrowheads="1"/>
          </p:cNvSpPr>
          <p:nvPr/>
        </p:nvSpPr>
        <p:spPr bwMode="auto">
          <a:xfrm>
            <a:off x="655638" y="1597025"/>
            <a:ext cx="6675437" cy="29924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39" name="Rectangle 6"/>
          <p:cNvSpPr>
            <a:spLocks noChangeArrowheads="1"/>
          </p:cNvSpPr>
          <p:nvPr/>
        </p:nvSpPr>
        <p:spPr bwMode="auto">
          <a:xfrm>
            <a:off x="566738" y="820738"/>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Υπολογισμός του Φόρου </a:t>
            </a:r>
            <a:r>
              <a:rPr lang="en-US" sz="2000" dirty="0" smtClean="0">
                <a:solidFill>
                  <a:srgbClr val="3D68AF"/>
                </a:solidFill>
              </a:rPr>
              <a:t>Antidumping</a:t>
            </a:r>
            <a:endParaRPr lang="en-US" sz="2000" dirty="0">
              <a:solidFill>
                <a:srgbClr val="3D68AF"/>
              </a:solidFill>
            </a:endParaRPr>
          </a:p>
        </p:txBody>
      </p:sp>
      <p:pic>
        <p:nvPicPr>
          <p:cNvPr id="13" name="Picture 12" descr="fig9-9_PPT_1.gif"/>
          <p:cNvPicPr>
            <a:picLocks noChangeAspect="1"/>
          </p:cNvPicPr>
          <p:nvPr/>
        </p:nvPicPr>
        <p:blipFill>
          <a:blip r:embed="rId3" cstate="print"/>
          <a:srcRect/>
          <a:stretch>
            <a:fillRect/>
          </a:stretch>
        </p:blipFill>
        <p:spPr bwMode="auto">
          <a:xfrm>
            <a:off x="682625" y="1636713"/>
            <a:ext cx="6629400" cy="2895600"/>
          </a:xfrm>
          <a:prstGeom prst="rect">
            <a:avLst/>
          </a:prstGeom>
          <a:noFill/>
          <a:ln w="9525">
            <a:noFill/>
            <a:miter lim="800000"/>
            <a:headEnd/>
            <a:tailEnd/>
          </a:ln>
        </p:spPr>
      </p:pic>
      <p:pic>
        <p:nvPicPr>
          <p:cNvPr id="14" name="Picture 13" descr="fig9-9_PPT_2.gif"/>
          <p:cNvPicPr>
            <a:picLocks noChangeAspect="1"/>
          </p:cNvPicPr>
          <p:nvPr/>
        </p:nvPicPr>
        <p:blipFill>
          <a:blip r:embed="rId4" cstate="print"/>
          <a:srcRect/>
          <a:stretch>
            <a:fillRect/>
          </a:stretch>
        </p:blipFill>
        <p:spPr bwMode="auto">
          <a:xfrm>
            <a:off x="682625" y="1636713"/>
            <a:ext cx="6629400" cy="2895600"/>
          </a:xfrm>
          <a:prstGeom prst="rect">
            <a:avLst/>
          </a:prstGeom>
          <a:noFill/>
          <a:ln w="9525">
            <a:noFill/>
            <a:miter lim="800000"/>
            <a:headEnd/>
            <a:tailEnd/>
          </a:ln>
        </p:spPr>
      </p:pic>
      <p:pic>
        <p:nvPicPr>
          <p:cNvPr id="15" name="Picture 14" descr="fig9-9_PPT_3.gif"/>
          <p:cNvPicPr>
            <a:picLocks noChangeAspect="1"/>
          </p:cNvPicPr>
          <p:nvPr/>
        </p:nvPicPr>
        <p:blipFill>
          <a:blip r:embed="rId5" cstate="print"/>
          <a:srcRect/>
          <a:stretch>
            <a:fillRect/>
          </a:stretch>
        </p:blipFill>
        <p:spPr bwMode="auto">
          <a:xfrm>
            <a:off x="682625" y="1636713"/>
            <a:ext cx="6629400" cy="2895600"/>
          </a:xfrm>
          <a:prstGeom prst="rect">
            <a:avLst/>
          </a:prstGeom>
          <a:noFill/>
          <a:ln w="9525">
            <a:noFill/>
            <a:miter lim="800000"/>
            <a:headEnd/>
            <a:tailEnd/>
          </a:ln>
        </p:spPr>
      </p:pic>
      <p:pic>
        <p:nvPicPr>
          <p:cNvPr id="16" name="Picture 15" descr="fig9-9_PPT_4.gif"/>
          <p:cNvPicPr>
            <a:picLocks noChangeAspect="1"/>
          </p:cNvPicPr>
          <p:nvPr/>
        </p:nvPicPr>
        <p:blipFill>
          <a:blip r:embed="rId6" cstate="print"/>
          <a:srcRect/>
          <a:stretch>
            <a:fillRect/>
          </a:stretch>
        </p:blipFill>
        <p:spPr bwMode="auto">
          <a:xfrm>
            <a:off x="682625" y="1636713"/>
            <a:ext cx="6629400" cy="2895600"/>
          </a:xfrm>
          <a:prstGeom prst="rect">
            <a:avLst/>
          </a:prstGeom>
          <a:noFill/>
          <a:ln w="9525">
            <a:noFill/>
            <a:miter lim="800000"/>
            <a:headEnd/>
            <a:tailEnd/>
          </a:ln>
        </p:spPr>
      </p:pic>
      <p:pic>
        <p:nvPicPr>
          <p:cNvPr id="17" name="Picture 16" descr="fig9-9_PPT_5.gif"/>
          <p:cNvPicPr>
            <a:picLocks noChangeAspect="1"/>
          </p:cNvPicPr>
          <p:nvPr/>
        </p:nvPicPr>
        <p:blipFill>
          <a:blip r:embed="rId7" cstate="print"/>
          <a:srcRect/>
          <a:stretch>
            <a:fillRect/>
          </a:stretch>
        </p:blipFill>
        <p:spPr bwMode="auto">
          <a:xfrm>
            <a:off x="682625" y="1636713"/>
            <a:ext cx="6629400" cy="2895600"/>
          </a:xfrm>
          <a:prstGeom prst="rect">
            <a:avLst/>
          </a:prstGeom>
          <a:noFill/>
          <a:ln w="9525">
            <a:noFill/>
            <a:miter lim="800000"/>
            <a:headEnd/>
            <a:tailEnd/>
          </a:ln>
        </p:spPr>
      </p:pic>
      <p:pic>
        <p:nvPicPr>
          <p:cNvPr id="18" name="Picture 17" descr="fig9-9_PPT_6.gif"/>
          <p:cNvPicPr>
            <a:picLocks noChangeAspect="1"/>
          </p:cNvPicPr>
          <p:nvPr/>
        </p:nvPicPr>
        <p:blipFill>
          <a:blip r:embed="rId8" cstate="print"/>
          <a:srcRect/>
          <a:stretch>
            <a:fillRect/>
          </a:stretch>
        </p:blipFill>
        <p:spPr bwMode="auto">
          <a:xfrm>
            <a:off x="682625" y="1636713"/>
            <a:ext cx="6629400" cy="2895600"/>
          </a:xfrm>
          <a:prstGeom prst="rect">
            <a:avLst/>
          </a:prstGeom>
          <a:noFill/>
          <a:ln w="9525">
            <a:noFill/>
            <a:miter lim="800000"/>
            <a:headEnd/>
            <a:tailEnd/>
          </a:ln>
        </p:spPr>
      </p:pic>
      <p:pic>
        <p:nvPicPr>
          <p:cNvPr id="20" name="Picture 19" descr="fig9-9_PPT_7.gif"/>
          <p:cNvPicPr>
            <a:picLocks noChangeAspect="1"/>
          </p:cNvPicPr>
          <p:nvPr/>
        </p:nvPicPr>
        <p:blipFill>
          <a:blip r:embed="rId9" cstate="print"/>
          <a:srcRect/>
          <a:stretch>
            <a:fillRect/>
          </a:stretch>
        </p:blipFill>
        <p:spPr bwMode="auto">
          <a:xfrm>
            <a:off x="682625" y="1636713"/>
            <a:ext cx="6629400" cy="2895600"/>
          </a:xfrm>
          <a:prstGeom prst="rect">
            <a:avLst/>
          </a:prstGeom>
          <a:noFill/>
          <a:ln w="9525">
            <a:noFill/>
            <a:miter lim="800000"/>
            <a:headEnd/>
            <a:tailEnd/>
          </a:ln>
        </p:spPr>
      </p:pic>
      <p:pic>
        <p:nvPicPr>
          <p:cNvPr id="22" name="Picture 21" descr="fig9-9_PPT_8.gif"/>
          <p:cNvPicPr>
            <a:picLocks noChangeAspect="1"/>
          </p:cNvPicPr>
          <p:nvPr/>
        </p:nvPicPr>
        <p:blipFill>
          <a:blip r:embed="rId10" cstate="print"/>
          <a:srcRect/>
          <a:stretch>
            <a:fillRect/>
          </a:stretch>
        </p:blipFill>
        <p:spPr bwMode="auto">
          <a:xfrm>
            <a:off x="682625" y="1636713"/>
            <a:ext cx="6629400" cy="2895600"/>
          </a:xfrm>
          <a:prstGeom prst="rect">
            <a:avLst/>
          </a:prstGeom>
          <a:noFill/>
          <a:ln w="9525">
            <a:noFill/>
            <a:miter lim="800000"/>
            <a:headEnd/>
            <a:tailEnd/>
          </a:ln>
        </p:spPr>
      </p:pic>
      <p:pic>
        <p:nvPicPr>
          <p:cNvPr id="23" name="Picture 22" descr="fig9-9_PPT_9.gif"/>
          <p:cNvPicPr>
            <a:picLocks noChangeAspect="1"/>
          </p:cNvPicPr>
          <p:nvPr/>
        </p:nvPicPr>
        <p:blipFill>
          <a:blip r:embed="rId11" cstate="print"/>
          <a:srcRect/>
          <a:stretch>
            <a:fillRect/>
          </a:stretch>
        </p:blipFill>
        <p:spPr bwMode="auto">
          <a:xfrm>
            <a:off x="682625" y="1636713"/>
            <a:ext cx="6629400" cy="2895600"/>
          </a:xfrm>
          <a:prstGeom prst="rect">
            <a:avLst/>
          </a:prstGeom>
          <a:noFill/>
          <a:ln w="9525">
            <a:noFill/>
            <a:miter lim="800000"/>
            <a:headEnd/>
            <a:tailEnd/>
          </a:ln>
        </p:spPr>
      </p:pic>
      <p:pic>
        <p:nvPicPr>
          <p:cNvPr id="24" name="Picture 23" descr="fig9-9_PPT_10.gif"/>
          <p:cNvPicPr>
            <a:picLocks noChangeAspect="1"/>
          </p:cNvPicPr>
          <p:nvPr/>
        </p:nvPicPr>
        <p:blipFill>
          <a:blip r:embed="rId12" cstate="print"/>
          <a:srcRect/>
          <a:stretch>
            <a:fillRect/>
          </a:stretch>
        </p:blipFill>
        <p:spPr bwMode="auto">
          <a:xfrm>
            <a:off x="682625" y="1636713"/>
            <a:ext cx="6629400" cy="2895600"/>
          </a:xfrm>
          <a:prstGeom prst="rect">
            <a:avLst/>
          </a:prstGeom>
          <a:noFill/>
          <a:ln w="9525">
            <a:noFill/>
            <a:miter lim="800000"/>
            <a:headEnd/>
            <a:tailEnd/>
          </a:ln>
        </p:spPr>
      </p:pic>
      <p:sp>
        <p:nvSpPr>
          <p:cNvPr id="81936" name="Rectangle 37"/>
          <p:cNvSpPr>
            <a:spLocks noChangeArrowheads="1"/>
          </p:cNvSpPr>
          <p:nvPr/>
        </p:nvSpPr>
        <p:spPr bwMode="auto">
          <a:xfrm>
            <a:off x="914400" y="406400"/>
            <a:ext cx="4305300" cy="165100"/>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81937" name="Straight Connector 39"/>
          <p:cNvCxnSpPr>
            <a:cxnSpLocks noChangeShapeType="1"/>
          </p:cNvCxnSpPr>
          <p:nvPr/>
        </p:nvCxnSpPr>
        <p:spPr bwMode="auto">
          <a:xfrm>
            <a:off x="566738" y="571500"/>
            <a:ext cx="4652962" cy="0"/>
          </a:xfrm>
          <a:prstGeom prst="line">
            <a:avLst/>
          </a:prstGeom>
          <a:noFill/>
          <a:ln w="19050" cap="rnd" algn="ctr">
            <a:solidFill>
              <a:srgbClr val="9C3A45"/>
            </a:solidFill>
            <a:prstDash val="sysDash"/>
            <a:round/>
            <a:headEnd/>
            <a:tailEnd/>
          </a:ln>
        </p:spPr>
      </p:cxnSp>
      <p:sp>
        <p:nvSpPr>
          <p:cNvPr id="4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Πολιτική Αντιμετώπισης του</a:t>
            </a:r>
            <a:r>
              <a:rPr lang="en-US" sz="2400" kern="0" dirty="0" smtClean="0">
                <a:solidFill>
                  <a:srgbClr val="69134B"/>
                </a:solidFill>
              </a:rPr>
              <a:t> Dumping</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1000"/>
                                        <p:tgtEl>
                                          <p:spTgt spid="1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1000"/>
                                        <p:tgtEl>
                                          <p:spTgt spid="17"/>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1000"/>
                                        <p:tgtEl>
                                          <p:spTgt spid="18"/>
                                        </p:tgtEl>
                                      </p:cBhvr>
                                    </p:animEffect>
                                  </p:childTnLst>
                                </p:cTn>
                              </p:par>
                            </p:childTnLst>
                          </p:cTn>
                        </p:par>
                        <p:par>
                          <p:cTn id="50" fill="hold">
                            <p:stCondLst>
                              <p:cond delay="9000"/>
                            </p:stCondLst>
                            <p:childTnLst>
                              <p:par>
                                <p:cTn id="51" presetID="22" presetClass="entr" presetSubtype="1"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1000"/>
                                        <p:tgtEl>
                                          <p:spTgt spid="20"/>
                                        </p:tgtEl>
                                      </p:cBhvr>
                                    </p:animEffect>
                                  </p:childTnLst>
                                </p:cTn>
                              </p:par>
                            </p:childTnLst>
                          </p:cTn>
                        </p:par>
                        <p:par>
                          <p:cTn id="54" fill="hold">
                            <p:stCondLst>
                              <p:cond delay="10000"/>
                            </p:stCondLst>
                            <p:childTnLst>
                              <p:par>
                                <p:cTn id="55" presetID="2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1000"/>
                                        <p:tgtEl>
                                          <p:spTgt spid="22"/>
                                        </p:tgtEl>
                                      </p:cBhvr>
                                    </p:animEffect>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21">
                                            <p:txEl>
                                              <p:pRg st="1" end="1"/>
                                            </p:txEl>
                                          </p:spTgt>
                                        </p:tgtEl>
                                        <p:attrNameLst>
                                          <p:attrName>style.visibility</p:attrName>
                                        </p:attrNameLst>
                                      </p:cBhvr>
                                      <p:to>
                                        <p:strVal val="visible"/>
                                      </p:to>
                                    </p:set>
                                    <p:animEffect transition="in" filter="wipe(left)">
                                      <p:cBhvr>
                                        <p:cTn id="61" dur="500"/>
                                        <p:tgtEl>
                                          <p:spTgt spid="21">
                                            <p:txEl>
                                              <p:pRg st="1" end="1"/>
                                            </p:txEl>
                                          </p:spTgt>
                                        </p:tgtEl>
                                      </p:cBhvr>
                                    </p:animEffect>
                                  </p:childTnLst>
                                </p:cTn>
                              </p:par>
                            </p:childTnLst>
                          </p:cTn>
                        </p:par>
                        <p:par>
                          <p:cTn id="62" fill="hold">
                            <p:stCondLst>
                              <p:cond delay="11500"/>
                            </p:stCondLst>
                            <p:childTnLst>
                              <p:par>
                                <p:cTn id="63" presetID="22" presetClass="entr" presetSubtype="8"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1000"/>
                                        <p:tgtEl>
                                          <p:spTgt spid="23"/>
                                        </p:tgtEl>
                                      </p:cBhvr>
                                    </p:animEffect>
                                  </p:childTnLst>
                                </p:cTn>
                              </p:par>
                            </p:childTnLst>
                          </p:cTn>
                        </p:par>
                        <p:par>
                          <p:cTn id="66" fill="hold">
                            <p:stCondLst>
                              <p:cond delay="12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uiExpand="1" build="p" bldLvl="3"/>
      <p:bldP spid="34" grpId="0" animBg="1"/>
      <p:bldP spid="3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3969" name="Group 39"/>
          <p:cNvGrpSpPr>
            <a:grpSpLocks/>
          </p:cNvGrpSpPr>
          <p:nvPr/>
        </p:nvGrpSpPr>
        <p:grpSpPr bwMode="auto">
          <a:xfrm>
            <a:off x="581025" y="1216025"/>
            <a:ext cx="8467725" cy="4165600"/>
            <a:chOff x="566738" y="2200275"/>
            <a:chExt cx="7805737" cy="4219575"/>
          </a:xfrm>
        </p:grpSpPr>
        <p:sp>
          <p:nvSpPr>
            <p:cNvPr id="83991"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3992" name="Rectangle 30"/>
            <p:cNvSpPr>
              <a:spLocks noChangeArrowheads="1"/>
            </p:cNvSpPr>
            <p:nvPr/>
          </p:nvSpPr>
          <p:spPr bwMode="auto">
            <a:xfrm>
              <a:off x="581025" y="2219324"/>
              <a:ext cx="7772401" cy="364565"/>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3970" name="Text Box 7"/>
          <p:cNvSpPr txBox="1">
            <a:spLocks noChangeArrowheads="1"/>
          </p:cNvSpPr>
          <p:nvPr/>
        </p:nvSpPr>
        <p:spPr bwMode="auto">
          <a:xfrm>
            <a:off x="600075" y="1236663"/>
            <a:ext cx="2609850"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9-9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7312025" y="1546225"/>
            <a:ext cx="1716088" cy="364407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Εγχώριες Απώλειες λόγω της Απειλής Επιβολής Φόρου</a:t>
            </a:r>
            <a:r>
              <a:rPr lang="en-US" sz="1600" dirty="0" smtClean="0">
                <a:solidFill>
                  <a:srgbClr val="8A3A6A"/>
                </a:solidFill>
              </a:rPr>
              <a:t> </a:t>
            </a:r>
            <a:r>
              <a:rPr lang="el-GR" sz="1600" dirty="0" smtClean="0">
                <a:solidFill>
                  <a:srgbClr val="8A3A6A"/>
                </a:solidFill>
              </a:rPr>
              <a:t>(συνέχεια)</a:t>
            </a:r>
            <a:endParaRPr lang="en-US" sz="1600" dirty="0" smtClean="0">
              <a:solidFill>
                <a:srgbClr val="8A3A6A"/>
              </a:solidFill>
            </a:endParaRPr>
          </a:p>
          <a:p>
            <a:pPr>
              <a:spcBef>
                <a:spcPct val="10000"/>
              </a:spcBef>
              <a:spcAft>
                <a:spcPct val="10000"/>
              </a:spcAft>
            </a:pPr>
            <a:r>
              <a:rPr lang="el-GR" sz="1200" dirty="0" smtClean="0"/>
              <a:t>Στην περίπτωση αυτή, υπάρχει μια απώλεια για τους εγχώριους καταναλωτές </a:t>
            </a:r>
            <a:r>
              <a:rPr lang="en-US" sz="1200" dirty="0" smtClean="0"/>
              <a:t>(</a:t>
            </a:r>
            <a:r>
              <a:rPr lang="en-US" sz="1200" i="1" dirty="0"/>
              <a:t>a</a:t>
            </a:r>
            <a:r>
              <a:rPr lang="en-US" sz="1200" dirty="0"/>
              <a:t> + </a:t>
            </a:r>
            <a:r>
              <a:rPr lang="en-US" sz="1200" i="1" dirty="0"/>
              <a:t>b</a:t>
            </a:r>
            <a:r>
              <a:rPr lang="en-US" sz="1200" dirty="0"/>
              <a:t> + </a:t>
            </a:r>
            <a:r>
              <a:rPr lang="en-US" sz="1200" i="1" dirty="0"/>
              <a:t>c</a:t>
            </a:r>
            <a:r>
              <a:rPr lang="en-US" sz="1200" dirty="0"/>
              <a:t> + </a:t>
            </a:r>
            <a:r>
              <a:rPr lang="en-US" sz="1200" i="1" dirty="0"/>
              <a:t>d</a:t>
            </a:r>
            <a:r>
              <a:rPr lang="en-US" sz="1200" dirty="0"/>
              <a:t>) </a:t>
            </a:r>
            <a:r>
              <a:rPr lang="el-GR" sz="1200" dirty="0" smtClean="0"/>
              <a:t>και ένα κέρδος για τους εγχώριους παραγωγούς </a:t>
            </a:r>
            <a:r>
              <a:rPr lang="en-US" sz="1200" dirty="0" smtClean="0"/>
              <a:t>(</a:t>
            </a:r>
            <a:r>
              <a:rPr lang="en-US" sz="1200" dirty="0"/>
              <a:t>a). </a:t>
            </a:r>
            <a:r>
              <a:rPr lang="el-GR" sz="1200" dirty="0" smtClean="0"/>
              <a:t>Η καθαρή απώλεια για τη χώρα μας είναι η περιοχή </a:t>
            </a:r>
            <a:r>
              <a:rPr lang="en-US" sz="1200" dirty="0" smtClean="0"/>
              <a:t>(</a:t>
            </a:r>
            <a:r>
              <a:rPr lang="en-US" sz="1200" i="1" dirty="0"/>
              <a:t>b</a:t>
            </a:r>
            <a:r>
              <a:rPr lang="en-US" sz="1200" dirty="0"/>
              <a:t> + </a:t>
            </a:r>
            <a:r>
              <a:rPr lang="en-US" sz="1200" i="1" dirty="0"/>
              <a:t>c</a:t>
            </a:r>
            <a:r>
              <a:rPr lang="en-US" sz="1200" dirty="0"/>
              <a:t> + </a:t>
            </a:r>
            <a:r>
              <a:rPr lang="en-US" sz="1200" i="1" dirty="0"/>
              <a:t>d</a:t>
            </a:r>
            <a:r>
              <a:rPr lang="en-US" sz="1200" dirty="0"/>
              <a:t>).</a:t>
            </a:r>
          </a:p>
        </p:txBody>
      </p:sp>
      <p:sp>
        <p:nvSpPr>
          <p:cNvPr id="83972" name="Rectangle 33"/>
          <p:cNvSpPr>
            <a:spLocks noChangeArrowheads="1"/>
          </p:cNvSpPr>
          <p:nvPr/>
        </p:nvSpPr>
        <p:spPr bwMode="auto">
          <a:xfrm>
            <a:off x="655638" y="1597025"/>
            <a:ext cx="6675437" cy="29924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83973" name="Rectangle 6"/>
          <p:cNvSpPr>
            <a:spLocks noChangeArrowheads="1"/>
          </p:cNvSpPr>
          <p:nvPr/>
        </p:nvSpPr>
        <p:spPr bwMode="auto">
          <a:xfrm>
            <a:off x="566738" y="820738"/>
            <a:ext cx="7947025"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Υπολογισμός του Φόρου </a:t>
            </a:r>
            <a:r>
              <a:rPr lang="en-US" sz="2000" dirty="0" smtClean="0">
                <a:solidFill>
                  <a:srgbClr val="3D68AF"/>
                </a:solidFill>
              </a:rPr>
              <a:t>Antidumping</a:t>
            </a:r>
          </a:p>
        </p:txBody>
      </p:sp>
      <p:pic>
        <p:nvPicPr>
          <p:cNvPr id="83974" name="Picture 12" descr="fig9-9_PPT_1.gif"/>
          <p:cNvPicPr>
            <a:picLocks noChangeAspect="1"/>
          </p:cNvPicPr>
          <p:nvPr/>
        </p:nvPicPr>
        <p:blipFill>
          <a:blip r:embed="rId3" cstate="print"/>
          <a:srcRect/>
          <a:stretch>
            <a:fillRect/>
          </a:stretch>
        </p:blipFill>
        <p:spPr bwMode="auto">
          <a:xfrm>
            <a:off x="682625" y="1636713"/>
            <a:ext cx="6629400" cy="2895600"/>
          </a:xfrm>
          <a:prstGeom prst="rect">
            <a:avLst/>
          </a:prstGeom>
          <a:noFill/>
          <a:ln w="9525">
            <a:noFill/>
            <a:miter lim="800000"/>
            <a:headEnd/>
            <a:tailEnd/>
          </a:ln>
        </p:spPr>
      </p:pic>
      <p:pic>
        <p:nvPicPr>
          <p:cNvPr id="27" name="Picture 26" descr="fig9-9_PPT_13.gif"/>
          <p:cNvPicPr>
            <a:picLocks noChangeAspect="1"/>
          </p:cNvPicPr>
          <p:nvPr/>
        </p:nvPicPr>
        <p:blipFill>
          <a:blip r:embed="rId4" cstate="print"/>
          <a:srcRect/>
          <a:stretch>
            <a:fillRect/>
          </a:stretch>
        </p:blipFill>
        <p:spPr bwMode="auto">
          <a:xfrm>
            <a:off x="682625" y="1636713"/>
            <a:ext cx="6629400" cy="2895600"/>
          </a:xfrm>
          <a:prstGeom prst="rect">
            <a:avLst/>
          </a:prstGeom>
          <a:noFill/>
          <a:ln w="9525">
            <a:noFill/>
            <a:miter lim="800000"/>
            <a:headEnd/>
            <a:tailEnd/>
          </a:ln>
        </p:spPr>
      </p:pic>
      <p:pic>
        <p:nvPicPr>
          <p:cNvPr id="83976" name="Picture 13" descr="fig9-9_PPT_2.gif"/>
          <p:cNvPicPr>
            <a:picLocks noChangeAspect="1"/>
          </p:cNvPicPr>
          <p:nvPr/>
        </p:nvPicPr>
        <p:blipFill>
          <a:blip r:embed="rId5" cstate="print"/>
          <a:srcRect/>
          <a:stretch>
            <a:fillRect/>
          </a:stretch>
        </p:blipFill>
        <p:spPr bwMode="auto">
          <a:xfrm>
            <a:off x="682625" y="1636713"/>
            <a:ext cx="6629400" cy="2895600"/>
          </a:xfrm>
          <a:prstGeom prst="rect">
            <a:avLst/>
          </a:prstGeom>
          <a:noFill/>
          <a:ln w="9525">
            <a:noFill/>
            <a:miter lim="800000"/>
            <a:headEnd/>
            <a:tailEnd/>
          </a:ln>
        </p:spPr>
      </p:pic>
      <p:pic>
        <p:nvPicPr>
          <p:cNvPr id="83977" name="Picture 14" descr="fig9-9_PPT_3.gif"/>
          <p:cNvPicPr>
            <a:picLocks noChangeAspect="1"/>
          </p:cNvPicPr>
          <p:nvPr/>
        </p:nvPicPr>
        <p:blipFill>
          <a:blip r:embed="rId6" cstate="print"/>
          <a:srcRect/>
          <a:stretch>
            <a:fillRect/>
          </a:stretch>
        </p:blipFill>
        <p:spPr bwMode="auto">
          <a:xfrm>
            <a:off x="682625" y="1636713"/>
            <a:ext cx="6629400" cy="2895600"/>
          </a:xfrm>
          <a:prstGeom prst="rect">
            <a:avLst/>
          </a:prstGeom>
          <a:noFill/>
          <a:ln w="9525">
            <a:noFill/>
            <a:miter lim="800000"/>
            <a:headEnd/>
            <a:tailEnd/>
          </a:ln>
        </p:spPr>
      </p:pic>
      <p:pic>
        <p:nvPicPr>
          <p:cNvPr id="28" name="Picture 27" descr="fig9-9_PPT_14.gif"/>
          <p:cNvPicPr>
            <a:picLocks noChangeAspect="1"/>
          </p:cNvPicPr>
          <p:nvPr/>
        </p:nvPicPr>
        <p:blipFill>
          <a:blip r:embed="rId7" cstate="print"/>
          <a:srcRect/>
          <a:stretch>
            <a:fillRect/>
          </a:stretch>
        </p:blipFill>
        <p:spPr bwMode="auto">
          <a:xfrm>
            <a:off x="682625" y="1636713"/>
            <a:ext cx="6629400" cy="2895600"/>
          </a:xfrm>
          <a:prstGeom prst="rect">
            <a:avLst/>
          </a:prstGeom>
          <a:noFill/>
          <a:ln w="9525">
            <a:noFill/>
            <a:miter lim="800000"/>
            <a:headEnd/>
            <a:tailEnd/>
          </a:ln>
        </p:spPr>
      </p:pic>
      <p:pic>
        <p:nvPicPr>
          <p:cNvPr id="83979" name="Picture 15" descr="fig9-9_PPT_4.gif"/>
          <p:cNvPicPr>
            <a:picLocks noChangeAspect="1"/>
          </p:cNvPicPr>
          <p:nvPr/>
        </p:nvPicPr>
        <p:blipFill>
          <a:blip r:embed="rId8" cstate="print"/>
          <a:srcRect/>
          <a:stretch>
            <a:fillRect/>
          </a:stretch>
        </p:blipFill>
        <p:spPr bwMode="auto">
          <a:xfrm>
            <a:off x="682625" y="1636713"/>
            <a:ext cx="6629400" cy="2895600"/>
          </a:xfrm>
          <a:prstGeom prst="rect">
            <a:avLst/>
          </a:prstGeom>
          <a:noFill/>
          <a:ln w="9525">
            <a:noFill/>
            <a:miter lim="800000"/>
            <a:headEnd/>
            <a:tailEnd/>
          </a:ln>
        </p:spPr>
      </p:pic>
      <p:pic>
        <p:nvPicPr>
          <p:cNvPr id="83980" name="Picture 16" descr="fig9-9_PPT_5.gif"/>
          <p:cNvPicPr>
            <a:picLocks noChangeAspect="1"/>
          </p:cNvPicPr>
          <p:nvPr/>
        </p:nvPicPr>
        <p:blipFill>
          <a:blip r:embed="rId9" cstate="print"/>
          <a:srcRect/>
          <a:stretch>
            <a:fillRect/>
          </a:stretch>
        </p:blipFill>
        <p:spPr bwMode="auto">
          <a:xfrm>
            <a:off x="682625" y="1636713"/>
            <a:ext cx="6629400" cy="2895600"/>
          </a:xfrm>
          <a:prstGeom prst="rect">
            <a:avLst/>
          </a:prstGeom>
          <a:noFill/>
          <a:ln w="9525">
            <a:noFill/>
            <a:miter lim="800000"/>
            <a:headEnd/>
            <a:tailEnd/>
          </a:ln>
        </p:spPr>
      </p:pic>
      <p:pic>
        <p:nvPicPr>
          <p:cNvPr id="83981" name="Picture 17" descr="fig9-9_PPT_6.gif"/>
          <p:cNvPicPr>
            <a:picLocks noChangeAspect="1"/>
          </p:cNvPicPr>
          <p:nvPr/>
        </p:nvPicPr>
        <p:blipFill>
          <a:blip r:embed="rId10" cstate="print"/>
          <a:srcRect/>
          <a:stretch>
            <a:fillRect/>
          </a:stretch>
        </p:blipFill>
        <p:spPr bwMode="auto">
          <a:xfrm>
            <a:off x="682625" y="1636713"/>
            <a:ext cx="6629400" cy="2895600"/>
          </a:xfrm>
          <a:prstGeom prst="rect">
            <a:avLst/>
          </a:prstGeom>
          <a:noFill/>
          <a:ln w="9525">
            <a:noFill/>
            <a:miter lim="800000"/>
            <a:headEnd/>
            <a:tailEnd/>
          </a:ln>
        </p:spPr>
      </p:pic>
      <p:pic>
        <p:nvPicPr>
          <p:cNvPr id="83982" name="Picture 19" descr="fig9-9_PPT_7.gif"/>
          <p:cNvPicPr>
            <a:picLocks noChangeAspect="1"/>
          </p:cNvPicPr>
          <p:nvPr/>
        </p:nvPicPr>
        <p:blipFill>
          <a:blip r:embed="rId11" cstate="print"/>
          <a:srcRect/>
          <a:stretch>
            <a:fillRect/>
          </a:stretch>
        </p:blipFill>
        <p:spPr bwMode="auto">
          <a:xfrm>
            <a:off x="682625" y="1636713"/>
            <a:ext cx="6629400" cy="2895600"/>
          </a:xfrm>
          <a:prstGeom prst="rect">
            <a:avLst/>
          </a:prstGeom>
          <a:noFill/>
          <a:ln w="9525">
            <a:noFill/>
            <a:miter lim="800000"/>
            <a:headEnd/>
            <a:tailEnd/>
          </a:ln>
        </p:spPr>
      </p:pic>
      <p:pic>
        <p:nvPicPr>
          <p:cNvPr id="83983" name="Picture 21" descr="fig9-9_PPT_8.gif"/>
          <p:cNvPicPr>
            <a:picLocks noChangeAspect="1"/>
          </p:cNvPicPr>
          <p:nvPr/>
        </p:nvPicPr>
        <p:blipFill>
          <a:blip r:embed="rId12" cstate="print"/>
          <a:srcRect/>
          <a:stretch>
            <a:fillRect/>
          </a:stretch>
        </p:blipFill>
        <p:spPr bwMode="auto">
          <a:xfrm>
            <a:off x="682625" y="1636713"/>
            <a:ext cx="6629400" cy="2895600"/>
          </a:xfrm>
          <a:prstGeom prst="rect">
            <a:avLst/>
          </a:prstGeom>
          <a:noFill/>
          <a:ln w="9525">
            <a:noFill/>
            <a:miter lim="800000"/>
            <a:headEnd/>
            <a:tailEnd/>
          </a:ln>
        </p:spPr>
      </p:pic>
      <p:pic>
        <p:nvPicPr>
          <p:cNvPr id="83984" name="Picture 22" descr="fig9-9_PPT_9.gif"/>
          <p:cNvPicPr>
            <a:picLocks noChangeAspect="1"/>
          </p:cNvPicPr>
          <p:nvPr/>
        </p:nvPicPr>
        <p:blipFill>
          <a:blip r:embed="rId13" cstate="print"/>
          <a:srcRect/>
          <a:stretch>
            <a:fillRect/>
          </a:stretch>
        </p:blipFill>
        <p:spPr bwMode="auto">
          <a:xfrm>
            <a:off x="682625" y="1636713"/>
            <a:ext cx="6629400" cy="2895600"/>
          </a:xfrm>
          <a:prstGeom prst="rect">
            <a:avLst/>
          </a:prstGeom>
          <a:noFill/>
          <a:ln w="9525">
            <a:noFill/>
            <a:miter lim="800000"/>
            <a:headEnd/>
            <a:tailEnd/>
          </a:ln>
        </p:spPr>
      </p:pic>
      <p:pic>
        <p:nvPicPr>
          <p:cNvPr id="83985" name="Picture 23" descr="fig9-9_PPT_10.gif"/>
          <p:cNvPicPr>
            <a:picLocks noChangeAspect="1"/>
          </p:cNvPicPr>
          <p:nvPr/>
        </p:nvPicPr>
        <p:blipFill>
          <a:blip r:embed="rId14" cstate="print"/>
          <a:srcRect/>
          <a:stretch>
            <a:fillRect/>
          </a:stretch>
        </p:blipFill>
        <p:spPr bwMode="auto">
          <a:xfrm>
            <a:off x="682625" y="1636713"/>
            <a:ext cx="6629400" cy="2895600"/>
          </a:xfrm>
          <a:prstGeom prst="rect">
            <a:avLst/>
          </a:prstGeom>
          <a:noFill/>
          <a:ln w="9525">
            <a:noFill/>
            <a:miter lim="800000"/>
            <a:headEnd/>
            <a:tailEnd/>
          </a:ln>
        </p:spPr>
      </p:pic>
      <p:pic>
        <p:nvPicPr>
          <p:cNvPr id="25" name="Picture 24" descr="fig9-9_PPT_11.gif"/>
          <p:cNvPicPr>
            <a:picLocks noChangeAspect="1"/>
          </p:cNvPicPr>
          <p:nvPr/>
        </p:nvPicPr>
        <p:blipFill>
          <a:blip r:embed="rId15" cstate="print"/>
          <a:srcRect/>
          <a:stretch>
            <a:fillRect/>
          </a:stretch>
        </p:blipFill>
        <p:spPr bwMode="auto">
          <a:xfrm>
            <a:off x="682625" y="1636713"/>
            <a:ext cx="6629400" cy="2895600"/>
          </a:xfrm>
          <a:prstGeom prst="rect">
            <a:avLst/>
          </a:prstGeom>
          <a:noFill/>
          <a:ln w="9525">
            <a:noFill/>
            <a:miter lim="800000"/>
            <a:headEnd/>
            <a:tailEnd/>
          </a:ln>
        </p:spPr>
      </p:pic>
      <p:pic>
        <p:nvPicPr>
          <p:cNvPr id="26" name="Picture 25" descr="fig9-9_PPT_12.gif"/>
          <p:cNvPicPr>
            <a:picLocks noChangeAspect="1"/>
          </p:cNvPicPr>
          <p:nvPr/>
        </p:nvPicPr>
        <p:blipFill>
          <a:blip r:embed="rId16" cstate="print"/>
          <a:srcRect/>
          <a:stretch>
            <a:fillRect/>
          </a:stretch>
        </p:blipFill>
        <p:spPr bwMode="auto">
          <a:xfrm>
            <a:off x="682625" y="1636713"/>
            <a:ext cx="6629400" cy="2895600"/>
          </a:xfrm>
          <a:prstGeom prst="rect">
            <a:avLst/>
          </a:prstGeom>
          <a:noFill/>
          <a:ln w="9525">
            <a:noFill/>
            <a:miter lim="800000"/>
            <a:headEnd/>
            <a:tailEnd/>
          </a:ln>
        </p:spPr>
      </p:pic>
      <p:sp>
        <p:nvSpPr>
          <p:cNvPr id="83988" name="Rectangle 37"/>
          <p:cNvSpPr>
            <a:spLocks noChangeArrowheads="1"/>
          </p:cNvSpPr>
          <p:nvPr/>
        </p:nvSpPr>
        <p:spPr bwMode="auto">
          <a:xfrm>
            <a:off x="914400" y="406400"/>
            <a:ext cx="4305300" cy="165100"/>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83989" name="Straight Connector 39"/>
          <p:cNvCxnSpPr>
            <a:cxnSpLocks noChangeShapeType="1"/>
          </p:cNvCxnSpPr>
          <p:nvPr/>
        </p:nvCxnSpPr>
        <p:spPr bwMode="auto">
          <a:xfrm>
            <a:off x="566738" y="571500"/>
            <a:ext cx="4652962" cy="0"/>
          </a:xfrm>
          <a:prstGeom prst="line">
            <a:avLst/>
          </a:prstGeom>
          <a:noFill/>
          <a:ln w="19050" cap="rnd" algn="ctr">
            <a:solidFill>
              <a:srgbClr val="9C3A45"/>
            </a:solidFill>
            <a:prstDash val="sysDash"/>
            <a:round/>
            <a:headEnd/>
            <a:tailEnd/>
          </a:ln>
        </p:spPr>
      </p:cxnSp>
      <p:sp>
        <p:nvSpPr>
          <p:cNvPr id="41"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4 </a:t>
            </a:r>
            <a:r>
              <a:rPr lang="el-GR" sz="2400" kern="0" dirty="0" smtClean="0">
                <a:solidFill>
                  <a:srgbClr val="69134B"/>
                </a:solidFill>
              </a:rPr>
              <a:t>Πολιτική Αντιμετώπισης του</a:t>
            </a:r>
            <a:r>
              <a:rPr lang="en-US" sz="2400" kern="0" dirty="0" smtClean="0">
                <a:solidFill>
                  <a:srgbClr val="69134B"/>
                </a:solidFill>
              </a:rPr>
              <a:t> Dumping</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wipe(left)">
                                      <p:cBhvr>
                                        <p:cTn id="7" dur="500"/>
                                        <p:tgtEl>
                                          <p:spTgt spid="21">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1000"/>
                                        <p:tgtEl>
                                          <p:spTgt spid="2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Φόροι </a:t>
            </a:r>
            <a:r>
              <a:rPr lang="en-US" sz="2400" dirty="0" smtClean="0">
                <a:solidFill>
                  <a:srgbClr val="356A41"/>
                </a:solidFill>
              </a:rPr>
              <a:t>Antidumping </a:t>
            </a:r>
            <a:r>
              <a:rPr lang="el-GR" sz="2400" dirty="0" smtClean="0">
                <a:solidFill>
                  <a:srgbClr val="356A41"/>
                </a:solidFill>
              </a:rPr>
              <a:t>έναντι Δασμών</a:t>
            </a:r>
            <a:r>
              <a:rPr lang="en-US" sz="2400" dirty="0" smtClean="0">
                <a:solidFill>
                  <a:srgbClr val="356A41"/>
                </a:solidFill>
              </a:rPr>
              <a:t> </a:t>
            </a:r>
            <a:r>
              <a:rPr lang="el-GR" sz="2400" dirty="0" smtClean="0">
                <a:solidFill>
                  <a:srgbClr val="356A41"/>
                </a:solidFill>
              </a:rPr>
              <a:t>Διασφάλισης</a:t>
            </a:r>
            <a:endParaRPr lang="en-US" sz="2400" dirty="0">
              <a:solidFill>
                <a:srgbClr val="356A41"/>
              </a:solidFill>
            </a:endParaRPr>
          </a:p>
        </p:txBody>
      </p:sp>
      <p:cxnSp>
        <p:nvCxnSpPr>
          <p:cNvPr id="86020"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21" name="Rectangle 20"/>
          <p:cNvSpPr/>
          <p:nvPr/>
        </p:nvSpPr>
        <p:spPr>
          <a:xfrm>
            <a:off x="566738" y="1317625"/>
            <a:ext cx="8462962" cy="5016758"/>
          </a:xfrm>
          <a:prstGeom prst="rect">
            <a:avLst/>
          </a:prstGeom>
        </p:spPr>
        <p:txBody>
          <a:bodyPr>
            <a:spAutoFit/>
          </a:bodyPr>
          <a:lstStyle/>
          <a:p>
            <a:pPr>
              <a:spcBef>
                <a:spcPct val="10000"/>
              </a:spcBef>
              <a:spcAft>
                <a:spcPct val="10000"/>
              </a:spcAft>
              <a:defRPr/>
            </a:pPr>
            <a:r>
              <a:rPr lang="el-GR" sz="2000" b="0" dirty="0" smtClean="0"/>
              <a:t>Στο Κεφάλαιο 8 εξετάσαμε τη ρήτρα «διασφάλισης) της </a:t>
            </a:r>
            <a:r>
              <a:rPr lang="en-US" sz="2000" b="0" dirty="0" smtClean="0"/>
              <a:t> GATT </a:t>
            </a:r>
            <a:r>
              <a:rPr lang="el-GR" sz="2000" b="0" dirty="0" smtClean="0"/>
              <a:t>και την Παράγραφο</a:t>
            </a:r>
            <a:r>
              <a:rPr lang="en-US" sz="2000" b="0" dirty="0" smtClean="0"/>
              <a:t> 201 </a:t>
            </a:r>
            <a:r>
              <a:rPr lang="el-GR" sz="2000" b="0" dirty="0" smtClean="0"/>
              <a:t>της εμπορικής νομοθεσίας των ΗΠΑ.</a:t>
            </a:r>
            <a:endParaRPr lang="en-US" sz="2000" b="0" dirty="0"/>
          </a:p>
          <a:p>
            <a:pPr marL="342900" indent="-342900">
              <a:spcBef>
                <a:spcPct val="10000"/>
              </a:spcBef>
              <a:spcAft>
                <a:spcPct val="10000"/>
              </a:spcAft>
              <a:buFont typeface="Arial" pitchFamily="34" charset="0"/>
              <a:buChar char="•"/>
              <a:defRPr/>
            </a:pPr>
            <a:r>
              <a:rPr lang="el-GR" sz="2000" b="0" dirty="0" smtClean="0"/>
              <a:t>Η διάταξη αυτή, που επιτρέπει την προσωρινή επιβολή δασμών, χρησιμοποιείται σπάνια. </a:t>
            </a:r>
            <a:endParaRPr lang="en-US" sz="2000" b="0" dirty="0"/>
          </a:p>
          <a:p>
            <a:pPr marL="342900" indent="-342900">
              <a:spcBef>
                <a:spcPct val="10000"/>
              </a:spcBef>
              <a:spcAft>
                <a:spcPct val="10000"/>
              </a:spcAft>
              <a:buFont typeface="Arial" pitchFamily="34" charset="0"/>
              <a:buChar char="•"/>
              <a:defRPr/>
            </a:pPr>
            <a:r>
              <a:rPr lang="el-GR" sz="2000" b="0" dirty="0" smtClean="0"/>
              <a:t>Στις 31 υποθέσεις που υποβλήθηκαν από το 1980 μέχρι το 2009, η </a:t>
            </a:r>
            <a:r>
              <a:rPr lang="en-US" sz="2000" b="0" dirty="0" smtClean="0"/>
              <a:t>ITC </a:t>
            </a:r>
            <a:r>
              <a:rPr lang="el-GR" sz="2000" b="0" dirty="0" smtClean="0"/>
              <a:t>έκανε αρνητική εισήγηση (δηλαδή, δεν ενέκρινε τα αιτήματα). </a:t>
            </a:r>
            <a:endParaRPr lang="en-US" sz="2000" b="0" dirty="0"/>
          </a:p>
          <a:p>
            <a:pPr marL="342900" indent="-342900">
              <a:spcBef>
                <a:spcPct val="10000"/>
              </a:spcBef>
              <a:spcAft>
                <a:spcPct val="10000"/>
              </a:spcAft>
              <a:buFont typeface="Arial" pitchFamily="34" charset="0"/>
              <a:buChar char="•"/>
              <a:defRPr/>
            </a:pPr>
            <a:r>
              <a:rPr lang="el-GR" sz="2000" b="0" dirty="0" smtClean="0"/>
              <a:t>Μια από αυτές τις αρνητικές εισηγήσεις αφορούσε το δασμό στα ιαπωνικά φορτηγάκια που συζητήσαμε στην προηγούμενη εφαρμογή. </a:t>
            </a:r>
            <a:endParaRPr lang="en-US" sz="2000" b="0" dirty="0"/>
          </a:p>
          <a:p>
            <a:pPr marL="342900" indent="-342900">
              <a:spcBef>
                <a:spcPct val="10000"/>
              </a:spcBef>
              <a:spcAft>
                <a:spcPct val="10000"/>
              </a:spcAft>
              <a:buFont typeface="Arial" pitchFamily="34" charset="0"/>
              <a:buChar char="•"/>
              <a:defRPr/>
            </a:pPr>
            <a:r>
              <a:rPr lang="el-GR" sz="2000" b="0" dirty="0" smtClean="0"/>
              <a:t>Η</a:t>
            </a:r>
            <a:r>
              <a:rPr lang="en-US" sz="2000" b="0" dirty="0" smtClean="0"/>
              <a:t> </a:t>
            </a:r>
            <a:r>
              <a:rPr lang="en-US" sz="2000" b="0" dirty="0"/>
              <a:t>ITC </a:t>
            </a:r>
            <a:r>
              <a:rPr lang="el-GR" sz="2000" b="0" dirty="0" smtClean="0"/>
              <a:t>έκανε αρνητική εισήγηση τόσο για τα αυτοκίνητα όσο και για τα φορτηγά το 1980, ωστόσο τα φορτηγά εξακολούθησαν να απολαμβάνουν το δασμό με την κατηγοριοποίηση του τύπου του φορτηγού που εισάγεται. </a:t>
            </a:r>
            <a:endParaRPr lang="en-US" sz="2000" b="0" dirty="0"/>
          </a:p>
          <a:p>
            <a:pPr marL="342900" indent="-342900">
              <a:spcBef>
                <a:spcPct val="10000"/>
              </a:spcBef>
              <a:spcAft>
                <a:spcPct val="10000"/>
              </a:spcAft>
              <a:buFont typeface="Arial" pitchFamily="34" charset="0"/>
              <a:buChar char="•"/>
              <a:defRPr/>
            </a:pPr>
            <a:r>
              <a:rPr lang="el-GR" sz="2000" b="0" dirty="0" smtClean="0"/>
              <a:t>Η</a:t>
            </a:r>
            <a:r>
              <a:rPr lang="en-US" sz="2000" b="0" dirty="0" smtClean="0"/>
              <a:t> </a:t>
            </a:r>
            <a:r>
              <a:rPr lang="en-US" sz="2000" b="0" dirty="0"/>
              <a:t>ITC </a:t>
            </a:r>
            <a:r>
              <a:rPr lang="el-GR" sz="2000" b="0" dirty="0" smtClean="0"/>
              <a:t>έκρινε θετικά όσον αφορά στην προστασία 12 υποθέσεων, οι οποίες στη συνέχεια κατέληξαν στον Πρόεδρο που εισηγήθηκε προστασία από εισαγωγές σε μόνο εννέα περιπτώσεις. </a:t>
            </a:r>
            <a:endParaRPr lang="en-US" sz="20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left)">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wipe(left)">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Effect transition="in" filter="wipe(left)">
                                      <p:cBhvr>
                                        <p:cTn id="25" dur="500"/>
                                        <p:tgtEl>
                                          <p:spTgt spid="2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animEffect transition="in" filter="wipe(left)">
                                      <p:cBhvr>
                                        <p:cTn id="30" dur="500"/>
                                        <p:tgtEl>
                                          <p:spTgt spid="2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wipe(left)">
                                      <p:cBhvr>
                                        <p:cTn id="35" dur="500"/>
                                        <p:tgtEl>
                                          <p:spTgt spid="2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xEl>
                                              <p:pRg st="5" end="5"/>
                                            </p:txEl>
                                          </p:spTgt>
                                        </p:tgtEl>
                                        <p:attrNameLst>
                                          <p:attrName>style.visibility</p:attrName>
                                        </p:attrNameLst>
                                      </p:cBhvr>
                                      <p:to>
                                        <p:strVal val="visible"/>
                                      </p:to>
                                    </p:set>
                                    <p:animEffect transition="in" filter="wipe(left)">
                                      <p:cBhvr>
                                        <p:cTn id="40"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autoUpdateAnimBg="0"/>
      <p:bldP spid="862213" grpId="0" autoUpdateAnimBg="0"/>
      <p:bldP spid="21" grpId="0" uiExpand="1" build="p" bldLvl="5"/>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8066" name="Rectangle 3"/>
          <p:cNvSpPr>
            <a:spLocks noGrp="1" noChangeArrowheads="1"/>
          </p:cNvSpPr>
          <p:nvPr>
            <p:ph type="title"/>
          </p:nvPr>
        </p:nvSpPr>
        <p:spPr>
          <a:xfrm>
            <a:off x="566738" y="1"/>
            <a:ext cx="8577262" cy="812800"/>
          </a:xfrm>
        </p:spPr>
        <p:txBody>
          <a:bodyPr/>
          <a:lstStyle/>
          <a:p>
            <a:r>
              <a:rPr lang="el-GR" dirty="0" smtClean="0">
                <a:solidFill>
                  <a:srgbClr val="668C6B"/>
                </a:solidFill>
              </a:rPr>
              <a:t>ΕΦΑΡΜΟΓΗ</a:t>
            </a:r>
            <a:endParaRPr lang="en-US" dirty="0" smtClean="0">
              <a:solidFill>
                <a:srgbClr val="668C6B"/>
              </a:solidFill>
            </a:endParaRPr>
          </a:p>
        </p:txBody>
      </p:sp>
      <p:sp>
        <p:nvSpPr>
          <p:cNvPr id="88067"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Φόροι </a:t>
            </a:r>
            <a:r>
              <a:rPr lang="en-US" sz="2400" dirty="0" smtClean="0">
                <a:solidFill>
                  <a:srgbClr val="356A41"/>
                </a:solidFill>
              </a:rPr>
              <a:t>Antidumping </a:t>
            </a:r>
            <a:r>
              <a:rPr lang="el-GR" sz="2400" dirty="0" smtClean="0">
                <a:solidFill>
                  <a:srgbClr val="356A41"/>
                </a:solidFill>
              </a:rPr>
              <a:t>έναντι Δασμών</a:t>
            </a:r>
            <a:r>
              <a:rPr lang="en-US" sz="2400" dirty="0" smtClean="0">
                <a:solidFill>
                  <a:srgbClr val="356A41"/>
                </a:solidFill>
              </a:rPr>
              <a:t> </a:t>
            </a:r>
            <a:r>
              <a:rPr lang="el-GR" sz="2400" dirty="0" smtClean="0">
                <a:solidFill>
                  <a:srgbClr val="356A41"/>
                </a:solidFill>
              </a:rPr>
              <a:t>Διασφάλισης</a:t>
            </a:r>
            <a:endParaRPr lang="en-US" sz="2400" dirty="0" smtClean="0">
              <a:solidFill>
                <a:srgbClr val="356A41"/>
              </a:solidFill>
            </a:endParaRPr>
          </a:p>
        </p:txBody>
      </p:sp>
      <p:cxnSp>
        <p:nvCxnSpPr>
          <p:cNvPr id="88068"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grpSp>
        <p:nvGrpSpPr>
          <p:cNvPr id="14" name="Group 39"/>
          <p:cNvGrpSpPr>
            <a:grpSpLocks/>
          </p:cNvGrpSpPr>
          <p:nvPr/>
        </p:nvGrpSpPr>
        <p:grpSpPr bwMode="auto">
          <a:xfrm>
            <a:off x="1031875" y="1333500"/>
            <a:ext cx="6864350" cy="5219700"/>
            <a:chOff x="566738" y="2200275"/>
            <a:chExt cx="7805737" cy="4219575"/>
          </a:xfrm>
        </p:grpSpPr>
        <p:sp>
          <p:nvSpPr>
            <p:cNvPr id="88074" name="Rectangle 15"/>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88075" name="Rectangle 16"/>
            <p:cNvSpPr>
              <a:spLocks noChangeArrowheads="1"/>
            </p:cNvSpPr>
            <p:nvPr/>
          </p:nvSpPr>
          <p:spPr bwMode="auto">
            <a:xfrm>
              <a:off x="581023" y="2219327"/>
              <a:ext cx="7772401" cy="258696"/>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8" name="Text Box 7"/>
          <p:cNvSpPr txBox="1">
            <a:spLocks noChangeArrowheads="1"/>
          </p:cNvSpPr>
          <p:nvPr/>
        </p:nvSpPr>
        <p:spPr bwMode="auto">
          <a:xfrm>
            <a:off x="1050925" y="1354138"/>
            <a:ext cx="132873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9-1</a:t>
            </a:r>
          </a:p>
        </p:txBody>
      </p:sp>
      <p:sp>
        <p:nvSpPr>
          <p:cNvPr id="19" name="Rectangle 18"/>
          <p:cNvSpPr>
            <a:spLocks noChangeArrowheads="1"/>
          </p:cNvSpPr>
          <p:nvPr/>
        </p:nvSpPr>
        <p:spPr bwMode="auto">
          <a:xfrm>
            <a:off x="1139825" y="2746375"/>
            <a:ext cx="6567488" cy="372903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0" name="Rectangle 19"/>
          <p:cNvSpPr>
            <a:spLocks noChangeArrowheads="1"/>
          </p:cNvSpPr>
          <p:nvPr/>
        </p:nvSpPr>
        <p:spPr bwMode="auto">
          <a:xfrm>
            <a:off x="1139825" y="1647825"/>
            <a:ext cx="6567488" cy="98488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Περιπτώσεις Προστασίας από Εισαγωγές στις ΗΠΑ</a:t>
            </a:r>
            <a:r>
              <a:rPr lang="en-US" sz="1600" dirty="0" smtClean="0">
                <a:solidFill>
                  <a:srgbClr val="8A3A6A"/>
                </a:solidFill>
              </a:rPr>
              <a:t>, </a:t>
            </a:r>
            <a:r>
              <a:rPr lang="en-US" sz="1600" dirty="0">
                <a:solidFill>
                  <a:srgbClr val="8A3A6A"/>
                </a:solidFill>
              </a:rPr>
              <a:t>1980–2009 </a:t>
            </a:r>
            <a:r>
              <a:rPr lang="el-GR" dirty="0" smtClean="0"/>
              <a:t>Ο πίνακας αυτός δείχνει τη χρήση των δασμών διασφάλισης σε σύγκριση με τους δασμούς </a:t>
            </a:r>
            <a:r>
              <a:rPr lang="en-US" dirty="0" smtClean="0"/>
              <a:t>antidumping</a:t>
            </a:r>
            <a:r>
              <a:rPr lang="el-GR" dirty="0" smtClean="0"/>
              <a:t> και αντισταθμιστικούς δασμούς στις ΗΠΑ. Οι δασμοί διασφάλισης χρησιμοποιούνται πολύ πιο σπάνια. </a:t>
            </a:r>
            <a:endParaRPr lang="en-US" dirty="0"/>
          </a:p>
        </p:txBody>
      </p:sp>
      <p:pic>
        <p:nvPicPr>
          <p:cNvPr id="24" name="Picture 23" descr="table9-1_PPT.gif"/>
          <p:cNvPicPr>
            <a:picLocks noChangeAspect="1"/>
          </p:cNvPicPr>
          <p:nvPr/>
        </p:nvPicPr>
        <p:blipFill>
          <a:blip r:embed="rId3" cstate="print"/>
          <a:srcRect/>
          <a:stretch>
            <a:fillRect/>
          </a:stretch>
        </p:blipFill>
        <p:spPr bwMode="auto">
          <a:xfrm>
            <a:off x="1912938" y="2820988"/>
            <a:ext cx="5086350" cy="3543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17"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ppt_h/2"/>
                                          </p:val>
                                        </p:tav>
                                        <p:tav tm="100000">
                                          <p:val>
                                            <p:strVal val="#ppt_y"/>
                                          </p:val>
                                        </p:tav>
                                      </p:tavLst>
                                    </p:anim>
                                    <p:anim calcmode="lin" valueType="num">
                                      <p:cBhvr>
                                        <p:cTn id="27" dur="500" fill="hold"/>
                                        <p:tgtEl>
                                          <p:spTgt spid="24"/>
                                        </p:tgtEl>
                                        <p:attrNameLst>
                                          <p:attrName>ppt_w</p:attrName>
                                        </p:attrNameLst>
                                      </p:cBhvr>
                                      <p:tavLst>
                                        <p:tav tm="0">
                                          <p:val>
                                            <p:strVal val="#ppt_w"/>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566738" y="740229"/>
            <a:ext cx="8129587" cy="6240413"/>
          </a:xfrm>
          <a:prstGeom prst="rect">
            <a:avLst/>
          </a:prstGeom>
        </p:spPr>
        <p:txBody>
          <a:bodyPr wrap="square">
            <a:spAutoFit/>
          </a:bodyPr>
          <a:lstStyle/>
          <a:p>
            <a:pPr>
              <a:spcBef>
                <a:spcPct val="10000"/>
              </a:spcBef>
              <a:spcAft>
                <a:spcPct val="10000"/>
              </a:spcAft>
              <a:defRPr/>
            </a:pPr>
            <a:r>
              <a:rPr lang="el-GR" sz="2400" b="0" dirty="0" smtClean="0"/>
              <a:t>Υπάρχουν δύο περιπτώσεις στις οποίες η προστασία της νηπιακής βιομηχανίας μπορεί δυνητικά να δικαιολογηθεί. </a:t>
            </a:r>
            <a:endParaRPr lang="en-US" sz="2400" b="0" dirty="0"/>
          </a:p>
          <a:p>
            <a:pPr>
              <a:spcBef>
                <a:spcPct val="10000"/>
              </a:spcBef>
              <a:spcAft>
                <a:spcPct val="10000"/>
              </a:spcAft>
              <a:defRPr/>
            </a:pPr>
            <a:endParaRPr lang="en-US" sz="1050" b="0" dirty="0"/>
          </a:p>
          <a:p>
            <a:pPr marL="342900" indent="-342900">
              <a:spcBef>
                <a:spcPct val="10000"/>
              </a:spcBef>
              <a:spcAft>
                <a:spcPct val="10000"/>
              </a:spcAft>
              <a:buFont typeface="Arial" pitchFamily="34" charset="0"/>
              <a:buChar char="•"/>
              <a:defRPr/>
            </a:pPr>
            <a:r>
              <a:rPr lang="el-GR" sz="2400" b="0" dirty="0" smtClean="0"/>
              <a:t>Πρώτον, η προστασία μπορεί να δικαιολογηθεί εάν ένας δασμός σήμερα οδηγεί σε μια αύξηση της εγχώριας παραγωγής, η οποία, με τη σειρά της, βοηθάει την επιχείρηση να υιοθετήσει καλύτερες τεχνικές παραγωγής και να μειώσει τα κόστη στο μέλλον. </a:t>
            </a:r>
            <a:endParaRPr lang="en-US" sz="2400" b="0" dirty="0"/>
          </a:p>
          <a:p>
            <a:pPr>
              <a:spcBef>
                <a:spcPct val="10000"/>
              </a:spcBef>
              <a:spcAft>
                <a:spcPct val="10000"/>
              </a:spcAft>
              <a:defRPr/>
            </a:pPr>
            <a:endParaRPr lang="en-US" sz="1050" b="0" dirty="0"/>
          </a:p>
          <a:p>
            <a:pPr marL="342900" indent="-342900">
              <a:spcBef>
                <a:spcPct val="10000"/>
              </a:spcBef>
              <a:spcAft>
                <a:spcPct val="10000"/>
              </a:spcAft>
              <a:buFont typeface="Arial" pitchFamily="34" charset="0"/>
              <a:buChar char="•"/>
              <a:defRPr/>
            </a:pPr>
            <a:r>
              <a:rPr lang="el-GR" sz="2400" b="0" dirty="0" smtClean="0"/>
              <a:t>Μια δεύτερη περίπτωση στην οποία εν δυνάμει δικαιολογείται η προστασία από εισαγωγές είναι όταν ένας δασμός σε μια περίοδο οδηγεί σε αύξηση της παραγωγής και σε  μειώσεις του μελλοντικού κόστους </a:t>
            </a:r>
            <a:r>
              <a:rPr lang="el-GR" sz="2400" b="0" i="1" dirty="0" smtClean="0"/>
              <a:t>άλλων επιχειρήσεων του κλάδου, </a:t>
            </a:r>
            <a:r>
              <a:rPr lang="el-GR" sz="2400" b="0" dirty="0" smtClean="0"/>
              <a:t>ή ακόμη κι επιχειρήσεων σε άλλους κλάδους</a:t>
            </a:r>
            <a:r>
              <a:rPr lang="en-US" sz="2400" b="0" dirty="0" smtClean="0"/>
              <a:t>. </a:t>
            </a:r>
            <a:r>
              <a:rPr lang="el-GR" sz="2400" b="0" dirty="0" smtClean="0"/>
              <a:t>Αυτός ο τύπος </a:t>
            </a:r>
            <a:r>
              <a:rPr lang="el-GR" sz="2400" dirty="0" smtClean="0"/>
              <a:t>εξωτερικού παράγοντα</a:t>
            </a:r>
            <a:r>
              <a:rPr lang="el-GR" sz="2400" b="0" dirty="0" smtClean="0"/>
              <a:t> προκύπτει όταν οι επιχειρήσεις μαθαίνουν η μια από τις επιτυχίες της άλλης. </a:t>
            </a:r>
            <a:r>
              <a:rPr lang="en-US" sz="2400" b="0" dirty="0" smtClean="0"/>
              <a:t> </a:t>
            </a:r>
            <a:endParaRPr lang="en-US" sz="2400" b="0" dirty="0"/>
          </a:p>
        </p:txBody>
      </p:sp>
      <p:sp>
        <p:nvSpPr>
          <p:cNvPr id="12" name="Rectangle 11"/>
          <p:cNvSpPr>
            <a:spLocks noChangeArrowheads="1"/>
          </p:cNvSpPr>
          <p:nvPr/>
        </p:nvSpPr>
        <p:spPr bwMode="auto">
          <a:xfrm>
            <a:off x="914400" y="411163"/>
            <a:ext cx="3829050" cy="169862"/>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13" name="Straight Connector 12"/>
          <p:cNvCxnSpPr>
            <a:cxnSpLocks noChangeShapeType="1"/>
          </p:cNvCxnSpPr>
          <p:nvPr/>
        </p:nvCxnSpPr>
        <p:spPr bwMode="auto">
          <a:xfrm flipV="1">
            <a:off x="566738" y="571500"/>
            <a:ext cx="4176712" cy="0"/>
          </a:xfrm>
          <a:prstGeom prst="line">
            <a:avLst/>
          </a:prstGeom>
          <a:noFill/>
          <a:ln w="19050" cap="rnd" algn="ctr">
            <a:solidFill>
              <a:srgbClr val="9C3A45"/>
            </a:solidFill>
            <a:prstDash val="sysDash"/>
            <a:round/>
            <a:headEnd/>
            <a:tailEnd/>
          </a:ln>
        </p:spPr>
      </p:cxnSp>
      <p:sp>
        <p:nvSpPr>
          <p:cNvPr id="1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5  </a:t>
            </a:r>
            <a:r>
              <a:rPr lang="el-GR" sz="2400" kern="0" dirty="0" smtClean="0">
                <a:solidFill>
                  <a:srgbClr val="69134B"/>
                </a:solidFill>
                <a:latin typeface="+mj-lt"/>
                <a:ea typeface="+mj-ea"/>
                <a:cs typeface="+mj-cs"/>
              </a:rPr>
              <a:t>Προστασία Νηπιακής Βιομηχανίας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4"/>
      <p:bldP spid="12"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566738" y="812800"/>
            <a:ext cx="8129587" cy="3314754"/>
          </a:xfrm>
          <a:prstGeom prst="rect">
            <a:avLst/>
          </a:prstGeom>
        </p:spPr>
        <p:txBody>
          <a:bodyPr>
            <a:spAutoFit/>
          </a:bodyPr>
          <a:lstStyle/>
          <a:p>
            <a:pPr>
              <a:spcBef>
                <a:spcPct val="10000"/>
              </a:spcBef>
              <a:spcAft>
                <a:spcPct val="10000"/>
              </a:spcAft>
              <a:defRPr/>
            </a:pPr>
            <a:r>
              <a:rPr lang="el-GR" sz="2400" b="0" dirty="0" smtClean="0"/>
              <a:t>Στον κλάδο ημιαγωγών, δεν είναι ασυνήθιστο για επιχειρήσεις να μιμούνται τις επιτυχημένες καινοτομίες άλλων επιχειρήσεων, και να ωφελούνται από μια </a:t>
            </a:r>
            <a:r>
              <a:rPr lang="el-GR" sz="2400" dirty="0" smtClean="0"/>
              <a:t>διάχυση</a:t>
            </a:r>
            <a:r>
              <a:rPr lang="el-GR" sz="2400" b="0" dirty="0" smtClean="0"/>
              <a:t> της γνώσης. </a:t>
            </a:r>
            <a:endParaRPr lang="en-US" sz="2400" b="0" dirty="0"/>
          </a:p>
          <a:p>
            <a:pPr>
              <a:spcBef>
                <a:spcPct val="10000"/>
              </a:spcBef>
              <a:spcAft>
                <a:spcPct val="10000"/>
              </a:spcAft>
              <a:defRPr/>
            </a:pPr>
            <a:endParaRPr lang="en-US" sz="1050" b="0" dirty="0"/>
          </a:p>
          <a:p>
            <a:pPr>
              <a:spcBef>
                <a:spcPct val="10000"/>
              </a:spcBef>
              <a:spcAft>
                <a:spcPct val="10000"/>
              </a:spcAft>
              <a:defRPr/>
            </a:pPr>
            <a:r>
              <a:rPr lang="el-GR" sz="2400" b="0" dirty="0" smtClean="0"/>
              <a:t>Όπως δείχνουν και οι δύο αυτές περιπτώσεις, το επιχείρημα της νηπιακής βιομηχανίας, που υποστηρίζει την επιβολή δασμών ή ποσοστώσεων, εξαρτάται από την ύπαρξη κάποιας μορφής </a:t>
            </a:r>
            <a:r>
              <a:rPr lang="el-GR" sz="2400" dirty="0" smtClean="0"/>
              <a:t>αστοχίας της αγοράς. </a:t>
            </a:r>
            <a:endParaRPr lang="en-US" sz="2400" b="0" dirty="0"/>
          </a:p>
        </p:txBody>
      </p:sp>
      <p:sp>
        <p:nvSpPr>
          <p:cNvPr id="92162" name="Rectangle 11"/>
          <p:cNvSpPr>
            <a:spLocks noChangeArrowheads="1"/>
          </p:cNvSpPr>
          <p:nvPr/>
        </p:nvSpPr>
        <p:spPr bwMode="auto">
          <a:xfrm>
            <a:off x="914400" y="411163"/>
            <a:ext cx="3829050" cy="169862"/>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92163" name="Straight Connector 12"/>
          <p:cNvCxnSpPr>
            <a:cxnSpLocks noChangeShapeType="1"/>
          </p:cNvCxnSpPr>
          <p:nvPr/>
        </p:nvCxnSpPr>
        <p:spPr bwMode="auto">
          <a:xfrm flipV="1">
            <a:off x="566738" y="571500"/>
            <a:ext cx="4176712" cy="0"/>
          </a:xfrm>
          <a:prstGeom prst="line">
            <a:avLst/>
          </a:prstGeom>
          <a:noFill/>
          <a:ln w="19050" cap="rnd" algn="ctr">
            <a:solidFill>
              <a:srgbClr val="9C3A45"/>
            </a:solidFill>
            <a:prstDash val="sysDash"/>
            <a:round/>
            <a:headEnd/>
            <a:tailEnd/>
          </a:ln>
        </p:spPr>
      </p:cxnSp>
      <p:sp>
        <p:nvSpPr>
          <p:cNvPr id="14" name="Rectangle 3"/>
          <p:cNvSpPr txBox="1">
            <a:spLocks noChangeArrowheads="1"/>
          </p:cNvSpPr>
          <p:nvPr/>
        </p:nvSpPr>
        <p:spPr bwMode="auto">
          <a:xfrm>
            <a:off x="566738" y="0"/>
            <a:ext cx="8577262" cy="820738"/>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5 </a:t>
            </a:r>
            <a:r>
              <a:rPr lang="el-GR" sz="2400" kern="0" dirty="0" smtClean="0">
                <a:solidFill>
                  <a:srgbClr val="69134B"/>
                </a:solidFill>
              </a:rPr>
              <a:t>Προστασία Νηπιακής Βιομηχανίας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p:cNvGrpSpPr>
            <a:grpSpLocks/>
          </p:cNvGrpSpPr>
          <p:nvPr/>
        </p:nvGrpSpPr>
        <p:grpSpPr bwMode="auto">
          <a:xfrm>
            <a:off x="566738" y="333375"/>
            <a:ext cx="6319837" cy="290513"/>
            <a:chOff x="566738" y="417533"/>
            <a:chExt cx="6138862" cy="206583"/>
          </a:xfrm>
        </p:grpSpPr>
        <p:sp>
          <p:nvSpPr>
            <p:cNvPr id="19460" name="Rectangle 19"/>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19461" name="Straight Connector 22"/>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22"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
        <p:nvSpPr>
          <p:cNvPr id="24" name="Text Box 2"/>
          <p:cNvSpPr txBox="1">
            <a:spLocks noChangeArrowheads="1"/>
          </p:cNvSpPr>
          <p:nvPr/>
        </p:nvSpPr>
        <p:spPr bwMode="auto">
          <a:xfrm>
            <a:off x="611188" y="725714"/>
            <a:ext cx="8085137" cy="6790039"/>
          </a:xfrm>
          <a:prstGeom prst="rect">
            <a:avLst/>
          </a:prstGeom>
          <a:noFill/>
          <a:ln w="9525" algn="ctr">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Οι δασμοί και οι ποσοστώσεις επηρεάζουν την ισορροπία εμπορίου με διαφορετικό τρόπο λόγω της επίδρασής τους στη </a:t>
            </a:r>
            <a:r>
              <a:rPr lang="el-GR" sz="2400" dirty="0" smtClean="0"/>
              <a:t>δύναμη στην αγορά</a:t>
            </a:r>
            <a:r>
              <a:rPr lang="el-GR" sz="2400" b="0" dirty="0" smtClean="0"/>
              <a:t> του εγχώριου μονοπωλίου, δηλαδή τη δυνατότητα της επιχείρησης να επιλέγει την τιμή της. </a:t>
            </a:r>
            <a:endParaRPr lang="en-US" sz="2400" b="0" dirty="0"/>
          </a:p>
          <a:p>
            <a:pPr marL="342900" indent="-342900">
              <a:spcBef>
                <a:spcPct val="10000"/>
              </a:spcBef>
              <a:spcAft>
                <a:spcPct val="10000"/>
              </a:spcAft>
              <a:buFont typeface="Arial" charset="0"/>
              <a:buChar char="•"/>
            </a:pPr>
            <a:r>
              <a:rPr lang="el-GR" sz="2400" b="0" dirty="0" smtClean="0"/>
              <a:t>Με ένα δασμό, το εγχώριο μονοπώλιο συνεχίζει να ανταγωνίζεται ένα μεγάλο αριθμό εισαγωγέων, με περιορισμένη δύναμη στην αγορά. </a:t>
            </a:r>
            <a:endParaRPr lang="en-US" sz="2400" b="0" dirty="0"/>
          </a:p>
          <a:p>
            <a:pPr marL="342900" indent="-342900">
              <a:spcBef>
                <a:spcPct val="10000"/>
              </a:spcBef>
              <a:spcAft>
                <a:spcPct val="10000"/>
              </a:spcAft>
              <a:buFont typeface="Arial" charset="0"/>
              <a:buChar char="•"/>
            </a:pPr>
            <a:r>
              <a:rPr lang="el-GR" sz="2400" b="0" dirty="0" smtClean="0"/>
              <a:t>Με μια ποσόστωση, και από τη στιγμή που επιτυγχάνεται αυτή η ποσόστωση, το μονοπώλιο είναι ο μόνος παραγωγός που είναι σε θέση να πωλεί στην εγχώρια αγορά. Το μονοπώλιο είναι και πάλι σε θέση ασκήσει της δύναμή του στην αγορά</a:t>
            </a:r>
            <a:r>
              <a:rPr lang="en-US" sz="2400" b="0" dirty="0" smtClean="0"/>
              <a:t>.</a:t>
            </a:r>
            <a:endParaRPr lang="en-US" sz="2400" b="0" dirty="0"/>
          </a:p>
          <a:p>
            <a:pPr marL="342900" indent="-342900">
              <a:spcBef>
                <a:spcPct val="10000"/>
              </a:spcBef>
              <a:spcAft>
                <a:spcPct val="10000"/>
              </a:spcAft>
              <a:buFont typeface="Arial" charset="0"/>
              <a:buChar char="•"/>
            </a:pPr>
            <a:r>
              <a:rPr lang="el-GR" sz="2400" b="0" dirty="0" smtClean="0"/>
              <a:t>Η ενότητα αυτή εξετάζει την εγχώρια ισορροπία με και χωρίς εμπόριο, και εξηγεί τη διαφορά μεταξύ δασμών και ποσοστώσεων. </a:t>
            </a:r>
            <a:endParaRPr lang="en-US" sz="2400" b="0" dirty="0"/>
          </a:p>
          <a:p>
            <a:pPr marL="342900" indent="-342900">
              <a:spcBef>
                <a:spcPct val="10000"/>
              </a:spcBef>
              <a:spcAft>
                <a:spcPct val="10000"/>
              </a:spcAft>
              <a:buFont typeface="Arial" charset="0"/>
              <a:buChar char="•"/>
            </a:pP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wipe(left)">
                                      <p:cBhvr>
                                        <p:cTn id="15" dur="500"/>
                                        <p:tgtEl>
                                          <p:spTgt spid="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wipe(left)">
                                      <p:cBhvr>
                                        <p:cTn id="20" dur="500"/>
                                        <p:tgtEl>
                                          <p:spTgt spid="2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wipe(left)">
                                      <p:cBhvr>
                                        <p:cTn id="25" dur="500"/>
                                        <p:tgtEl>
                                          <p:spTgt spid="2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xEl>
                                              <p:pRg st="3" end="3"/>
                                            </p:txEl>
                                          </p:spTgt>
                                        </p:tgtEl>
                                        <p:attrNameLst>
                                          <p:attrName>style.visibility</p:attrName>
                                        </p:attrNameLst>
                                      </p:cBhvr>
                                      <p:to>
                                        <p:strVal val="visible"/>
                                      </p:to>
                                    </p:set>
                                    <p:animEffect transition="in" filter="wipe(left)">
                                      <p:cBhvr>
                                        <p:cTn id="30"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uiExpand="1" build="p" bldLvl="5"/>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3" name="Rectangle 5"/>
          <p:cNvSpPr>
            <a:spLocks noChangeArrowheads="1"/>
          </p:cNvSpPr>
          <p:nvPr/>
        </p:nvSpPr>
        <p:spPr bwMode="auto">
          <a:xfrm>
            <a:off x="566738" y="630238"/>
            <a:ext cx="8170862"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Ισορροπία με Ελεύθερο Εμπόριο και Ισορροπία με Δασμό</a:t>
            </a:r>
            <a:endParaRPr lang="en-US" sz="2000" dirty="0">
              <a:solidFill>
                <a:srgbClr val="356A41"/>
              </a:solidFill>
            </a:endParaRPr>
          </a:p>
        </p:txBody>
      </p:sp>
      <p:grpSp>
        <p:nvGrpSpPr>
          <p:cNvPr id="11" name="Group 39"/>
          <p:cNvGrpSpPr>
            <a:grpSpLocks/>
          </p:cNvGrpSpPr>
          <p:nvPr/>
        </p:nvGrpSpPr>
        <p:grpSpPr bwMode="auto">
          <a:xfrm>
            <a:off x="566738" y="1401763"/>
            <a:ext cx="8129587" cy="4991100"/>
            <a:chOff x="566738" y="2200275"/>
            <a:chExt cx="7805737" cy="4219575"/>
          </a:xfrm>
        </p:grpSpPr>
        <p:sp>
          <p:nvSpPr>
            <p:cNvPr id="94227" name="Rectangle 14"/>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4228" name="Rectangle 15"/>
            <p:cNvSpPr>
              <a:spLocks noChangeArrowheads="1"/>
            </p:cNvSpPr>
            <p:nvPr/>
          </p:nvSpPr>
          <p:spPr bwMode="auto">
            <a:xfrm>
              <a:off x="581024" y="2219327"/>
              <a:ext cx="7772401" cy="25728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7" name="Text Box 7"/>
          <p:cNvSpPr txBox="1">
            <a:spLocks noChangeArrowheads="1"/>
          </p:cNvSpPr>
          <p:nvPr/>
        </p:nvSpPr>
        <p:spPr bwMode="auto">
          <a:xfrm>
            <a:off x="585788" y="1422400"/>
            <a:ext cx="26241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9-10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18" name="Rectangle 17"/>
          <p:cNvSpPr>
            <a:spLocks noChangeArrowheads="1"/>
          </p:cNvSpPr>
          <p:nvPr/>
        </p:nvSpPr>
        <p:spPr bwMode="auto">
          <a:xfrm>
            <a:off x="1154113" y="4724400"/>
            <a:ext cx="6999287" cy="1717393"/>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Προστασία Νηπιακής Βιομηχανίας </a:t>
            </a:r>
            <a:r>
              <a:rPr lang="el-GR" dirty="0" smtClean="0"/>
              <a:t>Στη σημερινή κατάσταση (διάγραμμα </a:t>
            </a:r>
            <a:r>
              <a:rPr lang="en-US" dirty="0" smtClean="0"/>
              <a:t> a</a:t>
            </a:r>
            <a:r>
              <a:rPr lang="en-US" dirty="0"/>
              <a:t>), </a:t>
            </a:r>
            <a:r>
              <a:rPr lang="el-GR" dirty="0" smtClean="0"/>
              <a:t>ο κλάδος θα παράγει </a:t>
            </a:r>
            <a:r>
              <a:rPr lang="en-US" i="1" dirty="0" smtClean="0"/>
              <a:t>S</a:t>
            </a:r>
            <a:r>
              <a:rPr lang="en-US" baseline="-25000" dirty="0" smtClean="0"/>
              <a:t>1</a:t>
            </a:r>
            <a:r>
              <a:rPr lang="en-US" dirty="0"/>
              <a:t>, </a:t>
            </a:r>
            <a:r>
              <a:rPr lang="el-GR" dirty="0" smtClean="0"/>
              <a:t>την ποσότητα στην οποία </a:t>
            </a:r>
            <a:r>
              <a:rPr lang="en-US" dirty="0" smtClean="0"/>
              <a:t> </a:t>
            </a:r>
            <a:r>
              <a:rPr lang="en-US" i="1" dirty="0" smtClean="0"/>
              <a:t>MC</a:t>
            </a:r>
            <a:r>
              <a:rPr lang="en-US" dirty="0" smtClean="0"/>
              <a:t> </a:t>
            </a:r>
            <a:r>
              <a:rPr lang="en-US" dirty="0"/>
              <a:t>= </a:t>
            </a:r>
            <a:r>
              <a:rPr lang="en-US" i="1" dirty="0"/>
              <a:t>P</a:t>
            </a:r>
            <a:r>
              <a:rPr lang="en-US" i="1" baseline="30000" dirty="0"/>
              <a:t>W</a:t>
            </a:r>
            <a:r>
              <a:rPr lang="en-US" dirty="0"/>
              <a:t>. </a:t>
            </a:r>
          </a:p>
          <a:p>
            <a:pPr>
              <a:spcBef>
                <a:spcPct val="10000"/>
              </a:spcBef>
              <a:spcAft>
                <a:spcPct val="10000"/>
              </a:spcAft>
            </a:pPr>
            <a:r>
              <a:rPr lang="el-GR" dirty="0" smtClean="0"/>
              <a:t>Επειδή η</a:t>
            </a:r>
            <a:r>
              <a:rPr lang="en-US" dirty="0" smtClean="0"/>
              <a:t> </a:t>
            </a:r>
            <a:r>
              <a:rPr lang="en-US" i="1" dirty="0"/>
              <a:t>P</a:t>
            </a:r>
            <a:r>
              <a:rPr lang="en-US" i="1" baseline="30000" dirty="0"/>
              <a:t>W</a:t>
            </a:r>
            <a:r>
              <a:rPr lang="en-US" dirty="0"/>
              <a:t> </a:t>
            </a:r>
            <a:r>
              <a:rPr lang="el-GR" dirty="0" smtClean="0"/>
              <a:t>είναι χαμηλότερη από το μέσο κόστος της </a:t>
            </a:r>
            <a:r>
              <a:rPr lang="en-US" dirty="0" smtClean="0"/>
              <a:t> </a:t>
            </a:r>
            <a:r>
              <a:rPr lang="en-US" i="1" dirty="0" smtClean="0"/>
              <a:t>S</a:t>
            </a:r>
            <a:r>
              <a:rPr lang="en-US" baseline="-25000" dirty="0" smtClean="0"/>
              <a:t>1</a:t>
            </a:r>
            <a:r>
              <a:rPr lang="en-US" dirty="0"/>
              <a:t>, </a:t>
            </a:r>
            <a:r>
              <a:rPr lang="el-GR" dirty="0" smtClean="0"/>
              <a:t>ο κλάδος θα είχε ζημίες με την παγκόσμια τιμή </a:t>
            </a:r>
            <a:r>
              <a:rPr lang="en-US" dirty="0" smtClean="0"/>
              <a:t> </a:t>
            </a:r>
            <a:r>
              <a:rPr lang="en-US" i="1" dirty="0" smtClean="0"/>
              <a:t>P</a:t>
            </a:r>
            <a:r>
              <a:rPr lang="en-US" i="1" baseline="30000" dirty="0" smtClean="0"/>
              <a:t>W</a:t>
            </a:r>
            <a:r>
              <a:rPr lang="en-US" dirty="0" smtClean="0"/>
              <a:t> </a:t>
            </a:r>
            <a:r>
              <a:rPr lang="el-GR" dirty="0" smtClean="0"/>
              <a:t>και θα αναγκαζόταν να κλείσει.</a:t>
            </a:r>
            <a:endParaRPr lang="en-US" dirty="0"/>
          </a:p>
          <a:p>
            <a:pPr>
              <a:spcBef>
                <a:spcPct val="10000"/>
              </a:spcBef>
              <a:spcAft>
                <a:spcPct val="10000"/>
              </a:spcAft>
            </a:pPr>
            <a:r>
              <a:rPr lang="el-GR" dirty="0" smtClean="0"/>
              <a:t>Ένας δασμός αυξάνει την τιμή από</a:t>
            </a:r>
            <a:r>
              <a:rPr lang="en-US" dirty="0" smtClean="0"/>
              <a:t> </a:t>
            </a:r>
            <a:r>
              <a:rPr lang="en-US" i="1" dirty="0"/>
              <a:t>P</a:t>
            </a:r>
            <a:r>
              <a:rPr lang="en-US" i="1" baseline="30000" dirty="0"/>
              <a:t>W</a:t>
            </a:r>
            <a:r>
              <a:rPr lang="en-US" dirty="0"/>
              <a:t> </a:t>
            </a:r>
            <a:r>
              <a:rPr lang="el-GR" dirty="0" smtClean="0"/>
              <a:t>σε</a:t>
            </a:r>
            <a:r>
              <a:rPr lang="en-US" dirty="0" smtClean="0"/>
              <a:t> </a:t>
            </a:r>
            <a:r>
              <a:rPr lang="en-US" i="1" dirty="0"/>
              <a:t>P</a:t>
            </a:r>
            <a:r>
              <a:rPr lang="en-US" i="1" baseline="30000" dirty="0"/>
              <a:t>W</a:t>
            </a:r>
            <a:r>
              <a:rPr lang="en-US" dirty="0"/>
              <a:t> + </a:t>
            </a:r>
            <a:r>
              <a:rPr lang="en-US" i="1" dirty="0" smtClean="0"/>
              <a:t>t</a:t>
            </a:r>
            <a:r>
              <a:rPr lang="en-US" dirty="0" smtClean="0"/>
              <a:t>,</a:t>
            </a:r>
            <a:r>
              <a:rPr lang="el-GR" dirty="0" smtClean="0"/>
              <a:t> επιτρέποντας στον κλάδο να παράγει στο</a:t>
            </a:r>
            <a:r>
              <a:rPr lang="en-US" dirty="0" smtClean="0"/>
              <a:t> </a:t>
            </a:r>
            <a:r>
              <a:rPr lang="en-US" i="1" dirty="0"/>
              <a:t>S</a:t>
            </a:r>
            <a:r>
              <a:rPr lang="en-US" baseline="-25000" dirty="0"/>
              <a:t>2</a:t>
            </a:r>
            <a:r>
              <a:rPr lang="en-US" dirty="0"/>
              <a:t> </a:t>
            </a:r>
            <a:r>
              <a:rPr lang="en-US" dirty="0" smtClean="0"/>
              <a:t>(</a:t>
            </a:r>
            <a:r>
              <a:rPr lang="el-GR" dirty="0" smtClean="0"/>
              <a:t>και να επιβιώσει</a:t>
            </a:r>
            <a:r>
              <a:rPr lang="en-US" dirty="0" smtClean="0"/>
              <a:t>) </a:t>
            </a:r>
            <a:r>
              <a:rPr lang="el-GR" dirty="0" smtClean="0"/>
              <a:t>με την καθαρή απώλεια ευημερίας να είναι </a:t>
            </a:r>
            <a:r>
              <a:rPr lang="en-US" dirty="0" smtClean="0"/>
              <a:t>(</a:t>
            </a:r>
            <a:r>
              <a:rPr lang="en-US" i="1" dirty="0"/>
              <a:t>b</a:t>
            </a:r>
            <a:r>
              <a:rPr lang="en-US" dirty="0"/>
              <a:t> + </a:t>
            </a:r>
            <a:r>
              <a:rPr lang="en-US" i="1" dirty="0"/>
              <a:t>d</a:t>
            </a:r>
            <a:r>
              <a:rPr lang="en-US" dirty="0"/>
              <a:t>).</a:t>
            </a:r>
          </a:p>
        </p:txBody>
      </p:sp>
      <p:sp>
        <p:nvSpPr>
          <p:cNvPr id="19" name="Rectangle 18"/>
          <p:cNvSpPr>
            <a:spLocks noChangeArrowheads="1"/>
          </p:cNvSpPr>
          <p:nvPr/>
        </p:nvSpPr>
        <p:spPr bwMode="auto">
          <a:xfrm>
            <a:off x="1154113" y="1811338"/>
            <a:ext cx="6877050" cy="28987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20" name="Picture 19"/>
          <p:cNvPicPr>
            <a:picLocks noChangeAspect="1"/>
          </p:cNvPicPr>
          <p:nvPr/>
        </p:nvPicPr>
        <p:blipFill>
          <a:blip r:embed="rId3" cstate="print"/>
          <a:srcRect/>
          <a:stretch>
            <a:fillRect/>
          </a:stretch>
        </p:blipFill>
        <p:spPr bwMode="auto">
          <a:xfrm>
            <a:off x="1249363" y="1843088"/>
            <a:ext cx="6686550" cy="2867025"/>
          </a:xfrm>
          <a:prstGeom prst="rect">
            <a:avLst/>
          </a:prstGeom>
          <a:noFill/>
          <a:ln w="9525">
            <a:noFill/>
            <a:miter lim="800000"/>
            <a:headEnd/>
            <a:tailEnd/>
          </a:ln>
        </p:spPr>
      </p:pic>
      <p:sp>
        <p:nvSpPr>
          <p:cNvPr id="22" name="Rectangle 6"/>
          <p:cNvSpPr>
            <a:spLocks noChangeArrowheads="1"/>
          </p:cNvSpPr>
          <p:nvPr/>
        </p:nvSpPr>
        <p:spPr bwMode="auto">
          <a:xfrm>
            <a:off x="261257" y="1006475"/>
            <a:ext cx="8882743" cy="369332"/>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D68AF"/>
                </a:solidFill>
              </a:rPr>
              <a:t>Ισορροπία Σήμερα</a:t>
            </a:r>
            <a:r>
              <a:rPr lang="en-US" sz="1800" dirty="0" smtClean="0">
                <a:solidFill>
                  <a:srgbClr val="3D68AF"/>
                </a:solidFill>
              </a:rPr>
              <a:t>, </a:t>
            </a:r>
            <a:r>
              <a:rPr lang="el-GR" sz="1800" dirty="0" smtClean="0">
                <a:solidFill>
                  <a:srgbClr val="3D68AF"/>
                </a:solidFill>
              </a:rPr>
              <a:t>Ισορροπία στο Μέλλον</a:t>
            </a:r>
            <a:r>
              <a:rPr lang="en-US" sz="1800" dirty="0" smtClean="0">
                <a:solidFill>
                  <a:srgbClr val="3D68AF"/>
                </a:solidFill>
              </a:rPr>
              <a:t>, </a:t>
            </a:r>
            <a:r>
              <a:rPr lang="el-GR" sz="1800" dirty="0" smtClean="0">
                <a:solidFill>
                  <a:srgbClr val="3D68AF"/>
                </a:solidFill>
              </a:rPr>
              <a:t>Επίπτωση Δασμού στην Ευημερία</a:t>
            </a:r>
            <a:endParaRPr lang="en-US" sz="1800" dirty="0">
              <a:solidFill>
                <a:srgbClr val="3D68AF"/>
              </a:solidFill>
            </a:endParaRPr>
          </a:p>
        </p:txBody>
      </p:sp>
      <p:pic>
        <p:nvPicPr>
          <p:cNvPr id="2" name="Picture 1"/>
          <p:cNvPicPr>
            <a:picLocks noChangeAspect="1"/>
          </p:cNvPicPr>
          <p:nvPr/>
        </p:nvPicPr>
        <p:blipFill>
          <a:blip r:embed="rId4" cstate="print"/>
          <a:srcRect/>
          <a:stretch>
            <a:fillRect/>
          </a:stretch>
        </p:blipFill>
        <p:spPr bwMode="auto">
          <a:xfrm>
            <a:off x="1249363" y="1843088"/>
            <a:ext cx="6686550" cy="2867025"/>
          </a:xfrm>
          <a:prstGeom prst="rect">
            <a:avLst/>
          </a:prstGeom>
          <a:noFill/>
          <a:ln w="9525">
            <a:noFill/>
            <a:miter lim="800000"/>
            <a:headEnd/>
            <a:tailEnd/>
          </a:ln>
        </p:spPr>
      </p:pic>
      <p:pic>
        <p:nvPicPr>
          <p:cNvPr id="3" name="Picture 2"/>
          <p:cNvPicPr>
            <a:picLocks noChangeAspect="1"/>
          </p:cNvPicPr>
          <p:nvPr/>
        </p:nvPicPr>
        <p:blipFill>
          <a:blip r:embed="rId5" cstate="print"/>
          <a:srcRect/>
          <a:stretch>
            <a:fillRect/>
          </a:stretch>
        </p:blipFill>
        <p:spPr bwMode="auto">
          <a:xfrm>
            <a:off x="1249363" y="1843088"/>
            <a:ext cx="6686550" cy="2867025"/>
          </a:xfrm>
          <a:prstGeom prst="rect">
            <a:avLst/>
          </a:prstGeom>
          <a:noFill/>
          <a:ln w="9525">
            <a:noFill/>
            <a:miter lim="800000"/>
            <a:headEnd/>
            <a:tailEnd/>
          </a:ln>
        </p:spPr>
      </p:pic>
      <p:pic>
        <p:nvPicPr>
          <p:cNvPr id="4" name="Picture 3"/>
          <p:cNvPicPr>
            <a:picLocks noChangeAspect="1"/>
          </p:cNvPicPr>
          <p:nvPr/>
        </p:nvPicPr>
        <p:blipFill>
          <a:blip r:embed="rId6" cstate="print"/>
          <a:srcRect/>
          <a:stretch>
            <a:fillRect/>
          </a:stretch>
        </p:blipFill>
        <p:spPr bwMode="auto">
          <a:xfrm>
            <a:off x="1249363" y="1843088"/>
            <a:ext cx="6686550" cy="2867025"/>
          </a:xfrm>
          <a:prstGeom prst="rect">
            <a:avLst/>
          </a:prstGeom>
          <a:noFill/>
          <a:ln w="9525">
            <a:noFill/>
            <a:miter lim="800000"/>
            <a:headEnd/>
            <a:tailEnd/>
          </a:ln>
        </p:spPr>
      </p:pic>
      <p:pic>
        <p:nvPicPr>
          <p:cNvPr id="5" name="Picture 4"/>
          <p:cNvPicPr>
            <a:picLocks noChangeAspect="1"/>
          </p:cNvPicPr>
          <p:nvPr/>
        </p:nvPicPr>
        <p:blipFill>
          <a:blip r:embed="rId7" cstate="print"/>
          <a:srcRect/>
          <a:stretch>
            <a:fillRect/>
          </a:stretch>
        </p:blipFill>
        <p:spPr bwMode="auto">
          <a:xfrm>
            <a:off x="1249363" y="1843088"/>
            <a:ext cx="6686550" cy="2867025"/>
          </a:xfrm>
          <a:prstGeom prst="rect">
            <a:avLst/>
          </a:prstGeom>
          <a:noFill/>
          <a:ln w="9525">
            <a:noFill/>
            <a:miter lim="800000"/>
            <a:headEnd/>
            <a:tailEnd/>
          </a:ln>
        </p:spPr>
      </p:pic>
      <p:pic>
        <p:nvPicPr>
          <p:cNvPr id="6" name="Picture 5"/>
          <p:cNvPicPr>
            <a:picLocks noChangeAspect="1"/>
          </p:cNvPicPr>
          <p:nvPr/>
        </p:nvPicPr>
        <p:blipFill>
          <a:blip r:embed="rId8" cstate="print"/>
          <a:srcRect/>
          <a:stretch>
            <a:fillRect/>
          </a:stretch>
        </p:blipFill>
        <p:spPr bwMode="auto">
          <a:xfrm>
            <a:off x="1249363" y="1843088"/>
            <a:ext cx="6686550" cy="2867025"/>
          </a:xfrm>
          <a:prstGeom prst="rect">
            <a:avLst/>
          </a:prstGeom>
          <a:noFill/>
          <a:ln w="9525">
            <a:noFill/>
            <a:miter lim="800000"/>
            <a:headEnd/>
            <a:tailEnd/>
          </a:ln>
        </p:spPr>
      </p:pic>
      <p:pic>
        <p:nvPicPr>
          <p:cNvPr id="7" name="Picture 6"/>
          <p:cNvPicPr>
            <a:picLocks noChangeAspect="1"/>
          </p:cNvPicPr>
          <p:nvPr/>
        </p:nvPicPr>
        <p:blipFill>
          <a:blip r:embed="rId9" cstate="print"/>
          <a:srcRect/>
          <a:stretch>
            <a:fillRect/>
          </a:stretch>
        </p:blipFill>
        <p:spPr bwMode="auto">
          <a:xfrm>
            <a:off x="1249363" y="1843088"/>
            <a:ext cx="6686550" cy="2867025"/>
          </a:xfrm>
          <a:prstGeom prst="rect">
            <a:avLst/>
          </a:prstGeom>
          <a:noFill/>
          <a:ln w="9525">
            <a:noFill/>
            <a:miter lim="800000"/>
            <a:headEnd/>
            <a:tailEnd/>
          </a:ln>
        </p:spPr>
      </p:pic>
      <p:pic>
        <p:nvPicPr>
          <p:cNvPr id="8" name="Picture 7"/>
          <p:cNvPicPr>
            <a:picLocks noChangeAspect="1"/>
          </p:cNvPicPr>
          <p:nvPr/>
        </p:nvPicPr>
        <p:blipFill>
          <a:blip r:embed="rId10" cstate="print"/>
          <a:srcRect/>
          <a:stretch>
            <a:fillRect/>
          </a:stretch>
        </p:blipFill>
        <p:spPr bwMode="auto">
          <a:xfrm>
            <a:off x="1249363" y="1843088"/>
            <a:ext cx="6686550" cy="2867025"/>
          </a:xfrm>
          <a:prstGeom prst="rect">
            <a:avLst/>
          </a:prstGeom>
          <a:noFill/>
          <a:ln w="9525">
            <a:noFill/>
            <a:miter lim="800000"/>
            <a:headEnd/>
            <a:tailEnd/>
          </a:ln>
        </p:spPr>
      </p:pic>
      <p:pic>
        <p:nvPicPr>
          <p:cNvPr id="10" name="Picture 9"/>
          <p:cNvPicPr>
            <a:picLocks noChangeAspect="1"/>
          </p:cNvPicPr>
          <p:nvPr/>
        </p:nvPicPr>
        <p:blipFill>
          <a:blip r:embed="rId11" cstate="print"/>
          <a:srcRect/>
          <a:stretch>
            <a:fillRect/>
          </a:stretch>
        </p:blipFill>
        <p:spPr bwMode="auto">
          <a:xfrm>
            <a:off x="1249363" y="1843088"/>
            <a:ext cx="6686550" cy="2867025"/>
          </a:xfrm>
          <a:prstGeom prst="rect">
            <a:avLst/>
          </a:prstGeom>
          <a:noFill/>
          <a:ln w="9525">
            <a:noFill/>
            <a:miter lim="800000"/>
            <a:headEnd/>
            <a:tailEnd/>
          </a:ln>
        </p:spPr>
      </p:pic>
      <p:sp>
        <p:nvSpPr>
          <p:cNvPr id="94224" name="Rectangle 28"/>
          <p:cNvSpPr>
            <a:spLocks noChangeArrowheads="1"/>
          </p:cNvSpPr>
          <p:nvPr/>
        </p:nvSpPr>
        <p:spPr bwMode="auto">
          <a:xfrm>
            <a:off x="914400" y="411163"/>
            <a:ext cx="3829050" cy="169862"/>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94225" name="Straight Connector 29"/>
          <p:cNvCxnSpPr>
            <a:cxnSpLocks noChangeShapeType="1"/>
          </p:cNvCxnSpPr>
          <p:nvPr/>
        </p:nvCxnSpPr>
        <p:spPr bwMode="auto">
          <a:xfrm flipV="1">
            <a:off x="566738" y="571500"/>
            <a:ext cx="4176712" cy="0"/>
          </a:xfrm>
          <a:prstGeom prst="line">
            <a:avLst/>
          </a:prstGeom>
          <a:noFill/>
          <a:ln w="19050" cap="rnd" algn="ctr">
            <a:solidFill>
              <a:srgbClr val="9C3A45"/>
            </a:solidFill>
            <a:prstDash val="sysDash"/>
            <a:round/>
            <a:headEnd/>
            <a:tailEnd/>
          </a:ln>
        </p:spPr>
      </p:cxnSp>
      <p:sp>
        <p:nvSpPr>
          <p:cNvPr id="31" name="Rectangle 3"/>
          <p:cNvSpPr txBox="1">
            <a:spLocks noChangeArrowheads="1"/>
          </p:cNvSpPr>
          <p:nvPr/>
        </p:nvSpPr>
        <p:spPr bwMode="auto">
          <a:xfrm>
            <a:off x="566738" y="0"/>
            <a:ext cx="8577262" cy="682171"/>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5 </a:t>
            </a:r>
            <a:r>
              <a:rPr lang="el-GR" sz="2400" kern="0" dirty="0" smtClean="0">
                <a:solidFill>
                  <a:srgbClr val="69134B"/>
                </a:solidFill>
              </a:rPr>
              <a:t>Προστασία Νηπιακής Βιομηχανίας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2"/>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wipe(left)">
                                      <p:cBhvr>
                                        <p:cTn id="29" dur="500"/>
                                        <p:tgtEl>
                                          <p:spTgt spid="18">
                                            <p:txEl>
                                              <p:pRg st="0" end="0"/>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750"/>
                                        <p:tgtEl>
                                          <p:spTgt spid="3"/>
                                        </p:tgtEl>
                                      </p:cBhvr>
                                    </p:animEffect>
                                  </p:childTnLst>
                                </p:cTn>
                              </p:par>
                            </p:childTnLst>
                          </p:cTn>
                        </p:par>
                        <p:par>
                          <p:cTn id="38" fill="hold">
                            <p:stCondLst>
                              <p:cond delay="425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750"/>
                                        <p:tgtEl>
                                          <p:spTgt spid="5"/>
                                        </p:tgtEl>
                                      </p:cBhvr>
                                    </p:animEffect>
                                  </p:childTnLst>
                                </p:cTn>
                              </p:par>
                            </p:childTnLst>
                          </p:cTn>
                        </p:par>
                        <p:par>
                          <p:cTn id="46" fill="hold">
                            <p:stCondLst>
                              <p:cond delay="5750"/>
                            </p:stCondLst>
                            <p:childTnLst>
                              <p:par>
                                <p:cTn id="47" presetID="22" presetClass="entr" presetSubtype="1"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75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xEl>
                                              <p:pRg st="1" end="1"/>
                                            </p:txEl>
                                          </p:spTgt>
                                        </p:tgtEl>
                                        <p:attrNameLst>
                                          <p:attrName>style.visibility</p:attrName>
                                        </p:attrNameLst>
                                      </p:cBhvr>
                                      <p:to>
                                        <p:strVal val="visible"/>
                                      </p:to>
                                    </p:set>
                                    <p:animEffect transition="in" filter="wipe(left)">
                                      <p:cBhvr>
                                        <p:cTn id="54" dur="500"/>
                                        <p:tgtEl>
                                          <p:spTgt spid="18">
                                            <p:txEl>
                                              <p:pRg st="1" end="1"/>
                                            </p:txEl>
                                          </p:spTgt>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75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8">
                                            <p:txEl>
                                              <p:pRg st="2" end="2"/>
                                            </p:txEl>
                                          </p:spTgt>
                                        </p:tgtEl>
                                        <p:attrNameLst>
                                          <p:attrName>style.visibility</p:attrName>
                                        </p:attrNameLst>
                                      </p:cBhvr>
                                      <p:to>
                                        <p:strVal val="visible"/>
                                      </p:to>
                                    </p:set>
                                    <p:animEffect transition="in" filter="wipe(left)">
                                      <p:cBhvr>
                                        <p:cTn id="63" dur="500"/>
                                        <p:tgtEl>
                                          <p:spTgt spid="18">
                                            <p:txEl>
                                              <p:pRg st="2" end="2"/>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750"/>
                                        <p:tgtEl>
                                          <p:spTgt spid="8"/>
                                        </p:tgtEl>
                                      </p:cBhvr>
                                    </p:animEffect>
                                  </p:childTnLst>
                                </p:cTn>
                              </p:par>
                            </p:childTnLst>
                          </p:cTn>
                        </p:par>
                        <p:par>
                          <p:cTn id="68" fill="hold">
                            <p:stCondLst>
                              <p:cond delay="1250"/>
                            </p:stCondLst>
                            <p:childTnLst>
                              <p:par>
                                <p:cTn id="69" presetID="22" presetClass="entr" presetSubtype="1"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750"/>
                                        <p:tgtEl>
                                          <p:spTgt spid="10"/>
                                        </p:tgtEl>
                                      </p:cBhvr>
                                    </p:animEffect>
                                  </p:childTnLst>
                                </p:cTn>
                              </p:par>
                            </p:childTnLst>
                          </p:cTn>
                        </p:par>
                        <p:par>
                          <p:cTn id="72" fill="hold">
                            <p:stCondLst>
                              <p:cond delay="2000"/>
                            </p:stCondLst>
                            <p:childTnLst>
                              <p:par>
                                <p:cTn id="73" presetID="22" presetClass="entr" presetSubtype="4"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17" grpId="0" animBg="1"/>
      <p:bldP spid="18" grpId="0" uiExpand="1" build="p" bldLvl="2"/>
      <p:bldP spid="19" grpId="0" animBg="1"/>
      <p:bldP spid="2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5"/>
          <p:cNvSpPr>
            <a:spLocks noChangeArrowheads="1"/>
          </p:cNvSpPr>
          <p:nvPr/>
        </p:nvSpPr>
        <p:spPr bwMode="auto">
          <a:xfrm>
            <a:off x="566737" y="630238"/>
            <a:ext cx="8141833"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Ισορροπία με Ελεύθερο Εμπόριο και Ισορροπία με Δασμό</a:t>
            </a:r>
            <a:endParaRPr lang="en-US" sz="2000" dirty="0" smtClean="0">
              <a:solidFill>
                <a:srgbClr val="356A41"/>
              </a:solidFill>
            </a:endParaRPr>
          </a:p>
        </p:txBody>
      </p:sp>
      <p:grpSp>
        <p:nvGrpSpPr>
          <p:cNvPr id="96258" name="Group 39"/>
          <p:cNvGrpSpPr>
            <a:grpSpLocks/>
          </p:cNvGrpSpPr>
          <p:nvPr/>
        </p:nvGrpSpPr>
        <p:grpSpPr bwMode="auto">
          <a:xfrm>
            <a:off x="566738" y="1401763"/>
            <a:ext cx="8129587" cy="4989512"/>
            <a:chOff x="566738" y="2200275"/>
            <a:chExt cx="7805737" cy="4219575"/>
          </a:xfrm>
        </p:grpSpPr>
        <p:sp>
          <p:nvSpPr>
            <p:cNvPr id="96282" name="Rectangle 14"/>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96283" name="Rectangle 15"/>
            <p:cNvSpPr>
              <a:spLocks noChangeArrowheads="1"/>
            </p:cNvSpPr>
            <p:nvPr/>
          </p:nvSpPr>
          <p:spPr bwMode="auto">
            <a:xfrm>
              <a:off x="581024" y="2219327"/>
              <a:ext cx="7772401" cy="257282"/>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96259" name="Text Box 7"/>
          <p:cNvSpPr txBox="1">
            <a:spLocks noChangeArrowheads="1"/>
          </p:cNvSpPr>
          <p:nvPr/>
        </p:nvSpPr>
        <p:spPr bwMode="auto">
          <a:xfrm>
            <a:off x="585788" y="1422400"/>
            <a:ext cx="26241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9-10 </a:t>
            </a:r>
            <a:r>
              <a:rPr lang="en-US" dirty="0">
                <a:solidFill>
                  <a:schemeClr val="bg2"/>
                </a:solidFill>
              </a:rPr>
              <a:t>(2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18" name="Rectangle 17"/>
          <p:cNvSpPr>
            <a:spLocks noChangeArrowheads="1"/>
          </p:cNvSpPr>
          <p:nvPr/>
        </p:nvSpPr>
        <p:spPr bwMode="auto">
          <a:xfrm>
            <a:off x="1154113" y="4724400"/>
            <a:ext cx="6877050" cy="1668149"/>
          </a:xfrm>
          <a:prstGeom prst="rect">
            <a:avLst/>
          </a:prstGeom>
          <a:noFill/>
          <a:ln w="9525">
            <a:noFill/>
            <a:miter lim="800000"/>
            <a:headEnd/>
            <a:tailEnd/>
          </a:ln>
        </p:spPr>
        <p:txBody>
          <a:bodyPr>
            <a:spAutoFit/>
          </a:bodyPr>
          <a:lstStyle/>
          <a:p>
            <a:pPr>
              <a:spcBef>
                <a:spcPct val="10000"/>
              </a:spcBef>
              <a:spcAft>
                <a:spcPct val="10000"/>
              </a:spcAft>
            </a:pPr>
            <a:r>
              <a:rPr lang="en-US" sz="1600" dirty="0" smtClean="0">
                <a:solidFill>
                  <a:srgbClr val="8A3A6A"/>
                </a:solidFill>
              </a:rPr>
              <a:t>I</a:t>
            </a:r>
            <a:r>
              <a:rPr lang="el-GR" sz="1600" dirty="0" smtClean="0">
                <a:solidFill>
                  <a:srgbClr val="8A3A6A"/>
                </a:solidFill>
              </a:rPr>
              <a:t> Προστασία Νηπιακής Βιομηχανίας (συνέχεια</a:t>
            </a:r>
          </a:p>
          <a:p>
            <a:pPr>
              <a:spcBef>
                <a:spcPct val="10000"/>
              </a:spcBef>
              <a:spcAft>
                <a:spcPct val="10000"/>
              </a:spcAft>
            </a:pPr>
            <a:r>
              <a:rPr lang="en-US" sz="1600" dirty="0" smtClean="0"/>
              <a:t> </a:t>
            </a:r>
            <a:r>
              <a:rPr lang="el-GR" sz="1600" dirty="0" smtClean="0"/>
              <a:t>Στο διάγραμμα (</a:t>
            </a:r>
            <a:r>
              <a:rPr lang="en-US" sz="1600" dirty="0" smtClean="0"/>
              <a:t>b),</a:t>
            </a:r>
            <a:r>
              <a:rPr lang="el-GR" sz="1600" dirty="0" smtClean="0"/>
              <a:t> παράγοντας σήμερα επιτρέπουμε στην καμπύλη μέσου κόστους να μειώνεται μέσω της μάθησης σε </a:t>
            </a:r>
            <a:r>
              <a:rPr lang="en-US" sz="1600" dirty="0" smtClean="0"/>
              <a:t> </a:t>
            </a:r>
            <a:r>
              <a:rPr lang="en-US" sz="1600" i="1" dirty="0" smtClean="0"/>
              <a:t>AC</a:t>
            </a:r>
            <a:r>
              <a:rPr lang="en-US" sz="1600" i="1" dirty="0">
                <a:sym typeface="Symbol" pitchFamily="18" charset="2"/>
              </a:rPr>
              <a:t></a:t>
            </a:r>
            <a:r>
              <a:rPr lang="en-US" sz="1600" dirty="0"/>
              <a:t>.</a:t>
            </a:r>
          </a:p>
          <a:p>
            <a:pPr>
              <a:spcBef>
                <a:spcPct val="10000"/>
              </a:spcBef>
              <a:spcAft>
                <a:spcPct val="10000"/>
              </a:spcAft>
            </a:pPr>
            <a:r>
              <a:rPr lang="el-GR" sz="1600" dirty="0" smtClean="0"/>
              <a:t>Στο μέλλον, η επιχείρηση μπορεί να παράγει ποσότητα </a:t>
            </a:r>
            <a:r>
              <a:rPr lang="en-US" sz="1600" i="1" dirty="0" smtClean="0"/>
              <a:t>S</a:t>
            </a:r>
            <a:r>
              <a:rPr lang="en-US" sz="1600" baseline="-25000" dirty="0" smtClean="0"/>
              <a:t>3</a:t>
            </a:r>
            <a:r>
              <a:rPr lang="en-US" sz="1600" dirty="0" smtClean="0"/>
              <a:t> </a:t>
            </a:r>
            <a:r>
              <a:rPr lang="el-GR" sz="1600" dirty="0" smtClean="0"/>
              <a:t>στην τιμή</a:t>
            </a:r>
            <a:r>
              <a:rPr lang="en-US" sz="1600" dirty="0" smtClean="0"/>
              <a:t> </a:t>
            </a:r>
            <a:r>
              <a:rPr lang="en-US" sz="1600" i="1" dirty="0"/>
              <a:t>P</a:t>
            </a:r>
            <a:r>
              <a:rPr lang="en-US" sz="1600" i="1" baseline="30000" dirty="0"/>
              <a:t>W</a:t>
            </a:r>
            <a:r>
              <a:rPr lang="en-US" sz="1600" dirty="0"/>
              <a:t> </a:t>
            </a:r>
            <a:r>
              <a:rPr lang="el-GR" sz="1600" dirty="0" smtClean="0"/>
              <a:t>χωρίς προστατευτικούς δασμούς και να αποκομίζει πλεόνασμα παραγωγού </a:t>
            </a:r>
            <a:r>
              <a:rPr lang="en-US" sz="1600" i="1" dirty="0" smtClean="0"/>
              <a:t>e</a:t>
            </a:r>
            <a:r>
              <a:rPr lang="en-US" sz="1600" dirty="0"/>
              <a:t>.</a:t>
            </a:r>
          </a:p>
        </p:txBody>
      </p:sp>
      <p:sp>
        <p:nvSpPr>
          <p:cNvPr id="96261" name="Rectangle 18"/>
          <p:cNvSpPr>
            <a:spLocks noChangeArrowheads="1"/>
          </p:cNvSpPr>
          <p:nvPr/>
        </p:nvSpPr>
        <p:spPr bwMode="auto">
          <a:xfrm>
            <a:off x="1154113" y="1811338"/>
            <a:ext cx="6877050" cy="28987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96262" name="Picture 19"/>
          <p:cNvPicPr>
            <a:picLocks noChangeAspect="1"/>
          </p:cNvPicPr>
          <p:nvPr/>
        </p:nvPicPr>
        <p:blipFill>
          <a:blip r:embed="rId3" cstate="print"/>
          <a:srcRect/>
          <a:stretch>
            <a:fillRect/>
          </a:stretch>
        </p:blipFill>
        <p:spPr bwMode="auto">
          <a:xfrm>
            <a:off x="1249363" y="1843088"/>
            <a:ext cx="6686550" cy="2867025"/>
          </a:xfrm>
          <a:prstGeom prst="rect">
            <a:avLst/>
          </a:prstGeom>
          <a:noFill/>
          <a:ln w="9525">
            <a:noFill/>
            <a:miter lim="800000"/>
            <a:headEnd/>
            <a:tailEnd/>
          </a:ln>
        </p:spPr>
      </p:pic>
      <p:sp>
        <p:nvSpPr>
          <p:cNvPr id="96263" name="Rectangle 6"/>
          <p:cNvSpPr>
            <a:spLocks noChangeArrowheads="1"/>
          </p:cNvSpPr>
          <p:nvPr/>
        </p:nvSpPr>
        <p:spPr bwMode="auto">
          <a:xfrm>
            <a:off x="319314" y="1006475"/>
            <a:ext cx="8824686" cy="369332"/>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D68AF"/>
                </a:solidFill>
              </a:rPr>
              <a:t>Ισορροπία Σήμερα</a:t>
            </a:r>
            <a:r>
              <a:rPr lang="en-US" sz="1800" dirty="0" smtClean="0">
                <a:solidFill>
                  <a:srgbClr val="3D68AF"/>
                </a:solidFill>
              </a:rPr>
              <a:t>, </a:t>
            </a:r>
            <a:r>
              <a:rPr lang="el-GR" sz="1800" dirty="0" smtClean="0">
                <a:solidFill>
                  <a:srgbClr val="3D68AF"/>
                </a:solidFill>
              </a:rPr>
              <a:t>Ισορροπία στο Μέλλον</a:t>
            </a:r>
            <a:r>
              <a:rPr lang="en-US" sz="1800" dirty="0" smtClean="0">
                <a:solidFill>
                  <a:srgbClr val="3D68AF"/>
                </a:solidFill>
              </a:rPr>
              <a:t>, </a:t>
            </a:r>
            <a:r>
              <a:rPr lang="el-GR" sz="1800" dirty="0" smtClean="0">
                <a:solidFill>
                  <a:srgbClr val="3D68AF"/>
                </a:solidFill>
              </a:rPr>
              <a:t>Επίπτωση Δασμού στην Ευημερία</a:t>
            </a:r>
            <a:endParaRPr lang="en-US" sz="1800" dirty="0" smtClean="0">
              <a:solidFill>
                <a:srgbClr val="3D68AF"/>
              </a:solidFill>
            </a:endParaRPr>
          </a:p>
        </p:txBody>
      </p:sp>
      <p:pic>
        <p:nvPicPr>
          <p:cNvPr id="96264" name="Picture 1"/>
          <p:cNvPicPr>
            <a:picLocks noChangeAspect="1"/>
          </p:cNvPicPr>
          <p:nvPr/>
        </p:nvPicPr>
        <p:blipFill>
          <a:blip r:embed="rId4" cstate="print"/>
          <a:srcRect/>
          <a:stretch>
            <a:fillRect/>
          </a:stretch>
        </p:blipFill>
        <p:spPr bwMode="auto">
          <a:xfrm>
            <a:off x="1249363" y="1843088"/>
            <a:ext cx="6686550" cy="2867025"/>
          </a:xfrm>
          <a:prstGeom prst="rect">
            <a:avLst/>
          </a:prstGeom>
          <a:noFill/>
          <a:ln w="9525">
            <a:noFill/>
            <a:miter lim="800000"/>
            <a:headEnd/>
            <a:tailEnd/>
          </a:ln>
        </p:spPr>
      </p:pic>
      <p:pic>
        <p:nvPicPr>
          <p:cNvPr id="96265" name="Picture 2"/>
          <p:cNvPicPr>
            <a:picLocks noChangeAspect="1"/>
          </p:cNvPicPr>
          <p:nvPr/>
        </p:nvPicPr>
        <p:blipFill>
          <a:blip r:embed="rId5" cstate="print"/>
          <a:srcRect/>
          <a:stretch>
            <a:fillRect/>
          </a:stretch>
        </p:blipFill>
        <p:spPr bwMode="auto">
          <a:xfrm>
            <a:off x="1249363" y="1843088"/>
            <a:ext cx="6686550" cy="2867025"/>
          </a:xfrm>
          <a:prstGeom prst="rect">
            <a:avLst/>
          </a:prstGeom>
          <a:noFill/>
          <a:ln w="9525">
            <a:noFill/>
            <a:miter lim="800000"/>
            <a:headEnd/>
            <a:tailEnd/>
          </a:ln>
        </p:spPr>
      </p:pic>
      <p:pic>
        <p:nvPicPr>
          <p:cNvPr id="96266" name="Picture 3"/>
          <p:cNvPicPr>
            <a:picLocks noChangeAspect="1"/>
          </p:cNvPicPr>
          <p:nvPr/>
        </p:nvPicPr>
        <p:blipFill>
          <a:blip r:embed="rId6" cstate="print"/>
          <a:srcRect/>
          <a:stretch>
            <a:fillRect/>
          </a:stretch>
        </p:blipFill>
        <p:spPr bwMode="auto">
          <a:xfrm>
            <a:off x="1249363" y="1843088"/>
            <a:ext cx="6686550" cy="2867025"/>
          </a:xfrm>
          <a:prstGeom prst="rect">
            <a:avLst/>
          </a:prstGeom>
          <a:noFill/>
          <a:ln w="9525">
            <a:noFill/>
            <a:miter lim="800000"/>
            <a:headEnd/>
            <a:tailEnd/>
          </a:ln>
        </p:spPr>
      </p:pic>
      <p:pic>
        <p:nvPicPr>
          <p:cNvPr id="96267" name="Picture 4"/>
          <p:cNvPicPr>
            <a:picLocks noChangeAspect="1"/>
          </p:cNvPicPr>
          <p:nvPr/>
        </p:nvPicPr>
        <p:blipFill>
          <a:blip r:embed="rId7" cstate="print"/>
          <a:srcRect/>
          <a:stretch>
            <a:fillRect/>
          </a:stretch>
        </p:blipFill>
        <p:spPr bwMode="auto">
          <a:xfrm>
            <a:off x="1249363" y="1843088"/>
            <a:ext cx="6686550" cy="2867025"/>
          </a:xfrm>
          <a:prstGeom prst="rect">
            <a:avLst/>
          </a:prstGeom>
          <a:noFill/>
          <a:ln w="9525">
            <a:noFill/>
            <a:miter lim="800000"/>
            <a:headEnd/>
            <a:tailEnd/>
          </a:ln>
        </p:spPr>
      </p:pic>
      <p:pic>
        <p:nvPicPr>
          <p:cNvPr id="96268" name="Picture 5"/>
          <p:cNvPicPr>
            <a:picLocks noChangeAspect="1"/>
          </p:cNvPicPr>
          <p:nvPr/>
        </p:nvPicPr>
        <p:blipFill>
          <a:blip r:embed="rId8" cstate="print"/>
          <a:srcRect/>
          <a:stretch>
            <a:fillRect/>
          </a:stretch>
        </p:blipFill>
        <p:spPr bwMode="auto">
          <a:xfrm>
            <a:off x="1249363" y="1843088"/>
            <a:ext cx="6686550" cy="2867025"/>
          </a:xfrm>
          <a:prstGeom prst="rect">
            <a:avLst/>
          </a:prstGeom>
          <a:noFill/>
          <a:ln w="9525">
            <a:noFill/>
            <a:miter lim="800000"/>
            <a:headEnd/>
            <a:tailEnd/>
          </a:ln>
        </p:spPr>
      </p:pic>
      <p:pic>
        <p:nvPicPr>
          <p:cNvPr id="96269" name="Picture 6"/>
          <p:cNvPicPr>
            <a:picLocks noChangeAspect="1"/>
          </p:cNvPicPr>
          <p:nvPr/>
        </p:nvPicPr>
        <p:blipFill>
          <a:blip r:embed="rId9" cstate="print"/>
          <a:srcRect/>
          <a:stretch>
            <a:fillRect/>
          </a:stretch>
        </p:blipFill>
        <p:spPr bwMode="auto">
          <a:xfrm>
            <a:off x="1249363" y="1843088"/>
            <a:ext cx="6686550" cy="2867025"/>
          </a:xfrm>
          <a:prstGeom prst="rect">
            <a:avLst/>
          </a:prstGeom>
          <a:noFill/>
          <a:ln w="9525">
            <a:noFill/>
            <a:miter lim="800000"/>
            <a:headEnd/>
            <a:tailEnd/>
          </a:ln>
        </p:spPr>
      </p:pic>
      <p:pic>
        <p:nvPicPr>
          <p:cNvPr id="96270" name="Picture 7"/>
          <p:cNvPicPr>
            <a:picLocks noChangeAspect="1"/>
          </p:cNvPicPr>
          <p:nvPr/>
        </p:nvPicPr>
        <p:blipFill>
          <a:blip r:embed="rId10" cstate="print"/>
          <a:srcRect/>
          <a:stretch>
            <a:fillRect/>
          </a:stretch>
        </p:blipFill>
        <p:spPr bwMode="auto">
          <a:xfrm>
            <a:off x="1249363" y="1843088"/>
            <a:ext cx="6686550" cy="2867025"/>
          </a:xfrm>
          <a:prstGeom prst="rect">
            <a:avLst/>
          </a:prstGeom>
          <a:noFill/>
          <a:ln w="9525">
            <a:noFill/>
            <a:miter lim="800000"/>
            <a:headEnd/>
            <a:tailEnd/>
          </a:ln>
        </p:spPr>
      </p:pic>
      <p:pic>
        <p:nvPicPr>
          <p:cNvPr id="96271" name="Picture 9"/>
          <p:cNvPicPr>
            <a:picLocks noChangeAspect="1"/>
          </p:cNvPicPr>
          <p:nvPr/>
        </p:nvPicPr>
        <p:blipFill>
          <a:blip r:embed="rId11" cstate="print"/>
          <a:srcRect/>
          <a:stretch>
            <a:fillRect/>
          </a:stretch>
        </p:blipFill>
        <p:spPr bwMode="auto">
          <a:xfrm>
            <a:off x="1249363" y="1843088"/>
            <a:ext cx="6686550" cy="2867025"/>
          </a:xfrm>
          <a:prstGeom prst="rect">
            <a:avLst/>
          </a:prstGeom>
          <a:noFill/>
          <a:ln w="9525">
            <a:noFill/>
            <a:miter lim="800000"/>
            <a:headEnd/>
            <a:tailEnd/>
          </a:ln>
        </p:spPr>
      </p:pic>
      <p:pic>
        <p:nvPicPr>
          <p:cNvPr id="862211" name="Picture 862210"/>
          <p:cNvPicPr>
            <a:picLocks noChangeAspect="1"/>
          </p:cNvPicPr>
          <p:nvPr/>
        </p:nvPicPr>
        <p:blipFill>
          <a:blip r:embed="rId12" cstate="print"/>
          <a:srcRect/>
          <a:stretch>
            <a:fillRect/>
          </a:stretch>
        </p:blipFill>
        <p:spPr bwMode="auto">
          <a:xfrm>
            <a:off x="1249363" y="1843088"/>
            <a:ext cx="6686550" cy="2867025"/>
          </a:xfrm>
          <a:prstGeom prst="rect">
            <a:avLst/>
          </a:prstGeom>
          <a:noFill/>
          <a:ln w="9525">
            <a:noFill/>
            <a:miter lim="800000"/>
            <a:headEnd/>
            <a:tailEnd/>
          </a:ln>
        </p:spPr>
      </p:pic>
      <p:pic>
        <p:nvPicPr>
          <p:cNvPr id="21" name="Picture 20"/>
          <p:cNvPicPr>
            <a:picLocks noChangeAspect="1"/>
          </p:cNvPicPr>
          <p:nvPr/>
        </p:nvPicPr>
        <p:blipFill>
          <a:blip r:embed="rId13" cstate="print"/>
          <a:srcRect/>
          <a:stretch>
            <a:fillRect/>
          </a:stretch>
        </p:blipFill>
        <p:spPr bwMode="auto">
          <a:xfrm>
            <a:off x="1249363" y="1843088"/>
            <a:ext cx="6686550" cy="2867025"/>
          </a:xfrm>
          <a:prstGeom prst="rect">
            <a:avLst/>
          </a:prstGeom>
          <a:noFill/>
          <a:ln w="9525">
            <a:noFill/>
            <a:miter lim="800000"/>
            <a:headEnd/>
            <a:tailEnd/>
          </a:ln>
        </p:spPr>
      </p:pic>
      <p:pic>
        <p:nvPicPr>
          <p:cNvPr id="23" name="Picture 22"/>
          <p:cNvPicPr>
            <a:picLocks noChangeAspect="1"/>
          </p:cNvPicPr>
          <p:nvPr/>
        </p:nvPicPr>
        <p:blipFill>
          <a:blip r:embed="rId14" cstate="print"/>
          <a:srcRect/>
          <a:stretch>
            <a:fillRect/>
          </a:stretch>
        </p:blipFill>
        <p:spPr bwMode="auto">
          <a:xfrm>
            <a:off x="1249363" y="1843088"/>
            <a:ext cx="6686550" cy="2867025"/>
          </a:xfrm>
          <a:prstGeom prst="rect">
            <a:avLst/>
          </a:prstGeom>
          <a:noFill/>
          <a:ln w="9525">
            <a:noFill/>
            <a:miter lim="800000"/>
            <a:headEnd/>
            <a:tailEnd/>
          </a:ln>
        </p:spPr>
      </p:pic>
      <p:pic>
        <p:nvPicPr>
          <p:cNvPr id="24" name="Picture 23"/>
          <p:cNvPicPr>
            <a:picLocks noChangeAspect="1"/>
          </p:cNvPicPr>
          <p:nvPr/>
        </p:nvPicPr>
        <p:blipFill>
          <a:blip r:embed="rId15" cstate="print"/>
          <a:srcRect/>
          <a:stretch>
            <a:fillRect/>
          </a:stretch>
        </p:blipFill>
        <p:spPr bwMode="auto">
          <a:xfrm>
            <a:off x="1249363" y="1843088"/>
            <a:ext cx="6686550" cy="2867025"/>
          </a:xfrm>
          <a:prstGeom prst="rect">
            <a:avLst/>
          </a:prstGeom>
          <a:noFill/>
          <a:ln w="9525">
            <a:noFill/>
            <a:miter lim="800000"/>
            <a:headEnd/>
            <a:tailEnd/>
          </a:ln>
        </p:spPr>
      </p:pic>
      <p:pic>
        <p:nvPicPr>
          <p:cNvPr id="862208" name="Picture 862207"/>
          <p:cNvPicPr>
            <a:picLocks noChangeAspect="1"/>
          </p:cNvPicPr>
          <p:nvPr/>
        </p:nvPicPr>
        <p:blipFill>
          <a:blip r:embed="rId16" cstate="print"/>
          <a:srcRect/>
          <a:stretch>
            <a:fillRect/>
          </a:stretch>
        </p:blipFill>
        <p:spPr bwMode="auto">
          <a:xfrm>
            <a:off x="1249363" y="1843088"/>
            <a:ext cx="6686550" cy="2867025"/>
          </a:xfrm>
          <a:prstGeom prst="rect">
            <a:avLst/>
          </a:prstGeom>
          <a:noFill/>
          <a:ln w="9525">
            <a:noFill/>
            <a:miter lim="800000"/>
            <a:headEnd/>
            <a:tailEnd/>
          </a:ln>
        </p:spPr>
      </p:pic>
      <p:pic>
        <p:nvPicPr>
          <p:cNvPr id="862209" name="Picture 862208"/>
          <p:cNvPicPr>
            <a:picLocks noChangeAspect="1"/>
          </p:cNvPicPr>
          <p:nvPr/>
        </p:nvPicPr>
        <p:blipFill>
          <a:blip r:embed="rId17" cstate="print"/>
          <a:srcRect/>
          <a:stretch>
            <a:fillRect/>
          </a:stretch>
        </p:blipFill>
        <p:spPr bwMode="auto">
          <a:xfrm>
            <a:off x="1249363" y="1843088"/>
            <a:ext cx="6686550" cy="2867025"/>
          </a:xfrm>
          <a:prstGeom prst="rect">
            <a:avLst/>
          </a:prstGeom>
          <a:noFill/>
          <a:ln w="9525">
            <a:noFill/>
            <a:miter lim="800000"/>
            <a:headEnd/>
            <a:tailEnd/>
          </a:ln>
        </p:spPr>
      </p:pic>
      <p:pic>
        <p:nvPicPr>
          <p:cNvPr id="862210" name="Picture 862209"/>
          <p:cNvPicPr>
            <a:picLocks noChangeAspect="1"/>
          </p:cNvPicPr>
          <p:nvPr/>
        </p:nvPicPr>
        <p:blipFill>
          <a:blip r:embed="rId18" cstate="print"/>
          <a:srcRect/>
          <a:stretch>
            <a:fillRect/>
          </a:stretch>
        </p:blipFill>
        <p:spPr bwMode="auto">
          <a:xfrm>
            <a:off x="1249363" y="1843088"/>
            <a:ext cx="6686550" cy="2867025"/>
          </a:xfrm>
          <a:prstGeom prst="rect">
            <a:avLst/>
          </a:prstGeom>
          <a:noFill/>
          <a:ln w="9525">
            <a:noFill/>
            <a:miter lim="800000"/>
            <a:headEnd/>
            <a:tailEnd/>
          </a:ln>
        </p:spPr>
      </p:pic>
      <p:sp>
        <p:nvSpPr>
          <p:cNvPr id="96279" name="Rectangle 28"/>
          <p:cNvSpPr>
            <a:spLocks noChangeArrowheads="1"/>
          </p:cNvSpPr>
          <p:nvPr/>
        </p:nvSpPr>
        <p:spPr bwMode="auto">
          <a:xfrm>
            <a:off x="914400" y="411163"/>
            <a:ext cx="3829050" cy="169862"/>
          </a:xfrm>
          <a:prstGeom prst="rect">
            <a:avLst/>
          </a:prstGeom>
          <a:solidFill>
            <a:srgbClr val="F5D8A5"/>
          </a:solidFill>
          <a:ln w="9525" algn="ctr">
            <a:noFill/>
            <a:round/>
            <a:headEnd/>
            <a:tailEnd/>
          </a:ln>
        </p:spPr>
        <p:txBody>
          <a:bodyPr/>
          <a:lstStyle/>
          <a:p>
            <a:endParaRPr lang="en-US" sz="2800" b="0">
              <a:solidFill>
                <a:schemeClr val="tx2"/>
              </a:solidFill>
            </a:endParaRPr>
          </a:p>
        </p:txBody>
      </p:sp>
      <p:cxnSp>
        <p:nvCxnSpPr>
          <p:cNvPr id="96280" name="Straight Connector 29"/>
          <p:cNvCxnSpPr>
            <a:cxnSpLocks noChangeShapeType="1"/>
          </p:cNvCxnSpPr>
          <p:nvPr/>
        </p:nvCxnSpPr>
        <p:spPr bwMode="auto">
          <a:xfrm flipV="1">
            <a:off x="566738" y="571500"/>
            <a:ext cx="4176712" cy="0"/>
          </a:xfrm>
          <a:prstGeom prst="line">
            <a:avLst/>
          </a:prstGeom>
          <a:noFill/>
          <a:ln w="19050" cap="rnd" algn="ctr">
            <a:solidFill>
              <a:srgbClr val="9C3A45"/>
            </a:solidFill>
            <a:prstDash val="sysDash"/>
            <a:round/>
            <a:headEnd/>
            <a:tailEnd/>
          </a:ln>
        </p:spPr>
      </p:cxnSp>
      <p:sp>
        <p:nvSpPr>
          <p:cNvPr id="31" name="Rectangle 3"/>
          <p:cNvSpPr txBox="1">
            <a:spLocks noChangeArrowheads="1"/>
          </p:cNvSpPr>
          <p:nvPr/>
        </p:nvSpPr>
        <p:spPr bwMode="auto">
          <a:xfrm>
            <a:off x="566738" y="0"/>
            <a:ext cx="8577262" cy="725714"/>
          </a:xfrm>
          <a:prstGeom prst="rect">
            <a:avLst/>
          </a:prstGeom>
          <a:noFill/>
          <a:ln w="9525">
            <a:noFill/>
            <a:miter lim="800000"/>
            <a:headEnd/>
            <a:tailEnd/>
          </a:ln>
        </p:spPr>
        <p:txBody>
          <a:bodyPr anchor="ctr"/>
          <a:lstStyle/>
          <a:p>
            <a:pPr eaLnBrk="0" hangingPunct="0">
              <a:defRPr/>
            </a:pPr>
            <a:r>
              <a:rPr lang="en-US" sz="2400" kern="0" dirty="0">
                <a:solidFill>
                  <a:srgbClr val="69134B"/>
                </a:solidFill>
                <a:latin typeface="+mj-lt"/>
                <a:ea typeface="+mj-ea"/>
                <a:cs typeface="+mj-cs"/>
              </a:rPr>
              <a:t>5 </a:t>
            </a:r>
            <a:r>
              <a:rPr lang="el-GR" sz="2400" kern="0" dirty="0" smtClean="0">
                <a:solidFill>
                  <a:srgbClr val="69134B"/>
                </a:solidFill>
              </a:rPr>
              <a:t>Προστασία Νηπιακής Βιομηχανίας</a:t>
            </a:r>
            <a:endParaRPr lang="en-US" sz="2400" kern="0" dirty="0">
              <a:solidFill>
                <a:srgbClr val="69134B"/>
              </a:solidFill>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750"/>
                                        <p:tgtEl>
                                          <p:spTgt spid="23"/>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750"/>
                                        <p:tgtEl>
                                          <p:spTgt spid="24"/>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862208"/>
                                        </p:tgtEl>
                                        <p:attrNameLst>
                                          <p:attrName>style.visibility</p:attrName>
                                        </p:attrNameLst>
                                      </p:cBhvr>
                                      <p:to>
                                        <p:strVal val="visible"/>
                                      </p:to>
                                    </p:set>
                                    <p:animEffect transition="in" filter="wipe(down)">
                                      <p:cBhvr>
                                        <p:cTn id="19" dur="750"/>
                                        <p:tgtEl>
                                          <p:spTgt spid="862208"/>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862209"/>
                                        </p:tgtEl>
                                        <p:attrNameLst>
                                          <p:attrName>style.visibility</p:attrName>
                                        </p:attrNameLst>
                                      </p:cBhvr>
                                      <p:to>
                                        <p:strVal val="visible"/>
                                      </p:to>
                                    </p:set>
                                    <p:animEffect transition="in" filter="wipe(down)">
                                      <p:cBhvr>
                                        <p:cTn id="23" dur="750"/>
                                        <p:tgtEl>
                                          <p:spTgt spid="862209"/>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left)">
                                      <p:cBhvr>
                                        <p:cTn id="27" dur="500"/>
                                        <p:tgtEl>
                                          <p:spTgt spid="18">
                                            <p:txEl>
                                              <p:pRg st="2" end="2"/>
                                            </p:txEl>
                                          </p:spTgt>
                                        </p:tgtEl>
                                      </p:cBhvr>
                                    </p:animEffect>
                                  </p:childTnLst>
                                </p:cTn>
                              </p:par>
                            </p:childTnLst>
                          </p:cTn>
                        </p:par>
                        <p:par>
                          <p:cTn id="28" fill="hold">
                            <p:stCondLst>
                              <p:cond delay="4250"/>
                            </p:stCondLst>
                            <p:childTnLst>
                              <p:par>
                                <p:cTn id="29" presetID="22" presetClass="entr" presetSubtype="1" fill="hold" nodeType="afterEffect">
                                  <p:stCondLst>
                                    <p:cond delay="0"/>
                                  </p:stCondLst>
                                  <p:childTnLst>
                                    <p:set>
                                      <p:cBhvr>
                                        <p:cTn id="30" dur="1" fill="hold">
                                          <p:stCondLst>
                                            <p:cond delay="0"/>
                                          </p:stCondLst>
                                        </p:cTn>
                                        <p:tgtEl>
                                          <p:spTgt spid="862210"/>
                                        </p:tgtEl>
                                        <p:attrNameLst>
                                          <p:attrName>style.visibility</p:attrName>
                                        </p:attrNameLst>
                                      </p:cBhvr>
                                      <p:to>
                                        <p:strVal val="visible"/>
                                      </p:to>
                                    </p:set>
                                    <p:animEffect transition="in" filter="wipe(up)">
                                      <p:cBhvr>
                                        <p:cTn id="31" dur="750"/>
                                        <p:tgtEl>
                                          <p:spTgt spid="862210"/>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862211"/>
                                        </p:tgtEl>
                                        <p:attrNameLst>
                                          <p:attrName>style.visibility</p:attrName>
                                        </p:attrNameLst>
                                      </p:cBhvr>
                                      <p:to>
                                        <p:strVal val="visible"/>
                                      </p:to>
                                    </p:set>
                                    <p:animEffect transition="in" filter="wipe(down)">
                                      <p:cBhvr>
                                        <p:cTn id="35" dur="750"/>
                                        <p:tgtEl>
                                          <p:spTgt spid="86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bldLvl="2"/>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306" name="Rectangle 14"/>
          <p:cNvSpPr>
            <a:spLocks noChangeArrowheads="1"/>
          </p:cNvSpPr>
          <p:nvPr/>
        </p:nvSpPr>
        <p:spPr bwMode="auto">
          <a:xfrm>
            <a:off x="566738" y="476250"/>
            <a:ext cx="2671762" cy="206375"/>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862211" name="Rectangle 3"/>
          <p:cNvSpPr>
            <a:spLocks noGrp="1" noChangeArrowheads="1"/>
          </p:cNvSpPr>
          <p:nvPr>
            <p:ph type="title"/>
          </p:nvPr>
        </p:nvSpPr>
        <p:spPr>
          <a:xfrm>
            <a:off x="566738" y="1"/>
            <a:ext cx="8577262" cy="493486"/>
          </a:xfrm>
        </p:spPr>
        <p:txBody>
          <a:bodyPr/>
          <a:lstStyle/>
          <a:p>
            <a:r>
              <a:rPr lang="el-GR" dirty="0" smtClean="0">
                <a:solidFill>
                  <a:srgbClr val="668C6B"/>
                </a:solidFill>
              </a:rPr>
              <a:t>ΕΦΑΡΜΟΓΗ</a:t>
            </a:r>
            <a:endParaRPr lang="en-US" dirty="0" smtClean="0">
              <a:solidFill>
                <a:srgbClr val="668C6B"/>
              </a:solidFill>
            </a:endParaRPr>
          </a:p>
        </p:txBody>
      </p:sp>
      <p:sp>
        <p:nvSpPr>
          <p:cNvPr id="862213" name="Rectangle 5"/>
          <p:cNvSpPr>
            <a:spLocks noChangeArrowheads="1"/>
          </p:cNvSpPr>
          <p:nvPr/>
        </p:nvSpPr>
        <p:spPr bwMode="auto">
          <a:xfrm>
            <a:off x="566738" y="792163"/>
            <a:ext cx="5630862" cy="1791260"/>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Παραδείγματα Προστασίας Νηπιακής</a:t>
            </a:r>
          </a:p>
          <a:p>
            <a:pPr>
              <a:spcBef>
                <a:spcPct val="20000"/>
              </a:spcBef>
            </a:pPr>
            <a:r>
              <a:rPr lang="el-GR" sz="2400" dirty="0" smtClean="0">
                <a:solidFill>
                  <a:srgbClr val="356A41"/>
                </a:solidFill>
              </a:rPr>
              <a:t>Βιομηχανίας</a:t>
            </a:r>
          </a:p>
          <a:p>
            <a:pPr>
              <a:spcBef>
                <a:spcPct val="20000"/>
              </a:spcBef>
            </a:pPr>
            <a:endParaRPr lang="el-GR" sz="2400" dirty="0" smtClean="0">
              <a:solidFill>
                <a:srgbClr val="356A41"/>
              </a:solidFill>
            </a:endParaRPr>
          </a:p>
          <a:p>
            <a:pPr>
              <a:spcBef>
                <a:spcPct val="20000"/>
              </a:spcBef>
            </a:pPr>
            <a:endParaRPr lang="en-US" sz="2400" dirty="0">
              <a:solidFill>
                <a:srgbClr val="356A41"/>
              </a:solidFill>
            </a:endParaRPr>
          </a:p>
        </p:txBody>
      </p:sp>
      <p:cxnSp>
        <p:nvCxnSpPr>
          <p:cNvPr id="52309" name="Straight Connector 12"/>
          <p:cNvCxnSpPr>
            <a:cxnSpLocks noChangeShapeType="1"/>
          </p:cNvCxnSpPr>
          <p:nvPr/>
        </p:nvCxnSpPr>
        <p:spPr bwMode="auto">
          <a:xfrm>
            <a:off x="566738" y="682625"/>
            <a:ext cx="2671762" cy="0"/>
          </a:xfrm>
          <a:prstGeom prst="line">
            <a:avLst/>
          </a:prstGeom>
          <a:noFill/>
          <a:ln w="19050" cap="rnd" algn="ctr">
            <a:solidFill>
              <a:srgbClr val="A4C695"/>
            </a:solidFill>
            <a:prstDash val="sysDash"/>
            <a:round/>
            <a:headEnd/>
            <a:tailEnd/>
          </a:ln>
        </p:spPr>
      </p:cxnSp>
      <p:sp>
        <p:nvSpPr>
          <p:cNvPr id="12" name="Rectangle 6"/>
          <p:cNvSpPr>
            <a:spLocks noChangeArrowheads="1"/>
          </p:cNvSpPr>
          <p:nvPr/>
        </p:nvSpPr>
        <p:spPr bwMode="auto">
          <a:xfrm>
            <a:off x="566738" y="3813175"/>
            <a:ext cx="7947025" cy="707886"/>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Υπολογισμός της Απώλειας Νεκρού Βάρους</a:t>
            </a:r>
            <a:r>
              <a:rPr lang="en-US" sz="2000" dirty="0" smtClean="0">
                <a:solidFill>
                  <a:srgbClr val="3D68AF"/>
                </a:solidFill>
              </a:rPr>
              <a:t> </a:t>
            </a:r>
            <a:r>
              <a:rPr lang="el-GR" sz="2000" b="0" dirty="0" smtClean="0"/>
              <a:t>Η απώλεια νεκρού βάρους σε σχέση με την τιμή εισαγωγών το 1983 μετράται ως εξής</a:t>
            </a:r>
            <a:endParaRPr lang="en-US" sz="2000" b="0" dirty="0">
              <a:solidFill>
                <a:srgbClr val="3D68AF"/>
              </a:solidFill>
            </a:endParaRPr>
          </a:p>
        </p:txBody>
      </p:sp>
      <p:sp>
        <p:nvSpPr>
          <p:cNvPr id="8" name="Rectangle 7"/>
          <p:cNvSpPr>
            <a:spLocks noChangeArrowheads="1"/>
          </p:cNvSpPr>
          <p:nvPr/>
        </p:nvSpPr>
        <p:spPr bwMode="auto">
          <a:xfrm>
            <a:off x="566738" y="2191657"/>
            <a:ext cx="7851775" cy="1631216"/>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Το</a:t>
            </a:r>
            <a:r>
              <a:rPr lang="en-US" sz="2000" b="0" dirty="0" smtClean="0"/>
              <a:t> 1983</a:t>
            </a:r>
            <a:r>
              <a:rPr lang="el-GR" sz="2000" b="0" dirty="0" smtClean="0"/>
              <a:t> η</a:t>
            </a:r>
            <a:r>
              <a:rPr lang="en-US" sz="2000" b="0" dirty="0" smtClean="0"/>
              <a:t> </a:t>
            </a:r>
            <a:r>
              <a:rPr lang="en-US" sz="2000" b="0" dirty="0"/>
              <a:t>Harley-Davidson, </a:t>
            </a:r>
            <a:r>
              <a:rPr lang="el-GR" sz="2000" b="0" dirty="0" smtClean="0"/>
              <a:t>η θρυλική αμερικανική εταιρεία κατασκευής μοτοσυκλετών, είχε προβλήματα. Αντιμετωπίζοντας έντονο ανταγωνισμός από τις εισαγωγές</a:t>
            </a:r>
            <a:r>
              <a:rPr lang="en-US" sz="2000" b="0" dirty="0" smtClean="0"/>
              <a:t>,</a:t>
            </a:r>
            <a:r>
              <a:rPr lang="el-GR" sz="2000" b="0" dirty="0" smtClean="0"/>
              <a:t> η</a:t>
            </a:r>
            <a:r>
              <a:rPr lang="en-US" sz="2000" b="0" dirty="0" smtClean="0"/>
              <a:t> </a:t>
            </a:r>
            <a:r>
              <a:rPr lang="en-US" sz="2000" b="0" dirty="0"/>
              <a:t>Harley-Davidson </a:t>
            </a:r>
            <a:r>
              <a:rPr lang="el-GR" sz="2000" b="0" dirty="0" smtClean="0"/>
              <a:t>απευθύνθηκε στην Επιτροπή Διεθνούς Εμπορίου </a:t>
            </a:r>
            <a:r>
              <a:rPr lang="en-US" sz="2000" b="0" dirty="0" smtClean="0"/>
              <a:t>(</a:t>
            </a:r>
            <a:r>
              <a:rPr lang="en-US" sz="2000" b="0" dirty="0"/>
              <a:t>ITC) </a:t>
            </a:r>
            <a:r>
              <a:rPr lang="el-GR" sz="2000" b="0" dirty="0" smtClean="0"/>
              <a:t>για προστασία βάσει της Παραγράφου 201.</a:t>
            </a:r>
            <a:endParaRPr lang="en-US" sz="2000" b="0" dirty="0"/>
          </a:p>
        </p:txBody>
      </p:sp>
      <p:pic>
        <p:nvPicPr>
          <p:cNvPr id="52226" name="Picture 2"/>
          <p:cNvPicPr>
            <a:picLocks noChangeAspect="1" noChangeArrowheads="1"/>
          </p:cNvPicPr>
          <p:nvPr/>
        </p:nvPicPr>
        <p:blipFill>
          <a:blip r:embed="rId4" cstate="print"/>
          <a:srcRect/>
          <a:stretch>
            <a:fillRect/>
          </a:stretch>
        </p:blipFill>
        <p:spPr bwMode="auto">
          <a:xfrm>
            <a:off x="6462713" y="0"/>
            <a:ext cx="2681287" cy="1785938"/>
          </a:xfrm>
          <a:prstGeom prst="rect">
            <a:avLst/>
          </a:prstGeom>
          <a:noFill/>
          <a:ln w="9525">
            <a:noFill/>
            <a:miter lim="800000"/>
            <a:headEnd/>
            <a:tailEnd/>
          </a:ln>
        </p:spPr>
      </p:pic>
      <p:graphicFrame>
        <p:nvGraphicFramePr>
          <p:cNvPr id="52228" name="Object 80"/>
          <p:cNvGraphicFramePr>
            <a:graphicFrameLocks noChangeAspect="1"/>
          </p:cNvGraphicFramePr>
          <p:nvPr/>
        </p:nvGraphicFramePr>
        <p:xfrm>
          <a:off x="2100263" y="4781550"/>
          <a:ext cx="4565650" cy="776288"/>
        </p:xfrm>
        <a:graphic>
          <a:graphicData uri="http://schemas.openxmlformats.org/presentationml/2006/ole">
            <p:oleObj spid="_x0000_s52304" name="Equation" r:id="rId5" imgW="2539800" imgH="431640" progId="Equation.3">
              <p:embed/>
            </p:oleObj>
          </a:graphicData>
        </a:graphic>
      </p:graphicFrame>
      <p:graphicFrame>
        <p:nvGraphicFramePr>
          <p:cNvPr id="52229" name="Object 81"/>
          <p:cNvGraphicFramePr>
            <a:graphicFrameLocks noChangeAspect="1"/>
          </p:cNvGraphicFramePr>
          <p:nvPr/>
        </p:nvGraphicFramePr>
        <p:xfrm>
          <a:off x="2109788" y="5649913"/>
          <a:ext cx="4587875" cy="708025"/>
        </p:xfrm>
        <a:graphic>
          <a:graphicData uri="http://schemas.openxmlformats.org/presentationml/2006/ole">
            <p:oleObj spid="_x0000_s52305" name="Equation" r:id="rId6" imgW="2552400" imgH="393480" progId="Equation.3">
              <p:embed/>
            </p:oleObj>
          </a:graphicData>
        </a:graphic>
      </p:graphicFrame>
      <p:sp>
        <p:nvSpPr>
          <p:cNvPr id="14" name="Rectangle 5"/>
          <p:cNvSpPr>
            <a:spLocks noChangeArrowheads="1"/>
          </p:cNvSpPr>
          <p:nvPr/>
        </p:nvSpPr>
        <p:spPr bwMode="auto">
          <a:xfrm>
            <a:off x="566738" y="1683656"/>
            <a:ext cx="7351712"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Δασμοί των ΗΠΑ σε Μοτοσυκλέτες Μεγάλου Κυβισμού</a:t>
            </a:r>
            <a:endParaRPr lang="en-US" sz="2000" dirty="0">
              <a:solidFill>
                <a:srgbClr val="356A4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wipe(left)">
                                      <p:cBhvr>
                                        <p:cTn id="7" dur="500"/>
                                        <p:tgtEl>
                                          <p:spTgt spid="8622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2213"/>
                                        </p:tgtEl>
                                        <p:attrNameLst>
                                          <p:attrName>style.visibility</p:attrName>
                                        </p:attrNameLst>
                                      </p:cBhvr>
                                      <p:to>
                                        <p:strVal val="visible"/>
                                      </p:to>
                                    </p:set>
                                    <p:animEffect transition="in" filter="wipe(left)">
                                      <p:cBhvr>
                                        <p:cTn id="11" dur="500"/>
                                        <p:tgtEl>
                                          <p:spTgt spid="8622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2226"/>
                                        </p:tgtEl>
                                        <p:attrNameLst>
                                          <p:attrName>style.visibility</p:attrName>
                                        </p:attrNameLst>
                                      </p:cBhvr>
                                      <p:to>
                                        <p:strVal val="visible"/>
                                      </p:to>
                                    </p:set>
                                    <p:animEffect transition="in" filter="fade">
                                      <p:cBhvr>
                                        <p:cTn id="19" dur="500"/>
                                        <p:tgtEl>
                                          <p:spTgt spid="5222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2228"/>
                                        </p:tgtEl>
                                        <p:attrNameLst>
                                          <p:attrName>style.visibility</p:attrName>
                                        </p:attrNameLst>
                                      </p:cBhvr>
                                      <p:to>
                                        <p:strVal val="visible"/>
                                      </p:to>
                                    </p:set>
                                    <p:animEffect transition="in" filter="wipe(left)">
                                      <p:cBhvr>
                                        <p:cTn id="32" dur="500"/>
                                        <p:tgtEl>
                                          <p:spTgt spid="52228"/>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52229"/>
                                        </p:tgtEl>
                                        <p:attrNameLst>
                                          <p:attrName>style.visibility</p:attrName>
                                        </p:attrNameLst>
                                      </p:cBhvr>
                                      <p:to>
                                        <p:strVal val="visible"/>
                                      </p:to>
                                    </p:set>
                                    <p:animEffect transition="in" filter="wipe(left)">
                                      <p:cBhvr>
                                        <p:cTn id="36"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autoUpdateAnimBg="0"/>
      <p:bldP spid="862213" grpId="0" autoUpdateAnimBg="0"/>
      <p:bldP spid="12" grpId="0" autoUpdateAnimBg="0"/>
      <p:bldP spid="8" grpId="0"/>
      <p:bldP spid="1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01378" name="Rectangle 3"/>
          <p:cNvSpPr>
            <a:spLocks noGrp="1" noChangeArrowheads="1"/>
          </p:cNvSpPr>
          <p:nvPr>
            <p:ph type="title"/>
          </p:nvPr>
        </p:nvSpPr>
        <p:spPr>
          <a:xfrm>
            <a:off x="566738" y="1"/>
            <a:ext cx="8577262" cy="595086"/>
          </a:xfrm>
        </p:spPr>
        <p:txBody>
          <a:bodyPr/>
          <a:lstStyle/>
          <a:p>
            <a:r>
              <a:rPr lang="el-GR" dirty="0" smtClean="0">
                <a:solidFill>
                  <a:srgbClr val="668C6B"/>
                </a:solidFill>
              </a:rPr>
              <a:t>ΕΦΑΡΜΟΓΗ</a:t>
            </a:r>
            <a:endParaRPr lang="en-US" dirty="0" smtClean="0">
              <a:solidFill>
                <a:srgbClr val="668C6B"/>
              </a:solidFill>
            </a:endParaRPr>
          </a:p>
        </p:txBody>
      </p:sp>
      <p:sp>
        <p:nvSpPr>
          <p:cNvPr id="101379" name="Rectangle 5"/>
          <p:cNvSpPr>
            <a:spLocks noChangeArrowheads="1"/>
          </p:cNvSpPr>
          <p:nvPr/>
        </p:nvSpPr>
        <p:spPr bwMode="auto">
          <a:xfrm>
            <a:off x="333830" y="792163"/>
            <a:ext cx="5921828" cy="369332"/>
          </a:xfrm>
          <a:prstGeom prst="rect">
            <a:avLst/>
          </a:prstGeom>
          <a:noFill/>
          <a:ln w="9525" algn="ctr">
            <a:noFill/>
            <a:miter lim="800000"/>
            <a:headEnd/>
            <a:tailEnd/>
          </a:ln>
        </p:spPr>
        <p:txBody>
          <a:bodyPr wrap="square">
            <a:spAutoFit/>
          </a:bodyPr>
          <a:lstStyle/>
          <a:p>
            <a:pPr>
              <a:spcBef>
                <a:spcPts val="0"/>
              </a:spcBef>
            </a:pPr>
            <a:r>
              <a:rPr lang="el-GR" sz="1800" dirty="0" smtClean="0">
                <a:solidFill>
                  <a:srgbClr val="356A41"/>
                </a:solidFill>
              </a:rPr>
              <a:t>Παραδείγματα Προστασίας Νηπιακής  Βιομηχανίας</a:t>
            </a:r>
          </a:p>
        </p:txBody>
      </p:sp>
      <p:cxnSp>
        <p:nvCxnSpPr>
          <p:cNvPr id="101380"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pic>
        <p:nvPicPr>
          <p:cNvPr id="101381" name="Picture 2"/>
          <p:cNvPicPr>
            <a:picLocks noChangeAspect="1" noChangeArrowheads="1"/>
          </p:cNvPicPr>
          <p:nvPr/>
        </p:nvPicPr>
        <p:blipFill>
          <a:blip r:embed="rId3" cstate="print"/>
          <a:srcRect/>
          <a:stretch>
            <a:fillRect/>
          </a:stretch>
        </p:blipFill>
        <p:spPr bwMode="auto">
          <a:xfrm>
            <a:off x="6462713" y="0"/>
            <a:ext cx="2681287" cy="1785938"/>
          </a:xfrm>
          <a:prstGeom prst="rect">
            <a:avLst/>
          </a:prstGeom>
          <a:noFill/>
          <a:ln w="9525">
            <a:noFill/>
            <a:miter lim="800000"/>
            <a:headEnd/>
            <a:tailEnd/>
          </a:ln>
        </p:spPr>
      </p:pic>
      <p:sp>
        <p:nvSpPr>
          <p:cNvPr id="101382" name="Rectangle 5"/>
          <p:cNvSpPr>
            <a:spLocks noChangeArrowheads="1"/>
          </p:cNvSpPr>
          <p:nvPr/>
        </p:nvSpPr>
        <p:spPr bwMode="auto">
          <a:xfrm>
            <a:off x="348343" y="1219200"/>
            <a:ext cx="7570107" cy="369332"/>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56A41"/>
                </a:solidFill>
              </a:rPr>
              <a:t>Δασμοί των ΗΠΑ σε Μοτοσυκλέτες Μεγάλου Κυβισμού</a:t>
            </a:r>
            <a:endParaRPr lang="en-US" sz="1800" dirty="0" smtClean="0">
              <a:solidFill>
                <a:srgbClr val="356A41"/>
              </a:solidFill>
            </a:endParaRPr>
          </a:p>
        </p:txBody>
      </p:sp>
      <p:grpSp>
        <p:nvGrpSpPr>
          <p:cNvPr id="16" name="Group 39"/>
          <p:cNvGrpSpPr>
            <a:grpSpLocks/>
          </p:cNvGrpSpPr>
          <p:nvPr/>
        </p:nvGrpSpPr>
        <p:grpSpPr bwMode="auto">
          <a:xfrm>
            <a:off x="566738" y="2031999"/>
            <a:ext cx="8272462" cy="3251201"/>
            <a:chOff x="566738" y="2200275"/>
            <a:chExt cx="7805737" cy="4219575"/>
          </a:xfrm>
        </p:grpSpPr>
        <p:sp>
          <p:nvSpPr>
            <p:cNvPr id="101389" name="Rectangle 16"/>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01390" name="Rectangle 17"/>
            <p:cNvSpPr>
              <a:spLocks noChangeArrowheads="1"/>
            </p:cNvSpPr>
            <p:nvPr/>
          </p:nvSpPr>
          <p:spPr bwMode="auto">
            <a:xfrm>
              <a:off x="581024" y="2219325"/>
              <a:ext cx="7772401" cy="42845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9" name="Text Box 7"/>
          <p:cNvSpPr txBox="1">
            <a:spLocks noChangeArrowheads="1"/>
          </p:cNvSpPr>
          <p:nvPr/>
        </p:nvSpPr>
        <p:spPr bwMode="auto">
          <a:xfrm>
            <a:off x="585788" y="1916113"/>
            <a:ext cx="1591355" cy="286232"/>
          </a:xfrm>
          <a:prstGeom prst="rect">
            <a:avLst/>
          </a:prstGeom>
          <a:solidFill>
            <a:srgbClr val="E8F0D4"/>
          </a:solidFill>
          <a:ln w="9525" algn="ctr">
            <a:noFill/>
            <a:miter lim="800000"/>
            <a:headEnd/>
            <a:tailEnd/>
          </a:ln>
        </p:spPr>
        <p:txBody>
          <a:bodyPr wrap="square">
            <a:spAutoFit/>
          </a:bodyPr>
          <a:lstStyle/>
          <a:p>
            <a:pPr marL="457200" indent="-457200">
              <a:lnSpc>
                <a:spcPct val="90000"/>
              </a:lnSpc>
              <a:spcBef>
                <a:spcPct val="10000"/>
              </a:spcBef>
              <a:spcAft>
                <a:spcPct val="10000"/>
              </a:spcAft>
            </a:pPr>
            <a:r>
              <a:rPr lang="el-GR" dirty="0" smtClean="0">
                <a:solidFill>
                  <a:srgbClr val="831951"/>
                </a:solidFill>
              </a:rPr>
              <a:t>ΠΙΝΑΚΑΣ </a:t>
            </a:r>
            <a:r>
              <a:rPr lang="en-US" dirty="0" smtClean="0"/>
              <a:t> </a:t>
            </a:r>
            <a:r>
              <a:rPr lang="en-US" dirty="0"/>
              <a:t>9-2</a:t>
            </a:r>
          </a:p>
        </p:txBody>
      </p:sp>
      <p:sp>
        <p:nvSpPr>
          <p:cNvPr id="20" name="Rectangle 19"/>
          <p:cNvSpPr>
            <a:spLocks noChangeArrowheads="1"/>
          </p:cNvSpPr>
          <p:nvPr/>
        </p:nvSpPr>
        <p:spPr bwMode="auto">
          <a:xfrm>
            <a:off x="676275" y="2768600"/>
            <a:ext cx="8032750" cy="2147888"/>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21" name="Rectangle 20"/>
          <p:cNvSpPr>
            <a:spLocks noChangeArrowheads="1"/>
          </p:cNvSpPr>
          <p:nvPr/>
        </p:nvSpPr>
        <p:spPr bwMode="auto">
          <a:xfrm>
            <a:off x="435429" y="2200275"/>
            <a:ext cx="8389257" cy="584775"/>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Εισαγωγές ΗΠΑ Μοτοσυκλετών Μεγάλου Κυβισμού</a:t>
            </a:r>
            <a:r>
              <a:rPr lang="en-US" sz="1600" dirty="0" smtClean="0">
                <a:solidFill>
                  <a:srgbClr val="8A3A6A"/>
                </a:solidFill>
              </a:rPr>
              <a:t> </a:t>
            </a:r>
            <a:r>
              <a:rPr lang="el-GR" sz="1600" dirty="0" smtClean="0"/>
              <a:t>Ο πίνακας αυτός δείχνει τις επιπτώσεις του εισαγωγικού δασμού σε μοτοσυκλέτες μεγάλου κυβισμού στις ΗΠΑ</a:t>
            </a:r>
            <a:r>
              <a:rPr lang="en-US" sz="1600" dirty="0" smtClean="0"/>
              <a:t>.</a:t>
            </a:r>
            <a:endParaRPr lang="en-US" sz="1600" dirty="0"/>
          </a:p>
        </p:txBody>
      </p:sp>
      <p:pic>
        <p:nvPicPr>
          <p:cNvPr id="24" name="Picture 23" descr="table9-2_PPT.gif"/>
          <p:cNvPicPr>
            <a:picLocks noChangeAspect="1"/>
          </p:cNvPicPr>
          <p:nvPr/>
        </p:nvPicPr>
        <p:blipFill>
          <a:blip r:embed="rId4" cstate="print"/>
          <a:srcRect/>
          <a:stretch>
            <a:fillRect/>
          </a:stretch>
        </p:blipFill>
        <p:spPr bwMode="auto">
          <a:xfrm>
            <a:off x="860425" y="2889250"/>
            <a:ext cx="7772400" cy="2000250"/>
          </a:xfrm>
          <a:prstGeom prst="rect">
            <a:avLst/>
          </a:prstGeom>
          <a:noFill/>
          <a:ln w="9525">
            <a:noFill/>
            <a:miter lim="800000"/>
            <a:headEnd/>
            <a:tailEnd/>
          </a:ln>
        </p:spPr>
      </p:pic>
      <p:sp>
        <p:nvSpPr>
          <p:cNvPr id="25" name="Rectangle 6"/>
          <p:cNvSpPr>
            <a:spLocks noChangeArrowheads="1"/>
          </p:cNvSpPr>
          <p:nvPr/>
        </p:nvSpPr>
        <p:spPr bwMode="auto">
          <a:xfrm>
            <a:off x="566738" y="5254170"/>
            <a:ext cx="8272462" cy="1600438"/>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D68AF"/>
                </a:solidFill>
              </a:rPr>
              <a:t>Μελλοντικό Κέρδος σε Πλεόνασμα Παραγωγού</a:t>
            </a:r>
            <a:r>
              <a:rPr lang="en-US" sz="1800" dirty="0" smtClean="0">
                <a:solidFill>
                  <a:srgbClr val="3D68AF"/>
                </a:solidFill>
              </a:rPr>
              <a:t> </a:t>
            </a:r>
            <a:r>
              <a:rPr lang="el-GR" sz="1600" b="0" dirty="0" smtClean="0"/>
              <a:t>Για να εκτιμήσουμε τα μελλοντικά κέρδη σε πλεόνασμα παραγωγού, μπορούμε να εξετάσουμε τη χρηματιστηριακή αξία της επιχείρησης περίπου στο χρόνο άρσης του δασμού. Με τον υπολογισμό αυτό, το μελλοντικό κέρδος σε πλεόνασμα παραγωγού από την προστασία της </a:t>
            </a:r>
            <a:r>
              <a:rPr lang="en-US" sz="1600" b="0" dirty="0" smtClean="0"/>
              <a:t>Harley-Davidson </a:t>
            </a:r>
            <a:r>
              <a:rPr lang="en-US" sz="1600" b="0" dirty="0"/>
              <a:t>($131 </a:t>
            </a:r>
            <a:r>
              <a:rPr lang="el-GR" sz="1600" b="0" dirty="0" smtClean="0"/>
              <a:t>εκατομύρια</a:t>
            </a:r>
            <a:r>
              <a:rPr lang="en-US" sz="1600" b="0" dirty="0" smtClean="0"/>
              <a:t>) </a:t>
            </a:r>
            <a:r>
              <a:rPr lang="el-GR" sz="1600" b="0" dirty="0" smtClean="0"/>
              <a:t>υπερβαίνει την απώλεια νεκρού βάρους του δασμού. </a:t>
            </a:r>
            <a:r>
              <a:rPr lang="en-US" sz="1600" b="0" dirty="0" smtClean="0"/>
              <a:t> </a:t>
            </a:r>
            <a:endParaRPr lang="en-US" sz="1600" b="0" dirty="0">
              <a:solidFill>
                <a:srgbClr val="3D68A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2"/>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000"/>
                            </p:stCondLst>
                            <p:childTnLst>
                              <p:par>
                                <p:cTn id="23" presetID="17"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ppt_x</p:attrName>
                                        </p:attrNameLst>
                                      </p:cBhvr>
                                      <p:tavLst>
                                        <p:tav tm="0">
                                          <p:val>
                                            <p:strVal val="#ppt_x"/>
                                          </p:val>
                                        </p:tav>
                                        <p:tav tm="100000">
                                          <p:val>
                                            <p:strVal val="#ppt_x"/>
                                          </p:val>
                                        </p:tav>
                                      </p:tavLst>
                                    </p:anim>
                                    <p:anim calcmode="lin" valueType="num">
                                      <p:cBhvr>
                                        <p:cTn id="26" dur="500" fill="hold"/>
                                        <p:tgtEl>
                                          <p:spTgt spid="24"/>
                                        </p:tgtEl>
                                        <p:attrNameLst>
                                          <p:attrName>ppt_y</p:attrName>
                                        </p:attrNameLst>
                                      </p:cBhvr>
                                      <p:tavLst>
                                        <p:tav tm="0">
                                          <p:val>
                                            <p:strVal val="#ppt_y-#ppt_h/2"/>
                                          </p:val>
                                        </p:tav>
                                        <p:tav tm="100000">
                                          <p:val>
                                            <p:strVal val="#ppt_y"/>
                                          </p:val>
                                        </p:tav>
                                      </p:tavLst>
                                    </p:anim>
                                    <p:anim calcmode="lin" valueType="num">
                                      <p:cBhvr>
                                        <p:cTn id="27" dur="500" fill="hold"/>
                                        <p:tgtEl>
                                          <p:spTgt spid="24"/>
                                        </p:tgtEl>
                                        <p:attrNameLst>
                                          <p:attrName>ppt_w</p:attrName>
                                        </p:attrNameLst>
                                      </p:cBhvr>
                                      <p:tavLst>
                                        <p:tav tm="0">
                                          <p:val>
                                            <p:strVal val="#ppt_w"/>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03426" name="Rectangle 3"/>
          <p:cNvSpPr>
            <a:spLocks noGrp="1" noChangeArrowheads="1"/>
          </p:cNvSpPr>
          <p:nvPr>
            <p:ph type="title"/>
          </p:nvPr>
        </p:nvSpPr>
        <p:spPr>
          <a:xfrm>
            <a:off x="566738" y="0"/>
            <a:ext cx="8577262" cy="769257"/>
          </a:xfrm>
        </p:spPr>
        <p:txBody>
          <a:bodyPr/>
          <a:lstStyle/>
          <a:p>
            <a:r>
              <a:rPr lang="el-GR" dirty="0" smtClean="0">
                <a:solidFill>
                  <a:srgbClr val="668C6B"/>
                </a:solidFill>
              </a:rPr>
              <a:t>ΕΦΑΡΜΟΓΗ</a:t>
            </a:r>
            <a:endParaRPr lang="en-US" dirty="0" smtClean="0">
              <a:solidFill>
                <a:srgbClr val="668C6B"/>
              </a:solidFill>
            </a:endParaRPr>
          </a:p>
        </p:txBody>
      </p:sp>
      <p:sp>
        <p:nvSpPr>
          <p:cNvPr id="103427" name="Rectangle 5"/>
          <p:cNvSpPr>
            <a:spLocks noChangeArrowheads="1"/>
          </p:cNvSpPr>
          <p:nvPr/>
        </p:nvSpPr>
        <p:spPr bwMode="auto">
          <a:xfrm>
            <a:off x="566737" y="788988"/>
            <a:ext cx="8025719"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Παραδείγματα Προστασίας Νηπιακής Βιομηχανίας</a:t>
            </a:r>
          </a:p>
        </p:txBody>
      </p:sp>
      <p:cxnSp>
        <p:nvCxnSpPr>
          <p:cNvPr id="103428"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4" name="Rectangle 5"/>
          <p:cNvSpPr>
            <a:spLocks noChangeArrowheads="1"/>
          </p:cNvSpPr>
          <p:nvPr/>
        </p:nvSpPr>
        <p:spPr bwMode="auto">
          <a:xfrm>
            <a:off x="566738" y="1220788"/>
            <a:ext cx="7351712"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Υπολογιστές στη Βραζιλία</a:t>
            </a:r>
            <a:endParaRPr lang="en-US" sz="2000" dirty="0">
              <a:solidFill>
                <a:srgbClr val="356A41"/>
              </a:solidFill>
            </a:endParaRPr>
          </a:p>
        </p:txBody>
      </p:sp>
      <p:sp>
        <p:nvSpPr>
          <p:cNvPr id="16" name="Rectangle 15"/>
          <p:cNvSpPr>
            <a:spLocks noChangeArrowheads="1"/>
          </p:cNvSpPr>
          <p:nvPr/>
        </p:nvSpPr>
        <p:spPr bwMode="auto">
          <a:xfrm>
            <a:off x="566738" y="5268685"/>
            <a:ext cx="8018462" cy="1015663"/>
          </a:xfrm>
          <a:prstGeom prst="rect">
            <a:avLst/>
          </a:prstGeom>
          <a:noFill/>
          <a:ln w="9525">
            <a:noFill/>
            <a:miter lim="800000"/>
            <a:headEnd/>
            <a:tailEnd/>
          </a:ln>
        </p:spPr>
        <p:txBody>
          <a:bodyPr wrap="square">
            <a:spAutoFit/>
          </a:bodyPr>
          <a:lstStyle/>
          <a:p>
            <a:pPr>
              <a:spcBef>
                <a:spcPct val="10000"/>
              </a:spcBef>
              <a:spcAft>
                <a:spcPct val="10000"/>
              </a:spcAft>
            </a:pPr>
            <a:r>
              <a:rPr lang="el-GR" sz="2000" b="0" dirty="0" smtClean="0"/>
              <a:t>Υπάρχουν πολλές περιπτώσεις στις οποίες η προστασία νηπιακών κλάδων δεν ήταν επιτυχημένη. Μια πολύ γνωστή περίπτωση είναι ο κλάδος των υπολογιστών στη Βραζιλία. </a:t>
            </a:r>
            <a:endParaRPr lang="en-US" sz="2000" b="0" dirty="0"/>
          </a:p>
        </p:txBody>
      </p:sp>
      <p:grpSp>
        <p:nvGrpSpPr>
          <p:cNvPr id="22" name="Group 39"/>
          <p:cNvGrpSpPr>
            <a:grpSpLocks/>
          </p:cNvGrpSpPr>
          <p:nvPr/>
        </p:nvGrpSpPr>
        <p:grpSpPr bwMode="auto">
          <a:xfrm>
            <a:off x="657225" y="1854200"/>
            <a:ext cx="7947025" cy="3236913"/>
            <a:chOff x="566738" y="2200275"/>
            <a:chExt cx="7805737" cy="4219575"/>
          </a:xfrm>
        </p:grpSpPr>
        <p:sp>
          <p:nvSpPr>
            <p:cNvPr id="103439" name="Rectangle 22"/>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03440" name="Rectangle 25"/>
            <p:cNvSpPr>
              <a:spLocks noChangeArrowheads="1"/>
            </p:cNvSpPr>
            <p:nvPr/>
          </p:nvSpPr>
          <p:spPr bwMode="auto">
            <a:xfrm>
              <a:off x="581024" y="2219326"/>
              <a:ext cx="7772401" cy="41722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7" name="Text Box 7"/>
          <p:cNvSpPr txBox="1">
            <a:spLocks noChangeArrowheads="1"/>
          </p:cNvSpPr>
          <p:nvPr/>
        </p:nvSpPr>
        <p:spPr bwMode="auto">
          <a:xfrm>
            <a:off x="676275" y="1876425"/>
            <a:ext cx="253365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9-11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8" name="Rectangle 27"/>
          <p:cNvSpPr>
            <a:spLocks noChangeArrowheads="1"/>
          </p:cNvSpPr>
          <p:nvPr/>
        </p:nvSpPr>
        <p:spPr bwMode="auto">
          <a:xfrm>
            <a:off x="5634038" y="2224088"/>
            <a:ext cx="2970212" cy="3046988"/>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Τιμές Υπολογιστών στις ΗΠΑ και τη Βραζιλίας,</a:t>
            </a:r>
            <a:r>
              <a:rPr lang="en-US" sz="1600" dirty="0" smtClean="0">
                <a:solidFill>
                  <a:srgbClr val="8A3A6A"/>
                </a:solidFill>
              </a:rPr>
              <a:t>1982–1992</a:t>
            </a:r>
            <a:r>
              <a:rPr lang="en-US" sz="1600" dirty="0" smtClean="0"/>
              <a:t> </a:t>
            </a:r>
            <a:r>
              <a:rPr lang="el-GR" sz="1600" dirty="0" smtClean="0"/>
              <a:t>Το διάγραμμα αυτό δείχνει την αποτελεσματική τιμή των υπολογιστών στις ΗΠΑ και τη Βραζιλία. Και οι δύο τιμές πέφτουν ραγδαία  λόγω των τεχνολογικών βελτιώσεων</a:t>
            </a:r>
            <a:r>
              <a:rPr lang="en-US" sz="1600" dirty="0" smtClean="0"/>
              <a:t>, </a:t>
            </a:r>
            <a:r>
              <a:rPr lang="el-GR" sz="1600" dirty="0" smtClean="0"/>
              <a:t>ωστόσο η πτώση της τιμής στις ΗΠΑ ξεπέρασε εκείνη στη Βραζιλία </a:t>
            </a:r>
            <a:r>
              <a:rPr lang="en-US" sz="1600" dirty="0" smtClean="0"/>
              <a:t>.</a:t>
            </a:r>
            <a:endParaRPr lang="en-US" sz="1600" dirty="0"/>
          </a:p>
        </p:txBody>
      </p:sp>
      <p:sp>
        <p:nvSpPr>
          <p:cNvPr id="29" name="Rectangle 28"/>
          <p:cNvSpPr>
            <a:spLocks noChangeArrowheads="1"/>
          </p:cNvSpPr>
          <p:nvPr/>
        </p:nvSpPr>
        <p:spPr bwMode="auto">
          <a:xfrm>
            <a:off x="852488" y="2232025"/>
            <a:ext cx="4781550" cy="27717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7" name="Picture 16" descr="fig9-11_PPT_1.gif"/>
          <p:cNvPicPr>
            <a:picLocks noChangeAspect="1"/>
          </p:cNvPicPr>
          <p:nvPr/>
        </p:nvPicPr>
        <p:blipFill>
          <a:blip r:embed="rId3" cstate="print"/>
          <a:srcRect/>
          <a:stretch>
            <a:fillRect/>
          </a:stretch>
        </p:blipFill>
        <p:spPr bwMode="auto">
          <a:xfrm>
            <a:off x="900113" y="2276475"/>
            <a:ext cx="4619625" cy="2705100"/>
          </a:xfrm>
          <a:prstGeom prst="rect">
            <a:avLst/>
          </a:prstGeom>
          <a:noFill/>
          <a:ln w="9525">
            <a:noFill/>
            <a:miter lim="800000"/>
            <a:headEnd/>
            <a:tailEnd/>
          </a:ln>
        </p:spPr>
      </p:pic>
      <p:pic>
        <p:nvPicPr>
          <p:cNvPr id="18" name="Picture 17" descr="fig9-11_PPT_2.gif"/>
          <p:cNvPicPr>
            <a:picLocks noChangeAspect="1"/>
          </p:cNvPicPr>
          <p:nvPr/>
        </p:nvPicPr>
        <p:blipFill>
          <a:blip r:embed="rId4" cstate="print"/>
          <a:srcRect/>
          <a:stretch>
            <a:fillRect/>
          </a:stretch>
        </p:blipFill>
        <p:spPr bwMode="auto">
          <a:xfrm>
            <a:off x="900113" y="2276475"/>
            <a:ext cx="4619625" cy="2705100"/>
          </a:xfrm>
          <a:prstGeom prst="rect">
            <a:avLst/>
          </a:prstGeom>
          <a:noFill/>
          <a:ln w="9525">
            <a:noFill/>
            <a:miter lim="800000"/>
            <a:headEnd/>
            <a:tailEnd/>
          </a:ln>
        </p:spPr>
      </p:pic>
      <p:pic>
        <p:nvPicPr>
          <p:cNvPr id="19" name="Picture 18" descr="fig9-11_PPT_3.gif"/>
          <p:cNvPicPr>
            <a:picLocks noChangeAspect="1"/>
          </p:cNvPicPr>
          <p:nvPr/>
        </p:nvPicPr>
        <p:blipFill>
          <a:blip r:embed="rId5" cstate="print"/>
          <a:srcRect/>
          <a:stretch>
            <a:fillRect/>
          </a:stretch>
        </p:blipFill>
        <p:spPr bwMode="auto">
          <a:xfrm>
            <a:off x="900113" y="2276475"/>
            <a:ext cx="4619625" cy="2705100"/>
          </a:xfrm>
          <a:prstGeom prst="rect">
            <a:avLst/>
          </a:prstGeom>
          <a:noFill/>
          <a:ln w="9525">
            <a:noFill/>
            <a:miter lim="800000"/>
            <a:headEnd/>
            <a:tailEnd/>
          </a:ln>
        </p:spPr>
      </p:pic>
      <p:pic>
        <p:nvPicPr>
          <p:cNvPr id="20" name="Picture 19" descr="fig9-11_PPT_4.gif"/>
          <p:cNvPicPr>
            <a:picLocks noChangeAspect="1"/>
          </p:cNvPicPr>
          <p:nvPr/>
        </p:nvPicPr>
        <p:blipFill>
          <a:blip r:embed="rId6" cstate="print"/>
          <a:srcRect/>
          <a:stretch>
            <a:fillRect/>
          </a:stretch>
        </p:blipFill>
        <p:spPr bwMode="auto">
          <a:xfrm>
            <a:off x="900113" y="2276475"/>
            <a:ext cx="4619625" cy="27051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ppt_x-.2"/>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1000"/>
                                        <p:tgtEl>
                                          <p:spTgt spid="17"/>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childTnLst>
                          </p:cTn>
                        </p:par>
                        <p:par>
                          <p:cTn id="38" fill="hold">
                            <p:stCondLst>
                              <p:cond delay="50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000"/>
                                        <p:tgtEl>
                                          <p:spTgt spid="19"/>
                                        </p:tgtEl>
                                      </p:cBhvr>
                                    </p:animEffect>
                                  </p:childTnLst>
                                </p:cTn>
                              </p:par>
                            </p:childTnLst>
                          </p:cTn>
                        </p:par>
                        <p:par>
                          <p:cTn id="42" fill="hold">
                            <p:stCondLst>
                              <p:cond delay="6000"/>
                            </p:stCondLst>
                            <p:childTnLst>
                              <p:par>
                                <p:cTn id="43" presetID="22" presetClass="entr" presetSubtype="8"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6" grpId="0"/>
      <p:bldP spid="27" grpId="0" animBg="1"/>
      <p:bldP spid="28" grpId="0"/>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3" name="Rectangle 14"/>
          <p:cNvSpPr>
            <a:spLocks noChangeArrowheads="1"/>
          </p:cNvSpPr>
          <p:nvPr/>
        </p:nvSpPr>
        <p:spPr bwMode="auto">
          <a:xfrm>
            <a:off x="566738" y="174171"/>
            <a:ext cx="2681287" cy="492579"/>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05474" name="Rectangle 3"/>
          <p:cNvSpPr>
            <a:spLocks noGrp="1" noChangeArrowheads="1"/>
          </p:cNvSpPr>
          <p:nvPr>
            <p:ph type="title"/>
          </p:nvPr>
        </p:nvSpPr>
        <p:spPr>
          <a:xfrm>
            <a:off x="566738" y="1"/>
            <a:ext cx="8577262" cy="798286"/>
          </a:xfrm>
        </p:spPr>
        <p:txBody>
          <a:bodyPr/>
          <a:lstStyle/>
          <a:p>
            <a:r>
              <a:rPr lang="el-GR" dirty="0" smtClean="0">
                <a:solidFill>
                  <a:srgbClr val="668C6B"/>
                </a:solidFill>
              </a:rPr>
              <a:t>ΕΦΑΡΜΟΓΗ</a:t>
            </a:r>
            <a:endParaRPr lang="en-US" dirty="0" smtClean="0">
              <a:solidFill>
                <a:srgbClr val="668C6B"/>
              </a:solidFill>
            </a:endParaRPr>
          </a:p>
        </p:txBody>
      </p:sp>
      <p:sp>
        <p:nvSpPr>
          <p:cNvPr id="105475" name="Rectangle 5"/>
          <p:cNvSpPr>
            <a:spLocks noChangeArrowheads="1"/>
          </p:cNvSpPr>
          <p:nvPr/>
        </p:nvSpPr>
        <p:spPr bwMode="auto">
          <a:xfrm>
            <a:off x="566737" y="795338"/>
            <a:ext cx="8345033"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Παραδείγματα Προστασίας Νηπιακής Βιομηχανίας</a:t>
            </a:r>
          </a:p>
        </p:txBody>
      </p:sp>
      <p:cxnSp>
        <p:nvCxnSpPr>
          <p:cNvPr id="105476"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05477" name="Rectangle 5"/>
          <p:cNvSpPr>
            <a:spLocks noChangeArrowheads="1"/>
          </p:cNvSpPr>
          <p:nvPr/>
        </p:nvSpPr>
        <p:spPr bwMode="auto">
          <a:xfrm>
            <a:off x="566738" y="1217613"/>
            <a:ext cx="7351712"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Υπολογιστές στη Βραζιλία</a:t>
            </a:r>
            <a:endParaRPr lang="en-US" sz="2000" dirty="0">
              <a:solidFill>
                <a:srgbClr val="356A41"/>
              </a:solidFill>
            </a:endParaRPr>
          </a:p>
        </p:txBody>
      </p:sp>
      <p:sp>
        <p:nvSpPr>
          <p:cNvPr id="25" name="Rectangle 6"/>
          <p:cNvSpPr>
            <a:spLocks noChangeArrowheads="1"/>
          </p:cNvSpPr>
          <p:nvPr/>
        </p:nvSpPr>
        <p:spPr bwMode="auto">
          <a:xfrm>
            <a:off x="603250" y="5097463"/>
            <a:ext cx="8483600" cy="1661993"/>
          </a:xfrm>
          <a:prstGeom prst="rect">
            <a:avLst/>
          </a:prstGeom>
          <a:noFill/>
          <a:ln w="9525" algn="ctr">
            <a:noFill/>
            <a:miter lim="800000"/>
            <a:headEnd/>
            <a:tailEnd/>
          </a:ln>
        </p:spPr>
        <p:txBody>
          <a:bodyPr>
            <a:spAutoFit/>
          </a:bodyPr>
          <a:lstStyle/>
          <a:p>
            <a:pPr>
              <a:spcBef>
                <a:spcPct val="20000"/>
              </a:spcBef>
            </a:pPr>
            <a:r>
              <a:rPr lang="el-GR" sz="2200" dirty="0" smtClean="0">
                <a:solidFill>
                  <a:srgbClr val="3D68AF"/>
                </a:solidFill>
              </a:rPr>
              <a:t>Τιμές στη Βραζιλία</a:t>
            </a:r>
            <a:r>
              <a:rPr lang="en-US" sz="2200" dirty="0" smtClean="0">
                <a:solidFill>
                  <a:srgbClr val="3D68AF"/>
                </a:solidFill>
              </a:rPr>
              <a:t> </a:t>
            </a:r>
            <a:r>
              <a:rPr lang="el-GR" sz="2000" b="0" dirty="0" smtClean="0"/>
              <a:t>Το επίμονο χάσμα μεταξύ των τιμών σε Βραζιλία και ΗΠΑ σημαίνει ότι η Βραζιλία ποτέ δεν ήταν σε θέση να παράγει υπολογιστές σε ανταγωνιστικές τιμές χωρίς προστασία μέσω δασμού. Το γεγονός αυτό και μόνο σημαίνει ότι η προστασία της νηπιακής βιομηχανίας δεν ήταν επιτυχημένη. </a:t>
            </a:r>
            <a:r>
              <a:rPr lang="en-US" sz="2000" b="0" dirty="0" smtClean="0"/>
              <a:t> </a:t>
            </a:r>
            <a:endParaRPr lang="en-US" sz="2000" b="0" dirty="0">
              <a:solidFill>
                <a:srgbClr val="3D68AF"/>
              </a:solidFill>
            </a:endParaRPr>
          </a:p>
        </p:txBody>
      </p:sp>
      <p:grpSp>
        <p:nvGrpSpPr>
          <p:cNvPr id="22" name="Group 39"/>
          <p:cNvGrpSpPr>
            <a:grpSpLocks/>
          </p:cNvGrpSpPr>
          <p:nvPr/>
        </p:nvGrpSpPr>
        <p:grpSpPr bwMode="auto">
          <a:xfrm>
            <a:off x="660400" y="1854200"/>
            <a:ext cx="8237538" cy="3236913"/>
            <a:chOff x="566738" y="2200275"/>
            <a:chExt cx="7805737" cy="4219575"/>
          </a:xfrm>
        </p:grpSpPr>
        <p:sp>
          <p:nvSpPr>
            <p:cNvPr id="105487" name="Rectangle 22"/>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05488" name="Rectangle 25"/>
            <p:cNvSpPr>
              <a:spLocks noChangeArrowheads="1"/>
            </p:cNvSpPr>
            <p:nvPr/>
          </p:nvSpPr>
          <p:spPr bwMode="auto">
            <a:xfrm>
              <a:off x="581024" y="2219326"/>
              <a:ext cx="7772401" cy="41722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27" name="Text Box 7"/>
          <p:cNvSpPr txBox="1">
            <a:spLocks noChangeArrowheads="1"/>
          </p:cNvSpPr>
          <p:nvPr/>
        </p:nvSpPr>
        <p:spPr bwMode="auto">
          <a:xfrm>
            <a:off x="679450" y="1876425"/>
            <a:ext cx="2535238"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n-US">
                <a:solidFill>
                  <a:srgbClr val="831951"/>
                </a:solidFill>
              </a:rPr>
              <a:t>FIGURE</a:t>
            </a:r>
            <a:r>
              <a:rPr lang="en-US"/>
              <a:t> 9-11 </a:t>
            </a:r>
            <a:r>
              <a:rPr lang="en-US">
                <a:solidFill>
                  <a:schemeClr val="bg2"/>
                </a:solidFill>
              </a:rPr>
              <a:t>(2 of 2)</a:t>
            </a:r>
            <a:endParaRPr lang="en-US"/>
          </a:p>
        </p:txBody>
      </p:sp>
      <p:sp>
        <p:nvSpPr>
          <p:cNvPr id="28" name="Rectangle 27"/>
          <p:cNvSpPr>
            <a:spLocks noChangeArrowheads="1"/>
          </p:cNvSpPr>
          <p:nvPr/>
        </p:nvSpPr>
        <p:spPr bwMode="auto">
          <a:xfrm>
            <a:off x="5629275" y="2224088"/>
            <a:ext cx="3259138" cy="2357568"/>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Τιμές Υπολογιστών στις ΗΠΑ και τη Βραζιλίας,</a:t>
            </a:r>
            <a:r>
              <a:rPr lang="en-US" sz="1600" dirty="0" smtClean="0">
                <a:solidFill>
                  <a:srgbClr val="8A3A6A"/>
                </a:solidFill>
              </a:rPr>
              <a:t>1982–199</a:t>
            </a:r>
            <a:r>
              <a:rPr lang="el-GR" sz="1600" dirty="0" smtClean="0">
                <a:solidFill>
                  <a:srgbClr val="8A3A6A"/>
                </a:solidFill>
              </a:rPr>
              <a:t>2 (συνέχεια)</a:t>
            </a:r>
            <a:endParaRPr lang="en-US" sz="1600" dirty="0">
              <a:solidFill>
                <a:srgbClr val="8A3A6A"/>
              </a:solidFill>
            </a:endParaRPr>
          </a:p>
          <a:p>
            <a:pPr>
              <a:spcBef>
                <a:spcPct val="10000"/>
              </a:spcBef>
              <a:spcAft>
                <a:spcPct val="10000"/>
              </a:spcAft>
            </a:pPr>
            <a:r>
              <a:rPr lang="el-GR" sz="1600" dirty="0" smtClean="0"/>
              <a:t>Η διαφορά μεταξύ των δύο τιμών αποτελεί μια μέτρηση του τεχνολογικού χάσματος μεταξύ Βραζιλίας και ΗΠΑ στην παραγωγή προσωπικών υπολογιστών. </a:t>
            </a:r>
            <a:endParaRPr lang="en-US" sz="1600" dirty="0"/>
          </a:p>
        </p:txBody>
      </p:sp>
      <p:sp>
        <p:nvSpPr>
          <p:cNvPr id="29" name="Rectangle 28"/>
          <p:cNvSpPr>
            <a:spLocks noChangeArrowheads="1"/>
          </p:cNvSpPr>
          <p:nvPr/>
        </p:nvSpPr>
        <p:spPr bwMode="auto">
          <a:xfrm>
            <a:off x="855663" y="2232025"/>
            <a:ext cx="4783137" cy="27717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7" name="Picture 16" descr="fig9-11_PPT_1.gif"/>
          <p:cNvPicPr>
            <a:picLocks noChangeAspect="1"/>
          </p:cNvPicPr>
          <p:nvPr/>
        </p:nvPicPr>
        <p:blipFill>
          <a:blip r:embed="rId3" cstate="print"/>
          <a:srcRect/>
          <a:stretch>
            <a:fillRect/>
          </a:stretch>
        </p:blipFill>
        <p:spPr bwMode="auto">
          <a:xfrm>
            <a:off x="904875" y="2276475"/>
            <a:ext cx="4619625" cy="2705100"/>
          </a:xfrm>
          <a:prstGeom prst="rect">
            <a:avLst/>
          </a:prstGeom>
          <a:noFill/>
          <a:ln w="9525">
            <a:noFill/>
            <a:miter lim="800000"/>
            <a:headEnd/>
            <a:tailEnd/>
          </a:ln>
        </p:spPr>
      </p:pic>
      <p:pic>
        <p:nvPicPr>
          <p:cNvPr id="18" name="Picture 17" descr="fig9-11_PPT_2.gif"/>
          <p:cNvPicPr>
            <a:picLocks noChangeAspect="1"/>
          </p:cNvPicPr>
          <p:nvPr/>
        </p:nvPicPr>
        <p:blipFill>
          <a:blip r:embed="rId4" cstate="print"/>
          <a:srcRect/>
          <a:stretch>
            <a:fillRect/>
          </a:stretch>
        </p:blipFill>
        <p:spPr bwMode="auto">
          <a:xfrm>
            <a:off x="904875" y="2276475"/>
            <a:ext cx="4619625" cy="2705100"/>
          </a:xfrm>
          <a:prstGeom prst="rect">
            <a:avLst/>
          </a:prstGeom>
          <a:noFill/>
          <a:ln w="9525">
            <a:noFill/>
            <a:miter lim="800000"/>
            <a:headEnd/>
            <a:tailEnd/>
          </a:ln>
        </p:spPr>
      </p:pic>
      <p:pic>
        <p:nvPicPr>
          <p:cNvPr id="19" name="Picture 18" descr="fig9-11_PPT_3.gif"/>
          <p:cNvPicPr>
            <a:picLocks noChangeAspect="1"/>
          </p:cNvPicPr>
          <p:nvPr/>
        </p:nvPicPr>
        <p:blipFill>
          <a:blip r:embed="rId5" cstate="print"/>
          <a:srcRect/>
          <a:stretch>
            <a:fillRect/>
          </a:stretch>
        </p:blipFill>
        <p:spPr bwMode="auto">
          <a:xfrm>
            <a:off x="904875" y="2276475"/>
            <a:ext cx="4619625" cy="2705100"/>
          </a:xfrm>
          <a:prstGeom prst="rect">
            <a:avLst/>
          </a:prstGeom>
          <a:noFill/>
          <a:ln w="9525">
            <a:noFill/>
            <a:miter lim="800000"/>
            <a:headEnd/>
            <a:tailEnd/>
          </a:ln>
        </p:spPr>
      </p:pic>
      <p:pic>
        <p:nvPicPr>
          <p:cNvPr id="20" name="Picture 19" descr="fig9-11_PPT_4.gif"/>
          <p:cNvPicPr>
            <a:picLocks noChangeAspect="1"/>
          </p:cNvPicPr>
          <p:nvPr/>
        </p:nvPicPr>
        <p:blipFill>
          <a:blip r:embed="rId6" cstate="print"/>
          <a:srcRect/>
          <a:stretch>
            <a:fillRect/>
          </a:stretch>
        </p:blipFill>
        <p:spPr bwMode="auto">
          <a:xfrm>
            <a:off x="904875" y="2276475"/>
            <a:ext cx="4619625" cy="27051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0"/>
                                        <p:tgtEl>
                                          <p:spTgt spid="18"/>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1000"/>
                                        <p:tgtEl>
                                          <p:spTgt spid="1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7" grpId="0" animBg="1"/>
      <p:bldP spid="28" grpId="0"/>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1"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07522" name="Rectangle 3"/>
          <p:cNvSpPr>
            <a:spLocks noGrp="1" noChangeArrowheads="1"/>
          </p:cNvSpPr>
          <p:nvPr>
            <p:ph type="title"/>
          </p:nvPr>
        </p:nvSpPr>
        <p:spPr>
          <a:xfrm>
            <a:off x="566738" y="0"/>
            <a:ext cx="8577262" cy="667657"/>
          </a:xfrm>
        </p:spPr>
        <p:txBody>
          <a:bodyPr/>
          <a:lstStyle/>
          <a:p>
            <a:r>
              <a:rPr lang="el-GR" dirty="0" smtClean="0">
                <a:solidFill>
                  <a:srgbClr val="668C6B"/>
                </a:solidFill>
              </a:rPr>
              <a:t>ΕΦΑΡΜΟΓΗ</a:t>
            </a:r>
            <a:endParaRPr lang="en-US" dirty="0" smtClean="0">
              <a:solidFill>
                <a:srgbClr val="668C6B"/>
              </a:solidFill>
            </a:endParaRPr>
          </a:p>
        </p:txBody>
      </p:sp>
      <p:sp>
        <p:nvSpPr>
          <p:cNvPr id="107523" name="Rectangle 5"/>
          <p:cNvSpPr>
            <a:spLocks noChangeArrowheads="1"/>
          </p:cNvSpPr>
          <p:nvPr/>
        </p:nvSpPr>
        <p:spPr bwMode="auto">
          <a:xfrm>
            <a:off x="566737" y="792163"/>
            <a:ext cx="8345033" cy="461665"/>
          </a:xfrm>
          <a:prstGeom prst="rect">
            <a:avLst/>
          </a:prstGeom>
          <a:noFill/>
          <a:ln w="9525" algn="ctr">
            <a:noFill/>
            <a:miter lim="800000"/>
            <a:headEnd/>
            <a:tailEnd/>
          </a:ln>
        </p:spPr>
        <p:txBody>
          <a:bodyPr wrap="square">
            <a:spAutoFit/>
          </a:bodyPr>
          <a:lstStyle/>
          <a:p>
            <a:pPr>
              <a:spcBef>
                <a:spcPct val="20000"/>
              </a:spcBef>
            </a:pPr>
            <a:r>
              <a:rPr lang="el-GR" sz="2400" dirty="0" smtClean="0">
                <a:solidFill>
                  <a:srgbClr val="356A41"/>
                </a:solidFill>
              </a:rPr>
              <a:t>Παραδείγματα Προστασίας Νηπιακής Βιομηχανίας</a:t>
            </a:r>
          </a:p>
        </p:txBody>
      </p:sp>
      <p:cxnSp>
        <p:nvCxnSpPr>
          <p:cNvPr id="107524"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07525" name="Rectangle 5"/>
          <p:cNvSpPr>
            <a:spLocks noChangeArrowheads="1"/>
          </p:cNvSpPr>
          <p:nvPr/>
        </p:nvSpPr>
        <p:spPr bwMode="auto">
          <a:xfrm>
            <a:off x="566738" y="1223963"/>
            <a:ext cx="7351712"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Υπολογιστές στη Βραζιλία</a:t>
            </a:r>
            <a:endParaRPr lang="en-US" sz="2000" dirty="0">
              <a:solidFill>
                <a:srgbClr val="356A41"/>
              </a:solidFill>
            </a:endParaRPr>
          </a:p>
        </p:txBody>
      </p:sp>
      <p:sp>
        <p:nvSpPr>
          <p:cNvPr id="25" name="Rectangle 6"/>
          <p:cNvSpPr>
            <a:spLocks noChangeArrowheads="1"/>
          </p:cNvSpPr>
          <p:nvPr/>
        </p:nvSpPr>
        <p:spPr bwMode="auto">
          <a:xfrm>
            <a:off x="566738" y="1625600"/>
            <a:ext cx="7947025" cy="400050"/>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Πλεόνασμα Καταναλωτή και Παραγωγού</a:t>
            </a:r>
            <a:endParaRPr lang="en-US" sz="2000" b="0" dirty="0">
              <a:solidFill>
                <a:srgbClr val="3D68AF"/>
              </a:solidFill>
            </a:endParaRPr>
          </a:p>
        </p:txBody>
      </p:sp>
      <p:grpSp>
        <p:nvGrpSpPr>
          <p:cNvPr id="49" name="Group 39"/>
          <p:cNvGrpSpPr>
            <a:grpSpLocks/>
          </p:cNvGrpSpPr>
          <p:nvPr/>
        </p:nvGrpSpPr>
        <p:grpSpPr bwMode="auto">
          <a:xfrm>
            <a:off x="566738" y="2019300"/>
            <a:ext cx="8272462" cy="2614613"/>
            <a:chOff x="566738" y="2200275"/>
            <a:chExt cx="7805737" cy="4219575"/>
          </a:xfrm>
        </p:grpSpPr>
        <p:sp>
          <p:nvSpPr>
            <p:cNvPr id="107533" name="Rectangle 4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07534" name="Rectangle 50"/>
            <p:cNvSpPr>
              <a:spLocks noChangeArrowheads="1"/>
            </p:cNvSpPr>
            <p:nvPr/>
          </p:nvSpPr>
          <p:spPr bwMode="auto">
            <a:xfrm>
              <a:off x="581024" y="2219326"/>
              <a:ext cx="7772401" cy="501693"/>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52" name="Text Box 7"/>
          <p:cNvSpPr txBox="1">
            <a:spLocks noChangeArrowheads="1"/>
          </p:cNvSpPr>
          <p:nvPr/>
        </p:nvSpPr>
        <p:spPr bwMode="auto">
          <a:xfrm>
            <a:off x="585788" y="2039938"/>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ΠΙΝΑΚΑΣ</a:t>
            </a:r>
            <a:r>
              <a:rPr lang="en-US" dirty="0" smtClean="0"/>
              <a:t> </a:t>
            </a:r>
            <a:r>
              <a:rPr lang="en-US" dirty="0"/>
              <a:t>9-3</a:t>
            </a:r>
          </a:p>
        </p:txBody>
      </p:sp>
      <p:sp>
        <p:nvSpPr>
          <p:cNvPr id="53" name="Rectangle 52"/>
          <p:cNvSpPr>
            <a:spLocks noChangeArrowheads="1"/>
          </p:cNvSpPr>
          <p:nvPr/>
        </p:nvSpPr>
        <p:spPr bwMode="auto">
          <a:xfrm>
            <a:off x="676275" y="2940050"/>
            <a:ext cx="8032750" cy="1625600"/>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54" name="Rectangle 53"/>
          <p:cNvSpPr>
            <a:spLocks noChangeArrowheads="1"/>
          </p:cNvSpPr>
          <p:nvPr/>
        </p:nvSpPr>
        <p:spPr bwMode="auto">
          <a:xfrm>
            <a:off x="566738" y="2352675"/>
            <a:ext cx="8126412" cy="584775"/>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Κλάδος Υπολογιστών στη Βραζιλία</a:t>
            </a:r>
            <a:r>
              <a:rPr lang="en-US" sz="1600" dirty="0" smtClean="0">
                <a:solidFill>
                  <a:srgbClr val="8A3A6A"/>
                </a:solidFill>
              </a:rPr>
              <a:t> </a:t>
            </a:r>
            <a:r>
              <a:rPr lang="el-GR" sz="1600" dirty="0" smtClean="0"/>
              <a:t>Ο πίνακας αυτός δείχνει τις επιπτώσεις της κρατικής απαγόρευσης εισαγωγών υπολογιστών στη Βραζιλία </a:t>
            </a:r>
            <a:endParaRPr lang="en-US" sz="1600" dirty="0"/>
          </a:p>
        </p:txBody>
      </p:sp>
      <p:pic>
        <p:nvPicPr>
          <p:cNvPr id="57" name="Picture 56" descr="table9-3_PPT.gif"/>
          <p:cNvPicPr>
            <a:picLocks noChangeAspect="1"/>
          </p:cNvPicPr>
          <p:nvPr/>
        </p:nvPicPr>
        <p:blipFill>
          <a:blip r:embed="rId3" cstate="print"/>
          <a:srcRect/>
          <a:stretch>
            <a:fillRect/>
          </a:stretch>
        </p:blipFill>
        <p:spPr bwMode="auto">
          <a:xfrm>
            <a:off x="682625" y="3008313"/>
            <a:ext cx="8010525" cy="1495425"/>
          </a:xfrm>
          <a:prstGeom prst="rect">
            <a:avLst/>
          </a:prstGeom>
          <a:noFill/>
          <a:ln w="9525">
            <a:noFill/>
            <a:miter lim="800000"/>
            <a:headEnd/>
            <a:tailEnd/>
          </a:ln>
        </p:spPr>
      </p:pic>
      <p:sp>
        <p:nvSpPr>
          <p:cNvPr id="22" name="Rectangle 6"/>
          <p:cNvSpPr>
            <a:spLocks noChangeArrowheads="1"/>
          </p:cNvSpPr>
          <p:nvPr/>
        </p:nvSpPr>
        <p:spPr bwMode="auto">
          <a:xfrm>
            <a:off x="538163" y="5080000"/>
            <a:ext cx="8251825" cy="1631216"/>
          </a:xfrm>
          <a:prstGeom prst="rect">
            <a:avLst/>
          </a:prstGeom>
          <a:noFill/>
          <a:ln w="9525" algn="ctr">
            <a:noFill/>
            <a:miter lim="800000"/>
            <a:headEnd/>
            <a:tailEnd/>
          </a:ln>
        </p:spPr>
        <p:txBody>
          <a:bodyPr>
            <a:spAutoFit/>
          </a:bodyPr>
          <a:lstStyle/>
          <a:p>
            <a:pPr>
              <a:spcBef>
                <a:spcPct val="10000"/>
              </a:spcBef>
              <a:spcAft>
                <a:spcPct val="10000"/>
              </a:spcAft>
            </a:pPr>
            <a:r>
              <a:rPr lang="el-GR" sz="2000" dirty="0" smtClean="0">
                <a:solidFill>
                  <a:srgbClr val="3D68AF"/>
                </a:solidFill>
              </a:rPr>
              <a:t>Άλλες Απώλειες </a:t>
            </a:r>
            <a:r>
              <a:rPr lang="en-US" sz="2000" b="0" dirty="0" smtClean="0"/>
              <a:t> </a:t>
            </a:r>
            <a:r>
              <a:rPr lang="el-GR" sz="2000" b="0" dirty="0" smtClean="0"/>
              <a:t>Οι υψηλότερες τιμές στη Βραζιλία προκάλεσαν κόστος για τις επιχειρήσεις της Βραζιλίας που βασιζόταν στους υπολογιστές για τη μεταποίηση, όπως επίσης και σε ατομικούς χρήστες, που τελικά κατέληξαν να είναι εξαιρετικά δυσαρεστημένοι με την κυβερνητική πολιτική.</a:t>
            </a:r>
            <a:endParaRPr lang="en-US" sz="2000" b="0" dirty="0">
              <a:solidFill>
                <a:srgbClr val="3D68A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ppt_x</p:attrName>
                                        </p:attrNameLst>
                                      </p:cBhvr>
                                      <p:tavLst>
                                        <p:tav tm="0">
                                          <p:val>
                                            <p:strVal val="#ppt_x-.2"/>
                                          </p:val>
                                        </p:tav>
                                        <p:tav tm="100000">
                                          <p:val>
                                            <p:strVal val="#ppt_x"/>
                                          </p:val>
                                        </p:tav>
                                      </p:tavLst>
                                    </p:anim>
                                    <p:anim calcmode="lin" valueType="num">
                                      <p:cBhvr>
                                        <p:cTn id="12"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3" dur="500"/>
                                        <p:tgtEl>
                                          <p:spTgt spid="4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par>
                          <p:cTn id="26" fill="hold">
                            <p:stCondLst>
                              <p:cond delay="2500"/>
                            </p:stCondLst>
                            <p:childTnLst>
                              <p:par>
                                <p:cTn id="27" presetID="17"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500" fill="hold"/>
                                        <p:tgtEl>
                                          <p:spTgt spid="57"/>
                                        </p:tgtEl>
                                        <p:attrNameLst>
                                          <p:attrName>ppt_x</p:attrName>
                                        </p:attrNameLst>
                                      </p:cBhvr>
                                      <p:tavLst>
                                        <p:tav tm="0">
                                          <p:val>
                                            <p:strVal val="#ppt_x"/>
                                          </p:val>
                                        </p:tav>
                                        <p:tav tm="100000">
                                          <p:val>
                                            <p:strVal val="#ppt_x"/>
                                          </p:val>
                                        </p:tav>
                                      </p:tavLst>
                                    </p:anim>
                                    <p:anim calcmode="lin" valueType="num">
                                      <p:cBhvr>
                                        <p:cTn id="30" dur="500" fill="hold"/>
                                        <p:tgtEl>
                                          <p:spTgt spid="57"/>
                                        </p:tgtEl>
                                        <p:attrNameLst>
                                          <p:attrName>ppt_y</p:attrName>
                                        </p:attrNameLst>
                                      </p:cBhvr>
                                      <p:tavLst>
                                        <p:tav tm="0">
                                          <p:val>
                                            <p:strVal val="#ppt_y-#ppt_h/2"/>
                                          </p:val>
                                        </p:tav>
                                        <p:tav tm="100000">
                                          <p:val>
                                            <p:strVal val="#ppt_y"/>
                                          </p:val>
                                        </p:tav>
                                      </p:tavLst>
                                    </p:anim>
                                    <p:anim calcmode="lin" valueType="num">
                                      <p:cBhvr>
                                        <p:cTn id="31" dur="500" fill="hold"/>
                                        <p:tgtEl>
                                          <p:spTgt spid="57"/>
                                        </p:tgtEl>
                                        <p:attrNameLst>
                                          <p:attrName>ppt_w</p:attrName>
                                        </p:attrNameLst>
                                      </p:cBhvr>
                                      <p:tavLst>
                                        <p:tav tm="0">
                                          <p:val>
                                            <p:strVal val="#ppt_w"/>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52" grpId="0" animBg="1"/>
      <p:bldP spid="53" grpId="0" animBg="1"/>
      <p:bldP spid="54" grpId="0"/>
      <p:bldP spid="2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 name="Group 15"/>
          <p:cNvGrpSpPr>
            <a:grpSpLocks/>
          </p:cNvGrpSpPr>
          <p:nvPr/>
        </p:nvGrpSpPr>
        <p:grpSpPr bwMode="auto">
          <a:xfrm>
            <a:off x="493713" y="417513"/>
            <a:ext cx="5662612" cy="820737"/>
            <a:chOff x="566739" y="4345160"/>
            <a:chExt cx="5662264" cy="820738"/>
          </a:xfrm>
        </p:grpSpPr>
        <p:pic>
          <p:nvPicPr>
            <p:cNvPr id="109573" name="Picture 16"/>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18" name="Rectangle 3"/>
            <p:cNvSpPr txBox="1">
              <a:spLocks noChangeArrowheads="1"/>
            </p:cNvSpPr>
            <p:nvPr/>
          </p:nvSpPr>
          <p:spPr bwMode="auto">
            <a:xfrm>
              <a:off x="566739" y="4345160"/>
              <a:ext cx="5662264"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ΠΡΩΤΟΣΕΛΙΔΟ</a:t>
              </a:r>
              <a:endParaRPr lang="en-US" sz="2400" kern="0" dirty="0">
                <a:solidFill>
                  <a:srgbClr val="69134B"/>
                </a:solidFill>
                <a:latin typeface="+mj-lt"/>
                <a:ea typeface="+mj-ea"/>
                <a:cs typeface="+mj-cs"/>
              </a:endParaRPr>
            </a:p>
          </p:txBody>
        </p:sp>
      </p:grpSp>
      <p:sp>
        <p:nvSpPr>
          <p:cNvPr id="19" name="Rectangle 5"/>
          <p:cNvSpPr>
            <a:spLocks noChangeArrowheads="1"/>
          </p:cNvSpPr>
          <p:nvPr/>
        </p:nvSpPr>
        <p:spPr bwMode="auto">
          <a:xfrm>
            <a:off x="582613" y="1431925"/>
            <a:ext cx="7603444"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chemeClr val="accent2"/>
                </a:solidFill>
              </a:rPr>
              <a:t>Η Συμφωνία με τη Σαγκάη Εξασφαλίζει Κέρδη για την </a:t>
            </a:r>
            <a:r>
              <a:rPr lang="en-US" sz="2000" dirty="0" smtClean="0">
                <a:solidFill>
                  <a:schemeClr val="accent2"/>
                </a:solidFill>
              </a:rPr>
              <a:t> </a:t>
            </a:r>
            <a:r>
              <a:rPr lang="en-US" sz="2000" dirty="0">
                <a:solidFill>
                  <a:schemeClr val="accent2"/>
                </a:solidFill>
              </a:rPr>
              <a:t>GM</a:t>
            </a:r>
          </a:p>
        </p:txBody>
      </p:sp>
      <p:sp>
        <p:nvSpPr>
          <p:cNvPr id="20" name="Rectangle 19"/>
          <p:cNvSpPr>
            <a:spLocks noChangeArrowheads="1"/>
          </p:cNvSpPr>
          <p:nvPr/>
        </p:nvSpPr>
        <p:spPr bwMode="auto">
          <a:xfrm>
            <a:off x="633413" y="1909763"/>
            <a:ext cx="8510587" cy="4708981"/>
          </a:xfrm>
          <a:prstGeom prst="rect">
            <a:avLst/>
          </a:prstGeom>
          <a:noFill/>
          <a:ln w="9525" algn="ctr">
            <a:noFill/>
            <a:miter lim="800000"/>
            <a:headEnd/>
            <a:tailEnd/>
          </a:ln>
        </p:spPr>
        <p:txBody>
          <a:bodyPr>
            <a:spAutoFit/>
          </a:bodyPr>
          <a:lstStyle/>
          <a:p>
            <a:r>
              <a:rPr lang="el-GR" sz="2000" b="0" dirty="0" smtClean="0"/>
              <a:t>Ένα στα τέσσερα αυτοκίνητα της</a:t>
            </a:r>
            <a:r>
              <a:rPr lang="en-US" sz="2000" b="0" dirty="0" smtClean="0"/>
              <a:t> </a:t>
            </a:r>
            <a:r>
              <a:rPr lang="en-US" sz="2000" b="0" dirty="0"/>
              <a:t>GM </a:t>
            </a:r>
            <a:r>
              <a:rPr lang="el-GR" sz="2000" b="0" dirty="0" smtClean="0"/>
              <a:t>κατασκευάζεται σήμερα στην Κίνα. Ακόμη κι εκείνα τα αυτοκίνητα που κατασκευάζονται στο </a:t>
            </a:r>
            <a:r>
              <a:rPr lang="en-US" sz="2000" b="0" dirty="0" smtClean="0"/>
              <a:t>Detroit </a:t>
            </a:r>
            <a:r>
              <a:rPr lang="el-GR" sz="2000" b="0" dirty="0" smtClean="0"/>
              <a:t>είναι εν μέρει σχεδιασμένα στη Σαγκάη. </a:t>
            </a:r>
            <a:endParaRPr lang="en-US" sz="2000" b="0" dirty="0"/>
          </a:p>
          <a:p>
            <a:endParaRPr lang="en-US" sz="2000" b="0" dirty="0"/>
          </a:p>
          <a:p>
            <a:r>
              <a:rPr lang="el-GR" sz="2000" b="0" dirty="0" smtClean="0"/>
              <a:t>Σε αντάλλαγμα μιας συμφωνίας να πωλεί κινεζικά μικρά εμπορικά αυτοκίνητα στην Ινδία</a:t>
            </a:r>
            <a:r>
              <a:rPr lang="en-US" sz="2000" b="0" dirty="0" smtClean="0"/>
              <a:t>, </a:t>
            </a:r>
            <a:r>
              <a:rPr lang="en-US" sz="2000" b="0" dirty="0"/>
              <a:t>GM </a:t>
            </a:r>
            <a:r>
              <a:rPr lang="el-GR" sz="2000" b="0" dirty="0" smtClean="0"/>
              <a:t>συμφώνησε να παραιτηθεί από την 50-50 ιδιοκτησία της κοινοπραξίας </a:t>
            </a:r>
            <a:r>
              <a:rPr lang="en-US" sz="2000" b="0" dirty="0" smtClean="0"/>
              <a:t>Shanghai </a:t>
            </a:r>
            <a:r>
              <a:rPr lang="en-US" sz="2000" b="0" dirty="0"/>
              <a:t>General Motors.</a:t>
            </a:r>
          </a:p>
          <a:p>
            <a:endParaRPr lang="el-GR" sz="2000" b="0" dirty="0" smtClean="0"/>
          </a:p>
          <a:p>
            <a:r>
              <a:rPr lang="el-GR" sz="2000" b="0" dirty="0" smtClean="0"/>
              <a:t>Θα διαπιστώσουν κάποια μέρα οι παρατηρητές εξετάζοντας τη συμφωνία ότι τη μέρα εκείνη η </a:t>
            </a:r>
            <a:r>
              <a:rPr lang="en-US" sz="2000" b="0" dirty="0" smtClean="0"/>
              <a:t>GM</a:t>
            </a:r>
            <a:r>
              <a:rPr lang="el-GR" sz="2000" b="0" dirty="0" smtClean="0"/>
              <a:t> υπέγραψε το μέλλον της με τους Κινέζους; </a:t>
            </a:r>
            <a:r>
              <a:rPr lang="en-US" sz="2000" b="0" dirty="0" smtClean="0"/>
              <a:t> </a:t>
            </a:r>
            <a:endParaRPr lang="en-US" sz="2000" b="0" dirty="0"/>
          </a:p>
          <a:p>
            <a:endParaRPr lang="en-US" sz="2000" b="0" dirty="0"/>
          </a:p>
          <a:p>
            <a:r>
              <a:rPr lang="el-GR" sz="2000" b="0" dirty="0" smtClean="0"/>
              <a:t>Χωρίς την Κίνα, η </a:t>
            </a:r>
            <a:r>
              <a:rPr lang="en-US" sz="2000" b="0" dirty="0" smtClean="0"/>
              <a:t> GM</a:t>
            </a:r>
            <a:r>
              <a:rPr lang="el-GR" sz="2000" b="0" dirty="0" smtClean="0"/>
              <a:t> πιθανώς να μην μπορεί να σωθεί γενικώς, κάτι που αποτελεί σημαντική αναστροφή της κατάστασης πριν μια δεκαετία, όταν η κινεζική αυτοκινητοβιομηχανία μόλις και πατούσε στα πόδια της και χρειαζόταν απελπισμένα τις επενδύσεις της </a:t>
            </a:r>
            <a:r>
              <a:rPr lang="en-US" sz="2000" b="0" dirty="0" smtClean="0"/>
              <a:t> GM</a:t>
            </a:r>
            <a:r>
              <a:rPr lang="el-GR" sz="2000" b="0" dirty="0" smtClean="0"/>
              <a:t>.</a:t>
            </a:r>
            <a:endParaRPr lang="en-US" sz="2000" b="0" dirty="0"/>
          </a:p>
        </p:txBody>
      </p:sp>
      <p:cxnSp>
        <p:nvCxnSpPr>
          <p:cNvPr id="21" name="Straight Connector 20"/>
          <p:cNvCxnSpPr>
            <a:cxnSpLocks noChangeShapeType="1"/>
          </p:cNvCxnSpPr>
          <p:nvPr/>
        </p:nvCxnSpPr>
        <p:spPr bwMode="auto">
          <a:xfrm>
            <a:off x="639763" y="1333500"/>
            <a:ext cx="45434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11618" name="Rectangle 3"/>
          <p:cNvSpPr>
            <a:spLocks noGrp="1" noChangeArrowheads="1"/>
          </p:cNvSpPr>
          <p:nvPr>
            <p:ph type="title"/>
          </p:nvPr>
        </p:nvSpPr>
        <p:spPr>
          <a:xfrm>
            <a:off x="566738" y="0"/>
            <a:ext cx="8577262" cy="944563"/>
          </a:xfrm>
        </p:spPr>
        <p:txBody>
          <a:bodyPr/>
          <a:lstStyle/>
          <a:p>
            <a:r>
              <a:rPr lang="el-GR" dirty="0" smtClean="0">
                <a:solidFill>
                  <a:srgbClr val="668C6B"/>
                </a:solidFill>
              </a:rPr>
              <a:t>ΕΦΑΡΜΟΓΗ</a:t>
            </a:r>
            <a:endParaRPr lang="en-US" dirty="0" smtClean="0">
              <a:solidFill>
                <a:srgbClr val="668C6B"/>
              </a:solidFill>
            </a:endParaRPr>
          </a:p>
        </p:txBody>
      </p:sp>
      <p:sp>
        <p:nvSpPr>
          <p:cNvPr id="111619" name="Rectangle 5"/>
          <p:cNvSpPr>
            <a:spLocks noChangeArrowheads="1"/>
          </p:cNvSpPr>
          <p:nvPr/>
        </p:nvSpPr>
        <p:spPr bwMode="auto">
          <a:xfrm>
            <a:off x="566738" y="792163"/>
            <a:ext cx="7351712" cy="830997"/>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Παραδείγματα Προστασίας Νηπιακής Βιομηχανίας</a:t>
            </a:r>
          </a:p>
        </p:txBody>
      </p:sp>
      <p:cxnSp>
        <p:nvCxnSpPr>
          <p:cNvPr id="111620"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4" name="Rectangle 5"/>
          <p:cNvSpPr>
            <a:spLocks noChangeArrowheads="1"/>
          </p:cNvSpPr>
          <p:nvPr/>
        </p:nvSpPr>
        <p:spPr bwMode="auto">
          <a:xfrm>
            <a:off x="566738" y="1741714"/>
            <a:ext cx="7351712"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Προστασία της Αυτοκινητοβιομηχανίας στην Κίνα</a:t>
            </a:r>
            <a:endParaRPr lang="en-US" sz="2000" dirty="0">
              <a:solidFill>
                <a:srgbClr val="356A41"/>
              </a:solidFill>
            </a:endParaRPr>
          </a:p>
        </p:txBody>
      </p:sp>
      <p:sp>
        <p:nvSpPr>
          <p:cNvPr id="16" name="Rectangle 15"/>
          <p:cNvSpPr>
            <a:spLocks noChangeArrowheads="1"/>
          </p:cNvSpPr>
          <p:nvPr/>
        </p:nvSpPr>
        <p:spPr bwMode="auto">
          <a:xfrm>
            <a:off x="654050" y="2438400"/>
            <a:ext cx="7691438" cy="4278094"/>
          </a:xfrm>
          <a:prstGeom prst="rect">
            <a:avLst/>
          </a:prstGeom>
          <a:noFill/>
          <a:ln w="9525">
            <a:noFill/>
            <a:miter lim="800000"/>
            <a:headEnd/>
            <a:tailEnd/>
          </a:ln>
        </p:spPr>
        <p:txBody>
          <a:bodyPr wrap="square">
            <a:spAutoFit/>
          </a:bodyPr>
          <a:lstStyle/>
          <a:p>
            <a:pPr marL="342900" indent="-342900">
              <a:spcBef>
                <a:spcPct val="10000"/>
              </a:spcBef>
              <a:spcAft>
                <a:spcPct val="10000"/>
              </a:spcAft>
              <a:buFont typeface="Arial" charset="0"/>
              <a:buChar char="•"/>
            </a:pPr>
            <a:r>
              <a:rPr lang="el-GR" sz="2000" b="0" dirty="0" smtClean="0"/>
              <a:t>Το 2009 η Κίνα ξεπέρασε τις ΗΠΑ κι έγινε η μεγαλύτερη αγορά αυτοκινήτων στον κόσμο. Ισχυρός ανταγωνισμός μεταξύ ξένων επιχειρήσεων με έδρα την Κίνα, τοπικοί παραγωγοί, και πωλήσεις εισαγωγών είχαν ως αποτέλεσμα νέα μοντέλα αυτοκινήτων και μειωμένες τιμές. </a:t>
            </a:r>
            <a:r>
              <a:rPr lang="en-US" sz="2000" b="0" dirty="0" smtClean="0"/>
              <a:t> </a:t>
            </a:r>
            <a:endParaRPr lang="en-US" sz="2000" b="0" dirty="0"/>
          </a:p>
          <a:p>
            <a:pPr marL="342900" indent="-342900"/>
            <a:r>
              <a:rPr lang="el-GR" sz="2400" dirty="0" smtClean="0">
                <a:solidFill>
                  <a:srgbClr val="3D68AF"/>
                </a:solidFill>
              </a:rPr>
              <a:t>Παραγωγή στην Κίνα</a:t>
            </a:r>
            <a:endParaRPr lang="en-US" sz="2400" dirty="0">
              <a:solidFill>
                <a:srgbClr val="3D68AF"/>
              </a:solidFill>
            </a:endParaRPr>
          </a:p>
          <a:p>
            <a:pPr marL="342900" indent="-342900"/>
            <a:r>
              <a:rPr lang="en-US" sz="2000" b="0" dirty="0"/>
              <a:t>	</a:t>
            </a:r>
            <a:r>
              <a:rPr lang="el-GR" sz="2000" b="0" dirty="0" smtClean="0"/>
              <a:t>Ξεκινώντας στις αρχές της δεκαετίας του 1980, η Κίνα επέτρεψε ένα αριθμό κοινοπραξιών μεταξύ ξένων επιχειρήσεων και τοπικών κινεζικών εταίρων. </a:t>
            </a:r>
            <a:endParaRPr lang="en-US" sz="2000" b="0" dirty="0"/>
          </a:p>
          <a:p>
            <a:pPr marL="342900" indent="-342900">
              <a:spcBef>
                <a:spcPct val="10000"/>
              </a:spcBef>
              <a:spcAft>
                <a:spcPct val="10000"/>
              </a:spcAft>
              <a:buFont typeface="Arial" charset="0"/>
              <a:buChar char="•"/>
            </a:pPr>
            <a:r>
              <a:rPr lang="el-GR" sz="2000" b="0" dirty="0" smtClean="0"/>
              <a:t>Διάφοροι κανονισμοί, σε συνδυασμό με υψηλούς δασμούς, βοήθησαν τουλάχιστον κάποιες από τις νέες κοινοπραξίες να πετύχουν.</a:t>
            </a:r>
            <a:r>
              <a:rPr lang="en-US" sz="2000" b="0" dirty="0" smtClean="0"/>
              <a:t>.</a:t>
            </a:r>
            <a:endParaRPr lang="en-US" sz="2000" b="0" dirty="0"/>
          </a:p>
          <a:p>
            <a:pPr marL="342900" indent="-342900">
              <a:spcBef>
                <a:spcPct val="10000"/>
              </a:spcBef>
              <a:spcAft>
                <a:spcPct val="10000"/>
              </a:spcAft>
              <a:buFont typeface="Arial" charset="0"/>
              <a:buChar char="•"/>
            </a:pPr>
            <a:endParaRPr lang="en-US" sz="2000" b="0" dirty="0"/>
          </a:p>
        </p:txBody>
      </p:sp>
      <p:pic>
        <p:nvPicPr>
          <p:cNvPr id="54274" name="Picture 2"/>
          <p:cNvPicPr>
            <a:picLocks noChangeAspect="1" noChangeArrowheads="1"/>
          </p:cNvPicPr>
          <p:nvPr/>
        </p:nvPicPr>
        <p:blipFill>
          <a:blip r:embed="rId3" cstate="print"/>
          <a:srcRect/>
          <a:stretch>
            <a:fillRect/>
          </a:stretch>
        </p:blipFill>
        <p:spPr bwMode="auto">
          <a:xfrm>
            <a:off x="6945313" y="0"/>
            <a:ext cx="2198687" cy="14493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274"/>
                                        </p:tgtEl>
                                        <p:attrNameLst>
                                          <p:attrName>style.visibility</p:attrName>
                                        </p:attrNameLst>
                                      </p:cBhvr>
                                      <p:to>
                                        <p:strVal val="visible"/>
                                      </p:to>
                                    </p:set>
                                    <p:animEffect transition="in" filter="fade">
                                      <p:cBhvr>
                                        <p:cTn id="11" dur="500"/>
                                        <p:tgtEl>
                                          <p:spTgt spid="5427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13666" name="Rectangle 3"/>
          <p:cNvSpPr>
            <a:spLocks noGrp="1" noChangeArrowheads="1"/>
          </p:cNvSpPr>
          <p:nvPr>
            <p:ph type="title"/>
          </p:nvPr>
        </p:nvSpPr>
        <p:spPr>
          <a:xfrm>
            <a:off x="566738" y="1"/>
            <a:ext cx="8577262" cy="711200"/>
          </a:xfrm>
        </p:spPr>
        <p:txBody>
          <a:bodyPr/>
          <a:lstStyle/>
          <a:p>
            <a:r>
              <a:rPr lang="el-GR" dirty="0" smtClean="0">
                <a:solidFill>
                  <a:srgbClr val="668C6B"/>
                </a:solidFill>
              </a:rPr>
              <a:t>ΕΦΑΡΜΟΓΗ</a:t>
            </a:r>
            <a:endParaRPr lang="en-US" dirty="0" smtClean="0">
              <a:solidFill>
                <a:srgbClr val="668C6B"/>
              </a:solidFill>
            </a:endParaRPr>
          </a:p>
        </p:txBody>
      </p:sp>
      <p:sp>
        <p:nvSpPr>
          <p:cNvPr id="113667" name="Rectangle 5"/>
          <p:cNvSpPr>
            <a:spLocks noChangeArrowheads="1"/>
          </p:cNvSpPr>
          <p:nvPr/>
        </p:nvSpPr>
        <p:spPr bwMode="auto">
          <a:xfrm>
            <a:off x="566738" y="792163"/>
            <a:ext cx="7351712" cy="904863"/>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Παραδείγματα Προστασίας Νηπιακής </a:t>
            </a:r>
          </a:p>
          <a:p>
            <a:pPr>
              <a:spcBef>
                <a:spcPct val="20000"/>
              </a:spcBef>
            </a:pPr>
            <a:r>
              <a:rPr lang="el-GR" sz="2400" dirty="0" smtClean="0">
                <a:solidFill>
                  <a:srgbClr val="356A41"/>
                </a:solidFill>
              </a:rPr>
              <a:t>Βιομηχανίας</a:t>
            </a:r>
          </a:p>
        </p:txBody>
      </p:sp>
      <p:cxnSp>
        <p:nvCxnSpPr>
          <p:cNvPr id="113668"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13669" name="Rectangle 5"/>
          <p:cNvSpPr>
            <a:spLocks noChangeArrowheads="1"/>
          </p:cNvSpPr>
          <p:nvPr/>
        </p:nvSpPr>
        <p:spPr bwMode="auto">
          <a:xfrm>
            <a:off x="566738" y="1683656"/>
            <a:ext cx="7351712"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rgbClr val="356A41"/>
                </a:solidFill>
              </a:rPr>
              <a:t>Προστασία της Αυτοκινητοβιομηχανίας στην Κίνα</a:t>
            </a:r>
            <a:endParaRPr lang="en-US" sz="2000" dirty="0" smtClean="0">
              <a:solidFill>
                <a:srgbClr val="356A41"/>
              </a:solidFill>
            </a:endParaRPr>
          </a:p>
        </p:txBody>
      </p:sp>
      <p:sp>
        <p:nvSpPr>
          <p:cNvPr id="25" name="Rectangle 6"/>
          <p:cNvSpPr>
            <a:spLocks noChangeArrowheads="1"/>
          </p:cNvSpPr>
          <p:nvPr/>
        </p:nvSpPr>
        <p:spPr bwMode="auto">
          <a:xfrm>
            <a:off x="566738" y="2206171"/>
            <a:ext cx="8083550" cy="4353499"/>
          </a:xfrm>
          <a:prstGeom prst="rect">
            <a:avLst/>
          </a:prstGeom>
          <a:noFill/>
          <a:ln w="9525" algn="ctr">
            <a:noFill/>
            <a:miter lim="800000"/>
            <a:headEnd/>
            <a:tailEnd/>
          </a:ln>
          <a:effectLst/>
        </p:spPr>
        <p:txBody>
          <a:bodyPr wrap="square">
            <a:spAutoFit/>
          </a:bodyPr>
          <a:lstStyle/>
          <a:p>
            <a:pPr>
              <a:spcBef>
                <a:spcPct val="20000"/>
              </a:spcBef>
              <a:defRPr/>
            </a:pPr>
            <a:r>
              <a:rPr lang="el-GR" sz="2400" dirty="0" smtClean="0">
                <a:solidFill>
                  <a:srgbClr val="3D68AF"/>
                </a:solidFill>
              </a:rPr>
              <a:t>Κόστος για Καταναλωτές</a:t>
            </a:r>
            <a:r>
              <a:rPr lang="en-US" sz="2400" dirty="0" smtClean="0">
                <a:solidFill>
                  <a:srgbClr val="3D68AF"/>
                </a:solidFill>
              </a:rPr>
              <a:t> </a:t>
            </a:r>
            <a:r>
              <a:rPr lang="el-GR" sz="2400" b="0" dirty="0" smtClean="0"/>
              <a:t>Οι ποσοστώσεις έχουν μια συγκεκριμένη μεγάλη επίπτωση στις εγχώριες τιμές όταν η εγχώρια επιχείρηση είναι μονοπώλιο. Αυτό συνέβη με τις πωλήσεις της κοινοπραξίας της </a:t>
            </a:r>
            <a:r>
              <a:rPr lang="en-US" sz="2400" b="0" dirty="0" smtClean="0"/>
              <a:t>Volkswagen, </a:t>
            </a:r>
            <a:r>
              <a:rPr lang="el-GR" sz="2400" b="0" dirty="0" smtClean="0"/>
              <a:t>στη Σαγκάη</a:t>
            </a:r>
            <a:r>
              <a:rPr lang="en-US" sz="2400" b="0" dirty="0" smtClean="0"/>
              <a:t>,</a:t>
            </a:r>
            <a:r>
              <a:rPr lang="el-GR" sz="2400" b="0" dirty="0" smtClean="0"/>
              <a:t> η οποία αποτελούσε ένα τοπικό μονοπώλιο για τις πωλήσεις των οχημάτων της. </a:t>
            </a:r>
            <a:r>
              <a:rPr lang="en-US" sz="2400" b="0" dirty="0"/>
              <a:t/>
            </a:r>
            <a:br>
              <a:rPr lang="en-US" sz="2400" b="0" dirty="0"/>
            </a:br>
            <a:endParaRPr lang="en-US" sz="1050" b="0" dirty="0"/>
          </a:p>
          <a:p>
            <a:pPr>
              <a:spcBef>
                <a:spcPct val="10000"/>
              </a:spcBef>
              <a:spcAft>
                <a:spcPct val="10000"/>
              </a:spcAft>
              <a:defRPr/>
            </a:pPr>
            <a:r>
              <a:rPr lang="el-GR" sz="2400" dirty="0" smtClean="0">
                <a:solidFill>
                  <a:srgbClr val="3D68AF"/>
                </a:solidFill>
              </a:rPr>
              <a:t>Κέρδη για Παραγωγούς</a:t>
            </a:r>
            <a:r>
              <a:rPr lang="en-US" sz="2400" dirty="0" smtClean="0">
                <a:solidFill>
                  <a:srgbClr val="3D68AF"/>
                </a:solidFill>
              </a:rPr>
              <a:t> </a:t>
            </a:r>
            <a:r>
              <a:rPr lang="el-GR" sz="2400" b="0" dirty="0" smtClean="0"/>
              <a:t>Η δικαιολόγηση των δασμών και των ποσοστώσεων στην Κίνα, ως προστασία νηπιακής βιομηχανίας, θα πρέπει να οδηγεί σε μια αρκετά μεγάλη πτώση του μελλοντικού κόστους, έτσι ώστε η προστασία να μην χρειάζεται πλέον. </a:t>
            </a:r>
            <a:r>
              <a:rPr lang="en-US" sz="2400" b="0" dirty="0" smtClean="0"/>
              <a:t> </a:t>
            </a:r>
            <a:endParaRPr lang="en-US" sz="2400" b="0" dirty="0">
              <a:solidFill>
                <a:srgbClr val="A4C695"/>
              </a:solidFill>
            </a:endParaRPr>
          </a:p>
        </p:txBody>
      </p:sp>
      <p:pic>
        <p:nvPicPr>
          <p:cNvPr id="113671" name="Picture 2"/>
          <p:cNvPicPr>
            <a:picLocks noChangeAspect="1" noChangeArrowheads="1"/>
          </p:cNvPicPr>
          <p:nvPr/>
        </p:nvPicPr>
        <p:blipFill>
          <a:blip r:embed="rId3" cstate="print"/>
          <a:srcRect/>
          <a:stretch>
            <a:fillRect/>
          </a:stretch>
        </p:blipFill>
        <p:spPr bwMode="auto">
          <a:xfrm>
            <a:off x="6945313" y="0"/>
            <a:ext cx="2198687" cy="14493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wipe(left)">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505" name="Group 5"/>
          <p:cNvGrpSpPr>
            <a:grpSpLocks/>
          </p:cNvGrpSpPr>
          <p:nvPr/>
        </p:nvGrpSpPr>
        <p:grpSpPr bwMode="auto">
          <a:xfrm>
            <a:off x="566738" y="333375"/>
            <a:ext cx="6319837" cy="290513"/>
            <a:chOff x="566738" y="417533"/>
            <a:chExt cx="6138862" cy="206583"/>
          </a:xfrm>
        </p:grpSpPr>
        <p:sp>
          <p:nvSpPr>
            <p:cNvPr id="21509" name="Rectangle 19"/>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1510" name="Straight Connector 22"/>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21506"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
        <p:nvSpPr>
          <p:cNvPr id="9"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a:t>
            </a:r>
            <a:endParaRPr lang="en-US" sz="2400" dirty="0">
              <a:solidFill>
                <a:srgbClr val="356A41"/>
              </a:solidFill>
            </a:endParaRPr>
          </a:p>
        </p:txBody>
      </p:sp>
      <p:sp>
        <p:nvSpPr>
          <p:cNvPr id="10" name="Text Box 2"/>
          <p:cNvSpPr txBox="1">
            <a:spLocks noChangeArrowheads="1"/>
          </p:cNvSpPr>
          <p:nvPr/>
        </p:nvSpPr>
        <p:spPr bwMode="auto">
          <a:xfrm>
            <a:off x="566738" y="1494971"/>
            <a:ext cx="8129587" cy="2382191"/>
          </a:xfrm>
          <a:prstGeom prst="rect">
            <a:avLst/>
          </a:prstGeom>
          <a:noFill/>
          <a:ln w="9525" algn="ctr">
            <a:noFill/>
            <a:miter lim="800000"/>
            <a:headEnd/>
            <a:tailEnd/>
          </a:ln>
        </p:spPr>
        <p:txBody>
          <a:bodyPr wrap="square">
            <a:spAutoFit/>
          </a:bodyPr>
          <a:lstStyle/>
          <a:p>
            <a:pPr marL="342900" indent="-342900">
              <a:spcBef>
                <a:spcPct val="10000"/>
              </a:spcBef>
              <a:spcAft>
                <a:spcPct val="10000"/>
              </a:spcAft>
              <a:buFont typeface="Arial" charset="0"/>
              <a:buChar char="•"/>
            </a:pPr>
            <a:r>
              <a:rPr lang="el-GR" sz="2400" b="0" dirty="0" smtClean="0"/>
              <a:t>Το επιπλέον έσοδο που αποκομίζεται από την πώληση μιας επιπλέον μονάδας είναι το </a:t>
            </a:r>
            <a:r>
              <a:rPr lang="el-GR" sz="2400" dirty="0" smtClean="0"/>
              <a:t>οριακό έσοδο.</a:t>
            </a:r>
            <a:endParaRPr lang="en-US" sz="2400" b="0" dirty="0"/>
          </a:p>
          <a:p>
            <a:pPr marL="342900" indent="-342900">
              <a:spcBef>
                <a:spcPct val="10000"/>
              </a:spcBef>
              <a:spcAft>
                <a:spcPct val="10000"/>
              </a:spcAft>
              <a:buFont typeface="Arial" charset="0"/>
              <a:buChar char="•"/>
            </a:pPr>
            <a:r>
              <a:rPr lang="el-GR" sz="2400" b="0" dirty="0" smtClean="0"/>
              <a:t>Για να μεγιστοποιήσει τα κέρδη του, το μονοπώλιο παράγει στο σημείο όπου το οριακό έσοδο </a:t>
            </a:r>
            <a:r>
              <a:rPr lang="en-US" sz="2400" b="0" i="1" dirty="0" smtClean="0"/>
              <a:t>MR</a:t>
            </a:r>
            <a:r>
              <a:rPr lang="en-US" sz="2400" b="0" dirty="0" smtClean="0"/>
              <a:t> </a:t>
            </a:r>
            <a:r>
              <a:rPr lang="el-GR" sz="2400" b="0" dirty="0" smtClean="0"/>
              <a:t>που αποκομίζεται από μια επιπλέον μονάδα είναι ίσο με το οριακό κόστος </a:t>
            </a:r>
            <a:r>
              <a:rPr lang="en-US" sz="2400" b="0" i="1" dirty="0" smtClean="0"/>
              <a:t>MC</a:t>
            </a:r>
            <a:r>
              <a:rPr lang="en-US" sz="2400" b="0" dirty="0" smtClean="0"/>
              <a:t> </a:t>
            </a:r>
            <a:r>
              <a:rPr lang="el-GR" sz="2400" b="0" dirty="0" smtClean="0"/>
              <a:t>παραγωγής μιας επιπλέον μονάδας. </a:t>
            </a:r>
            <a:endParaRPr lang="en-US" sz="2400" b="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 name="Group 11"/>
          <p:cNvGrpSpPr>
            <a:grpSpLocks/>
          </p:cNvGrpSpPr>
          <p:nvPr/>
        </p:nvGrpSpPr>
        <p:grpSpPr bwMode="auto">
          <a:xfrm>
            <a:off x="493713" y="327025"/>
            <a:ext cx="5662612" cy="820738"/>
            <a:chOff x="566739" y="4345160"/>
            <a:chExt cx="5662264" cy="820738"/>
          </a:xfrm>
        </p:grpSpPr>
        <p:pic>
          <p:nvPicPr>
            <p:cNvPr id="115717" name="Picture 16"/>
            <p:cNvPicPr>
              <a:picLocks noChangeAspect="1"/>
            </p:cNvPicPr>
            <p:nvPr/>
          </p:nvPicPr>
          <p:blipFill>
            <a:blip r:embed="rId3" cstate="print"/>
            <a:srcRect/>
            <a:stretch>
              <a:fillRect/>
            </a:stretch>
          </p:blipFill>
          <p:spPr bwMode="auto">
            <a:xfrm>
              <a:off x="828674" y="4497560"/>
              <a:ext cx="603027" cy="603027"/>
            </a:xfrm>
            <a:prstGeom prst="rect">
              <a:avLst/>
            </a:prstGeom>
            <a:noFill/>
            <a:ln w="9525">
              <a:noFill/>
              <a:miter lim="800000"/>
              <a:headEnd/>
              <a:tailEnd/>
            </a:ln>
          </p:spPr>
        </p:pic>
        <p:sp>
          <p:nvSpPr>
            <p:cNvPr id="18" name="Rectangle 3"/>
            <p:cNvSpPr txBox="1">
              <a:spLocks noChangeArrowheads="1"/>
            </p:cNvSpPr>
            <p:nvPr/>
          </p:nvSpPr>
          <p:spPr bwMode="auto">
            <a:xfrm>
              <a:off x="566739" y="4345160"/>
              <a:ext cx="5662264" cy="820738"/>
            </a:xfrm>
            <a:prstGeom prst="rect">
              <a:avLst/>
            </a:prstGeom>
            <a:noFill/>
            <a:ln w="9525">
              <a:noFill/>
              <a:miter lim="800000"/>
              <a:headEnd/>
              <a:tailEnd/>
            </a:ln>
          </p:spPr>
          <p:txBody>
            <a:bodyPr anchor="ctr"/>
            <a:lstStyle/>
            <a:p>
              <a:pPr eaLnBrk="0" hangingPunct="0">
                <a:defRPr/>
              </a:pPr>
              <a:r>
                <a:rPr lang="el-GR" sz="2400" kern="0" dirty="0" smtClean="0">
                  <a:solidFill>
                    <a:srgbClr val="69134B"/>
                  </a:solidFill>
                  <a:latin typeface="+mj-lt"/>
                  <a:ea typeface="+mj-ea"/>
                  <a:cs typeface="+mj-cs"/>
                </a:rPr>
                <a:t>ΠΡΩΤΟΣΕΛΙΔΟ</a:t>
              </a:r>
              <a:endParaRPr lang="en-US" sz="2400" kern="0" dirty="0">
                <a:solidFill>
                  <a:srgbClr val="69134B"/>
                </a:solidFill>
                <a:latin typeface="+mj-lt"/>
                <a:ea typeface="+mj-ea"/>
                <a:cs typeface="+mj-cs"/>
              </a:endParaRPr>
            </a:p>
          </p:txBody>
        </p:sp>
      </p:grpSp>
      <p:sp>
        <p:nvSpPr>
          <p:cNvPr id="11" name="Rectangle 5"/>
          <p:cNvSpPr>
            <a:spLocks noChangeArrowheads="1"/>
          </p:cNvSpPr>
          <p:nvPr/>
        </p:nvSpPr>
        <p:spPr bwMode="auto">
          <a:xfrm>
            <a:off x="595312" y="1422400"/>
            <a:ext cx="7213373" cy="400110"/>
          </a:xfrm>
          <a:prstGeom prst="rect">
            <a:avLst/>
          </a:prstGeom>
          <a:noFill/>
          <a:ln w="9525" algn="ctr">
            <a:noFill/>
            <a:miter lim="800000"/>
            <a:headEnd/>
            <a:tailEnd/>
          </a:ln>
        </p:spPr>
        <p:txBody>
          <a:bodyPr wrap="square">
            <a:spAutoFit/>
          </a:bodyPr>
          <a:lstStyle/>
          <a:p>
            <a:pPr>
              <a:spcBef>
                <a:spcPct val="20000"/>
              </a:spcBef>
            </a:pPr>
            <a:r>
              <a:rPr lang="el-GR" sz="2000" dirty="0" smtClean="0">
                <a:solidFill>
                  <a:schemeClr val="accent2"/>
                </a:solidFill>
              </a:rPr>
              <a:t>Χάρη στο</a:t>
            </a:r>
            <a:r>
              <a:rPr lang="en-US" sz="2000" dirty="0" smtClean="0">
                <a:solidFill>
                  <a:schemeClr val="accent2"/>
                </a:solidFill>
              </a:rPr>
              <a:t> Detroit</a:t>
            </a:r>
            <a:r>
              <a:rPr lang="el-GR" sz="2000" dirty="0" smtClean="0">
                <a:solidFill>
                  <a:schemeClr val="accent2"/>
                </a:solidFill>
              </a:rPr>
              <a:t> η Κίνα Παίρνει το Προβάδισμα</a:t>
            </a:r>
            <a:endParaRPr lang="en-US" sz="2000" dirty="0">
              <a:solidFill>
                <a:schemeClr val="accent2"/>
              </a:solidFill>
            </a:endParaRPr>
          </a:p>
        </p:txBody>
      </p:sp>
      <p:sp>
        <p:nvSpPr>
          <p:cNvPr id="19" name="Rectangle 18"/>
          <p:cNvSpPr>
            <a:spLocks noChangeArrowheads="1"/>
          </p:cNvSpPr>
          <p:nvPr/>
        </p:nvSpPr>
        <p:spPr bwMode="auto">
          <a:xfrm>
            <a:off x="566738" y="1914525"/>
            <a:ext cx="8205787" cy="4708981"/>
          </a:xfrm>
          <a:prstGeom prst="rect">
            <a:avLst/>
          </a:prstGeom>
          <a:noFill/>
          <a:ln w="9525" algn="ctr">
            <a:noFill/>
            <a:miter lim="800000"/>
            <a:headEnd/>
            <a:tailEnd/>
          </a:ln>
        </p:spPr>
        <p:txBody>
          <a:bodyPr>
            <a:spAutoFit/>
          </a:bodyPr>
          <a:lstStyle/>
          <a:p>
            <a:r>
              <a:rPr lang="el-GR" sz="2000" b="0" dirty="0" smtClean="0"/>
              <a:t>Η </a:t>
            </a:r>
            <a:r>
              <a:rPr lang="en-US" sz="2000" b="0" dirty="0" smtClean="0"/>
              <a:t>Volkswagen </a:t>
            </a:r>
            <a:r>
              <a:rPr lang="el-GR" sz="2000" b="0" dirty="0" smtClean="0"/>
              <a:t>και οι άλλες αυτοκινητοβιομηχανίες συνήθως κέρδιζαν στέλνοντας ξεπερασμένο βιομηχανικό εξοπλισμό στην Κίνα, προκειμένου να παράγει παλαιότερα μοντέλα, τα οποία δεν πωλούνταν πλέον στη Δύση. </a:t>
            </a:r>
            <a:endParaRPr lang="en-US" sz="2000" b="0" dirty="0"/>
          </a:p>
          <a:p>
            <a:endParaRPr lang="en-US" sz="2000" b="0" dirty="0"/>
          </a:p>
          <a:p>
            <a:r>
              <a:rPr lang="el-GR" sz="2000" b="0" dirty="0" smtClean="0"/>
              <a:t>Ο ανταγωνισμός είχε γίνει τόσο έντονος ώστε η </a:t>
            </a:r>
            <a:r>
              <a:rPr lang="en-US" sz="2000" b="0" dirty="0" smtClean="0"/>
              <a:t>Honda </a:t>
            </a:r>
            <a:r>
              <a:rPr lang="el-GR" sz="2000" b="0" dirty="0" smtClean="0"/>
              <a:t>είναι σχεδόν έτοιμη να παρουσιάσει την τελευταία έκδοση του </a:t>
            </a:r>
            <a:r>
              <a:rPr lang="en-US" sz="2000" b="0" dirty="0" smtClean="0"/>
              <a:t> Civic </a:t>
            </a:r>
            <a:r>
              <a:rPr lang="el-GR" sz="2000" b="0" dirty="0" smtClean="0"/>
              <a:t>στην Κίνα</a:t>
            </a:r>
            <a:r>
              <a:rPr lang="en-US" sz="2000" b="0" dirty="0" smtClean="0"/>
              <a:t> </a:t>
            </a:r>
            <a:r>
              <a:rPr lang="el-GR" sz="2000" b="0" dirty="0" smtClean="0"/>
              <a:t>μόνο λίγους μήνες αφού αυτό άρχισε να πωλείται στην Ευρώπη, Ιαπωνίας, και Ηνωμένες Πολιτείες. </a:t>
            </a:r>
            <a:endParaRPr lang="en-US" sz="2000" b="0" dirty="0"/>
          </a:p>
          <a:p>
            <a:endParaRPr lang="en-US" sz="2000" b="0" dirty="0"/>
          </a:p>
          <a:p>
            <a:r>
              <a:rPr lang="el-GR" sz="2000" b="0" dirty="0" smtClean="0"/>
              <a:t>Οι αμερικανοί και ευρωπαίοι κατασκευαστές αυτοκινήτων εισάγουν την καλύτερη δυνατή τεχνολογία τους στα εργοστάσιά τους στην Κίνα, και όχι μόνο για να ανταγωνιστούν μεταξύ τους. Αντιμετωπίζουν επίσης ραγδαία αυξανόμενο ανταγωνισμό στην κινεζική αγορά από καθαρά εγχώριες επιχειρήσεις. </a:t>
            </a:r>
            <a:endParaRPr lang="en-US" sz="2000" b="0" dirty="0"/>
          </a:p>
        </p:txBody>
      </p:sp>
      <p:cxnSp>
        <p:nvCxnSpPr>
          <p:cNvPr id="20" name="Straight Connector 19"/>
          <p:cNvCxnSpPr>
            <a:cxnSpLocks noChangeShapeType="1"/>
          </p:cNvCxnSpPr>
          <p:nvPr/>
        </p:nvCxnSpPr>
        <p:spPr bwMode="auto">
          <a:xfrm>
            <a:off x="595313" y="1270000"/>
            <a:ext cx="4543425" cy="0"/>
          </a:xfrm>
          <a:prstGeom prst="line">
            <a:avLst/>
          </a:prstGeom>
          <a:noFill/>
          <a:ln w="19050" cap="rnd" algn="ctr">
            <a:solidFill>
              <a:srgbClr val="9C3A45"/>
            </a:solidFill>
            <a:prstDash val="sysDash"/>
            <a:round/>
            <a:headEnd/>
            <a:tailEnd/>
          </a:ln>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1" name="Rectangle 14"/>
          <p:cNvSpPr>
            <a:spLocks noChangeArrowheads="1"/>
          </p:cNvSpPr>
          <p:nvPr/>
        </p:nvSpPr>
        <p:spPr bwMode="auto">
          <a:xfrm>
            <a:off x="566738" y="476250"/>
            <a:ext cx="2681287" cy="190500"/>
          </a:xfrm>
          <a:prstGeom prst="rect">
            <a:avLst/>
          </a:prstGeom>
          <a:solidFill>
            <a:srgbClr val="D4E4C1"/>
          </a:solidFill>
          <a:ln w="9525" algn="ctr">
            <a:noFill/>
            <a:round/>
            <a:headEnd/>
            <a:tailEnd/>
          </a:ln>
        </p:spPr>
        <p:txBody>
          <a:bodyPr/>
          <a:lstStyle/>
          <a:p>
            <a:endParaRPr lang="en-US" sz="2800" b="0">
              <a:solidFill>
                <a:schemeClr val="tx2"/>
              </a:solidFill>
            </a:endParaRPr>
          </a:p>
        </p:txBody>
      </p:sp>
      <p:sp>
        <p:nvSpPr>
          <p:cNvPr id="117762" name="Rectangle 3"/>
          <p:cNvSpPr>
            <a:spLocks noGrp="1" noChangeArrowheads="1"/>
          </p:cNvSpPr>
          <p:nvPr>
            <p:ph type="title"/>
          </p:nvPr>
        </p:nvSpPr>
        <p:spPr>
          <a:xfrm>
            <a:off x="566738" y="1"/>
            <a:ext cx="8577262" cy="725714"/>
          </a:xfrm>
        </p:spPr>
        <p:txBody>
          <a:bodyPr/>
          <a:lstStyle/>
          <a:p>
            <a:r>
              <a:rPr lang="el-GR" dirty="0" smtClean="0">
                <a:solidFill>
                  <a:srgbClr val="668C6B"/>
                </a:solidFill>
              </a:rPr>
              <a:t>ΕΦΑΡΜΟΓΗ</a:t>
            </a:r>
            <a:endParaRPr lang="en-US" dirty="0" smtClean="0">
              <a:solidFill>
                <a:srgbClr val="668C6B"/>
              </a:solidFill>
            </a:endParaRPr>
          </a:p>
        </p:txBody>
      </p:sp>
      <p:sp>
        <p:nvSpPr>
          <p:cNvPr id="117763" name="Rectangle 5"/>
          <p:cNvSpPr>
            <a:spLocks noChangeArrowheads="1"/>
          </p:cNvSpPr>
          <p:nvPr/>
        </p:nvSpPr>
        <p:spPr bwMode="auto">
          <a:xfrm>
            <a:off x="566738" y="792163"/>
            <a:ext cx="7351712"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Παραδείγματα Προστασίας Νηπιακής Βιομηχανίας</a:t>
            </a:r>
          </a:p>
        </p:txBody>
      </p:sp>
      <p:cxnSp>
        <p:nvCxnSpPr>
          <p:cNvPr id="117764" name="Straight Connector 12"/>
          <p:cNvCxnSpPr>
            <a:cxnSpLocks noChangeShapeType="1"/>
          </p:cNvCxnSpPr>
          <p:nvPr/>
        </p:nvCxnSpPr>
        <p:spPr bwMode="auto">
          <a:xfrm>
            <a:off x="566738" y="682625"/>
            <a:ext cx="2695575" cy="0"/>
          </a:xfrm>
          <a:prstGeom prst="line">
            <a:avLst/>
          </a:prstGeom>
          <a:noFill/>
          <a:ln w="19050" cap="rnd" algn="ctr">
            <a:solidFill>
              <a:srgbClr val="A4C695"/>
            </a:solidFill>
            <a:prstDash val="sysDash"/>
            <a:round/>
            <a:headEnd/>
            <a:tailEnd/>
          </a:ln>
        </p:spPr>
      </p:cxnSp>
      <p:sp>
        <p:nvSpPr>
          <p:cNvPr id="117765" name="Rectangle 5"/>
          <p:cNvSpPr>
            <a:spLocks noChangeArrowheads="1"/>
          </p:cNvSpPr>
          <p:nvPr/>
        </p:nvSpPr>
        <p:spPr bwMode="auto">
          <a:xfrm>
            <a:off x="566738" y="1223963"/>
            <a:ext cx="7351712" cy="400110"/>
          </a:xfrm>
          <a:prstGeom prst="rect">
            <a:avLst/>
          </a:prstGeom>
          <a:noFill/>
          <a:ln w="9525" algn="ctr">
            <a:noFill/>
            <a:miter lim="800000"/>
            <a:headEnd/>
            <a:tailEnd/>
          </a:ln>
        </p:spPr>
        <p:txBody>
          <a:bodyPr>
            <a:spAutoFit/>
          </a:bodyPr>
          <a:lstStyle/>
          <a:p>
            <a:pPr>
              <a:spcBef>
                <a:spcPct val="20000"/>
              </a:spcBef>
            </a:pPr>
            <a:r>
              <a:rPr lang="el-GR" sz="2000" dirty="0" smtClean="0">
                <a:solidFill>
                  <a:srgbClr val="356A41"/>
                </a:solidFill>
              </a:rPr>
              <a:t>Προστασία της Αυτοκινητοβιομηχανίας στην Κίνα</a:t>
            </a:r>
            <a:endParaRPr lang="en-US" sz="2000" dirty="0" smtClean="0">
              <a:solidFill>
                <a:srgbClr val="356A41"/>
              </a:solidFill>
            </a:endParaRPr>
          </a:p>
        </p:txBody>
      </p:sp>
      <p:grpSp>
        <p:nvGrpSpPr>
          <p:cNvPr id="10" name="Group 39"/>
          <p:cNvGrpSpPr>
            <a:grpSpLocks/>
          </p:cNvGrpSpPr>
          <p:nvPr/>
        </p:nvGrpSpPr>
        <p:grpSpPr bwMode="auto">
          <a:xfrm>
            <a:off x="566738" y="1973943"/>
            <a:ext cx="7062787" cy="4671332"/>
            <a:chOff x="566738" y="2200275"/>
            <a:chExt cx="7805737" cy="4219575"/>
          </a:xfrm>
        </p:grpSpPr>
        <p:sp>
          <p:nvSpPr>
            <p:cNvPr id="117775" name="Rectangle 10"/>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117776" name="Rectangle 11"/>
            <p:cNvSpPr>
              <a:spLocks noChangeArrowheads="1"/>
            </p:cNvSpPr>
            <p:nvPr/>
          </p:nvSpPr>
          <p:spPr bwMode="auto">
            <a:xfrm>
              <a:off x="581024" y="2219327"/>
              <a:ext cx="7772401" cy="285748"/>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17" name="Text Box 7"/>
          <p:cNvSpPr txBox="1">
            <a:spLocks noChangeArrowheads="1"/>
          </p:cNvSpPr>
          <p:nvPr/>
        </p:nvSpPr>
        <p:spPr bwMode="auto">
          <a:xfrm>
            <a:off x="585788" y="1646238"/>
            <a:ext cx="1328737"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solidFill>
                  <a:srgbClr val="831951"/>
                </a:solidFill>
              </a:rPr>
              <a:t> </a:t>
            </a:r>
            <a:r>
              <a:rPr lang="en-US" dirty="0"/>
              <a:t>9-12</a:t>
            </a:r>
          </a:p>
        </p:txBody>
      </p:sp>
      <p:sp>
        <p:nvSpPr>
          <p:cNvPr id="18" name="Rectangle 17"/>
          <p:cNvSpPr>
            <a:spLocks noChangeArrowheads="1"/>
          </p:cNvSpPr>
          <p:nvPr/>
        </p:nvSpPr>
        <p:spPr bwMode="auto">
          <a:xfrm>
            <a:off x="676275" y="3219450"/>
            <a:ext cx="6827838" cy="335756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9" name="Rectangle 18"/>
          <p:cNvSpPr>
            <a:spLocks noChangeArrowheads="1"/>
          </p:cNvSpPr>
          <p:nvPr/>
        </p:nvSpPr>
        <p:spPr bwMode="auto">
          <a:xfrm>
            <a:off x="566738" y="1930400"/>
            <a:ext cx="6946900" cy="1400383"/>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Περιθώρια κέρδους αυτοκινητοβιομηχανιών στην Κίνα</a:t>
            </a:r>
            <a:r>
              <a:rPr lang="en-US" sz="1600" dirty="0" smtClean="0">
                <a:solidFill>
                  <a:srgbClr val="8A3A6A"/>
                </a:solidFill>
              </a:rPr>
              <a:t>, </a:t>
            </a:r>
            <a:r>
              <a:rPr lang="en-US" sz="1600" dirty="0">
                <a:solidFill>
                  <a:srgbClr val="8A3A6A"/>
                </a:solidFill>
              </a:rPr>
              <a:t>1995–2001 </a:t>
            </a:r>
            <a:r>
              <a:rPr lang="el-GR" sz="1600" dirty="0" smtClean="0">
                <a:solidFill>
                  <a:srgbClr val="8A3A6A"/>
                </a:solidFill>
              </a:rPr>
              <a:t>    </a:t>
            </a:r>
            <a:r>
              <a:rPr lang="el-GR" sz="1200" dirty="0" smtClean="0"/>
              <a:t>Το διάγραμμα αυτό δείχνει το εκατοστιαίο περιθώριο κέρδους (τιμή πάνω από το οριακό κόστος) που ισχύει για αυτοκίνητα που πωλήθηκαν στην Κίνα</a:t>
            </a:r>
            <a:r>
              <a:rPr lang="en-US" sz="1200" dirty="0" smtClean="0"/>
              <a:t> </a:t>
            </a:r>
            <a:r>
              <a:rPr lang="el-GR" sz="1200" dirty="0" smtClean="0"/>
              <a:t>από το </a:t>
            </a:r>
            <a:r>
              <a:rPr lang="en-US" sz="1200" dirty="0" smtClean="0"/>
              <a:t>1995 </a:t>
            </a:r>
            <a:r>
              <a:rPr lang="el-GR" sz="1200" dirty="0" smtClean="0"/>
              <a:t>έως το</a:t>
            </a:r>
            <a:r>
              <a:rPr lang="en-US" sz="1200" dirty="0" smtClean="0"/>
              <a:t> </a:t>
            </a:r>
            <a:r>
              <a:rPr lang="en-US" sz="1200" dirty="0"/>
              <a:t>2001, </a:t>
            </a:r>
            <a:r>
              <a:rPr lang="el-GR" sz="1200" dirty="0" smtClean="0"/>
              <a:t>από διάφορους κατασκευαστές</a:t>
            </a:r>
            <a:r>
              <a:rPr lang="en-US" sz="1200" dirty="0" smtClean="0"/>
              <a:t>. </a:t>
            </a:r>
            <a:r>
              <a:rPr lang="el-GR" sz="1200" dirty="0" smtClean="0"/>
              <a:t>Το υψηλότερο περιθώριο κέρδους χρεώθηκε από την </a:t>
            </a:r>
            <a:r>
              <a:rPr lang="en-US" sz="1200" dirty="0" smtClean="0"/>
              <a:t>Volkswagen</a:t>
            </a:r>
            <a:r>
              <a:rPr lang="el-GR" sz="1200" dirty="0" smtClean="0"/>
              <a:t> της Σαγκάης</a:t>
            </a:r>
            <a:r>
              <a:rPr lang="en-US" sz="1200" dirty="0" smtClean="0"/>
              <a:t>,</a:t>
            </a:r>
            <a:r>
              <a:rPr lang="el-GR" sz="1200" dirty="0" smtClean="0"/>
              <a:t> που είχε το τοπικό μονοπώλιο στη Σαγκάη</a:t>
            </a:r>
            <a:r>
              <a:rPr lang="el-GR" dirty="0" smtClean="0"/>
              <a:t>. </a:t>
            </a:r>
            <a:r>
              <a:rPr lang="en-US" dirty="0" smtClean="0"/>
              <a:t> </a:t>
            </a:r>
            <a:endParaRPr lang="en-US" dirty="0"/>
          </a:p>
          <a:p>
            <a:pPr>
              <a:spcBef>
                <a:spcPct val="10000"/>
              </a:spcBef>
              <a:spcAft>
                <a:spcPct val="10000"/>
              </a:spcAft>
            </a:pPr>
            <a:endParaRPr lang="en-US" sz="1600" dirty="0"/>
          </a:p>
        </p:txBody>
      </p:sp>
      <p:pic>
        <p:nvPicPr>
          <p:cNvPr id="16" name="Picture 15" descr="fig9-12_PPT_1.gif"/>
          <p:cNvPicPr>
            <a:picLocks noChangeAspect="1"/>
          </p:cNvPicPr>
          <p:nvPr/>
        </p:nvPicPr>
        <p:blipFill>
          <a:blip r:embed="rId3" cstate="print"/>
          <a:srcRect/>
          <a:stretch>
            <a:fillRect/>
          </a:stretch>
        </p:blipFill>
        <p:spPr bwMode="auto">
          <a:xfrm>
            <a:off x="758825" y="3205163"/>
            <a:ext cx="6610350" cy="3371850"/>
          </a:xfrm>
          <a:prstGeom prst="rect">
            <a:avLst/>
          </a:prstGeom>
          <a:noFill/>
          <a:ln w="9525">
            <a:noFill/>
            <a:miter lim="800000"/>
            <a:headEnd/>
            <a:tailEnd/>
          </a:ln>
        </p:spPr>
      </p:pic>
      <p:pic>
        <p:nvPicPr>
          <p:cNvPr id="23" name="Picture 22" descr="fig9-12_PPT_4.gif"/>
          <p:cNvPicPr>
            <a:picLocks noChangeAspect="1"/>
          </p:cNvPicPr>
          <p:nvPr/>
        </p:nvPicPr>
        <p:blipFill>
          <a:blip r:embed="rId4" cstate="print"/>
          <a:srcRect/>
          <a:stretch>
            <a:fillRect/>
          </a:stretch>
        </p:blipFill>
        <p:spPr bwMode="auto">
          <a:xfrm>
            <a:off x="758825" y="3205163"/>
            <a:ext cx="6610350" cy="3371850"/>
          </a:xfrm>
          <a:prstGeom prst="rect">
            <a:avLst/>
          </a:prstGeom>
          <a:noFill/>
          <a:ln w="9525">
            <a:noFill/>
            <a:miter lim="800000"/>
            <a:headEnd/>
            <a:tailEnd/>
          </a:ln>
        </p:spPr>
      </p:pic>
      <p:pic>
        <p:nvPicPr>
          <p:cNvPr id="20" name="Picture 19" descr="fig9-12_PPT_2.gif"/>
          <p:cNvPicPr>
            <a:picLocks noChangeAspect="1"/>
          </p:cNvPicPr>
          <p:nvPr/>
        </p:nvPicPr>
        <p:blipFill>
          <a:blip r:embed="rId5" cstate="print"/>
          <a:srcRect/>
          <a:stretch>
            <a:fillRect/>
          </a:stretch>
        </p:blipFill>
        <p:spPr bwMode="auto">
          <a:xfrm>
            <a:off x="758825" y="3205163"/>
            <a:ext cx="6610350" cy="3371850"/>
          </a:xfrm>
          <a:prstGeom prst="rect">
            <a:avLst/>
          </a:prstGeom>
          <a:noFill/>
          <a:ln w="9525">
            <a:noFill/>
            <a:miter lim="800000"/>
            <a:headEnd/>
            <a:tailEnd/>
          </a:ln>
        </p:spPr>
      </p:pic>
      <p:pic>
        <p:nvPicPr>
          <p:cNvPr id="24" name="Picture 23" descr="fig9-12_PPT_3.gif"/>
          <p:cNvPicPr>
            <a:picLocks noChangeAspect="1"/>
          </p:cNvPicPr>
          <p:nvPr/>
        </p:nvPicPr>
        <p:blipFill>
          <a:blip r:embed="rId6" cstate="print"/>
          <a:srcRect/>
          <a:stretch>
            <a:fillRect/>
          </a:stretch>
        </p:blipFill>
        <p:spPr bwMode="auto">
          <a:xfrm>
            <a:off x="773113" y="3091543"/>
            <a:ext cx="6610350" cy="3499757"/>
          </a:xfrm>
          <a:prstGeom prst="rect">
            <a:avLst/>
          </a:prstGeom>
          <a:noFill/>
          <a:ln w="9525">
            <a:noFill/>
            <a:miter lim="800000"/>
            <a:headEnd/>
            <a:tailEnd/>
          </a:ln>
        </p:spPr>
      </p:pic>
      <p:pic>
        <p:nvPicPr>
          <p:cNvPr id="117774" name="Picture 2"/>
          <p:cNvPicPr>
            <a:picLocks noChangeAspect="1" noChangeArrowheads="1"/>
          </p:cNvPicPr>
          <p:nvPr/>
        </p:nvPicPr>
        <p:blipFill>
          <a:blip r:embed="rId7" cstate="print"/>
          <a:srcRect/>
          <a:stretch>
            <a:fillRect/>
          </a:stretch>
        </p:blipFill>
        <p:spPr bwMode="auto">
          <a:xfrm>
            <a:off x="6945313" y="0"/>
            <a:ext cx="2198687" cy="14493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1000"/>
                                        <p:tgtEl>
                                          <p:spTgt spid="1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1000"/>
                                        <p:tgtEl>
                                          <p:spTgt spid="20"/>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1000"/>
                                        <p:tgtEl>
                                          <p:spTgt spid="23"/>
                                        </p:tgtEl>
                                      </p:cBhvr>
                                    </p:animEffect>
                                  </p:childTnLst>
                                </p:cTn>
                              </p:par>
                            </p:childTnLst>
                          </p:cTn>
                        </p:par>
                        <p:par>
                          <p:cTn id="34" fill="hold">
                            <p:stCondLst>
                              <p:cond delay="5000"/>
                            </p:stCondLst>
                            <p:childTnLst>
                              <p:par>
                                <p:cTn id="35" presetID="2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1. 	</a:t>
            </a:r>
            <a:r>
              <a:rPr lang="el-GR" sz="2400" b="0" dirty="0" smtClean="0"/>
              <a:t>Το ελεύθερο εμπόριο θα οδηγήσει ένα εγχώριο μονοπώλιο σε μια μικρή χώρα στο να λειτουργεί με τον ίδιο τρόπο όπως και ένας τελείως ανταγωνιστικός κλάδος και να χρεώνει μια τιμή ίση με το οριακό κόστος. Επομένως, ο ανταγωνισμός από τις εισαγωγές εξαφανίζει τη μονοπωλιακή δύναμη της εγχώριας επιχείρησης. </a:t>
            </a:r>
            <a:endParaRPr lang="en-US" sz="2400" b="0" dirty="0"/>
          </a:p>
        </p:txBody>
      </p:sp>
      <p:sp>
        <p:nvSpPr>
          <p:cNvPr id="11981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3569833"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2. 	</a:t>
            </a:r>
            <a:r>
              <a:rPr lang="el-GR" sz="2400" b="0" dirty="0" smtClean="0"/>
              <a:t>Οι ποσοστώσεις δεν είναι ισοδύναμες με τους δασμούς όταν η εγχώρια επιχείρηση είναι μονοπώλιο. Επειδή μια ποσόστωση περιορίζει τον αριθμό των εισαγωγών, το εγχώριο μονοπώλιο μπορεί να χρεώσει υψηλότερες τιμές απ’ ότι στην περίπτωση ενός δασμού, κάτι που καταλήγει σε μεγαλύτερα κόστη για τους καταναλωτές. </a:t>
            </a:r>
            <a:endParaRPr lang="en-US" sz="2400" b="0" dirty="0"/>
          </a:p>
        </p:txBody>
      </p:sp>
      <p:sp>
        <p:nvSpPr>
          <p:cNvPr id="12185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1859" name="Text Box 5"/>
          <p:cNvSpPr txBox="1">
            <a:spLocks noChangeArrowheads="1"/>
          </p:cNvSpPr>
          <p:nvPr/>
        </p:nvSpPr>
        <p:spPr bwMode="auto">
          <a:xfrm>
            <a:off x="566738" y="423863"/>
            <a:ext cx="31053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186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3. 	</a:t>
            </a:r>
            <a:r>
              <a:rPr lang="el-GR" sz="2400" b="0" dirty="0" smtClean="0"/>
              <a:t>Όταν ένας δασμός επιβάλλεται εναντίον ενός ξένου μονοπωλίου, τα αποτελέσματα είναι παρόμοια με αυτά της περίπτωσης της μεγάλης χώρας που αναλύθηκε στο Κεφάλαιο 8: το ξένο μονοπώλιο αυξάνει την τιμή στην εισάγουσα χώρα κατά λιγότερο συγκριτικά με το πλήρες ποσό του δασμού και επιτρέπει τη δική του άνευ δασμού τιμή να μειωθεί Επομένως, ο δασμός μοιράζεται ανάμεσα σε μια αύξηση της εγχώριας τιμής και σε μια μείωση της ξένης τιμής, που αποτελεί κέρδος σε όρους εμπορίου για τη χώρα μας. </a:t>
            </a:r>
            <a:endParaRPr lang="en-US" sz="2400" b="0" dirty="0"/>
          </a:p>
        </p:txBody>
      </p:sp>
      <p:sp>
        <p:nvSpPr>
          <p:cNvPr id="12390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3907" name="Text Box 5"/>
          <p:cNvSpPr txBox="1">
            <a:spLocks noChangeArrowheads="1"/>
          </p:cNvSpPr>
          <p:nvPr/>
        </p:nvSpPr>
        <p:spPr bwMode="auto">
          <a:xfrm>
            <a:off x="566738" y="423863"/>
            <a:ext cx="3177948"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3908"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4. 	</a:t>
            </a:r>
            <a:r>
              <a:rPr lang="el-GR" sz="2400" b="0" dirty="0" smtClean="0"/>
              <a:t>Το </a:t>
            </a:r>
            <a:r>
              <a:rPr lang="en-GB" sz="2400" b="0" dirty="0" smtClean="0"/>
              <a:t>d</a:t>
            </a:r>
            <a:r>
              <a:rPr lang="en-US" sz="2400" b="0" dirty="0" err="1" smtClean="0"/>
              <a:t>umping</a:t>
            </a:r>
            <a:r>
              <a:rPr lang="en-US" sz="2400" b="0" dirty="0" smtClean="0"/>
              <a:t> </a:t>
            </a:r>
            <a:r>
              <a:rPr lang="el-GR" sz="2400" b="0" dirty="0" smtClean="0"/>
              <a:t>είναι μια πρακτική των ξένων επιχειρήσεων που εξάγουν προϊόντα σε μια τιμή χαμηλότερη από την τιμή που χρεώνουν στην εγχώρια αγορά τους ή χαμηλότερη από το μέσο κόστος παραγωγής. Εάν η τιμή που χρεώνεται στο εξαγόμενο προϊόν είναι πάνω από το οριακό κόστος της επιχείρησης, τότε το </a:t>
            </a:r>
            <a:r>
              <a:rPr lang="en-US" sz="2400" b="0" dirty="0" smtClean="0"/>
              <a:t>dumping </a:t>
            </a:r>
            <a:r>
              <a:rPr lang="el-GR" sz="2400" b="0" dirty="0" smtClean="0"/>
              <a:t>είναι επικερδές. Αναμένουμε να παρατηρήσουμε </a:t>
            </a:r>
            <a:r>
              <a:rPr lang="en-US" sz="2400" b="0" dirty="0" smtClean="0"/>
              <a:t>dumping </a:t>
            </a:r>
            <a:r>
              <a:rPr lang="el-GR" sz="2400" b="0" dirty="0" smtClean="0"/>
              <a:t>όταν η ξένη επιχείρηση ενεργεί ως επιλεκτικό μονοπώλιο. </a:t>
            </a:r>
            <a:endParaRPr lang="en-US" sz="2400" b="0" dirty="0"/>
          </a:p>
        </p:txBody>
      </p:sp>
      <p:sp>
        <p:nvSpPr>
          <p:cNvPr id="125954"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5955" name="Text Box 5"/>
          <p:cNvSpPr txBox="1">
            <a:spLocks noChangeArrowheads="1"/>
          </p:cNvSpPr>
          <p:nvPr/>
        </p:nvSpPr>
        <p:spPr bwMode="auto">
          <a:xfrm>
            <a:off x="566738" y="423863"/>
            <a:ext cx="3192462"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5956"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buAutoNum type="arabicPeriod" startAt="5"/>
            </a:pPr>
            <a:r>
              <a:rPr lang="el-GR" sz="2400" b="0" dirty="0" smtClean="0"/>
              <a:t>Οι χώρες αντιδρούν στο </a:t>
            </a:r>
            <a:r>
              <a:rPr lang="en-US" sz="2400" b="0" dirty="0" smtClean="0"/>
              <a:t>dumping </a:t>
            </a:r>
            <a:r>
              <a:rPr lang="el-GR" sz="2400" b="0" dirty="0" smtClean="0"/>
              <a:t>επιβάλλοντας φόρους </a:t>
            </a:r>
            <a:r>
              <a:rPr lang="en-US" sz="2400" b="0" dirty="0" smtClean="0"/>
              <a:t>antidumping </a:t>
            </a:r>
            <a:r>
              <a:rPr lang="el-GR" sz="2400" b="0" dirty="0" smtClean="0"/>
              <a:t>στις εισαγωγές. Οι φόροι </a:t>
            </a:r>
            <a:r>
              <a:rPr lang="en-US" sz="2400" b="0" dirty="0" smtClean="0"/>
              <a:t>antidumping </a:t>
            </a:r>
            <a:r>
              <a:rPr lang="el-GR" sz="2400" b="0" dirty="0" smtClean="0"/>
              <a:t>υπολογίζονται ως η διαφορά μεταξύ της εγχώριας τιμής (ή του μέσου κόστους) της ξένης επιχείρησης και της τιμής εξαγωγής της. Προκειμένου να  μειώσουν ή να αποφύγουν τους φόρους </a:t>
            </a:r>
            <a:r>
              <a:rPr lang="en-US" sz="2400" b="0" dirty="0" smtClean="0"/>
              <a:t>antidumping </a:t>
            </a:r>
            <a:r>
              <a:rPr lang="el-GR" sz="2400" b="0" dirty="0" smtClean="0"/>
              <a:t>οι ξένες επιχειρήσεις μπορούν να αυξήσουν τις τιμές εξαγωγής τους. Η αύξηση αυτή στη τιμή αποτελεί απώλεια σε όρους εμπορίου για τον εισαγωγέα και συμβαίνει επειδή η ξένη επιχείρηση μπορεί να επηρεάσει το φόρο. </a:t>
            </a:r>
            <a:endParaRPr lang="en-US" sz="2400" b="0" dirty="0"/>
          </a:p>
        </p:txBody>
      </p:sp>
      <p:sp>
        <p:nvSpPr>
          <p:cNvPr id="128002"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28003" name="Text Box 5"/>
          <p:cNvSpPr txBox="1">
            <a:spLocks noChangeArrowheads="1"/>
          </p:cNvSpPr>
          <p:nvPr/>
        </p:nvSpPr>
        <p:spPr bwMode="auto">
          <a:xfrm>
            <a:off x="566738" y="423863"/>
            <a:ext cx="4179433"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28004"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6. 	</a:t>
            </a:r>
            <a:r>
              <a:rPr lang="el-GR" sz="2400" b="0" dirty="0" smtClean="0"/>
              <a:t>Στις ΗΠΑ και σε άλλες χώρες, η χρήση δασμών </a:t>
            </a:r>
            <a:r>
              <a:rPr lang="en-US" sz="2400" b="0" dirty="0" smtClean="0"/>
              <a:t> antidumping </a:t>
            </a:r>
            <a:r>
              <a:rPr lang="el-GR" sz="2400" b="0" dirty="0" smtClean="0"/>
              <a:t>υπερβαίνει κατά πολύ τη χρήση δασμών διασφάλισης. Είναι εύκολο για τις εγχώριες επιχειρήσεις να κατηγορήσουν για </a:t>
            </a:r>
            <a:r>
              <a:rPr lang="en-US" sz="2400" b="0" dirty="0" smtClean="0"/>
              <a:t>dumping</a:t>
            </a:r>
            <a:r>
              <a:rPr lang="en-US" sz="2400" b="0" dirty="0"/>
              <a:t>, </a:t>
            </a:r>
            <a:r>
              <a:rPr lang="el-GR" sz="2400" b="0" dirty="0" smtClean="0"/>
              <a:t> και μια τέτοια καταγγελία σε πολλές περιπτώσεις έχε ως αποτέλεσμα μια αύξηση των ξένων τιμών και μια μείωση του ανταγωνισμού για την εγχώρια επιχείρηση. Η υπερβολική χρήση των περιπτώσεων </a:t>
            </a:r>
            <a:r>
              <a:rPr lang="en-US" sz="2400" b="0" dirty="0" smtClean="0"/>
              <a:t>antidumping </a:t>
            </a:r>
            <a:r>
              <a:rPr lang="el-GR" sz="2400" b="0" dirty="0" smtClean="0"/>
              <a:t>επίσης οδηγεί άλλες χώρες να αντιδράσουν κάνοντας κι αυτές καταγγελίες για </a:t>
            </a:r>
            <a:r>
              <a:rPr lang="en-US" sz="2400" b="0" dirty="0" smtClean="0"/>
              <a:t>dumping</a:t>
            </a:r>
            <a:r>
              <a:rPr lang="en-US" sz="2400" b="0" dirty="0"/>
              <a:t>.</a:t>
            </a:r>
          </a:p>
        </p:txBody>
      </p:sp>
      <p:sp>
        <p:nvSpPr>
          <p:cNvPr id="130050"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30051" name="Text Box 5"/>
          <p:cNvSpPr txBox="1">
            <a:spLocks noChangeArrowheads="1"/>
          </p:cNvSpPr>
          <p:nvPr/>
        </p:nvSpPr>
        <p:spPr bwMode="auto">
          <a:xfrm>
            <a:off x="566738" y="423863"/>
            <a:ext cx="3192462"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30052"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8142287" cy="4179887"/>
          </a:xfrm>
          <a:prstGeom prst="rect">
            <a:avLst/>
          </a:prstGeom>
          <a:noFill/>
          <a:ln w="9525">
            <a:noFill/>
            <a:miter lim="800000"/>
            <a:headEnd/>
            <a:tailEnd/>
          </a:ln>
        </p:spPr>
        <p:txBody>
          <a:bodyPr/>
          <a:lstStyle/>
          <a:p>
            <a:pPr marL="465138" indent="-465138">
              <a:spcBef>
                <a:spcPct val="10000"/>
              </a:spcBef>
              <a:spcAft>
                <a:spcPct val="10000"/>
              </a:spcAft>
            </a:pPr>
            <a:r>
              <a:rPr lang="en-US" sz="2400" b="0" dirty="0"/>
              <a:t>7. 	</a:t>
            </a:r>
            <a:r>
              <a:rPr lang="el-GR" sz="2400" b="0" dirty="0" smtClean="0"/>
              <a:t>Νηπιακή βιομηχανία είναι μια επιχείρηση που χρειάζεται προστασία προκειμένου να ανταγωνιστεί τις παγκόσμιες τιμές σήμερα. Όταν μια κυβέρνηση επιβάλλει ένα προσωρινό δασμό, περιμένει ότι τα κόστη για την επιχείρηση, ή για τον κλάδο γενικά, θα μειωθούν λόγω της διαδικασίας μάθησης, επιτρέποντας στην επιχείρηση να ανταγωνιστεί στις παγκόσμιες τιμές στο μέλλον. </a:t>
            </a:r>
            <a:r>
              <a:rPr lang="en-US" sz="2400" b="0" dirty="0" smtClean="0"/>
              <a:t> </a:t>
            </a:r>
            <a:endParaRPr lang="en-US" sz="2400" b="0" dirty="0"/>
          </a:p>
        </p:txBody>
      </p:sp>
      <p:sp>
        <p:nvSpPr>
          <p:cNvPr id="132098"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132099" name="Text Box 5"/>
          <p:cNvSpPr txBox="1">
            <a:spLocks noChangeArrowheads="1"/>
          </p:cNvSpPr>
          <p:nvPr/>
        </p:nvSpPr>
        <p:spPr bwMode="auto">
          <a:xfrm>
            <a:off x="566738" y="423863"/>
            <a:ext cx="3206976"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ΣΗΜΕΙΑ-ΚΛΕΙΔΙΑ</a:t>
            </a:r>
            <a:endParaRPr lang="en-US" sz="2400" dirty="0">
              <a:solidFill>
                <a:srgbClr val="007589"/>
              </a:solidFill>
            </a:endParaRPr>
          </a:p>
        </p:txBody>
      </p:sp>
      <p:cxnSp>
        <p:nvCxnSpPr>
          <p:cNvPr id="132100"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8114"/>
                                        </p:tgtEl>
                                        <p:attrNameLst>
                                          <p:attrName>style.visibility</p:attrName>
                                        </p:attrNameLst>
                                      </p:cBhvr>
                                      <p:to>
                                        <p:strVal val="visible"/>
                                      </p:to>
                                    </p:set>
                                    <p:animEffect transition="in" filter="wipe(left)">
                                      <p:cBhvr>
                                        <p:cTn id="7" dur="500"/>
                                        <p:tgtEl>
                                          <p:spTgt spid="85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ChangeArrowheads="1"/>
          </p:cNvSpPr>
          <p:nvPr/>
        </p:nvSpPr>
        <p:spPr bwMode="auto">
          <a:xfrm>
            <a:off x="566738" y="1350963"/>
            <a:ext cx="2640919" cy="4179887"/>
          </a:xfrm>
          <a:prstGeom prst="rect">
            <a:avLst/>
          </a:prstGeom>
          <a:noFill/>
          <a:ln w="9525">
            <a:noFill/>
            <a:miter lim="800000"/>
            <a:headEnd/>
            <a:tailEnd/>
          </a:ln>
        </p:spPr>
        <p:txBody>
          <a:bodyPr/>
          <a:lstStyle/>
          <a:p>
            <a:pPr>
              <a:spcBef>
                <a:spcPct val="10000"/>
              </a:spcBef>
              <a:spcAft>
                <a:spcPct val="10000"/>
              </a:spcAft>
            </a:pPr>
            <a:r>
              <a:rPr lang="el-GR" sz="1600" dirty="0" smtClean="0"/>
              <a:t>Επιλεκτικό μονοπώλιο</a:t>
            </a:r>
            <a:endParaRPr lang="en-US" sz="1600" dirty="0"/>
          </a:p>
          <a:p>
            <a:pPr>
              <a:spcBef>
                <a:spcPct val="10000"/>
              </a:spcBef>
              <a:spcAft>
                <a:spcPct val="10000"/>
              </a:spcAft>
            </a:pPr>
            <a:r>
              <a:rPr lang="en-US" sz="1600" dirty="0"/>
              <a:t>dumping</a:t>
            </a:r>
          </a:p>
          <a:p>
            <a:pPr>
              <a:spcBef>
                <a:spcPct val="10000"/>
              </a:spcBef>
              <a:spcAft>
                <a:spcPct val="10000"/>
              </a:spcAft>
            </a:pPr>
            <a:r>
              <a:rPr lang="el-GR" sz="1600" dirty="0" smtClean="0"/>
              <a:t>Φόρος </a:t>
            </a:r>
            <a:r>
              <a:rPr lang="en-US" sz="1600" dirty="0" smtClean="0"/>
              <a:t>antidumping</a:t>
            </a:r>
            <a:endParaRPr lang="en-US" sz="1600" dirty="0"/>
          </a:p>
          <a:p>
            <a:pPr>
              <a:spcBef>
                <a:spcPct val="10000"/>
              </a:spcBef>
              <a:spcAft>
                <a:spcPct val="10000"/>
              </a:spcAft>
            </a:pPr>
            <a:r>
              <a:rPr lang="el-GR" sz="1600" dirty="0" smtClean="0"/>
              <a:t>Νηπιακή βιομηχανία</a:t>
            </a:r>
            <a:endParaRPr lang="en-US" sz="1600" dirty="0"/>
          </a:p>
          <a:p>
            <a:pPr>
              <a:spcBef>
                <a:spcPct val="10000"/>
              </a:spcBef>
              <a:spcAft>
                <a:spcPct val="10000"/>
              </a:spcAft>
            </a:pPr>
            <a:r>
              <a:rPr lang="el-GR" sz="1600" dirty="0" smtClean="0"/>
              <a:t>Δύναμη στην αγορά</a:t>
            </a:r>
            <a:endParaRPr lang="en-US" sz="1600" b="0" dirty="0"/>
          </a:p>
        </p:txBody>
      </p:sp>
      <p:sp>
        <p:nvSpPr>
          <p:cNvPr id="134146" name="Text Box 6"/>
          <p:cNvSpPr txBox="1">
            <a:spLocks noChangeArrowheads="1"/>
          </p:cNvSpPr>
          <p:nvPr/>
        </p:nvSpPr>
        <p:spPr bwMode="auto">
          <a:xfrm>
            <a:off x="541338" y="387350"/>
            <a:ext cx="2305050" cy="427038"/>
          </a:xfrm>
          <a:prstGeom prst="rect">
            <a:avLst/>
          </a:prstGeom>
          <a:noFill/>
          <a:ln w="9525" algn="ctr">
            <a:noFill/>
            <a:miter lim="800000"/>
            <a:headEnd/>
            <a:tailEnd/>
          </a:ln>
        </p:spPr>
        <p:txBody>
          <a:bodyPr>
            <a:spAutoFit/>
          </a:bodyPr>
          <a:lstStyle/>
          <a:p>
            <a:pPr>
              <a:spcBef>
                <a:spcPct val="50000"/>
              </a:spcBef>
            </a:pPr>
            <a:r>
              <a:rPr lang="en-US" sz="2200">
                <a:solidFill>
                  <a:schemeClr val="bg1"/>
                </a:solidFill>
              </a:rPr>
              <a:t>K e y   T e r m </a:t>
            </a:r>
          </a:p>
        </p:txBody>
      </p:sp>
      <p:sp>
        <p:nvSpPr>
          <p:cNvPr id="8" name="Text Box 5"/>
          <p:cNvSpPr txBox="1">
            <a:spLocks noChangeArrowheads="1"/>
          </p:cNvSpPr>
          <p:nvPr/>
        </p:nvSpPr>
        <p:spPr bwMode="auto">
          <a:xfrm>
            <a:off x="566738" y="423863"/>
            <a:ext cx="2437719" cy="461962"/>
          </a:xfrm>
          <a:prstGeom prst="rect">
            <a:avLst/>
          </a:prstGeom>
          <a:noFill/>
          <a:ln w="9525">
            <a:noFill/>
            <a:miter lim="800000"/>
            <a:headEnd/>
            <a:tailEnd/>
          </a:ln>
        </p:spPr>
        <p:txBody>
          <a:bodyPr wrap="square">
            <a:spAutoFit/>
          </a:bodyPr>
          <a:lstStyle/>
          <a:p>
            <a:pPr>
              <a:spcBef>
                <a:spcPct val="10000"/>
              </a:spcBef>
              <a:spcAft>
                <a:spcPct val="10000"/>
              </a:spcAft>
            </a:pPr>
            <a:r>
              <a:rPr lang="el-GR" sz="2400" dirty="0" smtClean="0">
                <a:solidFill>
                  <a:srgbClr val="007589"/>
                </a:solidFill>
              </a:rPr>
              <a:t>ΟΡΟΙ-ΚΛΕΙΔΙΑ</a:t>
            </a:r>
            <a:endParaRPr lang="en-US" sz="2400" dirty="0">
              <a:solidFill>
                <a:srgbClr val="007589"/>
              </a:solidFill>
            </a:endParaRPr>
          </a:p>
        </p:txBody>
      </p:sp>
      <p:cxnSp>
        <p:nvCxnSpPr>
          <p:cNvPr id="9" name="Straight Connector 8"/>
          <p:cNvCxnSpPr>
            <a:cxnSpLocks noChangeShapeType="1"/>
          </p:cNvCxnSpPr>
          <p:nvPr/>
        </p:nvCxnSpPr>
        <p:spPr bwMode="auto">
          <a:xfrm>
            <a:off x="566738" y="819150"/>
            <a:ext cx="8339137" cy="0"/>
          </a:xfrm>
          <a:prstGeom prst="line">
            <a:avLst/>
          </a:prstGeom>
          <a:noFill/>
          <a:ln w="19050" cap="rnd" algn="ctr">
            <a:solidFill>
              <a:srgbClr val="007589"/>
            </a:solidFill>
            <a:prstDash val="sysDash"/>
            <a:round/>
            <a:headEnd/>
            <a:tailEnd/>
          </a:ln>
        </p:spPr>
      </p:cxnSp>
      <p:sp>
        <p:nvSpPr>
          <p:cNvPr id="6" name="Rectangle 2"/>
          <p:cNvSpPr>
            <a:spLocks noChangeArrowheads="1"/>
          </p:cNvSpPr>
          <p:nvPr/>
        </p:nvSpPr>
        <p:spPr bwMode="auto">
          <a:xfrm>
            <a:off x="3389313" y="1350963"/>
            <a:ext cx="2633662" cy="4519612"/>
          </a:xfrm>
          <a:prstGeom prst="rect">
            <a:avLst/>
          </a:prstGeom>
          <a:noFill/>
          <a:ln w="9525">
            <a:noFill/>
            <a:miter lim="800000"/>
            <a:headEnd/>
            <a:tailEnd/>
          </a:ln>
        </p:spPr>
        <p:txBody>
          <a:bodyPr/>
          <a:lstStyle/>
          <a:p>
            <a:pPr>
              <a:spcBef>
                <a:spcPct val="10000"/>
              </a:spcBef>
              <a:spcAft>
                <a:spcPct val="10000"/>
              </a:spcAft>
            </a:pPr>
            <a:r>
              <a:rPr lang="el-GR" sz="1600" dirty="0" smtClean="0"/>
              <a:t>Οριακό έσοδο</a:t>
            </a:r>
            <a:endParaRPr lang="en-US" sz="1600" dirty="0"/>
          </a:p>
          <a:p>
            <a:pPr>
              <a:spcBef>
                <a:spcPct val="10000"/>
              </a:spcBef>
              <a:spcAft>
                <a:spcPct val="10000"/>
              </a:spcAft>
            </a:pPr>
            <a:r>
              <a:rPr lang="el-GR" sz="1600" dirty="0" smtClean="0"/>
              <a:t>Αστοχία αγοράς</a:t>
            </a:r>
            <a:endParaRPr lang="en-US" sz="1600" dirty="0"/>
          </a:p>
          <a:p>
            <a:pPr>
              <a:spcBef>
                <a:spcPct val="10000"/>
              </a:spcBef>
              <a:spcAft>
                <a:spcPct val="10000"/>
              </a:spcAft>
            </a:pPr>
            <a:r>
              <a:rPr lang="el-GR" sz="1600" dirty="0" smtClean="0"/>
              <a:t>τιμολογιακή </a:t>
            </a:r>
            <a:endParaRPr lang="en-US" sz="1600" dirty="0"/>
          </a:p>
          <a:p>
            <a:pPr>
              <a:spcBef>
                <a:spcPct val="10000"/>
              </a:spcBef>
              <a:spcAft>
                <a:spcPct val="10000"/>
              </a:spcAft>
            </a:pPr>
            <a:r>
              <a:rPr lang="el-GR" sz="1600" dirty="0" smtClean="0"/>
              <a:t>Επιλεκτικό μονοπώλιο</a:t>
            </a:r>
            <a:endParaRPr lang="en-US" sz="1600" dirty="0"/>
          </a:p>
          <a:p>
            <a:pPr>
              <a:spcBef>
                <a:spcPct val="10000"/>
              </a:spcBef>
              <a:spcAft>
                <a:spcPct val="10000"/>
              </a:spcAft>
            </a:pPr>
            <a:r>
              <a:rPr lang="el-GR" sz="1600" dirty="0" smtClean="0"/>
              <a:t>Δασμός διασφάλισης</a:t>
            </a:r>
            <a:endParaRPr lang="en-US" sz="1600" b="0" dirty="0"/>
          </a:p>
        </p:txBody>
      </p:sp>
      <p:sp>
        <p:nvSpPr>
          <p:cNvPr id="7" name="Rectangle 2"/>
          <p:cNvSpPr>
            <a:spLocks noChangeArrowheads="1"/>
          </p:cNvSpPr>
          <p:nvPr/>
        </p:nvSpPr>
        <p:spPr bwMode="auto">
          <a:xfrm>
            <a:off x="6256338" y="1350963"/>
            <a:ext cx="2887662" cy="4519612"/>
          </a:xfrm>
          <a:prstGeom prst="rect">
            <a:avLst/>
          </a:prstGeom>
          <a:noFill/>
          <a:ln w="9525">
            <a:noFill/>
            <a:miter lim="800000"/>
            <a:headEnd/>
            <a:tailEnd/>
          </a:ln>
        </p:spPr>
        <p:txBody>
          <a:bodyPr/>
          <a:lstStyle/>
          <a:p>
            <a:pPr>
              <a:spcBef>
                <a:spcPct val="10000"/>
              </a:spcBef>
              <a:spcAft>
                <a:spcPct val="10000"/>
              </a:spcAft>
            </a:pPr>
            <a:r>
              <a:rPr lang="el-GR" sz="1600" dirty="0" smtClean="0"/>
              <a:t>Εξωτερικός παράγοντας</a:t>
            </a:r>
          </a:p>
          <a:p>
            <a:pPr>
              <a:spcBef>
                <a:spcPct val="10000"/>
              </a:spcBef>
              <a:spcAft>
                <a:spcPct val="10000"/>
              </a:spcAft>
            </a:pPr>
            <a:r>
              <a:rPr lang="el-GR" sz="1600" dirty="0" smtClean="0"/>
              <a:t>Διάχυση γνώσης</a:t>
            </a:r>
            <a:endParaRPr lang="en-US" sz="1600" dirty="0"/>
          </a:p>
          <a:p>
            <a:pPr>
              <a:spcBef>
                <a:spcPct val="10000"/>
              </a:spcBef>
              <a:spcAft>
                <a:spcPct val="10000"/>
              </a:spcAft>
            </a:pPr>
            <a:r>
              <a:rPr lang="el-GR" sz="1600" smtClean="0"/>
              <a:t>Αστοχία αγοράς</a:t>
            </a:r>
            <a:endParaRPr lang="en-US"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58114"/>
                                        </p:tgtEl>
                                        <p:attrNameLst>
                                          <p:attrName>style.visibility</p:attrName>
                                        </p:attrNameLst>
                                      </p:cBhvr>
                                      <p:to>
                                        <p:strVal val="visible"/>
                                      </p:to>
                                    </p:set>
                                    <p:animEffect transition="in" filter="wipe(left)">
                                      <p:cBhvr>
                                        <p:cTn id="16" dur="500"/>
                                        <p:tgtEl>
                                          <p:spTgt spid="8581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4" grpId="0" bldLvl="2" autoUpdateAnimBg="0"/>
      <p:bldP spid="8" grpId="0"/>
      <p:bldP spid="6" grpId="0" bldLvl="2" autoUpdateAnimBg="0"/>
      <p:bldP spid="7" grpId="0"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66738" y="1298575"/>
            <a:ext cx="8377237" cy="4265613"/>
            <a:chOff x="566738" y="2200275"/>
            <a:chExt cx="7805737" cy="4219575"/>
          </a:xfrm>
        </p:grpSpPr>
        <p:sp>
          <p:nvSpPr>
            <p:cNvPr id="23572"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3573" name="Rectangle 30"/>
            <p:cNvSpPr>
              <a:spLocks noChangeArrowheads="1"/>
            </p:cNvSpPr>
            <p:nvPr/>
          </p:nvSpPr>
          <p:spPr bwMode="auto">
            <a:xfrm>
              <a:off x="581024" y="2219325"/>
              <a:ext cx="7772401" cy="316587"/>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62213" name="Rectangle 5"/>
          <p:cNvSpPr>
            <a:spLocks noChangeArrowheads="1"/>
          </p:cNvSpPr>
          <p:nvPr/>
        </p:nvSpPr>
        <p:spPr bwMode="auto">
          <a:xfrm>
            <a:off x="561975" y="820738"/>
            <a:ext cx="7351713"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a:t>
            </a:r>
            <a:endParaRPr lang="en-US" sz="2400" dirty="0">
              <a:solidFill>
                <a:srgbClr val="356A41"/>
              </a:solidFill>
            </a:endParaRPr>
          </a:p>
        </p:txBody>
      </p:sp>
      <p:sp>
        <p:nvSpPr>
          <p:cNvPr id="19" name="Text Box 7"/>
          <p:cNvSpPr txBox="1">
            <a:spLocks noChangeArrowheads="1"/>
          </p:cNvSpPr>
          <p:nvPr/>
        </p:nvSpPr>
        <p:spPr bwMode="auto">
          <a:xfrm>
            <a:off x="585788" y="1320800"/>
            <a:ext cx="12192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9-1</a:t>
            </a:r>
          </a:p>
        </p:txBody>
      </p:sp>
      <p:sp>
        <p:nvSpPr>
          <p:cNvPr id="21" name="Rectangle 20"/>
          <p:cNvSpPr>
            <a:spLocks noChangeArrowheads="1"/>
          </p:cNvSpPr>
          <p:nvPr/>
        </p:nvSpPr>
        <p:spPr bwMode="auto">
          <a:xfrm>
            <a:off x="5278438" y="1681163"/>
            <a:ext cx="3665537" cy="3871829"/>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Ισορροπία χωρίς Εμπόριο</a:t>
            </a:r>
            <a:r>
              <a:rPr lang="en-US" sz="1600" dirty="0" smtClean="0"/>
              <a:t> </a:t>
            </a:r>
            <a:r>
              <a:rPr lang="el-GR" dirty="0" smtClean="0"/>
              <a:t>Όταν δεν υπάρχει διεθνές εμπόριο, η ισορροπία μονοπωλίου στην εγχώρια αγορά προκύπτει στην ποσότητα </a:t>
            </a:r>
            <a:r>
              <a:rPr lang="en-US" dirty="0" smtClean="0"/>
              <a:t> </a:t>
            </a:r>
            <a:r>
              <a:rPr lang="en-US" i="1" dirty="0" smtClean="0"/>
              <a:t>Q</a:t>
            </a:r>
            <a:r>
              <a:rPr lang="en-US" i="1" baseline="30000" dirty="0" smtClean="0"/>
              <a:t>M</a:t>
            </a:r>
            <a:r>
              <a:rPr lang="en-US" dirty="0"/>
              <a:t>, </a:t>
            </a:r>
            <a:r>
              <a:rPr lang="el-GR" dirty="0" smtClean="0"/>
              <a:t>όπου το οριακό έσοδο είναι ίσο με το οριακό κόστος. </a:t>
            </a:r>
            <a:r>
              <a:rPr lang="en-US" dirty="0" smtClean="0"/>
              <a:t> </a:t>
            </a:r>
            <a:endParaRPr lang="en-US" dirty="0"/>
          </a:p>
          <a:p>
            <a:pPr>
              <a:spcBef>
                <a:spcPct val="10000"/>
              </a:spcBef>
              <a:spcAft>
                <a:spcPct val="10000"/>
              </a:spcAft>
            </a:pPr>
            <a:r>
              <a:rPr lang="el-GR" dirty="0" smtClean="0"/>
              <a:t>Από την ποσότητα αυτή κάνουμε προβολή μέχρι την καμπύλη ζήτησης στο σημείο </a:t>
            </a:r>
            <a:r>
              <a:rPr lang="en-US" i="1" dirty="0" smtClean="0"/>
              <a:t>A</a:t>
            </a:r>
            <a:r>
              <a:rPr lang="en-US" dirty="0"/>
              <a:t>, </a:t>
            </a:r>
            <a:r>
              <a:rPr lang="el-GR" dirty="0" smtClean="0"/>
              <a:t>και η τιμή που χρεώνεται είναι </a:t>
            </a:r>
            <a:r>
              <a:rPr lang="en-US" i="1" dirty="0" smtClean="0"/>
              <a:t>P</a:t>
            </a:r>
            <a:r>
              <a:rPr lang="en-US" i="1" baseline="30000" dirty="0" smtClean="0"/>
              <a:t>M</a:t>
            </a:r>
            <a:r>
              <a:rPr lang="en-US" dirty="0"/>
              <a:t>.</a:t>
            </a:r>
          </a:p>
          <a:p>
            <a:pPr>
              <a:spcBef>
                <a:spcPct val="10000"/>
              </a:spcBef>
              <a:spcAft>
                <a:spcPct val="10000"/>
              </a:spcAft>
            </a:pPr>
            <a:r>
              <a:rPr lang="el-GR" dirty="0" smtClean="0"/>
              <a:t>Υπό συνθήκες τέλειου ανταγωνισμού, η καμπύλη προσφοράς του κλάδου είναι </a:t>
            </a:r>
            <a:r>
              <a:rPr lang="en-US" i="1" dirty="0" smtClean="0"/>
              <a:t>MC</a:t>
            </a:r>
            <a:r>
              <a:rPr lang="en-US" dirty="0"/>
              <a:t>, </a:t>
            </a:r>
            <a:r>
              <a:rPr lang="el-GR" dirty="0" smtClean="0"/>
              <a:t>επομένως η ισορροπία χωρίς εμπόριο θα προέκυπτε εκεί που η ζήτηση είναι ίση με την προσφορά (σημείο </a:t>
            </a:r>
            <a:r>
              <a:rPr lang="en-US" dirty="0" smtClean="0"/>
              <a:t> </a:t>
            </a:r>
            <a:r>
              <a:rPr lang="en-US" i="1" dirty="0" smtClean="0"/>
              <a:t>B</a:t>
            </a:r>
            <a:r>
              <a:rPr lang="en-US" dirty="0"/>
              <a:t>), </a:t>
            </a:r>
            <a:r>
              <a:rPr lang="el-GR" dirty="0" smtClean="0"/>
              <a:t>στην ποσότητα</a:t>
            </a:r>
            <a:r>
              <a:rPr lang="en-US" dirty="0" smtClean="0"/>
              <a:t> </a:t>
            </a:r>
            <a:r>
              <a:rPr lang="en-US" i="1" dirty="0"/>
              <a:t>Q</a:t>
            </a:r>
            <a:r>
              <a:rPr lang="en-US" i="1" baseline="30000" dirty="0"/>
              <a:t>C</a:t>
            </a:r>
            <a:r>
              <a:rPr lang="en-US" dirty="0"/>
              <a:t> </a:t>
            </a:r>
            <a:r>
              <a:rPr lang="el-GR" dirty="0" smtClean="0"/>
              <a:t>και στην τιμή</a:t>
            </a:r>
            <a:r>
              <a:rPr lang="en-US" dirty="0" smtClean="0"/>
              <a:t> </a:t>
            </a:r>
            <a:r>
              <a:rPr lang="en-US" i="1" dirty="0"/>
              <a:t>P</a:t>
            </a:r>
            <a:r>
              <a:rPr lang="en-US" i="1" baseline="30000" dirty="0"/>
              <a:t>C</a:t>
            </a:r>
            <a:r>
              <a:rPr lang="en-US" dirty="0"/>
              <a:t>.</a:t>
            </a:r>
          </a:p>
        </p:txBody>
      </p:sp>
      <p:sp>
        <p:nvSpPr>
          <p:cNvPr id="34" name="Rectangle 33"/>
          <p:cNvSpPr>
            <a:spLocks noChangeArrowheads="1"/>
          </p:cNvSpPr>
          <p:nvPr/>
        </p:nvSpPr>
        <p:spPr bwMode="auto">
          <a:xfrm>
            <a:off x="641350" y="1795463"/>
            <a:ext cx="4637088" cy="3052762"/>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36" name="Rectangle 35"/>
          <p:cNvSpPr>
            <a:spLocks noChangeArrowheads="1"/>
          </p:cNvSpPr>
          <p:nvPr/>
        </p:nvSpPr>
        <p:spPr bwMode="auto">
          <a:xfrm>
            <a:off x="566738" y="5529943"/>
            <a:ext cx="8377237" cy="1569660"/>
          </a:xfrm>
          <a:prstGeom prst="rect">
            <a:avLst/>
          </a:prstGeom>
          <a:noFill/>
          <a:ln w="9525" algn="ctr">
            <a:noFill/>
            <a:miter lim="800000"/>
            <a:headEnd/>
            <a:tailEnd/>
          </a:ln>
        </p:spPr>
        <p:txBody>
          <a:bodyPr wrap="square">
            <a:spAutoFit/>
          </a:bodyPr>
          <a:lstStyle/>
          <a:p>
            <a:pPr>
              <a:spcBef>
                <a:spcPct val="20000"/>
              </a:spcBef>
            </a:pPr>
            <a:r>
              <a:rPr lang="el-GR" sz="1800" dirty="0" smtClean="0">
                <a:solidFill>
                  <a:srgbClr val="3D68AF"/>
                </a:solidFill>
              </a:rPr>
              <a:t>Σύγκριση με τον τέλειο ανταγωνισμό</a:t>
            </a:r>
            <a:r>
              <a:rPr lang="en-US" sz="1800" dirty="0" smtClean="0">
                <a:solidFill>
                  <a:srgbClr val="3D68AF"/>
                </a:solidFill>
              </a:rPr>
              <a:t>  </a:t>
            </a:r>
            <a:r>
              <a:rPr lang="el-GR" sz="1800" b="0" dirty="0" smtClean="0"/>
              <a:t>Όταν δεν υπάρχει εμπόριο, το μονοπώλιο περιορίζει την πωλούμενη ποσότητα προκειμένου να αυξήσει την τιμή στην αγορά. Υπό συνθήκες, όμως, ελεύθερου εμπορίου το μονοπώλιο δεν μπορεί να περιορίσει την ποσότητα και να αυξήσει την τιμή. </a:t>
            </a:r>
            <a:r>
              <a:rPr lang="en-US" sz="1800" b="0" dirty="0" smtClean="0"/>
              <a:t> </a:t>
            </a:r>
            <a:endParaRPr lang="en-US" sz="2000" b="0" dirty="0"/>
          </a:p>
          <a:p>
            <a:pPr>
              <a:spcBef>
                <a:spcPct val="20000"/>
              </a:spcBef>
            </a:pPr>
            <a:endParaRPr lang="en-US" sz="2000" dirty="0">
              <a:solidFill>
                <a:srgbClr val="3D68AF"/>
              </a:solidFill>
            </a:endParaRPr>
          </a:p>
        </p:txBody>
      </p:sp>
      <p:pic>
        <p:nvPicPr>
          <p:cNvPr id="41" name="Picture 40" descr="fig9-1_PPT_1.gif"/>
          <p:cNvPicPr>
            <a:picLocks noChangeAspect="1"/>
          </p:cNvPicPr>
          <p:nvPr/>
        </p:nvPicPr>
        <p:blipFill>
          <a:blip r:embed="rId3" cstate="print"/>
          <a:srcRect/>
          <a:stretch>
            <a:fillRect/>
          </a:stretch>
        </p:blipFill>
        <p:spPr bwMode="auto">
          <a:xfrm>
            <a:off x="779463" y="1943100"/>
            <a:ext cx="4324350" cy="2905125"/>
          </a:xfrm>
          <a:prstGeom prst="rect">
            <a:avLst/>
          </a:prstGeom>
          <a:noFill/>
          <a:ln w="9525">
            <a:noFill/>
            <a:miter lim="800000"/>
            <a:headEnd/>
            <a:tailEnd/>
          </a:ln>
        </p:spPr>
      </p:pic>
      <p:pic>
        <p:nvPicPr>
          <p:cNvPr id="44" name="Picture 43" descr="fig9-1_PPT_2.gif"/>
          <p:cNvPicPr>
            <a:picLocks noChangeAspect="1"/>
          </p:cNvPicPr>
          <p:nvPr/>
        </p:nvPicPr>
        <p:blipFill>
          <a:blip r:embed="rId4" cstate="print"/>
          <a:srcRect/>
          <a:stretch>
            <a:fillRect/>
          </a:stretch>
        </p:blipFill>
        <p:spPr bwMode="auto">
          <a:xfrm>
            <a:off x="779463" y="1943100"/>
            <a:ext cx="4324350" cy="2905125"/>
          </a:xfrm>
          <a:prstGeom prst="rect">
            <a:avLst/>
          </a:prstGeom>
          <a:noFill/>
          <a:ln w="9525">
            <a:noFill/>
            <a:miter lim="800000"/>
            <a:headEnd/>
            <a:tailEnd/>
          </a:ln>
        </p:spPr>
      </p:pic>
      <p:pic>
        <p:nvPicPr>
          <p:cNvPr id="52" name="Picture 51" descr="fig9-1_PPT_3.gif"/>
          <p:cNvPicPr>
            <a:picLocks noChangeAspect="1"/>
          </p:cNvPicPr>
          <p:nvPr/>
        </p:nvPicPr>
        <p:blipFill>
          <a:blip r:embed="rId5" cstate="print"/>
          <a:srcRect/>
          <a:stretch>
            <a:fillRect/>
          </a:stretch>
        </p:blipFill>
        <p:spPr bwMode="auto">
          <a:xfrm>
            <a:off x="779463" y="1943100"/>
            <a:ext cx="4324350" cy="2905125"/>
          </a:xfrm>
          <a:prstGeom prst="rect">
            <a:avLst/>
          </a:prstGeom>
          <a:noFill/>
          <a:ln w="9525">
            <a:noFill/>
            <a:miter lim="800000"/>
            <a:headEnd/>
            <a:tailEnd/>
          </a:ln>
        </p:spPr>
      </p:pic>
      <p:pic>
        <p:nvPicPr>
          <p:cNvPr id="53" name="Picture 52" descr="fig9-1_PPT_4.gif"/>
          <p:cNvPicPr>
            <a:picLocks noChangeAspect="1"/>
          </p:cNvPicPr>
          <p:nvPr/>
        </p:nvPicPr>
        <p:blipFill>
          <a:blip r:embed="rId6" cstate="print"/>
          <a:srcRect/>
          <a:stretch>
            <a:fillRect/>
          </a:stretch>
        </p:blipFill>
        <p:spPr bwMode="auto">
          <a:xfrm>
            <a:off x="779463" y="1943100"/>
            <a:ext cx="4324350" cy="2905125"/>
          </a:xfrm>
          <a:prstGeom prst="rect">
            <a:avLst/>
          </a:prstGeom>
          <a:noFill/>
          <a:ln w="9525">
            <a:noFill/>
            <a:miter lim="800000"/>
            <a:headEnd/>
            <a:tailEnd/>
          </a:ln>
        </p:spPr>
      </p:pic>
      <p:pic>
        <p:nvPicPr>
          <p:cNvPr id="57" name="Picture 56" descr="fig9-1_PPT_5.gif"/>
          <p:cNvPicPr>
            <a:picLocks noChangeAspect="1"/>
          </p:cNvPicPr>
          <p:nvPr/>
        </p:nvPicPr>
        <p:blipFill>
          <a:blip r:embed="rId7" cstate="print"/>
          <a:srcRect/>
          <a:stretch>
            <a:fillRect/>
          </a:stretch>
        </p:blipFill>
        <p:spPr bwMode="auto">
          <a:xfrm>
            <a:off x="779463" y="1943100"/>
            <a:ext cx="4324350" cy="2905125"/>
          </a:xfrm>
          <a:prstGeom prst="rect">
            <a:avLst/>
          </a:prstGeom>
          <a:noFill/>
          <a:ln w="9525">
            <a:noFill/>
            <a:miter lim="800000"/>
            <a:headEnd/>
            <a:tailEnd/>
          </a:ln>
        </p:spPr>
      </p:pic>
      <p:pic>
        <p:nvPicPr>
          <p:cNvPr id="58" name="Picture 57" descr="fig9-1_PPT_6.gif"/>
          <p:cNvPicPr>
            <a:picLocks noChangeAspect="1"/>
          </p:cNvPicPr>
          <p:nvPr/>
        </p:nvPicPr>
        <p:blipFill>
          <a:blip r:embed="rId8" cstate="print"/>
          <a:srcRect/>
          <a:stretch>
            <a:fillRect/>
          </a:stretch>
        </p:blipFill>
        <p:spPr bwMode="auto">
          <a:xfrm>
            <a:off x="779463" y="1943100"/>
            <a:ext cx="4324350" cy="2905125"/>
          </a:xfrm>
          <a:prstGeom prst="rect">
            <a:avLst/>
          </a:prstGeom>
          <a:noFill/>
          <a:ln w="9525">
            <a:noFill/>
            <a:miter lim="800000"/>
            <a:headEnd/>
            <a:tailEnd/>
          </a:ln>
        </p:spPr>
      </p:pic>
      <p:pic>
        <p:nvPicPr>
          <p:cNvPr id="59" name="Picture 58" descr="fig9-1_PPT_7.gif"/>
          <p:cNvPicPr>
            <a:picLocks noChangeAspect="1"/>
          </p:cNvPicPr>
          <p:nvPr/>
        </p:nvPicPr>
        <p:blipFill>
          <a:blip r:embed="rId9" cstate="print"/>
          <a:srcRect/>
          <a:stretch>
            <a:fillRect/>
          </a:stretch>
        </p:blipFill>
        <p:spPr bwMode="auto">
          <a:xfrm>
            <a:off x="779463" y="1943100"/>
            <a:ext cx="4324350" cy="2905125"/>
          </a:xfrm>
          <a:prstGeom prst="rect">
            <a:avLst/>
          </a:prstGeom>
          <a:noFill/>
          <a:ln w="9525">
            <a:noFill/>
            <a:miter lim="800000"/>
            <a:headEnd/>
            <a:tailEnd/>
          </a:ln>
        </p:spPr>
      </p:pic>
      <p:pic>
        <p:nvPicPr>
          <p:cNvPr id="60" name="Picture 59" descr="fig9-1_PPT_8.gif"/>
          <p:cNvPicPr>
            <a:picLocks noChangeAspect="1"/>
          </p:cNvPicPr>
          <p:nvPr/>
        </p:nvPicPr>
        <p:blipFill>
          <a:blip r:embed="rId10" cstate="print"/>
          <a:srcRect/>
          <a:stretch>
            <a:fillRect/>
          </a:stretch>
        </p:blipFill>
        <p:spPr bwMode="auto">
          <a:xfrm>
            <a:off x="779463" y="1943100"/>
            <a:ext cx="4324350" cy="2905125"/>
          </a:xfrm>
          <a:prstGeom prst="rect">
            <a:avLst/>
          </a:prstGeom>
          <a:noFill/>
          <a:ln w="9525">
            <a:noFill/>
            <a:miter lim="800000"/>
            <a:headEnd/>
            <a:tailEnd/>
          </a:ln>
        </p:spPr>
      </p:pic>
      <p:pic>
        <p:nvPicPr>
          <p:cNvPr id="61" name="Picture 60" descr="fig9-1_PPT_9.gif"/>
          <p:cNvPicPr>
            <a:picLocks noChangeAspect="1"/>
          </p:cNvPicPr>
          <p:nvPr/>
        </p:nvPicPr>
        <p:blipFill>
          <a:blip r:embed="rId11" cstate="print"/>
          <a:srcRect/>
          <a:stretch>
            <a:fillRect/>
          </a:stretch>
        </p:blipFill>
        <p:spPr bwMode="auto">
          <a:xfrm>
            <a:off x="779463" y="1943100"/>
            <a:ext cx="4324350" cy="2905125"/>
          </a:xfrm>
          <a:prstGeom prst="rect">
            <a:avLst/>
          </a:prstGeom>
          <a:noFill/>
          <a:ln w="9525">
            <a:noFill/>
            <a:miter lim="800000"/>
            <a:headEnd/>
            <a:tailEnd/>
          </a:ln>
        </p:spPr>
      </p:pic>
      <p:grpSp>
        <p:nvGrpSpPr>
          <p:cNvPr id="23568" name="Group 22"/>
          <p:cNvGrpSpPr>
            <a:grpSpLocks/>
          </p:cNvGrpSpPr>
          <p:nvPr/>
        </p:nvGrpSpPr>
        <p:grpSpPr bwMode="auto">
          <a:xfrm>
            <a:off x="566738" y="333375"/>
            <a:ext cx="6319837" cy="290513"/>
            <a:chOff x="566738" y="417533"/>
            <a:chExt cx="6138862" cy="206583"/>
          </a:xfrm>
        </p:grpSpPr>
        <p:sp>
          <p:nvSpPr>
            <p:cNvPr id="23570" name="Rectangle 23"/>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3571" name="Straight Connector 24"/>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23569"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1000"/>
                                        <p:tgtEl>
                                          <p:spTgt spid="41"/>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1000"/>
                                        <p:tgtEl>
                                          <p:spTgt spid="44"/>
                                        </p:tgtEl>
                                      </p:cBhvr>
                                    </p:animEffect>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up)">
                                      <p:cBhvr>
                                        <p:cTn id="37" dur="1000"/>
                                        <p:tgtEl>
                                          <p:spTgt spid="52"/>
                                        </p:tgtEl>
                                      </p:cBhvr>
                                    </p:animEffect>
                                  </p:childTnLst>
                                </p:cTn>
                              </p:par>
                            </p:childTnLst>
                          </p:cTn>
                        </p:par>
                        <p:par>
                          <p:cTn id="38" fill="hold">
                            <p:stCondLst>
                              <p:cond delay="5500"/>
                            </p:stCondLst>
                            <p:childTnLst>
                              <p:par>
                                <p:cTn id="39" presetID="22" presetClass="entr" presetSubtype="8"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1000"/>
                                        <p:tgtEl>
                                          <p:spTgt spid="53"/>
                                        </p:tgtEl>
                                      </p:cBhvr>
                                    </p:animEffect>
                                  </p:childTnLst>
                                </p:cTn>
                              </p:par>
                            </p:childTnLst>
                          </p:cTn>
                        </p:par>
                        <p:par>
                          <p:cTn id="42" fill="hold">
                            <p:stCondLst>
                              <p:cond delay="6500"/>
                            </p:stCondLst>
                            <p:childTnLst>
                              <p:par>
                                <p:cTn id="43" presetID="22" presetClass="entr" presetSubtype="1"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10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xEl>
                                              <p:pRg st="1" end="1"/>
                                            </p:txEl>
                                          </p:spTgt>
                                        </p:tgtEl>
                                        <p:attrNameLst>
                                          <p:attrName>style.visibility</p:attrName>
                                        </p:attrNameLst>
                                      </p:cBhvr>
                                      <p:to>
                                        <p:strVal val="visible"/>
                                      </p:to>
                                    </p:set>
                                    <p:animEffect transition="in" filter="wipe(left)">
                                      <p:cBhvr>
                                        <p:cTn id="50" dur="500"/>
                                        <p:tgtEl>
                                          <p:spTgt spid="21">
                                            <p:txEl>
                                              <p:pRg st="1" end="1"/>
                                            </p:txEl>
                                          </p:spTgt>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down)">
                                      <p:cBhvr>
                                        <p:cTn id="54" dur="1000"/>
                                        <p:tgtEl>
                                          <p:spTgt spid="58"/>
                                        </p:tgtEl>
                                      </p:cBhvr>
                                    </p:animEffect>
                                  </p:childTnLst>
                                </p:cTn>
                              </p:par>
                            </p:childTnLst>
                          </p:cTn>
                        </p:par>
                        <p:par>
                          <p:cTn id="55" fill="hold">
                            <p:stCondLst>
                              <p:cond delay="1500"/>
                            </p:stCondLst>
                            <p:childTnLst>
                              <p:par>
                                <p:cTn id="56" presetID="22" presetClass="entr" presetSubtype="1"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up)">
                                      <p:cBhvr>
                                        <p:cTn id="58" dur="10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1">
                                            <p:txEl>
                                              <p:pRg st="2" end="2"/>
                                            </p:txEl>
                                          </p:spTgt>
                                        </p:tgtEl>
                                        <p:attrNameLst>
                                          <p:attrName>style.visibility</p:attrName>
                                        </p:attrNameLst>
                                      </p:cBhvr>
                                      <p:to>
                                        <p:strVal val="visible"/>
                                      </p:to>
                                    </p:set>
                                    <p:animEffect transition="in" filter="wipe(left)">
                                      <p:cBhvr>
                                        <p:cTn id="63" dur="500"/>
                                        <p:tgtEl>
                                          <p:spTgt spid="21">
                                            <p:txEl>
                                              <p:pRg st="2" end="2"/>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1000"/>
                                        <p:tgtEl>
                                          <p:spTgt spid="60"/>
                                        </p:tgtEl>
                                      </p:cBhvr>
                                    </p:animEffect>
                                  </p:childTnLst>
                                </p:cTn>
                              </p:par>
                            </p:childTnLst>
                          </p:cTn>
                        </p:par>
                        <p:par>
                          <p:cTn id="68" fill="hold">
                            <p:stCondLst>
                              <p:cond delay="1500"/>
                            </p:stCondLst>
                            <p:childTnLst>
                              <p:par>
                                <p:cTn id="69" presetID="22" presetClass="entr" presetSubtype="2"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right)">
                                      <p:cBhvr>
                                        <p:cTn id="71" dur="1000"/>
                                        <p:tgtEl>
                                          <p:spTgt spid="6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left)">
                                      <p:cBhvr>
                                        <p:cTn id="7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19" grpId="0" animBg="1"/>
      <p:bldP spid="21" grpId="0" uiExpand="1" build="p" bldLvl="2"/>
      <p:bldP spid="34" grpId="0" animBg="1"/>
      <p:bldP spid="3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647700" y="1287463"/>
            <a:ext cx="8112125" cy="4718050"/>
            <a:chOff x="566738" y="2200275"/>
            <a:chExt cx="7805737" cy="4219575"/>
          </a:xfrm>
        </p:grpSpPr>
        <p:sp>
          <p:nvSpPr>
            <p:cNvPr id="25619"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3200" b="0">
                <a:solidFill>
                  <a:schemeClr val="tx2"/>
                </a:solidFill>
              </a:endParaRPr>
            </a:p>
          </p:txBody>
        </p:sp>
        <p:sp>
          <p:nvSpPr>
            <p:cNvPr id="25620" name="Rectangle 30"/>
            <p:cNvSpPr>
              <a:spLocks noChangeArrowheads="1"/>
            </p:cNvSpPr>
            <p:nvPr/>
          </p:nvSpPr>
          <p:spPr bwMode="auto">
            <a:xfrm>
              <a:off x="581024" y="2219325"/>
              <a:ext cx="7772401" cy="286284"/>
            </a:xfrm>
            <a:prstGeom prst="rect">
              <a:avLst/>
            </a:prstGeom>
            <a:solidFill>
              <a:srgbClr val="E0D8D4"/>
            </a:solidFill>
            <a:ln w="9525" algn="ctr">
              <a:noFill/>
              <a:round/>
              <a:headEnd/>
              <a:tailEnd/>
            </a:ln>
          </p:spPr>
          <p:txBody>
            <a:bodyPr/>
            <a:lstStyle/>
            <a:p>
              <a:endParaRPr lang="en-US" sz="3200" b="0">
                <a:solidFill>
                  <a:schemeClr val="tx2"/>
                </a:solidFill>
              </a:endParaRPr>
            </a:p>
          </p:txBody>
        </p:sp>
      </p:gr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a:t>
            </a:r>
            <a:endParaRPr lang="en-US" sz="2400" dirty="0">
              <a:solidFill>
                <a:srgbClr val="356A41"/>
              </a:solidFill>
            </a:endParaRPr>
          </a:p>
        </p:txBody>
      </p:sp>
      <p:sp>
        <p:nvSpPr>
          <p:cNvPr id="19" name="Text Box 7"/>
          <p:cNvSpPr txBox="1">
            <a:spLocks noChangeArrowheads="1"/>
          </p:cNvSpPr>
          <p:nvPr/>
        </p:nvSpPr>
        <p:spPr bwMode="auto">
          <a:xfrm>
            <a:off x="666750" y="1308100"/>
            <a:ext cx="2533650" cy="287338"/>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9-2</a:t>
            </a:r>
            <a:r>
              <a:rPr lang="en-US" dirty="0">
                <a:solidFill>
                  <a:schemeClr val="bg2"/>
                </a:solidFill>
              </a:rPr>
              <a:t> (1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5449888" y="1581150"/>
            <a:ext cx="3324225" cy="479823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Ισορροπία Εγχώριου Μονοπωλίου με Ελεύθερο Εμπόριο</a:t>
            </a:r>
            <a:endParaRPr lang="en-US" sz="1600" dirty="0">
              <a:solidFill>
                <a:srgbClr val="8A3A6A"/>
              </a:solidFill>
            </a:endParaRPr>
          </a:p>
          <a:p>
            <a:pPr>
              <a:spcBef>
                <a:spcPct val="10000"/>
              </a:spcBef>
              <a:spcAft>
                <a:spcPct val="10000"/>
              </a:spcAft>
            </a:pPr>
            <a:r>
              <a:rPr lang="el-GR" dirty="0" smtClean="0"/>
              <a:t>Υπό συνθήκες ελεύθερου εμπορίου με δεδομένη παγκόσμια τιμή </a:t>
            </a:r>
            <a:r>
              <a:rPr lang="en-US" i="1" dirty="0" smtClean="0"/>
              <a:t>P</a:t>
            </a:r>
            <a:r>
              <a:rPr lang="en-US" i="1" baseline="30000" dirty="0" smtClean="0"/>
              <a:t>W</a:t>
            </a:r>
            <a:r>
              <a:rPr lang="en-US" dirty="0"/>
              <a:t>, </a:t>
            </a:r>
            <a:r>
              <a:rPr lang="el-GR" dirty="0" smtClean="0"/>
              <a:t>η χώρας μας αντιμετωπίζει την ξένη καμπύλη εξαγωγών </a:t>
            </a:r>
            <a:r>
              <a:rPr lang="en-US" i="1" dirty="0" smtClean="0"/>
              <a:t>X</a:t>
            </a:r>
            <a:r>
              <a:rPr lang="en-US" baseline="30000" dirty="0" smtClean="0"/>
              <a:t>*</a:t>
            </a:r>
            <a:r>
              <a:rPr lang="el-GR" dirty="0" smtClean="0"/>
              <a:t>σε αυτή την τιμή</a:t>
            </a:r>
            <a:r>
              <a:rPr lang="en-US" dirty="0" smtClean="0"/>
              <a:t>.</a:t>
            </a:r>
            <a:r>
              <a:rPr lang="el-GR" dirty="0" smtClean="0"/>
              <a:t> Επειδή η εγχώρια επιχείρηση δεν μπορεί να αυξήσει την τιμή της πάνω από </a:t>
            </a:r>
            <a:r>
              <a:rPr lang="en-US" dirty="0" smtClean="0"/>
              <a:t> </a:t>
            </a:r>
            <a:r>
              <a:rPr lang="en-US" i="1" dirty="0" smtClean="0"/>
              <a:t>P</a:t>
            </a:r>
            <a:r>
              <a:rPr lang="en-US" i="1" baseline="30000" dirty="0" smtClean="0"/>
              <a:t>W</a:t>
            </a:r>
            <a:r>
              <a:rPr lang="en-US" dirty="0" smtClean="0"/>
              <a:t> </a:t>
            </a:r>
            <a:r>
              <a:rPr lang="el-GR" dirty="0" smtClean="0"/>
              <a:t>χωρίς να χάσει όλους τους πελάτες της που θα στραφούν στους εισαγωγείς, το </a:t>
            </a:r>
            <a:r>
              <a:rPr lang="en-US" i="1" dirty="0" smtClean="0"/>
              <a:t>X</a:t>
            </a:r>
            <a:r>
              <a:rPr lang="en-US" baseline="30000" dirty="0"/>
              <a:t>*</a:t>
            </a:r>
            <a:r>
              <a:rPr lang="en-US" dirty="0"/>
              <a:t> </a:t>
            </a:r>
            <a:r>
              <a:rPr lang="el-GR" dirty="0" smtClean="0"/>
              <a:t>είναι τώρα επίσης η καμπύλη ζήτησης που αντιμετωπίζει το εγχώριο μονοπώλιο.</a:t>
            </a:r>
          </a:p>
          <a:p>
            <a:pPr>
              <a:spcBef>
                <a:spcPct val="10000"/>
              </a:spcBef>
              <a:spcAft>
                <a:spcPct val="10000"/>
              </a:spcAft>
            </a:pPr>
            <a:r>
              <a:rPr lang="el-GR" dirty="0" smtClean="0"/>
              <a:t>Επειδή η τιμή είναι δεδομένη, το οριακό έσοδο </a:t>
            </a:r>
            <a:r>
              <a:rPr lang="en-US" dirty="0" smtClean="0"/>
              <a:t> </a:t>
            </a:r>
            <a:r>
              <a:rPr lang="en-US" i="1" dirty="0" smtClean="0"/>
              <a:t>MR</a:t>
            </a:r>
            <a:r>
              <a:rPr lang="en-US" baseline="30000" dirty="0"/>
              <a:t>*</a:t>
            </a:r>
            <a:r>
              <a:rPr lang="en-US" dirty="0"/>
              <a:t> </a:t>
            </a:r>
            <a:r>
              <a:rPr lang="el-GR" dirty="0" smtClean="0"/>
              <a:t>είναι το ίδιο με την καμπύλη ζήτησης. Τα κέρδη μεγιστοποιούνται στο σημείο </a:t>
            </a:r>
            <a:r>
              <a:rPr lang="en-US" i="1" dirty="0" smtClean="0"/>
              <a:t>B</a:t>
            </a:r>
            <a:r>
              <a:rPr lang="en-US" dirty="0"/>
              <a:t>, </a:t>
            </a:r>
            <a:r>
              <a:rPr lang="el-GR" dirty="0" smtClean="0"/>
              <a:t>όπου το οριακό έσοδο είναι ίσο με το οριακό κόστος. </a:t>
            </a:r>
            <a:endParaRPr lang="en-US" dirty="0"/>
          </a:p>
        </p:txBody>
      </p:sp>
      <p:sp>
        <p:nvSpPr>
          <p:cNvPr id="34" name="Rectangle 33"/>
          <p:cNvSpPr>
            <a:spLocks noChangeArrowheads="1"/>
          </p:cNvSpPr>
          <p:nvPr/>
        </p:nvSpPr>
        <p:spPr bwMode="auto">
          <a:xfrm>
            <a:off x="763588" y="1671638"/>
            <a:ext cx="4637087" cy="32289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pic>
        <p:nvPicPr>
          <p:cNvPr id="18" name="Picture 17" descr="fig9-2_PPT_1.gif"/>
          <p:cNvPicPr>
            <a:picLocks noChangeAspect="1"/>
          </p:cNvPicPr>
          <p:nvPr/>
        </p:nvPicPr>
        <p:blipFill>
          <a:blip r:embed="rId3" cstate="print"/>
          <a:srcRect/>
          <a:stretch>
            <a:fillRect/>
          </a:stretch>
        </p:blipFill>
        <p:spPr bwMode="auto">
          <a:xfrm>
            <a:off x="1249363" y="1704975"/>
            <a:ext cx="3686175" cy="3133725"/>
          </a:xfrm>
          <a:prstGeom prst="rect">
            <a:avLst/>
          </a:prstGeom>
          <a:noFill/>
          <a:ln w="9525">
            <a:noFill/>
            <a:miter lim="800000"/>
            <a:headEnd/>
            <a:tailEnd/>
          </a:ln>
        </p:spPr>
      </p:pic>
      <p:pic>
        <p:nvPicPr>
          <p:cNvPr id="20" name="Picture 19" descr="fig9-2_PPT_2.gif"/>
          <p:cNvPicPr>
            <a:picLocks noChangeAspect="1"/>
          </p:cNvPicPr>
          <p:nvPr/>
        </p:nvPicPr>
        <p:blipFill>
          <a:blip r:embed="rId4" cstate="print"/>
          <a:srcRect/>
          <a:stretch>
            <a:fillRect/>
          </a:stretch>
        </p:blipFill>
        <p:spPr bwMode="auto">
          <a:xfrm>
            <a:off x="1249363" y="1704975"/>
            <a:ext cx="3686175" cy="3133725"/>
          </a:xfrm>
          <a:prstGeom prst="rect">
            <a:avLst/>
          </a:prstGeom>
          <a:noFill/>
          <a:ln w="9525">
            <a:noFill/>
            <a:miter lim="800000"/>
            <a:headEnd/>
            <a:tailEnd/>
          </a:ln>
        </p:spPr>
      </p:pic>
      <p:pic>
        <p:nvPicPr>
          <p:cNvPr id="22" name="Picture 21" descr="fig9-2_PPT_3.gif"/>
          <p:cNvPicPr>
            <a:picLocks noChangeAspect="1"/>
          </p:cNvPicPr>
          <p:nvPr/>
        </p:nvPicPr>
        <p:blipFill>
          <a:blip r:embed="rId5" cstate="print"/>
          <a:srcRect/>
          <a:stretch>
            <a:fillRect/>
          </a:stretch>
        </p:blipFill>
        <p:spPr bwMode="auto">
          <a:xfrm>
            <a:off x="1249363" y="1704975"/>
            <a:ext cx="3686175" cy="3133725"/>
          </a:xfrm>
          <a:prstGeom prst="rect">
            <a:avLst/>
          </a:prstGeom>
          <a:noFill/>
          <a:ln w="9525">
            <a:noFill/>
            <a:miter lim="800000"/>
            <a:headEnd/>
            <a:tailEnd/>
          </a:ln>
        </p:spPr>
      </p:pic>
      <p:pic>
        <p:nvPicPr>
          <p:cNvPr id="23" name="Picture 22" descr="fig9-2_PPT_4.gif"/>
          <p:cNvPicPr>
            <a:picLocks noChangeAspect="1"/>
          </p:cNvPicPr>
          <p:nvPr/>
        </p:nvPicPr>
        <p:blipFill>
          <a:blip r:embed="rId6" cstate="print"/>
          <a:srcRect/>
          <a:stretch>
            <a:fillRect/>
          </a:stretch>
        </p:blipFill>
        <p:spPr bwMode="auto">
          <a:xfrm>
            <a:off x="1249363" y="1704975"/>
            <a:ext cx="3686175" cy="3133725"/>
          </a:xfrm>
          <a:prstGeom prst="rect">
            <a:avLst/>
          </a:prstGeom>
          <a:noFill/>
          <a:ln w="9525">
            <a:noFill/>
            <a:miter lim="800000"/>
            <a:headEnd/>
            <a:tailEnd/>
          </a:ln>
        </p:spPr>
      </p:pic>
      <p:pic>
        <p:nvPicPr>
          <p:cNvPr id="25" name="Picture 24" descr="fig9-2_PPT_5.gif"/>
          <p:cNvPicPr>
            <a:picLocks noChangeAspect="1"/>
          </p:cNvPicPr>
          <p:nvPr/>
        </p:nvPicPr>
        <p:blipFill>
          <a:blip r:embed="rId7" cstate="print"/>
          <a:srcRect/>
          <a:stretch>
            <a:fillRect/>
          </a:stretch>
        </p:blipFill>
        <p:spPr bwMode="auto">
          <a:xfrm>
            <a:off x="1249363" y="1704975"/>
            <a:ext cx="3686175" cy="3133725"/>
          </a:xfrm>
          <a:prstGeom prst="rect">
            <a:avLst/>
          </a:prstGeom>
          <a:noFill/>
          <a:ln w="9525">
            <a:noFill/>
            <a:miter lim="800000"/>
            <a:headEnd/>
            <a:tailEnd/>
          </a:ln>
        </p:spPr>
      </p:pic>
      <p:pic>
        <p:nvPicPr>
          <p:cNvPr id="26" name="Picture 25" descr="fig9-2_PPT_6.gif"/>
          <p:cNvPicPr>
            <a:picLocks noChangeAspect="1"/>
          </p:cNvPicPr>
          <p:nvPr/>
        </p:nvPicPr>
        <p:blipFill>
          <a:blip r:embed="rId8" cstate="print"/>
          <a:srcRect/>
          <a:stretch>
            <a:fillRect/>
          </a:stretch>
        </p:blipFill>
        <p:spPr bwMode="auto">
          <a:xfrm>
            <a:off x="1249363" y="1704975"/>
            <a:ext cx="3686175" cy="3133725"/>
          </a:xfrm>
          <a:prstGeom prst="rect">
            <a:avLst/>
          </a:prstGeom>
          <a:noFill/>
          <a:ln w="9525">
            <a:noFill/>
            <a:miter lim="800000"/>
            <a:headEnd/>
            <a:tailEnd/>
          </a:ln>
        </p:spPr>
      </p:pic>
      <p:pic>
        <p:nvPicPr>
          <p:cNvPr id="27" name="Picture 26" descr="fig9-2_PPT_7.gif"/>
          <p:cNvPicPr>
            <a:picLocks noChangeAspect="1"/>
          </p:cNvPicPr>
          <p:nvPr/>
        </p:nvPicPr>
        <p:blipFill>
          <a:blip r:embed="rId9" cstate="print"/>
          <a:srcRect/>
          <a:stretch>
            <a:fillRect/>
          </a:stretch>
        </p:blipFill>
        <p:spPr bwMode="auto">
          <a:xfrm>
            <a:off x="1249363" y="1704975"/>
            <a:ext cx="3686175" cy="3133725"/>
          </a:xfrm>
          <a:prstGeom prst="rect">
            <a:avLst/>
          </a:prstGeom>
          <a:noFill/>
          <a:ln w="9525">
            <a:noFill/>
            <a:miter lim="800000"/>
            <a:headEnd/>
            <a:tailEnd/>
          </a:ln>
        </p:spPr>
      </p:pic>
      <p:pic>
        <p:nvPicPr>
          <p:cNvPr id="28" name="Picture 27" descr="fig9-2_PPT_8.gif"/>
          <p:cNvPicPr>
            <a:picLocks noChangeAspect="1"/>
          </p:cNvPicPr>
          <p:nvPr/>
        </p:nvPicPr>
        <p:blipFill>
          <a:blip r:embed="rId10" cstate="print"/>
          <a:srcRect/>
          <a:stretch>
            <a:fillRect/>
          </a:stretch>
        </p:blipFill>
        <p:spPr bwMode="auto">
          <a:xfrm>
            <a:off x="1249363" y="1704975"/>
            <a:ext cx="3686175" cy="3133725"/>
          </a:xfrm>
          <a:prstGeom prst="rect">
            <a:avLst/>
          </a:prstGeom>
          <a:noFill/>
          <a:ln w="9525">
            <a:noFill/>
            <a:miter lim="800000"/>
            <a:headEnd/>
            <a:tailEnd/>
          </a:ln>
        </p:spPr>
      </p:pic>
      <p:pic>
        <p:nvPicPr>
          <p:cNvPr id="33" name="Picture 32" descr="fig9-2_PPT_9.gif"/>
          <p:cNvPicPr>
            <a:picLocks noChangeAspect="1"/>
          </p:cNvPicPr>
          <p:nvPr/>
        </p:nvPicPr>
        <p:blipFill>
          <a:blip r:embed="rId11" cstate="print"/>
          <a:srcRect/>
          <a:stretch>
            <a:fillRect/>
          </a:stretch>
        </p:blipFill>
        <p:spPr bwMode="auto">
          <a:xfrm>
            <a:off x="1249363" y="1704975"/>
            <a:ext cx="3686175" cy="3133725"/>
          </a:xfrm>
          <a:prstGeom prst="rect">
            <a:avLst/>
          </a:prstGeom>
          <a:noFill/>
          <a:ln w="9525">
            <a:noFill/>
            <a:miter lim="800000"/>
            <a:headEnd/>
            <a:tailEnd/>
          </a:ln>
        </p:spPr>
      </p:pic>
      <p:grpSp>
        <p:nvGrpSpPr>
          <p:cNvPr id="25615" name="Group 35"/>
          <p:cNvGrpSpPr>
            <a:grpSpLocks/>
          </p:cNvGrpSpPr>
          <p:nvPr/>
        </p:nvGrpSpPr>
        <p:grpSpPr bwMode="auto">
          <a:xfrm>
            <a:off x="566738" y="333375"/>
            <a:ext cx="6319837" cy="290513"/>
            <a:chOff x="566738" y="417533"/>
            <a:chExt cx="6138862" cy="206583"/>
          </a:xfrm>
        </p:grpSpPr>
        <p:sp>
          <p:nvSpPr>
            <p:cNvPr id="25617" name="Rectangle 36"/>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5618" name="Straight Connector 40"/>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25616"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Effect transition="in" filter="wipe(left)">
                                      <p:cBhvr>
                                        <p:cTn id="29" dur="500"/>
                                        <p:tgtEl>
                                          <p:spTgt spid="21">
                                            <p:txEl>
                                              <p:pRg st="1" end="1"/>
                                            </p:txEl>
                                          </p:spTgt>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animEffect transition="in" filter="wipe(left)">
                                      <p:cBhvr>
                                        <p:cTn id="33" dur="500"/>
                                        <p:tgtEl>
                                          <p:spTgt spid="21">
                                            <p:txEl>
                                              <p:pRg st="2" end="2"/>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1000"/>
                                        <p:tgtEl>
                                          <p:spTgt spid="2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1000"/>
                                        <p:tgtEl>
                                          <p:spTgt spid="22"/>
                                        </p:tgtEl>
                                      </p:cBhvr>
                                    </p:animEffect>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par>
                          <p:cTn id="50" fill="hold">
                            <p:stCondLst>
                              <p:cond delay="7000"/>
                            </p:stCondLst>
                            <p:childTnLst>
                              <p:par>
                                <p:cTn id="51" presetID="22" presetClass="entr" presetSubtype="1"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1000"/>
                                        <p:tgtEl>
                                          <p:spTgt spid="25"/>
                                        </p:tgtEl>
                                      </p:cBhvr>
                                    </p:animEffect>
                                  </p:childTnLst>
                                </p:cTn>
                              </p:par>
                            </p:childTnLst>
                          </p:cTn>
                        </p:par>
                        <p:par>
                          <p:cTn id="54" fill="hold">
                            <p:stCondLst>
                              <p:cond delay="8000"/>
                            </p:stCondLst>
                            <p:childTnLst>
                              <p:par>
                                <p:cTn id="55" presetID="22" presetClass="entr" presetSubtype="4"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1000"/>
                                        <p:tgtEl>
                                          <p:spTgt spid="26"/>
                                        </p:tgtEl>
                                      </p:cBhvr>
                                    </p:animEffect>
                                  </p:childTnLst>
                                </p:cTn>
                              </p:par>
                            </p:childTnLst>
                          </p:cTn>
                        </p:par>
                        <p:par>
                          <p:cTn id="58" fill="hold">
                            <p:stCondLst>
                              <p:cond delay="9000"/>
                            </p:stCondLst>
                            <p:childTnLst>
                              <p:par>
                                <p:cTn id="59" presetID="22" presetClass="entr" presetSubtype="1"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up)">
                                      <p:cBhvr>
                                        <p:cTn id="61" dur="1000"/>
                                        <p:tgtEl>
                                          <p:spTgt spid="27"/>
                                        </p:tgtEl>
                                      </p:cBhvr>
                                    </p:animEffect>
                                  </p:childTnLst>
                                </p:cTn>
                              </p:par>
                            </p:childTnLst>
                          </p:cTn>
                        </p:par>
                        <p:par>
                          <p:cTn id="62" fill="hold">
                            <p:stCondLst>
                              <p:cond delay="10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1000"/>
                                        <p:tgtEl>
                                          <p:spTgt spid="28"/>
                                        </p:tgtEl>
                                      </p:cBhvr>
                                    </p:animEffect>
                                  </p:childTnLst>
                                </p:cTn>
                              </p:par>
                            </p:childTnLst>
                          </p:cTn>
                        </p:par>
                        <p:par>
                          <p:cTn id="66" fill="hold">
                            <p:stCondLst>
                              <p:cond delay="11000"/>
                            </p:stCondLst>
                            <p:childTnLst>
                              <p:par>
                                <p:cTn id="67" presetID="22" presetClass="entr" presetSubtype="1"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up)">
                                      <p:cBhvr>
                                        <p:cTn id="6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19" grpId="0" animBg="1"/>
      <p:bldP spid="21" grpId="0" uiExpand="1" build="p" bldLvl="2"/>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649" name="Group 39"/>
          <p:cNvGrpSpPr>
            <a:grpSpLocks/>
          </p:cNvGrpSpPr>
          <p:nvPr/>
        </p:nvGrpSpPr>
        <p:grpSpPr bwMode="auto">
          <a:xfrm>
            <a:off x="647700" y="1287463"/>
            <a:ext cx="8112125" cy="3689350"/>
            <a:chOff x="566738" y="2200275"/>
            <a:chExt cx="7805737" cy="4219575"/>
          </a:xfrm>
        </p:grpSpPr>
        <p:sp>
          <p:nvSpPr>
            <p:cNvPr id="27671"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3200" b="0">
                <a:solidFill>
                  <a:schemeClr val="tx2"/>
                </a:solidFill>
              </a:endParaRPr>
            </a:p>
          </p:txBody>
        </p:sp>
        <p:sp>
          <p:nvSpPr>
            <p:cNvPr id="27672" name="Rectangle 30"/>
            <p:cNvSpPr>
              <a:spLocks noChangeArrowheads="1"/>
            </p:cNvSpPr>
            <p:nvPr/>
          </p:nvSpPr>
          <p:spPr bwMode="auto">
            <a:xfrm>
              <a:off x="581024" y="2219324"/>
              <a:ext cx="7772401" cy="366127"/>
            </a:xfrm>
            <a:prstGeom prst="rect">
              <a:avLst/>
            </a:prstGeom>
            <a:solidFill>
              <a:srgbClr val="E0D8D4"/>
            </a:solidFill>
            <a:ln w="9525" algn="ctr">
              <a:noFill/>
              <a:round/>
              <a:headEnd/>
              <a:tailEnd/>
            </a:ln>
          </p:spPr>
          <p:txBody>
            <a:bodyPr/>
            <a:lstStyle/>
            <a:p>
              <a:endParaRPr lang="en-US" sz="3200" b="0">
                <a:solidFill>
                  <a:schemeClr val="tx2"/>
                </a:solidFill>
              </a:endParaRPr>
            </a:p>
          </p:txBody>
        </p:sp>
      </p:grpSp>
      <p:sp>
        <p:nvSpPr>
          <p:cNvPr id="27650" name="Rectangle 5"/>
          <p:cNvSpPr>
            <a:spLocks noChangeArrowheads="1"/>
          </p:cNvSpPr>
          <p:nvPr/>
        </p:nvSpPr>
        <p:spPr bwMode="auto">
          <a:xfrm>
            <a:off x="566738" y="820738"/>
            <a:ext cx="7351712" cy="461665"/>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Ισορροπία Χωρίς Εμπόριο</a:t>
            </a:r>
            <a:endParaRPr lang="en-US" sz="2400" dirty="0" smtClean="0">
              <a:solidFill>
                <a:srgbClr val="356A41"/>
              </a:solidFill>
            </a:endParaRPr>
          </a:p>
        </p:txBody>
      </p:sp>
      <p:sp>
        <p:nvSpPr>
          <p:cNvPr id="27651" name="Text Box 7"/>
          <p:cNvSpPr txBox="1">
            <a:spLocks noChangeArrowheads="1"/>
          </p:cNvSpPr>
          <p:nvPr/>
        </p:nvSpPr>
        <p:spPr bwMode="auto">
          <a:xfrm>
            <a:off x="666750" y="1306513"/>
            <a:ext cx="2533650" cy="287337"/>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9-2</a:t>
            </a:r>
            <a:r>
              <a:rPr lang="en-US" dirty="0">
                <a:solidFill>
                  <a:schemeClr val="bg2"/>
                </a:solidFill>
              </a:rPr>
              <a:t> (2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5449888" y="1494972"/>
            <a:ext cx="3324225" cy="3724098"/>
          </a:xfrm>
          <a:prstGeom prst="rect">
            <a:avLst/>
          </a:prstGeom>
          <a:noFill/>
          <a:ln w="9525">
            <a:noFill/>
            <a:miter lim="800000"/>
            <a:headEnd/>
            <a:tailEnd/>
          </a:ln>
        </p:spPr>
        <p:txBody>
          <a:bodyPr wrap="square">
            <a:spAutoFit/>
          </a:bodyPr>
          <a:lstStyle/>
          <a:p>
            <a:pPr>
              <a:spcBef>
                <a:spcPct val="10000"/>
              </a:spcBef>
              <a:spcAft>
                <a:spcPct val="10000"/>
              </a:spcAft>
            </a:pPr>
            <a:r>
              <a:rPr lang="el-GR" sz="1600" dirty="0" smtClean="0">
                <a:solidFill>
                  <a:srgbClr val="8A3A6A"/>
                </a:solidFill>
              </a:rPr>
              <a:t>Ισορροπία Εγχώριου Μονοπωλίου με Ελεύθερο Εμπόριο (συνέχεια)</a:t>
            </a:r>
            <a:endParaRPr lang="en-US" sz="1600" dirty="0" smtClean="0">
              <a:solidFill>
                <a:srgbClr val="8A3A6A"/>
              </a:solidFill>
            </a:endParaRPr>
          </a:p>
          <a:p>
            <a:pPr>
              <a:spcBef>
                <a:spcPct val="10000"/>
              </a:spcBef>
              <a:spcAft>
                <a:spcPct val="10000"/>
              </a:spcAft>
            </a:pPr>
            <a:r>
              <a:rPr lang="el-GR" sz="1600" dirty="0" smtClean="0"/>
              <a:t>Η εγχώρια επιχείρηση προσφέρει </a:t>
            </a:r>
            <a:r>
              <a:rPr lang="en-US" sz="1600" i="1" dirty="0" smtClean="0"/>
              <a:t>S</a:t>
            </a:r>
            <a:r>
              <a:rPr lang="en-US" sz="1600" baseline="-25000" dirty="0" smtClean="0"/>
              <a:t>1</a:t>
            </a:r>
            <a:r>
              <a:rPr lang="en-US" sz="1600" dirty="0"/>
              <a:t>, </a:t>
            </a:r>
            <a:r>
              <a:rPr lang="el-GR" sz="1600" dirty="0" smtClean="0"/>
              <a:t>και οι εγχώριοι καταναλωτές ζητούν </a:t>
            </a:r>
            <a:r>
              <a:rPr lang="en-US" sz="1600" i="1" dirty="0" smtClean="0"/>
              <a:t>D</a:t>
            </a:r>
            <a:r>
              <a:rPr lang="en-US" sz="1600" baseline="-25000" dirty="0" smtClean="0"/>
              <a:t>1</a:t>
            </a:r>
            <a:r>
              <a:rPr lang="en-US" sz="1600" dirty="0"/>
              <a:t>. </a:t>
            </a:r>
            <a:r>
              <a:rPr lang="el-GR" sz="1600" dirty="0" smtClean="0"/>
              <a:t>Η διαφορά μεταξύ αυτών είναι οι εισαγωγές, </a:t>
            </a:r>
            <a:r>
              <a:rPr lang="en-US" sz="1600" i="1" dirty="0" smtClean="0"/>
              <a:t>M</a:t>
            </a:r>
            <a:r>
              <a:rPr lang="en-US" sz="1600" baseline="-25000" dirty="0" smtClean="0"/>
              <a:t>1</a:t>
            </a:r>
            <a:r>
              <a:rPr lang="en-US" sz="1600" dirty="0" smtClean="0"/>
              <a:t> </a:t>
            </a:r>
            <a:r>
              <a:rPr lang="en-US" sz="1600" dirty="0"/>
              <a:t>= </a:t>
            </a:r>
            <a:r>
              <a:rPr lang="en-US" sz="1600" i="1" dirty="0"/>
              <a:t>D</a:t>
            </a:r>
            <a:r>
              <a:rPr lang="en-US" sz="1600" baseline="-25000" dirty="0"/>
              <a:t>1</a:t>
            </a:r>
            <a:r>
              <a:rPr lang="en-US" sz="1600" dirty="0"/>
              <a:t> − </a:t>
            </a:r>
            <a:r>
              <a:rPr lang="en-US" sz="1600" i="1" dirty="0"/>
              <a:t>S</a:t>
            </a:r>
            <a:r>
              <a:rPr lang="en-US" sz="1600" baseline="-25000" dirty="0"/>
              <a:t>1</a:t>
            </a:r>
            <a:r>
              <a:rPr lang="en-US" sz="1600" dirty="0"/>
              <a:t>.</a:t>
            </a:r>
          </a:p>
          <a:p>
            <a:pPr>
              <a:spcBef>
                <a:spcPct val="10000"/>
              </a:spcBef>
              <a:spcAft>
                <a:spcPct val="10000"/>
              </a:spcAft>
            </a:pPr>
            <a:r>
              <a:rPr lang="el-GR" sz="1600" dirty="0" smtClean="0"/>
              <a:t>Επειδή το εγχώριο μονοπώλιο καθορίζει τώρα την τιμή στο οριακό κόστος</a:t>
            </a:r>
            <a:r>
              <a:rPr lang="en-US" sz="1600" dirty="0" smtClean="0"/>
              <a:t>, </a:t>
            </a:r>
            <a:r>
              <a:rPr lang="el-GR" sz="1600" dirty="0" smtClean="0"/>
              <a:t>η ίδια ισορροπία με ελεύθερο εμπόριο ισχύει και με συνθήκες τέλειου ανταγωνισμού </a:t>
            </a:r>
            <a:endParaRPr lang="en-US" sz="1600" dirty="0"/>
          </a:p>
        </p:txBody>
      </p:sp>
      <p:sp>
        <p:nvSpPr>
          <p:cNvPr id="27653" name="Rectangle 33"/>
          <p:cNvSpPr>
            <a:spLocks noChangeArrowheads="1"/>
          </p:cNvSpPr>
          <p:nvPr/>
        </p:nvSpPr>
        <p:spPr bwMode="auto">
          <a:xfrm>
            <a:off x="763588" y="1671638"/>
            <a:ext cx="4637087" cy="3228975"/>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3" name="Rectangle 12"/>
          <p:cNvSpPr>
            <a:spLocks noChangeArrowheads="1"/>
          </p:cNvSpPr>
          <p:nvPr/>
        </p:nvSpPr>
        <p:spPr bwMode="auto">
          <a:xfrm>
            <a:off x="763588" y="4976813"/>
            <a:ext cx="7977187" cy="1785104"/>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Σύγκριση με τον Τέλειο Ανταγωνισμό</a:t>
            </a:r>
            <a:r>
              <a:rPr lang="en-US" sz="2000" dirty="0" smtClean="0">
                <a:solidFill>
                  <a:srgbClr val="3D68AF"/>
                </a:solidFill>
              </a:rPr>
              <a:t>  </a:t>
            </a:r>
            <a:r>
              <a:rPr lang="el-GR" sz="1800" b="0" dirty="0" smtClean="0"/>
              <a:t>Επομένως, υπό συνθήκες ελεύθερου εμπορίου για μια μικρή χώρα, ένα εγχώριο μονοπώλιο παράγει την ίδια ποσότητα και χρεώνει την ίδια τιμή όπως ένας κλάδος υπό τέλειο ανταγωνισμό. Ο λόγος που συμβαίνει αυτό είναι ότι το ελεύθερο εμπόριο σε μια μικρή χώρα καταργεί τον έλεγχο του μονοπωλίου πάνω στην τιμή, δηλαδή καταργεί τη δύναμή του στην αγορά. </a:t>
            </a:r>
            <a:endParaRPr lang="en-US" sz="1800" b="0" dirty="0"/>
          </a:p>
        </p:txBody>
      </p:sp>
      <p:pic>
        <p:nvPicPr>
          <p:cNvPr id="27655" name="Picture 17" descr="fig9-2_PPT_1.gif"/>
          <p:cNvPicPr>
            <a:picLocks noChangeAspect="1"/>
          </p:cNvPicPr>
          <p:nvPr/>
        </p:nvPicPr>
        <p:blipFill>
          <a:blip r:embed="rId3" cstate="print"/>
          <a:srcRect/>
          <a:stretch>
            <a:fillRect/>
          </a:stretch>
        </p:blipFill>
        <p:spPr bwMode="auto">
          <a:xfrm>
            <a:off x="1249363" y="1704975"/>
            <a:ext cx="3686175" cy="3133725"/>
          </a:xfrm>
          <a:prstGeom prst="rect">
            <a:avLst/>
          </a:prstGeom>
          <a:noFill/>
          <a:ln w="9525">
            <a:noFill/>
            <a:miter lim="800000"/>
            <a:headEnd/>
            <a:tailEnd/>
          </a:ln>
        </p:spPr>
      </p:pic>
      <p:pic>
        <p:nvPicPr>
          <p:cNvPr id="27656" name="Picture 19" descr="fig9-2_PPT_2.gif"/>
          <p:cNvPicPr>
            <a:picLocks noChangeAspect="1"/>
          </p:cNvPicPr>
          <p:nvPr/>
        </p:nvPicPr>
        <p:blipFill>
          <a:blip r:embed="rId4" cstate="print"/>
          <a:srcRect/>
          <a:stretch>
            <a:fillRect/>
          </a:stretch>
        </p:blipFill>
        <p:spPr bwMode="auto">
          <a:xfrm>
            <a:off x="1249363" y="1704975"/>
            <a:ext cx="3686175" cy="3133725"/>
          </a:xfrm>
          <a:prstGeom prst="rect">
            <a:avLst/>
          </a:prstGeom>
          <a:noFill/>
          <a:ln w="9525">
            <a:noFill/>
            <a:miter lim="800000"/>
            <a:headEnd/>
            <a:tailEnd/>
          </a:ln>
        </p:spPr>
      </p:pic>
      <p:pic>
        <p:nvPicPr>
          <p:cNvPr id="27657" name="Picture 21" descr="fig9-2_PPT_3.gif"/>
          <p:cNvPicPr>
            <a:picLocks noChangeAspect="1"/>
          </p:cNvPicPr>
          <p:nvPr/>
        </p:nvPicPr>
        <p:blipFill>
          <a:blip r:embed="rId5" cstate="print"/>
          <a:srcRect/>
          <a:stretch>
            <a:fillRect/>
          </a:stretch>
        </p:blipFill>
        <p:spPr bwMode="auto">
          <a:xfrm>
            <a:off x="1249363" y="1704975"/>
            <a:ext cx="3686175" cy="3133725"/>
          </a:xfrm>
          <a:prstGeom prst="rect">
            <a:avLst/>
          </a:prstGeom>
          <a:noFill/>
          <a:ln w="9525">
            <a:noFill/>
            <a:miter lim="800000"/>
            <a:headEnd/>
            <a:tailEnd/>
          </a:ln>
        </p:spPr>
      </p:pic>
      <p:pic>
        <p:nvPicPr>
          <p:cNvPr id="27658" name="Picture 22" descr="fig9-2_PPT_4.gif"/>
          <p:cNvPicPr>
            <a:picLocks noChangeAspect="1"/>
          </p:cNvPicPr>
          <p:nvPr/>
        </p:nvPicPr>
        <p:blipFill>
          <a:blip r:embed="rId6" cstate="print"/>
          <a:srcRect/>
          <a:stretch>
            <a:fillRect/>
          </a:stretch>
        </p:blipFill>
        <p:spPr bwMode="auto">
          <a:xfrm>
            <a:off x="1249363" y="1704975"/>
            <a:ext cx="3686175" cy="3133725"/>
          </a:xfrm>
          <a:prstGeom prst="rect">
            <a:avLst/>
          </a:prstGeom>
          <a:noFill/>
          <a:ln w="9525">
            <a:noFill/>
            <a:miter lim="800000"/>
            <a:headEnd/>
            <a:tailEnd/>
          </a:ln>
        </p:spPr>
      </p:pic>
      <p:pic>
        <p:nvPicPr>
          <p:cNvPr id="27659" name="Picture 24" descr="fig9-2_PPT_5.gif"/>
          <p:cNvPicPr>
            <a:picLocks noChangeAspect="1"/>
          </p:cNvPicPr>
          <p:nvPr/>
        </p:nvPicPr>
        <p:blipFill>
          <a:blip r:embed="rId7" cstate="print"/>
          <a:srcRect/>
          <a:stretch>
            <a:fillRect/>
          </a:stretch>
        </p:blipFill>
        <p:spPr bwMode="auto">
          <a:xfrm>
            <a:off x="1249363" y="1704975"/>
            <a:ext cx="3686175" cy="3133725"/>
          </a:xfrm>
          <a:prstGeom prst="rect">
            <a:avLst/>
          </a:prstGeom>
          <a:noFill/>
          <a:ln w="9525">
            <a:noFill/>
            <a:miter lim="800000"/>
            <a:headEnd/>
            <a:tailEnd/>
          </a:ln>
        </p:spPr>
      </p:pic>
      <p:pic>
        <p:nvPicPr>
          <p:cNvPr id="27660" name="Picture 25" descr="fig9-2_PPT_6.gif"/>
          <p:cNvPicPr>
            <a:picLocks noChangeAspect="1"/>
          </p:cNvPicPr>
          <p:nvPr/>
        </p:nvPicPr>
        <p:blipFill>
          <a:blip r:embed="rId8" cstate="print"/>
          <a:srcRect/>
          <a:stretch>
            <a:fillRect/>
          </a:stretch>
        </p:blipFill>
        <p:spPr bwMode="auto">
          <a:xfrm>
            <a:off x="1249363" y="1704975"/>
            <a:ext cx="3686175" cy="3133725"/>
          </a:xfrm>
          <a:prstGeom prst="rect">
            <a:avLst/>
          </a:prstGeom>
          <a:noFill/>
          <a:ln w="9525">
            <a:noFill/>
            <a:miter lim="800000"/>
            <a:headEnd/>
            <a:tailEnd/>
          </a:ln>
        </p:spPr>
      </p:pic>
      <p:pic>
        <p:nvPicPr>
          <p:cNvPr id="27661" name="Picture 26" descr="fig9-2_PPT_7.gif"/>
          <p:cNvPicPr>
            <a:picLocks noChangeAspect="1"/>
          </p:cNvPicPr>
          <p:nvPr/>
        </p:nvPicPr>
        <p:blipFill>
          <a:blip r:embed="rId9" cstate="print"/>
          <a:srcRect/>
          <a:stretch>
            <a:fillRect/>
          </a:stretch>
        </p:blipFill>
        <p:spPr bwMode="auto">
          <a:xfrm>
            <a:off x="1249363" y="1704975"/>
            <a:ext cx="3686175" cy="3133725"/>
          </a:xfrm>
          <a:prstGeom prst="rect">
            <a:avLst/>
          </a:prstGeom>
          <a:noFill/>
          <a:ln w="9525">
            <a:noFill/>
            <a:miter lim="800000"/>
            <a:headEnd/>
            <a:tailEnd/>
          </a:ln>
        </p:spPr>
      </p:pic>
      <p:pic>
        <p:nvPicPr>
          <p:cNvPr id="40" name="Picture 39" descr="fig9-2_PPT_12.gif"/>
          <p:cNvPicPr>
            <a:picLocks noChangeAspect="1"/>
          </p:cNvPicPr>
          <p:nvPr/>
        </p:nvPicPr>
        <p:blipFill>
          <a:blip r:embed="rId10" cstate="print"/>
          <a:srcRect/>
          <a:stretch>
            <a:fillRect/>
          </a:stretch>
        </p:blipFill>
        <p:spPr bwMode="auto">
          <a:xfrm>
            <a:off x="1249363" y="1704975"/>
            <a:ext cx="3686175" cy="3133725"/>
          </a:xfrm>
          <a:prstGeom prst="rect">
            <a:avLst/>
          </a:prstGeom>
          <a:noFill/>
          <a:ln w="9525">
            <a:noFill/>
            <a:miter lim="800000"/>
            <a:headEnd/>
            <a:tailEnd/>
          </a:ln>
        </p:spPr>
      </p:pic>
      <p:pic>
        <p:nvPicPr>
          <p:cNvPr id="27663" name="Picture 27" descr="fig9-2_PPT_8.gif"/>
          <p:cNvPicPr>
            <a:picLocks noChangeAspect="1"/>
          </p:cNvPicPr>
          <p:nvPr/>
        </p:nvPicPr>
        <p:blipFill>
          <a:blip r:embed="rId11" cstate="print"/>
          <a:srcRect/>
          <a:stretch>
            <a:fillRect/>
          </a:stretch>
        </p:blipFill>
        <p:spPr bwMode="auto">
          <a:xfrm>
            <a:off x="1249363" y="1704975"/>
            <a:ext cx="3686175" cy="3133725"/>
          </a:xfrm>
          <a:prstGeom prst="rect">
            <a:avLst/>
          </a:prstGeom>
          <a:noFill/>
          <a:ln w="9525">
            <a:noFill/>
            <a:miter lim="800000"/>
            <a:headEnd/>
            <a:tailEnd/>
          </a:ln>
        </p:spPr>
      </p:pic>
      <p:pic>
        <p:nvPicPr>
          <p:cNvPr id="38" name="Picture 37" descr="fig9-2_PPT_10.gif"/>
          <p:cNvPicPr>
            <a:picLocks noChangeAspect="1"/>
          </p:cNvPicPr>
          <p:nvPr/>
        </p:nvPicPr>
        <p:blipFill>
          <a:blip r:embed="rId12" cstate="print"/>
          <a:srcRect/>
          <a:stretch>
            <a:fillRect/>
          </a:stretch>
        </p:blipFill>
        <p:spPr bwMode="auto">
          <a:xfrm>
            <a:off x="1249363" y="1704975"/>
            <a:ext cx="3686175" cy="3133725"/>
          </a:xfrm>
          <a:prstGeom prst="rect">
            <a:avLst/>
          </a:prstGeom>
          <a:noFill/>
          <a:ln w="9525">
            <a:noFill/>
            <a:miter lim="800000"/>
            <a:headEnd/>
            <a:tailEnd/>
          </a:ln>
        </p:spPr>
      </p:pic>
      <p:pic>
        <p:nvPicPr>
          <p:cNvPr id="27665" name="Picture 32" descr="fig9-2_PPT_9.gif"/>
          <p:cNvPicPr>
            <a:picLocks noChangeAspect="1"/>
          </p:cNvPicPr>
          <p:nvPr/>
        </p:nvPicPr>
        <p:blipFill>
          <a:blip r:embed="rId13" cstate="print"/>
          <a:srcRect/>
          <a:stretch>
            <a:fillRect/>
          </a:stretch>
        </p:blipFill>
        <p:spPr bwMode="auto">
          <a:xfrm>
            <a:off x="1249363" y="1704975"/>
            <a:ext cx="3686175" cy="3133725"/>
          </a:xfrm>
          <a:prstGeom prst="rect">
            <a:avLst/>
          </a:prstGeom>
          <a:noFill/>
          <a:ln w="9525">
            <a:noFill/>
            <a:miter lim="800000"/>
            <a:headEnd/>
            <a:tailEnd/>
          </a:ln>
        </p:spPr>
      </p:pic>
      <p:pic>
        <p:nvPicPr>
          <p:cNvPr id="39" name="Picture 38" descr="fig9-2_PPT_11.gif"/>
          <p:cNvPicPr>
            <a:picLocks noChangeAspect="1"/>
          </p:cNvPicPr>
          <p:nvPr/>
        </p:nvPicPr>
        <p:blipFill>
          <a:blip r:embed="rId14" cstate="print"/>
          <a:srcRect/>
          <a:stretch>
            <a:fillRect/>
          </a:stretch>
        </p:blipFill>
        <p:spPr bwMode="auto">
          <a:xfrm>
            <a:off x="1249363" y="1704975"/>
            <a:ext cx="3686175" cy="3133725"/>
          </a:xfrm>
          <a:prstGeom prst="rect">
            <a:avLst/>
          </a:prstGeom>
          <a:noFill/>
          <a:ln w="9525">
            <a:noFill/>
            <a:miter lim="800000"/>
            <a:headEnd/>
            <a:tailEnd/>
          </a:ln>
        </p:spPr>
      </p:pic>
      <p:grpSp>
        <p:nvGrpSpPr>
          <p:cNvPr id="27667" name="Group 35"/>
          <p:cNvGrpSpPr>
            <a:grpSpLocks/>
          </p:cNvGrpSpPr>
          <p:nvPr/>
        </p:nvGrpSpPr>
        <p:grpSpPr bwMode="auto">
          <a:xfrm>
            <a:off x="566738" y="333375"/>
            <a:ext cx="6319837" cy="290513"/>
            <a:chOff x="566738" y="417533"/>
            <a:chExt cx="6138862" cy="206583"/>
          </a:xfrm>
        </p:grpSpPr>
        <p:sp>
          <p:nvSpPr>
            <p:cNvPr id="27669" name="Rectangle 36"/>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7670" name="Straight Connector 40"/>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27668"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wipe(left)">
                                      <p:cBhvr>
                                        <p:cTn id="7" dur="500"/>
                                        <p:tgtEl>
                                          <p:spTgt spid="21">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1000"/>
                                        <p:tgtEl>
                                          <p:spTgt spid="3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10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wipe(left)">
                                      <p:cBhvr>
                                        <p:cTn id="20" dur="500"/>
                                        <p:tgtEl>
                                          <p:spTgt spid="21">
                                            <p:txEl>
                                              <p:pRg st="2" end="2"/>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1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bldLvl="2"/>
      <p:bldP spid="1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590550" y="1287463"/>
            <a:ext cx="8224838" cy="4208462"/>
            <a:chOff x="566738" y="2200275"/>
            <a:chExt cx="7805737" cy="4219575"/>
          </a:xfrm>
        </p:grpSpPr>
        <p:sp>
          <p:nvSpPr>
            <p:cNvPr id="29716" name="Rectangle 29"/>
            <p:cNvSpPr>
              <a:spLocks noChangeArrowheads="1"/>
            </p:cNvSpPr>
            <p:nvPr/>
          </p:nvSpPr>
          <p:spPr bwMode="auto">
            <a:xfrm>
              <a:off x="566738" y="2200275"/>
              <a:ext cx="7805737" cy="4219575"/>
            </a:xfrm>
            <a:prstGeom prst="rect">
              <a:avLst/>
            </a:prstGeom>
            <a:solidFill>
              <a:srgbClr val="FAECCE"/>
            </a:solidFill>
            <a:ln w="38100" algn="ctr">
              <a:solidFill>
                <a:srgbClr val="CBBEB7"/>
              </a:solidFill>
              <a:round/>
              <a:headEnd/>
              <a:tailEnd/>
            </a:ln>
          </p:spPr>
          <p:txBody>
            <a:bodyPr/>
            <a:lstStyle/>
            <a:p>
              <a:endParaRPr lang="en-US" sz="2800" b="0">
                <a:solidFill>
                  <a:schemeClr val="tx2"/>
                </a:solidFill>
              </a:endParaRPr>
            </a:p>
          </p:txBody>
        </p:sp>
        <p:sp>
          <p:nvSpPr>
            <p:cNvPr id="29717" name="Rectangle 30"/>
            <p:cNvSpPr>
              <a:spLocks noChangeArrowheads="1"/>
            </p:cNvSpPr>
            <p:nvPr/>
          </p:nvSpPr>
          <p:spPr bwMode="auto">
            <a:xfrm>
              <a:off x="581024" y="2219327"/>
              <a:ext cx="7772401" cy="311754"/>
            </a:xfrm>
            <a:prstGeom prst="rect">
              <a:avLst/>
            </a:prstGeom>
            <a:solidFill>
              <a:srgbClr val="E0D8D4"/>
            </a:solidFill>
            <a:ln w="9525" algn="ctr">
              <a:noFill/>
              <a:round/>
              <a:headEnd/>
              <a:tailEnd/>
            </a:ln>
          </p:spPr>
          <p:txBody>
            <a:bodyPr/>
            <a:lstStyle/>
            <a:p>
              <a:endParaRPr lang="en-US" sz="2800" b="0">
                <a:solidFill>
                  <a:schemeClr val="tx2"/>
                </a:solidFill>
              </a:endParaRPr>
            </a:p>
          </p:txBody>
        </p:sp>
      </p:grpSp>
      <p:sp>
        <p:nvSpPr>
          <p:cNvPr id="862213" name="Rectangle 5"/>
          <p:cNvSpPr>
            <a:spLocks noChangeArrowheads="1"/>
          </p:cNvSpPr>
          <p:nvPr/>
        </p:nvSpPr>
        <p:spPr bwMode="auto">
          <a:xfrm>
            <a:off x="566738" y="820738"/>
            <a:ext cx="7351712" cy="461962"/>
          </a:xfrm>
          <a:prstGeom prst="rect">
            <a:avLst/>
          </a:prstGeom>
          <a:noFill/>
          <a:ln w="9525" algn="ctr">
            <a:noFill/>
            <a:miter lim="800000"/>
            <a:headEnd/>
            <a:tailEnd/>
          </a:ln>
        </p:spPr>
        <p:txBody>
          <a:bodyPr>
            <a:spAutoFit/>
          </a:bodyPr>
          <a:lstStyle/>
          <a:p>
            <a:pPr>
              <a:spcBef>
                <a:spcPct val="20000"/>
              </a:spcBef>
            </a:pPr>
            <a:r>
              <a:rPr lang="el-GR" sz="2400" dirty="0" smtClean="0">
                <a:solidFill>
                  <a:srgbClr val="356A41"/>
                </a:solidFill>
              </a:rPr>
              <a:t>Επιπτώσεις ενός Εγχώριου Δασμού</a:t>
            </a:r>
            <a:endParaRPr lang="en-US" sz="2400" dirty="0">
              <a:solidFill>
                <a:srgbClr val="356A41"/>
              </a:solidFill>
            </a:endParaRPr>
          </a:p>
        </p:txBody>
      </p:sp>
      <p:sp>
        <p:nvSpPr>
          <p:cNvPr id="19" name="Text Box 7"/>
          <p:cNvSpPr txBox="1">
            <a:spLocks noChangeArrowheads="1"/>
          </p:cNvSpPr>
          <p:nvPr/>
        </p:nvSpPr>
        <p:spPr bwMode="auto">
          <a:xfrm>
            <a:off x="609600" y="1309688"/>
            <a:ext cx="2616200" cy="285750"/>
          </a:xfrm>
          <a:prstGeom prst="rect">
            <a:avLst/>
          </a:prstGeom>
          <a:solidFill>
            <a:srgbClr val="E8F0D4"/>
          </a:solidFill>
          <a:ln w="9525" algn="ctr">
            <a:noFill/>
            <a:miter lim="800000"/>
            <a:headEnd/>
            <a:tailEnd/>
          </a:ln>
        </p:spPr>
        <p:txBody>
          <a:bodyPr>
            <a:spAutoFit/>
          </a:bodyPr>
          <a:lstStyle/>
          <a:p>
            <a:pPr marL="457200" indent="-457200">
              <a:lnSpc>
                <a:spcPct val="90000"/>
              </a:lnSpc>
              <a:spcBef>
                <a:spcPct val="10000"/>
              </a:spcBef>
              <a:spcAft>
                <a:spcPct val="10000"/>
              </a:spcAft>
            </a:pPr>
            <a:r>
              <a:rPr lang="el-GR" dirty="0" smtClean="0">
                <a:solidFill>
                  <a:srgbClr val="831951"/>
                </a:solidFill>
              </a:rPr>
              <a:t>ΣΧΗΜΑ</a:t>
            </a:r>
            <a:r>
              <a:rPr lang="en-US" dirty="0" smtClean="0"/>
              <a:t> </a:t>
            </a:r>
            <a:r>
              <a:rPr lang="en-US" dirty="0"/>
              <a:t>9-3 </a:t>
            </a:r>
            <a:r>
              <a:rPr lang="en-US" dirty="0">
                <a:solidFill>
                  <a:schemeClr val="bg2"/>
                </a:solidFill>
              </a:rPr>
              <a:t>(1 </a:t>
            </a:r>
            <a:r>
              <a:rPr lang="el-GR" dirty="0" smtClean="0">
                <a:solidFill>
                  <a:schemeClr val="bg2"/>
                </a:solidFill>
              </a:rPr>
              <a:t>από</a:t>
            </a:r>
            <a:r>
              <a:rPr lang="en-US" dirty="0" smtClean="0">
                <a:solidFill>
                  <a:schemeClr val="bg2"/>
                </a:solidFill>
              </a:rPr>
              <a:t> </a:t>
            </a:r>
            <a:r>
              <a:rPr lang="en-US" dirty="0">
                <a:solidFill>
                  <a:schemeClr val="bg2"/>
                </a:solidFill>
              </a:rPr>
              <a:t>2)</a:t>
            </a:r>
            <a:endParaRPr lang="en-US" dirty="0"/>
          </a:p>
        </p:txBody>
      </p:sp>
      <p:sp>
        <p:nvSpPr>
          <p:cNvPr id="21" name="Rectangle 20"/>
          <p:cNvSpPr>
            <a:spLocks noChangeArrowheads="1"/>
          </p:cNvSpPr>
          <p:nvPr/>
        </p:nvSpPr>
        <p:spPr bwMode="auto">
          <a:xfrm>
            <a:off x="5032375" y="1628775"/>
            <a:ext cx="3783013" cy="3874907"/>
          </a:xfrm>
          <a:prstGeom prst="rect">
            <a:avLst/>
          </a:prstGeom>
          <a:noFill/>
          <a:ln w="9525">
            <a:noFill/>
            <a:miter lim="800000"/>
            <a:headEnd/>
            <a:tailEnd/>
          </a:ln>
        </p:spPr>
        <p:txBody>
          <a:bodyPr>
            <a:spAutoFit/>
          </a:bodyPr>
          <a:lstStyle/>
          <a:p>
            <a:pPr>
              <a:spcBef>
                <a:spcPct val="10000"/>
              </a:spcBef>
              <a:spcAft>
                <a:spcPct val="10000"/>
              </a:spcAft>
            </a:pPr>
            <a:r>
              <a:rPr lang="el-GR" sz="1600" dirty="0" smtClean="0">
                <a:solidFill>
                  <a:srgbClr val="8A3A6A"/>
                </a:solidFill>
              </a:rPr>
              <a:t>Δασμός με Εγχώριο Μονοπώλιο</a:t>
            </a:r>
            <a:endParaRPr lang="en-US" sz="1600" dirty="0">
              <a:solidFill>
                <a:srgbClr val="8A3A6A"/>
              </a:solidFill>
            </a:endParaRPr>
          </a:p>
          <a:p>
            <a:pPr>
              <a:spcBef>
                <a:spcPct val="10000"/>
              </a:spcBef>
              <a:spcAft>
                <a:spcPct val="10000"/>
              </a:spcAft>
            </a:pPr>
            <a:r>
              <a:rPr lang="el-GR" dirty="0" smtClean="0"/>
              <a:t>Αρχικά, υπό συνθήκες ελεύθερου εμπορίου με δεδομένη παγκόσμια τιμή </a:t>
            </a:r>
            <a:r>
              <a:rPr lang="en-US" i="1" dirty="0" smtClean="0"/>
              <a:t>P</a:t>
            </a:r>
            <a:r>
              <a:rPr lang="en-US" i="1" baseline="30000" dirty="0" smtClean="0"/>
              <a:t>W</a:t>
            </a:r>
            <a:r>
              <a:rPr lang="en-US" dirty="0"/>
              <a:t>, </a:t>
            </a:r>
            <a:r>
              <a:rPr lang="el-GR" dirty="0" smtClean="0"/>
              <a:t>το μονοπώλιο αντιμετωπίζει την οριζόντια καμπύλη ζήτησης (και καμπύλη οριακού εσόδου)</a:t>
            </a:r>
            <a:r>
              <a:rPr lang="en-US" dirty="0" smtClean="0"/>
              <a:t> </a:t>
            </a:r>
            <a:r>
              <a:rPr lang="en-US" i="1" dirty="0" smtClean="0"/>
              <a:t>X</a:t>
            </a:r>
            <a:r>
              <a:rPr lang="en-US" baseline="30000" dirty="0"/>
              <a:t>*</a:t>
            </a:r>
            <a:r>
              <a:rPr lang="en-US" dirty="0"/>
              <a:t>, </a:t>
            </a:r>
            <a:r>
              <a:rPr lang="el-GR" dirty="0" smtClean="0"/>
              <a:t>και τα κέρδη μεγιστοποιούνται στο σημείο </a:t>
            </a:r>
            <a:r>
              <a:rPr lang="en-US" i="1" dirty="0" smtClean="0"/>
              <a:t>B</a:t>
            </a:r>
            <a:r>
              <a:rPr lang="en-US" dirty="0"/>
              <a:t>.</a:t>
            </a:r>
          </a:p>
          <a:p>
            <a:pPr>
              <a:spcBef>
                <a:spcPct val="10000"/>
              </a:spcBef>
              <a:spcAft>
                <a:spcPct val="10000"/>
              </a:spcAft>
            </a:pPr>
            <a:r>
              <a:rPr lang="el-GR" dirty="0" smtClean="0"/>
              <a:t>Όταν επιβάλλεται ένας φόρος</a:t>
            </a:r>
            <a:r>
              <a:rPr lang="en-US" dirty="0" smtClean="0"/>
              <a:t> </a:t>
            </a:r>
            <a:r>
              <a:rPr lang="en-US" i="1" dirty="0" smtClean="0"/>
              <a:t>t</a:t>
            </a:r>
            <a:r>
              <a:rPr lang="en-US" dirty="0" smtClean="0"/>
              <a:t> </a:t>
            </a:r>
            <a:r>
              <a:rPr lang="el-GR" dirty="0" smtClean="0"/>
              <a:t>, η καμπύλη προσφοράς εξαγωγών μετατοπίζεται ανοδικά αφού οι ξένες επιχειρήσεις πρέπει να χρεώνουν </a:t>
            </a:r>
            <a:r>
              <a:rPr lang="en-US" i="1" dirty="0" smtClean="0"/>
              <a:t>P</a:t>
            </a:r>
            <a:r>
              <a:rPr lang="en-US" i="1" baseline="30000" dirty="0" smtClean="0"/>
              <a:t>W</a:t>
            </a:r>
            <a:r>
              <a:rPr lang="en-US" dirty="0" smtClean="0"/>
              <a:t> </a:t>
            </a:r>
            <a:r>
              <a:rPr lang="en-US" dirty="0"/>
              <a:t>+ </a:t>
            </a:r>
            <a:r>
              <a:rPr lang="en-US" i="1" dirty="0"/>
              <a:t>t</a:t>
            </a:r>
            <a:r>
              <a:rPr lang="en-US" dirty="0"/>
              <a:t> </a:t>
            </a:r>
            <a:r>
              <a:rPr lang="el-GR" dirty="0" smtClean="0"/>
              <a:t>στην εγχώρια αγορά για να αποκομίζουν </a:t>
            </a:r>
            <a:r>
              <a:rPr lang="en-US" dirty="0" smtClean="0"/>
              <a:t> </a:t>
            </a:r>
            <a:r>
              <a:rPr lang="en-US" i="1" dirty="0" smtClean="0"/>
              <a:t>P</a:t>
            </a:r>
            <a:r>
              <a:rPr lang="en-US" i="1" baseline="30000" dirty="0" smtClean="0"/>
              <a:t>W</a:t>
            </a:r>
            <a:r>
              <a:rPr lang="en-US" dirty="0"/>
              <a:t>. </a:t>
            </a:r>
            <a:r>
              <a:rPr lang="el-GR" dirty="0" smtClean="0"/>
              <a:t>Αυτό επιτρέπει στο εγχώριο μονοπώλιο</a:t>
            </a:r>
            <a:r>
              <a:rPr lang="en-US" dirty="0" smtClean="0"/>
              <a:t> </a:t>
            </a:r>
            <a:r>
              <a:rPr lang="el-GR" dirty="0" smtClean="0"/>
              <a:t>να αυξήσει την εγχώρια τιμή σε</a:t>
            </a:r>
            <a:r>
              <a:rPr lang="en-US" dirty="0" smtClean="0"/>
              <a:t> </a:t>
            </a:r>
            <a:r>
              <a:rPr lang="en-US" i="1" dirty="0" smtClean="0"/>
              <a:t>P</a:t>
            </a:r>
            <a:r>
              <a:rPr lang="en-US" i="1" baseline="30000" dirty="0" smtClean="0"/>
              <a:t>W</a:t>
            </a:r>
            <a:r>
              <a:rPr lang="en-US" dirty="0" smtClean="0"/>
              <a:t> </a:t>
            </a:r>
            <a:r>
              <a:rPr lang="en-US" dirty="0"/>
              <a:t>+ </a:t>
            </a:r>
            <a:r>
              <a:rPr lang="en-US" i="1" dirty="0"/>
              <a:t>t</a:t>
            </a:r>
            <a:r>
              <a:rPr lang="en-US" dirty="0"/>
              <a:t>, </a:t>
            </a:r>
            <a:r>
              <a:rPr lang="el-GR" dirty="0" smtClean="0"/>
              <a:t>όχι όμως παραπάνω γιατί θα χάσει όλους του πελάτες του που θα στραφούν στις εισαγωγές.</a:t>
            </a:r>
            <a:r>
              <a:rPr lang="en-US" dirty="0" smtClean="0"/>
              <a:t> </a:t>
            </a:r>
            <a:endParaRPr lang="en-US" dirty="0"/>
          </a:p>
        </p:txBody>
      </p:sp>
      <p:sp>
        <p:nvSpPr>
          <p:cNvPr id="34" name="Rectangle 33"/>
          <p:cNvSpPr>
            <a:spLocks noChangeArrowheads="1"/>
          </p:cNvSpPr>
          <p:nvPr/>
        </p:nvSpPr>
        <p:spPr bwMode="auto">
          <a:xfrm>
            <a:off x="714375" y="1663700"/>
            <a:ext cx="4251325" cy="3744913"/>
          </a:xfrm>
          <a:prstGeom prst="rect">
            <a:avLst/>
          </a:prstGeom>
          <a:solidFill>
            <a:schemeClr val="bg1"/>
          </a:solidFill>
          <a:ln w="25400" algn="ctr">
            <a:solidFill>
              <a:srgbClr val="D4D3D3"/>
            </a:solidFill>
            <a:round/>
            <a:headEnd/>
            <a:tailEnd/>
          </a:ln>
        </p:spPr>
        <p:txBody>
          <a:bodyPr/>
          <a:lstStyle/>
          <a:p>
            <a:endParaRPr lang="en-US" sz="2800" b="0">
              <a:solidFill>
                <a:schemeClr val="tx2"/>
              </a:solidFill>
            </a:endParaRPr>
          </a:p>
        </p:txBody>
      </p:sp>
      <p:sp>
        <p:nvSpPr>
          <p:cNvPr id="13" name="Rectangle 12"/>
          <p:cNvSpPr>
            <a:spLocks noChangeArrowheads="1"/>
          </p:cNvSpPr>
          <p:nvPr/>
        </p:nvSpPr>
        <p:spPr bwMode="auto">
          <a:xfrm>
            <a:off x="590550" y="5510213"/>
            <a:ext cx="8205788" cy="1323439"/>
          </a:xfrm>
          <a:prstGeom prst="rect">
            <a:avLst/>
          </a:prstGeom>
          <a:noFill/>
          <a:ln w="9525" algn="ctr">
            <a:noFill/>
            <a:miter lim="800000"/>
            <a:headEnd/>
            <a:tailEnd/>
          </a:ln>
        </p:spPr>
        <p:txBody>
          <a:bodyPr>
            <a:spAutoFit/>
          </a:bodyPr>
          <a:lstStyle/>
          <a:p>
            <a:pPr>
              <a:spcBef>
                <a:spcPct val="20000"/>
              </a:spcBef>
            </a:pPr>
            <a:r>
              <a:rPr lang="el-GR" sz="2000" dirty="0" smtClean="0">
                <a:solidFill>
                  <a:srgbClr val="3D68AF"/>
                </a:solidFill>
              </a:rPr>
              <a:t>Σύγκριση με τον Τέλειο Ανταγωνισμό</a:t>
            </a:r>
            <a:r>
              <a:rPr lang="en-US" sz="2000" dirty="0" smtClean="0">
                <a:solidFill>
                  <a:srgbClr val="3D68AF"/>
                </a:solidFill>
              </a:rPr>
              <a:t>  </a:t>
            </a:r>
            <a:r>
              <a:rPr lang="el-GR" sz="2000" b="0" dirty="0" smtClean="0"/>
              <a:t>Επειδή το μονοπώλιο έχει περιορισμένο έλεγχο πάνω στην τιμή του, συμπεριφέρεται με τον ίδιο τρόπο που θα συμπεριφερόταν κι ένας ανταγωνιστικός κλάδος που θα αντιμετώπιζε δασμό. </a:t>
            </a:r>
            <a:endParaRPr lang="en-US" sz="2000" b="0" dirty="0"/>
          </a:p>
        </p:txBody>
      </p:sp>
      <p:pic>
        <p:nvPicPr>
          <p:cNvPr id="16" name="Picture 15" descr="fig9-3_PPT_1.gif"/>
          <p:cNvPicPr>
            <a:picLocks noChangeAspect="1"/>
          </p:cNvPicPr>
          <p:nvPr/>
        </p:nvPicPr>
        <p:blipFill>
          <a:blip r:embed="rId3" cstate="print"/>
          <a:srcRect/>
          <a:stretch>
            <a:fillRect/>
          </a:stretch>
        </p:blipFill>
        <p:spPr bwMode="auto">
          <a:xfrm>
            <a:off x="831850" y="1673225"/>
            <a:ext cx="4133850" cy="3705225"/>
          </a:xfrm>
          <a:prstGeom prst="rect">
            <a:avLst/>
          </a:prstGeom>
          <a:noFill/>
          <a:ln w="9525">
            <a:noFill/>
            <a:miter lim="800000"/>
            <a:headEnd/>
            <a:tailEnd/>
          </a:ln>
        </p:spPr>
      </p:pic>
      <p:pic>
        <p:nvPicPr>
          <p:cNvPr id="17" name="Picture 16" descr="fig9-3_PPT_2.gif"/>
          <p:cNvPicPr>
            <a:picLocks noChangeAspect="1"/>
          </p:cNvPicPr>
          <p:nvPr/>
        </p:nvPicPr>
        <p:blipFill>
          <a:blip r:embed="rId4" cstate="print"/>
          <a:srcRect/>
          <a:stretch>
            <a:fillRect/>
          </a:stretch>
        </p:blipFill>
        <p:spPr bwMode="auto">
          <a:xfrm>
            <a:off x="831850" y="1673225"/>
            <a:ext cx="4133850" cy="3705225"/>
          </a:xfrm>
          <a:prstGeom prst="rect">
            <a:avLst/>
          </a:prstGeom>
          <a:noFill/>
          <a:ln w="9525">
            <a:noFill/>
            <a:miter lim="800000"/>
            <a:headEnd/>
            <a:tailEnd/>
          </a:ln>
        </p:spPr>
      </p:pic>
      <p:pic>
        <p:nvPicPr>
          <p:cNvPr id="18" name="Picture 17" descr="fig9-3_PPT_3.gif"/>
          <p:cNvPicPr>
            <a:picLocks noChangeAspect="1"/>
          </p:cNvPicPr>
          <p:nvPr/>
        </p:nvPicPr>
        <p:blipFill>
          <a:blip r:embed="rId5" cstate="print"/>
          <a:srcRect/>
          <a:stretch>
            <a:fillRect/>
          </a:stretch>
        </p:blipFill>
        <p:spPr bwMode="auto">
          <a:xfrm>
            <a:off x="831850" y="1673225"/>
            <a:ext cx="4133850" cy="3705225"/>
          </a:xfrm>
          <a:prstGeom prst="rect">
            <a:avLst/>
          </a:prstGeom>
          <a:noFill/>
          <a:ln w="9525">
            <a:noFill/>
            <a:miter lim="800000"/>
            <a:headEnd/>
            <a:tailEnd/>
          </a:ln>
        </p:spPr>
      </p:pic>
      <p:pic>
        <p:nvPicPr>
          <p:cNvPr id="20" name="Picture 19" descr="fig9-3_PPT_4.gif"/>
          <p:cNvPicPr>
            <a:picLocks noChangeAspect="1"/>
          </p:cNvPicPr>
          <p:nvPr/>
        </p:nvPicPr>
        <p:blipFill>
          <a:blip r:embed="rId6" cstate="print"/>
          <a:srcRect/>
          <a:stretch>
            <a:fillRect/>
          </a:stretch>
        </p:blipFill>
        <p:spPr bwMode="auto">
          <a:xfrm>
            <a:off x="831850" y="1673225"/>
            <a:ext cx="4133850" cy="3705225"/>
          </a:xfrm>
          <a:prstGeom prst="rect">
            <a:avLst/>
          </a:prstGeom>
          <a:noFill/>
          <a:ln w="9525">
            <a:noFill/>
            <a:miter lim="800000"/>
            <a:headEnd/>
            <a:tailEnd/>
          </a:ln>
        </p:spPr>
      </p:pic>
      <p:pic>
        <p:nvPicPr>
          <p:cNvPr id="22" name="Picture 21" descr="fig9-3_PPT_5.gif"/>
          <p:cNvPicPr>
            <a:picLocks noChangeAspect="1"/>
          </p:cNvPicPr>
          <p:nvPr/>
        </p:nvPicPr>
        <p:blipFill>
          <a:blip r:embed="rId7" cstate="print"/>
          <a:srcRect/>
          <a:stretch>
            <a:fillRect/>
          </a:stretch>
        </p:blipFill>
        <p:spPr bwMode="auto">
          <a:xfrm>
            <a:off x="831850" y="1673225"/>
            <a:ext cx="4133850" cy="3705225"/>
          </a:xfrm>
          <a:prstGeom prst="rect">
            <a:avLst/>
          </a:prstGeom>
          <a:noFill/>
          <a:ln w="9525">
            <a:noFill/>
            <a:miter lim="800000"/>
            <a:headEnd/>
            <a:tailEnd/>
          </a:ln>
        </p:spPr>
      </p:pic>
      <p:pic>
        <p:nvPicPr>
          <p:cNvPr id="23" name="Picture 22" descr="fig9-3_PPT_6.gif"/>
          <p:cNvPicPr>
            <a:picLocks noChangeAspect="1"/>
          </p:cNvPicPr>
          <p:nvPr/>
        </p:nvPicPr>
        <p:blipFill>
          <a:blip r:embed="rId8" cstate="print"/>
          <a:srcRect/>
          <a:stretch>
            <a:fillRect/>
          </a:stretch>
        </p:blipFill>
        <p:spPr bwMode="auto">
          <a:xfrm>
            <a:off x="831850" y="1673225"/>
            <a:ext cx="4133850" cy="3705225"/>
          </a:xfrm>
          <a:prstGeom prst="rect">
            <a:avLst/>
          </a:prstGeom>
          <a:noFill/>
          <a:ln w="9525">
            <a:noFill/>
            <a:miter lim="800000"/>
            <a:headEnd/>
            <a:tailEnd/>
          </a:ln>
        </p:spPr>
      </p:pic>
      <p:pic>
        <p:nvPicPr>
          <p:cNvPr id="26" name="Picture 25" descr="fig9-3_PPT_9.gif"/>
          <p:cNvPicPr>
            <a:picLocks noChangeAspect="1"/>
          </p:cNvPicPr>
          <p:nvPr/>
        </p:nvPicPr>
        <p:blipFill>
          <a:blip r:embed="rId9" cstate="print"/>
          <a:srcRect/>
          <a:stretch>
            <a:fillRect/>
          </a:stretch>
        </p:blipFill>
        <p:spPr bwMode="auto">
          <a:xfrm>
            <a:off x="831850" y="1673225"/>
            <a:ext cx="4133850" cy="3705225"/>
          </a:xfrm>
          <a:prstGeom prst="rect">
            <a:avLst/>
          </a:prstGeom>
          <a:noFill/>
          <a:ln w="9525">
            <a:noFill/>
            <a:miter lim="800000"/>
            <a:headEnd/>
            <a:tailEnd/>
          </a:ln>
        </p:spPr>
      </p:pic>
      <p:pic>
        <p:nvPicPr>
          <p:cNvPr id="27" name="Picture 26" descr="fig9-3_PPT_10.gif"/>
          <p:cNvPicPr>
            <a:picLocks noChangeAspect="1"/>
          </p:cNvPicPr>
          <p:nvPr/>
        </p:nvPicPr>
        <p:blipFill>
          <a:blip r:embed="rId10" cstate="print"/>
          <a:srcRect/>
          <a:stretch>
            <a:fillRect/>
          </a:stretch>
        </p:blipFill>
        <p:spPr bwMode="auto">
          <a:xfrm>
            <a:off x="831850" y="1673225"/>
            <a:ext cx="4133850" cy="3705225"/>
          </a:xfrm>
          <a:prstGeom prst="rect">
            <a:avLst/>
          </a:prstGeom>
          <a:noFill/>
          <a:ln w="9525">
            <a:noFill/>
            <a:miter lim="800000"/>
            <a:headEnd/>
            <a:tailEnd/>
          </a:ln>
        </p:spPr>
      </p:pic>
      <p:pic>
        <p:nvPicPr>
          <p:cNvPr id="28" name="Picture 27" descr="fig9-3_PPT_11.gif"/>
          <p:cNvPicPr>
            <a:picLocks noChangeAspect="1"/>
          </p:cNvPicPr>
          <p:nvPr/>
        </p:nvPicPr>
        <p:blipFill>
          <a:blip r:embed="rId11" cstate="print"/>
          <a:srcRect/>
          <a:stretch>
            <a:fillRect/>
          </a:stretch>
        </p:blipFill>
        <p:spPr bwMode="auto">
          <a:xfrm>
            <a:off x="831850" y="1673225"/>
            <a:ext cx="4133850" cy="3705225"/>
          </a:xfrm>
          <a:prstGeom prst="rect">
            <a:avLst/>
          </a:prstGeom>
          <a:noFill/>
          <a:ln w="9525">
            <a:noFill/>
            <a:miter lim="800000"/>
            <a:headEnd/>
            <a:tailEnd/>
          </a:ln>
        </p:spPr>
      </p:pic>
      <p:grpSp>
        <p:nvGrpSpPr>
          <p:cNvPr id="29712" name="Group 37"/>
          <p:cNvGrpSpPr>
            <a:grpSpLocks/>
          </p:cNvGrpSpPr>
          <p:nvPr/>
        </p:nvGrpSpPr>
        <p:grpSpPr bwMode="auto">
          <a:xfrm>
            <a:off x="566738" y="333375"/>
            <a:ext cx="6319837" cy="290513"/>
            <a:chOff x="566738" y="417533"/>
            <a:chExt cx="6138862" cy="206583"/>
          </a:xfrm>
        </p:grpSpPr>
        <p:sp>
          <p:nvSpPr>
            <p:cNvPr id="29714" name="Rectangle 38"/>
            <p:cNvSpPr>
              <a:spLocks noChangeArrowheads="1"/>
            </p:cNvSpPr>
            <p:nvPr/>
          </p:nvSpPr>
          <p:spPr bwMode="auto">
            <a:xfrm>
              <a:off x="928915" y="417533"/>
              <a:ext cx="5762172" cy="187985"/>
            </a:xfrm>
            <a:prstGeom prst="rect">
              <a:avLst/>
            </a:prstGeom>
            <a:solidFill>
              <a:srgbClr val="F5D8A5"/>
            </a:solidFill>
            <a:ln w="9525" algn="ctr">
              <a:noFill/>
              <a:round/>
              <a:headEnd/>
              <a:tailEnd/>
            </a:ln>
          </p:spPr>
          <p:txBody>
            <a:bodyPr/>
            <a:lstStyle/>
            <a:p>
              <a:endParaRPr lang="en-US" sz="3200" b="0">
                <a:solidFill>
                  <a:schemeClr val="tx2"/>
                </a:solidFill>
              </a:endParaRPr>
            </a:p>
          </p:txBody>
        </p:sp>
        <p:cxnSp>
          <p:nvCxnSpPr>
            <p:cNvPr id="29715" name="Straight Connector 39"/>
            <p:cNvCxnSpPr>
              <a:cxnSpLocks noChangeShapeType="1"/>
            </p:cNvCxnSpPr>
            <p:nvPr/>
          </p:nvCxnSpPr>
          <p:spPr bwMode="auto">
            <a:xfrm>
              <a:off x="566738" y="624116"/>
              <a:ext cx="6138862" cy="0"/>
            </a:xfrm>
            <a:prstGeom prst="line">
              <a:avLst/>
            </a:prstGeom>
            <a:noFill/>
            <a:ln w="19050" cap="rnd" algn="ctr">
              <a:solidFill>
                <a:srgbClr val="9C3A45"/>
              </a:solidFill>
              <a:prstDash val="sysDash"/>
              <a:round/>
              <a:headEnd/>
              <a:tailEnd/>
            </a:ln>
          </p:spPr>
        </p:cxnSp>
      </p:grpSp>
      <p:sp>
        <p:nvSpPr>
          <p:cNvPr id="29713" name="Rectangle 3"/>
          <p:cNvSpPr>
            <a:spLocks noGrp="1" noChangeArrowheads="1"/>
          </p:cNvSpPr>
          <p:nvPr>
            <p:ph type="title"/>
          </p:nvPr>
        </p:nvSpPr>
        <p:spPr>
          <a:xfrm>
            <a:off x="566738" y="0"/>
            <a:ext cx="8577262" cy="820738"/>
          </a:xfrm>
        </p:spPr>
        <p:txBody>
          <a:bodyPr/>
          <a:lstStyle/>
          <a:p>
            <a:pPr>
              <a:tabLst>
                <a:tab pos="5372100" algn="l"/>
              </a:tabLst>
            </a:pPr>
            <a:r>
              <a:rPr lang="en-US" dirty="0" smtClean="0">
                <a:solidFill>
                  <a:srgbClr val="69134B"/>
                </a:solidFill>
              </a:rPr>
              <a:t>1 </a:t>
            </a:r>
            <a:r>
              <a:rPr lang="el-GR" dirty="0" smtClean="0">
                <a:solidFill>
                  <a:srgbClr val="69134B"/>
                </a:solidFill>
              </a:rPr>
              <a:t>Δασμοί και Ποσοστώσεις υπό Συνθήκες Εγχώριου Μονοπωλίου</a:t>
            </a:r>
            <a:endParaRPr lang="en-US" dirty="0" smtClean="0">
              <a:solidFill>
                <a:srgbClr val="69134B"/>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2213"/>
                                        </p:tgtEl>
                                        <p:attrNameLst>
                                          <p:attrName>style.visibility</p:attrName>
                                        </p:attrNameLst>
                                      </p:cBhvr>
                                      <p:to>
                                        <p:strVal val="visible"/>
                                      </p:to>
                                    </p:set>
                                    <p:animEffect transition="in" filter="wipe(left)">
                                      <p:cBhvr>
                                        <p:cTn id="7" dur="500"/>
                                        <p:tgtEl>
                                          <p:spTgt spid="862213"/>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2"/>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wipe(left)">
                                      <p:cBhvr>
                                        <p:cTn id="30" dur="500"/>
                                        <p:tgtEl>
                                          <p:spTgt spid="21">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000"/>
                                        <p:tgtEl>
                                          <p:spTgt spid="18"/>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1000"/>
                                        <p:tgtEl>
                                          <p:spTgt spid="20"/>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1000"/>
                                        <p:tgtEl>
                                          <p:spTgt spid="22"/>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1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1">
                                            <p:txEl>
                                              <p:pRg st="2" end="2"/>
                                            </p:txEl>
                                          </p:spTgt>
                                        </p:tgtEl>
                                        <p:attrNameLst>
                                          <p:attrName>style.visibility</p:attrName>
                                        </p:attrNameLst>
                                      </p:cBhvr>
                                      <p:to>
                                        <p:strVal val="visible"/>
                                      </p:to>
                                    </p:set>
                                    <p:animEffect transition="in" filter="wipe(left)">
                                      <p:cBhvr>
                                        <p:cTn id="59" dur="500"/>
                                        <p:tgtEl>
                                          <p:spTgt spid="21">
                                            <p:txEl>
                                              <p:pRg st="2" end="2"/>
                                            </p:txEl>
                                          </p:spTgt>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1000"/>
                                        <p:tgtEl>
                                          <p:spTgt spid="26"/>
                                        </p:tgtEl>
                                      </p:cBhvr>
                                    </p:animEffect>
                                  </p:childTnLst>
                                </p:cTn>
                              </p:par>
                            </p:childTnLst>
                          </p:cTn>
                        </p:par>
                        <p:par>
                          <p:cTn id="64" fill="hold">
                            <p:stCondLst>
                              <p:cond delay="1500"/>
                            </p:stCondLst>
                            <p:childTnLst>
                              <p:par>
                                <p:cTn id="65" presetID="22" presetClass="entr" presetSubtype="1"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1000"/>
                                        <p:tgtEl>
                                          <p:spTgt spid="27"/>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10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3" grpId="0" autoUpdateAnimBg="0"/>
      <p:bldP spid="19" grpId="0" animBg="1"/>
      <p:bldP spid="21" grpId="0" uiExpand="1" build="p" bldLvl="2"/>
      <p:bldP spid="34" grpId="0" animBg="1"/>
      <p:bldP spid="13" grpId="0" autoUpdateAnimBg="0"/>
    </p:bld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26252</TotalTime>
  <Words>5309</Words>
  <Application>Microsoft Office PowerPoint</Application>
  <PresentationFormat>On-screen Show (4:3)</PresentationFormat>
  <Paragraphs>420</Paragraphs>
  <Slides>59</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2_Custom Design</vt:lpstr>
      <vt:lpstr>Equation</vt:lpstr>
      <vt:lpstr>Slide 1</vt:lpstr>
      <vt:lpstr>1  Εισαγωγή</vt:lpstr>
      <vt:lpstr>1  Εισαγωγή</vt:lpstr>
      <vt:lpstr>1  Δασμοί και Ποσοστώσεις υπό Συνθήκες Εγχώριου Μονοπωλίου</vt:lpstr>
      <vt:lpstr>1 Δασμοί και Ποσοστώσεις υπό Συνθήκες Εγχώριου Μονοπωλίου</vt:lpstr>
      <vt:lpstr>1 Δασμοί και Ποσοστώσεις υπό Συνθήκες Εγχώριου Μονοπωλίου</vt:lpstr>
      <vt:lpstr>1 Δασμοί και Ποσοστώσεις υπό Συνθήκες Εγχώριου Μονοπωλίου</vt:lpstr>
      <vt:lpstr>1 Δασμοί και Ποσοστώσεις υπό Συνθήκες Εγχώριου Μονοπωλίου</vt:lpstr>
      <vt:lpstr>1 Δασμοί και Ποσοστώσεις υπό Συνθήκες Εγχώριου Μονοπωλίου</vt:lpstr>
      <vt:lpstr>1 Δασμοί και Ποσοστώσεις υπό Συνθήκες Εγχώριου Μονοπωλίου</vt:lpstr>
      <vt:lpstr>1 Δασμοί και Ποσοστώσεις υπό Συνθήκες Εγχώριου Μονοπωλίου</vt:lpstr>
      <vt:lpstr>1 Δασμοί και Ποσοστώσεις υπό Συνθήκες Εγχώριου Μονοπωλίου</vt:lpstr>
      <vt:lpstr>1 Δασμοί και Ποσοστώσεις υπό Συνθήκες Εγχώριου Μονοπωλίου</vt:lpstr>
      <vt:lpstr>ΕΦΑΡΜΟΓΗ</vt:lpstr>
      <vt:lpstr>ΕΦΑΡΜΟΓΗ</vt:lpstr>
      <vt:lpstr>ΕΦΑΡΜΟΓΗ</vt:lpstr>
      <vt:lpstr>ΕΦΑΡΜΟΓΗ</vt:lpstr>
      <vt:lpstr>ΕΦΑΡΜΟΓΗ</vt:lpstr>
      <vt:lpstr>ΕΦΑΡΜΟΓΗ</vt:lpstr>
      <vt:lpstr>Slide 20</vt:lpstr>
      <vt:lpstr>Slide 21</vt:lpstr>
      <vt:lpstr>ΕΦΑΡΜΟΓΗ</vt:lpstr>
      <vt:lpstr>ΕΦΑΡΜΟΓΗ</vt:lpstr>
      <vt:lpstr>ΕΦΑΡΜΟΓΗ</vt:lpstr>
      <vt:lpstr>Slide 25</vt:lpstr>
      <vt:lpstr>Slide 26</vt:lpstr>
      <vt:lpstr>Slide 27</vt:lpstr>
      <vt:lpstr>Slide 28</vt:lpstr>
      <vt:lpstr>Slide 29</vt:lpstr>
      <vt:lpstr>Slide 30</vt:lpstr>
      <vt:lpstr>Slide 31</vt:lpstr>
      <vt:lpstr>Slide 32</vt:lpstr>
      <vt:lpstr>Slide 33</vt:lpstr>
      <vt:lpstr>Slide 34</vt:lpstr>
      <vt:lpstr>Slide 35</vt:lpstr>
      <vt:lpstr>ΕΦΑΡΜΟΓΗ</vt:lpstr>
      <vt:lpstr>ΕΦΑΡΜΟΓΗ</vt:lpstr>
      <vt:lpstr>Slide 38</vt:lpstr>
      <vt:lpstr>Slide 39</vt:lpstr>
      <vt:lpstr>Slide 40</vt:lpstr>
      <vt:lpstr>Slide 41</vt:lpstr>
      <vt:lpstr>ΕΦΑΡΜΟΓΗ</vt:lpstr>
      <vt:lpstr>ΕΦΑΡΜΟΓΗ</vt:lpstr>
      <vt:lpstr>ΕΦΑΡΜΟΓΗ</vt:lpstr>
      <vt:lpstr>ΕΦΑΡΜΟΓΗ</vt:lpstr>
      <vt:lpstr>ΕΦΑΡΜΟΓΗ</vt:lpstr>
      <vt:lpstr>Slide 47</vt:lpstr>
      <vt:lpstr>ΕΦΑΡΜΟΓΗ</vt:lpstr>
      <vt:lpstr>ΕΦΑΡΜΟΓΗ</vt:lpstr>
      <vt:lpstr>Slide 50</vt:lpstr>
      <vt:lpstr>ΕΦΑΡΜΟΓΗ</vt:lpstr>
      <vt:lpstr>Slide 52</vt:lpstr>
      <vt:lpstr>Slide 53</vt:lpstr>
      <vt:lpstr>Slide 54</vt:lpstr>
      <vt:lpstr>Slide 55</vt:lpstr>
      <vt:lpstr>Slide 56</vt:lpstr>
      <vt:lpstr>Slide 57</vt:lpstr>
      <vt:lpstr>Slide 58</vt:lpstr>
      <vt:lpstr>Slide 59</vt:lpstr>
    </vt:vector>
  </TitlesOfParts>
  <Manager>David Alexander</Manager>
  <Company>Pearson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Economics:  Feenstra/Taylor 2/e</dc:title>
  <dc:subject>International Economics</dc:subject>
  <dc:creator>Fernando Quijano</dc:creator>
  <cp:lastModifiedBy>Ελένη</cp:lastModifiedBy>
  <cp:revision>1644</cp:revision>
  <dcterms:created xsi:type="dcterms:W3CDTF">2007-05-23T02:54:43Z</dcterms:created>
  <dcterms:modified xsi:type="dcterms:W3CDTF">2014-10-18T10:08:05Z</dcterms:modified>
</cp:coreProperties>
</file>