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9"/>
  </p:notesMasterIdLst>
  <p:sldIdLst>
    <p:sldId id="531" r:id="rId2"/>
    <p:sldId id="438" r:id="rId3"/>
    <p:sldId id="488" r:id="rId4"/>
    <p:sldId id="636" r:id="rId5"/>
    <p:sldId id="598" r:id="rId6"/>
    <p:sldId id="637" r:id="rId7"/>
    <p:sldId id="599" r:id="rId8"/>
    <p:sldId id="613" r:id="rId9"/>
    <p:sldId id="639" r:id="rId10"/>
    <p:sldId id="615" r:id="rId11"/>
    <p:sldId id="614" r:id="rId12"/>
    <p:sldId id="601" r:id="rId13"/>
    <p:sldId id="616" r:id="rId14"/>
    <p:sldId id="588" r:id="rId15"/>
    <p:sldId id="617" r:id="rId16"/>
    <p:sldId id="640" r:id="rId17"/>
    <p:sldId id="602" r:id="rId18"/>
    <p:sldId id="603" r:id="rId19"/>
    <p:sldId id="618" r:id="rId20"/>
    <p:sldId id="641" r:id="rId21"/>
    <p:sldId id="619" r:id="rId22"/>
    <p:sldId id="620" r:id="rId23"/>
    <p:sldId id="605" r:id="rId24"/>
    <p:sldId id="621" r:id="rId25"/>
    <p:sldId id="622" r:id="rId26"/>
    <p:sldId id="606" r:id="rId27"/>
    <p:sldId id="623" r:id="rId28"/>
    <p:sldId id="607" r:id="rId29"/>
    <p:sldId id="608" r:id="rId30"/>
    <p:sldId id="624" r:id="rId31"/>
    <p:sldId id="609" r:id="rId32"/>
    <p:sldId id="625" r:id="rId33"/>
    <p:sldId id="610" r:id="rId34"/>
    <p:sldId id="642" r:id="rId35"/>
    <p:sldId id="611" r:id="rId36"/>
    <p:sldId id="626" r:id="rId37"/>
    <p:sldId id="643" r:id="rId38"/>
    <p:sldId id="644" r:id="rId39"/>
    <p:sldId id="612" r:id="rId40"/>
    <p:sldId id="629" r:id="rId41"/>
    <p:sldId id="630" r:id="rId42"/>
    <p:sldId id="631" r:id="rId43"/>
    <p:sldId id="632" r:id="rId44"/>
    <p:sldId id="633" r:id="rId45"/>
    <p:sldId id="634" r:id="rId46"/>
    <p:sldId id="635" r:id="rId47"/>
    <p:sldId id="486" r:id="rId48"/>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6A41"/>
    <a:srgbClr val="3D68AF"/>
    <a:srgbClr val="9894C6"/>
    <a:srgbClr val="A4C695"/>
    <a:srgbClr val="8A3A6A"/>
    <a:srgbClr val="831951"/>
    <a:srgbClr val="007589"/>
    <a:srgbClr val="736FB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3" autoAdjust="0"/>
    <p:restoredTop sz="88649" autoAdjust="0"/>
  </p:normalViewPr>
  <p:slideViewPr>
    <p:cSldViewPr snapToGrid="0">
      <p:cViewPr>
        <p:scale>
          <a:sx n="66" d="100"/>
          <a:sy n="66" d="100"/>
        </p:scale>
        <p:origin x="-1734" y="-648"/>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34" Type="http://schemas.openxmlformats.org/officeDocument/2006/relationships/slide" Target="slides/slide35.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84239E57-3D4F-4364-BA4C-4F5C039E25A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E9B8C54A-ABD8-4C55-A2A5-EB561A677CEF}" type="slidenum">
              <a:rPr lang="en-US" smtClean="0"/>
              <a:pPr/>
              <a:t>2</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DEE21C97-217A-4AC6-A9A2-BFAD782C665E}" type="slidenum">
              <a:rPr lang="en-US" smtClean="0"/>
              <a:pPr/>
              <a:t>11</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r>
              <a:rPr lang="en-US" smtClean="0"/>
              <a:t>Export subsidies increase both the price and quantity of exports.</a:t>
            </a:r>
          </a:p>
          <a:p>
            <a:pPr eaLnBrk="1" hangingPunct="1"/>
            <a:r>
              <a:rPr lang="en-US" smtClean="0"/>
              <a:t>A movement along the domestic export supply curve.</a:t>
            </a:r>
          </a:p>
          <a:p>
            <a:pPr eaLnBrk="1" hangingPunct="1"/>
            <a:r>
              <a:rPr lang="en-US" smtClean="0"/>
              <a:t>For the world perspective, the export subsidy results in an increase in export supply.</a:t>
            </a:r>
          </a:p>
          <a:p>
            <a:pPr eaLnBrk="1" hangingPunct="1"/>
            <a:r>
              <a:rPr lang="en-US" smtClean="0"/>
              <a:t>Given the fixed world price, this means the export supply curve shifts down by the amount of the subsidy, </a:t>
            </a:r>
            <a:r>
              <a:rPr lang="en-US" i="1" smtClean="0"/>
              <a:t>s</a:t>
            </a:r>
            <a:r>
              <a:rPr lang="en-US" smtClean="0"/>
              <a:t>.</a:t>
            </a:r>
          </a:p>
          <a:p>
            <a:pPr eaLnBrk="1" hangingPunct="1"/>
            <a:r>
              <a:rPr lang="en-US" smtClean="0"/>
              <a:t>As with a tariff, the subsidy has driven a wedge between what domestic exporters receive (</a:t>
            </a:r>
            <a:r>
              <a:rPr lang="en-US" i="1" smtClean="0"/>
              <a:t>P</a:t>
            </a:r>
            <a:r>
              <a:rPr lang="en-US" i="1" baseline="30000" smtClean="0"/>
              <a:t>W</a:t>
            </a:r>
            <a:r>
              <a:rPr lang="en-US" smtClean="0"/>
              <a:t>+</a:t>
            </a:r>
            <a:r>
              <a:rPr lang="en-US" i="1" smtClean="0"/>
              <a:t>s</a:t>
            </a:r>
            <a:r>
              <a:rPr lang="en-US" smtClean="0"/>
              <a:t>), and what importers abroad pay (</a:t>
            </a:r>
            <a:r>
              <a:rPr lang="en-US" i="1" smtClean="0"/>
              <a:t>P</a:t>
            </a:r>
            <a:r>
              <a:rPr lang="en-US" i="1" baseline="30000" smtClean="0"/>
              <a:t>W</a:t>
            </a:r>
            <a:r>
              <a:rPr lang="en-US" smtClean="0"/>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FEEA7302-2730-4668-8FEA-E1D808A3A36F}" type="slidenum">
              <a:rPr lang="en-US" smtClean="0"/>
              <a:pPr/>
              <a:t>12</a:t>
            </a:fld>
            <a:endParaRPr lang="en-US" smtClean="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7BFC0454-DBB3-4874-BFB6-BA5DA2919BEB}" type="slidenum">
              <a:rPr lang="en-US" smtClean="0"/>
              <a:pPr/>
              <a:t>13</a:t>
            </a:fld>
            <a:endParaRPr lang="en-US" smtClean="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r>
              <a:rPr lang="en-US" smtClean="0"/>
              <a:t>Since Foreign consumers pay a lower price for Home exports, Home terms of trade fall but foreign terms of trade rise.</a:t>
            </a:r>
          </a:p>
          <a:p>
            <a:pPr eaLnBrk="1" hangingPunct="1"/>
            <a:r>
              <a:rPr lang="en-US" smtClean="0"/>
              <a:t>Since Home terms of trade fall, the Home country will suffer overall losses. Foreign consumers will gain.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7A0D362B-0E4E-43E4-8974-06A4B3F71D6B}" type="slidenum">
              <a:rPr lang="en-US" smtClean="0"/>
              <a:pPr/>
              <a:t>14</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FDA488DA-C683-483B-A3C0-303C9AD544A3}" type="slidenum">
              <a:rPr lang="en-US" smtClean="0"/>
              <a:pPr/>
              <a:t>15</a:t>
            </a:fld>
            <a:endParaRPr lang="en-US" smtClean="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2F1CA4B-14CD-47F7-8977-C2B40AE21CA0}" type="slidenum">
              <a:rPr lang="en-US" sz="1200" b="0"/>
              <a:pPr algn="r"/>
              <a:t>16</a:t>
            </a:fld>
            <a:endParaRPr lang="en-US" sz="1200" b="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E07365D1-8FF3-4883-8178-96E6FC16DDB7}" type="slidenum">
              <a:rPr lang="en-US" smtClean="0"/>
              <a:pPr/>
              <a:t>17</a:t>
            </a:fld>
            <a:endParaRPr lang="en-US"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D40B5DA9-76BC-4110-9688-BEACBDAADC53}" type="slidenum">
              <a:rPr lang="en-US" smtClean="0"/>
              <a:pPr/>
              <a:t>18</a:t>
            </a:fld>
            <a:endParaRPr lang="en-US"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B4ACA5DE-8F19-4861-95D6-C8798C1B73CB}" type="slidenum">
              <a:rPr lang="en-US" smtClean="0"/>
              <a:pPr/>
              <a:t>19</a:t>
            </a:fld>
            <a:endParaRPr lang="en-US"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533132C-9CF0-41F8-8854-ECF7EC2997E6}" type="slidenum">
              <a:rPr lang="en-US" sz="1200" b="0"/>
              <a:pPr algn="r"/>
              <a:t>20</a:t>
            </a:fld>
            <a:endParaRPr lang="en-US" sz="1200" b="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4945EF5-22A0-4240-AE99-00B0E34F6653}" type="slidenum">
              <a:rPr lang="en-US" smtClean="0"/>
              <a:pPr/>
              <a:t>3</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outcome of a 2005 WTO meeting in Hong Kong, which had as its major focus the subsidies provided to agricultural products. This meeting was part of the Doha Round of WTO negotiations, which have not yet been concluded.</a:t>
            </a:r>
          </a:p>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A4032F17-EC43-4A8C-9C03-670BFA2106B4}" type="slidenum">
              <a:rPr lang="en-US" smtClean="0"/>
              <a:pPr/>
              <a:t>21</a:t>
            </a:fld>
            <a:endParaRPr lang="en-US" smtClean="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B513DC55-0660-4129-9D48-8A35673B805C}" type="slidenum">
              <a:rPr lang="en-US" smtClean="0"/>
              <a:pPr/>
              <a:t>22</a:t>
            </a:fld>
            <a:endParaRPr lang="en-US" smtClean="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r>
              <a:rPr lang="en-US" smtClean="0"/>
              <a:t>Home Welfare:</a:t>
            </a:r>
          </a:p>
          <a:p>
            <a:pPr eaLnBrk="1" hangingPunct="1"/>
            <a:r>
              <a:rPr lang="en-US" smtClean="0"/>
              <a:t>Producer surplus rises by (</a:t>
            </a:r>
            <a:r>
              <a:rPr lang="en-US" i="1" smtClean="0"/>
              <a:t>a</a:t>
            </a:r>
            <a:r>
              <a:rPr lang="en-US" smtClean="0"/>
              <a:t>+</a:t>
            </a:r>
            <a:r>
              <a:rPr lang="en-US" i="1" smtClean="0"/>
              <a:t>b</a:t>
            </a:r>
            <a:r>
              <a:rPr lang="en-US" smtClean="0"/>
              <a:t>) in panel a.</a:t>
            </a:r>
          </a:p>
          <a:p>
            <a:pPr eaLnBrk="1" hangingPunct="1"/>
            <a:r>
              <a:rPr lang="en-US" smtClean="0"/>
              <a:t>Government cost of the subsidy is (</a:t>
            </a:r>
            <a:r>
              <a:rPr lang="en-US" i="1" smtClean="0"/>
              <a:t>a</a:t>
            </a:r>
            <a:r>
              <a:rPr lang="en-US" smtClean="0"/>
              <a:t>+</a:t>
            </a:r>
            <a:r>
              <a:rPr lang="en-US" i="1" smtClean="0"/>
              <a:t>b</a:t>
            </a:r>
            <a:r>
              <a:rPr lang="en-US" smtClean="0"/>
              <a:t>+</a:t>
            </a:r>
            <a:r>
              <a:rPr lang="en-US" i="1" smtClean="0"/>
              <a:t>c</a:t>
            </a:r>
            <a:r>
              <a:rPr lang="en-US" smtClean="0"/>
              <a:t>) – the amount of subsidy s times total production </a:t>
            </a:r>
            <a:r>
              <a:rPr lang="en-US" i="1" smtClean="0"/>
              <a:t>S</a:t>
            </a:r>
            <a:r>
              <a:rPr lang="en-US" baseline="-25000" smtClean="0"/>
              <a:t>2</a:t>
            </a:r>
            <a:r>
              <a:rPr lang="en-US" smtClean="0"/>
              <a:t>.</a:t>
            </a:r>
          </a:p>
          <a:p>
            <a:pPr eaLnBrk="1" hangingPunct="1"/>
            <a:r>
              <a:rPr lang="en-US" smtClean="0"/>
              <a:t>Consumer surplus is unaffected since quantity demanded is unaffected.</a:t>
            </a:r>
          </a:p>
          <a:p>
            <a:pPr eaLnBrk="1" hangingPunct="1"/>
            <a:r>
              <a:rPr lang="en-US" smtClean="0"/>
              <a:t>This leaves a new effect on Home welfare of (–</a:t>
            </a:r>
            <a:r>
              <a:rPr lang="en-US" i="1" smtClean="0"/>
              <a:t>c</a:t>
            </a:r>
            <a:r>
              <a:rPr lang="en-US" smtClean="0"/>
              <a:t>). </a:t>
            </a:r>
          </a:p>
          <a:p>
            <a:pPr eaLnBrk="1" hangingPunct="1"/>
            <a:r>
              <a:rPr lang="en-US" smtClean="0"/>
              <a:t>The deadweight loss caused by the production subsidy, (</a:t>
            </a:r>
            <a:r>
              <a:rPr lang="en-US" i="1" smtClean="0"/>
              <a:t>c</a:t>
            </a:r>
            <a:r>
              <a:rPr lang="en-US" smtClean="0"/>
              <a:t>), is less than that caused by the export subsidy, (</a:t>
            </a:r>
            <a:r>
              <a:rPr lang="en-US" i="1" smtClean="0"/>
              <a:t>b</a:t>
            </a:r>
            <a:r>
              <a:rPr lang="en-US" smtClean="0"/>
              <a:t>+</a:t>
            </a:r>
            <a:r>
              <a:rPr lang="en-US" i="1" smtClean="0"/>
              <a:t>d</a:t>
            </a:r>
            <a:r>
              <a:rPr lang="en-US" smtClean="0"/>
              <a:t>).</a:t>
            </a:r>
          </a:p>
          <a:p>
            <a:pPr eaLnBrk="1" hangingPunct="1"/>
            <a:r>
              <a:rPr lang="en-US" smtClean="0"/>
              <a:t>The only deadweight loss is in production inefficiency—producers produce at higher than marginal cost.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fld id="{0167C43B-2B01-4200-9D7E-ED7729B2669E}" type="slidenum">
              <a:rPr lang="en-US" smtClean="0"/>
              <a:pPr/>
              <a:t>23</a:t>
            </a:fld>
            <a:endParaRPr lang="en-US"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p:spPr>
        <p:txBody>
          <a:bodyPr/>
          <a:lstStyle/>
          <a:p>
            <a:fld id="{1E65E515-8587-45F8-93AD-8AB7FB2494F4}" type="slidenum">
              <a:rPr lang="en-US" smtClean="0"/>
              <a:pPr/>
              <a:t>24</a:t>
            </a:fld>
            <a:endParaRPr lang="en-US" smtClean="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fld id="{B0670ED7-E6E2-476E-9CAC-7F59E8EEE2C2}" type="slidenum">
              <a:rPr lang="en-US" smtClean="0"/>
              <a:pPr/>
              <a:t>25</a:t>
            </a:fld>
            <a:endParaRPr lang="en-US" smtClean="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fld id="{7D7B50CE-3177-4694-8D6D-C49C725C00BC}" type="slidenum">
              <a:rPr lang="en-US" smtClean="0"/>
              <a:pPr/>
              <a:t>26</a:t>
            </a:fld>
            <a:endParaRPr lang="en-US" smtClean="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p>
            <a:fld id="{6CF109E3-7480-471F-9758-1C201C7AD8EE}" type="slidenum">
              <a:rPr lang="en-US" smtClean="0"/>
              <a:pPr/>
              <a:t>27</a:t>
            </a:fld>
            <a:endParaRPr lang="en-US" smtClean="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p:spPr>
        <p:txBody>
          <a:bodyPr/>
          <a:lstStyle/>
          <a:p>
            <a:fld id="{F6115BDB-C757-4A5E-9CCF-350DEF5F0608}" type="slidenum">
              <a:rPr lang="en-US" smtClean="0"/>
              <a:pPr/>
              <a:t>28</a:t>
            </a:fld>
            <a:endParaRPr lang="en-US" smtClean="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r>
              <a:rPr lang="en-US" smtClean="0"/>
              <a:t>The goal here is to model the strategic interactions of high-tech firms in Home and Foreign, and then see the impact of export subsidies on their respective decisions and payoffs.</a:t>
            </a:r>
          </a:p>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fld id="{66ECEFF7-2640-49E5-AEF9-44377E1446DB}" type="slidenum">
              <a:rPr lang="en-US" smtClean="0"/>
              <a:pPr/>
              <a:t>29</a:t>
            </a:fld>
            <a:endParaRPr lang="en-US" smtClean="0"/>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fld id="{E7B82EA4-7764-4845-B4C8-A97A4296CBA3}" type="slidenum">
              <a:rPr lang="en-US" smtClean="0"/>
              <a:pPr/>
              <a:t>30</a:t>
            </a:fld>
            <a:endParaRPr lang="en-US" smtClean="0"/>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192E9E3D-9D4E-4016-B98B-D42ACEA6DFC1}" type="slidenum">
              <a:rPr lang="en-US" smtClean="0"/>
              <a:pPr/>
              <a:t>4</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t>This table shows the outcome of a 2005 WTO meeting in Hong Kong, which had as its major focus the subsidies provided to agricultural products. This meeting was part of the Doha Round of WTO negotiations, which have not yet been concluded.</a:t>
            </a:r>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E12598A0-EE13-4F57-990E-CFFBF9B9566B}" type="slidenum">
              <a:rPr lang="en-US" smtClean="0"/>
              <a:pPr/>
              <a:t>31</a:t>
            </a:fld>
            <a:endParaRPr lang="en-US" smtClean="0"/>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p:spPr>
        <p:txBody>
          <a:bodyPr/>
          <a:lstStyle/>
          <a:p>
            <a:fld id="{ADC24E2F-AA64-44CE-A86F-AF022659C9BE}" type="slidenum">
              <a:rPr lang="en-US" smtClean="0"/>
              <a:pPr/>
              <a:t>32</a:t>
            </a:fld>
            <a:endParaRPr lang="en-US" smtClean="0"/>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p:spPr>
        <p:txBody>
          <a:bodyPr/>
          <a:lstStyle/>
          <a:p>
            <a:fld id="{4032E3EE-BCFD-44B1-B3B1-7E302D159584}" type="slidenum">
              <a:rPr lang="en-US" smtClean="0"/>
              <a:pPr/>
              <a:t>33</a:t>
            </a:fld>
            <a:endParaRPr lang="en-US" smtClean="0"/>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r>
              <a:rPr lang="en-US" smtClean="0"/>
              <a:t>Under conditions of imperfect competition, a subsidy by one government to its exporting firm might increase welfare for its nation or it might not.</a:t>
            </a:r>
          </a:p>
          <a:p>
            <a:pPr eaLnBrk="1" hangingPunct="1"/>
            <a:r>
              <a:rPr lang="en-US" smtClean="0"/>
              <a:t>There is an increase in welfare only if profits rise by more than the cost of the subsidy.</a:t>
            </a:r>
          </a:p>
          <a:p>
            <a:pPr eaLnBrk="1" hangingPunct="1"/>
            <a:r>
              <a:rPr lang="en-US" smtClean="0"/>
              <a:t>This is more likely satisfied if the subsidy leads to the exit of the other firm.</a:t>
            </a:r>
          </a:p>
          <a:p>
            <a:pPr eaLnBrk="1" hangingPunct="1"/>
            <a:r>
              <a:rPr lang="en-US" smtClean="0"/>
              <a:t>However, if both firms remain in the market, it is unlikely that the increase in profits for the subsidized firm will exceed the subsidy cost.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2FA04D4-F0DB-4FFC-AAF9-8408778D8D47}" type="slidenum">
              <a:rPr lang="en-US" sz="1200" b="0"/>
              <a:pPr algn="r"/>
              <a:t>34</a:t>
            </a:fld>
            <a:endParaRPr lang="en-US" sz="1200" b="0"/>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r>
              <a:rPr lang="en-US" smtClean="0"/>
              <a:t>Under conditions of imperfect competition, a subsidy by one government to its exporting firm might increase welfare for its nation or it might not.</a:t>
            </a:r>
          </a:p>
          <a:p>
            <a:pPr eaLnBrk="1" hangingPunct="1"/>
            <a:r>
              <a:rPr lang="en-US" smtClean="0"/>
              <a:t>There is an increase in welfare only if profits rise by more than the cost of the subsidy.</a:t>
            </a:r>
          </a:p>
          <a:p>
            <a:pPr eaLnBrk="1" hangingPunct="1"/>
            <a:r>
              <a:rPr lang="en-US" smtClean="0"/>
              <a:t>This is more likely satisfied if the subsidy leads to the exit of the other firm.</a:t>
            </a:r>
          </a:p>
          <a:p>
            <a:pPr eaLnBrk="1" hangingPunct="1"/>
            <a:r>
              <a:rPr lang="en-US" smtClean="0"/>
              <a:t>However, if both firms remain in the market, it is unlikely that the increase in profits for the subsidized firm will exceed the subsidy cost.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p:spPr>
        <p:txBody>
          <a:bodyPr/>
          <a:lstStyle/>
          <a:p>
            <a:fld id="{A87F0A75-349B-4AC4-BF4C-A0D3D7360470}" type="slidenum">
              <a:rPr lang="en-US" smtClean="0"/>
              <a:pPr/>
              <a:t>35</a:t>
            </a:fld>
            <a:endParaRPr lang="en-US" smtClean="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p:spPr>
        <p:txBody>
          <a:bodyPr/>
          <a:lstStyle/>
          <a:p>
            <a:fld id="{3D07D96A-5F65-4A38-BAD2-11056AADF7AF}" type="slidenum">
              <a:rPr lang="en-US" smtClean="0"/>
              <a:pPr/>
              <a:t>36</a:t>
            </a:fld>
            <a:endParaRPr lang="en-US" smtClean="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CD6C6F8-2C2E-4A76-A19E-9A73B87593E7}" type="slidenum">
              <a:rPr lang="en-US" sz="1200" b="0"/>
              <a:pPr algn="r"/>
              <a:t>37</a:t>
            </a:fld>
            <a:endParaRPr lang="en-US" sz="1200" b="0"/>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00067E0-28C0-4E11-922C-03F6ECA59FFE}" type="slidenum">
              <a:rPr lang="en-US" sz="1200" b="0"/>
              <a:pPr algn="r"/>
              <a:t>38</a:t>
            </a:fld>
            <a:endParaRPr lang="en-US" sz="1200" b="0"/>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fld id="{BF9DD4FC-9BE2-428D-8812-DE645A1196B9}" type="slidenum">
              <a:rPr lang="en-US" smtClean="0"/>
              <a:pPr/>
              <a:t>39</a:t>
            </a:fld>
            <a:endParaRPr lang="en-US" smtClean="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spcBef>
                <a:spcPct val="10000"/>
              </a:spcBef>
              <a:spcAft>
                <a:spcPct val="10000"/>
              </a:spcAft>
            </a:pPr>
            <a:r>
              <a:rPr lang="en-US" b="1" smtClean="0">
                <a:solidFill>
                  <a:srgbClr val="8A3A6A"/>
                </a:solidFill>
              </a:rPr>
              <a:t>Provisions of the 1992 Agreement between the United States and the European Community on Trade in Civil Aircraft</a:t>
            </a:r>
            <a:endParaRPr lang="en-US" b="1" smtClean="0"/>
          </a:p>
          <a:p>
            <a:pPr eaLnBrk="1" hangingPunct="1">
              <a:spcBef>
                <a:spcPct val="10000"/>
              </a:spcBef>
              <a:spcAft>
                <a:spcPct val="10000"/>
              </a:spcAft>
            </a:pPr>
            <a:r>
              <a:rPr lang="en-US" b="1" smtClean="0"/>
              <a:t>This table shows the major provisions of a 1992 agreement between the United States and Europe that limited the subsidies provided to the development and production of civilian aircraft. </a:t>
            </a:r>
          </a:p>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p:spPr>
        <p:txBody>
          <a:bodyPr/>
          <a:lstStyle/>
          <a:p>
            <a:fld id="{3B22E88F-39B6-4712-A859-F347E7C18A5A}" type="slidenum">
              <a:rPr lang="en-US" smtClean="0"/>
              <a:pPr/>
              <a:t>40</a:t>
            </a:fld>
            <a:endParaRPr lang="en-US" smtClean="0"/>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1742FC5C-3D66-41AB-8DFA-9926EF10D907}" type="slidenum">
              <a:rPr lang="en-US" smtClean="0"/>
              <a:pPr/>
              <a:t>5</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fld id="{C795D283-7DA3-4EBF-ADC5-EDDABD881857}" type="slidenum">
              <a:rPr lang="en-US" smtClean="0"/>
              <a:pPr/>
              <a:t>41</a:t>
            </a:fld>
            <a:endParaRPr lang="en-US" smtClean="0"/>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a:spLocks noGrp="1" noChangeArrowheads="1"/>
          </p:cNvSpPr>
          <p:nvPr>
            <p:ph type="sldNum" sz="quarter" idx="5"/>
          </p:nvPr>
        </p:nvSpPr>
        <p:spPr>
          <a:noFill/>
        </p:spPr>
        <p:txBody>
          <a:bodyPr/>
          <a:lstStyle/>
          <a:p>
            <a:fld id="{3D2043CE-4903-4E4D-8F27-CF7BA48D6CF0}" type="slidenum">
              <a:rPr lang="en-US" smtClean="0"/>
              <a:pPr/>
              <a:t>42</a:t>
            </a:fld>
            <a:endParaRPr lang="en-US" smtClean="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0BB36C47-CCDD-4317-983C-EDA345D6ED8F}" type="slidenum">
              <a:rPr lang="en-US" smtClean="0"/>
              <a:pPr/>
              <a:t>43</a:t>
            </a:fld>
            <a:endParaRPr lang="en-US" smtClean="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5"/>
          </p:nvPr>
        </p:nvSpPr>
        <p:spPr>
          <a:noFill/>
        </p:spPr>
        <p:txBody>
          <a:bodyPr/>
          <a:lstStyle/>
          <a:p>
            <a:fld id="{979D962A-F837-4101-9766-EB14338F522E}" type="slidenum">
              <a:rPr lang="en-US" smtClean="0"/>
              <a:pPr/>
              <a:t>44</a:t>
            </a:fld>
            <a:endParaRPr lang="en-US" smtClean="0"/>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F82D9170-145F-4C1C-8F64-E95060348AF5}" type="slidenum">
              <a:rPr lang="en-US" smtClean="0"/>
              <a:pPr/>
              <a:t>45</a:t>
            </a:fld>
            <a:endParaRPr lang="en-US" smtClean="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7"/>
          <p:cNvSpPr>
            <a:spLocks noGrp="1" noChangeArrowheads="1"/>
          </p:cNvSpPr>
          <p:nvPr>
            <p:ph type="sldNum" sz="quarter" idx="5"/>
          </p:nvPr>
        </p:nvSpPr>
        <p:spPr>
          <a:noFill/>
        </p:spPr>
        <p:txBody>
          <a:bodyPr/>
          <a:lstStyle/>
          <a:p>
            <a:fld id="{CA45D5D6-1E73-445A-BE99-AAE2F380537E}" type="slidenum">
              <a:rPr lang="en-US" smtClean="0"/>
              <a:pPr/>
              <a:t>46</a:t>
            </a:fld>
            <a:endParaRPr lang="en-US" smtClean="0"/>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7"/>
          <p:cNvSpPr>
            <a:spLocks noGrp="1" noChangeArrowheads="1"/>
          </p:cNvSpPr>
          <p:nvPr>
            <p:ph type="sldNum" sz="quarter" idx="5"/>
          </p:nvPr>
        </p:nvSpPr>
        <p:spPr>
          <a:noFill/>
        </p:spPr>
        <p:txBody>
          <a:bodyPr/>
          <a:lstStyle/>
          <a:p>
            <a:fld id="{555C1572-630F-4165-B2AC-B1D3EDD5F05F}" type="slidenum">
              <a:rPr lang="en-US" smtClean="0"/>
              <a:pPr/>
              <a:t>47</a:t>
            </a:fld>
            <a:endParaRPr lang="en-US" smtClean="0"/>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EE5CEE4C-AB99-4735-ACC8-CC7F54FFD165}" type="slidenum">
              <a:rPr lang="en-US" smtClean="0"/>
              <a:pPr/>
              <a:t>6</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3CA5AE7C-4755-4A91-B7FB-AEA7AB1D6C8A}" type="slidenum">
              <a:rPr lang="en-US" smtClean="0"/>
              <a:pPr/>
              <a:t>7</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A830930E-C787-45A0-88DE-2FC6E6287469}" type="slidenum">
              <a:rPr lang="en-US" smtClean="0"/>
              <a:pPr/>
              <a:t>8</a:t>
            </a:fld>
            <a:endParaRPr lang="en-US" smtClean="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4C745C5-633F-4E2A-B617-686C035A3F92}" type="slidenum">
              <a:rPr lang="en-US" sz="1200" b="0"/>
              <a:pPr algn="r"/>
              <a:t>9</a:t>
            </a:fld>
            <a:endParaRPr lang="en-US" sz="1200" b="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8362A64C-223F-486A-8E9D-EB2EB905466A}" type="slidenum">
              <a:rPr lang="en-US" smtClean="0"/>
              <a:pPr/>
              <a:t>10</a:t>
            </a:fld>
            <a:endParaRPr 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r>
              <a:rPr lang="en-US" smtClean="0"/>
              <a:t>Home consumers could just import sugar at the world price, </a:t>
            </a:r>
            <a:r>
              <a:rPr lang="en-US" i="1" smtClean="0"/>
              <a:t>P</a:t>
            </a:r>
            <a:r>
              <a:rPr lang="en-US" i="1" baseline="30000" smtClean="0"/>
              <a:t>W</a:t>
            </a:r>
            <a:r>
              <a:rPr lang="en-US" smtClean="0"/>
              <a:t>.</a:t>
            </a:r>
          </a:p>
          <a:p>
            <a:pPr eaLnBrk="1" hangingPunct="1"/>
            <a:r>
              <a:rPr lang="en-US" smtClean="0"/>
              <a:t>Therefore, Home will impose a tariff equal to or higher than the amount of the export subsidy.</a:t>
            </a:r>
          </a:p>
          <a:p>
            <a:pPr eaLnBrk="1" hangingPunct="1"/>
            <a:r>
              <a:rPr lang="en-US" smtClean="0"/>
              <a:t>This typically happens and, is therefore, realistic.</a:t>
            </a:r>
          </a:p>
          <a:p>
            <a:pPr eaLnBrk="1" hangingPunct="1"/>
            <a:r>
              <a:rPr lang="en-US" smtClean="0"/>
              <a:t>The combined effect of the subsidy and the tariff is to raise the price at Home.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4E58D152-05DE-4D27-B97E-4256517D3ACA}" type="slidenum">
              <a:rPr lang="en-US" sz="1100" b="0">
                <a:solidFill>
                  <a:srgbClr val="8A3A6A"/>
                </a:solidFill>
              </a:rPr>
              <a:pPr algn="r">
                <a:spcBef>
                  <a:spcPct val="10000"/>
                </a:spcBef>
                <a:spcAft>
                  <a:spcPct val="10000"/>
                </a:spcAft>
                <a:defRPr/>
              </a:pPr>
              <a:t>‹#›</a:t>
            </a:fld>
            <a:r>
              <a:rPr lang="en-US" sz="1100" b="0">
                <a:solidFill>
                  <a:srgbClr val="8A3A6A"/>
                </a:solidFill>
              </a:rPr>
              <a:t> of 47</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10:  Export Subsidies in Agriculture and High-Technology Industries</a:t>
            </a:r>
          </a:p>
        </p:txBody>
      </p:sp>
      <p:sp>
        <p:nvSpPr>
          <p:cNvPr id="1029"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1030"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1.gif"/><Relationship Id="rId13" Type="http://schemas.openxmlformats.org/officeDocument/2006/relationships/image" Target="../media/image16.gif"/><Relationship Id="rId18" Type="http://schemas.openxmlformats.org/officeDocument/2006/relationships/image" Target="../media/image21.gif"/><Relationship Id="rId3" Type="http://schemas.openxmlformats.org/officeDocument/2006/relationships/image" Target="../media/image6.png"/><Relationship Id="rId7" Type="http://schemas.openxmlformats.org/officeDocument/2006/relationships/image" Target="../media/image10.gif"/><Relationship Id="rId12" Type="http://schemas.openxmlformats.org/officeDocument/2006/relationships/image" Target="../media/image15.gif"/><Relationship Id="rId17" Type="http://schemas.openxmlformats.org/officeDocument/2006/relationships/image" Target="../media/image20.gif"/><Relationship Id="rId2" Type="http://schemas.openxmlformats.org/officeDocument/2006/relationships/notesSlide" Target="../notesSlides/notesSlide9.xml"/><Relationship Id="rId16" Type="http://schemas.openxmlformats.org/officeDocument/2006/relationships/image" Target="../media/image19.gif"/><Relationship Id="rId1" Type="http://schemas.openxmlformats.org/officeDocument/2006/relationships/slideLayout" Target="../slideLayouts/slideLayout4.xml"/><Relationship Id="rId6" Type="http://schemas.openxmlformats.org/officeDocument/2006/relationships/image" Target="../media/image9.gif"/><Relationship Id="rId11" Type="http://schemas.openxmlformats.org/officeDocument/2006/relationships/image" Target="../media/image14.gif"/><Relationship Id="rId5" Type="http://schemas.openxmlformats.org/officeDocument/2006/relationships/image" Target="../media/image8.gif"/><Relationship Id="rId15" Type="http://schemas.openxmlformats.org/officeDocument/2006/relationships/image" Target="../media/image18.gif"/><Relationship Id="rId10" Type="http://schemas.openxmlformats.org/officeDocument/2006/relationships/image" Target="../media/image13.gif"/><Relationship Id="rId19" Type="http://schemas.openxmlformats.org/officeDocument/2006/relationships/image" Target="../media/image22.gif"/><Relationship Id="rId4" Type="http://schemas.openxmlformats.org/officeDocument/2006/relationships/image" Target="../media/image7.gif"/><Relationship Id="rId9" Type="http://schemas.openxmlformats.org/officeDocument/2006/relationships/image" Target="../media/image12.gif"/><Relationship Id="rId14" Type="http://schemas.openxmlformats.org/officeDocument/2006/relationships/image" Target="../media/image17.gif"/></Relationships>
</file>

<file path=ppt/slides/_rels/slide11.xml.rels><?xml version="1.0" encoding="UTF-8" standalone="yes"?>
<Relationships xmlns="http://schemas.openxmlformats.org/package/2006/relationships"><Relationship Id="rId8" Type="http://schemas.openxmlformats.org/officeDocument/2006/relationships/image" Target="../media/image9.gif"/><Relationship Id="rId13" Type="http://schemas.openxmlformats.org/officeDocument/2006/relationships/image" Target="../media/image25.png"/><Relationship Id="rId18" Type="http://schemas.openxmlformats.org/officeDocument/2006/relationships/image" Target="../media/image18.gif"/><Relationship Id="rId3" Type="http://schemas.openxmlformats.org/officeDocument/2006/relationships/image" Target="../media/image23.png"/><Relationship Id="rId21" Type="http://schemas.openxmlformats.org/officeDocument/2006/relationships/image" Target="../media/image21.gif"/><Relationship Id="rId7" Type="http://schemas.openxmlformats.org/officeDocument/2006/relationships/image" Target="../media/image8.gif"/><Relationship Id="rId12" Type="http://schemas.openxmlformats.org/officeDocument/2006/relationships/image" Target="../media/image13.gif"/><Relationship Id="rId17" Type="http://schemas.openxmlformats.org/officeDocument/2006/relationships/image" Target="../media/image17.gif"/><Relationship Id="rId25" Type="http://schemas.openxmlformats.org/officeDocument/2006/relationships/image" Target="../media/image28.png"/><Relationship Id="rId2" Type="http://schemas.openxmlformats.org/officeDocument/2006/relationships/notesSlide" Target="../notesSlides/notesSlide10.xml"/><Relationship Id="rId16" Type="http://schemas.openxmlformats.org/officeDocument/2006/relationships/image" Target="../media/image16.gif"/><Relationship Id="rId20" Type="http://schemas.openxmlformats.org/officeDocument/2006/relationships/image" Target="../media/image20.gif"/><Relationship Id="rId1" Type="http://schemas.openxmlformats.org/officeDocument/2006/relationships/slideLayout" Target="../slideLayouts/slideLayout4.xml"/><Relationship Id="rId6" Type="http://schemas.openxmlformats.org/officeDocument/2006/relationships/image" Target="../media/image7.gif"/><Relationship Id="rId11" Type="http://schemas.openxmlformats.org/officeDocument/2006/relationships/image" Target="../media/image12.gif"/><Relationship Id="rId24" Type="http://schemas.openxmlformats.org/officeDocument/2006/relationships/image" Target="../media/image27.png"/><Relationship Id="rId5" Type="http://schemas.openxmlformats.org/officeDocument/2006/relationships/image" Target="../media/image6.png"/><Relationship Id="rId15" Type="http://schemas.openxmlformats.org/officeDocument/2006/relationships/image" Target="../media/image15.gif"/><Relationship Id="rId23" Type="http://schemas.openxmlformats.org/officeDocument/2006/relationships/image" Target="../media/image26.png"/><Relationship Id="rId10" Type="http://schemas.openxmlformats.org/officeDocument/2006/relationships/image" Target="../media/image11.gif"/><Relationship Id="rId19" Type="http://schemas.openxmlformats.org/officeDocument/2006/relationships/image" Target="../media/image19.gif"/><Relationship Id="rId4" Type="http://schemas.openxmlformats.org/officeDocument/2006/relationships/image" Target="../media/image24.png"/><Relationship Id="rId9" Type="http://schemas.openxmlformats.org/officeDocument/2006/relationships/image" Target="../media/image10.gif"/><Relationship Id="rId14" Type="http://schemas.openxmlformats.org/officeDocument/2006/relationships/image" Target="../media/image14.gif"/><Relationship Id="rId22" Type="http://schemas.openxmlformats.org/officeDocument/2006/relationships/image" Target="../media/image22.gif"/></Relationships>
</file>

<file path=ppt/slides/_rels/slide12.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32.pn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13.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39.png"/><Relationship Id="rId18" Type="http://schemas.openxmlformats.org/officeDocument/2006/relationships/image" Target="../media/image44.png"/><Relationship Id="rId3" Type="http://schemas.openxmlformats.org/officeDocument/2006/relationships/image" Target="../media/image29.png"/><Relationship Id="rId21" Type="http://schemas.openxmlformats.org/officeDocument/2006/relationships/image" Target="../media/image47.png"/><Relationship Id="rId7" Type="http://schemas.openxmlformats.org/officeDocument/2006/relationships/image" Target="../media/image33.png"/><Relationship Id="rId12" Type="http://schemas.openxmlformats.org/officeDocument/2006/relationships/image" Target="../media/image38.png"/><Relationship Id="rId17" Type="http://schemas.openxmlformats.org/officeDocument/2006/relationships/image" Target="../media/image43.png"/><Relationship Id="rId2" Type="http://schemas.openxmlformats.org/officeDocument/2006/relationships/notesSlide" Target="../notesSlides/notesSlide12.xml"/><Relationship Id="rId16" Type="http://schemas.openxmlformats.org/officeDocument/2006/relationships/image" Target="../media/image42.png"/><Relationship Id="rId20" Type="http://schemas.openxmlformats.org/officeDocument/2006/relationships/image" Target="../media/image46.png"/><Relationship Id="rId1" Type="http://schemas.openxmlformats.org/officeDocument/2006/relationships/slideLayout" Target="../slideLayouts/slideLayout4.xml"/><Relationship Id="rId6" Type="http://schemas.openxmlformats.org/officeDocument/2006/relationships/image" Target="../media/image32.png"/><Relationship Id="rId11" Type="http://schemas.openxmlformats.org/officeDocument/2006/relationships/image" Target="../media/image37.png"/><Relationship Id="rId5" Type="http://schemas.openxmlformats.org/officeDocument/2006/relationships/image" Target="../media/image31.png"/><Relationship Id="rId15" Type="http://schemas.openxmlformats.org/officeDocument/2006/relationships/image" Target="../media/image41.png"/><Relationship Id="rId23" Type="http://schemas.openxmlformats.org/officeDocument/2006/relationships/image" Target="../media/image49.png"/><Relationship Id="rId10" Type="http://schemas.openxmlformats.org/officeDocument/2006/relationships/image" Target="../media/image36.png"/><Relationship Id="rId19" Type="http://schemas.openxmlformats.org/officeDocument/2006/relationships/image" Target="../media/image45.png"/><Relationship Id="rId4" Type="http://schemas.openxmlformats.org/officeDocument/2006/relationships/image" Target="../media/image30.png"/><Relationship Id="rId9" Type="http://schemas.openxmlformats.org/officeDocument/2006/relationships/image" Target="../media/image35.png"/><Relationship Id="rId14" Type="http://schemas.openxmlformats.org/officeDocument/2006/relationships/image" Target="../media/image40.png"/><Relationship Id="rId22" Type="http://schemas.openxmlformats.org/officeDocument/2006/relationships/image" Target="../media/image4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image" Target="../media/image52.png"/><Relationship Id="rId4" Type="http://schemas.openxmlformats.org/officeDocument/2006/relationships/image" Target="../media/image51.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3.png"/><Relationship Id="rId3" Type="http://schemas.openxmlformats.org/officeDocument/2006/relationships/image" Target="../media/image53.png"/><Relationship Id="rId7" Type="http://schemas.openxmlformats.org/officeDocument/2006/relationships/image" Target="../media/image57.png"/><Relationship Id="rId12" Type="http://schemas.openxmlformats.org/officeDocument/2006/relationships/image" Target="../media/image62.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56.png"/><Relationship Id="rId11" Type="http://schemas.openxmlformats.org/officeDocument/2006/relationships/image" Target="../media/image61.png"/><Relationship Id="rId5" Type="http://schemas.openxmlformats.org/officeDocument/2006/relationships/image" Target="../media/image55.png"/><Relationship Id="rId10" Type="http://schemas.openxmlformats.org/officeDocument/2006/relationships/image" Target="../media/image60.png"/><Relationship Id="rId4" Type="http://schemas.openxmlformats.org/officeDocument/2006/relationships/image" Target="../media/image54.png"/><Relationship Id="rId9" Type="http://schemas.openxmlformats.org/officeDocument/2006/relationships/image" Target="../media/image59.png"/><Relationship Id="rId14" Type="http://schemas.openxmlformats.org/officeDocument/2006/relationships/image" Target="../media/image64.png"/></Relationships>
</file>

<file path=ppt/slides/_rels/slide22.xml.rels><?xml version="1.0" encoding="UTF-8" standalone="yes"?>
<Relationships xmlns="http://schemas.openxmlformats.org/package/2006/relationships"><Relationship Id="rId8" Type="http://schemas.openxmlformats.org/officeDocument/2006/relationships/image" Target="../media/image57.png"/><Relationship Id="rId13" Type="http://schemas.openxmlformats.org/officeDocument/2006/relationships/image" Target="../media/image62.png"/><Relationship Id="rId18" Type="http://schemas.openxmlformats.org/officeDocument/2006/relationships/image" Target="../media/image68.png"/><Relationship Id="rId3" Type="http://schemas.openxmlformats.org/officeDocument/2006/relationships/image" Target="../media/image65.png"/><Relationship Id="rId7" Type="http://schemas.openxmlformats.org/officeDocument/2006/relationships/image" Target="../media/image56.png"/><Relationship Id="rId12" Type="http://schemas.openxmlformats.org/officeDocument/2006/relationships/image" Target="../media/image61.png"/><Relationship Id="rId17" Type="http://schemas.openxmlformats.org/officeDocument/2006/relationships/image" Target="../media/image67.png"/><Relationship Id="rId2" Type="http://schemas.openxmlformats.org/officeDocument/2006/relationships/notesSlide" Target="../notesSlides/notesSlide21.xml"/><Relationship Id="rId16" Type="http://schemas.openxmlformats.org/officeDocument/2006/relationships/image" Target="../media/image66.png"/><Relationship Id="rId20" Type="http://schemas.openxmlformats.org/officeDocument/2006/relationships/image" Target="../media/image70.png"/><Relationship Id="rId1" Type="http://schemas.openxmlformats.org/officeDocument/2006/relationships/slideLayout" Target="../slideLayouts/slideLayout4.xml"/><Relationship Id="rId6" Type="http://schemas.openxmlformats.org/officeDocument/2006/relationships/image" Target="../media/image55.png"/><Relationship Id="rId11" Type="http://schemas.openxmlformats.org/officeDocument/2006/relationships/image" Target="../media/image60.png"/><Relationship Id="rId5" Type="http://schemas.openxmlformats.org/officeDocument/2006/relationships/image" Target="../media/image54.png"/><Relationship Id="rId15" Type="http://schemas.openxmlformats.org/officeDocument/2006/relationships/image" Target="../media/image64.png"/><Relationship Id="rId10" Type="http://schemas.openxmlformats.org/officeDocument/2006/relationships/image" Target="../media/image59.png"/><Relationship Id="rId19" Type="http://schemas.openxmlformats.org/officeDocument/2006/relationships/image" Target="../media/image69.png"/><Relationship Id="rId4" Type="http://schemas.openxmlformats.org/officeDocument/2006/relationships/image" Target="../media/image53.png"/><Relationship Id="rId9" Type="http://schemas.openxmlformats.org/officeDocument/2006/relationships/image" Target="../media/image58.png"/><Relationship Id="rId14" Type="http://schemas.openxmlformats.org/officeDocument/2006/relationships/image" Target="../media/image6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1.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72.png"/></Relationships>
</file>

<file path=ppt/slides/_rels/slide25.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74.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a:spLocks noChangeArrowheads="1"/>
          </p:cNvSpPr>
          <p:nvPr/>
        </p:nvSpPr>
        <p:spPr bwMode="auto">
          <a:xfrm>
            <a:off x="6835775" y="6138863"/>
            <a:ext cx="2308225" cy="719137"/>
          </a:xfrm>
          <a:prstGeom prst="rect">
            <a:avLst/>
          </a:prstGeom>
          <a:solidFill>
            <a:srgbClr val="FBEFD8"/>
          </a:solidFill>
          <a:ln w="9525" algn="ctr">
            <a:noFill/>
            <a:round/>
            <a:headEnd/>
            <a:tailEnd/>
          </a:ln>
        </p:spPr>
        <p:txBody>
          <a:bodyPr/>
          <a:lstStyle/>
          <a:p>
            <a:endParaRPr lang="en-US" sz="2800" b="0">
              <a:solidFill>
                <a:schemeClr val="tx2"/>
              </a:solidFill>
            </a:endParaRPr>
          </a:p>
        </p:txBody>
      </p:sp>
      <p:sp>
        <p:nvSpPr>
          <p:cNvPr id="7" name="Text Box 5"/>
          <p:cNvSpPr txBox="1">
            <a:spLocks noChangeArrowheads="1"/>
          </p:cNvSpPr>
          <p:nvPr/>
        </p:nvSpPr>
        <p:spPr bwMode="auto">
          <a:xfrm>
            <a:off x="949325" y="1285875"/>
            <a:ext cx="5828846" cy="830997"/>
          </a:xfrm>
          <a:prstGeom prst="rect">
            <a:avLst/>
          </a:prstGeom>
          <a:noFill/>
          <a:ln w="9525" algn="ctr">
            <a:noFill/>
            <a:miter lim="800000"/>
            <a:headEnd/>
            <a:tailEnd/>
          </a:ln>
        </p:spPr>
        <p:txBody>
          <a:bodyPr wrap="square">
            <a:spAutoFit/>
          </a:bodyPr>
          <a:lstStyle/>
          <a:p>
            <a:pPr>
              <a:spcBef>
                <a:spcPct val="10000"/>
              </a:spcBef>
              <a:spcAft>
                <a:spcPct val="10000"/>
              </a:spcAft>
            </a:pPr>
            <a:r>
              <a:rPr lang="el-GR" sz="2400" dirty="0" smtClean="0">
                <a:solidFill>
                  <a:srgbClr val="394978"/>
                </a:solidFill>
                <a:latin typeface="Times New Roman" pitchFamily="18" charset="0"/>
                <a:cs typeface="Times New Roman" pitchFamily="18" charset="0"/>
              </a:rPr>
              <a:t>Εξαγωγικές Επιδοτήσεις στη Γεωργία</a:t>
            </a:r>
            <a:r>
              <a:rPr lang="en-US" sz="2400" dirty="0" smtClean="0">
                <a:solidFill>
                  <a:srgbClr val="394978"/>
                </a:solidFill>
                <a:latin typeface="Times New Roman" pitchFamily="18" charset="0"/>
                <a:cs typeface="Times New Roman" pitchFamily="18" charset="0"/>
              </a:rPr>
              <a:t> </a:t>
            </a:r>
            <a:r>
              <a:rPr lang="el-GR" sz="2400" dirty="0" smtClean="0">
                <a:solidFill>
                  <a:srgbClr val="394978"/>
                </a:solidFill>
                <a:latin typeface="Times New Roman" pitchFamily="18" charset="0"/>
                <a:cs typeface="Times New Roman" pitchFamily="18" charset="0"/>
              </a:rPr>
              <a:t>και σε Κλάδους</a:t>
            </a:r>
            <a:r>
              <a:rPr lang="en-US" sz="2400" dirty="0" smtClean="0">
                <a:solidFill>
                  <a:srgbClr val="394978"/>
                </a:solidFill>
                <a:latin typeface="Times New Roman" pitchFamily="18" charset="0"/>
                <a:cs typeface="Times New Roman" pitchFamily="18" charset="0"/>
              </a:rPr>
              <a:t> </a:t>
            </a:r>
            <a:r>
              <a:rPr lang="el-GR" sz="2400" dirty="0" smtClean="0">
                <a:solidFill>
                  <a:srgbClr val="394978"/>
                </a:solidFill>
                <a:latin typeface="Times New Roman" pitchFamily="18" charset="0"/>
                <a:cs typeface="Times New Roman" pitchFamily="18" charset="0"/>
              </a:rPr>
              <a:t>Υψηλής Τεχνολογίας</a:t>
            </a:r>
            <a:endParaRPr lang="en-US" sz="2400" dirty="0">
              <a:solidFill>
                <a:srgbClr val="394978"/>
              </a:solidFill>
              <a:latin typeface="Times New Roman" pitchFamily="18" charset="0"/>
              <a:cs typeface="Times New Roman" pitchFamily="18" charset="0"/>
            </a:endParaRPr>
          </a:p>
        </p:txBody>
      </p:sp>
      <p:sp>
        <p:nvSpPr>
          <p:cNvPr id="11" name="Text Box 7"/>
          <p:cNvSpPr txBox="1">
            <a:spLocks noChangeArrowheads="1"/>
          </p:cNvSpPr>
          <p:nvPr/>
        </p:nvSpPr>
        <p:spPr bwMode="auto">
          <a:xfrm>
            <a:off x="5118100" y="5994400"/>
            <a:ext cx="1717675" cy="722313"/>
          </a:xfrm>
          <a:prstGeom prst="rect">
            <a:avLst/>
          </a:prstGeom>
          <a:noFill/>
          <a:ln w="9525">
            <a:noFill/>
            <a:miter lim="800000"/>
            <a:headEnd/>
            <a:tailEnd/>
          </a:ln>
        </p:spPr>
        <p:txBody>
          <a:bodyPr wrap="none">
            <a:spAutoFit/>
          </a:bodyPr>
          <a:lstStyle/>
          <a:p>
            <a:pPr>
              <a:spcBef>
                <a:spcPct val="10000"/>
              </a:spcBef>
              <a:spcAft>
                <a:spcPct val="10000"/>
              </a:spcAft>
              <a:defRPr/>
            </a:pPr>
            <a:r>
              <a:rPr lang="en-US" dirty="0">
                <a:solidFill>
                  <a:srgbClr val="394978"/>
                </a:solidFill>
                <a:latin typeface="Times New Roman" pitchFamily="18" charset="0"/>
                <a:cs typeface="Times New Roman" pitchFamily="18" charset="0"/>
              </a:rPr>
              <a:t>Prepared by:</a:t>
            </a:r>
            <a:br>
              <a:rPr lang="en-US" dirty="0">
                <a:solidFill>
                  <a:srgbClr val="394978"/>
                </a:solidFill>
                <a:latin typeface="Times New Roman" pitchFamily="18" charset="0"/>
                <a:cs typeface="Times New Roman" pitchFamily="18" charset="0"/>
              </a:rPr>
            </a:br>
            <a:r>
              <a:rPr lang="en-US" dirty="0">
                <a:solidFill>
                  <a:srgbClr val="394978"/>
                </a:solidFill>
                <a:latin typeface="Times New Roman" pitchFamily="18" charset="0"/>
                <a:cs typeface="Times New Roman" pitchFamily="18" charset="0"/>
              </a:rPr>
              <a:t>Fernando Quijano</a:t>
            </a:r>
          </a:p>
          <a:p>
            <a:pPr>
              <a:spcBef>
                <a:spcPct val="10000"/>
              </a:spcBef>
              <a:spcAft>
                <a:spcPct val="10000"/>
              </a:spcAft>
              <a:defRPr/>
            </a:pPr>
            <a:r>
              <a:rPr lang="en-US" sz="1050" dirty="0">
                <a:solidFill>
                  <a:srgbClr val="394978"/>
                </a:solidFill>
                <a:latin typeface="Times New Roman" pitchFamily="18" charset="0"/>
                <a:cs typeface="Times New Roman" pitchFamily="18" charset="0"/>
              </a:rPr>
              <a:t>Dickinson State University</a:t>
            </a:r>
          </a:p>
        </p:txBody>
      </p:sp>
      <p:sp>
        <p:nvSpPr>
          <p:cNvPr id="18" name="Rectangle 17"/>
          <p:cNvSpPr>
            <a:spLocks noChangeArrowheads="1"/>
          </p:cNvSpPr>
          <p:nvPr/>
        </p:nvSpPr>
        <p:spPr bwMode="auto">
          <a:xfrm>
            <a:off x="6835775" y="1262063"/>
            <a:ext cx="2308225" cy="1270000"/>
          </a:xfrm>
          <a:prstGeom prst="rect">
            <a:avLst/>
          </a:prstGeom>
          <a:solidFill>
            <a:srgbClr val="94AE98"/>
          </a:solidFill>
          <a:ln w="9525" algn="ctr">
            <a:noFill/>
            <a:round/>
            <a:headEnd/>
            <a:tailEnd/>
          </a:ln>
        </p:spPr>
        <p:txBody>
          <a:bodyPr/>
          <a:lstStyle/>
          <a:p>
            <a:endParaRPr lang="en-US" sz="2800" b="0">
              <a:solidFill>
                <a:schemeClr val="tx2"/>
              </a:solidFill>
            </a:endParaRPr>
          </a:p>
        </p:txBody>
      </p:sp>
      <p:grpSp>
        <p:nvGrpSpPr>
          <p:cNvPr id="26" name="Group 25"/>
          <p:cNvGrpSpPr>
            <a:grpSpLocks/>
          </p:cNvGrpSpPr>
          <p:nvPr/>
        </p:nvGrpSpPr>
        <p:grpSpPr bwMode="auto">
          <a:xfrm>
            <a:off x="0" y="-7938"/>
            <a:ext cx="9144000" cy="1285876"/>
            <a:chOff x="-1" y="-7256"/>
            <a:chExt cx="9144001" cy="1285647"/>
          </a:xfrm>
        </p:grpSpPr>
        <p:sp>
          <p:nvSpPr>
            <p:cNvPr id="14364" name="Rectangle 13"/>
            <p:cNvSpPr>
              <a:spLocks noChangeArrowheads="1"/>
            </p:cNvSpPr>
            <p:nvPr/>
          </p:nvSpPr>
          <p:spPr bwMode="auto">
            <a:xfrm>
              <a:off x="-1" y="0"/>
              <a:ext cx="6836229" cy="1262743"/>
            </a:xfrm>
            <a:prstGeom prst="rect">
              <a:avLst/>
            </a:prstGeom>
            <a:solidFill>
              <a:srgbClr val="69134B"/>
            </a:solidFill>
            <a:ln w="9525" algn="ctr">
              <a:noFill/>
              <a:round/>
              <a:headEnd/>
              <a:tailEnd/>
            </a:ln>
          </p:spPr>
          <p:txBody>
            <a:bodyPr/>
            <a:lstStyle/>
            <a:p>
              <a:endParaRPr lang="en-US" sz="2800" b="0">
                <a:solidFill>
                  <a:schemeClr val="tx2"/>
                </a:solidFill>
              </a:endParaRPr>
            </a:p>
          </p:txBody>
        </p:sp>
        <p:sp>
          <p:nvSpPr>
            <p:cNvPr id="14365" name="Rectangle 16"/>
            <p:cNvSpPr>
              <a:spLocks noChangeArrowheads="1"/>
            </p:cNvSpPr>
            <p:nvPr/>
          </p:nvSpPr>
          <p:spPr bwMode="auto">
            <a:xfrm>
              <a:off x="6836229" y="-7256"/>
              <a:ext cx="2307771" cy="1270000"/>
            </a:xfrm>
            <a:prstGeom prst="rect">
              <a:avLst/>
            </a:prstGeom>
            <a:solidFill>
              <a:srgbClr val="57699E"/>
            </a:solidFill>
            <a:ln w="9525" algn="ctr">
              <a:noFill/>
              <a:round/>
              <a:headEnd/>
              <a:tailEnd/>
            </a:ln>
          </p:spPr>
          <p:txBody>
            <a:bodyPr/>
            <a:lstStyle/>
            <a:p>
              <a:endParaRPr lang="en-US" sz="2800" b="0">
                <a:solidFill>
                  <a:schemeClr val="tx2"/>
                </a:solidFill>
              </a:endParaRPr>
            </a:p>
          </p:txBody>
        </p:sp>
        <p:cxnSp>
          <p:nvCxnSpPr>
            <p:cNvPr id="14366" name="Straight Connector 19"/>
            <p:cNvCxnSpPr>
              <a:cxnSpLocks noChangeShapeType="1"/>
            </p:cNvCxnSpPr>
            <p:nvPr/>
          </p:nvCxnSpPr>
          <p:spPr bwMode="auto">
            <a:xfrm>
              <a:off x="0" y="1278391"/>
              <a:ext cx="9144000" cy="0"/>
            </a:xfrm>
            <a:prstGeom prst="line">
              <a:avLst/>
            </a:prstGeom>
            <a:noFill/>
            <a:ln w="76200" algn="ctr">
              <a:solidFill>
                <a:schemeClr val="tx1"/>
              </a:solidFill>
              <a:round/>
              <a:headEnd/>
              <a:tailEnd/>
            </a:ln>
          </p:spPr>
        </p:cxnSp>
      </p:grpSp>
      <p:sp>
        <p:nvSpPr>
          <p:cNvPr id="6" name="Text Box 4"/>
          <p:cNvSpPr txBox="1">
            <a:spLocks noChangeArrowheads="1"/>
          </p:cNvSpPr>
          <p:nvPr/>
        </p:nvSpPr>
        <p:spPr bwMode="auto">
          <a:xfrm>
            <a:off x="7242175" y="1303338"/>
            <a:ext cx="1301750" cy="1200150"/>
          </a:xfrm>
          <a:prstGeom prst="rect">
            <a:avLst/>
          </a:prstGeom>
          <a:noFill/>
          <a:ln w="9525">
            <a:noFill/>
            <a:miter lim="800000"/>
            <a:headEnd/>
            <a:tailEnd/>
          </a:ln>
        </p:spPr>
        <p:txBody>
          <a:bodyPr anchor="ctr">
            <a:spAutoFit/>
          </a:bodyPr>
          <a:lstStyle/>
          <a:p>
            <a:pPr algn="ctr">
              <a:spcBef>
                <a:spcPct val="10000"/>
              </a:spcBef>
              <a:spcAft>
                <a:spcPct val="10000"/>
              </a:spcAft>
            </a:pPr>
            <a:r>
              <a:rPr lang="en-US" sz="7200"/>
              <a:t>10</a:t>
            </a:r>
          </a:p>
        </p:txBody>
      </p:sp>
      <p:graphicFrame>
        <p:nvGraphicFramePr>
          <p:cNvPr id="16419" name="Group 35"/>
          <p:cNvGraphicFramePr>
            <a:graphicFrameLocks noGrp="1"/>
          </p:cNvGraphicFramePr>
          <p:nvPr/>
        </p:nvGraphicFramePr>
        <p:xfrm>
          <a:off x="6880225" y="2557463"/>
          <a:ext cx="2263775" cy="3200400"/>
        </p:xfrm>
        <a:graphic>
          <a:graphicData uri="http://schemas.openxmlformats.org/drawingml/2006/table">
            <a:tbl>
              <a:tblPr/>
              <a:tblGrid>
                <a:gridCol w="333375"/>
                <a:gridCol w="1930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charset="0"/>
                        </a:rPr>
                        <a:t>Στόχοι του ΠΟΕ σχετικά με Εξαγωγικές Επιδοτήσεις  Αγροτικών Προϊόντων</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charset="0"/>
                        </a:rPr>
                        <a:t>Εξαγωγικές Επιδοτήσεις Αγροτικών Προϊόντων σε μια Μικρή Χώρα</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charset="0"/>
                        </a:rPr>
                        <a:t>Εξαγωγικές Επιδοτήσεις Αγροτικών Προϊόντων σε μια Μεγάλη Χώρα</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charset="0"/>
                        </a:rPr>
                        <a:t>Επιδοτήσεις Παραγωγής Αγροτικών Προϊόντων</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charset="0"/>
                        </a:rPr>
                        <a:t>Εξαγωγικές Επιδοτήσεις σε Κλάδους Υψηλής Τεχνολογίας</a:t>
                      </a:r>
                      <a:endParaRPr kumimoji="0" lang="en-US"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pic>
        <p:nvPicPr>
          <p:cNvPr id="14368" name="Picture 32" descr="Pages from feenestra comps_8_25"/>
          <p:cNvPicPr>
            <a:picLocks noChangeAspect="1" noChangeArrowheads="1"/>
          </p:cNvPicPr>
          <p:nvPr/>
        </p:nvPicPr>
        <p:blipFill>
          <a:blip r:embed="rId2" cstate="print"/>
          <a:srcRect/>
          <a:stretch>
            <a:fillRect/>
          </a:stretch>
        </p:blipFill>
        <p:spPr bwMode="auto">
          <a:xfrm>
            <a:off x="1116013" y="2146300"/>
            <a:ext cx="3417887" cy="43322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left)">
                                      <p:cBhvr>
                                        <p:cTn id="19" dur="500"/>
                                        <p:tgtEl>
                                          <p:spTgt spid="7">
                                            <p:txEl>
                                              <p:pRg st="0" end="0"/>
                                            </p:txEl>
                                          </p:spTgt>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16419"/>
                                        </p:tgtEl>
                                        <p:attrNameLst>
                                          <p:attrName>style.visibility</p:attrName>
                                        </p:attrNameLst>
                                      </p:cBhvr>
                                      <p:to>
                                        <p:strVal val="visible"/>
                                      </p:to>
                                    </p:set>
                                    <p:animEffect transition="in" filter="wipe(up)">
                                      <p:cBhvr>
                                        <p:cTn id="23" dur="500"/>
                                        <p:tgtEl>
                                          <p:spTgt spid="1641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7" grpId="0" build="allAtOnce"/>
      <p:bldP spid="11" grpId="0"/>
      <p:bldP spid="18"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5"/>
          <p:cNvGrpSpPr>
            <a:grpSpLocks/>
          </p:cNvGrpSpPr>
          <p:nvPr/>
        </p:nvGrpSpPr>
        <p:grpSpPr bwMode="auto">
          <a:xfrm>
            <a:off x="566738" y="406400"/>
            <a:ext cx="8443912" cy="144463"/>
            <a:chOff x="566738" y="417533"/>
            <a:chExt cx="6138862" cy="206583"/>
          </a:xfrm>
        </p:grpSpPr>
        <p:sp>
          <p:nvSpPr>
            <p:cNvPr id="31771"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31772"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406400" y="0"/>
            <a:ext cx="8737600" cy="820738"/>
          </a:xfrm>
        </p:spPr>
        <p:txBody>
          <a:bodyPr/>
          <a:lstStyle/>
          <a:p>
            <a:r>
              <a:rPr lang="en-US" dirty="0" smtClean="0">
                <a:solidFill>
                  <a:srgbClr val="69134B"/>
                </a:solidFill>
              </a:rPr>
              <a:t>2 </a:t>
            </a:r>
            <a:r>
              <a:rPr lang="el-GR" sz="2000" dirty="0" smtClean="0">
                <a:solidFill>
                  <a:srgbClr val="69134B"/>
                </a:solidFill>
              </a:rPr>
              <a:t>Εξαγωγικές Επιδοτήσεις Αγροτικών Προϊόντων σε μια Μικρή Χώρα</a:t>
            </a:r>
            <a:endParaRPr lang="en-US" dirty="0" smtClean="0">
              <a:solidFill>
                <a:srgbClr val="69134B"/>
              </a:solidFill>
            </a:endParaRPr>
          </a:p>
        </p:txBody>
      </p:sp>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μιας Εξαγωγικής Επιδότησης</a:t>
            </a:r>
            <a:endParaRPr lang="en-US" sz="2400" dirty="0">
              <a:solidFill>
                <a:srgbClr val="356A41"/>
              </a:solidFill>
            </a:endParaRPr>
          </a:p>
        </p:txBody>
      </p:sp>
      <p:grpSp>
        <p:nvGrpSpPr>
          <p:cNvPr id="8" name="Group 39"/>
          <p:cNvGrpSpPr>
            <a:grpSpLocks/>
          </p:cNvGrpSpPr>
          <p:nvPr/>
        </p:nvGrpSpPr>
        <p:grpSpPr bwMode="auto">
          <a:xfrm>
            <a:off x="566738" y="1292225"/>
            <a:ext cx="8443912" cy="5056188"/>
            <a:chOff x="566738" y="2200275"/>
            <a:chExt cx="7805737" cy="4219575"/>
          </a:xfrm>
        </p:grpSpPr>
        <p:sp>
          <p:nvSpPr>
            <p:cNvPr id="31769"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1770" name="Rectangle 9"/>
            <p:cNvSpPr>
              <a:spLocks noChangeArrowheads="1"/>
            </p:cNvSpPr>
            <p:nvPr/>
          </p:nvSpPr>
          <p:spPr bwMode="auto">
            <a:xfrm>
              <a:off x="581024" y="2219326"/>
              <a:ext cx="7772401" cy="267062"/>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585788" y="1312863"/>
            <a:ext cx="26241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10-1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12" name="Rectangle 11"/>
          <p:cNvSpPr>
            <a:spLocks noChangeArrowheads="1"/>
          </p:cNvSpPr>
          <p:nvPr/>
        </p:nvSpPr>
        <p:spPr bwMode="auto">
          <a:xfrm>
            <a:off x="6240463" y="1677988"/>
            <a:ext cx="2770187" cy="4121128"/>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Εξαγωγική Επιδότηση για μια Μικρή Χώρα</a:t>
            </a:r>
            <a:endParaRPr lang="en-US" sz="1600" dirty="0">
              <a:solidFill>
                <a:srgbClr val="8A3A6A"/>
              </a:solidFill>
            </a:endParaRPr>
          </a:p>
          <a:p>
            <a:pPr>
              <a:spcBef>
                <a:spcPct val="10000"/>
              </a:spcBef>
              <a:spcAft>
                <a:spcPct val="10000"/>
              </a:spcAft>
            </a:pPr>
            <a:r>
              <a:rPr lang="el-GR" dirty="0" smtClean="0"/>
              <a:t>Η εφαρμογή μιας επιδότησης </a:t>
            </a:r>
            <a:r>
              <a:rPr lang="en-US" i="1" dirty="0" smtClean="0"/>
              <a:t>s</a:t>
            </a:r>
            <a:r>
              <a:rPr lang="en-US" dirty="0" smtClean="0"/>
              <a:t> </a:t>
            </a:r>
            <a:r>
              <a:rPr lang="el-GR" dirty="0" smtClean="0"/>
              <a:t>δολαρίων ανά μονάδα εξαγωγής θα αυξήσει την τιμή που εισπράττουν οι εγχώριοι εξαγωγείς από </a:t>
            </a:r>
            <a:r>
              <a:rPr lang="en-US" dirty="0" smtClean="0"/>
              <a:t>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i="1" baseline="30000" dirty="0"/>
              <a:t>W</a:t>
            </a:r>
            <a:r>
              <a:rPr lang="en-US" dirty="0"/>
              <a:t> + </a:t>
            </a:r>
            <a:r>
              <a:rPr lang="en-US" i="1" dirty="0"/>
              <a:t>s</a:t>
            </a:r>
            <a:r>
              <a:rPr lang="en-US" dirty="0"/>
              <a:t>.</a:t>
            </a:r>
          </a:p>
          <a:p>
            <a:pPr>
              <a:spcBef>
                <a:spcPct val="10000"/>
              </a:spcBef>
              <a:spcAft>
                <a:spcPct val="10000"/>
              </a:spcAft>
            </a:pPr>
            <a:r>
              <a:rPr lang="el-GR" dirty="0" smtClean="0"/>
              <a:t>Ως αποτέλεσμα, η εγχώρια τιμή του παρόμοιου προϊόντος θα αυξηθεί επίσης κατά το ίδιο ποσό. Αυτή η αύξηση τιμής οδηγεί σε αύξηση της εγχώριας προσφερόμενης ποσότητας  από </a:t>
            </a:r>
            <a:r>
              <a:rPr lang="en-US" i="1" dirty="0" smtClean="0"/>
              <a:t>S</a:t>
            </a:r>
            <a:r>
              <a:rPr lang="en-US" baseline="-25000" dirty="0" smtClean="0"/>
              <a:t>1</a:t>
            </a:r>
            <a:r>
              <a:rPr lang="en-US" dirty="0" smtClean="0"/>
              <a:t> </a:t>
            </a:r>
            <a:r>
              <a:rPr lang="el-GR" dirty="0" smtClean="0"/>
              <a:t>σε </a:t>
            </a:r>
            <a:r>
              <a:rPr lang="en-US" i="1" dirty="0" smtClean="0"/>
              <a:t>S</a:t>
            </a:r>
            <a:r>
              <a:rPr lang="en-US" baseline="-25000" dirty="0" smtClean="0"/>
              <a:t>2</a:t>
            </a:r>
            <a:r>
              <a:rPr lang="en-US" dirty="0" smtClean="0"/>
              <a:t> </a:t>
            </a:r>
            <a:r>
              <a:rPr lang="el-GR" dirty="0" smtClean="0"/>
              <a:t>και σε μείωση της εγχώριας ζητούμενης ποσότητας από </a:t>
            </a:r>
            <a:r>
              <a:rPr lang="en-US" i="1" dirty="0" smtClean="0"/>
              <a:t>D</a:t>
            </a:r>
            <a:r>
              <a:rPr lang="en-US" baseline="-25000" dirty="0" smtClean="0"/>
              <a:t>1</a:t>
            </a:r>
            <a:r>
              <a:rPr lang="en-US" dirty="0" smtClean="0"/>
              <a:t> </a:t>
            </a:r>
            <a:r>
              <a:rPr lang="el-GR" dirty="0" smtClean="0"/>
              <a:t>σε</a:t>
            </a:r>
            <a:r>
              <a:rPr lang="en-US" dirty="0" smtClean="0"/>
              <a:t> </a:t>
            </a:r>
            <a:r>
              <a:rPr lang="en-US" i="1" dirty="0"/>
              <a:t>D</a:t>
            </a:r>
            <a:r>
              <a:rPr lang="en-US" baseline="-25000" dirty="0"/>
              <a:t>2</a:t>
            </a:r>
            <a:r>
              <a:rPr lang="en-US" dirty="0"/>
              <a:t>, </a:t>
            </a:r>
            <a:r>
              <a:rPr lang="el-GR" dirty="0" smtClean="0"/>
              <a:t>στο διάγραμμα</a:t>
            </a:r>
            <a:r>
              <a:rPr lang="en-US" dirty="0" smtClean="0"/>
              <a:t> </a:t>
            </a:r>
            <a:r>
              <a:rPr lang="en-US" dirty="0"/>
              <a:t>(a). </a:t>
            </a:r>
          </a:p>
        </p:txBody>
      </p:sp>
      <p:sp>
        <p:nvSpPr>
          <p:cNvPr id="13" name="Rectangle 12"/>
          <p:cNvSpPr>
            <a:spLocks noChangeArrowheads="1"/>
          </p:cNvSpPr>
          <p:nvPr/>
        </p:nvSpPr>
        <p:spPr bwMode="auto">
          <a:xfrm>
            <a:off x="674688" y="1709738"/>
            <a:ext cx="5565775" cy="38195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10-1_PPT_1.gif"/>
          <p:cNvPicPr>
            <a:picLocks noChangeAspect="1"/>
          </p:cNvPicPr>
          <p:nvPr/>
        </p:nvPicPr>
        <p:blipFill>
          <a:blip r:embed="rId3" cstate="print"/>
          <a:srcRect/>
          <a:stretch>
            <a:fillRect/>
          </a:stretch>
        </p:blipFill>
        <p:spPr bwMode="auto">
          <a:xfrm>
            <a:off x="633413" y="1746250"/>
            <a:ext cx="5591175" cy="3743325"/>
          </a:xfrm>
          <a:prstGeom prst="rect">
            <a:avLst/>
          </a:prstGeom>
          <a:noFill/>
          <a:ln w="9525">
            <a:noFill/>
            <a:miter lim="800000"/>
            <a:headEnd/>
            <a:tailEnd/>
          </a:ln>
        </p:spPr>
      </p:pic>
      <p:pic>
        <p:nvPicPr>
          <p:cNvPr id="37" name="Picture 36" descr="fig10-1_PPT_2.gif"/>
          <p:cNvPicPr>
            <a:picLocks noChangeAspect="1"/>
          </p:cNvPicPr>
          <p:nvPr/>
        </p:nvPicPr>
        <p:blipFill>
          <a:blip r:embed="rId4" cstate="print"/>
          <a:srcRect/>
          <a:stretch>
            <a:fillRect/>
          </a:stretch>
        </p:blipFill>
        <p:spPr bwMode="auto">
          <a:xfrm>
            <a:off x="633413" y="1746250"/>
            <a:ext cx="5591175" cy="3743325"/>
          </a:xfrm>
          <a:prstGeom prst="rect">
            <a:avLst/>
          </a:prstGeom>
          <a:noFill/>
          <a:ln w="9525">
            <a:noFill/>
            <a:miter lim="800000"/>
            <a:headEnd/>
            <a:tailEnd/>
          </a:ln>
        </p:spPr>
      </p:pic>
      <p:pic>
        <p:nvPicPr>
          <p:cNvPr id="38" name="Picture 37" descr="fig10-1_PPT_3.gif"/>
          <p:cNvPicPr>
            <a:picLocks noChangeAspect="1"/>
          </p:cNvPicPr>
          <p:nvPr/>
        </p:nvPicPr>
        <p:blipFill>
          <a:blip r:embed="rId5" cstate="print"/>
          <a:srcRect/>
          <a:stretch>
            <a:fillRect/>
          </a:stretch>
        </p:blipFill>
        <p:spPr bwMode="auto">
          <a:xfrm>
            <a:off x="633413" y="1746250"/>
            <a:ext cx="5591175" cy="3743325"/>
          </a:xfrm>
          <a:prstGeom prst="rect">
            <a:avLst/>
          </a:prstGeom>
          <a:noFill/>
          <a:ln w="9525">
            <a:noFill/>
            <a:miter lim="800000"/>
            <a:headEnd/>
            <a:tailEnd/>
          </a:ln>
        </p:spPr>
      </p:pic>
      <p:pic>
        <p:nvPicPr>
          <p:cNvPr id="39" name="Picture 38" descr="fig10-1_PPT_4.gif"/>
          <p:cNvPicPr>
            <a:picLocks noChangeAspect="1"/>
          </p:cNvPicPr>
          <p:nvPr/>
        </p:nvPicPr>
        <p:blipFill>
          <a:blip r:embed="rId6" cstate="print"/>
          <a:srcRect/>
          <a:stretch>
            <a:fillRect/>
          </a:stretch>
        </p:blipFill>
        <p:spPr bwMode="auto">
          <a:xfrm>
            <a:off x="633413" y="1746250"/>
            <a:ext cx="5591175" cy="3743325"/>
          </a:xfrm>
          <a:prstGeom prst="rect">
            <a:avLst/>
          </a:prstGeom>
          <a:noFill/>
          <a:ln w="9525">
            <a:noFill/>
            <a:miter lim="800000"/>
            <a:headEnd/>
            <a:tailEnd/>
          </a:ln>
        </p:spPr>
      </p:pic>
      <p:pic>
        <p:nvPicPr>
          <p:cNvPr id="40" name="Picture 39" descr="fig10-1_PPT_6.gif"/>
          <p:cNvPicPr>
            <a:picLocks noChangeAspect="1"/>
          </p:cNvPicPr>
          <p:nvPr/>
        </p:nvPicPr>
        <p:blipFill>
          <a:blip r:embed="rId7" cstate="print"/>
          <a:srcRect/>
          <a:stretch>
            <a:fillRect/>
          </a:stretch>
        </p:blipFill>
        <p:spPr bwMode="auto">
          <a:xfrm>
            <a:off x="633413" y="1746250"/>
            <a:ext cx="5591175" cy="3743325"/>
          </a:xfrm>
          <a:prstGeom prst="rect">
            <a:avLst/>
          </a:prstGeom>
          <a:noFill/>
          <a:ln w="9525">
            <a:noFill/>
            <a:miter lim="800000"/>
            <a:headEnd/>
            <a:tailEnd/>
          </a:ln>
        </p:spPr>
      </p:pic>
      <p:pic>
        <p:nvPicPr>
          <p:cNvPr id="41" name="Picture 40" descr="fig10-1_PPT_7.gif"/>
          <p:cNvPicPr>
            <a:picLocks noChangeAspect="1"/>
          </p:cNvPicPr>
          <p:nvPr/>
        </p:nvPicPr>
        <p:blipFill>
          <a:blip r:embed="rId8" cstate="print"/>
          <a:srcRect/>
          <a:stretch>
            <a:fillRect/>
          </a:stretch>
        </p:blipFill>
        <p:spPr bwMode="auto">
          <a:xfrm>
            <a:off x="633413" y="1746250"/>
            <a:ext cx="5591175" cy="3743325"/>
          </a:xfrm>
          <a:prstGeom prst="rect">
            <a:avLst/>
          </a:prstGeom>
          <a:noFill/>
          <a:ln w="9525">
            <a:noFill/>
            <a:miter lim="800000"/>
            <a:headEnd/>
            <a:tailEnd/>
          </a:ln>
        </p:spPr>
      </p:pic>
      <p:pic>
        <p:nvPicPr>
          <p:cNvPr id="43" name="Picture 42" descr="fig10-1_PPT_9.gif"/>
          <p:cNvPicPr>
            <a:picLocks noChangeAspect="1"/>
          </p:cNvPicPr>
          <p:nvPr/>
        </p:nvPicPr>
        <p:blipFill>
          <a:blip r:embed="rId9" cstate="print"/>
          <a:srcRect/>
          <a:stretch>
            <a:fillRect/>
          </a:stretch>
        </p:blipFill>
        <p:spPr bwMode="auto">
          <a:xfrm>
            <a:off x="633413" y="1746250"/>
            <a:ext cx="5591175" cy="3743325"/>
          </a:xfrm>
          <a:prstGeom prst="rect">
            <a:avLst/>
          </a:prstGeom>
          <a:noFill/>
          <a:ln w="9525">
            <a:noFill/>
            <a:miter lim="800000"/>
            <a:headEnd/>
            <a:tailEnd/>
          </a:ln>
        </p:spPr>
      </p:pic>
      <p:pic>
        <p:nvPicPr>
          <p:cNvPr id="44" name="Picture 43" descr="fig10-1_PPT_10.gif"/>
          <p:cNvPicPr>
            <a:picLocks noChangeAspect="1"/>
          </p:cNvPicPr>
          <p:nvPr/>
        </p:nvPicPr>
        <p:blipFill>
          <a:blip r:embed="rId10" cstate="print"/>
          <a:srcRect/>
          <a:stretch>
            <a:fillRect/>
          </a:stretch>
        </p:blipFill>
        <p:spPr bwMode="auto">
          <a:xfrm>
            <a:off x="633413" y="1746250"/>
            <a:ext cx="5591175" cy="3743325"/>
          </a:xfrm>
          <a:prstGeom prst="rect">
            <a:avLst/>
          </a:prstGeom>
          <a:noFill/>
          <a:ln w="9525">
            <a:noFill/>
            <a:miter lim="800000"/>
            <a:headEnd/>
            <a:tailEnd/>
          </a:ln>
        </p:spPr>
      </p:pic>
      <p:pic>
        <p:nvPicPr>
          <p:cNvPr id="45" name="Picture 44" descr="fig10-1_PPT_11.gif"/>
          <p:cNvPicPr>
            <a:picLocks noChangeAspect="1"/>
          </p:cNvPicPr>
          <p:nvPr/>
        </p:nvPicPr>
        <p:blipFill>
          <a:blip r:embed="rId11" cstate="print"/>
          <a:srcRect/>
          <a:stretch>
            <a:fillRect/>
          </a:stretch>
        </p:blipFill>
        <p:spPr bwMode="auto">
          <a:xfrm>
            <a:off x="633413" y="1746250"/>
            <a:ext cx="5591175" cy="3743325"/>
          </a:xfrm>
          <a:prstGeom prst="rect">
            <a:avLst/>
          </a:prstGeom>
          <a:noFill/>
          <a:ln w="9525">
            <a:noFill/>
            <a:miter lim="800000"/>
            <a:headEnd/>
            <a:tailEnd/>
          </a:ln>
        </p:spPr>
      </p:pic>
      <p:pic>
        <p:nvPicPr>
          <p:cNvPr id="46" name="Picture 45" descr="fig10-1_PPT_12.gif"/>
          <p:cNvPicPr>
            <a:picLocks noChangeAspect="1"/>
          </p:cNvPicPr>
          <p:nvPr/>
        </p:nvPicPr>
        <p:blipFill>
          <a:blip r:embed="rId12" cstate="print"/>
          <a:srcRect/>
          <a:stretch>
            <a:fillRect/>
          </a:stretch>
        </p:blipFill>
        <p:spPr bwMode="auto">
          <a:xfrm>
            <a:off x="633413" y="1746250"/>
            <a:ext cx="5591175" cy="3743325"/>
          </a:xfrm>
          <a:prstGeom prst="rect">
            <a:avLst/>
          </a:prstGeom>
          <a:noFill/>
          <a:ln w="9525">
            <a:noFill/>
            <a:miter lim="800000"/>
            <a:headEnd/>
            <a:tailEnd/>
          </a:ln>
        </p:spPr>
      </p:pic>
      <p:pic>
        <p:nvPicPr>
          <p:cNvPr id="48" name="Picture 47" descr="fig10-1_PPT_8.gif"/>
          <p:cNvPicPr>
            <a:picLocks noChangeAspect="1"/>
          </p:cNvPicPr>
          <p:nvPr/>
        </p:nvPicPr>
        <p:blipFill>
          <a:blip r:embed="rId13" cstate="print"/>
          <a:srcRect/>
          <a:stretch>
            <a:fillRect/>
          </a:stretch>
        </p:blipFill>
        <p:spPr bwMode="auto">
          <a:xfrm>
            <a:off x="633413" y="1746250"/>
            <a:ext cx="5591175" cy="3743325"/>
          </a:xfrm>
          <a:prstGeom prst="rect">
            <a:avLst/>
          </a:prstGeom>
          <a:noFill/>
          <a:ln w="9525">
            <a:noFill/>
            <a:miter lim="800000"/>
            <a:headEnd/>
            <a:tailEnd/>
          </a:ln>
        </p:spPr>
      </p:pic>
      <p:pic>
        <p:nvPicPr>
          <p:cNvPr id="49" name="Picture 48" descr="fig10-1_PPT_13.gif"/>
          <p:cNvPicPr>
            <a:picLocks noChangeAspect="1"/>
          </p:cNvPicPr>
          <p:nvPr/>
        </p:nvPicPr>
        <p:blipFill>
          <a:blip r:embed="rId14" cstate="print"/>
          <a:srcRect/>
          <a:stretch>
            <a:fillRect/>
          </a:stretch>
        </p:blipFill>
        <p:spPr bwMode="auto">
          <a:xfrm>
            <a:off x="633413" y="1746250"/>
            <a:ext cx="5591175" cy="3743325"/>
          </a:xfrm>
          <a:prstGeom prst="rect">
            <a:avLst/>
          </a:prstGeom>
          <a:noFill/>
          <a:ln w="9525">
            <a:noFill/>
            <a:miter lim="800000"/>
            <a:headEnd/>
            <a:tailEnd/>
          </a:ln>
        </p:spPr>
      </p:pic>
      <p:pic>
        <p:nvPicPr>
          <p:cNvPr id="51" name="Picture 50" descr="fig10-1_PPT_15.gif"/>
          <p:cNvPicPr>
            <a:picLocks noChangeAspect="1"/>
          </p:cNvPicPr>
          <p:nvPr/>
        </p:nvPicPr>
        <p:blipFill>
          <a:blip r:embed="rId15" cstate="print"/>
          <a:srcRect/>
          <a:stretch>
            <a:fillRect/>
          </a:stretch>
        </p:blipFill>
        <p:spPr bwMode="auto">
          <a:xfrm>
            <a:off x="633413" y="1746250"/>
            <a:ext cx="5591175" cy="3743325"/>
          </a:xfrm>
          <a:prstGeom prst="rect">
            <a:avLst/>
          </a:prstGeom>
          <a:noFill/>
          <a:ln w="9525">
            <a:noFill/>
            <a:miter lim="800000"/>
            <a:headEnd/>
            <a:tailEnd/>
          </a:ln>
        </p:spPr>
      </p:pic>
      <p:pic>
        <p:nvPicPr>
          <p:cNvPr id="52" name="Picture 51" descr="fig10-1_PPT_16.gif"/>
          <p:cNvPicPr>
            <a:picLocks noChangeAspect="1"/>
          </p:cNvPicPr>
          <p:nvPr/>
        </p:nvPicPr>
        <p:blipFill>
          <a:blip r:embed="rId16" cstate="print"/>
          <a:srcRect/>
          <a:stretch>
            <a:fillRect/>
          </a:stretch>
        </p:blipFill>
        <p:spPr bwMode="auto">
          <a:xfrm>
            <a:off x="633413" y="1746250"/>
            <a:ext cx="5591175" cy="3743325"/>
          </a:xfrm>
          <a:prstGeom prst="rect">
            <a:avLst/>
          </a:prstGeom>
          <a:noFill/>
          <a:ln w="9525">
            <a:noFill/>
            <a:miter lim="800000"/>
            <a:headEnd/>
            <a:tailEnd/>
          </a:ln>
        </p:spPr>
      </p:pic>
      <p:pic>
        <p:nvPicPr>
          <p:cNvPr id="53" name="Picture 52" descr="fig10-1_PPT_17.gif"/>
          <p:cNvPicPr>
            <a:picLocks noChangeAspect="1"/>
          </p:cNvPicPr>
          <p:nvPr/>
        </p:nvPicPr>
        <p:blipFill>
          <a:blip r:embed="rId17" cstate="print"/>
          <a:srcRect/>
          <a:stretch>
            <a:fillRect/>
          </a:stretch>
        </p:blipFill>
        <p:spPr bwMode="auto">
          <a:xfrm>
            <a:off x="633413" y="1746250"/>
            <a:ext cx="5591175" cy="3743325"/>
          </a:xfrm>
          <a:prstGeom prst="rect">
            <a:avLst/>
          </a:prstGeom>
          <a:noFill/>
          <a:ln w="9525">
            <a:noFill/>
            <a:miter lim="800000"/>
            <a:headEnd/>
            <a:tailEnd/>
          </a:ln>
        </p:spPr>
      </p:pic>
      <p:pic>
        <p:nvPicPr>
          <p:cNvPr id="54" name="Picture 53" descr="fig10-1_PPT_18.gif"/>
          <p:cNvPicPr>
            <a:picLocks noChangeAspect="1"/>
          </p:cNvPicPr>
          <p:nvPr/>
        </p:nvPicPr>
        <p:blipFill>
          <a:blip r:embed="rId18" cstate="print"/>
          <a:srcRect/>
          <a:stretch>
            <a:fillRect/>
          </a:stretch>
        </p:blipFill>
        <p:spPr bwMode="auto">
          <a:xfrm>
            <a:off x="633413" y="1746250"/>
            <a:ext cx="5591175" cy="3743325"/>
          </a:xfrm>
          <a:prstGeom prst="rect">
            <a:avLst/>
          </a:prstGeom>
          <a:noFill/>
          <a:ln w="9525">
            <a:noFill/>
            <a:miter lim="800000"/>
            <a:headEnd/>
            <a:tailEnd/>
          </a:ln>
        </p:spPr>
      </p:pic>
      <p:pic>
        <p:nvPicPr>
          <p:cNvPr id="57" name="Picture 56" descr="fig10-1_PPT_21.gif"/>
          <p:cNvPicPr>
            <a:picLocks noChangeAspect="1"/>
          </p:cNvPicPr>
          <p:nvPr/>
        </p:nvPicPr>
        <p:blipFill>
          <a:blip r:embed="rId19" cstate="print"/>
          <a:srcRect/>
          <a:stretch>
            <a:fillRect/>
          </a:stretch>
        </p:blipFill>
        <p:spPr bwMode="auto">
          <a:xfrm>
            <a:off x="633413" y="1746250"/>
            <a:ext cx="5591175" cy="37433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ppt_x</p:attrName>
                                        </p:attrNameLst>
                                      </p:cBhvr>
                                      <p:tavLst>
                                        <p:tav tm="0">
                                          <p:val>
                                            <p:strVal val="#ppt_x-.2"/>
                                          </p:val>
                                        </p:tav>
                                        <p:tav tm="100000">
                                          <p:val>
                                            <p:strVal val="#ppt_x"/>
                                          </p:val>
                                        </p:tav>
                                      </p:tavLst>
                                    </p:anim>
                                    <p:anim calcmode="lin" valueType="num">
                                      <p:cBhvr>
                                        <p:cTn id="20" dur="5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21" dur="500"/>
                                        <p:tgtEl>
                                          <p:spTgt spid="8"/>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1000"/>
                                        <p:tgtEl>
                                          <p:spTgt spid="36"/>
                                        </p:tgtEl>
                                      </p:cBhvr>
                                    </p:animEffect>
                                  </p:childTnLst>
                                </p:cTn>
                              </p:par>
                            </p:childTnLst>
                          </p:cTn>
                        </p:par>
                        <p:par>
                          <p:cTn id="34" fill="hold">
                            <p:stCondLst>
                              <p:cond delay="4000"/>
                            </p:stCondLst>
                            <p:childTnLst>
                              <p:par>
                                <p:cTn id="35" presetID="22" presetClass="entr" presetSubtype="8" fill="hold" nodeType="after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wipe(left)">
                                      <p:cBhvr>
                                        <p:cTn id="37" dur="1000"/>
                                        <p:tgtEl>
                                          <p:spTgt spid="37"/>
                                        </p:tgtEl>
                                      </p:cBhvr>
                                    </p:animEffect>
                                  </p:childTnLst>
                                </p:cTn>
                              </p:par>
                            </p:childTnLst>
                          </p:cTn>
                        </p:par>
                        <p:par>
                          <p:cTn id="38" fill="hold">
                            <p:stCondLst>
                              <p:cond delay="5000"/>
                            </p:stCondLst>
                            <p:childTnLst>
                              <p:par>
                                <p:cTn id="39" presetID="22" presetClass="entr" presetSubtype="8" fill="hold" nodeType="after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wipe(left)">
                                      <p:cBhvr>
                                        <p:cTn id="41" dur="1000"/>
                                        <p:tgtEl>
                                          <p:spTgt spid="38"/>
                                        </p:tgtEl>
                                      </p:cBhvr>
                                    </p:animEffect>
                                  </p:childTnLst>
                                </p:cTn>
                              </p:par>
                            </p:childTnLst>
                          </p:cTn>
                        </p:par>
                        <p:par>
                          <p:cTn id="42" fill="hold">
                            <p:stCondLst>
                              <p:cond delay="6000"/>
                            </p:stCondLst>
                            <p:childTnLst>
                              <p:par>
                                <p:cTn id="43" presetID="22" presetClass="entr" presetSubtype="8" fill="hold" nodeType="after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wipe(left)">
                                      <p:cBhvr>
                                        <p:cTn id="45" dur="1000"/>
                                        <p:tgtEl>
                                          <p:spTgt spid="39"/>
                                        </p:tgtEl>
                                      </p:cBhvr>
                                    </p:animEffect>
                                  </p:childTnLst>
                                </p:cTn>
                              </p:par>
                            </p:childTnLst>
                          </p:cTn>
                        </p:par>
                        <p:par>
                          <p:cTn id="46" fill="hold">
                            <p:stCondLst>
                              <p:cond delay="7000"/>
                            </p:stCondLst>
                            <p:childTnLst>
                              <p:par>
                                <p:cTn id="47" presetID="22" presetClass="entr" presetSubtype="8" fill="hold" nodeType="after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wipe(left)">
                                      <p:cBhvr>
                                        <p:cTn id="49" dur="1000"/>
                                        <p:tgtEl>
                                          <p:spTgt spid="40"/>
                                        </p:tgtEl>
                                      </p:cBhvr>
                                    </p:animEffect>
                                  </p:childTnLst>
                                </p:cTn>
                              </p:par>
                            </p:childTnLst>
                          </p:cTn>
                        </p:par>
                        <p:par>
                          <p:cTn id="50" fill="hold">
                            <p:stCondLst>
                              <p:cond delay="8000"/>
                            </p:stCondLst>
                            <p:childTnLst>
                              <p:par>
                                <p:cTn id="51" presetID="22" presetClass="entr" presetSubtype="1" fill="hold" nodeType="after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up)">
                                      <p:cBhvr>
                                        <p:cTn id="53" dur="1000"/>
                                        <p:tgtEl>
                                          <p:spTgt spid="41"/>
                                        </p:tgtEl>
                                      </p:cBhvr>
                                    </p:animEffect>
                                  </p:childTnLst>
                                </p:cTn>
                              </p:par>
                            </p:childTnLst>
                          </p:cTn>
                        </p:par>
                        <p:par>
                          <p:cTn id="54" fill="hold">
                            <p:stCondLst>
                              <p:cond delay="9000"/>
                            </p:stCondLst>
                            <p:childTnLst>
                              <p:par>
                                <p:cTn id="55" presetID="22" presetClass="entr" presetSubtype="1"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up)">
                                      <p:cBhvr>
                                        <p:cTn id="57" dur="1000"/>
                                        <p:tgtEl>
                                          <p:spTgt spid="43"/>
                                        </p:tgtEl>
                                      </p:cBhvr>
                                    </p:animEffect>
                                  </p:childTnLst>
                                </p:cTn>
                              </p:par>
                            </p:childTnLst>
                          </p:cTn>
                        </p:par>
                        <p:par>
                          <p:cTn id="58" fill="hold">
                            <p:stCondLst>
                              <p:cond delay="10000"/>
                            </p:stCondLst>
                            <p:childTnLst>
                              <p:par>
                                <p:cTn id="59" presetID="22" presetClass="entr" presetSubtype="8" fill="hold"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1000"/>
                                        <p:tgtEl>
                                          <p:spTgt spid="44"/>
                                        </p:tgtEl>
                                      </p:cBhvr>
                                    </p:animEffect>
                                  </p:childTnLst>
                                </p:cTn>
                              </p:par>
                            </p:childTnLst>
                          </p:cTn>
                        </p:par>
                        <p:par>
                          <p:cTn id="62" fill="hold">
                            <p:stCondLst>
                              <p:cond delay="11000"/>
                            </p:stCondLst>
                            <p:childTnLst>
                              <p:par>
                                <p:cTn id="63" presetID="22" presetClass="entr" presetSubtype="8"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left)">
                                      <p:cBhvr>
                                        <p:cTn id="65" dur="1000"/>
                                        <p:tgtEl>
                                          <p:spTgt spid="45"/>
                                        </p:tgtEl>
                                      </p:cBhvr>
                                    </p:animEffect>
                                  </p:childTnLst>
                                </p:cTn>
                              </p:par>
                            </p:childTnLst>
                          </p:cTn>
                        </p:par>
                        <p:par>
                          <p:cTn id="66" fill="hold">
                            <p:stCondLst>
                              <p:cond delay="12000"/>
                            </p:stCondLst>
                            <p:childTnLst>
                              <p:par>
                                <p:cTn id="67" presetID="22" presetClass="entr" presetSubtype="8" fill="hold"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left)">
                                      <p:cBhvr>
                                        <p:cTn id="69" dur="1000"/>
                                        <p:tgtEl>
                                          <p:spTgt spid="46"/>
                                        </p:tgtEl>
                                      </p:cBhvr>
                                    </p:animEffect>
                                  </p:childTnLst>
                                </p:cTn>
                              </p:par>
                            </p:childTnLst>
                          </p:cTn>
                        </p:par>
                        <p:par>
                          <p:cTn id="70" fill="hold">
                            <p:stCondLst>
                              <p:cond delay="13000"/>
                            </p:stCondLst>
                            <p:childTnLst>
                              <p:par>
                                <p:cTn id="71" presetID="22" presetClass="entr" presetSubtype="8" fill="hold" nodeType="after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wipe(left)">
                                      <p:cBhvr>
                                        <p:cTn id="73" dur="1000"/>
                                        <p:tgtEl>
                                          <p:spTgt spid="48"/>
                                        </p:tgtEl>
                                      </p:cBhvr>
                                    </p:animEffect>
                                  </p:childTnLst>
                                </p:cTn>
                              </p:par>
                            </p:childTnLst>
                          </p:cTn>
                        </p:par>
                        <p:par>
                          <p:cTn id="74" fill="hold">
                            <p:stCondLst>
                              <p:cond delay="14000"/>
                            </p:stCondLst>
                            <p:childTnLst>
                              <p:par>
                                <p:cTn id="75" presetID="22" presetClass="entr" presetSubtype="1" fill="hold" nodeType="after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up)">
                                      <p:cBhvr>
                                        <p:cTn id="77" dur="1000"/>
                                        <p:tgtEl>
                                          <p:spTgt spid="49"/>
                                        </p:tgtEl>
                                      </p:cBhvr>
                                    </p:animEffect>
                                  </p:childTnLst>
                                </p:cTn>
                              </p:par>
                            </p:childTnLst>
                          </p:cTn>
                        </p:par>
                        <p:par>
                          <p:cTn id="78" fill="hold">
                            <p:stCondLst>
                              <p:cond delay="15000"/>
                            </p:stCondLst>
                            <p:childTnLst>
                              <p:par>
                                <p:cTn id="79" presetID="22" presetClass="entr" presetSubtype="8" fill="hold" grpId="0" nodeType="afterEffect">
                                  <p:stCondLst>
                                    <p:cond delay="0"/>
                                  </p:stCondLst>
                                  <p:childTnLst>
                                    <p:set>
                                      <p:cBhvr>
                                        <p:cTn id="80" dur="1" fill="hold">
                                          <p:stCondLst>
                                            <p:cond delay="0"/>
                                          </p:stCondLst>
                                        </p:cTn>
                                        <p:tgtEl>
                                          <p:spTgt spid="12">
                                            <p:txEl>
                                              <p:pRg st="0" end="0"/>
                                            </p:txEl>
                                          </p:spTgt>
                                        </p:tgtEl>
                                        <p:attrNameLst>
                                          <p:attrName>style.visibility</p:attrName>
                                        </p:attrNameLst>
                                      </p:cBhvr>
                                      <p:to>
                                        <p:strVal val="visible"/>
                                      </p:to>
                                    </p:set>
                                    <p:animEffect transition="in" filter="wipe(left)">
                                      <p:cBhvr>
                                        <p:cTn id="81" dur="500"/>
                                        <p:tgtEl>
                                          <p:spTgt spid="12">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12">
                                            <p:txEl>
                                              <p:pRg st="1" end="1"/>
                                            </p:txEl>
                                          </p:spTgt>
                                        </p:tgtEl>
                                        <p:attrNameLst>
                                          <p:attrName>style.visibility</p:attrName>
                                        </p:attrNameLst>
                                      </p:cBhvr>
                                      <p:to>
                                        <p:strVal val="visible"/>
                                      </p:to>
                                    </p:set>
                                    <p:animEffect transition="in" filter="wipe(left)">
                                      <p:cBhvr>
                                        <p:cTn id="86" dur="500"/>
                                        <p:tgtEl>
                                          <p:spTgt spid="12">
                                            <p:txEl>
                                              <p:pRg st="1" end="1"/>
                                            </p:txEl>
                                          </p:spTgt>
                                        </p:tgtEl>
                                      </p:cBhvr>
                                    </p:animEffect>
                                  </p:childTnLst>
                                </p:cTn>
                              </p:par>
                            </p:childTnLst>
                          </p:cTn>
                        </p:par>
                        <p:par>
                          <p:cTn id="87" fill="hold">
                            <p:stCondLst>
                              <p:cond delay="500"/>
                            </p:stCondLst>
                            <p:childTnLst>
                              <p:par>
                                <p:cTn id="88" presetID="22" presetClass="entr" presetSubtype="8" fill="hold"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wipe(left)">
                                      <p:cBhvr>
                                        <p:cTn id="90" dur="1000"/>
                                        <p:tgtEl>
                                          <p:spTgt spid="51"/>
                                        </p:tgtEl>
                                      </p:cBhvr>
                                    </p:animEffect>
                                  </p:childTnLst>
                                </p:cTn>
                              </p:par>
                            </p:childTnLst>
                          </p:cTn>
                        </p:par>
                        <p:par>
                          <p:cTn id="91" fill="hold">
                            <p:stCondLst>
                              <p:cond delay="1500"/>
                            </p:stCondLst>
                            <p:childTnLst>
                              <p:par>
                                <p:cTn id="92" presetID="22" presetClass="entr" presetSubtype="8" fill="hold" nodeType="afterEffect">
                                  <p:stCondLst>
                                    <p:cond delay="0"/>
                                  </p:stCondLst>
                                  <p:childTnLst>
                                    <p:set>
                                      <p:cBhvr>
                                        <p:cTn id="93" dur="1" fill="hold">
                                          <p:stCondLst>
                                            <p:cond delay="0"/>
                                          </p:stCondLst>
                                        </p:cTn>
                                        <p:tgtEl>
                                          <p:spTgt spid="57"/>
                                        </p:tgtEl>
                                        <p:attrNameLst>
                                          <p:attrName>style.visibility</p:attrName>
                                        </p:attrNameLst>
                                      </p:cBhvr>
                                      <p:to>
                                        <p:strVal val="visible"/>
                                      </p:to>
                                    </p:set>
                                    <p:animEffect transition="in" filter="wipe(left)">
                                      <p:cBhvr>
                                        <p:cTn id="94" dur="1000"/>
                                        <p:tgtEl>
                                          <p:spTgt spid="57"/>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12">
                                            <p:txEl>
                                              <p:pRg st="2" end="2"/>
                                            </p:txEl>
                                          </p:spTgt>
                                        </p:tgtEl>
                                        <p:attrNameLst>
                                          <p:attrName>style.visibility</p:attrName>
                                        </p:attrNameLst>
                                      </p:cBhvr>
                                      <p:to>
                                        <p:strVal val="visible"/>
                                      </p:to>
                                    </p:set>
                                    <p:animEffect transition="in" filter="wipe(left)">
                                      <p:cBhvr>
                                        <p:cTn id="99" dur="500"/>
                                        <p:tgtEl>
                                          <p:spTgt spid="12">
                                            <p:txEl>
                                              <p:pRg st="2" end="2"/>
                                            </p:txEl>
                                          </p:spTgt>
                                        </p:tgtEl>
                                      </p:cBhvr>
                                    </p:animEffect>
                                  </p:childTnLst>
                                </p:cTn>
                              </p:par>
                            </p:childTnLst>
                          </p:cTn>
                        </p:par>
                        <p:par>
                          <p:cTn id="100" fill="hold">
                            <p:stCondLst>
                              <p:cond delay="500"/>
                            </p:stCondLst>
                            <p:childTnLst>
                              <p:par>
                                <p:cTn id="101" presetID="22" presetClass="entr" presetSubtype="1" fill="hold" nodeType="afterEffect">
                                  <p:stCondLst>
                                    <p:cond delay="0"/>
                                  </p:stCondLst>
                                  <p:childTnLst>
                                    <p:set>
                                      <p:cBhvr>
                                        <p:cTn id="102" dur="1" fill="hold">
                                          <p:stCondLst>
                                            <p:cond delay="0"/>
                                          </p:stCondLst>
                                        </p:cTn>
                                        <p:tgtEl>
                                          <p:spTgt spid="53"/>
                                        </p:tgtEl>
                                        <p:attrNameLst>
                                          <p:attrName>style.visibility</p:attrName>
                                        </p:attrNameLst>
                                      </p:cBhvr>
                                      <p:to>
                                        <p:strVal val="visible"/>
                                      </p:to>
                                    </p:set>
                                    <p:animEffect transition="in" filter="wipe(up)">
                                      <p:cBhvr>
                                        <p:cTn id="103" dur="1000"/>
                                        <p:tgtEl>
                                          <p:spTgt spid="53"/>
                                        </p:tgtEl>
                                      </p:cBhvr>
                                    </p:animEffect>
                                  </p:childTnLst>
                                </p:cTn>
                              </p:par>
                            </p:childTnLst>
                          </p:cTn>
                        </p:par>
                        <p:par>
                          <p:cTn id="104" fill="hold">
                            <p:stCondLst>
                              <p:cond delay="1500"/>
                            </p:stCondLst>
                            <p:childTnLst>
                              <p:par>
                                <p:cTn id="105" presetID="22" presetClass="entr" presetSubtype="1" fill="hold" nodeType="afterEffect">
                                  <p:stCondLst>
                                    <p:cond delay="0"/>
                                  </p:stCondLst>
                                  <p:childTnLst>
                                    <p:set>
                                      <p:cBhvr>
                                        <p:cTn id="106" dur="1" fill="hold">
                                          <p:stCondLst>
                                            <p:cond delay="0"/>
                                          </p:stCondLst>
                                        </p:cTn>
                                        <p:tgtEl>
                                          <p:spTgt spid="52"/>
                                        </p:tgtEl>
                                        <p:attrNameLst>
                                          <p:attrName>style.visibility</p:attrName>
                                        </p:attrNameLst>
                                      </p:cBhvr>
                                      <p:to>
                                        <p:strVal val="visible"/>
                                      </p:to>
                                    </p:set>
                                    <p:animEffect transition="in" filter="wipe(up)">
                                      <p:cBhvr>
                                        <p:cTn id="107" dur="1000"/>
                                        <p:tgtEl>
                                          <p:spTgt spid="52"/>
                                        </p:tgtEl>
                                      </p:cBhvr>
                                    </p:animEffect>
                                  </p:childTnLst>
                                </p:cTn>
                              </p:par>
                            </p:childTnLst>
                          </p:cTn>
                        </p:par>
                        <p:par>
                          <p:cTn id="108" fill="hold">
                            <p:stCondLst>
                              <p:cond delay="2500"/>
                            </p:stCondLst>
                            <p:childTnLst>
                              <p:par>
                                <p:cTn id="109" presetID="22" presetClass="entr" presetSubtype="8" fill="hold" nodeType="afterEffect">
                                  <p:stCondLst>
                                    <p:cond delay="0"/>
                                  </p:stCondLst>
                                  <p:childTnLst>
                                    <p:set>
                                      <p:cBhvr>
                                        <p:cTn id="110" dur="1" fill="hold">
                                          <p:stCondLst>
                                            <p:cond delay="0"/>
                                          </p:stCondLst>
                                        </p:cTn>
                                        <p:tgtEl>
                                          <p:spTgt spid="54"/>
                                        </p:tgtEl>
                                        <p:attrNameLst>
                                          <p:attrName>style.visibility</p:attrName>
                                        </p:attrNameLst>
                                      </p:cBhvr>
                                      <p:to>
                                        <p:strVal val="visible"/>
                                      </p:to>
                                    </p:set>
                                    <p:animEffect transition="in" filter="wipe(left)">
                                      <p:cBhvr>
                                        <p:cTn id="111"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5" grpId="0" autoUpdateAnimBg="0"/>
      <p:bldP spid="11" grpId="0" animBg="1"/>
      <p:bldP spid="12" grpId="0" uiExpand="1" build="p" bldLvl="2"/>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3793" name="Group 5"/>
          <p:cNvGrpSpPr>
            <a:grpSpLocks/>
          </p:cNvGrpSpPr>
          <p:nvPr/>
        </p:nvGrpSpPr>
        <p:grpSpPr bwMode="auto">
          <a:xfrm>
            <a:off x="566738" y="406400"/>
            <a:ext cx="8443912" cy="144463"/>
            <a:chOff x="566738" y="417533"/>
            <a:chExt cx="6138862" cy="206583"/>
          </a:xfrm>
        </p:grpSpPr>
        <p:sp>
          <p:nvSpPr>
            <p:cNvPr id="3382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3382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3794" name="Rectangle 3"/>
          <p:cNvSpPr>
            <a:spLocks noGrp="1" noChangeArrowheads="1"/>
          </p:cNvSpPr>
          <p:nvPr>
            <p:ph type="title"/>
          </p:nvPr>
        </p:nvSpPr>
        <p:spPr>
          <a:xfrm>
            <a:off x="391886" y="0"/>
            <a:ext cx="8752114" cy="820738"/>
          </a:xfrm>
        </p:spPr>
        <p:txBody>
          <a:bodyPr/>
          <a:lstStyle/>
          <a:p>
            <a:r>
              <a:rPr lang="en-US" dirty="0" smtClean="0">
                <a:solidFill>
                  <a:srgbClr val="69134B"/>
                </a:solidFill>
              </a:rPr>
              <a:t>2 </a:t>
            </a:r>
            <a:r>
              <a:rPr lang="el-GR" sz="2000" dirty="0" smtClean="0">
                <a:solidFill>
                  <a:srgbClr val="69134B"/>
                </a:solidFill>
              </a:rPr>
              <a:t>Εξαγωγικές Επιδοτήσεις Αγροτικών Προϊόντων σε μια Μικρή Χώρα</a:t>
            </a:r>
            <a:endParaRPr lang="en-US" sz="2000" dirty="0" smtClean="0">
              <a:solidFill>
                <a:srgbClr val="69134B"/>
              </a:solidFill>
            </a:endParaRPr>
          </a:p>
        </p:txBody>
      </p:sp>
      <p:sp>
        <p:nvSpPr>
          <p:cNvPr id="3379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μιας Εξαγωγικής Επιδότησης</a:t>
            </a:r>
            <a:endParaRPr lang="en-US" sz="2400" dirty="0" smtClean="0">
              <a:solidFill>
                <a:srgbClr val="356A41"/>
              </a:solidFill>
            </a:endParaRPr>
          </a:p>
        </p:txBody>
      </p:sp>
      <p:grpSp>
        <p:nvGrpSpPr>
          <p:cNvPr id="33796" name="Group 39"/>
          <p:cNvGrpSpPr>
            <a:grpSpLocks/>
          </p:cNvGrpSpPr>
          <p:nvPr/>
        </p:nvGrpSpPr>
        <p:grpSpPr bwMode="auto">
          <a:xfrm>
            <a:off x="566738" y="1292225"/>
            <a:ext cx="8443912" cy="5057775"/>
            <a:chOff x="566738" y="2200275"/>
            <a:chExt cx="7805737" cy="4219575"/>
          </a:xfrm>
        </p:grpSpPr>
        <p:sp>
          <p:nvSpPr>
            <p:cNvPr id="33823"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3824" name="Rectangle 9"/>
            <p:cNvSpPr>
              <a:spLocks noChangeArrowheads="1"/>
            </p:cNvSpPr>
            <p:nvPr/>
          </p:nvSpPr>
          <p:spPr bwMode="auto">
            <a:xfrm>
              <a:off x="581024" y="2219326"/>
              <a:ext cx="7772401" cy="26697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3797" name="Text Box 7"/>
          <p:cNvSpPr txBox="1">
            <a:spLocks noChangeArrowheads="1"/>
          </p:cNvSpPr>
          <p:nvPr/>
        </p:nvSpPr>
        <p:spPr bwMode="auto">
          <a:xfrm>
            <a:off x="585788" y="1312863"/>
            <a:ext cx="26241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10-1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12" name="Rectangle 11"/>
          <p:cNvSpPr>
            <a:spLocks noChangeArrowheads="1"/>
          </p:cNvSpPr>
          <p:nvPr/>
        </p:nvSpPr>
        <p:spPr bwMode="auto">
          <a:xfrm>
            <a:off x="6240463" y="1677988"/>
            <a:ext cx="2770187" cy="5272213"/>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Εξαγωγική Επιδότηση για μια Μικρή Χώρα (συνέχεια)</a:t>
            </a:r>
            <a:endParaRPr lang="en-US" sz="1600" dirty="0">
              <a:solidFill>
                <a:srgbClr val="8A3A6A"/>
              </a:solidFill>
            </a:endParaRPr>
          </a:p>
          <a:p>
            <a:pPr>
              <a:spcBef>
                <a:spcPct val="10000"/>
              </a:spcBef>
              <a:spcAft>
                <a:spcPct val="10000"/>
              </a:spcAft>
            </a:pPr>
            <a:r>
              <a:rPr lang="el-GR" dirty="0" smtClean="0"/>
              <a:t>Οι εξαγωγές αυξάνουν ως αποτέλεσμα της επιδότησης, από</a:t>
            </a:r>
            <a:r>
              <a:rPr lang="en-US" dirty="0" smtClean="0"/>
              <a:t> </a:t>
            </a:r>
            <a:r>
              <a:rPr lang="en-US" i="1" dirty="0"/>
              <a:t>X</a:t>
            </a:r>
            <a:r>
              <a:rPr lang="en-US" baseline="-25000" dirty="0"/>
              <a:t>1</a:t>
            </a:r>
            <a:r>
              <a:rPr lang="en-US" dirty="0"/>
              <a:t> </a:t>
            </a:r>
            <a:r>
              <a:rPr lang="el-GR" dirty="0" smtClean="0"/>
              <a:t>σε</a:t>
            </a:r>
            <a:r>
              <a:rPr lang="en-US" dirty="0" smtClean="0"/>
              <a:t> </a:t>
            </a:r>
            <a:r>
              <a:rPr lang="en-US" i="1" dirty="0" smtClean="0"/>
              <a:t>X</a:t>
            </a:r>
            <a:r>
              <a:rPr lang="en-US" baseline="-25000" dirty="0" smtClean="0"/>
              <a:t>2</a:t>
            </a:r>
            <a:r>
              <a:rPr lang="el-GR" dirty="0" smtClean="0"/>
              <a:t> στο διάγραμμα </a:t>
            </a:r>
            <a:r>
              <a:rPr lang="en-US" dirty="0" smtClean="0"/>
              <a:t>(b</a:t>
            </a:r>
            <a:r>
              <a:rPr lang="en-US" dirty="0"/>
              <a:t>). </a:t>
            </a:r>
          </a:p>
          <a:p>
            <a:pPr>
              <a:spcBef>
                <a:spcPct val="10000"/>
              </a:spcBef>
              <a:spcAft>
                <a:spcPct val="10000"/>
              </a:spcAft>
            </a:pPr>
            <a:r>
              <a:rPr lang="el-GR" dirty="0" smtClean="0"/>
              <a:t>Η καμπύλη εγχώριας προσφοράς εξαγωγών μετατοπίζεται προς τα κάτω κατά ακριβώς το ποσό της επιδότησης, αφού το οριακό κόστος μιας μονάδας εξαγωγών μειώνεται ακριβώς κατά </a:t>
            </a:r>
            <a:r>
              <a:rPr lang="en-US" i="1" dirty="0" smtClean="0"/>
              <a:t>s</a:t>
            </a:r>
            <a:r>
              <a:rPr lang="en-US" dirty="0"/>
              <a:t>. </a:t>
            </a:r>
          </a:p>
          <a:p>
            <a:pPr>
              <a:spcBef>
                <a:spcPct val="10000"/>
              </a:spcBef>
              <a:spcAft>
                <a:spcPct val="10000"/>
              </a:spcAft>
            </a:pPr>
            <a:r>
              <a:rPr lang="el-GR" dirty="0" smtClean="0"/>
              <a:t>Όπως και στην περίπτωση του δασμού, η απώλεια νεκρού βάρους ως αποτέλεσμα της επιδότησης είναι το τρίγωνο </a:t>
            </a:r>
            <a:r>
              <a:rPr lang="en-US" dirty="0" smtClean="0"/>
              <a:t>(</a:t>
            </a:r>
            <a:r>
              <a:rPr lang="en-US" i="1" dirty="0"/>
              <a:t>b</a:t>
            </a:r>
            <a:r>
              <a:rPr lang="en-US" dirty="0"/>
              <a:t> + </a:t>
            </a:r>
            <a:r>
              <a:rPr lang="en-US" i="1" dirty="0"/>
              <a:t>d</a:t>
            </a:r>
            <a:r>
              <a:rPr lang="en-US" dirty="0"/>
              <a:t>), </a:t>
            </a:r>
            <a:r>
              <a:rPr lang="el-GR" dirty="0" smtClean="0"/>
              <a:t>δηλαδή το άθροισμα της απώλειας καταναλωτή </a:t>
            </a:r>
            <a:r>
              <a:rPr lang="en-US" i="1" dirty="0" smtClean="0"/>
              <a:t>b</a:t>
            </a:r>
            <a:r>
              <a:rPr lang="en-US" dirty="0" smtClean="0"/>
              <a:t> </a:t>
            </a:r>
            <a:r>
              <a:rPr lang="el-GR" dirty="0" smtClean="0"/>
              <a:t>και της απώλειας παραγωγού</a:t>
            </a:r>
            <a:r>
              <a:rPr lang="en-US" dirty="0" smtClean="0"/>
              <a:t> </a:t>
            </a:r>
            <a:r>
              <a:rPr lang="en-US" i="1" dirty="0"/>
              <a:t>d</a:t>
            </a:r>
            <a:r>
              <a:rPr lang="en-US" dirty="0"/>
              <a:t>.</a:t>
            </a:r>
          </a:p>
        </p:txBody>
      </p:sp>
      <p:sp>
        <p:nvSpPr>
          <p:cNvPr id="33799" name="Rectangle 12"/>
          <p:cNvSpPr>
            <a:spLocks noChangeArrowheads="1"/>
          </p:cNvSpPr>
          <p:nvPr/>
        </p:nvSpPr>
        <p:spPr bwMode="auto">
          <a:xfrm>
            <a:off x="674688" y="1709738"/>
            <a:ext cx="5565775" cy="38195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56" name="Picture 55" descr="fig10-1_PPT_20.gif"/>
          <p:cNvPicPr>
            <a:picLocks noChangeAspect="1"/>
          </p:cNvPicPr>
          <p:nvPr/>
        </p:nvPicPr>
        <p:blipFill>
          <a:blip r:embed="rId3" cstate="print"/>
          <a:srcRect/>
          <a:stretch>
            <a:fillRect/>
          </a:stretch>
        </p:blipFill>
        <p:spPr bwMode="auto">
          <a:xfrm>
            <a:off x="633413" y="1746250"/>
            <a:ext cx="5591175" cy="3743325"/>
          </a:xfrm>
          <a:prstGeom prst="rect">
            <a:avLst/>
          </a:prstGeom>
          <a:noFill/>
          <a:ln w="9525">
            <a:noFill/>
            <a:miter lim="800000"/>
            <a:headEnd/>
            <a:tailEnd/>
          </a:ln>
        </p:spPr>
      </p:pic>
      <p:pic>
        <p:nvPicPr>
          <p:cNvPr id="55" name="Picture 54" descr="fig10-1_PPT_19.gif"/>
          <p:cNvPicPr>
            <a:picLocks noChangeAspect="1"/>
          </p:cNvPicPr>
          <p:nvPr/>
        </p:nvPicPr>
        <p:blipFill>
          <a:blip r:embed="rId4" cstate="print"/>
          <a:srcRect/>
          <a:stretch>
            <a:fillRect/>
          </a:stretch>
        </p:blipFill>
        <p:spPr bwMode="auto">
          <a:xfrm>
            <a:off x="633413" y="1746250"/>
            <a:ext cx="5591175" cy="3743325"/>
          </a:xfrm>
          <a:prstGeom prst="rect">
            <a:avLst/>
          </a:prstGeom>
          <a:noFill/>
          <a:ln w="9525">
            <a:noFill/>
            <a:miter lim="800000"/>
            <a:headEnd/>
            <a:tailEnd/>
          </a:ln>
        </p:spPr>
      </p:pic>
      <p:pic>
        <p:nvPicPr>
          <p:cNvPr id="33802" name="Picture 35" descr="fig10-1_PPT_1.gif"/>
          <p:cNvPicPr>
            <a:picLocks noChangeAspect="1"/>
          </p:cNvPicPr>
          <p:nvPr/>
        </p:nvPicPr>
        <p:blipFill>
          <a:blip r:embed="rId5" cstate="print"/>
          <a:srcRect/>
          <a:stretch>
            <a:fillRect/>
          </a:stretch>
        </p:blipFill>
        <p:spPr bwMode="auto">
          <a:xfrm>
            <a:off x="633413" y="1746250"/>
            <a:ext cx="5591175" cy="3743325"/>
          </a:xfrm>
          <a:prstGeom prst="rect">
            <a:avLst/>
          </a:prstGeom>
          <a:noFill/>
          <a:ln w="9525">
            <a:noFill/>
            <a:miter lim="800000"/>
            <a:headEnd/>
            <a:tailEnd/>
          </a:ln>
        </p:spPr>
      </p:pic>
      <p:pic>
        <p:nvPicPr>
          <p:cNvPr id="33803" name="Picture 36" descr="fig10-1_PPT_2.gif"/>
          <p:cNvPicPr>
            <a:picLocks noChangeAspect="1"/>
          </p:cNvPicPr>
          <p:nvPr/>
        </p:nvPicPr>
        <p:blipFill>
          <a:blip r:embed="rId6" cstate="print"/>
          <a:srcRect/>
          <a:stretch>
            <a:fillRect/>
          </a:stretch>
        </p:blipFill>
        <p:spPr bwMode="auto">
          <a:xfrm>
            <a:off x="633413" y="1746250"/>
            <a:ext cx="5591175" cy="3743325"/>
          </a:xfrm>
          <a:prstGeom prst="rect">
            <a:avLst/>
          </a:prstGeom>
          <a:noFill/>
          <a:ln w="9525">
            <a:noFill/>
            <a:miter lim="800000"/>
            <a:headEnd/>
            <a:tailEnd/>
          </a:ln>
        </p:spPr>
      </p:pic>
      <p:pic>
        <p:nvPicPr>
          <p:cNvPr id="33804" name="Picture 37" descr="fig10-1_PPT_3.gif"/>
          <p:cNvPicPr>
            <a:picLocks noChangeAspect="1"/>
          </p:cNvPicPr>
          <p:nvPr/>
        </p:nvPicPr>
        <p:blipFill>
          <a:blip r:embed="rId7" cstate="print"/>
          <a:srcRect/>
          <a:stretch>
            <a:fillRect/>
          </a:stretch>
        </p:blipFill>
        <p:spPr bwMode="auto">
          <a:xfrm>
            <a:off x="633413" y="1746250"/>
            <a:ext cx="5591175" cy="3743325"/>
          </a:xfrm>
          <a:prstGeom prst="rect">
            <a:avLst/>
          </a:prstGeom>
          <a:noFill/>
          <a:ln w="9525">
            <a:noFill/>
            <a:miter lim="800000"/>
            <a:headEnd/>
            <a:tailEnd/>
          </a:ln>
        </p:spPr>
      </p:pic>
      <p:pic>
        <p:nvPicPr>
          <p:cNvPr id="33805" name="Picture 38" descr="fig10-1_PPT_4.gif"/>
          <p:cNvPicPr>
            <a:picLocks noChangeAspect="1"/>
          </p:cNvPicPr>
          <p:nvPr/>
        </p:nvPicPr>
        <p:blipFill>
          <a:blip r:embed="rId8" cstate="print"/>
          <a:srcRect/>
          <a:stretch>
            <a:fillRect/>
          </a:stretch>
        </p:blipFill>
        <p:spPr bwMode="auto">
          <a:xfrm>
            <a:off x="633413" y="1746250"/>
            <a:ext cx="5591175" cy="3743325"/>
          </a:xfrm>
          <a:prstGeom prst="rect">
            <a:avLst/>
          </a:prstGeom>
          <a:noFill/>
          <a:ln w="9525">
            <a:noFill/>
            <a:miter lim="800000"/>
            <a:headEnd/>
            <a:tailEnd/>
          </a:ln>
        </p:spPr>
      </p:pic>
      <p:pic>
        <p:nvPicPr>
          <p:cNvPr id="33806" name="Picture 39" descr="fig10-1_PPT_6.gif"/>
          <p:cNvPicPr>
            <a:picLocks noChangeAspect="1"/>
          </p:cNvPicPr>
          <p:nvPr/>
        </p:nvPicPr>
        <p:blipFill>
          <a:blip r:embed="rId9" cstate="print"/>
          <a:srcRect/>
          <a:stretch>
            <a:fillRect/>
          </a:stretch>
        </p:blipFill>
        <p:spPr bwMode="auto">
          <a:xfrm>
            <a:off x="633413" y="1746250"/>
            <a:ext cx="5591175" cy="3743325"/>
          </a:xfrm>
          <a:prstGeom prst="rect">
            <a:avLst/>
          </a:prstGeom>
          <a:noFill/>
          <a:ln w="9525">
            <a:noFill/>
            <a:miter lim="800000"/>
            <a:headEnd/>
            <a:tailEnd/>
          </a:ln>
        </p:spPr>
      </p:pic>
      <p:pic>
        <p:nvPicPr>
          <p:cNvPr id="33807" name="Picture 40" descr="fig10-1_PPT_7.gif"/>
          <p:cNvPicPr>
            <a:picLocks noChangeAspect="1"/>
          </p:cNvPicPr>
          <p:nvPr/>
        </p:nvPicPr>
        <p:blipFill>
          <a:blip r:embed="rId10" cstate="print"/>
          <a:srcRect/>
          <a:stretch>
            <a:fillRect/>
          </a:stretch>
        </p:blipFill>
        <p:spPr bwMode="auto">
          <a:xfrm>
            <a:off x="633413" y="1746250"/>
            <a:ext cx="5591175" cy="3743325"/>
          </a:xfrm>
          <a:prstGeom prst="rect">
            <a:avLst/>
          </a:prstGeom>
          <a:noFill/>
          <a:ln w="9525">
            <a:noFill/>
            <a:miter lim="800000"/>
            <a:headEnd/>
            <a:tailEnd/>
          </a:ln>
        </p:spPr>
      </p:pic>
      <p:pic>
        <p:nvPicPr>
          <p:cNvPr id="33808" name="Picture 42" descr="fig10-1_PPT_9.gif"/>
          <p:cNvPicPr>
            <a:picLocks noChangeAspect="1"/>
          </p:cNvPicPr>
          <p:nvPr/>
        </p:nvPicPr>
        <p:blipFill>
          <a:blip r:embed="rId11" cstate="print"/>
          <a:srcRect/>
          <a:stretch>
            <a:fillRect/>
          </a:stretch>
        </p:blipFill>
        <p:spPr bwMode="auto">
          <a:xfrm>
            <a:off x="633413" y="1746250"/>
            <a:ext cx="5591175" cy="3743325"/>
          </a:xfrm>
          <a:prstGeom prst="rect">
            <a:avLst/>
          </a:prstGeom>
          <a:noFill/>
          <a:ln w="9525">
            <a:noFill/>
            <a:miter lim="800000"/>
            <a:headEnd/>
            <a:tailEnd/>
          </a:ln>
        </p:spPr>
      </p:pic>
      <p:pic>
        <p:nvPicPr>
          <p:cNvPr id="33809" name="Picture 43" descr="fig10-1_PPT_10.gif"/>
          <p:cNvPicPr>
            <a:picLocks noChangeAspect="1"/>
          </p:cNvPicPr>
          <p:nvPr/>
        </p:nvPicPr>
        <p:blipFill>
          <a:blip r:embed="rId12" cstate="print"/>
          <a:srcRect/>
          <a:stretch>
            <a:fillRect/>
          </a:stretch>
        </p:blipFill>
        <p:spPr bwMode="auto">
          <a:xfrm>
            <a:off x="633413" y="1746250"/>
            <a:ext cx="5591175" cy="3743325"/>
          </a:xfrm>
          <a:prstGeom prst="rect">
            <a:avLst/>
          </a:prstGeom>
          <a:noFill/>
          <a:ln w="9525">
            <a:noFill/>
            <a:miter lim="800000"/>
            <a:headEnd/>
            <a:tailEnd/>
          </a:ln>
        </p:spPr>
      </p:pic>
      <p:pic>
        <p:nvPicPr>
          <p:cNvPr id="59" name="Picture 58" descr="fig10-1_PPT_24.gif"/>
          <p:cNvPicPr>
            <a:picLocks noChangeAspect="1"/>
          </p:cNvPicPr>
          <p:nvPr/>
        </p:nvPicPr>
        <p:blipFill>
          <a:blip r:embed="rId13" cstate="print"/>
          <a:srcRect/>
          <a:stretch>
            <a:fillRect/>
          </a:stretch>
        </p:blipFill>
        <p:spPr bwMode="auto">
          <a:xfrm>
            <a:off x="633413" y="1746250"/>
            <a:ext cx="5591175" cy="3743325"/>
          </a:xfrm>
          <a:prstGeom prst="rect">
            <a:avLst/>
          </a:prstGeom>
          <a:noFill/>
          <a:ln w="9525">
            <a:noFill/>
            <a:miter lim="800000"/>
            <a:headEnd/>
            <a:tailEnd/>
          </a:ln>
        </p:spPr>
      </p:pic>
      <p:pic>
        <p:nvPicPr>
          <p:cNvPr id="33811" name="Picture 44" descr="fig10-1_PPT_11.gif"/>
          <p:cNvPicPr>
            <a:picLocks noChangeAspect="1"/>
          </p:cNvPicPr>
          <p:nvPr/>
        </p:nvPicPr>
        <p:blipFill>
          <a:blip r:embed="rId14" cstate="print"/>
          <a:srcRect/>
          <a:stretch>
            <a:fillRect/>
          </a:stretch>
        </p:blipFill>
        <p:spPr bwMode="auto">
          <a:xfrm>
            <a:off x="633413" y="1746250"/>
            <a:ext cx="5591175" cy="3743325"/>
          </a:xfrm>
          <a:prstGeom prst="rect">
            <a:avLst/>
          </a:prstGeom>
          <a:noFill/>
          <a:ln w="9525">
            <a:noFill/>
            <a:miter lim="800000"/>
            <a:headEnd/>
            <a:tailEnd/>
          </a:ln>
        </p:spPr>
      </p:pic>
      <p:pic>
        <p:nvPicPr>
          <p:cNvPr id="33812" name="Picture 45" descr="fig10-1_PPT_12.gif"/>
          <p:cNvPicPr>
            <a:picLocks noChangeAspect="1"/>
          </p:cNvPicPr>
          <p:nvPr/>
        </p:nvPicPr>
        <p:blipFill>
          <a:blip r:embed="rId15" cstate="print"/>
          <a:srcRect/>
          <a:stretch>
            <a:fillRect/>
          </a:stretch>
        </p:blipFill>
        <p:spPr bwMode="auto">
          <a:xfrm>
            <a:off x="633413" y="1746250"/>
            <a:ext cx="5591175" cy="3743325"/>
          </a:xfrm>
          <a:prstGeom prst="rect">
            <a:avLst/>
          </a:prstGeom>
          <a:noFill/>
          <a:ln w="9525">
            <a:noFill/>
            <a:miter lim="800000"/>
            <a:headEnd/>
            <a:tailEnd/>
          </a:ln>
        </p:spPr>
      </p:pic>
      <p:pic>
        <p:nvPicPr>
          <p:cNvPr id="33813" name="Picture 47" descr="fig10-1_PPT_8.gif"/>
          <p:cNvPicPr>
            <a:picLocks noChangeAspect="1"/>
          </p:cNvPicPr>
          <p:nvPr/>
        </p:nvPicPr>
        <p:blipFill>
          <a:blip r:embed="rId16" cstate="print"/>
          <a:srcRect/>
          <a:stretch>
            <a:fillRect/>
          </a:stretch>
        </p:blipFill>
        <p:spPr bwMode="auto">
          <a:xfrm>
            <a:off x="633413" y="1746250"/>
            <a:ext cx="5591175" cy="3743325"/>
          </a:xfrm>
          <a:prstGeom prst="rect">
            <a:avLst/>
          </a:prstGeom>
          <a:noFill/>
          <a:ln w="9525">
            <a:noFill/>
            <a:miter lim="800000"/>
            <a:headEnd/>
            <a:tailEnd/>
          </a:ln>
        </p:spPr>
      </p:pic>
      <p:pic>
        <p:nvPicPr>
          <p:cNvPr id="33814" name="Picture 48" descr="fig10-1_PPT_13.gif"/>
          <p:cNvPicPr>
            <a:picLocks noChangeAspect="1"/>
          </p:cNvPicPr>
          <p:nvPr/>
        </p:nvPicPr>
        <p:blipFill>
          <a:blip r:embed="rId17" cstate="print"/>
          <a:srcRect/>
          <a:stretch>
            <a:fillRect/>
          </a:stretch>
        </p:blipFill>
        <p:spPr bwMode="auto">
          <a:xfrm>
            <a:off x="633413" y="1746250"/>
            <a:ext cx="5591175" cy="3743325"/>
          </a:xfrm>
          <a:prstGeom prst="rect">
            <a:avLst/>
          </a:prstGeom>
          <a:noFill/>
          <a:ln w="9525">
            <a:noFill/>
            <a:miter lim="800000"/>
            <a:headEnd/>
            <a:tailEnd/>
          </a:ln>
        </p:spPr>
      </p:pic>
      <p:pic>
        <p:nvPicPr>
          <p:cNvPr id="33815" name="Picture 50" descr="fig10-1_PPT_15.gif"/>
          <p:cNvPicPr>
            <a:picLocks noChangeAspect="1"/>
          </p:cNvPicPr>
          <p:nvPr/>
        </p:nvPicPr>
        <p:blipFill>
          <a:blip r:embed="rId18" cstate="print"/>
          <a:srcRect/>
          <a:stretch>
            <a:fillRect/>
          </a:stretch>
        </p:blipFill>
        <p:spPr bwMode="auto">
          <a:xfrm>
            <a:off x="633413" y="1746250"/>
            <a:ext cx="5591175" cy="3743325"/>
          </a:xfrm>
          <a:prstGeom prst="rect">
            <a:avLst/>
          </a:prstGeom>
          <a:noFill/>
          <a:ln w="9525">
            <a:noFill/>
            <a:miter lim="800000"/>
            <a:headEnd/>
            <a:tailEnd/>
          </a:ln>
        </p:spPr>
      </p:pic>
      <p:pic>
        <p:nvPicPr>
          <p:cNvPr id="33816" name="Picture 51" descr="fig10-1_PPT_16.gif"/>
          <p:cNvPicPr>
            <a:picLocks noChangeAspect="1"/>
          </p:cNvPicPr>
          <p:nvPr/>
        </p:nvPicPr>
        <p:blipFill>
          <a:blip r:embed="rId19" cstate="print"/>
          <a:srcRect/>
          <a:stretch>
            <a:fillRect/>
          </a:stretch>
        </p:blipFill>
        <p:spPr bwMode="auto">
          <a:xfrm>
            <a:off x="633413" y="1746250"/>
            <a:ext cx="5591175" cy="3743325"/>
          </a:xfrm>
          <a:prstGeom prst="rect">
            <a:avLst/>
          </a:prstGeom>
          <a:noFill/>
          <a:ln w="9525">
            <a:noFill/>
            <a:miter lim="800000"/>
            <a:headEnd/>
            <a:tailEnd/>
          </a:ln>
        </p:spPr>
      </p:pic>
      <p:pic>
        <p:nvPicPr>
          <p:cNvPr id="33817" name="Picture 52" descr="fig10-1_PPT_17.gif"/>
          <p:cNvPicPr>
            <a:picLocks noChangeAspect="1"/>
          </p:cNvPicPr>
          <p:nvPr/>
        </p:nvPicPr>
        <p:blipFill>
          <a:blip r:embed="rId20" cstate="print"/>
          <a:srcRect/>
          <a:stretch>
            <a:fillRect/>
          </a:stretch>
        </p:blipFill>
        <p:spPr bwMode="auto">
          <a:xfrm>
            <a:off x="633413" y="1746250"/>
            <a:ext cx="5591175" cy="3743325"/>
          </a:xfrm>
          <a:prstGeom prst="rect">
            <a:avLst/>
          </a:prstGeom>
          <a:noFill/>
          <a:ln w="9525">
            <a:noFill/>
            <a:miter lim="800000"/>
            <a:headEnd/>
            <a:tailEnd/>
          </a:ln>
        </p:spPr>
      </p:pic>
      <p:pic>
        <p:nvPicPr>
          <p:cNvPr id="33818" name="Picture 53" descr="fig10-1_PPT_18.gif"/>
          <p:cNvPicPr>
            <a:picLocks noChangeAspect="1"/>
          </p:cNvPicPr>
          <p:nvPr/>
        </p:nvPicPr>
        <p:blipFill>
          <a:blip r:embed="rId21" cstate="print"/>
          <a:srcRect/>
          <a:stretch>
            <a:fillRect/>
          </a:stretch>
        </p:blipFill>
        <p:spPr bwMode="auto">
          <a:xfrm>
            <a:off x="633413" y="1746250"/>
            <a:ext cx="5591175" cy="3743325"/>
          </a:xfrm>
          <a:prstGeom prst="rect">
            <a:avLst/>
          </a:prstGeom>
          <a:noFill/>
          <a:ln w="9525">
            <a:noFill/>
            <a:miter lim="800000"/>
            <a:headEnd/>
            <a:tailEnd/>
          </a:ln>
        </p:spPr>
      </p:pic>
      <p:pic>
        <p:nvPicPr>
          <p:cNvPr id="33819" name="Picture 56" descr="fig10-1_PPT_21.gif"/>
          <p:cNvPicPr>
            <a:picLocks noChangeAspect="1"/>
          </p:cNvPicPr>
          <p:nvPr/>
        </p:nvPicPr>
        <p:blipFill>
          <a:blip r:embed="rId22" cstate="print"/>
          <a:srcRect/>
          <a:stretch>
            <a:fillRect/>
          </a:stretch>
        </p:blipFill>
        <p:spPr bwMode="auto">
          <a:xfrm>
            <a:off x="633413" y="1746250"/>
            <a:ext cx="5591175" cy="3743325"/>
          </a:xfrm>
          <a:prstGeom prst="rect">
            <a:avLst/>
          </a:prstGeom>
          <a:noFill/>
          <a:ln w="9525">
            <a:noFill/>
            <a:miter lim="800000"/>
            <a:headEnd/>
            <a:tailEnd/>
          </a:ln>
        </p:spPr>
      </p:pic>
      <p:pic>
        <p:nvPicPr>
          <p:cNvPr id="58" name="Picture 57" descr="fig10-1_PPT_23.gif"/>
          <p:cNvPicPr>
            <a:picLocks noChangeAspect="1"/>
          </p:cNvPicPr>
          <p:nvPr/>
        </p:nvPicPr>
        <p:blipFill>
          <a:blip r:embed="rId23" cstate="print"/>
          <a:srcRect/>
          <a:stretch>
            <a:fillRect/>
          </a:stretch>
        </p:blipFill>
        <p:spPr bwMode="auto">
          <a:xfrm>
            <a:off x="633413" y="1746250"/>
            <a:ext cx="5591175" cy="3743325"/>
          </a:xfrm>
          <a:prstGeom prst="rect">
            <a:avLst/>
          </a:prstGeom>
          <a:noFill/>
          <a:ln w="9525">
            <a:noFill/>
            <a:miter lim="800000"/>
            <a:headEnd/>
            <a:tailEnd/>
          </a:ln>
        </p:spPr>
      </p:pic>
      <p:pic>
        <p:nvPicPr>
          <p:cNvPr id="60" name="Picture 59" descr="fig10-1_PPT_25.gif"/>
          <p:cNvPicPr>
            <a:picLocks noChangeAspect="1"/>
          </p:cNvPicPr>
          <p:nvPr/>
        </p:nvPicPr>
        <p:blipFill>
          <a:blip r:embed="rId24" cstate="print"/>
          <a:srcRect/>
          <a:stretch>
            <a:fillRect/>
          </a:stretch>
        </p:blipFill>
        <p:spPr bwMode="auto">
          <a:xfrm>
            <a:off x="633413" y="1746250"/>
            <a:ext cx="5591175" cy="3743325"/>
          </a:xfrm>
          <a:prstGeom prst="rect">
            <a:avLst/>
          </a:prstGeom>
          <a:noFill/>
          <a:ln w="9525">
            <a:noFill/>
            <a:miter lim="800000"/>
            <a:headEnd/>
            <a:tailEnd/>
          </a:ln>
        </p:spPr>
      </p:pic>
      <p:pic>
        <p:nvPicPr>
          <p:cNvPr id="61" name="Picture 60" descr="fig10-1_PPT_26.gif"/>
          <p:cNvPicPr>
            <a:picLocks noChangeAspect="1"/>
          </p:cNvPicPr>
          <p:nvPr/>
        </p:nvPicPr>
        <p:blipFill>
          <a:blip r:embed="rId25" cstate="print"/>
          <a:srcRect/>
          <a:stretch>
            <a:fillRect/>
          </a:stretch>
        </p:blipFill>
        <p:spPr bwMode="auto">
          <a:xfrm>
            <a:off x="633413" y="1746250"/>
            <a:ext cx="5591175" cy="37433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wipe(left)">
                                      <p:cBhvr>
                                        <p:cTn id="7" dur="500"/>
                                        <p:tgtEl>
                                          <p:spTgt spid="12">
                                            <p:txEl>
                                              <p:pRg st="1" end="1"/>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up)">
                                      <p:cBhvr>
                                        <p:cTn id="11" dur="1000"/>
                                        <p:tgtEl>
                                          <p:spTgt spid="5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
                                            <p:txEl>
                                              <p:pRg st="2" end="2"/>
                                            </p:txEl>
                                          </p:spTgt>
                                        </p:tgtEl>
                                        <p:attrNameLst>
                                          <p:attrName>style.visibility</p:attrName>
                                        </p:attrNameLst>
                                      </p:cBhvr>
                                      <p:to>
                                        <p:strVal val="visible"/>
                                      </p:to>
                                    </p:set>
                                    <p:animEffect transition="in" filter="wipe(left)">
                                      <p:cBhvr>
                                        <p:cTn id="16" dur="500"/>
                                        <p:tgtEl>
                                          <p:spTgt spid="12">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60"/>
                                        </p:tgtEl>
                                        <p:attrNameLst>
                                          <p:attrName>style.visibility</p:attrName>
                                        </p:attrNameLst>
                                      </p:cBhvr>
                                      <p:to>
                                        <p:strVal val="visible"/>
                                      </p:to>
                                    </p:set>
                                    <p:animEffect transition="in" filter="wipe(left)">
                                      <p:cBhvr>
                                        <p:cTn id="20" dur="1000"/>
                                        <p:tgtEl>
                                          <p:spTgt spid="60"/>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wipe(left)">
                                      <p:cBhvr>
                                        <p:cTn id="24" dur="10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
                                            <p:txEl>
                                              <p:pRg st="3" end="3"/>
                                            </p:txEl>
                                          </p:spTgt>
                                        </p:tgtEl>
                                        <p:attrNameLst>
                                          <p:attrName>style.visibility</p:attrName>
                                        </p:attrNameLst>
                                      </p:cBhvr>
                                      <p:to>
                                        <p:strVal val="visible"/>
                                      </p:to>
                                    </p:set>
                                    <p:animEffect transition="in" filter="wipe(left)">
                                      <p:cBhvr>
                                        <p:cTn id="29" dur="500"/>
                                        <p:tgtEl>
                                          <p:spTgt spid="12">
                                            <p:txEl>
                                              <p:pRg st="3" end="3"/>
                                            </p:txEl>
                                          </p:spTgt>
                                        </p:tgtEl>
                                      </p:cBhvr>
                                    </p:animEffect>
                                  </p:childTnLst>
                                </p:cTn>
                              </p:par>
                            </p:childTnLst>
                          </p:cTn>
                        </p:par>
                        <p:par>
                          <p:cTn id="30" fill="hold">
                            <p:stCondLst>
                              <p:cond delay="500"/>
                            </p:stCondLst>
                            <p:childTnLst>
                              <p:par>
                                <p:cTn id="31" presetID="22" presetClass="entr" presetSubtype="1" fill="hold"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up)">
                                      <p:cBhvr>
                                        <p:cTn id="33" dur="1000"/>
                                        <p:tgtEl>
                                          <p:spTgt spid="55"/>
                                        </p:tgtEl>
                                      </p:cBhvr>
                                    </p:animEffect>
                                  </p:childTnLst>
                                </p:cTn>
                              </p:par>
                            </p:childTnLst>
                          </p:cTn>
                        </p:par>
                        <p:par>
                          <p:cTn id="34" fill="hold">
                            <p:stCondLst>
                              <p:cond delay="1500"/>
                            </p:stCondLst>
                            <p:childTnLst>
                              <p:par>
                                <p:cTn id="35" presetID="22" presetClass="entr" presetSubtype="1" fill="hold" nodeType="after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wipe(up)">
                                      <p:cBhvr>
                                        <p:cTn id="37" dur="1000"/>
                                        <p:tgtEl>
                                          <p:spTgt spid="56"/>
                                        </p:tgtEl>
                                      </p:cBhvr>
                                    </p:animEffect>
                                  </p:childTnLst>
                                </p:cTn>
                              </p:par>
                            </p:childTnLst>
                          </p:cTn>
                        </p:par>
                        <p:par>
                          <p:cTn id="38" fill="hold">
                            <p:stCondLst>
                              <p:cond delay="2500"/>
                            </p:stCondLst>
                            <p:childTnLst>
                              <p:par>
                                <p:cTn id="39" presetID="22" presetClass="entr" presetSubtype="1" fill="hold" nodeType="afterEffect">
                                  <p:stCondLst>
                                    <p:cond delay="0"/>
                                  </p:stCondLst>
                                  <p:childTnLst>
                                    <p:set>
                                      <p:cBhvr>
                                        <p:cTn id="40" dur="1" fill="hold">
                                          <p:stCondLst>
                                            <p:cond delay="0"/>
                                          </p:stCondLst>
                                        </p:cTn>
                                        <p:tgtEl>
                                          <p:spTgt spid="59"/>
                                        </p:tgtEl>
                                        <p:attrNameLst>
                                          <p:attrName>style.visibility</p:attrName>
                                        </p:attrNameLst>
                                      </p:cBhvr>
                                      <p:to>
                                        <p:strVal val="visible"/>
                                      </p:to>
                                    </p:set>
                                    <p:animEffect transition="in" filter="wipe(up)">
                                      <p:cBhvr>
                                        <p:cTn id="41"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5"/>
          <p:cNvGrpSpPr>
            <a:grpSpLocks/>
          </p:cNvGrpSpPr>
          <p:nvPr/>
        </p:nvGrpSpPr>
        <p:grpSpPr bwMode="auto">
          <a:xfrm>
            <a:off x="566738" y="406400"/>
            <a:ext cx="8482012" cy="144463"/>
            <a:chOff x="566738" y="417533"/>
            <a:chExt cx="6138862" cy="206583"/>
          </a:xfrm>
        </p:grpSpPr>
        <p:sp>
          <p:nvSpPr>
            <p:cNvPr id="35861"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35862"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188687" y="0"/>
            <a:ext cx="8955314" cy="820738"/>
          </a:xfrm>
        </p:spPr>
        <p:txBody>
          <a:bodyPr/>
          <a:lstStyle/>
          <a:p>
            <a:r>
              <a:rPr lang="en-US" dirty="0" smtClean="0">
                <a:solidFill>
                  <a:srgbClr val="69134B"/>
                </a:solidFill>
              </a:rPr>
              <a:t>3 </a:t>
            </a:r>
            <a:r>
              <a:rPr lang="el-GR" sz="2000" dirty="0" smtClean="0">
                <a:solidFill>
                  <a:srgbClr val="69134B"/>
                </a:solidFill>
              </a:rPr>
              <a:t>Εξαγωγικές Επιδοτήσεις Αγροτικών Προϊόντων σε μια Μεγάλη Χώρα </a:t>
            </a:r>
            <a:endParaRPr lang="en-US" sz="2000" dirty="0" smtClean="0">
              <a:solidFill>
                <a:srgbClr val="69134B"/>
              </a:solidFill>
            </a:endParaRPr>
          </a:p>
        </p:txBody>
      </p:sp>
      <p:sp>
        <p:nvSpPr>
          <p:cNvPr id="15" name="Rectangle 5"/>
          <p:cNvSpPr>
            <a:spLocks noChangeArrowheads="1"/>
          </p:cNvSpPr>
          <p:nvPr/>
        </p:nvSpPr>
        <p:spPr bwMode="auto">
          <a:xfrm>
            <a:off x="566738" y="67786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της Επιδότησης</a:t>
            </a:r>
            <a:endParaRPr lang="en-US" sz="2400" dirty="0">
              <a:solidFill>
                <a:srgbClr val="356A41"/>
              </a:solidFill>
            </a:endParaRPr>
          </a:p>
        </p:txBody>
      </p:sp>
      <p:grpSp>
        <p:nvGrpSpPr>
          <p:cNvPr id="3" name="Group 39"/>
          <p:cNvGrpSpPr>
            <a:grpSpLocks/>
          </p:cNvGrpSpPr>
          <p:nvPr/>
        </p:nvGrpSpPr>
        <p:grpSpPr bwMode="auto">
          <a:xfrm>
            <a:off x="914400" y="1204913"/>
            <a:ext cx="6829425" cy="5440362"/>
            <a:chOff x="566738" y="2200275"/>
            <a:chExt cx="7805737" cy="4219575"/>
          </a:xfrm>
        </p:grpSpPr>
        <p:sp>
          <p:nvSpPr>
            <p:cNvPr id="35859"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5860" name="Rectangle 9"/>
            <p:cNvSpPr>
              <a:spLocks noChangeArrowheads="1"/>
            </p:cNvSpPr>
            <p:nvPr/>
          </p:nvSpPr>
          <p:spPr bwMode="auto">
            <a:xfrm>
              <a:off x="581023" y="2219327"/>
              <a:ext cx="7772401" cy="24296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1" name="Text Box 7"/>
          <p:cNvSpPr txBox="1">
            <a:spLocks noChangeArrowheads="1"/>
          </p:cNvSpPr>
          <p:nvPr/>
        </p:nvSpPr>
        <p:spPr bwMode="auto">
          <a:xfrm>
            <a:off x="933450" y="1225550"/>
            <a:ext cx="2266950"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10-2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12" name="Rectangle 11"/>
          <p:cNvSpPr>
            <a:spLocks noChangeArrowheads="1"/>
          </p:cNvSpPr>
          <p:nvPr/>
        </p:nvSpPr>
        <p:spPr bwMode="auto">
          <a:xfrm>
            <a:off x="1009650" y="4446588"/>
            <a:ext cx="6734175" cy="1979003"/>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Εξαγωγική Επιδότηση για μια Μεγάλη Χώρα</a:t>
            </a:r>
            <a:endParaRPr lang="en-US" sz="1600" dirty="0">
              <a:solidFill>
                <a:srgbClr val="8A3A6A"/>
              </a:solidFill>
            </a:endParaRPr>
          </a:p>
          <a:p>
            <a:pPr>
              <a:spcBef>
                <a:spcPct val="10000"/>
              </a:spcBef>
              <a:spcAft>
                <a:spcPct val="10000"/>
              </a:spcAft>
            </a:pPr>
            <a:r>
              <a:rPr lang="el-GR" dirty="0" smtClean="0"/>
              <a:t>Το διάγραμμα</a:t>
            </a:r>
            <a:r>
              <a:rPr lang="en-US" dirty="0" smtClean="0"/>
              <a:t> </a:t>
            </a:r>
            <a:r>
              <a:rPr lang="en-US" dirty="0"/>
              <a:t>(a) </a:t>
            </a:r>
            <a:r>
              <a:rPr lang="el-GR" dirty="0" smtClean="0"/>
              <a:t>δείχνει τις επιπτώσεις της επιδότησης για τη χώρα μας. </a:t>
            </a:r>
            <a:endParaRPr lang="en-US" dirty="0"/>
          </a:p>
          <a:p>
            <a:pPr>
              <a:spcBef>
                <a:spcPct val="10000"/>
              </a:spcBef>
              <a:spcAft>
                <a:spcPct val="10000"/>
              </a:spcAft>
            </a:pPr>
            <a:r>
              <a:rPr lang="el-GR" dirty="0" smtClean="0"/>
              <a:t>Η εγχώρια τιμή αυξάνει από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baseline="30000" dirty="0"/>
              <a:t>*</a:t>
            </a:r>
            <a:r>
              <a:rPr lang="en-US" dirty="0"/>
              <a:t>+ </a:t>
            </a:r>
            <a:r>
              <a:rPr lang="en-US" i="1" dirty="0"/>
              <a:t>s</a:t>
            </a:r>
            <a:r>
              <a:rPr lang="en-US" dirty="0"/>
              <a:t>, </a:t>
            </a:r>
            <a:r>
              <a:rPr lang="el-GR" dirty="0" smtClean="0"/>
              <a:t>η εγχώρια ζητούμενη ποσότητα μειώνεται από </a:t>
            </a:r>
            <a:r>
              <a:rPr lang="en-US" i="1" dirty="0" smtClean="0"/>
              <a:t>D</a:t>
            </a:r>
            <a:r>
              <a:rPr lang="en-US" baseline="-25000" dirty="0" smtClean="0"/>
              <a:t>1</a:t>
            </a:r>
            <a:r>
              <a:rPr lang="en-US" dirty="0" smtClean="0"/>
              <a:t> </a:t>
            </a:r>
            <a:r>
              <a:rPr lang="el-GR" dirty="0" smtClean="0"/>
              <a:t>σε</a:t>
            </a:r>
            <a:r>
              <a:rPr lang="en-US" dirty="0" smtClean="0"/>
              <a:t> </a:t>
            </a:r>
            <a:r>
              <a:rPr lang="en-US" i="1" dirty="0"/>
              <a:t>D</a:t>
            </a:r>
            <a:r>
              <a:rPr lang="en-US" baseline="-25000" dirty="0"/>
              <a:t>2</a:t>
            </a:r>
            <a:r>
              <a:rPr lang="en-US" dirty="0"/>
              <a:t>, </a:t>
            </a:r>
            <a:r>
              <a:rPr lang="el-GR" dirty="0" smtClean="0"/>
              <a:t>και η εγχώρια προσφερόμενη ποσότητα αυξάνει από </a:t>
            </a:r>
            <a:r>
              <a:rPr lang="en-US" dirty="0" smtClean="0"/>
              <a:t> </a:t>
            </a:r>
            <a:r>
              <a:rPr lang="en-US" i="1" dirty="0" smtClean="0"/>
              <a:t>S</a:t>
            </a:r>
            <a:r>
              <a:rPr lang="en-US" baseline="-25000" dirty="0" smtClean="0"/>
              <a:t>1</a:t>
            </a:r>
            <a:r>
              <a:rPr lang="en-US" dirty="0" smtClean="0"/>
              <a:t> </a:t>
            </a:r>
            <a:r>
              <a:rPr lang="el-GR" dirty="0" smtClean="0"/>
              <a:t>σε</a:t>
            </a:r>
            <a:r>
              <a:rPr lang="en-US" dirty="0" smtClean="0"/>
              <a:t> </a:t>
            </a:r>
            <a:r>
              <a:rPr lang="en-US" i="1" dirty="0"/>
              <a:t>S</a:t>
            </a:r>
            <a:r>
              <a:rPr lang="en-US" baseline="-25000" dirty="0"/>
              <a:t>2</a:t>
            </a:r>
            <a:r>
              <a:rPr lang="en-US" dirty="0"/>
              <a:t>. </a:t>
            </a:r>
          </a:p>
          <a:p>
            <a:pPr>
              <a:spcBef>
                <a:spcPct val="10000"/>
              </a:spcBef>
              <a:spcAft>
                <a:spcPct val="10000"/>
              </a:spcAft>
            </a:pPr>
            <a:r>
              <a:rPr lang="el-GR" dirty="0" smtClean="0"/>
              <a:t>Η απώλεια νεκρού βάρους για τη χώρα μας είναι η περιοχή του τριγώνου </a:t>
            </a:r>
            <a:r>
              <a:rPr lang="en-US" dirty="0" smtClean="0"/>
              <a:t>(</a:t>
            </a:r>
            <a:r>
              <a:rPr lang="en-US" i="1" dirty="0"/>
              <a:t>b</a:t>
            </a:r>
            <a:r>
              <a:rPr lang="en-US" dirty="0"/>
              <a:t> + </a:t>
            </a:r>
            <a:r>
              <a:rPr lang="en-US" i="1" dirty="0"/>
              <a:t>d</a:t>
            </a:r>
            <a:r>
              <a:rPr lang="en-US" dirty="0"/>
              <a:t>), </a:t>
            </a:r>
            <a:r>
              <a:rPr lang="el-GR" dirty="0" smtClean="0"/>
              <a:t>αλλά η χώρα μας έχει επίσης μια απώλεια σε όρους εμπορίου ίση με την περιοχή </a:t>
            </a:r>
            <a:r>
              <a:rPr lang="en-US" i="1" dirty="0" smtClean="0"/>
              <a:t>e</a:t>
            </a:r>
            <a:r>
              <a:rPr lang="en-US" dirty="0"/>
              <a:t>.</a:t>
            </a:r>
          </a:p>
        </p:txBody>
      </p:sp>
      <p:sp>
        <p:nvSpPr>
          <p:cNvPr id="13" name="Rectangle 12"/>
          <p:cNvSpPr>
            <a:spLocks noChangeArrowheads="1"/>
          </p:cNvSpPr>
          <p:nvPr/>
        </p:nvSpPr>
        <p:spPr bwMode="auto">
          <a:xfrm>
            <a:off x="1333500" y="1604963"/>
            <a:ext cx="5981700" cy="287178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7" name="Picture 46"/>
          <p:cNvPicPr>
            <a:picLocks noChangeAspect="1"/>
          </p:cNvPicPr>
          <p:nvPr/>
        </p:nvPicPr>
        <p:blipFill>
          <a:blip r:embed="rId3" cstate="print"/>
          <a:srcRect/>
          <a:stretch>
            <a:fillRect/>
          </a:stretch>
        </p:blipFill>
        <p:spPr bwMode="auto">
          <a:xfrm>
            <a:off x="1333500" y="1647825"/>
            <a:ext cx="5514975" cy="2828925"/>
          </a:xfrm>
          <a:prstGeom prst="rect">
            <a:avLst/>
          </a:prstGeom>
          <a:noFill/>
          <a:ln w="9525">
            <a:noFill/>
            <a:miter lim="800000"/>
            <a:headEnd/>
            <a:tailEnd/>
          </a:ln>
        </p:spPr>
      </p:pic>
      <p:pic>
        <p:nvPicPr>
          <p:cNvPr id="36" name="Picture 35"/>
          <p:cNvPicPr>
            <a:picLocks noChangeAspect="1"/>
          </p:cNvPicPr>
          <p:nvPr/>
        </p:nvPicPr>
        <p:blipFill>
          <a:blip r:embed="rId4" cstate="print"/>
          <a:srcRect/>
          <a:stretch>
            <a:fillRect/>
          </a:stretch>
        </p:blipFill>
        <p:spPr bwMode="auto">
          <a:xfrm>
            <a:off x="1333500" y="1647825"/>
            <a:ext cx="5514975" cy="2828925"/>
          </a:xfrm>
          <a:prstGeom prst="rect">
            <a:avLst/>
          </a:prstGeom>
          <a:noFill/>
          <a:ln w="9525">
            <a:noFill/>
            <a:miter lim="800000"/>
            <a:headEnd/>
            <a:tailEnd/>
          </a:ln>
        </p:spPr>
      </p:pic>
      <p:pic>
        <p:nvPicPr>
          <p:cNvPr id="8" name="Picture 7"/>
          <p:cNvPicPr>
            <a:picLocks noChangeAspect="1"/>
          </p:cNvPicPr>
          <p:nvPr/>
        </p:nvPicPr>
        <p:blipFill>
          <a:blip r:embed="rId5" cstate="print"/>
          <a:srcRect/>
          <a:stretch>
            <a:fillRect/>
          </a:stretch>
        </p:blipFill>
        <p:spPr bwMode="auto">
          <a:xfrm>
            <a:off x="1333500" y="1647825"/>
            <a:ext cx="5514975" cy="2828925"/>
          </a:xfrm>
          <a:prstGeom prst="rect">
            <a:avLst/>
          </a:prstGeom>
          <a:noFill/>
          <a:ln w="9525">
            <a:noFill/>
            <a:miter lim="800000"/>
            <a:headEnd/>
            <a:tailEnd/>
          </a:ln>
        </p:spPr>
      </p:pic>
      <p:pic>
        <p:nvPicPr>
          <p:cNvPr id="14" name="Picture 13"/>
          <p:cNvPicPr>
            <a:picLocks noChangeAspect="1"/>
          </p:cNvPicPr>
          <p:nvPr/>
        </p:nvPicPr>
        <p:blipFill>
          <a:blip r:embed="rId6" cstate="print"/>
          <a:srcRect/>
          <a:stretch>
            <a:fillRect/>
          </a:stretch>
        </p:blipFill>
        <p:spPr bwMode="auto">
          <a:xfrm>
            <a:off x="1333500" y="1647825"/>
            <a:ext cx="5514975" cy="2828925"/>
          </a:xfrm>
          <a:prstGeom prst="rect">
            <a:avLst/>
          </a:prstGeom>
          <a:noFill/>
          <a:ln w="9525">
            <a:noFill/>
            <a:miter lim="800000"/>
            <a:headEnd/>
            <a:tailEnd/>
          </a:ln>
        </p:spPr>
      </p:pic>
      <p:pic>
        <p:nvPicPr>
          <p:cNvPr id="19" name="Picture 18"/>
          <p:cNvPicPr>
            <a:picLocks noChangeAspect="1"/>
          </p:cNvPicPr>
          <p:nvPr/>
        </p:nvPicPr>
        <p:blipFill>
          <a:blip r:embed="rId7" cstate="print"/>
          <a:srcRect/>
          <a:stretch>
            <a:fillRect/>
          </a:stretch>
        </p:blipFill>
        <p:spPr bwMode="auto">
          <a:xfrm>
            <a:off x="1333500" y="1647825"/>
            <a:ext cx="5514975" cy="2828925"/>
          </a:xfrm>
          <a:prstGeom prst="rect">
            <a:avLst/>
          </a:prstGeom>
          <a:noFill/>
          <a:ln w="9525">
            <a:noFill/>
            <a:miter lim="800000"/>
            <a:headEnd/>
            <a:tailEnd/>
          </a:ln>
        </p:spPr>
      </p:pic>
      <p:pic>
        <p:nvPicPr>
          <p:cNvPr id="4" name="Picture 3"/>
          <p:cNvPicPr>
            <a:picLocks noChangeAspect="1"/>
          </p:cNvPicPr>
          <p:nvPr/>
        </p:nvPicPr>
        <p:blipFill>
          <a:blip r:embed="rId8" cstate="print"/>
          <a:srcRect/>
          <a:stretch>
            <a:fillRect/>
          </a:stretch>
        </p:blipFill>
        <p:spPr bwMode="auto">
          <a:xfrm>
            <a:off x="1333500" y="1647825"/>
            <a:ext cx="5514975" cy="2828925"/>
          </a:xfrm>
          <a:prstGeom prst="rect">
            <a:avLst/>
          </a:prstGeom>
          <a:noFill/>
          <a:ln w="9525">
            <a:noFill/>
            <a:miter lim="800000"/>
            <a:headEnd/>
            <a:tailEnd/>
          </a:ln>
        </p:spPr>
      </p:pic>
      <p:pic>
        <p:nvPicPr>
          <p:cNvPr id="5" name="Picture 4"/>
          <p:cNvPicPr>
            <a:picLocks noChangeAspect="1"/>
          </p:cNvPicPr>
          <p:nvPr/>
        </p:nvPicPr>
        <p:blipFill>
          <a:blip r:embed="rId9" cstate="print"/>
          <a:srcRect/>
          <a:stretch>
            <a:fillRect/>
          </a:stretch>
        </p:blipFill>
        <p:spPr bwMode="auto">
          <a:xfrm>
            <a:off x="1333500" y="1647825"/>
            <a:ext cx="5514975" cy="2828925"/>
          </a:xfrm>
          <a:prstGeom prst="rect">
            <a:avLst/>
          </a:prstGeom>
          <a:noFill/>
          <a:ln w="9525">
            <a:noFill/>
            <a:miter lim="800000"/>
            <a:headEnd/>
            <a:tailEnd/>
          </a:ln>
        </p:spPr>
      </p:pic>
      <p:pic>
        <p:nvPicPr>
          <p:cNvPr id="6" name="Picture 5"/>
          <p:cNvPicPr>
            <a:picLocks noChangeAspect="1"/>
          </p:cNvPicPr>
          <p:nvPr/>
        </p:nvPicPr>
        <p:blipFill>
          <a:blip r:embed="rId10" cstate="print"/>
          <a:srcRect/>
          <a:stretch>
            <a:fillRect/>
          </a:stretch>
        </p:blipFill>
        <p:spPr bwMode="auto">
          <a:xfrm>
            <a:off x="1333500" y="1647825"/>
            <a:ext cx="5514975" cy="2828925"/>
          </a:xfrm>
          <a:prstGeom prst="rect">
            <a:avLst/>
          </a:prstGeom>
          <a:noFill/>
          <a:ln w="9525">
            <a:noFill/>
            <a:miter lim="800000"/>
            <a:headEnd/>
            <a:tailEnd/>
          </a:ln>
        </p:spPr>
      </p:pic>
      <p:pic>
        <p:nvPicPr>
          <p:cNvPr id="26" name="Picture 25"/>
          <p:cNvPicPr>
            <a:picLocks noChangeAspect="1"/>
          </p:cNvPicPr>
          <p:nvPr/>
        </p:nvPicPr>
        <p:blipFill>
          <a:blip r:embed="rId11" cstate="print"/>
          <a:srcRect/>
          <a:stretch>
            <a:fillRect/>
          </a:stretch>
        </p:blipFill>
        <p:spPr bwMode="auto">
          <a:xfrm>
            <a:off x="1333500" y="1647825"/>
            <a:ext cx="5514975" cy="2828925"/>
          </a:xfrm>
          <a:prstGeom prst="rect">
            <a:avLst/>
          </a:prstGeom>
          <a:noFill/>
          <a:ln w="9525">
            <a:noFill/>
            <a:miter lim="800000"/>
            <a:headEnd/>
            <a:tailEnd/>
          </a:ln>
        </p:spPr>
      </p:pic>
      <p:pic>
        <p:nvPicPr>
          <p:cNvPr id="30" name="Picture 29"/>
          <p:cNvPicPr>
            <a:picLocks noChangeAspect="1"/>
          </p:cNvPicPr>
          <p:nvPr/>
        </p:nvPicPr>
        <p:blipFill>
          <a:blip r:embed="rId12" cstate="print"/>
          <a:srcRect/>
          <a:stretch>
            <a:fillRect/>
          </a:stretch>
        </p:blipFill>
        <p:spPr bwMode="auto">
          <a:xfrm>
            <a:off x="1333500" y="1647825"/>
            <a:ext cx="5514975" cy="2828925"/>
          </a:xfrm>
          <a:prstGeom prst="rect">
            <a:avLst/>
          </a:prstGeom>
          <a:noFill/>
          <a:ln w="9525">
            <a:noFill/>
            <a:miter lim="800000"/>
            <a:headEnd/>
            <a:tailEnd/>
          </a:ln>
        </p:spPr>
      </p:pic>
      <p:pic>
        <p:nvPicPr>
          <p:cNvPr id="31" name="Picture 30"/>
          <p:cNvPicPr>
            <a:picLocks noChangeAspect="1"/>
          </p:cNvPicPr>
          <p:nvPr/>
        </p:nvPicPr>
        <p:blipFill>
          <a:blip r:embed="rId13" cstate="print"/>
          <a:srcRect/>
          <a:stretch>
            <a:fillRect/>
          </a:stretch>
        </p:blipFill>
        <p:spPr bwMode="auto">
          <a:xfrm>
            <a:off x="1333500" y="1647825"/>
            <a:ext cx="5514975" cy="28289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p:stCondLst>
                              <p:cond delay="1500"/>
                            </p:stCondLst>
                            <p:childTnLst>
                              <p:par>
                                <p:cTn id="17" presetID="29"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ppt_x</p:attrName>
                                        </p:attrNameLst>
                                      </p:cBhvr>
                                      <p:tavLst>
                                        <p:tav tm="0">
                                          <p:val>
                                            <p:strVal val="#ppt_x-.2"/>
                                          </p:val>
                                        </p:tav>
                                        <p:tav tm="100000">
                                          <p:val>
                                            <p:strVal val="#ppt_x"/>
                                          </p:val>
                                        </p:tav>
                                      </p:tavLst>
                                    </p:anim>
                                    <p:anim calcmode="lin" valueType="num">
                                      <p:cBhvr>
                                        <p:cTn id="20"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21" dur="500"/>
                                        <p:tgtEl>
                                          <p:spTgt spid="3"/>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left)">
                                      <p:cBhvr>
                                        <p:cTn id="29" dur="500"/>
                                        <p:tgtEl>
                                          <p:spTgt spid="13"/>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animEffect transition="in" filter="wipe(left)">
                                      <p:cBhvr>
                                        <p:cTn id="33" dur="500"/>
                                        <p:tgtEl>
                                          <p:spTgt spid="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2">
                                            <p:txEl>
                                              <p:pRg st="1" end="1"/>
                                            </p:txEl>
                                          </p:spTgt>
                                        </p:tgtEl>
                                        <p:attrNameLst>
                                          <p:attrName>style.visibility</p:attrName>
                                        </p:attrNameLst>
                                      </p:cBhvr>
                                      <p:to>
                                        <p:strVal val="visible"/>
                                      </p:to>
                                    </p:set>
                                    <p:animEffect transition="in" filter="wipe(left)">
                                      <p:cBhvr>
                                        <p:cTn id="38" dur="500"/>
                                        <p:tgtEl>
                                          <p:spTgt spid="12">
                                            <p:txEl>
                                              <p:pRg st="1" end="1"/>
                                            </p:txEl>
                                          </p:spTgt>
                                        </p:tgtEl>
                                      </p:cBhvr>
                                    </p:animEffect>
                                  </p:childTnLst>
                                </p:cTn>
                              </p:par>
                            </p:childTnLst>
                          </p:cTn>
                        </p:par>
                        <p:par>
                          <p:cTn id="39" fill="hold">
                            <p:stCondLst>
                              <p:cond delay="500"/>
                            </p:stCondLst>
                            <p:childTnLst>
                              <p:par>
                                <p:cTn id="40" presetID="22" presetClass="entr" presetSubtype="8" fill="hold"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left)">
                                      <p:cBhvr>
                                        <p:cTn id="42" dur="750"/>
                                        <p:tgtEl>
                                          <p:spTgt spid="4"/>
                                        </p:tgtEl>
                                      </p:cBhvr>
                                    </p:animEffect>
                                  </p:childTnLst>
                                </p:cTn>
                              </p:par>
                            </p:childTnLst>
                          </p:cTn>
                        </p:par>
                        <p:par>
                          <p:cTn id="43" fill="hold">
                            <p:stCondLst>
                              <p:cond delay="1250"/>
                            </p:stCondLst>
                            <p:childTnLst>
                              <p:par>
                                <p:cTn id="44" presetID="22" presetClass="entr" presetSubtype="8"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left)">
                                      <p:cBhvr>
                                        <p:cTn id="46" dur="750"/>
                                        <p:tgtEl>
                                          <p:spTgt spid="5"/>
                                        </p:tgtEl>
                                      </p:cBhvr>
                                    </p:animEffect>
                                  </p:childTnLst>
                                </p:cTn>
                              </p:par>
                            </p:childTnLst>
                          </p:cTn>
                        </p:par>
                        <p:par>
                          <p:cTn id="47" fill="hold">
                            <p:stCondLst>
                              <p:cond delay="2000"/>
                            </p:stCondLst>
                            <p:childTnLst>
                              <p:par>
                                <p:cTn id="48" presetID="22" presetClass="entr" presetSubtype="8" fill="hold"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750"/>
                                        <p:tgtEl>
                                          <p:spTgt spid="6"/>
                                        </p:tgtEl>
                                      </p:cBhvr>
                                    </p:animEffect>
                                  </p:childTnLst>
                                </p:cTn>
                              </p:par>
                            </p:childTnLst>
                          </p:cTn>
                        </p:par>
                        <p:par>
                          <p:cTn id="51" fill="hold">
                            <p:stCondLst>
                              <p:cond delay="2750"/>
                            </p:stCondLst>
                            <p:childTnLst>
                              <p:par>
                                <p:cTn id="52" presetID="22" presetClass="entr" presetSubtype="8" fill="hold" nodeType="after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ipe(left)">
                                      <p:cBhvr>
                                        <p:cTn id="54" dur="750"/>
                                        <p:tgtEl>
                                          <p:spTgt spid="8"/>
                                        </p:tgtEl>
                                      </p:cBhvr>
                                    </p:animEffect>
                                  </p:childTnLst>
                                </p:cTn>
                              </p:par>
                            </p:childTnLst>
                          </p:cTn>
                        </p:par>
                        <p:par>
                          <p:cTn id="55" fill="hold">
                            <p:stCondLst>
                              <p:cond delay="3500"/>
                            </p:stCondLst>
                            <p:childTnLst>
                              <p:par>
                                <p:cTn id="56" presetID="22" presetClass="entr" presetSubtype="1" fill="hold" nodeType="after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ipe(up)">
                                      <p:cBhvr>
                                        <p:cTn id="58" dur="750"/>
                                        <p:tgtEl>
                                          <p:spTgt spid="14"/>
                                        </p:tgtEl>
                                      </p:cBhvr>
                                    </p:animEffect>
                                  </p:childTnLst>
                                </p:cTn>
                              </p:par>
                            </p:childTnLst>
                          </p:cTn>
                        </p:par>
                        <p:par>
                          <p:cTn id="59" fill="hold">
                            <p:stCondLst>
                              <p:cond delay="4250"/>
                            </p:stCondLst>
                            <p:childTnLst>
                              <p:par>
                                <p:cTn id="60" presetID="22" presetClass="entr" presetSubtype="1"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75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2">
                                            <p:txEl>
                                              <p:pRg st="2" end="2"/>
                                            </p:txEl>
                                          </p:spTgt>
                                        </p:tgtEl>
                                        <p:attrNameLst>
                                          <p:attrName>style.visibility</p:attrName>
                                        </p:attrNameLst>
                                      </p:cBhvr>
                                      <p:to>
                                        <p:strVal val="visible"/>
                                      </p:to>
                                    </p:set>
                                    <p:animEffect transition="in" filter="wipe(left)">
                                      <p:cBhvr>
                                        <p:cTn id="67" dur="500"/>
                                        <p:tgtEl>
                                          <p:spTgt spid="12">
                                            <p:txEl>
                                              <p:pRg st="2" end="2"/>
                                            </p:txEl>
                                          </p:spTgt>
                                        </p:tgtEl>
                                      </p:cBhvr>
                                    </p:animEffect>
                                  </p:childTnLst>
                                </p:cTn>
                              </p:par>
                            </p:childTnLst>
                          </p:cTn>
                        </p:par>
                        <p:par>
                          <p:cTn id="68" fill="hold">
                            <p:stCondLst>
                              <p:cond delay="500"/>
                            </p:stCondLst>
                            <p:childTnLst>
                              <p:par>
                                <p:cTn id="69" presetID="22" presetClass="entr" presetSubtype="8" fill="hold"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left)">
                                      <p:cBhvr>
                                        <p:cTn id="71" dur="750"/>
                                        <p:tgtEl>
                                          <p:spTgt spid="26"/>
                                        </p:tgtEl>
                                      </p:cBhvr>
                                    </p:animEffect>
                                  </p:childTnLst>
                                </p:cTn>
                              </p:par>
                            </p:childTnLst>
                          </p:cTn>
                        </p:par>
                        <p:par>
                          <p:cTn id="72" fill="hold">
                            <p:stCondLst>
                              <p:cond delay="1250"/>
                            </p:stCondLst>
                            <p:childTnLst>
                              <p:par>
                                <p:cTn id="73" presetID="22" presetClass="entr" presetSubtype="1"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wipe(up)">
                                      <p:cBhvr>
                                        <p:cTn id="75" dur="750"/>
                                        <p:tgtEl>
                                          <p:spTgt spid="30"/>
                                        </p:tgtEl>
                                      </p:cBhvr>
                                    </p:animEffect>
                                  </p:childTnLst>
                                </p:cTn>
                              </p:par>
                            </p:childTnLst>
                          </p:cTn>
                        </p:par>
                        <p:par>
                          <p:cTn id="76" fill="hold">
                            <p:stCondLst>
                              <p:cond delay="2000"/>
                            </p:stCondLst>
                            <p:childTnLst>
                              <p:par>
                                <p:cTn id="77" presetID="22" presetClass="entr" presetSubtype="1" fill="hold"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wipe(up)">
                                      <p:cBhvr>
                                        <p:cTn id="79" dur="750"/>
                                        <p:tgtEl>
                                          <p:spTgt spid="3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12">
                                            <p:txEl>
                                              <p:pRg st="3" end="3"/>
                                            </p:txEl>
                                          </p:spTgt>
                                        </p:tgtEl>
                                        <p:attrNameLst>
                                          <p:attrName>style.visibility</p:attrName>
                                        </p:attrNameLst>
                                      </p:cBhvr>
                                      <p:to>
                                        <p:strVal val="visible"/>
                                      </p:to>
                                    </p:set>
                                    <p:animEffect transition="in" filter="wipe(left)">
                                      <p:cBhvr>
                                        <p:cTn id="84" dur="500"/>
                                        <p:tgtEl>
                                          <p:spTgt spid="12">
                                            <p:txEl>
                                              <p:pRg st="3" end="3"/>
                                            </p:txEl>
                                          </p:spTgt>
                                        </p:tgtEl>
                                      </p:cBhvr>
                                    </p:animEffect>
                                  </p:childTnLst>
                                </p:cTn>
                              </p:par>
                            </p:childTnLst>
                          </p:cTn>
                        </p:par>
                        <p:par>
                          <p:cTn id="85" fill="hold">
                            <p:stCondLst>
                              <p:cond delay="500"/>
                            </p:stCondLst>
                            <p:childTnLst>
                              <p:par>
                                <p:cTn id="86" presetID="22" presetClass="entr" presetSubtype="8" fill="hold"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left)">
                                      <p:cBhvr>
                                        <p:cTn id="88" dur="750"/>
                                        <p:tgtEl>
                                          <p:spTgt spid="36"/>
                                        </p:tgtEl>
                                      </p:cBhvr>
                                    </p:animEffect>
                                  </p:childTnLst>
                                </p:cTn>
                              </p:par>
                            </p:childTnLst>
                          </p:cTn>
                        </p:par>
                        <p:par>
                          <p:cTn id="89" fill="hold">
                            <p:stCondLst>
                              <p:cond delay="1250"/>
                            </p:stCondLst>
                            <p:childTnLst>
                              <p:par>
                                <p:cTn id="90" presetID="22" presetClass="entr" presetSubtype="8" fill="hold"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wipe(left)">
                                      <p:cBhvr>
                                        <p:cTn id="9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5" grpId="0" autoUpdateAnimBg="0"/>
      <p:bldP spid="11" grpId="0" animBg="1"/>
      <p:bldP spid="12" grpId="0" uiExpand="1" build="p" bldLvl="2"/>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7889" name="Group 5"/>
          <p:cNvGrpSpPr>
            <a:grpSpLocks/>
          </p:cNvGrpSpPr>
          <p:nvPr/>
        </p:nvGrpSpPr>
        <p:grpSpPr bwMode="auto">
          <a:xfrm>
            <a:off x="566738" y="406400"/>
            <a:ext cx="8482012" cy="144463"/>
            <a:chOff x="566738" y="417533"/>
            <a:chExt cx="6138862" cy="206583"/>
          </a:xfrm>
        </p:grpSpPr>
        <p:sp>
          <p:nvSpPr>
            <p:cNvPr id="37919"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37920"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37890" name="Rectangle 3"/>
          <p:cNvSpPr>
            <a:spLocks noGrp="1" noChangeArrowheads="1"/>
          </p:cNvSpPr>
          <p:nvPr>
            <p:ph type="title"/>
          </p:nvPr>
        </p:nvSpPr>
        <p:spPr>
          <a:xfrm>
            <a:off x="0" y="0"/>
            <a:ext cx="9144000" cy="820738"/>
          </a:xfrm>
        </p:spPr>
        <p:txBody>
          <a:bodyPr/>
          <a:lstStyle/>
          <a:p>
            <a:r>
              <a:rPr lang="en-US" dirty="0" smtClean="0">
                <a:solidFill>
                  <a:srgbClr val="69134B"/>
                </a:solidFill>
              </a:rPr>
              <a:t>3 </a:t>
            </a:r>
            <a:r>
              <a:rPr lang="el-GR" sz="2000" dirty="0" smtClean="0">
                <a:solidFill>
                  <a:srgbClr val="69134B"/>
                </a:solidFill>
              </a:rPr>
              <a:t>Εξαγωγικές Επιδοτήσεις Αγροτικών Προϊόντων σε μια Μεγάλη Χώρα </a:t>
            </a:r>
            <a:endParaRPr lang="en-US" sz="2000" dirty="0" smtClean="0">
              <a:solidFill>
                <a:srgbClr val="69134B"/>
              </a:solidFill>
            </a:endParaRPr>
          </a:p>
        </p:txBody>
      </p:sp>
      <p:sp>
        <p:nvSpPr>
          <p:cNvPr id="37891" name="Rectangle 5"/>
          <p:cNvSpPr>
            <a:spLocks noChangeArrowheads="1"/>
          </p:cNvSpPr>
          <p:nvPr/>
        </p:nvSpPr>
        <p:spPr bwMode="auto">
          <a:xfrm>
            <a:off x="566738" y="67786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της Επιδότησης</a:t>
            </a:r>
            <a:endParaRPr lang="en-US" sz="2400" dirty="0" smtClean="0">
              <a:solidFill>
                <a:srgbClr val="356A41"/>
              </a:solidFill>
            </a:endParaRPr>
          </a:p>
        </p:txBody>
      </p:sp>
      <p:grpSp>
        <p:nvGrpSpPr>
          <p:cNvPr id="37892" name="Group 39"/>
          <p:cNvGrpSpPr>
            <a:grpSpLocks/>
          </p:cNvGrpSpPr>
          <p:nvPr/>
        </p:nvGrpSpPr>
        <p:grpSpPr bwMode="auto">
          <a:xfrm>
            <a:off x="914400" y="1204913"/>
            <a:ext cx="6829425" cy="5440362"/>
            <a:chOff x="566738" y="2200275"/>
            <a:chExt cx="7805737" cy="4219575"/>
          </a:xfrm>
        </p:grpSpPr>
        <p:sp>
          <p:nvSpPr>
            <p:cNvPr id="37917" name="Rectangle 8"/>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7918" name="Rectangle 9"/>
            <p:cNvSpPr>
              <a:spLocks noChangeArrowheads="1"/>
            </p:cNvSpPr>
            <p:nvPr/>
          </p:nvSpPr>
          <p:spPr bwMode="auto">
            <a:xfrm>
              <a:off x="581023" y="2219327"/>
              <a:ext cx="7772401" cy="24296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7893" name="Text Box 7"/>
          <p:cNvSpPr txBox="1">
            <a:spLocks noChangeArrowheads="1"/>
          </p:cNvSpPr>
          <p:nvPr/>
        </p:nvSpPr>
        <p:spPr bwMode="auto">
          <a:xfrm>
            <a:off x="933450" y="1225550"/>
            <a:ext cx="22764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10-2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12" name="Rectangle 11"/>
          <p:cNvSpPr>
            <a:spLocks noChangeArrowheads="1"/>
          </p:cNvSpPr>
          <p:nvPr/>
        </p:nvSpPr>
        <p:spPr bwMode="auto">
          <a:xfrm>
            <a:off x="1009650" y="4446588"/>
            <a:ext cx="6734175" cy="2366802"/>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Εξαγωγική Επιδότηση για μια Μεγάλη Χώρα (συνέχεια)</a:t>
            </a:r>
            <a:endParaRPr lang="en-US" sz="1600" dirty="0">
              <a:solidFill>
                <a:srgbClr val="8A3A6A"/>
              </a:solidFill>
            </a:endParaRPr>
          </a:p>
          <a:p>
            <a:pPr>
              <a:spcBef>
                <a:spcPct val="10000"/>
              </a:spcBef>
              <a:spcAft>
                <a:spcPct val="10000"/>
              </a:spcAft>
            </a:pPr>
            <a:r>
              <a:rPr lang="el-GR" dirty="0" smtClean="0"/>
              <a:t>Στην παγκόσμια αγορά, η επιδότηση που παρέχεται στη χώρα μας μετατοπίζει την καμπύλη προσφοράς εξαγωγών από τη θέση </a:t>
            </a:r>
            <a:r>
              <a:rPr lang="en-US" i="1" dirty="0" smtClean="0"/>
              <a:t>X</a:t>
            </a:r>
            <a:r>
              <a:rPr lang="en-US" dirty="0" smtClean="0"/>
              <a:t> </a:t>
            </a:r>
            <a:r>
              <a:rPr lang="el-GR" dirty="0" smtClean="0"/>
              <a:t>στη θέση</a:t>
            </a:r>
            <a:r>
              <a:rPr lang="en-US" dirty="0" smtClean="0"/>
              <a:t> </a:t>
            </a:r>
            <a:r>
              <a:rPr lang="en-US" i="1" dirty="0"/>
              <a:t>X</a:t>
            </a:r>
            <a:r>
              <a:rPr lang="en-US" dirty="0"/>
              <a:t> − </a:t>
            </a:r>
            <a:r>
              <a:rPr lang="en-US" i="1" dirty="0"/>
              <a:t>s, </a:t>
            </a:r>
            <a:r>
              <a:rPr lang="en-US" dirty="0"/>
              <a:t> </a:t>
            </a:r>
            <a:r>
              <a:rPr lang="el-GR" dirty="0" smtClean="0"/>
              <a:t>αντανακλώντας το χαμηλότερο οριακό κόστος εξαγωγών.</a:t>
            </a:r>
            <a:endParaRPr lang="en-US" dirty="0"/>
          </a:p>
          <a:p>
            <a:pPr>
              <a:spcBef>
                <a:spcPct val="10000"/>
              </a:spcBef>
              <a:spcAft>
                <a:spcPct val="10000"/>
              </a:spcAft>
            </a:pPr>
            <a:r>
              <a:rPr lang="el-GR" dirty="0" smtClean="0"/>
              <a:t>Ως αποτέλεσμα, η παγκόσμια τιμή πέφτει από </a:t>
            </a:r>
            <a:r>
              <a:rPr lang="en-US" i="1" dirty="0" smtClean="0"/>
              <a:t>P</a:t>
            </a:r>
            <a:r>
              <a:rPr lang="en-US" i="1" baseline="30000" dirty="0" smtClean="0"/>
              <a:t>W</a:t>
            </a:r>
            <a:r>
              <a:rPr lang="en-US" dirty="0" smtClean="0"/>
              <a:t> </a:t>
            </a:r>
            <a:r>
              <a:rPr lang="el-GR" dirty="0" smtClean="0"/>
              <a:t>σε</a:t>
            </a:r>
            <a:r>
              <a:rPr lang="en-US" dirty="0" smtClean="0"/>
              <a:t> </a:t>
            </a:r>
            <a:r>
              <a:rPr lang="en-US" i="1" dirty="0"/>
              <a:t>P</a:t>
            </a:r>
            <a:r>
              <a:rPr lang="en-US" baseline="30000" dirty="0"/>
              <a:t>*</a:t>
            </a:r>
            <a:r>
              <a:rPr lang="en-US" dirty="0"/>
              <a:t>. </a:t>
            </a:r>
            <a:r>
              <a:rPr lang="el-GR" dirty="0" smtClean="0"/>
              <a:t>Η ξένη χώρα κερδίζει το πλεόνασμα καταναλωτή ίσο με την περιοχή </a:t>
            </a:r>
            <a:r>
              <a:rPr lang="en-US" i="1" dirty="0" smtClean="0"/>
              <a:t>e</a:t>
            </a:r>
            <a:r>
              <a:rPr lang="en-US" i="1" dirty="0">
                <a:sym typeface="Symbol" pitchFamily="18" charset="2"/>
              </a:rPr>
              <a:t></a:t>
            </a:r>
            <a:r>
              <a:rPr lang="en-US" dirty="0"/>
              <a:t>, </a:t>
            </a:r>
            <a:r>
              <a:rPr lang="el-GR" dirty="0" smtClean="0"/>
              <a:t>οπότε η παγκόσμια απώλεια νεκρού βάρους λόγω της επιδότησης είναι η περιοχή </a:t>
            </a:r>
            <a:r>
              <a:rPr lang="en-US" dirty="0" smtClean="0"/>
              <a:t>(</a:t>
            </a:r>
            <a:r>
              <a:rPr lang="en-US" i="1" dirty="0"/>
              <a:t>b</a:t>
            </a:r>
            <a:r>
              <a:rPr lang="en-US" dirty="0"/>
              <a:t> + </a:t>
            </a:r>
            <a:r>
              <a:rPr lang="en-US" i="1" dirty="0"/>
              <a:t>d</a:t>
            </a:r>
            <a:r>
              <a:rPr lang="en-US" dirty="0"/>
              <a:t> + </a:t>
            </a:r>
            <a:r>
              <a:rPr lang="en-US" i="1" dirty="0"/>
              <a:t>f</a:t>
            </a:r>
            <a:r>
              <a:rPr lang="en-US" dirty="0"/>
              <a:t>). </a:t>
            </a:r>
            <a:r>
              <a:rPr lang="el-GR" dirty="0" smtClean="0"/>
              <a:t>Η επιπλέον απώλεια νεκρού βάρους</a:t>
            </a:r>
            <a:r>
              <a:rPr lang="en-US" dirty="0" smtClean="0"/>
              <a:t> </a:t>
            </a:r>
            <a:r>
              <a:rPr lang="en-US" i="1" dirty="0"/>
              <a:t>f</a:t>
            </a:r>
            <a:r>
              <a:rPr lang="en-US" dirty="0"/>
              <a:t> </a:t>
            </a:r>
            <a:r>
              <a:rPr lang="el-GR" dirty="0" smtClean="0"/>
              <a:t>προκύπτει επειδή μόνο ένα μικρό μέρος της εγχώριας απώλειας από όρους εμπορίου αποτελεί κέρδος για την ξένη χώρα. </a:t>
            </a:r>
            <a:r>
              <a:rPr lang="en-US" dirty="0" smtClean="0"/>
              <a:t> </a:t>
            </a:r>
            <a:endParaRPr lang="en-US" dirty="0"/>
          </a:p>
        </p:txBody>
      </p:sp>
      <p:sp>
        <p:nvSpPr>
          <p:cNvPr id="37895" name="Rectangle 12"/>
          <p:cNvSpPr>
            <a:spLocks noChangeArrowheads="1"/>
          </p:cNvSpPr>
          <p:nvPr/>
        </p:nvSpPr>
        <p:spPr bwMode="auto">
          <a:xfrm>
            <a:off x="1333500" y="1604963"/>
            <a:ext cx="5981700" cy="287178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7896" name="Picture 46"/>
          <p:cNvPicPr>
            <a:picLocks noChangeAspect="1"/>
          </p:cNvPicPr>
          <p:nvPr/>
        </p:nvPicPr>
        <p:blipFill>
          <a:blip r:embed="rId3" cstate="print"/>
          <a:srcRect/>
          <a:stretch>
            <a:fillRect/>
          </a:stretch>
        </p:blipFill>
        <p:spPr bwMode="auto">
          <a:xfrm>
            <a:off x="1333500" y="1647825"/>
            <a:ext cx="5514975" cy="2828925"/>
          </a:xfrm>
          <a:prstGeom prst="rect">
            <a:avLst/>
          </a:prstGeom>
          <a:noFill/>
          <a:ln w="9525">
            <a:noFill/>
            <a:miter lim="800000"/>
            <a:headEnd/>
            <a:tailEnd/>
          </a:ln>
        </p:spPr>
      </p:pic>
      <p:pic>
        <p:nvPicPr>
          <p:cNvPr id="37897" name="Picture 35"/>
          <p:cNvPicPr>
            <a:picLocks noChangeAspect="1"/>
          </p:cNvPicPr>
          <p:nvPr/>
        </p:nvPicPr>
        <p:blipFill>
          <a:blip r:embed="rId4" cstate="print"/>
          <a:srcRect/>
          <a:stretch>
            <a:fillRect/>
          </a:stretch>
        </p:blipFill>
        <p:spPr bwMode="auto">
          <a:xfrm>
            <a:off x="1333500" y="1647825"/>
            <a:ext cx="5514975" cy="2828925"/>
          </a:xfrm>
          <a:prstGeom prst="rect">
            <a:avLst/>
          </a:prstGeom>
          <a:noFill/>
          <a:ln w="9525">
            <a:noFill/>
            <a:miter lim="800000"/>
            <a:headEnd/>
            <a:tailEnd/>
          </a:ln>
        </p:spPr>
      </p:pic>
      <p:pic>
        <p:nvPicPr>
          <p:cNvPr id="37898" name="Picture 7"/>
          <p:cNvPicPr>
            <a:picLocks noChangeAspect="1"/>
          </p:cNvPicPr>
          <p:nvPr/>
        </p:nvPicPr>
        <p:blipFill>
          <a:blip r:embed="rId5" cstate="print"/>
          <a:srcRect/>
          <a:stretch>
            <a:fillRect/>
          </a:stretch>
        </p:blipFill>
        <p:spPr bwMode="auto">
          <a:xfrm>
            <a:off x="1333500" y="1647825"/>
            <a:ext cx="5514975" cy="2828925"/>
          </a:xfrm>
          <a:prstGeom prst="rect">
            <a:avLst/>
          </a:prstGeom>
          <a:noFill/>
          <a:ln w="9525">
            <a:noFill/>
            <a:miter lim="800000"/>
            <a:headEnd/>
            <a:tailEnd/>
          </a:ln>
        </p:spPr>
      </p:pic>
      <p:pic>
        <p:nvPicPr>
          <p:cNvPr id="37899" name="Picture 13"/>
          <p:cNvPicPr>
            <a:picLocks noChangeAspect="1"/>
          </p:cNvPicPr>
          <p:nvPr/>
        </p:nvPicPr>
        <p:blipFill>
          <a:blip r:embed="rId6" cstate="print"/>
          <a:srcRect/>
          <a:stretch>
            <a:fillRect/>
          </a:stretch>
        </p:blipFill>
        <p:spPr bwMode="auto">
          <a:xfrm>
            <a:off x="1333500" y="1647825"/>
            <a:ext cx="5514975" cy="2828925"/>
          </a:xfrm>
          <a:prstGeom prst="rect">
            <a:avLst/>
          </a:prstGeom>
          <a:noFill/>
          <a:ln w="9525">
            <a:noFill/>
            <a:miter lim="800000"/>
            <a:headEnd/>
            <a:tailEnd/>
          </a:ln>
        </p:spPr>
      </p:pic>
      <p:pic>
        <p:nvPicPr>
          <p:cNvPr id="37900" name="Picture 18"/>
          <p:cNvPicPr>
            <a:picLocks noChangeAspect="1"/>
          </p:cNvPicPr>
          <p:nvPr/>
        </p:nvPicPr>
        <p:blipFill>
          <a:blip r:embed="rId7" cstate="print"/>
          <a:srcRect/>
          <a:stretch>
            <a:fillRect/>
          </a:stretch>
        </p:blipFill>
        <p:spPr bwMode="auto">
          <a:xfrm>
            <a:off x="1333500" y="1647825"/>
            <a:ext cx="5514975" cy="2828925"/>
          </a:xfrm>
          <a:prstGeom prst="rect">
            <a:avLst/>
          </a:prstGeom>
          <a:noFill/>
          <a:ln w="9525">
            <a:noFill/>
            <a:miter lim="800000"/>
            <a:headEnd/>
            <a:tailEnd/>
          </a:ln>
        </p:spPr>
      </p:pic>
      <p:pic>
        <p:nvPicPr>
          <p:cNvPr id="37901" name="Picture 3"/>
          <p:cNvPicPr>
            <a:picLocks noChangeAspect="1"/>
          </p:cNvPicPr>
          <p:nvPr/>
        </p:nvPicPr>
        <p:blipFill>
          <a:blip r:embed="rId8" cstate="print"/>
          <a:srcRect/>
          <a:stretch>
            <a:fillRect/>
          </a:stretch>
        </p:blipFill>
        <p:spPr bwMode="auto">
          <a:xfrm>
            <a:off x="1333500" y="1647825"/>
            <a:ext cx="5514975" cy="2828925"/>
          </a:xfrm>
          <a:prstGeom prst="rect">
            <a:avLst/>
          </a:prstGeom>
          <a:noFill/>
          <a:ln w="9525">
            <a:noFill/>
            <a:miter lim="800000"/>
            <a:headEnd/>
            <a:tailEnd/>
          </a:ln>
        </p:spPr>
      </p:pic>
      <p:pic>
        <p:nvPicPr>
          <p:cNvPr id="37902" name="Picture 4"/>
          <p:cNvPicPr>
            <a:picLocks noChangeAspect="1"/>
          </p:cNvPicPr>
          <p:nvPr/>
        </p:nvPicPr>
        <p:blipFill>
          <a:blip r:embed="rId9" cstate="print"/>
          <a:srcRect/>
          <a:stretch>
            <a:fillRect/>
          </a:stretch>
        </p:blipFill>
        <p:spPr bwMode="auto">
          <a:xfrm>
            <a:off x="1333500" y="1647825"/>
            <a:ext cx="5514975" cy="2828925"/>
          </a:xfrm>
          <a:prstGeom prst="rect">
            <a:avLst/>
          </a:prstGeom>
          <a:noFill/>
          <a:ln w="9525">
            <a:noFill/>
            <a:miter lim="800000"/>
            <a:headEnd/>
            <a:tailEnd/>
          </a:ln>
        </p:spPr>
      </p:pic>
      <p:pic>
        <p:nvPicPr>
          <p:cNvPr id="37903" name="Picture 5"/>
          <p:cNvPicPr>
            <a:picLocks noChangeAspect="1"/>
          </p:cNvPicPr>
          <p:nvPr/>
        </p:nvPicPr>
        <p:blipFill>
          <a:blip r:embed="rId10" cstate="print"/>
          <a:srcRect/>
          <a:stretch>
            <a:fillRect/>
          </a:stretch>
        </p:blipFill>
        <p:spPr bwMode="auto">
          <a:xfrm>
            <a:off x="1333500" y="1647825"/>
            <a:ext cx="5514975" cy="2828925"/>
          </a:xfrm>
          <a:prstGeom prst="rect">
            <a:avLst/>
          </a:prstGeom>
          <a:noFill/>
          <a:ln w="9525">
            <a:noFill/>
            <a:miter lim="800000"/>
            <a:headEnd/>
            <a:tailEnd/>
          </a:ln>
        </p:spPr>
      </p:pic>
      <p:pic>
        <p:nvPicPr>
          <p:cNvPr id="37904" name="Picture 25"/>
          <p:cNvPicPr>
            <a:picLocks noChangeAspect="1"/>
          </p:cNvPicPr>
          <p:nvPr/>
        </p:nvPicPr>
        <p:blipFill>
          <a:blip r:embed="rId11" cstate="print"/>
          <a:srcRect/>
          <a:stretch>
            <a:fillRect/>
          </a:stretch>
        </p:blipFill>
        <p:spPr bwMode="auto">
          <a:xfrm>
            <a:off x="1333500" y="1647825"/>
            <a:ext cx="5514975" cy="2828925"/>
          </a:xfrm>
          <a:prstGeom prst="rect">
            <a:avLst/>
          </a:prstGeom>
          <a:noFill/>
          <a:ln w="9525">
            <a:noFill/>
            <a:miter lim="800000"/>
            <a:headEnd/>
            <a:tailEnd/>
          </a:ln>
        </p:spPr>
      </p:pic>
      <p:pic>
        <p:nvPicPr>
          <p:cNvPr id="37905" name="Picture 29"/>
          <p:cNvPicPr>
            <a:picLocks noChangeAspect="1"/>
          </p:cNvPicPr>
          <p:nvPr/>
        </p:nvPicPr>
        <p:blipFill>
          <a:blip r:embed="rId12" cstate="print"/>
          <a:srcRect/>
          <a:stretch>
            <a:fillRect/>
          </a:stretch>
        </p:blipFill>
        <p:spPr bwMode="auto">
          <a:xfrm>
            <a:off x="1333500" y="1647825"/>
            <a:ext cx="5514975" cy="2828925"/>
          </a:xfrm>
          <a:prstGeom prst="rect">
            <a:avLst/>
          </a:prstGeom>
          <a:noFill/>
          <a:ln w="9525">
            <a:noFill/>
            <a:miter lim="800000"/>
            <a:headEnd/>
            <a:tailEnd/>
          </a:ln>
        </p:spPr>
      </p:pic>
      <p:pic>
        <p:nvPicPr>
          <p:cNvPr id="37906" name="Picture 30"/>
          <p:cNvPicPr>
            <a:picLocks noChangeAspect="1"/>
          </p:cNvPicPr>
          <p:nvPr/>
        </p:nvPicPr>
        <p:blipFill>
          <a:blip r:embed="rId13" cstate="print"/>
          <a:srcRect/>
          <a:stretch>
            <a:fillRect/>
          </a:stretch>
        </p:blipFill>
        <p:spPr bwMode="auto">
          <a:xfrm>
            <a:off x="1333500" y="1647825"/>
            <a:ext cx="5514975" cy="2828925"/>
          </a:xfrm>
          <a:prstGeom prst="rect">
            <a:avLst/>
          </a:prstGeom>
          <a:noFill/>
          <a:ln w="9525">
            <a:noFill/>
            <a:miter lim="800000"/>
            <a:headEnd/>
            <a:tailEnd/>
          </a:ln>
        </p:spPr>
      </p:pic>
      <p:pic>
        <p:nvPicPr>
          <p:cNvPr id="62" name="Picture 61"/>
          <p:cNvPicPr>
            <a:picLocks noChangeAspect="1"/>
          </p:cNvPicPr>
          <p:nvPr/>
        </p:nvPicPr>
        <p:blipFill>
          <a:blip r:embed="rId14" cstate="print"/>
          <a:srcRect/>
          <a:stretch>
            <a:fillRect/>
          </a:stretch>
        </p:blipFill>
        <p:spPr bwMode="auto">
          <a:xfrm>
            <a:off x="1333500" y="1647825"/>
            <a:ext cx="5514975" cy="2828925"/>
          </a:xfrm>
          <a:prstGeom prst="rect">
            <a:avLst/>
          </a:prstGeom>
          <a:noFill/>
          <a:ln w="9525">
            <a:noFill/>
            <a:miter lim="800000"/>
            <a:headEnd/>
            <a:tailEnd/>
          </a:ln>
        </p:spPr>
      </p:pic>
      <p:pic>
        <p:nvPicPr>
          <p:cNvPr id="48" name="Picture 47"/>
          <p:cNvPicPr>
            <a:picLocks noChangeAspect="1"/>
          </p:cNvPicPr>
          <p:nvPr/>
        </p:nvPicPr>
        <p:blipFill>
          <a:blip r:embed="rId15" cstate="print"/>
          <a:srcRect/>
          <a:stretch>
            <a:fillRect/>
          </a:stretch>
        </p:blipFill>
        <p:spPr bwMode="auto">
          <a:xfrm>
            <a:off x="1333500" y="1647825"/>
            <a:ext cx="5514975" cy="2828925"/>
          </a:xfrm>
          <a:prstGeom prst="rect">
            <a:avLst/>
          </a:prstGeom>
          <a:noFill/>
          <a:ln w="9525">
            <a:noFill/>
            <a:miter lim="800000"/>
            <a:headEnd/>
            <a:tailEnd/>
          </a:ln>
        </p:spPr>
      </p:pic>
      <p:pic>
        <p:nvPicPr>
          <p:cNvPr id="61" name="Picture 60"/>
          <p:cNvPicPr>
            <a:picLocks noChangeAspect="1"/>
          </p:cNvPicPr>
          <p:nvPr/>
        </p:nvPicPr>
        <p:blipFill>
          <a:blip r:embed="rId16" cstate="print"/>
          <a:srcRect/>
          <a:stretch>
            <a:fillRect/>
          </a:stretch>
        </p:blipFill>
        <p:spPr bwMode="auto">
          <a:xfrm>
            <a:off x="1333500" y="1647825"/>
            <a:ext cx="5514975" cy="2828925"/>
          </a:xfrm>
          <a:prstGeom prst="rect">
            <a:avLst/>
          </a:prstGeom>
          <a:noFill/>
          <a:ln w="9525">
            <a:noFill/>
            <a:miter lim="800000"/>
            <a:headEnd/>
            <a:tailEnd/>
          </a:ln>
        </p:spPr>
      </p:pic>
      <p:pic>
        <p:nvPicPr>
          <p:cNvPr id="49" name="Picture 48"/>
          <p:cNvPicPr>
            <a:picLocks noChangeAspect="1"/>
          </p:cNvPicPr>
          <p:nvPr/>
        </p:nvPicPr>
        <p:blipFill>
          <a:blip r:embed="rId17" cstate="print"/>
          <a:srcRect/>
          <a:stretch>
            <a:fillRect/>
          </a:stretch>
        </p:blipFill>
        <p:spPr bwMode="auto">
          <a:xfrm>
            <a:off x="1333500" y="1647825"/>
            <a:ext cx="5514975" cy="2828925"/>
          </a:xfrm>
          <a:prstGeom prst="rect">
            <a:avLst/>
          </a:prstGeom>
          <a:noFill/>
          <a:ln w="9525">
            <a:noFill/>
            <a:miter lim="800000"/>
            <a:headEnd/>
            <a:tailEnd/>
          </a:ln>
        </p:spPr>
      </p:pic>
      <p:pic>
        <p:nvPicPr>
          <p:cNvPr id="50" name="Picture 49"/>
          <p:cNvPicPr>
            <a:picLocks noChangeAspect="1"/>
          </p:cNvPicPr>
          <p:nvPr/>
        </p:nvPicPr>
        <p:blipFill>
          <a:blip r:embed="rId18" cstate="print"/>
          <a:srcRect/>
          <a:stretch>
            <a:fillRect/>
          </a:stretch>
        </p:blipFill>
        <p:spPr bwMode="auto">
          <a:xfrm>
            <a:off x="1333500" y="1647825"/>
            <a:ext cx="5514975" cy="2828925"/>
          </a:xfrm>
          <a:prstGeom prst="rect">
            <a:avLst/>
          </a:prstGeom>
          <a:noFill/>
          <a:ln w="9525">
            <a:noFill/>
            <a:miter lim="800000"/>
            <a:headEnd/>
            <a:tailEnd/>
          </a:ln>
        </p:spPr>
      </p:pic>
      <p:pic>
        <p:nvPicPr>
          <p:cNvPr id="54" name="Picture 53"/>
          <p:cNvPicPr>
            <a:picLocks noChangeAspect="1"/>
          </p:cNvPicPr>
          <p:nvPr/>
        </p:nvPicPr>
        <p:blipFill>
          <a:blip r:embed="rId19" cstate="print"/>
          <a:srcRect/>
          <a:stretch>
            <a:fillRect/>
          </a:stretch>
        </p:blipFill>
        <p:spPr bwMode="auto">
          <a:xfrm>
            <a:off x="1333500" y="1647825"/>
            <a:ext cx="5514975" cy="2828925"/>
          </a:xfrm>
          <a:prstGeom prst="rect">
            <a:avLst/>
          </a:prstGeom>
          <a:noFill/>
          <a:ln w="9525">
            <a:noFill/>
            <a:miter lim="800000"/>
            <a:headEnd/>
            <a:tailEnd/>
          </a:ln>
        </p:spPr>
      </p:pic>
      <p:pic>
        <p:nvPicPr>
          <p:cNvPr id="55" name="Picture 54"/>
          <p:cNvPicPr>
            <a:picLocks noChangeAspect="1"/>
          </p:cNvPicPr>
          <p:nvPr/>
        </p:nvPicPr>
        <p:blipFill>
          <a:blip r:embed="rId20" cstate="print"/>
          <a:srcRect/>
          <a:stretch>
            <a:fillRect/>
          </a:stretch>
        </p:blipFill>
        <p:spPr bwMode="auto">
          <a:xfrm>
            <a:off x="1333500" y="1647825"/>
            <a:ext cx="5514975" cy="2828925"/>
          </a:xfrm>
          <a:prstGeom prst="rect">
            <a:avLst/>
          </a:prstGeom>
          <a:noFill/>
          <a:ln w="9525">
            <a:noFill/>
            <a:miter lim="800000"/>
            <a:headEnd/>
            <a:tailEnd/>
          </a:ln>
        </p:spPr>
      </p:pic>
      <p:pic>
        <p:nvPicPr>
          <p:cNvPr id="57" name="Picture 56"/>
          <p:cNvPicPr>
            <a:picLocks noChangeAspect="1"/>
          </p:cNvPicPr>
          <p:nvPr/>
        </p:nvPicPr>
        <p:blipFill>
          <a:blip r:embed="rId21" cstate="print"/>
          <a:srcRect/>
          <a:stretch>
            <a:fillRect/>
          </a:stretch>
        </p:blipFill>
        <p:spPr bwMode="auto">
          <a:xfrm>
            <a:off x="1333500" y="1647825"/>
            <a:ext cx="5514975" cy="2828925"/>
          </a:xfrm>
          <a:prstGeom prst="rect">
            <a:avLst/>
          </a:prstGeom>
          <a:noFill/>
          <a:ln w="9525">
            <a:noFill/>
            <a:miter lim="800000"/>
            <a:headEnd/>
            <a:tailEnd/>
          </a:ln>
        </p:spPr>
      </p:pic>
      <p:pic>
        <p:nvPicPr>
          <p:cNvPr id="58" name="Picture 57"/>
          <p:cNvPicPr>
            <a:picLocks noChangeAspect="1"/>
          </p:cNvPicPr>
          <p:nvPr/>
        </p:nvPicPr>
        <p:blipFill>
          <a:blip r:embed="rId22" cstate="print"/>
          <a:srcRect/>
          <a:stretch>
            <a:fillRect/>
          </a:stretch>
        </p:blipFill>
        <p:spPr bwMode="auto">
          <a:xfrm>
            <a:off x="1333500" y="1647825"/>
            <a:ext cx="5514975" cy="2828925"/>
          </a:xfrm>
          <a:prstGeom prst="rect">
            <a:avLst/>
          </a:prstGeom>
          <a:noFill/>
          <a:ln w="9525">
            <a:noFill/>
            <a:miter lim="800000"/>
            <a:headEnd/>
            <a:tailEnd/>
          </a:ln>
        </p:spPr>
      </p:pic>
      <p:pic>
        <p:nvPicPr>
          <p:cNvPr id="63" name="Picture 62"/>
          <p:cNvPicPr>
            <a:picLocks noChangeAspect="1"/>
          </p:cNvPicPr>
          <p:nvPr/>
        </p:nvPicPr>
        <p:blipFill>
          <a:blip r:embed="rId23" cstate="print"/>
          <a:srcRect/>
          <a:stretch>
            <a:fillRect/>
          </a:stretch>
        </p:blipFill>
        <p:spPr bwMode="auto">
          <a:xfrm>
            <a:off x="1333500" y="1647825"/>
            <a:ext cx="5514975" cy="28289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wipe(left)">
                                      <p:cBhvr>
                                        <p:cTn id="7" dur="500"/>
                                        <p:tgtEl>
                                          <p:spTgt spid="12">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left)">
                                      <p:cBhvr>
                                        <p:cTn id="11" dur="750"/>
                                        <p:tgtEl>
                                          <p:spTgt spid="48"/>
                                        </p:tgtEl>
                                      </p:cBhvr>
                                    </p:animEffect>
                                  </p:childTnLst>
                                </p:cTn>
                              </p:par>
                            </p:childTnLst>
                          </p:cTn>
                        </p:par>
                        <p:par>
                          <p:cTn id="12" fill="hold">
                            <p:stCondLst>
                              <p:cond delay="1250"/>
                            </p:stCondLst>
                            <p:childTnLst>
                              <p:par>
                                <p:cTn id="13" presetID="22" presetClass="entr" presetSubtype="8" fill="hold" nodeType="after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wipe(left)">
                                      <p:cBhvr>
                                        <p:cTn id="15" dur="750"/>
                                        <p:tgtEl>
                                          <p:spTgt spid="49"/>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wipe(left)">
                                      <p:cBhvr>
                                        <p:cTn id="19" dur="750"/>
                                        <p:tgtEl>
                                          <p:spTgt spid="50"/>
                                        </p:tgtEl>
                                      </p:cBhvr>
                                    </p:animEffect>
                                  </p:childTnLst>
                                </p:cTn>
                              </p:par>
                            </p:childTnLst>
                          </p:cTn>
                        </p:par>
                        <p:par>
                          <p:cTn id="20" fill="hold">
                            <p:stCondLst>
                              <p:cond delay="2750"/>
                            </p:stCondLst>
                            <p:childTnLst>
                              <p:par>
                                <p:cTn id="21" presetID="22" presetClass="entr" presetSubtype="8"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750"/>
                                        <p:tgtEl>
                                          <p:spTgt spid="54"/>
                                        </p:tgtEl>
                                      </p:cBhvr>
                                    </p:animEffect>
                                  </p:childTnLst>
                                </p:cTn>
                              </p:par>
                            </p:childTnLst>
                          </p:cTn>
                        </p:par>
                        <p:par>
                          <p:cTn id="24" fill="hold">
                            <p:stCondLst>
                              <p:cond delay="3500"/>
                            </p:stCondLst>
                            <p:childTnLst>
                              <p:par>
                                <p:cTn id="25" presetID="22" presetClass="entr" presetSubtype="1" fill="hold" nodeType="after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wipe(up)">
                                      <p:cBhvr>
                                        <p:cTn id="27" dur="750"/>
                                        <p:tgtEl>
                                          <p:spTgt spid="55"/>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left)">
                                      <p:cBhvr>
                                        <p:cTn id="31" dur="750"/>
                                        <p:tgtEl>
                                          <p:spTgt spid="5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
                                            <p:txEl>
                                              <p:pRg st="2" end="2"/>
                                            </p:txEl>
                                          </p:spTgt>
                                        </p:tgtEl>
                                        <p:attrNameLst>
                                          <p:attrName>style.visibility</p:attrName>
                                        </p:attrNameLst>
                                      </p:cBhvr>
                                      <p:to>
                                        <p:strVal val="visible"/>
                                      </p:to>
                                    </p:set>
                                    <p:animEffect transition="in" filter="wipe(left)">
                                      <p:cBhvr>
                                        <p:cTn id="36" dur="500"/>
                                        <p:tgtEl>
                                          <p:spTgt spid="12">
                                            <p:txEl>
                                              <p:pRg st="2" end="2"/>
                                            </p:txEl>
                                          </p:spTgt>
                                        </p:tgtEl>
                                      </p:cBhvr>
                                    </p:animEffect>
                                  </p:childTnLst>
                                </p:cTn>
                              </p:par>
                            </p:childTnLst>
                          </p:cTn>
                        </p:par>
                        <p:par>
                          <p:cTn id="37" fill="hold">
                            <p:stCondLst>
                              <p:cond delay="500"/>
                            </p:stCondLst>
                            <p:childTnLst>
                              <p:par>
                                <p:cTn id="38" presetID="22" presetClass="entr" presetSubtype="2" fill="hold" nodeType="after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wipe(right)">
                                      <p:cBhvr>
                                        <p:cTn id="40" dur="1000"/>
                                        <p:tgtEl>
                                          <p:spTgt spid="58"/>
                                        </p:tgtEl>
                                      </p:cBhvr>
                                    </p:animEffect>
                                  </p:childTnLst>
                                </p:cTn>
                              </p:par>
                            </p:childTnLst>
                          </p:cTn>
                        </p:par>
                        <p:par>
                          <p:cTn id="41" fill="hold">
                            <p:stCondLst>
                              <p:cond delay="1500"/>
                            </p:stCondLst>
                            <p:childTnLst>
                              <p:par>
                                <p:cTn id="42" presetID="22" presetClass="entr" presetSubtype="2" fill="hold"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right)">
                                      <p:cBhvr>
                                        <p:cTn id="44" dur="500"/>
                                        <p:tgtEl>
                                          <p:spTgt spid="63"/>
                                        </p:tgtEl>
                                      </p:cBhvr>
                                    </p:animEffect>
                                  </p:childTnLst>
                                </p:cTn>
                              </p:par>
                            </p:childTnLst>
                          </p:cTn>
                        </p:par>
                        <p:par>
                          <p:cTn id="45" fill="hold">
                            <p:stCondLst>
                              <p:cond delay="2000"/>
                            </p:stCondLst>
                            <p:childTnLst>
                              <p:par>
                                <p:cTn id="46" presetID="22" presetClass="entr" presetSubtype="2" fill="hold" nodeType="afterEffect">
                                  <p:stCondLst>
                                    <p:cond delay="0"/>
                                  </p:stCondLst>
                                  <p:childTnLst>
                                    <p:set>
                                      <p:cBhvr>
                                        <p:cTn id="47" dur="1" fill="hold">
                                          <p:stCondLst>
                                            <p:cond delay="0"/>
                                          </p:stCondLst>
                                        </p:cTn>
                                        <p:tgtEl>
                                          <p:spTgt spid="61"/>
                                        </p:tgtEl>
                                        <p:attrNameLst>
                                          <p:attrName>style.visibility</p:attrName>
                                        </p:attrNameLst>
                                      </p:cBhvr>
                                      <p:to>
                                        <p:strVal val="visible"/>
                                      </p:to>
                                    </p:set>
                                    <p:animEffect transition="in" filter="wipe(right)">
                                      <p:cBhvr>
                                        <p:cTn id="48" dur="1000"/>
                                        <p:tgtEl>
                                          <p:spTgt spid="61"/>
                                        </p:tgtEl>
                                      </p:cBhvr>
                                    </p:animEffect>
                                  </p:childTnLst>
                                </p:cTn>
                              </p:par>
                            </p:childTnLst>
                          </p:cTn>
                        </p:par>
                        <p:par>
                          <p:cTn id="49" fill="hold">
                            <p:stCondLst>
                              <p:cond delay="3000"/>
                            </p:stCondLst>
                            <p:childTnLst>
                              <p:par>
                                <p:cTn id="50" presetID="22" presetClass="entr" presetSubtype="2" fill="hold" nodeType="after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wipe(right)">
                                      <p:cBhvr>
                                        <p:cTn id="52"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2" name="Group 31"/>
          <p:cNvGrpSpPr>
            <a:grpSpLocks/>
          </p:cNvGrpSpPr>
          <p:nvPr/>
        </p:nvGrpSpPr>
        <p:grpSpPr bwMode="auto">
          <a:xfrm>
            <a:off x="566738" y="476250"/>
            <a:ext cx="2738437" cy="190500"/>
            <a:chOff x="566738" y="476249"/>
            <a:chExt cx="2695950" cy="205923"/>
          </a:xfrm>
        </p:grpSpPr>
        <p:sp>
          <p:nvSpPr>
            <p:cNvPr id="39943" name="Rectangle 14"/>
            <p:cNvSpPr>
              <a:spLocks noChangeArrowheads="1"/>
            </p:cNvSpPr>
            <p:nvPr/>
          </p:nvSpPr>
          <p:spPr bwMode="auto">
            <a:xfrm>
              <a:off x="566964" y="476249"/>
              <a:ext cx="2681061" cy="190501"/>
            </a:xfrm>
            <a:prstGeom prst="rect">
              <a:avLst/>
            </a:prstGeom>
            <a:solidFill>
              <a:srgbClr val="D4E4C1"/>
            </a:solidFill>
            <a:ln w="9525" algn="ctr">
              <a:noFill/>
              <a:round/>
              <a:headEnd/>
              <a:tailEnd/>
            </a:ln>
          </p:spPr>
          <p:txBody>
            <a:bodyPr/>
            <a:lstStyle/>
            <a:p>
              <a:endParaRPr lang="en-US" sz="2800" b="0">
                <a:solidFill>
                  <a:schemeClr val="tx2"/>
                </a:solidFill>
              </a:endParaRPr>
            </a:p>
          </p:txBody>
        </p:sp>
        <p:cxnSp>
          <p:nvCxnSpPr>
            <p:cNvPr id="39944" name="Straight Connector 12"/>
            <p:cNvCxnSpPr>
              <a:cxnSpLocks noChangeShapeType="1"/>
            </p:cNvCxnSpPr>
            <p:nvPr/>
          </p:nvCxnSpPr>
          <p:spPr bwMode="auto">
            <a:xfrm>
              <a:off x="566738" y="682172"/>
              <a:ext cx="2695950" cy="0"/>
            </a:xfrm>
            <a:prstGeom prst="line">
              <a:avLst/>
            </a:prstGeom>
            <a:noFill/>
            <a:ln w="19050" cap="rnd" algn="ctr">
              <a:solidFill>
                <a:srgbClr val="A4C695"/>
              </a:solidFill>
              <a:prstDash val="sysDash"/>
              <a:round/>
              <a:headEnd/>
              <a:tailEnd/>
            </a:ln>
          </p:spPr>
        </p:cxnSp>
      </p:grpSp>
      <p:sp>
        <p:nvSpPr>
          <p:cNvPr id="862211" name="Rectangle 3"/>
          <p:cNvSpPr>
            <a:spLocks noGrp="1" noChangeArrowheads="1"/>
          </p:cNvSpPr>
          <p:nvPr>
            <p:ph type="title"/>
          </p:nvPr>
        </p:nvSpPr>
        <p:spPr>
          <a:xfrm>
            <a:off x="566738" y="0"/>
            <a:ext cx="8577262" cy="769257"/>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Ποιος Κερδίζει και Ποιος Χάνει;</a:t>
            </a:r>
            <a:endParaRPr lang="en-US" sz="2400" dirty="0">
              <a:solidFill>
                <a:srgbClr val="356A41"/>
              </a:solidFill>
            </a:endParaRPr>
          </a:p>
        </p:txBody>
      </p:sp>
      <p:sp>
        <p:nvSpPr>
          <p:cNvPr id="12" name="Rectangle 6"/>
          <p:cNvSpPr>
            <a:spLocks noChangeArrowheads="1"/>
          </p:cNvSpPr>
          <p:nvPr/>
        </p:nvSpPr>
        <p:spPr bwMode="auto">
          <a:xfrm>
            <a:off x="566738" y="3091544"/>
            <a:ext cx="7947025" cy="1323439"/>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Κέρδη</a:t>
            </a:r>
            <a:r>
              <a:rPr lang="en-US" sz="2000" b="0" dirty="0" smtClean="0">
                <a:solidFill>
                  <a:srgbClr val="3D68AF"/>
                </a:solidFill>
              </a:rPr>
              <a:t>  </a:t>
            </a:r>
            <a:r>
              <a:rPr lang="el-GR" sz="2000" b="0" dirty="0" smtClean="0"/>
              <a:t>Οι σημερινοί εξαγωγείς αγροτικών προϊόντων θα επωφεληθούν  από την αύξηση των τιμών, καθώς οι αγροτικές επιδοτήσεις από τις βιομηχανικές χώρες </a:t>
            </a:r>
            <a:r>
              <a:rPr lang="en-US" sz="2000" b="0" dirty="0" smtClean="0"/>
              <a:t>—</a:t>
            </a:r>
            <a:r>
              <a:rPr lang="el-GR" sz="2000" b="0" dirty="0" smtClean="0"/>
              <a:t>ιδιαίτερα από την Ευρώπη και τις ΗΠΑ</a:t>
            </a:r>
            <a:r>
              <a:rPr lang="en-US" sz="2000" b="0" dirty="0" smtClean="0"/>
              <a:t>—</a:t>
            </a:r>
            <a:r>
              <a:rPr lang="el-GR" sz="2000" b="0" dirty="0" smtClean="0"/>
              <a:t>καταργούνται</a:t>
            </a:r>
            <a:endParaRPr lang="en-US" sz="2000" b="0" dirty="0">
              <a:solidFill>
                <a:srgbClr val="3D68AF"/>
              </a:solidFill>
            </a:endParaRPr>
          </a:p>
        </p:txBody>
      </p:sp>
      <p:sp>
        <p:nvSpPr>
          <p:cNvPr id="27" name="Rectangle 26"/>
          <p:cNvSpPr>
            <a:spLocks noChangeArrowheads="1"/>
          </p:cNvSpPr>
          <p:nvPr/>
        </p:nvSpPr>
        <p:spPr bwMode="auto">
          <a:xfrm>
            <a:off x="566738" y="1270000"/>
            <a:ext cx="7677150" cy="1631216"/>
          </a:xfrm>
          <a:prstGeom prst="rect">
            <a:avLst/>
          </a:prstGeom>
          <a:noFill/>
          <a:ln w="9525">
            <a:noFill/>
            <a:miter lim="800000"/>
            <a:headEnd/>
            <a:tailEnd/>
          </a:ln>
        </p:spPr>
        <p:txBody>
          <a:bodyPr>
            <a:spAutoFit/>
          </a:bodyPr>
          <a:lstStyle/>
          <a:p>
            <a:pPr>
              <a:spcBef>
                <a:spcPct val="10000"/>
              </a:spcBef>
              <a:spcAft>
                <a:spcPct val="10000"/>
              </a:spcAft>
            </a:pPr>
            <a:r>
              <a:rPr lang="el-GR" sz="2000" b="0" dirty="0" smtClean="0"/>
              <a:t>Επιστρέφουμε στις συμφωνίες της συνδιάσκεψης του ΠΟΕ στο Χονγκ-Κονγκ το Δεκέμβριο 2005 και ρωτάμε: Ποιες χώρες θα κερδίζουν και ποιες θα χάσουν όταν οι εξαγωγικές επιδοτήσεις </a:t>
            </a:r>
            <a:r>
              <a:rPr lang="en-US" sz="2000" b="0" dirty="0" smtClean="0"/>
              <a:t>(</a:t>
            </a:r>
            <a:r>
              <a:rPr lang="el-GR" sz="2000" b="0" dirty="0" smtClean="0"/>
              <a:t>συμπεριλαμβανομένων των «έμμεσων» επιδοτήσεων, όπως η επισιτιστική βοήθεια) καταργηθούν το 2013; </a:t>
            </a:r>
            <a:r>
              <a:rPr lang="en-US" sz="2000" b="0" dirty="0" smtClean="0"/>
              <a:t> </a:t>
            </a:r>
            <a:endParaRPr lang="en-US" sz="2000" b="0" dirty="0"/>
          </a:p>
        </p:txBody>
      </p:sp>
      <p:sp>
        <p:nvSpPr>
          <p:cNvPr id="30" name="Rectangle 6"/>
          <p:cNvSpPr>
            <a:spLocks noChangeArrowheads="1"/>
          </p:cNvSpPr>
          <p:nvPr/>
        </p:nvSpPr>
        <p:spPr bwMode="auto">
          <a:xfrm>
            <a:off x="566738" y="4601029"/>
            <a:ext cx="7947025" cy="1015663"/>
          </a:xfrm>
          <a:prstGeom prst="rect">
            <a:avLst/>
          </a:prstGeom>
          <a:noFill/>
          <a:ln w="9525" algn="ctr">
            <a:noFill/>
            <a:miter lim="800000"/>
            <a:headEnd/>
            <a:tailEnd/>
          </a:ln>
        </p:spPr>
        <p:txBody>
          <a:bodyPr wrap="square">
            <a:spAutoFit/>
          </a:bodyPr>
          <a:lstStyle/>
          <a:p>
            <a:pPr>
              <a:spcBef>
                <a:spcPct val="10000"/>
              </a:spcBef>
              <a:spcAft>
                <a:spcPct val="10000"/>
              </a:spcAft>
            </a:pPr>
            <a:r>
              <a:rPr lang="el-GR" sz="2000" dirty="0" smtClean="0">
                <a:solidFill>
                  <a:srgbClr val="3D68AF"/>
                </a:solidFill>
              </a:rPr>
              <a:t>Απώλειες</a:t>
            </a:r>
            <a:r>
              <a:rPr lang="en-US" sz="2000" dirty="0" smtClean="0">
                <a:solidFill>
                  <a:srgbClr val="3D68AF"/>
                </a:solidFill>
              </a:rPr>
              <a:t> </a:t>
            </a:r>
            <a:r>
              <a:rPr lang="el-GR" sz="2000" b="0" dirty="0" smtClean="0"/>
              <a:t>Οι χώρες που εισάγουν τρόφιμα, συνήθως οι φτωχότερες χώρες που δεν παράγουν τρόφιμα, θα χάσουν. Αυτό το θεωρητικό αποτέλεσμα επιβεβαιώνεται από αρκετές εμπειρικές μελέτες. </a:t>
            </a:r>
            <a:r>
              <a:rPr lang="en-US" sz="2000" b="0" dirty="0" smtClean="0"/>
              <a:t> </a:t>
            </a:r>
            <a:endParaRPr lang="en-US" sz="2000" b="0" dirty="0">
              <a:solidFill>
                <a:srgbClr val="3D68A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par>
                                <p:cTn id="8" presetID="22" presetClass="entr" presetSubtype="8"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wipe(left)">
                                      <p:cBhvr>
                                        <p:cTn id="10" dur="500"/>
                                        <p:tgtEl>
                                          <p:spTgt spid="32"/>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wipe(left)">
                                      <p:cBhvr>
                                        <p:cTn id="2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p:bldP spid="862213" grpId="0"/>
      <p:bldP spid="12" grpId="0" autoUpdateAnimBg="0"/>
      <p:bldP spid="27" grpId="0"/>
      <p:bldP spid="3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1985" name="Group 31"/>
          <p:cNvGrpSpPr>
            <a:grpSpLocks/>
          </p:cNvGrpSpPr>
          <p:nvPr/>
        </p:nvGrpSpPr>
        <p:grpSpPr bwMode="auto">
          <a:xfrm>
            <a:off x="566738" y="476250"/>
            <a:ext cx="2738437" cy="190500"/>
            <a:chOff x="566738" y="476249"/>
            <a:chExt cx="2695950" cy="205923"/>
          </a:xfrm>
        </p:grpSpPr>
        <p:sp>
          <p:nvSpPr>
            <p:cNvPr id="41989" name="Rectangle 14"/>
            <p:cNvSpPr>
              <a:spLocks noChangeArrowheads="1"/>
            </p:cNvSpPr>
            <p:nvPr/>
          </p:nvSpPr>
          <p:spPr bwMode="auto">
            <a:xfrm>
              <a:off x="566964" y="476249"/>
              <a:ext cx="2681061" cy="190501"/>
            </a:xfrm>
            <a:prstGeom prst="rect">
              <a:avLst/>
            </a:prstGeom>
            <a:solidFill>
              <a:srgbClr val="D4E4C1"/>
            </a:solidFill>
            <a:ln w="9525" algn="ctr">
              <a:noFill/>
              <a:round/>
              <a:headEnd/>
              <a:tailEnd/>
            </a:ln>
          </p:spPr>
          <p:txBody>
            <a:bodyPr/>
            <a:lstStyle/>
            <a:p>
              <a:endParaRPr lang="en-US" sz="2800" b="0">
                <a:solidFill>
                  <a:schemeClr val="tx2"/>
                </a:solidFill>
              </a:endParaRPr>
            </a:p>
          </p:txBody>
        </p:sp>
        <p:cxnSp>
          <p:nvCxnSpPr>
            <p:cNvPr id="41990" name="Straight Connector 12"/>
            <p:cNvCxnSpPr>
              <a:cxnSpLocks noChangeShapeType="1"/>
            </p:cNvCxnSpPr>
            <p:nvPr/>
          </p:nvCxnSpPr>
          <p:spPr bwMode="auto">
            <a:xfrm>
              <a:off x="566738" y="682172"/>
              <a:ext cx="2695950" cy="0"/>
            </a:xfrm>
            <a:prstGeom prst="line">
              <a:avLst/>
            </a:prstGeom>
            <a:noFill/>
            <a:ln w="19050" cap="rnd" algn="ctr">
              <a:solidFill>
                <a:srgbClr val="A4C695"/>
              </a:solidFill>
              <a:prstDash val="sysDash"/>
              <a:round/>
              <a:headEnd/>
              <a:tailEnd/>
            </a:ln>
          </p:spPr>
        </p:cxnSp>
      </p:grpSp>
      <p:sp>
        <p:nvSpPr>
          <p:cNvPr id="41986"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41987"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Ποιος Κερδίζει και Ποιος Χάνει; (συνέχεια)</a:t>
            </a:r>
            <a:endParaRPr lang="en-US" sz="2400" dirty="0" smtClean="0">
              <a:solidFill>
                <a:srgbClr val="356A41"/>
              </a:solidFill>
            </a:endParaRPr>
          </a:p>
        </p:txBody>
      </p:sp>
      <p:sp>
        <p:nvSpPr>
          <p:cNvPr id="31" name="Rectangle 6"/>
          <p:cNvSpPr>
            <a:spLocks noChangeArrowheads="1"/>
          </p:cNvSpPr>
          <p:nvPr/>
        </p:nvSpPr>
        <p:spPr bwMode="auto">
          <a:xfrm>
            <a:off x="596900" y="1843088"/>
            <a:ext cx="7947025" cy="2308324"/>
          </a:xfrm>
          <a:prstGeom prst="rect">
            <a:avLst/>
          </a:prstGeom>
          <a:noFill/>
          <a:ln w="9525" algn="ctr">
            <a:noFill/>
            <a:miter lim="800000"/>
            <a:headEnd/>
            <a:tailEnd/>
          </a:ln>
        </p:spPr>
        <p:txBody>
          <a:bodyPr>
            <a:spAutoFit/>
          </a:bodyPr>
          <a:lstStyle/>
          <a:p>
            <a:pPr>
              <a:spcBef>
                <a:spcPct val="10000"/>
              </a:spcBef>
              <a:spcAft>
                <a:spcPct val="10000"/>
              </a:spcAft>
            </a:pPr>
            <a:r>
              <a:rPr lang="el-GR" sz="2400" dirty="0" smtClean="0">
                <a:solidFill>
                  <a:srgbClr val="3D68AF"/>
                </a:solidFill>
              </a:rPr>
              <a:t>Επισιτιστική Βοήθεια</a:t>
            </a:r>
            <a:r>
              <a:rPr lang="en-US" sz="2400" dirty="0" smtClean="0">
                <a:solidFill>
                  <a:srgbClr val="3D68AF"/>
                </a:solidFill>
              </a:rPr>
              <a:t>  </a:t>
            </a:r>
            <a:r>
              <a:rPr lang="el-GR" sz="2400" b="0" dirty="0" smtClean="0"/>
              <a:t>Μολονότι οι προτάσεις από τη συνδιάσκεψη του Χονγκ-Κονγκ δεν επικυρώθηκαν ποτέ, και ο γύρος διαπραγματεύσεων της Ντόχα δεν έχει ολοκληρωθεί, έχει επιτευχθεί πρόσφατα κάποια πρόοδος ως προς το στόχο της αντικατάστασης της επισιτιστικής βοήθειας με προσπάθειες αύξησης της παραγωγής. </a:t>
            </a:r>
            <a:endParaRPr lang="en-US" sz="2400" b="0" dirty="0">
              <a:solidFill>
                <a:srgbClr val="3D68A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406400" y="1074057"/>
            <a:ext cx="6529388"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Η </a:t>
            </a:r>
            <a:r>
              <a:rPr lang="en-US" sz="2000" dirty="0" smtClean="0">
                <a:solidFill>
                  <a:schemeClr val="accent2"/>
                </a:solidFill>
              </a:rPr>
              <a:t>G8 </a:t>
            </a:r>
            <a:r>
              <a:rPr lang="el-GR" sz="2000" dirty="0" smtClean="0">
                <a:solidFill>
                  <a:schemeClr val="accent2"/>
                </a:solidFill>
              </a:rPr>
              <a:t>Μετατοπίζει το Επίκεντρο από την Επισιτιστική Βοήθεια στην Αγροτική Παραγωγή </a:t>
            </a:r>
            <a:endParaRPr lang="en-US" sz="2000" dirty="0">
              <a:solidFill>
                <a:schemeClr val="accent2"/>
              </a:solidFill>
            </a:endParaRPr>
          </a:p>
        </p:txBody>
      </p:sp>
      <p:grpSp>
        <p:nvGrpSpPr>
          <p:cNvPr id="14" name="Group 13"/>
          <p:cNvGrpSpPr>
            <a:grpSpLocks/>
          </p:cNvGrpSpPr>
          <p:nvPr/>
        </p:nvGrpSpPr>
        <p:grpSpPr bwMode="auto">
          <a:xfrm>
            <a:off x="465138" y="231775"/>
            <a:ext cx="5662612" cy="820738"/>
            <a:chOff x="566739" y="4345160"/>
            <a:chExt cx="5662264" cy="820738"/>
          </a:xfrm>
        </p:grpSpPr>
        <p:pic>
          <p:nvPicPr>
            <p:cNvPr id="44037" name="Picture 15"/>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7"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cxnSp>
        <p:nvCxnSpPr>
          <p:cNvPr id="18" name="Straight Connector 17"/>
          <p:cNvCxnSpPr>
            <a:cxnSpLocks noChangeShapeType="1"/>
          </p:cNvCxnSpPr>
          <p:nvPr/>
        </p:nvCxnSpPr>
        <p:spPr bwMode="auto">
          <a:xfrm>
            <a:off x="392113" y="1203325"/>
            <a:ext cx="7329487" cy="0"/>
          </a:xfrm>
          <a:prstGeom prst="line">
            <a:avLst/>
          </a:prstGeom>
          <a:noFill/>
          <a:ln w="19050" cap="rnd" algn="ctr">
            <a:solidFill>
              <a:srgbClr val="9C3A45"/>
            </a:solidFill>
            <a:prstDash val="sysDash"/>
            <a:round/>
            <a:headEnd/>
            <a:tailEnd/>
          </a:ln>
        </p:spPr>
      </p:cxnSp>
      <p:sp>
        <p:nvSpPr>
          <p:cNvPr id="19" name="Rectangle 18"/>
          <p:cNvSpPr>
            <a:spLocks noChangeArrowheads="1"/>
          </p:cNvSpPr>
          <p:nvPr/>
        </p:nvSpPr>
        <p:spPr bwMode="auto">
          <a:xfrm>
            <a:off x="363538" y="2032000"/>
            <a:ext cx="8462962" cy="3662541"/>
          </a:xfrm>
          <a:prstGeom prst="rect">
            <a:avLst/>
          </a:prstGeom>
          <a:noFill/>
          <a:ln w="9525" algn="ctr">
            <a:noFill/>
            <a:miter lim="800000"/>
            <a:headEnd/>
            <a:tailEnd/>
          </a:ln>
        </p:spPr>
        <p:txBody>
          <a:bodyPr wrap="square">
            <a:spAutoFit/>
          </a:bodyPr>
          <a:lstStyle/>
          <a:p>
            <a:pPr>
              <a:spcBef>
                <a:spcPct val="20000"/>
              </a:spcBef>
            </a:pPr>
            <a:r>
              <a:rPr lang="el-GR" sz="2000" b="0" dirty="0" smtClean="0">
                <a:latin typeface="OfficinaSans-Book"/>
              </a:rPr>
              <a:t>Οι χώρες της</a:t>
            </a:r>
            <a:r>
              <a:rPr lang="en-US" sz="2000" b="0" dirty="0" smtClean="0">
                <a:latin typeface="OfficinaSans-Book"/>
              </a:rPr>
              <a:t> </a:t>
            </a:r>
            <a:r>
              <a:rPr lang="en-US" sz="2000" b="0" dirty="0">
                <a:latin typeface="OfficinaSans-Book"/>
              </a:rPr>
              <a:t>G8 </a:t>
            </a:r>
            <a:r>
              <a:rPr lang="el-GR" sz="2000" b="0" dirty="0" smtClean="0">
                <a:latin typeface="OfficinaSans-Book"/>
              </a:rPr>
              <a:t>ανακοίνωσαν μια «πρωτοβουλία διασφάλισης τροφίμων», δεσμεύοντας πάνω από </a:t>
            </a:r>
            <a:r>
              <a:rPr lang="en-US" sz="2000" b="0" dirty="0" smtClean="0">
                <a:latin typeface="OfficinaSans-Book"/>
              </a:rPr>
              <a:t>$</a:t>
            </a:r>
            <a:r>
              <a:rPr lang="en-US" sz="2000" b="0" dirty="0">
                <a:latin typeface="OfficinaSans-Book"/>
              </a:rPr>
              <a:t>12 </a:t>
            </a:r>
            <a:r>
              <a:rPr lang="el-GR" sz="2000" b="0" dirty="0" smtClean="0">
                <a:latin typeface="OfficinaSans-Book"/>
              </a:rPr>
              <a:t>δισεκατομμύρια για την αγροτική ανάπτυξη στη διάρκεια των επόμενων τριών ετών. </a:t>
            </a:r>
            <a:endParaRPr lang="en-US" sz="2000" b="0" dirty="0">
              <a:latin typeface="OfficinaSans-Book"/>
            </a:endParaRPr>
          </a:p>
          <a:p>
            <a:pPr>
              <a:spcBef>
                <a:spcPct val="20000"/>
              </a:spcBef>
            </a:pPr>
            <a:r>
              <a:rPr lang="en-US" sz="2000" b="0" dirty="0" smtClean="0">
                <a:latin typeface="OfficinaSans-Book"/>
              </a:rPr>
              <a:t> </a:t>
            </a:r>
            <a:r>
              <a:rPr lang="el-GR" sz="2000" b="0" dirty="0" smtClean="0">
                <a:latin typeface="OfficinaSans-Book"/>
              </a:rPr>
              <a:t>Αυτό σηματοδοτεί μια περαιτέρω μετατόπιση από </a:t>
            </a:r>
            <a:r>
              <a:rPr lang="el-GR" sz="2000" b="0" dirty="0" smtClean="0">
                <a:latin typeface="OfficinaSans-Book"/>
              </a:rPr>
              <a:t>την </a:t>
            </a:r>
            <a:r>
              <a:rPr lang="el-GR" sz="2000" b="0" dirty="0" smtClean="0">
                <a:latin typeface="OfficinaSans-Book"/>
              </a:rPr>
              <a:t>επισιτιστική βοήθεια σε μακροπρόθεσμες </a:t>
            </a:r>
            <a:r>
              <a:rPr lang="en-US" sz="2000" b="0" dirty="0" smtClean="0">
                <a:latin typeface="OfficinaSans-Book"/>
              </a:rPr>
              <a:t> </a:t>
            </a:r>
            <a:r>
              <a:rPr lang="el-GR" sz="2000" b="0" dirty="0" smtClean="0">
                <a:latin typeface="OfficinaSans-Book"/>
              </a:rPr>
              <a:t>επενδύσεις </a:t>
            </a:r>
            <a:r>
              <a:rPr lang="el-GR" sz="2000" b="0" dirty="0" smtClean="0">
                <a:latin typeface="OfficinaSans-Book"/>
              </a:rPr>
              <a:t>στην αγροτική παραγωγή στον </a:t>
            </a:r>
            <a:r>
              <a:rPr lang="el-GR" sz="2000" b="0" dirty="0" smtClean="0">
                <a:latin typeface="OfficinaSans-Book"/>
              </a:rPr>
              <a:t>αναπτυσσόμενο </a:t>
            </a:r>
            <a:r>
              <a:rPr lang="el-GR" sz="2000" b="0" dirty="0" smtClean="0">
                <a:latin typeface="OfficinaSans-Book"/>
              </a:rPr>
              <a:t>κόσμο. </a:t>
            </a:r>
            <a:r>
              <a:rPr lang="en-US" sz="2000" b="0" dirty="0" smtClean="0">
                <a:latin typeface="OfficinaSans-Book"/>
              </a:rPr>
              <a:t> </a:t>
            </a:r>
            <a:endParaRPr lang="en-US" sz="2000" b="0" dirty="0">
              <a:latin typeface="OfficinaSans-Book"/>
            </a:endParaRPr>
          </a:p>
          <a:p>
            <a:pPr>
              <a:spcBef>
                <a:spcPct val="20000"/>
              </a:spcBef>
            </a:pPr>
            <a:endParaRPr lang="en-US" sz="2000" b="0" dirty="0">
              <a:latin typeface="OfficinaSans-Book"/>
            </a:endParaRPr>
          </a:p>
          <a:p>
            <a:pPr>
              <a:spcBef>
                <a:spcPct val="20000"/>
              </a:spcBef>
            </a:pPr>
            <a:r>
              <a:rPr lang="el-GR" sz="2000" b="0" dirty="0" smtClean="0">
                <a:latin typeface="OfficinaSans-Book"/>
              </a:rPr>
              <a:t>Η πρωτοβουλία της</a:t>
            </a:r>
            <a:r>
              <a:rPr lang="en-US" sz="2000" b="0" dirty="0" smtClean="0">
                <a:latin typeface="OfficinaSans-Book"/>
              </a:rPr>
              <a:t> G8</a:t>
            </a:r>
            <a:r>
              <a:rPr lang="el-GR" sz="2000" b="0" dirty="0" smtClean="0">
                <a:latin typeface="OfficinaSans-Book"/>
              </a:rPr>
              <a:t> υπολείπεται της νέας προσέγγισης της Ουάσινγκτον για την αντιμετώπιση της παγκόσμιας πείνας, αντιστρέφοντας μια πολιτική δύο δεκαετιών που ήταν επικεντρωμένη σχεδόν αποκλειστικά στην επισιτιστική βοήθεια. </a:t>
            </a:r>
            <a:r>
              <a:rPr lang="en-US" sz="2000" b="0" dirty="0" smtClean="0">
                <a:latin typeface="OfficinaSans-Book"/>
              </a:rPr>
              <a:t> </a:t>
            </a:r>
            <a:endParaRPr lang="en-US" sz="20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left)">
                                      <p:cBhvr>
                                        <p:cTn id="10" dur="500"/>
                                        <p:tgtEl>
                                          <p:spTgt spid="18"/>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left)">
                                      <p:cBhvr>
                                        <p:cTn id="14" dur="500"/>
                                        <p:tgtEl>
                                          <p:spTgt spid="11"/>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left)">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utoUpdateAnimBg="0"/>
      <p:bldP spid="1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9" name="Group 39"/>
          <p:cNvGrpSpPr>
            <a:grpSpLocks/>
          </p:cNvGrpSpPr>
          <p:nvPr/>
        </p:nvGrpSpPr>
        <p:grpSpPr bwMode="auto">
          <a:xfrm>
            <a:off x="639763" y="1204913"/>
            <a:ext cx="8054975" cy="5422900"/>
            <a:chOff x="566738" y="2200275"/>
            <a:chExt cx="7805737" cy="4219575"/>
          </a:xfrm>
        </p:grpSpPr>
        <p:sp>
          <p:nvSpPr>
            <p:cNvPr id="46092" name="Rectangle 1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6093" name="Rectangle 20"/>
            <p:cNvSpPr>
              <a:spLocks noChangeArrowheads="1"/>
            </p:cNvSpPr>
            <p:nvPr/>
          </p:nvSpPr>
          <p:spPr bwMode="auto">
            <a:xfrm>
              <a:off x="581024" y="2219327"/>
              <a:ext cx="7772401" cy="241837"/>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2" name="Text Box 7"/>
          <p:cNvSpPr txBox="1">
            <a:spLocks noChangeArrowheads="1"/>
          </p:cNvSpPr>
          <p:nvPr/>
        </p:nvSpPr>
        <p:spPr bwMode="auto">
          <a:xfrm>
            <a:off x="658813" y="122555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10-3</a:t>
            </a:r>
          </a:p>
        </p:txBody>
      </p:sp>
      <p:sp>
        <p:nvSpPr>
          <p:cNvPr id="23" name="Rectangle 22"/>
          <p:cNvSpPr>
            <a:spLocks noChangeArrowheads="1"/>
          </p:cNvSpPr>
          <p:nvPr/>
        </p:nvSpPr>
        <p:spPr bwMode="auto">
          <a:xfrm>
            <a:off x="754063" y="4249738"/>
            <a:ext cx="7853362" cy="2148280"/>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Γεωργία, Τρόφιμα, και Εξαγωγές Σιτηρών </a:t>
            </a:r>
            <a:r>
              <a:rPr lang="el-GR" dirty="0" smtClean="0"/>
              <a:t>Το διάγραμμα </a:t>
            </a:r>
            <a:r>
              <a:rPr lang="en-US" dirty="0" smtClean="0"/>
              <a:t>(a</a:t>
            </a:r>
            <a:r>
              <a:rPr lang="en-US" dirty="0"/>
              <a:t>) </a:t>
            </a:r>
            <a:r>
              <a:rPr lang="el-GR" dirty="0" smtClean="0"/>
              <a:t>δείχνει τις καθαρές αγροτικές εξαγωγές έναντι του κατά κεφαλήν εισοδήματος χωρών. Οι φτωχότερες χώρες εξάγουν περισσότερα αγροτικά προϊόντα συνολικά και είναι εκείνες που θα κερδίσουν από μια αύξηση στις τιμές λόγω της κατάργησης των επιδοτήσεων.  </a:t>
            </a:r>
            <a:endParaRPr lang="en-US" dirty="0"/>
          </a:p>
          <a:p>
            <a:pPr>
              <a:spcBef>
                <a:spcPct val="10000"/>
              </a:spcBef>
              <a:spcAft>
                <a:spcPct val="10000"/>
              </a:spcAft>
            </a:pPr>
            <a:r>
              <a:rPr lang="el-GR" dirty="0" smtClean="0"/>
              <a:t>Από την άλλη όμως, το διάγραμμα</a:t>
            </a:r>
            <a:r>
              <a:rPr lang="en-US" dirty="0" smtClean="0"/>
              <a:t> </a:t>
            </a:r>
            <a:r>
              <a:rPr lang="en-US" dirty="0"/>
              <a:t>(b) </a:t>
            </a:r>
            <a:r>
              <a:rPr lang="el-GR" dirty="0" smtClean="0"/>
              <a:t>δείχνει ότι οι χώρες μεσαίου εισοδήματος είναι αυτές που εξάγουν τα περισσότερα τρόφιμα. </a:t>
            </a:r>
            <a:endParaRPr lang="en-US" dirty="0"/>
          </a:p>
          <a:p>
            <a:pPr>
              <a:spcBef>
                <a:spcPct val="10000"/>
              </a:spcBef>
              <a:spcAft>
                <a:spcPct val="10000"/>
              </a:spcAft>
            </a:pPr>
            <a:r>
              <a:rPr lang="el-GR" dirty="0" smtClean="0"/>
              <a:t>Το διάγραμμα</a:t>
            </a:r>
            <a:r>
              <a:rPr lang="en-US" dirty="0" smtClean="0"/>
              <a:t> </a:t>
            </a:r>
            <a:r>
              <a:rPr lang="en-US" dirty="0"/>
              <a:t>(c) </a:t>
            </a:r>
            <a:r>
              <a:rPr lang="el-GR" dirty="0" smtClean="0"/>
              <a:t>δείχνει ότι οι φτωχές χώρες είναι καθαροί εισαγωγείς βασικών τροφίμων (δημητριακών), όπως καλαμπόκι, ρύζι, και σιτάρι, και είναι αυτές που θα πληγούν από μια αύξηση στην παγκόσμια τιμή τους. </a:t>
            </a:r>
            <a:endParaRPr lang="en-US" dirty="0"/>
          </a:p>
        </p:txBody>
      </p:sp>
      <p:sp>
        <p:nvSpPr>
          <p:cNvPr id="24" name="Rectangle 23"/>
          <p:cNvSpPr>
            <a:spLocks noChangeArrowheads="1"/>
          </p:cNvSpPr>
          <p:nvPr/>
        </p:nvSpPr>
        <p:spPr bwMode="auto">
          <a:xfrm>
            <a:off x="750888" y="1614488"/>
            <a:ext cx="7837487" cy="26146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46085"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46086" name="Rectangle 3"/>
          <p:cNvSpPr>
            <a:spLocks noGrp="1" noChangeArrowheads="1"/>
          </p:cNvSpPr>
          <p:nvPr>
            <p:ph type="title"/>
          </p:nvPr>
        </p:nvSpPr>
        <p:spPr>
          <a:xfrm>
            <a:off x="566738" y="0"/>
            <a:ext cx="8577262" cy="740229"/>
          </a:xfrm>
        </p:spPr>
        <p:txBody>
          <a:bodyPr/>
          <a:lstStyle/>
          <a:p>
            <a:r>
              <a:rPr lang="el-GR" dirty="0" smtClean="0">
                <a:solidFill>
                  <a:srgbClr val="668C6B"/>
                </a:solidFill>
              </a:rPr>
              <a:t>ΕΦΑΡΜΟΓΗ</a:t>
            </a:r>
            <a:endParaRPr lang="en-US" dirty="0" smtClean="0">
              <a:solidFill>
                <a:srgbClr val="668C6B"/>
              </a:solidFill>
            </a:endParaRPr>
          </a:p>
        </p:txBody>
      </p:sp>
      <p:sp>
        <p:nvSpPr>
          <p:cNvPr id="46087" name="Rectangle 5"/>
          <p:cNvSpPr>
            <a:spLocks noChangeArrowheads="1"/>
          </p:cNvSpPr>
          <p:nvPr/>
        </p:nvSpPr>
        <p:spPr bwMode="auto">
          <a:xfrm>
            <a:off x="566738" y="820738"/>
            <a:ext cx="7351712" cy="400110"/>
          </a:xfrm>
          <a:prstGeom prst="rect">
            <a:avLst/>
          </a:prstGeom>
          <a:noFill/>
          <a:ln w="9525" algn="ctr">
            <a:noFill/>
            <a:miter lim="800000"/>
            <a:headEnd/>
            <a:tailEnd/>
          </a:ln>
        </p:spPr>
        <p:txBody>
          <a:bodyPr>
            <a:spAutoFit/>
          </a:bodyPr>
          <a:lstStyle/>
          <a:p>
            <a:pPr>
              <a:spcBef>
                <a:spcPct val="20000"/>
              </a:spcBef>
            </a:pPr>
            <a:r>
              <a:rPr lang="el-GR" sz="2000" dirty="0" smtClean="0">
                <a:solidFill>
                  <a:srgbClr val="356A41"/>
                </a:solidFill>
              </a:rPr>
              <a:t>Ποιος Κερδίζει και Ποιος Χάνει; </a:t>
            </a:r>
            <a:endParaRPr lang="en-US" sz="2000" dirty="0">
              <a:solidFill>
                <a:srgbClr val="356A41"/>
              </a:solidFill>
            </a:endParaRPr>
          </a:p>
        </p:txBody>
      </p:sp>
      <p:cxnSp>
        <p:nvCxnSpPr>
          <p:cNvPr id="46088"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pic>
        <p:nvPicPr>
          <p:cNvPr id="16" name="Picture 15" descr="fig10-3a_PPT.gif"/>
          <p:cNvPicPr>
            <a:picLocks noChangeAspect="1"/>
          </p:cNvPicPr>
          <p:nvPr/>
        </p:nvPicPr>
        <p:blipFill>
          <a:blip r:embed="rId3" cstate="print"/>
          <a:srcRect/>
          <a:stretch>
            <a:fillRect/>
          </a:stretch>
        </p:blipFill>
        <p:spPr bwMode="auto">
          <a:xfrm>
            <a:off x="750888" y="1673225"/>
            <a:ext cx="2624137" cy="2505075"/>
          </a:xfrm>
          <a:prstGeom prst="rect">
            <a:avLst/>
          </a:prstGeom>
          <a:noFill/>
          <a:ln w="9525">
            <a:noFill/>
            <a:miter lim="800000"/>
            <a:headEnd/>
            <a:tailEnd/>
          </a:ln>
        </p:spPr>
      </p:pic>
      <p:pic>
        <p:nvPicPr>
          <p:cNvPr id="17" name="Picture 16" descr="fig10-3b_PPT.gif"/>
          <p:cNvPicPr>
            <a:picLocks noChangeAspect="1"/>
          </p:cNvPicPr>
          <p:nvPr/>
        </p:nvPicPr>
        <p:blipFill>
          <a:blip r:embed="rId4" cstate="print"/>
          <a:srcRect/>
          <a:stretch>
            <a:fillRect/>
          </a:stretch>
        </p:blipFill>
        <p:spPr bwMode="auto">
          <a:xfrm>
            <a:off x="3305175" y="1673225"/>
            <a:ext cx="2624138" cy="2505075"/>
          </a:xfrm>
          <a:prstGeom prst="rect">
            <a:avLst/>
          </a:prstGeom>
          <a:noFill/>
          <a:ln w="9525">
            <a:noFill/>
            <a:miter lim="800000"/>
            <a:headEnd/>
            <a:tailEnd/>
          </a:ln>
        </p:spPr>
      </p:pic>
      <p:pic>
        <p:nvPicPr>
          <p:cNvPr id="18" name="Picture 17" descr="fig10-3c_PPT.gif"/>
          <p:cNvPicPr>
            <a:picLocks noChangeAspect="1"/>
          </p:cNvPicPr>
          <p:nvPr/>
        </p:nvPicPr>
        <p:blipFill>
          <a:blip r:embed="rId5" cstate="print"/>
          <a:srcRect/>
          <a:stretch>
            <a:fillRect/>
          </a:stretch>
        </p:blipFill>
        <p:spPr bwMode="auto">
          <a:xfrm>
            <a:off x="5915025" y="1673225"/>
            <a:ext cx="2676525" cy="25146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ppt_x</p:attrName>
                                        </p:attrNameLst>
                                      </p:cBhvr>
                                      <p:tavLst>
                                        <p:tav tm="0">
                                          <p:val>
                                            <p:strVal val="#ppt_x-.2"/>
                                          </p:val>
                                        </p:tav>
                                        <p:tav tm="100000">
                                          <p:val>
                                            <p:strVal val="#ppt_x"/>
                                          </p:val>
                                        </p:tav>
                                      </p:tavLst>
                                    </p:anim>
                                    <p:anim calcmode="lin" valueType="num">
                                      <p:cBhvr>
                                        <p:cTn id="8" dur="5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9" dur="500"/>
                                        <p:tgtEl>
                                          <p:spTgt spid="19"/>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3">
                                            <p:txEl>
                                              <p:pRg st="0" end="0"/>
                                            </p:txEl>
                                          </p:spTgt>
                                        </p:tgtEl>
                                        <p:attrNameLst>
                                          <p:attrName>style.visibility</p:attrName>
                                        </p:attrNameLst>
                                      </p:cBhvr>
                                      <p:to>
                                        <p:strVal val="visible"/>
                                      </p:to>
                                    </p:set>
                                    <p:animEffect transition="in" filter="wipe(left)">
                                      <p:cBhvr>
                                        <p:cTn id="21" dur="500"/>
                                        <p:tgtEl>
                                          <p:spTgt spid="23">
                                            <p:txEl>
                                              <p:pRg st="0" end="0"/>
                                            </p:txEl>
                                          </p:spTgt>
                                        </p:tgtEl>
                                      </p:cBhvr>
                                    </p:animEffect>
                                  </p:childTnLst>
                                </p:cTn>
                              </p:par>
                            </p:childTnLst>
                          </p:cTn>
                        </p:par>
                        <p:par>
                          <p:cTn id="22" fill="hold">
                            <p:stCondLst>
                              <p:cond delay="2000"/>
                            </p:stCondLst>
                            <p:childTnLst>
                              <p:par>
                                <p:cTn id="23" presetID="17" presetClass="entr" presetSubtype="8"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ppt_x</p:attrName>
                                        </p:attrNameLst>
                                      </p:cBhvr>
                                      <p:tavLst>
                                        <p:tav tm="0">
                                          <p:val>
                                            <p:strVal val="#ppt_x-#ppt_w/2"/>
                                          </p:val>
                                        </p:tav>
                                        <p:tav tm="100000">
                                          <p:val>
                                            <p:strVal val="#ppt_x"/>
                                          </p:val>
                                        </p:tav>
                                      </p:tavLst>
                                    </p:anim>
                                    <p:anim calcmode="lin" valueType="num">
                                      <p:cBhvr>
                                        <p:cTn id="26" dur="500" fill="hold"/>
                                        <p:tgtEl>
                                          <p:spTgt spid="16"/>
                                        </p:tgtEl>
                                        <p:attrNameLst>
                                          <p:attrName>ppt_y</p:attrName>
                                        </p:attrNameLst>
                                      </p:cBhvr>
                                      <p:tavLst>
                                        <p:tav tm="0">
                                          <p:val>
                                            <p:strVal val="#ppt_y"/>
                                          </p:val>
                                        </p:tav>
                                        <p:tav tm="100000">
                                          <p:val>
                                            <p:strVal val="#ppt_y"/>
                                          </p:val>
                                        </p:tav>
                                      </p:tavLst>
                                    </p:anim>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3">
                                            <p:txEl>
                                              <p:pRg st="1" end="1"/>
                                            </p:txEl>
                                          </p:spTgt>
                                        </p:tgtEl>
                                        <p:attrNameLst>
                                          <p:attrName>style.visibility</p:attrName>
                                        </p:attrNameLst>
                                      </p:cBhvr>
                                      <p:to>
                                        <p:strVal val="visible"/>
                                      </p:to>
                                    </p:set>
                                    <p:animEffect transition="in" filter="wipe(left)">
                                      <p:cBhvr>
                                        <p:cTn id="33" dur="500"/>
                                        <p:tgtEl>
                                          <p:spTgt spid="23">
                                            <p:txEl>
                                              <p:pRg st="1" end="1"/>
                                            </p:txEl>
                                          </p:spTgt>
                                        </p:tgtEl>
                                      </p:cBhvr>
                                    </p:animEffect>
                                  </p:childTnLst>
                                </p:cTn>
                              </p:par>
                            </p:childTnLst>
                          </p:cTn>
                        </p:par>
                        <p:par>
                          <p:cTn id="34" fill="hold">
                            <p:stCondLst>
                              <p:cond delay="500"/>
                            </p:stCondLst>
                            <p:childTnLst>
                              <p:par>
                                <p:cTn id="35" presetID="17" presetClass="entr" presetSubtype="8"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ppt_x</p:attrName>
                                        </p:attrNameLst>
                                      </p:cBhvr>
                                      <p:tavLst>
                                        <p:tav tm="0">
                                          <p:val>
                                            <p:strVal val="#ppt_x-#ppt_w/2"/>
                                          </p:val>
                                        </p:tav>
                                        <p:tav tm="100000">
                                          <p:val>
                                            <p:strVal val="#ppt_x"/>
                                          </p:val>
                                        </p:tav>
                                      </p:tavLst>
                                    </p:anim>
                                    <p:anim calcmode="lin" valueType="num">
                                      <p:cBhvr>
                                        <p:cTn id="38" dur="500" fill="hold"/>
                                        <p:tgtEl>
                                          <p:spTgt spid="17"/>
                                        </p:tgtEl>
                                        <p:attrNameLst>
                                          <p:attrName>ppt_y</p:attrName>
                                        </p:attrNameLst>
                                      </p:cBhvr>
                                      <p:tavLst>
                                        <p:tav tm="0">
                                          <p:val>
                                            <p:strVal val="#ppt_y"/>
                                          </p:val>
                                        </p:tav>
                                        <p:tav tm="100000">
                                          <p:val>
                                            <p:strVal val="#ppt_y"/>
                                          </p:val>
                                        </p:tav>
                                      </p:tavLst>
                                    </p:anim>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3">
                                            <p:txEl>
                                              <p:pRg st="2" end="2"/>
                                            </p:txEl>
                                          </p:spTgt>
                                        </p:tgtEl>
                                        <p:attrNameLst>
                                          <p:attrName>style.visibility</p:attrName>
                                        </p:attrNameLst>
                                      </p:cBhvr>
                                      <p:to>
                                        <p:strVal val="visible"/>
                                      </p:to>
                                    </p:set>
                                    <p:animEffect transition="in" filter="wipe(left)">
                                      <p:cBhvr>
                                        <p:cTn id="45" dur="500"/>
                                        <p:tgtEl>
                                          <p:spTgt spid="23">
                                            <p:txEl>
                                              <p:pRg st="2" end="2"/>
                                            </p:txEl>
                                          </p:spTgt>
                                        </p:tgtEl>
                                      </p:cBhvr>
                                    </p:animEffect>
                                  </p:childTnLst>
                                </p:cTn>
                              </p:par>
                            </p:childTnLst>
                          </p:cTn>
                        </p:par>
                        <p:par>
                          <p:cTn id="46" fill="hold">
                            <p:stCondLst>
                              <p:cond delay="500"/>
                            </p:stCondLst>
                            <p:childTnLst>
                              <p:par>
                                <p:cTn id="47" presetID="17" presetClass="entr" presetSubtype="8" fill="hold"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500" fill="hold"/>
                                        <p:tgtEl>
                                          <p:spTgt spid="18"/>
                                        </p:tgtEl>
                                        <p:attrNameLst>
                                          <p:attrName>ppt_x</p:attrName>
                                        </p:attrNameLst>
                                      </p:cBhvr>
                                      <p:tavLst>
                                        <p:tav tm="0">
                                          <p:val>
                                            <p:strVal val="#ppt_x-#ppt_w/2"/>
                                          </p:val>
                                        </p:tav>
                                        <p:tav tm="100000">
                                          <p:val>
                                            <p:strVal val="#ppt_x"/>
                                          </p:val>
                                        </p:tav>
                                      </p:tavLst>
                                    </p:anim>
                                    <p:anim calcmode="lin" valueType="num">
                                      <p:cBhvr>
                                        <p:cTn id="50" dur="500" fill="hold"/>
                                        <p:tgtEl>
                                          <p:spTgt spid="18"/>
                                        </p:tgtEl>
                                        <p:attrNameLst>
                                          <p:attrName>ppt_y</p:attrName>
                                        </p:attrNameLst>
                                      </p:cBhvr>
                                      <p:tavLst>
                                        <p:tav tm="0">
                                          <p:val>
                                            <p:strVal val="#ppt_y"/>
                                          </p:val>
                                        </p:tav>
                                        <p:tav tm="100000">
                                          <p:val>
                                            <p:strVal val="#ppt_y"/>
                                          </p:val>
                                        </p:tav>
                                      </p:tavLst>
                                    </p:anim>
                                    <p:anim calcmode="lin" valueType="num">
                                      <p:cBhvr>
                                        <p:cTn id="51" dur="500" fill="hold"/>
                                        <p:tgtEl>
                                          <p:spTgt spid="18"/>
                                        </p:tgtEl>
                                        <p:attrNameLst>
                                          <p:attrName>ppt_w</p:attrName>
                                        </p:attrNameLst>
                                      </p:cBhvr>
                                      <p:tavLst>
                                        <p:tav tm="0">
                                          <p:val>
                                            <p:fltVal val="0"/>
                                          </p:val>
                                        </p:tav>
                                        <p:tav tm="100000">
                                          <p:val>
                                            <p:strVal val="#ppt_w"/>
                                          </p:val>
                                        </p:tav>
                                      </p:tavLst>
                                    </p:anim>
                                    <p:anim calcmode="lin" valueType="num">
                                      <p:cBhvr>
                                        <p:cTn id="52" dur="5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uiExpand="1" build="p" bldLvl="2"/>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5"/>
          <p:cNvGrpSpPr>
            <a:grpSpLocks/>
          </p:cNvGrpSpPr>
          <p:nvPr/>
        </p:nvGrpSpPr>
        <p:grpSpPr bwMode="auto">
          <a:xfrm>
            <a:off x="566738" y="377825"/>
            <a:ext cx="5405437" cy="173038"/>
            <a:chOff x="566738" y="417533"/>
            <a:chExt cx="6138862" cy="206583"/>
          </a:xfrm>
        </p:grpSpPr>
        <p:sp>
          <p:nvSpPr>
            <p:cNvPr id="48132"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48133"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14" name="Rectangle 13"/>
          <p:cNvSpPr>
            <a:spLocks noChangeArrowheads="1"/>
          </p:cNvSpPr>
          <p:nvPr/>
        </p:nvSpPr>
        <p:spPr bwMode="auto">
          <a:xfrm>
            <a:off x="1381125" y="1974850"/>
            <a:ext cx="6400800" cy="2677656"/>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Έστω ότι η κυβέρνηση παρέχει μια επιδότηση </a:t>
            </a:r>
            <a:r>
              <a:rPr lang="en-US" sz="2400" b="0" i="1" dirty="0" smtClean="0"/>
              <a:t>s </a:t>
            </a:r>
            <a:r>
              <a:rPr lang="el-GR" sz="2400" b="0" i="1" dirty="0" smtClean="0"/>
              <a:t>δολαρίων ανά μονάδα μονάδα </a:t>
            </a:r>
            <a:r>
              <a:rPr lang="en-US" sz="2400" b="0" i="1" dirty="0" smtClean="0"/>
              <a:t>(</a:t>
            </a:r>
            <a:r>
              <a:rPr lang="el-GR" sz="2400" b="0" i="1" dirty="0" smtClean="0"/>
              <a:t>δηλαδή</a:t>
            </a:r>
            <a:r>
              <a:rPr lang="en-US" sz="2400" b="0" i="1" dirty="0" smtClean="0"/>
              <a:t>, </a:t>
            </a:r>
            <a:r>
              <a:rPr lang="el-GR" sz="2400" b="0" i="1" dirty="0" smtClean="0"/>
              <a:t>τόνο </a:t>
            </a:r>
            <a:r>
              <a:rPr lang="el-GR" sz="2400" b="0" dirty="0" smtClean="0"/>
              <a:t>ζάχαρης στο παράδειγμά μας) που παράγει μια εγχώρια επιχείρηση. Αυτή αποτελεί μια </a:t>
            </a:r>
            <a:r>
              <a:rPr lang="el-GR" sz="2400" dirty="0" smtClean="0"/>
              <a:t>επιδότηση παραγωγής</a:t>
            </a:r>
            <a:r>
              <a:rPr lang="el-GR" sz="2400" b="0" dirty="0" smtClean="0"/>
              <a:t> επειδή είναι μια επιδότηση ανά παραγόμενη μονάδα και όχι απλώς ανά εξαγόμενες μονάδες.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0177" name="Group 5"/>
          <p:cNvGrpSpPr>
            <a:grpSpLocks/>
          </p:cNvGrpSpPr>
          <p:nvPr/>
        </p:nvGrpSpPr>
        <p:grpSpPr bwMode="auto">
          <a:xfrm>
            <a:off x="566738" y="377825"/>
            <a:ext cx="5405437" cy="173038"/>
            <a:chOff x="566738" y="417533"/>
            <a:chExt cx="6138862" cy="206583"/>
          </a:xfrm>
        </p:grpSpPr>
        <p:sp>
          <p:nvSpPr>
            <p:cNvPr id="50180"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0181"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5017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32" name="Rectangle 31"/>
          <p:cNvSpPr/>
          <p:nvPr/>
        </p:nvSpPr>
        <p:spPr>
          <a:xfrm>
            <a:off x="625475" y="1301750"/>
            <a:ext cx="8097838" cy="4819781"/>
          </a:xfrm>
          <a:prstGeom prst="rect">
            <a:avLst/>
          </a:prstGeom>
        </p:spPr>
        <p:txBody>
          <a:bodyPr>
            <a:spAutoFit/>
          </a:bodyPr>
          <a:lstStyle/>
          <a:p>
            <a:pPr>
              <a:spcBef>
                <a:spcPct val="10000"/>
              </a:spcBef>
              <a:spcAft>
                <a:spcPct val="10000"/>
              </a:spcAft>
              <a:defRPr/>
            </a:pPr>
            <a:r>
              <a:rPr lang="el-GR" sz="2400" b="0" dirty="0" smtClean="0"/>
              <a:t>Υπάρχουν διάφοροι τρόποι με τους οποίους μια κυβέρνηση μπορεί να εφαρμόσει μια τέτοια επιδότηση. </a:t>
            </a:r>
            <a:endParaRPr lang="en-US" sz="2400" b="0" dirty="0"/>
          </a:p>
          <a:p>
            <a:pPr marL="342900" indent="-342900">
              <a:spcBef>
                <a:spcPct val="10000"/>
              </a:spcBef>
              <a:spcAft>
                <a:spcPct val="10000"/>
              </a:spcAft>
              <a:buFont typeface="Arial" pitchFamily="34" charset="0"/>
              <a:buChar char="•"/>
              <a:defRPr/>
            </a:pPr>
            <a:r>
              <a:rPr lang="el-GR" sz="2400" b="0" dirty="0" smtClean="0"/>
              <a:t>Η κυβέρνηση μπορεί, για παράδειγμα, να εγγυηθεί μια ελάχιστη τιμή στους αγρότες και να καλύψει τη διαφορά ανάμεσα σε αυτήν την ελάχιστη τιμή και την οποιαδήποτε χαμηλότερη τιμή στην οποία θα πωλούν οι αγρότες. </a:t>
            </a:r>
            <a:endParaRPr lang="en-US" sz="2400" b="0" dirty="0"/>
          </a:p>
          <a:p>
            <a:pPr>
              <a:spcBef>
                <a:spcPct val="10000"/>
              </a:spcBef>
              <a:spcAft>
                <a:spcPct val="10000"/>
              </a:spcAft>
              <a:defRPr/>
            </a:pPr>
            <a:endParaRPr lang="en-US" sz="800" b="0" dirty="0"/>
          </a:p>
          <a:p>
            <a:pPr marL="342900" indent="-342900">
              <a:spcBef>
                <a:spcPct val="10000"/>
              </a:spcBef>
              <a:spcAft>
                <a:spcPct val="10000"/>
              </a:spcAft>
              <a:buFont typeface="Arial" pitchFamily="34" charset="0"/>
              <a:buChar char="•"/>
              <a:defRPr/>
            </a:pPr>
            <a:r>
              <a:rPr lang="el-GR" sz="2400" b="0" dirty="0" smtClean="0"/>
              <a:t>Εναλλακτικά, μπορεί να παρέχει επιδοτήσεις σε αυτούς που χρησιμοποιούν την παραγωγή, προκειμένου να την αγοράσουν, αυξάνοντας έτσι τη ζήτηση και αυξάνοντας τις τιμές της αγοράς. Αυτό θα λειτουργούσε ως επιδότηση κάθε μιας μονάδας παραγωγής.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wipe(left)">
                                      <p:cBhvr>
                                        <p:cTn id="7" dur="500"/>
                                        <p:tgtEl>
                                          <p:spTgt spid="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wipe(left)">
                                      <p:cBhvr>
                                        <p:cTn id="12" dur="500"/>
                                        <p:tgtEl>
                                          <p:spTgt spid="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
                                            <p:txEl>
                                              <p:pRg st="3" end="3"/>
                                            </p:txEl>
                                          </p:spTgt>
                                        </p:tgtEl>
                                        <p:attrNameLst>
                                          <p:attrName>style.visibility</p:attrName>
                                        </p:attrNameLst>
                                      </p:cBhvr>
                                      <p:to>
                                        <p:strVal val="visible"/>
                                      </p:to>
                                    </p:set>
                                    <p:animEffect transition="in" filter="wipe(left)">
                                      <p:cBhvr>
                                        <p:cTn id="17" dur="500"/>
                                        <p:tgtEl>
                                          <p:spTgt spid="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2642" name="Text Box 2"/>
          <p:cNvSpPr txBox="1">
            <a:spLocks noChangeArrowheads="1"/>
          </p:cNvSpPr>
          <p:nvPr/>
        </p:nvSpPr>
        <p:spPr bwMode="auto">
          <a:xfrm>
            <a:off x="566738" y="981075"/>
            <a:ext cx="8142287" cy="5456878"/>
          </a:xfrm>
          <a:prstGeom prst="rect">
            <a:avLst/>
          </a:prstGeom>
          <a:noFill/>
          <a:ln w="9525" algn="ctr">
            <a:noFill/>
            <a:miter lim="800000"/>
            <a:headEnd/>
            <a:tailEnd/>
          </a:ln>
        </p:spPr>
        <p:txBody>
          <a:bodyPr>
            <a:spAutoFit/>
          </a:bodyPr>
          <a:lstStyle/>
          <a:p>
            <a:pPr>
              <a:lnSpc>
                <a:spcPct val="105000"/>
              </a:lnSpc>
              <a:spcBef>
                <a:spcPts val="0"/>
              </a:spcBef>
              <a:spcAft>
                <a:spcPts val="0"/>
              </a:spcAft>
            </a:pPr>
            <a:r>
              <a:rPr lang="el-GR" sz="3200" dirty="0" smtClean="0">
                <a:solidFill>
                  <a:srgbClr val="9894C6"/>
                </a:solidFill>
              </a:rPr>
              <a:t>Στις</a:t>
            </a:r>
            <a:r>
              <a:rPr lang="en-US" sz="2400" b="0" dirty="0" smtClean="0"/>
              <a:t> </a:t>
            </a:r>
            <a:r>
              <a:rPr lang="el-GR" sz="2000" b="0" dirty="0" smtClean="0"/>
              <a:t>21 Ιουλίου 2008</a:t>
            </a:r>
            <a:r>
              <a:rPr lang="en-US" sz="2000" b="0" dirty="0" smtClean="0"/>
              <a:t>, </a:t>
            </a:r>
            <a:r>
              <a:rPr lang="el-GR" sz="2000" b="0" dirty="0" smtClean="0"/>
              <a:t>αντιπρόσωποι από τις 152</a:t>
            </a:r>
          </a:p>
          <a:p>
            <a:pPr>
              <a:lnSpc>
                <a:spcPct val="105000"/>
              </a:lnSpc>
              <a:spcBef>
                <a:spcPts val="0"/>
              </a:spcBef>
              <a:spcAft>
                <a:spcPts val="0"/>
              </a:spcAft>
            </a:pPr>
            <a:r>
              <a:rPr lang="el-GR" sz="2000" b="0" dirty="0" smtClean="0"/>
              <a:t>χώρες που ανήκουν στον ΠΟΕ συναντήθηκαν στη</a:t>
            </a:r>
          </a:p>
          <a:p>
            <a:pPr>
              <a:lnSpc>
                <a:spcPct val="105000"/>
              </a:lnSpc>
              <a:spcBef>
                <a:spcPts val="0"/>
              </a:spcBef>
              <a:spcAft>
                <a:spcPts val="0"/>
              </a:spcAft>
            </a:pPr>
            <a:r>
              <a:rPr lang="el-GR" sz="2000" b="0" dirty="0" smtClean="0"/>
              <a:t>Γενεύη της Ελβετίας προκειμένου να συζητήσουν μεταρρυθμίσεις στο παγκόσμιο εμπορικό σύστημα. Όπως και στις προηγούμενες συναντήσεις στο</a:t>
            </a:r>
            <a:r>
              <a:rPr lang="en-US" sz="2000" b="0" dirty="0" smtClean="0"/>
              <a:t> </a:t>
            </a:r>
            <a:r>
              <a:rPr lang="el-GR" sz="2000" b="0" dirty="0" smtClean="0"/>
              <a:t>Σηάτλ</a:t>
            </a:r>
            <a:r>
              <a:rPr lang="en-US" sz="2000" b="0" dirty="0" smtClean="0"/>
              <a:t> </a:t>
            </a:r>
            <a:r>
              <a:rPr lang="en-US" sz="2000" b="0" dirty="0"/>
              <a:t>(1999</a:t>
            </a:r>
            <a:r>
              <a:rPr lang="en-US" sz="2000" b="0" dirty="0" smtClean="0"/>
              <a:t>)</a:t>
            </a:r>
            <a:r>
              <a:rPr lang="el-GR" sz="2000" b="0" dirty="0" smtClean="0"/>
              <a:t>, στην</a:t>
            </a:r>
            <a:r>
              <a:rPr lang="en-US" sz="2000" b="0" dirty="0" smtClean="0"/>
              <a:t> </a:t>
            </a:r>
            <a:r>
              <a:rPr lang="el-GR" sz="2000" b="0" dirty="0" err="1" smtClean="0"/>
              <a:t>Κανκούν</a:t>
            </a:r>
            <a:r>
              <a:rPr lang="el-GR" sz="2000" b="0" dirty="0" smtClean="0"/>
              <a:t> του Μεξικού</a:t>
            </a:r>
            <a:r>
              <a:rPr lang="en-US" sz="2000" b="0" dirty="0" smtClean="0"/>
              <a:t> </a:t>
            </a:r>
            <a:r>
              <a:rPr lang="en-US" sz="2000" b="0" dirty="0"/>
              <a:t>(2003), </a:t>
            </a:r>
            <a:r>
              <a:rPr lang="el-GR" sz="2000" b="0" dirty="0" smtClean="0"/>
              <a:t>και στο Χονγκ-Κονγκ </a:t>
            </a:r>
            <a:r>
              <a:rPr lang="en-US" sz="2000" b="0" dirty="0" smtClean="0"/>
              <a:t>(2005</a:t>
            </a:r>
            <a:r>
              <a:rPr lang="en-US" sz="2000" b="0" dirty="0"/>
              <a:t>), </a:t>
            </a:r>
            <a:r>
              <a:rPr lang="el-GR" sz="2000" b="0" dirty="0" smtClean="0"/>
              <a:t>η συνάντηση αυτή σημαδεύτηκε από μεγάλης κλίμακας διαμαρτυρίες και διαδηλώσεις.</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Πρώτος στόχος αυτού του κεφαλαίου είναι να εξηγήσουμε τις πολιτικές των αγροτικών επιδοτήσεων. </a:t>
            </a:r>
            <a:r>
              <a:rPr lang="en-US" sz="2000" b="0" dirty="0" smtClean="0"/>
              <a:t> </a:t>
            </a:r>
            <a:endParaRPr lang="en-US" sz="2000" b="0" dirty="0"/>
          </a:p>
          <a:p>
            <a:pPr>
              <a:lnSpc>
                <a:spcPct val="105000"/>
              </a:lnSpc>
              <a:spcBef>
                <a:spcPct val="15000"/>
              </a:spcBef>
              <a:spcAft>
                <a:spcPct val="15000"/>
              </a:spcAft>
            </a:pPr>
            <a:endParaRPr lang="en-US" sz="2000" b="0" dirty="0"/>
          </a:p>
          <a:p>
            <a:pPr>
              <a:lnSpc>
                <a:spcPct val="105000"/>
              </a:lnSpc>
              <a:spcBef>
                <a:spcPct val="15000"/>
              </a:spcBef>
              <a:spcAft>
                <a:spcPct val="15000"/>
              </a:spcAft>
            </a:pPr>
            <a:r>
              <a:rPr lang="el-GR" sz="2000" b="0" dirty="0" smtClean="0"/>
              <a:t>Δεύτερος στόχος είναι να εξετάσουμε κατά πόσο οι εξαγωγικές επιδοτήσεις μπορούν να χρησιμοποιηθούν στρατηγικά από κυβερνήσεις προκειμένου να ενισχύσουν τις εγχώριες επιχειρήσεις και κλάδους. </a:t>
            </a:r>
            <a:endParaRPr lang="en-US" sz="2000" b="0" dirty="0"/>
          </a:p>
        </p:txBody>
      </p:sp>
      <p:pic>
        <p:nvPicPr>
          <p:cNvPr id="71681" name="Picture 1"/>
          <p:cNvPicPr>
            <a:picLocks noChangeAspect="1" noChangeArrowheads="1"/>
          </p:cNvPicPr>
          <p:nvPr/>
        </p:nvPicPr>
        <p:blipFill>
          <a:blip r:embed="rId3" cstate="print"/>
          <a:srcRect/>
          <a:stretch>
            <a:fillRect/>
          </a:stretch>
        </p:blipFill>
        <p:spPr bwMode="auto">
          <a:xfrm>
            <a:off x="6858000" y="0"/>
            <a:ext cx="2286000" cy="1770063"/>
          </a:xfrm>
          <a:prstGeom prst="rect">
            <a:avLst/>
          </a:prstGeom>
          <a:noFill/>
          <a:ln w="9525">
            <a:noFill/>
            <a:miter lim="800000"/>
            <a:headEnd/>
            <a:tailEnd/>
          </a:ln>
        </p:spPr>
      </p:pic>
      <p:sp>
        <p:nvSpPr>
          <p:cNvPr id="4" name="Rectangle 3"/>
          <p:cNvSpPr>
            <a:spLocks noChangeArrowheads="1"/>
          </p:cNvSpPr>
          <p:nvPr/>
        </p:nvSpPr>
        <p:spPr bwMode="auto">
          <a:xfrm>
            <a:off x="877888" y="333375"/>
            <a:ext cx="3981450" cy="265113"/>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5" name="Straight Connector 4"/>
          <p:cNvCxnSpPr>
            <a:cxnSpLocks noChangeShapeType="1"/>
          </p:cNvCxnSpPr>
          <p:nvPr/>
        </p:nvCxnSpPr>
        <p:spPr bwMode="auto">
          <a:xfrm>
            <a:off x="566738" y="615950"/>
            <a:ext cx="4281487" cy="3175"/>
          </a:xfrm>
          <a:prstGeom prst="line">
            <a:avLst/>
          </a:prstGeom>
          <a:noFill/>
          <a:ln w="19050" cap="rnd" algn="ctr">
            <a:solidFill>
              <a:srgbClr val="9C3A45"/>
            </a:solidFill>
            <a:prstDash val="sysDash"/>
            <a:round/>
            <a:headEnd/>
            <a:tailEnd/>
          </a:ln>
        </p:spPr>
      </p:cxnSp>
      <p:sp>
        <p:nvSpPr>
          <p:cNvPr id="6"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dirty="0" smtClean="0">
                <a:solidFill>
                  <a:srgbClr val="69134B"/>
                </a:solidFill>
              </a:rPr>
              <a:t>Εισαγωγή</a:t>
            </a:r>
            <a:endParaRPr lang="en-US" dirty="0" smtClean="0">
              <a:solidFill>
                <a:srgbClr val="69134B"/>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8"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71681"/>
                                        </p:tgtEl>
                                        <p:attrNameLst>
                                          <p:attrName>style.visibility</p:attrName>
                                        </p:attrNameLst>
                                      </p:cBhvr>
                                      <p:to>
                                        <p:strVal val="visible"/>
                                      </p:to>
                                    </p:set>
                                    <p:animEffect transition="in" filter="fade">
                                      <p:cBhvr>
                                        <p:cTn id="17" dur="500"/>
                                        <p:tgtEl>
                                          <p:spTgt spid="71681"/>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752642">
                                            <p:txEl>
                                              <p:pRg st="0" end="0"/>
                                            </p:txEl>
                                          </p:spTgt>
                                        </p:tgtEl>
                                        <p:attrNameLst>
                                          <p:attrName>style.visibility</p:attrName>
                                        </p:attrNameLst>
                                      </p:cBhvr>
                                      <p:to>
                                        <p:strVal val="visible"/>
                                      </p:to>
                                    </p:set>
                                    <p:animEffect transition="in" filter="wipe(left)">
                                      <p:cBhvr>
                                        <p:cTn id="21" dur="500"/>
                                        <p:tgtEl>
                                          <p:spTgt spid="752642">
                                            <p:txEl>
                                              <p:pRg st="0" end="0"/>
                                            </p:txEl>
                                          </p:spTgt>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52642">
                                            <p:txEl>
                                              <p:pRg st="1" end="1"/>
                                            </p:txEl>
                                          </p:spTgt>
                                        </p:tgtEl>
                                        <p:attrNameLst>
                                          <p:attrName>style.visibility</p:attrName>
                                        </p:attrNameLst>
                                      </p:cBhvr>
                                      <p:to>
                                        <p:strVal val="visible"/>
                                      </p:to>
                                    </p:set>
                                    <p:animEffect transition="in" filter="wipe(left)">
                                      <p:cBhvr>
                                        <p:cTn id="25" dur="500"/>
                                        <p:tgtEl>
                                          <p:spTgt spid="752642">
                                            <p:txEl>
                                              <p:pRg st="1" end="1"/>
                                            </p:txEl>
                                          </p:spTgt>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752642">
                                            <p:txEl>
                                              <p:pRg st="2" end="2"/>
                                            </p:txEl>
                                          </p:spTgt>
                                        </p:tgtEl>
                                        <p:attrNameLst>
                                          <p:attrName>style.visibility</p:attrName>
                                        </p:attrNameLst>
                                      </p:cBhvr>
                                      <p:to>
                                        <p:strVal val="visible"/>
                                      </p:to>
                                    </p:set>
                                    <p:animEffect transition="in" filter="wipe(left)">
                                      <p:cBhvr>
                                        <p:cTn id="29" dur="500"/>
                                        <p:tgtEl>
                                          <p:spTgt spid="752642">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52642">
                                            <p:txEl>
                                              <p:pRg st="4" end="4"/>
                                            </p:txEl>
                                          </p:spTgt>
                                        </p:tgtEl>
                                        <p:attrNameLst>
                                          <p:attrName>style.visibility</p:attrName>
                                        </p:attrNameLst>
                                      </p:cBhvr>
                                      <p:to>
                                        <p:strVal val="visible"/>
                                      </p:to>
                                    </p:set>
                                    <p:animEffect transition="in" filter="wipe(left)">
                                      <p:cBhvr>
                                        <p:cTn id="34" dur="500"/>
                                        <p:tgtEl>
                                          <p:spTgt spid="752642">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752642">
                                            <p:txEl>
                                              <p:pRg st="6" end="6"/>
                                            </p:txEl>
                                          </p:spTgt>
                                        </p:tgtEl>
                                        <p:attrNameLst>
                                          <p:attrName>style.visibility</p:attrName>
                                        </p:attrNameLst>
                                      </p:cBhvr>
                                      <p:to>
                                        <p:strVal val="visible"/>
                                      </p:to>
                                    </p:set>
                                    <p:animEffect transition="in" filter="wipe(left)">
                                      <p:cBhvr>
                                        <p:cTn id="39" dur="500"/>
                                        <p:tgtEl>
                                          <p:spTgt spid="7526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2" grpId="0" uiExpand="1" build="p" bldLvl="4"/>
      <p:bldP spid="4" grpId="0" animBg="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2225" name="Group 5"/>
          <p:cNvGrpSpPr>
            <a:grpSpLocks/>
          </p:cNvGrpSpPr>
          <p:nvPr/>
        </p:nvGrpSpPr>
        <p:grpSpPr bwMode="auto">
          <a:xfrm>
            <a:off x="566738" y="377825"/>
            <a:ext cx="5405437" cy="173038"/>
            <a:chOff x="566738" y="417533"/>
            <a:chExt cx="6138862" cy="206583"/>
          </a:xfrm>
        </p:grpSpPr>
        <p:sp>
          <p:nvSpPr>
            <p:cNvPr id="52233"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223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52226"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9" name="Rectangle 5"/>
          <p:cNvSpPr>
            <a:spLocks noChangeArrowheads="1"/>
          </p:cNvSpPr>
          <p:nvPr/>
        </p:nvSpPr>
        <p:spPr bwMode="auto">
          <a:xfrm>
            <a:off x="536575" y="1443038"/>
            <a:ext cx="7765596"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Η Πείνα και η Εξασφάλιση Τροφίμων Επανέρχονται στην Πολιτική Ατζέντα </a:t>
            </a:r>
            <a:endParaRPr lang="en-US" sz="2000" dirty="0">
              <a:solidFill>
                <a:schemeClr val="accent2"/>
              </a:solidFill>
            </a:endParaRPr>
          </a:p>
        </p:txBody>
      </p:sp>
      <p:grpSp>
        <p:nvGrpSpPr>
          <p:cNvPr id="10" name="Group 9"/>
          <p:cNvGrpSpPr>
            <a:grpSpLocks/>
          </p:cNvGrpSpPr>
          <p:nvPr/>
        </p:nvGrpSpPr>
        <p:grpSpPr bwMode="auto">
          <a:xfrm>
            <a:off x="479425" y="625475"/>
            <a:ext cx="5662613" cy="820738"/>
            <a:chOff x="566739" y="4345160"/>
            <a:chExt cx="5662264" cy="820738"/>
          </a:xfrm>
        </p:grpSpPr>
        <p:pic>
          <p:nvPicPr>
            <p:cNvPr id="52231" name="Picture 10"/>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2"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cxnSp>
        <p:nvCxnSpPr>
          <p:cNvPr id="13" name="Straight Connector 12"/>
          <p:cNvCxnSpPr>
            <a:cxnSpLocks noChangeShapeType="1"/>
          </p:cNvCxnSpPr>
          <p:nvPr/>
        </p:nvCxnSpPr>
        <p:spPr bwMode="auto">
          <a:xfrm>
            <a:off x="550863" y="1425575"/>
            <a:ext cx="7327900" cy="0"/>
          </a:xfrm>
          <a:prstGeom prst="line">
            <a:avLst/>
          </a:prstGeom>
          <a:noFill/>
          <a:ln w="19050" cap="rnd" algn="ctr">
            <a:solidFill>
              <a:srgbClr val="9C3A45"/>
            </a:solidFill>
            <a:prstDash val="sysDash"/>
            <a:round/>
            <a:headEnd/>
            <a:tailEnd/>
          </a:ln>
        </p:spPr>
      </p:cxnSp>
      <p:sp>
        <p:nvSpPr>
          <p:cNvPr id="15" name="Rectangle 14"/>
          <p:cNvSpPr>
            <a:spLocks noChangeArrowheads="1"/>
          </p:cNvSpPr>
          <p:nvPr/>
        </p:nvSpPr>
        <p:spPr bwMode="auto">
          <a:xfrm>
            <a:off x="550863" y="2452914"/>
            <a:ext cx="8070850" cy="3914918"/>
          </a:xfrm>
          <a:prstGeom prst="rect">
            <a:avLst/>
          </a:prstGeom>
          <a:noFill/>
          <a:ln w="9525" algn="ctr">
            <a:noFill/>
            <a:miter lim="800000"/>
            <a:headEnd/>
            <a:tailEnd/>
          </a:ln>
        </p:spPr>
        <p:txBody>
          <a:bodyPr wrap="square">
            <a:spAutoFit/>
          </a:bodyPr>
          <a:lstStyle/>
          <a:p>
            <a:pPr>
              <a:spcBef>
                <a:spcPct val="20000"/>
              </a:spcBef>
            </a:pPr>
            <a:r>
              <a:rPr lang="el-GR" sz="1800" b="0" dirty="0" smtClean="0"/>
              <a:t>Η «πρωτοβουλία εξασφάλισης τροφίμων»</a:t>
            </a:r>
            <a:r>
              <a:rPr lang="en-US" sz="1800" b="0" dirty="0" smtClean="0"/>
              <a:t> </a:t>
            </a:r>
            <a:r>
              <a:rPr lang="el-GR" sz="1800" b="0" dirty="0" smtClean="0"/>
              <a:t> της </a:t>
            </a:r>
            <a:r>
              <a:rPr lang="en-US" sz="1800" b="0" dirty="0" smtClean="0"/>
              <a:t>G8</a:t>
            </a:r>
            <a:r>
              <a:rPr lang="el-GR" sz="1800" b="0" dirty="0" smtClean="0"/>
              <a:t> θα εμπεριέχει μια δέσμευση </a:t>
            </a:r>
            <a:r>
              <a:rPr lang="en-US" sz="1800" b="0" dirty="0" smtClean="0"/>
              <a:t> $</a:t>
            </a:r>
            <a:r>
              <a:rPr lang="en-US" sz="1800" b="0" dirty="0"/>
              <a:t>12 </a:t>
            </a:r>
            <a:r>
              <a:rPr lang="el-GR" sz="1800" b="0" dirty="0" smtClean="0"/>
              <a:t>δισεκατομμυρίων για αγροτική ανάπτυξη στα επόμενα τρία χρόνια. Ενώ αυτό είναι πολλά υποσχόμενο, πρέπει να απαντηθούν πρώτα δύο κρίσιμα ερωτήματα:</a:t>
            </a:r>
            <a:endParaRPr lang="en-US" sz="1800" b="0" dirty="0"/>
          </a:p>
          <a:p>
            <a:pPr>
              <a:spcBef>
                <a:spcPct val="20000"/>
              </a:spcBef>
            </a:pPr>
            <a:r>
              <a:rPr lang="en-US" sz="1800" b="0" dirty="0"/>
              <a:t>	- </a:t>
            </a:r>
            <a:r>
              <a:rPr lang="el-GR" sz="1800" b="0" dirty="0" smtClean="0">
                <a:latin typeface="OfficinaSans-Book"/>
              </a:rPr>
              <a:t>Είναι τα</a:t>
            </a:r>
            <a:r>
              <a:rPr lang="en-US" sz="1800" b="0" dirty="0" smtClean="0">
                <a:latin typeface="OfficinaSans-Book"/>
              </a:rPr>
              <a:t> </a:t>
            </a:r>
            <a:r>
              <a:rPr lang="en-US" sz="1800" b="0" dirty="0">
                <a:latin typeface="OfficinaSans-Book"/>
              </a:rPr>
              <a:t>$12 </a:t>
            </a:r>
            <a:r>
              <a:rPr lang="el-GR" sz="1800" b="0" dirty="0" smtClean="0">
                <a:latin typeface="OfficinaSans-Book"/>
              </a:rPr>
              <a:t>δισεκατομμύρια επιπλέον πόροι ή πρόκειται για «νέα 	συσκευασία» παλαιών δεσμεύσεων;</a:t>
            </a:r>
            <a:endParaRPr lang="en-US" sz="1800" b="0" dirty="0">
              <a:latin typeface="OfficinaSans-Book"/>
            </a:endParaRPr>
          </a:p>
          <a:p>
            <a:pPr>
              <a:spcBef>
                <a:spcPct val="20000"/>
              </a:spcBef>
            </a:pPr>
            <a:r>
              <a:rPr lang="en-US" sz="1800" b="0" dirty="0">
                <a:latin typeface="OfficinaSans-Book"/>
              </a:rPr>
              <a:t>	- </a:t>
            </a:r>
            <a:r>
              <a:rPr lang="el-GR" sz="1800" b="0" dirty="0" smtClean="0">
                <a:latin typeface="OfficinaSans-Book"/>
              </a:rPr>
              <a:t>Πώς μπορεί αυτή η πρωτοβουλία να τροφοδοτήσει βιώσιμη αλλαγή 	πολιτικής με στόχο την αυξανόμενη εξασφάλιση τροφίμων σε 	νοικοκυριά, σε εθνικό και παγκόσμιο επίπεδο; </a:t>
            </a:r>
            <a:r>
              <a:rPr lang="en-US" sz="1800" b="0" dirty="0" smtClean="0">
                <a:latin typeface="OfficinaSans-Book"/>
              </a:rPr>
              <a:t>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Υπάρχει σκεπτικισμός γύρω από αυτή την πρωτοβουλία που προέρχεται από το γεγονός ότι οι επενδύσεις στη γεωργική και αγροτική ανάπτυξη έχουν επαίσχυντα παραμεληθεί τα τελευταία 30 χρόνια. </a:t>
            </a:r>
            <a:endParaRPr lang="en-US" sz="18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 name="Group 39"/>
          <p:cNvGrpSpPr>
            <a:grpSpLocks/>
          </p:cNvGrpSpPr>
          <p:nvPr/>
        </p:nvGrpSpPr>
        <p:grpSpPr bwMode="auto">
          <a:xfrm>
            <a:off x="914400" y="1201738"/>
            <a:ext cx="7053263" cy="5457825"/>
            <a:chOff x="566738" y="2200275"/>
            <a:chExt cx="7805737" cy="4219575"/>
          </a:xfrm>
        </p:grpSpPr>
        <p:sp>
          <p:nvSpPr>
            <p:cNvPr id="54294"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4295" name="Rectangle 17"/>
            <p:cNvSpPr>
              <a:spLocks noChangeArrowheads="1"/>
            </p:cNvSpPr>
            <p:nvPr/>
          </p:nvSpPr>
          <p:spPr bwMode="auto">
            <a:xfrm>
              <a:off x="581024" y="2219327"/>
              <a:ext cx="7772401" cy="247379"/>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9" name="Text Box 7"/>
          <p:cNvSpPr txBox="1">
            <a:spLocks noChangeArrowheads="1"/>
          </p:cNvSpPr>
          <p:nvPr/>
        </p:nvSpPr>
        <p:spPr bwMode="auto">
          <a:xfrm>
            <a:off x="933450" y="1222375"/>
            <a:ext cx="2341563"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10-4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1030288" y="4586288"/>
            <a:ext cx="6880225" cy="1668149"/>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Επιδότηση Παραγωγής για μια Μικρή Χώρα </a:t>
            </a:r>
            <a:r>
              <a:rPr lang="en-US" dirty="0" smtClean="0">
                <a:solidFill>
                  <a:srgbClr val="8A3A6A"/>
                </a:solidFill>
              </a:rPr>
              <a:t> </a:t>
            </a:r>
            <a:r>
              <a:rPr lang="el-GR" sz="1200" dirty="0" smtClean="0"/>
              <a:t>Στο διάγραμμα</a:t>
            </a:r>
            <a:r>
              <a:rPr lang="en-US" sz="1200" dirty="0" smtClean="0"/>
              <a:t> </a:t>
            </a:r>
            <a:r>
              <a:rPr lang="en-US" sz="1200" dirty="0"/>
              <a:t>(a), </a:t>
            </a:r>
            <a:r>
              <a:rPr lang="el-GR" sz="1200" dirty="0" smtClean="0"/>
              <a:t>η εφαρμογή μιας επιδότησης παραγωγής </a:t>
            </a:r>
            <a:r>
              <a:rPr lang="en-US" sz="1200" i="1" dirty="0" smtClean="0"/>
              <a:t>s</a:t>
            </a:r>
            <a:r>
              <a:rPr lang="en-US" sz="1200" dirty="0" smtClean="0"/>
              <a:t> </a:t>
            </a:r>
            <a:r>
              <a:rPr lang="el-GR" sz="1200" dirty="0" smtClean="0"/>
              <a:t>δολαρίων ανά παραγόμενη μονάδα θα αυξήσει την τιμή που εισπράττουν οι εγχώριες επιχειρήσεις από </a:t>
            </a:r>
            <a:r>
              <a:rPr lang="en-US" sz="1200" dirty="0" smtClean="0"/>
              <a:t> </a:t>
            </a:r>
            <a:r>
              <a:rPr lang="en-US" sz="1200" i="1" dirty="0" smtClean="0"/>
              <a:t>P</a:t>
            </a:r>
            <a:r>
              <a:rPr lang="en-US" sz="1200" i="1" baseline="30000" dirty="0" smtClean="0"/>
              <a:t>W</a:t>
            </a:r>
            <a:r>
              <a:rPr lang="en-US" sz="1200" dirty="0" smtClean="0"/>
              <a:t> </a:t>
            </a:r>
            <a:r>
              <a:rPr lang="el-GR" sz="1200" dirty="0" smtClean="0"/>
              <a:t>σε</a:t>
            </a:r>
            <a:r>
              <a:rPr lang="en-US" sz="1200" dirty="0" smtClean="0"/>
              <a:t> </a:t>
            </a:r>
            <a:r>
              <a:rPr lang="en-US" sz="1200" i="1" dirty="0"/>
              <a:t>P</a:t>
            </a:r>
            <a:r>
              <a:rPr lang="en-US" sz="1200" i="1" baseline="30000" dirty="0"/>
              <a:t>W</a:t>
            </a:r>
            <a:r>
              <a:rPr lang="en-US" sz="1200" dirty="0"/>
              <a:t> + </a:t>
            </a:r>
            <a:r>
              <a:rPr lang="en-US" sz="1200" i="1" dirty="0"/>
              <a:t>s</a:t>
            </a:r>
            <a:r>
              <a:rPr lang="en-US" sz="1200" dirty="0"/>
              <a:t>.</a:t>
            </a:r>
          </a:p>
          <a:p>
            <a:pPr>
              <a:spcBef>
                <a:spcPct val="10000"/>
              </a:spcBef>
              <a:spcAft>
                <a:spcPct val="10000"/>
              </a:spcAft>
            </a:pPr>
            <a:r>
              <a:rPr lang="el-GR" sz="1200" dirty="0" smtClean="0"/>
              <a:t>Αυτή η αύξηση τιμής οδηγεί σε αύξηση της εγχώριας προσφερόμενης ποσότητας από </a:t>
            </a:r>
            <a:r>
              <a:rPr lang="en-US" sz="1200" i="1" dirty="0" smtClean="0"/>
              <a:t>S</a:t>
            </a:r>
            <a:r>
              <a:rPr lang="en-US" sz="1200" baseline="-25000" dirty="0" smtClean="0"/>
              <a:t>1</a:t>
            </a:r>
            <a:r>
              <a:rPr lang="en-US" sz="1200" dirty="0" smtClean="0"/>
              <a:t> </a:t>
            </a:r>
            <a:r>
              <a:rPr lang="el-GR" sz="1200" dirty="0" smtClean="0"/>
              <a:t>σε</a:t>
            </a:r>
            <a:r>
              <a:rPr lang="en-US" sz="1200" dirty="0" smtClean="0"/>
              <a:t> </a:t>
            </a:r>
            <a:r>
              <a:rPr lang="en-US" sz="1200" i="1" dirty="0"/>
              <a:t>S</a:t>
            </a:r>
            <a:r>
              <a:rPr lang="en-US" sz="1200" baseline="-25000" dirty="0"/>
              <a:t>2</a:t>
            </a:r>
            <a:r>
              <a:rPr lang="en-US" sz="1200" dirty="0"/>
              <a:t>. </a:t>
            </a:r>
            <a:r>
              <a:rPr lang="el-GR" sz="1200" dirty="0" smtClean="0"/>
              <a:t>Η τιμή για τον καταναλωτή εγχώρια δεν επηρεάζεται, επειδή η επιδότηση παραγωγής δεν κάνει διάκριση ανάμεσα σε προϊόντα που πωλούνται εγχώρια ή εξάγονται (οι επιχειρήσεις επομένως θα συνεχίσουν να χρεώνουν την παγκόσμια τιμή στο εσωτερικό της χώρας), και άρα η ζητούμενη ποσότητα παραμένει στο </a:t>
            </a:r>
            <a:r>
              <a:rPr lang="en-US" sz="1200" dirty="0" smtClean="0"/>
              <a:t> </a:t>
            </a:r>
            <a:r>
              <a:rPr lang="en-US" sz="1200" i="1" dirty="0" smtClean="0"/>
              <a:t>D</a:t>
            </a:r>
            <a:r>
              <a:rPr lang="en-US" sz="1200" baseline="-25000" dirty="0" smtClean="0"/>
              <a:t>1</a:t>
            </a:r>
            <a:r>
              <a:rPr lang="en-US" sz="1200" dirty="0"/>
              <a:t>.</a:t>
            </a:r>
          </a:p>
        </p:txBody>
      </p:sp>
      <p:sp>
        <p:nvSpPr>
          <p:cNvPr id="24" name="Rectangle 23"/>
          <p:cNvSpPr>
            <a:spLocks noChangeArrowheads="1"/>
          </p:cNvSpPr>
          <p:nvPr/>
        </p:nvSpPr>
        <p:spPr bwMode="auto">
          <a:xfrm>
            <a:off x="1038225" y="1592263"/>
            <a:ext cx="6770688" cy="29908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6" name="Rectangle 5"/>
          <p:cNvSpPr>
            <a:spLocks noChangeArrowheads="1"/>
          </p:cNvSpPr>
          <p:nvPr/>
        </p:nvSpPr>
        <p:spPr bwMode="auto">
          <a:xfrm>
            <a:off x="566738" y="754063"/>
            <a:ext cx="857726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Επιδότησης Παραγωγής σε μια Μικρή Χώρα</a:t>
            </a:r>
            <a:endParaRPr lang="en-US" sz="2400" dirty="0">
              <a:solidFill>
                <a:srgbClr val="356A41"/>
              </a:solidFill>
            </a:endParaRPr>
          </a:p>
        </p:txBody>
      </p:sp>
      <p:grpSp>
        <p:nvGrpSpPr>
          <p:cNvPr id="54278" name="Group 5"/>
          <p:cNvGrpSpPr>
            <a:grpSpLocks/>
          </p:cNvGrpSpPr>
          <p:nvPr/>
        </p:nvGrpSpPr>
        <p:grpSpPr bwMode="auto">
          <a:xfrm>
            <a:off x="566738" y="377825"/>
            <a:ext cx="5414962" cy="173038"/>
            <a:chOff x="566738" y="417533"/>
            <a:chExt cx="6138862" cy="206583"/>
          </a:xfrm>
        </p:grpSpPr>
        <p:sp>
          <p:nvSpPr>
            <p:cNvPr id="54292" name="Rectangle 2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4293" name="Straight Connector 27"/>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54279"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pic>
        <p:nvPicPr>
          <p:cNvPr id="31" name="Picture 30" descr="fig10-4_PPT_1.gif"/>
          <p:cNvPicPr>
            <a:picLocks noChangeAspect="1"/>
          </p:cNvPicPr>
          <p:nvPr/>
        </p:nvPicPr>
        <p:blipFill>
          <a:blip r:embed="rId3" cstate="print"/>
          <a:srcRect/>
          <a:stretch>
            <a:fillRect/>
          </a:stretch>
        </p:blipFill>
        <p:spPr bwMode="auto">
          <a:xfrm>
            <a:off x="1403350" y="1658938"/>
            <a:ext cx="5553075" cy="2867025"/>
          </a:xfrm>
          <a:prstGeom prst="rect">
            <a:avLst/>
          </a:prstGeom>
          <a:noFill/>
          <a:ln w="9525">
            <a:noFill/>
            <a:miter lim="800000"/>
            <a:headEnd/>
            <a:tailEnd/>
          </a:ln>
        </p:spPr>
      </p:pic>
      <p:pic>
        <p:nvPicPr>
          <p:cNvPr id="32" name="Picture 31" descr="fig10-4_PPT_2.gif"/>
          <p:cNvPicPr>
            <a:picLocks noChangeAspect="1"/>
          </p:cNvPicPr>
          <p:nvPr/>
        </p:nvPicPr>
        <p:blipFill>
          <a:blip r:embed="rId4" cstate="print"/>
          <a:srcRect/>
          <a:stretch>
            <a:fillRect/>
          </a:stretch>
        </p:blipFill>
        <p:spPr bwMode="auto">
          <a:xfrm>
            <a:off x="1403350" y="1658938"/>
            <a:ext cx="5553075" cy="2867025"/>
          </a:xfrm>
          <a:prstGeom prst="rect">
            <a:avLst/>
          </a:prstGeom>
          <a:noFill/>
          <a:ln w="9525">
            <a:noFill/>
            <a:miter lim="800000"/>
            <a:headEnd/>
            <a:tailEnd/>
          </a:ln>
        </p:spPr>
      </p:pic>
      <p:pic>
        <p:nvPicPr>
          <p:cNvPr id="33" name="Picture 32" descr="fig10-4_PPT_3.gif"/>
          <p:cNvPicPr>
            <a:picLocks noChangeAspect="1"/>
          </p:cNvPicPr>
          <p:nvPr/>
        </p:nvPicPr>
        <p:blipFill>
          <a:blip r:embed="rId5" cstate="print"/>
          <a:srcRect/>
          <a:stretch>
            <a:fillRect/>
          </a:stretch>
        </p:blipFill>
        <p:spPr bwMode="auto">
          <a:xfrm>
            <a:off x="1403350" y="1658938"/>
            <a:ext cx="5553075" cy="2867025"/>
          </a:xfrm>
          <a:prstGeom prst="rect">
            <a:avLst/>
          </a:prstGeom>
          <a:noFill/>
          <a:ln w="9525">
            <a:noFill/>
            <a:miter lim="800000"/>
            <a:headEnd/>
            <a:tailEnd/>
          </a:ln>
        </p:spPr>
      </p:pic>
      <p:pic>
        <p:nvPicPr>
          <p:cNvPr id="34" name="Picture 33" descr="fig10-4_PPT_4.gif"/>
          <p:cNvPicPr>
            <a:picLocks noChangeAspect="1"/>
          </p:cNvPicPr>
          <p:nvPr/>
        </p:nvPicPr>
        <p:blipFill>
          <a:blip r:embed="rId6" cstate="print"/>
          <a:srcRect/>
          <a:stretch>
            <a:fillRect/>
          </a:stretch>
        </p:blipFill>
        <p:spPr bwMode="auto">
          <a:xfrm>
            <a:off x="1403350" y="1658938"/>
            <a:ext cx="5553075" cy="2867025"/>
          </a:xfrm>
          <a:prstGeom prst="rect">
            <a:avLst/>
          </a:prstGeom>
          <a:noFill/>
          <a:ln w="9525">
            <a:noFill/>
            <a:miter lim="800000"/>
            <a:headEnd/>
            <a:tailEnd/>
          </a:ln>
        </p:spPr>
      </p:pic>
      <p:pic>
        <p:nvPicPr>
          <p:cNvPr id="35" name="Picture 34" descr="fig10-4_PPT_5.gif"/>
          <p:cNvPicPr>
            <a:picLocks noChangeAspect="1"/>
          </p:cNvPicPr>
          <p:nvPr/>
        </p:nvPicPr>
        <p:blipFill>
          <a:blip r:embed="rId7" cstate="print"/>
          <a:srcRect/>
          <a:stretch>
            <a:fillRect/>
          </a:stretch>
        </p:blipFill>
        <p:spPr bwMode="auto">
          <a:xfrm>
            <a:off x="1403350" y="1658938"/>
            <a:ext cx="5553075" cy="2867025"/>
          </a:xfrm>
          <a:prstGeom prst="rect">
            <a:avLst/>
          </a:prstGeom>
          <a:noFill/>
          <a:ln w="9525">
            <a:noFill/>
            <a:miter lim="800000"/>
            <a:headEnd/>
            <a:tailEnd/>
          </a:ln>
        </p:spPr>
      </p:pic>
      <p:pic>
        <p:nvPicPr>
          <p:cNvPr id="36" name="Picture 35" descr="fig10-4_PPT_6.gif"/>
          <p:cNvPicPr>
            <a:picLocks noChangeAspect="1"/>
          </p:cNvPicPr>
          <p:nvPr/>
        </p:nvPicPr>
        <p:blipFill>
          <a:blip r:embed="rId8" cstate="print"/>
          <a:srcRect/>
          <a:stretch>
            <a:fillRect/>
          </a:stretch>
        </p:blipFill>
        <p:spPr bwMode="auto">
          <a:xfrm>
            <a:off x="1403350" y="1658938"/>
            <a:ext cx="5553075" cy="2867025"/>
          </a:xfrm>
          <a:prstGeom prst="rect">
            <a:avLst/>
          </a:prstGeom>
          <a:noFill/>
          <a:ln w="9525">
            <a:noFill/>
            <a:miter lim="800000"/>
            <a:headEnd/>
            <a:tailEnd/>
          </a:ln>
        </p:spPr>
      </p:pic>
      <p:pic>
        <p:nvPicPr>
          <p:cNvPr id="37" name="Picture 36" descr="fig10-4_PPT_7.gif"/>
          <p:cNvPicPr>
            <a:picLocks noChangeAspect="1"/>
          </p:cNvPicPr>
          <p:nvPr/>
        </p:nvPicPr>
        <p:blipFill>
          <a:blip r:embed="rId9" cstate="print"/>
          <a:srcRect/>
          <a:stretch>
            <a:fillRect/>
          </a:stretch>
        </p:blipFill>
        <p:spPr bwMode="auto">
          <a:xfrm>
            <a:off x="1403350" y="1658938"/>
            <a:ext cx="5553075" cy="2867025"/>
          </a:xfrm>
          <a:prstGeom prst="rect">
            <a:avLst/>
          </a:prstGeom>
          <a:noFill/>
          <a:ln w="9525">
            <a:noFill/>
            <a:miter lim="800000"/>
            <a:headEnd/>
            <a:tailEnd/>
          </a:ln>
        </p:spPr>
      </p:pic>
      <p:pic>
        <p:nvPicPr>
          <p:cNvPr id="38" name="Picture 37" descr="fig10-4_PPT_8.gif"/>
          <p:cNvPicPr>
            <a:picLocks noChangeAspect="1"/>
          </p:cNvPicPr>
          <p:nvPr/>
        </p:nvPicPr>
        <p:blipFill>
          <a:blip r:embed="rId10" cstate="print"/>
          <a:srcRect/>
          <a:stretch>
            <a:fillRect/>
          </a:stretch>
        </p:blipFill>
        <p:spPr bwMode="auto">
          <a:xfrm>
            <a:off x="1403350" y="1658938"/>
            <a:ext cx="5553075" cy="2867025"/>
          </a:xfrm>
          <a:prstGeom prst="rect">
            <a:avLst/>
          </a:prstGeom>
          <a:noFill/>
          <a:ln w="9525">
            <a:noFill/>
            <a:miter lim="800000"/>
            <a:headEnd/>
            <a:tailEnd/>
          </a:ln>
        </p:spPr>
      </p:pic>
      <p:pic>
        <p:nvPicPr>
          <p:cNvPr id="39" name="Picture 38" descr="fig10-4_PPT_9.gif"/>
          <p:cNvPicPr>
            <a:picLocks noChangeAspect="1"/>
          </p:cNvPicPr>
          <p:nvPr/>
        </p:nvPicPr>
        <p:blipFill>
          <a:blip r:embed="rId11" cstate="print"/>
          <a:srcRect/>
          <a:stretch>
            <a:fillRect/>
          </a:stretch>
        </p:blipFill>
        <p:spPr bwMode="auto">
          <a:xfrm>
            <a:off x="1403350" y="1658938"/>
            <a:ext cx="5553075" cy="2867025"/>
          </a:xfrm>
          <a:prstGeom prst="rect">
            <a:avLst/>
          </a:prstGeom>
          <a:noFill/>
          <a:ln w="9525">
            <a:noFill/>
            <a:miter lim="800000"/>
            <a:headEnd/>
            <a:tailEnd/>
          </a:ln>
        </p:spPr>
      </p:pic>
      <p:pic>
        <p:nvPicPr>
          <p:cNvPr id="40" name="Picture 39" descr="fig10-4_PPT_10.gif"/>
          <p:cNvPicPr>
            <a:picLocks noChangeAspect="1"/>
          </p:cNvPicPr>
          <p:nvPr/>
        </p:nvPicPr>
        <p:blipFill>
          <a:blip r:embed="rId12" cstate="print"/>
          <a:srcRect/>
          <a:stretch>
            <a:fillRect/>
          </a:stretch>
        </p:blipFill>
        <p:spPr bwMode="auto">
          <a:xfrm>
            <a:off x="1403350" y="1658938"/>
            <a:ext cx="5553075" cy="2867025"/>
          </a:xfrm>
          <a:prstGeom prst="rect">
            <a:avLst/>
          </a:prstGeom>
          <a:noFill/>
          <a:ln w="9525">
            <a:noFill/>
            <a:miter lim="800000"/>
            <a:headEnd/>
            <a:tailEnd/>
          </a:ln>
        </p:spPr>
      </p:pic>
      <p:pic>
        <p:nvPicPr>
          <p:cNvPr id="41" name="Picture 40" descr="fig10-4_PPT_11.gif"/>
          <p:cNvPicPr>
            <a:picLocks noChangeAspect="1"/>
          </p:cNvPicPr>
          <p:nvPr/>
        </p:nvPicPr>
        <p:blipFill>
          <a:blip r:embed="rId13" cstate="print"/>
          <a:srcRect/>
          <a:stretch>
            <a:fillRect/>
          </a:stretch>
        </p:blipFill>
        <p:spPr bwMode="auto">
          <a:xfrm>
            <a:off x="1403350" y="1658938"/>
            <a:ext cx="5553075" cy="2867025"/>
          </a:xfrm>
          <a:prstGeom prst="rect">
            <a:avLst/>
          </a:prstGeom>
          <a:noFill/>
          <a:ln w="9525">
            <a:noFill/>
            <a:miter lim="800000"/>
            <a:headEnd/>
            <a:tailEnd/>
          </a:ln>
        </p:spPr>
      </p:pic>
      <p:pic>
        <p:nvPicPr>
          <p:cNvPr id="47" name="Picture 46" descr="fig10-4_PPT_12.gif"/>
          <p:cNvPicPr>
            <a:picLocks noChangeAspect="1"/>
          </p:cNvPicPr>
          <p:nvPr/>
        </p:nvPicPr>
        <p:blipFill>
          <a:blip r:embed="rId14" cstate="print"/>
          <a:srcRect/>
          <a:stretch>
            <a:fillRect/>
          </a:stretch>
        </p:blipFill>
        <p:spPr bwMode="auto">
          <a:xfrm>
            <a:off x="1403350" y="1658938"/>
            <a:ext cx="5553075" cy="28670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ppt_x</p:attrName>
                                        </p:attrNameLst>
                                      </p:cBhvr>
                                      <p:tavLst>
                                        <p:tav tm="0">
                                          <p:val>
                                            <p:strVal val="#ppt_x-.2"/>
                                          </p:val>
                                        </p:tav>
                                        <p:tav tm="100000">
                                          <p:val>
                                            <p:strVal val="#ppt_x"/>
                                          </p:val>
                                        </p:tav>
                                      </p:tavLst>
                                    </p:anim>
                                    <p:anim calcmode="lin" valueType="num">
                                      <p:cBhvr>
                                        <p:cTn id="12"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3" dur="500"/>
                                        <p:tgtEl>
                                          <p:spTgt spid="3"/>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left)">
                                      <p:cBhvr>
                                        <p:cTn id="21" dur="500"/>
                                        <p:tgtEl>
                                          <p:spTgt spid="24"/>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animEffect transition="in" filter="wipe(left)">
                                      <p:cBhvr>
                                        <p:cTn id="25" dur="500"/>
                                        <p:tgtEl>
                                          <p:spTgt spid="21">
                                            <p:txEl>
                                              <p:pRg st="0" end="0"/>
                                            </p:txEl>
                                          </p:spTgt>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left)">
                                      <p:cBhvr>
                                        <p:cTn id="29" dur="1000"/>
                                        <p:tgtEl>
                                          <p:spTgt spid="31"/>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1000"/>
                                        <p:tgtEl>
                                          <p:spTgt spid="32"/>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left)">
                                      <p:cBhvr>
                                        <p:cTn id="37" dur="1000"/>
                                        <p:tgtEl>
                                          <p:spTgt spid="33"/>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wipe(left)">
                                      <p:cBhvr>
                                        <p:cTn id="41" dur="1000"/>
                                        <p:tgtEl>
                                          <p:spTgt spid="34"/>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left)">
                                      <p:cBhvr>
                                        <p:cTn id="45" dur="1000"/>
                                        <p:tgtEl>
                                          <p:spTgt spid="35"/>
                                        </p:tgtEl>
                                      </p:cBhvr>
                                    </p:animEffect>
                                  </p:childTnLst>
                                </p:cTn>
                              </p:par>
                            </p:childTnLst>
                          </p:cTn>
                        </p:par>
                        <p:par>
                          <p:cTn id="46" fill="hold">
                            <p:stCondLst>
                              <p:cond delay="7500"/>
                            </p:stCondLst>
                            <p:childTnLst>
                              <p:par>
                                <p:cTn id="47" presetID="22" presetClass="entr" presetSubtype="8" fill="hold" nodeType="after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wipe(left)">
                                      <p:cBhvr>
                                        <p:cTn id="49" dur="1000"/>
                                        <p:tgtEl>
                                          <p:spTgt spid="36"/>
                                        </p:tgtEl>
                                      </p:cBhvr>
                                    </p:animEffect>
                                  </p:childTnLst>
                                </p:cTn>
                              </p:par>
                            </p:childTnLst>
                          </p:cTn>
                        </p:par>
                        <p:par>
                          <p:cTn id="50" fill="hold">
                            <p:stCondLst>
                              <p:cond delay="8500"/>
                            </p:stCondLst>
                            <p:childTnLst>
                              <p:par>
                                <p:cTn id="51" presetID="22" presetClass="entr" presetSubtype="8"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wipe(left)">
                                      <p:cBhvr>
                                        <p:cTn id="53" dur="1000"/>
                                        <p:tgtEl>
                                          <p:spTgt spid="37"/>
                                        </p:tgtEl>
                                      </p:cBhvr>
                                    </p:animEffect>
                                  </p:childTnLst>
                                </p:cTn>
                              </p:par>
                            </p:childTnLst>
                          </p:cTn>
                        </p:par>
                        <p:par>
                          <p:cTn id="54" fill="hold">
                            <p:stCondLst>
                              <p:cond delay="9500"/>
                            </p:stCondLst>
                            <p:childTnLst>
                              <p:par>
                                <p:cTn id="55" presetID="22" presetClass="entr" presetSubtype="8" fill="hold"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wipe(left)">
                                      <p:cBhvr>
                                        <p:cTn id="57" dur="1000"/>
                                        <p:tgtEl>
                                          <p:spTgt spid="38"/>
                                        </p:tgtEl>
                                      </p:cBhvr>
                                    </p:animEffect>
                                  </p:childTnLst>
                                </p:cTn>
                              </p:par>
                            </p:childTnLst>
                          </p:cTn>
                        </p:par>
                        <p:par>
                          <p:cTn id="58" fill="hold">
                            <p:stCondLst>
                              <p:cond delay="10500"/>
                            </p:stCondLst>
                            <p:childTnLst>
                              <p:par>
                                <p:cTn id="59" presetID="22" presetClass="entr" presetSubtype="8" fill="hold"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wipe(left)">
                                      <p:cBhvr>
                                        <p:cTn id="61" dur="1000"/>
                                        <p:tgtEl>
                                          <p:spTgt spid="39"/>
                                        </p:tgtEl>
                                      </p:cBhvr>
                                    </p:animEffect>
                                  </p:childTnLst>
                                </p:cTn>
                              </p:par>
                            </p:childTnLst>
                          </p:cTn>
                        </p:par>
                        <p:par>
                          <p:cTn id="62" fill="hold">
                            <p:stCondLst>
                              <p:cond delay="11500"/>
                            </p:stCondLst>
                            <p:childTnLst>
                              <p:par>
                                <p:cTn id="63" presetID="22" presetClass="entr" presetSubtype="8" fill="hold" nodeType="after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wipe(left)">
                                      <p:cBhvr>
                                        <p:cTn id="65" dur="1000"/>
                                        <p:tgtEl>
                                          <p:spTgt spid="40"/>
                                        </p:tgtEl>
                                      </p:cBhvr>
                                    </p:animEffect>
                                  </p:childTnLst>
                                </p:cTn>
                              </p:par>
                            </p:childTnLst>
                          </p:cTn>
                        </p:par>
                        <p:par>
                          <p:cTn id="66" fill="hold">
                            <p:stCondLst>
                              <p:cond delay="12500"/>
                            </p:stCondLst>
                            <p:childTnLst>
                              <p:par>
                                <p:cTn id="67" presetID="22" presetClass="entr" presetSubtype="8" fill="hold" nodeType="after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wipe(left)">
                                      <p:cBhvr>
                                        <p:cTn id="69" dur="1000"/>
                                        <p:tgtEl>
                                          <p:spTgt spid="4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1">
                                            <p:txEl>
                                              <p:pRg st="1" end="1"/>
                                            </p:txEl>
                                          </p:spTgt>
                                        </p:tgtEl>
                                        <p:attrNameLst>
                                          <p:attrName>style.visibility</p:attrName>
                                        </p:attrNameLst>
                                      </p:cBhvr>
                                      <p:to>
                                        <p:strVal val="visible"/>
                                      </p:to>
                                    </p:set>
                                    <p:animEffect transition="in" filter="wipe(left)">
                                      <p:cBhvr>
                                        <p:cTn id="74" dur="500"/>
                                        <p:tgtEl>
                                          <p:spTgt spid="21">
                                            <p:txEl>
                                              <p:pRg st="1" end="1"/>
                                            </p:txEl>
                                          </p:spTgt>
                                        </p:tgtEl>
                                      </p:cBhvr>
                                    </p:animEffect>
                                  </p:childTnLst>
                                </p:cTn>
                              </p:par>
                            </p:childTnLst>
                          </p:cTn>
                        </p:par>
                        <p:par>
                          <p:cTn id="75" fill="hold">
                            <p:stCondLst>
                              <p:cond delay="500"/>
                            </p:stCondLst>
                            <p:childTnLst>
                              <p:par>
                                <p:cTn id="76" presetID="22" presetClass="entr" presetSubtype="8" fill="hold" nodeType="after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wipe(left)">
                                      <p:cBhvr>
                                        <p:cTn id="78"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uiExpand="1" build="p" bldLvl="2"/>
      <p:bldP spid="24" grpId="0" animBg="1"/>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6321" name="Group 39"/>
          <p:cNvGrpSpPr>
            <a:grpSpLocks/>
          </p:cNvGrpSpPr>
          <p:nvPr/>
        </p:nvGrpSpPr>
        <p:grpSpPr bwMode="auto">
          <a:xfrm>
            <a:off x="914400" y="1201738"/>
            <a:ext cx="7053263" cy="5457825"/>
            <a:chOff x="566738" y="2200275"/>
            <a:chExt cx="7805737" cy="4219575"/>
          </a:xfrm>
        </p:grpSpPr>
        <p:sp>
          <p:nvSpPr>
            <p:cNvPr id="56348"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56349" name="Rectangle 17"/>
            <p:cNvSpPr>
              <a:spLocks noChangeArrowheads="1"/>
            </p:cNvSpPr>
            <p:nvPr/>
          </p:nvSpPr>
          <p:spPr bwMode="auto">
            <a:xfrm>
              <a:off x="581024" y="2219327"/>
              <a:ext cx="7772401" cy="247379"/>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56322" name="Text Box 7"/>
          <p:cNvSpPr txBox="1">
            <a:spLocks noChangeArrowheads="1"/>
          </p:cNvSpPr>
          <p:nvPr/>
        </p:nvSpPr>
        <p:spPr bwMode="auto">
          <a:xfrm>
            <a:off x="933450" y="1222375"/>
            <a:ext cx="2341563"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10-4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sp>
        <p:nvSpPr>
          <p:cNvPr id="21" name="Rectangle 20"/>
          <p:cNvSpPr>
            <a:spLocks noChangeArrowheads="1"/>
          </p:cNvSpPr>
          <p:nvPr/>
        </p:nvSpPr>
        <p:spPr bwMode="auto">
          <a:xfrm>
            <a:off x="1030288" y="4586288"/>
            <a:ext cx="6880225" cy="2160591"/>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Επιδότηση Παραγωγής για μια Μικρή Χώρα  (συνέχεια)</a:t>
            </a:r>
            <a:endParaRPr lang="en-US" sz="1600" dirty="0">
              <a:solidFill>
                <a:srgbClr val="8A3A6A"/>
              </a:solidFill>
            </a:endParaRPr>
          </a:p>
          <a:p>
            <a:pPr>
              <a:spcBef>
                <a:spcPct val="10000"/>
              </a:spcBef>
              <a:spcAft>
                <a:spcPct val="10000"/>
              </a:spcAft>
            </a:pPr>
            <a:r>
              <a:rPr lang="el-GR" sz="1600" dirty="0" smtClean="0"/>
              <a:t>Η απώλεια νεκρού βάρους λόγω της επιδότησης για μια μικρή χώρα είναι η περιοχή</a:t>
            </a:r>
            <a:r>
              <a:rPr lang="en-US" sz="1600" i="1" dirty="0" smtClean="0"/>
              <a:t>c</a:t>
            </a:r>
            <a:r>
              <a:rPr lang="en-US" sz="1600" dirty="0"/>
              <a:t>. </a:t>
            </a:r>
          </a:p>
          <a:p>
            <a:pPr>
              <a:spcBef>
                <a:spcPct val="10000"/>
              </a:spcBef>
              <a:spcAft>
                <a:spcPct val="10000"/>
              </a:spcAft>
            </a:pPr>
            <a:r>
              <a:rPr lang="el-GR" sz="1600" dirty="0" smtClean="0"/>
              <a:t>Στο διάγραμμα</a:t>
            </a:r>
            <a:r>
              <a:rPr lang="en-US" sz="1600" dirty="0" smtClean="0"/>
              <a:t> </a:t>
            </a:r>
            <a:r>
              <a:rPr lang="en-US" sz="1600" dirty="0"/>
              <a:t>(b), </a:t>
            </a:r>
            <a:r>
              <a:rPr lang="el-GR" sz="1600" dirty="0" smtClean="0"/>
              <a:t> οι εξαγωγές αυξάνουν ως αποτέλεσμα της επιδότησης παραγωγής, από </a:t>
            </a:r>
            <a:r>
              <a:rPr lang="en-US" sz="1600" i="1" dirty="0" smtClean="0"/>
              <a:t>X</a:t>
            </a:r>
            <a:r>
              <a:rPr lang="en-US" sz="1600" baseline="-25000" dirty="0" smtClean="0"/>
              <a:t>1</a:t>
            </a:r>
            <a:r>
              <a:rPr lang="en-US" sz="1600" dirty="0" smtClean="0"/>
              <a:t> </a:t>
            </a:r>
            <a:r>
              <a:rPr lang="el-GR" sz="1600" dirty="0" smtClean="0"/>
              <a:t>σε</a:t>
            </a:r>
            <a:r>
              <a:rPr lang="en-US" sz="1600" dirty="0" smtClean="0"/>
              <a:t> </a:t>
            </a:r>
            <a:r>
              <a:rPr lang="en-US" sz="1600" i="1" dirty="0"/>
              <a:t>X</a:t>
            </a:r>
            <a:r>
              <a:rPr lang="en-US" sz="1600" baseline="-25000" dirty="0"/>
              <a:t>2</a:t>
            </a:r>
            <a:r>
              <a:rPr lang="en-US" sz="1600" dirty="0"/>
              <a:t>, </a:t>
            </a:r>
            <a:r>
              <a:rPr lang="el-GR" sz="1600" dirty="0" smtClean="0"/>
              <a:t>αν και η αύξηση των εξαγωγών είναι μικρότερη από την περίπτωση της εξαγωγικής επιδότησης επειδή, με την επιδότηση παραγωγής, η ζητούμενη ποσότητα δεν μεταβάλλεται μέσα στη χώρα μας. </a:t>
            </a:r>
            <a:endParaRPr lang="en-US" sz="1600" dirty="0"/>
          </a:p>
        </p:txBody>
      </p:sp>
      <p:sp>
        <p:nvSpPr>
          <p:cNvPr id="56324" name="Rectangle 23"/>
          <p:cNvSpPr>
            <a:spLocks noChangeArrowheads="1"/>
          </p:cNvSpPr>
          <p:nvPr/>
        </p:nvSpPr>
        <p:spPr bwMode="auto">
          <a:xfrm>
            <a:off x="1038225" y="1592263"/>
            <a:ext cx="6770688" cy="29908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51" name="Picture 50" descr="fig10-4_PPT_16.gif"/>
          <p:cNvPicPr>
            <a:picLocks noChangeAspect="1"/>
          </p:cNvPicPr>
          <p:nvPr/>
        </p:nvPicPr>
        <p:blipFill>
          <a:blip r:embed="rId3" cstate="print"/>
          <a:srcRect/>
          <a:stretch>
            <a:fillRect/>
          </a:stretch>
        </p:blipFill>
        <p:spPr bwMode="auto">
          <a:xfrm>
            <a:off x="1403350" y="1658938"/>
            <a:ext cx="5553075" cy="2867025"/>
          </a:xfrm>
          <a:prstGeom prst="rect">
            <a:avLst/>
          </a:prstGeom>
          <a:noFill/>
          <a:ln w="9525">
            <a:noFill/>
            <a:miter lim="800000"/>
            <a:headEnd/>
            <a:tailEnd/>
          </a:ln>
        </p:spPr>
      </p:pic>
      <p:sp>
        <p:nvSpPr>
          <p:cNvPr id="56326" name="Rectangle 5"/>
          <p:cNvSpPr>
            <a:spLocks noChangeArrowheads="1"/>
          </p:cNvSpPr>
          <p:nvPr/>
        </p:nvSpPr>
        <p:spPr bwMode="auto">
          <a:xfrm>
            <a:off x="566738" y="754063"/>
            <a:ext cx="857726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Επιδότησης Παραγωγής σε μια Μικρή Χώρα</a:t>
            </a:r>
            <a:endParaRPr lang="en-US" sz="2400" dirty="0" smtClean="0">
              <a:solidFill>
                <a:srgbClr val="356A41"/>
              </a:solidFill>
            </a:endParaRPr>
          </a:p>
        </p:txBody>
      </p:sp>
      <p:grpSp>
        <p:nvGrpSpPr>
          <p:cNvPr id="56327" name="Group 5"/>
          <p:cNvGrpSpPr>
            <a:grpSpLocks/>
          </p:cNvGrpSpPr>
          <p:nvPr/>
        </p:nvGrpSpPr>
        <p:grpSpPr bwMode="auto">
          <a:xfrm>
            <a:off x="566738" y="377825"/>
            <a:ext cx="5414962" cy="173038"/>
            <a:chOff x="566738" y="417533"/>
            <a:chExt cx="6138862" cy="206583"/>
          </a:xfrm>
        </p:grpSpPr>
        <p:sp>
          <p:nvSpPr>
            <p:cNvPr id="56346" name="Rectangle 26"/>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6347" name="Straight Connector 27"/>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5632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pic>
        <p:nvPicPr>
          <p:cNvPr id="56329" name="Picture 30" descr="fig10-4_PPT_1.gif"/>
          <p:cNvPicPr>
            <a:picLocks noChangeAspect="1"/>
          </p:cNvPicPr>
          <p:nvPr/>
        </p:nvPicPr>
        <p:blipFill>
          <a:blip r:embed="rId4" cstate="print"/>
          <a:srcRect/>
          <a:stretch>
            <a:fillRect/>
          </a:stretch>
        </p:blipFill>
        <p:spPr bwMode="auto">
          <a:xfrm>
            <a:off x="1403350" y="1658938"/>
            <a:ext cx="5553075" cy="2867025"/>
          </a:xfrm>
          <a:prstGeom prst="rect">
            <a:avLst/>
          </a:prstGeom>
          <a:noFill/>
          <a:ln w="9525">
            <a:noFill/>
            <a:miter lim="800000"/>
            <a:headEnd/>
            <a:tailEnd/>
          </a:ln>
        </p:spPr>
      </p:pic>
      <p:pic>
        <p:nvPicPr>
          <p:cNvPr id="56330" name="Picture 31" descr="fig10-4_PPT_2.gif"/>
          <p:cNvPicPr>
            <a:picLocks noChangeAspect="1"/>
          </p:cNvPicPr>
          <p:nvPr/>
        </p:nvPicPr>
        <p:blipFill>
          <a:blip r:embed="rId5" cstate="print"/>
          <a:srcRect/>
          <a:stretch>
            <a:fillRect/>
          </a:stretch>
        </p:blipFill>
        <p:spPr bwMode="auto">
          <a:xfrm>
            <a:off x="1403350" y="1658938"/>
            <a:ext cx="5553075" cy="2867025"/>
          </a:xfrm>
          <a:prstGeom prst="rect">
            <a:avLst/>
          </a:prstGeom>
          <a:noFill/>
          <a:ln w="9525">
            <a:noFill/>
            <a:miter lim="800000"/>
            <a:headEnd/>
            <a:tailEnd/>
          </a:ln>
        </p:spPr>
      </p:pic>
      <p:pic>
        <p:nvPicPr>
          <p:cNvPr id="56331" name="Picture 32" descr="fig10-4_PPT_3.gif"/>
          <p:cNvPicPr>
            <a:picLocks noChangeAspect="1"/>
          </p:cNvPicPr>
          <p:nvPr/>
        </p:nvPicPr>
        <p:blipFill>
          <a:blip r:embed="rId6" cstate="print"/>
          <a:srcRect/>
          <a:stretch>
            <a:fillRect/>
          </a:stretch>
        </p:blipFill>
        <p:spPr bwMode="auto">
          <a:xfrm>
            <a:off x="1403350" y="1658938"/>
            <a:ext cx="5553075" cy="2867025"/>
          </a:xfrm>
          <a:prstGeom prst="rect">
            <a:avLst/>
          </a:prstGeom>
          <a:noFill/>
          <a:ln w="9525">
            <a:noFill/>
            <a:miter lim="800000"/>
            <a:headEnd/>
            <a:tailEnd/>
          </a:ln>
        </p:spPr>
      </p:pic>
      <p:pic>
        <p:nvPicPr>
          <p:cNvPr id="56332" name="Picture 33" descr="fig10-4_PPT_4.gif"/>
          <p:cNvPicPr>
            <a:picLocks noChangeAspect="1"/>
          </p:cNvPicPr>
          <p:nvPr/>
        </p:nvPicPr>
        <p:blipFill>
          <a:blip r:embed="rId7" cstate="print"/>
          <a:srcRect/>
          <a:stretch>
            <a:fillRect/>
          </a:stretch>
        </p:blipFill>
        <p:spPr bwMode="auto">
          <a:xfrm>
            <a:off x="1403350" y="1658938"/>
            <a:ext cx="5553075" cy="2867025"/>
          </a:xfrm>
          <a:prstGeom prst="rect">
            <a:avLst/>
          </a:prstGeom>
          <a:noFill/>
          <a:ln w="9525">
            <a:noFill/>
            <a:miter lim="800000"/>
            <a:headEnd/>
            <a:tailEnd/>
          </a:ln>
        </p:spPr>
      </p:pic>
      <p:pic>
        <p:nvPicPr>
          <p:cNvPr id="56333" name="Picture 34" descr="fig10-4_PPT_5.gif"/>
          <p:cNvPicPr>
            <a:picLocks noChangeAspect="1"/>
          </p:cNvPicPr>
          <p:nvPr/>
        </p:nvPicPr>
        <p:blipFill>
          <a:blip r:embed="rId8" cstate="print"/>
          <a:srcRect/>
          <a:stretch>
            <a:fillRect/>
          </a:stretch>
        </p:blipFill>
        <p:spPr bwMode="auto">
          <a:xfrm>
            <a:off x="1403350" y="1658938"/>
            <a:ext cx="5553075" cy="2867025"/>
          </a:xfrm>
          <a:prstGeom prst="rect">
            <a:avLst/>
          </a:prstGeom>
          <a:noFill/>
          <a:ln w="9525">
            <a:noFill/>
            <a:miter lim="800000"/>
            <a:headEnd/>
            <a:tailEnd/>
          </a:ln>
        </p:spPr>
      </p:pic>
      <p:pic>
        <p:nvPicPr>
          <p:cNvPr id="56334" name="Picture 35" descr="fig10-4_PPT_6.gif"/>
          <p:cNvPicPr>
            <a:picLocks noChangeAspect="1"/>
          </p:cNvPicPr>
          <p:nvPr/>
        </p:nvPicPr>
        <p:blipFill>
          <a:blip r:embed="rId9" cstate="print"/>
          <a:srcRect/>
          <a:stretch>
            <a:fillRect/>
          </a:stretch>
        </p:blipFill>
        <p:spPr bwMode="auto">
          <a:xfrm>
            <a:off x="1403350" y="1658938"/>
            <a:ext cx="5553075" cy="2867025"/>
          </a:xfrm>
          <a:prstGeom prst="rect">
            <a:avLst/>
          </a:prstGeom>
          <a:noFill/>
          <a:ln w="9525">
            <a:noFill/>
            <a:miter lim="800000"/>
            <a:headEnd/>
            <a:tailEnd/>
          </a:ln>
        </p:spPr>
      </p:pic>
      <p:pic>
        <p:nvPicPr>
          <p:cNvPr id="56335" name="Picture 36" descr="fig10-4_PPT_7.gif"/>
          <p:cNvPicPr>
            <a:picLocks noChangeAspect="1"/>
          </p:cNvPicPr>
          <p:nvPr/>
        </p:nvPicPr>
        <p:blipFill>
          <a:blip r:embed="rId10" cstate="print"/>
          <a:srcRect/>
          <a:stretch>
            <a:fillRect/>
          </a:stretch>
        </p:blipFill>
        <p:spPr bwMode="auto">
          <a:xfrm>
            <a:off x="1403350" y="1658938"/>
            <a:ext cx="5553075" cy="2867025"/>
          </a:xfrm>
          <a:prstGeom prst="rect">
            <a:avLst/>
          </a:prstGeom>
          <a:noFill/>
          <a:ln w="9525">
            <a:noFill/>
            <a:miter lim="800000"/>
            <a:headEnd/>
            <a:tailEnd/>
          </a:ln>
        </p:spPr>
      </p:pic>
      <p:pic>
        <p:nvPicPr>
          <p:cNvPr id="56336" name="Picture 37" descr="fig10-4_PPT_8.gif"/>
          <p:cNvPicPr>
            <a:picLocks noChangeAspect="1"/>
          </p:cNvPicPr>
          <p:nvPr/>
        </p:nvPicPr>
        <p:blipFill>
          <a:blip r:embed="rId11" cstate="print"/>
          <a:srcRect/>
          <a:stretch>
            <a:fillRect/>
          </a:stretch>
        </p:blipFill>
        <p:spPr bwMode="auto">
          <a:xfrm>
            <a:off x="1403350" y="1658938"/>
            <a:ext cx="5553075" cy="2867025"/>
          </a:xfrm>
          <a:prstGeom prst="rect">
            <a:avLst/>
          </a:prstGeom>
          <a:noFill/>
          <a:ln w="9525">
            <a:noFill/>
            <a:miter lim="800000"/>
            <a:headEnd/>
            <a:tailEnd/>
          </a:ln>
        </p:spPr>
      </p:pic>
      <p:pic>
        <p:nvPicPr>
          <p:cNvPr id="56337" name="Picture 38" descr="fig10-4_PPT_9.gif"/>
          <p:cNvPicPr>
            <a:picLocks noChangeAspect="1"/>
          </p:cNvPicPr>
          <p:nvPr/>
        </p:nvPicPr>
        <p:blipFill>
          <a:blip r:embed="rId12" cstate="print"/>
          <a:srcRect/>
          <a:stretch>
            <a:fillRect/>
          </a:stretch>
        </p:blipFill>
        <p:spPr bwMode="auto">
          <a:xfrm>
            <a:off x="1403350" y="1658938"/>
            <a:ext cx="5553075" cy="2867025"/>
          </a:xfrm>
          <a:prstGeom prst="rect">
            <a:avLst/>
          </a:prstGeom>
          <a:noFill/>
          <a:ln w="9525">
            <a:noFill/>
            <a:miter lim="800000"/>
            <a:headEnd/>
            <a:tailEnd/>
          </a:ln>
        </p:spPr>
      </p:pic>
      <p:pic>
        <p:nvPicPr>
          <p:cNvPr id="56338" name="Picture 39" descr="fig10-4_PPT_10.gif"/>
          <p:cNvPicPr>
            <a:picLocks noChangeAspect="1"/>
          </p:cNvPicPr>
          <p:nvPr/>
        </p:nvPicPr>
        <p:blipFill>
          <a:blip r:embed="rId13" cstate="print"/>
          <a:srcRect/>
          <a:stretch>
            <a:fillRect/>
          </a:stretch>
        </p:blipFill>
        <p:spPr bwMode="auto">
          <a:xfrm>
            <a:off x="1403350" y="1658938"/>
            <a:ext cx="5553075" cy="2867025"/>
          </a:xfrm>
          <a:prstGeom prst="rect">
            <a:avLst/>
          </a:prstGeom>
          <a:noFill/>
          <a:ln w="9525">
            <a:noFill/>
            <a:miter lim="800000"/>
            <a:headEnd/>
            <a:tailEnd/>
          </a:ln>
        </p:spPr>
      </p:pic>
      <p:pic>
        <p:nvPicPr>
          <p:cNvPr id="56339" name="Picture 40" descr="fig10-4_PPT_11.gif"/>
          <p:cNvPicPr>
            <a:picLocks noChangeAspect="1"/>
          </p:cNvPicPr>
          <p:nvPr/>
        </p:nvPicPr>
        <p:blipFill>
          <a:blip r:embed="rId14" cstate="print"/>
          <a:srcRect/>
          <a:stretch>
            <a:fillRect/>
          </a:stretch>
        </p:blipFill>
        <p:spPr bwMode="auto">
          <a:xfrm>
            <a:off x="1403350" y="1658938"/>
            <a:ext cx="5553075" cy="2867025"/>
          </a:xfrm>
          <a:prstGeom prst="rect">
            <a:avLst/>
          </a:prstGeom>
          <a:noFill/>
          <a:ln w="9525">
            <a:noFill/>
            <a:miter lim="800000"/>
            <a:headEnd/>
            <a:tailEnd/>
          </a:ln>
        </p:spPr>
      </p:pic>
      <p:pic>
        <p:nvPicPr>
          <p:cNvPr id="56340" name="Picture 46" descr="fig10-4_PPT_12.gif"/>
          <p:cNvPicPr>
            <a:picLocks noChangeAspect="1"/>
          </p:cNvPicPr>
          <p:nvPr/>
        </p:nvPicPr>
        <p:blipFill>
          <a:blip r:embed="rId15" cstate="print"/>
          <a:srcRect/>
          <a:stretch>
            <a:fillRect/>
          </a:stretch>
        </p:blipFill>
        <p:spPr bwMode="auto">
          <a:xfrm>
            <a:off x="1403350" y="1658938"/>
            <a:ext cx="5553075" cy="2867025"/>
          </a:xfrm>
          <a:prstGeom prst="rect">
            <a:avLst/>
          </a:prstGeom>
          <a:noFill/>
          <a:ln w="9525">
            <a:noFill/>
            <a:miter lim="800000"/>
            <a:headEnd/>
            <a:tailEnd/>
          </a:ln>
        </p:spPr>
      </p:pic>
      <p:pic>
        <p:nvPicPr>
          <p:cNvPr id="49" name="Picture 48" descr="fig10-4_PPT_13.gif"/>
          <p:cNvPicPr>
            <a:picLocks noChangeAspect="1"/>
          </p:cNvPicPr>
          <p:nvPr/>
        </p:nvPicPr>
        <p:blipFill>
          <a:blip r:embed="rId16" cstate="print"/>
          <a:srcRect/>
          <a:stretch>
            <a:fillRect/>
          </a:stretch>
        </p:blipFill>
        <p:spPr bwMode="auto">
          <a:xfrm>
            <a:off x="1403350" y="1658938"/>
            <a:ext cx="5553075" cy="2867025"/>
          </a:xfrm>
          <a:prstGeom prst="rect">
            <a:avLst/>
          </a:prstGeom>
          <a:noFill/>
          <a:ln w="9525">
            <a:noFill/>
            <a:miter lim="800000"/>
            <a:headEnd/>
            <a:tailEnd/>
          </a:ln>
        </p:spPr>
      </p:pic>
      <p:pic>
        <p:nvPicPr>
          <p:cNvPr id="50" name="Picture 49" descr="fig10-4_PPT_14.gif"/>
          <p:cNvPicPr>
            <a:picLocks noChangeAspect="1"/>
          </p:cNvPicPr>
          <p:nvPr/>
        </p:nvPicPr>
        <p:blipFill>
          <a:blip r:embed="rId17" cstate="print"/>
          <a:srcRect/>
          <a:stretch>
            <a:fillRect/>
          </a:stretch>
        </p:blipFill>
        <p:spPr bwMode="auto">
          <a:xfrm>
            <a:off x="1403350" y="1658938"/>
            <a:ext cx="5553075" cy="2867025"/>
          </a:xfrm>
          <a:prstGeom prst="rect">
            <a:avLst/>
          </a:prstGeom>
          <a:noFill/>
          <a:ln w="9525">
            <a:noFill/>
            <a:miter lim="800000"/>
            <a:headEnd/>
            <a:tailEnd/>
          </a:ln>
        </p:spPr>
      </p:pic>
      <p:pic>
        <p:nvPicPr>
          <p:cNvPr id="52" name="Picture 51" descr="fig10-4_PPT_15.gif"/>
          <p:cNvPicPr>
            <a:picLocks noChangeAspect="1"/>
          </p:cNvPicPr>
          <p:nvPr/>
        </p:nvPicPr>
        <p:blipFill>
          <a:blip r:embed="rId18" cstate="print"/>
          <a:srcRect/>
          <a:stretch>
            <a:fillRect/>
          </a:stretch>
        </p:blipFill>
        <p:spPr bwMode="auto">
          <a:xfrm>
            <a:off x="1403350" y="1658938"/>
            <a:ext cx="5553075" cy="2867025"/>
          </a:xfrm>
          <a:prstGeom prst="rect">
            <a:avLst/>
          </a:prstGeom>
          <a:noFill/>
          <a:ln w="9525">
            <a:noFill/>
            <a:miter lim="800000"/>
            <a:headEnd/>
            <a:tailEnd/>
          </a:ln>
        </p:spPr>
      </p:pic>
      <p:pic>
        <p:nvPicPr>
          <p:cNvPr id="53" name="Picture 52" descr="fig10-4_PPT_18.gif"/>
          <p:cNvPicPr>
            <a:picLocks noChangeAspect="1"/>
          </p:cNvPicPr>
          <p:nvPr/>
        </p:nvPicPr>
        <p:blipFill>
          <a:blip r:embed="rId19" cstate="print"/>
          <a:srcRect/>
          <a:stretch>
            <a:fillRect/>
          </a:stretch>
        </p:blipFill>
        <p:spPr bwMode="auto">
          <a:xfrm>
            <a:off x="1403350" y="1658938"/>
            <a:ext cx="5553075" cy="2867025"/>
          </a:xfrm>
          <a:prstGeom prst="rect">
            <a:avLst/>
          </a:prstGeom>
          <a:noFill/>
          <a:ln w="9525">
            <a:noFill/>
            <a:miter lim="800000"/>
            <a:headEnd/>
            <a:tailEnd/>
          </a:ln>
        </p:spPr>
      </p:pic>
      <p:pic>
        <p:nvPicPr>
          <p:cNvPr id="54" name="Picture 53" descr="fig10-4_PPT_19.gif"/>
          <p:cNvPicPr>
            <a:picLocks noChangeAspect="1"/>
          </p:cNvPicPr>
          <p:nvPr/>
        </p:nvPicPr>
        <p:blipFill>
          <a:blip r:embed="rId20" cstate="print"/>
          <a:srcRect/>
          <a:stretch>
            <a:fillRect/>
          </a:stretch>
        </p:blipFill>
        <p:spPr bwMode="auto">
          <a:xfrm>
            <a:off x="1403350" y="1658938"/>
            <a:ext cx="5553075" cy="28670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wipe(left)">
                                      <p:cBhvr>
                                        <p:cTn id="7" dur="500"/>
                                        <p:tgtEl>
                                          <p:spTgt spid="21">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left)">
                                      <p:cBhvr>
                                        <p:cTn id="11" dur="10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
                                            <p:txEl>
                                              <p:pRg st="2" end="2"/>
                                            </p:txEl>
                                          </p:spTgt>
                                        </p:tgtEl>
                                        <p:attrNameLst>
                                          <p:attrName>style.visibility</p:attrName>
                                        </p:attrNameLst>
                                      </p:cBhvr>
                                      <p:to>
                                        <p:strVal val="visible"/>
                                      </p:to>
                                    </p:set>
                                    <p:animEffect transition="in" filter="wipe(left)">
                                      <p:cBhvr>
                                        <p:cTn id="16" dur="500"/>
                                        <p:tgtEl>
                                          <p:spTgt spid="21">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left)">
                                      <p:cBhvr>
                                        <p:cTn id="20" dur="1000"/>
                                        <p:tgtEl>
                                          <p:spTgt spid="49"/>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wipe(left)">
                                      <p:cBhvr>
                                        <p:cTn id="24" dur="1000"/>
                                        <p:tgtEl>
                                          <p:spTgt spid="50"/>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wipe(left)">
                                      <p:cBhvr>
                                        <p:cTn id="28" dur="1000"/>
                                        <p:tgtEl>
                                          <p:spTgt spid="52"/>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1000"/>
                                        <p:tgtEl>
                                          <p:spTgt spid="53"/>
                                        </p:tgtEl>
                                      </p:cBhvr>
                                    </p:animEffect>
                                  </p:childTnLst>
                                </p:cTn>
                              </p:par>
                            </p:childTnLst>
                          </p:cTn>
                        </p:par>
                        <p:par>
                          <p:cTn id="33" fill="hold">
                            <p:stCondLst>
                              <p:cond delay="4500"/>
                            </p:stCondLst>
                            <p:childTnLst>
                              <p:par>
                                <p:cTn id="34" presetID="22" presetClass="entr" presetSubtype="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wipe(left)">
                                      <p:cBhvr>
                                        <p:cTn id="36"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58369" name="Group 5"/>
          <p:cNvGrpSpPr>
            <a:grpSpLocks/>
          </p:cNvGrpSpPr>
          <p:nvPr/>
        </p:nvGrpSpPr>
        <p:grpSpPr bwMode="auto">
          <a:xfrm>
            <a:off x="566738" y="377825"/>
            <a:ext cx="5386387" cy="173038"/>
            <a:chOff x="566738" y="417533"/>
            <a:chExt cx="6138862" cy="206583"/>
          </a:xfrm>
        </p:grpSpPr>
        <p:sp>
          <p:nvSpPr>
            <p:cNvPr id="58373"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5837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58370"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58371" name="Rectangle 5"/>
          <p:cNvSpPr>
            <a:spLocks noChangeArrowheads="1"/>
          </p:cNvSpPr>
          <p:nvPr/>
        </p:nvSpPr>
        <p:spPr bwMode="auto">
          <a:xfrm>
            <a:off x="566738" y="754063"/>
            <a:ext cx="857726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Επιδότησης Παραγωγής σε μια Μικρή Χώρα</a:t>
            </a:r>
            <a:endParaRPr lang="en-US" sz="2400" dirty="0" smtClean="0">
              <a:solidFill>
                <a:srgbClr val="356A41"/>
              </a:solidFill>
            </a:endParaRPr>
          </a:p>
        </p:txBody>
      </p:sp>
      <p:sp>
        <p:nvSpPr>
          <p:cNvPr id="13" name="Rectangle 12"/>
          <p:cNvSpPr/>
          <p:nvPr/>
        </p:nvSpPr>
        <p:spPr>
          <a:xfrm>
            <a:off x="566738" y="1325563"/>
            <a:ext cx="8156575" cy="5700022"/>
          </a:xfrm>
          <a:prstGeom prst="rect">
            <a:avLst/>
          </a:prstGeom>
        </p:spPr>
        <p:txBody>
          <a:bodyPr>
            <a:spAutoFit/>
          </a:bodyPr>
          <a:lstStyle/>
          <a:p>
            <a:pPr>
              <a:spcBef>
                <a:spcPct val="10000"/>
              </a:spcBef>
              <a:spcAft>
                <a:spcPct val="10000"/>
              </a:spcAft>
              <a:defRPr/>
            </a:pPr>
            <a:r>
              <a:rPr lang="el-GR" sz="2000" dirty="0" smtClean="0">
                <a:solidFill>
                  <a:srgbClr val="3D68AF"/>
                </a:solidFill>
              </a:rPr>
              <a:t>Η Αρχή της Στόχευσης</a:t>
            </a:r>
            <a:r>
              <a:rPr lang="en-US" sz="2000" dirty="0" smtClean="0">
                <a:solidFill>
                  <a:srgbClr val="3D68AF"/>
                </a:solidFill>
              </a:rPr>
              <a:t> </a:t>
            </a:r>
            <a:r>
              <a:rPr lang="el-GR" sz="2000" b="0" dirty="0" smtClean="0"/>
              <a:t>Το εύρημά μας ότι η απώλεια νεκρού βάρους είναι μικρότερη στην περίπτωση επιδότησης παραγωγής, την καθιστά ένα καλύτερο εργαλείο πολιτικής απ’ ότι η εξαγωγική επιδότηση όσον αφορά στην επίτευξη μιας αύξησης στην εγχώρια προσφορά παραγωγής. Το εύρημα αυτό αποτελεί ένα παράδειγμα της αρχής στόχευσης: </a:t>
            </a:r>
            <a:r>
              <a:rPr lang="el-GR" sz="2000" b="0" i="1" dirty="0" smtClean="0"/>
              <a:t>για να επιτευχθεί κάποιος στόχος, είναι καλύτερο να χρησιμοποιούμε το εργαλείο πολιτικής που επιτυγχάνει αυτό το στόχο με τον πιο άμεσο τρόπο. </a:t>
            </a:r>
            <a:endParaRPr lang="en-US" sz="2000" b="0" i="1" dirty="0"/>
          </a:p>
          <a:p>
            <a:pPr>
              <a:spcBef>
                <a:spcPct val="10000"/>
              </a:spcBef>
              <a:spcAft>
                <a:spcPct val="10000"/>
              </a:spcAft>
              <a:defRPr/>
            </a:pPr>
            <a:endParaRPr lang="en-US" sz="2000" b="0" i="1" dirty="0"/>
          </a:p>
          <a:p>
            <a:pPr>
              <a:spcBef>
                <a:spcPct val="10000"/>
              </a:spcBef>
              <a:spcAft>
                <a:spcPct val="10000"/>
              </a:spcAft>
              <a:defRPr/>
            </a:pPr>
            <a:r>
              <a:rPr lang="el-GR" sz="2000" b="0" dirty="0" smtClean="0"/>
              <a:t>Υπάρχουν πολλά παραδείγματα της αρχής της στόχευσης στα οικονομικά:</a:t>
            </a:r>
            <a:endParaRPr lang="en-US" sz="2000" b="0" dirty="0"/>
          </a:p>
          <a:p>
            <a:pPr marL="342900" indent="-342900">
              <a:spcBef>
                <a:spcPct val="10000"/>
              </a:spcBef>
              <a:spcAft>
                <a:spcPct val="10000"/>
              </a:spcAft>
              <a:buFont typeface="Arial" pitchFamily="34" charset="0"/>
              <a:buChar char="•"/>
              <a:defRPr/>
            </a:pPr>
            <a:r>
              <a:rPr lang="el-GR" sz="2000" b="0" dirty="0" smtClean="0"/>
              <a:t>Φόροι σε τσιγάρα και βενζίνη</a:t>
            </a:r>
            <a:r>
              <a:rPr lang="en-US" sz="2000" b="0" dirty="0" smtClean="0"/>
              <a:t>.</a:t>
            </a:r>
            <a:endParaRPr lang="en-US" sz="2000" b="0" dirty="0"/>
          </a:p>
          <a:p>
            <a:pPr marL="342900" indent="-342900">
              <a:spcBef>
                <a:spcPct val="10000"/>
              </a:spcBef>
              <a:spcAft>
                <a:spcPct val="10000"/>
              </a:spcAft>
              <a:buFont typeface="Arial" pitchFamily="34" charset="0"/>
              <a:buChar char="•"/>
              <a:defRPr/>
            </a:pPr>
            <a:r>
              <a:rPr lang="el-GR" sz="2000" b="0" dirty="0" smtClean="0"/>
              <a:t>Για να χρησιμοποιήσουμε ένα παράδειγμα από αυτό το βιβλίο, είναι καλύτερα να παρέχουμε ενίσχυση προσαρμογής από το εμπόριο απευθείας σε αυτούς που  πλήττονται</a:t>
            </a:r>
            <a:r>
              <a:rPr lang="en-US" sz="2000" b="0" dirty="0" smtClean="0"/>
              <a:t> </a:t>
            </a:r>
            <a:r>
              <a:rPr lang="el-GR" sz="2000" b="0" dirty="0" smtClean="0"/>
              <a:t>παρά να επιβάλλουμε δασμό ή ποσόστωση. </a:t>
            </a:r>
            <a:endParaRPr lang="en-US" sz="2400" b="0" dirty="0"/>
          </a:p>
          <a:p>
            <a:pPr>
              <a:spcBef>
                <a:spcPct val="10000"/>
              </a:spcBef>
              <a:spcAft>
                <a:spcPct val="10000"/>
              </a:spcAft>
              <a:defRPr/>
            </a:pP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left)">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left)">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xEl>
                                              <p:pRg st="3" end="3"/>
                                            </p:txEl>
                                          </p:spTgt>
                                        </p:tgtEl>
                                        <p:attrNameLst>
                                          <p:attrName>style.visibility</p:attrName>
                                        </p:attrNameLst>
                                      </p:cBhvr>
                                      <p:to>
                                        <p:strVal val="visible"/>
                                      </p:to>
                                    </p:set>
                                    <p:animEffect transition="in" filter="wipe(left)">
                                      <p:cBhvr>
                                        <p:cTn id="17" dur="500"/>
                                        <p:tgtEl>
                                          <p:spTgt spid="1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xEl>
                                              <p:pRg st="4" end="4"/>
                                            </p:txEl>
                                          </p:spTgt>
                                        </p:tgtEl>
                                        <p:attrNameLst>
                                          <p:attrName>style.visibility</p:attrName>
                                        </p:attrNameLst>
                                      </p:cBhvr>
                                      <p:to>
                                        <p:strVal val="visible"/>
                                      </p:to>
                                    </p:set>
                                    <p:animEffect transition="in" filter="wipe(left)">
                                      <p:cBhvr>
                                        <p:cTn id="2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0417" name="Group 5"/>
          <p:cNvGrpSpPr>
            <a:grpSpLocks/>
          </p:cNvGrpSpPr>
          <p:nvPr/>
        </p:nvGrpSpPr>
        <p:grpSpPr bwMode="auto">
          <a:xfrm>
            <a:off x="566738" y="377825"/>
            <a:ext cx="5386387" cy="173038"/>
            <a:chOff x="566738" y="417533"/>
            <a:chExt cx="6138862" cy="206583"/>
          </a:xfrm>
        </p:grpSpPr>
        <p:sp>
          <p:nvSpPr>
            <p:cNvPr id="60423"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042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6041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14" name="Rectangle 5"/>
          <p:cNvSpPr>
            <a:spLocks noChangeArrowheads="1"/>
          </p:cNvSpPr>
          <p:nvPr/>
        </p:nvSpPr>
        <p:spPr bwMode="auto">
          <a:xfrm>
            <a:off x="566738" y="754063"/>
            <a:ext cx="857726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Επιδότησης Παραγωγής σε μια Μεγάλη Χώρα</a:t>
            </a:r>
            <a:endParaRPr lang="en-US" sz="2400" dirty="0" smtClean="0">
              <a:solidFill>
                <a:srgbClr val="356A41"/>
              </a:solidFill>
            </a:endParaRPr>
          </a:p>
        </p:txBody>
      </p:sp>
      <p:sp>
        <p:nvSpPr>
          <p:cNvPr id="106497" name="Rectangle 1"/>
          <p:cNvSpPr>
            <a:spLocks noChangeArrowheads="1"/>
          </p:cNvSpPr>
          <p:nvPr/>
        </p:nvSpPr>
        <p:spPr bwMode="auto">
          <a:xfrm>
            <a:off x="566738" y="4349668"/>
            <a:ext cx="8577262" cy="2462213"/>
          </a:xfrm>
          <a:prstGeom prst="rect">
            <a:avLst/>
          </a:prstGeom>
          <a:noFill/>
          <a:ln w="9525">
            <a:noFill/>
            <a:miter lim="800000"/>
            <a:headEnd/>
            <a:tailEnd/>
          </a:ln>
          <a:effectLst/>
        </p:spPr>
        <p:txBody>
          <a:bodyPr wrap="square" anchor="ctr">
            <a:spAutoFit/>
          </a:bodyPr>
          <a:lstStyle/>
          <a:p>
            <a:pPr>
              <a:defRPr/>
            </a:pPr>
            <a:r>
              <a:rPr lang="el-GR" b="0" dirty="0" smtClean="0">
                <a:solidFill>
                  <a:srgbClr val="000000"/>
                </a:solidFill>
                <a:latin typeface="+mj-lt"/>
                <a:ea typeface="Times New Roman" pitchFamily="18" charset="0"/>
              </a:rPr>
              <a:t>Σημειώστε, ότι η αύξηση στην ποσότητα εξαγωγών λόγω της επιδότησης παραγωγής, από το σημείο </a:t>
            </a:r>
            <a:r>
              <a:rPr lang="en-US" b="0" i="1" dirty="0" smtClean="0">
                <a:solidFill>
                  <a:srgbClr val="000000"/>
                </a:solidFill>
                <a:latin typeface="+mj-lt"/>
                <a:ea typeface="Times New Roman" pitchFamily="18" charset="0"/>
              </a:rPr>
              <a:t>B</a:t>
            </a:r>
            <a:r>
              <a:rPr lang="en-US" b="0" dirty="0" smtClean="0">
                <a:solidFill>
                  <a:srgbClr val="000000"/>
                </a:solidFill>
                <a:latin typeface="+mj-lt"/>
                <a:ea typeface="Times New Roman" pitchFamily="18" charset="0"/>
              </a:rPr>
              <a:t> </a:t>
            </a:r>
            <a:r>
              <a:rPr lang="el-GR" b="0" dirty="0" smtClean="0">
                <a:solidFill>
                  <a:srgbClr val="000000"/>
                </a:solidFill>
                <a:latin typeface="+mj-lt"/>
                <a:ea typeface="Times New Roman" pitchFamily="18" charset="0"/>
              </a:rPr>
              <a:t>στο</a:t>
            </a:r>
            <a:r>
              <a:rPr lang="en-US" b="0" dirty="0" smtClean="0">
                <a:solidFill>
                  <a:srgbClr val="000000"/>
                </a:solidFill>
                <a:latin typeface="+mj-lt"/>
                <a:ea typeface="Times New Roman" pitchFamily="18" charset="0"/>
              </a:rPr>
              <a:t> </a:t>
            </a:r>
            <a:r>
              <a:rPr lang="en-US" b="0" i="1" dirty="0">
                <a:solidFill>
                  <a:srgbClr val="000000"/>
                </a:solidFill>
                <a:latin typeface="+mj-lt"/>
                <a:ea typeface="Times New Roman" pitchFamily="18" charset="0"/>
              </a:rPr>
              <a:t>C</a:t>
            </a:r>
            <a:r>
              <a:rPr lang="en-US" b="0" i="1" dirty="0">
                <a:solidFill>
                  <a:srgbClr val="000000"/>
                </a:solidFill>
                <a:latin typeface="+mj-lt"/>
                <a:ea typeface="Times New Roman" pitchFamily="18" charset="0"/>
                <a:sym typeface="Symbol" pitchFamily="18" charset="2"/>
              </a:rPr>
              <a:t></a:t>
            </a:r>
            <a:r>
              <a:rPr lang="en-US" b="0" dirty="0">
                <a:solidFill>
                  <a:srgbClr val="000000"/>
                </a:solidFill>
                <a:latin typeface="+mj-lt"/>
                <a:ea typeface="Times New Roman" pitchFamily="18" charset="0"/>
              </a:rPr>
              <a:t> </a:t>
            </a:r>
            <a:r>
              <a:rPr lang="el-GR" b="0" dirty="0" smtClean="0">
                <a:solidFill>
                  <a:srgbClr val="000000"/>
                </a:solidFill>
                <a:latin typeface="+mj-lt"/>
                <a:ea typeface="Times New Roman" pitchFamily="18" charset="0"/>
              </a:rPr>
              <a:t>στο Σχήμα</a:t>
            </a:r>
            <a:r>
              <a:rPr lang="en-US" b="0" dirty="0" smtClean="0">
                <a:solidFill>
                  <a:srgbClr val="000000"/>
                </a:solidFill>
                <a:latin typeface="+mj-lt"/>
                <a:ea typeface="Times New Roman" pitchFamily="18" charset="0"/>
              </a:rPr>
              <a:t> </a:t>
            </a:r>
            <a:r>
              <a:rPr lang="en-US" b="0" dirty="0">
                <a:solidFill>
                  <a:srgbClr val="000000"/>
                </a:solidFill>
                <a:latin typeface="+mj-lt"/>
                <a:ea typeface="Times New Roman" pitchFamily="18" charset="0"/>
              </a:rPr>
              <a:t>10-4, </a:t>
            </a:r>
            <a:r>
              <a:rPr lang="el-GR" b="0" dirty="0" smtClean="0">
                <a:solidFill>
                  <a:srgbClr val="000000"/>
                </a:solidFill>
                <a:latin typeface="+mj-lt"/>
                <a:ea typeface="Times New Roman" pitchFamily="18" charset="0"/>
              </a:rPr>
              <a:t>είναι </a:t>
            </a:r>
            <a:r>
              <a:rPr lang="el-GR" b="0" i="1" dirty="0" smtClean="0">
                <a:solidFill>
                  <a:srgbClr val="000000"/>
                </a:solidFill>
                <a:latin typeface="+mj-lt"/>
                <a:ea typeface="Times New Roman" pitchFamily="18" charset="0"/>
              </a:rPr>
              <a:t>μικρότερη από </a:t>
            </a:r>
            <a:r>
              <a:rPr lang="el-GR" b="0" dirty="0" smtClean="0">
                <a:solidFill>
                  <a:srgbClr val="000000"/>
                </a:solidFill>
                <a:latin typeface="+mj-lt"/>
                <a:ea typeface="Times New Roman" pitchFamily="18" charset="0"/>
              </a:rPr>
              <a:t>την αύξηση στην ποσότητα εξαγωγών στην περίπτωση της εξαγωγικής επιδότησης, από το σημείο </a:t>
            </a:r>
            <a:r>
              <a:rPr lang="en-US" b="0" i="1" dirty="0" smtClean="0">
                <a:solidFill>
                  <a:srgbClr val="000000"/>
                </a:solidFill>
                <a:latin typeface="+mj-lt"/>
                <a:ea typeface="Times New Roman" pitchFamily="18" charset="0"/>
                <a:sym typeface="Symbol" pitchFamily="18" charset="2"/>
              </a:rPr>
              <a:t>B</a:t>
            </a:r>
            <a:r>
              <a:rPr lang="en-US" b="0" dirty="0" smtClean="0">
                <a:solidFill>
                  <a:srgbClr val="000000"/>
                </a:solidFill>
                <a:latin typeface="+mj-lt"/>
                <a:ea typeface="Times New Roman" pitchFamily="18" charset="0"/>
                <a:sym typeface="Symbol" pitchFamily="18" charset="2"/>
              </a:rPr>
              <a:t> </a:t>
            </a:r>
            <a:r>
              <a:rPr lang="el-GR" b="0" dirty="0" smtClean="0">
                <a:solidFill>
                  <a:srgbClr val="000000"/>
                </a:solidFill>
                <a:latin typeface="+mj-lt"/>
                <a:ea typeface="Times New Roman" pitchFamily="18" charset="0"/>
                <a:sym typeface="Symbol" pitchFamily="18" charset="2"/>
              </a:rPr>
              <a:t>στο</a:t>
            </a:r>
            <a:r>
              <a:rPr lang="en-US" b="0" dirty="0" smtClean="0">
                <a:solidFill>
                  <a:srgbClr val="000000"/>
                </a:solidFill>
                <a:latin typeface="+mj-lt"/>
                <a:ea typeface="Times New Roman" pitchFamily="18" charset="0"/>
                <a:sym typeface="Symbol" pitchFamily="18" charset="2"/>
              </a:rPr>
              <a:t> </a:t>
            </a:r>
            <a:r>
              <a:rPr lang="en-US" b="0" i="1" dirty="0">
                <a:solidFill>
                  <a:srgbClr val="000000"/>
                </a:solidFill>
                <a:latin typeface="+mj-lt"/>
                <a:ea typeface="Times New Roman" pitchFamily="18" charset="0"/>
                <a:sym typeface="Symbol" pitchFamily="18" charset="2"/>
              </a:rPr>
              <a:t>C</a:t>
            </a:r>
            <a:r>
              <a:rPr lang="en-US" b="0" dirty="0">
                <a:solidFill>
                  <a:srgbClr val="000000"/>
                </a:solidFill>
                <a:latin typeface="+mj-lt"/>
                <a:ea typeface="Times New Roman" pitchFamily="18" charset="0"/>
              </a:rPr>
              <a:t> </a:t>
            </a:r>
            <a:r>
              <a:rPr lang="el-GR" b="0" dirty="0" smtClean="0">
                <a:solidFill>
                  <a:srgbClr val="000000"/>
                </a:solidFill>
                <a:latin typeface="+mj-lt"/>
                <a:ea typeface="Times New Roman" pitchFamily="18" charset="0"/>
              </a:rPr>
              <a:t>όπως φαίνεται στο Σχήμα</a:t>
            </a:r>
            <a:r>
              <a:rPr lang="en-US" b="0" dirty="0" smtClean="0">
                <a:solidFill>
                  <a:srgbClr val="000000"/>
                </a:solidFill>
                <a:latin typeface="+mj-lt"/>
                <a:ea typeface="Times New Roman" pitchFamily="18" charset="0"/>
              </a:rPr>
              <a:t> </a:t>
            </a:r>
            <a:r>
              <a:rPr lang="en-US" b="0" dirty="0">
                <a:solidFill>
                  <a:srgbClr val="000000"/>
                </a:solidFill>
                <a:latin typeface="+mj-lt"/>
                <a:ea typeface="Times New Roman" pitchFamily="18" charset="0"/>
              </a:rPr>
              <a:t>10-1.</a:t>
            </a:r>
          </a:p>
          <a:p>
            <a:pPr>
              <a:defRPr/>
            </a:pPr>
            <a:r>
              <a:rPr lang="en-US" b="0" dirty="0">
                <a:solidFill>
                  <a:srgbClr val="000000"/>
                </a:solidFill>
                <a:latin typeface="+mj-lt"/>
                <a:ea typeface="Times New Roman" pitchFamily="18" charset="0"/>
              </a:rPr>
              <a:t> </a:t>
            </a:r>
          </a:p>
          <a:p>
            <a:pPr>
              <a:defRPr/>
            </a:pPr>
            <a:r>
              <a:rPr lang="el-GR" b="0" dirty="0" smtClean="0">
                <a:solidFill>
                  <a:srgbClr val="000000"/>
                </a:solidFill>
                <a:latin typeface="+mj-lt"/>
                <a:ea typeface="Times New Roman" pitchFamily="18" charset="0"/>
              </a:rPr>
              <a:t>Στην περίπτωση της εξαγωγικής επιδότησης, η τιμή για τους εγχώριους παραγωγούς </a:t>
            </a:r>
            <a:r>
              <a:rPr lang="el-GR" b="0" i="1" dirty="0" smtClean="0">
                <a:solidFill>
                  <a:srgbClr val="000000"/>
                </a:solidFill>
                <a:latin typeface="+mj-lt"/>
                <a:ea typeface="Times New Roman" pitchFamily="18" charset="0"/>
              </a:rPr>
              <a:t>και καταναλωτές </a:t>
            </a:r>
            <a:r>
              <a:rPr lang="el-GR" b="0" dirty="0" smtClean="0">
                <a:solidFill>
                  <a:srgbClr val="000000"/>
                </a:solidFill>
                <a:latin typeface="+mj-lt"/>
                <a:ea typeface="Times New Roman" pitchFamily="18" charset="0"/>
              </a:rPr>
              <a:t>αυξάνει σε </a:t>
            </a:r>
            <a:r>
              <a:rPr lang="en-US" b="0" dirty="0" smtClean="0">
                <a:solidFill>
                  <a:srgbClr val="000000"/>
                </a:solidFill>
                <a:latin typeface="+mj-lt"/>
                <a:ea typeface="Times New Roman" pitchFamily="18" charset="0"/>
                <a:sym typeface="Symbol" pitchFamily="18" charset="2"/>
              </a:rPr>
              <a:t>to </a:t>
            </a:r>
            <a:r>
              <a:rPr lang="en-US" b="0" i="1" dirty="0">
                <a:solidFill>
                  <a:srgbClr val="000000"/>
                </a:solidFill>
                <a:latin typeface="+mj-lt"/>
                <a:ea typeface="Times New Roman" pitchFamily="18" charset="0"/>
                <a:sym typeface="Symbol" pitchFamily="18" charset="2"/>
              </a:rPr>
              <a:t>P</a:t>
            </a:r>
            <a:r>
              <a:rPr lang="en-US" b="0" i="1" baseline="30000" dirty="0">
                <a:solidFill>
                  <a:srgbClr val="000000"/>
                </a:solidFill>
                <a:latin typeface="+mj-lt"/>
                <a:ea typeface="Times New Roman" pitchFamily="18" charset="0"/>
                <a:sym typeface="Symbol" pitchFamily="18" charset="2"/>
              </a:rPr>
              <a:t>W</a:t>
            </a:r>
            <a:r>
              <a:rPr lang="en-US" b="0" i="1" dirty="0">
                <a:solidFill>
                  <a:srgbClr val="000000"/>
                </a:solidFill>
                <a:latin typeface="+mj-lt"/>
                <a:ea typeface="Times New Roman" pitchFamily="18" charset="0"/>
                <a:sym typeface="Symbol" pitchFamily="18" charset="2"/>
              </a:rPr>
              <a:t> </a:t>
            </a:r>
            <a:r>
              <a:rPr lang="en-US" b="0" dirty="0">
                <a:solidFill>
                  <a:srgbClr val="000000"/>
                </a:solidFill>
                <a:latin typeface="+mj-lt"/>
                <a:ea typeface="Times New Roman" pitchFamily="18" charset="0"/>
                <a:sym typeface="Symbol" pitchFamily="18" charset="2"/>
              </a:rPr>
              <a:t>+ </a:t>
            </a:r>
            <a:r>
              <a:rPr lang="en-US" b="0" i="1" dirty="0">
                <a:solidFill>
                  <a:srgbClr val="000000"/>
                </a:solidFill>
                <a:latin typeface="+mj-lt"/>
                <a:ea typeface="Times New Roman" pitchFamily="18" charset="0"/>
                <a:sym typeface="Symbol" pitchFamily="18" charset="2"/>
              </a:rPr>
              <a:t>s, </a:t>
            </a:r>
            <a:r>
              <a:rPr lang="el-GR" b="0" dirty="0" smtClean="0">
                <a:solidFill>
                  <a:srgbClr val="000000"/>
                </a:solidFill>
                <a:latin typeface="+mj-lt"/>
                <a:ea typeface="Times New Roman" pitchFamily="18" charset="0"/>
                <a:sym typeface="Symbol" pitchFamily="18" charset="2"/>
              </a:rPr>
              <a:t>επομένως αυξάνουν οι εξαγωγές λόγω τόσο της αύξησης στην προσφερόμενη ποσότητα όσο και της μείωσης στη ζητούμενη ποσότητα. Ως αποτέλεσμα, η εξαγωγική επιδότηση μετατόπισε την καμπύλη εγχώριας προσφοράς εξαγωγών προς τα κάτω κατά ακριβώς το ποσό </a:t>
            </a:r>
            <a:r>
              <a:rPr lang="en-US" b="0" dirty="0" smtClean="0">
                <a:solidFill>
                  <a:srgbClr val="000000"/>
                </a:solidFill>
                <a:latin typeface="+mj-lt"/>
                <a:ea typeface="Times New Roman" pitchFamily="18" charset="0"/>
                <a:sym typeface="Symbol" pitchFamily="18" charset="2"/>
              </a:rPr>
              <a:t> </a:t>
            </a:r>
            <a:r>
              <a:rPr lang="en-US" b="0" i="1" dirty="0" smtClean="0">
                <a:solidFill>
                  <a:srgbClr val="000000"/>
                </a:solidFill>
                <a:latin typeface="+mj-lt"/>
                <a:ea typeface="Times New Roman" pitchFamily="18" charset="0"/>
                <a:sym typeface="Symbol" pitchFamily="18" charset="2"/>
              </a:rPr>
              <a:t>s</a:t>
            </a:r>
            <a:r>
              <a:rPr lang="en-US" b="0" dirty="0" smtClean="0">
                <a:solidFill>
                  <a:srgbClr val="000000"/>
                </a:solidFill>
                <a:latin typeface="+mj-lt"/>
                <a:ea typeface="Times New Roman" pitchFamily="18" charset="0"/>
                <a:sym typeface="Symbol" pitchFamily="18" charset="2"/>
              </a:rPr>
              <a:t> </a:t>
            </a:r>
            <a:r>
              <a:rPr lang="el-GR" b="0" dirty="0" smtClean="0">
                <a:solidFill>
                  <a:srgbClr val="000000"/>
                </a:solidFill>
                <a:latin typeface="+mj-lt"/>
                <a:ea typeface="Times New Roman" pitchFamily="18" charset="0"/>
                <a:sym typeface="Symbol" pitchFamily="18" charset="2"/>
              </a:rPr>
              <a:t>στο Σχήμα</a:t>
            </a:r>
            <a:r>
              <a:rPr lang="en-US" b="0" dirty="0" smtClean="0">
                <a:solidFill>
                  <a:srgbClr val="000000"/>
                </a:solidFill>
                <a:latin typeface="+mj-lt"/>
                <a:ea typeface="Times New Roman" pitchFamily="18" charset="0"/>
                <a:sym typeface="Symbol" pitchFamily="18" charset="2"/>
              </a:rPr>
              <a:t> </a:t>
            </a:r>
            <a:r>
              <a:rPr lang="en-US" b="0" dirty="0">
                <a:solidFill>
                  <a:srgbClr val="000000"/>
                </a:solidFill>
                <a:latin typeface="+mj-lt"/>
                <a:ea typeface="Times New Roman" pitchFamily="18" charset="0"/>
                <a:sym typeface="Symbol" pitchFamily="18" charset="2"/>
              </a:rPr>
              <a:t>10-1. </a:t>
            </a:r>
            <a:r>
              <a:rPr lang="el-GR" b="0" dirty="0" smtClean="0">
                <a:solidFill>
                  <a:srgbClr val="000000"/>
                </a:solidFill>
                <a:latin typeface="+mj-lt"/>
                <a:ea typeface="Times New Roman" pitchFamily="18" charset="0"/>
                <a:sym typeface="Symbol" pitchFamily="18" charset="2"/>
              </a:rPr>
              <a:t>Αντιθέτως, στη περίπτωση της επιδότησης παραγωγής, οι εξαγωγές αυξάνουν μόνο επειδή αυξάνει η προσφερόμενη ποσότητα, έτσι ώστε η προσφορά εξαγωγών μετατοπίζεται προς τα κάτω κατά ένα ποσό μικρότερο από </a:t>
            </a:r>
            <a:r>
              <a:rPr lang="en-US" b="0" i="1" dirty="0" smtClean="0">
                <a:solidFill>
                  <a:srgbClr val="000000"/>
                </a:solidFill>
                <a:latin typeface="+mj-lt"/>
                <a:ea typeface="Times New Roman" pitchFamily="18" charset="0"/>
                <a:sym typeface="Symbol" pitchFamily="18" charset="2"/>
              </a:rPr>
              <a:t>s</a:t>
            </a:r>
            <a:r>
              <a:rPr lang="en-US" b="0" dirty="0" smtClean="0">
                <a:solidFill>
                  <a:srgbClr val="000000"/>
                </a:solidFill>
                <a:latin typeface="+mj-lt"/>
                <a:ea typeface="Times New Roman" pitchFamily="18" charset="0"/>
                <a:sym typeface="Symbol" pitchFamily="18" charset="2"/>
              </a:rPr>
              <a:t> </a:t>
            </a:r>
            <a:r>
              <a:rPr lang="el-GR" b="0" dirty="0" smtClean="0">
                <a:solidFill>
                  <a:srgbClr val="000000"/>
                </a:solidFill>
                <a:latin typeface="+mj-lt"/>
                <a:ea typeface="Times New Roman" pitchFamily="18" charset="0"/>
                <a:sym typeface="Symbol" pitchFamily="18" charset="2"/>
              </a:rPr>
              <a:t>στο Σχήμα</a:t>
            </a:r>
            <a:r>
              <a:rPr lang="en-US" b="0" dirty="0" smtClean="0">
                <a:solidFill>
                  <a:srgbClr val="000000"/>
                </a:solidFill>
                <a:latin typeface="+mj-lt"/>
                <a:ea typeface="Times New Roman" pitchFamily="18" charset="0"/>
                <a:sym typeface="Symbol" pitchFamily="18" charset="2"/>
              </a:rPr>
              <a:t> </a:t>
            </a:r>
            <a:r>
              <a:rPr lang="en-US" b="0" dirty="0">
                <a:solidFill>
                  <a:srgbClr val="000000"/>
                </a:solidFill>
                <a:latin typeface="+mj-lt"/>
                <a:ea typeface="Times New Roman" pitchFamily="18" charset="0"/>
                <a:sym typeface="Symbol" pitchFamily="18" charset="2"/>
              </a:rPr>
              <a:t>10-4.</a:t>
            </a:r>
            <a:endParaRPr lang="en-US" b="0" i="1" dirty="0">
              <a:latin typeface="+mj-lt"/>
              <a:sym typeface="Symbol" pitchFamily="18" charset="2"/>
            </a:endParaRPr>
          </a:p>
        </p:txBody>
      </p:sp>
      <p:pic>
        <p:nvPicPr>
          <p:cNvPr id="5" name="Picture 4"/>
          <p:cNvPicPr>
            <a:picLocks noChangeAspect="1"/>
          </p:cNvPicPr>
          <p:nvPr/>
        </p:nvPicPr>
        <p:blipFill>
          <a:blip r:embed="rId3" cstate="print"/>
          <a:srcRect/>
          <a:stretch>
            <a:fillRect/>
          </a:stretch>
        </p:blipFill>
        <p:spPr bwMode="auto">
          <a:xfrm>
            <a:off x="1733550" y="1273175"/>
            <a:ext cx="5676900" cy="2838450"/>
          </a:xfrm>
          <a:prstGeom prst="rect">
            <a:avLst/>
          </a:prstGeom>
          <a:noFill/>
          <a:ln w="9525">
            <a:noFill/>
            <a:miter lim="800000"/>
            <a:headEnd/>
            <a:tailEnd/>
          </a:ln>
        </p:spPr>
      </p:pic>
      <p:pic>
        <p:nvPicPr>
          <p:cNvPr id="6" name="Picture 5"/>
          <p:cNvPicPr>
            <a:picLocks noChangeAspect="1"/>
          </p:cNvPicPr>
          <p:nvPr/>
        </p:nvPicPr>
        <p:blipFill>
          <a:blip r:embed="rId4" cstate="print"/>
          <a:srcRect/>
          <a:stretch>
            <a:fillRect/>
          </a:stretch>
        </p:blipFill>
        <p:spPr bwMode="auto">
          <a:xfrm>
            <a:off x="1733550" y="1273175"/>
            <a:ext cx="5676900" cy="28384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par>
                          <p:cTn id="13" fill="hold">
                            <p:stCondLst>
                              <p:cond delay="750"/>
                            </p:stCondLst>
                            <p:childTnLst>
                              <p:par>
                                <p:cTn id="14" presetID="22" presetClass="entr" presetSubtype="8" fill="hold" grpId="0" nodeType="afterEffect">
                                  <p:stCondLst>
                                    <p:cond delay="0"/>
                                  </p:stCondLst>
                                  <p:childTnLst>
                                    <p:set>
                                      <p:cBhvr>
                                        <p:cTn id="15" dur="1" fill="hold">
                                          <p:stCondLst>
                                            <p:cond delay="0"/>
                                          </p:stCondLst>
                                        </p:cTn>
                                        <p:tgtEl>
                                          <p:spTgt spid="106497">
                                            <p:txEl>
                                              <p:pRg st="0" end="0"/>
                                            </p:txEl>
                                          </p:spTgt>
                                        </p:tgtEl>
                                        <p:attrNameLst>
                                          <p:attrName>style.visibility</p:attrName>
                                        </p:attrNameLst>
                                      </p:cBhvr>
                                      <p:to>
                                        <p:strVal val="visible"/>
                                      </p:to>
                                    </p:set>
                                    <p:animEffect transition="in" filter="wipe(left)">
                                      <p:cBhvr>
                                        <p:cTn id="16" dur="500"/>
                                        <p:tgtEl>
                                          <p:spTgt spid="106497">
                                            <p:txEl>
                                              <p:pRg st="0" end="0"/>
                                            </p:txEl>
                                          </p:spTgt>
                                        </p:tgtEl>
                                      </p:cBhvr>
                                    </p:animEffect>
                                  </p:childTnLst>
                                </p:cTn>
                              </p:par>
                              <p:par>
                                <p:cTn id="17" presetID="22" presetClass="entr" presetSubtype="1"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75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06497">
                                            <p:txEl>
                                              <p:pRg st="2" end="2"/>
                                            </p:txEl>
                                          </p:spTgt>
                                        </p:tgtEl>
                                        <p:attrNameLst>
                                          <p:attrName>style.visibility</p:attrName>
                                        </p:attrNameLst>
                                      </p:cBhvr>
                                      <p:to>
                                        <p:strVal val="visible"/>
                                      </p:to>
                                    </p:set>
                                    <p:animEffect transition="in" filter="wipe(left)">
                                      <p:cBhvr>
                                        <p:cTn id="24" dur="500"/>
                                        <p:tgtEl>
                                          <p:spTgt spid="10649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06497" grpId="0" uiExpand="1" build="p" bldLvl="2"/>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srcRect/>
          <a:stretch>
            <a:fillRect/>
          </a:stretch>
        </p:blipFill>
        <p:spPr bwMode="auto">
          <a:xfrm>
            <a:off x="1752600" y="1282700"/>
            <a:ext cx="5676900" cy="2838450"/>
          </a:xfrm>
          <a:prstGeom prst="rect">
            <a:avLst/>
          </a:prstGeom>
          <a:noFill/>
          <a:ln w="9525">
            <a:noFill/>
            <a:miter lim="800000"/>
            <a:headEnd/>
            <a:tailEnd/>
          </a:ln>
        </p:spPr>
      </p:pic>
      <p:pic>
        <p:nvPicPr>
          <p:cNvPr id="62466" name="Picture 3"/>
          <p:cNvPicPr>
            <a:picLocks noChangeAspect="1"/>
          </p:cNvPicPr>
          <p:nvPr/>
        </p:nvPicPr>
        <p:blipFill>
          <a:blip r:embed="rId4" cstate="print"/>
          <a:srcRect/>
          <a:stretch>
            <a:fillRect/>
          </a:stretch>
        </p:blipFill>
        <p:spPr bwMode="auto">
          <a:xfrm>
            <a:off x="1728788" y="1273175"/>
            <a:ext cx="5676900" cy="2838450"/>
          </a:xfrm>
          <a:prstGeom prst="rect">
            <a:avLst/>
          </a:prstGeom>
          <a:noFill/>
          <a:ln w="9525">
            <a:noFill/>
            <a:miter lim="800000"/>
            <a:headEnd/>
            <a:tailEnd/>
          </a:ln>
        </p:spPr>
      </p:pic>
      <p:grpSp>
        <p:nvGrpSpPr>
          <p:cNvPr id="62467" name="Group 5"/>
          <p:cNvGrpSpPr>
            <a:grpSpLocks/>
          </p:cNvGrpSpPr>
          <p:nvPr/>
        </p:nvGrpSpPr>
        <p:grpSpPr bwMode="auto">
          <a:xfrm>
            <a:off x="566738" y="377825"/>
            <a:ext cx="5386387" cy="173038"/>
            <a:chOff x="566738" y="417533"/>
            <a:chExt cx="6138862" cy="206583"/>
          </a:xfrm>
        </p:grpSpPr>
        <p:sp>
          <p:nvSpPr>
            <p:cNvPr id="62471"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2472"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6246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4 </a:t>
            </a:r>
            <a:r>
              <a:rPr lang="el-GR" dirty="0" smtClean="0">
                <a:solidFill>
                  <a:srgbClr val="69134B"/>
                </a:solidFill>
              </a:rPr>
              <a:t>Επιδοτήσεις Παραγωγής Αγροτικών Προϊόντων</a:t>
            </a:r>
            <a:endParaRPr lang="en-US" dirty="0" smtClean="0">
              <a:solidFill>
                <a:srgbClr val="69134B"/>
              </a:solidFill>
            </a:endParaRPr>
          </a:p>
        </p:txBody>
      </p:sp>
      <p:sp>
        <p:nvSpPr>
          <p:cNvPr id="62469" name="Rectangle 5"/>
          <p:cNvSpPr>
            <a:spLocks noChangeArrowheads="1"/>
          </p:cNvSpPr>
          <p:nvPr/>
        </p:nvSpPr>
        <p:spPr bwMode="auto">
          <a:xfrm>
            <a:off x="566738" y="754063"/>
            <a:ext cx="857726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Επίπτωση Επιδότησης Παραγωγής σε μια Μεγάλη Χώρα</a:t>
            </a:r>
            <a:endParaRPr lang="en-US" sz="2400" dirty="0" smtClean="0">
              <a:solidFill>
                <a:srgbClr val="356A41"/>
              </a:solidFill>
            </a:endParaRPr>
          </a:p>
        </p:txBody>
      </p:sp>
      <p:sp>
        <p:nvSpPr>
          <p:cNvPr id="106497" name="Rectangle 1"/>
          <p:cNvSpPr>
            <a:spLocks noChangeArrowheads="1"/>
          </p:cNvSpPr>
          <p:nvPr/>
        </p:nvSpPr>
        <p:spPr bwMode="auto">
          <a:xfrm>
            <a:off x="566738" y="4136707"/>
            <a:ext cx="8112125" cy="1754326"/>
          </a:xfrm>
          <a:prstGeom prst="rect">
            <a:avLst/>
          </a:prstGeom>
          <a:noFill/>
          <a:ln w="9525">
            <a:noFill/>
            <a:miter lim="800000"/>
            <a:headEnd/>
            <a:tailEnd/>
          </a:ln>
          <a:effectLst/>
        </p:spPr>
        <p:txBody>
          <a:bodyPr wrap="square" anchor="ctr">
            <a:spAutoFit/>
          </a:bodyPr>
          <a:lstStyle/>
          <a:p>
            <a:pPr eaLnBrk="0" hangingPunct="0">
              <a:defRPr/>
            </a:pPr>
            <a:r>
              <a:rPr lang="el-GR" sz="1800" b="0" i="1" dirty="0" smtClean="0">
                <a:solidFill>
                  <a:srgbClr val="000000"/>
                </a:solidFill>
                <a:latin typeface="+mj-lt"/>
                <a:ea typeface="Times New Roman" pitchFamily="18" charset="0"/>
                <a:sym typeface="Symbol" pitchFamily="18" charset="2"/>
              </a:rPr>
              <a:t>Εάν διαγράφαμε μια </a:t>
            </a:r>
            <a:r>
              <a:rPr lang="el-GR" sz="1800" b="0" i="1" dirty="0" smtClean="0">
                <a:solidFill>
                  <a:srgbClr val="000000"/>
                </a:solidFill>
                <a:latin typeface="+mj-lt"/>
                <a:ea typeface="Times New Roman" pitchFamily="18" charset="0"/>
                <a:sym typeface="Symbol" pitchFamily="18" charset="2"/>
              </a:rPr>
              <a:t>αρνητικής </a:t>
            </a:r>
            <a:r>
              <a:rPr lang="el-GR" sz="1800" b="0" i="1" dirty="0" smtClean="0">
                <a:solidFill>
                  <a:srgbClr val="000000"/>
                </a:solidFill>
                <a:latin typeface="+mj-lt"/>
                <a:ea typeface="Times New Roman" pitchFamily="18" charset="0"/>
                <a:sym typeface="Symbol" pitchFamily="18" charset="2"/>
              </a:rPr>
              <a:t>κλίσης καμπύλη ζήτησης ξένων εισαγωγών στο διάγραμμα </a:t>
            </a:r>
            <a:r>
              <a:rPr lang="en-US" sz="1800" b="0" i="1" dirty="0" smtClean="0">
                <a:solidFill>
                  <a:srgbClr val="000000"/>
                </a:solidFill>
                <a:latin typeface="+mj-lt"/>
                <a:ea typeface="Times New Roman" pitchFamily="18" charset="0"/>
                <a:sym typeface="Symbol" pitchFamily="18" charset="2"/>
              </a:rPr>
              <a:t>(</a:t>
            </a:r>
            <a:r>
              <a:rPr lang="en-US" sz="1800" b="0" i="1" dirty="0">
                <a:solidFill>
                  <a:srgbClr val="000000"/>
                </a:solidFill>
                <a:latin typeface="+mj-lt"/>
                <a:ea typeface="Times New Roman" pitchFamily="18" charset="0"/>
                <a:sym typeface="Symbol" pitchFamily="18" charset="2"/>
              </a:rPr>
              <a:t>b), </a:t>
            </a:r>
            <a:r>
              <a:rPr lang="el-GR" sz="1800" b="0" i="1" dirty="0" smtClean="0">
                <a:solidFill>
                  <a:srgbClr val="000000"/>
                </a:solidFill>
                <a:latin typeface="+mj-lt"/>
                <a:ea typeface="Times New Roman" pitchFamily="18" charset="0"/>
                <a:sym typeface="Symbol" pitchFamily="18" charset="2"/>
              </a:rPr>
              <a:t>τότε η αύξηση στην προσφορά ως αποτέλεσμα της επιδότησης παραγωγής θα μείωνε την παγκόσμια τιμή. Αυτή όμως η μείωση της παγκόσμιας τιμής θα ήταν μικρότερη από τη μείωση που προκλήθηκε λόγω της εξαγωγικής επιδότησης, επειδή η αύξηση στις εξαγωγές υπό καθεστώς επιδότησης παραγωγής είναι μικρότερη. </a:t>
            </a:r>
            <a:r>
              <a:rPr lang="en-US" sz="1800" b="0" i="1" dirty="0" smtClean="0">
                <a:solidFill>
                  <a:srgbClr val="000000"/>
                </a:solidFill>
                <a:latin typeface="+mj-lt"/>
                <a:ea typeface="Times New Roman" pitchFamily="18" charset="0"/>
                <a:sym typeface="Symbol" pitchFamily="18" charset="2"/>
              </a:rPr>
              <a:t> </a:t>
            </a:r>
            <a:endParaRPr lang="en-US" sz="1800" b="0" i="1" dirty="0">
              <a:solidFill>
                <a:srgbClr val="000000"/>
              </a:solidFill>
              <a:latin typeface="+mj-lt"/>
              <a:ea typeface="Times New Roman" pitchFamily="18" charset="0"/>
              <a:sym typeface="Symbol" pitchFamily="18" charset="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497"/>
                                        </p:tgtEl>
                                        <p:attrNameLst>
                                          <p:attrName>style.visibility</p:attrName>
                                        </p:attrNameLst>
                                      </p:cBhvr>
                                      <p:to>
                                        <p:strVal val="visible"/>
                                      </p:to>
                                    </p:set>
                                    <p:animEffect transition="in" filter="wipe(left)">
                                      <p:cBhvr>
                                        <p:cTn id="7" dur="500"/>
                                        <p:tgtEl>
                                          <p:spTgt spid="10649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7"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5"/>
          <p:cNvGrpSpPr>
            <a:grpSpLocks/>
          </p:cNvGrpSpPr>
          <p:nvPr/>
        </p:nvGrpSpPr>
        <p:grpSpPr bwMode="auto">
          <a:xfrm>
            <a:off x="566738" y="377825"/>
            <a:ext cx="5538787" cy="173038"/>
            <a:chOff x="566738" y="417533"/>
            <a:chExt cx="6138862" cy="206583"/>
          </a:xfrm>
        </p:grpSpPr>
        <p:sp>
          <p:nvSpPr>
            <p:cNvPr id="64516"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4517"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13" name="Rectangle 12"/>
          <p:cNvSpPr>
            <a:spLocks noChangeArrowheads="1"/>
          </p:cNvSpPr>
          <p:nvPr/>
        </p:nvSpPr>
        <p:spPr bwMode="auto">
          <a:xfrm>
            <a:off x="1447800" y="2020888"/>
            <a:ext cx="6410325" cy="4154984"/>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κυβερνήσεις επιδοτούν κλάδους υψηλής τεχνολογίας επειδή αυτοί μπορούν να δημιουργήσουν οφέλη που διαχέονται σε όλες τις επιχειρήσεις της οικονομίας. Δηλαδή, οι κυβερνήσεις πιστεύουν ότι ο κλάδος υψηλής τεχνολογίας παράγει ένα θετικό </a:t>
            </a:r>
            <a:r>
              <a:rPr lang="el-GR" sz="2400" dirty="0" smtClean="0"/>
              <a:t>εξωτερικό παράγοντα</a:t>
            </a:r>
            <a:r>
              <a:rPr lang="el-GR" sz="2400" b="0" dirty="0" smtClean="0"/>
              <a:t>. Το επιχείρημα υπέρ μιας επιδότησης είναι παρόμοιο με το επιχείρημα της νηπιακής βιομηχανίας που χρησιμοποιείται στη δικαιολόγηση των προστατευτικών δασμών.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6561" name="Group 5"/>
          <p:cNvGrpSpPr>
            <a:grpSpLocks/>
          </p:cNvGrpSpPr>
          <p:nvPr/>
        </p:nvGrpSpPr>
        <p:grpSpPr bwMode="auto">
          <a:xfrm>
            <a:off x="566738" y="377825"/>
            <a:ext cx="5538787" cy="173038"/>
            <a:chOff x="566738" y="417533"/>
            <a:chExt cx="6138862" cy="206583"/>
          </a:xfrm>
        </p:grpSpPr>
        <p:sp>
          <p:nvSpPr>
            <p:cNvPr id="6656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656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6656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16" name="Rectangle 5"/>
          <p:cNvSpPr>
            <a:spLocks noChangeArrowheads="1"/>
          </p:cNvSpPr>
          <p:nvPr/>
        </p:nvSpPr>
        <p:spPr bwMode="auto">
          <a:xfrm>
            <a:off x="478971" y="696913"/>
            <a:ext cx="8389257"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«Στρατηγική» Χρήση των Επιδοτήσεων Υψηλής Τεχνολογίας</a:t>
            </a:r>
            <a:endParaRPr lang="en-US" sz="2000" dirty="0">
              <a:solidFill>
                <a:srgbClr val="356A41"/>
              </a:solidFill>
            </a:endParaRPr>
          </a:p>
        </p:txBody>
      </p:sp>
      <p:sp>
        <p:nvSpPr>
          <p:cNvPr id="14" name="Rectangle 13"/>
          <p:cNvSpPr/>
          <p:nvPr/>
        </p:nvSpPr>
        <p:spPr>
          <a:xfrm>
            <a:off x="566738" y="1296988"/>
            <a:ext cx="8424862" cy="5961632"/>
          </a:xfrm>
          <a:prstGeom prst="rect">
            <a:avLst/>
          </a:prstGeom>
        </p:spPr>
        <p:txBody>
          <a:bodyPr>
            <a:spAutoFit/>
          </a:bodyPr>
          <a:lstStyle/>
          <a:p>
            <a:pPr marL="342900" indent="-342900">
              <a:spcBef>
                <a:spcPct val="10000"/>
              </a:spcBef>
              <a:spcAft>
                <a:spcPct val="10000"/>
              </a:spcAft>
              <a:buFont typeface="Arial" pitchFamily="34" charset="0"/>
              <a:buChar char="•"/>
              <a:defRPr/>
            </a:pPr>
            <a:r>
              <a:rPr lang="el-GR" sz="1800" b="0" dirty="0" smtClean="0"/>
              <a:t>Εκτός από το επιχείρημα της διάχυσης, οι κυβερνήσεις και οι κλάδοι υποστηρίζουν επίσης ότι οι εξαγωγικές επιδοτήσεις δίνουν ένα </a:t>
            </a:r>
            <a:r>
              <a:rPr lang="el-GR" sz="1800" dirty="0" smtClean="0"/>
              <a:t>στρατηγικό πλεονέκτημα</a:t>
            </a:r>
            <a:r>
              <a:rPr lang="el-GR" sz="1800" b="0" dirty="0" smtClean="0"/>
              <a:t> στις εξαγωγικές επιχειρήσεις που ανταγωνίζονται με ένα μικρό αριθμό αντιπάλων επιχειρήσεων στις διεθνείς αγορές. </a:t>
            </a:r>
            <a:endParaRPr lang="en-US" sz="1800" b="0" dirty="0"/>
          </a:p>
          <a:p>
            <a:pPr marL="171450" indent="-171450">
              <a:spcBef>
                <a:spcPct val="10000"/>
              </a:spcBef>
              <a:spcAft>
                <a:spcPct val="10000"/>
              </a:spcAft>
              <a:buFont typeface="Arial" pitchFamily="34" charset="0"/>
              <a:buChar char="•"/>
              <a:defRPr/>
            </a:pPr>
            <a:endParaRPr lang="en-US" sz="1800" b="0" dirty="0"/>
          </a:p>
          <a:p>
            <a:pPr marL="342900" indent="-342900">
              <a:spcBef>
                <a:spcPct val="10000"/>
              </a:spcBef>
              <a:spcAft>
                <a:spcPct val="10000"/>
              </a:spcAft>
              <a:buFont typeface="Arial" pitchFamily="34" charset="0"/>
              <a:buChar char="•"/>
              <a:defRPr/>
            </a:pPr>
            <a:r>
              <a:rPr lang="el-GR" sz="1800" b="0" dirty="0" smtClean="0"/>
              <a:t>Για να εξετάσουμε εάν οι χώρες μπορούν να χρησιμοποιούν τις επιδοτήσεις τους στρατηγικά, χρησιμοποιούμε την υπόθεση του </a:t>
            </a:r>
            <a:r>
              <a:rPr lang="el-GR" sz="1800" dirty="0" smtClean="0"/>
              <a:t>ατελούς ανταγωνισμού</a:t>
            </a:r>
            <a:r>
              <a:rPr lang="el-GR" sz="1800" b="0" dirty="0" smtClean="0"/>
              <a:t>. Είδαμε ήδη αυτόν το όρο στο Κεφάλαιο 9. </a:t>
            </a:r>
            <a:endParaRPr lang="en-US" sz="1800" b="0" dirty="0"/>
          </a:p>
          <a:p>
            <a:pPr marL="171450" indent="-171450">
              <a:spcBef>
                <a:spcPct val="10000"/>
              </a:spcBef>
              <a:spcAft>
                <a:spcPct val="10000"/>
              </a:spcAft>
              <a:buFont typeface="Arial" pitchFamily="34" charset="0"/>
              <a:buChar char="•"/>
              <a:defRPr/>
            </a:pPr>
            <a:endParaRPr lang="en-US" sz="1800" b="0" dirty="0"/>
          </a:p>
          <a:p>
            <a:pPr marL="342900" indent="-342900">
              <a:spcBef>
                <a:spcPct val="10000"/>
              </a:spcBef>
              <a:spcAft>
                <a:spcPct val="10000"/>
              </a:spcAft>
              <a:buFont typeface="Arial" pitchFamily="34" charset="0"/>
              <a:buChar char="•"/>
              <a:defRPr/>
            </a:pPr>
            <a:r>
              <a:rPr lang="el-GR" sz="1800" b="0" dirty="0" smtClean="0"/>
              <a:t>Τώρα υποθέτουμε ότι υπάρχουν μόνο δύο επιχειρήσεις στην αγορά, κάτι που ονομάζεται </a:t>
            </a:r>
            <a:r>
              <a:rPr lang="el-GR" sz="1800" dirty="0" err="1" smtClean="0"/>
              <a:t>δυοπώλιο</a:t>
            </a:r>
            <a:r>
              <a:rPr lang="el-GR" sz="1800" dirty="0" smtClean="0"/>
              <a:t>. </a:t>
            </a:r>
          </a:p>
          <a:p>
            <a:pPr marL="342900" indent="-342900">
              <a:spcBef>
                <a:spcPct val="10000"/>
              </a:spcBef>
              <a:spcAft>
                <a:spcPct val="10000"/>
              </a:spcAft>
              <a:defRPr/>
            </a:pPr>
            <a:endParaRPr lang="en-US" sz="1800" b="0" dirty="0"/>
          </a:p>
          <a:p>
            <a:pPr marL="342900" indent="-342900">
              <a:spcBef>
                <a:spcPct val="10000"/>
              </a:spcBef>
              <a:spcAft>
                <a:spcPct val="10000"/>
              </a:spcAft>
              <a:buFont typeface="Arial" pitchFamily="34" charset="0"/>
              <a:buChar char="•"/>
              <a:defRPr/>
            </a:pPr>
            <a:r>
              <a:rPr lang="el-GR" sz="1800" b="0" dirty="0" smtClean="0"/>
              <a:t>Για να κατανοήσουμε τη λήψη αποφάσεων των δύο επιχειρήσεων, χρησιμοποιούμε τη </a:t>
            </a:r>
            <a:r>
              <a:rPr lang="el-GR" sz="1800" dirty="0" smtClean="0"/>
              <a:t>θεωρία παιγνίων</a:t>
            </a:r>
            <a:r>
              <a:rPr lang="el-GR" sz="1800" b="0" dirty="0" smtClean="0"/>
              <a:t>, δηλαδή τη «μοντελοποίηση» στρατηγικών αλληλεπιδράσεων (παιγνίων) μεταξύ επιχειρήσεων, όταν αυτές επιλέγουν ενέργειες που θα μεγιστοποιήσουν τις αποδόσεις τους. </a:t>
            </a:r>
            <a:endParaRPr lang="en-US" sz="1800" b="0" dirty="0"/>
          </a:p>
          <a:p>
            <a:pPr marL="342900" indent="-342900">
              <a:spcBef>
                <a:spcPct val="10000"/>
              </a:spcBef>
              <a:spcAft>
                <a:spcPct val="10000"/>
              </a:spcAft>
              <a:buFont typeface="Arial" pitchFamily="34" charset="0"/>
              <a:buChar char="•"/>
              <a:defRPr/>
            </a:pPr>
            <a:endParaRPr lang="en-US" sz="2000" b="0" dirty="0"/>
          </a:p>
          <a:p>
            <a:pPr marL="342900" indent="-342900">
              <a:spcBef>
                <a:spcPct val="10000"/>
              </a:spcBef>
              <a:spcAft>
                <a:spcPct val="10000"/>
              </a:spcAft>
              <a:buFont typeface="Arial" pitchFamily="34" charset="0"/>
              <a:buChar char="•"/>
              <a:defRPr/>
            </a:pPr>
            <a:endParaRPr lang="en-US" sz="2000" b="0" dirty="0"/>
          </a:p>
          <a:p>
            <a:pPr marL="342900" indent="-342900">
              <a:spcBef>
                <a:spcPct val="10000"/>
              </a:spcBef>
              <a:spcAft>
                <a:spcPct val="10000"/>
              </a:spcAft>
              <a:buFont typeface="Arial" pitchFamily="34" charset="0"/>
              <a:buChar char="•"/>
              <a:defRPr/>
            </a:pP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wipe(left)">
                                      <p:cBhvr>
                                        <p:cTn id="11" dur="500"/>
                                        <p:tgtEl>
                                          <p:spTgt spid="1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4">
                                            <p:txEl>
                                              <p:pRg st="2" end="2"/>
                                            </p:txEl>
                                          </p:spTgt>
                                        </p:tgtEl>
                                        <p:attrNameLst>
                                          <p:attrName>style.visibility</p:attrName>
                                        </p:attrNameLst>
                                      </p:cBhvr>
                                      <p:to>
                                        <p:strVal val="visible"/>
                                      </p:to>
                                    </p:set>
                                    <p:animEffect transition="in" filter="wipe(left)">
                                      <p:cBhvr>
                                        <p:cTn id="16" dur="500"/>
                                        <p:tgtEl>
                                          <p:spTgt spid="1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animEffect transition="in" filter="wipe(left)">
                                      <p:cBhvr>
                                        <p:cTn id="21" dur="500"/>
                                        <p:tgtEl>
                                          <p:spTgt spid="14">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xEl>
                                              <p:pRg st="6" end="6"/>
                                            </p:txEl>
                                          </p:spTgt>
                                        </p:tgtEl>
                                        <p:attrNameLst>
                                          <p:attrName>style.visibility</p:attrName>
                                        </p:attrNameLst>
                                      </p:cBhvr>
                                      <p:to>
                                        <p:strVal val="visible"/>
                                      </p:to>
                                    </p:set>
                                    <p:animEffect transition="in" filter="wipe(left)">
                                      <p:cBhvr>
                                        <p:cTn id="26"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8609" name="Group 5"/>
          <p:cNvGrpSpPr>
            <a:grpSpLocks/>
          </p:cNvGrpSpPr>
          <p:nvPr/>
        </p:nvGrpSpPr>
        <p:grpSpPr bwMode="auto">
          <a:xfrm>
            <a:off x="566738" y="377825"/>
            <a:ext cx="5548312" cy="173038"/>
            <a:chOff x="566738" y="417533"/>
            <a:chExt cx="6138862" cy="206583"/>
          </a:xfrm>
        </p:grpSpPr>
        <p:sp>
          <p:nvSpPr>
            <p:cNvPr id="68621"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8622"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68610" name="Rectangle 3"/>
          <p:cNvSpPr>
            <a:spLocks noGrp="1" noChangeArrowheads="1"/>
          </p:cNvSpPr>
          <p:nvPr>
            <p:ph type="title"/>
          </p:nvPr>
        </p:nvSpPr>
        <p:spPr>
          <a:xfrm>
            <a:off x="566738" y="0"/>
            <a:ext cx="8577262" cy="725714"/>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9" name="Rectangle 8"/>
          <p:cNvSpPr>
            <a:spLocks noChangeArrowheads="1"/>
          </p:cNvSpPr>
          <p:nvPr/>
        </p:nvSpPr>
        <p:spPr bwMode="auto">
          <a:xfrm>
            <a:off x="566738" y="1196975"/>
            <a:ext cx="8139112" cy="1015663"/>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3D68AF"/>
                </a:solidFill>
              </a:rPr>
              <a:t>Μήτρα Αποδόσεων</a:t>
            </a:r>
            <a:r>
              <a:rPr lang="en-US" sz="2000" b="0" dirty="0" smtClean="0">
                <a:solidFill>
                  <a:srgbClr val="3D68AF"/>
                </a:solidFill>
              </a:rPr>
              <a:t> </a:t>
            </a:r>
            <a:r>
              <a:rPr lang="el-GR" sz="2000" b="0" dirty="0" smtClean="0"/>
              <a:t>Στο Σχήμα</a:t>
            </a:r>
            <a:r>
              <a:rPr lang="en-US" sz="2000" b="0" dirty="0" smtClean="0"/>
              <a:t> 10-5</a:t>
            </a:r>
            <a:r>
              <a:rPr lang="el-GR" sz="2000" b="0" dirty="0" smtClean="0"/>
              <a:t> δείχνουμε μια</a:t>
            </a:r>
            <a:r>
              <a:rPr lang="en-US" sz="2000" b="0" dirty="0" smtClean="0"/>
              <a:t> </a:t>
            </a:r>
            <a:r>
              <a:rPr lang="el-GR" sz="2000" dirty="0" smtClean="0"/>
              <a:t>μήτρα αποδόσεων</a:t>
            </a:r>
            <a:r>
              <a:rPr lang="en-US" sz="2000" dirty="0" smtClean="0"/>
              <a:t> </a:t>
            </a:r>
            <a:r>
              <a:rPr lang="el-GR" sz="2000" b="0" dirty="0" smtClean="0"/>
              <a:t>για την</a:t>
            </a:r>
            <a:r>
              <a:rPr lang="en-US" sz="2000" b="0" dirty="0" smtClean="0"/>
              <a:t> </a:t>
            </a:r>
            <a:r>
              <a:rPr lang="en-US" sz="2000" b="0" dirty="0"/>
              <a:t>Boeing </a:t>
            </a:r>
            <a:r>
              <a:rPr lang="el-GR" sz="2000" b="0" dirty="0" smtClean="0"/>
              <a:t>και την</a:t>
            </a:r>
            <a:r>
              <a:rPr lang="en-US" sz="2000" b="0" dirty="0" smtClean="0"/>
              <a:t> </a:t>
            </a:r>
            <a:r>
              <a:rPr lang="en-US" sz="2000" b="0" dirty="0"/>
              <a:t>Airbus, </a:t>
            </a:r>
            <a:r>
              <a:rPr lang="el-GR" sz="2000" b="0" dirty="0" smtClean="0"/>
              <a:t>κάθε μία από τις οποίες πρέπει να αποφασίζει εάν θα παράγει ένα νέο αεροσκάφος</a:t>
            </a:r>
            <a:endParaRPr lang="en-US" sz="2000" b="0" dirty="0"/>
          </a:p>
        </p:txBody>
      </p:sp>
      <p:sp>
        <p:nvSpPr>
          <p:cNvPr id="68612" name="Rectangle 5"/>
          <p:cNvSpPr>
            <a:spLocks noChangeArrowheads="1"/>
          </p:cNvSpPr>
          <p:nvPr/>
        </p:nvSpPr>
        <p:spPr bwMode="auto">
          <a:xfrm>
            <a:off x="566738" y="696913"/>
            <a:ext cx="7982176"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«Στρατηγική» Χρήση των Επιδοτήσεων Υψηλής Τεχνολογίας</a:t>
            </a:r>
            <a:endParaRPr lang="en-US" sz="2000" dirty="0" smtClean="0">
              <a:solidFill>
                <a:srgbClr val="356A41"/>
              </a:solidFill>
            </a:endParaRPr>
          </a:p>
        </p:txBody>
      </p:sp>
      <p:grpSp>
        <p:nvGrpSpPr>
          <p:cNvPr id="11" name="Group 39"/>
          <p:cNvGrpSpPr>
            <a:grpSpLocks/>
          </p:cNvGrpSpPr>
          <p:nvPr/>
        </p:nvGrpSpPr>
        <p:grpSpPr bwMode="auto">
          <a:xfrm>
            <a:off x="1014413" y="2239963"/>
            <a:ext cx="7096125" cy="2627312"/>
            <a:chOff x="566738" y="2200275"/>
            <a:chExt cx="7805737" cy="4219575"/>
          </a:xfrm>
        </p:grpSpPr>
        <p:sp>
          <p:nvSpPr>
            <p:cNvPr id="68619" name="Rectangle 11"/>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68620" name="Rectangle 14"/>
            <p:cNvSpPr>
              <a:spLocks noChangeArrowheads="1"/>
            </p:cNvSpPr>
            <p:nvPr/>
          </p:nvSpPr>
          <p:spPr bwMode="auto">
            <a:xfrm>
              <a:off x="581025" y="2219326"/>
              <a:ext cx="7772401" cy="49384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7" name="Text Box 7"/>
          <p:cNvSpPr txBox="1">
            <a:spLocks noChangeArrowheads="1"/>
          </p:cNvSpPr>
          <p:nvPr/>
        </p:nvSpPr>
        <p:spPr bwMode="auto">
          <a:xfrm>
            <a:off x="1033463" y="2260600"/>
            <a:ext cx="1328737"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10-5</a:t>
            </a:r>
          </a:p>
        </p:txBody>
      </p:sp>
      <p:sp>
        <p:nvSpPr>
          <p:cNvPr id="18" name="Rectangle 17"/>
          <p:cNvSpPr>
            <a:spLocks noChangeArrowheads="1"/>
          </p:cNvSpPr>
          <p:nvPr/>
        </p:nvSpPr>
        <p:spPr bwMode="auto">
          <a:xfrm>
            <a:off x="4554538" y="2278743"/>
            <a:ext cx="3513137" cy="2677656"/>
          </a:xfrm>
          <a:prstGeom prst="rect">
            <a:avLst/>
          </a:prstGeom>
          <a:noFill/>
          <a:ln w="9525">
            <a:noFill/>
            <a:miter lim="800000"/>
            <a:headEnd/>
            <a:tailEnd/>
          </a:ln>
        </p:spPr>
        <p:txBody>
          <a:bodyPr wrap="square">
            <a:spAutoFit/>
          </a:bodyPr>
          <a:lstStyle/>
          <a:p>
            <a:pPr>
              <a:spcBef>
                <a:spcPct val="10000"/>
              </a:spcBef>
              <a:spcAft>
                <a:spcPct val="10000"/>
              </a:spcAft>
            </a:pPr>
            <a:r>
              <a:rPr lang="el-GR" sz="1200" dirty="0" smtClean="0">
                <a:solidFill>
                  <a:srgbClr val="8A3A6A"/>
                </a:solidFill>
              </a:rPr>
              <a:t>Μήτρα Αποδόσεων μεταξύ δύο Επιχειρήσεων</a:t>
            </a:r>
            <a:r>
              <a:rPr lang="el-GR" sz="1200" dirty="0" smtClean="0"/>
              <a:t> Ο μικρότερος αριστερά αριθμός σε κάθε τεταρτημόριο δείχνει τα κέρδη της </a:t>
            </a:r>
            <a:r>
              <a:rPr lang="en-US" sz="1200" dirty="0" smtClean="0"/>
              <a:t>Boeing</a:t>
            </a:r>
            <a:r>
              <a:rPr lang="en-US" sz="1200" dirty="0"/>
              <a:t>, </a:t>
            </a:r>
            <a:r>
              <a:rPr lang="el-GR" sz="1200" dirty="0" smtClean="0"/>
              <a:t>και ο επάνω δεξιά αριθμός δείχνει τα κέρδη της </a:t>
            </a:r>
            <a:r>
              <a:rPr lang="en-US" sz="1200" dirty="0" smtClean="0"/>
              <a:t>Airbus</a:t>
            </a:r>
            <a:r>
              <a:rPr lang="en-US" sz="1200" dirty="0"/>
              <a:t>. </a:t>
            </a:r>
            <a:r>
              <a:rPr lang="el-GR" sz="1200" dirty="0" smtClean="0"/>
              <a:t>Κάθε επιχείρηση πρέπει να αποφασίσει αν θα παράγει ένα νέο τύπο αεροσκάφους. Η ισορροπία </a:t>
            </a:r>
            <a:r>
              <a:rPr lang="en-US" sz="1200" dirty="0" smtClean="0"/>
              <a:t>Nash </a:t>
            </a:r>
            <a:r>
              <a:rPr lang="el-GR" sz="1200" dirty="0" smtClean="0"/>
              <a:t>προκύπτει όταν κάθε επιχείρηση λαμβάνει την βέλτιστη απόφαση, με δεδομένη την ενέργεια της άλλης. Γι’ αυτό το υπόδειγμα αποδόσεων, υπάρχουν δύο ισορροπίες </a:t>
            </a:r>
            <a:r>
              <a:rPr lang="en-US" sz="1200" dirty="0" smtClean="0"/>
              <a:t>, Nash</a:t>
            </a:r>
            <a:r>
              <a:rPr lang="el-GR" sz="1200" dirty="0" smtClean="0"/>
              <a:t>, η πάνω δεξιά και η κάτω αριστερή, όταν μια επιχείρηση παράγει και η άλλη δεν παράγει. </a:t>
            </a:r>
            <a:endParaRPr lang="en-US" sz="1200" dirty="0"/>
          </a:p>
        </p:txBody>
      </p:sp>
      <p:sp>
        <p:nvSpPr>
          <p:cNvPr id="19" name="Rectangle 18"/>
          <p:cNvSpPr>
            <a:spLocks noChangeArrowheads="1"/>
          </p:cNvSpPr>
          <p:nvPr/>
        </p:nvSpPr>
        <p:spPr bwMode="auto">
          <a:xfrm>
            <a:off x="1136650" y="2630488"/>
            <a:ext cx="3259138" cy="21494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4" name="Rectangle 23"/>
          <p:cNvSpPr>
            <a:spLocks noChangeArrowheads="1"/>
          </p:cNvSpPr>
          <p:nvPr/>
        </p:nvSpPr>
        <p:spPr bwMode="auto">
          <a:xfrm>
            <a:off x="566738" y="5065485"/>
            <a:ext cx="8139112" cy="1754326"/>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3D68AF"/>
                </a:solidFill>
              </a:rPr>
              <a:t>Ισορροπία </a:t>
            </a:r>
            <a:r>
              <a:rPr lang="en-US" sz="1800" dirty="0" smtClean="0">
                <a:solidFill>
                  <a:srgbClr val="3D68AF"/>
                </a:solidFill>
              </a:rPr>
              <a:t>Nash </a:t>
            </a:r>
            <a:r>
              <a:rPr lang="el-GR" sz="1800" b="0" dirty="0" smtClean="0"/>
              <a:t>Η φιλοσοφία της </a:t>
            </a:r>
            <a:r>
              <a:rPr lang="el-GR" sz="1800" dirty="0" smtClean="0"/>
              <a:t>ισορροπίας</a:t>
            </a:r>
            <a:r>
              <a:rPr lang="en-US" sz="1800" b="0" dirty="0" smtClean="0"/>
              <a:t> </a:t>
            </a:r>
            <a:r>
              <a:rPr lang="en-US" sz="1800" dirty="0"/>
              <a:t>Nash </a:t>
            </a:r>
            <a:r>
              <a:rPr lang="en-US" sz="1800" dirty="0" smtClean="0"/>
              <a:t> </a:t>
            </a:r>
            <a:r>
              <a:rPr lang="el-GR" sz="1800" b="0" dirty="0" smtClean="0"/>
              <a:t>είναι ότι κάθε επιχείρηση πρέπει να λάβει τη δική της </a:t>
            </a:r>
            <a:r>
              <a:rPr lang="el-GR" sz="1800" b="0" dirty="0" smtClean="0"/>
              <a:t>βέλτιστη απόφαση</a:t>
            </a:r>
            <a:r>
              <a:rPr lang="el-GR" sz="1800" b="0" dirty="0" smtClean="0"/>
              <a:t>, λαμβάνοντας ως δεδομένη κάθε πιθανή ενέργεια της αντιπάλου επιχείρησης. Όταν κάθε επιχείρηση ενεργεί με αυτόν τον τρόπο, το αποτέλεσμα του παιγνίου είναι μια ισορροπία </a:t>
            </a:r>
            <a:r>
              <a:rPr lang="en-US" sz="1800" b="0" dirty="0" smtClean="0"/>
              <a:t> Nash</a:t>
            </a:r>
            <a:r>
              <a:rPr lang="el-GR" sz="1800" b="0" dirty="0" smtClean="0"/>
              <a:t>. Η ενέργεια κάθε παίκτη είναι η βέλτιστη αντίδραση στην ενέργεια του άλλου παίκτη. </a:t>
            </a:r>
            <a:r>
              <a:rPr lang="en-US" sz="1800" b="0" dirty="0" smtClean="0"/>
              <a:t> </a:t>
            </a:r>
            <a:endParaRPr lang="en-US" sz="1800" b="0" dirty="0"/>
          </a:p>
        </p:txBody>
      </p:sp>
      <p:pic>
        <p:nvPicPr>
          <p:cNvPr id="26" name="Picture 25" descr="fig10-5_PPT.gif"/>
          <p:cNvPicPr>
            <a:picLocks noChangeAspect="1"/>
          </p:cNvPicPr>
          <p:nvPr/>
        </p:nvPicPr>
        <p:blipFill>
          <a:blip r:embed="rId3" cstate="print"/>
          <a:srcRect/>
          <a:stretch>
            <a:fillRect/>
          </a:stretch>
        </p:blipFill>
        <p:spPr bwMode="auto">
          <a:xfrm>
            <a:off x="1258888" y="2732088"/>
            <a:ext cx="2990850" cy="18669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ppt_x</p:attrName>
                                        </p:attrNameLst>
                                      </p:cBhvr>
                                      <p:tavLst>
                                        <p:tav tm="0">
                                          <p:val>
                                            <p:strVal val="#ppt_x-.2"/>
                                          </p:val>
                                        </p:tav>
                                        <p:tav tm="100000">
                                          <p:val>
                                            <p:strVal val="#ppt_x"/>
                                          </p:val>
                                        </p:tav>
                                      </p:tavLst>
                                    </p:anim>
                                    <p:anim calcmode="lin" valueType="num">
                                      <p:cBhvr>
                                        <p:cTn id="12" dur="5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3" dur="500"/>
                                        <p:tgtEl>
                                          <p:spTgt spid="11"/>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2500"/>
                            </p:stCondLst>
                            <p:childTnLst>
                              <p:par>
                                <p:cTn id="27" presetID="17" presetClass="entr" presetSubtype="1" fill="hold"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ppt_x</p:attrName>
                                        </p:attrNameLst>
                                      </p:cBhvr>
                                      <p:tavLst>
                                        <p:tav tm="0">
                                          <p:val>
                                            <p:strVal val="#ppt_x"/>
                                          </p:val>
                                        </p:tav>
                                        <p:tav tm="100000">
                                          <p:val>
                                            <p:strVal val="#ppt_x"/>
                                          </p:val>
                                        </p:tav>
                                      </p:tavLst>
                                    </p:anim>
                                    <p:anim calcmode="lin" valueType="num">
                                      <p:cBhvr>
                                        <p:cTn id="30" dur="500" fill="hold"/>
                                        <p:tgtEl>
                                          <p:spTgt spid="26"/>
                                        </p:tgtEl>
                                        <p:attrNameLst>
                                          <p:attrName>ppt_y</p:attrName>
                                        </p:attrNameLst>
                                      </p:cBhvr>
                                      <p:tavLst>
                                        <p:tav tm="0">
                                          <p:val>
                                            <p:strVal val="#ppt_y-#ppt_h/2"/>
                                          </p:val>
                                        </p:tav>
                                        <p:tav tm="100000">
                                          <p:val>
                                            <p:strVal val="#ppt_y"/>
                                          </p:val>
                                        </p:tav>
                                      </p:tavLst>
                                    </p:anim>
                                    <p:anim calcmode="lin" valueType="num">
                                      <p:cBhvr>
                                        <p:cTn id="31" dur="500" fill="hold"/>
                                        <p:tgtEl>
                                          <p:spTgt spid="26"/>
                                        </p:tgtEl>
                                        <p:attrNameLst>
                                          <p:attrName>ppt_w</p:attrName>
                                        </p:attrNameLst>
                                      </p:cBhvr>
                                      <p:tavLst>
                                        <p:tav tm="0">
                                          <p:val>
                                            <p:strVal val="#ppt_w"/>
                                          </p:val>
                                        </p:tav>
                                        <p:tav tm="100000">
                                          <p:val>
                                            <p:strVal val="#ppt_w"/>
                                          </p:val>
                                        </p:tav>
                                      </p:tavLst>
                                    </p:anim>
                                    <p:anim calcmode="lin" valueType="num">
                                      <p:cBhvr>
                                        <p:cTn id="32"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19" grpId="0" animBg="1"/>
      <p:bldP spid="2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0657" name="Group 5"/>
          <p:cNvGrpSpPr>
            <a:grpSpLocks/>
          </p:cNvGrpSpPr>
          <p:nvPr/>
        </p:nvGrpSpPr>
        <p:grpSpPr bwMode="auto">
          <a:xfrm>
            <a:off x="566738" y="377825"/>
            <a:ext cx="5529262" cy="173038"/>
            <a:chOff x="566738" y="417533"/>
            <a:chExt cx="6138862" cy="206583"/>
          </a:xfrm>
        </p:grpSpPr>
        <p:sp>
          <p:nvSpPr>
            <p:cNvPr id="70669"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0670"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7065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70659" name="Rectangle 5"/>
          <p:cNvSpPr>
            <a:spLocks noChangeArrowheads="1"/>
          </p:cNvSpPr>
          <p:nvPr/>
        </p:nvSpPr>
        <p:spPr bwMode="auto">
          <a:xfrm>
            <a:off x="566737" y="696913"/>
            <a:ext cx="8112805"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«Στρατηγική» Χρήση των Επιδοτήσεων Υψηλής Τεχνολογίας</a:t>
            </a:r>
            <a:endParaRPr lang="en-US" sz="2000" dirty="0" smtClean="0">
              <a:solidFill>
                <a:srgbClr val="356A41"/>
              </a:solidFill>
            </a:endParaRPr>
          </a:p>
        </p:txBody>
      </p:sp>
      <p:sp>
        <p:nvSpPr>
          <p:cNvPr id="25" name="Rectangle 24"/>
          <p:cNvSpPr>
            <a:spLocks noChangeArrowheads="1"/>
          </p:cNvSpPr>
          <p:nvPr/>
        </p:nvSpPr>
        <p:spPr bwMode="auto">
          <a:xfrm>
            <a:off x="4243388" y="1230313"/>
            <a:ext cx="4451350" cy="2585323"/>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3D68AF"/>
                </a:solidFill>
              </a:rPr>
              <a:t>Βέλτιστη Στρατηγική για την</a:t>
            </a:r>
            <a:r>
              <a:rPr lang="en-US" sz="1800" dirty="0" smtClean="0">
                <a:solidFill>
                  <a:srgbClr val="3D68AF"/>
                </a:solidFill>
              </a:rPr>
              <a:t> </a:t>
            </a:r>
            <a:r>
              <a:rPr lang="en-US" sz="1800" dirty="0">
                <a:solidFill>
                  <a:srgbClr val="3D68AF"/>
                </a:solidFill>
              </a:rPr>
              <a:t>Boeing </a:t>
            </a:r>
            <a:r>
              <a:rPr lang="el-GR" sz="1800" b="0" dirty="0" smtClean="0"/>
              <a:t>Εάν η</a:t>
            </a:r>
            <a:r>
              <a:rPr lang="en-US" sz="1800" b="0" dirty="0" smtClean="0"/>
              <a:t> </a:t>
            </a:r>
            <a:r>
              <a:rPr lang="en-US" sz="1800" b="0" dirty="0"/>
              <a:t>Airbus </a:t>
            </a:r>
            <a:r>
              <a:rPr lang="el-GR" sz="1800" b="0" dirty="0" smtClean="0"/>
              <a:t>παράγει, τότε η </a:t>
            </a:r>
            <a:r>
              <a:rPr lang="en-US" sz="1800" b="0" dirty="0" smtClean="0"/>
              <a:t>Boeing </a:t>
            </a:r>
            <a:r>
              <a:rPr lang="el-GR" sz="1800" b="0" dirty="0" smtClean="0"/>
              <a:t> είναι σε καλύτερη θέση εάν </a:t>
            </a:r>
            <a:r>
              <a:rPr lang="el-GR" sz="1800" b="0" i="1" dirty="0" smtClean="0"/>
              <a:t>δεν παράγει. Το εύρημα αυτό αποδεικνύει ότι </a:t>
            </a:r>
            <a:r>
              <a:rPr lang="el-GR" sz="1800" b="0" dirty="0" smtClean="0"/>
              <a:t>το να παράγουν και οι δύο επιχειρήσεις δεν αποτελεί ισορροπία </a:t>
            </a:r>
            <a:r>
              <a:rPr lang="en-US" sz="1800" b="0" dirty="0" smtClean="0"/>
              <a:t>Nash</a:t>
            </a:r>
            <a:r>
              <a:rPr lang="el-GR" sz="1800" b="0" dirty="0" smtClean="0"/>
              <a:t>. Η </a:t>
            </a:r>
            <a:r>
              <a:rPr lang="en-US" sz="1800" b="0" dirty="0" smtClean="0"/>
              <a:t>Boeing </a:t>
            </a:r>
            <a:r>
              <a:rPr lang="el-GR" sz="1800" b="0" dirty="0" smtClean="0"/>
              <a:t>δεν θα συνέχιζε ποτέ να παράγει, αφού προτιμά να αποσύρεται από την αγορά όποτε παράγει η </a:t>
            </a:r>
            <a:r>
              <a:rPr lang="en-US" sz="1800" b="0" dirty="0" smtClean="0"/>
              <a:t>Airbus</a:t>
            </a:r>
            <a:r>
              <a:rPr lang="el-GR" sz="1800" b="0" dirty="0" smtClean="0"/>
              <a:t>.</a:t>
            </a:r>
            <a:endParaRPr lang="en-US" sz="1800" b="0" dirty="0"/>
          </a:p>
        </p:txBody>
      </p:sp>
      <p:sp>
        <p:nvSpPr>
          <p:cNvPr id="26" name="Rectangle 25"/>
          <p:cNvSpPr>
            <a:spLocks noChangeArrowheads="1"/>
          </p:cNvSpPr>
          <p:nvPr/>
        </p:nvSpPr>
        <p:spPr bwMode="auto">
          <a:xfrm>
            <a:off x="4241800" y="3898900"/>
            <a:ext cx="4452938" cy="2308324"/>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3D68AF"/>
                </a:solidFill>
              </a:rPr>
              <a:t>Βέλτιστη Στρατηγική για την</a:t>
            </a:r>
            <a:r>
              <a:rPr lang="en-US" sz="1800" dirty="0" smtClean="0">
                <a:solidFill>
                  <a:srgbClr val="3D68AF"/>
                </a:solidFill>
              </a:rPr>
              <a:t> </a:t>
            </a:r>
            <a:r>
              <a:rPr lang="en-US" sz="1800" dirty="0">
                <a:solidFill>
                  <a:srgbClr val="3D68AF"/>
                </a:solidFill>
              </a:rPr>
              <a:t>Airbus </a:t>
            </a:r>
            <a:r>
              <a:rPr lang="el-GR" sz="1800" b="0" dirty="0" smtClean="0"/>
              <a:t>Η απόφαση που απεικονίζεται στο κάτω αριστερό τεταρτημόριο, με την </a:t>
            </a:r>
            <a:r>
              <a:rPr lang="en-US" sz="1800" b="0" dirty="0" smtClean="0"/>
              <a:t>Airbus </a:t>
            </a:r>
            <a:r>
              <a:rPr lang="el-GR" sz="1800" b="0" dirty="0" smtClean="0"/>
              <a:t>να παράγει και την </a:t>
            </a:r>
            <a:r>
              <a:rPr lang="en-US" sz="1800" b="0" dirty="0" smtClean="0"/>
              <a:t>Boeing </a:t>
            </a:r>
            <a:r>
              <a:rPr lang="el-GR" sz="1800" b="0" dirty="0" smtClean="0"/>
              <a:t>να μην παράγει, είναι μια ισορροπία </a:t>
            </a:r>
            <a:r>
              <a:rPr lang="en-US" sz="1800" b="0" dirty="0" smtClean="0"/>
              <a:t>Nash</a:t>
            </a:r>
            <a:r>
              <a:rPr lang="el-GR" sz="1800" b="0" dirty="0" smtClean="0"/>
              <a:t>, επειδή κάθε επιχείρηση λαμβάνει τη βέλτιστη απόφαση με δεδομένη την ενέργεια της άλλης. </a:t>
            </a:r>
            <a:r>
              <a:rPr lang="en-US" sz="1800" b="0" dirty="0" smtClean="0"/>
              <a:t> </a:t>
            </a:r>
            <a:endParaRPr lang="en-US" sz="1800" b="0" dirty="0"/>
          </a:p>
        </p:txBody>
      </p:sp>
      <p:grpSp>
        <p:nvGrpSpPr>
          <p:cNvPr id="3" name="Group 2"/>
          <p:cNvGrpSpPr>
            <a:grpSpLocks/>
          </p:cNvGrpSpPr>
          <p:nvPr/>
        </p:nvGrpSpPr>
        <p:grpSpPr bwMode="auto">
          <a:xfrm>
            <a:off x="625475" y="1330325"/>
            <a:ext cx="3460750" cy="2627313"/>
            <a:chOff x="625764" y="1330431"/>
            <a:chExt cx="3460461" cy="2627102"/>
          </a:xfrm>
        </p:grpSpPr>
        <p:grpSp>
          <p:nvGrpSpPr>
            <p:cNvPr id="70663" name="Group 39"/>
            <p:cNvGrpSpPr>
              <a:grpSpLocks/>
            </p:cNvGrpSpPr>
            <p:nvPr/>
          </p:nvGrpSpPr>
          <p:grpSpPr bwMode="auto">
            <a:xfrm>
              <a:off x="625764" y="1330431"/>
              <a:ext cx="3460461" cy="2627102"/>
              <a:chOff x="566738" y="2200275"/>
              <a:chExt cx="7805737" cy="4219575"/>
            </a:xfrm>
          </p:grpSpPr>
          <p:sp>
            <p:nvSpPr>
              <p:cNvPr id="70667" name="Rectangle 11"/>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0668" name="Rectangle 12"/>
              <p:cNvSpPr>
                <a:spLocks noChangeArrowheads="1"/>
              </p:cNvSpPr>
              <p:nvPr/>
            </p:nvSpPr>
            <p:spPr bwMode="auto">
              <a:xfrm>
                <a:off x="581025" y="2219326"/>
                <a:ext cx="7772401" cy="49384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70664" name="Text Box 7"/>
            <p:cNvSpPr txBox="1">
              <a:spLocks noChangeArrowheads="1"/>
            </p:cNvSpPr>
            <p:nvPr/>
          </p:nvSpPr>
          <p:spPr bwMode="auto">
            <a:xfrm>
              <a:off x="644812" y="1351289"/>
              <a:ext cx="2479387" cy="480092"/>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10-5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p>
          </p:txBody>
        </p:sp>
        <p:sp>
          <p:nvSpPr>
            <p:cNvPr id="70665" name="Rectangle 15"/>
            <p:cNvSpPr>
              <a:spLocks noChangeArrowheads="1"/>
            </p:cNvSpPr>
            <p:nvPr/>
          </p:nvSpPr>
          <p:spPr bwMode="auto">
            <a:xfrm>
              <a:off x="719880" y="1710525"/>
              <a:ext cx="3258456" cy="2150396"/>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70666" name="Picture 16" descr="fig10-5_PPT.gif"/>
            <p:cNvPicPr>
              <a:picLocks noChangeAspect="1"/>
            </p:cNvPicPr>
            <p:nvPr/>
          </p:nvPicPr>
          <p:blipFill>
            <a:blip r:embed="rId3" cstate="print"/>
            <a:srcRect/>
            <a:stretch>
              <a:fillRect/>
            </a:stretch>
          </p:blipFill>
          <p:spPr bwMode="auto">
            <a:xfrm>
              <a:off x="842796" y="1813498"/>
              <a:ext cx="2990850" cy="1866900"/>
            </a:xfrm>
            <a:prstGeom prst="rect">
              <a:avLst/>
            </a:prstGeom>
            <a:noFill/>
            <a:ln w="9525">
              <a:noFill/>
              <a:miter lim="800000"/>
              <a:headEnd/>
              <a:tailEnd/>
            </a:ln>
          </p:spPr>
        </p:pic>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750"/>
                                        <p:tgtEl>
                                          <p:spTgt spid="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left)">
                                      <p:cBhvr>
                                        <p:cTn id="1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 name="Group 24"/>
          <p:cNvGrpSpPr>
            <a:grpSpLocks/>
          </p:cNvGrpSpPr>
          <p:nvPr/>
        </p:nvGrpSpPr>
        <p:grpSpPr bwMode="auto">
          <a:xfrm>
            <a:off x="566738" y="406400"/>
            <a:ext cx="7004050" cy="144463"/>
            <a:chOff x="566738" y="406400"/>
            <a:chExt cx="5805033" cy="145144"/>
          </a:xfrm>
        </p:grpSpPr>
        <p:sp>
          <p:nvSpPr>
            <p:cNvPr id="17418" name="Rectangle 19"/>
            <p:cNvSpPr>
              <a:spLocks noChangeArrowheads="1"/>
            </p:cNvSpPr>
            <p:nvPr/>
          </p:nvSpPr>
          <p:spPr bwMode="auto">
            <a:xfrm>
              <a:off x="909220" y="406400"/>
              <a:ext cx="5448827" cy="132077"/>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7419" name="Straight Connector 22"/>
            <p:cNvCxnSpPr>
              <a:cxnSpLocks noChangeShapeType="1"/>
            </p:cNvCxnSpPr>
            <p:nvPr/>
          </p:nvCxnSpPr>
          <p:spPr bwMode="auto">
            <a:xfrm>
              <a:off x="566738" y="551544"/>
              <a:ext cx="5805033" cy="0"/>
            </a:xfrm>
            <a:prstGeom prst="line">
              <a:avLst/>
            </a:prstGeom>
            <a:noFill/>
            <a:ln w="19050" cap="rnd" algn="ctr">
              <a:solidFill>
                <a:srgbClr val="9C3A45"/>
              </a:solidFill>
              <a:prstDash val="sysDash"/>
              <a:round/>
              <a:headEnd/>
              <a:tailEnd/>
            </a:ln>
          </p:spPr>
        </p:cxnSp>
      </p:grpSp>
      <p:sp>
        <p:nvSpPr>
          <p:cNvPr id="22" name="Rectangle 3"/>
          <p:cNvSpPr>
            <a:spLocks noGrp="1" noChangeArrowheads="1"/>
          </p:cNvSpPr>
          <p:nvPr>
            <p:ph type="title"/>
          </p:nvPr>
        </p:nvSpPr>
        <p:spPr>
          <a:xfrm>
            <a:off x="0" y="0"/>
            <a:ext cx="9144000"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grpSp>
        <p:nvGrpSpPr>
          <p:cNvPr id="9" name="Group 39"/>
          <p:cNvGrpSpPr>
            <a:grpSpLocks/>
          </p:cNvGrpSpPr>
          <p:nvPr/>
        </p:nvGrpSpPr>
        <p:grpSpPr bwMode="auto">
          <a:xfrm>
            <a:off x="247650" y="719138"/>
            <a:ext cx="8729663" cy="5938837"/>
            <a:chOff x="566738" y="2200275"/>
            <a:chExt cx="7805737" cy="4219575"/>
          </a:xfrm>
        </p:grpSpPr>
        <p:sp>
          <p:nvSpPr>
            <p:cNvPr id="17416" name="Rectangle 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7417" name="Rectangle 10"/>
            <p:cNvSpPr>
              <a:spLocks noChangeArrowheads="1"/>
            </p:cNvSpPr>
            <p:nvPr/>
          </p:nvSpPr>
          <p:spPr bwMode="auto">
            <a:xfrm>
              <a:off x="581023" y="2219326"/>
              <a:ext cx="7772401" cy="22739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3" name="Rectangle 12"/>
          <p:cNvSpPr>
            <a:spLocks noChangeArrowheads="1"/>
          </p:cNvSpPr>
          <p:nvPr/>
        </p:nvSpPr>
        <p:spPr bwMode="auto">
          <a:xfrm>
            <a:off x="346075" y="1160463"/>
            <a:ext cx="8462963" cy="535622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4" name="Rectangle 13"/>
          <p:cNvSpPr>
            <a:spLocks noChangeArrowheads="1"/>
          </p:cNvSpPr>
          <p:nvPr/>
        </p:nvSpPr>
        <p:spPr bwMode="auto">
          <a:xfrm>
            <a:off x="2467428" y="671512"/>
            <a:ext cx="8125959" cy="307777"/>
          </a:xfrm>
          <a:prstGeom prst="rect">
            <a:avLst/>
          </a:prstGeom>
          <a:noFill/>
          <a:ln w="9525">
            <a:noFill/>
            <a:miter lim="800000"/>
            <a:headEnd/>
            <a:tailEnd/>
          </a:ln>
        </p:spPr>
        <p:txBody>
          <a:bodyPr wrap="square">
            <a:spAutoFit/>
          </a:bodyPr>
          <a:lstStyle/>
          <a:p>
            <a:pPr>
              <a:spcBef>
                <a:spcPct val="10000"/>
              </a:spcBef>
              <a:spcAft>
                <a:spcPct val="10000"/>
              </a:spcAft>
            </a:pPr>
            <a:r>
              <a:rPr lang="el-GR" dirty="0" smtClean="0">
                <a:solidFill>
                  <a:srgbClr val="8A3A6A"/>
                </a:solidFill>
              </a:rPr>
              <a:t>Συμφωνίες στη Διάσκεψη του</a:t>
            </a:r>
            <a:r>
              <a:rPr lang="en-US" dirty="0" smtClean="0">
                <a:solidFill>
                  <a:srgbClr val="8A3A6A"/>
                </a:solidFill>
              </a:rPr>
              <a:t> </a:t>
            </a:r>
            <a:r>
              <a:rPr lang="el-GR" dirty="0" smtClean="0">
                <a:solidFill>
                  <a:srgbClr val="8A3A6A"/>
                </a:solidFill>
              </a:rPr>
              <a:t>ΠΟΕ στο Χονγκ-Κονγκ</a:t>
            </a:r>
            <a:r>
              <a:rPr lang="en-US" dirty="0" smtClean="0">
                <a:solidFill>
                  <a:srgbClr val="8A3A6A"/>
                </a:solidFill>
              </a:rPr>
              <a:t>, </a:t>
            </a:r>
            <a:r>
              <a:rPr lang="el-GR" dirty="0" smtClean="0">
                <a:solidFill>
                  <a:srgbClr val="8A3A6A"/>
                </a:solidFill>
              </a:rPr>
              <a:t>Δεκέμβριος</a:t>
            </a:r>
            <a:r>
              <a:rPr lang="en-US" dirty="0" smtClean="0">
                <a:solidFill>
                  <a:srgbClr val="8A3A6A"/>
                </a:solidFill>
              </a:rPr>
              <a:t> </a:t>
            </a:r>
            <a:r>
              <a:rPr lang="en-US" dirty="0">
                <a:solidFill>
                  <a:srgbClr val="8A3A6A"/>
                </a:solidFill>
              </a:rPr>
              <a:t>2005</a:t>
            </a:r>
          </a:p>
        </p:txBody>
      </p:sp>
      <p:sp>
        <p:nvSpPr>
          <p:cNvPr id="12" name="Text Box 7"/>
          <p:cNvSpPr txBox="1">
            <a:spLocks noChangeArrowheads="1"/>
          </p:cNvSpPr>
          <p:nvPr/>
        </p:nvSpPr>
        <p:spPr bwMode="auto">
          <a:xfrm>
            <a:off x="246063" y="711200"/>
            <a:ext cx="2250394"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10-1 </a:t>
            </a:r>
            <a:r>
              <a:rPr lang="en-US" dirty="0">
                <a:solidFill>
                  <a:schemeClr val="bg2"/>
                </a:solidFill>
              </a:rPr>
              <a:t>(1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pic>
        <p:nvPicPr>
          <p:cNvPr id="17" name="Picture 16" descr="Feenstra_table"/>
          <p:cNvPicPr>
            <a:picLocks noChangeAspect="1" noChangeArrowheads="1"/>
          </p:cNvPicPr>
          <p:nvPr/>
        </p:nvPicPr>
        <p:blipFill>
          <a:blip r:embed="rId3" cstate="print"/>
          <a:srcRect/>
          <a:stretch>
            <a:fillRect/>
          </a:stretch>
        </p:blipFill>
        <p:spPr bwMode="auto">
          <a:xfrm>
            <a:off x="368300" y="1341438"/>
            <a:ext cx="8435975" cy="48736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29"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2"/>
                                          </p:val>
                                        </p:tav>
                                        <p:tav tm="100000">
                                          <p:val>
                                            <p:strVal val="#ppt_x"/>
                                          </p:val>
                                        </p:tav>
                                      </p:tavLst>
                                    </p:anim>
                                    <p:anim calcmode="lin" valueType="num">
                                      <p:cBhvr>
                                        <p:cTn id="15" dur="5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6" dur="500"/>
                                        <p:tgtEl>
                                          <p:spTgt spid="9"/>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par>
                          <p:cTn id="29" fill="hold">
                            <p:stCondLst>
                              <p:cond delay="2500"/>
                            </p:stCondLst>
                            <p:childTnLst>
                              <p:par>
                                <p:cTn id="30" presetID="22" presetClass="entr" presetSubtype="1"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animBg="1"/>
      <p:bldP spid="14" grpId="0"/>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2705" name="Group 5"/>
          <p:cNvGrpSpPr>
            <a:grpSpLocks/>
          </p:cNvGrpSpPr>
          <p:nvPr/>
        </p:nvGrpSpPr>
        <p:grpSpPr bwMode="auto">
          <a:xfrm>
            <a:off x="566738" y="377825"/>
            <a:ext cx="5529262" cy="173038"/>
            <a:chOff x="566738" y="417533"/>
            <a:chExt cx="6138862" cy="206583"/>
          </a:xfrm>
        </p:grpSpPr>
        <p:sp>
          <p:nvSpPr>
            <p:cNvPr id="7271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271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72706"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72707" name="Rectangle 5"/>
          <p:cNvSpPr>
            <a:spLocks noChangeArrowheads="1"/>
          </p:cNvSpPr>
          <p:nvPr/>
        </p:nvSpPr>
        <p:spPr bwMode="auto">
          <a:xfrm>
            <a:off x="566737" y="696913"/>
            <a:ext cx="7996691"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«Στρατηγική» Χρήση των Επιδοτήσεων Υψηλής Τεχνολογίας</a:t>
            </a:r>
            <a:endParaRPr lang="en-US" sz="2000" dirty="0" smtClean="0">
              <a:solidFill>
                <a:srgbClr val="356A41"/>
              </a:solidFill>
            </a:endParaRPr>
          </a:p>
        </p:txBody>
      </p:sp>
      <p:sp>
        <p:nvSpPr>
          <p:cNvPr id="27" name="Rectangle 26"/>
          <p:cNvSpPr>
            <a:spLocks noChangeArrowheads="1"/>
          </p:cNvSpPr>
          <p:nvPr/>
        </p:nvSpPr>
        <p:spPr bwMode="auto">
          <a:xfrm>
            <a:off x="4248150" y="1235075"/>
            <a:ext cx="4608513" cy="5219891"/>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3D68AF"/>
                </a:solidFill>
              </a:rPr>
              <a:t>Πολλαπλές Ισορροπίες </a:t>
            </a:r>
            <a:r>
              <a:rPr lang="el-GR" sz="1800" b="0" dirty="0" smtClean="0"/>
              <a:t>Το άνω δεξιό τεταρτημόριο, με την </a:t>
            </a:r>
            <a:r>
              <a:rPr lang="en-US" sz="1800" b="0" dirty="0" smtClean="0"/>
              <a:t>Boeing </a:t>
            </a:r>
            <a:r>
              <a:rPr lang="el-GR" sz="1800" b="0" dirty="0" smtClean="0"/>
              <a:t>να παράγει και την </a:t>
            </a:r>
            <a:r>
              <a:rPr lang="en-US" sz="1800" b="0" dirty="0" smtClean="0"/>
              <a:t>Airbus </a:t>
            </a:r>
            <a:r>
              <a:rPr lang="el-GR" sz="1800" b="0" dirty="0" smtClean="0"/>
              <a:t>να μην παράγει, είναι </a:t>
            </a:r>
            <a:r>
              <a:rPr lang="el-GR" sz="1800" b="0" i="1" dirty="0" smtClean="0"/>
              <a:t>επίσης μια ισορροπία </a:t>
            </a:r>
            <a:r>
              <a:rPr lang="en-US" sz="1800" b="0" i="1" dirty="0" smtClean="0"/>
              <a:t>Nash</a:t>
            </a:r>
            <a:r>
              <a:rPr lang="el-GR" sz="1800" b="0" i="1" dirty="0" smtClean="0"/>
              <a:t>. Όταν η </a:t>
            </a:r>
            <a:r>
              <a:rPr lang="en-US" sz="1800" b="0" i="1" dirty="0" smtClean="0"/>
              <a:t>Boeing </a:t>
            </a:r>
            <a:r>
              <a:rPr lang="el-GR" sz="1800" b="0" i="1" dirty="0" smtClean="0"/>
              <a:t>παράγει</a:t>
            </a:r>
            <a:r>
              <a:rPr lang="en-US" sz="1800" b="0" i="1" dirty="0" smtClean="0"/>
              <a:t>, </a:t>
            </a:r>
            <a:r>
              <a:rPr lang="el-GR" sz="1800" b="0" dirty="0" smtClean="0"/>
              <a:t>τότε η βέλτιστη αντίδραση της</a:t>
            </a:r>
            <a:r>
              <a:rPr lang="en-US" sz="1800" b="0" dirty="0" smtClean="0"/>
              <a:t> Airbus</a:t>
            </a:r>
            <a:r>
              <a:rPr lang="el-GR" sz="1800" b="0" dirty="0" smtClean="0"/>
              <a:t> είναι να μην παράγει, και όταν η </a:t>
            </a:r>
            <a:r>
              <a:rPr lang="en-US" sz="1800" b="0" dirty="0" smtClean="0"/>
              <a:t>Airbus </a:t>
            </a:r>
            <a:r>
              <a:rPr lang="el-GR" sz="1800" b="0" dirty="0" smtClean="0"/>
              <a:t>δεν παράγει, τότε η βέλτιστη αντίδραση της </a:t>
            </a:r>
            <a:r>
              <a:rPr lang="en-US" sz="1800" b="0" dirty="0" smtClean="0"/>
              <a:t>Boeing</a:t>
            </a:r>
            <a:r>
              <a:rPr lang="el-GR" sz="1800" b="0" dirty="0" smtClean="0"/>
              <a:t> είναι να παράγει. </a:t>
            </a:r>
            <a:r>
              <a:rPr lang="en-US" sz="1800" b="0" dirty="0" smtClean="0"/>
              <a:t> </a:t>
            </a:r>
            <a:endParaRPr lang="en-US" sz="1800" b="0" dirty="0"/>
          </a:p>
          <a:p>
            <a:pPr>
              <a:spcBef>
                <a:spcPct val="10000"/>
              </a:spcBef>
              <a:spcAft>
                <a:spcPct val="10000"/>
              </a:spcAft>
            </a:pPr>
            <a:endParaRPr lang="en-US" sz="1800" b="0" dirty="0"/>
          </a:p>
          <a:p>
            <a:pPr>
              <a:spcBef>
                <a:spcPct val="10000"/>
              </a:spcBef>
              <a:spcAft>
                <a:spcPct val="10000"/>
              </a:spcAft>
            </a:pPr>
            <a:r>
              <a:rPr lang="el-GR" sz="1800" b="0" dirty="0" smtClean="0"/>
              <a:t>Όταν υπάρχουν δύο ισορροπίες </a:t>
            </a:r>
            <a:r>
              <a:rPr lang="en-US" sz="1800" b="0" dirty="0" smtClean="0"/>
              <a:t>Nash </a:t>
            </a:r>
            <a:r>
              <a:rPr lang="el-GR" sz="1800" b="0" dirty="0" smtClean="0"/>
              <a:t>, πρέπει να υπάρχει κάποια δύναμη εξωτερική του υποδείγματος που να καθορίζει σε ποια ισορροπία βρισκόμαστε. Ένα παράδειγμα μιας τέτοιας δύναμης είναι το </a:t>
            </a:r>
            <a:r>
              <a:rPr lang="el-GR" sz="1800" dirty="0" smtClean="0"/>
              <a:t>πλεονέκτημα της πρώτης κίνησης</a:t>
            </a:r>
            <a:r>
              <a:rPr lang="el-GR" sz="1800" b="0" dirty="0" smtClean="0"/>
              <a:t>, το οποίο σημαίνει ότι μια επιχείρηση είναι σε θέση να αποφασίσει το κατά πόσο θα παράγει ή όχι πριν την άλλη επιχείρηση. </a:t>
            </a:r>
            <a:r>
              <a:rPr lang="el-GR" sz="1800" dirty="0" smtClean="0"/>
              <a:t> </a:t>
            </a:r>
            <a:endParaRPr lang="en-US" sz="1800" b="0" dirty="0"/>
          </a:p>
        </p:txBody>
      </p:sp>
      <p:grpSp>
        <p:nvGrpSpPr>
          <p:cNvPr id="72709" name="Group 39"/>
          <p:cNvGrpSpPr>
            <a:grpSpLocks/>
          </p:cNvGrpSpPr>
          <p:nvPr/>
        </p:nvGrpSpPr>
        <p:grpSpPr bwMode="auto">
          <a:xfrm>
            <a:off x="625475" y="1330325"/>
            <a:ext cx="3460750" cy="2627313"/>
            <a:chOff x="566738" y="2200275"/>
            <a:chExt cx="7805737" cy="4219575"/>
          </a:xfrm>
        </p:grpSpPr>
        <p:sp>
          <p:nvSpPr>
            <p:cNvPr id="72713" name="Rectangle 11"/>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2714" name="Rectangle 12"/>
            <p:cNvSpPr>
              <a:spLocks noChangeArrowheads="1"/>
            </p:cNvSpPr>
            <p:nvPr/>
          </p:nvSpPr>
          <p:spPr bwMode="auto">
            <a:xfrm>
              <a:off x="581025" y="2219326"/>
              <a:ext cx="7772401" cy="49384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72710" name="Text Box 7"/>
          <p:cNvSpPr txBox="1">
            <a:spLocks noChangeArrowheads="1"/>
          </p:cNvSpPr>
          <p:nvPr/>
        </p:nvSpPr>
        <p:spPr bwMode="auto">
          <a:xfrm>
            <a:off x="644525" y="1350963"/>
            <a:ext cx="2766332"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10-5 </a:t>
            </a:r>
            <a:r>
              <a:rPr lang="en-US" dirty="0" smtClean="0">
                <a:solidFill>
                  <a:schemeClr val="bg2"/>
                </a:solidFill>
              </a:rPr>
              <a:t>(</a:t>
            </a:r>
            <a:r>
              <a:rPr lang="el-GR" dirty="0" smtClean="0">
                <a:solidFill>
                  <a:schemeClr val="bg2"/>
                </a:solidFill>
              </a:rPr>
              <a:t>ανασκόπηση</a:t>
            </a:r>
            <a:r>
              <a:rPr lang="en-US" dirty="0" smtClean="0">
                <a:solidFill>
                  <a:schemeClr val="bg2"/>
                </a:solidFill>
              </a:rPr>
              <a:t>)</a:t>
            </a:r>
            <a:endParaRPr lang="en-US" dirty="0"/>
          </a:p>
        </p:txBody>
      </p:sp>
      <p:sp>
        <p:nvSpPr>
          <p:cNvPr id="72711" name="Rectangle 15"/>
          <p:cNvSpPr>
            <a:spLocks noChangeArrowheads="1"/>
          </p:cNvSpPr>
          <p:nvPr/>
        </p:nvSpPr>
        <p:spPr bwMode="auto">
          <a:xfrm>
            <a:off x="719138" y="1709738"/>
            <a:ext cx="3259137" cy="215106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72712" name="Picture 16" descr="fig10-5_PPT.gif"/>
          <p:cNvPicPr>
            <a:picLocks noChangeAspect="1"/>
          </p:cNvPicPr>
          <p:nvPr/>
        </p:nvPicPr>
        <p:blipFill>
          <a:blip r:embed="rId3" cstate="print"/>
          <a:srcRect/>
          <a:stretch>
            <a:fillRect/>
          </a:stretch>
        </p:blipFill>
        <p:spPr bwMode="auto">
          <a:xfrm>
            <a:off x="842963" y="1812925"/>
            <a:ext cx="2990850" cy="18669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ipe(left)">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
                                            <p:txEl>
                                              <p:pRg st="2" end="2"/>
                                            </p:txEl>
                                          </p:spTgt>
                                        </p:tgtEl>
                                        <p:attrNameLst>
                                          <p:attrName>style.visibility</p:attrName>
                                        </p:attrNameLst>
                                      </p:cBhvr>
                                      <p:to>
                                        <p:strVal val="visible"/>
                                      </p:to>
                                    </p:set>
                                    <p:animEffect transition="in" filter="wipe(left)">
                                      <p:cBhvr>
                                        <p:cTn id="12" dur="500"/>
                                        <p:tgtEl>
                                          <p:spTgt spid="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uiExpand="1" build="p" bldLvl="2"/>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4753" name="Group 5"/>
          <p:cNvGrpSpPr>
            <a:grpSpLocks/>
          </p:cNvGrpSpPr>
          <p:nvPr/>
        </p:nvGrpSpPr>
        <p:grpSpPr bwMode="auto">
          <a:xfrm>
            <a:off x="566738" y="377825"/>
            <a:ext cx="5529262" cy="173038"/>
            <a:chOff x="566738" y="417533"/>
            <a:chExt cx="6138862" cy="206583"/>
          </a:xfrm>
        </p:grpSpPr>
        <p:sp>
          <p:nvSpPr>
            <p:cNvPr id="7476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476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74754"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10" name="Rectangle 5"/>
          <p:cNvSpPr>
            <a:spLocks noChangeArrowheads="1"/>
          </p:cNvSpPr>
          <p:nvPr/>
        </p:nvSpPr>
        <p:spPr bwMode="auto">
          <a:xfrm>
            <a:off x="566738" y="696913"/>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latin typeface="Syntax-Bold"/>
              </a:rPr>
              <a:t>Επίπτωση μιας Επιδότησης στην</a:t>
            </a:r>
            <a:r>
              <a:rPr lang="en-US" sz="2400" dirty="0" smtClean="0">
                <a:solidFill>
                  <a:srgbClr val="356A41"/>
                </a:solidFill>
                <a:latin typeface="Syntax-Bold"/>
              </a:rPr>
              <a:t> </a:t>
            </a:r>
            <a:r>
              <a:rPr lang="en-US" sz="2400" dirty="0">
                <a:solidFill>
                  <a:srgbClr val="356A41"/>
                </a:solidFill>
                <a:latin typeface="Syntax-Bold"/>
              </a:rPr>
              <a:t>Airbus</a:t>
            </a:r>
            <a:endParaRPr lang="en-US" sz="2400" dirty="0">
              <a:solidFill>
                <a:srgbClr val="356A41"/>
              </a:solidFill>
            </a:endParaRPr>
          </a:p>
        </p:txBody>
      </p:sp>
      <p:grpSp>
        <p:nvGrpSpPr>
          <p:cNvPr id="3" name="Group 39"/>
          <p:cNvGrpSpPr>
            <a:grpSpLocks/>
          </p:cNvGrpSpPr>
          <p:nvPr/>
        </p:nvGrpSpPr>
        <p:grpSpPr bwMode="auto">
          <a:xfrm>
            <a:off x="914400" y="1166813"/>
            <a:ext cx="7780338" cy="3387725"/>
            <a:chOff x="566738" y="2200275"/>
            <a:chExt cx="7805737" cy="4219575"/>
          </a:xfrm>
        </p:grpSpPr>
        <p:sp>
          <p:nvSpPr>
            <p:cNvPr id="74763" name="Rectangle 11"/>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4764" name="Rectangle 14"/>
            <p:cNvSpPr>
              <a:spLocks noChangeArrowheads="1"/>
            </p:cNvSpPr>
            <p:nvPr/>
          </p:nvSpPr>
          <p:spPr bwMode="auto">
            <a:xfrm>
              <a:off x="581025" y="2219326"/>
              <a:ext cx="7772401" cy="39865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7" name="Text Box 7"/>
          <p:cNvSpPr txBox="1">
            <a:spLocks noChangeArrowheads="1"/>
          </p:cNvSpPr>
          <p:nvPr/>
        </p:nvSpPr>
        <p:spPr bwMode="auto">
          <a:xfrm>
            <a:off x="933450" y="118745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10-6</a:t>
            </a:r>
          </a:p>
        </p:txBody>
      </p:sp>
      <p:sp>
        <p:nvSpPr>
          <p:cNvPr id="18" name="Rectangle 17"/>
          <p:cNvSpPr>
            <a:spLocks noChangeArrowheads="1"/>
          </p:cNvSpPr>
          <p:nvPr/>
        </p:nvSpPr>
        <p:spPr bwMode="auto">
          <a:xfrm>
            <a:off x="4456113" y="1506538"/>
            <a:ext cx="4238625" cy="2708434"/>
          </a:xfrm>
          <a:prstGeom prst="rect">
            <a:avLst/>
          </a:prstGeom>
          <a:noFill/>
          <a:ln w="9525">
            <a:noFill/>
            <a:miter lim="800000"/>
            <a:headEnd/>
            <a:tailEnd/>
          </a:ln>
        </p:spPr>
        <p:txBody>
          <a:bodyPr>
            <a:spAutoFit/>
          </a:bodyPr>
          <a:lstStyle/>
          <a:p>
            <a:pPr>
              <a:spcBef>
                <a:spcPct val="10000"/>
              </a:spcBef>
              <a:spcAft>
                <a:spcPct val="10000"/>
              </a:spcAft>
            </a:pPr>
            <a:r>
              <a:rPr lang="el-GR" sz="1600" dirty="0" smtClean="0">
                <a:solidFill>
                  <a:srgbClr val="8A3A6A"/>
                </a:solidFill>
              </a:rPr>
              <a:t>Μήτρα Αποδόσεων με Ξένη Επιδότηση</a:t>
            </a:r>
            <a:r>
              <a:rPr lang="en-US" sz="1600" dirty="0" smtClean="0">
                <a:solidFill>
                  <a:srgbClr val="8A3A6A"/>
                </a:solidFill>
              </a:rPr>
              <a:t> </a:t>
            </a:r>
            <a:r>
              <a:rPr lang="el-GR" dirty="0" smtClean="0"/>
              <a:t>Όταν οι ευρωπαϊκές κυβερνήσεις παρέχουν μια επιδότηση </a:t>
            </a:r>
            <a:r>
              <a:rPr lang="en-US" dirty="0" smtClean="0"/>
              <a:t>$</a:t>
            </a:r>
            <a:r>
              <a:rPr lang="en-US" dirty="0"/>
              <a:t>25 </a:t>
            </a:r>
            <a:r>
              <a:rPr lang="el-GR" dirty="0" smtClean="0"/>
              <a:t>εκατομμυρίων στην</a:t>
            </a:r>
            <a:r>
              <a:rPr lang="en-US" dirty="0" smtClean="0"/>
              <a:t> </a:t>
            </a:r>
            <a:r>
              <a:rPr lang="en-US" dirty="0"/>
              <a:t>Airbus, </a:t>
            </a:r>
            <a:r>
              <a:rPr lang="el-GR" dirty="0" smtClean="0"/>
              <a:t>τα κέρδη της αυξάνουν ισόποσα όταν παράγει ένα νέο αεροσκάφος. Τώρα υπάρχει μόνο μια ισορροπία </a:t>
            </a:r>
            <a:r>
              <a:rPr lang="en-US" dirty="0" smtClean="0"/>
              <a:t> Nash</a:t>
            </a:r>
            <a:r>
              <a:rPr lang="el-GR" dirty="0" smtClean="0"/>
              <a:t>, στο κάτω αριστερό τεταρτημόριο, με την </a:t>
            </a:r>
            <a:r>
              <a:rPr lang="en-US" dirty="0" smtClean="0"/>
              <a:t>Airbus </a:t>
            </a:r>
            <a:r>
              <a:rPr lang="el-GR" dirty="0" smtClean="0"/>
              <a:t>να παράγει και την </a:t>
            </a:r>
            <a:r>
              <a:rPr lang="en-US" dirty="0" smtClean="0"/>
              <a:t>Boeing </a:t>
            </a:r>
            <a:r>
              <a:rPr lang="el-GR" dirty="0" smtClean="0"/>
              <a:t>να μην παράγει. Τα κέρδη της </a:t>
            </a:r>
            <a:r>
              <a:rPr lang="en-US" dirty="0" smtClean="0"/>
              <a:t> Airbus</a:t>
            </a:r>
            <a:r>
              <a:rPr lang="el-GR" dirty="0" smtClean="0"/>
              <a:t> αυξήθηκαν από</a:t>
            </a:r>
            <a:r>
              <a:rPr lang="en-US" dirty="0" smtClean="0"/>
              <a:t> </a:t>
            </a:r>
            <a:r>
              <a:rPr lang="en-US" dirty="0"/>
              <a:t>0 </a:t>
            </a:r>
            <a:r>
              <a:rPr lang="el-GR" dirty="0" smtClean="0"/>
              <a:t>σε</a:t>
            </a:r>
            <a:r>
              <a:rPr lang="en-US" dirty="0" smtClean="0"/>
              <a:t> </a:t>
            </a:r>
            <a:r>
              <a:rPr lang="en-US" dirty="0"/>
              <a:t>$125 </a:t>
            </a:r>
            <a:r>
              <a:rPr lang="el-GR" dirty="0" smtClean="0"/>
              <a:t>εκατομμύρια, ενώ το κόστος επιδότησης ήταν μόνο </a:t>
            </a:r>
            <a:r>
              <a:rPr lang="en-US" dirty="0" smtClean="0"/>
              <a:t>$25</a:t>
            </a:r>
            <a:r>
              <a:rPr lang="el-GR" dirty="0" smtClean="0"/>
              <a:t> εκατομμύρια, επομένως υπάρχει ένα καθαρό κέρδος</a:t>
            </a:r>
            <a:r>
              <a:rPr lang="en-US" dirty="0" smtClean="0"/>
              <a:t> </a:t>
            </a:r>
            <a:r>
              <a:rPr lang="en-US" dirty="0"/>
              <a:t>$100 </a:t>
            </a:r>
            <a:r>
              <a:rPr lang="el-GR" dirty="0" smtClean="0"/>
              <a:t>εκατομμυρίων στην ευρωπαϊκή ευημερία.</a:t>
            </a:r>
            <a:r>
              <a:rPr lang="en-US" dirty="0" smtClean="0"/>
              <a:t> </a:t>
            </a:r>
            <a:endParaRPr lang="en-US" dirty="0"/>
          </a:p>
        </p:txBody>
      </p:sp>
      <p:sp>
        <p:nvSpPr>
          <p:cNvPr id="19" name="Rectangle 18"/>
          <p:cNvSpPr>
            <a:spLocks noChangeArrowheads="1"/>
          </p:cNvSpPr>
          <p:nvPr/>
        </p:nvSpPr>
        <p:spPr bwMode="auto">
          <a:xfrm>
            <a:off x="1085850" y="1612900"/>
            <a:ext cx="3257550" cy="215106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25" name="Rectangle 24"/>
          <p:cNvSpPr>
            <a:spLocks noChangeArrowheads="1"/>
          </p:cNvSpPr>
          <p:nvPr/>
        </p:nvSpPr>
        <p:spPr bwMode="auto">
          <a:xfrm>
            <a:off x="566738" y="5484813"/>
            <a:ext cx="8128000" cy="954107"/>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3D68AF"/>
                </a:solidFill>
              </a:rPr>
              <a:t>Βέλτιστη Στρατηγική για την</a:t>
            </a:r>
            <a:r>
              <a:rPr lang="en-US" sz="2000" dirty="0" smtClean="0">
                <a:solidFill>
                  <a:srgbClr val="3D68AF"/>
                </a:solidFill>
              </a:rPr>
              <a:t> </a:t>
            </a:r>
            <a:r>
              <a:rPr lang="en-US" sz="2000" dirty="0">
                <a:solidFill>
                  <a:srgbClr val="3D68AF"/>
                </a:solidFill>
              </a:rPr>
              <a:t>Boeing </a:t>
            </a:r>
            <a:r>
              <a:rPr lang="el-GR" sz="2000" dirty="0" smtClean="0">
                <a:solidFill>
                  <a:srgbClr val="3D68AF"/>
                </a:solidFill>
              </a:rPr>
              <a:t> </a:t>
            </a:r>
            <a:r>
              <a:rPr lang="el-GR" sz="1800" b="0" dirty="0" smtClean="0"/>
              <a:t>Η Β</a:t>
            </a:r>
            <a:r>
              <a:rPr lang="en-US" sz="1800" b="0" dirty="0" err="1" smtClean="0"/>
              <a:t>oeing</a:t>
            </a:r>
            <a:r>
              <a:rPr lang="en-US" sz="1800" b="0" dirty="0" smtClean="0"/>
              <a:t> </a:t>
            </a:r>
            <a:r>
              <a:rPr lang="el-GR" sz="1800" b="0" dirty="0" smtClean="0"/>
              <a:t>θα θελήσει να αποσυρθεί από την αγορά. Από τη στιγμή που η </a:t>
            </a:r>
            <a:r>
              <a:rPr lang="en-US" sz="1800" b="0" dirty="0" smtClean="0"/>
              <a:t>Boeing </a:t>
            </a:r>
            <a:r>
              <a:rPr lang="el-GR" sz="1800" b="0" dirty="0" smtClean="0"/>
              <a:t>λαμβάνει την απόφαση να μην παράγει, η απόφαση της </a:t>
            </a:r>
            <a:r>
              <a:rPr lang="en-US" sz="1800" b="0" dirty="0" smtClean="0"/>
              <a:t>Airbus</a:t>
            </a:r>
            <a:r>
              <a:rPr lang="el-GR" sz="1800" b="0" dirty="0" smtClean="0"/>
              <a:t> δεν αλλάζει. </a:t>
            </a:r>
            <a:endParaRPr lang="en-US" sz="1800" b="0" dirty="0"/>
          </a:p>
        </p:txBody>
      </p:sp>
      <p:sp>
        <p:nvSpPr>
          <p:cNvPr id="26" name="Rectangle 25"/>
          <p:cNvSpPr>
            <a:spLocks noChangeArrowheads="1"/>
          </p:cNvSpPr>
          <p:nvPr/>
        </p:nvSpPr>
        <p:spPr bwMode="auto">
          <a:xfrm>
            <a:off x="566738" y="4733925"/>
            <a:ext cx="8128000" cy="707886"/>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solidFill>
                  <a:srgbClr val="3D68AF"/>
                </a:solidFill>
              </a:rPr>
              <a:t>Βέλτιστη Στρατηγική για την</a:t>
            </a:r>
            <a:r>
              <a:rPr lang="en-US" sz="2000" dirty="0" smtClean="0">
                <a:solidFill>
                  <a:srgbClr val="3D68AF"/>
                </a:solidFill>
              </a:rPr>
              <a:t> </a:t>
            </a:r>
            <a:r>
              <a:rPr lang="en-US" sz="2000" dirty="0">
                <a:solidFill>
                  <a:srgbClr val="3D68AF"/>
                </a:solidFill>
              </a:rPr>
              <a:t>Airbus </a:t>
            </a:r>
            <a:r>
              <a:rPr lang="el-GR" sz="1800" b="0" dirty="0" smtClean="0"/>
              <a:t>Με την επιδότηση</a:t>
            </a:r>
            <a:r>
              <a:rPr lang="en-US" sz="1800" b="0" dirty="0" smtClean="0"/>
              <a:t>,</a:t>
            </a:r>
            <a:r>
              <a:rPr lang="el-GR" sz="1800" b="0" dirty="0" smtClean="0"/>
              <a:t> η</a:t>
            </a:r>
            <a:r>
              <a:rPr lang="en-US" sz="1800" b="0" dirty="0" smtClean="0"/>
              <a:t> </a:t>
            </a:r>
            <a:r>
              <a:rPr lang="en-US" sz="1800" b="0" dirty="0"/>
              <a:t>Airbus </a:t>
            </a:r>
            <a:r>
              <a:rPr lang="el-GR" sz="1800" b="0" dirty="0" smtClean="0"/>
              <a:t>αποκομίζει </a:t>
            </a:r>
            <a:r>
              <a:rPr lang="en-US" sz="1800" b="0" dirty="0" smtClean="0"/>
              <a:t>$20 </a:t>
            </a:r>
            <a:r>
              <a:rPr lang="el-GR" sz="1800" b="0" dirty="0" smtClean="0"/>
              <a:t>εκατομμύρια παράγοντας αντί να χάνει </a:t>
            </a:r>
            <a:r>
              <a:rPr lang="en-US" sz="1800" b="0" dirty="0" smtClean="0"/>
              <a:t> $</a:t>
            </a:r>
            <a:r>
              <a:rPr lang="en-US" sz="1800" b="0" dirty="0"/>
              <a:t>5 </a:t>
            </a:r>
            <a:r>
              <a:rPr lang="el-GR" sz="1800" b="0" dirty="0" smtClean="0"/>
              <a:t>εκατομμύρια</a:t>
            </a:r>
            <a:r>
              <a:rPr lang="en-US" sz="2000" b="0" dirty="0" smtClean="0"/>
              <a:t>.</a:t>
            </a:r>
            <a:endParaRPr lang="en-US" sz="2000" b="0" dirty="0"/>
          </a:p>
        </p:txBody>
      </p:sp>
      <p:pic>
        <p:nvPicPr>
          <p:cNvPr id="37" name="Picture 36" descr="fig10-6_PPT.gif"/>
          <p:cNvPicPr>
            <a:picLocks noChangeAspect="1"/>
          </p:cNvPicPr>
          <p:nvPr/>
        </p:nvPicPr>
        <p:blipFill>
          <a:blip r:embed="rId3" cstate="print"/>
          <a:srcRect/>
          <a:stretch>
            <a:fillRect/>
          </a:stretch>
        </p:blipFill>
        <p:spPr bwMode="auto">
          <a:xfrm>
            <a:off x="1222375" y="1730375"/>
            <a:ext cx="2990850" cy="18669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ppt_x</p:attrName>
                                        </p:attrNameLst>
                                      </p:cBhvr>
                                      <p:tavLst>
                                        <p:tav tm="0">
                                          <p:val>
                                            <p:strVal val="#ppt_x-.2"/>
                                          </p:val>
                                        </p:tav>
                                        <p:tav tm="100000">
                                          <p:val>
                                            <p:strVal val="#ppt_x"/>
                                          </p:val>
                                        </p:tav>
                                      </p:tavLst>
                                    </p:anim>
                                    <p:anim calcmode="lin" valueType="num">
                                      <p:cBhvr>
                                        <p:cTn id="12"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3" dur="500"/>
                                        <p:tgtEl>
                                          <p:spTgt spid="3"/>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2500"/>
                            </p:stCondLst>
                            <p:childTnLst>
                              <p:par>
                                <p:cTn id="27" presetID="17" presetClass="entr" presetSubtype="1"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ppt_x</p:attrName>
                                        </p:attrNameLst>
                                      </p:cBhvr>
                                      <p:tavLst>
                                        <p:tav tm="0">
                                          <p:val>
                                            <p:strVal val="#ppt_x"/>
                                          </p:val>
                                        </p:tav>
                                        <p:tav tm="100000">
                                          <p:val>
                                            <p:strVal val="#ppt_x"/>
                                          </p:val>
                                        </p:tav>
                                      </p:tavLst>
                                    </p:anim>
                                    <p:anim calcmode="lin" valueType="num">
                                      <p:cBhvr>
                                        <p:cTn id="30" dur="500" fill="hold"/>
                                        <p:tgtEl>
                                          <p:spTgt spid="37"/>
                                        </p:tgtEl>
                                        <p:attrNameLst>
                                          <p:attrName>ppt_y</p:attrName>
                                        </p:attrNameLst>
                                      </p:cBhvr>
                                      <p:tavLst>
                                        <p:tav tm="0">
                                          <p:val>
                                            <p:strVal val="#ppt_y-#ppt_h/2"/>
                                          </p:val>
                                        </p:tav>
                                        <p:tav tm="100000">
                                          <p:val>
                                            <p:strVal val="#ppt_y"/>
                                          </p:val>
                                        </p:tav>
                                      </p:tavLst>
                                    </p:anim>
                                    <p:anim calcmode="lin" valueType="num">
                                      <p:cBhvr>
                                        <p:cTn id="31" dur="500" fill="hold"/>
                                        <p:tgtEl>
                                          <p:spTgt spid="37"/>
                                        </p:tgtEl>
                                        <p:attrNameLst>
                                          <p:attrName>ppt_w</p:attrName>
                                        </p:attrNameLst>
                                      </p:cBhvr>
                                      <p:tavLst>
                                        <p:tav tm="0">
                                          <p:val>
                                            <p:strVal val="#ppt_w"/>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left)">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animBg="1"/>
      <p:bldP spid="18" grpId="0"/>
      <p:bldP spid="19" grpId="0" animBg="1"/>
      <p:bldP spid="25" grpId="0"/>
      <p:bldP spid="26"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6801" name="Group 5"/>
          <p:cNvGrpSpPr>
            <a:grpSpLocks/>
          </p:cNvGrpSpPr>
          <p:nvPr/>
        </p:nvGrpSpPr>
        <p:grpSpPr bwMode="auto">
          <a:xfrm>
            <a:off x="566738" y="377825"/>
            <a:ext cx="5529262" cy="173038"/>
            <a:chOff x="566738" y="417533"/>
            <a:chExt cx="6138862" cy="206583"/>
          </a:xfrm>
        </p:grpSpPr>
        <p:sp>
          <p:nvSpPr>
            <p:cNvPr id="7681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681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7680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76803" name="Rectangle 5"/>
          <p:cNvSpPr>
            <a:spLocks noChangeArrowheads="1"/>
          </p:cNvSpPr>
          <p:nvPr/>
        </p:nvSpPr>
        <p:spPr bwMode="auto">
          <a:xfrm>
            <a:off x="566738" y="696913"/>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latin typeface="Syntax-Bold"/>
              </a:rPr>
              <a:t>Επίπτωση μιας Επιδότησης στην</a:t>
            </a:r>
            <a:r>
              <a:rPr lang="en-US" sz="2400" dirty="0" smtClean="0">
                <a:solidFill>
                  <a:srgbClr val="356A41"/>
                </a:solidFill>
                <a:latin typeface="Syntax-Bold"/>
              </a:rPr>
              <a:t> Airbus</a:t>
            </a:r>
            <a:endParaRPr lang="en-US" sz="2400" dirty="0" smtClean="0">
              <a:solidFill>
                <a:srgbClr val="356A41"/>
              </a:solidFill>
            </a:endParaRPr>
          </a:p>
        </p:txBody>
      </p:sp>
      <p:sp>
        <p:nvSpPr>
          <p:cNvPr id="28" name="Rectangle 27"/>
          <p:cNvSpPr>
            <a:spLocks noChangeArrowheads="1"/>
          </p:cNvSpPr>
          <p:nvPr/>
        </p:nvSpPr>
        <p:spPr bwMode="auto">
          <a:xfrm>
            <a:off x="566738" y="4564063"/>
            <a:ext cx="8128000" cy="984885"/>
          </a:xfrm>
          <a:prstGeom prst="rect">
            <a:avLst/>
          </a:prstGeom>
          <a:noFill/>
          <a:ln w="9525">
            <a:noFill/>
            <a:miter lim="800000"/>
            <a:headEnd/>
            <a:tailEnd/>
          </a:ln>
        </p:spPr>
        <p:txBody>
          <a:bodyPr>
            <a:spAutoFit/>
          </a:bodyPr>
          <a:lstStyle/>
          <a:p>
            <a:pPr>
              <a:spcBef>
                <a:spcPct val="10000"/>
              </a:spcBef>
              <a:spcAft>
                <a:spcPct val="10000"/>
              </a:spcAft>
            </a:pPr>
            <a:r>
              <a:rPr lang="el-GR" sz="1800" dirty="0" smtClean="0">
                <a:solidFill>
                  <a:srgbClr val="3D68AF"/>
                </a:solidFill>
              </a:rPr>
              <a:t>Ισορροπία </a:t>
            </a:r>
            <a:r>
              <a:rPr lang="en-US" sz="1800" dirty="0" smtClean="0">
                <a:solidFill>
                  <a:srgbClr val="3D68AF"/>
                </a:solidFill>
              </a:rPr>
              <a:t>Nash </a:t>
            </a:r>
            <a:r>
              <a:rPr lang="el-GR" sz="1800" b="0" dirty="0" smtClean="0"/>
              <a:t>Το κάτω αριστερό τεταρτημόριο είναι μια μοναδική ισορροπία </a:t>
            </a:r>
            <a:r>
              <a:rPr lang="en-US" sz="1800" b="0" dirty="0" smtClean="0"/>
              <a:t>Nash</a:t>
            </a:r>
            <a:r>
              <a:rPr lang="el-GR" sz="1800" b="0" dirty="0" smtClean="0"/>
              <a:t>: κάθε επιχείρηση λαμβάνει τη βέλτιστη απόφαση, με δεδομένη την ενέργεια της άλλης. Επιπλέον, είναι η μόνη ισορροπία</a:t>
            </a:r>
            <a:r>
              <a:rPr lang="en-US" sz="1800" b="0" dirty="0" smtClean="0"/>
              <a:t> Nash</a:t>
            </a:r>
            <a:r>
              <a:rPr lang="en-US" sz="2000" b="0" dirty="0" smtClean="0"/>
              <a:t>.</a:t>
            </a:r>
            <a:endParaRPr lang="en-US" sz="2000" b="0" dirty="0"/>
          </a:p>
        </p:txBody>
      </p:sp>
      <p:sp>
        <p:nvSpPr>
          <p:cNvPr id="29" name="Rectangle 28"/>
          <p:cNvSpPr>
            <a:spLocks noChangeArrowheads="1"/>
          </p:cNvSpPr>
          <p:nvPr/>
        </p:nvSpPr>
        <p:spPr bwMode="auto">
          <a:xfrm>
            <a:off x="566738" y="5553075"/>
            <a:ext cx="1523319" cy="646331"/>
          </a:xfrm>
          <a:prstGeom prst="rect">
            <a:avLst/>
          </a:prstGeom>
          <a:noFill/>
          <a:ln w="9525">
            <a:noFill/>
            <a:miter lim="800000"/>
            <a:headEnd/>
            <a:tailEnd/>
          </a:ln>
        </p:spPr>
        <p:txBody>
          <a:bodyPr wrap="square">
            <a:spAutoFit/>
          </a:bodyPr>
          <a:lstStyle/>
          <a:p>
            <a:pPr>
              <a:spcBef>
                <a:spcPct val="10000"/>
              </a:spcBef>
              <a:spcAft>
                <a:spcPct val="10000"/>
              </a:spcAft>
            </a:pPr>
            <a:r>
              <a:rPr lang="el-GR" sz="1800" dirty="0" smtClean="0">
                <a:solidFill>
                  <a:srgbClr val="3D68AF"/>
                </a:solidFill>
              </a:rPr>
              <a:t>Ευρωπαϊκή Ευημερία</a:t>
            </a:r>
            <a:endParaRPr lang="en-US" sz="1800" b="0" dirty="0"/>
          </a:p>
        </p:txBody>
      </p:sp>
      <p:sp>
        <p:nvSpPr>
          <p:cNvPr id="30" name="Rectangle 29"/>
          <p:cNvSpPr>
            <a:spLocks noChangeArrowheads="1"/>
          </p:cNvSpPr>
          <p:nvPr/>
        </p:nvSpPr>
        <p:spPr bwMode="auto">
          <a:xfrm>
            <a:off x="2278744" y="5576888"/>
            <a:ext cx="6217556" cy="1034129"/>
          </a:xfrm>
          <a:prstGeom prst="rect">
            <a:avLst/>
          </a:prstGeom>
          <a:noFill/>
          <a:ln w="9525">
            <a:noFill/>
            <a:miter lim="800000"/>
            <a:headEnd/>
            <a:tailEnd/>
          </a:ln>
        </p:spPr>
        <p:txBody>
          <a:bodyPr wrap="square">
            <a:spAutoFit/>
          </a:bodyPr>
          <a:lstStyle/>
          <a:p>
            <a:pPr>
              <a:spcBef>
                <a:spcPct val="10000"/>
              </a:spcBef>
              <a:spcAft>
                <a:spcPct val="10000"/>
              </a:spcAft>
            </a:pPr>
            <a:r>
              <a:rPr lang="el-GR" sz="1800" b="0" dirty="0" smtClean="0"/>
              <a:t>Αύξηση κερδών παραγωγού</a:t>
            </a:r>
            <a:r>
              <a:rPr lang="en-US" sz="1800" b="0" dirty="0" smtClean="0"/>
              <a:t>: </a:t>
            </a:r>
            <a:r>
              <a:rPr lang="en-US" sz="1800" b="0" dirty="0"/>
              <a:t>+ 125</a:t>
            </a:r>
          </a:p>
          <a:p>
            <a:pPr>
              <a:spcBef>
                <a:spcPct val="10000"/>
              </a:spcBef>
              <a:spcAft>
                <a:spcPct val="10000"/>
              </a:spcAft>
            </a:pPr>
            <a:r>
              <a:rPr lang="el-GR" sz="1800" b="0" dirty="0" smtClean="0"/>
              <a:t>Μείωση κρατικών εσόδων</a:t>
            </a:r>
            <a:r>
              <a:rPr lang="en-US" sz="1800" b="0" dirty="0" smtClean="0"/>
              <a:t>:</a:t>
            </a:r>
            <a:r>
              <a:rPr lang="el-GR" sz="1800" b="0" dirty="0" smtClean="0"/>
              <a:t>      </a:t>
            </a:r>
            <a:r>
              <a:rPr lang="en-US" sz="1800" b="0" dirty="0" smtClean="0"/>
              <a:t> </a:t>
            </a:r>
            <a:r>
              <a:rPr lang="en-US" sz="1800" b="0" dirty="0"/>
              <a:t>− 25</a:t>
            </a:r>
          </a:p>
          <a:p>
            <a:pPr>
              <a:spcBef>
                <a:spcPct val="10000"/>
              </a:spcBef>
              <a:spcAft>
                <a:spcPct val="10000"/>
              </a:spcAft>
            </a:pPr>
            <a:r>
              <a:rPr lang="el-GR" sz="1800" dirty="0" smtClean="0"/>
              <a:t>Καθαρή επίπτωση στην ευρωπαϊκή ευημερία</a:t>
            </a:r>
            <a:r>
              <a:rPr lang="en-US" sz="1800" dirty="0" smtClean="0"/>
              <a:t>: </a:t>
            </a:r>
            <a:r>
              <a:rPr lang="en-US" sz="1800" dirty="0"/>
              <a:t>+ 100</a:t>
            </a:r>
          </a:p>
        </p:txBody>
      </p:sp>
      <p:cxnSp>
        <p:nvCxnSpPr>
          <p:cNvPr id="32" name="Straight Connector 31"/>
          <p:cNvCxnSpPr>
            <a:cxnSpLocks noChangeShapeType="1"/>
          </p:cNvCxnSpPr>
          <p:nvPr/>
        </p:nvCxnSpPr>
        <p:spPr bwMode="auto">
          <a:xfrm>
            <a:off x="2344964" y="6311900"/>
            <a:ext cx="4638675" cy="0"/>
          </a:xfrm>
          <a:prstGeom prst="line">
            <a:avLst/>
          </a:prstGeom>
          <a:noFill/>
          <a:ln w="9525" algn="ctr">
            <a:solidFill>
              <a:schemeClr val="tx1"/>
            </a:solidFill>
            <a:round/>
            <a:headEnd/>
            <a:tailEnd/>
          </a:ln>
        </p:spPr>
      </p:cxnSp>
      <p:grpSp>
        <p:nvGrpSpPr>
          <p:cNvPr id="76808" name="Group 39"/>
          <p:cNvGrpSpPr>
            <a:grpSpLocks/>
          </p:cNvGrpSpPr>
          <p:nvPr/>
        </p:nvGrpSpPr>
        <p:grpSpPr bwMode="auto">
          <a:xfrm>
            <a:off x="914400" y="1166813"/>
            <a:ext cx="7780338" cy="3387725"/>
            <a:chOff x="566738" y="2200275"/>
            <a:chExt cx="7805737" cy="4219575"/>
          </a:xfrm>
        </p:grpSpPr>
        <p:sp>
          <p:nvSpPr>
            <p:cNvPr id="76813" name="Rectangle 3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6814" name="Rectangle 38"/>
            <p:cNvSpPr>
              <a:spLocks noChangeArrowheads="1"/>
            </p:cNvSpPr>
            <p:nvPr/>
          </p:nvSpPr>
          <p:spPr bwMode="auto">
            <a:xfrm>
              <a:off x="581025" y="2219326"/>
              <a:ext cx="7772401" cy="39865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76809" name="Text Box 7"/>
          <p:cNvSpPr txBox="1">
            <a:spLocks noChangeArrowheads="1"/>
          </p:cNvSpPr>
          <p:nvPr/>
        </p:nvSpPr>
        <p:spPr bwMode="auto">
          <a:xfrm>
            <a:off x="933450" y="118745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10-6</a:t>
            </a:r>
          </a:p>
        </p:txBody>
      </p:sp>
      <p:sp>
        <p:nvSpPr>
          <p:cNvPr id="76810" name="Rectangle 40"/>
          <p:cNvSpPr>
            <a:spLocks noChangeArrowheads="1"/>
          </p:cNvSpPr>
          <p:nvPr/>
        </p:nvSpPr>
        <p:spPr bwMode="auto">
          <a:xfrm>
            <a:off x="4456113" y="1506538"/>
            <a:ext cx="4238625" cy="2677656"/>
          </a:xfrm>
          <a:prstGeom prst="rect">
            <a:avLst/>
          </a:prstGeom>
          <a:noFill/>
          <a:ln w="9525">
            <a:noFill/>
            <a:miter lim="800000"/>
            <a:headEnd/>
            <a:tailEnd/>
          </a:ln>
        </p:spPr>
        <p:txBody>
          <a:bodyPr>
            <a:spAutoFit/>
          </a:bodyPr>
          <a:lstStyle/>
          <a:p>
            <a:pPr>
              <a:spcBef>
                <a:spcPct val="10000"/>
              </a:spcBef>
              <a:spcAft>
                <a:spcPct val="10000"/>
              </a:spcAft>
            </a:pPr>
            <a:r>
              <a:rPr lang="el-GR" dirty="0" smtClean="0">
                <a:solidFill>
                  <a:srgbClr val="8A3A6A"/>
                </a:solidFill>
              </a:rPr>
              <a:t>Μήτρα Αποδόσεων με Ξένη Επιδότηση</a:t>
            </a:r>
            <a:r>
              <a:rPr lang="en-US" dirty="0" smtClean="0">
                <a:solidFill>
                  <a:srgbClr val="8A3A6A"/>
                </a:solidFill>
              </a:rPr>
              <a:t> </a:t>
            </a:r>
            <a:r>
              <a:rPr lang="el-GR" dirty="0" smtClean="0"/>
              <a:t>Όταν οι ευρωπαϊκές κυβερνήσεις παρέχουν μια επιδότηση </a:t>
            </a:r>
            <a:r>
              <a:rPr lang="en-US" dirty="0" smtClean="0"/>
              <a:t>$25 </a:t>
            </a:r>
            <a:r>
              <a:rPr lang="el-GR" dirty="0" smtClean="0"/>
              <a:t>εκατομμυρίων στην</a:t>
            </a:r>
            <a:r>
              <a:rPr lang="en-US" dirty="0" smtClean="0"/>
              <a:t> Airbus, </a:t>
            </a:r>
            <a:r>
              <a:rPr lang="el-GR" dirty="0" smtClean="0"/>
              <a:t>τα κέρδη της αυξάνουν ισόποσα όταν παράγει ένα νέο αεροσκάφος. Τώρα υπάρχει μόνο μια ισορροπία </a:t>
            </a:r>
            <a:r>
              <a:rPr lang="en-US" dirty="0" smtClean="0"/>
              <a:t> Nash</a:t>
            </a:r>
            <a:r>
              <a:rPr lang="el-GR" dirty="0" smtClean="0"/>
              <a:t>, στο κάτω αριστερό τεταρτημόριο, με την </a:t>
            </a:r>
            <a:r>
              <a:rPr lang="en-US" dirty="0" smtClean="0"/>
              <a:t>Airbus </a:t>
            </a:r>
            <a:r>
              <a:rPr lang="el-GR" dirty="0" smtClean="0"/>
              <a:t>να παράγει και την </a:t>
            </a:r>
            <a:r>
              <a:rPr lang="en-US" dirty="0" smtClean="0"/>
              <a:t>Boeing </a:t>
            </a:r>
            <a:r>
              <a:rPr lang="el-GR" dirty="0" smtClean="0"/>
              <a:t>να μην παράγει. Τα κέρδη της </a:t>
            </a:r>
            <a:r>
              <a:rPr lang="en-US" dirty="0" smtClean="0"/>
              <a:t> Airbus</a:t>
            </a:r>
            <a:r>
              <a:rPr lang="el-GR" dirty="0" smtClean="0"/>
              <a:t> αυξήθηκαν από</a:t>
            </a:r>
            <a:r>
              <a:rPr lang="en-US" dirty="0" smtClean="0"/>
              <a:t> 0 </a:t>
            </a:r>
            <a:r>
              <a:rPr lang="el-GR" dirty="0" smtClean="0"/>
              <a:t>σε</a:t>
            </a:r>
            <a:r>
              <a:rPr lang="en-US" dirty="0" smtClean="0"/>
              <a:t> $125 </a:t>
            </a:r>
            <a:r>
              <a:rPr lang="el-GR" dirty="0" smtClean="0"/>
              <a:t>εκατομμύρια, ενώ το κόστος επιδότησης ήταν μόνο </a:t>
            </a:r>
            <a:r>
              <a:rPr lang="en-US" dirty="0" smtClean="0"/>
              <a:t>$25</a:t>
            </a:r>
            <a:r>
              <a:rPr lang="el-GR" dirty="0" smtClean="0"/>
              <a:t> εκατομμύρια, επομένως υπάρχει ένα καθαρό κέρδος</a:t>
            </a:r>
            <a:r>
              <a:rPr lang="en-US" dirty="0" smtClean="0"/>
              <a:t> $100 </a:t>
            </a:r>
            <a:r>
              <a:rPr lang="el-GR" dirty="0" smtClean="0"/>
              <a:t>εκατομμυρίων στην ευρωπαϊκή ευημερία.</a:t>
            </a:r>
            <a:r>
              <a:rPr lang="en-US" dirty="0" smtClean="0"/>
              <a:t> </a:t>
            </a:r>
          </a:p>
        </p:txBody>
      </p:sp>
      <p:sp>
        <p:nvSpPr>
          <p:cNvPr id="76811" name="Rectangle 41"/>
          <p:cNvSpPr>
            <a:spLocks noChangeArrowheads="1"/>
          </p:cNvSpPr>
          <p:nvPr/>
        </p:nvSpPr>
        <p:spPr bwMode="auto">
          <a:xfrm>
            <a:off x="1085850" y="1612900"/>
            <a:ext cx="3257550" cy="215106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76812" name="Picture 42" descr="fig10-6_PPT.gif"/>
          <p:cNvPicPr>
            <a:picLocks noChangeAspect="1"/>
          </p:cNvPicPr>
          <p:nvPr/>
        </p:nvPicPr>
        <p:blipFill>
          <a:blip r:embed="rId3" cstate="print"/>
          <a:srcRect/>
          <a:stretch>
            <a:fillRect/>
          </a:stretch>
        </p:blipFill>
        <p:spPr bwMode="auto">
          <a:xfrm>
            <a:off x="1222375" y="1730375"/>
            <a:ext cx="2990850" cy="18669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wipe(left)">
                                      <p:cBhvr>
                                        <p:cTn id="16" dur="500"/>
                                        <p:tgtEl>
                                          <p:spTgt spid="30"/>
                                        </p:tgtEl>
                                      </p:cBhvr>
                                    </p:animEffect>
                                  </p:childTnLst>
                                </p:cTn>
                              </p:par>
                              <p:par>
                                <p:cTn id="17" presetID="22" presetClass="entr" presetSubtype="8"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8849" name="Group 5"/>
          <p:cNvGrpSpPr>
            <a:grpSpLocks/>
          </p:cNvGrpSpPr>
          <p:nvPr/>
        </p:nvGrpSpPr>
        <p:grpSpPr bwMode="auto">
          <a:xfrm>
            <a:off x="566738" y="377825"/>
            <a:ext cx="5538787" cy="173038"/>
            <a:chOff x="566738" y="417533"/>
            <a:chExt cx="6138862" cy="206583"/>
          </a:xfrm>
        </p:grpSpPr>
        <p:sp>
          <p:nvSpPr>
            <p:cNvPr id="78860"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78861"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78850"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10" name="Rectangle 5"/>
          <p:cNvSpPr>
            <a:spLocks noChangeArrowheads="1"/>
          </p:cNvSpPr>
          <p:nvPr/>
        </p:nvSpPr>
        <p:spPr bwMode="auto">
          <a:xfrm>
            <a:off x="566737" y="687388"/>
            <a:ext cx="790960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latin typeface="Syntax-Bold"/>
              </a:rPr>
              <a:t>Επιδότηση και Πλεονέκτημα Κόστους για την</a:t>
            </a:r>
            <a:r>
              <a:rPr lang="en-US" sz="2400" dirty="0" smtClean="0">
                <a:solidFill>
                  <a:srgbClr val="356A41"/>
                </a:solidFill>
                <a:latin typeface="Syntax-Bold"/>
              </a:rPr>
              <a:t> </a:t>
            </a:r>
            <a:r>
              <a:rPr lang="en-US" sz="2400" dirty="0">
                <a:solidFill>
                  <a:srgbClr val="356A41"/>
                </a:solidFill>
                <a:latin typeface="Syntax-Bold"/>
              </a:rPr>
              <a:t>Boeing</a:t>
            </a:r>
            <a:endParaRPr lang="en-US" sz="2400" dirty="0">
              <a:solidFill>
                <a:srgbClr val="356A41"/>
              </a:solidFill>
            </a:endParaRPr>
          </a:p>
        </p:txBody>
      </p:sp>
      <p:grpSp>
        <p:nvGrpSpPr>
          <p:cNvPr id="3" name="Group 39"/>
          <p:cNvGrpSpPr>
            <a:grpSpLocks/>
          </p:cNvGrpSpPr>
          <p:nvPr/>
        </p:nvGrpSpPr>
        <p:grpSpPr bwMode="auto">
          <a:xfrm>
            <a:off x="449263" y="1277938"/>
            <a:ext cx="8505825" cy="4340225"/>
            <a:chOff x="566738" y="2200275"/>
            <a:chExt cx="7805737" cy="4219575"/>
          </a:xfrm>
        </p:grpSpPr>
        <p:sp>
          <p:nvSpPr>
            <p:cNvPr id="78858" name="Rectangle 11"/>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78859" name="Rectangle 14"/>
            <p:cNvSpPr>
              <a:spLocks noChangeArrowheads="1"/>
            </p:cNvSpPr>
            <p:nvPr/>
          </p:nvSpPr>
          <p:spPr bwMode="auto">
            <a:xfrm>
              <a:off x="581025" y="2219326"/>
              <a:ext cx="7772401" cy="49384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7" name="Text Box 7"/>
          <p:cNvSpPr txBox="1">
            <a:spLocks noChangeArrowheads="1"/>
          </p:cNvSpPr>
          <p:nvPr/>
        </p:nvSpPr>
        <p:spPr bwMode="auto">
          <a:xfrm>
            <a:off x="614363" y="138430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10-7</a:t>
            </a:r>
          </a:p>
        </p:txBody>
      </p:sp>
      <p:sp>
        <p:nvSpPr>
          <p:cNvPr id="18" name="Rectangle 17"/>
          <p:cNvSpPr>
            <a:spLocks noChangeArrowheads="1"/>
          </p:cNvSpPr>
          <p:nvPr/>
        </p:nvSpPr>
        <p:spPr bwMode="auto">
          <a:xfrm>
            <a:off x="5822950" y="1814286"/>
            <a:ext cx="3103563" cy="3785652"/>
          </a:xfrm>
          <a:prstGeom prst="rect">
            <a:avLst/>
          </a:prstGeom>
          <a:noFill/>
          <a:ln w="9525">
            <a:noFill/>
            <a:miter lim="800000"/>
            <a:headEnd/>
            <a:tailEnd/>
          </a:ln>
        </p:spPr>
        <p:txBody>
          <a:bodyPr wrap="square">
            <a:spAutoFit/>
          </a:bodyPr>
          <a:lstStyle/>
          <a:p>
            <a:pPr>
              <a:spcBef>
                <a:spcPct val="10000"/>
              </a:spcBef>
              <a:spcAft>
                <a:spcPct val="10000"/>
              </a:spcAft>
            </a:pPr>
            <a:r>
              <a:rPr lang="el-GR" sz="1600" dirty="0" smtClean="0"/>
              <a:t>Εάν η</a:t>
            </a:r>
            <a:r>
              <a:rPr lang="en-US" sz="1600" dirty="0" smtClean="0"/>
              <a:t> Boeing</a:t>
            </a:r>
            <a:r>
              <a:rPr lang="el-GR" sz="1600" dirty="0" smtClean="0"/>
              <a:t> έχει ένα πλεονέκτημα κόστους στην παραγωγή αεροσκάφους, οι αποδόσεις είναι όπως φαίνονται εδώ.</a:t>
            </a:r>
            <a:r>
              <a:rPr lang="en-US" sz="1600" dirty="0" smtClean="0"/>
              <a:t> </a:t>
            </a:r>
            <a:r>
              <a:rPr lang="el-GR" sz="1600" dirty="0" smtClean="0"/>
              <a:t> Η </a:t>
            </a:r>
            <a:r>
              <a:rPr lang="en-US" sz="1600" dirty="0" smtClean="0"/>
              <a:t>Boeing </a:t>
            </a:r>
            <a:r>
              <a:rPr lang="el-GR" sz="1600" dirty="0" smtClean="0"/>
              <a:t>αποκομίσει κέρδη </a:t>
            </a:r>
            <a:r>
              <a:rPr lang="en-US" sz="1600" dirty="0" smtClean="0"/>
              <a:t>$5 </a:t>
            </a:r>
            <a:r>
              <a:rPr lang="el-GR" sz="1600" dirty="0" smtClean="0"/>
              <a:t>εκατομμυρίων όταν παράγουν και οι δύο επιχειρήσεις και κέρδη</a:t>
            </a:r>
            <a:r>
              <a:rPr lang="en-US" sz="1600" dirty="0" smtClean="0"/>
              <a:t> </a:t>
            </a:r>
            <a:r>
              <a:rPr lang="en-US" sz="1600" dirty="0"/>
              <a:t>$125 </a:t>
            </a:r>
            <a:r>
              <a:rPr lang="el-GR" sz="1600" dirty="0" smtClean="0"/>
              <a:t>εκατομμυρίων όταν δεν παράγει η </a:t>
            </a:r>
            <a:r>
              <a:rPr lang="en-US" sz="1600" dirty="0" smtClean="0"/>
              <a:t>Airbus</a:t>
            </a:r>
            <a:r>
              <a:rPr lang="el-GR" sz="1600" dirty="0" smtClean="0"/>
              <a:t>. Τώρα υπάρχει μόνο μια ισορροπία </a:t>
            </a:r>
            <a:r>
              <a:rPr lang="en-US" sz="1600" dirty="0" smtClean="0"/>
              <a:t> Nash</a:t>
            </a:r>
            <a:r>
              <a:rPr lang="el-GR" sz="1600" dirty="0" smtClean="0"/>
              <a:t>, στο άνω δεξιό τεταρτημόριο, όπου η </a:t>
            </a:r>
            <a:r>
              <a:rPr lang="en-US" sz="1600" dirty="0" smtClean="0"/>
              <a:t>Boeing </a:t>
            </a:r>
            <a:r>
              <a:rPr lang="el-GR" sz="1600" dirty="0" smtClean="0"/>
              <a:t>παράγει και </a:t>
            </a:r>
            <a:r>
              <a:rPr lang="en-US" sz="1600" dirty="0" smtClean="0"/>
              <a:t> </a:t>
            </a:r>
            <a:r>
              <a:rPr lang="en-US" sz="1600" dirty="0"/>
              <a:t>Airbus </a:t>
            </a:r>
            <a:r>
              <a:rPr lang="el-GR" sz="1600" dirty="0" smtClean="0"/>
              <a:t>όχι.</a:t>
            </a:r>
            <a:endParaRPr lang="en-US" sz="1600" dirty="0"/>
          </a:p>
        </p:txBody>
      </p:sp>
      <p:sp>
        <p:nvSpPr>
          <p:cNvPr id="19" name="Rectangle 18"/>
          <p:cNvSpPr>
            <a:spLocks noChangeArrowheads="1"/>
          </p:cNvSpPr>
          <p:nvPr/>
        </p:nvSpPr>
        <p:spPr bwMode="auto">
          <a:xfrm>
            <a:off x="711200" y="1897063"/>
            <a:ext cx="4883150" cy="32242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10-7_PPT.gif"/>
          <p:cNvPicPr>
            <a:picLocks noChangeAspect="1"/>
          </p:cNvPicPr>
          <p:nvPr/>
        </p:nvPicPr>
        <p:blipFill>
          <a:blip r:embed="rId3" cstate="print"/>
          <a:srcRect/>
          <a:stretch>
            <a:fillRect/>
          </a:stretch>
        </p:blipFill>
        <p:spPr bwMode="auto">
          <a:xfrm>
            <a:off x="871538" y="2159000"/>
            <a:ext cx="4284662" cy="2673350"/>
          </a:xfrm>
          <a:prstGeom prst="rect">
            <a:avLst/>
          </a:prstGeom>
          <a:noFill/>
          <a:ln w="9525">
            <a:noFill/>
            <a:miter lim="800000"/>
            <a:headEnd/>
            <a:tailEnd/>
          </a:ln>
        </p:spPr>
      </p:pic>
      <p:sp>
        <p:nvSpPr>
          <p:cNvPr id="78857" name="Text Box 21"/>
          <p:cNvSpPr txBox="1">
            <a:spLocks noChangeArrowheads="1"/>
          </p:cNvSpPr>
          <p:nvPr/>
        </p:nvSpPr>
        <p:spPr bwMode="auto">
          <a:xfrm>
            <a:off x="1881188" y="1379538"/>
            <a:ext cx="6359946" cy="307777"/>
          </a:xfrm>
          <a:prstGeom prst="rect">
            <a:avLst/>
          </a:prstGeom>
          <a:noFill/>
          <a:ln w="9525">
            <a:noFill/>
            <a:miter lim="800000"/>
            <a:headEnd/>
            <a:tailEnd/>
          </a:ln>
        </p:spPr>
        <p:txBody>
          <a:bodyPr wrap="none">
            <a:spAutoFit/>
          </a:bodyPr>
          <a:lstStyle/>
          <a:p>
            <a:r>
              <a:rPr lang="el-GR" dirty="0" smtClean="0">
                <a:solidFill>
                  <a:srgbClr val="8A3A6A"/>
                </a:solidFill>
              </a:rPr>
              <a:t>Ακόμη μια Μήτρα Αποδόσεων, με Πλεονέκτημα Κόστους για την </a:t>
            </a:r>
            <a:r>
              <a:rPr lang="en-US" dirty="0" smtClean="0">
                <a:solidFill>
                  <a:srgbClr val="8A3A6A"/>
                </a:solidFill>
              </a:rPr>
              <a:t>Boeing </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ppt_x</p:attrName>
                                        </p:attrNameLst>
                                      </p:cBhvr>
                                      <p:tavLst>
                                        <p:tav tm="0">
                                          <p:val>
                                            <p:strVal val="#ppt_x-.2"/>
                                          </p:val>
                                        </p:tav>
                                        <p:tav tm="100000">
                                          <p:val>
                                            <p:strVal val="#ppt_x"/>
                                          </p:val>
                                        </p:tav>
                                      </p:tavLst>
                                    </p:anim>
                                    <p:anim calcmode="lin" valueType="num">
                                      <p:cBhvr>
                                        <p:cTn id="12" dur="5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3" dur="500"/>
                                        <p:tgtEl>
                                          <p:spTgt spid="3"/>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childTnLst>
                          </p:cTn>
                        </p:par>
                        <p:par>
                          <p:cTn id="26" fill="hold">
                            <p:stCondLst>
                              <p:cond delay="2500"/>
                            </p:stCondLst>
                            <p:childTnLst>
                              <p:par>
                                <p:cTn id="27" presetID="17" presetClass="entr" presetSubtype="1"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500" fill="hold"/>
                                        <p:tgtEl>
                                          <p:spTgt spid="36"/>
                                        </p:tgtEl>
                                        <p:attrNameLst>
                                          <p:attrName>ppt_x</p:attrName>
                                        </p:attrNameLst>
                                      </p:cBhvr>
                                      <p:tavLst>
                                        <p:tav tm="0">
                                          <p:val>
                                            <p:strVal val="#ppt_x"/>
                                          </p:val>
                                        </p:tav>
                                        <p:tav tm="100000">
                                          <p:val>
                                            <p:strVal val="#ppt_x"/>
                                          </p:val>
                                        </p:tav>
                                      </p:tavLst>
                                    </p:anim>
                                    <p:anim calcmode="lin" valueType="num">
                                      <p:cBhvr>
                                        <p:cTn id="30" dur="500" fill="hold"/>
                                        <p:tgtEl>
                                          <p:spTgt spid="36"/>
                                        </p:tgtEl>
                                        <p:attrNameLst>
                                          <p:attrName>ppt_y</p:attrName>
                                        </p:attrNameLst>
                                      </p:cBhvr>
                                      <p:tavLst>
                                        <p:tav tm="0">
                                          <p:val>
                                            <p:strVal val="#ppt_y-#ppt_h/2"/>
                                          </p:val>
                                        </p:tav>
                                        <p:tav tm="100000">
                                          <p:val>
                                            <p:strVal val="#ppt_y"/>
                                          </p:val>
                                        </p:tav>
                                      </p:tavLst>
                                    </p:anim>
                                    <p:anim calcmode="lin" valueType="num">
                                      <p:cBhvr>
                                        <p:cTn id="31" dur="500" fill="hold"/>
                                        <p:tgtEl>
                                          <p:spTgt spid="36"/>
                                        </p:tgtEl>
                                        <p:attrNameLst>
                                          <p:attrName>ppt_w</p:attrName>
                                        </p:attrNameLst>
                                      </p:cBhvr>
                                      <p:tavLst>
                                        <p:tav tm="0">
                                          <p:val>
                                            <p:strVal val="#ppt_w"/>
                                          </p:val>
                                        </p:tav>
                                        <p:tav tm="100000">
                                          <p:val>
                                            <p:strVal val="#ppt_w"/>
                                          </p:val>
                                        </p:tav>
                                      </p:tavLst>
                                    </p:anim>
                                    <p:anim calcmode="lin" valueType="num">
                                      <p:cBhvr>
                                        <p:cTn id="32" dur="500" fill="hold"/>
                                        <p:tgtEl>
                                          <p:spTgt spid="3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animBg="1"/>
      <p:bldP spid="18" grpId="0"/>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80897" name="Group 5"/>
          <p:cNvGrpSpPr>
            <a:grpSpLocks/>
          </p:cNvGrpSpPr>
          <p:nvPr/>
        </p:nvGrpSpPr>
        <p:grpSpPr bwMode="auto">
          <a:xfrm>
            <a:off x="566738" y="377825"/>
            <a:ext cx="5538787" cy="173038"/>
            <a:chOff x="566738" y="417533"/>
            <a:chExt cx="6138862" cy="206583"/>
          </a:xfrm>
        </p:grpSpPr>
        <p:sp>
          <p:nvSpPr>
            <p:cNvPr id="80908"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80909"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80898"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5 </a:t>
            </a:r>
            <a:r>
              <a:rPr lang="el-GR" dirty="0" smtClean="0">
                <a:solidFill>
                  <a:srgbClr val="69134B"/>
                </a:solidFill>
              </a:rPr>
              <a:t>Εξαγωγικές Επιδοτήσεις Υψηλής Τεχνολογίας</a:t>
            </a:r>
            <a:endParaRPr lang="en-US" dirty="0" smtClean="0">
              <a:solidFill>
                <a:srgbClr val="69134B"/>
              </a:solidFill>
            </a:endParaRPr>
          </a:p>
        </p:txBody>
      </p:sp>
      <p:sp>
        <p:nvSpPr>
          <p:cNvPr id="10" name="Rectangle 5"/>
          <p:cNvSpPr>
            <a:spLocks noChangeArrowheads="1"/>
          </p:cNvSpPr>
          <p:nvPr/>
        </p:nvSpPr>
        <p:spPr bwMode="auto">
          <a:xfrm>
            <a:off x="566737" y="687388"/>
            <a:ext cx="8214405" cy="461665"/>
          </a:xfrm>
          <a:prstGeom prst="rect">
            <a:avLst/>
          </a:prstGeom>
          <a:noFill/>
          <a:ln w="9525" algn="ctr">
            <a:noFill/>
            <a:miter lim="800000"/>
            <a:headEnd/>
            <a:tailEnd/>
          </a:ln>
        </p:spPr>
        <p:txBody>
          <a:bodyPr wrap="square">
            <a:spAutoFit/>
          </a:bodyPr>
          <a:lstStyle/>
          <a:p>
            <a:pPr>
              <a:spcBef>
                <a:spcPct val="20000"/>
              </a:spcBef>
            </a:pPr>
            <a:r>
              <a:rPr lang="el-GR" sz="2400" dirty="0" smtClean="0">
                <a:solidFill>
                  <a:srgbClr val="356A41"/>
                </a:solidFill>
                <a:latin typeface="Syntax-Bold"/>
              </a:rPr>
              <a:t>Επιδότηση και Πλεονέκτημα Κόστους για την</a:t>
            </a:r>
            <a:r>
              <a:rPr lang="en-US" sz="2400" dirty="0" smtClean="0">
                <a:solidFill>
                  <a:srgbClr val="356A41"/>
                </a:solidFill>
                <a:latin typeface="Syntax-Bold"/>
              </a:rPr>
              <a:t> Boeing</a:t>
            </a:r>
            <a:endParaRPr lang="en-US" sz="2400" dirty="0" smtClean="0">
              <a:solidFill>
                <a:srgbClr val="356A41"/>
              </a:solidFill>
            </a:endParaRPr>
          </a:p>
        </p:txBody>
      </p:sp>
      <p:grpSp>
        <p:nvGrpSpPr>
          <p:cNvPr id="21" name="Group 39"/>
          <p:cNvGrpSpPr>
            <a:grpSpLocks/>
          </p:cNvGrpSpPr>
          <p:nvPr/>
        </p:nvGrpSpPr>
        <p:grpSpPr bwMode="auto">
          <a:xfrm>
            <a:off x="633413" y="1082675"/>
            <a:ext cx="8156575" cy="4395788"/>
            <a:chOff x="566738" y="2200275"/>
            <a:chExt cx="7805737" cy="4219575"/>
          </a:xfrm>
        </p:grpSpPr>
        <p:sp>
          <p:nvSpPr>
            <p:cNvPr id="80906" name="Rectangle 23"/>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80907" name="Rectangle 26"/>
            <p:cNvSpPr>
              <a:spLocks noChangeArrowheads="1"/>
            </p:cNvSpPr>
            <p:nvPr/>
          </p:nvSpPr>
          <p:spPr bwMode="auto">
            <a:xfrm>
              <a:off x="581025" y="2219326"/>
              <a:ext cx="7772401" cy="49384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1" name="Text Box 7"/>
          <p:cNvSpPr txBox="1">
            <a:spLocks noChangeArrowheads="1"/>
          </p:cNvSpPr>
          <p:nvPr/>
        </p:nvSpPr>
        <p:spPr bwMode="auto">
          <a:xfrm>
            <a:off x="781050" y="1219200"/>
            <a:ext cx="1474788" cy="284163"/>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l-GR" dirty="0" smtClean="0">
                <a:solidFill>
                  <a:srgbClr val="831951"/>
                </a:solidFill>
              </a:rPr>
              <a:t>ΣΧΗΜΑ</a:t>
            </a:r>
            <a:r>
              <a:rPr lang="en-US" dirty="0" smtClean="0"/>
              <a:t> </a:t>
            </a:r>
            <a:r>
              <a:rPr lang="en-US" dirty="0"/>
              <a:t>10-8</a:t>
            </a:r>
          </a:p>
        </p:txBody>
      </p:sp>
      <p:sp>
        <p:nvSpPr>
          <p:cNvPr id="33" name="Rectangle 32"/>
          <p:cNvSpPr>
            <a:spLocks noChangeArrowheads="1"/>
          </p:cNvSpPr>
          <p:nvPr/>
        </p:nvSpPr>
        <p:spPr bwMode="auto">
          <a:xfrm>
            <a:off x="5405438" y="1741488"/>
            <a:ext cx="3222625" cy="3323987"/>
          </a:xfrm>
          <a:prstGeom prst="rect">
            <a:avLst/>
          </a:prstGeom>
          <a:noFill/>
          <a:ln w="9525">
            <a:noFill/>
            <a:miter lim="800000"/>
            <a:headEnd/>
            <a:tailEnd/>
          </a:ln>
        </p:spPr>
        <p:txBody>
          <a:bodyPr>
            <a:spAutoFit/>
          </a:bodyPr>
          <a:lstStyle/>
          <a:p>
            <a:pPr>
              <a:spcBef>
                <a:spcPct val="10000"/>
              </a:spcBef>
              <a:spcAft>
                <a:spcPct val="10000"/>
              </a:spcAft>
            </a:pPr>
            <a:r>
              <a:rPr lang="el-GR" dirty="0" smtClean="0"/>
              <a:t>Όταν οι ευρωπαϊκές κυβερνήσεις παρέχουν μια επιδότηση </a:t>
            </a:r>
            <a:r>
              <a:rPr lang="en-US" dirty="0" smtClean="0"/>
              <a:t>$25 </a:t>
            </a:r>
            <a:r>
              <a:rPr lang="el-GR" dirty="0" smtClean="0"/>
              <a:t>εκατομμυρίων στην</a:t>
            </a:r>
            <a:r>
              <a:rPr lang="en-US" dirty="0" smtClean="0"/>
              <a:t> Airbus, </a:t>
            </a:r>
            <a:r>
              <a:rPr lang="el-GR" dirty="0" smtClean="0"/>
              <a:t>τα κέρδη της αυξάνουν ισόποσα όταν παράγει. Τώρα υπάρχει μόνο μια ισορροπία </a:t>
            </a:r>
            <a:r>
              <a:rPr lang="en-US" dirty="0" smtClean="0"/>
              <a:t> Nash</a:t>
            </a:r>
            <a:r>
              <a:rPr lang="el-GR" dirty="0" smtClean="0"/>
              <a:t>, στο άνω αριστερό τεταρτημόριο, όπου παράγουν και οι δύο επιχειρήσεις. Τα κέρδη της </a:t>
            </a:r>
            <a:r>
              <a:rPr lang="en-US" dirty="0" smtClean="0"/>
              <a:t> Airbus</a:t>
            </a:r>
            <a:r>
              <a:rPr lang="el-GR" dirty="0" smtClean="0"/>
              <a:t> αυξήθηκαν από</a:t>
            </a:r>
            <a:r>
              <a:rPr lang="en-US" dirty="0" smtClean="0"/>
              <a:t> 0 </a:t>
            </a:r>
            <a:r>
              <a:rPr lang="el-GR" dirty="0" smtClean="0"/>
              <a:t>σε</a:t>
            </a:r>
            <a:r>
              <a:rPr lang="en-US" dirty="0" smtClean="0"/>
              <a:t> $2</a:t>
            </a:r>
            <a:r>
              <a:rPr lang="el-GR" dirty="0" smtClean="0"/>
              <a:t>0</a:t>
            </a:r>
            <a:r>
              <a:rPr lang="en-US" dirty="0" smtClean="0"/>
              <a:t> </a:t>
            </a:r>
            <a:r>
              <a:rPr lang="el-GR" dirty="0" smtClean="0"/>
              <a:t>εκατομμύρια, ενώ το κόστος επιδότησης ήταν μόνο </a:t>
            </a:r>
            <a:r>
              <a:rPr lang="en-US" dirty="0" smtClean="0"/>
              <a:t>$25</a:t>
            </a:r>
            <a:r>
              <a:rPr lang="el-GR" dirty="0" smtClean="0"/>
              <a:t> εκατομμύρια, επομένως υπάρχει μια καθαρή απώλεια </a:t>
            </a:r>
            <a:r>
              <a:rPr lang="en-US" dirty="0" smtClean="0"/>
              <a:t>$</a:t>
            </a:r>
            <a:r>
              <a:rPr lang="el-GR" dirty="0" smtClean="0"/>
              <a:t>5</a:t>
            </a:r>
            <a:r>
              <a:rPr lang="en-US" dirty="0" smtClean="0"/>
              <a:t> </a:t>
            </a:r>
            <a:r>
              <a:rPr lang="el-GR" dirty="0" smtClean="0"/>
              <a:t>εκατομμυρίων στην ευρωπαϊκή ευημερία.</a:t>
            </a:r>
            <a:r>
              <a:rPr lang="en-US" dirty="0" smtClean="0"/>
              <a:t> </a:t>
            </a:r>
            <a:endParaRPr lang="en-US" dirty="0"/>
          </a:p>
        </p:txBody>
      </p:sp>
      <p:sp>
        <p:nvSpPr>
          <p:cNvPr id="34" name="Rectangle 33"/>
          <p:cNvSpPr>
            <a:spLocks noChangeArrowheads="1"/>
          </p:cNvSpPr>
          <p:nvPr/>
        </p:nvSpPr>
        <p:spPr bwMode="auto">
          <a:xfrm>
            <a:off x="784225" y="1892300"/>
            <a:ext cx="4508500" cy="307975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7" name="Picture 36" descr="fig10-8_PPT.gif"/>
          <p:cNvPicPr>
            <a:picLocks noChangeAspect="1"/>
          </p:cNvPicPr>
          <p:nvPr/>
        </p:nvPicPr>
        <p:blipFill>
          <a:blip r:embed="rId3" cstate="print"/>
          <a:srcRect/>
          <a:stretch>
            <a:fillRect/>
          </a:stretch>
        </p:blipFill>
        <p:spPr bwMode="auto">
          <a:xfrm>
            <a:off x="898525" y="2032000"/>
            <a:ext cx="4130675" cy="2578100"/>
          </a:xfrm>
          <a:prstGeom prst="rect">
            <a:avLst/>
          </a:prstGeom>
          <a:noFill/>
          <a:ln w="9525">
            <a:noFill/>
            <a:miter lim="800000"/>
            <a:headEnd/>
            <a:tailEnd/>
          </a:ln>
        </p:spPr>
      </p:pic>
      <p:sp>
        <p:nvSpPr>
          <p:cNvPr id="80905" name="Text Box 21"/>
          <p:cNvSpPr txBox="1">
            <a:spLocks noChangeArrowheads="1"/>
          </p:cNvSpPr>
          <p:nvPr/>
        </p:nvSpPr>
        <p:spPr bwMode="auto">
          <a:xfrm>
            <a:off x="2230438" y="1219200"/>
            <a:ext cx="4451668" cy="307777"/>
          </a:xfrm>
          <a:prstGeom prst="rect">
            <a:avLst/>
          </a:prstGeom>
          <a:noFill/>
          <a:ln w="9525">
            <a:noFill/>
            <a:miter lim="800000"/>
            <a:headEnd/>
            <a:tailEnd/>
          </a:ln>
        </p:spPr>
        <p:txBody>
          <a:bodyPr wrap="none">
            <a:spAutoFit/>
          </a:bodyPr>
          <a:lstStyle/>
          <a:p>
            <a:r>
              <a:rPr lang="el-GR" dirty="0" smtClean="0">
                <a:solidFill>
                  <a:srgbClr val="8A3A6A"/>
                </a:solidFill>
              </a:rPr>
              <a:t>Ακόμη μια Μήτρα Αποδόσεων με Ξένη Επιδότηση</a:t>
            </a:r>
            <a:endParaRPr lang="en-US" dirty="0">
              <a:solidFill>
                <a:srgbClr val="8A3A6A"/>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ppt_x</p:attrName>
                                        </p:attrNameLst>
                                      </p:cBhvr>
                                      <p:tavLst>
                                        <p:tav tm="0">
                                          <p:val>
                                            <p:strVal val="#ppt_x-.2"/>
                                          </p:val>
                                        </p:tav>
                                        <p:tav tm="100000">
                                          <p:val>
                                            <p:strVal val="#ppt_x"/>
                                          </p:val>
                                        </p:tav>
                                      </p:tavLst>
                                    </p:anim>
                                    <p:anim calcmode="lin" valueType="num">
                                      <p:cBhvr>
                                        <p:cTn id="13" dur="5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4" dur="500"/>
                                        <p:tgtEl>
                                          <p:spTgt spid="21"/>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wipe(left)">
                                      <p:cBhvr>
                                        <p:cTn id="18" dur="500"/>
                                        <p:tgtEl>
                                          <p:spTgt spid="31"/>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left)">
                                      <p:cBhvr>
                                        <p:cTn id="22" dur="500"/>
                                        <p:tgtEl>
                                          <p:spTgt spid="34"/>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wipe(left)">
                                      <p:cBhvr>
                                        <p:cTn id="26" dur="500"/>
                                        <p:tgtEl>
                                          <p:spTgt spid="33"/>
                                        </p:tgtEl>
                                      </p:cBhvr>
                                    </p:animEffect>
                                  </p:childTnLst>
                                </p:cTn>
                              </p:par>
                            </p:childTnLst>
                          </p:cTn>
                        </p:par>
                        <p:par>
                          <p:cTn id="27" fill="hold">
                            <p:stCondLst>
                              <p:cond delay="2000"/>
                            </p:stCondLst>
                            <p:childTnLst>
                              <p:par>
                                <p:cTn id="28" presetID="17" presetClass="entr" presetSubtype="1" fill="hold"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ppt_x</p:attrName>
                                        </p:attrNameLst>
                                      </p:cBhvr>
                                      <p:tavLst>
                                        <p:tav tm="0">
                                          <p:val>
                                            <p:strVal val="#ppt_x"/>
                                          </p:val>
                                        </p:tav>
                                        <p:tav tm="100000">
                                          <p:val>
                                            <p:strVal val="#ppt_x"/>
                                          </p:val>
                                        </p:tav>
                                      </p:tavLst>
                                    </p:anim>
                                    <p:anim calcmode="lin" valueType="num">
                                      <p:cBhvr>
                                        <p:cTn id="31" dur="500" fill="hold"/>
                                        <p:tgtEl>
                                          <p:spTgt spid="37"/>
                                        </p:tgtEl>
                                        <p:attrNameLst>
                                          <p:attrName>ppt_y</p:attrName>
                                        </p:attrNameLst>
                                      </p:cBhvr>
                                      <p:tavLst>
                                        <p:tav tm="0">
                                          <p:val>
                                            <p:strVal val="#ppt_y-#ppt_h/2"/>
                                          </p:val>
                                        </p:tav>
                                        <p:tav tm="100000">
                                          <p:val>
                                            <p:strVal val="#ppt_y"/>
                                          </p:val>
                                        </p:tav>
                                      </p:tavLst>
                                    </p:anim>
                                    <p:anim calcmode="lin" valueType="num">
                                      <p:cBhvr>
                                        <p:cTn id="32" dur="500" fill="hold"/>
                                        <p:tgtEl>
                                          <p:spTgt spid="37"/>
                                        </p:tgtEl>
                                        <p:attrNameLst>
                                          <p:attrName>ppt_w</p:attrName>
                                        </p:attrNameLst>
                                      </p:cBhvr>
                                      <p:tavLst>
                                        <p:tav tm="0">
                                          <p:val>
                                            <p:strVal val="#ppt_w"/>
                                          </p:val>
                                        </p:tav>
                                        <p:tav tm="100000">
                                          <p:val>
                                            <p:strVal val="#ppt_w"/>
                                          </p:val>
                                        </p:tav>
                                      </p:tavLst>
                                    </p:anim>
                                    <p:anim calcmode="lin" valueType="num">
                                      <p:cBhvr>
                                        <p:cTn id="33" dur="500" fill="hold"/>
                                        <p:tgtEl>
                                          <p:spTgt spid="3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1" grpId="0" animBg="1"/>
      <p:bldP spid="33" grpId="0"/>
      <p:bldP spid="34"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566738" y="476250"/>
            <a:ext cx="2185987" cy="225425"/>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l-GR" dirty="0" smtClean="0">
                <a:solidFill>
                  <a:srgbClr val="668C6B"/>
                </a:solidFill>
              </a:rPr>
              <a:t>ΕΦΑΡΜΟΓΗ</a:t>
            </a:r>
            <a:endParaRPr lang="en-US" dirty="0" smtClean="0">
              <a:solidFill>
                <a:srgbClr val="668C6B"/>
              </a:solidFill>
            </a:endParaRPr>
          </a:p>
        </p:txBody>
      </p:sp>
      <p:sp>
        <p:nvSpPr>
          <p:cNvPr id="862213"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Επιδοτήσεις για Εμπορικά Αεροσκάφη</a:t>
            </a:r>
            <a:endParaRPr lang="en-US" sz="2400" dirty="0">
              <a:solidFill>
                <a:srgbClr val="356A41"/>
              </a:solidFill>
            </a:endParaRPr>
          </a:p>
        </p:txBody>
      </p:sp>
      <p:cxnSp>
        <p:nvCxnSpPr>
          <p:cNvPr id="13" name="Straight Connector 12"/>
          <p:cNvCxnSpPr>
            <a:cxnSpLocks noChangeShapeType="1"/>
          </p:cNvCxnSpPr>
          <p:nvPr/>
        </p:nvCxnSpPr>
        <p:spPr bwMode="auto">
          <a:xfrm>
            <a:off x="566738" y="682625"/>
            <a:ext cx="2185987" cy="0"/>
          </a:xfrm>
          <a:prstGeom prst="line">
            <a:avLst/>
          </a:prstGeom>
          <a:noFill/>
          <a:ln w="19050" cap="rnd" algn="ctr">
            <a:solidFill>
              <a:srgbClr val="A4C695"/>
            </a:solidFill>
            <a:prstDash val="sysDash"/>
            <a:round/>
            <a:headEnd/>
            <a:tailEnd/>
          </a:ln>
        </p:spPr>
      </p:cxnSp>
      <p:sp>
        <p:nvSpPr>
          <p:cNvPr id="27" name="Rectangle 26"/>
          <p:cNvSpPr>
            <a:spLocks noChangeArrowheads="1"/>
          </p:cNvSpPr>
          <p:nvPr/>
        </p:nvSpPr>
        <p:spPr bwMode="auto">
          <a:xfrm>
            <a:off x="566738" y="1444625"/>
            <a:ext cx="7677150" cy="3194721"/>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Οι επιδοτήσεις στον κλάδο των μεγάλων εμπορικών αεροσκαφών περιλαμβάνουν:</a:t>
            </a:r>
            <a:endParaRPr lang="en-US" sz="2400" b="0" dirty="0"/>
          </a:p>
          <a:p>
            <a:pPr marL="742950" lvl="1" indent="-285750">
              <a:spcBef>
                <a:spcPct val="10000"/>
              </a:spcBef>
              <a:spcAft>
                <a:spcPct val="10000"/>
              </a:spcAft>
              <a:buFont typeface="Arial" charset="0"/>
              <a:buChar char="•"/>
            </a:pPr>
            <a:r>
              <a:rPr lang="el-GR" sz="2400" b="0" dirty="0" smtClean="0"/>
              <a:t>Έμμεσες επιδοτήσεις που προκύπτουν στην παραγωγή πολιτικών και στρατιωτικών αεροσκαφών, άμεσες επιδοτήσεις για Ε&amp;Α, και</a:t>
            </a:r>
            <a:endParaRPr lang="en-US" sz="2400" b="0" dirty="0"/>
          </a:p>
          <a:p>
            <a:pPr marL="742950" lvl="1" indent="-285750">
              <a:spcBef>
                <a:spcPct val="10000"/>
              </a:spcBef>
              <a:spcAft>
                <a:spcPct val="10000"/>
              </a:spcAft>
              <a:buFont typeface="Arial" charset="0"/>
              <a:buChar char="•"/>
            </a:pPr>
            <a:r>
              <a:rPr lang="el-GR" sz="2400" b="0" dirty="0" smtClean="0"/>
              <a:t>Επιδοτήσεις των επιτοκίων που πληρώνουν οι αγοραστές αεροσκαφών όταν αυτοί δανείζονται χρήματα για την αγορά αεροσκαφών.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62213"/>
                                        </p:tgtEl>
                                        <p:attrNameLst>
                                          <p:attrName>style.visibility</p:attrName>
                                        </p:attrNameLst>
                                      </p:cBhvr>
                                      <p:to>
                                        <p:strVal val="visible"/>
                                      </p:to>
                                    </p:set>
                                    <p:animEffect transition="in" filter="wipe(left)">
                                      <p:cBhvr>
                                        <p:cTn id="14" dur="500"/>
                                        <p:tgtEl>
                                          <p:spTgt spid="862213"/>
                                        </p:tgtEl>
                                      </p:cBhvr>
                                    </p:animEffect>
                                  </p:childTnLst>
                                </p:cTn>
                              </p:par>
                              <p:par>
                                <p:cTn id="15" presetID="22" presetClass="entr" presetSubtype="8"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27">
                                            <p:txEl>
                                              <p:pRg st="0" end="0"/>
                                            </p:txEl>
                                          </p:spTgt>
                                        </p:tgtEl>
                                        <p:attrNameLst>
                                          <p:attrName>style.visibility</p:attrName>
                                        </p:attrNameLst>
                                      </p:cBhvr>
                                      <p:to>
                                        <p:strVal val="visible"/>
                                      </p:to>
                                    </p:set>
                                    <p:animEffect transition="in" filter="wipe(left)">
                                      <p:cBhvr>
                                        <p:cTn id="21" dur="500"/>
                                        <p:tgtEl>
                                          <p:spTgt spid="2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7">
                                            <p:txEl>
                                              <p:pRg st="1" end="1"/>
                                            </p:txEl>
                                          </p:spTgt>
                                        </p:tgtEl>
                                        <p:attrNameLst>
                                          <p:attrName>style.visibility</p:attrName>
                                        </p:attrNameLst>
                                      </p:cBhvr>
                                      <p:to>
                                        <p:strVal val="visible"/>
                                      </p:to>
                                    </p:set>
                                    <p:animEffect transition="in" filter="wipe(left)">
                                      <p:cBhvr>
                                        <p:cTn id="26" dur="500"/>
                                        <p:tgtEl>
                                          <p:spTgt spid="2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7">
                                            <p:txEl>
                                              <p:pRg st="2" end="2"/>
                                            </p:txEl>
                                          </p:spTgt>
                                        </p:tgtEl>
                                        <p:attrNameLst>
                                          <p:attrName>style.visibility</p:attrName>
                                        </p:attrNameLst>
                                      </p:cBhvr>
                                      <p:to>
                                        <p:strVal val="visible"/>
                                      </p:to>
                                    </p:set>
                                    <p:animEffect transition="in" filter="wipe(left)">
                                      <p:cBhvr>
                                        <p:cTn id="31" dur="500"/>
                                        <p:tgtEl>
                                          <p:spTgt spid="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62211" grpId="0"/>
      <p:bldP spid="862213" grpId="0"/>
      <p:bldP spid="27" grpId="0" uiExpand="1" build="p" bldLvl="2"/>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3" name="Rectangle 14"/>
          <p:cNvSpPr>
            <a:spLocks noChangeArrowheads="1"/>
          </p:cNvSpPr>
          <p:nvPr/>
        </p:nvSpPr>
        <p:spPr bwMode="auto">
          <a:xfrm>
            <a:off x="566738" y="476250"/>
            <a:ext cx="2185987" cy="225425"/>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4994" name="Rectangle 3"/>
          <p:cNvSpPr>
            <a:spLocks noGrp="1" noChangeArrowheads="1"/>
          </p:cNvSpPr>
          <p:nvPr>
            <p:ph type="title"/>
          </p:nvPr>
        </p:nvSpPr>
        <p:spPr>
          <a:xfrm>
            <a:off x="566738" y="1"/>
            <a:ext cx="8577262" cy="711200"/>
          </a:xfrm>
        </p:spPr>
        <p:txBody>
          <a:bodyPr/>
          <a:lstStyle/>
          <a:p>
            <a:r>
              <a:rPr lang="el-GR" dirty="0" smtClean="0">
                <a:solidFill>
                  <a:srgbClr val="668C6B"/>
                </a:solidFill>
              </a:rPr>
              <a:t>ΕΦΑΡΜΟΓΗ</a:t>
            </a:r>
            <a:endParaRPr lang="en-US" dirty="0" smtClean="0">
              <a:solidFill>
                <a:srgbClr val="668C6B"/>
              </a:solidFill>
            </a:endParaRPr>
          </a:p>
        </p:txBody>
      </p:sp>
      <p:sp>
        <p:nvSpPr>
          <p:cNvPr id="8499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Επιδοτήσεις για Εμπορικά Αεροσκάφη</a:t>
            </a:r>
            <a:endParaRPr lang="en-US" sz="2400" dirty="0" smtClean="0">
              <a:solidFill>
                <a:srgbClr val="356A41"/>
              </a:solidFill>
            </a:endParaRPr>
          </a:p>
        </p:txBody>
      </p:sp>
      <p:cxnSp>
        <p:nvCxnSpPr>
          <p:cNvPr id="84996" name="Straight Connector 12"/>
          <p:cNvCxnSpPr>
            <a:cxnSpLocks noChangeShapeType="1"/>
          </p:cNvCxnSpPr>
          <p:nvPr/>
        </p:nvCxnSpPr>
        <p:spPr bwMode="auto">
          <a:xfrm>
            <a:off x="566738" y="682625"/>
            <a:ext cx="2185987" cy="0"/>
          </a:xfrm>
          <a:prstGeom prst="line">
            <a:avLst/>
          </a:prstGeom>
          <a:noFill/>
          <a:ln w="19050" cap="rnd" algn="ctr">
            <a:solidFill>
              <a:srgbClr val="A4C695"/>
            </a:solidFill>
            <a:prstDash val="sysDash"/>
            <a:round/>
            <a:headEnd/>
            <a:tailEnd/>
          </a:ln>
        </p:spPr>
      </p:cxnSp>
      <p:sp>
        <p:nvSpPr>
          <p:cNvPr id="27" name="Rectangle 26"/>
          <p:cNvSpPr>
            <a:spLocks noChangeArrowheads="1"/>
          </p:cNvSpPr>
          <p:nvPr/>
        </p:nvSpPr>
        <p:spPr bwMode="auto">
          <a:xfrm>
            <a:off x="581025" y="1443038"/>
            <a:ext cx="8243888" cy="3046988"/>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Εάν και οι δύο επιχειρήσεις παραμένουν στην αγορά και επιδοτούνται από τις κυβερνήσεις τους, τότε είναι απίθανο οι επιδοτήσεις να είναι προς το εθνικό συμφέρον τόσο των Ηνωμένων Πολιτειών όσο και της Ευρώπης. Αντιθέτως, οι χώρες που αγοράζουν το αεροσκάφος ωφελούνται λόγω της χαμηλής τιμής, ενώ οι Ηνωμένες Πολιτείες και η Ευρώπη χάνουν ως αποτέλεσμα του κόστους των επιδοτήσεων.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ipe(left)">
                                      <p:cBhvr>
                                        <p:cTn id="7"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 name="Group 8"/>
          <p:cNvGrpSpPr>
            <a:grpSpLocks/>
          </p:cNvGrpSpPr>
          <p:nvPr/>
        </p:nvGrpSpPr>
        <p:grpSpPr bwMode="auto">
          <a:xfrm>
            <a:off x="479425" y="0"/>
            <a:ext cx="5662613" cy="820738"/>
            <a:chOff x="566739" y="4345160"/>
            <a:chExt cx="5662264" cy="820738"/>
          </a:xfrm>
        </p:grpSpPr>
        <p:pic>
          <p:nvPicPr>
            <p:cNvPr id="87045" name="Picture 9"/>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1"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cxnSp>
        <p:nvCxnSpPr>
          <p:cNvPr id="12" name="Straight Connector 11"/>
          <p:cNvCxnSpPr>
            <a:cxnSpLocks noChangeShapeType="1"/>
          </p:cNvCxnSpPr>
          <p:nvPr/>
        </p:nvCxnSpPr>
        <p:spPr bwMode="auto">
          <a:xfrm>
            <a:off x="495300" y="619125"/>
            <a:ext cx="7329488" cy="0"/>
          </a:xfrm>
          <a:prstGeom prst="line">
            <a:avLst/>
          </a:prstGeom>
          <a:noFill/>
          <a:ln w="19050" cap="rnd" algn="ctr">
            <a:solidFill>
              <a:srgbClr val="9C3A45"/>
            </a:solidFill>
            <a:prstDash val="sysDash"/>
            <a:round/>
            <a:headEnd/>
            <a:tailEnd/>
          </a:ln>
        </p:spPr>
      </p:cxnSp>
      <p:sp>
        <p:nvSpPr>
          <p:cNvPr id="14" name="Rectangle 13"/>
          <p:cNvSpPr>
            <a:spLocks noChangeArrowheads="1"/>
          </p:cNvSpPr>
          <p:nvPr/>
        </p:nvSpPr>
        <p:spPr bwMode="auto">
          <a:xfrm>
            <a:off x="566738" y="1416050"/>
            <a:ext cx="8115300" cy="5115246"/>
          </a:xfrm>
          <a:prstGeom prst="rect">
            <a:avLst/>
          </a:prstGeom>
          <a:noFill/>
          <a:ln w="9525" algn="ctr">
            <a:noFill/>
            <a:miter lim="800000"/>
            <a:headEnd/>
            <a:tailEnd/>
          </a:ln>
        </p:spPr>
        <p:txBody>
          <a:bodyPr>
            <a:spAutoFit/>
          </a:bodyPr>
          <a:lstStyle/>
          <a:p>
            <a:pPr>
              <a:spcBef>
                <a:spcPct val="20000"/>
              </a:spcBef>
            </a:pPr>
            <a:r>
              <a:rPr lang="el-GR" sz="2400" b="0" dirty="0" smtClean="0">
                <a:latin typeface="OfficinaSans-Book"/>
              </a:rPr>
              <a:t>Μια προκαταρκτική έκθεση του </a:t>
            </a:r>
            <a:r>
              <a:rPr lang="el-GR" sz="2400" b="0" dirty="0" smtClean="0">
                <a:latin typeface="OfficinaSans-Book"/>
              </a:rPr>
              <a:t>ΠΟΕ </a:t>
            </a:r>
            <a:r>
              <a:rPr lang="el-GR" sz="2400" b="0" dirty="0" smtClean="0">
                <a:latin typeface="OfficinaSans-Book"/>
              </a:rPr>
              <a:t>διαπίστωσε ότι η </a:t>
            </a:r>
            <a:r>
              <a:rPr lang="en-US" sz="2400" b="0" dirty="0" smtClean="0">
                <a:latin typeface="OfficinaSans-Book"/>
              </a:rPr>
              <a:t> Airbus </a:t>
            </a:r>
            <a:r>
              <a:rPr lang="el-GR" sz="2400" b="0" dirty="0" smtClean="0">
                <a:latin typeface="OfficinaSans-Book"/>
              </a:rPr>
              <a:t>εισέπραξε παράνομες επιδοτήσεις.</a:t>
            </a:r>
            <a:endParaRPr lang="en-US" sz="2400" b="0" dirty="0">
              <a:latin typeface="OfficinaSans-Book"/>
            </a:endParaRPr>
          </a:p>
          <a:p>
            <a:pPr>
              <a:spcBef>
                <a:spcPct val="20000"/>
              </a:spcBef>
            </a:pPr>
            <a:endParaRPr lang="en-US" sz="2400" b="0" dirty="0">
              <a:latin typeface="OfficinaSans-Book"/>
            </a:endParaRPr>
          </a:p>
          <a:p>
            <a:pPr>
              <a:spcBef>
                <a:spcPct val="20000"/>
              </a:spcBef>
            </a:pPr>
            <a:r>
              <a:rPr lang="en-US" sz="2400" b="0" dirty="0">
                <a:latin typeface="OfficinaSans-Book"/>
              </a:rPr>
              <a:t>	- </a:t>
            </a:r>
            <a:r>
              <a:rPr lang="el-GR" sz="2400" b="0" dirty="0" smtClean="0">
                <a:latin typeface="OfficinaSans-Book"/>
              </a:rPr>
              <a:t>Η έκθεση έγινε με αφορμή μια 	καταγγελία των 	Ηνωμένων Πολιτειών για λογαριασμό της </a:t>
            </a:r>
            <a:r>
              <a:rPr lang="en-US" sz="2400" b="0" dirty="0" smtClean="0">
                <a:latin typeface="OfficinaSans-Book"/>
              </a:rPr>
              <a:t> Boeing</a:t>
            </a:r>
            <a:r>
              <a:rPr lang="en-US" sz="2400" b="0" dirty="0">
                <a:latin typeface="OfficinaSans-Book"/>
              </a:rPr>
              <a:t>, </a:t>
            </a:r>
            <a:r>
              <a:rPr lang="el-GR" sz="2400" b="0" dirty="0" smtClean="0">
                <a:latin typeface="OfficinaSans-Book"/>
              </a:rPr>
              <a:t>	η οποία υποστήριζε ότι η Ευρωπαϊκή Ένωση και 	οι κυβερνήσεις της 	διοχέτευσαν δισεκατομμύρια 	δολάρια σε παράνομες επιδοτήσεις προς την 	</a:t>
            </a:r>
            <a:r>
              <a:rPr lang="en-US" sz="2400" b="0" dirty="0" smtClean="0">
                <a:latin typeface="OfficinaSans-Book"/>
              </a:rPr>
              <a:t>Airbus </a:t>
            </a:r>
            <a:r>
              <a:rPr lang="el-GR" sz="2400" b="0" dirty="0" smtClean="0">
                <a:latin typeface="OfficinaSans-Book"/>
              </a:rPr>
              <a:t>από το 1970 έως το 2004. </a:t>
            </a:r>
            <a:r>
              <a:rPr lang="en-US" sz="2400" b="0" dirty="0" smtClean="0">
                <a:latin typeface="OfficinaSans-Book"/>
              </a:rPr>
              <a:t> </a:t>
            </a:r>
            <a:r>
              <a:rPr lang="en-US" sz="2400" b="0" dirty="0">
                <a:latin typeface="OfficinaSans-Book"/>
              </a:rPr>
              <a:t>	</a:t>
            </a:r>
          </a:p>
          <a:p>
            <a:pPr>
              <a:spcBef>
                <a:spcPct val="20000"/>
              </a:spcBef>
            </a:pPr>
            <a:r>
              <a:rPr lang="el-GR" sz="2400" b="0" dirty="0" smtClean="0">
                <a:latin typeface="OfficinaSans-Book"/>
              </a:rPr>
              <a:t>Οι δικηγόροι της </a:t>
            </a:r>
            <a:r>
              <a:rPr lang="en-US" sz="2400" b="0" dirty="0" smtClean="0">
                <a:latin typeface="OfficinaSans-Book"/>
              </a:rPr>
              <a:t>Boeing </a:t>
            </a:r>
            <a:r>
              <a:rPr lang="el-GR" sz="2400" b="0" dirty="0" smtClean="0">
                <a:latin typeface="OfficinaSans-Book"/>
              </a:rPr>
              <a:t>είπαν ότι μια απόφαση κατά της </a:t>
            </a:r>
            <a:r>
              <a:rPr lang="en-US" sz="2400" b="0" dirty="0" smtClean="0">
                <a:latin typeface="OfficinaSans-Book"/>
              </a:rPr>
              <a:t>Airbus</a:t>
            </a:r>
            <a:r>
              <a:rPr lang="el-GR" sz="2400" b="0" dirty="0" smtClean="0">
                <a:latin typeface="OfficinaSans-Book"/>
              </a:rPr>
              <a:t> μπορούσε να σημαίνει ότι θα της ζητείτο είτε να </a:t>
            </a:r>
            <a:r>
              <a:rPr lang="el-GR" sz="2400" b="0" dirty="0" err="1" smtClean="0">
                <a:latin typeface="OfficinaSans-Book"/>
              </a:rPr>
              <a:t>επαναχρηματοδοτήσει</a:t>
            </a:r>
            <a:r>
              <a:rPr lang="el-GR" sz="2400" b="0" dirty="0" smtClean="0">
                <a:latin typeface="OfficinaSans-Book"/>
              </a:rPr>
              <a:t> αυτά τα δάνεια με εμπορικούς όρους είτε διαφορετικά να τα </a:t>
            </a:r>
            <a:r>
              <a:rPr lang="el-GR" sz="2400" b="0" dirty="0" err="1" smtClean="0">
                <a:latin typeface="OfficinaSans-Book"/>
              </a:rPr>
              <a:t>επαναδιαρθρώσει</a:t>
            </a:r>
            <a:r>
              <a:rPr lang="el-GR" sz="2400" b="0" dirty="0" smtClean="0">
                <a:latin typeface="OfficinaSans-Book"/>
              </a:rPr>
              <a:t>. </a:t>
            </a:r>
            <a:r>
              <a:rPr lang="en-US" sz="2400" b="0" dirty="0" smtClean="0">
                <a:latin typeface="OfficinaSans-Book"/>
              </a:rPr>
              <a:t> </a:t>
            </a:r>
            <a:endParaRPr lang="en-US" sz="2400" b="0" dirty="0">
              <a:latin typeface="OfficinaSans-Book"/>
            </a:endParaRPr>
          </a:p>
        </p:txBody>
      </p:sp>
      <p:sp>
        <p:nvSpPr>
          <p:cNvPr id="8" name="Rectangle 5"/>
          <p:cNvSpPr>
            <a:spLocks noChangeArrowheads="1"/>
          </p:cNvSpPr>
          <p:nvPr/>
        </p:nvSpPr>
        <p:spPr bwMode="auto">
          <a:xfrm>
            <a:off x="595313" y="687388"/>
            <a:ext cx="7779430" cy="707886"/>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Ο ΠΟΕ Αποφασίζει ότι η Ενίσχυση στην </a:t>
            </a:r>
            <a:r>
              <a:rPr lang="en-US" sz="2000" dirty="0" smtClean="0">
                <a:solidFill>
                  <a:schemeClr val="accent2"/>
                </a:solidFill>
              </a:rPr>
              <a:t>Airbus </a:t>
            </a:r>
            <a:r>
              <a:rPr lang="el-GR" sz="2000" dirty="0" smtClean="0">
                <a:solidFill>
                  <a:schemeClr val="accent2"/>
                </a:solidFill>
              </a:rPr>
              <a:t>για το</a:t>
            </a:r>
            <a:r>
              <a:rPr lang="en-US" sz="2000" dirty="0" smtClean="0">
                <a:solidFill>
                  <a:schemeClr val="accent2"/>
                </a:solidFill>
              </a:rPr>
              <a:t> </a:t>
            </a:r>
            <a:r>
              <a:rPr lang="en-US" sz="2000" dirty="0">
                <a:solidFill>
                  <a:schemeClr val="accent2"/>
                </a:solidFill>
              </a:rPr>
              <a:t>A380 </a:t>
            </a:r>
            <a:r>
              <a:rPr lang="el-GR" sz="2000" dirty="0" smtClean="0">
                <a:solidFill>
                  <a:schemeClr val="accent2"/>
                </a:solidFill>
              </a:rPr>
              <a:t>ήταν Παράνομη</a:t>
            </a:r>
            <a:endParaRPr lang="en-US" sz="2000" dirty="0">
              <a:solidFill>
                <a:schemeClr val="accent2"/>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utoUpdateAnimBg="0"/>
      <p:bldP spid="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 name="Group 8"/>
          <p:cNvGrpSpPr>
            <a:grpSpLocks/>
          </p:cNvGrpSpPr>
          <p:nvPr/>
        </p:nvGrpSpPr>
        <p:grpSpPr bwMode="auto">
          <a:xfrm>
            <a:off x="479425" y="0"/>
            <a:ext cx="5662613" cy="812800"/>
            <a:chOff x="566739" y="4345160"/>
            <a:chExt cx="5662264" cy="820738"/>
          </a:xfrm>
        </p:grpSpPr>
        <p:pic>
          <p:nvPicPr>
            <p:cNvPr id="89093" name="Picture 9"/>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1" name="Rectangle 3"/>
            <p:cNvSpPr txBox="1">
              <a:spLocks noChangeArrowheads="1"/>
            </p:cNvSpPr>
            <p:nvPr/>
          </p:nvSpPr>
          <p:spPr bwMode="auto">
            <a:xfrm>
              <a:off x="566739" y="4345160"/>
              <a:ext cx="5662264" cy="820738"/>
            </a:xfrm>
            <a:prstGeom prst="rect">
              <a:avLst/>
            </a:prstGeom>
            <a:noFill/>
            <a:ln w="9525">
              <a:noFill/>
              <a:miter lim="800000"/>
              <a:headEnd/>
              <a:tailEnd/>
            </a:ln>
          </p:spPr>
          <p:txBody>
            <a:bodyPr anchor="ctr"/>
            <a:lstStyle/>
            <a:p>
              <a:pPr eaLnBrk="0" hangingPunct="0">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cxnSp>
        <p:nvCxnSpPr>
          <p:cNvPr id="12" name="Straight Connector 11"/>
          <p:cNvCxnSpPr>
            <a:cxnSpLocks noChangeShapeType="1"/>
          </p:cNvCxnSpPr>
          <p:nvPr/>
        </p:nvCxnSpPr>
        <p:spPr bwMode="auto">
          <a:xfrm>
            <a:off x="495300" y="619125"/>
            <a:ext cx="7329488" cy="0"/>
          </a:xfrm>
          <a:prstGeom prst="line">
            <a:avLst/>
          </a:prstGeom>
          <a:noFill/>
          <a:ln w="19050" cap="rnd" algn="ctr">
            <a:solidFill>
              <a:srgbClr val="9C3A45"/>
            </a:solidFill>
            <a:prstDash val="sysDash"/>
            <a:round/>
            <a:headEnd/>
            <a:tailEnd/>
          </a:ln>
        </p:spPr>
      </p:cxnSp>
      <p:sp>
        <p:nvSpPr>
          <p:cNvPr id="16" name="Rectangle 5"/>
          <p:cNvSpPr>
            <a:spLocks noChangeArrowheads="1"/>
          </p:cNvSpPr>
          <p:nvPr/>
        </p:nvSpPr>
        <p:spPr bwMode="auto">
          <a:xfrm>
            <a:off x="479424" y="788988"/>
            <a:ext cx="7634061"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chemeClr val="accent2"/>
                </a:solidFill>
              </a:rPr>
              <a:t>Η Παραγωγή του </a:t>
            </a:r>
            <a:r>
              <a:rPr lang="en-US" sz="2000" dirty="0" err="1" smtClean="0">
                <a:solidFill>
                  <a:schemeClr val="accent2"/>
                </a:solidFill>
              </a:rPr>
              <a:t>Dreamliner</a:t>
            </a:r>
            <a:r>
              <a:rPr lang="en-US" sz="2000" dirty="0" smtClean="0">
                <a:solidFill>
                  <a:schemeClr val="accent2"/>
                </a:solidFill>
              </a:rPr>
              <a:t> </a:t>
            </a:r>
            <a:r>
              <a:rPr lang="el-GR" sz="2000" dirty="0" smtClean="0">
                <a:solidFill>
                  <a:schemeClr val="accent2"/>
                </a:solidFill>
              </a:rPr>
              <a:t>Υπό Στενότερο Έλεγχο</a:t>
            </a:r>
            <a:endParaRPr lang="en-US" sz="2000" dirty="0">
              <a:solidFill>
                <a:schemeClr val="accent2"/>
              </a:solidFill>
            </a:endParaRPr>
          </a:p>
        </p:txBody>
      </p:sp>
      <p:sp>
        <p:nvSpPr>
          <p:cNvPr id="21" name="Rectangle 20"/>
          <p:cNvSpPr>
            <a:spLocks noChangeArrowheads="1"/>
          </p:cNvSpPr>
          <p:nvPr/>
        </p:nvSpPr>
        <p:spPr bwMode="auto">
          <a:xfrm>
            <a:off x="566738" y="1277938"/>
            <a:ext cx="7351712" cy="4856714"/>
          </a:xfrm>
          <a:prstGeom prst="rect">
            <a:avLst/>
          </a:prstGeom>
          <a:noFill/>
          <a:ln w="9525" algn="ctr">
            <a:noFill/>
            <a:miter lim="800000"/>
            <a:headEnd/>
            <a:tailEnd/>
          </a:ln>
        </p:spPr>
        <p:txBody>
          <a:bodyPr>
            <a:spAutoFit/>
          </a:bodyPr>
          <a:lstStyle/>
          <a:p>
            <a:pPr>
              <a:spcBef>
                <a:spcPct val="20000"/>
              </a:spcBef>
            </a:pPr>
            <a:r>
              <a:rPr lang="el-GR" sz="1800" b="0" dirty="0" smtClean="0">
                <a:latin typeface="OfficinaSans-Book"/>
              </a:rPr>
              <a:t>Η</a:t>
            </a:r>
            <a:r>
              <a:rPr lang="en-US" sz="1800" b="0" dirty="0" smtClean="0">
                <a:latin typeface="OfficinaSans-Book"/>
              </a:rPr>
              <a:t> Boeing</a:t>
            </a:r>
            <a:r>
              <a:rPr lang="el-GR" sz="1800" b="0" dirty="0" smtClean="0">
                <a:latin typeface="OfficinaSans-Book"/>
              </a:rPr>
              <a:t> στο παρελθόν σχεδίαζε και κατασκεύαζε τα αεροσκάφη της μέσα στην επιχείρηση, αναλαμβάνοντας και το συνολικό κόστος. </a:t>
            </a:r>
            <a:r>
              <a:rPr lang="en-US" sz="1800" b="0" dirty="0" smtClean="0">
                <a:latin typeface="OfficinaSans-Book"/>
              </a:rPr>
              <a:t>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Όμως στις αρχές της δεκαετίας, όταν οι αερομεταφορές μειώθηκαν μετά τις τρομοκρατικές επιθέσεις της 11</a:t>
            </a:r>
            <a:r>
              <a:rPr lang="el-GR" sz="1800" b="0" baseline="30000" dirty="0" smtClean="0">
                <a:latin typeface="OfficinaSans-Book"/>
              </a:rPr>
              <a:t>ης</a:t>
            </a:r>
            <a:r>
              <a:rPr lang="el-GR" sz="1800" b="0" dirty="0" smtClean="0">
                <a:latin typeface="OfficinaSans-Book"/>
              </a:rPr>
              <a:t> Σεπτεμβρίου, τα κορυφαία στελέχη της </a:t>
            </a:r>
            <a:r>
              <a:rPr lang="en-US" sz="1800" b="0" dirty="0" smtClean="0">
                <a:latin typeface="OfficinaSans-Book"/>
              </a:rPr>
              <a:t>Boeing</a:t>
            </a:r>
            <a:r>
              <a:rPr lang="el-GR" sz="1800" b="0" dirty="0" smtClean="0">
                <a:latin typeface="OfficinaSans-Book"/>
              </a:rPr>
              <a:t> αρνήθηκαν να επενδύσουν περισσότερα από </a:t>
            </a:r>
            <a:r>
              <a:rPr lang="en-US" sz="1800" b="0" dirty="0" smtClean="0">
                <a:latin typeface="OfficinaSans-Book"/>
              </a:rPr>
              <a:t> $</a:t>
            </a:r>
            <a:r>
              <a:rPr lang="en-US" sz="1800" b="0" dirty="0">
                <a:latin typeface="OfficinaSans-Book"/>
              </a:rPr>
              <a:t>10 </a:t>
            </a:r>
            <a:r>
              <a:rPr lang="el-GR" sz="1800" b="0" dirty="0" smtClean="0">
                <a:latin typeface="OfficinaSans-Book"/>
              </a:rPr>
              <a:t>δισεκατομμύρια για την ανάπτυξη ενός νέου αεροσκάφους. </a:t>
            </a:r>
            <a:r>
              <a:rPr lang="en-US" sz="1800" b="0" dirty="0" smtClean="0">
                <a:latin typeface="OfficinaSans-Book"/>
              </a:rPr>
              <a:t>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Ως μια λύση, οι προμηθευτές θα αναλάμβαναν τη χρηματοδότηση των δραστηριοτήτων εκείνων που συνεπάγονταν η συμμετοχή τους στο πρόγραμμα, μοιραζόμενοι </a:t>
            </a:r>
            <a:r>
              <a:rPr lang="el-GR" sz="1800" b="0" dirty="0" smtClean="0">
                <a:latin typeface="OfficinaSans-Book"/>
              </a:rPr>
              <a:t>το κόστος και </a:t>
            </a:r>
            <a:r>
              <a:rPr lang="el-GR" sz="1800" b="0" dirty="0" smtClean="0">
                <a:latin typeface="OfficinaSans-Book"/>
              </a:rPr>
              <a:t>τον επιχειρηματικό κίνδυνο.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Όταν όμως οι εργάτες παραγωγής άρχισαν τη συναρμολόγηση του πρώτου </a:t>
            </a:r>
            <a:r>
              <a:rPr lang="en-US" sz="1800" b="0" dirty="0" err="1" smtClean="0">
                <a:latin typeface="OfficinaSans-Book"/>
              </a:rPr>
              <a:t>Dreamliner</a:t>
            </a:r>
            <a:r>
              <a:rPr lang="en-US" sz="1800" b="0" dirty="0">
                <a:latin typeface="OfficinaSans-Book"/>
              </a:rPr>
              <a:t>, </a:t>
            </a:r>
            <a:r>
              <a:rPr lang="el-GR" sz="1800" b="0" dirty="0" smtClean="0">
                <a:latin typeface="OfficinaSans-Book"/>
              </a:rPr>
              <a:t>κάποια μέρη φάνηκαν να μην είναι ποιοτικά όπως έπρεπε, ενώ διάφορα βασικά τμήματα του αεροσκάφους δεν είχαν ολοκληρωθεί. </a:t>
            </a:r>
            <a:endParaRPr lang="en-US" sz="18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left)">
                                      <p:cBhvr>
                                        <p:cTn id="1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utoUpdateAnimBg="0"/>
      <p:bldP spid="21"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7" name="Group 39"/>
          <p:cNvGrpSpPr>
            <a:grpSpLocks/>
          </p:cNvGrpSpPr>
          <p:nvPr/>
        </p:nvGrpSpPr>
        <p:grpSpPr bwMode="auto">
          <a:xfrm>
            <a:off x="247650" y="255588"/>
            <a:ext cx="8720138" cy="6297612"/>
            <a:chOff x="566738" y="2200275"/>
            <a:chExt cx="7805737" cy="4219575"/>
          </a:xfrm>
        </p:grpSpPr>
        <p:sp>
          <p:nvSpPr>
            <p:cNvPr id="91142" name="Rectangle 7"/>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91143" name="Rectangle 8"/>
            <p:cNvSpPr>
              <a:spLocks noChangeArrowheads="1"/>
            </p:cNvSpPr>
            <p:nvPr/>
          </p:nvSpPr>
          <p:spPr bwMode="auto">
            <a:xfrm>
              <a:off x="581024" y="2219327"/>
              <a:ext cx="7772401" cy="23557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0" name="Text Box 7"/>
          <p:cNvSpPr txBox="1">
            <a:spLocks noChangeArrowheads="1"/>
          </p:cNvSpPr>
          <p:nvPr/>
        </p:nvSpPr>
        <p:spPr bwMode="auto">
          <a:xfrm>
            <a:off x="349249" y="290513"/>
            <a:ext cx="1653721"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t>ΠΙΝΑΚΑΣ</a:t>
            </a:r>
            <a:r>
              <a:rPr lang="en-US" dirty="0" smtClean="0"/>
              <a:t> </a:t>
            </a:r>
            <a:r>
              <a:rPr lang="en-US" dirty="0"/>
              <a:t>10-2</a:t>
            </a:r>
          </a:p>
        </p:txBody>
      </p:sp>
      <p:sp>
        <p:nvSpPr>
          <p:cNvPr id="11" name="Rectangle 10"/>
          <p:cNvSpPr>
            <a:spLocks noChangeArrowheads="1"/>
          </p:cNvSpPr>
          <p:nvPr/>
        </p:nvSpPr>
        <p:spPr bwMode="auto">
          <a:xfrm>
            <a:off x="4108450" y="0"/>
            <a:ext cx="4702175" cy="336550"/>
          </a:xfrm>
          <a:prstGeom prst="rect">
            <a:avLst/>
          </a:prstGeom>
          <a:noFill/>
          <a:ln w="9525">
            <a:noFill/>
            <a:miter lim="800000"/>
            <a:headEnd/>
            <a:tailEnd/>
          </a:ln>
        </p:spPr>
        <p:txBody>
          <a:bodyPr>
            <a:spAutoFit/>
          </a:bodyPr>
          <a:lstStyle/>
          <a:p>
            <a:pPr>
              <a:spcBef>
                <a:spcPct val="10000"/>
              </a:spcBef>
              <a:spcAft>
                <a:spcPct val="10000"/>
              </a:spcAft>
            </a:pPr>
            <a:endParaRPr lang="en-US" sz="1600"/>
          </a:p>
        </p:txBody>
      </p:sp>
      <p:sp>
        <p:nvSpPr>
          <p:cNvPr id="12" name="Rectangle 11"/>
          <p:cNvSpPr>
            <a:spLocks noChangeArrowheads="1"/>
          </p:cNvSpPr>
          <p:nvPr/>
        </p:nvSpPr>
        <p:spPr bwMode="auto">
          <a:xfrm>
            <a:off x="330200" y="722313"/>
            <a:ext cx="8564563" cy="57515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 name="Picture 2"/>
          <p:cNvPicPr>
            <a:picLocks noChangeAspect="1"/>
          </p:cNvPicPr>
          <p:nvPr/>
        </p:nvPicPr>
        <p:blipFill>
          <a:blip r:embed="rId3" cstate="print"/>
          <a:srcRect/>
          <a:stretch>
            <a:fillRect/>
          </a:stretch>
        </p:blipFill>
        <p:spPr bwMode="auto">
          <a:xfrm>
            <a:off x="463550" y="866775"/>
            <a:ext cx="8286750" cy="5411788"/>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par>
                          <p:cTn id="14" fill="hold">
                            <p:stCondLst>
                              <p:cond delay="1000"/>
                            </p:stCondLst>
                            <p:childTnLst>
                              <p:par>
                                <p:cTn id="15" presetID="2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9457" name="Group 24"/>
          <p:cNvGrpSpPr>
            <a:grpSpLocks/>
          </p:cNvGrpSpPr>
          <p:nvPr/>
        </p:nvGrpSpPr>
        <p:grpSpPr bwMode="auto">
          <a:xfrm>
            <a:off x="566738" y="406400"/>
            <a:ext cx="7004050" cy="144463"/>
            <a:chOff x="566738" y="406400"/>
            <a:chExt cx="5805033" cy="145144"/>
          </a:xfrm>
        </p:grpSpPr>
        <p:sp>
          <p:nvSpPr>
            <p:cNvPr id="19466" name="Rectangle 19"/>
            <p:cNvSpPr>
              <a:spLocks noChangeArrowheads="1"/>
            </p:cNvSpPr>
            <p:nvPr/>
          </p:nvSpPr>
          <p:spPr bwMode="auto">
            <a:xfrm>
              <a:off x="909220" y="406400"/>
              <a:ext cx="5448827" cy="132077"/>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19467" name="Straight Connector 22"/>
            <p:cNvCxnSpPr>
              <a:cxnSpLocks noChangeShapeType="1"/>
            </p:cNvCxnSpPr>
            <p:nvPr/>
          </p:nvCxnSpPr>
          <p:spPr bwMode="auto">
            <a:xfrm>
              <a:off x="566738" y="551544"/>
              <a:ext cx="5805033" cy="0"/>
            </a:xfrm>
            <a:prstGeom prst="line">
              <a:avLst/>
            </a:prstGeom>
            <a:noFill/>
            <a:ln w="19050" cap="rnd" algn="ctr">
              <a:solidFill>
                <a:srgbClr val="9C3A45"/>
              </a:solidFill>
              <a:prstDash val="sysDash"/>
              <a:round/>
              <a:headEnd/>
              <a:tailEnd/>
            </a:ln>
          </p:spPr>
        </p:cxnSp>
      </p:grpSp>
      <p:sp>
        <p:nvSpPr>
          <p:cNvPr id="19458"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grpSp>
        <p:nvGrpSpPr>
          <p:cNvPr id="19459" name="Group 39"/>
          <p:cNvGrpSpPr>
            <a:grpSpLocks/>
          </p:cNvGrpSpPr>
          <p:nvPr/>
        </p:nvGrpSpPr>
        <p:grpSpPr bwMode="auto">
          <a:xfrm>
            <a:off x="247650" y="617538"/>
            <a:ext cx="8729663" cy="6040437"/>
            <a:chOff x="566738" y="2200275"/>
            <a:chExt cx="7805737" cy="4219575"/>
          </a:xfrm>
        </p:grpSpPr>
        <p:sp>
          <p:nvSpPr>
            <p:cNvPr id="19464" name="Rectangle 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9465" name="Rectangle 10"/>
            <p:cNvSpPr>
              <a:spLocks noChangeArrowheads="1"/>
            </p:cNvSpPr>
            <p:nvPr/>
          </p:nvSpPr>
          <p:spPr bwMode="auto">
            <a:xfrm>
              <a:off x="581023" y="2219326"/>
              <a:ext cx="7772401" cy="22739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9460" name="Rectangle 12"/>
          <p:cNvSpPr>
            <a:spLocks noChangeArrowheads="1"/>
          </p:cNvSpPr>
          <p:nvPr/>
        </p:nvSpPr>
        <p:spPr bwMode="auto">
          <a:xfrm>
            <a:off x="349250" y="998538"/>
            <a:ext cx="8607425" cy="5588000"/>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9461" name="Rectangle 13"/>
          <p:cNvSpPr>
            <a:spLocks noChangeArrowheads="1"/>
          </p:cNvSpPr>
          <p:nvPr/>
        </p:nvSpPr>
        <p:spPr bwMode="auto">
          <a:xfrm>
            <a:off x="2583542" y="627063"/>
            <a:ext cx="7913007" cy="307777"/>
          </a:xfrm>
          <a:prstGeom prst="rect">
            <a:avLst/>
          </a:prstGeom>
          <a:noFill/>
          <a:ln w="9525">
            <a:noFill/>
            <a:miter lim="800000"/>
            <a:headEnd/>
            <a:tailEnd/>
          </a:ln>
        </p:spPr>
        <p:txBody>
          <a:bodyPr wrap="square">
            <a:spAutoFit/>
          </a:bodyPr>
          <a:lstStyle/>
          <a:p>
            <a:pPr>
              <a:spcBef>
                <a:spcPct val="10000"/>
              </a:spcBef>
              <a:spcAft>
                <a:spcPct val="10000"/>
              </a:spcAft>
            </a:pPr>
            <a:r>
              <a:rPr lang="el-GR" dirty="0" smtClean="0">
                <a:solidFill>
                  <a:srgbClr val="8A3A6A"/>
                </a:solidFill>
              </a:rPr>
              <a:t>Συμφωνίες στη Διάσκεψη του</a:t>
            </a:r>
            <a:r>
              <a:rPr lang="en-US" dirty="0" smtClean="0">
                <a:solidFill>
                  <a:srgbClr val="8A3A6A"/>
                </a:solidFill>
              </a:rPr>
              <a:t> </a:t>
            </a:r>
            <a:r>
              <a:rPr lang="el-GR" dirty="0" smtClean="0">
                <a:solidFill>
                  <a:srgbClr val="8A3A6A"/>
                </a:solidFill>
              </a:rPr>
              <a:t>ΠΟΕ στο Χονγκ-Κονγκ</a:t>
            </a:r>
            <a:r>
              <a:rPr lang="en-US" dirty="0" smtClean="0">
                <a:solidFill>
                  <a:srgbClr val="8A3A6A"/>
                </a:solidFill>
              </a:rPr>
              <a:t>, </a:t>
            </a:r>
            <a:r>
              <a:rPr lang="el-GR" dirty="0" smtClean="0">
                <a:solidFill>
                  <a:srgbClr val="8A3A6A"/>
                </a:solidFill>
              </a:rPr>
              <a:t>Δεκέμβριος</a:t>
            </a:r>
            <a:r>
              <a:rPr lang="en-US" dirty="0" smtClean="0">
                <a:solidFill>
                  <a:srgbClr val="8A3A6A"/>
                </a:solidFill>
              </a:rPr>
              <a:t> 2005</a:t>
            </a:r>
          </a:p>
        </p:txBody>
      </p:sp>
      <p:sp>
        <p:nvSpPr>
          <p:cNvPr id="19462" name="Text Box 7"/>
          <p:cNvSpPr txBox="1">
            <a:spLocks noChangeArrowheads="1"/>
          </p:cNvSpPr>
          <p:nvPr/>
        </p:nvSpPr>
        <p:spPr bwMode="auto">
          <a:xfrm>
            <a:off x="261937" y="654050"/>
            <a:ext cx="2249033" cy="286232"/>
          </a:xfrm>
          <a:prstGeom prst="rect">
            <a:avLst/>
          </a:prstGeom>
          <a:solidFill>
            <a:srgbClr val="E8F0D4"/>
          </a:solidFill>
          <a:ln w="9525" algn="ctr">
            <a:noFill/>
            <a:miter lim="800000"/>
            <a:headEnd/>
            <a:tailEnd/>
          </a:ln>
        </p:spPr>
        <p:txBody>
          <a:bodyPr wrap="square">
            <a:spAutoFit/>
          </a:bodyPr>
          <a:lstStyle/>
          <a:p>
            <a:pPr marL="457200" indent="-457200">
              <a:lnSpc>
                <a:spcPct val="90000"/>
              </a:lnSpc>
              <a:spcBef>
                <a:spcPct val="10000"/>
              </a:spcBef>
              <a:spcAft>
                <a:spcPct val="10000"/>
              </a:spcAft>
            </a:pPr>
            <a:r>
              <a:rPr lang="el-GR" dirty="0" smtClean="0">
                <a:solidFill>
                  <a:srgbClr val="831951"/>
                </a:solidFill>
              </a:rPr>
              <a:t>ΠΙΝΑΚΑΣ</a:t>
            </a:r>
            <a:r>
              <a:rPr lang="en-US" dirty="0" smtClean="0"/>
              <a:t> </a:t>
            </a:r>
            <a:r>
              <a:rPr lang="en-US" dirty="0"/>
              <a:t>10-1 </a:t>
            </a:r>
            <a:r>
              <a:rPr lang="en-US" dirty="0">
                <a:solidFill>
                  <a:schemeClr val="bg2"/>
                </a:solidFill>
              </a:rPr>
              <a:t>(2 </a:t>
            </a:r>
            <a:r>
              <a:rPr lang="el-GR" dirty="0" smtClean="0">
                <a:solidFill>
                  <a:schemeClr val="bg2"/>
                </a:solidFill>
              </a:rPr>
              <a:t>από</a:t>
            </a:r>
            <a:r>
              <a:rPr lang="en-US" dirty="0" smtClean="0">
                <a:solidFill>
                  <a:schemeClr val="bg2"/>
                </a:solidFill>
              </a:rPr>
              <a:t> </a:t>
            </a:r>
            <a:r>
              <a:rPr lang="en-US" dirty="0">
                <a:solidFill>
                  <a:schemeClr val="bg2"/>
                </a:solidFill>
              </a:rPr>
              <a:t>2)</a:t>
            </a:r>
            <a:endParaRPr lang="en-US" dirty="0"/>
          </a:p>
        </p:txBody>
      </p:sp>
      <p:pic>
        <p:nvPicPr>
          <p:cNvPr id="16" name="Picture 15" descr="Feenstra_table"/>
          <p:cNvPicPr>
            <a:picLocks noChangeAspect="1" noChangeArrowheads="1"/>
          </p:cNvPicPr>
          <p:nvPr/>
        </p:nvPicPr>
        <p:blipFill>
          <a:blip r:embed="rId3" cstate="print"/>
          <a:srcRect/>
          <a:stretch>
            <a:fillRect/>
          </a:stretch>
        </p:blipFill>
        <p:spPr bwMode="auto">
          <a:xfrm>
            <a:off x="368300" y="1298575"/>
            <a:ext cx="8388350" cy="500856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1. 	</a:t>
            </a:r>
            <a:r>
              <a:rPr lang="el-GR" sz="2400" b="0" dirty="0" smtClean="0"/>
              <a:t>Μια εξαγωγική επιδότηση οδηγεί σε μείωση της ευημερίας για μια μικρή εξαγωγική χώρα που αντιμετωπίζει μια σταθερή παγκόσμια τιμή. Η μείωση της ευημερίας είναι μια απώλεια νεκρού βάρους και συνίσταται σε μια απώλεια κατανάλωσης και παραγωγής, παρόμοια με αυτή ενός εισαγωγικού δασμού για μια μικρή χώρα. </a:t>
            </a:r>
            <a:endParaRPr lang="en-US" sz="2400" b="0" dirty="0"/>
          </a:p>
        </p:txBody>
      </p:sp>
      <p:sp>
        <p:nvSpPr>
          <p:cNvPr id="9318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32069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2. 	</a:t>
            </a:r>
            <a:r>
              <a:rPr lang="el-GR" sz="2400" b="0" dirty="0" smtClean="0"/>
              <a:t>Στην περίπτωση μιας μεγάλης χώρας, μια εξαγωγική επιδότηση μειώνει την τιμή αυτού του προϊόντος στον υπόλοιπο λόγο.  Η μείωση της εξαγωγικής τιμής αποτελεί μια απώλεια σε όρους εμπορίου για τη χώρα που εξάγει. Επομένως, η ευημερία των εξαγωγέων επιδεινώνεται λόγω τόσο της απώλειας νεκρού βάρους που προκαλεί η επιδότηση όσο και της επιδείνωσης των όρων εμπορίου.</a:t>
            </a:r>
            <a:r>
              <a:rPr lang="en-US" sz="2400" b="0" dirty="0" smtClean="0"/>
              <a:t> </a:t>
            </a:r>
            <a:r>
              <a:rPr lang="el-GR" sz="2400" b="0" dirty="0" smtClean="0"/>
              <a:t>Αυτό έρχεται σε αντίθεση με τις επιπτώσεις ενός εισαγωγικού δασμού στην περίπτωση της μεγάλης χώρας, ο οποίος προκαλεί βελτίωση των όρων εμπορίου για την εισάγουσα χώρα. </a:t>
            </a:r>
            <a:endParaRPr lang="en-US" sz="2400" b="0" dirty="0"/>
          </a:p>
        </p:txBody>
      </p:sp>
      <p:sp>
        <p:nvSpPr>
          <p:cNvPr id="9523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5235" name="Text Box 5"/>
          <p:cNvSpPr txBox="1">
            <a:spLocks noChangeArrowheads="1"/>
          </p:cNvSpPr>
          <p:nvPr/>
        </p:nvSpPr>
        <p:spPr bwMode="auto">
          <a:xfrm>
            <a:off x="566738" y="423863"/>
            <a:ext cx="31198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523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3. 	</a:t>
            </a:r>
            <a:r>
              <a:rPr lang="el-GR" sz="2400" b="0" dirty="0" smtClean="0"/>
              <a:t>Οι εξαγωγικές επιδοτήσεις που εφαρμόζονται από μια μεγάλη χώρα προκαλούν ένα κέρδος για τις εισάγουσες χώρες στον υπόλοιπο κόσμοι, μειώνοντας τις τιμές εισαγωγών τους. Επομένως, η κατάργηση αυτών των προγραμμάτων επιδότησης έχει αρνητικό αποτέλεσμα για τις χώρες αυτές. Πράγματι, πολλές από τις φτωχότερες χώρες είναι καθαροί εισαγωγείς τροφίμων που θα αντιμετωπίσουν υψηλότερες τιμές καθώς καταργούνται οι αγροτικές επιδοτήσεις στην Ευρωπαϊκή Ένωση και τις ΗΠΑ. </a:t>
            </a:r>
            <a:endParaRPr lang="en-US" sz="2400" b="0" dirty="0"/>
          </a:p>
        </p:txBody>
      </p:sp>
      <p:sp>
        <p:nvSpPr>
          <p:cNvPr id="9728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7283" name="Text Box 5"/>
          <p:cNvSpPr txBox="1">
            <a:spLocks noChangeArrowheads="1"/>
          </p:cNvSpPr>
          <p:nvPr/>
        </p:nvSpPr>
        <p:spPr bwMode="auto">
          <a:xfrm>
            <a:off x="566738" y="423863"/>
            <a:ext cx="32214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7284"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4. 	</a:t>
            </a:r>
            <a:r>
              <a:rPr lang="el-GR" sz="2400" b="0" dirty="0" smtClean="0"/>
              <a:t>Οι επιδοτήσεις παραγωγής σε εγχώριους παραγωγούς έχουν επίσης την επίπτωση της αύξησης της εγχώριας παραγωγής. Ωστόσο, οι καταναλωτές παραμένουν ανεπηρέαστοι από αυτές τις επιδοτήσεις. Ως αποτέλεσμα, η απώλεια νεκρού βάρους μιας επιδότησης παραγωγής είναι μικρότερη απ’ ότι για μια ισόποση εξαγωγική επιδότηση, και η επιδείνωση των όρων εμπορίου είναι επίσης μικρότερη. </a:t>
            </a:r>
            <a:endParaRPr lang="en-US" sz="2400" b="0" dirty="0"/>
          </a:p>
        </p:txBody>
      </p:sp>
      <p:sp>
        <p:nvSpPr>
          <p:cNvPr id="99330"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99331" name="Text Box 5"/>
          <p:cNvSpPr txBox="1">
            <a:spLocks noChangeArrowheads="1"/>
          </p:cNvSpPr>
          <p:nvPr/>
        </p:nvSpPr>
        <p:spPr bwMode="auto">
          <a:xfrm>
            <a:off x="566738" y="423863"/>
            <a:ext cx="3265033"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99332"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5. 	</a:t>
            </a:r>
            <a:r>
              <a:rPr lang="el-GR" sz="2400" b="0" dirty="0" smtClean="0"/>
              <a:t>Είναι πολύ συνηθισμένο οι χώρες να παρέχουν επιδοτήσεις στους κλάδους τους υψηλής τεχνολογίας επειδή οι κυβερνήσεις πιστεύουν ότι οι επιδοτήσεις αυτές μπορούν να δημιουργήσουν στρατηγικό πλεονέκτημα για τις επιχειρήσεις τους στις διεθνείς αγορές. Επειδή οι κλάδοι αυτοί συχνά έχουν ελάχιστους παγκόσμιους ανταγωνιστές,  χρησιμοποιούμε τη θεωρία των παιγνίων (τη μελέτη των στρατηγικών αλληλεπιδράσεων) προκειμένου να προσδιορίσουμε το πώς οι επιχειρήσεις λαμβάνουν τις αποφάσεις τους υπό συνθήκες ατελούς ανταγωνισμού.  </a:t>
            </a:r>
            <a:endParaRPr lang="en-US" sz="2400" b="0" dirty="0"/>
          </a:p>
        </p:txBody>
      </p:sp>
      <p:sp>
        <p:nvSpPr>
          <p:cNvPr id="101378"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01379" name="Text Box 5"/>
          <p:cNvSpPr txBox="1">
            <a:spLocks noChangeArrowheads="1"/>
          </p:cNvSpPr>
          <p:nvPr/>
        </p:nvSpPr>
        <p:spPr bwMode="auto">
          <a:xfrm>
            <a:off x="566738" y="423863"/>
            <a:ext cx="34101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01380"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6. 	</a:t>
            </a:r>
            <a:r>
              <a:rPr lang="el-GR" sz="2400" b="0" dirty="0" smtClean="0"/>
              <a:t>Ισορροπία </a:t>
            </a:r>
            <a:r>
              <a:rPr lang="en-US" sz="2400" b="0" dirty="0" smtClean="0"/>
              <a:t>Nash </a:t>
            </a:r>
            <a:r>
              <a:rPr lang="el-GR" sz="2400" b="0" dirty="0" smtClean="0"/>
              <a:t>σε ένα παίγνιο είναι μια κατάσταση στην οποία κάθε παίκτης έχει τη βέλτιστη αντίδραση σε στην ενέργεια του άλλου παίκτη. Σε ένα παίγνιο με πολλαπλές ισορροπίες, το αποτέλεσμα μπορεί να εξαρτάται από ένα εξωτερικό παράγοντα, όπως τη δυνατότητα ενός παίκτη να κάνει την πρώτη κίνηση. </a:t>
            </a:r>
            <a:endParaRPr lang="en-US" sz="2400" b="0" dirty="0"/>
          </a:p>
        </p:txBody>
      </p:sp>
      <p:sp>
        <p:nvSpPr>
          <p:cNvPr id="103426"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03427" name="Text Box 5"/>
          <p:cNvSpPr txBox="1">
            <a:spLocks noChangeArrowheads="1"/>
          </p:cNvSpPr>
          <p:nvPr/>
        </p:nvSpPr>
        <p:spPr bwMode="auto">
          <a:xfrm>
            <a:off x="566738" y="423863"/>
            <a:ext cx="3627891"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03428"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8142287" cy="4179887"/>
          </a:xfrm>
          <a:prstGeom prst="rect">
            <a:avLst/>
          </a:prstGeom>
          <a:noFill/>
          <a:ln w="9525">
            <a:noFill/>
            <a:miter lim="800000"/>
            <a:headEnd/>
            <a:tailEnd/>
          </a:ln>
        </p:spPr>
        <p:txBody>
          <a:bodyPr/>
          <a:lstStyle/>
          <a:p>
            <a:pPr marL="465138" indent="-465138">
              <a:spcBef>
                <a:spcPct val="10000"/>
              </a:spcBef>
              <a:spcAft>
                <a:spcPct val="10000"/>
              </a:spcAft>
            </a:pPr>
            <a:r>
              <a:rPr lang="en-US" sz="2400" b="0" dirty="0"/>
              <a:t>7. 	</a:t>
            </a:r>
            <a:r>
              <a:rPr lang="el-GR" sz="2400" b="0" dirty="0" smtClean="0"/>
              <a:t>Οι εξαγωγικές επιδοτήσεις μπορούν να επηρεάσουν την ισορροπία </a:t>
            </a:r>
            <a:r>
              <a:rPr lang="en-US" sz="2400" b="0" dirty="0" smtClean="0"/>
              <a:t>Nash </a:t>
            </a:r>
            <a:r>
              <a:rPr lang="el-GR" sz="2400" b="0" dirty="0" smtClean="0"/>
              <a:t>ενός παιγνίου αλλάζοντας τα κέρδη των επιχειρήσεων. Εάν μια επιδότηση αυξάνει τα κέρδη μιας επιχείρησης κατά ποσό μεγαλύτερο από το κόστος της επιδότησης, τότε υπάρχει λόγος για την κυβέρνηση να παρέχει αυτή την επιδότηση. Όπως, όμως, έχουμε δει, οι επιδοτήσεις δεν δικαιολογούνται πάντα, εκτός εάν μπορούν να αναγκάσουν τις ανταγωνιστικές επιχειρήσεις να εξέλθουν από την αγορά, κάτι όμως που μπορεί και να μην συμβεί. </a:t>
            </a:r>
            <a:endParaRPr lang="en-US" sz="2400" b="0" dirty="0"/>
          </a:p>
        </p:txBody>
      </p:sp>
      <p:sp>
        <p:nvSpPr>
          <p:cNvPr id="105474"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105475" name="Text Box 5"/>
          <p:cNvSpPr txBox="1">
            <a:spLocks noChangeArrowheads="1"/>
          </p:cNvSpPr>
          <p:nvPr/>
        </p:nvSpPr>
        <p:spPr bwMode="auto">
          <a:xfrm>
            <a:off x="566738" y="423863"/>
            <a:ext cx="29021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ΣΗΜΕΙΑ-ΚΛΕΙΔΙΑ</a:t>
            </a:r>
            <a:endParaRPr lang="en-US" sz="2400" dirty="0">
              <a:solidFill>
                <a:srgbClr val="007589"/>
              </a:solidFill>
            </a:endParaRPr>
          </a:p>
        </p:txBody>
      </p:sp>
      <p:cxnSp>
        <p:nvCxnSpPr>
          <p:cNvPr id="105476"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8114"/>
                                        </p:tgtEl>
                                        <p:attrNameLst>
                                          <p:attrName>style.visibility</p:attrName>
                                        </p:attrNameLst>
                                      </p:cBhvr>
                                      <p:to>
                                        <p:strVal val="visible"/>
                                      </p:to>
                                    </p:set>
                                    <p:animEffect transition="in" filter="wipe(left)">
                                      <p:cBhvr>
                                        <p:cTn id="7" dur="500"/>
                                        <p:tgtEl>
                                          <p:spTgt spid="85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ChangeArrowheads="1"/>
          </p:cNvSpPr>
          <p:nvPr/>
        </p:nvSpPr>
        <p:spPr bwMode="auto">
          <a:xfrm>
            <a:off x="566738" y="1350963"/>
            <a:ext cx="2887662" cy="4179887"/>
          </a:xfrm>
          <a:prstGeom prst="rect">
            <a:avLst/>
          </a:prstGeom>
          <a:noFill/>
          <a:ln w="9525">
            <a:noFill/>
            <a:miter lim="800000"/>
            <a:headEnd/>
            <a:tailEnd/>
          </a:ln>
        </p:spPr>
        <p:txBody>
          <a:bodyPr/>
          <a:lstStyle/>
          <a:p>
            <a:pPr>
              <a:spcBef>
                <a:spcPct val="10000"/>
              </a:spcBef>
              <a:spcAft>
                <a:spcPct val="10000"/>
              </a:spcAft>
            </a:pPr>
            <a:r>
              <a:rPr lang="el-GR" sz="1600" dirty="0" smtClean="0"/>
              <a:t>Εξαγωγική επιδότηση</a:t>
            </a:r>
            <a:endParaRPr lang="el-GR" sz="1600" dirty="0"/>
          </a:p>
          <a:p>
            <a:pPr>
              <a:spcBef>
                <a:spcPct val="10000"/>
              </a:spcBef>
              <a:spcAft>
                <a:spcPct val="10000"/>
              </a:spcAft>
            </a:pPr>
            <a:r>
              <a:rPr lang="el-GR" sz="1600" dirty="0" smtClean="0"/>
              <a:t>Κοινή Αγροτική Πολιτική (ΚΑΠ)</a:t>
            </a:r>
            <a:endParaRPr lang="en-US" sz="1600" dirty="0"/>
          </a:p>
          <a:p>
            <a:pPr>
              <a:spcBef>
                <a:spcPct val="10000"/>
              </a:spcBef>
              <a:spcAft>
                <a:spcPct val="10000"/>
              </a:spcAft>
            </a:pPr>
            <a:r>
              <a:rPr lang="el-GR" sz="1600" dirty="0" smtClean="0"/>
              <a:t>Έμμεσες επιδοτήσεις</a:t>
            </a:r>
            <a:endParaRPr lang="en-US" sz="1600" dirty="0"/>
          </a:p>
          <a:p>
            <a:pPr>
              <a:spcBef>
                <a:spcPct val="10000"/>
              </a:spcBef>
              <a:spcAft>
                <a:spcPct val="10000"/>
              </a:spcAft>
            </a:pPr>
            <a:r>
              <a:rPr lang="el-GR" sz="1600" dirty="0" smtClean="0"/>
              <a:t>Ενίσχυση εγχώριων αγροτικών μονάδων</a:t>
            </a:r>
            <a:endParaRPr lang="en-US" sz="1600" dirty="0"/>
          </a:p>
          <a:p>
            <a:pPr>
              <a:spcBef>
                <a:spcPct val="10000"/>
              </a:spcBef>
              <a:spcAft>
                <a:spcPct val="10000"/>
              </a:spcAft>
            </a:pPr>
            <a:r>
              <a:rPr lang="el-GR" sz="1600" dirty="0" smtClean="0"/>
              <a:t>Απώλεια νεκρού βάρους</a:t>
            </a:r>
            <a:endParaRPr lang="en-US" sz="1600" dirty="0"/>
          </a:p>
          <a:p>
            <a:pPr>
              <a:spcBef>
                <a:spcPct val="10000"/>
              </a:spcBef>
              <a:spcAft>
                <a:spcPct val="10000"/>
              </a:spcAft>
            </a:pPr>
            <a:r>
              <a:rPr lang="el-GR" sz="1600" dirty="0" smtClean="0"/>
              <a:t>Απώλεια </a:t>
            </a:r>
            <a:r>
              <a:rPr lang="el-GR" sz="1600" dirty="0" smtClean="0"/>
              <a:t>παραγωγής</a:t>
            </a:r>
            <a:endParaRPr lang="en-US" sz="1600" b="0" dirty="0"/>
          </a:p>
        </p:txBody>
      </p:sp>
      <p:sp>
        <p:nvSpPr>
          <p:cNvPr id="107522" name="Text Box 6"/>
          <p:cNvSpPr txBox="1">
            <a:spLocks noChangeArrowheads="1"/>
          </p:cNvSpPr>
          <p:nvPr/>
        </p:nvSpPr>
        <p:spPr bwMode="auto">
          <a:xfrm>
            <a:off x="541338" y="387350"/>
            <a:ext cx="2305050" cy="427038"/>
          </a:xfrm>
          <a:prstGeom prst="rect">
            <a:avLst/>
          </a:prstGeom>
          <a:noFill/>
          <a:ln w="9525" algn="ctr">
            <a:noFill/>
            <a:miter lim="800000"/>
            <a:headEnd/>
            <a:tailEnd/>
          </a:ln>
        </p:spPr>
        <p:txBody>
          <a:bodyPr>
            <a:spAutoFit/>
          </a:bodyPr>
          <a:lstStyle/>
          <a:p>
            <a:pPr>
              <a:spcBef>
                <a:spcPct val="50000"/>
              </a:spcBef>
            </a:pPr>
            <a:r>
              <a:rPr lang="en-US" sz="2200">
                <a:solidFill>
                  <a:schemeClr val="bg1"/>
                </a:solidFill>
              </a:rPr>
              <a:t>K e y   T e r m </a:t>
            </a:r>
          </a:p>
        </p:txBody>
      </p:sp>
      <p:sp>
        <p:nvSpPr>
          <p:cNvPr id="8" name="Text Box 5"/>
          <p:cNvSpPr txBox="1">
            <a:spLocks noChangeArrowheads="1"/>
          </p:cNvSpPr>
          <p:nvPr/>
        </p:nvSpPr>
        <p:spPr bwMode="auto">
          <a:xfrm>
            <a:off x="566738" y="423863"/>
            <a:ext cx="2597376" cy="461962"/>
          </a:xfrm>
          <a:prstGeom prst="rect">
            <a:avLst/>
          </a:prstGeom>
          <a:noFill/>
          <a:ln w="9525">
            <a:noFill/>
            <a:miter lim="800000"/>
            <a:headEnd/>
            <a:tailEnd/>
          </a:ln>
        </p:spPr>
        <p:txBody>
          <a:bodyPr wrap="square">
            <a:spAutoFit/>
          </a:bodyPr>
          <a:lstStyle/>
          <a:p>
            <a:pPr>
              <a:spcBef>
                <a:spcPct val="10000"/>
              </a:spcBef>
              <a:spcAft>
                <a:spcPct val="10000"/>
              </a:spcAft>
            </a:pPr>
            <a:r>
              <a:rPr lang="el-GR" sz="2400" dirty="0" smtClean="0">
                <a:solidFill>
                  <a:srgbClr val="007589"/>
                </a:solidFill>
              </a:rPr>
              <a:t>ΟΡΟΙ-ΚΛΕΙΔΙΑ</a:t>
            </a:r>
            <a:endParaRPr lang="en-US" sz="2400" dirty="0">
              <a:solidFill>
                <a:srgbClr val="007589"/>
              </a:solidFill>
            </a:endParaRPr>
          </a:p>
        </p:txBody>
      </p:sp>
      <p:cxnSp>
        <p:nvCxnSpPr>
          <p:cNvPr id="9" name="Straight Connector 8"/>
          <p:cNvCxnSpPr>
            <a:cxnSpLocks noChangeShapeType="1"/>
          </p:cNvCxnSpPr>
          <p:nvPr/>
        </p:nvCxnSpPr>
        <p:spPr bwMode="auto">
          <a:xfrm>
            <a:off x="566738" y="819150"/>
            <a:ext cx="8339137" cy="0"/>
          </a:xfrm>
          <a:prstGeom prst="line">
            <a:avLst/>
          </a:prstGeom>
          <a:noFill/>
          <a:ln w="19050" cap="rnd" algn="ctr">
            <a:solidFill>
              <a:srgbClr val="007589"/>
            </a:solidFill>
            <a:prstDash val="sysDash"/>
            <a:round/>
            <a:headEnd/>
            <a:tailEnd/>
          </a:ln>
        </p:spPr>
      </p:cxnSp>
      <p:sp>
        <p:nvSpPr>
          <p:cNvPr id="6" name="Rectangle 2"/>
          <p:cNvSpPr>
            <a:spLocks noChangeArrowheads="1"/>
          </p:cNvSpPr>
          <p:nvPr/>
        </p:nvSpPr>
        <p:spPr bwMode="auto">
          <a:xfrm>
            <a:off x="3592513" y="1350963"/>
            <a:ext cx="2633662" cy="4519612"/>
          </a:xfrm>
          <a:prstGeom prst="rect">
            <a:avLst/>
          </a:prstGeom>
          <a:noFill/>
          <a:ln w="9525">
            <a:noFill/>
            <a:miter lim="800000"/>
            <a:headEnd/>
            <a:tailEnd/>
          </a:ln>
        </p:spPr>
        <p:txBody>
          <a:bodyPr/>
          <a:lstStyle/>
          <a:p>
            <a:pPr>
              <a:spcBef>
                <a:spcPct val="10000"/>
              </a:spcBef>
              <a:spcAft>
                <a:spcPct val="10000"/>
              </a:spcAft>
            </a:pPr>
            <a:r>
              <a:rPr lang="el-GR" sz="1600" dirty="0" smtClean="0"/>
              <a:t>Απώλεια κατανάλωσης</a:t>
            </a:r>
            <a:endParaRPr lang="en-US" sz="1600" dirty="0"/>
          </a:p>
          <a:p>
            <a:pPr>
              <a:spcBef>
                <a:spcPct val="10000"/>
              </a:spcBef>
              <a:spcAft>
                <a:spcPct val="10000"/>
              </a:spcAft>
            </a:pPr>
            <a:r>
              <a:rPr lang="el-GR" sz="1600" dirty="0" smtClean="0"/>
              <a:t>Όροι εμπορίου</a:t>
            </a:r>
            <a:endParaRPr lang="en-US" sz="1600" dirty="0"/>
          </a:p>
          <a:p>
            <a:pPr>
              <a:spcBef>
                <a:spcPct val="10000"/>
              </a:spcBef>
              <a:spcAft>
                <a:spcPct val="10000"/>
              </a:spcAft>
            </a:pPr>
            <a:r>
              <a:rPr lang="el-GR" sz="1600" dirty="0" smtClean="0"/>
              <a:t>Επιδότηση παραγωγής</a:t>
            </a:r>
            <a:endParaRPr lang="en-US" sz="1600" dirty="0"/>
          </a:p>
          <a:p>
            <a:pPr>
              <a:spcBef>
                <a:spcPct val="10000"/>
              </a:spcBef>
              <a:spcAft>
                <a:spcPct val="10000"/>
              </a:spcAft>
            </a:pPr>
            <a:r>
              <a:rPr lang="el-GR" sz="1600" dirty="0" smtClean="0"/>
              <a:t>Αρχή της στόχευσης</a:t>
            </a:r>
            <a:endParaRPr lang="en-US" sz="1600" dirty="0"/>
          </a:p>
          <a:p>
            <a:pPr>
              <a:spcBef>
                <a:spcPct val="10000"/>
              </a:spcBef>
              <a:spcAft>
                <a:spcPct val="10000"/>
              </a:spcAft>
            </a:pPr>
            <a:r>
              <a:rPr lang="el-GR" sz="1600" dirty="0" smtClean="0"/>
              <a:t>Εξωτερικός παράγοντας</a:t>
            </a:r>
            <a:endParaRPr lang="en-US" sz="1600" dirty="0"/>
          </a:p>
          <a:p>
            <a:pPr>
              <a:spcBef>
                <a:spcPct val="10000"/>
              </a:spcBef>
              <a:spcAft>
                <a:spcPct val="10000"/>
              </a:spcAft>
            </a:pPr>
            <a:r>
              <a:rPr lang="el-GR" sz="1600" dirty="0" smtClean="0"/>
              <a:t>Στρατηγικό πλεονέκτημα</a:t>
            </a:r>
            <a:endParaRPr lang="en-US" sz="1600" b="0" dirty="0"/>
          </a:p>
        </p:txBody>
      </p:sp>
      <p:sp>
        <p:nvSpPr>
          <p:cNvPr id="7" name="Rectangle 2"/>
          <p:cNvSpPr>
            <a:spLocks noChangeArrowheads="1"/>
          </p:cNvSpPr>
          <p:nvPr/>
        </p:nvSpPr>
        <p:spPr bwMode="auto">
          <a:xfrm>
            <a:off x="6256338" y="1350963"/>
            <a:ext cx="2887662" cy="4519612"/>
          </a:xfrm>
          <a:prstGeom prst="rect">
            <a:avLst/>
          </a:prstGeom>
          <a:noFill/>
          <a:ln w="9525">
            <a:noFill/>
            <a:miter lim="800000"/>
            <a:headEnd/>
            <a:tailEnd/>
          </a:ln>
        </p:spPr>
        <p:txBody>
          <a:bodyPr/>
          <a:lstStyle/>
          <a:p>
            <a:pPr>
              <a:spcBef>
                <a:spcPct val="10000"/>
              </a:spcBef>
              <a:spcAft>
                <a:spcPct val="10000"/>
              </a:spcAft>
            </a:pPr>
            <a:r>
              <a:rPr lang="el-GR" sz="1600" dirty="0" smtClean="0"/>
              <a:t>Ατελής ανταγωνισμός</a:t>
            </a:r>
            <a:endParaRPr lang="en-US" sz="1600" dirty="0"/>
          </a:p>
          <a:p>
            <a:pPr>
              <a:spcBef>
                <a:spcPct val="10000"/>
              </a:spcBef>
              <a:spcAft>
                <a:spcPct val="10000"/>
              </a:spcAft>
            </a:pPr>
            <a:r>
              <a:rPr lang="el-GR" sz="1600" smtClean="0"/>
              <a:t>Δυοπώλιο</a:t>
            </a:r>
            <a:endParaRPr lang="en-US" sz="1600" dirty="0"/>
          </a:p>
          <a:p>
            <a:pPr>
              <a:spcBef>
                <a:spcPct val="10000"/>
              </a:spcBef>
              <a:spcAft>
                <a:spcPct val="10000"/>
              </a:spcAft>
            </a:pPr>
            <a:r>
              <a:rPr lang="el-GR" sz="1600" dirty="0" smtClean="0"/>
              <a:t>Θεωρία παιγνίων</a:t>
            </a:r>
            <a:endParaRPr lang="en-US" sz="1600" dirty="0"/>
          </a:p>
          <a:p>
            <a:pPr>
              <a:spcBef>
                <a:spcPct val="10000"/>
              </a:spcBef>
              <a:spcAft>
                <a:spcPct val="10000"/>
              </a:spcAft>
            </a:pPr>
            <a:r>
              <a:rPr lang="el-GR" sz="1600" dirty="0" smtClean="0"/>
              <a:t>Μήτρα αποδόσεων</a:t>
            </a:r>
            <a:endParaRPr lang="en-US" sz="1600" dirty="0"/>
          </a:p>
          <a:p>
            <a:pPr>
              <a:spcBef>
                <a:spcPct val="10000"/>
              </a:spcBef>
              <a:spcAft>
                <a:spcPct val="10000"/>
              </a:spcAft>
            </a:pPr>
            <a:r>
              <a:rPr lang="el-GR" sz="1600" dirty="0" smtClean="0"/>
              <a:t>Ισορροπία </a:t>
            </a:r>
            <a:r>
              <a:rPr lang="en-US" sz="1600" dirty="0" smtClean="0"/>
              <a:t>Nash</a:t>
            </a:r>
            <a:endParaRPr lang="en-US" sz="1600" dirty="0"/>
          </a:p>
          <a:p>
            <a:pPr>
              <a:spcBef>
                <a:spcPct val="10000"/>
              </a:spcBef>
              <a:spcAft>
                <a:spcPct val="10000"/>
              </a:spcAft>
            </a:pPr>
            <a:r>
              <a:rPr lang="el-GR" sz="1600" dirty="0" smtClean="0"/>
              <a:t>Πλεονέκτημα πρώτης κίνησης</a:t>
            </a:r>
            <a:endParaRPr lang="en-US" sz="1600"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858114"/>
                                        </p:tgtEl>
                                        <p:attrNameLst>
                                          <p:attrName>style.visibility</p:attrName>
                                        </p:attrNameLst>
                                      </p:cBhvr>
                                      <p:to>
                                        <p:strVal val="visible"/>
                                      </p:to>
                                    </p:set>
                                    <p:animEffect transition="in" filter="wipe(left)">
                                      <p:cBhvr>
                                        <p:cTn id="16" dur="500"/>
                                        <p:tgtEl>
                                          <p:spTgt spid="85811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4" grpId="0" bldLvl="2" autoUpdateAnimBg="0"/>
      <p:bldP spid="8" grpId="0"/>
      <p:bldP spid="6" grpId="0" bldLvl="2" autoUpdateAnimBg="0"/>
      <p:bldP spid="7" grpId="0"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1505" name="Group 5"/>
          <p:cNvGrpSpPr>
            <a:grpSpLocks/>
          </p:cNvGrpSpPr>
          <p:nvPr/>
        </p:nvGrpSpPr>
        <p:grpSpPr bwMode="auto">
          <a:xfrm>
            <a:off x="566738" y="406400"/>
            <a:ext cx="7043737" cy="144463"/>
            <a:chOff x="566738" y="417533"/>
            <a:chExt cx="6138862" cy="206583"/>
          </a:xfrm>
        </p:grpSpPr>
        <p:sp>
          <p:nvSpPr>
            <p:cNvPr id="21509"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1510"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1506"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sp>
        <p:nvSpPr>
          <p:cNvPr id="15" name="Rectangle 5"/>
          <p:cNvSpPr>
            <a:spLocks noChangeArrowheads="1"/>
          </p:cNvSpPr>
          <p:nvPr/>
        </p:nvSpPr>
        <p:spPr bwMode="auto">
          <a:xfrm>
            <a:off x="566738" y="820738"/>
            <a:ext cx="7351712" cy="461962"/>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Αγροτικές Εξαγωγικές Επιδοτήσεις</a:t>
            </a:r>
            <a:endParaRPr lang="en-US" sz="2400" dirty="0">
              <a:solidFill>
                <a:srgbClr val="356A41"/>
              </a:solidFill>
            </a:endParaRPr>
          </a:p>
        </p:txBody>
      </p:sp>
      <p:sp>
        <p:nvSpPr>
          <p:cNvPr id="16" name="Rectangle 15"/>
          <p:cNvSpPr>
            <a:spLocks noChangeArrowheads="1"/>
          </p:cNvSpPr>
          <p:nvPr/>
        </p:nvSpPr>
        <p:spPr bwMode="auto">
          <a:xfrm>
            <a:off x="566738" y="1325563"/>
            <a:ext cx="8224837" cy="4573560"/>
          </a:xfrm>
          <a:prstGeom prst="rect">
            <a:avLst/>
          </a:prstGeom>
          <a:noFill/>
          <a:ln w="9525">
            <a:noFill/>
            <a:miter lim="800000"/>
            <a:headEnd/>
            <a:tailEnd/>
          </a:ln>
        </p:spPr>
        <p:txBody>
          <a:bodyPr>
            <a:spAutoFit/>
          </a:bodyPr>
          <a:lstStyle/>
          <a:p>
            <a:pPr>
              <a:spcBef>
                <a:spcPct val="10000"/>
              </a:spcBef>
              <a:spcAft>
                <a:spcPct val="10000"/>
              </a:spcAft>
            </a:pPr>
            <a:r>
              <a:rPr lang="el-GR" sz="2000" dirty="0" smtClean="0"/>
              <a:t>Εξαγωγική επιδότηση </a:t>
            </a:r>
            <a:r>
              <a:rPr lang="el-GR" sz="2000" b="0" dirty="0" smtClean="0"/>
              <a:t>είναι μια πληρωμή που γίνεται σε επιχειρήσεις για κάθε μονάδα που εξάγουν (είτε σταθερό ποσό είτε ποσοστό της τιμής πώλησης). Οι κυβερνήσεις παρέχουν επιδοτήσεις προκειμένου να ενθαρρύνουν τις εγχώριες επιχειρήσεις να παράγουν περισσότερο σε συγκεκριμένους κλάδους. </a:t>
            </a:r>
            <a:endParaRPr lang="en-US" sz="2000" b="0" dirty="0"/>
          </a:p>
          <a:p>
            <a:pPr>
              <a:spcBef>
                <a:spcPct val="10000"/>
              </a:spcBef>
              <a:spcAft>
                <a:spcPct val="10000"/>
              </a:spcAft>
            </a:pPr>
            <a:endParaRPr lang="en-US" sz="800" b="0" dirty="0"/>
          </a:p>
          <a:p>
            <a:pPr>
              <a:spcBef>
                <a:spcPct val="10000"/>
              </a:spcBef>
              <a:spcAft>
                <a:spcPct val="10000"/>
              </a:spcAft>
            </a:pPr>
            <a:r>
              <a:rPr lang="el-GR" sz="2000" b="0" dirty="0" smtClean="0"/>
              <a:t>Η Ευρώπη διατηρεί ένα σύστημα αγροτικών επιδοτήσεων γνωστό ως </a:t>
            </a:r>
            <a:r>
              <a:rPr lang="el-GR" sz="2000" dirty="0" smtClean="0"/>
              <a:t>Κοινή Αγροτική Πολιτική (ΚΑΠ). </a:t>
            </a:r>
            <a:endParaRPr lang="en-US" sz="2000" dirty="0"/>
          </a:p>
          <a:p>
            <a:pPr>
              <a:spcBef>
                <a:spcPct val="10000"/>
              </a:spcBef>
              <a:spcAft>
                <a:spcPct val="10000"/>
              </a:spcAft>
            </a:pPr>
            <a:endParaRPr lang="en-US" sz="800" b="0" dirty="0"/>
          </a:p>
          <a:p>
            <a:pPr>
              <a:spcBef>
                <a:spcPct val="10000"/>
              </a:spcBef>
              <a:spcAft>
                <a:spcPct val="10000"/>
              </a:spcAft>
            </a:pPr>
            <a:r>
              <a:rPr lang="el-GR" sz="2000" b="0" dirty="0" smtClean="0"/>
              <a:t>Άλλες χώρες διατηρούν ομοίως γενναιόδωρες επιδοτήσεις. Για παράδειγμα, οι ΗΠΑ πληρώνουν τους παραγωγούς βαμβακιού για να καλλιεργούν περισσότερο βαμβάκι και επιδοτούν τις αγροτικές επιχειρήσεις και τη μεταποίηση για να αγοράσουν αμερικανικό βαμβάκι.</a:t>
            </a:r>
            <a:r>
              <a:rPr lang="en-US" sz="2000" b="0" dirty="0" smtClean="0"/>
              <a:t>.</a:t>
            </a:r>
            <a:endParaRPr lang="en-US" sz="2000" b="0" dirty="0"/>
          </a:p>
          <a:p>
            <a:pPr>
              <a:spcBef>
                <a:spcPct val="10000"/>
              </a:spcBef>
              <a:spcAft>
                <a:spcPct val="10000"/>
              </a:spcAft>
            </a:pP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left)">
                                      <p:cBhvr>
                                        <p:cTn id="16" dur="5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wipe(left)">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uiExpand="1" build="p" bldLvl="3"/>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3553" name="Group 5"/>
          <p:cNvGrpSpPr>
            <a:grpSpLocks/>
          </p:cNvGrpSpPr>
          <p:nvPr/>
        </p:nvGrpSpPr>
        <p:grpSpPr bwMode="auto">
          <a:xfrm>
            <a:off x="566738" y="406400"/>
            <a:ext cx="7043737" cy="144463"/>
            <a:chOff x="566738" y="417533"/>
            <a:chExt cx="6138862" cy="206583"/>
          </a:xfrm>
        </p:grpSpPr>
        <p:sp>
          <p:nvSpPr>
            <p:cNvPr id="23557"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3558"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3554"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sp>
        <p:nvSpPr>
          <p:cNvPr id="15" name="Rectangle 5"/>
          <p:cNvSpPr>
            <a:spLocks noChangeArrowheads="1"/>
          </p:cNvSpPr>
          <p:nvPr/>
        </p:nvSpPr>
        <p:spPr bwMode="auto">
          <a:xfrm>
            <a:off x="566738" y="820738"/>
            <a:ext cx="7351712" cy="461665"/>
          </a:xfrm>
          <a:prstGeom prst="rect">
            <a:avLst/>
          </a:prstGeom>
          <a:noFill/>
          <a:ln w="9525" algn="ctr">
            <a:noFill/>
            <a:miter lim="800000"/>
            <a:headEnd/>
            <a:tailEnd/>
          </a:ln>
        </p:spPr>
        <p:txBody>
          <a:bodyPr>
            <a:spAutoFit/>
          </a:bodyPr>
          <a:lstStyle/>
          <a:p>
            <a:pPr>
              <a:spcBef>
                <a:spcPct val="20000"/>
              </a:spcBef>
            </a:pPr>
            <a:r>
              <a:rPr lang="el-GR" sz="2400" dirty="0" smtClean="0">
                <a:solidFill>
                  <a:srgbClr val="356A41"/>
                </a:solidFill>
              </a:rPr>
              <a:t>Αγροτικές Εξαγωγικές Επιδοτήσεις</a:t>
            </a:r>
            <a:endParaRPr lang="en-US" sz="2400" dirty="0" smtClean="0">
              <a:solidFill>
                <a:srgbClr val="356A41"/>
              </a:solidFill>
            </a:endParaRPr>
          </a:p>
        </p:txBody>
      </p:sp>
      <p:sp>
        <p:nvSpPr>
          <p:cNvPr id="16" name="Rectangle 15"/>
          <p:cNvSpPr>
            <a:spLocks noChangeArrowheads="1"/>
          </p:cNvSpPr>
          <p:nvPr/>
        </p:nvSpPr>
        <p:spPr bwMode="auto">
          <a:xfrm>
            <a:off x="566738" y="1465943"/>
            <a:ext cx="8224837" cy="4278094"/>
          </a:xfrm>
          <a:prstGeom prst="rect">
            <a:avLst/>
          </a:prstGeom>
          <a:noFill/>
          <a:ln w="9525">
            <a:noFill/>
            <a:miter lim="800000"/>
            <a:headEnd/>
            <a:tailEnd/>
          </a:ln>
        </p:spPr>
        <p:txBody>
          <a:bodyPr wrap="square">
            <a:spAutoFit/>
          </a:bodyPr>
          <a:lstStyle/>
          <a:p>
            <a:pPr>
              <a:spcBef>
                <a:spcPct val="10000"/>
              </a:spcBef>
              <a:spcAft>
                <a:spcPct val="10000"/>
              </a:spcAft>
            </a:pPr>
            <a:r>
              <a:rPr lang="el-GR" sz="2000" dirty="0" smtClean="0">
                <a:solidFill>
                  <a:srgbClr val="3D68AF"/>
                </a:solidFill>
              </a:rPr>
              <a:t>Έμμεσες Επιδοτήσεις</a:t>
            </a:r>
            <a:r>
              <a:rPr lang="en-US" sz="2000" b="0" dirty="0" smtClean="0"/>
              <a:t> </a:t>
            </a:r>
            <a:r>
              <a:rPr lang="el-GR" sz="2000" b="0" dirty="0" smtClean="0"/>
              <a:t>Στη συμφωνία του Χονγκ-Κονγκ για τις εξαγωγικές επιδοτήσεις προβλέπεται και μια παράλληλη κατάργηση των έμμεσων επιδοτήσεων στη γεωργία.  </a:t>
            </a:r>
            <a:endParaRPr lang="en-US" sz="2000" b="0" dirty="0"/>
          </a:p>
          <a:p>
            <a:pPr>
              <a:spcBef>
                <a:spcPct val="10000"/>
              </a:spcBef>
              <a:spcAft>
                <a:spcPct val="10000"/>
              </a:spcAft>
            </a:pPr>
            <a:endParaRPr lang="en-US" sz="1000" b="0" dirty="0"/>
          </a:p>
          <a:p>
            <a:pPr>
              <a:spcBef>
                <a:spcPct val="10000"/>
              </a:spcBef>
              <a:spcAft>
                <a:spcPct val="10000"/>
              </a:spcAft>
            </a:pPr>
            <a:r>
              <a:rPr lang="el-GR" sz="2000" dirty="0" smtClean="0">
                <a:solidFill>
                  <a:srgbClr val="3D68AF"/>
                </a:solidFill>
              </a:rPr>
              <a:t>Ενισχύσεις της Εγχώριας Γεωργίας</a:t>
            </a:r>
            <a:r>
              <a:rPr lang="en-US" sz="2000" dirty="0" smtClean="0">
                <a:solidFill>
                  <a:srgbClr val="3D68AF"/>
                </a:solidFill>
              </a:rPr>
              <a:t> </a:t>
            </a:r>
            <a:r>
              <a:rPr lang="el-GR" sz="2000" b="0" dirty="0" smtClean="0"/>
              <a:t>Ένα άλλο θέμα ου αναφέρεται στη συμφωνία του Χονγκ-Κονγκ είναι οι </a:t>
            </a:r>
            <a:r>
              <a:rPr lang="el-GR" sz="2000" dirty="0" smtClean="0"/>
              <a:t>ενισχύσεις της εγχώριας γεωργίας, </a:t>
            </a:r>
            <a:r>
              <a:rPr lang="el-GR" sz="2000" b="0" dirty="0" smtClean="0"/>
              <a:t>η οποία αφορά σε οποιαδήποτε βοήθεια που δίδεται στους αγρότες, ακόμη κι αν αυτή δεν συνδέεται άμεσα με εξαγωγές. </a:t>
            </a:r>
            <a:endParaRPr lang="en-US" sz="2000" b="0" dirty="0"/>
          </a:p>
          <a:p>
            <a:pPr>
              <a:spcBef>
                <a:spcPct val="10000"/>
              </a:spcBef>
              <a:spcAft>
                <a:spcPct val="10000"/>
              </a:spcAft>
            </a:pPr>
            <a:endParaRPr lang="en-US" sz="1000" b="0" dirty="0"/>
          </a:p>
          <a:p>
            <a:pPr>
              <a:spcBef>
                <a:spcPct val="10000"/>
              </a:spcBef>
              <a:spcAft>
                <a:spcPct val="10000"/>
              </a:spcAft>
            </a:pPr>
            <a:r>
              <a:rPr lang="el-GR" sz="2000" dirty="0" smtClean="0">
                <a:solidFill>
                  <a:srgbClr val="3D68AF"/>
                </a:solidFill>
              </a:rPr>
              <a:t>Επιδοτήσεις στο Βαμβάκι </a:t>
            </a:r>
            <a:r>
              <a:rPr lang="el-GR" sz="2000" b="0" dirty="0" smtClean="0"/>
              <a:t>Τέλος</a:t>
            </a:r>
            <a:r>
              <a:rPr lang="en-US" sz="2000" b="0" dirty="0" smtClean="0"/>
              <a:t>, </a:t>
            </a:r>
            <a:r>
              <a:rPr lang="el-GR" sz="2000" b="0" dirty="0" smtClean="0"/>
              <a:t>οι εξαγωγικές επιδοτήσεις για το βαμβάκι αποτέλεσαν αντικείμενο ιδιαίτερης προσοχής, επειδή το προϊόν αυτό εξάγεται από πολλές αφρικανικές χώρες χαμηλού εισοδήματος και επιδοτείται πάρα πολύ έντονα στις Ηνωμένες Πολιτείες. </a:t>
            </a:r>
            <a:endParaRPr lang="en-US" sz="20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left)">
                                      <p:cBhvr>
                                        <p:cTn id="16" dur="500"/>
                                        <p:tgtEl>
                                          <p:spTgt spid="1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wipe(left)">
                                      <p:cBhvr>
                                        <p:cTn id="2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5601" name="Group 5"/>
          <p:cNvGrpSpPr>
            <a:grpSpLocks/>
          </p:cNvGrpSpPr>
          <p:nvPr/>
        </p:nvGrpSpPr>
        <p:grpSpPr bwMode="auto">
          <a:xfrm>
            <a:off x="566738" y="406400"/>
            <a:ext cx="6958012" cy="144463"/>
            <a:chOff x="566738" y="417533"/>
            <a:chExt cx="6138862" cy="206583"/>
          </a:xfrm>
        </p:grpSpPr>
        <p:sp>
          <p:nvSpPr>
            <p:cNvPr id="2560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560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5602"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sp>
        <p:nvSpPr>
          <p:cNvPr id="15" name="Rectangle 5"/>
          <p:cNvSpPr>
            <a:spLocks noChangeArrowheads="1"/>
          </p:cNvSpPr>
          <p:nvPr/>
        </p:nvSpPr>
        <p:spPr bwMode="auto">
          <a:xfrm>
            <a:off x="566738" y="820738"/>
            <a:ext cx="8185376"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Άλλα Ζητήματα από τη Διάσκεψη του ΠΟΕ στο Χονγκ-Κονγκ </a:t>
            </a:r>
            <a:endParaRPr lang="en-US" sz="2000" dirty="0">
              <a:solidFill>
                <a:srgbClr val="356A41"/>
              </a:solidFill>
            </a:endParaRPr>
          </a:p>
        </p:txBody>
      </p:sp>
      <p:sp>
        <p:nvSpPr>
          <p:cNvPr id="16" name="Rectangle 15"/>
          <p:cNvSpPr>
            <a:spLocks noChangeArrowheads="1"/>
          </p:cNvSpPr>
          <p:nvPr/>
        </p:nvSpPr>
        <p:spPr bwMode="auto">
          <a:xfrm>
            <a:off x="566738" y="1325563"/>
            <a:ext cx="7677150" cy="4745915"/>
          </a:xfrm>
          <a:prstGeom prst="rect">
            <a:avLst/>
          </a:prstGeom>
          <a:noFill/>
          <a:ln w="9525">
            <a:noFill/>
            <a:miter lim="800000"/>
            <a:headEnd/>
            <a:tailEnd/>
          </a:ln>
        </p:spPr>
        <p:txBody>
          <a:bodyPr>
            <a:spAutoFit/>
          </a:bodyPr>
          <a:lstStyle/>
          <a:p>
            <a:pPr>
              <a:spcBef>
                <a:spcPct val="10000"/>
              </a:spcBef>
              <a:spcAft>
                <a:spcPct val="10000"/>
              </a:spcAft>
            </a:pPr>
            <a:r>
              <a:rPr lang="el-GR" sz="2400" b="0" dirty="0" smtClean="0"/>
              <a:t>Εκτός από την κατάργηση αυτών καθ’ εαυτών των επιδοτήσεων, στη διάσκεψη του 2005 στο Χονγκ-Κονγκ συζητήθηκαν επίσης και άλλα θέματα που συνδέονται με εξαγωγικές επιδοτήσεις. Ένα από τα θέματα αυτά είναι η χρήση δασμών ως αντίδραση στη χρήση επιδοτήσεων από άλλες χώρες. </a:t>
            </a:r>
            <a:endParaRPr lang="en-US" sz="2400" b="0" dirty="0"/>
          </a:p>
          <a:p>
            <a:pPr>
              <a:spcBef>
                <a:spcPct val="10000"/>
              </a:spcBef>
              <a:spcAft>
                <a:spcPct val="10000"/>
              </a:spcAft>
            </a:pPr>
            <a:endParaRPr lang="en-US" sz="800" b="0" dirty="0">
              <a:solidFill>
                <a:srgbClr val="3D68AF"/>
              </a:solidFill>
            </a:endParaRPr>
          </a:p>
          <a:p>
            <a:pPr>
              <a:spcBef>
                <a:spcPct val="10000"/>
              </a:spcBef>
              <a:spcAft>
                <a:spcPct val="10000"/>
              </a:spcAft>
            </a:pPr>
            <a:r>
              <a:rPr lang="el-GR" sz="2400" dirty="0" smtClean="0">
                <a:solidFill>
                  <a:srgbClr val="3D68AF"/>
                </a:solidFill>
              </a:rPr>
              <a:t>Δασμοί σε Αγροτικά Προϊόντα</a:t>
            </a:r>
            <a:r>
              <a:rPr lang="en-US" sz="2400" dirty="0" smtClean="0">
                <a:solidFill>
                  <a:srgbClr val="3D68AF"/>
                </a:solidFill>
              </a:rPr>
              <a:t> </a:t>
            </a:r>
            <a:r>
              <a:rPr lang="el-GR" sz="2400" b="0" dirty="0" smtClean="0"/>
              <a:t>Οι εξαγωγικές επιδοτήσεις που εφαρμόζονται από τις μεγάλες χώρες συμπιέζουν τις παγκόσμιες τιμές, έτσι ώστε οι εξαγωγικές χώρες μπορούν να αναμένουν την επιβολή δασμού στα επιδοτούμενα προϊόντα όταν αυτά εισάγονται από άλλες χώρες.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left)">
                                      <p:cBhvr>
                                        <p:cTn id="16"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uiExpand="1" build="p" bldLvl="3"/>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7649" name="Group 5"/>
          <p:cNvGrpSpPr>
            <a:grpSpLocks/>
          </p:cNvGrpSpPr>
          <p:nvPr/>
        </p:nvGrpSpPr>
        <p:grpSpPr bwMode="auto">
          <a:xfrm>
            <a:off x="566738" y="406400"/>
            <a:ext cx="6958012" cy="144463"/>
            <a:chOff x="566738" y="417533"/>
            <a:chExt cx="6138862" cy="206583"/>
          </a:xfrm>
        </p:grpSpPr>
        <p:sp>
          <p:nvSpPr>
            <p:cNvPr id="27653"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7654"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7650" name="Rectangle 3"/>
          <p:cNvSpPr>
            <a:spLocks noGrp="1" noChangeArrowheads="1"/>
          </p:cNvSpPr>
          <p:nvPr>
            <p:ph type="title"/>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sp>
        <p:nvSpPr>
          <p:cNvPr id="15" name="Rectangle 5"/>
          <p:cNvSpPr>
            <a:spLocks noChangeArrowheads="1"/>
          </p:cNvSpPr>
          <p:nvPr/>
        </p:nvSpPr>
        <p:spPr bwMode="auto">
          <a:xfrm>
            <a:off x="566737" y="820738"/>
            <a:ext cx="8025719" cy="400110"/>
          </a:xfrm>
          <a:prstGeom prst="rect">
            <a:avLst/>
          </a:prstGeom>
          <a:noFill/>
          <a:ln w="9525" algn="ctr">
            <a:noFill/>
            <a:miter lim="800000"/>
            <a:headEnd/>
            <a:tailEnd/>
          </a:ln>
        </p:spPr>
        <p:txBody>
          <a:bodyPr wrap="square">
            <a:spAutoFit/>
          </a:bodyPr>
          <a:lstStyle/>
          <a:p>
            <a:pPr>
              <a:spcBef>
                <a:spcPct val="20000"/>
              </a:spcBef>
            </a:pPr>
            <a:r>
              <a:rPr lang="el-GR" sz="2000" dirty="0" smtClean="0">
                <a:solidFill>
                  <a:srgbClr val="356A41"/>
                </a:solidFill>
              </a:rPr>
              <a:t>Άλλα Ζητήματα από τη Διάσκεψη του ΠΟΕ στο Χονγκ-Κονγκ </a:t>
            </a:r>
            <a:endParaRPr lang="en-US" sz="2000" dirty="0" smtClean="0">
              <a:solidFill>
                <a:srgbClr val="356A41"/>
              </a:solidFill>
            </a:endParaRPr>
          </a:p>
        </p:txBody>
      </p:sp>
      <p:sp>
        <p:nvSpPr>
          <p:cNvPr id="16" name="Rectangle 15"/>
          <p:cNvSpPr>
            <a:spLocks noChangeArrowheads="1"/>
          </p:cNvSpPr>
          <p:nvPr/>
        </p:nvSpPr>
        <p:spPr bwMode="auto">
          <a:xfrm>
            <a:off x="581025" y="1760538"/>
            <a:ext cx="7900988" cy="4007251"/>
          </a:xfrm>
          <a:prstGeom prst="rect">
            <a:avLst/>
          </a:prstGeom>
          <a:noFill/>
          <a:ln w="9525">
            <a:noFill/>
            <a:miter lim="800000"/>
            <a:headEnd/>
            <a:tailEnd/>
          </a:ln>
        </p:spPr>
        <p:txBody>
          <a:bodyPr>
            <a:spAutoFit/>
          </a:bodyPr>
          <a:lstStyle/>
          <a:p>
            <a:pPr>
              <a:spcBef>
                <a:spcPct val="10000"/>
              </a:spcBef>
              <a:spcAft>
                <a:spcPct val="10000"/>
              </a:spcAft>
            </a:pPr>
            <a:r>
              <a:rPr lang="el-GR" sz="2400" dirty="0" smtClean="0">
                <a:solidFill>
                  <a:srgbClr val="3D68AF"/>
                </a:solidFill>
              </a:rPr>
              <a:t>Θέματα που Αφορούν στο Εμπόριο Βιομηχανικών Προϊόντων και Υπηρεσιών </a:t>
            </a:r>
            <a:r>
              <a:rPr lang="el-GR" sz="2400" b="0" dirty="0" smtClean="0"/>
              <a:t>Υπήρξε επίσης συμφωνία να συζητηθεί το άνοιγμα του εμπορίου στον τομέα των υπηρεσιών, κάτι που θα ωφελούσε τις βιομηχανικές χώρες και τους μεγάλους κλάδους υπηρεσιών τους. </a:t>
            </a:r>
            <a:endParaRPr lang="en-US" sz="2400" b="0" dirty="0"/>
          </a:p>
          <a:p>
            <a:pPr>
              <a:spcBef>
                <a:spcPct val="10000"/>
              </a:spcBef>
              <a:spcAft>
                <a:spcPct val="10000"/>
              </a:spcAft>
            </a:pPr>
            <a:endParaRPr lang="en-US" sz="800" b="0" dirty="0"/>
          </a:p>
          <a:p>
            <a:pPr>
              <a:spcBef>
                <a:spcPct val="10000"/>
              </a:spcBef>
              <a:spcAft>
                <a:spcPct val="10000"/>
              </a:spcAft>
            </a:pPr>
            <a:r>
              <a:rPr lang="el-GR" sz="2400" b="0" dirty="0" smtClean="0"/>
              <a:t>Τέλος, υπήρξε συμφωνία να επιτραπεί στο 97% των εισαγόμενων προϊόντων από τις παγκοσμίως 50 λιγότερο ανεπτυγμένες χώρες να εισέρχονται στις αγορές των χωρών-μελών του ΠΟΕ αδασμολόγητα και αφορολόγητα.  </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left)">
                                      <p:cBhvr>
                                        <p:cTn id="11" dur="500"/>
                                        <p:tgtEl>
                                          <p:spTgt spid="1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6">
                                            <p:txEl>
                                              <p:pRg st="2" end="2"/>
                                            </p:txEl>
                                          </p:spTgt>
                                        </p:tgtEl>
                                        <p:attrNameLst>
                                          <p:attrName>style.visibility</p:attrName>
                                        </p:attrNameLst>
                                      </p:cBhvr>
                                      <p:to>
                                        <p:strVal val="visible"/>
                                      </p:to>
                                    </p:set>
                                    <p:animEffect transition="in" filter="wipe(left)">
                                      <p:cBhvr>
                                        <p:cTn id="16" dur="5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uiExpand="1" build="p" bldLvl="3"/>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9697" name="Group 5"/>
          <p:cNvGrpSpPr>
            <a:grpSpLocks/>
          </p:cNvGrpSpPr>
          <p:nvPr/>
        </p:nvGrpSpPr>
        <p:grpSpPr bwMode="auto">
          <a:xfrm>
            <a:off x="566738" y="406400"/>
            <a:ext cx="6958012" cy="144463"/>
            <a:chOff x="566738" y="417533"/>
            <a:chExt cx="6138862" cy="206583"/>
          </a:xfrm>
        </p:grpSpPr>
        <p:sp>
          <p:nvSpPr>
            <p:cNvPr id="29705" name="Rectangle 19"/>
            <p:cNvSpPr>
              <a:spLocks noChangeArrowheads="1"/>
            </p:cNvSpPr>
            <p:nvPr/>
          </p:nvSpPr>
          <p:spPr bwMode="auto">
            <a:xfrm>
              <a:off x="928915" y="417533"/>
              <a:ext cx="5762172" cy="18798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29706" name="Straight Connector 22"/>
            <p:cNvCxnSpPr>
              <a:cxnSpLocks noChangeShapeType="1"/>
            </p:cNvCxnSpPr>
            <p:nvPr/>
          </p:nvCxnSpPr>
          <p:spPr bwMode="auto">
            <a:xfrm>
              <a:off x="566738" y="624116"/>
              <a:ext cx="6138862" cy="0"/>
            </a:xfrm>
            <a:prstGeom prst="line">
              <a:avLst/>
            </a:prstGeom>
            <a:noFill/>
            <a:ln w="19050" cap="rnd" algn="ctr">
              <a:solidFill>
                <a:srgbClr val="9C3A45"/>
              </a:solidFill>
              <a:prstDash val="sysDash"/>
              <a:round/>
              <a:headEnd/>
              <a:tailEnd/>
            </a:ln>
          </p:spPr>
        </p:cxnSp>
      </p:grpSp>
      <p:sp>
        <p:nvSpPr>
          <p:cNvPr id="29698" name="Rectangle 3"/>
          <p:cNvSpPr>
            <a:spLocks noGrp="1" noChangeArrowheads="1"/>
          </p:cNvSpPr>
          <p:nvPr>
            <p:ph type="title" idx="4294967295"/>
          </p:nvPr>
        </p:nvSpPr>
        <p:spPr>
          <a:xfrm>
            <a:off x="566738" y="0"/>
            <a:ext cx="8577262" cy="820738"/>
          </a:xfrm>
        </p:spPr>
        <p:txBody>
          <a:bodyPr/>
          <a:lstStyle/>
          <a:p>
            <a:r>
              <a:rPr lang="en-US" dirty="0" smtClean="0">
                <a:solidFill>
                  <a:srgbClr val="69134B"/>
                </a:solidFill>
              </a:rPr>
              <a:t>1 </a:t>
            </a:r>
            <a:r>
              <a:rPr lang="el-GR" sz="2000" dirty="0" smtClean="0">
                <a:solidFill>
                  <a:srgbClr val="69134B"/>
                </a:solidFill>
              </a:rPr>
              <a:t>Στόχοι του ΠΟΕ σχετικά με τις Αγροτικές Εξαγωγικές Επιδοτήσεις</a:t>
            </a:r>
            <a:endParaRPr lang="en-US" sz="2000" dirty="0" smtClean="0">
              <a:solidFill>
                <a:srgbClr val="69134B"/>
              </a:solidFill>
            </a:endParaRPr>
          </a:p>
        </p:txBody>
      </p:sp>
      <p:sp>
        <p:nvSpPr>
          <p:cNvPr id="8" name="Rectangle 5"/>
          <p:cNvSpPr>
            <a:spLocks noChangeArrowheads="1"/>
          </p:cNvSpPr>
          <p:nvPr/>
        </p:nvSpPr>
        <p:spPr bwMode="auto">
          <a:xfrm>
            <a:off x="566738" y="1524000"/>
            <a:ext cx="7443787" cy="707886"/>
          </a:xfrm>
          <a:prstGeom prst="rect">
            <a:avLst/>
          </a:prstGeom>
          <a:noFill/>
          <a:ln w="9525" algn="ctr">
            <a:noFill/>
            <a:miter lim="800000"/>
            <a:headEnd/>
            <a:tailEnd/>
          </a:ln>
        </p:spPr>
        <p:txBody>
          <a:bodyPr>
            <a:spAutoFit/>
          </a:bodyPr>
          <a:lstStyle/>
          <a:p>
            <a:pPr>
              <a:spcBef>
                <a:spcPct val="20000"/>
              </a:spcBef>
            </a:pPr>
            <a:r>
              <a:rPr lang="el-GR" sz="2000" dirty="0" smtClean="0">
                <a:solidFill>
                  <a:schemeClr val="accent2"/>
                </a:solidFill>
              </a:rPr>
              <a:t>Διχασμός των Αναπτυσσόμενων Χωρών όσον αφορά στην Αγροτική Προστασία στα πλαίσια του ΠΟΕ</a:t>
            </a:r>
            <a:endParaRPr lang="en-US" sz="2000" dirty="0">
              <a:solidFill>
                <a:schemeClr val="accent2"/>
              </a:solidFill>
            </a:endParaRPr>
          </a:p>
        </p:txBody>
      </p:sp>
      <p:grpSp>
        <p:nvGrpSpPr>
          <p:cNvPr id="9" name="Group 8"/>
          <p:cNvGrpSpPr>
            <a:grpSpLocks/>
          </p:cNvGrpSpPr>
          <p:nvPr/>
        </p:nvGrpSpPr>
        <p:grpSpPr bwMode="auto">
          <a:xfrm>
            <a:off x="581025" y="765175"/>
            <a:ext cx="5662613" cy="755427"/>
            <a:chOff x="566739" y="4345160"/>
            <a:chExt cx="5662264" cy="755427"/>
          </a:xfrm>
        </p:grpSpPr>
        <p:pic>
          <p:nvPicPr>
            <p:cNvPr id="29703" name="Picture 9"/>
            <p:cNvPicPr>
              <a:picLocks noChangeAspect="1"/>
            </p:cNvPicPr>
            <p:nvPr/>
          </p:nvPicPr>
          <p:blipFill>
            <a:blip r:embed="rId3" cstate="print"/>
            <a:srcRect/>
            <a:stretch>
              <a:fillRect/>
            </a:stretch>
          </p:blipFill>
          <p:spPr bwMode="auto">
            <a:xfrm>
              <a:off x="828674" y="4497560"/>
              <a:ext cx="603027" cy="603027"/>
            </a:xfrm>
            <a:prstGeom prst="rect">
              <a:avLst/>
            </a:prstGeom>
            <a:noFill/>
            <a:ln w="9525">
              <a:noFill/>
              <a:miter lim="800000"/>
              <a:headEnd/>
              <a:tailEnd/>
            </a:ln>
          </p:spPr>
        </p:pic>
        <p:sp>
          <p:nvSpPr>
            <p:cNvPr id="11" name="Rectangle 3"/>
            <p:cNvSpPr txBox="1">
              <a:spLocks noChangeArrowheads="1"/>
            </p:cNvSpPr>
            <p:nvPr/>
          </p:nvSpPr>
          <p:spPr bwMode="auto">
            <a:xfrm>
              <a:off x="566739" y="4345160"/>
              <a:ext cx="5662264" cy="671739"/>
            </a:xfrm>
            <a:prstGeom prst="rect">
              <a:avLst/>
            </a:prstGeom>
            <a:noFill/>
            <a:ln w="9525">
              <a:noFill/>
              <a:miter lim="800000"/>
              <a:headEnd/>
              <a:tailEnd/>
            </a:ln>
          </p:spPr>
          <p:txBody>
            <a:bodyPr anchor="ctr"/>
            <a:lstStyle/>
            <a:p>
              <a:pPr eaLnBrk="0" hangingPunct="0">
                <a:defRPr/>
              </a:pPr>
              <a:r>
                <a:rPr lang="el-GR" sz="2400" kern="0" dirty="0" smtClean="0">
                  <a:solidFill>
                    <a:srgbClr val="69134B"/>
                  </a:solidFill>
                  <a:latin typeface="+mj-lt"/>
                  <a:ea typeface="+mj-ea"/>
                  <a:cs typeface="+mj-cs"/>
                </a:rPr>
                <a:t>ΠΡΩΤΟΣΕΛΙΔΟ</a:t>
              </a:r>
              <a:endParaRPr lang="en-US" sz="2400" kern="0" dirty="0">
                <a:solidFill>
                  <a:srgbClr val="69134B"/>
                </a:solidFill>
                <a:latin typeface="+mj-lt"/>
                <a:ea typeface="+mj-ea"/>
                <a:cs typeface="+mj-cs"/>
              </a:endParaRPr>
            </a:p>
          </p:txBody>
        </p:sp>
      </p:grpSp>
      <p:cxnSp>
        <p:nvCxnSpPr>
          <p:cNvPr id="12" name="Straight Connector 11"/>
          <p:cNvCxnSpPr>
            <a:cxnSpLocks noChangeShapeType="1"/>
          </p:cNvCxnSpPr>
          <p:nvPr/>
        </p:nvCxnSpPr>
        <p:spPr bwMode="auto">
          <a:xfrm>
            <a:off x="652463" y="1563688"/>
            <a:ext cx="7329487" cy="0"/>
          </a:xfrm>
          <a:prstGeom prst="line">
            <a:avLst/>
          </a:prstGeom>
          <a:noFill/>
          <a:ln w="19050" cap="rnd" algn="ctr">
            <a:solidFill>
              <a:srgbClr val="9C3A45"/>
            </a:solidFill>
            <a:prstDash val="sysDash"/>
            <a:round/>
            <a:headEnd/>
            <a:tailEnd/>
          </a:ln>
        </p:spPr>
      </p:cxnSp>
      <p:sp>
        <p:nvSpPr>
          <p:cNvPr id="13" name="Rectangle 12"/>
          <p:cNvSpPr>
            <a:spLocks noChangeArrowheads="1"/>
          </p:cNvSpPr>
          <p:nvPr/>
        </p:nvSpPr>
        <p:spPr bwMode="auto">
          <a:xfrm>
            <a:off x="523875" y="2322286"/>
            <a:ext cx="7677150" cy="4302716"/>
          </a:xfrm>
          <a:prstGeom prst="rect">
            <a:avLst/>
          </a:prstGeom>
          <a:noFill/>
          <a:ln w="9525" algn="ctr">
            <a:noFill/>
            <a:miter lim="800000"/>
            <a:headEnd/>
            <a:tailEnd/>
          </a:ln>
        </p:spPr>
        <p:txBody>
          <a:bodyPr wrap="square">
            <a:spAutoFit/>
          </a:bodyPr>
          <a:lstStyle/>
          <a:p>
            <a:pPr>
              <a:spcBef>
                <a:spcPct val="20000"/>
              </a:spcBef>
            </a:pPr>
            <a:endParaRPr lang="en-US" sz="1800" b="0" dirty="0"/>
          </a:p>
          <a:p>
            <a:pPr>
              <a:spcBef>
                <a:spcPct val="20000"/>
              </a:spcBef>
            </a:pPr>
            <a:r>
              <a:rPr lang="el-GR" sz="1800" b="0" dirty="0" smtClean="0">
                <a:latin typeface="OfficinaSans-Book"/>
              </a:rPr>
              <a:t>Οι φτωχότερες χώρες του κόσμου διχάστηκαν σε σχέση με τις προτάσεις για μια παγκόσμια εμπορική συμφωνία</a:t>
            </a:r>
            <a:endParaRPr lang="en-US" sz="1800" b="0" dirty="0"/>
          </a:p>
          <a:p>
            <a:pPr>
              <a:spcBef>
                <a:spcPct val="20000"/>
              </a:spcBef>
            </a:pPr>
            <a:r>
              <a:rPr lang="en-US" sz="1800" b="0" dirty="0">
                <a:latin typeface="OfficinaSans-Book"/>
              </a:rPr>
              <a:t>	- </a:t>
            </a:r>
            <a:r>
              <a:rPr lang="el-GR" sz="1800" b="0" dirty="0" smtClean="0">
                <a:latin typeface="OfficinaSans-Book"/>
              </a:rPr>
              <a:t>Οι αναπτυσσόμενες χώρες μπορούν να δηλώσουν 	προϊόντα ως «ειδικά» προκειμένου να τα προστατεύσουν 	από περικοπές δασμών  για λόγους ασφαλείας των τα	τροφίμων και των ζώων ή της αγροτικής ανάπτυξης.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Πολλοί προέβλεψαν στους διαδρόμους του ΠΟΕ ότι η Κίνα θα δήλωνε το ρύζι, το βαμβάκι και τη ζάχαρη ως ειδικά προϊόντα, πλήττοντας εξαγωγείς ρυζιού όπως η Ταϊλάνδη και εξαγωγείς βαμβακιού από τη Δυτική Αφρική. </a:t>
            </a:r>
            <a:endParaRPr lang="en-US" sz="1800" b="0" dirty="0">
              <a:latin typeface="OfficinaSans-Book"/>
            </a:endParaRPr>
          </a:p>
          <a:p>
            <a:pPr>
              <a:spcBef>
                <a:spcPct val="20000"/>
              </a:spcBef>
            </a:pPr>
            <a:endParaRPr lang="en-US" sz="1800" b="0" dirty="0">
              <a:latin typeface="OfficinaSans-Book"/>
            </a:endParaRPr>
          </a:p>
          <a:p>
            <a:pPr>
              <a:spcBef>
                <a:spcPct val="20000"/>
              </a:spcBef>
            </a:pPr>
            <a:r>
              <a:rPr lang="el-GR" sz="1800" b="0" dirty="0" smtClean="0">
                <a:latin typeface="OfficinaSans-Book"/>
              </a:rPr>
              <a:t>Οι τρέχουσες προτάσεις για το μηχανισμό ειδικής διασφάλισης θα αφορούσαν το 82% των κινεζικών εισαγωγών αγροτικών προϊόντων. </a:t>
            </a:r>
            <a:endParaRPr lang="en-US" sz="1800" b="0" dirty="0">
              <a:latin typeface="OfficinaSans-Book"/>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13" grpId="0" autoUpdateAnimBg="0"/>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30283</TotalTime>
  <Words>4500</Words>
  <Application>Microsoft Office PowerPoint</Application>
  <PresentationFormat>On-screen Show (4:3)</PresentationFormat>
  <Paragraphs>345</Paragraphs>
  <Slides>47</Slides>
  <Notes>46</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2_Custom Design</vt:lpstr>
      <vt:lpstr>Slide 1</vt:lpstr>
      <vt:lpstr>1  Εισαγωγή</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1 Στόχοι του ΠΟΕ σχετικά με τις Αγροτικές Εξαγωγικές Επιδοτήσεις</vt:lpstr>
      <vt:lpstr>2 Εξαγωγικές Επιδοτήσεις Αγροτικών Προϊόντων σε μια Μικρή Χώρα</vt:lpstr>
      <vt:lpstr>2 Εξαγωγικές Επιδοτήσεις Αγροτικών Προϊόντων σε μια Μικρή Χώρα</vt:lpstr>
      <vt:lpstr>3 Εξαγωγικές Επιδοτήσεις Αγροτικών Προϊόντων σε μια Μεγάλη Χώρα </vt:lpstr>
      <vt:lpstr>3 Εξαγωγικές Επιδοτήσεις Αγροτικών Προϊόντων σε μια Μεγάλη Χώρα </vt:lpstr>
      <vt:lpstr>ΕΦΑΡΜΟΓΗ</vt:lpstr>
      <vt:lpstr>ΕΦΑΡΜΟΓΗ</vt:lpstr>
      <vt:lpstr>Slide 16</vt:lpstr>
      <vt:lpstr>ΕΦΑΡΜΟΓΗ</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4 Επιδοτήσεις Παραγωγής Αγροτικών Προϊόντων</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5 Εξαγωγικές Επιδοτήσεις Υψηλής Τεχνολογίας</vt:lpstr>
      <vt:lpstr>ΕΦΑΡΜΟΓΗ</vt:lpstr>
      <vt:lpstr>ΕΦΑΡΜΟΓΗ</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Ελένη</cp:lastModifiedBy>
  <cp:revision>1913</cp:revision>
  <dcterms:created xsi:type="dcterms:W3CDTF">2007-05-23T02:54:43Z</dcterms:created>
  <dcterms:modified xsi:type="dcterms:W3CDTF">2014-10-18T10:24:13Z</dcterms:modified>
</cp:coreProperties>
</file>