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39"/>
  </p:notesMasterIdLst>
  <p:handoutMasterIdLst>
    <p:handoutMasterId r:id="rId40"/>
  </p:handoutMasterIdLst>
  <p:sldIdLst>
    <p:sldId id="256" r:id="rId2"/>
    <p:sldId id="296" r:id="rId3"/>
    <p:sldId id="297" r:id="rId4"/>
    <p:sldId id="298" r:id="rId5"/>
    <p:sldId id="299" r:id="rId6"/>
    <p:sldId id="300" r:id="rId7"/>
    <p:sldId id="344" r:id="rId8"/>
    <p:sldId id="345" r:id="rId9"/>
    <p:sldId id="305" r:id="rId10"/>
    <p:sldId id="307" r:id="rId11"/>
    <p:sldId id="310" r:id="rId12"/>
    <p:sldId id="311" r:id="rId13"/>
    <p:sldId id="312" r:id="rId14"/>
    <p:sldId id="346" r:id="rId15"/>
    <p:sldId id="347" r:id="rId16"/>
    <p:sldId id="313" r:id="rId17"/>
    <p:sldId id="314" r:id="rId18"/>
    <p:sldId id="315" r:id="rId19"/>
    <p:sldId id="316" r:id="rId20"/>
    <p:sldId id="317" r:id="rId21"/>
    <p:sldId id="318" r:id="rId22"/>
    <p:sldId id="320" r:id="rId23"/>
    <p:sldId id="321" r:id="rId24"/>
    <p:sldId id="322" r:id="rId25"/>
    <p:sldId id="325" r:id="rId26"/>
    <p:sldId id="326" r:id="rId27"/>
    <p:sldId id="327" r:id="rId28"/>
    <p:sldId id="329" r:id="rId29"/>
    <p:sldId id="334" r:id="rId30"/>
    <p:sldId id="335" r:id="rId31"/>
    <p:sldId id="337" r:id="rId32"/>
    <p:sldId id="338" r:id="rId33"/>
    <p:sldId id="339" r:id="rId34"/>
    <p:sldId id="341" r:id="rId35"/>
    <p:sldId id="348" r:id="rId36"/>
    <p:sldId id="349" r:id="rId37"/>
    <p:sldId id="29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81037" autoAdjust="0"/>
  </p:normalViewPr>
  <p:slideViewPr>
    <p:cSldViewPr snapToGrid="0">
      <p:cViewPr varScale="1">
        <p:scale>
          <a:sx n="71" d="100"/>
          <a:sy n="71" d="100"/>
        </p:scale>
        <p:origin x="1488" y="7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0912F-9DE0-48E6-9149-981087101551}"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n-US"/>
        </a:p>
      </dgm:t>
    </dgm:pt>
    <dgm:pt modelId="{B7DA5D6C-A77C-45CD-8DEF-0492E98CC0A1}">
      <dgm:prSet custT="1"/>
      <dgm:spPr/>
      <dgm:t>
        <a:bodyPr/>
        <a:lstStyle/>
        <a:p>
          <a:pPr rtl="0"/>
          <a:r>
            <a:rPr lang="el-GR" sz="2600" b="1" dirty="0"/>
            <a:t>Αξιολόγηση</a:t>
          </a:r>
          <a:endParaRPr lang="en-US" sz="2600" b="1" dirty="0"/>
        </a:p>
      </dgm:t>
    </dgm:pt>
    <dgm:pt modelId="{7A77DBB7-5AF8-4150-B324-3A273DACDC3F}" type="parTrans" cxnId="{1EB93A75-59DA-4A10-BC67-4D33E28C512F}">
      <dgm:prSet/>
      <dgm:spPr/>
      <dgm:t>
        <a:bodyPr/>
        <a:lstStyle/>
        <a:p>
          <a:endParaRPr lang="en-US"/>
        </a:p>
      </dgm:t>
    </dgm:pt>
    <dgm:pt modelId="{ED34DC6C-F3C7-431B-B0BC-C10C27C4AC56}" type="sibTrans" cxnId="{1EB93A75-59DA-4A10-BC67-4D33E28C512F}">
      <dgm:prSet/>
      <dgm:spPr/>
      <dgm:t>
        <a:bodyPr/>
        <a:lstStyle/>
        <a:p>
          <a:endParaRPr lang="en-US"/>
        </a:p>
      </dgm:t>
    </dgm:pt>
    <dgm:pt modelId="{984255E9-218E-47B0-A25D-49D61B2EA5F7}">
      <dgm:prSet custT="1"/>
      <dgm:spPr/>
      <dgm:t>
        <a:bodyPr/>
        <a:lstStyle/>
        <a:p>
          <a:pPr rtl="0"/>
          <a:r>
            <a:rPr lang="el-GR" sz="2600" b="1" dirty="0"/>
            <a:t>Εκτίμηση</a:t>
          </a:r>
          <a:endParaRPr lang="en-US" sz="2600" b="1" dirty="0"/>
        </a:p>
      </dgm:t>
    </dgm:pt>
    <dgm:pt modelId="{D852C772-B57B-439F-A554-FC6C9743A51F}" type="parTrans" cxnId="{15C8F39C-8FFB-4845-8569-3E741F127682}">
      <dgm:prSet/>
      <dgm:spPr/>
      <dgm:t>
        <a:bodyPr/>
        <a:lstStyle/>
        <a:p>
          <a:endParaRPr lang="en-US"/>
        </a:p>
      </dgm:t>
    </dgm:pt>
    <dgm:pt modelId="{8C408077-1770-413B-BF62-B6775B9719E4}" type="sibTrans" cxnId="{15C8F39C-8FFB-4845-8569-3E741F127682}">
      <dgm:prSet/>
      <dgm:spPr/>
      <dgm:t>
        <a:bodyPr/>
        <a:lstStyle/>
        <a:p>
          <a:endParaRPr lang="en-US"/>
        </a:p>
      </dgm:t>
    </dgm:pt>
    <dgm:pt modelId="{0258C457-1048-44B4-849F-64FFC634EF24}">
      <dgm:prSet custT="1"/>
      <dgm:spPr/>
      <dgm:t>
        <a:bodyPr/>
        <a:lstStyle/>
        <a:p>
          <a:pPr rtl="0"/>
          <a:r>
            <a:rPr lang="el-GR" sz="2600" b="1" dirty="0"/>
            <a:t>Επιλογή</a:t>
          </a:r>
          <a:endParaRPr lang="en-US" sz="2600" b="1" dirty="0"/>
        </a:p>
      </dgm:t>
    </dgm:pt>
    <dgm:pt modelId="{F573D18C-E090-47E6-92BF-20F7DEDBA4E2}" type="parTrans" cxnId="{CB688008-97E1-4278-9E76-22957FB4C862}">
      <dgm:prSet/>
      <dgm:spPr/>
      <dgm:t>
        <a:bodyPr/>
        <a:lstStyle/>
        <a:p>
          <a:endParaRPr lang="en-US"/>
        </a:p>
      </dgm:t>
    </dgm:pt>
    <dgm:pt modelId="{EB1C98D5-F775-480B-BEE3-4B9FE5D92719}" type="sibTrans" cxnId="{CB688008-97E1-4278-9E76-22957FB4C862}">
      <dgm:prSet/>
      <dgm:spPr/>
      <dgm:t>
        <a:bodyPr/>
        <a:lstStyle/>
        <a:p>
          <a:endParaRPr lang="en-US"/>
        </a:p>
      </dgm:t>
    </dgm:pt>
    <dgm:pt modelId="{D2F61F9F-E208-4A7D-B69C-9E64671D226C}" type="pres">
      <dgm:prSet presAssocID="{F880912F-9DE0-48E6-9149-981087101551}" presName="rootnode" presStyleCnt="0">
        <dgm:presLayoutVars>
          <dgm:chMax/>
          <dgm:chPref/>
          <dgm:dir/>
          <dgm:animLvl val="lvl"/>
        </dgm:presLayoutVars>
      </dgm:prSet>
      <dgm:spPr/>
    </dgm:pt>
    <dgm:pt modelId="{33943908-8DD3-4662-911A-E65DF258E4A6}" type="pres">
      <dgm:prSet presAssocID="{B7DA5D6C-A77C-45CD-8DEF-0492E98CC0A1}" presName="composite" presStyleCnt="0"/>
      <dgm:spPr/>
    </dgm:pt>
    <dgm:pt modelId="{ED6DAAA3-CF14-49CA-99C3-1CD258BE5A58}" type="pres">
      <dgm:prSet presAssocID="{B7DA5D6C-A77C-45CD-8DEF-0492E98CC0A1}" presName="bentUpArrow1" presStyleLbl="alignImgPlace1" presStyleIdx="0" presStyleCnt="2"/>
      <dgm:spPr/>
    </dgm:pt>
    <dgm:pt modelId="{0C187898-8CF0-488E-B603-68DBEC42C72B}" type="pres">
      <dgm:prSet presAssocID="{B7DA5D6C-A77C-45CD-8DEF-0492E98CC0A1}" presName="ParentText" presStyleLbl="node1" presStyleIdx="0" presStyleCnt="3" custScaleX="145714">
        <dgm:presLayoutVars>
          <dgm:chMax val="1"/>
          <dgm:chPref val="1"/>
          <dgm:bulletEnabled val="1"/>
        </dgm:presLayoutVars>
      </dgm:prSet>
      <dgm:spPr/>
    </dgm:pt>
    <dgm:pt modelId="{4A5A0F7C-3D01-48E3-90FE-A216D2F9812F}" type="pres">
      <dgm:prSet presAssocID="{B7DA5D6C-A77C-45CD-8DEF-0492E98CC0A1}" presName="ChildText" presStyleLbl="revTx" presStyleIdx="0" presStyleCnt="2">
        <dgm:presLayoutVars>
          <dgm:chMax val="0"/>
          <dgm:chPref val="0"/>
          <dgm:bulletEnabled val="1"/>
        </dgm:presLayoutVars>
      </dgm:prSet>
      <dgm:spPr/>
    </dgm:pt>
    <dgm:pt modelId="{DBF93041-0635-458D-9D47-F3EE172CA4A3}" type="pres">
      <dgm:prSet presAssocID="{ED34DC6C-F3C7-431B-B0BC-C10C27C4AC56}" presName="sibTrans" presStyleCnt="0"/>
      <dgm:spPr/>
    </dgm:pt>
    <dgm:pt modelId="{F218F337-30EB-4D48-82DA-99F6D7B76771}" type="pres">
      <dgm:prSet presAssocID="{984255E9-218E-47B0-A25D-49D61B2EA5F7}" presName="composite" presStyleCnt="0"/>
      <dgm:spPr/>
    </dgm:pt>
    <dgm:pt modelId="{0AE4C814-8BC1-466F-839A-ACFD96A4571F}" type="pres">
      <dgm:prSet presAssocID="{984255E9-218E-47B0-A25D-49D61B2EA5F7}" presName="bentUpArrow1" presStyleLbl="alignImgPlace1" presStyleIdx="1" presStyleCnt="2"/>
      <dgm:spPr/>
    </dgm:pt>
    <dgm:pt modelId="{9336B9F1-CDE5-42F2-9A37-3CD5FF7DA83E}" type="pres">
      <dgm:prSet presAssocID="{984255E9-218E-47B0-A25D-49D61B2EA5F7}" presName="ParentText" presStyleLbl="node1" presStyleIdx="1" presStyleCnt="3" custScaleX="145714">
        <dgm:presLayoutVars>
          <dgm:chMax val="1"/>
          <dgm:chPref val="1"/>
          <dgm:bulletEnabled val="1"/>
        </dgm:presLayoutVars>
      </dgm:prSet>
      <dgm:spPr/>
    </dgm:pt>
    <dgm:pt modelId="{8288B75C-487B-48AC-B7AF-E0FACB0FFD2F}" type="pres">
      <dgm:prSet presAssocID="{984255E9-218E-47B0-A25D-49D61B2EA5F7}" presName="ChildText" presStyleLbl="revTx" presStyleIdx="1" presStyleCnt="2">
        <dgm:presLayoutVars>
          <dgm:chMax val="0"/>
          <dgm:chPref val="0"/>
          <dgm:bulletEnabled val="1"/>
        </dgm:presLayoutVars>
      </dgm:prSet>
      <dgm:spPr/>
    </dgm:pt>
    <dgm:pt modelId="{EED7445D-EABF-4112-B3C6-83B87265EEC9}" type="pres">
      <dgm:prSet presAssocID="{8C408077-1770-413B-BF62-B6775B9719E4}" presName="sibTrans" presStyleCnt="0"/>
      <dgm:spPr/>
    </dgm:pt>
    <dgm:pt modelId="{47CB7A71-BA49-48B8-86F3-5E232196D99A}" type="pres">
      <dgm:prSet presAssocID="{0258C457-1048-44B4-849F-64FFC634EF24}" presName="composite" presStyleCnt="0"/>
      <dgm:spPr/>
    </dgm:pt>
    <dgm:pt modelId="{84F64558-F523-4043-AA67-F13790FA7D50}" type="pres">
      <dgm:prSet presAssocID="{0258C457-1048-44B4-849F-64FFC634EF24}" presName="ParentText" presStyleLbl="node1" presStyleIdx="2" presStyleCnt="3" custScaleX="145714">
        <dgm:presLayoutVars>
          <dgm:chMax val="1"/>
          <dgm:chPref val="1"/>
          <dgm:bulletEnabled val="1"/>
        </dgm:presLayoutVars>
      </dgm:prSet>
      <dgm:spPr/>
    </dgm:pt>
  </dgm:ptLst>
  <dgm:cxnLst>
    <dgm:cxn modelId="{CB688008-97E1-4278-9E76-22957FB4C862}" srcId="{F880912F-9DE0-48E6-9149-981087101551}" destId="{0258C457-1048-44B4-849F-64FFC634EF24}" srcOrd="2" destOrd="0" parTransId="{F573D18C-E090-47E6-92BF-20F7DEDBA4E2}" sibTransId="{EB1C98D5-F775-480B-BEE3-4B9FE5D92719}"/>
    <dgm:cxn modelId="{5353932B-B606-4C56-BA6C-FC6914E62F50}" type="presOf" srcId="{F880912F-9DE0-48E6-9149-981087101551}" destId="{D2F61F9F-E208-4A7D-B69C-9E64671D226C}" srcOrd="0" destOrd="0" presId="urn:microsoft.com/office/officeart/2005/8/layout/StepDownProcess"/>
    <dgm:cxn modelId="{1EB93A75-59DA-4A10-BC67-4D33E28C512F}" srcId="{F880912F-9DE0-48E6-9149-981087101551}" destId="{B7DA5D6C-A77C-45CD-8DEF-0492E98CC0A1}" srcOrd="0" destOrd="0" parTransId="{7A77DBB7-5AF8-4150-B324-3A273DACDC3F}" sibTransId="{ED34DC6C-F3C7-431B-B0BC-C10C27C4AC56}"/>
    <dgm:cxn modelId="{51118D95-9A00-4BF0-A044-0DB00D357D63}" type="presOf" srcId="{0258C457-1048-44B4-849F-64FFC634EF24}" destId="{84F64558-F523-4043-AA67-F13790FA7D50}" srcOrd="0" destOrd="0" presId="urn:microsoft.com/office/officeart/2005/8/layout/StepDownProcess"/>
    <dgm:cxn modelId="{9E374998-BB44-4705-83EC-7529D0B7DA88}" type="presOf" srcId="{984255E9-218E-47B0-A25D-49D61B2EA5F7}" destId="{9336B9F1-CDE5-42F2-9A37-3CD5FF7DA83E}" srcOrd="0" destOrd="0" presId="urn:microsoft.com/office/officeart/2005/8/layout/StepDownProcess"/>
    <dgm:cxn modelId="{1D36CB98-5A46-47A2-87B7-43B2EC1FBB9C}" type="presOf" srcId="{B7DA5D6C-A77C-45CD-8DEF-0492E98CC0A1}" destId="{0C187898-8CF0-488E-B603-68DBEC42C72B}" srcOrd="0" destOrd="0" presId="urn:microsoft.com/office/officeart/2005/8/layout/StepDownProcess"/>
    <dgm:cxn modelId="{15C8F39C-8FFB-4845-8569-3E741F127682}" srcId="{F880912F-9DE0-48E6-9149-981087101551}" destId="{984255E9-218E-47B0-A25D-49D61B2EA5F7}" srcOrd="1" destOrd="0" parTransId="{D852C772-B57B-439F-A554-FC6C9743A51F}" sibTransId="{8C408077-1770-413B-BF62-B6775B9719E4}"/>
    <dgm:cxn modelId="{AF0B66FA-09AE-41F2-B28F-33CBCBEE5D25}" type="presParOf" srcId="{D2F61F9F-E208-4A7D-B69C-9E64671D226C}" destId="{33943908-8DD3-4662-911A-E65DF258E4A6}" srcOrd="0" destOrd="0" presId="urn:microsoft.com/office/officeart/2005/8/layout/StepDownProcess"/>
    <dgm:cxn modelId="{B2C61454-DB2B-406E-858D-29B33A2FD4E1}" type="presParOf" srcId="{33943908-8DD3-4662-911A-E65DF258E4A6}" destId="{ED6DAAA3-CF14-49CA-99C3-1CD258BE5A58}" srcOrd="0" destOrd="0" presId="urn:microsoft.com/office/officeart/2005/8/layout/StepDownProcess"/>
    <dgm:cxn modelId="{7BE6C631-8978-4EAB-AB17-613B5C6692D4}" type="presParOf" srcId="{33943908-8DD3-4662-911A-E65DF258E4A6}" destId="{0C187898-8CF0-488E-B603-68DBEC42C72B}" srcOrd="1" destOrd="0" presId="urn:microsoft.com/office/officeart/2005/8/layout/StepDownProcess"/>
    <dgm:cxn modelId="{089A2856-6E06-4BC4-962E-0B2FD70D70EC}" type="presParOf" srcId="{33943908-8DD3-4662-911A-E65DF258E4A6}" destId="{4A5A0F7C-3D01-48E3-90FE-A216D2F9812F}" srcOrd="2" destOrd="0" presId="urn:microsoft.com/office/officeart/2005/8/layout/StepDownProcess"/>
    <dgm:cxn modelId="{D93F0E86-219A-4DDE-852E-77DFD1AB0D58}" type="presParOf" srcId="{D2F61F9F-E208-4A7D-B69C-9E64671D226C}" destId="{DBF93041-0635-458D-9D47-F3EE172CA4A3}" srcOrd="1" destOrd="0" presId="urn:microsoft.com/office/officeart/2005/8/layout/StepDownProcess"/>
    <dgm:cxn modelId="{BEC0BD14-B09E-4771-9961-988FC8692BB9}" type="presParOf" srcId="{D2F61F9F-E208-4A7D-B69C-9E64671D226C}" destId="{F218F337-30EB-4D48-82DA-99F6D7B76771}" srcOrd="2" destOrd="0" presId="urn:microsoft.com/office/officeart/2005/8/layout/StepDownProcess"/>
    <dgm:cxn modelId="{5A8159DE-09A9-4111-B4C1-69AE355879EE}" type="presParOf" srcId="{F218F337-30EB-4D48-82DA-99F6D7B76771}" destId="{0AE4C814-8BC1-466F-839A-ACFD96A4571F}" srcOrd="0" destOrd="0" presId="urn:microsoft.com/office/officeart/2005/8/layout/StepDownProcess"/>
    <dgm:cxn modelId="{7F0446D6-33A6-4F2E-A485-0D680C656360}" type="presParOf" srcId="{F218F337-30EB-4D48-82DA-99F6D7B76771}" destId="{9336B9F1-CDE5-42F2-9A37-3CD5FF7DA83E}" srcOrd="1" destOrd="0" presId="urn:microsoft.com/office/officeart/2005/8/layout/StepDownProcess"/>
    <dgm:cxn modelId="{56C9331C-9D06-42D8-9512-56EC9E7D27EC}" type="presParOf" srcId="{F218F337-30EB-4D48-82DA-99F6D7B76771}" destId="{8288B75C-487B-48AC-B7AF-E0FACB0FFD2F}" srcOrd="2" destOrd="0" presId="urn:microsoft.com/office/officeart/2005/8/layout/StepDownProcess"/>
    <dgm:cxn modelId="{C854F6DB-1683-4D1F-B58A-CD0041E7E6E9}" type="presParOf" srcId="{D2F61F9F-E208-4A7D-B69C-9E64671D226C}" destId="{EED7445D-EABF-4112-B3C6-83B87265EEC9}" srcOrd="3" destOrd="0" presId="urn:microsoft.com/office/officeart/2005/8/layout/StepDownProcess"/>
    <dgm:cxn modelId="{BF544FC1-54D8-44C4-8D58-9F2C04801AD2}" type="presParOf" srcId="{D2F61F9F-E208-4A7D-B69C-9E64671D226C}" destId="{47CB7A71-BA49-48B8-86F3-5E232196D99A}" srcOrd="4" destOrd="0" presId="urn:microsoft.com/office/officeart/2005/8/layout/StepDownProcess"/>
    <dgm:cxn modelId="{97753FC3-B777-4E6E-BC34-7B7D280C53FF}" type="presParOf" srcId="{47CB7A71-BA49-48B8-86F3-5E232196D99A}" destId="{84F64558-F523-4043-AA67-F13790FA7D5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C1D84-3E92-4275-BFB5-5BEAB02AB1F5}" type="doc">
      <dgm:prSet loTypeId="urn:microsoft.com/office/officeart/2008/layout/HorizontalMultiLevelHierarchy" loCatId="hierarchy" qsTypeId="urn:microsoft.com/office/officeart/2005/8/quickstyle/simple1" qsCatId="simple" csTypeId="urn:microsoft.com/office/officeart/2005/8/colors/colorful1#28" csCatId="colorful" phldr="1"/>
      <dgm:spPr/>
      <dgm:t>
        <a:bodyPr/>
        <a:lstStyle/>
        <a:p>
          <a:endParaRPr lang="en-US"/>
        </a:p>
      </dgm:t>
    </dgm:pt>
    <dgm:pt modelId="{1B49BCAF-1E6C-46DC-858E-95BF7AA90884}">
      <dgm:prSet/>
      <dgm:spPr/>
      <dgm:t>
        <a:bodyPr lIns="274320"/>
        <a:lstStyle/>
        <a:p>
          <a:pPr algn="l" rtl="0"/>
          <a:r>
            <a:rPr lang="el-GR" dirty="0"/>
            <a:t>Προοπτικές της αγοράς</a:t>
          </a:r>
          <a:endParaRPr lang="en-US" dirty="0"/>
        </a:p>
      </dgm:t>
    </dgm:pt>
    <dgm:pt modelId="{C9459FE4-6945-4E89-99EF-9C583B47960E}" type="parTrans" cxnId="{3C05B70C-2DFC-4FAE-9591-A5A43619E4E9}">
      <dgm:prSet/>
      <dgm:spPr/>
      <dgm:t>
        <a:bodyPr/>
        <a:lstStyle/>
        <a:p>
          <a:endParaRPr lang="en-US"/>
        </a:p>
      </dgm:t>
    </dgm:pt>
    <dgm:pt modelId="{9EF81FE6-E505-40C8-BC93-D9C56C903563}" type="sibTrans" cxnId="{3C05B70C-2DFC-4FAE-9591-A5A43619E4E9}">
      <dgm:prSet/>
      <dgm:spPr/>
      <dgm:t>
        <a:bodyPr/>
        <a:lstStyle/>
        <a:p>
          <a:endParaRPr lang="en-US"/>
        </a:p>
      </dgm:t>
    </dgm:pt>
    <dgm:pt modelId="{1073BFE3-A725-4CCF-BD06-F9B496F0DC51}">
      <dgm:prSet/>
      <dgm:spPr/>
      <dgm:t>
        <a:bodyPr lIns="274320"/>
        <a:lstStyle/>
        <a:p>
          <a:pPr algn="l" rtl="0"/>
          <a:r>
            <a:rPr lang="el-GR" dirty="0"/>
            <a:t>Επίπεδα ανταγωνισμού</a:t>
          </a:r>
          <a:endParaRPr lang="en-US" dirty="0"/>
        </a:p>
      </dgm:t>
    </dgm:pt>
    <dgm:pt modelId="{EC5A827F-7C8B-4CED-BACE-51317E9BED8B}" type="parTrans" cxnId="{AD0AE1D6-A2CC-4984-A301-BFB43C2085C6}">
      <dgm:prSet/>
      <dgm:spPr/>
      <dgm:t>
        <a:bodyPr/>
        <a:lstStyle/>
        <a:p>
          <a:endParaRPr lang="en-US"/>
        </a:p>
      </dgm:t>
    </dgm:pt>
    <dgm:pt modelId="{6D689D55-7D78-4D9D-9B3D-0B30FC286B8B}" type="sibTrans" cxnId="{AD0AE1D6-A2CC-4984-A301-BFB43C2085C6}">
      <dgm:prSet/>
      <dgm:spPr/>
      <dgm:t>
        <a:bodyPr/>
        <a:lstStyle/>
        <a:p>
          <a:endParaRPr lang="en-US"/>
        </a:p>
      </dgm:t>
    </dgm:pt>
    <dgm:pt modelId="{C64A3D8B-D876-496C-BE83-8E40DFAE0225}">
      <dgm:prSet/>
      <dgm:spPr/>
      <dgm:t>
        <a:bodyPr lIns="274320"/>
        <a:lstStyle/>
        <a:p>
          <a:pPr algn="l" rtl="0"/>
          <a:r>
            <a:rPr lang="el-GR" dirty="0"/>
            <a:t>Νομικό και πολιτικό περιβάλλον</a:t>
          </a:r>
          <a:endParaRPr lang="en-US" dirty="0"/>
        </a:p>
      </dgm:t>
    </dgm:pt>
    <dgm:pt modelId="{530F1D4E-067E-4531-B72E-F988965CFEE2}" type="parTrans" cxnId="{179B7366-B74C-4434-8333-2E1B1A540225}">
      <dgm:prSet/>
      <dgm:spPr/>
      <dgm:t>
        <a:bodyPr/>
        <a:lstStyle/>
        <a:p>
          <a:endParaRPr lang="en-US"/>
        </a:p>
      </dgm:t>
    </dgm:pt>
    <dgm:pt modelId="{967D2136-76F7-4D87-95F0-7E06F468DF55}" type="sibTrans" cxnId="{179B7366-B74C-4434-8333-2E1B1A540225}">
      <dgm:prSet/>
      <dgm:spPr/>
      <dgm:t>
        <a:bodyPr/>
        <a:lstStyle/>
        <a:p>
          <a:endParaRPr lang="en-US"/>
        </a:p>
      </dgm:t>
    </dgm:pt>
    <dgm:pt modelId="{BB687709-421E-4A19-B4DB-C8B46CB7A283}">
      <dgm:prSet custT="1"/>
      <dgm:spPr/>
      <dgm:t>
        <a:bodyPr lIns="274320"/>
        <a:lstStyle/>
        <a:p>
          <a:pPr algn="l" rtl="0"/>
          <a:r>
            <a:rPr lang="el-GR" sz="2700" dirty="0" err="1"/>
            <a:t>Κοινωνικοπολιτισμικές</a:t>
          </a:r>
          <a:r>
            <a:rPr lang="el-GR" sz="2700" dirty="0"/>
            <a:t> επιρροές</a:t>
          </a:r>
          <a:endParaRPr lang="en-US" sz="2700" dirty="0"/>
        </a:p>
      </dgm:t>
    </dgm:pt>
    <dgm:pt modelId="{0CA0A8BB-3384-4F3F-A377-EFC5A196CA17}" type="parTrans" cxnId="{04CCF71E-DC0F-4096-A25A-724A0CD28D22}">
      <dgm:prSet/>
      <dgm:spPr/>
      <dgm:t>
        <a:bodyPr/>
        <a:lstStyle/>
        <a:p>
          <a:endParaRPr lang="en-US"/>
        </a:p>
      </dgm:t>
    </dgm:pt>
    <dgm:pt modelId="{01A97C55-0381-4377-8A5D-94C1D0339B69}" type="sibTrans" cxnId="{04CCF71E-DC0F-4096-A25A-724A0CD28D22}">
      <dgm:prSet/>
      <dgm:spPr/>
      <dgm:t>
        <a:bodyPr/>
        <a:lstStyle/>
        <a:p>
          <a:endParaRPr lang="en-US"/>
        </a:p>
      </dgm:t>
    </dgm:pt>
    <dgm:pt modelId="{3EE07D38-A277-419F-AAC8-F6E3BA6E56DD}">
      <dgm:prSet custT="1"/>
      <dgm:spPr/>
      <dgm:t>
        <a:bodyPr/>
        <a:lstStyle/>
        <a:p>
          <a:pPr rtl="0"/>
          <a:r>
            <a:rPr lang="el-GR" sz="2800" b="0" dirty="0"/>
            <a:t>Αξιολόγηση</a:t>
          </a:r>
          <a:endParaRPr lang="en-US" sz="2800" b="0" dirty="0"/>
        </a:p>
      </dgm:t>
    </dgm:pt>
    <dgm:pt modelId="{E071E372-769E-4C97-B211-C761AE5ADA5F}" type="parTrans" cxnId="{B25B5742-4B5B-4287-AAA6-E4A059EF802C}">
      <dgm:prSet/>
      <dgm:spPr/>
      <dgm:t>
        <a:bodyPr/>
        <a:lstStyle/>
        <a:p>
          <a:endParaRPr lang="en-US"/>
        </a:p>
      </dgm:t>
    </dgm:pt>
    <dgm:pt modelId="{22922665-0013-4017-8785-1E49D8302C94}" type="sibTrans" cxnId="{B25B5742-4B5B-4287-AAA6-E4A059EF802C}">
      <dgm:prSet/>
      <dgm:spPr/>
      <dgm:t>
        <a:bodyPr/>
        <a:lstStyle/>
        <a:p>
          <a:endParaRPr lang="en-US"/>
        </a:p>
      </dgm:t>
    </dgm:pt>
    <dgm:pt modelId="{5A52DADA-F134-4309-A5EF-DE7FA22B6260}" type="pres">
      <dgm:prSet presAssocID="{041C1D84-3E92-4275-BFB5-5BEAB02AB1F5}" presName="Name0" presStyleCnt="0">
        <dgm:presLayoutVars>
          <dgm:chPref val="1"/>
          <dgm:dir/>
          <dgm:animOne val="branch"/>
          <dgm:animLvl val="lvl"/>
          <dgm:resizeHandles val="exact"/>
        </dgm:presLayoutVars>
      </dgm:prSet>
      <dgm:spPr/>
    </dgm:pt>
    <dgm:pt modelId="{749E02A4-3926-4A27-BA99-39795345AD37}" type="pres">
      <dgm:prSet presAssocID="{3EE07D38-A277-419F-AAC8-F6E3BA6E56DD}" presName="root1" presStyleCnt="0"/>
      <dgm:spPr/>
    </dgm:pt>
    <dgm:pt modelId="{C57BCCE7-94A5-4F2E-8376-12F234FAA145}" type="pres">
      <dgm:prSet presAssocID="{3EE07D38-A277-419F-AAC8-F6E3BA6E56DD}" presName="LevelOneTextNode" presStyleLbl="node0" presStyleIdx="0" presStyleCnt="1" custScaleX="82901" custScaleY="89186">
        <dgm:presLayoutVars>
          <dgm:chPref val="3"/>
        </dgm:presLayoutVars>
      </dgm:prSet>
      <dgm:spPr/>
    </dgm:pt>
    <dgm:pt modelId="{5DE95DD1-1491-48FC-ABCD-786E75F873E9}" type="pres">
      <dgm:prSet presAssocID="{3EE07D38-A277-419F-AAC8-F6E3BA6E56DD}" presName="level2hierChild" presStyleCnt="0"/>
      <dgm:spPr/>
    </dgm:pt>
    <dgm:pt modelId="{83B6CB94-2706-4E22-8A70-C81E365E1ECC}" type="pres">
      <dgm:prSet presAssocID="{C9459FE4-6945-4E89-99EF-9C583B47960E}" presName="conn2-1" presStyleLbl="parChTrans1D2" presStyleIdx="0" presStyleCnt="4"/>
      <dgm:spPr/>
    </dgm:pt>
    <dgm:pt modelId="{433AA8BD-A730-45B4-8101-FB419471B0BB}" type="pres">
      <dgm:prSet presAssocID="{C9459FE4-6945-4E89-99EF-9C583B47960E}" presName="connTx" presStyleLbl="parChTrans1D2" presStyleIdx="0" presStyleCnt="4"/>
      <dgm:spPr/>
    </dgm:pt>
    <dgm:pt modelId="{FD0B8866-C5C7-42F1-AF84-0EF3CA0264AF}" type="pres">
      <dgm:prSet presAssocID="{1B49BCAF-1E6C-46DC-858E-95BF7AA90884}" presName="root2" presStyleCnt="0"/>
      <dgm:spPr/>
    </dgm:pt>
    <dgm:pt modelId="{CD33B916-88B5-4FB2-8179-4AABABAB5BC5}" type="pres">
      <dgm:prSet presAssocID="{1B49BCAF-1E6C-46DC-858E-95BF7AA90884}" presName="LevelTwoTextNode" presStyleLbl="node2" presStyleIdx="0" presStyleCnt="4" custScaleX="246378">
        <dgm:presLayoutVars>
          <dgm:chPref val="3"/>
        </dgm:presLayoutVars>
      </dgm:prSet>
      <dgm:spPr/>
    </dgm:pt>
    <dgm:pt modelId="{BA2D8981-00AB-416C-AE89-BA134F7EFA3F}" type="pres">
      <dgm:prSet presAssocID="{1B49BCAF-1E6C-46DC-858E-95BF7AA90884}" presName="level3hierChild" presStyleCnt="0"/>
      <dgm:spPr/>
    </dgm:pt>
    <dgm:pt modelId="{F75C964A-90EB-44FC-AD41-817D6AD80652}" type="pres">
      <dgm:prSet presAssocID="{EC5A827F-7C8B-4CED-BACE-51317E9BED8B}" presName="conn2-1" presStyleLbl="parChTrans1D2" presStyleIdx="1" presStyleCnt="4"/>
      <dgm:spPr/>
    </dgm:pt>
    <dgm:pt modelId="{6DD012A7-F0E5-4684-AAA9-10BE22A681C6}" type="pres">
      <dgm:prSet presAssocID="{EC5A827F-7C8B-4CED-BACE-51317E9BED8B}" presName="connTx" presStyleLbl="parChTrans1D2" presStyleIdx="1" presStyleCnt="4"/>
      <dgm:spPr/>
    </dgm:pt>
    <dgm:pt modelId="{B8F25752-1541-45A9-A15D-A708A44EA4A3}" type="pres">
      <dgm:prSet presAssocID="{1073BFE3-A725-4CCF-BD06-F9B496F0DC51}" presName="root2" presStyleCnt="0"/>
      <dgm:spPr/>
    </dgm:pt>
    <dgm:pt modelId="{7F88ADF5-318B-4841-9E74-A8987D864D2C}" type="pres">
      <dgm:prSet presAssocID="{1073BFE3-A725-4CCF-BD06-F9B496F0DC51}" presName="LevelTwoTextNode" presStyleLbl="node2" presStyleIdx="1" presStyleCnt="4" custScaleX="246378">
        <dgm:presLayoutVars>
          <dgm:chPref val="3"/>
        </dgm:presLayoutVars>
      </dgm:prSet>
      <dgm:spPr/>
    </dgm:pt>
    <dgm:pt modelId="{C3564303-9F08-4784-BAFB-BF8A523D92DC}" type="pres">
      <dgm:prSet presAssocID="{1073BFE3-A725-4CCF-BD06-F9B496F0DC51}" presName="level3hierChild" presStyleCnt="0"/>
      <dgm:spPr/>
    </dgm:pt>
    <dgm:pt modelId="{28850B85-5C34-474B-9476-067C333F7005}" type="pres">
      <dgm:prSet presAssocID="{530F1D4E-067E-4531-B72E-F988965CFEE2}" presName="conn2-1" presStyleLbl="parChTrans1D2" presStyleIdx="2" presStyleCnt="4"/>
      <dgm:spPr/>
    </dgm:pt>
    <dgm:pt modelId="{14254F2C-78FF-453C-87FD-095654F6363E}" type="pres">
      <dgm:prSet presAssocID="{530F1D4E-067E-4531-B72E-F988965CFEE2}" presName="connTx" presStyleLbl="parChTrans1D2" presStyleIdx="2" presStyleCnt="4"/>
      <dgm:spPr/>
    </dgm:pt>
    <dgm:pt modelId="{7F7C4A7C-E956-4130-A1DF-6975D30ABB66}" type="pres">
      <dgm:prSet presAssocID="{C64A3D8B-D876-496C-BE83-8E40DFAE0225}" presName="root2" presStyleCnt="0"/>
      <dgm:spPr/>
    </dgm:pt>
    <dgm:pt modelId="{0792A02E-DCB7-4317-8D7C-A12AF1F8F1FE}" type="pres">
      <dgm:prSet presAssocID="{C64A3D8B-D876-496C-BE83-8E40DFAE0225}" presName="LevelTwoTextNode" presStyleLbl="node2" presStyleIdx="2" presStyleCnt="4" custScaleX="246378">
        <dgm:presLayoutVars>
          <dgm:chPref val="3"/>
        </dgm:presLayoutVars>
      </dgm:prSet>
      <dgm:spPr/>
    </dgm:pt>
    <dgm:pt modelId="{56DD3549-6030-44F8-802E-827711C6BCE9}" type="pres">
      <dgm:prSet presAssocID="{C64A3D8B-D876-496C-BE83-8E40DFAE0225}" presName="level3hierChild" presStyleCnt="0"/>
      <dgm:spPr/>
    </dgm:pt>
    <dgm:pt modelId="{F34A4465-CA2B-4EE0-A161-028CF70BB935}" type="pres">
      <dgm:prSet presAssocID="{0CA0A8BB-3384-4F3F-A377-EFC5A196CA17}" presName="conn2-1" presStyleLbl="parChTrans1D2" presStyleIdx="3" presStyleCnt="4"/>
      <dgm:spPr/>
    </dgm:pt>
    <dgm:pt modelId="{B9EE2B3C-82F7-462B-89B2-1FBBC527F99C}" type="pres">
      <dgm:prSet presAssocID="{0CA0A8BB-3384-4F3F-A377-EFC5A196CA17}" presName="connTx" presStyleLbl="parChTrans1D2" presStyleIdx="3" presStyleCnt="4"/>
      <dgm:spPr/>
    </dgm:pt>
    <dgm:pt modelId="{1DEE9BCA-AB87-4D87-96ED-956850291094}" type="pres">
      <dgm:prSet presAssocID="{BB687709-421E-4A19-B4DB-C8B46CB7A283}" presName="root2" presStyleCnt="0"/>
      <dgm:spPr/>
    </dgm:pt>
    <dgm:pt modelId="{2011B7B9-F531-4E15-99FD-E6B94DC2F502}" type="pres">
      <dgm:prSet presAssocID="{BB687709-421E-4A19-B4DB-C8B46CB7A283}" presName="LevelTwoTextNode" presStyleLbl="node2" presStyleIdx="3" presStyleCnt="4" custScaleX="246378">
        <dgm:presLayoutVars>
          <dgm:chPref val="3"/>
        </dgm:presLayoutVars>
      </dgm:prSet>
      <dgm:spPr/>
    </dgm:pt>
    <dgm:pt modelId="{84DC1B48-DD94-4343-86D3-DD2CF9944FCD}" type="pres">
      <dgm:prSet presAssocID="{BB687709-421E-4A19-B4DB-C8B46CB7A283}" presName="level3hierChild" presStyleCnt="0"/>
      <dgm:spPr/>
    </dgm:pt>
  </dgm:ptLst>
  <dgm:cxnLst>
    <dgm:cxn modelId="{0BBAED00-55EE-4AD6-9C06-5D659F043A5E}" type="presOf" srcId="{1B49BCAF-1E6C-46DC-858E-95BF7AA90884}" destId="{CD33B916-88B5-4FB2-8179-4AABABAB5BC5}" srcOrd="0" destOrd="0" presId="urn:microsoft.com/office/officeart/2008/layout/HorizontalMultiLevelHierarchy"/>
    <dgm:cxn modelId="{3C05B70C-2DFC-4FAE-9591-A5A43619E4E9}" srcId="{3EE07D38-A277-419F-AAC8-F6E3BA6E56DD}" destId="{1B49BCAF-1E6C-46DC-858E-95BF7AA90884}" srcOrd="0" destOrd="0" parTransId="{C9459FE4-6945-4E89-99EF-9C583B47960E}" sibTransId="{9EF81FE6-E505-40C8-BC93-D9C56C903563}"/>
    <dgm:cxn modelId="{90583A0D-74EE-4A4B-AEED-6A11DBF291A9}" type="presOf" srcId="{3EE07D38-A277-419F-AAC8-F6E3BA6E56DD}" destId="{C57BCCE7-94A5-4F2E-8376-12F234FAA145}" srcOrd="0" destOrd="0" presId="urn:microsoft.com/office/officeart/2008/layout/HorizontalMultiLevelHierarchy"/>
    <dgm:cxn modelId="{04CCF71E-DC0F-4096-A25A-724A0CD28D22}" srcId="{3EE07D38-A277-419F-AAC8-F6E3BA6E56DD}" destId="{BB687709-421E-4A19-B4DB-C8B46CB7A283}" srcOrd="3" destOrd="0" parTransId="{0CA0A8BB-3384-4F3F-A377-EFC5A196CA17}" sibTransId="{01A97C55-0381-4377-8A5D-94C1D0339B69}"/>
    <dgm:cxn modelId="{5BD37426-E86B-4767-9440-9C867EAD0318}" type="presOf" srcId="{0CA0A8BB-3384-4F3F-A377-EFC5A196CA17}" destId="{B9EE2B3C-82F7-462B-89B2-1FBBC527F99C}" srcOrd="1" destOrd="0" presId="urn:microsoft.com/office/officeart/2008/layout/HorizontalMultiLevelHierarchy"/>
    <dgm:cxn modelId="{CE494436-1861-4D52-89D9-4F51E8FE375C}" type="presOf" srcId="{530F1D4E-067E-4531-B72E-F988965CFEE2}" destId="{14254F2C-78FF-453C-87FD-095654F6363E}" srcOrd="1" destOrd="0" presId="urn:microsoft.com/office/officeart/2008/layout/HorizontalMultiLevelHierarchy"/>
    <dgm:cxn modelId="{B25B5742-4B5B-4287-AAA6-E4A059EF802C}" srcId="{041C1D84-3E92-4275-BFB5-5BEAB02AB1F5}" destId="{3EE07D38-A277-419F-AAC8-F6E3BA6E56DD}" srcOrd="0" destOrd="0" parTransId="{E071E372-769E-4C97-B211-C761AE5ADA5F}" sibTransId="{22922665-0013-4017-8785-1E49D8302C94}"/>
    <dgm:cxn modelId="{179B7366-B74C-4434-8333-2E1B1A540225}" srcId="{3EE07D38-A277-419F-AAC8-F6E3BA6E56DD}" destId="{C64A3D8B-D876-496C-BE83-8E40DFAE0225}" srcOrd="2" destOrd="0" parTransId="{530F1D4E-067E-4531-B72E-F988965CFEE2}" sibTransId="{967D2136-76F7-4D87-95F0-7E06F468DF55}"/>
    <dgm:cxn modelId="{51C0634F-7AA5-41A0-A0E4-C73724273BF6}" type="presOf" srcId="{C9459FE4-6945-4E89-99EF-9C583B47960E}" destId="{83B6CB94-2706-4E22-8A70-C81E365E1ECC}" srcOrd="0" destOrd="0" presId="urn:microsoft.com/office/officeart/2008/layout/HorizontalMultiLevelHierarchy"/>
    <dgm:cxn modelId="{0279B153-9002-4CB5-B9AB-38B275C1177D}" type="presOf" srcId="{BB687709-421E-4A19-B4DB-C8B46CB7A283}" destId="{2011B7B9-F531-4E15-99FD-E6B94DC2F502}" srcOrd="0" destOrd="0" presId="urn:microsoft.com/office/officeart/2008/layout/HorizontalMultiLevelHierarchy"/>
    <dgm:cxn modelId="{C7C4FC81-0291-4F23-908E-281CD5326CBB}" type="presOf" srcId="{041C1D84-3E92-4275-BFB5-5BEAB02AB1F5}" destId="{5A52DADA-F134-4309-A5EF-DE7FA22B6260}" srcOrd="0" destOrd="0" presId="urn:microsoft.com/office/officeart/2008/layout/HorizontalMultiLevelHierarchy"/>
    <dgm:cxn modelId="{7DAC0F82-7A1A-4C41-A7A2-777D5662710C}" type="presOf" srcId="{EC5A827F-7C8B-4CED-BACE-51317E9BED8B}" destId="{F75C964A-90EB-44FC-AD41-817D6AD80652}" srcOrd="0" destOrd="0" presId="urn:microsoft.com/office/officeart/2008/layout/HorizontalMultiLevelHierarchy"/>
    <dgm:cxn modelId="{57C31F88-FB2C-4D21-83FF-87D11F198FCB}" type="presOf" srcId="{530F1D4E-067E-4531-B72E-F988965CFEE2}" destId="{28850B85-5C34-474B-9476-067C333F7005}" srcOrd="0" destOrd="0" presId="urn:microsoft.com/office/officeart/2008/layout/HorizontalMultiLevelHierarchy"/>
    <dgm:cxn modelId="{68AD1A8B-EEC9-4636-9068-4E3CF5232161}" type="presOf" srcId="{1073BFE3-A725-4CCF-BD06-F9B496F0DC51}" destId="{7F88ADF5-318B-4841-9E74-A8987D864D2C}" srcOrd="0" destOrd="0" presId="urn:microsoft.com/office/officeart/2008/layout/HorizontalMultiLevelHierarchy"/>
    <dgm:cxn modelId="{CD937B8D-2E62-4E47-B89B-2C9F9C59FCAE}" type="presOf" srcId="{EC5A827F-7C8B-4CED-BACE-51317E9BED8B}" destId="{6DD012A7-F0E5-4684-AAA9-10BE22A681C6}" srcOrd="1" destOrd="0" presId="urn:microsoft.com/office/officeart/2008/layout/HorizontalMultiLevelHierarchy"/>
    <dgm:cxn modelId="{18B16EAD-5E2B-47D5-AC11-498139C1FCA9}" type="presOf" srcId="{C64A3D8B-D876-496C-BE83-8E40DFAE0225}" destId="{0792A02E-DCB7-4317-8D7C-A12AF1F8F1FE}" srcOrd="0" destOrd="0" presId="urn:microsoft.com/office/officeart/2008/layout/HorizontalMultiLevelHierarchy"/>
    <dgm:cxn modelId="{7E0CA0AD-7C7C-46F0-AD0D-57D60161F435}" type="presOf" srcId="{C9459FE4-6945-4E89-99EF-9C583B47960E}" destId="{433AA8BD-A730-45B4-8101-FB419471B0BB}" srcOrd="1" destOrd="0" presId="urn:microsoft.com/office/officeart/2008/layout/HorizontalMultiLevelHierarchy"/>
    <dgm:cxn modelId="{AD0AE1D6-A2CC-4984-A301-BFB43C2085C6}" srcId="{3EE07D38-A277-419F-AAC8-F6E3BA6E56DD}" destId="{1073BFE3-A725-4CCF-BD06-F9B496F0DC51}" srcOrd="1" destOrd="0" parTransId="{EC5A827F-7C8B-4CED-BACE-51317E9BED8B}" sibTransId="{6D689D55-7D78-4D9D-9B3D-0B30FC286B8B}"/>
    <dgm:cxn modelId="{DAB593E3-9ED0-46A6-AF50-2A3DD5FCE43C}" type="presOf" srcId="{0CA0A8BB-3384-4F3F-A377-EFC5A196CA17}" destId="{F34A4465-CA2B-4EE0-A161-028CF70BB935}" srcOrd="0" destOrd="0" presId="urn:microsoft.com/office/officeart/2008/layout/HorizontalMultiLevelHierarchy"/>
    <dgm:cxn modelId="{B3BA6951-1F52-42CA-A314-5F655ACFDC90}" type="presParOf" srcId="{5A52DADA-F134-4309-A5EF-DE7FA22B6260}" destId="{749E02A4-3926-4A27-BA99-39795345AD37}" srcOrd="0" destOrd="0" presId="urn:microsoft.com/office/officeart/2008/layout/HorizontalMultiLevelHierarchy"/>
    <dgm:cxn modelId="{A6B9CFF1-12C8-4E71-A31F-92C909AFE700}" type="presParOf" srcId="{749E02A4-3926-4A27-BA99-39795345AD37}" destId="{C57BCCE7-94A5-4F2E-8376-12F234FAA145}" srcOrd="0" destOrd="0" presId="urn:microsoft.com/office/officeart/2008/layout/HorizontalMultiLevelHierarchy"/>
    <dgm:cxn modelId="{9D1763B9-951C-4AF9-ADB6-9BF81B1D8CE1}" type="presParOf" srcId="{749E02A4-3926-4A27-BA99-39795345AD37}" destId="{5DE95DD1-1491-48FC-ABCD-786E75F873E9}" srcOrd="1" destOrd="0" presId="urn:microsoft.com/office/officeart/2008/layout/HorizontalMultiLevelHierarchy"/>
    <dgm:cxn modelId="{ADE3B6B2-3EF5-4766-A52F-26FB4E33DFC9}" type="presParOf" srcId="{5DE95DD1-1491-48FC-ABCD-786E75F873E9}" destId="{83B6CB94-2706-4E22-8A70-C81E365E1ECC}" srcOrd="0" destOrd="0" presId="urn:microsoft.com/office/officeart/2008/layout/HorizontalMultiLevelHierarchy"/>
    <dgm:cxn modelId="{B18C6024-4FCE-4D79-AC12-ED761C792DD5}" type="presParOf" srcId="{83B6CB94-2706-4E22-8A70-C81E365E1ECC}" destId="{433AA8BD-A730-45B4-8101-FB419471B0BB}" srcOrd="0" destOrd="0" presId="urn:microsoft.com/office/officeart/2008/layout/HorizontalMultiLevelHierarchy"/>
    <dgm:cxn modelId="{2BA10B72-E43B-442E-9646-4B9054D025DF}" type="presParOf" srcId="{5DE95DD1-1491-48FC-ABCD-786E75F873E9}" destId="{FD0B8866-C5C7-42F1-AF84-0EF3CA0264AF}" srcOrd="1" destOrd="0" presId="urn:microsoft.com/office/officeart/2008/layout/HorizontalMultiLevelHierarchy"/>
    <dgm:cxn modelId="{1A131A4C-5E9E-433A-8EC3-447E005DF49C}" type="presParOf" srcId="{FD0B8866-C5C7-42F1-AF84-0EF3CA0264AF}" destId="{CD33B916-88B5-4FB2-8179-4AABABAB5BC5}" srcOrd="0" destOrd="0" presId="urn:microsoft.com/office/officeart/2008/layout/HorizontalMultiLevelHierarchy"/>
    <dgm:cxn modelId="{163C12D9-8B6B-4DC0-A9E9-B4A0A725E5DB}" type="presParOf" srcId="{FD0B8866-C5C7-42F1-AF84-0EF3CA0264AF}" destId="{BA2D8981-00AB-416C-AE89-BA134F7EFA3F}" srcOrd="1" destOrd="0" presId="urn:microsoft.com/office/officeart/2008/layout/HorizontalMultiLevelHierarchy"/>
    <dgm:cxn modelId="{BBD6E3CA-9F06-41E5-94B0-23C7CBFAD8DD}" type="presParOf" srcId="{5DE95DD1-1491-48FC-ABCD-786E75F873E9}" destId="{F75C964A-90EB-44FC-AD41-817D6AD80652}" srcOrd="2" destOrd="0" presId="urn:microsoft.com/office/officeart/2008/layout/HorizontalMultiLevelHierarchy"/>
    <dgm:cxn modelId="{07025EB4-FAAA-4012-8514-BCD3F6DBBF0D}" type="presParOf" srcId="{F75C964A-90EB-44FC-AD41-817D6AD80652}" destId="{6DD012A7-F0E5-4684-AAA9-10BE22A681C6}" srcOrd="0" destOrd="0" presId="urn:microsoft.com/office/officeart/2008/layout/HorizontalMultiLevelHierarchy"/>
    <dgm:cxn modelId="{4925CDA2-CECE-40FF-A2DE-8668B2C47246}" type="presParOf" srcId="{5DE95DD1-1491-48FC-ABCD-786E75F873E9}" destId="{B8F25752-1541-45A9-A15D-A708A44EA4A3}" srcOrd="3" destOrd="0" presId="urn:microsoft.com/office/officeart/2008/layout/HorizontalMultiLevelHierarchy"/>
    <dgm:cxn modelId="{9825D2EA-6AB7-4D50-885E-0BB3047A0A2D}" type="presParOf" srcId="{B8F25752-1541-45A9-A15D-A708A44EA4A3}" destId="{7F88ADF5-318B-4841-9E74-A8987D864D2C}" srcOrd="0" destOrd="0" presId="urn:microsoft.com/office/officeart/2008/layout/HorizontalMultiLevelHierarchy"/>
    <dgm:cxn modelId="{F55ECAC9-F461-444E-AC9E-3B1B9B4EBEBE}" type="presParOf" srcId="{B8F25752-1541-45A9-A15D-A708A44EA4A3}" destId="{C3564303-9F08-4784-BAFB-BF8A523D92DC}" srcOrd="1" destOrd="0" presId="urn:microsoft.com/office/officeart/2008/layout/HorizontalMultiLevelHierarchy"/>
    <dgm:cxn modelId="{C77B4DB6-FBF6-4C65-9AB2-0D1A469E077F}" type="presParOf" srcId="{5DE95DD1-1491-48FC-ABCD-786E75F873E9}" destId="{28850B85-5C34-474B-9476-067C333F7005}" srcOrd="4" destOrd="0" presId="urn:microsoft.com/office/officeart/2008/layout/HorizontalMultiLevelHierarchy"/>
    <dgm:cxn modelId="{0C4E7A7E-2A0B-4868-8D8D-D04144A02797}" type="presParOf" srcId="{28850B85-5C34-474B-9476-067C333F7005}" destId="{14254F2C-78FF-453C-87FD-095654F6363E}" srcOrd="0" destOrd="0" presId="urn:microsoft.com/office/officeart/2008/layout/HorizontalMultiLevelHierarchy"/>
    <dgm:cxn modelId="{73EA592B-CD7B-444A-B226-A4553B51CC02}" type="presParOf" srcId="{5DE95DD1-1491-48FC-ABCD-786E75F873E9}" destId="{7F7C4A7C-E956-4130-A1DF-6975D30ABB66}" srcOrd="5" destOrd="0" presId="urn:microsoft.com/office/officeart/2008/layout/HorizontalMultiLevelHierarchy"/>
    <dgm:cxn modelId="{6E4096D2-C895-49A3-A99E-77DF14B713BE}" type="presParOf" srcId="{7F7C4A7C-E956-4130-A1DF-6975D30ABB66}" destId="{0792A02E-DCB7-4317-8D7C-A12AF1F8F1FE}" srcOrd="0" destOrd="0" presId="urn:microsoft.com/office/officeart/2008/layout/HorizontalMultiLevelHierarchy"/>
    <dgm:cxn modelId="{52C8CB43-1678-4B08-B915-02BA24D5BD8C}" type="presParOf" srcId="{7F7C4A7C-E956-4130-A1DF-6975D30ABB66}" destId="{56DD3549-6030-44F8-802E-827711C6BCE9}" srcOrd="1" destOrd="0" presId="urn:microsoft.com/office/officeart/2008/layout/HorizontalMultiLevelHierarchy"/>
    <dgm:cxn modelId="{187522BC-0F1D-4536-BB84-1CCE2C2D43B5}" type="presParOf" srcId="{5DE95DD1-1491-48FC-ABCD-786E75F873E9}" destId="{F34A4465-CA2B-4EE0-A161-028CF70BB935}" srcOrd="6" destOrd="0" presId="urn:microsoft.com/office/officeart/2008/layout/HorizontalMultiLevelHierarchy"/>
    <dgm:cxn modelId="{CDF84FC9-80F5-4B20-8303-90616C1A3B4A}" type="presParOf" srcId="{F34A4465-CA2B-4EE0-A161-028CF70BB935}" destId="{B9EE2B3C-82F7-462B-89B2-1FBBC527F99C}" srcOrd="0" destOrd="0" presId="urn:microsoft.com/office/officeart/2008/layout/HorizontalMultiLevelHierarchy"/>
    <dgm:cxn modelId="{D53BBDDE-B34A-4F20-9997-7507A71E2A31}" type="presParOf" srcId="{5DE95DD1-1491-48FC-ABCD-786E75F873E9}" destId="{1DEE9BCA-AB87-4D87-96ED-956850291094}" srcOrd="7" destOrd="0" presId="urn:microsoft.com/office/officeart/2008/layout/HorizontalMultiLevelHierarchy"/>
    <dgm:cxn modelId="{3D593E59-52D9-4113-A17F-7B797C5432E2}" type="presParOf" srcId="{1DEE9BCA-AB87-4D87-96ED-956850291094}" destId="{2011B7B9-F531-4E15-99FD-E6B94DC2F502}" srcOrd="0" destOrd="0" presId="urn:microsoft.com/office/officeart/2008/layout/HorizontalMultiLevelHierarchy"/>
    <dgm:cxn modelId="{699BE14C-5B48-476C-B8F2-27204248BB27}" type="presParOf" srcId="{1DEE9BCA-AB87-4D87-96ED-956850291094}" destId="{84DC1B48-DD94-4343-86D3-DD2CF9944FC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C1D84-3E92-4275-BFB5-5BEAB02AB1F5}" type="doc">
      <dgm:prSet loTypeId="urn:microsoft.com/office/officeart/2008/layout/HorizontalMultiLevelHierarchy" loCatId="hierarchy" qsTypeId="urn:microsoft.com/office/officeart/2005/8/quickstyle/simple1" qsCatId="simple" csTypeId="urn:microsoft.com/office/officeart/2005/8/colors/colorful1#29" csCatId="colorful" phldr="1"/>
      <dgm:spPr/>
      <dgm:t>
        <a:bodyPr/>
        <a:lstStyle/>
        <a:p>
          <a:endParaRPr lang="en-US"/>
        </a:p>
      </dgm:t>
    </dgm:pt>
    <dgm:pt modelId="{1B49BCAF-1E6C-46DC-858E-95BF7AA90884}">
      <dgm:prSet custT="1"/>
      <dgm:spPr/>
      <dgm:t>
        <a:bodyPr/>
        <a:lstStyle/>
        <a:p>
          <a:pPr rtl="0"/>
          <a:r>
            <a:rPr lang="el-GR" sz="2800" b="0" dirty="0"/>
            <a:t>Κόστος</a:t>
          </a:r>
          <a:endParaRPr lang="en-US" sz="2800" b="0" dirty="0"/>
        </a:p>
      </dgm:t>
    </dgm:pt>
    <dgm:pt modelId="{C9459FE4-6945-4E89-99EF-9C583B47960E}" type="parTrans" cxnId="{3C05B70C-2DFC-4FAE-9591-A5A43619E4E9}">
      <dgm:prSet/>
      <dgm:spPr/>
      <dgm:t>
        <a:bodyPr/>
        <a:lstStyle/>
        <a:p>
          <a:endParaRPr lang="en-US"/>
        </a:p>
      </dgm:t>
    </dgm:pt>
    <dgm:pt modelId="{9EF81FE6-E505-40C8-BC93-D9C56C903563}" type="sibTrans" cxnId="{3C05B70C-2DFC-4FAE-9591-A5A43619E4E9}">
      <dgm:prSet/>
      <dgm:spPr/>
      <dgm:t>
        <a:bodyPr/>
        <a:lstStyle/>
        <a:p>
          <a:endParaRPr lang="en-US"/>
        </a:p>
      </dgm:t>
    </dgm:pt>
    <dgm:pt modelId="{AAB68988-C751-4F42-9A8E-905B7B0BE99D}">
      <dgm:prSet custT="1"/>
      <dgm:spPr/>
      <dgm:t>
        <a:bodyPr lIns="182880"/>
        <a:lstStyle/>
        <a:p>
          <a:pPr algn="l" rtl="0"/>
          <a:r>
            <a:rPr lang="el-GR" sz="2800" dirty="0"/>
            <a:t>Άμεσο κόστος</a:t>
          </a:r>
          <a:r>
            <a:rPr lang="en-US" sz="2800" dirty="0"/>
            <a:t> </a:t>
          </a:r>
        </a:p>
      </dgm:t>
    </dgm:pt>
    <dgm:pt modelId="{4719365C-6C52-459D-99B9-F7705738D395}" type="parTrans" cxnId="{4227B866-5BB8-4ACD-B9BE-C4D178F10E1B}">
      <dgm:prSet/>
      <dgm:spPr/>
      <dgm:t>
        <a:bodyPr/>
        <a:lstStyle/>
        <a:p>
          <a:endParaRPr lang="en-US"/>
        </a:p>
      </dgm:t>
    </dgm:pt>
    <dgm:pt modelId="{C3508F46-85C5-45F8-98E2-C66AF8936679}" type="sibTrans" cxnId="{4227B866-5BB8-4ACD-B9BE-C4D178F10E1B}">
      <dgm:prSet/>
      <dgm:spPr/>
      <dgm:t>
        <a:bodyPr/>
        <a:lstStyle/>
        <a:p>
          <a:endParaRPr lang="en-US"/>
        </a:p>
      </dgm:t>
    </dgm:pt>
    <dgm:pt modelId="{B2FCC9A1-D957-49A9-9E13-3E480AE5CA06}">
      <dgm:prSet custT="1"/>
      <dgm:spPr/>
      <dgm:t>
        <a:bodyPr lIns="182880"/>
        <a:lstStyle/>
        <a:p>
          <a:pPr algn="l" rtl="0"/>
          <a:r>
            <a:rPr lang="el-GR" sz="2800" dirty="0"/>
            <a:t>Κόστος ευκαιρίας</a:t>
          </a:r>
          <a:endParaRPr lang="en-US" sz="2800" dirty="0"/>
        </a:p>
      </dgm:t>
    </dgm:pt>
    <dgm:pt modelId="{69228AC3-A193-48A3-B75E-101CC77A4805}" type="parTrans" cxnId="{A42729FB-9B39-4895-875C-B07B25FC5A54}">
      <dgm:prSet/>
      <dgm:spPr/>
      <dgm:t>
        <a:bodyPr/>
        <a:lstStyle/>
        <a:p>
          <a:endParaRPr lang="en-US"/>
        </a:p>
      </dgm:t>
    </dgm:pt>
    <dgm:pt modelId="{615E0A1F-4BEC-446A-94E6-4898F5FA6F4E}" type="sibTrans" cxnId="{A42729FB-9B39-4895-875C-B07B25FC5A54}">
      <dgm:prSet/>
      <dgm:spPr/>
      <dgm:t>
        <a:bodyPr/>
        <a:lstStyle/>
        <a:p>
          <a:endParaRPr lang="en-US"/>
        </a:p>
      </dgm:t>
    </dgm:pt>
    <dgm:pt modelId="{5A52DADA-F134-4309-A5EF-DE7FA22B6260}" type="pres">
      <dgm:prSet presAssocID="{041C1D84-3E92-4275-BFB5-5BEAB02AB1F5}" presName="Name0" presStyleCnt="0">
        <dgm:presLayoutVars>
          <dgm:chPref val="1"/>
          <dgm:dir/>
          <dgm:animOne val="branch"/>
          <dgm:animLvl val="lvl"/>
          <dgm:resizeHandles val="exact"/>
        </dgm:presLayoutVars>
      </dgm:prSet>
      <dgm:spPr/>
    </dgm:pt>
    <dgm:pt modelId="{10EEB384-A6F4-4E0F-921E-29665E157BEB}" type="pres">
      <dgm:prSet presAssocID="{1B49BCAF-1E6C-46DC-858E-95BF7AA90884}" presName="root1" presStyleCnt="0"/>
      <dgm:spPr/>
    </dgm:pt>
    <dgm:pt modelId="{D262D20B-778E-43C5-BCFE-BD138B7B5696}" type="pres">
      <dgm:prSet presAssocID="{1B49BCAF-1E6C-46DC-858E-95BF7AA90884}" presName="LevelOneTextNode" presStyleLbl="node0" presStyleIdx="0" presStyleCnt="1" custScaleY="49177" custLinFactNeighborX="-29788">
        <dgm:presLayoutVars>
          <dgm:chPref val="3"/>
        </dgm:presLayoutVars>
      </dgm:prSet>
      <dgm:spPr/>
    </dgm:pt>
    <dgm:pt modelId="{DB9900DD-A067-4B3D-B4EC-5CEF56C4618D}" type="pres">
      <dgm:prSet presAssocID="{1B49BCAF-1E6C-46DC-858E-95BF7AA90884}" presName="level2hierChild" presStyleCnt="0"/>
      <dgm:spPr/>
    </dgm:pt>
    <dgm:pt modelId="{0F0D5CA6-402C-4552-9E54-55BAA050E520}" type="pres">
      <dgm:prSet presAssocID="{4719365C-6C52-459D-99B9-F7705738D395}" presName="conn2-1" presStyleLbl="parChTrans1D2" presStyleIdx="0" presStyleCnt="2"/>
      <dgm:spPr/>
    </dgm:pt>
    <dgm:pt modelId="{E6E8F0E4-2F2D-4CF3-A6A9-86D093BA0E6C}" type="pres">
      <dgm:prSet presAssocID="{4719365C-6C52-459D-99B9-F7705738D395}" presName="connTx" presStyleLbl="parChTrans1D2" presStyleIdx="0" presStyleCnt="2"/>
      <dgm:spPr/>
    </dgm:pt>
    <dgm:pt modelId="{E7D5D0A5-1369-4BB3-9101-8EE7E8E0815D}" type="pres">
      <dgm:prSet presAssocID="{AAB68988-C751-4F42-9A8E-905B7B0BE99D}" presName="root2" presStyleCnt="0"/>
      <dgm:spPr/>
    </dgm:pt>
    <dgm:pt modelId="{1C379C32-B329-47ED-8F4A-AF494CE3BD6E}" type="pres">
      <dgm:prSet presAssocID="{AAB68988-C751-4F42-9A8E-905B7B0BE99D}" presName="LevelTwoTextNode" presStyleLbl="node2" presStyleIdx="0" presStyleCnt="2" custScaleX="157739" custScaleY="107817">
        <dgm:presLayoutVars>
          <dgm:chPref val="3"/>
        </dgm:presLayoutVars>
      </dgm:prSet>
      <dgm:spPr/>
    </dgm:pt>
    <dgm:pt modelId="{FCDA06CF-C93F-4E4B-B79E-5AEEB1C1B0AC}" type="pres">
      <dgm:prSet presAssocID="{AAB68988-C751-4F42-9A8E-905B7B0BE99D}" presName="level3hierChild" presStyleCnt="0"/>
      <dgm:spPr/>
    </dgm:pt>
    <dgm:pt modelId="{F439B5E8-D8CA-44F8-8E61-F2EFCDF4E0A7}" type="pres">
      <dgm:prSet presAssocID="{69228AC3-A193-48A3-B75E-101CC77A4805}" presName="conn2-1" presStyleLbl="parChTrans1D2" presStyleIdx="1" presStyleCnt="2"/>
      <dgm:spPr/>
    </dgm:pt>
    <dgm:pt modelId="{F9B9C31C-C3A3-4B82-A357-46D336A4AA15}" type="pres">
      <dgm:prSet presAssocID="{69228AC3-A193-48A3-B75E-101CC77A4805}" presName="connTx" presStyleLbl="parChTrans1D2" presStyleIdx="1" presStyleCnt="2"/>
      <dgm:spPr/>
    </dgm:pt>
    <dgm:pt modelId="{6902775E-4B33-4C89-A3A0-81B71B925BE2}" type="pres">
      <dgm:prSet presAssocID="{B2FCC9A1-D957-49A9-9E13-3E480AE5CA06}" presName="root2" presStyleCnt="0"/>
      <dgm:spPr/>
    </dgm:pt>
    <dgm:pt modelId="{8E138B3B-DBBA-4444-86EF-104F5A9DAD41}" type="pres">
      <dgm:prSet presAssocID="{B2FCC9A1-D957-49A9-9E13-3E480AE5CA06}" presName="LevelTwoTextNode" presStyleLbl="node2" presStyleIdx="1" presStyleCnt="2" custScaleX="157739" custScaleY="107817" custLinFactNeighborX="73" custLinFactNeighborY="9816">
        <dgm:presLayoutVars>
          <dgm:chPref val="3"/>
        </dgm:presLayoutVars>
      </dgm:prSet>
      <dgm:spPr/>
    </dgm:pt>
    <dgm:pt modelId="{83F0DD2B-9D83-413F-BE01-6785295BE0AD}" type="pres">
      <dgm:prSet presAssocID="{B2FCC9A1-D957-49A9-9E13-3E480AE5CA06}" presName="level3hierChild" presStyleCnt="0"/>
      <dgm:spPr/>
    </dgm:pt>
  </dgm:ptLst>
  <dgm:cxnLst>
    <dgm:cxn modelId="{3C05B70C-2DFC-4FAE-9591-A5A43619E4E9}" srcId="{041C1D84-3E92-4275-BFB5-5BEAB02AB1F5}" destId="{1B49BCAF-1E6C-46DC-858E-95BF7AA90884}" srcOrd="0" destOrd="0" parTransId="{C9459FE4-6945-4E89-99EF-9C583B47960E}" sibTransId="{9EF81FE6-E505-40C8-BC93-D9C56C903563}"/>
    <dgm:cxn modelId="{01EB6116-5815-4EB1-83FB-F41CB75702B6}" type="presOf" srcId="{69228AC3-A193-48A3-B75E-101CC77A4805}" destId="{F9B9C31C-C3A3-4B82-A357-46D336A4AA15}" srcOrd="1" destOrd="0" presId="urn:microsoft.com/office/officeart/2008/layout/HorizontalMultiLevelHierarchy"/>
    <dgm:cxn modelId="{F07BA425-ADE2-425C-BAF7-42B192CAB391}" type="presOf" srcId="{B2FCC9A1-D957-49A9-9E13-3E480AE5CA06}" destId="{8E138B3B-DBBA-4444-86EF-104F5A9DAD41}" srcOrd="0" destOrd="0" presId="urn:microsoft.com/office/officeart/2008/layout/HorizontalMultiLevelHierarchy"/>
    <dgm:cxn modelId="{E34FA92C-7AAD-4F30-AB0A-C3F83A42A799}" type="presOf" srcId="{69228AC3-A193-48A3-B75E-101CC77A4805}" destId="{F439B5E8-D8CA-44F8-8E61-F2EFCDF4E0A7}" srcOrd="0" destOrd="0" presId="urn:microsoft.com/office/officeart/2008/layout/HorizontalMultiLevelHierarchy"/>
    <dgm:cxn modelId="{C29D8F46-E0C5-4AF4-BDB5-9E4A8DC0FBF4}" type="presOf" srcId="{1B49BCAF-1E6C-46DC-858E-95BF7AA90884}" destId="{D262D20B-778E-43C5-BCFE-BD138B7B5696}" srcOrd="0" destOrd="0" presId="urn:microsoft.com/office/officeart/2008/layout/HorizontalMultiLevelHierarchy"/>
    <dgm:cxn modelId="{4227B866-5BB8-4ACD-B9BE-C4D178F10E1B}" srcId="{1B49BCAF-1E6C-46DC-858E-95BF7AA90884}" destId="{AAB68988-C751-4F42-9A8E-905B7B0BE99D}" srcOrd="0" destOrd="0" parTransId="{4719365C-6C52-459D-99B9-F7705738D395}" sibTransId="{C3508F46-85C5-45F8-98E2-C66AF8936679}"/>
    <dgm:cxn modelId="{3914635A-4126-4364-A1DC-D57A1197F338}" type="presOf" srcId="{041C1D84-3E92-4275-BFB5-5BEAB02AB1F5}" destId="{5A52DADA-F134-4309-A5EF-DE7FA22B6260}" srcOrd="0" destOrd="0" presId="urn:microsoft.com/office/officeart/2008/layout/HorizontalMultiLevelHierarchy"/>
    <dgm:cxn modelId="{686EB65A-C739-4AD4-B26A-C42AA8D9E696}" type="presOf" srcId="{AAB68988-C751-4F42-9A8E-905B7B0BE99D}" destId="{1C379C32-B329-47ED-8F4A-AF494CE3BD6E}" srcOrd="0" destOrd="0" presId="urn:microsoft.com/office/officeart/2008/layout/HorizontalMultiLevelHierarchy"/>
    <dgm:cxn modelId="{8F690ABF-53B1-4592-8EAC-354D0062A7D7}" type="presOf" srcId="{4719365C-6C52-459D-99B9-F7705738D395}" destId="{E6E8F0E4-2F2D-4CF3-A6A9-86D093BA0E6C}" srcOrd="1" destOrd="0" presId="urn:microsoft.com/office/officeart/2008/layout/HorizontalMultiLevelHierarchy"/>
    <dgm:cxn modelId="{C1B1A7EA-18FA-42A4-991E-88AB15F4A2E2}" type="presOf" srcId="{4719365C-6C52-459D-99B9-F7705738D395}" destId="{0F0D5CA6-402C-4552-9E54-55BAA050E520}" srcOrd="0" destOrd="0" presId="urn:microsoft.com/office/officeart/2008/layout/HorizontalMultiLevelHierarchy"/>
    <dgm:cxn modelId="{A42729FB-9B39-4895-875C-B07B25FC5A54}" srcId="{1B49BCAF-1E6C-46DC-858E-95BF7AA90884}" destId="{B2FCC9A1-D957-49A9-9E13-3E480AE5CA06}" srcOrd="1" destOrd="0" parTransId="{69228AC3-A193-48A3-B75E-101CC77A4805}" sibTransId="{615E0A1F-4BEC-446A-94E6-4898F5FA6F4E}"/>
    <dgm:cxn modelId="{19AC9642-B054-4FEA-9766-B22EBC6523BD}" type="presParOf" srcId="{5A52DADA-F134-4309-A5EF-DE7FA22B6260}" destId="{10EEB384-A6F4-4E0F-921E-29665E157BEB}" srcOrd="0" destOrd="0" presId="urn:microsoft.com/office/officeart/2008/layout/HorizontalMultiLevelHierarchy"/>
    <dgm:cxn modelId="{FA309E9D-0216-4C72-8AC7-8C8B53BB71C9}" type="presParOf" srcId="{10EEB384-A6F4-4E0F-921E-29665E157BEB}" destId="{D262D20B-778E-43C5-BCFE-BD138B7B5696}" srcOrd="0" destOrd="0" presId="urn:microsoft.com/office/officeart/2008/layout/HorizontalMultiLevelHierarchy"/>
    <dgm:cxn modelId="{607690EE-7626-4B58-A0C1-B035A908D1B2}" type="presParOf" srcId="{10EEB384-A6F4-4E0F-921E-29665E157BEB}" destId="{DB9900DD-A067-4B3D-B4EC-5CEF56C4618D}" srcOrd="1" destOrd="0" presId="urn:microsoft.com/office/officeart/2008/layout/HorizontalMultiLevelHierarchy"/>
    <dgm:cxn modelId="{DA08938D-B4E2-4F52-AADB-C11219FDF05B}" type="presParOf" srcId="{DB9900DD-A067-4B3D-B4EC-5CEF56C4618D}" destId="{0F0D5CA6-402C-4552-9E54-55BAA050E520}" srcOrd="0" destOrd="0" presId="urn:microsoft.com/office/officeart/2008/layout/HorizontalMultiLevelHierarchy"/>
    <dgm:cxn modelId="{3512C514-FC98-420F-B64B-E038E0803941}" type="presParOf" srcId="{0F0D5CA6-402C-4552-9E54-55BAA050E520}" destId="{E6E8F0E4-2F2D-4CF3-A6A9-86D093BA0E6C}" srcOrd="0" destOrd="0" presId="urn:microsoft.com/office/officeart/2008/layout/HorizontalMultiLevelHierarchy"/>
    <dgm:cxn modelId="{FA38EF02-0A2B-4608-A9D4-AE57EB792B85}" type="presParOf" srcId="{DB9900DD-A067-4B3D-B4EC-5CEF56C4618D}" destId="{E7D5D0A5-1369-4BB3-9101-8EE7E8E0815D}" srcOrd="1" destOrd="0" presId="urn:microsoft.com/office/officeart/2008/layout/HorizontalMultiLevelHierarchy"/>
    <dgm:cxn modelId="{6BB0018D-8459-4719-A9E0-A3DDCDC714C4}" type="presParOf" srcId="{E7D5D0A5-1369-4BB3-9101-8EE7E8E0815D}" destId="{1C379C32-B329-47ED-8F4A-AF494CE3BD6E}" srcOrd="0" destOrd="0" presId="urn:microsoft.com/office/officeart/2008/layout/HorizontalMultiLevelHierarchy"/>
    <dgm:cxn modelId="{2175CF6D-702A-40C1-B9F5-01AF8B2B9382}" type="presParOf" srcId="{E7D5D0A5-1369-4BB3-9101-8EE7E8E0815D}" destId="{FCDA06CF-C93F-4E4B-B79E-5AEEB1C1B0AC}" srcOrd="1" destOrd="0" presId="urn:microsoft.com/office/officeart/2008/layout/HorizontalMultiLevelHierarchy"/>
    <dgm:cxn modelId="{FD927CCD-09F0-4ACA-9572-BFC942892873}" type="presParOf" srcId="{DB9900DD-A067-4B3D-B4EC-5CEF56C4618D}" destId="{F439B5E8-D8CA-44F8-8E61-F2EFCDF4E0A7}" srcOrd="2" destOrd="0" presId="urn:microsoft.com/office/officeart/2008/layout/HorizontalMultiLevelHierarchy"/>
    <dgm:cxn modelId="{D1C1474F-0256-4492-BC3C-14AAE8F3DC73}" type="presParOf" srcId="{F439B5E8-D8CA-44F8-8E61-F2EFCDF4E0A7}" destId="{F9B9C31C-C3A3-4B82-A357-46D336A4AA15}" srcOrd="0" destOrd="0" presId="urn:microsoft.com/office/officeart/2008/layout/HorizontalMultiLevelHierarchy"/>
    <dgm:cxn modelId="{11B835C2-9B0C-4443-A004-F3A16765E2B9}" type="presParOf" srcId="{DB9900DD-A067-4B3D-B4EC-5CEF56C4618D}" destId="{6902775E-4B33-4C89-A3A0-81B71B925BE2}" srcOrd="3" destOrd="0" presId="urn:microsoft.com/office/officeart/2008/layout/HorizontalMultiLevelHierarchy"/>
    <dgm:cxn modelId="{14901432-B254-4419-8A70-2CBA907E6E75}" type="presParOf" srcId="{6902775E-4B33-4C89-A3A0-81B71B925BE2}" destId="{8E138B3B-DBBA-4444-86EF-104F5A9DAD41}" srcOrd="0" destOrd="0" presId="urn:microsoft.com/office/officeart/2008/layout/HorizontalMultiLevelHierarchy"/>
    <dgm:cxn modelId="{4C3566E5-54CD-4F2A-9C84-6328150D998A}" type="presParOf" srcId="{6902775E-4B33-4C89-A3A0-81B71B925BE2}" destId="{83F0DD2B-9D83-413F-BE01-6785295BE0A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1C1D84-3E92-4275-BFB5-5BEAB02AB1F5}" type="doc">
      <dgm:prSet loTypeId="urn:microsoft.com/office/officeart/2008/layout/HorizontalMultiLevelHierarchy" loCatId="hierarchy" qsTypeId="urn:microsoft.com/office/officeart/2005/8/quickstyle/simple1" qsCatId="simple" csTypeId="urn:microsoft.com/office/officeart/2005/8/colors/colorful1#30" csCatId="colorful" phldr="1"/>
      <dgm:spPr/>
      <dgm:t>
        <a:bodyPr/>
        <a:lstStyle/>
        <a:p>
          <a:endParaRPr lang="en-US"/>
        </a:p>
      </dgm:t>
    </dgm:pt>
    <dgm:pt modelId="{B2FCC9A1-D957-49A9-9E13-3E480AE5CA06}">
      <dgm:prSet custT="1"/>
      <dgm:spPr/>
      <dgm:t>
        <a:bodyPr/>
        <a:lstStyle/>
        <a:p>
          <a:pPr algn="ctr" rtl="0"/>
          <a:r>
            <a:rPr lang="el-GR" sz="2800" dirty="0"/>
            <a:t>Οφέλη</a:t>
          </a:r>
          <a:endParaRPr lang="en-US" sz="2800" dirty="0"/>
        </a:p>
      </dgm:t>
    </dgm:pt>
    <dgm:pt modelId="{69228AC3-A193-48A3-B75E-101CC77A4805}" type="parTrans" cxnId="{A42729FB-9B39-4895-875C-B07B25FC5A54}">
      <dgm:prSet/>
      <dgm:spPr/>
      <dgm:t>
        <a:bodyPr/>
        <a:lstStyle/>
        <a:p>
          <a:pPr algn="l"/>
          <a:endParaRPr lang="en-US"/>
        </a:p>
      </dgm:t>
    </dgm:pt>
    <dgm:pt modelId="{615E0A1F-4BEC-446A-94E6-4898F5FA6F4E}" type="sibTrans" cxnId="{A42729FB-9B39-4895-875C-B07B25FC5A54}">
      <dgm:prSet/>
      <dgm:spPr/>
      <dgm:t>
        <a:bodyPr/>
        <a:lstStyle/>
        <a:p>
          <a:pPr algn="l"/>
          <a:endParaRPr lang="en-US"/>
        </a:p>
      </dgm:t>
    </dgm:pt>
    <dgm:pt modelId="{8B28F081-E379-4B67-AA8F-6C24603020E7}">
      <dgm:prSet/>
      <dgm:spPr/>
      <dgm:t>
        <a:bodyPr lIns="182880"/>
        <a:lstStyle/>
        <a:p>
          <a:pPr algn="l" rtl="0"/>
          <a:r>
            <a:rPr lang="el-GR" dirty="0"/>
            <a:t>Πωλήσεις και κέρδη</a:t>
          </a:r>
          <a:endParaRPr lang="en-US" dirty="0"/>
        </a:p>
      </dgm:t>
    </dgm:pt>
    <dgm:pt modelId="{E55E04E6-4FB4-44B5-89F5-ADE0BA573DC9}" type="parTrans" cxnId="{90C1C7EA-BE0E-4A09-9E28-38512FE20833}">
      <dgm:prSet/>
      <dgm:spPr/>
      <dgm:t>
        <a:bodyPr/>
        <a:lstStyle/>
        <a:p>
          <a:pPr algn="l"/>
          <a:endParaRPr lang="en-US"/>
        </a:p>
      </dgm:t>
    </dgm:pt>
    <dgm:pt modelId="{0CE3AA7B-86AE-46FC-9902-CEB20228C31D}" type="sibTrans" cxnId="{90C1C7EA-BE0E-4A09-9E28-38512FE20833}">
      <dgm:prSet/>
      <dgm:spPr/>
      <dgm:t>
        <a:bodyPr/>
        <a:lstStyle/>
        <a:p>
          <a:pPr algn="l"/>
          <a:endParaRPr lang="en-US"/>
        </a:p>
      </dgm:t>
    </dgm:pt>
    <dgm:pt modelId="{FCA873D2-2FC0-481B-B477-C4E3D7E0E389}">
      <dgm:prSet custT="1"/>
      <dgm:spPr/>
      <dgm:t>
        <a:bodyPr lIns="182880"/>
        <a:lstStyle/>
        <a:p>
          <a:pPr algn="l"/>
          <a:r>
            <a:rPr lang="el-GR" sz="2500" dirty="0"/>
            <a:t>Χαμηλότερο κόστος</a:t>
          </a:r>
          <a:endParaRPr lang="en-US" sz="2500" dirty="0"/>
        </a:p>
      </dgm:t>
    </dgm:pt>
    <dgm:pt modelId="{1F5C5B59-4188-4268-96F5-A5B498FF98BA}" type="parTrans" cxnId="{41E8EB14-75A7-4C3F-9E3E-6A96458BDC82}">
      <dgm:prSet/>
      <dgm:spPr/>
      <dgm:t>
        <a:bodyPr/>
        <a:lstStyle/>
        <a:p>
          <a:pPr algn="l"/>
          <a:endParaRPr lang="en-US"/>
        </a:p>
      </dgm:t>
    </dgm:pt>
    <dgm:pt modelId="{FA6568BA-DBF8-4789-A3AB-98E097924C85}" type="sibTrans" cxnId="{41E8EB14-75A7-4C3F-9E3E-6A96458BDC82}">
      <dgm:prSet/>
      <dgm:spPr/>
      <dgm:t>
        <a:bodyPr/>
        <a:lstStyle/>
        <a:p>
          <a:pPr algn="l"/>
          <a:endParaRPr lang="en-US"/>
        </a:p>
      </dgm:t>
    </dgm:pt>
    <dgm:pt modelId="{8133CC88-B3ED-4730-9B90-CFD1CDA7B0F3}">
      <dgm:prSet/>
      <dgm:spPr/>
      <dgm:t>
        <a:bodyPr lIns="182880"/>
        <a:lstStyle/>
        <a:p>
          <a:pPr algn="l"/>
          <a:r>
            <a:rPr lang="el-GR" dirty="0"/>
            <a:t>Κατάκτηση αγορών</a:t>
          </a:r>
          <a:endParaRPr lang="en-US" dirty="0"/>
        </a:p>
      </dgm:t>
    </dgm:pt>
    <dgm:pt modelId="{1C153892-B0A2-474F-B7E0-238F1E45BC6F}" type="parTrans" cxnId="{3229DE16-4D9A-4577-8EBA-69CB0499EE5D}">
      <dgm:prSet/>
      <dgm:spPr/>
      <dgm:t>
        <a:bodyPr/>
        <a:lstStyle/>
        <a:p>
          <a:pPr algn="l"/>
          <a:endParaRPr lang="en-US"/>
        </a:p>
      </dgm:t>
    </dgm:pt>
    <dgm:pt modelId="{E27E21A0-5394-442E-A03F-68044D51005C}" type="sibTrans" cxnId="{3229DE16-4D9A-4577-8EBA-69CB0499EE5D}">
      <dgm:prSet/>
      <dgm:spPr/>
      <dgm:t>
        <a:bodyPr/>
        <a:lstStyle/>
        <a:p>
          <a:pPr algn="l"/>
          <a:endParaRPr lang="en-US"/>
        </a:p>
      </dgm:t>
    </dgm:pt>
    <dgm:pt modelId="{E4018B36-2C05-412F-8C1B-3C913B17BA61}">
      <dgm:prSet/>
      <dgm:spPr/>
      <dgm:t>
        <a:bodyPr lIns="182880"/>
        <a:lstStyle/>
        <a:p>
          <a:pPr algn="l"/>
          <a:r>
            <a:rPr lang="el-GR" dirty="0"/>
            <a:t>Ανταγωνιστικό πλεονέκτημα</a:t>
          </a:r>
          <a:endParaRPr lang="en-US" dirty="0"/>
        </a:p>
      </dgm:t>
    </dgm:pt>
    <dgm:pt modelId="{8E024B7C-59AE-4DBC-9255-7D7A39F6551F}" type="parTrans" cxnId="{66D113B3-1BD8-423D-A85B-D9CD0F01E7E6}">
      <dgm:prSet/>
      <dgm:spPr/>
      <dgm:t>
        <a:bodyPr/>
        <a:lstStyle/>
        <a:p>
          <a:pPr algn="l"/>
          <a:endParaRPr lang="en-US"/>
        </a:p>
      </dgm:t>
    </dgm:pt>
    <dgm:pt modelId="{C3F363D1-3352-4C3F-AC75-3E4A275626A6}" type="sibTrans" cxnId="{66D113B3-1BD8-423D-A85B-D9CD0F01E7E6}">
      <dgm:prSet/>
      <dgm:spPr/>
      <dgm:t>
        <a:bodyPr/>
        <a:lstStyle/>
        <a:p>
          <a:pPr algn="l"/>
          <a:endParaRPr lang="en-US"/>
        </a:p>
      </dgm:t>
    </dgm:pt>
    <dgm:pt modelId="{C1C2DB1D-14B3-4187-AE3E-0A540DE5DEA7}">
      <dgm:prSet/>
      <dgm:spPr/>
      <dgm:t>
        <a:bodyPr lIns="182880"/>
        <a:lstStyle/>
        <a:p>
          <a:pPr algn="l"/>
          <a:r>
            <a:rPr lang="el-GR" dirty="0"/>
            <a:t>Νέα τεχνολογία</a:t>
          </a:r>
          <a:endParaRPr lang="en-US" dirty="0"/>
        </a:p>
      </dgm:t>
    </dgm:pt>
    <dgm:pt modelId="{ACE8FD4C-B9F4-4A7D-9629-6D46CA4BAD1F}" type="parTrans" cxnId="{0F730FD9-BF1A-4E67-A533-2376E2487659}">
      <dgm:prSet/>
      <dgm:spPr/>
      <dgm:t>
        <a:bodyPr/>
        <a:lstStyle/>
        <a:p>
          <a:pPr algn="l"/>
          <a:endParaRPr lang="en-US"/>
        </a:p>
      </dgm:t>
    </dgm:pt>
    <dgm:pt modelId="{792BD6B4-2231-4881-ACDD-D164EBC6CE72}" type="sibTrans" cxnId="{0F730FD9-BF1A-4E67-A533-2376E2487659}">
      <dgm:prSet/>
      <dgm:spPr/>
      <dgm:t>
        <a:bodyPr/>
        <a:lstStyle/>
        <a:p>
          <a:pPr algn="l"/>
          <a:endParaRPr lang="en-US"/>
        </a:p>
      </dgm:t>
    </dgm:pt>
    <dgm:pt modelId="{866C60A2-AFDF-4C99-96CF-7CB4674D4569}">
      <dgm:prSet/>
      <dgm:spPr/>
      <dgm:t>
        <a:bodyPr lIns="182880"/>
        <a:lstStyle/>
        <a:p>
          <a:pPr algn="l"/>
          <a:r>
            <a:rPr lang="el-GR" dirty="0"/>
            <a:t>Συνέργεια</a:t>
          </a:r>
          <a:endParaRPr lang="en-US" dirty="0"/>
        </a:p>
      </dgm:t>
    </dgm:pt>
    <dgm:pt modelId="{F6620ADA-8465-49FE-A559-E9C0208F1353}" type="parTrans" cxnId="{6B7E4966-4498-4D79-B36A-66D5E04AF10F}">
      <dgm:prSet/>
      <dgm:spPr/>
      <dgm:t>
        <a:bodyPr/>
        <a:lstStyle/>
        <a:p>
          <a:pPr algn="l"/>
          <a:endParaRPr lang="en-US"/>
        </a:p>
      </dgm:t>
    </dgm:pt>
    <dgm:pt modelId="{60C61C39-F88F-4C21-B5E3-E0F4762851B3}" type="sibTrans" cxnId="{6B7E4966-4498-4D79-B36A-66D5E04AF10F}">
      <dgm:prSet/>
      <dgm:spPr/>
      <dgm:t>
        <a:bodyPr/>
        <a:lstStyle/>
        <a:p>
          <a:pPr algn="l"/>
          <a:endParaRPr lang="en-US"/>
        </a:p>
      </dgm:t>
    </dgm:pt>
    <dgm:pt modelId="{5A52DADA-F134-4309-A5EF-DE7FA22B6260}" type="pres">
      <dgm:prSet presAssocID="{041C1D84-3E92-4275-BFB5-5BEAB02AB1F5}" presName="Name0" presStyleCnt="0">
        <dgm:presLayoutVars>
          <dgm:chPref val="1"/>
          <dgm:dir/>
          <dgm:animOne val="branch"/>
          <dgm:animLvl val="lvl"/>
          <dgm:resizeHandles val="exact"/>
        </dgm:presLayoutVars>
      </dgm:prSet>
      <dgm:spPr/>
    </dgm:pt>
    <dgm:pt modelId="{4B75153C-276B-45B4-BA16-170838BCE7BC}" type="pres">
      <dgm:prSet presAssocID="{B2FCC9A1-D957-49A9-9E13-3E480AE5CA06}" presName="root1" presStyleCnt="0"/>
      <dgm:spPr/>
    </dgm:pt>
    <dgm:pt modelId="{6104AF6F-2E62-4941-BECE-F53F8BD9B893}" type="pres">
      <dgm:prSet presAssocID="{B2FCC9A1-D957-49A9-9E13-3E480AE5CA06}" presName="LevelOneTextNode" presStyleLbl="node0" presStyleIdx="0" presStyleCnt="1" custScaleX="117806" custLinFactNeighborX="-59714">
        <dgm:presLayoutVars>
          <dgm:chPref val="3"/>
        </dgm:presLayoutVars>
      </dgm:prSet>
      <dgm:spPr/>
    </dgm:pt>
    <dgm:pt modelId="{3D8609EA-2F32-494A-A56D-00BE6CFFFFD6}" type="pres">
      <dgm:prSet presAssocID="{B2FCC9A1-D957-49A9-9E13-3E480AE5CA06}" presName="level2hierChild" presStyleCnt="0"/>
      <dgm:spPr/>
    </dgm:pt>
    <dgm:pt modelId="{DB2D55EF-5394-4FE0-900C-DF4E39BF7D08}" type="pres">
      <dgm:prSet presAssocID="{E55E04E6-4FB4-44B5-89F5-ADE0BA573DC9}" presName="conn2-1" presStyleLbl="parChTrans1D2" presStyleIdx="0" presStyleCnt="6"/>
      <dgm:spPr/>
    </dgm:pt>
    <dgm:pt modelId="{55456FBD-4523-4EF1-822F-954CF7B04A63}" type="pres">
      <dgm:prSet presAssocID="{E55E04E6-4FB4-44B5-89F5-ADE0BA573DC9}" presName="connTx" presStyleLbl="parChTrans1D2" presStyleIdx="0" presStyleCnt="6"/>
      <dgm:spPr/>
    </dgm:pt>
    <dgm:pt modelId="{293B25A9-238E-4A02-ACE8-23CC24B396B7}" type="pres">
      <dgm:prSet presAssocID="{8B28F081-E379-4B67-AA8F-6C24603020E7}" presName="root2" presStyleCnt="0"/>
      <dgm:spPr/>
    </dgm:pt>
    <dgm:pt modelId="{69F5673E-5B54-4B49-B935-F8DD6221ABE2}" type="pres">
      <dgm:prSet presAssocID="{8B28F081-E379-4B67-AA8F-6C24603020E7}" presName="LevelTwoTextNode" presStyleLbl="node2" presStyleIdx="0" presStyleCnt="6" custScaleX="291165">
        <dgm:presLayoutVars>
          <dgm:chPref val="3"/>
        </dgm:presLayoutVars>
      </dgm:prSet>
      <dgm:spPr/>
    </dgm:pt>
    <dgm:pt modelId="{92FE0CA7-06EF-44FA-B7C8-6C53968F417F}" type="pres">
      <dgm:prSet presAssocID="{8B28F081-E379-4B67-AA8F-6C24603020E7}" presName="level3hierChild" presStyleCnt="0"/>
      <dgm:spPr/>
    </dgm:pt>
    <dgm:pt modelId="{7BCB2CD7-6E76-4045-B324-131A9EB0F9F9}" type="pres">
      <dgm:prSet presAssocID="{1F5C5B59-4188-4268-96F5-A5B498FF98BA}" presName="conn2-1" presStyleLbl="parChTrans1D2" presStyleIdx="1" presStyleCnt="6"/>
      <dgm:spPr/>
    </dgm:pt>
    <dgm:pt modelId="{E0537D6E-2832-4480-AFC5-65D3E4D6C07F}" type="pres">
      <dgm:prSet presAssocID="{1F5C5B59-4188-4268-96F5-A5B498FF98BA}" presName="connTx" presStyleLbl="parChTrans1D2" presStyleIdx="1" presStyleCnt="6"/>
      <dgm:spPr/>
    </dgm:pt>
    <dgm:pt modelId="{D77E2837-B92F-4F4E-9CF3-330C471A45AE}" type="pres">
      <dgm:prSet presAssocID="{FCA873D2-2FC0-481B-B477-C4E3D7E0E389}" presName="root2" presStyleCnt="0"/>
      <dgm:spPr/>
    </dgm:pt>
    <dgm:pt modelId="{985D9D7E-C682-411E-8452-8C73375E536D}" type="pres">
      <dgm:prSet presAssocID="{FCA873D2-2FC0-481B-B477-C4E3D7E0E389}" presName="LevelTwoTextNode" presStyleLbl="node2" presStyleIdx="1" presStyleCnt="6" custScaleX="291165">
        <dgm:presLayoutVars>
          <dgm:chPref val="3"/>
        </dgm:presLayoutVars>
      </dgm:prSet>
      <dgm:spPr/>
    </dgm:pt>
    <dgm:pt modelId="{EAF6C4FA-FF7E-4022-B42F-E744372ECBFC}" type="pres">
      <dgm:prSet presAssocID="{FCA873D2-2FC0-481B-B477-C4E3D7E0E389}" presName="level3hierChild" presStyleCnt="0"/>
      <dgm:spPr/>
    </dgm:pt>
    <dgm:pt modelId="{3AC2B8E3-0B13-4E24-960F-9FA7A47996B3}" type="pres">
      <dgm:prSet presAssocID="{1C153892-B0A2-474F-B7E0-238F1E45BC6F}" presName="conn2-1" presStyleLbl="parChTrans1D2" presStyleIdx="2" presStyleCnt="6"/>
      <dgm:spPr/>
    </dgm:pt>
    <dgm:pt modelId="{42FF6DEE-0E96-4F3B-B701-CA9E149DD518}" type="pres">
      <dgm:prSet presAssocID="{1C153892-B0A2-474F-B7E0-238F1E45BC6F}" presName="connTx" presStyleLbl="parChTrans1D2" presStyleIdx="2" presStyleCnt="6"/>
      <dgm:spPr/>
    </dgm:pt>
    <dgm:pt modelId="{03AC061F-9954-4B5B-BDC4-F502A5F4CD93}" type="pres">
      <dgm:prSet presAssocID="{8133CC88-B3ED-4730-9B90-CFD1CDA7B0F3}" presName="root2" presStyleCnt="0"/>
      <dgm:spPr/>
    </dgm:pt>
    <dgm:pt modelId="{E50AEE00-3EA4-4FAD-8404-1BB0A042AC2E}" type="pres">
      <dgm:prSet presAssocID="{8133CC88-B3ED-4730-9B90-CFD1CDA7B0F3}" presName="LevelTwoTextNode" presStyleLbl="node2" presStyleIdx="2" presStyleCnt="6" custScaleX="291165">
        <dgm:presLayoutVars>
          <dgm:chPref val="3"/>
        </dgm:presLayoutVars>
      </dgm:prSet>
      <dgm:spPr/>
    </dgm:pt>
    <dgm:pt modelId="{7F304227-4517-46C4-A4B1-700DE910391D}" type="pres">
      <dgm:prSet presAssocID="{8133CC88-B3ED-4730-9B90-CFD1CDA7B0F3}" presName="level3hierChild" presStyleCnt="0"/>
      <dgm:spPr/>
    </dgm:pt>
    <dgm:pt modelId="{36F253FA-C27C-48E1-BF4B-EC4A33205160}" type="pres">
      <dgm:prSet presAssocID="{8E024B7C-59AE-4DBC-9255-7D7A39F6551F}" presName="conn2-1" presStyleLbl="parChTrans1D2" presStyleIdx="3" presStyleCnt="6"/>
      <dgm:spPr/>
    </dgm:pt>
    <dgm:pt modelId="{D78F4579-9721-4BAF-8D71-20D523DAB9C5}" type="pres">
      <dgm:prSet presAssocID="{8E024B7C-59AE-4DBC-9255-7D7A39F6551F}" presName="connTx" presStyleLbl="parChTrans1D2" presStyleIdx="3" presStyleCnt="6"/>
      <dgm:spPr/>
    </dgm:pt>
    <dgm:pt modelId="{7B8CC84E-97C8-4807-84D0-E58529BF99DA}" type="pres">
      <dgm:prSet presAssocID="{E4018B36-2C05-412F-8C1B-3C913B17BA61}" presName="root2" presStyleCnt="0"/>
      <dgm:spPr/>
    </dgm:pt>
    <dgm:pt modelId="{7B9D5329-6E42-439E-A0DD-3FDAF6416EC6}" type="pres">
      <dgm:prSet presAssocID="{E4018B36-2C05-412F-8C1B-3C913B17BA61}" presName="LevelTwoTextNode" presStyleLbl="node2" presStyleIdx="3" presStyleCnt="6" custScaleX="291165">
        <dgm:presLayoutVars>
          <dgm:chPref val="3"/>
        </dgm:presLayoutVars>
      </dgm:prSet>
      <dgm:spPr/>
    </dgm:pt>
    <dgm:pt modelId="{0EBA08DC-CE2B-45FD-B590-E032B043DCF3}" type="pres">
      <dgm:prSet presAssocID="{E4018B36-2C05-412F-8C1B-3C913B17BA61}" presName="level3hierChild" presStyleCnt="0"/>
      <dgm:spPr/>
    </dgm:pt>
    <dgm:pt modelId="{5D428D7F-ED90-4F59-8E64-B8B8CDF1591A}" type="pres">
      <dgm:prSet presAssocID="{ACE8FD4C-B9F4-4A7D-9629-6D46CA4BAD1F}" presName="conn2-1" presStyleLbl="parChTrans1D2" presStyleIdx="4" presStyleCnt="6"/>
      <dgm:spPr/>
    </dgm:pt>
    <dgm:pt modelId="{21E63BB8-4335-4FE9-8E05-DA2157B54713}" type="pres">
      <dgm:prSet presAssocID="{ACE8FD4C-B9F4-4A7D-9629-6D46CA4BAD1F}" presName="connTx" presStyleLbl="parChTrans1D2" presStyleIdx="4" presStyleCnt="6"/>
      <dgm:spPr/>
    </dgm:pt>
    <dgm:pt modelId="{E2CE5BCE-6929-4CC6-AF94-A2565FDC83A9}" type="pres">
      <dgm:prSet presAssocID="{C1C2DB1D-14B3-4187-AE3E-0A540DE5DEA7}" presName="root2" presStyleCnt="0"/>
      <dgm:spPr/>
    </dgm:pt>
    <dgm:pt modelId="{27E40662-B67C-4307-8105-35BB8F62D2A2}" type="pres">
      <dgm:prSet presAssocID="{C1C2DB1D-14B3-4187-AE3E-0A540DE5DEA7}" presName="LevelTwoTextNode" presStyleLbl="node2" presStyleIdx="4" presStyleCnt="6" custScaleX="291165">
        <dgm:presLayoutVars>
          <dgm:chPref val="3"/>
        </dgm:presLayoutVars>
      </dgm:prSet>
      <dgm:spPr/>
    </dgm:pt>
    <dgm:pt modelId="{A274F51D-533F-449B-A1D4-0042BA05117C}" type="pres">
      <dgm:prSet presAssocID="{C1C2DB1D-14B3-4187-AE3E-0A540DE5DEA7}" presName="level3hierChild" presStyleCnt="0"/>
      <dgm:spPr/>
    </dgm:pt>
    <dgm:pt modelId="{F03BDBC4-4BCA-46C3-804B-79623974C27A}" type="pres">
      <dgm:prSet presAssocID="{F6620ADA-8465-49FE-A559-E9C0208F1353}" presName="conn2-1" presStyleLbl="parChTrans1D2" presStyleIdx="5" presStyleCnt="6"/>
      <dgm:spPr/>
    </dgm:pt>
    <dgm:pt modelId="{7374968C-2B6D-4B2E-96F9-5C3B7ECCC4DB}" type="pres">
      <dgm:prSet presAssocID="{F6620ADA-8465-49FE-A559-E9C0208F1353}" presName="connTx" presStyleLbl="parChTrans1D2" presStyleIdx="5" presStyleCnt="6"/>
      <dgm:spPr/>
    </dgm:pt>
    <dgm:pt modelId="{06C8BCFE-1A67-4A45-97FB-194589DCB1D2}" type="pres">
      <dgm:prSet presAssocID="{866C60A2-AFDF-4C99-96CF-7CB4674D4569}" presName="root2" presStyleCnt="0"/>
      <dgm:spPr/>
    </dgm:pt>
    <dgm:pt modelId="{722F2A2D-057F-4B04-9B88-E44BAB88288F}" type="pres">
      <dgm:prSet presAssocID="{866C60A2-AFDF-4C99-96CF-7CB4674D4569}" presName="LevelTwoTextNode" presStyleLbl="node2" presStyleIdx="5" presStyleCnt="6" custScaleX="291165">
        <dgm:presLayoutVars>
          <dgm:chPref val="3"/>
        </dgm:presLayoutVars>
      </dgm:prSet>
      <dgm:spPr/>
    </dgm:pt>
    <dgm:pt modelId="{C8E7F1C4-B431-494F-B06C-7D77DEFD3A36}" type="pres">
      <dgm:prSet presAssocID="{866C60A2-AFDF-4C99-96CF-7CB4674D4569}" presName="level3hierChild" presStyleCnt="0"/>
      <dgm:spPr/>
    </dgm:pt>
  </dgm:ptLst>
  <dgm:cxnLst>
    <dgm:cxn modelId="{FA22B40D-C589-46B3-8A58-4305714061D5}" type="presOf" srcId="{8B28F081-E379-4B67-AA8F-6C24603020E7}" destId="{69F5673E-5B54-4B49-B935-F8DD6221ABE2}" srcOrd="0" destOrd="0" presId="urn:microsoft.com/office/officeart/2008/layout/HorizontalMultiLevelHierarchy"/>
    <dgm:cxn modelId="{B81A3312-AE67-457C-B6A4-21C650446217}" type="presOf" srcId="{ACE8FD4C-B9F4-4A7D-9629-6D46CA4BAD1F}" destId="{21E63BB8-4335-4FE9-8E05-DA2157B54713}" srcOrd="1" destOrd="0" presId="urn:microsoft.com/office/officeart/2008/layout/HorizontalMultiLevelHierarchy"/>
    <dgm:cxn modelId="{41E8EB14-75A7-4C3F-9E3E-6A96458BDC82}" srcId="{B2FCC9A1-D957-49A9-9E13-3E480AE5CA06}" destId="{FCA873D2-2FC0-481B-B477-C4E3D7E0E389}" srcOrd="1" destOrd="0" parTransId="{1F5C5B59-4188-4268-96F5-A5B498FF98BA}" sibTransId="{FA6568BA-DBF8-4789-A3AB-98E097924C85}"/>
    <dgm:cxn modelId="{3229DE16-4D9A-4577-8EBA-69CB0499EE5D}" srcId="{B2FCC9A1-D957-49A9-9E13-3E480AE5CA06}" destId="{8133CC88-B3ED-4730-9B90-CFD1CDA7B0F3}" srcOrd="2" destOrd="0" parTransId="{1C153892-B0A2-474F-B7E0-238F1E45BC6F}" sibTransId="{E27E21A0-5394-442E-A03F-68044D51005C}"/>
    <dgm:cxn modelId="{A64C921F-2624-49AC-B57B-55C476355FB3}" type="presOf" srcId="{1F5C5B59-4188-4268-96F5-A5B498FF98BA}" destId="{E0537D6E-2832-4480-AFC5-65D3E4D6C07F}" srcOrd="1" destOrd="0" presId="urn:microsoft.com/office/officeart/2008/layout/HorizontalMultiLevelHierarchy"/>
    <dgm:cxn modelId="{8F2CBB1F-1109-43A6-B0E5-3DEFDBD2A57E}" type="presOf" srcId="{B2FCC9A1-D957-49A9-9E13-3E480AE5CA06}" destId="{6104AF6F-2E62-4941-BECE-F53F8BD9B893}" srcOrd="0" destOrd="0" presId="urn:microsoft.com/office/officeart/2008/layout/HorizontalMultiLevelHierarchy"/>
    <dgm:cxn modelId="{606AAC39-22BC-46FB-A123-C871B4A4A6AA}" type="presOf" srcId="{866C60A2-AFDF-4C99-96CF-7CB4674D4569}" destId="{722F2A2D-057F-4B04-9B88-E44BAB88288F}" srcOrd="0" destOrd="0" presId="urn:microsoft.com/office/officeart/2008/layout/HorizontalMultiLevelHierarchy"/>
    <dgm:cxn modelId="{74B9AD3A-E06B-4FA7-B94D-B9243592437A}" type="presOf" srcId="{F6620ADA-8465-49FE-A559-E9C0208F1353}" destId="{F03BDBC4-4BCA-46C3-804B-79623974C27A}" srcOrd="0" destOrd="0" presId="urn:microsoft.com/office/officeart/2008/layout/HorizontalMultiLevelHierarchy"/>
    <dgm:cxn modelId="{F600333C-DE01-40D4-A430-DA057F0E62CE}" type="presOf" srcId="{8E024B7C-59AE-4DBC-9255-7D7A39F6551F}" destId="{D78F4579-9721-4BAF-8D71-20D523DAB9C5}" srcOrd="1" destOrd="0" presId="urn:microsoft.com/office/officeart/2008/layout/HorizontalMultiLevelHierarchy"/>
    <dgm:cxn modelId="{9BE76346-A102-496B-82E3-DE29BDC63F48}" type="presOf" srcId="{8133CC88-B3ED-4730-9B90-CFD1CDA7B0F3}" destId="{E50AEE00-3EA4-4FAD-8404-1BB0A042AC2E}" srcOrd="0" destOrd="0" presId="urn:microsoft.com/office/officeart/2008/layout/HorizontalMultiLevelHierarchy"/>
    <dgm:cxn modelId="{6B7E4966-4498-4D79-B36A-66D5E04AF10F}" srcId="{B2FCC9A1-D957-49A9-9E13-3E480AE5CA06}" destId="{866C60A2-AFDF-4C99-96CF-7CB4674D4569}" srcOrd="5" destOrd="0" parTransId="{F6620ADA-8465-49FE-A559-E9C0208F1353}" sibTransId="{60C61C39-F88F-4C21-B5E3-E0F4762851B3}"/>
    <dgm:cxn modelId="{236E2A51-A313-416A-AD63-23E5A1E2E4D7}" type="presOf" srcId="{E55E04E6-4FB4-44B5-89F5-ADE0BA573DC9}" destId="{DB2D55EF-5394-4FE0-900C-DF4E39BF7D08}" srcOrd="0" destOrd="0" presId="urn:microsoft.com/office/officeart/2008/layout/HorizontalMultiLevelHierarchy"/>
    <dgm:cxn modelId="{18A1F355-4B75-480C-8A3E-1B3ECEE910C9}" type="presOf" srcId="{E4018B36-2C05-412F-8C1B-3C913B17BA61}" destId="{7B9D5329-6E42-439E-A0DD-3FDAF6416EC6}" srcOrd="0" destOrd="0" presId="urn:microsoft.com/office/officeart/2008/layout/HorizontalMultiLevelHierarchy"/>
    <dgm:cxn modelId="{EB8A165A-92F8-49BE-AC59-7D700B15F502}" type="presOf" srcId="{F6620ADA-8465-49FE-A559-E9C0208F1353}" destId="{7374968C-2B6D-4B2E-96F9-5C3B7ECCC4DB}" srcOrd="1" destOrd="0" presId="urn:microsoft.com/office/officeart/2008/layout/HorizontalMultiLevelHierarchy"/>
    <dgm:cxn modelId="{9343927B-6BE0-4417-8F6D-72E98E8E41A2}" type="presOf" srcId="{E55E04E6-4FB4-44B5-89F5-ADE0BA573DC9}" destId="{55456FBD-4523-4EF1-822F-954CF7B04A63}" srcOrd="1" destOrd="0" presId="urn:microsoft.com/office/officeart/2008/layout/HorizontalMultiLevelHierarchy"/>
    <dgm:cxn modelId="{7747FA80-1249-46FF-AF3D-62A4E4C19CE2}" type="presOf" srcId="{C1C2DB1D-14B3-4187-AE3E-0A540DE5DEA7}" destId="{27E40662-B67C-4307-8105-35BB8F62D2A2}" srcOrd="0" destOrd="0" presId="urn:microsoft.com/office/officeart/2008/layout/HorizontalMultiLevelHierarchy"/>
    <dgm:cxn modelId="{9483EA88-80DB-42CC-80CF-FF122D0C35FB}" type="presOf" srcId="{041C1D84-3E92-4275-BFB5-5BEAB02AB1F5}" destId="{5A52DADA-F134-4309-A5EF-DE7FA22B6260}" srcOrd="0" destOrd="0" presId="urn:microsoft.com/office/officeart/2008/layout/HorizontalMultiLevelHierarchy"/>
    <dgm:cxn modelId="{575924A3-9695-4A24-92E8-03B7774CAFDB}" type="presOf" srcId="{1C153892-B0A2-474F-B7E0-238F1E45BC6F}" destId="{3AC2B8E3-0B13-4E24-960F-9FA7A47996B3}" srcOrd="0" destOrd="0" presId="urn:microsoft.com/office/officeart/2008/layout/HorizontalMultiLevelHierarchy"/>
    <dgm:cxn modelId="{FE1F08AD-5FCF-40FE-A310-60C6508426E0}" type="presOf" srcId="{8E024B7C-59AE-4DBC-9255-7D7A39F6551F}" destId="{36F253FA-C27C-48E1-BF4B-EC4A33205160}" srcOrd="0" destOrd="0" presId="urn:microsoft.com/office/officeart/2008/layout/HorizontalMultiLevelHierarchy"/>
    <dgm:cxn modelId="{66D113B3-1BD8-423D-A85B-D9CD0F01E7E6}" srcId="{B2FCC9A1-D957-49A9-9E13-3E480AE5CA06}" destId="{E4018B36-2C05-412F-8C1B-3C913B17BA61}" srcOrd="3" destOrd="0" parTransId="{8E024B7C-59AE-4DBC-9255-7D7A39F6551F}" sibTransId="{C3F363D1-3352-4C3F-AC75-3E4A275626A6}"/>
    <dgm:cxn modelId="{EB91C5BF-6FF0-484D-B99B-F9C52E2AA0D0}" type="presOf" srcId="{ACE8FD4C-B9F4-4A7D-9629-6D46CA4BAD1F}" destId="{5D428D7F-ED90-4F59-8E64-B8B8CDF1591A}" srcOrd="0" destOrd="0" presId="urn:microsoft.com/office/officeart/2008/layout/HorizontalMultiLevelHierarchy"/>
    <dgm:cxn modelId="{C98C71D3-00BC-4C17-87BF-2EF350F4E329}" type="presOf" srcId="{FCA873D2-2FC0-481B-B477-C4E3D7E0E389}" destId="{985D9D7E-C682-411E-8452-8C73375E536D}" srcOrd="0" destOrd="0" presId="urn:microsoft.com/office/officeart/2008/layout/HorizontalMultiLevelHierarchy"/>
    <dgm:cxn modelId="{0F730FD9-BF1A-4E67-A533-2376E2487659}" srcId="{B2FCC9A1-D957-49A9-9E13-3E480AE5CA06}" destId="{C1C2DB1D-14B3-4187-AE3E-0A540DE5DEA7}" srcOrd="4" destOrd="0" parTransId="{ACE8FD4C-B9F4-4A7D-9629-6D46CA4BAD1F}" sibTransId="{792BD6B4-2231-4881-ACDD-D164EBC6CE72}"/>
    <dgm:cxn modelId="{05951ED9-A3A7-485C-B03E-2AE202C92ACE}" type="presOf" srcId="{1F5C5B59-4188-4268-96F5-A5B498FF98BA}" destId="{7BCB2CD7-6E76-4045-B324-131A9EB0F9F9}" srcOrd="0" destOrd="0" presId="urn:microsoft.com/office/officeart/2008/layout/HorizontalMultiLevelHierarchy"/>
    <dgm:cxn modelId="{2116A8EA-44A0-4F9B-88D0-4F84273FE06C}" type="presOf" srcId="{1C153892-B0A2-474F-B7E0-238F1E45BC6F}" destId="{42FF6DEE-0E96-4F3B-B701-CA9E149DD518}" srcOrd="1" destOrd="0" presId="urn:microsoft.com/office/officeart/2008/layout/HorizontalMultiLevelHierarchy"/>
    <dgm:cxn modelId="{90C1C7EA-BE0E-4A09-9E28-38512FE20833}" srcId="{B2FCC9A1-D957-49A9-9E13-3E480AE5CA06}" destId="{8B28F081-E379-4B67-AA8F-6C24603020E7}" srcOrd="0" destOrd="0" parTransId="{E55E04E6-4FB4-44B5-89F5-ADE0BA573DC9}" sibTransId="{0CE3AA7B-86AE-46FC-9902-CEB20228C31D}"/>
    <dgm:cxn modelId="{A42729FB-9B39-4895-875C-B07B25FC5A54}" srcId="{041C1D84-3E92-4275-BFB5-5BEAB02AB1F5}" destId="{B2FCC9A1-D957-49A9-9E13-3E480AE5CA06}" srcOrd="0" destOrd="0" parTransId="{69228AC3-A193-48A3-B75E-101CC77A4805}" sibTransId="{615E0A1F-4BEC-446A-94E6-4898F5FA6F4E}"/>
    <dgm:cxn modelId="{9E2A41FA-5570-4D3B-9C92-6F3C40040A28}" type="presParOf" srcId="{5A52DADA-F134-4309-A5EF-DE7FA22B6260}" destId="{4B75153C-276B-45B4-BA16-170838BCE7BC}" srcOrd="0" destOrd="0" presId="urn:microsoft.com/office/officeart/2008/layout/HorizontalMultiLevelHierarchy"/>
    <dgm:cxn modelId="{CB86B8C9-7BD0-440E-8B52-45A83613B24B}" type="presParOf" srcId="{4B75153C-276B-45B4-BA16-170838BCE7BC}" destId="{6104AF6F-2E62-4941-BECE-F53F8BD9B893}" srcOrd="0" destOrd="0" presId="urn:microsoft.com/office/officeart/2008/layout/HorizontalMultiLevelHierarchy"/>
    <dgm:cxn modelId="{CC42828A-B6B3-484A-A577-72B447BA08CE}" type="presParOf" srcId="{4B75153C-276B-45B4-BA16-170838BCE7BC}" destId="{3D8609EA-2F32-494A-A56D-00BE6CFFFFD6}" srcOrd="1" destOrd="0" presId="urn:microsoft.com/office/officeart/2008/layout/HorizontalMultiLevelHierarchy"/>
    <dgm:cxn modelId="{B1127BD8-D74D-49F4-8B97-E7C77DF5B62A}" type="presParOf" srcId="{3D8609EA-2F32-494A-A56D-00BE6CFFFFD6}" destId="{DB2D55EF-5394-4FE0-900C-DF4E39BF7D08}" srcOrd="0" destOrd="0" presId="urn:microsoft.com/office/officeart/2008/layout/HorizontalMultiLevelHierarchy"/>
    <dgm:cxn modelId="{9EFC4550-9178-4B3C-9B9B-FB19231F896E}" type="presParOf" srcId="{DB2D55EF-5394-4FE0-900C-DF4E39BF7D08}" destId="{55456FBD-4523-4EF1-822F-954CF7B04A63}" srcOrd="0" destOrd="0" presId="urn:microsoft.com/office/officeart/2008/layout/HorizontalMultiLevelHierarchy"/>
    <dgm:cxn modelId="{4F9FD8D5-396C-4D74-8F74-592A98A12DF8}" type="presParOf" srcId="{3D8609EA-2F32-494A-A56D-00BE6CFFFFD6}" destId="{293B25A9-238E-4A02-ACE8-23CC24B396B7}" srcOrd="1" destOrd="0" presId="urn:microsoft.com/office/officeart/2008/layout/HorizontalMultiLevelHierarchy"/>
    <dgm:cxn modelId="{7F8A87FC-CC1F-4E00-9EE0-F4F97A23CAAE}" type="presParOf" srcId="{293B25A9-238E-4A02-ACE8-23CC24B396B7}" destId="{69F5673E-5B54-4B49-B935-F8DD6221ABE2}" srcOrd="0" destOrd="0" presId="urn:microsoft.com/office/officeart/2008/layout/HorizontalMultiLevelHierarchy"/>
    <dgm:cxn modelId="{67FA0FC8-33E4-459B-95E5-4BF3C97D5517}" type="presParOf" srcId="{293B25A9-238E-4A02-ACE8-23CC24B396B7}" destId="{92FE0CA7-06EF-44FA-B7C8-6C53968F417F}" srcOrd="1" destOrd="0" presId="urn:microsoft.com/office/officeart/2008/layout/HorizontalMultiLevelHierarchy"/>
    <dgm:cxn modelId="{23AB2FBC-5B54-4D06-B6CB-669471F6F12B}" type="presParOf" srcId="{3D8609EA-2F32-494A-A56D-00BE6CFFFFD6}" destId="{7BCB2CD7-6E76-4045-B324-131A9EB0F9F9}" srcOrd="2" destOrd="0" presId="urn:microsoft.com/office/officeart/2008/layout/HorizontalMultiLevelHierarchy"/>
    <dgm:cxn modelId="{5FADC5CF-FCEE-4D32-AAA9-C033AC3EC6C3}" type="presParOf" srcId="{7BCB2CD7-6E76-4045-B324-131A9EB0F9F9}" destId="{E0537D6E-2832-4480-AFC5-65D3E4D6C07F}" srcOrd="0" destOrd="0" presId="urn:microsoft.com/office/officeart/2008/layout/HorizontalMultiLevelHierarchy"/>
    <dgm:cxn modelId="{B0AB7022-FC20-4F67-A326-80ED301F48C4}" type="presParOf" srcId="{3D8609EA-2F32-494A-A56D-00BE6CFFFFD6}" destId="{D77E2837-B92F-4F4E-9CF3-330C471A45AE}" srcOrd="3" destOrd="0" presId="urn:microsoft.com/office/officeart/2008/layout/HorizontalMultiLevelHierarchy"/>
    <dgm:cxn modelId="{12C21AC0-42B7-4ECE-BE9F-958AA03712E3}" type="presParOf" srcId="{D77E2837-B92F-4F4E-9CF3-330C471A45AE}" destId="{985D9D7E-C682-411E-8452-8C73375E536D}" srcOrd="0" destOrd="0" presId="urn:microsoft.com/office/officeart/2008/layout/HorizontalMultiLevelHierarchy"/>
    <dgm:cxn modelId="{D31B6F8C-2A37-4E91-A7D4-33759A64D1C6}" type="presParOf" srcId="{D77E2837-B92F-4F4E-9CF3-330C471A45AE}" destId="{EAF6C4FA-FF7E-4022-B42F-E744372ECBFC}" srcOrd="1" destOrd="0" presId="urn:microsoft.com/office/officeart/2008/layout/HorizontalMultiLevelHierarchy"/>
    <dgm:cxn modelId="{BA918663-E6CD-48E3-BF6E-343326E0A0EC}" type="presParOf" srcId="{3D8609EA-2F32-494A-A56D-00BE6CFFFFD6}" destId="{3AC2B8E3-0B13-4E24-960F-9FA7A47996B3}" srcOrd="4" destOrd="0" presId="urn:microsoft.com/office/officeart/2008/layout/HorizontalMultiLevelHierarchy"/>
    <dgm:cxn modelId="{0DEC9EA4-1EB6-4AB2-B490-AD80A8ABD735}" type="presParOf" srcId="{3AC2B8E3-0B13-4E24-960F-9FA7A47996B3}" destId="{42FF6DEE-0E96-4F3B-B701-CA9E149DD518}" srcOrd="0" destOrd="0" presId="urn:microsoft.com/office/officeart/2008/layout/HorizontalMultiLevelHierarchy"/>
    <dgm:cxn modelId="{DAC1004B-F499-43A7-AB59-7846DB739126}" type="presParOf" srcId="{3D8609EA-2F32-494A-A56D-00BE6CFFFFD6}" destId="{03AC061F-9954-4B5B-BDC4-F502A5F4CD93}" srcOrd="5" destOrd="0" presId="urn:microsoft.com/office/officeart/2008/layout/HorizontalMultiLevelHierarchy"/>
    <dgm:cxn modelId="{EEF2208E-6078-47FE-8E83-4A875EA0243F}" type="presParOf" srcId="{03AC061F-9954-4B5B-BDC4-F502A5F4CD93}" destId="{E50AEE00-3EA4-4FAD-8404-1BB0A042AC2E}" srcOrd="0" destOrd="0" presId="urn:microsoft.com/office/officeart/2008/layout/HorizontalMultiLevelHierarchy"/>
    <dgm:cxn modelId="{C2DBAF26-766F-4DF1-8D93-42AD0B45C727}" type="presParOf" srcId="{03AC061F-9954-4B5B-BDC4-F502A5F4CD93}" destId="{7F304227-4517-46C4-A4B1-700DE910391D}" srcOrd="1" destOrd="0" presId="urn:microsoft.com/office/officeart/2008/layout/HorizontalMultiLevelHierarchy"/>
    <dgm:cxn modelId="{7C4A5CAC-3EC2-4ADA-B3DE-1EC9CED10692}" type="presParOf" srcId="{3D8609EA-2F32-494A-A56D-00BE6CFFFFD6}" destId="{36F253FA-C27C-48E1-BF4B-EC4A33205160}" srcOrd="6" destOrd="0" presId="urn:microsoft.com/office/officeart/2008/layout/HorizontalMultiLevelHierarchy"/>
    <dgm:cxn modelId="{94E9397F-DBD0-49D7-BDBD-24EC13D8189F}" type="presParOf" srcId="{36F253FA-C27C-48E1-BF4B-EC4A33205160}" destId="{D78F4579-9721-4BAF-8D71-20D523DAB9C5}" srcOrd="0" destOrd="0" presId="urn:microsoft.com/office/officeart/2008/layout/HorizontalMultiLevelHierarchy"/>
    <dgm:cxn modelId="{32CFCE38-FCE0-430C-AF8B-67E585BB84A1}" type="presParOf" srcId="{3D8609EA-2F32-494A-A56D-00BE6CFFFFD6}" destId="{7B8CC84E-97C8-4807-84D0-E58529BF99DA}" srcOrd="7" destOrd="0" presId="urn:microsoft.com/office/officeart/2008/layout/HorizontalMultiLevelHierarchy"/>
    <dgm:cxn modelId="{A3CB5355-A74C-4008-B72B-97AB854B7A1C}" type="presParOf" srcId="{7B8CC84E-97C8-4807-84D0-E58529BF99DA}" destId="{7B9D5329-6E42-439E-A0DD-3FDAF6416EC6}" srcOrd="0" destOrd="0" presId="urn:microsoft.com/office/officeart/2008/layout/HorizontalMultiLevelHierarchy"/>
    <dgm:cxn modelId="{28322070-5BE0-4B10-A909-56185692E606}" type="presParOf" srcId="{7B8CC84E-97C8-4807-84D0-E58529BF99DA}" destId="{0EBA08DC-CE2B-45FD-B590-E032B043DCF3}" srcOrd="1" destOrd="0" presId="urn:microsoft.com/office/officeart/2008/layout/HorizontalMultiLevelHierarchy"/>
    <dgm:cxn modelId="{48AE20A2-5D39-4AEC-BF44-C1B8A4176A1C}" type="presParOf" srcId="{3D8609EA-2F32-494A-A56D-00BE6CFFFFD6}" destId="{5D428D7F-ED90-4F59-8E64-B8B8CDF1591A}" srcOrd="8" destOrd="0" presId="urn:microsoft.com/office/officeart/2008/layout/HorizontalMultiLevelHierarchy"/>
    <dgm:cxn modelId="{28540321-4D06-4AA7-82A8-797C72566874}" type="presParOf" srcId="{5D428D7F-ED90-4F59-8E64-B8B8CDF1591A}" destId="{21E63BB8-4335-4FE9-8E05-DA2157B54713}" srcOrd="0" destOrd="0" presId="urn:microsoft.com/office/officeart/2008/layout/HorizontalMultiLevelHierarchy"/>
    <dgm:cxn modelId="{39C7E67A-F39A-4257-843F-0EF5370D0BF4}" type="presParOf" srcId="{3D8609EA-2F32-494A-A56D-00BE6CFFFFD6}" destId="{E2CE5BCE-6929-4CC6-AF94-A2565FDC83A9}" srcOrd="9" destOrd="0" presId="urn:microsoft.com/office/officeart/2008/layout/HorizontalMultiLevelHierarchy"/>
    <dgm:cxn modelId="{0AFCDF1F-DDB8-4E49-A1A5-D245B9D03B0C}" type="presParOf" srcId="{E2CE5BCE-6929-4CC6-AF94-A2565FDC83A9}" destId="{27E40662-B67C-4307-8105-35BB8F62D2A2}" srcOrd="0" destOrd="0" presId="urn:microsoft.com/office/officeart/2008/layout/HorizontalMultiLevelHierarchy"/>
    <dgm:cxn modelId="{114E32B7-3943-4CC2-81E8-FF42A960C2E0}" type="presParOf" srcId="{E2CE5BCE-6929-4CC6-AF94-A2565FDC83A9}" destId="{A274F51D-533F-449B-A1D4-0042BA05117C}" srcOrd="1" destOrd="0" presId="urn:microsoft.com/office/officeart/2008/layout/HorizontalMultiLevelHierarchy"/>
    <dgm:cxn modelId="{AF8D802D-425A-426F-914E-02640A04039C}" type="presParOf" srcId="{3D8609EA-2F32-494A-A56D-00BE6CFFFFD6}" destId="{F03BDBC4-4BCA-46C3-804B-79623974C27A}" srcOrd="10" destOrd="0" presId="urn:microsoft.com/office/officeart/2008/layout/HorizontalMultiLevelHierarchy"/>
    <dgm:cxn modelId="{C28BC2D7-C375-45A8-A7ED-894EB0921DC6}" type="presParOf" srcId="{F03BDBC4-4BCA-46C3-804B-79623974C27A}" destId="{7374968C-2B6D-4B2E-96F9-5C3B7ECCC4DB}" srcOrd="0" destOrd="0" presId="urn:microsoft.com/office/officeart/2008/layout/HorizontalMultiLevelHierarchy"/>
    <dgm:cxn modelId="{1824286C-F1C4-46AF-8E0B-6E1219EEDFC0}" type="presParOf" srcId="{3D8609EA-2F32-494A-A56D-00BE6CFFFFD6}" destId="{06C8BCFE-1A67-4A45-97FB-194589DCB1D2}" srcOrd="11" destOrd="0" presId="urn:microsoft.com/office/officeart/2008/layout/HorizontalMultiLevelHierarchy"/>
    <dgm:cxn modelId="{B4360C65-5340-491D-8E2C-0473CBF57C2B}" type="presParOf" srcId="{06C8BCFE-1A67-4A45-97FB-194589DCB1D2}" destId="{722F2A2D-057F-4B04-9B88-E44BAB88288F}" srcOrd="0" destOrd="0" presId="urn:microsoft.com/office/officeart/2008/layout/HorizontalMultiLevelHierarchy"/>
    <dgm:cxn modelId="{24FCE4C7-72D6-472A-ADBB-030BE569A1C4}" type="presParOf" srcId="{06C8BCFE-1A67-4A45-97FB-194589DCB1D2}" destId="{C8E7F1C4-B431-494F-B06C-7D77DEFD3A3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1C1D84-3E92-4275-BFB5-5BEAB02AB1F5}" type="doc">
      <dgm:prSet loTypeId="urn:microsoft.com/office/officeart/2008/layout/HorizontalMultiLevelHierarchy" loCatId="hierarchy" qsTypeId="urn:microsoft.com/office/officeart/2005/8/quickstyle/simple1" qsCatId="simple" csTypeId="urn:microsoft.com/office/officeart/2005/8/colors/colorful1#31" csCatId="colorful" phldr="1"/>
      <dgm:spPr/>
      <dgm:t>
        <a:bodyPr/>
        <a:lstStyle/>
        <a:p>
          <a:endParaRPr lang="en-US"/>
        </a:p>
      </dgm:t>
    </dgm:pt>
    <dgm:pt modelId="{866C60A2-AFDF-4C99-96CF-7CB4674D4569}">
      <dgm:prSet custT="1"/>
      <dgm:spPr/>
      <dgm:t>
        <a:bodyPr/>
        <a:lstStyle/>
        <a:p>
          <a:r>
            <a:rPr lang="el-GR" sz="2800" dirty="0"/>
            <a:t>Κίνδυνοι</a:t>
          </a:r>
          <a:endParaRPr lang="en-US" sz="2800" dirty="0"/>
        </a:p>
      </dgm:t>
    </dgm:pt>
    <dgm:pt modelId="{F6620ADA-8465-49FE-A559-E9C0208F1353}" type="parTrans" cxnId="{6B7E4966-4498-4D79-B36A-66D5E04AF10F}">
      <dgm:prSet/>
      <dgm:spPr/>
      <dgm:t>
        <a:bodyPr/>
        <a:lstStyle/>
        <a:p>
          <a:endParaRPr lang="en-US"/>
        </a:p>
      </dgm:t>
    </dgm:pt>
    <dgm:pt modelId="{60C61C39-F88F-4C21-B5E3-E0F4762851B3}" type="sibTrans" cxnId="{6B7E4966-4498-4D79-B36A-66D5E04AF10F}">
      <dgm:prSet/>
      <dgm:spPr/>
      <dgm:t>
        <a:bodyPr/>
        <a:lstStyle/>
        <a:p>
          <a:endParaRPr lang="en-US"/>
        </a:p>
      </dgm:t>
    </dgm:pt>
    <dgm:pt modelId="{157149CD-8217-4778-A50D-E13DFF3CD5A4}">
      <dgm:prSet custT="1"/>
      <dgm:spPr/>
      <dgm:t>
        <a:bodyPr lIns="182880"/>
        <a:lstStyle/>
        <a:p>
          <a:pPr algn="l" rtl="0"/>
          <a:r>
            <a:rPr lang="el-GR" sz="2500" dirty="0"/>
            <a:t>Διακύμανση συναλλαγματικών ισοτιμιών</a:t>
          </a:r>
          <a:endParaRPr lang="en-US" sz="2500" dirty="0"/>
        </a:p>
      </dgm:t>
    </dgm:pt>
    <dgm:pt modelId="{93BD1875-13DD-460C-AEA1-6ED94602EB4A}" type="parTrans" cxnId="{1136D9C8-1C40-4131-A403-7C50A8ED253D}">
      <dgm:prSet/>
      <dgm:spPr/>
      <dgm:t>
        <a:bodyPr/>
        <a:lstStyle/>
        <a:p>
          <a:endParaRPr lang="en-US"/>
        </a:p>
      </dgm:t>
    </dgm:pt>
    <dgm:pt modelId="{5A5E6E13-AF8B-4D71-BD97-C1D918BAD828}" type="sibTrans" cxnId="{1136D9C8-1C40-4131-A403-7C50A8ED253D}">
      <dgm:prSet/>
      <dgm:spPr/>
      <dgm:t>
        <a:bodyPr/>
        <a:lstStyle/>
        <a:p>
          <a:endParaRPr lang="en-US"/>
        </a:p>
      </dgm:t>
    </dgm:pt>
    <dgm:pt modelId="{E31BE575-DCE0-40F3-97F8-184537307594}">
      <dgm:prSet custT="1"/>
      <dgm:spPr/>
      <dgm:t>
        <a:bodyPr lIns="182880"/>
        <a:lstStyle/>
        <a:p>
          <a:pPr algn="l"/>
          <a:r>
            <a:rPr lang="el-GR" sz="2500" dirty="0" err="1"/>
            <a:t>Οργανωσιακή</a:t>
          </a:r>
          <a:r>
            <a:rPr lang="el-GR" sz="2500" dirty="0"/>
            <a:t> πολυπλοκότητα</a:t>
          </a:r>
          <a:endParaRPr lang="en-US" sz="2500" dirty="0"/>
        </a:p>
      </dgm:t>
    </dgm:pt>
    <dgm:pt modelId="{F53993A1-F4F8-4E81-AB18-92730B05607C}" type="parTrans" cxnId="{A02CBDFB-8A9E-42B3-8252-294775D85948}">
      <dgm:prSet/>
      <dgm:spPr/>
      <dgm:t>
        <a:bodyPr/>
        <a:lstStyle/>
        <a:p>
          <a:endParaRPr lang="en-US"/>
        </a:p>
      </dgm:t>
    </dgm:pt>
    <dgm:pt modelId="{E9233182-8D81-473A-BAEB-72A43EBA8926}" type="sibTrans" cxnId="{A02CBDFB-8A9E-42B3-8252-294775D85948}">
      <dgm:prSet/>
      <dgm:spPr/>
      <dgm:t>
        <a:bodyPr/>
        <a:lstStyle/>
        <a:p>
          <a:endParaRPr lang="en-US"/>
        </a:p>
      </dgm:t>
    </dgm:pt>
    <dgm:pt modelId="{6CA07FCC-63E8-46A1-831D-BA23B3623F82}">
      <dgm:prSet custT="1"/>
      <dgm:spPr/>
      <dgm:t>
        <a:bodyPr lIns="182880"/>
        <a:lstStyle/>
        <a:p>
          <a:pPr algn="l"/>
          <a:r>
            <a:rPr lang="el-GR" sz="2500" dirty="0"/>
            <a:t>Άμεσες οικονομικές απώλειες</a:t>
          </a:r>
          <a:endParaRPr lang="en-US" sz="2500" dirty="0"/>
        </a:p>
      </dgm:t>
    </dgm:pt>
    <dgm:pt modelId="{0DBACACE-F573-4D06-AC70-335942D4EF51}" type="parTrans" cxnId="{1ACEFB0D-F415-4BC8-8E92-FFA6754FAD34}">
      <dgm:prSet/>
      <dgm:spPr/>
      <dgm:t>
        <a:bodyPr/>
        <a:lstStyle/>
        <a:p>
          <a:endParaRPr lang="en-US"/>
        </a:p>
      </dgm:t>
    </dgm:pt>
    <dgm:pt modelId="{01CBC5F2-49D9-4DB1-B692-EA13B40FAFC2}" type="sibTrans" cxnId="{1ACEFB0D-F415-4BC8-8E92-FFA6754FAD34}">
      <dgm:prSet/>
      <dgm:spPr/>
      <dgm:t>
        <a:bodyPr/>
        <a:lstStyle/>
        <a:p>
          <a:endParaRPr lang="en-US"/>
        </a:p>
      </dgm:t>
    </dgm:pt>
    <dgm:pt modelId="{27C5BBAC-045D-4C96-9BA9-6608F97F486A}">
      <dgm:prSet custT="1"/>
      <dgm:spPr/>
      <dgm:t>
        <a:bodyPr lIns="182880"/>
        <a:lstStyle/>
        <a:p>
          <a:pPr algn="l"/>
          <a:r>
            <a:rPr lang="el-GR" sz="2500" dirty="0"/>
            <a:t>Πολιτικοί κίνδυνοι</a:t>
          </a:r>
          <a:endParaRPr lang="en-US" sz="2500" dirty="0"/>
        </a:p>
      </dgm:t>
    </dgm:pt>
    <dgm:pt modelId="{9A0E96C6-A8B3-442A-9107-458CF2FC00B3}" type="parTrans" cxnId="{38C2981D-68B9-4738-AB5C-6190F624BCE1}">
      <dgm:prSet/>
      <dgm:spPr/>
      <dgm:t>
        <a:bodyPr/>
        <a:lstStyle/>
        <a:p>
          <a:endParaRPr lang="en-US"/>
        </a:p>
      </dgm:t>
    </dgm:pt>
    <dgm:pt modelId="{EDED80D7-2860-4749-BF21-2F4D9D457741}" type="sibTrans" cxnId="{38C2981D-68B9-4738-AB5C-6190F624BCE1}">
      <dgm:prSet/>
      <dgm:spPr/>
      <dgm:t>
        <a:bodyPr/>
        <a:lstStyle/>
        <a:p>
          <a:endParaRPr lang="en-US"/>
        </a:p>
      </dgm:t>
    </dgm:pt>
    <dgm:pt modelId="{5A52DADA-F134-4309-A5EF-DE7FA22B6260}" type="pres">
      <dgm:prSet presAssocID="{041C1D84-3E92-4275-BFB5-5BEAB02AB1F5}" presName="Name0" presStyleCnt="0">
        <dgm:presLayoutVars>
          <dgm:chPref val="1"/>
          <dgm:dir/>
          <dgm:animOne val="branch"/>
          <dgm:animLvl val="lvl"/>
          <dgm:resizeHandles val="exact"/>
        </dgm:presLayoutVars>
      </dgm:prSet>
      <dgm:spPr/>
    </dgm:pt>
    <dgm:pt modelId="{89079B59-FC41-4CD6-8588-E9B92E57DF3B}" type="pres">
      <dgm:prSet presAssocID="{866C60A2-AFDF-4C99-96CF-7CB4674D4569}" presName="root1" presStyleCnt="0"/>
      <dgm:spPr/>
    </dgm:pt>
    <dgm:pt modelId="{DE1CD7E1-969A-4269-B3FF-E07C457B28CE}" type="pres">
      <dgm:prSet presAssocID="{866C60A2-AFDF-4C99-96CF-7CB4674D4569}" presName="LevelOneTextNode" presStyleLbl="node0" presStyleIdx="0" presStyleCnt="1" custScaleX="87844" custScaleY="61434">
        <dgm:presLayoutVars>
          <dgm:chPref val="3"/>
        </dgm:presLayoutVars>
      </dgm:prSet>
      <dgm:spPr/>
    </dgm:pt>
    <dgm:pt modelId="{B66B0479-77CB-42BE-AEA0-91EDC50D6B04}" type="pres">
      <dgm:prSet presAssocID="{866C60A2-AFDF-4C99-96CF-7CB4674D4569}" presName="level2hierChild" presStyleCnt="0"/>
      <dgm:spPr/>
    </dgm:pt>
    <dgm:pt modelId="{A05FE94C-D864-4B3C-B879-4136A14CEE4A}" type="pres">
      <dgm:prSet presAssocID="{93BD1875-13DD-460C-AEA1-6ED94602EB4A}" presName="conn2-1" presStyleLbl="parChTrans1D2" presStyleIdx="0" presStyleCnt="4"/>
      <dgm:spPr/>
    </dgm:pt>
    <dgm:pt modelId="{412954D3-59A8-4EE8-9A24-2E9C7E04CB2A}" type="pres">
      <dgm:prSet presAssocID="{93BD1875-13DD-460C-AEA1-6ED94602EB4A}" presName="connTx" presStyleLbl="parChTrans1D2" presStyleIdx="0" presStyleCnt="4"/>
      <dgm:spPr/>
    </dgm:pt>
    <dgm:pt modelId="{15F87EAB-9375-4607-9642-1FD3CD4304E1}" type="pres">
      <dgm:prSet presAssocID="{157149CD-8217-4778-A50D-E13DFF3CD5A4}" presName="root2" presStyleCnt="0"/>
      <dgm:spPr/>
    </dgm:pt>
    <dgm:pt modelId="{BFB3EC7D-E23B-4B31-A160-7B2971E27CE6}" type="pres">
      <dgm:prSet presAssocID="{157149CD-8217-4778-A50D-E13DFF3CD5A4}" presName="LevelTwoTextNode" presStyleLbl="node2" presStyleIdx="0" presStyleCnt="4" custScaleX="272571" custScaleY="107817">
        <dgm:presLayoutVars>
          <dgm:chPref val="3"/>
        </dgm:presLayoutVars>
      </dgm:prSet>
      <dgm:spPr/>
    </dgm:pt>
    <dgm:pt modelId="{F9FC0A3F-BE8F-4102-B0BC-DE3B1F0CE1BC}" type="pres">
      <dgm:prSet presAssocID="{157149CD-8217-4778-A50D-E13DFF3CD5A4}" presName="level3hierChild" presStyleCnt="0"/>
      <dgm:spPr/>
    </dgm:pt>
    <dgm:pt modelId="{31D5F1C0-8CC7-41DF-8870-6F24D632D9B1}" type="pres">
      <dgm:prSet presAssocID="{F53993A1-F4F8-4E81-AB18-92730B05607C}" presName="conn2-1" presStyleLbl="parChTrans1D2" presStyleIdx="1" presStyleCnt="4"/>
      <dgm:spPr/>
    </dgm:pt>
    <dgm:pt modelId="{15D12538-506D-4BA6-B354-3B2E7CC785E2}" type="pres">
      <dgm:prSet presAssocID="{F53993A1-F4F8-4E81-AB18-92730B05607C}" presName="connTx" presStyleLbl="parChTrans1D2" presStyleIdx="1" presStyleCnt="4"/>
      <dgm:spPr/>
    </dgm:pt>
    <dgm:pt modelId="{98ED8168-98BA-4019-9DB0-99C728345832}" type="pres">
      <dgm:prSet presAssocID="{E31BE575-DCE0-40F3-97F8-184537307594}" presName="root2" presStyleCnt="0"/>
      <dgm:spPr/>
    </dgm:pt>
    <dgm:pt modelId="{E39FE6FC-B104-4BE0-8FA9-4540BCC1FD67}" type="pres">
      <dgm:prSet presAssocID="{E31BE575-DCE0-40F3-97F8-184537307594}" presName="LevelTwoTextNode" presStyleLbl="node2" presStyleIdx="1" presStyleCnt="4" custScaleX="272571" custScaleY="107817">
        <dgm:presLayoutVars>
          <dgm:chPref val="3"/>
        </dgm:presLayoutVars>
      </dgm:prSet>
      <dgm:spPr/>
    </dgm:pt>
    <dgm:pt modelId="{E6AF13EA-C08F-4CE9-B9DE-032178EAC6F4}" type="pres">
      <dgm:prSet presAssocID="{E31BE575-DCE0-40F3-97F8-184537307594}" presName="level3hierChild" presStyleCnt="0"/>
      <dgm:spPr/>
    </dgm:pt>
    <dgm:pt modelId="{0924BC6D-35EC-43A1-AA4E-C4699BAC758F}" type="pres">
      <dgm:prSet presAssocID="{0DBACACE-F573-4D06-AC70-335942D4EF51}" presName="conn2-1" presStyleLbl="parChTrans1D2" presStyleIdx="2" presStyleCnt="4"/>
      <dgm:spPr/>
    </dgm:pt>
    <dgm:pt modelId="{29F5C789-7757-43F2-8785-A87005975CDA}" type="pres">
      <dgm:prSet presAssocID="{0DBACACE-F573-4D06-AC70-335942D4EF51}" presName="connTx" presStyleLbl="parChTrans1D2" presStyleIdx="2" presStyleCnt="4"/>
      <dgm:spPr/>
    </dgm:pt>
    <dgm:pt modelId="{0315A24A-2657-4678-A115-8C339964CC7B}" type="pres">
      <dgm:prSet presAssocID="{6CA07FCC-63E8-46A1-831D-BA23B3623F82}" presName="root2" presStyleCnt="0"/>
      <dgm:spPr/>
    </dgm:pt>
    <dgm:pt modelId="{316884BA-708E-4148-AD69-906D3D700C33}" type="pres">
      <dgm:prSet presAssocID="{6CA07FCC-63E8-46A1-831D-BA23B3623F82}" presName="LevelTwoTextNode" presStyleLbl="node2" presStyleIdx="2" presStyleCnt="4" custScaleX="272571" custScaleY="107817">
        <dgm:presLayoutVars>
          <dgm:chPref val="3"/>
        </dgm:presLayoutVars>
      </dgm:prSet>
      <dgm:spPr/>
    </dgm:pt>
    <dgm:pt modelId="{E6F573F7-06EC-4BC4-9664-D2DBE7289C73}" type="pres">
      <dgm:prSet presAssocID="{6CA07FCC-63E8-46A1-831D-BA23B3623F82}" presName="level3hierChild" presStyleCnt="0"/>
      <dgm:spPr/>
    </dgm:pt>
    <dgm:pt modelId="{37EE57DE-EAA8-465F-9ACA-8FC89FA78827}" type="pres">
      <dgm:prSet presAssocID="{9A0E96C6-A8B3-442A-9107-458CF2FC00B3}" presName="conn2-1" presStyleLbl="parChTrans1D2" presStyleIdx="3" presStyleCnt="4"/>
      <dgm:spPr/>
    </dgm:pt>
    <dgm:pt modelId="{574409B1-2EA2-4CC3-B9FB-FE1A3E034EC4}" type="pres">
      <dgm:prSet presAssocID="{9A0E96C6-A8B3-442A-9107-458CF2FC00B3}" presName="connTx" presStyleLbl="parChTrans1D2" presStyleIdx="3" presStyleCnt="4"/>
      <dgm:spPr/>
    </dgm:pt>
    <dgm:pt modelId="{33B90CCC-2AC3-42E4-AF11-CE0E34777918}" type="pres">
      <dgm:prSet presAssocID="{27C5BBAC-045D-4C96-9BA9-6608F97F486A}" presName="root2" presStyleCnt="0"/>
      <dgm:spPr/>
    </dgm:pt>
    <dgm:pt modelId="{01C9CF2F-A275-42F1-83A8-7E5FE9477586}" type="pres">
      <dgm:prSet presAssocID="{27C5BBAC-045D-4C96-9BA9-6608F97F486A}" presName="LevelTwoTextNode" presStyleLbl="node2" presStyleIdx="3" presStyleCnt="4" custScaleX="272571" custScaleY="107817">
        <dgm:presLayoutVars>
          <dgm:chPref val="3"/>
        </dgm:presLayoutVars>
      </dgm:prSet>
      <dgm:spPr/>
    </dgm:pt>
    <dgm:pt modelId="{9A1B8470-6E47-4F2D-97FC-BE367A4EAB3B}" type="pres">
      <dgm:prSet presAssocID="{27C5BBAC-045D-4C96-9BA9-6608F97F486A}" presName="level3hierChild" presStyleCnt="0"/>
      <dgm:spPr/>
    </dgm:pt>
  </dgm:ptLst>
  <dgm:cxnLst>
    <dgm:cxn modelId="{1ACEFB0D-F415-4BC8-8E92-FFA6754FAD34}" srcId="{866C60A2-AFDF-4C99-96CF-7CB4674D4569}" destId="{6CA07FCC-63E8-46A1-831D-BA23B3623F82}" srcOrd="2" destOrd="0" parTransId="{0DBACACE-F573-4D06-AC70-335942D4EF51}" sibTransId="{01CBC5F2-49D9-4DB1-B692-EA13B40FAFC2}"/>
    <dgm:cxn modelId="{5B18B315-FE11-4A5A-B3C5-27FB1065A5AC}" type="presOf" srcId="{9A0E96C6-A8B3-442A-9107-458CF2FC00B3}" destId="{574409B1-2EA2-4CC3-B9FB-FE1A3E034EC4}" srcOrd="1" destOrd="0" presId="urn:microsoft.com/office/officeart/2008/layout/HorizontalMultiLevelHierarchy"/>
    <dgm:cxn modelId="{38C2981D-68B9-4738-AB5C-6190F624BCE1}" srcId="{866C60A2-AFDF-4C99-96CF-7CB4674D4569}" destId="{27C5BBAC-045D-4C96-9BA9-6608F97F486A}" srcOrd="3" destOrd="0" parTransId="{9A0E96C6-A8B3-442A-9107-458CF2FC00B3}" sibTransId="{EDED80D7-2860-4749-BF21-2F4D9D457741}"/>
    <dgm:cxn modelId="{61561B24-8304-46E5-8DF1-EBB12A88D162}" type="presOf" srcId="{93BD1875-13DD-460C-AEA1-6ED94602EB4A}" destId="{412954D3-59A8-4EE8-9A24-2E9C7E04CB2A}" srcOrd="1" destOrd="0" presId="urn:microsoft.com/office/officeart/2008/layout/HorizontalMultiLevelHierarchy"/>
    <dgm:cxn modelId="{4644692D-9A70-400B-A04A-F674C8192E87}" type="presOf" srcId="{6CA07FCC-63E8-46A1-831D-BA23B3623F82}" destId="{316884BA-708E-4148-AD69-906D3D700C33}" srcOrd="0" destOrd="0" presId="urn:microsoft.com/office/officeart/2008/layout/HorizontalMultiLevelHierarchy"/>
    <dgm:cxn modelId="{8908F234-BBBA-4085-97AE-B9111EAE6A52}" type="presOf" srcId="{0DBACACE-F573-4D06-AC70-335942D4EF51}" destId="{0924BC6D-35EC-43A1-AA4E-C4699BAC758F}" srcOrd="0" destOrd="0" presId="urn:microsoft.com/office/officeart/2008/layout/HorizontalMultiLevelHierarchy"/>
    <dgm:cxn modelId="{01855537-E3FF-4095-A06F-BC31955490C9}" type="presOf" srcId="{0DBACACE-F573-4D06-AC70-335942D4EF51}" destId="{29F5C789-7757-43F2-8785-A87005975CDA}" srcOrd="1" destOrd="0" presId="urn:microsoft.com/office/officeart/2008/layout/HorizontalMultiLevelHierarchy"/>
    <dgm:cxn modelId="{6B7E4966-4498-4D79-B36A-66D5E04AF10F}" srcId="{041C1D84-3E92-4275-BFB5-5BEAB02AB1F5}" destId="{866C60A2-AFDF-4C99-96CF-7CB4674D4569}" srcOrd="0" destOrd="0" parTransId="{F6620ADA-8465-49FE-A559-E9C0208F1353}" sibTransId="{60C61C39-F88F-4C21-B5E3-E0F4762851B3}"/>
    <dgm:cxn modelId="{42109D67-26C5-4553-95E3-33A2E8C1D417}" type="presOf" srcId="{157149CD-8217-4778-A50D-E13DFF3CD5A4}" destId="{BFB3EC7D-E23B-4B31-A160-7B2971E27CE6}" srcOrd="0" destOrd="0" presId="urn:microsoft.com/office/officeart/2008/layout/HorizontalMultiLevelHierarchy"/>
    <dgm:cxn modelId="{3B53B64A-445E-4955-B0CF-8747C2E42C92}" type="presOf" srcId="{93BD1875-13DD-460C-AEA1-6ED94602EB4A}" destId="{A05FE94C-D864-4B3C-B879-4136A14CEE4A}" srcOrd="0" destOrd="0" presId="urn:microsoft.com/office/officeart/2008/layout/HorizontalMultiLevelHierarchy"/>
    <dgm:cxn modelId="{DD6E5172-388E-4395-8EE8-17324DA3681D}" type="presOf" srcId="{F53993A1-F4F8-4E81-AB18-92730B05607C}" destId="{31D5F1C0-8CC7-41DF-8870-6F24D632D9B1}" srcOrd="0" destOrd="0" presId="urn:microsoft.com/office/officeart/2008/layout/HorizontalMultiLevelHierarchy"/>
    <dgm:cxn modelId="{B010BB72-2D8E-44AF-8981-98BF23AB61FA}" type="presOf" srcId="{866C60A2-AFDF-4C99-96CF-7CB4674D4569}" destId="{DE1CD7E1-969A-4269-B3FF-E07C457B28CE}" srcOrd="0" destOrd="0" presId="urn:microsoft.com/office/officeart/2008/layout/HorizontalMultiLevelHierarchy"/>
    <dgm:cxn modelId="{C7FFAA59-090D-49D7-AEC2-BB5AD6B2E27D}" type="presOf" srcId="{9A0E96C6-A8B3-442A-9107-458CF2FC00B3}" destId="{37EE57DE-EAA8-465F-9ACA-8FC89FA78827}" srcOrd="0" destOrd="0" presId="urn:microsoft.com/office/officeart/2008/layout/HorizontalMultiLevelHierarchy"/>
    <dgm:cxn modelId="{083DB787-6393-4267-8AEB-5120D8108D25}" type="presOf" srcId="{27C5BBAC-045D-4C96-9BA9-6608F97F486A}" destId="{01C9CF2F-A275-42F1-83A8-7E5FE9477586}" srcOrd="0" destOrd="0" presId="urn:microsoft.com/office/officeart/2008/layout/HorizontalMultiLevelHierarchy"/>
    <dgm:cxn modelId="{AD3F3CB9-6FD5-4FD4-BE57-E5E74F70C857}" type="presOf" srcId="{041C1D84-3E92-4275-BFB5-5BEAB02AB1F5}" destId="{5A52DADA-F134-4309-A5EF-DE7FA22B6260}" srcOrd="0" destOrd="0" presId="urn:microsoft.com/office/officeart/2008/layout/HorizontalMultiLevelHierarchy"/>
    <dgm:cxn modelId="{1136D9C8-1C40-4131-A403-7C50A8ED253D}" srcId="{866C60A2-AFDF-4C99-96CF-7CB4674D4569}" destId="{157149CD-8217-4778-A50D-E13DFF3CD5A4}" srcOrd="0" destOrd="0" parTransId="{93BD1875-13DD-460C-AEA1-6ED94602EB4A}" sibTransId="{5A5E6E13-AF8B-4D71-BD97-C1D918BAD828}"/>
    <dgm:cxn modelId="{D59D59D2-7BBE-4D10-9299-5CE1E0255278}" type="presOf" srcId="{E31BE575-DCE0-40F3-97F8-184537307594}" destId="{E39FE6FC-B104-4BE0-8FA9-4540BCC1FD67}" srcOrd="0" destOrd="0" presId="urn:microsoft.com/office/officeart/2008/layout/HorizontalMultiLevelHierarchy"/>
    <dgm:cxn modelId="{754715F5-4C4F-4E9C-A23B-3D49D9A63F49}" type="presOf" srcId="{F53993A1-F4F8-4E81-AB18-92730B05607C}" destId="{15D12538-506D-4BA6-B354-3B2E7CC785E2}" srcOrd="1" destOrd="0" presId="urn:microsoft.com/office/officeart/2008/layout/HorizontalMultiLevelHierarchy"/>
    <dgm:cxn modelId="{A02CBDFB-8A9E-42B3-8252-294775D85948}" srcId="{866C60A2-AFDF-4C99-96CF-7CB4674D4569}" destId="{E31BE575-DCE0-40F3-97F8-184537307594}" srcOrd="1" destOrd="0" parTransId="{F53993A1-F4F8-4E81-AB18-92730B05607C}" sibTransId="{E9233182-8D81-473A-BAEB-72A43EBA8926}"/>
    <dgm:cxn modelId="{8EAAC99B-47A6-4341-BAA8-28768956831C}" type="presParOf" srcId="{5A52DADA-F134-4309-A5EF-DE7FA22B6260}" destId="{89079B59-FC41-4CD6-8588-E9B92E57DF3B}" srcOrd="0" destOrd="0" presId="urn:microsoft.com/office/officeart/2008/layout/HorizontalMultiLevelHierarchy"/>
    <dgm:cxn modelId="{268D6D1D-8BF8-4591-A50F-5DB1AEC6B024}" type="presParOf" srcId="{89079B59-FC41-4CD6-8588-E9B92E57DF3B}" destId="{DE1CD7E1-969A-4269-B3FF-E07C457B28CE}" srcOrd="0" destOrd="0" presId="urn:microsoft.com/office/officeart/2008/layout/HorizontalMultiLevelHierarchy"/>
    <dgm:cxn modelId="{934C0430-D0DF-42D4-B48B-24E4DBD8825C}" type="presParOf" srcId="{89079B59-FC41-4CD6-8588-E9B92E57DF3B}" destId="{B66B0479-77CB-42BE-AEA0-91EDC50D6B04}" srcOrd="1" destOrd="0" presId="urn:microsoft.com/office/officeart/2008/layout/HorizontalMultiLevelHierarchy"/>
    <dgm:cxn modelId="{48E260BC-1DA6-4AA7-A4AC-99D7BDDB7DFC}" type="presParOf" srcId="{B66B0479-77CB-42BE-AEA0-91EDC50D6B04}" destId="{A05FE94C-D864-4B3C-B879-4136A14CEE4A}" srcOrd="0" destOrd="0" presId="urn:microsoft.com/office/officeart/2008/layout/HorizontalMultiLevelHierarchy"/>
    <dgm:cxn modelId="{B61D1EA6-7D8C-4750-8B2B-2F5EFDBC19EB}" type="presParOf" srcId="{A05FE94C-D864-4B3C-B879-4136A14CEE4A}" destId="{412954D3-59A8-4EE8-9A24-2E9C7E04CB2A}" srcOrd="0" destOrd="0" presId="urn:microsoft.com/office/officeart/2008/layout/HorizontalMultiLevelHierarchy"/>
    <dgm:cxn modelId="{F69D9B3C-72C6-4CE0-A722-35EAA92450D4}" type="presParOf" srcId="{B66B0479-77CB-42BE-AEA0-91EDC50D6B04}" destId="{15F87EAB-9375-4607-9642-1FD3CD4304E1}" srcOrd="1" destOrd="0" presId="urn:microsoft.com/office/officeart/2008/layout/HorizontalMultiLevelHierarchy"/>
    <dgm:cxn modelId="{EEC5347A-C864-4AC9-B507-1F3217D491EF}" type="presParOf" srcId="{15F87EAB-9375-4607-9642-1FD3CD4304E1}" destId="{BFB3EC7D-E23B-4B31-A160-7B2971E27CE6}" srcOrd="0" destOrd="0" presId="urn:microsoft.com/office/officeart/2008/layout/HorizontalMultiLevelHierarchy"/>
    <dgm:cxn modelId="{18967D55-826E-46D2-BE7A-C35B6EEAA3D1}" type="presParOf" srcId="{15F87EAB-9375-4607-9642-1FD3CD4304E1}" destId="{F9FC0A3F-BE8F-4102-B0BC-DE3B1F0CE1BC}" srcOrd="1" destOrd="0" presId="urn:microsoft.com/office/officeart/2008/layout/HorizontalMultiLevelHierarchy"/>
    <dgm:cxn modelId="{80EAD1C6-9DC5-4332-9760-4FAB9D5BE0B7}" type="presParOf" srcId="{B66B0479-77CB-42BE-AEA0-91EDC50D6B04}" destId="{31D5F1C0-8CC7-41DF-8870-6F24D632D9B1}" srcOrd="2" destOrd="0" presId="urn:microsoft.com/office/officeart/2008/layout/HorizontalMultiLevelHierarchy"/>
    <dgm:cxn modelId="{745E9E69-BC0E-4916-A562-2A72414E2335}" type="presParOf" srcId="{31D5F1C0-8CC7-41DF-8870-6F24D632D9B1}" destId="{15D12538-506D-4BA6-B354-3B2E7CC785E2}" srcOrd="0" destOrd="0" presId="urn:microsoft.com/office/officeart/2008/layout/HorizontalMultiLevelHierarchy"/>
    <dgm:cxn modelId="{D86675C1-E73D-4EA4-A8DF-995EB169D09F}" type="presParOf" srcId="{B66B0479-77CB-42BE-AEA0-91EDC50D6B04}" destId="{98ED8168-98BA-4019-9DB0-99C728345832}" srcOrd="3" destOrd="0" presId="urn:microsoft.com/office/officeart/2008/layout/HorizontalMultiLevelHierarchy"/>
    <dgm:cxn modelId="{21E0C0E0-F8B1-46F6-B6D2-42D014B34E96}" type="presParOf" srcId="{98ED8168-98BA-4019-9DB0-99C728345832}" destId="{E39FE6FC-B104-4BE0-8FA9-4540BCC1FD67}" srcOrd="0" destOrd="0" presId="urn:microsoft.com/office/officeart/2008/layout/HorizontalMultiLevelHierarchy"/>
    <dgm:cxn modelId="{11EBE282-0184-45BC-A701-65ABBDD11E32}" type="presParOf" srcId="{98ED8168-98BA-4019-9DB0-99C728345832}" destId="{E6AF13EA-C08F-4CE9-B9DE-032178EAC6F4}" srcOrd="1" destOrd="0" presId="urn:microsoft.com/office/officeart/2008/layout/HorizontalMultiLevelHierarchy"/>
    <dgm:cxn modelId="{BE941512-D9C3-4DB4-89FF-F467477C3D64}" type="presParOf" srcId="{B66B0479-77CB-42BE-AEA0-91EDC50D6B04}" destId="{0924BC6D-35EC-43A1-AA4E-C4699BAC758F}" srcOrd="4" destOrd="0" presId="urn:microsoft.com/office/officeart/2008/layout/HorizontalMultiLevelHierarchy"/>
    <dgm:cxn modelId="{3682EEEF-DD78-4745-A447-84D166AA1BF9}" type="presParOf" srcId="{0924BC6D-35EC-43A1-AA4E-C4699BAC758F}" destId="{29F5C789-7757-43F2-8785-A87005975CDA}" srcOrd="0" destOrd="0" presId="urn:microsoft.com/office/officeart/2008/layout/HorizontalMultiLevelHierarchy"/>
    <dgm:cxn modelId="{C9A87AE3-7E23-4893-9BC9-54B1A14D6934}" type="presParOf" srcId="{B66B0479-77CB-42BE-AEA0-91EDC50D6B04}" destId="{0315A24A-2657-4678-A115-8C339964CC7B}" srcOrd="5" destOrd="0" presId="urn:microsoft.com/office/officeart/2008/layout/HorizontalMultiLevelHierarchy"/>
    <dgm:cxn modelId="{511C1FD7-6AA7-46F0-96B1-AD23ECCBA0A4}" type="presParOf" srcId="{0315A24A-2657-4678-A115-8C339964CC7B}" destId="{316884BA-708E-4148-AD69-906D3D700C33}" srcOrd="0" destOrd="0" presId="urn:microsoft.com/office/officeart/2008/layout/HorizontalMultiLevelHierarchy"/>
    <dgm:cxn modelId="{2CB80A8E-9ECF-4442-A560-08895301DFEE}" type="presParOf" srcId="{0315A24A-2657-4678-A115-8C339964CC7B}" destId="{E6F573F7-06EC-4BC4-9664-D2DBE7289C73}" srcOrd="1" destOrd="0" presId="urn:microsoft.com/office/officeart/2008/layout/HorizontalMultiLevelHierarchy"/>
    <dgm:cxn modelId="{372D07E5-41A8-428B-A750-8FC62A43DB6C}" type="presParOf" srcId="{B66B0479-77CB-42BE-AEA0-91EDC50D6B04}" destId="{37EE57DE-EAA8-465F-9ACA-8FC89FA78827}" srcOrd="6" destOrd="0" presId="urn:microsoft.com/office/officeart/2008/layout/HorizontalMultiLevelHierarchy"/>
    <dgm:cxn modelId="{E0565334-9227-4D49-83B5-FC54F07943F3}" type="presParOf" srcId="{37EE57DE-EAA8-465F-9ACA-8FC89FA78827}" destId="{574409B1-2EA2-4CC3-B9FB-FE1A3E034EC4}" srcOrd="0" destOrd="0" presId="urn:microsoft.com/office/officeart/2008/layout/HorizontalMultiLevelHierarchy"/>
    <dgm:cxn modelId="{59775482-B308-4210-A26F-FDCA0E0FECEA}" type="presParOf" srcId="{B66B0479-77CB-42BE-AEA0-91EDC50D6B04}" destId="{33B90CCC-2AC3-42E4-AF11-CE0E34777918}" srcOrd="7" destOrd="0" presId="urn:microsoft.com/office/officeart/2008/layout/HorizontalMultiLevelHierarchy"/>
    <dgm:cxn modelId="{C451CA0B-EAF6-4540-9FEF-6C0F1C3B2FEC}" type="presParOf" srcId="{33B90CCC-2AC3-42E4-AF11-CE0E34777918}" destId="{01C9CF2F-A275-42F1-83A8-7E5FE9477586}" srcOrd="0" destOrd="0" presId="urn:microsoft.com/office/officeart/2008/layout/HorizontalMultiLevelHierarchy"/>
    <dgm:cxn modelId="{DC0B9C0A-D45A-420C-B26F-67E0EB3FE1E3}" type="presParOf" srcId="{33B90CCC-2AC3-42E4-AF11-CE0E34777918}" destId="{9A1B8470-6E47-4F2D-97FC-BE367A4EAB3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D91F03-1917-4AAB-BD20-EAEC52298B60}" type="doc">
      <dgm:prSet loTypeId="urn:microsoft.com/office/officeart/2005/8/layout/hierarchy2" loCatId="hierarchy" qsTypeId="urn:microsoft.com/office/officeart/2005/8/quickstyle/simple1" qsCatId="simple" csTypeId="urn:microsoft.com/office/officeart/2005/8/colors/colorful1#32" csCatId="colorful" phldr="1"/>
      <dgm:spPr/>
      <dgm:t>
        <a:bodyPr/>
        <a:lstStyle/>
        <a:p>
          <a:endParaRPr lang="en-US"/>
        </a:p>
      </dgm:t>
    </dgm:pt>
    <dgm:pt modelId="{4484EECC-2C59-47C3-884F-074D383C1018}">
      <dgm:prSet phldrT="[Text]" custT="1"/>
      <dgm:spPr/>
      <dgm:t>
        <a:bodyPr lIns="182880"/>
        <a:lstStyle/>
        <a:p>
          <a:pPr marL="0" indent="0" algn="l">
            <a:lnSpc>
              <a:spcPct val="100000"/>
            </a:lnSpc>
          </a:pPr>
          <a:r>
            <a:rPr lang="el-GR" sz="2800" b="0" dirty="0"/>
            <a:t>Πλεονεκτήματα ιδιοκτησίας</a:t>
          </a:r>
          <a:endParaRPr lang="en-US" sz="2800" b="0" dirty="0"/>
        </a:p>
      </dgm:t>
    </dgm:pt>
    <dgm:pt modelId="{B96EC63F-1571-4256-93D2-9FC76EEEE42C}" type="parTrans" cxnId="{99BED17D-0CAD-4F61-938E-2AB3ED6797F4}">
      <dgm:prSet/>
      <dgm:spPr/>
      <dgm:t>
        <a:bodyPr/>
        <a:lstStyle/>
        <a:p>
          <a:pPr algn="l"/>
          <a:endParaRPr lang="en-US"/>
        </a:p>
      </dgm:t>
    </dgm:pt>
    <dgm:pt modelId="{00D5B644-5A6A-48CE-9E14-AF6037F31E9C}" type="sibTrans" cxnId="{99BED17D-0CAD-4F61-938E-2AB3ED6797F4}">
      <dgm:prSet/>
      <dgm:spPr/>
      <dgm:t>
        <a:bodyPr/>
        <a:lstStyle/>
        <a:p>
          <a:pPr algn="l"/>
          <a:endParaRPr lang="en-US"/>
        </a:p>
      </dgm:t>
    </dgm:pt>
    <dgm:pt modelId="{1E449210-2E88-4648-97E1-D56030FB32A2}">
      <dgm:prSet phldrT="[Text]" custT="1"/>
      <dgm:spPr/>
      <dgm:t>
        <a:bodyPr lIns="182880"/>
        <a:lstStyle/>
        <a:p>
          <a:pPr algn="l">
            <a:lnSpc>
              <a:spcPct val="100000"/>
            </a:lnSpc>
          </a:pPr>
          <a:r>
            <a:rPr lang="el-GR" sz="2800" b="0" dirty="0"/>
            <a:t>Πλεονεκτήματα τοποθεσίας</a:t>
          </a:r>
          <a:endParaRPr lang="en-US" sz="2800" b="0" dirty="0"/>
        </a:p>
      </dgm:t>
    </dgm:pt>
    <dgm:pt modelId="{CBC8D272-59CF-4C08-B629-5E45E92E173A}" type="parTrans" cxnId="{632639F7-D65B-44BF-B705-7EDD38D8291E}">
      <dgm:prSet/>
      <dgm:spPr/>
      <dgm:t>
        <a:bodyPr/>
        <a:lstStyle/>
        <a:p>
          <a:pPr algn="l"/>
          <a:endParaRPr lang="en-US"/>
        </a:p>
      </dgm:t>
    </dgm:pt>
    <dgm:pt modelId="{EA006351-B3AE-4574-AFA9-259F77F54108}" type="sibTrans" cxnId="{632639F7-D65B-44BF-B705-7EDD38D8291E}">
      <dgm:prSet/>
      <dgm:spPr/>
      <dgm:t>
        <a:bodyPr/>
        <a:lstStyle/>
        <a:p>
          <a:pPr algn="l"/>
          <a:endParaRPr lang="en-US"/>
        </a:p>
      </dgm:t>
    </dgm:pt>
    <dgm:pt modelId="{5477FDB4-DA47-4D2A-B290-1A8B5ABA41C9}">
      <dgm:prSet phldrT="[Text]" custT="1"/>
      <dgm:spPr/>
      <dgm:t>
        <a:bodyPr lIns="182880"/>
        <a:lstStyle/>
        <a:p>
          <a:pPr algn="l">
            <a:lnSpc>
              <a:spcPct val="100000"/>
            </a:lnSpc>
          </a:pPr>
          <a:r>
            <a:rPr lang="el-GR" sz="2800" b="0" dirty="0"/>
            <a:t>Πλεονεκτήματα εσωτερίκευσης</a:t>
          </a:r>
          <a:endParaRPr lang="en-US" sz="2800" b="0" dirty="0"/>
        </a:p>
      </dgm:t>
    </dgm:pt>
    <dgm:pt modelId="{4EFCD318-2FE9-4A68-8165-2A7176524CE9}" type="parTrans" cxnId="{D2A28312-E90B-4AE0-B486-FE72B080B4ED}">
      <dgm:prSet/>
      <dgm:spPr/>
      <dgm:t>
        <a:bodyPr/>
        <a:lstStyle/>
        <a:p>
          <a:pPr algn="l"/>
          <a:endParaRPr lang="en-US"/>
        </a:p>
      </dgm:t>
    </dgm:pt>
    <dgm:pt modelId="{03477DBD-BF79-4037-984C-8100F92B137E}" type="sibTrans" cxnId="{D2A28312-E90B-4AE0-B486-FE72B080B4ED}">
      <dgm:prSet/>
      <dgm:spPr/>
      <dgm:t>
        <a:bodyPr/>
        <a:lstStyle/>
        <a:p>
          <a:pPr algn="l"/>
          <a:endParaRPr lang="en-US"/>
        </a:p>
      </dgm:t>
    </dgm:pt>
    <dgm:pt modelId="{2DC8E1CD-8D3F-4D07-954A-1B033166DAFE}">
      <dgm:prSet phldrT="[Text]" custT="1"/>
      <dgm:spPr/>
      <dgm:t>
        <a:bodyPr/>
        <a:lstStyle/>
        <a:p>
          <a:pPr algn="ctr">
            <a:lnSpc>
              <a:spcPct val="100000"/>
            </a:lnSpc>
          </a:pPr>
          <a:r>
            <a:rPr lang="el-GR" sz="2800" b="0" dirty="0"/>
            <a:t>Παράγοντες απόφασης</a:t>
          </a:r>
          <a:endParaRPr lang="en-US" sz="2800" b="0" dirty="0"/>
        </a:p>
      </dgm:t>
    </dgm:pt>
    <dgm:pt modelId="{21F43CFE-1E7A-467C-BE2F-AF854D617A54}" type="parTrans" cxnId="{DB04C7F8-81D7-47E8-9CCA-5420081FC6AF}">
      <dgm:prSet/>
      <dgm:spPr/>
      <dgm:t>
        <a:bodyPr/>
        <a:lstStyle/>
        <a:p>
          <a:pPr algn="l"/>
          <a:endParaRPr lang="en-US"/>
        </a:p>
      </dgm:t>
    </dgm:pt>
    <dgm:pt modelId="{B2957879-7E32-415A-A3C6-EDAA2D440D22}" type="sibTrans" cxnId="{DB04C7F8-81D7-47E8-9CCA-5420081FC6AF}">
      <dgm:prSet/>
      <dgm:spPr/>
      <dgm:t>
        <a:bodyPr/>
        <a:lstStyle/>
        <a:p>
          <a:pPr algn="l"/>
          <a:endParaRPr lang="en-US"/>
        </a:p>
      </dgm:t>
    </dgm:pt>
    <dgm:pt modelId="{0046342B-8E88-471C-88A0-CE9E73B53A9B}">
      <dgm:prSet phldrT="[Text]" custT="1"/>
      <dgm:spPr/>
      <dgm:t>
        <a:bodyPr lIns="182880"/>
        <a:lstStyle/>
        <a:p>
          <a:pPr algn="l"/>
          <a:r>
            <a:rPr lang="el-GR" sz="2800" b="0" dirty="0"/>
            <a:t>Άλλοι παράγοντες</a:t>
          </a:r>
          <a:endParaRPr lang="en-US" sz="2800" b="0" dirty="0"/>
        </a:p>
      </dgm:t>
    </dgm:pt>
    <dgm:pt modelId="{C540C4C5-03B8-4EAA-ADA0-D860A9114C72}" type="parTrans" cxnId="{259F7F5A-2111-4889-9408-9D34475258DA}">
      <dgm:prSet/>
      <dgm:spPr/>
      <dgm:t>
        <a:bodyPr/>
        <a:lstStyle/>
        <a:p>
          <a:pPr algn="l"/>
          <a:endParaRPr lang="en-US"/>
        </a:p>
      </dgm:t>
    </dgm:pt>
    <dgm:pt modelId="{DC45E8B2-2969-4937-9724-6D3593AA83AC}" type="sibTrans" cxnId="{259F7F5A-2111-4889-9408-9D34475258DA}">
      <dgm:prSet/>
      <dgm:spPr/>
      <dgm:t>
        <a:bodyPr/>
        <a:lstStyle/>
        <a:p>
          <a:pPr algn="l"/>
          <a:endParaRPr lang="en-US"/>
        </a:p>
      </dgm:t>
    </dgm:pt>
    <dgm:pt modelId="{62C50361-6B5B-4C7F-BEAE-A4031D5DF385}" type="pres">
      <dgm:prSet presAssocID="{93D91F03-1917-4AAB-BD20-EAEC52298B60}" presName="diagram" presStyleCnt="0">
        <dgm:presLayoutVars>
          <dgm:chPref val="1"/>
          <dgm:dir/>
          <dgm:animOne val="branch"/>
          <dgm:animLvl val="lvl"/>
          <dgm:resizeHandles val="exact"/>
        </dgm:presLayoutVars>
      </dgm:prSet>
      <dgm:spPr/>
    </dgm:pt>
    <dgm:pt modelId="{F68F1975-C967-4AA8-AB23-9E9A1CF92621}" type="pres">
      <dgm:prSet presAssocID="{2DC8E1CD-8D3F-4D07-954A-1B033166DAFE}" presName="root1" presStyleCnt="0"/>
      <dgm:spPr/>
    </dgm:pt>
    <dgm:pt modelId="{41BDC726-37B6-402D-9647-F57CA9A04CC6}" type="pres">
      <dgm:prSet presAssocID="{2DC8E1CD-8D3F-4D07-954A-1B033166DAFE}" presName="LevelOneTextNode" presStyleLbl="node0" presStyleIdx="0" presStyleCnt="1" custScaleX="131371" custScaleY="99392">
        <dgm:presLayoutVars>
          <dgm:chPref val="3"/>
        </dgm:presLayoutVars>
      </dgm:prSet>
      <dgm:spPr/>
    </dgm:pt>
    <dgm:pt modelId="{7FCA55CC-1CBF-498C-A6E1-367EB05946C6}" type="pres">
      <dgm:prSet presAssocID="{2DC8E1CD-8D3F-4D07-954A-1B033166DAFE}" presName="level2hierChild" presStyleCnt="0"/>
      <dgm:spPr/>
    </dgm:pt>
    <dgm:pt modelId="{60F68F2F-8544-4D8D-A60D-9A21C658B14F}" type="pres">
      <dgm:prSet presAssocID="{B96EC63F-1571-4256-93D2-9FC76EEEE42C}" presName="conn2-1" presStyleLbl="parChTrans1D2" presStyleIdx="0" presStyleCnt="4"/>
      <dgm:spPr/>
    </dgm:pt>
    <dgm:pt modelId="{823449EF-13BA-4F28-BCF9-ED03B8F99EED}" type="pres">
      <dgm:prSet presAssocID="{B96EC63F-1571-4256-93D2-9FC76EEEE42C}" presName="connTx" presStyleLbl="parChTrans1D2" presStyleIdx="0" presStyleCnt="4"/>
      <dgm:spPr/>
    </dgm:pt>
    <dgm:pt modelId="{61FBB48E-7AF8-4649-8B14-CC338558A5DB}" type="pres">
      <dgm:prSet presAssocID="{4484EECC-2C59-47C3-884F-074D383C1018}" presName="root2" presStyleCnt="0"/>
      <dgm:spPr/>
    </dgm:pt>
    <dgm:pt modelId="{210BAC45-922C-4E35-96EE-2510E48DFDE7}" type="pres">
      <dgm:prSet presAssocID="{4484EECC-2C59-47C3-884F-074D383C1018}" presName="LevelTwoTextNode" presStyleLbl="node2" presStyleIdx="0" presStyleCnt="4" custScaleX="172472">
        <dgm:presLayoutVars>
          <dgm:chPref val="3"/>
        </dgm:presLayoutVars>
      </dgm:prSet>
      <dgm:spPr/>
    </dgm:pt>
    <dgm:pt modelId="{A85F63E6-E555-4F11-BB7F-A548489D243E}" type="pres">
      <dgm:prSet presAssocID="{4484EECC-2C59-47C3-884F-074D383C1018}" presName="level3hierChild" presStyleCnt="0"/>
      <dgm:spPr/>
    </dgm:pt>
    <dgm:pt modelId="{28AA1F92-927E-443A-9AC8-B9C9E98F0668}" type="pres">
      <dgm:prSet presAssocID="{CBC8D272-59CF-4C08-B629-5E45E92E173A}" presName="conn2-1" presStyleLbl="parChTrans1D2" presStyleIdx="1" presStyleCnt="4"/>
      <dgm:spPr/>
    </dgm:pt>
    <dgm:pt modelId="{92781100-17FD-4F24-BCDA-22D41FB57E03}" type="pres">
      <dgm:prSet presAssocID="{CBC8D272-59CF-4C08-B629-5E45E92E173A}" presName="connTx" presStyleLbl="parChTrans1D2" presStyleIdx="1" presStyleCnt="4"/>
      <dgm:spPr/>
    </dgm:pt>
    <dgm:pt modelId="{4EFFA3F4-07F9-4B64-B443-1A5DD2EB1590}" type="pres">
      <dgm:prSet presAssocID="{1E449210-2E88-4648-97E1-D56030FB32A2}" presName="root2" presStyleCnt="0"/>
      <dgm:spPr/>
    </dgm:pt>
    <dgm:pt modelId="{C4CE997C-6CAA-4B75-8F02-4526F12B9296}" type="pres">
      <dgm:prSet presAssocID="{1E449210-2E88-4648-97E1-D56030FB32A2}" presName="LevelTwoTextNode" presStyleLbl="node2" presStyleIdx="1" presStyleCnt="4" custScaleX="172472">
        <dgm:presLayoutVars>
          <dgm:chPref val="3"/>
        </dgm:presLayoutVars>
      </dgm:prSet>
      <dgm:spPr/>
    </dgm:pt>
    <dgm:pt modelId="{FFC8D348-169A-41B1-A39C-7F94E2215A3F}" type="pres">
      <dgm:prSet presAssocID="{1E449210-2E88-4648-97E1-D56030FB32A2}" presName="level3hierChild" presStyleCnt="0"/>
      <dgm:spPr/>
    </dgm:pt>
    <dgm:pt modelId="{5C308BBE-04BE-47D3-9D60-83A2B846C51E}" type="pres">
      <dgm:prSet presAssocID="{4EFCD318-2FE9-4A68-8165-2A7176524CE9}" presName="conn2-1" presStyleLbl="parChTrans1D2" presStyleIdx="2" presStyleCnt="4"/>
      <dgm:spPr/>
    </dgm:pt>
    <dgm:pt modelId="{165123B3-03F3-4DDE-849B-DE185C4CEB0A}" type="pres">
      <dgm:prSet presAssocID="{4EFCD318-2FE9-4A68-8165-2A7176524CE9}" presName="connTx" presStyleLbl="parChTrans1D2" presStyleIdx="2" presStyleCnt="4"/>
      <dgm:spPr/>
    </dgm:pt>
    <dgm:pt modelId="{2F3160C9-3E4B-4F80-8E64-10D074318EF1}" type="pres">
      <dgm:prSet presAssocID="{5477FDB4-DA47-4D2A-B290-1A8B5ABA41C9}" presName="root2" presStyleCnt="0"/>
      <dgm:spPr/>
    </dgm:pt>
    <dgm:pt modelId="{E6DEF19A-4FAE-400F-A562-AA885DB77988}" type="pres">
      <dgm:prSet presAssocID="{5477FDB4-DA47-4D2A-B290-1A8B5ABA41C9}" presName="LevelTwoTextNode" presStyleLbl="node2" presStyleIdx="2" presStyleCnt="4" custScaleX="172472">
        <dgm:presLayoutVars>
          <dgm:chPref val="3"/>
        </dgm:presLayoutVars>
      </dgm:prSet>
      <dgm:spPr/>
    </dgm:pt>
    <dgm:pt modelId="{CB4C0B3D-C89A-4F55-9930-27D8377CF5F7}" type="pres">
      <dgm:prSet presAssocID="{5477FDB4-DA47-4D2A-B290-1A8B5ABA41C9}" presName="level3hierChild" presStyleCnt="0"/>
      <dgm:spPr/>
    </dgm:pt>
    <dgm:pt modelId="{FF5805C3-7929-404F-9E82-4BA73C91E9B0}" type="pres">
      <dgm:prSet presAssocID="{C540C4C5-03B8-4EAA-ADA0-D860A9114C72}" presName="conn2-1" presStyleLbl="parChTrans1D2" presStyleIdx="3" presStyleCnt="4"/>
      <dgm:spPr/>
    </dgm:pt>
    <dgm:pt modelId="{73D95BFD-FEAE-4E65-89DC-56C767CF2039}" type="pres">
      <dgm:prSet presAssocID="{C540C4C5-03B8-4EAA-ADA0-D860A9114C72}" presName="connTx" presStyleLbl="parChTrans1D2" presStyleIdx="3" presStyleCnt="4"/>
      <dgm:spPr/>
    </dgm:pt>
    <dgm:pt modelId="{35F56172-6CC0-4E38-B555-822688FE1229}" type="pres">
      <dgm:prSet presAssocID="{0046342B-8E88-471C-88A0-CE9E73B53A9B}" presName="root2" presStyleCnt="0"/>
      <dgm:spPr/>
    </dgm:pt>
    <dgm:pt modelId="{CC1F5948-AD3B-405B-A8AB-AE4F91F8320C}" type="pres">
      <dgm:prSet presAssocID="{0046342B-8E88-471C-88A0-CE9E73B53A9B}" presName="LevelTwoTextNode" presStyleLbl="node2" presStyleIdx="3" presStyleCnt="4" custScaleX="172472" custScaleY="60059">
        <dgm:presLayoutVars>
          <dgm:chPref val="3"/>
        </dgm:presLayoutVars>
      </dgm:prSet>
      <dgm:spPr/>
    </dgm:pt>
    <dgm:pt modelId="{A8D1A0A7-7F0D-4A35-9BFF-494039AE9CA1}" type="pres">
      <dgm:prSet presAssocID="{0046342B-8E88-471C-88A0-CE9E73B53A9B}" presName="level3hierChild" presStyleCnt="0"/>
      <dgm:spPr/>
    </dgm:pt>
  </dgm:ptLst>
  <dgm:cxnLst>
    <dgm:cxn modelId="{D2A28312-E90B-4AE0-B486-FE72B080B4ED}" srcId="{2DC8E1CD-8D3F-4D07-954A-1B033166DAFE}" destId="{5477FDB4-DA47-4D2A-B290-1A8B5ABA41C9}" srcOrd="2" destOrd="0" parTransId="{4EFCD318-2FE9-4A68-8165-2A7176524CE9}" sibTransId="{03477DBD-BF79-4037-984C-8100F92B137E}"/>
    <dgm:cxn modelId="{4558201A-CB25-4FF4-835F-F2B079DD1A00}" type="presOf" srcId="{B96EC63F-1571-4256-93D2-9FC76EEEE42C}" destId="{823449EF-13BA-4F28-BCF9-ED03B8F99EED}" srcOrd="1" destOrd="0" presId="urn:microsoft.com/office/officeart/2005/8/layout/hierarchy2"/>
    <dgm:cxn modelId="{3550CF22-C62C-4996-B8DA-6A1C9740FE03}" type="presOf" srcId="{4EFCD318-2FE9-4A68-8165-2A7176524CE9}" destId="{5C308BBE-04BE-47D3-9D60-83A2B846C51E}" srcOrd="0" destOrd="0" presId="urn:microsoft.com/office/officeart/2005/8/layout/hierarchy2"/>
    <dgm:cxn modelId="{A7AE2C3E-4978-4FBC-960C-A61C434297A5}" type="presOf" srcId="{CBC8D272-59CF-4C08-B629-5E45E92E173A}" destId="{92781100-17FD-4F24-BCDA-22D41FB57E03}" srcOrd="1" destOrd="0" presId="urn:microsoft.com/office/officeart/2005/8/layout/hierarchy2"/>
    <dgm:cxn modelId="{B0718844-1C58-4C2B-B16D-472CEE8DD68E}" type="presOf" srcId="{5477FDB4-DA47-4D2A-B290-1A8B5ABA41C9}" destId="{E6DEF19A-4FAE-400F-A562-AA885DB77988}" srcOrd="0" destOrd="0" presId="urn:microsoft.com/office/officeart/2005/8/layout/hierarchy2"/>
    <dgm:cxn modelId="{B73CCA54-418D-4D7E-A18E-E8157763C692}" type="presOf" srcId="{C540C4C5-03B8-4EAA-ADA0-D860A9114C72}" destId="{73D95BFD-FEAE-4E65-89DC-56C767CF2039}" srcOrd="1" destOrd="0" presId="urn:microsoft.com/office/officeart/2005/8/layout/hierarchy2"/>
    <dgm:cxn modelId="{4585E976-6667-4253-A233-2643BCA5975C}" type="presOf" srcId="{CBC8D272-59CF-4C08-B629-5E45E92E173A}" destId="{28AA1F92-927E-443A-9AC8-B9C9E98F0668}" srcOrd="0" destOrd="0" presId="urn:microsoft.com/office/officeart/2005/8/layout/hierarchy2"/>
    <dgm:cxn modelId="{399CCE57-324D-4F3F-B677-98D2F93EC902}" type="presOf" srcId="{0046342B-8E88-471C-88A0-CE9E73B53A9B}" destId="{CC1F5948-AD3B-405B-A8AB-AE4F91F8320C}" srcOrd="0" destOrd="0" presId="urn:microsoft.com/office/officeart/2005/8/layout/hierarchy2"/>
    <dgm:cxn modelId="{259F7F5A-2111-4889-9408-9D34475258DA}" srcId="{2DC8E1CD-8D3F-4D07-954A-1B033166DAFE}" destId="{0046342B-8E88-471C-88A0-CE9E73B53A9B}" srcOrd="3" destOrd="0" parTransId="{C540C4C5-03B8-4EAA-ADA0-D860A9114C72}" sibTransId="{DC45E8B2-2969-4937-9724-6D3593AA83AC}"/>
    <dgm:cxn modelId="{202E457B-910A-442F-8638-5EA8CE7C8540}" type="presOf" srcId="{93D91F03-1917-4AAB-BD20-EAEC52298B60}" destId="{62C50361-6B5B-4C7F-BEAE-A4031D5DF385}" srcOrd="0" destOrd="0" presId="urn:microsoft.com/office/officeart/2005/8/layout/hierarchy2"/>
    <dgm:cxn modelId="{99BED17D-0CAD-4F61-938E-2AB3ED6797F4}" srcId="{2DC8E1CD-8D3F-4D07-954A-1B033166DAFE}" destId="{4484EECC-2C59-47C3-884F-074D383C1018}" srcOrd="0" destOrd="0" parTransId="{B96EC63F-1571-4256-93D2-9FC76EEEE42C}" sibTransId="{00D5B644-5A6A-48CE-9E14-AF6037F31E9C}"/>
    <dgm:cxn modelId="{4F4CB784-C30B-464C-920A-6F0F8947B39F}" type="presOf" srcId="{C540C4C5-03B8-4EAA-ADA0-D860A9114C72}" destId="{FF5805C3-7929-404F-9E82-4BA73C91E9B0}" srcOrd="0" destOrd="0" presId="urn:microsoft.com/office/officeart/2005/8/layout/hierarchy2"/>
    <dgm:cxn modelId="{C0A35EA1-9F63-4F17-9BA6-4017F2E7D4BC}" type="presOf" srcId="{B96EC63F-1571-4256-93D2-9FC76EEEE42C}" destId="{60F68F2F-8544-4D8D-A60D-9A21C658B14F}" srcOrd="0" destOrd="0" presId="urn:microsoft.com/office/officeart/2005/8/layout/hierarchy2"/>
    <dgm:cxn modelId="{93A575B7-7AAF-4D8C-A655-30E10754CAB3}" type="presOf" srcId="{2DC8E1CD-8D3F-4D07-954A-1B033166DAFE}" destId="{41BDC726-37B6-402D-9647-F57CA9A04CC6}" srcOrd="0" destOrd="0" presId="urn:microsoft.com/office/officeart/2005/8/layout/hierarchy2"/>
    <dgm:cxn modelId="{5CF983BC-6CD5-49BE-8ED0-CBB8A664E66A}" type="presOf" srcId="{4EFCD318-2FE9-4A68-8165-2A7176524CE9}" destId="{165123B3-03F3-4DDE-849B-DE185C4CEB0A}" srcOrd="1" destOrd="0" presId="urn:microsoft.com/office/officeart/2005/8/layout/hierarchy2"/>
    <dgm:cxn modelId="{C6F33BE1-E91D-492E-8951-E7E232DDB470}" type="presOf" srcId="{1E449210-2E88-4648-97E1-D56030FB32A2}" destId="{C4CE997C-6CAA-4B75-8F02-4526F12B9296}" srcOrd="0" destOrd="0" presId="urn:microsoft.com/office/officeart/2005/8/layout/hierarchy2"/>
    <dgm:cxn modelId="{5A07B9F5-8E28-4DB8-BCA5-F49DA92D4748}" type="presOf" srcId="{4484EECC-2C59-47C3-884F-074D383C1018}" destId="{210BAC45-922C-4E35-96EE-2510E48DFDE7}" srcOrd="0" destOrd="0" presId="urn:microsoft.com/office/officeart/2005/8/layout/hierarchy2"/>
    <dgm:cxn modelId="{632639F7-D65B-44BF-B705-7EDD38D8291E}" srcId="{2DC8E1CD-8D3F-4D07-954A-1B033166DAFE}" destId="{1E449210-2E88-4648-97E1-D56030FB32A2}" srcOrd="1" destOrd="0" parTransId="{CBC8D272-59CF-4C08-B629-5E45E92E173A}" sibTransId="{EA006351-B3AE-4574-AFA9-259F77F54108}"/>
    <dgm:cxn modelId="{DB04C7F8-81D7-47E8-9CCA-5420081FC6AF}" srcId="{93D91F03-1917-4AAB-BD20-EAEC52298B60}" destId="{2DC8E1CD-8D3F-4D07-954A-1B033166DAFE}" srcOrd="0" destOrd="0" parTransId="{21F43CFE-1E7A-467C-BE2F-AF854D617A54}" sibTransId="{B2957879-7E32-415A-A3C6-EDAA2D440D22}"/>
    <dgm:cxn modelId="{07B9FF26-5593-4B3B-8B08-5897A9EA1D2B}" type="presParOf" srcId="{62C50361-6B5B-4C7F-BEAE-A4031D5DF385}" destId="{F68F1975-C967-4AA8-AB23-9E9A1CF92621}" srcOrd="0" destOrd="0" presId="urn:microsoft.com/office/officeart/2005/8/layout/hierarchy2"/>
    <dgm:cxn modelId="{11992D71-D29F-4EFB-92C3-AC880678EF3E}" type="presParOf" srcId="{F68F1975-C967-4AA8-AB23-9E9A1CF92621}" destId="{41BDC726-37B6-402D-9647-F57CA9A04CC6}" srcOrd="0" destOrd="0" presId="urn:microsoft.com/office/officeart/2005/8/layout/hierarchy2"/>
    <dgm:cxn modelId="{C94EAFF3-6D54-4620-969D-FFA7FAC0EA87}" type="presParOf" srcId="{F68F1975-C967-4AA8-AB23-9E9A1CF92621}" destId="{7FCA55CC-1CBF-498C-A6E1-367EB05946C6}" srcOrd="1" destOrd="0" presId="urn:microsoft.com/office/officeart/2005/8/layout/hierarchy2"/>
    <dgm:cxn modelId="{7B92F59B-43A0-4185-98F7-E3C1F789754F}" type="presParOf" srcId="{7FCA55CC-1CBF-498C-A6E1-367EB05946C6}" destId="{60F68F2F-8544-4D8D-A60D-9A21C658B14F}" srcOrd="0" destOrd="0" presId="urn:microsoft.com/office/officeart/2005/8/layout/hierarchy2"/>
    <dgm:cxn modelId="{5DA16489-927D-4425-8269-7F278CF78751}" type="presParOf" srcId="{60F68F2F-8544-4D8D-A60D-9A21C658B14F}" destId="{823449EF-13BA-4F28-BCF9-ED03B8F99EED}" srcOrd="0" destOrd="0" presId="urn:microsoft.com/office/officeart/2005/8/layout/hierarchy2"/>
    <dgm:cxn modelId="{E89F3143-8FF4-4546-BD68-C4E786C43128}" type="presParOf" srcId="{7FCA55CC-1CBF-498C-A6E1-367EB05946C6}" destId="{61FBB48E-7AF8-4649-8B14-CC338558A5DB}" srcOrd="1" destOrd="0" presId="urn:microsoft.com/office/officeart/2005/8/layout/hierarchy2"/>
    <dgm:cxn modelId="{3FC730A7-C28A-4A11-B58C-A64D8BAF883B}" type="presParOf" srcId="{61FBB48E-7AF8-4649-8B14-CC338558A5DB}" destId="{210BAC45-922C-4E35-96EE-2510E48DFDE7}" srcOrd="0" destOrd="0" presId="urn:microsoft.com/office/officeart/2005/8/layout/hierarchy2"/>
    <dgm:cxn modelId="{8C59CDE2-4AB4-4462-B33D-8AEAA8F9456C}" type="presParOf" srcId="{61FBB48E-7AF8-4649-8B14-CC338558A5DB}" destId="{A85F63E6-E555-4F11-BB7F-A548489D243E}" srcOrd="1" destOrd="0" presId="urn:microsoft.com/office/officeart/2005/8/layout/hierarchy2"/>
    <dgm:cxn modelId="{4C262166-D461-4488-9FBC-A85D2EA2CC4A}" type="presParOf" srcId="{7FCA55CC-1CBF-498C-A6E1-367EB05946C6}" destId="{28AA1F92-927E-443A-9AC8-B9C9E98F0668}" srcOrd="2" destOrd="0" presId="urn:microsoft.com/office/officeart/2005/8/layout/hierarchy2"/>
    <dgm:cxn modelId="{439DAF0C-0650-42E2-A3A6-FAC7F795D615}" type="presParOf" srcId="{28AA1F92-927E-443A-9AC8-B9C9E98F0668}" destId="{92781100-17FD-4F24-BCDA-22D41FB57E03}" srcOrd="0" destOrd="0" presId="urn:microsoft.com/office/officeart/2005/8/layout/hierarchy2"/>
    <dgm:cxn modelId="{0D6861A8-C117-4893-A7AC-791AD1DBDE98}" type="presParOf" srcId="{7FCA55CC-1CBF-498C-A6E1-367EB05946C6}" destId="{4EFFA3F4-07F9-4B64-B443-1A5DD2EB1590}" srcOrd="3" destOrd="0" presId="urn:microsoft.com/office/officeart/2005/8/layout/hierarchy2"/>
    <dgm:cxn modelId="{F3EA4B29-395C-415C-A42A-821726821B79}" type="presParOf" srcId="{4EFFA3F4-07F9-4B64-B443-1A5DD2EB1590}" destId="{C4CE997C-6CAA-4B75-8F02-4526F12B9296}" srcOrd="0" destOrd="0" presId="urn:microsoft.com/office/officeart/2005/8/layout/hierarchy2"/>
    <dgm:cxn modelId="{8BDADFD8-BF75-469A-A2C4-F6AA3FD72ECB}" type="presParOf" srcId="{4EFFA3F4-07F9-4B64-B443-1A5DD2EB1590}" destId="{FFC8D348-169A-41B1-A39C-7F94E2215A3F}" srcOrd="1" destOrd="0" presId="urn:microsoft.com/office/officeart/2005/8/layout/hierarchy2"/>
    <dgm:cxn modelId="{3931D64F-2F87-4A67-96B2-F63D86FC90EC}" type="presParOf" srcId="{7FCA55CC-1CBF-498C-A6E1-367EB05946C6}" destId="{5C308BBE-04BE-47D3-9D60-83A2B846C51E}" srcOrd="4" destOrd="0" presId="urn:microsoft.com/office/officeart/2005/8/layout/hierarchy2"/>
    <dgm:cxn modelId="{40114852-A99E-4728-8284-F717B6984D0B}" type="presParOf" srcId="{5C308BBE-04BE-47D3-9D60-83A2B846C51E}" destId="{165123B3-03F3-4DDE-849B-DE185C4CEB0A}" srcOrd="0" destOrd="0" presId="urn:microsoft.com/office/officeart/2005/8/layout/hierarchy2"/>
    <dgm:cxn modelId="{47008F32-58BB-4FEF-B8E1-C0B49039A200}" type="presParOf" srcId="{7FCA55CC-1CBF-498C-A6E1-367EB05946C6}" destId="{2F3160C9-3E4B-4F80-8E64-10D074318EF1}" srcOrd="5" destOrd="0" presId="urn:microsoft.com/office/officeart/2005/8/layout/hierarchy2"/>
    <dgm:cxn modelId="{93359F33-1244-4983-99BA-2CA6EF9CD98C}" type="presParOf" srcId="{2F3160C9-3E4B-4F80-8E64-10D074318EF1}" destId="{E6DEF19A-4FAE-400F-A562-AA885DB77988}" srcOrd="0" destOrd="0" presId="urn:microsoft.com/office/officeart/2005/8/layout/hierarchy2"/>
    <dgm:cxn modelId="{6EFE1181-7807-4413-A6B3-DC7796396319}" type="presParOf" srcId="{2F3160C9-3E4B-4F80-8E64-10D074318EF1}" destId="{CB4C0B3D-C89A-4F55-9930-27D8377CF5F7}" srcOrd="1" destOrd="0" presId="urn:microsoft.com/office/officeart/2005/8/layout/hierarchy2"/>
    <dgm:cxn modelId="{2CF8A68D-94DF-4630-BF19-43A4725FCAFD}" type="presParOf" srcId="{7FCA55CC-1CBF-498C-A6E1-367EB05946C6}" destId="{FF5805C3-7929-404F-9E82-4BA73C91E9B0}" srcOrd="6" destOrd="0" presId="urn:microsoft.com/office/officeart/2005/8/layout/hierarchy2"/>
    <dgm:cxn modelId="{23C2AC05-F7DC-4E4D-881E-6B96E287DF7B}" type="presParOf" srcId="{FF5805C3-7929-404F-9E82-4BA73C91E9B0}" destId="{73D95BFD-FEAE-4E65-89DC-56C767CF2039}" srcOrd="0" destOrd="0" presId="urn:microsoft.com/office/officeart/2005/8/layout/hierarchy2"/>
    <dgm:cxn modelId="{F86B0515-0F06-4037-BD87-38BF33DE94F5}" type="presParOf" srcId="{7FCA55CC-1CBF-498C-A6E1-367EB05946C6}" destId="{35F56172-6CC0-4E38-B555-822688FE1229}" srcOrd="7" destOrd="0" presId="urn:microsoft.com/office/officeart/2005/8/layout/hierarchy2"/>
    <dgm:cxn modelId="{D0544D36-0A83-4C7F-A574-B694B1F57FD7}" type="presParOf" srcId="{35F56172-6CC0-4E38-B555-822688FE1229}" destId="{CC1F5948-AD3B-405B-A8AB-AE4F91F8320C}" srcOrd="0" destOrd="0" presId="urn:microsoft.com/office/officeart/2005/8/layout/hierarchy2"/>
    <dgm:cxn modelId="{A8274614-E655-4C50-9221-384700BD1880}" type="presParOf" srcId="{35F56172-6CC0-4E38-B555-822688FE1229}" destId="{A8D1A0A7-7F0D-4A35-9BFF-494039AE9CA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BEC56D-7F1F-4DDA-8B7F-D7B9B780436B}" type="doc">
      <dgm:prSet loTypeId="urn:microsoft.com/office/officeart/2005/8/layout/hierarchy2" loCatId="hierarchy" qsTypeId="urn:microsoft.com/office/officeart/2005/8/quickstyle/simple1" qsCatId="simple" csTypeId="urn:microsoft.com/office/officeart/2005/8/colors/colorful1#33" csCatId="colorful" phldr="1"/>
      <dgm:spPr/>
      <dgm:t>
        <a:bodyPr/>
        <a:lstStyle/>
        <a:p>
          <a:endParaRPr lang="en-US"/>
        </a:p>
      </dgm:t>
    </dgm:pt>
    <dgm:pt modelId="{3E63E9C1-F196-4C55-B0BB-62354B069C17}">
      <dgm:prSet phldrT="[Text]" custT="1"/>
      <dgm:spPr/>
      <dgm:t>
        <a:bodyPr/>
        <a:lstStyle/>
        <a:p>
          <a:r>
            <a:rPr lang="el-GR" sz="3000" dirty="0"/>
            <a:t>Εξαγωγές</a:t>
          </a:r>
          <a:endParaRPr lang="en-US" sz="3000" dirty="0"/>
        </a:p>
      </dgm:t>
    </dgm:pt>
    <dgm:pt modelId="{CA9287C3-A54D-4ADE-A894-4DF95DC0A828}" type="parTrans" cxnId="{90B3175B-D910-439E-B41B-67E17FD6C1AF}">
      <dgm:prSet/>
      <dgm:spPr/>
      <dgm:t>
        <a:bodyPr/>
        <a:lstStyle/>
        <a:p>
          <a:endParaRPr lang="en-US"/>
        </a:p>
      </dgm:t>
    </dgm:pt>
    <dgm:pt modelId="{5E94A8B4-C23F-4EA5-BE15-C4AE6A6CDDA5}" type="sibTrans" cxnId="{90B3175B-D910-439E-B41B-67E17FD6C1AF}">
      <dgm:prSet/>
      <dgm:spPr/>
      <dgm:t>
        <a:bodyPr/>
        <a:lstStyle/>
        <a:p>
          <a:endParaRPr lang="en-US"/>
        </a:p>
      </dgm:t>
    </dgm:pt>
    <dgm:pt modelId="{7DE1473F-C943-4126-A440-B1C1FBDFFFDD}">
      <dgm:prSet phldrT="[Text]" custT="1"/>
      <dgm:spPr/>
      <dgm:t>
        <a:bodyPr lIns="182880"/>
        <a:lstStyle/>
        <a:p>
          <a:pPr algn="ctr">
            <a:lnSpc>
              <a:spcPct val="100000"/>
            </a:lnSpc>
          </a:pPr>
          <a:r>
            <a:rPr lang="el-GR" sz="2800" dirty="0" err="1"/>
            <a:t>Προδραστικά</a:t>
          </a:r>
          <a:r>
            <a:rPr lang="el-GR" sz="2800" dirty="0"/>
            <a:t> κίνητρα</a:t>
          </a:r>
          <a:endParaRPr lang="en-US" sz="2800" dirty="0"/>
        </a:p>
      </dgm:t>
    </dgm:pt>
    <dgm:pt modelId="{7F3EB02A-B1C0-40E4-965B-2BE7B41CE60B}" type="parTrans" cxnId="{3DCB6C41-5164-467F-83A2-20F4C07D665E}">
      <dgm:prSet/>
      <dgm:spPr/>
      <dgm:t>
        <a:bodyPr/>
        <a:lstStyle/>
        <a:p>
          <a:endParaRPr lang="en-US"/>
        </a:p>
      </dgm:t>
    </dgm:pt>
    <dgm:pt modelId="{7E29BB3B-A473-4FAE-8E7F-F31F8A6C35A6}" type="sibTrans" cxnId="{3DCB6C41-5164-467F-83A2-20F4C07D665E}">
      <dgm:prSet/>
      <dgm:spPr/>
      <dgm:t>
        <a:bodyPr/>
        <a:lstStyle/>
        <a:p>
          <a:endParaRPr lang="en-US"/>
        </a:p>
      </dgm:t>
    </dgm:pt>
    <dgm:pt modelId="{E39EFE18-62DC-4FEA-805D-EEC2B68580D5}">
      <dgm:prSet phldrT="[Text]" custT="1"/>
      <dgm:spPr/>
      <dgm:t>
        <a:bodyPr lIns="182880"/>
        <a:lstStyle/>
        <a:p>
          <a:pPr marL="0" indent="0" algn="ctr">
            <a:lnSpc>
              <a:spcPct val="100000"/>
            </a:lnSpc>
          </a:pPr>
          <a:r>
            <a:rPr lang="el-GR" sz="2800" dirty="0"/>
            <a:t>Κίνητρα αντίδρασης</a:t>
          </a:r>
          <a:endParaRPr lang="en-US" sz="2800" dirty="0"/>
        </a:p>
      </dgm:t>
    </dgm:pt>
    <dgm:pt modelId="{C79F6B5A-EB0C-4BD7-AB76-22FF55B33DF5}" type="parTrans" cxnId="{81233DC6-CFFA-4971-94F2-532FDD833CE2}">
      <dgm:prSet/>
      <dgm:spPr/>
      <dgm:t>
        <a:bodyPr/>
        <a:lstStyle/>
        <a:p>
          <a:endParaRPr lang="en-US"/>
        </a:p>
      </dgm:t>
    </dgm:pt>
    <dgm:pt modelId="{B557E357-933F-4CCE-9E7F-A54AA0917AA5}" type="sibTrans" cxnId="{81233DC6-CFFA-4971-94F2-532FDD833CE2}">
      <dgm:prSet/>
      <dgm:spPr/>
      <dgm:t>
        <a:bodyPr/>
        <a:lstStyle/>
        <a:p>
          <a:endParaRPr lang="en-US"/>
        </a:p>
      </dgm:t>
    </dgm:pt>
    <dgm:pt modelId="{B10C45C5-562C-4D72-B272-6D2AFDF4B82E}" type="pres">
      <dgm:prSet presAssocID="{DBBEC56D-7F1F-4DDA-8B7F-D7B9B780436B}" presName="diagram" presStyleCnt="0">
        <dgm:presLayoutVars>
          <dgm:chPref val="1"/>
          <dgm:dir/>
          <dgm:animOne val="branch"/>
          <dgm:animLvl val="lvl"/>
          <dgm:resizeHandles val="exact"/>
        </dgm:presLayoutVars>
      </dgm:prSet>
      <dgm:spPr/>
    </dgm:pt>
    <dgm:pt modelId="{CF67CACF-6F25-47E3-8B33-77BB38ED346D}" type="pres">
      <dgm:prSet presAssocID="{3E63E9C1-F196-4C55-B0BB-62354B069C17}" presName="root1" presStyleCnt="0"/>
      <dgm:spPr/>
    </dgm:pt>
    <dgm:pt modelId="{468812F9-7DEA-4DD8-B419-FFD23497E79B}" type="pres">
      <dgm:prSet presAssocID="{3E63E9C1-F196-4C55-B0BB-62354B069C17}" presName="LevelOneTextNode" presStyleLbl="node0" presStyleIdx="0" presStyleCnt="1" custScaleX="77176" custScaleY="68033">
        <dgm:presLayoutVars>
          <dgm:chPref val="3"/>
        </dgm:presLayoutVars>
      </dgm:prSet>
      <dgm:spPr/>
    </dgm:pt>
    <dgm:pt modelId="{0FB879CB-C61F-4311-ABF5-C9B2ABA0C378}" type="pres">
      <dgm:prSet presAssocID="{3E63E9C1-F196-4C55-B0BB-62354B069C17}" presName="level2hierChild" presStyleCnt="0"/>
      <dgm:spPr/>
    </dgm:pt>
    <dgm:pt modelId="{37319623-9634-4587-B7DA-9D66C76038CB}" type="pres">
      <dgm:prSet presAssocID="{7F3EB02A-B1C0-40E4-965B-2BE7B41CE60B}" presName="conn2-1" presStyleLbl="parChTrans1D2" presStyleIdx="0" presStyleCnt="2"/>
      <dgm:spPr/>
    </dgm:pt>
    <dgm:pt modelId="{6CE580A1-202C-40F9-BEC9-58113ABFAEB5}" type="pres">
      <dgm:prSet presAssocID="{7F3EB02A-B1C0-40E4-965B-2BE7B41CE60B}" presName="connTx" presStyleLbl="parChTrans1D2" presStyleIdx="0" presStyleCnt="2"/>
      <dgm:spPr/>
    </dgm:pt>
    <dgm:pt modelId="{9C4C238C-3AD3-4E1B-88DE-20475CA0C545}" type="pres">
      <dgm:prSet presAssocID="{7DE1473F-C943-4126-A440-B1C1FBDFFFDD}" presName="root2" presStyleCnt="0"/>
      <dgm:spPr/>
    </dgm:pt>
    <dgm:pt modelId="{0E39F7DD-01D5-4FC1-AC16-D675B85A1696}" type="pres">
      <dgm:prSet presAssocID="{7DE1473F-C943-4126-A440-B1C1FBDFFFDD}" presName="LevelTwoTextNode" presStyleLbl="node2" presStyleIdx="0" presStyleCnt="2" custScaleX="86782" custScaleY="78544">
        <dgm:presLayoutVars>
          <dgm:chPref val="3"/>
        </dgm:presLayoutVars>
      </dgm:prSet>
      <dgm:spPr/>
    </dgm:pt>
    <dgm:pt modelId="{1E701C23-8EC9-4BA7-9A3B-1B166B55C3E8}" type="pres">
      <dgm:prSet presAssocID="{7DE1473F-C943-4126-A440-B1C1FBDFFFDD}" presName="level3hierChild" presStyleCnt="0"/>
      <dgm:spPr/>
    </dgm:pt>
    <dgm:pt modelId="{999E943B-35C5-4951-BBAC-1481C555E3FC}" type="pres">
      <dgm:prSet presAssocID="{C79F6B5A-EB0C-4BD7-AB76-22FF55B33DF5}" presName="conn2-1" presStyleLbl="parChTrans1D2" presStyleIdx="1" presStyleCnt="2"/>
      <dgm:spPr/>
    </dgm:pt>
    <dgm:pt modelId="{A3E27231-2ED7-459D-8898-9E3F22C8FC79}" type="pres">
      <dgm:prSet presAssocID="{C79F6B5A-EB0C-4BD7-AB76-22FF55B33DF5}" presName="connTx" presStyleLbl="parChTrans1D2" presStyleIdx="1" presStyleCnt="2"/>
      <dgm:spPr/>
    </dgm:pt>
    <dgm:pt modelId="{88E25547-6BE5-4173-BEA9-E999A96D3EDB}" type="pres">
      <dgm:prSet presAssocID="{E39EFE18-62DC-4FEA-805D-EEC2B68580D5}" presName="root2" presStyleCnt="0"/>
      <dgm:spPr/>
    </dgm:pt>
    <dgm:pt modelId="{5B9E5BE4-9907-4317-B1E1-5663B1CD2D44}" type="pres">
      <dgm:prSet presAssocID="{E39EFE18-62DC-4FEA-805D-EEC2B68580D5}" presName="LevelTwoTextNode" presStyleLbl="node2" presStyleIdx="1" presStyleCnt="2" custScaleX="86782" custScaleY="78544">
        <dgm:presLayoutVars>
          <dgm:chPref val="3"/>
        </dgm:presLayoutVars>
      </dgm:prSet>
      <dgm:spPr/>
    </dgm:pt>
    <dgm:pt modelId="{0DA7F1F0-2223-47CB-9AD1-04F00F19F986}" type="pres">
      <dgm:prSet presAssocID="{E39EFE18-62DC-4FEA-805D-EEC2B68580D5}" presName="level3hierChild" presStyleCnt="0"/>
      <dgm:spPr/>
    </dgm:pt>
  </dgm:ptLst>
  <dgm:cxnLst>
    <dgm:cxn modelId="{90B3175B-D910-439E-B41B-67E17FD6C1AF}" srcId="{DBBEC56D-7F1F-4DDA-8B7F-D7B9B780436B}" destId="{3E63E9C1-F196-4C55-B0BB-62354B069C17}" srcOrd="0" destOrd="0" parTransId="{CA9287C3-A54D-4ADE-A894-4DF95DC0A828}" sibTransId="{5E94A8B4-C23F-4EA5-BE15-C4AE6A6CDDA5}"/>
    <dgm:cxn modelId="{3DCB6C41-5164-467F-83A2-20F4C07D665E}" srcId="{3E63E9C1-F196-4C55-B0BB-62354B069C17}" destId="{7DE1473F-C943-4126-A440-B1C1FBDFFFDD}" srcOrd="0" destOrd="0" parTransId="{7F3EB02A-B1C0-40E4-965B-2BE7B41CE60B}" sibTransId="{7E29BB3B-A473-4FAE-8E7F-F31F8A6C35A6}"/>
    <dgm:cxn modelId="{73533979-36EE-420B-8908-BBA14C09C1C3}" type="presOf" srcId="{7F3EB02A-B1C0-40E4-965B-2BE7B41CE60B}" destId="{37319623-9634-4587-B7DA-9D66C76038CB}" srcOrd="0" destOrd="0" presId="urn:microsoft.com/office/officeart/2005/8/layout/hierarchy2"/>
    <dgm:cxn modelId="{3EB69286-80EA-4230-A0A0-B5717CCAFBF9}" type="presOf" srcId="{7DE1473F-C943-4126-A440-B1C1FBDFFFDD}" destId="{0E39F7DD-01D5-4FC1-AC16-D675B85A1696}" srcOrd="0" destOrd="0" presId="urn:microsoft.com/office/officeart/2005/8/layout/hierarchy2"/>
    <dgm:cxn modelId="{1FA5CD8D-A2BF-4227-BBD6-5569A9AD93D1}" type="presOf" srcId="{3E63E9C1-F196-4C55-B0BB-62354B069C17}" destId="{468812F9-7DEA-4DD8-B419-FFD23497E79B}" srcOrd="0" destOrd="0" presId="urn:microsoft.com/office/officeart/2005/8/layout/hierarchy2"/>
    <dgm:cxn modelId="{1F361F97-FF79-4765-B3BB-2A94D00F2DCE}" type="presOf" srcId="{E39EFE18-62DC-4FEA-805D-EEC2B68580D5}" destId="{5B9E5BE4-9907-4317-B1E1-5663B1CD2D44}" srcOrd="0" destOrd="0" presId="urn:microsoft.com/office/officeart/2005/8/layout/hierarchy2"/>
    <dgm:cxn modelId="{DAE2EAB6-28F9-4B05-906D-01C49A69F7E0}" type="presOf" srcId="{C79F6B5A-EB0C-4BD7-AB76-22FF55B33DF5}" destId="{999E943B-35C5-4951-BBAC-1481C555E3FC}" srcOrd="0" destOrd="0" presId="urn:microsoft.com/office/officeart/2005/8/layout/hierarchy2"/>
    <dgm:cxn modelId="{F3FD47C4-8E71-447D-91DA-3F553A630D77}" type="presOf" srcId="{DBBEC56D-7F1F-4DDA-8B7F-D7B9B780436B}" destId="{B10C45C5-562C-4D72-B272-6D2AFDF4B82E}" srcOrd="0" destOrd="0" presId="urn:microsoft.com/office/officeart/2005/8/layout/hierarchy2"/>
    <dgm:cxn modelId="{81233DC6-CFFA-4971-94F2-532FDD833CE2}" srcId="{3E63E9C1-F196-4C55-B0BB-62354B069C17}" destId="{E39EFE18-62DC-4FEA-805D-EEC2B68580D5}" srcOrd="1" destOrd="0" parTransId="{C79F6B5A-EB0C-4BD7-AB76-22FF55B33DF5}" sibTransId="{B557E357-933F-4CCE-9E7F-A54AA0917AA5}"/>
    <dgm:cxn modelId="{7B9A15CC-3CC6-49C1-A539-DD326312113F}" type="presOf" srcId="{7F3EB02A-B1C0-40E4-965B-2BE7B41CE60B}" destId="{6CE580A1-202C-40F9-BEC9-58113ABFAEB5}" srcOrd="1" destOrd="0" presId="urn:microsoft.com/office/officeart/2005/8/layout/hierarchy2"/>
    <dgm:cxn modelId="{39B2B8EF-361A-4761-9B6A-02A5AB8EB3F7}" type="presOf" srcId="{C79F6B5A-EB0C-4BD7-AB76-22FF55B33DF5}" destId="{A3E27231-2ED7-459D-8898-9E3F22C8FC79}" srcOrd="1" destOrd="0" presId="urn:microsoft.com/office/officeart/2005/8/layout/hierarchy2"/>
    <dgm:cxn modelId="{2545FA8E-509A-4B53-B3AB-437DE44BD84A}" type="presParOf" srcId="{B10C45C5-562C-4D72-B272-6D2AFDF4B82E}" destId="{CF67CACF-6F25-47E3-8B33-77BB38ED346D}" srcOrd="0" destOrd="0" presId="urn:microsoft.com/office/officeart/2005/8/layout/hierarchy2"/>
    <dgm:cxn modelId="{D8CAD6AF-D7B1-49F6-83DA-A86A5A6760B9}" type="presParOf" srcId="{CF67CACF-6F25-47E3-8B33-77BB38ED346D}" destId="{468812F9-7DEA-4DD8-B419-FFD23497E79B}" srcOrd="0" destOrd="0" presId="urn:microsoft.com/office/officeart/2005/8/layout/hierarchy2"/>
    <dgm:cxn modelId="{297D58BB-0B74-480E-BAEF-ADA52C2C072C}" type="presParOf" srcId="{CF67CACF-6F25-47E3-8B33-77BB38ED346D}" destId="{0FB879CB-C61F-4311-ABF5-C9B2ABA0C378}" srcOrd="1" destOrd="0" presId="urn:microsoft.com/office/officeart/2005/8/layout/hierarchy2"/>
    <dgm:cxn modelId="{464A87A0-D9C9-4D48-B708-4379DE4CA1AD}" type="presParOf" srcId="{0FB879CB-C61F-4311-ABF5-C9B2ABA0C378}" destId="{37319623-9634-4587-B7DA-9D66C76038CB}" srcOrd="0" destOrd="0" presId="urn:microsoft.com/office/officeart/2005/8/layout/hierarchy2"/>
    <dgm:cxn modelId="{91288C25-E800-49B1-B1EE-D876F7B67239}" type="presParOf" srcId="{37319623-9634-4587-B7DA-9D66C76038CB}" destId="{6CE580A1-202C-40F9-BEC9-58113ABFAEB5}" srcOrd="0" destOrd="0" presId="urn:microsoft.com/office/officeart/2005/8/layout/hierarchy2"/>
    <dgm:cxn modelId="{AC3C4B6D-B2EC-4E2D-96F5-7BB16BCD1097}" type="presParOf" srcId="{0FB879CB-C61F-4311-ABF5-C9B2ABA0C378}" destId="{9C4C238C-3AD3-4E1B-88DE-20475CA0C545}" srcOrd="1" destOrd="0" presId="urn:microsoft.com/office/officeart/2005/8/layout/hierarchy2"/>
    <dgm:cxn modelId="{872556A2-B1CF-417F-BA84-D12421D4090A}" type="presParOf" srcId="{9C4C238C-3AD3-4E1B-88DE-20475CA0C545}" destId="{0E39F7DD-01D5-4FC1-AC16-D675B85A1696}" srcOrd="0" destOrd="0" presId="urn:microsoft.com/office/officeart/2005/8/layout/hierarchy2"/>
    <dgm:cxn modelId="{F5F8006D-07DF-43EB-9433-6FAADBD06B6A}" type="presParOf" srcId="{9C4C238C-3AD3-4E1B-88DE-20475CA0C545}" destId="{1E701C23-8EC9-4BA7-9A3B-1B166B55C3E8}" srcOrd="1" destOrd="0" presId="urn:microsoft.com/office/officeart/2005/8/layout/hierarchy2"/>
    <dgm:cxn modelId="{2412DA10-0EA6-4D87-8534-C8A0126A16D4}" type="presParOf" srcId="{0FB879CB-C61F-4311-ABF5-C9B2ABA0C378}" destId="{999E943B-35C5-4951-BBAC-1481C555E3FC}" srcOrd="2" destOrd="0" presId="urn:microsoft.com/office/officeart/2005/8/layout/hierarchy2"/>
    <dgm:cxn modelId="{54FFB188-EE62-4306-A2FD-974A1A513CDE}" type="presParOf" srcId="{999E943B-35C5-4951-BBAC-1481C555E3FC}" destId="{A3E27231-2ED7-459D-8898-9E3F22C8FC79}" srcOrd="0" destOrd="0" presId="urn:microsoft.com/office/officeart/2005/8/layout/hierarchy2"/>
    <dgm:cxn modelId="{2B721648-FAE1-41DA-A02E-A73B673E7B6B}" type="presParOf" srcId="{0FB879CB-C61F-4311-ABF5-C9B2ABA0C378}" destId="{88E25547-6BE5-4173-BEA9-E999A96D3EDB}" srcOrd="3" destOrd="0" presId="urn:microsoft.com/office/officeart/2005/8/layout/hierarchy2"/>
    <dgm:cxn modelId="{E4B0206F-468C-4E30-9519-2636BFE68DC8}" type="presParOf" srcId="{88E25547-6BE5-4173-BEA9-E999A96D3EDB}" destId="{5B9E5BE4-9907-4317-B1E1-5663B1CD2D44}" srcOrd="0" destOrd="0" presId="urn:microsoft.com/office/officeart/2005/8/layout/hierarchy2"/>
    <dgm:cxn modelId="{37CE05B6-20FD-417E-A2B9-D131C71159F9}" type="presParOf" srcId="{88E25547-6BE5-4173-BEA9-E999A96D3EDB}" destId="{0DA7F1F0-2223-47CB-9AD1-04F00F19F98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EAFA5-23CA-4955-A1BB-5D6D729ED93F}" type="doc">
      <dgm:prSet loTypeId="urn:microsoft.com/office/officeart/2005/8/layout/hierarchy1" loCatId="hierarchy" qsTypeId="urn:microsoft.com/office/officeart/2005/8/quickstyle/simple1" qsCatId="simple" csTypeId="urn:microsoft.com/office/officeart/2005/8/colors/colorful1#34" csCatId="colorful" phldr="1"/>
      <dgm:spPr/>
      <dgm:t>
        <a:bodyPr/>
        <a:lstStyle/>
        <a:p>
          <a:endParaRPr lang="en-US"/>
        </a:p>
      </dgm:t>
    </dgm:pt>
    <dgm:pt modelId="{B848DAC5-4DDC-4121-ADD8-0B9323057DE6}">
      <dgm:prSet phldrT="[Text]"/>
      <dgm:spPr/>
      <dgm:t>
        <a:bodyPr/>
        <a:lstStyle/>
        <a:p>
          <a:pPr>
            <a:lnSpc>
              <a:spcPct val="100000"/>
            </a:lnSpc>
          </a:pPr>
          <a:r>
            <a:rPr lang="el-GR" dirty="0"/>
            <a:t>Εταιρεία διαχείρισης εξαγωγών</a:t>
          </a:r>
          <a:endParaRPr lang="en-US" dirty="0"/>
        </a:p>
      </dgm:t>
    </dgm:pt>
    <dgm:pt modelId="{64CEEC62-C295-4BAD-A344-9DD4146BDF50}" type="parTrans" cxnId="{CD8FD6E9-9908-4F88-B532-61D0DD89DA78}">
      <dgm:prSet/>
      <dgm:spPr/>
      <dgm:t>
        <a:bodyPr/>
        <a:lstStyle/>
        <a:p>
          <a:endParaRPr lang="en-US"/>
        </a:p>
      </dgm:t>
    </dgm:pt>
    <dgm:pt modelId="{F2B08F7F-AA64-4C8A-8941-60E17C87D0CD}" type="sibTrans" cxnId="{CD8FD6E9-9908-4F88-B532-61D0DD89DA78}">
      <dgm:prSet/>
      <dgm:spPr/>
      <dgm:t>
        <a:bodyPr/>
        <a:lstStyle/>
        <a:p>
          <a:endParaRPr lang="en-US"/>
        </a:p>
      </dgm:t>
    </dgm:pt>
    <dgm:pt modelId="{0FBD4BFE-9B90-41E6-B629-A1D927F76C3C}">
      <dgm:prSet phldrT="[Text]"/>
      <dgm:spPr/>
      <dgm:t>
        <a:bodyPr/>
        <a:lstStyle/>
        <a:p>
          <a:pPr>
            <a:lnSpc>
              <a:spcPct val="100000"/>
            </a:lnSpc>
          </a:pPr>
          <a:r>
            <a:rPr lang="el-GR" dirty="0"/>
            <a:t>Αντιπρόσωποι </a:t>
          </a:r>
          <a:r>
            <a:rPr lang="el-GR" dirty="0" err="1"/>
            <a:t>εξαγωγέων</a:t>
          </a:r>
          <a:r>
            <a:rPr lang="el-GR" dirty="0"/>
            <a:t> με προμήθεια</a:t>
          </a:r>
          <a:endParaRPr lang="en-US" dirty="0"/>
        </a:p>
      </dgm:t>
    </dgm:pt>
    <dgm:pt modelId="{48F79ED1-7E88-410E-85F1-494EB35DB437}" type="parTrans" cxnId="{CFE94B6B-BDBD-4195-8A4E-8A88F0A8BA7D}">
      <dgm:prSet/>
      <dgm:spPr/>
      <dgm:t>
        <a:bodyPr/>
        <a:lstStyle/>
        <a:p>
          <a:endParaRPr lang="en-US"/>
        </a:p>
      </dgm:t>
    </dgm:pt>
    <dgm:pt modelId="{8A35CBCB-36DB-464B-8597-85E9D06DD495}" type="sibTrans" cxnId="{CFE94B6B-BDBD-4195-8A4E-8A88F0A8BA7D}">
      <dgm:prSet/>
      <dgm:spPr/>
      <dgm:t>
        <a:bodyPr/>
        <a:lstStyle/>
        <a:p>
          <a:endParaRPr lang="en-US"/>
        </a:p>
      </dgm:t>
    </dgm:pt>
    <dgm:pt modelId="{C1F4F717-1E91-425E-8EB8-78221DD3F107}">
      <dgm:prSet phldrT="[Text]"/>
      <dgm:spPr/>
      <dgm:t>
        <a:bodyPr/>
        <a:lstStyle/>
        <a:p>
          <a:pPr>
            <a:lnSpc>
              <a:spcPct val="100000"/>
            </a:lnSpc>
          </a:pPr>
          <a:r>
            <a:rPr lang="el-GR" dirty="0"/>
            <a:t>Ανάληψη κυριότητας επί των αγαθών</a:t>
          </a:r>
          <a:endParaRPr lang="en-US" dirty="0"/>
        </a:p>
      </dgm:t>
    </dgm:pt>
    <dgm:pt modelId="{CC112A19-C9D0-4C29-A945-27F83F59EEFF}" type="parTrans" cxnId="{D21504B2-17B2-4EEB-A46D-0B0D0E9425D0}">
      <dgm:prSet/>
      <dgm:spPr/>
      <dgm:t>
        <a:bodyPr/>
        <a:lstStyle/>
        <a:p>
          <a:endParaRPr lang="en-US"/>
        </a:p>
      </dgm:t>
    </dgm:pt>
    <dgm:pt modelId="{218943A0-B048-4E31-907E-CCAA4C67581A}" type="sibTrans" cxnId="{D21504B2-17B2-4EEB-A46D-0B0D0E9425D0}">
      <dgm:prSet/>
      <dgm:spPr/>
      <dgm:t>
        <a:bodyPr/>
        <a:lstStyle/>
        <a:p>
          <a:endParaRPr lang="en-US"/>
        </a:p>
      </dgm:t>
    </dgm:pt>
    <dgm:pt modelId="{601581F3-1D8A-4B3A-8C15-D6C44CA3431E}" type="pres">
      <dgm:prSet presAssocID="{BA6EAFA5-23CA-4955-A1BB-5D6D729ED93F}" presName="hierChild1" presStyleCnt="0">
        <dgm:presLayoutVars>
          <dgm:chPref val="1"/>
          <dgm:dir/>
          <dgm:animOne val="branch"/>
          <dgm:animLvl val="lvl"/>
          <dgm:resizeHandles/>
        </dgm:presLayoutVars>
      </dgm:prSet>
      <dgm:spPr/>
    </dgm:pt>
    <dgm:pt modelId="{66388D9E-0CBD-4B02-A327-AB799162179B}" type="pres">
      <dgm:prSet presAssocID="{B848DAC5-4DDC-4121-ADD8-0B9323057DE6}" presName="hierRoot1" presStyleCnt="0"/>
      <dgm:spPr/>
    </dgm:pt>
    <dgm:pt modelId="{66C88126-A6DE-456F-8DCD-B4FD49B82DEE}" type="pres">
      <dgm:prSet presAssocID="{B848DAC5-4DDC-4121-ADD8-0B9323057DE6}" presName="composite" presStyleCnt="0"/>
      <dgm:spPr/>
    </dgm:pt>
    <dgm:pt modelId="{709DA5B6-8F7C-424A-958C-3045C7978FE1}" type="pres">
      <dgm:prSet presAssocID="{B848DAC5-4DDC-4121-ADD8-0B9323057DE6}" presName="background" presStyleLbl="node0" presStyleIdx="0" presStyleCnt="1"/>
      <dgm:spPr/>
    </dgm:pt>
    <dgm:pt modelId="{8CA3AB5E-7455-431E-8758-6F2F311D2ECB}" type="pres">
      <dgm:prSet presAssocID="{B848DAC5-4DDC-4121-ADD8-0B9323057DE6}" presName="text" presStyleLbl="fgAcc0" presStyleIdx="0" presStyleCnt="1">
        <dgm:presLayoutVars>
          <dgm:chPref val="3"/>
        </dgm:presLayoutVars>
      </dgm:prSet>
      <dgm:spPr/>
    </dgm:pt>
    <dgm:pt modelId="{27FD2942-0618-48C8-9717-BD9FAAA0845A}" type="pres">
      <dgm:prSet presAssocID="{B848DAC5-4DDC-4121-ADD8-0B9323057DE6}" presName="hierChild2" presStyleCnt="0"/>
      <dgm:spPr/>
    </dgm:pt>
    <dgm:pt modelId="{BC8DEB3D-01BE-4AA3-A660-80E356DFC6FD}" type="pres">
      <dgm:prSet presAssocID="{48F79ED1-7E88-410E-85F1-494EB35DB437}" presName="Name10" presStyleLbl="parChTrans1D2" presStyleIdx="0" presStyleCnt="2"/>
      <dgm:spPr/>
    </dgm:pt>
    <dgm:pt modelId="{21BEADB9-A0E6-4984-9C68-7FB4FE884D5A}" type="pres">
      <dgm:prSet presAssocID="{0FBD4BFE-9B90-41E6-B629-A1D927F76C3C}" presName="hierRoot2" presStyleCnt="0"/>
      <dgm:spPr/>
    </dgm:pt>
    <dgm:pt modelId="{6461E8AE-EA7D-447E-A9FD-4DB9340C5B3E}" type="pres">
      <dgm:prSet presAssocID="{0FBD4BFE-9B90-41E6-B629-A1D927F76C3C}" presName="composite2" presStyleCnt="0"/>
      <dgm:spPr/>
    </dgm:pt>
    <dgm:pt modelId="{52EC737A-5F34-430E-9240-AA471AFDE722}" type="pres">
      <dgm:prSet presAssocID="{0FBD4BFE-9B90-41E6-B629-A1D927F76C3C}" presName="background2" presStyleLbl="node2" presStyleIdx="0" presStyleCnt="2"/>
      <dgm:spPr/>
    </dgm:pt>
    <dgm:pt modelId="{A8ED8AE0-F5B1-4FAC-9B42-751F70F6B7F8}" type="pres">
      <dgm:prSet presAssocID="{0FBD4BFE-9B90-41E6-B629-A1D927F76C3C}" presName="text2" presStyleLbl="fgAcc2" presStyleIdx="0" presStyleCnt="2">
        <dgm:presLayoutVars>
          <dgm:chPref val="3"/>
        </dgm:presLayoutVars>
      </dgm:prSet>
      <dgm:spPr/>
    </dgm:pt>
    <dgm:pt modelId="{B1DFDE35-A855-4BBD-A287-E332DC0F9380}" type="pres">
      <dgm:prSet presAssocID="{0FBD4BFE-9B90-41E6-B629-A1D927F76C3C}" presName="hierChild3" presStyleCnt="0"/>
      <dgm:spPr/>
    </dgm:pt>
    <dgm:pt modelId="{7F94460D-068A-4CAF-B26D-1284C73BD67B}" type="pres">
      <dgm:prSet presAssocID="{CC112A19-C9D0-4C29-A945-27F83F59EEFF}" presName="Name10" presStyleLbl="parChTrans1D2" presStyleIdx="1" presStyleCnt="2"/>
      <dgm:spPr/>
    </dgm:pt>
    <dgm:pt modelId="{98F3D96F-0288-4C6B-9360-7E43C56E735F}" type="pres">
      <dgm:prSet presAssocID="{C1F4F717-1E91-425E-8EB8-78221DD3F107}" presName="hierRoot2" presStyleCnt="0"/>
      <dgm:spPr/>
    </dgm:pt>
    <dgm:pt modelId="{C597E771-F9BC-4B79-A0EF-B4ACACE0033A}" type="pres">
      <dgm:prSet presAssocID="{C1F4F717-1E91-425E-8EB8-78221DD3F107}" presName="composite2" presStyleCnt="0"/>
      <dgm:spPr/>
    </dgm:pt>
    <dgm:pt modelId="{47EB7D6E-13AE-4226-9274-DB482222341E}" type="pres">
      <dgm:prSet presAssocID="{C1F4F717-1E91-425E-8EB8-78221DD3F107}" presName="background2" presStyleLbl="node2" presStyleIdx="1" presStyleCnt="2"/>
      <dgm:spPr/>
    </dgm:pt>
    <dgm:pt modelId="{345701AB-4968-420E-ABA9-5BBAFEE60E0F}" type="pres">
      <dgm:prSet presAssocID="{C1F4F717-1E91-425E-8EB8-78221DD3F107}" presName="text2" presStyleLbl="fgAcc2" presStyleIdx="1" presStyleCnt="2">
        <dgm:presLayoutVars>
          <dgm:chPref val="3"/>
        </dgm:presLayoutVars>
      </dgm:prSet>
      <dgm:spPr/>
    </dgm:pt>
    <dgm:pt modelId="{D3C89604-6A72-4B4A-AD81-833ACB39C39A}" type="pres">
      <dgm:prSet presAssocID="{C1F4F717-1E91-425E-8EB8-78221DD3F107}" presName="hierChild3" presStyleCnt="0"/>
      <dgm:spPr/>
    </dgm:pt>
  </dgm:ptLst>
  <dgm:cxnLst>
    <dgm:cxn modelId="{19AF7A02-B5D3-4891-9FA2-E98EE0BC23B7}" type="presOf" srcId="{BA6EAFA5-23CA-4955-A1BB-5D6D729ED93F}" destId="{601581F3-1D8A-4B3A-8C15-D6C44CA3431E}" srcOrd="0" destOrd="0" presId="urn:microsoft.com/office/officeart/2005/8/layout/hierarchy1"/>
    <dgm:cxn modelId="{CFE94B6B-BDBD-4195-8A4E-8A88F0A8BA7D}" srcId="{B848DAC5-4DDC-4121-ADD8-0B9323057DE6}" destId="{0FBD4BFE-9B90-41E6-B629-A1D927F76C3C}" srcOrd="0" destOrd="0" parTransId="{48F79ED1-7E88-410E-85F1-494EB35DB437}" sibTransId="{8A35CBCB-36DB-464B-8597-85E9D06DD495}"/>
    <dgm:cxn modelId="{4DC92E80-A5C4-4370-AB8E-57D756063DB3}" type="presOf" srcId="{C1F4F717-1E91-425E-8EB8-78221DD3F107}" destId="{345701AB-4968-420E-ABA9-5BBAFEE60E0F}" srcOrd="0" destOrd="0" presId="urn:microsoft.com/office/officeart/2005/8/layout/hierarchy1"/>
    <dgm:cxn modelId="{D21504B2-17B2-4EEB-A46D-0B0D0E9425D0}" srcId="{B848DAC5-4DDC-4121-ADD8-0B9323057DE6}" destId="{C1F4F717-1E91-425E-8EB8-78221DD3F107}" srcOrd="1" destOrd="0" parTransId="{CC112A19-C9D0-4C29-A945-27F83F59EEFF}" sibTransId="{218943A0-B048-4E31-907E-CCAA4C67581A}"/>
    <dgm:cxn modelId="{B0DC73D2-592E-4BA8-AA1A-BA40B8F04FA7}" type="presOf" srcId="{B848DAC5-4DDC-4121-ADD8-0B9323057DE6}" destId="{8CA3AB5E-7455-431E-8758-6F2F311D2ECB}" srcOrd="0" destOrd="0" presId="urn:microsoft.com/office/officeart/2005/8/layout/hierarchy1"/>
    <dgm:cxn modelId="{32D798D5-9DC7-4168-B6FB-B83C83DDBA49}" type="presOf" srcId="{0FBD4BFE-9B90-41E6-B629-A1D927F76C3C}" destId="{A8ED8AE0-F5B1-4FAC-9B42-751F70F6B7F8}" srcOrd="0" destOrd="0" presId="urn:microsoft.com/office/officeart/2005/8/layout/hierarchy1"/>
    <dgm:cxn modelId="{1E000DE2-B50E-4B5D-BAAD-298BF58881E2}" type="presOf" srcId="{48F79ED1-7E88-410E-85F1-494EB35DB437}" destId="{BC8DEB3D-01BE-4AA3-A660-80E356DFC6FD}" srcOrd="0" destOrd="0" presId="urn:microsoft.com/office/officeart/2005/8/layout/hierarchy1"/>
    <dgm:cxn modelId="{CD8FD6E9-9908-4F88-B532-61D0DD89DA78}" srcId="{BA6EAFA5-23CA-4955-A1BB-5D6D729ED93F}" destId="{B848DAC5-4DDC-4121-ADD8-0B9323057DE6}" srcOrd="0" destOrd="0" parTransId="{64CEEC62-C295-4BAD-A344-9DD4146BDF50}" sibTransId="{F2B08F7F-AA64-4C8A-8941-60E17C87D0CD}"/>
    <dgm:cxn modelId="{446164F0-DFA5-4E21-A257-6F9FC6B9ED7C}" type="presOf" srcId="{CC112A19-C9D0-4C29-A945-27F83F59EEFF}" destId="{7F94460D-068A-4CAF-B26D-1284C73BD67B}" srcOrd="0" destOrd="0" presId="urn:microsoft.com/office/officeart/2005/8/layout/hierarchy1"/>
    <dgm:cxn modelId="{EDE76828-FBBC-4DB4-9B5B-B02171950DE5}" type="presParOf" srcId="{601581F3-1D8A-4B3A-8C15-D6C44CA3431E}" destId="{66388D9E-0CBD-4B02-A327-AB799162179B}" srcOrd="0" destOrd="0" presId="urn:microsoft.com/office/officeart/2005/8/layout/hierarchy1"/>
    <dgm:cxn modelId="{D6EB9C38-7762-4511-9A51-6697D0F85357}" type="presParOf" srcId="{66388D9E-0CBD-4B02-A327-AB799162179B}" destId="{66C88126-A6DE-456F-8DCD-B4FD49B82DEE}" srcOrd="0" destOrd="0" presId="urn:microsoft.com/office/officeart/2005/8/layout/hierarchy1"/>
    <dgm:cxn modelId="{7131B570-4C36-41F9-BA76-5E060E567ECD}" type="presParOf" srcId="{66C88126-A6DE-456F-8DCD-B4FD49B82DEE}" destId="{709DA5B6-8F7C-424A-958C-3045C7978FE1}" srcOrd="0" destOrd="0" presId="urn:microsoft.com/office/officeart/2005/8/layout/hierarchy1"/>
    <dgm:cxn modelId="{C77E1BDA-6CC9-44E4-8332-69AF9626D537}" type="presParOf" srcId="{66C88126-A6DE-456F-8DCD-B4FD49B82DEE}" destId="{8CA3AB5E-7455-431E-8758-6F2F311D2ECB}" srcOrd="1" destOrd="0" presId="urn:microsoft.com/office/officeart/2005/8/layout/hierarchy1"/>
    <dgm:cxn modelId="{B87A0B9D-0EC2-400D-8F9E-1C4494726E7C}" type="presParOf" srcId="{66388D9E-0CBD-4B02-A327-AB799162179B}" destId="{27FD2942-0618-48C8-9717-BD9FAAA0845A}" srcOrd="1" destOrd="0" presId="urn:microsoft.com/office/officeart/2005/8/layout/hierarchy1"/>
    <dgm:cxn modelId="{CE3AC13B-5698-4263-8C0C-14A1BD59B679}" type="presParOf" srcId="{27FD2942-0618-48C8-9717-BD9FAAA0845A}" destId="{BC8DEB3D-01BE-4AA3-A660-80E356DFC6FD}" srcOrd="0" destOrd="0" presId="urn:microsoft.com/office/officeart/2005/8/layout/hierarchy1"/>
    <dgm:cxn modelId="{C71011EC-6D3D-4FDD-B74E-C1DA2095EB50}" type="presParOf" srcId="{27FD2942-0618-48C8-9717-BD9FAAA0845A}" destId="{21BEADB9-A0E6-4984-9C68-7FB4FE884D5A}" srcOrd="1" destOrd="0" presId="urn:microsoft.com/office/officeart/2005/8/layout/hierarchy1"/>
    <dgm:cxn modelId="{B749755B-0501-4899-94FA-C9CFFD1F10F9}" type="presParOf" srcId="{21BEADB9-A0E6-4984-9C68-7FB4FE884D5A}" destId="{6461E8AE-EA7D-447E-A9FD-4DB9340C5B3E}" srcOrd="0" destOrd="0" presId="urn:microsoft.com/office/officeart/2005/8/layout/hierarchy1"/>
    <dgm:cxn modelId="{D6377C3A-2236-4BA7-80E8-BDDEB00147AC}" type="presParOf" srcId="{6461E8AE-EA7D-447E-A9FD-4DB9340C5B3E}" destId="{52EC737A-5F34-430E-9240-AA471AFDE722}" srcOrd="0" destOrd="0" presId="urn:microsoft.com/office/officeart/2005/8/layout/hierarchy1"/>
    <dgm:cxn modelId="{925D3231-2234-4F33-8F68-79FB4255BB37}" type="presParOf" srcId="{6461E8AE-EA7D-447E-A9FD-4DB9340C5B3E}" destId="{A8ED8AE0-F5B1-4FAC-9B42-751F70F6B7F8}" srcOrd="1" destOrd="0" presId="urn:microsoft.com/office/officeart/2005/8/layout/hierarchy1"/>
    <dgm:cxn modelId="{D1193A95-5420-4900-97D1-FBB4830AF2C5}" type="presParOf" srcId="{21BEADB9-A0E6-4984-9C68-7FB4FE884D5A}" destId="{B1DFDE35-A855-4BBD-A287-E332DC0F9380}" srcOrd="1" destOrd="0" presId="urn:microsoft.com/office/officeart/2005/8/layout/hierarchy1"/>
    <dgm:cxn modelId="{A7484009-6259-4E53-9B85-D079396B6DBC}" type="presParOf" srcId="{27FD2942-0618-48C8-9717-BD9FAAA0845A}" destId="{7F94460D-068A-4CAF-B26D-1284C73BD67B}" srcOrd="2" destOrd="0" presId="urn:microsoft.com/office/officeart/2005/8/layout/hierarchy1"/>
    <dgm:cxn modelId="{8FF780E4-BA18-4DD9-9D6D-3504CF280F95}" type="presParOf" srcId="{27FD2942-0618-48C8-9717-BD9FAAA0845A}" destId="{98F3D96F-0288-4C6B-9360-7E43C56E735F}" srcOrd="3" destOrd="0" presId="urn:microsoft.com/office/officeart/2005/8/layout/hierarchy1"/>
    <dgm:cxn modelId="{6F6AA351-821A-47B6-82B3-061DE5C9ADAD}" type="presParOf" srcId="{98F3D96F-0288-4C6B-9360-7E43C56E735F}" destId="{C597E771-F9BC-4B79-A0EF-B4ACACE0033A}" srcOrd="0" destOrd="0" presId="urn:microsoft.com/office/officeart/2005/8/layout/hierarchy1"/>
    <dgm:cxn modelId="{1B7C6E6E-40BF-44B8-A1FD-EACFFB0A0B98}" type="presParOf" srcId="{C597E771-F9BC-4B79-A0EF-B4ACACE0033A}" destId="{47EB7D6E-13AE-4226-9274-DB482222341E}" srcOrd="0" destOrd="0" presId="urn:microsoft.com/office/officeart/2005/8/layout/hierarchy1"/>
    <dgm:cxn modelId="{296913AB-F3F9-4784-8D02-0BA253BA104B}" type="presParOf" srcId="{C597E771-F9BC-4B79-A0EF-B4ACACE0033A}" destId="{345701AB-4968-420E-ABA9-5BBAFEE60E0F}" srcOrd="1" destOrd="0" presId="urn:microsoft.com/office/officeart/2005/8/layout/hierarchy1"/>
    <dgm:cxn modelId="{700C4A4E-361E-4EC8-A568-AA30A78399C6}" type="presParOf" srcId="{98F3D96F-0288-4C6B-9360-7E43C56E735F}" destId="{D3C89604-6A72-4B4A-AD81-833ACB39C39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7B1C3E-2E3E-49A5-BCB5-606024FB769A}" type="doc">
      <dgm:prSet loTypeId="urn:microsoft.com/office/officeart/2005/8/layout/cycle2" loCatId="cycle" qsTypeId="urn:microsoft.com/office/officeart/2005/8/quickstyle/simple1" qsCatId="simple" csTypeId="urn:microsoft.com/office/officeart/2005/8/colors/colorful1#35" csCatId="colorful" phldr="1"/>
      <dgm:spPr/>
      <dgm:t>
        <a:bodyPr/>
        <a:lstStyle/>
        <a:p>
          <a:endParaRPr lang="en-US"/>
        </a:p>
      </dgm:t>
    </dgm:pt>
    <dgm:pt modelId="{4A0CA98B-5593-4A93-BF4B-E714550E447E}">
      <dgm:prSet/>
      <dgm:spPr/>
      <dgm:t>
        <a:bodyPr/>
        <a:lstStyle/>
        <a:p>
          <a:pPr rtl="0"/>
          <a:r>
            <a:rPr lang="el-GR" dirty="0"/>
            <a:t>Δικαιοδόχος</a:t>
          </a:r>
          <a:endParaRPr lang="en-US" dirty="0"/>
        </a:p>
      </dgm:t>
    </dgm:pt>
    <dgm:pt modelId="{7BD5EA55-67BE-4C8E-BED5-5D427F787638}" type="parTrans" cxnId="{45952529-8D0F-49C0-917D-7E4FD17C784F}">
      <dgm:prSet/>
      <dgm:spPr/>
      <dgm:t>
        <a:bodyPr/>
        <a:lstStyle/>
        <a:p>
          <a:endParaRPr lang="en-US"/>
        </a:p>
      </dgm:t>
    </dgm:pt>
    <dgm:pt modelId="{43C7BB2F-15B5-487B-9700-83DDC9DBA909}" type="sibTrans" cxnId="{45952529-8D0F-49C0-917D-7E4FD17C784F}">
      <dgm:prSet/>
      <dgm:spPr/>
      <dgm:t>
        <a:bodyPr/>
        <a:lstStyle/>
        <a:p>
          <a:r>
            <a:rPr lang="el-GR" dirty="0"/>
            <a:t>Αμοιβή</a:t>
          </a:r>
          <a:endParaRPr lang="en-US" dirty="0"/>
        </a:p>
      </dgm:t>
    </dgm:pt>
    <dgm:pt modelId="{355C9732-51BC-4E3B-B34B-B99F2A80AA72}">
      <dgm:prSet/>
      <dgm:spPr/>
      <dgm:t>
        <a:bodyPr/>
        <a:lstStyle/>
        <a:p>
          <a:pPr rtl="0"/>
          <a:r>
            <a:rPr lang="el-GR" dirty="0"/>
            <a:t>Δικαιοπάροχος</a:t>
          </a:r>
          <a:endParaRPr lang="en-US" dirty="0"/>
        </a:p>
      </dgm:t>
    </dgm:pt>
    <dgm:pt modelId="{473E60E1-3131-4CAB-8211-D9CF00DF035A}" type="parTrans" cxnId="{EDB3492E-8F33-4B26-9A03-C596AD024B48}">
      <dgm:prSet/>
      <dgm:spPr/>
      <dgm:t>
        <a:bodyPr/>
        <a:lstStyle/>
        <a:p>
          <a:endParaRPr lang="en-US"/>
        </a:p>
      </dgm:t>
    </dgm:pt>
    <dgm:pt modelId="{E1424898-75EE-4D27-99F7-CCC6CF191A55}" type="sibTrans" cxnId="{EDB3492E-8F33-4B26-9A03-C596AD024B48}">
      <dgm:prSet/>
      <dgm:spPr/>
      <dgm:t>
        <a:bodyPr/>
        <a:lstStyle/>
        <a:p>
          <a:r>
            <a:rPr lang="el-GR" dirty="0"/>
            <a:t>Εμπορικά σήματα</a:t>
          </a:r>
          <a:r>
            <a:rPr lang="en-US" dirty="0"/>
            <a:t>, </a:t>
          </a:r>
          <a:r>
            <a:rPr lang="el-GR" dirty="0"/>
            <a:t>διαδικασίες, φήμη προϊόντος, υπηρεσίες</a:t>
          </a:r>
          <a:endParaRPr lang="en-US" dirty="0"/>
        </a:p>
      </dgm:t>
    </dgm:pt>
    <dgm:pt modelId="{C8F7908F-E7CC-48BB-BC1B-5881227AC403}" type="pres">
      <dgm:prSet presAssocID="{C57B1C3E-2E3E-49A5-BCB5-606024FB769A}" presName="cycle" presStyleCnt="0">
        <dgm:presLayoutVars>
          <dgm:dir/>
          <dgm:resizeHandles val="exact"/>
        </dgm:presLayoutVars>
      </dgm:prSet>
      <dgm:spPr/>
    </dgm:pt>
    <dgm:pt modelId="{CC68EB77-6CF4-4D45-B479-C9A21581EC88}" type="pres">
      <dgm:prSet presAssocID="{355C9732-51BC-4E3B-B34B-B99F2A80AA72}" presName="node" presStyleLbl="node1" presStyleIdx="0" presStyleCnt="2">
        <dgm:presLayoutVars>
          <dgm:bulletEnabled val="1"/>
        </dgm:presLayoutVars>
      </dgm:prSet>
      <dgm:spPr/>
    </dgm:pt>
    <dgm:pt modelId="{380D8918-4860-4B7D-89B8-16260FBCFE4D}" type="pres">
      <dgm:prSet presAssocID="{E1424898-75EE-4D27-99F7-CCC6CF191A55}" presName="sibTrans" presStyleLbl="sibTrans2D1" presStyleIdx="0" presStyleCnt="2" custScaleX="284182" custLinFactNeighborX="0" custLinFactNeighborY="-18889"/>
      <dgm:spPr/>
    </dgm:pt>
    <dgm:pt modelId="{D0A8DC8A-E0F7-46D1-AB6F-0860508DDDB2}" type="pres">
      <dgm:prSet presAssocID="{E1424898-75EE-4D27-99F7-CCC6CF191A55}" presName="connectorText" presStyleLbl="sibTrans2D1" presStyleIdx="0" presStyleCnt="2"/>
      <dgm:spPr/>
    </dgm:pt>
    <dgm:pt modelId="{5266C52F-EAAF-4C05-A1E3-9008B58C72AC}" type="pres">
      <dgm:prSet presAssocID="{4A0CA98B-5593-4A93-BF4B-E714550E447E}" presName="node" presStyleLbl="node1" presStyleIdx="1" presStyleCnt="2">
        <dgm:presLayoutVars>
          <dgm:bulletEnabled val="1"/>
        </dgm:presLayoutVars>
      </dgm:prSet>
      <dgm:spPr/>
    </dgm:pt>
    <dgm:pt modelId="{76B43DFA-0C4D-415B-99B4-0446F4E6CD30}" type="pres">
      <dgm:prSet presAssocID="{43C7BB2F-15B5-487B-9700-83DDC9DBA909}" presName="sibTrans" presStyleLbl="sibTrans2D1" presStyleIdx="1" presStyleCnt="2" custScaleX="272861"/>
      <dgm:spPr/>
    </dgm:pt>
    <dgm:pt modelId="{A22DA4BD-2E96-43DA-8843-4E8C0C2046D9}" type="pres">
      <dgm:prSet presAssocID="{43C7BB2F-15B5-487B-9700-83DDC9DBA909}" presName="connectorText" presStyleLbl="sibTrans2D1" presStyleIdx="1" presStyleCnt="2"/>
      <dgm:spPr/>
    </dgm:pt>
  </dgm:ptLst>
  <dgm:cxnLst>
    <dgm:cxn modelId="{AF0C9701-C509-46D2-AA62-A88D723D3BAA}" type="presOf" srcId="{C57B1C3E-2E3E-49A5-BCB5-606024FB769A}" destId="{C8F7908F-E7CC-48BB-BC1B-5881227AC403}" srcOrd="0" destOrd="0" presId="urn:microsoft.com/office/officeart/2005/8/layout/cycle2"/>
    <dgm:cxn modelId="{6E28FE17-C8EF-410D-AAF3-EA7FA9CFB449}" type="presOf" srcId="{43C7BB2F-15B5-487B-9700-83DDC9DBA909}" destId="{A22DA4BD-2E96-43DA-8843-4E8C0C2046D9}" srcOrd="1" destOrd="0" presId="urn:microsoft.com/office/officeart/2005/8/layout/cycle2"/>
    <dgm:cxn modelId="{45952529-8D0F-49C0-917D-7E4FD17C784F}" srcId="{C57B1C3E-2E3E-49A5-BCB5-606024FB769A}" destId="{4A0CA98B-5593-4A93-BF4B-E714550E447E}" srcOrd="1" destOrd="0" parTransId="{7BD5EA55-67BE-4C8E-BED5-5D427F787638}" sibTransId="{43C7BB2F-15B5-487B-9700-83DDC9DBA909}"/>
    <dgm:cxn modelId="{EDB3492E-8F33-4B26-9A03-C596AD024B48}" srcId="{C57B1C3E-2E3E-49A5-BCB5-606024FB769A}" destId="{355C9732-51BC-4E3B-B34B-B99F2A80AA72}" srcOrd="0" destOrd="0" parTransId="{473E60E1-3131-4CAB-8211-D9CF00DF035A}" sibTransId="{E1424898-75EE-4D27-99F7-CCC6CF191A55}"/>
    <dgm:cxn modelId="{05B99465-5885-46BA-9E0A-44434FBFEFD9}" type="presOf" srcId="{43C7BB2F-15B5-487B-9700-83DDC9DBA909}" destId="{76B43DFA-0C4D-415B-99B4-0446F4E6CD30}" srcOrd="0" destOrd="0" presId="urn:microsoft.com/office/officeart/2005/8/layout/cycle2"/>
    <dgm:cxn modelId="{F8199451-8D2D-4005-BD09-D8EF90639C28}" type="presOf" srcId="{E1424898-75EE-4D27-99F7-CCC6CF191A55}" destId="{D0A8DC8A-E0F7-46D1-AB6F-0860508DDDB2}" srcOrd="1" destOrd="0" presId="urn:microsoft.com/office/officeart/2005/8/layout/cycle2"/>
    <dgm:cxn modelId="{D6295F79-7751-4212-A745-7DE557D53608}" type="presOf" srcId="{355C9732-51BC-4E3B-B34B-B99F2A80AA72}" destId="{CC68EB77-6CF4-4D45-B479-C9A21581EC88}" srcOrd="0" destOrd="0" presId="urn:microsoft.com/office/officeart/2005/8/layout/cycle2"/>
    <dgm:cxn modelId="{7CBFC87B-F04F-456B-922A-6B098A65075C}" type="presOf" srcId="{E1424898-75EE-4D27-99F7-CCC6CF191A55}" destId="{380D8918-4860-4B7D-89B8-16260FBCFE4D}" srcOrd="0" destOrd="0" presId="urn:microsoft.com/office/officeart/2005/8/layout/cycle2"/>
    <dgm:cxn modelId="{D4A0EBD0-AD05-4518-A110-5413C69C9DFF}" type="presOf" srcId="{4A0CA98B-5593-4A93-BF4B-E714550E447E}" destId="{5266C52F-EAAF-4C05-A1E3-9008B58C72AC}" srcOrd="0" destOrd="0" presId="urn:microsoft.com/office/officeart/2005/8/layout/cycle2"/>
    <dgm:cxn modelId="{26A341F3-AAEC-4F94-B520-C2DCD9A1B40F}" type="presParOf" srcId="{C8F7908F-E7CC-48BB-BC1B-5881227AC403}" destId="{CC68EB77-6CF4-4D45-B479-C9A21581EC88}" srcOrd="0" destOrd="0" presId="urn:microsoft.com/office/officeart/2005/8/layout/cycle2"/>
    <dgm:cxn modelId="{030DB2B5-2DFB-4832-9682-6BA77EA29B06}" type="presParOf" srcId="{C8F7908F-E7CC-48BB-BC1B-5881227AC403}" destId="{380D8918-4860-4B7D-89B8-16260FBCFE4D}" srcOrd="1" destOrd="0" presId="urn:microsoft.com/office/officeart/2005/8/layout/cycle2"/>
    <dgm:cxn modelId="{528AA777-4EDE-4455-A57D-52F20766306C}" type="presParOf" srcId="{380D8918-4860-4B7D-89B8-16260FBCFE4D}" destId="{D0A8DC8A-E0F7-46D1-AB6F-0860508DDDB2}" srcOrd="0" destOrd="0" presId="urn:microsoft.com/office/officeart/2005/8/layout/cycle2"/>
    <dgm:cxn modelId="{9AAD7092-F016-4AAF-A7D5-9450DE6ED120}" type="presParOf" srcId="{C8F7908F-E7CC-48BB-BC1B-5881227AC403}" destId="{5266C52F-EAAF-4C05-A1E3-9008B58C72AC}" srcOrd="2" destOrd="0" presId="urn:microsoft.com/office/officeart/2005/8/layout/cycle2"/>
    <dgm:cxn modelId="{35B770AD-DFD6-4E91-AD52-1CD887E90A52}" type="presParOf" srcId="{C8F7908F-E7CC-48BB-BC1B-5881227AC403}" destId="{76B43DFA-0C4D-415B-99B4-0446F4E6CD30}" srcOrd="3" destOrd="0" presId="urn:microsoft.com/office/officeart/2005/8/layout/cycle2"/>
    <dgm:cxn modelId="{B1584C38-FECA-452E-81F3-16CB127CF571}" type="presParOf" srcId="{76B43DFA-0C4D-415B-99B4-0446F4E6CD30}" destId="{A22DA4BD-2E96-43DA-8843-4E8C0C2046D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DAAA3-CF14-49CA-99C3-1CD258BE5A58}">
      <dsp:nvSpPr>
        <dsp:cNvPr id="0" name=""/>
        <dsp:cNvSpPr/>
      </dsp:nvSpPr>
      <dsp:spPr>
        <a:xfrm rot="5400000">
          <a:off x="1460580" y="1228923"/>
          <a:ext cx="1086877" cy="1237371"/>
        </a:xfrm>
        <a:prstGeom prst="bentUpArrow">
          <a:avLst>
            <a:gd name="adj1" fmla="val 32840"/>
            <a:gd name="adj2" fmla="val 25000"/>
            <a:gd name="adj3" fmla="val 35780"/>
          </a:avLst>
        </a:prstGeom>
        <a:solidFill>
          <a:schemeClr val="accent2">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87898-8CF0-488E-B603-68DBEC42C72B}">
      <dsp:nvSpPr>
        <dsp:cNvPr id="0" name=""/>
        <dsp:cNvSpPr/>
      </dsp:nvSpPr>
      <dsp:spPr>
        <a:xfrm>
          <a:off x="754417" y="24098"/>
          <a:ext cx="2666073" cy="1280703"/>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l-GR" sz="2600" b="1" kern="1200" dirty="0"/>
            <a:t>Αξιολόγηση</a:t>
          </a:r>
          <a:endParaRPr lang="en-US" sz="2600" b="1" kern="1200" dirty="0"/>
        </a:p>
      </dsp:txBody>
      <dsp:txXfrm>
        <a:off x="816947" y="86628"/>
        <a:ext cx="2541013" cy="1155643"/>
      </dsp:txXfrm>
    </dsp:sp>
    <dsp:sp modelId="{4A5A0F7C-3D01-48E3-90FE-A216D2F9812F}">
      <dsp:nvSpPr>
        <dsp:cNvPr id="0" name=""/>
        <dsp:cNvSpPr/>
      </dsp:nvSpPr>
      <dsp:spPr>
        <a:xfrm>
          <a:off x="3002285" y="146242"/>
          <a:ext cx="1330721" cy="1035121"/>
        </a:xfrm>
        <a:prstGeom prst="rect">
          <a:avLst/>
        </a:prstGeom>
        <a:noFill/>
        <a:ln>
          <a:noFill/>
        </a:ln>
        <a:effectLst/>
      </dsp:spPr>
      <dsp:style>
        <a:lnRef idx="0">
          <a:scrgbClr r="0" g="0" b="0"/>
        </a:lnRef>
        <a:fillRef idx="0">
          <a:scrgbClr r="0" g="0" b="0"/>
        </a:fillRef>
        <a:effectRef idx="0">
          <a:scrgbClr r="0" g="0" b="0"/>
        </a:effectRef>
        <a:fontRef idx="minor"/>
      </dsp:style>
    </dsp:sp>
    <dsp:sp modelId="{0AE4C814-8BC1-466F-839A-ACFD96A4571F}">
      <dsp:nvSpPr>
        <dsp:cNvPr id="0" name=""/>
        <dsp:cNvSpPr/>
      </dsp:nvSpPr>
      <dsp:spPr>
        <a:xfrm rot="5400000">
          <a:off x="3178302" y="2667576"/>
          <a:ext cx="1086877" cy="1237371"/>
        </a:xfrm>
        <a:prstGeom prst="bentUpArrow">
          <a:avLst>
            <a:gd name="adj1" fmla="val 32840"/>
            <a:gd name="adj2" fmla="val 25000"/>
            <a:gd name="adj3" fmla="val 35780"/>
          </a:avLst>
        </a:prstGeom>
        <a:solidFill>
          <a:schemeClr val="accent2">
            <a:tint val="50000"/>
            <a:hueOff val="-20773903"/>
            <a:satOff val="-7468"/>
            <a:lumOff val="142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36B9F1-CDE5-42F2-9A37-3CD5FF7DA83E}">
      <dsp:nvSpPr>
        <dsp:cNvPr id="0" name=""/>
        <dsp:cNvSpPr/>
      </dsp:nvSpPr>
      <dsp:spPr>
        <a:xfrm>
          <a:off x="2472140" y="1462751"/>
          <a:ext cx="2666073" cy="1280703"/>
        </a:xfrm>
        <a:prstGeom prst="roundRect">
          <a:avLst>
            <a:gd name="adj" fmla="val 16670"/>
          </a:avLst>
        </a:prstGeom>
        <a:solidFill>
          <a:schemeClr val="accent2">
            <a:hueOff val="-10194369"/>
            <a:satOff val="-25820"/>
            <a:lumOff val="43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l-GR" sz="2600" b="1" kern="1200" dirty="0"/>
            <a:t>Εκτίμηση</a:t>
          </a:r>
          <a:endParaRPr lang="en-US" sz="2600" b="1" kern="1200" dirty="0"/>
        </a:p>
      </dsp:txBody>
      <dsp:txXfrm>
        <a:off x="2534670" y="1525281"/>
        <a:ext cx="2541013" cy="1155643"/>
      </dsp:txXfrm>
    </dsp:sp>
    <dsp:sp modelId="{8288B75C-487B-48AC-B7AF-E0FACB0FFD2F}">
      <dsp:nvSpPr>
        <dsp:cNvPr id="0" name=""/>
        <dsp:cNvSpPr/>
      </dsp:nvSpPr>
      <dsp:spPr>
        <a:xfrm>
          <a:off x="4720007" y="1584895"/>
          <a:ext cx="1330721" cy="1035121"/>
        </a:xfrm>
        <a:prstGeom prst="rect">
          <a:avLst/>
        </a:prstGeom>
        <a:noFill/>
        <a:ln>
          <a:noFill/>
        </a:ln>
        <a:effectLst/>
      </dsp:spPr>
      <dsp:style>
        <a:lnRef idx="0">
          <a:scrgbClr r="0" g="0" b="0"/>
        </a:lnRef>
        <a:fillRef idx="0">
          <a:scrgbClr r="0" g="0" b="0"/>
        </a:fillRef>
        <a:effectRef idx="0">
          <a:scrgbClr r="0" g="0" b="0"/>
        </a:effectRef>
        <a:fontRef idx="minor"/>
      </dsp:style>
    </dsp:sp>
    <dsp:sp modelId="{84F64558-F523-4043-AA67-F13790FA7D50}">
      <dsp:nvSpPr>
        <dsp:cNvPr id="0" name=""/>
        <dsp:cNvSpPr/>
      </dsp:nvSpPr>
      <dsp:spPr>
        <a:xfrm>
          <a:off x="4189863" y="2901404"/>
          <a:ext cx="2666073" cy="1280703"/>
        </a:xfrm>
        <a:prstGeom prst="roundRect">
          <a:avLst>
            <a:gd name="adj" fmla="val 16670"/>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l-GR" sz="2600" b="1" kern="1200" dirty="0"/>
            <a:t>Επιλογή</a:t>
          </a:r>
          <a:endParaRPr lang="en-US" sz="2600" b="1" kern="1200" dirty="0"/>
        </a:p>
      </dsp:txBody>
      <dsp:txXfrm>
        <a:off x="4252393" y="2963934"/>
        <a:ext cx="2541013" cy="1155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A4465-CA2B-4EE0-A161-028CF70BB935}">
      <dsp:nvSpPr>
        <dsp:cNvPr id="0" name=""/>
        <dsp:cNvSpPr/>
      </dsp:nvSpPr>
      <dsp:spPr>
        <a:xfrm>
          <a:off x="741588" y="2249374"/>
          <a:ext cx="559629" cy="1599550"/>
        </a:xfrm>
        <a:custGeom>
          <a:avLst/>
          <a:gdLst/>
          <a:ahLst/>
          <a:cxnLst/>
          <a:rect l="0" t="0" r="0" b="0"/>
          <a:pathLst>
            <a:path>
              <a:moveTo>
                <a:pt x="0" y="0"/>
              </a:moveTo>
              <a:lnTo>
                <a:pt x="279814" y="0"/>
              </a:lnTo>
              <a:lnTo>
                <a:pt x="279814" y="1599550"/>
              </a:lnTo>
              <a:lnTo>
                <a:pt x="559629" y="159955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79037" y="3006783"/>
        <a:ext cx="84731" cy="84731"/>
      </dsp:txXfrm>
    </dsp:sp>
    <dsp:sp modelId="{28850B85-5C34-474B-9476-067C333F7005}">
      <dsp:nvSpPr>
        <dsp:cNvPr id="0" name=""/>
        <dsp:cNvSpPr/>
      </dsp:nvSpPr>
      <dsp:spPr>
        <a:xfrm>
          <a:off x="741588" y="2249374"/>
          <a:ext cx="559629" cy="533183"/>
        </a:xfrm>
        <a:custGeom>
          <a:avLst/>
          <a:gdLst/>
          <a:ahLst/>
          <a:cxnLst/>
          <a:rect l="0" t="0" r="0" b="0"/>
          <a:pathLst>
            <a:path>
              <a:moveTo>
                <a:pt x="0" y="0"/>
              </a:moveTo>
              <a:lnTo>
                <a:pt x="279814" y="0"/>
              </a:lnTo>
              <a:lnTo>
                <a:pt x="279814" y="533183"/>
              </a:lnTo>
              <a:lnTo>
                <a:pt x="559629" y="53318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02078" y="2496641"/>
        <a:ext cx="38648" cy="38648"/>
      </dsp:txXfrm>
    </dsp:sp>
    <dsp:sp modelId="{F75C964A-90EB-44FC-AD41-817D6AD80652}">
      <dsp:nvSpPr>
        <dsp:cNvPr id="0" name=""/>
        <dsp:cNvSpPr/>
      </dsp:nvSpPr>
      <dsp:spPr>
        <a:xfrm>
          <a:off x="741588" y="1716190"/>
          <a:ext cx="559629" cy="533183"/>
        </a:xfrm>
        <a:custGeom>
          <a:avLst/>
          <a:gdLst/>
          <a:ahLst/>
          <a:cxnLst/>
          <a:rect l="0" t="0" r="0" b="0"/>
          <a:pathLst>
            <a:path>
              <a:moveTo>
                <a:pt x="0" y="533183"/>
              </a:moveTo>
              <a:lnTo>
                <a:pt x="279814" y="533183"/>
              </a:lnTo>
              <a:lnTo>
                <a:pt x="279814" y="0"/>
              </a:lnTo>
              <a:lnTo>
                <a:pt x="559629"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02078" y="1963458"/>
        <a:ext cx="38648" cy="38648"/>
      </dsp:txXfrm>
    </dsp:sp>
    <dsp:sp modelId="{83B6CB94-2706-4E22-8A70-C81E365E1ECC}">
      <dsp:nvSpPr>
        <dsp:cNvPr id="0" name=""/>
        <dsp:cNvSpPr/>
      </dsp:nvSpPr>
      <dsp:spPr>
        <a:xfrm>
          <a:off x="741588" y="649823"/>
          <a:ext cx="559629" cy="1599550"/>
        </a:xfrm>
        <a:custGeom>
          <a:avLst/>
          <a:gdLst/>
          <a:ahLst/>
          <a:cxnLst/>
          <a:rect l="0" t="0" r="0" b="0"/>
          <a:pathLst>
            <a:path>
              <a:moveTo>
                <a:pt x="0" y="1599550"/>
              </a:moveTo>
              <a:lnTo>
                <a:pt x="279814" y="1599550"/>
              </a:lnTo>
              <a:lnTo>
                <a:pt x="279814" y="0"/>
              </a:lnTo>
              <a:lnTo>
                <a:pt x="559629"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79037" y="1407233"/>
        <a:ext cx="84731" cy="84731"/>
      </dsp:txXfrm>
    </dsp:sp>
    <dsp:sp modelId="{C57BCCE7-94A5-4F2E-8376-12F234FAA145}">
      <dsp:nvSpPr>
        <dsp:cNvPr id="0" name=""/>
        <dsp:cNvSpPr/>
      </dsp:nvSpPr>
      <dsp:spPr>
        <a:xfrm rot="16200000">
          <a:off x="-1614233" y="1895762"/>
          <a:ext cx="4004420" cy="7072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l-GR" sz="2800" b="0" kern="1200" dirty="0"/>
            <a:t>Αξιολόγηση</a:t>
          </a:r>
          <a:endParaRPr lang="en-US" sz="2800" b="0" kern="1200" dirty="0"/>
        </a:p>
      </dsp:txBody>
      <dsp:txXfrm>
        <a:off x="-1614233" y="1895762"/>
        <a:ext cx="4004420" cy="707223"/>
      </dsp:txXfrm>
    </dsp:sp>
    <dsp:sp modelId="{CD33B916-88B5-4FB2-8179-4AABABAB5BC5}">
      <dsp:nvSpPr>
        <dsp:cNvPr id="0" name=""/>
        <dsp:cNvSpPr/>
      </dsp:nvSpPr>
      <dsp:spPr>
        <a:xfrm>
          <a:off x="1301217" y="223276"/>
          <a:ext cx="6894017" cy="85309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7145" rIns="17145" bIns="17145" numCol="1" spcCol="1270" anchor="ctr" anchorCtr="0">
          <a:noAutofit/>
        </a:bodyPr>
        <a:lstStyle/>
        <a:p>
          <a:pPr marL="0" lvl="0" indent="0" algn="l" defTabSz="1200150" rtl="0">
            <a:lnSpc>
              <a:spcPct val="90000"/>
            </a:lnSpc>
            <a:spcBef>
              <a:spcPct val="0"/>
            </a:spcBef>
            <a:spcAft>
              <a:spcPct val="35000"/>
            </a:spcAft>
            <a:buNone/>
          </a:pPr>
          <a:r>
            <a:rPr lang="el-GR" sz="2700" kern="1200" dirty="0"/>
            <a:t>Προοπτικές της αγοράς</a:t>
          </a:r>
          <a:endParaRPr lang="en-US" sz="2700" kern="1200" dirty="0"/>
        </a:p>
      </dsp:txBody>
      <dsp:txXfrm>
        <a:off x="1301217" y="223276"/>
        <a:ext cx="6894017" cy="853093"/>
      </dsp:txXfrm>
    </dsp:sp>
    <dsp:sp modelId="{7F88ADF5-318B-4841-9E74-A8987D864D2C}">
      <dsp:nvSpPr>
        <dsp:cNvPr id="0" name=""/>
        <dsp:cNvSpPr/>
      </dsp:nvSpPr>
      <dsp:spPr>
        <a:xfrm>
          <a:off x="1301217" y="1289643"/>
          <a:ext cx="6894017" cy="85309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7145" rIns="17145" bIns="17145" numCol="1" spcCol="1270" anchor="ctr" anchorCtr="0">
          <a:noAutofit/>
        </a:bodyPr>
        <a:lstStyle/>
        <a:p>
          <a:pPr marL="0" lvl="0" indent="0" algn="l" defTabSz="1200150" rtl="0">
            <a:lnSpc>
              <a:spcPct val="90000"/>
            </a:lnSpc>
            <a:spcBef>
              <a:spcPct val="0"/>
            </a:spcBef>
            <a:spcAft>
              <a:spcPct val="35000"/>
            </a:spcAft>
            <a:buNone/>
          </a:pPr>
          <a:r>
            <a:rPr lang="el-GR" sz="2700" kern="1200" dirty="0"/>
            <a:t>Επίπεδα ανταγωνισμού</a:t>
          </a:r>
          <a:endParaRPr lang="en-US" sz="2700" kern="1200" dirty="0"/>
        </a:p>
      </dsp:txBody>
      <dsp:txXfrm>
        <a:off x="1301217" y="1289643"/>
        <a:ext cx="6894017" cy="853093"/>
      </dsp:txXfrm>
    </dsp:sp>
    <dsp:sp modelId="{0792A02E-DCB7-4317-8D7C-A12AF1F8F1FE}">
      <dsp:nvSpPr>
        <dsp:cNvPr id="0" name=""/>
        <dsp:cNvSpPr/>
      </dsp:nvSpPr>
      <dsp:spPr>
        <a:xfrm>
          <a:off x="1301217" y="2356010"/>
          <a:ext cx="6894017" cy="85309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7145" rIns="17145" bIns="17145" numCol="1" spcCol="1270" anchor="ctr" anchorCtr="0">
          <a:noAutofit/>
        </a:bodyPr>
        <a:lstStyle/>
        <a:p>
          <a:pPr marL="0" lvl="0" indent="0" algn="l" defTabSz="1200150" rtl="0">
            <a:lnSpc>
              <a:spcPct val="90000"/>
            </a:lnSpc>
            <a:spcBef>
              <a:spcPct val="0"/>
            </a:spcBef>
            <a:spcAft>
              <a:spcPct val="35000"/>
            </a:spcAft>
            <a:buNone/>
          </a:pPr>
          <a:r>
            <a:rPr lang="el-GR" sz="2700" kern="1200" dirty="0"/>
            <a:t>Νομικό και πολιτικό περιβάλλον</a:t>
          </a:r>
          <a:endParaRPr lang="en-US" sz="2700" kern="1200" dirty="0"/>
        </a:p>
      </dsp:txBody>
      <dsp:txXfrm>
        <a:off x="1301217" y="2356010"/>
        <a:ext cx="6894017" cy="853093"/>
      </dsp:txXfrm>
    </dsp:sp>
    <dsp:sp modelId="{2011B7B9-F531-4E15-99FD-E6B94DC2F502}">
      <dsp:nvSpPr>
        <dsp:cNvPr id="0" name=""/>
        <dsp:cNvSpPr/>
      </dsp:nvSpPr>
      <dsp:spPr>
        <a:xfrm>
          <a:off x="1301217" y="3422377"/>
          <a:ext cx="6894017" cy="85309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7145" rIns="17145" bIns="17145" numCol="1" spcCol="1270" anchor="ctr" anchorCtr="0">
          <a:noAutofit/>
        </a:bodyPr>
        <a:lstStyle/>
        <a:p>
          <a:pPr marL="0" lvl="0" indent="0" algn="l" defTabSz="1200150" rtl="0">
            <a:lnSpc>
              <a:spcPct val="90000"/>
            </a:lnSpc>
            <a:spcBef>
              <a:spcPct val="0"/>
            </a:spcBef>
            <a:spcAft>
              <a:spcPct val="35000"/>
            </a:spcAft>
            <a:buNone/>
          </a:pPr>
          <a:r>
            <a:rPr lang="el-GR" sz="2700" kern="1200" dirty="0" err="1"/>
            <a:t>Κοινωνικοπολιτισμικές</a:t>
          </a:r>
          <a:r>
            <a:rPr lang="el-GR" sz="2700" kern="1200" dirty="0"/>
            <a:t> επιρροές</a:t>
          </a:r>
          <a:endParaRPr lang="en-US" sz="2700" kern="1200" dirty="0"/>
        </a:p>
      </dsp:txBody>
      <dsp:txXfrm>
        <a:off x="1301217" y="3422377"/>
        <a:ext cx="6894017" cy="853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9B5E8-D8CA-44F8-8E61-F2EFCDF4E0A7}">
      <dsp:nvSpPr>
        <dsp:cNvPr id="0" name=""/>
        <dsp:cNvSpPr/>
      </dsp:nvSpPr>
      <dsp:spPr>
        <a:xfrm>
          <a:off x="1723659" y="2249374"/>
          <a:ext cx="817387" cy="651538"/>
        </a:xfrm>
        <a:custGeom>
          <a:avLst/>
          <a:gdLst/>
          <a:ahLst/>
          <a:cxnLst/>
          <a:rect l="0" t="0" r="0" b="0"/>
          <a:pathLst>
            <a:path>
              <a:moveTo>
                <a:pt x="0" y="0"/>
              </a:moveTo>
              <a:lnTo>
                <a:pt x="408693" y="0"/>
              </a:lnTo>
              <a:lnTo>
                <a:pt x="408693" y="651538"/>
              </a:lnTo>
              <a:lnTo>
                <a:pt x="817387" y="65153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6221" y="2549010"/>
        <a:ext cx="52264" cy="52264"/>
      </dsp:txXfrm>
    </dsp:sp>
    <dsp:sp modelId="{0F0D5CA6-402C-4552-9E54-55BAA050E520}">
      <dsp:nvSpPr>
        <dsp:cNvPr id="0" name=""/>
        <dsp:cNvSpPr/>
      </dsp:nvSpPr>
      <dsp:spPr>
        <a:xfrm>
          <a:off x="1723659" y="1681739"/>
          <a:ext cx="815340" cy="567634"/>
        </a:xfrm>
        <a:custGeom>
          <a:avLst/>
          <a:gdLst/>
          <a:ahLst/>
          <a:cxnLst/>
          <a:rect l="0" t="0" r="0" b="0"/>
          <a:pathLst>
            <a:path>
              <a:moveTo>
                <a:pt x="0" y="567634"/>
              </a:moveTo>
              <a:lnTo>
                <a:pt x="407670" y="567634"/>
              </a:lnTo>
              <a:lnTo>
                <a:pt x="407670" y="0"/>
              </a:lnTo>
              <a:lnTo>
                <a:pt x="815340"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6493" y="1940719"/>
        <a:ext cx="49673" cy="49673"/>
      </dsp:txXfrm>
    </dsp:sp>
    <dsp:sp modelId="{D262D20B-778E-43C5-BCFE-BD138B7B5696}">
      <dsp:nvSpPr>
        <dsp:cNvPr id="0" name=""/>
        <dsp:cNvSpPr/>
      </dsp:nvSpPr>
      <dsp:spPr>
        <a:xfrm rot="16200000">
          <a:off x="190103" y="1821992"/>
          <a:ext cx="2212349" cy="8547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l-GR" sz="2800" b="0" kern="1200" dirty="0"/>
            <a:t>Κόστος</a:t>
          </a:r>
          <a:endParaRPr lang="en-US" sz="2800" b="0" kern="1200" dirty="0"/>
        </a:p>
      </dsp:txBody>
      <dsp:txXfrm>
        <a:off x="190103" y="1821992"/>
        <a:ext cx="2212349" cy="854762"/>
      </dsp:txXfrm>
    </dsp:sp>
    <dsp:sp modelId="{1C379C32-B329-47ED-8F4A-AF494CE3BD6E}">
      <dsp:nvSpPr>
        <dsp:cNvPr id="0" name=""/>
        <dsp:cNvSpPr/>
      </dsp:nvSpPr>
      <dsp:spPr>
        <a:xfrm>
          <a:off x="2539000" y="1220949"/>
          <a:ext cx="4422401" cy="92157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l" defTabSz="1244600" rtl="0">
            <a:lnSpc>
              <a:spcPct val="90000"/>
            </a:lnSpc>
            <a:spcBef>
              <a:spcPct val="0"/>
            </a:spcBef>
            <a:spcAft>
              <a:spcPct val="35000"/>
            </a:spcAft>
            <a:buNone/>
          </a:pPr>
          <a:r>
            <a:rPr lang="el-GR" sz="2800" kern="1200" dirty="0"/>
            <a:t>Άμεσο κόστος</a:t>
          </a:r>
          <a:r>
            <a:rPr lang="en-US" sz="2800" kern="1200" dirty="0"/>
            <a:t> </a:t>
          </a:r>
        </a:p>
      </dsp:txBody>
      <dsp:txXfrm>
        <a:off x="2539000" y="1220949"/>
        <a:ext cx="4422401" cy="921578"/>
      </dsp:txXfrm>
    </dsp:sp>
    <dsp:sp modelId="{8E138B3B-DBBA-4444-86EF-104F5A9DAD41}">
      <dsp:nvSpPr>
        <dsp:cNvPr id="0" name=""/>
        <dsp:cNvSpPr/>
      </dsp:nvSpPr>
      <dsp:spPr>
        <a:xfrm>
          <a:off x="2541046" y="2440122"/>
          <a:ext cx="4422401" cy="92157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l" defTabSz="1244600" rtl="0">
            <a:lnSpc>
              <a:spcPct val="90000"/>
            </a:lnSpc>
            <a:spcBef>
              <a:spcPct val="0"/>
            </a:spcBef>
            <a:spcAft>
              <a:spcPct val="35000"/>
            </a:spcAft>
            <a:buNone/>
          </a:pPr>
          <a:r>
            <a:rPr lang="el-GR" sz="2800" kern="1200" dirty="0"/>
            <a:t>Κόστος ευκαιρίας</a:t>
          </a:r>
          <a:endParaRPr lang="en-US" sz="2800" kern="1200" dirty="0"/>
        </a:p>
      </dsp:txBody>
      <dsp:txXfrm>
        <a:off x="2541046" y="2440122"/>
        <a:ext cx="4422401" cy="921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BDBC4-4BCA-46C3-804B-79623974C27A}">
      <dsp:nvSpPr>
        <dsp:cNvPr id="0" name=""/>
        <dsp:cNvSpPr/>
      </dsp:nvSpPr>
      <dsp:spPr>
        <a:xfrm>
          <a:off x="947902" y="2249374"/>
          <a:ext cx="776442" cy="1936242"/>
        </a:xfrm>
        <a:custGeom>
          <a:avLst/>
          <a:gdLst/>
          <a:ahLst/>
          <a:cxnLst/>
          <a:rect l="0" t="0" r="0" b="0"/>
          <a:pathLst>
            <a:path>
              <a:moveTo>
                <a:pt x="0" y="0"/>
              </a:moveTo>
              <a:lnTo>
                <a:pt x="388221" y="0"/>
              </a:lnTo>
              <a:lnTo>
                <a:pt x="388221" y="1936242"/>
              </a:lnTo>
              <a:lnTo>
                <a:pt x="776442" y="193624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311150">
            <a:lnSpc>
              <a:spcPct val="90000"/>
            </a:lnSpc>
            <a:spcBef>
              <a:spcPct val="0"/>
            </a:spcBef>
            <a:spcAft>
              <a:spcPct val="35000"/>
            </a:spcAft>
            <a:buNone/>
          </a:pPr>
          <a:endParaRPr lang="en-US" sz="700" kern="1200"/>
        </a:p>
      </dsp:txBody>
      <dsp:txXfrm>
        <a:off x="1283970" y="3165342"/>
        <a:ext cx="104306" cy="104306"/>
      </dsp:txXfrm>
    </dsp:sp>
    <dsp:sp modelId="{5D428D7F-ED90-4F59-8E64-B8B8CDF1591A}">
      <dsp:nvSpPr>
        <dsp:cNvPr id="0" name=""/>
        <dsp:cNvSpPr/>
      </dsp:nvSpPr>
      <dsp:spPr>
        <a:xfrm>
          <a:off x="947902" y="2249374"/>
          <a:ext cx="776442" cy="1161745"/>
        </a:xfrm>
        <a:custGeom>
          <a:avLst/>
          <a:gdLst/>
          <a:ahLst/>
          <a:cxnLst/>
          <a:rect l="0" t="0" r="0" b="0"/>
          <a:pathLst>
            <a:path>
              <a:moveTo>
                <a:pt x="0" y="0"/>
              </a:moveTo>
              <a:lnTo>
                <a:pt x="388221" y="0"/>
              </a:lnTo>
              <a:lnTo>
                <a:pt x="388221" y="1161745"/>
              </a:lnTo>
              <a:lnTo>
                <a:pt x="776442" y="116174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1301190" y="2795313"/>
        <a:ext cx="69866" cy="69866"/>
      </dsp:txXfrm>
    </dsp:sp>
    <dsp:sp modelId="{36F253FA-C27C-48E1-BF4B-EC4A33205160}">
      <dsp:nvSpPr>
        <dsp:cNvPr id="0" name=""/>
        <dsp:cNvSpPr/>
      </dsp:nvSpPr>
      <dsp:spPr>
        <a:xfrm>
          <a:off x="947902" y="2249374"/>
          <a:ext cx="776442" cy="387248"/>
        </a:xfrm>
        <a:custGeom>
          <a:avLst/>
          <a:gdLst/>
          <a:ahLst/>
          <a:cxnLst/>
          <a:rect l="0" t="0" r="0" b="0"/>
          <a:pathLst>
            <a:path>
              <a:moveTo>
                <a:pt x="0" y="0"/>
              </a:moveTo>
              <a:lnTo>
                <a:pt x="388221" y="0"/>
              </a:lnTo>
              <a:lnTo>
                <a:pt x="388221" y="387248"/>
              </a:lnTo>
              <a:lnTo>
                <a:pt x="776442" y="38724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1314432" y="2421306"/>
        <a:ext cx="43382" cy="43382"/>
      </dsp:txXfrm>
    </dsp:sp>
    <dsp:sp modelId="{3AC2B8E3-0B13-4E24-960F-9FA7A47996B3}">
      <dsp:nvSpPr>
        <dsp:cNvPr id="0" name=""/>
        <dsp:cNvSpPr/>
      </dsp:nvSpPr>
      <dsp:spPr>
        <a:xfrm>
          <a:off x="947902" y="1862125"/>
          <a:ext cx="776442" cy="387248"/>
        </a:xfrm>
        <a:custGeom>
          <a:avLst/>
          <a:gdLst/>
          <a:ahLst/>
          <a:cxnLst/>
          <a:rect l="0" t="0" r="0" b="0"/>
          <a:pathLst>
            <a:path>
              <a:moveTo>
                <a:pt x="0" y="387248"/>
              </a:moveTo>
              <a:lnTo>
                <a:pt x="388221" y="387248"/>
              </a:lnTo>
              <a:lnTo>
                <a:pt x="388221" y="0"/>
              </a:lnTo>
              <a:lnTo>
                <a:pt x="776442"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1314432" y="2034058"/>
        <a:ext cx="43382" cy="43382"/>
      </dsp:txXfrm>
    </dsp:sp>
    <dsp:sp modelId="{7BCB2CD7-6E76-4045-B324-131A9EB0F9F9}">
      <dsp:nvSpPr>
        <dsp:cNvPr id="0" name=""/>
        <dsp:cNvSpPr/>
      </dsp:nvSpPr>
      <dsp:spPr>
        <a:xfrm>
          <a:off x="947902" y="1087628"/>
          <a:ext cx="776442" cy="1161745"/>
        </a:xfrm>
        <a:custGeom>
          <a:avLst/>
          <a:gdLst/>
          <a:ahLst/>
          <a:cxnLst/>
          <a:rect l="0" t="0" r="0" b="0"/>
          <a:pathLst>
            <a:path>
              <a:moveTo>
                <a:pt x="0" y="1161745"/>
              </a:moveTo>
              <a:lnTo>
                <a:pt x="388221" y="1161745"/>
              </a:lnTo>
              <a:lnTo>
                <a:pt x="388221" y="0"/>
              </a:lnTo>
              <a:lnTo>
                <a:pt x="776442"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1301190" y="1633568"/>
        <a:ext cx="69866" cy="69866"/>
      </dsp:txXfrm>
    </dsp:sp>
    <dsp:sp modelId="{DB2D55EF-5394-4FE0-900C-DF4E39BF7D08}">
      <dsp:nvSpPr>
        <dsp:cNvPr id="0" name=""/>
        <dsp:cNvSpPr/>
      </dsp:nvSpPr>
      <dsp:spPr>
        <a:xfrm>
          <a:off x="947902" y="313131"/>
          <a:ext cx="776442" cy="1936242"/>
        </a:xfrm>
        <a:custGeom>
          <a:avLst/>
          <a:gdLst/>
          <a:ahLst/>
          <a:cxnLst/>
          <a:rect l="0" t="0" r="0" b="0"/>
          <a:pathLst>
            <a:path>
              <a:moveTo>
                <a:pt x="0" y="1936242"/>
              </a:moveTo>
              <a:lnTo>
                <a:pt x="388221" y="1936242"/>
              </a:lnTo>
              <a:lnTo>
                <a:pt x="388221" y="0"/>
              </a:lnTo>
              <a:lnTo>
                <a:pt x="776442"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311150">
            <a:lnSpc>
              <a:spcPct val="90000"/>
            </a:lnSpc>
            <a:spcBef>
              <a:spcPct val="0"/>
            </a:spcBef>
            <a:spcAft>
              <a:spcPct val="35000"/>
            </a:spcAft>
            <a:buNone/>
          </a:pPr>
          <a:endParaRPr lang="en-US" sz="700" kern="1200"/>
        </a:p>
      </dsp:txBody>
      <dsp:txXfrm>
        <a:off x="1283970" y="1229099"/>
        <a:ext cx="104306" cy="104306"/>
      </dsp:txXfrm>
    </dsp:sp>
    <dsp:sp modelId="{6104AF6F-2E62-4941-BECE-F53F8BD9B893}">
      <dsp:nvSpPr>
        <dsp:cNvPr id="0" name=""/>
        <dsp:cNvSpPr/>
      </dsp:nvSpPr>
      <dsp:spPr>
        <a:xfrm rot="16200000">
          <a:off x="-1047579" y="1884412"/>
          <a:ext cx="3261040" cy="7299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l-GR" sz="2800" kern="1200" dirty="0"/>
            <a:t>Οφέλη</a:t>
          </a:r>
          <a:endParaRPr lang="en-US" sz="2800" kern="1200" dirty="0"/>
        </a:p>
      </dsp:txBody>
      <dsp:txXfrm>
        <a:off x="-1047579" y="1884412"/>
        <a:ext cx="3261040" cy="729923"/>
      </dsp:txXfrm>
    </dsp:sp>
    <dsp:sp modelId="{69F5673E-5B54-4B49-B935-F8DD6221ABE2}">
      <dsp:nvSpPr>
        <dsp:cNvPr id="0" name=""/>
        <dsp:cNvSpPr/>
      </dsp:nvSpPr>
      <dsp:spPr>
        <a:xfrm>
          <a:off x="1724344" y="3332"/>
          <a:ext cx="5917289" cy="61959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5875" bIns="15875" numCol="1" spcCol="1270" anchor="ctr" anchorCtr="0">
          <a:noAutofit/>
        </a:bodyPr>
        <a:lstStyle/>
        <a:p>
          <a:pPr marL="0" lvl="0" indent="0" algn="l" defTabSz="1111250" rtl="0">
            <a:lnSpc>
              <a:spcPct val="90000"/>
            </a:lnSpc>
            <a:spcBef>
              <a:spcPct val="0"/>
            </a:spcBef>
            <a:spcAft>
              <a:spcPct val="35000"/>
            </a:spcAft>
            <a:buNone/>
          </a:pPr>
          <a:r>
            <a:rPr lang="el-GR" sz="2500" kern="1200" dirty="0"/>
            <a:t>Πωλήσεις και κέρδη</a:t>
          </a:r>
          <a:endParaRPr lang="en-US" sz="2500" kern="1200" dirty="0"/>
        </a:p>
      </dsp:txBody>
      <dsp:txXfrm>
        <a:off x="1724344" y="3332"/>
        <a:ext cx="5917289" cy="619597"/>
      </dsp:txXfrm>
    </dsp:sp>
    <dsp:sp modelId="{985D9D7E-C682-411E-8452-8C73375E536D}">
      <dsp:nvSpPr>
        <dsp:cNvPr id="0" name=""/>
        <dsp:cNvSpPr/>
      </dsp:nvSpPr>
      <dsp:spPr>
        <a:xfrm>
          <a:off x="1724344" y="777829"/>
          <a:ext cx="5917289" cy="61959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5875" bIns="15875" numCol="1" spcCol="1270" anchor="ctr" anchorCtr="0">
          <a:noAutofit/>
        </a:bodyPr>
        <a:lstStyle/>
        <a:p>
          <a:pPr marL="0" lvl="0" indent="0" algn="l" defTabSz="1111250">
            <a:lnSpc>
              <a:spcPct val="90000"/>
            </a:lnSpc>
            <a:spcBef>
              <a:spcPct val="0"/>
            </a:spcBef>
            <a:spcAft>
              <a:spcPct val="35000"/>
            </a:spcAft>
            <a:buNone/>
          </a:pPr>
          <a:r>
            <a:rPr lang="el-GR" sz="2500" kern="1200" dirty="0"/>
            <a:t>Χαμηλότερο κόστος</a:t>
          </a:r>
          <a:endParaRPr lang="en-US" sz="2500" kern="1200" dirty="0"/>
        </a:p>
      </dsp:txBody>
      <dsp:txXfrm>
        <a:off x="1724344" y="777829"/>
        <a:ext cx="5917289" cy="619597"/>
      </dsp:txXfrm>
    </dsp:sp>
    <dsp:sp modelId="{E50AEE00-3EA4-4FAD-8404-1BB0A042AC2E}">
      <dsp:nvSpPr>
        <dsp:cNvPr id="0" name=""/>
        <dsp:cNvSpPr/>
      </dsp:nvSpPr>
      <dsp:spPr>
        <a:xfrm>
          <a:off x="1724344" y="1552326"/>
          <a:ext cx="5917289" cy="61959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5875" bIns="15875" numCol="1" spcCol="1270" anchor="ctr" anchorCtr="0">
          <a:noAutofit/>
        </a:bodyPr>
        <a:lstStyle/>
        <a:p>
          <a:pPr marL="0" lvl="0" indent="0" algn="l" defTabSz="1111250">
            <a:lnSpc>
              <a:spcPct val="90000"/>
            </a:lnSpc>
            <a:spcBef>
              <a:spcPct val="0"/>
            </a:spcBef>
            <a:spcAft>
              <a:spcPct val="35000"/>
            </a:spcAft>
            <a:buNone/>
          </a:pPr>
          <a:r>
            <a:rPr lang="el-GR" sz="2500" kern="1200" dirty="0"/>
            <a:t>Κατάκτηση αγορών</a:t>
          </a:r>
          <a:endParaRPr lang="en-US" sz="2500" kern="1200" dirty="0"/>
        </a:p>
      </dsp:txBody>
      <dsp:txXfrm>
        <a:off x="1724344" y="1552326"/>
        <a:ext cx="5917289" cy="619597"/>
      </dsp:txXfrm>
    </dsp:sp>
    <dsp:sp modelId="{7B9D5329-6E42-439E-A0DD-3FDAF6416EC6}">
      <dsp:nvSpPr>
        <dsp:cNvPr id="0" name=""/>
        <dsp:cNvSpPr/>
      </dsp:nvSpPr>
      <dsp:spPr>
        <a:xfrm>
          <a:off x="1724344" y="2326823"/>
          <a:ext cx="5917289" cy="61959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5875" bIns="15875" numCol="1" spcCol="1270" anchor="ctr" anchorCtr="0">
          <a:noAutofit/>
        </a:bodyPr>
        <a:lstStyle/>
        <a:p>
          <a:pPr marL="0" lvl="0" indent="0" algn="l" defTabSz="1111250">
            <a:lnSpc>
              <a:spcPct val="90000"/>
            </a:lnSpc>
            <a:spcBef>
              <a:spcPct val="0"/>
            </a:spcBef>
            <a:spcAft>
              <a:spcPct val="35000"/>
            </a:spcAft>
            <a:buNone/>
          </a:pPr>
          <a:r>
            <a:rPr lang="el-GR" sz="2500" kern="1200" dirty="0"/>
            <a:t>Ανταγωνιστικό πλεονέκτημα</a:t>
          </a:r>
          <a:endParaRPr lang="en-US" sz="2500" kern="1200" dirty="0"/>
        </a:p>
      </dsp:txBody>
      <dsp:txXfrm>
        <a:off x="1724344" y="2326823"/>
        <a:ext cx="5917289" cy="619597"/>
      </dsp:txXfrm>
    </dsp:sp>
    <dsp:sp modelId="{27E40662-B67C-4307-8105-35BB8F62D2A2}">
      <dsp:nvSpPr>
        <dsp:cNvPr id="0" name=""/>
        <dsp:cNvSpPr/>
      </dsp:nvSpPr>
      <dsp:spPr>
        <a:xfrm>
          <a:off x="1724344" y="3101320"/>
          <a:ext cx="5917289" cy="61959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5875" bIns="15875" numCol="1" spcCol="1270" anchor="ctr" anchorCtr="0">
          <a:noAutofit/>
        </a:bodyPr>
        <a:lstStyle/>
        <a:p>
          <a:pPr marL="0" lvl="0" indent="0" algn="l" defTabSz="1111250">
            <a:lnSpc>
              <a:spcPct val="90000"/>
            </a:lnSpc>
            <a:spcBef>
              <a:spcPct val="0"/>
            </a:spcBef>
            <a:spcAft>
              <a:spcPct val="35000"/>
            </a:spcAft>
            <a:buNone/>
          </a:pPr>
          <a:r>
            <a:rPr lang="el-GR" sz="2500" kern="1200" dirty="0"/>
            <a:t>Νέα τεχνολογία</a:t>
          </a:r>
          <a:endParaRPr lang="en-US" sz="2500" kern="1200" dirty="0"/>
        </a:p>
      </dsp:txBody>
      <dsp:txXfrm>
        <a:off x="1724344" y="3101320"/>
        <a:ext cx="5917289" cy="619597"/>
      </dsp:txXfrm>
    </dsp:sp>
    <dsp:sp modelId="{722F2A2D-057F-4B04-9B88-E44BAB88288F}">
      <dsp:nvSpPr>
        <dsp:cNvPr id="0" name=""/>
        <dsp:cNvSpPr/>
      </dsp:nvSpPr>
      <dsp:spPr>
        <a:xfrm>
          <a:off x="1724344" y="3875817"/>
          <a:ext cx="5917289" cy="61959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5875" bIns="15875" numCol="1" spcCol="1270" anchor="ctr" anchorCtr="0">
          <a:noAutofit/>
        </a:bodyPr>
        <a:lstStyle/>
        <a:p>
          <a:pPr marL="0" lvl="0" indent="0" algn="l" defTabSz="1111250">
            <a:lnSpc>
              <a:spcPct val="90000"/>
            </a:lnSpc>
            <a:spcBef>
              <a:spcPct val="0"/>
            </a:spcBef>
            <a:spcAft>
              <a:spcPct val="35000"/>
            </a:spcAft>
            <a:buNone/>
          </a:pPr>
          <a:r>
            <a:rPr lang="el-GR" sz="2500" kern="1200" dirty="0"/>
            <a:t>Συνέργεια</a:t>
          </a:r>
          <a:endParaRPr lang="en-US" sz="2500" kern="1200" dirty="0"/>
        </a:p>
      </dsp:txBody>
      <dsp:txXfrm>
        <a:off x="1724344" y="3875817"/>
        <a:ext cx="5917289" cy="6195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E57DE-EAA8-465F-9ACA-8FC89FA78827}">
      <dsp:nvSpPr>
        <dsp:cNvPr id="0" name=""/>
        <dsp:cNvSpPr/>
      </dsp:nvSpPr>
      <dsp:spPr>
        <a:xfrm>
          <a:off x="694281" y="2249374"/>
          <a:ext cx="514771" cy="1563347"/>
        </a:xfrm>
        <a:custGeom>
          <a:avLst/>
          <a:gdLst/>
          <a:ahLst/>
          <a:cxnLst/>
          <a:rect l="0" t="0" r="0" b="0"/>
          <a:pathLst>
            <a:path>
              <a:moveTo>
                <a:pt x="0" y="0"/>
              </a:moveTo>
              <a:lnTo>
                <a:pt x="257385" y="0"/>
              </a:lnTo>
              <a:lnTo>
                <a:pt x="257385" y="1563347"/>
              </a:lnTo>
              <a:lnTo>
                <a:pt x="514771" y="156334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10519" y="2989899"/>
        <a:ext cx="82295" cy="82295"/>
      </dsp:txXfrm>
    </dsp:sp>
    <dsp:sp modelId="{0924BC6D-35EC-43A1-AA4E-C4699BAC758F}">
      <dsp:nvSpPr>
        <dsp:cNvPr id="0" name=""/>
        <dsp:cNvSpPr/>
      </dsp:nvSpPr>
      <dsp:spPr>
        <a:xfrm>
          <a:off x="694281" y="2249374"/>
          <a:ext cx="514771" cy="521115"/>
        </a:xfrm>
        <a:custGeom>
          <a:avLst/>
          <a:gdLst/>
          <a:ahLst/>
          <a:cxnLst/>
          <a:rect l="0" t="0" r="0" b="0"/>
          <a:pathLst>
            <a:path>
              <a:moveTo>
                <a:pt x="0" y="0"/>
              </a:moveTo>
              <a:lnTo>
                <a:pt x="257385" y="0"/>
              </a:lnTo>
              <a:lnTo>
                <a:pt x="257385" y="521115"/>
              </a:lnTo>
              <a:lnTo>
                <a:pt x="514771" y="52111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3354" y="2491619"/>
        <a:ext cx="36624" cy="36624"/>
      </dsp:txXfrm>
    </dsp:sp>
    <dsp:sp modelId="{31D5F1C0-8CC7-41DF-8870-6F24D632D9B1}">
      <dsp:nvSpPr>
        <dsp:cNvPr id="0" name=""/>
        <dsp:cNvSpPr/>
      </dsp:nvSpPr>
      <dsp:spPr>
        <a:xfrm>
          <a:off x="694281" y="1728258"/>
          <a:ext cx="514771" cy="521115"/>
        </a:xfrm>
        <a:custGeom>
          <a:avLst/>
          <a:gdLst/>
          <a:ahLst/>
          <a:cxnLst/>
          <a:rect l="0" t="0" r="0" b="0"/>
          <a:pathLst>
            <a:path>
              <a:moveTo>
                <a:pt x="0" y="521115"/>
              </a:moveTo>
              <a:lnTo>
                <a:pt x="257385" y="521115"/>
              </a:lnTo>
              <a:lnTo>
                <a:pt x="257385" y="0"/>
              </a:lnTo>
              <a:lnTo>
                <a:pt x="514771"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3354" y="1970503"/>
        <a:ext cx="36624" cy="36624"/>
      </dsp:txXfrm>
    </dsp:sp>
    <dsp:sp modelId="{A05FE94C-D864-4B3C-B879-4136A14CEE4A}">
      <dsp:nvSpPr>
        <dsp:cNvPr id="0" name=""/>
        <dsp:cNvSpPr/>
      </dsp:nvSpPr>
      <dsp:spPr>
        <a:xfrm>
          <a:off x="694281" y="686026"/>
          <a:ext cx="514771" cy="1563347"/>
        </a:xfrm>
        <a:custGeom>
          <a:avLst/>
          <a:gdLst/>
          <a:ahLst/>
          <a:cxnLst/>
          <a:rect l="0" t="0" r="0" b="0"/>
          <a:pathLst>
            <a:path>
              <a:moveTo>
                <a:pt x="0" y="1563347"/>
              </a:moveTo>
              <a:lnTo>
                <a:pt x="257385" y="1563347"/>
              </a:lnTo>
              <a:lnTo>
                <a:pt x="257385" y="0"/>
              </a:lnTo>
              <a:lnTo>
                <a:pt x="514771"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10519" y="1426552"/>
        <a:ext cx="82295" cy="82295"/>
      </dsp:txXfrm>
    </dsp:sp>
    <dsp:sp modelId="{DE1CD7E1-969A-4269-B3FF-E07C457B28CE}">
      <dsp:nvSpPr>
        <dsp:cNvPr id="0" name=""/>
        <dsp:cNvSpPr/>
      </dsp:nvSpPr>
      <dsp:spPr>
        <a:xfrm rot="16200000">
          <a:off x="-919012" y="1904712"/>
          <a:ext cx="2537264" cy="68932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kern="1200" dirty="0"/>
            <a:t>Κίνδυνοι</a:t>
          </a:r>
          <a:endParaRPr lang="en-US" sz="2800" kern="1200" dirty="0"/>
        </a:p>
      </dsp:txBody>
      <dsp:txXfrm>
        <a:off x="-919012" y="1904712"/>
        <a:ext cx="2537264" cy="689322"/>
      </dsp:txXfrm>
    </dsp:sp>
    <dsp:sp modelId="{BFB3EC7D-E23B-4B31-A160-7B2971E27CE6}">
      <dsp:nvSpPr>
        <dsp:cNvPr id="0" name=""/>
        <dsp:cNvSpPr/>
      </dsp:nvSpPr>
      <dsp:spPr>
        <a:xfrm>
          <a:off x="1209052" y="262999"/>
          <a:ext cx="7015588" cy="84605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5875" bIns="15875" numCol="1" spcCol="1270" anchor="ctr" anchorCtr="0">
          <a:noAutofit/>
        </a:bodyPr>
        <a:lstStyle/>
        <a:p>
          <a:pPr marL="0" lvl="0" indent="0" algn="l" defTabSz="1111250" rtl="0">
            <a:lnSpc>
              <a:spcPct val="90000"/>
            </a:lnSpc>
            <a:spcBef>
              <a:spcPct val="0"/>
            </a:spcBef>
            <a:spcAft>
              <a:spcPct val="35000"/>
            </a:spcAft>
            <a:buNone/>
          </a:pPr>
          <a:r>
            <a:rPr lang="el-GR" sz="2500" kern="1200" dirty="0"/>
            <a:t>Διακύμανση συναλλαγματικών ισοτιμιών</a:t>
          </a:r>
          <a:endParaRPr lang="en-US" sz="2500" kern="1200" dirty="0"/>
        </a:p>
      </dsp:txBody>
      <dsp:txXfrm>
        <a:off x="1209052" y="262999"/>
        <a:ext cx="7015588" cy="846053"/>
      </dsp:txXfrm>
    </dsp:sp>
    <dsp:sp modelId="{E39FE6FC-B104-4BE0-8FA9-4540BCC1FD67}">
      <dsp:nvSpPr>
        <dsp:cNvPr id="0" name=""/>
        <dsp:cNvSpPr/>
      </dsp:nvSpPr>
      <dsp:spPr>
        <a:xfrm>
          <a:off x="1209052" y="1305231"/>
          <a:ext cx="7015588" cy="84605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5875" bIns="15875" numCol="1" spcCol="1270" anchor="ctr" anchorCtr="0">
          <a:noAutofit/>
        </a:bodyPr>
        <a:lstStyle/>
        <a:p>
          <a:pPr marL="0" lvl="0" indent="0" algn="l" defTabSz="1111250">
            <a:lnSpc>
              <a:spcPct val="90000"/>
            </a:lnSpc>
            <a:spcBef>
              <a:spcPct val="0"/>
            </a:spcBef>
            <a:spcAft>
              <a:spcPct val="35000"/>
            </a:spcAft>
            <a:buNone/>
          </a:pPr>
          <a:r>
            <a:rPr lang="el-GR" sz="2500" kern="1200" dirty="0" err="1"/>
            <a:t>Οργανωσιακή</a:t>
          </a:r>
          <a:r>
            <a:rPr lang="el-GR" sz="2500" kern="1200" dirty="0"/>
            <a:t> πολυπλοκότητα</a:t>
          </a:r>
          <a:endParaRPr lang="en-US" sz="2500" kern="1200" dirty="0"/>
        </a:p>
      </dsp:txBody>
      <dsp:txXfrm>
        <a:off x="1209052" y="1305231"/>
        <a:ext cx="7015588" cy="846053"/>
      </dsp:txXfrm>
    </dsp:sp>
    <dsp:sp modelId="{316884BA-708E-4148-AD69-906D3D700C33}">
      <dsp:nvSpPr>
        <dsp:cNvPr id="0" name=""/>
        <dsp:cNvSpPr/>
      </dsp:nvSpPr>
      <dsp:spPr>
        <a:xfrm>
          <a:off x="1209052" y="2347463"/>
          <a:ext cx="7015588" cy="84605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5875" bIns="15875" numCol="1" spcCol="1270" anchor="ctr" anchorCtr="0">
          <a:noAutofit/>
        </a:bodyPr>
        <a:lstStyle/>
        <a:p>
          <a:pPr marL="0" lvl="0" indent="0" algn="l" defTabSz="1111250">
            <a:lnSpc>
              <a:spcPct val="90000"/>
            </a:lnSpc>
            <a:spcBef>
              <a:spcPct val="0"/>
            </a:spcBef>
            <a:spcAft>
              <a:spcPct val="35000"/>
            </a:spcAft>
            <a:buNone/>
          </a:pPr>
          <a:r>
            <a:rPr lang="el-GR" sz="2500" kern="1200" dirty="0"/>
            <a:t>Άμεσες οικονομικές απώλειες</a:t>
          </a:r>
          <a:endParaRPr lang="en-US" sz="2500" kern="1200" dirty="0"/>
        </a:p>
      </dsp:txBody>
      <dsp:txXfrm>
        <a:off x="1209052" y="2347463"/>
        <a:ext cx="7015588" cy="846053"/>
      </dsp:txXfrm>
    </dsp:sp>
    <dsp:sp modelId="{01C9CF2F-A275-42F1-83A8-7E5FE9477586}">
      <dsp:nvSpPr>
        <dsp:cNvPr id="0" name=""/>
        <dsp:cNvSpPr/>
      </dsp:nvSpPr>
      <dsp:spPr>
        <a:xfrm>
          <a:off x="1209052" y="3389694"/>
          <a:ext cx="7015588" cy="84605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5875" bIns="15875" numCol="1" spcCol="1270" anchor="ctr" anchorCtr="0">
          <a:noAutofit/>
        </a:bodyPr>
        <a:lstStyle/>
        <a:p>
          <a:pPr marL="0" lvl="0" indent="0" algn="l" defTabSz="1111250">
            <a:lnSpc>
              <a:spcPct val="90000"/>
            </a:lnSpc>
            <a:spcBef>
              <a:spcPct val="0"/>
            </a:spcBef>
            <a:spcAft>
              <a:spcPct val="35000"/>
            </a:spcAft>
            <a:buNone/>
          </a:pPr>
          <a:r>
            <a:rPr lang="el-GR" sz="2500" kern="1200" dirty="0"/>
            <a:t>Πολιτικοί κίνδυνοι</a:t>
          </a:r>
          <a:endParaRPr lang="en-US" sz="2500" kern="1200" dirty="0"/>
        </a:p>
      </dsp:txBody>
      <dsp:txXfrm>
        <a:off x="1209052" y="3389694"/>
        <a:ext cx="7015588" cy="8460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DC726-37B6-402D-9647-F57CA9A04CC6}">
      <dsp:nvSpPr>
        <dsp:cNvPr id="0" name=""/>
        <dsp:cNvSpPr/>
      </dsp:nvSpPr>
      <dsp:spPr>
        <a:xfrm>
          <a:off x="105659" y="1708803"/>
          <a:ext cx="2933060" cy="11095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l-GR" sz="2800" b="0" kern="1200" dirty="0"/>
            <a:t>Παράγοντες απόφασης</a:t>
          </a:r>
          <a:endParaRPr lang="en-US" sz="2800" b="0" kern="1200" dirty="0"/>
        </a:p>
      </dsp:txBody>
      <dsp:txXfrm>
        <a:off x="138156" y="1741300"/>
        <a:ext cx="2868066" cy="1044546"/>
      </dsp:txXfrm>
    </dsp:sp>
    <dsp:sp modelId="{60F68F2F-8544-4D8D-A60D-9A21C658B14F}">
      <dsp:nvSpPr>
        <dsp:cNvPr id="0" name=""/>
        <dsp:cNvSpPr/>
      </dsp:nvSpPr>
      <dsp:spPr>
        <a:xfrm rot="17860590">
          <a:off x="2523892" y="1390017"/>
          <a:ext cx="1922717" cy="44385"/>
        </a:xfrm>
        <a:custGeom>
          <a:avLst/>
          <a:gdLst/>
          <a:ahLst/>
          <a:cxnLst/>
          <a:rect l="0" t="0" r="0" b="0"/>
          <a:pathLst>
            <a:path>
              <a:moveTo>
                <a:pt x="0" y="22192"/>
              </a:moveTo>
              <a:lnTo>
                <a:pt x="1922717" y="2219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66700">
            <a:lnSpc>
              <a:spcPct val="90000"/>
            </a:lnSpc>
            <a:spcBef>
              <a:spcPct val="0"/>
            </a:spcBef>
            <a:spcAft>
              <a:spcPct val="35000"/>
            </a:spcAft>
            <a:buNone/>
          </a:pPr>
          <a:endParaRPr lang="en-US" sz="600" kern="1200"/>
        </a:p>
      </dsp:txBody>
      <dsp:txXfrm>
        <a:off x="3437183" y="1364141"/>
        <a:ext cx="96135" cy="96135"/>
      </dsp:txXfrm>
    </dsp:sp>
    <dsp:sp modelId="{210BAC45-922C-4E35-96EE-2510E48DFDE7}">
      <dsp:nvSpPr>
        <dsp:cNvPr id="0" name=""/>
        <dsp:cNvSpPr/>
      </dsp:nvSpPr>
      <dsp:spPr>
        <a:xfrm>
          <a:off x="3931782" y="2681"/>
          <a:ext cx="3850704" cy="111632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l" defTabSz="1244600">
            <a:lnSpc>
              <a:spcPct val="100000"/>
            </a:lnSpc>
            <a:spcBef>
              <a:spcPct val="0"/>
            </a:spcBef>
            <a:spcAft>
              <a:spcPct val="35000"/>
            </a:spcAft>
            <a:buNone/>
          </a:pPr>
          <a:r>
            <a:rPr lang="el-GR" sz="2800" b="0" kern="1200" dirty="0"/>
            <a:t>Πλεονεκτήματα ιδιοκτησίας</a:t>
          </a:r>
          <a:endParaRPr lang="en-US" sz="2800" b="0" kern="1200" dirty="0"/>
        </a:p>
      </dsp:txBody>
      <dsp:txXfrm>
        <a:off x="3964478" y="35377"/>
        <a:ext cx="3785312" cy="1050935"/>
      </dsp:txXfrm>
    </dsp:sp>
    <dsp:sp modelId="{28AA1F92-927E-443A-9AC8-B9C9E98F0668}">
      <dsp:nvSpPr>
        <dsp:cNvPr id="0" name=""/>
        <dsp:cNvSpPr/>
      </dsp:nvSpPr>
      <dsp:spPr>
        <a:xfrm rot="20092071">
          <a:off x="2992027" y="2031905"/>
          <a:ext cx="986448" cy="44385"/>
        </a:xfrm>
        <a:custGeom>
          <a:avLst/>
          <a:gdLst/>
          <a:ahLst/>
          <a:cxnLst/>
          <a:rect l="0" t="0" r="0" b="0"/>
          <a:pathLst>
            <a:path>
              <a:moveTo>
                <a:pt x="0" y="22192"/>
              </a:moveTo>
              <a:lnTo>
                <a:pt x="986448" y="2219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460590" y="2029436"/>
        <a:ext cx="49322" cy="49322"/>
      </dsp:txXfrm>
    </dsp:sp>
    <dsp:sp modelId="{C4CE997C-6CAA-4B75-8F02-4526F12B9296}">
      <dsp:nvSpPr>
        <dsp:cNvPr id="0" name=""/>
        <dsp:cNvSpPr/>
      </dsp:nvSpPr>
      <dsp:spPr>
        <a:xfrm>
          <a:off x="3931782" y="1286458"/>
          <a:ext cx="3850704" cy="111632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l" defTabSz="1244600">
            <a:lnSpc>
              <a:spcPct val="100000"/>
            </a:lnSpc>
            <a:spcBef>
              <a:spcPct val="0"/>
            </a:spcBef>
            <a:spcAft>
              <a:spcPct val="35000"/>
            </a:spcAft>
            <a:buNone/>
          </a:pPr>
          <a:r>
            <a:rPr lang="el-GR" sz="2800" b="0" kern="1200" dirty="0"/>
            <a:t>Πλεονεκτήματα τοποθεσίας</a:t>
          </a:r>
          <a:endParaRPr lang="en-US" sz="2800" b="0" kern="1200" dirty="0"/>
        </a:p>
      </dsp:txBody>
      <dsp:txXfrm>
        <a:off x="3964478" y="1319154"/>
        <a:ext cx="3785312" cy="1050935"/>
      </dsp:txXfrm>
    </dsp:sp>
    <dsp:sp modelId="{5C308BBE-04BE-47D3-9D60-83A2B846C51E}">
      <dsp:nvSpPr>
        <dsp:cNvPr id="0" name=""/>
        <dsp:cNvSpPr/>
      </dsp:nvSpPr>
      <dsp:spPr>
        <a:xfrm rot="2644783">
          <a:off x="2863664" y="2673793"/>
          <a:ext cx="1243173" cy="44385"/>
        </a:xfrm>
        <a:custGeom>
          <a:avLst/>
          <a:gdLst/>
          <a:ahLst/>
          <a:cxnLst/>
          <a:rect l="0" t="0" r="0" b="0"/>
          <a:pathLst>
            <a:path>
              <a:moveTo>
                <a:pt x="0" y="22192"/>
              </a:moveTo>
              <a:lnTo>
                <a:pt x="1243173" y="2219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454172" y="2664906"/>
        <a:ext cx="62158" cy="62158"/>
      </dsp:txXfrm>
    </dsp:sp>
    <dsp:sp modelId="{E6DEF19A-4FAE-400F-A562-AA885DB77988}">
      <dsp:nvSpPr>
        <dsp:cNvPr id="0" name=""/>
        <dsp:cNvSpPr/>
      </dsp:nvSpPr>
      <dsp:spPr>
        <a:xfrm>
          <a:off x="3931782" y="2570234"/>
          <a:ext cx="3850704" cy="111632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l" defTabSz="1244600">
            <a:lnSpc>
              <a:spcPct val="100000"/>
            </a:lnSpc>
            <a:spcBef>
              <a:spcPct val="0"/>
            </a:spcBef>
            <a:spcAft>
              <a:spcPct val="35000"/>
            </a:spcAft>
            <a:buNone/>
          </a:pPr>
          <a:r>
            <a:rPr lang="el-GR" sz="2800" b="0" kern="1200" dirty="0"/>
            <a:t>Πλεονεκτήματα εσωτερίκευσης</a:t>
          </a:r>
          <a:endParaRPr lang="en-US" sz="2800" b="0" kern="1200" dirty="0"/>
        </a:p>
      </dsp:txBody>
      <dsp:txXfrm>
        <a:off x="3964478" y="2602930"/>
        <a:ext cx="3785312" cy="1050935"/>
      </dsp:txXfrm>
    </dsp:sp>
    <dsp:sp modelId="{FF5805C3-7929-404F-9E82-4BA73C91E9B0}">
      <dsp:nvSpPr>
        <dsp:cNvPr id="0" name=""/>
        <dsp:cNvSpPr/>
      </dsp:nvSpPr>
      <dsp:spPr>
        <a:xfrm rot="3907178">
          <a:off x="2423914" y="3204213"/>
          <a:ext cx="2122673" cy="44385"/>
        </a:xfrm>
        <a:custGeom>
          <a:avLst/>
          <a:gdLst/>
          <a:ahLst/>
          <a:cxnLst/>
          <a:rect l="0" t="0" r="0" b="0"/>
          <a:pathLst>
            <a:path>
              <a:moveTo>
                <a:pt x="0" y="22192"/>
              </a:moveTo>
              <a:lnTo>
                <a:pt x="2122673" y="2219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311150">
            <a:lnSpc>
              <a:spcPct val="90000"/>
            </a:lnSpc>
            <a:spcBef>
              <a:spcPct val="0"/>
            </a:spcBef>
            <a:spcAft>
              <a:spcPct val="35000"/>
            </a:spcAft>
            <a:buNone/>
          </a:pPr>
          <a:endParaRPr lang="en-US" sz="700" kern="1200"/>
        </a:p>
      </dsp:txBody>
      <dsp:txXfrm>
        <a:off x="3432184" y="3173339"/>
        <a:ext cx="106133" cy="106133"/>
      </dsp:txXfrm>
    </dsp:sp>
    <dsp:sp modelId="{CC1F5948-AD3B-405B-A8AB-AE4F91F8320C}">
      <dsp:nvSpPr>
        <dsp:cNvPr id="0" name=""/>
        <dsp:cNvSpPr/>
      </dsp:nvSpPr>
      <dsp:spPr>
        <a:xfrm>
          <a:off x="3931782" y="3854011"/>
          <a:ext cx="3850704" cy="67045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l" defTabSz="1244600">
            <a:lnSpc>
              <a:spcPct val="90000"/>
            </a:lnSpc>
            <a:spcBef>
              <a:spcPct val="0"/>
            </a:spcBef>
            <a:spcAft>
              <a:spcPct val="35000"/>
            </a:spcAft>
            <a:buNone/>
          </a:pPr>
          <a:r>
            <a:rPr lang="el-GR" sz="2800" b="0" kern="1200" dirty="0"/>
            <a:t>Άλλοι παράγοντες</a:t>
          </a:r>
          <a:endParaRPr lang="en-US" sz="2800" b="0" kern="1200" dirty="0"/>
        </a:p>
      </dsp:txBody>
      <dsp:txXfrm>
        <a:off x="3951419" y="3873648"/>
        <a:ext cx="3811430" cy="631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812F9-7DEA-4DD8-B419-FFD23497E79B}">
      <dsp:nvSpPr>
        <dsp:cNvPr id="0" name=""/>
        <dsp:cNvSpPr/>
      </dsp:nvSpPr>
      <dsp:spPr>
        <a:xfrm>
          <a:off x="3105" y="1407711"/>
          <a:ext cx="2732811" cy="12045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l-GR" sz="3000" kern="1200" dirty="0"/>
            <a:t>Εξαγωγές</a:t>
          </a:r>
          <a:endParaRPr lang="en-US" sz="3000" kern="1200" dirty="0"/>
        </a:p>
      </dsp:txBody>
      <dsp:txXfrm>
        <a:off x="38384" y="1442990"/>
        <a:ext cx="2662253" cy="1133970"/>
      </dsp:txXfrm>
    </dsp:sp>
    <dsp:sp modelId="{37319623-9634-4587-B7DA-9D66C76038CB}">
      <dsp:nvSpPr>
        <dsp:cNvPr id="0" name=""/>
        <dsp:cNvSpPr/>
      </dsp:nvSpPr>
      <dsp:spPr>
        <a:xfrm rot="19781239">
          <a:off x="2623760" y="1556286"/>
          <a:ext cx="1640717" cy="79277"/>
        </a:xfrm>
        <a:custGeom>
          <a:avLst/>
          <a:gdLst/>
          <a:ahLst/>
          <a:cxnLst/>
          <a:rect l="0" t="0" r="0" b="0"/>
          <a:pathLst>
            <a:path>
              <a:moveTo>
                <a:pt x="0" y="39638"/>
              </a:moveTo>
              <a:lnTo>
                <a:pt x="1640717" y="3963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3101" y="1554907"/>
        <a:ext cx="82035" cy="82035"/>
      </dsp:txXfrm>
    </dsp:sp>
    <dsp:sp modelId="{0E39F7DD-01D5-4FC1-AC16-D675B85A1696}">
      <dsp:nvSpPr>
        <dsp:cNvPr id="0" name=""/>
        <dsp:cNvSpPr/>
      </dsp:nvSpPr>
      <dsp:spPr>
        <a:xfrm>
          <a:off x="4152322" y="486561"/>
          <a:ext cx="3072961" cy="139062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ctr" defTabSz="1244600">
            <a:lnSpc>
              <a:spcPct val="100000"/>
            </a:lnSpc>
            <a:spcBef>
              <a:spcPct val="0"/>
            </a:spcBef>
            <a:spcAft>
              <a:spcPct val="35000"/>
            </a:spcAft>
            <a:buNone/>
          </a:pPr>
          <a:r>
            <a:rPr lang="el-GR" sz="2800" kern="1200" dirty="0" err="1"/>
            <a:t>Προδραστικά</a:t>
          </a:r>
          <a:r>
            <a:rPr lang="el-GR" sz="2800" kern="1200" dirty="0"/>
            <a:t> κίνητρα</a:t>
          </a:r>
          <a:endParaRPr lang="en-US" sz="2800" kern="1200" dirty="0"/>
        </a:p>
      </dsp:txBody>
      <dsp:txXfrm>
        <a:off x="4193052" y="527291"/>
        <a:ext cx="2991501" cy="1309166"/>
      </dsp:txXfrm>
    </dsp:sp>
    <dsp:sp modelId="{999E943B-35C5-4951-BBAC-1481C555E3FC}">
      <dsp:nvSpPr>
        <dsp:cNvPr id="0" name=""/>
        <dsp:cNvSpPr/>
      </dsp:nvSpPr>
      <dsp:spPr>
        <a:xfrm rot="1818761">
          <a:off x="2623760" y="2384387"/>
          <a:ext cx="1640717" cy="79277"/>
        </a:xfrm>
        <a:custGeom>
          <a:avLst/>
          <a:gdLst/>
          <a:ahLst/>
          <a:cxnLst/>
          <a:rect l="0" t="0" r="0" b="0"/>
          <a:pathLst>
            <a:path>
              <a:moveTo>
                <a:pt x="0" y="39638"/>
              </a:moveTo>
              <a:lnTo>
                <a:pt x="1640717" y="3963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3101" y="2383008"/>
        <a:ext cx="82035" cy="82035"/>
      </dsp:txXfrm>
    </dsp:sp>
    <dsp:sp modelId="{5B9E5BE4-9907-4317-B1E1-5663B1CD2D44}">
      <dsp:nvSpPr>
        <dsp:cNvPr id="0" name=""/>
        <dsp:cNvSpPr/>
      </dsp:nvSpPr>
      <dsp:spPr>
        <a:xfrm>
          <a:off x="4152322" y="2142763"/>
          <a:ext cx="3072961" cy="139062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7780" rIns="17780" bIns="17780" numCol="1" spcCol="1270" anchor="ctr" anchorCtr="0">
          <a:noAutofit/>
        </a:bodyPr>
        <a:lstStyle/>
        <a:p>
          <a:pPr marL="0" lvl="0" indent="0" algn="ctr" defTabSz="1244600">
            <a:lnSpc>
              <a:spcPct val="100000"/>
            </a:lnSpc>
            <a:spcBef>
              <a:spcPct val="0"/>
            </a:spcBef>
            <a:spcAft>
              <a:spcPct val="35000"/>
            </a:spcAft>
            <a:buNone/>
          </a:pPr>
          <a:r>
            <a:rPr lang="el-GR" sz="2800" kern="1200" dirty="0"/>
            <a:t>Κίνητρα αντίδρασης</a:t>
          </a:r>
          <a:endParaRPr lang="en-US" sz="2800" kern="1200" dirty="0"/>
        </a:p>
      </dsp:txBody>
      <dsp:txXfrm>
        <a:off x="4193052" y="2183493"/>
        <a:ext cx="2991501" cy="13091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4460D-068A-4CAF-B26D-1284C73BD67B}">
      <dsp:nvSpPr>
        <dsp:cNvPr id="0" name=""/>
        <dsp:cNvSpPr/>
      </dsp:nvSpPr>
      <dsp:spPr>
        <a:xfrm>
          <a:off x="3812833" y="1677823"/>
          <a:ext cx="1614185" cy="768205"/>
        </a:xfrm>
        <a:custGeom>
          <a:avLst/>
          <a:gdLst/>
          <a:ahLst/>
          <a:cxnLst/>
          <a:rect l="0" t="0" r="0" b="0"/>
          <a:pathLst>
            <a:path>
              <a:moveTo>
                <a:pt x="0" y="0"/>
              </a:moveTo>
              <a:lnTo>
                <a:pt x="0" y="523509"/>
              </a:lnTo>
              <a:lnTo>
                <a:pt x="1614185" y="523509"/>
              </a:lnTo>
              <a:lnTo>
                <a:pt x="1614185" y="76820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DEB3D-01BE-4AA3-A660-80E356DFC6FD}">
      <dsp:nvSpPr>
        <dsp:cNvPr id="0" name=""/>
        <dsp:cNvSpPr/>
      </dsp:nvSpPr>
      <dsp:spPr>
        <a:xfrm>
          <a:off x="2198648" y="1677823"/>
          <a:ext cx="1614185" cy="768205"/>
        </a:xfrm>
        <a:custGeom>
          <a:avLst/>
          <a:gdLst/>
          <a:ahLst/>
          <a:cxnLst/>
          <a:rect l="0" t="0" r="0" b="0"/>
          <a:pathLst>
            <a:path>
              <a:moveTo>
                <a:pt x="1614185" y="0"/>
              </a:moveTo>
              <a:lnTo>
                <a:pt x="1614185" y="523509"/>
              </a:lnTo>
              <a:lnTo>
                <a:pt x="0" y="523509"/>
              </a:lnTo>
              <a:lnTo>
                <a:pt x="0" y="76820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9DA5B6-8F7C-424A-958C-3045C7978FE1}">
      <dsp:nvSpPr>
        <dsp:cNvPr id="0" name=""/>
        <dsp:cNvSpPr/>
      </dsp:nvSpPr>
      <dsp:spPr>
        <a:xfrm>
          <a:off x="2492136" y="538"/>
          <a:ext cx="2641394" cy="16772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3AB5E-7455-431E-8758-6F2F311D2ECB}">
      <dsp:nvSpPr>
        <dsp:cNvPr id="0" name=""/>
        <dsp:cNvSpPr/>
      </dsp:nvSpPr>
      <dsp:spPr>
        <a:xfrm>
          <a:off x="2785624" y="279352"/>
          <a:ext cx="2641394" cy="167728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l-GR" sz="2500" kern="1200" dirty="0"/>
            <a:t>Εταιρεία διαχείρισης εξαγωγών</a:t>
          </a:r>
          <a:endParaRPr lang="en-US" sz="2500" kern="1200" dirty="0"/>
        </a:p>
      </dsp:txBody>
      <dsp:txXfrm>
        <a:off x="2834750" y="328478"/>
        <a:ext cx="2543142" cy="1579033"/>
      </dsp:txXfrm>
    </dsp:sp>
    <dsp:sp modelId="{52EC737A-5F34-430E-9240-AA471AFDE722}">
      <dsp:nvSpPr>
        <dsp:cNvPr id="0" name=""/>
        <dsp:cNvSpPr/>
      </dsp:nvSpPr>
      <dsp:spPr>
        <a:xfrm>
          <a:off x="877951" y="2446029"/>
          <a:ext cx="2641394" cy="167728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ED8AE0-F5B1-4FAC-9B42-751F70F6B7F8}">
      <dsp:nvSpPr>
        <dsp:cNvPr id="0" name=""/>
        <dsp:cNvSpPr/>
      </dsp:nvSpPr>
      <dsp:spPr>
        <a:xfrm>
          <a:off x="1171439" y="2724843"/>
          <a:ext cx="2641394" cy="1677285"/>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l-GR" sz="2500" kern="1200" dirty="0"/>
            <a:t>Αντιπρόσωποι </a:t>
          </a:r>
          <a:r>
            <a:rPr lang="el-GR" sz="2500" kern="1200" dirty="0" err="1"/>
            <a:t>εξαγωγέων</a:t>
          </a:r>
          <a:r>
            <a:rPr lang="el-GR" sz="2500" kern="1200" dirty="0"/>
            <a:t> με προμήθεια</a:t>
          </a:r>
          <a:endParaRPr lang="en-US" sz="2500" kern="1200" dirty="0"/>
        </a:p>
      </dsp:txBody>
      <dsp:txXfrm>
        <a:off x="1220565" y="2773969"/>
        <a:ext cx="2543142" cy="1579033"/>
      </dsp:txXfrm>
    </dsp:sp>
    <dsp:sp modelId="{47EB7D6E-13AE-4226-9274-DB482222341E}">
      <dsp:nvSpPr>
        <dsp:cNvPr id="0" name=""/>
        <dsp:cNvSpPr/>
      </dsp:nvSpPr>
      <dsp:spPr>
        <a:xfrm>
          <a:off x="4106322" y="2446029"/>
          <a:ext cx="2641394" cy="167728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701AB-4968-420E-ABA9-5BBAFEE60E0F}">
      <dsp:nvSpPr>
        <dsp:cNvPr id="0" name=""/>
        <dsp:cNvSpPr/>
      </dsp:nvSpPr>
      <dsp:spPr>
        <a:xfrm>
          <a:off x="4399810" y="2724843"/>
          <a:ext cx="2641394" cy="1677285"/>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l-GR" sz="2500" kern="1200" dirty="0"/>
            <a:t>Ανάληψη κυριότητας επί των αγαθών</a:t>
          </a:r>
          <a:endParaRPr lang="en-US" sz="2500" kern="1200" dirty="0"/>
        </a:p>
      </dsp:txBody>
      <dsp:txXfrm>
        <a:off x="4448936" y="2773969"/>
        <a:ext cx="2543142" cy="15790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8EB77-6CF4-4D45-B479-C9A21581EC88}">
      <dsp:nvSpPr>
        <dsp:cNvPr id="0" name=""/>
        <dsp:cNvSpPr/>
      </dsp:nvSpPr>
      <dsp:spPr>
        <a:xfrm>
          <a:off x="644" y="651630"/>
          <a:ext cx="3090142" cy="309014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l-GR" sz="2300" kern="1200" dirty="0"/>
            <a:t>Δικαιοπάροχος</a:t>
          </a:r>
          <a:endParaRPr lang="en-US" sz="2300" kern="1200" dirty="0"/>
        </a:p>
      </dsp:txBody>
      <dsp:txXfrm>
        <a:off x="453185" y="1104171"/>
        <a:ext cx="2185060" cy="2185060"/>
      </dsp:txXfrm>
    </dsp:sp>
    <dsp:sp modelId="{380D8918-4860-4B7D-89B8-16260FBCFE4D}">
      <dsp:nvSpPr>
        <dsp:cNvPr id="0" name=""/>
        <dsp:cNvSpPr/>
      </dsp:nvSpPr>
      <dsp:spPr>
        <a:xfrm>
          <a:off x="1079432" y="18194"/>
          <a:ext cx="5459633" cy="10429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l-GR" sz="1800" kern="1200" dirty="0"/>
            <a:t>Εμπορικά σήματα</a:t>
          </a:r>
          <a:r>
            <a:rPr lang="en-US" sz="1800" kern="1200" dirty="0"/>
            <a:t>, </a:t>
          </a:r>
          <a:r>
            <a:rPr lang="el-GR" sz="1800" kern="1200" dirty="0"/>
            <a:t>διαδικασίες, φήμη προϊόντος, υπηρεσίες</a:t>
          </a:r>
          <a:endParaRPr lang="en-US" sz="1800" kern="1200" dirty="0"/>
        </a:p>
      </dsp:txBody>
      <dsp:txXfrm>
        <a:off x="1079432" y="226779"/>
        <a:ext cx="5146756" cy="625753"/>
      </dsp:txXfrm>
    </dsp:sp>
    <dsp:sp modelId="{5266C52F-EAAF-4C05-A1E3-9008B58C72AC}">
      <dsp:nvSpPr>
        <dsp:cNvPr id="0" name=""/>
        <dsp:cNvSpPr/>
      </dsp:nvSpPr>
      <dsp:spPr>
        <a:xfrm>
          <a:off x="4636456" y="651630"/>
          <a:ext cx="3090142" cy="309014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l-GR" sz="2300" kern="1200" dirty="0"/>
            <a:t>Δικαιοδόχος</a:t>
          </a:r>
          <a:endParaRPr lang="en-US" sz="2300" kern="1200" dirty="0"/>
        </a:p>
      </dsp:txBody>
      <dsp:txXfrm>
        <a:off x="5088997" y="1104171"/>
        <a:ext cx="2185060" cy="2185060"/>
      </dsp:txXfrm>
    </dsp:sp>
    <dsp:sp modelId="{76B43DFA-0C4D-415B-99B4-0446F4E6CD30}">
      <dsp:nvSpPr>
        <dsp:cNvPr id="0" name=""/>
        <dsp:cNvSpPr/>
      </dsp:nvSpPr>
      <dsp:spPr>
        <a:xfrm rot="10800000">
          <a:off x="1296926" y="3135288"/>
          <a:ext cx="5242137" cy="104292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l-GR" sz="1800" kern="1200" dirty="0"/>
            <a:t>Αμοιβή</a:t>
          </a:r>
          <a:endParaRPr lang="en-US" sz="1800" kern="1200" dirty="0"/>
        </a:p>
      </dsp:txBody>
      <dsp:txXfrm rot="10800000">
        <a:off x="1609803" y="3343873"/>
        <a:ext cx="4929260" cy="62575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A6DA8-59A4-4459-8298-BBF4D87D3E9E}" type="datetimeFigureOut">
              <a:rPr lang="en-US" smtClean="0"/>
              <a:pPr/>
              <a:t>9/23/2019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9BACE-01EE-4DE2-98CE-800782D456FC}" type="slidenum">
              <a:rPr lang="en-US" smtClean="0"/>
              <a:pPr/>
              <a:t>‹#›</a:t>
            </a:fld>
            <a:endParaRPr lang="en-US"/>
          </a:p>
        </p:txBody>
      </p:sp>
    </p:spTree>
    <p:extLst>
      <p:ext uri="{BB962C8B-B14F-4D97-AF65-F5344CB8AC3E}">
        <p14:creationId xmlns:p14="http://schemas.microsoft.com/office/powerpoint/2010/main" val="1426756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A2DF-DA49-4AB0-A3BF-CD2C467D0D7F}" type="datetimeFigureOut">
              <a:rPr lang="en-US" smtClean="0"/>
              <a:pPr/>
              <a:t>9/23/2019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95DCC-EE18-4545-A460-FEB7AB82EEA5}" type="slidenum">
              <a:rPr lang="en-US" smtClean="0"/>
              <a:pPr/>
              <a:t>‹#›</a:t>
            </a:fld>
            <a:endParaRPr lang="en-US"/>
          </a:p>
        </p:txBody>
      </p:sp>
    </p:spTree>
    <p:extLst>
      <p:ext uri="{BB962C8B-B14F-4D97-AF65-F5344CB8AC3E}">
        <p14:creationId xmlns:p14="http://schemas.microsoft.com/office/powerpoint/2010/main" val="3139514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95DCC-EE18-4545-A460-FEB7AB82EEA5}" type="slidenum">
              <a:rPr lang="en-US" smtClean="0"/>
              <a:pPr/>
              <a:t>1</a:t>
            </a:fld>
            <a:endParaRPr lang="en-US"/>
          </a:p>
        </p:txBody>
      </p:sp>
    </p:spTree>
    <p:extLst>
      <p:ext uri="{BB962C8B-B14F-4D97-AF65-F5344CB8AC3E}">
        <p14:creationId xmlns:p14="http://schemas.microsoft.com/office/powerpoint/2010/main" val="165404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Ownership advantages </a:t>
            </a:r>
            <a:r>
              <a:rPr lang="en-US" sz="1200" kern="1200" dirty="0">
                <a:solidFill>
                  <a:schemeClr val="tx1"/>
                </a:solidFill>
                <a:latin typeface="Times New Roman" pitchFamily="18" charset="0"/>
                <a:ea typeface="+mn-ea"/>
                <a:cs typeface="Times New Roman" pitchFamily="18" charset="0"/>
              </a:rPr>
              <a:t>are resources owned by a firm that give it a competitive advantage over its industry rivals. Because ownership advantages often determine a firm’s  bargaining strength, they can influence the outcome of entry mode negotiations.</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Location advantages </a:t>
            </a:r>
            <a:r>
              <a:rPr lang="en-US" sz="1200" kern="1200" dirty="0">
                <a:solidFill>
                  <a:schemeClr val="tx1"/>
                </a:solidFill>
                <a:latin typeface="Times New Roman" pitchFamily="18" charset="0"/>
                <a:ea typeface="+mn-ea"/>
                <a:cs typeface="Times New Roman" pitchFamily="18" charset="0"/>
              </a:rPr>
              <a:t>affect the desirability of host country production relative to home country production. If home country production is found to be more desirable than host country production, the firm will choose to enter the host country market via exporting. Conversely, if host country production is more desirable, the firm may invest in foreign facilities or license the use of its technology and brand names to existing host country producers.</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Internalization advantages </a:t>
            </a:r>
            <a:r>
              <a:rPr lang="en-US" sz="1200" kern="1200" dirty="0">
                <a:solidFill>
                  <a:schemeClr val="tx1"/>
                </a:solidFill>
                <a:latin typeface="Times New Roman" pitchFamily="18" charset="0"/>
                <a:ea typeface="+mn-ea"/>
                <a:cs typeface="Times New Roman" pitchFamily="18" charset="0"/>
              </a:rPr>
              <a:t>make it desirable for a firm to produce a good or service itself, rather than contracting with another firm to produce it. Transaction costs are critical to this decision. If such costs are high, the firm may rely on FDI and joint ventures as entry modes. If they are low, the firm may use franchising, licensing, or contract manufacturing. </a:t>
            </a:r>
          </a:p>
          <a:p>
            <a:pPr marL="171450" indent="-171450" hangingPunct="0">
              <a:buFont typeface="Arial" panose="020B0604020202020204" pitchFamily="34" charset="0"/>
              <a:buChar char="•"/>
            </a:pPr>
            <a:r>
              <a:rPr lang="en-US" b="1" dirty="0"/>
              <a:t>Other factors may affect the choice of entry mode. For example, a firm is likely to consider its need for control and the availability of resources. </a:t>
            </a:r>
            <a:r>
              <a:rPr lang="en-US" dirty="0"/>
              <a:t>To reduce uncertainty, a firm may prefer an initial entry mode that offers a high degree of control. However, if capital and executive talent are in short supply, that firm may not be able to afford the large capital investments this control entails. Therefore, the firm may use an entry mode such as licensing that will be less costly. A firm’s overall global strategy also may affect the choice of entry mode. If it intends to exploit economies of scale and synergies between its domestic and international operations, the firm may prefer ownership-oriented entry modes. Conversely, if the firm’s competitive strengths are flexibility and responsiveness to changing market conditions, it can consider all entry modes warranted by local conditions in a given host country.</a:t>
            </a:r>
          </a:p>
          <a:p>
            <a:pPr marL="171450" indent="-171450" hangingPunct="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10</a:t>
            </a:fld>
            <a:endParaRPr lang="en-US" dirty="0"/>
          </a:p>
        </p:txBody>
      </p:sp>
    </p:spTree>
    <p:extLst>
      <p:ext uri="{BB962C8B-B14F-4D97-AF65-F5344CB8AC3E}">
        <p14:creationId xmlns:p14="http://schemas.microsoft.com/office/powerpoint/2010/main" val="99084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kern="1200" dirty="0">
                <a:solidFill>
                  <a:schemeClr val="tx1"/>
                </a:solidFill>
                <a:latin typeface="Times New Roman" pitchFamily="18" charset="0"/>
                <a:ea typeface="+mn-ea"/>
                <a:cs typeface="Times New Roman" pitchFamily="18" charset="0"/>
              </a:rPr>
              <a:t>Exporting offers a firm several advantages.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First, the firm can control its financial exposure to the host country market. If the firm chooses to hire a host country firm to distribute its products, its financial exposure may be limited to start-up costs for marketing research, selecting a local distributor, and advertising. If the firm chooses to distribute its products itself, financial exposure may rise substantially; since it will have to equip and operate distribution centers, hire employees, and market products.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Second, exporting permits a firm to enter a foreign market gradually, thereby allowing it to assess local conditions and fine-tune its products to meet the needs of host country consumers. If its exports are well received by foreign consumers, the firm may use this experience as a basis for a more extensive entry into that market.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11</a:t>
            </a:fld>
            <a:endParaRPr lang="en-US" dirty="0"/>
          </a:p>
        </p:txBody>
      </p:sp>
    </p:spTree>
    <p:extLst>
      <p:ext uri="{BB962C8B-B14F-4D97-AF65-F5344CB8AC3E}">
        <p14:creationId xmlns:p14="http://schemas.microsoft.com/office/powerpoint/2010/main" val="46501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Firms may have proactive or reactive motivations for exporting. </a:t>
            </a:r>
            <a:r>
              <a:rPr lang="en-US" b="1" dirty="0"/>
              <a:t>Proactive motivations </a:t>
            </a:r>
            <a:r>
              <a:rPr lang="en-US" dirty="0"/>
              <a:t>are those that pull a firm into foreign markets as a result of opportunities available there.</a:t>
            </a:r>
          </a:p>
          <a:p>
            <a:pPr marL="171450" indent="-171450" hangingPunct="0">
              <a:buFont typeface="Arial" panose="020B0604020202020204" pitchFamily="34" charset="0"/>
              <a:buChar char="•"/>
            </a:pPr>
            <a:r>
              <a:rPr lang="en-US" b="1" dirty="0"/>
              <a:t>Reactive motivations </a:t>
            </a:r>
            <a:r>
              <a:rPr lang="en-US" dirty="0"/>
              <a:t>for exporting are those that push a firm into foreign markets, often because opportunities are decreasing in the domestic market. Some firms turn to exporting because their production lines are running below capacity or because they seek higher profit margins in foreign markets in the face of downturns in domestic demand.</a:t>
            </a:r>
          </a:p>
        </p:txBody>
      </p:sp>
      <p:sp>
        <p:nvSpPr>
          <p:cNvPr id="4" name="Slide Number Placeholder 3"/>
          <p:cNvSpPr>
            <a:spLocks noGrp="1"/>
          </p:cNvSpPr>
          <p:nvPr>
            <p:ph type="sldNum" sz="quarter" idx="10"/>
          </p:nvPr>
        </p:nvSpPr>
        <p:spPr/>
        <p:txBody>
          <a:bodyPr/>
          <a:lstStyle/>
          <a:p>
            <a:fld id="{D6E1E8FD-AD1D-455A-A52F-E38B886C602C}" type="slidenum">
              <a:rPr lang="en-US" smtClean="0"/>
              <a:pPr/>
              <a:t>12</a:t>
            </a:fld>
            <a:endParaRPr lang="en-US" dirty="0"/>
          </a:p>
        </p:txBody>
      </p:sp>
    </p:spTree>
    <p:extLst>
      <p:ext uri="{BB962C8B-B14F-4D97-AF65-F5344CB8AC3E}">
        <p14:creationId xmlns:p14="http://schemas.microsoft.com/office/powerpoint/2010/main" val="421628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b="1" kern="1200" dirty="0">
                <a:solidFill>
                  <a:schemeClr val="tx1"/>
                </a:solidFill>
                <a:latin typeface="Times New Roman" pitchFamily="18" charset="0"/>
                <a:ea typeface="+mn-ea"/>
                <a:cs typeface="Times New Roman" pitchFamily="18" charset="0"/>
              </a:rPr>
              <a:t>Indirect exporting </a:t>
            </a:r>
            <a:r>
              <a:rPr lang="en-US" sz="1200" kern="1200" dirty="0">
                <a:solidFill>
                  <a:schemeClr val="tx1"/>
                </a:solidFill>
                <a:latin typeface="Times New Roman" pitchFamily="18" charset="0"/>
                <a:ea typeface="+mn-ea"/>
                <a:cs typeface="Times New Roman" pitchFamily="18" charset="0"/>
              </a:rPr>
              <a:t>occurs in several ways. For </a:t>
            </a:r>
            <a:r>
              <a:rPr lang="en-US" dirty="0"/>
              <a:t>example, a</a:t>
            </a:r>
            <a:r>
              <a:rPr lang="en-US" sz="1200" kern="1200" dirty="0">
                <a:solidFill>
                  <a:schemeClr val="tx1"/>
                </a:solidFill>
                <a:latin typeface="Times New Roman" pitchFamily="18" charset="0"/>
                <a:ea typeface="+mn-ea"/>
                <a:cs typeface="Times New Roman" pitchFamily="18" charset="0"/>
              </a:rPr>
              <a:t> firm may sell its product to a domestic customer, a domestic wholesaler, or a foreign firm’s local subsidiary. All of them which will export the product, in either its original form or a modified form. In most cases, indirect exporting activities are not part of a conscious internationalization strategy by a firm. </a:t>
            </a:r>
            <a:r>
              <a:rPr lang="en-US" dirty="0"/>
              <a:t>Thus, the </a:t>
            </a:r>
            <a:r>
              <a:rPr lang="en-US" sz="1200" kern="1200" dirty="0">
                <a:solidFill>
                  <a:schemeClr val="tx1"/>
                </a:solidFill>
                <a:latin typeface="Times New Roman" pitchFamily="18" charset="0"/>
                <a:ea typeface="+mn-ea"/>
                <a:cs typeface="Times New Roman" pitchFamily="18" charset="0"/>
              </a:rPr>
              <a:t>firm will gain little international business experience from indirect exporting.</a:t>
            </a:r>
          </a:p>
        </p:txBody>
      </p:sp>
      <p:sp>
        <p:nvSpPr>
          <p:cNvPr id="4" name="Slide Number Placeholder 3"/>
          <p:cNvSpPr>
            <a:spLocks noGrp="1"/>
          </p:cNvSpPr>
          <p:nvPr>
            <p:ph type="sldNum" sz="quarter" idx="10"/>
          </p:nvPr>
        </p:nvSpPr>
        <p:spPr/>
        <p:txBody>
          <a:bodyPr/>
          <a:lstStyle/>
          <a:p>
            <a:fld id="{D6E1E8FD-AD1D-455A-A52F-E38B886C602C}" type="slidenum">
              <a:rPr lang="en-US" smtClean="0"/>
              <a:pPr/>
              <a:t>13</a:t>
            </a:fld>
            <a:endParaRPr lang="en-US" dirty="0"/>
          </a:p>
        </p:txBody>
      </p:sp>
    </p:spTree>
    <p:extLst>
      <p:ext uri="{BB962C8B-B14F-4D97-AF65-F5344CB8AC3E}">
        <p14:creationId xmlns:p14="http://schemas.microsoft.com/office/powerpoint/2010/main" val="245661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b="1" kern="1200" dirty="0">
                <a:solidFill>
                  <a:schemeClr val="tx1"/>
                </a:solidFill>
                <a:latin typeface="Times New Roman" pitchFamily="18" charset="0"/>
                <a:ea typeface="+mn-ea"/>
                <a:cs typeface="Times New Roman" pitchFamily="18" charset="0"/>
              </a:rPr>
              <a:t>Direct exporting </a:t>
            </a:r>
            <a:r>
              <a:rPr lang="en-US" sz="1200" kern="1200" dirty="0">
                <a:solidFill>
                  <a:schemeClr val="tx1"/>
                </a:solidFill>
                <a:latin typeface="Times New Roman" pitchFamily="18" charset="0"/>
                <a:ea typeface="+mn-ea"/>
                <a:cs typeface="Times New Roman" pitchFamily="18" charset="0"/>
              </a:rPr>
              <a:t>occurs through sales to customers located outside the firm’s home country. Initially, direct exporting to a foreign market is often the result of an unsolicited order. </a:t>
            </a:r>
            <a:r>
              <a:rPr lang="en-US" dirty="0"/>
              <a:t>S</a:t>
            </a:r>
            <a:r>
              <a:rPr lang="en-US" sz="1200" kern="1200" dirty="0">
                <a:solidFill>
                  <a:schemeClr val="tx1"/>
                </a:solidFill>
                <a:latin typeface="Times New Roman" pitchFamily="18" charset="0"/>
                <a:ea typeface="+mn-ea"/>
                <a:cs typeface="Times New Roman" pitchFamily="18" charset="0"/>
              </a:rPr>
              <a:t>ubsequent direct exporting typically results from the company’s deliberate efforts to expand its business internationally. Through direct exporting, the firm will learn  about operating internationally. Such expertise can encourage it to become more aggressive in exploiting new international exporting opportunities.</a:t>
            </a:r>
          </a:p>
        </p:txBody>
      </p:sp>
      <p:sp>
        <p:nvSpPr>
          <p:cNvPr id="4" name="Slide Number Placeholder 3"/>
          <p:cNvSpPr>
            <a:spLocks noGrp="1"/>
          </p:cNvSpPr>
          <p:nvPr>
            <p:ph type="sldNum" sz="quarter" idx="10"/>
          </p:nvPr>
        </p:nvSpPr>
        <p:spPr/>
        <p:txBody>
          <a:bodyPr/>
          <a:lstStyle/>
          <a:p>
            <a:fld id="{D6E1E8FD-AD1D-455A-A52F-E38B886C602C}" type="slidenum">
              <a:rPr lang="en-US" smtClean="0"/>
              <a:pPr/>
              <a:t>14</a:t>
            </a:fld>
            <a:endParaRPr lang="en-US" dirty="0"/>
          </a:p>
        </p:txBody>
      </p:sp>
    </p:spTree>
    <p:extLst>
      <p:ext uri="{BB962C8B-B14F-4D97-AF65-F5344CB8AC3E}">
        <p14:creationId xmlns:p14="http://schemas.microsoft.com/office/powerpoint/2010/main" val="299587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An </a:t>
            </a:r>
            <a:r>
              <a:rPr lang="en-US" sz="1200" b="1" kern="1200" dirty="0">
                <a:solidFill>
                  <a:schemeClr val="tx1"/>
                </a:solidFill>
                <a:latin typeface="Times New Roman" pitchFamily="18" charset="0"/>
                <a:ea typeface="+mn-ea"/>
                <a:cs typeface="Times New Roman" pitchFamily="18" charset="0"/>
              </a:rPr>
              <a:t>intracorporate transfer </a:t>
            </a:r>
            <a:r>
              <a:rPr lang="en-US" sz="1200" kern="1200" dirty="0">
                <a:solidFill>
                  <a:schemeClr val="tx1"/>
                </a:solidFill>
                <a:latin typeface="Times New Roman" pitchFamily="18" charset="0"/>
                <a:ea typeface="+mn-ea"/>
                <a:cs typeface="Times New Roman" pitchFamily="18" charset="0"/>
              </a:rPr>
              <a:t>is the sale of goods by a firm in one country to an affiliated firm in another country. Such transfers are an important part of international trade. Many MNEs import and export semi-finished products and component parts constantly. By so doing, they use the productive capacity of both their domestic and foreign factories more efficiently.</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15</a:t>
            </a:fld>
            <a:endParaRPr lang="en-US" dirty="0"/>
          </a:p>
        </p:txBody>
      </p:sp>
    </p:spTree>
    <p:extLst>
      <p:ext uri="{BB962C8B-B14F-4D97-AF65-F5344CB8AC3E}">
        <p14:creationId xmlns:p14="http://schemas.microsoft.com/office/powerpoint/2010/main" val="3464737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A firm must consider many other factors besides which form of exporting to use:</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Government policies </a:t>
            </a:r>
            <a:r>
              <a:rPr lang="en-US" sz="1200" kern="1200" dirty="0">
                <a:solidFill>
                  <a:schemeClr val="tx1"/>
                </a:solidFill>
                <a:latin typeface="Times New Roman" pitchFamily="18" charset="0"/>
                <a:ea typeface="+mn-ea"/>
                <a:cs typeface="Times New Roman" pitchFamily="18" charset="0"/>
              </a:rPr>
              <a:t>such as financing programs and other forms of home country subsidization can encourage exporting as an entry mode. Conversely, host countries may discourage exports by imposing tariffs and NTBs on imported goods.</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Marketing concerns</a:t>
            </a:r>
            <a:r>
              <a:rPr lang="en-US" sz="1200" kern="1200" dirty="0">
                <a:solidFill>
                  <a:schemeClr val="tx1"/>
                </a:solidFill>
                <a:latin typeface="Times New Roman" pitchFamily="18" charset="0"/>
                <a:ea typeface="+mn-ea"/>
                <a:cs typeface="Times New Roman" pitchFamily="18" charset="0"/>
              </a:rPr>
              <a:t> such as image, distribution, and customer service, may also affect the decision to export. Often foreign goods have a certain product image or cachet that domestically produced goods cannot duplicate. In addition, the firm’s need for quick and constant feedback from customers will influence how it handles exports. </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Logistical considerations </a:t>
            </a:r>
            <a:r>
              <a:rPr lang="en-US" sz="1200" kern="1200" dirty="0">
                <a:solidFill>
                  <a:schemeClr val="tx1"/>
                </a:solidFill>
                <a:latin typeface="Times New Roman" pitchFamily="18" charset="0"/>
                <a:ea typeface="+mn-ea"/>
                <a:cs typeface="Times New Roman" pitchFamily="18" charset="0"/>
              </a:rPr>
              <a:t>also enter into the decision to export. The firm must consider the physical distribution costs of warehousing, packaging, transporting, and distributing its goods, as well as inventory carrying costs </a:t>
            </a:r>
            <a:r>
              <a:rPr lang="en-US" dirty="0"/>
              <a:t>for itself and </a:t>
            </a:r>
            <a:r>
              <a:rPr lang="en-US" sz="1200" kern="1200" dirty="0">
                <a:solidFill>
                  <a:schemeClr val="tx1"/>
                </a:solidFill>
                <a:latin typeface="Times New Roman" pitchFamily="18" charset="0"/>
                <a:ea typeface="+mn-ea"/>
                <a:cs typeface="Times New Roman" pitchFamily="18" charset="0"/>
              </a:rPr>
              <a:t>its customers. Firms choosing to export from domestic factories must also maintain competitive levels of customer service for their foreign customers. </a:t>
            </a:r>
          </a:p>
          <a:p>
            <a:pPr marL="171450" indent="-171450" hangingPunct="0">
              <a:buFont typeface="Arial" panose="020B0604020202020204" pitchFamily="34" charset="0"/>
              <a:buChar char="•"/>
            </a:pPr>
            <a:r>
              <a:rPr lang="en-US" b="1" dirty="0"/>
              <a:t>Distribution issues </a:t>
            </a:r>
            <a:r>
              <a:rPr lang="en-US" dirty="0"/>
              <a:t>also influence a firm’s decision to export. A firm experienced in exporting may establish its own distribution networks in key markets. If a firm lacks the expertise to market its products abroad, it will seek a local distributor in its target market. The importance of selecting a distributor whose goals and business methods are compatible with those of the exporter cannot be overstated.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16</a:t>
            </a:fld>
            <a:endParaRPr lang="en-US" dirty="0"/>
          </a:p>
        </p:txBody>
      </p:sp>
    </p:spTree>
    <p:extLst>
      <p:ext uri="{BB962C8B-B14F-4D97-AF65-F5344CB8AC3E}">
        <p14:creationId xmlns:p14="http://schemas.microsoft.com/office/powerpoint/2010/main" val="351956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exporter may market and distribute its goods in international markets by using one or more </a:t>
            </a:r>
            <a:r>
              <a:rPr lang="en-US" b="1" dirty="0"/>
              <a:t>intermediaries</a:t>
            </a:r>
            <a:r>
              <a:rPr lang="en-US" dirty="0"/>
              <a:t>, third parties that specialize in facilitating imports and exports. Intermediaries include export management companies, Webb-Pomerene associations, and international trading companies. These specialists may offer limited services, such as handling transportation and documentation. Or they may perform more extensive roles, including taking ownership of foreign-bound goods or assuming total responsibility for marketing and financing exports. </a:t>
            </a:r>
          </a:p>
        </p:txBody>
      </p:sp>
      <p:sp>
        <p:nvSpPr>
          <p:cNvPr id="4" name="Slide Number Placeholder 3"/>
          <p:cNvSpPr>
            <a:spLocks noGrp="1"/>
          </p:cNvSpPr>
          <p:nvPr>
            <p:ph type="sldNum" sz="quarter" idx="10"/>
          </p:nvPr>
        </p:nvSpPr>
        <p:spPr/>
        <p:txBody>
          <a:bodyPr/>
          <a:lstStyle/>
          <a:p>
            <a:fld id="{D6E1E8FD-AD1D-455A-A52F-E38B886C602C}" type="slidenum">
              <a:rPr lang="en-US" smtClean="0"/>
              <a:pPr/>
              <a:t>17</a:t>
            </a:fld>
            <a:endParaRPr lang="en-US" dirty="0"/>
          </a:p>
        </p:txBody>
      </p:sp>
    </p:spTree>
    <p:extLst>
      <p:ext uri="{BB962C8B-B14F-4D97-AF65-F5344CB8AC3E}">
        <p14:creationId xmlns:p14="http://schemas.microsoft.com/office/powerpoint/2010/main" val="1787552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An </a:t>
            </a:r>
            <a:r>
              <a:rPr lang="en-US" sz="1200" b="1" kern="1200" dirty="0">
                <a:solidFill>
                  <a:schemeClr val="tx1"/>
                </a:solidFill>
                <a:latin typeface="Times New Roman" pitchFamily="18" charset="0"/>
                <a:ea typeface="+mn-ea"/>
                <a:cs typeface="Times New Roman" pitchFamily="18" charset="0"/>
              </a:rPr>
              <a:t>export management company </a:t>
            </a:r>
            <a:r>
              <a:rPr lang="en-US" sz="1200" kern="1200" dirty="0">
                <a:solidFill>
                  <a:schemeClr val="tx1"/>
                </a:solidFill>
                <a:latin typeface="Times New Roman" pitchFamily="18" charset="0"/>
                <a:ea typeface="+mn-ea"/>
                <a:cs typeface="Times New Roman" pitchFamily="18" charset="0"/>
              </a:rPr>
              <a:t>(EMC) acts as its client’s export department. An EMC’s staff is knowledgeable about </a:t>
            </a:r>
            <a:r>
              <a:rPr lang="en-US" dirty="0"/>
              <a:t>the </a:t>
            </a:r>
            <a:r>
              <a:rPr lang="en-US" sz="1200" kern="1200" dirty="0">
                <a:solidFill>
                  <a:schemeClr val="tx1"/>
                </a:solidFill>
                <a:latin typeface="Times New Roman" pitchFamily="18" charset="0"/>
                <a:ea typeface="+mn-ea"/>
                <a:cs typeface="Times New Roman" pitchFamily="18" charset="0"/>
              </a:rPr>
              <a:t>legal, financial, and logistical details of exporting, so the exporter does not need to develop this expertise in-house. The EMC may also provide advice about consumer needs and available distribution channels in the foreign markets the exporter wants to penetrate.</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EMCs usually operate in one of two ways. Some </a:t>
            </a:r>
            <a:r>
              <a:rPr lang="en-US" sz="1200" b="1" kern="1200" dirty="0">
                <a:solidFill>
                  <a:schemeClr val="tx1"/>
                </a:solidFill>
                <a:latin typeface="Times New Roman" pitchFamily="18" charset="0"/>
                <a:ea typeface="+mn-ea"/>
                <a:cs typeface="Times New Roman" pitchFamily="18" charset="0"/>
              </a:rPr>
              <a:t>act as commission agents for exporters</a:t>
            </a:r>
            <a:r>
              <a:rPr lang="en-US" sz="1200" kern="1200" dirty="0">
                <a:solidFill>
                  <a:schemeClr val="tx1"/>
                </a:solidFill>
                <a:latin typeface="Times New Roman" pitchFamily="18" charset="0"/>
                <a:ea typeface="+mn-ea"/>
                <a:cs typeface="Times New Roman" pitchFamily="18" charset="0"/>
              </a:rPr>
              <a:t>. They handle the details of shipping, clearing customs, and preparing documents in return for an agreed-upon fee. In this case, the exporter normally invoices the client and provides any financing it may need. </a:t>
            </a:r>
            <a:r>
              <a:rPr lang="en-US" sz="1200" b="0" kern="1200" dirty="0">
                <a:solidFill>
                  <a:schemeClr val="tx1"/>
                </a:solidFill>
                <a:latin typeface="Times New Roman" pitchFamily="18" charset="0"/>
                <a:ea typeface="+mn-ea"/>
                <a:cs typeface="Times New Roman" pitchFamily="18" charset="0"/>
              </a:rPr>
              <a:t>Others</a:t>
            </a:r>
            <a:r>
              <a:rPr lang="en-US" sz="1200" b="1" kern="1200" dirty="0">
                <a:solidFill>
                  <a:schemeClr val="tx1"/>
                </a:solidFill>
                <a:latin typeface="Times New Roman" pitchFamily="18" charset="0"/>
                <a:ea typeface="+mn-ea"/>
                <a:cs typeface="Times New Roman" pitchFamily="18" charset="0"/>
              </a:rPr>
              <a:t> take title to the goods</a:t>
            </a:r>
            <a:r>
              <a:rPr lang="en-US" sz="1200" kern="1200" dirty="0">
                <a:solidFill>
                  <a:schemeClr val="tx1"/>
                </a:solidFill>
                <a:latin typeface="Times New Roman" pitchFamily="18" charset="0"/>
                <a:ea typeface="+mn-ea"/>
                <a:cs typeface="Times New Roman" pitchFamily="18" charset="0"/>
              </a:rPr>
              <a:t>. They make money by reselling them at a higher price to foreign customers. These EMCs may offer customer financing or design and implement advertising and promotional campaigns for the product.</a:t>
            </a:r>
          </a:p>
          <a:p>
            <a:pPr hangingPunct="0"/>
            <a:r>
              <a:rPr lang="en-US" sz="1200" kern="1200" dirty="0">
                <a:solidFill>
                  <a:schemeClr val="tx1"/>
                </a:solidFill>
                <a:latin typeface="Times New Roman" pitchFamily="18" charset="0"/>
                <a:ea typeface="+mn-ea"/>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18</a:t>
            </a:fld>
            <a:endParaRPr lang="en-US" dirty="0"/>
          </a:p>
        </p:txBody>
      </p:sp>
    </p:spTree>
    <p:extLst>
      <p:ext uri="{BB962C8B-B14F-4D97-AF65-F5344CB8AC3E}">
        <p14:creationId xmlns:p14="http://schemas.microsoft.com/office/powerpoint/2010/main" val="2026240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First authorized by the Export Trade Act of 1918, a Webb-Pomerene association is a group of U.S. firms that operate within the same industry. Members of this association are allowed by law to coordinate their export activities without fear of violating U.S. antitrust laws. In addition, a Webb-Pomerene association engages in market research. It also oversees promotional activities, freight consolidation, contract negotiations, and other services for its members. It may also directly engage in exporting—buy</a:t>
            </a:r>
            <a:r>
              <a:rPr lang="en-US" baseline="0" dirty="0"/>
              <a:t>ing </a:t>
            </a:r>
            <a:r>
              <a:rPr lang="en-US" dirty="0"/>
              <a:t>goods from members and selling</a:t>
            </a:r>
            <a:r>
              <a:rPr lang="en-US" baseline="0" dirty="0"/>
              <a:t> them in f</a:t>
            </a:r>
            <a:r>
              <a:rPr lang="en-US" dirty="0"/>
              <a:t>oreign markets on the association’s behalf. </a:t>
            </a:r>
          </a:p>
          <a:p>
            <a:pPr marL="171450" indent="-171450">
              <a:buFont typeface="Arial" panose="020B0604020202020204" pitchFamily="34" charset="0"/>
              <a:buChar char="•"/>
            </a:pPr>
            <a:r>
              <a:rPr lang="en-US" dirty="0"/>
              <a:t>Although these associations were originally designed to allow smaller, related firms to cooperate in promoting exports, most are now dominated by larger firms. However, these associations don’t play a major role in international business. Fewer than 25 such associations exist today, and they tend to be concentrated in raw materials such as wood pulp, sulfur, and phosphate rock.</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19</a:t>
            </a:fld>
            <a:endParaRPr lang="en-US" dirty="0"/>
          </a:p>
        </p:txBody>
      </p:sp>
    </p:spTree>
    <p:extLst>
      <p:ext uri="{BB962C8B-B14F-4D97-AF65-F5344CB8AC3E}">
        <p14:creationId xmlns:p14="http://schemas.microsoft.com/office/powerpoint/2010/main" val="91140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a:t>
            </a:fld>
            <a:endParaRPr lang="en-US" dirty="0"/>
          </a:p>
        </p:txBody>
      </p:sp>
    </p:spTree>
    <p:extLst>
      <p:ext uri="{BB962C8B-B14F-4D97-AF65-F5344CB8AC3E}">
        <p14:creationId xmlns:p14="http://schemas.microsoft.com/office/powerpoint/2010/main" val="1680847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An </a:t>
            </a:r>
            <a:r>
              <a:rPr lang="en-US" b="1" dirty="0"/>
              <a:t>international trading company </a:t>
            </a:r>
            <a:r>
              <a:rPr lang="en-US" dirty="0"/>
              <a:t>is a firm directly engaged in importing and exporting a wide variety of goods for its own account. It</a:t>
            </a:r>
            <a:r>
              <a:rPr lang="en-US" baseline="0" dirty="0"/>
              <a:t> </a:t>
            </a:r>
            <a:r>
              <a:rPr lang="en-US" dirty="0"/>
              <a:t>provides a full gamut of services; including market research, customs documentation, international transportation, and host country distribution, marketing, and financing. Typically, international trading companies have agents and offices worldwide. The economic intelligence information they glean from these international operations is one of their most potent competitive weapons.</a:t>
            </a:r>
          </a:p>
          <a:p>
            <a:pPr hangingPunct="0"/>
            <a:r>
              <a:rPr lang="en-US" dirty="0"/>
              <a:t>The most important international trading companies in the global marketplace are Japan’s </a:t>
            </a:r>
            <a:r>
              <a:rPr lang="en-US" i="1" dirty="0"/>
              <a:t>sogo shosha</a:t>
            </a:r>
            <a:r>
              <a:rPr lang="en-US" dirty="0"/>
              <a:t>, an integral part of Japan’s </a:t>
            </a:r>
            <a:r>
              <a:rPr lang="en-US" i="1" dirty="0"/>
              <a:t>keiretsu</a:t>
            </a:r>
            <a:r>
              <a:rPr lang="en-US" dirty="0"/>
              <a:t> system. The </a:t>
            </a:r>
            <a:r>
              <a:rPr lang="en-US" dirty="0" err="1"/>
              <a:t>sogo</a:t>
            </a:r>
            <a:r>
              <a:rPr lang="en-US" dirty="0"/>
              <a:t> </a:t>
            </a:r>
            <a:r>
              <a:rPr lang="en-US" dirty="0" err="1"/>
              <a:t>shosha</a:t>
            </a:r>
            <a:r>
              <a:rPr lang="en-US" dirty="0"/>
              <a:t> have prospered for several reasons. Because of their global operations, they continuously obtain information about economic conditions and business opportunities in virtually every corner of the world. Furthermore, they have ready access to financing (from the keiretsu’s lead bank) and a built-in source of customers (fellow keiretsu members).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20</a:t>
            </a:fld>
            <a:endParaRPr lang="en-US" dirty="0"/>
          </a:p>
        </p:txBody>
      </p:sp>
    </p:spTree>
    <p:extLst>
      <p:ext uri="{BB962C8B-B14F-4D97-AF65-F5344CB8AC3E}">
        <p14:creationId xmlns:p14="http://schemas.microsoft.com/office/powerpoint/2010/main" val="1105310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In addition to the intermediaries that provide a broad range of services to international exporters and importers, numerous other types offer specialized services. </a:t>
            </a:r>
          </a:p>
          <a:p>
            <a:pPr hangingPunct="0"/>
            <a:r>
              <a:rPr lang="en-US" b="1" dirty="0"/>
              <a:t>Manufacturers’ agents </a:t>
            </a:r>
            <a:r>
              <a:rPr lang="en-US" dirty="0"/>
              <a:t>solicit domestic orders for foreign manufacturers, usually on a commission basis. </a:t>
            </a:r>
            <a:r>
              <a:rPr lang="en-US" b="1" dirty="0"/>
              <a:t>Manufacturers’ export agents</a:t>
            </a:r>
            <a:r>
              <a:rPr lang="en-US" dirty="0"/>
              <a:t> act as a foreign sales department for domestic manufacturers by selling their goods in foreign markets. </a:t>
            </a:r>
            <a:r>
              <a:rPr lang="en-US" b="1" dirty="0"/>
              <a:t>Export and import brokers</a:t>
            </a:r>
            <a:r>
              <a:rPr lang="en-US" dirty="0"/>
              <a:t> bring together international buyers and sellers of standardized commodities, such as coffee, cocoa, and grains. </a:t>
            </a:r>
            <a:r>
              <a:rPr lang="en-US" b="1" dirty="0"/>
              <a:t>Freight forwarders </a:t>
            </a:r>
            <a:r>
              <a:rPr lang="en-US" dirty="0"/>
              <a:t>specialize in the physical transportation of goods, arranging customs documentation and obtaining transportation services for their clients.  This list is by no means complete. Indeed, specialists are available to provide virtually every service needed by exporters and importers in international trade.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21</a:t>
            </a:fld>
            <a:endParaRPr lang="en-US" dirty="0"/>
          </a:p>
        </p:txBody>
      </p:sp>
    </p:spTree>
    <p:extLst>
      <p:ext uri="{BB962C8B-B14F-4D97-AF65-F5344CB8AC3E}">
        <p14:creationId xmlns:p14="http://schemas.microsoft.com/office/powerpoint/2010/main" val="3047163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Another means of entering a foreign market is </a:t>
            </a:r>
            <a:r>
              <a:rPr lang="en-US" sz="1200" b="1" kern="1200" dirty="0">
                <a:solidFill>
                  <a:schemeClr val="tx1"/>
                </a:solidFill>
                <a:latin typeface="Times New Roman" pitchFamily="18" charset="0"/>
                <a:ea typeface="+mn-ea"/>
                <a:cs typeface="Times New Roman" pitchFamily="18" charset="0"/>
              </a:rPr>
              <a:t>licensing</a:t>
            </a:r>
            <a:r>
              <a:rPr lang="en-US" sz="1200" kern="1200" dirty="0">
                <a:solidFill>
                  <a:schemeClr val="tx1"/>
                </a:solidFill>
                <a:latin typeface="Times New Roman" pitchFamily="18" charset="0"/>
                <a:ea typeface="+mn-ea"/>
                <a:cs typeface="Times New Roman" pitchFamily="18" charset="0"/>
              </a:rPr>
              <a:t>. With this method, a firm, called the </a:t>
            </a:r>
            <a:r>
              <a:rPr lang="en-US" sz="1200" b="1" kern="1200" dirty="0">
                <a:solidFill>
                  <a:schemeClr val="tx1"/>
                </a:solidFill>
                <a:latin typeface="Times New Roman" pitchFamily="18" charset="0"/>
                <a:ea typeface="+mn-ea"/>
                <a:cs typeface="Times New Roman" pitchFamily="18" charset="0"/>
              </a:rPr>
              <a:t>licensor</a:t>
            </a:r>
            <a:r>
              <a:rPr lang="en-US" sz="1200" kern="1200" dirty="0">
                <a:solidFill>
                  <a:schemeClr val="tx1"/>
                </a:solidFill>
                <a:latin typeface="Times New Roman" pitchFamily="18" charset="0"/>
                <a:ea typeface="+mn-ea"/>
                <a:cs typeface="Times New Roman" pitchFamily="18" charset="0"/>
              </a:rPr>
              <a:t>, leases the right to use its intellectual property (such as patents, brand names, or trademarks) to another firm, called the </a:t>
            </a:r>
            <a:r>
              <a:rPr lang="en-US" sz="1200" b="1" kern="1200" dirty="0">
                <a:solidFill>
                  <a:schemeClr val="tx1"/>
                </a:solidFill>
                <a:latin typeface="Times New Roman" pitchFamily="18" charset="0"/>
                <a:ea typeface="+mn-ea"/>
                <a:cs typeface="Times New Roman" pitchFamily="18" charset="0"/>
              </a:rPr>
              <a:t>licensee</a:t>
            </a:r>
            <a:r>
              <a:rPr lang="en-US" sz="1200" kern="1200" dirty="0">
                <a:solidFill>
                  <a:schemeClr val="tx1"/>
                </a:solidFill>
                <a:latin typeface="Times New Roman" pitchFamily="18" charset="0"/>
                <a:ea typeface="+mn-ea"/>
                <a:cs typeface="Times New Roman" pitchFamily="18" charset="0"/>
              </a:rPr>
              <a:t>, in return for a fee. This</a:t>
            </a:r>
            <a:r>
              <a:rPr lang="en-US" sz="1200" kern="1200" baseline="0" dirty="0">
                <a:solidFill>
                  <a:schemeClr val="tx1"/>
                </a:solidFill>
                <a:latin typeface="Times New Roman" pitchFamily="18" charset="0"/>
                <a:ea typeface="+mn-ea"/>
                <a:cs typeface="Times New Roman" pitchFamily="18" charset="0"/>
              </a:rPr>
              <a:t> p</a:t>
            </a:r>
            <a:r>
              <a:rPr lang="en-US" sz="1200" kern="1200" dirty="0">
                <a:solidFill>
                  <a:schemeClr val="tx1"/>
                </a:solidFill>
                <a:latin typeface="Times New Roman" pitchFamily="18" charset="0"/>
                <a:ea typeface="+mn-ea"/>
                <a:cs typeface="Times New Roman" pitchFamily="18" charset="0"/>
              </a:rPr>
              <a:t>rocess is illustrated in Figure 12.3.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Licensing is a popular mode for entering foreign markets because it involves little out-of-pocket cost. Since a firm has already incurred the costs of developing the intellectual property, revenues received through a licensing agreement often go straight to the firm’s bottom line. Licensing also allows a firm to obtain location advantages of foreign production without incurring ownership, managerial, or investment obligations.</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22</a:t>
            </a:fld>
            <a:endParaRPr lang="en-US" dirty="0"/>
          </a:p>
        </p:txBody>
      </p:sp>
    </p:spTree>
    <p:extLst>
      <p:ext uri="{BB962C8B-B14F-4D97-AF65-F5344CB8AC3E}">
        <p14:creationId xmlns:p14="http://schemas.microsoft.com/office/powerpoint/2010/main" val="843799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Normally a licensing agreement addresses issues</a:t>
            </a:r>
            <a:r>
              <a:rPr lang="en-US" sz="1200" kern="1200" baseline="0" dirty="0">
                <a:solidFill>
                  <a:schemeClr val="tx1"/>
                </a:solidFill>
                <a:latin typeface="Times New Roman" pitchFamily="18" charset="0"/>
                <a:ea typeface="+mn-ea"/>
                <a:cs typeface="Times New Roman" pitchFamily="18" charset="0"/>
              </a:rPr>
              <a:t> such as the following:</a:t>
            </a:r>
          </a:p>
          <a:p>
            <a:pPr marL="171450" indent="-171450" hangingPunct="0">
              <a:buFont typeface="Arial" panose="020B0604020202020204" pitchFamily="34" charset="0"/>
              <a:buChar char="•"/>
            </a:pPr>
            <a:r>
              <a:rPr lang="en-US" b="1" dirty="0"/>
              <a:t>Specifying the boundaries of the agreement.</a:t>
            </a:r>
            <a:r>
              <a:rPr lang="en-US" dirty="0"/>
              <a:t> The licensor and licensee must determine which rights and privileges are and are not being conveyed in the agreement.</a:t>
            </a:r>
            <a:endParaRPr lang="en-US" sz="1200" kern="1200" baseline="0" dirty="0">
              <a:solidFill>
                <a:schemeClr val="tx1"/>
              </a:solidFill>
              <a:latin typeface="Times New Roman" pitchFamily="18" charset="0"/>
              <a:ea typeface="+mn-ea"/>
              <a:cs typeface="Times New Roman" pitchFamily="18" charset="0"/>
            </a:endParaRP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Determining Compensation. </a:t>
            </a:r>
            <a:r>
              <a:rPr lang="en-US" sz="1200" kern="1200" dirty="0">
                <a:solidFill>
                  <a:schemeClr val="tx1"/>
                </a:solidFill>
                <a:latin typeface="Times New Roman" pitchFamily="18" charset="0"/>
                <a:ea typeface="+mn-ea"/>
                <a:cs typeface="Times New Roman" pitchFamily="18" charset="0"/>
              </a:rPr>
              <a:t>Obviously, the licensor wants to receive as much compensation as possible, while the licensee wants to pay as little as possible. Yet each also wants the agreement to be profitable for the other, so that both parties will willingly perform their contractual obligations. Under a licensing agreement, a </a:t>
            </a:r>
            <a:r>
              <a:rPr lang="en-US" sz="1200" i="1" kern="1200" dirty="0">
                <a:solidFill>
                  <a:schemeClr val="tx1"/>
                </a:solidFill>
                <a:latin typeface="Times New Roman" pitchFamily="18" charset="0"/>
                <a:ea typeface="+mn-ea"/>
                <a:cs typeface="Times New Roman" pitchFamily="18" charset="0"/>
              </a:rPr>
              <a:t>royalty</a:t>
            </a:r>
            <a:r>
              <a:rPr lang="en-US" sz="1200" kern="1200" dirty="0">
                <a:solidFill>
                  <a:schemeClr val="tx1"/>
                </a:solidFill>
                <a:latin typeface="Times New Roman" pitchFamily="18" charset="0"/>
                <a:ea typeface="+mn-ea"/>
                <a:cs typeface="Times New Roman" pitchFamily="18" charset="0"/>
              </a:rPr>
              <a:t> is paid to the licensor in the form of a flat fee or a percentage of the sales of the licensed product or service. </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Establishing rights, privileges, and constraints.</a:t>
            </a:r>
            <a:r>
              <a:rPr lang="en-US" sz="1200" kern="1200" dirty="0">
                <a:solidFill>
                  <a:schemeClr val="tx1"/>
                </a:solidFill>
                <a:latin typeface="Times New Roman" pitchFamily="18" charset="0"/>
                <a:ea typeface="+mn-ea"/>
                <a:cs typeface="Times New Roman" pitchFamily="18" charset="0"/>
              </a:rPr>
              <a:t> Licensing agreements usually limit the licensee’s freedom to divulge information it has obtained from the licensor to third parties. They also specify the type of records the licensee must keep regarding sales of the licensed products or services, and define standards regarding product and service quality. The agreement also details how disagreements will be resolved.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1200" dirty="0">
                <a:solidFill>
                  <a:schemeClr val="tx1"/>
                </a:solidFill>
                <a:latin typeface="Times New Roman" pitchFamily="18" charset="0"/>
                <a:ea typeface="+mn-ea"/>
                <a:cs typeface="Times New Roman" pitchFamily="18" charset="0"/>
              </a:rPr>
              <a:t>Specifying the agreement’s duration. </a:t>
            </a:r>
            <a:r>
              <a:rPr lang="en-US" sz="1200" kern="1200" dirty="0">
                <a:solidFill>
                  <a:schemeClr val="tx1"/>
                </a:solidFill>
                <a:latin typeface="Times New Roman" pitchFamily="18" charset="0"/>
                <a:ea typeface="+mn-ea"/>
                <a:cs typeface="Times New Roman" pitchFamily="18" charset="0"/>
              </a:rPr>
              <a:t>The licensor may view the agreement as a short-term, low-cost strategy designed to obtain knowledge about the foreign market. However, if the contract’s duration is too short, the licensee may be unwilling to invest in consumer research, distribution networks, or production facilities. As a rule, the greater the investment costs incurred by the licensee, the longer the duration of the licensing agreement.</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23</a:t>
            </a:fld>
            <a:endParaRPr lang="en-US" dirty="0"/>
          </a:p>
        </p:txBody>
      </p:sp>
    </p:spTree>
    <p:extLst>
      <p:ext uri="{BB962C8B-B14F-4D97-AF65-F5344CB8AC3E}">
        <p14:creationId xmlns:p14="http://schemas.microsoft.com/office/powerpoint/2010/main" val="1189823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90000"/>
              </a:lnSpc>
              <a:buFont typeface="Arial" panose="020B0604020202020204" pitchFamily="34" charset="0"/>
              <a:buChar char="•"/>
            </a:pPr>
            <a:r>
              <a:rPr lang="en-US" dirty="0"/>
              <a:t>Licensing carries relatively low financial risk, provided the licensor fully investigates its market opportunities and the abilities of its licensees. It also allows the licensor to learn more about the sales potential of its products and services in a new market, without a significant commitment of financial and managerial resources. Licensees benefit through the opportunity to make and sell products and services that have been successful in other international markets. </a:t>
            </a:r>
          </a:p>
          <a:p>
            <a:pPr marL="171450" indent="-171450">
              <a:lnSpc>
                <a:spcPct val="90000"/>
              </a:lnSpc>
              <a:buFont typeface="Arial" panose="020B0604020202020204" pitchFamily="34" charset="0"/>
              <a:buChar char="•"/>
            </a:pPr>
            <a:r>
              <a:rPr lang="en-US" dirty="0"/>
              <a:t>Licensing limits the market opportunities for both parties. The licensor and licensee depend on each other to maintain product quality and promote the product's brand image. Improper actions by one party can damage the other party. Further, if the licensee or licensor does not adhere to the agreement, costly and tedious litigation may hurt both parties. A final concern is the long-term strategic implications of licensing a firm's technology. Many firms are concerned that sharing technology will create a future competitor. The licensee may be able to learn the manufacturing secrets of the licensor or develop new production tricks of its own. The licensee can also build an independent reputation for manufacturing quality and service excellence, while operating under the contract. After the licensing agreement has expired, the former licensee may choose to expand its operations into the licensor's existing territory. </a:t>
            </a:r>
          </a:p>
          <a:p>
            <a:pPr marL="171450" indent="-171450">
              <a:lnSpc>
                <a:spcPct val="90000"/>
              </a:lnSpc>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24</a:t>
            </a:fld>
            <a:endParaRPr lang="en-US" dirty="0"/>
          </a:p>
        </p:txBody>
      </p:sp>
    </p:spTree>
    <p:extLst>
      <p:ext uri="{BB962C8B-B14F-4D97-AF65-F5344CB8AC3E}">
        <p14:creationId xmlns:p14="http://schemas.microsoft.com/office/powerpoint/2010/main" val="3567802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Franchising is among the fastest-growing forms of international business activity today. It is actually a special form of licensing. </a:t>
            </a:r>
            <a:r>
              <a:rPr lang="en-US" b="1" dirty="0"/>
              <a:t>Franchising</a:t>
            </a:r>
            <a:r>
              <a:rPr lang="en-US" dirty="0"/>
              <a:t> allows the franchisor more control over the franchisee and provides more support from the franchisor to the franchisee than is the case in the licensor-licensee relationship. A franchising agreement allows an independent entrepreneur or organization, called the </a:t>
            </a:r>
            <a:r>
              <a:rPr lang="en-US" b="1" dirty="0"/>
              <a:t>franchisee</a:t>
            </a:r>
            <a:r>
              <a:rPr lang="en-US" dirty="0"/>
              <a:t>, to operate a business under the name of another, called the </a:t>
            </a:r>
            <a:r>
              <a:rPr lang="en-US" b="1" dirty="0"/>
              <a:t>franchisor</a:t>
            </a:r>
            <a:r>
              <a:rPr lang="en-US" dirty="0"/>
              <a:t>, in return for a fee. The franchisor provides its franchisees with trademarks, operating systems, and well-known product reputations, as well as continuous support services such as advertising, training, reservation services, and quality assurance programs.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25</a:t>
            </a:fld>
            <a:endParaRPr lang="en-US" dirty="0"/>
          </a:p>
        </p:txBody>
      </p:sp>
    </p:spTree>
    <p:extLst>
      <p:ext uri="{BB962C8B-B14F-4D97-AF65-F5344CB8AC3E}">
        <p14:creationId xmlns:p14="http://schemas.microsoft.com/office/powerpoint/2010/main" val="177254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International franchising is likely to succeed when certain market conditions exist. First, it may work when the franchisor has been successful domestically because of unique products and advantageous operating procedures and systems. Franchising may also be effective when the factors that contributed to domestic success are transferable to foreign locations. Third, this may be a viable option if the franchisor has already achieved considerable success in franchising in its domestic market. Finally, foreign investors must be interested in entering into franchise agreements. For well-established franchisors, this is typically not a problem.</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26</a:t>
            </a:fld>
            <a:endParaRPr lang="en-US" dirty="0"/>
          </a:p>
        </p:txBody>
      </p:sp>
    </p:spTree>
    <p:extLst>
      <p:ext uri="{BB962C8B-B14F-4D97-AF65-F5344CB8AC3E}">
        <p14:creationId xmlns:p14="http://schemas.microsoft.com/office/powerpoint/2010/main" val="3824511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On the plus side, franchisees can enter a business that has an established and proven product and operating system, and franchisors can expand internationally with relatively low risk and cost. A franchisor also can obtain critical information about local-market customs and cultures from host country entrepreneurs, that it otherwise might have difficulty obtaining. Furthermore, the firm can learn valuable lessons from franchisees that apply to more than the host country. </a:t>
            </a:r>
          </a:p>
          <a:p>
            <a:pPr marL="171450" marR="0" indent="-17145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On the negative side, as with licensing, both parties to a franchising agreement must share the revenues earned at the franchised location. International franchising may also be more complicated than domestic franchising. Maintaining</a:t>
            </a:r>
            <a:r>
              <a:rPr lang="en-US" sz="1200" kern="1200" baseline="0" dirty="0">
                <a:solidFill>
                  <a:schemeClr val="tx1"/>
                </a:solidFill>
                <a:latin typeface="Times New Roman" pitchFamily="18" charset="0"/>
                <a:ea typeface="+mn-ea"/>
                <a:cs typeface="Times New Roman" pitchFamily="18" charset="0"/>
              </a:rPr>
              <a:t> control over quality standards </a:t>
            </a:r>
            <a:r>
              <a:rPr lang="en-US" sz="1200" kern="1200" dirty="0">
                <a:solidFill>
                  <a:schemeClr val="tx1"/>
                </a:solidFill>
                <a:latin typeface="Times New Roman" pitchFamily="18" charset="0"/>
                <a:ea typeface="+mn-ea"/>
                <a:cs typeface="Times New Roman" pitchFamily="18" charset="0"/>
              </a:rPr>
              <a:t>is also an issue.</a:t>
            </a:r>
          </a:p>
          <a:p>
            <a:pPr hangingPunct="0"/>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27</a:t>
            </a:fld>
            <a:endParaRPr lang="en-US" dirty="0"/>
          </a:p>
        </p:txBody>
      </p:sp>
    </p:spTree>
    <p:extLst>
      <p:ext uri="{BB962C8B-B14F-4D97-AF65-F5344CB8AC3E}">
        <p14:creationId xmlns:p14="http://schemas.microsoft.com/office/powerpoint/2010/main" val="2637255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 firm may also use any of several specialized strategies to participate in international business without making long-term investments. Such specialized modes include contract manufacturing, management contracts, and turnkey projects.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Firms of all sizes can use </a:t>
            </a:r>
            <a:r>
              <a:rPr lang="en-US" sz="1200" b="1" kern="1200" dirty="0">
                <a:solidFill>
                  <a:schemeClr val="tx1"/>
                </a:solidFill>
                <a:latin typeface="Times New Roman" pitchFamily="18" charset="0"/>
                <a:ea typeface="+mn-ea"/>
                <a:cs typeface="Times New Roman" pitchFamily="18" charset="0"/>
              </a:rPr>
              <a:t>contract manufacturing </a:t>
            </a:r>
            <a:r>
              <a:rPr lang="en-US" sz="1200" kern="1200" dirty="0">
                <a:solidFill>
                  <a:schemeClr val="tx1"/>
                </a:solidFill>
                <a:latin typeface="Times New Roman" pitchFamily="18" charset="0"/>
                <a:ea typeface="+mn-ea"/>
                <a:cs typeface="Times New Roman" pitchFamily="18" charset="0"/>
              </a:rPr>
              <a:t>to outsource most or all of their manufacturing needs to other companies. This strategy reduces the costs that firms need to devote to the physical production of their products. By using this approach, international businesses can focus on that part of the value chain where their distinctive competence lies. They also can benefit from any location advantages generated by host country production. However, they also surrender control over the production process, which can lead to quality issues or other unexpected problems.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 </a:t>
            </a:r>
            <a:r>
              <a:rPr lang="en-US" sz="1200" b="1" kern="1200" dirty="0">
                <a:solidFill>
                  <a:schemeClr val="tx1"/>
                </a:solidFill>
                <a:latin typeface="Times New Roman" pitchFamily="18" charset="0"/>
                <a:ea typeface="+mn-ea"/>
                <a:cs typeface="Times New Roman" pitchFamily="18" charset="0"/>
              </a:rPr>
              <a:t>management contract </a:t>
            </a:r>
            <a:r>
              <a:rPr lang="en-US" sz="1200" kern="1200" dirty="0">
                <a:solidFill>
                  <a:schemeClr val="tx1"/>
                </a:solidFill>
                <a:latin typeface="Times New Roman" pitchFamily="18" charset="0"/>
                <a:ea typeface="+mn-ea"/>
                <a:cs typeface="Times New Roman" pitchFamily="18" charset="0"/>
              </a:rPr>
              <a:t>is an agreement whereby one firm provides managerial assistance, technical expertise, or specialized services to a second firm for some agreed-upon time, in return for monetary compensation. For its services, the first firm may receive either a flat fee or a percentage of sales. The management contract may also specify performance bonuses based on profitability, sales growth, or quality measures. Management contracts allow firms to earn additional revenues without incurring investment risks or obligations.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1200" dirty="0">
                <a:solidFill>
                  <a:schemeClr val="tx1"/>
                </a:solidFill>
                <a:latin typeface="Times New Roman" pitchFamily="18" charset="0"/>
                <a:ea typeface="+mn-ea"/>
                <a:cs typeface="Times New Roman" pitchFamily="18" charset="0"/>
              </a:rPr>
              <a:t>A turnkey project </a:t>
            </a:r>
            <a:r>
              <a:rPr lang="en-US" sz="1200" kern="1200" dirty="0">
                <a:solidFill>
                  <a:schemeClr val="tx1"/>
                </a:solidFill>
                <a:latin typeface="Times New Roman" pitchFamily="18" charset="0"/>
                <a:ea typeface="+mn-ea"/>
                <a:cs typeface="Times New Roman" pitchFamily="18" charset="0"/>
              </a:rPr>
              <a:t>is a contract under which a firm agrees to fully design, construct, and equip a facility and then turn the project over to the purchaser when it is ready for operation. The turnkey contract may be for a fixed price, in which case the firm makes its profit by keeping its costs below the fixed price. Or the contract may provide for payment on a cost-plus basis, which shifts the risk of cost overruns from the contractor to the purchaser. International turnkey contracts often involve large, complex, multiyear projects such as construction of a nuclear power plant, an airport, or an oil refinery. Managing such complex construction projects requires special expertise. A popular variant of the turnkey project is the so-called B-O-T project. In this arrangement, the firm builds a facility, operates it, and then transfers ownership of the project to some other party. Through this approach, the contractor profits from operation and ownership of the project for some period of time; however, it also bears any financial risks associated with owning and operating it during this period.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28</a:t>
            </a:fld>
            <a:endParaRPr lang="en-US" dirty="0"/>
          </a:p>
        </p:txBody>
      </p:sp>
    </p:spTree>
    <p:extLst>
      <p:ext uri="{BB962C8B-B14F-4D97-AF65-F5344CB8AC3E}">
        <p14:creationId xmlns:p14="http://schemas.microsoft.com/office/powerpoint/2010/main" val="499934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Exporting, licensing, franchising, and the specialized strategies just discussed all allow a firm to internationalize its business without investing in foreign factories or facilities. However, many firms prefer to enter international markets through ownership and control of assets in host countries. Other firms may first establish themselves in a foreign market through exporting, licensing, franchising, or contract manufacturing. Then, after learning how to operate in the host country, they can expand in the market through ownership of production or distribution facilities.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There are three methods for FDI: (1) building new facilities (called the greenfield strategy), (2) buying existing assets in a foreign country (called the acquisition strategy or the brownfield strategy), and (3) participating in joint ventures.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29</a:t>
            </a:fld>
            <a:endParaRPr lang="en-US" dirty="0"/>
          </a:p>
        </p:txBody>
      </p:sp>
    </p:spTree>
    <p:extLst>
      <p:ext uri="{BB962C8B-B14F-4D97-AF65-F5344CB8AC3E}">
        <p14:creationId xmlns:p14="http://schemas.microsoft.com/office/powerpoint/2010/main" val="279144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a:t>
            </a:fld>
            <a:endParaRPr lang="en-US" dirty="0"/>
          </a:p>
        </p:txBody>
      </p:sp>
    </p:spTree>
    <p:extLst>
      <p:ext uri="{BB962C8B-B14F-4D97-AF65-F5344CB8AC3E}">
        <p14:creationId xmlns:p14="http://schemas.microsoft.com/office/powerpoint/2010/main" val="3407849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Foreign Direct Investment </a:t>
            </a:r>
            <a:r>
              <a:rPr lang="en-US" sz="1200" kern="1200" dirty="0">
                <a:solidFill>
                  <a:schemeClr val="tx1"/>
                </a:solidFill>
                <a:latin typeface="Times New Roman" pitchFamily="18" charset="0"/>
                <a:ea typeface="+mn-ea"/>
                <a:cs typeface="Times New Roman" pitchFamily="18" charset="0"/>
              </a:rPr>
              <a:t>offers the firm increased control over its international business operations, as well as increased profit potential. Control is particularly important to the firm, if it needs to closely coordinate the activities of its foreign subsidiaries to achieve strategic synergies. It may also determine that the control is necessary in order to fully exploit the economic potential of proprietary technology, manufacturing expertise, or some other intellectual property. FDI is also beneficial if host country customers prefer dealing with local factories. </a:t>
            </a:r>
            <a:r>
              <a:rPr lang="en-US" dirty="0"/>
              <a:t>M</a:t>
            </a:r>
            <a:r>
              <a:rPr lang="en-US" sz="1200" kern="1200" dirty="0">
                <a:solidFill>
                  <a:schemeClr val="tx1"/>
                </a:solidFill>
                <a:latin typeface="Times New Roman" pitchFamily="18" charset="0"/>
                <a:ea typeface="+mn-ea"/>
                <a:cs typeface="Times New Roman" pitchFamily="18" charset="0"/>
              </a:rPr>
              <a:t>any firms and governments participate in programs that favor locally made products,</a:t>
            </a:r>
            <a:r>
              <a:rPr lang="en-US" sz="1200" kern="1200" baseline="0" dirty="0">
                <a:solidFill>
                  <a:schemeClr val="tx1"/>
                </a:solidFill>
                <a:latin typeface="Times New Roman" pitchFamily="18" charset="0"/>
                <a:ea typeface="+mn-ea"/>
                <a:cs typeface="Times New Roman" pitchFamily="18" charset="0"/>
              </a:rPr>
              <a:t> </a:t>
            </a:r>
            <a:r>
              <a:rPr lang="en-US" sz="1200" kern="1200" dirty="0">
                <a:solidFill>
                  <a:schemeClr val="tx1"/>
                </a:solidFill>
                <a:latin typeface="Times New Roman" pitchFamily="18" charset="0"/>
                <a:ea typeface="+mn-ea"/>
                <a:cs typeface="Times New Roman" pitchFamily="18" charset="0"/>
              </a:rPr>
              <a:t>in order to promote their local economies. Equally important, many purchasing managers perceive that local production implies more reliable supply, faster service, and better communication with suppliers.</a:t>
            </a:r>
          </a:p>
          <a:p>
            <a:pPr marL="171450" indent="-171450">
              <a:buFont typeface="Arial" panose="020B0604020202020204" pitchFamily="34" charset="0"/>
              <a:buChar char="•"/>
            </a:pPr>
            <a:r>
              <a:rPr lang="en-US" dirty="0"/>
              <a:t>On the other hand, FDI exposes the firm to greater economic and political risks and operating complexity, as well as the potential erosion of the value of its foreign investments if exchange rates change adversely. A firm’s decision to engage in FDI may also be influenced by government policies. As noted in Chapter 3, host countries may discourage FDI through direct controls on foreign capital, bans on the acquisition of local companies by foreigners, or restrictions on repatriation of dividends and capital; home countries can promote FDI through such devices as political risk insurance. Firms using FDI must also meet the standard challenges of managing, operating, and financing their foreign subsidiaries while facing the additional hurdle of doing so in political, legal, and cultural milieus different from their own.</a:t>
            </a:r>
          </a:p>
        </p:txBody>
      </p:sp>
      <p:sp>
        <p:nvSpPr>
          <p:cNvPr id="4" name="Slide Number Placeholder 3"/>
          <p:cNvSpPr>
            <a:spLocks noGrp="1"/>
          </p:cNvSpPr>
          <p:nvPr>
            <p:ph type="sldNum" sz="quarter" idx="10"/>
          </p:nvPr>
        </p:nvSpPr>
        <p:spPr/>
        <p:txBody>
          <a:bodyPr/>
          <a:lstStyle/>
          <a:p>
            <a:fld id="{D6E1E8FD-AD1D-455A-A52F-E38B886C602C}" type="slidenum">
              <a:rPr lang="en-US" smtClean="0"/>
              <a:pPr/>
              <a:t>30</a:t>
            </a:fld>
            <a:endParaRPr lang="en-US" dirty="0"/>
          </a:p>
        </p:txBody>
      </p:sp>
    </p:spTree>
    <p:extLst>
      <p:ext uri="{BB962C8B-B14F-4D97-AF65-F5344CB8AC3E}">
        <p14:creationId xmlns:p14="http://schemas.microsoft.com/office/powerpoint/2010/main" val="240743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Research indicates that the greater the cultural differences between the home and host countries, the more likely a firm is to choose to build a new factory rather than purchase an existing firm. The </a:t>
            </a:r>
            <a:r>
              <a:rPr lang="en-US" sz="1200" b="1" kern="1200" dirty="0">
                <a:solidFill>
                  <a:schemeClr val="tx1"/>
                </a:solidFill>
                <a:latin typeface="Times New Roman" pitchFamily="18" charset="0"/>
                <a:ea typeface="+mn-ea"/>
                <a:cs typeface="Times New Roman" pitchFamily="18" charset="0"/>
              </a:rPr>
              <a:t>greenfield strategy </a:t>
            </a:r>
            <a:r>
              <a:rPr lang="en-US" sz="1200" kern="1200" dirty="0">
                <a:solidFill>
                  <a:schemeClr val="tx1"/>
                </a:solidFill>
                <a:latin typeface="Times New Roman" pitchFamily="18" charset="0"/>
                <a:ea typeface="+mn-ea"/>
                <a:cs typeface="Times New Roman" pitchFamily="18" charset="0"/>
              </a:rPr>
              <a:t>involves starting a new operation from scratch. The firm buys or leases land, constructs new facilities, hires and/or transfers managers and employees, and then launches the new operation.</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This strategy has several advantages. For one thing, the firm can select the site that best meets its needs and construct modern, up-to-date facilities. Local communities often offer economic development incentives to attract such facilities because they will create new jobs; these incentives lower the firm’s costs. The firm also starts with a clean slate. Managers do not have to deal with existing debts, nurse outmoded equipment, or struggle to modify work rules protected by labor unions. In addition, the firm can acclimate itself to the new business culture at its own pace, rather than having the instant responsibility of managing a newly acquired, ongoing business.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31</a:t>
            </a:fld>
            <a:endParaRPr lang="en-US" dirty="0"/>
          </a:p>
        </p:txBody>
      </p:sp>
    </p:spTree>
    <p:extLst>
      <p:ext uri="{BB962C8B-B14F-4D97-AF65-F5344CB8AC3E}">
        <p14:creationId xmlns:p14="http://schemas.microsoft.com/office/powerpoint/2010/main" val="3439778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However, the greenfield strategy also has some disadvantages. For one thing, successful implementation takes time and patience. For another, land in the desired location may be unavailable or very expensive. In building the new factory, the firm must also comply with various local and national regulations and oversee the factory’s construction. It must also recruit a local workforce and train those workers to meet the firm’s performance standards. </a:t>
            </a:r>
            <a:r>
              <a:rPr lang="en-US" dirty="0"/>
              <a:t>F</a:t>
            </a:r>
            <a:r>
              <a:rPr lang="en-US" sz="1200" kern="1200" dirty="0">
                <a:solidFill>
                  <a:schemeClr val="tx1"/>
                </a:solidFill>
                <a:latin typeface="Times New Roman" pitchFamily="18" charset="0"/>
                <a:ea typeface="+mn-ea"/>
                <a:cs typeface="Times New Roman" pitchFamily="18" charset="0"/>
              </a:rPr>
              <a:t>inally, by constructing a new facility, the firm may be more strongly perceived as a foreign enterprise.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32</a:t>
            </a:fld>
            <a:endParaRPr lang="en-US" dirty="0"/>
          </a:p>
        </p:txBody>
      </p:sp>
    </p:spTree>
    <p:extLst>
      <p:ext uri="{BB962C8B-B14F-4D97-AF65-F5344CB8AC3E}">
        <p14:creationId xmlns:p14="http://schemas.microsoft.com/office/powerpoint/2010/main" val="1722525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A second FDI strategy is </a:t>
            </a:r>
            <a:r>
              <a:rPr lang="en-US" b="1" dirty="0"/>
              <a:t>acquisition</a:t>
            </a:r>
            <a:r>
              <a:rPr lang="en-US" dirty="0"/>
              <a:t> of an existing firm conducting business in the host country. Sometimes international businesses acquire local firms simply as a means of entering a new market. At other times, acquisitions may be undertaken by a firm as a means of implementing a major strategic change.</a:t>
            </a:r>
          </a:p>
          <a:p>
            <a:pPr marL="171450" indent="-171450" hangingPunct="0">
              <a:buFont typeface="Arial" panose="020B0604020202020204" pitchFamily="34" charset="0"/>
              <a:buChar char="•"/>
            </a:pPr>
            <a:r>
              <a:rPr lang="en-US" dirty="0"/>
              <a:t>Although the actual transaction may be complex, the basic motivation for it is quite simple. By acquiring a going concern, the purchaser quickly obtains control over the acquired firm’s factories, employees, technologies, brand names, and distribution networks. The acquired firm can continue to generate revenues as the purchaser integrates the firm into its overall international strategy. And, unlike the greenfield strategy, the acquisition strategy adds no new capacity to the industry. </a:t>
            </a:r>
          </a:p>
          <a:p>
            <a:pPr marL="171450" indent="-171450" hangingPunct="0">
              <a:buFont typeface="Arial" panose="020B0604020202020204" pitchFamily="34" charset="0"/>
              <a:buChar char="•"/>
            </a:pPr>
            <a:r>
              <a:rPr lang="en-US" dirty="0"/>
              <a:t>The acquisition strategy does have some disadvantages, however. The acquiring firm assumes all the liabilities—financial, managerial, and otherwise—of the acquired firm. For example, if the acquired firm has poor labor relations, unfunded pension obligations, or hidden environmental cleanup liabilities, the acquiring firm becomes responsible for solving those problems. The acquiring firm usually must also spend substantial sums of money to finalize the acquisition. </a:t>
            </a:r>
          </a:p>
          <a:p>
            <a:pPr marL="171450" indent="-171450" hangingPunct="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33</a:t>
            </a:fld>
            <a:endParaRPr lang="en-US" dirty="0"/>
          </a:p>
        </p:txBody>
      </p:sp>
    </p:spTree>
    <p:extLst>
      <p:ext uri="{BB962C8B-B14F-4D97-AF65-F5344CB8AC3E}">
        <p14:creationId xmlns:p14="http://schemas.microsoft.com/office/powerpoint/2010/main" val="2846421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1" dirty="0"/>
              <a:t>joint venture </a:t>
            </a:r>
            <a:r>
              <a:rPr lang="en-US" dirty="0"/>
              <a:t>involves two or more firms that agree to work together and create a jointly-owned, separate firm to promote their mutual interests. The number of such arrangements is burgeoning as rapid changes in technology, telecommunications, and government policies outstrip the ability of international firms to exploit opportunities on their own. Because of the growing importance of inter-corporate cooperation, as well as the unique challenges it presents to international firms, this subject will be treated in depth in Chapter 13.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34</a:t>
            </a:fld>
            <a:endParaRPr lang="en-US" dirty="0"/>
          </a:p>
        </p:txBody>
      </p:sp>
    </p:spTree>
    <p:extLst>
      <p:ext uri="{BB962C8B-B14F-4D97-AF65-F5344CB8AC3E}">
        <p14:creationId xmlns:p14="http://schemas.microsoft.com/office/powerpoint/2010/main" val="228796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Regardless of their strategies, most international businesses have the fundamental goals of expanding market share, revenues, and profits. They often achieve these goals by entering new markets or by introducing new products into markets where they already have a presence. </a:t>
            </a:r>
            <a:r>
              <a:rPr lang="en-US" dirty="0"/>
              <a:t>In order to </a:t>
            </a:r>
            <a:r>
              <a:rPr lang="en-US" sz="1200" kern="1200" dirty="0">
                <a:solidFill>
                  <a:schemeClr val="tx1"/>
                </a:solidFill>
                <a:latin typeface="Times New Roman" pitchFamily="18" charset="0"/>
                <a:ea typeface="+mn-ea"/>
                <a:cs typeface="Times New Roman" pitchFamily="18" charset="0"/>
              </a:rPr>
              <a:t>increase market share, revenue, and profits, firms must follow three steps: (1) assess alternative markets, (2) evaluate the respective costs, benefits, and risks of entering each one, and (3) select those with the most potential for entry or expansion.</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a:t>
            </a:fld>
            <a:endParaRPr lang="en-US" dirty="0"/>
          </a:p>
        </p:txBody>
      </p:sp>
    </p:spTree>
    <p:extLst>
      <p:ext uri="{BB962C8B-B14F-4D97-AF65-F5344CB8AC3E}">
        <p14:creationId xmlns:p14="http://schemas.microsoft.com/office/powerpoint/2010/main" val="48819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In assessing alternative foreign markets, a firm must consider a variety of factors: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 first step involves assessing </a:t>
            </a:r>
            <a:r>
              <a:rPr lang="en-US" sz="1200" b="1" kern="1200" dirty="0">
                <a:solidFill>
                  <a:schemeClr val="tx1"/>
                </a:solidFill>
                <a:latin typeface="Times New Roman" pitchFamily="18" charset="0"/>
                <a:ea typeface="+mn-ea"/>
                <a:cs typeface="Times New Roman" pitchFamily="18" charset="0"/>
              </a:rPr>
              <a:t>market potential</a:t>
            </a:r>
            <a:r>
              <a:rPr lang="en-US" sz="1200" kern="1200" dirty="0">
                <a:solidFill>
                  <a:schemeClr val="tx1"/>
                </a:solidFill>
                <a:latin typeface="Times New Roman" pitchFamily="18" charset="0"/>
                <a:ea typeface="+mn-ea"/>
                <a:cs typeface="Times New Roman" pitchFamily="18" charset="0"/>
              </a:rPr>
              <a:t>. Data about population, per capita GDP, and public infrastructure permit firms to screen various foreign markets. The decisions a firm draws from this information often depend upon the positioning of its products relative to those of its competitors.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Another factor in selecting a foreign market is the </a:t>
            </a:r>
            <a:r>
              <a:rPr lang="en-US" sz="1200" b="1" kern="1200" dirty="0">
                <a:solidFill>
                  <a:schemeClr val="tx1"/>
                </a:solidFill>
                <a:latin typeface="Times New Roman" pitchFamily="18" charset="0"/>
                <a:ea typeface="+mn-ea"/>
                <a:cs typeface="Times New Roman" pitchFamily="18" charset="0"/>
              </a:rPr>
              <a:t>level of competition </a:t>
            </a:r>
            <a:r>
              <a:rPr lang="en-US" sz="1200" kern="1200" dirty="0">
                <a:solidFill>
                  <a:schemeClr val="tx1"/>
                </a:solidFill>
                <a:latin typeface="Times New Roman" pitchFamily="18" charset="0"/>
                <a:ea typeface="+mn-ea"/>
                <a:cs typeface="Times New Roman" pitchFamily="18" charset="0"/>
              </a:rPr>
              <a:t>in the market. To assess the competitive environment, a firm should identify the number and sizes of firms competing in the target market, their relative market shares, their pricing and distribution strategies, and their relative strengths and weaknesses. It must then weigh these factors against actual market conditions and its own competitive position.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 firm contemplating entry into a particular market must also understand the host country’s </a:t>
            </a:r>
            <a:r>
              <a:rPr lang="en-US" sz="1200" b="1" kern="1200" dirty="0">
                <a:solidFill>
                  <a:schemeClr val="tx1"/>
                </a:solidFill>
                <a:latin typeface="Times New Roman" pitchFamily="18" charset="0"/>
                <a:ea typeface="+mn-ea"/>
                <a:cs typeface="Times New Roman" pitchFamily="18" charset="0"/>
              </a:rPr>
              <a:t>general legal and political environment</a:t>
            </a:r>
            <a:r>
              <a:rPr lang="en-US" sz="1200" kern="1200" dirty="0">
                <a:solidFill>
                  <a:schemeClr val="tx1"/>
                </a:solidFill>
                <a:latin typeface="Times New Roman" pitchFamily="18" charset="0"/>
                <a:ea typeface="+mn-ea"/>
                <a:cs typeface="Times New Roman" pitchFamily="18" charset="0"/>
              </a:rPr>
              <a:t>. A firm may choose to forgo exporting its goods to a country that has high tariffs, in favor of exporting to one that has fewer barriers. Government stability also is an important factor in foreign market assessment. Some less developed countries have been prone to military coups and similar disruptions.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Managers assessing foreign markets must also consider </a:t>
            </a:r>
            <a:r>
              <a:rPr lang="en-US" sz="1200" b="1" kern="1200" dirty="0">
                <a:solidFill>
                  <a:schemeClr val="tx1"/>
                </a:solidFill>
                <a:latin typeface="Times New Roman" pitchFamily="18" charset="0"/>
                <a:ea typeface="+mn-ea"/>
                <a:cs typeface="Times New Roman" pitchFamily="18" charset="0"/>
              </a:rPr>
              <a:t>sociocultural influences</a:t>
            </a:r>
            <a:r>
              <a:rPr lang="en-US" sz="1200" kern="1200" dirty="0">
                <a:solidFill>
                  <a:schemeClr val="tx1"/>
                </a:solidFill>
                <a:latin typeface="Times New Roman" pitchFamily="18" charset="0"/>
                <a:ea typeface="+mn-ea"/>
                <a:cs typeface="Times New Roman" pitchFamily="18" charset="0"/>
              </a:rPr>
              <a:t>. Firms that fail to recognize the needs and preferences of host country consumers often run into trouble. Firms must also evaluate sociocultural factors associated with potential employees. </a:t>
            </a:r>
          </a:p>
          <a:p>
            <a:pPr marL="22860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5</a:t>
            </a:fld>
            <a:endParaRPr lang="en-US" dirty="0"/>
          </a:p>
        </p:txBody>
      </p:sp>
    </p:spTree>
    <p:extLst>
      <p:ext uri="{BB962C8B-B14F-4D97-AF65-F5344CB8AC3E}">
        <p14:creationId xmlns:p14="http://schemas.microsoft.com/office/powerpoint/2010/main" val="127634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 next step in foreign market assessment is a careful evaluation of the costs, risks, and benefits associated with doing business in a particular foreign market.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Two types of </a:t>
            </a:r>
            <a:r>
              <a:rPr lang="en-US" sz="1200" b="1" kern="1200" dirty="0">
                <a:solidFill>
                  <a:schemeClr val="tx1"/>
                </a:solidFill>
                <a:latin typeface="Times New Roman" pitchFamily="18" charset="0"/>
                <a:ea typeface="+mn-ea"/>
                <a:cs typeface="Times New Roman" pitchFamily="18" charset="0"/>
              </a:rPr>
              <a:t>costs</a:t>
            </a:r>
            <a:r>
              <a:rPr lang="en-US" sz="1200" kern="1200" dirty="0">
                <a:solidFill>
                  <a:schemeClr val="tx1"/>
                </a:solidFill>
                <a:latin typeface="Times New Roman" pitchFamily="18" charset="0"/>
                <a:ea typeface="+mn-ea"/>
                <a:cs typeface="Times New Roman" pitchFamily="18" charset="0"/>
              </a:rPr>
              <a:t> are relevant at this point: direct and opportunity.</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1200" dirty="0">
                <a:solidFill>
                  <a:schemeClr val="tx1"/>
                </a:solidFill>
                <a:latin typeface="Times New Roman" pitchFamily="18" charset="0"/>
                <a:ea typeface="+mn-ea"/>
                <a:cs typeface="Times New Roman" pitchFamily="18" charset="0"/>
              </a:rPr>
              <a:t>Direct costs </a:t>
            </a:r>
            <a:r>
              <a:rPr lang="en-US" sz="1200" kern="1200" dirty="0">
                <a:solidFill>
                  <a:schemeClr val="tx1"/>
                </a:solidFill>
                <a:latin typeface="Times New Roman" pitchFamily="18" charset="0"/>
                <a:ea typeface="+mn-ea"/>
                <a:cs typeface="Times New Roman" pitchFamily="18" charset="0"/>
              </a:rPr>
              <a:t>are incurred when a firm enters a new foreign market. Such costs are associated with setting up a business operation, transferring managers to run it, and shipping equipment and merchandise.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 firm also incurs </a:t>
            </a:r>
            <a:r>
              <a:rPr lang="en-US" sz="1200" b="1" kern="1200" dirty="0">
                <a:solidFill>
                  <a:schemeClr val="tx1"/>
                </a:solidFill>
                <a:latin typeface="Times New Roman" pitchFamily="18" charset="0"/>
                <a:ea typeface="+mn-ea"/>
                <a:cs typeface="Times New Roman" pitchFamily="18" charset="0"/>
              </a:rPr>
              <a:t>opportunity costs</a:t>
            </a:r>
            <a:r>
              <a:rPr lang="en-US" sz="1200" kern="1200" dirty="0">
                <a:solidFill>
                  <a:schemeClr val="tx1"/>
                </a:solidFill>
                <a:latin typeface="Times New Roman" pitchFamily="18" charset="0"/>
                <a:ea typeface="+mn-ea"/>
                <a:cs typeface="Times New Roman" pitchFamily="18" charset="0"/>
              </a:rPr>
              <a:t>. Because a firm has limited resources, entering one market may preclude or delay its entry into another. The profits it would have earned in that second market are its opportunity costs—the organization has forfeited or delayed its opportunity to earn those profits by choosing to enter another market first.</a:t>
            </a:r>
          </a:p>
        </p:txBody>
      </p:sp>
      <p:sp>
        <p:nvSpPr>
          <p:cNvPr id="4" name="Slide Number Placeholder 3"/>
          <p:cNvSpPr>
            <a:spLocks noGrp="1"/>
          </p:cNvSpPr>
          <p:nvPr>
            <p:ph type="sldNum" sz="quarter" idx="10"/>
          </p:nvPr>
        </p:nvSpPr>
        <p:spPr/>
        <p:txBody>
          <a:bodyPr/>
          <a:lstStyle/>
          <a:p>
            <a:fld id="{D6E1E8FD-AD1D-455A-A52F-E38B886C602C}" type="slidenum">
              <a:rPr lang="en-US" smtClean="0"/>
              <a:pPr/>
              <a:t>6</a:t>
            </a:fld>
            <a:endParaRPr lang="en-US" dirty="0"/>
          </a:p>
        </p:txBody>
      </p:sp>
    </p:spTree>
    <p:extLst>
      <p:ext uri="{BB962C8B-B14F-4D97-AF65-F5344CB8AC3E}">
        <p14:creationId xmlns:p14="http://schemas.microsoft.com/office/powerpoint/2010/main" val="334048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Entering a new market presumably offers a firm many potential </a:t>
            </a:r>
            <a:r>
              <a:rPr lang="en-US" b="1" dirty="0"/>
              <a:t>benefits</a:t>
            </a:r>
            <a:r>
              <a:rPr lang="en-US" dirty="0"/>
              <a:t>; otherwise, why do it? Among the most obvious potential benefits are the expected sales and profits from the market. Others include lower acquisition and manufacturing costs (if materials or labor are cheap), foreclosing of markets to competitors (which limits competitors’ ability to earn profits), competitive advantage (which allows the firm to keep ahead of or abreast with its competition), access to new technology, and the opportunity to achieve synergy with other operations.</a:t>
            </a:r>
          </a:p>
        </p:txBody>
      </p:sp>
      <p:sp>
        <p:nvSpPr>
          <p:cNvPr id="4" name="Slide Number Placeholder 3"/>
          <p:cNvSpPr>
            <a:spLocks noGrp="1"/>
          </p:cNvSpPr>
          <p:nvPr>
            <p:ph type="sldNum" sz="quarter" idx="10"/>
          </p:nvPr>
        </p:nvSpPr>
        <p:spPr/>
        <p:txBody>
          <a:bodyPr/>
          <a:lstStyle/>
          <a:p>
            <a:fld id="{D6E1E8FD-AD1D-455A-A52F-E38B886C602C}" type="slidenum">
              <a:rPr lang="en-US" smtClean="0"/>
              <a:pPr/>
              <a:t>7</a:t>
            </a:fld>
            <a:endParaRPr lang="en-US" dirty="0"/>
          </a:p>
        </p:txBody>
      </p:sp>
    </p:spTree>
    <p:extLst>
      <p:ext uri="{BB962C8B-B14F-4D97-AF65-F5344CB8AC3E}">
        <p14:creationId xmlns:p14="http://schemas.microsoft.com/office/powerpoint/2010/main" val="398994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Generally, a firm entering a new market incurs the risks of exchange rate fluctuations, additional operating complexity, and direct financial losses resulting from inaccurate assessment of market potential. In extreme cases, it also faces the risk of loss through government seizure of property or as a result of war or terrorism.</a:t>
            </a:r>
          </a:p>
        </p:txBody>
      </p:sp>
      <p:sp>
        <p:nvSpPr>
          <p:cNvPr id="4" name="Slide Number Placeholder 3"/>
          <p:cNvSpPr>
            <a:spLocks noGrp="1"/>
          </p:cNvSpPr>
          <p:nvPr>
            <p:ph type="sldNum" sz="quarter" idx="10"/>
          </p:nvPr>
        </p:nvSpPr>
        <p:spPr/>
        <p:txBody>
          <a:bodyPr/>
          <a:lstStyle/>
          <a:p>
            <a:fld id="{D6E1E8FD-AD1D-455A-A52F-E38B886C602C}" type="slidenum">
              <a:rPr lang="en-US" smtClean="0"/>
              <a:pPr/>
              <a:t>8</a:t>
            </a:fld>
            <a:endParaRPr lang="en-US" dirty="0"/>
          </a:p>
        </p:txBody>
      </p:sp>
    </p:spTree>
    <p:extLst>
      <p:ext uri="{BB962C8B-B14F-4D97-AF65-F5344CB8AC3E}">
        <p14:creationId xmlns:p14="http://schemas.microsoft.com/office/powerpoint/2010/main" val="824954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Having decided which markets to enter, the firm is now faced with another decision: Which mode of entry should it use? </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Dunning’s eclectic theory, discussed in chapter 6, provides useful insights into the factors that affect the choice among either home country production (exporting), host country production in firm-owned factories (FDI and joint ventures), or host country production performed by others (licensing, franchising, and contract manufacturing). Recall that the eclectic theory considers three factors: ownership advantages, location advantages, and internalization advantages. Other factors include the firm’s need for control, availability of resources, and global strategy. The role of these factors in the entry mode decision is illustrated in Figure 12.1.</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9</a:t>
            </a:fld>
            <a:endParaRPr lang="en-US" dirty="0"/>
          </a:p>
        </p:txBody>
      </p:sp>
    </p:spTree>
    <p:extLst>
      <p:ext uri="{BB962C8B-B14F-4D97-AF65-F5344CB8AC3E}">
        <p14:creationId xmlns:p14="http://schemas.microsoft.com/office/powerpoint/2010/main" val="275014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7078" y="758952"/>
            <a:ext cx="8216348" cy="3566160"/>
          </a:xfrm>
        </p:spPr>
        <p:txBody>
          <a:bodyPr anchor="b">
            <a:normAutofit/>
          </a:bodyPr>
          <a:lstStyle>
            <a:lvl1pPr algn="l">
              <a:lnSpc>
                <a:spcPct val="85000"/>
              </a:lnSpc>
              <a:defRPr sz="8000" spc="-50" baseline="0">
                <a:solidFill>
                  <a:srgbClr val="CC3300"/>
                </a:solidFill>
              </a:defRPr>
            </a:lvl1pPr>
          </a:lstStyle>
          <a:p>
            <a:r>
              <a:rPr lang="en-US"/>
              <a:t>Click to edit Master title style</a:t>
            </a:r>
            <a:endParaRPr lang="en-US" dirty="0"/>
          </a:p>
        </p:txBody>
      </p:sp>
      <p:sp>
        <p:nvSpPr>
          <p:cNvPr id="3" name="Subtitle 2"/>
          <p:cNvSpPr>
            <a:spLocks noGrp="1"/>
          </p:cNvSpPr>
          <p:nvPr>
            <p:ph type="subTitle" idx="1"/>
          </p:nvPr>
        </p:nvSpPr>
        <p:spPr>
          <a:xfrm>
            <a:off x="500890" y="4618578"/>
            <a:ext cx="8216348" cy="1143000"/>
          </a:xfrm>
        </p:spPr>
        <p:txBody>
          <a:bodyPr lIns="91440" rIns="91440">
            <a:normAutofit/>
          </a:bodyPr>
          <a:lstStyle>
            <a:lvl1pPr marL="0" indent="0" algn="l">
              <a:buNone/>
              <a:defRPr sz="24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Αξιολογηση</a:t>
            </a:r>
            <a:r>
              <a:rPr lang="el-GR" b="1" dirty="0"/>
              <a:t> και </a:t>
            </a:r>
            <a:r>
              <a:rPr lang="el-GR" b="1" dirty="0" err="1"/>
              <a:t>Αναλυση</a:t>
            </a:r>
            <a:r>
              <a:rPr lang="el-GR" b="1" dirty="0"/>
              <a:t> </a:t>
            </a:r>
            <a:r>
              <a:rPr lang="el-GR" b="1" dirty="0" err="1"/>
              <a:t>Ξενων</a:t>
            </a:r>
            <a:r>
              <a:rPr lang="el-GR" b="1" dirty="0"/>
              <a:t> </a:t>
            </a:r>
            <a:r>
              <a:rPr lang="el-GR" b="1" dirty="0" err="1"/>
              <a:t>Αγορων</a:t>
            </a:r>
            <a:r>
              <a:rPr lang="el-GR" b="1" dirty="0"/>
              <a:t> και </a:t>
            </a:r>
            <a:r>
              <a:rPr lang="el-GR" b="1" dirty="0" err="1"/>
              <a:t>Τροποι</a:t>
            </a:r>
            <a:r>
              <a:rPr lang="el-GR" b="1" dirty="0"/>
              <a:t> </a:t>
            </a:r>
            <a:r>
              <a:rPr lang="el-GR" b="1" dirty="0" err="1"/>
              <a:t>Εισοδου</a:t>
            </a:r>
            <a:endParaRPr lang="en-US" dirty="0"/>
          </a:p>
        </p:txBody>
      </p:sp>
      <p:sp>
        <p:nvSpPr>
          <p:cNvPr id="6" name="Slide Number Placeholder 5"/>
          <p:cNvSpPr>
            <a:spLocks noGrp="1"/>
          </p:cNvSpPr>
          <p:nvPr>
            <p:ph type="sldNum" sz="quarter" idx="12"/>
          </p:nvPr>
        </p:nvSpPr>
        <p:spPr/>
        <p:txBody>
          <a:bodyPr/>
          <a:lstStyle/>
          <a:p>
            <a:r>
              <a:rPr lang="el-GR" dirty="0"/>
              <a:t>Κεφάλαιο 12-</a:t>
            </a:r>
            <a:fld id="{D57F1E4F-1CFF-5643-939E-217C01CDF565}" type="slidenum">
              <a:rPr lang="en-US" smtClean="0"/>
              <a:pPr/>
              <a:t>‹#›</a:t>
            </a:fld>
            <a:endParaRPr lang="en-US" dirty="0"/>
          </a:p>
        </p:txBody>
      </p:sp>
      <p:cxnSp>
        <p:nvCxnSpPr>
          <p:cNvPr id="9" name="Straight Connector 8"/>
          <p:cNvCxnSpPr/>
          <p:nvPr/>
        </p:nvCxnSpPr>
        <p:spPr>
          <a:xfrm>
            <a:off x="477078" y="4463562"/>
            <a:ext cx="8240160" cy="28925"/>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1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97425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11122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344791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34479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344791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34479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344791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344791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34479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95"/>
            <a:ext cx="8229600" cy="9144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CC3300"/>
              </a:buClr>
              <a:buFont typeface="Wingdings" panose="05000000000000000000" pitchFamily="2" charset="2"/>
              <a:buChar char="q"/>
              <a:defRPr/>
            </a:lvl1pPr>
            <a:lvl2pPr>
              <a:buClr>
                <a:schemeClr val="accent1"/>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Αξιολογηση</a:t>
            </a:r>
            <a:r>
              <a:rPr lang="el-GR" b="1" dirty="0"/>
              <a:t> και </a:t>
            </a:r>
            <a:r>
              <a:rPr lang="el-GR" b="1" dirty="0" err="1"/>
              <a:t>Αναλυση</a:t>
            </a:r>
            <a:r>
              <a:rPr lang="el-GR" b="1" dirty="0"/>
              <a:t> </a:t>
            </a:r>
            <a:r>
              <a:rPr lang="el-GR" b="1" dirty="0" err="1"/>
              <a:t>Ξενων</a:t>
            </a:r>
            <a:r>
              <a:rPr lang="el-GR" b="1" dirty="0"/>
              <a:t> </a:t>
            </a:r>
            <a:r>
              <a:rPr lang="el-GR" b="1" dirty="0" err="1"/>
              <a:t>Αγορων</a:t>
            </a:r>
            <a:r>
              <a:rPr lang="el-GR" b="1" dirty="0"/>
              <a:t> και </a:t>
            </a:r>
            <a:r>
              <a:rPr lang="el-GR" b="1" dirty="0" err="1"/>
              <a:t>Τροποι</a:t>
            </a:r>
            <a:r>
              <a:rPr lang="el-GR" b="1" dirty="0"/>
              <a:t> </a:t>
            </a:r>
            <a:r>
              <a:rPr lang="el-GR" b="1" dirty="0" err="1"/>
              <a:t>Εισοδου</a:t>
            </a:r>
            <a:endParaRPr lang="en-US" dirty="0"/>
          </a:p>
        </p:txBody>
      </p:sp>
      <p:sp>
        <p:nvSpPr>
          <p:cNvPr id="6" name="Slide Number Placeholder 5"/>
          <p:cNvSpPr>
            <a:spLocks noGrp="1"/>
          </p:cNvSpPr>
          <p:nvPr>
            <p:ph type="sldNum" sz="quarter" idx="12"/>
          </p:nvPr>
        </p:nvSpPr>
        <p:spPr/>
        <p:txBody>
          <a:bodyPr/>
          <a:lstStyle/>
          <a:p>
            <a:r>
              <a:rPr lang="en-US" dirty="0"/>
              <a:t> </a:t>
            </a:r>
            <a:r>
              <a:rPr lang="el-GR" dirty="0"/>
              <a:t>Κεφάλαιο 12-</a:t>
            </a:r>
            <a:fld id="{D57F1E4F-1CFF-5643-939E-217C01CDF565}" type="slidenum">
              <a:rPr lang="en-US" smtClean="0"/>
              <a:pPr/>
              <a:t>‹#›</a:t>
            </a:fld>
            <a:endParaRPr lang="en-US" dirty="0"/>
          </a:p>
        </p:txBody>
      </p:sp>
    </p:spTree>
    <p:extLst>
      <p:ext uri="{BB962C8B-B14F-4D97-AF65-F5344CB8AC3E}">
        <p14:creationId xmlns:p14="http://schemas.microsoft.com/office/powerpoint/2010/main" val="312965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7078" y="758952"/>
            <a:ext cx="8229600" cy="3566160"/>
          </a:xfrm>
        </p:spPr>
        <p:txBody>
          <a:bodyPr anchor="b" anchorCtr="0">
            <a:normAutofit/>
          </a:bodyPr>
          <a:lstStyle>
            <a:lvl1pPr>
              <a:lnSpc>
                <a:spcPct val="85000"/>
              </a:lnSpc>
              <a:defRPr sz="8000" b="1">
                <a:solidFill>
                  <a:srgbClr val="CC33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6021" y="4630044"/>
            <a:ext cx="8229600" cy="1143000"/>
          </a:xfrm>
        </p:spPr>
        <p:txBody>
          <a:bodyPr lIns="91440" rIns="91440" anchor="t" anchorCtr="0">
            <a:normAutofit/>
          </a:bodyPr>
          <a:lstStyle>
            <a:lvl1pPr marL="0" indent="0">
              <a:buNone/>
              <a:defRPr sz="2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p>
            <a:r>
              <a:rPr lang="el-GR" dirty="0"/>
              <a:t>Κεφάλαιο 12-</a:t>
            </a:r>
            <a:r>
              <a:rPr lang="en-US" dirty="0"/>
              <a:t> </a:t>
            </a:r>
            <a:fld id="{D57F1E4F-1CFF-5643-939E-217C01CDF565}" type="slidenum">
              <a:rPr lang="en-US" smtClean="0"/>
              <a:pPr/>
              <a:t>‹#›</a:t>
            </a:fld>
            <a:endParaRPr lang="en-US" dirty="0"/>
          </a:p>
        </p:txBody>
      </p:sp>
      <p:cxnSp>
        <p:nvCxnSpPr>
          <p:cNvPr id="9" name="Straight Connector 8"/>
          <p:cNvCxnSpPr/>
          <p:nvPr/>
        </p:nvCxnSpPr>
        <p:spPr>
          <a:xfrm>
            <a:off x="456021" y="4462669"/>
            <a:ext cx="8250657" cy="29818"/>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825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63826" y="286604"/>
            <a:ext cx="8242852" cy="9144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63826" y="1578042"/>
            <a:ext cx="4062454"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78042"/>
            <a:ext cx="4043238"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7" name="Slide Number Placeholder 6"/>
          <p:cNvSpPr>
            <a:spLocks noGrp="1"/>
          </p:cNvSpPr>
          <p:nvPr>
            <p:ph type="sldNum" sz="quarter" idx="12"/>
          </p:nvPr>
        </p:nvSpPr>
        <p:spPr/>
        <p:txBody>
          <a:body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65510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77078" y="286604"/>
            <a:ext cx="8229600" cy="914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8" y="1527527"/>
            <a:ext cx="4049202"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7078" y="2387078"/>
            <a:ext cx="4049202"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544779"/>
            <a:ext cx="4043238"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387078"/>
            <a:ext cx="4043238"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9" name="Slide Number Placeholder 8"/>
          <p:cNvSpPr>
            <a:spLocks noGrp="1"/>
          </p:cNvSpPr>
          <p:nvPr>
            <p:ph type="sldNum" sz="quarter" idx="12"/>
          </p:nvPr>
        </p:nvSpPr>
        <p:spPr/>
        <p:txBody>
          <a:body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93336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5" name="Slide Number Placeholder 4"/>
          <p:cNvSpPr>
            <a:spLocks noGrp="1"/>
          </p:cNvSpPr>
          <p:nvPr>
            <p:ph type="sldNum" sz="quarter" idx="12"/>
          </p:nvPr>
        </p:nvSpPr>
        <p:spPr/>
        <p:txBody>
          <a:body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42667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9" name="Slide Number Placeholder 8"/>
          <p:cNvSpPr>
            <a:spLocks noGrp="1"/>
          </p:cNvSpPr>
          <p:nvPr>
            <p:ph type="sldNum" sz="quarter" idx="12"/>
          </p:nvPr>
        </p:nvSpPr>
        <p:spPr/>
        <p:txBody>
          <a:body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99641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p:nvSpPr>
        <p:spPr>
          <a:xfrm>
            <a:off x="3030053" y="0"/>
            <a:ext cx="48006" cy="68580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400" b="1">
                <a:solidFill>
                  <a:srgbClr val="8A001A"/>
                </a:solidFill>
              </a:defRPr>
            </a:lvl1pPr>
          </a:lstStyle>
          <a:p>
            <a:r>
              <a:rPr lang="en-US"/>
              <a:t>Click to edit Master title style</a:t>
            </a:r>
            <a:endParaRPr lang="en-US" dirty="0"/>
          </a:p>
        </p:txBody>
      </p:sp>
      <p:sp>
        <p:nvSpPr>
          <p:cNvPr id="3" name="Content Placeholder 2"/>
          <p:cNvSpPr>
            <a:spLocks noGrp="1"/>
          </p:cNvSpPr>
          <p:nvPr>
            <p:ph idx="1"/>
          </p:nvPr>
        </p:nvSpPr>
        <p:spPr>
          <a:xfrm>
            <a:off x="3428734" y="14132"/>
            <a:ext cx="5330952" cy="6291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428734" y="6439259"/>
            <a:ext cx="3486150" cy="365125"/>
          </a:xfrm>
        </p:spPr>
        <p:txBody>
          <a:bodyPr/>
          <a:lstStyle>
            <a:lvl1pPr algn="l">
              <a:defRPr b="1">
                <a:solidFill>
                  <a:schemeClr val="tx1"/>
                </a:solidFill>
              </a:defRPr>
            </a:lvl1p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7" name="Slide Number Placeholder 6"/>
          <p:cNvSpPr>
            <a:spLocks noGrp="1"/>
          </p:cNvSpPr>
          <p:nvPr>
            <p:ph type="sldNum" sz="quarter" idx="12"/>
          </p:nvPr>
        </p:nvSpPr>
        <p:spPr>
          <a:xfrm>
            <a:off x="7425343" y="6459786"/>
            <a:ext cx="1334343" cy="365125"/>
          </a:xfrm>
        </p:spPr>
        <p:txBody>
          <a:bodyPr/>
          <a:lstStyle>
            <a:lvl1pPr>
              <a:defRPr b="1">
                <a:solidFill>
                  <a:schemeClr val="tx1"/>
                </a:solidFill>
              </a:defRPr>
            </a:lvl1pPr>
          </a:lstStyle>
          <a:p>
            <a:r>
              <a:rPr lang="el-GR" dirty="0"/>
              <a:t>Κεφάλαιο 12-</a:t>
            </a:r>
            <a:fld id="{D57F1E4F-1CFF-5643-939E-217C01CDF565}" type="slidenum">
              <a:rPr lang="en-US" smtClean="0"/>
              <a:pPr/>
              <a:t>‹#›</a:t>
            </a:fld>
            <a:endParaRPr lang="en-US" dirty="0"/>
          </a:p>
        </p:txBody>
      </p:sp>
    </p:spTree>
    <p:extLst>
      <p:ext uri="{BB962C8B-B14F-4D97-AF65-F5344CB8AC3E}">
        <p14:creationId xmlns:p14="http://schemas.microsoft.com/office/powerpoint/2010/main" val="370147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0" y="6361042"/>
            <a:ext cx="9141631" cy="49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1" y="6310669"/>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1"/>
            <a:ext cx="9143989" cy="6310669"/>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7" name="Slide Number Placeholder 6"/>
          <p:cNvSpPr>
            <a:spLocks noGrp="1"/>
          </p:cNvSpPr>
          <p:nvPr>
            <p:ph type="sldNum" sz="quarter" idx="12"/>
          </p:nvPr>
        </p:nvSpPr>
        <p:spPr/>
        <p:txBody>
          <a:bodyPr/>
          <a:lstStyle/>
          <a:p>
            <a:r>
              <a:rPr lang="el-GR" dirty="0"/>
              <a:t>Κεφάλαιο 12-</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0094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33595"/>
            <a:ext cx="8229600" cy="914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09630"/>
            <a:ext cx="8229600" cy="479159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4"/>
          </p:nvPr>
        </p:nvSpPr>
        <p:spPr>
          <a:xfrm>
            <a:off x="7425344" y="6459786"/>
            <a:ext cx="1261456" cy="365125"/>
          </a:xfrm>
          <a:prstGeom prst="rect">
            <a:avLst/>
          </a:prstGeom>
        </p:spPr>
        <p:txBody>
          <a:bodyPr vert="horz" lIns="91440" tIns="45720" rIns="91440" bIns="45720" rtlCol="0" anchor="ctr"/>
          <a:lstStyle>
            <a:lvl1pPr algn="r">
              <a:defRPr sz="1050">
                <a:solidFill>
                  <a:srgbClr val="FFFFFF"/>
                </a:solidFill>
              </a:defRPr>
            </a:lvl1pPr>
          </a:lstStyle>
          <a:p>
            <a:r>
              <a:rPr lang="el-GR" dirty="0"/>
              <a:t>Κεφάλαιο 12-</a:t>
            </a:r>
            <a:r>
              <a:rPr lang="en-US" dirty="0"/>
              <a:t> </a:t>
            </a:r>
            <a:fld id="{D57F1E4F-1CFF-5643-939E-217C01CDF565}" type="slidenum">
              <a:rPr lang="en-US" smtClean="0"/>
              <a:pPr/>
              <a:t>‹#›</a:t>
            </a:fld>
            <a:endParaRPr lang="en-US" dirty="0"/>
          </a:p>
        </p:txBody>
      </p:sp>
      <p:cxnSp>
        <p:nvCxnSpPr>
          <p:cNvPr id="10" name="Straight Connector 9"/>
          <p:cNvCxnSpPr/>
          <p:nvPr/>
        </p:nvCxnSpPr>
        <p:spPr>
          <a:xfrm flipV="1">
            <a:off x="442133" y="1313749"/>
            <a:ext cx="8244667" cy="15063"/>
          </a:xfrm>
          <a:prstGeom prst="line">
            <a:avLst/>
          </a:prstGeom>
          <a:ln>
            <a:solidFill>
              <a:srgbClr val="CC33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7256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dt="0"/>
  <p:txStyles>
    <p:titleStyle>
      <a:lvl1pPr algn="l" defTabSz="914400" rtl="0" eaLnBrk="1" latinLnBrk="0" hangingPunct="1">
        <a:lnSpc>
          <a:spcPct val="85000"/>
        </a:lnSpc>
        <a:spcBef>
          <a:spcPct val="0"/>
        </a:spcBef>
        <a:buNone/>
        <a:defRPr sz="3200" b="1" kern="1200" spc="-50" baseline="0">
          <a:solidFill>
            <a:srgbClr val="8A001A"/>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a:t>Griffin &amp; </a:t>
            </a:r>
            <a:r>
              <a:rPr lang="en-US" dirty="0" err="1"/>
              <a:t>Pustay</a:t>
            </a:r>
            <a:endParaRPr lang="en-US" dirty="0"/>
          </a:p>
          <a:p>
            <a:endParaRPr lang="en-US" dirty="0"/>
          </a:p>
        </p:txBody>
      </p:sp>
      <p:pic>
        <p:nvPicPr>
          <p:cNvPr id="5" name="Picture 4" descr="Screen Shot 2013-10-27 at 11.17.48 PM.png"/>
          <p:cNvPicPr>
            <a:picLocks/>
          </p:cNvPicPr>
          <p:nvPr/>
        </p:nvPicPr>
        <p:blipFill rotWithShape="1">
          <a:blip r:embed="rId3">
            <a:extLst>
              <a:ext uri="{28A0092B-C50C-407E-A947-70E740481C1C}">
                <a14:useLocalDpi xmlns:a14="http://schemas.microsoft.com/office/drawing/2010/main" val="0"/>
              </a:ext>
            </a:extLst>
          </a:blip>
          <a:srcRect t="27514"/>
          <a:stretch/>
        </p:blipFill>
        <p:spPr>
          <a:xfrm>
            <a:off x="3345151" y="2520176"/>
            <a:ext cx="5330952" cy="3761751"/>
          </a:xfrm>
          <a:prstGeom prst="rect">
            <a:avLst/>
          </a:prstGeom>
        </p:spPr>
      </p:pic>
      <p:sp>
        <p:nvSpPr>
          <p:cNvPr id="7" name="Slide Number Placeholder 6"/>
          <p:cNvSpPr>
            <a:spLocks noGrp="1"/>
          </p:cNvSpPr>
          <p:nvPr>
            <p:ph type="sldNum" sz="quarter" idx="12"/>
          </p:nvPr>
        </p:nvSpPr>
        <p:spPr/>
        <p:txBody>
          <a:bodyPr/>
          <a:lstStyle/>
          <a:p>
            <a:r>
              <a:rPr lang="el-GR" dirty="0"/>
              <a:t>Κεφάλαιο 12-</a:t>
            </a:r>
            <a:fld id="{D57F1E4F-1CFF-5643-939E-217C01CDF565}" type="slidenum">
              <a:rPr lang="en-US" smtClean="0"/>
              <a:pPr/>
              <a:t>1</a:t>
            </a:fld>
            <a:endParaRPr lang="en-US" dirty="0"/>
          </a:p>
        </p:txBody>
      </p:sp>
      <p:sp>
        <p:nvSpPr>
          <p:cNvPr id="9" name="Rectangle 8"/>
          <p:cNvSpPr/>
          <p:nvPr/>
        </p:nvSpPr>
        <p:spPr>
          <a:xfrm>
            <a:off x="3428734" y="342900"/>
            <a:ext cx="5545449" cy="1754326"/>
          </a:xfrm>
          <a:prstGeom prst="rect">
            <a:avLst/>
          </a:prstGeom>
          <a:solidFill>
            <a:schemeClr val="bg1"/>
          </a:solidFill>
        </p:spPr>
        <p:txBody>
          <a:bodyPr wrap="square">
            <a:spAutoFit/>
          </a:bodyPr>
          <a:lstStyle/>
          <a:p>
            <a:pPr>
              <a:lnSpc>
                <a:spcPct val="250000"/>
              </a:lnSpc>
            </a:pPr>
            <a:r>
              <a:rPr lang="el-GR" sz="2400" spc="-50" dirty="0">
                <a:latin typeface="+mj-lt"/>
                <a:ea typeface="+mj-ea"/>
                <a:cs typeface="+mj-cs"/>
              </a:rPr>
              <a:t>ΚΕΦΑΛΑΙΟ 1</a:t>
            </a:r>
            <a:r>
              <a:rPr lang="en-US" sz="2400" spc="-50" dirty="0">
                <a:latin typeface="+mj-lt"/>
                <a:ea typeface="+mj-ea"/>
                <a:cs typeface="+mj-cs"/>
              </a:rPr>
              <a:t>2</a:t>
            </a:r>
            <a:endParaRPr lang="el-GR" sz="2400" spc="-50" dirty="0">
              <a:latin typeface="+mj-lt"/>
              <a:ea typeface="+mj-ea"/>
              <a:cs typeface="+mj-cs"/>
            </a:endParaRPr>
          </a:p>
          <a:p>
            <a:r>
              <a:rPr lang="el-GR" sz="2400" b="1" spc="-50" dirty="0">
                <a:solidFill>
                  <a:srgbClr val="8A001A"/>
                </a:solidFill>
                <a:latin typeface="+mj-lt"/>
                <a:ea typeface="+mj-ea"/>
                <a:cs typeface="+mj-cs"/>
              </a:rPr>
              <a:t>Αξιολόγηση και Ανάλυση Ξένων Αγορών</a:t>
            </a:r>
            <a:r>
              <a:rPr lang="en-US" sz="2400" b="1" spc="-50" dirty="0">
                <a:solidFill>
                  <a:srgbClr val="8A001A"/>
                </a:solidFill>
                <a:latin typeface="+mj-lt"/>
                <a:ea typeface="+mj-ea"/>
                <a:cs typeface="+mj-cs"/>
              </a:rPr>
              <a:t> </a:t>
            </a:r>
            <a:r>
              <a:rPr lang="el-GR" sz="2400" b="1" spc="-50" dirty="0">
                <a:solidFill>
                  <a:srgbClr val="8A001A"/>
                </a:solidFill>
                <a:latin typeface="+mj-lt"/>
                <a:ea typeface="+mj-ea"/>
                <a:cs typeface="+mj-cs"/>
              </a:rPr>
              <a:t>και Τρόποι Εισόδου</a:t>
            </a:r>
          </a:p>
        </p:txBody>
      </p:sp>
      <p:sp>
        <p:nvSpPr>
          <p:cNvPr id="10" name="Title 14"/>
          <p:cNvSpPr>
            <a:spLocks noGrp="1"/>
          </p:cNvSpPr>
          <p:nvPr>
            <p:ph type="title"/>
          </p:nvPr>
        </p:nvSpPr>
        <p:spPr>
          <a:xfrm>
            <a:off x="342900" y="594359"/>
            <a:ext cx="3085834" cy="2286000"/>
          </a:xfrm>
        </p:spPr>
        <p:txBody>
          <a:bodyPr>
            <a:normAutofit/>
          </a:bodyPr>
          <a:lstStyle/>
          <a:p>
            <a:pPr>
              <a:lnSpc>
                <a:spcPct val="100000"/>
              </a:lnSpc>
            </a:pPr>
            <a:r>
              <a:rPr lang="el-GR" sz="2000" b="0" dirty="0"/>
              <a:t>Διεθνείς</a:t>
            </a:r>
            <a:br>
              <a:rPr lang="el-GR" sz="2000" b="0" dirty="0"/>
            </a:br>
            <a:r>
              <a:rPr lang="el-GR" sz="2000" b="0" dirty="0"/>
              <a:t>Επιχειρήσεις και Επιχειρηματικότητα</a:t>
            </a:r>
            <a:br>
              <a:rPr lang="el-GR" sz="2000" b="0" dirty="0"/>
            </a:br>
            <a:br>
              <a:rPr lang="en-US" sz="2000" b="0" dirty="0">
                <a:solidFill>
                  <a:srgbClr val="8A001A"/>
                </a:solidFill>
              </a:rPr>
            </a:br>
            <a:r>
              <a:rPr lang="en-US" sz="1600" b="0" dirty="0">
                <a:solidFill>
                  <a:srgbClr val="8A001A"/>
                </a:solidFill>
              </a:rPr>
              <a:t>8</a:t>
            </a:r>
            <a:r>
              <a:rPr lang="el-GR" sz="1600" b="0" baseline="30000" dirty="0">
                <a:solidFill>
                  <a:srgbClr val="8A001A"/>
                </a:solidFill>
              </a:rPr>
              <a:t>η</a:t>
            </a:r>
            <a:r>
              <a:rPr lang="el-GR" sz="1600" b="0" dirty="0">
                <a:solidFill>
                  <a:srgbClr val="8A001A"/>
                </a:solidFill>
              </a:rPr>
              <a:t> Έκδοση</a:t>
            </a:r>
            <a:br>
              <a:rPr lang="el-GR" sz="1600" b="0" dirty="0">
                <a:solidFill>
                  <a:srgbClr val="8A001A"/>
                </a:solidFill>
              </a:rPr>
            </a:br>
            <a:endParaRPr lang="en-US" sz="1600" b="0" dirty="0">
              <a:solidFill>
                <a:srgbClr val="8A001A"/>
              </a:solidFill>
            </a:endParaRPr>
          </a:p>
        </p:txBody>
      </p:sp>
      <p:pic>
        <p:nvPicPr>
          <p:cNvPr id="11" name="Εικόνα 10" descr="Εικόνα που περιέχει κτίριο&#10;&#10;Περιγραφή που δημιουργήθηκε αυτόματα">
            <a:extLst>
              <a:ext uri="{FF2B5EF4-FFF2-40B4-BE49-F238E27FC236}">
                <a16:creationId xmlns:a16="http://schemas.microsoft.com/office/drawing/2014/main" id="{3B9E5227-6232-4F41-9EBF-445D44A06C9B}"/>
              </a:ext>
            </a:extLst>
          </p:cNvPr>
          <p:cNvPicPr>
            <a:picLocks noChangeAspect="1"/>
          </p:cNvPicPr>
          <p:nvPr/>
        </p:nvPicPr>
        <p:blipFill>
          <a:blip r:embed="rId4"/>
          <a:stretch>
            <a:fillRect/>
          </a:stretch>
        </p:blipFill>
        <p:spPr>
          <a:xfrm>
            <a:off x="465931" y="3606800"/>
            <a:ext cx="1961428" cy="2852986"/>
          </a:xfrm>
          <a:prstGeom prst="rect">
            <a:avLst/>
          </a:prstGeom>
        </p:spPr>
      </p:pic>
      <p:pic>
        <p:nvPicPr>
          <p:cNvPr id="12" name="Εικόνα 11">
            <a:extLst>
              <a:ext uri="{FF2B5EF4-FFF2-40B4-BE49-F238E27FC236}">
                <a16:creationId xmlns:a16="http://schemas.microsoft.com/office/drawing/2014/main" id="{F0469923-31DE-47FF-9E7F-57424214F5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17" y="154673"/>
            <a:ext cx="839210" cy="810527"/>
          </a:xfrm>
          <a:prstGeom prst="rect">
            <a:avLst/>
          </a:prstGeom>
        </p:spPr>
      </p:pic>
    </p:spTree>
    <p:extLst>
      <p:ext uri="{BB962C8B-B14F-4D97-AF65-F5344CB8AC3E}">
        <p14:creationId xmlns:p14="http://schemas.microsoft.com/office/powerpoint/2010/main" val="318493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t>Επιλογή του Τρόπου Εισόδου</a:t>
            </a:r>
            <a:endParaRPr lang="en-US" sz="3000" dirty="0"/>
          </a:p>
        </p:txBody>
      </p:sp>
      <p:sp>
        <p:nvSpPr>
          <p:cNvPr id="12" name="Footer Placeholder 11"/>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3" name="Slide Number Placeholder 12"/>
          <p:cNvSpPr>
            <a:spLocks noGrp="1"/>
          </p:cNvSpPr>
          <p:nvPr>
            <p:ph type="sldNum" sz="quarter" idx="12"/>
          </p:nvPr>
        </p:nvSpPr>
        <p:spPr/>
        <p:txBody>
          <a:bodyPr/>
          <a:lstStyle/>
          <a:p>
            <a:r>
              <a:rPr lang="el-GR" dirty="0"/>
              <a:t>Κεφάλαιο 12-</a:t>
            </a:r>
            <a:fld id="{D57F1E4F-1CFF-5643-939E-217C01CDF565}" type="slidenum">
              <a:rPr lang="en-US" smtClean="0"/>
              <a:pPr/>
              <a:t>10</a:t>
            </a:fld>
            <a:endParaRPr lang="en-US" dirty="0"/>
          </a:p>
        </p:txBody>
      </p:sp>
      <p:graphicFrame>
        <p:nvGraphicFramePr>
          <p:cNvPr id="9" name="Diagram 8"/>
          <p:cNvGraphicFramePr/>
          <p:nvPr>
            <p:extLst>
              <p:ext uri="{D42A27DB-BD31-4B8C-83A1-F6EECF244321}">
                <p14:modId xmlns:p14="http://schemas.microsoft.com/office/powerpoint/2010/main" val="1693309558"/>
              </p:ext>
            </p:extLst>
          </p:nvPr>
        </p:nvGraphicFramePr>
        <p:xfrm>
          <a:off x="700268" y="1585731"/>
          <a:ext cx="7888147" cy="4527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5DC6D059-A8F1-4D64-A02A-6DEE3E4CB6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8324497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3000" dirty="0"/>
              <a:t>Εξαγωγή σε Ξένες Αγορές</a:t>
            </a:r>
            <a:endParaRPr lang="en-US" sz="3000" dirty="0"/>
          </a:p>
        </p:txBody>
      </p:sp>
      <p:sp>
        <p:nvSpPr>
          <p:cNvPr id="13" name="Text Placeholder 12"/>
          <p:cNvSpPr>
            <a:spLocks noGrp="1"/>
          </p:cNvSpPr>
          <p:nvPr>
            <p:ph type="body" idx="1"/>
          </p:nvPr>
        </p:nvSpPr>
        <p:spPr/>
        <p:txBody>
          <a:bodyPr>
            <a:normAutofit/>
          </a:bodyPr>
          <a:lstStyle/>
          <a:p>
            <a:r>
              <a:rPr lang="el-GR" dirty="0"/>
              <a:t>ΚΥΡΙΑ ΠΛΕΟΝΕΚΤΗΜΑΤΑ ΕΞΑΓΩΓΗΣ</a:t>
            </a:r>
            <a:endParaRPr lang="en-US" dirty="0"/>
          </a:p>
        </p:txBody>
      </p:sp>
      <p:sp>
        <p:nvSpPr>
          <p:cNvPr id="14" name="Content Placeholder 13"/>
          <p:cNvSpPr>
            <a:spLocks noGrp="1"/>
          </p:cNvSpPr>
          <p:nvPr>
            <p:ph sz="half" idx="2"/>
          </p:nvPr>
        </p:nvSpPr>
        <p:spPr/>
        <p:txBody>
          <a:bodyPr>
            <a:normAutofit fontScale="92500" lnSpcReduction="10000"/>
          </a:bodyPr>
          <a:lstStyle/>
          <a:p>
            <a:pPr marL="450850" indent="-358775">
              <a:lnSpc>
                <a:spcPct val="110000"/>
              </a:lnSpc>
            </a:pPr>
            <a:r>
              <a:rPr lang="el-GR" sz="2400" dirty="0"/>
              <a:t>Σχετικά χαμηλή χρηματοοικονομική δέσμευση</a:t>
            </a:r>
            <a:endParaRPr lang="en-US" sz="2400" dirty="0"/>
          </a:p>
          <a:p>
            <a:pPr marL="450850" indent="-358775">
              <a:lnSpc>
                <a:spcPct val="110000"/>
              </a:lnSpc>
            </a:pPr>
            <a:r>
              <a:rPr lang="el-GR" sz="2400" dirty="0"/>
              <a:t>Δυνατότητα σταδιακής εισόδου στην αγορά</a:t>
            </a:r>
            <a:endParaRPr lang="en-US" sz="2400" dirty="0"/>
          </a:p>
          <a:p>
            <a:pPr marL="450850" indent="-358775">
              <a:lnSpc>
                <a:spcPct val="110000"/>
              </a:lnSpc>
            </a:pPr>
            <a:r>
              <a:rPr lang="el-GR" sz="2400" dirty="0"/>
              <a:t>Απόκτηση γνώσης για την τοπική αγορά</a:t>
            </a:r>
            <a:endParaRPr lang="en-US" sz="2400" dirty="0"/>
          </a:p>
          <a:p>
            <a:pPr marL="450850" indent="-358775">
              <a:lnSpc>
                <a:spcPct val="110000"/>
              </a:lnSpc>
            </a:pPr>
            <a:r>
              <a:rPr lang="el-GR" sz="2400" dirty="0"/>
              <a:t>Αποφυγή περιορισμών σε ξένες επενδύσεις</a:t>
            </a:r>
            <a:endParaRPr lang="en-US" sz="2400" dirty="0"/>
          </a:p>
        </p:txBody>
      </p:sp>
      <p:sp>
        <p:nvSpPr>
          <p:cNvPr id="15" name="Text Placeholder 14"/>
          <p:cNvSpPr>
            <a:spLocks noGrp="1"/>
          </p:cNvSpPr>
          <p:nvPr>
            <p:ph type="body" sz="quarter" idx="3"/>
          </p:nvPr>
        </p:nvSpPr>
        <p:spPr/>
        <p:txBody>
          <a:bodyPr>
            <a:normAutofit/>
          </a:bodyPr>
          <a:lstStyle/>
          <a:p>
            <a:r>
              <a:rPr lang="el-GR" dirty="0"/>
              <a:t>ΚΥΡΙΑ ΜΕΙΟΝΕΚΤΗΜΑΤΑ ΕΞΑΓΩΓΗΣ</a:t>
            </a:r>
            <a:endParaRPr lang="en-US" dirty="0"/>
          </a:p>
        </p:txBody>
      </p:sp>
      <p:sp>
        <p:nvSpPr>
          <p:cNvPr id="16" name="Content Placeholder 15"/>
          <p:cNvSpPr>
            <a:spLocks noGrp="1"/>
          </p:cNvSpPr>
          <p:nvPr>
            <p:ph sz="quarter" idx="4"/>
          </p:nvPr>
        </p:nvSpPr>
        <p:spPr/>
        <p:txBody>
          <a:bodyPr>
            <a:normAutofit/>
          </a:bodyPr>
          <a:lstStyle/>
          <a:p>
            <a:pPr marL="450850" indent="-358775">
              <a:lnSpc>
                <a:spcPct val="100000"/>
              </a:lnSpc>
            </a:pPr>
            <a:r>
              <a:rPr lang="el-GR" sz="2200" dirty="0"/>
              <a:t>Ευπάθεια σε δασμούς και μη δασμολογικούς φραγμούς</a:t>
            </a:r>
          </a:p>
          <a:p>
            <a:pPr marL="450850" indent="-358775">
              <a:lnSpc>
                <a:spcPct val="100000"/>
              </a:lnSpc>
            </a:pPr>
            <a:r>
              <a:rPr lang="el-GR" sz="2200" dirty="0"/>
              <a:t>Υλικοτεχνική πολυπλοκότητα</a:t>
            </a:r>
          </a:p>
          <a:p>
            <a:pPr marL="450850" indent="-358775">
              <a:lnSpc>
                <a:spcPct val="100000"/>
              </a:lnSpc>
            </a:pPr>
            <a:r>
              <a:rPr lang="el-GR" sz="2200" dirty="0"/>
              <a:t>Πιθανές συγκρούσεις με διανομείς</a:t>
            </a:r>
          </a:p>
        </p:txBody>
      </p:sp>
      <p:sp>
        <p:nvSpPr>
          <p:cNvPr id="10" name="Footer Placeholder 9"/>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1" name="Slide Number Placeholder 10"/>
          <p:cNvSpPr>
            <a:spLocks noGrp="1"/>
          </p:cNvSpPr>
          <p:nvPr>
            <p:ph type="sldNum" sz="quarter" idx="12"/>
          </p:nvPr>
        </p:nvSpPr>
        <p:spPr/>
        <p:txBody>
          <a:bodyPr/>
          <a:lstStyle/>
          <a:p>
            <a:r>
              <a:rPr lang="el-GR" dirty="0"/>
              <a:t>Κεφάλαιο 12-</a:t>
            </a:r>
            <a:fld id="{D57F1E4F-1CFF-5643-939E-217C01CDF565}" type="slidenum">
              <a:rPr lang="en-US" smtClean="0"/>
              <a:pPr/>
              <a:t>11</a:t>
            </a:fld>
            <a:endParaRPr lang="en-US" dirty="0"/>
          </a:p>
        </p:txBody>
      </p:sp>
      <p:pic>
        <p:nvPicPr>
          <p:cNvPr id="9" name="Εικόνα 8">
            <a:extLst>
              <a:ext uri="{FF2B5EF4-FFF2-40B4-BE49-F238E27FC236}">
                <a16:creationId xmlns:a16="http://schemas.microsoft.com/office/drawing/2014/main" id="{40FD415A-F7DD-4A20-9693-A477785B0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1027854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t>Εξαγωγή σε Ξένες Αγορές</a:t>
            </a:r>
            <a:endParaRPr lang="en-US" sz="3000" dirty="0"/>
          </a:p>
        </p:txBody>
      </p:sp>
      <p:sp>
        <p:nvSpPr>
          <p:cNvPr id="15" name="Footer Placeholder 1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6" name="Slide Number Placeholder 15"/>
          <p:cNvSpPr>
            <a:spLocks noGrp="1"/>
          </p:cNvSpPr>
          <p:nvPr>
            <p:ph type="sldNum" sz="quarter" idx="12"/>
          </p:nvPr>
        </p:nvSpPr>
        <p:spPr/>
        <p:txBody>
          <a:bodyPr/>
          <a:lstStyle/>
          <a:p>
            <a:r>
              <a:rPr lang="el-GR" dirty="0"/>
              <a:t>Κεφάλαιο 12-</a:t>
            </a:r>
            <a:fld id="{D57F1E4F-1CFF-5643-939E-217C01CDF565}" type="slidenum">
              <a:rPr lang="en-US" smtClean="0"/>
              <a:pPr/>
              <a:t>12</a:t>
            </a:fld>
            <a:endParaRPr lang="en-US" dirty="0"/>
          </a:p>
        </p:txBody>
      </p:sp>
      <p:graphicFrame>
        <p:nvGraphicFramePr>
          <p:cNvPr id="5" name="Diagram 4"/>
          <p:cNvGraphicFramePr/>
          <p:nvPr>
            <p:extLst>
              <p:ext uri="{D42A27DB-BD31-4B8C-83A1-F6EECF244321}">
                <p14:modId xmlns:p14="http://schemas.microsoft.com/office/powerpoint/2010/main" val="154354676"/>
              </p:ext>
            </p:extLst>
          </p:nvPr>
        </p:nvGraphicFramePr>
        <p:xfrm>
          <a:off x="966487" y="1616919"/>
          <a:ext cx="7228389" cy="4019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9E93537E-367B-462A-9859-65884B8BC8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5506469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Μορφές Εξαγωγής</a:t>
            </a:r>
            <a:r>
              <a:rPr lang="en-US" sz="3000" dirty="0">
                <a:solidFill>
                  <a:srgbClr val="0070C0"/>
                </a:solidFill>
              </a:rPr>
              <a:t>: </a:t>
            </a:r>
            <a:r>
              <a:rPr lang="el-GR" sz="3000" dirty="0">
                <a:solidFill>
                  <a:srgbClr val="006600"/>
                </a:solidFill>
              </a:rPr>
              <a:t>Έμμεση Εξαγωγή</a:t>
            </a:r>
            <a:endParaRPr lang="en-US" sz="3000" dirty="0">
              <a:solidFill>
                <a:srgbClr val="006600"/>
              </a:solidFill>
            </a:endParaRPr>
          </a:p>
        </p:txBody>
      </p:sp>
      <p:sp>
        <p:nvSpPr>
          <p:cNvPr id="11" name="Footer Placeholder 10"/>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2" name="Slide Number Placeholder 11"/>
          <p:cNvSpPr>
            <a:spLocks noGrp="1"/>
          </p:cNvSpPr>
          <p:nvPr>
            <p:ph type="sldNum" sz="quarter" idx="12"/>
          </p:nvPr>
        </p:nvSpPr>
        <p:spPr/>
        <p:txBody>
          <a:bodyPr/>
          <a:lstStyle/>
          <a:p>
            <a:r>
              <a:rPr lang="el-GR" dirty="0"/>
              <a:t>Κεφάλαιο 12-</a:t>
            </a:r>
            <a:fld id="{D57F1E4F-1CFF-5643-939E-217C01CDF565}" type="slidenum">
              <a:rPr lang="en-US" smtClean="0"/>
              <a:pPr/>
              <a:t>13</a:t>
            </a:fld>
            <a:endParaRPr lang="en-US" dirty="0"/>
          </a:p>
        </p:txBody>
      </p:sp>
      <p:pic>
        <p:nvPicPr>
          <p:cNvPr id="2" name="Picture 1"/>
          <p:cNvPicPr>
            <a:picLocks noChangeAspect="1"/>
          </p:cNvPicPr>
          <p:nvPr/>
        </p:nvPicPr>
        <p:blipFill rotWithShape="1">
          <a:blip r:embed="rId3"/>
          <a:srcRect l="2014" r="1"/>
          <a:stretch/>
        </p:blipFill>
        <p:spPr>
          <a:xfrm>
            <a:off x="335666" y="2234924"/>
            <a:ext cx="8447090" cy="2912809"/>
          </a:xfrm>
          <a:prstGeom prst="rect">
            <a:avLst/>
          </a:prstGeom>
        </p:spPr>
      </p:pic>
      <p:pic>
        <p:nvPicPr>
          <p:cNvPr id="7" name="Εικόνα 6">
            <a:extLst>
              <a:ext uri="{FF2B5EF4-FFF2-40B4-BE49-F238E27FC236}">
                <a16:creationId xmlns:a16="http://schemas.microsoft.com/office/drawing/2014/main" id="{22B81D3A-0A34-4A4E-BC1B-5B195ED7E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6374693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Μορφές Εξαγωγής</a:t>
            </a:r>
            <a:r>
              <a:rPr lang="en-US" sz="3000" dirty="0">
                <a:solidFill>
                  <a:srgbClr val="0070C0"/>
                </a:solidFill>
              </a:rPr>
              <a:t>: </a:t>
            </a:r>
            <a:r>
              <a:rPr lang="el-GR" sz="3000" dirty="0">
                <a:solidFill>
                  <a:srgbClr val="006600"/>
                </a:solidFill>
              </a:rPr>
              <a:t>Άμεση Εξαγωγή</a:t>
            </a:r>
            <a:endParaRPr lang="en-US" sz="3000" dirty="0">
              <a:solidFill>
                <a:srgbClr val="0070C0"/>
              </a:solidFill>
            </a:endParaRPr>
          </a:p>
        </p:txBody>
      </p:sp>
      <p:sp>
        <p:nvSpPr>
          <p:cNvPr id="11" name="Footer Placeholder 10"/>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2" name="Slide Number Placeholder 11"/>
          <p:cNvSpPr>
            <a:spLocks noGrp="1"/>
          </p:cNvSpPr>
          <p:nvPr>
            <p:ph type="sldNum" sz="quarter" idx="12"/>
          </p:nvPr>
        </p:nvSpPr>
        <p:spPr/>
        <p:txBody>
          <a:bodyPr/>
          <a:lstStyle/>
          <a:p>
            <a:r>
              <a:rPr lang="el-GR" dirty="0"/>
              <a:t>Κεφάλαιο 12-</a:t>
            </a:r>
            <a:fld id="{D57F1E4F-1CFF-5643-939E-217C01CDF565}" type="slidenum">
              <a:rPr lang="en-US" smtClean="0"/>
              <a:pPr/>
              <a:t>14</a:t>
            </a:fld>
            <a:endParaRPr lang="en-US" dirty="0"/>
          </a:p>
        </p:txBody>
      </p:sp>
      <p:pic>
        <p:nvPicPr>
          <p:cNvPr id="3" name="Picture 2"/>
          <p:cNvPicPr>
            <a:picLocks noChangeAspect="1"/>
          </p:cNvPicPr>
          <p:nvPr/>
        </p:nvPicPr>
        <p:blipFill>
          <a:blip r:embed="rId3"/>
          <a:stretch>
            <a:fillRect/>
          </a:stretch>
        </p:blipFill>
        <p:spPr>
          <a:xfrm>
            <a:off x="327378" y="2235203"/>
            <a:ext cx="8470245" cy="2868166"/>
          </a:xfrm>
          <a:prstGeom prst="rect">
            <a:avLst/>
          </a:prstGeom>
        </p:spPr>
      </p:pic>
      <p:pic>
        <p:nvPicPr>
          <p:cNvPr id="7" name="Εικόνα 6">
            <a:extLst>
              <a:ext uri="{FF2B5EF4-FFF2-40B4-BE49-F238E27FC236}">
                <a16:creationId xmlns:a16="http://schemas.microsoft.com/office/drawing/2014/main" id="{22E4F283-7568-4B0C-9D5F-5AC11D4AD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961520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Μορφές Εξαγωγής</a:t>
            </a:r>
            <a:r>
              <a:rPr lang="en-US" sz="3000" dirty="0">
                <a:solidFill>
                  <a:srgbClr val="0070C0"/>
                </a:solidFill>
              </a:rPr>
              <a:t>:</a:t>
            </a:r>
            <a:r>
              <a:rPr lang="el-GR" sz="3000" dirty="0">
                <a:solidFill>
                  <a:srgbClr val="0070C0"/>
                </a:solidFill>
              </a:rPr>
              <a:t> </a:t>
            </a:r>
            <a:r>
              <a:rPr lang="el-GR" sz="3000" dirty="0" err="1">
                <a:solidFill>
                  <a:srgbClr val="006600"/>
                </a:solidFill>
              </a:rPr>
              <a:t>Ενδοεταιρικές</a:t>
            </a:r>
            <a:r>
              <a:rPr lang="el-GR" sz="3000" dirty="0">
                <a:solidFill>
                  <a:srgbClr val="006600"/>
                </a:solidFill>
              </a:rPr>
              <a:t> μεταβιβάσεις</a:t>
            </a:r>
            <a:endParaRPr lang="en-US" sz="3000" dirty="0">
              <a:solidFill>
                <a:srgbClr val="0070C0"/>
              </a:solidFill>
            </a:endParaRPr>
          </a:p>
        </p:txBody>
      </p:sp>
      <p:sp>
        <p:nvSpPr>
          <p:cNvPr id="11" name="Footer Placeholder 10"/>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2" name="Slide Number Placeholder 11"/>
          <p:cNvSpPr>
            <a:spLocks noGrp="1"/>
          </p:cNvSpPr>
          <p:nvPr>
            <p:ph type="sldNum" sz="quarter" idx="12"/>
          </p:nvPr>
        </p:nvSpPr>
        <p:spPr/>
        <p:txBody>
          <a:bodyPr/>
          <a:lstStyle/>
          <a:p>
            <a:r>
              <a:rPr lang="el-GR" dirty="0"/>
              <a:t>Κεφάλαιο 12-</a:t>
            </a:r>
            <a:fld id="{D57F1E4F-1CFF-5643-939E-217C01CDF565}" type="slidenum">
              <a:rPr lang="en-US" smtClean="0"/>
              <a:pPr/>
              <a:t>15</a:t>
            </a:fld>
            <a:endParaRPr lang="en-US" dirty="0"/>
          </a:p>
        </p:txBody>
      </p:sp>
      <p:pic>
        <p:nvPicPr>
          <p:cNvPr id="3" name="Picture 2"/>
          <p:cNvPicPr>
            <a:picLocks noChangeAspect="1"/>
          </p:cNvPicPr>
          <p:nvPr/>
        </p:nvPicPr>
        <p:blipFill rotWithShape="1">
          <a:blip r:embed="rId3"/>
          <a:srcRect l="9479"/>
          <a:stretch/>
        </p:blipFill>
        <p:spPr>
          <a:xfrm>
            <a:off x="451413" y="2067010"/>
            <a:ext cx="8321278" cy="3081867"/>
          </a:xfrm>
          <a:prstGeom prst="rect">
            <a:avLst/>
          </a:prstGeom>
        </p:spPr>
      </p:pic>
      <p:pic>
        <p:nvPicPr>
          <p:cNvPr id="7" name="Εικόνα 6">
            <a:extLst>
              <a:ext uri="{FF2B5EF4-FFF2-40B4-BE49-F238E27FC236}">
                <a16:creationId xmlns:a16="http://schemas.microsoft.com/office/drawing/2014/main" id="{EC4EF572-2E1E-41C0-B1C7-9CDC34F2F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6460110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Επιπρόσθετοι Παράγοντες</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Κυβερνητικές πολιτικές</a:t>
            </a:r>
          </a:p>
          <a:p>
            <a:pPr>
              <a:lnSpc>
                <a:spcPct val="100000"/>
              </a:lnSpc>
            </a:pPr>
            <a:r>
              <a:rPr lang="el-GR" sz="2600" dirty="0"/>
              <a:t>Ζητήματα σε σχέση με το μάρκετινγκ </a:t>
            </a:r>
          </a:p>
          <a:p>
            <a:pPr>
              <a:lnSpc>
                <a:spcPct val="100000"/>
              </a:lnSpc>
            </a:pPr>
            <a:r>
              <a:rPr lang="el-GR" sz="2600" dirty="0"/>
              <a:t>Παράγοντες εφοδιαστικής διαχείρισης </a:t>
            </a:r>
          </a:p>
          <a:p>
            <a:pPr>
              <a:lnSpc>
                <a:spcPct val="100000"/>
              </a:lnSpc>
            </a:pPr>
            <a:r>
              <a:rPr lang="el-GR" sz="2600" dirty="0"/>
              <a:t>Ζητήματα διανομής</a:t>
            </a:r>
            <a:endParaRPr lang="en-US" sz="2600" dirty="0"/>
          </a:p>
        </p:txBody>
      </p:sp>
      <p:sp>
        <p:nvSpPr>
          <p:cNvPr id="19" name="Footer Placeholder 18"/>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20" name="Slide Number Placeholder 19"/>
          <p:cNvSpPr>
            <a:spLocks noGrp="1"/>
          </p:cNvSpPr>
          <p:nvPr>
            <p:ph type="sldNum" sz="quarter" idx="12"/>
          </p:nvPr>
        </p:nvSpPr>
        <p:spPr/>
        <p:txBody>
          <a:bodyPr/>
          <a:lstStyle/>
          <a:p>
            <a:r>
              <a:rPr lang="el-GR" dirty="0"/>
              <a:t>Κεφάλαιο 12-</a:t>
            </a:r>
            <a:fld id="{D57F1E4F-1CFF-5643-939E-217C01CDF565}" type="slidenum">
              <a:rPr lang="en-US" smtClean="0"/>
              <a:pPr/>
              <a:t>16</a:t>
            </a:fld>
            <a:endParaRPr lang="en-US" dirty="0"/>
          </a:p>
        </p:txBody>
      </p:sp>
      <p:pic>
        <p:nvPicPr>
          <p:cNvPr id="7" name="Εικόνα 6">
            <a:extLst>
              <a:ext uri="{FF2B5EF4-FFF2-40B4-BE49-F238E27FC236}">
                <a16:creationId xmlns:a16="http://schemas.microsoft.com/office/drawing/2014/main" id="{7F5CDF70-4B99-4E5E-B9F1-4F2F9C83D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5311794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Εξαγωγικοί Μεσάζοντες</a:t>
            </a:r>
            <a:endParaRPr lang="en-US" dirty="0">
              <a:solidFill>
                <a:srgbClr val="0070C0"/>
              </a:solidFill>
            </a:endParaRPr>
          </a:p>
        </p:txBody>
      </p:sp>
      <p:sp>
        <p:nvSpPr>
          <p:cNvPr id="13" name="Footer Placeholder 12"/>
          <p:cNvSpPr>
            <a:spLocks noGrp="1"/>
          </p:cNvSpPr>
          <p:nvPr>
            <p:ph type="ftr" sz="quarter" idx="11"/>
          </p:nvPr>
        </p:nvSpPr>
        <p:spPr/>
        <p:txBody>
          <a:bodyPr/>
          <a:lstStyle/>
          <a:p>
            <a:r>
              <a:rPr lang="el-GR" b="1" dirty="0" err="1"/>
              <a:t>Αξιολογηση</a:t>
            </a:r>
            <a:r>
              <a:rPr lang="el-GR" b="1" dirty="0"/>
              <a:t> και </a:t>
            </a:r>
            <a:r>
              <a:rPr lang="el-GR" b="1" dirty="0" err="1"/>
              <a:t>Αναλυση</a:t>
            </a:r>
            <a:r>
              <a:rPr lang="el-GR" b="1" dirty="0"/>
              <a:t> </a:t>
            </a:r>
            <a:r>
              <a:rPr lang="el-GR" b="1" dirty="0" err="1"/>
              <a:t>Ξενων</a:t>
            </a:r>
            <a:r>
              <a:rPr lang="el-GR" b="1" dirty="0"/>
              <a:t> </a:t>
            </a:r>
            <a:r>
              <a:rPr lang="el-GR" b="1" dirty="0" err="1"/>
              <a:t>Αγορων</a:t>
            </a:r>
            <a:r>
              <a:rPr lang="el-GR" b="1" dirty="0"/>
              <a:t> και </a:t>
            </a:r>
            <a:r>
              <a:rPr lang="el-GR" b="1" dirty="0" err="1"/>
              <a:t>Τροποι</a:t>
            </a:r>
            <a:r>
              <a:rPr lang="el-GR" b="1" dirty="0"/>
              <a:t> </a:t>
            </a:r>
            <a:r>
              <a:rPr lang="el-GR" b="1" dirty="0" err="1"/>
              <a:t>Εισοδου</a:t>
            </a:r>
            <a:endParaRPr lang="en-US" dirty="0"/>
          </a:p>
        </p:txBody>
      </p:sp>
      <p:sp>
        <p:nvSpPr>
          <p:cNvPr id="14" name="Slide Number Placeholder 13"/>
          <p:cNvSpPr>
            <a:spLocks noGrp="1"/>
          </p:cNvSpPr>
          <p:nvPr>
            <p:ph type="sldNum" sz="quarter" idx="12"/>
          </p:nvPr>
        </p:nvSpPr>
        <p:spPr>
          <a:xfrm>
            <a:off x="7237141" y="6459786"/>
            <a:ext cx="1449659" cy="365125"/>
          </a:xfrm>
        </p:spPr>
        <p:txBody>
          <a:bodyPr/>
          <a:lstStyle/>
          <a:p>
            <a:r>
              <a:rPr lang="en-US" dirty="0"/>
              <a:t> </a:t>
            </a:r>
            <a:r>
              <a:rPr lang="el-GR" dirty="0"/>
              <a:t>Κεφάλαιο 12-</a:t>
            </a:r>
            <a:fld id="{D57F1E4F-1CFF-5643-939E-217C01CDF565}" type="slidenum">
              <a:rPr lang="en-US" smtClean="0"/>
              <a:pPr/>
              <a:t>17</a:t>
            </a:fld>
            <a:endParaRPr lang="en-US" dirty="0"/>
          </a:p>
        </p:txBody>
      </p:sp>
      <p:sp>
        <p:nvSpPr>
          <p:cNvPr id="2" name="Content Placeholder 1"/>
          <p:cNvSpPr>
            <a:spLocks noGrp="1"/>
          </p:cNvSpPr>
          <p:nvPr>
            <p:ph idx="1"/>
          </p:nvPr>
        </p:nvSpPr>
        <p:spPr/>
        <p:txBody>
          <a:bodyPr>
            <a:normAutofit/>
          </a:bodyPr>
          <a:lstStyle/>
          <a:p>
            <a:pPr>
              <a:lnSpc>
                <a:spcPct val="100000"/>
              </a:lnSpc>
            </a:pPr>
            <a:r>
              <a:rPr lang="el-GR" sz="2600" dirty="0"/>
              <a:t>Εταιρεία διαχείρισης εξαγωγών</a:t>
            </a:r>
          </a:p>
          <a:p>
            <a:pPr>
              <a:lnSpc>
                <a:spcPct val="100000"/>
              </a:lnSpc>
            </a:pPr>
            <a:r>
              <a:rPr lang="el-GR" sz="2600" dirty="0"/>
              <a:t>Ένωση </a:t>
            </a:r>
            <a:r>
              <a:rPr lang="en-US" sz="2600" dirty="0"/>
              <a:t>Webb-</a:t>
            </a:r>
            <a:r>
              <a:rPr lang="en-US" sz="2600" dirty="0" err="1"/>
              <a:t>Pomerene</a:t>
            </a:r>
            <a:endParaRPr lang="el-GR" sz="2600" dirty="0"/>
          </a:p>
          <a:p>
            <a:pPr>
              <a:lnSpc>
                <a:spcPct val="100000"/>
              </a:lnSpc>
            </a:pPr>
            <a:r>
              <a:rPr lang="el-GR" sz="2600" dirty="0"/>
              <a:t>Διεθνής εμπορική εταιρεία</a:t>
            </a:r>
            <a:endParaRPr lang="en-US" sz="2600" dirty="0"/>
          </a:p>
        </p:txBody>
      </p:sp>
      <p:pic>
        <p:nvPicPr>
          <p:cNvPr id="7" name="Εικόνα 6">
            <a:extLst>
              <a:ext uri="{FF2B5EF4-FFF2-40B4-BE49-F238E27FC236}">
                <a16:creationId xmlns:a16="http://schemas.microsoft.com/office/drawing/2014/main" id="{3133F8F0-73F9-4D73-AA25-2DC622486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432664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100000"/>
              </a:lnSpc>
            </a:pPr>
            <a:r>
              <a:rPr lang="el-GR" sz="3000" dirty="0">
                <a:solidFill>
                  <a:srgbClr val="006600"/>
                </a:solidFill>
              </a:rPr>
              <a:t>Εταιρεία Διαχείρισης Εξαγωγών</a:t>
            </a:r>
          </a:p>
        </p:txBody>
      </p:sp>
      <p:sp>
        <p:nvSpPr>
          <p:cNvPr id="10" name="Footer Placeholder 9"/>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1" name="Slide Number Placeholder 10"/>
          <p:cNvSpPr>
            <a:spLocks noGrp="1"/>
          </p:cNvSpPr>
          <p:nvPr>
            <p:ph type="sldNum" sz="quarter" idx="12"/>
          </p:nvPr>
        </p:nvSpPr>
        <p:spPr/>
        <p:txBody>
          <a:bodyPr/>
          <a:lstStyle/>
          <a:p>
            <a:r>
              <a:rPr lang="el-GR" dirty="0"/>
              <a:t>Κεφάλαιο 12-</a:t>
            </a:r>
            <a:fld id="{D57F1E4F-1CFF-5643-939E-217C01CDF565}" type="slidenum">
              <a:rPr lang="en-US" smtClean="0"/>
              <a:pPr/>
              <a:t>18</a:t>
            </a:fld>
            <a:endParaRPr lang="en-US" dirty="0"/>
          </a:p>
        </p:txBody>
      </p:sp>
      <p:graphicFrame>
        <p:nvGraphicFramePr>
          <p:cNvPr id="2" name="Diagram 1"/>
          <p:cNvGraphicFramePr/>
          <p:nvPr>
            <p:extLst>
              <p:ext uri="{D42A27DB-BD31-4B8C-83A1-F6EECF244321}">
                <p14:modId xmlns:p14="http://schemas.microsoft.com/office/powerpoint/2010/main" val="1378253844"/>
              </p:ext>
            </p:extLst>
          </p:nvPr>
        </p:nvGraphicFramePr>
        <p:xfrm>
          <a:off x="615244" y="1648177"/>
          <a:ext cx="791915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6EFBF5FF-0AF1-4A90-B5C0-21A985B797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2206523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100000"/>
              </a:lnSpc>
            </a:pPr>
            <a:r>
              <a:rPr lang="el-GR" dirty="0">
                <a:solidFill>
                  <a:srgbClr val="006600"/>
                </a:solidFill>
              </a:rPr>
              <a:t>Ένωση </a:t>
            </a:r>
            <a:r>
              <a:rPr lang="en-US" dirty="0">
                <a:solidFill>
                  <a:srgbClr val="006600"/>
                </a:solidFill>
              </a:rPr>
              <a:t>Webb-</a:t>
            </a:r>
            <a:r>
              <a:rPr lang="en-US" dirty="0" err="1">
                <a:solidFill>
                  <a:srgbClr val="006600"/>
                </a:solidFill>
              </a:rPr>
              <a:t>Pomerene</a:t>
            </a:r>
            <a:endParaRPr lang="el-GR" dirty="0">
              <a:solidFill>
                <a:srgbClr val="006600"/>
              </a:solidFill>
            </a:endParaRPr>
          </a:p>
        </p:txBody>
      </p:sp>
      <p:sp>
        <p:nvSpPr>
          <p:cNvPr id="13" name="Content Placeholder 12"/>
          <p:cNvSpPr>
            <a:spLocks noGrp="1"/>
          </p:cNvSpPr>
          <p:nvPr>
            <p:ph idx="1"/>
          </p:nvPr>
        </p:nvSpPr>
        <p:spPr/>
        <p:txBody>
          <a:bodyPr>
            <a:normAutofit/>
          </a:bodyPr>
          <a:lstStyle/>
          <a:p>
            <a:pPr>
              <a:lnSpc>
                <a:spcPct val="100000"/>
              </a:lnSpc>
            </a:pPr>
            <a:r>
              <a:rPr lang="el-GR" sz="2500" dirty="0"/>
              <a:t>Περιλαμβάνει επιχειρήσεις από την ίδια βιομηχανία</a:t>
            </a:r>
            <a:r>
              <a:rPr lang="en-US" sz="2500" dirty="0"/>
              <a:t>.</a:t>
            </a:r>
          </a:p>
          <a:p>
            <a:pPr>
              <a:lnSpc>
                <a:spcPct val="100000"/>
              </a:lnSpc>
            </a:pPr>
            <a:r>
              <a:rPr lang="el-GR" sz="2500" dirty="0"/>
              <a:t>Συντονίζει τις εξαγωγικές τους δραστηριότητες.</a:t>
            </a:r>
            <a:endParaRPr lang="en-US" sz="2500" dirty="0"/>
          </a:p>
          <a:p>
            <a:pPr>
              <a:lnSpc>
                <a:spcPct val="100000"/>
              </a:lnSpc>
            </a:pPr>
            <a:r>
              <a:rPr lang="el-GR" sz="2500" dirty="0"/>
              <a:t>Αναλαμβάνει δραστηριότητες προώθησης.</a:t>
            </a:r>
            <a:endParaRPr lang="en-US" sz="2500" dirty="0"/>
          </a:p>
          <a:p>
            <a:pPr>
              <a:lnSpc>
                <a:spcPct val="100000"/>
              </a:lnSpc>
            </a:pPr>
            <a:r>
              <a:rPr lang="el-GR" sz="2500" dirty="0"/>
              <a:t>Επιβλέπει την ενοποίηση των εμπορευματικών μεταφορών.</a:t>
            </a:r>
            <a:endParaRPr lang="en-US" sz="2500" dirty="0"/>
          </a:p>
          <a:p>
            <a:pPr>
              <a:lnSpc>
                <a:spcPct val="100000"/>
              </a:lnSpc>
            </a:pPr>
            <a:r>
              <a:rPr lang="el-GR" sz="2500" dirty="0"/>
              <a:t>Εμπλέκεται σε διαπραγματεύσεις συμβάσεων.</a:t>
            </a:r>
            <a:endParaRPr lang="en-US" sz="2500" dirty="0"/>
          </a:p>
          <a:p>
            <a:pPr>
              <a:lnSpc>
                <a:spcPct val="100000"/>
              </a:lnSpc>
            </a:pPr>
            <a:r>
              <a:rPr lang="el-GR" sz="2500" dirty="0"/>
              <a:t>Εξάγει προϊόντα για τα μέλη.</a:t>
            </a:r>
            <a:endParaRPr lang="en-US" sz="2500" dirty="0"/>
          </a:p>
        </p:txBody>
      </p:sp>
      <p:sp>
        <p:nvSpPr>
          <p:cNvPr id="11" name="Footer Placeholder 10"/>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2" name="Slide Number Placeholder 11"/>
          <p:cNvSpPr>
            <a:spLocks noGrp="1"/>
          </p:cNvSpPr>
          <p:nvPr>
            <p:ph type="sldNum" sz="quarter" idx="12"/>
          </p:nvPr>
        </p:nvSpPr>
        <p:spPr>
          <a:xfrm>
            <a:off x="7281746" y="6459786"/>
            <a:ext cx="1405054" cy="365125"/>
          </a:xfrm>
        </p:spPr>
        <p:txBody>
          <a:bodyPr/>
          <a:lstStyle/>
          <a:p>
            <a:r>
              <a:rPr lang="en-US" dirty="0"/>
              <a:t> </a:t>
            </a:r>
            <a:r>
              <a:rPr lang="el-GR" dirty="0"/>
              <a:t>Κεφάλαιο 12-</a:t>
            </a:r>
            <a:fld id="{D57F1E4F-1CFF-5643-939E-217C01CDF565}" type="slidenum">
              <a:rPr lang="en-US" smtClean="0"/>
              <a:pPr/>
              <a:t>19</a:t>
            </a:fld>
            <a:endParaRPr lang="en-US" dirty="0"/>
          </a:p>
        </p:txBody>
      </p:sp>
      <p:pic>
        <p:nvPicPr>
          <p:cNvPr id="7" name="Εικόνα 6">
            <a:extLst>
              <a:ext uri="{FF2B5EF4-FFF2-40B4-BE49-F238E27FC236}">
                <a16:creationId xmlns:a16="http://schemas.microsoft.com/office/drawing/2014/main" id="{64D76584-A68F-4679-83A7-9F374947E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7350895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3" name="Content Placeholder 2"/>
          <p:cNvSpPr>
            <a:spLocks noGrp="1"/>
          </p:cNvSpPr>
          <p:nvPr>
            <p:ph idx="1"/>
          </p:nvPr>
        </p:nvSpPr>
        <p:spPr/>
        <p:txBody>
          <a:bodyPr>
            <a:normAutofit/>
          </a:bodyPr>
          <a:lstStyle/>
          <a:p>
            <a:pPr>
              <a:lnSpc>
                <a:spcPct val="100000"/>
              </a:lnSpc>
            </a:pPr>
            <a:r>
              <a:rPr lang="el-GR" sz="2500" dirty="0"/>
              <a:t>Συζητήσετε πώς οι επιχειρήσεις αξιολογούν και αναλύουν τις ξένες αγορές. </a:t>
            </a:r>
          </a:p>
          <a:p>
            <a:pPr>
              <a:lnSpc>
                <a:spcPct val="100000"/>
              </a:lnSpc>
            </a:pPr>
            <a:r>
              <a:rPr lang="el-GR" sz="2500" dirty="0"/>
              <a:t>Σκιαγραφήσετε τη διαδικασία με την οποία οι επιχειρήσεις επιλέγουν τον τρόπο εισόδου τους σε μια ξένη αγορά. </a:t>
            </a:r>
          </a:p>
          <a:p>
            <a:pPr>
              <a:lnSpc>
                <a:spcPct val="100000"/>
              </a:lnSpc>
            </a:pPr>
            <a:r>
              <a:rPr lang="el-GR" sz="2500" dirty="0"/>
              <a:t>Περιγράψετε τις μορφές των εξαγωγών και τις κατηγορίες μεσαζόντων που μπορούν να βοηθήσουν τις επιχειρήσεις να εξάγουν τα προϊόντα τους. </a:t>
            </a:r>
          </a:p>
        </p:txBody>
      </p:sp>
      <p:sp>
        <p:nvSpPr>
          <p:cNvPr id="13" name="Footer Placeholder 12"/>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4" name="Slide Number Placeholder 13"/>
          <p:cNvSpPr>
            <a:spLocks noGrp="1"/>
          </p:cNvSpPr>
          <p:nvPr>
            <p:ph type="sldNum" sz="quarter" idx="12"/>
          </p:nvPr>
        </p:nvSpPr>
        <p:spPr/>
        <p:txBody>
          <a:bodyPr/>
          <a:lstStyle/>
          <a:p>
            <a:r>
              <a:rPr lang="en-US" dirty="0"/>
              <a:t> </a:t>
            </a:r>
            <a:r>
              <a:rPr lang="el-GR" dirty="0"/>
              <a:t>Κεφάλαιο 12-</a:t>
            </a:r>
            <a:fld id="{D57F1E4F-1CFF-5643-939E-217C01CDF565}" type="slidenum">
              <a:rPr lang="en-US" smtClean="0"/>
              <a:pPr/>
              <a:t>2</a:t>
            </a:fld>
            <a:endParaRPr lang="en-US" dirty="0"/>
          </a:p>
        </p:txBody>
      </p:sp>
      <p:pic>
        <p:nvPicPr>
          <p:cNvPr id="6" name="Εικόνα 5">
            <a:extLst>
              <a:ext uri="{FF2B5EF4-FFF2-40B4-BE49-F238E27FC236}">
                <a16:creationId xmlns:a16="http://schemas.microsoft.com/office/drawing/2014/main" id="{D0DF04F0-0E84-4645-B959-8CFE6D3E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49945333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100000"/>
              </a:lnSpc>
            </a:pPr>
            <a:r>
              <a:rPr lang="el-GR" sz="3000" dirty="0">
                <a:solidFill>
                  <a:srgbClr val="006600"/>
                </a:solidFill>
              </a:rPr>
              <a:t>Διεθνής Εμπορική Εταιρεία</a:t>
            </a:r>
            <a:endParaRPr lang="en-US" sz="3000" dirty="0">
              <a:solidFill>
                <a:srgbClr val="006600"/>
              </a:solidFill>
            </a:endParaRPr>
          </a:p>
        </p:txBody>
      </p:sp>
      <p:sp>
        <p:nvSpPr>
          <p:cNvPr id="5" name="Content Placeholder 4"/>
          <p:cNvSpPr>
            <a:spLocks noGrp="1"/>
          </p:cNvSpPr>
          <p:nvPr>
            <p:ph sz="half" idx="1"/>
          </p:nvPr>
        </p:nvSpPr>
        <p:spPr/>
        <p:txBody>
          <a:bodyPr>
            <a:noAutofit/>
          </a:bodyPr>
          <a:lstStyle/>
          <a:p>
            <a:pPr indent="-366713">
              <a:lnSpc>
                <a:spcPct val="100000"/>
              </a:lnSpc>
            </a:pPr>
            <a:r>
              <a:rPr lang="el-GR" sz="2500" dirty="0"/>
              <a:t>Έρευνα αγοράς</a:t>
            </a:r>
            <a:endParaRPr lang="en-US" sz="2500" dirty="0"/>
          </a:p>
          <a:p>
            <a:pPr indent="-366713">
              <a:lnSpc>
                <a:spcPct val="100000"/>
              </a:lnSpc>
            </a:pPr>
            <a:r>
              <a:rPr lang="el-GR" sz="2500" dirty="0"/>
              <a:t>διεκπεραίωση τελωνειακών εγγράφων </a:t>
            </a:r>
          </a:p>
          <a:p>
            <a:pPr indent="-366713">
              <a:lnSpc>
                <a:spcPct val="100000"/>
              </a:lnSpc>
            </a:pPr>
            <a:r>
              <a:rPr lang="el-GR" sz="2500" dirty="0"/>
              <a:t>Διεθνή μεταφορά</a:t>
            </a:r>
            <a:endParaRPr lang="en-US" sz="2500" dirty="0"/>
          </a:p>
          <a:p>
            <a:pPr indent="-366713">
              <a:lnSpc>
                <a:spcPct val="100000"/>
              </a:lnSpc>
            </a:pPr>
            <a:r>
              <a:rPr lang="el-GR" sz="2500" dirty="0"/>
              <a:t>διανομή στη χώρα υποδοχής</a:t>
            </a:r>
          </a:p>
          <a:p>
            <a:pPr indent="-366713">
              <a:lnSpc>
                <a:spcPct val="100000"/>
              </a:lnSpc>
            </a:pPr>
            <a:r>
              <a:rPr lang="el-GR" sz="2500" dirty="0"/>
              <a:t>Μάρκετινγκ</a:t>
            </a:r>
          </a:p>
          <a:p>
            <a:pPr indent="-366713">
              <a:lnSpc>
                <a:spcPct val="100000"/>
              </a:lnSpc>
            </a:pPr>
            <a:r>
              <a:rPr lang="el-GR" sz="2500" dirty="0"/>
              <a:t>Χρηματοδότηση </a:t>
            </a:r>
            <a:endParaRPr lang="en-US" sz="2500" dirty="0"/>
          </a:p>
        </p:txBody>
      </p:sp>
      <p:sp>
        <p:nvSpPr>
          <p:cNvPr id="7" name="Content Placeholder 6"/>
          <p:cNvSpPr>
            <a:spLocks noGrp="1"/>
          </p:cNvSpPr>
          <p:nvPr>
            <p:ph sz="half" idx="2"/>
          </p:nvPr>
        </p:nvSpPr>
        <p:spPr/>
        <p:txBody>
          <a:bodyPr>
            <a:normAutofit/>
          </a:bodyPr>
          <a:lstStyle/>
          <a:p>
            <a:pPr indent="-366713">
              <a:lnSpc>
                <a:spcPct val="100000"/>
              </a:lnSpc>
            </a:pPr>
            <a:r>
              <a:rPr lang="el-GR" sz="2500" dirty="0"/>
              <a:t>Ιαπωνικές </a:t>
            </a:r>
            <a:r>
              <a:rPr lang="en-US" sz="2500" i="1" dirty="0" err="1"/>
              <a:t>sogo</a:t>
            </a:r>
            <a:r>
              <a:rPr lang="en-US" sz="2500" i="1" dirty="0"/>
              <a:t> </a:t>
            </a:r>
            <a:r>
              <a:rPr lang="en-US" sz="2500" i="1" dirty="0" err="1"/>
              <a:t>shosha</a:t>
            </a:r>
            <a:endParaRPr lang="en-US" sz="2500" i="1" dirty="0"/>
          </a:p>
        </p:txBody>
      </p:sp>
      <p:sp>
        <p:nvSpPr>
          <p:cNvPr id="17" name="Footer Placeholder 16"/>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8" name="Slide Number Placeholder 17"/>
          <p:cNvSpPr>
            <a:spLocks noGrp="1"/>
          </p:cNvSpPr>
          <p:nvPr>
            <p:ph type="sldNum" sz="quarter" idx="12"/>
          </p:nvPr>
        </p:nvSpPr>
        <p:spPr/>
        <p:txBody>
          <a:bodyPr/>
          <a:lstStyle/>
          <a:p>
            <a:r>
              <a:rPr lang="el-GR" dirty="0"/>
              <a:t>Κεφάλαιο 12-</a:t>
            </a:r>
            <a:fld id="{D57F1E4F-1CFF-5643-939E-217C01CDF565}" type="slidenum">
              <a:rPr lang="en-US" smtClean="0"/>
              <a:pPr/>
              <a:t>20</a:t>
            </a:fld>
            <a:endParaRPr lang="en-US" dirty="0"/>
          </a:p>
        </p:txBody>
      </p:sp>
      <p:pic>
        <p:nvPicPr>
          <p:cNvPr id="8" name="Εικόνα 7">
            <a:extLst>
              <a:ext uri="{FF2B5EF4-FFF2-40B4-BE49-F238E27FC236}">
                <a16:creationId xmlns:a16="http://schemas.microsoft.com/office/drawing/2014/main" id="{95FADF98-3107-4EAE-97E9-358730A17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7520684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6600"/>
                </a:solidFill>
              </a:rPr>
              <a:t>Άλλοι Μεσάζοντες</a:t>
            </a:r>
            <a:endParaRPr lang="en-US" dirty="0">
              <a:solidFill>
                <a:srgbClr val="00660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Αντιπρόσωποι μεταποιητικών επιχειρήσεων </a:t>
            </a:r>
          </a:p>
          <a:p>
            <a:pPr>
              <a:lnSpc>
                <a:spcPct val="100000"/>
              </a:lnSpc>
            </a:pPr>
            <a:r>
              <a:rPr lang="el-GR" sz="2600" dirty="0"/>
              <a:t>Εξαγωγικοί αντιπρόσωποι μεταποιητικών επιχειρήσεων </a:t>
            </a:r>
          </a:p>
          <a:p>
            <a:pPr>
              <a:lnSpc>
                <a:spcPct val="100000"/>
              </a:lnSpc>
            </a:pPr>
            <a:r>
              <a:rPr lang="el-GR" sz="2600" dirty="0"/>
              <a:t>Διαμεσολαβητές εξαγωγών και εισαγωγών </a:t>
            </a:r>
          </a:p>
          <a:p>
            <a:pPr>
              <a:lnSpc>
                <a:spcPct val="100000"/>
              </a:lnSpc>
            </a:pPr>
            <a:r>
              <a:rPr lang="el-GR" sz="2600" dirty="0" err="1"/>
              <a:t>Διαμεταφορείς</a:t>
            </a:r>
            <a:r>
              <a:rPr lang="el-GR" sz="2600" dirty="0"/>
              <a:t> </a:t>
            </a:r>
            <a:endParaRPr lang="en-US" sz="2600" dirty="0"/>
          </a:p>
          <a:p>
            <a:pPr>
              <a:lnSpc>
                <a:spcPct val="100000"/>
              </a:lnSpc>
            </a:pPr>
            <a:endParaRPr lang="en-US" sz="2600" dirty="0"/>
          </a:p>
          <a:p>
            <a:pPr>
              <a:lnSpc>
                <a:spcPct val="100000"/>
              </a:lnSpc>
            </a:pPr>
            <a:endParaRPr lang="en-US" sz="2600" dirty="0"/>
          </a:p>
        </p:txBody>
      </p:sp>
      <p:sp>
        <p:nvSpPr>
          <p:cNvPr id="15" name="Footer Placeholder 1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6" name="Slide Number Placeholder 15"/>
          <p:cNvSpPr>
            <a:spLocks noGrp="1"/>
          </p:cNvSpPr>
          <p:nvPr>
            <p:ph type="sldNum" sz="quarter" idx="12"/>
          </p:nvPr>
        </p:nvSpPr>
        <p:spPr/>
        <p:txBody>
          <a:bodyPr/>
          <a:lstStyle/>
          <a:p>
            <a:r>
              <a:rPr lang="el-GR" dirty="0"/>
              <a:t>Κεφάλαιο 12-</a:t>
            </a:r>
            <a:fld id="{D57F1E4F-1CFF-5643-939E-217C01CDF565}" type="slidenum">
              <a:rPr lang="en-US" smtClean="0"/>
              <a:pPr/>
              <a:t>21</a:t>
            </a:fld>
            <a:endParaRPr lang="en-US" dirty="0"/>
          </a:p>
        </p:txBody>
      </p:sp>
      <p:pic>
        <p:nvPicPr>
          <p:cNvPr id="7" name="Εικόνα 6">
            <a:extLst>
              <a:ext uri="{FF2B5EF4-FFF2-40B4-BE49-F238E27FC236}">
                <a16:creationId xmlns:a16="http://schemas.microsoft.com/office/drawing/2014/main" id="{2D2098D1-A598-4572-931B-6DB2670AE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9102574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3000" dirty="0"/>
              <a:t>Διεθνής </a:t>
            </a:r>
            <a:r>
              <a:rPr lang="el-GR" sz="3000" dirty="0" err="1"/>
              <a:t>Αδειοδότηση</a:t>
            </a:r>
            <a:r>
              <a:rPr lang="el-GR" sz="3000" dirty="0"/>
              <a:t> </a:t>
            </a:r>
            <a:endParaRPr lang="en-US" sz="3000" dirty="0"/>
          </a:p>
        </p:txBody>
      </p:sp>
      <p:sp>
        <p:nvSpPr>
          <p:cNvPr id="10" name="Footer Placeholder 9"/>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1" name="Slide Number Placeholder 10"/>
          <p:cNvSpPr>
            <a:spLocks noGrp="1"/>
          </p:cNvSpPr>
          <p:nvPr>
            <p:ph type="sldNum" sz="quarter" idx="12"/>
          </p:nvPr>
        </p:nvSpPr>
        <p:spPr/>
        <p:txBody>
          <a:bodyPr/>
          <a:lstStyle/>
          <a:p>
            <a:r>
              <a:rPr lang="el-GR" dirty="0"/>
              <a:t>Κεφάλαιο 12-</a:t>
            </a:r>
            <a:fld id="{D57F1E4F-1CFF-5643-939E-217C01CDF565}" type="slidenum">
              <a:rPr lang="en-US" smtClean="0"/>
              <a:pPr/>
              <a:t>22</a:t>
            </a:fld>
            <a:endParaRPr lang="en-US" dirty="0"/>
          </a:p>
        </p:txBody>
      </p:sp>
      <p:pic>
        <p:nvPicPr>
          <p:cNvPr id="2" name="Picture 1"/>
          <p:cNvPicPr>
            <a:picLocks noChangeAspect="1"/>
          </p:cNvPicPr>
          <p:nvPr/>
        </p:nvPicPr>
        <p:blipFill>
          <a:blip r:embed="rId3"/>
          <a:stretch>
            <a:fillRect/>
          </a:stretch>
        </p:blipFill>
        <p:spPr>
          <a:xfrm>
            <a:off x="639739" y="1582954"/>
            <a:ext cx="7864522" cy="3985605"/>
          </a:xfrm>
          <a:prstGeom prst="rect">
            <a:avLst/>
          </a:prstGeom>
        </p:spPr>
      </p:pic>
      <p:pic>
        <p:nvPicPr>
          <p:cNvPr id="4" name="Picture 3"/>
          <p:cNvPicPr>
            <a:picLocks noChangeAspect="1"/>
          </p:cNvPicPr>
          <p:nvPr/>
        </p:nvPicPr>
        <p:blipFill>
          <a:blip r:embed="rId4"/>
          <a:stretch>
            <a:fillRect/>
          </a:stretch>
        </p:blipFill>
        <p:spPr>
          <a:xfrm>
            <a:off x="673606" y="5695219"/>
            <a:ext cx="4214483" cy="373524"/>
          </a:xfrm>
          <a:prstGeom prst="rect">
            <a:avLst/>
          </a:prstGeom>
        </p:spPr>
      </p:pic>
      <p:pic>
        <p:nvPicPr>
          <p:cNvPr id="8" name="Εικόνα 7">
            <a:extLst>
              <a:ext uri="{FF2B5EF4-FFF2-40B4-BE49-F238E27FC236}">
                <a16:creationId xmlns:a16="http://schemas.microsoft.com/office/drawing/2014/main" id="{3DE73D93-1553-41AF-B505-856A09B634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91783628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Βασικά Ζητήματα στη Διεθνή </a:t>
            </a:r>
            <a:r>
              <a:rPr lang="el-GR" dirty="0" err="1">
                <a:solidFill>
                  <a:srgbClr val="0070C0"/>
                </a:solidFill>
              </a:rPr>
              <a:t>Αδειοδότηση</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Όρια της συμφωνίας</a:t>
            </a:r>
            <a:endParaRPr lang="en-US" sz="2600" dirty="0"/>
          </a:p>
          <a:p>
            <a:pPr>
              <a:lnSpc>
                <a:spcPct val="100000"/>
              </a:lnSpc>
            </a:pPr>
            <a:r>
              <a:rPr lang="el-GR" sz="2600" dirty="0"/>
              <a:t>Τρόποι αμοιβής</a:t>
            </a:r>
            <a:endParaRPr lang="en-US" sz="2600" dirty="0"/>
          </a:p>
          <a:p>
            <a:pPr>
              <a:lnSpc>
                <a:spcPct val="100000"/>
              </a:lnSpc>
            </a:pPr>
            <a:r>
              <a:rPr lang="el-GR" sz="2600" dirty="0"/>
              <a:t>Δικαιώματα, προνόμια και περιορισμοί</a:t>
            </a:r>
            <a:endParaRPr lang="en-US" sz="2600" dirty="0"/>
          </a:p>
          <a:p>
            <a:pPr>
              <a:lnSpc>
                <a:spcPct val="100000"/>
              </a:lnSpc>
            </a:pPr>
            <a:r>
              <a:rPr lang="el-GR" sz="2600" dirty="0"/>
              <a:t>Διάρκεια της σύμβασης</a:t>
            </a:r>
            <a:endParaRPr lang="en-US" sz="2600" dirty="0"/>
          </a:p>
          <a:p>
            <a:pPr>
              <a:lnSpc>
                <a:spcPct val="100000"/>
              </a:lnSpc>
            </a:pPr>
            <a:endParaRPr lang="en-US" sz="2600" dirty="0"/>
          </a:p>
        </p:txBody>
      </p:sp>
      <p:sp>
        <p:nvSpPr>
          <p:cNvPr id="12" name="Footer Placeholder 11"/>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3" name="Slide Number Placeholder 12"/>
          <p:cNvSpPr>
            <a:spLocks noGrp="1"/>
          </p:cNvSpPr>
          <p:nvPr>
            <p:ph type="sldNum" sz="quarter" idx="12"/>
          </p:nvPr>
        </p:nvSpPr>
        <p:spPr/>
        <p:txBody>
          <a:bodyPr/>
          <a:lstStyle/>
          <a:p>
            <a:r>
              <a:rPr lang="el-GR" dirty="0"/>
              <a:t>Κεφάλαιο 12-</a:t>
            </a:r>
            <a:fld id="{D57F1E4F-1CFF-5643-939E-217C01CDF565}" type="slidenum">
              <a:rPr lang="en-US" smtClean="0"/>
              <a:pPr/>
              <a:t>23</a:t>
            </a:fld>
            <a:endParaRPr lang="en-US" dirty="0"/>
          </a:p>
        </p:txBody>
      </p:sp>
      <p:pic>
        <p:nvPicPr>
          <p:cNvPr id="7" name="Εικόνα 6">
            <a:extLst>
              <a:ext uri="{FF2B5EF4-FFF2-40B4-BE49-F238E27FC236}">
                <a16:creationId xmlns:a16="http://schemas.microsoft.com/office/drawing/2014/main" id="{B8C47A13-B2D3-46F1-83F7-142ACE8A5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6645996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Πλεονεκτήματα και Μειονεκτήματα της Διεθνούς </a:t>
            </a:r>
            <a:r>
              <a:rPr lang="el-GR" sz="3000" dirty="0" err="1">
                <a:solidFill>
                  <a:srgbClr val="0070C0"/>
                </a:solidFill>
              </a:rPr>
              <a:t>Αδειοδότησης</a:t>
            </a:r>
            <a:endParaRPr lang="en-US" sz="3000" dirty="0">
              <a:solidFill>
                <a:srgbClr val="0070C0"/>
              </a:solidFill>
            </a:endParaRPr>
          </a:p>
        </p:txBody>
      </p:sp>
      <p:sp>
        <p:nvSpPr>
          <p:cNvPr id="13" name="Text Placeholder 12"/>
          <p:cNvSpPr>
            <a:spLocks noGrp="1"/>
          </p:cNvSpPr>
          <p:nvPr>
            <p:ph type="body" idx="1"/>
          </p:nvPr>
        </p:nvSpPr>
        <p:spPr/>
        <p:txBody>
          <a:bodyPr/>
          <a:lstStyle/>
          <a:p>
            <a:r>
              <a:rPr lang="el-GR" dirty="0" err="1"/>
              <a:t>πλεονεκτηματα</a:t>
            </a:r>
            <a:endParaRPr lang="en-US" dirty="0"/>
          </a:p>
        </p:txBody>
      </p:sp>
      <p:sp>
        <p:nvSpPr>
          <p:cNvPr id="5" name="Content Placeholder 4"/>
          <p:cNvSpPr>
            <a:spLocks noGrp="1"/>
          </p:cNvSpPr>
          <p:nvPr>
            <p:ph sz="half" idx="2"/>
          </p:nvPr>
        </p:nvSpPr>
        <p:spPr/>
        <p:txBody>
          <a:bodyPr>
            <a:normAutofit/>
          </a:bodyPr>
          <a:lstStyle/>
          <a:p>
            <a:pPr marL="541338" indent="-450850">
              <a:lnSpc>
                <a:spcPct val="100000"/>
              </a:lnSpc>
            </a:pPr>
            <a:r>
              <a:rPr lang="el-GR" sz="2500" dirty="0"/>
              <a:t>Χαμηλός χρηματοοικονομικός κίνδυνος</a:t>
            </a:r>
          </a:p>
          <a:p>
            <a:pPr marL="541338" indent="-450850">
              <a:lnSpc>
                <a:spcPct val="100000"/>
              </a:lnSpc>
            </a:pPr>
            <a:r>
              <a:rPr lang="el-GR" sz="2500" dirty="0"/>
              <a:t>Αξιολόγηση αγοράς</a:t>
            </a:r>
            <a:endParaRPr lang="en-US" sz="2500" dirty="0"/>
          </a:p>
          <a:p>
            <a:pPr marL="541338" indent="-450850">
              <a:lnSpc>
                <a:spcPct val="100000"/>
              </a:lnSpc>
            </a:pPr>
            <a:r>
              <a:rPr lang="el-GR" sz="2500" dirty="0"/>
              <a:t>Ευκαιρίες πώλησης</a:t>
            </a:r>
            <a:endParaRPr lang="en-US" sz="2500" dirty="0"/>
          </a:p>
          <a:p>
            <a:pPr marL="541338" indent="-450850">
              <a:lnSpc>
                <a:spcPct val="100000"/>
              </a:lnSpc>
            </a:pPr>
            <a:endParaRPr lang="en-US" sz="2500" dirty="0"/>
          </a:p>
        </p:txBody>
      </p:sp>
      <p:sp>
        <p:nvSpPr>
          <p:cNvPr id="14" name="Text Placeholder 13"/>
          <p:cNvSpPr>
            <a:spLocks noGrp="1"/>
          </p:cNvSpPr>
          <p:nvPr>
            <p:ph type="body" sz="quarter" idx="3"/>
          </p:nvPr>
        </p:nvSpPr>
        <p:spPr/>
        <p:txBody>
          <a:bodyPr/>
          <a:lstStyle/>
          <a:p>
            <a:r>
              <a:rPr lang="el-GR" dirty="0" err="1"/>
              <a:t>μειονεκτηματα</a:t>
            </a:r>
            <a:endParaRPr lang="en-US" dirty="0"/>
          </a:p>
        </p:txBody>
      </p:sp>
      <p:sp>
        <p:nvSpPr>
          <p:cNvPr id="17" name="Content Placeholder 16"/>
          <p:cNvSpPr>
            <a:spLocks noGrp="1"/>
          </p:cNvSpPr>
          <p:nvPr>
            <p:ph sz="quarter" idx="4"/>
          </p:nvPr>
        </p:nvSpPr>
        <p:spPr/>
        <p:txBody>
          <a:bodyPr>
            <a:normAutofit/>
          </a:bodyPr>
          <a:lstStyle/>
          <a:p>
            <a:pPr marL="541338" indent="-360363">
              <a:lnSpc>
                <a:spcPct val="100000"/>
              </a:lnSpc>
            </a:pPr>
            <a:r>
              <a:rPr lang="el-GR" sz="2500" dirty="0"/>
              <a:t>Περιορισμένες ευκαιρίες αγοράς</a:t>
            </a:r>
            <a:endParaRPr lang="en-US" sz="2500" dirty="0"/>
          </a:p>
          <a:p>
            <a:pPr marL="541338" indent="-360363">
              <a:lnSpc>
                <a:spcPct val="100000"/>
              </a:lnSpc>
            </a:pPr>
            <a:r>
              <a:rPr lang="el-GR" sz="2500" dirty="0"/>
              <a:t>Πιθανοί δικαστικοί αγώνες</a:t>
            </a:r>
            <a:endParaRPr lang="en-US" sz="2500" dirty="0"/>
          </a:p>
          <a:p>
            <a:pPr marL="541338" indent="-360363">
              <a:lnSpc>
                <a:spcPct val="100000"/>
              </a:lnSpc>
            </a:pPr>
            <a:r>
              <a:rPr lang="el-GR" sz="2500" dirty="0"/>
              <a:t>Ζητήματα ανταγωνιστικότητας</a:t>
            </a:r>
            <a:endParaRPr lang="en-US" sz="2500" dirty="0"/>
          </a:p>
        </p:txBody>
      </p:sp>
      <p:sp>
        <p:nvSpPr>
          <p:cNvPr id="15" name="Footer Placeholder 1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6" name="Slide Number Placeholder 15"/>
          <p:cNvSpPr>
            <a:spLocks noGrp="1"/>
          </p:cNvSpPr>
          <p:nvPr>
            <p:ph type="sldNum" sz="quarter" idx="12"/>
          </p:nvPr>
        </p:nvSpPr>
        <p:spPr/>
        <p:txBody>
          <a:bodyPr/>
          <a:lstStyle/>
          <a:p>
            <a:r>
              <a:rPr lang="el-GR" dirty="0"/>
              <a:t>Κεφάλαιο 12-</a:t>
            </a:r>
            <a:fld id="{D57F1E4F-1CFF-5643-939E-217C01CDF565}" type="slidenum">
              <a:rPr lang="en-US" smtClean="0"/>
              <a:pPr/>
              <a:t>24</a:t>
            </a:fld>
            <a:endParaRPr lang="en-US" dirty="0"/>
          </a:p>
        </p:txBody>
      </p:sp>
      <p:pic>
        <p:nvPicPr>
          <p:cNvPr id="9" name="Εικόνα 8">
            <a:extLst>
              <a:ext uri="{FF2B5EF4-FFF2-40B4-BE49-F238E27FC236}">
                <a16:creationId xmlns:a16="http://schemas.microsoft.com/office/drawing/2014/main" id="{F54C8EA8-5984-421C-86BE-F7572188C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39481807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Διεθνής </a:t>
            </a:r>
            <a:r>
              <a:rPr lang="el-GR" dirty="0" err="1"/>
              <a:t>Δικαιόχρηση</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17532158"/>
              </p:ext>
            </p:extLst>
          </p:nvPr>
        </p:nvGraphicFramePr>
        <p:xfrm>
          <a:off x="694266" y="1636889"/>
          <a:ext cx="7727244" cy="4393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1" name="Slide Number Placeholder 10"/>
          <p:cNvSpPr>
            <a:spLocks noGrp="1"/>
          </p:cNvSpPr>
          <p:nvPr>
            <p:ph type="sldNum" sz="quarter" idx="12"/>
          </p:nvPr>
        </p:nvSpPr>
        <p:spPr/>
        <p:txBody>
          <a:bodyPr/>
          <a:lstStyle/>
          <a:p>
            <a:r>
              <a:rPr lang="el-GR" dirty="0"/>
              <a:t>Κεφάλαιο 12-</a:t>
            </a:r>
            <a:fld id="{D57F1E4F-1CFF-5643-939E-217C01CDF565}" type="slidenum">
              <a:rPr lang="en-US" smtClean="0"/>
              <a:pPr/>
              <a:t>25</a:t>
            </a:fld>
            <a:endParaRPr lang="en-US" dirty="0"/>
          </a:p>
        </p:txBody>
      </p:sp>
      <p:pic>
        <p:nvPicPr>
          <p:cNvPr id="6" name="Εικόνα 5">
            <a:extLst>
              <a:ext uri="{FF2B5EF4-FFF2-40B4-BE49-F238E27FC236}">
                <a16:creationId xmlns:a16="http://schemas.microsoft.com/office/drawing/2014/main" id="{00C82EC3-C8DB-4C6E-A2D2-3DC7C98297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0811389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Βασικά Ζητήματα στη Διεθνή </a:t>
            </a:r>
            <a:r>
              <a:rPr lang="el-GR" dirty="0" err="1">
                <a:solidFill>
                  <a:srgbClr val="0070C0"/>
                </a:solidFill>
              </a:rPr>
              <a:t>Δικαιόχρηση</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err="1"/>
              <a:t>Δικαιόχρηση</a:t>
            </a:r>
            <a:r>
              <a:rPr lang="el-GR" sz="2600" dirty="0"/>
              <a:t> σε μοναδικά προϊόντα και πλεονεκτικές επιχειρησιακές διαδικασίες</a:t>
            </a:r>
            <a:r>
              <a:rPr lang="en-US" sz="2600" dirty="0"/>
              <a:t> </a:t>
            </a:r>
          </a:p>
          <a:p>
            <a:pPr>
              <a:lnSpc>
                <a:spcPct val="100000"/>
              </a:lnSpc>
            </a:pPr>
            <a:r>
              <a:rPr lang="el-GR" sz="2600" dirty="0"/>
              <a:t>Δυνατότητα μεταφοράς σε ξένες τοποθεσίες</a:t>
            </a:r>
            <a:endParaRPr lang="en-US" sz="2600" dirty="0"/>
          </a:p>
          <a:p>
            <a:pPr>
              <a:lnSpc>
                <a:spcPct val="100000"/>
              </a:lnSpc>
            </a:pPr>
            <a:r>
              <a:rPr lang="el-GR" sz="2600" dirty="0"/>
              <a:t>Επιτυχημένη </a:t>
            </a:r>
            <a:r>
              <a:rPr lang="el-GR" sz="2600" dirty="0" err="1"/>
              <a:t>δικαιόχρηση</a:t>
            </a:r>
            <a:r>
              <a:rPr lang="el-GR" sz="2600" dirty="0"/>
              <a:t> στην εγχώρια αγορά </a:t>
            </a:r>
          </a:p>
          <a:p>
            <a:pPr>
              <a:lnSpc>
                <a:spcPct val="100000"/>
              </a:lnSpc>
            </a:pPr>
            <a:r>
              <a:rPr lang="el-GR" sz="2600" dirty="0"/>
              <a:t>Ξένοι επενδυτές</a:t>
            </a:r>
            <a:endParaRPr lang="en-US" sz="2600" dirty="0"/>
          </a:p>
          <a:p>
            <a:pPr>
              <a:lnSpc>
                <a:spcPct val="100000"/>
              </a:lnSpc>
            </a:pPr>
            <a:endParaRPr lang="en-US" sz="2600" dirty="0"/>
          </a:p>
        </p:txBody>
      </p:sp>
      <p:sp>
        <p:nvSpPr>
          <p:cNvPr id="16" name="Footer Placeholder 15"/>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7" name="Slide Number Placeholder 16"/>
          <p:cNvSpPr>
            <a:spLocks noGrp="1"/>
          </p:cNvSpPr>
          <p:nvPr>
            <p:ph type="sldNum" sz="quarter" idx="12"/>
          </p:nvPr>
        </p:nvSpPr>
        <p:spPr/>
        <p:txBody>
          <a:bodyPr/>
          <a:lstStyle/>
          <a:p>
            <a:r>
              <a:rPr lang="el-GR" dirty="0"/>
              <a:t>Κεφάλαιο 12-</a:t>
            </a:r>
            <a:fld id="{D57F1E4F-1CFF-5643-939E-217C01CDF565}" type="slidenum">
              <a:rPr lang="en-US" smtClean="0"/>
              <a:pPr/>
              <a:t>26</a:t>
            </a:fld>
            <a:endParaRPr lang="en-US" dirty="0"/>
          </a:p>
        </p:txBody>
      </p:sp>
      <p:pic>
        <p:nvPicPr>
          <p:cNvPr id="7" name="Εικόνα 6">
            <a:extLst>
              <a:ext uri="{FF2B5EF4-FFF2-40B4-BE49-F238E27FC236}">
                <a16:creationId xmlns:a16="http://schemas.microsoft.com/office/drawing/2014/main" id="{8FDC4330-769C-4BC4-A882-79BF8002C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0184377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sz="3000" dirty="0">
                <a:solidFill>
                  <a:srgbClr val="0070C0"/>
                </a:solidFill>
              </a:rPr>
              <a:t>Πλεονεκτήματα και Μειονεκτήματα της Διεθνούς </a:t>
            </a:r>
            <a:r>
              <a:rPr lang="el-GR" sz="3000" dirty="0" err="1">
                <a:solidFill>
                  <a:srgbClr val="0070C0"/>
                </a:solidFill>
              </a:rPr>
              <a:t>Δικαιόχρησης</a:t>
            </a:r>
            <a:endParaRPr lang="en-US" sz="3000" dirty="0">
              <a:solidFill>
                <a:srgbClr val="0070C0"/>
              </a:solidFill>
            </a:endParaRPr>
          </a:p>
        </p:txBody>
      </p:sp>
      <p:sp>
        <p:nvSpPr>
          <p:cNvPr id="5" name="Text Placeholder 4"/>
          <p:cNvSpPr>
            <a:spLocks noGrp="1"/>
          </p:cNvSpPr>
          <p:nvPr>
            <p:ph type="body" idx="1"/>
          </p:nvPr>
        </p:nvSpPr>
        <p:spPr/>
        <p:txBody>
          <a:bodyPr/>
          <a:lstStyle/>
          <a:p>
            <a:r>
              <a:rPr lang="el-GR" dirty="0" err="1"/>
              <a:t>πλεονεκτηματα</a:t>
            </a:r>
            <a:endParaRPr lang="en-US" dirty="0"/>
          </a:p>
        </p:txBody>
      </p:sp>
      <p:sp>
        <p:nvSpPr>
          <p:cNvPr id="6" name="Content Placeholder 5"/>
          <p:cNvSpPr>
            <a:spLocks noGrp="1"/>
          </p:cNvSpPr>
          <p:nvPr>
            <p:ph sz="half" idx="2"/>
          </p:nvPr>
        </p:nvSpPr>
        <p:spPr/>
        <p:txBody>
          <a:bodyPr>
            <a:normAutofit/>
          </a:bodyPr>
          <a:lstStyle/>
          <a:p>
            <a:pPr marL="444500" indent="-358775">
              <a:lnSpc>
                <a:spcPct val="100000"/>
              </a:lnSpc>
            </a:pPr>
            <a:r>
              <a:rPr lang="el-GR" sz="2600" dirty="0"/>
              <a:t>Εδραιωμένο προϊόν και σύστημα</a:t>
            </a:r>
          </a:p>
          <a:p>
            <a:pPr marL="444500" indent="-358775">
              <a:lnSpc>
                <a:spcPct val="100000"/>
              </a:lnSpc>
            </a:pPr>
            <a:r>
              <a:rPr lang="el-GR" sz="2600" dirty="0"/>
              <a:t>Επέκταση χαμηλού κόστους</a:t>
            </a:r>
            <a:endParaRPr lang="en-US" sz="2600" dirty="0"/>
          </a:p>
          <a:p>
            <a:pPr marL="444500" indent="-358775">
              <a:lnSpc>
                <a:spcPct val="100000"/>
              </a:lnSpc>
            </a:pPr>
            <a:r>
              <a:rPr lang="el-GR" sz="2600" dirty="0"/>
              <a:t>Ευκαιρίες μάθησης</a:t>
            </a:r>
            <a:endParaRPr lang="en-US" sz="2600" dirty="0"/>
          </a:p>
          <a:p>
            <a:pPr marL="444500" indent="-358775">
              <a:lnSpc>
                <a:spcPct val="100000"/>
              </a:lnSpc>
            </a:pPr>
            <a:endParaRPr lang="en-US" sz="2600" dirty="0"/>
          </a:p>
        </p:txBody>
      </p:sp>
      <p:sp>
        <p:nvSpPr>
          <p:cNvPr id="17" name="Text Placeholder 16"/>
          <p:cNvSpPr>
            <a:spLocks noGrp="1"/>
          </p:cNvSpPr>
          <p:nvPr>
            <p:ph type="body" sz="quarter" idx="3"/>
          </p:nvPr>
        </p:nvSpPr>
        <p:spPr/>
        <p:txBody>
          <a:bodyPr/>
          <a:lstStyle/>
          <a:p>
            <a:r>
              <a:rPr lang="el-GR" dirty="0" err="1"/>
              <a:t>μειονεκτηματα</a:t>
            </a:r>
            <a:endParaRPr lang="en-US" dirty="0"/>
          </a:p>
        </p:txBody>
      </p:sp>
      <p:sp>
        <p:nvSpPr>
          <p:cNvPr id="18" name="Content Placeholder 17"/>
          <p:cNvSpPr>
            <a:spLocks noGrp="1"/>
          </p:cNvSpPr>
          <p:nvPr>
            <p:ph sz="quarter" idx="4"/>
          </p:nvPr>
        </p:nvSpPr>
        <p:spPr/>
        <p:txBody>
          <a:bodyPr>
            <a:normAutofit/>
          </a:bodyPr>
          <a:lstStyle/>
          <a:p>
            <a:pPr marL="444500" indent="-358775">
              <a:lnSpc>
                <a:spcPct val="100000"/>
              </a:lnSpc>
            </a:pPr>
            <a:r>
              <a:rPr lang="el-GR" sz="2600" dirty="0"/>
              <a:t>Διαμοιρασμός εσόδων</a:t>
            </a:r>
            <a:endParaRPr lang="en-US" sz="2600" dirty="0"/>
          </a:p>
          <a:p>
            <a:pPr marL="444500" indent="-358775">
              <a:lnSpc>
                <a:spcPct val="100000"/>
              </a:lnSpc>
            </a:pPr>
            <a:r>
              <a:rPr lang="el-GR" sz="2600" dirty="0"/>
              <a:t>Αυξημένη πολυπλοκότητα</a:t>
            </a:r>
            <a:endParaRPr lang="en-US" sz="2600" dirty="0"/>
          </a:p>
          <a:p>
            <a:pPr marL="444500" indent="-358775">
              <a:lnSpc>
                <a:spcPct val="100000"/>
              </a:lnSpc>
            </a:pPr>
            <a:r>
              <a:rPr lang="el-GR" sz="2600" dirty="0"/>
              <a:t>Έλεγχος ποιότητας</a:t>
            </a:r>
            <a:endParaRPr lang="en-US" sz="2600" dirty="0"/>
          </a:p>
          <a:p>
            <a:pPr marL="444500" indent="-358775">
              <a:lnSpc>
                <a:spcPct val="100000"/>
              </a:lnSpc>
            </a:pPr>
            <a:endParaRPr lang="en-US" sz="2600" dirty="0"/>
          </a:p>
        </p:txBody>
      </p:sp>
      <p:sp>
        <p:nvSpPr>
          <p:cNvPr id="19" name="Footer Placeholder 18"/>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20" name="Slide Number Placeholder 19"/>
          <p:cNvSpPr>
            <a:spLocks noGrp="1"/>
          </p:cNvSpPr>
          <p:nvPr>
            <p:ph type="sldNum" sz="quarter" idx="12"/>
          </p:nvPr>
        </p:nvSpPr>
        <p:spPr/>
        <p:txBody>
          <a:bodyPr/>
          <a:lstStyle/>
          <a:p>
            <a:r>
              <a:rPr lang="el-GR" dirty="0"/>
              <a:t>Κεφάλαιο 12-</a:t>
            </a:r>
            <a:fld id="{D57F1E4F-1CFF-5643-939E-217C01CDF565}" type="slidenum">
              <a:rPr lang="en-US" smtClean="0"/>
              <a:pPr/>
              <a:t>27</a:t>
            </a:fld>
            <a:endParaRPr lang="en-US" dirty="0"/>
          </a:p>
        </p:txBody>
      </p:sp>
      <p:pic>
        <p:nvPicPr>
          <p:cNvPr id="9" name="Εικόνα 8">
            <a:extLst>
              <a:ext uri="{FF2B5EF4-FFF2-40B4-BE49-F238E27FC236}">
                <a16:creationId xmlns:a16="http://schemas.microsoft.com/office/drawing/2014/main" id="{22881C72-E65A-4C75-A8AF-8F920E5E8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80021087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Εξειδικευμένοι Τρόποι Εισόδου για Διεθνείς Επιχειρήσεις</a:t>
            </a:r>
            <a:endParaRPr lang="en-US" dirty="0"/>
          </a:p>
        </p:txBody>
      </p:sp>
      <p:sp>
        <p:nvSpPr>
          <p:cNvPr id="2" name="Content Placeholder 1"/>
          <p:cNvSpPr>
            <a:spLocks noGrp="1"/>
          </p:cNvSpPr>
          <p:nvPr>
            <p:ph idx="1"/>
          </p:nvPr>
        </p:nvSpPr>
        <p:spPr/>
        <p:txBody>
          <a:bodyPr>
            <a:normAutofit/>
          </a:bodyPr>
          <a:lstStyle/>
          <a:p>
            <a:pPr>
              <a:lnSpc>
                <a:spcPct val="100000"/>
              </a:lnSpc>
            </a:pPr>
            <a:r>
              <a:rPr lang="el-GR" sz="2600" dirty="0"/>
              <a:t>Συμφωνία υπεργολαβίας</a:t>
            </a:r>
          </a:p>
          <a:p>
            <a:pPr>
              <a:lnSpc>
                <a:spcPct val="100000"/>
              </a:lnSpc>
            </a:pPr>
            <a:r>
              <a:rPr lang="el-GR" sz="2600" dirty="0"/>
              <a:t>Σύμβαση διαχείρισης</a:t>
            </a:r>
          </a:p>
          <a:p>
            <a:pPr>
              <a:lnSpc>
                <a:spcPct val="100000"/>
              </a:lnSpc>
            </a:pPr>
            <a:r>
              <a:rPr lang="el-GR" sz="2600" dirty="0"/>
              <a:t>Σύμβαση ετοιμοπαράδοτου έργου</a:t>
            </a:r>
            <a:endParaRPr lang="en-US" sz="2600" dirty="0"/>
          </a:p>
        </p:txBody>
      </p:sp>
      <p:sp>
        <p:nvSpPr>
          <p:cNvPr id="10" name="Footer Placeholder 9"/>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1" name="Slide Number Placeholder 10"/>
          <p:cNvSpPr>
            <a:spLocks noGrp="1"/>
          </p:cNvSpPr>
          <p:nvPr>
            <p:ph type="sldNum" sz="quarter" idx="12"/>
          </p:nvPr>
        </p:nvSpPr>
        <p:spPr/>
        <p:txBody>
          <a:bodyPr/>
          <a:lstStyle/>
          <a:p>
            <a:r>
              <a:rPr lang="el-GR" dirty="0"/>
              <a:t>Κεφάλαιο 12-</a:t>
            </a:r>
            <a:fld id="{D57F1E4F-1CFF-5643-939E-217C01CDF565}" type="slidenum">
              <a:rPr lang="en-US" smtClean="0"/>
              <a:pPr/>
              <a:t>28</a:t>
            </a:fld>
            <a:endParaRPr lang="en-US" dirty="0"/>
          </a:p>
        </p:txBody>
      </p:sp>
      <p:pic>
        <p:nvPicPr>
          <p:cNvPr id="6" name="Εικόνα 5">
            <a:extLst>
              <a:ext uri="{FF2B5EF4-FFF2-40B4-BE49-F238E27FC236}">
                <a16:creationId xmlns:a16="http://schemas.microsoft.com/office/drawing/2014/main" id="{28CE2F74-9CE6-4F98-8D98-27AE8D178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8742021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Άμεσες Ξένες Επενδύσεις</a:t>
            </a:r>
            <a:endParaRPr lang="en-US" dirty="0"/>
          </a:p>
        </p:txBody>
      </p:sp>
      <p:sp>
        <p:nvSpPr>
          <p:cNvPr id="5" name="Content Placeholder 4"/>
          <p:cNvSpPr>
            <a:spLocks noGrp="1"/>
          </p:cNvSpPr>
          <p:nvPr>
            <p:ph idx="1"/>
          </p:nvPr>
        </p:nvSpPr>
        <p:spPr/>
        <p:txBody>
          <a:bodyPr>
            <a:normAutofit/>
          </a:bodyPr>
          <a:lstStyle/>
          <a:p>
            <a:pPr>
              <a:lnSpc>
                <a:spcPct val="100000"/>
              </a:lnSpc>
            </a:pPr>
            <a:r>
              <a:rPr lang="el-GR" sz="2600" dirty="0"/>
              <a:t>Στρατηγική επένδυσης εκ του μηδενός (</a:t>
            </a:r>
            <a:r>
              <a:rPr lang="el-GR" sz="2600" dirty="0" err="1"/>
              <a:t>greenfield</a:t>
            </a:r>
            <a:r>
              <a:rPr lang="el-GR" sz="2600" dirty="0"/>
              <a:t>)</a:t>
            </a:r>
          </a:p>
          <a:p>
            <a:pPr>
              <a:lnSpc>
                <a:spcPct val="100000"/>
              </a:lnSpc>
            </a:pPr>
            <a:r>
              <a:rPr lang="el-GR" sz="2600" dirty="0"/>
              <a:t>Στρατηγική εξαγοράς (</a:t>
            </a:r>
            <a:r>
              <a:rPr lang="en-US" sz="2600" dirty="0"/>
              <a:t>brownfield</a:t>
            </a:r>
            <a:r>
              <a:rPr lang="el-GR" sz="2600" dirty="0"/>
              <a:t>)</a:t>
            </a:r>
            <a:endParaRPr lang="en-US" sz="2600" dirty="0"/>
          </a:p>
          <a:p>
            <a:pPr>
              <a:lnSpc>
                <a:spcPct val="100000"/>
              </a:lnSpc>
            </a:pPr>
            <a:r>
              <a:rPr lang="el-GR" sz="2600" dirty="0"/>
              <a:t>Κοινοπραξίες</a:t>
            </a:r>
            <a:endParaRPr lang="en-US" sz="2600" dirty="0"/>
          </a:p>
        </p:txBody>
      </p:sp>
      <p:sp>
        <p:nvSpPr>
          <p:cNvPr id="10" name="Footer Placeholder 9"/>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1" name="Slide Number Placeholder 10"/>
          <p:cNvSpPr>
            <a:spLocks noGrp="1"/>
          </p:cNvSpPr>
          <p:nvPr>
            <p:ph type="sldNum" sz="quarter" idx="12"/>
          </p:nvPr>
        </p:nvSpPr>
        <p:spPr/>
        <p:txBody>
          <a:bodyPr/>
          <a:lstStyle/>
          <a:p>
            <a:r>
              <a:rPr lang="el-GR" dirty="0"/>
              <a:t>Κεφάλαιο 12-</a:t>
            </a:r>
            <a:fld id="{D57F1E4F-1CFF-5643-939E-217C01CDF565}" type="slidenum">
              <a:rPr lang="en-US" smtClean="0"/>
              <a:pPr/>
              <a:t>29</a:t>
            </a:fld>
            <a:endParaRPr lang="en-US" dirty="0"/>
          </a:p>
        </p:txBody>
      </p:sp>
      <p:pic>
        <p:nvPicPr>
          <p:cNvPr id="6" name="Εικόνα 5">
            <a:extLst>
              <a:ext uri="{FF2B5EF4-FFF2-40B4-BE49-F238E27FC236}">
                <a16:creationId xmlns:a16="http://schemas.microsoft.com/office/drawing/2014/main" id="{31B17B83-E747-477A-97CF-C422F7A2E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0442182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3" name="Content Placeholder 2"/>
          <p:cNvSpPr>
            <a:spLocks noGrp="1"/>
          </p:cNvSpPr>
          <p:nvPr>
            <p:ph idx="1"/>
          </p:nvPr>
        </p:nvSpPr>
        <p:spPr/>
        <p:txBody>
          <a:bodyPr>
            <a:noAutofit/>
          </a:bodyPr>
          <a:lstStyle/>
          <a:p>
            <a:pPr>
              <a:lnSpc>
                <a:spcPct val="100000"/>
              </a:lnSpc>
            </a:pPr>
            <a:r>
              <a:rPr lang="el-GR" sz="2300" dirty="0"/>
              <a:t>Προσδιορίσετε τα βασικά ζητήματα που ανακύπτουν αναφορικά με την </a:t>
            </a:r>
            <a:r>
              <a:rPr lang="el-GR" sz="2300" dirty="0" err="1"/>
              <a:t>αδειοδότηση</a:t>
            </a:r>
            <a:r>
              <a:rPr lang="el-GR" sz="2300" dirty="0"/>
              <a:t> και </a:t>
            </a:r>
            <a:r>
              <a:rPr lang="el-GR" sz="2300" dirty="0" err="1"/>
              <a:t>δικαιόχρηση</a:t>
            </a:r>
            <a:r>
              <a:rPr lang="el-GR" sz="2300" dirty="0"/>
              <a:t> στο διεθνές περιβάλλον και να συζητήσετε σχετικά με τα πλεονεκτήματα και τα μειονεκτήματα αυτών των μορφών εισόδου σε ξένες αγορές. </a:t>
            </a:r>
          </a:p>
          <a:p>
            <a:pPr>
              <a:lnSpc>
                <a:spcPct val="100000"/>
              </a:lnSpc>
            </a:pPr>
            <a:r>
              <a:rPr lang="el-GR" sz="2300" dirty="0"/>
              <a:t>Αναλύσετε τις συμφωνίες υπεργολαβίας, τις συμβάσεις διαχείρισης και τις συμβάσεις ετοιμοπαράδοτου έργου ως εξειδικευμένους τρόπους εισόδου των διεθνών επιχειρήσεων σε ξένες αγορές. </a:t>
            </a:r>
          </a:p>
          <a:p>
            <a:pPr>
              <a:lnSpc>
                <a:spcPct val="100000"/>
              </a:lnSpc>
            </a:pPr>
            <a:r>
              <a:rPr lang="el-GR" sz="2300" dirty="0"/>
              <a:t>Χαρακτηρίσετε τους τύπους των άμεσων ξένων επενδύσεων, ήτοι την εκ του μηδενός επένδυση και την εξαγορά.</a:t>
            </a:r>
          </a:p>
        </p:txBody>
      </p:sp>
      <p:sp>
        <p:nvSpPr>
          <p:cNvPr id="13" name="Footer Placeholder 12"/>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4" name="Slide Number Placeholder 13"/>
          <p:cNvSpPr>
            <a:spLocks noGrp="1"/>
          </p:cNvSpPr>
          <p:nvPr>
            <p:ph type="sldNum" sz="quarter" idx="12"/>
          </p:nvPr>
        </p:nvSpPr>
        <p:spPr/>
        <p:txBody>
          <a:bodyPr/>
          <a:lstStyle/>
          <a:p>
            <a:r>
              <a:rPr lang="en-US" dirty="0"/>
              <a:t> </a:t>
            </a:r>
            <a:r>
              <a:rPr lang="el-GR" dirty="0"/>
              <a:t>Κεφάλαιο 12-</a:t>
            </a:r>
            <a:fld id="{D57F1E4F-1CFF-5643-939E-217C01CDF565}" type="slidenum">
              <a:rPr lang="en-US" smtClean="0"/>
              <a:pPr/>
              <a:t>3</a:t>
            </a:fld>
            <a:endParaRPr lang="en-US" dirty="0"/>
          </a:p>
        </p:txBody>
      </p:sp>
      <p:pic>
        <p:nvPicPr>
          <p:cNvPr id="6" name="Εικόνα 5">
            <a:extLst>
              <a:ext uri="{FF2B5EF4-FFF2-40B4-BE49-F238E27FC236}">
                <a16:creationId xmlns:a16="http://schemas.microsoft.com/office/drawing/2014/main" id="{8EEE4BB5-F8D7-4BC9-853D-323FE19D7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74559006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t>Άμεσες Ξένες Επενδύσεις</a:t>
            </a:r>
            <a:endParaRPr lang="en-US" sz="3000" dirty="0"/>
          </a:p>
        </p:txBody>
      </p:sp>
      <p:sp>
        <p:nvSpPr>
          <p:cNvPr id="2" name="Text Placeholder 1"/>
          <p:cNvSpPr>
            <a:spLocks noGrp="1"/>
          </p:cNvSpPr>
          <p:nvPr>
            <p:ph type="body" idx="1"/>
          </p:nvPr>
        </p:nvSpPr>
        <p:spPr/>
        <p:txBody>
          <a:bodyPr/>
          <a:lstStyle/>
          <a:p>
            <a:r>
              <a:rPr lang="el-GR" dirty="0"/>
              <a:t>ΟΦΕΛΗ</a:t>
            </a:r>
            <a:endParaRPr lang="en-US" dirty="0"/>
          </a:p>
        </p:txBody>
      </p:sp>
      <p:sp>
        <p:nvSpPr>
          <p:cNvPr id="3" name="Content Placeholder 2"/>
          <p:cNvSpPr>
            <a:spLocks noGrp="1"/>
          </p:cNvSpPr>
          <p:nvPr>
            <p:ph sz="half" idx="2"/>
          </p:nvPr>
        </p:nvSpPr>
        <p:spPr/>
        <p:txBody>
          <a:bodyPr>
            <a:normAutofit/>
          </a:bodyPr>
          <a:lstStyle/>
          <a:p>
            <a:pPr marL="444500" indent="-358775">
              <a:lnSpc>
                <a:spcPct val="100000"/>
              </a:lnSpc>
            </a:pPr>
            <a:r>
              <a:rPr lang="el-GR" sz="2600" dirty="0"/>
              <a:t>Αυξημένος έλεγχος</a:t>
            </a:r>
            <a:endParaRPr lang="en-US" sz="2600" dirty="0"/>
          </a:p>
          <a:p>
            <a:pPr marL="444500" indent="-358775">
              <a:lnSpc>
                <a:spcPct val="100000"/>
              </a:lnSpc>
            </a:pPr>
            <a:r>
              <a:rPr lang="el-GR" sz="2600" dirty="0"/>
              <a:t>Προοπτική κερδοφορίας </a:t>
            </a:r>
          </a:p>
          <a:p>
            <a:pPr marL="444500" indent="-358775">
              <a:lnSpc>
                <a:spcPct val="100000"/>
              </a:lnSpc>
            </a:pPr>
            <a:r>
              <a:rPr lang="el-GR" sz="2600" dirty="0"/>
              <a:t>Τοπικά εργοστάσια</a:t>
            </a:r>
            <a:endParaRPr lang="en-US" sz="2600" dirty="0"/>
          </a:p>
          <a:p>
            <a:pPr marL="444500" indent="-358775">
              <a:lnSpc>
                <a:spcPct val="100000"/>
              </a:lnSpc>
            </a:pPr>
            <a:endParaRPr lang="en-US" sz="2600" dirty="0"/>
          </a:p>
        </p:txBody>
      </p:sp>
      <p:sp>
        <p:nvSpPr>
          <p:cNvPr id="4" name="Text Placeholder 3"/>
          <p:cNvSpPr>
            <a:spLocks noGrp="1"/>
          </p:cNvSpPr>
          <p:nvPr>
            <p:ph type="body" sz="quarter" idx="3"/>
          </p:nvPr>
        </p:nvSpPr>
        <p:spPr/>
        <p:txBody>
          <a:bodyPr/>
          <a:lstStyle/>
          <a:p>
            <a:r>
              <a:rPr lang="el-GR" dirty="0"/>
              <a:t>ΠΡΟΚΛΗΣΕΙΣ</a:t>
            </a:r>
            <a:endParaRPr lang="en-US" dirty="0"/>
          </a:p>
        </p:txBody>
      </p:sp>
      <p:sp>
        <p:nvSpPr>
          <p:cNvPr id="5" name="Content Placeholder 4"/>
          <p:cNvSpPr>
            <a:spLocks noGrp="1"/>
          </p:cNvSpPr>
          <p:nvPr>
            <p:ph sz="quarter" idx="4"/>
          </p:nvPr>
        </p:nvSpPr>
        <p:spPr/>
        <p:txBody>
          <a:bodyPr>
            <a:normAutofit/>
          </a:bodyPr>
          <a:lstStyle/>
          <a:p>
            <a:pPr marL="444500" indent="-358775">
              <a:lnSpc>
                <a:spcPct val="100000"/>
              </a:lnSpc>
            </a:pPr>
            <a:r>
              <a:rPr lang="el-GR" sz="2600" dirty="0"/>
              <a:t>Οικονομικοί κίνδυνοι</a:t>
            </a:r>
            <a:endParaRPr lang="en-US" sz="2600" dirty="0"/>
          </a:p>
          <a:p>
            <a:pPr marL="444500" indent="-358775">
              <a:lnSpc>
                <a:spcPct val="100000"/>
              </a:lnSpc>
            </a:pPr>
            <a:r>
              <a:rPr lang="el-GR" sz="2600" dirty="0"/>
              <a:t>Πολιτικοί κίνδυνοι</a:t>
            </a:r>
            <a:endParaRPr lang="en-US" sz="2600" dirty="0"/>
          </a:p>
          <a:p>
            <a:pPr marL="444500" indent="-358775">
              <a:lnSpc>
                <a:spcPct val="100000"/>
              </a:lnSpc>
            </a:pPr>
            <a:r>
              <a:rPr lang="el-GR" sz="2600" dirty="0"/>
              <a:t>Επιχειρησιακή πολυπλοκότητα </a:t>
            </a:r>
          </a:p>
          <a:p>
            <a:pPr marL="444500" indent="-358775">
              <a:lnSpc>
                <a:spcPct val="100000"/>
              </a:lnSpc>
            </a:pPr>
            <a:r>
              <a:rPr lang="el-GR" sz="2600" dirty="0"/>
              <a:t>Κυβερνητικές πολιτικές</a:t>
            </a:r>
            <a:endParaRPr lang="en-US" sz="2600" dirty="0"/>
          </a:p>
        </p:txBody>
      </p:sp>
      <p:sp>
        <p:nvSpPr>
          <p:cNvPr id="19" name="Footer Placeholder 18"/>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20" name="Slide Number Placeholder 19"/>
          <p:cNvSpPr>
            <a:spLocks noGrp="1"/>
          </p:cNvSpPr>
          <p:nvPr>
            <p:ph type="sldNum" sz="quarter" idx="12"/>
          </p:nvPr>
        </p:nvSpPr>
        <p:spPr/>
        <p:txBody>
          <a:bodyPr/>
          <a:lstStyle/>
          <a:p>
            <a:r>
              <a:rPr lang="el-GR" dirty="0"/>
              <a:t>Κεφάλαιο 12-</a:t>
            </a:r>
            <a:fld id="{D57F1E4F-1CFF-5643-939E-217C01CDF565}" type="slidenum">
              <a:rPr lang="en-US" smtClean="0"/>
              <a:pPr/>
              <a:t>30</a:t>
            </a:fld>
            <a:endParaRPr lang="en-US" dirty="0"/>
          </a:p>
        </p:txBody>
      </p:sp>
      <p:pic>
        <p:nvPicPr>
          <p:cNvPr id="9" name="Εικόνα 8">
            <a:extLst>
              <a:ext uri="{FF2B5EF4-FFF2-40B4-BE49-F238E27FC236}">
                <a16:creationId xmlns:a16="http://schemas.microsoft.com/office/drawing/2014/main" id="{BB2182ED-AD2F-492B-9627-90F479A13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91484360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Στρατηγική </a:t>
            </a:r>
            <a:r>
              <a:rPr lang="en-US" dirty="0">
                <a:solidFill>
                  <a:srgbClr val="0070C0"/>
                </a:solidFill>
              </a:rPr>
              <a:t>Greenfield</a:t>
            </a:r>
          </a:p>
        </p:txBody>
      </p:sp>
      <p:sp>
        <p:nvSpPr>
          <p:cNvPr id="11" name="Content Placeholder 10"/>
          <p:cNvSpPr>
            <a:spLocks noGrp="1"/>
          </p:cNvSpPr>
          <p:nvPr>
            <p:ph idx="1"/>
          </p:nvPr>
        </p:nvSpPr>
        <p:spPr/>
        <p:txBody>
          <a:bodyPr>
            <a:normAutofit/>
          </a:bodyPr>
          <a:lstStyle/>
          <a:p>
            <a:pPr>
              <a:lnSpc>
                <a:spcPct val="100000"/>
              </a:lnSpc>
              <a:spcAft>
                <a:spcPts val="600"/>
              </a:spcAft>
            </a:pPr>
            <a:r>
              <a:rPr lang="el-GR" sz="2600" b="1" dirty="0"/>
              <a:t>Πλεονεκτήματα</a:t>
            </a:r>
          </a:p>
          <a:p>
            <a:pPr marL="715963" lvl="1" indent="-430213">
              <a:lnSpc>
                <a:spcPct val="100000"/>
              </a:lnSpc>
            </a:pPr>
            <a:r>
              <a:rPr lang="el-GR" sz="2600" dirty="0"/>
              <a:t>Επιλογή της πιο χρήσιμης τοποθεσίας</a:t>
            </a:r>
            <a:endParaRPr lang="en-US" sz="2600" dirty="0"/>
          </a:p>
          <a:p>
            <a:pPr marL="715963" lvl="1" indent="-430213">
              <a:lnSpc>
                <a:spcPct val="100000"/>
              </a:lnSpc>
            </a:pPr>
            <a:r>
              <a:rPr lang="el-GR" sz="2600" dirty="0"/>
              <a:t>Κατασκευή σύγχρονων εγκαταστάσεων</a:t>
            </a:r>
            <a:endParaRPr lang="en-US" sz="2600" dirty="0"/>
          </a:p>
          <a:p>
            <a:pPr marL="715963" lvl="1" indent="-430213">
              <a:lnSpc>
                <a:spcPct val="100000"/>
              </a:lnSpc>
            </a:pPr>
            <a:r>
              <a:rPr lang="el-GR" sz="2600" dirty="0"/>
              <a:t>Προσφορά οικονομικών κινήτρων ανάπτυξης </a:t>
            </a:r>
          </a:p>
          <a:p>
            <a:pPr marL="715963" lvl="1" indent="-430213">
              <a:lnSpc>
                <a:spcPct val="100000"/>
              </a:lnSpc>
            </a:pPr>
            <a:r>
              <a:rPr lang="el-GR" sz="2600" dirty="0"/>
              <a:t>Έναρξη από μηδενική βάση</a:t>
            </a:r>
            <a:endParaRPr lang="en-US" sz="2600" dirty="0"/>
          </a:p>
          <a:p>
            <a:pPr marL="715963" lvl="1" indent="-430213">
              <a:lnSpc>
                <a:spcPct val="100000"/>
              </a:lnSpc>
            </a:pPr>
            <a:r>
              <a:rPr lang="el-GR" sz="2600" dirty="0"/>
              <a:t>Εγκλιματισμός στη νέα επιχειρηματική νοοτροπία</a:t>
            </a:r>
            <a:endParaRPr lang="en-US" sz="2600" dirty="0"/>
          </a:p>
        </p:txBody>
      </p:sp>
      <p:sp>
        <p:nvSpPr>
          <p:cNvPr id="15" name="Footer Placeholder 1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6" name="Slide Number Placeholder 15"/>
          <p:cNvSpPr>
            <a:spLocks noGrp="1"/>
          </p:cNvSpPr>
          <p:nvPr>
            <p:ph type="sldNum" sz="quarter" idx="12"/>
          </p:nvPr>
        </p:nvSpPr>
        <p:spPr>
          <a:xfrm>
            <a:off x="7203688" y="6459786"/>
            <a:ext cx="1483112" cy="398214"/>
          </a:xfrm>
        </p:spPr>
        <p:txBody>
          <a:bodyPr/>
          <a:lstStyle/>
          <a:p>
            <a:r>
              <a:rPr lang="en-US" dirty="0"/>
              <a:t> </a:t>
            </a:r>
            <a:r>
              <a:rPr lang="el-GR" dirty="0"/>
              <a:t>Κεφάλαιο 12-</a:t>
            </a:r>
            <a:fld id="{D57F1E4F-1CFF-5643-939E-217C01CDF565}" type="slidenum">
              <a:rPr lang="en-US" smtClean="0"/>
              <a:pPr/>
              <a:t>31</a:t>
            </a:fld>
            <a:endParaRPr lang="en-US" dirty="0"/>
          </a:p>
        </p:txBody>
      </p:sp>
      <p:pic>
        <p:nvPicPr>
          <p:cNvPr id="7" name="Εικόνα 6">
            <a:extLst>
              <a:ext uri="{FF2B5EF4-FFF2-40B4-BE49-F238E27FC236}">
                <a16:creationId xmlns:a16="http://schemas.microsoft.com/office/drawing/2014/main" id="{7E13F974-66FF-4492-A75C-9E1DD972C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74346306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Στρατηγική </a:t>
            </a:r>
            <a:r>
              <a:rPr lang="en-US" dirty="0">
                <a:solidFill>
                  <a:srgbClr val="0070C0"/>
                </a:solidFill>
              </a:rPr>
              <a:t>Greenfield</a:t>
            </a:r>
          </a:p>
        </p:txBody>
      </p:sp>
      <p:sp>
        <p:nvSpPr>
          <p:cNvPr id="11" name="Content Placeholder 10"/>
          <p:cNvSpPr>
            <a:spLocks noGrp="1"/>
          </p:cNvSpPr>
          <p:nvPr>
            <p:ph idx="1"/>
          </p:nvPr>
        </p:nvSpPr>
        <p:spPr/>
        <p:txBody>
          <a:bodyPr>
            <a:normAutofit/>
          </a:bodyPr>
          <a:lstStyle/>
          <a:p>
            <a:pPr>
              <a:lnSpc>
                <a:spcPct val="100000"/>
              </a:lnSpc>
              <a:spcAft>
                <a:spcPts val="600"/>
              </a:spcAft>
            </a:pPr>
            <a:r>
              <a:rPr lang="el-GR" sz="2600" b="1" dirty="0"/>
              <a:t>Μειονεκτήματα</a:t>
            </a:r>
            <a:endParaRPr lang="en-US" sz="2600" b="1" dirty="0"/>
          </a:p>
          <a:p>
            <a:pPr marL="630238" lvl="1" indent="-430213">
              <a:lnSpc>
                <a:spcPct val="100000"/>
              </a:lnSpc>
            </a:pPr>
            <a:r>
              <a:rPr lang="el-GR" sz="2600" dirty="0"/>
              <a:t>Η υλοποίηση χρειάζεται χρόνο και υπομονή. </a:t>
            </a:r>
          </a:p>
          <a:p>
            <a:pPr marL="630238" lvl="1" indent="-430213">
              <a:lnSpc>
                <a:spcPct val="100000"/>
              </a:lnSpc>
            </a:pPr>
            <a:r>
              <a:rPr lang="el-GR" sz="2600" dirty="0"/>
              <a:t>Η τοποθεσία μπορεί να μην είναι διαθέσιμη ή να είναι πολύ ακριβή.</a:t>
            </a:r>
          </a:p>
          <a:p>
            <a:pPr marL="630238" lvl="1" indent="-430213">
              <a:lnSpc>
                <a:spcPct val="100000"/>
              </a:lnSpc>
            </a:pPr>
            <a:r>
              <a:rPr lang="el-GR" sz="2600" dirty="0"/>
              <a:t>Η επιχείρηση πρέπει να ανταποκριθεί στους κυβερνητικούς κανονισμούς.</a:t>
            </a:r>
            <a:endParaRPr lang="en-US" sz="2600" dirty="0"/>
          </a:p>
          <a:p>
            <a:pPr marL="630238" lvl="1" indent="-430213">
              <a:lnSpc>
                <a:spcPct val="100000"/>
              </a:lnSpc>
            </a:pPr>
            <a:r>
              <a:rPr lang="el-GR" sz="2600" dirty="0"/>
              <a:t>Η επιχείρηση πρέπει να προσλάβει και να εκπαιδεύσει τοπικούς εργαζομένους.</a:t>
            </a:r>
            <a:endParaRPr lang="en-US" sz="2600" dirty="0"/>
          </a:p>
          <a:p>
            <a:pPr marL="630238" lvl="1" indent="-430213">
              <a:lnSpc>
                <a:spcPct val="100000"/>
              </a:lnSpc>
            </a:pPr>
            <a:r>
              <a:rPr lang="el-GR" sz="2600" dirty="0"/>
              <a:t>Η επιχείρηση μπορεί να στιγματιστεί ως «ξένη».</a:t>
            </a:r>
            <a:endParaRPr lang="en-US" sz="2600" dirty="0"/>
          </a:p>
        </p:txBody>
      </p:sp>
      <p:sp>
        <p:nvSpPr>
          <p:cNvPr id="15" name="Footer Placeholder 1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6" name="Slide Number Placeholder 15"/>
          <p:cNvSpPr>
            <a:spLocks noGrp="1"/>
          </p:cNvSpPr>
          <p:nvPr>
            <p:ph type="sldNum" sz="quarter" idx="12"/>
          </p:nvPr>
        </p:nvSpPr>
        <p:spPr>
          <a:xfrm>
            <a:off x="7270595" y="6459786"/>
            <a:ext cx="1416205" cy="365125"/>
          </a:xfrm>
        </p:spPr>
        <p:txBody>
          <a:bodyPr/>
          <a:lstStyle/>
          <a:p>
            <a:r>
              <a:rPr lang="en-US" dirty="0"/>
              <a:t> </a:t>
            </a:r>
            <a:r>
              <a:rPr lang="el-GR" dirty="0"/>
              <a:t>Κεφάλαιο 12-</a:t>
            </a:r>
            <a:fld id="{D57F1E4F-1CFF-5643-939E-217C01CDF565}" type="slidenum">
              <a:rPr lang="en-US" smtClean="0"/>
              <a:pPr/>
              <a:t>32</a:t>
            </a:fld>
            <a:endParaRPr lang="en-US" dirty="0"/>
          </a:p>
        </p:txBody>
      </p:sp>
      <p:pic>
        <p:nvPicPr>
          <p:cNvPr id="7" name="Εικόνα 6">
            <a:extLst>
              <a:ext uri="{FF2B5EF4-FFF2-40B4-BE49-F238E27FC236}">
                <a16:creationId xmlns:a16="http://schemas.microsoft.com/office/drawing/2014/main" id="{31438D34-CD5B-420C-94A0-9DB8AEDBC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98706538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Στρατηγική Β</a:t>
            </a:r>
            <a:r>
              <a:rPr lang="en-US" sz="3000" dirty="0" err="1">
                <a:solidFill>
                  <a:srgbClr val="0070C0"/>
                </a:solidFill>
              </a:rPr>
              <a:t>rownfield</a:t>
            </a:r>
            <a:endParaRPr lang="en-US" sz="3000" dirty="0">
              <a:solidFill>
                <a:srgbClr val="0070C0"/>
              </a:solidFill>
            </a:endParaRPr>
          </a:p>
        </p:txBody>
      </p:sp>
      <p:sp>
        <p:nvSpPr>
          <p:cNvPr id="5" name="Text Placeholder 4"/>
          <p:cNvSpPr>
            <a:spLocks noGrp="1"/>
          </p:cNvSpPr>
          <p:nvPr>
            <p:ph type="body" idx="1"/>
          </p:nvPr>
        </p:nvSpPr>
        <p:spPr/>
        <p:txBody>
          <a:bodyPr/>
          <a:lstStyle/>
          <a:p>
            <a:r>
              <a:rPr lang="el-GR" dirty="0" err="1"/>
              <a:t>πλεονεκτηματα</a:t>
            </a:r>
            <a:endParaRPr lang="en-US" dirty="0"/>
          </a:p>
        </p:txBody>
      </p:sp>
      <p:sp>
        <p:nvSpPr>
          <p:cNvPr id="7" name="Content Placeholder 6"/>
          <p:cNvSpPr>
            <a:spLocks noGrp="1"/>
          </p:cNvSpPr>
          <p:nvPr>
            <p:ph sz="half" idx="2"/>
          </p:nvPr>
        </p:nvSpPr>
        <p:spPr/>
        <p:txBody>
          <a:bodyPr>
            <a:normAutofit/>
          </a:bodyPr>
          <a:lstStyle/>
          <a:p>
            <a:pPr marL="444500" indent="-358775">
              <a:lnSpc>
                <a:spcPct val="100000"/>
              </a:lnSpc>
            </a:pPr>
            <a:r>
              <a:rPr lang="el-GR" sz="2400" dirty="0"/>
              <a:t>Έλεγχος των πόρων της επιχείρησης</a:t>
            </a:r>
            <a:endParaRPr lang="en-US" sz="2400" dirty="0"/>
          </a:p>
          <a:p>
            <a:pPr marL="444500" indent="-358775">
              <a:lnSpc>
                <a:spcPct val="100000"/>
              </a:lnSpc>
            </a:pPr>
            <a:r>
              <a:rPr lang="el-GR" sz="2400" dirty="0"/>
              <a:t>Άμεση κερδοφορία</a:t>
            </a:r>
            <a:endParaRPr lang="en-US" sz="2400" dirty="0"/>
          </a:p>
          <a:p>
            <a:pPr marL="444500" indent="-358775">
              <a:lnSpc>
                <a:spcPct val="100000"/>
              </a:lnSpc>
            </a:pPr>
            <a:r>
              <a:rPr lang="el-GR" sz="2400" dirty="0"/>
              <a:t>Χωρίς προσθήκη νέας παραγωγικής ικανότητας</a:t>
            </a:r>
            <a:endParaRPr lang="en-US" sz="2400" dirty="0"/>
          </a:p>
          <a:p>
            <a:pPr marL="444500" indent="-358775">
              <a:lnSpc>
                <a:spcPct val="100000"/>
              </a:lnSpc>
            </a:pPr>
            <a:endParaRPr lang="en-US" sz="2400" dirty="0"/>
          </a:p>
        </p:txBody>
      </p:sp>
      <p:sp>
        <p:nvSpPr>
          <p:cNvPr id="14" name="Text Placeholder 13"/>
          <p:cNvSpPr>
            <a:spLocks noGrp="1"/>
          </p:cNvSpPr>
          <p:nvPr>
            <p:ph type="body" sz="quarter" idx="3"/>
          </p:nvPr>
        </p:nvSpPr>
        <p:spPr/>
        <p:txBody>
          <a:bodyPr/>
          <a:lstStyle/>
          <a:p>
            <a:r>
              <a:rPr lang="el-GR" dirty="0" err="1"/>
              <a:t>ΜΕΙονεκτηματα</a:t>
            </a:r>
            <a:endParaRPr lang="en-US" dirty="0"/>
          </a:p>
        </p:txBody>
      </p:sp>
      <p:sp>
        <p:nvSpPr>
          <p:cNvPr id="15" name="Content Placeholder 14"/>
          <p:cNvSpPr>
            <a:spLocks noGrp="1"/>
          </p:cNvSpPr>
          <p:nvPr>
            <p:ph sz="quarter" idx="4"/>
          </p:nvPr>
        </p:nvSpPr>
        <p:spPr/>
        <p:txBody>
          <a:bodyPr>
            <a:noAutofit/>
          </a:bodyPr>
          <a:lstStyle/>
          <a:p>
            <a:pPr marL="444500" indent="-358775">
              <a:lnSpc>
                <a:spcPct val="100000"/>
              </a:lnSpc>
            </a:pPr>
            <a:r>
              <a:rPr lang="el-GR" sz="2400" dirty="0"/>
              <a:t>Ανάληψη των υποχρεώσεων της επιχείρησης</a:t>
            </a:r>
            <a:endParaRPr lang="en-US" sz="2400" dirty="0"/>
          </a:p>
          <a:p>
            <a:pPr marL="444500" indent="-358775">
              <a:lnSpc>
                <a:spcPct val="100000"/>
              </a:lnSpc>
            </a:pPr>
            <a:r>
              <a:rPr lang="el-GR" sz="2400" dirty="0" err="1"/>
              <a:t>Κληρονόμηση</a:t>
            </a:r>
            <a:r>
              <a:rPr lang="el-GR" sz="2400" dirty="0"/>
              <a:t> άλυτων προβλημάτων</a:t>
            </a:r>
            <a:endParaRPr lang="en-US" sz="2400" dirty="0"/>
          </a:p>
          <a:p>
            <a:pPr marL="444500" indent="-358775">
              <a:lnSpc>
                <a:spcPct val="100000"/>
              </a:lnSpc>
            </a:pPr>
            <a:r>
              <a:rPr lang="el-GR" sz="2400" dirty="0"/>
              <a:t>Απαίτηση για σημαντικές προκαταβολικές δαπάνες</a:t>
            </a:r>
            <a:endParaRPr lang="en-US" sz="2400" dirty="0"/>
          </a:p>
        </p:txBody>
      </p:sp>
      <p:sp>
        <p:nvSpPr>
          <p:cNvPr id="16" name="Footer Placeholder 15"/>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7" name="Slide Number Placeholder 16"/>
          <p:cNvSpPr>
            <a:spLocks noGrp="1"/>
          </p:cNvSpPr>
          <p:nvPr>
            <p:ph type="sldNum" sz="quarter" idx="12"/>
          </p:nvPr>
        </p:nvSpPr>
        <p:spPr/>
        <p:txBody>
          <a:bodyPr/>
          <a:lstStyle/>
          <a:p>
            <a:r>
              <a:rPr lang="el-GR" dirty="0"/>
              <a:t>Κεφάλαιο 12-</a:t>
            </a:r>
            <a:fld id="{D57F1E4F-1CFF-5643-939E-217C01CDF565}" type="slidenum">
              <a:rPr lang="en-US" smtClean="0"/>
              <a:pPr/>
              <a:t>33</a:t>
            </a:fld>
            <a:endParaRPr lang="en-US" dirty="0"/>
          </a:p>
        </p:txBody>
      </p:sp>
      <p:pic>
        <p:nvPicPr>
          <p:cNvPr id="9" name="Εικόνα 8">
            <a:extLst>
              <a:ext uri="{FF2B5EF4-FFF2-40B4-BE49-F238E27FC236}">
                <a16:creationId xmlns:a16="http://schemas.microsoft.com/office/drawing/2014/main" id="{5D82FDC8-8E82-40AA-BCD1-DE05BCED1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46406826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Κοινοπραξίες</a:t>
            </a:r>
            <a:endParaRPr lang="en-US" dirty="0"/>
          </a:p>
        </p:txBody>
      </p:sp>
      <p:sp>
        <p:nvSpPr>
          <p:cNvPr id="2" name="Content Placeholder 1"/>
          <p:cNvSpPr>
            <a:spLocks noGrp="1"/>
          </p:cNvSpPr>
          <p:nvPr>
            <p:ph idx="1"/>
          </p:nvPr>
        </p:nvSpPr>
        <p:spPr/>
        <p:txBody>
          <a:bodyPr>
            <a:normAutofit/>
          </a:bodyPr>
          <a:lstStyle/>
          <a:p>
            <a:pPr>
              <a:lnSpc>
                <a:spcPct val="100000"/>
              </a:lnSpc>
            </a:pPr>
            <a:r>
              <a:rPr lang="el-GR" sz="2600" dirty="0"/>
              <a:t>Ξεχωριστή επιχείρηση συνιδιοκτησίας </a:t>
            </a:r>
          </a:p>
          <a:p>
            <a:pPr>
              <a:lnSpc>
                <a:spcPct val="100000"/>
              </a:lnSpc>
            </a:pPr>
            <a:r>
              <a:rPr lang="el-GR" sz="2600" dirty="0"/>
              <a:t>Προώθηση αμοιβαίων συμφερόντων</a:t>
            </a:r>
            <a:endParaRPr lang="en-US" sz="2600" dirty="0"/>
          </a:p>
        </p:txBody>
      </p:sp>
      <p:sp>
        <p:nvSpPr>
          <p:cNvPr id="16" name="Footer Placeholder 15"/>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7" name="Slide Number Placeholder 16"/>
          <p:cNvSpPr>
            <a:spLocks noGrp="1"/>
          </p:cNvSpPr>
          <p:nvPr>
            <p:ph type="sldNum" sz="quarter" idx="12"/>
          </p:nvPr>
        </p:nvSpPr>
        <p:spPr/>
        <p:txBody>
          <a:bodyPr/>
          <a:lstStyle/>
          <a:p>
            <a:r>
              <a:rPr lang="el-GR" dirty="0"/>
              <a:t>Κεφάλαιο 12-</a:t>
            </a:r>
            <a:fld id="{D57F1E4F-1CFF-5643-939E-217C01CDF565}" type="slidenum">
              <a:rPr lang="en-US" smtClean="0"/>
              <a:pPr/>
              <a:t>34</a:t>
            </a:fld>
            <a:endParaRPr lang="en-US" dirty="0"/>
          </a:p>
        </p:txBody>
      </p:sp>
      <p:pic>
        <p:nvPicPr>
          <p:cNvPr id="7" name="Εικόνα 6">
            <a:extLst>
              <a:ext uri="{FF2B5EF4-FFF2-40B4-BE49-F238E27FC236}">
                <a16:creationId xmlns:a16="http://schemas.microsoft.com/office/drawing/2014/main" id="{A5EE10EC-FD93-4448-8121-925D4B46C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5834780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a:t>Ερωτήσεις Ανασκόπησης</a:t>
            </a:r>
            <a:endParaRPr lang="en-US" dirty="0"/>
          </a:p>
        </p:txBody>
      </p:sp>
      <p:sp>
        <p:nvSpPr>
          <p:cNvPr id="3" name="Content Placeholder 2"/>
          <p:cNvSpPr>
            <a:spLocks noGrp="1"/>
          </p:cNvSpPr>
          <p:nvPr>
            <p:ph idx="1"/>
          </p:nvPr>
        </p:nvSpPr>
        <p:spPr>
          <a:xfrm>
            <a:off x="423333" y="1509630"/>
            <a:ext cx="8370711" cy="4791596"/>
          </a:xfrm>
        </p:spPr>
        <p:txBody>
          <a:bodyPr>
            <a:noAutofit/>
          </a:bodyPr>
          <a:lstStyle/>
          <a:p>
            <a:pPr>
              <a:lnSpc>
                <a:spcPct val="100000"/>
              </a:lnSpc>
            </a:pPr>
            <a:r>
              <a:rPr lang="el-GR" sz="2200" dirty="0"/>
              <a:t>Ποια είναι τα βήματα για την ανάλυση μιας ξένης αγοράς; </a:t>
            </a:r>
          </a:p>
          <a:p>
            <a:pPr>
              <a:lnSpc>
                <a:spcPct val="100000"/>
              </a:lnSpc>
            </a:pPr>
            <a:r>
              <a:rPr lang="el-GR" sz="2200" dirty="0"/>
              <a:t>Ποια είναι μερικά από τα βασικά ζητήματα που πρέπει να αντιμετωπίσει μια επιχείρηση, όταν καλείται να επιλέξει με ποιον τρόπο θα εισέλθει σε μια νέα ξένη αγορά; </a:t>
            </a:r>
          </a:p>
          <a:p>
            <a:pPr>
              <a:lnSpc>
                <a:spcPct val="100000"/>
              </a:lnSpc>
            </a:pPr>
            <a:r>
              <a:rPr lang="el-GR" sz="2200" dirty="0"/>
              <a:t>Πώς ορίζεται η εξαγωγή προϊόντων/υπηρεσιών; Γιατί έχει αυξηθεί τόσο θεαματικά τα τελευταία χρόνια;</a:t>
            </a:r>
          </a:p>
          <a:p>
            <a:pPr>
              <a:lnSpc>
                <a:spcPct val="100000"/>
              </a:lnSpc>
            </a:pPr>
            <a:r>
              <a:rPr lang="el-GR" sz="2200" dirty="0"/>
              <a:t>Ποια είναι τα κύρια πλεονεκτήματα και μειονεκτήματα των εξαγωγών; </a:t>
            </a:r>
          </a:p>
          <a:p>
            <a:pPr>
              <a:lnSpc>
                <a:spcPct val="100000"/>
              </a:lnSpc>
            </a:pPr>
            <a:r>
              <a:rPr lang="el-GR" sz="2200" dirty="0"/>
              <a:t>Ποιες είναι οι τρεις μορφές εξαγωγής; </a:t>
            </a:r>
          </a:p>
        </p:txBody>
      </p:sp>
      <p:sp>
        <p:nvSpPr>
          <p:cNvPr id="4" name="Footer Placeholder 3"/>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5" name="Slide Number Placeholder 4"/>
          <p:cNvSpPr>
            <a:spLocks noGrp="1"/>
          </p:cNvSpPr>
          <p:nvPr>
            <p:ph type="sldNum" sz="quarter" idx="12"/>
          </p:nvPr>
        </p:nvSpPr>
        <p:spPr>
          <a:xfrm>
            <a:off x="7225990" y="6459786"/>
            <a:ext cx="1460810" cy="365125"/>
          </a:xfrm>
        </p:spPr>
        <p:txBody>
          <a:bodyPr/>
          <a:lstStyle/>
          <a:p>
            <a:r>
              <a:rPr lang="en-US" dirty="0"/>
              <a:t> </a:t>
            </a:r>
            <a:r>
              <a:rPr lang="el-GR" dirty="0"/>
              <a:t>Κεφάλαιο 12-</a:t>
            </a:r>
            <a:fld id="{D57F1E4F-1CFF-5643-939E-217C01CDF565}" type="slidenum">
              <a:rPr lang="en-US" smtClean="0"/>
              <a:pPr/>
              <a:t>35</a:t>
            </a:fld>
            <a:endParaRPr lang="en-US" dirty="0"/>
          </a:p>
        </p:txBody>
      </p:sp>
      <p:pic>
        <p:nvPicPr>
          <p:cNvPr id="6" name="Εικόνα 5">
            <a:extLst>
              <a:ext uri="{FF2B5EF4-FFF2-40B4-BE49-F238E27FC236}">
                <a16:creationId xmlns:a16="http://schemas.microsoft.com/office/drawing/2014/main" id="{642FB5BC-C2F9-4460-B549-A4AA3FBA5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639042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a:t>Ερωτήσεις Ανασκόπησης</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1000"/>
              </a:spcBef>
            </a:pPr>
            <a:r>
              <a:rPr lang="el-GR" dirty="0"/>
              <a:t>Πώς ορίζεται ένας εξαγωγικός μεσάζοντας; Ποιον ρόλο επιτελεί; Ποιοι είναι οι διάφοροι τύποι των εξαγωγικών μεσαζόντων; </a:t>
            </a:r>
          </a:p>
          <a:p>
            <a:pPr>
              <a:lnSpc>
                <a:spcPct val="120000"/>
              </a:lnSpc>
              <a:spcBef>
                <a:spcPts val="1000"/>
              </a:spcBef>
            </a:pPr>
            <a:r>
              <a:rPr lang="el-GR" dirty="0"/>
              <a:t>Τι είναι η διεθνής </a:t>
            </a:r>
            <a:r>
              <a:rPr lang="el-GR" dirty="0" err="1"/>
              <a:t>αδειοδότηση</a:t>
            </a:r>
            <a:r>
              <a:rPr lang="el-GR" dirty="0"/>
              <a:t>; Ποια είναι τα πλεονεκτήματα και τα μειονεκτήματά της; </a:t>
            </a:r>
          </a:p>
          <a:p>
            <a:pPr>
              <a:lnSpc>
                <a:spcPct val="120000"/>
              </a:lnSpc>
              <a:spcBef>
                <a:spcPts val="1000"/>
              </a:spcBef>
            </a:pPr>
            <a:r>
              <a:rPr lang="el-GR" dirty="0"/>
              <a:t>Τι είναι η διεθνής </a:t>
            </a:r>
            <a:r>
              <a:rPr lang="el-GR" dirty="0" err="1"/>
              <a:t>δικαιόχρηση</a:t>
            </a:r>
            <a:r>
              <a:rPr lang="el-GR" dirty="0"/>
              <a:t>; Ποια είναι τα πλεονεκτήματα και τα μειονεκτήματά της; </a:t>
            </a:r>
          </a:p>
          <a:p>
            <a:pPr>
              <a:lnSpc>
                <a:spcPct val="120000"/>
              </a:lnSpc>
              <a:spcBef>
                <a:spcPts val="1000"/>
              </a:spcBef>
            </a:pPr>
            <a:r>
              <a:rPr lang="el-GR" dirty="0"/>
              <a:t>Ποιοι είναι οι τρεις εξειδικευμένοι τρόποι εισόδου που μπορούν να χρησιμοποιήσουν οι διεθνείς επιχειρήσεις και πώς λειτουργούν; </a:t>
            </a:r>
          </a:p>
          <a:p>
            <a:pPr>
              <a:lnSpc>
                <a:spcPct val="120000"/>
              </a:lnSpc>
              <a:spcBef>
                <a:spcPts val="1000"/>
              </a:spcBef>
            </a:pPr>
            <a:r>
              <a:rPr lang="el-GR" dirty="0"/>
              <a:t>Τι είναι οι άμεσες ξένες επενδύσεις; Ποιες είναι οι τρεις βασικές μορφές τους; Ποια είναι τα συγκριτικά πλεονεκτήματα και μειονεκτήματα κάθε μορφής;</a:t>
            </a:r>
          </a:p>
        </p:txBody>
      </p:sp>
      <p:sp>
        <p:nvSpPr>
          <p:cNvPr id="4" name="Footer Placeholder 3"/>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5" name="Slide Number Placeholder 4"/>
          <p:cNvSpPr>
            <a:spLocks noGrp="1"/>
          </p:cNvSpPr>
          <p:nvPr>
            <p:ph type="sldNum" sz="quarter" idx="12"/>
          </p:nvPr>
        </p:nvSpPr>
        <p:spPr>
          <a:xfrm>
            <a:off x="7304049" y="6459786"/>
            <a:ext cx="1382751" cy="398214"/>
          </a:xfrm>
        </p:spPr>
        <p:txBody>
          <a:bodyPr/>
          <a:lstStyle/>
          <a:p>
            <a:r>
              <a:rPr lang="en-US" dirty="0"/>
              <a:t> </a:t>
            </a:r>
            <a:r>
              <a:rPr lang="el-GR" dirty="0"/>
              <a:t>Κεφάλαιο 12-</a:t>
            </a:r>
            <a:fld id="{D57F1E4F-1CFF-5643-939E-217C01CDF565}" type="slidenum">
              <a:rPr lang="en-US" smtClean="0"/>
              <a:pPr/>
              <a:t>36</a:t>
            </a:fld>
            <a:endParaRPr lang="en-US" dirty="0"/>
          </a:p>
        </p:txBody>
      </p:sp>
      <p:pic>
        <p:nvPicPr>
          <p:cNvPr id="6" name="Εικόνα 5">
            <a:extLst>
              <a:ext uri="{FF2B5EF4-FFF2-40B4-BE49-F238E27FC236}">
                <a16:creationId xmlns:a16="http://schemas.microsoft.com/office/drawing/2014/main" id="{A74A6206-1572-40A8-859F-9B2F78191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455711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6" name="Slide Number Placeholder 5"/>
          <p:cNvSpPr>
            <a:spLocks noGrp="1"/>
          </p:cNvSpPr>
          <p:nvPr>
            <p:ph type="sldNum" sz="quarter" idx="12"/>
          </p:nvPr>
        </p:nvSpPr>
        <p:spPr/>
        <p:txBody>
          <a:bodyPr/>
          <a:lstStyle/>
          <a:p>
            <a:r>
              <a:rPr lang="el-GR" dirty="0"/>
              <a:t>Κεφάλαιο 12-</a:t>
            </a:r>
            <a:fld id="{D57F1E4F-1CFF-5643-939E-217C01CDF565}" type="slidenum">
              <a:rPr lang="en-US" smtClean="0"/>
              <a:pPr/>
              <a:t>37</a:t>
            </a:fld>
            <a:endParaRPr lang="en-US" dirty="0"/>
          </a:p>
        </p:txBody>
      </p:sp>
      <p:pic>
        <p:nvPicPr>
          <p:cNvPr id="7" name="Εικόνα 6">
            <a:extLst>
              <a:ext uri="{FF2B5EF4-FFF2-40B4-BE49-F238E27FC236}">
                <a16:creationId xmlns:a16="http://schemas.microsoft.com/office/drawing/2014/main" id="{07BB9F9D-A4A4-4139-A0A0-1CB5BD263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
        <p:nvSpPr>
          <p:cNvPr id="8" name="TextBox 7">
            <a:extLst>
              <a:ext uri="{FF2B5EF4-FFF2-40B4-BE49-F238E27FC236}">
                <a16:creationId xmlns:a16="http://schemas.microsoft.com/office/drawing/2014/main" id="{64AD15ED-0F7A-4E85-8A72-70086753BA58}"/>
              </a:ext>
            </a:extLst>
          </p:cNvPr>
          <p:cNvSpPr txBox="1"/>
          <p:nvPr/>
        </p:nvSpPr>
        <p:spPr>
          <a:xfrm>
            <a:off x="986710" y="1503436"/>
            <a:ext cx="7172960" cy="2215991"/>
          </a:xfrm>
          <a:prstGeom prst="rect">
            <a:avLst/>
          </a:prstGeom>
          <a:noFill/>
          <a:ln>
            <a:solidFill>
              <a:schemeClr val="tx1"/>
            </a:solidFill>
          </a:ln>
        </p:spPr>
        <p:txBody>
          <a:bodyPr wrap="square" rtlCol="0">
            <a:spAutoFit/>
          </a:bodyPr>
          <a:lstStyle/>
          <a:p>
            <a:pPr>
              <a:lnSpc>
                <a:spcPct val="150000"/>
              </a:lnSpc>
            </a:pPr>
            <a:r>
              <a:rPr lang="el-GR" sz="1200" b="1" dirty="0"/>
              <a:t>Σημείωση της αγγλικής έκδοσης των διαφανειών</a:t>
            </a:r>
            <a:endParaRPr lang="el-GR" sz="1200" dirty="0"/>
          </a:p>
          <a:p>
            <a:r>
              <a:rPr lang="el-GR" sz="1200" dirty="0"/>
              <a:t>Το παρόν έργο προστατεύεται από νόμους πνευματικών δικαιωμάτων των Ηνωμένων Πολιτειών και παρέχεται αποκλειστικά για χρήση από διδάσκοντες κατά τη διδασκαλία των μαθημάτων τους και την αξιολόγηση της εκμάθησης των φοιτητών.</a:t>
            </a:r>
            <a:r>
              <a:rPr lang="en-US" sz="1200" dirty="0"/>
              <a:t> </a:t>
            </a:r>
            <a:r>
              <a:rPr lang="el-GR" sz="1200" dirty="0"/>
              <a:t>Η διάδοση ή πώληση οποιουδήποτε μέρους αυτού του έργου (συμπεριλαμβανομένης της δημοσίευσης στον Παγκόσμιο Ιστό) καταστρέφει την ακεραιότητα του έργου και δεν επιτρέπεται. Το περιεχόμενο του έργου δεν θα πρέπει ποτέ να διατίθεται στους φοιτητές, παρά μόνο στους διδάσκοντες που χρησιμοποιούν το συνοδευτικό κείμενο στα μαθήματά τους. Όλοι οι αποδέκτες αυτού του έργου αναμένεται να συμμορφώνονται με αυτούς τους περιορισμούς και να σέβονται τους προβλεπόμενους παιδαγωγικούς σκοπούς και τις ανάγκες των άλλων διδασκόντων που βασίζονται σε αυτήν την ύλη.</a:t>
            </a:r>
          </a:p>
        </p:txBody>
      </p:sp>
      <p:pic>
        <p:nvPicPr>
          <p:cNvPr id="9" name="Picture 2">
            <a:extLst>
              <a:ext uri="{FF2B5EF4-FFF2-40B4-BE49-F238E27FC236}">
                <a16:creationId xmlns:a16="http://schemas.microsoft.com/office/drawing/2014/main" id="{4CDF0DBC-0182-46CF-B636-2609DD217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594" y="327262"/>
            <a:ext cx="1014810" cy="1014810"/>
          </a:xfrm>
          <a:prstGeom prst="rect">
            <a:avLst/>
          </a:prstGeom>
        </p:spPr>
      </p:pic>
      <p:pic>
        <p:nvPicPr>
          <p:cNvPr id="10" name="Εικόνα 9">
            <a:extLst>
              <a:ext uri="{FF2B5EF4-FFF2-40B4-BE49-F238E27FC236}">
                <a16:creationId xmlns:a16="http://schemas.microsoft.com/office/drawing/2014/main" id="{B8425516-164C-48C6-894B-A7DA92454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405" y="4632066"/>
            <a:ext cx="1433188" cy="1384204"/>
          </a:xfrm>
          <a:prstGeom prst="rect">
            <a:avLst/>
          </a:prstGeom>
        </p:spPr>
      </p:pic>
      <p:sp>
        <p:nvSpPr>
          <p:cNvPr id="12" name="TextBox 11">
            <a:extLst>
              <a:ext uri="{FF2B5EF4-FFF2-40B4-BE49-F238E27FC236}">
                <a16:creationId xmlns:a16="http://schemas.microsoft.com/office/drawing/2014/main" id="{D165C9CE-0CF1-4B88-941C-A67BE43B1A60}"/>
              </a:ext>
            </a:extLst>
          </p:cNvPr>
          <p:cNvSpPr txBox="1"/>
          <p:nvPr/>
        </p:nvSpPr>
        <p:spPr>
          <a:xfrm>
            <a:off x="1766194" y="4216240"/>
            <a:ext cx="5611610" cy="276999"/>
          </a:xfrm>
          <a:prstGeom prst="rect">
            <a:avLst/>
          </a:prstGeom>
          <a:noFill/>
        </p:spPr>
        <p:txBody>
          <a:bodyPr wrap="square" rtlCol="0">
            <a:spAutoFit/>
          </a:bodyPr>
          <a:lstStyle/>
          <a:p>
            <a:r>
              <a:rPr lang="el-GR" sz="1200" b="1" dirty="0"/>
              <a:t>Αποκλειστικότητα για την ελληνική γλώσσα: ΕΚΔΟΣΕΙΣ ΤΖΙΟΛΑ</a:t>
            </a:r>
          </a:p>
        </p:txBody>
      </p:sp>
    </p:spTree>
    <p:extLst>
      <p:ext uri="{BB962C8B-B14F-4D97-AF65-F5344CB8AC3E}">
        <p14:creationId xmlns:p14="http://schemas.microsoft.com/office/powerpoint/2010/main" val="229767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Ανάλυση Ξένων Αγορών </a:t>
            </a:r>
            <a:endParaRPr lang="en-US" dirty="0"/>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2165369161"/>
              </p:ext>
            </p:extLst>
          </p:nvPr>
        </p:nvGraphicFramePr>
        <p:xfrm>
          <a:off x="734992" y="1747777"/>
          <a:ext cx="7610354" cy="4206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1" name="Slide Number Placeholder 10"/>
          <p:cNvSpPr>
            <a:spLocks noGrp="1"/>
          </p:cNvSpPr>
          <p:nvPr>
            <p:ph type="sldNum" sz="quarter" idx="12"/>
          </p:nvPr>
        </p:nvSpPr>
        <p:spPr/>
        <p:txBody>
          <a:bodyPr/>
          <a:lstStyle/>
          <a:p>
            <a:r>
              <a:rPr lang="el-GR" dirty="0"/>
              <a:t>Κεφάλαιο 12-</a:t>
            </a:r>
            <a:fld id="{D57F1E4F-1CFF-5643-939E-217C01CDF565}" type="slidenum">
              <a:rPr lang="en-US" smtClean="0"/>
              <a:pPr/>
              <a:t>4</a:t>
            </a:fld>
            <a:endParaRPr lang="en-US" dirty="0"/>
          </a:p>
        </p:txBody>
      </p:sp>
      <p:pic>
        <p:nvPicPr>
          <p:cNvPr id="6" name="Εικόνα 5">
            <a:extLst>
              <a:ext uri="{FF2B5EF4-FFF2-40B4-BE49-F238E27FC236}">
                <a16:creationId xmlns:a16="http://schemas.microsoft.com/office/drawing/2014/main" id="{1599A0C4-E57F-4A5F-9DCE-256A11E061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1881794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Αξιολόγηση των Εναλλακτικών Ξένων Αγορών</a:t>
            </a:r>
            <a:endParaRPr lang="en-US" sz="3000" dirty="0">
              <a:solidFill>
                <a:srgbClr val="0070C0"/>
              </a:solidFill>
            </a:endParaRPr>
          </a:p>
        </p:txBody>
      </p:sp>
      <p:sp>
        <p:nvSpPr>
          <p:cNvPr id="8" name="Rectangle 7"/>
          <p:cNvSpPr/>
          <p:nvPr/>
        </p:nvSpPr>
        <p:spPr>
          <a:xfrm>
            <a:off x="457200" y="1905000"/>
            <a:ext cx="8229600" cy="4267200"/>
          </a:xfrm>
          <a:prstGeom prst="rect">
            <a:avLst/>
          </a:prstGeom>
          <a:solidFill>
            <a:schemeClr val="bg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Content Placeholder 8"/>
          <p:cNvGraphicFramePr>
            <a:graphicFrameLocks/>
          </p:cNvGraphicFramePr>
          <p:nvPr>
            <p:extLst>
              <p:ext uri="{D42A27DB-BD31-4B8C-83A1-F6EECF244321}">
                <p14:modId xmlns:p14="http://schemas.microsoft.com/office/powerpoint/2010/main" val="67912241"/>
              </p:ext>
            </p:extLst>
          </p:nvPr>
        </p:nvGraphicFramePr>
        <p:xfrm>
          <a:off x="457200" y="1485901"/>
          <a:ext cx="8229600" cy="4498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11"/>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3" name="Slide Number Placeholder 12"/>
          <p:cNvSpPr>
            <a:spLocks noGrp="1"/>
          </p:cNvSpPr>
          <p:nvPr>
            <p:ph type="sldNum" sz="quarter" idx="12"/>
          </p:nvPr>
        </p:nvSpPr>
        <p:spPr/>
        <p:txBody>
          <a:bodyPr/>
          <a:lstStyle/>
          <a:p>
            <a:r>
              <a:rPr lang="el-GR" dirty="0"/>
              <a:t>Κεφάλαιο 12-</a:t>
            </a:r>
            <a:fld id="{D57F1E4F-1CFF-5643-939E-217C01CDF565}" type="slidenum">
              <a:rPr lang="en-US" smtClean="0"/>
              <a:pPr/>
              <a:t>5</a:t>
            </a:fld>
            <a:endParaRPr lang="en-US" dirty="0"/>
          </a:p>
        </p:txBody>
      </p:sp>
      <p:pic>
        <p:nvPicPr>
          <p:cNvPr id="7" name="Εικόνα 6">
            <a:extLst>
              <a:ext uri="{FF2B5EF4-FFF2-40B4-BE49-F238E27FC236}">
                <a16:creationId xmlns:a16="http://schemas.microsoft.com/office/drawing/2014/main" id="{386ABAB9-79B9-4B5B-AA6F-7A9AC5A18C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5331835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Εκτίμηση του Κόστους, του Οφέλους και του Κινδύνου</a:t>
            </a:r>
            <a:endParaRPr lang="en-US" sz="3000" dirty="0">
              <a:solidFill>
                <a:srgbClr val="0070C0"/>
              </a:solidFill>
            </a:endParaRPr>
          </a:p>
        </p:txBody>
      </p:sp>
      <p:sp>
        <p:nvSpPr>
          <p:cNvPr id="12" name="Footer Placeholder 11"/>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3" name="Slide Number Placeholder 12"/>
          <p:cNvSpPr>
            <a:spLocks noGrp="1"/>
          </p:cNvSpPr>
          <p:nvPr>
            <p:ph type="sldNum" sz="quarter" idx="12"/>
          </p:nvPr>
        </p:nvSpPr>
        <p:spPr/>
        <p:txBody>
          <a:bodyPr/>
          <a:lstStyle/>
          <a:p>
            <a:r>
              <a:rPr lang="el-GR" dirty="0"/>
              <a:t>Κεφάλαιο 12-</a:t>
            </a:r>
            <a:fld id="{D57F1E4F-1CFF-5643-939E-217C01CDF565}" type="slidenum">
              <a:rPr lang="en-US" smtClean="0"/>
              <a:pPr/>
              <a:t>6</a:t>
            </a:fld>
            <a:endParaRPr lang="en-US" dirty="0"/>
          </a:p>
        </p:txBody>
      </p:sp>
      <p:graphicFrame>
        <p:nvGraphicFramePr>
          <p:cNvPr id="16" name="Content Placeholder 8"/>
          <p:cNvGraphicFramePr>
            <a:graphicFrameLocks/>
          </p:cNvGraphicFramePr>
          <p:nvPr>
            <p:extLst>
              <p:ext uri="{D42A27DB-BD31-4B8C-83A1-F6EECF244321}">
                <p14:modId xmlns:p14="http://schemas.microsoft.com/office/powerpoint/2010/main" val="3670243564"/>
              </p:ext>
            </p:extLst>
          </p:nvPr>
        </p:nvGraphicFramePr>
        <p:xfrm>
          <a:off x="561373" y="1219683"/>
          <a:ext cx="8084916" cy="4498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9F7947AF-C313-41C6-88B3-D2A8BA6F99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4003108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Εκτίμηση του Κόστους, του Οφέλους και του Κινδύνου</a:t>
            </a:r>
            <a:endParaRPr lang="en-US" sz="3000" dirty="0">
              <a:solidFill>
                <a:srgbClr val="0070C0"/>
              </a:solidFill>
            </a:endParaRPr>
          </a:p>
        </p:txBody>
      </p:sp>
      <p:sp>
        <p:nvSpPr>
          <p:cNvPr id="12" name="Footer Placeholder 11"/>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3" name="Slide Number Placeholder 12"/>
          <p:cNvSpPr>
            <a:spLocks noGrp="1"/>
          </p:cNvSpPr>
          <p:nvPr>
            <p:ph type="sldNum" sz="quarter" idx="12"/>
          </p:nvPr>
        </p:nvSpPr>
        <p:spPr/>
        <p:txBody>
          <a:bodyPr/>
          <a:lstStyle/>
          <a:p>
            <a:r>
              <a:rPr lang="el-GR" dirty="0"/>
              <a:t>Κεφάλαιο 12-</a:t>
            </a:r>
            <a:fld id="{D57F1E4F-1CFF-5643-939E-217C01CDF565}" type="slidenum">
              <a:rPr lang="en-US" smtClean="0"/>
              <a:pPr/>
              <a:t>7</a:t>
            </a:fld>
            <a:endParaRPr lang="en-US" dirty="0"/>
          </a:p>
        </p:txBody>
      </p:sp>
      <p:graphicFrame>
        <p:nvGraphicFramePr>
          <p:cNvPr id="16" name="Content Placeholder 8"/>
          <p:cNvGraphicFramePr>
            <a:graphicFrameLocks/>
          </p:cNvGraphicFramePr>
          <p:nvPr>
            <p:extLst>
              <p:ext uri="{D42A27DB-BD31-4B8C-83A1-F6EECF244321}">
                <p14:modId xmlns:p14="http://schemas.microsoft.com/office/powerpoint/2010/main" val="2002014517"/>
              </p:ext>
            </p:extLst>
          </p:nvPr>
        </p:nvGraphicFramePr>
        <p:xfrm>
          <a:off x="457200" y="1485901"/>
          <a:ext cx="8229600" cy="4498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A7F25C2A-A6FB-4E10-BA83-0E4A248BEE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2563842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Εκτίμηση του Κόστους, του Οφέλους και του Κινδύνου</a:t>
            </a:r>
            <a:endParaRPr lang="en-US" sz="3000" dirty="0">
              <a:solidFill>
                <a:srgbClr val="0070C0"/>
              </a:solidFill>
            </a:endParaRPr>
          </a:p>
        </p:txBody>
      </p:sp>
      <p:sp>
        <p:nvSpPr>
          <p:cNvPr id="12" name="Footer Placeholder 11"/>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3" name="Slide Number Placeholder 12"/>
          <p:cNvSpPr>
            <a:spLocks noGrp="1"/>
          </p:cNvSpPr>
          <p:nvPr>
            <p:ph type="sldNum" sz="quarter" idx="12"/>
          </p:nvPr>
        </p:nvSpPr>
        <p:spPr/>
        <p:txBody>
          <a:bodyPr/>
          <a:lstStyle/>
          <a:p>
            <a:r>
              <a:rPr lang="el-GR" dirty="0"/>
              <a:t>Κεφάλαιο 12-</a:t>
            </a:r>
            <a:fld id="{D57F1E4F-1CFF-5643-939E-217C01CDF565}" type="slidenum">
              <a:rPr lang="en-US" smtClean="0"/>
              <a:pPr/>
              <a:t>8</a:t>
            </a:fld>
            <a:endParaRPr lang="en-US" dirty="0"/>
          </a:p>
        </p:txBody>
      </p:sp>
      <p:graphicFrame>
        <p:nvGraphicFramePr>
          <p:cNvPr id="16" name="Content Placeholder 8"/>
          <p:cNvGraphicFramePr>
            <a:graphicFrameLocks/>
          </p:cNvGraphicFramePr>
          <p:nvPr>
            <p:extLst>
              <p:ext uri="{D42A27DB-BD31-4B8C-83A1-F6EECF244321}">
                <p14:modId xmlns:p14="http://schemas.microsoft.com/office/powerpoint/2010/main" val="3408757537"/>
              </p:ext>
            </p:extLst>
          </p:nvPr>
        </p:nvGraphicFramePr>
        <p:xfrm>
          <a:off x="457200" y="1485901"/>
          <a:ext cx="8229600" cy="4498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E029FA6F-2481-48A3-A127-C8FDAA5C9A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7709584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3000" dirty="0"/>
              <a:t>Επιλογή του Τρόπου Εισόδου</a:t>
            </a:r>
            <a:endParaRPr lang="en-US" sz="3000" dirty="0"/>
          </a:p>
        </p:txBody>
      </p:sp>
      <p:sp>
        <p:nvSpPr>
          <p:cNvPr id="10" name="Footer Placeholder 9"/>
          <p:cNvSpPr>
            <a:spLocks noGrp="1"/>
          </p:cNvSpPr>
          <p:nvPr>
            <p:ph type="ftr" sz="quarter" idx="11"/>
          </p:nvPr>
        </p:nvSpPr>
        <p:spPr/>
        <p:txBody>
          <a:bodyPr/>
          <a:lstStyle/>
          <a:p>
            <a:r>
              <a:rPr lang="el-GR" dirty="0" err="1"/>
              <a:t>Αξιολογηση</a:t>
            </a:r>
            <a:r>
              <a:rPr lang="el-GR" dirty="0"/>
              <a:t> και </a:t>
            </a:r>
            <a:r>
              <a:rPr lang="el-GR" dirty="0" err="1"/>
              <a:t>Αναλυση</a:t>
            </a:r>
            <a:r>
              <a:rPr lang="el-GR" dirty="0"/>
              <a:t> </a:t>
            </a:r>
            <a:r>
              <a:rPr lang="el-GR" dirty="0" err="1"/>
              <a:t>Ξενων</a:t>
            </a:r>
            <a:r>
              <a:rPr lang="el-GR" dirty="0"/>
              <a:t> </a:t>
            </a:r>
            <a:r>
              <a:rPr lang="el-GR" dirty="0" err="1"/>
              <a:t>Αγορων</a:t>
            </a:r>
            <a:r>
              <a:rPr lang="el-GR" dirty="0"/>
              <a:t> και </a:t>
            </a:r>
            <a:r>
              <a:rPr lang="el-GR" dirty="0" err="1"/>
              <a:t>Τροποι</a:t>
            </a:r>
            <a:r>
              <a:rPr lang="el-GR" dirty="0"/>
              <a:t> </a:t>
            </a:r>
            <a:r>
              <a:rPr lang="el-GR" dirty="0" err="1"/>
              <a:t>Εισοδου</a:t>
            </a:r>
            <a:endParaRPr lang="en-US" dirty="0"/>
          </a:p>
        </p:txBody>
      </p:sp>
      <p:sp>
        <p:nvSpPr>
          <p:cNvPr id="11" name="Slide Number Placeholder 10"/>
          <p:cNvSpPr>
            <a:spLocks noGrp="1"/>
          </p:cNvSpPr>
          <p:nvPr>
            <p:ph type="sldNum" sz="quarter" idx="12"/>
          </p:nvPr>
        </p:nvSpPr>
        <p:spPr/>
        <p:txBody>
          <a:bodyPr/>
          <a:lstStyle/>
          <a:p>
            <a:r>
              <a:rPr lang="el-GR" dirty="0"/>
              <a:t>Κεφάλαιο 12-</a:t>
            </a:r>
            <a:fld id="{D57F1E4F-1CFF-5643-939E-217C01CDF565}" type="slidenum">
              <a:rPr lang="en-US" smtClean="0"/>
              <a:pPr/>
              <a:t>9</a:t>
            </a:fld>
            <a:endParaRPr lang="en-US" dirty="0"/>
          </a:p>
        </p:txBody>
      </p:sp>
      <p:pic>
        <p:nvPicPr>
          <p:cNvPr id="2" name="Picture 1"/>
          <p:cNvPicPr>
            <a:picLocks noChangeAspect="1"/>
          </p:cNvPicPr>
          <p:nvPr/>
        </p:nvPicPr>
        <p:blipFill>
          <a:blip r:embed="rId3"/>
          <a:stretch>
            <a:fillRect/>
          </a:stretch>
        </p:blipFill>
        <p:spPr>
          <a:xfrm>
            <a:off x="2135977" y="1439135"/>
            <a:ext cx="4878281" cy="4385039"/>
          </a:xfrm>
          <a:prstGeom prst="rect">
            <a:avLst/>
          </a:prstGeom>
        </p:spPr>
      </p:pic>
      <p:pic>
        <p:nvPicPr>
          <p:cNvPr id="4" name="Picture 3"/>
          <p:cNvPicPr>
            <a:picLocks noChangeAspect="1"/>
          </p:cNvPicPr>
          <p:nvPr/>
        </p:nvPicPr>
        <p:blipFill>
          <a:blip r:embed="rId4"/>
          <a:stretch>
            <a:fillRect/>
          </a:stretch>
        </p:blipFill>
        <p:spPr>
          <a:xfrm>
            <a:off x="2135977" y="5904301"/>
            <a:ext cx="2991608" cy="280463"/>
          </a:xfrm>
          <a:prstGeom prst="rect">
            <a:avLst/>
          </a:prstGeom>
        </p:spPr>
      </p:pic>
      <p:pic>
        <p:nvPicPr>
          <p:cNvPr id="8" name="Εικόνα 7">
            <a:extLst>
              <a:ext uri="{FF2B5EF4-FFF2-40B4-BE49-F238E27FC236}">
                <a16:creationId xmlns:a16="http://schemas.microsoft.com/office/drawing/2014/main" id="{DFD95E3C-5E32-4388-960D-FBDF19139D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474008861"/>
      </p:ext>
    </p:extLst>
  </p:cSld>
  <p:clrMapOvr>
    <a:masterClrMapping/>
  </p:clrMapOvr>
  <p:transition>
    <p:fade/>
  </p:transition>
</p:sld>
</file>

<file path=ppt/theme/theme1.xml><?xml version="1.0" encoding="utf-8"?>
<a:theme xmlns:a="http://schemas.openxmlformats.org/drawingml/2006/main" name="iPearson2">
  <a:themeElements>
    <a:clrScheme name="Custom 2">
      <a:dk1>
        <a:srgbClr val="000000"/>
      </a:dk1>
      <a:lt1>
        <a:sysClr val="window" lastClr="FFFFFF"/>
      </a:lt1>
      <a:dk2>
        <a:srgbClr val="637052"/>
      </a:dk2>
      <a:lt2>
        <a:srgbClr val="CCDDEA"/>
      </a:lt2>
      <a:accent1>
        <a:srgbClr val="E48312"/>
      </a:accent1>
      <a:accent2>
        <a:srgbClr val="900A0D"/>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Pearson2" id="{4E1021F5-28C9-4C18-98AF-AD886B349B05}" vid="{7A18AC66-9331-4311-9687-CB8A9D1741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iPearson2</Template>
  <TotalTime>1355</TotalTime>
  <Words>6180</Words>
  <Application>Microsoft Office PowerPoint</Application>
  <PresentationFormat>Προβολή στην οθόνη (4:3)</PresentationFormat>
  <Paragraphs>370</Paragraphs>
  <Slides>37</Slides>
  <Notes>34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37</vt:i4>
      </vt:variant>
    </vt:vector>
  </HeadingPairs>
  <TitlesOfParts>
    <vt:vector size="43" baseType="lpstr">
      <vt:lpstr>Arial</vt:lpstr>
      <vt:lpstr>Calibri</vt:lpstr>
      <vt:lpstr>Times New Roman</vt:lpstr>
      <vt:lpstr>Verdana</vt:lpstr>
      <vt:lpstr>Wingdings</vt:lpstr>
      <vt:lpstr>iPearson2</vt:lpstr>
      <vt:lpstr>Διεθνείς Επιχειρήσεις και Επιχειρηματικότητα  8η Έκδοση </vt:lpstr>
      <vt:lpstr>Μαθησιακοί Στόχοι</vt:lpstr>
      <vt:lpstr>Μαθησιακοί Στόχοι</vt:lpstr>
      <vt:lpstr>Ανάλυση Ξένων Αγορών </vt:lpstr>
      <vt:lpstr>Αξιολόγηση των Εναλλακτικών Ξένων Αγορών</vt:lpstr>
      <vt:lpstr>Εκτίμηση του Κόστους, του Οφέλους και του Κινδύνου</vt:lpstr>
      <vt:lpstr>Εκτίμηση του Κόστους, του Οφέλους και του Κινδύνου</vt:lpstr>
      <vt:lpstr>Εκτίμηση του Κόστους, του Οφέλους και του Κινδύνου</vt:lpstr>
      <vt:lpstr>Επιλογή του Τρόπου Εισόδου</vt:lpstr>
      <vt:lpstr>Επιλογή του Τρόπου Εισόδου</vt:lpstr>
      <vt:lpstr>Εξαγωγή σε Ξένες Αγορές</vt:lpstr>
      <vt:lpstr>Εξαγωγή σε Ξένες Αγορές</vt:lpstr>
      <vt:lpstr>Μορφές Εξαγωγής: Έμμεση Εξαγωγή</vt:lpstr>
      <vt:lpstr>Μορφές Εξαγωγής: Άμεση Εξαγωγή</vt:lpstr>
      <vt:lpstr>Μορφές Εξαγωγής: Ενδοεταιρικές μεταβιβάσεις</vt:lpstr>
      <vt:lpstr>Επιπρόσθετοι Παράγοντες</vt:lpstr>
      <vt:lpstr>Εξαγωγικοί Μεσάζοντες</vt:lpstr>
      <vt:lpstr>Εταιρεία Διαχείρισης Εξαγωγών</vt:lpstr>
      <vt:lpstr>Ένωση Webb-Pomerene</vt:lpstr>
      <vt:lpstr>Διεθνής Εμπορική Εταιρεία</vt:lpstr>
      <vt:lpstr>Άλλοι Μεσάζοντες</vt:lpstr>
      <vt:lpstr>Διεθνής Αδειοδότηση </vt:lpstr>
      <vt:lpstr>Βασικά Ζητήματα στη Διεθνή Αδειοδότηση</vt:lpstr>
      <vt:lpstr>Πλεονεκτήματα και Μειονεκτήματα της Διεθνούς Αδειοδότησης</vt:lpstr>
      <vt:lpstr>Διεθνής Δικαιόχρηση</vt:lpstr>
      <vt:lpstr>Βασικά Ζητήματα στη Διεθνή Δικαιόχρηση</vt:lpstr>
      <vt:lpstr>Πλεονεκτήματα και Μειονεκτήματα της Διεθνούς Δικαιόχρησης</vt:lpstr>
      <vt:lpstr>Εξειδικευμένοι Τρόποι Εισόδου για Διεθνείς Επιχειρήσεις</vt:lpstr>
      <vt:lpstr>Άμεσες Ξένες Επενδύσεις</vt:lpstr>
      <vt:lpstr>Άμεσες Ξένες Επενδύσεις</vt:lpstr>
      <vt:lpstr>Στρατηγική Greenfield</vt:lpstr>
      <vt:lpstr>Στρατηγική Greenfield</vt:lpstr>
      <vt:lpstr>Στρατηγική Βrownfield</vt:lpstr>
      <vt:lpstr>Κοινοπραξίες</vt:lpstr>
      <vt:lpstr>Ερωτήσεις Ανασκόπησης</vt:lpstr>
      <vt:lpstr>Ερωτήσεις Ανασκόπησης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8th Edition</dc:title>
  <dc:creator>Mamoun Ben</dc:creator>
  <cp:lastModifiedBy>PCUser</cp:lastModifiedBy>
  <cp:revision>164</cp:revision>
  <dcterms:created xsi:type="dcterms:W3CDTF">2014-01-02T14:24:43Z</dcterms:created>
  <dcterms:modified xsi:type="dcterms:W3CDTF">2019-09-23T04:51:15Z</dcterms:modified>
</cp:coreProperties>
</file>