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Default Extension="png" ContentType="image/png"/>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notesMasterIdLst>
    <p:notesMasterId r:id="rId18"/>
  </p:notesMasterIdLst>
  <p:handoutMasterIdLst>
    <p:handoutMasterId r:id="rId19"/>
  </p:handoutMasterIdLst>
  <p:sldIdLst>
    <p:sldId id="305" r:id="rId2"/>
    <p:sldId id="304" r:id="rId3"/>
    <p:sldId id="273" r:id="rId4"/>
    <p:sldId id="258" r:id="rId5"/>
    <p:sldId id="274" r:id="rId6"/>
    <p:sldId id="261" r:id="rId7"/>
    <p:sldId id="289" r:id="rId8"/>
    <p:sldId id="286" r:id="rId9"/>
    <p:sldId id="264" r:id="rId10"/>
    <p:sldId id="265" r:id="rId11"/>
    <p:sldId id="295" r:id="rId12"/>
    <p:sldId id="301" r:id="rId13"/>
    <p:sldId id="307" r:id="rId14"/>
    <p:sldId id="302" r:id="rId15"/>
    <p:sldId id="270" r:id="rId16"/>
    <p:sldId id="271" r:id="rId17"/>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058D"/>
    <a:srgbClr val="3C4D1B"/>
  </p:clrMru>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Μεσαίο στυλ 2 - Έμφαση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Μεσαίο στυλ 2 - Έμφαση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58" autoAdjust="0"/>
    <p:restoredTop sz="83113" autoAdjust="0"/>
  </p:normalViewPr>
  <p:slideViewPr>
    <p:cSldViewPr>
      <p:cViewPr varScale="1">
        <p:scale>
          <a:sx n="73" d="100"/>
          <a:sy n="73" d="100"/>
        </p:scale>
        <p:origin x="-1622" y="-62"/>
      </p:cViewPr>
      <p:guideLst>
        <p:guide orient="horz" pos="2160"/>
        <p:guide pos="2880"/>
      </p:guideLst>
    </p:cSldViewPr>
  </p:slideViewPr>
  <p:outlineViewPr>
    <p:cViewPr>
      <p:scale>
        <a:sx n="33" d="100"/>
        <a:sy n="33" d="100"/>
      </p:scale>
      <p:origin x="102" y="4636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DD1BC2-A6B5-4EB2-8989-CCD94E23E76E}" type="doc">
      <dgm:prSet loTypeId="urn:microsoft.com/office/officeart/2005/8/layout/chevron1" loCatId="process" qsTypeId="urn:microsoft.com/office/officeart/2005/8/quickstyle/simple1" qsCatId="simple" csTypeId="urn:microsoft.com/office/officeart/2005/8/colors/accent1_2" csCatId="accent1" phldr="1"/>
      <dgm:spPr/>
    </dgm:pt>
    <dgm:pt modelId="{116CB6EA-EEC6-4735-9605-1F446E47ED4E}">
      <dgm:prSet>
        <dgm:style>
          <a:lnRef idx="0">
            <a:schemeClr val="accent3"/>
          </a:lnRef>
          <a:fillRef idx="3">
            <a:schemeClr val="accent3"/>
          </a:fillRef>
          <a:effectRef idx="3">
            <a:schemeClr val="accent3"/>
          </a:effectRef>
          <a:fontRef idx="minor">
            <a:schemeClr val="lt1"/>
          </a:fontRef>
        </dgm:style>
      </dgm:prSet>
      <dgm:spPr>
        <a:gradFill rotWithShape="0">
          <a:gsLst>
            <a:gs pos="0">
              <a:srgbClr val="3C4D1B"/>
            </a:gs>
            <a:gs pos="80000">
              <a:schemeClr val="accent3">
                <a:shade val="93000"/>
                <a:satMod val="130000"/>
              </a:schemeClr>
            </a:gs>
            <a:gs pos="100000">
              <a:schemeClr val="accent3">
                <a:shade val="94000"/>
                <a:satMod val="135000"/>
              </a:schemeClr>
            </a:gs>
          </a:gsLst>
        </a:gradFill>
      </dgm:spPr>
      <dgm:t>
        <a:bodyPr/>
        <a:lstStyle/>
        <a:p>
          <a:r>
            <a:rPr lang="el-GR" dirty="0" smtClean="0">
              <a:latin typeface="Arial" pitchFamily="34" charset="0"/>
              <a:cs typeface="Arial" pitchFamily="34" charset="0"/>
            </a:rPr>
            <a:t>Κάθε  χώρα  προχωράει βήμα  βήμα  προς  την  ένταξη  εφόσον  εκπληρώνει  τις  υποχρεώσεις  της  στο προαναφερόμενο  πλαίσιο.   </a:t>
          </a:r>
        </a:p>
      </dgm:t>
    </dgm:pt>
    <dgm:pt modelId="{1F5AEF98-60C2-4968-AED3-F8B15A597E3E}" type="parTrans" cxnId="{69D15B9C-B6E1-4690-9511-9153E23C61FA}">
      <dgm:prSet/>
      <dgm:spPr/>
      <dgm:t>
        <a:bodyPr/>
        <a:lstStyle/>
        <a:p>
          <a:endParaRPr lang="el-GR"/>
        </a:p>
      </dgm:t>
    </dgm:pt>
    <dgm:pt modelId="{9C01EFDA-A0D3-4273-B7DB-002BC4167B6D}" type="sibTrans" cxnId="{69D15B9C-B6E1-4690-9511-9153E23C61FA}">
      <dgm:prSet/>
      <dgm:spPr/>
      <dgm:t>
        <a:bodyPr/>
        <a:lstStyle/>
        <a:p>
          <a:endParaRPr lang="el-GR"/>
        </a:p>
      </dgm:t>
    </dgm:pt>
    <dgm:pt modelId="{263C8D67-5D79-4FCE-AB74-85EB6362C186}">
      <dgm:prSet>
        <dgm:style>
          <a:lnRef idx="0">
            <a:schemeClr val="accent3"/>
          </a:lnRef>
          <a:fillRef idx="3">
            <a:schemeClr val="accent3"/>
          </a:fillRef>
          <a:effectRef idx="3">
            <a:schemeClr val="accent3"/>
          </a:effectRef>
          <a:fontRef idx="minor">
            <a:schemeClr val="lt1"/>
          </a:fontRef>
        </dgm:style>
      </dgm:prSet>
      <dgm:spPr>
        <a:gradFill rotWithShape="0">
          <a:gsLst>
            <a:gs pos="0">
              <a:srgbClr val="3C4D1B"/>
            </a:gs>
            <a:gs pos="80000">
              <a:schemeClr val="accent3">
                <a:shade val="93000"/>
                <a:satMod val="130000"/>
              </a:schemeClr>
            </a:gs>
            <a:gs pos="100000">
              <a:schemeClr val="accent3">
                <a:shade val="94000"/>
                <a:satMod val="135000"/>
              </a:schemeClr>
            </a:gs>
          </a:gsLst>
        </a:gradFill>
      </dgm:spPr>
      <dgm:t>
        <a:bodyPr/>
        <a:lstStyle/>
        <a:p>
          <a:r>
            <a:rPr lang="el-GR" dirty="0" smtClean="0">
              <a:latin typeface="Arial" pitchFamily="34" charset="0"/>
              <a:cs typeface="Arial" pitchFamily="34" charset="0"/>
            </a:rPr>
            <a:t>Η  Επιτροπή αξιολογεί  την  πρόοδο  που  έχει  σημειωθεί  στις  ετήσιες  εκθέσεις  που  δημοσιεύονται  κάθε  6  μήνες.</a:t>
          </a:r>
          <a:endParaRPr lang="el-GR" dirty="0">
            <a:latin typeface="Arial" pitchFamily="34" charset="0"/>
            <a:cs typeface="Arial" pitchFamily="34" charset="0"/>
          </a:endParaRPr>
        </a:p>
      </dgm:t>
    </dgm:pt>
    <dgm:pt modelId="{0CB3ADEE-1E58-4E9B-AFD9-FE2746146821}" type="parTrans" cxnId="{A934EFE7-D7F0-4CA1-8191-100416CEEA41}">
      <dgm:prSet/>
      <dgm:spPr/>
      <dgm:t>
        <a:bodyPr/>
        <a:lstStyle/>
        <a:p>
          <a:endParaRPr lang="el-GR"/>
        </a:p>
      </dgm:t>
    </dgm:pt>
    <dgm:pt modelId="{6CEF669E-868A-40D3-9FBD-96A658E57EBA}" type="sibTrans" cxnId="{A934EFE7-D7F0-4CA1-8191-100416CEEA41}">
      <dgm:prSet/>
      <dgm:spPr/>
      <dgm:t>
        <a:bodyPr/>
        <a:lstStyle/>
        <a:p>
          <a:endParaRPr lang="el-GR"/>
        </a:p>
      </dgm:t>
    </dgm:pt>
    <dgm:pt modelId="{FE54144A-C442-4270-A5A4-FCC6F91BA267}">
      <dgm:prSet/>
      <dgm:spPr/>
      <dgm:t>
        <a:bodyPr/>
        <a:lstStyle/>
        <a:p>
          <a:endParaRPr lang="el-GR" dirty="0" smtClean="0">
            <a:latin typeface="Arial" pitchFamily="34" charset="0"/>
            <a:cs typeface="Arial" pitchFamily="34" charset="0"/>
          </a:endParaRPr>
        </a:p>
      </dgm:t>
    </dgm:pt>
    <dgm:pt modelId="{19C6D067-A1B3-4FFD-B7C2-925ACA31B3B7}" type="sibTrans" cxnId="{31F410F5-E817-4871-A246-B3E109FB2620}">
      <dgm:prSet/>
      <dgm:spPr/>
      <dgm:t>
        <a:bodyPr/>
        <a:lstStyle/>
        <a:p>
          <a:endParaRPr lang="el-GR"/>
        </a:p>
      </dgm:t>
    </dgm:pt>
    <dgm:pt modelId="{9980F0DD-01E7-4B5F-8C58-2098844E1EED}" type="parTrans" cxnId="{31F410F5-E817-4871-A246-B3E109FB2620}">
      <dgm:prSet/>
      <dgm:spPr/>
      <dgm:t>
        <a:bodyPr/>
        <a:lstStyle/>
        <a:p>
          <a:endParaRPr lang="el-GR"/>
        </a:p>
      </dgm:t>
    </dgm:pt>
    <dgm:pt modelId="{2AF8A8D9-6EAB-4BD4-A484-6C423D1E7A6C}" type="pres">
      <dgm:prSet presAssocID="{10DD1BC2-A6B5-4EB2-8989-CCD94E23E76E}" presName="Name0" presStyleCnt="0">
        <dgm:presLayoutVars>
          <dgm:dir/>
          <dgm:animLvl val="lvl"/>
          <dgm:resizeHandles val="exact"/>
        </dgm:presLayoutVars>
      </dgm:prSet>
      <dgm:spPr/>
    </dgm:pt>
    <dgm:pt modelId="{5819E53A-4FFC-472E-9221-DBAC8D14D3B2}" type="pres">
      <dgm:prSet presAssocID="{116CB6EA-EEC6-4735-9605-1F446E47ED4E}" presName="parTxOnly" presStyleLbl="node1" presStyleIdx="0" presStyleCnt="3">
        <dgm:presLayoutVars>
          <dgm:chMax val="0"/>
          <dgm:chPref val="0"/>
          <dgm:bulletEnabled val="1"/>
        </dgm:presLayoutVars>
      </dgm:prSet>
      <dgm:spPr/>
      <dgm:t>
        <a:bodyPr/>
        <a:lstStyle/>
        <a:p>
          <a:endParaRPr lang="el-GR"/>
        </a:p>
      </dgm:t>
    </dgm:pt>
    <dgm:pt modelId="{96F5C7B5-5058-4F17-8315-4AB3CCD9155E}" type="pres">
      <dgm:prSet presAssocID="{9C01EFDA-A0D3-4273-B7DB-002BC4167B6D}" presName="parTxOnlySpace" presStyleCnt="0"/>
      <dgm:spPr/>
    </dgm:pt>
    <dgm:pt modelId="{A975C82A-4C2F-4AA7-BA5C-27099A0BC998}" type="pres">
      <dgm:prSet presAssocID="{FE54144A-C442-4270-A5A4-FCC6F91BA267}" presName="parTxOnly" presStyleLbl="node1" presStyleIdx="1" presStyleCnt="3" custScaleX="32752" custLinFactNeighborX="-1">
        <dgm:presLayoutVars>
          <dgm:chMax val="0"/>
          <dgm:chPref val="0"/>
          <dgm:bulletEnabled val="1"/>
        </dgm:presLayoutVars>
      </dgm:prSet>
      <dgm:spPr/>
      <dgm:t>
        <a:bodyPr/>
        <a:lstStyle/>
        <a:p>
          <a:endParaRPr lang="el-GR"/>
        </a:p>
      </dgm:t>
    </dgm:pt>
    <dgm:pt modelId="{44A7BFAB-0179-4414-AA65-DEC6018E7412}" type="pres">
      <dgm:prSet presAssocID="{19C6D067-A1B3-4FFD-B7C2-925ACA31B3B7}" presName="parTxOnlySpace" presStyleCnt="0"/>
      <dgm:spPr/>
    </dgm:pt>
    <dgm:pt modelId="{C5586583-482E-45D7-8211-06C9523A0057}" type="pres">
      <dgm:prSet presAssocID="{263C8D67-5D79-4FCE-AB74-85EB6362C186}" presName="parTxOnly" presStyleLbl="node1" presStyleIdx="2" presStyleCnt="3">
        <dgm:presLayoutVars>
          <dgm:chMax val="0"/>
          <dgm:chPref val="0"/>
          <dgm:bulletEnabled val="1"/>
        </dgm:presLayoutVars>
      </dgm:prSet>
      <dgm:spPr/>
      <dgm:t>
        <a:bodyPr/>
        <a:lstStyle/>
        <a:p>
          <a:endParaRPr lang="el-GR"/>
        </a:p>
      </dgm:t>
    </dgm:pt>
  </dgm:ptLst>
  <dgm:cxnLst>
    <dgm:cxn modelId="{86501023-ACB5-4021-AD73-D2480D67D45A}" type="presOf" srcId="{FE54144A-C442-4270-A5A4-FCC6F91BA267}" destId="{A975C82A-4C2F-4AA7-BA5C-27099A0BC998}" srcOrd="0" destOrd="0" presId="urn:microsoft.com/office/officeart/2005/8/layout/chevron1"/>
    <dgm:cxn modelId="{D32962E2-069B-4CDC-8F7E-73A35C9DAFD4}" type="presOf" srcId="{116CB6EA-EEC6-4735-9605-1F446E47ED4E}" destId="{5819E53A-4FFC-472E-9221-DBAC8D14D3B2}" srcOrd="0" destOrd="0" presId="urn:microsoft.com/office/officeart/2005/8/layout/chevron1"/>
    <dgm:cxn modelId="{F04F7B84-341A-487B-A140-F09DB078504F}" type="presOf" srcId="{10DD1BC2-A6B5-4EB2-8989-CCD94E23E76E}" destId="{2AF8A8D9-6EAB-4BD4-A484-6C423D1E7A6C}" srcOrd="0" destOrd="0" presId="urn:microsoft.com/office/officeart/2005/8/layout/chevron1"/>
    <dgm:cxn modelId="{69D15B9C-B6E1-4690-9511-9153E23C61FA}" srcId="{10DD1BC2-A6B5-4EB2-8989-CCD94E23E76E}" destId="{116CB6EA-EEC6-4735-9605-1F446E47ED4E}" srcOrd="0" destOrd="0" parTransId="{1F5AEF98-60C2-4968-AED3-F8B15A597E3E}" sibTransId="{9C01EFDA-A0D3-4273-B7DB-002BC4167B6D}"/>
    <dgm:cxn modelId="{31F410F5-E817-4871-A246-B3E109FB2620}" srcId="{10DD1BC2-A6B5-4EB2-8989-CCD94E23E76E}" destId="{FE54144A-C442-4270-A5A4-FCC6F91BA267}" srcOrd="1" destOrd="0" parTransId="{9980F0DD-01E7-4B5F-8C58-2098844E1EED}" sibTransId="{19C6D067-A1B3-4FFD-B7C2-925ACA31B3B7}"/>
    <dgm:cxn modelId="{6F033524-A606-4C85-B7F2-E87C8F2B5C69}" type="presOf" srcId="{263C8D67-5D79-4FCE-AB74-85EB6362C186}" destId="{C5586583-482E-45D7-8211-06C9523A0057}" srcOrd="0" destOrd="0" presId="urn:microsoft.com/office/officeart/2005/8/layout/chevron1"/>
    <dgm:cxn modelId="{A934EFE7-D7F0-4CA1-8191-100416CEEA41}" srcId="{10DD1BC2-A6B5-4EB2-8989-CCD94E23E76E}" destId="{263C8D67-5D79-4FCE-AB74-85EB6362C186}" srcOrd="2" destOrd="0" parTransId="{0CB3ADEE-1E58-4E9B-AFD9-FE2746146821}" sibTransId="{6CEF669E-868A-40D3-9FBD-96A658E57EBA}"/>
    <dgm:cxn modelId="{F0A97887-84DF-4BB5-8DC4-5E7653B46B44}" type="presParOf" srcId="{2AF8A8D9-6EAB-4BD4-A484-6C423D1E7A6C}" destId="{5819E53A-4FFC-472E-9221-DBAC8D14D3B2}" srcOrd="0" destOrd="0" presId="urn:microsoft.com/office/officeart/2005/8/layout/chevron1"/>
    <dgm:cxn modelId="{36C01533-C12E-4C61-AA66-C04025821F1A}" type="presParOf" srcId="{2AF8A8D9-6EAB-4BD4-A484-6C423D1E7A6C}" destId="{96F5C7B5-5058-4F17-8315-4AB3CCD9155E}" srcOrd="1" destOrd="0" presId="urn:microsoft.com/office/officeart/2005/8/layout/chevron1"/>
    <dgm:cxn modelId="{CFE428DC-17DF-4D49-87DE-2618E70504E4}" type="presParOf" srcId="{2AF8A8D9-6EAB-4BD4-A484-6C423D1E7A6C}" destId="{A975C82A-4C2F-4AA7-BA5C-27099A0BC998}" srcOrd="2" destOrd="0" presId="urn:microsoft.com/office/officeart/2005/8/layout/chevron1"/>
    <dgm:cxn modelId="{437E27D8-3272-474B-8650-BB38AB83D58D}" type="presParOf" srcId="{2AF8A8D9-6EAB-4BD4-A484-6C423D1E7A6C}" destId="{44A7BFAB-0179-4414-AA65-DEC6018E7412}" srcOrd="3" destOrd="0" presId="urn:microsoft.com/office/officeart/2005/8/layout/chevron1"/>
    <dgm:cxn modelId="{BE3E7D65-53C1-4260-9151-7CAE11B78C67}" type="presParOf" srcId="{2AF8A8D9-6EAB-4BD4-A484-6C423D1E7A6C}" destId="{C5586583-482E-45D7-8211-06C9523A0057}" srcOrd="4" destOrd="0" presId="urn:microsoft.com/office/officeart/2005/8/layout/chevron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0007786-4467-40AA-99FF-C2DABD7329A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l-GR"/>
        </a:p>
      </dgm:t>
    </dgm:pt>
    <dgm:pt modelId="{50D18CB3-8FBF-4C75-A41C-84C35A3AB6DB}">
      <dgm:prSet phldrT="[Κείμενο]" custT="1">
        <dgm:style>
          <a:lnRef idx="0">
            <a:schemeClr val="accent1"/>
          </a:lnRef>
          <a:fillRef idx="3">
            <a:schemeClr val="accent1"/>
          </a:fillRef>
          <a:effectRef idx="3">
            <a:schemeClr val="accent1"/>
          </a:effectRef>
          <a:fontRef idx="minor">
            <a:schemeClr val="lt1"/>
          </a:fontRef>
        </dgm:style>
      </dgm:prSet>
      <dgm:spPr/>
      <dgm:t>
        <a:bodyPr/>
        <a:lstStyle/>
        <a:p>
          <a:r>
            <a:rPr lang="el-GR" sz="1600" dirty="0" smtClean="0">
              <a:latin typeface="Arial" pitchFamily="34" charset="0"/>
              <a:cs typeface="Arial" pitchFamily="34" charset="0"/>
            </a:rPr>
            <a:t>Σταθεροποίηση  των  χωρών   που  επρόκειτο  να  ενταχθούν</a:t>
          </a:r>
          <a:endParaRPr lang="el-GR" sz="1600" dirty="0"/>
        </a:p>
      </dgm:t>
    </dgm:pt>
    <dgm:pt modelId="{6E072C76-55DB-477A-BB00-613C72B8DC06}" type="parTrans" cxnId="{B63BA805-0FDF-4B74-AF8B-4AECFDC7486C}">
      <dgm:prSet/>
      <dgm:spPr/>
      <dgm:t>
        <a:bodyPr/>
        <a:lstStyle/>
        <a:p>
          <a:endParaRPr lang="el-GR"/>
        </a:p>
      </dgm:t>
    </dgm:pt>
    <dgm:pt modelId="{46D323C2-5001-4857-81ED-49F02B20F77B}" type="sibTrans" cxnId="{B63BA805-0FDF-4B74-AF8B-4AECFDC7486C}">
      <dgm:prSet/>
      <dgm:spPr/>
      <dgm:t>
        <a:bodyPr/>
        <a:lstStyle/>
        <a:p>
          <a:endParaRPr lang="el-GR"/>
        </a:p>
      </dgm:t>
    </dgm:pt>
    <dgm:pt modelId="{8B931B69-A28A-46D6-8115-AFA2AECA23B7}">
      <dgm:prSet phldrT="[Κείμενο]" custT="1">
        <dgm:style>
          <a:lnRef idx="0">
            <a:schemeClr val="accent1"/>
          </a:lnRef>
          <a:fillRef idx="3">
            <a:schemeClr val="accent1"/>
          </a:fillRef>
          <a:effectRef idx="3">
            <a:schemeClr val="accent1"/>
          </a:effectRef>
          <a:fontRef idx="minor">
            <a:schemeClr val="lt1"/>
          </a:fontRef>
        </dgm:style>
      </dgm:prSet>
      <dgm:spPr/>
      <dgm:t>
        <a:bodyPr/>
        <a:lstStyle/>
        <a:p>
          <a:r>
            <a:rPr lang="en-US" sz="1600" dirty="0" smtClean="0">
              <a:latin typeface="Arial" pitchFamily="34" charset="0"/>
              <a:cs typeface="Arial" pitchFamily="34" charset="0"/>
            </a:rPr>
            <a:t>Προώθηση  της  περιφερειακής  συνεργασίας</a:t>
          </a:r>
          <a:r>
            <a:rPr lang="el-GR" sz="1600" dirty="0" smtClean="0">
              <a:latin typeface="Arial" pitchFamily="34" charset="0"/>
              <a:cs typeface="Arial" pitchFamily="34" charset="0"/>
            </a:rPr>
            <a:t>  </a:t>
          </a:r>
          <a:endParaRPr lang="el-GR" sz="1600" dirty="0"/>
        </a:p>
      </dgm:t>
    </dgm:pt>
    <dgm:pt modelId="{2A6D47E9-EEAE-45C5-AF00-3C1B412C7251}" type="parTrans" cxnId="{A4634094-E780-430C-B917-E45DE747BF24}">
      <dgm:prSet/>
      <dgm:spPr/>
      <dgm:t>
        <a:bodyPr/>
        <a:lstStyle/>
        <a:p>
          <a:endParaRPr lang="el-GR"/>
        </a:p>
      </dgm:t>
    </dgm:pt>
    <dgm:pt modelId="{F477251A-CE8C-4BD3-B8FE-AB57572BF81A}" type="sibTrans" cxnId="{A4634094-E780-430C-B917-E45DE747BF24}">
      <dgm:prSet/>
      <dgm:spPr/>
      <dgm:t>
        <a:bodyPr/>
        <a:lstStyle/>
        <a:p>
          <a:endParaRPr lang="el-GR"/>
        </a:p>
      </dgm:t>
    </dgm:pt>
    <dgm:pt modelId="{B6E22B3B-4583-4EE3-9B4A-0B7D358703CC}">
      <dgm:prSet custT="1">
        <dgm:style>
          <a:lnRef idx="0">
            <a:schemeClr val="accent1"/>
          </a:lnRef>
          <a:fillRef idx="3">
            <a:schemeClr val="accent1"/>
          </a:fillRef>
          <a:effectRef idx="3">
            <a:schemeClr val="accent1"/>
          </a:effectRef>
          <a:fontRef idx="minor">
            <a:schemeClr val="lt1"/>
          </a:fontRef>
        </dgm:style>
      </dgm:prSet>
      <dgm:spPr/>
      <dgm:t>
        <a:bodyPr/>
        <a:lstStyle/>
        <a:p>
          <a:pPr algn="just"/>
          <a:r>
            <a:rPr lang="el-GR" sz="1400" dirty="0" smtClean="0">
              <a:latin typeface="Arial" pitchFamily="34" charset="0"/>
              <a:cs typeface="Arial" pitchFamily="34" charset="0"/>
            </a:rPr>
            <a:t>Την   ε</a:t>
          </a:r>
          <a:r>
            <a:rPr lang="en-US" sz="1400" dirty="0" smtClean="0">
              <a:latin typeface="Arial" pitchFamily="34" charset="0"/>
              <a:cs typeface="Arial" pitchFamily="34" charset="0"/>
            </a:rPr>
            <a:t>νδεχόμενη  ένταξη</a:t>
          </a:r>
          <a:r>
            <a:rPr lang="el-GR" sz="1400" dirty="0" smtClean="0">
              <a:latin typeface="Arial" pitchFamily="34" charset="0"/>
              <a:cs typeface="Arial" pitchFamily="34" charset="0"/>
            </a:rPr>
            <a:t>,  </a:t>
          </a:r>
          <a:r>
            <a:rPr lang="el-GR" sz="1400" u="sng" dirty="0" smtClean="0">
              <a:latin typeface="Arial" pitchFamily="34" charset="0"/>
              <a:cs typeface="Arial" pitchFamily="34" charset="0"/>
            </a:rPr>
            <a:t>διαδικασία  που  βοηθά  τις  ενδιαφερόμενες  χώρες  να  βελτιώσουν  την  ικανότητα  τους  να  υιοθετήσουν  και  να   εφαρμόσουν  την  νομοθεσία  της  Ε.Ε  </a:t>
          </a:r>
          <a:r>
            <a:rPr lang="el-GR" sz="1400" dirty="0" smtClean="0">
              <a:latin typeface="Arial" pitchFamily="34" charset="0"/>
              <a:cs typeface="Arial" pitchFamily="34" charset="0"/>
            </a:rPr>
            <a:t>και  τα  ευρωπαϊκά και  διεθνή  πρότυπα  ώστε  να  υπάρχει  στενότερη  συνεργασία    σε:</a:t>
          </a:r>
        </a:p>
      </dgm:t>
    </dgm:pt>
    <dgm:pt modelId="{03A37990-B792-48C3-8109-A06FE191E3A9}" type="parTrans" cxnId="{36536001-6BFB-47C7-A0E2-22F13E824D5C}">
      <dgm:prSet/>
      <dgm:spPr/>
      <dgm:t>
        <a:bodyPr/>
        <a:lstStyle/>
        <a:p>
          <a:endParaRPr lang="el-GR"/>
        </a:p>
      </dgm:t>
    </dgm:pt>
    <dgm:pt modelId="{0BB15BB9-A8C9-4566-871F-2B18C4931005}" type="sibTrans" cxnId="{36536001-6BFB-47C7-A0E2-22F13E824D5C}">
      <dgm:prSet/>
      <dgm:spPr/>
      <dgm:t>
        <a:bodyPr/>
        <a:lstStyle/>
        <a:p>
          <a:endParaRPr lang="el-GR"/>
        </a:p>
      </dgm:t>
    </dgm:pt>
    <dgm:pt modelId="{496ACFF0-F67E-4C63-B48F-453062D9BA31}" type="pres">
      <dgm:prSet presAssocID="{40007786-4467-40AA-99FF-C2DABD7329AD}" presName="outerComposite" presStyleCnt="0">
        <dgm:presLayoutVars>
          <dgm:chMax val="5"/>
          <dgm:dir/>
          <dgm:resizeHandles val="exact"/>
        </dgm:presLayoutVars>
      </dgm:prSet>
      <dgm:spPr/>
      <dgm:t>
        <a:bodyPr/>
        <a:lstStyle/>
        <a:p>
          <a:endParaRPr lang="el-GR"/>
        </a:p>
      </dgm:t>
    </dgm:pt>
    <dgm:pt modelId="{41F14DD7-4668-4076-B6BE-C61E2FA6F3DD}" type="pres">
      <dgm:prSet presAssocID="{40007786-4467-40AA-99FF-C2DABD7329AD}" presName="dummyMaxCanvas" presStyleCnt="0">
        <dgm:presLayoutVars/>
      </dgm:prSet>
      <dgm:spPr/>
    </dgm:pt>
    <dgm:pt modelId="{B5726C19-DCF6-4A1B-818B-E85E1B9BF1F3}" type="pres">
      <dgm:prSet presAssocID="{40007786-4467-40AA-99FF-C2DABD7329AD}" presName="ThreeNodes_1" presStyleLbl="node1" presStyleIdx="0" presStyleCnt="3" custScaleY="64064">
        <dgm:presLayoutVars>
          <dgm:bulletEnabled val="1"/>
        </dgm:presLayoutVars>
      </dgm:prSet>
      <dgm:spPr/>
      <dgm:t>
        <a:bodyPr/>
        <a:lstStyle/>
        <a:p>
          <a:endParaRPr lang="el-GR"/>
        </a:p>
      </dgm:t>
    </dgm:pt>
    <dgm:pt modelId="{EF78D93C-4FAF-4E70-83B2-EF612291831C}" type="pres">
      <dgm:prSet presAssocID="{40007786-4467-40AA-99FF-C2DABD7329AD}" presName="ThreeNodes_2" presStyleLbl="node1" presStyleIdx="1" presStyleCnt="3" custScaleX="106399" custScaleY="66667" custLinFactNeighborX="-1600" custLinFactNeighborY="-12281">
        <dgm:presLayoutVars>
          <dgm:bulletEnabled val="1"/>
        </dgm:presLayoutVars>
      </dgm:prSet>
      <dgm:spPr/>
      <dgm:t>
        <a:bodyPr/>
        <a:lstStyle/>
        <a:p>
          <a:endParaRPr lang="el-GR"/>
        </a:p>
      </dgm:t>
    </dgm:pt>
    <dgm:pt modelId="{131E7BFB-CB8D-485C-901D-4934FED2E46C}" type="pres">
      <dgm:prSet presAssocID="{40007786-4467-40AA-99FF-C2DABD7329AD}" presName="ThreeNodes_3" presStyleLbl="node1" presStyleIdx="2" presStyleCnt="3" custScaleY="128070" custLinFactNeighborX="-103" custLinFactNeighborY="7017">
        <dgm:presLayoutVars>
          <dgm:bulletEnabled val="1"/>
        </dgm:presLayoutVars>
      </dgm:prSet>
      <dgm:spPr/>
      <dgm:t>
        <a:bodyPr/>
        <a:lstStyle/>
        <a:p>
          <a:endParaRPr lang="el-GR"/>
        </a:p>
      </dgm:t>
    </dgm:pt>
    <dgm:pt modelId="{527EC67E-5194-4E67-8784-37B20DE21773}" type="pres">
      <dgm:prSet presAssocID="{40007786-4467-40AA-99FF-C2DABD7329AD}" presName="ThreeConn_1-2" presStyleLbl="fgAccFollowNode1" presStyleIdx="0" presStyleCnt="2">
        <dgm:presLayoutVars>
          <dgm:bulletEnabled val="1"/>
        </dgm:presLayoutVars>
      </dgm:prSet>
      <dgm:spPr/>
      <dgm:t>
        <a:bodyPr/>
        <a:lstStyle/>
        <a:p>
          <a:endParaRPr lang="el-GR"/>
        </a:p>
      </dgm:t>
    </dgm:pt>
    <dgm:pt modelId="{AA140723-0F85-4C3B-B778-0E96B1D9BFD4}" type="pres">
      <dgm:prSet presAssocID="{40007786-4467-40AA-99FF-C2DABD7329AD}" presName="ThreeConn_2-3" presStyleLbl="fgAccFollowNode1" presStyleIdx="1" presStyleCnt="2" custScaleY="100000" custLinFactNeighborX="12956" custLinFactNeighborY="-14426">
        <dgm:presLayoutVars>
          <dgm:bulletEnabled val="1"/>
        </dgm:presLayoutVars>
      </dgm:prSet>
      <dgm:spPr/>
      <dgm:t>
        <a:bodyPr/>
        <a:lstStyle/>
        <a:p>
          <a:endParaRPr lang="el-GR"/>
        </a:p>
      </dgm:t>
    </dgm:pt>
    <dgm:pt modelId="{02805459-4565-4628-A5E5-221DECB77493}" type="pres">
      <dgm:prSet presAssocID="{40007786-4467-40AA-99FF-C2DABD7329AD}" presName="ThreeNodes_1_text" presStyleLbl="node1" presStyleIdx="2" presStyleCnt="3">
        <dgm:presLayoutVars>
          <dgm:bulletEnabled val="1"/>
        </dgm:presLayoutVars>
      </dgm:prSet>
      <dgm:spPr/>
      <dgm:t>
        <a:bodyPr/>
        <a:lstStyle/>
        <a:p>
          <a:endParaRPr lang="el-GR"/>
        </a:p>
      </dgm:t>
    </dgm:pt>
    <dgm:pt modelId="{418A14B8-761F-47FA-9C75-588DC8CFFB37}" type="pres">
      <dgm:prSet presAssocID="{40007786-4467-40AA-99FF-C2DABD7329AD}" presName="ThreeNodes_2_text" presStyleLbl="node1" presStyleIdx="2" presStyleCnt="3">
        <dgm:presLayoutVars>
          <dgm:bulletEnabled val="1"/>
        </dgm:presLayoutVars>
      </dgm:prSet>
      <dgm:spPr/>
      <dgm:t>
        <a:bodyPr/>
        <a:lstStyle/>
        <a:p>
          <a:endParaRPr lang="el-GR"/>
        </a:p>
      </dgm:t>
    </dgm:pt>
    <dgm:pt modelId="{801A57FB-53C5-4D68-859A-BFB27736ACBE}" type="pres">
      <dgm:prSet presAssocID="{40007786-4467-40AA-99FF-C2DABD7329AD}" presName="ThreeNodes_3_text" presStyleLbl="node1" presStyleIdx="2" presStyleCnt="3">
        <dgm:presLayoutVars>
          <dgm:bulletEnabled val="1"/>
        </dgm:presLayoutVars>
      </dgm:prSet>
      <dgm:spPr/>
      <dgm:t>
        <a:bodyPr/>
        <a:lstStyle/>
        <a:p>
          <a:endParaRPr lang="el-GR"/>
        </a:p>
      </dgm:t>
    </dgm:pt>
  </dgm:ptLst>
  <dgm:cxnLst>
    <dgm:cxn modelId="{F8856E22-DDE2-461F-A2FA-BB37A255CBD8}" type="presOf" srcId="{40007786-4467-40AA-99FF-C2DABD7329AD}" destId="{496ACFF0-F67E-4C63-B48F-453062D9BA31}" srcOrd="0" destOrd="0" presId="urn:microsoft.com/office/officeart/2005/8/layout/vProcess5"/>
    <dgm:cxn modelId="{A4634094-E780-430C-B917-E45DE747BF24}" srcId="{40007786-4467-40AA-99FF-C2DABD7329AD}" destId="{8B931B69-A28A-46D6-8115-AFA2AECA23B7}" srcOrd="1" destOrd="0" parTransId="{2A6D47E9-EEAE-45C5-AF00-3C1B412C7251}" sibTransId="{F477251A-CE8C-4BD3-B8FE-AB57572BF81A}"/>
    <dgm:cxn modelId="{CAF9BF80-E827-4B90-A61F-8514C38F2644}" type="presOf" srcId="{50D18CB3-8FBF-4C75-A41C-84C35A3AB6DB}" destId="{02805459-4565-4628-A5E5-221DECB77493}" srcOrd="1" destOrd="0" presId="urn:microsoft.com/office/officeart/2005/8/layout/vProcess5"/>
    <dgm:cxn modelId="{D86E29D6-573A-4F9C-83C3-1BB5DFAACB5B}" type="presOf" srcId="{46D323C2-5001-4857-81ED-49F02B20F77B}" destId="{527EC67E-5194-4E67-8784-37B20DE21773}" srcOrd="0" destOrd="0" presId="urn:microsoft.com/office/officeart/2005/8/layout/vProcess5"/>
    <dgm:cxn modelId="{B89978F9-8C36-4092-AC80-3CC53A5031FB}" type="presOf" srcId="{8B931B69-A28A-46D6-8115-AFA2AECA23B7}" destId="{418A14B8-761F-47FA-9C75-588DC8CFFB37}" srcOrd="1" destOrd="0" presId="urn:microsoft.com/office/officeart/2005/8/layout/vProcess5"/>
    <dgm:cxn modelId="{87E476A8-E0FB-42AA-A2CE-770289C6631E}" type="presOf" srcId="{B6E22B3B-4583-4EE3-9B4A-0B7D358703CC}" destId="{801A57FB-53C5-4D68-859A-BFB27736ACBE}" srcOrd="1" destOrd="0" presId="urn:microsoft.com/office/officeart/2005/8/layout/vProcess5"/>
    <dgm:cxn modelId="{36536001-6BFB-47C7-A0E2-22F13E824D5C}" srcId="{40007786-4467-40AA-99FF-C2DABD7329AD}" destId="{B6E22B3B-4583-4EE3-9B4A-0B7D358703CC}" srcOrd="2" destOrd="0" parTransId="{03A37990-B792-48C3-8109-A06FE191E3A9}" sibTransId="{0BB15BB9-A8C9-4566-871F-2B18C4931005}"/>
    <dgm:cxn modelId="{61559C8C-C7DA-4AAA-ADAB-52C510500173}" type="presOf" srcId="{F477251A-CE8C-4BD3-B8FE-AB57572BF81A}" destId="{AA140723-0F85-4C3B-B778-0E96B1D9BFD4}" srcOrd="0" destOrd="0" presId="urn:microsoft.com/office/officeart/2005/8/layout/vProcess5"/>
    <dgm:cxn modelId="{FA8902EB-AECF-41FF-A30A-21215837C8D2}" type="presOf" srcId="{B6E22B3B-4583-4EE3-9B4A-0B7D358703CC}" destId="{131E7BFB-CB8D-485C-901D-4934FED2E46C}" srcOrd="0" destOrd="0" presId="urn:microsoft.com/office/officeart/2005/8/layout/vProcess5"/>
    <dgm:cxn modelId="{804AC315-0291-46A2-86EC-DFB0E59F733C}" type="presOf" srcId="{50D18CB3-8FBF-4C75-A41C-84C35A3AB6DB}" destId="{B5726C19-DCF6-4A1B-818B-E85E1B9BF1F3}" srcOrd="0" destOrd="0" presId="urn:microsoft.com/office/officeart/2005/8/layout/vProcess5"/>
    <dgm:cxn modelId="{4A9ABB63-3A91-4291-864C-405A6A3F9D3C}" type="presOf" srcId="{8B931B69-A28A-46D6-8115-AFA2AECA23B7}" destId="{EF78D93C-4FAF-4E70-83B2-EF612291831C}" srcOrd="0" destOrd="0" presId="urn:microsoft.com/office/officeart/2005/8/layout/vProcess5"/>
    <dgm:cxn modelId="{B63BA805-0FDF-4B74-AF8B-4AECFDC7486C}" srcId="{40007786-4467-40AA-99FF-C2DABD7329AD}" destId="{50D18CB3-8FBF-4C75-A41C-84C35A3AB6DB}" srcOrd="0" destOrd="0" parTransId="{6E072C76-55DB-477A-BB00-613C72B8DC06}" sibTransId="{46D323C2-5001-4857-81ED-49F02B20F77B}"/>
    <dgm:cxn modelId="{5929008B-5321-4F31-91E6-3EE360B12CA1}" type="presParOf" srcId="{496ACFF0-F67E-4C63-B48F-453062D9BA31}" destId="{41F14DD7-4668-4076-B6BE-C61E2FA6F3DD}" srcOrd="0" destOrd="0" presId="urn:microsoft.com/office/officeart/2005/8/layout/vProcess5"/>
    <dgm:cxn modelId="{7492115F-488B-4F52-9CD3-DD5C9A4BE704}" type="presParOf" srcId="{496ACFF0-F67E-4C63-B48F-453062D9BA31}" destId="{B5726C19-DCF6-4A1B-818B-E85E1B9BF1F3}" srcOrd="1" destOrd="0" presId="urn:microsoft.com/office/officeart/2005/8/layout/vProcess5"/>
    <dgm:cxn modelId="{9B7AD3CA-4862-4067-A7F9-617CB0550704}" type="presParOf" srcId="{496ACFF0-F67E-4C63-B48F-453062D9BA31}" destId="{EF78D93C-4FAF-4E70-83B2-EF612291831C}" srcOrd="2" destOrd="0" presId="urn:microsoft.com/office/officeart/2005/8/layout/vProcess5"/>
    <dgm:cxn modelId="{4EB240C7-AF14-4EC9-9AD8-850E5E3539DD}" type="presParOf" srcId="{496ACFF0-F67E-4C63-B48F-453062D9BA31}" destId="{131E7BFB-CB8D-485C-901D-4934FED2E46C}" srcOrd="3" destOrd="0" presId="urn:microsoft.com/office/officeart/2005/8/layout/vProcess5"/>
    <dgm:cxn modelId="{2A368D69-AEF0-451B-938B-5F30964E51AB}" type="presParOf" srcId="{496ACFF0-F67E-4C63-B48F-453062D9BA31}" destId="{527EC67E-5194-4E67-8784-37B20DE21773}" srcOrd="4" destOrd="0" presId="urn:microsoft.com/office/officeart/2005/8/layout/vProcess5"/>
    <dgm:cxn modelId="{7B991ABC-32DD-4D72-B8B6-3671E60C3465}" type="presParOf" srcId="{496ACFF0-F67E-4C63-B48F-453062D9BA31}" destId="{AA140723-0F85-4C3B-B778-0E96B1D9BFD4}" srcOrd="5" destOrd="0" presId="urn:microsoft.com/office/officeart/2005/8/layout/vProcess5"/>
    <dgm:cxn modelId="{C62A9E20-4943-4440-A3B2-7389EA8555CB}" type="presParOf" srcId="{496ACFF0-F67E-4C63-B48F-453062D9BA31}" destId="{02805459-4565-4628-A5E5-221DECB77493}" srcOrd="6" destOrd="0" presId="urn:microsoft.com/office/officeart/2005/8/layout/vProcess5"/>
    <dgm:cxn modelId="{2C67D9E2-C296-4515-922D-A621EE75D972}" type="presParOf" srcId="{496ACFF0-F67E-4C63-B48F-453062D9BA31}" destId="{418A14B8-761F-47FA-9C75-588DC8CFFB37}" srcOrd="7" destOrd="0" presId="urn:microsoft.com/office/officeart/2005/8/layout/vProcess5"/>
    <dgm:cxn modelId="{963DD451-D913-4EEE-ACCE-7A5269E2D391}" type="presParOf" srcId="{496ACFF0-F67E-4C63-B48F-453062D9BA31}" destId="{801A57FB-53C5-4D68-859A-BFB27736ACBE}" srcOrd="8" destOrd="0" presId="urn:microsoft.com/office/officeart/2005/8/layout/vProcess5"/>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26AA22B-419E-4599-A71C-51AA065F60A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l-GR"/>
        </a:p>
      </dgm:t>
    </dgm:pt>
    <dgm:pt modelId="{2C10146B-EAE1-450D-97FD-0D1D568614F3}">
      <dgm:prSet phldrT="[Κείμενο]" custT="1">
        <dgm:style>
          <a:lnRef idx="0">
            <a:schemeClr val="accent3"/>
          </a:lnRef>
          <a:fillRef idx="3">
            <a:schemeClr val="accent3"/>
          </a:fillRef>
          <a:effectRef idx="3">
            <a:schemeClr val="accent3"/>
          </a:effectRef>
          <a:fontRef idx="minor">
            <a:schemeClr val="lt1"/>
          </a:fontRef>
        </dgm:style>
      </dgm:prSet>
      <dgm:spPr/>
      <dgm:t>
        <a:bodyPr/>
        <a:lstStyle/>
        <a:p>
          <a:r>
            <a:rPr lang="el-GR" sz="2400" b="1" dirty="0" smtClean="0"/>
            <a:t>Μηχανισμός  Προενταξιακής</a:t>
          </a:r>
        </a:p>
        <a:p>
          <a:r>
            <a:rPr lang="el-GR" sz="2400" b="1" dirty="0" smtClean="0"/>
            <a:t>Βοήθειας  ( Ι &amp; ΙΙ )</a:t>
          </a:r>
          <a:endParaRPr lang="el-GR" sz="2400" b="1" dirty="0"/>
        </a:p>
      </dgm:t>
    </dgm:pt>
    <dgm:pt modelId="{B7BCB284-99F7-403B-94D1-C878F5AE06F1}" type="parTrans" cxnId="{4168292F-54B0-4FB8-8E27-990812D68AED}">
      <dgm:prSet/>
      <dgm:spPr/>
      <dgm:t>
        <a:bodyPr/>
        <a:lstStyle/>
        <a:p>
          <a:endParaRPr lang="el-GR"/>
        </a:p>
      </dgm:t>
    </dgm:pt>
    <dgm:pt modelId="{E3A8C237-4644-4C5A-A0C9-06F95C58F0C9}" type="sibTrans" cxnId="{4168292F-54B0-4FB8-8E27-990812D68AED}">
      <dgm:prSet/>
      <dgm:spPr/>
      <dgm:t>
        <a:bodyPr/>
        <a:lstStyle/>
        <a:p>
          <a:endParaRPr lang="el-GR"/>
        </a:p>
      </dgm:t>
    </dgm:pt>
    <dgm:pt modelId="{5C1E77E1-F3A5-474B-969A-D799529FA8D1}">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r>
            <a:rPr lang="el-GR" sz="1400" b="1" smtClean="0">
              <a:latin typeface="Arial" pitchFamily="34" charset="0"/>
              <a:cs typeface="Arial" pitchFamily="34" charset="0"/>
            </a:rPr>
            <a:t>Ευέλικτος  </a:t>
          </a:r>
          <a:r>
            <a:rPr lang="el-GR" sz="1400" b="1" dirty="0" smtClean="0">
              <a:latin typeface="Arial" pitchFamily="34" charset="0"/>
              <a:cs typeface="Arial" pitchFamily="34" charset="0"/>
            </a:rPr>
            <a:t>Μηχανισμός  δημοσιονομικής  βοήθειας.  </a:t>
          </a:r>
          <a:endParaRPr lang="el-GR" sz="1400" b="1" dirty="0"/>
        </a:p>
      </dgm:t>
    </dgm:pt>
    <dgm:pt modelId="{334056B8-0389-492E-BA94-D01B995A8AE9}" type="parTrans" cxnId="{32254D1C-C5F3-44A1-A866-FACAF52B7100}">
      <dgm:prSet/>
      <dgm:spPr/>
      <dgm:t>
        <a:bodyPr/>
        <a:lstStyle/>
        <a:p>
          <a:endParaRPr lang="el-GR"/>
        </a:p>
      </dgm:t>
    </dgm:pt>
    <dgm:pt modelId="{2127B39D-1E72-40BB-BA52-28BF655B8208}" type="sibTrans" cxnId="{32254D1C-C5F3-44A1-A866-FACAF52B7100}">
      <dgm:prSet/>
      <dgm:spPr/>
      <dgm:t>
        <a:bodyPr/>
        <a:lstStyle/>
        <a:p>
          <a:endParaRPr lang="el-GR"/>
        </a:p>
      </dgm:t>
    </dgm:pt>
    <dgm:pt modelId="{B6C17E23-C7DD-4933-9F69-01880B94B5B1}">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r>
            <a:rPr lang="el-GR" sz="1400" b="1" dirty="0" smtClean="0">
              <a:latin typeface="Arial" pitchFamily="34" charset="0"/>
              <a:cs typeface="Arial" pitchFamily="34" charset="0"/>
            </a:rPr>
            <a:t>Μέσο  με  το  οποίο  η  Ε.Ε  στηρίζει  της  μεταρρυθμίσεις  στις  χώρες  διεύρυνσης  με  οικονομική   και  τεχνική  βοήθεια </a:t>
          </a:r>
          <a:endParaRPr lang="el-GR" sz="1400" b="1" dirty="0"/>
        </a:p>
      </dgm:t>
    </dgm:pt>
    <dgm:pt modelId="{4AB3E13A-22AC-4FD6-9DFF-4B116B847834}" type="parTrans" cxnId="{EA77E914-45FF-4B89-BD9F-B6455AB5057A}">
      <dgm:prSet/>
      <dgm:spPr/>
      <dgm:t>
        <a:bodyPr/>
        <a:lstStyle/>
        <a:p>
          <a:endParaRPr lang="el-GR"/>
        </a:p>
      </dgm:t>
    </dgm:pt>
    <dgm:pt modelId="{9C86B554-9BCD-4C69-886F-8FAB012A0B0A}" type="sibTrans" cxnId="{EA77E914-45FF-4B89-BD9F-B6455AB5057A}">
      <dgm:prSet/>
      <dgm:spPr/>
      <dgm:t>
        <a:bodyPr/>
        <a:lstStyle/>
        <a:p>
          <a:endParaRPr lang="el-GR"/>
        </a:p>
      </dgm:t>
    </dgm:pt>
    <dgm:pt modelId="{83C4AD9B-1973-4F82-8379-7E8EFDB7B063}">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r>
            <a:rPr lang="el-GR" sz="1400" b="1" dirty="0" smtClean="0">
              <a:latin typeface="Arial" pitchFamily="34" charset="0"/>
              <a:cs typeface="Arial" pitchFamily="34" charset="0"/>
            </a:rPr>
            <a:t>Προϋπολογισμός:     2007 - 2013      11,5  δις</a:t>
          </a:r>
          <a:endParaRPr lang="el-GR" sz="1400" dirty="0"/>
        </a:p>
      </dgm:t>
    </dgm:pt>
    <dgm:pt modelId="{8C4F06D8-9C8C-4EDD-8CC2-A4D67F13A5D4}" type="parTrans" cxnId="{A3A049EC-7F25-4D07-9898-62C5DFB36611}">
      <dgm:prSet/>
      <dgm:spPr/>
      <dgm:t>
        <a:bodyPr/>
        <a:lstStyle/>
        <a:p>
          <a:endParaRPr lang="el-GR"/>
        </a:p>
      </dgm:t>
    </dgm:pt>
    <dgm:pt modelId="{55260F2B-BD95-4C94-B318-FD98EBD82A7B}" type="sibTrans" cxnId="{A3A049EC-7F25-4D07-9898-62C5DFB36611}">
      <dgm:prSet/>
      <dgm:spPr/>
      <dgm:t>
        <a:bodyPr/>
        <a:lstStyle/>
        <a:p>
          <a:endParaRPr lang="el-GR"/>
        </a:p>
      </dgm:t>
    </dgm:pt>
    <dgm:pt modelId="{37BE177A-B180-47F6-9AA8-E83D9549A4AC}">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r>
            <a:rPr lang="el-GR" sz="1400" b="1" smtClean="0">
              <a:latin typeface="Arial" pitchFamily="34" charset="0"/>
              <a:cs typeface="Arial" pitchFamily="34" charset="0"/>
            </a:rPr>
            <a:t>Στόχος</a:t>
          </a:r>
          <a:r>
            <a:rPr lang="el-GR" sz="1400" b="1" dirty="0" smtClean="0">
              <a:latin typeface="Arial" pitchFamily="34" charset="0"/>
              <a:cs typeface="Arial" pitchFamily="34" charset="0"/>
            </a:rPr>
            <a:t>:  Η  εφαρμογή  του  κοινοτικού  κεκτημένου  κατά  την  στιγμή  της   προσχώρησης.</a:t>
          </a:r>
          <a:endParaRPr lang="el-GR" sz="1400" dirty="0"/>
        </a:p>
      </dgm:t>
    </dgm:pt>
    <dgm:pt modelId="{2C8B4A59-4607-4B8C-A635-A17AB8A48030}" type="parTrans" cxnId="{41206D88-1BE4-48E2-A9FD-4DD270D921B9}">
      <dgm:prSet/>
      <dgm:spPr/>
      <dgm:t>
        <a:bodyPr/>
        <a:lstStyle/>
        <a:p>
          <a:endParaRPr lang="el-GR"/>
        </a:p>
      </dgm:t>
    </dgm:pt>
    <dgm:pt modelId="{FD43EC8E-55FC-4CD1-B7C8-C844A16499F9}" type="sibTrans" cxnId="{41206D88-1BE4-48E2-A9FD-4DD270D921B9}">
      <dgm:prSet/>
      <dgm:spPr/>
      <dgm:t>
        <a:bodyPr/>
        <a:lstStyle/>
        <a:p>
          <a:endParaRPr lang="el-GR"/>
        </a:p>
      </dgm:t>
    </dgm:pt>
    <dgm:pt modelId="{5EE54823-44A7-44C7-9271-5B06E0C95BE6}">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endParaRPr lang="el-GR" sz="1400" dirty="0"/>
        </a:p>
      </dgm:t>
    </dgm:pt>
    <dgm:pt modelId="{5EFEEECC-7D4F-4498-BF82-27A557849842}" type="parTrans" cxnId="{C6127413-F821-4489-8760-66D859EB1275}">
      <dgm:prSet/>
      <dgm:spPr/>
      <dgm:t>
        <a:bodyPr/>
        <a:lstStyle/>
        <a:p>
          <a:endParaRPr lang="el-GR"/>
        </a:p>
      </dgm:t>
    </dgm:pt>
    <dgm:pt modelId="{C93A06DB-09BC-4CC1-9F33-28789FEB2B01}" type="sibTrans" cxnId="{C6127413-F821-4489-8760-66D859EB1275}">
      <dgm:prSet/>
      <dgm:spPr/>
      <dgm:t>
        <a:bodyPr/>
        <a:lstStyle/>
        <a:p>
          <a:endParaRPr lang="el-GR"/>
        </a:p>
      </dgm:t>
    </dgm:pt>
    <dgm:pt modelId="{B239418A-2435-4E71-AAB0-66A13E9F7BD2}">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endParaRPr lang="el-GR" sz="1400" dirty="0"/>
        </a:p>
      </dgm:t>
    </dgm:pt>
    <dgm:pt modelId="{EB50A0B8-B279-4C90-B488-96C68060B812}" type="parTrans" cxnId="{6FC34971-E40E-4912-99F6-CF1849CCF021}">
      <dgm:prSet/>
      <dgm:spPr/>
      <dgm:t>
        <a:bodyPr/>
        <a:lstStyle/>
        <a:p>
          <a:endParaRPr lang="el-GR"/>
        </a:p>
      </dgm:t>
    </dgm:pt>
    <dgm:pt modelId="{EAEFA79C-5447-4308-9C6F-C2C367FEF685}" type="sibTrans" cxnId="{6FC34971-E40E-4912-99F6-CF1849CCF021}">
      <dgm:prSet/>
      <dgm:spPr/>
      <dgm:t>
        <a:bodyPr/>
        <a:lstStyle/>
        <a:p>
          <a:endParaRPr lang="el-GR"/>
        </a:p>
      </dgm:t>
    </dgm:pt>
    <dgm:pt modelId="{D2A2D2B0-060B-470B-A5C2-9F5249E37271}">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endParaRPr lang="el-GR" sz="1400" dirty="0"/>
        </a:p>
      </dgm:t>
    </dgm:pt>
    <dgm:pt modelId="{957676C9-61F2-4BE4-8718-2A6E67E57AC6}" type="parTrans" cxnId="{293D394C-E32F-4434-B54B-A38FE7E92EAD}">
      <dgm:prSet/>
      <dgm:spPr/>
      <dgm:t>
        <a:bodyPr/>
        <a:lstStyle/>
        <a:p>
          <a:endParaRPr lang="el-GR"/>
        </a:p>
      </dgm:t>
    </dgm:pt>
    <dgm:pt modelId="{3131453B-FF52-4656-A925-2CB425CEF99A}" type="sibTrans" cxnId="{293D394C-E32F-4434-B54B-A38FE7E92EAD}">
      <dgm:prSet/>
      <dgm:spPr/>
      <dgm:t>
        <a:bodyPr/>
        <a:lstStyle/>
        <a:p>
          <a:endParaRPr lang="el-GR"/>
        </a:p>
      </dgm:t>
    </dgm:pt>
    <dgm:pt modelId="{C9C2928C-336A-4B50-BFC2-8576F843CA04}">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r>
            <a:rPr lang="el-GR" sz="1400" b="1" dirty="0" smtClean="0">
              <a:latin typeface="Arial" pitchFamily="34" charset="0"/>
              <a:cs typeface="Arial" pitchFamily="34" charset="0"/>
            </a:rPr>
            <a:t>Προϋπολογισμός:     2014  - 2020     11,7  δις</a:t>
          </a:r>
          <a:endParaRPr lang="el-GR" sz="1400" dirty="0"/>
        </a:p>
      </dgm:t>
    </dgm:pt>
    <dgm:pt modelId="{6E1E40DE-CF81-432E-B4C6-DE5851D8AA01}" type="parTrans" cxnId="{4B741F43-38E7-43ED-9CFD-E3CDBDF78C09}">
      <dgm:prSet/>
      <dgm:spPr/>
      <dgm:t>
        <a:bodyPr/>
        <a:lstStyle/>
        <a:p>
          <a:endParaRPr lang="el-GR"/>
        </a:p>
      </dgm:t>
    </dgm:pt>
    <dgm:pt modelId="{F8DA5758-CBB6-4416-B48D-5ABBF8CA4114}" type="sibTrans" cxnId="{4B741F43-38E7-43ED-9CFD-E3CDBDF78C09}">
      <dgm:prSet/>
      <dgm:spPr/>
      <dgm:t>
        <a:bodyPr/>
        <a:lstStyle/>
        <a:p>
          <a:endParaRPr lang="el-GR"/>
        </a:p>
      </dgm:t>
    </dgm:pt>
    <dgm:pt modelId="{8B07F355-E6A5-4721-BBB4-042E907BE6B4}">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r>
            <a:rPr lang="el-GR" sz="1400" b="1" dirty="0" smtClean="0">
              <a:latin typeface="Arial" pitchFamily="34" charset="0"/>
              <a:cs typeface="Arial" pitchFamily="34" charset="0"/>
            </a:rPr>
            <a:t>Επιτυγχάνεται:  με   την προετοιμασία  και  υποστήριξη   της  ενίσχυσης  των  θεσμών και  του  κράτους  δικαίου, την  υποστήριξη  των  ανθρωπίνων  δικαιωμάτων, θεμελιωδών  ελευθεριών , διοικητικές  οικονομικές  μεταρρυθμίσεις  και  περιφερειακή  και  διασυνοριακή  συνεργασία. </a:t>
          </a:r>
          <a:endParaRPr lang="el-GR" sz="1400" b="1" dirty="0">
            <a:latin typeface="Arial" pitchFamily="34" charset="0"/>
            <a:cs typeface="Arial" pitchFamily="34" charset="0"/>
          </a:endParaRPr>
        </a:p>
      </dgm:t>
    </dgm:pt>
    <dgm:pt modelId="{21DE00E3-3A59-4E30-A9EC-FC60F52A2DD0}" type="parTrans" cxnId="{0C3AE126-5DDA-4D9E-BED9-D277E65F522D}">
      <dgm:prSet/>
      <dgm:spPr/>
      <dgm:t>
        <a:bodyPr/>
        <a:lstStyle/>
        <a:p>
          <a:endParaRPr lang="el-GR"/>
        </a:p>
      </dgm:t>
    </dgm:pt>
    <dgm:pt modelId="{442F2661-A9F3-4437-8CAB-DB13C9B66E7C}" type="sibTrans" cxnId="{0C3AE126-5DDA-4D9E-BED9-D277E65F522D}">
      <dgm:prSet/>
      <dgm:spPr/>
      <dgm:t>
        <a:bodyPr/>
        <a:lstStyle/>
        <a:p>
          <a:endParaRPr lang="el-GR"/>
        </a:p>
      </dgm:t>
    </dgm:pt>
    <dgm:pt modelId="{514BD91C-250C-42B4-9FA5-33B79446D066}">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endParaRPr lang="el-GR" sz="1400" dirty="0"/>
        </a:p>
      </dgm:t>
    </dgm:pt>
    <dgm:pt modelId="{EA0E41FC-079A-4D32-8096-5F2826C9E72D}" type="parTrans" cxnId="{28C4BD4C-AD2F-4E80-814A-62E4F31D8ACE}">
      <dgm:prSet/>
      <dgm:spPr/>
      <dgm:t>
        <a:bodyPr/>
        <a:lstStyle/>
        <a:p>
          <a:endParaRPr lang="el-GR"/>
        </a:p>
      </dgm:t>
    </dgm:pt>
    <dgm:pt modelId="{CBD2C200-FB04-4CA9-92CB-703CE9DBE31A}" type="sibTrans" cxnId="{28C4BD4C-AD2F-4E80-814A-62E4F31D8ACE}">
      <dgm:prSet/>
      <dgm:spPr/>
      <dgm:t>
        <a:bodyPr/>
        <a:lstStyle/>
        <a:p>
          <a:endParaRPr lang="el-GR"/>
        </a:p>
      </dgm:t>
    </dgm:pt>
    <dgm:pt modelId="{9744FB78-2DF0-40E3-A4E9-00F1BEEBCC37}">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r>
            <a:rPr lang="el-GR" sz="1400" b="1" dirty="0" smtClean="0">
              <a:latin typeface="Arial" pitchFamily="34" charset="0"/>
              <a:cs typeface="Arial" pitchFamily="34" charset="0"/>
            </a:rPr>
            <a:t>Η  βοήθεια  χορηγείται  ανάλογα  με  την  πρόοδο  που  έχει  πραγματοποιήσει  η  δικαιούχος  χώρα.</a:t>
          </a:r>
          <a:endParaRPr lang="el-GR" sz="1400" b="1" dirty="0">
            <a:latin typeface="Arial" pitchFamily="34" charset="0"/>
            <a:cs typeface="Arial" pitchFamily="34" charset="0"/>
          </a:endParaRPr>
        </a:p>
      </dgm:t>
    </dgm:pt>
    <dgm:pt modelId="{CD085800-654D-46D9-A62F-7E955AFA23CF}" type="parTrans" cxnId="{E628588C-207C-44F3-8D22-BAE39A519905}">
      <dgm:prSet/>
      <dgm:spPr/>
      <dgm:t>
        <a:bodyPr/>
        <a:lstStyle/>
        <a:p>
          <a:endParaRPr lang="el-GR"/>
        </a:p>
      </dgm:t>
    </dgm:pt>
    <dgm:pt modelId="{E06EF9EF-853B-4C49-AD51-8046E5DDFF1E}" type="sibTrans" cxnId="{E628588C-207C-44F3-8D22-BAE39A519905}">
      <dgm:prSet/>
      <dgm:spPr/>
      <dgm:t>
        <a:bodyPr/>
        <a:lstStyle/>
        <a:p>
          <a:endParaRPr lang="el-GR"/>
        </a:p>
      </dgm:t>
    </dgm:pt>
    <dgm:pt modelId="{D38BBCCA-7E2C-4FEF-A12F-6FC97D5511F9}">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endParaRPr lang="el-GR" sz="1400" b="1" dirty="0">
            <a:latin typeface="Arial" pitchFamily="34" charset="0"/>
            <a:cs typeface="Arial" pitchFamily="34" charset="0"/>
          </a:endParaRPr>
        </a:p>
      </dgm:t>
    </dgm:pt>
    <dgm:pt modelId="{BB5F3E73-F4EF-4D1B-A936-A1AD3EFBA4E2}" type="parTrans" cxnId="{A7E1AD72-9E92-4D71-A1AC-9828A102A791}">
      <dgm:prSet/>
      <dgm:spPr/>
      <dgm:t>
        <a:bodyPr/>
        <a:lstStyle/>
        <a:p>
          <a:endParaRPr lang="el-GR"/>
        </a:p>
      </dgm:t>
    </dgm:pt>
    <dgm:pt modelId="{F0891CBF-B58E-4E56-B8E1-89E287183CBC}" type="sibTrans" cxnId="{A7E1AD72-9E92-4D71-A1AC-9828A102A791}">
      <dgm:prSet/>
      <dgm:spPr/>
      <dgm:t>
        <a:bodyPr/>
        <a:lstStyle/>
        <a:p>
          <a:endParaRPr lang="el-GR"/>
        </a:p>
      </dgm:t>
    </dgm:pt>
    <dgm:pt modelId="{E9523EAF-4747-402B-A7F6-9BB126AC250E}">
      <dgm:prSet phldrT="[Κείμενο]" custT="1">
        <dgm:style>
          <a:lnRef idx="2">
            <a:schemeClr val="accent3"/>
          </a:lnRef>
          <a:fillRef idx="1">
            <a:schemeClr val="lt1"/>
          </a:fillRef>
          <a:effectRef idx="0">
            <a:schemeClr val="accent3"/>
          </a:effectRef>
          <a:fontRef idx="minor">
            <a:schemeClr val="dk1"/>
          </a:fontRef>
        </dgm:style>
      </dgm:prSet>
      <dgm:spPr/>
      <dgm:t>
        <a:bodyPr/>
        <a:lstStyle/>
        <a:p>
          <a:pPr algn="just"/>
          <a:r>
            <a:rPr lang="el-GR" sz="1400" b="1" dirty="0" smtClean="0">
              <a:latin typeface="Arial" pitchFamily="34" charset="0"/>
              <a:cs typeface="Arial" pitchFamily="34" charset="0"/>
            </a:rPr>
            <a:t>Προϋπολογισμός:     20</a:t>
          </a:r>
          <a:r>
            <a:rPr lang="en-US" sz="1400" b="1" dirty="0" smtClean="0">
              <a:latin typeface="Arial" pitchFamily="34" charset="0"/>
              <a:cs typeface="Arial" pitchFamily="34" charset="0"/>
            </a:rPr>
            <a:t>20</a:t>
          </a:r>
          <a:r>
            <a:rPr lang="el-GR" sz="1400" b="1" dirty="0" smtClean="0">
              <a:latin typeface="Arial" pitchFamily="34" charset="0"/>
              <a:cs typeface="Arial" pitchFamily="34" charset="0"/>
            </a:rPr>
            <a:t>  - 202</a:t>
          </a:r>
          <a:r>
            <a:rPr lang="en-US" sz="1400" b="1" dirty="0" smtClean="0">
              <a:latin typeface="Arial" pitchFamily="34" charset="0"/>
              <a:cs typeface="Arial" pitchFamily="34" charset="0"/>
            </a:rPr>
            <a:t>5</a:t>
          </a:r>
          <a:r>
            <a:rPr lang="el-GR" sz="1400" b="1" dirty="0" smtClean="0">
              <a:latin typeface="Arial" pitchFamily="34" charset="0"/>
              <a:cs typeface="Arial" pitchFamily="34" charset="0"/>
            </a:rPr>
            <a:t>     1</a:t>
          </a:r>
          <a:r>
            <a:rPr lang="en-US" sz="1400" b="1" dirty="0" smtClean="0">
              <a:latin typeface="Arial" pitchFamily="34" charset="0"/>
              <a:cs typeface="Arial" pitchFamily="34" charset="0"/>
            </a:rPr>
            <a:t>7</a:t>
          </a:r>
          <a:r>
            <a:rPr lang="el-GR" sz="1400" b="1" dirty="0" smtClean="0">
              <a:latin typeface="Arial" pitchFamily="34" charset="0"/>
              <a:cs typeface="Arial" pitchFamily="34" charset="0"/>
            </a:rPr>
            <a:t>,</a:t>
          </a:r>
          <a:r>
            <a:rPr lang="en-US" sz="1400" b="1" dirty="0" smtClean="0">
              <a:latin typeface="Arial" pitchFamily="34" charset="0"/>
              <a:cs typeface="Arial" pitchFamily="34" charset="0"/>
            </a:rPr>
            <a:t>2</a:t>
          </a:r>
          <a:r>
            <a:rPr lang="el-GR" sz="1400" b="1" dirty="0" smtClean="0">
              <a:latin typeface="Arial" pitchFamily="34" charset="0"/>
              <a:cs typeface="Arial" pitchFamily="34" charset="0"/>
            </a:rPr>
            <a:t>  δις</a:t>
          </a:r>
          <a:endParaRPr lang="el-GR" sz="1400" dirty="0"/>
        </a:p>
      </dgm:t>
    </dgm:pt>
    <dgm:pt modelId="{9A0004FF-1FD5-46D1-9502-9F70B2A2747B}" type="parTrans" cxnId="{4B2BB0B2-77D5-47FC-8137-DBCAEDD34D04}">
      <dgm:prSet/>
      <dgm:spPr/>
    </dgm:pt>
    <dgm:pt modelId="{DD4492EE-C838-4154-B430-B2C1225AA7DB}" type="sibTrans" cxnId="{4B2BB0B2-77D5-47FC-8137-DBCAEDD34D04}">
      <dgm:prSet/>
      <dgm:spPr/>
    </dgm:pt>
    <dgm:pt modelId="{61064DC9-A044-4F9B-931B-2919FECBA318}" type="pres">
      <dgm:prSet presAssocID="{226AA22B-419E-4599-A71C-51AA065F60A2}" presName="Name0" presStyleCnt="0">
        <dgm:presLayoutVars>
          <dgm:dir/>
          <dgm:animLvl val="lvl"/>
          <dgm:resizeHandles val="exact"/>
        </dgm:presLayoutVars>
      </dgm:prSet>
      <dgm:spPr/>
      <dgm:t>
        <a:bodyPr/>
        <a:lstStyle/>
        <a:p>
          <a:endParaRPr lang="el-GR"/>
        </a:p>
      </dgm:t>
    </dgm:pt>
    <dgm:pt modelId="{2F52700E-A54D-4FDA-B24E-7BF999B4784F}" type="pres">
      <dgm:prSet presAssocID="{2C10146B-EAE1-450D-97FD-0D1D568614F3}" presName="composite" presStyleCnt="0"/>
      <dgm:spPr/>
    </dgm:pt>
    <dgm:pt modelId="{01F4A0B0-5C8A-436D-BB5A-B4DD80611620}" type="pres">
      <dgm:prSet presAssocID="{2C10146B-EAE1-450D-97FD-0D1D568614F3}" presName="parTx" presStyleLbl="alignNode1" presStyleIdx="0" presStyleCnt="1" custScaleX="102614" custScaleY="91775" custLinFactNeighborX="-1830" custLinFactNeighborY="-37852">
        <dgm:presLayoutVars>
          <dgm:chMax val="0"/>
          <dgm:chPref val="0"/>
          <dgm:bulletEnabled val="1"/>
        </dgm:presLayoutVars>
      </dgm:prSet>
      <dgm:spPr/>
      <dgm:t>
        <a:bodyPr/>
        <a:lstStyle/>
        <a:p>
          <a:endParaRPr lang="el-GR"/>
        </a:p>
      </dgm:t>
    </dgm:pt>
    <dgm:pt modelId="{69DE0ACD-2BFA-402A-B1E3-4B7D97B449C6}" type="pres">
      <dgm:prSet presAssocID="{2C10146B-EAE1-450D-97FD-0D1D568614F3}" presName="desTx" presStyleLbl="alignAccFollowNode1" presStyleIdx="0" presStyleCnt="1" custScaleX="102220" custScaleY="101743">
        <dgm:presLayoutVars>
          <dgm:bulletEnabled val="1"/>
        </dgm:presLayoutVars>
      </dgm:prSet>
      <dgm:spPr/>
      <dgm:t>
        <a:bodyPr/>
        <a:lstStyle/>
        <a:p>
          <a:endParaRPr lang="el-GR"/>
        </a:p>
      </dgm:t>
    </dgm:pt>
  </dgm:ptLst>
  <dgm:cxnLst>
    <dgm:cxn modelId="{73220DA7-311F-42EA-8EEB-F3E281D692B3}" type="presOf" srcId="{226AA22B-419E-4599-A71C-51AA065F60A2}" destId="{61064DC9-A044-4F9B-931B-2919FECBA318}" srcOrd="0" destOrd="0" presId="urn:microsoft.com/office/officeart/2005/8/layout/hList1"/>
    <dgm:cxn modelId="{FEAD1362-6299-4C9A-AD2F-4BDBF74C81B7}" type="presOf" srcId="{5EE54823-44A7-44C7-9271-5B06E0C95BE6}" destId="{69DE0ACD-2BFA-402A-B1E3-4B7D97B449C6}" srcOrd="0" destOrd="1" presId="urn:microsoft.com/office/officeart/2005/8/layout/hList1"/>
    <dgm:cxn modelId="{7872D3ED-6144-42F9-81C6-DC923A448B66}" type="presOf" srcId="{E9523EAF-4747-402B-A7F6-9BB126AC250E}" destId="{69DE0ACD-2BFA-402A-B1E3-4B7D97B449C6}" srcOrd="0" destOrd="6" presId="urn:microsoft.com/office/officeart/2005/8/layout/hList1"/>
    <dgm:cxn modelId="{4168292F-54B0-4FB8-8E27-990812D68AED}" srcId="{226AA22B-419E-4599-A71C-51AA065F60A2}" destId="{2C10146B-EAE1-450D-97FD-0D1D568614F3}" srcOrd="0" destOrd="0" parTransId="{B7BCB284-99F7-403B-94D1-C878F5AE06F1}" sibTransId="{E3A8C237-4644-4C5A-A0C9-06F95C58F0C9}"/>
    <dgm:cxn modelId="{E628588C-207C-44F3-8D22-BAE39A519905}" srcId="{2C10146B-EAE1-450D-97FD-0D1D568614F3}" destId="{9744FB78-2DF0-40E3-A4E9-00F1BEEBCC37}" srcOrd="12" destOrd="0" parTransId="{CD085800-654D-46D9-A62F-7E955AFA23CF}" sibTransId="{E06EF9EF-853B-4C49-AD51-8046E5DDFF1E}"/>
    <dgm:cxn modelId="{32254D1C-C5F3-44A1-A866-FACAF52B7100}" srcId="{2C10146B-EAE1-450D-97FD-0D1D568614F3}" destId="{5C1E77E1-F3A5-474B-969A-D799529FA8D1}" srcOrd="0" destOrd="0" parTransId="{334056B8-0389-492E-BA94-D01B995A8AE9}" sibTransId="{2127B39D-1E72-40BB-BA52-28BF655B8208}"/>
    <dgm:cxn modelId="{5F96D10E-14C7-414D-8337-9685425D5D17}" type="presOf" srcId="{2C10146B-EAE1-450D-97FD-0D1D568614F3}" destId="{01F4A0B0-5C8A-436D-BB5A-B4DD80611620}" srcOrd="0" destOrd="0" presId="urn:microsoft.com/office/officeart/2005/8/layout/hList1"/>
    <dgm:cxn modelId="{41206D88-1BE4-48E2-A9FD-4DD270D921B9}" srcId="{2C10146B-EAE1-450D-97FD-0D1D568614F3}" destId="{37BE177A-B180-47F6-9AA8-E83D9549A4AC}" srcOrd="8" destOrd="0" parTransId="{2C8B4A59-4607-4B8C-A635-A17AB8A48030}" sibTransId="{FD43EC8E-55FC-4CD1-B7C8-C844A16499F9}"/>
    <dgm:cxn modelId="{5AFEF579-4FCF-4726-AD41-5BEFB216CD14}" type="presOf" srcId="{5C1E77E1-F3A5-474B-969A-D799529FA8D1}" destId="{69DE0ACD-2BFA-402A-B1E3-4B7D97B449C6}" srcOrd="0" destOrd="0" presId="urn:microsoft.com/office/officeart/2005/8/layout/hList1"/>
    <dgm:cxn modelId="{DD8EFB6A-FE2B-4070-9940-69960227A93C}" type="presOf" srcId="{8B07F355-E6A5-4721-BBB4-042E907BE6B4}" destId="{69DE0ACD-2BFA-402A-B1E3-4B7D97B449C6}" srcOrd="0" destOrd="10" presId="urn:microsoft.com/office/officeart/2005/8/layout/hList1"/>
    <dgm:cxn modelId="{4B741F43-38E7-43ED-9CFD-E3CDBDF78C09}" srcId="{2C10146B-EAE1-450D-97FD-0D1D568614F3}" destId="{C9C2928C-336A-4B50-BFC2-8576F843CA04}" srcOrd="5" destOrd="0" parTransId="{6E1E40DE-CF81-432E-B4C6-DE5851D8AA01}" sibTransId="{F8DA5758-CBB6-4416-B48D-5ABBF8CA4114}"/>
    <dgm:cxn modelId="{4B2BB0B2-77D5-47FC-8137-DBCAEDD34D04}" srcId="{2C10146B-EAE1-450D-97FD-0D1D568614F3}" destId="{E9523EAF-4747-402B-A7F6-9BB126AC250E}" srcOrd="6" destOrd="0" parTransId="{9A0004FF-1FD5-46D1-9502-9F70B2A2747B}" sibTransId="{DD4492EE-C838-4154-B430-B2C1225AA7DB}"/>
    <dgm:cxn modelId="{A3A049EC-7F25-4D07-9898-62C5DFB36611}" srcId="{2C10146B-EAE1-450D-97FD-0D1D568614F3}" destId="{83C4AD9B-1973-4F82-8379-7E8EFDB7B063}" srcOrd="4" destOrd="0" parTransId="{8C4F06D8-9C8C-4EDD-8CC2-A4D67F13A5D4}" sibTransId="{55260F2B-BD95-4C94-B318-FD98EBD82A7B}"/>
    <dgm:cxn modelId="{6FC34971-E40E-4912-99F6-CF1849CCF021}" srcId="{2C10146B-EAE1-450D-97FD-0D1D568614F3}" destId="{B239418A-2435-4E71-AAB0-66A13E9F7BD2}" srcOrd="3" destOrd="0" parTransId="{EB50A0B8-B279-4C90-B488-96C68060B812}" sibTransId="{EAEFA79C-5447-4308-9C6F-C2C367FEF685}"/>
    <dgm:cxn modelId="{C26AD34A-0133-4EC0-A577-B85F876E2F6C}" type="presOf" srcId="{D38BBCCA-7E2C-4FEF-A12F-6FC97D5511F9}" destId="{69DE0ACD-2BFA-402A-B1E3-4B7D97B449C6}" srcOrd="0" destOrd="11" presId="urn:microsoft.com/office/officeart/2005/8/layout/hList1"/>
    <dgm:cxn modelId="{293D394C-E32F-4434-B54B-A38FE7E92EAD}" srcId="{2C10146B-EAE1-450D-97FD-0D1D568614F3}" destId="{D2A2D2B0-060B-470B-A5C2-9F5249E37271}" srcOrd="7" destOrd="0" parTransId="{957676C9-61F2-4BE4-8718-2A6E67E57AC6}" sibTransId="{3131453B-FF52-4656-A925-2CB425CEF99A}"/>
    <dgm:cxn modelId="{28C4BD4C-AD2F-4E80-814A-62E4F31D8ACE}" srcId="{2C10146B-EAE1-450D-97FD-0D1D568614F3}" destId="{514BD91C-250C-42B4-9FA5-33B79446D066}" srcOrd="9" destOrd="0" parTransId="{EA0E41FC-079A-4D32-8096-5F2826C9E72D}" sibTransId="{CBD2C200-FB04-4CA9-92CB-703CE9DBE31A}"/>
    <dgm:cxn modelId="{AFCCF1F8-7B22-4D47-87C0-F94FF69886E8}" type="presOf" srcId="{9744FB78-2DF0-40E3-A4E9-00F1BEEBCC37}" destId="{69DE0ACD-2BFA-402A-B1E3-4B7D97B449C6}" srcOrd="0" destOrd="12" presId="urn:microsoft.com/office/officeart/2005/8/layout/hList1"/>
    <dgm:cxn modelId="{7B911955-A884-4213-809B-8508122DDEF5}" type="presOf" srcId="{83C4AD9B-1973-4F82-8379-7E8EFDB7B063}" destId="{69DE0ACD-2BFA-402A-B1E3-4B7D97B449C6}" srcOrd="0" destOrd="4" presId="urn:microsoft.com/office/officeart/2005/8/layout/hList1"/>
    <dgm:cxn modelId="{9398AD16-646C-4C21-8912-C5AC78402043}" type="presOf" srcId="{B6C17E23-C7DD-4933-9F69-01880B94B5B1}" destId="{69DE0ACD-2BFA-402A-B1E3-4B7D97B449C6}" srcOrd="0" destOrd="2" presId="urn:microsoft.com/office/officeart/2005/8/layout/hList1"/>
    <dgm:cxn modelId="{6348F70E-BFF1-428B-9B19-B2699C071F49}" type="presOf" srcId="{C9C2928C-336A-4B50-BFC2-8576F843CA04}" destId="{69DE0ACD-2BFA-402A-B1E3-4B7D97B449C6}" srcOrd="0" destOrd="5" presId="urn:microsoft.com/office/officeart/2005/8/layout/hList1"/>
    <dgm:cxn modelId="{5D55CF48-402C-47DD-A29D-CF53A6624A65}" type="presOf" srcId="{D2A2D2B0-060B-470B-A5C2-9F5249E37271}" destId="{69DE0ACD-2BFA-402A-B1E3-4B7D97B449C6}" srcOrd="0" destOrd="7" presId="urn:microsoft.com/office/officeart/2005/8/layout/hList1"/>
    <dgm:cxn modelId="{7ABF611E-E825-4EFA-B34D-6C50F9829417}" type="presOf" srcId="{B239418A-2435-4E71-AAB0-66A13E9F7BD2}" destId="{69DE0ACD-2BFA-402A-B1E3-4B7D97B449C6}" srcOrd="0" destOrd="3" presId="urn:microsoft.com/office/officeart/2005/8/layout/hList1"/>
    <dgm:cxn modelId="{63CDFF54-3B97-4E20-B988-A789EF0ED8C3}" type="presOf" srcId="{37BE177A-B180-47F6-9AA8-E83D9549A4AC}" destId="{69DE0ACD-2BFA-402A-B1E3-4B7D97B449C6}" srcOrd="0" destOrd="8" presId="urn:microsoft.com/office/officeart/2005/8/layout/hList1"/>
    <dgm:cxn modelId="{EA77E914-45FF-4B89-BD9F-B6455AB5057A}" srcId="{2C10146B-EAE1-450D-97FD-0D1D568614F3}" destId="{B6C17E23-C7DD-4933-9F69-01880B94B5B1}" srcOrd="2" destOrd="0" parTransId="{4AB3E13A-22AC-4FD6-9DFF-4B116B847834}" sibTransId="{9C86B554-9BCD-4C69-886F-8FAB012A0B0A}"/>
    <dgm:cxn modelId="{A57579BE-3BAE-44F5-9BFA-72E26B946031}" type="presOf" srcId="{514BD91C-250C-42B4-9FA5-33B79446D066}" destId="{69DE0ACD-2BFA-402A-B1E3-4B7D97B449C6}" srcOrd="0" destOrd="9" presId="urn:microsoft.com/office/officeart/2005/8/layout/hList1"/>
    <dgm:cxn modelId="{C6127413-F821-4489-8760-66D859EB1275}" srcId="{2C10146B-EAE1-450D-97FD-0D1D568614F3}" destId="{5EE54823-44A7-44C7-9271-5B06E0C95BE6}" srcOrd="1" destOrd="0" parTransId="{5EFEEECC-7D4F-4498-BF82-27A557849842}" sibTransId="{C93A06DB-09BC-4CC1-9F33-28789FEB2B01}"/>
    <dgm:cxn modelId="{A7E1AD72-9E92-4D71-A1AC-9828A102A791}" srcId="{2C10146B-EAE1-450D-97FD-0D1D568614F3}" destId="{D38BBCCA-7E2C-4FEF-A12F-6FC97D5511F9}" srcOrd="11" destOrd="0" parTransId="{BB5F3E73-F4EF-4D1B-A936-A1AD3EFBA4E2}" sibTransId="{F0891CBF-B58E-4E56-B8E1-89E287183CBC}"/>
    <dgm:cxn modelId="{0C3AE126-5DDA-4D9E-BED9-D277E65F522D}" srcId="{2C10146B-EAE1-450D-97FD-0D1D568614F3}" destId="{8B07F355-E6A5-4721-BBB4-042E907BE6B4}" srcOrd="10" destOrd="0" parTransId="{21DE00E3-3A59-4E30-A9EC-FC60F52A2DD0}" sibTransId="{442F2661-A9F3-4437-8CAB-DB13C9B66E7C}"/>
    <dgm:cxn modelId="{1AC0F4F0-D34E-4753-9882-1DB28D759387}" type="presParOf" srcId="{61064DC9-A044-4F9B-931B-2919FECBA318}" destId="{2F52700E-A54D-4FDA-B24E-7BF999B4784F}" srcOrd="0" destOrd="0" presId="urn:microsoft.com/office/officeart/2005/8/layout/hList1"/>
    <dgm:cxn modelId="{41119F0E-17DE-4B70-BECC-61683E0EFB18}" type="presParOf" srcId="{2F52700E-A54D-4FDA-B24E-7BF999B4784F}" destId="{01F4A0B0-5C8A-436D-BB5A-B4DD80611620}" srcOrd="0" destOrd="0" presId="urn:microsoft.com/office/officeart/2005/8/layout/hList1"/>
    <dgm:cxn modelId="{33C84027-6EAA-4DD5-8184-E2BB126B876D}" type="presParOf" srcId="{2F52700E-A54D-4FDA-B24E-7BF999B4784F}" destId="{69DE0ACD-2BFA-402A-B1E3-4B7D97B449C6}" srcOrd="1" destOrd="0" presId="urn:microsoft.com/office/officeart/2005/8/layout/h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1E1518F-9E51-4FBC-8A3C-0B5C01A5BF38}" type="datetimeFigureOut">
              <a:rPr lang="el-GR" smtClean="0"/>
              <a:pPr/>
              <a:t>4/6/2020</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0B14163-C2E7-4B44-9AB3-388B62C93B37}" type="slidenum">
              <a:rPr lang="el-GR" smtClean="0"/>
              <a:pPr/>
              <a:t>‹#›</a:t>
            </a:fld>
            <a:endParaRPr lang="el-G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046BFC-1261-499A-9F69-ED670095C647}" type="datetimeFigureOut">
              <a:rPr lang="el-GR" smtClean="0"/>
              <a:pPr/>
              <a:t>4/6/2020</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4AF2F7-A55D-4AAB-95A9-11C3F78BC5B1}" type="slidenum">
              <a:rPr lang="el-GR" smtClean="0"/>
              <a:pPr/>
              <a:t>‹#›</a:t>
            </a:fld>
            <a:endParaRPr lang="el-GR"/>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a:p>
        </p:txBody>
      </p:sp>
      <p:sp>
        <p:nvSpPr>
          <p:cNvPr id="4" name="3 - Θέση αριθμού διαφάνειας"/>
          <p:cNvSpPr>
            <a:spLocks noGrp="1"/>
          </p:cNvSpPr>
          <p:nvPr>
            <p:ph type="sldNum" sz="quarter" idx="10"/>
          </p:nvPr>
        </p:nvSpPr>
        <p:spPr/>
        <p:txBody>
          <a:bodyPr/>
          <a:lstStyle/>
          <a:p>
            <a:fld id="{D24AF2F7-A55D-4AAB-95A9-11C3F78BC5B1}" type="slidenum">
              <a:rPr lang="el-GR" smtClean="0"/>
              <a:pPr/>
              <a:t>4</a:t>
            </a:fld>
            <a:endParaRPr lang="el-G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smtClean="0"/>
          </a:p>
          <a:p>
            <a:endParaRPr lang="en-US" dirty="0" smtClean="0"/>
          </a:p>
          <a:p>
            <a:endParaRPr lang="el-GR" dirty="0"/>
          </a:p>
        </p:txBody>
      </p:sp>
      <p:sp>
        <p:nvSpPr>
          <p:cNvPr id="4" name="3 - Θέση αριθμού διαφάνειας"/>
          <p:cNvSpPr>
            <a:spLocks noGrp="1"/>
          </p:cNvSpPr>
          <p:nvPr>
            <p:ph type="sldNum" sz="quarter" idx="10"/>
          </p:nvPr>
        </p:nvSpPr>
        <p:spPr/>
        <p:txBody>
          <a:bodyPr/>
          <a:lstStyle/>
          <a:p>
            <a:fld id="{D24AF2F7-A55D-4AAB-95A9-11C3F78BC5B1}" type="slidenum">
              <a:rPr lang="el-GR" smtClean="0"/>
              <a:pPr/>
              <a:t>10</a:t>
            </a:fld>
            <a:endParaRPr lang="el-G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n-US" dirty="0" smtClean="0"/>
          </a:p>
          <a:p>
            <a:endParaRPr lang="en-US" dirty="0" smtClean="0"/>
          </a:p>
          <a:p>
            <a:endParaRPr lang="el-GR" dirty="0"/>
          </a:p>
        </p:txBody>
      </p:sp>
      <p:sp>
        <p:nvSpPr>
          <p:cNvPr id="4" name="3 - Θέση αριθμού διαφάνειας"/>
          <p:cNvSpPr>
            <a:spLocks noGrp="1"/>
          </p:cNvSpPr>
          <p:nvPr>
            <p:ph type="sldNum" sz="quarter" idx="10"/>
          </p:nvPr>
        </p:nvSpPr>
        <p:spPr/>
        <p:txBody>
          <a:bodyPr/>
          <a:lstStyle/>
          <a:p>
            <a:fld id="{D24AF2F7-A55D-4AAB-95A9-11C3F78BC5B1}" type="slidenum">
              <a:rPr lang="el-GR" smtClean="0"/>
              <a:pPr/>
              <a:t>11</a:t>
            </a:fld>
            <a:endParaRPr lang="el-G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24AF2F7-A55D-4AAB-95A9-11C3F78BC5B1}" type="slidenum">
              <a:rPr lang="el-GR" smtClean="0"/>
              <a:pPr/>
              <a:t>12</a:t>
            </a:fld>
            <a:endParaRPr lang="el-G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εικόνας διαφάνειας"/>
          <p:cNvSpPr>
            <a:spLocks noGrp="1" noRot="1" noChangeAspect="1"/>
          </p:cNvSpPr>
          <p:nvPr>
            <p:ph type="sldImg"/>
          </p:nvPr>
        </p:nvSpPr>
        <p:spPr/>
      </p:sp>
      <p:sp>
        <p:nvSpPr>
          <p:cNvPr id="3" name="2 - Θέση σημειώσεων"/>
          <p:cNvSpPr>
            <a:spLocks noGrp="1"/>
          </p:cNvSpPr>
          <p:nvPr>
            <p:ph type="body" idx="1"/>
          </p:nvPr>
        </p:nvSpPr>
        <p:spPr/>
        <p:txBody>
          <a:bodyPr>
            <a:normAutofit/>
          </a:bodyPr>
          <a:lstStyle/>
          <a:p>
            <a:endParaRPr lang="el-GR" dirty="0"/>
          </a:p>
        </p:txBody>
      </p:sp>
      <p:sp>
        <p:nvSpPr>
          <p:cNvPr id="4" name="3 - Θέση αριθμού διαφάνειας"/>
          <p:cNvSpPr>
            <a:spLocks noGrp="1"/>
          </p:cNvSpPr>
          <p:nvPr>
            <p:ph type="sldNum" sz="quarter" idx="10"/>
          </p:nvPr>
        </p:nvSpPr>
        <p:spPr/>
        <p:txBody>
          <a:bodyPr/>
          <a:lstStyle/>
          <a:p>
            <a:fld id="{D24AF2F7-A55D-4AAB-95A9-11C3F78BC5B1}" type="slidenum">
              <a:rPr lang="el-GR" smtClean="0"/>
              <a:pPr/>
              <a:t>16</a:t>
            </a:fld>
            <a:endParaRPr lang="el-G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CE1AAC9-864F-49F6-B006-7116761F37BD}" type="datetime1">
              <a:rPr lang="el-GR" smtClean="0"/>
              <a:pPr/>
              <a:t>4/6/2020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46D232F2-EFF3-472A-9B2F-74C2FA450049}" type="datetime1">
              <a:rPr lang="el-GR" smtClean="0"/>
              <a:pPr/>
              <a:t>4/6/2020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3B42444-FDC9-4033-8B79-F932CAF6549C}" type="datetime1">
              <a:rPr lang="el-GR" smtClean="0"/>
              <a:pPr/>
              <a:t>4/6/2020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923F8DE0-9C05-4898-AD24-CA6322C3C757}" type="datetime1">
              <a:rPr lang="el-GR" smtClean="0"/>
              <a:pPr/>
              <a:t>4/6/2020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B1193831-6F6A-41D6-B4E5-04C7592A296B}" type="datetime1">
              <a:rPr lang="el-GR" smtClean="0"/>
              <a:pPr/>
              <a:t>4/6/2020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6D4DB8B-03A0-404E-9642-FC521549C048}" type="datetime1">
              <a:rPr lang="el-GR" smtClean="0"/>
              <a:pPr/>
              <a:t>4/6/2020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4E97087-6807-453D-94B4-E7E8604032E6}" type="datetime1">
              <a:rPr lang="el-GR" smtClean="0"/>
              <a:pPr/>
              <a:t>4/6/2020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1B5E4205-9164-4AF8-89E3-6FCFC845222F}" type="datetime1">
              <a:rPr lang="el-GR" smtClean="0"/>
              <a:pPr/>
              <a:t>4/6/2020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6C61336-0206-4F90-9D80-DB717F6A8997}" type="datetime1">
              <a:rPr lang="el-GR" smtClean="0"/>
              <a:pPr/>
              <a:t>4/6/2020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9BB9974D-1EE8-402F-A477-E0F7BD084C17}" type="datetime1">
              <a:rPr lang="el-GR" smtClean="0"/>
              <a:pPr/>
              <a:t>4/6/2020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CCC45B4-5BF3-45B3-824A-2B493488D6EF}" type="datetime1">
              <a:rPr lang="el-GR" smtClean="0"/>
              <a:pPr/>
              <a:t>4/6/2020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39422A-4441-4927-903C-D795B4577BCF}" type="datetime1">
              <a:rPr lang="el-GR" smtClean="0"/>
              <a:pPr/>
              <a:t>4/6/2020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4117" r:id="rId1"/>
    <p:sldLayoutId id="2147484118" r:id="rId2"/>
    <p:sldLayoutId id="2147484119" r:id="rId3"/>
    <p:sldLayoutId id="2147484120" r:id="rId4"/>
    <p:sldLayoutId id="2147484121" r:id="rId5"/>
    <p:sldLayoutId id="2147484122" r:id="rId6"/>
    <p:sldLayoutId id="2147484123" r:id="rId7"/>
    <p:sldLayoutId id="2147484124" r:id="rId8"/>
    <p:sldLayoutId id="2147484125" r:id="rId9"/>
    <p:sldLayoutId id="2147484126" r:id="rId10"/>
    <p:sldLayoutId id="2147484127"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5 - Θέση περιεχομένου" descr="DSC01022.JPG"/>
          <p:cNvPicPr>
            <a:picLocks noGrp="1" noChangeAspect="1"/>
          </p:cNvPicPr>
          <p:nvPr>
            <p:ph idx="1"/>
          </p:nvPr>
        </p:nvPicPr>
        <p:blipFill>
          <a:blip r:embed="rId2" cstate="print"/>
          <a:stretch>
            <a:fillRect/>
          </a:stretch>
        </p:blipFill>
        <p:spPr>
          <a:xfrm>
            <a:off x="0" y="0"/>
            <a:ext cx="9144000" cy="6858000"/>
          </a:xfrm>
        </p:spPr>
      </p:pic>
      <p:sp>
        <p:nvSpPr>
          <p:cNvPr id="4" name="3 - Θέση υποσέλιδου"/>
          <p:cNvSpPr>
            <a:spLocks noGrp="1"/>
          </p:cNvSpPr>
          <p:nvPr>
            <p:ph type="ftr" sz="quarter" idx="11"/>
          </p:nvPr>
        </p:nvSpPr>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1</a:t>
            </a:fld>
            <a:endParaRPr lang="el-GR" dirty="0"/>
          </a:p>
        </p:txBody>
      </p:sp>
      <p:pic>
        <p:nvPicPr>
          <p:cNvPr id="7" name="6 - Θέση περιεχομένου" descr="ΠΑΜΑΚ.jpg"/>
          <p:cNvPicPr>
            <a:picLocks noChangeAspect="1"/>
          </p:cNvPicPr>
          <p:nvPr/>
        </p:nvPicPr>
        <p:blipFill>
          <a:blip r:embed="rId3" cstate="print">
            <a:lum bright="31000" contrast="54000"/>
          </a:blip>
          <a:stretch>
            <a:fillRect/>
          </a:stretch>
        </p:blipFill>
        <p:spPr>
          <a:xfrm>
            <a:off x="0" y="0"/>
            <a:ext cx="1979395" cy="1357298"/>
          </a:xfrm>
          <a:prstGeom prst="rect">
            <a:avLst/>
          </a:prstGeom>
        </p:spPr>
      </p:pic>
      <p:sp>
        <p:nvSpPr>
          <p:cNvPr id="10" name="9 - TextBox"/>
          <p:cNvSpPr txBox="1"/>
          <p:nvPr/>
        </p:nvSpPr>
        <p:spPr>
          <a:xfrm>
            <a:off x="5715008" y="6215082"/>
            <a:ext cx="3428992" cy="307777"/>
          </a:xfrm>
          <a:prstGeom prst="rect">
            <a:avLst/>
          </a:prstGeom>
          <a:noFill/>
        </p:spPr>
        <p:txBody>
          <a:bodyPr wrap="square" rtlCol="0">
            <a:spAutoFit/>
          </a:bodyPr>
          <a:lstStyle/>
          <a:p>
            <a:r>
              <a:rPr lang="el-GR" sz="1400" b="1" dirty="0" smtClean="0">
                <a:solidFill>
                  <a:schemeClr val="bg1"/>
                </a:solidFill>
                <a:latin typeface="Arial" pitchFamily="34" charset="0"/>
                <a:cs typeface="Arial" pitchFamily="34" charset="0"/>
              </a:rPr>
              <a:t>Καθηγητής:   ΝΙΚΑΣ  ΧΡΗΣΤΟΣ</a:t>
            </a:r>
            <a:endParaRPr lang="el-GR" sz="1400" b="1" dirty="0">
              <a:solidFill>
                <a:schemeClr val="bg1"/>
              </a:solidFill>
              <a:latin typeface="Arial" pitchFamily="34" charset="0"/>
              <a:cs typeface="Arial" pitchFamily="34" charset="0"/>
            </a:endParaRPr>
          </a:p>
        </p:txBody>
      </p:sp>
      <p:sp>
        <p:nvSpPr>
          <p:cNvPr id="11" name="10 - TextBox"/>
          <p:cNvSpPr txBox="1"/>
          <p:nvPr/>
        </p:nvSpPr>
        <p:spPr>
          <a:xfrm>
            <a:off x="571472" y="2500306"/>
            <a:ext cx="7929618" cy="707886"/>
          </a:xfrm>
          <a:prstGeom prst="rect">
            <a:avLst/>
          </a:prstGeom>
          <a:noFill/>
        </p:spPr>
        <p:txBody>
          <a:bodyPr wrap="square" rtlCol="0">
            <a:spAutoFit/>
          </a:bodyPr>
          <a:lstStyle/>
          <a:p>
            <a:pPr algn="ctr"/>
            <a:r>
              <a:rPr lang="el-GR" sz="4000" b="1" dirty="0" smtClean="0">
                <a:solidFill>
                  <a:schemeClr val="bg1"/>
                </a:solidFill>
              </a:rPr>
              <a:t>ΤΙΤΛΟΣ:   7</a:t>
            </a:r>
            <a:r>
              <a:rPr lang="el-GR" sz="4000" b="1" baseline="30000" dirty="0" smtClean="0">
                <a:solidFill>
                  <a:schemeClr val="bg1"/>
                </a:solidFill>
              </a:rPr>
              <a:t>η</a:t>
            </a:r>
            <a:r>
              <a:rPr lang="el-GR" sz="4000" b="1" dirty="0" smtClean="0">
                <a:solidFill>
                  <a:schemeClr val="bg1"/>
                </a:solidFill>
              </a:rPr>
              <a:t>   ΔΙΕΥΡΥΝΣΗ   Ε.Ε</a:t>
            </a:r>
            <a:endParaRPr lang="el-GR" sz="40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14290"/>
            <a:ext cx="8229600" cy="428628"/>
          </a:xfrm>
        </p:spPr>
        <p:style>
          <a:lnRef idx="0">
            <a:schemeClr val="accent2"/>
          </a:lnRef>
          <a:fillRef idx="3">
            <a:schemeClr val="accent2"/>
          </a:fillRef>
          <a:effectRef idx="3">
            <a:schemeClr val="accent2"/>
          </a:effectRef>
          <a:fontRef idx="minor">
            <a:schemeClr val="lt1"/>
          </a:fontRef>
        </p:style>
        <p:txBody>
          <a:bodyPr>
            <a:normAutofit fontScale="90000"/>
          </a:bodyPr>
          <a:lstStyle/>
          <a:p>
            <a:pPr lvl="1" algn="ctr" rtl="0">
              <a:spcBef>
                <a:spcPct val="0"/>
              </a:spcBef>
            </a:pPr>
            <a:r>
              <a:rPr lang="el-GR" b="1" dirty="0" smtClean="0"/>
              <a:t/>
            </a:r>
            <a:br>
              <a:rPr lang="el-GR" b="1" dirty="0" smtClean="0"/>
            </a:br>
            <a:r>
              <a:rPr lang="en-US" b="1" dirty="0" smtClean="0">
                <a:solidFill>
                  <a:schemeClr val="bg1"/>
                </a:solidFill>
              </a:rPr>
              <a:t> </a:t>
            </a:r>
            <a:r>
              <a:rPr lang="el-GR" sz="1800" b="1" dirty="0" smtClean="0">
                <a:solidFill>
                  <a:schemeClr val="bg1"/>
                </a:solidFill>
                <a:latin typeface="Arial" pitchFamily="34" charset="0"/>
                <a:cs typeface="Arial" pitchFamily="34" charset="0"/>
              </a:rPr>
              <a:t>Ειδική  διαδικασία  για  τα  Δυτικά  Βαλκάνια      </a:t>
            </a:r>
            <a:r>
              <a:rPr lang="el-GR" b="1" u="sng" dirty="0" smtClean="0">
                <a:solidFill>
                  <a:srgbClr val="FF0000"/>
                </a:solidFill>
                <a:latin typeface="Arial" pitchFamily="34" charset="0"/>
                <a:cs typeface="Arial" pitchFamily="34" charset="0"/>
              </a:rPr>
              <a:t/>
            </a:r>
            <a:br>
              <a:rPr lang="el-GR" b="1" u="sng" dirty="0" smtClean="0">
                <a:solidFill>
                  <a:srgbClr val="FF0000"/>
                </a:solidFill>
                <a:latin typeface="Arial" pitchFamily="34" charset="0"/>
                <a:cs typeface="Arial" pitchFamily="34" charset="0"/>
              </a:rPr>
            </a:br>
            <a:endParaRPr lang="el-GR" dirty="0">
              <a:solidFill>
                <a:srgbClr val="FF0000"/>
              </a:solidFill>
            </a:endParaRPr>
          </a:p>
        </p:txBody>
      </p:sp>
      <p:sp>
        <p:nvSpPr>
          <p:cNvPr id="3" name="2 - Θέση περιεχομένου"/>
          <p:cNvSpPr>
            <a:spLocks noGrp="1"/>
          </p:cNvSpPr>
          <p:nvPr>
            <p:ph idx="1"/>
          </p:nvPr>
        </p:nvSpPr>
        <p:spPr>
          <a:xfrm>
            <a:off x="500034" y="714356"/>
            <a:ext cx="8229600" cy="5857916"/>
          </a:xfrm>
        </p:spPr>
        <p:txBody>
          <a:bodyPr>
            <a:normAutofit fontScale="47500" lnSpcReduction="20000"/>
          </a:bodyPr>
          <a:lstStyle/>
          <a:p>
            <a:pPr algn="ctr">
              <a:buNone/>
            </a:pPr>
            <a:endParaRPr lang="el-GR" sz="2300" dirty="0">
              <a:latin typeface="Arial" pitchFamily="34" charset="0"/>
              <a:cs typeface="Arial" pitchFamily="34" charset="0"/>
            </a:endParaRPr>
          </a:p>
          <a:p>
            <a:pPr algn="ctr">
              <a:buNone/>
            </a:pPr>
            <a:r>
              <a:rPr lang="el-GR" sz="3400" b="1" u="sng" dirty="0" smtClean="0">
                <a:latin typeface="Arial" pitchFamily="34" charset="0"/>
                <a:cs typeface="Arial" pitchFamily="34" charset="0"/>
              </a:rPr>
              <a:t>Διαδικασία Σταθεροποίησης και Σύνδεσης ( ΣΣΣ)  πληροφοριακά)</a:t>
            </a:r>
            <a:endParaRPr lang="el-GR" sz="3400" dirty="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algn="just">
              <a:buNone/>
            </a:pPr>
            <a:r>
              <a:rPr lang="el-GR" sz="2300" dirty="0" smtClean="0">
                <a:latin typeface="Arial" pitchFamily="34" charset="0"/>
                <a:cs typeface="Arial" pitchFamily="34" charset="0"/>
              </a:rPr>
              <a:t> </a:t>
            </a:r>
            <a:r>
              <a:rPr lang="en-US" sz="2300" dirty="0" smtClean="0">
                <a:latin typeface="Arial" pitchFamily="34" charset="0"/>
                <a:cs typeface="Arial" pitchFamily="34" charset="0"/>
              </a:rPr>
              <a:t>    </a:t>
            </a:r>
            <a:r>
              <a:rPr lang="el-GR" sz="2300" dirty="0" smtClean="0">
                <a:latin typeface="Arial" pitchFamily="34" charset="0"/>
                <a:cs typeface="Arial" pitchFamily="34" charset="0"/>
              </a:rPr>
              <a:t>   </a:t>
            </a:r>
            <a:r>
              <a:rPr lang="en-US" sz="2300" dirty="0" smtClean="0">
                <a:latin typeface="Arial" pitchFamily="34" charset="0"/>
                <a:cs typeface="Arial" pitchFamily="34" charset="0"/>
              </a:rPr>
              <a:t> </a:t>
            </a:r>
            <a:r>
              <a:rPr lang="el-GR" sz="2500" dirty="0" smtClean="0">
                <a:latin typeface="Arial" pitchFamily="34" charset="0"/>
                <a:cs typeface="Arial" pitchFamily="34" charset="0"/>
              </a:rPr>
              <a:t>Οι  </a:t>
            </a:r>
            <a:r>
              <a:rPr lang="el-GR" sz="2500" dirty="0">
                <a:latin typeface="Arial" pitchFamily="34" charset="0"/>
                <a:cs typeface="Arial" pitchFamily="34" charset="0"/>
              </a:rPr>
              <a:t>σχέσεις  της  Ε.Ε  με  τις  χώρες  των  Δυτικών  Βαλκανίων  έχουν  λάβει  χώρα  εντός  ειδικού  πλαισίου,  που  είναι  </a:t>
            </a:r>
            <a:r>
              <a:rPr lang="el-GR" sz="2500" dirty="0" smtClean="0">
                <a:latin typeface="Arial" pitchFamily="34" charset="0"/>
                <a:cs typeface="Arial" pitchFamily="34" charset="0"/>
              </a:rPr>
              <a:t>γνωστό</a:t>
            </a:r>
            <a:r>
              <a:rPr lang="en-US" sz="2500" dirty="0" smtClean="0">
                <a:latin typeface="Arial" pitchFamily="34" charset="0"/>
                <a:cs typeface="Arial" pitchFamily="34" charset="0"/>
              </a:rPr>
              <a:t> </a:t>
            </a:r>
            <a:r>
              <a:rPr lang="el-GR" sz="2500" dirty="0" smtClean="0">
                <a:latin typeface="Arial" pitchFamily="34" charset="0"/>
                <a:cs typeface="Arial" pitchFamily="34" charset="0"/>
              </a:rPr>
              <a:t>ως  </a:t>
            </a:r>
            <a:r>
              <a:rPr lang="el-GR" sz="2500" dirty="0">
                <a:latin typeface="Arial" pitchFamily="34" charset="0"/>
                <a:cs typeface="Arial" pitchFamily="34" charset="0"/>
              </a:rPr>
              <a:t>διαδικασία  σταθεροποίησης  και  </a:t>
            </a:r>
            <a:r>
              <a:rPr lang="el-GR" sz="2500" dirty="0" smtClean="0">
                <a:latin typeface="Arial" pitchFamily="34" charset="0"/>
                <a:cs typeface="Arial" pitchFamily="34" charset="0"/>
              </a:rPr>
              <a:t>σύνδεσης     </a:t>
            </a:r>
          </a:p>
          <a:p>
            <a:pPr>
              <a:buNone/>
            </a:pPr>
            <a:r>
              <a:rPr lang="el-GR" sz="2500" i="1" dirty="0" smtClean="0">
                <a:latin typeface="Arial" pitchFamily="34" charset="0"/>
                <a:cs typeface="Arial" pitchFamily="34" charset="0"/>
              </a:rPr>
              <a:t>        </a:t>
            </a:r>
            <a:r>
              <a:rPr lang="el-GR" sz="2500" b="1" dirty="0" smtClean="0">
                <a:latin typeface="Arial" pitchFamily="34" charset="0"/>
                <a:cs typeface="Arial" pitchFamily="34" charset="0"/>
              </a:rPr>
              <a:t>Οριοθετήθηκε κατά τη  διάρκεια  της  Ελληνικής Προεδρίας το 2003.</a:t>
            </a:r>
          </a:p>
          <a:p>
            <a:pPr algn="just">
              <a:buNone/>
            </a:pPr>
            <a:endParaRPr lang="el-GR" sz="2300" b="1" dirty="0" smtClean="0">
              <a:latin typeface="Arial" pitchFamily="34" charset="0"/>
              <a:cs typeface="Arial" pitchFamily="34" charset="0"/>
            </a:endParaRPr>
          </a:p>
          <a:p>
            <a:pPr algn="ctr">
              <a:buNone/>
            </a:pPr>
            <a:r>
              <a:rPr lang="el-GR" sz="2900" b="1" dirty="0" smtClean="0">
                <a:latin typeface="Arial" pitchFamily="34" charset="0"/>
                <a:cs typeface="Arial" pitchFamily="34" charset="0"/>
              </a:rPr>
              <a:t>       Η  νέα αυτή  ενισχυμένη προσέγγιση έναντι των χωρών της Νοτιοανατολικής Ευρώπης  προϋποθέτει τα εξής:</a:t>
            </a:r>
          </a:p>
          <a:p>
            <a:pPr algn="just">
              <a:buNone/>
            </a:pPr>
            <a:endParaRPr lang="el-GR" sz="2300" dirty="0" smtClean="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algn="just">
              <a:buNone/>
            </a:pPr>
            <a:endParaRPr lang="en-US" sz="2300" dirty="0" smtClean="0">
              <a:latin typeface="Arial" pitchFamily="34" charset="0"/>
              <a:cs typeface="Arial" pitchFamily="34" charset="0"/>
            </a:endParaRPr>
          </a:p>
          <a:p>
            <a:pPr algn="just">
              <a:buNone/>
            </a:pPr>
            <a:endParaRPr lang="en-US" sz="2300" dirty="0" smtClean="0">
              <a:latin typeface="Arial" pitchFamily="34" charset="0"/>
              <a:cs typeface="Arial" pitchFamily="34" charset="0"/>
            </a:endParaRPr>
          </a:p>
          <a:p>
            <a:pPr algn="just">
              <a:buNone/>
            </a:pPr>
            <a:endParaRPr lang="en-US" sz="2300" dirty="0" smtClean="0">
              <a:latin typeface="Arial" pitchFamily="34" charset="0"/>
              <a:cs typeface="Arial" pitchFamily="34" charset="0"/>
            </a:endParaRPr>
          </a:p>
          <a:p>
            <a:pPr algn="just">
              <a:buNone/>
            </a:pPr>
            <a:endParaRPr lang="en-US" sz="2300" dirty="0" smtClean="0">
              <a:latin typeface="Arial" pitchFamily="34" charset="0"/>
              <a:cs typeface="Arial" pitchFamily="34" charset="0"/>
            </a:endParaRPr>
          </a:p>
          <a:p>
            <a:pPr algn="just">
              <a:buNone/>
            </a:pPr>
            <a:endParaRPr lang="en-US" sz="2300" dirty="0" smtClean="0">
              <a:latin typeface="Arial" pitchFamily="34" charset="0"/>
              <a:cs typeface="Arial" pitchFamily="34" charset="0"/>
            </a:endParaRPr>
          </a:p>
          <a:p>
            <a:pPr algn="just">
              <a:buNone/>
            </a:pPr>
            <a:endParaRPr lang="en-US" sz="2300" dirty="0" smtClean="0">
              <a:latin typeface="Arial" pitchFamily="34" charset="0"/>
              <a:cs typeface="Arial" pitchFamily="34" charset="0"/>
            </a:endParaRPr>
          </a:p>
          <a:p>
            <a:pPr algn="just">
              <a:buNone/>
            </a:pPr>
            <a:endParaRPr lang="el-GR" sz="2300" dirty="0" smtClean="0">
              <a:latin typeface="Arial" pitchFamily="34" charset="0"/>
              <a:cs typeface="Arial" pitchFamily="34" charset="0"/>
            </a:endParaRPr>
          </a:p>
          <a:p>
            <a:pPr lvl="0" algn="just">
              <a:buFont typeface="Wingdings" pitchFamily="2" charset="2"/>
              <a:buChar char="ü"/>
            </a:pPr>
            <a:endParaRPr lang="en-US" sz="2300" dirty="0" smtClean="0">
              <a:latin typeface="Arial" pitchFamily="34" charset="0"/>
              <a:cs typeface="Arial" pitchFamily="34" charset="0"/>
            </a:endParaRPr>
          </a:p>
          <a:p>
            <a:pPr lvl="0" algn="just">
              <a:buFont typeface="Wingdings" pitchFamily="2" charset="2"/>
              <a:buChar char="ü"/>
            </a:pPr>
            <a:endParaRPr lang="en-US" sz="2300" dirty="0" smtClean="0">
              <a:latin typeface="Arial" pitchFamily="34" charset="0"/>
              <a:cs typeface="Arial" pitchFamily="34" charset="0"/>
            </a:endParaRPr>
          </a:p>
          <a:p>
            <a:pPr lvl="0" algn="just">
              <a:buFont typeface="Wingdings" pitchFamily="2" charset="2"/>
              <a:buChar char="ü"/>
            </a:pPr>
            <a:endParaRPr lang="en-US" sz="2300" dirty="0" smtClean="0">
              <a:latin typeface="Arial" pitchFamily="34" charset="0"/>
              <a:cs typeface="Arial" pitchFamily="34" charset="0"/>
            </a:endParaRPr>
          </a:p>
          <a:p>
            <a:pPr lvl="0" algn="just">
              <a:buFont typeface="Wingdings" pitchFamily="2" charset="2"/>
              <a:buChar char="ü"/>
            </a:pPr>
            <a:endParaRPr lang="en-US" sz="2300" dirty="0" smtClean="0">
              <a:latin typeface="Arial" pitchFamily="34" charset="0"/>
              <a:cs typeface="Arial" pitchFamily="34" charset="0"/>
            </a:endParaRPr>
          </a:p>
          <a:p>
            <a:pPr lvl="0" algn="just">
              <a:buFont typeface="Wingdings" pitchFamily="2" charset="2"/>
              <a:buChar char="ü"/>
            </a:pPr>
            <a:endParaRPr lang="en-US" sz="2300" dirty="0" smtClean="0">
              <a:latin typeface="Arial" pitchFamily="34" charset="0"/>
              <a:cs typeface="Arial" pitchFamily="34" charset="0"/>
            </a:endParaRPr>
          </a:p>
          <a:p>
            <a:pPr algn="just">
              <a:buNone/>
            </a:pPr>
            <a:r>
              <a:rPr lang="el-GR" sz="2300" dirty="0">
                <a:latin typeface="Arial" pitchFamily="34" charset="0"/>
                <a:cs typeface="Arial" pitchFamily="34" charset="0"/>
              </a:rPr>
              <a:t> </a:t>
            </a:r>
          </a:p>
          <a:p>
            <a:pPr lvl="0" algn="just">
              <a:buNone/>
            </a:pPr>
            <a:endParaRPr lang="el-GR" sz="2300" dirty="0">
              <a:latin typeface="Arial" pitchFamily="34" charset="0"/>
              <a:cs typeface="Arial" pitchFamily="34" charset="0"/>
            </a:endParaRPr>
          </a:p>
        </p:txBody>
      </p:sp>
      <p:sp>
        <p:nvSpPr>
          <p:cNvPr id="5" name="4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10</a:t>
            </a:fld>
            <a:endParaRPr lang="el-GR"/>
          </a:p>
        </p:txBody>
      </p:sp>
      <p:sp>
        <p:nvSpPr>
          <p:cNvPr id="9" name="8 - Στρογγυλεμένο ορθογώνιο"/>
          <p:cNvSpPr/>
          <p:nvPr/>
        </p:nvSpPr>
        <p:spPr>
          <a:xfrm>
            <a:off x="785786" y="4143380"/>
            <a:ext cx="7643866" cy="428628"/>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lgn="just"/>
            <a:r>
              <a:rPr lang="el-GR" sz="1600" dirty="0" smtClean="0">
                <a:latin typeface="Arial" pitchFamily="34" charset="0"/>
                <a:cs typeface="Arial" pitchFamily="34" charset="0"/>
              </a:rPr>
              <a:t>την ανάπτυξη  της  ήδη  υπάρχουσας  οικονομικής  και  χρηματοδοτικής  βοήθειας.</a:t>
            </a:r>
            <a:endParaRPr lang="el-GR" sz="1600" dirty="0">
              <a:latin typeface="Arial" pitchFamily="34" charset="0"/>
              <a:cs typeface="Arial" pitchFamily="34" charset="0"/>
            </a:endParaRPr>
          </a:p>
        </p:txBody>
      </p:sp>
      <p:sp>
        <p:nvSpPr>
          <p:cNvPr id="11" name="10 - Στρογγυλεμένο ορθογώνιο"/>
          <p:cNvSpPr/>
          <p:nvPr/>
        </p:nvSpPr>
        <p:spPr>
          <a:xfrm>
            <a:off x="785786" y="5572140"/>
            <a:ext cx="7643866" cy="428628"/>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lgn="just"/>
            <a:r>
              <a:rPr lang="el-GR" sz="1600" dirty="0" smtClean="0">
                <a:latin typeface="Arial" pitchFamily="34" charset="0"/>
                <a:cs typeface="Arial" pitchFamily="34" charset="0"/>
              </a:rPr>
              <a:t>τη  συνεργασία  στον  τομέα  της  δικαιοσύνης  και  των  εσωτερικών υποθέσεων.</a:t>
            </a:r>
            <a:endParaRPr lang="el-GR" sz="1600" dirty="0">
              <a:latin typeface="Arial" pitchFamily="34" charset="0"/>
              <a:cs typeface="Arial" pitchFamily="34" charset="0"/>
            </a:endParaRPr>
          </a:p>
        </p:txBody>
      </p:sp>
      <p:sp>
        <p:nvSpPr>
          <p:cNvPr id="12" name="11 - Στρογγυλεμένο ορθογώνιο"/>
          <p:cNvSpPr/>
          <p:nvPr/>
        </p:nvSpPr>
        <p:spPr>
          <a:xfrm>
            <a:off x="785786" y="6143644"/>
            <a:ext cx="7643866" cy="28575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lgn="just"/>
            <a:r>
              <a:rPr lang="el-GR" sz="1600" dirty="0" smtClean="0">
                <a:latin typeface="Arial" pitchFamily="34" charset="0"/>
                <a:cs typeface="Arial" pitchFamily="34" charset="0"/>
              </a:rPr>
              <a:t>Την  ανάπτυξη  του  πολιτικού  διαλόγου.</a:t>
            </a:r>
            <a:endParaRPr lang="en-US" sz="1600" dirty="0" smtClean="0">
              <a:latin typeface="Arial" pitchFamily="34" charset="0"/>
              <a:cs typeface="Arial" pitchFamily="34" charset="0"/>
            </a:endParaRPr>
          </a:p>
        </p:txBody>
      </p:sp>
      <p:sp>
        <p:nvSpPr>
          <p:cNvPr id="13" name="12 - Στρογγυλεμένο ορθογώνιο"/>
          <p:cNvSpPr/>
          <p:nvPr/>
        </p:nvSpPr>
        <p:spPr>
          <a:xfrm>
            <a:off x="785786" y="3357562"/>
            <a:ext cx="7643866" cy="50006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lvl="0" algn="just"/>
            <a:r>
              <a:rPr lang="el-GR" sz="1600" dirty="0" smtClean="0">
                <a:latin typeface="Arial" pitchFamily="34" charset="0"/>
                <a:cs typeface="Arial" pitchFamily="34" charset="0"/>
              </a:rPr>
              <a:t>την ανάπτυξη των οικονομικών και εμπορικών σχέσεων με την περιοχή καθώς και στο  εσωτερικό  της.</a:t>
            </a:r>
            <a:endParaRPr lang="el-GR" sz="1600" dirty="0">
              <a:latin typeface="Arial" pitchFamily="34" charset="0"/>
              <a:cs typeface="Arial" pitchFamily="34" charset="0"/>
            </a:endParaRPr>
          </a:p>
        </p:txBody>
      </p:sp>
      <p:sp>
        <p:nvSpPr>
          <p:cNvPr id="14" name="13 - Στρογγυλεμένο ορθογώνιο"/>
          <p:cNvSpPr/>
          <p:nvPr/>
        </p:nvSpPr>
        <p:spPr>
          <a:xfrm>
            <a:off x="785786" y="2428868"/>
            <a:ext cx="7643866" cy="642942"/>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r>
              <a:rPr lang="el-GR" sz="1600" dirty="0" smtClean="0">
                <a:latin typeface="Arial" pitchFamily="34" charset="0"/>
                <a:cs typeface="Arial" pitchFamily="34" charset="0"/>
              </a:rPr>
              <a:t>Την  κατάρτιση  συμφωνιών  σταθεροποίησης  και  σύνδεσης  ενόψει  της  προσχώρησης  στην  Ε.Ε,  μόλις  εκπληρωθούν  τα  κριτήρια  της  Κοπεγχάγης.</a:t>
            </a:r>
            <a:endParaRPr lang="el-GR" sz="1600" dirty="0">
              <a:latin typeface="Arial" pitchFamily="34" charset="0"/>
              <a:cs typeface="Arial" pitchFamily="34" charset="0"/>
            </a:endParaRPr>
          </a:p>
        </p:txBody>
      </p:sp>
      <p:sp>
        <p:nvSpPr>
          <p:cNvPr id="16" name="15 - Στρογγυλεμένο ορθογώνιο"/>
          <p:cNvSpPr/>
          <p:nvPr/>
        </p:nvSpPr>
        <p:spPr>
          <a:xfrm>
            <a:off x="785786" y="4857760"/>
            <a:ext cx="7643866" cy="50006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just"/>
            <a:r>
              <a:rPr lang="el-GR" sz="1600" dirty="0" smtClean="0">
                <a:latin typeface="Arial" pitchFamily="34" charset="0"/>
                <a:cs typeface="Arial" pitchFamily="34" charset="0"/>
              </a:rPr>
              <a:t>Την  παροχή  βοήθειας  στη  διαδικασία  εκδημοκρατισμού,  την  κοινωνία  των  πολιτών,  την  εκπαίδευση  και  τη  θεσμική  ανάπτυξη.</a:t>
            </a:r>
            <a:endParaRPr lang="el-GR"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0"/>
            <a:ext cx="8229600" cy="214290"/>
          </a:xfrm>
        </p:spPr>
        <p:txBody>
          <a:bodyPr>
            <a:normAutofit fontScale="90000"/>
          </a:bodyPr>
          <a:lstStyle/>
          <a:p>
            <a:r>
              <a:rPr lang="el-GR" b="1" dirty="0" smtClean="0"/>
              <a:t/>
            </a:r>
            <a:br>
              <a:rPr lang="el-GR" b="1" dirty="0" smtClean="0"/>
            </a:br>
            <a:endParaRPr lang="el-GR" dirty="0">
              <a:solidFill>
                <a:srgbClr val="FF0000"/>
              </a:solidFill>
            </a:endParaRPr>
          </a:p>
        </p:txBody>
      </p:sp>
      <p:sp>
        <p:nvSpPr>
          <p:cNvPr id="3" name="2 - Θέση περιεχομένου"/>
          <p:cNvSpPr>
            <a:spLocks noGrp="1"/>
          </p:cNvSpPr>
          <p:nvPr>
            <p:ph idx="1"/>
          </p:nvPr>
        </p:nvSpPr>
        <p:spPr>
          <a:xfrm>
            <a:off x="428596" y="0"/>
            <a:ext cx="8229600" cy="6643710"/>
          </a:xfrm>
        </p:spPr>
        <p:txBody>
          <a:bodyPr>
            <a:normAutofit fontScale="62500" lnSpcReduction="20000"/>
          </a:bodyPr>
          <a:lstStyle/>
          <a:p>
            <a:pPr algn="ctr">
              <a:buNone/>
            </a:pPr>
            <a:endParaRPr lang="el-GR" sz="2300" dirty="0">
              <a:latin typeface="Arial" pitchFamily="34" charset="0"/>
              <a:cs typeface="Arial" pitchFamily="34" charset="0"/>
            </a:endParaRPr>
          </a:p>
          <a:p>
            <a:pPr algn="ctr">
              <a:buNone/>
            </a:pPr>
            <a:r>
              <a:rPr lang="el-GR" sz="2000" b="1" dirty="0">
                <a:latin typeface="Arial" pitchFamily="34" charset="0"/>
                <a:cs typeface="Arial" pitchFamily="34" charset="0"/>
              </a:rPr>
              <a:t> </a:t>
            </a:r>
            <a:endParaRPr lang="el-GR" sz="2000" dirty="0">
              <a:latin typeface="Arial" pitchFamily="34" charset="0"/>
              <a:cs typeface="Arial" pitchFamily="34" charset="0"/>
            </a:endParaRPr>
          </a:p>
          <a:p>
            <a:pPr algn="ctr">
              <a:buNone/>
            </a:pPr>
            <a:endParaRPr lang="el-GR" sz="2300" dirty="0" smtClean="0">
              <a:latin typeface="Arial" pitchFamily="34" charset="0"/>
              <a:cs typeface="Arial" pitchFamily="34" charset="0"/>
            </a:endParaRPr>
          </a:p>
          <a:p>
            <a:pPr algn="ctr">
              <a:buNone/>
            </a:pPr>
            <a:r>
              <a:rPr lang="el-GR" sz="2300" dirty="0" smtClean="0">
                <a:latin typeface="Arial" pitchFamily="34" charset="0"/>
                <a:cs typeface="Arial" pitchFamily="34" charset="0"/>
              </a:rPr>
              <a:t> </a:t>
            </a:r>
          </a:p>
          <a:p>
            <a:pPr algn="ctr">
              <a:buNone/>
            </a:pPr>
            <a:r>
              <a:rPr lang="el-GR" sz="2000" b="1" dirty="0" smtClean="0">
                <a:latin typeface="Arial" pitchFamily="34" charset="0"/>
                <a:cs typeface="Arial" pitchFamily="34" charset="0"/>
              </a:rPr>
              <a:t>Η   διαδικασία  </a:t>
            </a:r>
            <a:r>
              <a:rPr lang="el-GR" sz="2000" b="1" dirty="0">
                <a:latin typeface="Arial" pitchFamily="34" charset="0"/>
                <a:cs typeface="Arial" pitchFamily="34" charset="0"/>
              </a:rPr>
              <a:t>περιλαμβάνει  3  στόχους</a:t>
            </a:r>
            <a:r>
              <a:rPr lang="el-GR" sz="2000" b="1" dirty="0" smtClean="0">
                <a:latin typeface="Arial" pitchFamily="34" charset="0"/>
                <a:cs typeface="Arial" pitchFamily="34" charset="0"/>
              </a:rPr>
              <a:t>:</a:t>
            </a:r>
          </a:p>
          <a:p>
            <a:pPr algn="just">
              <a:buNone/>
            </a:pPr>
            <a:endParaRPr lang="el-GR" sz="2300" b="1" dirty="0" smtClean="0">
              <a:latin typeface="Arial" pitchFamily="34" charset="0"/>
              <a:cs typeface="Arial" pitchFamily="34" charset="0"/>
            </a:endParaRPr>
          </a:p>
          <a:p>
            <a:pPr marL="457200" lvl="0" indent="-457200" algn="just">
              <a:buNone/>
            </a:pPr>
            <a:endParaRPr lang="el-GR" sz="2300" dirty="0" smtClean="0">
              <a:latin typeface="Arial" pitchFamily="34" charset="0"/>
              <a:cs typeface="Arial" pitchFamily="34" charset="0"/>
            </a:endParaRPr>
          </a:p>
          <a:p>
            <a:pPr marL="457200" lvl="0" indent="-457200" algn="just">
              <a:buNone/>
            </a:pPr>
            <a:endParaRPr lang="el-GR" sz="2300" dirty="0" smtClean="0">
              <a:latin typeface="Arial" pitchFamily="34" charset="0"/>
              <a:cs typeface="Arial" pitchFamily="34" charset="0"/>
            </a:endParaRPr>
          </a:p>
          <a:p>
            <a:pPr marL="457200" lvl="0" indent="-457200" algn="just">
              <a:buNone/>
            </a:pPr>
            <a:endParaRPr lang="el-GR" sz="2300" dirty="0" smtClean="0">
              <a:latin typeface="Arial" pitchFamily="34" charset="0"/>
              <a:cs typeface="Arial" pitchFamily="34" charset="0"/>
            </a:endParaRPr>
          </a:p>
          <a:p>
            <a:pPr marL="457200" lvl="0" indent="-457200" algn="just">
              <a:buNone/>
            </a:pPr>
            <a:endParaRPr lang="el-GR" sz="2300" dirty="0" smtClean="0">
              <a:latin typeface="Arial" pitchFamily="34" charset="0"/>
              <a:cs typeface="Arial" pitchFamily="34" charset="0"/>
            </a:endParaRPr>
          </a:p>
          <a:p>
            <a:pPr marL="457200" lvl="0" indent="-457200" algn="just">
              <a:buNone/>
            </a:pPr>
            <a:endParaRPr lang="el-GR" sz="2300" dirty="0">
              <a:latin typeface="Arial" pitchFamily="34" charset="0"/>
              <a:cs typeface="Arial" pitchFamily="34" charset="0"/>
            </a:endParaRPr>
          </a:p>
          <a:p>
            <a:pPr lvl="0" algn="just">
              <a:buFont typeface="Wingdings" pitchFamily="2" charset="2"/>
              <a:buChar char="ü"/>
            </a:pPr>
            <a:endParaRPr lang="el-GR" sz="2300" dirty="0" smtClean="0">
              <a:latin typeface="Arial" pitchFamily="34" charset="0"/>
              <a:cs typeface="Arial" pitchFamily="34" charset="0"/>
            </a:endParaRPr>
          </a:p>
          <a:p>
            <a:pPr lvl="0" algn="just">
              <a:buFont typeface="Wingdings" pitchFamily="2" charset="2"/>
              <a:buChar char="ü"/>
            </a:pPr>
            <a:endParaRPr lang="el-GR" sz="2300" dirty="0" smtClean="0">
              <a:latin typeface="Arial" pitchFamily="34" charset="0"/>
              <a:cs typeface="Arial" pitchFamily="34" charset="0"/>
            </a:endParaRPr>
          </a:p>
          <a:p>
            <a:pPr lvl="0" algn="just">
              <a:buFont typeface="Wingdings" pitchFamily="2" charset="2"/>
              <a:buChar char="ü"/>
            </a:pPr>
            <a:endParaRPr lang="el-GR" sz="2300" dirty="0" smtClean="0">
              <a:latin typeface="Arial" pitchFamily="34" charset="0"/>
              <a:cs typeface="Arial" pitchFamily="34" charset="0"/>
            </a:endParaRPr>
          </a:p>
          <a:p>
            <a:pPr lvl="0" algn="just">
              <a:buFont typeface="Wingdings" pitchFamily="2" charset="2"/>
              <a:buChar char="ü"/>
            </a:pPr>
            <a:endParaRPr lang="el-GR" sz="2300" dirty="0" smtClean="0">
              <a:latin typeface="Arial" pitchFamily="34" charset="0"/>
              <a:cs typeface="Arial" pitchFamily="34" charset="0"/>
            </a:endParaRPr>
          </a:p>
          <a:p>
            <a:pPr lvl="0" algn="just">
              <a:buFont typeface="Wingdings" pitchFamily="2" charset="2"/>
              <a:buChar char="ü"/>
            </a:pPr>
            <a:endParaRPr lang="el-GR" sz="2300" dirty="0" smtClean="0">
              <a:latin typeface="Arial" pitchFamily="34" charset="0"/>
              <a:cs typeface="Arial" pitchFamily="34" charset="0"/>
            </a:endParaRPr>
          </a:p>
          <a:p>
            <a:pPr lvl="0" algn="just">
              <a:buFont typeface="Wingdings" pitchFamily="2" charset="2"/>
              <a:buChar char="ü"/>
            </a:pPr>
            <a:endParaRPr lang="el-GR" sz="2100" dirty="0" smtClean="0">
              <a:latin typeface="Arial" pitchFamily="34" charset="0"/>
              <a:cs typeface="Arial" pitchFamily="34" charset="0"/>
            </a:endParaRPr>
          </a:p>
          <a:p>
            <a:pPr lvl="0" algn="just">
              <a:buFont typeface="Wingdings" pitchFamily="2" charset="2"/>
              <a:buChar char="ü"/>
            </a:pPr>
            <a:endParaRPr lang="el-GR" sz="2100" dirty="0" smtClean="0">
              <a:latin typeface="Arial" pitchFamily="34" charset="0"/>
              <a:cs typeface="Arial" pitchFamily="34" charset="0"/>
            </a:endParaRPr>
          </a:p>
          <a:p>
            <a:pPr lvl="0" algn="just">
              <a:buFont typeface="Wingdings" pitchFamily="2" charset="2"/>
              <a:buChar char="ü"/>
            </a:pPr>
            <a:endParaRPr lang="el-GR" sz="2100" dirty="0" smtClean="0">
              <a:latin typeface="Arial" pitchFamily="34" charset="0"/>
              <a:cs typeface="Arial" pitchFamily="34" charset="0"/>
            </a:endParaRPr>
          </a:p>
          <a:p>
            <a:pPr lvl="0" algn="just">
              <a:buFont typeface="Wingdings" pitchFamily="2" charset="2"/>
              <a:buChar char="ü"/>
            </a:pPr>
            <a:r>
              <a:rPr lang="el-GR" sz="2100" dirty="0" smtClean="0">
                <a:latin typeface="Arial" pitchFamily="34" charset="0"/>
                <a:cs typeface="Arial" pitchFamily="34" charset="0"/>
              </a:rPr>
              <a:t>Εμπορικές </a:t>
            </a:r>
            <a:r>
              <a:rPr lang="el-GR" sz="2100" dirty="0">
                <a:latin typeface="Arial" pitchFamily="34" charset="0"/>
                <a:cs typeface="Arial" pitchFamily="34" charset="0"/>
              </a:rPr>
              <a:t>παραχωρήσεις (απαλλαγή δασμών και  πρόσβαση  σε  αγορές  της  Ε.Ε)</a:t>
            </a:r>
          </a:p>
          <a:p>
            <a:pPr lvl="0" algn="just">
              <a:buFont typeface="Wingdings" pitchFamily="2" charset="2"/>
              <a:buChar char="ü"/>
            </a:pPr>
            <a:endParaRPr lang="el-GR" sz="1300" dirty="0" smtClean="0">
              <a:latin typeface="Arial" pitchFamily="34" charset="0"/>
              <a:cs typeface="Arial" pitchFamily="34" charset="0"/>
            </a:endParaRPr>
          </a:p>
          <a:p>
            <a:pPr lvl="0" algn="just">
              <a:buFont typeface="Wingdings" pitchFamily="2" charset="2"/>
              <a:buChar char="ü"/>
            </a:pPr>
            <a:r>
              <a:rPr lang="en-US" sz="2100" dirty="0" smtClean="0">
                <a:latin typeface="Arial" pitchFamily="34" charset="0"/>
                <a:cs typeface="Arial" pitchFamily="34" charset="0"/>
              </a:rPr>
              <a:t>Οικονομική   </a:t>
            </a:r>
            <a:r>
              <a:rPr lang="en-US" sz="2100" dirty="0">
                <a:latin typeface="Arial" pitchFamily="34" charset="0"/>
                <a:cs typeface="Arial" pitchFamily="34" charset="0"/>
              </a:rPr>
              <a:t>και  χρηματοδοτική  βοήθεια</a:t>
            </a:r>
            <a:endParaRPr lang="el-GR" sz="2100" dirty="0">
              <a:latin typeface="Arial" pitchFamily="34" charset="0"/>
              <a:cs typeface="Arial" pitchFamily="34" charset="0"/>
            </a:endParaRPr>
          </a:p>
          <a:p>
            <a:pPr lvl="0" algn="just">
              <a:buNone/>
            </a:pPr>
            <a:endParaRPr lang="el-GR" sz="1300" dirty="0" smtClean="0">
              <a:latin typeface="Arial" pitchFamily="34" charset="0"/>
              <a:cs typeface="Arial" pitchFamily="34" charset="0"/>
            </a:endParaRPr>
          </a:p>
          <a:p>
            <a:pPr lvl="0" algn="just">
              <a:buFont typeface="Wingdings" pitchFamily="2" charset="2"/>
              <a:buChar char="ü"/>
            </a:pPr>
            <a:r>
              <a:rPr lang="el-GR" sz="2100" dirty="0" smtClean="0">
                <a:latin typeface="Arial" pitchFamily="34" charset="0"/>
                <a:cs typeface="Arial" pitchFamily="34" charset="0"/>
              </a:rPr>
              <a:t>Βοήθεια  </a:t>
            </a:r>
            <a:r>
              <a:rPr lang="el-GR" sz="2100" dirty="0">
                <a:latin typeface="Arial" pitchFamily="34" charset="0"/>
                <a:cs typeface="Arial" pitchFamily="34" charset="0"/>
              </a:rPr>
              <a:t>για  ανασυγκρότηση  </a:t>
            </a:r>
            <a:r>
              <a:rPr lang="el-GR" sz="2100" dirty="0" smtClean="0">
                <a:latin typeface="Arial" pitchFamily="34" charset="0"/>
                <a:cs typeface="Arial" pitchFamily="34" charset="0"/>
              </a:rPr>
              <a:t>ανάπτυξης  </a:t>
            </a:r>
            <a:r>
              <a:rPr lang="el-GR" sz="2100" dirty="0">
                <a:latin typeface="Arial" pitchFamily="34" charset="0"/>
                <a:cs typeface="Arial" pitchFamily="34" charset="0"/>
              </a:rPr>
              <a:t>και  </a:t>
            </a:r>
            <a:r>
              <a:rPr lang="el-GR" sz="2100" dirty="0" smtClean="0">
                <a:latin typeface="Arial" pitchFamily="34" charset="0"/>
                <a:cs typeface="Arial" pitchFamily="34" charset="0"/>
              </a:rPr>
              <a:t>σταθεροποίησης</a:t>
            </a:r>
            <a:endParaRPr lang="el-GR" sz="2100" dirty="0">
              <a:latin typeface="Arial" pitchFamily="34" charset="0"/>
              <a:cs typeface="Arial" pitchFamily="34" charset="0"/>
            </a:endParaRPr>
          </a:p>
          <a:p>
            <a:pPr lvl="0" algn="just">
              <a:buFont typeface="Wingdings" pitchFamily="2" charset="2"/>
              <a:buChar char="ü"/>
            </a:pPr>
            <a:endParaRPr lang="el-GR" sz="1300" dirty="0" smtClean="0">
              <a:latin typeface="Arial" pitchFamily="34" charset="0"/>
              <a:cs typeface="Arial" pitchFamily="34" charset="0"/>
            </a:endParaRPr>
          </a:p>
          <a:p>
            <a:pPr lvl="0" algn="just">
              <a:buFont typeface="Wingdings" pitchFamily="2" charset="2"/>
              <a:buChar char="ü"/>
            </a:pPr>
            <a:r>
              <a:rPr lang="el-GR" sz="2100" dirty="0" smtClean="0">
                <a:latin typeface="Arial" pitchFamily="34" charset="0"/>
                <a:cs typeface="Arial" pitchFamily="34" charset="0"/>
              </a:rPr>
              <a:t>Σταθεροποίηση  </a:t>
            </a:r>
            <a:r>
              <a:rPr lang="el-GR" sz="2100" dirty="0">
                <a:latin typeface="Arial" pitchFamily="34" charset="0"/>
                <a:cs typeface="Arial" pitchFamily="34" charset="0"/>
              </a:rPr>
              <a:t>και  σύνδεση   σε  συμφωνίες  που  συνεπάγονται  αμοιβαία  δικαιώματα  και  υποχρεώσεις. </a:t>
            </a:r>
            <a:endParaRPr lang="el-GR" sz="2100" dirty="0" smtClean="0">
              <a:latin typeface="Arial" pitchFamily="34" charset="0"/>
              <a:cs typeface="Arial" pitchFamily="34" charset="0"/>
            </a:endParaRPr>
          </a:p>
          <a:p>
            <a:pPr lvl="0" algn="just">
              <a:buFont typeface="Wingdings" pitchFamily="2" charset="2"/>
              <a:buChar char="ü"/>
            </a:pPr>
            <a:endParaRPr lang="el-GR" sz="2300" dirty="0" smtClean="0">
              <a:latin typeface="Arial" pitchFamily="34" charset="0"/>
              <a:cs typeface="Arial" pitchFamily="34" charset="0"/>
            </a:endParaRPr>
          </a:p>
          <a:p>
            <a:pPr lvl="0" algn="just"/>
            <a:endParaRPr lang="el-GR" sz="2300" dirty="0" smtClean="0">
              <a:latin typeface="Arial" pitchFamily="34" charset="0"/>
              <a:cs typeface="Arial" pitchFamily="34" charset="0"/>
            </a:endParaRPr>
          </a:p>
          <a:p>
            <a:pPr algn="just">
              <a:buNone/>
            </a:pPr>
            <a:r>
              <a:rPr lang="el-GR" sz="2300" dirty="0" smtClean="0">
                <a:latin typeface="Arial" pitchFamily="34" charset="0"/>
                <a:cs typeface="Arial" pitchFamily="34" charset="0"/>
              </a:rPr>
              <a:t>      </a:t>
            </a:r>
            <a:endParaRPr lang="el-GR" sz="2300" dirty="0">
              <a:latin typeface="Arial" pitchFamily="34" charset="0"/>
              <a:cs typeface="Arial" pitchFamily="34" charset="0"/>
            </a:endParaRPr>
          </a:p>
        </p:txBody>
      </p:sp>
      <p:sp>
        <p:nvSpPr>
          <p:cNvPr id="5" name="4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11</a:t>
            </a:fld>
            <a:endParaRPr lang="el-GR"/>
          </a:p>
        </p:txBody>
      </p:sp>
      <p:graphicFrame>
        <p:nvGraphicFramePr>
          <p:cNvPr id="7" name="6 - Διάγραμμα"/>
          <p:cNvGraphicFramePr/>
          <p:nvPr/>
        </p:nvGraphicFramePr>
        <p:xfrm>
          <a:off x="857224" y="5500702"/>
          <a:ext cx="7429552" cy="100013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7 - Διάγραμμα"/>
          <p:cNvGraphicFramePr/>
          <p:nvPr/>
        </p:nvGraphicFramePr>
        <p:xfrm>
          <a:off x="428596" y="1000108"/>
          <a:ext cx="8143932" cy="271464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9" name="1 - Τίτλος"/>
          <p:cNvSpPr txBox="1">
            <a:spLocks/>
          </p:cNvSpPr>
          <p:nvPr/>
        </p:nvSpPr>
        <p:spPr>
          <a:xfrm>
            <a:off x="571472" y="142852"/>
            <a:ext cx="8229600" cy="511156"/>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l-GR" sz="6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ΤΙ</a:t>
            </a:r>
            <a:r>
              <a:rPr kumimoji="0" lang="el-GR" sz="6000" b="1" i="0" u="none" strike="noStrike" kern="1200" cap="none" spc="0" normalizeH="0" noProof="0" dirty="0" smtClean="0">
                <a:ln>
                  <a:noFill/>
                </a:ln>
                <a:solidFill>
                  <a:schemeClr val="bg1"/>
                </a:solidFill>
                <a:effectLst/>
                <a:uLnTx/>
                <a:uFillTx/>
                <a:latin typeface="Arial" pitchFamily="34" charset="0"/>
                <a:ea typeface="+mn-ea"/>
                <a:cs typeface="Arial" pitchFamily="34" charset="0"/>
              </a:rPr>
              <a:t> ΔΙΑΔΙΚΑΣΙΑ ΣΤΑΘΕΡΟΠΟΙΗΣΗΣ ΚΑΙ ΣΥΝΔΕΣΗΣ (ΣΣΣ) ΠΛΗΡΟΦΟΡΙΑΚΑ</a:t>
            </a:r>
            <a:r>
              <a:rPr kumimoji="0" lang="el-GR"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t>
            </a: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endParaRPr kumimoji="0" lang="el-GR" sz="44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 Θέση περιεχομένου"/>
          <p:cNvGraphicFramePr>
            <a:graphicFrameLocks noGrp="1"/>
          </p:cNvGraphicFramePr>
          <p:nvPr>
            <p:ph idx="1"/>
          </p:nvPr>
        </p:nvGraphicFramePr>
        <p:xfrm>
          <a:off x="500034" y="928670"/>
          <a:ext cx="8229600" cy="59293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3 - Θέση υποσέλιδου"/>
          <p:cNvSpPr>
            <a:spLocks noGrp="1"/>
          </p:cNvSpPr>
          <p:nvPr>
            <p:ph type="ftr" sz="quarter" idx="11"/>
          </p:nvPr>
        </p:nvSpPr>
        <p:spPr>
          <a:xfrm>
            <a:off x="3124200" y="6643710"/>
            <a:ext cx="2895600" cy="77765"/>
          </a:xfrm>
        </p:spPr>
        <p:txBody>
          <a:bodyPr/>
          <a:lstStyle/>
          <a:p>
            <a:endParaRPr lang="el-GR" dirty="0"/>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12</a:t>
            </a:fld>
            <a:endParaRPr lang="el-GR" dirty="0"/>
          </a:p>
        </p:txBody>
      </p:sp>
      <p:sp>
        <p:nvSpPr>
          <p:cNvPr id="7" name="1 - Τίτλος"/>
          <p:cNvSpPr>
            <a:spLocks noGrp="1"/>
          </p:cNvSpPr>
          <p:nvPr>
            <p:ph type="title"/>
          </p:nvPr>
        </p:nvSpPr>
        <p:spPr>
          <a:xfrm>
            <a:off x="457200" y="274638"/>
            <a:ext cx="8229600" cy="582612"/>
          </a:xfrm>
        </p:spPr>
        <p:style>
          <a:lnRef idx="0">
            <a:schemeClr val="accent2"/>
          </a:lnRef>
          <a:fillRef idx="3">
            <a:schemeClr val="accent2"/>
          </a:fillRef>
          <a:effectRef idx="3">
            <a:schemeClr val="accent2"/>
          </a:effectRef>
          <a:fontRef idx="minor">
            <a:schemeClr val="lt1"/>
          </a:fontRef>
        </p:style>
        <p:txBody>
          <a:bodyPr>
            <a:normAutofit fontScale="90000"/>
          </a:bodyPr>
          <a:lstStyle/>
          <a:p>
            <a:pPr lvl="1" algn="ctr" rtl="0">
              <a:spcBef>
                <a:spcPct val="0"/>
              </a:spcBef>
            </a:pPr>
            <a:r>
              <a:rPr lang="el-GR" b="1" dirty="0" smtClean="0"/>
              <a:t/>
            </a:r>
            <a:br>
              <a:rPr lang="el-GR" b="1" dirty="0" smtClean="0"/>
            </a:br>
            <a:r>
              <a:rPr lang="en-US" b="1" dirty="0" smtClean="0">
                <a:solidFill>
                  <a:schemeClr val="bg1"/>
                </a:solidFill>
              </a:rPr>
              <a:t> </a:t>
            </a:r>
            <a:r>
              <a:rPr lang="el-GR" sz="1800" b="1" dirty="0" smtClean="0">
                <a:solidFill>
                  <a:schemeClr val="bg1"/>
                </a:solidFill>
                <a:latin typeface="Arial" pitchFamily="34" charset="0"/>
                <a:cs typeface="Arial" pitchFamily="34" charset="0"/>
              </a:rPr>
              <a:t>Ειδική  διαδικασία  για  τα  Δυτικά  Βαλκάνια      </a:t>
            </a:r>
            <a:r>
              <a:rPr lang="el-GR" b="1" u="sng" dirty="0" smtClean="0">
                <a:solidFill>
                  <a:srgbClr val="FF0000"/>
                </a:solidFill>
                <a:latin typeface="Arial" pitchFamily="34" charset="0"/>
                <a:cs typeface="Arial" pitchFamily="34" charset="0"/>
              </a:rPr>
              <a:t/>
            </a:r>
            <a:br>
              <a:rPr lang="el-GR" b="1" u="sng" dirty="0" smtClean="0">
                <a:solidFill>
                  <a:srgbClr val="FF0000"/>
                </a:solidFill>
                <a:latin typeface="Arial" pitchFamily="34" charset="0"/>
                <a:cs typeface="Arial" pitchFamily="34" charset="0"/>
              </a:rPr>
            </a:br>
            <a:endParaRPr lang="el-GR" dirty="0">
              <a:solidFill>
                <a:srgbClr val="FF0000"/>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13</a:t>
            </a:fld>
            <a:endParaRPr lang="el-GR"/>
          </a:p>
        </p:txBody>
      </p:sp>
      <p:pic>
        <p:nvPicPr>
          <p:cNvPr id="2050" name="Picture 2"/>
          <p:cNvPicPr>
            <a:picLocks noGrp="1" noChangeAspect="1" noChangeArrowheads="1"/>
          </p:cNvPicPr>
          <p:nvPr>
            <p:ph idx="1"/>
          </p:nvPr>
        </p:nvPicPr>
        <p:blipFill>
          <a:blip r:embed="rId2" cstate="print"/>
          <a:srcRect/>
          <a:stretch>
            <a:fillRect/>
          </a:stretch>
        </p:blipFill>
        <p:spPr bwMode="auto">
          <a:xfrm>
            <a:off x="0" y="0"/>
            <a:ext cx="9143999"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71472" y="142852"/>
            <a:ext cx="8229600" cy="368280"/>
          </a:xfrm>
        </p:spPr>
        <p:txBody>
          <a:bodyPr>
            <a:noAutofit/>
          </a:bodyPr>
          <a:lstStyle/>
          <a:p>
            <a:r>
              <a:rPr lang="el-GR" sz="2400" b="1" dirty="0" smtClean="0">
                <a:solidFill>
                  <a:schemeClr val="tx2"/>
                </a:solidFill>
              </a:rPr>
              <a:t>ΥΠΟΨΗΦΙΕΣ  ΧΩΡΕΣ</a:t>
            </a:r>
            <a:endParaRPr lang="el-GR" sz="2400" b="1" dirty="0">
              <a:solidFill>
                <a:schemeClr val="tx2"/>
              </a:solidFill>
            </a:endParaRPr>
          </a:p>
        </p:txBody>
      </p:sp>
      <p:graphicFrame>
        <p:nvGraphicFramePr>
          <p:cNvPr id="5" name="4 - Θέση περιεχομένου"/>
          <p:cNvGraphicFramePr>
            <a:graphicFrameLocks noGrp="1"/>
          </p:cNvGraphicFramePr>
          <p:nvPr>
            <p:ph idx="1"/>
          </p:nvPr>
        </p:nvGraphicFramePr>
        <p:xfrm>
          <a:off x="428596" y="500042"/>
          <a:ext cx="8429684" cy="6000792"/>
        </p:xfrm>
        <a:graphic>
          <a:graphicData uri="http://schemas.openxmlformats.org/drawingml/2006/table">
            <a:tbl>
              <a:tblPr firstRow="1" bandRow="1">
                <a:tableStyleId>{5C22544A-7EE6-4342-B048-85BDC9FD1C3A}</a:tableStyleId>
              </a:tblPr>
              <a:tblGrid>
                <a:gridCol w="1071570"/>
                <a:gridCol w="1428760"/>
                <a:gridCol w="3643338"/>
                <a:gridCol w="2286016"/>
              </a:tblGrid>
              <a:tr h="467896">
                <a:tc gridSpan="2">
                  <a:txBody>
                    <a:bodyPr/>
                    <a:lstStyle/>
                    <a:p>
                      <a:pPr marL="0" algn="ctr" defTabSz="914400" rtl="0" eaLnBrk="1" latinLnBrk="0" hangingPunct="1"/>
                      <a:r>
                        <a:rPr lang="en-US" sz="1600" b="1" kern="1200" dirty="0" smtClean="0">
                          <a:solidFill>
                            <a:schemeClr val="lt1"/>
                          </a:solidFill>
                          <a:latin typeface="Arial" pitchFamily="34" charset="0"/>
                          <a:ea typeface="+mn-ea"/>
                          <a:cs typeface="Arial" pitchFamily="34" charset="0"/>
                        </a:rPr>
                        <a:t>X</a:t>
                      </a:r>
                      <a:r>
                        <a:rPr lang="el-GR" sz="1600" b="1" kern="1200" dirty="0" smtClean="0">
                          <a:solidFill>
                            <a:schemeClr val="lt1"/>
                          </a:solidFill>
                          <a:latin typeface="Arial" pitchFamily="34" charset="0"/>
                          <a:ea typeface="+mn-ea"/>
                          <a:cs typeface="Arial" pitchFamily="34" charset="0"/>
                        </a:rPr>
                        <a:t>ΩΡΕΣ</a:t>
                      </a:r>
                      <a:endParaRPr lang="el-GR" sz="1600" b="1" kern="1200" dirty="0">
                        <a:solidFill>
                          <a:schemeClr val="lt1"/>
                        </a:solidFill>
                        <a:latin typeface="Arial" pitchFamily="34" charset="0"/>
                        <a:ea typeface="+mn-ea"/>
                        <a:cs typeface="Arial" pitchFamily="34" charset="0"/>
                      </a:endParaRPr>
                    </a:p>
                  </a:txBody>
                  <a:tcPr anchor="ctr"/>
                </a:tc>
                <a:tc hMerge="1">
                  <a:txBody>
                    <a:bodyPr/>
                    <a:lstStyle/>
                    <a:p>
                      <a:endParaRPr lang="el-GR" sz="1050" baseline="0" dirty="0" smtClean="0">
                        <a:latin typeface="Arial" pitchFamily="34" charset="0"/>
                        <a:cs typeface="Arial" pitchFamily="34" charset="0"/>
                      </a:endParaRPr>
                    </a:p>
                  </a:txBody>
                  <a:tcPr/>
                </a:tc>
                <a:tc>
                  <a:txBody>
                    <a:bodyPr/>
                    <a:lstStyle/>
                    <a:p>
                      <a:pPr marL="0" algn="ctr" defTabSz="914400" rtl="0" eaLnBrk="1" latinLnBrk="0" hangingPunct="1"/>
                      <a:r>
                        <a:rPr lang="el-GR" sz="1600" b="1" kern="1200" dirty="0" smtClean="0">
                          <a:solidFill>
                            <a:schemeClr val="lt1"/>
                          </a:solidFill>
                          <a:latin typeface="Arial" pitchFamily="34" charset="0"/>
                          <a:ea typeface="+mn-ea"/>
                          <a:cs typeface="Arial" pitchFamily="34" charset="0"/>
                        </a:rPr>
                        <a:t>ΕΝΑΡΞΗ ΣΧΕΣΕΩΝ</a:t>
                      </a:r>
                      <a:endParaRPr lang="el-GR" sz="1600" b="1" kern="1200" dirty="0">
                        <a:solidFill>
                          <a:schemeClr val="lt1"/>
                        </a:solidFill>
                        <a:latin typeface="Arial" pitchFamily="34" charset="0"/>
                        <a:ea typeface="+mn-ea"/>
                        <a:cs typeface="Arial" pitchFamily="34" charset="0"/>
                      </a:endParaRPr>
                    </a:p>
                  </a:txBody>
                  <a:tcPr anchor="ctr"/>
                </a:tc>
                <a:tc>
                  <a:txBody>
                    <a:bodyPr/>
                    <a:lstStyle/>
                    <a:p>
                      <a:pPr algn="ctr"/>
                      <a:r>
                        <a:rPr lang="el-GR" sz="1200" dirty="0" smtClean="0">
                          <a:latin typeface="Arial" pitchFamily="34" charset="0"/>
                          <a:cs typeface="Arial" pitchFamily="34" charset="0"/>
                        </a:rPr>
                        <a:t>ΠΡΟΒΛΕΠΟΜΕΝΗ</a:t>
                      </a:r>
                      <a:r>
                        <a:rPr lang="el-GR" sz="1200" baseline="0" dirty="0" smtClean="0">
                          <a:latin typeface="Arial" pitchFamily="34" charset="0"/>
                          <a:cs typeface="Arial" pitchFamily="34" charset="0"/>
                        </a:rPr>
                        <a:t>  ΗΜΕΡ. ΕΝΤΑΞΗΣ</a:t>
                      </a:r>
                      <a:endParaRPr lang="el-GR" sz="1200" dirty="0">
                        <a:latin typeface="Arial" pitchFamily="34" charset="0"/>
                        <a:cs typeface="Arial" pitchFamily="34" charset="0"/>
                      </a:endParaRPr>
                    </a:p>
                  </a:txBody>
                  <a:tcPr/>
                </a:tc>
              </a:tr>
              <a:tr h="1239923">
                <a:tc>
                  <a:txBody>
                    <a:bodyPr/>
                    <a:lstStyle/>
                    <a:p>
                      <a:pPr algn="l"/>
                      <a:endParaRPr lang="el-GR" sz="1200" b="1" dirty="0" smtClean="0">
                        <a:latin typeface="Arial" pitchFamily="34" charset="0"/>
                        <a:cs typeface="Arial" pitchFamily="34" charset="0"/>
                      </a:endParaRPr>
                    </a:p>
                  </a:txBody>
                  <a:tcPr anchor="ctr"/>
                </a:tc>
                <a:tc>
                  <a:txBody>
                    <a:bodyPr/>
                    <a:lstStyle/>
                    <a:p>
                      <a:pPr algn="ctr"/>
                      <a:r>
                        <a:rPr lang="el-GR" sz="1200" b="1" dirty="0" smtClean="0">
                          <a:latin typeface="Arial" pitchFamily="34" charset="0"/>
                          <a:cs typeface="Arial" pitchFamily="34" charset="0"/>
                        </a:rPr>
                        <a:t>ΑΛΒΑΝΙΑ</a:t>
                      </a:r>
                      <a:endParaRPr lang="el-GR" sz="1200" b="1" dirty="0">
                        <a:latin typeface="Arial" pitchFamily="34" charset="0"/>
                        <a:cs typeface="Arial" pitchFamily="34" charset="0"/>
                      </a:endParaRPr>
                    </a:p>
                  </a:txBody>
                  <a:tcPr anchor="ctr"/>
                </a:tc>
                <a:tc>
                  <a:txBody>
                    <a:bodyPr/>
                    <a:lstStyle/>
                    <a:p>
                      <a:r>
                        <a:rPr lang="el-GR" sz="1100" dirty="0" smtClean="0">
                          <a:latin typeface="Arial" pitchFamily="34" charset="0"/>
                          <a:cs typeface="Arial" pitchFamily="34" charset="0"/>
                        </a:rPr>
                        <a:t>Εν  δυνάμει  υποψήφια</a:t>
                      </a:r>
                      <a:r>
                        <a:rPr lang="el-GR" sz="1100" baseline="0" dirty="0" smtClean="0">
                          <a:latin typeface="Arial" pitchFamily="34" charset="0"/>
                          <a:cs typeface="Arial" pitchFamily="34" charset="0"/>
                        </a:rPr>
                        <a:t>   από  τον  6/2003  (</a:t>
                      </a:r>
                      <a:r>
                        <a:rPr lang="el-GR" sz="1100" baseline="0" dirty="0" err="1" smtClean="0">
                          <a:latin typeface="Arial" pitchFamily="34" charset="0"/>
                          <a:cs typeface="Arial" pitchFamily="34" charset="0"/>
                        </a:rPr>
                        <a:t>Θεσ</a:t>
                      </a:r>
                      <a:r>
                        <a:rPr lang="el-GR" sz="1100" baseline="0" dirty="0" smtClean="0">
                          <a:latin typeface="Arial" pitchFamily="34" charset="0"/>
                          <a:cs typeface="Arial" pitchFamily="34" charset="0"/>
                        </a:rPr>
                        <a:t>/</a:t>
                      </a:r>
                      <a:r>
                        <a:rPr lang="el-GR" sz="1100" baseline="0" dirty="0" err="1" smtClean="0">
                          <a:latin typeface="Arial" pitchFamily="34" charset="0"/>
                          <a:cs typeface="Arial" pitchFamily="34" charset="0"/>
                        </a:rPr>
                        <a:t>νικη</a:t>
                      </a:r>
                      <a:r>
                        <a:rPr lang="el-GR" sz="1100" baseline="0" dirty="0" smtClean="0">
                          <a:latin typeface="Arial" pitchFamily="34" charset="0"/>
                          <a:cs typeface="Arial" pitchFamily="34" charset="0"/>
                        </a:rPr>
                        <a:t>)</a:t>
                      </a:r>
                      <a:endParaRPr lang="el-GR" sz="1100" dirty="0" smtClean="0">
                        <a:latin typeface="Arial" pitchFamily="34" charset="0"/>
                        <a:cs typeface="Arial" pitchFamily="34" charset="0"/>
                      </a:endParaRPr>
                    </a:p>
                    <a:p>
                      <a:r>
                        <a:rPr lang="el-GR" sz="1100" dirty="0" smtClean="0">
                          <a:latin typeface="Arial" pitchFamily="34" charset="0"/>
                          <a:cs typeface="Arial" pitchFamily="34" charset="0"/>
                        </a:rPr>
                        <a:t>Υπογραφή  της  </a:t>
                      </a:r>
                      <a:r>
                        <a:rPr lang="el-GR" sz="1100" baseline="0" dirty="0" smtClean="0">
                          <a:latin typeface="Arial" pitchFamily="34" charset="0"/>
                          <a:cs typeface="Arial" pitchFamily="34" charset="0"/>
                        </a:rPr>
                        <a:t> </a:t>
                      </a:r>
                      <a:r>
                        <a:rPr lang="el-GR" sz="1100" dirty="0" smtClean="0">
                          <a:latin typeface="Arial" pitchFamily="34" charset="0"/>
                          <a:cs typeface="Arial" pitchFamily="34" charset="0"/>
                        </a:rPr>
                        <a:t>Σ.Σ.Σ    12-6-2006    </a:t>
                      </a:r>
                    </a:p>
                    <a:p>
                      <a:r>
                        <a:rPr lang="el-GR" sz="1100" baseline="0" dirty="0" smtClean="0">
                          <a:latin typeface="Arial" pitchFamily="34" charset="0"/>
                          <a:cs typeface="Arial" pitchFamily="34" charset="0"/>
                        </a:rPr>
                        <a:t>Τέθηκε  σε  ισχύ  1-4-2009</a:t>
                      </a:r>
                      <a:endParaRPr lang="el-GR" sz="1100" dirty="0" smtClean="0">
                        <a:latin typeface="Arial" pitchFamily="34" charset="0"/>
                        <a:cs typeface="Arial" pitchFamily="34" charset="0"/>
                      </a:endParaRPr>
                    </a:p>
                    <a:p>
                      <a:r>
                        <a:rPr lang="el-GR" sz="1100" dirty="0" smtClean="0">
                          <a:latin typeface="Arial" pitchFamily="34" charset="0"/>
                          <a:cs typeface="Arial" pitchFamily="34" charset="0"/>
                        </a:rPr>
                        <a:t>Καθεστώς  υποψήφιας  10-10-2012  (με</a:t>
                      </a:r>
                      <a:r>
                        <a:rPr lang="el-GR" sz="1100" baseline="0" dirty="0" smtClean="0">
                          <a:latin typeface="Arial" pitchFamily="34" charset="0"/>
                          <a:cs typeface="Arial" pitchFamily="34" charset="0"/>
                        </a:rPr>
                        <a:t>  επιφύλαξη)</a:t>
                      </a:r>
                    </a:p>
                    <a:p>
                      <a:r>
                        <a:rPr lang="el-GR" sz="1100" baseline="0" dirty="0" smtClean="0">
                          <a:latin typeface="Arial" pitchFamily="34" charset="0"/>
                          <a:cs typeface="Arial" pitchFamily="34" charset="0"/>
                        </a:rPr>
                        <a:t>Καθεστώς   υποψήφιας  27-6-2014</a:t>
                      </a:r>
                      <a:endParaRPr lang="el-GR" sz="1100" dirty="0">
                        <a:latin typeface="Arial" pitchFamily="34" charset="0"/>
                        <a:cs typeface="Arial" pitchFamily="34" charset="0"/>
                      </a:endParaRP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050" b="0" kern="1200" dirty="0" smtClean="0">
                          <a:solidFill>
                            <a:schemeClr val="dk1"/>
                          </a:solidFill>
                          <a:latin typeface="Arial" pitchFamily="34" charset="0"/>
                          <a:ea typeface="+mn-ea"/>
                          <a:cs typeface="Arial" pitchFamily="34" charset="0"/>
                        </a:rPr>
                        <a:t>Ως πιθανή ημερομηνία ένταξης εμφανίζεται το 2015,</a:t>
                      </a:r>
                      <a:endParaRPr lang="en-US" sz="1050" b="0" kern="1200" dirty="0" smtClean="0">
                        <a:solidFill>
                          <a:schemeClr val="dk1"/>
                        </a:solidFill>
                        <a:latin typeface="Arial" pitchFamily="34" charset="0"/>
                        <a:ea typeface="+mn-ea"/>
                        <a:cs typeface="Arial" pitchFamily="34" charset="0"/>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l-GR" sz="1050" b="0" kern="1200" dirty="0" smtClean="0">
                          <a:solidFill>
                            <a:schemeClr val="dk1"/>
                          </a:solidFill>
                          <a:latin typeface="Arial" pitchFamily="34" charset="0"/>
                          <a:ea typeface="+mn-ea"/>
                          <a:cs typeface="Arial" pitchFamily="34" charset="0"/>
                        </a:rPr>
                        <a:t> ενώ</a:t>
                      </a:r>
                      <a:r>
                        <a:rPr lang="en-US" sz="1050" b="0" kern="1200" dirty="0" smtClean="0">
                          <a:solidFill>
                            <a:schemeClr val="dk1"/>
                          </a:solidFill>
                          <a:latin typeface="Arial" pitchFamily="34" charset="0"/>
                          <a:ea typeface="+mn-ea"/>
                          <a:cs typeface="Arial" pitchFamily="34" charset="0"/>
                        </a:rPr>
                        <a:t> </a:t>
                      </a:r>
                      <a:r>
                        <a:rPr lang="el-GR" sz="1050" b="0" kern="1200" dirty="0" smtClean="0">
                          <a:solidFill>
                            <a:schemeClr val="dk1"/>
                          </a:solidFill>
                          <a:latin typeface="Arial" pitchFamily="34" charset="0"/>
                          <a:ea typeface="+mn-ea"/>
                          <a:cs typeface="Arial" pitchFamily="34" charset="0"/>
                        </a:rPr>
                        <a:t>σε πρόσφατες</a:t>
                      </a:r>
                      <a:r>
                        <a:rPr lang="en-US" sz="1050" b="0" kern="1200" dirty="0" smtClean="0">
                          <a:solidFill>
                            <a:schemeClr val="dk1"/>
                          </a:solidFill>
                          <a:latin typeface="Arial" pitchFamily="34" charset="0"/>
                          <a:ea typeface="+mn-ea"/>
                          <a:cs typeface="Arial" pitchFamily="34" charset="0"/>
                        </a:rPr>
                        <a:t> </a:t>
                      </a:r>
                      <a:r>
                        <a:rPr lang="el-GR" sz="1050" b="0" kern="1200" dirty="0" smtClean="0">
                          <a:solidFill>
                            <a:schemeClr val="dk1"/>
                          </a:solidFill>
                          <a:latin typeface="Arial" pitchFamily="34" charset="0"/>
                          <a:ea typeface="+mn-ea"/>
                          <a:cs typeface="Arial" pitchFamily="34" charset="0"/>
                        </a:rPr>
                        <a:t>δηλώσεις η αλβανίδα υπουργός ενσωμάτωσης (</a:t>
                      </a:r>
                      <a:r>
                        <a:rPr lang="el-GR" sz="1050" b="0" kern="1200" dirty="0" err="1" smtClean="0">
                          <a:solidFill>
                            <a:schemeClr val="dk1"/>
                          </a:solidFill>
                          <a:latin typeface="Arial" pitchFamily="34" charset="0"/>
                          <a:ea typeface="+mn-ea"/>
                          <a:cs typeface="Arial" pitchFamily="34" charset="0"/>
                        </a:rPr>
                        <a:t>Μαϊλίντα</a:t>
                      </a:r>
                      <a:r>
                        <a:rPr lang="el-GR" sz="1050" b="0" kern="1200" dirty="0" smtClean="0">
                          <a:solidFill>
                            <a:schemeClr val="dk1"/>
                          </a:solidFill>
                          <a:latin typeface="Arial" pitchFamily="34" charset="0"/>
                          <a:ea typeface="+mn-ea"/>
                          <a:cs typeface="Arial" pitchFamily="34" charset="0"/>
                        </a:rPr>
                        <a:t> </a:t>
                      </a:r>
                      <a:r>
                        <a:rPr lang="el-GR" sz="1050" b="0" kern="1200" dirty="0" err="1" smtClean="0">
                          <a:solidFill>
                            <a:schemeClr val="dk1"/>
                          </a:solidFill>
                          <a:latin typeface="Arial" pitchFamily="34" charset="0"/>
                          <a:ea typeface="+mn-ea"/>
                          <a:cs typeface="Arial" pitchFamily="34" charset="0"/>
                        </a:rPr>
                        <a:t>Μπρέγκου</a:t>
                      </a:r>
                      <a:r>
                        <a:rPr lang="el-GR" sz="1050" b="0" kern="1200" dirty="0" smtClean="0">
                          <a:solidFill>
                            <a:schemeClr val="dk1"/>
                          </a:solidFill>
                          <a:latin typeface="Arial" pitchFamily="34" charset="0"/>
                          <a:ea typeface="+mn-ea"/>
                          <a:cs typeface="Arial" pitchFamily="34" charset="0"/>
                        </a:rPr>
                        <a:t>) έθεσε νέο χρονικό ορίζοντα το 2017.</a:t>
                      </a:r>
                    </a:p>
                    <a:p>
                      <a:pPr algn="just"/>
                      <a:endParaRPr lang="el-GR" sz="1050" dirty="0">
                        <a:latin typeface="Arial" pitchFamily="34" charset="0"/>
                        <a:cs typeface="Arial" pitchFamily="34" charset="0"/>
                      </a:endParaRPr>
                    </a:p>
                  </a:txBody>
                  <a:tcPr/>
                </a:tc>
              </a:tr>
              <a:tr h="1125445">
                <a:tc>
                  <a:txBody>
                    <a:bodyPr/>
                    <a:lstStyle/>
                    <a:p>
                      <a:pPr algn="l"/>
                      <a:endParaRPr lang="el-GR" sz="1200" b="1" dirty="0" smtClean="0">
                        <a:latin typeface="Arial" pitchFamily="34" charset="0"/>
                        <a:cs typeface="Arial" pitchFamily="34" charset="0"/>
                      </a:endParaRPr>
                    </a:p>
                    <a:p>
                      <a:pPr algn="l"/>
                      <a:endParaRPr lang="el-GR" sz="1200" b="1" dirty="0" smtClean="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200" b="1" dirty="0" smtClean="0">
                          <a:latin typeface="Arial" pitchFamily="34" charset="0"/>
                          <a:cs typeface="Arial" pitchFamily="34" charset="0"/>
                        </a:rPr>
                        <a:t>ΜΑΥΡΟΒΟΥΝΙΟ</a:t>
                      </a:r>
                    </a:p>
                  </a:txBody>
                  <a:tcPr anchor="ctr"/>
                </a:tc>
                <a:tc>
                  <a:txBody>
                    <a:bodyPr/>
                    <a:lstStyle/>
                    <a:p>
                      <a:r>
                        <a:rPr lang="el-GR" sz="1050" dirty="0" smtClean="0">
                          <a:latin typeface="Arial" pitchFamily="34" charset="0"/>
                          <a:cs typeface="Arial" pitchFamily="34" charset="0"/>
                        </a:rPr>
                        <a:t> Αναγνώριση</a:t>
                      </a:r>
                      <a:r>
                        <a:rPr lang="el-GR" sz="1050" baseline="0" dirty="0" smtClean="0">
                          <a:latin typeface="Arial" pitchFamily="34" charset="0"/>
                          <a:cs typeface="Arial" pitchFamily="34" charset="0"/>
                        </a:rPr>
                        <a:t>  ανεξαρτησίας  από  ΚΜ της Ε.Ε το  2006</a:t>
                      </a:r>
                    </a:p>
                    <a:p>
                      <a:r>
                        <a:rPr lang="el-GR" sz="1050" baseline="0" dirty="0" smtClean="0">
                          <a:latin typeface="Arial" pitchFamily="34" charset="0"/>
                          <a:cs typeface="Arial" pitchFamily="34" charset="0"/>
                        </a:rPr>
                        <a:t>Υπογραφή  της    Σ.Σ.Σ    15-10-2007</a:t>
                      </a:r>
                    </a:p>
                    <a:p>
                      <a:r>
                        <a:rPr lang="el-GR" sz="1050" baseline="0" dirty="0" smtClean="0">
                          <a:latin typeface="Arial" pitchFamily="34" charset="0"/>
                          <a:cs typeface="Arial" pitchFamily="34" charset="0"/>
                        </a:rPr>
                        <a:t>Επικυρώθηκε  στις   13-11-2007</a:t>
                      </a:r>
                    </a:p>
                    <a:p>
                      <a:r>
                        <a:rPr lang="el-GR" sz="1050" baseline="0" dirty="0" smtClean="0">
                          <a:latin typeface="Arial" pitchFamily="34" charset="0"/>
                          <a:cs typeface="Arial" pitchFamily="34" charset="0"/>
                        </a:rPr>
                        <a:t>Υποβολή  αίτησης  ένταξης   15-12-2008</a:t>
                      </a:r>
                    </a:p>
                    <a:p>
                      <a:r>
                        <a:rPr lang="el-GR" sz="1050" baseline="0" dirty="0" smtClean="0">
                          <a:latin typeface="Arial" pitchFamily="34" charset="0"/>
                          <a:cs typeface="Arial" pitchFamily="34" charset="0"/>
                        </a:rPr>
                        <a:t>Καθεστώς  υποψήφιας  από ΕΕ στις  17-12-2010</a:t>
                      </a:r>
                    </a:p>
                    <a:p>
                      <a:r>
                        <a:rPr lang="el-GR" sz="1050" baseline="0" dirty="0" smtClean="0">
                          <a:latin typeface="Arial" pitchFamily="34" charset="0"/>
                          <a:cs typeface="Arial" pitchFamily="34" charset="0"/>
                        </a:rPr>
                        <a:t>Έναρξη  διαπραγματεύσεων   29-6-2012</a:t>
                      </a:r>
                      <a:endParaRPr lang="el-GR" sz="1050" dirty="0">
                        <a:latin typeface="Arial" pitchFamily="34" charset="0"/>
                        <a:cs typeface="Arial" pitchFamily="34" charset="0"/>
                      </a:endParaRPr>
                    </a:p>
                  </a:txBody>
                  <a:tcPr anchor="ctr"/>
                </a:tc>
                <a:tc>
                  <a:txBody>
                    <a:bodyPr/>
                    <a:lstStyle/>
                    <a:p>
                      <a:pPr algn="just"/>
                      <a:endParaRPr lang="el-GR" sz="1100" dirty="0" smtClean="0">
                        <a:latin typeface="Arial" pitchFamily="34" charset="0"/>
                        <a:cs typeface="Arial" pitchFamily="34" charset="0"/>
                      </a:endParaRPr>
                    </a:p>
                    <a:p>
                      <a:pPr algn="just"/>
                      <a:endParaRPr lang="el-GR" sz="1100" dirty="0" smtClean="0">
                        <a:latin typeface="Arial" pitchFamily="34" charset="0"/>
                        <a:cs typeface="Arial" pitchFamily="34" charset="0"/>
                      </a:endParaRPr>
                    </a:p>
                    <a:p>
                      <a:pPr algn="just"/>
                      <a:endParaRPr lang="el-GR" sz="1100" dirty="0" smtClean="0">
                        <a:latin typeface="Arial" pitchFamily="34" charset="0"/>
                        <a:cs typeface="Arial" pitchFamily="34" charset="0"/>
                      </a:endParaRPr>
                    </a:p>
                    <a:p>
                      <a:pPr algn="just"/>
                      <a:r>
                        <a:rPr lang="el-GR" sz="1100" dirty="0" smtClean="0">
                          <a:latin typeface="Arial" pitchFamily="34" charset="0"/>
                          <a:cs typeface="Arial" pitchFamily="34" charset="0"/>
                        </a:rPr>
                        <a:t>             Δεν  υπάρχει  πρόβλεψη</a:t>
                      </a:r>
                      <a:endParaRPr lang="el-GR" sz="1100" dirty="0">
                        <a:latin typeface="Arial" pitchFamily="34" charset="0"/>
                        <a:cs typeface="Arial" pitchFamily="34" charset="0"/>
                      </a:endParaRPr>
                    </a:p>
                  </a:txBody>
                  <a:tcPr/>
                </a:tc>
              </a:tr>
              <a:tr h="749087">
                <a:tc>
                  <a:txBody>
                    <a:bodyPr/>
                    <a:lstStyle/>
                    <a:p>
                      <a:pPr algn="l"/>
                      <a:endParaRPr lang="el-GR" sz="1200" b="1" dirty="0" smtClean="0">
                        <a:latin typeface="Arial" pitchFamily="34" charset="0"/>
                        <a:cs typeface="Arial" pitchFamily="34" charset="0"/>
                      </a:endParaRPr>
                    </a:p>
                    <a:p>
                      <a:pPr algn="l"/>
                      <a:endParaRPr lang="el-GR" sz="1200" b="1" dirty="0" smtClean="0">
                        <a:latin typeface="Arial" pitchFamily="34" charset="0"/>
                        <a:cs typeface="Arial" pitchFamily="34" charset="0"/>
                      </a:endParaRPr>
                    </a:p>
                    <a:p>
                      <a:pPr algn="l"/>
                      <a:r>
                        <a:rPr lang="el-GR" sz="1200" b="1" dirty="0" smtClean="0">
                          <a:latin typeface="Arial" pitchFamily="34" charset="0"/>
                          <a:cs typeface="Arial" pitchFamily="34" charset="0"/>
                        </a:rPr>
                        <a:t>       </a:t>
                      </a:r>
                      <a:endParaRPr lang="el-GR" sz="1200" b="1"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200" b="1" dirty="0" smtClean="0">
                          <a:latin typeface="Arial" pitchFamily="34" charset="0"/>
                          <a:cs typeface="Arial" pitchFamily="34" charset="0"/>
                        </a:rPr>
                        <a:t>Π.Γ.Δ.Μ</a:t>
                      </a:r>
                    </a:p>
                  </a:txBody>
                  <a:tcPr anchor="ctr"/>
                </a:tc>
                <a:tc>
                  <a:txBody>
                    <a:bodyPr/>
                    <a:lstStyle/>
                    <a:p>
                      <a:r>
                        <a:rPr lang="el-GR" sz="1050" dirty="0" smtClean="0">
                          <a:latin typeface="Arial" pitchFamily="34" charset="0"/>
                          <a:cs typeface="Arial" pitchFamily="34" charset="0"/>
                        </a:rPr>
                        <a:t>Η πρώτη χώρα μεταξύ των  </a:t>
                      </a:r>
                      <a:r>
                        <a:rPr lang="el-GR" sz="1050" dirty="0" err="1" smtClean="0">
                          <a:latin typeface="Arial" pitchFamily="34" charset="0"/>
                          <a:cs typeface="Arial" pitchFamily="34" charset="0"/>
                        </a:rPr>
                        <a:t>Δυτ</a:t>
                      </a:r>
                      <a:r>
                        <a:rPr lang="el-GR" sz="1050" dirty="0" smtClean="0">
                          <a:latin typeface="Arial" pitchFamily="34" charset="0"/>
                          <a:cs typeface="Arial" pitchFamily="34" charset="0"/>
                        </a:rPr>
                        <a:t>. Βαλκανίων  που υπέγραψε</a:t>
                      </a:r>
                      <a:r>
                        <a:rPr lang="el-GR" sz="1050" baseline="0" dirty="0" smtClean="0">
                          <a:latin typeface="Arial" pitchFamily="34" charset="0"/>
                          <a:cs typeface="Arial" pitchFamily="34" charset="0"/>
                        </a:rPr>
                        <a:t>  την Σ.Σ.Σ    9-4-2001</a:t>
                      </a:r>
                    </a:p>
                    <a:p>
                      <a:r>
                        <a:rPr lang="el-GR" sz="1050" baseline="0" dirty="0" smtClean="0">
                          <a:latin typeface="Arial" pitchFamily="34" charset="0"/>
                          <a:cs typeface="Arial" pitchFamily="34" charset="0"/>
                        </a:rPr>
                        <a:t>Τέθηκε  σε  ισχύ    1-4-2004</a:t>
                      </a:r>
                    </a:p>
                    <a:p>
                      <a:r>
                        <a:rPr lang="el-GR" sz="1050" baseline="0" dirty="0" smtClean="0">
                          <a:latin typeface="Arial" pitchFamily="34" charset="0"/>
                          <a:cs typeface="Arial" pitchFamily="34" charset="0"/>
                        </a:rPr>
                        <a:t>Καθεστώς  υποψήφιας από  17-12-2005</a:t>
                      </a:r>
                      <a:endParaRPr lang="el-GR" sz="1050" dirty="0">
                        <a:latin typeface="Arial" pitchFamily="34" charset="0"/>
                        <a:cs typeface="Arial" pitchFamily="34" charset="0"/>
                      </a:endParaRPr>
                    </a:p>
                  </a:txBody>
                  <a:tcPr anchor="ctr"/>
                </a:tc>
                <a:tc>
                  <a:txBody>
                    <a:bodyPr/>
                    <a:lstStyle/>
                    <a:p>
                      <a:pPr algn="just"/>
                      <a:r>
                        <a:rPr lang="el-GR" sz="1100" dirty="0" smtClean="0">
                          <a:latin typeface="Arial" pitchFamily="34" charset="0"/>
                          <a:cs typeface="Arial" pitchFamily="34" charset="0"/>
                        </a:rPr>
                        <a:t>Οι ενταξιακές διαπραγματεύσεις βρίσκονται σε αδιέξοδο</a:t>
                      </a:r>
                      <a:endParaRPr lang="el-GR" sz="1100" dirty="0">
                        <a:latin typeface="Arial" pitchFamily="34" charset="0"/>
                        <a:cs typeface="Arial" pitchFamily="34" charset="0"/>
                      </a:endParaRPr>
                    </a:p>
                  </a:txBody>
                  <a:tcPr/>
                </a:tc>
              </a:tr>
              <a:tr h="804201">
                <a:tc>
                  <a:txBody>
                    <a:bodyPr/>
                    <a:lstStyle/>
                    <a:p>
                      <a:pPr algn="l"/>
                      <a:r>
                        <a:rPr lang="el-GR" sz="1200" b="1" baseline="0" dirty="0" smtClean="0">
                          <a:latin typeface="Arial" pitchFamily="34" charset="0"/>
                          <a:cs typeface="Arial" pitchFamily="34" charset="0"/>
                        </a:rPr>
                        <a:t> </a:t>
                      </a:r>
                      <a:endParaRPr lang="el-GR" sz="1200" b="1" dirty="0">
                        <a:latin typeface="Arial" pitchFamily="34" charset="0"/>
                        <a:cs typeface="Arial" pitchFamily="34" charset="0"/>
                      </a:endParaRPr>
                    </a:p>
                  </a:txBody>
                  <a:tcPr anchor="ctr"/>
                </a:tc>
                <a:tc>
                  <a:txBody>
                    <a:bodyPr/>
                    <a:lstStyle/>
                    <a:p>
                      <a:pPr algn="ctr"/>
                      <a:r>
                        <a:rPr lang="el-GR" sz="1200" b="1" dirty="0" smtClean="0">
                          <a:latin typeface="Arial" pitchFamily="34" charset="0"/>
                          <a:cs typeface="Arial" pitchFamily="34" charset="0"/>
                        </a:rPr>
                        <a:t>ΤΟΥΡΚΙΑ</a:t>
                      </a:r>
                      <a:endParaRPr lang="el-GR" sz="1200" b="1" dirty="0">
                        <a:latin typeface="Arial" pitchFamily="34" charset="0"/>
                        <a:cs typeface="Arial" pitchFamily="34" charset="0"/>
                      </a:endParaRPr>
                    </a:p>
                  </a:txBody>
                  <a:tcPr anchor="ctr"/>
                </a:tc>
                <a:tc>
                  <a:txBody>
                    <a:bodyPr/>
                    <a:lstStyle/>
                    <a:p>
                      <a:r>
                        <a:rPr lang="el-GR" sz="1050" dirty="0" smtClean="0">
                          <a:latin typeface="Arial" pitchFamily="34" charset="0"/>
                          <a:cs typeface="Arial" pitchFamily="34" charset="0"/>
                        </a:rPr>
                        <a:t>Υπογραφή</a:t>
                      </a:r>
                      <a:r>
                        <a:rPr lang="el-GR" sz="1050" baseline="0" dirty="0" smtClean="0">
                          <a:latin typeface="Arial" pitchFamily="34" charset="0"/>
                          <a:cs typeface="Arial" pitchFamily="34" charset="0"/>
                        </a:rPr>
                        <a:t>  Συμφωνίας τελωνειακής  ένωσης  με  ΕΕ 1995</a:t>
                      </a:r>
                    </a:p>
                    <a:p>
                      <a:r>
                        <a:rPr lang="el-GR" sz="1050" baseline="0" dirty="0" smtClean="0">
                          <a:latin typeface="Arial" pitchFamily="34" charset="0"/>
                          <a:cs typeface="Arial" pitchFamily="34" charset="0"/>
                        </a:rPr>
                        <a:t>Καθεστώς υποψήφιας  από </a:t>
                      </a:r>
                      <a:r>
                        <a:rPr lang="el-GR" sz="1050" baseline="0" dirty="0" err="1" smtClean="0">
                          <a:latin typeface="Arial" pitchFamily="34" charset="0"/>
                          <a:cs typeface="Arial" pitchFamily="34" charset="0"/>
                        </a:rPr>
                        <a:t>Ευρ</a:t>
                      </a:r>
                      <a:r>
                        <a:rPr lang="el-GR" sz="1050" baseline="0" dirty="0" smtClean="0">
                          <a:latin typeface="Arial" pitchFamily="34" charset="0"/>
                          <a:cs typeface="Arial" pitchFamily="34" charset="0"/>
                        </a:rPr>
                        <a:t>. Συμβούλιο 1999</a:t>
                      </a:r>
                    </a:p>
                    <a:p>
                      <a:r>
                        <a:rPr lang="el-GR" sz="1050" baseline="0" dirty="0" smtClean="0">
                          <a:latin typeface="Arial" pitchFamily="34" charset="0"/>
                          <a:cs typeface="Arial" pitchFamily="34" charset="0"/>
                        </a:rPr>
                        <a:t>Έναρξη  διαπραγματεύσεων  υπό όρους το  3-10-2005</a:t>
                      </a:r>
                      <a:endParaRPr lang="el-GR" sz="1050" dirty="0">
                        <a:latin typeface="Arial" pitchFamily="34" charset="0"/>
                        <a:cs typeface="Arial" pitchFamily="34" charset="0"/>
                      </a:endParaRP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000" b="0" kern="1200" dirty="0" smtClean="0">
                          <a:solidFill>
                            <a:schemeClr val="dk1"/>
                          </a:solidFill>
                          <a:latin typeface="Arial" pitchFamily="34" charset="0"/>
                          <a:ea typeface="+mn-ea"/>
                          <a:cs typeface="Arial" pitchFamily="34" charset="0"/>
                        </a:rPr>
                        <a:t>Το Βρετανικό Υπουργείο Εξωτερικών περιμένει ότι η Τουρκία θα είναι έτοιμη σε «περίπου   σε   μία  δεκαετία».</a:t>
                      </a:r>
                    </a:p>
                  </a:txBody>
                  <a:tcPr/>
                </a:tc>
              </a:tr>
              <a:tr h="1029370">
                <a:tc>
                  <a:txBody>
                    <a:bodyPr/>
                    <a:lstStyle/>
                    <a:p>
                      <a:pPr algn="l"/>
                      <a:r>
                        <a:rPr lang="el-GR" sz="1200" b="1" baseline="0" dirty="0" smtClean="0">
                          <a:latin typeface="Arial" pitchFamily="34" charset="0"/>
                          <a:cs typeface="Arial" pitchFamily="34" charset="0"/>
                        </a:rPr>
                        <a:t> </a:t>
                      </a:r>
                      <a:endParaRPr lang="el-GR" sz="1200" b="1" dirty="0">
                        <a:latin typeface="Arial" pitchFamily="34" charset="0"/>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200" b="1" dirty="0" smtClean="0">
                          <a:latin typeface="Arial" pitchFamily="34" charset="0"/>
                          <a:cs typeface="Arial" pitchFamily="34" charset="0"/>
                        </a:rPr>
                        <a:t>ΣΕΡΒΙΑ</a:t>
                      </a:r>
                    </a:p>
                  </a:txBody>
                  <a:tcPr anchor="ctr"/>
                </a:tc>
                <a:tc>
                  <a:txBody>
                    <a:bodyPr/>
                    <a:lstStyle/>
                    <a:p>
                      <a:r>
                        <a:rPr lang="el-GR" sz="1050" dirty="0" smtClean="0">
                          <a:latin typeface="Arial" pitchFamily="34" charset="0"/>
                          <a:cs typeface="Arial" pitchFamily="34" charset="0"/>
                        </a:rPr>
                        <a:t>Υποβολή  αίτησης</a:t>
                      </a:r>
                      <a:r>
                        <a:rPr lang="el-GR" sz="1050" baseline="0" dirty="0" smtClean="0">
                          <a:latin typeface="Arial" pitchFamily="34" charset="0"/>
                          <a:cs typeface="Arial" pitchFamily="34" charset="0"/>
                        </a:rPr>
                        <a:t>  για  καθεστώς  υποψήφιας   το  3/2009</a:t>
                      </a:r>
                    </a:p>
                    <a:p>
                      <a:r>
                        <a:rPr lang="el-GR" sz="1050" baseline="0" dirty="0" smtClean="0">
                          <a:latin typeface="Arial" pitchFamily="34" charset="0"/>
                          <a:cs typeface="Arial" pitchFamily="34" charset="0"/>
                        </a:rPr>
                        <a:t>Αναγνωρίσθηκε  ως  υποψήφια  τον  6</a:t>
                      </a:r>
                      <a:r>
                        <a:rPr lang="el-GR" sz="1050" baseline="30000" dirty="0" smtClean="0">
                          <a:latin typeface="Arial" pitchFamily="34" charset="0"/>
                          <a:cs typeface="Arial" pitchFamily="34" charset="0"/>
                        </a:rPr>
                        <a:t>ο</a:t>
                      </a:r>
                      <a:r>
                        <a:rPr lang="el-GR" sz="1050" baseline="0" dirty="0" smtClean="0">
                          <a:latin typeface="Arial" pitchFamily="34" charset="0"/>
                          <a:cs typeface="Arial" pitchFamily="34" charset="0"/>
                        </a:rPr>
                        <a:t>/2003 </a:t>
                      </a:r>
                    </a:p>
                    <a:p>
                      <a:r>
                        <a:rPr lang="el-GR" sz="1050" baseline="0" dirty="0" smtClean="0">
                          <a:latin typeface="Arial" pitchFamily="34" charset="0"/>
                          <a:cs typeface="Arial" pitchFamily="34" charset="0"/>
                        </a:rPr>
                        <a:t>Η  Σ.Σ.Σ τέθηκε  σε  ισχύ   1-9-2013</a:t>
                      </a:r>
                    </a:p>
                    <a:p>
                      <a:r>
                        <a:rPr lang="el-GR" sz="1050" baseline="0" dirty="0" smtClean="0">
                          <a:latin typeface="Arial" pitchFamily="34" charset="0"/>
                          <a:cs typeface="Arial" pitchFamily="34" charset="0"/>
                        </a:rPr>
                        <a:t>1</a:t>
                      </a:r>
                      <a:r>
                        <a:rPr lang="el-GR" sz="1050" baseline="30000" dirty="0" smtClean="0">
                          <a:latin typeface="Arial" pitchFamily="34" charset="0"/>
                          <a:cs typeface="Arial" pitchFamily="34" charset="0"/>
                        </a:rPr>
                        <a:t>η</a:t>
                      </a:r>
                      <a:r>
                        <a:rPr lang="el-GR" sz="1050" baseline="0" dirty="0" smtClean="0">
                          <a:latin typeface="Arial" pitchFamily="34" charset="0"/>
                          <a:cs typeface="Arial" pitchFamily="34" charset="0"/>
                        </a:rPr>
                        <a:t>   διακυβερνητική  διάσκεψη τον    1</a:t>
                      </a:r>
                      <a:r>
                        <a:rPr lang="el-GR" sz="1050" baseline="30000" dirty="0" smtClean="0">
                          <a:latin typeface="Arial" pitchFamily="34" charset="0"/>
                          <a:cs typeface="Arial" pitchFamily="34" charset="0"/>
                        </a:rPr>
                        <a:t>ο</a:t>
                      </a:r>
                      <a:r>
                        <a:rPr lang="el-GR" sz="1050" baseline="0" dirty="0" smtClean="0">
                          <a:latin typeface="Arial" pitchFamily="34" charset="0"/>
                          <a:cs typeface="Arial" pitchFamily="34" charset="0"/>
                        </a:rPr>
                        <a:t>/2014</a:t>
                      </a:r>
                    </a:p>
                  </a:txBody>
                  <a:tcPr anchor="ct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l-GR" sz="1000" kern="1200" dirty="0" smtClean="0">
                          <a:solidFill>
                            <a:schemeClr val="dk1"/>
                          </a:solidFill>
                          <a:latin typeface="Arial" pitchFamily="34" charset="0"/>
                          <a:ea typeface="+mn-ea"/>
                          <a:cs typeface="Arial" pitchFamily="34" charset="0"/>
                        </a:rPr>
                        <a:t>Σε </a:t>
                      </a:r>
                      <a:r>
                        <a:rPr lang="en-US" sz="1000" kern="1200" dirty="0" smtClean="0">
                          <a:solidFill>
                            <a:schemeClr val="dk1"/>
                          </a:solidFill>
                          <a:latin typeface="Arial" pitchFamily="34" charset="0"/>
                          <a:ea typeface="+mn-ea"/>
                          <a:cs typeface="Arial" pitchFamily="34" charset="0"/>
                        </a:rPr>
                        <a:t> </a:t>
                      </a:r>
                      <a:r>
                        <a:rPr lang="el-GR" sz="1000" kern="1200" dirty="0" smtClean="0">
                          <a:solidFill>
                            <a:schemeClr val="dk1"/>
                          </a:solidFill>
                          <a:latin typeface="Arial" pitchFamily="34" charset="0"/>
                          <a:ea typeface="+mn-ea"/>
                          <a:cs typeface="Arial" pitchFamily="34" charset="0"/>
                        </a:rPr>
                        <a:t>δημοσκόπηση,  το 21% δήλωσε πως πιστεύει ότι η Σερβία δεν  θα    ενταχθεί   ποτέ στην  ΕΕ, </a:t>
                      </a:r>
                    </a:p>
                    <a:p>
                      <a:pPr marL="0" marR="0" indent="0" algn="just" defTabSz="914400" rtl="0" eaLnBrk="1" fontAlgn="auto" latinLnBrk="0" hangingPunct="1">
                        <a:lnSpc>
                          <a:spcPct val="100000"/>
                        </a:lnSpc>
                        <a:spcBef>
                          <a:spcPts val="0"/>
                        </a:spcBef>
                        <a:spcAft>
                          <a:spcPts val="0"/>
                        </a:spcAft>
                        <a:buClrTx/>
                        <a:buSzTx/>
                        <a:buFontTx/>
                        <a:buNone/>
                        <a:tabLst/>
                        <a:defRPr/>
                      </a:pPr>
                      <a:r>
                        <a:rPr lang="el-GR" sz="1000" kern="1200" dirty="0" smtClean="0">
                          <a:solidFill>
                            <a:schemeClr val="dk1"/>
                          </a:solidFill>
                          <a:latin typeface="Arial" pitchFamily="34" charset="0"/>
                          <a:ea typeface="+mn-ea"/>
                          <a:cs typeface="Arial" pitchFamily="34" charset="0"/>
                        </a:rPr>
                        <a:t>το 35% θεωρεί ότι θα ενταχθεί ως το 2020 και το 19% ύστερα απ’ αυτή την ημερομηνία.</a:t>
                      </a:r>
                    </a:p>
                  </a:txBody>
                  <a:tcPr/>
                </a:tc>
              </a:tr>
              <a:tr h="584870">
                <a:tc>
                  <a:txBody>
                    <a:bodyPr/>
                    <a:lstStyle/>
                    <a:p>
                      <a:pPr algn="l"/>
                      <a:endParaRPr lang="el-GR" sz="1200" b="1" dirty="0">
                        <a:latin typeface="Arial" pitchFamily="34" charset="0"/>
                        <a:cs typeface="Arial" pitchFamily="34" charset="0"/>
                      </a:endParaRPr>
                    </a:p>
                  </a:txBody>
                  <a:tcPr anchor="ctr"/>
                </a:tc>
                <a:tc>
                  <a:txBody>
                    <a:bodyPr/>
                    <a:lstStyle/>
                    <a:p>
                      <a:pPr algn="ctr"/>
                      <a:r>
                        <a:rPr lang="el-GR" sz="1200" b="1" dirty="0" smtClean="0">
                          <a:latin typeface="Arial" pitchFamily="34" charset="0"/>
                          <a:cs typeface="Arial" pitchFamily="34" charset="0"/>
                        </a:rPr>
                        <a:t>ΙΣΛΑΝΔΙΑ</a:t>
                      </a:r>
                      <a:endParaRPr lang="el-GR" sz="1200" b="1" dirty="0">
                        <a:latin typeface="Arial" pitchFamily="34" charset="0"/>
                        <a:cs typeface="Arial" pitchFamily="34" charset="0"/>
                      </a:endParaRPr>
                    </a:p>
                  </a:txBody>
                  <a:tcPr anchor="ctr"/>
                </a:tc>
                <a:tc>
                  <a:txBody>
                    <a:bodyPr/>
                    <a:lstStyle/>
                    <a:p>
                      <a:r>
                        <a:rPr lang="el-GR" sz="1050" dirty="0" smtClean="0">
                          <a:latin typeface="Arial" pitchFamily="34" charset="0"/>
                          <a:cs typeface="Arial" pitchFamily="34" charset="0"/>
                        </a:rPr>
                        <a:t>Υποβολή αίτησης  </a:t>
                      </a:r>
                      <a:r>
                        <a:rPr lang="el-GR" sz="1050" baseline="0" dirty="0" smtClean="0">
                          <a:latin typeface="Arial" pitchFamily="34" charset="0"/>
                          <a:cs typeface="Arial" pitchFamily="34" charset="0"/>
                        </a:rPr>
                        <a:t> προσχώρησης  τον  7</a:t>
                      </a:r>
                      <a:r>
                        <a:rPr lang="el-GR" sz="1050" baseline="30000" dirty="0" smtClean="0">
                          <a:latin typeface="Arial" pitchFamily="34" charset="0"/>
                          <a:cs typeface="Arial" pitchFamily="34" charset="0"/>
                        </a:rPr>
                        <a:t>ο</a:t>
                      </a:r>
                      <a:r>
                        <a:rPr lang="el-GR" sz="1050" baseline="0" dirty="0" smtClean="0">
                          <a:latin typeface="Arial" pitchFamily="34" charset="0"/>
                          <a:cs typeface="Arial" pitchFamily="34" charset="0"/>
                        </a:rPr>
                        <a:t>/2009</a:t>
                      </a:r>
                    </a:p>
                    <a:p>
                      <a:r>
                        <a:rPr lang="el-GR" sz="1050" baseline="0" dirty="0" smtClean="0">
                          <a:latin typeface="Arial" pitchFamily="34" charset="0"/>
                          <a:cs typeface="Arial" pitchFamily="34" charset="0"/>
                        </a:rPr>
                        <a:t>Έναρξη διαπραγματεύσεων  τον  6</a:t>
                      </a:r>
                      <a:r>
                        <a:rPr lang="el-GR" sz="1050" baseline="30000" dirty="0" smtClean="0">
                          <a:latin typeface="Arial" pitchFamily="34" charset="0"/>
                          <a:cs typeface="Arial" pitchFamily="34" charset="0"/>
                        </a:rPr>
                        <a:t>ο</a:t>
                      </a:r>
                      <a:r>
                        <a:rPr lang="el-GR" sz="1050" baseline="0" dirty="0" smtClean="0">
                          <a:latin typeface="Arial" pitchFamily="34" charset="0"/>
                          <a:cs typeface="Arial" pitchFamily="34" charset="0"/>
                        </a:rPr>
                        <a:t>/2010</a:t>
                      </a:r>
                    </a:p>
                    <a:p>
                      <a:r>
                        <a:rPr lang="el-GR" sz="1050" baseline="0" dirty="0" smtClean="0">
                          <a:latin typeface="Arial" pitchFamily="34" charset="0"/>
                          <a:cs typeface="Arial" pitchFamily="34" charset="0"/>
                        </a:rPr>
                        <a:t>Αναστολή διαπραγματεύσεων  τον  5</a:t>
                      </a:r>
                      <a:r>
                        <a:rPr lang="el-GR" sz="1050" baseline="30000" dirty="0" smtClean="0">
                          <a:latin typeface="Arial" pitchFamily="34" charset="0"/>
                          <a:cs typeface="Arial" pitchFamily="34" charset="0"/>
                        </a:rPr>
                        <a:t>ο</a:t>
                      </a:r>
                      <a:r>
                        <a:rPr lang="el-GR" sz="1050" baseline="0" dirty="0" smtClean="0">
                          <a:latin typeface="Arial" pitchFamily="34" charset="0"/>
                          <a:cs typeface="Arial" pitchFamily="34" charset="0"/>
                        </a:rPr>
                        <a:t>/2013</a:t>
                      </a:r>
                      <a:endParaRPr lang="el-GR" sz="1050" dirty="0">
                        <a:latin typeface="Arial" pitchFamily="34" charset="0"/>
                        <a:cs typeface="Arial" pitchFamily="34" charset="0"/>
                      </a:endParaRPr>
                    </a:p>
                  </a:txBody>
                  <a:tcPr anchor="ctr"/>
                </a:tc>
                <a:tc>
                  <a:txBody>
                    <a:bodyPr/>
                    <a:lstStyle/>
                    <a:p>
                      <a:pPr algn="just"/>
                      <a:r>
                        <a:rPr lang="el-GR" sz="1100" dirty="0" smtClean="0">
                          <a:latin typeface="Arial" pitchFamily="34" charset="0"/>
                          <a:cs typeface="Arial" pitchFamily="34" charset="0"/>
                        </a:rPr>
                        <a:t> </a:t>
                      </a:r>
                    </a:p>
                    <a:p>
                      <a:pPr algn="just"/>
                      <a:r>
                        <a:rPr lang="el-GR" sz="1100" dirty="0" smtClean="0">
                          <a:latin typeface="Arial" pitchFamily="34" charset="0"/>
                          <a:cs typeface="Arial" pitchFamily="34" charset="0"/>
                        </a:rPr>
                        <a:t>                 ---------</a:t>
                      </a:r>
                      <a:endParaRPr lang="el-GR" sz="1100" dirty="0">
                        <a:latin typeface="Arial" pitchFamily="34" charset="0"/>
                        <a:cs typeface="Arial" pitchFamily="34" charset="0"/>
                      </a:endParaRPr>
                    </a:p>
                  </a:txBody>
                  <a:tcPr/>
                </a:tc>
              </a:tr>
            </a:tbl>
          </a:graphicData>
        </a:graphic>
      </p:graphicFrame>
      <p:sp>
        <p:nvSpPr>
          <p:cNvPr id="6" name="5 - Θέση υποσέλιδου"/>
          <p:cNvSpPr>
            <a:spLocks noGrp="1"/>
          </p:cNvSpPr>
          <p:nvPr>
            <p:ph type="ftr" sz="quarter" idx="11"/>
          </p:nvPr>
        </p:nvSpPr>
        <p:spPr/>
        <p:txBody>
          <a:bodyPr/>
          <a:lstStyle/>
          <a:p>
            <a:endParaRPr lang="el-GR" dirty="0"/>
          </a:p>
        </p:txBody>
      </p:sp>
      <p:sp>
        <p:nvSpPr>
          <p:cNvPr id="4" name="3 - Θέση αριθμού διαφάνειας"/>
          <p:cNvSpPr>
            <a:spLocks noGrp="1"/>
          </p:cNvSpPr>
          <p:nvPr>
            <p:ph type="sldNum" sz="quarter" idx="12"/>
          </p:nvPr>
        </p:nvSpPr>
        <p:spPr>
          <a:xfrm>
            <a:off x="6572264" y="6492875"/>
            <a:ext cx="2133600" cy="365125"/>
          </a:xfrm>
        </p:spPr>
        <p:txBody>
          <a:bodyPr/>
          <a:lstStyle/>
          <a:p>
            <a:fld id="{D3F1D1C4-C2D9-4231-9FB2-B2D9D97AA41D}" type="slidenum">
              <a:rPr lang="el-GR" smtClean="0"/>
              <a:pPr/>
              <a:t>14</a:t>
            </a:fld>
            <a:endParaRPr lang="el-GR" dirty="0"/>
          </a:p>
        </p:txBody>
      </p:sp>
      <p:pic>
        <p:nvPicPr>
          <p:cNvPr id="7" name="6 - Εικόνα" descr="700px-Flag_of_Albania_svg.png"/>
          <p:cNvPicPr/>
          <p:nvPr/>
        </p:nvPicPr>
        <p:blipFill>
          <a:blip r:embed="rId2" cstate="print"/>
          <a:srcRect/>
          <a:stretch>
            <a:fillRect/>
          </a:stretch>
        </p:blipFill>
        <p:spPr bwMode="auto">
          <a:xfrm>
            <a:off x="571472" y="1285860"/>
            <a:ext cx="864000" cy="576000"/>
          </a:xfrm>
          <a:prstGeom prst="rect">
            <a:avLst/>
          </a:prstGeom>
          <a:noFill/>
          <a:ln w="9525">
            <a:noFill/>
            <a:miter lim="800000"/>
            <a:headEnd/>
            <a:tailEnd/>
          </a:ln>
        </p:spPr>
      </p:pic>
      <p:pic>
        <p:nvPicPr>
          <p:cNvPr id="8" name="7 - Εικόνα" descr="http://upload.wikimedia.org/wikipedia/commons/thumb/6/64/Flag_of_Montenegro.svg/250px-Flag_of_Montenegro.svg.png"/>
          <p:cNvPicPr/>
          <p:nvPr/>
        </p:nvPicPr>
        <p:blipFill>
          <a:blip r:embed="rId3" cstate="print">
            <a:lum contrast="3000"/>
          </a:blip>
          <a:srcRect/>
          <a:stretch>
            <a:fillRect/>
          </a:stretch>
        </p:blipFill>
        <p:spPr bwMode="auto">
          <a:xfrm>
            <a:off x="571472" y="2424372"/>
            <a:ext cx="864000" cy="576000"/>
          </a:xfrm>
          <a:prstGeom prst="rect">
            <a:avLst/>
          </a:prstGeom>
          <a:noFill/>
          <a:ln w="9525">
            <a:noFill/>
            <a:miter lim="800000"/>
            <a:headEnd/>
            <a:tailEnd/>
          </a:ln>
        </p:spPr>
      </p:pic>
      <p:pic>
        <p:nvPicPr>
          <p:cNvPr id="9" name="8 - Εικόνα" descr="http://static.pblogs.gr/f/363821-800px-Flag_of_FYROMacedonia_svg.png"/>
          <p:cNvPicPr/>
          <p:nvPr/>
        </p:nvPicPr>
        <p:blipFill>
          <a:blip r:embed="rId4" cstate="print"/>
          <a:srcRect/>
          <a:stretch>
            <a:fillRect/>
          </a:stretch>
        </p:blipFill>
        <p:spPr bwMode="auto">
          <a:xfrm>
            <a:off x="571472" y="3353066"/>
            <a:ext cx="864000" cy="576000"/>
          </a:xfrm>
          <a:prstGeom prst="rect">
            <a:avLst/>
          </a:prstGeom>
          <a:noFill/>
          <a:ln w="9525">
            <a:noFill/>
            <a:miter lim="800000"/>
            <a:headEnd/>
            <a:tailEnd/>
          </a:ln>
        </p:spPr>
      </p:pic>
      <p:pic>
        <p:nvPicPr>
          <p:cNvPr id="10" name="9 - Εικόνα" descr="Flag of Turkey.svg"/>
          <p:cNvPicPr/>
          <p:nvPr/>
        </p:nvPicPr>
        <p:blipFill>
          <a:blip r:embed="rId5" cstate="print"/>
          <a:srcRect/>
          <a:stretch>
            <a:fillRect/>
          </a:stretch>
        </p:blipFill>
        <p:spPr bwMode="auto">
          <a:xfrm>
            <a:off x="571472" y="4138296"/>
            <a:ext cx="863600" cy="576588"/>
          </a:xfrm>
          <a:prstGeom prst="rect">
            <a:avLst/>
          </a:prstGeom>
          <a:noFill/>
          <a:ln w="9525">
            <a:noFill/>
            <a:miter lim="800000"/>
            <a:headEnd/>
            <a:tailEnd/>
          </a:ln>
        </p:spPr>
      </p:pic>
      <p:pic>
        <p:nvPicPr>
          <p:cNvPr id="11" name="irc_mi" descr="http://upload.wikimedia.org/wikipedia/commons/thumb/f/f9/Flag_of_Serbia,_1941-1944.svg/220px-Flag_of_Serbia,_1941-1944.svg.png"/>
          <p:cNvPicPr/>
          <p:nvPr/>
        </p:nvPicPr>
        <p:blipFill>
          <a:blip r:embed="rId6" cstate="print"/>
          <a:srcRect/>
          <a:stretch>
            <a:fillRect/>
          </a:stretch>
        </p:blipFill>
        <p:spPr bwMode="auto">
          <a:xfrm>
            <a:off x="571472" y="5067578"/>
            <a:ext cx="864000" cy="576000"/>
          </a:xfrm>
          <a:prstGeom prst="rect">
            <a:avLst/>
          </a:prstGeom>
          <a:noFill/>
          <a:ln w="9525">
            <a:noFill/>
            <a:miter lim="800000"/>
            <a:headEnd/>
            <a:tailEnd/>
          </a:ln>
        </p:spPr>
      </p:pic>
      <p:pic>
        <p:nvPicPr>
          <p:cNvPr id="12" name="irc_mi" descr="http://upload.wikimedia.org/wikipedia/commons/thumb/c/ce/Flag_of_Iceland.svg/220px-Flag_of_Iceland.svg.png"/>
          <p:cNvPicPr/>
          <p:nvPr/>
        </p:nvPicPr>
        <p:blipFill>
          <a:blip r:embed="rId7" cstate="print"/>
          <a:srcRect/>
          <a:stretch>
            <a:fillRect/>
          </a:stretch>
        </p:blipFill>
        <p:spPr bwMode="auto">
          <a:xfrm>
            <a:off x="571472" y="5924834"/>
            <a:ext cx="864000" cy="576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939784"/>
          </a:xfrm>
        </p:spPr>
        <p:txBody>
          <a:bodyPr>
            <a:normAutofit/>
          </a:bodyPr>
          <a:lstStyle/>
          <a:p>
            <a:pPr marL="342900" indent="-342900">
              <a:spcBef>
                <a:spcPct val="20000"/>
              </a:spcBef>
            </a:pPr>
            <a:r>
              <a:rPr lang="el-GR" sz="2800" b="1" dirty="0" smtClean="0">
                <a:solidFill>
                  <a:srgbClr val="0F058D"/>
                </a:solidFill>
                <a:latin typeface="Arial" pitchFamily="34" charset="0"/>
                <a:ea typeface="+mn-ea"/>
                <a:cs typeface="Arial" pitchFamily="34" charset="0"/>
              </a:rPr>
              <a:t>ΕΝ  ΔΥΝΑΜΕΙ  ΥΠΟΨΗΦΙΕΣ  ΧΩΡΕΣ</a:t>
            </a:r>
            <a:endParaRPr lang="el-GR" sz="2800" b="1" dirty="0">
              <a:solidFill>
                <a:srgbClr val="0F058D"/>
              </a:solidFill>
              <a:latin typeface="Arial" pitchFamily="34" charset="0"/>
              <a:ea typeface="+mn-ea"/>
              <a:cs typeface="Arial" pitchFamily="34" charset="0"/>
            </a:endParaRPr>
          </a:p>
        </p:txBody>
      </p:sp>
      <p:graphicFrame>
        <p:nvGraphicFramePr>
          <p:cNvPr id="4" name="3 - Θέση περιεχομένου"/>
          <p:cNvGraphicFramePr>
            <a:graphicFrameLocks noGrp="1"/>
          </p:cNvGraphicFramePr>
          <p:nvPr>
            <p:ph idx="1"/>
          </p:nvPr>
        </p:nvGraphicFramePr>
        <p:xfrm>
          <a:off x="457200" y="1605280"/>
          <a:ext cx="8186764" cy="4748824"/>
        </p:xfrm>
        <a:graphic>
          <a:graphicData uri="http://schemas.openxmlformats.org/drawingml/2006/table">
            <a:tbl>
              <a:tblPr firstRow="1" bandRow="1">
                <a:tableStyleId>{5C22544A-7EE6-4342-B048-85BDC9FD1C3A}</a:tableStyleId>
              </a:tblPr>
              <a:tblGrid>
                <a:gridCol w="1614470"/>
                <a:gridCol w="1857388"/>
                <a:gridCol w="3643338"/>
                <a:gridCol w="1071568"/>
              </a:tblGrid>
              <a:tr h="383280">
                <a:tc>
                  <a:txBody>
                    <a:bodyPr/>
                    <a:lstStyle/>
                    <a:p>
                      <a:pPr algn="ctr"/>
                      <a:r>
                        <a:rPr lang="en-US" dirty="0" smtClean="0"/>
                        <a:t>X</a:t>
                      </a:r>
                      <a:r>
                        <a:rPr lang="el-GR" dirty="0" smtClean="0"/>
                        <a:t>ΩΡΕΣ</a:t>
                      </a:r>
                      <a:endParaRPr lang="el-GR" dirty="0"/>
                    </a:p>
                  </a:txBody>
                  <a:tcPr anchor="ctr"/>
                </a:tc>
                <a:tc>
                  <a:txBody>
                    <a:bodyPr/>
                    <a:lstStyle/>
                    <a:p>
                      <a:pPr algn="ctr"/>
                      <a:r>
                        <a:rPr lang="el-GR" sz="1800" dirty="0" smtClean="0"/>
                        <a:t>ΠΑΡΟΝ</a:t>
                      </a:r>
                      <a:r>
                        <a:rPr lang="el-GR" sz="1800" baseline="0" dirty="0" smtClean="0"/>
                        <a:t>  ΚΑΘΕΣΤΩΣ</a:t>
                      </a:r>
                      <a:endParaRPr lang="el-GR" sz="1800" dirty="0"/>
                    </a:p>
                  </a:txBody>
                  <a:tcPr anchor="ctr"/>
                </a:tc>
                <a:tc>
                  <a:txBody>
                    <a:bodyPr/>
                    <a:lstStyle/>
                    <a:p>
                      <a:pPr algn="ctr"/>
                      <a:r>
                        <a:rPr lang="el-GR" dirty="0" smtClean="0"/>
                        <a:t>ΕΝΑΡΞΗ ΣΧΕΣΕΩΝ</a:t>
                      </a:r>
                      <a:endParaRPr lang="el-GR" dirty="0"/>
                    </a:p>
                  </a:txBody>
                  <a:tcPr anchor="ctr"/>
                </a:tc>
                <a:tc>
                  <a:txBody>
                    <a:bodyPr/>
                    <a:lstStyle/>
                    <a:p>
                      <a:pPr algn="ctr"/>
                      <a:r>
                        <a:rPr lang="el-GR" sz="1200" dirty="0" smtClean="0"/>
                        <a:t>ΠΡΟΒΛΕΠΟΜΕΝΗ</a:t>
                      </a:r>
                      <a:r>
                        <a:rPr lang="el-GR" sz="1200" baseline="0" dirty="0" smtClean="0"/>
                        <a:t>  ΗΜΕΡ. ΕΝΤΑΞΗΣ</a:t>
                      </a:r>
                      <a:endParaRPr lang="el-GR" sz="1200" dirty="0"/>
                    </a:p>
                  </a:txBody>
                  <a:tcPr anchor="ctr"/>
                </a:tc>
              </a:tr>
              <a:tr h="1826582">
                <a:tc>
                  <a:txBody>
                    <a:bodyPr/>
                    <a:lstStyle/>
                    <a:p>
                      <a:endParaRPr lang="el-GR" sz="1600" b="1" dirty="0" smtClean="0"/>
                    </a:p>
                    <a:p>
                      <a:endParaRPr lang="el-GR" sz="1600" b="1" dirty="0" smtClean="0"/>
                    </a:p>
                    <a:p>
                      <a:endParaRPr lang="el-GR" sz="1600" b="1" dirty="0" smtClean="0"/>
                    </a:p>
                    <a:p>
                      <a:endParaRPr lang="el-GR" sz="1600" b="1" dirty="0" smtClean="0"/>
                    </a:p>
                    <a:p>
                      <a:endParaRPr lang="el-GR" sz="1600" b="1" dirty="0" smtClean="0"/>
                    </a:p>
                    <a:p>
                      <a:pPr algn="ctr"/>
                      <a:r>
                        <a:rPr lang="el-GR" sz="1600" b="1" dirty="0" smtClean="0"/>
                        <a:t>ΒΟΖΝΙΑ  ΚΑΙ</a:t>
                      </a:r>
                      <a:r>
                        <a:rPr lang="el-GR" sz="1600" b="1" baseline="0" dirty="0" smtClean="0"/>
                        <a:t>  </a:t>
                      </a:r>
                    </a:p>
                    <a:p>
                      <a:pPr algn="ctr"/>
                      <a:r>
                        <a:rPr lang="el-GR" sz="1600" b="1" baseline="0" dirty="0" smtClean="0"/>
                        <a:t>ΕΡΖΕΓΟΒΙΝΗ</a:t>
                      </a:r>
                      <a:endParaRPr lang="el-GR" sz="1600" b="1" dirty="0"/>
                    </a:p>
                  </a:txBody>
                  <a:tcPr anchor="ctr"/>
                </a:tc>
                <a:tc>
                  <a:txBody>
                    <a:bodyPr/>
                    <a:lstStyle/>
                    <a:p>
                      <a:pPr algn="ctr"/>
                      <a:r>
                        <a:rPr lang="el-GR" sz="1600" b="1" dirty="0" smtClean="0"/>
                        <a:t>ΕΝ</a:t>
                      </a:r>
                      <a:r>
                        <a:rPr lang="el-GR" sz="1600" b="1" baseline="0" dirty="0" smtClean="0"/>
                        <a:t>  ΔΥΝΑΜΕΙ</a:t>
                      </a:r>
                    </a:p>
                    <a:p>
                      <a:pPr algn="ctr"/>
                      <a:r>
                        <a:rPr lang="el-GR" sz="1600" b="1" baseline="0" dirty="0" smtClean="0"/>
                        <a:t>ΥΠΟΨΗΦΙΑ</a:t>
                      </a:r>
                      <a:endParaRPr lang="el-GR" sz="1600" b="1" dirty="0" smtClean="0"/>
                    </a:p>
                  </a:txBody>
                  <a:tcPr anchor="ctr"/>
                </a:tc>
                <a:tc>
                  <a:txBody>
                    <a:bodyPr/>
                    <a:lstStyle/>
                    <a:p>
                      <a:pPr>
                        <a:buFont typeface="Arial" pitchFamily="34" charset="0"/>
                        <a:buChar char="•"/>
                      </a:pPr>
                      <a:r>
                        <a:rPr lang="el-GR" sz="1400" dirty="0" smtClean="0">
                          <a:latin typeface="+mn-lt"/>
                          <a:cs typeface="Arial" pitchFamily="34" charset="0"/>
                        </a:rPr>
                        <a:t>  </a:t>
                      </a:r>
                      <a:r>
                        <a:rPr lang="el-GR" sz="1400" dirty="0" smtClean="0">
                          <a:latin typeface="Arial" pitchFamily="34" charset="0"/>
                          <a:cs typeface="Arial" pitchFamily="34" charset="0"/>
                        </a:rPr>
                        <a:t>Αναγνώριση</a:t>
                      </a:r>
                      <a:r>
                        <a:rPr lang="el-GR" sz="1400" baseline="0" dirty="0" smtClean="0">
                          <a:latin typeface="Arial" pitchFamily="34" charset="0"/>
                          <a:cs typeface="Arial" pitchFamily="34" charset="0"/>
                        </a:rPr>
                        <a:t> ως  υποψήφια  6</a:t>
                      </a:r>
                      <a:r>
                        <a:rPr lang="el-GR" sz="1400" baseline="30000" dirty="0" smtClean="0">
                          <a:latin typeface="Arial" pitchFamily="34" charset="0"/>
                          <a:cs typeface="Arial" pitchFamily="34" charset="0"/>
                        </a:rPr>
                        <a:t>ο</a:t>
                      </a:r>
                      <a:r>
                        <a:rPr lang="el-GR" sz="1400" baseline="0" dirty="0" smtClean="0">
                          <a:latin typeface="Arial" pitchFamily="34" charset="0"/>
                          <a:cs typeface="Arial" pitchFamily="34" charset="0"/>
                        </a:rPr>
                        <a:t>/2003</a:t>
                      </a:r>
                    </a:p>
                    <a:p>
                      <a:pPr>
                        <a:buFont typeface="Arial" pitchFamily="34" charset="0"/>
                        <a:buChar char="•"/>
                      </a:pPr>
                      <a:r>
                        <a:rPr lang="el-GR" sz="1400" dirty="0" smtClean="0">
                          <a:latin typeface="Arial" pitchFamily="34" charset="0"/>
                          <a:cs typeface="Arial" pitchFamily="34" charset="0"/>
                        </a:rPr>
                        <a:t>  Υπογραφή  της  Σ.Σ.Σ το 2008</a:t>
                      </a:r>
                    </a:p>
                    <a:p>
                      <a:pPr>
                        <a:buFont typeface="Arial" pitchFamily="34" charset="0"/>
                        <a:buChar char="•"/>
                      </a:pPr>
                      <a:r>
                        <a:rPr lang="el-GR" sz="1400" dirty="0" smtClean="0">
                          <a:latin typeface="Arial" pitchFamily="34" charset="0"/>
                          <a:cs typeface="Arial" pitchFamily="34" charset="0"/>
                        </a:rPr>
                        <a:t>  (έχει</a:t>
                      </a:r>
                      <a:r>
                        <a:rPr lang="el-GR" sz="1400" baseline="0" dirty="0" smtClean="0">
                          <a:latin typeface="Arial" pitchFamily="34" charset="0"/>
                          <a:cs typeface="Arial" pitchFamily="34" charset="0"/>
                        </a:rPr>
                        <a:t>  κυρωθεί  από  τα  Κ-Μ, </a:t>
                      </a:r>
                    </a:p>
                    <a:p>
                      <a:pPr marL="342900" indent="-342900">
                        <a:buFontTx/>
                        <a:buNone/>
                      </a:pPr>
                      <a:r>
                        <a:rPr lang="el-GR" sz="1400" baseline="0" dirty="0" smtClean="0">
                          <a:latin typeface="Arial" pitchFamily="34" charset="0"/>
                          <a:cs typeface="Arial" pitchFamily="34" charset="0"/>
                        </a:rPr>
                        <a:t>   δ</a:t>
                      </a:r>
                      <a:r>
                        <a:rPr lang="el-GR" sz="1400" dirty="0" smtClean="0">
                          <a:latin typeface="Arial" pitchFamily="34" charset="0"/>
                          <a:cs typeface="Arial" pitchFamily="34" charset="0"/>
                        </a:rPr>
                        <a:t>εν έχει  κυρωθεί  από  Ε.Ε)</a:t>
                      </a:r>
                    </a:p>
                    <a:p>
                      <a:pPr>
                        <a:buFont typeface="Arial" pitchFamily="34" charset="0"/>
                        <a:buChar char="•"/>
                      </a:pPr>
                      <a:r>
                        <a:rPr lang="el-GR" sz="1400" dirty="0" smtClean="0">
                          <a:latin typeface="Arial" pitchFamily="34" charset="0"/>
                          <a:cs typeface="Arial" pitchFamily="34" charset="0"/>
                        </a:rPr>
                        <a:t>  Η</a:t>
                      </a:r>
                      <a:r>
                        <a:rPr lang="el-GR" sz="1400" baseline="0" dirty="0" smtClean="0">
                          <a:latin typeface="Arial" pitchFamily="34" charset="0"/>
                          <a:cs typeface="Arial" pitchFamily="34" charset="0"/>
                        </a:rPr>
                        <a:t>  ενδιάμεση  συμφωνία τέθηκε  σε   </a:t>
                      </a:r>
                    </a:p>
                    <a:p>
                      <a:pPr>
                        <a:buFontTx/>
                        <a:buNone/>
                      </a:pPr>
                      <a:r>
                        <a:rPr lang="el-GR" sz="1400" baseline="0" dirty="0" smtClean="0">
                          <a:latin typeface="Arial" pitchFamily="34" charset="0"/>
                          <a:cs typeface="Arial" pitchFamily="34" charset="0"/>
                        </a:rPr>
                        <a:t>   ισχύ  τον 7</a:t>
                      </a:r>
                      <a:r>
                        <a:rPr lang="el-GR" sz="1400" baseline="30000" dirty="0" smtClean="0">
                          <a:latin typeface="Arial" pitchFamily="34" charset="0"/>
                          <a:cs typeface="Arial" pitchFamily="34" charset="0"/>
                        </a:rPr>
                        <a:t>ο</a:t>
                      </a:r>
                      <a:r>
                        <a:rPr lang="el-GR" sz="1400" baseline="0" dirty="0" smtClean="0">
                          <a:latin typeface="Arial" pitchFamily="34" charset="0"/>
                          <a:cs typeface="Arial" pitchFamily="34" charset="0"/>
                        </a:rPr>
                        <a:t>/2008</a:t>
                      </a:r>
                      <a:endParaRPr lang="el-GR" sz="1400" dirty="0" smtClean="0">
                        <a:latin typeface="Arial" pitchFamily="34" charset="0"/>
                        <a:cs typeface="Arial" pitchFamily="34" charset="0"/>
                      </a:endParaRPr>
                    </a:p>
                    <a:p>
                      <a:pPr>
                        <a:buFont typeface="Arial" pitchFamily="34" charset="0"/>
                        <a:buChar char="•"/>
                      </a:pPr>
                      <a:r>
                        <a:rPr lang="el-GR" sz="1400" dirty="0" smtClean="0">
                          <a:latin typeface="Arial" pitchFamily="34" charset="0"/>
                          <a:cs typeface="Arial" pitchFamily="34" charset="0"/>
                        </a:rPr>
                        <a:t>  Δεν</a:t>
                      </a:r>
                      <a:r>
                        <a:rPr lang="el-GR" sz="1400" baseline="0" dirty="0" smtClean="0">
                          <a:latin typeface="Arial" pitchFamily="34" charset="0"/>
                          <a:cs typeface="Arial" pitchFamily="34" charset="0"/>
                        </a:rPr>
                        <a:t>  έχει  υποβάλει  επίσημα αίτημα ένταξης</a:t>
                      </a:r>
                      <a:endParaRPr lang="el-GR" sz="1400" dirty="0">
                        <a:latin typeface="Arial" pitchFamily="34" charset="0"/>
                        <a:cs typeface="Arial" pitchFamily="34" charset="0"/>
                      </a:endParaRPr>
                    </a:p>
                  </a:txBody>
                  <a:tcPr/>
                </a:tc>
                <a:tc>
                  <a:txBody>
                    <a:bodyPr/>
                    <a:lstStyle/>
                    <a:p>
                      <a:endParaRPr lang="el-GR" dirty="0"/>
                    </a:p>
                  </a:txBody>
                  <a:tcPr/>
                </a:tc>
              </a:tr>
              <a:tr h="1916402">
                <a:tc>
                  <a:txBody>
                    <a:bodyPr/>
                    <a:lstStyle/>
                    <a:p>
                      <a:endParaRPr lang="el-GR" sz="1600" b="1" dirty="0" smtClean="0"/>
                    </a:p>
                    <a:p>
                      <a:endParaRPr lang="el-GR" sz="1600" b="1" dirty="0" smtClean="0"/>
                    </a:p>
                    <a:p>
                      <a:endParaRPr lang="el-GR" sz="1600" b="1" dirty="0" smtClean="0"/>
                    </a:p>
                    <a:p>
                      <a:endParaRPr lang="el-GR" sz="1600" b="1" dirty="0" smtClean="0"/>
                    </a:p>
                    <a:p>
                      <a:r>
                        <a:rPr lang="el-GR" sz="1600" b="1" dirty="0" smtClean="0"/>
                        <a:t>ΚΟΣΣΥΦΟΠΕΔΙΟ</a:t>
                      </a:r>
                      <a:endParaRPr lang="el-GR" sz="1600" b="1" dirty="0"/>
                    </a:p>
                  </a:txBody>
                  <a:tcPr anchor="ctr"/>
                </a:tc>
                <a:tc>
                  <a:txBody>
                    <a:bodyPr/>
                    <a:lstStyle/>
                    <a:p>
                      <a:pPr algn="ctr"/>
                      <a:r>
                        <a:rPr lang="el-GR" sz="1600" b="1" dirty="0" smtClean="0">
                          <a:latin typeface="Arial" pitchFamily="34" charset="0"/>
                          <a:cs typeface="Arial" pitchFamily="34" charset="0"/>
                        </a:rPr>
                        <a:t>ΔΕΝ  ΕΧΕΙ ΛΑΒΕΙ  ΤΟ ΚΑΘΕΣΤΩΣ</a:t>
                      </a:r>
                      <a:r>
                        <a:rPr lang="el-GR" sz="1600" b="1" baseline="0" dirty="0" smtClean="0">
                          <a:latin typeface="Arial" pitchFamily="34" charset="0"/>
                          <a:cs typeface="Arial" pitchFamily="34" charset="0"/>
                        </a:rPr>
                        <a:t>  ΕΝ  ΔΥΝΑΜΕΙ</a:t>
                      </a:r>
                    </a:p>
                    <a:p>
                      <a:pPr algn="ctr"/>
                      <a:endParaRPr lang="el-GR" sz="1400" b="1" baseline="0" dirty="0" smtClean="0">
                        <a:latin typeface="Arial" pitchFamily="34" charset="0"/>
                        <a:cs typeface="Arial" pitchFamily="34" charset="0"/>
                      </a:endParaRPr>
                    </a:p>
                    <a:p>
                      <a:pPr algn="ctr"/>
                      <a:r>
                        <a:rPr lang="el-GR" sz="1200" b="1" baseline="0" dirty="0" smtClean="0">
                          <a:latin typeface="Arial" pitchFamily="34" charset="0"/>
                          <a:cs typeface="Arial" pitchFamily="34" charset="0"/>
                        </a:rPr>
                        <a:t>(αφού  δεν  αναγνωρίζεται  η κρατική  του  οντότητα  από  όλα  τα  Κ-Μ</a:t>
                      </a:r>
                      <a:r>
                        <a:rPr lang="el-GR" sz="1400" b="1" baseline="0" dirty="0" smtClean="0">
                          <a:latin typeface="Arial" pitchFamily="34" charset="0"/>
                          <a:cs typeface="Arial" pitchFamily="34" charset="0"/>
                        </a:rPr>
                        <a:t>)</a:t>
                      </a:r>
                      <a:endParaRPr lang="el-GR" sz="1400" b="1" dirty="0">
                        <a:latin typeface="Arial" pitchFamily="34" charset="0"/>
                        <a:cs typeface="Arial" pitchFamily="34" charset="0"/>
                      </a:endParaRPr>
                    </a:p>
                  </a:txBody>
                  <a:tcPr/>
                </a:tc>
                <a:tc>
                  <a:txBody>
                    <a:bodyPr/>
                    <a:lstStyle/>
                    <a:p>
                      <a:pPr algn="just">
                        <a:buFont typeface="Arial" pitchFamily="34" charset="0"/>
                        <a:buChar char="•"/>
                      </a:pPr>
                      <a:r>
                        <a:rPr lang="el-GR" sz="1400" dirty="0" smtClean="0">
                          <a:latin typeface="Arial" pitchFamily="34" charset="0"/>
                          <a:cs typeface="Arial" pitchFamily="34" charset="0"/>
                        </a:rPr>
                        <a:t> Το</a:t>
                      </a:r>
                      <a:r>
                        <a:rPr lang="el-GR" sz="1400" baseline="0" dirty="0" smtClean="0">
                          <a:latin typeface="Arial" pitchFamily="34" charset="0"/>
                          <a:cs typeface="Arial" pitchFamily="34" charset="0"/>
                        </a:rPr>
                        <a:t>  2008   και  2010  το  Ευρωπαϊκό                  </a:t>
                      </a:r>
                      <a:r>
                        <a:rPr lang="el-GR" sz="1400" baseline="0" dirty="0" smtClean="0">
                          <a:latin typeface="+mn-lt"/>
                          <a:cs typeface="Arial" pitchFamily="34" charset="0"/>
                        </a:rPr>
                        <a:t>                                                                  </a:t>
                      </a:r>
                      <a:r>
                        <a:rPr lang="el-GR" sz="1400" baseline="0" dirty="0" smtClean="0">
                          <a:latin typeface="Arial" pitchFamily="34" charset="0"/>
                          <a:cs typeface="Arial" pitchFamily="34" charset="0"/>
                        </a:rPr>
                        <a:t>Συμβούλιο  δήλωσε  ότι  στηρίζει ην Ευρωπαϊκή   προοπτική. </a:t>
                      </a:r>
                    </a:p>
                    <a:p>
                      <a:pPr algn="just">
                        <a:buFont typeface="Arial" pitchFamily="34" charset="0"/>
                        <a:buChar char="•"/>
                      </a:pPr>
                      <a:r>
                        <a:rPr lang="el-GR" sz="1400" baseline="0" dirty="0" smtClean="0">
                          <a:latin typeface="Arial" pitchFamily="34" charset="0"/>
                          <a:cs typeface="Arial" pitchFamily="34" charset="0"/>
                        </a:rPr>
                        <a:t>  Μονογραφήθηκε    η Σ.Σ.Σ  τον    7</a:t>
                      </a:r>
                      <a:r>
                        <a:rPr lang="el-GR" sz="1400" baseline="30000" dirty="0" smtClean="0">
                          <a:latin typeface="Arial" pitchFamily="34" charset="0"/>
                          <a:cs typeface="Arial" pitchFamily="34" charset="0"/>
                        </a:rPr>
                        <a:t>ο</a:t>
                      </a:r>
                      <a:r>
                        <a:rPr lang="el-GR" sz="1400" baseline="0" dirty="0" smtClean="0">
                          <a:latin typeface="Arial" pitchFamily="34" charset="0"/>
                          <a:cs typeface="Arial" pitchFamily="34" charset="0"/>
                        </a:rPr>
                        <a:t>/2014  </a:t>
                      </a:r>
                    </a:p>
                    <a:p>
                      <a:pPr>
                        <a:buFont typeface="Arial" pitchFamily="34" charset="0"/>
                        <a:buChar char="•"/>
                      </a:pPr>
                      <a:endParaRPr lang="el-GR" sz="1400" baseline="0" dirty="0" smtClean="0">
                        <a:latin typeface="Arial" pitchFamily="34" charset="0"/>
                        <a:cs typeface="Arial" pitchFamily="34" charset="0"/>
                      </a:endParaRPr>
                    </a:p>
                    <a:p>
                      <a:pPr>
                        <a:buFont typeface="Arial" pitchFamily="34" charset="0"/>
                        <a:buChar char="•"/>
                      </a:pPr>
                      <a:r>
                        <a:rPr lang="el-GR" sz="1200" baseline="0" dirty="0" smtClean="0">
                          <a:latin typeface="Arial" pitchFamily="34" charset="0"/>
                          <a:cs typeface="Arial" pitchFamily="34" charset="0"/>
                        </a:rPr>
                        <a:t>(Από  το  1999 έλαβε  βοήθεια  ύψους  2 δις  για ανοικοδόμηση &amp; ανάπτυξης  θεσμών)</a:t>
                      </a:r>
                      <a:endParaRPr lang="el-GR" sz="1200" dirty="0">
                        <a:latin typeface="Arial" pitchFamily="34" charset="0"/>
                        <a:cs typeface="Arial" pitchFamily="34" charset="0"/>
                      </a:endParaRPr>
                    </a:p>
                  </a:txBody>
                  <a:tcPr/>
                </a:tc>
                <a:tc>
                  <a:txBody>
                    <a:bodyPr/>
                    <a:lstStyle/>
                    <a:p>
                      <a:endParaRPr lang="el-GR" dirty="0"/>
                    </a:p>
                  </a:txBody>
                  <a:tcPr/>
                </a:tc>
              </a:tr>
              <a:tr h="306624">
                <a:tc>
                  <a:txBody>
                    <a:bodyPr/>
                    <a:lstStyle/>
                    <a:p>
                      <a:endParaRPr lang="el-GR"/>
                    </a:p>
                  </a:txBody>
                  <a:tcPr/>
                </a:tc>
                <a:tc>
                  <a:txBody>
                    <a:bodyPr/>
                    <a:lstStyle/>
                    <a:p>
                      <a:endParaRPr lang="el-GR"/>
                    </a:p>
                  </a:txBody>
                  <a:tcPr/>
                </a:tc>
                <a:tc>
                  <a:txBody>
                    <a:bodyPr/>
                    <a:lstStyle/>
                    <a:p>
                      <a:endParaRPr lang="el-GR"/>
                    </a:p>
                  </a:txBody>
                  <a:tcPr/>
                </a:tc>
                <a:tc>
                  <a:txBody>
                    <a:bodyPr/>
                    <a:lstStyle/>
                    <a:p>
                      <a:endParaRPr lang="el-GR" dirty="0"/>
                    </a:p>
                  </a:txBody>
                  <a:tcPr/>
                </a:tc>
              </a:tr>
            </a:tbl>
          </a:graphicData>
        </a:graphic>
      </p:graphicFrame>
      <p:sp>
        <p:nvSpPr>
          <p:cNvPr id="6" name="5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15</a:t>
            </a:fld>
            <a:endParaRPr lang="el-GR"/>
          </a:p>
        </p:txBody>
      </p:sp>
      <p:pic>
        <p:nvPicPr>
          <p:cNvPr id="7" name="irc_ilrp_mut" descr="https://encrypted-tbn3.gstatic.com/images?q=tbn:ANd9GcQqvwjg004CoyNzgRxwiuEozP8X64sz_2K-iEeYwldiRaxwri5CNCq91ns"/>
          <p:cNvPicPr>
            <a:picLocks noChangeAspect="1"/>
          </p:cNvPicPr>
          <p:nvPr/>
        </p:nvPicPr>
        <p:blipFill>
          <a:blip r:embed="rId2" cstate="print"/>
          <a:srcRect/>
          <a:stretch>
            <a:fillRect/>
          </a:stretch>
        </p:blipFill>
        <p:spPr bwMode="auto">
          <a:xfrm>
            <a:off x="564814" y="2600324"/>
            <a:ext cx="1363980" cy="685800"/>
          </a:xfrm>
          <a:prstGeom prst="rect">
            <a:avLst/>
          </a:prstGeom>
          <a:noFill/>
          <a:ln w="9525">
            <a:noFill/>
            <a:miter lim="800000"/>
            <a:headEnd/>
            <a:tailEnd/>
          </a:ln>
        </p:spPr>
      </p:pic>
      <p:pic>
        <p:nvPicPr>
          <p:cNvPr id="8" name="irc_mi" descr="http://upload.wikimedia.org/wikipedia/commons/thumb/1/1f/Flag_of_Kosovo.svg/200px-Flag_of_Kosovo.svg.png"/>
          <p:cNvPicPr>
            <a:picLocks/>
          </p:cNvPicPr>
          <p:nvPr/>
        </p:nvPicPr>
        <p:blipFill>
          <a:blip r:embed="rId3" cstate="print"/>
          <a:srcRect/>
          <a:stretch>
            <a:fillRect/>
          </a:stretch>
        </p:blipFill>
        <p:spPr bwMode="auto">
          <a:xfrm>
            <a:off x="571472" y="4429132"/>
            <a:ext cx="1364400" cy="684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511156"/>
          </a:xfrm>
        </p:spPr>
        <p:txBody>
          <a:bodyPr>
            <a:noAutofit/>
          </a:bodyPr>
          <a:lstStyle/>
          <a:p>
            <a:r>
              <a:rPr lang="el-GR" sz="2800" b="1" dirty="0" smtClean="0"/>
              <a:t>ΠΡΟΒΛΗΜΑΤΑ</a:t>
            </a:r>
            <a:endParaRPr lang="el-GR" sz="2800" b="1" dirty="0"/>
          </a:p>
        </p:txBody>
      </p:sp>
      <p:graphicFrame>
        <p:nvGraphicFramePr>
          <p:cNvPr id="5" name="4 - Θέση περιεχομένου"/>
          <p:cNvGraphicFramePr>
            <a:graphicFrameLocks noGrp="1"/>
          </p:cNvGraphicFramePr>
          <p:nvPr>
            <p:ph idx="1"/>
          </p:nvPr>
        </p:nvGraphicFramePr>
        <p:xfrm>
          <a:off x="214284" y="857233"/>
          <a:ext cx="8796555" cy="5240588"/>
        </p:xfrm>
        <a:graphic>
          <a:graphicData uri="http://schemas.openxmlformats.org/drawingml/2006/table">
            <a:tbl>
              <a:tblPr firstRow="1" bandRow="1">
                <a:tableStyleId>{5C22544A-7EE6-4342-B048-85BDC9FD1C3A}</a:tableStyleId>
              </a:tblPr>
              <a:tblGrid>
                <a:gridCol w="1428758"/>
                <a:gridCol w="1000132"/>
                <a:gridCol w="1000132"/>
                <a:gridCol w="928694"/>
                <a:gridCol w="1081253"/>
                <a:gridCol w="1071570"/>
                <a:gridCol w="1357322"/>
                <a:gridCol w="928694"/>
              </a:tblGrid>
              <a:tr h="513499">
                <a:tc>
                  <a:txBody>
                    <a:bodyPr/>
                    <a:lstStyle/>
                    <a:p>
                      <a:r>
                        <a:rPr lang="en-US" dirty="0" smtClean="0"/>
                        <a:t>X</a:t>
                      </a:r>
                      <a:r>
                        <a:rPr lang="el-GR" dirty="0" smtClean="0"/>
                        <a:t>ΩΡΕΣ</a:t>
                      </a:r>
                      <a:endParaRPr lang="el-GR" dirty="0"/>
                    </a:p>
                  </a:txBody>
                  <a:tcPr/>
                </a:tc>
                <a:tc>
                  <a:txBody>
                    <a:bodyPr/>
                    <a:lstStyle/>
                    <a:p>
                      <a:r>
                        <a:rPr lang="el-GR" sz="1400" b="1" dirty="0" smtClean="0"/>
                        <a:t>ΠΟΛΙΤΙΚΑ</a:t>
                      </a:r>
                      <a:endParaRPr lang="el-GR" sz="1400" b="1" dirty="0"/>
                    </a:p>
                  </a:txBody>
                  <a:tcPr/>
                </a:tc>
                <a:tc>
                  <a:txBody>
                    <a:bodyPr/>
                    <a:lstStyle/>
                    <a:p>
                      <a:r>
                        <a:rPr lang="el-GR" sz="1400" b="1" dirty="0" smtClean="0"/>
                        <a:t>ΟΙΚΟΝΟ</a:t>
                      </a:r>
                    </a:p>
                    <a:p>
                      <a:r>
                        <a:rPr lang="el-GR" sz="1400" b="1" dirty="0" smtClean="0"/>
                        <a:t>ΜΙΚΑ</a:t>
                      </a:r>
                      <a:endParaRPr lang="el-GR" sz="1400" b="1" dirty="0"/>
                    </a:p>
                  </a:txBody>
                  <a:tcPr/>
                </a:tc>
                <a:tc>
                  <a:txBody>
                    <a:bodyPr/>
                    <a:lstStyle/>
                    <a:p>
                      <a:r>
                        <a:rPr lang="el-GR" sz="1400" b="1" dirty="0" smtClean="0"/>
                        <a:t>ΔΗΜΟΣΙΑ</a:t>
                      </a:r>
                      <a:r>
                        <a:rPr lang="el-GR" sz="1400" b="1" baseline="0" dirty="0" smtClean="0"/>
                        <a:t> ΔΙΟΙΚΗΣΗ</a:t>
                      </a:r>
                      <a:endParaRPr lang="el-GR" sz="1400" b="1" dirty="0"/>
                    </a:p>
                  </a:txBody>
                  <a:tcPr/>
                </a:tc>
                <a:tc>
                  <a:txBody>
                    <a:bodyPr/>
                    <a:lstStyle/>
                    <a:p>
                      <a:r>
                        <a:rPr lang="el-GR" sz="1400" b="1" dirty="0" smtClean="0"/>
                        <a:t>ΔΙΚΑΣΤΙΚΑ</a:t>
                      </a:r>
                      <a:endParaRPr lang="el-GR" sz="1400" b="1" dirty="0"/>
                    </a:p>
                  </a:txBody>
                  <a:tcPr/>
                </a:tc>
                <a:tc>
                  <a:txBody>
                    <a:bodyPr/>
                    <a:lstStyle/>
                    <a:p>
                      <a:r>
                        <a:rPr lang="el-GR" sz="1400" b="1" dirty="0" smtClean="0"/>
                        <a:t>ΔΙΑΦΘΟΡΑ</a:t>
                      </a:r>
                      <a:endParaRPr lang="el-GR" sz="1400" b="1" dirty="0"/>
                    </a:p>
                  </a:txBody>
                  <a:tcPr/>
                </a:tc>
                <a:tc>
                  <a:txBody>
                    <a:bodyPr/>
                    <a:lstStyle/>
                    <a:p>
                      <a:r>
                        <a:rPr lang="el-GR" sz="1400" b="1" dirty="0" smtClean="0"/>
                        <a:t>ΕΚΠΑΙΔΕΥΣΗ ΜΕΙΟΝΟΤΗΤΕΣ</a:t>
                      </a:r>
                      <a:endParaRPr lang="el-GR" sz="1400" b="1" dirty="0"/>
                    </a:p>
                  </a:txBody>
                  <a:tcPr/>
                </a:tc>
                <a:tc>
                  <a:txBody>
                    <a:bodyPr/>
                    <a:lstStyle/>
                    <a:p>
                      <a:r>
                        <a:rPr lang="el-GR" sz="1400" b="1" dirty="0" smtClean="0"/>
                        <a:t>ΜΜΕ</a:t>
                      </a:r>
                      <a:endParaRPr lang="el-GR" sz="1400" b="1" dirty="0"/>
                    </a:p>
                  </a:txBody>
                  <a:tcPr/>
                </a:tc>
              </a:tr>
              <a:tr h="396965">
                <a:tc>
                  <a:txBody>
                    <a:bodyPr/>
                    <a:lstStyle/>
                    <a:p>
                      <a:r>
                        <a:rPr lang="el-GR" sz="1400" b="1" dirty="0" smtClean="0"/>
                        <a:t>ΑΛΒΑΝΙΑ</a:t>
                      </a:r>
                      <a:endParaRPr lang="el-GR" sz="1400" b="1"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endParaRPr lang="el-GR" dirty="0"/>
                    </a:p>
                  </a:txBody>
                  <a:tcPr anchor="ctr"/>
                </a:tc>
                <a:tc>
                  <a:txBody>
                    <a:bodyPr/>
                    <a:lstStyle/>
                    <a:p>
                      <a:endParaRPr lang="el-GR" dirty="0"/>
                    </a:p>
                  </a:txBody>
                  <a:tcPr anchor="ctr"/>
                </a:tc>
              </a:tr>
              <a:tr h="562366">
                <a:tc>
                  <a:txBody>
                    <a:bodyPr/>
                    <a:lstStyle/>
                    <a:p>
                      <a:r>
                        <a:rPr lang="el-GR" sz="1400" b="1" dirty="0" smtClean="0"/>
                        <a:t>ΜΑΥΡΟΒΟΥΝΙΟ</a:t>
                      </a:r>
                      <a:endParaRPr lang="el-GR" sz="1400" b="1"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endParaRPr lang="el-GR" dirty="0"/>
                    </a:p>
                  </a:txBody>
                  <a:tcPr anchor="ctr"/>
                </a:tc>
              </a:tr>
              <a:tr h="402477">
                <a:tc>
                  <a:txBody>
                    <a:bodyPr/>
                    <a:lstStyle/>
                    <a:p>
                      <a:r>
                        <a:rPr lang="el-GR" sz="1400" b="1" dirty="0" smtClean="0"/>
                        <a:t>Π.Γ.Δ.Μ</a:t>
                      </a:r>
                      <a:endParaRPr lang="el-GR" sz="1400" b="1"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endParaRPr lang="el-GR" dirty="0"/>
                    </a:p>
                  </a:txBody>
                  <a:tcPr anchor="ctr"/>
                </a:tc>
                <a:tc>
                  <a:txBody>
                    <a:bodyPr/>
                    <a:lstStyle/>
                    <a:p>
                      <a:r>
                        <a:rPr lang="el-GR" dirty="0" smtClean="0"/>
                        <a:t>*****</a:t>
                      </a:r>
                      <a:endParaRPr lang="el-GR" dirty="0"/>
                    </a:p>
                  </a:txBody>
                  <a:tcPr anchor="ctr"/>
                </a:tc>
              </a:tr>
              <a:tr h="402477">
                <a:tc>
                  <a:txBody>
                    <a:bodyPr/>
                    <a:lstStyle/>
                    <a:p>
                      <a:r>
                        <a:rPr lang="el-GR" sz="1400" b="1" dirty="0" smtClean="0"/>
                        <a:t>ΤΟΥΡΚΙΑ</a:t>
                      </a:r>
                      <a:r>
                        <a:rPr lang="el-GR" sz="1400" b="1" baseline="0" dirty="0" smtClean="0"/>
                        <a:t> </a:t>
                      </a:r>
                      <a:endParaRPr lang="el-GR" sz="1400" b="1"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endParaRPr lang="el-GR"/>
                    </a:p>
                  </a:txBody>
                  <a:tcPr anchor="ctr"/>
                </a:tc>
                <a:tc>
                  <a:txBody>
                    <a:bodyPr/>
                    <a:lstStyle/>
                    <a:p>
                      <a:r>
                        <a:rPr lang="el-GR" dirty="0" smtClean="0"/>
                        <a:t>****</a:t>
                      </a:r>
                      <a:endParaRPr lang="el-GR" dirty="0"/>
                    </a:p>
                  </a:txBody>
                  <a:tcPr anchor="ctr"/>
                </a:tc>
                <a:tc>
                  <a:txBody>
                    <a:bodyPr/>
                    <a:lstStyle/>
                    <a:p>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r>
              <a:tr h="402477">
                <a:tc>
                  <a:txBody>
                    <a:bodyPr/>
                    <a:lstStyle/>
                    <a:p>
                      <a:r>
                        <a:rPr lang="el-GR" sz="1400" b="1" dirty="0" smtClean="0"/>
                        <a:t>ΣΕΡΒΙΑ</a:t>
                      </a:r>
                      <a:r>
                        <a:rPr lang="el-GR" sz="1400" b="1" baseline="0" dirty="0" smtClean="0"/>
                        <a:t> </a:t>
                      </a:r>
                      <a:endParaRPr lang="el-GR" sz="1400" b="1"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r>
              <a:tr h="402477">
                <a:tc>
                  <a:txBody>
                    <a:bodyPr/>
                    <a:lstStyle/>
                    <a:p>
                      <a:r>
                        <a:rPr lang="el-GR" sz="1400" b="1" dirty="0" smtClean="0"/>
                        <a:t>ΙΣΛΑΝΔΙΑ</a:t>
                      </a:r>
                      <a:endParaRPr lang="el-GR" sz="1400" b="1"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c>
                  <a:txBody>
                    <a:bodyPr/>
                    <a:lstStyle/>
                    <a:p>
                      <a:r>
                        <a:rPr lang="el-GR" dirty="0" smtClean="0"/>
                        <a:t>-----</a:t>
                      </a:r>
                      <a:endParaRPr lang="el-GR" dirty="0"/>
                    </a:p>
                  </a:txBody>
                  <a:tcPr anchor="ctr"/>
                </a:tc>
              </a:tr>
              <a:tr h="402477">
                <a:tc>
                  <a:txBody>
                    <a:bodyPr/>
                    <a:lstStyle/>
                    <a:p>
                      <a:endParaRPr lang="el-GR" sz="1400" b="1" dirty="0"/>
                    </a:p>
                  </a:txBody>
                  <a:tcPr anchor="ctr"/>
                </a:tc>
                <a:tc>
                  <a:txBody>
                    <a:bodyPr/>
                    <a:lstStyle/>
                    <a:p>
                      <a:endParaRPr lang="el-GR" dirty="0"/>
                    </a:p>
                  </a:txBody>
                  <a:tcPr anchor="ctr"/>
                </a:tc>
                <a:tc>
                  <a:txBody>
                    <a:bodyPr/>
                    <a:lstStyle/>
                    <a:p>
                      <a:endParaRPr lang="el-GR" dirty="0"/>
                    </a:p>
                  </a:txBody>
                  <a:tcPr anchor="ctr"/>
                </a:tc>
                <a:tc>
                  <a:txBody>
                    <a:bodyPr/>
                    <a:lstStyle/>
                    <a:p>
                      <a:endParaRPr lang="el-GR" dirty="0"/>
                    </a:p>
                  </a:txBody>
                  <a:tcPr anchor="ctr"/>
                </a:tc>
                <a:tc>
                  <a:txBody>
                    <a:bodyPr/>
                    <a:lstStyle/>
                    <a:p>
                      <a:endParaRPr lang="el-GR" dirty="0"/>
                    </a:p>
                  </a:txBody>
                  <a:tcPr anchor="ctr"/>
                </a:tc>
                <a:tc>
                  <a:txBody>
                    <a:bodyPr/>
                    <a:lstStyle/>
                    <a:p>
                      <a:endParaRPr lang="el-GR" dirty="0"/>
                    </a:p>
                  </a:txBody>
                  <a:tcPr anchor="ctr"/>
                </a:tc>
                <a:tc>
                  <a:txBody>
                    <a:bodyPr/>
                    <a:lstStyle/>
                    <a:p>
                      <a:endParaRPr lang="el-GR" dirty="0"/>
                    </a:p>
                  </a:txBody>
                  <a:tcPr anchor="ctr"/>
                </a:tc>
                <a:tc>
                  <a:txBody>
                    <a:bodyPr/>
                    <a:lstStyle/>
                    <a:p>
                      <a:endParaRPr lang="el-GR" dirty="0"/>
                    </a:p>
                  </a:txBody>
                  <a:tcPr anchor="ctr"/>
                </a:tc>
              </a:tr>
              <a:tr h="497204">
                <a:tc>
                  <a:txBody>
                    <a:bodyPr/>
                    <a:lstStyle/>
                    <a:p>
                      <a:r>
                        <a:rPr lang="el-GR" sz="1400" b="1" dirty="0" smtClean="0"/>
                        <a:t>ΒΟΖΝΙΑ  ΚΑΙ</a:t>
                      </a:r>
                      <a:r>
                        <a:rPr lang="el-GR" sz="1400" b="1" baseline="0" dirty="0" smtClean="0"/>
                        <a:t>  </a:t>
                      </a:r>
                    </a:p>
                    <a:p>
                      <a:r>
                        <a:rPr lang="el-GR" sz="1400" b="1" baseline="0" dirty="0" smtClean="0"/>
                        <a:t>ΕΡΖΕΓΟΒΙΝΗ</a:t>
                      </a:r>
                      <a:endParaRPr lang="el-GR" sz="1400" b="1" dirty="0"/>
                    </a:p>
                  </a:txBody>
                  <a:tcPr/>
                </a:tc>
                <a:tc>
                  <a:txBody>
                    <a:bodyPr/>
                    <a:lstStyle/>
                    <a:p>
                      <a:r>
                        <a:rPr lang="el-GR" dirty="0" smtClean="0"/>
                        <a:t>****</a:t>
                      </a:r>
                      <a:endParaRPr lang="el-GR" dirty="0"/>
                    </a:p>
                  </a:txBody>
                  <a:tcPr/>
                </a:tc>
                <a:tc>
                  <a:txBody>
                    <a:bodyPr/>
                    <a:lstStyle/>
                    <a:p>
                      <a:r>
                        <a:rPr lang="el-GR" dirty="0" smtClean="0"/>
                        <a:t>****</a:t>
                      </a:r>
                      <a:endParaRPr lang="el-GR" dirty="0"/>
                    </a:p>
                  </a:txBody>
                  <a:tcPr/>
                </a:tc>
                <a:tc>
                  <a:txBody>
                    <a:bodyPr/>
                    <a:lstStyle/>
                    <a:p>
                      <a:r>
                        <a:rPr lang="el-GR" dirty="0" smtClean="0"/>
                        <a:t>*****</a:t>
                      </a:r>
                      <a:endParaRPr lang="el-GR" dirty="0"/>
                    </a:p>
                  </a:txBody>
                  <a:tcPr/>
                </a:tc>
                <a:tc>
                  <a:txBody>
                    <a:bodyPr/>
                    <a:lstStyle/>
                    <a:p>
                      <a:r>
                        <a:rPr lang="el-GR" dirty="0" smtClean="0"/>
                        <a:t>*****</a:t>
                      </a:r>
                      <a:endParaRPr lang="el-GR" dirty="0"/>
                    </a:p>
                  </a:txBody>
                  <a:tcPr/>
                </a:tc>
                <a:tc>
                  <a:txBody>
                    <a:bodyPr/>
                    <a:lstStyle/>
                    <a:p>
                      <a:r>
                        <a:rPr lang="el-GR" dirty="0" smtClean="0"/>
                        <a:t>*****</a:t>
                      </a:r>
                      <a:endParaRPr lang="el-GR" dirty="0"/>
                    </a:p>
                  </a:txBody>
                  <a:tcPr/>
                </a:tc>
                <a:tc>
                  <a:txBody>
                    <a:bodyPr/>
                    <a:lstStyle/>
                    <a:p>
                      <a:r>
                        <a:rPr lang="el-GR" dirty="0" smtClean="0"/>
                        <a:t>****</a:t>
                      </a:r>
                      <a:endParaRPr lang="el-GR" dirty="0"/>
                    </a:p>
                  </a:txBody>
                  <a:tcPr/>
                </a:tc>
                <a:tc>
                  <a:txBody>
                    <a:bodyPr/>
                    <a:lstStyle/>
                    <a:p>
                      <a:r>
                        <a:rPr lang="el-GR" dirty="0" smtClean="0"/>
                        <a:t>****</a:t>
                      </a:r>
                      <a:endParaRPr lang="el-GR" dirty="0"/>
                    </a:p>
                  </a:txBody>
                  <a:tcPr/>
                </a:tc>
              </a:tr>
              <a:tr h="402477">
                <a:tc>
                  <a:txBody>
                    <a:bodyPr/>
                    <a:lstStyle/>
                    <a:p>
                      <a:r>
                        <a:rPr lang="el-GR" sz="1400" b="1" dirty="0" smtClean="0"/>
                        <a:t>ΚΟΣΣΥΦΟΠΕΔΙΟ</a:t>
                      </a:r>
                      <a:endParaRPr lang="el-GR" sz="1400" b="1" dirty="0"/>
                    </a:p>
                  </a:txBody>
                  <a:tcPr/>
                </a:tc>
                <a:tc>
                  <a:txBody>
                    <a:bodyPr/>
                    <a:lstStyle/>
                    <a:p>
                      <a:r>
                        <a:rPr lang="el-GR" dirty="0" smtClean="0"/>
                        <a:t>*****</a:t>
                      </a:r>
                      <a:endParaRPr lang="el-GR" dirty="0"/>
                    </a:p>
                  </a:txBody>
                  <a:tcPr/>
                </a:tc>
                <a:tc>
                  <a:txBody>
                    <a:bodyPr/>
                    <a:lstStyle/>
                    <a:p>
                      <a:r>
                        <a:rPr lang="el-GR" dirty="0" smtClean="0"/>
                        <a:t>****</a:t>
                      </a:r>
                      <a:endParaRPr lang="el-GR" dirty="0"/>
                    </a:p>
                  </a:txBody>
                  <a:tcPr/>
                </a:tc>
                <a:tc>
                  <a:txBody>
                    <a:bodyPr/>
                    <a:lstStyle/>
                    <a:p>
                      <a:endParaRPr lang="el-GR" dirty="0"/>
                    </a:p>
                  </a:txBody>
                  <a:tcPr/>
                </a:tc>
                <a:tc>
                  <a:txBody>
                    <a:bodyPr/>
                    <a:lstStyle/>
                    <a:p>
                      <a:r>
                        <a:rPr lang="el-GR" dirty="0" smtClean="0"/>
                        <a:t>***</a:t>
                      </a:r>
                      <a:endParaRPr lang="el-GR" dirty="0"/>
                    </a:p>
                  </a:txBody>
                  <a:tcPr/>
                </a:tc>
                <a:tc>
                  <a:txBody>
                    <a:bodyPr/>
                    <a:lstStyle/>
                    <a:p>
                      <a:r>
                        <a:rPr lang="el-GR" dirty="0" smtClean="0"/>
                        <a:t>****</a:t>
                      </a:r>
                      <a:endParaRPr lang="el-GR" dirty="0"/>
                    </a:p>
                  </a:txBody>
                  <a:tcPr/>
                </a:tc>
                <a:tc>
                  <a:txBody>
                    <a:bodyPr/>
                    <a:lstStyle/>
                    <a:p>
                      <a:r>
                        <a:rPr lang="el-GR" dirty="0" smtClean="0"/>
                        <a:t>****</a:t>
                      </a:r>
                      <a:endParaRPr lang="el-GR" dirty="0"/>
                    </a:p>
                  </a:txBody>
                  <a:tcPr/>
                </a:tc>
                <a:tc>
                  <a:txBody>
                    <a:bodyPr/>
                    <a:lstStyle/>
                    <a:p>
                      <a:r>
                        <a:rPr lang="el-GR" dirty="0" smtClean="0"/>
                        <a:t>*****</a:t>
                      </a:r>
                      <a:endParaRPr lang="el-GR" dirty="0"/>
                    </a:p>
                  </a:txBody>
                  <a:tcPr/>
                </a:tc>
              </a:tr>
              <a:tr h="830075">
                <a:tc>
                  <a:txBody>
                    <a:bodyPr/>
                    <a:lstStyle/>
                    <a:p>
                      <a:r>
                        <a:rPr lang="el-GR" baseline="0" dirty="0" smtClean="0">
                          <a:solidFill>
                            <a:schemeClr val="bg1"/>
                          </a:solidFill>
                        </a:rPr>
                        <a:t>*</a:t>
                      </a:r>
                    </a:p>
                    <a:p>
                      <a:r>
                        <a:rPr lang="el-GR" sz="1800" baseline="0" dirty="0" smtClean="0">
                          <a:solidFill>
                            <a:schemeClr val="bg1"/>
                          </a:solidFill>
                        </a:rPr>
                        <a:t>ΕΛΑΧΙΣΤΑ</a:t>
                      </a:r>
                      <a:endParaRPr lang="el-GR" sz="1800" baseline="0" dirty="0">
                        <a:solidFill>
                          <a:schemeClr val="bg1"/>
                        </a:solidFill>
                      </a:endParaRPr>
                    </a:p>
                  </a:txBody>
                  <a:tcPr>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baseline="0" dirty="0" smtClean="0">
                          <a:solidFill>
                            <a:schemeClr val="bg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baseline="0" dirty="0" smtClean="0">
                          <a:solidFill>
                            <a:schemeClr val="bg1"/>
                          </a:solidFill>
                          <a:latin typeface="+mn-lt"/>
                          <a:ea typeface="+mn-ea"/>
                          <a:cs typeface="+mn-cs"/>
                        </a:rPr>
                        <a:t>ΜΕΡΙΚΑ</a:t>
                      </a:r>
                    </a:p>
                  </a:txBody>
                  <a:tcPr>
                    <a:solidFill>
                      <a:schemeClr val="accent1"/>
                    </a:solidFill>
                  </a:tcPr>
                </a:tc>
                <a:tc>
                  <a:txBody>
                    <a:bodyPr/>
                    <a:lstStyle/>
                    <a:p>
                      <a:r>
                        <a:rPr lang="el-GR" baseline="0" dirty="0" smtClean="0">
                          <a:solidFill>
                            <a:schemeClr val="bg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baseline="0" dirty="0" smtClean="0">
                          <a:solidFill>
                            <a:schemeClr val="bg1"/>
                          </a:solidFill>
                          <a:latin typeface="+mn-lt"/>
                          <a:ea typeface="+mn-ea"/>
                          <a:cs typeface="+mn-cs"/>
                        </a:rPr>
                        <a:t>ΑΡΚΕΤΑ</a:t>
                      </a:r>
                      <a:endParaRPr lang="el-GR" sz="1800" kern="1200" baseline="0" dirty="0">
                        <a:solidFill>
                          <a:schemeClr val="bg1"/>
                        </a:solidFill>
                        <a:latin typeface="+mn-lt"/>
                        <a:ea typeface="+mn-ea"/>
                        <a:cs typeface="+mn-cs"/>
                      </a:endParaRPr>
                    </a:p>
                  </a:txBody>
                  <a:tcPr>
                    <a:solidFill>
                      <a:schemeClr val="accent1"/>
                    </a:solidFill>
                  </a:tcPr>
                </a:tc>
                <a:tc>
                  <a:txBody>
                    <a:bodyPr/>
                    <a:lstStyle/>
                    <a:p>
                      <a:r>
                        <a:rPr lang="el-GR" baseline="0" dirty="0" smtClean="0">
                          <a:solidFill>
                            <a:schemeClr val="bg1"/>
                          </a:solidFill>
                        </a:rPr>
                        <a:t>****</a:t>
                      </a:r>
                      <a:endParaRPr lang="el-GR" baseline="0" dirty="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baseline="0" dirty="0" smtClean="0">
                          <a:solidFill>
                            <a:schemeClr val="bg1"/>
                          </a:solidFill>
                          <a:latin typeface="+mn-lt"/>
                          <a:ea typeface="+mn-ea"/>
                          <a:cs typeface="+mn-cs"/>
                        </a:rPr>
                        <a:t>ΠΟΛΛΑ</a:t>
                      </a:r>
                      <a:endParaRPr lang="el-GR" sz="1800" kern="1200" baseline="0" dirty="0">
                        <a:solidFill>
                          <a:schemeClr val="bg1"/>
                        </a:solidFill>
                        <a:latin typeface="+mn-lt"/>
                        <a:ea typeface="+mn-ea"/>
                        <a:cs typeface="+mn-cs"/>
                      </a:endParaRPr>
                    </a:p>
                  </a:txBody>
                  <a:tcPr>
                    <a:solidFill>
                      <a:schemeClr val="accent1"/>
                    </a:solid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baseline="0" dirty="0" smtClean="0">
                          <a:solidFill>
                            <a:schemeClr val="bg1"/>
                          </a:solidFill>
                        </a:rPr>
                        <a:t>*****</a:t>
                      </a:r>
                    </a:p>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baseline="0" dirty="0" smtClean="0">
                          <a:solidFill>
                            <a:schemeClr val="bg1"/>
                          </a:solidFill>
                          <a:latin typeface="+mn-lt"/>
                          <a:ea typeface="+mn-ea"/>
                          <a:cs typeface="+mn-cs"/>
                        </a:rPr>
                        <a:t>ΠΑΡΑ ΠΟΛΛΑ </a:t>
                      </a:r>
                    </a:p>
                    <a:p>
                      <a:pPr algn="l"/>
                      <a:endParaRPr lang="el-GR" sz="1200" dirty="0"/>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800" kern="1200" baseline="0" dirty="0" smtClean="0">
                        <a:solidFill>
                          <a:schemeClr val="bg1"/>
                        </a:solidFill>
                        <a:latin typeface="+mn-lt"/>
                        <a:ea typeface="+mn-ea"/>
                        <a:cs typeface="+mn-cs"/>
                      </a:endParaRPr>
                    </a:p>
                  </a:txBody>
                  <a:tcPr>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l-GR" sz="1200" baseline="0" dirty="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l-GR" sz="1200" baseline="0" dirty="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l-GR" sz="1800" kern="1200" baseline="0" dirty="0">
                        <a:solidFill>
                          <a:schemeClr val="bg1"/>
                        </a:solidFill>
                        <a:latin typeface="+mn-lt"/>
                        <a:ea typeface="+mn-ea"/>
                        <a:cs typeface="+mn-cs"/>
                      </a:endParaRPr>
                    </a:p>
                  </a:txBody>
                  <a:tcPr>
                    <a:solidFill>
                      <a:schemeClr val="accent1"/>
                    </a:solidFill>
                  </a:tcPr>
                </a:tc>
                <a:tc>
                  <a:txBody>
                    <a:bodyPr/>
                    <a:lstStyle/>
                    <a:p>
                      <a:endParaRPr lang="el-GR" baseline="0" dirty="0">
                        <a:solidFill>
                          <a:schemeClr val="bg1"/>
                        </a:solidFill>
                      </a:endParaRPr>
                    </a:p>
                  </a:txBody>
                  <a:tcPr anchor="ctr">
                    <a:solidFill>
                      <a:schemeClr val="accent1"/>
                    </a:solidFill>
                  </a:tcPr>
                </a:tc>
              </a:tr>
            </a:tbl>
          </a:graphicData>
        </a:graphic>
      </p:graphicFrame>
      <p:sp>
        <p:nvSpPr>
          <p:cNvPr id="6" name="5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16</a:t>
            </a:fld>
            <a:endParaRPr lang="el-G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6" name="5 - Θέση περιεχομένου" descr="eumap.jpg"/>
          <p:cNvPicPr>
            <a:picLocks noGrp="1" noChangeAspect="1"/>
          </p:cNvPicPr>
          <p:nvPr>
            <p:ph idx="1"/>
          </p:nvPr>
        </p:nvPicPr>
        <p:blipFill>
          <a:blip r:embed="rId2" cstate="print"/>
          <a:stretch>
            <a:fillRect/>
          </a:stretch>
        </p:blipFill>
        <p:spPr>
          <a:xfrm>
            <a:off x="-1" y="0"/>
            <a:ext cx="9184843" cy="6858000"/>
          </a:xfrm>
          <a:prstGeom prst="rect">
            <a:avLst/>
          </a:prstGeom>
          <a:noFill/>
          <a:ln>
            <a:noFill/>
          </a:ln>
        </p:spPr>
      </p:pic>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2</a:t>
            </a:fld>
            <a:endParaRPr lang="el-GR"/>
          </a:p>
        </p:txBody>
      </p:sp>
      <p:sp>
        <p:nvSpPr>
          <p:cNvPr id="7" name="6 - TextBox"/>
          <p:cNvSpPr txBox="1"/>
          <p:nvPr/>
        </p:nvSpPr>
        <p:spPr>
          <a:xfrm>
            <a:off x="142844" y="571480"/>
            <a:ext cx="8001056" cy="4801314"/>
          </a:xfrm>
          <a:prstGeom prst="rect">
            <a:avLst/>
          </a:prstGeom>
          <a:noFill/>
        </p:spPr>
        <p:txBody>
          <a:bodyPr wrap="square" rtlCol="0">
            <a:spAutoFit/>
          </a:bodyPr>
          <a:lstStyle/>
          <a:p>
            <a:r>
              <a:rPr lang="el-GR" b="1" u="sng" dirty="0" smtClean="0">
                <a:solidFill>
                  <a:schemeClr val="bg1"/>
                </a:solidFill>
              </a:rPr>
              <a:t>ΠΕΡΙΕΧΟΜΕΝΑ</a:t>
            </a:r>
          </a:p>
          <a:p>
            <a:endParaRPr lang="el-GR" dirty="0" smtClean="0">
              <a:solidFill>
                <a:schemeClr val="bg1"/>
              </a:solidFill>
            </a:endParaRPr>
          </a:p>
          <a:p>
            <a:pPr>
              <a:buFont typeface="Wingdings" pitchFamily="2" charset="2"/>
              <a:buChar char="Ø"/>
            </a:pPr>
            <a:r>
              <a:rPr lang="el-GR" dirty="0" smtClean="0">
                <a:solidFill>
                  <a:schemeClr val="bg1"/>
                </a:solidFill>
              </a:rPr>
              <a:t>ΓΕΝΙΚΑ  ΓΙΑ  ΤΗΝ  ΔΙΕΥΡΥΝΣΗ</a:t>
            </a:r>
          </a:p>
          <a:p>
            <a:pPr>
              <a:buFont typeface="Wingdings" pitchFamily="2" charset="2"/>
              <a:buChar char="Ø"/>
            </a:pPr>
            <a:endParaRPr lang="el-GR" dirty="0" smtClean="0">
              <a:solidFill>
                <a:schemeClr val="bg1"/>
              </a:solidFill>
            </a:endParaRPr>
          </a:p>
          <a:p>
            <a:pPr>
              <a:buFont typeface="Wingdings" pitchFamily="2" charset="2"/>
              <a:buChar char="Ø"/>
            </a:pPr>
            <a:r>
              <a:rPr lang="el-GR" dirty="0" smtClean="0">
                <a:solidFill>
                  <a:schemeClr val="bg1"/>
                </a:solidFill>
              </a:rPr>
              <a:t>ΝΟΜΙΚΟ  ΠΛΑΙΣΙΟ</a:t>
            </a:r>
          </a:p>
          <a:p>
            <a:pPr>
              <a:buFont typeface="Wingdings" pitchFamily="2" charset="2"/>
              <a:buChar char="Ø"/>
            </a:pPr>
            <a:endParaRPr lang="el-GR" dirty="0" smtClean="0">
              <a:solidFill>
                <a:schemeClr val="bg1"/>
              </a:solidFill>
            </a:endParaRPr>
          </a:p>
          <a:p>
            <a:pPr>
              <a:buFont typeface="Wingdings" pitchFamily="2" charset="2"/>
              <a:buChar char="Ø"/>
            </a:pPr>
            <a:r>
              <a:rPr lang="el-GR" dirty="0" smtClean="0">
                <a:solidFill>
                  <a:schemeClr val="bg1"/>
                </a:solidFill>
              </a:rPr>
              <a:t>ΔΙΑΔΙΚΑΣΙΑ  ΠΡΟΣΧΩΡΙΣΗΣ</a:t>
            </a:r>
          </a:p>
          <a:p>
            <a:pPr>
              <a:buFont typeface="Wingdings" pitchFamily="2" charset="2"/>
              <a:buChar char="Ø"/>
            </a:pPr>
            <a:endParaRPr lang="el-GR" dirty="0" smtClean="0">
              <a:solidFill>
                <a:schemeClr val="bg1"/>
              </a:solidFill>
            </a:endParaRPr>
          </a:p>
          <a:p>
            <a:pPr>
              <a:buFont typeface="Wingdings" pitchFamily="2" charset="2"/>
              <a:buChar char="Ø"/>
            </a:pPr>
            <a:r>
              <a:rPr lang="el-GR" dirty="0" smtClean="0">
                <a:solidFill>
                  <a:schemeClr val="bg1"/>
                </a:solidFill>
              </a:rPr>
              <a:t>ΥΠΟΨΗΦΙΕΣ   ΧΩΡΕΣ</a:t>
            </a:r>
          </a:p>
          <a:p>
            <a:pPr>
              <a:buFont typeface="Wingdings" pitchFamily="2" charset="2"/>
              <a:buChar char="Ø"/>
            </a:pPr>
            <a:endParaRPr lang="el-GR" dirty="0" smtClean="0">
              <a:solidFill>
                <a:schemeClr val="bg1"/>
              </a:solidFill>
            </a:endParaRPr>
          </a:p>
          <a:p>
            <a:pPr>
              <a:buFont typeface="Wingdings" pitchFamily="2" charset="2"/>
              <a:buChar char="Ø"/>
            </a:pPr>
            <a:r>
              <a:rPr lang="el-GR" dirty="0" smtClean="0">
                <a:solidFill>
                  <a:schemeClr val="bg1"/>
                </a:solidFill>
              </a:rPr>
              <a:t>ΕΙΔΙΚΗ  ΔΙΑΔΙΚΑΣΙΑ  ΓΙΑ  ΤΑ  ΔΥΤΙΚΑ  ΒΑΛΚΑΝΙΑ</a:t>
            </a:r>
          </a:p>
          <a:p>
            <a:pPr>
              <a:buFont typeface="Wingdings" pitchFamily="2" charset="2"/>
              <a:buChar char="Ø"/>
            </a:pPr>
            <a:endParaRPr lang="el-GR" dirty="0" smtClean="0">
              <a:solidFill>
                <a:schemeClr val="bg1"/>
              </a:solidFill>
            </a:endParaRPr>
          </a:p>
          <a:p>
            <a:pPr>
              <a:buFont typeface="Wingdings" pitchFamily="2" charset="2"/>
              <a:buChar char="Ø"/>
            </a:pPr>
            <a:r>
              <a:rPr lang="el-GR" dirty="0" smtClean="0">
                <a:solidFill>
                  <a:schemeClr val="bg1"/>
                </a:solidFill>
              </a:rPr>
              <a:t>ΕΝ  ΔΥΝΑΜΗ   ΥΠΟΨΗΦΙΕΣ</a:t>
            </a:r>
          </a:p>
          <a:p>
            <a:pPr>
              <a:buFont typeface="Wingdings" pitchFamily="2" charset="2"/>
              <a:buChar char="Ø"/>
            </a:pPr>
            <a:endParaRPr lang="el-GR" dirty="0" smtClean="0">
              <a:solidFill>
                <a:schemeClr val="bg1"/>
              </a:solidFill>
            </a:endParaRPr>
          </a:p>
          <a:p>
            <a:pPr>
              <a:buFont typeface="Wingdings" pitchFamily="2" charset="2"/>
              <a:buChar char="Ø"/>
            </a:pPr>
            <a:r>
              <a:rPr lang="el-GR" dirty="0" smtClean="0">
                <a:solidFill>
                  <a:schemeClr val="bg1"/>
                </a:solidFill>
              </a:rPr>
              <a:t>ΠΡΟΒΛΗΜΑΤΑ</a:t>
            </a:r>
          </a:p>
          <a:p>
            <a:pPr>
              <a:buFont typeface="Wingdings" pitchFamily="2" charset="2"/>
              <a:buChar char="Ø"/>
            </a:pPr>
            <a:endParaRPr lang="el-GR" dirty="0" smtClean="0">
              <a:solidFill>
                <a:schemeClr val="bg1"/>
              </a:solidFill>
            </a:endParaRPr>
          </a:p>
          <a:p>
            <a:pPr>
              <a:buFont typeface="Wingdings" pitchFamily="2" charset="2"/>
              <a:buChar char="Ø"/>
            </a:pPr>
            <a:r>
              <a:rPr lang="el-GR" dirty="0" smtClean="0">
                <a:solidFill>
                  <a:schemeClr val="bg1"/>
                </a:solidFill>
              </a:rPr>
              <a:t>ΠΟΡΕΙΑ  ΠΡΟΟΔΟΥ &amp;  ΕΝΑΡΜΟΝΙΣΗΣ  ΜΕ  ΤΟ  ΚΟΙΝΟΤΙΚΟ  ΚΕΚΤΗΜΕΝΟ</a:t>
            </a:r>
            <a:endParaRPr lang="el-GR"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357158" y="285728"/>
            <a:ext cx="8229600" cy="571504"/>
          </a:xfrm>
        </p:spPr>
        <p:style>
          <a:lnRef idx="0">
            <a:schemeClr val="accent2"/>
          </a:lnRef>
          <a:fillRef idx="3">
            <a:schemeClr val="accent2"/>
          </a:fillRef>
          <a:effectRef idx="3">
            <a:schemeClr val="accent2"/>
          </a:effectRef>
          <a:fontRef idx="minor">
            <a:schemeClr val="lt1"/>
          </a:fontRef>
        </p:style>
        <p:txBody>
          <a:bodyPr>
            <a:normAutofit/>
          </a:bodyPr>
          <a:lstStyle/>
          <a:p>
            <a:r>
              <a:rPr lang="en-US" sz="2000" b="1" dirty="0" smtClean="0">
                <a:solidFill>
                  <a:schemeClr val="bg1"/>
                </a:solidFill>
                <a:latin typeface="Arial" pitchFamily="34" charset="0"/>
                <a:cs typeface="Arial" pitchFamily="34" charset="0"/>
              </a:rPr>
              <a:t>A</a:t>
            </a:r>
            <a:r>
              <a:rPr lang="el-GR" sz="2000" b="1" dirty="0" smtClean="0">
                <a:solidFill>
                  <a:schemeClr val="bg1"/>
                </a:solidFill>
                <a:latin typeface="Arial" pitchFamily="34" charset="0"/>
                <a:cs typeface="Arial" pitchFamily="34" charset="0"/>
              </a:rPr>
              <a:t>ΡΘΡΟ  49  της  Συνθήκης  της  Ε.Ε.       </a:t>
            </a:r>
            <a:r>
              <a:rPr lang="en-US" sz="2000" b="1" dirty="0" smtClean="0">
                <a:solidFill>
                  <a:schemeClr val="bg1"/>
                </a:solidFill>
                <a:latin typeface="Arial" pitchFamily="34" charset="0"/>
                <a:cs typeface="Arial" pitchFamily="34" charset="0"/>
              </a:rPr>
              <a:t>NOMIKH</a:t>
            </a:r>
            <a:r>
              <a:rPr lang="el-GR" sz="2000" b="1" dirty="0" smtClean="0">
                <a:solidFill>
                  <a:schemeClr val="bg1"/>
                </a:solidFill>
                <a:latin typeface="Arial" pitchFamily="34" charset="0"/>
                <a:cs typeface="Arial" pitchFamily="34" charset="0"/>
              </a:rPr>
              <a:t>  </a:t>
            </a:r>
            <a:r>
              <a:rPr lang="en-US" sz="2000" b="1" dirty="0" smtClean="0">
                <a:solidFill>
                  <a:schemeClr val="bg1"/>
                </a:solidFill>
                <a:latin typeface="Arial" pitchFamily="34" charset="0"/>
                <a:cs typeface="Arial" pitchFamily="34" charset="0"/>
              </a:rPr>
              <a:t>BA</a:t>
            </a:r>
            <a:r>
              <a:rPr lang="el-GR" sz="2000" b="1" dirty="0" smtClean="0">
                <a:solidFill>
                  <a:schemeClr val="bg1"/>
                </a:solidFill>
                <a:latin typeface="Arial" pitchFamily="34" charset="0"/>
                <a:cs typeface="Arial" pitchFamily="34" charset="0"/>
              </a:rPr>
              <a:t>ΣΗ</a:t>
            </a:r>
            <a:endParaRPr lang="el-GR" sz="2000" dirty="0">
              <a:solidFill>
                <a:schemeClr val="bg1"/>
              </a:solidFill>
            </a:endParaRPr>
          </a:p>
        </p:txBody>
      </p:sp>
      <p:sp>
        <p:nvSpPr>
          <p:cNvPr id="3" name="2 - Θέση περιεχομένου"/>
          <p:cNvSpPr>
            <a:spLocks noGrp="1"/>
          </p:cNvSpPr>
          <p:nvPr>
            <p:ph idx="1"/>
          </p:nvPr>
        </p:nvSpPr>
        <p:spPr>
          <a:xfrm>
            <a:off x="357158" y="785794"/>
            <a:ext cx="8229600" cy="5715040"/>
          </a:xfrm>
        </p:spPr>
        <p:txBody>
          <a:bodyPr>
            <a:normAutofit fontScale="25000" lnSpcReduction="20000"/>
          </a:bodyPr>
          <a:lstStyle/>
          <a:p>
            <a:pPr algn="just">
              <a:buNone/>
            </a:pPr>
            <a:r>
              <a:rPr lang="el-GR" dirty="0" smtClean="0">
                <a:latin typeface="Arial" pitchFamily="34" charset="0"/>
                <a:cs typeface="Arial" pitchFamily="34" charset="0"/>
              </a:rPr>
              <a:t>   </a:t>
            </a:r>
            <a:r>
              <a:rPr lang="en-US" dirty="0" smtClean="0">
                <a:latin typeface="Arial" pitchFamily="34" charset="0"/>
                <a:cs typeface="Arial" pitchFamily="34" charset="0"/>
              </a:rPr>
              <a:t>  </a:t>
            </a:r>
            <a:r>
              <a:rPr lang="el-GR" dirty="0" smtClean="0">
                <a:latin typeface="Arial" pitchFamily="34" charset="0"/>
                <a:cs typeface="Arial" pitchFamily="34" charset="0"/>
              </a:rPr>
              <a:t>       </a:t>
            </a:r>
            <a:endParaRPr lang="en-US" dirty="0" smtClean="0">
              <a:latin typeface="Arial" pitchFamily="34" charset="0"/>
              <a:cs typeface="Arial" pitchFamily="34" charset="0"/>
            </a:endParaRPr>
          </a:p>
          <a:p>
            <a:pPr algn="just">
              <a:buNone/>
            </a:pPr>
            <a:endParaRPr lang="en-US" sz="4400" dirty="0" smtClean="0">
              <a:latin typeface="Arial" pitchFamily="34" charset="0"/>
              <a:cs typeface="Arial" pitchFamily="34" charset="0"/>
            </a:endParaRPr>
          </a:p>
          <a:p>
            <a:pPr algn="just">
              <a:buNone/>
            </a:pPr>
            <a:r>
              <a:rPr lang="en-US" sz="4400" dirty="0" smtClean="0">
                <a:latin typeface="Arial" pitchFamily="34" charset="0"/>
                <a:cs typeface="Arial" pitchFamily="34" charset="0"/>
              </a:rPr>
              <a:t>        </a:t>
            </a:r>
            <a:r>
              <a:rPr lang="el-GR" sz="4400" dirty="0" smtClean="0">
                <a:latin typeface="Arial" pitchFamily="34" charset="0"/>
                <a:cs typeface="Arial" pitchFamily="34" charset="0"/>
              </a:rPr>
              <a:t>Το  άρθρο  ορίζει  ότι  κάθε  </a:t>
            </a:r>
            <a:r>
              <a:rPr lang="el-GR" sz="4400" dirty="0" err="1" smtClean="0">
                <a:latin typeface="Arial" pitchFamily="34" charset="0"/>
                <a:cs typeface="Arial" pitchFamily="34" charset="0"/>
              </a:rPr>
              <a:t>ευρωπ</a:t>
            </a:r>
            <a:r>
              <a:rPr lang="el-GR" sz="4400" dirty="0" smtClean="0">
                <a:latin typeface="Arial" pitchFamily="34" charset="0"/>
                <a:cs typeface="Arial" pitchFamily="34" charset="0"/>
              </a:rPr>
              <a:t>. κράτος  το  οποίο  σέβεται  τις  αρχές  της  ελευθερίας,  της  δημοκρατίας,  του  σεβασμού  των  δικαιωμάτων  του  ανθρώπου,  των  θεμελιωδών  ελευθεριών  και  του  κράτους  δικαίου,  μπορεί  να  ζητήσει  να  γίνει  μέλος  της  Ένωσης.  </a:t>
            </a:r>
          </a:p>
          <a:p>
            <a:pPr algn="just">
              <a:buNone/>
            </a:pPr>
            <a:r>
              <a:rPr lang="el-GR" sz="4400" dirty="0" smtClean="0">
                <a:latin typeface="Arial" pitchFamily="34" charset="0"/>
                <a:cs typeface="Arial" pitchFamily="34" charset="0"/>
              </a:rPr>
              <a:t>              Όλες  αυτές  οι  προϋποθέσεις,  συμπεριλαμβανομένης της  ιδιότητας  «ΕΥΡΩΠΑΙΚΟ  ΚΡΑΤΟΣ»  είναι  επιδεκτικά  ερμηνείας  και  πρέπει  να  συμφωνηθούν  από  όλα  τα  Κ-Μ &amp; κατά  απόλυτη  πλειοψηφία  των  μελών του  </a:t>
            </a:r>
            <a:r>
              <a:rPr lang="el-GR" sz="4400" dirty="0" err="1" smtClean="0">
                <a:latin typeface="Arial" pitchFamily="34" charset="0"/>
                <a:cs typeface="Arial" pitchFamily="34" charset="0"/>
              </a:rPr>
              <a:t>Ευρωπ</a:t>
            </a:r>
            <a:r>
              <a:rPr lang="el-GR" sz="4400" dirty="0" smtClean="0">
                <a:latin typeface="Arial" pitchFamily="34" charset="0"/>
                <a:cs typeface="Arial" pitchFamily="34" charset="0"/>
              </a:rPr>
              <a:t>. Κοινοβουλίου.  Εξάλλου  η  τυχών  συμφωνία  επί  των  όρων της  προσχώρησης  υπόκειται  σε  επικύρωση  εκ  μέρους  όλων  των  συμβαλλομένων  κρατών,  πράγμα  που  σημαίνει  ότι  αν  δεν  επικυρωθεί  από  ένα  Κ-Μ  δεν  μπορεί  να  εφαρμοστεί.  </a:t>
            </a:r>
          </a:p>
          <a:p>
            <a:pPr algn="just">
              <a:buNone/>
            </a:pPr>
            <a:r>
              <a:rPr lang="el-GR" sz="4400" dirty="0" smtClean="0">
                <a:latin typeface="Arial" pitchFamily="34" charset="0"/>
                <a:cs typeface="Arial" pitchFamily="34" charset="0"/>
              </a:rPr>
              <a:t>          Επομένως   μία χώρα  μπορεί  να  καταστεί  μέλος μόνο όταν  πληροί  όλα  τα  κριτήρια για  την  ένταξη  όπως ορίστηκε   από  το  Ευρωπαϊκό  Συμβούλιο  της  Κοπεγχάγης το 1993  και  ενισχύθηκε  το  1995.</a:t>
            </a:r>
          </a:p>
          <a:p>
            <a:pPr algn="ctr">
              <a:buNone/>
            </a:pPr>
            <a:endParaRPr lang="el-GR" sz="4400" b="1" dirty="0" smtClean="0">
              <a:latin typeface="Arial" pitchFamily="34" charset="0"/>
              <a:cs typeface="Arial" pitchFamily="34" charset="0"/>
            </a:endParaRPr>
          </a:p>
          <a:p>
            <a:pPr algn="ctr">
              <a:buNone/>
            </a:pPr>
            <a:r>
              <a:rPr lang="el-GR" sz="6400" b="1" dirty="0" smtClean="0">
                <a:solidFill>
                  <a:srgbClr val="FF0000"/>
                </a:solidFill>
                <a:latin typeface="Arial" pitchFamily="34" charset="0"/>
                <a:cs typeface="Arial" pitchFamily="34" charset="0"/>
              </a:rPr>
              <a:t>  </a:t>
            </a:r>
          </a:p>
          <a:p>
            <a:pPr algn="just">
              <a:buNone/>
            </a:pPr>
            <a:r>
              <a:rPr lang="el-GR" sz="4400" dirty="0" smtClean="0">
                <a:latin typeface="Arial" pitchFamily="34" charset="0"/>
                <a:cs typeface="Arial" pitchFamily="34" charset="0"/>
              </a:rPr>
              <a:t>            </a:t>
            </a:r>
          </a:p>
          <a:p>
            <a:pPr algn="just">
              <a:buNone/>
            </a:pPr>
            <a:r>
              <a:rPr lang="el-GR" sz="4400" dirty="0" smtClean="0">
                <a:latin typeface="Arial" pitchFamily="34" charset="0"/>
                <a:cs typeface="Arial" pitchFamily="34" charset="0"/>
              </a:rPr>
              <a:t>               </a:t>
            </a:r>
            <a:r>
              <a:rPr lang="el-GR" sz="4400" u="sng" dirty="0" smtClean="0">
                <a:latin typeface="Arial" pitchFamily="34" charset="0"/>
                <a:cs typeface="Arial" pitchFamily="34" charset="0"/>
              </a:rPr>
              <a:t>Τα  κριτήρια  που  έχει  καθορίσει  το  ΕΥΡΩΠΑΙΚΟ  ΣΥΜΒΟΥΛΙΟ  στην  Κοπεγχάγη  το  </a:t>
            </a:r>
            <a:r>
              <a:rPr lang="el-GR" sz="4400" b="1" u="sng" dirty="0" smtClean="0">
                <a:latin typeface="Arial" pitchFamily="34" charset="0"/>
                <a:cs typeface="Arial" pitchFamily="34" charset="0"/>
              </a:rPr>
              <a:t>1993</a:t>
            </a:r>
            <a:r>
              <a:rPr lang="el-GR" sz="4400" u="sng" dirty="0" smtClean="0">
                <a:latin typeface="Arial" pitchFamily="34" charset="0"/>
                <a:cs typeface="Arial" pitchFamily="34" charset="0"/>
              </a:rPr>
              <a:t>:</a:t>
            </a:r>
          </a:p>
          <a:p>
            <a:pPr algn="just">
              <a:buNone/>
            </a:pPr>
            <a:endParaRPr lang="el-GR" sz="4400" u="sng" dirty="0" smtClean="0">
              <a:latin typeface="Arial" pitchFamily="34" charset="0"/>
              <a:cs typeface="Arial" pitchFamily="34" charset="0"/>
            </a:endParaRPr>
          </a:p>
          <a:p>
            <a:pPr algn="just">
              <a:buNone/>
            </a:pPr>
            <a:r>
              <a:rPr lang="el-GR" sz="4400" dirty="0" smtClean="0">
                <a:latin typeface="Arial" pitchFamily="34" charset="0"/>
                <a:cs typeface="Arial" pitchFamily="34" charset="0"/>
              </a:rPr>
              <a:t>         Η κάθε  υποψήφια   προς   ένταξη  χώρα πρέπει  να  διαθέτει:</a:t>
            </a:r>
          </a:p>
          <a:p>
            <a:pPr lvl="0" algn="just">
              <a:buFont typeface="Wingdings" pitchFamily="2" charset="2"/>
              <a:buChar char="ü"/>
            </a:pPr>
            <a:r>
              <a:rPr lang="el-GR" sz="4400" dirty="0" smtClean="0">
                <a:latin typeface="Arial" pitchFamily="34" charset="0"/>
                <a:cs typeface="Arial" pitchFamily="34" charset="0"/>
              </a:rPr>
              <a:t>Σταθερούς  θεσμούς  που  εγγυώνται  τη  δημοκρατία,  το  κράτος  δικαίου,  τα  δικαιώματα  του  ανθρώπου  και  τη  προστασία  των  μειονοτήτων  </a:t>
            </a:r>
          </a:p>
          <a:p>
            <a:pPr lvl="0" algn="just">
              <a:buFont typeface="Wingdings" pitchFamily="2" charset="2"/>
              <a:buChar char="ü"/>
            </a:pPr>
            <a:r>
              <a:rPr lang="el-GR" sz="4400" dirty="0" smtClean="0">
                <a:latin typeface="Arial" pitchFamily="34" charset="0"/>
                <a:cs typeface="Arial" pitchFamily="34" charset="0"/>
              </a:rPr>
              <a:t>Μία  βιώσιμη  οικονομία  της  αγορά  και  την  ικανότητα  αντιμετώπισης  της  ανταγωνιστικής  πίεσης  και  των  δυνάμεων  της  αγοράς  μέσα  στην  Ένωση</a:t>
            </a:r>
          </a:p>
          <a:p>
            <a:pPr lvl="0" algn="just">
              <a:buFont typeface="Wingdings" pitchFamily="2" charset="2"/>
              <a:buChar char="ü"/>
            </a:pPr>
            <a:r>
              <a:rPr lang="el-GR" sz="4400" dirty="0" smtClean="0">
                <a:latin typeface="Arial" pitchFamily="34" charset="0"/>
                <a:cs typeface="Arial" pitchFamily="34" charset="0"/>
              </a:rPr>
              <a:t>Την  ικανότητα  να  αναλάβουν και  να  εφαρμόσουν αποτελεσματικά   τις  υποχρεώσεις  της  πλήρους  συμμετοχής,  συμπεριλαμβανομένης  της  προσήλωσης   στους  στόχους  πολιτικής  οικονομικής  και  νομισματικής  ένωσης και  της  αποδοχής του  ευρώ.</a:t>
            </a:r>
          </a:p>
          <a:p>
            <a:pPr lvl="0" algn="just">
              <a:buFont typeface="Wingdings" pitchFamily="2" charset="2"/>
              <a:buChar char="ü"/>
            </a:pPr>
            <a:r>
              <a:rPr lang="el-GR" sz="4400" dirty="0" smtClean="0">
                <a:latin typeface="Arial" pitchFamily="34" charset="0"/>
                <a:cs typeface="Arial" pitchFamily="34" charset="0"/>
              </a:rPr>
              <a:t>Να  μεριμνήσει  για  την αποδοχή του συνόλου της νομοθεσίας της ΕΕ, την  αποτελεσματική   εφαρμογής  της  μέσω  των  κατάλληλων διοικητικών  και  δικαστικών  δομών.   </a:t>
            </a:r>
          </a:p>
          <a:p>
            <a:pPr algn="just">
              <a:buNone/>
            </a:pPr>
            <a:r>
              <a:rPr lang="el-GR" sz="4400" dirty="0" smtClean="0">
                <a:latin typeface="Arial" pitchFamily="34" charset="0"/>
                <a:cs typeface="Arial" pitchFamily="34" charset="0"/>
              </a:rPr>
              <a:t>      </a:t>
            </a:r>
          </a:p>
          <a:p>
            <a:pPr algn="just">
              <a:buNone/>
            </a:pPr>
            <a:r>
              <a:rPr lang="el-GR" sz="4400" dirty="0" smtClean="0">
                <a:latin typeface="Arial" pitchFamily="34" charset="0"/>
                <a:cs typeface="Arial" pitchFamily="34" charset="0"/>
              </a:rPr>
              <a:t>          Το   </a:t>
            </a:r>
            <a:r>
              <a:rPr lang="el-GR" sz="4400" b="1" dirty="0" smtClean="0">
                <a:latin typeface="Arial" pitchFamily="34" charset="0"/>
                <a:cs typeface="Arial" pitchFamily="34" charset="0"/>
              </a:rPr>
              <a:t>1995  </a:t>
            </a:r>
            <a:r>
              <a:rPr lang="el-GR" sz="4400" dirty="0" smtClean="0">
                <a:latin typeface="Arial" pitchFamily="34" charset="0"/>
                <a:cs typeface="Arial" pitchFamily="34" charset="0"/>
              </a:rPr>
              <a:t> στο  Ευρωπαϊκό  Συμβούλιο  της  Μαδρίτης  υιοθέτησε  προϋποθέσεις  για  προοδευτική  και  αρμονική  ένταξη  των  υποψηφίων  χωρών.  Οι  υποψήφιες χώρες  καλούνται  να  ευθυγραμμίσουν  την  νομοθεσία  τους  με την  νομοθεσία  της  Ε.Ε  και  να  εξασφαλίσουν  την  αποτελεσματική  εφαρμογή  της.</a:t>
            </a:r>
          </a:p>
          <a:p>
            <a:pPr algn="just">
              <a:buNone/>
            </a:pPr>
            <a:r>
              <a:rPr lang="el-GR" sz="4400" dirty="0" smtClean="0">
                <a:latin typeface="Arial" pitchFamily="34" charset="0"/>
                <a:cs typeface="Arial" pitchFamily="34" charset="0"/>
              </a:rPr>
              <a:t> </a:t>
            </a:r>
          </a:p>
          <a:p>
            <a:pPr algn="just">
              <a:buNone/>
            </a:pPr>
            <a:r>
              <a:rPr lang="el-GR" sz="4400" dirty="0" smtClean="0">
                <a:latin typeface="Arial" pitchFamily="34" charset="0"/>
                <a:cs typeface="Arial" pitchFamily="34" charset="0"/>
              </a:rPr>
              <a:t>          Τον  Δεκέμβριο  του  </a:t>
            </a:r>
            <a:r>
              <a:rPr lang="el-GR" sz="4400" b="1" dirty="0" smtClean="0">
                <a:latin typeface="Arial" pitchFamily="34" charset="0"/>
                <a:cs typeface="Arial" pitchFamily="34" charset="0"/>
              </a:rPr>
              <a:t>1996</a:t>
            </a:r>
            <a:r>
              <a:rPr lang="el-GR" sz="4400" dirty="0" smtClean="0">
                <a:latin typeface="Arial" pitchFamily="34" charset="0"/>
                <a:cs typeface="Arial" pitchFamily="34" charset="0"/>
              </a:rPr>
              <a:t>   Ευρωπαϊκό  Συμβούλιο  κατέληξε σε συμφωνία  σχετικά  με  την  λεγόμενη  </a:t>
            </a:r>
            <a:r>
              <a:rPr lang="el-GR" sz="4400" u="sng" dirty="0" smtClean="0">
                <a:latin typeface="Arial" pitchFamily="34" charset="0"/>
                <a:cs typeface="Arial" pitchFamily="34" charset="0"/>
              </a:rPr>
              <a:t>ανανεωμένη  συναίνεση </a:t>
            </a:r>
            <a:r>
              <a:rPr lang="el-GR" sz="4400" dirty="0" smtClean="0">
                <a:latin typeface="Arial" pitchFamily="34" charset="0"/>
                <a:cs typeface="Arial" pitchFamily="34" charset="0"/>
              </a:rPr>
              <a:t> για  την  διεύρυνση,  η  οποία  βασίζεται  στη  σύγκλιση,   στην  τήρηση  των  προϋποθέσεων  και  την  επικοινωνία  αλλά  και  με  την  ικανότητα  της  Ε.Ε  να  ενσωματώσει  νέα  μέλη.   </a:t>
            </a:r>
          </a:p>
          <a:p>
            <a:pPr algn="just">
              <a:buNone/>
            </a:pPr>
            <a:endParaRPr lang="el-GR" sz="4400" dirty="0" smtClean="0">
              <a:latin typeface="Arial" pitchFamily="34" charset="0"/>
              <a:cs typeface="Arial" pitchFamily="34" charset="0"/>
            </a:endParaRPr>
          </a:p>
          <a:p>
            <a:endParaRPr lang="el-GR" sz="4400" dirty="0"/>
          </a:p>
        </p:txBody>
      </p:sp>
      <p:sp>
        <p:nvSpPr>
          <p:cNvPr id="5" name="4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3</a:t>
            </a:fld>
            <a:endParaRPr lang="el-GR"/>
          </a:p>
        </p:txBody>
      </p:sp>
      <p:sp>
        <p:nvSpPr>
          <p:cNvPr id="6" name="1 - Τίτλος"/>
          <p:cNvSpPr txBox="1">
            <a:spLocks/>
          </p:cNvSpPr>
          <p:nvPr/>
        </p:nvSpPr>
        <p:spPr>
          <a:xfrm>
            <a:off x="428596" y="2643182"/>
            <a:ext cx="8229600" cy="428628"/>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6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l-GR"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ΚΡΙΤΗΡΙΑ</a:t>
            </a:r>
            <a:endParaRPr kumimoji="0" lang="el-GR" sz="60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000108"/>
            <a:ext cx="8229600" cy="5357850"/>
          </a:xfrm>
        </p:spPr>
        <p:txBody>
          <a:bodyPr>
            <a:normAutofit fontScale="25000" lnSpcReduction="20000"/>
          </a:bodyPr>
          <a:lstStyle/>
          <a:p>
            <a:pPr algn="ctr">
              <a:buNone/>
            </a:pPr>
            <a:endParaRPr lang="el-GR" sz="6400" b="1" dirty="0" smtClean="0">
              <a:solidFill>
                <a:srgbClr val="FF0000"/>
              </a:solidFill>
              <a:latin typeface="Arial" pitchFamily="34" charset="0"/>
              <a:cs typeface="Arial" pitchFamily="34" charset="0"/>
            </a:endParaRPr>
          </a:p>
          <a:p>
            <a:pPr algn="ctr">
              <a:buNone/>
            </a:pPr>
            <a:endParaRPr lang="el-GR" sz="6400" b="1" dirty="0" smtClean="0">
              <a:solidFill>
                <a:srgbClr val="FF0000"/>
              </a:solidFill>
              <a:latin typeface="Arial" pitchFamily="34" charset="0"/>
              <a:cs typeface="Arial" pitchFamily="34" charset="0"/>
            </a:endParaRPr>
          </a:p>
          <a:p>
            <a:pPr algn="ctr">
              <a:buNone/>
            </a:pPr>
            <a:endParaRPr lang="el-GR" sz="6400" dirty="0" smtClean="0">
              <a:latin typeface="Arial" pitchFamily="34" charset="0"/>
              <a:cs typeface="Arial" pitchFamily="34" charset="0"/>
            </a:endParaRPr>
          </a:p>
          <a:p>
            <a:pPr lvl="0" algn="just">
              <a:buFont typeface="Wingdings" pitchFamily="2" charset="2"/>
              <a:buChar char="ü"/>
            </a:pPr>
            <a:r>
              <a:rPr lang="el-GR" sz="6400" dirty="0" smtClean="0">
                <a:latin typeface="Arial" pitchFamily="34" charset="0"/>
                <a:cs typeface="Arial" pitchFamily="34" charset="0"/>
              </a:rPr>
              <a:t>Επιταχύνθηκαν  οι  διαδικασίες  μεταρρύθμισης  στην  Κεντρική  και  Ανατολική  Ευρώπη  μετά  την  κατάρρευση  των  κομουνιστικών  καθεστώτων.</a:t>
            </a:r>
          </a:p>
          <a:p>
            <a:pPr lvl="0" algn="just">
              <a:buNone/>
            </a:pPr>
            <a:endParaRPr lang="el-GR" sz="6400" dirty="0" smtClean="0">
              <a:latin typeface="Arial" pitchFamily="34" charset="0"/>
              <a:cs typeface="Arial" pitchFamily="34" charset="0"/>
            </a:endParaRPr>
          </a:p>
          <a:p>
            <a:pPr lvl="0" algn="just">
              <a:buFont typeface="Wingdings" pitchFamily="2" charset="2"/>
              <a:buChar char="ü"/>
            </a:pPr>
            <a:r>
              <a:rPr lang="el-GR" sz="6400" dirty="0" smtClean="0">
                <a:latin typeface="Arial" pitchFamily="34" charset="0"/>
                <a:cs typeface="Arial" pitchFamily="34" charset="0"/>
              </a:rPr>
              <a:t>Η  δημιουργία  σταθερών  δημοκρατιών  σε  αυτές  τις  χώρες  ενίσχυσε  την  ασφάλεια  στην  Ευρώπη  συνολικά.  Αίτια  συγκρούσεων  όπως  θέματα  μειονοτήτων  και  συνοριακά προβλήματα  έχουν  εξαλειφθεί.</a:t>
            </a:r>
          </a:p>
          <a:p>
            <a:pPr lvl="0" algn="just">
              <a:buFont typeface="Wingdings" pitchFamily="2" charset="2"/>
              <a:buChar char="ü"/>
            </a:pPr>
            <a:endParaRPr lang="el-GR" sz="6400" dirty="0" smtClean="0">
              <a:latin typeface="Arial" pitchFamily="34" charset="0"/>
              <a:cs typeface="Arial" pitchFamily="34" charset="0"/>
            </a:endParaRPr>
          </a:p>
          <a:p>
            <a:pPr lvl="0" algn="just">
              <a:buFont typeface="Wingdings" pitchFamily="2" charset="2"/>
              <a:buChar char="ü"/>
            </a:pPr>
            <a:r>
              <a:rPr lang="el-GR" sz="6400" dirty="0" smtClean="0">
                <a:latin typeface="Arial" pitchFamily="34" charset="0"/>
                <a:cs typeface="Arial" pitchFamily="34" charset="0"/>
              </a:rPr>
              <a:t>Ταχεία  ανάπτυξη  του  εμπορίου,   άνοιγμα  νέων  αγορών,  και  επενδύσεις.</a:t>
            </a:r>
          </a:p>
          <a:p>
            <a:pPr algn="ctr">
              <a:buNone/>
            </a:pPr>
            <a:endParaRPr lang="el-GR" sz="4800" b="1" dirty="0" smtClean="0">
              <a:solidFill>
                <a:srgbClr val="FF0000"/>
              </a:solidFill>
              <a:latin typeface="Arial" pitchFamily="34" charset="0"/>
              <a:cs typeface="Arial" pitchFamily="34" charset="0"/>
            </a:endParaRPr>
          </a:p>
          <a:p>
            <a:pPr algn="ctr">
              <a:buNone/>
            </a:pPr>
            <a:endParaRPr lang="el-GR" sz="4800" b="1" dirty="0" smtClean="0">
              <a:solidFill>
                <a:srgbClr val="FF0000"/>
              </a:solidFill>
              <a:latin typeface="Arial" pitchFamily="34" charset="0"/>
              <a:cs typeface="Arial" pitchFamily="34" charset="0"/>
            </a:endParaRPr>
          </a:p>
          <a:p>
            <a:pPr algn="ctr">
              <a:buNone/>
            </a:pPr>
            <a:endParaRPr lang="el-GR" sz="4800" b="1" dirty="0" smtClean="0">
              <a:solidFill>
                <a:srgbClr val="FF0000"/>
              </a:solidFill>
              <a:latin typeface="Arial" pitchFamily="34" charset="0"/>
              <a:cs typeface="Arial" pitchFamily="34" charset="0"/>
            </a:endParaRPr>
          </a:p>
          <a:p>
            <a:pPr algn="ctr">
              <a:buNone/>
            </a:pPr>
            <a:r>
              <a:rPr lang="el-GR" sz="6400" b="1" dirty="0" smtClean="0">
                <a:latin typeface="Arial" pitchFamily="34" charset="0"/>
                <a:cs typeface="Arial" pitchFamily="34" charset="0"/>
              </a:rPr>
              <a:t> </a:t>
            </a:r>
            <a:endParaRPr lang="el-GR" sz="6400" dirty="0" smtClean="0">
              <a:latin typeface="Arial" pitchFamily="34" charset="0"/>
              <a:cs typeface="Arial" pitchFamily="34" charset="0"/>
            </a:endParaRPr>
          </a:p>
          <a:p>
            <a:pPr marL="363538" indent="-363538">
              <a:lnSpc>
                <a:spcPct val="120000"/>
              </a:lnSpc>
              <a:buFont typeface="Wingdings" pitchFamily="2" charset="2"/>
              <a:buChar char="ü"/>
            </a:pPr>
            <a:r>
              <a:rPr lang="el-GR" sz="6400" dirty="0" smtClean="0">
                <a:latin typeface="Arial" pitchFamily="34" charset="0"/>
                <a:cs typeface="Arial" pitchFamily="34" charset="0"/>
              </a:rPr>
              <a:t>Είναι οι όροι και το χρονοδιάγραμμα  που  τίθεται  στην υποψήφια  προς  ένταξη  χώρα  για   την  υιοθέτηση    και την   εφαρμογή  όλων των κανόνων της ΕΕ (το «κοινοτικό κεκτημένο»).</a:t>
            </a:r>
          </a:p>
          <a:p>
            <a:pPr marL="363538" indent="-363538">
              <a:lnSpc>
                <a:spcPct val="120000"/>
              </a:lnSpc>
              <a:buFont typeface="Wingdings" pitchFamily="2" charset="2"/>
              <a:buChar char="ü"/>
            </a:pPr>
            <a:endParaRPr lang="el-GR" sz="6400" dirty="0" smtClean="0">
              <a:latin typeface="Arial" pitchFamily="34" charset="0"/>
              <a:cs typeface="Arial" pitchFamily="34" charset="0"/>
            </a:endParaRPr>
          </a:p>
          <a:p>
            <a:pPr marL="363538" indent="-363538">
              <a:lnSpc>
                <a:spcPct val="120000"/>
              </a:lnSpc>
              <a:buFont typeface="Wingdings" pitchFamily="2" charset="2"/>
              <a:buChar char="ü"/>
            </a:pPr>
            <a:r>
              <a:rPr lang="el-GR" sz="6400" dirty="0" smtClean="0">
                <a:latin typeface="Arial" pitchFamily="34" charset="0"/>
                <a:cs typeface="Arial" pitchFamily="34" charset="0"/>
              </a:rPr>
              <a:t>Οι κανόνες αυτοί χωρίζονται σε 35 διαφορετικούς τομείς πολιτικής (κεφάλαια), όπως οι μεταφορές, η ενέργεια, το περιβάλλον, κλπ, καθένα από τα οποία αποτελεί αντικείμενο διαπραγμάτευσης ξεχωριστά.</a:t>
            </a:r>
          </a:p>
          <a:p>
            <a:pPr lvl="0" algn="just">
              <a:buFont typeface="Wingdings" pitchFamily="2" charset="2"/>
              <a:buChar char="ü"/>
            </a:pPr>
            <a:endParaRPr lang="el-GR" sz="4800" dirty="0" smtClean="0">
              <a:latin typeface="Arial" pitchFamily="34" charset="0"/>
              <a:cs typeface="Arial" pitchFamily="34" charset="0"/>
            </a:endParaRPr>
          </a:p>
          <a:p>
            <a:pPr algn="just">
              <a:buNone/>
            </a:pPr>
            <a:r>
              <a:rPr lang="el-GR" sz="4800" dirty="0" smtClean="0">
                <a:latin typeface="Arial" pitchFamily="34" charset="0"/>
                <a:cs typeface="Arial" pitchFamily="34" charset="0"/>
              </a:rPr>
              <a:t> </a:t>
            </a:r>
          </a:p>
          <a:p>
            <a:pPr algn="just">
              <a:buNone/>
            </a:pPr>
            <a:r>
              <a:rPr lang="el-GR" sz="4800" dirty="0" smtClean="0">
                <a:latin typeface="Arial" pitchFamily="34" charset="0"/>
                <a:cs typeface="Arial" pitchFamily="34" charset="0"/>
              </a:rPr>
              <a:t> </a:t>
            </a:r>
          </a:p>
        </p:txBody>
      </p:sp>
      <p:sp>
        <p:nvSpPr>
          <p:cNvPr id="5" name="4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4</a:t>
            </a:fld>
            <a:endParaRPr lang="el-GR"/>
          </a:p>
        </p:txBody>
      </p:sp>
      <p:sp>
        <p:nvSpPr>
          <p:cNvPr id="7" name="1 - Τίτλος"/>
          <p:cNvSpPr txBox="1">
            <a:spLocks/>
          </p:cNvSpPr>
          <p:nvPr/>
        </p:nvSpPr>
        <p:spPr>
          <a:xfrm>
            <a:off x="500034" y="857232"/>
            <a:ext cx="8229600" cy="511156"/>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l-GR" sz="6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ΤΙ</a:t>
            </a:r>
            <a:r>
              <a:rPr kumimoji="0" lang="el-GR" sz="6000" b="1" i="0" u="none" strike="noStrike" kern="1200" cap="none" spc="0" normalizeH="0" noProof="0" dirty="0" smtClean="0">
                <a:ln>
                  <a:noFill/>
                </a:ln>
                <a:solidFill>
                  <a:schemeClr val="bg1"/>
                </a:solidFill>
                <a:effectLst/>
                <a:uLnTx/>
                <a:uFillTx/>
                <a:latin typeface="Arial" pitchFamily="34" charset="0"/>
                <a:ea typeface="+mn-ea"/>
                <a:cs typeface="Arial" pitchFamily="34" charset="0"/>
              </a:rPr>
              <a:t> ΕΧΕΙ ΕΠΙΤΕΥΧΘΕΙ ΩΣ ΣΗΜΕΡΑ</a:t>
            </a:r>
            <a:r>
              <a:rPr kumimoji="0" lang="el-GR"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t>
            </a: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endParaRPr kumimoji="0" lang="el-GR" sz="4400" b="0" i="0" u="none" strike="noStrike" kern="1200" cap="none" spc="0" normalizeH="0" baseline="0" noProof="0" dirty="0">
              <a:ln>
                <a:noFill/>
              </a:ln>
              <a:solidFill>
                <a:schemeClr val="bg1"/>
              </a:solidFill>
              <a:effectLst/>
              <a:uLnTx/>
              <a:uFillTx/>
              <a:latin typeface="+mn-lt"/>
              <a:ea typeface="+mn-ea"/>
              <a:cs typeface="+mn-cs"/>
            </a:endParaRPr>
          </a:p>
        </p:txBody>
      </p:sp>
      <p:sp>
        <p:nvSpPr>
          <p:cNvPr id="9" name="1 - Τίτλος"/>
          <p:cNvSpPr txBox="1">
            <a:spLocks/>
          </p:cNvSpPr>
          <p:nvPr/>
        </p:nvSpPr>
        <p:spPr>
          <a:xfrm>
            <a:off x="571472" y="3775100"/>
            <a:ext cx="8229600" cy="511156"/>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l-GR" sz="6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ΤΙ</a:t>
            </a:r>
            <a:r>
              <a:rPr kumimoji="0" lang="el-GR" sz="6000" b="1" i="0" u="none" strike="noStrike" kern="1200" cap="none" spc="0" normalizeH="0" noProof="0" dirty="0" smtClean="0">
                <a:ln>
                  <a:noFill/>
                </a:ln>
                <a:solidFill>
                  <a:schemeClr val="bg1"/>
                </a:solidFill>
                <a:effectLst/>
                <a:uLnTx/>
                <a:uFillTx/>
                <a:latin typeface="Arial" pitchFamily="34" charset="0"/>
                <a:ea typeface="+mn-ea"/>
                <a:cs typeface="Arial" pitchFamily="34" charset="0"/>
              </a:rPr>
              <a:t> ΕΙΝΑΙ Η ΔΙΑΠΡΑΓΜΑΤΕΥΣΗ</a:t>
            </a:r>
            <a:r>
              <a:rPr kumimoji="0" lang="el-GR"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t>
            </a: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endParaRPr kumimoji="0" lang="el-GR" sz="44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rmAutofit/>
          </a:bodyPr>
          <a:lstStyle/>
          <a:p>
            <a:endParaRPr lang="el-GR" sz="1600" dirty="0"/>
          </a:p>
        </p:txBody>
      </p:sp>
      <p:sp>
        <p:nvSpPr>
          <p:cNvPr id="3" name="2 - Θέση περιεχομένου"/>
          <p:cNvSpPr>
            <a:spLocks noGrp="1"/>
          </p:cNvSpPr>
          <p:nvPr>
            <p:ph idx="1"/>
          </p:nvPr>
        </p:nvSpPr>
        <p:spPr>
          <a:xfrm>
            <a:off x="457200" y="928670"/>
            <a:ext cx="8229600" cy="5357850"/>
          </a:xfrm>
        </p:spPr>
        <p:txBody>
          <a:bodyPr>
            <a:noAutofit/>
          </a:bodyPr>
          <a:lstStyle/>
          <a:p>
            <a:pPr algn="just">
              <a:buNone/>
            </a:pPr>
            <a:r>
              <a:rPr lang="el-GR" sz="1200" dirty="0" smtClean="0">
                <a:latin typeface="Arial" pitchFamily="34" charset="0"/>
                <a:cs typeface="Arial" pitchFamily="34" charset="0"/>
              </a:rPr>
              <a:t>        Η ΕΕ εφαρμόζει συνολικές διαδικασίες έγκρισης που εξασφαλίζουν τα νέα μέλη  να  γίνονται δεκτά  μόνο όταν μπορούν  να  αποδείξουν  ότι  θα  είναι  σε θέση να παίξουν το ρόλο τους ως πλήρη μέλη, και συγκεκριμένα :</a:t>
            </a:r>
          </a:p>
          <a:p>
            <a:pPr algn="just">
              <a:buNone/>
            </a:pPr>
            <a:endParaRPr lang="el-GR" sz="1200" dirty="0" smtClean="0">
              <a:latin typeface="Arial" pitchFamily="34" charset="0"/>
              <a:cs typeface="Arial" pitchFamily="34" charset="0"/>
            </a:endParaRPr>
          </a:p>
          <a:p>
            <a:pPr lvl="0" algn="just">
              <a:buFont typeface="Wingdings" pitchFamily="2" charset="2"/>
              <a:buChar char="ü"/>
            </a:pPr>
            <a:r>
              <a:rPr lang="el-GR" sz="1200" dirty="0" smtClean="0">
                <a:latin typeface="Arial" pitchFamily="34" charset="0"/>
                <a:cs typeface="Arial" pitchFamily="34" charset="0"/>
              </a:rPr>
              <a:t>Να  συμμορφώνονται  με όλα τα πρότυπα και τους κανόνες της ΕΕ</a:t>
            </a:r>
          </a:p>
          <a:p>
            <a:pPr lvl="0" algn="just">
              <a:buFont typeface="Wingdings" pitchFamily="2" charset="2"/>
              <a:buChar char="ü"/>
            </a:pPr>
            <a:endParaRPr lang="el-GR" sz="1200" dirty="0" smtClean="0">
              <a:latin typeface="Arial" pitchFamily="34" charset="0"/>
              <a:cs typeface="Arial" pitchFamily="34" charset="0"/>
            </a:endParaRPr>
          </a:p>
          <a:p>
            <a:pPr lvl="0" algn="just">
              <a:buFont typeface="Wingdings" pitchFamily="2" charset="2"/>
              <a:buChar char="ü"/>
            </a:pPr>
            <a:r>
              <a:rPr lang="el-GR" sz="1200" dirty="0" smtClean="0">
                <a:latin typeface="Arial" pitchFamily="34" charset="0"/>
                <a:cs typeface="Arial" pitchFamily="34" charset="0"/>
              </a:rPr>
              <a:t>Να  έχουν  τη συγκατάθεση των θεσμικών οργάνων της ΕΕ και των κρατών μελών της ΕΕ.</a:t>
            </a:r>
          </a:p>
          <a:p>
            <a:pPr lvl="0" algn="just">
              <a:buFont typeface="Wingdings" pitchFamily="2" charset="2"/>
              <a:buChar char="ü"/>
            </a:pPr>
            <a:endParaRPr lang="el-GR" sz="1200" dirty="0" smtClean="0">
              <a:latin typeface="Arial" pitchFamily="34" charset="0"/>
              <a:cs typeface="Arial" pitchFamily="34" charset="0"/>
            </a:endParaRPr>
          </a:p>
          <a:p>
            <a:pPr lvl="0" algn="just">
              <a:buFont typeface="Wingdings" pitchFamily="2" charset="2"/>
              <a:buChar char="ü"/>
            </a:pPr>
            <a:r>
              <a:rPr lang="el-GR" sz="1200" dirty="0" smtClean="0">
                <a:latin typeface="Arial" pitchFamily="34" charset="0"/>
                <a:cs typeface="Arial" pitchFamily="34" charset="0"/>
              </a:rPr>
              <a:t>Να  έχουν   τη συγκατάθεση των πολιτών τους - όπως αυτή εκφράζεται μέσα από την έγκριση στο εθνικό τους κοινοβούλιο ή μέσω δημοψηφίσματος.</a:t>
            </a:r>
          </a:p>
          <a:p>
            <a:pPr lvl="0" algn="just">
              <a:buFont typeface="Wingdings" pitchFamily="2" charset="2"/>
              <a:buChar char="ü"/>
            </a:pPr>
            <a:endParaRPr lang="el-GR" sz="1200" dirty="0" smtClean="0">
              <a:latin typeface="Arial" pitchFamily="34" charset="0"/>
              <a:cs typeface="Arial" pitchFamily="34" charset="0"/>
            </a:endParaRPr>
          </a:p>
          <a:p>
            <a:pPr algn="just">
              <a:buFont typeface="Wingdings" pitchFamily="2" charset="2"/>
              <a:buChar char="ü"/>
            </a:pPr>
            <a:r>
              <a:rPr lang="el-GR" sz="1200" dirty="0" smtClean="0">
                <a:latin typeface="Arial" pitchFamily="34" charset="0"/>
                <a:cs typeface="Arial" pitchFamily="34" charset="0"/>
              </a:rPr>
              <a:t>Στην περίπτωση των χωρών των Δυτικών Βαλκανίων τέθηκε  το  πλαίσιο  διαδικασίας  Σταθεροποίησης  και  Σύνδεσης  το  1999,  ενώ  πρόσθετοι  όροι  για την προσχώρηση  εκτέθηκαν στην λεγόμενη </a:t>
            </a:r>
            <a:r>
              <a:rPr lang="el-GR" sz="1200" u="sng" dirty="0" smtClean="0">
                <a:latin typeface="Arial" pitchFamily="34" charset="0"/>
                <a:cs typeface="Arial" pitchFamily="34" charset="0"/>
              </a:rPr>
              <a:t>«διαδικασία σταθεροποίησης και σύνδεσης», </a:t>
            </a:r>
            <a:r>
              <a:rPr lang="el-GR" sz="1200" dirty="0" smtClean="0">
                <a:latin typeface="Arial" pitchFamily="34" charset="0"/>
                <a:cs typeface="Arial" pitchFamily="34" charset="0"/>
              </a:rPr>
              <a:t>που  κυρίως  αφορά την </a:t>
            </a:r>
            <a:r>
              <a:rPr lang="el-GR" sz="1200" u="sng" dirty="0" smtClean="0">
                <a:latin typeface="Arial" pitchFamily="34" charset="0"/>
                <a:cs typeface="Arial" pitchFamily="34" charset="0"/>
              </a:rPr>
              <a:t>περιφερειακή συνεργασία</a:t>
            </a:r>
            <a:r>
              <a:rPr lang="el-GR" sz="1200" dirty="0" smtClean="0">
                <a:latin typeface="Arial" pitchFamily="34" charset="0"/>
                <a:cs typeface="Arial" pitchFamily="34" charset="0"/>
              </a:rPr>
              <a:t>,  τις  </a:t>
            </a:r>
            <a:r>
              <a:rPr lang="el-GR" sz="1200" u="sng" dirty="0" smtClean="0">
                <a:latin typeface="Arial" pitchFamily="34" charset="0"/>
                <a:cs typeface="Arial" pitchFamily="34" charset="0"/>
              </a:rPr>
              <a:t>σχέσεις καλής γειτονίας  </a:t>
            </a:r>
            <a:r>
              <a:rPr lang="el-GR" sz="1200" dirty="0" smtClean="0">
                <a:latin typeface="Arial" pitchFamily="34" charset="0"/>
                <a:cs typeface="Arial" pitchFamily="34" charset="0"/>
              </a:rPr>
              <a:t>και  το  </a:t>
            </a:r>
            <a:r>
              <a:rPr lang="el-GR" sz="1200" u="sng" dirty="0" smtClean="0">
                <a:latin typeface="Arial" pitchFamily="34" charset="0"/>
                <a:cs typeface="Arial" pitchFamily="34" charset="0"/>
              </a:rPr>
              <a:t>κράτος  δικαίου  </a:t>
            </a:r>
            <a:r>
              <a:rPr lang="el-GR" sz="1200" dirty="0" smtClean="0">
                <a:latin typeface="Arial" pitchFamily="34" charset="0"/>
                <a:cs typeface="Arial" pitchFamily="34" charset="0"/>
              </a:rPr>
              <a:t>εκ  νέου  με  το  Ευρωπαϊκό  Συμβούλιο  τον  Ιούνιο  του  2003  στη  Θεσσαλονίκη.</a:t>
            </a:r>
          </a:p>
          <a:p>
            <a:pPr algn="just">
              <a:buFont typeface="Wingdings" pitchFamily="2" charset="2"/>
              <a:buChar char="ü"/>
            </a:pPr>
            <a:endParaRPr lang="el-GR" sz="1200" dirty="0" smtClean="0">
              <a:latin typeface="Arial" pitchFamily="34" charset="0"/>
              <a:cs typeface="Arial" pitchFamily="34" charset="0"/>
            </a:endParaRPr>
          </a:p>
          <a:p>
            <a:pPr>
              <a:buNone/>
            </a:pPr>
            <a:r>
              <a:rPr lang="el-GR" sz="1200" b="1" i="1" dirty="0" smtClean="0">
                <a:solidFill>
                  <a:srgbClr val="FFC000"/>
                </a:solidFill>
                <a:latin typeface="Arial" pitchFamily="34" charset="0"/>
                <a:cs typeface="Arial" pitchFamily="34" charset="0"/>
              </a:rPr>
              <a:t>                                  </a:t>
            </a:r>
          </a:p>
          <a:p>
            <a:pPr algn="ctr">
              <a:buNone/>
            </a:pPr>
            <a:r>
              <a:rPr lang="el-GR" sz="1200" b="1" dirty="0" smtClean="0">
                <a:solidFill>
                  <a:srgbClr val="FF0000"/>
                </a:solidFill>
                <a:latin typeface="Arial" pitchFamily="34" charset="0"/>
                <a:cs typeface="Arial" pitchFamily="34" charset="0"/>
              </a:rPr>
              <a:t>    </a:t>
            </a:r>
          </a:p>
          <a:p>
            <a:pPr>
              <a:buNone/>
            </a:pPr>
            <a:endParaRPr lang="el-GR" sz="1200" dirty="0" smtClean="0">
              <a:latin typeface="Arial" pitchFamily="34" charset="0"/>
              <a:cs typeface="Arial" pitchFamily="34" charset="0"/>
            </a:endParaRPr>
          </a:p>
          <a:p>
            <a:pPr algn="just">
              <a:buNone/>
            </a:pPr>
            <a:r>
              <a:rPr lang="el-GR" sz="1200" dirty="0" smtClean="0">
                <a:latin typeface="Arial" pitchFamily="34" charset="0"/>
                <a:cs typeface="Arial" pitchFamily="34" charset="0"/>
              </a:rPr>
              <a:t>    </a:t>
            </a:r>
          </a:p>
          <a:p>
            <a:pPr algn="just">
              <a:buNone/>
            </a:pPr>
            <a:r>
              <a:rPr lang="el-GR" sz="1200" dirty="0" smtClean="0">
                <a:latin typeface="Arial" pitchFamily="34" charset="0"/>
                <a:cs typeface="Arial" pitchFamily="34" charset="0"/>
              </a:rPr>
              <a:t>        Κατά τη διάρκεια των διαπραγματεύσεων, η Επιτροπή παρακολουθεί την πρόοδο της  υποψήφιας  χώρας για  την  ορθή  εφαρμογή της νομοθεσίας της ΕΕ και  κατά  πόσο  ανταποκρίνεται σε άλλες δεσμεύσεις της, συμπεριλαμβανομένων οποιωνδήποτε απαιτήσεων αναφοράς.  Αυτό δίνει στην υποψήφια  χώρα πρόσθετη καθοδήγηση   και  εξασφαλίζει   στα σημερινά μέλη του ότι  η  υποψήφια  χώρα   πληροί  τις προϋποθέσεις για την ένταξή της.</a:t>
            </a:r>
          </a:p>
          <a:p>
            <a:endParaRPr lang="el-GR" sz="1200" dirty="0">
              <a:latin typeface="Arial" pitchFamily="34" charset="0"/>
              <a:cs typeface="Arial" pitchFamily="34" charset="0"/>
            </a:endParaRPr>
          </a:p>
        </p:txBody>
      </p:sp>
      <p:sp>
        <p:nvSpPr>
          <p:cNvPr id="5" name="4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5</a:t>
            </a:fld>
            <a:endParaRPr lang="el-GR"/>
          </a:p>
        </p:txBody>
      </p:sp>
      <p:sp>
        <p:nvSpPr>
          <p:cNvPr id="6" name="1 - Τίτλος"/>
          <p:cNvSpPr txBox="1">
            <a:spLocks/>
          </p:cNvSpPr>
          <p:nvPr/>
        </p:nvSpPr>
        <p:spPr>
          <a:xfrm>
            <a:off x="571472" y="285728"/>
            <a:ext cx="8229600" cy="500066"/>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l-GR" sz="6000" b="1" i="0" u="none" strike="noStrike" kern="1200" cap="none" spc="0" normalizeH="0" noProof="0" dirty="0" smtClean="0">
                <a:ln>
                  <a:noFill/>
                </a:ln>
                <a:solidFill>
                  <a:schemeClr val="bg1"/>
                </a:solidFill>
                <a:effectLst/>
                <a:uLnTx/>
                <a:uFillTx/>
                <a:latin typeface="Arial" pitchFamily="34" charset="0"/>
                <a:ea typeface="+mn-ea"/>
                <a:cs typeface="Arial" pitchFamily="34" charset="0"/>
              </a:rPr>
              <a:t>ΠΡΟΫΠΟΘΕΣΕΙΣ ΓΙΑ ΤΗΝ ΕΝΤΑΞΗ</a:t>
            </a:r>
            <a:r>
              <a:rPr kumimoji="0" lang="el-GR"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t>
            </a: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endParaRPr kumimoji="0" lang="el-GR" sz="4400" b="0" i="0" u="none" strike="noStrike" kern="1200" cap="none" spc="0" normalizeH="0" baseline="0" noProof="0" dirty="0">
              <a:ln>
                <a:noFill/>
              </a:ln>
              <a:solidFill>
                <a:schemeClr val="bg1"/>
              </a:solidFill>
              <a:effectLst/>
              <a:uLnTx/>
              <a:uFillTx/>
              <a:latin typeface="+mn-lt"/>
              <a:ea typeface="+mn-ea"/>
              <a:cs typeface="+mn-cs"/>
            </a:endParaRPr>
          </a:p>
        </p:txBody>
      </p:sp>
      <p:sp>
        <p:nvSpPr>
          <p:cNvPr id="7" name="1 - Τίτλος"/>
          <p:cNvSpPr txBox="1">
            <a:spLocks/>
          </p:cNvSpPr>
          <p:nvPr/>
        </p:nvSpPr>
        <p:spPr>
          <a:xfrm>
            <a:off x="642910" y="4143380"/>
            <a:ext cx="8229600" cy="511156"/>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l-GR" sz="6000" b="1" i="0" u="none" strike="noStrike" kern="1200" cap="none" spc="0" normalizeH="0" noProof="0" dirty="0" smtClean="0">
                <a:ln>
                  <a:noFill/>
                </a:ln>
                <a:solidFill>
                  <a:schemeClr val="bg1"/>
                </a:solidFill>
                <a:effectLst/>
                <a:uLnTx/>
                <a:uFillTx/>
                <a:latin typeface="Arial" pitchFamily="34" charset="0"/>
                <a:ea typeface="+mn-ea"/>
                <a:cs typeface="Arial" pitchFamily="34" charset="0"/>
              </a:rPr>
              <a:t>ΕΠΙΒΛΕΨΗ   ΑΠΟ  ΤΑ  ΘΕΣΜΙΚΑ  ΟΡΓΑΝΑ  ΤΗΣ   Ε.Ε.</a:t>
            </a:r>
            <a:r>
              <a:rPr kumimoji="0" lang="el-GR"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t>
            </a: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endParaRPr kumimoji="0" lang="el-GR" sz="44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796908"/>
          </a:xfrm>
        </p:spPr>
        <p:txBody>
          <a:bodyPr>
            <a:normAutofit/>
          </a:bodyPr>
          <a:lstStyle/>
          <a:p>
            <a:endParaRPr lang="el-GR" sz="1600" dirty="0">
              <a:solidFill>
                <a:srgbClr val="FF0000"/>
              </a:solidFill>
              <a:latin typeface="Arial" pitchFamily="34" charset="0"/>
              <a:cs typeface="Arial" pitchFamily="34" charset="0"/>
            </a:endParaRPr>
          </a:p>
        </p:txBody>
      </p:sp>
      <p:sp>
        <p:nvSpPr>
          <p:cNvPr id="3" name="2 - Θέση περιεχομένου"/>
          <p:cNvSpPr>
            <a:spLocks noGrp="1"/>
          </p:cNvSpPr>
          <p:nvPr>
            <p:ph idx="1"/>
          </p:nvPr>
        </p:nvSpPr>
        <p:spPr>
          <a:xfrm>
            <a:off x="357158" y="1142984"/>
            <a:ext cx="8229600" cy="5286412"/>
          </a:xfrm>
        </p:spPr>
        <p:txBody>
          <a:bodyPr>
            <a:normAutofit fontScale="40000" lnSpcReduction="20000"/>
          </a:bodyPr>
          <a:lstStyle/>
          <a:p>
            <a:pPr marL="514350" indent="-514350">
              <a:buNone/>
            </a:pPr>
            <a:r>
              <a:rPr lang="el-GR" b="1" dirty="0" smtClean="0"/>
              <a:t> </a:t>
            </a:r>
            <a:endParaRPr lang="el-GR" dirty="0" smtClean="0"/>
          </a:p>
          <a:p>
            <a:pPr marL="514350" indent="-514350" algn="just">
              <a:lnSpc>
                <a:spcPct val="120000"/>
              </a:lnSpc>
              <a:buFont typeface="+mj-lt"/>
              <a:buAutoNum type="arabicParenR"/>
            </a:pPr>
            <a:r>
              <a:rPr lang="el-GR" sz="3000" dirty="0" smtClean="0">
                <a:latin typeface="Arial" pitchFamily="34" charset="0"/>
                <a:cs typeface="Arial" pitchFamily="34" charset="0"/>
              </a:rPr>
              <a:t>Κάθε χώρα που επιθυμεί να προσχωρήσει στην ΕΕ </a:t>
            </a:r>
            <a:r>
              <a:rPr lang="el-GR" sz="3000" u="sng" dirty="0" smtClean="0">
                <a:latin typeface="Arial" pitchFamily="34" charset="0"/>
                <a:cs typeface="Arial" pitchFamily="34" charset="0"/>
              </a:rPr>
              <a:t>υποβάλλει σχετική αίτηση στο Συμβούλιο</a:t>
            </a:r>
            <a:r>
              <a:rPr lang="el-GR" sz="3000" dirty="0" smtClean="0">
                <a:latin typeface="Arial" pitchFamily="34" charset="0"/>
                <a:cs typeface="Arial" pitchFamily="34" charset="0"/>
              </a:rPr>
              <a:t>, το οποίο ζητά από την Ευρωπαϊκή Επιτροπή να αξιολογήσει κατά πόσο η αιτούσα χώρα πληροί τα κριτήρια της Κοπεγχάγης. Εάν η γνώμη της Επιτροπής είναι θετική, </a:t>
            </a:r>
            <a:r>
              <a:rPr lang="el-GR" sz="3000" u="sng" dirty="0" smtClean="0">
                <a:latin typeface="Arial" pitchFamily="34" charset="0"/>
                <a:cs typeface="Arial" pitchFamily="34" charset="0"/>
              </a:rPr>
              <a:t>το Συμβούλιο πρέπει στη συνέχεια να εκδώσει εντολή για τη διεξαγωγή διαπραγματεύσεων</a:t>
            </a:r>
            <a:r>
              <a:rPr lang="el-GR" sz="3000" dirty="0" smtClean="0">
                <a:latin typeface="Arial" pitchFamily="34" charset="0"/>
                <a:cs typeface="Arial" pitchFamily="34" charset="0"/>
              </a:rPr>
              <a:t>. Με την έκδοση της εντολής αυτής, ξεκινούν επίσημα οι   διαπραγματεύσεις</a:t>
            </a:r>
            <a:r>
              <a:rPr lang="en-US" sz="3000" dirty="0" smtClean="0">
                <a:latin typeface="Arial" pitchFamily="34" charset="0"/>
                <a:cs typeface="Arial" pitchFamily="34" charset="0"/>
              </a:rPr>
              <a:t> </a:t>
            </a:r>
            <a:r>
              <a:rPr lang="el-GR" sz="3000" dirty="0" smtClean="0">
                <a:latin typeface="Arial" pitchFamily="34" charset="0"/>
                <a:cs typeface="Arial" pitchFamily="34" charset="0"/>
              </a:rPr>
              <a:t>ανά  θεματικό  τομέα .</a:t>
            </a:r>
          </a:p>
          <a:p>
            <a:pPr marL="514350" indent="-514350" algn="just">
              <a:buFont typeface="+mj-lt"/>
              <a:buAutoNum type="arabicParenR"/>
            </a:pPr>
            <a:endParaRPr lang="el-GR" sz="3000" dirty="0" smtClean="0">
              <a:latin typeface="Arial" pitchFamily="34" charset="0"/>
              <a:cs typeface="Arial" pitchFamily="34" charset="0"/>
            </a:endParaRPr>
          </a:p>
          <a:p>
            <a:pPr marL="514350" indent="-514350" algn="just">
              <a:lnSpc>
                <a:spcPct val="120000"/>
              </a:lnSpc>
              <a:buFont typeface="+mj-lt"/>
              <a:buAutoNum type="arabicParenR"/>
            </a:pPr>
            <a:r>
              <a:rPr lang="el-GR" sz="3000" b="1" u="sng" dirty="0" smtClean="0">
                <a:solidFill>
                  <a:schemeClr val="tx1">
                    <a:lumMod val="95000"/>
                    <a:lumOff val="5000"/>
                  </a:schemeClr>
                </a:solidFill>
                <a:latin typeface="Arial" pitchFamily="34" charset="0"/>
                <a:cs typeface="Arial" pitchFamily="34" charset="0"/>
              </a:rPr>
              <a:t>Οι  διαπραγματεύσεις  έχουν  ως  αντικείμενο  το  σύνολο της   νομοθεσίας  της  Ε.Ε   (κοινοτικό  κεκτημένο)  το  οποίο   διαιρείται  σε  35  κεφάλαια  ανά  τομέα  πολιτικής</a:t>
            </a:r>
            <a:r>
              <a:rPr lang="el-GR" sz="3000" b="1" dirty="0" smtClean="0">
                <a:solidFill>
                  <a:schemeClr val="tx1">
                    <a:lumMod val="95000"/>
                    <a:lumOff val="5000"/>
                  </a:schemeClr>
                </a:solidFill>
                <a:latin typeface="Arial" pitchFamily="34" charset="0"/>
                <a:cs typeface="Arial" pitchFamily="34" charset="0"/>
              </a:rPr>
              <a:t> </a:t>
            </a:r>
            <a:r>
              <a:rPr lang="el-GR" sz="3000" dirty="0" smtClean="0">
                <a:solidFill>
                  <a:srgbClr val="FF0000"/>
                </a:solidFill>
                <a:latin typeface="Arial" pitchFamily="34" charset="0"/>
                <a:cs typeface="Arial" pitchFamily="34" charset="0"/>
              </a:rPr>
              <a:t>   </a:t>
            </a:r>
            <a:r>
              <a:rPr lang="el-GR" sz="3000" dirty="0" smtClean="0">
                <a:latin typeface="Arial" pitchFamily="34" charset="0"/>
                <a:cs typeface="Arial" pitchFamily="34" charset="0"/>
              </a:rPr>
              <a:t>και  το  Συμβούλιο  αποφασίζει  ομόφωνα  με  το  αν  θα  ανοίξει το  κάθε  κεφάλαιο  ή  όχι. Όταν  επιτυγχάνεται  πρόοδός  που  κρίνεται  ικανοποιητική  η  Επιτροπή μπορεί  να  εισηγηθεί  το  ‘’προσωρινό  κλείσιμο’’  ενός  κεφαλαίου.  Το  Συμβούλιο  θα  πρέπει  να  αποφασίσει  εκ  νέου  ομόφωνα.  Όταν  ολοκληρωθούν  οι  διαπραγματεύσεις  επί  όλων  των  κεφαλαίων,  όροι  και  ρυθμίσεις  ενσωματώνονται  σε  συνθήκη  προσχώρησης  μεταξύ  των  κρατών  μελών  της  Ε.Ε  και  της  υποψήφιας  χώρας.</a:t>
            </a:r>
          </a:p>
          <a:p>
            <a:pPr marL="514350" indent="-514350" algn="just">
              <a:lnSpc>
                <a:spcPct val="120000"/>
              </a:lnSpc>
              <a:buFont typeface="+mj-lt"/>
              <a:buAutoNum type="arabicParenR"/>
            </a:pPr>
            <a:endParaRPr lang="el-GR" sz="3000" dirty="0" smtClean="0">
              <a:latin typeface="Arial" pitchFamily="34" charset="0"/>
              <a:cs typeface="Arial" pitchFamily="34" charset="0"/>
            </a:endParaRPr>
          </a:p>
          <a:p>
            <a:pPr marL="514350" indent="-514350" algn="just">
              <a:lnSpc>
                <a:spcPct val="120000"/>
              </a:lnSpc>
              <a:buFont typeface="+mj-lt"/>
              <a:buAutoNum type="arabicParenR"/>
            </a:pPr>
            <a:r>
              <a:rPr lang="el-GR" sz="3000" u="sng" dirty="0" smtClean="0">
                <a:latin typeface="Arial" pitchFamily="34" charset="0"/>
                <a:cs typeface="Arial" pitchFamily="34" charset="0"/>
              </a:rPr>
              <a:t>Για  να  υπογραφεί η  συνθήκη  απαραίτητη  προϋπόθεση  είναι  η  σύμφωνη  γνώμη  του  Ευρωπαϊκού  Κοινοβουλίου  και η ομόφωνη  έγκριση  του  Συμβουλίου.</a:t>
            </a:r>
          </a:p>
          <a:p>
            <a:pPr marL="514350" indent="-514350" algn="just">
              <a:lnSpc>
                <a:spcPct val="120000"/>
              </a:lnSpc>
              <a:buFont typeface="+mj-lt"/>
              <a:buAutoNum type="arabicParenR"/>
            </a:pPr>
            <a:endParaRPr lang="el-GR" sz="3000" dirty="0" smtClean="0">
              <a:latin typeface="Arial" pitchFamily="34" charset="0"/>
              <a:cs typeface="Arial" pitchFamily="34" charset="0"/>
            </a:endParaRPr>
          </a:p>
          <a:p>
            <a:pPr marL="514350" indent="-514350" algn="just">
              <a:lnSpc>
                <a:spcPct val="120000"/>
              </a:lnSpc>
              <a:buFont typeface="+mj-lt"/>
              <a:buAutoNum type="arabicParenR"/>
            </a:pPr>
            <a:r>
              <a:rPr lang="el-GR" sz="3000" dirty="0" smtClean="0">
                <a:latin typeface="Arial" pitchFamily="34" charset="0"/>
                <a:cs typeface="Arial" pitchFamily="34" charset="0"/>
              </a:rPr>
              <a:t>Αφού  υπογραφεί  υποβάλλεται  σε  όλα  τα  συμβαλλόμενα  κράτη  προς  </a:t>
            </a:r>
            <a:r>
              <a:rPr lang="el-GR" sz="3000" u="sng" dirty="0" smtClean="0">
                <a:latin typeface="Arial" pitchFamily="34" charset="0"/>
                <a:cs typeface="Arial" pitchFamily="34" charset="0"/>
              </a:rPr>
              <a:t>επικύρωση</a:t>
            </a:r>
            <a:r>
              <a:rPr lang="el-GR" sz="3000" dirty="0" smtClean="0">
                <a:latin typeface="Arial" pitchFamily="34" charset="0"/>
                <a:cs typeface="Arial" pitchFamily="34" charset="0"/>
              </a:rPr>
              <a:t>  σύμφωνα  με  τους  συνταγματικούς τους  κανόνες (  να  εγκριθεί  από  το  Κοινοβούλιο  ή  μέσω  δημοψηφίσματος).</a:t>
            </a:r>
          </a:p>
          <a:p>
            <a:pPr marL="514350" indent="-514350" algn="just">
              <a:lnSpc>
                <a:spcPct val="120000"/>
              </a:lnSpc>
              <a:buFont typeface="+mj-lt"/>
              <a:buAutoNum type="arabicParenR"/>
            </a:pPr>
            <a:endParaRPr lang="el-GR" sz="3000" dirty="0" smtClean="0">
              <a:latin typeface="Arial" pitchFamily="34" charset="0"/>
              <a:cs typeface="Arial" pitchFamily="34" charset="0"/>
            </a:endParaRPr>
          </a:p>
          <a:p>
            <a:pPr marL="514350" indent="-514350" algn="just">
              <a:lnSpc>
                <a:spcPct val="120000"/>
              </a:lnSpc>
              <a:buFont typeface="+mj-lt"/>
              <a:buAutoNum type="arabicParenR"/>
            </a:pPr>
            <a:r>
              <a:rPr lang="el-GR" sz="3000" dirty="0" smtClean="0">
                <a:latin typeface="Arial" pitchFamily="34" charset="0"/>
                <a:cs typeface="Arial" pitchFamily="34" charset="0"/>
              </a:rPr>
              <a:t>Λόγω του τεράστιου αριθμού των κανόνων της ΕΕ που κάθε υποψήφια χώρα πρέπει να ενσωματώσει στο εθνικό της δίκαιο, χρειάζεται χρόνος για την ολοκλήρωση των διαπραγματεύσεων. Οι υποψήφιες χώρες λαμβάνουν</a:t>
            </a:r>
            <a:r>
              <a:rPr lang="en-US" sz="3000" dirty="0" smtClean="0">
                <a:latin typeface="Arial" pitchFamily="34" charset="0"/>
                <a:cs typeface="Arial" pitchFamily="34" charset="0"/>
              </a:rPr>
              <a:t> </a:t>
            </a:r>
            <a:r>
              <a:rPr lang="el-GR" sz="3000" dirty="0" smtClean="0">
                <a:latin typeface="Arial" pitchFamily="34" charset="0"/>
                <a:cs typeface="Arial" pitchFamily="34" charset="0"/>
              </a:rPr>
              <a:t>οικονομική,  διοικητική  και  τεχνική  στήριξη κατά τη διάρκεια της  </a:t>
            </a:r>
            <a:r>
              <a:rPr lang="el-GR" sz="3000" dirty="0" err="1" smtClean="0">
                <a:latin typeface="Arial" pitchFamily="34" charset="0"/>
                <a:cs typeface="Arial" pitchFamily="34" charset="0"/>
              </a:rPr>
              <a:t>προενταξιακής</a:t>
            </a:r>
            <a:r>
              <a:rPr lang="el-GR" sz="3000" dirty="0" smtClean="0">
                <a:latin typeface="Arial" pitchFamily="34" charset="0"/>
                <a:cs typeface="Arial" pitchFamily="34" charset="0"/>
              </a:rPr>
              <a:t> περιόδου</a:t>
            </a:r>
            <a:r>
              <a:rPr lang="en-US" sz="3000" dirty="0" smtClean="0">
                <a:latin typeface="Arial" pitchFamily="34" charset="0"/>
                <a:cs typeface="Arial" pitchFamily="34" charset="0"/>
              </a:rPr>
              <a:t> </a:t>
            </a:r>
            <a:r>
              <a:rPr lang="el-GR" sz="3000" dirty="0" smtClean="0">
                <a:latin typeface="Arial" pitchFamily="34" charset="0"/>
                <a:cs typeface="Arial" pitchFamily="34" charset="0"/>
              </a:rPr>
              <a:t>.</a:t>
            </a:r>
          </a:p>
          <a:p>
            <a:pPr marL="514350" indent="-514350" algn="just">
              <a:lnSpc>
                <a:spcPct val="120000"/>
              </a:lnSpc>
              <a:buNone/>
            </a:pPr>
            <a:r>
              <a:rPr lang="el-GR" sz="3000" dirty="0" smtClean="0">
                <a:latin typeface="Arial" pitchFamily="34" charset="0"/>
                <a:cs typeface="Arial" pitchFamily="34" charset="0"/>
              </a:rPr>
              <a:t> </a:t>
            </a:r>
            <a:endParaRPr lang="el-GR" dirty="0">
              <a:latin typeface="Arial" pitchFamily="34" charset="0"/>
              <a:cs typeface="Arial" pitchFamily="34" charset="0"/>
            </a:endParaRPr>
          </a:p>
        </p:txBody>
      </p:sp>
      <p:sp>
        <p:nvSpPr>
          <p:cNvPr id="5" name="4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6</a:t>
            </a:fld>
            <a:endParaRPr lang="el-GR"/>
          </a:p>
        </p:txBody>
      </p:sp>
      <p:sp>
        <p:nvSpPr>
          <p:cNvPr id="6" name="1 - Τίτλος"/>
          <p:cNvSpPr txBox="1">
            <a:spLocks/>
          </p:cNvSpPr>
          <p:nvPr/>
        </p:nvSpPr>
        <p:spPr>
          <a:xfrm>
            <a:off x="428596" y="285728"/>
            <a:ext cx="8229600" cy="511156"/>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fontScale="2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r>
              <a:rPr kumimoji="0" lang="el-GR" sz="6000" b="1" i="0" u="none" strike="noStrike" kern="1200" cap="none" spc="0" normalizeH="0" noProof="0" dirty="0" smtClean="0">
                <a:ln>
                  <a:noFill/>
                </a:ln>
                <a:solidFill>
                  <a:schemeClr val="bg1"/>
                </a:solidFill>
                <a:effectLst/>
                <a:uLnTx/>
                <a:uFillTx/>
                <a:latin typeface="Arial" pitchFamily="34" charset="0"/>
                <a:ea typeface="+mn-ea"/>
                <a:cs typeface="Arial" pitchFamily="34" charset="0"/>
              </a:rPr>
              <a:t>ΔΙΑΔΙΚΑΣΙΑ ΠΡΟΣΧΩΡΗΣΗΣ</a:t>
            </a:r>
            <a:r>
              <a:rPr kumimoji="0" lang="el-GR"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t>
            </a:r>
            <a: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t/>
            </a:r>
            <a:br>
              <a:rPr kumimoji="0" lang="en-US" sz="2000" b="1" i="0" u="none" strike="noStrike" kern="1200" cap="none" spc="0" normalizeH="0" baseline="0" noProof="0" dirty="0" smtClean="0">
                <a:ln>
                  <a:noFill/>
                </a:ln>
                <a:solidFill>
                  <a:schemeClr val="bg1"/>
                </a:solidFill>
                <a:effectLst/>
                <a:uLnTx/>
                <a:uFillTx/>
                <a:latin typeface="Arial" pitchFamily="34" charset="0"/>
                <a:ea typeface="+mn-ea"/>
                <a:cs typeface="Arial" pitchFamily="34" charset="0"/>
              </a:rPr>
            </a:br>
            <a:endParaRPr kumimoji="0" lang="el-GR" sz="4400" b="0" i="0" u="none" strike="noStrike" kern="1200" cap="none" spc="0" normalizeH="0" baseline="0" noProof="0" dirty="0">
              <a:ln>
                <a:noFill/>
              </a:ln>
              <a:solidFill>
                <a:schemeClr val="bg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357166"/>
            <a:ext cx="8229600" cy="357192"/>
          </a:xfrm>
        </p:spPr>
        <p:txBody>
          <a:bodyPr>
            <a:normAutofit/>
          </a:bodyPr>
          <a:lstStyle/>
          <a:p>
            <a:endParaRPr lang="el-GR" sz="1600" u="sng" dirty="0">
              <a:solidFill>
                <a:srgbClr val="FF0000"/>
              </a:solidFill>
            </a:endParaRPr>
          </a:p>
        </p:txBody>
      </p:sp>
      <p:graphicFrame>
        <p:nvGraphicFramePr>
          <p:cNvPr id="4" name="3 - Θέση περιεχομένου"/>
          <p:cNvGraphicFramePr>
            <a:graphicFrameLocks noGrp="1"/>
          </p:cNvGraphicFramePr>
          <p:nvPr>
            <p:ph idx="1"/>
          </p:nvPr>
        </p:nvGraphicFramePr>
        <p:xfrm>
          <a:off x="500034" y="428604"/>
          <a:ext cx="8229600" cy="5616748"/>
        </p:xfrm>
        <a:graphic>
          <a:graphicData uri="http://schemas.openxmlformats.org/drawingml/2006/table">
            <a:tbl>
              <a:tblPr firstRow="1" bandRow="1">
                <a:tableStyleId>{5C22544A-7EE6-4342-B048-85BDC9FD1C3A}</a:tableStyleId>
              </a:tblPr>
              <a:tblGrid>
                <a:gridCol w="4000528"/>
                <a:gridCol w="4229072"/>
              </a:tblGrid>
              <a:tr h="335144">
                <a:tc>
                  <a:txBody>
                    <a:bodyPr/>
                    <a:lstStyle/>
                    <a:p>
                      <a:pPr algn="ctr"/>
                      <a:r>
                        <a:rPr lang="el-GR" dirty="0" smtClean="0">
                          <a:solidFill>
                            <a:schemeClr val="bg1"/>
                          </a:solidFill>
                        </a:rPr>
                        <a:t>ΚΕΦΑΛΑΙΑ</a:t>
                      </a:r>
                      <a:endParaRPr lang="el-GR" dirty="0">
                        <a:solidFill>
                          <a:schemeClr val="bg1"/>
                        </a:solidFill>
                      </a:endParaRPr>
                    </a:p>
                  </a:txBody>
                  <a:tcPr/>
                </a:tc>
                <a:tc>
                  <a:txBody>
                    <a:bodyPr/>
                    <a:lstStyle/>
                    <a:p>
                      <a:pPr algn="l"/>
                      <a:r>
                        <a:rPr lang="el-GR" dirty="0" smtClean="0">
                          <a:solidFill>
                            <a:schemeClr val="bg1"/>
                          </a:solidFill>
                        </a:rPr>
                        <a:t>ΔΙΑΠΡΑΓΜΑΤΕΥΣΕΩΝ</a:t>
                      </a:r>
                      <a:endParaRPr lang="el-GR" dirty="0">
                        <a:solidFill>
                          <a:schemeClr val="bg1"/>
                        </a:solidFill>
                      </a:endParaRPr>
                    </a:p>
                  </a:txBody>
                  <a:tcPr/>
                </a:tc>
              </a:tr>
              <a:tr h="279286">
                <a:tc>
                  <a:txBody>
                    <a:bodyPr/>
                    <a:lstStyle/>
                    <a:p>
                      <a:r>
                        <a:rPr lang="el-GR" sz="1200" dirty="0" smtClean="0">
                          <a:latin typeface="Arial" pitchFamily="34" charset="0"/>
                          <a:cs typeface="Arial" pitchFamily="34" charset="0"/>
                        </a:rPr>
                        <a:t>Ελεύθερη</a:t>
                      </a:r>
                      <a:r>
                        <a:rPr lang="el-GR" sz="1200" baseline="0" dirty="0" smtClean="0">
                          <a:latin typeface="Arial" pitchFamily="34" charset="0"/>
                          <a:cs typeface="Arial" pitchFamily="34" charset="0"/>
                        </a:rPr>
                        <a:t>  κυκλοφορία  εμπορευμάτων</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Κοινωνική  πολιτική </a:t>
                      </a:r>
                      <a:r>
                        <a:rPr lang="en-US" sz="1200" smtClean="0">
                          <a:latin typeface="Arial" pitchFamily="34" charset="0"/>
                          <a:cs typeface="Arial" pitchFamily="34" charset="0"/>
                        </a:rPr>
                        <a:t>  </a:t>
                      </a:r>
                      <a:r>
                        <a:rPr lang="el-GR" sz="1200" smtClean="0">
                          <a:latin typeface="Arial" pitchFamily="34" charset="0"/>
                          <a:cs typeface="Arial" pitchFamily="34" charset="0"/>
                        </a:rPr>
                        <a:t>&amp; </a:t>
                      </a:r>
                      <a:r>
                        <a:rPr lang="el-GR" sz="1200" baseline="0" smtClean="0">
                          <a:latin typeface="Arial" pitchFamily="34" charset="0"/>
                          <a:cs typeface="Arial" pitchFamily="34" charset="0"/>
                        </a:rPr>
                        <a:t> </a:t>
                      </a:r>
                      <a:r>
                        <a:rPr lang="el-GR" sz="1200" baseline="0" dirty="0" smtClean="0">
                          <a:latin typeface="Arial" pitchFamily="34" charset="0"/>
                          <a:cs typeface="Arial" pitchFamily="34" charset="0"/>
                        </a:rPr>
                        <a:t>απασχόληση</a:t>
                      </a:r>
                      <a:endParaRPr lang="el-GR" sz="1200" dirty="0">
                        <a:latin typeface="Arial" pitchFamily="34" charset="0"/>
                        <a:cs typeface="Arial" pitchFamily="34" charset="0"/>
                      </a:endParaRPr>
                    </a:p>
                  </a:txBody>
                  <a:tcPr/>
                </a:tc>
              </a:tr>
              <a:tr h="140772">
                <a:tc>
                  <a:txBody>
                    <a:bodyPr/>
                    <a:lstStyle/>
                    <a:p>
                      <a:r>
                        <a:rPr lang="el-GR" sz="1200" dirty="0" smtClean="0">
                          <a:latin typeface="Arial" pitchFamily="34" charset="0"/>
                          <a:cs typeface="Arial" pitchFamily="34" charset="0"/>
                        </a:rPr>
                        <a:t>Ελεύθερη</a:t>
                      </a:r>
                      <a:r>
                        <a:rPr lang="el-GR" sz="1200" baseline="0" dirty="0" smtClean="0">
                          <a:latin typeface="Arial" pitchFamily="34" charset="0"/>
                          <a:cs typeface="Arial" pitchFamily="34" charset="0"/>
                        </a:rPr>
                        <a:t>  κυκλοφορία  εργαζομένων</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Πολιτική  </a:t>
                      </a:r>
                      <a:r>
                        <a:rPr lang="el-GR" sz="1200" dirty="0" err="1" smtClean="0">
                          <a:latin typeface="Arial" pitchFamily="34" charset="0"/>
                          <a:cs typeface="Arial" pitchFamily="34" charset="0"/>
                        </a:rPr>
                        <a:t>επιχ</a:t>
                      </a:r>
                      <a:r>
                        <a:rPr lang="el-GR" sz="1200" dirty="0" smtClean="0">
                          <a:latin typeface="Arial" pitchFamily="34" charset="0"/>
                          <a:cs typeface="Arial" pitchFamily="34" charset="0"/>
                        </a:rPr>
                        <a:t>/</a:t>
                      </a:r>
                      <a:r>
                        <a:rPr lang="el-GR" sz="1200" dirty="0" err="1" smtClean="0">
                          <a:latin typeface="Arial" pitchFamily="34" charset="0"/>
                          <a:cs typeface="Arial" pitchFamily="34" charset="0"/>
                        </a:rPr>
                        <a:t>σεων</a:t>
                      </a:r>
                      <a:r>
                        <a:rPr lang="el-GR" sz="1200" dirty="0" smtClean="0">
                          <a:latin typeface="Arial" pitchFamily="34" charset="0"/>
                          <a:cs typeface="Arial" pitchFamily="34" charset="0"/>
                        </a:rPr>
                        <a:t> &amp;  βιομηχανική</a:t>
                      </a:r>
                      <a:r>
                        <a:rPr lang="el-GR" sz="1200" baseline="0" dirty="0" smtClean="0">
                          <a:latin typeface="Arial" pitchFamily="34" charset="0"/>
                          <a:cs typeface="Arial" pitchFamily="34" charset="0"/>
                        </a:rPr>
                        <a:t>  πολιτική</a:t>
                      </a:r>
                      <a:endParaRPr lang="el-GR" sz="1200" dirty="0">
                        <a:latin typeface="Arial" pitchFamily="34" charset="0"/>
                        <a:cs typeface="Arial" pitchFamily="34" charset="0"/>
                      </a:endParaRPr>
                    </a:p>
                  </a:txBody>
                  <a:tcPr/>
                </a:tc>
              </a:tr>
              <a:tr h="239086">
                <a:tc>
                  <a:txBody>
                    <a:bodyPr/>
                    <a:lstStyle/>
                    <a:p>
                      <a:r>
                        <a:rPr lang="el-GR" sz="1200" dirty="0" smtClean="0">
                          <a:latin typeface="Arial" pitchFamily="34" charset="0"/>
                          <a:cs typeface="Arial" pitchFamily="34" charset="0"/>
                        </a:rPr>
                        <a:t>Δικαίωμα</a:t>
                      </a:r>
                      <a:r>
                        <a:rPr lang="el-GR" sz="1200" baseline="0" dirty="0" smtClean="0">
                          <a:latin typeface="Arial" pitchFamily="34" charset="0"/>
                          <a:cs typeface="Arial" pitchFamily="34" charset="0"/>
                        </a:rPr>
                        <a:t>  εγκατάστασης    &amp;     Ελεύθερη  Π.Υ.</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Διευρωπαϊκά  δίκτυα</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Ελεύθερη</a:t>
                      </a:r>
                      <a:r>
                        <a:rPr lang="el-GR" sz="1200" baseline="0" dirty="0" smtClean="0">
                          <a:latin typeface="Arial" pitchFamily="34" charset="0"/>
                          <a:cs typeface="Arial" pitchFamily="34" charset="0"/>
                        </a:rPr>
                        <a:t>  κυκλοφορία   κεφαλαίων</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Περιφερειακή  πολιτική  &amp; συνοχή διαθρωτικών μέσων</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Δημόσιες  συμβάσεις</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Δικαστικό</a:t>
                      </a:r>
                      <a:r>
                        <a:rPr lang="el-GR" sz="1200" baseline="0" dirty="0" smtClean="0">
                          <a:latin typeface="Arial" pitchFamily="34" charset="0"/>
                          <a:cs typeface="Arial" pitchFamily="34" charset="0"/>
                        </a:rPr>
                        <a:t>ς  τομέας  και θεμελιώδη  δικαιώματα</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Πνευματική  ιδιοκτησία</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Δικαιοσύνη  ελευθερία  &amp;  ασφάλεια</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Πολιτική  ανταγωνισμού</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Επιστήμη</a:t>
                      </a:r>
                      <a:r>
                        <a:rPr lang="el-GR" sz="1200" baseline="0" dirty="0" smtClean="0">
                          <a:latin typeface="Arial" pitchFamily="34" charset="0"/>
                          <a:cs typeface="Arial" pitchFamily="34" charset="0"/>
                        </a:rPr>
                        <a:t>  &amp;   έρευνα</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Χρηματοοικονομικές</a:t>
                      </a:r>
                      <a:r>
                        <a:rPr lang="el-GR" sz="1200" baseline="0" dirty="0" smtClean="0">
                          <a:latin typeface="Arial" pitchFamily="34" charset="0"/>
                          <a:cs typeface="Arial" pitchFamily="34" charset="0"/>
                        </a:rPr>
                        <a:t>   συμβάσεις</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Εκπαίδευση  &amp;</a:t>
                      </a:r>
                      <a:r>
                        <a:rPr lang="el-GR" sz="1200" baseline="0" dirty="0" smtClean="0">
                          <a:latin typeface="Arial" pitchFamily="34" charset="0"/>
                          <a:cs typeface="Arial" pitchFamily="34" charset="0"/>
                        </a:rPr>
                        <a:t>  Πολιτισμός</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Εταιρικό</a:t>
                      </a:r>
                      <a:r>
                        <a:rPr lang="el-GR" sz="1200" baseline="0" dirty="0" smtClean="0">
                          <a:latin typeface="Arial" pitchFamily="34" charset="0"/>
                          <a:cs typeface="Arial" pitchFamily="34" charset="0"/>
                        </a:rPr>
                        <a:t>    δίκαιο</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Περιβάλλον</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Κοινωνία</a:t>
                      </a:r>
                      <a:r>
                        <a:rPr lang="el-GR" sz="1200" baseline="0" dirty="0" smtClean="0">
                          <a:latin typeface="Arial" pitchFamily="34" charset="0"/>
                          <a:cs typeface="Arial" pitchFamily="34" charset="0"/>
                        </a:rPr>
                        <a:t>  της  πληροφορίας &amp;  Μ.Μ.Ε</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Προστασία</a:t>
                      </a:r>
                      <a:r>
                        <a:rPr lang="el-GR" sz="1200" baseline="0" dirty="0" smtClean="0">
                          <a:latin typeface="Arial" pitchFamily="34" charset="0"/>
                          <a:cs typeface="Arial" pitchFamily="34" charset="0"/>
                        </a:rPr>
                        <a:t>  των  καταναλωτών  &amp;  της  υγείας</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Γεωργία</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Τελωνειακή  ένωση</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Αλιεία</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Εξωτερικές  σχέσεις</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Πολιτική  μεταφορών</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Εξωτερική  πολιτική,  πολιτική  ασφάλειας  &amp;  άμυνας</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Ενέργεια</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Δημοσιονομικός</a:t>
                      </a:r>
                      <a:r>
                        <a:rPr lang="el-GR" sz="1200" baseline="0" dirty="0" smtClean="0">
                          <a:latin typeface="Arial" pitchFamily="34" charset="0"/>
                          <a:cs typeface="Arial" pitchFamily="34" charset="0"/>
                        </a:rPr>
                        <a:t>  έλεγχος </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Φορολογία</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Διατάξεις</a:t>
                      </a:r>
                      <a:r>
                        <a:rPr lang="el-GR" sz="1200" baseline="0" dirty="0" smtClean="0">
                          <a:latin typeface="Arial" pitchFamily="34" charset="0"/>
                          <a:cs typeface="Arial" pitchFamily="34" charset="0"/>
                        </a:rPr>
                        <a:t>  οικονομικού &amp;  δημοσιονομικού  χαρακτήρα</a:t>
                      </a:r>
                      <a:endParaRPr lang="el-GR" sz="1200" dirty="0">
                        <a:latin typeface="Arial" pitchFamily="34" charset="0"/>
                        <a:cs typeface="Arial" pitchFamily="34" charset="0"/>
                      </a:endParaRPr>
                    </a:p>
                  </a:txBody>
                  <a:tcPr/>
                </a:tc>
              </a:tr>
              <a:tr h="279286">
                <a:tc>
                  <a:txBody>
                    <a:bodyPr/>
                    <a:lstStyle/>
                    <a:p>
                      <a:r>
                        <a:rPr lang="el-GR" sz="1200" dirty="0" smtClean="0">
                          <a:latin typeface="Arial" pitchFamily="34" charset="0"/>
                          <a:cs typeface="Arial" pitchFamily="34" charset="0"/>
                        </a:rPr>
                        <a:t>Οικονομική</a:t>
                      </a:r>
                      <a:r>
                        <a:rPr lang="el-GR" sz="1200" baseline="0" dirty="0" smtClean="0">
                          <a:latin typeface="Arial" pitchFamily="34" charset="0"/>
                          <a:cs typeface="Arial" pitchFamily="34" charset="0"/>
                        </a:rPr>
                        <a:t>  &amp;   νομισματική πολιτική</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Θεσμικά  όργανα</a:t>
                      </a:r>
                      <a:endParaRPr lang="el-GR" sz="1200" dirty="0">
                        <a:latin typeface="Arial" pitchFamily="34" charset="0"/>
                        <a:cs typeface="Arial" pitchFamily="34" charset="0"/>
                      </a:endParaRPr>
                    </a:p>
                  </a:txBody>
                  <a:tcPr/>
                </a:tc>
              </a:tr>
              <a:tr h="335144">
                <a:tc>
                  <a:txBody>
                    <a:bodyPr/>
                    <a:lstStyle/>
                    <a:p>
                      <a:r>
                        <a:rPr lang="el-GR" sz="1200" dirty="0" smtClean="0">
                          <a:latin typeface="Arial" pitchFamily="34" charset="0"/>
                          <a:cs typeface="Arial" pitchFamily="34" charset="0"/>
                        </a:rPr>
                        <a:t>στατιστικές</a:t>
                      </a:r>
                      <a:endParaRPr lang="el-GR" sz="1200" dirty="0">
                        <a:latin typeface="Arial" pitchFamily="34" charset="0"/>
                        <a:cs typeface="Arial" pitchFamily="34" charset="0"/>
                      </a:endParaRPr>
                    </a:p>
                  </a:txBody>
                  <a:tcPr/>
                </a:tc>
                <a:tc>
                  <a:txBody>
                    <a:bodyPr/>
                    <a:lstStyle/>
                    <a:p>
                      <a:r>
                        <a:rPr lang="el-GR" sz="1200" dirty="0" smtClean="0">
                          <a:latin typeface="Arial" pitchFamily="34" charset="0"/>
                          <a:cs typeface="Arial" pitchFamily="34" charset="0"/>
                        </a:rPr>
                        <a:t>Αλλά  θέματα</a:t>
                      </a:r>
                      <a:endParaRPr lang="el-GR" sz="1200" dirty="0">
                        <a:latin typeface="Arial" pitchFamily="34" charset="0"/>
                        <a:cs typeface="Arial" pitchFamily="34" charset="0"/>
                      </a:endParaRPr>
                    </a:p>
                  </a:txBody>
                  <a:tcPr/>
                </a:tc>
              </a:tr>
              <a:tr h="335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200" dirty="0" smtClean="0">
                          <a:latin typeface="Arial" pitchFamily="34" charset="0"/>
                          <a:cs typeface="Arial" pitchFamily="34" charset="0"/>
                        </a:rPr>
                        <a:t>Ασφάλεια  τροφίμων, κτηνιατρική &amp;   φυτοΰγειονομική  πολιτική</a:t>
                      </a:r>
                      <a:endParaRPr lang="el-GR" sz="1200" dirty="0">
                        <a:latin typeface="Arial" pitchFamily="34" charset="0"/>
                        <a:cs typeface="Arial" pitchFamily="34" charset="0"/>
                      </a:endParaRPr>
                    </a:p>
                  </a:txBody>
                  <a:tcPr/>
                </a:tc>
                <a:tc>
                  <a:txBody>
                    <a:bodyPr/>
                    <a:lstStyle/>
                    <a:p>
                      <a:endParaRPr lang="el-GR" sz="1400" dirty="0"/>
                    </a:p>
                  </a:txBody>
                  <a:tcPr/>
                </a:tc>
              </a:tr>
            </a:tbl>
          </a:graphicData>
        </a:graphic>
      </p:graphicFrame>
      <p:sp>
        <p:nvSpPr>
          <p:cNvPr id="6" name="5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7</a:t>
            </a:fld>
            <a:endParaRPr lang="el-G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a:bodyPr>
          <a:lstStyle/>
          <a:p>
            <a:r>
              <a:rPr lang="el-GR" sz="2400" b="1" dirty="0" smtClean="0">
                <a:solidFill>
                  <a:schemeClr val="bg1"/>
                </a:solidFill>
                <a:latin typeface="Arial" pitchFamily="34" charset="0"/>
                <a:cs typeface="Arial" pitchFamily="34" charset="0"/>
              </a:rPr>
              <a:t>Η  Συνθήκη  Προσχώρησης  είναι  οριστική  και  δεσμευτική  όταν:</a:t>
            </a:r>
            <a:endParaRPr lang="el-GR" sz="2400" dirty="0">
              <a:solidFill>
                <a:schemeClr val="bg1"/>
              </a:solidFill>
            </a:endParaRPr>
          </a:p>
        </p:txBody>
      </p:sp>
      <p:sp>
        <p:nvSpPr>
          <p:cNvPr id="3" name="2 - Θέση περιεχομένου"/>
          <p:cNvSpPr>
            <a:spLocks noGrp="1"/>
          </p:cNvSpPr>
          <p:nvPr>
            <p:ph idx="1"/>
          </p:nvPr>
        </p:nvSpPr>
        <p:spPr>
          <a:xfrm>
            <a:off x="571472" y="1285860"/>
            <a:ext cx="8229600" cy="5214974"/>
          </a:xfrm>
        </p:spPr>
        <p:txBody>
          <a:bodyPr>
            <a:normAutofit/>
          </a:bodyPr>
          <a:lstStyle/>
          <a:p>
            <a:pPr algn="just">
              <a:buNone/>
            </a:pPr>
            <a:endParaRPr lang="el-GR" sz="2800" b="1" dirty="0" smtClean="0">
              <a:latin typeface="Arial" pitchFamily="34" charset="0"/>
              <a:cs typeface="Arial" pitchFamily="34" charset="0"/>
            </a:endParaRPr>
          </a:p>
          <a:p>
            <a:pPr lvl="0" algn="ctr">
              <a:buNone/>
            </a:pPr>
            <a:r>
              <a:rPr lang="el-GR" sz="1800" dirty="0" smtClean="0">
                <a:latin typeface="Arial" pitchFamily="34" charset="0"/>
                <a:cs typeface="Arial" pitchFamily="34" charset="0"/>
              </a:rPr>
              <a:t>Κερδίσει  την  υποστήριξη  του  Συμβουλίου  της  Ε.Ε.  </a:t>
            </a:r>
            <a:r>
              <a:rPr lang="en-US" sz="1800" dirty="0" smtClean="0">
                <a:latin typeface="Arial" pitchFamily="34" charset="0"/>
                <a:cs typeface="Arial" pitchFamily="34" charset="0"/>
              </a:rPr>
              <a:t>και  του  Ευρωπαϊκού  Κοινοβουλίου</a:t>
            </a:r>
          </a:p>
          <a:p>
            <a:pPr lvl="0" algn="just">
              <a:buFont typeface="Wingdings" pitchFamily="2" charset="2"/>
              <a:buChar char="ü"/>
            </a:pPr>
            <a:endParaRPr lang="en-US" sz="1400" dirty="0" smtClean="0">
              <a:latin typeface="Arial" pitchFamily="34" charset="0"/>
              <a:cs typeface="Arial" pitchFamily="34" charset="0"/>
            </a:endParaRPr>
          </a:p>
          <a:p>
            <a:pPr lvl="0" algn="just">
              <a:buFont typeface="Wingdings" pitchFamily="2" charset="2"/>
              <a:buChar char="ü"/>
            </a:pPr>
            <a:endParaRPr lang="en-US" sz="1400" dirty="0" smtClean="0">
              <a:latin typeface="Arial" pitchFamily="34" charset="0"/>
              <a:cs typeface="Arial" pitchFamily="34" charset="0"/>
            </a:endParaRPr>
          </a:p>
          <a:p>
            <a:pPr lvl="0" algn="just">
              <a:buFont typeface="Wingdings" pitchFamily="2" charset="2"/>
              <a:buChar char="ü"/>
            </a:pPr>
            <a:endParaRPr lang="en-US" sz="1400" dirty="0" smtClean="0">
              <a:latin typeface="Arial" pitchFamily="34" charset="0"/>
              <a:cs typeface="Arial" pitchFamily="34" charset="0"/>
            </a:endParaRPr>
          </a:p>
          <a:p>
            <a:pPr lvl="0" algn="just">
              <a:buFont typeface="Wingdings" pitchFamily="2" charset="2"/>
              <a:buChar char="ü"/>
            </a:pPr>
            <a:endParaRPr lang="en-US" sz="1400" dirty="0" smtClean="0">
              <a:latin typeface="Arial" pitchFamily="34" charset="0"/>
              <a:cs typeface="Arial" pitchFamily="34" charset="0"/>
            </a:endParaRPr>
          </a:p>
          <a:p>
            <a:pPr lvl="0" algn="ctr">
              <a:buNone/>
            </a:pPr>
            <a:r>
              <a:rPr lang="el-GR" sz="1800" dirty="0" smtClean="0">
                <a:latin typeface="Arial" pitchFamily="34" charset="0"/>
                <a:cs typeface="Arial" pitchFamily="34" charset="0"/>
              </a:rPr>
              <a:t>Υπογραφεί  από  την  υποψήφια  χώρα  και  του  αντιπροσώπους  όλων  των  υφιστάμενων  χωρών  της  Ε.Ε. </a:t>
            </a:r>
            <a:endParaRPr lang="en-US" sz="1800" dirty="0" smtClean="0">
              <a:latin typeface="Arial" pitchFamily="34" charset="0"/>
              <a:cs typeface="Arial" pitchFamily="34" charset="0"/>
            </a:endParaRPr>
          </a:p>
          <a:p>
            <a:pPr lvl="0" algn="just">
              <a:buFont typeface="Wingdings" pitchFamily="2" charset="2"/>
              <a:buChar char="ü"/>
            </a:pPr>
            <a:endParaRPr lang="en-US" sz="1400" dirty="0" smtClean="0">
              <a:latin typeface="Arial" pitchFamily="34" charset="0"/>
              <a:cs typeface="Arial" pitchFamily="34" charset="0"/>
            </a:endParaRPr>
          </a:p>
          <a:p>
            <a:pPr lvl="0" algn="just">
              <a:buFont typeface="Wingdings" pitchFamily="2" charset="2"/>
              <a:buChar char="ü"/>
            </a:pPr>
            <a:endParaRPr lang="en-US" sz="1400" dirty="0" smtClean="0">
              <a:latin typeface="Arial" pitchFamily="34" charset="0"/>
              <a:cs typeface="Arial" pitchFamily="34" charset="0"/>
            </a:endParaRPr>
          </a:p>
          <a:p>
            <a:pPr lvl="0" algn="just">
              <a:buFont typeface="Wingdings" pitchFamily="2" charset="2"/>
              <a:buChar char="ü"/>
            </a:pPr>
            <a:endParaRPr lang="el-GR" sz="1400" dirty="0" smtClean="0">
              <a:latin typeface="Arial" pitchFamily="34" charset="0"/>
              <a:cs typeface="Arial" pitchFamily="34" charset="0"/>
            </a:endParaRPr>
          </a:p>
          <a:p>
            <a:pPr algn="ctr">
              <a:buNone/>
            </a:pPr>
            <a:r>
              <a:rPr lang="el-GR" sz="1800" dirty="0" smtClean="0">
                <a:latin typeface="Arial" pitchFamily="34" charset="0"/>
                <a:cs typeface="Arial" pitchFamily="34" charset="0"/>
              </a:rPr>
              <a:t>Επικυρωθεί από    την  υποψήφια  χώρα   και  κάθε  επιμέρους  χώρα  της  Ε.Ε  σύμφωνα  με  τους  συνταγματικούς  κανόνες  (κοινοβουλευτική  ψηφοφορία,  δημοψήφισμα  </a:t>
            </a:r>
            <a:r>
              <a:rPr lang="el-GR" sz="1800" dirty="0" err="1" smtClean="0">
                <a:latin typeface="Arial" pitchFamily="34" charset="0"/>
                <a:cs typeface="Arial" pitchFamily="34" charset="0"/>
              </a:rPr>
              <a:t>κ.λ.π</a:t>
            </a:r>
            <a:r>
              <a:rPr lang="el-GR" sz="1800" dirty="0" smtClean="0">
                <a:latin typeface="Arial" pitchFamily="34" charset="0"/>
                <a:cs typeface="Arial" pitchFamily="34" charset="0"/>
              </a:rPr>
              <a:t>).</a:t>
            </a:r>
          </a:p>
          <a:p>
            <a:pPr algn="just"/>
            <a:endParaRPr lang="el-GR" dirty="0" smtClean="0">
              <a:latin typeface="Arial" pitchFamily="34" charset="0"/>
              <a:cs typeface="Arial" pitchFamily="34" charset="0"/>
            </a:endParaRPr>
          </a:p>
          <a:p>
            <a:endParaRPr lang="el-GR" dirty="0"/>
          </a:p>
        </p:txBody>
      </p:sp>
      <p:sp>
        <p:nvSpPr>
          <p:cNvPr id="7" name="6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8</a:t>
            </a:fld>
            <a:endParaRPr lang="el-GR"/>
          </a:p>
        </p:txBody>
      </p:sp>
      <p:sp>
        <p:nvSpPr>
          <p:cNvPr id="8" name="7 - Βέλος προς τα κάτω"/>
          <p:cNvSpPr/>
          <p:nvPr/>
        </p:nvSpPr>
        <p:spPr>
          <a:xfrm>
            <a:off x="4500562" y="2500306"/>
            <a:ext cx="642942" cy="714380"/>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l-GR"/>
          </a:p>
        </p:txBody>
      </p:sp>
      <p:sp>
        <p:nvSpPr>
          <p:cNvPr id="9" name="8 - Βέλος προς τα κάτω"/>
          <p:cNvSpPr/>
          <p:nvPr/>
        </p:nvSpPr>
        <p:spPr>
          <a:xfrm>
            <a:off x="4500562" y="4071942"/>
            <a:ext cx="642942" cy="714380"/>
          </a:xfrm>
          <a:prstGeom prst="down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42852"/>
            <a:ext cx="8229600" cy="571504"/>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el-GR" b="1" dirty="0" smtClean="0">
                <a:latin typeface="Arial" pitchFamily="34" charset="0"/>
                <a:cs typeface="Arial" pitchFamily="34" charset="0"/>
              </a:rPr>
              <a:t> </a:t>
            </a:r>
            <a:r>
              <a:rPr lang="el-GR" sz="2000" b="1" dirty="0" smtClean="0">
                <a:solidFill>
                  <a:schemeClr val="bg1"/>
                </a:solidFill>
                <a:latin typeface="Arial" pitchFamily="34" charset="0"/>
                <a:cs typeface="Arial" pitchFamily="34" charset="0"/>
              </a:rPr>
              <a:t>ΔΥΤΙΚΑ  ΒΑΛΚΑΝΙΑ  -  </a:t>
            </a:r>
            <a:r>
              <a:rPr lang="en-US" sz="2000" b="1" dirty="0" smtClean="0">
                <a:solidFill>
                  <a:schemeClr val="bg1"/>
                </a:solidFill>
                <a:latin typeface="Arial" pitchFamily="34" charset="0"/>
                <a:cs typeface="Arial" pitchFamily="34" charset="0"/>
              </a:rPr>
              <a:t>Y</a:t>
            </a:r>
            <a:r>
              <a:rPr lang="el-GR" sz="2000" b="1" dirty="0" smtClean="0">
                <a:solidFill>
                  <a:schemeClr val="bg1"/>
                </a:solidFill>
                <a:latin typeface="Arial" pitchFamily="34" charset="0"/>
                <a:cs typeface="Arial" pitchFamily="34" charset="0"/>
              </a:rPr>
              <a:t>ΠΟΨΗΦΙΕΣ  ΧΩΡΕΣ</a:t>
            </a:r>
            <a:endParaRPr lang="el-GR" sz="2000" dirty="0">
              <a:solidFill>
                <a:schemeClr val="bg1"/>
              </a:solidFill>
            </a:endParaRPr>
          </a:p>
        </p:txBody>
      </p:sp>
      <p:sp>
        <p:nvSpPr>
          <p:cNvPr id="3" name="2 - Θέση περιεχομένου"/>
          <p:cNvSpPr>
            <a:spLocks noGrp="1"/>
          </p:cNvSpPr>
          <p:nvPr>
            <p:ph idx="1"/>
          </p:nvPr>
        </p:nvSpPr>
        <p:spPr>
          <a:xfrm>
            <a:off x="457200" y="857232"/>
            <a:ext cx="8229600" cy="5786478"/>
          </a:xfrm>
        </p:spPr>
        <p:txBody>
          <a:bodyPr>
            <a:normAutofit/>
          </a:bodyPr>
          <a:lstStyle/>
          <a:p>
            <a:pPr algn="just">
              <a:lnSpc>
                <a:spcPct val="150000"/>
              </a:lnSpc>
              <a:buNone/>
            </a:pPr>
            <a:r>
              <a:rPr lang="el-GR" sz="1200" dirty="0" smtClean="0">
                <a:solidFill>
                  <a:schemeClr val="accent4">
                    <a:lumMod val="40000"/>
                    <a:lumOff val="60000"/>
                  </a:schemeClr>
                </a:solidFill>
                <a:latin typeface="Arial" pitchFamily="34" charset="0"/>
                <a:cs typeface="Arial" pitchFamily="34" charset="0"/>
              </a:rPr>
              <a:t>    </a:t>
            </a:r>
          </a:p>
          <a:p>
            <a:pPr algn="just">
              <a:lnSpc>
                <a:spcPct val="150000"/>
              </a:lnSpc>
              <a:buNone/>
            </a:pPr>
            <a:r>
              <a:rPr lang="el-GR" sz="1200" dirty="0" smtClean="0">
                <a:solidFill>
                  <a:schemeClr val="accent4">
                    <a:lumMod val="40000"/>
                    <a:lumOff val="60000"/>
                  </a:schemeClr>
                </a:solidFill>
                <a:latin typeface="Arial" pitchFamily="34" charset="0"/>
                <a:cs typeface="Arial" pitchFamily="34" charset="0"/>
              </a:rPr>
              <a:t>        </a:t>
            </a:r>
            <a:r>
              <a:rPr lang="el-GR" sz="1200" dirty="0" smtClean="0">
                <a:latin typeface="Arial" pitchFamily="34" charset="0"/>
                <a:cs typeface="Arial" pitchFamily="34" charset="0"/>
              </a:rPr>
              <a:t>Το  Συμβούλιο της  Ευρώπης  και  το Ευρωπαϊκό  Συμβούλιο  έχουν  επιβεβαιώσει  ότι  τα  Δυτικά  Βαλκάνια  έχουν  σαφή  </a:t>
            </a:r>
            <a:r>
              <a:rPr lang="el-GR" sz="1200" u="sng" dirty="0" smtClean="0">
                <a:latin typeface="Arial" pitchFamily="34" charset="0"/>
                <a:cs typeface="Arial" pitchFamily="34" charset="0"/>
              </a:rPr>
              <a:t>ευρωπαϊκή  προοπτική η  οποία  παραμένει  καίριο  στοιχείο  για  την  σταθερότητα  τη  συμφιλίωση  και  την  ανάπτυξη  της  περιοχής. </a:t>
            </a:r>
            <a:r>
              <a:rPr lang="el-GR" sz="1200" dirty="0" smtClean="0">
                <a:latin typeface="Arial" pitchFamily="34" charset="0"/>
                <a:cs typeface="Arial" pitchFamily="34" charset="0"/>
              </a:rPr>
              <a:t>    Παράλληλα  η  ευρωπαϊκή  προοπτική  αποτελεί  βασικό  κίνητρο  για  τις  υποψήφιες  χώρες   για να  καταβάλουν  συνεχείς  προσπάθειες  για  εσωτερικές  μεταρρυθμίσεις  με  στόχο  την  υιοθέτηση  ευρωπαϊκών  προτύπων  οι  οποίες  βασίζονται  στην  ειρήνη,  την  ελευθερία,  τη  δημοκρατία  και  το  κράτος  δικαίου</a:t>
            </a:r>
            <a:r>
              <a:rPr lang="el-GR" sz="1200" dirty="0" smtClean="0"/>
              <a:t>,  </a:t>
            </a:r>
            <a:r>
              <a:rPr lang="el-GR" sz="1200" dirty="0">
                <a:latin typeface="Arial" pitchFamily="34" charset="0"/>
                <a:cs typeface="Arial" pitchFamily="34" charset="0"/>
              </a:rPr>
              <a:t>την  ανεκτικότητα,  την  αλληλεγγύη  και  τις  σχέσεις  καλής  γειτονίας</a:t>
            </a:r>
            <a:r>
              <a:rPr lang="el-GR" sz="1200" dirty="0" smtClean="0">
                <a:latin typeface="Arial" pitchFamily="34" charset="0"/>
                <a:cs typeface="Arial" pitchFamily="34" charset="0"/>
              </a:rPr>
              <a:t>.</a:t>
            </a:r>
            <a:endParaRPr lang="el-GR" sz="1200" dirty="0"/>
          </a:p>
        </p:txBody>
      </p:sp>
      <p:sp>
        <p:nvSpPr>
          <p:cNvPr id="7" name="6 - Θέση υποσέλιδου"/>
          <p:cNvSpPr>
            <a:spLocks noGrp="1"/>
          </p:cNvSpPr>
          <p:nvPr>
            <p:ph type="ftr" sz="quarter" idx="11"/>
          </p:nvPr>
        </p:nvSpPr>
        <p:spPr/>
        <p:txBody>
          <a:bodyPr/>
          <a:lstStyle/>
          <a:p>
            <a:endParaRPr lang="el-GR" dirty="0"/>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9</a:t>
            </a:fld>
            <a:endParaRPr lang="el-GR"/>
          </a:p>
        </p:txBody>
      </p:sp>
      <p:graphicFrame>
        <p:nvGraphicFramePr>
          <p:cNvPr id="5" name="4 - Πίνακας"/>
          <p:cNvGraphicFramePr>
            <a:graphicFrameLocks noGrp="1"/>
          </p:cNvGraphicFramePr>
          <p:nvPr/>
        </p:nvGraphicFramePr>
        <p:xfrm>
          <a:off x="1071538" y="2928935"/>
          <a:ext cx="7143800" cy="3571899"/>
        </p:xfrm>
        <a:graphic>
          <a:graphicData uri="http://schemas.openxmlformats.org/drawingml/2006/table">
            <a:tbl>
              <a:tblPr firstRow="1" bandRow="1">
                <a:tableStyleId>{5C22544A-7EE6-4342-B048-85BDC9FD1C3A}</a:tableStyleId>
              </a:tblPr>
              <a:tblGrid>
                <a:gridCol w="1428760"/>
                <a:gridCol w="1571636"/>
                <a:gridCol w="1500198"/>
                <a:gridCol w="1214446"/>
                <a:gridCol w="1428760"/>
              </a:tblGrid>
              <a:tr h="474377">
                <a:tc>
                  <a:txBody>
                    <a:bodyPr/>
                    <a:lstStyle/>
                    <a:p>
                      <a:pPr algn="ctr">
                        <a:lnSpc>
                          <a:spcPts val="1200"/>
                        </a:lnSpc>
                        <a:spcAft>
                          <a:spcPts val="0"/>
                        </a:spcAft>
                      </a:pPr>
                      <a:r>
                        <a:rPr lang="el-GR" sz="1600" b="1" dirty="0">
                          <a:latin typeface="Arial"/>
                          <a:ea typeface="Times New Roman"/>
                          <a:cs typeface="Times New Roman"/>
                        </a:rPr>
                        <a:t>ΧΩΡΑ</a:t>
                      </a:r>
                      <a:endParaRPr lang="el-GR" sz="16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600" b="1" dirty="0">
                          <a:latin typeface="Arial"/>
                          <a:ea typeface="Times New Roman"/>
                          <a:cs typeface="Times New Roman"/>
                        </a:rPr>
                        <a:t>ΠΡΩΤΕΥΟΥΣΑ</a:t>
                      </a:r>
                      <a:endParaRPr lang="el-GR" sz="16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600" b="1" dirty="0">
                          <a:latin typeface="Arial"/>
                          <a:ea typeface="Times New Roman"/>
                          <a:cs typeface="Times New Roman"/>
                        </a:rPr>
                        <a:t>ΕΚΤΑΣΗ </a:t>
                      </a:r>
                      <a:endParaRPr lang="el-GR" sz="1600" b="1" dirty="0" smtClean="0">
                        <a:latin typeface="Arial"/>
                        <a:ea typeface="Times New Roman"/>
                        <a:cs typeface="Times New Roman"/>
                      </a:endParaRPr>
                    </a:p>
                    <a:p>
                      <a:pPr algn="ctr">
                        <a:lnSpc>
                          <a:spcPts val="1200"/>
                        </a:lnSpc>
                        <a:spcAft>
                          <a:spcPts val="0"/>
                        </a:spcAft>
                      </a:pPr>
                      <a:r>
                        <a:rPr lang="el-GR" sz="1600" b="1" dirty="0" smtClean="0">
                          <a:latin typeface="Arial"/>
                          <a:ea typeface="Times New Roman"/>
                          <a:cs typeface="Times New Roman"/>
                        </a:rPr>
                        <a:t>σε  </a:t>
                      </a:r>
                      <a:r>
                        <a:rPr lang="el-GR" sz="1600" b="1" dirty="0">
                          <a:latin typeface="Arial"/>
                          <a:ea typeface="Times New Roman"/>
                          <a:cs typeface="Times New Roman"/>
                        </a:rPr>
                        <a:t>Κ</a:t>
                      </a:r>
                      <a:r>
                        <a:rPr lang="en-US" sz="1600" b="1" dirty="0">
                          <a:latin typeface="Arial"/>
                          <a:ea typeface="Times New Roman"/>
                          <a:cs typeface="Times New Roman"/>
                        </a:rPr>
                        <a:t>m2</a:t>
                      </a:r>
                      <a:endParaRPr lang="el-GR" sz="16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600" b="1" dirty="0">
                          <a:latin typeface="Arial"/>
                          <a:ea typeface="Times New Roman"/>
                          <a:cs typeface="Times New Roman"/>
                        </a:rPr>
                        <a:t>ΝΟΜΙΣΜΑ</a:t>
                      </a:r>
                      <a:endParaRPr lang="el-GR" sz="16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600" b="1" dirty="0">
                          <a:latin typeface="Arial"/>
                          <a:ea typeface="Times New Roman"/>
                          <a:cs typeface="Times New Roman"/>
                        </a:rPr>
                        <a:t>ΠΛΗΘΥΣΜΟΣ</a:t>
                      </a:r>
                      <a:endParaRPr lang="el-GR" sz="1600" dirty="0">
                        <a:latin typeface="Calibri"/>
                        <a:ea typeface="Times New Roman"/>
                        <a:cs typeface="Times New Roman"/>
                      </a:endParaRPr>
                    </a:p>
                    <a:p>
                      <a:pPr algn="ctr">
                        <a:lnSpc>
                          <a:spcPts val="1200"/>
                        </a:lnSpc>
                        <a:spcAft>
                          <a:spcPts val="0"/>
                        </a:spcAft>
                      </a:pPr>
                      <a:r>
                        <a:rPr lang="el-GR" sz="1600" b="1" dirty="0" err="1">
                          <a:latin typeface="Arial"/>
                          <a:ea typeface="Times New Roman"/>
                          <a:cs typeface="Times New Roman"/>
                        </a:rPr>
                        <a:t>Εκατομ</a:t>
                      </a:r>
                      <a:r>
                        <a:rPr lang="el-GR" sz="1600" b="1" dirty="0">
                          <a:latin typeface="Arial"/>
                          <a:ea typeface="Times New Roman"/>
                          <a:cs typeface="Times New Roman"/>
                        </a:rPr>
                        <a:t>.</a:t>
                      </a:r>
                      <a:endParaRPr lang="el-GR" sz="1600" dirty="0">
                        <a:latin typeface="Calibri"/>
                        <a:ea typeface="Times New Roman"/>
                        <a:cs typeface="Times New Roman"/>
                      </a:endParaRPr>
                    </a:p>
                  </a:txBody>
                  <a:tcPr marL="68580" marR="68580" marT="0" marB="0" anchor="ctr"/>
                </a:tc>
              </a:tr>
              <a:tr h="395314">
                <a:tc>
                  <a:txBody>
                    <a:bodyPr/>
                    <a:lstStyle/>
                    <a:p>
                      <a:pPr algn="ctr">
                        <a:lnSpc>
                          <a:spcPts val="1200"/>
                        </a:lnSpc>
                        <a:spcAft>
                          <a:spcPts val="0"/>
                        </a:spcAft>
                      </a:pPr>
                      <a:r>
                        <a:rPr lang="el-GR" sz="1400" b="1" dirty="0">
                          <a:latin typeface="Arial"/>
                          <a:ea typeface="Times New Roman"/>
                          <a:cs typeface="Times New Roman"/>
                        </a:rPr>
                        <a:t>ΑΛΒΑΝΙΑ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ΤΙΡΑΝΑ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a:latin typeface="Arial"/>
                          <a:ea typeface="Times New Roman"/>
                          <a:cs typeface="Times New Roman"/>
                        </a:rPr>
                        <a:t>28,748 </a:t>
                      </a:r>
                      <a:endParaRPr lang="el-GR" sz="140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a:latin typeface="Arial"/>
                          <a:ea typeface="Times New Roman"/>
                          <a:cs typeface="Times New Roman"/>
                        </a:rPr>
                        <a:t>ΛΕΚ</a:t>
                      </a:r>
                      <a:endParaRPr lang="el-GR" sz="140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a:latin typeface="Arial"/>
                          <a:ea typeface="Times New Roman"/>
                          <a:cs typeface="Times New Roman"/>
                        </a:rPr>
                        <a:t>3,6</a:t>
                      </a:r>
                      <a:endParaRPr lang="el-GR" sz="1400">
                        <a:latin typeface="Calibri"/>
                        <a:ea typeface="Times New Roman"/>
                        <a:cs typeface="Times New Roman"/>
                      </a:endParaRPr>
                    </a:p>
                  </a:txBody>
                  <a:tcPr marL="68580" marR="68580" marT="0" marB="0" anchor="ctr"/>
                </a:tc>
              </a:tr>
              <a:tr h="395314">
                <a:tc>
                  <a:txBody>
                    <a:bodyPr/>
                    <a:lstStyle/>
                    <a:p>
                      <a:pPr algn="ctr">
                        <a:lnSpc>
                          <a:spcPts val="1200"/>
                        </a:lnSpc>
                        <a:spcAft>
                          <a:spcPts val="0"/>
                        </a:spcAft>
                      </a:pPr>
                      <a:r>
                        <a:rPr lang="el-GR" sz="1400" b="1" dirty="0">
                          <a:latin typeface="Arial"/>
                          <a:ea typeface="Times New Roman"/>
                          <a:cs typeface="Times New Roman"/>
                        </a:rPr>
                        <a:t>ΣΕΡΒΙΑ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ΒΕΛΙΓΡΑΔΙ</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77,474</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a:latin typeface="Arial"/>
                          <a:ea typeface="Times New Roman"/>
                          <a:cs typeface="Times New Roman"/>
                        </a:rPr>
                        <a:t>ΔΗΝΑΡΙΟ</a:t>
                      </a:r>
                      <a:endParaRPr lang="el-GR" sz="140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a:latin typeface="Arial"/>
                          <a:ea typeface="Times New Roman"/>
                          <a:cs typeface="Times New Roman"/>
                        </a:rPr>
                        <a:t>7,4</a:t>
                      </a:r>
                      <a:endParaRPr lang="el-GR" sz="1400">
                        <a:latin typeface="Calibri"/>
                        <a:ea typeface="Times New Roman"/>
                        <a:cs typeface="Times New Roman"/>
                      </a:endParaRPr>
                    </a:p>
                  </a:txBody>
                  <a:tcPr marL="68580" marR="68580" marT="0" marB="0" anchor="ctr"/>
                </a:tc>
              </a:tr>
              <a:tr h="395314">
                <a:tc>
                  <a:txBody>
                    <a:bodyPr/>
                    <a:lstStyle/>
                    <a:p>
                      <a:pPr algn="ctr">
                        <a:lnSpc>
                          <a:spcPts val="1200"/>
                        </a:lnSpc>
                        <a:spcAft>
                          <a:spcPts val="0"/>
                        </a:spcAft>
                      </a:pPr>
                      <a:r>
                        <a:rPr lang="el-GR" sz="1400" b="1" dirty="0">
                          <a:latin typeface="Arial"/>
                          <a:ea typeface="Times New Roman"/>
                          <a:cs typeface="Times New Roman"/>
                        </a:rPr>
                        <a:t>Π.Γ.Δ.Μ</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ΣΚΟΠΙΑ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25,433</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ΔΗΝΑΡΙΟ</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2,05</a:t>
                      </a:r>
                      <a:endParaRPr lang="el-GR" sz="1400" dirty="0">
                        <a:latin typeface="Calibri"/>
                        <a:ea typeface="Times New Roman"/>
                        <a:cs typeface="Times New Roman"/>
                      </a:endParaRPr>
                    </a:p>
                  </a:txBody>
                  <a:tcPr marL="68580" marR="68580" marT="0" marB="0" anchor="ctr"/>
                </a:tc>
              </a:tr>
              <a:tr h="424478">
                <a:tc>
                  <a:txBody>
                    <a:bodyPr/>
                    <a:lstStyle/>
                    <a:p>
                      <a:pPr algn="ctr">
                        <a:lnSpc>
                          <a:spcPts val="1200"/>
                        </a:lnSpc>
                        <a:spcAft>
                          <a:spcPts val="0"/>
                        </a:spcAft>
                      </a:pPr>
                      <a:r>
                        <a:rPr lang="el-GR" sz="1200" b="1" dirty="0">
                          <a:latin typeface="Arial"/>
                          <a:ea typeface="Times New Roman"/>
                          <a:cs typeface="Times New Roman"/>
                        </a:rPr>
                        <a:t>ΜΑΥΡΟΒΟΥΝΙΟ</a:t>
                      </a:r>
                      <a:endParaRPr lang="el-GR" sz="12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a:latin typeface="Arial"/>
                          <a:ea typeface="Times New Roman"/>
                          <a:cs typeface="Times New Roman"/>
                        </a:rPr>
                        <a:t>ΠΟΝΤΓΚΟΡΙΤΣΑ</a:t>
                      </a:r>
                      <a:endParaRPr lang="el-GR" sz="140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14,026</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ΕΥΡΩ</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0,6</a:t>
                      </a:r>
                      <a:endParaRPr lang="el-GR" sz="1400" dirty="0">
                        <a:latin typeface="Calibri"/>
                        <a:ea typeface="Times New Roman"/>
                        <a:cs typeface="Times New Roman"/>
                      </a:endParaRPr>
                    </a:p>
                  </a:txBody>
                  <a:tcPr marL="68580" marR="68580" marT="0" marB="0" anchor="ctr"/>
                </a:tc>
              </a:tr>
              <a:tr h="473351">
                <a:tc>
                  <a:txBody>
                    <a:bodyPr/>
                    <a:lstStyle/>
                    <a:p>
                      <a:pPr algn="ctr">
                        <a:lnSpc>
                          <a:spcPts val="1200"/>
                        </a:lnSpc>
                        <a:spcAft>
                          <a:spcPts val="0"/>
                        </a:spcAft>
                      </a:pPr>
                      <a:r>
                        <a:rPr lang="el-GR" sz="1400" b="1" dirty="0">
                          <a:latin typeface="Arial"/>
                          <a:ea typeface="Times New Roman"/>
                          <a:cs typeface="Times New Roman"/>
                        </a:rPr>
                        <a:t>ΤΟΥΡΚΙΑ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ΑΓΚΥΡΑ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780,580</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ΛΙΡΑ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71,5</a:t>
                      </a:r>
                      <a:endParaRPr lang="el-GR" sz="1400" dirty="0">
                        <a:latin typeface="Calibri"/>
                        <a:ea typeface="Times New Roman"/>
                        <a:cs typeface="Times New Roman"/>
                      </a:endParaRPr>
                    </a:p>
                  </a:txBody>
                  <a:tcPr marL="68580" marR="68580" marT="0" marB="0" anchor="ctr"/>
                </a:tc>
              </a:tr>
              <a:tr h="434334">
                <a:tc>
                  <a:txBody>
                    <a:bodyPr/>
                    <a:lstStyle/>
                    <a:p>
                      <a:pPr algn="ctr">
                        <a:lnSpc>
                          <a:spcPts val="1200"/>
                        </a:lnSpc>
                        <a:spcAft>
                          <a:spcPts val="0"/>
                        </a:spcAft>
                      </a:pPr>
                      <a:r>
                        <a:rPr lang="el-GR" sz="1400" b="1" dirty="0">
                          <a:latin typeface="Arial"/>
                          <a:ea typeface="Times New Roman"/>
                          <a:cs typeface="Times New Roman"/>
                        </a:rPr>
                        <a:t>ΙΣΛΑΝΔΙΑ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ΡΕΙΚΙΑΒΙΚ</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103,000</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ΙΣΛΑΝΔ. ΚΟΡΩΝΑ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r>
                        <a:rPr lang="el-GR" sz="1400" b="1" dirty="0">
                          <a:latin typeface="Arial"/>
                          <a:ea typeface="Times New Roman"/>
                          <a:cs typeface="Times New Roman"/>
                        </a:rPr>
                        <a:t>0,3</a:t>
                      </a:r>
                      <a:endParaRPr lang="el-GR" sz="1400" dirty="0">
                        <a:latin typeface="Calibri"/>
                        <a:ea typeface="Times New Roman"/>
                        <a:cs typeface="Times New Roman"/>
                      </a:endParaRPr>
                    </a:p>
                  </a:txBody>
                  <a:tcPr marL="68580" marR="68580" marT="0" marB="0" anchor="ctr"/>
                </a:tc>
              </a:tr>
              <a:tr h="579417">
                <a:tc>
                  <a:txBody>
                    <a:bodyPr/>
                    <a:lstStyle/>
                    <a:p>
                      <a:pPr algn="ctr">
                        <a:lnSpc>
                          <a:spcPts val="1200"/>
                        </a:lnSpc>
                        <a:spcAft>
                          <a:spcPts val="0"/>
                        </a:spcAft>
                      </a:pPr>
                      <a:endParaRPr lang="el-GR" sz="1400" dirty="0">
                        <a:latin typeface="Calibri"/>
                        <a:ea typeface="Times New Roman"/>
                        <a:cs typeface="Times New Roman"/>
                      </a:endParaRPr>
                    </a:p>
                    <a:p>
                      <a:pPr algn="ctr">
                        <a:lnSpc>
                          <a:spcPts val="1200"/>
                        </a:lnSpc>
                        <a:spcAft>
                          <a:spcPts val="0"/>
                        </a:spcAft>
                      </a:pPr>
                      <a:r>
                        <a:rPr lang="el-GR" sz="1400" b="1" dirty="0">
                          <a:latin typeface="Arial"/>
                          <a:ea typeface="Times New Roman"/>
                          <a:cs typeface="Times New Roman"/>
                        </a:rPr>
                        <a:t>ΣΥΝΟΛΑ</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endParaRPr lang="el-GR" sz="1400" b="1" dirty="0" smtClean="0">
                        <a:latin typeface="Arial"/>
                        <a:ea typeface="Times New Roman"/>
                        <a:cs typeface="Times New Roman"/>
                      </a:endParaRPr>
                    </a:p>
                    <a:p>
                      <a:pPr algn="ctr">
                        <a:lnSpc>
                          <a:spcPts val="1200"/>
                        </a:lnSpc>
                        <a:spcAft>
                          <a:spcPts val="0"/>
                        </a:spcAft>
                      </a:pPr>
                      <a:r>
                        <a:rPr lang="el-GR" sz="1400" b="1" dirty="0" smtClean="0">
                          <a:latin typeface="Arial"/>
                          <a:ea typeface="Times New Roman"/>
                          <a:cs typeface="Times New Roman"/>
                        </a:rPr>
                        <a:t>1.029,261</a:t>
                      </a: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endParaRPr lang="el-GR" sz="1400" dirty="0">
                        <a:latin typeface="Calibri"/>
                        <a:ea typeface="Times New Roman"/>
                        <a:cs typeface="Times New Roman"/>
                      </a:endParaRPr>
                    </a:p>
                  </a:txBody>
                  <a:tcPr marL="68580" marR="68580" marT="0" marB="0" anchor="ctr"/>
                </a:tc>
                <a:tc>
                  <a:txBody>
                    <a:bodyPr/>
                    <a:lstStyle/>
                    <a:p>
                      <a:pPr algn="ctr">
                        <a:lnSpc>
                          <a:spcPts val="1200"/>
                        </a:lnSpc>
                        <a:spcAft>
                          <a:spcPts val="0"/>
                        </a:spcAft>
                      </a:pPr>
                      <a:endParaRPr lang="el-GR" sz="1400" b="1" dirty="0" smtClean="0">
                        <a:latin typeface="Arial"/>
                        <a:ea typeface="Times New Roman"/>
                        <a:cs typeface="Times New Roman"/>
                      </a:endParaRPr>
                    </a:p>
                    <a:p>
                      <a:pPr algn="ctr">
                        <a:lnSpc>
                          <a:spcPts val="1200"/>
                        </a:lnSpc>
                        <a:spcAft>
                          <a:spcPts val="0"/>
                        </a:spcAft>
                      </a:pPr>
                      <a:r>
                        <a:rPr lang="el-GR" sz="1400" b="1" dirty="0" smtClean="0">
                          <a:latin typeface="Arial"/>
                          <a:ea typeface="Times New Roman"/>
                          <a:cs typeface="Times New Roman"/>
                        </a:rPr>
                        <a:t>85,45</a:t>
                      </a:r>
                      <a:endParaRPr lang="el-GR" sz="1400" dirty="0">
                        <a:latin typeface="Calibri"/>
                        <a:ea typeface="Times New Roman"/>
                        <a:cs typeface="Times New Roman"/>
                      </a:endParaRPr>
                    </a:p>
                  </a:txBody>
                  <a:tcPr marL="68580" marR="68580" marT="0" marB="0" anchor="ct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1234</TotalTime>
  <Words>1553</Words>
  <Application>Microsoft Office PowerPoint</Application>
  <PresentationFormat>Προβολή στην οθόνη (4:3)</PresentationFormat>
  <Paragraphs>451</Paragraphs>
  <Slides>16</Slides>
  <Notes>5</Notes>
  <HiddenSlides>0</HiddenSlides>
  <MMClips>0</MMClips>
  <ScaleCrop>false</ScaleCrop>
  <HeadingPairs>
    <vt:vector size="4" baseType="variant">
      <vt:variant>
        <vt:lpstr>Θέμα</vt:lpstr>
      </vt:variant>
      <vt:variant>
        <vt:i4>1</vt:i4>
      </vt:variant>
      <vt:variant>
        <vt:lpstr>Τίτλοι διαφανειών</vt:lpstr>
      </vt:variant>
      <vt:variant>
        <vt:i4>16</vt:i4>
      </vt:variant>
    </vt:vector>
  </HeadingPairs>
  <TitlesOfParts>
    <vt:vector size="17" baseType="lpstr">
      <vt:lpstr>Θέμα του Office</vt:lpstr>
      <vt:lpstr>Διαφάνεια 1</vt:lpstr>
      <vt:lpstr>Διαφάνεια 2</vt:lpstr>
      <vt:lpstr>AΡΘΡΟ  49  της  Συνθήκης  της  Ε.Ε.       NOMIKH  BAΣΗ</vt:lpstr>
      <vt:lpstr>Διαφάνεια 4</vt:lpstr>
      <vt:lpstr>Διαφάνεια 5</vt:lpstr>
      <vt:lpstr>Διαφάνεια 6</vt:lpstr>
      <vt:lpstr>Διαφάνεια 7</vt:lpstr>
      <vt:lpstr>Η  Συνθήκη  Προσχώρησης  είναι  οριστική  και  δεσμευτική  όταν:</vt:lpstr>
      <vt:lpstr> ΔΥΤΙΚΑ  ΒΑΛΚΑΝΙΑ  -  YΠΟΨΗΦΙΕΣ  ΧΩΡΕΣ</vt:lpstr>
      <vt:lpstr>  Ειδική  διαδικασία  για  τα  Δυτικά  Βαλκάνια       </vt:lpstr>
      <vt:lpstr> </vt:lpstr>
      <vt:lpstr>  Ειδική  διαδικασία  για  τα  Δυτικά  Βαλκάνια       </vt:lpstr>
      <vt:lpstr>Διαφάνεια 13</vt:lpstr>
      <vt:lpstr>ΥΠΟΨΗΦΙΕΣ  ΧΩΡΕΣ</vt:lpstr>
      <vt:lpstr>ΕΝ  ΔΥΝΑΜΕΙ  ΥΠΟΨΗΦΙΕΣ  ΧΩΡΕΣ</vt:lpstr>
      <vt:lpstr>ΠΡΟΒΛΗΜΑΤΑ</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EΡΓΑΣΙΑ  ΓΙΑ  ΔΙΕΥΡΥΝΣΗ</dc:title>
  <dc:creator>stavroula</dc:creator>
  <cp:lastModifiedBy>Χρήστης των Windows</cp:lastModifiedBy>
  <cp:revision>268</cp:revision>
  <dcterms:created xsi:type="dcterms:W3CDTF">2015-04-26T17:50:49Z</dcterms:created>
  <dcterms:modified xsi:type="dcterms:W3CDTF">2020-06-04T11:34:00Z</dcterms:modified>
</cp:coreProperties>
</file>