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2" r:id="rId1"/>
  </p:sldMasterIdLst>
  <p:sldIdLst>
    <p:sldId id="256" r:id="rId2"/>
    <p:sldId id="258" r:id="rId3"/>
    <p:sldId id="259" r:id="rId4"/>
    <p:sldId id="260" r:id="rId5"/>
    <p:sldId id="262" r:id="rId6"/>
    <p:sldId id="261" r:id="rId7"/>
    <p:sldId id="263" r:id="rId8"/>
    <p:sldId id="264" r:id="rId9"/>
    <p:sldId id="267" r:id="rId10"/>
    <p:sldId id="265"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03"/>
    <p:restoredTop sz="94694"/>
  </p:normalViewPr>
  <p:slideViewPr>
    <p:cSldViewPr snapToGrid="0" snapToObjects="1">
      <p:cViewPr varScale="1">
        <p:scale>
          <a:sx n="116" d="100"/>
          <a:sy n="116" d="100"/>
        </p:scale>
        <p:origin x="208"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A9DC0D-B626-4EEC-8714-13D1D0B30FF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9C9CCBC-B167-4B46-8BEB-76E389909A3D}">
      <dgm:prSet/>
      <dgm:spPr/>
      <dgm:t>
        <a:bodyPr/>
        <a:lstStyle/>
        <a:p>
          <a:r>
            <a:rPr lang="en-US"/>
            <a:t>What impressed you the most about barefoot college and why?</a:t>
          </a:r>
        </a:p>
      </dgm:t>
    </dgm:pt>
    <dgm:pt modelId="{BB97D2F5-7105-4E17-9356-107D5BEDC4B5}" type="parTrans" cxnId="{831D9AD9-AD84-4DCD-998C-794AC7927B2D}">
      <dgm:prSet/>
      <dgm:spPr/>
      <dgm:t>
        <a:bodyPr/>
        <a:lstStyle/>
        <a:p>
          <a:endParaRPr lang="en-US"/>
        </a:p>
      </dgm:t>
    </dgm:pt>
    <dgm:pt modelId="{55A5D540-E681-4361-8094-C8E1E13E3A68}" type="sibTrans" cxnId="{831D9AD9-AD84-4DCD-998C-794AC7927B2D}">
      <dgm:prSet/>
      <dgm:spPr/>
      <dgm:t>
        <a:bodyPr/>
        <a:lstStyle/>
        <a:p>
          <a:endParaRPr lang="en-US"/>
        </a:p>
      </dgm:t>
    </dgm:pt>
    <dgm:pt modelId="{23E7AB20-59BD-49CF-A7BC-88FE15DCA0A7}">
      <dgm:prSet/>
      <dgm:spPr/>
      <dgm:t>
        <a:bodyPr/>
        <a:lstStyle/>
        <a:p>
          <a:r>
            <a:rPr lang="en-US" dirty="0"/>
            <a:t>What</a:t>
          </a:r>
          <a:r>
            <a:rPr lang="en-US" baseline="0" dirty="0"/>
            <a:t> point was made about education?</a:t>
          </a:r>
          <a:endParaRPr lang="en-US" dirty="0"/>
        </a:p>
      </dgm:t>
    </dgm:pt>
    <dgm:pt modelId="{9B0053A1-9D7C-415F-9F05-5357804BE218}" type="parTrans" cxnId="{6FEEE0AF-34F5-4E02-9055-571DE4D11637}">
      <dgm:prSet/>
      <dgm:spPr/>
      <dgm:t>
        <a:bodyPr/>
        <a:lstStyle/>
        <a:p>
          <a:endParaRPr lang="en-US"/>
        </a:p>
      </dgm:t>
    </dgm:pt>
    <dgm:pt modelId="{AC5D1763-0EE5-4BD3-A9A0-1119AA28333B}" type="sibTrans" cxnId="{6FEEE0AF-34F5-4E02-9055-571DE4D11637}">
      <dgm:prSet/>
      <dgm:spPr/>
      <dgm:t>
        <a:bodyPr/>
        <a:lstStyle/>
        <a:p>
          <a:endParaRPr lang="en-US"/>
        </a:p>
      </dgm:t>
    </dgm:pt>
    <dgm:pt modelId="{6867635D-FF2E-744A-9203-3262AF0B379C}">
      <dgm:prSet/>
      <dgm:spPr/>
      <dgm:t>
        <a:bodyPr/>
        <a:lstStyle/>
        <a:p>
          <a:r>
            <a:rPr lang="en-US" dirty="0"/>
            <a:t>What relevance can the speech have to your education/educational system?</a:t>
          </a:r>
          <a:endParaRPr lang="el-GR" dirty="0"/>
        </a:p>
      </dgm:t>
    </dgm:pt>
    <dgm:pt modelId="{B0AC3ABA-9E16-CB45-A4BA-2F143CC7D11B}" type="parTrans" cxnId="{53282B42-CBF0-7E43-8BB3-BD1B44EB7999}">
      <dgm:prSet/>
      <dgm:spPr/>
      <dgm:t>
        <a:bodyPr/>
        <a:lstStyle/>
        <a:p>
          <a:endParaRPr lang="el-GR"/>
        </a:p>
      </dgm:t>
    </dgm:pt>
    <dgm:pt modelId="{397DD45B-9ABF-3C4D-9181-FF94599616AC}" type="sibTrans" cxnId="{53282B42-CBF0-7E43-8BB3-BD1B44EB7999}">
      <dgm:prSet/>
      <dgm:spPr/>
      <dgm:t>
        <a:bodyPr/>
        <a:lstStyle/>
        <a:p>
          <a:endParaRPr lang="el-GR"/>
        </a:p>
      </dgm:t>
    </dgm:pt>
    <dgm:pt modelId="{5B938B8E-BE18-1442-A7E8-0211120EE0E9}" type="pres">
      <dgm:prSet presAssocID="{F9A9DC0D-B626-4EEC-8714-13D1D0B30FF0}" presName="linear" presStyleCnt="0">
        <dgm:presLayoutVars>
          <dgm:animLvl val="lvl"/>
          <dgm:resizeHandles val="exact"/>
        </dgm:presLayoutVars>
      </dgm:prSet>
      <dgm:spPr/>
    </dgm:pt>
    <dgm:pt modelId="{3FD1E47E-3CCA-544A-BA16-A0648FCBEAA6}" type="pres">
      <dgm:prSet presAssocID="{69C9CCBC-B167-4B46-8BEB-76E389909A3D}" presName="parentText" presStyleLbl="node1" presStyleIdx="0" presStyleCnt="3">
        <dgm:presLayoutVars>
          <dgm:chMax val="0"/>
          <dgm:bulletEnabled val="1"/>
        </dgm:presLayoutVars>
      </dgm:prSet>
      <dgm:spPr/>
    </dgm:pt>
    <dgm:pt modelId="{FFBE7E9A-B7C8-8545-888A-5C15219DDAFB}" type="pres">
      <dgm:prSet presAssocID="{55A5D540-E681-4361-8094-C8E1E13E3A68}" presName="spacer" presStyleCnt="0"/>
      <dgm:spPr/>
    </dgm:pt>
    <dgm:pt modelId="{98ADE3E7-560F-6E4F-89A9-0D85EC83C770}" type="pres">
      <dgm:prSet presAssocID="{23E7AB20-59BD-49CF-A7BC-88FE15DCA0A7}" presName="parentText" presStyleLbl="node1" presStyleIdx="1" presStyleCnt="3">
        <dgm:presLayoutVars>
          <dgm:chMax val="0"/>
          <dgm:bulletEnabled val="1"/>
        </dgm:presLayoutVars>
      </dgm:prSet>
      <dgm:spPr/>
    </dgm:pt>
    <dgm:pt modelId="{F47F402E-7746-554B-B0F8-C3CE2642D693}" type="pres">
      <dgm:prSet presAssocID="{AC5D1763-0EE5-4BD3-A9A0-1119AA28333B}" presName="spacer" presStyleCnt="0"/>
      <dgm:spPr/>
    </dgm:pt>
    <dgm:pt modelId="{C8A7796F-79CB-5749-9FD0-CB801869AAEC}" type="pres">
      <dgm:prSet presAssocID="{6867635D-FF2E-744A-9203-3262AF0B379C}" presName="parentText" presStyleLbl="node1" presStyleIdx="2" presStyleCnt="3">
        <dgm:presLayoutVars>
          <dgm:chMax val="0"/>
          <dgm:bulletEnabled val="1"/>
        </dgm:presLayoutVars>
      </dgm:prSet>
      <dgm:spPr/>
    </dgm:pt>
  </dgm:ptLst>
  <dgm:cxnLst>
    <dgm:cxn modelId="{1F28C12D-4E45-7247-B02F-D009165FC7F6}" type="presOf" srcId="{F9A9DC0D-B626-4EEC-8714-13D1D0B30FF0}" destId="{5B938B8E-BE18-1442-A7E8-0211120EE0E9}" srcOrd="0" destOrd="0" presId="urn:microsoft.com/office/officeart/2005/8/layout/vList2"/>
    <dgm:cxn modelId="{53282B42-CBF0-7E43-8BB3-BD1B44EB7999}" srcId="{F9A9DC0D-B626-4EEC-8714-13D1D0B30FF0}" destId="{6867635D-FF2E-744A-9203-3262AF0B379C}" srcOrd="2" destOrd="0" parTransId="{B0AC3ABA-9E16-CB45-A4BA-2F143CC7D11B}" sibTransId="{397DD45B-9ABF-3C4D-9181-FF94599616AC}"/>
    <dgm:cxn modelId="{814D5865-F898-8147-B428-BB0D8872B5E0}" type="presOf" srcId="{23E7AB20-59BD-49CF-A7BC-88FE15DCA0A7}" destId="{98ADE3E7-560F-6E4F-89A9-0D85EC83C770}" srcOrd="0" destOrd="0" presId="urn:microsoft.com/office/officeart/2005/8/layout/vList2"/>
    <dgm:cxn modelId="{6FEEE0AF-34F5-4E02-9055-571DE4D11637}" srcId="{F9A9DC0D-B626-4EEC-8714-13D1D0B30FF0}" destId="{23E7AB20-59BD-49CF-A7BC-88FE15DCA0A7}" srcOrd="1" destOrd="0" parTransId="{9B0053A1-9D7C-415F-9F05-5357804BE218}" sibTransId="{AC5D1763-0EE5-4BD3-A9A0-1119AA28333B}"/>
    <dgm:cxn modelId="{4E91F9B6-80F2-794B-B9AE-5CACBB7A51F8}" type="presOf" srcId="{6867635D-FF2E-744A-9203-3262AF0B379C}" destId="{C8A7796F-79CB-5749-9FD0-CB801869AAEC}" srcOrd="0" destOrd="0" presId="urn:microsoft.com/office/officeart/2005/8/layout/vList2"/>
    <dgm:cxn modelId="{893570B8-BFA1-4142-A232-F886595EE2D5}" type="presOf" srcId="{69C9CCBC-B167-4B46-8BEB-76E389909A3D}" destId="{3FD1E47E-3CCA-544A-BA16-A0648FCBEAA6}" srcOrd="0" destOrd="0" presId="urn:microsoft.com/office/officeart/2005/8/layout/vList2"/>
    <dgm:cxn modelId="{831D9AD9-AD84-4DCD-998C-794AC7927B2D}" srcId="{F9A9DC0D-B626-4EEC-8714-13D1D0B30FF0}" destId="{69C9CCBC-B167-4B46-8BEB-76E389909A3D}" srcOrd="0" destOrd="0" parTransId="{BB97D2F5-7105-4E17-9356-107D5BEDC4B5}" sibTransId="{55A5D540-E681-4361-8094-C8E1E13E3A68}"/>
    <dgm:cxn modelId="{38EF4415-EB0B-0947-9D75-D36C45A74DF1}" type="presParOf" srcId="{5B938B8E-BE18-1442-A7E8-0211120EE0E9}" destId="{3FD1E47E-3CCA-544A-BA16-A0648FCBEAA6}" srcOrd="0" destOrd="0" presId="urn:microsoft.com/office/officeart/2005/8/layout/vList2"/>
    <dgm:cxn modelId="{0D39682F-37F4-C146-935C-9D180FAB2D0B}" type="presParOf" srcId="{5B938B8E-BE18-1442-A7E8-0211120EE0E9}" destId="{FFBE7E9A-B7C8-8545-888A-5C15219DDAFB}" srcOrd="1" destOrd="0" presId="urn:microsoft.com/office/officeart/2005/8/layout/vList2"/>
    <dgm:cxn modelId="{643B6A82-75CF-0B4D-9285-0FAAD0451D0C}" type="presParOf" srcId="{5B938B8E-BE18-1442-A7E8-0211120EE0E9}" destId="{98ADE3E7-560F-6E4F-89A9-0D85EC83C770}" srcOrd="2" destOrd="0" presId="urn:microsoft.com/office/officeart/2005/8/layout/vList2"/>
    <dgm:cxn modelId="{3D12A006-6798-3B42-B3AD-392B65820C04}" type="presParOf" srcId="{5B938B8E-BE18-1442-A7E8-0211120EE0E9}" destId="{F47F402E-7746-554B-B0F8-C3CE2642D693}" srcOrd="3" destOrd="0" presId="urn:microsoft.com/office/officeart/2005/8/layout/vList2"/>
    <dgm:cxn modelId="{FA4FDDAA-1754-CA46-9B99-6382B9304BB5}" type="presParOf" srcId="{5B938B8E-BE18-1442-A7E8-0211120EE0E9}" destId="{C8A7796F-79CB-5749-9FD0-CB801869AAE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A841C0-8144-4AA9-B043-CDC72D5EEC1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8ED677B-3271-4DAC-8B14-7034D815863D}">
      <dgm:prSet/>
      <dgm:spPr/>
      <dgm:t>
        <a:bodyPr/>
        <a:lstStyle/>
        <a:p>
          <a:r>
            <a:rPr lang="en-US" dirty="0"/>
            <a:t>What kind of revolution does the speaker suggest should take place in the way we learn?</a:t>
          </a:r>
          <a:r>
            <a:rPr lang="el-GR" dirty="0"/>
            <a:t> </a:t>
          </a:r>
          <a:endParaRPr lang="en-US" dirty="0"/>
        </a:p>
      </dgm:t>
    </dgm:pt>
    <dgm:pt modelId="{E6BA831A-7438-4EFB-AEF3-67DB52616CE6}" type="parTrans" cxnId="{61CCF74C-0F89-41B5-817B-89317B4A9E1C}">
      <dgm:prSet/>
      <dgm:spPr/>
      <dgm:t>
        <a:bodyPr/>
        <a:lstStyle/>
        <a:p>
          <a:endParaRPr lang="en-US"/>
        </a:p>
      </dgm:t>
    </dgm:pt>
    <dgm:pt modelId="{550AA2EB-2892-4890-92DA-F11FBE41BA2F}" type="sibTrans" cxnId="{61CCF74C-0F89-41B5-817B-89317B4A9E1C}">
      <dgm:prSet/>
      <dgm:spPr/>
      <dgm:t>
        <a:bodyPr/>
        <a:lstStyle/>
        <a:p>
          <a:endParaRPr lang="en-US"/>
        </a:p>
      </dgm:t>
    </dgm:pt>
    <dgm:pt modelId="{ADF0554B-1A32-465A-B5B5-2167FE1BCC80}">
      <dgm:prSet/>
      <dgm:spPr/>
      <dgm:t>
        <a:bodyPr/>
        <a:lstStyle/>
        <a:p>
          <a:r>
            <a:rPr lang="en-US"/>
            <a:t>How should the model of education change?</a:t>
          </a:r>
          <a:r>
            <a:rPr lang="el-GR"/>
            <a:t> </a:t>
          </a:r>
          <a:endParaRPr lang="en-US"/>
        </a:p>
      </dgm:t>
    </dgm:pt>
    <dgm:pt modelId="{570825A2-EABD-4C70-B536-06D3B6316758}" type="parTrans" cxnId="{D67F5C0E-503B-45EE-8415-E676795147F2}">
      <dgm:prSet/>
      <dgm:spPr/>
      <dgm:t>
        <a:bodyPr/>
        <a:lstStyle/>
        <a:p>
          <a:endParaRPr lang="en-US"/>
        </a:p>
      </dgm:t>
    </dgm:pt>
    <dgm:pt modelId="{7A235FC7-5DC8-45E0-9738-6D94C036EAE4}" type="sibTrans" cxnId="{D67F5C0E-503B-45EE-8415-E676795147F2}">
      <dgm:prSet/>
      <dgm:spPr/>
      <dgm:t>
        <a:bodyPr/>
        <a:lstStyle/>
        <a:p>
          <a:endParaRPr lang="en-US"/>
        </a:p>
      </dgm:t>
    </dgm:pt>
    <dgm:pt modelId="{FD20BF11-9947-C64E-9028-02A3BF921219}" type="pres">
      <dgm:prSet presAssocID="{FAA841C0-8144-4AA9-B043-CDC72D5EEC12}" presName="linear" presStyleCnt="0">
        <dgm:presLayoutVars>
          <dgm:animLvl val="lvl"/>
          <dgm:resizeHandles val="exact"/>
        </dgm:presLayoutVars>
      </dgm:prSet>
      <dgm:spPr/>
    </dgm:pt>
    <dgm:pt modelId="{8C2BAC05-F432-7D4D-9EBF-4FEBCAB2FE70}" type="pres">
      <dgm:prSet presAssocID="{D8ED677B-3271-4DAC-8B14-7034D815863D}" presName="parentText" presStyleLbl="node1" presStyleIdx="0" presStyleCnt="2">
        <dgm:presLayoutVars>
          <dgm:chMax val="0"/>
          <dgm:bulletEnabled val="1"/>
        </dgm:presLayoutVars>
      </dgm:prSet>
      <dgm:spPr/>
    </dgm:pt>
    <dgm:pt modelId="{25C57BDE-27EE-0643-A402-08C855B79083}" type="pres">
      <dgm:prSet presAssocID="{550AA2EB-2892-4890-92DA-F11FBE41BA2F}" presName="spacer" presStyleCnt="0"/>
      <dgm:spPr/>
    </dgm:pt>
    <dgm:pt modelId="{114E9CB6-C866-8740-8AB8-F52C39A6DF75}" type="pres">
      <dgm:prSet presAssocID="{ADF0554B-1A32-465A-B5B5-2167FE1BCC80}" presName="parentText" presStyleLbl="node1" presStyleIdx="1" presStyleCnt="2">
        <dgm:presLayoutVars>
          <dgm:chMax val="0"/>
          <dgm:bulletEnabled val="1"/>
        </dgm:presLayoutVars>
      </dgm:prSet>
      <dgm:spPr/>
    </dgm:pt>
  </dgm:ptLst>
  <dgm:cxnLst>
    <dgm:cxn modelId="{D67F5C0E-503B-45EE-8415-E676795147F2}" srcId="{FAA841C0-8144-4AA9-B043-CDC72D5EEC12}" destId="{ADF0554B-1A32-465A-B5B5-2167FE1BCC80}" srcOrd="1" destOrd="0" parTransId="{570825A2-EABD-4C70-B536-06D3B6316758}" sibTransId="{7A235FC7-5DC8-45E0-9738-6D94C036EAE4}"/>
    <dgm:cxn modelId="{61CCF74C-0F89-41B5-817B-89317B4A9E1C}" srcId="{FAA841C0-8144-4AA9-B043-CDC72D5EEC12}" destId="{D8ED677B-3271-4DAC-8B14-7034D815863D}" srcOrd="0" destOrd="0" parTransId="{E6BA831A-7438-4EFB-AEF3-67DB52616CE6}" sibTransId="{550AA2EB-2892-4890-92DA-F11FBE41BA2F}"/>
    <dgm:cxn modelId="{F3E9705C-8064-964C-82DC-90BF1BB0ECA6}" type="presOf" srcId="{D8ED677B-3271-4DAC-8B14-7034D815863D}" destId="{8C2BAC05-F432-7D4D-9EBF-4FEBCAB2FE70}" srcOrd="0" destOrd="0" presId="urn:microsoft.com/office/officeart/2005/8/layout/vList2"/>
    <dgm:cxn modelId="{2B53BE5F-60F9-504E-9827-5247BE1062E7}" type="presOf" srcId="{ADF0554B-1A32-465A-B5B5-2167FE1BCC80}" destId="{114E9CB6-C866-8740-8AB8-F52C39A6DF75}" srcOrd="0" destOrd="0" presId="urn:microsoft.com/office/officeart/2005/8/layout/vList2"/>
    <dgm:cxn modelId="{8164D390-D906-5249-B1CE-41290EE6BA82}" type="presOf" srcId="{FAA841C0-8144-4AA9-B043-CDC72D5EEC12}" destId="{FD20BF11-9947-C64E-9028-02A3BF921219}" srcOrd="0" destOrd="0" presId="urn:microsoft.com/office/officeart/2005/8/layout/vList2"/>
    <dgm:cxn modelId="{BCAAD9C4-B6E7-9148-AB9E-60B1BC0004C0}" type="presParOf" srcId="{FD20BF11-9947-C64E-9028-02A3BF921219}" destId="{8C2BAC05-F432-7D4D-9EBF-4FEBCAB2FE70}" srcOrd="0" destOrd="0" presId="urn:microsoft.com/office/officeart/2005/8/layout/vList2"/>
    <dgm:cxn modelId="{C1564941-5E1E-5242-9AE1-E390CA8CD4C8}" type="presParOf" srcId="{FD20BF11-9947-C64E-9028-02A3BF921219}" destId="{25C57BDE-27EE-0643-A402-08C855B79083}" srcOrd="1" destOrd="0" presId="urn:microsoft.com/office/officeart/2005/8/layout/vList2"/>
    <dgm:cxn modelId="{2E6CD9E0-DB50-C14D-AFD6-52406E3551AA}" type="presParOf" srcId="{FD20BF11-9947-C64E-9028-02A3BF921219}" destId="{114E9CB6-C866-8740-8AB8-F52C39A6DF7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9DC0D-B626-4EEC-8714-13D1D0B30FF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3E7AB20-59BD-49CF-A7BC-88FE15DCA0A7}">
      <dgm:prSet/>
      <dgm:spPr/>
      <dgm:t>
        <a:bodyPr/>
        <a:lstStyle/>
        <a:p>
          <a:r>
            <a:rPr lang="en-US" dirty="0"/>
            <a:t>Do you agree with the</a:t>
          </a:r>
          <a:r>
            <a:rPr lang="en-US" baseline="0" dirty="0"/>
            <a:t> point made about education?</a:t>
          </a:r>
          <a:endParaRPr lang="en-US" dirty="0"/>
        </a:p>
      </dgm:t>
    </dgm:pt>
    <dgm:pt modelId="{9B0053A1-9D7C-415F-9F05-5357804BE218}" type="parTrans" cxnId="{6FEEE0AF-34F5-4E02-9055-571DE4D11637}">
      <dgm:prSet/>
      <dgm:spPr/>
      <dgm:t>
        <a:bodyPr/>
        <a:lstStyle/>
        <a:p>
          <a:endParaRPr lang="en-US"/>
        </a:p>
      </dgm:t>
    </dgm:pt>
    <dgm:pt modelId="{AC5D1763-0EE5-4BD3-A9A0-1119AA28333B}" type="sibTrans" cxnId="{6FEEE0AF-34F5-4E02-9055-571DE4D11637}">
      <dgm:prSet/>
      <dgm:spPr/>
      <dgm:t>
        <a:bodyPr/>
        <a:lstStyle/>
        <a:p>
          <a:endParaRPr lang="en-US"/>
        </a:p>
      </dgm:t>
    </dgm:pt>
    <dgm:pt modelId="{61C465BB-74ED-774F-90FA-6E580A11F6D1}">
      <dgm:prSet/>
      <dgm:spPr/>
      <dgm:t>
        <a:bodyPr/>
        <a:lstStyle/>
        <a:p>
          <a:r>
            <a:rPr lang="en-US" dirty="0"/>
            <a:t>Do you agree or disagree with the speaker about encouraging diversity of talent?</a:t>
          </a:r>
        </a:p>
      </dgm:t>
    </dgm:pt>
    <dgm:pt modelId="{FA3C688A-0A15-074C-A005-94ED887C02BE}" type="parTrans" cxnId="{D2C87484-9550-5843-BCDA-3F5ADDDD12F5}">
      <dgm:prSet/>
      <dgm:spPr/>
      <dgm:t>
        <a:bodyPr/>
        <a:lstStyle/>
        <a:p>
          <a:endParaRPr lang="el-GR"/>
        </a:p>
      </dgm:t>
    </dgm:pt>
    <dgm:pt modelId="{CCD9FA98-B604-174C-8A73-3BF55380FF37}" type="sibTrans" cxnId="{D2C87484-9550-5843-BCDA-3F5ADDDD12F5}">
      <dgm:prSet/>
      <dgm:spPr/>
      <dgm:t>
        <a:bodyPr/>
        <a:lstStyle/>
        <a:p>
          <a:endParaRPr lang="el-GR"/>
        </a:p>
      </dgm:t>
    </dgm:pt>
    <dgm:pt modelId="{83404D95-4C4D-BC48-A152-59A241213B72}">
      <dgm:prSet/>
      <dgm:spPr/>
      <dgm:t>
        <a:bodyPr/>
        <a:lstStyle/>
        <a:p>
          <a:r>
            <a:rPr lang="en-US"/>
            <a:t>What other reforms do you think should take place in education?</a:t>
          </a:r>
          <a:endParaRPr lang="el-GR" dirty="0"/>
        </a:p>
      </dgm:t>
    </dgm:pt>
    <dgm:pt modelId="{618D0825-0436-9C48-955A-BDB80C1E4B21}" type="parTrans" cxnId="{54DA7012-D270-994E-B923-8A18470E5EB6}">
      <dgm:prSet/>
      <dgm:spPr/>
      <dgm:t>
        <a:bodyPr/>
        <a:lstStyle/>
        <a:p>
          <a:endParaRPr lang="el-GR"/>
        </a:p>
      </dgm:t>
    </dgm:pt>
    <dgm:pt modelId="{27812B2F-6643-EB42-B121-496D88B8DFF9}" type="sibTrans" cxnId="{54DA7012-D270-994E-B923-8A18470E5EB6}">
      <dgm:prSet/>
      <dgm:spPr/>
      <dgm:t>
        <a:bodyPr/>
        <a:lstStyle/>
        <a:p>
          <a:endParaRPr lang="el-GR"/>
        </a:p>
      </dgm:t>
    </dgm:pt>
    <dgm:pt modelId="{5B938B8E-BE18-1442-A7E8-0211120EE0E9}" type="pres">
      <dgm:prSet presAssocID="{F9A9DC0D-B626-4EEC-8714-13D1D0B30FF0}" presName="linear" presStyleCnt="0">
        <dgm:presLayoutVars>
          <dgm:animLvl val="lvl"/>
          <dgm:resizeHandles val="exact"/>
        </dgm:presLayoutVars>
      </dgm:prSet>
      <dgm:spPr/>
    </dgm:pt>
    <dgm:pt modelId="{43F661D3-5D21-0F41-96A4-AACFFC4D40EB}" type="pres">
      <dgm:prSet presAssocID="{61C465BB-74ED-774F-90FA-6E580A11F6D1}" presName="parentText" presStyleLbl="node1" presStyleIdx="0" presStyleCnt="3">
        <dgm:presLayoutVars>
          <dgm:chMax val="0"/>
          <dgm:bulletEnabled val="1"/>
        </dgm:presLayoutVars>
      </dgm:prSet>
      <dgm:spPr/>
    </dgm:pt>
    <dgm:pt modelId="{6C19524A-B0EF-0843-9C02-36A289A68BFE}" type="pres">
      <dgm:prSet presAssocID="{CCD9FA98-B604-174C-8A73-3BF55380FF37}" presName="spacer" presStyleCnt="0"/>
      <dgm:spPr/>
    </dgm:pt>
    <dgm:pt modelId="{98ADE3E7-560F-6E4F-89A9-0D85EC83C770}" type="pres">
      <dgm:prSet presAssocID="{23E7AB20-59BD-49CF-A7BC-88FE15DCA0A7}" presName="parentText" presStyleLbl="node1" presStyleIdx="1" presStyleCnt="3">
        <dgm:presLayoutVars>
          <dgm:chMax val="0"/>
          <dgm:bulletEnabled val="1"/>
        </dgm:presLayoutVars>
      </dgm:prSet>
      <dgm:spPr/>
    </dgm:pt>
    <dgm:pt modelId="{09F09001-613C-D343-8D8C-9B1945137F77}" type="pres">
      <dgm:prSet presAssocID="{AC5D1763-0EE5-4BD3-A9A0-1119AA28333B}" presName="spacer" presStyleCnt="0"/>
      <dgm:spPr/>
    </dgm:pt>
    <dgm:pt modelId="{41EF6957-08DB-9349-9E7B-99B75DE357BF}" type="pres">
      <dgm:prSet presAssocID="{83404D95-4C4D-BC48-A152-59A241213B72}" presName="parentText" presStyleLbl="node1" presStyleIdx="2" presStyleCnt="3">
        <dgm:presLayoutVars>
          <dgm:chMax val="0"/>
          <dgm:bulletEnabled val="1"/>
        </dgm:presLayoutVars>
      </dgm:prSet>
      <dgm:spPr/>
    </dgm:pt>
  </dgm:ptLst>
  <dgm:cxnLst>
    <dgm:cxn modelId="{54DA7012-D270-994E-B923-8A18470E5EB6}" srcId="{F9A9DC0D-B626-4EEC-8714-13D1D0B30FF0}" destId="{83404D95-4C4D-BC48-A152-59A241213B72}" srcOrd="2" destOrd="0" parTransId="{618D0825-0436-9C48-955A-BDB80C1E4B21}" sibTransId="{27812B2F-6643-EB42-B121-496D88B8DFF9}"/>
    <dgm:cxn modelId="{1F28C12D-4E45-7247-B02F-D009165FC7F6}" type="presOf" srcId="{F9A9DC0D-B626-4EEC-8714-13D1D0B30FF0}" destId="{5B938B8E-BE18-1442-A7E8-0211120EE0E9}" srcOrd="0" destOrd="0" presId="urn:microsoft.com/office/officeart/2005/8/layout/vList2"/>
    <dgm:cxn modelId="{814D5865-F898-8147-B428-BB0D8872B5E0}" type="presOf" srcId="{23E7AB20-59BD-49CF-A7BC-88FE15DCA0A7}" destId="{98ADE3E7-560F-6E4F-89A9-0D85EC83C770}" srcOrd="0" destOrd="0" presId="urn:microsoft.com/office/officeart/2005/8/layout/vList2"/>
    <dgm:cxn modelId="{D2C87484-9550-5843-BCDA-3F5ADDDD12F5}" srcId="{F9A9DC0D-B626-4EEC-8714-13D1D0B30FF0}" destId="{61C465BB-74ED-774F-90FA-6E580A11F6D1}" srcOrd="0" destOrd="0" parTransId="{FA3C688A-0A15-074C-A005-94ED887C02BE}" sibTransId="{CCD9FA98-B604-174C-8A73-3BF55380FF37}"/>
    <dgm:cxn modelId="{6FEEE0AF-34F5-4E02-9055-571DE4D11637}" srcId="{F9A9DC0D-B626-4EEC-8714-13D1D0B30FF0}" destId="{23E7AB20-59BD-49CF-A7BC-88FE15DCA0A7}" srcOrd="1" destOrd="0" parTransId="{9B0053A1-9D7C-415F-9F05-5357804BE218}" sibTransId="{AC5D1763-0EE5-4BD3-A9A0-1119AA28333B}"/>
    <dgm:cxn modelId="{E3955DDC-3FE8-1D4A-8575-AF22291FE60D}" type="presOf" srcId="{83404D95-4C4D-BC48-A152-59A241213B72}" destId="{41EF6957-08DB-9349-9E7B-99B75DE357BF}" srcOrd="0" destOrd="0" presId="urn:microsoft.com/office/officeart/2005/8/layout/vList2"/>
    <dgm:cxn modelId="{F7F35DFE-D60A-EB4D-B9FC-2F17F9BF012A}" type="presOf" srcId="{61C465BB-74ED-774F-90FA-6E580A11F6D1}" destId="{43F661D3-5D21-0F41-96A4-AACFFC4D40EB}" srcOrd="0" destOrd="0" presId="urn:microsoft.com/office/officeart/2005/8/layout/vList2"/>
    <dgm:cxn modelId="{F4716DEF-A49B-4E4C-BFB3-68DFBE84E5E4}" type="presParOf" srcId="{5B938B8E-BE18-1442-A7E8-0211120EE0E9}" destId="{43F661D3-5D21-0F41-96A4-AACFFC4D40EB}" srcOrd="0" destOrd="0" presId="urn:microsoft.com/office/officeart/2005/8/layout/vList2"/>
    <dgm:cxn modelId="{8F9183DD-3FCE-C543-A580-EE3B4D3C56ED}" type="presParOf" srcId="{5B938B8E-BE18-1442-A7E8-0211120EE0E9}" destId="{6C19524A-B0EF-0843-9C02-36A289A68BFE}" srcOrd="1" destOrd="0" presId="urn:microsoft.com/office/officeart/2005/8/layout/vList2"/>
    <dgm:cxn modelId="{643B6A82-75CF-0B4D-9285-0FAAD0451D0C}" type="presParOf" srcId="{5B938B8E-BE18-1442-A7E8-0211120EE0E9}" destId="{98ADE3E7-560F-6E4F-89A9-0D85EC83C770}" srcOrd="2" destOrd="0" presId="urn:microsoft.com/office/officeart/2005/8/layout/vList2"/>
    <dgm:cxn modelId="{9A6ECB3F-F48E-C240-991A-80CAAED165A8}" type="presParOf" srcId="{5B938B8E-BE18-1442-A7E8-0211120EE0E9}" destId="{09F09001-613C-D343-8D8C-9B1945137F77}" srcOrd="3" destOrd="0" presId="urn:microsoft.com/office/officeart/2005/8/layout/vList2"/>
    <dgm:cxn modelId="{F472A4DA-C26C-5544-90D1-D9C82068140C}" type="presParOf" srcId="{5B938B8E-BE18-1442-A7E8-0211120EE0E9}" destId="{41EF6957-08DB-9349-9E7B-99B75DE357B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D1E47E-3CCA-544A-BA16-A0648FCBEAA6}">
      <dsp:nvSpPr>
        <dsp:cNvPr id="0" name=""/>
        <dsp:cNvSpPr/>
      </dsp:nvSpPr>
      <dsp:spPr>
        <a:xfrm>
          <a:off x="0" y="99254"/>
          <a:ext cx="5728344" cy="151632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What impressed you the most about barefoot college and why?</a:t>
          </a:r>
        </a:p>
      </dsp:txBody>
      <dsp:txXfrm>
        <a:off x="74021" y="173275"/>
        <a:ext cx="5580302" cy="1368278"/>
      </dsp:txXfrm>
    </dsp:sp>
    <dsp:sp modelId="{98ADE3E7-560F-6E4F-89A9-0D85EC83C770}">
      <dsp:nvSpPr>
        <dsp:cNvPr id="0" name=""/>
        <dsp:cNvSpPr/>
      </dsp:nvSpPr>
      <dsp:spPr>
        <a:xfrm>
          <a:off x="0" y="1693335"/>
          <a:ext cx="5728344" cy="1516320"/>
        </a:xfrm>
        <a:prstGeom prst="roundRect">
          <a:avLst/>
        </a:prstGeom>
        <a:blipFill rotWithShape="1">
          <a:blip xmlns:r="http://schemas.openxmlformats.org/officeDocument/2006/relationships" r:embed="rId1">
            <a:duotone>
              <a:schemeClr val="accent2">
                <a:hueOff val="-692971"/>
                <a:satOff val="-2463"/>
                <a:lumOff val="491"/>
                <a:alphaOff val="0"/>
                <a:tint val="98000"/>
                <a:lumMod val="102000"/>
              </a:schemeClr>
              <a:schemeClr val="accent2">
                <a:hueOff val="-692971"/>
                <a:satOff val="-2463"/>
                <a:lumOff val="491"/>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What</a:t>
          </a:r>
          <a:r>
            <a:rPr lang="en-US" sz="2700" kern="1200" baseline="0" dirty="0"/>
            <a:t> point was made about education?</a:t>
          </a:r>
          <a:endParaRPr lang="en-US" sz="2700" kern="1200" dirty="0"/>
        </a:p>
      </dsp:txBody>
      <dsp:txXfrm>
        <a:off x="74021" y="1767356"/>
        <a:ext cx="5580302" cy="1368278"/>
      </dsp:txXfrm>
    </dsp:sp>
    <dsp:sp modelId="{C8A7796F-79CB-5749-9FD0-CB801869AAEC}">
      <dsp:nvSpPr>
        <dsp:cNvPr id="0" name=""/>
        <dsp:cNvSpPr/>
      </dsp:nvSpPr>
      <dsp:spPr>
        <a:xfrm>
          <a:off x="0" y="3287415"/>
          <a:ext cx="5728344" cy="1516320"/>
        </a:xfrm>
        <a:prstGeom prst="roundRect">
          <a:avLst/>
        </a:prstGeom>
        <a:blipFill rotWithShape="1">
          <a:blip xmlns:r="http://schemas.openxmlformats.org/officeDocument/2006/relationships" r:embed="rId1">
            <a:duotone>
              <a:schemeClr val="accent2">
                <a:hueOff val="-1385941"/>
                <a:satOff val="-4927"/>
                <a:lumOff val="982"/>
                <a:alphaOff val="0"/>
                <a:tint val="98000"/>
                <a:lumMod val="102000"/>
              </a:schemeClr>
              <a:schemeClr val="accent2">
                <a:hueOff val="-1385941"/>
                <a:satOff val="-4927"/>
                <a:lumOff val="982"/>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What relevance can the speech have to your education/educational system?</a:t>
          </a:r>
          <a:endParaRPr lang="el-GR" sz="2700" kern="1200" dirty="0"/>
        </a:p>
      </dsp:txBody>
      <dsp:txXfrm>
        <a:off x="74021" y="3361436"/>
        <a:ext cx="5580302" cy="1368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BAC05-F432-7D4D-9EBF-4FEBCAB2FE70}">
      <dsp:nvSpPr>
        <dsp:cNvPr id="0" name=""/>
        <dsp:cNvSpPr/>
      </dsp:nvSpPr>
      <dsp:spPr>
        <a:xfrm>
          <a:off x="0" y="262454"/>
          <a:ext cx="6826476" cy="17971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What kind of revolution does the speaker suggest should take place in the way we learn?</a:t>
          </a:r>
          <a:r>
            <a:rPr lang="el-GR" sz="3200" kern="1200" dirty="0"/>
            <a:t> </a:t>
          </a:r>
          <a:endParaRPr lang="en-US" sz="3200" kern="1200" dirty="0"/>
        </a:p>
      </dsp:txBody>
      <dsp:txXfrm>
        <a:off x="87728" y="350182"/>
        <a:ext cx="6651020" cy="1621664"/>
      </dsp:txXfrm>
    </dsp:sp>
    <dsp:sp modelId="{114E9CB6-C866-8740-8AB8-F52C39A6DF75}">
      <dsp:nvSpPr>
        <dsp:cNvPr id="0" name=""/>
        <dsp:cNvSpPr/>
      </dsp:nvSpPr>
      <dsp:spPr>
        <a:xfrm>
          <a:off x="0" y="2151734"/>
          <a:ext cx="6826476" cy="17971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How should the model of education change?</a:t>
          </a:r>
          <a:r>
            <a:rPr lang="el-GR" sz="3200" kern="1200"/>
            <a:t> </a:t>
          </a:r>
          <a:endParaRPr lang="en-US" sz="3200" kern="1200"/>
        </a:p>
      </dsp:txBody>
      <dsp:txXfrm>
        <a:off x="87728" y="2239462"/>
        <a:ext cx="6651020" cy="1621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661D3-5D21-0F41-96A4-AACFFC4D40EB}">
      <dsp:nvSpPr>
        <dsp:cNvPr id="0" name=""/>
        <dsp:cNvSpPr/>
      </dsp:nvSpPr>
      <dsp:spPr>
        <a:xfrm>
          <a:off x="0" y="99254"/>
          <a:ext cx="5728344" cy="1516320"/>
        </a:xfrm>
        <a:prstGeom prst="round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Do you agree or disagree with the speaker about encouraging diversity of talent?</a:t>
          </a:r>
        </a:p>
      </dsp:txBody>
      <dsp:txXfrm>
        <a:off x="74021" y="173275"/>
        <a:ext cx="5580302" cy="1368278"/>
      </dsp:txXfrm>
    </dsp:sp>
    <dsp:sp modelId="{98ADE3E7-560F-6E4F-89A9-0D85EC83C770}">
      <dsp:nvSpPr>
        <dsp:cNvPr id="0" name=""/>
        <dsp:cNvSpPr/>
      </dsp:nvSpPr>
      <dsp:spPr>
        <a:xfrm>
          <a:off x="0" y="1693335"/>
          <a:ext cx="5728344" cy="1516320"/>
        </a:xfrm>
        <a:prstGeom prst="roundRect">
          <a:avLst/>
        </a:prstGeom>
        <a:blipFill rotWithShape="1">
          <a:blip xmlns:r="http://schemas.openxmlformats.org/officeDocument/2006/relationships" r:embed="rId1">
            <a:duotone>
              <a:schemeClr val="accent2">
                <a:hueOff val="-692971"/>
                <a:satOff val="-2463"/>
                <a:lumOff val="491"/>
                <a:alphaOff val="0"/>
                <a:tint val="98000"/>
                <a:lumMod val="102000"/>
              </a:schemeClr>
              <a:schemeClr val="accent2">
                <a:hueOff val="-692971"/>
                <a:satOff val="-2463"/>
                <a:lumOff val="491"/>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Do you agree with the</a:t>
          </a:r>
          <a:r>
            <a:rPr lang="en-US" sz="2700" kern="1200" baseline="0" dirty="0"/>
            <a:t> point made about education?</a:t>
          </a:r>
          <a:endParaRPr lang="en-US" sz="2700" kern="1200" dirty="0"/>
        </a:p>
      </dsp:txBody>
      <dsp:txXfrm>
        <a:off x="74021" y="1767356"/>
        <a:ext cx="5580302" cy="1368278"/>
      </dsp:txXfrm>
    </dsp:sp>
    <dsp:sp modelId="{41EF6957-08DB-9349-9E7B-99B75DE357BF}">
      <dsp:nvSpPr>
        <dsp:cNvPr id="0" name=""/>
        <dsp:cNvSpPr/>
      </dsp:nvSpPr>
      <dsp:spPr>
        <a:xfrm>
          <a:off x="0" y="3287415"/>
          <a:ext cx="5728344" cy="1516320"/>
        </a:xfrm>
        <a:prstGeom prst="roundRect">
          <a:avLst/>
        </a:prstGeom>
        <a:blipFill rotWithShape="1">
          <a:blip xmlns:r="http://schemas.openxmlformats.org/officeDocument/2006/relationships" r:embed="rId1">
            <a:duotone>
              <a:schemeClr val="accent2">
                <a:hueOff val="-1385941"/>
                <a:satOff val="-4927"/>
                <a:lumOff val="982"/>
                <a:alphaOff val="0"/>
                <a:tint val="98000"/>
                <a:lumMod val="102000"/>
              </a:schemeClr>
              <a:schemeClr val="accent2">
                <a:hueOff val="-1385941"/>
                <a:satOff val="-4927"/>
                <a:lumOff val="982"/>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What other reforms do you think should take place in education?</a:t>
          </a:r>
          <a:endParaRPr lang="el-GR" sz="2700" kern="1200" dirty="0"/>
        </a:p>
      </dsp:txBody>
      <dsp:txXfrm>
        <a:off x="74021" y="3361436"/>
        <a:ext cx="5580302" cy="13682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017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CBC1C18-307B-4F68-A007-B5B542270E8D}" type="datetimeFigureOut">
              <a:rPr lang="en-US" smtClean="0"/>
              <a:t>4/20/21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493742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CBC1C18-307B-4F68-A007-B5B542270E8D}" type="datetimeFigureOut">
              <a:rPr lang="en-US" smtClean="0"/>
              <a:t>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63600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l-GR"/>
              <a:t>Κάντε κλικ για να επεξεργαστείτε τον τίτλο υποδείγματος</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l-GR"/>
              <a:t>Στυλ κειμένου υποδείγματος</a:t>
            </a:r>
          </a:p>
        </p:txBody>
      </p:sp>
      <p:sp>
        <p:nvSpPr>
          <p:cNvPr id="2" name="Date Placeholder 1"/>
          <p:cNvSpPr>
            <a:spLocks noGrp="1"/>
          </p:cNvSpPr>
          <p:nvPr>
            <p:ph type="dt" sz="half" idx="10"/>
          </p:nvPr>
        </p:nvSpPr>
        <p:spPr/>
        <p:txBody>
          <a:bodyPr/>
          <a:lstStyle/>
          <a:p>
            <a:fld id="{3CBC1C18-307B-4F68-A007-B5B542270E8D}" type="datetimeFigureOut">
              <a:rPr lang="en-US" smtClean="0"/>
              <a:t>4/20/21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5653523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9113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727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2042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E5059C3-6A89-4494-99FF-5A4D6FFD50EB}" type="datetimeFigureOut">
              <a:rPr lang="en-US" smtClean="0"/>
              <a:t>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192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4/20/21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5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4/20/21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49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4/20/21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889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4/20/21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49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7D525BB-DA17-4BA0-B3C8-3AC3ABC827E6}" type="datetimeFigureOut">
              <a:rPr lang="en-US" smtClean="0"/>
              <a:t>4/20/21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783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3885810" y="6041362"/>
            <a:ext cx="976879" cy="365125"/>
          </a:xfrm>
        </p:spPr>
        <p:txBody>
          <a:bodyPr/>
          <a:lstStyle/>
          <a:p>
            <a:fld id="{3CBC1C18-307B-4F68-A007-B5B542270E8D}" type="datetimeFigureOut">
              <a:rPr lang="en-US" smtClean="0"/>
              <a:t>4/20/21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r>
              <a:rPr lang="en-US"/>
              <a:t>
              </a:t>
            </a:r>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844711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a:t>
              </a:t>
            </a:r>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CBC1C18-307B-4F68-A007-B5B542270E8D}" type="datetimeFigureOut">
              <a:rPr lang="en-US" smtClean="0"/>
              <a:t>4/20/21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630674"/>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F70EB3-279A-6048-B5C6-C082B1CDB561}"/>
              </a:ext>
            </a:extLst>
          </p:cNvPr>
          <p:cNvSpPr>
            <a:spLocks noGrp="1"/>
          </p:cNvSpPr>
          <p:nvPr>
            <p:ph type="ctrTitle"/>
          </p:nvPr>
        </p:nvSpPr>
        <p:spPr>
          <a:xfrm>
            <a:off x="810001" y="639097"/>
            <a:ext cx="6446205" cy="3781101"/>
          </a:xfrm>
        </p:spPr>
        <p:txBody>
          <a:bodyPr>
            <a:normAutofit/>
          </a:bodyPr>
          <a:lstStyle/>
          <a:p>
            <a:r>
              <a:rPr lang="en-US" dirty="0"/>
              <a:t>Learning from the barefoot movement, by Bunker Roy</a:t>
            </a:r>
            <a:endParaRPr lang="el-GR" dirty="0"/>
          </a:p>
        </p:txBody>
      </p:sp>
      <p:sp>
        <p:nvSpPr>
          <p:cNvPr id="3" name="Υπότιτλος 2">
            <a:extLst>
              <a:ext uri="{FF2B5EF4-FFF2-40B4-BE49-F238E27FC236}">
                <a16:creationId xmlns:a16="http://schemas.microsoft.com/office/drawing/2014/main" id="{36B08F72-3550-A14C-BF95-DF6665F493C5}"/>
              </a:ext>
            </a:extLst>
          </p:cNvPr>
          <p:cNvSpPr>
            <a:spLocks noGrp="1"/>
          </p:cNvSpPr>
          <p:nvPr>
            <p:ph type="subTitle" idx="1"/>
          </p:nvPr>
        </p:nvSpPr>
        <p:spPr>
          <a:xfrm>
            <a:off x="810001" y="5280847"/>
            <a:ext cx="6446205" cy="785656"/>
          </a:xfrm>
        </p:spPr>
        <p:txBody>
          <a:bodyPr>
            <a:normAutofit/>
          </a:bodyPr>
          <a:lstStyle/>
          <a:p>
            <a:r>
              <a:rPr lang="en-US" dirty="0"/>
              <a:t>On education</a:t>
            </a:r>
            <a:endParaRPr lang="el-GR" dirty="0"/>
          </a:p>
        </p:txBody>
      </p:sp>
      <p:pic>
        <p:nvPicPr>
          <p:cNvPr id="6" name="Εικόνα 5" descr="Εικόνα που περιέχει άτομο, άνδρας, στάδιο, αρσενικό&#10;&#10;Περιγραφή που δημιουργήθηκε αυτόματα">
            <a:extLst>
              <a:ext uri="{FF2B5EF4-FFF2-40B4-BE49-F238E27FC236}">
                <a16:creationId xmlns:a16="http://schemas.microsoft.com/office/drawing/2014/main" id="{3597B638-8342-0C44-913D-23180208A96A}"/>
              </a:ext>
            </a:extLst>
          </p:cNvPr>
          <p:cNvPicPr>
            <a:picLocks noChangeAspect="1"/>
          </p:cNvPicPr>
          <p:nvPr/>
        </p:nvPicPr>
        <p:blipFill rotWithShape="1">
          <a:blip r:embed="rId2"/>
          <a:srcRect l="26309" r="17559"/>
          <a:stretch/>
        </p:blipFill>
        <p:spPr>
          <a:xfrm>
            <a:off x="7541342" y="2611818"/>
            <a:ext cx="4650658" cy="4246181"/>
          </a:xfrm>
          <a:prstGeom prst="rect">
            <a:avLst/>
          </a:prstGeom>
          <a:ln w="19050">
            <a:solidFill>
              <a:schemeClr val="accent1"/>
            </a:solidFill>
          </a:ln>
        </p:spPr>
      </p:pic>
      <p:pic>
        <p:nvPicPr>
          <p:cNvPr id="11" name="Picture 4">
            <a:extLst>
              <a:ext uri="{FF2B5EF4-FFF2-40B4-BE49-F238E27FC236}">
                <a16:creationId xmlns:a16="http://schemas.microsoft.com/office/drawing/2014/main" id="{F4112455-374E-4535-9886-46F23E1BCD59}"/>
              </a:ext>
            </a:extLst>
          </p:cNvPr>
          <p:cNvPicPr>
            <a:picLocks noChangeAspect="1"/>
          </p:cNvPicPr>
          <p:nvPr/>
        </p:nvPicPr>
        <p:blipFill rotWithShape="1">
          <a:blip r:embed="rId3"/>
          <a:srcRect t="18902" r="3" b="3"/>
          <a:stretch/>
        </p:blipFill>
        <p:spPr>
          <a:xfrm>
            <a:off x="7541342" y="10"/>
            <a:ext cx="4650658" cy="2611807"/>
          </a:xfrm>
          <a:prstGeom prst="rect">
            <a:avLst/>
          </a:prstGeom>
          <a:ln w="19050">
            <a:solidFill>
              <a:schemeClr val="accent1"/>
            </a:solidFill>
          </a:ln>
        </p:spPr>
      </p:pic>
    </p:spTree>
    <p:extLst>
      <p:ext uri="{BB962C8B-B14F-4D97-AF65-F5344CB8AC3E}">
        <p14:creationId xmlns:p14="http://schemas.microsoft.com/office/powerpoint/2010/main" val="168498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par>
                                <p:cTn id="11" presetID="10" presetClass="entr" presetSubtype="0" fill="hold" grpId="0" nodeType="with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400"/>
                                        <p:tgtEl>
                                          <p:spTgt spid="3">
                                            <p:txEl>
                                              <p:pRg st="0" end="0"/>
                                            </p:txEl>
                                          </p:spTgt>
                                        </p:tgtEl>
                                      </p:cBhvr>
                                    </p:animEffect>
                                  </p:childTnLst>
                                </p:cTn>
                              </p:par>
                              <p:par>
                                <p:cTn id="14" presetID="10" presetClass="entr" presetSubtype="0" fill="hold" grpId="0" nodeType="with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CFCB18-7B13-3A41-AE42-2658D8E3C99E}"/>
              </a:ext>
            </a:extLst>
          </p:cNvPr>
          <p:cNvSpPr>
            <a:spLocks noGrp="1"/>
          </p:cNvSpPr>
          <p:nvPr>
            <p:ph type="title"/>
          </p:nvPr>
        </p:nvSpPr>
        <p:spPr>
          <a:xfrm>
            <a:off x="810000" y="447188"/>
            <a:ext cx="10571998" cy="970450"/>
          </a:xfrm>
        </p:spPr>
        <p:txBody>
          <a:bodyPr>
            <a:normAutofit/>
          </a:bodyPr>
          <a:lstStyle/>
          <a:p>
            <a:r>
              <a:rPr lang="en-US" dirty="0"/>
              <a:t>Rhetorical strategies</a:t>
            </a:r>
            <a:endParaRPr lang="el-GR" dirty="0"/>
          </a:p>
        </p:txBody>
      </p:sp>
      <p:sp>
        <p:nvSpPr>
          <p:cNvPr id="3" name="Θέση περιεχομένου 2">
            <a:extLst>
              <a:ext uri="{FF2B5EF4-FFF2-40B4-BE49-F238E27FC236}">
                <a16:creationId xmlns:a16="http://schemas.microsoft.com/office/drawing/2014/main" id="{40134714-4A17-D249-AAC3-0BF61467E4C6}"/>
              </a:ext>
            </a:extLst>
          </p:cNvPr>
          <p:cNvSpPr>
            <a:spLocks noGrp="1"/>
          </p:cNvSpPr>
          <p:nvPr>
            <p:ph idx="1"/>
          </p:nvPr>
        </p:nvSpPr>
        <p:spPr>
          <a:xfrm>
            <a:off x="633361" y="2524211"/>
            <a:ext cx="7596238" cy="4559643"/>
          </a:xfrm>
        </p:spPr>
        <p:txBody>
          <a:bodyPr>
            <a:normAutofit/>
          </a:bodyPr>
          <a:lstStyle/>
          <a:p>
            <a:r>
              <a:rPr lang="en-US" sz="2400" dirty="0">
                <a:latin typeface="Times New Roman" panose="02020603050405020304" pitchFamily="18" charset="0"/>
                <a:cs typeface="Times New Roman" panose="02020603050405020304" pitchFamily="18" charset="0"/>
              </a:rPr>
              <a:t>How does the speaker introduce his subject?</a:t>
            </a:r>
            <a:endParaRPr lang="el-GR"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What examples does the speaker use to explain that “we become enthralled to some ideas”</a:t>
            </a:r>
            <a:endParaRPr lang="el-GR"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Consider the impact of the humor used in this talk on the audience. To what effect is it used apart from being merely entertaining? Give an example. </a:t>
            </a:r>
            <a:endParaRPr lang="el-GR"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Give some examples of sarcasm. What effect does it have on the audience?</a:t>
            </a:r>
            <a:endParaRPr lang="el-GR"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 does the speaker end his speech? How effective is it and why?</a:t>
            </a:r>
            <a:endParaRPr lang="el-GR" sz="24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ea typeface="MS Mincho" panose="02020609040205080304" pitchFamily="49" charset="-128"/>
            </a:endParaRPr>
          </a:p>
          <a:p>
            <a:pPr marL="0" indent="0">
              <a:buNone/>
            </a:pPr>
            <a:endParaRPr lang="el-GR" dirty="0"/>
          </a:p>
        </p:txBody>
      </p:sp>
      <p:pic>
        <p:nvPicPr>
          <p:cNvPr id="6" name="Εικόνα 5" descr="Εικόνα που περιέχει κείμενο, άτομο, άνδρας, όρθιος&#10;&#10;Περιγραφή που δημιουργήθηκε αυτόματα">
            <a:extLst>
              <a:ext uri="{FF2B5EF4-FFF2-40B4-BE49-F238E27FC236}">
                <a16:creationId xmlns:a16="http://schemas.microsoft.com/office/drawing/2014/main" id="{1591E7E5-A104-A549-AEC3-6F26DECEA1EF}"/>
              </a:ext>
            </a:extLst>
          </p:cNvPr>
          <p:cNvPicPr>
            <a:picLocks noChangeAspect="1"/>
          </p:cNvPicPr>
          <p:nvPr/>
        </p:nvPicPr>
        <p:blipFill rotWithShape="1">
          <a:blip r:embed="rId2"/>
          <a:srcRect l="344" r="40588" b="-3"/>
          <a:stretch/>
        </p:blipFill>
        <p:spPr>
          <a:xfrm>
            <a:off x="8750343" y="2524211"/>
            <a:ext cx="2915860" cy="362836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02635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CFCB18-7B13-3A41-AE42-2658D8E3C99E}"/>
              </a:ext>
            </a:extLst>
          </p:cNvPr>
          <p:cNvSpPr>
            <a:spLocks noGrp="1"/>
          </p:cNvSpPr>
          <p:nvPr>
            <p:ph type="title"/>
          </p:nvPr>
        </p:nvSpPr>
        <p:spPr>
          <a:xfrm>
            <a:off x="810000" y="447188"/>
            <a:ext cx="10484076" cy="970450"/>
          </a:xfrm>
          <a:effectLst/>
        </p:spPr>
        <p:txBody>
          <a:bodyPr>
            <a:normAutofit fontScale="90000"/>
          </a:bodyPr>
          <a:lstStyle/>
          <a:p>
            <a:r>
              <a:rPr lang="en-US" dirty="0"/>
              <a:t>Vocabulary: </a:t>
            </a:r>
            <a:r>
              <a:rPr lang="en-US" sz="3100" dirty="0"/>
              <a:t>complete the blanks with the words given </a:t>
            </a:r>
            <a:endParaRPr lang="el-GR" sz="3100" dirty="0"/>
          </a:p>
        </p:txBody>
      </p:sp>
      <p:sp>
        <p:nvSpPr>
          <p:cNvPr id="3" name="Θέση περιεχομένου 2">
            <a:extLst>
              <a:ext uri="{FF2B5EF4-FFF2-40B4-BE49-F238E27FC236}">
                <a16:creationId xmlns:a16="http://schemas.microsoft.com/office/drawing/2014/main" id="{40134714-4A17-D249-AAC3-0BF61467E4C6}"/>
              </a:ext>
            </a:extLst>
          </p:cNvPr>
          <p:cNvSpPr>
            <a:spLocks noGrp="1"/>
          </p:cNvSpPr>
          <p:nvPr>
            <p:ph sz="half" idx="1"/>
          </p:nvPr>
        </p:nvSpPr>
        <p:spPr>
          <a:xfrm>
            <a:off x="0" y="2099014"/>
            <a:ext cx="10273553" cy="5190564"/>
          </a:xfrm>
          <a:effectLst/>
        </p:spPr>
        <p:txBody>
          <a:bodyPr>
            <a:normAutofit fontScale="47500" lnSpcReduction="20000"/>
          </a:bodyPr>
          <a:lstStyle/>
          <a:p>
            <a:r>
              <a:rPr lang="en-US" sz="3800" dirty="0">
                <a:latin typeface="Times New Roman" panose="02020603050405020304" pitchFamily="18" charset="0"/>
                <a:cs typeface="Times New Roman" panose="02020603050405020304" pitchFamily="18" charset="0"/>
              </a:rPr>
              <a:t>It didn't matter that she had no choice, the _______ was the same. </a:t>
            </a:r>
            <a:endParaRPr lang="el-GR"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The first half of the 20th century saw the UK's strength seriously _______ in two World Wars.</a:t>
            </a:r>
            <a:endParaRPr lang="el-GR"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Life does not evolve in _______ ways. It works in multiple circular ways. </a:t>
            </a:r>
            <a:endParaRPr lang="el-GR"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Into that gap has come a _______ private education system.</a:t>
            </a:r>
            <a:endParaRPr lang="el-GR"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A considerable economy was effected by a _______ in the establishment for collecting the land tax.</a:t>
            </a:r>
            <a:endParaRPr lang="el-GR"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To unlearn, we must learn to _______ ourselves. </a:t>
            </a:r>
            <a:endParaRPr lang="el-GR"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To some people, a global economic crisis still poses a _______ threat. </a:t>
            </a:r>
            <a:endParaRPr lang="el-GR"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He suggested the center change their _______ and not tape calls in the future.</a:t>
            </a:r>
            <a:endParaRPr lang="el-GR"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Because I am a seeker of truth, I do not accept every bit of _______ as fact.</a:t>
            </a:r>
            <a:endParaRPr lang="el-GR"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In _______ with your request, I am sending you the following information.  </a:t>
            </a:r>
            <a:endParaRPr lang="el-GR"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Not only in trade liberalization but in every other aspect of globalization even seemingly _______ efforts have often backfired.</a:t>
            </a:r>
            <a:endParaRPr lang="el-GR" sz="3800" dirty="0">
              <a:latin typeface="Times New Roman" panose="02020603050405020304" pitchFamily="18" charset="0"/>
              <a:cs typeface="Times New Roman" panose="02020603050405020304" pitchFamily="18" charset="0"/>
            </a:endParaRPr>
          </a:p>
          <a:p>
            <a:r>
              <a:rPr lang="en-US" sz="3800" dirty="0">
                <a:latin typeface="Times New Roman" panose="02020603050405020304" pitchFamily="18" charset="0"/>
                <a:cs typeface="Times New Roman" panose="02020603050405020304" pitchFamily="18" charset="0"/>
              </a:rPr>
              <a:t>Critics charge the higher interest rates will ______ economic development.</a:t>
            </a:r>
            <a:endParaRPr lang="el-GR" sz="3800" dirty="0">
              <a:latin typeface="Times New Roman" panose="02020603050405020304" pitchFamily="18" charset="0"/>
              <a:cs typeface="Times New Roman" panose="02020603050405020304" pitchFamily="18" charset="0"/>
            </a:endParaRPr>
          </a:p>
          <a:p>
            <a:endParaRPr lang="el-GR" sz="2000" dirty="0"/>
          </a:p>
        </p:txBody>
      </p:sp>
      <p:sp>
        <p:nvSpPr>
          <p:cNvPr id="4" name="Θέση περιεχομένου 3">
            <a:extLst>
              <a:ext uri="{FF2B5EF4-FFF2-40B4-BE49-F238E27FC236}">
                <a16:creationId xmlns:a16="http://schemas.microsoft.com/office/drawing/2014/main" id="{82263C9F-72F2-954F-A642-D2BBA35A28A9}"/>
              </a:ext>
            </a:extLst>
          </p:cNvPr>
          <p:cNvSpPr>
            <a:spLocks noGrp="1"/>
          </p:cNvSpPr>
          <p:nvPr>
            <p:ph sz="half" idx="2"/>
          </p:nvPr>
        </p:nvSpPr>
        <p:spPr>
          <a:xfrm>
            <a:off x="9747234" y="2404238"/>
            <a:ext cx="2444766" cy="4580116"/>
          </a:xfrm>
        </p:spPr>
        <p:txBody>
          <a:bodyPr>
            <a:normAutofit fontScale="47500" lnSpcReduction="20000"/>
          </a:bodyPr>
          <a:lstStyle/>
          <a:p>
            <a:r>
              <a:rPr lang="en-US" sz="3800" b="1" dirty="0"/>
              <a:t>Suppress</a:t>
            </a:r>
          </a:p>
          <a:p>
            <a:r>
              <a:rPr lang="en-US" sz="3800" b="1" dirty="0"/>
              <a:t>Dogma</a:t>
            </a:r>
          </a:p>
          <a:p>
            <a:r>
              <a:rPr lang="en-US" sz="3800" b="1" dirty="0"/>
              <a:t>Disenthrall</a:t>
            </a:r>
          </a:p>
          <a:p>
            <a:r>
              <a:rPr lang="en-US" sz="3800" b="1" dirty="0"/>
              <a:t>Flourishing</a:t>
            </a:r>
          </a:p>
          <a:p>
            <a:r>
              <a:rPr lang="en-US" sz="3800" b="1" dirty="0"/>
              <a:t>Linear</a:t>
            </a:r>
          </a:p>
          <a:p>
            <a:r>
              <a:rPr lang="en-US" sz="3800" b="1" dirty="0"/>
              <a:t>Potential</a:t>
            </a:r>
          </a:p>
          <a:p>
            <a:r>
              <a:rPr lang="en-US" sz="3800" b="1" dirty="0"/>
              <a:t>Depleted</a:t>
            </a:r>
          </a:p>
          <a:p>
            <a:r>
              <a:rPr lang="en-US" sz="3800" b="1" dirty="0"/>
              <a:t>Policy</a:t>
            </a:r>
          </a:p>
          <a:p>
            <a:r>
              <a:rPr lang="en-US" sz="3800" b="1" dirty="0"/>
              <a:t>Well-intentioned</a:t>
            </a:r>
          </a:p>
          <a:p>
            <a:r>
              <a:rPr lang="en-US" sz="3800" b="1" dirty="0"/>
              <a:t>Conformity</a:t>
            </a:r>
          </a:p>
          <a:p>
            <a:r>
              <a:rPr lang="en-US" sz="3800" b="1" dirty="0"/>
              <a:t>Outcome</a:t>
            </a:r>
          </a:p>
          <a:p>
            <a:r>
              <a:rPr lang="en-US" sz="3800" b="1" dirty="0"/>
              <a:t>reform</a:t>
            </a:r>
          </a:p>
          <a:p>
            <a:endParaRPr lang="en-US" sz="3200" dirty="0"/>
          </a:p>
          <a:p>
            <a:endParaRPr lang="en-US" dirty="0"/>
          </a:p>
          <a:p>
            <a:endParaRPr lang="el-GR" dirty="0"/>
          </a:p>
        </p:txBody>
      </p:sp>
    </p:spTree>
    <p:extLst>
      <p:ext uri="{BB962C8B-B14F-4D97-AF65-F5344CB8AC3E}">
        <p14:creationId xmlns:p14="http://schemas.microsoft.com/office/powerpoint/2010/main" val="132870127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0CDAEB9-593B-409D-8DBD-F4D0841E6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3">
            <a:extLst>
              <a:ext uri="{FF2B5EF4-FFF2-40B4-BE49-F238E27FC236}">
                <a16:creationId xmlns:a16="http://schemas.microsoft.com/office/drawing/2014/main" id="{A7A823B4-46C7-481B-9D74-01B710567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6CFCB18-7B13-3A41-AE42-2658D8E3C99E}"/>
              </a:ext>
            </a:extLst>
          </p:cNvPr>
          <p:cNvSpPr>
            <a:spLocks noGrp="1"/>
          </p:cNvSpPr>
          <p:nvPr>
            <p:ph type="title"/>
          </p:nvPr>
        </p:nvSpPr>
        <p:spPr>
          <a:xfrm>
            <a:off x="641754" y="1687286"/>
            <a:ext cx="3269463" cy="3978017"/>
          </a:xfrm>
        </p:spPr>
        <p:txBody>
          <a:bodyPr anchor="t">
            <a:normAutofit/>
          </a:bodyPr>
          <a:lstStyle/>
          <a:p>
            <a:r>
              <a:rPr lang="en-US" sz="4400"/>
              <a:t>Your thoughts </a:t>
            </a:r>
            <a:endParaRPr lang="el-GR" sz="4400"/>
          </a:p>
        </p:txBody>
      </p:sp>
      <p:graphicFrame>
        <p:nvGraphicFramePr>
          <p:cNvPr id="19" name="Θέση περιεχομένου 2">
            <a:extLst>
              <a:ext uri="{FF2B5EF4-FFF2-40B4-BE49-F238E27FC236}">
                <a16:creationId xmlns:a16="http://schemas.microsoft.com/office/drawing/2014/main" id="{3FD586CB-4D8F-45B7-827A-519230A3B304}"/>
              </a:ext>
            </a:extLst>
          </p:cNvPr>
          <p:cNvGraphicFramePr>
            <a:graphicFrameLocks noGrp="1"/>
          </p:cNvGraphicFramePr>
          <p:nvPr>
            <p:ph idx="1"/>
            <p:extLst>
              <p:ext uri="{D42A27DB-BD31-4B8C-83A1-F6EECF244321}">
                <p14:modId xmlns:p14="http://schemas.microsoft.com/office/powerpoint/2010/main" val="3128630084"/>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699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CFCB18-7B13-3A41-AE42-2658D8E3C99E}"/>
              </a:ext>
            </a:extLst>
          </p:cNvPr>
          <p:cNvSpPr>
            <a:spLocks noGrp="1"/>
          </p:cNvSpPr>
          <p:nvPr>
            <p:ph type="title"/>
          </p:nvPr>
        </p:nvSpPr>
        <p:spPr>
          <a:effectLst/>
        </p:spPr>
        <p:txBody>
          <a:bodyPr>
            <a:normAutofit/>
          </a:bodyPr>
          <a:lstStyle/>
          <a:p>
            <a:r>
              <a:rPr lang="en-US" dirty="0"/>
              <a:t>Main ideas</a:t>
            </a:r>
            <a:endParaRPr lang="el-GR" dirty="0"/>
          </a:p>
        </p:txBody>
      </p:sp>
      <p:sp>
        <p:nvSpPr>
          <p:cNvPr id="3" name="Θέση περιεχομένου 2">
            <a:extLst>
              <a:ext uri="{FF2B5EF4-FFF2-40B4-BE49-F238E27FC236}">
                <a16:creationId xmlns:a16="http://schemas.microsoft.com/office/drawing/2014/main" id="{40134714-4A17-D249-AAC3-0BF61467E4C6}"/>
              </a:ext>
            </a:extLst>
          </p:cNvPr>
          <p:cNvSpPr>
            <a:spLocks noGrp="1"/>
          </p:cNvSpPr>
          <p:nvPr>
            <p:ph idx="1"/>
          </p:nvPr>
        </p:nvSpPr>
        <p:spPr>
          <a:xfrm>
            <a:off x="547269" y="2280083"/>
            <a:ext cx="11097459" cy="4130729"/>
          </a:xfrm>
          <a:effectLst/>
        </p:spPr>
        <p:txBody>
          <a:bodyPr>
            <a:normAutofit lnSpcReduction="10000"/>
          </a:bodyPr>
          <a:lstStyle/>
          <a:p>
            <a:pPr marL="0" indent="0">
              <a:buNone/>
            </a:pPr>
            <a:endParaRPr lang="en-US" dirty="0">
              <a:latin typeface="Times New Roman" panose="02020603050405020304" pitchFamily="18" charset="0"/>
              <a:ea typeface="MS Mincho" panose="02020609040205080304" pitchFamily="49" charset="-128"/>
            </a:endParaRPr>
          </a:p>
          <a:p>
            <a:pPr>
              <a:buFont typeface="Courier New" panose="02070309020205020404" pitchFamily="49" charset="0"/>
              <a:buChar char="o"/>
            </a:pPr>
            <a:r>
              <a:rPr lang="en-US" sz="2400" dirty="0">
                <a:latin typeface="Times New Roman" panose="02020603050405020304" pitchFamily="18" charset="0"/>
                <a:ea typeface="MS Mincho" panose="02020609040205080304" pitchFamily="49" charset="-128"/>
                <a:cs typeface="Times New Roman" panose="02020603050405020304" pitchFamily="18" charset="0"/>
              </a:rPr>
              <a:t>What are the main principles of barefoot college?</a:t>
            </a:r>
            <a:r>
              <a:rPr lang="el-GR"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GB" sz="2400" dirty="0">
                <a:latin typeface="Times New Roman" panose="02020603050405020304" pitchFamily="18" charset="0"/>
                <a:ea typeface="MS Mincho" panose="02020609040205080304" pitchFamily="49" charset="-128"/>
                <a:cs typeface="Times New Roman" panose="02020603050405020304" pitchFamily="18" charset="0"/>
              </a:rPr>
              <a:t>How was a ‘professional’ defined in the barefoot college?</a:t>
            </a:r>
            <a:r>
              <a:rPr lang="el-GR"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sz="2400" dirty="0">
                <a:latin typeface="Times New Roman" panose="02020603050405020304" pitchFamily="18" charset="0"/>
                <a:ea typeface="MS Mincho" panose="02020609040205080304" pitchFamily="49" charset="-128"/>
                <a:cs typeface="Times New Roman" panose="02020603050405020304" pitchFamily="18" charset="0"/>
              </a:rPr>
              <a:t>How did they train people who were highly illiterate and could not speak the same language?</a:t>
            </a:r>
          </a:p>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How did women contribute to barefoot college?</a:t>
            </a:r>
            <a:endParaRPr lang="el-GR" sz="24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What is said about people with “certificates”?</a:t>
            </a:r>
            <a:endParaRPr lang="el-GR" sz="2400"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Which countries were barefoot colleges built in?</a:t>
            </a:r>
          </a:p>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What point is made about the solution of problems in the conclusion?</a:t>
            </a:r>
            <a:endParaRPr lang="el-GR" sz="2400" dirty="0">
              <a:latin typeface="Times New Roman" panose="02020603050405020304" pitchFamily="18" charset="0"/>
              <a:cs typeface="Times New Roman" panose="02020603050405020304" pitchFamily="18" charset="0"/>
            </a:endParaRPr>
          </a:p>
          <a:p>
            <a:pPr marL="0" indent="0">
              <a:buNone/>
            </a:pPr>
            <a:endParaRPr lang="el-GR" sz="2000" dirty="0"/>
          </a:p>
        </p:txBody>
      </p:sp>
      <p:pic>
        <p:nvPicPr>
          <p:cNvPr id="5" name="Εικόνα 4" descr="Εικόνα που περιέχει ουρανός, υπαίθριος, άτομο&#10;&#10;Περιγραφή που δημιουργήθηκε αυτόματα">
            <a:extLst>
              <a:ext uri="{FF2B5EF4-FFF2-40B4-BE49-F238E27FC236}">
                <a16:creationId xmlns:a16="http://schemas.microsoft.com/office/drawing/2014/main" id="{C0F762CC-9B6D-024D-BCEB-74A3681E975D}"/>
              </a:ext>
            </a:extLst>
          </p:cNvPr>
          <p:cNvPicPr>
            <a:picLocks noChangeAspect="1"/>
          </p:cNvPicPr>
          <p:nvPr/>
        </p:nvPicPr>
        <p:blipFill>
          <a:blip r:embed="rId2"/>
          <a:stretch>
            <a:fillRect/>
          </a:stretch>
        </p:blipFill>
        <p:spPr>
          <a:xfrm>
            <a:off x="7166919" y="447188"/>
            <a:ext cx="4621770" cy="2522666"/>
          </a:xfrm>
          <a:prstGeom prst="rect">
            <a:avLst/>
          </a:prstGeom>
        </p:spPr>
      </p:pic>
    </p:spTree>
    <p:extLst>
      <p:ext uri="{BB962C8B-B14F-4D97-AF65-F5344CB8AC3E}">
        <p14:creationId xmlns:p14="http://schemas.microsoft.com/office/powerpoint/2010/main" val="158111130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CFCB18-7B13-3A41-AE42-2658D8E3C99E}"/>
              </a:ext>
            </a:extLst>
          </p:cNvPr>
          <p:cNvSpPr>
            <a:spLocks noGrp="1"/>
          </p:cNvSpPr>
          <p:nvPr>
            <p:ph type="title"/>
          </p:nvPr>
        </p:nvSpPr>
        <p:spPr>
          <a:effectLst/>
        </p:spPr>
        <p:txBody>
          <a:bodyPr>
            <a:normAutofit/>
          </a:bodyPr>
          <a:lstStyle/>
          <a:p>
            <a:r>
              <a:rPr lang="en-US" dirty="0"/>
              <a:t>Rhetorical strategies</a:t>
            </a:r>
            <a:endParaRPr lang="el-GR" dirty="0"/>
          </a:p>
        </p:txBody>
      </p:sp>
      <p:sp>
        <p:nvSpPr>
          <p:cNvPr id="3" name="Θέση περιεχομένου 2">
            <a:extLst>
              <a:ext uri="{FF2B5EF4-FFF2-40B4-BE49-F238E27FC236}">
                <a16:creationId xmlns:a16="http://schemas.microsoft.com/office/drawing/2014/main" id="{40134714-4A17-D249-AAC3-0BF61467E4C6}"/>
              </a:ext>
            </a:extLst>
          </p:cNvPr>
          <p:cNvSpPr>
            <a:spLocks noGrp="1"/>
          </p:cNvSpPr>
          <p:nvPr>
            <p:ph idx="1"/>
          </p:nvPr>
        </p:nvSpPr>
        <p:spPr>
          <a:xfrm>
            <a:off x="863882" y="2185988"/>
            <a:ext cx="10875037" cy="4130729"/>
          </a:xfrm>
          <a:effectLst/>
        </p:spPr>
        <p:txBody>
          <a:bodyPr>
            <a:normAutofit/>
          </a:bodyPr>
          <a:lstStyle/>
          <a:p>
            <a:pPr>
              <a:buFont typeface="Courier New" panose="02070309020205020404" pitchFamily="49" charset="0"/>
              <a:buChar char="o"/>
            </a:pPr>
            <a:r>
              <a:rPr lang="en-US" sz="2000" dirty="0"/>
              <a:t>How does the speaker introduce his talk about barefoot college?</a:t>
            </a:r>
          </a:p>
          <a:p>
            <a:pPr>
              <a:buFont typeface="Courier New" panose="02070309020205020404" pitchFamily="49" charset="0"/>
              <a:buChar char="o"/>
            </a:pPr>
            <a:r>
              <a:rPr lang="en-US" sz="2000" dirty="0"/>
              <a:t>The speaker uses many examples to describe the construction of the first barefoot college. Briefly mention some of them. What is the effect of using multiple examples?</a:t>
            </a:r>
          </a:p>
          <a:p>
            <a:pPr>
              <a:buFont typeface="Courier New" panose="02070309020205020404" pitchFamily="49" charset="0"/>
              <a:buChar char="o"/>
            </a:pPr>
            <a:r>
              <a:rPr lang="en-US" sz="2000" dirty="0"/>
              <a:t>What instances of humor can you identify? What do you think is the effect of such humor on the audience?</a:t>
            </a:r>
          </a:p>
          <a:p>
            <a:pPr>
              <a:buFont typeface="Courier New" panose="02070309020205020404" pitchFamily="49" charset="0"/>
              <a:buChar char="o"/>
            </a:pPr>
            <a:r>
              <a:rPr lang="en-US" sz="2000" dirty="0"/>
              <a:t>What do you think is the effect of saying “puppets are made of World Bank recycled paper reports”?</a:t>
            </a:r>
          </a:p>
          <a:p>
            <a:pPr marL="0" indent="0">
              <a:buNone/>
            </a:pPr>
            <a:endParaRPr lang="el-GR" sz="2000" dirty="0"/>
          </a:p>
        </p:txBody>
      </p:sp>
      <p:pic>
        <p:nvPicPr>
          <p:cNvPr id="5" name="Εικόνα 4" descr="Εικόνα που περιέχει υπαίθριος, άτομο, χορευτής, άθλημα&#10;&#10;Περιγραφή που δημιουργήθηκε αυτόματα">
            <a:extLst>
              <a:ext uri="{FF2B5EF4-FFF2-40B4-BE49-F238E27FC236}">
                <a16:creationId xmlns:a16="http://schemas.microsoft.com/office/drawing/2014/main" id="{362E8FCA-F666-484D-B74F-A03D1128A098}"/>
              </a:ext>
            </a:extLst>
          </p:cNvPr>
          <p:cNvPicPr>
            <a:picLocks noChangeAspect="1"/>
          </p:cNvPicPr>
          <p:nvPr/>
        </p:nvPicPr>
        <p:blipFill>
          <a:blip r:embed="rId2"/>
          <a:stretch>
            <a:fillRect/>
          </a:stretch>
        </p:blipFill>
        <p:spPr>
          <a:xfrm>
            <a:off x="8382000" y="325695"/>
            <a:ext cx="3356919" cy="2183885"/>
          </a:xfrm>
          <a:prstGeom prst="rect">
            <a:avLst/>
          </a:prstGeom>
        </p:spPr>
      </p:pic>
    </p:spTree>
    <p:extLst>
      <p:ext uri="{BB962C8B-B14F-4D97-AF65-F5344CB8AC3E}">
        <p14:creationId xmlns:p14="http://schemas.microsoft.com/office/powerpoint/2010/main" val="276259167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CFCB18-7B13-3A41-AE42-2658D8E3C99E}"/>
              </a:ext>
            </a:extLst>
          </p:cNvPr>
          <p:cNvSpPr>
            <a:spLocks noGrp="1"/>
          </p:cNvSpPr>
          <p:nvPr>
            <p:ph type="title"/>
          </p:nvPr>
        </p:nvSpPr>
        <p:spPr>
          <a:effectLst/>
        </p:spPr>
        <p:txBody>
          <a:bodyPr>
            <a:normAutofit/>
          </a:bodyPr>
          <a:lstStyle/>
          <a:p>
            <a:r>
              <a:rPr lang="en-US" dirty="0"/>
              <a:t>Rhetorical strategies</a:t>
            </a:r>
            <a:endParaRPr lang="el-GR" dirty="0"/>
          </a:p>
        </p:txBody>
      </p:sp>
      <p:sp>
        <p:nvSpPr>
          <p:cNvPr id="3" name="Θέση περιεχομένου 2">
            <a:extLst>
              <a:ext uri="{FF2B5EF4-FFF2-40B4-BE49-F238E27FC236}">
                <a16:creationId xmlns:a16="http://schemas.microsoft.com/office/drawing/2014/main" id="{40134714-4A17-D249-AAC3-0BF61467E4C6}"/>
              </a:ext>
            </a:extLst>
          </p:cNvPr>
          <p:cNvSpPr>
            <a:spLocks noGrp="1"/>
          </p:cNvSpPr>
          <p:nvPr>
            <p:ph idx="1"/>
          </p:nvPr>
        </p:nvSpPr>
        <p:spPr>
          <a:xfrm>
            <a:off x="863882" y="2185988"/>
            <a:ext cx="10875037" cy="4130729"/>
          </a:xfrm>
          <a:effectLst/>
        </p:spPr>
        <p:txBody>
          <a:bodyPr>
            <a:normAutofit/>
          </a:bodyPr>
          <a:lstStyle/>
          <a:p>
            <a:pPr>
              <a:buFont typeface="Courier New" panose="02070309020205020404" pitchFamily="49" charset="0"/>
              <a:buChar char="o"/>
            </a:pPr>
            <a:r>
              <a:rPr lang="en-US" sz="2000" dirty="0"/>
              <a:t>What do you think is the effect of quoting the woman’s reply about the benefit of having solar-electricity in a snow-covered hut in Ladakh at -0,  </a:t>
            </a:r>
            <a:r>
              <a:rPr lang="en-US" sz="2000" i="1" dirty="0"/>
              <a:t>"It's the first time I can see my husband's face in winter”?</a:t>
            </a:r>
          </a:p>
          <a:p>
            <a:pPr>
              <a:buFont typeface="Courier New" panose="02070309020205020404" pitchFamily="49" charset="0"/>
              <a:buChar char="o"/>
            </a:pPr>
            <a:r>
              <a:rPr lang="en-US" sz="2000" dirty="0"/>
              <a:t>The speaker frequently reports what people told him in direct speech. What do you think is the effect on the audience?</a:t>
            </a:r>
          </a:p>
          <a:p>
            <a:pPr>
              <a:buFont typeface="Courier New" panose="02070309020205020404" pitchFamily="49" charset="0"/>
              <a:buChar char="o"/>
            </a:pPr>
            <a:r>
              <a:rPr lang="en-US" sz="2000" dirty="0"/>
              <a:t>What strategies does the speaker use to end his speech in “</a:t>
            </a:r>
            <a:r>
              <a:rPr lang="en-US" i="1" dirty="0"/>
              <a:t>I'll just wind up by saying that I think you don't have to look for solutions outside. Look for solutions within. And listen to people. They have the solutions in front of you. They're all over the world. Don't even worry. Don't listen to the World Bank, listen to the people on the ground. They have all the solutions in the world. I'll end with a quotation by Mahatma Gandhi. ‘First they ignore you, then they laugh at you, then they fight you, and then you win.’"</a:t>
            </a:r>
            <a:r>
              <a:rPr lang="en-US" dirty="0"/>
              <a:t> </a:t>
            </a:r>
            <a:endParaRPr lang="el-GR" dirty="0"/>
          </a:p>
          <a:p>
            <a:pPr marL="0" indent="0">
              <a:buNone/>
            </a:pPr>
            <a:endParaRPr lang="el-GR" sz="2000" dirty="0"/>
          </a:p>
        </p:txBody>
      </p:sp>
    </p:spTree>
    <p:extLst>
      <p:ext uri="{BB962C8B-B14F-4D97-AF65-F5344CB8AC3E}">
        <p14:creationId xmlns:p14="http://schemas.microsoft.com/office/powerpoint/2010/main" val="293662262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CFCB18-7B13-3A41-AE42-2658D8E3C99E}"/>
              </a:ext>
            </a:extLst>
          </p:cNvPr>
          <p:cNvSpPr>
            <a:spLocks noGrp="1"/>
          </p:cNvSpPr>
          <p:nvPr>
            <p:ph type="title"/>
          </p:nvPr>
        </p:nvSpPr>
        <p:spPr>
          <a:xfrm>
            <a:off x="810000" y="447188"/>
            <a:ext cx="10484076" cy="970450"/>
          </a:xfrm>
          <a:effectLst/>
        </p:spPr>
        <p:txBody>
          <a:bodyPr>
            <a:normAutofit fontScale="90000"/>
          </a:bodyPr>
          <a:lstStyle/>
          <a:p>
            <a:r>
              <a:rPr lang="en-US" dirty="0"/>
              <a:t>Vocabulary: </a:t>
            </a:r>
            <a:r>
              <a:rPr lang="en-US" sz="3100" dirty="0"/>
              <a:t>complete the blanks with the words given </a:t>
            </a:r>
            <a:endParaRPr lang="el-GR" sz="3100" dirty="0"/>
          </a:p>
        </p:txBody>
      </p:sp>
      <p:sp>
        <p:nvSpPr>
          <p:cNvPr id="3" name="Θέση περιεχομένου 2">
            <a:extLst>
              <a:ext uri="{FF2B5EF4-FFF2-40B4-BE49-F238E27FC236}">
                <a16:creationId xmlns:a16="http://schemas.microsoft.com/office/drawing/2014/main" id="{40134714-4A17-D249-AAC3-0BF61467E4C6}"/>
              </a:ext>
            </a:extLst>
          </p:cNvPr>
          <p:cNvSpPr>
            <a:spLocks noGrp="1"/>
          </p:cNvSpPr>
          <p:nvPr>
            <p:ph sz="half" idx="1"/>
          </p:nvPr>
        </p:nvSpPr>
        <p:spPr>
          <a:xfrm>
            <a:off x="386224" y="2111961"/>
            <a:ext cx="8831915" cy="4993174"/>
          </a:xfrm>
          <a:effectLst/>
        </p:spPr>
        <p:txBody>
          <a:bodyPr>
            <a:normAutofit fontScale="55000" lnSpcReduction="20000"/>
          </a:bodyPr>
          <a:lstStyle/>
          <a:p>
            <a:r>
              <a:rPr lang="en-US" sz="3300" dirty="0"/>
              <a:t>1. Leaving early is a good response to working student ______ from university. </a:t>
            </a:r>
            <a:endParaRPr lang="el-GR" sz="3300" dirty="0"/>
          </a:p>
          <a:p>
            <a:r>
              <a:rPr lang="en-US" sz="3300" dirty="0"/>
              <a:t>2. Participants engaging in any of the forbidden activities will be ______ and will forfeit any prizes won.</a:t>
            </a:r>
            <a:endParaRPr lang="el-GR" sz="3300" dirty="0"/>
          </a:p>
          <a:p>
            <a:r>
              <a:rPr lang="en-US" sz="3300" dirty="0"/>
              <a:t>3. Jack’s political rival cast an ______ against him right before the election.</a:t>
            </a:r>
            <a:endParaRPr lang="el-GR" sz="3300" dirty="0"/>
          </a:p>
          <a:p>
            <a:r>
              <a:rPr lang="en-US" sz="3300" dirty="0"/>
              <a:t>4. The journalist got fired when his editor learned of his plan to ______ a story about the president.</a:t>
            </a:r>
            <a:endParaRPr lang="el-GR" sz="3300" dirty="0"/>
          </a:p>
          <a:p>
            <a:r>
              <a:rPr lang="en-US" sz="3300" dirty="0"/>
              <a:t>5. The ______ helps the president make decisions, gives advice and provides information to the President.</a:t>
            </a:r>
            <a:endParaRPr lang="el-GR" sz="3300" dirty="0"/>
          </a:p>
          <a:p>
            <a:r>
              <a:rPr lang="en-US" sz="3300" dirty="0"/>
              <a:t>6. Betsy sensed ______ between parents and their children. </a:t>
            </a:r>
            <a:endParaRPr lang="el-GR" sz="3300" dirty="0"/>
          </a:p>
          <a:p>
            <a:r>
              <a:rPr lang="en-US" sz="3300" dirty="0"/>
              <a:t>7. He has become a ______ liar and his friends lost faith in him.</a:t>
            </a:r>
            <a:endParaRPr lang="el-GR" sz="3300" dirty="0"/>
          </a:p>
          <a:p>
            <a:r>
              <a:rPr lang="en-US" sz="3300" dirty="0"/>
              <a:t>8. The government decided to make ______ to the workers on strike. </a:t>
            </a:r>
            <a:endParaRPr lang="el-GR" sz="3300" dirty="0"/>
          </a:p>
          <a:p>
            <a:r>
              <a:rPr lang="en-US" sz="3300" dirty="0"/>
              <a:t>9. We really must ______ finance and help small investors. </a:t>
            </a:r>
            <a:endParaRPr lang="el-GR" sz="3300" dirty="0"/>
          </a:p>
          <a:p>
            <a:r>
              <a:rPr lang="en-US" sz="3300" dirty="0"/>
              <a:t>10. I would suggest ______ it for a couple of days to see how it goes and take decisions later. </a:t>
            </a:r>
            <a:endParaRPr lang="el-GR" sz="3300" dirty="0"/>
          </a:p>
          <a:p>
            <a:pPr marL="0" indent="0">
              <a:buNone/>
            </a:pPr>
            <a:endParaRPr lang="el-GR" sz="2000" dirty="0"/>
          </a:p>
        </p:txBody>
      </p:sp>
      <p:sp>
        <p:nvSpPr>
          <p:cNvPr id="4" name="Θέση περιεχομένου 3">
            <a:extLst>
              <a:ext uri="{FF2B5EF4-FFF2-40B4-BE49-F238E27FC236}">
                <a16:creationId xmlns:a16="http://schemas.microsoft.com/office/drawing/2014/main" id="{82263C9F-72F2-954F-A642-D2BBA35A28A9}"/>
              </a:ext>
            </a:extLst>
          </p:cNvPr>
          <p:cNvSpPr>
            <a:spLocks noGrp="1"/>
          </p:cNvSpPr>
          <p:nvPr>
            <p:ph sz="half" idx="2"/>
          </p:nvPr>
        </p:nvSpPr>
        <p:spPr>
          <a:xfrm>
            <a:off x="9539416" y="2370568"/>
            <a:ext cx="2137719" cy="3638764"/>
          </a:xfrm>
        </p:spPr>
        <p:txBody>
          <a:bodyPr>
            <a:normAutofit fontScale="55000" lnSpcReduction="20000"/>
          </a:bodyPr>
          <a:lstStyle/>
          <a:p>
            <a:r>
              <a:rPr lang="en-US" sz="3200" b="1" dirty="0"/>
              <a:t>Monitoring</a:t>
            </a:r>
          </a:p>
          <a:p>
            <a:r>
              <a:rPr lang="en-US" sz="3200" b="1" dirty="0"/>
              <a:t>Cabinet</a:t>
            </a:r>
          </a:p>
          <a:p>
            <a:r>
              <a:rPr lang="en-US" sz="3200" b="1" dirty="0"/>
              <a:t>Compulsive</a:t>
            </a:r>
          </a:p>
          <a:p>
            <a:r>
              <a:rPr lang="en-US" sz="3200" b="1" dirty="0"/>
              <a:t>Concessions</a:t>
            </a:r>
          </a:p>
          <a:p>
            <a:r>
              <a:rPr lang="en-US" sz="3200" b="1" dirty="0"/>
              <a:t>Fabricate</a:t>
            </a:r>
          </a:p>
          <a:p>
            <a:r>
              <a:rPr lang="en-US" sz="3200" b="1" dirty="0"/>
              <a:t>Aspersion</a:t>
            </a:r>
          </a:p>
          <a:p>
            <a:r>
              <a:rPr lang="en-US" sz="3200" b="1" dirty="0"/>
              <a:t>Dropout</a:t>
            </a:r>
          </a:p>
          <a:p>
            <a:r>
              <a:rPr lang="en-US" sz="3200" b="1" dirty="0"/>
              <a:t>Demystify</a:t>
            </a:r>
          </a:p>
          <a:p>
            <a:r>
              <a:rPr lang="en-US" sz="3200" b="1" dirty="0"/>
              <a:t>Disqualified</a:t>
            </a:r>
          </a:p>
          <a:p>
            <a:r>
              <a:rPr lang="en-US" sz="3200" b="1" dirty="0"/>
              <a:t>Friction</a:t>
            </a:r>
          </a:p>
          <a:p>
            <a:endParaRPr lang="en-US" dirty="0"/>
          </a:p>
          <a:p>
            <a:endParaRPr lang="el-GR" dirty="0"/>
          </a:p>
        </p:txBody>
      </p:sp>
    </p:spTree>
    <p:extLst>
      <p:ext uri="{BB962C8B-B14F-4D97-AF65-F5344CB8AC3E}">
        <p14:creationId xmlns:p14="http://schemas.microsoft.com/office/powerpoint/2010/main" val="287928049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0CDAEB9-593B-409D-8DBD-F4D0841E6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3">
            <a:extLst>
              <a:ext uri="{FF2B5EF4-FFF2-40B4-BE49-F238E27FC236}">
                <a16:creationId xmlns:a16="http://schemas.microsoft.com/office/drawing/2014/main" id="{A7A823B4-46C7-481B-9D74-01B710567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66CFCB18-7B13-3A41-AE42-2658D8E3C99E}"/>
              </a:ext>
            </a:extLst>
          </p:cNvPr>
          <p:cNvSpPr>
            <a:spLocks noGrp="1"/>
          </p:cNvSpPr>
          <p:nvPr>
            <p:ph type="title"/>
          </p:nvPr>
        </p:nvSpPr>
        <p:spPr>
          <a:xfrm>
            <a:off x="641754" y="1687286"/>
            <a:ext cx="3269463" cy="3978017"/>
          </a:xfrm>
        </p:spPr>
        <p:txBody>
          <a:bodyPr anchor="t">
            <a:normAutofit/>
          </a:bodyPr>
          <a:lstStyle/>
          <a:p>
            <a:r>
              <a:rPr lang="en-US" sz="4400"/>
              <a:t>Your thoughts </a:t>
            </a:r>
            <a:endParaRPr lang="el-GR" sz="4400"/>
          </a:p>
        </p:txBody>
      </p:sp>
      <p:graphicFrame>
        <p:nvGraphicFramePr>
          <p:cNvPr id="19" name="Θέση περιεχομένου 2">
            <a:extLst>
              <a:ext uri="{FF2B5EF4-FFF2-40B4-BE49-F238E27FC236}">
                <a16:creationId xmlns:a16="http://schemas.microsoft.com/office/drawing/2014/main" id="{3FD586CB-4D8F-45B7-827A-519230A3B304}"/>
              </a:ext>
            </a:extLst>
          </p:cNvPr>
          <p:cNvGraphicFramePr>
            <a:graphicFrameLocks noGrp="1"/>
          </p:cNvGraphicFramePr>
          <p:nvPr>
            <p:ph idx="1"/>
            <p:extLst>
              <p:ext uri="{D42A27DB-BD31-4B8C-83A1-F6EECF244321}">
                <p14:modId xmlns:p14="http://schemas.microsoft.com/office/powerpoint/2010/main" val="2630638934"/>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3432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F571F5A-5B47-4ED1-9A81-77E3D7FC16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bwMode="white">
          <a:xfrm>
            <a:off x="0" y="4525094"/>
            <a:ext cx="12203151" cy="2344057"/>
            <a:chOff x="0" y="4525094"/>
            <a:chExt cx="12203151" cy="2344057"/>
          </a:xfrm>
        </p:grpSpPr>
        <p:sp>
          <p:nvSpPr>
            <p:cNvPr id="17" name="Freeform 9">
              <a:extLst>
                <a:ext uri="{FF2B5EF4-FFF2-40B4-BE49-F238E27FC236}">
                  <a16:creationId xmlns:a16="http://schemas.microsoft.com/office/drawing/2014/main" id="{0F5FD9C0-86C8-46B5-B4BF-7174981A9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lumMod val="85000"/>
                <a:lumOff val="1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BA3C5ED0-389B-4847-A311-3DE4805B8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flipH="1">
              <a:off x="3820" y="4536245"/>
              <a:ext cx="5660999"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C9E148B-6D52-4E09-9066-65A33030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4813714" y="4536245"/>
              <a:ext cx="7389437" cy="2332906"/>
            </a:xfrm>
            <a:prstGeom prst="triangle">
              <a:avLst>
                <a:gd name="adj" fmla="val 100000"/>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Τίτλος 1">
            <a:extLst>
              <a:ext uri="{FF2B5EF4-FFF2-40B4-BE49-F238E27FC236}">
                <a16:creationId xmlns:a16="http://schemas.microsoft.com/office/drawing/2014/main" id="{12F70EB3-279A-6048-B5C6-C082B1CDB561}"/>
              </a:ext>
            </a:extLst>
          </p:cNvPr>
          <p:cNvSpPr>
            <a:spLocks noGrp="1"/>
          </p:cNvSpPr>
          <p:nvPr>
            <p:ph type="ctrTitle"/>
          </p:nvPr>
        </p:nvSpPr>
        <p:spPr>
          <a:xfrm>
            <a:off x="810001" y="4817533"/>
            <a:ext cx="10572000" cy="779529"/>
          </a:xfrm>
        </p:spPr>
        <p:txBody>
          <a:bodyPr>
            <a:normAutofit/>
          </a:bodyPr>
          <a:lstStyle/>
          <a:p>
            <a:r>
              <a:rPr lang="en-US" sz="4000"/>
              <a:t>The learning revolution, by Ken Robinson</a:t>
            </a:r>
            <a:endParaRPr lang="el-GR" sz="4000"/>
          </a:p>
        </p:txBody>
      </p:sp>
      <p:sp>
        <p:nvSpPr>
          <p:cNvPr id="3" name="Υπότιτλος 2">
            <a:extLst>
              <a:ext uri="{FF2B5EF4-FFF2-40B4-BE49-F238E27FC236}">
                <a16:creationId xmlns:a16="http://schemas.microsoft.com/office/drawing/2014/main" id="{36B08F72-3550-A14C-BF95-DF6665F493C5}"/>
              </a:ext>
            </a:extLst>
          </p:cNvPr>
          <p:cNvSpPr>
            <a:spLocks noGrp="1"/>
          </p:cNvSpPr>
          <p:nvPr>
            <p:ph type="subTitle" idx="1"/>
          </p:nvPr>
        </p:nvSpPr>
        <p:spPr>
          <a:xfrm>
            <a:off x="810001" y="5594110"/>
            <a:ext cx="10572000" cy="434974"/>
          </a:xfrm>
        </p:spPr>
        <p:txBody>
          <a:bodyPr>
            <a:normAutofit/>
          </a:bodyPr>
          <a:lstStyle/>
          <a:p>
            <a:r>
              <a:rPr lang="en-US" dirty="0"/>
              <a:t>On education</a:t>
            </a:r>
            <a:endParaRPr lang="el-GR" dirty="0"/>
          </a:p>
        </p:txBody>
      </p:sp>
      <p:pic>
        <p:nvPicPr>
          <p:cNvPr id="11" name="Picture 4">
            <a:extLst>
              <a:ext uri="{FF2B5EF4-FFF2-40B4-BE49-F238E27FC236}">
                <a16:creationId xmlns:a16="http://schemas.microsoft.com/office/drawing/2014/main" id="{F4112455-374E-4535-9886-46F23E1BCD59}"/>
              </a:ext>
            </a:extLst>
          </p:cNvPr>
          <p:cNvPicPr>
            <a:picLocks noChangeAspect="1"/>
          </p:cNvPicPr>
          <p:nvPr/>
        </p:nvPicPr>
        <p:blipFill rotWithShape="1">
          <a:blip r:embed="rId2"/>
          <a:srcRect t="18902" r="3" b="3"/>
          <a:stretch/>
        </p:blipFill>
        <p:spPr>
          <a:xfrm>
            <a:off x="635458" y="931765"/>
            <a:ext cx="5376368" cy="3019366"/>
          </a:xfrm>
          <a:prstGeom prst="roundRect">
            <a:avLst>
              <a:gd name="adj" fmla="val 3876"/>
            </a:avLst>
          </a:prstGeom>
          <a:ln>
            <a:solidFill>
              <a:schemeClr val="accent1"/>
            </a:solidFill>
          </a:ln>
          <a:effectLst/>
        </p:spPr>
      </p:pic>
      <p:pic>
        <p:nvPicPr>
          <p:cNvPr id="5" name="Εικόνα 4" descr="Εικόνα που περιέχει άτομο, άνδρας, κουστούμι, γραβάτα&#10;&#10;Περιγραφή που δημιουργήθηκε αυτόματα">
            <a:extLst>
              <a:ext uri="{FF2B5EF4-FFF2-40B4-BE49-F238E27FC236}">
                <a16:creationId xmlns:a16="http://schemas.microsoft.com/office/drawing/2014/main" id="{8B2C1610-6169-774C-AC86-3E395545ED80}"/>
              </a:ext>
            </a:extLst>
          </p:cNvPr>
          <p:cNvPicPr>
            <a:picLocks noChangeAspect="1"/>
          </p:cNvPicPr>
          <p:nvPr/>
        </p:nvPicPr>
        <p:blipFill>
          <a:blip r:embed="rId3"/>
          <a:stretch>
            <a:fillRect/>
          </a:stretch>
        </p:blipFill>
        <p:spPr>
          <a:xfrm>
            <a:off x="6175551" y="687407"/>
            <a:ext cx="5376369" cy="3508081"/>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58619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CFCB18-7B13-3A41-AE42-2658D8E3C99E}"/>
              </a:ext>
            </a:extLst>
          </p:cNvPr>
          <p:cNvSpPr>
            <a:spLocks noGrp="1"/>
          </p:cNvSpPr>
          <p:nvPr>
            <p:ph type="title"/>
          </p:nvPr>
        </p:nvSpPr>
        <p:spPr>
          <a:effectLst/>
        </p:spPr>
        <p:txBody>
          <a:bodyPr>
            <a:normAutofit/>
          </a:bodyPr>
          <a:lstStyle/>
          <a:p>
            <a:r>
              <a:rPr lang="en-US" dirty="0"/>
              <a:t>Core argument</a:t>
            </a:r>
            <a:endParaRPr lang="el-GR" dirty="0"/>
          </a:p>
        </p:txBody>
      </p:sp>
      <p:graphicFrame>
        <p:nvGraphicFramePr>
          <p:cNvPr id="8" name="Θέση περιεχομένου 2">
            <a:extLst>
              <a:ext uri="{FF2B5EF4-FFF2-40B4-BE49-F238E27FC236}">
                <a16:creationId xmlns:a16="http://schemas.microsoft.com/office/drawing/2014/main" id="{829A1915-D8D0-469A-A78A-C23131A7F52A}"/>
              </a:ext>
            </a:extLst>
          </p:cNvPr>
          <p:cNvGraphicFramePr>
            <a:graphicFrameLocks noGrp="1"/>
          </p:cNvGraphicFramePr>
          <p:nvPr>
            <p:ph idx="1"/>
            <p:extLst>
              <p:ext uri="{D42A27DB-BD31-4B8C-83A1-F6EECF244321}">
                <p14:modId xmlns:p14="http://schemas.microsoft.com/office/powerpoint/2010/main" val="3630366644"/>
              </p:ext>
            </p:extLst>
          </p:nvPr>
        </p:nvGraphicFramePr>
        <p:xfrm>
          <a:off x="810000" y="2199503"/>
          <a:ext cx="6826476" cy="4211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Εικόνα 5">
            <a:extLst>
              <a:ext uri="{FF2B5EF4-FFF2-40B4-BE49-F238E27FC236}">
                <a16:creationId xmlns:a16="http://schemas.microsoft.com/office/drawing/2014/main" id="{DAA91E33-0261-2247-B26F-BBC8FC776BA0}"/>
              </a:ext>
            </a:extLst>
          </p:cNvPr>
          <p:cNvPicPr>
            <a:picLocks noChangeAspect="1"/>
          </p:cNvPicPr>
          <p:nvPr/>
        </p:nvPicPr>
        <p:blipFill>
          <a:blip r:embed="rId7"/>
          <a:stretch>
            <a:fillRect/>
          </a:stretch>
        </p:blipFill>
        <p:spPr>
          <a:xfrm>
            <a:off x="8192015" y="2963219"/>
            <a:ext cx="2628900" cy="2463800"/>
          </a:xfrm>
          <a:prstGeom prst="rect">
            <a:avLst/>
          </a:prstGeom>
        </p:spPr>
      </p:pic>
    </p:spTree>
    <p:extLst>
      <p:ext uri="{BB962C8B-B14F-4D97-AF65-F5344CB8AC3E}">
        <p14:creationId xmlns:p14="http://schemas.microsoft.com/office/powerpoint/2010/main" val="246099913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CFCB18-7B13-3A41-AE42-2658D8E3C99E}"/>
              </a:ext>
            </a:extLst>
          </p:cNvPr>
          <p:cNvSpPr>
            <a:spLocks noGrp="1"/>
          </p:cNvSpPr>
          <p:nvPr>
            <p:ph type="title"/>
          </p:nvPr>
        </p:nvSpPr>
        <p:spPr>
          <a:effectLst/>
        </p:spPr>
        <p:txBody>
          <a:bodyPr>
            <a:normAutofit/>
          </a:bodyPr>
          <a:lstStyle/>
          <a:p>
            <a:r>
              <a:rPr lang="en-US" dirty="0"/>
              <a:t>Main ideas</a:t>
            </a:r>
            <a:endParaRPr lang="el-GR" dirty="0"/>
          </a:p>
        </p:txBody>
      </p:sp>
      <p:sp>
        <p:nvSpPr>
          <p:cNvPr id="3" name="Θέση περιεχομένου 2">
            <a:extLst>
              <a:ext uri="{FF2B5EF4-FFF2-40B4-BE49-F238E27FC236}">
                <a16:creationId xmlns:a16="http://schemas.microsoft.com/office/drawing/2014/main" id="{40134714-4A17-D249-AAC3-0BF61467E4C6}"/>
              </a:ext>
            </a:extLst>
          </p:cNvPr>
          <p:cNvSpPr>
            <a:spLocks noGrp="1"/>
          </p:cNvSpPr>
          <p:nvPr>
            <p:ph idx="1"/>
          </p:nvPr>
        </p:nvSpPr>
        <p:spPr>
          <a:xfrm>
            <a:off x="275420" y="2199503"/>
            <a:ext cx="10178396" cy="4211309"/>
          </a:xfrm>
          <a:effectLst/>
        </p:spPr>
        <p:txBody>
          <a:bodyPr>
            <a:normAutofit/>
          </a:bodyPr>
          <a:lstStyle/>
          <a:p>
            <a:pPr marL="0" indent="0">
              <a:buNone/>
            </a:pPr>
            <a:endParaRPr lang="en-US" dirty="0">
              <a:latin typeface="Times New Roman" panose="02020603050405020304" pitchFamily="18" charset="0"/>
              <a:ea typeface="MS Mincho" panose="02020609040205080304" pitchFamily="49" charset="-128"/>
            </a:endParaRPr>
          </a:p>
          <a:p>
            <a:pPr>
              <a:buFont typeface="Wingdings" pitchFamily="2" charset="2"/>
              <a:buChar char="§"/>
            </a:pPr>
            <a:r>
              <a:rPr lang="en-US" sz="2400" dirty="0">
                <a:latin typeface="Times New Roman" panose="02020603050405020304" pitchFamily="18" charset="0"/>
                <a:cs typeface="Times New Roman" panose="02020603050405020304" pitchFamily="18" charset="0"/>
              </a:rPr>
              <a:t>How is Al Gore’s climate crisis similar to the crisis in human resources?</a:t>
            </a:r>
            <a:r>
              <a:rPr lang="el-GR"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buFont typeface="Wingdings" pitchFamily="2" charset="2"/>
              <a:buChar char="§"/>
            </a:pPr>
            <a:r>
              <a:rPr lang="en-US" sz="2400" dirty="0">
                <a:latin typeface="Times New Roman" panose="02020603050405020304" pitchFamily="18" charset="0"/>
                <a:cs typeface="Times New Roman" panose="02020603050405020304" pitchFamily="18" charset="0"/>
              </a:rPr>
              <a:t>What is to “disenthrall ourselves”?</a:t>
            </a:r>
            <a:endParaRPr lang="el-GR" sz="2400" dirty="0">
              <a:latin typeface="Times New Roman" panose="02020603050405020304" pitchFamily="18" charset="0"/>
              <a:cs typeface="Times New Roman" panose="02020603050405020304" pitchFamily="18" charset="0"/>
            </a:endParaRPr>
          </a:p>
          <a:p>
            <a:pPr>
              <a:buFont typeface="Wingdings" pitchFamily="2" charset="2"/>
              <a:buChar char="§"/>
            </a:pPr>
            <a:r>
              <a:rPr lang="en-US" sz="2400" dirty="0">
                <a:latin typeface="Times New Roman" panose="02020603050405020304" pitchFamily="18" charset="0"/>
                <a:cs typeface="Times New Roman" panose="02020603050405020304" pitchFamily="18" charset="0"/>
              </a:rPr>
              <a:t>What point is made about how parents view kindergarten? </a:t>
            </a:r>
          </a:p>
          <a:p>
            <a:pPr>
              <a:buFont typeface="Wingdings" pitchFamily="2" charset="2"/>
              <a:buChar char="§"/>
            </a:pPr>
            <a:r>
              <a:rPr lang="en-US" sz="2400" dirty="0">
                <a:latin typeface="Times New Roman" panose="02020603050405020304" pitchFamily="18" charset="0"/>
                <a:cs typeface="Times New Roman" panose="02020603050405020304" pitchFamily="18" charset="0"/>
              </a:rPr>
              <a:t>What is implied in “College begins in kindergarten” and “kindergarten begins in kindergarten”?</a:t>
            </a:r>
            <a:r>
              <a:rPr lang="el-GR"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buFont typeface="Wingdings" pitchFamily="2" charset="2"/>
              <a:buChar char="§"/>
            </a:pPr>
            <a:r>
              <a:rPr lang="en-US" sz="2400" dirty="0">
                <a:latin typeface="Times New Roman" panose="02020603050405020304" pitchFamily="18" charset="0"/>
                <a:cs typeface="Times New Roman" panose="02020603050405020304" pitchFamily="18" charset="0"/>
              </a:rPr>
              <a:t>When the fireman saved his teacher’s and his wife’s life, he said “I think he thinks better of me now” what is the significance of this wording?</a:t>
            </a:r>
            <a:r>
              <a:rPr lang="el-GR" sz="2400" dirty="0">
                <a:latin typeface="Times New Roman" panose="02020603050405020304" pitchFamily="18" charset="0"/>
                <a:cs typeface="Times New Roman" panose="02020603050405020304" pitchFamily="18" charset="0"/>
              </a:rPr>
              <a:t> </a:t>
            </a:r>
          </a:p>
          <a:p>
            <a:pPr marL="0" indent="0">
              <a:buNone/>
            </a:pPr>
            <a:endParaRPr lang="en-US" sz="2000" dirty="0"/>
          </a:p>
          <a:p>
            <a:pPr marL="0" indent="0">
              <a:buNone/>
            </a:pPr>
            <a:endParaRPr lang="el-GR" sz="2000" dirty="0"/>
          </a:p>
        </p:txBody>
      </p:sp>
    </p:spTree>
    <p:extLst>
      <p:ext uri="{BB962C8B-B14F-4D97-AF65-F5344CB8AC3E}">
        <p14:creationId xmlns:p14="http://schemas.microsoft.com/office/powerpoint/2010/main" val="1662412490"/>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ξιομνημόνευτο">
  <a:themeElements>
    <a:clrScheme name="Αξιομνημόνευτο">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Αξιομνημόνευτο">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Αξιομνημόνευτο">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docProps/app.xml><?xml version="1.0" encoding="utf-8"?>
<Properties xmlns="http://schemas.openxmlformats.org/officeDocument/2006/extended-properties" xmlns:vt="http://schemas.openxmlformats.org/officeDocument/2006/docPropsVTypes">
  <TotalTime>57</TotalTime>
  <Words>1014</Words>
  <Application>Microsoft Macintosh PowerPoint</Application>
  <PresentationFormat>Ευρεία οθόνη</PresentationFormat>
  <Paragraphs>93</Paragraphs>
  <Slides>12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12</vt:i4>
      </vt:variant>
    </vt:vector>
  </HeadingPairs>
  <TitlesOfParts>
    <vt:vector size="18" baseType="lpstr">
      <vt:lpstr>Century Gothic</vt:lpstr>
      <vt:lpstr>Courier New</vt:lpstr>
      <vt:lpstr>Times New Roman</vt:lpstr>
      <vt:lpstr>Wingdings</vt:lpstr>
      <vt:lpstr>Wingdings 2</vt:lpstr>
      <vt:lpstr>Αξιομνημόνευτο</vt:lpstr>
      <vt:lpstr>Learning from the barefoot movement, by Bunker Roy</vt:lpstr>
      <vt:lpstr>Main ideas</vt:lpstr>
      <vt:lpstr>Rhetorical strategies</vt:lpstr>
      <vt:lpstr>Rhetorical strategies</vt:lpstr>
      <vt:lpstr>Vocabulary: complete the blanks with the words given </vt:lpstr>
      <vt:lpstr>Your thoughts </vt:lpstr>
      <vt:lpstr>The learning revolution, by Ken Robinson</vt:lpstr>
      <vt:lpstr>Core argument</vt:lpstr>
      <vt:lpstr>Main ideas</vt:lpstr>
      <vt:lpstr>Rhetorical strategies</vt:lpstr>
      <vt:lpstr>Vocabulary: complete the blanks with the words given </vt:lpstr>
      <vt:lpstr>Your thoughts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the barefoot movement, by Bunker Roy</dc:title>
  <dc:creator>Ifigeneia Machili</dc:creator>
  <cp:lastModifiedBy>Ifigeneia Machili</cp:lastModifiedBy>
  <cp:revision>4</cp:revision>
  <dcterms:created xsi:type="dcterms:W3CDTF">2021-04-20T06:14:47Z</dcterms:created>
  <dcterms:modified xsi:type="dcterms:W3CDTF">2021-04-20T10:44:30Z</dcterms:modified>
</cp:coreProperties>
</file>