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64"/>
  </p:notesMasterIdLst>
  <p:sldIdLst>
    <p:sldId id="531" r:id="rId2"/>
    <p:sldId id="438" r:id="rId3"/>
    <p:sldId id="554" r:id="rId4"/>
    <p:sldId id="488" r:id="rId5"/>
    <p:sldId id="532" r:id="rId6"/>
    <p:sldId id="533" r:id="rId7"/>
    <p:sldId id="591" r:id="rId8"/>
    <p:sldId id="534" r:id="rId9"/>
    <p:sldId id="555" r:id="rId10"/>
    <p:sldId id="556" r:id="rId11"/>
    <p:sldId id="535" r:id="rId12"/>
    <p:sldId id="572" r:id="rId13"/>
    <p:sldId id="558" r:id="rId14"/>
    <p:sldId id="559" r:id="rId15"/>
    <p:sldId id="536" r:id="rId16"/>
    <p:sldId id="537" r:id="rId17"/>
    <p:sldId id="538" r:id="rId18"/>
    <p:sldId id="539" r:id="rId19"/>
    <p:sldId id="560" r:id="rId20"/>
    <p:sldId id="540" r:id="rId21"/>
    <p:sldId id="561" r:id="rId22"/>
    <p:sldId id="541" r:id="rId23"/>
    <p:sldId id="542" r:id="rId24"/>
    <p:sldId id="562" r:id="rId25"/>
    <p:sldId id="543" r:id="rId26"/>
    <p:sldId id="563" r:id="rId27"/>
    <p:sldId id="544" r:id="rId28"/>
    <p:sldId id="546" r:id="rId29"/>
    <p:sldId id="564" r:id="rId30"/>
    <p:sldId id="545" r:id="rId31"/>
    <p:sldId id="565" r:id="rId32"/>
    <p:sldId id="576" r:id="rId33"/>
    <p:sldId id="547" r:id="rId34"/>
    <p:sldId id="577" r:id="rId35"/>
    <p:sldId id="548" r:id="rId36"/>
    <p:sldId id="566" r:id="rId37"/>
    <p:sldId id="578" r:id="rId38"/>
    <p:sldId id="549" r:id="rId39"/>
    <p:sldId id="573" r:id="rId40"/>
    <p:sldId id="567" r:id="rId41"/>
    <p:sldId id="574" r:id="rId42"/>
    <p:sldId id="592" r:id="rId43"/>
    <p:sldId id="550" r:id="rId44"/>
    <p:sldId id="580" r:id="rId45"/>
    <p:sldId id="581" r:id="rId46"/>
    <p:sldId id="582" r:id="rId47"/>
    <p:sldId id="579" r:id="rId48"/>
    <p:sldId id="568" r:id="rId49"/>
    <p:sldId id="551" r:id="rId50"/>
    <p:sldId id="575" r:id="rId51"/>
    <p:sldId id="552" r:id="rId52"/>
    <p:sldId id="553" r:id="rId53"/>
    <p:sldId id="570" r:id="rId54"/>
    <p:sldId id="571" r:id="rId55"/>
    <p:sldId id="584" r:id="rId56"/>
    <p:sldId id="585" r:id="rId57"/>
    <p:sldId id="586" r:id="rId58"/>
    <p:sldId id="587" r:id="rId59"/>
    <p:sldId id="588" r:id="rId60"/>
    <p:sldId id="589" r:id="rId61"/>
    <p:sldId id="590" r:id="rId62"/>
    <p:sldId id="486" r:id="rId63"/>
  </p:sldIdLst>
  <p:sldSz cx="9144000" cy="6858000" type="screen4x3"/>
  <p:notesSz cx="6858000" cy="9144000"/>
  <p:defaultTextStyle>
    <a:defPPr>
      <a:defRPr lang="en-US"/>
    </a:defPPr>
    <a:lvl1pPr algn="l" rtl="0" fontAlgn="base">
      <a:spcBef>
        <a:spcPct val="0"/>
      </a:spcBef>
      <a:spcAft>
        <a:spcPct val="0"/>
      </a:spcAft>
      <a:defRPr sz="1400" b="1" kern="1200">
        <a:solidFill>
          <a:schemeClr val="tx1"/>
        </a:solidFill>
        <a:latin typeface="Arial" charset="0"/>
        <a:ea typeface="+mn-ea"/>
        <a:cs typeface="+mn-cs"/>
      </a:defRPr>
    </a:lvl1pPr>
    <a:lvl2pPr marL="457200" algn="l" rtl="0" fontAlgn="base">
      <a:spcBef>
        <a:spcPct val="0"/>
      </a:spcBef>
      <a:spcAft>
        <a:spcPct val="0"/>
      </a:spcAft>
      <a:defRPr sz="1400" b="1" kern="1200">
        <a:solidFill>
          <a:schemeClr val="tx1"/>
        </a:solidFill>
        <a:latin typeface="Arial" charset="0"/>
        <a:ea typeface="+mn-ea"/>
        <a:cs typeface="+mn-cs"/>
      </a:defRPr>
    </a:lvl2pPr>
    <a:lvl3pPr marL="914400" algn="l" rtl="0" fontAlgn="base">
      <a:spcBef>
        <a:spcPct val="0"/>
      </a:spcBef>
      <a:spcAft>
        <a:spcPct val="0"/>
      </a:spcAft>
      <a:defRPr sz="1400" b="1" kern="1200">
        <a:solidFill>
          <a:schemeClr val="tx1"/>
        </a:solidFill>
        <a:latin typeface="Arial" charset="0"/>
        <a:ea typeface="+mn-ea"/>
        <a:cs typeface="+mn-cs"/>
      </a:defRPr>
    </a:lvl3pPr>
    <a:lvl4pPr marL="1371600" algn="l" rtl="0" fontAlgn="base">
      <a:spcBef>
        <a:spcPct val="0"/>
      </a:spcBef>
      <a:spcAft>
        <a:spcPct val="0"/>
      </a:spcAft>
      <a:defRPr sz="1400" b="1" kern="1200">
        <a:solidFill>
          <a:schemeClr val="tx1"/>
        </a:solidFill>
        <a:latin typeface="Arial" charset="0"/>
        <a:ea typeface="+mn-ea"/>
        <a:cs typeface="+mn-cs"/>
      </a:defRPr>
    </a:lvl4pPr>
    <a:lvl5pPr marL="1828800" algn="l" rtl="0" fontAlgn="base">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8C6B"/>
    <a:srgbClr val="831951"/>
    <a:srgbClr val="007589"/>
    <a:srgbClr val="736FB0"/>
    <a:srgbClr val="C26529"/>
    <a:srgbClr val="9894C6"/>
    <a:srgbClr val="A4C695"/>
    <a:srgbClr val="FFCC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63" autoAdjust="0"/>
    <p:restoredTop sz="88660" autoAdjust="0"/>
  </p:normalViewPr>
  <p:slideViewPr>
    <p:cSldViewPr snapToGrid="0">
      <p:cViewPr>
        <p:scale>
          <a:sx n="84" d="100"/>
          <a:sy n="84" d="100"/>
        </p:scale>
        <p:origin x="-1450" y="-163"/>
      </p:cViewPr>
      <p:guideLst>
        <p:guide orient="horz" pos="517"/>
        <p:guide pos="357"/>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Lst>
  </p:outlineViewPr>
  <p:notesTextViewPr>
    <p:cViewPr>
      <p:scale>
        <a:sx n="100" d="100"/>
        <a:sy n="100" d="100"/>
      </p:scale>
      <p:origin x="0" y="0"/>
    </p:cViewPr>
  </p:notesTextViewPr>
  <p:sorterViewPr>
    <p:cViewPr>
      <p:scale>
        <a:sx n="66" d="100"/>
        <a:sy n="66" d="100"/>
      </p:scale>
      <p:origin x="0" y="400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_rels/viewProps.xml.rels><?xml version="1.0" encoding="UTF-8" standalone="yes"?>
<Relationships xmlns="http://schemas.openxmlformats.org/package/2006/relationships"><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7.xml"/><Relationship Id="rId39" Type="http://schemas.openxmlformats.org/officeDocument/2006/relationships/slide" Target="slides/slide40.xml"/><Relationship Id="rId3" Type="http://schemas.openxmlformats.org/officeDocument/2006/relationships/slide" Target="slides/slide4.xml"/><Relationship Id="rId21" Type="http://schemas.openxmlformats.org/officeDocument/2006/relationships/slide" Target="slides/slide22.xml"/><Relationship Id="rId34" Type="http://schemas.openxmlformats.org/officeDocument/2006/relationships/slide" Target="slides/slide35.xml"/><Relationship Id="rId42" Type="http://schemas.openxmlformats.org/officeDocument/2006/relationships/slide" Target="slides/slide43.xml"/><Relationship Id="rId47" Type="http://schemas.openxmlformats.org/officeDocument/2006/relationships/slide" Target="slides/slide48.xml"/><Relationship Id="rId50" Type="http://schemas.openxmlformats.org/officeDocument/2006/relationships/slide" Target="slides/slide51.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6.xml"/><Relationship Id="rId33" Type="http://schemas.openxmlformats.org/officeDocument/2006/relationships/slide" Target="slides/slide34.xml"/><Relationship Id="rId38" Type="http://schemas.openxmlformats.org/officeDocument/2006/relationships/slide" Target="slides/slide39.xml"/><Relationship Id="rId46" Type="http://schemas.openxmlformats.org/officeDocument/2006/relationships/slide" Target="slides/slide47.xml"/><Relationship Id="rId2" Type="http://schemas.openxmlformats.org/officeDocument/2006/relationships/slide" Target="slides/slide3.xml"/><Relationship Id="rId16" Type="http://schemas.openxmlformats.org/officeDocument/2006/relationships/slide" Target="slides/slide17.xml"/><Relationship Id="rId20" Type="http://schemas.openxmlformats.org/officeDocument/2006/relationships/slide" Target="slides/slide21.xml"/><Relationship Id="rId29" Type="http://schemas.openxmlformats.org/officeDocument/2006/relationships/slide" Target="slides/slide30.xml"/><Relationship Id="rId41" Type="http://schemas.openxmlformats.org/officeDocument/2006/relationships/slide" Target="slides/slide42.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5.xml"/><Relationship Id="rId32" Type="http://schemas.openxmlformats.org/officeDocument/2006/relationships/slide" Target="slides/slide33.xml"/><Relationship Id="rId37" Type="http://schemas.openxmlformats.org/officeDocument/2006/relationships/slide" Target="slides/slide38.xml"/><Relationship Id="rId40" Type="http://schemas.openxmlformats.org/officeDocument/2006/relationships/slide" Target="slides/slide41.xml"/><Relationship Id="rId45" Type="http://schemas.openxmlformats.org/officeDocument/2006/relationships/slide" Target="slides/slide46.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29.xml"/><Relationship Id="rId36" Type="http://schemas.openxmlformats.org/officeDocument/2006/relationships/slide" Target="slides/slide37.xml"/><Relationship Id="rId49" Type="http://schemas.openxmlformats.org/officeDocument/2006/relationships/slide" Target="slides/slide50.xml"/><Relationship Id="rId10" Type="http://schemas.openxmlformats.org/officeDocument/2006/relationships/slide" Target="slides/slide11.xml"/><Relationship Id="rId19" Type="http://schemas.openxmlformats.org/officeDocument/2006/relationships/slide" Target="slides/slide20.xml"/><Relationship Id="rId31" Type="http://schemas.openxmlformats.org/officeDocument/2006/relationships/slide" Target="slides/slide32.xml"/><Relationship Id="rId44" Type="http://schemas.openxmlformats.org/officeDocument/2006/relationships/slide" Target="slides/slide45.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 Id="rId35" Type="http://schemas.openxmlformats.org/officeDocument/2006/relationships/slide" Target="slides/slide36.xml"/><Relationship Id="rId43" Type="http://schemas.openxmlformats.org/officeDocument/2006/relationships/slide" Target="slides/slide44.xml"/><Relationship Id="rId48" Type="http://schemas.openxmlformats.org/officeDocument/2006/relationships/slide" Target="slides/slide49.xml"/><Relationship Id="rId8" Type="http://schemas.openxmlformats.org/officeDocument/2006/relationships/slide" Target="slides/slide9.xml"/><Relationship Id="rId51" Type="http://schemas.openxmlformats.org/officeDocument/2006/relationships/slide" Target="slides/slide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4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spcAft>
                <a:spcPct val="0"/>
              </a:spcAft>
              <a:defRPr sz="1200" b="0"/>
            </a:lvl1pPr>
          </a:lstStyle>
          <a:p>
            <a:pPr>
              <a:defRPr/>
            </a:pPr>
            <a:endParaRPr lang="en-US"/>
          </a:p>
        </p:txBody>
      </p:sp>
      <p:sp>
        <p:nvSpPr>
          <p:cNvPr id="524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spcAft>
                <a:spcPct val="0"/>
              </a:spcAft>
              <a:defRPr sz="1200" b="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24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4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spcAft>
                <a:spcPct val="0"/>
              </a:spcAft>
              <a:defRPr sz="1200" b="0"/>
            </a:lvl1pPr>
          </a:lstStyle>
          <a:p>
            <a:pPr>
              <a:defRPr/>
            </a:pPr>
            <a:endParaRPr lang="en-US"/>
          </a:p>
        </p:txBody>
      </p:sp>
      <p:sp>
        <p:nvSpPr>
          <p:cNvPr id="524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spcAft>
                <a:spcPct val="0"/>
              </a:spcAft>
              <a:defRPr sz="1200" b="0"/>
            </a:lvl1pPr>
          </a:lstStyle>
          <a:p>
            <a:pPr>
              <a:defRPr/>
            </a:pPr>
            <a:fld id="{37539B8C-8AE2-479B-AB91-AA59D94B48E1}" type="slidenum">
              <a:rPr lang="en-US"/>
              <a:pPr>
                <a:defRPr/>
              </a:pPr>
              <a:t>‹#›</a:t>
            </a:fld>
            <a:endParaRPr lang="en-US"/>
          </a:p>
        </p:txBody>
      </p:sp>
    </p:spTree>
    <p:extLst>
      <p:ext uri="{BB962C8B-B14F-4D97-AF65-F5344CB8AC3E}">
        <p14:creationId xmlns:p14="http://schemas.microsoft.com/office/powerpoint/2010/main" xmlns="" val="33233981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D9D943CE-1DDB-4405-910D-66BE34166E2F}" type="slidenum">
              <a:rPr lang="en-US" smtClean="0"/>
              <a:pPr/>
              <a:t>2</a:t>
            </a:fld>
            <a:endParaRPr lang="en-US"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FA626DE8-F363-4AE9-B018-4B762C72E1A4}" type="slidenum">
              <a:rPr lang="en-US" smtClean="0"/>
              <a:pPr/>
              <a:t>11</a:t>
            </a:fld>
            <a:endParaRPr lang="en-US"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EFE87763-CA91-4423-9CF4-38421EBAADE0}" type="slidenum">
              <a:rPr lang="en-US" smtClean="0"/>
              <a:pPr/>
              <a:t>12</a:t>
            </a:fld>
            <a:endParaRPr lang="en-US" smtClean="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1F1EC3A1-37B0-4757-96FF-80701E077435}" type="slidenum">
              <a:rPr lang="en-US" smtClean="0"/>
              <a:pPr/>
              <a:t>13</a:t>
            </a:fld>
            <a:endParaRPr lang="en-US" smtClean="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064724FC-C553-410B-A140-B384F3ACD4B1}" type="slidenum">
              <a:rPr lang="en-US" smtClean="0"/>
              <a:pPr/>
              <a:t>14</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8B220937-E6D3-42B7-A668-98180AB38DBE}" type="slidenum">
              <a:rPr lang="en-US" smtClean="0"/>
              <a:pPr/>
              <a:t>15</a:t>
            </a:fld>
            <a:endParaRPr lang="en-US" smtClean="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04D2A1EC-51E8-4B76-BB05-DC1D26EBEFE3}" type="slidenum">
              <a:rPr lang="en-US" smtClean="0"/>
              <a:pPr/>
              <a:t>16</a:t>
            </a:fld>
            <a:endParaRPr lang="en-US" smtClean="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12EC4EB6-E8FC-494D-8A4C-998A18869B5D}" type="slidenum">
              <a:rPr lang="en-US" smtClean="0"/>
              <a:pPr/>
              <a:t>17</a:t>
            </a:fld>
            <a:endParaRPr lang="en-US" smtClean="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B8AE66E2-3079-4F3D-8F33-0C4CDF6371F4}" type="slidenum">
              <a:rPr lang="en-US" smtClean="0"/>
              <a:pPr/>
              <a:t>18</a:t>
            </a:fld>
            <a:endParaRPr lang="en-US" smtClean="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17B40194-A58B-4DCF-80F4-1A6ADA22D569}" type="slidenum">
              <a:rPr lang="en-US" smtClean="0"/>
              <a:pPr/>
              <a:t>19</a:t>
            </a:fld>
            <a:endParaRPr lang="en-US" smtClean="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3B152708-49BE-4977-830C-E0584860E736}" type="slidenum">
              <a:rPr lang="en-US" smtClean="0"/>
              <a:pPr/>
              <a:t>20</a:t>
            </a:fld>
            <a:endParaRPr lang="en-US" smtClean="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034588DE-8534-4B20-AEDF-A4B53198C1C0}" type="slidenum">
              <a:rPr lang="en-US" smtClean="0"/>
              <a:pPr/>
              <a:t>3</a:t>
            </a:fld>
            <a:endParaRPr lang="en-US"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543C2269-7BC4-4855-95A0-48B78EEABC1E}" type="slidenum">
              <a:rPr lang="en-US" smtClean="0"/>
              <a:pPr/>
              <a:t>21</a:t>
            </a:fld>
            <a:endParaRPr lang="en-US" smtClean="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3897D622-DAB2-4F92-A45A-6A9AFABECADD}" type="slidenum">
              <a:rPr lang="en-US" smtClean="0"/>
              <a:pPr/>
              <a:t>22</a:t>
            </a:fld>
            <a:endParaRPr lang="en-US" smtClean="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3A61BD65-B3FD-4C72-85E6-7BDB1765F121}" type="slidenum">
              <a:rPr lang="en-US" smtClean="0"/>
              <a:pPr/>
              <a:t>23</a:t>
            </a:fld>
            <a:endParaRPr lang="en-US" smtClean="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815C40C5-94CD-4F31-A6B4-62DCDB88FA8E}" type="slidenum">
              <a:rPr lang="en-US" smtClean="0"/>
              <a:pPr/>
              <a:t>24</a:t>
            </a:fld>
            <a:endParaRPr lang="en-US" smtClean="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A0E8F771-728B-4856-B7E8-576AFC204A5B}" type="slidenum">
              <a:rPr lang="en-US" smtClean="0"/>
              <a:pPr/>
              <a:t>25</a:t>
            </a:fld>
            <a:endParaRPr lang="en-US" smtClean="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spcBef>
                <a:spcPct val="10000"/>
              </a:spcBef>
              <a:spcAft>
                <a:spcPct val="10000"/>
              </a:spcAft>
            </a:pPr>
            <a:r>
              <a:rPr lang="en-US" b="1" smtClean="0"/>
              <a:t>Shown here are real value-added in the apparel industry and in high-skilled industries for Miami and an average of comparison cities.</a:t>
            </a:r>
          </a:p>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12F271A8-EBC9-4D00-BED8-A72BD18E78C3}" type="slidenum">
              <a:rPr lang="en-US" smtClean="0"/>
              <a:pPr/>
              <a:t>26</a:t>
            </a:fld>
            <a:endParaRPr lang="en-US" smtClean="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FE8CFCED-6811-4F2D-BF1A-60A10206DE93}" type="slidenum">
              <a:rPr lang="en-US" smtClean="0"/>
              <a:pPr/>
              <a:t>27</a:t>
            </a:fld>
            <a:endParaRPr lang="en-US" smtClean="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pPr eaLnBrk="1" hangingPunct="1">
              <a:spcBef>
                <a:spcPct val="10000"/>
              </a:spcBef>
              <a:spcAft>
                <a:spcPct val="10000"/>
              </a:spcAft>
            </a:pPr>
            <a:r>
              <a:rPr lang="en-US" b="1" smtClean="0"/>
              <a:t>Immigration has the greatest impact on workers with very low or high levels of education and only a small impact on those workers with middle levels of education (12–15 years). The impact is even smaller in the long run, when capital adjusts to keep the real return to capital fixed in each industry.</a:t>
            </a:r>
          </a:p>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3312ECCC-2B77-46DC-941C-4F2D98278902}" type="slidenum">
              <a:rPr lang="en-US" smtClean="0"/>
              <a:pPr/>
              <a:t>28</a:t>
            </a:fld>
            <a:endParaRPr lang="en-US" smtClean="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B97E9446-E6B3-41A2-BD8F-3EECB7A134BA}" type="slidenum">
              <a:rPr lang="en-US" smtClean="0"/>
              <a:pPr/>
              <a:t>29</a:t>
            </a:fld>
            <a:endParaRPr lang="en-US"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p:spPr>
        <p:txBody>
          <a:bodyPr/>
          <a:lstStyle/>
          <a:p>
            <a:fld id="{B766C575-E06F-4D23-AB83-BB19370E95FA}" type="slidenum">
              <a:rPr lang="en-US" smtClean="0"/>
              <a:pPr/>
              <a:t>30</a:t>
            </a:fld>
            <a:endParaRPr lang="en-US" smtClean="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7EF8225F-2CFE-4F5E-99CB-D9AC4D45E7EE}" type="slidenum">
              <a:rPr lang="en-US" smtClean="0"/>
              <a:pPr/>
              <a:t>4</a:t>
            </a:fld>
            <a:endParaRPr lang="en-US"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fld id="{553675A2-C8AB-4520-BE6A-A6F8C851F479}" type="slidenum">
              <a:rPr lang="en-US" smtClean="0"/>
              <a:pPr/>
              <a:t>31</a:t>
            </a:fld>
            <a:endParaRPr lang="en-US" smtClean="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p:spPr>
        <p:txBody>
          <a:bodyPr/>
          <a:lstStyle/>
          <a:p>
            <a:fld id="{886BDA9C-E5BE-4024-B598-10F275373E01}" type="slidenum">
              <a:rPr lang="en-US" smtClean="0"/>
              <a:pPr/>
              <a:t>32</a:t>
            </a:fld>
            <a:endParaRPr lang="en-US" smtClean="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658A8BD9-A014-453B-990E-DB663B05AAEF}" type="slidenum">
              <a:rPr lang="en-US" smtClean="0"/>
              <a:pPr/>
              <a:t>33</a:t>
            </a:fld>
            <a:endParaRPr lang="en-US" smtClean="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eaLnBrk="1" hangingPunct="1"/>
            <a:r>
              <a:rPr lang="en-US" smtClean="0"/>
              <a:t>To see how the inflow of FDI affects the rental on capital. In Figure 5-12, we begin at point </a:t>
            </a:r>
            <a:r>
              <a:rPr lang="en-US" i="1" smtClean="0"/>
              <a:t>A </a:t>
            </a:r>
            <a:r>
              <a:rPr lang="en-US" smtClean="0"/>
              <a:t>and then assume the</a:t>
            </a:r>
          </a:p>
          <a:p>
            <a:pPr eaLnBrk="1" hangingPunct="1"/>
            <a:r>
              <a:rPr lang="en-US" smtClean="0"/>
              <a:t>capital stock expands due to FDI. Suppose we hold the wage constant, and let the labor used in manufacturing expand up to point </a:t>
            </a:r>
            <a:r>
              <a:rPr lang="en-US" i="1" smtClean="0"/>
              <a:t>C</a:t>
            </a:r>
            <a:r>
              <a:rPr lang="en-US" smtClean="0"/>
              <a:t>. Because the wage is the same at points </a:t>
            </a:r>
            <a:r>
              <a:rPr lang="en-US" i="1" smtClean="0"/>
              <a:t>A </a:t>
            </a:r>
            <a:r>
              <a:rPr lang="en-US" smtClean="0"/>
              <a:t>and </a:t>
            </a:r>
            <a:r>
              <a:rPr lang="en-US" i="1" smtClean="0"/>
              <a:t>C, </a:t>
            </a:r>
            <a:r>
              <a:rPr lang="en-US" smtClean="0"/>
              <a:t>the marginal product of labor in manufacturing must also be the same (since the wage is </a:t>
            </a:r>
            <a:r>
              <a:rPr lang="en-US" i="1" smtClean="0"/>
              <a:t>W </a:t>
            </a:r>
            <a:r>
              <a:rPr lang="en-US" smtClean="0"/>
              <a:t>= </a:t>
            </a:r>
            <a:r>
              <a:rPr lang="en-US" i="1" smtClean="0"/>
              <a:t>PM </a:t>
            </a:r>
            <a:r>
              <a:rPr lang="en-US" smtClean="0"/>
              <a:t>• </a:t>
            </a:r>
            <a:r>
              <a:rPr lang="en-US" i="1" smtClean="0"/>
              <a:t>MPLM</a:t>
            </a:r>
            <a:r>
              <a:rPr lang="en-US" smtClean="0"/>
              <a:t>). The only way that the marginal product of labor can remain constant is for each worker to have the same amount of capital to work with as he or she had before the capital inflow. In other words, the capital–labor ratio in manufacturing </a:t>
            </a:r>
            <a:r>
              <a:rPr lang="en-US" i="1" smtClean="0"/>
              <a:t>LM</a:t>
            </a:r>
            <a:r>
              <a:rPr lang="en-US" smtClean="0"/>
              <a:t>/</a:t>
            </a:r>
            <a:r>
              <a:rPr lang="en-US" i="1" smtClean="0"/>
              <a:t>KM </a:t>
            </a:r>
            <a:r>
              <a:rPr lang="en-US" smtClean="0"/>
              <a:t>must be the same at points </a:t>
            </a:r>
            <a:r>
              <a:rPr lang="en-US" i="1" smtClean="0"/>
              <a:t>A </a:t>
            </a:r>
            <a:r>
              <a:rPr lang="en-US" smtClean="0"/>
              <a:t>and </a:t>
            </a:r>
            <a:r>
              <a:rPr lang="en-US" i="1" smtClean="0"/>
              <a:t>C</a:t>
            </a:r>
            <a:r>
              <a:rPr lang="en-US" smtClean="0"/>
              <a:t>: the expansion of capital in manufacturing is just matched by a proportional expansion of labor into manufacturing.</a:t>
            </a:r>
          </a:p>
          <a:p>
            <a:pPr eaLnBrk="1" hangingPunct="1"/>
            <a:r>
              <a:rPr lang="en-US" smtClean="0"/>
              <a:t>But if the capital–labor ratio in manufacturing is identical at points </a:t>
            </a:r>
            <a:r>
              <a:rPr lang="en-US" i="1" smtClean="0"/>
              <a:t>A </a:t>
            </a:r>
            <a:r>
              <a:rPr lang="en-US" smtClean="0"/>
              <a:t>and </a:t>
            </a:r>
            <a:r>
              <a:rPr lang="en-US" i="1" smtClean="0"/>
              <a:t>C, </a:t>
            </a:r>
            <a:r>
              <a:rPr lang="en-US" smtClean="0"/>
              <a:t>then the marginal product of capital must also be equal at these two points (because each machine has the same number of people working on it). Therefore, the rental on</a:t>
            </a:r>
          </a:p>
          <a:p>
            <a:pPr eaLnBrk="1" hangingPunct="1"/>
            <a:r>
              <a:rPr lang="en-US" smtClean="0"/>
              <a:t>capital, </a:t>
            </a:r>
            <a:r>
              <a:rPr lang="en-US" i="1" smtClean="0"/>
              <a:t>RK </a:t>
            </a:r>
            <a:r>
              <a:rPr lang="en-US" smtClean="0"/>
              <a:t>= </a:t>
            </a:r>
            <a:r>
              <a:rPr lang="en-US" i="1" smtClean="0"/>
              <a:t>PM </a:t>
            </a:r>
            <a:r>
              <a:rPr lang="en-US" smtClean="0"/>
              <a:t>• </a:t>
            </a:r>
            <a:r>
              <a:rPr lang="en-US" i="1" smtClean="0"/>
              <a:t>MPKM</a:t>
            </a:r>
            <a:r>
              <a:rPr lang="en-US" smtClean="0"/>
              <a:t>, is also equal at points </a:t>
            </a:r>
            <a:r>
              <a:rPr lang="en-US" i="1" smtClean="0"/>
              <a:t>A </a:t>
            </a:r>
            <a:r>
              <a:rPr lang="en-US" smtClean="0"/>
              <a:t>and </a:t>
            </a:r>
            <a:r>
              <a:rPr lang="en-US" i="1" smtClean="0"/>
              <a:t>C</a:t>
            </a:r>
            <a:r>
              <a:rPr lang="en-US" smtClean="0"/>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BC3F9182-4B8E-4CCA-B9EF-BC151474EE1A}" type="slidenum">
              <a:rPr lang="en-US" smtClean="0"/>
              <a:pPr/>
              <a:t>34</a:t>
            </a:fld>
            <a:endParaRPr lang="en-US" smtClean="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27B24348-71C4-4BE8-A444-C703F72A0874}" type="slidenum">
              <a:rPr lang="en-US" smtClean="0"/>
              <a:pPr/>
              <a:t>35</a:t>
            </a:fld>
            <a:endParaRPr lang="en-US" smtClean="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spcBef>
                <a:spcPct val="10000"/>
              </a:spcBef>
              <a:spcAft>
                <a:spcPct val="10000"/>
              </a:spcAft>
            </a:pPr>
            <a:r>
              <a:rPr lang="en-US" smtClean="0"/>
              <a:t>When there is an inflow of capital, the equilibrium moves to point </a:t>
            </a:r>
            <a:r>
              <a:rPr lang="en-US" i="1" smtClean="0"/>
              <a:t>B.</a:t>
            </a:r>
            <a:r>
              <a:rPr lang="en-US" smtClean="0"/>
              <a:t> Similar to the box diagram for immigration (Figure 5-8), the </a:t>
            </a:r>
            <a:r>
              <a:rPr lang="en-US" i="1" smtClean="0"/>
              <a:t>K</a:t>
            </a:r>
            <a:r>
              <a:rPr lang="en-US" smtClean="0"/>
              <a:t>/</a:t>
            </a:r>
            <a:r>
              <a:rPr lang="en-US" i="1" smtClean="0"/>
              <a:t>L</a:t>
            </a:r>
            <a:r>
              <a:rPr lang="en-US" smtClean="0"/>
              <a:t> ratios remain unchanged by allocating the new capital, as well as additional capital and labor from shoes, to computers.</a:t>
            </a:r>
          </a:p>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p:spPr>
        <p:txBody>
          <a:bodyPr/>
          <a:lstStyle/>
          <a:p>
            <a:fld id="{1EE1C1ED-A1BF-427E-8845-8A471C338843}" type="slidenum">
              <a:rPr lang="en-US" smtClean="0"/>
              <a:pPr/>
              <a:t>36</a:t>
            </a:fld>
            <a:endParaRPr lang="en-US" smtClean="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p:spPr>
        <p:txBody>
          <a:bodyPr/>
          <a:lstStyle/>
          <a:p>
            <a:fld id="{591EBAA0-26EA-4EE2-805B-762D0651974C}" type="slidenum">
              <a:rPr lang="en-US" smtClean="0"/>
              <a:pPr/>
              <a:t>37</a:t>
            </a:fld>
            <a:endParaRPr lang="en-US" smtClean="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D77DE88E-60F7-4F68-AF9D-F825ED6DB38B}" type="slidenum">
              <a:rPr lang="en-US" smtClean="0"/>
              <a:pPr/>
              <a:t>38</a:t>
            </a:fld>
            <a:endParaRPr lang="en-US" smtClean="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p>
            <a:fld id="{7C0A0DDB-5A47-4C42-8264-7E51BE09F9AD}" type="slidenum">
              <a:rPr lang="en-US" smtClean="0"/>
              <a:pPr/>
              <a:t>39</a:t>
            </a:fld>
            <a:endParaRPr lang="en-US" smtClean="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pPr eaLnBrk="1" hangingPunct="1">
              <a:spcBef>
                <a:spcPct val="10000"/>
              </a:spcBef>
              <a:spcAft>
                <a:spcPct val="10000"/>
              </a:spcAft>
            </a:pPr>
            <a:r>
              <a:rPr lang="en-US" b="1" smtClean="0"/>
              <a:t>This table shows the growth rate in the real rental and real wages in Singapore, depending on the method used to construct these factor prices.</a:t>
            </a:r>
          </a:p>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fld id="{E72C7C1D-22A2-4A50-AB23-AE1D4F1B418E}" type="slidenum">
              <a:rPr lang="en-US" smtClean="0"/>
              <a:pPr/>
              <a:t>40</a:t>
            </a:fld>
            <a:endParaRPr lang="en-US" smtClean="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spcBef>
                <a:spcPct val="10000"/>
              </a:spcBef>
              <a:spcAft>
                <a:spcPct val="10000"/>
              </a:spcAft>
            </a:pPr>
            <a:r>
              <a:rPr lang="en-US" b="1" smtClean="0"/>
              <a:t>This table shows the growth rate in the real rental and real wages in Singapore, depending on the method used to construct these factor prices. </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3F7A39F4-8458-4495-97F7-0997986433C3}" type="slidenum">
              <a:rPr lang="en-US" smtClean="0"/>
              <a:pPr/>
              <a:t>5</a:t>
            </a:fld>
            <a:endParaRPr lang="en-US" smtClean="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p:spPr>
        <p:txBody>
          <a:bodyPr/>
          <a:lstStyle/>
          <a:p>
            <a:fld id="{21EAD4D9-A5A8-4A7D-9121-3F5256B1F219}" type="slidenum">
              <a:rPr lang="en-US" smtClean="0"/>
              <a:pPr/>
              <a:t>41</a:t>
            </a:fld>
            <a:endParaRPr lang="en-US" smtClean="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6F937EC-7684-4679-AD55-25A361DEA3DF}" type="slidenum">
              <a:rPr lang="en-US" sz="1200" b="0"/>
              <a:pPr algn="r"/>
              <a:t>42</a:t>
            </a:fld>
            <a:endParaRPr lang="en-US" sz="1200" b="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fld id="{AB9F5BAB-5A9C-48DA-A14E-0807A88C11CC}" type="slidenum">
              <a:rPr lang="en-US" smtClean="0"/>
              <a:pPr/>
              <a:t>43</a:t>
            </a:fld>
            <a:endParaRPr lang="en-US" smtClean="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p:spPr>
        <p:txBody>
          <a:bodyPr/>
          <a:lstStyle/>
          <a:p>
            <a:fld id="{0A10757A-CD2C-40F3-97D3-EE1CE9C3BEEA}" type="slidenum">
              <a:rPr lang="en-US" smtClean="0"/>
              <a:pPr/>
              <a:t>44</a:t>
            </a:fld>
            <a:endParaRPr lang="en-US" smtClean="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p:spPr>
        <p:txBody>
          <a:bodyPr/>
          <a:lstStyle/>
          <a:p>
            <a:fld id="{AD52BD4E-526E-4FBE-B1AD-76F8609E85D1}" type="slidenum">
              <a:rPr lang="en-US" smtClean="0"/>
              <a:pPr/>
              <a:t>45</a:t>
            </a:fld>
            <a:endParaRPr lang="en-US" smtClean="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fld id="{BE5D33AC-DBB2-4752-8C38-D676A75F5C1A}" type="slidenum">
              <a:rPr lang="en-US" smtClean="0"/>
              <a:pPr/>
              <a:t>46</a:t>
            </a:fld>
            <a:endParaRPr lang="en-US" smtClean="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263F4118-3226-4538-A7DD-EBD0356DC2F5}" type="slidenum">
              <a:rPr lang="en-US" smtClean="0"/>
              <a:pPr/>
              <a:t>47</a:t>
            </a:fld>
            <a:endParaRPr lang="en-US" smtClean="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fld id="{E25BCEE9-51E7-4E65-B31E-7E173D00E55C}" type="slidenum">
              <a:rPr lang="en-US" smtClean="0"/>
              <a:pPr/>
              <a:t>48</a:t>
            </a:fld>
            <a:endParaRPr lang="en-US" smtClean="0"/>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pPr eaLnBrk="1" hangingPunct="1">
              <a:spcBef>
                <a:spcPct val="10000"/>
              </a:spcBef>
              <a:spcAft>
                <a:spcPct val="10000"/>
              </a:spcAft>
            </a:pPr>
            <a:r>
              <a:rPr lang="en-US" smtClean="0"/>
              <a:t>To solve for the area, we need to know the difference in wages before any migration and the number of people who would emigrate.  One way to think about the world gains from migration is that they equal the </a:t>
            </a:r>
            <a:r>
              <a:rPr lang="en-US" i="1" smtClean="0"/>
              <a:t>increase in world GDP due to immigration. </a:t>
            </a:r>
            <a:endParaRPr lang="en-US" smtClean="0"/>
          </a:p>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p:spPr>
        <p:txBody>
          <a:bodyPr/>
          <a:lstStyle/>
          <a:p>
            <a:fld id="{3025E956-90EC-423B-A4D2-43043B11BFB6}" type="slidenum">
              <a:rPr lang="en-US" smtClean="0"/>
              <a:pPr/>
              <a:t>49</a:t>
            </a:fld>
            <a:endParaRPr lang="en-US" smtClean="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p:spPr>
        <p:txBody>
          <a:bodyPr/>
          <a:lstStyle/>
          <a:p>
            <a:fld id="{8A096C2F-2430-4A14-84AD-A0545FF4ED50}" type="slidenum">
              <a:rPr lang="en-US" smtClean="0"/>
              <a:pPr/>
              <a:t>50</a:t>
            </a:fld>
            <a:endParaRPr lang="en-US" smtClean="0"/>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61316928-77EA-4E0D-9837-C12B4560FC6A}" type="slidenum">
              <a:rPr lang="en-US" smtClean="0"/>
              <a:pPr/>
              <a:t>6</a:t>
            </a:fld>
            <a:endParaRPr lang="en-US"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56EE586E-6FC3-4B5E-B6C5-48FBE60761C2}" type="slidenum">
              <a:rPr lang="en-US" smtClean="0"/>
              <a:pPr/>
              <a:t>51</a:t>
            </a:fld>
            <a:endParaRPr lang="en-US" smtClean="0"/>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eaLnBrk="1" hangingPunct="1"/>
            <a:r>
              <a:rPr lang="en-US" smtClean="0">
                <a:solidFill>
                  <a:srgbClr val="8A3A6A"/>
                </a:solidFill>
              </a:rPr>
              <a:t>Gains from Immigration </a:t>
            </a:r>
            <a:r>
              <a:rPr lang="en-US" smtClean="0"/>
              <a:t>The results from several studies of immigration are shown in this table. The second column shows the amount of immigration (as a percentage of the Home labor force), and the third column shows the increase in Home GDP or the increase in GDP of the region.</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p>
            <a:fld id="{35369E0B-F25B-48A2-9474-3F4A516944BA}" type="slidenum">
              <a:rPr lang="en-US" smtClean="0"/>
              <a:pPr/>
              <a:t>52</a:t>
            </a:fld>
            <a:endParaRPr lang="en-US" smtClean="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3E5B7F59-7108-4AE3-B18C-B501EA3D2227}" type="slidenum">
              <a:rPr lang="en-US" smtClean="0"/>
              <a:pPr/>
              <a:t>53</a:t>
            </a:fld>
            <a:endParaRPr lang="en-US" smtClean="0"/>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p:spPr>
        <p:txBody>
          <a:bodyPr/>
          <a:lstStyle/>
          <a:p>
            <a:fld id="{6D94F2A6-33A4-4CB9-AAFC-D150CA9B36DF}" type="slidenum">
              <a:rPr lang="en-US" smtClean="0"/>
              <a:pPr/>
              <a:t>54</a:t>
            </a:fld>
            <a:endParaRPr lang="en-US" smtClean="0"/>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p:spPr>
        <p:txBody>
          <a:bodyPr/>
          <a:lstStyle/>
          <a:p>
            <a:fld id="{41543B1C-AB1C-4B89-B1AB-D3AB0C171296}" type="slidenum">
              <a:rPr lang="en-US" smtClean="0"/>
              <a:pPr/>
              <a:t>55</a:t>
            </a:fld>
            <a:endParaRPr lang="en-US" smtClean="0"/>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p:spPr>
        <p:txBody>
          <a:bodyPr/>
          <a:lstStyle/>
          <a:p>
            <a:fld id="{9939DC8C-FE87-4055-983A-E345FB94DDA3}" type="slidenum">
              <a:rPr lang="en-US" smtClean="0"/>
              <a:pPr/>
              <a:t>56</a:t>
            </a:fld>
            <a:endParaRPr lang="en-US" smtClean="0"/>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p:spPr>
        <p:txBody>
          <a:bodyPr/>
          <a:lstStyle/>
          <a:p>
            <a:fld id="{07C64270-F7DB-4B07-A4A7-5B640976C262}" type="slidenum">
              <a:rPr lang="en-US" smtClean="0"/>
              <a:pPr/>
              <a:t>57</a:t>
            </a:fld>
            <a:endParaRPr lang="en-US" smtClean="0"/>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fld id="{54C9BDB9-E2D1-482B-A274-1A49E45B0E3A}" type="slidenum">
              <a:rPr lang="en-US" smtClean="0"/>
              <a:pPr/>
              <a:t>58</a:t>
            </a:fld>
            <a:endParaRPr lang="en-US" smtClean="0"/>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5CBEEDFB-21F0-4B60-891A-C2A350C8069C}" type="slidenum">
              <a:rPr lang="en-US" smtClean="0"/>
              <a:pPr/>
              <a:t>59</a:t>
            </a:fld>
            <a:endParaRPr lang="en-US" smtClean="0"/>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p:spPr>
        <p:txBody>
          <a:bodyPr/>
          <a:lstStyle/>
          <a:p>
            <a:fld id="{283012B0-E508-4A1E-8C15-BB9549B24E01}" type="slidenum">
              <a:rPr lang="en-US" smtClean="0"/>
              <a:pPr/>
              <a:t>60</a:t>
            </a:fld>
            <a:endParaRPr lang="en-US" smtClean="0"/>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0CE3AA0-4E86-4895-AAA0-D77334F89BB5}" type="slidenum">
              <a:rPr lang="en-US" sz="1200" b="0"/>
              <a:pPr algn="r"/>
              <a:t>7</a:t>
            </a:fld>
            <a:endParaRPr lang="en-US" sz="1200" b="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p:spPr>
        <p:txBody>
          <a:bodyPr/>
          <a:lstStyle/>
          <a:p>
            <a:fld id="{49D5798D-36EB-4C1A-8DA1-1670F833C31A}" type="slidenum">
              <a:rPr lang="en-US" smtClean="0"/>
              <a:pPr/>
              <a:t>61</a:t>
            </a:fld>
            <a:endParaRPr lang="en-US" smtClean="0"/>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p:spPr>
        <p:txBody>
          <a:bodyPr/>
          <a:lstStyle/>
          <a:p>
            <a:fld id="{9676B712-5204-408F-B73A-A94E5A4A0AEE}" type="slidenum">
              <a:rPr lang="en-US" smtClean="0"/>
              <a:pPr/>
              <a:t>62</a:t>
            </a:fld>
            <a:endParaRPr lang="en-US" smtClean="0"/>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86E344BB-3169-4597-9226-B82913CFEC1A}" type="slidenum">
              <a:rPr lang="en-US" smtClean="0"/>
              <a:pPr/>
              <a:t>8</a:t>
            </a:fld>
            <a:endParaRPr lang="en-US" smtClean="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BC42EC73-19B1-4CB2-9CDC-F43955CD7A04}" type="slidenum">
              <a:rPr lang="en-US" smtClean="0"/>
              <a:pPr/>
              <a:t>9</a:t>
            </a:fld>
            <a:endParaRPr lang="en-US"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A21612BA-F22E-4A4A-B19C-A7285FFD24D7}" type="slidenum">
              <a:rPr lang="en-US" smtClean="0"/>
              <a:pPr/>
              <a:t>10</a:t>
            </a:fld>
            <a:endParaRPr lang="en-US"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703263"/>
            <a:ext cx="1985962" cy="5697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6275" y="703263"/>
            <a:ext cx="5805488" cy="569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2475" y="1641475"/>
            <a:ext cx="3857625"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641475"/>
            <a:ext cx="3857625"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70724" name="Rectangle 4"/>
          <p:cNvSpPr>
            <a:spLocks noChangeArrowheads="1"/>
          </p:cNvSpPr>
          <p:nvPr userDrawn="1"/>
        </p:nvSpPr>
        <p:spPr bwMode="auto">
          <a:xfrm>
            <a:off x="8439150" y="6686550"/>
            <a:ext cx="709613" cy="171450"/>
          </a:xfrm>
          <a:prstGeom prst="rect">
            <a:avLst/>
          </a:prstGeom>
          <a:solidFill>
            <a:srgbClr val="D4D3D3"/>
          </a:solidFill>
          <a:ln w="9525">
            <a:noFill/>
            <a:miter lim="800000"/>
            <a:headEnd/>
            <a:tailEnd/>
          </a:ln>
          <a:effectLst/>
        </p:spPr>
        <p:txBody>
          <a:bodyPr anchor="ctr" anchorCtr="1"/>
          <a:lstStyle/>
          <a:p>
            <a:pPr algn="r">
              <a:spcBef>
                <a:spcPct val="10000"/>
              </a:spcBef>
              <a:spcAft>
                <a:spcPct val="10000"/>
              </a:spcAft>
              <a:defRPr/>
            </a:pPr>
            <a:fld id="{E5955200-4FC9-4FAD-A20E-C0978B9C53BA}" type="slidenum">
              <a:rPr lang="en-US" sz="1100" b="0">
                <a:solidFill>
                  <a:srgbClr val="8A3A6A"/>
                </a:solidFill>
              </a:rPr>
              <a:pPr algn="r">
                <a:spcBef>
                  <a:spcPct val="10000"/>
                </a:spcBef>
                <a:spcAft>
                  <a:spcPct val="10000"/>
                </a:spcAft>
                <a:defRPr/>
              </a:pPr>
              <a:t>‹#›</a:t>
            </a:fld>
            <a:r>
              <a:rPr lang="en-US" sz="1100" b="0">
                <a:solidFill>
                  <a:srgbClr val="8A3A6A"/>
                </a:solidFill>
              </a:rPr>
              <a:t> of 62</a:t>
            </a:r>
          </a:p>
        </p:txBody>
      </p:sp>
      <p:sp>
        <p:nvSpPr>
          <p:cNvPr id="670725" name="Rectangle 5"/>
          <p:cNvSpPr>
            <a:spLocks noChangeArrowheads="1"/>
          </p:cNvSpPr>
          <p:nvPr userDrawn="1"/>
        </p:nvSpPr>
        <p:spPr bwMode="auto">
          <a:xfrm>
            <a:off x="427038" y="6623050"/>
            <a:ext cx="8420100" cy="234950"/>
          </a:xfrm>
          <a:prstGeom prst="rect">
            <a:avLst/>
          </a:prstGeom>
          <a:noFill/>
          <a:ln w="9525">
            <a:noFill/>
            <a:miter lim="800000"/>
            <a:headEnd/>
            <a:tailEnd/>
          </a:ln>
          <a:effectLst/>
        </p:spPr>
        <p:txBody>
          <a:bodyPr anchor="ctr"/>
          <a:lstStyle/>
          <a:p>
            <a:pPr eaLnBrk="0" hangingPunct="0">
              <a:spcBef>
                <a:spcPct val="10000"/>
              </a:spcBef>
              <a:spcAft>
                <a:spcPct val="10000"/>
              </a:spcAft>
              <a:defRPr/>
            </a:pPr>
            <a:r>
              <a:rPr lang="en-US" sz="1000" b="0" dirty="0">
                <a:solidFill>
                  <a:schemeClr val="bg2"/>
                </a:solidFill>
              </a:rPr>
              <a:t>Copyright © 2011 Worth Publishers</a:t>
            </a:r>
            <a:r>
              <a:rPr lang="en-US" sz="1000" b="0" dirty="0">
                <a:solidFill>
                  <a:schemeClr val="bg2"/>
                </a:solidFill>
                <a:cs typeface="Arial" charset="0"/>
              </a:rPr>
              <a:t>·</a:t>
            </a:r>
            <a:r>
              <a:rPr lang="en-US" sz="1000" b="0" dirty="0">
                <a:solidFill>
                  <a:schemeClr val="bg2"/>
                </a:solidFill>
              </a:rPr>
              <a:t> International Economics</a:t>
            </a:r>
            <a:r>
              <a:rPr lang="en-US" sz="1000" b="0" dirty="0">
                <a:solidFill>
                  <a:schemeClr val="bg2"/>
                </a:solidFill>
                <a:cs typeface="Arial" charset="0"/>
              </a:rPr>
              <a:t>· </a:t>
            </a:r>
            <a:r>
              <a:rPr lang="en-US" sz="1000" b="0" dirty="0">
                <a:solidFill>
                  <a:schemeClr val="bg2"/>
                </a:solidFill>
              </a:rPr>
              <a:t>Feenstra/Taylor, 2/e.</a:t>
            </a:r>
          </a:p>
        </p:txBody>
      </p:sp>
      <p:sp>
        <p:nvSpPr>
          <p:cNvPr id="670726" name="Rectangle 6"/>
          <p:cNvSpPr>
            <a:spLocks noChangeArrowheads="1"/>
          </p:cNvSpPr>
          <p:nvPr userDrawn="1"/>
        </p:nvSpPr>
        <p:spPr bwMode="auto">
          <a:xfrm rot="10800000">
            <a:off x="0" y="396875"/>
            <a:ext cx="234950" cy="6272213"/>
          </a:xfrm>
          <a:prstGeom prst="rect">
            <a:avLst/>
          </a:prstGeom>
          <a:noFill/>
          <a:ln w="9525">
            <a:noFill/>
            <a:miter lim="800000"/>
            <a:headEnd/>
            <a:tailEnd/>
          </a:ln>
          <a:effectLst/>
        </p:spPr>
        <p:txBody>
          <a:bodyPr vert="eaVert" wrap="none" tIns="182880" bIns="365760" anchor="ctr"/>
          <a:lstStyle/>
          <a:p>
            <a:pPr>
              <a:spcBef>
                <a:spcPct val="10000"/>
              </a:spcBef>
              <a:spcAft>
                <a:spcPct val="10000"/>
              </a:spcAft>
              <a:tabLst>
                <a:tab pos="1089025" algn="l"/>
              </a:tabLst>
              <a:defRPr/>
            </a:pPr>
            <a:r>
              <a:rPr lang="en-US" sz="1050" b="0" dirty="0">
                <a:solidFill>
                  <a:schemeClr val="bg2"/>
                </a:solidFill>
              </a:rPr>
              <a:t>Chapter 5:  Movements of Labor and Capital between Countries</a:t>
            </a:r>
          </a:p>
        </p:txBody>
      </p:sp>
      <p:sp>
        <p:nvSpPr>
          <p:cNvPr id="22533" name="Rectangle 8"/>
          <p:cNvSpPr>
            <a:spLocks noGrp="1" noChangeArrowheads="1"/>
          </p:cNvSpPr>
          <p:nvPr>
            <p:ph type="title"/>
          </p:nvPr>
        </p:nvSpPr>
        <p:spPr bwMode="auto">
          <a:xfrm>
            <a:off x="676275" y="703263"/>
            <a:ext cx="7339013"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styleand dafsklfjskfjsdakjsdaadjfsdakfdsjlajfaffsd</a:t>
            </a:r>
          </a:p>
        </p:txBody>
      </p:sp>
      <p:sp>
        <p:nvSpPr>
          <p:cNvPr id="22534" name="Rectangle 9"/>
          <p:cNvSpPr>
            <a:spLocks noGrp="1" noChangeArrowheads="1"/>
          </p:cNvSpPr>
          <p:nvPr>
            <p:ph type="body" idx="1"/>
          </p:nvPr>
        </p:nvSpPr>
        <p:spPr bwMode="auto">
          <a:xfrm>
            <a:off x="752475" y="1641475"/>
            <a:ext cx="7867650" cy="4759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Tree>
  </p:cSld>
  <p:clrMap bg1="lt1" tx1="dk1" bg2="lt2" tx2="dk2" accent1="accent1" accent2="accent2" accent3="accent3" accent4="accent4" accent5="accent5" accent6="accent6" hlink="hlink" folHlink="folHlink"/>
  <p:sldLayoutIdLst>
    <p:sldLayoutId id="2147483699" r:id="rId1"/>
    <p:sldLayoutId id="2147483698" r:id="rId2"/>
    <p:sldLayoutId id="2147483697" r:id="rId3"/>
    <p:sldLayoutId id="2147483696" r:id="rId4"/>
    <p:sldLayoutId id="2147483695" r:id="rId5"/>
    <p:sldLayoutId id="2147483694" r:id="rId6"/>
    <p:sldLayoutId id="2147483693" r:id="rId7"/>
    <p:sldLayoutId id="2147483692" r:id="rId8"/>
    <p:sldLayoutId id="2147483691" r:id="rId9"/>
    <p:sldLayoutId id="2147483690" r:id="rId10"/>
    <p:sldLayoutId id="2147483689" r:id="rId11"/>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p:titleStyle>
    <p:bodyStyle>
      <a:lvl1pPr marL="342900" indent="-342900" algn="l" rtl="0" eaLnBrk="0" fontAlgn="base" hangingPunct="0">
        <a:spcBef>
          <a:spcPct val="20000"/>
        </a:spcBef>
        <a:spcAft>
          <a:spcPct val="0"/>
        </a:spcAft>
        <a:defRPr sz="2000" i="1">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3.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0.png"/><Relationship Id="rId11" Type="http://schemas.openxmlformats.org/officeDocument/2006/relationships/image" Target="../media/image38.png"/><Relationship Id="rId5" Type="http://schemas.openxmlformats.org/officeDocument/2006/relationships/image" Target="../media/image29.png"/><Relationship Id="rId10" Type="http://schemas.openxmlformats.org/officeDocument/2006/relationships/image" Target="../media/image37.png"/><Relationship Id="rId4" Type="http://schemas.openxmlformats.org/officeDocument/2006/relationships/image" Target="../media/image28.png"/><Relationship Id="rId9" Type="http://schemas.openxmlformats.org/officeDocument/2006/relationships/image" Target="../media/image36.png"/><Relationship Id="rId14" Type="http://schemas.openxmlformats.org/officeDocument/2006/relationships/image" Target="../media/image3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64.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21.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5" Type="http://schemas.openxmlformats.org/officeDocument/2006/relationships/image" Target="../media/image7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2.png"/></Relationships>
</file>

<file path=ppt/slides/_rels/slide22.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png"/></Relationships>
</file>

<file path=ppt/slides/_rels/slide26.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3" Type="http://schemas.openxmlformats.org/officeDocument/2006/relationships/image" Target="../media/image83.png"/><Relationship Id="rId7" Type="http://schemas.openxmlformats.org/officeDocument/2006/relationships/image" Target="../media/image87.png"/><Relationship Id="rId12" Type="http://schemas.openxmlformats.org/officeDocument/2006/relationships/image" Target="../media/image92.png"/><Relationship Id="rId2" Type="http://schemas.openxmlformats.org/officeDocument/2006/relationships/notesSlide" Target="../notesSlides/notesSlide25.xml"/><Relationship Id="rId16" Type="http://schemas.openxmlformats.org/officeDocument/2006/relationships/image" Target="../media/image96.png"/><Relationship Id="rId1" Type="http://schemas.openxmlformats.org/officeDocument/2006/relationships/slideLayout" Target="../slideLayouts/slideLayout4.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png"/><Relationship Id="rId15" Type="http://schemas.openxmlformats.org/officeDocument/2006/relationships/image" Target="../media/image95.pn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png"/><Relationship Id="rId14" Type="http://schemas.openxmlformats.org/officeDocument/2006/relationships/image" Target="../media/image94.png"/></Relationships>
</file>

<file path=ppt/slides/_rels/slide2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101.png"/><Relationship Id="rId11" Type="http://schemas.openxmlformats.org/officeDocument/2006/relationships/image" Target="../media/image106.png"/><Relationship Id="rId5" Type="http://schemas.openxmlformats.org/officeDocument/2006/relationships/image" Target="../media/image100.png"/><Relationship Id="rId10" Type="http://schemas.openxmlformats.org/officeDocument/2006/relationships/image" Target="../media/image105.png"/><Relationship Id="rId4" Type="http://schemas.openxmlformats.org/officeDocument/2006/relationships/image" Target="../media/image99.png"/><Relationship Id="rId9" Type="http://schemas.openxmlformats.org/officeDocument/2006/relationships/image" Target="../media/image104.png"/></Relationships>
</file>

<file path=ppt/slides/_rels/slide31.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18" Type="http://schemas.openxmlformats.org/officeDocument/2006/relationships/image" Target="../media/image113.png"/><Relationship Id="rId3" Type="http://schemas.openxmlformats.org/officeDocument/2006/relationships/image" Target="../media/image98.png"/><Relationship Id="rId7" Type="http://schemas.openxmlformats.org/officeDocument/2006/relationships/image" Target="../media/image102.png"/><Relationship Id="rId12" Type="http://schemas.openxmlformats.org/officeDocument/2006/relationships/image" Target="../media/image107.png"/><Relationship Id="rId17" Type="http://schemas.openxmlformats.org/officeDocument/2006/relationships/image" Target="../media/image112.png"/><Relationship Id="rId2" Type="http://schemas.openxmlformats.org/officeDocument/2006/relationships/notesSlide" Target="../notesSlides/notesSlide30.xml"/><Relationship Id="rId16" Type="http://schemas.openxmlformats.org/officeDocument/2006/relationships/image" Target="../media/image111.png"/><Relationship Id="rId1" Type="http://schemas.openxmlformats.org/officeDocument/2006/relationships/slideLayout" Target="../slideLayouts/slideLayout4.xml"/><Relationship Id="rId6" Type="http://schemas.openxmlformats.org/officeDocument/2006/relationships/image" Target="../media/image101.png"/><Relationship Id="rId11" Type="http://schemas.openxmlformats.org/officeDocument/2006/relationships/image" Target="../media/image106.png"/><Relationship Id="rId5" Type="http://schemas.openxmlformats.org/officeDocument/2006/relationships/image" Target="../media/image100.png"/><Relationship Id="rId15" Type="http://schemas.openxmlformats.org/officeDocument/2006/relationships/image" Target="../media/image110.png"/><Relationship Id="rId10" Type="http://schemas.openxmlformats.org/officeDocument/2006/relationships/image" Target="../media/image105.png"/><Relationship Id="rId19" Type="http://schemas.openxmlformats.org/officeDocument/2006/relationships/image" Target="../media/image114.png"/><Relationship Id="rId4" Type="http://schemas.openxmlformats.org/officeDocument/2006/relationships/image" Target="../media/image99.png"/><Relationship Id="rId9" Type="http://schemas.openxmlformats.org/officeDocument/2006/relationships/image" Target="../media/image104.png"/><Relationship Id="rId14" Type="http://schemas.openxmlformats.org/officeDocument/2006/relationships/image" Target="../media/image10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118.png"/><Relationship Id="rId11" Type="http://schemas.openxmlformats.org/officeDocument/2006/relationships/image" Target="../media/image123.png"/><Relationship Id="rId5" Type="http://schemas.openxmlformats.org/officeDocument/2006/relationships/image" Target="../media/image117.png"/><Relationship Id="rId10" Type="http://schemas.openxmlformats.org/officeDocument/2006/relationships/image" Target="../media/image122.png"/><Relationship Id="rId4" Type="http://schemas.openxmlformats.org/officeDocument/2006/relationships/image" Target="../media/image116.png"/><Relationship Id="rId9" Type="http://schemas.openxmlformats.org/officeDocument/2006/relationships/image" Target="../media/image12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image" Target="../media/image124.png"/><Relationship Id="rId7" Type="http://schemas.openxmlformats.org/officeDocument/2006/relationships/image" Target="../media/image128.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png"/><Relationship Id="rId9" Type="http://schemas.openxmlformats.org/officeDocument/2006/relationships/image" Target="../media/image130.png"/></Relationships>
</file>

<file path=ppt/slides/_rels/slide36.xml.rels><?xml version="1.0" encoding="UTF-8" standalone="yes"?>
<Relationships xmlns="http://schemas.openxmlformats.org/package/2006/relationships"><Relationship Id="rId8" Type="http://schemas.openxmlformats.org/officeDocument/2006/relationships/image" Target="../media/image129.png"/><Relationship Id="rId13" Type="http://schemas.openxmlformats.org/officeDocument/2006/relationships/image" Target="../media/image134.png"/><Relationship Id="rId18" Type="http://schemas.openxmlformats.org/officeDocument/2006/relationships/image" Target="../media/image139.png"/><Relationship Id="rId3" Type="http://schemas.openxmlformats.org/officeDocument/2006/relationships/image" Target="../media/image124.png"/><Relationship Id="rId7" Type="http://schemas.openxmlformats.org/officeDocument/2006/relationships/image" Target="../media/image128.png"/><Relationship Id="rId12" Type="http://schemas.openxmlformats.org/officeDocument/2006/relationships/image" Target="../media/image133.png"/><Relationship Id="rId17" Type="http://schemas.openxmlformats.org/officeDocument/2006/relationships/image" Target="../media/image138.png"/><Relationship Id="rId2" Type="http://schemas.openxmlformats.org/officeDocument/2006/relationships/notesSlide" Target="../notesSlides/notesSlide35.xml"/><Relationship Id="rId16" Type="http://schemas.openxmlformats.org/officeDocument/2006/relationships/image" Target="../media/image137.png"/><Relationship Id="rId1" Type="http://schemas.openxmlformats.org/officeDocument/2006/relationships/slideLayout" Target="../slideLayouts/slideLayout4.xml"/><Relationship Id="rId6" Type="http://schemas.openxmlformats.org/officeDocument/2006/relationships/image" Target="../media/image127.png"/><Relationship Id="rId11" Type="http://schemas.openxmlformats.org/officeDocument/2006/relationships/image" Target="../media/image132.png"/><Relationship Id="rId5" Type="http://schemas.openxmlformats.org/officeDocument/2006/relationships/image" Target="../media/image126.png"/><Relationship Id="rId15" Type="http://schemas.openxmlformats.org/officeDocument/2006/relationships/image" Target="../media/image136.png"/><Relationship Id="rId10" Type="http://schemas.openxmlformats.org/officeDocument/2006/relationships/image" Target="../media/image131.png"/><Relationship Id="rId4" Type="http://schemas.openxmlformats.org/officeDocument/2006/relationships/image" Target="../media/image125.png"/><Relationship Id="rId9" Type="http://schemas.openxmlformats.org/officeDocument/2006/relationships/image" Target="../media/image130.png"/><Relationship Id="rId14" Type="http://schemas.openxmlformats.org/officeDocument/2006/relationships/image" Target="../media/image13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9.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14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8" Type="http://schemas.openxmlformats.org/officeDocument/2006/relationships/image" Target="../media/image148.png"/><Relationship Id="rId13" Type="http://schemas.openxmlformats.org/officeDocument/2006/relationships/image" Target="../media/image153.png"/><Relationship Id="rId18" Type="http://schemas.openxmlformats.org/officeDocument/2006/relationships/image" Target="../media/image158.png"/><Relationship Id="rId3" Type="http://schemas.openxmlformats.org/officeDocument/2006/relationships/image" Target="../media/image143.png"/><Relationship Id="rId7" Type="http://schemas.openxmlformats.org/officeDocument/2006/relationships/image" Target="../media/image147.png"/><Relationship Id="rId12" Type="http://schemas.openxmlformats.org/officeDocument/2006/relationships/image" Target="../media/image152.png"/><Relationship Id="rId17" Type="http://schemas.openxmlformats.org/officeDocument/2006/relationships/image" Target="../media/image157.png"/><Relationship Id="rId2" Type="http://schemas.openxmlformats.org/officeDocument/2006/relationships/notesSlide" Target="../notesSlides/notesSlide46.xml"/><Relationship Id="rId16" Type="http://schemas.openxmlformats.org/officeDocument/2006/relationships/image" Target="../media/image156.png"/><Relationship Id="rId1" Type="http://schemas.openxmlformats.org/officeDocument/2006/relationships/slideLayout" Target="../slideLayouts/slideLayout4.xml"/><Relationship Id="rId6" Type="http://schemas.openxmlformats.org/officeDocument/2006/relationships/image" Target="../media/image146.png"/><Relationship Id="rId11" Type="http://schemas.openxmlformats.org/officeDocument/2006/relationships/image" Target="../media/image151.png"/><Relationship Id="rId5" Type="http://schemas.openxmlformats.org/officeDocument/2006/relationships/image" Target="../media/image145.png"/><Relationship Id="rId15" Type="http://schemas.openxmlformats.org/officeDocument/2006/relationships/image" Target="../media/image155.png"/><Relationship Id="rId10" Type="http://schemas.openxmlformats.org/officeDocument/2006/relationships/image" Target="../media/image150.png"/><Relationship Id="rId19" Type="http://schemas.openxmlformats.org/officeDocument/2006/relationships/image" Target="../media/image159.png"/><Relationship Id="rId4" Type="http://schemas.openxmlformats.org/officeDocument/2006/relationships/image" Target="../media/image144.png"/><Relationship Id="rId9" Type="http://schemas.openxmlformats.org/officeDocument/2006/relationships/image" Target="../media/image149.png"/><Relationship Id="rId14" Type="http://schemas.openxmlformats.org/officeDocument/2006/relationships/image" Target="../media/image154.png"/></Relationships>
</file>

<file path=ppt/slides/_rels/slide48.xml.rels><?xml version="1.0" encoding="UTF-8" standalone="yes"?>
<Relationships xmlns="http://schemas.openxmlformats.org/package/2006/relationships"><Relationship Id="rId8" Type="http://schemas.openxmlformats.org/officeDocument/2006/relationships/image" Target="../media/image148.png"/><Relationship Id="rId13" Type="http://schemas.openxmlformats.org/officeDocument/2006/relationships/image" Target="../media/image153.png"/><Relationship Id="rId18" Type="http://schemas.openxmlformats.org/officeDocument/2006/relationships/image" Target="../media/image158.png"/><Relationship Id="rId3" Type="http://schemas.openxmlformats.org/officeDocument/2006/relationships/image" Target="../media/image143.png"/><Relationship Id="rId7" Type="http://schemas.openxmlformats.org/officeDocument/2006/relationships/image" Target="../media/image147.png"/><Relationship Id="rId12" Type="http://schemas.openxmlformats.org/officeDocument/2006/relationships/image" Target="../media/image152.png"/><Relationship Id="rId17" Type="http://schemas.openxmlformats.org/officeDocument/2006/relationships/image" Target="../media/image157.png"/><Relationship Id="rId2" Type="http://schemas.openxmlformats.org/officeDocument/2006/relationships/notesSlide" Target="../notesSlides/notesSlide47.xml"/><Relationship Id="rId16" Type="http://schemas.openxmlformats.org/officeDocument/2006/relationships/image" Target="../media/image156.png"/><Relationship Id="rId1" Type="http://schemas.openxmlformats.org/officeDocument/2006/relationships/slideLayout" Target="../slideLayouts/slideLayout4.xml"/><Relationship Id="rId6" Type="http://schemas.openxmlformats.org/officeDocument/2006/relationships/image" Target="../media/image146.png"/><Relationship Id="rId11" Type="http://schemas.openxmlformats.org/officeDocument/2006/relationships/image" Target="../media/image151.png"/><Relationship Id="rId5" Type="http://schemas.openxmlformats.org/officeDocument/2006/relationships/image" Target="../media/image145.png"/><Relationship Id="rId15" Type="http://schemas.openxmlformats.org/officeDocument/2006/relationships/image" Target="../media/image155.png"/><Relationship Id="rId10" Type="http://schemas.openxmlformats.org/officeDocument/2006/relationships/image" Target="../media/image150.png"/><Relationship Id="rId19" Type="http://schemas.openxmlformats.org/officeDocument/2006/relationships/image" Target="../media/image159.png"/><Relationship Id="rId4" Type="http://schemas.openxmlformats.org/officeDocument/2006/relationships/image" Target="../media/image144.png"/><Relationship Id="rId9" Type="http://schemas.openxmlformats.org/officeDocument/2006/relationships/image" Target="../media/image149.png"/><Relationship Id="rId14" Type="http://schemas.openxmlformats.org/officeDocument/2006/relationships/image" Target="../media/image154.png"/></Relationships>
</file>

<file path=ppt/slides/_rels/slide49.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oleObject" Target="../embeddings/oleObject1.bin"/><Relationship Id="rId3" Type="http://schemas.openxmlformats.org/officeDocument/2006/relationships/notesSlide" Target="../notesSlides/notesSlide4.xml"/><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8" Type="http://schemas.openxmlformats.org/officeDocument/2006/relationships/image" Target="../media/image168.png"/><Relationship Id="rId13" Type="http://schemas.openxmlformats.org/officeDocument/2006/relationships/image" Target="../media/image173.png"/><Relationship Id="rId3" Type="http://schemas.openxmlformats.org/officeDocument/2006/relationships/image" Target="../media/image163.png"/><Relationship Id="rId7" Type="http://schemas.openxmlformats.org/officeDocument/2006/relationships/image" Target="../media/image167.png"/><Relationship Id="rId12" Type="http://schemas.openxmlformats.org/officeDocument/2006/relationships/image" Target="../media/image172.png"/><Relationship Id="rId2" Type="http://schemas.openxmlformats.org/officeDocument/2006/relationships/notesSlide" Target="../notesSlides/notesSlide51.xml"/><Relationship Id="rId16" Type="http://schemas.openxmlformats.org/officeDocument/2006/relationships/image" Target="../media/image176.png"/><Relationship Id="rId1" Type="http://schemas.openxmlformats.org/officeDocument/2006/relationships/slideLayout" Target="../slideLayouts/slideLayout4.xml"/><Relationship Id="rId6" Type="http://schemas.openxmlformats.org/officeDocument/2006/relationships/image" Target="../media/image166.png"/><Relationship Id="rId11" Type="http://schemas.openxmlformats.org/officeDocument/2006/relationships/image" Target="../media/image171.png"/><Relationship Id="rId5" Type="http://schemas.openxmlformats.org/officeDocument/2006/relationships/image" Target="../media/image165.png"/><Relationship Id="rId15" Type="http://schemas.openxmlformats.org/officeDocument/2006/relationships/image" Target="../media/image175.png"/><Relationship Id="rId10" Type="http://schemas.openxmlformats.org/officeDocument/2006/relationships/image" Target="../media/image170.png"/><Relationship Id="rId4" Type="http://schemas.openxmlformats.org/officeDocument/2006/relationships/image" Target="../media/image164.png"/><Relationship Id="rId9" Type="http://schemas.openxmlformats.org/officeDocument/2006/relationships/image" Target="../media/image169.png"/><Relationship Id="rId14" Type="http://schemas.openxmlformats.org/officeDocument/2006/relationships/image" Target="../media/image17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ChangeArrowheads="1"/>
          </p:cNvSpPr>
          <p:nvPr/>
        </p:nvSpPr>
        <p:spPr bwMode="auto">
          <a:xfrm>
            <a:off x="6835775" y="5122863"/>
            <a:ext cx="2308225" cy="1735137"/>
          </a:xfrm>
          <a:prstGeom prst="rect">
            <a:avLst/>
          </a:prstGeom>
          <a:solidFill>
            <a:srgbClr val="FBEFD8"/>
          </a:solidFill>
          <a:ln w="9525" algn="ctr">
            <a:noFill/>
            <a:round/>
            <a:headEnd/>
            <a:tailEnd/>
          </a:ln>
        </p:spPr>
        <p:txBody>
          <a:bodyPr/>
          <a:lstStyle/>
          <a:p>
            <a:endParaRPr lang="en-US" sz="2800" b="0">
              <a:solidFill>
                <a:schemeClr val="tx2"/>
              </a:solidFill>
            </a:endParaRPr>
          </a:p>
        </p:txBody>
      </p:sp>
      <p:sp>
        <p:nvSpPr>
          <p:cNvPr id="7" name="Text Box 5"/>
          <p:cNvSpPr txBox="1">
            <a:spLocks noChangeArrowheads="1"/>
          </p:cNvSpPr>
          <p:nvPr/>
        </p:nvSpPr>
        <p:spPr bwMode="auto">
          <a:xfrm>
            <a:off x="309563" y="1387475"/>
            <a:ext cx="6300787" cy="830997"/>
          </a:xfrm>
          <a:prstGeom prst="rect">
            <a:avLst/>
          </a:prstGeom>
          <a:noFill/>
          <a:ln w="9525" algn="ctr">
            <a:noFill/>
            <a:miter lim="800000"/>
            <a:headEnd/>
            <a:tailEnd/>
          </a:ln>
        </p:spPr>
        <p:txBody>
          <a:bodyPr>
            <a:spAutoFit/>
          </a:bodyPr>
          <a:lstStyle/>
          <a:p>
            <a:pPr>
              <a:spcBef>
                <a:spcPct val="10000"/>
              </a:spcBef>
              <a:spcAft>
                <a:spcPct val="10000"/>
              </a:spcAft>
            </a:pPr>
            <a:r>
              <a:rPr lang="el-GR" sz="2400" dirty="0" smtClean="0">
                <a:solidFill>
                  <a:srgbClr val="394978"/>
                </a:solidFill>
                <a:latin typeface="Times New Roman" pitchFamily="18" charset="0"/>
                <a:cs typeface="Times New Roman" pitchFamily="18" charset="0"/>
              </a:rPr>
              <a:t>Μετακίνηση Εργασίας και Κεφαλαίου Ανάμεσα σε Χώρες</a:t>
            </a:r>
            <a:endParaRPr lang="en-US" sz="2400" dirty="0">
              <a:solidFill>
                <a:srgbClr val="394978"/>
              </a:solidFill>
              <a:latin typeface="Times New Roman" pitchFamily="18" charset="0"/>
              <a:cs typeface="Times New Roman" pitchFamily="18" charset="0"/>
            </a:endParaRPr>
          </a:p>
        </p:txBody>
      </p:sp>
      <p:sp>
        <p:nvSpPr>
          <p:cNvPr id="11" name="Text Box 7"/>
          <p:cNvSpPr txBox="1">
            <a:spLocks noChangeArrowheads="1"/>
          </p:cNvSpPr>
          <p:nvPr/>
        </p:nvSpPr>
        <p:spPr bwMode="auto">
          <a:xfrm>
            <a:off x="5081588" y="5978525"/>
            <a:ext cx="1719262" cy="722313"/>
          </a:xfrm>
          <a:prstGeom prst="rect">
            <a:avLst/>
          </a:prstGeom>
          <a:noFill/>
          <a:ln w="9525">
            <a:noFill/>
            <a:miter lim="800000"/>
            <a:headEnd/>
            <a:tailEnd/>
          </a:ln>
        </p:spPr>
        <p:txBody>
          <a:bodyPr wrap="none">
            <a:spAutoFit/>
          </a:bodyPr>
          <a:lstStyle/>
          <a:p>
            <a:pPr>
              <a:spcBef>
                <a:spcPct val="10000"/>
              </a:spcBef>
              <a:spcAft>
                <a:spcPct val="10000"/>
              </a:spcAft>
              <a:defRPr/>
            </a:pPr>
            <a:r>
              <a:rPr lang="en-US" dirty="0">
                <a:solidFill>
                  <a:srgbClr val="394978"/>
                </a:solidFill>
                <a:latin typeface="Times New Roman" pitchFamily="18" charset="0"/>
                <a:cs typeface="Times New Roman" pitchFamily="18" charset="0"/>
              </a:rPr>
              <a:t>Prepared by:</a:t>
            </a:r>
            <a:br>
              <a:rPr lang="en-US" dirty="0">
                <a:solidFill>
                  <a:srgbClr val="394978"/>
                </a:solidFill>
                <a:latin typeface="Times New Roman" pitchFamily="18" charset="0"/>
                <a:cs typeface="Times New Roman" pitchFamily="18" charset="0"/>
              </a:rPr>
            </a:br>
            <a:r>
              <a:rPr lang="en-US" dirty="0">
                <a:solidFill>
                  <a:srgbClr val="394978"/>
                </a:solidFill>
                <a:latin typeface="Times New Roman" pitchFamily="18" charset="0"/>
                <a:cs typeface="Times New Roman" pitchFamily="18" charset="0"/>
              </a:rPr>
              <a:t>Fernando Quijano</a:t>
            </a:r>
          </a:p>
          <a:p>
            <a:pPr>
              <a:spcBef>
                <a:spcPct val="10000"/>
              </a:spcBef>
              <a:spcAft>
                <a:spcPct val="10000"/>
              </a:spcAft>
              <a:defRPr/>
            </a:pPr>
            <a:r>
              <a:rPr lang="en-US" sz="1050" dirty="0">
                <a:solidFill>
                  <a:srgbClr val="394978"/>
                </a:solidFill>
                <a:latin typeface="Times New Roman" pitchFamily="18" charset="0"/>
                <a:cs typeface="Times New Roman" pitchFamily="18" charset="0"/>
              </a:rPr>
              <a:t>Dickinson State University</a:t>
            </a:r>
          </a:p>
        </p:txBody>
      </p:sp>
      <p:sp>
        <p:nvSpPr>
          <p:cNvPr id="18" name="Rectangle 17"/>
          <p:cNvSpPr>
            <a:spLocks noChangeArrowheads="1"/>
          </p:cNvSpPr>
          <p:nvPr/>
        </p:nvSpPr>
        <p:spPr bwMode="auto">
          <a:xfrm>
            <a:off x="6835775" y="1262063"/>
            <a:ext cx="2308225" cy="1270000"/>
          </a:xfrm>
          <a:prstGeom prst="rect">
            <a:avLst/>
          </a:prstGeom>
          <a:solidFill>
            <a:srgbClr val="94AE98"/>
          </a:solidFill>
          <a:ln w="9525" algn="ctr">
            <a:noFill/>
            <a:round/>
            <a:headEnd/>
            <a:tailEnd/>
          </a:ln>
        </p:spPr>
        <p:txBody>
          <a:bodyPr/>
          <a:lstStyle/>
          <a:p>
            <a:endParaRPr lang="en-US" sz="2800" b="0">
              <a:solidFill>
                <a:schemeClr val="tx2"/>
              </a:solidFill>
            </a:endParaRPr>
          </a:p>
        </p:txBody>
      </p:sp>
      <p:grpSp>
        <p:nvGrpSpPr>
          <p:cNvPr id="26" name="Group 25"/>
          <p:cNvGrpSpPr>
            <a:grpSpLocks/>
          </p:cNvGrpSpPr>
          <p:nvPr/>
        </p:nvGrpSpPr>
        <p:grpSpPr bwMode="auto">
          <a:xfrm>
            <a:off x="0" y="-7938"/>
            <a:ext cx="9144000" cy="1285876"/>
            <a:chOff x="-1" y="-7256"/>
            <a:chExt cx="9144001" cy="1285647"/>
          </a:xfrm>
        </p:grpSpPr>
        <p:sp>
          <p:nvSpPr>
            <p:cNvPr id="14358" name="Rectangle 13"/>
            <p:cNvSpPr>
              <a:spLocks noChangeArrowheads="1"/>
            </p:cNvSpPr>
            <p:nvPr/>
          </p:nvSpPr>
          <p:spPr bwMode="auto">
            <a:xfrm>
              <a:off x="-1" y="0"/>
              <a:ext cx="6836229" cy="1262743"/>
            </a:xfrm>
            <a:prstGeom prst="rect">
              <a:avLst/>
            </a:prstGeom>
            <a:solidFill>
              <a:srgbClr val="69134B"/>
            </a:solidFill>
            <a:ln w="9525" algn="ctr">
              <a:noFill/>
              <a:round/>
              <a:headEnd/>
              <a:tailEnd/>
            </a:ln>
          </p:spPr>
          <p:txBody>
            <a:bodyPr/>
            <a:lstStyle/>
            <a:p>
              <a:endParaRPr lang="en-US" sz="2800" b="0">
                <a:solidFill>
                  <a:schemeClr val="tx2"/>
                </a:solidFill>
              </a:endParaRPr>
            </a:p>
          </p:txBody>
        </p:sp>
        <p:sp>
          <p:nvSpPr>
            <p:cNvPr id="14359" name="Rectangle 16"/>
            <p:cNvSpPr>
              <a:spLocks noChangeArrowheads="1"/>
            </p:cNvSpPr>
            <p:nvPr/>
          </p:nvSpPr>
          <p:spPr bwMode="auto">
            <a:xfrm>
              <a:off x="6836229" y="-7256"/>
              <a:ext cx="2307771" cy="1270000"/>
            </a:xfrm>
            <a:prstGeom prst="rect">
              <a:avLst/>
            </a:prstGeom>
            <a:solidFill>
              <a:srgbClr val="57699E"/>
            </a:solidFill>
            <a:ln w="9525" algn="ctr">
              <a:noFill/>
              <a:round/>
              <a:headEnd/>
              <a:tailEnd/>
            </a:ln>
          </p:spPr>
          <p:txBody>
            <a:bodyPr/>
            <a:lstStyle/>
            <a:p>
              <a:endParaRPr lang="en-US" sz="2800" b="0">
                <a:solidFill>
                  <a:schemeClr val="tx2"/>
                </a:solidFill>
              </a:endParaRPr>
            </a:p>
          </p:txBody>
        </p:sp>
        <p:cxnSp>
          <p:nvCxnSpPr>
            <p:cNvPr id="14360" name="Straight Connector 19"/>
            <p:cNvCxnSpPr>
              <a:cxnSpLocks noChangeShapeType="1"/>
            </p:cNvCxnSpPr>
            <p:nvPr/>
          </p:nvCxnSpPr>
          <p:spPr bwMode="auto">
            <a:xfrm>
              <a:off x="0" y="1278391"/>
              <a:ext cx="9144000" cy="0"/>
            </a:xfrm>
            <a:prstGeom prst="line">
              <a:avLst/>
            </a:prstGeom>
            <a:noFill/>
            <a:ln w="76200" algn="ctr">
              <a:solidFill>
                <a:schemeClr val="tx1"/>
              </a:solidFill>
              <a:round/>
              <a:headEnd/>
              <a:tailEnd/>
            </a:ln>
          </p:spPr>
        </p:cxnSp>
      </p:grpSp>
      <p:sp>
        <p:nvSpPr>
          <p:cNvPr id="6" name="Text Box 4"/>
          <p:cNvSpPr txBox="1">
            <a:spLocks noChangeArrowheads="1"/>
          </p:cNvSpPr>
          <p:nvPr/>
        </p:nvSpPr>
        <p:spPr bwMode="auto">
          <a:xfrm>
            <a:off x="7437438" y="1303338"/>
            <a:ext cx="1106487" cy="1200150"/>
          </a:xfrm>
          <a:prstGeom prst="rect">
            <a:avLst/>
          </a:prstGeom>
          <a:noFill/>
          <a:ln w="9525">
            <a:noFill/>
            <a:miter lim="800000"/>
            <a:headEnd/>
            <a:tailEnd/>
          </a:ln>
        </p:spPr>
        <p:txBody>
          <a:bodyPr anchor="ctr">
            <a:spAutoFit/>
          </a:bodyPr>
          <a:lstStyle/>
          <a:p>
            <a:pPr algn="ctr">
              <a:spcBef>
                <a:spcPct val="10000"/>
              </a:spcBef>
              <a:spcAft>
                <a:spcPct val="10000"/>
              </a:spcAft>
            </a:pPr>
            <a:r>
              <a:rPr lang="en-US" sz="7200"/>
              <a:t>5</a:t>
            </a:r>
          </a:p>
        </p:txBody>
      </p:sp>
      <p:graphicFrame>
        <p:nvGraphicFramePr>
          <p:cNvPr id="14365" name="Group 29"/>
          <p:cNvGraphicFramePr>
            <a:graphicFrameLocks noGrp="1"/>
          </p:cNvGraphicFramePr>
          <p:nvPr/>
        </p:nvGraphicFramePr>
        <p:xfrm>
          <a:off x="6880225" y="2557463"/>
          <a:ext cx="2263775" cy="2407920"/>
        </p:xfrm>
        <a:graphic>
          <a:graphicData uri="http://schemas.openxmlformats.org/drawingml/2006/table">
            <a:tbl>
              <a:tblPr/>
              <a:tblGrid>
                <a:gridCol w="333375"/>
                <a:gridCol w="19304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Arial" charset="0"/>
                        </a:rPr>
                        <a:t>Μετακίνηση Εργασίας Ανάμεσα σε Χώρες</a:t>
                      </a:r>
                      <a:r>
                        <a:rPr kumimoji="0" lang="en-US" sz="1400" b="0" i="0" u="none" strike="noStrike" cap="none" normalizeH="0" baseline="0" dirty="0" smtClean="0">
                          <a:ln>
                            <a:noFill/>
                          </a:ln>
                          <a:solidFill>
                            <a:schemeClr val="tx1"/>
                          </a:solidFill>
                          <a:effectLst/>
                          <a:latin typeface="Arial" charset="0"/>
                        </a:rPr>
                        <a:t>:  </a:t>
                      </a:r>
                      <a:r>
                        <a:rPr kumimoji="0" lang="el-GR" sz="1400" b="0" i="0" u="none" strike="noStrike" cap="none" normalizeH="0" baseline="0" dirty="0" smtClean="0">
                          <a:ln>
                            <a:noFill/>
                          </a:ln>
                          <a:solidFill>
                            <a:schemeClr val="tx1"/>
                          </a:solidFill>
                          <a:effectLst/>
                          <a:latin typeface="Arial" charset="0"/>
                        </a:rPr>
                        <a:t>Μετανάστευση</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Arial" charset="0"/>
                        </a:rPr>
                        <a:t>Μετακίνηση Κεφαλαίου ανάμεσα σε Χώρες: Ξένες Άμεσες Επενδύσεις </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Arial" charset="0"/>
                        </a:rPr>
                        <a:t>Κέρδη από τις Ροές Εργασίας και Κεφαλαίου</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pic>
        <p:nvPicPr>
          <p:cNvPr id="14362" name="Picture 26" descr="Pages from feenestra comps_8_25"/>
          <p:cNvPicPr>
            <a:picLocks noChangeAspect="1" noChangeArrowheads="1"/>
          </p:cNvPicPr>
          <p:nvPr/>
        </p:nvPicPr>
        <p:blipFill>
          <a:blip r:embed="rId2" cstate="print"/>
          <a:srcRect/>
          <a:stretch>
            <a:fillRect/>
          </a:stretch>
        </p:blipFill>
        <p:spPr bwMode="auto">
          <a:xfrm>
            <a:off x="1044575" y="2182813"/>
            <a:ext cx="3448050" cy="43719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left)">
                                      <p:cBhvr>
                                        <p:cTn id="19" dur="500"/>
                                        <p:tgtEl>
                                          <p:spTgt spid="7">
                                            <p:txEl>
                                              <p:pRg st="0" end="0"/>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4365"/>
                                        </p:tgtEl>
                                        <p:attrNameLst>
                                          <p:attrName>style.visibility</p:attrName>
                                        </p:attrNameLst>
                                      </p:cBhvr>
                                      <p:to>
                                        <p:strVal val="visible"/>
                                      </p:to>
                                    </p:set>
                                    <p:animEffect transition="in" filter="wipe(up)">
                                      <p:cBhvr>
                                        <p:cTn id="23" dur="500"/>
                                        <p:tgtEl>
                                          <p:spTgt spid="1436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500"/>
                                        <p:tgtEl>
                                          <p:spTgt spid="2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build="allAtOnce"/>
      <p:bldP spid="11" grpId="0"/>
      <p:bldP spid="18"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2769" name="Group 39"/>
          <p:cNvGrpSpPr>
            <a:grpSpLocks/>
          </p:cNvGrpSpPr>
          <p:nvPr/>
        </p:nvGrpSpPr>
        <p:grpSpPr bwMode="auto">
          <a:xfrm>
            <a:off x="566738" y="1282700"/>
            <a:ext cx="7851775" cy="5127625"/>
            <a:chOff x="566738" y="2200275"/>
            <a:chExt cx="7805737" cy="4219575"/>
          </a:xfrm>
        </p:grpSpPr>
        <p:sp>
          <p:nvSpPr>
            <p:cNvPr id="32790" name="Rectangle 2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32791" name="Rectangle 30"/>
            <p:cNvSpPr>
              <a:spLocks noChangeArrowheads="1"/>
            </p:cNvSpPr>
            <p:nvPr/>
          </p:nvSpPr>
          <p:spPr bwMode="auto">
            <a:xfrm>
              <a:off x="581024" y="2219327"/>
              <a:ext cx="7772401" cy="243618"/>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32770" name="Rectangle 14"/>
          <p:cNvSpPr>
            <a:spLocks noChangeArrowheads="1"/>
          </p:cNvSpPr>
          <p:nvPr/>
        </p:nvSpPr>
        <p:spPr bwMode="auto">
          <a:xfrm>
            <a:off x="566738" y="476250"/>
            <a:ext cx="2681287" cy="190500"/>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32771" name="Rectangle 3"/>
          <p:cNvSpPr>
            <a:spLocks noGrp="1" noChangeArrowheads="1"/>
          </p:cNvSpPr>
          <p:nvPr>
            <p:ph type="title"/>
          </p:nvPr>
        </p:nvSpPr>
        <p:spPr>
          <a:xfrm>
            <a:off x="566738" y="0"/>
            <a:ext cx="8577262" cy="944563"/>
          </a:xfrm>
        </p:spPr>
        <p:txBody>
          <a:bodyPr/>
          <a:lstStyle/>
          <a:p>
            <a:r>
              <a:rPr lang="el-GR" dirty="0" smtClean="0">
                <a:solidFill>
                  <a:srgbClr val="668C6B"/>
                </a:solidFill>
              </a:rPr>
              <a:t>ΕΦΑΡΜΟΓΗ</a:t>
            </a:r>
            <a:endParaRPr lang="en-US" dirty="0" smtClean="0">
              <a:solidFill>
                <a:srgbClr val="668C6B"/>
              </a:solidFill>
            </a:endParaRPr>
          </a:p>
        </p:txBody>
      </p:sp>
      <p:sp>
        <p:nvSpPr>
          <p:cNvPr id="32772" name="Rectangle 5"/>
          <p:cNvSpPr>
            <a:spLocks noChangeArrowheads="1"/>
          </p:cNvSpPr>
          <p:nvPr/>
        </p:nvSpPr>
        <p:spPr bwMode="auto">
          <a:xfrm>
            <a:off x="566738" y="820738"/>
            <a:ext cx="8577262"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Μετανάστευση προς τις ΗΠΑ και την Ευρώπη Σήμερα</a:t>
            </a:r>
            <a:endParaRPr lang="en-US" sz="2400" dirty="0" smtClean="0">
              <a:solidFill>
                <a:srgbClr val="356A41"/>
              </a:solidFill>
            </a:endParaRPr>
          </a:p>
        </p:txBody>
      </p:sp>
      <p:cxnSp>
        <p:nvCxnSpPr>
          <p:cNvPr id="32773" name="Straight Connector 12"/>
          <p:cNvCxnSpPr>
            <a:cxnSpLocks noChangeShapeType="1"/>
          </p:cNvCxnSpPr>
          <p:nvPr/>
        </p:nvCxnSpPr>
        <p:spPr bwMode="auto">
          <a:xfrm>
            <a:off x="566738" y="682625"/>
            <a:ext cx="2695575" cy="0"/>
          </a:xfrm>
          <a:prstGeom prst="line">
            <a:avLst/>
          </a:prstGeom>
          <a:noFill/>
          <a:ln w="19050" cap="rnd" algn="ctr">
            <a:solidFill>
              <a:srgbClr val="A4C695"/>
            </a:solidFill>
            <a:prstDash val="sysDash"/>
            <a:round/>
            <a:headEnd/>
            <a:tailEnd/>
          </a:ln>
        </p:spPr>
      </p:cxnSp>
      <p:sp>
        <p:nvSpPr>
          <p:cNvPr id="32774" name="Text Box 7"/>
          <p:cNvSpPr txBox="1">
            <a:spLocks noChangeArrowheads="1"/>
          </p:cNvSpPr>
          <p:nvPr/>
        </p:nvSpPr>
        <p:spPr bwMode="auto">
          <a:xfrm>
            <a:off x="665163" y="1303338"/>
            <a:ext cx="2582862" cy="287337"/>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5-4 </a:t>
            </a:r>
            <a:r>
              <a:rPr lang="en-US" dirty="0">
                <a:solidFill>
                  <a:schemeClr val="bg2"/>
                </a:solidFill>
              </a:rPr>
              <a:t>(2 </a:t>
            </a:r>
            <a:r>
              <a:rPr lang="el-GR" dirty="0" smtClean="0">
                <a:solidFill>
                  <a:schemeClr val="bg2"/>
                </a:solidFill>
              </a:rPr>
              <a:t>από</a:t>
            </a:r>
            <a:r>
              <a:rPr lang="en-US" dirty="0" smtClean="0">
                <a:solidFill>
                  <a:schemeClr val="bg2"/>
                </a:solidFill>
              </a:rPr>
              <a:t> </a:t>
            </a:r>
            <a:r>
              <a:rPr lang="en-US" dirty="0">
                <a:solidFill>
                  <a:schemeClr val="bg2"/>
                </a:solidFill>
              </a:rPr>
              <a:t>3)</a:t>
            </a:r>
          </a:p>
        </p:txBody>
      </p:sp>
      <p:sp>
        <p:nvSpPr>
          <p:cNvPr id="21" name="Rectangle 20"/>
          <p:cNvSpPr>
            <a:spLocks noChangeArrowheads="1"/>
          </p:cNvSpPr>
          <p:nvPr/>
        </p:nvSpPr>
        <p:spPr bwMode="auto">
          <a:xfrm>
            <a:off x="660400" y="4897438"/>
            <a:ext cx="7743825" cy="1652760"/>
          </a:xfrm>
          <a:prstGeom prst="rect">
            <a:avLst/>
          </a:prstGeom>
          <a:noFill/>
          <a:ln w="9525">
            <a:noFill/>
            <a:miter lim="800000"/>
            <a:headEnd/>
            <a:tailEnd/>
          </a:ln>
        </p:spPr>
        <p:txBody>
          <a:bodyPr>
            <a:spAutoFit/>
          </a:bodyPr>
          <a:lstStyle/>
          <a:p>
            <a:pPr>
              <a:spcBef>
                <a:spcPct val="10000"/>
              </a:spcBef>
              <a:spcAft>
                <a:spcPct val="10000"/>
              </a:spcAft>
            </a:pPr>
            <a:r>
              <a:rPr lang="el-GR" sz="1600" b="0" dirty="0" smtClean="0"/>
              <a:t>Στο μέσον του επιπέδου εκπαίδευσης (απόφοιτοι γυμνασίου και πανεπιστημίου), τα ποσοστά αυτών που γεννήθηκαν στο εξωτερικό είναι πολύ μικρότερα, από 10% έως 15%. Αντιθέτως, η συμμετοχή αυτών που γεννήθηκαν στις ΗΠΑ είναι πολύ μικρή στα δύο άκρα (βασική εκπαίδευση και μεταπτυχιακές σπουδές) και μεγάλη στο μέσον (απόφοιτοι γυμνασίου ή πτυχιούχοι πανεπιστημίου) </a:t>
            </a:r>
          </a:p>
          <a:p>
            <a:pPr>
              <a:spcBef>
                <a:spcPct val="10000"/>
              </a:spcBef>
              <a:spcAft>
                <a:spcPct val="10000"/>
              </a:spcAft>
            </a:pPr>
            <a:endParaRPr lang="el-GR" sz="1800" b="0" dirty="0" smtClean="0"/>
          </a:p>
        </p:txBody>
      </p:sp>
      <p:sp>
        <p:nvSpPr>
          <p:cNvPr id="32776" name="Rectangle 33"/>
          <p:cNvSpPr>
            <a:spLocks noChangeArrowheads="1"/>
          </p:cNvSpPr>
          <p:nvPr/>
        </p:nvSpPr>
        <p:spPr bwMode="auto">
          <a:xfrm>
            <a:off x="698500" y="1687513"/>
            <a:ext cx="7600950" cy="3208337"/>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32777" name="Picture 4"/>
          <p:cNvPicPr>
            <a:picLocks noChangeAspect="1"/>
          </p:cNvPicPr>
          <p:nvPr/>
        </p:nvPicPr>
        <p:blipFill>
          <a:blip r:embed="rId3" cstate="print"/>
          <a:srcRect/>
          <a:stretch>
            <a:fillRect/>
          </a:stretch>
        </p:blipFill>
        <p:spPr bwMode="auto">
          <a:xfrm>
            <a:off x="773113" y="1703388"/>
            <a:ext cx="7410450" cy="3190875"/>
          </a:xfrm>
          <a:prstGeom prst="rect">
            <a:avLst/>
          </a:prstGeom>
          <a:noFill/>
          <a:ln w="9525">
            <a:noFill/>
            <a:miter lim="800000"/>
            <a:headEnd/>
            <a:tailEnd/>
          </a:ln>
        </p:spPr>
      </p:pic>
      <p:pic>
        <p:nvPicPr>
          <p:cNvPr id="32778" name="Picture 3"/>
          <p:cNvPicPr>
            <a:picLocks noChangeAspect="1"/>
          </p:cNvPicPr>
          <p:nvPr/>
        </p:nvPicPr>
        <p:blipFill>
          <a:blip r:embed="rId4" cstate="print"/>
          <a:srcRect/>
          <a:stretch>
            <a:fillRect/>
          </a:stretch>
        </p:blipFill>
        <p:spPr bwMode="auto">
          <a:xfrm>
            <a:off x="773113" y="1703388"/>
            <a:ext cx="7410450" cy="3190875"/>
          </a:xfrm>
          <a:prstGeom prst="rect">
            <a:avLst/>
          </a:prstGeom>
          <a:noFill/>
          <a:ln w="9525">
            <a:noFill/>
            <a:miter lim="800000"/>
            <a:headEnd/>
            <a:tailEnd/>
          </a:ln>
        </p:spPr>
      </p:pic>
      <p:pic>
        <p:nvPicPr>
          <p:cNvPr id="32779" name="Picture 5"/>
          <p:cNvPicPr>
            <a:picLocks noChangeAspect="1"/>
          </p:cNvPicPr>
          <p:nvPr/>
        </p:nvPicPr>
        <p:blipFill>
          <a:blip r:embed="rId5" cstate="print"/>
          <a:srcRect/>
          <a:stretch>
            <a:fillRect/>
          </a:stretch>
        </p:blipFill>
        <p:spPr bwMode="auto">
          <a:xfrm>
            <a:off x="773113" y="1703388"/>
            <a:ext cx="7410450" cy="3190875"/>
          </a:xfrm>
          <a:prstGeom prst="rect">
            <a:avLst/>
          </a:prstGeom>
          <a:noFill/>
          <a:ln w="9525">
            <a:noFill/>
            <a:miter lim="800000"/>
            <a:headEnd/>
            <a:tailEnd/>
          </a:ln>
        </p:spPr>
      </p:pic>
      <p:pic>
        <p:nvPicPr>
          <p:cNvPr id="32780" name="Picture 6"/>
          <p:cNvPicPr>
            <a:picLocks noChangeAspect="1"/>
          </p:cNvPicPr>
          <p:nvPr/>
        </p:nvPicPr>
        <p:blipFill>
          <a:blip r:embed="rId6" cstate="print"/>
          <a:srcRect/>
          <a:stretch>
            <a:fillRect/>
          </a:stretch>
        </p:blipFill>
        <p:spPr bwMode="auto">
          <a:xfrm>
            <a:off x="773113" y="1703388"/>
            <a:ext cx="7410450" cy="3190875"/>
          </a:xfrm>
          <a:prstGeom prst="rect">
            <a:avLst/>
          </a:prstGeom>
          <a:noFill/>
          <a:ln w="9525">
            <a:noFill/>
            <a:miter lim="800000"/>
            <a:headEnd/>
            <a:tailEnd/>
          </a:ln>
        </p:spPr>
      </p:pic>
      <p:pic>
        <p:nvPicPr>
          <p:cNvPr id="32781" name="Picture 17"/>
          <p:cNvPicPr>
            <a:picLocks noChangeAspect="1"/>
          </p:cNvPicPr>
          <p:nvPr/>
        </p:nvPicPr>
        <p:blipFill>
          <a:blip r:embed="rId7" cstate="print"/>
          <a:srcRect/>
          <a:stretch>
            <a:fillRect/>
          </a:stretch>
        </p:blipFill>
        <p:spPr bwMode="auto">
          <a:xfrm>
            <a:off x="773113" y="1703388"/>
            <a:ext cx="7410450" cy="3190875"/>
          </a:xfrm>
          <a:prstGeom prst="rect">
            <a:avLst/>
          </a:prstGeom>
          <a:noFill/>
          <a:ln w="9525">
            <a:noFill/>
            <a:miter lim="800000"/>
            <a:headEnd/>
            <a:tailEnd/>
          </a:ln>
        </p:spPr>
      </p:pic>
      <p:pic>
        <p:nvPicPr>
          <p:cNvPr id="23" name="Picture 22"/>
          <p:cNvPicPr>
            <a:picLocks noChangeAspect="1"/>
          </p:cNvPicPr>
          <p:nvPr/>
        </p:nvPicPr>
        <p:blipFill>
          <a:blip r:embed="rId8" cstate="print"/>
          <a:srcRect/>
          <a:stretch>
            <a:fillRect/>
          </a:stretch>
        </p:blipFill>
        <p:spPr bwMode="auto">
          <a:xfrm>
            <a:off x="773113" y="1703388"/>
            <a:ext cx="7410450" cy="3190875"/>
          </a:xfrm>
          <a:prstGeom prst="rect">
            <a:avLst/>
          </a:prstGeom>
          <a:noFill/>
          <a:ln w="9525">
            <a:noFill/>
            <a:miter lim="800000"/>
            <a:headEnd/>
            <a:tailEnd/>
          </a:ln>
        </p:spPr>
      </p:pic>
      <p:pic>
        <p:nvPicPr>
          <p:cNvPr id="24" name="Picture 23"/>
          <p:cNvPicPr>
            <a:picLocks noChangeAspect="1"/>
          </p:cNvPicPr>
          <p:nvPr/>
        </p:nvPicPr>
        <p:blipFill>
          <a:blip r:embed="rId9" cstate="print"/>
          <a:srcRect/>
          <a:stretch>
            <a:fillRect/>
          </a:stretch>
        </p:blipFill>
        <p:spPr bwMode="auto">
          <a:xfrm>
            <a:off x="773113" y="1703388"/>
            <a:ext cx="7410450" cy="3190875"/>
          </a:xfrm>
          <a:prstGeom prst="rect">
            <a:avLst/>
          </a:prstGeom>
          <a:noFill/>
          <a:ln w="9525">
            <a:noFill/>
            <a:miter lim="800000"/>
            <a:headEnd/>
            <a:tailEnd/>
          </a:ln>
        </p:spPr>
      </p:pic>
      <p:pic>
        <p:nvPicPr>
          <p:cNvPr id="25" name="Picture 24"/>
          <p:cNvPicPr>
            <a:picLocks noChangeAspect="1"/>
          </p:cNvPicPr>
          <p:nvPr/>
        </p:nvPicPr>
        <p:blipFill>
          <a:blip r:embed="rId10" cstate="print"/>
          <a:srcRect/>
          <a:stretch>
            <a:fillRect/>
          </a:stretch>
        </p:blipFill>
        <p:spPr bwMode="auto">
          <a:xfrm>
            <a:off x="773113" y="1703388"/>
            <a:ext cx="7410450" cy="3190875"/>
          </a:xfrm>
          <a:prstGeom prst="rect">
            <a:avLst/>
          </a:prstGeom>
          <a:noFill/>
          <a:ln w="9525">
            <a:noFill/>
            <a:miter lim="800000"/>
            <a:headEnd/>
            <a:tailEnd/>
          </a:ln>
        </p:spPr>
      </p:pic>
      <p:pic>
        <p:nvPicPr>
          <p:cNvPr id="26" name="Picture 25"/>
          <p:cNvPicPr>
            <a:picLocks noChangeAspect="1"/>
          </p:cNvPicPr>
          <p:nvPr/>
        </p:nvPicPr>
        <p:blipFill>
          <a:blip r:embed="rId11" cstate="print"/>
          <a:srcRect/>
          <a:stretch>
            <a:fillRect/>
          </a:stretch>
        </p:blipFill>
        <p:spPr bwMode="auto">
          <a:xfrm>
            <a:off x="773113" y="1703388"/>
            <a:ext cx="7410450" cy="3190875"/>
          </a:xfrm>
          <a:prstGeom prst="rect">
            <a:avLst/>
          </a:prstGeom>
          <a:noFill/>
          <a:ln w="9525">
            <a:noFill/>
            <a:miter lim="800000"/>
            <a:headEnd/>
            <a:tailEnd/>
          </a:ln>
        </p:spPr>
      </p:pic>
      <p:pic>
        <p:nvPicPr>
          <p:cNvPr id="32786" name="Picture 26"/>
          <p:cNvPicPr>
            <a:picLocks noChangeAspect="1"/>
          </p:cNvPicPr>
          <p:nvPr/>
        </p:nvPicPr>
        <p:blipFill>
          <a:blip r:embed="rId12" cstate="print"/>
          <a:srcRect/>
          <a:stretch>
            <a:fillRect/>
          </a:stretch>
        </p:blipFill>
        <p:spPr bwMode="auto">
          <a:xfrm>
            <a:off x="773113" y="1703388"/>
            <a:ext cx="7410450" cy="3190875"/>
          </a:xfrm>
          <a:prstGeom prst="rect">
            <a:avLst/>
          </a:prstGeom>
          <a:noFill/>
          <a:ln w="9525">
            <a:noFill/>
            <a:miter lim="800000"/>
            <a:headEnd/>
            <a:tailEnd/>
          </a:ln>
        </p:spPr>
      </p:pic>
      <p:pic>
        <p:nvPicPr>
          <p:cNvPr id="32787" name="Picture 27"/>
          <p:cNvPicPr>
            <a:picLocks noChangeAspect="1"/>
          </p:cNvPicPr>
          <p:nvPr/>
        </p:nvPicPr>
        <p:blipFill>
          <a:blip r:embed="rId13" cstate="print"/>
          <a:srcRect/>
          <a:stretch>
            <a:fillRect/>
          </a:stretch>
        </p:blipFill>
        <p:spPr bwMode="auto">
          <a:xfrm>
            <a:off x="773113" y="1703388"/>
            <a:ext cx="7410450" cy="3190875"/>
          </a:xfrm>
          <a:prstGeom prst="rect">
            <a:avLst/>
          </a:prstGeom>
          <a:noFill/>
          <a:ln w="9525">
            <a:noFill/>
            <a:miter lim="800000"/>
            <a:headEnd/>
            <a:tailEnd/>
          </a:ln>
        </p:spPr>
      </p:pic>
      <p:pic>
        <p:nvPicPr>
          <p:cNvPr id="32788" name="Picture 28"/>
          <p:cNvPicPr>
            <a:picLocks noChangeAspect="1"/>
          </p:cNvPicPr>
          <p:nvPr/>
        </p:nvPicPr>
        <p:blipFill>
          <a:blip r:embed="rId14" cstate="print"/>
          <a:srcRect/>
          <a:stretch>
            <a:fillRect/>
          </a:stretch>
        </p:blipFill>
        <p:spPr bwMode="auto">
          <a:xfrm>
            <a:off x="773113" y="1703388"/>
            <a:ext cx="7410450" cy="3190875"/>
          </a:xfrm>
          <a:prstGeom prst="rect">
            <a:avLst/>
          </a:prstGeom>
          <a:noFill/>
          <a:ln w="9525">
            <a:noFill/>
            <a:miter lim="800000"/>
            <a:headEnd/>
            <a:tailEnd/>
          </a:ln>
        </p:spPr>
      </p:pic>
      <p:sp>
        <p:nvSpPr>
          <p:cNvPr id="32789" name="Text Box 24"/>
          <p:cNvSpPr txBox="1">
            <a:spLocks noChangeArrowheads="1"/>
          </p:cNvSpPr>
          <p:nvPr/>
        </p:nvSpPr>
        <p:spPr bwMode="auto">
          <a:xfrm>
            <a:off x="3246438" y="1163638"/>
            <a:ext cx="5146409" cy="738664"/>
          </a:xfrm>
          <a:prstGeom prst="rect">
            <a:avLst/>
          </a:prstGeom>
          <a:noFill/>
          <a:ln w="9525">
            <a:noFill/>
            <a:miter lim="800000"/>
            <a:headEnd/>
            <a:tailEnd/>
          </a:ln>
        </p:spPr>
        <p:txBody>
          <a:bodyPr wrap="square">
            <a:spAutoFit/>
          </a:bodyPr>
          <a:lstStyle/>
          <a:p>
            <a:r>
              <a:rPr lang="el-GR" dirty="0" smtClean="0">
                <a:solidFill>
                  <a:srgbClr val="8A3A6A"/>
                </a:solidFill>
              </a:rPr>
              <a:t>Ποσοστό Εργατικού Δυναμικού στις ΗΠΑ Γεννημένου στο </a:t>
            </a:r>
          </a:p>
          <a:p>
            <a:r>
              <a:rPr lang="el-GR" dirty="0" smtClean="0">
                <a:solidFill>
                  <a:srgbClr val="8A3A6A"/>
                </a:solidFill>
              </a:rPr>
              <a:t>Εξωτερικό</a:t>
            </a:r>
            <a:r>
              <a:rPr lang="en-US" dirty="0" smtClean="0">
                <a:solidFill>
                  <a:srgbClr val="8A3A6A"/>
                </a:solidFill>
              </a:rPr>
              <a:t>, 2008</a:t>
            </a:r>
            <a:r>
              <a:rPr lang="el-GR" dirty="0" smtClean="0">
                <a:solidFill>
                  <a:srgbClr val="8A3A6A"/>
                </a:solidFill>
              </a:rPr>
              <a:t> (συνέχεια)</a:t>
            </a:r>
            <a:endParaRPr lang="en-US" dirty="0" smtClean="0">
              <a:solidFill>
                <a:srgbClr val="8A3A6A"/>
              </a:solidFill>
            </a:endParaRPr>
          </a:p>
          <a:p>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ipe(left)">
                                      <p:cBhvr>
                                        <p:cTn id="7" dur="500"/>
                                        <p:tgtEl>
                                          <p:spTgt spid="2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750"/>
                                        <p:tgtEl>
                                          <p:spTgt spid="24"/>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750"/>
                                        <p:tgtEl>
                                          <p:spTgt spid="25"/>
                                        </p:tgtEl>
                                      </p:cBhvr>
                                    </p:animEffect>
                                  </p:childTnLst>
                                </p:cTn>
                              </p:par>
                            </p:childTnLst>
                          </p:cTn>
                        </p:par>
                        <p:par>
                          <p:cTn id="20" fill="hold">
                            <p:stCondLst>
                              <p:cond delay="2750"/>
                            </p:stCondLst>
                            <p:childTnLst>
                              <p:par>
                                <p:cTn id="21" presetID="22" presetClass="entr" presetSubtype="4"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bldLvl="2"/>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2213" name="Rectangle 5"/>
          <p:cNvSpPr>
            <a:spLocks noChangeArrowheads="1"/>
          </p:cNvSpPr>
          <p:nvPr/>
        </p:nvSpPr>
        <p:spPr bwMode="auto">
          <a:xfrm>
            <a:off x="348343" y="820738"/>
            <a:ext cx="8461827" cy="461665"/>
          </a:xfrm>
          <a:prstGeom prst="rect">
            <a:avLst/>
          </a:prstGeom>
          <a:noFill/>
          <a:ln w="9525" algn="ctr">
            <a:noFill/>
            <a:miter lim="800000"/>
            <a:headEnd/>
            <a:tailEnd/>
          </a:ln>
        </p:spPr>
        <p:txBody>
          <a:bodyPr wrap="square">
            <a:spAutoFit/>
          </a:bodyPr>
          <a:lstStyle/>
          <a:p>
            <a:pPr>
              <a:spcBef>
                <a:spcPct val="20000"/>
              </a:spcBef>
            </a:pPr>
            <a:r>
              <a:rPr lang="el-GR" sz="2400" dirty="0" smtClean="0">
                <a:solidFill>
                  <a:srgbClr val="356A41"/>
                </a:solidFill>
              </a:rPr>
              <a:t>Άλλες Βραχυπρόθεσμες Επιπτώσεις της Μετανάστευσης </a:t>
            </a:r>
            <a:endParaRPr lang="en-US" sz="2400" dirty="0">
              <a:solidFill>
                <a:srgbClr val="356A41"/>
              </a:solidFill>
            </a:endParaRPr>
          </a:p>
        </p:txBody>
      </p:sp>
      <p:sp>
        <p:nvSpPr>
          <p:cNvPr id="862214" name="Rectangle 6"/>
          <p:cNvSpPr>
            <a:spLocks noChangeArrowheads="1"/>
          </p:cNvSpPr>
          <p:nvPr/>
        </p:nvSpPr>
        <p:spPr bwMode="auto">
          <a:xfrm>
            <a:off x="566738" y="1255713"/>
            <a:ext cx="7947025" cy="400050"/>
          </a:xfrm>
          <a:prstGeom prst="rect">
            <a:avLst/>
          </a:prstGeom>
          <a:noFill/>
          <a:ln w="9525" algn="ctr">
            <a:noFill/>
            <a:miter lim="800000"/>
            <a:headEnd/>
            <a:tailEnd/>
          </a:ln>
        </p:spPr>
        <p:txBody>
          <a:bodyPr>
            <a:spAutoFit/>
          </a:bodyPr>
          <a:lstStyle/>
          <a:p>
            <a:pPr>
              <a:spcBef>
                <a:spcPct val="20000"/>
              </a:spcBef>
            </a:pPr>
            <a:r>
              <a:rPr lang="el-GR" sz="2000" dirty="0" smtClean="0">
                <a:solidFill>
                  <a:srgbClr val="3D68AF"/>
                </a:solidFill>
              </a:rPr>
              <a:t>Ενοίκια Κεφαλαίου και Γης</a:t>
            </a:r>
            <a:r>
              <a:rPr lang="en-US" sz="2000" dirty="0" smtClean="0">
                <a:solidFill>
                  <a:srgbClr val="3D68AF"/>
                </a:solidFill>
              </a:rPr>
              <a:t> </a:t>
            </a:r>
            <a:endParaRPr lang="en-US" sz="2000" dirty="0">
              <a:solidFill>
                <a:srgbClr val="3D68AF"/>
              </a:solidFill>
            </a:endParaRPr>
          </a:p>
        </p:txBody>
      </p:sp>
      <p:sp>
        <p:nvSpPr>
          <p:cNvPr id="32" name="TextBox 31"/>
          <p:cNvSpPr txBox="1"/>
          <p:nvPr/>
        </p:nvSpPr>
        <p:spPr>
          <a:xfrm>
            <a:off x="566738" y="2075542"/>
            <a:ext cx="7981950" cy="3416320"/>
          </a:xfrm>
          <a:prstGeom prst="rect">
            <a:avLst/>
          </a:prstGeom>
          <a:noFill/>
        </p:spPr>
        <p:txBody>
          <a:bodyPr wrap="square">
            <a:spAutoFit/>
          </a:bodyPr>
          <a:lstStyle/>
          <a:p>
            <a:pPr marL="342900" indent="-342900">
              <a:spcBef>
                <a:spcPct val="10000"/>
              </a:spcBef>
              <a:spcAft>
                <a:spcPct val="10000"/>
              </a:spcAft>
              <a:buFont typeface="Arial" pitchFamily="34" charset="0"/>
              <a:buChar char="•"/>
              <a:defRPr/>
            </a:pPr>
            <a:r>
              <a:rPr lang="el-GR" sz="2000" b="0" dirty="0" smtClean="0"/>
              <a:t>Τόσο οι ΗΠΑ όσο και η Ευρώπη υποδέχθηκαν ξένους εργαζόμενους σε συγκεκριμένους κλάδους: γεωργία και υψηλή τεχνολογία. </a:t>
            </a:r>
            <a:endParaRPr lang="en-US" sz="2000" b="0" dirty="0"/>
          </a:p>
          <a:p>
            <a:pPr marL="342900" indent="-342900">
              <a:spcBef>
                <a:spcPct val="10000"/>
              </a:spcBef>
              <a:spcAft>
                <a:spcPct val="10000"/>
              </a:spcAft>
              <a:buFont typeface="Arial" pitchFamily="34" charset="0"/>
              <a:buChar char="•"/>
              <a:defRPr/>
            </a:pPr>
            <a:r>
              <a:rPr lang="el-GR" sz="2000" b="0" dirty="0" smtClean="0"/>
              <a:t>Το κάνουν ακόμη κι αν αυτοί οι ξένοι εργαζόμενοι ανταγωνίζονται με εγχώριους εργαζόμενους σε αυτούς τους κλάδους. </a:t>
            </a:r>
            <a:endParaRPr lang="en-US" sz="2000" b="0" dirty="0"/>
          </a:p>
          <a:p>
            <a:pPr marL="342900" indent="-342900">
              <a:spcBef>
                <a:spcPct val="10000"/>
              </a:spcBef>
              <a:spcAft>
                <a:spcPct val="10000"/>
              </a:spcAft>
              <a:buFont typeface="Arial" pitchFamily="34" charset="0"/>
              <a:buChar char="•"/>
              <a:defRPr/>
            </a:pPr>
            <a:r>
              <a:rPr lang="el-GR" sz="2000" b="0" dirty="0" smtClean="0"/>
              <a:t>Επομένως πρέπει να υπάρχουν οφέλη για τους κλάδους αυτούς. </a:t>
            </a:r>
            <a:endParaRPr lang="en-US" sz="2000" b="0" dirty="0"/>
          </a:p>
          <a:p>
            <a:pPr marL="342900" indent="-342900">
              <a:spcBef>
                <a:spcPct val="10000"/>
              </a:spcBef>
              <a:spcAft>
                <a:spcPct val="10000"/>
              </a:spcAft>
              <a:buFont typeface="Arial" pitchFamily="34" charset="0"/>
              <a:buChar char="•"/>
              <a:defRPr/>
            </a:pPr>
            <a:r>
              <a:rPr lang="el-GR" sz="2000" b="0" dirty="0" smtClean="0"/>
              <a:t>Μπορούμε να μετρήσουμε αυτά τα δυνητικά οφέλη με τις αμοιβές του κεφαλαίου και της γης, που αποκαλούνται ενοίκια. </a:t>
            </a:r>
            <a:endParaRPr lang="en-US" sz="2000" b="0" dirty="0"/>
          </a:p>
          <a:p>
            <a:pPr marL="342900" indent="-342900">
              <a:spcBef>
                <a:spcPct val="10000"/>
              </a:spcBef>
              <a:spcAft>
                <a:spcPct val="10000"/>
              </a:spcAft>
              <a:buFont typeface="Arial" pitchFamily="34" charset="0"/>
              <a:buChar char="•"/>
              <a:defRPr/>
            </a:pPr>
            <a:r>
              <a:rPr lang="el-GR" sz="2000" b="0" dirty="0" smtClean="0"/>
              <a:t>Χρησιμοποιούμε τις ίδιες δύο μετρήσεις για ενοίκια που είδαμε στο κεφάλαιο 3. </a:t>
            </a:r>
            <a:endParaRPr lang="en-US" sz="2000" b="0" dirty="0"/>
          </a:p>
        </p:txBody>
      </p:sp>
      <p:sp>
        <p:nvSpPr>
          <p:cNvPr id="34820" name="Rectangle 7"/>
          <p:cNvSpPr>
            <a:spLocks noChangeArrowheads="1"/>
          </p:cNvSpPr>
          <p:nvPr/>
        </p:nvSpPr>
        <p:spPr bwMode="auto">
          <a:xfrm>
            <a:off x="973138" y="407988"/>
            <a:ext cx="7273925" cy="196850"/>
          </a:xfrm>
          <a:prstGeom prst="rect">
            <a:avLst/>
          </a:prstGeom>
          <a:solidFill>
            <a:srgbClr val="F5D8A5"/>
          </a:solidFill>
          <a:ln w="9525" algn="ctr">
            <a:noFill/>
            <a:round/>
            <a:headEnd/>
            <a:tailEnd/>
          </a:ln>
        </p:spPr>
        <p:txBody>
          <a:bodyPr/>
          <a:lstStyle/>
          <a:p>
            <a:endParaRPr lang="en-US" sz="3200" b="0">
              <a:solidFill>
                <a:schemeClr val="tx2"/>
              </a:solidFill>
            </a:endParaRPr>
          </a:p>
        </p:txBody>
      </p:sp>
      <p:sp>
        <p:nvSpPr>
          <p:cNvPr id="34821"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r>
              <a:rPr lang="en-US" sz="2400" dirty="0">
                <a:solidFill>
                  <a:srgbClr val="69134B"/>
                </a:solidFill>
              </a:rPr>
              <a:t>1 </a:t>
            </a:r>
            <a:r>
              <a:rPr lang="el-GR" sz="2400" dirty="0" smtClean="0">
                <a:solidFill>
                  <a:srgbClr val="69134B"/>
                </a:solidFill>
              </a:rPr>
              <a:t>Μετακίνηση Εργασίας Μεταξύ Χωρών</a:t>
            </a:r>
            <a:r>
              <a:rPr lang="en-US" sz="2400" dirty="0" smtClean="0">
                <a:solidFill>
                  <a:srgbClr val="69134B"/>
                </a:solidFill>
              </a:rPr>
              <a:t>: </a:t>
            </a:r>
            <a:r>
              <a:rPr lang="el-GR" sz="2400" dirty="0" smtClean="0">
                <a:solidFill>
                  <a:srgbClr val="69134B"/>
                </a:solidFill>
              </a:rPr>
              <a:t>Μετανάστευση</a:t>
            </a:r>
            <a:endParaRPr lang="en-US" sz="2400" dirty="0">
              <a:solidFill>
                <a:srgbClr val="69134B"/>
              </a:solidFill>
            </a:endParaRPr>
          </a:p>
        </p:txBody>
      </p:sp>
      <p:cxnSp>
        <p:nvCxnSpPr>
          <p:cNvPr id="34822" name="Straight Connector 9"/>
          <p:cNvCxnSpPr>
            <a:cxnSpLocks noChangeShapeType="1"/>
          </p:cNvCxnSpPr>
          <p:nvPr/>
        </p:nvCxnSpPr>
        <p:spPr bwMode="auto">
          <a:xfrm>
            <a:off x="566738" y="623888"/>
            <a:ext cx="7680325" cy="0"/>
          </a:xfrm>
          <a:prstGeom prst="line">
            <a:avLst/>
          </a:prstGeom>
          <a:noFill/>
          <a:ln w="19050" cap="rnd" algn="ctr">
            <a:solidFill>
              <a:srgbClr val="9C3A45"/>
            </a:solidFill>
            <a:prstDash val="sysDash"/>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2213"/>
                                        </p:tgtEl>
                                        <p:attrNameLst>
                                          <p:attrName>style.visibility</p:attrName>
                                        </p:attrNameLst>
                                      </p:cBhvr>
                                      <p:to>
                                        <p:strVal val="visible"/>
                                      </p:to>
                                    </p:set>
                                    <p:animEffect transition="in" filter="wipe(left)">
                                      <p:cBhvr>
                                        <p:cTn id="7" dur="500"/>
                                        <p:tgtEl>
                                          <p:spTgt spid="8622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62214"/>
                                        </p:tgtEl>
                                        <p:attrNameLst>
                                          <p:attrName>style.visibility</p:attrName>
                                        </p:attrNameLst>
                                      </p:cBhvr>
                                      <p:to>
                                        <p:strVal val="visible"/>
                                      </p:to>
                                    </p:set>
                                    <p:animEffect transition="in" filter="wipe(left)">
                                      <p:cBhvr>
                                        <p:cTn id="11" dur="500"/>
                                        <p:tgtEl>
                                          <p:spTgt spid="8622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2">
                                            <p:txEl>
                                              <p:pRg st="0" end="0"/>
                                            </p:txEl>
                                          </p:spTgt>
                                        </p:tgtEl>
                                        <p:attrNameLst>
                                          <p:attrName>style.visibility</p:attrName>
                                        </p:attrNameLst>
                                      </p:cBhvr>
                                      <p:to>
                                        <p:strVal val="visible"/>
                                      </p:to>
                                    </p:set>
                                    <p:animEffect transition="in" filter="wipe(left)">
                                      <p:cBhvr>
                                        <p:cTn id="15" dur="500"/>
                                        <p:tgtEl>
                                          <p:spTgt spid="3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2">
                                            <p:txEl>
                                              <p:pRg st="1" end="1"/>
                                            </p:txEl>
                                          </p:spTgt>
                                        </p:tgtEl>
                                        <p:attrNameLst>
                                          <p:attrName>style.visibility</p:attrName>
                                        </p:attrNameLst>
                                      </p:cBhvr>
                                      <p:to>
                                        <p:strVal val="visible"/>
                                      </p:to>
                                    </p:set>
                                    <p:animEffect transition="in" filter="wipe(left)">
                                      <p:cBhvr>
                                        <p:cTn id="20" dur="500"/>
                                        <p:tgtEl>
                                          <p:spTgt spid="32">
                                            <p:txEl>
                                              <p:pRg st="1" end="1"/>
                                            </p:txEl>
                                          </p:spTgt>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32">
                                            <p:txEl>
                                              <p:pRg st="2" end="2"/>
                                            </p:txEl>
                                          </p:spTgt>
                                        </p:tgtEl>
                                        <p:attrNameLst>
                                          <p:attrName>style.visibility</p:attrName>
                                        </p:attrNameLst>
                                      </p:cBhvr>
                                      <p:to>
                                        <p:strVal val="visible"/>
                                      </p:to>
                                    </p:set>
                                    <p:animEffect transition="in" filter="wipe(left)">
                                      <p:cBhvr>
                                        <p:cTn id="24" dur="500"/>
                                        <p:tgtEl>
                                          <p:spTgt spid="3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2">
                                            <p:txEl>
                                              <p:pRg st="3" end="3"/>
                                            </p:txEl>
                                          </p:spTgt>
                                        </p:tgtEl>
                                        <p:attrNameLst>
                                          <p:attrName>style.visibility</p:attrName>
                                        </p:attrNameLst>
                                      </p:cBhvr>
                                      <p:to>
                                        <p:strVal val="visible"/>
                                      </p:to>
                                    </p:set>
                                    <p:animEffect transition="in" filter="wipe(left)">
                                      <p:cBhvr>
                                        <p:cTn id="29" dur="500"/>
                                        <p:tgtEl>
                                          <p:spTgt spid="32">
                                            <p:txEl>
                                              <p:pRg st="3" end="3"/>
                                            </p:txEl>
                                          </p:spTgt>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32">
                                            <p:txEl>
                                              <p:pRg st="4" end="4"/>
                                            </p:txEl>
                                          </p:spTgt>
                                        </p:tgtEl>
                                        <p:attrNameLst>
                                          <p:attrName>style.visibility</p:attrName>
                                        </p:attrNameLst>
                                      </p:cBhvr>
                                      <p:to>
                                        <p:strVal val="visible"/>
                                      </p:to>
                                    </p:set>
                                    <p:animEffect transition="in" filter="wipe(left)">
                                      <p:cBhvr>
                                        <p:cTn id="33" dur="500"/>
                                        <p:tgtEl>
                                          <p:spTgt spid="3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3" grpId="0" autoUpdateAnimBg="0"/>
      <p:bldP spid="862214" grpId="0" autoUpdateAnimBg="0"/>
      <p:bldP spid="32" grpId="0" uiExpand="1" build="p" bldLvl="4"/>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5" name="Rectangle 5"/>
          <p:cNvSpPr>
            <a:spLocks noChangeArrowheads="1"/>
          </p:cNvSpPr>
          <p:nvPr/>
        </p:nvSpPr>
        <p:spPr bwMode="auto">
          <a:xfrm>
            <a:off x="406401" y="820738"/>
            <a:ext cx="8534400" cy="461665"/>
          </a:xfrm>
          <a:prstGeom prst="rect">
            <a:avLst/>
          </a:prstGeom>
          <a:noFill/>
          <a:ln w="9525" algn="ctr">
            <a:noFill/>
            <a:miter lim="800000"/>
            <a:headEnd/>
            <a:tailEnd/>
          </a:ln>
        </p:spPr>
        <p:txBody>
          <a:bodyPr wrap="square">
            <a:spAutoFit/>
          </a:bodyPr>
          <a:lstStyle/>
          <a:p>
            <a:pPr>
              <a:spcBef>
                <a:spcPct val="20000"/>
              </a:spcBef>
            </a:pPr>
            <a:r>
              <a:rPr lang="el-GR" sz="2400" dirty="0" smtClean="0">
                <a:solidFill>
                  <a:srgbClr val="356A41"/>
                </a:solidFill>
              </a:rPr>
              <a:t>Άλλες Βραχυπρόθεσμες Επιπτώσεις της Μετανάστευσης</a:t>
            </a:r>
            <a:endParaRPr lang="en-US" sz="2400" dirty="0" smtClean="0">
              <a:solidFill>
                <a:srgbClr val="356A41"/>
              </a:solidFill>
            </a:endParaRPr>
          </a:p>
        </p:txBody>
      </p:sp>
      <p:sp>
        <p:nvSpPr>
          <p:cNvPr id="862214" name="Rectangle 6"/>
          <p:cNvSpPr>
            <a:spLocks noChangeArrowheads="1"/>
          </p:cNvSpPr>
          <p:nvPr/>
        </p:nvSpPr>
        <p:spPr bwMode="auto">
          <a:xfrm>
            <a:off x="566738" y="1255713"/>
            <a:ext cx="7947025" cy="400110"/>
          </a:xfrm>
          <a:prstGeom prst="rect">
            <a:avLst/>
          </a:prstGeom>
          <a:noFill/>
          <a:ln w="9525" algn="ctr">
            <a:noFill/>
            <a:miter lim="800000"/>
            <a:headEnd/>
            <a:tailEnd/>
          </a:ln>
        </p:spPr>
        <p:txBody>
          <a:bodyPr>
            <a:spAutoFit/>
          </a:bodyPr>
          <a:lstStyle/>
          <a:p>
            <a:pPr>
              <a:spcBef>
                <a:spcPct val="20000"/>
              </a:spcBef>
            </a:pPr>
            <a:r>
              <a:rPr lang="el-GR" sz="2000" dirty="0" smtClean="0">
                <a:solidFill>
                  <a:srgbClr val="3D68AF"/>
                </a:solidFill>
              </a:rPr>
              <a:t>Ενοίκια Κεφαλαίου και Γης</a:t>
            </a:r>
            <a:r>
              <a:rPr lang="en-US" sz="2000" dirty="0" smtClean="0">
                <a:solidFill>
                  <a:srgbClr val="3D68AF"/>
                </a:solidFill>
              </a:rPr>
              <a:t> </a:t>
            </a:r>
          </a:p>
        </p:txBody>
      </p:sp>
      <p:sp>
        <p:nvSpPr>
          <p:cNvPr id="32" name="TextBox 31"/>
          <p:cNvSpPr txBox="1"/>
          <p:nvPr/>
        </p:nvSpPr>
        <p:spPr>
          <a:xfrm>
            <a:off x="566738" y="2104570"/>
            <a:ext cx="7981950" cy="2966197"/>
          </a:xfrm>
          <a:prstGeom prst="rect">
            <a:avLst/>
          </a:prstGeom>
          <a:noFill/>
        </p:spPr>
        <p:txBody>
          <a:bodyPr wrap="square">
            <a:spAutoFit/>
          </a:bodyPr>
          <a:lstStyle/>
          <a:p>
            <a:pPr marL="342900" indent="-342900">
              <a:spcBef>
                <a:spcPct val="10000"/>
              </a:spcBef>
              <a:spcAft>
                <a:spcPct val="10000"/>
              </a:spcAft>
              <a:buFont typeface="Arial" pitchFamily="34" charset="0"/>
              <a:buChar char="•"/>
              <a:defRPr/>
            </a:pPr>
            <a:r>
              <a:rPr lang="el-GR" sz="2400" b="0" dirty="0" smtClean="0"/>
              <a:t>Σύμφωνα με την πρώτη μέθοδο υπολογισμού των ενοικίων, παίρνουμε τα έσοδα που αποκομίζονται είτε στη μεταποίηση είτε στη γεωργία και αφαιρούμε τις αμοιβές εργασίας. </a:t>
            </a:r>
            <a:endParaRPr lang="en-US" sz="2400" b="0" dirty="0"/>
          </a:p>
          <a:p>
            <a:pPr marL="342900" indent="-342900">
              <a:spcBef>
                <a:spcPct val="10000"/>
              </a:spcBef>
              <a:spcAft>
                <a:spcPct val="10000"/>
              </a:spcAft>
              <a:buFont typeface="Arial" pitchFamily="34" charset="0"/>
              <a:buChar char="•"/>
              <a:defRPr/>
            </a:pPr>
            <a:r>
              <a:rPr lang="el-GR" sz="2400" b="0" dirty="0" smtClean="0"/>
              <a:t>Εάν οι μισθοί μειώνονται, τότε απομένουν περισσότερες αμοιβές για κεφάλαιο και γη, οπότε τα ενοίκια αυτά είναι υψηλότερα.</a:t>
            </a:r>
            <a:endParaRPr lang="en-US" sz="2400" b="0" dirty="0"/>
          </a:p>
          <a:p>
            <a:pPr>
              <a:spcBef>
                <a:spcPct val="10000"/>
              </a:spcBef>
              <a:spcAft>
                <a:spcPct val="10000"/>
              </a:spcAft>
              <a:defRPr/>
            </a:pPr>
            <a:endParaRPr lang="en-US" sz="1050" b="0" dirty="0"/>
          </a:p>
        </p:txBody>
      </p:sp>
      <p:sp>
        <p:nvSpPr>
          <p:cNvPr id="36868" name="Rectangle 7"/>
          <p:cNvSpPr>
            <a:spLocks noChangeArrowheads="1"/>
          </p:cNvSpPr>
          <p:nvPr/>
        </p:nvSpPr>
        <p:spPr bwMode="auto">
          <a:xfrm>
            <a:off x="973138" y="407988"/>
            <a:ext cx="7273925" cy="196850"/>
          </a:xfrm>
          <a:prstGeom prst="rect">
            <a:avLst/>
          </a:prstGeom>
          <a:solidFill>
            <a:srgbClr val="F5D8A5"/>
          </a:solidFill>
          <a:ln w="9525" algn="ctr">
            <a:noFill/>
            <a:round/>
            <a:headEnd/>
            <a:tailEnd/>
          </a:ln>
        </p:spPr>
        <p:txBody>
          <a:bodyPr/>
          <a:lstStyle/>
          <a:p>
            <a:endParaRPr lang="en-US" sz="3200" b="0">
              <a:solidFill>
                <a:schemeClr val="tx2"/>
              </a:solidFill>
            </a:endParaRPr>
          </a:p>
        </p:txBody>
      </p:sp>
      <p:sp>
        <p:nvSpPr>
          <p:cNvPr id="36869"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r>
              <a:rPr lang="en-US" sz="2400" dirty="0">
                <a:solidFill>
                  <a:srgbClr val="69134B"/>
                </a:solidFill>
              </a:rPr>
              <a:t>1 </a:t>
            </a:r>
            <a:r>
              <a:rPr lang="el-GR" sz="2400" dirty="0" smtClean="0">
                <a:solidFill>
                  <a:srgbClr val="69134B"/>
                </a:solidFill>
              </a:rPr>
              <a:t>Μετακίνηση Εργασίας Μεταξύ Χωρών</a:t>
            </a:r>
            <a:r>
              <a:rPr lang="en-US" sz="2400" dirty="0" smtClean="0">
                <a:solidFill>
                  <a:srgbClr val="69134B"/>
                </a:solidFill>
              </a:rPr>
              <a:t>: </a:t>
            </a:r>
            <a:r>
              <a:rPr lang="el-GR" sz="2400" dirty="0" smtClean="0">
                <a:solidFill>
                  <a:srgbClr val="69134B"/>
                </a:solidFill>
              </a:rPr>
              <a:t>Μετανάστευση</a:t>
            </a:r>
            <a:endParaRPr lang="en-US" sz="2400" dirty="0">
              <a:solidFill>
                <a:srgbClr val="69134B"/>
              </a:solidFill>
            </a:endParaRPr>
          </a:p>
        </p:txBody>
      </p:sp>
      <p:cxnSp>
        <p:nvCxnSpPr>
          <p:cNvPr id="36870" name="Straight Connector 9"/>
          <p:cNvCxnSpPr>
            <a:cxnSpLocks noChangeShapeType="1"/>
          </p:cNvCxnSpPr>
          <p:nvPr/>
        </p:nvCxnSpPr>
        <p:spPr bwMode="auto">
          <a:xfrm>
            <a:off x="566738" y="623888"/>
            <a:ext cx="7680325" cy="0"/>
          </a:xfrm>
          <a:prstGeom prst="line">
            <a:avLst/>
          </a:prstGeom>
          <a:noFill/>
          <a:ln w="19050" cap="rnd" algn="ctr">
            <a:solidFill>
              <a:srgbClr val="9C3A45"/>
            </a:solidFill>
            <a:prstDash val="sysDash"/>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2214"/>
                                        </p:tgtEl>
                                        <p:attrNameLst>
                                          <p:attrName>style.visibility</p:attrName>
                                        </p:attrNameLst>
                                      </p:cBhvr>
                                      <p:to>
                                        <p:strVal val="visible"/>
                                      </p:to>
                                    </p:set>
                                    <p:animEffect transition="in" filter="wipe(left)">
                                      <p:cBhvr>
                                        <p:cTn id="7" dur="500"/>
                                        <p:tgtEl>
                                          <p:spTgt spid="8622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xEl>
                                              <p:pRg st="0" end="0"/>
                                            </p:txEl>
                                          </p:spTgt>
                                        </p:tgtEl>
                                        <p:attrNameLst>
                                          <p:attrName>style.visibility</p:attrName>
                                        </p:attrNameLst>
                                      </p:cBhvr>
                                      <p:to>
                                        <p:strVal val="visible"/>
                                      </p:to>
                                    </p:set>
                                    <p:animEffect transition="in" filter="wipe(left)">
                                      <p:cBhvr>
                                        <p:cTn id="11" dur="500"/>
                                        <p:tgtEl>
                                          <p:spTgt spid="3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2">
                                            <p:txEl>
                                              <p:pRg st="1" end="1"/>
                                            </p:txEl>
                                          </p:spTgt>
                                        </p:tgtEl>
                                        <p:attrNameLst>
                                          <p:attrName>style.visibility</p:attrName>
                                        </p:attrNameLst>
                                      </p:cBhvr>
                                      <p:to>
                                        <p:strVal val="visible"/>
                                      </p:to>
                                    </p:set>
                                    <p:animEffect transition="in" filter="wipe(left)">
                                      <p:cBhvr>
                                        <p:cTn id="16"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4" grpId="0" autoUpdateAnimBg="0"/>
      <p:bldP spid="32" grpId="0" uiExpand="1" build="p" bldLvl="4"/>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Rectangle 5"/>
          <p:cNvSpPr>
            <a:spLocks noChangeArrowheads="1"/>
          </p:cNvSpPr>
          <p:nvPr/>
        </p:nvSpPr>
        <p:spPr bwMode="auto">
          <a:xfrm>
            <a:off x="391887" y="820738"/>
            <a:ext cx="8519884" cy="461665"/>
          </a:xfrm>
          <a:prstGeom prst="rect">
            <a:avLst/>
          </a:prstGeom>
          <a:noFill/>
          <a:ln w="9525" algn="ctr">
            <a:noFill/>
            <a:miter lim="800000"/>
            <a:headEnd/>
            <a:tailEnd/>
          </a:ln>
        </p:spPr>
        <p:txBody>
          <a:bodyPr wrap="square">
            <a:spAutoFit/>
          </a:bodyPr>
          <a:lstStyle/>
          <a:p>
            <a:pPr>
              <a:spcBef>
                <a:spcPct val="20000"/>
              </a:spcBef>
            </a:pPr>
            <a:r>
              <a:rPr lang="el-GR" sz="2400" dirty="0" smtClean="0">
                <a:solidFill>
                  <a:srgbClr val="356A41"/>
                </a:solidFill>
              </a:rPr>
              <a:t>Άλλες Βραχυπρόθεσμες Επιπτώσεις της Μετανάστευσης</a:t>
            </a:r>
            <a:endParaRPr lang="en-US" sz="2400" dirty="0" smtClean="0">
              <a:solidFill>
                <a:srgbClr val="356A41"/>
              </a:solidFill>
            </a:endParaRPr>
          </a:p>
        </p:txBody>
      </p:sp>
      <p:sp>
        <p:nvSpPr>
          <p:cNvPr id="38914" name="Rectangle 6"/>
          <p:cNvSpPr>
            <a:spLocks noChangeArrowheads="1"/>
          </p:cNvSpPr>
          <p:nvPr/>
        </p:nvSpPr>
        <p:spPr bwMode="auto">
          <a:xfrm>
            <a:off x="566738" y="1255713"/>
            <a:ext cx="7947025" cy="400110"/>
          </a:xfrm>
          <a:prstGeom prst="rect">
            <a:avLst/>
          </a:prstGeom>
          <a:noFill/>
          <a:ln w="9525" algn="ctr">
            <a:noFill/>
            <a:miter lim="800000"/>
            <a:headEnd/>
            <a:tailEnd/>
          </a:ln>
        </p:spPr>
        <p:txBody>
          <a:bodyPr>
            <a:spAutoFit/>
          </a:bodyPr>
          <a:lstStyle/>
          <a:p>
            <a:pPr>
              <a:spcBef>
                <a:spcPct val="20000"/>
              </a:spcBef>
            </a:pPr>
            <a:r>
              <a:rPr lang="el-GR" sz="2000" dirty="0" smtClean="0">
                <a:solidFill>
                  <a:srgbClr val="3D68AF"/>
                </a:solidFill>
              </a:rPr>
              <a:t>Ενοίκια Κεφαλαίου και Γης</a:t>
            </a:r>
            <a:r>
              <a:rPr lang="en-US" sz="2000" dirty="0" smtClean="0">
                <a:solidFill>
                  <a:srgbClr val="3D68AF"/>
                </a:solidFill>
              </a:rPr>
              <a:t> </a:t>
            </a:r>
          </a:p>
        </p:txBody>
      </p:sp>
      <p:sp>
        <p:nvSpPr>
          <p:cNvPr id="32" name="TextBox 31"/>
          <p:cNvSpPr txBox="1"/>
          <p:nvPr/>
        </p:nvSpPr>
        <p:spPr>
          <a:xfrm>
            <a:off x="566738" y="1872342"/>
            <a:ext cx="7981950" cy="3809504"/>
          </a:xfrm>
          <a:prstGeom prst="rect">
            <a:avLst/>
          </a:prstGeom>
          <a:noFill/>
        </p:spPr>
        <p:txBody>
          <a:bodyPr wrap="square">
            <a:spAutoFit/>
          </a:bodyPr>
          <a:lstStyle/>
          <a:p>
            <a:pPr marL="342900" indent="-342900">
              <a:spcBef>
                <a:spcPct val="10000"/>
              </a:spcBef>
              <a:spcAft>
                <a:spcPct val="10000"/>
              </a:spcAft>
              <a:buFont typeface="Arial" pitchFamily="34" charset="0"/>
              <a:buChar char="•"/>
              <a:defRPr/>
            </a:pPr>
            <a:r>
              <a:rPr lang="el-GR" sz="2000" b="0" dirty="0" smtClean="0"/>
              <a:t>Σύμφωνα με τη δεύτερη μέθοδο υπολογισμού ενοικίων, το κεφάλαιο και η γη αποκομίζουν το οριακό τους προϊόν σε κάθε κλάδο επί την τιμή του προϊόντος του κάθε κλάδου. </a:t>
            </a:r>
            <a:endParaRPr lang="en-US" sz="2000" b="0" dirty="0"/>
          </a:p>
          <a:p>
            <a:pPr marL="342900" indent="-342900">
              <a:spcBef>
                <a:spcPct val="10000"/>
              </a:spcBef>
              <a:spcAft>
                <a:spcPct val="10000"/>
              </a:spcAft>
              <a:buFont typeface="Arial" pitchFamily="34" charset="0"/>
              <a:buChar char="•"/>
              <a:defRPr/>
            </a:pPr>
            <a:r>
              <a:rPr lang="el-GR" sz="2000" b="0" dirty="0" smtClean="0"/>
              <a:t>Καθώς περισσότερη εργασία απασχολείται σε κάθε κλάδο (επειδή οι μισθοί είναι χαμηλότεροι), το οριακό προϊόν κεφαλαίου και γης αυξάνει. Η αύξηση του οριακού προϊόντος συμβαίνει επειδή κάθε μηχάνημα ή εκτάριο γης έχει περισσότερους διαθέσιμους εργαζόμενους, οπότε το μηχάνημα αυτό ή το εκτάριο γης είναι πιο παραγωγικό. </a:t>
            </a:r>
            <a:endParaRPr lang="en-US" sz="2000" b="0" dirty="0"/>
          </a:p>
          <a:p>
            <a:pPr marL="342900" indent="-342900">
              <a:spcBef>
                <a:spcPct val="10000"/>
              </a:spcBef>
              <a:spcAft>
                <a:spcPct val="10000"/>
              </a:spcAft>
              <a:buFont typeface="Arial" pitchFamily="34" charset="0"/>
              <a:buChar char="•"/>
              <a:defRPr/>
            </a:pPr>
            <a:r>
              <a:rPr lang="el-GR" sz="2000" b="0" dirty="0" smtClean="0"/>
              <a:t>Έτσι, σύμφωνα και με τη δεύτερη μέθοδο, τα οριακά προϊόντα κεφαλαίου και γης αυξάνουν όπως και τα ενοίκιά τους. </a:t>
            </a:r>
            <a:endParaRPr lang="en-US" sz="2000" b="0" dirty="0"/>
          </a:p>
          <a:p>
            <a:pPr>
              <a:spcBef>
                <a:spcPct val="10000"/>
              </a:spcBef>
              <a:spcAft>
                <a:spcPct val="10000"/>
              </a:spcAft>
              <a:defRPr/>
            </a:pPr>
            <a:endParaRPr lang="en-US" sz="1050" b="0" dirty="0"/>
          </a:p>
        </p:txBody>
      </p:sp>
      <p:sp>
        <p:nvSpPr>
          <p:cNvPr id="38916" name="Rectangle 7"/>
          <p:cNvSpPr>
            <a:spLocks noChangeArrowheads="1"/>
          </p:cNvSpPr>
          <p:nvPr/>
        </p:nvSpPr>
        <p:spPr bwMode="auto">
          <a:xfrm>
            <a:off x="973138" y="407988"/>
            <a:ext cx="7273925" cy="196850"/>
          </a:xfrm>
          <a:prstGeom prst="rect">
            <a:avLst/>
          </a:prstGeom>
          <a:solidFill>
            <a:srgbClr val="F5D8A5"/>
          </a:solidFill>
          <a:ln w="9525" algn="ctr">
            <a:noFill/>
            <a:round/>
            <a:headEnd/>
            <a:tailEnd/>
          </a:ln>
        </p:spPr>
        <p:txBody>
          <a:bodyPr/>
          <a:lstStyle/>
          <a:p>
            <a:endParaRPr lang="en-US" sz="3200" b="0">
              <a:solidFill>
                <a:schemeClr val="tx2"/>
              </a:solidFill>
            </a:endParaRPr>
          </a:p>
        </p:txBody>
      </p:sp>
      <p:sp>
        <p:nvSpPr>
          <p:cNvPr id="38917"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r>
              <a:rPr lang="en-US" sz="2400" dirty="0">
                <a:solidFill>
                  <a:srgbClr val="69134B"/>
                </a:solidFill>
              </a:rPr>
              <a:t>1 </a:t>
            </a:r>
            <a:r>
              <a:rPr lang="el-GR" sz="2400" dirty="0" smtClean="0">
                <a:solidFill>
                  <a:srgbClr val="69134B"/>
                </a:solidFill>
              </a:rPr>
              <a:t>Μετακίνηση Εργασίας Μεταξύ Χωρών</a:t>
            </a:r>
            <a:r>
              <a:rPr lang="en-US" sz="2400" dirty="0" smtClean="0">
                <a:solidFill>
                  <a:srgbClr val="69134B"/>
                </a:solidFill>
              </a:rPr>
              <a:t>: </a:t>
            </a:r>
            <a:r>
              <a:rPr lang="el-GR" sz="2400" dirty="0" smtClean="0">
                <a:solidFill>
                  <a:srgbClr val="69134B"/>
                </a:solidFill>
              </a:rPr>
              <a:t>Μετανάστευση</a:t>
            </a:r>
            <a:endParaRPr lang="en-US" sz="2400" dirty="0">
              <a:solidFill>
                <a:srgbClr val="69134B"/>
              </a:solidFill>
            </a:endParaRPr>
          </a:p>
        </p:txBody>
      </p:sp>
      <p:cxnSp>
        <p:nvCxnSpPr>
          <p:cNvPr id="38918" name="Straight Connector 9"/>
          <p:cNvCxnSpPr>
            <a:cxnSpLocks noChangeShapeType="1"/>
          </p:cNvCxnSpPr>
          <p:nvPr/>
        </p:nvCxnSpPr>
        <p:spPr bwMode="auto">
          <a:xfrm>
            <a:off x="566738" y="623888"/>
            <a:ext cx="7680325" cy="0"/>
          </a:xfrm>
          <a:prstGeom prst="line">
            <a:avLst/>
          </a:prstGeom>
          <a:noFill/>
          <a:ln w="19050" cap="rnd" algn="ctr">
            <a:solidFill>
              <a:srgbClr val="9C3A45"/>
            </a:solidFill>
            <a:prstDash val="sysDash"/>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wipe(left)">
                                      <p:cBhvr>
                                        <p:cTn id="7" dur="5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
                                            <p:txEl>
                                              <p:pRg st="1" end="1"/>
                                            </p:txEl>
                                          </p:spTgt>
                                        </p:tgtEl>
                                        <p:attrNameLst>
                                          <p:attrName>style.visibility</p:attrName>
                                        </p:attrNameLst>
                                      </p:cBhvr>
                                      <p:to>
                                        <p:strVal val="visible"/>
                                      </p:to>
                                    </p:set>
                                    <p:animEffect transition="in" filter="wipe(left)">
                                      <p:cBhvr>
                                        <p:cTn id="12" dur="500"/>
                                        <p:tgtEl>
                                          <p:spTgt spid="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
                                            <p:txEl>
                                              <p:pRg st="2" end="2"/>
                                            </p:txEl>
                                          </p:spTgt>
                                        </p:tgtEl>
                                        <p:attrNameLst>
                                          <p:attrName>style.visibility</p:attrName>
                                        </p:attrNameLst>
                                      </p:cBhvr>
                                      <p:to>
                                        <p:strVal val="visible"/>
                                      </p:to>
                                    </p:set>
                                    <p:animEffect transition="in" filter="wipe(left)">
                                      <p:cBhvr>
                                        <p:cTn id="17"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uiExpand="1" build="p" bldLvl="4"/>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1" name="Rectangle 5"/>
          <p:cNvSpPr>
            <a:spLocks noChangeArrowheads="1"/>
          </p:cNvSpPr>
          <p:nvPr/>
        </p:nvSpPr>
        <p:spPr bwMode="auto">
          <a:xfrm>
            <a:off x="348343" y="820738"/>
            <a:ext cx="8505371" cy="461665"/>
          </a:xfrm>
          <a:prstGeom prst="rect">
            <a:avLst/>
          </a:prstGeom>
          <a:noFill/>
          <a:ln w="9525" algn="ctr">
            <a:noFill/>
            <a:miter lim="800000"/>
            <a:headEnd/>
            <a:tailEnd/>
          </a:ln>
        </p:spPr>
        <p:txBody>
          <a:bodyPr wrap="square">
            <a:spAutoFit/>
          </a:bodyPr>
          <a:lstStyle/>
          <a:p>
            <a:pPr>
              <a:spcBef>
                <a:spcPct val="20000"/>
              </a:spcBef>
            </a:pPr>
            <a:r>
              <a:rPr lang="el-GR" sz="2400" dirty="0" smtClean="0">
                <a:solidFill>
                  <a:srgbClr val="356A41"/>
                </a:solidFill>
              </a:rPr>
              <a:t>Άλλες Βραχυπρόθεσμες Επιπτώσεις της Μετανάστευσης</a:t>
            </a:r>
            <a:endParaRPr lang="en-US" sz="2400" dirty="0" smtClean="0">
              <a:solidFill>
                <a:srgbClr val="356A41"/>
              </a:solidFill>
            </a:endParaRPr>
          </a:p>
        </p:txBody>
      </p:sp>
      <p:sp>
        <p:nvSpPr>
          <p:cNvPr id="40962" name="Rectangle 6"/>
          <p:cNvSpPr>
            <a:spLocks noChangeArrowheads="1"/>
          </p:cNvSpPr>
          <p:nvPr/>
        </p:nvSpPr>
        <p:spPr bwMode="auto">
          <a:xfrm>
            <a:off x="566738" y="1255713"/>
            <a:ext cx="7947025" cy="400110"/>
          </a:xfrm>
          <a:prstGeom prst="rect">
            <a:avLst/>
          </a:prstGeom>
          <a:noFill/>
          <a:ln w="9525" algn="ctr">
            <a:noFill/>
            <a:miter lim="800000"/>
            <a:headEnd/>
            <a:tailEnd/>
          </a:ln>
        </p:spPr>
        <p:txBody>
          <a:bodyPr>
            <a:spAutoFit/>
          </a:bodyPr>
          <a:lstStyle/>
          <a:p>
            <a:pPr>
              <a:spcBef>
                <a:spcPct val="20000"/>
              </a:spcBef>
            </a:pPr>
            <a:r>
              <a:rPr lang="el-GR" sz="2000" dirty="0" smtClean="0">
                <a:solidFill>
                  <a:srgbClr val="3D68AF"/>
                </a:solidFill>
              </a:rPr>
              <a:t>Ενοίκια Κεφαλαίου και Γης</a:t>
            </a:r>
            <a:r>
              <a:rPr lang="en-US" sz="2000" dirty="0" smtClean="0">
                <a:solidFill>
                  <a:srgbClr val="3D68AF"/>
                </a:solidFill>
              </a:rPr>
              <a:t> </a:t>
            </a:r>
          </a:p>
        </p:txBody>
      </p:sp>
      <p:sp>
        <p:nvSpPr>
          <p:cNvPr id="32" name="TextBox 31"/>
          <p:cNvSpPr txBox="1">
            <a:spLocks noChangeArrowheads="1"/>
          </p:cNvSpPr>
          <p:nvPr/>
        </p:nvSpPr>
        <p:spPr bwMode="auto">
          <a:xfrm>
            <a:off x="566738" y="1756229"/>
            <a:ext cx="8170862" cy="4585871"/>
          </a:xfrm>
          <a:prstGeom prst="rect">
            <a:avLst/>
          </a:prstGeom>
          <a:noFill/>
          <a:ln w="9525">
            <a:noFill/>
            <a:miter lim="800000"/>
            <a:headEnd/>
            <a:tailEnd/>
          </a:ln>
        </p:spPr>
        <p:txBody>
          <a:bodyPr wrap="square">
            <a:spAutoFit/>
          </a:bodyPr>
          <a:lstStyle/>
          <a:p>
            <a:pPr marL="342900" indent="-342900">
              <a:spcBef>
                <a:spcPct val="10000"/>
              </a:spcBef>
              <a:spcAft>
                <a:spcPct val="10000"/>
              </a:spcAft>
              <a:buFont typeface="Arial" charset="0"/>
              <a:buChar char="•"/>
            </a:pPr>
            <a:r>
              <a:rPr lang="el-GR" sz="2000" b="0" dirty="0" smtClean="0"/>
              <a:t>Με αυτή τη λογική δεν θα πρέπει να μας εκπλήσσει το γεγονός ότι οι ιδιοκτήτες κεφαλαίου και γης συχνά ζητούν πιο ανοικτά σύνορα που τους εξασφαλίζουν ξένους εργαζόμενους, οι οποίοι μπορούν να απασχολούνται στους κλάδους τους. </a:t>
            </a:r>
            <a:endParaRPr lang="en-US" sz="2000" b="0" dirty="0"/>
          </a:p>
          <a:p>
            <a:pPr marL="342900" indent="-342900">
              <a:spcBef>
                <a:spcPct val="10000"/>
              </a:spcBef>
              <a:spcAft>
                <a:spcPct val="10000"/>
              </a:spcAft>
              <a:buFont typeface="Arial" charset="0"/>
              <a:buChar char="•"/>
            </a:pPr>
            <a:r>
              <a:rPr lang="el-GR" sz="2000" b="0" dirty="0" smtClean="0"/>
              <a:t>Ο περιορισμός της μετανάστευσης σε μια χώρα θα πρέπει λοιπόν να αναλύεται ως ένας συμβιβασμός μεταξύ επιχειρηματικών και ιδιοκτητών γης που ενδεχομένως να έχουν θετική στάση απέναντι στην ξένη εργασία. </a:t>
            </a:r>
            <a:endParaRPr lang="en-US" sz="2000" b="0" dirty="0"/>
          </a:p>
          <a:p>
            <a:pPr marL="342900" indent="-342900">
              <a:spcBef>
                <a:spcPct val="10000"/>
              </a:spcBef>
              <a:spcAft>
                <a:spcPct val="10000"/>
              </a:spcAft>
              <a:buFont typeface="Arial" charset="0"/>
              <a:buChar char="•"/>
            </a:pPr>
            <a:r>
              <a:rPr lang="el-GR" sz="2000" b="0" dirty="0" smtClean="0"/>
              <a:t>Τα τοπικά συνδικάτα και οι εργαζόμενοι θεωρούν τους μετανάστες ως δυνητική πηγή ανταγωνισμού που θα οδηγήσει σε χαμηλότερους μισθούς. </a:t>
            </a:r>
            <a:endParaRPr lang="en-US" sz="2000" b="0" dirty="0"/>
          </a:p>
          <a:p>
            <a:pPr marL="342900" indent="-342900">
              <a:spcBef>
                <a:spcPct val="10000"/>
              </a:spcBef>
              <a:spcAft>
                <a:spcPct val="10000"/>
              </a:spcAft>
              <a:buFont typeface="Arial" charset="0"/>
              <a:buChar char="•"/>
            </a:pPr>
            <a:r>
              <a:rPr lang="el-GR" sz="2000" b="0" dirty="0" smtClean="0"/>
              <a:t>Οι ομάδες μεταναστών από την πλευράς τους, εάν είναι αρκετά μεγάλες, ίσως να έχουν τη δυνατότητα να επηρεάσουν το πολιτικό αποτέλεσμα όσον αφορά στη μεταναστευτική πολιτική. </a:t>
            </a:r>
            <a:endParaRPr lang="en-US" sz="2000" b="0" dirty="0"/>
          </a:p>
        </p:txBody>
      </p:sp>
      <p:sp>
        <p:nvSpPr>
          <p:cNvPr id="40964" name="Rectangle 7"/>
          <p:cNvSpPr>
            <a:spLocks noChangeArrowheads="1"/>
          </p:cNvSpPr>
          <p:nvPr/>
        </p:nvSpPr>
        <p:spPr bwMode="auto">
          <a:xfrm>
            <a:off x="973138" y="407988"/>
            <a:ext cx="7273925" cy="196850"/>
          </a:xfrm>
          <a:prstGeom prst="rect">
            <a:avLst/>
          </a:prstGeom>
          <a:solidFill>
            <a:srgbClr val="F5D8A5"/>
          </a:solidFill>
          <a:ln w="9525" algn="ctr">
            <a:noFill/>
            <a:round/>
            <a:headEnd/>
            <a:tailEnd/>
          </a:ln>
        </p:spPr>
        <p:txBody>
          <a:bodyPr/>
          <a:lstStyle/>
          <a:p>
            <a:endParaRPr lang="en-US" sz="3200" b="0">
              <a:solidFill>
                <a:schemeClr val="tx2"/>
              </a:solidFill>
            </a:endParaRPr>
          </a:p>
        </p:txBody>
      </p:sp>
      <p:sp>
        <p:nvSpPr>
          <p:cNvPr id="40965"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r>
              <a:rPr lang="en-US" sz="2400" dirty="0">
                <a:solidFill>
                  <a:srgbClr val="69134B"/>
                </a:solidFill>
              </a:rPr>
              <a:t>1 </a:t>
            </a:r>
            <a:r>
              <a:rPr lang="el-GR" sz="2400" dirty="0" smtClean="0">
                <a:solidFill>
                  <a:srgbClr val="69134B"/>
                </a:solidFill>
              </a:rPr>
              <a:t>Μετακίνηση Εργασίας Μεταξύ Χωρών</a:t>
            </a:r>
            <a:r>
              <a:rPr lang="en-US" sz="2400" dirty="0" smtClean="0">
                <a:solidFill>
                  <a:srgbClr val="69134B"/>
                </a:solidFill>
              </a:rPr>
              <a:t>: </a:t>
            </a:r>
            <a:r>
              <a:rPr lang="el-GR" sz="2400" dirty="0" smtClean="0">
                <a:solidFill>
                  <a:srgbClr val="69134B"/>
                </a:solidFill>
              </a:rPr>
              <a:t>Μετανάστευση</a:t>
            </a:r>
            <a:endParaRPr lang="en-US" sz="2400" dirty="0">
              <a:solidFill>
                <a:srgbClr val="69134B"/>
              </a:solidFill>
            </a:endParaRPr>
          </a:p>
        </p:txBody>
      </p:sp>
      <p:cxnSp>
        <p:nvCxnSpPr>
          <p:cNvPr id="40966" name="Straight Connector 9"/>
          <p:cNvCxnSpPr>
            <a:cxnSpLocks noChangeShapeType="1"/>
          </p:cNvCxnSpPr>
          <p:nvPr/>
        </p:nvCxnSpPr>
        <p:spPr bwMode="auto">
          <a:xfrm>
            <a:off x="566738" y="623888"/>
            <a:ext cx="7680325" cy="0"/>
          </a:xfrm>
          <a:prstGeom prst="line">
            <a:avLst/>
          </a:prstGeom>
          <a:noFill/>
          <a:ln w="19050" cap="rnd" algn="ctr">
            <a:solidFill>
              <a:srgbClr val="9C3A45"/>
            </a:solidFill>
            <a:prstDash val="sysDash"/>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wipe(left)">
                                      <p:cBhvr>
                                        <p:cTn id="7" dur="5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
                                            <p:txEl>
                                              <p:pRg st="1" end="1"/>
                                            </p:txEl>
                                          </p:spTgt>
                                        </p:tgtEl>
                                        <p:attrNameLst>
                                          <p:attrName>style.visibility</p:attrName>
                                        </p:attrNameLst>
                                      </p:cBhvr>
                                      <p:to>
                                        <p:strVal val="visible"/>
                                      </p:to>
                                    </p:set>
                                    <p:animEffect transition="in" filter="wipe(left)">
                                      <p:cBhvr>
                                        <p:cTn id="12" dur="500"/>
                                        <p:tgtEl>
                                          <p:spTgt spid="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
                                            <p:txEl>
                                              <p:pRg st="2" end="2"/>
                                            </p:txEl>
                                          </p:spTgt>
                                        </p:tgtEl>
                                        <p:attrNameLst>
                                          <p:attrName>style.visibility</p:attrName>
                                        </p:attrNameLst>
                                      </p:cBhvr>
                                      <p:to>
                                        <p:strVal val="visible"/>
                                      </p:to>
                                    </p:set>
                                    <p:animEffect transition="in" filter="wipe(left)">
                                      <p:cBhvr>
                                        <p:cTn id="17" dur="500"/>
                                        <p:tgtEl>
                                          <p:spTgt spid="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
                                            <p:txEl>
                                              <p:pRg st="3" end="3"/>
                                            </p:txEl>
                                          </p:spTgt>
                                        </p:tgtEl>
                                        <p:attrNameLst>
                                          <p:attrName>style.visibility</p:attrName>
                                        </p:attrNameLst>
                                      </p:cBhvr>
                                      <p:to>
                                        <p:strVal val="visible"/>
                                      </p:to>
                                    </p:set>
                                    <p:animEffect transition="in" filter="wipe(left)">
                                      <p:cBhvr>
                                        <p:cTn id="22"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uiExpand="1" build="p" bldLvl="4"/>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2213" name="Rectangle 5"/>
          <p:cNvSpPr>
            <a:spLocks noChangeArrowheads="1"/>
          </p:cNvSpPr>
          <p:nvPr/>
        </p:nvSpPr>
        <p:spPr bwMode="auto">
          <a:xfrm>
            <a:off x="304800" y="820738"/>
            <a:ext cx="8534400" cy="461665"/>
          </a:xfrm>
          <a:prstGeom prst="rect">
            <a:avLst/>
          </a:prstGeom>
          <a:noFill/>
          <a:ln w="9525" algn="ctr">
            <a:noFill/>
            <a:miter lim="800000"/>
            <a:headEnd/>
            <a:tailEnd/>
          </a:ln>
        </p:spPr>
        <p:txBody>
          <a:bodyPr wrap="square">
            <a:spAutoFit/>
          </a:bodyPr>
          <a:lstStyle/>
          <a:p>
            <a:pPr>
              <a:spcBef>
                <a:spcPct val="20000"/>
              </a:spcBef>
            </a:pPr>
            <a:r>
              <a:rPr lang="el-GR" sz="2400" dirty="0" smtClean="0">
                <a:solidFill>
                  <a:srgbClr val="356A41"/>
                </a:solidFill>
              </a:rPr>
              <a:t>Άλλες Βραχυπρόθεσμες Επιπτώσεις της Μετανάστευσης</a:t>
            </a:r>
            <a:endParaRPr lang="en-US" sz="2400" dirty="0" smtClean="0">
              <a:solidFill>
                <a:srgbClr val="356A41"/>
              </a:solidFill>
            </a:endParaRPr>
          </a:p>
        </p:txBody>
      </p:sp>
      <p:sp>
        <p:nvSpPr>
          <p:cNvPr id="862214" name="Rectangle 6"/>
          <p:cNvSpPr>
            <a:spLocks noChangeArrowheads="1"/>
          </p:cNvSpPr>
          <p:nvPr/>
        </p:nvSpPr>
        <p:spPr bwMode="auto">
          <a:xfrm>
            <a:off x="566738" y="1312863"/>
            <a:ext cx="7947025" cy="400050"/>
          </a:xfrm>
          <a:prstGeom prst="rect">
            <a:avLst/>
          </a:prstGeom>
          <a:noFill/>
          <a:ln w="9525" algn="ctr">
            <a:noFill/>
            <a:miter lim="800000"/>
            <a:headEnd/>
            <a:tailEnd/>
          </a:ln>
        </p:spPr>
        <p:txBody>
          <a:bodyPr>
            <a:spAutoFit/>
          </a:bodyPr>
          <a:lstStyle/>
          <a:p>
            <a:pPr>
              <a:spcBef>
                <a:spcPct val="20000"/>
              </a:spcBef>
            </a:pPr>
            <a:r>
              <a:rPr lang="el-GR" sz="2000" dirty="0" smtClean="0">
                <a:solidFill>
                  <a:srgbClr val="3D68AF"/>
                </a:solidFill>
              </a:rPr>
              <a:t>Επίπτωση της Μετανάστευσης στην Παραγωγή του Κλάδου</a:t>
            </a:r>
            <a:r>
              <a:rPr lang="en-US" sz="2000" dirty="0" smtClean="0">
                <a:solidFill>
                  <a:srgbClr val="3D68AF"/>
                </a:solidFill>
              </a:rPr>
              <a:t> </a:t>
            </a:r>
            <a:endParaRPr lang="en-US" sz="2000" dirty="0">
              <a:solidFill>
                <a:srgbClr val="3D68AF"/>
              </a:solidFill>
            </a:endParaRPr>
          </a:p>
        </p:txBody>
      </p:sp>
      <p:pic>
        <p:nvPicPr>
          <p:cNvPr id="8" name="Picture 7" descr="fig5-5.gif"/>
          <p:cNvPicPr>
            <a:picLocks noChangeAspect="1"/>
          </p:cNvPicPr>
          <p:nvPr/>
        </p:nvPicPr>
        <p:blipFill>
          <a:blip r:embed="rId3" cstate="print"/>
          <a:srcRect/>
          <a:stretch>
            <a:fillRect/>
          </a:stretch>
        </p:blipFill>
        <p:spPr bwMode="auto">
          <a:xfrm>
            <a:off x="688975" y="2241550"/>
            <a:ext cx="4916488" cy="3533775"/>
          </a:xfrm>
          <a:prstGeom prst="rect">
            <a:avLst/>
          </a:prstGeom>
          <a:noFill/>
          <a:ln w="9525">
            <a:noFill/>
            <a:miter lim="800000"/>
            <a:headEnd/>
            <a:tailEnd/>
          </a:ln>
        </p:spPr>
      </p:pic>
      <p:grpSp>
        <p:nvGrpSpPr>
          <p:cNvPr id="9" name="Group 8"/>
          <p:cNvGrpSpPr>
            <a:grpSpLocks/>
          </p:cNvGrpSpPr>
          <p:nvPr/>
        </p:nvGrpSpPr>
        <p:grpSpPr bwMode="auto">
          <a:xfrm>
            <a:off x="566738" y="1770063"/>
            <a:ext cx="8156575" cy="4446587"/>
            <a:chOff x="566738" y="2200275"/>
            <a:chExt cx="7805737" cy="4219575"/>
          </a:xfrm>
        </p:grpSpPr>
        <p:sp>
          <p:nvSpPr>
            <p:cNvPr id="43027" name="Rectangle 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43028" name="Rectangle 10"/>
            <p:cNvSpPr>
              <a:spLocks noChangeArrowheads="1"/>
            </p:cNvSpPr>
            <p:nvPr/>
          </p:nvSpPr>
          <p:spPr bwMode="auto">
            <a:xfrm>
              <a:off x="581024" y="2219326"/>
              <a:ext cx="7772401" cy="303715"/>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2" name="Text Box 7"/>
          <p:cNvSpPr txBox="1">
            <a:spLocks noChangeArrowheads="1"/>
          </p:cNvSpPr>
          <p:nvPr/>
        </p:nvSpPr>
        <p:spPr bwMode="auto">
          <a:xfrm>
            <a:off x="585788" y="1792288"/>
            <a:ext cx="1328737"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 </a:t>
            </a:r>
            <a:r>
              <a:rPr lang="en-US" dirty="0" smtClean="0"/>
              <a:t> </a:t>
            </a:r>
            <a:r>
              <a:rPr lang="en-US" dirty="0"/>
              <a:t>5-5</a:t>
            </a:r>
          </a:p>
        </p:txBody>
      </p:sp>
      <p:sp>
        <p:nvSpPr>
          <p:cNvPr id="14" name="Rectangle 13"/>
          <p:cNvSpPr>
            <a:spLocks noChangeArrowheads="1"/>
          </p:cNvSpPr>
          <p:nvPr/>
        </p:nvSpPr>
        <p:spPr bwMode="auto">
          <a:xfrm>
            <a:off x="5392738" y="2206171"/>
            <a:ext cx="3302000" cy="3367076"/>
          </a:xfrm>
          <a:prstGeom prst="rect">
            <a:avLst/>
          </a:prstGeom>
          <a:noFill/>
          <a:ln w="9525">
            <a:noFill/>
            <a:miter lim="800000"/>
            <a:headEnd/>
            <a:tailEnd/>
          </a:ln>
        </p:spPr>
        <p:txBody>
          <a:bodyPr wrap="square">
            <a:spAutoFit/>
          </a:bodyPr>
          <a:lstStyle/>
          <a:p>
            <a:pPr>
              <a:spcBef>
                <a:spcPct val="10000"/>
              </a:spcBef>
              <a:spcAft>
                <a:spcPct val="10000"/>
              </a:spcAft>
            </a:pPr>
            <a:r>
              <a:rPr lang="el-GR" b="0" dirty="0" smtClean="0"/>
              <a:t>Με την αύξηση της εργασίας στη χώρα μας λόγω της μετανάστευσης, η καμπύλη παραγωγικών δυνατοτήτων μετατοπίζεται προς τα έξω και η παραγωγή των δύο κλάδων αυξάνει, από το σημείο </a:t>
            </a:r>
            <a:r>
              <a:rPr lang="en-US" b="0" i="1" dirty="0" smtClean="0"/>
              <a:t>A</a:t>
            </a:r>
            <a:r>
              <a:rPr lang="en-US" b="0" dirty="0" smtClean="0"/>
              <a:t> </a:t>
            </a:r>
            <a:r>
              <a:rPr lang="el-GR" b="0" dirty="0" smtClean="0"/>
              <a:t>στο σημείο</a:t>
            </a:r>
            <a:r>
              <a:rPr lang="en-US" b="0" dirty="0" smtClean="0"/>
              <a:t> </a:t>
            </a:r>
            <a:r>
              <a:rPr lang="en-US" b="0" i="1" dirty="0"/>
              <a:t>B.</a:t>
            </a:r>
            <a:r>
              <a:rPr lang="en-US" b="0" dirty="0"/>
              <a:t> </a:t>
            </a:r>
          </a:p>
          <a:p>
            <a:pPr>
              <a:spcBef>
                <a:spcPct val="10000"/>
              </a:spcBef>
              <a:spcAft>
                <a:spcPct val="10000"/>
              </a:spcAft>
            </a:pPr>
            <a:r>
              <a:rPr lang="el-GR" b="0" dirty="0" smtClean="0"/>
              <a:t>Η παραγωγή και στους δύο κλάδους αυξάνει λόγω της βραχυπρόθεσμης φύσης του υποδείγματος συγκεκριμένων συντελεστών. Βραχυπρόθεσμα, η γη και το κεφάλαιο δεν μετακινούνται μεταξύ των κλάδων, και το επιπλέον εργατικό δυναμικό στην οικονομία μοιράζεται ανάμεσα στους κλάδους αυτούς. </a:t>
            </a:r>
            <a:endParaRPr lang="en-US" b="0" dirty="0"/>
          </a:p>
        </p:txBody>
      </p:sp>
      <p:sp>
        <p:nvSpPr>
          <p:cNvPr id="16" name="Rectangle 15"/>
          <p:cNvSpPr>
            <a:spLocks noChangeArrowheads="1"/>
          </p:cNvSpPr>
          <p:nvPr/>
        </p:nvSpPr>
        <p:spPr bwMode="auto">
          <a:xfrm>
            <a:off x="660400" y="2174875"/>
            <a:ext cx="4733925" cy="333375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23" name="Picture 22" descr="fig5-5+PPT_1.gif"/>
          <p:cNvPicPr>
            <a:picLocks noChangeAspect="1"/>
          </p:cNvPicPr>
          <p:nvPr/>
        </p:nvPicPr>
        <p:blipFill>
          <a:blip r:embed="rId4" cstate="print"/>
          <a:srcRect/>
          <a:stretch>
            <a:fillRect/>
          </a:stretch>
        </p:blipFill>
        <p:spPr bwMode="auto">
          <a:xfrm>
            <a:off x="708025" y="2236788"/>
            <a:ext cx="4572000" cy="3286125"/>
          </a:xfrm>
          <a:prstGeom prst="rect">
            <a:avLst/>
          </a:prstGeom>
          <a:noFill/>
          <a:ln w="9525">
            <a:noFill/>
            <a:miter lim="800000"/>
            <a:headEnd/>
            <a:tailEnd/>
          </a:ln>
        </p:spPr>
      </p:pic>
      <p:pic>
        <p:nvPicPr>
          <p:cNvPr id="24" name="Picture 23" descr="fig5-5+PPT_2.gif"/>
          <p:cNvPicPr>
            <a:picLocks noChangeAspect="1"/>
          </p:cNvPicPr>
          <p:nvPr/>
        </p:nvPicPr>
        <p:blipFill>
          <a:blip r:embed="rId5" cstate="print"/>
          <a:srcRect/>
          <a:stretch>
            <a:fillRect/>
          </a:stretch>
        </p:blipFill>
        <p:spPr bwMode="auto">
          <a:xfrm>
            <a:off x="708025" y="2236788"/>
            <a:ext cx="4572000" cy="3286125"/>
          </a:xfrm>
          <a:prstGeom prst="rect">
            <a:avLst/>
          </a:prstGeom>
          <a:noFill/>
          <a:ln w="9525">
            <a:noFill/>
            <a:miter lim="800000"/>
            <a:headEnd/>
            <a:tailEnd/>
          </a:ln>
        </p:spPr>
      </p:pic>
      <p:pic>
        <p:nvPicPr>
          <p:cNvPr id="25" name="Picture 24" descr="fig5-5+PPT_3.gif"/>
          <p:cNvPicPr>
            <a:picLocks noChangeAspect="1"/>
          </p:cNvPicPr>
          <p:nvPr/>
        </p:nvPicPr>
        <p:blipFill>
          <a:blip r:embed="rId6" cstate="print"/>
          <a:srcRect/>
          <a:stretch>
            <a:fillRect/>
          </a:stretch>
        </p:blipFill>
        <p:spPr bwMode="auto">
          <a:xfrm>
            <a:off x="708025" y="2236788"/>
            <a:ext cx="4572000" cy="3286125"/>
          </a:xfrm>
          <a:prstGeom prst="rect">
            <a:avLst/>
          </a:prstGeom>
          <a:noFill/>
          <a:ln w="9525">
            <a:noFill/>
            <a:miter lim="800000"/>
            <a:headEnd/>
            <a:tailEnd/>
          </a:ln>
        </p:spPr>
      </p:pic>
      <p:pic>
        <p:nvPicPr>
          <p:cNvPr id="26" name="Picture 25" descr="fig5-5+PPT_4.gif"/>
          <p:cNvPicPr>
            <a:picLocks noChangeAspect="1"/>
          </p:cNvPicPr>
          <p:nvPr/>
        </p:nvPicPr>
        <p:blipFill>
          <a:blip r:embed="rId7" cstate="print"/>
          <a:srcRect/>
          <a:stretch>
            <a:fillRect/>
          </a:stretch>
        </p:blipFill>
        <p:spPr bwMode="auto">
          <a:xfrm>
            <a:off x="708025" y="2236788"/>
            <a:ext cx="4572000" cy="3286125"/>
          </a:xfrm>
          <a:prstGeom prst="rect">
            <a:avLst/>
          </a:prstGeom>
          <a:noFill/>
          <a:ln w="9525">
            <a:noFill/>
            <a:miter lim="800000"/>
            <a:headEnd/>
            <a:tailEnd/>
          </a:ln>
        </p:spPr>
      </p:pic>
      <p:pic>
        <p:nvPicPr>
          <p:cNvPr id="27" name="Picture 26" descr="fig5-5+PPT_5.gif"/>
          <p:cNvPicPr>
            <a:picLocks noChangeAspect="1"/>
          </p:cNvPicPr>
          <p:nvPr/>
        </p:nvPicPr>
        <p:blipFill>
          <a:blip r:embed="rId8" cstate="print"/>
          <a:srcRect/>
          <a:stretch>
            <a:fillRect/>
          </a:stretch>
        </p:blipFill>
        <p:spPr bwMode="auto">
          <a:xfrm>
            <a:off x="708025" y="2236788"/>
            <a:ext cx="4572000" cy="3286125"/>
          </a:xfrm>
          <a:prstGeom prst="rect">
            <a:avLst/>
          </a:prstGeom>
          <a:noFill/>
          <a:ln w="9525">
            <a:noFill/>
            <a:miter lim="800000"/>
            <a:headEnd/>
            <a:tailEnd/>
          </a:ln>
        </p:spPr>
      </p:pic>
      <p:pic>
        <p:nvPicPr>
          <p:cNvPr id="28" name="Picture 27" descr="fig5-5+PPT_6.gif"/>
          <p:cNvPicPr>
            <a:picLocks noChangeAspect="1"/>
          </p:cNvPicPr>
          <p:nvPr/>
        </p:nvPicPr>
        <p:blipFill>
          <a:blip r:embed="rId9" cstate="print"/>
          <a:srcRect/>
          <a:stretch>
            <a:fillRect/>
          </a:stretch>
        </p:blipFill>
        <p:spPr bwMode="auto">
          <a:xfrm>
            <a:off x="708025" y="2236788"/>
            <a:ext cx="4572000" cy="3286125"/>
          </a:xfrm>
          <a:prstGeom prst="rect">
            <a:avLst/>
          </a:prstGeom>
          <a:noFill/>
          <a:ln w="9525">
            <a:noFill/>
            <a:miter lim="800000"/>
            <a:headEnd/>
            <a:tailEnd/>
          </a:ln>
        </p:spPr>
      </p:pic>
      <p:pic>
        <p:nvPicPr>
          <p:cNvPr id="29" name="Picture 28" descr="fig5-5+PPT_7.gif"/>
          <p:cNvPicPr>
            <a:picLocks noChangeAspect="1"/>
          </p:cNvPicPr>
          <p:nvPr/>
        </p:nvPicPr>
        <p:blipFill>
          <a:blip r:embed="rId10" cstate="print"/>
          <a:srcRect/>
          <a:stretch>
            <a:fillRect/>
          </a:stretch>
        </p:blipFill>
        <p:spPr bwMode="auto">
          <a:xfrm>
            <a:off x="708025" y="2236788"/>
            <a:ext cx="4572000" cy="3286125"/>
          </a:xfrm>
          <a:prstGeom prst="rect">
            <a:avLst/>
          </a:prstGeom>
          <a:noFill/>
          <a:ln w="9525">
            <a:noFill/>
            <a:miter lim="800000"/>
            <a:headEnd/>
            <a:tailEnd/>
          </a:ln>
        </p:spPr>
      </p:pic>
      <p:sp>
        <p:nvSpPr>
          <p:cNvPr id="43023" name="Rectangle 21"/>
          <p:cNvSpPr>
            <a:spLocks noChangeArrowheads="1"/>
          </p:cNvSpPr>
          <p:nvPr/>
        </p:nvSpPr>
        <p:spPr bwMode="auto">
          <a:xfrm>
            <a:off x="973138" y="407988"/>
            <a:ext cx="7273925" cy="196850"/>
          </a:xfrm>
          <a:prstGeom prst="rect">
            <a:avLst/>
          </a:prstGeom>
          <a:solidFill>
            <a:srgbClr val="F5D8A5"/>
          </a:solidFill>
          <a:ln w="9525" algn="ctr">
            <a:noFill/>
            <a:round/>
            <a:headEnd/>
            <a:tailEnd/>
          </a:ln>
        </p:spPr>
        <p:txBody>
          <a:bodyPr/>
          <a:lstStyle/>
          <a:p>
            <a:endParaRPr lang="en-US" sz="3200" b="0">
              <a:solidFill>
                <a:schemeClr val="tx2"/>
              </a:solidFill>
            </a:endParaRPr>
          </a:p>
        </p:txBody>
      </p:sp>
      <p:sp>
        <p:nvSpPr>
          <p:cNvPr id="43024"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r>
              <a:rPr lang="en-US" sz="2400" dirty="0">
                <a:solidFill>
                  <a:srgbClr val="69134B"/>
                </a:solidFill>
              </a:rPr>
              <a:t>1 </a:t>
            </a:r>
            <a:r>
              <a:rPr lang="el-GR" sz="2400" dirty="0" smtClean="0">
                <a:solidFill>
                  <a:srgbClr val="69134B"/>
                </a:solidFill>
              </a:rPr>
              <a:t>Μετακίνηση Εργασίας Μεταξύ Χωρών</a:t>
            </a:r>
            <a:r>
              <a:rPr lang="en-US" sz="2400" dirty="0" smtClean="0">
                <a:solidFill>
                  <a:srgbClr val="69134B"/>
                </a:solidFill>
              </a:rPr>
              <a:t>: </a:t>
            </a:r>
            <a:r>
              <a:rPr lang="el-GR" sz="2400" dirty="0" smtClean="0">
                <a:solidFill>
                  <a:srgbClr val="69134B"/>
                </a:solidFill>
              </a:rPr>
              <a:t>Μετανάστευση</a:t>
            </a:r>
            <a:endParaRPr lang="en-US" sz="2400" dirty="0">
              <a:solidFill>
                <a:srgbClr val="69134B"/>
              </a:solidFill>
            </a:endParaRPr>
          </a:p>
        </p:txBody>
      </p:sp>
      <p:cxnSp>
        <p:nvCxnSpPr>
          <p:cNvPr id="43025" name="Straight Connector 31"/>
          <p:cNvCxnSpPr>
            <a:cxnSpLocks noChangeShapeType="1"/>
          </p:cNvCxnSpPr>
          <p:nvPr/>
        </p:nvCxnSpPr>
        <p:spPr bwMode="auto">
          <a:xfrm>
            <a:off x="566738" y="623888"/>
            <a:ext cx="7680325" cy="0"/>
          </a:xfrm>
          <a:prstGeom prst="line">
            <a:avLst/>
          </a:prstGeom>
          <a:noFill/>
          <a:ln w="19050" cap="rnd" algn="ctr">
            <a:solidFill>
              <a:srgbClr val="9C3A45"/>
            </a:solidFill>
            <a:prstDash val="sysDash"/>
            <a:round/>
            <a:headEnd/>
            <a:tailEnd/>
          </a:ln>
        </p:spPr>
      </p:cxnSp>
      <p:sp>
        <p:nvSpPr>
          <p:cNvPr id="43026" name="Text Box 21"/>
          <p:cNvSpPr txBox="1">
            <a:spLocks noChangeArrowheads="1"/>
          </p:cNvSpPr>
          <p:nvPr/>
        </p:nvSpPr>
        <p:spPr bwMode="auto">
          <a:xfrm>
            <a:off x="1939925" y="1741488"/>
            <a:ext cx="5804153" cy="307777"/>
          </a:xfrm>
          <a:prstGeom prst="rect">
            <a:avLst/>
          </a:prstGeom>
          <a:noFill/>
          <a:ln w="9525">
            <a:noFill/>
            <a:miter lim="800000"/>
            <a:headEnd/>
            <a:tailEnd/>
          </a:ln>
        </p:spPr>
        <p:txBody>
          <a:bodyPr wrap="none">
            <a:spAutoFit/>
          </a:bodyPr>
          <a:lstStyle/>
          <a:p>
            <a:r>
              <a:rPr lang="el-GR" dirty="0" smtClean="0">
                <a:solidFill>
                  <a:srgbClr val="8A3A6A"/>
                </a:solidFill>
              </a:rPr>
              <a:t>Μετατόπιση της Εγχώριας Καμπύλης Παραγωγικών Δυνατοτήτων</a:t>
            </a:r>
            <a:endParaRPr lang="en-US" dirty="0">
              <a:solidFill>
                <a:srgbClr val="8A3A6A"/>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2213"/>
                                        </p:tgtEl>
                                        <p:attrNameLst>
                                          <p:attrName>style.visibility</p:attrName>
                                        </p:attrNameLst>
                                      </p:cBhvr>
                                      <p:to>
                                        <p:strVal val="visible"/>
                                      </p:to>
                                    </p:set>
                                    <p:animEffect transition="in" filter="wipe(left)">
                                      <p:cBhvr>
                                        <p:cTn id="7" dur="500"/>
                                        <p:tgtEl>
                                          <p:spTgt spid="8622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62214"/>
                                        </p:tgtEl>
                                        <p:attrNameLst>
                                          <p:attrName>style.visibility</p:attrName>
                                        </p:attrNameLst>
                                      </p:cBhvr>
                                      <p:to>
                                        <p:strVal val="visible"/>
                                      </p:to>
                                    </p:set>
                                    <p:animEffect transition="in" filter="wipe(left)">
                                      <p:cBhvr>
                                        <p:cTn id="11" dur="500"/>
                                        <p:tgtEl>
                                          <p:spTgt spid="862214"/>
                                        </p:tgtEl>
                                      </p:cBhvr>
                                    </p:animEffect>
                                  </p:childTnLst>
                                </p:cTn>
                              </p:par>
                            </p:childTnLst>
                          </p:cTn>
                        </p:par>
                        <p:par>
                          <p:cTn id="12" fill="hold">
                            <p:stCondLst>
                              <p:cond delay="1000"/>
                            </p:stCondLst>
                            <p:childTnLst>
                              <p:par>
                                <p:cTn id="13" presetID="29"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ppt_x</p:attrName>
                                        </p:attrNameLst>
                                      </p:cBhvr>
                                      <p:tavLst>
                                        <p:tav tm="0">
                                          <p:val>
                                            <p:strVal val="#ppt_x-.2"/>
                                          </p:val>
                                        </p:tav>
                                        <p:tav tm="100000">
                                          <p:val>
                                            <p:strVal val="#ppt_x"/>
                                          </p:val>
                                        </p:tav>
                                      </p:tavLst>
                                    </p:anim>
                                    <p:anim calcmode="lin" valueType="num">
                                      <p:cBhvr>
                                        <p:cTn id="16"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7" dur="500"/>
                                        <p:tgtEl>
                                          <p:spTgt spid="9"/>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1000"/>
                                        <p:tgtEl>
                                          <p:spTgt spid="8"/>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1000"/>
                                        <p:tgtEl>
                                          <p:spTgt spid="24"/>
                                        </p:tgtEl>
                                      </p:cBhvr>
                                    </p:animEffect>
                                  </p:childTnLst>
                                </p:cTn>
                              </p:par>
                            </p:childTnLst>
                          </p:cTn>
                        </p:par>
                        <p:par>
                          <p:cTn id="38" fill="hold">
                            <p:stCondLst>
                              <p:cond delay="5000"/>
                            </p:stCondLst>
                            <p:childTnLst>
                              <p:par>
                                <p:cTn id="39" presetID="22" presetClass="entr" presetSubtype="8"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1000"/>
                                        <p:tgtEl>
                                          <p:spTgt spid="25"/>
                                        </p:tgtEl>
                                      </p:cBhvr>
                                    </p:animEffect>
                                  </p:childTnLst>
                                </p:cTn>
                              </p:par>
                            </p:childTnLst>
                          </p:cTn>
                        </p:par>
                        <p:par>
                          <p:cTn id="42" fill="hold">
                            <p:stCondLst>
                              <p:cond delay="6000"/>
                            </p:stCondLst>
                            <p:childTnLst>
                              <p:par>
                                <p:cTn id="43" presetID="22" presetClass="entr" presetSubtype="8"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1000"/>
                                        <p:tgtEl>
                                          <p:spTgt spid="26"/>
                                        </p:tgtEl>
                                      </p:cBhvr>
                                    </p:animEffect>
                                  </p:childTnLst>
                                </p:cTn>
                              </p:par>
                            </p:childTnLst>
                          </p:cTn>
                        </p:par>
                        <p:par>
                          <p:cTn id="46" fill="hold">
                            <p:stCondLst>
                              <p:cond delay="7000"/>
                            </p:stCondLst>
                            <p:childTnLst>
                              <p:par>
                                <p:cTn id="47" presetID="22" presetClass="entr" presetSubtype="8" fill="hold" grpId="0" nodeType="afterEffect">
                                  <p:stCondLst>
                                    <p:cond delay="0"/>
                                  </p:stCondLst>
                                  <p:childTnLst>
                                    <p:set>
                                      <p:cBhvr>
                                        <p:cTn id="48" dur="1" fill="hold">
                                          <p:stCondLst>
                                            <p:cond delay="0"/>
                                          </p:stCondLst>
                                        </p:cTn>
                                        <p:tgtEl>
                                          <p:spTgt spid="14">
                                            <p:txEl>
                                              <p:pRg st="0" end="0"/>
                                            </p:txEl>
                                          </p:spTgt>
                                        </p:tgtEl>
                                        <p:attrNameLst>
                                          <p:attrName>style.visibility</p:attrName>
                                        </p:attrNameLst>
                                      </p:cBhvr>
                                      <p:to>
                                        <p:strVal val="visible"/>
                                      </p:to>
                                    </p:set>
                                    <p:animEffect transition="in" filter="wipe(left)">
                                      <p:cBhvr>
                                        <p:cTn id="49" dur="500"/>
                                        <p:tgtEl>
                                          <p:spTgt spid="14">
                                            <p:txEl>
                                              <p:pRg st="0" end="0"/>
                                            </p:txEl>
                                          </p:spTgt>
                                        </p:tgtEl>
                                      </p:cBhvr>
                                    </p:animEffect>
                                  </p:childTnLst>
                                </p:cTn>
                              </p:par>
                            </p:childTnLst>
                          </p:cTn>
                        </p:par>
                        <p:par>
                          <p:cTn id="50" fill="hold">
                            <p:stCondLst>
                              <p:cond delay="7500"/>
                            </p:stCondLst>
                            <p:childTnLst>
                              <p:par>
                                <p:cTn id="51" presetID="22" presetClass="entr" presetSubtype="8"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left)">
                                      <p:cBhvr>
                                        <p:cTn id="53" dur="1000"/>
                                        <p:tgtEl>
                                          <p:spTgt spid="27"/>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left)">
                                      <p:cBhvr>
                                        <p:cTn id="57" dur="1000"/>
                                        <p:tgtEl>
                                          <p:spTgt spid="28"/>
                                        </p:tgtEl>
                                      </p:cBhvr>
                                    </p:animEffect>
                                  </p:childTnLst>
                                </p:cTn>
                              </p:par>
                            </p:childTnLst>
                          </p:cTn>
                        </p:par>
                        <p:par>
                          <p:cTn id="58" fill="hold">
                            <p:stCondLst>
                              <p:cond delay="9500"/>
                            </p:stCondLst>
                            <p:childTnLst>
                              <p:par>
                                <p:cTn id="59" presetID="22" presetClass="entr" presetSubtype="8" fill="hold"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left)">
                                      <p:cBhvr>
                                        <p:cTn id="61" dur="1000"/>
                                        <p:tgtEl>
                                          <p:spTgt spid="29"/>
                                        </p:tgtEl>
                                      </p:cBhvr>
                                    </p:animEffect>
                                  </p:childTnLst>
                                </p:cTn>
                              </p:par>
                            </p:childTnLst>
                          </p:cTn>
                        </p:par>
                        <p:par>
                          <p:cTn id="62" fill="hold">
                            <p:stCondLst>
                              <p:cond delay="10500"/>
                            </p:stCondLst>
                            <p:childTnLst>
                              <p:par>
                                <p:cTn id="63" presetID="22" presetClass="entr" presetSubtype="8" fill="hold" grpId="0" nodeType="afterEffect">
                                  <p:stCondLst>
                                    <p:cond delay="0"/>
                                  </p:stCondLst>
                                  <p:childTnLst>
                                    <p:set>
                                      <p:cBhvr>
                                        <p:cTn id="64" dur="1" fill="hold">
                                          <p:stCondLst>
                                            <p:cond delay="0"/>
                                          </p:stCondLst>
                                        </p:cTn>
                                        <p:tgtEl>
                                          <p:spTgt spid="14">
                                            <p:txEl>
                                              <p:pRg st="1" end="1"/>
                                            </p:txEl>
                                          </p:spTgt>
                                        </p:tgtEl>
                                        <p:attrNameLst>
                                          <p:attrName>style.visibility</p:attrName>
                                        </p:attrNameLst>
                                      </p:cBhvr>
                                      <p:to>
                                        <p:strVal val="visible"/>
                                      </p:to>
                                    </p:set>
                                    <p:animEffect transition="in" filter="wipe(left)">
                                      <p:cBhvr>
                                        <p:cTn id="65"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3" grpId="0" autoUpdateAnimBg="0"/>
      <p:bldP spid="862214" grpId="0" autoUpdateAnimBg="0"/>
      <p:bldP spid="12" grpId="0" animBg="1"/>
      <p:bldP spid="14" grpId="0" uiExpand="1" build="p" bldLvl="2"/>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2213" name="Rectangle 5"/>
          <p:cNvSpPr>
            <a:spLocks noChangeArrowheads="1"/>
          </p:cNvSpPr>
          <p:nvPr/>
        </p:nvSpPr>
        <p:spPr bwMode="auto">
          <a:xfrm>
            <a:off x="566737" y="820738"/>
            <a:ext cx="8025719" cy="461665"/>
          </a:xfrm>
          <a:prstGeom prst="rect">
            <a:avLst/>
          </a:prstGeom>
          <a:noFill/>
          <a:ln w="9525" algn="ctr">
            <a:noFill/>
            <a:miter lim="800000"/>
            <a:headEnd/>
            <a:tailEnd/>
          </a:ln>
        </p:spPr>
        <p:txBody>
          <a:bodyPr wrap="square">
            <a:spAutoFit/>
          </a:bodyPr>
          <a:lstStyle/>
          <a:p>
            <a:pPr>
              <a:spcBef>
                <a:spcPct val="20000"/>
              </a:spcBef>
            </a:pPr>
            <a:r>
              <a:rPr lang="el-GR" sz="2400" dirty="0" smtClean="0">
                <a:solidFill>
                  <a:srgbClr val="356A41"/>
                </a:solidFill>
              </a:rPr>
              <a:t>Μακροπρόθεσμες Επιπτώσεις της Μετανάστευσης</a:t>
            </a:r>
            <a:endParaRPr lang="en-US" sz="2400" dirty="0">
              <a:solidFill>
                <a:srgbClr val="356A41"/>
              </a:solidFill>
            </a:endParaRPr>
          </a:p>
        </p:txBody>
      </p:sp>
      <p:sp>
        <p:nvSpPr>
          <p:cNvPr id="862214" name="Rectangle 6"/>
          <p:cNvSpPr>
            <a:spLocks noChangeArrowheads="1"/>
          </p:cNvSpPr>
          <p:nvPr/>
        </p:nvSpPr>
        <p:spPr bwMode="auto">
          <a:xfrm>
            <a:off x="566738" y="1196975"/>
            <a:ext cx="7947025" cy="400050"/>
          </a:xfrm>
          <a:prstGeom prst="rect">
            <a:avLst/>
          </a:prstGeom>
          <a:noFill/>
          <a:ln w="9525" algn="ctr">
            <a:noFill/>
            <a:miter lim="800000"/>
            <a:headEnd/>
            <a:tailEnd/>
          </a:ln>
        </p:spPr>
        <p:txBody>
          <a:bodyPr>
            <a:spAutoFit/>
          </a:bodyPr>
          <a:lstStyle/>
          <a:p>
            <a:pPr>
              <a:spcBef>
                <a:spcPct val="20000"/>
              </a:spcBef>
            </a:pPr>
            <a:r>
              <a:rPr lang="el-GR" sz="2000" dirty="0" smtClean="0">
                <a:solidFill>
                  <a:srgbClr val="3D68AF"/>
                </a:solidFill>
              </a:rPr>
              <a:t>Επίπτωση της Μετανάστευσης στην Παραγωγή του Κλάδου</a:t>
            </a:r>
            <a:r>
              <a:rPr lang="en-US" sz="2000" dirty="0" smtClean="0">
                <a:solidFill>
                  <a:srgbClr val="3D68AF"/>
                </a:solidFill>
              </a:rPr>
              <a:t> </a:t>
            </a:r>
            <a:endParaRPr lang="en-US" sz="2000" dirty="0">
              <a:solidFill>
                <a:srgbClr val="3D68AF"/>
              </a:solidFill>
            </a:endParaRPr>
          </a:p>
        </p:txBody>
      </p:sp>
      <p:grpSp>
        <p:nvGrpSpPr>
          <p:cNvPr id="2" name="Group 8"/>
          <p:cNvGrpSpPr>
            <a:grpSpLocks/>
          </p:cNvGrpSpPr>
          <p:nvPr/>
        </p:nvGrpSpPr>
        <p:grpSpPr bwMode="auto">
          <a:xfrm>
            <a:off x="566738" y="1625600"/>
            <a:ext cx="7351712" cy="3846513"/>
            <a:chOff x="566738" y="2200275"/>
            <a:chExt cx="7805737" cy="4219575"/>
          </a:xfrm>
        </p:grpSpPr>
        <p:sp>
          <p:nvSpPr>
            <p:cNvPr id="45071" name="Rectangle 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45072" name="Rectangle 10"/>
            <p:cNvSpPr>
              <a:spLocks noChangeArrowheads="1"/>
            </p:cNvSpPr>
            <p:nvPr/>
          </p:nvSpPr>
          <p:spPr bwMode="auto">
            <a:xfrm>
              <a:off x="581024" y="2219326"/>
              <a:ext cx="7772401" cy="336764"/>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2" name="Text Box 7"/>
          <p:cNvSpPr txBox="1">
            <a:spLocks noChangeArrowheads="1"/>
          </p:cNvSpPr>
          <p:nvPr/>
        </p:nvSpPr>
        <p:spPr bwMode="auto">
          <a:xfrm>
            <a:off x="585788" y="1646238"/>
            <a:ext cx="1328737"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5-6</a:t>
            </a:r>
          </a:p>
        </p:txBody>
      </p:sp>
      <p:sp>
        <p:nvSpPr>
          <p:cNvPr id="14" name="Rectangle 13"/>
          <p:cNvSpPr>
            <a:spLocks noChangeArrowheads="1"/>
          </p:cNvSpPr>
          <p:nvPr/>
        </p:nvSpPr>
        <p:spPr bwMode="auto">
          <a:xfrm>
            <a:off x="4918075" y="1960564"/>
            <a:ext cx="3108325" cy="3748719"/>
          </a:xfrm>
          <a:prstGeom prst="rect">
            <a:avLst/>
          </a:prstGeom>
          <a:noFill/>
          <a:ln w="9525">
            <a:noFill/>
            <a:miter lim="800000"/>
            <a:headEnd/>
            <a:tailEnd/>
          </a:ln>
        </p:spPr>
        <p:txBody>
          <a:bodyPr wrap="square">
            <a:spAutoFit/>
          </a:bodyPr>
          <a:lstStyle/>
          <a:p>
            <a:pPr>
              <a:spcBef>
                <a:spcPct val="10000"/>
              </a:spcBef>
              <a:spcAft>
                <a:spcPct val="10000"/>
              </a:spcAft>
            </a:pPr>
            <a:r>
              <a:rPr lang="el-GR" sz="1800" b="0" dirty="0" smtClean="0"/>
              <a:t>Βλέπουμε εδώ την καμπύλη παραγωγικών δυνατοτήτων (ΚΠΔ) ανάμεσα σε δύο βιομηχανικά προϊόντα, υπολογιστές και υποδήματα, με την αρχική ισορροπία να είναι στο σημείο </a:t>
            </a:r>
            <a:r>
              <a:rPr lang="en-US" sz="1800" b="0" i="1" dirty="0" smtClean="0"/>
              <a:t>A</a:t>
            </a:r>
            <a:r>
              <a:rPr lang="en-US" sz="1800" b="0" i="1" dirty="0"/>
              <a:t>.</a:t>
            </a:r>
            <a:r>
              <a:rPr lang="en-US" sz="1800" b="0" dirty="0"/>
              <a:t> </a:t>
            </a:r>
          </a:p>
          <a:p>
            <a:pPr>
              <a:spcBef>
                <a:spcPct val="10000"/>
              </a:spcBef>
              <a:spcAft>
                <a:spcPct val="10000"/>
              </a:spcAft>
            </a:pPr>
            <a:r>
              <a:rPr lang="el-GR" sz="1800" b="0" dirty="0" smtClean="0"/>
              <a:t>Η εγχώρια παραγωγή βρίσκεται στο σημείο </a:t>
            </a:r>
            <a:r>
              <a:rPr lang="en-US" sz="1800" b="0" i="1" dirty="0" smtClean="0"/>
              <a:t>A</a:t>
            </a:r>
            <a:r>
              <a:rPr lang="en-US" sz="1800" b="0" i="1" dirty="0"/>
              <a:t>,</a:t>
            </a:r>
            <a:r>
              <a:rPr lang="en-US" sz="1800" b="0" dirty="0"/>
              <a:t> </a:t>
            </a:r>
            <a:r>
              <a:rPr lang="el-GR" sz="1800" b="0" dirty="0" smtClean="0"/>
              <a:t>που είναι το σημείο όπου η καμπύλη ΚΠΔ εφάπτεται με την γραμμή της παγκόσμιας τιμής. </a:t>
            </a:r>
            <a:endParaRPr lang="en-US" sz="1800" b="0" dirty="0"/>
          </a:p>
        </p:txBody>
      </p:sp>
      <p:sp>
        <p:nvSpPr>
          <p:cNvPr id="16" name="Rectangle 15"/>
          <p:cNvSpPr>
            <a:spLocks noChangeArrowheads="1"/>
          </p:cNvSpPr>
          <p:nvPr/>
        </p:nvSpPr>
        <p:spPr bwMode="auto">
          <a:xfrm>
            <a:off x="660400" y="2028825"/>
            <a:ext cx="4257675" cy="333375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22" name="Picture 21" descr="fig5-6_PPT_1.gif"/>
          <p:cNvPicPr>
            <a:picLocks noChangeAspect="1"/>
          </p:cNvPicPr>
          <p:nvPr/>
        </p:nvPicPr>
        <p:blipFill>
          <a:blip r:embed="rId3" cstate="print"/>
          <a:srcRect/>
          <a:stretch>
            <a:fillRect/>
          </a:stretch>
        </p:blipFill>
        <p:spPr bwMode="auto">
          <a:xfrm>
            <a:off x="765175" y="2062163"/>
            <a:ext cx="4095750" cy="3305175"/>
          </a:xfrm>
          <a:prstGeom prst="rect">
            <a:avLst/>
          </a:prstGeom>
          <a:noFill/>
          <a:ln w="9525">
            <a:noFill/>
            <a:miter lim="800000"/>
            <a:headEnd/>
            <a:tailEnd/>
          </a:ln>
        </p:spPr>
      </p:pic>
      <p:pic>
        <p:nvPicPr>
          <p:cNvPr id="30" name="Picture 29" descr="fig5-6_PPT_2.gif"/>
          <p:cNvPicPr>
            <a:picLocks noChangeAspect="1"/>
          </p:cNvPicPr>
          <p:nvPr/>
        </p:nvPicPr>
        <p:blipFill>
          <a:blip r:embed="rId4" cstate="print"/>
          <a:srcRect/>
          <a:stretch>
            <a:fillRect/>
          </a:stretch>
        </p:blipFill>
        <p:spPr bwMode="auto">
          <a:xfrm>
            <a:off x="765175" y="2062163"/>
            <a:ext cx="4095750" cy="3305175"/>
          </a:xfrm>
          <a:prstGeom prst="rect">
            <a:avLst/>
          </a:prstGeom>
          <a:noFill/>
          <a:ln w="9525">
            <a:noFill/>
            <a:miter lim="800000"/>
            <a:headEnd/>
            <a:tailEnd/>
          </a:ln>
        </p:spPr>
      </p:pic>
      <p:pic>
        <p:nvPicPr>
          <p:cNvPr id="31" name="Picture 30" descr="fig5-6_PPT_3.gif"/>
          <p:cNvPicPr>
            <a:picLocks noChangeAspect="1"/>
          </p:cNvPicPr>
          <p:nvPr/>
        </p:nvPicPr>
        <p:blipFill>
          <a:blip r:embed="rId5" cstate="print"/>
          <a:srcRect/>
          <a:stretch>
            <a:fillRect/>
          </a:stretch>
        </p:blipFill>
        <p:spPr bwMode="auto">
          <a:xfrm>
            <a:off x="765175" y="2062163"/>
            <a:ext cx="4095750" cy="3305175"/>
          </a:xfrm>
          <a:prstGeom prst="rect">
            <a:avLst/>
          </a:prstGeom>
          <a:noFill/>
          <a:ln w="9525">
            <a:noFill/>
            <a:miter lim="800000"/>
            <a:headEnd/>
            <a:tailEnd/>
          </a:ln>
        </p:spPr>
      </p:pic>
      <p:pic>
        <p:nvPicPr>
          <p:cNvPr id="32" name="Picture 31" descr="fig5-6_PPT_4.gif"/>
          <p:cNvPicPr>
            <a:picLocks noChangeAspect="1"/>
          </p:cNvPicPr>
          <p:nvPr/>
        </p:nvPicPr>
        <p:blipFill>
          <a:blip r:embed="rId6" cstate="print"/>
          <a:srcRect/>
          <a:stretch>
            <a:fillRect/>
          </a:stretch>
        </p:blipFill>
        <p:spPr bwMode="auto">
          <a:xfrm>
            <a:off x="765175" y="2062163"/>
            <a:ext cx="4095750" cy="3305175"/>
          </a:xfrm>
          <a:prstGeom prst="rect">
            <a:avLst/>
          </a:prstGeom>
          <a:noFill/>
          <a:ln w="9525">
            <a:noFill/>
            <a:miter lim="800000"/>
            <a:headEnd/>
            <a:tailEnd/>
          </a:ln>
        </p:spPr>
      </p:pic>
      <p:sp>
        <p:nvSpPr>
          <p:cNvPr id="45067" name="Rectangle 17"/>
          <p:cNvSpPr>
            <a:spLocks noChangeArrowheads="1"/>
          </p:cNvSpPr>
          <p:nvPr/>
        </p:nvSpPr>
        <p:spPr bwMode="auto">
          <a:xfrm>
            <a:off x="973138" y="407988"/>
            <a:ext cx="7273925" cy="196850"/>
          </a:xfrm>
          <a:prstGeom prst="rect">
            <a:avLst/>
          </a:prstGeom>
          <a:solidFill>
            <a:srgbClr val="F5D8A5"/>
          </a:solidFill>
          <a:ln w="9525" algn="ctr">
            <a:noFill/>
            <a:round/>
            <a:headEnd/>
            <a:tailEnd/>
          </a:ln>
        </p:spPr>
        <p:txBody>
          <a:bodyPr/>
          <a:lstStyle/>
          <a:p>
            <a:endParaRPr lang="en-US" sz="3200" b="0">
              <a:solidFill>
                <a:schemeClr val="tx2"/>
              </a:solidFill>
            </a:endParaRPr>
          </a:p>
        </p:txBody>
      </p:sp>
      <p:sp>
        <p:nvSpPr>
          <p:cNvPr id="45068"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r>
              <a:rPr lang="en-US" sz="2400" dirty="0">
                <a:solidFill>
                  <a:srgbClr val="69134B"/>
                </a:solidFill>
              </a:rPr>
              <a:t>1 </a:t>
            </a:r>
            <a:r>
              <a:rPr lang="el-GR" sz="2400" dirty="0" smtClean="0">
                <a:solidFill>
                  <a:srgbClr val="69134B"/>
                </a:solidFill>
              </a:rPr>
              <a:t>Μετακίνηση Εργασίας Μεταξύ Χωρών</a:t>
            </a:r>
            <a:r>
              <a:rPr lang="en-US" sz="2400" dirty="0" smtClean="0">
                <a:solidFill>
                  <a:srgbClr val="69134B"/>
                </a:solidFill>
              </a:rPr>
              <a:t>: </a:t>
            </a:r>
            <a:r>
              <a:rPr lang="el-GR" sz="2400" dirty="0" smtClean="0">
                <a:solidFill>
                  <a:srgbClr val="69134B"/>
                </a:solidFill>
              </a:rPr>
              <a:t>Μετανάστευση</a:t>
            </a:r>
            <a:endParaRPr lang="en-US" sz="2400" dirty="0">
              <a:solidFill>
                <a:srgbClr val="69134B"/>
              </a:solidFill>
            </a:endParaRPr>
          </a:p>
        </p:txBody>
      </p:sp>
      <p:cxnSp>
        <p:nvCxnSpPr>
          <p:cNvPr id="45069" name="Straight Connector 19"/>
          <p:cNvCxnSpPr>
            <a:cxnSpLocks noChangeShapeType="1"/>
          </p:cNvCxnSpPr>
          <p:nvPr/>
        </p:nvCxnSpPr>
        <p:spPr bwMode="auto">
          <a:xfrm>
            <a:off x="566738" y="623888"/>
            <a:ext cx="7680325" cy="0"/>
          </a:xfrm>
          <a:prstGeom prst="line">
            <a:avLst/>
          </a:prstGeom>
          <a:noFill/>
          <a:ln w="19050" cap="rnd" algn="ctr">
            <a:solidFill>
              <a:srgbClr val="9C3A45"/>
            </a:solidFill>
            <a:prstDash val="sysDash"/>
            <a:round/>
            <a:headEnd/>
            <a:tailEnd/>
          </a:ln>
        </p:spPr>
      </p:cxnSp>
      <p:sp>
        <p:nvSpPr>
          <p:cNvPr id="45070" name="Text Box 17"/>
          <p:cNvSpPr txBox="1">
            <a:spLocks noChangeArrowheads="1"/>
          </p:cNvSpPr>
          <p:nvPr/>
        </p:nvSpPr>
        <p:spPr bwMode="auto">
          <a:xfrm>
            <a:off x="1911350" y="1611313"/>
            <a:ext cx="3421449" cy="307777"/>
          </a:xfrm>
          <a:prstGeom prst="rect">
            <a:avLst/>
          </a:prstGeom>
          <a:noFill/>
          <a:ln w="9525">
            <a:noFill/>
            <a:miter lim="800000"/>
            <a:headEnd/>
            <a:tailEnd/>
          </a:ln>
        </p:spPr>
        <p:txBody>
          <a:bodyPr wrap="none">
            <a:spAutoFit/>
          </a:bodyPr>
          <a:lstStyle/>
          <a:p>
            <a:r>
              <a:rPr lang="el-GR" dirty="0" smtClean="0">
                <a:solidFill>
                  <a:srgbClr val="8A3A6A"/>
                </a:solidFill>
              </a:rPr>
              <a:t>Καμπύλη Παραγωγικών Δυνατοτήτων</a:t>
            </a:r>
            <a:endParaRPr lang="en-US" dirty="0">
              <a:solidFill>
                <a:srgbClr val="8A3A6A"/>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2213"/>
                                        </p:tgtEl>
                                        <p:attrNameLst>
                                          <p:attrName>style.visibility</p:attrName>
                                        </p:attrNameLst>
                                      </p:cBhvr>
                                      <p:to>
                                        <p:strVal val="visible"/>
                                      </p:to>
                                    </p:set>
                                    <p:animEffect transition="in" filter="wipe(left)">
                                      <p:cBhvr>
                                        <p:cTn id="7" dur="500"/>
                                        <p:tgtEl>
                                          <p:spTgt spid="8622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62214"/>
                                        </p:tgtEl>
                                        <p:attrNameLst>
                                          <p:attrName>style.visibility</p:attrName>
                                        </p:attrNameLst>
                                      </p:cBhvr>
                                      <p:to>
                                        <p:strVal val="visible"/>
                                      </p:to>
                                    </p:set>
                                    <p:animEffect transition="in" filter="wipe(left)">
                                      <p:cBhvr>
                                        <p:cTn id="11" dur="500"/>
                                        <p:tgtEl>
                                          <p:spTgt spid="862214"/>
                                        </p:tgtEl>
                                      </p:cBhvr>
                                    </p:animEffect>
                                  </p:childTnLst>
                                </p:cTn>
                              </p:par>
                            </p:childTnLst>
                          </p:cTn>
                        </p:par>
                        <p:par>
                          <p:cTn id="12" fill="hold">
                            <p:stCondLst>
                              <p:cond delay="1000"/>
                            </p:stCondLst>
                            <p:childTnLst>
                              <p:par>
                                <p:cTn id="13" presetID="2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2"/>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7" dur="500"/>
                                        <p:tgtEl>
                                          <p:spTgt spid="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Effect transition="in" filter="wipe(left)">
                                      <p:cBhvr>
                                        <p:cTn id="29" dur="500"/>
                                        <p:tgtEl>
                                          <p:spTgt spid="14">
                                            <p:txEl>
                                              <p:pRg st="0" end="0"/>
                                            </p:txEl>
                                          </p:spTgt>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1000"/>
                                        <p:tgtEl>
                                          <p:spTgt spid="30"/>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14">
                                            <p:txEl>
                                              <p:pRg st="1" end="1"/>
                                            </p:txEl>
                                          </p:spTgt>
                                        </p:tgtEl>
                                        <p:attrNameLst>
                                          <p:attrName>style.visibility</p:attrName>
                                        </p:attrNameLst>
                                      </p:cBhvr>
                                      <p:to>
                                        <p:strVal val="visible"/>
                                      </p:to>
                                    </p:set>
                                    <p:animEffect transition="in" filter="wipe(left)">
                                      <p:cBhvr>
                                        <p:cTn id="41" dur="500"/>
                                        <p:tgtEl>
                                          <p:spTgt spid="14">
                                            <p:txEl>
                                              <p:pRg st="1" end="1"/>
                                            </p:txEl>
                                          </p:spTgt>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1000"/>
                                        <p:tgtEl>
                                          <p:spTgt spid="31"/>
                                        </p:tgtEl>
                                      </p:cBhvr>
                                    </p:animEffect>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3" grpId="0" autoUpdateAnimBg="0"/>
      <p:bldP spid="862214" grpId="0" autoUpdateAnimBg="0"/>
      <p:bldP spid="12" grpId="0" animBg="1"/>
      <p:bldP spid="14" grpId="0" uiExpand="1" build="p" bldLvl="2"/>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2213" name="Rectangle 5"/>
          <p:cNvSpPr>
            <a:spLocks noChangeArrowheads="1"/>
          </p:cNvSpPr>
          <p:nvPr/>
        </p:nvSpPr>
        <p:spPr bwMode="auto">
          <a:xfrm>
            <a:off x="566737" y="820738"/>
            <a:ext cx="8301491" cy="461665"/>
          </a:xfrm>
          <a:prstGeom prst="rect">
            <a:avLst/>
          </a:prstGeom>
          <a:noFill/>
          <a:ln w="9525" algn="ctr">
            <a:noFill/>
            <a:miter lim="800000"/>
            <a:headEnd/>
            <a:tailEnd/>
          </a:ln>
        </p:spPr>
        <p:txBody>
          <a:bodyPr wrap="square">
            <a:spAutoFit/>
          </a:bodyPr>
          <a:lstStyle/>
          <a:p>
            <a:pPr>
              <a:spcBef>
                <a:spcPct val="20000"/>
              </a:spcBef>
            </a:pPr>
            <a:r>
              <a:rPr lang="el-GR" sz="2400" dirty="0" smtClean="0">
                <a:solidFill>
                  <a:srgbClr val="356A41"/>
                </a:solidFill>
              </a:rPr>
              <a:t>Μακροπρόθεσμες Επιπτώσεις της Μετανάστευσης</a:t>
            </a:r>
            <a:endParaRPr lang="en-US" sz="2400" dirty="0" smtClean="0">
              <a:solidFill>
                <a:srgbClr val="356A41"/>
              </a:solidFill>
            </a:endParaRPr>
          </a:p>
        </p:txBody>
      </p:sp>
      <p:sp>
        <p:nvSpPr>
          <p:cNvPr id="862214" name="Rectangle 6"/>
          <p:cNvSpPr>
            <a:spLocks noChangeArrowheads="1"/>
          </p:cNvSpPr>
          <p:nvPr/>
        </p:nvSpPr>
        <p:spPr bwMode="auto">
          <a:xfrm>
            <a:off x="566738" y="1196975"/>
            <a:ext cx="7947025" cy="400110"/>
          </a:xfrm>
          <a:prstGeom prst="rect">
            <a:avLst/>
          </a:prstGeom>
          <a:noFill/>
          <a:ln w="9525" algn="ctr">
            <a:noFill/>
            <a:miter lim="800000"/>
            <a:headEnd/>
            <a:tailEnd/>
          </a:ln>
        </p:spPr>
        <p:txBody>
          <a:bodyPr>
            <a:spAutoFit/>
          </a:bodyPr>
          <a:lstStyle/>
          <a:p>
            <a:pPr>
              <a:spcBef>
                <a:spcPct val="20000"/>
              </a:spcBef>
            </a:pPr>
            <a:r>
              <a:rPr lang="el-GR" sz="2000" dirty="0" smtClean="0">
                <a:solidFill>
                  <a:srgbClr val="3D68AF"/>
                </a:solidFill>
              </a:rPr>
              <a:t>Επίπτωση της Μετανάστευσης στην Παραγωγή του Κλάδου</a:t>
            </a:r>
            <a:r>
              <a:rPr lang="en-US" sz="2000" dirty="0" smtClean="0">
                <a:solidFill>
                  <a:srgbClr val="3D68AF"/>
                </a:solidFill>
              </a:rPr>
              <a:t> </a:t>
            </a:r>
          </a:p>
        </p:txBody>
      </p:sp>
      <p:grpSp>
        <p:nvGrpSpPr>
          <p:cNvPr id="2" name="Group 8"/>
          <p:cNvGrpSpPr>
            <a:grpSpLocks/>
          </p:cNvGrpSpPr>
          <p:nvPr/>
        </p:nvGrpSpPr>
        <p:grpSpPr bwMode="auto">
          <a:xfrm>
            <a:off x="566738" y="1611313"/>
            <a:ext cx="8374062" cy="4997450"/>
            <a:chOff x="566738" y="2200275"/>
            <a:chExt cx="7805737" cy="4219575"/>
          </a:xfrm>
        </p:grpSpPr>
        <p:sp>
          <p:nvSpPr>
            <p:cNvPr id="47126" name="Rectangle 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47127" name="Rectangle 10"/>
            <p:cNvSpPr>
              <a:spLocks noChangeArrowheads="1"/>
            </p:cNvSpPr>
            <p:nvPr/>
          </p:nvSpPr>
          <p:spPr bwMode="auto">
            <a:xfrm>
              <a:off x="581024" y="2219327"/>
              <a:ext cx="7772401" cy="270216"/>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2" name="Text Box 7"/>
          <p:cNvSpPr txBox="1">
            <a:spLocks noChangeArrowheads="1"/>
          </p:cNvSpPr>
          <p:nvPr/>
        </p:nvSpPr>
        <p:spPr bwMode="auto">
          <a:xfrm>
            <a:off x="585788" y="1631950"/>
            <a:ext cx="1328737"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5-7</a:t>
            </a:r>
          </a:p>
        </p:txBody>
      </p:sp>
      <p:sp>
        <p:nvSpPr>
          <p:cNvPr id="16" name="Rectangle 15"/>
          <p:cNvSpPr>
            <a:spLocks noChangeArrowheads="1"/>
          </p:cNvSpPr>
          <p:nvPr/>
        </p:nvSpPr>
        <p:spPr bwMode="auto">
          <a:xfrm>
            <a:off x="660400" y="2014538"/>
            <a:ext cx="5314950" cy="375285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4" name="Rectangle 13"/>
          <p:cNvSpPr>
            <a:spLocks noChangeArrowheads="1"/>
          </p:cNvSpPr>
          <p:nvPr/>
        </p:nvSpPr>
        <p:spPr bwMode="auto">
          <a:xfrm>
            <a:off x="5991225" y="1965325"/>
            <a:ext cx="3152775" cy="4130361"/>
          </a:xfrm>
          <a:prstGeom prst="rect">
            <a:avLst/>
          </a:prstGeom>
          <a:noFill/>
          <a:ln w="9525">
            <a:noFill/>
            <a:miter lim="800000"/>
            <a:headEnd/>
            <a:tailEnd/>
          </a:ln>
        </p:spPr>
        <p:txBody>
          <a:bodyPr>
            <a:spAutoFit/>
          </a:bodyPr>
          <a:lstStyle/>
          <a:p>
            <a:pPr>
              <a:spcBef>
                <a:spcPct val="10000"/>
              </a:spcBef>
              <a:spcAft>
                <a:spcPct val="10000"/>
              </a:spcAft>
            </a:pPr>
            <a:r>
              <a:rPr lang="el-GR" sz="1600" b="0" dirty="0" smtClean="0"/>
              <a:t>Οι άνω και κάτω άξονες του διαγράμματος-πλαισίου μετρούν την ποσότητα εργασίας</a:t>
            </a:r>
            <a:r>
              <a:rPr lang="en-US" sz="1600" b="0" dirty="0" smtClean="0"/>
              <a:t>, </a:t>
            </a:r>
            <a:r>
              <a:rPr lang="en-US" sz="1600" b="0" i="1" dirty="0"/>
              <a:t>L</a:t>
            </a:r>
            <a:r>
              <a:rPr lang="en-US" sz="1600" b="0" dirty="0"/>
              <a:t>, </a:t>
            </a:r>
            <a:r>
              <a:rPr lang="el-GR" sz="1600" b="0" dirty="0" smtClean="0"/>
              <a:t>στην οικονομία, και οι κάθετοι άξονες μετρούν την ποσότητα κεφαλαίου</a:t>
            </a:r>
            <a:r>
              <a:rPr lang="en-US" sz="1600" b="0" dirty="0" smtClean="0"/>
              <a:t>, </a:t>
            </a:r>
            <a:r>
              <a:rPr lang="en-US" sz="1600" b="0" i="1" dirty="0"/>
              <a:t>K</a:t>
            </a:r>
            <a:r>
              <a:rPr lang="en-US" sz="1600" b="0" dirty="0"/>
              <a:t>. </a:t>
            </a:r>
          </a:p>
          <a:p>
            <a:pPr>
              <a:spcBef>
                <a:spcPct val="10000"/>
              </a:spcBef>
              <a:spcAft>
                <a:spcPct val="10000"/>
              </a:spcAft>
            </a:pPr>
            <a:r>
              <a:rPr lang="el-GR" sz="1600" b="0" dirty="0" smtClean="0"/>
              <a:t>Στο σημείο</a:t>
            </a:r>
            <a:r>
              <a:rPr lang="en-US" sz="1600" b="0" dirty="0" smtClean="0"/>
              <a:t> </a:t>
            </a:r>
            <a:r>
              <a:rPr lang="en-US" sz="1600" b="0" i="1" dirty="0"/>
              <a:t>A, </a:t>
            </a:r>
            <a:r>
              <a:rPr lang="el-GR" sz="1600" b="0" dirty="0" smtClean="0"/>
              <a:t>χρησιμοποιούνται </a:t>
            </a:r>
            <a:r>
              <a:rPr lang="en-US" sz="1600" b="0" dirty="0" smtClean="0"/>
              <a:t>0</a:t>
            </a:r>
            <a:r>
              <a:rPr lang="en-US" sz="1600" b="0" i="1" baseline="-25000" dirty="0" smtClean="0"/>
              <a:t>S</a:t>
            </a:r>
            <a:r>
              <a:rPr lang="en-US" sz="1600" b="0" i="1" dirty="0" smtClean="0"/>
              <a:t>L </a:t>
            </a:r>
            <a:r>
              <a:rPr lang="el-GR" sz="1600" b="0" dirty="0" smtClean="0"/>
              <a:t>μονάδες εργασίας και </a:t>
            </a:r>
            <a:r>
              <a:rPr lang="en-US" sz="1600" b="0" dirty="0" smtClean="0"/>
              <a:t>0</a:t>
            </a:r>
            <a:r>
              <a:rPr lang="en-US" sz="1600" b="0" i="1" baseline="-25000" dirty="0" smtClean="0"/>
              <a:t>S</a:t>
            </a:r>
            <a:r>
              <a:rPr lang="en-US" sz="1600" b="0" i="1" dirty="0" smtClean="0"/>
              <a:t>K </a:t>
            </a:r>
            <a:r>
              <a:rPr lang="el-GR" sz="1600" b="0" dirty="0" smtClean="0"/>
              <a:t>μονάδες κεφαλαίου στην παραγωγή υποδημάτων, και </a:t>
            </a:r>
            <a:r>
              <a:rPr lang="en-US" sz="1600" b="0" dirty="0" smtClean="0"/>
              <a:t>0</a:t>
            </a:r>
            <a:r>
              <a:rPr lang="en-US" sz="1600" b="0" i="1" baseline="-25000" dirty="0" smtClean="0"/>
              <a:t>C</a:t>
            </a:r>
            <a:r>
              <a:rPr lang="en-US" sz="1600" b="0" i="1" dirty="0" smtClean="0"/>
              <a:t>L</a:t>
            </a:r>
            <a:r>
              <a:rPr lang="en-US" sz="1600" b="0" dirty="0" smtClean="0"/>
              <a:t> </a:t>
            </a:r>
            <a:r>
              <a:rPr lang="el-GR" sz="1600" b="0" dirty="0" smtClean="0"/>
              <a:t>μονάδες εργασίας και </a:t>
            </a:r>
            <a:r>
              <a:rPr lang="en-US" sz="1600" b="0" dirty="0" smtClean="0"/>
              <a:t>0</a:t>
            </a:r>
            <a:r>
              <a:rPr lang="en-US" sz="1600" b="0" i="1" baseline="-25000" dirty="0" smtClean="0"/>
              <a:t>C</a:t>
            </a:r>
            <a:r>
              <a:rPr lang="en-US" sz="1600" b="0" i="1" dirty="0" smtClean="0"/>
              <a:t>K </a:t>
            </a:r>
            <a:r>
              <a:rPr lang="el-GR" sz="1600" b="0" dirty="0" smtClean="0"/>
              <a:t>μονάδες κεφαλαίου στην παραγωγή υπολογιστών. </a:t>
            </a:r>
            <a:endParaRPr lang="en-US" sz="1600" b="0" dirty="0"/>
          </a:p>
          <a:p>
            <a:pPr>
              <a:spcBef>
                <a:spcPct val="10000"/>
              </a:spcBef>
              <a:spcAft>
                <a:spcPct val="10000"/>
              </a:spcAft>
            </a:pPr>
            <a:r>
              <a:rPr lang="el-GR" sz="1600" b="0" dirty="0" smtClean="0"/>
              <a:t>Οι λόγοι </a:t>
            </a:r>
            <a:r>
              <a:rPr lang="en-US" sz="1600" b="0" i="1" dirty="0" smtClean="0"/>
              <a:t>K</a:t>
            </a:r>
            <a:r>
              <a:rPr lang="en-US" sz="1600" b="0" dirty="0" smtClean="0"/>
              <a:t>/</a:t>
            </a:r>
            <a:r>
              <a:rPr lang="en-US" sz="1600" b="0" i="1" dirty="0" smtClean="0"/>
              <a:t>L </a:t>
            </a:r>
            <a:r>
              <a:rPr lang="el-GR" sz="1600" b="0" dirty="0" smtClean="0"/>
              <a:t>στους δύο κλάδους μετρώνται από τις κλίσεις των </a:t>
            </a:r>
            <a:r>
              <a:rPr lang="en-US" sz="1600" b="0" dirty="0" smtClean="0"/>
              <a:t>0</a:t>
            </a:r>
            <a:r>
              <a:rPr lang="en-US" sz="1600" b="0" i="1" baseline="-25000" dirty="0" smtClean="0"/>
              <a:t>S</a:t>
            </a:r>
            <a:r>
              <a:rPr lang="en-US" sz="1600" b="0" i="1" dirty="0" smtClean="0"/>
              <a:t>A</a:t>
            </a:r>
            <a:r>
              <a:rPr lang="el-GR" sz="1600" b="0" dirty="0" smtClean="0"/>
              <a:t> και</a:t>
            </a:r>
            <a:r>
              <a:rPr lang="en-US" sz="1600" b="0" i="1" dirty="0" smtClean="0"/>
              <a:t> </a:t>
            </a:r>
            <a:r>
              <a:rPr lang="en-US" sz="1600" b="0" dirty="0"/>
              <a:t>0</a:t>
            </a:r>
            <a:r>
              <a:rPr lang="en-US" sz="1600" b="0" i="1" baseline="-25000" dirty="0"/>
              <a:t>C</a:t>
            </a:r>
            <a:r>
              <a:rPr lang="en-US" sz="1600" b="0" i="1" dirty="0"/>
              <a:t>A, </a:t>
            </a:r>
            <a:r>
              <a:rPr lang="el-GR" sz="1600" b="0" dirty="0" smtClean="0"/>
              <a:t>αντίστοιχα.</a:t>
            </a:r>
            <a:endParaRPr lang="en-US" sz="1600" b="0" dirty="0"/>
          </a:p>
        </p:txBody>
      </p:sp>
      <p:cxnSp>
        <p:nvCxnSpPr>
          <p:cNvPr id="47111" name="Straight Connector 19"/>
          <p:cNvCxnSpPr>
            <a:cxnSpLocks noChangeShapeType="1"/>
          </p:cNvCxnSpPr>
          <p:nvPr/>
        </p:nvCxnSpPr>
        <p:spPr bwMode="auto">
          <a:xfrm>
            <a:off x="6878638" y="3705225"/>
            <a:ext cx="92075" cy="0"/>
          </a:xfrm>
          <a:prstGeom prst="line">
            <a:avLst/>
          </a:prstGeom>
          <a:noFill/>
          <a:ln w="12700" algn="ctr">
            <a:solidFill>
              <a:schemeClr val="tx1"/>
            </a:solidFill>
            <a:round/>
            <a:headEnd/>
            <a:tailEnd/>
          </a:ln>
        </p:spPr>
      </p:cxnSp>
      <p:pic>
        <p:nvPicPr>
          <p:cNvPr id="38" name="Picture 37" descr="fig5-7_PPT_1.gif"/>
          <p:cNvPicPr>
            <a:picLocks noChangeAspect="1"/>
          </p:cNvPicPr>
          <p:nvPr/>
        </p:nvPicPr>
        <p:blipFill>
          <a:blip r:embed="rId3" cstate="print"/>
          <a:srcRect/>
          <a:stretch>
            <a:fillRect/>
          </a:stretch>
        </p:blipFill>
        <p:spPr bwMode="auto">
          <a:xfrm>
            <a:off x="755650" y="2038350"/>
            <a:ext cx="5124450" cy="3705225"/>
          </a:xfrm>
          <a:prstGeom prst="rect">
            <a:avLst/>
          </a:prstGeom>
          <a:noFill/>
          <a:ln w="9525">
            <a:noFill/>
            <a:miter lim="800000"/>
            <a:headEnd/>
            <a:tailEnd/>
          </a:ln>
        </p:spPr>
      </p:pic>
      <p:pic>
        <p:nvPicPr>
          <p:cNvPr id="39" name="Picture 38" descr="fig5-7_PPT_2.gif"/>
          <p:cNvPicPr>
            <a:picLocks noChangeAspect="1"/>
          </p:cNvPicPr>
          <p:nvPr/>
        </p:nvPicPr>
        <p:blipFill>
          <a:blip r:embed="rId4" cstate="print"/>
          <a:srcRect/>
          <a:stretch>
            <a:fillRect/>
          </a:stretch>
        </p:blipFill>
        <p:spPr bwMode="auto">
          <a:xfrm>
            <a:off x="755650" y="2038350"/>
            <a:ext cx="5124450" cy="3705225"/>
          </a:xfrm>
          <a:prstGeom prst="rect">
            <a:avLst/>
          </a:prstGeom>
          <a:noFill/>
          <a:ln w="9525">
            <a:noFill/>
            <a:miter lim="800000"/>
            <a:headEnd/>
            <a:tailEnd/>
          </a:ln>
        </p:spPr>
      </p:pic>
      <p:pic>
        <p:nvPicPr>
          <p:cNvPr id="40" name="Picture 39" descr="fig5-7_PPT_3.gif"/>
          <p:cNvPicPr>
            <a:picLocks noChangeAspect="1"/>
          </p:cNvPicPr>
          <p:nvPr/>
        </p:nvPicPr>
        <p:blipFill>
          <a:blip r:embed="rId5" cstate="print"/>
          <a:srcRect/>
          <a:stretch>
            <a:fillRect/>
          </a:stretch>
        </p:blipFill>
        <p:spPr bwMode="auto">
          <a:xfrm>
            <a:off x="755650" y="2038350"/>
            <a:ext cx="5124450" cy="3705225"/>
          </a:xfrm>
          <a:prstGeom prst="rect">
            <a:avLst/>
          </a:prstGeom>
          <a:noFill/>
          <a:ln w="9525">
            <a:noFill/>
            <a:miter lim="800000"/>
            <a:headEnd/>
            <a:tailEnd/>
          </a:ln>
        </p:spPr>
      </p:pic>
      <p:pic>
        <p:nvPicPr>
          <p:cNvPr id="41" name="Picture 40" descr="fig5-7_PPT_4.gif"/>
          <p:cNvPicPr>
            <a:picLocks noChangeAspect="1"/>
          </p:cNvPicPr>
          <p:nvPr/>
        </p:nvPicPr>
        <p:blipFill>
          <a:blip r:embed="rId6" cstate="print"/>
          <a:srcRect/>
          <a:stretch>
            <a:fillRect/>
          </a:stretch>
        </p:blipFill>
        <p:spPr bwMode="auto">
          <a:xfrm>
            <a:off x="755650" y="2038350"/>
            <a:ext cx="5124450" cy="3705225"/>
          </a:xfrm>
          <a:prstGeom prst="rect">
            <a:avLst/>
          </a:prstGeom>
          <a:noFill/>
          <a:ln w="9525">
            <a:noFill/>
            <a:miter lim="800000"/>
            <a:headEnd/>
            <a:tailEnd/>
          </a:ln>
        </p:spPr>
      </p:pic>
      <p:pic>
        <p:nvPicPr>
          <p:cNvPr id="43" name="Picture 42" descr="fig5-7_PPT_10.gif"/>
          <p:cNvPicPr>
            <a:picLocks noChangeAspect="1"/>
          </p:cNvPicPr>
          <p:nvPr/>
        </p:nvPicPr>
        <p:blipFill>
          <a:blip r:embed="rId7" cstate="print"/>
          <a:srcRect/>
          <a:stretch>
            <a:fillRect/>
          </a:stretch>
        </p:blipFill>
        <p:spPr bwMode="auto">
          <a:xfrm>
            <a:off x="755650" y="2038350"/>
            <a:ext cx="5124450" cy="3705225"/>
          </a:xfrm>
          <a:prstGeom prst="rect">
            <a:avLst/>
          </a:prstGeom>
          <a:noFill/>
          <a:ln w="9525">
            <a:noFill/>
            <a:miter lim="800000"/>
            <a:headEnd/>
            <a:tailEnd/>
          </a:ln>
        </p:spPr>
      </p:pic>
      <p:pic>
        <p:nvPicPr>
          <p:cNvPr id="44" name="Picture 43" descr="fig5-7_PPT_5.gif"/>
          <p:cNvPicPr>
            <a:picLocks noChangeAspect="1"/>
          </p:cNvPicPr>
          <p:nvPr/>
        </p:nvPicPr>
        <p:blipFill>
          <a:blip r:embed="rId8" cstate="print"/>
          <a:srcRect/>
          <a:stretch>
            <a:fillRect/>
          </a:stretch>
        </p:blipFill>
        <p:spPr bwMode="auto">
          <a:xfrm>
            <a:off x="755650" y="2038350"/>
            <a:ext cx="5124450" cy="3705225"/>
          </a:xfrm>
          <a:prstGeom prst="rect">
            <a:avLst/>
          </a:prstGeom>
          <a:noFill/>
          <a:ln w="9525">
            <a:noFill/>
            <a:miter lim="800000"/>
            <a:headEnd/>
            <a:tailEnd/>
          </a:ln>
        </p:spPr>
      </p:pic>
      <p:pic>
        <p:nvPicPr>
          <p:cNvPr id="45" name="Picture 44" descr="fig5-7_PPT_6.gif"/>
          <p:cNvPicPr>
            <a:picLocks noChangeAspect="1"/>
          </p:cNvPicPr>
          <p:nvPr/>
        </p:nvPicPr>
        <p:blipFill>
          <a:blip r:embed="rId9" cstate="print"/>
          <a:srcRect/>
          <a:stretch>
            <a:fillRect/>
          </a:stretch>
        </p:blipFill>
        <p:spPr bwMode="auto">
          <a:xfrm>
            <a:off x="755650" y="2038350"/>
            <a:ext cx="5124450" cy="3705225"/>
          </a:xfrm>
          <a:prstGeom prst="rect">
            <a:avLst/>
          </a:prstGeom>
          <a:noFill/>
          <a:ln w="9525">
            <a:noFill/>
            <a:miter lim="800000"/>
            <a:headEnd/>
            <a:tailEnd/>
          </a:ln>
        </p:spPr>
      </p:pic>
      <p:pic>
        <p:nvPicPr>
          <p:cNvPr id="46" name="Picture 45" descr="fig5-7_PPT_7.gif"/>
          <p:cNvPicPr>
            <a:picLocks noChangeAspect="1"/>
          </p:cNvPicPr>
          <p:nvPr/>
        </p:nvPicPr>
        <p:blipFill>
          <a:blip r:embed="rId10" cstate="print"/>
          <a:srcRect/>
          <a:stretch>
            <a:fillRect/>
          </a:stretch>
        </p:blipFill>
        <p:spPr bwMode="auto">
          <a:xfrm>
            <a:off x="755650" y="2038350"/>
            <a:ext cx="5124450" cy="3705225"/>
          </a:xfrm>
          <a:prstGeom prst="rect">
            <a:avLst/>
          </a:prstGeom>
          <a:noFill/>
          <a:ln w="9525">
            <a:noFill/>
            <a:miter lim="800000"/>
            <a:headEnd/>
            <a:tailEnd/>
          </a:ln>
        </p:spPr>
      </p:pic>
      <p:pic>
        <p:nvPicPr>
          <p:cNvPr id="47" name="Picture 46" descr="fig5-7_PPT_8.gif"/>
          <p:cNvPicPr>
            <a:picLocks noChangeAspect="1"/>
          </p:cNvPicPr>
          <p:nvPr/>
        </p:nvPicPr>
        <p:blipFill>
          <a:blip r:embed="rId11" cstate="print"/>
          <a:srcRect/>
          <a:stretch>
            <a:fillRect/>
          </a:stretch>
        </p:blipFill>
        <p:spPr bwMode="auto">
          <a:xfrm>
            <a:off x="755650" y="2038350"/>
            <a:ext cx="5124450" cy="3705225"/>
          </a:xfrm>
          <a:prstGeom prst="rect">
            <a:avLst/>
          </a:prstGeom>
          <a:noFill/>
          <a:ln w="9525">
            <a:noFill/>
            <a:miter lim="800000"/>
            <a:headEnd/>
            <a:tailEnd/>
          </a:ln>
        </p:spPr>
      </p:pic>
      <p:pic>
        <p:nvPicPr>
          <p:cNvPr id="48" name="Picture 47" descr="fig5-7_PPT_9.gif"/>
          <p:cNvPicPr>
            <a:picLocks noChangeAspect="1"/>
          </p:cNvPicPr>
          <p:nvPr/>
        </p:nvPicPr>
        <p:blipFill>
          <a:blip r:embed="rId12" cstate="print"/>
          <a:srcRect/>
          <a:stretch>
            <a:fillRect/>
          </a:stretch>
        </p:blipFill>
        <p:spPr bwMode="auto">
          <a:xfrm>
            <a:off x="755650" y="2038350"/>
            <a:ext cx="5124450" cy="3705225"/>
          </a:xfrm>
          <a:prstGeom prst="rect">
            <a:avLst/>
          </a:prstGeom>
          <a:noFill/>
          <a:ln w="9525">
            <a:noFill/>
            <a:miter lim="800000"/>
            <a:headEnd/>
            <a:tailEnd/>
          </a:ln>
        </p:spPr>
      </p:pic>
      <p:sp>
        <p:nvSpPr>
          <p:cNvPr id="47122" name="Rectangle 24"/>
          <p:cNvSpPr>
            <a:spLocks noChangeArrowheads="1"/>
          </p:cNvSpPr>
          <p:nvPr/>
        </p:nvSpPr>
        <p:spPr bwMode="auto">
          <a:xfrm>
            <a:off x="973138" y="407988"/>
            <a:ext cx="7273925" cy="196850"/>
          </a:xfrm>
          <a:prstGeom prst="rect">
            <a:avLst/>
          </a:prstGeom>
          <a:solidFill>
            <a:srgbClr val="F5D8A5"/>
          </a:solidFill>
          <a:ln w="9525" algn="ctr">
            <a:noFill/>
            <a:round/>
            <a:headEnd/>
            <a:tailEnd/>
          </a:ln>
        </p:spPr>
        <p:txBody>
          <a:bodyPr/>
          <a:lstStyle/>
          <a:p>
            <a:endParaRPr lang="en-US" sz="3200" b="0">
              <a:solidFill>
                <a:schemeClr val="tx2"/>
              </a:solidFill>
            </a:endParaRPr>
          </a:p>
        </p:txBody>
      </p:sp>
      <p:sp>
        <p:nvSpPr>
          <p:cNvPr id="47123"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r>
              <a:rPr lang="en-US" sz="2400" dirty="0">
                <a:solidFill>
                  <a:srgbClr val="69134B"/>
                </a:solidFill>
              </a:rPr>
              <a:t>1 </a:t>
            </a:r>
            <a:r>
              <a:rPr lang="el-GR" sz="2400" dirty="0" smtClean="0">
                <a:solidFill>
                  <a:srgbClr val="69134B"/>
                </a:solidFill>
              </a:rPr>
              <a:t>Μετακίνηση Εργασίας Μεταξύ Χωρών</a:t>
            </a:r>
            <a:r>
              <a:rPr lang="en-US" sz="2400" dirty="0" smtClean="0">
                <a:solidFill>
                  <a:srgbClr val="69134B"/>
                </a:solidFill>
              </a:rPr>
              <a:t>: </a:t>
            </a:r>
            <a:r>
              <a:rPr lang="el-GR" sz="2400" dirty="0" smtClean="0">
                <a:solidFill>
                  <a:srgbClr val="69134B"/>
                </a:solidFill>
              </a:rPr>
              <a:t>Μετανάστευση</a:t>
            </a:r>
            <a:endParaRPr lang="en-US" sz="2400" dirty="0">
              <a:solidFill>
                <a:srgbClr val="69134B"/>
              </a:solidFill>
            </a:endParaRPr>
          </a:p>
        </p:txBody>
      </p:sp>
      <p:cxnSp>
        <p:nvCxnSpPr>
          <p:cNvPr id="47124" name="Straight Connector 26"/>
          <p:cNvCxnSpPr>
            <a:cxnSpLocks noChangeShapeType="1"/>
          </p:cNvCxnSpPr>
          <p:nvPr/>
        </p:nvCxnSpPr>
        <p:spPr bwMode="auto">
          <a:xfrm>
            <a:off x="566738" y="623888"/>
            <a:ext cx="7680325" cy="0"/>
          </a:xfrm>
          <a:prstGeom prst="line">
            <a:avLst/>
          </a:prstGeom>
          <a:noFill/>
          <a:ln w="19050" cap="rnd" algn="ctr">
            <a:solidFill>
              <a:srgbClr val="9C3A45"/>
            </a:solidFill>
            <a:prstDash val="sysDash"/>
            <a:round/>
            <a:headEnd/>
            <a:tailEnd/>
          </a:ln>
        </p:spPr>
      </p:cxnSp>
      <p:sp>
        <p:nvSpPr>
          <p:cNvPr id="47125" name="Text Box 25"/>
          <p:cNvSpPr txBox="1">
            <a:spLocks noChangeArrowheads="1"/>
          </p:cNvSpPr>
          <p:nvPr/>
        </p:nvSpPr>
        <p:spPr bwMode="auto">
          <a:xfrm>
            <a:off x="1866900" y="1582738"/>
            <a:ext cx="5151923" cy="307777"/>
          </a:xfrm>
          <a:prstGeom prst="rect">
            <a:avLst/>
          </a:prstGeom>
          <a:noFill/>
          <a:ln w="9525">
            <a:noFill/>
            <a:miter lim="800000"/>
            <a:headEnd/>
            <a:tailEnd/>
          </a:ln>
        </p:spPr>
        <p:txBody>
          <a:bodyPr wrap="none">
            <a:spAutoFit/>
          </a:bodyPr>
          <a:lstStyle/>
          <a:p>
            <a:r>
              <a:rPr lang="el-GR" dirty="0" smtClean="0">
                <a:solidFill>
                  <a:srgbClr val="8A3A6A"/>
                </a:solidFill>
              </a:rPr>
              <a:t>Κατανομή Εργασίας και Κεφαλαίου σε Διάγραμμα-Πλαίσιο</a:t>
            </a:r>
            <a:endParaRPr lang="en-US" dirty="0">
              <a:solidFill>
                <a:srgbClr val="8A3A6A"/>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2213"/>
                                        </p:tgtEl>
                                        <p:attrNameLst>
                                          <p:attrName>style.visibility</p:attrName>
                                        </p:attrNameLst>
                                      </p:cBhvr>
                                      <p:to>
                                        <p:strVal val="visible"/>
                                      </p:to>
                                    </p:set>
                                    <p:animEffect transition="in" filter="wipe(left)">
                                      <p:cBhvr>
                                        <p:cTn id="7" dur="500"/>
                                        <p:tgtEl>
                                          <p:spTgt spid="8622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62214"/>
                                        </p:tgtEl>
                                        <p:attrNameLst>
                                          <p:attrName>style.visibility</p:attrName>
                                        </p:attrNameLst>
                                      </p:cBhvr>
                                      <p:to>
                                        <p:strVal val="visible"/>
                                      </p:to>
                                    </p:set>
                                    <p:animEffect transition="in" filter="wipe(left)">
                                      <p:cBhvr>
                                        <p:cTn id="11" dur="500"/>
                                        <p:tgtEl>
                                          <p:spTgt spid="862214"/>
                                        </p:tgtEl>
                                      </p:cBhvr>
                                    </p:animEffect>
                                  </p:childTnLst>
                                </p:cTn>
                              </p:par>
                            </p:childTnLst>
                          </p:cTn>
                        </p:par>
                        <p:par>
                          <p:cTn id="12" fill="hold">
                            <p:stCondLst>
                              <p:cond delay="1000"/>
                            </p:stCondLst>
                            <p:childTnLst>
                              <p:par>
                                <p:cTn id="13" presetID="2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2"/>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7" dur="500"/>
                                        <p:tgtEl>
                                          <p:spTgt spid="2"/>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Effect transition="in" filter="wipe(left)">
                                      <p:cBhvr>
                                        <p:cTn id="29" dur="500"/>
                                        <p:tgtEl>
                                          <p:spTgt spid="14">
                                            <p:txEl>
                                              <p:pRg st="0" end="0"/>
                                            </p:txEl>
                                          </p:spTgt>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left)">
                                      <p:cBhvr>
                                        <p:cTn id="33" dur="1000"/>
                                        <p:tgtEl>
                                          <p:spTgt spid="38"/>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5000"/>
                            </p:stCondLst>
                            <p:childTnLst>
                              <p:par>
                                <p:cTn id="39" presetID="22" presetClass="entr" presetSubtype="2"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right)">
                                      <p:cBhvr>
                                        <p:cTn id="41" dur="750"/>
                                        <p:tgtEl>
                                          <p:spTgt spid="4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4">
                                            <p:txEl>
                                              <p:pRg st="1" end="1"/>
                                            </p:txEl>
                                          </p:spTgt>
                                        </p:tgtEl>
                                        <p:attrNameLst>
                                          <p:attrName>style.visibility</p:attrName>
                                        </p:attrNameLst>
                                      </p:cBhvr>
                                      <p:to>
                                        <p:strVal val="visible"/>
                                      </p:to>
                                    </p:set>
                                    <p:animEffect transition="in" filter="wipe(left)">
                                      <p:cBhvr>
                                        <p:cTn id="46" dur="500"/>
                                        <p:tgtEl>
                                          <p:spTgt spid="14">
                                            <p:txEl>
                                              <p:pRg st="1" end="1"/>
                                            </p:txEl>
                                          </p:spTgt>
                                        </p:tgtEl>
                                      </p:cBhvr>
                                    </p:animEffect>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left)">
                                      <p:cBhvr>
                                        <p:cTn id="50" dur="1000"/>
                                        <p:tgtEl>
                                          <p:spTgt spid="46"/>
                                        </p:tgtEl>
                                      </p:cBhvr>
                                    </p:animEffect>
                                  </p:childTnLst>
                                </p:cTn>
                              </p:par>
                            </p:childTnLst>
                          </p:cTn>
                        </p:par>
                        <p:par>
                          <p:cTn id="51" fill="hold">
                            <p:stCondLst>
                              <p:cond delay="1500"/>
                            </p:stCondLst>
                            <p:childTnLst>
                              <p:par>
                                <p:cTn id="52" presetID="22" presetClass="entr" presetSubtype="1" fill="hold"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up)">
                                      <p:cBhvr>
                                        <p:cTn id="54" dur="1000"/>
                                        <p:tgtEl>
                                          <p:spTgt spid="47"/>
                                        </p:tgtEl>
                                      </p:cBhvr>
                                    </p:animEffect>
                                  </p:childTnLst>
                                </p:cTn>
                              </p:par>
                            </p:childTnLst>
                          </p:cTn>
                        </p:par>
                        <p:par>
                          <p:cTn id="55" fill="hold">
                            <p:stCondLst>
                              <p:cond delay="2500"/>
                            </p:stCondLst>
                            <p:childTnLst>
                              <p:par>
                                <p:cTn id="56" presetID="22" presetClass="entr" presetSubtype="8"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left)">
                                      <p:cBhvr>
                                        <p:cTn id="58" dur="1000"/>
                                        <p:tgtEl>
                                          <p:spTgt spid="48"/>
                                        </p:tgtEl>
                                      </p:cBhvr>
                                    </p:animEffect>
                                  </p:childTnLst>
                                </p:cTn>
                              </p:par>
                            </p:childTnLst>
                          </p:cTn>
                        </p:par>
                        <p:par>
                          <p:cTn id="59" fill="hold">
                            <p:stCondLst>
                              <p:cond delay="3500"/>
                            </p:stCondLst>
                            <p:childTnLst>
                              <p:par>
                                <p:cTn id="60" presetID="22" presetClass="entr" presetSubtype="8" fill="hold"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wipe(left)">
                                      <p:cBhvr>
                                        <p:cTn id="62" dur="1000"/>
                                        <p:tgtEl>
                                          <p:spTgt spid="40"/>
                                        </p:tgtEl>
                                      </p:cBhvr>
                                    </p:animEffect>
                                  </p:childTnLst>
                                </p:cTn>
                              </p:par>
                            </p:childTnLst>
                          </p:cTn>
                        </p:par>
                        <p:par>
                          <p:cTn id="63" fill="hold">
                            <p:stCondLst>
                              <p:cond delay="4500"/>
                            </p:stCondLst>
                            <p:childTnLst>
                              <p:par>
                                <p:cTn id="64" presetID="22" presetClass="entr" presetSubtype="8"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500"/>
                            </p:stCondLst>
                            <p:childTnLst>
                              <p:par>
                                <p:cTn id="68" presetID="22" presetClass="entr" presetSubtype="2" fill="hold"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right)">
                                      <p:cBhvr>
                                        <p:cTn id="70" dur="1000"/>
                                        <p:tgtEl>
                                          <p:spTgt spid="44"/>
                                        </p:tgtEl>
                                      </p:cBhvr>
                                    </p:animEffect>
                                  </p:childTnLst>
                                </p:cTn>
                              </p:par>
                            </p:childTnLst>
                          </p:cTn>
                        </p:par>
                        <p:par>
                          <p:cTn id="71" fill="hold">
                            <p:stCondLst>
                              <p:cond delay="6500"/>
                            </p:stCondLst>
                            <p:childTnLst>
                              <p:par>
                                <p:cTn id="72" presetID="22" presetClass="entr" presetSubtype="1" fill="hold" nodeType="after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wipe(up)">
                                      <p:cBhvr>
                                        <p:cTn id="74" dur="1000"/>
                                        <p:tgtEl>
                                          <p:spTgt spid="45"/>
                                        </p:tgtEl>
                                      </p:cBhvr>
                                    </p:animEffect>
                                  </p:childTnLst>
                                </p:cTn>
                              </p:par>
                            </p:childTnLst>
                          </p:cTn>
                        </p:par>
                        <p:par>
                          <p:cTn id="75" fill="hold">
                            <p:stCondLst>
                              <p:cond delay="7500"/>
                            </p:stCondLst>
                            <p:childTnLst>
                              <p:par>
                                <p:cTn id="76" presetID="22" presetClass="entr" presetSubtype="8" fill="hold" grpId="0" nodeType="afterEffect">
                                  <p:stCondLst>
                                    <p:cond delay="0"/>
                                  </p:stCondLst>
                                  <p:childTnLst>
                                    <p:set>
                                      <p:cBhvr>
                                        <p:cTn id="77" dur="1" fill="hold">
                                          <p:stCondLst>
                                            <p:cond delay="0"/>
                                          </p:stCondLst>
                                        </p:cTn>
                                        <p:tgtEl>
                                          <p:spTgt spid="14">
                                            <p:txEl>
                                              <p:pRg st="2" end="2"/>
                                            </p:txEl>
                                          </p:spTgt>
                                        </p:tgtEl>
                                        <p:attrNameLst>
                                          <p:attrName>style.visibility</p:attrName>
                                        </p:attrNameLst>
                                      </p:cBhvr>
                                      <p:to>
                                        <p:strVal val="visible"/>
                                      </p:to>
                                    </p:set>
                                    <p:animEffect transition="in" filter="wipe(left)">
                                      <p:cBhvr>
                                        <p:cTn id="78"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3" grpId="0" autoUpdateAnimBg="0"/>
      <p:bldP spid="862214" grpId="0" autoUpdateAnimBg="0"/>
      <p:bldP spid="16" grpId="0" animBg="1"/>
      <p:bldP spid="14" grpId="0" uiExpand="1" build="p" bldLvl="2"/>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2213" name="Rectangle 5"/>
          <p:cNvSpPr>
            <a:spLocks noChangeArrowheads="1"/>
          </p:cNvSpPr>
          <p:nvPr/>
        </p:nvSpPr>
        <p:spPr bwMode="auto">
          <a:xfrm>
            <a:off x="566737" y="820738"/>
            <a:ext cx="8228919" cy="461665"/>
          </a:xfrm>
          <a:prstGeom prst="rect">
            <a:avLst/>
          </a:prstGeom>
          <a:noFill/>
          <a:ln w="9525" algn="ctr">
            <a:noFill/>
            <a:miter lim="800000"/>
            <a:headEnd/>
            <a:tailEnd/>
          </a:ln>
        </p:spPr>
        <p:txBody>
          <a:bodyPr wrap="square">
            <a:spAutoFit/>
          </a:bodyPr>
          <a:lstStyle/>
          <a:p>
            <a:pPr>
              <a:spcBef>
                <a:spcPct val="20000"/>
              </a:spcBef>
            </a:pPr>
            <a:r>
              <a:rPr lang="el-GR" sz="2400" dirty="0" smtClean="0">
                <a:solidFill>
                  <a:srgbClr val="356A41"/>
                </a:solidFill>
              </a:rPr>
              <a:t>Μακροπρόθεσμες Επιπτώσεις της Μετανάστευσης</a:t>
            </a:r>
            <a:endParaRPr lang="en-US" sz="2400" dirty="0" smtClean="0">
              <a:solidFill>
                <a:srgbClr val="356A41"/>
              </a:solidFill>
            </a:endParaRPr>
          </a:p>
        </p:txBody>
      </p:sp>
      <p:sp>
        <p:nvSpPr>
          <p:cNvPr id="862214" name="Rectangle 6"/>
          <p:cNvSpPr>
            <a:spLocks noChangeArrowheads="1"/>
          </p:cNvSpPr>
          <p:nvPr/>
        </p:nvSpPr>
        <p:spPr bwMode="auto">
          <a:xfrm>
            <a:off x="566738" y="1312863"/>
            <a:ext cx="7947025" cy="400050"/>
          </a:xfrm>
          <a:prstGeom prst="rect">
            <a:avLst/>
          </a:prstGeom>
          <a:noFill/>
          <a:ln w="9525" algn="ctr">
            <a:noFill/>
            <a:miter lim="800000"/>
            <a:headEnd/>
            <a:tailEnd/>
          </a:ln>
        </p:spPr>
        <p:txBody>
          <a:bodyPr>
            <a:spAutoFit/>
          </a:bodyPr>
          <a:lstStyle/>
          <a:p>
            <a:pPr>
              <a:spcBef>
                <a:spcPct val="20000"/>
              </a:spcBef>
            </a:pPr>
            <a:r>
              <a:rPr lang="el-GR" sz="2000" dirty="0" smtClean="0">
                <a:solidFill>
                  <a:srgbClr val="3D68AF"/>
                </a:solidFill>
              </a:rPr>
              <a:t>Καθορισμός Πραγματικού Μισθού και Πραγματικού Ενοικίου</a:t>
            </a:r>
            <a:endParaRPr lang="en-US" sz="2000" dirty="0">
              <a:solidFill>
                <a:srgbClr val="3D68AF"/>
              </a:solidFill>
            </a:endParaRPr>
          </a:p>
        </p:txBody>
      </p:sp>
      <p:sp>
        <p:nvSpPr>
          <p:cNvPr id="26" name="TextBox 25"/>
          <p:cNvSpPr txBox="1">
            <a:spLocks noChangeArrowheads="1"/>
          </p:cNvSpPr>
          <p:nvPr/>
        </p:nvSpPr>
        <p:spPr bwMode="auto">
          <a:xfrm>
            <a:off x="566738" y="1752600"/>
            <a:ext cx="7981950" cy="3908762"/>
          </a:xfrm>
          <a:prstGeom prst="rect">
            <a:avLst/>
          </a:prstGeom>
          <a:noFill/>
          <a:ln w="9525">
            <a:noFill/>
            <a:miter lim="800000"/>
            <a:headEnd/>
            <a:tailEnd/>
          </a:ln>
        </p:spPr>
        <p:txBody>
          <a:bodyPr>
            <a:spAutoFit/>
          </a:bodyPr>
          <a:lstStyle/>
          <a:p>
            <a:pPr marL="342900" indent="-342900">
              <a:spcBef>
                <a:spcPct val="10000"/>
              </a:spcBef>
              <a:spcAft>
                <a:spcPct val="10000"/>
              </a:spcAft>
              <a:buFont typeface="Arial" charset="0"/>
              <a:buChar char="•"/>
            </a:pPr>
            <a:r>
              <a:rPr lang="el-GR" sz="2000" b="0" dirty="0" smtClean="0"/>
              <a:t>Για να καθορίσουμε το μισθό και το ενοίκιο στην οικονομία χρησιμοποιούμε τα οριακά προϊόντα εργασίας και κεφαλαίου, τα οποία, με τη σειρά τους, καθορίζονται από τον λόγο κεφαλαίου-εργασίας σε κάθε ένα εκ των κλάδων. </a:t>
            </a:r>
            <a:endParaRPr lang="en-US" sz="2000" b="0" dirty="0"/>
          </a:p>
          <a:p>
            <a:pPr marL="342900" indent="-342900">
              <a:spcBef>
                <a:spcPct val="10000"/>
              </a:spcBef>
              <a:spcAft>
                <a:spcPct val="10000"/>
              </a:spcAft>
              <a:buFont typeface="Arial" charset="0"/>
              <a:buChar char="•"/>
            </a:pPr>
            <a:r>
              <a:rPr lang="el-GR" sz="2000" b="0" dirty="0" smtClean="0"/>
              <a:t>Εάν υπάρχει ένας υψηλότερος λόγος κεφαλαίου-εργασίας (δηλαδή, εάν υπάρχουν περισσότερα μηχανήματα ανά εργαζόμενο), τότε, σύμφωνα με το νόμο των φθινουσών αποδόσεων, το οριακό προϊόν του κεφαλαίου και το πραγματικό ενοίκιο πρέπει να είναι μικρότερα. </a:t>
            </a:r>
            <a:r>
              <a:rPr lang="en-US" sz="2000" b="0" dirty="0" smtClean="0"/>
              <a:t> </a:t>
            </a:r>
            <a:endParaRPr lang="en-US" sz="2000" b="0" dirty="0"/>
          </a:p>
          <a:p>
            <a:pPr marL="342900" indent="-342900">
              <a:spcBef>
                <a:spcPct val="10000"/>
              </a:spcBef>
              <a:spcAft>
                <a:spcPct val="10000"/>
              </a:spcAft>
              <a:buFont typeface="Arial" charset="0"/>
              <a:buChar char="•"/>
            </a:pPr>
            <a:r>
              <a:rPr lang="el-GR" sz="2000" b="0" dirty="0" smtClean="0"/>
              <a:t>Το να έχει περισσότερα μηχανήματα ανά εργαζόμενο σημαίνει ότι το οριακό προϊόν εργασίας (και επομένως ο πραγματικός μισθός) είναι υψηλότερο επειδή κάθε εργαζόμενος είναι πιο παραγωγικός. </a:t>
            </a:r>
            <a:endParaRPr lang="en-US" sz="2000" b="0" dirty="0"/>
          </a:p>
        </p:txBody>
      </p:sp>
      <p:sp>
        <p:nvSpPr>
          <p:cNvPr id="49156" name="Rectangle 8"/>
          <p:cNvSpPr>
            <a:spLocks noChangeArrowheads="1"/>
          </p:cNvSpPr>
          <p:nvPr/>
        </p:nvSpPr>
        <p:spPr bwMode="auto">
          <a:xfrm>
            <a:off x="973138" y="407988"/>
            <a:ext cx="7273925" cy="196850"/>
          </a:xfrm>
          <a:prstGeom prst="rect">
            <a:avLst/>
          </a:prstGeom>
          <a:solidFill>
            <a:srgbClr val="F5D8A5"/>
          </a:solidFill>
          <a:ln w="9525" algn="ctr">
            <a:noFill/>
            <a:round/>
            <a:headEnd/>
            <a:tailEnd/>
          </a:ln>
        </p:spPr>
        <p:txBody>
          <a:bodyPr/>
          <a:lstStyle/>
          <a:p>
            <a:endParaRPr lang="en-US" sz="3200" b="0" dirty="0">
              <a:solidFill>
                <a:schemeClr val="tx2"/>
              </a:solidFill>
            </a:endParaRPr>
          </a:p>
        </p:txBody>
      </p:sp>
      <p:sp>
        <p:nvSpPr>
          <p:cNvPr id="49157"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r>
              <a:rPr lang="en-US" sz="2400" dirty="0" smtClean="0">
                <a:solidFill>
                  <a:srgbClr val="69134B"/>
                </a:solidFill>
              </a:rPr>
              <a:t>1 </a:t>
            </a:r>
            <a:r>
              <a:rPr lang="el-GR" sz="2400" dirty="0" smtClean="0">
                <a:solidFill>
                  <a:srgbClr val="69134B"/>
                </a:solidFill>
              </a:rPr>
              <a:t>Μετακίνηση Εργασίας Μεταξύ Χωρών</a:t>
            </a:r>
            <a:r>
              <a:rPr lang="en-US" sz="2400" dirty="0" smtClean="0">
                <a:solidFill>
                  <a:srgbClr val="69134B"/>
                </a:solidFill>
              </a:rPr>
              <a:t>: </a:t>
            </a:r>
            <a:r>
              <a:rPr lang="el-GR" sz="2400" dirty="0" smtClean="0">
                <a:solidFill>
                  <a:srgbClr val="69134B"/>
                </a:solidFill>
              </a:rPr>
              <a:t>Μετανάστευση</a:t>
            </a:r>
            <a:endParaRPr lang="en-US" sz="2400" dirty="0">
              <a:solidFill>
                <a:srgbClr val="69134B"/>
              </a:solidFill>
            </a:endParaRPr>
          </a:p>
        </p:txBody>
      </p:sp>
      <p:cxnSp>
        <p:nvCxnSpPr>
          <p:cNvPr id="49158" name="Straight Connector 10"/>
          <p:cNvCxnSpPr>
            <a:cxnSpLocks noChangeShapeType="1"/>
          </p:cNvCxnSpPr>
          <p:nvPr/>
        </p:nvCxnSpPr>
        <p:spPr bwMode="auto">
          <a:xfrm>
            <a:off x="566738" y="623888"/>
            <a:ext cx="7680325" cy="0"/>
          </a:xfrm>
          <a:prstGeom prst="line">
            <a:avLst/>
          </a:prstGeom>
          <a:noFill/>
          <a:ln w="19050" cap="rnd" algn="ctr">
            <a:solidFill>
              <a:srgbClr val="9C3A45"/>
            </a:solidFill>
            <a:prstDash val="sysDash"/>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2213"/>
                                        </p:tgtEl>
                                        <p:attrNameLst>
                                          <p:attrName>style.visibility</p:attrName>
                                        </p:attrNameLst>
                                      </p:cBhvr>
                                      <p:to>
                                        <p:strVal val="visible"/>
                                      </p:to>
                                    </p:set>
                                    <p:animEffect transition="in" filter="wipe(left)">
                                      <p:cBhvr>
                                        <p:cTn id="7" dur="500"/>
                                        <p:tgtEl>
                                          <p:spTgt spid="8622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62214"/>
                                        </p:tgtEl>
                                        <p:attrNameLst>
                                          <p:attrName>style.visibility</p:attrName>
                                        </p:attrNameLst>
                                      </p:cBhvr>
                                      <p:to>
                                        <p:strVal val="visible"/>
                                      </p:to>
                                    </p:set>
                                    <p:animEffect transition="in" filter="wipe(left)">
                                      <p:cBhvr>
                                        <p:cTn id="11" dur="500"/>
                                        <p:tgtEl>
                                          <p:spTgt spid="8622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6">
                                            <p:txEl>
                                              <p:pRg st="0" end="0"/>
                                            </p:txEl>
                                          </p:spTgt>
                                        </p:tgtEl>
                                        <p:attrNameLst>
                                          <p:attrName>style.visibility</p:attrName>
                                        </p:attrNameLst>
                                      </p:cBhvr>
                                      <p:to>
                                        <p:strVal val="visible"/>
                                      </p:to>
                                    </p:set>
                                    <p:animEffect transition="in" filter="wipe(left)">
                                      <p:cBhvr>
                                        <p:cTn id="15" dur="500"/>
                                        <p:tgtEl>
                                          <p:spTgt spid="2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6">
                                            <p:txEl>
                                              <p:pRg st="1" end="1"/>
                                            </p:txEl>
                                          </p:spTgt>
                                        </p:tgtEl>
                                        <p:attrNameLst>
                                          <p:attrName>style.visibility</p:attrName>
                                        </p:attrNameLst>
                                      </p:cBhvr>
                                      <p:to>
                                        <p:strVal val="visible"/>
                                      </p:to>
                                    </p:set>
                                    <p:animEffect transition="in" filter="wipe(left)">
                                      <p:cBhvr>
                                        <p:cTn id="20" dur="500"/>
                                        <p:tgtEl>
                                          <p:spTgt spid="2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6">
                                            <p:txEl>
                                              <p:pRg st="2" end="2"/>
                                            </p:txEl>
                                          </p:spTgt>
                                        </p:tgtEl>
                                        <p:attrNameLst>
                                          <p:attrName>style.visibility</p:attrName>
                                        </p:attrNameLst>
                                      </p:cBhvr>
                                      <p:to>
                                        <p:strVal val="visible"/>
                                      </p:to>
                                    </p:set>
                                    <p:animEffect transition="in" filter="wipe(left)">
                                      <p:cBhvr>
                                        <p:cTn id="25"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3" grpId="0" autoUpdateAnimBg="0"/>
      <p:bldP spid="862214" grpId="0" autoUpdateAnimBg="0"/>
      <p:bldP spid="26" grpId="0" uiExpand="1" build="p" bldLvl="4"/>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2213" name="Rectangle 5"/>
          <p:cNvSpPr>
            <a:spLocks noChangeArrowheads="1"/>
          </p:cNvSpPr>
          <p:nvPr/>
        </p:nvSpPr>
        <p:spPr bwMode="auto">
          <a:xfrm>
            <a:off x="566738" y="820738"/>
            <a:ext cx="8388576" cy="461665"/>
          </a:xfrm>
          <a:prstGeom prst="rect">
            <a:avLst/>
          </a:prstGeom>
          <a:noFill/>
          <a:ln w="9525" algn="ctr">
            <a:noFill/>
            <a:miter lim="800000"/>
            <a:headEnd/>
            <a:tailEnd/>
          </a:ln>
        </p:spPr>
        <p:txBody>
          <a:bodyPr wrap="square">
            <a:spAutoFit/>
          </a:bodyPr>
          <a:lstStyle/>
          <a:p>
            <a:pPr>
              <a:spcBef>
                <a:spcPct val="20000"/>
              </a:spcBef>
            </a:pPr>
            <a:r>
              <a:rPr lang="el-GR" sz="2400" dirty="0" smtClean="0">
                <a:solidFill>
                  <a:srgbClr val="356A41"/>
                </a:solidFill>
              </a:rPr>
              <a:t>Μακροπρόθεσμες Επιπτώσεις της Μετανάστευσης</a:t>
            </a:r>
            <a:endParaRPr lang="en-US" sz="2400" dirty="0" smtClean="0">
              <a:solidFill>
                <a:srgbClr val="356A41"/>
              </a:solidFill>
            </a:endParaRPr>
          </a:p>
        </p:txBody>
      </p:sp>
      <p:sp>
        <p:nvSpPr>
          <p:cNvPr id="862214" name="Rectangle 6"/>
          <p:cNvSpPr>
            <a:spLocks noChangeArrowheads="1"/>
          </p:cNvSpPr>
          <p:nvPr/>
        </p:nvSpPr>
        <p:spPr bwMode="auto">
          <a:xfrm>
            <a:off x="566738" y="1312863"/>
            <a:ext cx="7947025" cy="400110"/>
          </a:xfrm>
          <a:prstGeom prst="rect">
            <a:avLst/>
          </a:prstGeom>
          <a:noFill/>
          <a:ln w="9525" algn="ctr">
            <a:noFill/>
            <a:miter lim="800000"/>
            <a:headEnd/>
            <a:tailEnd/>
          </a:ln>
        </p:spPr>
        <p:txBody>
          <a:bodyPr>
            <a:spAutoFit/>
          </a:bodyPr>
          <a:lstStyle/>
          <a:p>
            <a:pPr>
              <a:spcBef>
                <a:spcPct val="20000"/>
              </a:spcBef>
            </a:pPr>
            <a:r>
              <a:rPr lang="el-GR" sz="2000" dirty="0" smtClean="0">
                <a:solidFill>
                  <a:srgbClr val="3D68AF"/>
                </a:solidFill>
              </a:rPr>
              <a:t>Καθορισμός Πραγματικού Μισθού και Πραγματικού Ενοικίου</a:t>
            </a:r>
            <a:endParaRPr lang="en-US" sz="2000" dirty="0" smtClean="0">
              <a:solidFill>
                <a:srgbClr val="3D68AF"/>
              </a:solidFill>
            </a:endParaRPr>
          </a:p>
        </p:txBody>
      </p:sp>
      <p:sp>
        <p:nvSpPr>
          <p:cNvPr id="26" name="TextBox 25"/>
          <p:cNvSpPr txBox="1">
            <a:spLocks noChangeArrowheads="1"/>
          </p:cNvSpPr>
          <p:nvPr/>
        </p:nvSpPr>
        <p:spPr bwMode="auto">
          <a:xfrm>
            <a:off x="6153150" y="1766888"/>
            <a:ext cx="2990850" cy="4185761"/>
          </a:xfrm>
          <a:prstGeom prst="rect">
            <a:avLst/>
          </a:prstGeom>
          <a:solidFill>
            <a:srgbClr val="FFCC99"/>
          </a:solidFill>
          <a:ln w="9525">
            <a:noFill/>
            <a:miter lim="800000"/>
            <a:headEnd/>
            <a:tailEnd/>
          </a:ln>
        </p:spPr>
        <p:txBody>
          <a:bodyPr>
            <a:spAutoFit/>
          </a:bodyPr>
          <a:lstStyle/>
          <a:p>
            <a:pPr>
              <a:spcBef>
                <a:spcPct val="10000"/>
              </a:spcBef>
              <a:spcAft>
                <a:spcPct val="10000"/>
              </a:spcAft>
            </a:pPr>
            <a:r>
              <a:rPr lang="el-GR" b="0" dirty="0" smtClean="0"/>
              <a:t>Κάθε ποσότητα εργασίας και κεφαλαίου που χρησιμοποιείται στο Σχήμα 5-7 κατά μήκος της γραμμής </a:t>
            </a:r>
            <a:r>
              <a:rPr lang="en-US" b="0" dirty="0" smtClean="0"/>
              <a:t>0</a:t>
            </a:r>
            <a:r>
              <a:rPr lang="en-US" b="0" i="1" baseline="-25000" dirty="0" smtClean="0"/>
              <a:t>S</a:t>
            </a:r>
            <a:r>
              <a:rPr lang="en-US" b="0" i="1" dirty="0" smtClean="0"/>
              <a:t>A</a:t>
            </a:r>
            <a:r>
              <a:rPr lang="en-US" b="0" dirty="0" smtClean="0"/>
              <a:t> </a:t>
            </a:r>
            <a:r>
              <a:rPr lang="el-GR" b="0" dirty="0" smtClean="0"/>
              <a:t>αντιστοιχεί σε ένα συγκεκριμένο λόγο κεφαλαίου-εργασίας για την παραγωγή υποδημάτων οπότε και σε ένα συγκεκριμένο πραγματικό μισθό και πραγματικό ενοίκιο</a:t>
            </a:r>
            <a:r>
              <a:rPr lang="en-US" b="0" dirty="0" smtClean="0"/>
              <a:t>.</a:t>
            </a:r>
            <a:r>
              <a:rPr lang="el-GR" b="0" dirty="0" smtClean="0"/>
              <a:t> Ενώ η συνολική ποσότητα εργασίας και κεφαλαίου που χρησιμοποιείται σε κάθε κλάδο μεταβάλλεται, οι λόγοι κεφαλαίου-εργασίας παραμένουν ανεπηρέαστοι από τη μετανάστευση, κάτι που σημαίνει ότι οι μετανάστες μπορούν να απορροφηθούν χωρίς καμία μεταβολή στον πραγματικό μισθό και στο πραγματικό ενοίκιο. </a:t>
            </a:r>
            <a:endParaRPr lang="en-US" b="0" dirty="0"/>
          </a:p>
        </p:txBody>
      </p:sp>
      <p:sp>
        <p:nvSpPr>
          <p:cNvPr id="51204" name="Rectangle 8"/>
          <p:cNvSpPr>
            <a:spLocks noChangeArrowheads="1"/>
          </p:cNvSpPr>
          <p:nvPr/>
        </p:nvSpPr>
        <p:spPr bwMode="auto">
          <a:xfrm>
            <a:off x="973138" y="407988"/>
            <a:ext cx="7273925" cy="196850"/>
          </a:xfrm>
          <a:prstGeom prst="rect">
            <a:avLst/>
          </a:prstGeom>
          <a:solidFill>
            <a:srgbClr val="F5D8A5"/>
          </a:solidFill>
          <a:ln w="9525" algn="ctr">
            <a:noFill/>
            <a:round/>
            <a:headEnd/>
            <a:tailEnd/>
          </a:ln>
        </p:spPr>
        <p:txBody>
          <a:bodyPr/>
          <a:lstStyle/>
          <a:p>
            <a:endParaRPr lang="en-US" sz="3200" b="0">
              <a:solidFill>
                <a:schemeClr val="tx2"/>
              </a:solidFill>
            </a:endParaRPr>
          </a:p>
        </p:txBody>
      </p:sp>
      <p:sp>
        <p:nvSpPr>
          <p:cNvPr id="51205"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r>
              <a:rPr lang="en-US" sz="2400" dirty="0" smtClean="0">
                <a:solidFill>
                  <a:srgbClr val="69134B"/>
                </a:solidFill>
              </a:rPr>
              <a:t>1 </a:t>
            </a:r>
            <a:r>
              <a:rPr lang="el-GR" sz="2400" dirty="0" smtClean="0">
                <a:solidFill>
                  <a:srgbClr val="69134B"/>
                </a:solidFill>
              </a:rPr>
              <a:t>Μετακίνηση Εργασίας Μεταξύ Χωρών</a:t>
            </a:r>
            <a:r>
              <a:rPr lang="en-US" sz="2400" dirty="0" smtClean="0">
                <a:solidFill>
                  <a:srgbClr val="69134B"/>
                </a:solidFill>
              </a:rPr>
              <a:t>: </a:t>
            </a:r>
            <a:r>
              <a:rPr lang="el-GR" sz="2400" dirty="0" smtClean="0">
                <a:solidFill>
                  <a:srgbClr val="69134B"/>
                </a:solidFill>
              </a:rPr>
              <a:t>Μετανάστευση</a:t>
            </a:r>
            <a:endParaRPr lang="en-US" sz="2400" dirty="0">
              <a:solidFill>
                <a:srgbClr val="69134B"/>
              </a:solidFill>
            </a:endParaRPr>
          </a:p>
        </p:txBody>
      </p:sp>
      <p:cxnSp>
        <p:nvCxnSpPr>
          <p:cNvPr id="51206" name="Straight Connector 10"/>
          <p:cNvCxnSpPr>
            <a:cxnSpLocks noChangeShapeType="1"/>
          </p:cNvCxnSpPr>
          <p:nvPr/>
        </p:nvCxnSpPr>
        <p:spPr bwMode="auto">
          <a:xfrm>
            <a:off x="566738" y="623888"/>
            <a:ext cx="7680325" cy="0"/>
          </a:xfrm>
          <a:prstGeom prst="line">
            <a:avLst/>
          </a:prstGeom>
          <a:noFill/>
          <a:ln w="19050" cap="rnd" algn="ctr">
            <a:solidFill>
              <a:srgbClr val="9C3A45"/>
            </a:solidFill>
            <a:prstDash val="sysDash"/>
            <a:round/>
            <a:headEnd/>
            <a:tailEnd/>
          </a:ln>
        </p:spPr>
      </p:cxnSp>
      <p:grpSp>
        <p:nvGrpSpPr>
          <p:cNvPr id="2" name="Group 1"/>
          <p:cNvGrpSpPr>
            <a:grpSpLocks/>
          </p:cNvGrpSpPr>
          <p:nvPr/>
        </p:nvGrpSpPr>
        <p:grpSpPr bwMode="auto">
          <a:xfrm>
            <a:off x="566738" y="1785938"/>
            <a:ext cx="5529262" cy="4267200"/>
            <a:chOff x="566737" y="1785258"/>
            <a:chExt cx="5529263" cy="4267196"/>
          </a:xfrm>
        </p:grpSpPr>
        <p:grpSp>
          <p:nvGrpSpPr>
            <p:cNvPr id="51208" name="Group 8"/>
            <p:cNvGrpSpPr>
              <a:grpSpLocks/>
            </p:cNvGrpSpPr>
            <p:nvPr/>
          </p:nvGrpSpPr>
          <p:grpSpPr bwMode="auto">
            <a:xfrm>
              <a:off x="566737" y="1785258"/>
              <a:ext cx="5529263" cy="4267196"/>
              <a:chOff x="566738" y="2200275"/>
              <a:chExt cx="7805737" cy="4219575"/>
            </a:xfrm>
          </p:grpSpPr>
          <p:sp>
            <p:nvSpPr>
              <p:cNvPr id="51221" name="Rectangle 11"/>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51222" name="Rectangle 12"/>
              <p:cNvSpPr>
                <a:spLocks noChangeArrowheads="1"/>
              </p:cNvSpPr>
              <p:nvPr/>
            </p:nvSpPr>
            <p:spPr bwMode="auto">
              <a:xfrm>
                <a:off x="581024" y="2219327"/>
                <a:ext cx="7772401" cy="270216"/>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51209" name="Text Box 7"/>
            <p:cNvSpPr txBox="1">
              <a:spLocks noChangeArrowheads="1"/>
            </p:cNvSpPr>
            <p:nvPr/>
          </p:nvSpPr>
          <p:spPr bwMode="auto">
            <a:xfrm>
              <a:off x="585788" y="1806117"/>
              <a:ext cx="2732089" cy="286232"/>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 </a:t>
              </a:r>
              <a:r>
                <a:rPr lang="en-US" dirty="0" smtClean="0"/>
                <a:t> </a:t>
              </a:r>
              <a:r>
                <a:rPr lang="en-US" dirty="0"/>
                <a:t>5-7 </a:t>
              </a:r>
              <a:r>
                <a:rPr lang="en-US" dirty="0" smtClean="0">
                  <a:solidFill>
                    <a:schemeClr val="bg2"/>
                  </a:solidFill>
                </a:rPr>
                <a:t>(</a:t>
              </a:r>
              <a:r>
                <a:rPr lang="el-GR" dirty="0" smtClean="0">
                  <a:solidFill>
                    <a:schemeClr val="bg2"/>
                  </a:solidFill>
                </a:rPr>
                <a:t>ανασκόπηση</a:t>
              </a:r>
              <a:r>
                <a:rPr lang="en-US" dirty="0" smtClean="0">
                  <a:solidFill>
                    <a:schemeClr val="bg2"/>
                  </a:solidFill>
                </a:rPr>
                <a:t>)</a:t>
              </a:r>
              <a:endParaRPr lang="en-US" dirty="0">
                <a:solidFill>
                  <a:schemeClr val="bg2"/>
                </a:solidFill>
              </a:endParaRPr>
            </a:p>
          </p:txBody>
        </p:sp>
        <p:sp>
          <p:nvSpPr>
            <p:cNvPr id="51210" name="Rectangle 14"/>
            <p:cNvSpPr>
              <a:spLocks noChangeArrowheads="1"/>
            </p:cNvSpPr>
            <p:nvPr/>
          </p:nvSpPr>
          <p:spPr bwMode="auto">
            <a:xfrm>
              <a:off x="660402" y="2188937"/>
              <a:ext cx="5314950" cy="3752851"/>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51211" name="Picture 18" descr="fig5-7_PPT_1.gif"/>
            <p:cNvPicPr>
              <a:picLocks noChangeAspect="1"/>
            </p:cNvPicPr>
            <p:nvPr/>
          </p:nvPicPr>
          <p:blipFill>
            <a:blip r:embed="rId3" cstate="print"/>
            <a:srcRect/>
            <a:stretch>
              <a:fillRect/>
            </a:stretch>
          </p:blipFill>
          <p:spPr bwMode="auto">
            <a:xfrm>
              <a:off x="755652" y="2212750"/>
              <a:ext cx="5124450" cy="3705225"/>
            </a:xfrm>
            <a:prstGeom prst="rect">
              <a:avLst/>
            </a:prstGeom>
            <a:noFill/>
            <a:ln w="9525">
              <a:noFill/>
              <a:miter lim="800000"/>
              <a:headEnd/>
              <a:tailEnd/>
            </a:ln>
          </p:spPr>
        </p:pic>
        <p:pic>
          <p:nvPicPr>
            <p:cNvPr id="51212" name="Picture 19" descr="fig5-7_PPT_2.gif"/>
            <p:cNvPicPr>
              <a:picLocks noChangeAspect="1"/>
            </p:cNvPicPr>
            <p:nvPr/>
          </p:nvPicPr>
          <p:blipFill>
            <a:blip r:embed="rId4" cstate="print"/>
            <a:srcRect/>
            <a:stretch>
              <a:fillRect/>
            </a:stretch>
          </p:blipFill>
          <p:spPr bwMode="auto">
            <a:xfrm>
              <a:off x="755652" y="2212750"/>
              <a:ext cx="5124450" cy="3705225"/>
            </a:xfrm>
            <a:prstGeom prst="rect">
              <a:avLst/>
            </a:prstGeom>
            <a:noFill/>
            <a:ln w="9525">
              <a:noFill/>
              <a:miter lim="800000"/>
              <a:headEnd/>
              <a:tailEnd/>
            </a:ln>
          </p:spPr>
        </p:pic>
        <p:pic>
          <p:nvPicPr>
            <p:cNvPr id="51213" name="Picture 20" descr="fig5-7_PPT_3.gif"/>
            <p:cNvPicPr>
              <a:picLocks noChangeAspect="1"/>
            </p:cNvPicPr>
            <p:nvPr/>
          </p:nvPicPr>
          <p:blipFill>
            <a:blip r:embed="rId5" cstate="print"/>
            <a:srcRect/>
            <a:stretch>
              <a:fillRect/>
            </a:stretch>
          </p:blipFill>
          <p:spPr bwMode="auto">
            <a:xfrm>
              <a:off x="755652" y="2212750"/>
              <a:ext cx="5124450" cy="3705225"/>
            </a:xfrm>
            <a:prstGeom prst="rect">
              <a:avLst/>
            </a:prstGeom>
            <a:noFill/>
            <a:ln w="9525">
              <a:noFill/>
              <a:miter lim="800000"/>
              <a:headEnd/>
              <a:tailEnd/>
            </a:ln>
          </p:spPr>
        </p:pic>
        <p:pic>
          <p:nvPicPr>
            <p:cNvPr id="51214" name="Picture 21" descr="fig5-7_PPT_4.gif"/>
            <p:cNvPicPr>
              <a:picLocks noChangeAspect="1"/>
            </p:cNvPicPr>
            <p:nvPr/>
          </p:nvPicPr>
          <p:blipFill>
            <a:blip r:embed="rId6" cstate="print"/>
            <a:srcRect/>
            <a:stretch>
              <a:fillRect/>
            </a:stretch>
          </p:blipFill>
          <p:spPr bwMode="auto">
            <a:xfrm>
              <a:off x="755652" y="2212750"/>
              <a:ext cx="5124450" cy="3705225"/>
            </a:xfrm>
            <a:prstGeom prst="rect">
              <a:avLst/>
            </a:prstGeom>
            <a:noFill/>
            <a:ln w="9525">
              <a:noFill/>
              <a:miter lim="800000"/>
              <a:headEnd/>
              <a:tailEnd/>
            </a:ln>
          </p:spPr>
        </p:pic>
        <p:pic>
          <p:nvPicPr>
            <p:cNvPr id="51215" name="Picture 22" descr="fig5-7_PPT_10.gif"/>
            <p:cNvPicPr>
              <a:picLocks noChangeAspect="1"/>
            </p:cNvPicPr>
            <p:nvPr/>
          </p:nvPicPr>
          <p:blipFill>
            <a:blip r:embed="rId7" cstate="print"/>
            <a:srcRect/>
            <a:stretch>
              <a:fillRect/>
            </a:stretch>
          </p:blipFill>
          <p:spPr bwMode="auto">
            <a:xfrm>
              <a:off x="755652" y="2212750"/>
              <a:ext cx="5124450" cy="3705225"/>
            </a:xfrm>
            <a:prstGeom prst="rect">
              <a:avLst/>
            </a:prstGeom>
            <a:noFill/>
            <a:ln w="9525">
              <a:noFill/>
              <a:miter lim="800000"/>
              <a:headEnd/>
              <a:tailEnd/>
            </a:ln>
          </p:spPr>
        </p:pic>
        <p:pic>
          <p:nvPicPr>
            <p:cNvPr id="51216" name="Picture 23" descr="fig5-7_PPT_5.gif"/>
            <p:cNvPicPr>
              <a:picLocks noChangeAspect="1"/>
            </p:cNvPicPr>
            <p:nvPr/>
          </p:nvPicPr>
          <p:blipFill>
            <a:blip r:embed="rId8" cstate="print"/>
            <a:srcRect/>
            <a:stretch>
              <a:fillRect/>
            </a:stretch>
          </p:blipFill>
          <p:spPr bwMode="auto">
            <a:xfrm>
              <a:off x="755652" y="2212750"/>
              <a:ext cx="5124450" cy="3705225"/>
            </a:xfrm>
            <a:prstGeom prst="rect">
              <a:avLst/>
            </a:prstGeom>
            <a:noFill/>
            <a:ln w="9525">
              <a:noFill/>
              <a:miter lim="800000"/>
              <a:headEnd/>
              <a:tailEnd/>
            </a:ln>
          </p:spPr>
        </p:pic>
        <p:pic>
          <p:nvPicPr>
            <p:cNvPr id="51217" name="Picture 24" descr="fig5-7_PPT_6.gif"/>
            <p:cNvPicPr>
              <a:picLocks noChangeAspect="1"/>
            </p:cNvPicPr>
            <p:nvPr/>
          </p:nvPicPr>
          <p:blipFill>
            <a:blip r:embed="rId9" cstate="print"/>
            <a:srcRect/>
            <a:stretch>
              <a:fillRect/>
            </a:stretch>
          </p:blipFill>
          <p:spPr bwMode="auto">
            <a:xfrm>
              <a:off x="755652" y="2212750"/>
              <a:ext cx="5124450" cy="3705225"/>
            </a:xfrm>
            <a:prstGeom prst="rect">
              <a:avLst/>
            </a:prstGeom>
            <a:noFill/>
            <a:ln w="9525">
              <a:noFill/>
              <a:miter lim="800000"/>
              <a:headEnd/>
              <a:tailEnd/>
            </a:ln>
          </p:spPr>
        </p:pic>
        <p:pic>
          <p:nvPicPr>
            <p:cNvPr id="51218" name="Picture 26" descr="fig5-7_PPT_7.gif"/>
            <p:cNvPicPr>
              <a:picLocks noChangeAspect="1"/>
            </p:cNvPicPr>
            <p:nvPr/>
          </p:nvPicPr>
          <p:blipFill>
            <a:blip r:embed="rId10" cstate="print"/>
            <a:srcRect/>
            <a:stretch>
              <a:fillRect/>
            </a:stretch>
          </p:blipFill>
          <p:spPr bwMode="auto">
            <a:xfrm>
              <a:off x="755652" y="2212750"/>
              <a:ext cx="5124450" cy="3705225"/>
            </a:xfrm>
            <a:prstGeom prst="rect">
              <a:avLst/>
            </a:prstGeom>
            <a:noFill/>
            <a:ln w="9525">
              <a:noFill/>
              <a:miter lim="800000"/>
              <a:headEnd/>
              <a:tailEnd/>
            </a:ln>
          </p:spPr>
        </p:pic>
        <p:pic>
          <p:nvPicPr>
            <p:cNvPr id="51219" name="Picture 27" descr="fig5-7_PPT_8.gif"/>
            <p:cNvPicPr>
              <a:picLocks noChangeAspect="1"/>
            </p:cNvPicPr>
            <p:nvPr/>
          </p:nvPicPr>
          <p:blipFill>
            <a:blip r:embed="rId11" cstate="print"/>
            <a:srcRect/>
            <a:stretch>
              <a:fillRect/>
            </a:stretch>
          </p:blipFill>
          <p:spPr bwMode="auto">
            <a:xfrm>
              <a:off x="755652" y="2212750"/>
              <a:ext cx="5124450" cy="3705225"/>
            </a:xfrm>
            <a:prstGeom prst="rect">
              <a:avLst/>
            </a:prstGeom>
            <a:noFill/>
            <a:ln w="9525">
              <a:noFill/>
              <a:miter lim="800000"/>
              <a:headEnd/>
              <a:tailEnd/>
            </a:ln>
          </p:spPr>
        </p:pic>
        <p:pic>
          <p:nvPicPr>
            <p:cNvPr id="51220" name="Picture 28" descr="fig5-7_PPT_9.gif"/>
            <p:cNvPicPr>
              <a:picLocks noChangeAspect="1"/>
            </p:cNvPicPr>
            <p:nvPr/>
          </p:nvPicPr>
          <p:blipFill>
            <a:blip r:embed="rId12" cstate="print"/>
            <a:srcRect/>
            <a:stretch>
              <a:fillRect/>
            </a:stretch>
          </p:blipFill>
          <p:spPr bwMode="auto">
            <a:xfrm>
              <a:off x="755652" y="2212750"/>
              <a:ext cx="5124450" cy="3705225"/>
            </a:xfrm>
            <a:prstGeom prst="rect">
              <a:avLst/>
            </a:prstGeom>
            <a:noFill/>
            <a:ln w="9525">
              <a:noFill/>
              <a:miter lim="800000"/>
              <a:headEnd/>
              <a:tailEnd/>
            </a:ln>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2213"/>
                                        </p:tgtEl>
                                        <p:attrNameLst>
                                          <p:attrName>style.visibility</p:attrName>
                                        </p:attrNameLst>
                                      </p:cBhvr>
                                      <p:to>
                                        <p:strVal val="visible"/>
                                      </p:to>
                                    </p:set>
                                    <p:animEffect transition="in" filter="wipe(left)">
                                      <p:cBhvr>
                                        <p:cTn id="7" dur="500"/>
                                        <p:tgtEl>
                                          <p:spTgt spid="8622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62214"/>
                                        </p:tgtEl>
                                        <p:attrNameLst>
                                          <p:attrName>style.visibility</p:attrName>
                                        </p:attrNameLst>
                                      </p:cBhvr>
                                      <p:to>
                                        <p:strVal val="visible"/>
                                      </p:to>
                                    </p:set>
                                    <p:animEffect transition="in" filter="wipe(left)">
                                      <p:cBhvr>
                                        <p:cTn id="11" dur="500"/>
                                        <p:tgtEl>
                                          <p:spTgt spid="86221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6">
                                            <p:bg/>
                                          </p:spTgt>
                                        </p:tgtEl>
                                        <p:attrNameLst>
                                          <p:attrName>style.visibility</p:attrName>
                                        </p:attrNameLst>
                                      </p:cBhvr>
                                      <p:to>
                                        <p:strVal val="visible"/>
                                      </p:to>
                                    </p:set>
                                    <p:animEffect transition="in" filter="wipe(left)">
                                      <p:cBhvr>
                                        <p:cTn id="19" dur="500"/>
                                        <p:tgtEl>
                                          <p:spTgt spid="26">
                                            <p:bg/>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6">
                                            <p:txEl>
                                              <p:pRg st="0" end="0"/>
                                            </p:txEl>
                                          </p:spTgt>
                                        </p:tgtEl>
                                        <p:attrNameLst>
                                          <p:attrName>style.visibility</p:attrName>
                                        </p:attrNameLst>
                                      </p:cBhvr>
                                      <p:to>
                                        <p:strVal val="visible"/>
                                      </p:to>
                                    </p:set>
                                    <p:animEffect transition="in" filter="wipe(left)">
                                      <p:cBhvr>
                                        <p:cTn id="24"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3" grpId="0" autoUpdateAnimBg="0"/>
      <p:bldP spid="862214" grpId="0" autoUpdateAnimBg="0"/>
      <p:bldP spid="26" grpId="0" build="p" bldLvl="4"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2642" name="Text Box 2"/>
          <p:cNvSpPr txBox="1">
            <a:spLocks noChangeArrowheads="1"/>
          </p:cNvSpPr>
          <p:nvPr/>
        </p:nvSpPr>
        <p:spPr bwMode="auto">
          <a:xfrm>
            <a:off x="566738" y="820738"/>
            <a:ext cx="8142287" cy="5724644"/>
          </a:xfrm>
          <a:prstGeom prst="rect">
            <a:avLst/>
          </a:prstGeom>
          <a:noFill/>
          <a:ln w="9525" algn="ctr">
            <a:noFill/>
            <a:miter lim="800000"/>
            <a:headEnd/>
            <a:tailEnd/>
          </a:ln>
        </p:spPr>
        <p:txBody>
          <a:bodyPr>
            <a:spAutoFit/>
          </a:bodyPr>
          <a:lstStyle/>
          <a:p>
            <a:pPr>
              <a:spcBef>
                <a:spcPts val="0"/>
              </a:spcBef>
              <a:spcAft>
                <a:spcPts val="0"/>
              </a:spcAft>
            </a:pPr>
            <a:r>
              <a:rPr lang="el-GR" sz="2000" b="0" dirty="0" smtClean="0"/>
              <a:t>Στο κεφάλαιο αυτό θα ξεκινήσουμε τη</a:t>
            </a:r>
          </a:p>
          <a:p>
            <a:pPr>
              <a:spcBef>
                <a:spcPts val="0"/>
              </a:spcBef>
              <a:spcAft>
                <a:spcPts val="0"/>
              </a:spcAft>
            </a:pPr>
            <a:r>
              <a:rPr lang="el-GR" sz="2000" b="0" dirty="0" smtClean="0"/>
              <a:t>μελέτη της μετακίνησης εργασίας μεταξύ </a:t>
            </a:r>
          </a:p>
          <a:p>
            <a:pPr>
              <a:spcBef>
                <a:spcPts val="0"/>
              </a:spcBef>
              <a:spcAft>
                <a:spcPts val="0"/>
              </a:spcAft>
            </a:pPr>
            <a:r>
              <a:rPr lang="el-GR" sz="2000" b="0" dirty="0" smtClean="0"/>
              <a:t>χωρών εξηγώντας την περίπτωση, στην</a:t>
            </a:r>
          </a:p>
          <a:p>
            <a:pPr>
              <a:spcBef>
                <a:spcPts val="0"/>
              </a:spcBef>
              <a:spcAft>
                <a:spcPts val="0"/>
              </a:spcAft>
            </a:pPr>
            <a:r>
              <a:rPr lang="el-GR" sz="2000" b="0" dirty="0" smtClean="0"/>
              <a:t>οποία η μετανάστευση οδηγεί σε μια </a:t>
            </a:r>
          </a:p>
          <a:p>
            <a:pPr>
              <a:spcBef>
                <a:spcPts val="0"/>
              </a:spcBef>
              <a:spcAft>
                <a:spcPts val="0"/>
              </a:spcAft>
            </a:pPr>
            <a:r>
              <a:rPr lang="el-GR" sz="2000" b="0" dirty="0" smtClean="0"/>
              <a:t>πτώση των μισθών, όπως φυσιολογικά </a:t>
            </a:r>
          </a:p>
          <a:p>
            <a:pPr>
              <a:spcBef>
                <a:spcPts val="0"/>
              </a:spcBef>
              <a:spcAft>
                <a:spcPts val="0"/>
              </a:spcAft>
            </a:pPr>
            <a:r>
              <a:rPr lang="el-GR" sz="2000" b="0" dirty="0" smtClean="0"/>
              <a:t>αναμένουμε. </a:t>
            </a:r>
            <a:endParaRPr lang="en-US" sz="2000" b="0" dirty="0"/>
          </a:p>
          <a:p>
            <a:pPr>
              <a:lnSpc>
                <a:spcPct val="105000"/>
              </a:lnSpc>
              <a:spcBef>
                <a:spcPct val="15000"/>
              </a:spcBef>
              <a:spcAft>
                <a:spcPct val="15000"/>
              </a:spcAft>
            </a:pPr>
            <a:r>
              <a:rPr lang="el-GR" sz="2000" b="0" dirty="0" smtClean="0"/>
              <a:t>Το υπόδειγμα που χρησιμοποιούμε στην περίπτωση αυτή είναι το </a:t>
            </a:r>
            <a:r>
              <a:rPr lang="el-GR" sz="2000" dirty="0" smtClean="0"/>
              <a:t>υπόδειγμα συγκεκριμένων συντελεστών</a:t>
            </a:r>
            <a:r>
              <a:rPr lang="el-GR" sz="2000" b="0" dirty="0" smtClean="0"/>
              <a:t>, το βραχυπρόθεσμο υπόδειγμα που είδαμε στο Κεφάλαιο 3. </a:t>
            </a:r>
            <a:endParaRPr lang="en-US" sz="2000" b="0" dirty="0"/>
          </a:p>
          <a:p>
            <a:pPr>
              <a:lnSpc>
                <a:spcPct val="105000"/>
              </a:lnSpc>
              <a:spcBef>
                <a:spcPct val="15000"/>
              </a:spcBef>
              <a:spcAft>
                <a:spcPct val="15000"/>
              </a:spcAft>
            </a:pPr>
            <a:endParaRPr lang="en-US" sz="2000" b="0" dirty="0"/>
          </a:p>
          <a:p>
            <a:pPr>
              <a:spcBef>
                <a:spcPct val="10000"/>
              </a:spcBef>
              <a:spcAft>
                <a:spcPct val="10000"/>
              </a:spcAft>
            </a:pPr>
            <a:r>
              <a:rPr lang="el-GR" sz="2000" b="0" dirty="0" smtClean="0"/>
              <a:t>Στη συνέχεια χρησιμοποιούμε το μακροπρόθεσμο υπόδειγμα </a:t>
            </a:r>
            <a:r>
              <a:rPr lang="en-US" sz="2000" b="0" dirty="0" err="1" smtClean="0"/>
              <a:t>Heckscher</a:t>
            </a:r>
            <a:r>
              <a:rPr lang="en-US" sz="2000" b="0" dirty="0" smtClean="0"/>
              <a:t>-Ohlin </a:t>
            </a:r>
            <a:r>
              <a:rPr lang="el-GR" sz="2000" b="0" dirty="0" smtClean="0"/>
              <a:t>από το Κεφάλαιο 4, στο οποίο κεφάλαιο και γη μπορούν επίσης να μετακινούνται ανάμεσα στους διάφορους κλάδους. </a:t>
            </a:r>
            <a:endParaRPr lang="en-US" sz="2000" b="0" dirty="0"/>
          </a:p>
          <a:p>
            <a:pPr>
              <a:spcBef>
                <a:spcPct val="10000"/>
              </a:spcBef>
              <a:spcAft>
                <a:spcPct val="10000"/>
              </a:spcAft>
            </a:pPr>
            <a:endParaRPr lang="en-US" sz="2000" b="0" dirty="0"/>
          </a:p>
          <a:p>
            <a:pPr>
              <a:spcBef>
                <a:spcPct val="10000"/>
              </a:spcBef>
              <a:spcAft>
                <a:spcPct val="10000"/>
              </a:spcAft>
            </a:pPr>
            <a:r>
              <a:rPr lang="el-GR" sz="2000" b="0" dirty="0" smtClean="0"/>
              <a:t>Μακροπρόθεσμα, μια αύξηση του εργατικού δυναμικού </a:t>
            </a:r>
            <a:r>
              <a:rPr lang="el-GR" sz="2000" b="0" i="1" dirty="0" smtClean="0"/>
              <a:t>δεν</a:t>
            </a:r>
            <a:r>
              <a:rPr lang="el-GR" sz="2000" b="0" dirty="0" smtClean="0"/>
              <a:t> θα μειώσει το μισθό, καθώς οι κλάδοι έχουν περισσότερο χρόνο για να ανταποκριθούν στην εισροή εργαζομένων. </a:t>
            </a:r>
            <a:endParaRPr lang="en-US" sz="2000" b="0" dirty="0"/>
          </a:p>
        </p:txBody>
      </p:sp>
      <p:pic>
        <p:nvPicPr>
          <p:cNvPr id="3" name="Picture 2"/>
          <p:cNvPicPr>
            <a:picLocks noChangeAspect="1" noChangeArrowheads="1"/>
          </p:cNvPicPr>
          <p:nvPr/>
        </p:nvPicPr>
        <p:blipFill>
          <a:blip r:embed="rId3" cstate="print"/>
          <a:srcRect/>
          <a:stretch>
            <a:fillRect/>
          </a:stretch>
        </p:blipFill>
        <p:spPr bwMode="auto">
          <a:xfrm>
            <a:off x="6391275" y="31750"/>
            <a:ext cx="2749550" cy="1912938"/>
          </a:xfrm>
          <a:prstGeom prst="rect">
            <a:avLst/>
          </a:prstGeom>
          <a:noFill/>
          <a:ln w="9525">
            <a:noFill/>
            <a:miter lim="800000"/>
            <a:headEnd/>
            <a:tailEnd/>
          </a:ln>
        </p:spPr>
      </p:pic>
      <p:sp>
        <p:nvSpPr>
          <p:cNvPr id="4" name="TextBox 3"/>
          <p:cNvSpPr txBox="1"/>
          <p:nvPr/>
        </p:nvSpPr>
        <p:spPr>
          <a:xfrm>
            <a:off x="6391275" y="1944688"/>
            <a:ext cx="2752725" cy="738664"/>
          </a:xfrm>
          <a:prstGeom prst="rect">
            <a:avLst/>
          </a:prstGeom>
          <a:noFill/>
        </p:spPr>
        <p:txBody>
          <a:bodyPr>
            <a:spAutoFit/>
          </a:bodyPr>
          <a:lstStyle/>
          <a:p>
            <a:pPr>
              <a:spcBef>
                <a:spcPct val="10000"/>
              </a:spcBef>
              <a:spcAft>
                <a:spcPct val="10000"/>
              </a:spcAft>
              <a:defRPr/>
            </a:pPr>
            <a:r>
              <a:rPr lang="el-GR" dirty="0" smtClean="0">
                <a:latin typeface="+mj-lt"/>
                <a:cs typeface="Times New Roman" pitchFamily="18" charset="0"/>
              </a:rPr>
              <a:t>Μετανάστες σε αγροτικές εργασίες στις Ηνωμένες Πολιτείες</a:t>
            </a:r>
            <a:endParaRPr lang="en-US" dirty="0">
              <a:latin typeface="+mj-lt"/>
              <a:cs typeface="Times New Roman" pitchFamily="18" charset="0"/>
            </a:endParaRPr>
          </a:p>
        </p:txBody>
      </p:sp>
      <p:sp>
        <p:nvSpPr>
          <p:cNvPr id="5" name="Rectangle 4"/>
          <p:cNvSpPr>
            <a:spLocks noChangeArrowheads="1"/>
          </p:cNvSpPr>
          <p:nvPr/>
        </p:nvSpPr>
        <p:spPr bwMode="auto">
          <a:xfrm>
            <a:off x="595313" y="407988"/>
            <a:ext cx="1843087" cy="196850"/>
          </a:xfrm>
          <a:prstGeom prst="rect">
            <a:avLst/>
          </a:prstGeom>
          <a:solidFill>
            <a:srgbClr val="F5D8A5"/>
          </a:solidFill>
          <a:ln w="9525" algn="ctr">
            <a:noFill/>
            <a:round/>
            <a:headEnd/>
            <a:tailEnd/>
          </a:ln>
        </p:spPr>
        <p:txBody>
          <a:bodyPr/>
          <a:lstStyle/>
          <a:p>
            <a:endParaRPr lang="en-US" sz="3200" b="0">
              <a:solidFill>
                <a:schemeClr val="tx2"/>
              </a:solidFill>
            </a:endParaRPr>
          </a:p>
        </p:txBody>
      </p:sp>
      <p:sp>
        <p:nvSpPr>
          <p:cNvPr id="6" name="Rectangle 3"/>
          <p:cNvSpPr>
            <a:spLocks noGrp="1" noChangeArrowheads="1"/>
          </p:cNvSpPr>
          <p:nvPr>
            <p:ph type="title"/>
          </p:nvPr>
        </p:nvSpPr>
        <p:spPr>
          <a:xfrm>
            <a:off x="566738" y="0"/>
            <a:ext cx="8577262" cy="820738"/>
          </a:xfrm>
        </p:spPr>
        <p:txBody>
          <a:bodyPr/>
          <a:lstStyle/>
          <a:p>
            <a:r>
              <a:rPr lang="el-GR" dirty="0" smtClean="0">
                <a:solidFill>
                  <a:srgbClr val="69134B"/>
                </a:solidFill>
              </a:rPr>
              <a:t>Εισαγωγή</a:t>
            </a:r>
            <a:endParaRPr lang="en-US" dirty="0" smtClean="0">
              <a:solidFill>
                <a:srgbClr val="69134B"/>
              </a:solidFill>
            </a:endParaRPr>
          </a:p>
        </p:txBody>
      </p:sp>
      <p:cxnSp>
        <p:nvCxnSpPr>
          <p:cNvPr id="7" name="Straight Connector 6"/>
          <p:cNvCxnSpPr>
            <a:cxnSpLocks noChangeShapeType="1"/>
          </p:cNvCxnSpPr>
          <p:nvPr/>
        </p:nvCxnSpPr>
        <p:spPr bwMode="auto">
          <a:xfrm>
            <a:off x="566738" y="623888"/>
            <a:ext cx="1871662" cy="0"/>
          </a:xfrm>
          <a:prstGeom prst="line">
            <a:avLst/>
          </a:prstGeom>
          <a:noFill/>
          <a:ln w="19050" cap="rnd" algn="ctr">
            <a:solidFill>
              <a:srgbClr val="9C3A45"/>
            </a:solidFill>
            <a:prstDash val="sysDash"/>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752642">
                                            <p:txEl>
                                              <p:pRg st="0" end="0"/>
                                            </p:txEl>
                                          </p:spTgt>
                                        </p:tgtEl>
                                        <p:attrNameLst>
                                          <p:attrName>style.visibility</p:attrName>
                                        </p:attrNameLst>
                                      </p:cBhvr>
                                      <p:to>
                                        <p:strVal val="visible"/>
                                      </p:to>
                                    </p:set>
                                    <p:animEffect transition="in" filter="wipe(left)">
                                      <p:cBhvr>
                                        <p:cTn id="25" dur="500"/>
                                        <p:tgtEl>
                                          <p:spTgt spid="75264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52642">
                                            <p:txEl>
                                              <p:pRg st="1" end="1"/>
                                            </p:txEl>
                                          </p:spTgt>
                                        </p:tgtEl>
                                        <p:attrNameLst>
                                          <p:attrName>style.visibility</p:attrName>
                                        </p:attrNameLst>
                                      </p:cBhvr>
                                      <p:to>
                                        <p:strVal val="visible"/>
                                      </p:to>
                                    </p:set>
                                    <p:animEffect transition="in" filter="wipe(left)">
                                      <p:cBhvr>
                                        <p:cTn id="30" dur="500"/>
                                        <p:tgtEl>
                                          <p:spTgt spid="75264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52642">
                                            <p:txEl>
                                              <p:pRg st="2" end="2"/>
                                            </p:txEl>
                                          </p:spTgt>
                                        </p:tgtEl>
                                        <p:attrNameLst>
                                          <p:attrName>style.visibility</p:attrName>
                                        </p:attrNameLst>
                                      </p:cBhvr>
                                      <p:to>
                                        <p:strVal val="visible"/>
                                      </p:to>
                                    </p:set>
                                    <p:animEffect transition="in" filter="wipe(left)">
                                      <p:cBhvr>
                                        <p:cTn id="35" dur="500"/>
                                        <p:tgtEl>
                                          <p:spTgt spid="752642">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52642">
                                            <p:txEl>
                                              <p:pRg st="3" end="3"/>
                                            </p:txEl>
                                          </p:spTgt>
                                        </p:tgtEl>
                                        <p:attrNameLst>
                                          <p:attrName>style.visibility</p:attrName>
                                        </p:attrNameLst>
                                      </p:cBhvr>
                                      <p:to>
                                        <p:strVal val="visible"/>
                                      </p:to>
                                    </p:set>
                                    <p:animEffect transition="in" filter="wipe(left)">
                                      <p:cBhvr>
                                        <p:cTn id="40" dur="500"/>
                                        <p:tgtEl>
                                          <p:spTgt spid="752642">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52642">
                                            <p:txEl>
                                              <p:pRg st="4" end="4"/>
                                            </p:txEl>
                                          </p:spTgt>
                                        </p:tgtEl>
                                        <p:attrNameLst>
                                          <p:attrName>style.visibility</p:attrName>
                                        </p:attrNameLst>
                                      </p:cBhvr>
                                      <p:to>
                                        <p:strVal val="visible"/>
                                      </p:to>
                                    </p:set>
                                    <p:animEffect transition="in" filter="wipe(left)">
                                      <p:cBhvr>
                                        <p:cTn id="45" dur="500"/>
                                        <p:tgtEl>
                                          <p:spTgt spid="752642">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52642">
                                            <p:txEl>
                                              <p:pRg st="5" end="5"/>
                                            </p:txEl>
                                          </p:spTgt>
                                        </p:tgtEl>
                                        <p:attrNameLst>
                                          <p:attrName>style.visibility</p:attrName>
                                        </p:attrNameLst>
                                      </p:cBhvr>
                                      <p:to>
                                        <p:strVal val="visible"/>
                                      </p:to>
                                    </p:set>
                                    <p:animEffect transition="in" filter="wipe(left)">
                                      <p:cBhvr>
                                        <p:cTn id="50" dur="500"/>
                                        <p:tgtEl>
                                          <p:spTgt spid="752642">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52642">
                                            <p:txEl>
                                              <p:pRg st="6" end="6"/>
                                            </p:txEl>
                                          </p:spTgt>
                                        </p:tgtEl>
                                        <p:attrNameLst>
                                          <p:attrName>style.visibility</p:attrName>
                                        </p:attrNameLst>
                                      </p:cBhvr>
                                      <p:to>
                                        <p:strVal val="visible"/>
                                      </p:to>
                                    </p:set>
                                    <p:animEffect transition="in" filter="wipe(left)">
                                      <p:cBhvr>
                                        <p:cTn id="55" dur="500"/>
                                        <p:tgtEl>
                                          <p:spTgt spid="752642">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752642">
                                            <p:txEl>
                                              <p:pRg st="8" end="8"/>
                                            </p:txEl>
                                          </p:spTgt>
                                        </p:tgtEl>
                                        <p:attrNameLst>
                                          <p:attrName>style.visibility</p:attrName>
                                        </p:attrNameLst>
                                      </p:cBhvr>
                                      <p:to>
                                        <p:strVal val="visible"/>
                                      </p:to>
                                    </p:set>
                                    <p:animEffect transition="in" filter="wipe(left)">
                                      <p:cBhvr>
                                        <p:cTn id="60" dur="500"/>
                                        <p:tgtEl>
                                          <p:spTgt spid="752642">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752642">
                                            <p:txEl>
                                              <p:pRg st="10" end="10"/>
                                            </p:txEl>
                                          </p:spTgt>
                                        </p:tgtEl>
                                        <p:attrNameLst>
                                          <p:attrName>style.visibility</p:attrName>
                                        </p:attrNameLst>
                                      </p:cBhvr>
                                      <p:to>
                                        <p:strVal val="visible"/>
                                      </p:to>
                                    </p:set>
                                    <p:animEffect transition="in" filter="wipe(left)">
                                      <p:cBhvr>
                                        <p:cTn id="65" dur="500"/>
                                        <p:tgtEl>
                                          <p:spTgt spid="75264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2642" grpId="0" uiExpand="1" build="p"/>
      <p:bldP spid="4" grpId="0"/>
      <p:bldP spid="5"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2213" name="Rectangle 5"/>
          <p:cNvSpPr>
            <a:spLocks noChangeArrowheads="1"/>
          </p:cNvSpPr>
          <p:nvPr/>
        </p:nvSpPr>
        <p:spPr bwMode="auto">
          <a:xfrm>
            <a:off x="566737" y="820738"/>
            <a:ext cx="8330519" cy="461665"/>
          </a:xfrm>
          <a:prstGeom prst="rect">
            <a:avLst/>
          </a:prstGeom>
          <a:noFill/>
          <a:ln w="9525" algn="ctr">
            <a:noFill/>
            <a:miter lim="800000"/>
            <a:headEnd/>
            <a:tailEnd/>
          </a:ln>
        </p:spPr>
        <p:txBody>
          <a:bodyPr wrap="square">
            <a:spAutoFit/>
          </a:bodyPr>
          <a:lstStyle/>
          <a:p>
            <a:pPr>
              <a:spcBef>
                <a:spcPct val="20000"/>
              </a:spcBef>
            </a:pPr>
            <a:r>
              <a:rPr lang="el-GR" sz="2400" dirty="0" smtClean="0">
                <a:solidFill>
                  <a:srgbClr val="356A41"/>
                </a:solidFill>
              </a:rPr>
              <a:t>Μακροπρόθεσμες Επιπτώσεις της Μετανάστευσης</a:t>
            </a:r>
            <a:endParaRPr lang="en-US" sz="2400" dirty="0" smtClean="0">
              <a:solidFill>
                <a:srgbClr val="356A41"/>
              </a:solidFill>
            </a:endParaRPr>
          </a:p>
        </p:txBody>
      </p:sp>
      <p:sp>
        <p:nvSpPr>
          <p:cNvPr id="862214" name="Rectangle 6"/>
          <p:cNvSpPr>
            <a:spLocks noChangeArrowheads="1"/>
          </p:cNvSpPr>
          <p:nvPr/>
        </p:nvSpPr>
        <p:spPr bwMode="auto">
          <a:xfrm>
            <a:off x="566738" y="1217613"/>
            <a:ext cx="7947025" cy="400050"/>
          </a:xfrm>
          <a:prstGeom prst="rect">
            <a:avLst/>
          </a:prstGeom>
          <a:noFill/>
          <a:ln w="9525" algn="ctr">
            <a:noFill/>
            <a:miter lim="800000"/>
            <a:headEnd/>
            <a:tailEnd/>
          </a:ln>
        </p:spPr>
        <p:txBody>
          <a:bodyPr>
            <a:spAutoFit/>
          </a:bodyPr>
          <a:lstStyle/>
          <a:p>
            <a:pPr>
              <a:spcBef>
                <a:spcPct val="20000"/>
              </a:spcBef>
            </a:pPr>
            <a:r>
              <a:rPr lang="el-GR" sz="2000" dirty="0" smtClean="0">
                <a:solidFill>
                  <a:srgbClr val="3D68AF"/>
                </a:solidFill>
              </a:rPr>
              <a:t>Αύξηση της Ποσότητας του Εγχώριου Εργατικού Δυναμικού</a:t>
            </a:r>
            <a:endParaRPr lang="en-US" sz="2000" dirty="0">
              <a:solidFill>
                <a:srgbClr val="3D68AF"/>
              </a:solidFill>
            </a:endParaRPr>
          </a:p>
        </p:txBody>
      </p:sp>
      <p:grpSp>
        <p:nvGrpSpPr>
          <p:cNvPr id="2" name="Group 8"/>
          <p:cNvGrpSpPr>
            <a:grpSpLocks/>
          </p:cNvGrpSpPr>
          <p:nvPr/>
        </p:nvGrpSpPr>
        <p:grpSpPr bwMode="auto">
          <a:xfrm>
            <a:off x="587375" y="1600200"/>
            <a:ext cx="8367713" cy="4848225"/>
            <a:chOff x="566738" y="2200275"/>
            <a:chExt cx="7805737" cy="4219575"/>
          </a:xfrm>
        </p:grpSpPr>
        <p:sp>
          <p:nvSpPr>
            <p:cNvPr id="53267" name="Rectangle 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53268" name="Rectangle 10"/>
            <p:cNvSpPr>
              <a:spLocks noChangeArrowheads="1"/>
            </p:cNvSpPr>
            <p:nvPr/>
          </p:nvSpPr>
          <p:spPr bwMode="auto">
            <a:xfrm>
              <a:off x="581024" y="2219327"/>
              <a:ext cx="7772401" cy="285748"/>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2" name="Text Box 7"/>
          <p:cNvSpPr txBox="1">
            <a:spLocks noChangeArrowheads="1"/>
          </p:cNvSpPr>
          <p:nvPr/>
        </p:nvSpPr>
        <p:spPr bwMode="auto">
          <a:xfrm>
            <a:off x="606425" y="1620838"/>
            <a:ext cx="2616200"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5-8 </a:t>
            </a:r>
            <a:r>
              <a:rPr lang="en-US" dirty="0">
                <a:solidFill>
                  <a:schemeClr val="bg2"/>
                </a:solidFill>
              </a:rPr>
              <a:t>(1 </a:t>
            </a:r>
            <a:r>
              <a:rPr lang="el-GR" dirty="0" smtClean="0">
                <a:solidFill>
                  <a:schemeClr val="bg2"/>
                </a:solidFill>
              </a:rPr>
              <a:t>από</a:t>
            </a:r>
            <a:r>
              <a:rPr lang="en-US" dirty="0" smtClean="0">
                <a:solidFill>
                  <a:schemeClr val="bg2"/>
                </a:solidFill>
              </a:rPr>
              <a:t> </a:t>
            </a:r>
            <a:r>
              <a:rPr lang="en-US" dirty="0">
                <a:solidFill>
                  <a:schemeClr val="bg2"/>
                </a:solidFill>
              </a:rPr>
              <a:t>2)</a:t>
            </a:r>
          </a:p>
        </p:txBody>
      </p:sp>
      <p:sp>
        <p:nvSpPr>
          <p:cNvPr id="16" name="Rectangle 15"/>
          <p:cNvSpPr>
            <a:spLocks noChangeArrowheads="1"/>
          </p:cNvSpPr>
          <p:nvPr/>
        </p:nvSpPr>
        <p:spPr bwMode="auto">
          <a:xfrm>
            <a:off x="695325" y="2003425"/>
            <a:ext cx="5381625" cy="354330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4" name="Rectangle 13"/>
          <p:cNvSpPr>
            <a:spLocks noChangeArrowheads="1"/>
          </p:cNvSpPr>
          <p:nvPr/>
        </p:nvSpPr>
        <p:spPr bwMode="auto">
          <a:xfrm>
            <a:off x="6091238" y="1925638"/>
            <a:ext cx="2767012" cy="4579715"/>
          </a:xfrm>
          <a:prstGeom prst="rect">
            <a:avLst/>
          </a:prstGeom>
          <a:noFill/>
          <a:ln w="9525">
            <a:noFill/>
            <a:miter lim="800000"/>
            <a:headEnd/>
            <a:tailEnd/>
          </a:ln>
        </p:spPr>
        <p:txBody>
          <a:bodyPr>
            <a:spAutoFit/>
          </a:bodyPr>
          <a:lstStyle/>
          <a:p>
            <a:pPr>
              <a:spcBef>
                <a:spcPct val="10000"/>
              </a:spcBef>
              <a:spcAft>
                <a:spcPct val="10000"/>
              </a:spcAft>
            </a:pPr>
            <a:r>
              <a:rPr lang="el-GR" sz="1800" b="0" dirty="0" smtClean="0"/>
              <a:t>Με μια αύξηση του εγχώριου εργατικού δυναμικού από </a:t>
            </a:r>
            <a:r>
              <a:rPr lang="en-US" sz="1800" b="0" i="1" dirty="0" smtClean="0"/>
              <a:t>L</a:t>
            </a:r>
            <a:r>
              <a:rPr lang="en-US" sz="1800" b="0" dirty="0" smtClean="0"/>
              <a:t> </a:t>
            </a:r>
            <a:r>
              <a:rPr lang="el-GR" sz="1800" b="0" dirty="0" smtClean="0"/>
              <a:t>σε</a:t>
            </a:r>
            <a:r>
              <a:rPr lang="en-US" sz="1800" b="0" dirty="0" smtClean="0"/>
              <a:t> </a:t>
            </a:r>
            <a:r>
              <a:rPr lang="en-US" sz="1800" b="0" i="1" dirty="0"/>
              <a:t>L</a:t>
            </a:r>
            <a:r>
              <a:rPr lang="en-US" sz="1800" b="0" dirty="0"/>
              <a:t> + </a:t>
            </a:r>
            <a:r>
              <a:rPr lang="en-US" sz="1800" b="0" dirty="0">
                <a:sym typeface="Symbol" pitchFamily="18" charset="2"/>
              </a:rPr>
              <a:t></a:t>
            </a:r>
            <a:r>
              <a:rPr lang="en-US" sz="1800" b="0" i="1" dirty="0"/>
              <a:t>L,</a:t>
            </a:r>
            <a:r>
              <a:rPr lang="en-US" sz="1800" b="0" dirty="0"/>
              <a:t> </a:t>
            </a:r>
            <a:r>
              <a:rPr lang="el-GR" sz="1800" b="0" dirty="0" smtClean="0"/>
              <a:t>η αφετηρία των αξόνων στον κλάδο υποδημάτων μετατοπίζεται από το</a:t>
            </a:r>
            <a:r>
              <a:rPr lang="en-US" sz="1800" b="0" dirty="0" smtClean="0"/>
              <a:t> 0</a:t>
            </a:r>
            <a:r>
              <a:rPr lang="en-US" sz="1800" b="0" i="1" baseline="-25000" dirty="0" smtClean="0"/>
              <a:t>S</a:t>
            </a:r>
            <a:r>
              <a:rPr lang="en-US" sz="1800" b="0" i="1" dirty="0" smtClean="0"/>
              <a:t> </a:t>
            </a:r>
            <a:r>
              <a:rPr lang="el-GR" sz="1800" b="0" i="1" dirty="0" smtClean="0"/>
              <a:t>στο</a:t>
            </a:r>
            <a:r>
              <a:rPr lang="en-US" sz="1800" b="0" i="1" dirty="0" smtClean="0"/>
              <a:t> </a:t>
            </a:r>
            <a:r>
              <a:rPr lang="en-US" sz="1800" b="0" dirty="0"/>
              <a:t>0</a:t>
            </a:r>
            <a:r>
              <a:rPr lang="en-US" sz="1800" b="0" i="1" baseline="-25000" dirty="0"/>
              <a:t>S</a:t>
            </a:r>
            <a:r>
              <a:rPr lang="en-US" sz="1800" b="0" i="1" dirty="0">
                <a:sym typeface="Symbol" pitchFamily="18" charset="2"/>
              </a:rPr>
              <a:t></a:t>
            </a:r>
            <a:r>
              <a:rPr lang="en-US" sz="1800" b="0" dirty="0"/>
              <a:t>.</a:t>
            </a:r>
            <a:r>
              <a:rPr lang="en-US" sz="1800" b="0" i="1" dirty="0"/>
              <a:t> </a:t>
            </a:r>
          </a:p>
          <a:p>
            <a:pPr>
              <a:spcBef>
                <a:spcPct val="10000"/>
              </a:spcBef>
              <a:spcAft>
                <a:spcPct val="10000"/>
              </a:spcAft>
            </a:pPr>
            <a:r>
              <a:rPr lang="el-GR" sz="1800" b="0" dirty="0" smtClean="0"/>
              <a:t>Στο σημείο</a:t>
            </a:r>
            <a:r>
              <a:rPr lang="en-US" sz="1800" b="0" dirty="0" smtClean="0"/>
              <a:t> </a:t>
            </a:r>
            <a:r>
              <a:rPr lang="en-US" sz="1800" b="0" i="1" dirty="0" smtClean="0"/>
              <a:t>B</a:t>
            </a:r>
            <a:r>
              <a:rPr lang="el-GR" sz="1800" b="0" i="1" dirty="0" smtClean="0"/>
              <a:t> </a:t>
            </a:r>
            <a:r>
              <a:rPr lang="el-GR" sz="1800" b="0" dirty="0" smtClean="0"/>
              <a:t>χρησιμοποιούνται</a:t>
            </a:r>
            <a:r>
              <a:rPr lang="en-US" sz="1800" b="0" i="1" dirty="0" smtClean="0"/>
              <a:t> </a:t>
            </a:r>
            <a:r>
              <a:rPr lang="en-US" sz="1800" b="0" dirty="0"/>
              <a:t>0</a:t>
            </a:r>
            <a:r>
              <a:rPr lang="en-US" sz="1800" b="0" i="1" dirty="0">
                <a:sym typeface="Symbol" pitchFamily="18" charset="2"/>
              </a:rPr>
              <a:t></a:t>
            </a:r>
            <a:r>
              <a:rPr lang="en-US" sz="1800" b="0" i="1" baseline="-25000" dirty="0"/>
              <a:t>S</a:t>
            </a:r>
            <a:r>
              <a:rPr lang="en-US" sz="1800" b="0" i="1" dirty="0"/>
              <a:t>L</a:t>
            </a:r>
            <a:r>
              <a:rPr lang="en-US" sz="1800" b="0" i="1" dirty="0">
                <a:sym typeface="Symbol" pitchFamily="18" charset="2"/>
              </a:rPr>
              <a:t></a:t>
            </a:r>
            <a:r>
              <a:rPr lang="en-US" sz="1800" b="0" i="1" dirty="0"/>
              <a:t> </a:t>
            </a:r>
            <a:r>
              <a:rPr lang="el-GR" sz="1800" b="0" dirty="0" smtClean="0"/>
              <a:t>μονάδες εργασίας και</a:t>
            </a:r>
            <a:r>
              <a:rPr lang="en-US" sz="1800" b="0" dirty="0" smtClean="0"/>
              <a:t> </a:t>
            </a:r>
            <a:r>
              <a:rPr lang="en-US" sz="1800" b="0" dirty="0"/>
              <a:t>0</a:t>
            </a:r>
            <a:r>
              <a:rPr lang="en-US" sz="1800" b="0" i="1" dirty="0">
                <a:sym typeface="Symbol" pitchFamily="18" charset="2"/>
              </a:rPr>
              <a:t></a:t>
            </a:r>
            <a:r>
              <a:rPr lang="en-US" sz="1800" b="0" i="1" baseline="-25000" dirty="0"/>
              <a:t>S</a:t>
            </a:r>
            <a:r>
              <a:rPr lang="en-US" sz="1800" b="0" i="1" dirty="0"/>
              <a:t>K</a:t>
            </a:r>
            <a:r>
              <a:rPr lang="en-US" sz="1800" b="0" i="1" dirty="0">
                <a:sym typeface="Symbol" pitchFamily="18" charset="2"/>
              </a:rPr>
              <a:t></a:t>
            </a:r>
            <a:r>
              <a:rPr lang="en-US" sz="1800" b="0" dirty="0"/>
              <a:t> </a:t>
            </a:r>
            <a:r>
              <a:rPr lang="el-GR" sz="1800" b="0" dirty="0" smtClean="0"/>
              <a:t>μονάδες κεφαλαίου στα υποδήματα, ενώ </a:t>
            </a:r>
            <a:r>
              <a:rPr lang="en-US" sz="1800" b="0" dirty="0" smtClean="0"/>
              <a:t>0</a:t>
            </a:r>
            <a:r>
              <a:rPr lang="en-US" sz="1800" b="0" i="1" baseline="-25000" dirty="0" smtClean="0"/>
              <a:t>C</a:t>
            </a:r>
            <a:r>
              <a:rPr lang="en-US" sz="1800" b="0" i="1" dirty="0" smtClean="0"/>
              <a:t>L</a:t>
            </a:r>
            <a:r>
              <a:rPr lang="en-US" sz="1800" b="0" i="1" dirty="0">
                <a:sym typeface="Symbol" pitchFamily="18" charset="2"/>
              </a:rPr>
              <a:t></a:t>
            </a:r>
            <a:r>
              <a:rPr lang="en-US" sz="1800" b="0" i="1" dirty="0"/>
              <a:t> </a:t>
            </a:r>
            <a:r>
              <a:rPr lang="el-GR" sz="1800" b="0" dirty="0" smtClean="0"/>
              <a:t>μονάδες εργασίας και</a:t>
            </a:r>
            <a:r>
              <a:rPr lang="en-US" sz="1800" b="0" dirty="0" smtClean="0"/>
              <a:t> </a:t>
            </a:r>
            <a:r>
              <a:rPr lang="en-US" sz="1800" b="0" dirty="0"/>
              <a:t>0</a:t>
            </a:r>
            <a:r>
              <a:rPr lang="en-US" sz="1800" b="0" i="1" baseline="-25000" dirty="0"/>
              <a:t>C</a:t>
            </a:r>
            <a:r>
              <a:rPr lang="en-US" sz="1800" b="0" i="1" dirty="0"/>
              <a:t>K</a:t>
            </a:r>
            <a:r>
              <a:rPr lang="en-US" sz="1800" b="0" i="1" dirty="0">
                <a:sym typeface="Symbol" pitchFamily="18" charset="2"/>
              </a:rPr>
              <a:t></a:t>
            </a:r>
            <a:r>
              <a:rPr lang="en-US" sz="1800" b="0" dirty="0"/>
              <a:t> </a:t>
            </a:r>
            <a:r>
              <a:rPr lang="el-GR" sz="1800" b="0" dirty="0" smtClean="0"/>
              <a:t>μονάδες κεφαλαίου στους υπολογιστές. </a:t>
            </a:r>
            <a:endParaRPr lang="en-US" sz="1800" b="0" dirty="0"/>
          </a:p>
        </p:txBody>
      </p:sp>
      <p:pic>
        <p:nvPicPr>
          <p:cNvPr id="862226" name="Picture 862225"/>
          <p:cNvPicPr>
            <a:picLocks noChangeAspect="1"/>
          </p:cNvPicPr>
          <p:nvPr/>
        </p:nvPicPr>
        <p:blipFill>
          <a:blip r:embed="rId3" cstate="print"/>
          <a:srcRect/>
          <a:stretch>
            <a:fillRect/>
          </a:stretch>
        </p:blipFill>
        <p:spPr bwMode="auto">
          <a:xfrm>
            <a:off x="674688" y="2079625"/>
            <a:ext cx="5334000" cy="3400425"/>
          </a:xfrm>
          <a:prstGeom prst="rect">
            <a:avLst/>
          </a:prstGeom>
          <a:noFill/>
          <a:ln w="9525">
            <a:noFill/>
            <a:miter lim="800000"/>
            <a:headEnd/>
            <a:tailEnd/>
          </a:ln>
        </p:spPr>
      </p:pic>
      <p:pic>
        <p:nvPicPr>
          <p:cNvPr id="862227" name="Picture 862226"/>
          <p:cNvPicPr>
            <a:picLocks noChangeAspect="1"/>
          </p:cNvPicPr>
          <p:nvPr/>
        </p:nvPicPr>
        <p:blipFill>
          <a:blip r:embed="rId4" cstate="print"/>
          <a:srcRect/>
          <a:stretch>
            <a:fillRect/>
          </a:stretch>
        </p:blipFill>
        <p:spPr bwMode="auto">
          <a:xfrm>
            <a:off x="674688" y="2079625"/>
            <a:ext cx="5334000" cy="3400425"/>
          </a:xfrm>
          <a:prstGeom prst="rect">
            <a:avLst/>
          </a:prstGeom>
          <a:noFill/>
          <a:ln w="9525">
            <a:noFill/>
            <a:miter lim="800000"/>
            <a:headEnd/>
            <a:tailEnd/>
          </a:ln>
        </p:spPr>
      </p:pic>
      <p:pic>
        <p:nvPicPr>
          <p:cNvPr id="862228" name="Picture 862227"/>
          <p:cNvPicPr>
            <a:picLocks noChangeAspect="1"/>
          </p:cNvPicPr>
          <p:nvPr/>
        </p:nvPicPr>
        <p:blipFill>
          <a:blip r:embed="rId5" cstate="print"/>
          <a:srcRect/>
          <a:stretch>
            <a:fillRect/>
          </a:stretch>
        </p:blipFill>
        <p:spPr bwMode="auto">
          <a:xfrm>
            <a:off x="674688" y="2079625"/>
            <a:ext cx="5334000" cy="3400425"/>
          </a:xfrm>
          <a:prstGeom prst="rect">
            <a:avLst/>
          </a:prstGeom>
          <a:noFill/>
          <a:ln w="9525">
            <a:noFill/>
            <a:miter lim="800000"/>
            <a:headEnd/>
            <a:tailEnd/>
          </a:ln>
        </p:spPr>
      </p:pic>
      <p:pic>
        <p:nvPicPr>
          <p:cNvPr id="862229" name="Picture 862228"/>
          <p:cNvPicPr>
            <a:picLocks noChangeAspect="1"/>
          </p:cNvPicPr>
          <p:nvPr/>
        </p:nvPicPr>
        <p:blipFill>
          <a:blip r:embed="rId6" cstate="print"/>
          <a:srcRect/>
          <a:stretch>
            <a:fillRect/>
          </a:stretch>
        </p:blipFill>
        <p:spPr bwMode="auto">
          <a:xfrm>
            <a:off x="674688" y="2079625"/>
            <a:ext cx="5334000" cy="3400425"/>
          </a:xfrm>
          <a:prstGeom prst="rect">
            <a:avLst/>
          </a:prstGeom>
          <a:noFill/>
          <a:ln w="9525">
            <a:noFill/>
            <a:miter lim="800000"/>
            <a:headEnd/>
            <a:tailEnd/>
          </a:ln>
        </p:spPr>
      </p:pic>
      <p:pic>
        <p:nvPicPr>
          <p:cNvPr id="862230" name="Picture 862229"/>
          <p:cNvPicPr>
            <a:picLocks noChangeAspect="1"/>
          </p:cNvPicPr>
          <p:nvPr/>
        </p:nvPicPr>
        <p:blipFill>
          <a:blip r:embed="rId7" cstate="print"/>
          <a:srcRect/>
          <a:stretch>
            <a:fillRect/>
          </a:stretch>
        </p:blipFill>
        <p:spPr bwMode="auto">
          <a:xfrm>
            <a:off x="674688" y="2079625"/>
            <a:ext cx="5334000" cy="3400425"/>
          </a:xfrm>
          <a:prstGeom prst="rect">
            <a:avLst/>
          </a:prstGeom>
          <a:noFill/>
          <a:ln w="9525">
            <a:noFill/>
            <a:miter lim="800000"/>
            <a:headEnd/>
            <a:tailEnd/>
          </a:ln>
        </p:spPr>
      </p:pic>
      <p:pic>
        <p:nvPicPr>
          <p:cNvPr id="862233" name="Picture 862232"/>
          <p:cNvPicPr>
            <a:picLocks noChangeAspect="1"/>
          </p:cNvPicPr>
          <p:nvPr/>
        </p:nvPicPr>
        <p:blipFill>
          <a:blip r:embed="rId8" cstate="print"/>
          <a:srcRect/>
          <a:stretch>
            <a:fillRect/>
          </a:stretch>
        </p:blipFill>
        <p:spPr bwMode="auto">
          <a:xfrm>
            <a:off x="674688" y="2079625"/>
            <a:ext cx="5334000" cy="3400425"/>
          </a:xfrm>
          <a:prstGeom prst="rect">
            <a:avLst/>
          </a:prstGeom>
          <a:noFill/>
          <a:ln w="9525">
            <a:noFill/>
            <a:miter lim="800000"/>
            <a:headEnd/>
            <a:tailEnd/>
          </a:ln>
        </p:spPr>
      </p:pic>
      <p:pic>
        <p:nvPicPr>
          <p:cNvPr id="862232" name="Picture 862231"/>
          <p:cNvPicPr>
            <a:picLocks noChangeAspect="1"/>
          </p:cNvPicPr>
          <p:nvPr/>
        </p:nvPicPr>
        <p:blipFill>
          <a:blip r:embed="rId9" cstate="print"/>
          <a:srcRect/>
          <a:stretch>
            <a:fillRect/>
          </a:stretch>
        </p:blipFill>
        <p:spPr bwMode="auto">
          <a:xfrm>
            <a:off x="674688" y="2079625"/>
            <a:ext cx="5334000" cy="3400425"/>
          </a:xfrm>
          <a:prstGeom prst="rect">
            <a:avLst/>
          </a:prstGeom>
          <a:noFill/>
          <a:ln w="9525">
            <a:noFill/>
            <a:miter lim="800000"/>
            <a:headEnd/>
            <a:tailEnd/>
          </a:ln>
        </p:spPr>
      </p:pic>
      <p:pic>
        <p:nvPicPr>
          <p:cNvPr id="862231" name="Picture 862230"/>
          <p:cNvPicPr>
            <a:picLocks noChangeAspect="1"/>
          </p:cNvPicPr>
          <p:nvPr/>
        </p:nvPicPr>
        <p:blipFill>
          <a:blip r:embed="rId10" cstate="print"/>
          <a:srcRect/>
          <a:stretch>
            <a:fillRect/>
          </a:stretch>
        </p:blipFill>
        <p:spPr bwMode="auto">
          <a:xfrm>
            <a:off x="674688" y="2079625"/>
            <a:ext cx="5334000" cy="3400425"/>
          </a:xfrm>
          <a:prstGeom prst="rect">
            <a:avLst/>
          </a:prstGeom>
          <a:noFill/>
          <a:ln w="9525">
            <a:noFill/>
            <a:miter lim="800000"/>
            <a:headEnd/>
            <a:tailEnd/>
          </a:ln>
        </p:spPr>
      </p:pic>
      <p:sp>
        <p:nvSpPr>
          <p:cNvPr id="53263" name="Rectangle 28"/>
          <p:cNvSpPr>
            <a:spLocks noChangeArrowheads="1"/>
          </p:cNvSpPr>
          <p:nvPr/>
        </p:nvSpPr>
        <p:spPr bwMode="auto">
          <a:xfrm>
            <a:off x="973138" y="407988"/>
            <a:ext cx="7273925" cy="196850"/>
          </a:xfrm>
          <a:prstGeom prst="rect">
            <a:avLst/>
          </a:prstGeom>
          <a:solidFill>
            <a:srgbClr val="F5D8A5"/>
          </a:solidFill>
          <a:ln w="9525" algn="ctr">
            <a:noFill/>
            <a:round/>
            <a:headEnd/>
            <a:tailEnd/>
          </a:ln>
        </p:spPr>
        <p:txBody>
          <a:bodyPr/>
          <a:lstStyle/>
          <a:p>
            <a:endParaRPr lang="en-US" sz="3200" b="0">
              <a:solidFill>
                <a:schemeClr val="tx2"/>
              </a:solidFill>
            </a:endParaRPr>
          </a:p>
        </p:txBody>
      </p:sp>
      <p:sp>
        <p:nvSpPr>
          <p:cNvPr id="53264"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r>
              <a:rPr lang="en-US" sz="2400" dirty="0">
                <a:solidFill>
                  <a:srgbClr val="69134B"/>
                </a:solidFill>
              </a:rPr>
              <a:t>1 </a:t>
            </a:r>
            <a:r>
              <a:rPr lang="el-GR" sz="2400" dirty="0" smtClean="0">
                <a:solidFill>
                  <a:srgbClr val="69134B"/>
                </a:solidFill>
              </a:rPr>
              <a:t>Μετακίνηση Εργασίας Μεταξύ Χωρών</a:t>
            </a:r>
            <a:r>
              <a:rPr lang="en-US" sz="2400" dirty="0" smtClean="0">
                <a:solidFill>
                  <a:srgbClr val="69134B"/>
                </a:solidFill>
              </a:rPr>
              <a:t>: </a:t>
            </a:r>
            <a:r>
              <a:rPr lang="el-GR" sz="2400" dirty="0" smtClean="0">
                <a:solidFill>
                  <a:srgbClr val="69134B"/>
                </a:solidFill>
              </a:rPr>
              <a:t>Μετανάστευση</a:t>
            </a:r>
            <a:endParaRPr lang="en-US" sz="2400" dirty="0">
              <a:solidFill>
                <a:srgbClr val="69134B"/>
              </a:solidFill>
            </a:endParaRPr>
          </a:p>
        </p:txBody>
      </p:sp>
      <p:cxnSp>
        <p:nvCxnSpPr>
          <p:cNvPr id="53265" name="Straight Connector 30"/>
          <p:cNvCxnSpPr>
            <a:cxnSpLocks noChangeShapeType="1"/>
          </p:cNvCxnSpPr>
          <p:nvPr/>
        </p:nvCxnSpPr>
        <p:spPr bwMode="auto">
          <a:xfrm>
            <a:off x="566738" y="623888"/>
            <a:ext cx="7680325" cy="0"/>
          </a:xfrm>
          <a:prstGeom prst="line">
            <a:avLst/>
          </a:prstGeom>
          <a:noFill/>
          <a:ln w="19050" cap="rnd" algn="ctr">
            <a:solidFill>
              <a:srgbClr val="9C3A45"/>
            </a:solidFill>
            <a:prstDash val="sysDash"/>
            <a:round/>
            <a:headEnd/>
            <a:tailEnd/>
          </a:ln>
        </p:spPr>
      </p:cxnSp>
      <p:sp>
        <p:nvSpPr>
          <p:cNvPr id="53266" name="Text Box 23"/>
          <p:cNvSpPr txBox="1">
            <a:spLocks noChangeArrowheads="1"/>
          </p:cNvSpPr>
          <p:nvPr/>
        </p:nvSpPr>
        <p:spPr bwMode="auto">
          <a:xfrm>
            <a:off x="3246438" y="1625600"/>
            <a:ext cx="3953198" cy="307777"/>
          </a:xfrm>
          <a:prstGeom prst="rect">
            <a:avLst/>
          </a:prstGeom>
          <a:noFill/>
          <a:ln w="9525">
            <a:noFill/>
            <a:miter lim="800000"/>
            <a:headEnd/>
            <a:tailEnd/>
          </a:ln>
        </p:spPr>
        <p:txBody>
          <a:bodyPr wrap="none">
            <a:spAutoFit/>
          </a:bodyPr>
          <a:lstStyle/>
          <a:p>
            <a:r>
              <a:rPr lang="el-GR" dirty="0" smtClean="0">
                <a:solidFill>
                  <a:srgbClr val="8A3A6A"/>
                </a:solidFill>
              </a:rPr>
              <a:t>Αύξηση του Εγχώριου Εργατικού Δυναμικού</a:t>
            </a:r>
            <a:endParaRPr lang="en-US" dirty="0">
              <a:solidFill>
                <a:srgbClr val="8A3A6A"/>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2213"/>
                                        </p:tgtEl>
                                        <p:attrNameLst>
                                          <p:attrName>style.visibility</p:attrName>
                                        </p:attrNameLst>
                                      </p:cBhvr>
                                      <p:to>
                                        <p:strVal val="visible"/>
                                      </p:to>
                                    </p:set>
                                    <p:animEffect transition="in" filter="wipe(left)">
                                      <p:cBhvr>
                                        <p:cTn id="7" dur="500"/>
                                        <p:tgtEl>
                                          <p:spTgt spid="8622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62214"/>
                                        </p:tgtEl>
                                        <p:attrNameLst>
                                          <p:attrName>style.visibility</p:attrName>
                                        </p:attrNameLst>
                                      </p:cBhvr>
                                      <p:to>
                                        <p:strVal val="visible"/>
                                      </p:to>
                                    </p:set>
                                    <p:animEffect transition="in" filter="wipe(left)">
                                      <p:cBhvr>
                                        <p:cTn id="11" dur="500"/>
                                        <p:tgtEl>
                                          <p:spTgt spid="862214"/>
                                        </p:tgtEl>
                                      </p:cBhvr>
                                    </p:animEffect>
                                  </p:childTnLst>
                                </p:cTn>
                              </p:par>
                            </p:childTnLst>
                          </p:cTn>
                        </p:par>
                        <p:par>
                          <p:cTn id="12" fill="hold">
                            <p:stCondLst>
                              <p:cond delay="1000"/>
                            </p:stCondLst>
                            <p:childTnLst>
                              <p:par>
                                <p:cTn id="13" presetID="2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2"/>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7" dur="500"/>
                                        <p:tgtEl>
                                          <p:spTgt spid="2"/>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Effect transition="in" filter="wipe(left)">
                                      <p:cBhvr>
                                        <p:cTn id="29" dur="500"/>
                                        <p:tgtEl>
                                          <p:spTgt spid="14">
                                            <p:txEl>
                                              <p:pRg st="0" end="0"/>
                                            </p:txEl>
                                          </p:spTgt>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862226"/>
                                        </p:tgtEl>
                                        <p:attrNameLst>
                                          <p:attrName>style.visibility</p:attrName>
                                        </p:attrNameLst>
                                      </p:cBhvr>
                                      <p:to>
                                        <p:strVal val="visible"/>
                                      </p:to>
                                    </p:set>
                                    <p:animEffect transition="in" filter="wipe(left)">
                                      <p:cBhvr>
                                        <p:cTn id="33" dur="750"/>
                                        <p:tgtEl>
                                          <p:spTgt spid="862226"/>
                                        </p:tgtEl>
                                      </p:cBhvr>
                                    </p:animEffect>
                                  </p:childTnLst>
                                </p:cTn>
                              </p:par>
                            </p:childTnLst>
                          </p:cTn>
                        </p:par>
                        <p:par>
                          <p:cTn id="34" fill="hold">
                            <p:stCondLst>
                              <p:cond delay="3750"/>
                            </p:stCondLst>
                            <p:childTnLst>
                              <p:par>
                                <p:cTn id="35" presetID="22" presetClass="entr" presetSubtype="8" fill="hold" nodeType="afterEffect">
                                  <p:stCondLst>
                                    <p:cond delay="0"/>
                                  </p:stCondLst>
                                  <p:childTnLst>
                                    <p:set>
                                      <p:cBhvr>
                                        <p:cTn id="36" dur="1" fill="hold">
                                          <p:stCondLst>
                                            <p:cond delay="0"/>
                                          </p:stCondLst>
                                        </p:cTn>
                                        <p:tgtEl>
                                          <p:spTgt spid="862227"/>
                                        </p:tgtEl>
                                        <p:attrNameLst>
                                          <p:attrName>style.visibility</p:attrName>
                                        </p:attrNameLst>
                                      </p:cBhvr>
                                      <p:to>
                                        <p:strVal val="visible"/>
                                      </p:to>
                                    </p:set>
                                    <p:animEffect transition="in" filter="wipe(left)">
                                      <p:cBhvr>
                                        <p:cTn id="37" dur="750"/>
                                        <p:tgtEl>
                                          <p:spTgt spid="862227"/>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862228"/>
                                        </p:tgtEl>
                                        <p:attrNameLst>
                                          <p:attrName>style.visibility</p:attrName>
                                        </p:attrNameLst>
                                      </p:cBhvr>
                                      <p:to>
                                        <p:strVal val="visible"/>
                                      </p:to>
                                    </p:set>
                                    <p:animEffect transition="in" filter="wipe(left)">
                                      <p:cBhvr>
                                        <p:cTn id="41" dur="750"/>
                                        <p:tgtEl>
                                          <p:spTgt spid="86222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4">
                                            <p:txEl>
                                              <p:pRg st="1" end="1"/>
                                            </p:txEl>
                                          </p:spTgt>
                                        </p:tgtEl>
                                        <p:attrNameLst>
                                          <p:attrName>style.visibility</p:attrName>
                                        </p:attrNameLst>
                                      </p:cBhvr>
                                      <p:to>
                                        <p:strVal val="visible"/>
                                      </p:to>
                                    </p:set>
                                    <p:animEffect transition="in" filter="wipe(left)">
                                      <p:cBhvr>
                                        <p:cTn id="46" dur="500"/>
                                        <p:tgtEl>
                                          <p:spTgt spid="14">
                                            <p:txEl>
                                              <p:pRg st="1" end="1"/>
                                            </p:txEl>
                                          </p:spTgt>
                                        </p:tgtEl>
                                      </p:cBhvr>
                                    </p:animEffect>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862229"/>
                                        </p:tgtEl>
                                        <p:attrNameLst>
                                          <p:attrName>style.visibility</p:attrName>
                                        </p:attrNameLst>
                                      </p:cBhvr>
                                      <p:to>
                                        <p:strVal val="visible"/>
                                      </p:to>
                                    </p:set>
                                    <p:animEffect transition="in" filter="wipe(left)">
                                      <p:cBhvr>
                                        <p:cTn id="50" dur="750"/>
                                        <p:tgtEl>
                                          <p:spTgt spid="862229"/>
                                        </p:tgtEl>
                                      </p:cBhvr>
                                    </p:animEffect>
                                  </p:childTnLst>
                                </p:cTn>
                              </p:par>
                            </p:childTnLst>
                          </p:cTn>
                        </p:par>
                        <p:par>
                          <p:cTn id="51" fill="hold">
                            <p:stCondLst>
                              <p:cond delay="1250"/>
                            </p:stCondLst>
                            <p:childTnLst>
                              <p:par>
                                <p:cTn id="52" presetID="22" presetClass="entr" presetSubtype="8" fill="hold" nodeType="afterEffect">
                                  <p:stCondLst>
                                    <p:cond delay="0"/>
                                  </p:stCondLst>
                                  <p:childTnLst>
                                    <p:set>
                                      <p:cBhvr>
                                        <p:cTn id="53" dur="1" fill="hold">
                                          <p:stCondLst>
                                            <p:cond delay="0"/>
                                          </p:stCondLst>
                                        </p:cTn>
                                        <p:tgtEl>
                                          <p:spTgt spid="862230"/>
                                        </p:tgtEl>
                                        <p:attrNameLst>
                                          <p:attrName>style.visibility</p:attrName>
                                        </p:attrNameLst>
                                      </p:cBhvr>
                                      <p:to>
                                        <p:strVal val="visible"/>
                                      </p:to>
                                    </p:set>
                                    <p:animEffect transition="in" filter="wipe(left)">
                                      <p:cBhvr>
                                        <p:cTn id="54" dur="750"/>
                                        <p:tgtEl>
                                          <p:spTgt spid="862230"/>
                                        </p:tgtEl>
                                      </p:cBhvr>
                                    </p:animEffect>
                                  </p:childTnLst>
                                </p:cTn>
                              </p:par>
                            </p:childTnLst>
                          </p:cTn>
                        </p:par>
                        <p:par>
                          <p:cTn id="55" fill="hold">
                            <p:stCondLst>
                              <p:cond delay="2000"/>
                            </p:stCondLst>
                            <p:childTnLst>
                              <p:par>
                                <p:cTn id="56" presetID="22" presetClass="entr" presetSubtype="8" fill="hold" nodeType="afterEffect">
                                  <p:stCondLst>
                                    <p:cond delay="0"/>
                                  </p:stCondLst>
                                  <p:childTnLst>
                                    <p:set>
                                      <p:cBhvr>
                                        <p:cTn id="57" dur="1" fill="hold">
                                          <p:stCondLst>
                                            <p:cond delay="0"/>
                                          </p:stCondLst>
                                        </p:cTn>
                                        <p:tgtEl>
                                          <p:spTgt spid="862231"/>
                                        </p:tgtEl>
                                        <p:attrNameLst>
                                          <p:attrName>style.visibility</p:attrName>
                                        </p:attrNameLst>
                                      </p:cBhvr>
                                      <p:to>
                                        <p:strVal val="visible"/>
                                      </p:to>
                                    </p:set>
                                    <p:animEffect transition="in" filter="wipe(left)">
                                      <p:cBhvr>
                                        <p:cTn id="58" dur="750"/>
                                        <p:tgtEl>
                                          <p:spTgt spid="862231"/>
                                        </p:tgtEl>
                                      </p:cBhvr>
                                    </p:animEffect>
                                  </p:childTnLst>
                                </p:cTn>
                              </p:par>
                            </p:childTnLst>
                          </p:cTn>
                        </p:par>
                        <p:par>
                          <p:cTn id="59" fill="hold">
                            <p:stCondLst>
                              <p:cond delay="2750"/>
                            </p:stCondLst>
                            <p:childTnLst>
                              <p:par>
                                <p:cTn id="60" presetID="22" presetClass="entr" presetSubtype="4" fill="hold" nodeType="afterEffect">
                                  <p:stCondLst>
                                    <p:cond delay="0"/>
                                  </p:stCondLst>
                                  <p:childTnLst>
                                    <p:set>
                                      <p:cBhvr>
                                        <p:cTn id="61" dur="1" fill="hold">
                                          <p:stCondLst>
                                            <p:cond delay="0"/>
                                          </p:stCondLst>
                                        </p:cTn>
                                        <p:tgtEl>
                                          <p:spTgt spid="862232"/>
                                        </p:tgtEl>
                                        <p:attrNameLst>
                                          <p:attrName>style.visibility</p:attrName>
                                        </p:attrNameLst>
                                      </p:cBhvr>
                                      <p:to>
                                        <p:strVal val="visible"/>
                                      </p:to>
                                    </p:set>
                                    <p:animEffect transition="in" filter="wipe(down)">
                                      <p:cBhvr>
                                        <p:cTn id="62" dur="750"/>
                                        <p:tgtEl>
                                          <p:spTgt spid="862232"/>
                                        </p:tgtEl>
                                      </p:cBhvr>
                                    </p:animEffect>
                                  </p:childTnLst>
                                </p:cTn>
                              </p:par>
                            </p:childTnLst>
                          </p:cTn>
                        </p:par>
                        <p:par>
                          <p:cTn id="63" fill="hold">
                            <p:stCondLst>
                              <p:cond delay="3500"/>
                            </p:stCondLst>
                            <p:childTnLst>
                              <p:par>
                                <p:cTn id="64" presetID="22" presetClass="entr" presetSubtype="8" fill="hold" nodeType="afterEffect">
                                  <p:stCondLst>
                                    <p:cond delay="0"/>
                                  </p:stCondLst>
                                  <p:childTnLst>
                                    <p:set>
                                      <p:cBhvr>
                                        <p:cTn id="65" dur="1" fill="hold">
                                          <p:stCondLst>
                                            <p:cond delay="0"/>
                                          </p:stCondLst>
                                        </p:cTn>
                                        <p:tgtEl>
                                          <p:spTgt spid="862233"/>
                                        </p:tgtEl>
                                        <p:attrNameLst>
                                          <p:attrName>style.visibility</p:attrName>
                                        </p:attrNameLst>
                                      </p:cBhvr>
                                      <p:to>
                                        <p:strVal val="visible"/>
                                      </p:to>
                                    </p:set>
                                    <p:animEffect transition="in" filter="wipe(left)">
                                      <p:cBhvr>
                                        <p:cTn id="66" dur="750"/>
                                        <p:tgtEl>
                                          <p:spTgt spid="862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3" grpId="0" autoUpdateAnimBg="0"/>
      <p:bldP spid="862214" grpId="0" autoUpdateAnimBg="0"/>
      <p:bldP spid="16" grpId="0" animBg="1"/>
      <p:bldP spid="14" grpId="0" uiExpand="1" build="p" bldLvl="2"/>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 name="Rectangle 5"/>
          <p:cNvSpPr>
            <a:spLocks noChangeArrowheads="1"/>
          </p:cNvSpPr>
          <p:nvPr/>
        </p:nvSpPr>
        <p:spPr bwMode="auto">
          <a:xfrm>
            <a:off x="566738" y="820738"/>
            <a:ext cx="8359548" cy="461665"/>
          </a:xfrm>
          <a:prstGeom prst="rect">
            <a:avLst/>
          </a:prstGeom>
          <a:noFill/>
          <a:ln w="9525" algn="ctr">
            <a:noFill/>
            <a:miter lim="800000"/>
            <a:headEnd/>
            <a:tailEnd/>
          </a:ln>
        </p:spPr>
        <p:txBody>
          <a:bodyPr wrap="square">
            <a:spAutoFit/>
          </a:bodyPr>
          <a:lstStyle/>
          <a:p>
            <a:pPr>
              <a:spcBef>
                <a:spcPct val="20000"/>
              </a:spcBef>
            </a:pPr>
            <a:r>
              <a:rPr lang="el-GR" sz="2400" dirty="0" smtClean="0">
                <a:solidFill>
                  <a:srgbClr val="356A41"/>
                </a:solidFill>
              </a:rPr>
              <a:t>Μακροπρόθεσμες Επιπτώσεις της Μετανάστευσης</a:t>
            </a:r>
            <a:endParaRPr lang="en-US" sz="2400" dirty="0" smtClean="0">
              <a:solidFill>
                <a:srgbClr val="356A41"/>
              </a:solidFill>
            </a:endParaRPr>
          </a:p>
        </p:txBody>
      </p:sp>
      <p:sp>
        <p:nvSpPr>
          <p:cNvPr id="55298" name="Rectangle 6"/>
          <p:cNvSpPr>
            <a:spLocks noChangeArrowheads="1"/>
          </p:cNvSpPr>
          <p:nvPr/>
        </p:nvSpPr>
        <p:spPr bwMode="auto">
          <a:xfrm>
            <a:off x="566738" y="1217613"/>
            <a:ext cx="7947025" cy="400110"/>
          </a:xfrm>
          <a:prstGeom prst="rect">
            <a:avLst/>
          </a:prstGeom>
          <a:noFill/>
          <a:ln w="9525" algn="ctr">
            <a:noFill/>
            <a:miter lim="800000"/>
            <a:headEnd/>
            <a:tailEnd/>
          </a:ln>
        </p:spPr>
        <p:txBody>
          <a:bodyPr>
            <a:spAutoFit/>
          </a:bodyPr>
          <a:lstStyle/>
          <a:p>
            <a:pPr>
              <a:spcBef>
                <a:spcPct val="20000"/>
              </a:spcBef>
            </a:pPr>
            <a:r>
              <a:rPr lang="el-GR" sz="2000" dirty="0" smtClean="0">
                <a:solidFill>
                  <a:srgbClr val="3D68AF"/>
                </a:solidFill>
              </a:rPr>
              <a:t>Αύξηση της Ποσότητας του Εγχώριου Εργατικού Δυναμικού</a:t>
            </a:r>
            <a:endParaRPr lang="en-US" sz="2000" dirty="0" smtClean="0">
              <a:solidFill>
                <a:srgbClr val="3D68AF"/>
              </a:solidFill>
            </a:endParaRPr>
          </a:p>
        </p:txBody>
      </p:sp>
      <p:grpSp>
        <p:nvGrpSpPr>
          <p:cNvPr id="55299" name="Group 8"/>
          <p:cNvGrpSpPr>
            <a:grpSpLocks/>
          </p:cNvGrpSpPr>
          <p:nvPr/>
        </p:nvGrpSpPr>
        <p:grpSpPr bwMode="auto">
          <a:xfrm>
            <a:off x="587375" y="1600200"/>
            <a:ext cx="8367713" cy="4848225"/>
            <a:chOff x="566738" y="2200275"/>
            <a:chExt cx="7805737" cy="4219575"/>
          </a:xfrm>
        </p:grpSpPr>
        <p:sp>
          <p:nvSpPr>
            <p:cNvPr id="55320" name="Rectangle 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55321" name="Rectangle 10"/>
            <p:cNvSpPr>
              <a:spLocks noChangeArrowheads="1"/>
            </p:cNvSpPr>
            <p:nvPr/>
          </p:nvSpPr>
          <p:spPr bwMode="auto">
            <a:xfrm>
              <a:off x="581024" y="2219327"/>
              <a:ext cx="7772401" cy="285748"/>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55300" name="Text Box 7"/>
          <p:cNvSpPr txBox="1">
            <a:spLocks noChangeArrowheads="1"/>
          </p:cNvSpPr>
          <p:nvPr/>
        </p:nvSpPr>
        <p:spPr bwMode="auto">
          <a:xfrm>
            <a:off x="606425" y="1620838"/>
            <a:ext cx="2616200"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5-8 </a:t>
            </a:r>
            <a:r>
              <a:rPr lang="en-US" dirty="0">
                <a:solidFill>
                  <a:schemeClr val="bg2"/>
                </a:solidFill>
              </a:rPr>
              <a:t>(2 </a:t>
            </a:r>
            <a:r>
              <a:rPr lang="el-GR" dirty="0" smtClean="0">
                <a:solidFill>
                  <a:schemeClr val="bg2"/>
                </a:solidFill>
              </a:rPr>
              <a:t>από</a:t>
            </a:r>
            <a:r>
              <a:rPr lang="en-US" dirty="0" smtClean="0">
                <a:solidFill>
                  <a:schemeClr val="bg2"/>
                </a:solidFill>
              </a:rPr>
              <a:t> </a:t>
            </a:r>
            <a:r>
              <a:rPr lang="en-US" dirty="0">
                <a:solidFill>
                  <a:schemeClr val="bg2"/>
                </a:solidFill>
              </a:rPr>
              <a:t>2)</a:t>
            </a:r>
          </a:p>
        </p:txBody>
      </p:sp>
      <p:sp>
        <p:nvSpPr>
          <p:cNvPr id="55301" name="Rectangle 15"/>
          <p:cNvSpPr>
            <a:spLocks noChangeArrowheads="1"/>
          </p:cNvSpPr>
          <p:nvPr/>
        </p:nvSpPr>
        <p:spPr bwMode="auto">
          <a:xfrm>
            <a:off x="695325" y="2003425"/>
            <a:ext cx="5381625" cy="354330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4" name="Rectangle 13"/>
          <p:cNvSpPr>
            <a:spLocks noChangeArrowheads="1"/>
          </p:cNvSpPr>
          <p:nvPr/>
        </p:nvSpPr>
        <p:spPr bwMode="auto">
          <a:xfrm>
            <a:off x="6064250" y="2011363"/>
            <a:ext cx="2847975" cy="4185761"/>
          </a:xfrm>
          <a:prstGeom prst="rect">
            <a:avLst/>
          </a:prstGeom>
          <a:noFill/>
          <a:ln w="9525">
            <a:noFill/>
            <a:miter lim="800000"/>
            <a:headEnd/>
            <a:tailEnd/>
          </a:ln>
        </p:spPr>
        <p:txBody>
          <a:bodyPr>
            <a:spAutoFit/>
          </a:bodyPr>
          <a:lstStyle/>
          <a:p>
            <a:pPr>
              <a:spcBef>
                <a:spcPct val="10000"/>
              </a:spcBef>
              <a:spcAft>
                <a:spcPct val="10000"/>
              </a:spcAft>
            </a:pPr>
            <a:r>
              <a:rPr lang="el-GR" b="0" dirty="0" smtClean="0"/>
              <a:t>Μακροπρόθεσμα, η παραγωγή των δύο κλάδων προσαρμόζεται, έτσι ώστε οι λόγοι κεφαλαίου-εργασίας σε κάθε κλάδο στο σημείο </a:t>
            </a:r>
            <a:r>
              <a:rPr lang="en-US" b="0" i="1" dirty="0" smtClean="0"/>
              <a:t>B</a:t>
            </a:r>
            <a:r>
              <a:rPr lang="en-US" b="0" dirty="0" smtClean="0"/>
              <a:t> (</a:t>
            </a:r>
            <a:r>
              <a:rPr lang="el-GR" b="0" dirty="0" smtClean="0"/>
              <a:t>οι κλίσεις των</a:t>
            </a:r>
            <a:r>
              <a:rPr lang="en-US" b="0" i="1" dirty="0" smtClean="0"/>
              <a:t> </a:t>
            </a:r>
            <a:r>
              <a:rPr lang="en-US" b="0" dirty="0"/>
              <a:t>0</a:t>
            </a:r>
            <a:r>
              <a:rPr lang="en-US" b="0" i="1" baseline="-25000" dirty="0"/>
              <a:t>S</a:t>
            </a:r>
            <a:r>
              <a:rPr lang="en-US" b="0" i="1" dirty="0">
                <a:sym typeface="Symbol" pitchFamily="18" charset="2"/>
              </a:rPr>
              <a:t></a:t>
            </a:r>
            <a:r>
              <a:rPr lang="en-US" b="0" i="1" dirty="0"/>
              <a:t>B </a:t>
            </a:r>
            <a:r>
              <a:rPr lang="el-GR" b="0" dirty="0" smtClean="0"/>
              <a:t>και</a:t>
            </a:r>
            <a:r>
              <a:rPr lang="en-US" b="0" i="1" dirty="0" smtClean="0"/>
              <a:t> </a:t>
            </a:r>
            <a:r>
              <a:rPr lang="en-US" b="0" dirty="0"/>
              <a:t>0</a:t>
            </a:r>
            <a:r>
              <a:rPr lang="en-US" b="0" i="1" baseline="-25000" dirty="0"/>
              <a:t>C</a:t>
            </a:r>
            <a:r>
              <a:rPr lang="en-US" b="0" i="1" dirty="0"/>
              <a:t>B</a:t>
            </a:r>
            <a:r>
              <a:rPr lang="en-US" b="0" dirty="0"/>
              <a:t>) </a:t>
            </a:r>
            <a:r>
              <a:rPr lang="el-GR" b="0" dirty="0" smtClean="0"/>
              <a:t>δεν μεταβάλλονται από την αρχική ισορροπία στο σημείο </a:t>
            </a:r>
            <a:r>
              <a:rPr lang="en-US" b="0" i="1" dirty="0" smtClean="0"/>
              <a:t>A </a:t>
            </a:r>
            <a:r>
              <a:rPr lang="en-US" b="0" dirty="0" smtClean="0"/>
              <a:t>(</a:t>
            </a:r>
            <a:r>
              <a:rPr lang="el-GR" b="0" dirty="0" smtClean="0"/>
              <a:t>κλίσεις των</a:t>
            </a:r>
            <a:r>
              <a:rPr lang="en-US" b="0" dirty="0" smtClean="0"/>
              <a:t> </a:t>
            </a:r>
            <a:r>
              <a:rPr lang="en-US" b="0" dirty="0"/>
              <a:t>0</a:t>
            </a:r>
            <a:r>
              <a:rPr lang="en-US" b="0" i="1" baseline="-25000" dirty="0"/>
              <a:t>S</a:t>
            </a:r>
            <a:r>
              <a:rPr lang="en-US" b="0" i="1" dirty="0"/>
              <a:t>A </a:t>
            </a:r>
            <a:r>
              <a:rPr lang="el-GR" b="0" dirty="0" smtClean="0"/>
              <a:t>και</a:t>
            </a:r>
            <a:r>
              <a:rPr lang="en-US" b="0" i="1" dirty="0" smtClean="0"/>
              <a:t> </a:t>
            </a:r>
            <a:r>
              <a:rPr lang="en-US" b="0" dirty="0"/>
              <a:t>0</a:t>
            </a:r>
            <a:r>
              <a:rPr lang="en-US" b="0" i="1" baseline="-25000" dirty="0"/>
              <a:t>C</a:t>
            </a:r>
            <a:r>
              <a:rPr lang="en-US" b="0" i="1" dirty="0"/>
              <a:t>A</a:t>
            </a:r>
            <a:r>
              <a:rPr lang="en-US" b="0" dirty="0"/>
              <a:t>). </a:t>
            </a:r>
            <a:r>
              <a:rPr lang="el-GR" b="0" dirty="0" smtClean="0"/>
              <a:t>Για να πετύχουμε αυτό το αποτέλεσμα, όλο το νέο εργατικό δυναμικό που προέρχεται από τη μετανάστευση κατανέμεται στον κλάδο υποδημάτων, και το κεφάλαιο και η </a:t>
            </a:r>
            <a:r>
              <a:rPr lang="el-GR" b="0" i="1" dirty="0" smtClean="0"/>
              <a:t>επιπρόσθετη</a:t>
            </a:r>
            <a:r>
              <a:rPr lang="el-GR" b="0" dirty="0" smtClean="0"/>
              <a:t> εργασία μεταφέρονται από τους υπολογιστές προς τα υποδήματα, διατηρώντας το λόγο κεφαλαίου-εργασίας και στους δύο κλάδους αμετάβλητο.</a:t>
            </a:r>
          </a:p>
        </p:txBody>
      </p:sp>
      <p:pic>
        <p:nvPicPr>
          <p:cNvPr id="55303" name="Picture 862225"/>
          <p:cNvPicPr>
            <a:picLocks noChangeAspect="1"/>
          </p:cNvPicPr>
          <p:nvPr/>
        </p:nvPicPr>
        <p:blipFill>
          <a:blip r:embed="rId3" cstate="print"/>
          <a:srcRect/>
          <a:stretch>
            <a:fillRect/>
          </a:stretch>
        </p:blipFill>
        <p:spPr bwMode="auto">
          <a:xfrm>
            <a:off x="674688" y="2079625"/>
            <a:ext cx="5334000" cy="3400425"/>
          </a:xfrm>
          <a:prstGeom prst="rect">
            <a:avLst/>
          </a:prstGeom>
          <a:noFill/>
          <a:ln w="9525">
            <a:noFill/>
            <a:miter lim="800000"/>
            <a:headEnd/>
            <a:tailEnd/>
          </a:ln>
        </p:spPr>
      </p:pic>
      <p:pic>
        <p:nvPicPr>
          <p:cNvPr id="55304" name="Picture 862226"/>
          <p:cNvPicPr>
            <a:picLocks noChangeAspect="1"/>
          </p:cNvPicPr>
          <p:nvPr/>
        </p:nvPicPr>
        <p:blipFill>
          <a:blip r:embed="rId4" cstate="print"/>
          <a:srcRect/>
          <a:stretch>
            <a:fillRect/>
          </a:stretch>
        </p:blipFill>
        <p:spPr bwMode="auto">
          <a:xfrm>
            <a:off x="674688" y="2079625"/>
            <a:ext cx="5334000" cy="3400425"/>
          </a:xfrm>
          <a:prstGeom prst="rect">
            <a:avLst/>
          </a:prstGeom>
          <a:noFill/>
          <a:ln w="9525">
            <a:noFill/>
            <a:miter lim="800000"/>
            <a:headEnd/>
            <a:tailEnd/>
          </a:ln>
        </p:spPr>
      </p:pic>
      <p:pic>
        <p:nvPicPr>
          <p:cNvPr id="55305" name="Picture 862227"/>
          <p:cNvPicPr>
            <a:picLocks noChangeAspect="1"/>
          </p:cNvPicPr>
          <p:nvPr/>
        </p:nvPicPr>
        <p:blipFill>
          <a:blip r:embed="rId5" cstate="print"/>
          <a:srcRect/>
          <a:stretch>
            <a:fillRect/>
          </a:stretch>
        </p:blipFill>
        <p:spPr bwMode="auto">
          <a:xfrm>
            <a:off x="674688" y="2079625"/>
            <a:ext cx="5334000" cy="3400425"/>
          </a:xfrm>
          <a:prstGeom prst="rect">
            <a:avLst/>
          </a:prstGeom>
          <a:noFill/>
          <a:ln w="9525">
            <a:noFill/>
            <a:miter lim="800000"/>
            <a:headEnd/>
            <a:tailEnd/>
          </a:ln>
        </p:spPr>
      </p:pic>
      <p:pic>
        <p:nvPicPr>
          <p:cNvPr id="55306" name="Picture 862228"/>
          <p:cNvPicPr>
            <a:picLocks noChangeAspect="1"/>
          </p:cNvPicPr>
          <p:nvPr/>
        </p:nvPicPr>
        <p:blipFill>
          <a:blip r:embed="rId6" cstate="print"/>
          <a:srcRect/>
          <a:stretch>
            <a:fillRect/>
          </a:stretch>
        </p:blipFill>
        <p:spPr bwMode="auto">
          <a:xfrm>
            <a:off x="674688" y="2079625"/>
            <a:ext cx="5334000" cy="3400425"/>
          </a:xfrm>
          <a:prstGeom prst="rect">
            <a:avLst/>
          </a:prstGeom>
          <a:noFill/>
          <a:ln w="9525">
            <a:noFill/>
            <a:miter lim="800000"/>
            <a:headEnd/>
            <a:tailEnd/>
          </a:ln>
        </p:spPr>
      </p:pic>
      <p:pic>
        <p:nvPicPr>
          <p:cNvPr id="55307" name="Picture 862229"/>
          <p:cNvPicPr>
            <a:picLocks noChangeAspect="1"/>
          </p:cNvPicPr>
          <p:nvPr/>
        </p:nvPicPr>
        <p:blipFill>
          <a:blip r:embed="rId7" cstate="print"/>
          <a:srcRect/>
          <a:stretch>
            <a:fillRect/>
          </a:stretch>
        </p:blipFill>
        <p:spPr bwMode="auto">
          <a:xfrm>
            <a:off x="674688" y="2079625"/>
            <a:ext cx="5334000" cy="3400425"/>
          </a:xfrm>
          <a:prstGeom prst="rect">
            <a:avLst/>
          </a:prstGeom>
          <a:noFill/>
          <a:ln w="9525">
            <a:noFill/>
            <a:miter lim="800000"/>
            <a:headEnd/>
            <a:tailEnd/>
          </a:ln>
        </p:spPr>
      </p:pic>
      <p:pic>
        <p:nvPicPr>
          <p:cNvPr id="55308" name="Picture 862232"/>
          <p:cNvPicPr>
            <a:picLocks noChangeAspect="1"/>
          </p:cNvPicPr>
          <p:nvPr/>
        </p:nvPicPr>
        <p:blipFill>
          <a:blip r:embed="rId8" cstate="print"/>
          <a:srcRect/>
          <a:stretch>
            <a:fillRect/>
          </a:stretch>
        </p:blipFill>
        <p:spPr bwMode="auto">
          <a:xfrm>
            <a:off x="674688" y="2079625"/>
            <a:ext cx="5334000" cy="3400425"/>
          </a:xfrm>
          <a:prstGeom prst="rect">
            <a:avLst/>
          </a:prstGeom>
          <a:noFill/>
          <a:ln w="9525">
            <a:noFill/>
            <a:miter lim="800000"/>
            <a:headEnd/>
            <a:tailEnd/>
          </a:ln>
        </p:spPr>
      </p:pic>
      <p:pic>
        <p:nvPicPr>
          <p:cNvPr id="55309" name="Picture 862231"/>
          <p:cNvPicPr>
            <a:picLocks noChangeAspect="1"/>
          </p:cNvPicPr>
          <p:nvPr/>
        </p:nvPicPr>
        <p:blipFill>
          <a:blip r:embed="rId9" cstate="print"/>
          <a:srcRect/>
          <a:stretch>
            <a:fillRect/>
          </a:stretch>
        </p:blipFill>
        <p:spPr bwMode="auto">
          <a:xfrm>
            <a:off x="674688" y="2079625"/>
            <a:ext cx="5334000" cy="3400425"/>
          </a:xfrm>
          <a:prstGeom prst="rect">
            <a:avLst/>
          </a:prstGeom>
          <a:noFill/>
          <a:ln w="9525">
            <a:noFill/>
            <a:miter lim="800000"/>
            <a:headEnd/>
            <a:tailEnd/>
          </a:ln>
        </p:spPr>
      </p:pic>
      <p:pic>
        <p:nvPicPr>
          <p:cNvPr id="55310" name="Picture 862230"/>
          <p:cNvPicPr>
            <a:picLocks noChangeAspect="1"/>
          </p:cNvPicPr>
          <p:nvPr/>
        </p:nvPicPr>
        <p:blipFill>
          <a:blip r:embed="rId10" cstate="print"/>
          <a:srcRect/>
          <a:stretch>
            <a:fillRect/>
          </a:stretch>
        </p:blipFill>
        <p:spPr bwMode="auto">
          <a:xfrm>
            <a:off x="674688" y="2079625"/>
            <a:ext cx="5334000" cy="3400425"/>
          </a:xfrm>
          <a:prstGeom prst="rect">
            <a:avLst/>
          </a:prstGeom>
          <a:noFill/>
          <a:ln w="9525">
            <a:noFill/>
            <a:miter lim="800000"/>
            <a:headEnd/>
            <a:tailEnd/>
          </a:ln>
        </p:spPr>
      </p:pic>
      <p:pic>
        <p:nvPicPr>
          <p:cNvPr id="862234" name="Picture 862233"/>
          <p:cNvPicPr>
            <a:picLocks noChangeAspect="1"/>
          </p:cNvPicPr>
          <p:nvPr/>
        </p:nvPicPr>
        <p:blipFill>
          <a:blip r:embed="rId11" cstate="print"/>
          <a:srcRect/>
          <a:stretch>
            <a:fillRect/>
          </a:stretch>
        </p:blipFill>
        <p:spPr bwMode="auto">
          <a:xfrm>
            <a:off x="674688" y="2079625"/>
            <a:ext cx="5334000" cy="3400425"/>
          </a:xfrm>
          <a:prstGeom prst="rect">
            <a:avLst/>
          </a:prstGeom>
          <a:noFill/>
          <a:ln w="9525">
            <a:noFill/>
            <a:miter lim="800000"/>
            <a:headEnd/>
            <a:tailEnd/>
          </a:ln>
        </p:spPr>
      </p:pic>
      <p:pic>
        <p:nvPicPr>
          <p:cNvPr id="862235" name="Picture 862234"/>
          <p:cNvPicPr>
            <a:picLocks noChangeAspect="1"/>
          </p:cNvPicPr>
          <p:nvPr/>
        </p:nvPicPr>
        <p:blipFill>
          <a:blip r:embed="rId12" cstate="print"/>
          <a:srcRect/>
          <a:stretch>
            <a:fillRect/>
          </a:stretch>
        </p:blipFill>
        <p:spPr bwMode="auto">
          <a:xfrm>
            <a:off x="674688" y="2079625"/>
            <a:ext cx="5334000" cy="3400425"/>
          </a:xfrm>
          <a:prstGeom prst="rect">
            <a:avLst/>
          </a:prstGeom>
          <a:noFill/>
          <a:ln w="9525">
            <a:noFill/>
            <a:miter lim="800000"/>
            <a:headEnd/>
            <a:tailEnd/>
          </a:ln>
        </p:spPr>
      </p:pic>
      <p:pic>
        <p:nvPicPr>
          <p:cNvPr id="862236" name="Picture 862235"/>
          <p:cNvPicPr>
            <a:picLocks noChangeAspect="1"/>
          </p:cNvPicPr>
          <p:nvPr/>
        </p:nvPicPr>
        <p:blipFill>
          <a:blip r:embed="rId13" cstate="print"/>
          <a:srcRect/>
          <a:stretch>
            <a:fillRect/>
          </a:stretch>
        </p:blipFill>
        <p:spPr bwMode="auto">
          <a:xfrm>
            <a:off x="674688" y="2079625"/>
            <a:ext cx="5334000" cy="3400425"/>
          </a:xfrm>
          <a:prstGeom prst="rect">
            <a:avLst/>
          </a:prstGeom>
          <a:noFill/>
          <a:ln w="9525">
            <a:noFill/>
            <a:miter lim="800000"/>
            <a:headEnd/>
            <a:tailEnd/>
          </a:ln>
        </p:spPr>
      </p:pic>
      <p:pic>
        <p:nvPicPr>
          <p:cNvPr id="862237" name="Picture 862236"/>
          <p:cNvPicPr>
            <a:picLocks noChangeAspect="1"/>
          </p:cNvPicPr>
          <p:nvPr/>
        </p:nvPicPr>
        <p:blipFill>
          <a:blip r:embed="rId14" cstate="print"/>
          <a:srcRect/>
          <a:stretch>
            <a:fillRect/>
          </a:stretch>
        </p:blipFill>
        <p:spPr bwMode="auto">
          <a:xfrm>
            <a:off x="674688" y="2079625"/>
            <a:ext cx="5334000" cy="3400425"/>
          </a:xfrm>
          <a:prstGeom prst="rect">
            <a:avLst/>
          </a:prstGeom>
          <a:noFill/>
          <a:ln w="9525">
            <a:noFill/>
            <a:miter lim="800000"/>
            <a:headEnd/>
            <a:tailEnd/>
          </a:ln>
        </p:spPr>
      </p:pic>
      <p:pic>
        <p:nvPicPr>
          <p:cNvPr id="862238" name="Picture 862237"/>
          <p:cNvPicPr>
            <a:picLocks noChangeAspect="1"/>
          </p:cNvPicPr>
          <p:nvPr/>
        </p:nvPicPr>
        <p:blipFill>
          <a:blip r:embed="rId15" cstate="print"/>
          <a:srcRect/>
          <a:stretch>
            <a:fillRect/>
          </a:stretch>
        </p:blipFill>
        <p:spPr bwMode="auto">
          <a:xfrm>
            <a:off x="674688" y="2079625"/>
            <a:ext cx="5334000" cy="3400425"/>
          </a:xfrm>
          <a:prstGeom prst="rect">
            <a:avLst/>
          </a:prstGeom>
          <a:noFill/>
          <a:ln w="9525">
            <a:noFill/>
            <a:miter lim="800000"/>
            <a:headEnd/>
            <a:tailEnd/>
          </a:ln>
        </p:spPr>
      </p:pic>
      <p:sp>
        <p:nvSpPr>
          <p:cNvPr id="55316" name="Rectangle 28"/>
          <p:cNvSpPr>
            <a:spLocks noChangeArrowheads="1"/>
          </p:cNvSpPr>
          <p:nvPr/>
        </p:nvSpPr>
        <p:spPr bwMode="auto">
          <a:xfrm>
            <a:off x="973138" y="407988"/>
            <a:ext cx="7273925" cy="196850"/>
          </a:xfrm>
          <a:prstGeom prst="rect">
            <a:avLst/>
          </a:prstGeom>
          <a:solidFill>
            <a:srgbClr val="F5D8A5"/>
          </a:solidFill>
          <a:ln w="9525" algn="ctr">
            <a:noFill/>
            <a:round/>
            <a:headEnd/>
            <a:tailEnd/>
          </a:ln>
        </p:spPr>
        <p:txBody>
          <a:bodyPr/>
          <a:lstStyle/>
          <a:p>
            <a:endParaRPr lang="en-US" sz="3200" b="0">
              <a:solidFill>
                <a:schemeClr val="tx2"/>
              </a:solidFill>
            </a:endParaRPr>
          </a:p>
        </p:txBody>
      </p:sp>
      <p:sp>
        <p:nvSpPr>
          <p:cNvPr id="55317"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r>
              <a:rPr lang="en-US" sz="2400" dirty="0">
                <a:solidFill>
                  <a:srgbClr val="69134B"/>
                </a:solidFill>
              </a:rPr>
              <a:t>1 </a:t>
            </a:r>
            <a:r>
              <a:rPr lang="el-GR" sz="2400" dirty="0" smtClean="0">
                <a:solidFill>
                  <a:srgbClr val="69134B"/>
                </a:solidFill>
              </a:rPr>
              <a:t>Μετακίνηση Εργασίας Μεταξύ Χωρών</a:t>
            </a:r>
            <a:r>
              <a:rPr lang="en-US" sz="2400" dirty="0" smtClean="0">
                <a:solidFill>
                  <a:srgbClr val="69134B"/>
                </a:solidFill>
              </a:rPr>
              <a:t>: </a:t>
            </a:r>
            <a:r>
              <a:rPr lang="el-GR" sz="2400" dirty="0" smtClean="0">
                <a:solidFill>
                  <a:srgbClr val="69134B"/>
                </a:solidFill>
              </a:rPr>
              <a:t>Μετανάστευση</a:t>
            </a:r>
            <a:endParaRPr lang="en-US" sz="2400" dirty="0">
              <a:solidFill>
                <a:srgbClr val="69134B"/>
              </a:solidFill>
            </a:endParaRPr>
          </a:p>
        </p:txBody>
      </p:sp>
      <p:cxnSp>
        <p:nvCxnSpPr>
          <p:cNvPr id="55318" name="Straight Connector 30"/>
          <p:cNvCxnSpPr>
            <a:cxnSpLocks noChangeShapeType="1"/>
          </p:cNvCxnSpPr>
          <p:nvPr/>
        </p:nvCxnSpPr>
        <p:spPr bwMode="auto">
          <a:xfrm>
            <a:off x="566738" y="623888"/>
            <a:ext cx="7680325" cy="0"/>
          </a:xfrm>
          <a:prstGeom prst="line">
            <a:avLst/>
          </a:prstGeom>
          <a:noFill/>
          <a:ln w="19050" cap="rnd" algn="ctr">
            <a:solidFill>
              <a:srgbClr val="9C3A45"/>
            </a:solidFill>
            <a:prstDash val="sysDash"/>
            <a:round/>
            <a:headEnd/>
            <a:tailEnd/>
          </a:ln>
        </p:spPr>
      </p:cxnSp>
      <p:sp>
        <p:nvSpPr>
          <p:cNvPr id="55319" name="Text Box 26"/>
          <p:cNvSpPr txBox="1">
            <a:spLocks noChangeArrowheads="1"/>
          </p:cNvSpPr>
          <p:nvPr/>
        </p:nvSpPr>
        <p:spPr bwMode="auto">
          <a:xfrm>
            <a:off x="3232150" y="1611313"/>
            <a:ext cx="4977516" cy="544765"/>
          </a:xfrm>
          <a:prstGeom prst="rect">
            <a:avLst/>
          </a:prstGeom>
          <a:noFill/>
          <a:ln w="9525">
            <a:noFill/>
            <a:miter lim="800000"/>
            <a:headEnd/>
            <a:tailEnd/>
          </a:ln>
        </p:spPr>
        <p:txBody>
          <a:bodyPr wrap="none">
            <a:spAutoFit/>
          </a:bodyPr>
          <a:lstStyle/>
          <a:p>
            <a:pPr>
              <a:spcBef>
                <a:spcPct val="10000"/>
              </a:spcBef>
              <a:spcAft>
                <a:spcPct val="10000"/>
              </a:spcAft>
            </a:pPr>
            <a:r>
              <a:rPr lang="el-GR" dirty="0" smtClean="0">
                <a:solidFill>
                  <a:srgbClr val="8A3A6A"/>
                </a:solidFill>
              </a:rPr>
              <a:t>Αύξηση του Εγχώριου Εργατικού Δυναμικού</a:t>
            </a:r>
            <a:r>
              <a:rPr lang="en-US" dirty="0" smtClean="0">
                <a:solidFill>
                  <a:srgbClr val="8A3A6A"/>
                </a:solidFill>
              </a:rPr>
              <a:t> (</a:t>
            </a:r>
            <a:r>
              <a:rPr lang="el-GR" dirty="0" smtClean="0">
                <a:solidFill>
                  <a:srgbClr val="8A3A6A"/>
                </a:solidFill>
              </a:rPr>
              <a:t>συνέχεια</a:t>
            </a:r>
            <a:r>
              <a:rPr lang="en-US" dirty="0" smtClean="0">
                <a:solidFill>
                  <a:srgbClr val="8A3A6A"/>
                </a:solidFill>
              </a:rPr>
              <a:t>)</a:t>
            </a:r>
            <a:r>
              <a:rPr lang="en-US" dirty="0" smtClean="0"/>
              <a:t>  </a:t>
            </a:r>
            <a:endParaRPr lang="en-US" dirty="0"/>
          </a:p>
          <a:p>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862234"/>
                                        </p:tgtEl>
                                        <p:attrNameLst>
                                          <p:attrName>style.visibility</p:attrName>
                                        </p:attrNameLst>
                                      </p:cBhvr>
                                      <p:to>
                                        <p:strVal val="visible"/>
                                      </p:to>
                                    </p:set>
                                    <p:animEffect transition="in" filter="wipe(right)">
                                      <p:cBhvr>
                                        <p:cTn id="11" dur="750"/>
                                        <p:tgtEl>
                                          <p:spTgt spid="862234"/>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862235"/>
                                        </p:tgtEl>
                                        <p:attrNameLst>
                                          <p:attrName>style.visibility</p:attrName>
                                        </p:attrNameLst>
                                      </p:cBhvr>
                                      <p:to>
                                        <p:strVal val="visible"/>
                                      </p:to>
                                    </p:set>
                                    <p:animEffect transition="in" filter="wipe(up)">
                                      <p:cBhvr>
                                        <p:cTn id="15" dur="750"/>
                                        <p:tgtEl>
                                          <p:spTgt spid="862235"/>
                                        </p:tgtEl>
                                      </p:cBhvr>
                                    </p:animEffect>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862236"/>
                                        </p:tgtEl>
                                        <p:attrNameLst>
                                          <p:attrName>style.visibility</p:attrName>
                                        </p:attrNameLst>
                                      </p:cBhvr>
                                      <p:to>
                                        <p:strVal val="visible"/>
                                      </p:to>
                                    </p:set>
                                    <p:animEffect transition="in" filter="wipe(up)">
                                      <p:cBhvr>
                                        <p:cTn id="19" dur="750"/>
                                        <p:tgtEl>
                                          <p:spTgt spid="862236"/>
                                        </p:tgtEl>
                                      </p:cBhvr>
                                    </p:animEffect>
                                  </p:childTnLst>
                                </p:cTn>
                              </p:par>
                            </p:childTnLst>
                          </p:cTn>
                        </p:par>
                        <p:par>
                          <p:cTn id="20" fill="hold">
                            <p:stCondLst>
                              <p:cond delay="2750"/>
                            </p:stCondLst>
                            <p:childTnLst>
                              <p:par>
                                <p:cTn id="21" presetID="22" presetClass="entr" presetSubtype="8" fill="hold" nodeType="afterEffect">
                                  <p:stCondLst>
                                    <p:cond delay="0"/>
                                  </p:stCondLst>
                                  <p:childTnLst>
                                    <p:set>
                                      <p:cBhvr>
                                        <p:cTn id="22" dur="1" fill="hold">
                                          <p:stCondLst>
                                            <p:cond delay="0"/>
                                          </p:stCondLst>
                                        </p:cTn>
                                        <p:tgtEl>
                                          <p:spTgt spid="862237"/>
                                        </p:tgtEl>
                                        <p:attrNameLst>
                                          <p:attrName>style.visibility</p:attrName>
                                        </p:attrNameLst>
                                      </p:cBhvr>
                                      <p:to>
                                        <p:strVal val="visible"/>
                                      </p:to>
                                    </p:set>
                                    <p:animEffect transition="in" filter="wipe(left)">
                                      <p:cBhvr>
                                        <p:cTn id="23" dur="750"/>
                                        <p:tgtEl>
                                          <p:spTgt spid="8622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862238"/>
                                        </p:tgtEl>
                                        <p:attrNameLst>
                                          <p:attrName>style.visibility</p:attrName>
                                        </p:attrNameLst>
                                      </p:cBhvr>
                                      <p:to>
                                        <p:strVal val="visible"/>
                                      </p:to>
                                    </p:set>
                                    <p:animEffect transition="in" filter="wipe(right)">
                                      <p:cBhvr>
                                        <p:cTn id="27" dur="750"/>
                                        <p:tgtEl>
                                          <p:spTgt spid="862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bldLvl="2"/>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2213" name="Rectangle 5"/>
          <p:cNvSpPr>
            <a:spLocks noChangeArrowheads="1"/>
          </p:cNvSpPr>
          <p:nvPr/>
        </p:nvSpPr>
        <p:spPr bwMode="auto">
          <a:xfrm>
            <a:off x="566737" y="820738"/>
            <a:ext cx="8345033" cy="461665"/>
          </a:xfrm>
          <a:prstGeom prst="rect">
            <a:avLst/>
          </a:prstGeom>
          <a:noFill/>
          <a:ln w="9525" algn="ctr">
            <a:noFill/>
            <a:miter lim="800000"/>
            <a:headEnd/>
            <a:tailEnd/>
          </a:ln>
        </p:spPr>
        <p:txBody>
          <a:bodyPr wrap="square">
            <a:spAutoFit/>
          </a:bodyPr>
          <a:lstStyle/>
          <a:p>
            <a:pPr>
              <a:spcBef>
                <a:spcPct val="20000"/>
              </a:spcBef>
            </a:pPr>
            <a:r>
              <a:rPr lang="el-GR" sz="2400" dirty="0" smtClean="0">
                <a:solidFill>
                  <a:srgbClr val="356A41"/>
                </a:solidFill>
              </a:rPr>
              <a:t>Μακροπρόθεσμες Επιπτώσεις της Μετανάστευσης</a:t>
            </a:r>
            <a:endParaRPr lang="en-US" sz="2400" dirty="0" smtClean="0">
              <a:solidFill>
                <a:srgbClr val="356A41"/>
              </a:solidFill>
            </a:endParaRPr>
          </a:p>
        </p:txBody>
      </p:sp>
      <p:sp>
        <p:nvSpPr>
          <p:cNvPr id="862214" name="Rectangle 6"/>
          <p:cNvSpPr>
            <a:spLocks noChangeArrowheads="1"/>
          </p:cNvSpPr>
          <p:nvPr/>
        </p:nvSpPr>
        <p:spPr bwMode="auto">
          <a:xfrm>
            <a:off x="566738" y="1227138"/>
            <a:ext cx="7947025" cy="400050"/>
          </a:xfrm>
          <a:prstGeom prst="rect">
            <a:avLst/>
          </a:prstGeom>
          <a:noFill/>
          <a:ln w="9525" algn="ctr">
            <a:noFill/>
            <a:miter lim="800000"/>
            <a:headEnd/>
            <a:tailEnd/>
          </a:ln>
        </p:spPr>
        <p:txBody>
          <a:bodyPr>
            <a:spAutoFit/>
          </a:bodyPr>
          <a:lstStyle/>
          <a:p>
            <a:pPr>
              <a:spcBef>
                <a:spcPct val="20000"/>
              </a:spcBef>
            </a:pPr>
            <a:r>
              <a:rPr lang="el-GR" sz="2000" dirty="0" smtClean="0">
                <a:solidFill>
                  <a:srgbClr val="3D68AF"/>
                </a:solidFill>
              </a:rPr>
              <a:t>Επίπτωση της Μετανάστευσης στην Παραγωγή των Κλάδων</a:t>
            </a:r>
            <a:endParaRPr lang="en-US" sz="2000" dirty="0">
              <a:solidFill>
                <a:srgbClr val="3D68AF"/>
              </a:solidFill>
            </a:endParaRPr>
          </a:p>
        </p:txBody>
      </p:sp>
      <p:grpSp>
        <p:nvGrpSpPr>
          <p:cNvPr id="2" name="Group 8"/>
          <p:cNvGrpSpPr>
            <a:grpSpLocks/>
          </p:cNvGrpSpPr>
          <p:nvPr/>
        </p:nvGrpSpPr>
        <p:grpSpPr bwMode="auto">
          <a:xfrm>
            <a:off x="566738" y="1641475"/>
            <a:ext cx="8461375" cy="4017963"/>
            <a:chOff x="566738" y="2200275"/>
            <a:chExt cx="7805737" cy="4219575"/>
          </a:xfrm>
        </p:grpSpPr>
        <p:sp>
          <p:nvSpPr>
            <p:cNvPr id="57365" name="Rectangle 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57366" name="Rectangle 10"/>
            <p:cNvSpPr>
              <a:spLocks noChangeArrowheads="1"/>
            </p:cNvSpPr>
            <p:nvPr/>
          </p:nvSpPr>
          <p:spPr bwMode="auto">
            <a:xfrm>
              <a:off x="581024" y="2219327"/>
              <a:ext cx="7772401" cy="344121"/>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2" name="Text Box 7"/>
          <p:cNvSpPr txBox="1">
            <a:spLocks noChangeArrowheads="1"/>
          </p:cNvSpPr>
          <p:nvPr/>
        </p:nvSpPr>
        <p:spPr bwMode="auto">
          <a:xfrm>
            <a:off x="585788" y="1662113"/>
            <a:ext cx="1328737"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5-9</a:t>
            </a:r>
          </a:p>
        </p:txBody>
      </p:sp>
      <p:sp>
        <p:nvSpPr>
          <p:cNvPr id="16" name="Rectangle 15"/>
          <p:cNvSpPr>
            <a:spLocks noChangeArrowheads="1"/>
          </p:cNvSpPr>
          <p:nvPr/>
        </p:nvSpPr>
        <p:spPr bwMode="auto">
          <a:xfrm>
            <a:off x="723900" y="2060575"/>
            <a:ext cx="4648200" cy="335280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4" name="Rectangle 13"/>
          <p:cNvSpPr>
            <a:spLocks noChangeArrowheads="1"/>
          </p:cNvSpPr>
          <p:nvPr/>
        </p:nvSpPr>
        <p:spPr bwMode="auto">
          <a:xfrm>
            <a:off x="5372100" y="2090057"/>
            <a:ext cx="3656013" cy="3145476"/>
          </a:xfrm>
          <a:prstGeom prst="rect">
            <a:avLst/>
          </a:prstGeom>
          <a:noFill/>
          <a:ln w="9525">
            <a:noFill/>
            <a:miter lim="800000"/>
            <a:headEnd/>
            <a:tailEnd/>
          </a:ln>
        </p:spPr>
        <p:txBody>
          <a:bodyPr wrap="square">
            <a:spAutoFit/>
          </a:bodyPr>
          <a:lstStyle/>
          <a:p>
            <a:pPr>
              <a:spcBef>
                <a:spcPct val="10000"/>
              </a:spcBef>
              <a:spcAft>
                <a:spcPct val="10000"/>
              </a:spcAft>
            </a:pPr>
            <a:r>
              <a:rPr lang="el-GR" sz="1600" b="0" dirty="0" smtClean="0"/>
              <a:t>Με την αύξηση του εργατικού δυναμικού στη χώρα μας, η ΚΠΔ μετατοπίζεται προς τα έξω. </a:t>
            </a:r>
            <a:endParaRPr lang="en-US" sz="1600" b="0" dirty="0"/>
          </a:p>
          <a:p>
            <a:pPr>
              <a:spcBef>
                <a:spcPct val="10000"/>
              </a:spcBef>
              <a:spcAft>
                <a:spcPct val="10000"/>
              </a:spcAft>
            </a:pPr>
            <a:r>
              <a:rPr lang="el-GR" sz="1600" b="0" dirty="0" smtClean="0"/>
              <a:t>Η παραγωγή υποδημάτων αυξάνει ενώ η παραγωγή υπολογιστών μειώνεται καθώς η ισορροπία μετατοπίζεται από το σημείο </a:t>
            </a:r>
            <a:r>
              <a:rPr lang="en-US" sz="1600" b="0" i="1" dirty="0" smtClean="0"/>
              <a:t>A</a:t>
            </a:r>
            <a:r>
              <a:rPr lang="en-US" sz="1600" b="0" dirty="0" smtClean="0"/>
              <a:t> </a:t>
            </a:r>
            <a:r>
              <a:rPr lang="el-GR" sz="1600" b="0" dirty="0" smtClean="0"/>
              <a:t>στο</a:t>
            </a:r>
            <a:r>
              <a:rPr lang="en-US" sz="1600" b="0" dirty="0" smtClean="0"/>
              <a:t> </a:t>
            </a:r>
            <a:r>
              <a:rPr lang="en-US" sz="1600" b="0" i="1" dirty="0"/>
              <a:t>B.</a:t>
            </a:r>
            <a:r>
              <a:rPr lang="en-US" sz="1600" b="0" dirty="0"/>
              <a:t> </a:t>
            </a:r>
          </a:p>
          <a:p>
            <a:pPr>
              <a:spcBef>
                <a:spcPct val="10000"/>
              </a:spcBef>
              <a:spcAft>
                <a:spcPct val="10000"/>
              </a:spcAft>
            </a:pPr>
            <a:r>
              <a:rPr lang="el-GR" sz="1600" b="0" dirty="0" smtClean="0"/>
              <a:t>Οι τιμές των προϊόντων δεν έχουν μεταβληθεί, οπότε και οι κλίσεις των ΚΠΔ στα σημεία </a:t>
            </a:r>
            <a:r>
              <a:rPr lang="en-US" sz="1600" b="0" i="1" dirty="0" smtClean="0"/>
              <a:t>A</a:t>
            </a:r>
            <a:r>
              <a:rPr lang="en-US" sz="1600" b="0" dirty="0" smtClean="0"/>
              <a:t> </a:t>
            </a:r>
            <a:r>
              <a:rPr lang="el-GR" sz="1600" b="0" dirty="0" smtClean="0"/>
              <a:t>και</a:t>
            </a:r>
            <a:r>
              <a:rPr lang="en-US" sz="1600" b="0" dirty="0" smtClean="0"/>
              <a:t> </a:t>
            </a:r>
            <a:r>
              <a:rPr lang="en-US" sz="1600" b="0" i="1" dirty="0"/>
              <a:t>B</a:t>
            </a:r>
            <a:r>
              <a:rPr lang="en-US" sz="1600" b="0" dirty="0"/>
              <a:t> </a:t>
            </a:r>
            <a:r>
              <a:rPr lang="en-US" sz="1600" b="0" dirty="0" smtClean="0"/>
              <a:t>(</a:t>
            </a:r>
            <a:r>
              <a:rPr lang="el-GR" sz="1600" b="0" dirty="0" smtClean="0"/>
              <a:t>δηλαδή, η σχετική τιμή των υπολογιστών) είναι ίσες. </a:t>
            </a:r>
            <a:endParaRPr lang="en-US" sz="1600" b="0" dirty="0"/>
          </a:p>
        </p:txBody>
      </p:sp>
      <p:pic>
        <p:nvPicPr>
          <p:cNvPr id="38" name="Picture 37" descr="fig5-9_PPT_1.gif"/>
          <p:cNvPicPr>
            <a:picLocks noChangeAspect="1"/>
          </p:cNvPicPr>
          <p:nvPr/>
        </p:nvPicPr>
        <p:blipFill>
          <a:blip r:embed="rId3" cstate="print"/>
          <a:srcRect/>
          <a:stretch>
            <a:fillRect/>
          </a:stretch>
        </p:blipFill>
        <p:spPr bwMode="auto">
          <a:xfrm>
            <a:off x="819150" y="2127250"/>
            <a:ext cx="4438650" cy="3219450"/>
          </a:xfrm>
          <a:prstGeom prst="rect">
            <a:avLst/>
          </a:prstGeom>
          <a:noFill/>
          <a:ln w="9525">
            <a:noFill/>
            <a:miter lim="800000"/>
            <a:headEnd/>
            <a:tailEnd/>
          </a:ln>
        </p:spPr>
      </p:pic>
      <p:pic>
        <p:nvPicPr>
          <p:cNvPr id="39" name="Picture 38" descr="fig5-9_PPT_2.gif"/>
          <p:cNvPicPr>
            <a:picLocks noChangeAspect="1"/>
          </p:cNvPicPr>
          <p:nvPr/>
        </p:nvPicPr>
        <p:blipFill>
          <a:blip r:embed="rId4" cstate="print"/>
          <a:srcRect/>
          <a:stretch>
            <a:fillRect/>
          </a:stretch>
        </p:blipFill>
        <p:spPr bwMode="auto">
          <a:xfrm>
            <a:off x="819150" y="2132013"/>
            <a:ext cx="4438650" cy="3209925"/>
          </a:xfrm>
          <a:prstGeom prst="rect">
            <a:avLst/>
          </a:prstGeom>
          <a:noFill/>
          <a:ln w="9525">
            <a:noFill/>
            <a:miter lim="800000"/>
            <a:headEnd/>
            <a:tailEnd/>
          </a:ln>
        </p:spPr>
      </p:pic>
      <p:pic>
        <p:nvPicPr>
          <p:cNvPr id="40" name="Picture 39" descr="fig5-9_PPT_3.gif"/>
          <p:cNvPicPr>
            <a:picLocks noChangeAspect="1"/>
          </p:cNvPicPr>
          <p:nvPr/>
        </p:nvPicPr>
        <p:blipFill>
          <a:blip r:embed="rId5" cstate="print"/>
          <a:srcRect/>
          <a:stretch>
            <a:fillRect/>
          </a:stretch>
        </p:blipFill>
        <p:spPr bwMode="auto">
          <a:xfrm>
            <a:off x="819150" y="2132013"/>
            <a:ext cx="4438650" cy="3209925"/>
          </a:xfrm>
          <a:prstGeom prst="rect">
            <a:avLst/>
          </a:prstGeom>
          <a:noFill/>
          <a:ln w="9525">
            <a:noFill/>
            <a:miter lim="800000"/>
            <a:headEnd/>
            <a:tailEnd/>
          </a:ln>
        </p:spPr>
      </p:pic>
      <p:pic>
        <p:nvPicPr>
          <p:cNvPr id="41" name="Picture 40" descr="fig5-9_PPT_4.gif"/>
          <p:cNvPicPr>
            <a:picLocks noChangeAspect="1"/>
          </p:cNvPicPr>
          <p:nvPr/>
        </p:nvPicPr>
        <p:blipFill>
          <a:blip r:embed="rId6" cstate="print"/>
          <a:srcRect/>
          <a:stretch>
            <a:fillRect/>
          </a:stretch>
        </p:blipFill>
        <p:spPr bwMode="auto">
          <a:xfrm>
            <a:off x="819150" y="2132013"/>
            <a:ext cx="4438650" cy="3209925"/>
          </a:xfrm>
          <a:prstGeom prst="rect">
            <a:avLst/>
          </a:prstGeom>
          <a:noFill/>
          <a:ln w="9525">
            <a:noFill/>
            <a:miter lim="800000"/>
            <a:headEnd/>
            <a:tailEnd/>
          </a:ln>
        </p:spPr>
      </p:pic>
      <p:pic>
        <p:nvPicPr>
          <p:cNvPr id="42" name="Picture 41" descr="fig5-9_PPT_5.gif"/>
          <p:cNvPicPr>
            <a:picLocks noChangeAspect="1"/>
          </p:cNvPicPr>
          <p:nvPr/>
        </p:nvPicPr>
        <p:blipFill>
          <a:blip r:embed="rId7" cstate="print"/>
          <a:srcRect/>
          <a:stretch>
            <a:fillRect/>
          </a:stretch>
        </p:blipFill>
        <p:spPr bwMode="auto">
          <a:xfrm>
            <a:off x="819150" y="2132013"/>
            <a:ext cx="4438650" cy="3209925"/>
          </a:xfrm>
          <a:prstGeom prst="rect">
            <a:avLst/>
          </a:prstGeom>
          <a:noFill/>
          <a:ln w="9525">
            <a:noFill/>
            <a:miter lim="800000"/>
            <a:headEnd/>
            <a:tailEnd/>
          </a:ln>
        </p:spPr>
      </p:pic>
      <p:pic>
        <p:nvPicPr>
          <p:cNvPr id="43" name="Picture 42" descr="fig5-9_PPT_6.gif"/>
          <p:cNvPicPr>
            <a:picLocks noChangeAspect="1"/>
          </p:cNvPicPr>
          <p:nvPr/>
        </p:nvPicPr>
        <p:blipFill>
          <a:blip r:embed="rId8" cstate="print"/>
          <a:srcRect/>
          <a:stretch>
            <a:fillRect/>
          </a:stretch>
        </p:blipFill>
        <p:spPr bwMode="auto">
          <a:xfrm>
            <a:off x="819150" y="2132013"/>
            <a:ext cx="4438650" cy="3209925"/>
          </a:xfrm>
          <a:prstGeom prst="rect">
            <a:avLst/>
          </a:prstGeom>
          <a:noFill/>
          <a:ln w="9525">
            <a:noFill/>
            <a:miter lim="800000"/>
            <a:headEnd/>
            <a:tailEnd/>
          </a:ln>
        </p:spPr>
      </p:pic>
      <p:pic>
        <p:nvPicPr>
          <p:cNvPr id="44" name="Picture 43" descr="fig5-9_PPT_7.gif"/>
          <p:cNvPicPr>
            <a:picLocks noChangeAspect="1"/>
          </p:cNvPicPr>
          <p:nvPr/>
        </p:nvPicPr>
        <p:blipFill>
          <a:blip r:embed="rId9" cstate="print"/>
          <a:srcRect/>
          <a:stretch>
            <a:fillRect/>
          </a:stretch>
        </p:blipFill>
        <p:spPr bwMode="auto">
          <a:xfrm>
            <a:off x="819150" y="2132013"/>
            <a:ext cx="4438650" cy="3209925"/>
          </a:xfrm>
          <a:prstGeom prst="rect">
            <a:avLst/>
          </a:prstGeom>
          <a:noFill/>
          <a:ln w="9525">
            <a:noFill/>
            <a:miter lim="800000"/>
            <a:headEnd/>
            <a:tailEnd/>
          </a:ln>
        </p:spPr>
      </p:pic>
      <p:pic>
        <p:nvPicPr>
          <p:cNvPr id="45" name="Picture 44" descr="fig5-9_PPT_8.gif"/>
          <p:cNvPicPr>
            <a:picLocks noChangeAspect="1"/>
          </p:cNvPicPr>
          <p:nvPr/>
        </p:nvPicPr>
        <p:blipFill>
          <a:blip r:embed="rId10" cstate="print"/>
          <a:srcRect/>
          <a:stretch>
            <a:fillRect/>
          </a:stretch>
        </p:blipFill>
        <p:spPr bwMode="auto">
          <a:xfrm>
            <a:off x="819150" y="2132013"/>
            <a:ext cx="4438650" cy="3209925"/>
          </a:xfrm>
          <a:prstGeom prst="rect">
            <a:avLst/>
          </a:prstGeom>
          <a:noFill/>
          <a:ln w="9525">
            <a:noFill/>
            <a:miter lim="800000"/>
            <a:headEnd/>
            <a:tailEnd/>
          </a:ln>
        </p:spPr>
      </p:pic>
      <p:pic>
        <p:nvPicPr>
          <p:cNvPr id="46" name="Picture 45" descr="fig5-9_PPT_9.gif"/>
          <p:cNvPicPr>
            <a:picLocks noChangeAspect="1"/>
          </p:cNvPicPr>
          <p:nvPr/>
        </p:nvPicPr>
        <p:blipFill>
          <a:blip r:embed="rId11" cstate="print"/>
          <a:srcRect/>
          <a:stretch>
            <a:fillRect/>
          </a:stretch>
        </p:blipFill>
        <p:spPr bwMode="auto">
          <a:xfrm>
            <a:off x="819150" y="2132013"/>
            <a:ext cx="4438650" cy="3209925"/>
          </a:xfrm>
          <a:prstGeom prst="rect">
            <a:avLst/>
          </a:prstGeom>
          <a:noFill/>
          <a:ln w="9525">
            <a:noFill/>
            <a:miter lim="800000"/>
            <a:headEnd/>
            <a:tailEnd/>
          </a:ln>
        </p:spPr>
      </p:pic>
      <p:sp>
        <p:nvSpPr>
          <p:cNvPr id="47" name="TextBox 46"/>
          <p:cNvSpPr txBox="1">
            <a:spLocks noChangeArrowheads="1"/>
          </p:cNvSpPr>
          <p:nvPr/>
        </p:nvSpPr>
        <p:spPr bwMode="auto">
          <a:xfrm>
            <a:off x="566738" y="5716588"/>
            <a:ext cx="8461375" cy="1015663"/>
          </a:xfrm>
          <a:prstGeom prst="rect">
            <a:avLst/>
          </a:prstGeom>
          <a:noFill/>
          <a:ln w="9525">
            <a:noFill/>
            <a:miter lim="800000"/>
            <a:headEnd/>
            <a:tailEnd/>
          </a:ln>
        </p:spPr>
        <p:txBody>
          <a:bodyPr>
            <a:spAutoFit/>
          </a:bodyPr>
          <a:lstStyle/>
          <a:p>
            <a:pPr>
              <a:spcBef>
                <a:spcPct val="10000"/>
              </a:spcBef>
              <a:spcAft>
                <a:spcPct val="10000"/>
              </a:spcAft>
            </a:pPr>
            <a:r>
              <a:rPr lang="el-GR" sz="2000" b="0" i="1" dirty="0" smtClean="0"/>
              <a:t>Το εύρημα ότι μια αύξηση της εργασίας θα επεκτείνει ένα κλάδο αλλά θα συρρικνώσει τον άλλο ισχύει μόνο μακροπρόθεσμα. Όπως βλέπουμε στο Σχήμα 5-5, βραχυπρόθεσμα και οι δύο κλάδοι θα επεκταθούν. </a:t>
            </a:r>
            <a:endParaRPr lang="en-US" sz="2000" b="0" dirty="0"/>
          </a:p>
        </p:txBody>
      </p:sp>
      <p:sp>
        <p:nvSpPr>
          <p:cNvPr id="57361" name="Rectangle 23"/>
          <p:cNvSpPr>
            <a:spLocks noChangeArrowheads="1"/>
          </p:cNvSpPr>
          <p:nvPr/>
        </p:nvSpPr>
        <p:spPr bwMode="auto">
          <a:xfrm>
            <a:off x="973138" y="407988"/>
            <a:ext cx="7273925" cy="196850"/>
          </a:xfrm>
          <a:prstGeom prst="rect">
            <a:avLst/>
          </a:prstGeom>
          <a:solidFill>
            <a:srgbClr val="F5D8A5"/>
          </a:solidFill>
          <a:ln w="9525" algn="ctr">
            <a:noFill/>
            <a:round/>
            <a:headEnd/>
            <a:tailEnd/>
          </a:ln>
        </p:spPr>
        <p:txBody>
          <a:bodyPr/>
          <a:lstStyle/>
          <a:p>
            <a:endParaRPr lang="en-US" sz="3200" b="0">
              <a:solidFill>
                <a:schemeClr val="tx2"/>
              </a:solidFill>
            </a:endParaRPr>
          </a:p>
        </p:txBody>
      </p:sp>
      <p:sp>
        <p:nvSpPr>
          <p:cNvPr id="57362"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r>
              <a:rPr lang="en-US" sz="2400" dirty="0">
                <a:solidFill>
                  <a:srgbClr val="69134B"/>
                </a:solidFill>
              </a:rPr>
              <a:t>1 </a:t>
            </a:r>
            <a:r>
              <a:rPr lang="el-GR" sz="2400" dirty="0" smtClean="0">
                <a:solidFill>
                  <a:srgbClr val="69134B"/>
                </a:solidFill>
              </a:rPr>
              <a:t>Μετακίνηση Εργασίας Μεταξύ Χωρών</a:t>
            </a:r>
            <a:r>
              <a:rPr lang="en-US" sz="2400" dirty="0" smtClean="0">
                <a:solidFill>
                  <a:srgbClr val="69134B"/>
                </a:solidFill>
              </a:rPr>
              <a:t>: </a:t>
            </a:r>
            <a:r>
              <a:rPr lang="el-GR" sz="2400" dirty="0" smtClean="0">
                <a:solidFill>
                  <a:srgbClr val="69134B"/>
                </a:solidFill>
              </a:rPr>
              <a:t>Μετανάστευση</a:t>
            </a:r>
            <a:endParaRPr lang="en-US" sz="2400" dirty="0">
              <a:solidFill>
                <a:srgbClr val="69134B"/>
              </a:solidFill>
            </a:endParaRPr>
          </a:p>
        </p:txBody>
      </p:sp>
      <p:cxnSp>
        <p:nvCxnSpPr>
          <p:cNvPr id="57363" name="Straight Connector 25"/>
          <p:cNvCxnSpPr>
            <a:cxnSpLocks noChangeShapeType="1"/>
          </p:cNvCxnSpPr>
          <p:nvPr/>
        </p:nvCxnSpPr>
        <p:spPr bwMode="auto">
          <a:xfrm>
            <a:off x="566738" y="623888"/>
            <a:ext cx="7680325" cy="0"/>
          </a:xfrm>
          <a:prstGeom prst="line">
            <a:avLst/>
          </a:prstGeom>
          <a:noFill/>
          <a:ln w="19050" cap="rnd" algn="ctr">
            <a:solidFill>
              <a:srgbClr val="9C3A45"/>
            </a:solidFill>
            <a:prstDash val="sysDash"/>
            <a:round/>
            <a:headEnd/>
            <a:tailEnd/>
          </a:ln>
        </p:spPr>
      </p:cxnSp>
      <p:sp>
        <p:nvSpPr>
          <p:cNvPr id="57364" name="Text Box 23"/>
          <p:cNvSpPr txBox="1">
            <a:spLocks noChangeArrowheads="1"/>
          </p:cNvSpPr>
          <p:nvPr/>
        </p:nvSpPr>
        <p:spPr bwMode="auto">
          <a:xfrm>
            <a:off x="1872344" y="1640118"/>
            <a:ext cx="6836228" cy="493981"/>
          </a:xfrm>
          <a:prstGeom prst="rect">
            <a:avLst/>
          </a:prstGeom>
          <a:noFill/>
          <a:ln w="9525">
            <a:noFill/>
            <a:miter lim="800000"/>
            <a:headEnd/>
            <a:tailEnd/>
          </a:ln>
        </p:spPr>
        <p:txBody>
          <a:bodyPr wrap="square">
            <a:spAutoFit/>
          </a:bodyPr>
          <a:lstStyle/>
          <a:p>
            <a:pPr>
              <a:spcBef>
                <a:spcPct val="10000"/>
              </a:spcBef>
              <a:spcAft>
                <a:spcPct val="10000"/>
              </a:spcAft>
            </a:pPr>
            <a:r>
              <a:rPr lang="el-GR" sz="1100" dirty="0" smtClean="0">
                <a:solidFill>
                  <a:srgbClr val="8A3A6A"/>
                </a:solidFill>
              </a:rPr>
              <a:t>Μακροπρόθεσμη Επίπτωση στην Παραγωγή των Κλάδων μιας Αύξησης στην  Εγχώρια Εργασία</a:t>
            </a:r>
            <a:r>
              <a:rPr lang="en-US" sz="1100" dirty="0" smtClean="0">
                <a:solidFill>
                  <a:srgbClr val="8A3A6A"/>
                </a:solidFill>
              </a:rPr>
              <a:t>  </a:t>
            </a:r>
            <a:endParaRPr lang="en-US" sz="1100" dirty="0">
              <a:solidFill>
                <a:srgbClr val="8A3A6A"/>
              </a:solidFill>
            </a:endParaRPr>
          </a:p>
          <a:p>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2213"/>
                                        </p:tgtEl>
                                        <p:attrNameLst>
                                          <p:attrName>style.visibility</p:attrName>
                                        </p:attrNameLst>
                                      </p:cBhvr>
                                      <p:to>
                                        <p:strVal val="visible"/>
                                      </p:to>
                                    </p:set>
                                    <p:animEffect transition="in" filter="wipe(left)">
                                      <p:cBhvr>
                                        <p:cTn id="7" dur="500"/>
                                        <p:tgtEl>
                                          <p:spTgt spid="8622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62214"/>
                                        </p:tgtEl>
                                        <p:attrNameLst>
                                          <p:attrName>style.visibility</p:attrName>
                                        </p:attrNameLst>
                                      </p:cBhvr>
                                      <p:to>
                                        <p:strVal val="visible"/>
                                      </p:to>
                                    </p:set>
                                    <p:animEffect transition="in" filter="wipe(left)">
                                      <p:cBhvr>
                                        <p:cTn id="11" dur="500"/>
                                        <p:tgtEl>
                                          <p:spTgt spid="862214"/>
                                        </p:tgtEl>
                                      </p:cBhvr>
                                    </p:animEffect>
                                  </p:childTnLst>
                                </p:cTn>
                              </p:par>
                            </p:childTnLst>
                          </p:cTn>
                        </p:par>
                        <p:par>
                          <p:cTn id="12" fill="hold">
                            <p:stCondLst>
                              <p:cond delay="1000"/>
                            </p:stCondLst>
                            <p:childTnLst>
                              <p:par>
                                <p:cTn id="13" presetID="2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2"/>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7" dur="500"/>
                                        <p:tgtEl>
                                          <p:spTgt spid="2"/>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750"/>
                                        <p:tgtEl>
                                          <p:spTgt spid="38"/>
                                        </p:tgtEl>
                                      </p:cBhvr>
                                    </p:animEffect>
                                  </p:childTnLst>
                                </p:cTn>
                              </p:par>
                            </p:childTnLst>
                          </p:cTn>
                        </p:par>
                        <p:par>
                          <p:cTn id="30" fill="hold">
                            <p:stCondLst>
                              <p:cond delay="3250"/>
                            </p:stCondLst>
                            <p:childTnLst>
                              <p:par>
                                <p:cTn id="31" presetID="22" presetClass="entr" presetSubtype="8"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750"/>
                                        <p:tgtEl>
                                          <p:spTgt spid="39"/>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4750"/>
                            </p:stCondLst>
                            <p:childTnLst>
                              <p:par>
                                <p:cTn id="39" presetID="22" presetClass="entr" presetSubtype="8"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left)">
                                      <p:cBhvr>
                                        <p:cTn id="41" dur="750"/>
                                        <p:tgtEl>
                                          <p:spTgt spid="41"/>
                                        </p:tgtEl>
                                      </p:cBhvr>
                                    </p:animEffect>
                                  </p:childTnLst>
                                </p:cTn>
                              </p:par>
                            </p:childTnLst>
                          </p:cTn>
                        </p:par>
                        <p:par>
                          <p:cTn id="42" fill="hold">
                            <p:stCondLst>
                              <p:cond delay="5500"/>
                            </p:stCondLst>
                            <p:childTnLst>
                              <p:par>
                                <p:cTn id="43" presetID="22" presetClass="entr" presetSubtype="8" fill="hold" grpId="0" nodeType="afterEffect">
                                  <p:stCondLst>
                                    <p:cond delay="0"/>
                                  </p:stCondLst>
                                  <p:childTnLst>
                                    <p:set>
                                      <p:cBhvr>
                                        <p:cTn id="44" dur="1" fill="hold">
                                          <p:stCondLst>
                                            <p:cond delay="0"/>
                                          </p:stCondLst>
                                        </p:cTn>
                                        <p:tgtEl>
                                          <p:spTgt spid="14">
                                            <p:txEl>
                                              <p:pRg st="0" end="0"/>
                                            </p:txEl>
                                          </p:spTgt>
                                        </p:tgtEl>
                                        <p:attrNameLst>
                                          <p:attrName>style.visibility</p:attrName>
                                        </p:attrNameLst>
                                      </p:cBhvr>
                                      <p:to>
                                        <p:strVal val="visible"/>
                                      </p:to>
                                    </p:set>
                                    <p:animEffect transition="in" filter="wipe(left)">
                                      <p:cBhvr>
                                        <p:cTn id="45" dur="500"/>
                                        <p:tgtEl>
                                          <p:spTgt spid="14">
                                            <p:txEl>
                                              <p:pRg st="0" end="0"/>
                                            </p:txEl>
                                          </p:spTgt>
                                        </p:tgtEl>
                                      </p:cBhvr>
                                    </p:animEffect>
                                  </p:childTnLst>
                                </p:cTn>
                              </p:par>
                            </p:childTnLst>
                          </p:cTn>
                        </p:par>
                        <p:par>
                          <p:cTn id="46" fill="hold">
                            <p:stCondLst>
                              <p:cond delay="6000"/>
                            </p:stCondLst>
                            <p:childTnLst>
                              <p:par>
                                <p:cTn id="47" presetID="22" presetClass="entr" presetSubtype="4"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down)">
                                      <p:cBhvr>
                                        <p:cTn id="49" dur="1000"/>
                                        <p:tgtEl>
                                          <p:spTgt spid="4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wipe(left)">
                                      <p:cBhvr>
                                        <p:cTn id="54" dur="500"/>
                                        <p:tgtEl>
                                          <p:spTgt spid="14">
                                            <p:txEl>
                                              <p:pRg st="1" end="1"/>
                                            </p:txEl>
                                          </p:spTgt>
                                        </p:tgtEl>
                                      </p:cBhvr>
                                    </p:animEffect>
                                  </p:childTnLst>
                                </p:cTn>
                              </p:par>
                            </p:childTnLst>
                          </p:cTn>
                        </p:par>
                        <p:par>
                          <p:cTn id="55" fill="hold">
                            <p:stCondLst>
                              <p:cond delay="500"/>
                            </p:stCondLst>
                            <p:childTnLst>
                              <p:par>
                                <p:cTn id="56" presetID="22" presetClass="entr" presetSubtype="4"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wipe(down)">
                                      <p:cBhvr>
                                        <p:cTn id="58" dur="1000"/>
                                        <p:tgtEl>
                                          <p:spTgt spid="43"/>
                                        </p:tgtEl>
                                      </p:cBhvr>
                                    </p:animEffect>
                                  </p:childTnLst>
                                </p:cTn>
                              </p:par>
                            </p:childTnLst>
                          </p:cTn>
                        </p:par>
                        <p:par>
                          <p:cTn id="59" fill="hold">
                            <p:stCondLst>
                              <p:cond delay="1500"/>
                            </p:stCondLst>
                            <p:childTnLst>
                              <p:par>
                                <p:cTn id="60" presetID="22" presetClass="entr" presetSubtype="8"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left)">
                                      <p:cBhvr>
                                        <p:cTn id="62" dur="1000"/>
                                        <p:tgtEl>
                                          <p:spTgt spid="45"/>
                                        </p:tgtEl>
                                      </p:cBhvr>
                                    </p:animEffect>
                                  </p:childTnLst>
                                </p:cTn>
                              </p:par>
                            </p:childTnLst>
                          </p:cTn>
                        </p:par>
                        <p:par>
                          <p:cTn id="63" fill="hold">
                            <p:stCondLst>
                              <p:cond delay="2500"/>
                            </p:stCondLst>
                            <p:childTnLst>
                              <p:par>
                                <p:cTn id="64" presetID="22" presetClass="entr" presetSubtype="2" fill="hold" nodeType="after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wipe(right)">
                                      <p:cBhvr>
                                        <p:cTn id="66" dur="1000"/>
                                        <p:tgtEl>
                                          <p:spTgt spid="4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4">
                                            <p:txEl>
                                              <p:pRg st="2" end="2"/>
                                            </p:txEl>
                                          </p:spTgt>
                                        </p:tgtEl>
                                        <p:attrNameLst>
                                          <p:attrName>style.visibility</p:attrName>
                                        </p:attrNameLst>
                                      </p:cBhvr>
                                      <p:to>
                                        <p:strVal val="visible"/>
                                      </p:to>
                                    </p:set>
                                    <p:animEffect transition="in" filter="wipe(left)">
                                      <p:cBhvr>
                                        <p:cTn id="71" dur="500"/>
                                        <p:tgtEl>
                                          <p:spTgt spid="14">
                                            <p:txEl>
                                              <p:pRg st="2" end="2"/>
                                            </p:txEl>
                                          </p:spTgt>
                                        </p:tgtEl>
                                      </p:cBhvr>
                                    </p:animEffect>
                                  </p:childTnLst>
                                </p:cTn>
                              </p:par>
                            </p:childTnLst>
                          </p:cTn>
                        </p:par>
                        <p:par>
                          <p:cTn id="72" fill="hold">
                            <p:stCondLst>
                              <p:cond delay="500"/>
                            </p:stCondLst>
                            <p:childTnLst>
                              <p:par>
                                <p:cTn id="73" presetID="22" presetClass="entr" presetSubtype="8" fill="hold"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left)">
                                      <p:cBhvr>
                                        <p:cTn id="75" dur="1000"/>
                                        <p:tgtEl>
                                          <p:spTgt spid="44"/>
                                        </p:tgtEl>
                                      </p:cBhvr>
                                    </p:animEffect>
                                  </p:childTnLst>
                                </p:cTn>
                              </p:par>
                            </p:childTnLst>
                          </p:cTn>
                        </p:par>
                        <p:par>
                          <p:cTn id="76" fill="hold">
                            <p:stCondLst>
                              <p:cond delay="1500"/>
                            </p:stCondLst>
                            <p:childTnLst>
                              <p:par>
                                <p:cTn id="77" presetID="22" presetClass="entr" presetSubtype="8"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3" grpId="0" autoUpdateAnimBg="0"/>
      <p:bldP spid="862214" grpId="0" autoUpdateAnimBg="0"/>
      <p:bldP spid="16" grpId="0" animBg="1"/>
      <p:bldP spid="14" grpId="0" uiExpand="1" build="p" bldLvl="2"/>
      <p:bldP spid="4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2213"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Θεώρημα </a:t>
            </a:r>
            <a:r>
              <a:rPr lang="en-US" sz="2400" dirty="0" err="1" smtClean="0">
                <a:solidFill>
                  <a:srgbClr val="356A41"/>
                </a:solidFill>
              </a:rPr>
              <a:t>Rybczynski</a:t>
            </a:r>
            <a:endParaRPr lang="en-US" sz="2400" dirty="0">
              <a:solidFill>
                <a:srgbClr val="356A41"/>
              </a:solidFill>
            </a:endParaRPr>
          </a:p>
        </p:txBody>
      </p:sp>
      <p:sp>
        <p:nvSpPr>
          <p:cNvPr id="23" name="TextBox 22"/>
          <p:cNvSpPr txBox="1">
            <a:spLocks noChangeArrowheads="1"/>
          </p:cNvSpPr>
          <p:nvPr/>
        </p:nvSpPr>
        <p:spPr bwMode="auto">
          <a:xfrm>
            <a:off x="566738" y="1323975"/>
            <a:ext cx="8128000" cy="5706177"/>
          </a:xfrm>
          <a:prstGeom prst="rect">
            <a:avLst/>
          </a:prstGeom>
          <a:noFill/>
          <a:ln w="9525">
            <a:noFill/>
            <a:miter lim="800000"/>
            <a:headEnd/>
            <a:tailEnd/>
          </a:ln>
        </p:spPr>
        <p:txBody>
          <a:bodyPr>
            <a:spAutoFit/>
          </a:bodyPr>
          <a:lstStyle/>
          <a:p>
            <a:pPr>
              <a:spcBef>
                <a:spcPct val="10000"/>
              </a:spcBef>
              <a:spcAft>
                <a:spcPct val="10000"/>
              </a:spcAft>
            </a:pPr>
            <a:r>
              <a:rPr lang="el-GR" sz="2400" b="0" dirty="0" smtClean="0"/>
              <a:t>Σύμφωνα με το θεώρημα</a:t>
            </a:r>
            <a:r>
              <a:rPr lang="en-US" sz="2400" b="0" dirty="0" smtClean="0"/>
              <a:t> </a:t>
            </a:r>
            <a:r>
              <a:rPr lang="en-US" sz="2400" b="0" dirty="0" err="1" smtClean="0"/>
              <a:t>Rybczynski</a:t>
            </a:r>
            <a:r>
              <a:rPr lang="el-GR" sz="2400" b="0" dirty="0" smtClean="0"/>
              <a:t>, στο υπόδειγμα </a:t>
            </a:r>
            <a:r>
              <a:rPr lang="en-US" sz="2400" b="0" dirty="0" err="1" smtClean="0"/>
              <a:t>Heckscher</a:t>
            </a:r>
            <a:r>
              <a:rPr lang="en-US" sz="2400" b="0" dirty="0" smtClean="0"/>
              <a:t>-Ohlin </a:t>
            </a:r>
            <a:r>
              <a:rPr lang="el-GR" sz="2400" b="0" dirty="0" smtClean="0"/>
              <a:t>με δύο προϊόντα και δύο συντελεστές, μια αύξηση ενός συντελεστή που βρίσκεται στην οικονομία θα αυξήσει την παραγωγή του κλάδου που χρησιμοποιεί αυτό τον συντελεστή εντατικά και θα μειώσει την παραγωγή του άλλου κλάδου. </a:t>
            </a:r>
            <a:endParaRPr lang="en-US" sz="2400" b="0" dirty="0"/>
          </a:p>
          <a:p>
            <a:pPr>
              <a:spcBef>
                <a:spcPct val="10000"/>
              </a:spcBef>
              <a:spcAft>
                <a:spcPct val="10000"/>
              </a:spcAft>
            </a:pPr>
            <a:endParaRPr lang="en-US" sz="800" b="0" dirty="0"/>
          </a:p>
          <a:p>
            <a:pPr>
              <a:spcBef>
                <a:spcPct val="10000"/>
              </a:spcBef>
              <a:spcAft>
                <a:spcPct val="10000"/>
              </a:spcAft>
            </a:pPr>
            <a:r>
              <a:rPr lang="el-GR" sz="2400" b="0" dirty="0" smtClean="0"/>
              <a:t>Έχουμε αποδείξει το θεώρημα</a:t>
            </a:r>
            <a:r>
              <a:rPr lang="en-US" sz="2400" b="0" dirty="0" smtClean="0"/>
              <a:t> </a:t>
            </a:r>
            <a:r>
              <a:rPr lang="en-US" sz="2400" b="0" dirty="0" err="1"/>
              <a:t>Rybczynski</a:t>
            </a:r>
            <a:r>
              <a:rPr lang="en-US" sz="2400" b="0" dirty="0"/>
              <a:t> </a:t>
            </a:r>
            <a:r>
              <a:rPr lang="el-GR" sz="2400" b="0" dirty="0" smtClean="0"/>
              <a:t>για την περίπτωση της μετανάστευσης, όπου το εργατικό δυναμικό στην οικονομία αυξάνει. </a:t>
            </a:r>
            <a:endParaRPr lang="en-US" sz="2400" b="0" dirty="0"/>
          </a:p>
          <a:p>
            <a:pPr>
              <a:spcBef>
                <a:spcPct val="10000"/>
              </a:spcBef>
              <a:spcAft>
                <a:spcPct val="10000"/>
              </a:spcAft>
            </a:pPr>
            <a:endParaRPr lang="en-US" sz="800" b="0" dirty="0"/>
          </a:p>
          <a:p>
            <a:pPr>
              <a:spcBef>
                <a:spcPct val="10000"/>
              </a:spcBef>
              <a:spcAft>
                <a:spcPct val="10000"/>
              </a:spcAft>
            </a:pPr>
            <a:r>
              <a:rPr lang="el-GR" sz="2400" b="0" dirty="0" smtClean="0"/>
              <a:t>Όπως υποστηρίξαμε προηγούμενα στο κεφάλαιο αυτό, το ίδιο θεώρημα ισχύει και για την περίπτωση όπου το κεφάλαιο στην οικονομία αυξάνει: στην περίπτωση αυτή, ο κλάδος που χρησιμοποιεί το κεφάλαιο εντατικά επεκτείνεται και ο άλλος κλάδος συρρικνώνεται. </a:t>
            </a:r>
            <a:endParaRPr lang="en-US" sz="2400" b="0" dirty="0"/>
          </a:p>
        </p:txBody>
      </p:sp>
      <p:sp>
        <p:nvSpPr>
          <p:cNvPr id="59395" name="Rectangle 9"/>
          <p:cNvSpPr>
            <a:spLocks noChangeArrowheads="1"/>
          </p:cNvSpPr>
          <p:nvPr/>
        </p:nvSpPr>
        <p:spPr bwMode="auto">
          <a:xfrm>
            <a:off x="973138" y="407988"/>
            <a:ext cx="7273925" cy="196850"/>
          </a:xfrm>
          <a:prstGeom prst="rect">
            <a:avLst/>
          </a:prstGeom>
          <a:solidFill>
            <a:srgbClr val="F5D8A5"/>
          </a:solidFill>
          <a:ln w="9525" algn="ctr">
            <a:noFill/>
            <a:round/>
            <a:headEnd/>
            <a:tailEnd/>
          </a:ln>
        </p:spPr>
        <p:txBody>
          <a:bodyPr/>
          <a:lstStyle/>
          <a:p>
            <a:endParaRPr lang="en-US" sz="3200" b="0">
              <a:solidFill>
                <a:schemeClr val="tx2"/>
              </a:solidFill>
            </a:endParaRPr>
          </a:p>
        </p:txBody>
      </p:sp>
      <p:sp>
        <p:nvSpPr>
          <p:cNvPr id="59396"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r>
              <a:rPr lang="en-US" sz="2400" dirty="0">
                <a:solidFill>
                  <a:srgbClr val="69134B"/>
                </a:solidFill>
              </a:rPr>
              <a:t>1 </a:t>
            </a:r>
            <a:r>
              <a:rPr lang="el-GR" sz="2400" dirty="0" smtClean="0">
                <a:solidFill>
                  <a:srgbClr val="69134B"/>
                </a:solidFill>
              </a:rPr>
              <a:t>Μετακίνηση Εργασίας Μεταξύ Χωρών</a:t>
            </a:r>
            <a:r>
              <a:rPr lang="en-US" sz="2400" dirty="0" smtClean="0">
                <a:solidFill>
                  <a:srgbClr val="69134B"/>
                </a:solidFill>
              </a:rPr>
              <a:t>: </a:t>
            </a:r>
            <a:r>
              <a:rPr lang="el-GR" sz="2400" dirty="0" smtClean="0">
                <a:solidFill>
                  <a:srgbClr val="69134B"/>
                </a:solidFill>
              </a:rPr>
              <a:t>Μετανάστευση</a:t>
            </a:r>
            <a:endParaRPr lang="en-US" sz="2400" dirty="0">
              <a:solidFill>
                <a:srgbClr val="69134B"/>
              </a:solidFill>
            </a:endParaRPr>
          </a:p>
        </p:txBody>
      </p:sp>
      <p:cxnSp>
        <p:nvCxnSpPr>
          <p:cNvPr id="59397" name="Straight Connector 11"/>
          <p:cNvCxnSpPr>
            <a:cxnSpLocks noChangeShapeType="1"/>
          </p:cNvCxnSpPr>
          <p:nvPr/>
        </p:nvCxnSpPr>
        <p:spPr bwMode="auto">
          <a:xfrm>
            <a:off x="566738" y="623888"/>
            <a:ext cx="7680325" cy="0"/>
          </a:xfrm>
          <a:prstGeom prst="line">
            <a:avLst/>
          </a:prstGeom>
          <a:noFill/>
          <a:ln w="19050" cap="rnd" algn="ctr">
            <a:solidFill>
              <a:srgbClr val="9C3A45"/>
            </a:solidFill>
            <a:prstDash val="sysDash"/>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2213"/>
                                        </p:tgtEl>
                                        <p:attrNameLst>
                                          <p:attrName>style.visibility</p:attrName>
                                        </p:attrNameLst>
                                      </p:cBhvr>
                                      <p:to>
                                        <p:strVal val="visible"/>
                                      </p:to>
                                    </p:set>
                                    <p:animEffect transition="in" filter="wipe(left)">
                                      <p:cBhvr>
                                        <p:cTn id="7" dur="500"/>
                                        <p:tgtEl>
                                          <p:spTgt spid="8622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wipe(left)">
                                      <p:cBhvr>
                                        <p:cTn id="11" dur="500"/>
                                        <p:tgtEl>
                                          <p:spTgt spid="2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
                                            <p:txEl>
                                              <p:pRg st="2" end="2"/>
                                            </p:txEl>
                                          </p:spTgt>
                                        </p:tgtEl>
                                        <p:attrNameLst>
                                          <p:attrName>style.visibility</p:attrName>
                                        </p:attrNameLst>
                                      </p:cBhvr>
                                      <p:to>
                                        <p:strVal val="visible"/>
                                      </p:to>
                                    </p:set>
                                    <p:animEffect transition="in" filter="wipe(left)">
                                      <p:cBhvr>
                                        <p:cTn id="16" dur="500"/>
                                        <p:tgtEl>
                                          <p:spTgt spid="2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3">
                                            <p:txEl>
                                              <p:pRg st="4" end="4"/>
                                            </p:txEl>
                                          </p:spTgt>
                                        </p:tgtEl>
                                        <p:attrNameLst>
                                          <p:attrName>style.visibility</p:attrName>
                                        </p:attrNameLst>
                                      </p:cBhvr>
                                      <p:to>
                                        <p:strVal val="visible"/>
                                      </p:to>
                                    </p:set>
                                    <p:animEffect transition="in" filter="wipe(left)">
                                      <p:cBhvr>
                                        <p:cTn id="21" dur="500"/>
                                        <p:tgtEl>
                                          <p:spTgt spid="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3" grpId="0" autoUpdateAnimBg="0"/>
      <p:bldP spid="23" grpId="0" uiExpand="1" build="p" bldLvl="4"/>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Rectangle 23"/>
          <p:cNvSpPr>
            <a:spLocks noChangeArrowheads="1"/>
          </p:cNvSpPr>
          <p:nvPr/>
        </p:nvSpPr>
        <p:spPr bwMode="auto">
          <a:xfrm>
            <a:off x="566738" y="820738"/>
            <a:ext cx="7947025" cy="707886"/>
          </a:xfrm>
          <a:prstGeom prst="rect">
            <a:avLst/>
          </a:prstGeom>
          <a:noFill/>
          <a:ln w="9525" algn="ctr">
            <a:noFill/>
            <a:miter lim="800000"/>
            <a:headEnd/>
            <a:tailEnd/>
          </a:ln>
        </p:spPr>
        <p:txBody>
          <a:bodyPr>
            <a:spAutoFit/>
          </a:bodyPr>
          <a:lstStyle/>
          <a:p>
            <a:pPr>
              <a:spcBef>
                <a:spcPct val="20000"/>
              </a:spcBef>
            </a:pPr>
            <a:r>
              <a:rPr lang="el-GR" sz="2000" dirty="0" smtClean="0">
                <a:solidFill>
                  <a:srgbClr val="3D68AF"/>
                </a:solidFill>
              </a:rPr>
              <a:t>Επίπτωση της Μετανάστευσης στις Τιμές Συντελεστών.</a:t>
            </a:r>
            <a:r>
              <a:rPr lang="en-US" sz="2000" dirty="0" smtClean="0">
                <a:solidFill>
                  <a:srgbClr val="3D68AF"/>
                </a:solidFill>
              </a:rPr>
              <a:t> </a:t>
            </a:r>
            <a:r>
              <a:rPr lang="el-GR" sz="2000" dirty="0" smtClean="0">
                <a:solidFill>
                  <a:srgbClr val="3D68AF"/>
                </a:solidFill>
              </a:rPr>
              <a:t>Θεώρημα</a:t>
            </a:r>
            <a:r>
              <a:rPr lang="en-US" sz="2000" dirty="0" smtClean="0">
                <a:solidFill>
                  <a:srgbClr val="3D68AF"/>
                </a:solidFill>
              </a:rPr>
              <a:t> </a:t>
            </a:r>
            <a:r>
              <a:rPr lang="en-US" sz="2000" dirty="0" err="1">
                <a:solidFill>
                  <a:srgbClr val="3D68AF"/>
                </a:solidFill>
              </a:rPr>
              <a:t>Rybczynski</a:t>
            </a:r>
            <a:r>
              <a:rPr lang="en-US" sz="2000" dirty="0">
                <a:solidFill>
                  <a:srgbClr val="3D68AF"/>
                </a:solidFill>
              </a:rPr>
              <a:t> </a:t>
            </a:r>
          </a:p>
        </p:txBody>
      </p:sp>
      <p:sp>
        <p:nvSpPr>
          <p:cNvPr id="25" name="TextBox 24"/>
          <p:cNvSpPr txBox="1">
            <a:spLocks noChangeArrowheads="1"/>
          </p:cNvSpPr>
          <p:nvPr/>
        </p:nvSpPr>
        <p:spPr bwMode="auto">
          <a:xfrm>
            <a:off x="566738" y="1669142"/>
            <a:ext cx="8142287" cy="3293209"/>
          </a:xfrm>
          <a:prstGeom prst="rect">
            <a:avLst/>
          </a:prstGeom>
          <a:noFill/>
          <a:ln w="9525">
            <a:noFill/>
            <a:miter lim="800000"/>
            <a:headEnd/>
            <a:tailEnd/>
          </a:ln>
        </p:spPr>
        <p:txBody>
          <a:bodyPr wrap="square">
            <a:spAutoFit/>
          </a:bodyPr>
          <a:lstStyle/>
          <a:p>
            <a:pPr>
              <a:spcBef>
                <a:spcPct val="10000"/>
              </a:spcBef>
              <a:spcAft>
                <a:spcPct val="10000"/>
              </a:spcAft>
            </a:pPr>
            <a:r>
              <a:rPr lang="el-GR" sz="2000" b="0" dirty="0" smtClean="0"/>
              <a:t>Οι τιμές συντελεστών δεν χρειάζεται να μεταβληθούν ως αποτέλεσμα της μετανάστευσης. </a:t>
            </a:r>
            <a:endParaRPr lang="en-US" sz="2000" b="0" dirty="0"/>
          </a:p>
          <a:p>
            <a:pPr>
              <a:spcBef>
                <a:spcPct val="10000"/>
              </a:spcBef>
              <a:spcAft>
                <a:spcPct val="10000"/>
              </a:spcAft>
            </a:pPr>
            <a:r>
              <a:rPr lang="el-GR" sz="2000" b="0" dirty="0" smtClean="0"/>
              <a:t>Ο λόγος που οι τιμές συντελεστών δεν χρειάζεται να μεταβληθούν είναι ότι η οικονομία μπορεί να απορροφήσει την επιπλέον ποσότητα ενός συντελεστή αυξάνοντας την παραγωγή του κλάδου που χρησιμοποιεί τον συντελεστή εντατικά και μειώνοντας την παραγωγή του άλλου κλάδου. </a:t>
            </a:r>
            <a:endParaRPr lang="en-US" sz="2000" b="0" dirty="0"/>
          </a:p>
          <a:p>
            <a:pPr>
              <a:spcBef>
                <a:spcPct val="10000"/>
              </a:spcBef>
              <a:spcAft>
                <a:spcPct val="10000"/>
              </a:spcAft>
            </a:pPr>
            <a:r>
              <a:rPr lang="el-GR" sz="2000" b="0" dirty="0" smtClean="0"/>
              <a:t>Το εύρημα ότι οι τιμές συντελεστών δεν μεταβάλλονται αποκαλείται κάποιες φορές ως αποτέλεσμα</a:t>
            </a:r>
            <a:r>
              <a:rPr lang="el-GR" sz="2000" dirty="0" smtClean="0"/>
              <a:t> εντατικοποίησης της τιμής του συντελεστή.</a:t>
            </a:r>
            <a:endParaRPr lang="en-US" sz="2000" b="0" dirty="0"/>
          </a:p>
        </p:txBody>
      </p:sp>
      <p:sp>
        <p:nvSpPr>
          <p:cNvPr id="61443" name="Rectangle 9"/>
          <p:cNvSpPr>
            <a:spLocks noChangeArrowheads="1"/>
          </p:cNvSpPr>
          <p:nvPr/>
        </p:nvSpPr>
        <p:spPr bwMode="auto">
          <a:xfrm>
            <a:off x="973138" y="407988"/>
            <a:ext cx="7273925" cy="196850"/>
          </a:xfrm>
          <a:prstGeom prst="rect">
            <a:avLst/>
          </a:prstGeom>
          <a:solidFill>
            <a:srgbClr val="F5D8A5"/>
          </a:solidFill>
          <a:ln w="9525" algn="ctr">
            <a:noFill/>
            <a:round/>
            <a:headEnd/>
            <a:tailEnd/>
          </a:ln>
        </p:spPr>
        <p:txBody>
          <a:bodyPr/>
          <a:lstStyle/>
          <a:p>
            <a:endParaRPr lang="en-US" sz="3200" b="0">
              <a:solidFill>
                <a:schemeClr val="tx2"/>
              </a:solidFill>
            </a:endParaRPr>
          </a:p>
        </p:txBody>
      </p:sp>
      <p:sp>
        <p:nvSpPr>
          <p:cNvPr id="61444"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r>
              <a:rPr lang="en-US" sz="2400" dirty="0">
                <a:solidFill>
                  <a:srgbClr val="69134B"/>
                </a:solidFill>
              </a:rPr>
              <a:t>1 </a:t>
            </a:r>
            <a:r>
              <a:rPr lang="el-GR" sz="2400" dirty="0" smtClean="0">
                <a:solidFill>
                  <a:srgbClr val="69134B"/>
                </a:solidFill>
              </a:rPr>
              <a:t>Μετακίνηση Εργασίας Μεταξύ Χωρών</a:t>
            </a:r>
            <a:r>
              <a:rPr lang="en-US" sz="2400" dirty="0" smtClean="0">
                <a:solidFill>
                  <a:srgbClr val="69134B"/>
                </a:solidFill>
              </a:rPr>
              <a:t>: </a:t>
            </a:r>
            <a:r>
              <a:rPr lang="el-GR" sz="2400" dirty="0" smtClean="0">
                <a:solidFill>
                  <a:srgbClr val="69134B"/>
                </a:solidFill>
              </a:rPr>
              <a:t>Μετανάστευση</a:t>
            </a:r>
            <a:endParaRPr lang="en-US" sz="2400" dirty="0">
              <a:solidFill>
                <a:srgbClr val="69134B"/>
              </a:solidFill>
            </a:endParaRPr>
          </a:p>
        </p:txBody>
      </p:sp>
      <p:cxnSp>
        <p:nvCxnSpPr>
          <p:cNvPr id="61445" name="Straight Connector 11"/>
          <p:cNvCxnSpPr>
            <a:cxnSpLocks noChangeShapeType="1"/>
          </p:cNvCxnSpPr>
          <p:nvPr/>
        </p:nvCxnSpPr>
        <p:spPr bwMode="auto">
          <a:xfrm>
            <a:off x="566738" y="623888"/>
            <a:ext cx="7680325" cy="0"/>
          </a:xfrm>
          <a:prstGeom prst="line">
            <a:avLst/>
          </a:prstGeom>
          <a:noFill/>
          <a:ln w="19050" cap="rnd" algn="ctr">
            <a:solidFill>
              <a:srgbClr val="9C3A45"/>
            </a:solidFill>
            <a:prstDash val="sysDash"/>
            <a:round/>
            <a:headEnd/>
            <a:tailEnd/>
          </a:ln>
        </p:spPr>
      </p:cxnSp>
      <p:sp>
        <p:nvSpPr>
          <p:cNvPr id="9" name="TextBox 8"/>
          <p:cNvSpPr txBox="1">
            <a:spLocks noChangeArrowheads="1"/>
          </p:cNvSpPr>
          <p:nvPr/>
        </p:nvSpPr>
        <p:spPr bwMode="auto">
          <a:xfrm>
            <a:off x="566738" y="5225144"/>
            <a:ext cx="8142287" cy="1323439"/>
          </a:xfrm>
          <a:prstGeom prst="rect">
            <a:avLst/>
          </a:prstGeom>
          <a:noFill/>
          <a:ln w="9525">
            <a:noFill/>
            <a:miter lim="800000"/>
            <a:headEnd/>
            <a:tailEnd/>
          </a:ln>
        </p:spPr>
        <p:txBody>
          <a:bodyPr wrap="square">
            <a:spAutoFit/>
          </a:bodyPr>
          <a:lstStyle/>
          <a:p>
            <a:pPr>
              <a:spcBef>
                <a:spcPct val="10000"/>
              </a:spcBef>
              <a:spcAft>
                <a:spcPct val="10000"/>
              </a:spcAft>
            </a:pPr>
            <a:r>
              <a:rPr lang="el-GR" sz="2000" b="0" dirty="0" smtClean="0"/>
              <a:t>Για να κατανοήσουμε την εφαρμογή που ακολουθεί, θα πρέπει να γνωρίζουμε ότι η </a:t>
            </a:r>
            <a:r>
              <a:rPr lang="el-GR" sz="2000" dirty="0" smtClean="0"/>
              <a:t>πραγματική προστιθέμενη αξία </a:t>
            </a:r>
            <a:r>
              <a:rPr lang="el-GR" sz="2000" b="0" dirty="0" smtClean="0"/>
              <a:t>μετρά τις αμοιβές σε εργασία και κεφάλαιο σε ένα κλάδο, διορθωμένες ως προς τον πληθωρισμό. </a:t>
            </a:r>
            <a:endParaRPr lang="en-US" sz="20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animEffect transition="in" filter="wipe(left)">
                                      <p:cBhvr>
                                        <p:cTn id="11" dur="500"/>
                                        <p:tgtEl>
                                          <p:spTgt spid="2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5">
                                            <p:txEl>
                                              <p:pRg st="1" end="1"/>
                                            </p:txEl>
                                          </p:spTgt>
                                        </p:tgtEl>
                                        <p:attrNameLst>
                                          <p:attrName>style.visibility</p:attrName>
                                        </p:attrNameLst>
                                      </p:cBhvr>
                                      <p:to>
                                        <p:strVal val="visible"/>
                                      </p:to>
                                    </p:set>
                                    <p:animEffect transition="in" filter="wipe(left)">
                                      <p:cBhvr>
                                        <p:cTn id="16" dur="500"/>
                                        <p:tgtEl>
                                          <p:spTgt spid="2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5">
                                            <p:txEl>
                                              <p:pRg st="2" end="2"/>
                                            </p:txEl>
                                          </p:spTgt>
                                        </p:tgtEl>
                                        <p:attrNameLst>
                                          <p:attrName>style.visibility</p:attrName>
                                        </p:attrNameLst>
                                      </p:cBhvr>
                                      <p:to>
                                        <p:strVal val="visible"/>
                                      </p:to>
                                    </p:set>
                                    <p:animEffect transition="in" filter="wipe(left)">
                                      <p:cBhvr>
                                        <p:cTn id="21" dur="500"/>
                                        <p:tgtEl>
                                          <p:spTgt spid="2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utoUpdateAnimBg="0"/>
      <p:bldP spid="25" grpId="0" uiExpand="1" build="p" bldLvl="4"/>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39"/>
          <p:cNvGrpSpPr>
            <a:grpSpLocks/>
          </p:cNvGrpSpPr>
          <p:nvPr/>
        </p:nvGrpSpPr>
        <p:grpSpPr bwMode="auto">
          <a:xfrm>
            <a:off x="566738" y="1260475"/>
            <a:ext cx="8386762" cy="5300663"/>
            <a:chOff x="566738" y="2200275"/>
            <a:chExt cx="7805737" cy="4219575"/>
          </a:xfrm>
        </p:grpSpPr>
        <p:sp>
          <p:nvSpPr>
            <p:cNvPr id="63507" name="Rectangle 2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63508" name="Rectangle 30"/>
            <p:cNvSpPr>
              <a:spLocks noChangeArrowheads="1"/>
            </p:cNvSpPr>
            <p:nvPr/>
          </p:nvSpPr>
          <p:spPr bwMode="auto">
            <a:xfrm>
              <a:off x="581024" y="2219327"/>
              <a:ext cx="7772401" cy="254793"/>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63490" name="Rectangle 14"/>
          <p:cNvSpPr>
            <a:spLocks noChangeArrowheads="1"/>
          </p:cNvSpPr>
          <p:nvPr/>
        </p:nvSpPr>
        <p:spPr bwMode="auto">
          <a:xfrm>
            <a:off x="566738" y="476250"/>
            <a:ext cx="2681287" cy="190500"/>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862211" name="Rectangle 3"/>
          <p:cNvSpPr>
            <a:spLocks noGrp="1" noChangeArrowheads="1"/>
          </p:cNvSpPr>
          <p:nvPr>
            <p:ph type="title"/>
          </p:nvPr>
        </p:nvSpPr>
        <p:spPr>
          <a:xfrm>
            <a:off x="566738" y="1"/>
            <a:ext cx="8577262" cy="827314"/>
          </a:xfrm>
        </p:spPr>
        <p:txBody>
          <a:bodyPr/>
          <a:lstStyle/>
          <a:p>
            <a:r>
              <a:rPr lang="el-GR" dirty="0" smtClean="0">
                <a:solidFill>
                  <a:srgbClr val="668C6B"/>
                </a:solidFill>
              </a:rPr>
              <a:t>ΕΦΑΡΜΟΓΗ</a:t>
            </a:r>
            <a:endParaRPr lang="en-US" dirty="0" smtClean="0">
              <a:solidFill>
                <a:srgbClr val="668C6B"/>
              </a:solidFill>
            </a:endParaRPr>
          </a:p>
        </p:txBody>
      </p:sp>
      <p:sp>
        <p:nvSpPr>
          <p:cNvPr id="862213" name="Rectangle 5"/>
          <p:cNvSpPr>
            <a:spLocks noChangeArrowheads="1"/>
          </p:cNvSpPr>
          <p:nvPr/>
        </p:nvSpPr>
        <p:spPr bwMode="auto">
          <a:xfrm>
            <a:off x="566738" y="820738"/>
            <a:ext cx="8577262" cy="707886"/>
          </a:xfrm>
          <a:prstGeom prst="rect">
            <a:avLst/>
          </a:prstGeom>
          <a:noFill/>
          <a:ln w="9525" algn="ctr">
            <a:noFill/>
            <a:miter lim="800000"/>
            <a:headEnd/>
            <a:tailEnd/>
          </a:ln>
        </p:spPr>
        <p:txBody>
          <a:bodyPr>
            <a:spAutoFit/>
          </a:bodyPr>
          <a:lstStyle/>
          <a:p>
            <a:pPr>
              <a:spcBef>
                <a:spcPct val="20000"/>
              </a:spcBef>
            </a:pPr>
            <a:r>
              <a:rPr lang="el-GR" sz="1600" dirty="0" smtClean="0">
                <a:solidFill>
                  <a:srgbClr val="356A41"/>
                </a:solidFill>
              </a:rPr>
              <a:t>Οι Επιπτώσεις της Πλωτής Φυγής από το</a:t>
            </a:r>
            <a:r>
              <a:rPr lang="en-US" sz="1600" dirty="0" smtClean="0">
                <a:solidFill>
                  <a:srgbClr val="356A41"/>
                </a:solidFill>
              </a:rPr>
              <a:t> Mariel </a:t>
            </a:r>
            <a:r>
              <a:rPr lang="el-GR" sz="1600" dirty="0" smtClean="0">
                <a:solidFill>
                  <a:srgbClr val="356A41"/>
                </a:solidFill>
              </a:rPr>
              <a:t>στην Παραγωγή Κλάδου στο Μαϊάμι</a:t>
            </a:r>
            <a:r>
              <a:rPr lang="en-US" sz="2000" dirty="0" smtClean="0">
                <a:solidFill>
                  <a:srgbClr val="356A41"/>
                </a:solidFill>
              </a:rPr>
              <a:t> </a:t>
            </a:r>
            <a:r>
              <a:rPr lang="en-US" sz="2000" dirty="0">
                <a:solidFill>
                  <a:srgbClr val="356A41"/>
                </a:solidFill>
              </a:rPr>
              <a:t>in </a:t>
            </a:r>
          </a:p>
        </p:txBody>
      </p:sp>
      <p:cxnSp>
        <p:nvCxnSpPr>
          <p:cNvPr id="63493" name="Straight Connector 12"/>
          <p:cNvCxnSpPr>
            <a:cxnSpLocks noChangeShapeType="1"/>
          </p:cNvCxnSpPr>
          <p:nvPr/>
        </p:nvCxnSpPr>
        <p:spPr bwMode="auto">
          <a:xfrm>
            <a:off x="566738" y="682625"/>
            <a:ext cx="2695575" cy="0"/>
          </a:xfrm>
          <a:prstGeom prst="line">
            <a:avLst/>
          </a:prstGeom>
          <a:noFill/>
          <a:ln w="19050" cap="rnd" algn="ctr">
            <a:solidFill>
              <a:srgbClr val="A4C695"/>
            </a:solidFill>
            <a:prstDash val="sysDash"/>
            <a:round/>
            <a:headEnd/>
            <a:tailEnd/>
          </a:ln>
        </p:spPr>
      </p:cxnSp>
      <p:sp>
        <p:nvSpPr>
          <p:cNvPr id="19" name="Text Box 7"/>
          <p:cNvSpPr txBox="1">
            <a:spLocks noChangeArrowheads="1"/>
          </p:cNvSpPr>
          <p:nvPr/>
        </p:nvSpPr>
        <p:spPr bwMode="auto">
          <a:xfrm>
            <a:off x="585788" y="1281113"/>
            <a:ext cx="2662237"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5-10 </a:t>
            </a:r>
            <a:r>
              <a:rPr lang="en-US" dirty="0">
                <a:solidFill>
                  <a:schemeClr val="bg2"/>
                </a:solidFill>
              </a:rPr>
              <a:t>(1 </a:t>
            </a:r>
            <a:r>
              <a:rPr lang="el-GR" dirty="0" smtClean="0">
                <a:solidFill>
                  <a:schemeClr val="bg2"/>
                </a:solidFill>
              </a:rPr>
              <a:t>από</a:t>
            </a:r>
            <a:r>
              <a:rPr lang="en-US" dirty="0" smtClean="0">
                <a:solidFill>
                  <a:schemeClr val="bg2"/>
                </a:solidFill>
              </a:rPr>
              <a:t> </a:t>
            </a:r>
            <a:r>
              <a:rPr lang="en-US" dirty="0">
                <a:solidFill>
                  <a:schemeClr val="bg2"/>
                </a:solidFill>
              </a:rPr>
              <a:t>2)</a:t>
            </a:r>
          </a:p>
        </p:txBody>
      </p:sp>
      <p:sp>
        <p:nvSpPr>
          <p:cNvPr id="21" name="Rectangle 20"/>
          <p:cNvSpPr>
            <a:spLocks noChangeArrowheads="1"/>
          </p:cNvSpPr>
          <p:nvPr/>
        </p:nvSpPr>
        <p:spPr bwMode="auto">
          <a:xfrm>
            <a:off x="6584950" y="1712685"/>
            <a:ext cx="2500313" cy="4308872"/>
          </a:xfrm>
          <a:prstGeom prst="rect">
            <a:avLst/>
          </a:prstGeom>
          <a:noFill/>
          <a:ln w="9525">
            <a:noFill/>
            <a:miter lim="800000"/>
            <a:headEnd/>
            <a:tailEnd/>
          </a:ln>
        </p:spPr>
        <p:txBody>
          <a:bodyPr wrap="square">
            <a:spAutoFit/>
          </a:bodyPr>
          <a:lstStyle/>
          <a:p>
            <a:pPr>
              <a:spcBef>
                <a:spcPct val="10000"/>
              </a:spcBef>
              <a:spcAft>
                <a:spcPct val="10000"/>
              </a:spcAft>
            </a:pPr>
            <a:r>
              <a:rPr lang="el-GR" sz="1600" b="0" dirty="0" smtClean="0"/>
              <a:t>Στο διάγραμμα </a:t>
            </a:r>
            <a:r>
              <a:rPr lang="en-US" sz="1600" b="0" dirty="0" smtClean="0"/>
              <a:t>(</a:t>
            </a:r>
            <a:r>
              <a:rPr lang="el-GR" sz="1600" b="0" dirty="0" smtClean="0"/>
              <a:t>α</a:t>
            </a:r>
            <a:r>
              <a:rPr lang="en-US" sz="1600" b="0" dirty="0" smtClean="0"/>
              <a:t>), </a:t>
            </a:r>
            <a:r>
              <a:rPr lang="el-GR" sz="1600" b="0" dirty="0" smtClean="0"/>
              <a:t>με την εισροή προσφύγων από την Κούβα το 1980, η πραγματική προστιθέμενη αξία στον κλάδο ένδυσης στο Μαϊάμι αυξήθηκε ανάμεσα στο 1983 και 1984, και η τάση συρρίκνωσης αυτού του κλάδου στο Μαϊάμι ήταν βραδύτερη (δηλαδή, η προστιθέμενη αξία δεν μειώθηκε τόσο γρήγορα) μετά το 1980 σε σύγκριση με άλλες πόλεις</a:t>
            </a:r>
            <a:r>
              <a:rPr lang="el-GR" sz="1800" b="0" dirty="0" smtClean="0"/>
              <a:t>. </a:t>
            </a:r>
            <a:endParaRPr lang="en-US" sz="1800" dirty="0"/>
          </a:p>
        </p:txBody>
      </p:sp>
      <p:sp>
        <p:nvSpPr>
          <p:cNvPr id="34" name="Rectangle 33"/>
          <p:cNvSpPr>
            <a:spLocks noChangeArrowheads="1"/>
          </p:cNvSpPr>
          <p:nvPr/>
        </p:nvSpPr>
        <p:spPr bwMode="auto">
          <a:xfrm>
            <a:off x="647700" y="1649413"/>
            <a:ext cx="5962650" cy="458152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24" name="Picture 23" descr="fig5-10_PPT_1.gif"/>
          <p:cNvPicPr>
            <a:picLocks noChangeAspect="1"/>
          </p:cNvPicPr>
          <p:nvPr/>
        </p:nvPicPr>
        <p:blipFill>
          <a:blip r:embed="rId3" cstate="print"/>
          <a:srcRect/>
          <a:stretch>
            <a:fillRect/>
          </a:stretch>
        </p:blipFill>
        <p:spPr bwMode="auto">
          <a:xfrm>
            <a:off x="719138" y="1711325"/>
            <a:ext cx="5819775" cy="4467225"/>
          </a:xfrm>
          <a:prstGeom prst="rect">
            <a:avLst/>
          </a:prstGeom>
          <a:noFill/>
          <a:ln w="9525">
            <a:noFill/>
            <a:miter lim="800000"/>
            <a:headEnd/>
            <a:tailEnd/>
          </a:ln>
        </p:spPr>
      </p:pic>
      <p:pic>
        <p:nvPicPr>
          <p:cNvPr id="27" name="Picture 26" descr="fig5-10_PPT_3.gif"/>
          <p:cNvPicPr>
            <a:picLocks noChangeAspect="1"/>
          </p:cNvPicPr>
          <p:nvPr/>
        </p:nvPicPr>
        <p:blipFill>
          <a:blip r:embed="rId4" cstate="print"/>
          <a:srcRect/>
          <a:stretch>
            <a:fillRect/>
          </a:stretch>
        </p:blipFill>
        <p:spPr bwMode="auto">
          <a:xfrm>
            <a:off x="719138" y="1711325"/>
            <a:ext cx="5819775" cy="4467225"/>
          </a:xfrm>
          <a:prstGeom prst="rect">
            <a:avLst/>
          </a:prstGeom>
          <a:noFill/>
          <a:ln w="9525">
            <a:noFill/>
            <a:miter lim="800000"/>
            <a:headEnd/>
            <a:tailEnd/>
          </a:ln>
        </p:spPr>
      </p:pic>
      <p:pic>
        <p:nvPicPr>
          <p:cNvPr id="25" name="Picture 24" descr="fig5-10_PPT_2.gif"/>
          <p:cNvPicPr>
            <a:picLocks noChangeAspect="1"/>
          </p:cNvPicPr>
          <p:nvPr/>
        </p:nvPicPr>
        <p:blipFill>
          <a:blip r:embed="rId5" cstate="print"/>
          <a:srcRect/>
          <a:stretch>
            <a:fillRect/>
          </a:stretch>
        </p:blipFill>
        <p:spPr bwMode="auto">
          <a:xfrm>
            <a:off x="719138" y="1711325"/>
            <a:ext cx="5819775" cy="4467225"/>
          </a:xfrm>
          <a:prstGeom prst="rect">
            <a:avLst/>
          </a:prstGeom>
          <a:noFill/>
          <a:ln w="9525">
            <a:noFill/>
            <a:miter lim="800000"/>
            <a:headEnd/>
            <a:tailEnd/>
          </a:ln>
        </p:spPr>
      </p:pic>
      <p:pic>
        <p:nvPicPr>
          <p:cNvPr id="28" name="Picture 27" descr="fig5-10_PPT_4.gif"/>
          <p:cNvPicPr>
            <a:picLocks noChangeAspect="1"/>
          </p:cNvPicPr>
          <p:nvPr/>
        </p:nvPicPr>
        <p:blipFill>
          <a:blip r:embed="rId6" cstate="print"/>
          <a:srcRect/>
          <a:stretch>
            <a:fillRect/>
          </a:stretch>
        </p:blipFill>
        <p:spPr bwMode="auto">
          <a:xfrm>
            <a:off x="719138" y="1711325"/>
            <a:ext cx="5819775" cy="4467225"/>
          </a:xfrm>
          <a:prstGeom prst="rect">
            <a:avLst/>
          </a:prstGeom>
          <a:noFill/>
          <a:ln w="9525">
            <a:noFill/>
            <a:miter lim="800000"/>
            <a:headEnd/>
            <a:tailEnd/>
          </a:ln>
        </p:spPr>
      </p:pic>
      <p:pic>
        <p:nvPicPr>
          <p:cNvPr id="29" name="Picture 28" descr="fig5-10_PPT_5.gif"/>
          <p:cNvPicPr>
            <a:picLocks noChangeAspect="1"/>
          </p:cNvPicPr>
          <p:nvPr/>
        </p:nvPicPr>
        <p:blipFill>
          <a:blip r:embed="rId7" cstate="print"/>
          <a:srcRect/>
          <a:stretch>
            <a:fillRect/>
          </a:stretch>
        </p:blipFill>
        <p:spPr bwMode="auto">
          <a:xfrm>
            <a:off x="719138" y="1711325"/>
            <a:ext cx="5819775" cy="4467225"/>
          </a:xfrm>
          <a:prstGeom prst="rect">
            <a:avLst/>
          </a:prstGeom>
          <a:noFill/>
          <a:ln w="9525">
            <a:noFill/>
            <a:miter lim="800000"/>
            <a:headEnd/>
            <a:tailEnd/>
          </a:ln>
        </p:spPr>
      </p:pic>
      <p:pic>
        <p:nvPicPr>
          <p:cNvPr id="32" name="Picture 31" descr="fig5-10_PPT_6.gif"/>
          <p:cNvPicPr>
            <a:picLocks noChangeAspect="1"/>
          </p:cNvPicPr>
          <p:nvPr/>
        </p:nvPicPr>
        <p:blipFill>
          <a:blip r:embed="rId8" cstate="print"/>
          <a:srcRect/>
          <a:stretch>
            <a:fillRect/>
          </a:stretch>
        </p:blipFill>
        <p:spPr bwMode="auto">
          <a:xfrm>
            <a:off x="719138" y="1711325"/>
            <a:ext cx="5819775" cy="4467225"/>
          </a:xfrm>
          <a:prstGeom prst="rect">
            <a:avLst/>
          </a:prstGeom>
          <a:noFill/>
          <a:ln w="9525">
            <a:noFill/>
            <a:miter lim="800000"/>
            <a:headEnd/>
            <a:tailEnd/>
          </a:ln>
        </p:spPr>
      </p:pic>
      <p:pic>
        <p:nvPicPr>
          <p:cNvPr id="33" name="Picture 32" descr="fig5-10_PPT_7.gif"/>
          <p:cNvPicPr>
            <a:picLocks noChangeAspect="1"/>
          </p:cNvPicPr>
          <p:nvPr/>
        </p:nvPicPr>
        <p:blipFill>
          <a:blip r:embed="rId9" cstate="print"/>
          <a:srcRect/>
          <a:stretch>
            <a:fillRect/>
          </a:stretch>
        </p:blipFill>
        <p:spPr bwMode="auto">
          <a:xfrm>
            <a:off x="719138" y="1711325"/>
            <a:ext cx="5819775" cy="4467225"/>
          </a:xfrm>
          <a:prstGeom prst="rect">
            <a:avLst/>
          </a:prstGeom>
          <a:noFill/>
          <a:ln w="9525">
            <a:noFill/>
            <a:miter lim="800000"/>
            <a:headEnd/>
            <a:tailEnd/>
          </a:ln>
        </p:spPr>
      </p:pic>
      <p:pic>
        <p:nvPicPr>
          <p:cNvPr id="35" name="Picture 34" descr="fig5-10_PPT_8.gif"/>
          <p:cNvPicPr>
            <a:picLocks noChangeAspect="1"/>
          </p:cNvPicPr>
          <p:nvPr/>
        </p:nvPicPr>
        <p:blipFill>
          <a:blip r:embed="rId10" cstate="print"/>
          <a:srcRect/>
          <a:stretch>
            <a:fillRect/>
          </a:stretch>
        </p:blipFill>
        <p:spPr bwMode="auto">
          <a:xfrm>
            <a:off x="719138" y="1711325"/>
            <a:ext cx="5819775" cy="4467225"/>
          </a:xfrm>
          <a:prstGeom prst="rect">
            <a:avLst/>
          </a:prstGeom>
          <a:noFill/>
          <a:ln w="9525">
            <a:noFill/>
            <a:miter lim="800000"/>
            <a:headEnd/>
            <a:tailEnd/>
          </a:ln>
        </p:spPr>
      </p:pic>
      <p:pic>
        <p:nvPicPr>
          <p:cNvPr id="44" name="Picture 43" descr="fig5-10_PPT_14.gif"/>
          <p:cNvPicPr>
            <a:picLocks noChangeAspect="1"/>
          </p:cNvPicPr>
          <p:nvPr/>
        </p:nvPicPr>
        <p:blipFill>
          <a:blip r:embed="rId11" cstate="print"/>
          <a:srcRect/>
          <a:stretch>
            <a:fillRect/>
          </a:stretch>
        </p:blipFill>
        <p:spPr bwMode="auto">
          <a:xfrm>
            <a:off x="719138" y="1711325"/>
            <a:ext cx="5819775" cy="4467225"/>
          </a:xfrm>
          <a:prstGeom prst="rect">
            <a:avLst/>
          </a:prstGeom>
          <a:noFill/>
          <a:ln w="9525">
            <a:noFill/>
            <a:miter lim="800000"/>
            <a:headEnd/>
            <a:tailEnd/>
          </a:ln>
        </p:spPr>
      </p:pic>
      <p:sp>
        <p:nvSpPr>
          <p:cNvPr id="63506" name="Text Box 21"/>
          <p:cNvSpPr txBox="1">
            <a:spLocks noChangeArrowheads="1"/>
          </p:cNvSpPr>
          <p:nvPr/>
        </p:nvSpPr>
        <p:spPr bwMode="auto">
          <a:xfrm>
            <a:off x="3319463" y="1247775"/>
            <a:ext cx="3481018" cy="307777"/>
          </a:xfrm>
          <a:prstGeom prst="rect">
            <a:avLst/>
          </a:prstGeom>
          <a:noFill/>
          <a:ln w="9525">
            <a:noFill/>
            <a:miter lim="800000"/>
            <a:headEnd/>
            <a:tailEnd/>
          </a:ln>
        </p:spPr>
        <p:txBody>
          <a:bodyPr wrap="none">
            <a:spAutoFit/>
          </a:bodyPr>
          <a:lstStyle/>
          <a:p>
            <a:r>
              <a:rPr lang="el-GR" dirty="0" smtClean="0">
                <a:solidFill>
                  <a:srgbClr val="8A3A6A"/>
                </a:solidFill>
              </a:rPr>
              <a:t>Προστιθέμενη Αξία Κλάδου στο Μαϊάμι</a:t>
            </a:r>
            <a:endParaRPr lang="en-US" dirty="0">
              <a:solidFill>
                <a:srgbClr val="8A3A6A"/>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2211"/>
                                        </p:tgtEl>
                                        <p:attrNameLst>
                                          <p:attrName>style.visibility</p:attrName>
                                        </p:attrNameLst>
                                      </p:cBhvr>
                                      <p:to>
                                        <p:strVal val="visible"/>
                                      </p:to>
                                    </p:set>
                                    <p:animEffect transition="in" filter="wipe(left)">
                                      <p:cBhvr>
                                        <p:cTn id="7" dur="500"/>
                                        <p:tgtEl>
                                          <p:spTgt spid="8622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62213"/>
                                        </p:tgtEl>
                                        <p:attrNameLst>
                                          <p:attrName>style.visibility</p:attrName>
                                        </p:attrNameLst>
                                      </p:cBhvr>
                                      <p:to>
                                        <p:strVal val="visible"/>
                                      </p:to>
                                    </p:set>
                                    <p:animEffect transition="in" filter="wipe(left)">
                                      <p:cBhvr>
                                        <p:cTn id="11" dur="500"/>
                                        <p:tgtEl>
                                          <p:spTgt spid="862213"/>
                                        </p:tgtEl>
                                      </p:cBhvr>
                                    </p:animEffect>
                                  </p:childTnLst>
                                </p:cTn>
                              </p:par>
                            </p:childTnLst>
                          </p:cTn>
                        </p:par>
                        <p:par>
                          <p:cTn id="12" fill="hold">
                            <p:stCondLst>
                              <p:cond delay="1000"/>
                            </p:stCondLst>
                            <p:childTnLst>
                              <p:par>
                                <p:cTn id="13" presetID="2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2"/>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7" dur="500"/>
                                        <p:tgtEl>
                                          <p:spTgt spid="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up)">
                                      <p:cBhvr>
                                        <p:cTn id="29" dur="1000"/>
                                        <p:tgtEl>
                                          <p:spTgt spid="2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1000"/>
                                        <p:tgtEl>
                                          <p:spTgt spid="25"/>
                                        </p:tgtEl>
                                      </p:cBhvr>
                                    </p:animEffect>
                                  </p:childTnLst>
                                </p:cTn>
                              </p:par>
                            </p:childTnLst>
                          </p:cTn>
                        </p:par>
                        <p:par>
                          <p:cTn id="34" fill="hold">
                            <p:stCondLst>
                              <p:cond delay="4500"/>
                            </p:stCondLst>
                            <p:childTnLst>
                              <p:par>
                                <p:cTn id="35" presetID="22" presetClass="entr" presetSubtype="1"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up)">
                                      <p:cBhvr>
                                        <p:cTn id="37" dur="1000"/>
                                        <p:tgtEl>
                                          <p:spTgt spid="35"/>
                                        </p:tgtEl>
                                      </p:cBhvr>
                                    </p:animEffect>
                                  </p:childTnLst>
                                </p:cTn>
                              </p:par>
                            </p:childTnLst>
                          </p:cTn>
                        </p:par>
                        <p:par>
                          <p:cTn id="38" fill="hold">
                            <p:stCondLst>
                              <p:cond delay="5500"/>
                            </p:stCondLst>
                            <p:childTnLst>
                              <p:par>
                                <p:cTn id="39" presetID="2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left)">
                                      <p:cBhvr>
                                        <p:cTn id="41" dur="1000"/>
                                        <p:tgtEl>
                                          <p:spTgt spid="44"/>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21">
                                            <p:txEl>
                                              <p:pRg st="0" end="0"/>
                                            </p:txEl>
                                          </p:spTgt>
                                        </p:tgtEl>
                                        <p:attrNameLst>
                                          <p:attrName>style.visibility</p:attrName>
                                        </p:attrNameLst>
                                      </p:cBhvr>
                                      <p:to>
                                        <p:strVal val="visible"/>
                                      </p:to>
                                    </p:set>
                                    <p:animEffect transition="in" filter="wipe(left)">
                                      <p:cBhvr>
                                        <p:cTn id="45" dur="500"/>
                                        <p:tgtEl>
                                          <p:spTgt spid="21">
                                            <p:txEl>
                                              <p:pRg st="0" end="0"/>
                                            </p:txEl>
                                          </p:spTgt>
                                        </p:tgtEl>
                                      </p:cBhvr>
                                    </p:animEffect>
                                  </p:childTnLst>
                                </p:cTn>
                              </p:par>
                            </p:childTnLst>
                          </p:cTn>
                        </p:par>
                        <p:par>
                          <p:cTn id="46" fill="hold">
                            <p:stCondLst>
                              <p:cond delay="7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1000"/>
                                        <p:tgtEl>
                                          <p:spTgt spid="27"/>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left)">
                                      <p:cBhvr>
                                        <p:cTn id="53" dur="1000"/>
                                        <p:tgtEl>
                                          <p:spTgt spid="28"/>
                                        </p:tgtEl>
                                      </p:cBhvr>
                                    </p:animEffect>
                                  </p:childTnLst>
                                </p:cTn>
                              </p:par>
                            </p:childTnLst>
                          </p:cTn>
                        </p:par>
                        <p:par>
                          <p:cTn id="54" fill="hold">
                            <p:stCondLst>
                              <p:cond delay="9000"/>
                            </p:stCondLst>
                            <p:childTnLst>
                              <p:par>
                                <p:cTn id="55" presetID="22" presetClass="entr" presetSubtype="8"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1000"/>
                                        <p:tgtEl>
                                          <p:spTgt spid="29"/>
                                        </p:tgtEl>
                                      </p:cBhvr>
                                    </p:animEffect>
                                  </p:childTnLst>
                                </p:cTn>
                              </p:par>
                            </p:childTnLst>
                          </p:cTn>
                        </p:par>
                        <p:par>
                          <p:cTn id="58" fill="hold">
                            <p:stCondLst>
                              <p:cond delay="10000"/>
                            </p:stCondLst>
                            <p:childTnLst>
                              <p:par>
                                <p:cTn id="59" presetID="22" presetClass="entr" presetSubtype="8"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left)">
                                      <p:cBhvr>
                                        <p:cTn id="61" dur="1000"/>
                                        <p:tgtEl>
                                          <p:spTgt spid="32"/>
                                        </p:tgtEl>
                                      </p:cBhvr>
                                    </p:animEffect>
                                  </p:childTnLst>
                                </p:cTn>
                              </p:par>
                            </p:childTnLst>
                          </p:cTn>
                        </p:par>
                        <p:par>
                          <p:cTn id="62" fill="hold">
                            <p:stCondLst>
                              <p:cond delay="11000"/>
                            </p:stCondLst>
                            <p:childTnLst>
                              <p:par>
                                <p:cTn id="63" presetID="22" presetClass="entr" presetSubtype="8"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ipe(left)">
                                      <p:cBhvr>
                                        <p:cTn id="65"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1" grpId="0" autoUpdateAnimBg="0"/>
      <p:bldP spid="862213" grpId="0" autoUpdateAnimBg="0"/>
      <p:bldP spid="19" grpId="0" animBg="1"/>
      <p:bldP spid="21" grpId="0" uiExpand="1" build="p" bldLvl="2"/>
      <p:bldP spid="34"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65537" name="Group 39"/>
          <p:cNvGrpSpPr>
            <a:grpSpLocks/>
          </p:cNvGrpSpPr>
          <p:nvPr/>
        </p:nvGrpSpPr>
        <p:grpSpPr bwMode="auto">
          <a:xfrm>
            <a:off x="566738" y="1260475"/>
            <a:ext cx="8386762" cy="5300663"/>
            <a:chOff x="566738" y="2200275"/>
            <a:chExt cx="7805737" cy="4219575"/>
          </a:xfrm>
        </p:grpSpPr>
        <p:sp>
          <p:nvSpPr>
            <p:cNvPr id="65560" name="Rectangle 2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65561" name="Rectangle 30"/>
            <p:cNvSpPr>
              <a:spLocks noChangeArrowheads="1"/>
            </p:cNvSpPr>
            <p:nvPr/>
          </p:nvSpPr>
          <p:spPr bwMode="auto">
            <a:xfrm>
              <a:off x="581024" y="2219327"/>
              <a:ext cx="7772401" cy="254793"/>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65538" name="Rectangle 14"/>
          <p:cNvSpPr>
            <a:spLocks noChangeArrowheads="1"/>
          </p:cNvSpPr>
          <p:nvPr/>
        </p:nvSpPr>
        <p:spPr bwMode="auto">
          <a:xfrm>
            <a:off x="566738" y="476250"/>
            <a:ext cx="2681287" cy="190500"/>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65539" name="Rectangle 3"/>
          <p:cNvSpPr>
            <a:spLocks noGrp="1" noChangeArrowheads="1"/>
          </p:cNvSpPr>
          <p:nvPr>
            <p:ph type="title"/>
          </p:nvPr>
        </p:nvSpPr>
        <p:spPr>
          <a:xfrm>
            <a:off x="566738" y="0"/>
            <a:ext cx="8577262" cy="667657"/>
          </a:xfrm>
        </p:spPr>
        <p:txBody>
          <a:bodyPr/>
          <a:lstStyle/>
          <a:p>
            <a:r>
              <a:rPr lang="el-GR" dirty="0" smtClean="0">
                <a:solidFill>
                  <a:srgbClr val="668C6B"/>
                </a:solidFill>
              </a:rPr>
              <a:t>ΕΦΑΡΜΟΓΗ</a:t>
            </a:r>
            <a:endParaRPr lang="en-US" dirty="0" smtClean="0">
              <a:solidFill>
                <a:srgbClr val="668C6B"/>
              </a:solidFill>
            </a:endParaRPr>
          </a:p>
        </p:txBody>
      </p:sp>
      <p:sp>
        <p:nvSpPr>
          <p:cNvPr id="65540" name="Rectangle 5"/>
          <p:cNvSpPr>
            <a:spLocks noChangeArrowheads="1"/>
          </p:cNvSpPr>
          <p:nvPr/>
        </p:nvSpPr>
        <p:spPr bwMode="auto">
          <a:xfrm>
            <a:off x="566738" y="820738"/>
            <a:ext cx="8577262" cy="338554"/>
          </a:xfrm>
          <a:prstGeom prst="rect">
            <a:avLst/>
          </a:prstGeom>
          <a:noFill/>
          <a:ln w="9525" algn="ctr">
            <a:noFill/>
            <a:miter lim="800000"/>
            <a:headEnd/>
            <a:tailEnd/>
          </a:ln>
        </p:spPr>
        <p:txBody>
          <a:bodyPr>
            <a:spAutoFit/>
          </a:bodyPr>
          <a:lstStyle/>
          <a:p>
            <a:pPr>
              <a:spcBef>
                <a:spcPct val="20000"/>
              </a:spcBef>
            </a:pPr>
            <a:r>
              <a:rPr lang="el-GR" sz="1600" dirty="0" smtClean="0">
                <a:solidFill>
                  <a:srgbClr val="356A41"/>
                </a:solidFill>
              </a:rPr>
              <a:t>Οι Επιπτώσεις της Πλωτής Φυγής από το</a:t>
            </a:r>
            <a:r>
              <a:rPr lang="en-US" sz="1600" dirty="0" smtClean="0">
                <a:solidFill>
                  <a:srgbClr val="356A41"/>
                </a:solidFill>
              </a:rPr>
              <a:t> Mariel </a:t>
            </a:r>
            <a:r>
              <a:rPr lang="el-GR" sz="1600" dirty="0" smtClean="0">
                <a:solidFill>
                  <a:srgbClr val="356A41"/>
                </a:solidFill>
              </a:rPr>
              <a:t>στην Παραγωγή Κλάδου στο Μαϊάμι</a:t>
            </a:r>
            <a:r>
              <a:rPr lang="en-US" sz="1600" dirty="0" smtClean="0">
                <a:solidFill>
                  <a:srgbClr val="356A41"/>
                </a:solidFill>
              </a:rPr>
              <a:t> </a:t>
            </a:r>
            <a:endParaRPr lang="en-US" sz="1600" dirty="0">
              <a:solidFill>
                <a:srgbClr val="356A41"/>
              </a:solidFill>
            </a:endParaRPr>
          </a:p>
        </p:txBody>
      </p:sp>
      <p:cxnSp>
        <p:nvCxnSpPr>
          <p:cNvPr id="65541" name="Straight Connector 12"/>
          <p:cNvCxnSpPr>
            <a:cxnSpLocks noChangeShapeType="1"/>
          </p:cNvCxnSpPr>
          <p:nvPr/>
        </p:nvCxnSpPr>
        <p:spPr bwMode="auto">
          <a:xfrm>
            <a:off x="566738" y="682625"/>
            <a:ext cx="2695575" cy="0"/>
          </a:xfrm>
          <a:prstGeom prst="line">
            <a:avLst/>
          </a:prstGeom>
          <a:noFill/>
          <a:ln w="19050" cap="rnd" algn="ctr">
            <a:solidFill>
              <a:srgbClr val="A4C695"/>
            </a:solidFill>
            <a:prstDash val="sysDash"/>
            <a:round/>
            <a:headEnd/>
            <a:tailEnd/>
          </a:ln>
        </p:spPr>
      </p:cxnSp>
      <p:sp>
        <p:nvSpPr>
          <p:cNvPr id="65542" name="Text Box 7"/>
          <p:cNvSpPr txBox="1">
            <a:spLocks noChangeArrowheads="1"/>
          </p:cNvSpPr>
          <p:nvPr/>
        </p:nvSpPr>
        <p:spPr bwMode="auto">
          <a:xfrm>
            <a:off x="585788" y="1281113"/>
            <a:ext cx="2662237"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5-10 </a:t>
            </a:r>
            <a:r>
              <a:rPr lang="en-US" dirty="0">
                <a:solidFill>
                  <a:schemeClr val="bg2"/>
                </a:solidFill>
              </a:rPr>
              <a:t>(2 </a:t>
            </a:r>
            <a:r>
              <a:rPr lang="el-GR" dirty="0" smtClean="0">
                <a:solidFill>
                  <a:schemeClr val="bg2"/>
                </a:solidFill>
              </a:rPr>
              <a:t>από</a:t>
            </a:r>
            <a:r>
              <a:rPr lang="en-US" dirty="0" smtClean="0">
                <a:solidFill>
                  <a:schemeClr val="bg2"/>
                </a:solidFill>
              </a:rPr>
              <a:t> </a:t>
            </a:r>
            <a:r>
              <a:rPr lang="en-US" dirty="0">
                <a:solidFill>
                  <a:schemeClr val="bg2"/>
                </a:solidFill>
              </a:rPr>
              <a:t>2)</a:t>
            </a:r>
          </a:p>
        </p:txBody>
      </p:sp>
      <p:sp>
        <p:nvSpPr>
          <p:cNvPr id="21" name="Rectangle 20"/>
          <p:cNvSpPr>
            <a:spLocks noChangeArrowheads="1"/>
          </p:cNvSpPr>
          <p:nvPr/>
        </p:nvSpPr>
        <p:spPr bwMode="auto">
          <a:xfrm>
            <a:off x="6584950" y="1785257"/>
            <a:ext cx="2309813" cy="4708981"/>
          </a:xfrm>
          <a:prstGeom prst="rect">
            <a:avLst/>
          </a:prstGeom>
          <a:noFill/>
          <a:ln w="9525">
            <a:noFill/>
            <a:miter lim="800000"/>
            <a:headEnd/>
            <a:tailEnd/>
          </a:ln>
        </p:spPr>
        <p:txBody>
          <a:bodyPr wrap="square">
            <a:spAutoFit/>
          </a:bodyPr>
          <a:lstStyle/>
          <a:p>
            <a:pPr>
              <a:spcBef>
                <a:spcPct val="10000"/>
              </a:spcBef>
              <a:spcAft>
                <a:spcPct val="10000"/>
              </a:spcAft>
            </a:pPr>
            <a:r>
              <a:rPr lang="el-GR" sz="2000" b="0" dirty="0" smtClean="0"/>
              <a:t>Στο διάγραμμα </a:t>
            </a:r>
            <a:r>
              <a:rPr lang="en-US" sz="2000" b="0" dirty="0" smtClean="0"/>
              <a:t>(</a:t>
            </a:r>
            <a:r>
              <a:rPr lang="el-GR" sz="2000" b="0" dirty="0" smtClean="0"/>
              <a:t>β</a:t>
            </a:r>
            <a:r>
              <a:rPr lang="en-US" sz="2000" b="0" dirty="0" smtClean="0"/>
              <a:t>), </a:t>
            </a:r>
            <a:r>
              <a:rPr lang="el-GR" sz="2000" b="0" dirty="0" smtClean="0"/>
              <a:t>η πραγματική προστιθέμενη αξία στο Μαϊάμι σε κλάδους υψηλής εξειδίκευσης μειώθηκε ταχύτερα μετά το 1980 σε σύγκριση με άλλες πόλεις. Και τα δύο αυτά ευρήματα συνάδουν με το θεώρημα </a:t>
            </a:r>
            <a:r>
              <a:rPr lang="en-US" sz="2000" b="0" dirty="0" err="1" smtClean="0"/>
              <a:t>Rybczynksi</a:t>
            </a:r>
            <a:r>
              <a:rPr lang="en-US" sz="2000" b="0" dirty="0" smtClean="0"/>
              <a:t> </a:t>
            </a:r>
            <a:r>
              <a:rPr lang="el-GR" sz="2000" b="0" dirty="0" smtClean="0"/>
              <a:t>.</a:t>
            </a:r>
            <a:endParaRPr lang="en-US" sz="2000" b="0" dirty="0"/>
          </a:p>
        </p:txBody>
      </p:sp>
      <p:sp>
        <p:nvSpPr>
          <p:cNvPr id="65544" name="Rectangle 33"/>
          <p:cNvSpPr>
            <a:spLocks noChangeArrowheads="1"/>
          </p:cNvSpPr>
          <p:nvPr/>
        </p:nvSpPr>
        <p:spPr bwMode="auto">
          <a:xfrm>
            <a:off x="647700" y="1649413"/>
            <a:ext cx="5962650" cy="458152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65545" name="Picture 23" descr="fig5-10_PPT_1.gif"/>
          <p:cNvPicPr>
            <a:picLocks noChangeAspect="1"/>
          </p:cNvPicPr>
          <p:nvPr/>
        </p:nvPicPr>
        <p:blipFill>
          <a:blip r:embed="rId3" cstate="print"/>
          <a:srcRect/>
          <a:stretch>
            <a:fillRect/>
          </a:stretch>
        </p:blipFill>
        <p:spPr bwMode="auto">
          <a:xfrm>
            <a:off x="719138" y="1711325"/>
            <a:ext cx="5819775" cy="4467225"/>
          </a:xfrm>
          <a:prstGeom prst="rect">
            <a:avLst/>
          </a:prstGeom>
          <a:noFill/>
          <a:ln w="9525">
            <a:noFill/>
            <a:miter lim="800000"/>
            <a:headEnd/>
            <a:tailEnd/>
          </a:ln>
        </p:spPr>
      </p:pic>
      <p:pic>
        <p:nvPicPr>
          <p:cNvPr id="65546" name="Picture 26" descr="fig5-10_PPT_3.gif"/>
          <p:cNvPicPr>
            <a:picLocks noChangeAspect="1"/>
          </p:cNvPicPr>
          <p:nvPr/>
        </p:nvPicPr>
        <p:blipFill>
          <a:blip r:embed="rId4" cstate="print"/>
          <a:srcRect/>
          <a:stretch>
            <a:fillRect/>
          </a:stretch>
        </p:blipFill>
        <p:spPr bwMode="auto">
          <a:xfrm>
            <a:off x="719138" y="1711325"/>
            <a:ext cx="5819775" cy="4467225"/>
          </a:xfrm>
          <a:prstGeom prst="rect">
            <a:avLst/>
          </a:prstGeom>
          <a:noFill/>
          <a:ln w="9525">
            <a:noFill/>
            <a:miter lim="800000"/>
            <a:headEnd/>
            <a:tailEnd/>
          </a:ln>
        </p:spPr>
      </p:pic>
      <p:pic>
        <p:nvPicPr>
          <p:cNvPr id="65547" name="Picture 24" descr="fig5-10_PPT_2.gif"/>
          <p:cNvPicPr>
            <a:picLocks noChangeAspect="1"/>
          </p:cNvPicPr>
          <p:nvPr/>
        </p:nvPicPr>
        <p:blipFill>
          <a:blip r:embed="rId5" cstate="print"/>
          <a:srcRect/>
          <a:stretch>
            <a:fillRect/>
          </a:stretch>
        </p:blipFill>
        <p:spPr bwMode="auto">
          <a:xfrm>
            <a:off x="719138" y="1711325"/>
            <a:ext cx="5819775" cy="4467225"/>
          </a:xfrm>
          <a:prstGeom prst="rect">
            <a:avLst/>
          </a:prstGeom>
          <a:noFill/>
          <a:ln w="9525">
            <a:noFill/>
            <a:miter lim="800000"/>
            <a:headEnd/>
            <a:tailEnd/>
          </a:ln>
        </p:spPr>
      </p:pic>
      <p:pic>
        <p:nvPicPr>
          <p:cNvPr id="65548" name="Picture 27" descr="fig5-10_PPT_4.gif"/>
          <p:cNvPicPr>
            <a:picLocks noChangeAspect="1"/>
          </p:cNvPicPr>
          <p:nvPr/>
        </p:nvPicPr>
        <p:blipFill>
          <a:blip r:embed="rId6" cstate="print"/>
          <a:srcRect/>
          <a:stretch>
            <a:fillRect/>
          </a:stretch>
        </p:blipFill>
        <p:spPr bwMode="auto">
          <a:xfrm>
            <a:off x="719138" y="1711325"/>
            <a:ext cx="5819775" cy="4467225"/>
          </a:xfrm>
          <a:prstGeom prst="rect">
            <a:avLst/>
          </a:prstGeom>
          <a:noFill/>
          <a:ln w="9525">
            <a:noFill/>
            <a:miter lim="800000"/>
            <a:headEnd/>
            <a:tailEnd/>
          </a:ln>
        </p:spPr>
      </p:pic>
      <p:pic>
        <p:nvPicPr>
          <p:cNvPr id="65549" name="Picture 28" descr="fig5-10_PPT_5.gif"/>
          <p:cNvPicPr>
            <a:picLocks noChangeAspect="1"/>
          </p:cNvPicPr>
          <p:nvPr/>
        </p:nvPicPr>
        <p:blipFill>
          <a:blip r:embed="rId7" cstate="print"/>
          <a:srcRect/>
          <a:stretch>
            <a:fillRect/>
          </a:stretch>
        </p:blipFill>
        <p:spPr bwMode="auto">
          <a:xfrm>
            <a:off x="719138" y="1711325"/>
            <a:ext cx="5819775" cy="4467225"/>
          </a:xfrm>
          <a:prstGeom prst="rect">
            <a:avLst/>
          </a:prstGeom>
          <a:noFill/>
          <a:ln w="9525">
            <a:noFill/>
            <a:miter lim="800000"/>
            <a:headEnd/>
            <a:tailEnd/>
          </a:ln>
        </p:spPr>
      </p:pic>
      <p:pic>
        <p:nvPicPr>
          <p:cNvPr id="65550" name="Picture 31" descr="fig5-10_PPT_6.gif"/>
          <p:cNvPicPr>
            <a:picLocks noChangeAspect="1"/>
          </p:cNvPicPr>
          <p:nvPr/>
        </p:nvPicPr>
        <p:blipFill>
          <a:blip r:embed="rId8" cstate="print"/>
          <a:srcRect/>
          <a:stretch>
            <a:fillRect/>
          </a:stretch>
        </p:blipFill>
        <p:spPr bwMode="auto">
          <a:xfrm>
            <a:off x="719138" y="1711325"/>
            <a:ext cx="5819775" cy="4467225"/>
          </a:xfrm>
          <a:prstGeom prst="rect">
            <a:avLst/>
          </a:prstGeom>
          <a:noFill/>
          <a:ln w="9525">
            <a:noFill/>
            <a:miter lim="800000"/>
            <a:headEnd/>
            <a:tailEnd/>
          </a:ln>
        </p:spPr>
      </p:pic>
      <p:pic>
        <p:nvPicPr>
          <p:cNvPr id="65551" name="Picture 32" descr="fig5-10_PPT_7.gif"/>
          <p:cNvPicPr>
            <a:picLocks noChangeAspect="1"/>
          </p:cNvPicPr>
          <p:nvPr/>
        </p:nvPicPr>
        <p:blipFill>
          <a:blip r:embed="rId9" cstate="print"/>
          <a:srcRect/>
          <a:stretch>
            <a:fillRect/>
          </a:stretch>
        </p:blipFill>
        <p:spPr bwMode="auto">
          <a:xfrm>
            <a:off x="719138" y="1711325"/>
            <a:ext cx="5819775" cy="4467225"/>
          </a:xfrm>
          <a:prstGeom prst="rect">
            <a:avLst/>
          </a:prstGeom>
          <a:noFill/>
          <a:ln w="9525">
            <a:noFill/>
            <a:miter lim="800000"/>
            <a:headEnd/>
            <a:tailEnd/>
          </a:ln>
        </p:spPr>
      </p:pic>
      <p:pic>
        <p:nvPicPr>
          <p:cNvPr id="65552" name="Picture 34" descr="fig5-10_PPT_8.gif"/>
          <p:cNvPicPr>
            <a:picLocks noChangeAspect="1"/>
          </p:cNvPicPr>
          <p:nvPr/>
        </p:nvPicPr>
        <p:blipFill>
          <a:blip r:embed="rId10" cstate="print"/>
          <a:srcRect/>
          <a:stretch>
            <a:fillRect/>
          </a:stretch>
        </p:blipFill>
        <p:spPr bwMode="auto">
          <a:xfrm>
            <a:off x="719138" y="1711325"/>
            <a:ext cx="5819775" cy="4467225"/>
          </a:xfrm>
          <a:prstGeom prst="rect">
            <a:avLst/>
          </a:prstGeom>
          <a:noFill/>
          <a:ln w="9525">
            <a:noFill/>
            <a:miter lim="800000"/>
            <a:headEnd/>
            <a:tailEnd/>
          </a:ln>
        </p:spPr>
      </p:pic>
      <p:pic>
        <p:nvPicPr>
          <p:cNvPr id="65553" name="Picture 43" descr="fig5-10_PPT_14.gif"/>
          <p:cNvPicPr>
            <a:picLocks noChangeAspect="1"/>
          </p:cNvPicPr>
          <p:nvPr/>
        </p:nvPicPr>
        <p:blipFill>
          <a:blip r:embed="rId11" cstate="print"/>
          <a:srcRect/>
          <a:stretch>
            <a:fillRect/>
          </a:stretch>
        </p:blipFill>
        <p:spPr bwMode="auto">
          <a:xfrm>
            <a:off x="719138" y="1711325"/>
            <a:ext cx="5819775" cy="4467225"/>
          </a:xfrm>
          <a:prstGeom prst="rect">
            <a:avLst/>
          </a:prstGeom>
          <a:noFill/>
          <a:ln w="9525">
            <a:noFill/>
            <a:miter lim="800000"/>
            <a:headEnd/>
            <a:tailEnd/>
          </a:ln>
        </p:spPr>
      </p:pic>
      <p:pic>
        <p:nvPicPr>
          <p:cNvPr id="45" name="Picture 44" descr="fig5-10_PPT_9.gif"/>
          <p:cNvPicPr>
            <a:picLocks noChangeAspect="1"/>
          </p:cNvPicPr>
          <p:nvPr/>
        </p:nvPicPr>
        <p:blipFill>
          <a:blip r:embed="rId12" cstate="print"/>
          <a:srcRect/>
          <a:stretch>
            <a:fillRect/>
          </a:stretch>
        </p:blipFill>
        <p:spPr bwMode="auto">
          <a:xfrm>
            <a:off x="719138" y="1711325"/>
            <a:ext cx="5819775" cy="4467225"/>
          </a:xfrm>
          <a:prstGeom prst="rect">
            <a:avLst/>
          </a:prstGeom>
          <a:noFill/>
          <a:ln w="9525">
            <a:noFill/>
            <a:miter lim="800000"/>
            <a:headEnd/>
            <a:tailEnd/>
          </a:ln>
        </p:spPr>
      </p:pic>
      <p:pic>
        <p:nvPicPr>
          <p:cNvPr id="46" name="Picture 45" descr="fig5-10_PPT_10.gif"/>
          <p:cNvPicPr>
            <a:picLocks noChangeAspect="1"/>
          </p:cNvPicPr>
          <p:nvPr/>
        </p:nvPicPr>
        <p:blipFill>
          <a:blip r:embed="rId13" cstate="print"/>
          <a:srcRect/>
          <a:stretch>
            <a:fillRect/>
          </a:stretch>
        </p:blipFill>
        <p:spPr bwMode="auto">
          <a:xfrm>
            <a:off x="719138" y="1711325"/>
            <a:ext cx="5819775" cy="4467225"/>
          </a:xfrm>
          <a:prstGeom prst="rect">
            <a:avLst/>
          </a:prstGeom>
          <a:noFill/>
          <a:ln w="9525">
            <a:noFill/>
            <a:miter lim="800000"/>
            <a:headEnd/>
            <a:tailEnd/>
          </a:ln>
        </p:spPr>
      </p:pic>
      <p:pic>
        <p:nvPicPr>
          <p:cNvPr id="47" name="Picture 46" descr="fig5-10_PPT_11.gif"/>
          <p:cNvPicPr>
            <a:picLocks noChangeAspect="1"/>
          </p:cNvPicPr>
          <p:nvPr/>
        </p:nvPicPr>
        <p:blipFill>
          <a:blip r:embed="rId14" cstate="print"/>
          <a:srcRect/>
          <a:stretch>
            <a:fillRect/>
          </a:stretch>
        </p:blipFill>
        <p:spPr bwMode="auto">
          <a:xfrm>
            <a:off x="719138" y="1711325"/>
            <a:ext cx="5819775" cy="4467225"/>
          </a:xfrm>
          <a:prstGeom prst="rect">
            <a:avLst/>
          </a:prstGeom>
          <a:noFill/>
          <a:ln w="9525">
            <a:noFill/>
            <a:miter lim="800000"/>
            <a:headEnd/>
            <a:tailEnd/>
          </a:ln>
        </p:spPr>
      </p:pic>
      <p:pic>
        <p:nvPicPr>
          <p:cNvPr id="48" name="Picture 47" descr="fig5-10_PPT_12.gif"/>
          <p:cNvPicPr>
            <a:picLocks noChangeAspect="1"/>
          </p:cNvPicPr>
          <p:nvPr/>
        </p:nvPicPr>
        <p:blipFill>
          <a:blip r:embed="rId15" cstate="print"/>
          <a:srcRect/>
          <a:stretch>
            <a:fillRect/>
          </a:stretch>
        </p:blipFill>
        <p:spPr bwMode="auto">
          <a:xfrm>
            <a:off x="719138" y="1711325"/>
            <a:ext cx="5819775" cy="4467225"/>
          </a:xfrm>
          <a:prstGeom prst="rect">
            <a:avLst/>
          </a:prstGeom>
          <a:noFill/>
          <a:ln w="9525">
            <a:noFill/>
            <a:miter lim="800000"/>
            <a:headEnd/>
            <a:tailEnd/>
          </a:ln>
        </p:spPr>
      </p:pic>
      <p:pic>
        <p:nvPicPr>
          <p:cNvPr id="49" name="Picture 48" descr="fig5-10_PPT_13.gif"/>
          <p:cNvPicPr>
            <a:picLocks noChangeAspect="1"/>
          </p:cNvPicPr>
          <p:nvPr/>
        </p:nvPicPr>
        <p:blipFill>
          <a:blip r:embed="rId16" cstate="print"/>
          <a:srcRect/>
          <a:stretch>
            <a:fillRect/>
          </a:stretch>
        </p:blipFill>
        <p:spPr bwMode="auto">
          <a:xfrm>
            <a:off x="719138" y="1711325"/>
            <a:ext cx="5819775" cy="4467225"/>
          </a:xfrm>
          <a:prstGeom prst="rect">
            <a:avLst/>
          </a:prstGeom>
          <a:noFill/>
          <a:ln w="9525">
            <a:noFill/>
            <a:miter lim="800000"/>
            <a:headEnd/>
            <a:tailEnd/>
          </a:ln>
        </p:spPr>
      </p:pic>
      <p:sp>
        <p:nvSpPr>
          <p:cNvPr id="65559" name="Text Box 26"/>
          <p:cNvSpPr txBox="1">
            <a:spLocks noChangeArrowheads="1"/>
          </p:cNvSpPr>
          <p:nvPr/>
        </p:nvSpPr>
        <p:spPr bwMode="auto">
          <a:xfrm>
            <a:off x="3246438" y="1247775"/>
            <a:ext cx="4405950" cy="544765"/>
          </a:xfrm>
          <a:prstGeom prst="rect">
            <a:avLst/>
          </a:prstGeom>
          <a:noFill/>
          <a:ln w="9525">
            <a:noFill/>
            <a:miter lim="800000"/>
            <a:headEnd/>
            <a:tailEnd/>
          </a:ln>
        </p:spPr>
        <p:txBody>
          <a:bodyPr wrap="none">
            <a:spAutoFit/>
          </a:bodyPr>
          <a:lstStyle/>
          <a:p>
            <a:pPr>
              <a:spcBef>
                <a:spcPct val="10000"/>
              </a:spcBef>
              <a:spcAft>
                <a:spcPct val="10000"/>
              </a:spcAft>
            </a:pPr>
            <a:r>
              <a:rPr lang="el-GR" dirty="0" smtClean="0">
                <a:solidFill>
                  <a:srgbClr val="8A3A6A"/>
                </a:solidFill>
              </a:rPr>
              <a:t>Προστιθέμενη Αξία Κλάδου στο Μαϊάμι (συνέχεια)</a:t>
            </a:r>
            <a:endParaRPr lang="en-US" dirty="0" smtClean="0">
              <a:solidFill>
                <a:srgbClr val="8A3A6A"/>
              </a:solidFill>
            </a:endParaRPr>
          </a:p>
          <a:p>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ipe(left)">
                                      <p:cBhvr>
                                        <p:cTn id="7" dur="500"/>
                                        <p:tgtEl>
                                          <p:spTgt spid="2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1000"/>
                                        <p:tgtEl>
                                          <p:spTgt spid="45"/>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left)">
                                      <p:cBhvr>
                                        <p:cTn id="15" dur="1000"/>
                                        <p:tgtEl>
                                          <p:spTgt spid="46"/>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left)">
                                      <p:cBhvr>
                                        <p:cTn id="19" dur="1000"/>
                                        <p:tgtEl>
                                          <p:spTgt spid="47"/>
                                        </p:tgtEl>
                                      </p:cBhvr>
                                    </p:animEffect>
                                  </p:childTnLst>
                                </p:cTn>
                              </p:par>
                            </p:childTnLst>
                          </p:cTn>
                        </p:par>
                        <p:par>
                          <p:cTn id="20" fill="hold">
                            <p:stCondLst>
                              <p:cond delay="3500"/>
                            </p:stCondLst>
                            <p:childTnLst>
                              <p:par>
                                <p:cTn id="21" presetID="2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left)">
                                      <p:cBhvr>
                                        <p:cTn id="23" dur="1000"/>
                                        <p:tgtEl>
                                          <p:spTgt spid="48"/>
                                        </p:tgtEl>
                                      </p:cBhvr>
                                    </p:animEffect>
                                  </p:childTnLst>
                                </p:cTn>
                              </p:par>
                            </p:childTnLst>
                          </p:cTn>
                        </p:par>
                        <p:par>
                          <p:cTn id="24" fill="hold">
                            <p:stCondLst>
                              <p:cond delay="4500"/>
                            </p:stCondLst>
                            <p:childTnLst>
                              <p:par>
                                <p:cTn id="25" presetID="2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left)">
                                      <p:cBhvr>
                                        <p:cTn id="27"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bldLvl="2"/>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7" name="Group 39"/>
          <p:cNvGrpSpPr>
            <a:grpSpLocks/>
          </p:cNvGrpSpPr>
          <p:nvPr/>
        </p:nvGrpSpPr>
        <p:grpSpPr bwMode="auto">
          <a:xfrm>
            <a:off x="566738" y="1362075"/>
            <a:ext cx="8320087" cy="4937125"/>
            <a:chOff x="566738" y="2200275"/>
            <a:chExt cx="7805737" cy="4219575"/>
          </a:xfrm>
        </p:grpSpPr>
        <p:sp>
          <p:nvSpPr>
            <p:cNvPr id="67594" name="Rectangle 37"/>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67595" name="Rectangle 38"/>
            <p:cNvSpPr>
              <a:spLocks noChangeArrowheads="1"/>
            </p:cNvSpPr>
            <p:nvPr/>
          </p:nvSpPr>
          <p:spPr bwMode="auto">
            <a:xfrm>
              <a:off x="581024" y="2219326"/>
              <a:ext cx="7772401" cy="325178"/>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40" name="Text Box 7"/>
          <p:cNvSpPr txBox="1">
            <a:spLocks noChangeArrowheads="1"/>
          </p:cNvSpPr>
          <p:nvPr/>
        </p:nvSpPr>
        <p:spPr bwMode="auto">
          <a:xfrm>
            <a:off x="585788" y="1382713"/>
            <a:ext cx="1328737"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ΠΙΝΑΚΑΣ</a:t>
            </a:r>
            <a:r>
              <a:rPr lang="en-US" dirty="0" smtClean="0">
                <a:solidFill>
                  <a:srgbClr val="831951"/>
                </a:solidFill>
              </a:rPr>
              <a:t> </a:t>
            </a:r>
            <a:r>
              <a:rPr lang="en-US" dirty="0"/>
              <a:t>5-1</a:t>
            </a:r>
          </a:p>
        </p:txBody>
      </p:sp>
      <p:sp>
        <p:nvSpPr>
          <p:cNvPr id="42" name="Rectangle 41"/>
          <p:cNvSpPr>
            <a:spLocks noChangeArrowheads="1"/>
          </p:cNvSpPr>
          <p:nvPr/>
        </p:nvSpPr>
        <p:spPr bwMode="auto">
          <a:xfrm>
            <a:off x="631825" y="3608388"/>
            <a:ext cx="8191500" cy="262890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67588" name="Rectangle 14"/>
          <p:cNvSpPr>
            <a:spLocks noChangeArrowheads="1"/>
          </p:cNvSpPr>
          <p:nvPr/>
        </p:nvSpPr>
        <p:spPr bwMode="auto">
          <a:xfrm>
            <a:off x="566738" y="476250"/>
            <a:ext cx="2681287" cy="190500"/>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862211" name="Rectangle 3"/>
          <p:cNvSpPr>
            <a:spLocks noGrp="1" noChangeArrowheads="1"/>
          </p:cNvSpPr>
          <p:nvPr>
            <p:ph type="title"/>
          </p:nvPr>
        </p:nvSpPr>
        <p:spPr>
          <a:xfrm>
            <a:off x="566738" y="0"/>
            <a:ext cx="8577262" cy="769257"/>
          </a:xfrm>
        </p:spPr>
        <p:txBody>
          <a:bodyPr/>
          <a:lstStyle/>
          <a:p>
            <a:r>
              <a:rPr lang="el-GR" dirty="0" smtClean="0">
                <a:solidFill>
                  <a:srgbClr val="668C6B"/>
                </a:solidFill>
              </a:rPr>
              <a:t>ΕΦΑΡΜΟΓΗ</a:t>
            </a:r>
            <a:endParaRPr lang="en-US" dirty="0" smtClean="0">
              <a:solidFill>
                <a:srgbClr val="668C6B"/>
              </a:solidFill>
            </a:endParaRPr>
          </a:p>
        </p:txBody>
      </p:sp>
      <p:sp>
        <p:nvSpPr>
          <p:cNvPr id="862213" name="Rectangle 5"/>
          <p:cNvSpPr>
            <a:spLocks noChangeArrowheads="1"/>
          </p:cNvSpPr>
          <p:nvPr/>
        </p:nvSpPr>
        <p:spPr bwMode="auto">
          <a:xfrm>
            <a:off x="566738" y="820738"/>
            <a:ext cx="7351712" cy="400050"/>
          </a:xfrm>
          <a:prstGeom prst="rect">
            <a:avLst/>
          </a:prstGeom>
          <a:noFill/>
          <a:ln w="9525" algn="ctr">
            <a:noFill/>
            <a:miter lim="800000"/>
            <a:headEnd/>
            <a:tailEnd/>
          </a:ln>
        </p:spPr>
        <p:txBody>
          <a:bodyPr>
            <a:spAutoFit/>
          </a:bodyPr>
          <a:lstStyle/>
          <a:p>
            <a:pPr>
              <a:spcBef>
                <a:spcPct val="20000"/>
              </a:spcBef>
            </a:pPr>
            <a:r>
              <a:rPr lang="el-GR" sz="2000" dirty="0" smtClean="0">
                <a:solidFill>
                  <a:srgbClr val="356A41"/>
                </a:solidFill>
              </a:rPr>
              <a:t>Μετανάστευση, και Μισθοί στις ΗΠΑ</a:t>
            </a:r>
            <a:r>
              <a:rPr lang="en-US" sz="2000" dirty="0" smtClean="0">
                <a:solidFill>
                  <a:srgbClr val="356A41"/>
                </a:solidFill>
              </a:rPr>
              <a:t>, </a:t>
            </a:r>
            <a:r>
              <a:rPr lang="en-US" sz="2000" dirty="0">
                <a:solidFill>
                  <a:srgbClr val="356A41"/>
                </a:solidFill>
              </a:rPr>
              <a:t>1990–2004</a:t>
            </a:r>
          </a:p>
        </p:txBody>
      </p:sp>
      <p:cxnSp>
        <p:nvCxnSpPr>
          <p:cNvPr id="67591" name="Straight Connector 12"/>
          <p:cNvCxnSpPr>
            <a:cxnSpLocks noChangeShapeType="1"/>
          </p:cNvCxnSpPr>
          <p:nvPr/>
        </p:nvCxnSpPr>
        <p:spPr bwMode="auto">
          <a:xfrm>
            <a:off x="566738" y="682625"/>
            <a:ext cx="2695575" cy="0"/>
          </a:xfrm>
          <a:prstGeom prst="line">
            <a:avLst/>
          </a:prstGeom>
          <a:noFill/>
          <a:ln w="19050" cap="rnd" algn="ctr">
            <a:solidFill>
              <a:srgbClr val="A4C695"/>
            </a:solidFill>
            <a:prstDash val="sysDash"/>
            <a:round/>
            <a:headEnd/>
            <a:tailEnd/>
          </a:ln>
        </p:spPr>
      </p:cxnSp>
      <p:sp>
        <p:nvSpPr>
          <p:cNvPr id="41" name="Rectangle 40"/>
          <p:cNvSpPr>
            <a:spLocks noChangeArrowheads="1"/>
          </p:cNvSpPr>
          <p:nvPr/>
        </p:nvSpPr>
        <p:spPr bwMode="auto">
          <a:xfrm>
            <a:off x="566738" y="1719263"/>
            <a:ext cx="8299450" cy="1323439"/>
          </a:xfrm>
          <a:prstGeom prst="rect">
            <a:avLst/>
          </a:prstGeom>
          <a:noFill/>
          <a:ln w="9525">
            <a:noFill/>
            <a:miter lim="800000"/>
            <a:headEnd/>
            <a:tailEnd/>
          </a:ln>
        </p:spPr>
        <p:txBody>
          <a:bodyPr>
            <a:spAutoFit/>
          </a:bodyPr>
          <a:lstStyle/>
          <a:p>
            <a:pPr>
              <a:spcBef>
                <a:spcPct val="10000"/>
              </a:spcBef>
              <a:spcAft>
                <a:spcPct val="10000"/>
              </a:spcAft>
            </a:pPr>
            <a:r>
              <a:rPr lang="el-GR" sz="2000" dirty="0" smtClean="0">
                <a:solidFill>
                  <a:srgbClr val="8A3A6A"/>
                </a:solidFill>
              </a:rPr>
              <a:t>Μετανάστευση στο Μαϊάμι και Μισθοί στις ΗΠΑ </a:t>
            </a:r>
            <a:r>
              <a:rPr lang="el-GR" sz="2000" dirty="0" smtClean="0"/>
              <a:t>Ο πίνακας αυτός δείχνει την εκτιμώμενη επίπτωση της μετανάστευσης στους μισθούς των εργαζομένων, ανάλογα με το μορφωτικό τους επίπεδο. </a:t>
            </a:r>
            <a:endParaRPr lang="en-US" sz="2000" dirty="0"/>
          </a:p>
        </p:txBody>
      </p:sp>
      <p:pic>
        <p:nvPicPr>
          <p:cNvPr id="14" name="Picture 13" descr="Feenstra_table"/>
          <p:cNvPicPr>
            <a:picLocks noChangeAspect="1" noChangeArrowheads="1"/>
          </p:cNvPicPr>
          <p:nvPr/>
        </p:nvPicPr>
        <p:blipFill>
          <a:blip r:embed="rId3" cstate="print"/>
          <a:srcRect/>
          <a:stretch>
            <a:fillRect/>
          </a:stretch>
        </p:blipFill>
        <p:spPr bwMode="auto">
          <a:xfrm>
            <a:off x="676275" y="3681413"/>
            <a:ext cx="8023225" cy="250507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2211"/>
                                        </p:tgtEl>
                                        <p:attrNameLst>
                                          <p:attrName>style.visibility</p:attrName>
                                        </p:attrNameLst>
                                      </p:cBhvr>
                                      <p:to>
                                        <p:strVal val="visible"/>
                                      </p:to>
                                    </p:set>
                                    <p:animEffect transition="in" filter="wipe(left)">
                                      <p:cBhvr>
                                        <p:cTn id="7" dur="500"/>
                                        <p:tgtEl>
                                          <p:spTgt spid="8622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62213"/>
                                        </p:tgtEl>
                                        <p:attrNameLst>
                                          <p:attrName>style.visibility</p:attrName>
                                        </p:attrNameLst>
                                      </p:cBhvr>
                                      <p:to>
                                        <p:strVal val="visible"/>
                                      </p:to>
                                    </p:set>
                                    <p:animEffect transition="in" filter="wipe(left)">
                                      <p:cBhvr>
                                        <p:cTn id="11" dur="500"/>
                                        <p:tgtEl>
                                          <p:spTgt spid="862213"/>
                                        </p:tgtEl>
                                      </p:cBhvr>
                                    </p:animEffect>
                                  </p:childTnLst>
                                </p:cTn>
                              </p:par>
                            </p:childTnLst>
                          </p:cTn>
                        </p:par>
                        <p:par>
                          <p:cTn id="12" fill="hold">
                            <p:stCondLst>
                              <p:cond delay="1000"/>
                            </p:stCondLst>
                            <p:childTnLst>
                              <p:par>
                                <p:cTn id="13" presetID="29" presetClass="entr" presetSubtype="0"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p:cTn id="15" dur="500" fill="hold"/>
                                        <p:tgtEl>
                                          <p:spTgt spid="37"/>
                                        </p:tgtEl>
                                        <p:attrNameLst>
                                          <p:attrName>ppt_x</p:attrName>
                                        </p:attrNameLst>
                                      </p:cBhvr>
                                      <p:tavLst>
                                        <p:tav tm="0">
                                          <p:val>
                                            <p:strVal val="#ppt_x-.2"/>
                                          </p:val>
                                        </p:tav>
                                        <p:tav tm="100000">
                                          <p:val>
                                            <p:strVal val="#ppt_x"/>
                                          </p:val>
                                        </p:tav>
                                      </p:tavLst>
                                    </p:anim>
                                    <p:anim calcmode="lin" valueType="num">
                                      <p:cBhvr>
                                        <p:cTn id="16" dur="5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17" dur="500"/>
                                        <p:tgtEl>
                                          <p:spTgt spid="37"/>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left)">
                                      <p:cBhvr>
                                        <p:cTn id="21" dur="500"/>
                                        <p:tgtEl>
                                          <p:spTgt spid="40"/>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left)">
                                      <p:cBhvr>
                                        <p:cTn id="25" dur="500"/>
                                        <p:tgtEl>
                                          <p:spTgt spid="41"/>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wipe(left)">
                                      <p:cBhvr>
                                        <p:cTn id="29" dur="500"/>
                                        <p:tgtEl>
                                          <p:spTgt spid="42"/>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up)">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animBg="1"/>
      <p:bldP spid="862211" grpId="0" autoUpdateAnimBg="0"/>
      <p:bldP spid="862213" grpId="0" autoUpdateAnimBg="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3" name="Rectangle 14"/>
          <p:cNvSpPr>
            <a:spLocks noChangeArrowheads="1"/>
          </p:cNvSpPr>
          <p:nvPr/>
        </p:nvSpPr>
        <p:spPr bwMode="auto">
          <a:xfrm>
            <a:off x="958850" y="246063"/>
            <a:ext cx="5949950" cy="511175"/>
          </a:xfrm>
          <a:prstGeom prst="rect">
            <a:avLst/>
          </a:prstGeom>
          <a:solidFill>
            <a:srgbClr val="F5D8A5"/>
          </a:solidFill>
          <a:ln w="9525" algn="ctr">
            <a:noFill/>
            <a:round/>
            <a:headEnd/>
            <a:tailEnd/>
          </a:ln>
        </p:spPr>
        <p:txBody>
          <a:bodyPr/>
          <a:lstStyle/>
          <a:p>
            <a:endParaRPr lang="en-US" sz="2800" b="0">
              <a:solidFill>
                <a:schemeClr val="tx2"/>
              </a:solidFill>
            </a:endParaRPr>
          </a:p>
        </p:txBody>
      </p:sp>
      <p:sp>
        <p:nvSpPr>
          <p:cNvPr id="69634" name="Rectangle 3"/>
          <p:cNvSpPr>
            <a:spLocks noGrp="1" noChangeArrowheads="1"/>
          </p:cNvSpPr>
          <p:nvPr>
            <p:ph type="title"/>
          </p:nvPr>
        </p:nvSpPr>
        <p:spPr>
          <a:xfrm>
            <a:off x="566738" y="0"/>
            <a:ext cx="8577262" cy="820738"/>
          </a:xfrm>
        </p:spPr>
        <p:txBody>
          <a:bodyPr anchor="b"/>
          <a:lstStyle/>
          <a:p>
            <a:pPr marL="347663" indent="-347663"/>
            <a:r>
              <a:rPr lang="en-US" dirty="0" smtClean="0">
                <a:solidFill>
                  <a:srgbClr val="69134B"/>
                </a:solidFill>
              </a:rPr>
              <a:t>2  </a:t>
            </a:r>
            <a:r>
              <a:rPr lang="el-GR" dirty="0" smtClean="0">
                <a:solidFill>
                  <a:srgbClr val="69134B"/>
                </a:solidFill>
              </a:rPr>
              <a:t>Μετακινήσεις Κεφαλαίου ανάμεσα σε Χώρες: Ξένες Άμεσες Επενδύσεις</a:t>
            </a:r>
            <a:endParaRPr lang="en-US" dirty="0" smtClean="0">
              <a:solidFill>
                <a:srgbClr val="69134B"/>
              </a:solidFill>
            </a:endParaRPr>
          </a:p>
        </p:txBody>
      </p:sp>
      <p:sp>
        <p:nvSpPr>
          <p:cNvPr id="862213"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Άμεσες Επενδύσεις</a:t>
            </a:r>
            <a:endParaRPr lang="en-US" sz="2400" dirty="0">
              <a:solidFill>
                <a:srgbClr val="356A41"/>
              </a:solidFill>
            </a:endParaRPr>
          </a:p>
        </p:txBody>
      </p:sp>
      <p:cxnSp>
        <p:nvCxnSpPr>
          <p:cNvPr id="69636" name="Straight Connector 12"/>
          <p:cNvCxnSpPr>
            <a:cxnSpLocks noChangeShapeType="1"/>
          </p:cNvCxnSpPr>
          <p:nvPr/>
        </p:nvCxnSpPr>
        <p:spPr bwMode="auto">
          <a:xfrm>
            <a:off x="566738" y="776288"/>
            <a:ext cx="6342062" cy="0"/>
          </a:xfrm>
          <a:prstGeom prst="line">
            <a:avLst/>
          </a:prstGeom>
          <a:noFill/>
          <a:ln w="19050" cap="rnd" algn="ctr">
            <a:solidFill>
              <a:srgbClr val="9C3A45"/>
            </a:solidFill>
            <a:prstDash val="sysDash"/>
            <a:round/>
            <a:headEnd/>
            <a:tailEnd/>
          </a:ln>
        </p:spPr>
      </p:cxnSp>
      <p:sp>
        <p:nvSpPr>
          <p:cNvPr id="26" name="TextBox 25"/>
          <p:cNvSpPr txBox="1">
            <a:spLocks noChangeArrowheads="1"/>
          </p:cNvSpPr>
          <p:nvPr/>
        </p:nvSpPr>
        <p:spPr bwMode="auto">
          <a:xfrm>
            <a:off x="1828800" y="1795463"/>
            <a:ext cx="5500688" cy="4524315"/>
          </a:xfrm>
          <a:prstGeom prst="rect">
            <a:avLst/>
          </a:prstGeom>
          <a:noFill/>
          <a:ln w="9525">
            <a:noFill/>
            <a:miter lim="800000"/>
            <a:headEnd/>
            <a:tailEnd/>
          </a:ln>
        </p:spPr>
        <p:txBody>
          <a:bodyPr>
            <a:spAutoFit/>
          </a:bodyPr>
          <a:lstStyle/>
          <a:p>
            <a:pPr>
              <a:spcBef>
                <a:spcPct val="10000"/>
              </a:spcBef>
              <a:spcAft>
                <a:spcPct val="10000"/>
              </a:spcAft>
            </a:pPr>
            <a:r>
              <a:rPr lang="el-GR" sz="2400" b="0" dirty="0" smtClean="0"/>
              <a:t>Για να συνεχίσουμε την εξέταση του τι συμβαίνει στους μισθούς και τα ενοίκια όταν οι παραγωγικοί συντελεστές μπορούν να μετακινηθούν πέρα από τα σύνορα της χώρας, στρεφόμαστε τώρα στην ανάλυση του πώς το κεφάλαιο μπορεί να μετακινηθεί από μια χώρα σε κάποια άλλη μέσω </a:t>
            </a:r>
            <a:r>
              <a:rPr lang="el-GR" sz="2400" dirty="0" smtClean="0"/>
              <a:t>ξένων άμεσων επενδύσεων (ΞΑΕ)</a:t>
            </a:r>
            <a:r>
              <a:rPr lang="el-GR" sz="2400" b="0" dirty="0" smtClean="0"/>
              <a:t>, οι οποίες προκύπτουν όταν μια επιχείρηση από μια χώρα κατέχει μια επιχείρηση σε μια άλλη χώρα.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2213"/>
                                        </p:tgtEl>
                                        <p:attrNameLst>
                                          <p:attrName>style.visibility</p:attrName>
                                        </p:attrNameLst>
                                      </p:cBhvr>
                                      <p:to>
                                        <p:strVal val="visible"/>
                                      </p:to>
                                    </p:set>
                                    <p:animEffect transition="in" filter="wipe(left)">
                                      <p:cBhvr>
                                        <p:cTn id="7" dur="500"/>
                                        <p:tgtEl>
                                          <p:spTgt spid="8622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3" grpId="0" autoUpdateAnimBg="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1" name="Rectangle 14"/>
          <p:cNvSpPr>
            <a:spLocks noChangeArrowheads="1"/>
          </p:cNvSpPr>
          <p:nvPr/>
        </p:nvSpPr>
        <p:spPr bwMode="auto">
          <a:xfrm>
            <a:off x="958850" y="246063"/>
            <a:ext cx="5964238" cy="511175"/>
          </a:xfrm>
          <a:prstGeom prst="rect">
            <a:avLst/>
          </a:prstGeom>
          <a:solidFill>
            <a:srgbClr val="F5D8A5"/>
          </a:solidFill>
          <a:ln w="9525" algn="ctr">
            <a:noFill/>
            <a:round/>
            <a:headEnd/>
            <a:tailEnd/>
          </a:ln>
        </p:spPr>
        <p:txBody>
          <a:bodyPr/>
          <a:lstStyle/>
          <a:p>
            <a:endParaRPr lang="en-US" sz="2800" b="0">
              <a:solidFill>
                <a:schemeClr val="tx2"/>
              </a:solidFill>
            </a:endParaRPr>
          </a:p>
        </p:txBody>
      </p:sp>
      <p:sp>
        <p:nvSpPr>
          <p:cNvPr id="71682" name="Rectangle 3"/>
          <p:cNvSpPr>
            <a:spLocks noGrp="1" noChangeArrowheads="1"/>
          </p:cNvSpPr>
          <p:nvPr>
            <p:ph type="title"/>
          </p:nvPr>
        </p:nvSpPr>
        <p:spPr>
          <a:xfrm>
            <a:off x="566738" y="0"/>
            <a:ext cx="8577262" cy="820738"/>
          </a:xfrm>
        </p:spPr>
        <p:txBody>
          <a:bodyPr anchor="b"/>
          <a:lstStyle/>
          <a:p>
            <a:pPr marL="347663" indent="-347663"/>
            <a:r>
              <a:rPr lang="en-US" dirty="0" smtClean="0">
                <a:solidFill>
                  <a:srgbClr val="69134B"/>
                </a:solidFill>
              </a:rPr>
              <a:t>2 </a:t>
            </a:r>
            <a:r>
              <a:rPr lang="el-GR" dirty="0" smtClean="0">
                <a:solidFill>
                  <a:srgbClr val="69134B"/>
                </a:solidFill>
              </a:rPr>
              <a:t>Μετακινήσεις Κεφαλαίου ανάμεσα σε Χώρες: Ξένες Άμεσες Επενδύσεις</a:t>
            </a:r>
            <a:endParaRPr lang="en-US" dirty="0" smtClean="0">
              <a:solidFill>
                <a:srgbClr val="69134B"/>
              </a:solidFill>
            </a:endParaRPr>
          </a:p>
        </p:txBody>
      </p:sp>
      <p:cxnSp>
        <p:nvCxnSpPr>
          <p:cNvPr id="71683" name="Straight Connector 12"/>
          <p:cNvCxnSpPr>
            <a:cxnSpLocks noChangeShapeType="1"/>
          </p:cNvCxnSpPr>
          <p:nvPr/>
        </p:nvCxnSpPr>
        <p:spPr bwMode="auto">
          <a:xfrm>
            <a:off x="566738" y="776288"/>
            <a:ext cx="6356350" cy="0"/>
          </a:xfrm>
          <a:prstGeom prst="line">
            <a:avLst/>
          </a:prstGeom>
          <a:noFill/>
          <a:ln w="19050" cap="rnd" algn="ctr">
            <a:solidFill>
              <a:srgbClr val="9C3A45"/>
            </a:solidFill>
            <a:prstDash val="sysDash"/>
            <a:round/>
            <a:headEnd/>
            <a:tailEnd/>
          </a:ln>
        </p:spPr>
      </p:cxnSp>
      <p:sp>
        <p:nvSpPr>
          <p:cNvPr id="11"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Επενδύσεις </a:t>
            </a:r>
            <a:r>
              <a:rPr lang="en-US" sz="2400" dirty="0" smtClean="0">
                <a:solidFill>
                  <a:srgbClr val="356A41"/>
                </a:solidFill>
              </a:rPr>
              <a:t>Greenfield </a:t>
            </a:r>
            <a:r>
              <a:rPr lang="el-GR" sz="2400" dirty="0" smtClean="0">
                <a:solidFill>
                  <a:srgbClr val="356A41"/>
                </a:solidFill>
              </a:rPr>
              <a:t>[σε Πράσινο Οικόπεδο]</a:t>
            </a:r>
            <a:endParaRPr lang="en-US" sz="2400" dirty="0">
              <a:solidFill>
                <a:srgbClr val="356A41"/>
              </a:solidFill>
            </a:endParaRPr>
          </a:p>
        </p:txBody>
      </p:sp>
      <p:sp>
        <p:nvSpPr>
          <p:cNvPr id="14" name="TextBox 13"/>
          <p:cNvSpPr txBox="1">
            <a:spLocks noChangeArrowheads="1"/>
          </p:cNvSpPr>
          <p:nvPr/>
        </p:nvSpPr>
        <p:spPr bwMode="auto">
          <a:xfrm>
            <a:off x="547688" y="1330325"/>
            <a:ext cx="7981950" cy="5558445"/>
          </a:xfrm>
          <a:prstGeom prst="rect">
            <a:avLst/>
          </a:prstGeom>
          <a:noFill/>
          <a:ln w="9525">
            <a:noFill/>
            <a:miter lim="800000"/>
            <a:headEnd/>
            <a:tailEnd/>
          </a:ln>
        </p:spPr>
        <p:txBody>
          <a:bodyPr>
            <a:spAutoFit/>
          </a:bodyPr>
          <a:lstStyle/>
          <a:p>
            <a:pPr>
              <a:spcBef>
                <a:spcPct val="10000"/>
              </a:spcBef>
              <a:spcAft>
                <a:spcPct val="10000"/>
              </a:spcAft>
            </a:pPr>
            <a:r>
              <a:rPr lang="el-GR" sz="2400" b="0" dirty="0" smtClean="0"/>
              <a:t>Στόχος μας σε αυτή την ενότητα θα είναι οι επενδύσεις </a:t>
            </a:r>
            <a:r>
              <a:rPr lang="en-US" sz="2400" b="0" dirty="0" smtClean="0"/>
              <a:t>Greenfield</a:t>
            </a:r>
            <a:r>
              <a:rPr lang="el-GR" sz="2400" b="0" dirty="0" smtClean="0"/>
              <a:t>, δηλαδή η κατασκευή ενός νέου εργοστασίου στο εξωτερικό. </a:t>
            </a:r>
            <a:endParaRPr lang="en-US" sz="2400" b="0" dirty="0"/>
          </a:p>
          <a:p>
            <a:pPr>
              <a:spcBef>
                <a:spcPct val="10000"/>
              </a:spcBef>
              <a:spcAft>
                <a:spcPct val="10000"/>
              </a:spcAft>
            </a:pPr>
            <a:endParaRPr lang="en-US" sz="800" b="0" dirty="0"/>
          </a:p>
          <a:p>
            <a:pPr>
              <a:spcBef>
                <a:spcPct val="10000"/>
              </a:spcBef>
              <a:spcAft>
                <a:spcPct val="10000"/>
              </a:spcAft>
            </a:pPr>
            <a:r>
              <a:rPr lang="el-GR" sz="2400" b="0" dirty="0" smtClean="0"/>
              <a:t>Σχηματοποιούμε τις ΞΑΕ σαν μια μετακίνηση κεφαλαίου ανάμεσα σε χώρες, έτσι ακριβώς όπως κάναμε και για τη μετακίνηση της εργασίας ανάμεσα σε χώρες. </a:t>
            </a:r>
            <a:endParaRPr lang="en-US" sz="2400" b="0" dirty="0"/>
          </a:p>
          <a:p>
            <a:pPr>
              <a:spcBef>
                <a:spcPct val="10000"/>
              </a:spcBef>
              <a:spcAft>
                <a:spcPct val="10000"/>
              </a:spcAft>
            </a:pPr>
            <a:endParaRPr lang="en-US" sz="800" b="0" dirty="0"/>
          </a:p>
          <a:p>
            <a:pPr>
              <a:spcBef>
                <a:spcPct val="10000"/>
              </a:spcBef>
              <a:spcAft>
                <a:spcPct val="10000"/>
              </a:spcAft>
            </a:pPr>
            <a:r>
              <a:rPr lang="el-GR" sz="2400" b="0" dirty="0" smtClean="0"/>
              <a:t>Το βασικό ερώτημα στο οποίο πρέπει να απαντήσουμε είναι: Πώς η μετακίνηση κεφαλαίου προς μια χώρα επηρεάζει τις αμοιβές εργασίας και κεφαλαίου εκεί; </a:t>
            </a:r>
            <a:endParaRPr lang="en-US" sz="2400" b="0" dirty="0"/>
          </a:p>
          <a:p>
            <a:pPr>
              <a:spcBef>
                <a:spcPct val="10000"/>
              </a:spcBef>
              <a:spcAft>
                <a:spcPct val="10000"/>
              </a:spcAft>
            </a:pPr>
            <a:endParaRPr lang="en-US" sz="800" b="0" dirty="0"/>
          </a:p>
          <a:p>
            <a:pPr>
              <a:spcBef>
                <a:spcPct val="10000"/>
              </a:spcBef>
              <a:spcAft>
                <a:spcPct val="10000"/>
              </a:spcAft>
            </a:pPr>
            <a:r>
              <a:rPr lang="el-GR" sz="2400" b="0" dirty="0" smtClean="0"/>
              <a:t>Το ερώτημα αυτό είναι παρόμοιο με αυτό που θέσαμε για τη μετανάστευση, οπότε τα διαγράμματα που αναπτύξαμε μέχρι τώρα μπορούν να μετατραπούν ώστε να εξυπηρετήσουν την ανάλυση των ΞΑΕ.</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wipe(left)">
                                      <p:cBhvr>
                                        <p:cTn id="11" dur="5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
                                            <p:txEl>
                                              <p:pRg st="2" end="2"/>
                                            </p:txEl>
                                          </p:spTgt>
                                        </p:tgtEl>
                                        <p:attrNameLst>
                                          <p:attrName>style.visibility</p:attrName>
                                        </p:attrNameLst>
                                      </p:cBhvr>
                                      <p:to>
                                        <p:strVal val="visible"/>
                                      </p:to>
                                    </p:set>
                                    <p:animEffect transition="in" filter="wipe(left)">
                                      <p:cBhvr>
                                        <p:cTn id="16" dur="500"/>
                                        <p:tgtEl>
                                          <p:spTgt spid="1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xEl>
                                              <p:pRg st="4" end="4"/>
                                            </p:txEl>
                                          </p:spTgt>
                                        </p:tgtEl>
                                        <p:attrNameLst>
                                          <p:attrName>style.visibility</p:attrName>
                                        </p:attrNameLst>
                                      </p:cBhvr>
                                      <p:to>
                                        <p:strVal val="visible"/>
                                      </p:to>
                                    </p:set>
                                    <p:animEffect transition="in" filter="wipe(left)">
                                      <p:cBhvr>
                                        <p:cTn id="21" dur="500"/>
                                        <p:tgtEl>
                                          <p:spTgt spid="1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xEl>
                                              <p:pRg st="6" end="6"/>
                                            </p:txEl>
                                          </p:spTgt>
                                        </p:tgtEl>
                                        <p:attrNameLst>
                                          <p:attrName>style.visibility</p:attrName>
                                        </p:attrNameLst>
                                      </p:cBhvr>
                                      <p:to>
                                        <p:strVal val="visible"/>
                                      </p:to>
                                    </p:set>
                                    <p:animEffect transition="in" filter="wipe(left)">
                                      <p:cBhvr>
                                        <p:cTn id="26"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4"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2642" name="Text Box 2"/>
          <p:cNvSpPr txBox="1">
            <a:spLocks noChangeArrowheads="1"/>
          </p:cNvSpPr>
          <p:nvPr/>
        </p:nvSpPr>
        <p:spPr bwMode="auto">
          <a:xfrm>
            <a:off x="566738" y="820738"/>
            <a:ext cx="8142287" cy="4431983"/>
          </a:xfrm>
          <a:prstGeom prst="rect">
            <a:avLst/>
          </a:prstGeom>
          <a:noFill/>
          <a:ln w="9525" algn="ctr">
            <a:noFill/>
            <a:miter lim="800000"/>
            <a:headEnd/>
            <a:tailEnd/>
          </a:ln>
        </p:spPr>
        <p:txBody>
          <a:bodyPr>
            <a:spAutoFit/>
          </a:bodyPr>
          <a:lstStyle/>
          <a:p>
            <a:pPr>
              <a:spcBef>
                <a:spcPts val="0"/>
              </a:spcBef>
              <a:spcAft>
                <a:spcPts val="0"/>
              </a:spcAft>
            </a:pPr>
            <a:r>
              <a:rPr lang="el-GR" sz="2400" b="0" dirty="0" smtClean="0"/>
              <a:t>Αφού μελετήσουμε τι συμβαίνει</a:t>
            </a:r>
          </a:p>
          <a:p>
            <a:pPr>
              <a:spcBef>
                <a:spcPts val="0"/>
              </a:spcBef>
              <a:spcAft>
                <a:spcPts val="0"/>
              </a:spcAft>
            </a:pPr>
            <a:r>
              <a:rPr lang="el-GR" sz="2400" b="0" dirty="0" smtClean="0"/>
              <a:t>βραχυπρόθεσμα και μακροπρόθεσμα</a:t>
            </a:r>
          </a:p>
          <a:p>
            <a:pPr>
              <a:spcBef>
                <a:spcPts val="0"/>
              </a:spcBef>
              <a:spcAft>
                <a:spcPts val="0"/>
              </a:spcAft>
            </a:pPr>
            <a:r>
              <a:rPr lang="el-GR" sz="2400" b="0" dirty="0" smtClean="0"/>
              <a:t>όταν η εργασία μετακινείται από</a:t>
            </a:r>
          </a:p>
          <a:p>
            <a:pPr>
              <a:spcBef>
                <a:spcPts val="0"/>
              </a:spcBef>
              <a:spcAft>
                <a:spcPts val="0"/>
              </a:spcAft>
            </a:pPr>
            <a:r>
              <a:rPr lang="el-GR" sz="2400" b="0" dirty="0" smtClean="0"/>
              <a:t>χώρα σε χώρα, μελετάμε τις επιπτώσεις</a:t>
            </a:r>
          </a:p>
          <a:p>
            <a:pPr>
              <a:spcBef>
                <a:spcPts val="0"/>
              </a:spcBef>
              <a:spcAft>
                <a:spcPts val="0"/>
              </a:spcAft>
            </a:pPr>
            <a:r>
              <a:rPr lang="el-GR" sz="2400" b="0" dirty="0" smtClean="0"/>
              <a:t>των ξένων άμεσων επενδύσεων (ΞΑΕ), </a:t>
            </a:r>
          </a:p>
          <a:p>
            <a:pPr>
              <a:spcBef>
                <a:spcPts val="0"/>
              </a:spcBef>
              <a:spcAft>
                <a:spcPts val="0"/>
              </a:spcAft>
            </a:pPr>
            <a:r>
              <a:rPr lang="el-GR" sz="2400" b="0" dirty="0" smtClean="0"/>
              <a:t>δηλαδή τη μετακίνηση κεφαλαίου ανάμεσα σε χώρες.</a:t>
            </a:r>
            <a:endParaRPr lang="en-US" sz="2400" b="0" dirty="0"/>
          </a:p>
          <a:p>
            <a:pPr>
              <a:spcBef>
                <a:spcPct val="10000"/>
              </a:spcBef>
              <a:spcAft>
                <a:spcPct val="10000"/>
              </a:spcAft>
            </a:pPr>
            <a:endParaRPr lang="en-US" sz="900" b="0" dirty="0"/>
          </a:p>
          <a:p>
            <a:pPr>
              <a:spcBef>
                <a:spcPct val="10000"/>
              </a:spcBef>
              <a:spcAft>
                <a:spcPct val="10000"/>
              </a:spcAft>
            </a:pPr>
            <a:r>
              <a:rPr lang="el-GR" sz="2400" b="0" dirty="0" smtClean="0"/>
              <a:t>Ολοκληρώνουμε το κεφάλαιο συζητώντας τα κέρδη για τη χώρα προέλευσης και τη χώρα προορισμού, καθώς και για τον κόσμο συνολικά, από τη μετακίνηση εργασίας ή κεφαλαίου ανάμεσα σε χώρες. </a:t>
            </a:r>
            <a:endParaRPr lang="en-US" sz="2400" b="0" dirty="0"/>
          </a:p>
          <a:p>
            <a:pPr>
              <a:spcBef>
                <a:spcPct val="10000"/>
              </a:spcBef>
              <a:spcAft>
                <a:spcPct val="10000"/>
              </a:spcAft>
            </a:pPr>
            <a:endParaRPr lang="en-US" sz="2400" b="0" dirty="0"/>
          </a:p>
        </p:txBody>
      </p:sp>
      <p:pic>
        <p:nvPicPr>
          <p:cNvPr id="17410" name="Picture 2"/>
          <p:cNvPicPr>
            <a:picLocks noChangeAspect="1" noChangeArrowheads="1"/>
          </p:cNvPicPr>
          <p:nvPr/>
        </p:nvPicPr>
        <p:blipFill>
          <a:blip r:embed="rId3" cstate="print"/>
          <a:srcRect/>
          <a:stretch>
            <a:fillRect/>
          </a:stretch>
        </p:blipFill>
        <p:spPr bwMode="auto">
          <a:xfrm>
            <a:off x="6391275" y="31750"/>
            <a:ext cx="2749550" cy="1912938"/>
          </a:xfrm>
          <a:prstGeom prst="rect">
            <a:avLst/>
          </a:prstGeom>
          <a:noFill/>
          <a:ln w="9525">
            <a:noFill/>
            <a:miter lim="800000"/>
            <a:headEnd/>
            <a:tailEnd/>
          </a:ln>
        </p:spPr>
      </p:pic>
      <p:sp>
        <p:nvSpPr>
          <p:cNvPr id="4" name="TextBox 3"/>
          <p:cNvSpPr txBox="1"/>
          <p:nvPr/>
        </p:nvSpPr>
        <p:spPr>
          <a:xfrm>
            <a:off x="6391275" y="1944688"/>
            <a:ext cx="2752725" cy="738664"/>
          </a:xfrm>
          <a:prstGeom prst="rect">
            <a:avLst/>
          </a:prstGeom>
          <a:noFill/>
        </p:spPr>
        <p:txBody>
          <a:bodyPr>
            <a:spAutoFit/>
          </a:bodyPr>
          <a:lstStyle/>
          <a:p>
            <a:pPr>
              <a:spcBef>
                <a:spcPct val="10000"/>
              </a:spcBef>
              <a:spcAft>
                <a:spcPct val="10000"/>
              </a:spcAft>
              <a:defRPr/>
            </a:pPr>
            <a:r>
              <a:rPr lang="el-GR" dirty="0" smtClean="0">
                <a:latin typeface="+mj-lt"/>
                <a:cs typeface="Times New Roman" pitchFamily="18" charset="0"/>
              </a:rPr>
              <a:t>Μετανάστες σε αγροτικές εργασίες  στις Ηνωμένες Πολιτείες</a:t>
            </a:r>
            <a:endParaRPr lang="en-US" dirty="0">
              <a:latin typeface="+mj-lt"/>
              <a:cs typeface="Times New Roman" pitchFamily="18" charset="0"/>
            </a:endParaRPr>
          </a:p>
        </p:txBody>
      </p:sp>
      <p:sp>
        <p:nvSpPr>
          <p:cNvPr id="17412" name="Rectangle 4"/>
          <p:cNvSpPr>
            <a:spLocks noChangeArrowheads="1"/>
          </p:cNvSpPr>
          <p:nvPr/>
        </p:nvSpPr>
        <p:spPr bwMode="auto">
          <a:xfrm>
            <a:off x="595313" y="407988"/>
            <a:ext cx="1843087" cy="196850"/>
          </a:xfrm>
          <a:prstGeom prst="rect">
            <a:avLst/>
          </a:prstGeom>
          <a:solidFill>
            <a:srgbClr val="F5D8A5"/>
          </a:solidFill>
          <a:ln w="9525" algn="ctr">
            <a:noFill/>
            <a:round/>
            <a:headEnd/>
            <a:tailEnd/>
          </a:ln>
        </p:spPr>
        <p:txBody>
          <a:bodyPr/>
          <a:lstStyle/>
          <a:p>
            <a:endParaRPr lang="en-US" sz="3200" b="0">
              <a:solidFill>
                <a:schemeClr val="tx2"/>
              </a:solidFill>
            </a:endParaRPr>
          </a:p>
        </p:txBody>
      </p:sp>
      <p:sp>
        <p:nvSpPr>
          <p:cNvPr id="17413" name="Rectangle 3"/>
          <p:cNvSpPr>
            <a:spLocks noGrp="1" noChangeArrowheads="1"/>
          </p:cNvSpPr>
          <p:nvPr>
            <p:ph type="title"/>
          </p:nvPr>
        </p:nvSpPr>
        <p:spPr>
          <a:xfrm>
            <a:off x="566738" y="0"/>
            <a:ext cx="8577262" cy="820738"/>
          </a:xfrm>
        </p:spPr>
        <p:txBody>
          <a:bodyPr/>
          <a:lstStyle/>
          <a:p>
            <a:r>
              <a:rPr lang="el-GR" dirty="0" smtClean="0">
                <a:solidFill>
                  <a:srgbClr val="69134B"/>
                </a:solidFill>
              </a:rPr>
              <a:t>Εισαγωγή</a:t>
            </a:r>
            <a:endParaRPr lang="en-US" dirty="0" smtClean="0">
              <a:solidFill>
                <a:srgbClr val="69134B"/>
              </a:solidFill>
            </a:endParaRPr>
          </a:p>
        </p:txBody>
      </p:sp>
      <p:cxnSp>
        <p:nvCxnSpPr>
          <p:cNvPr id="17414" name="Straight Connector 6"/>
          <p:cNvCxnSpPr>
            <a:cxnSpLocks noChangeShapeType="1"/>
          </p:cNvCxnSpPr>
          <p:nvPr/>
        </p:nvCxnSpPr>
        <p:spPr bwMode="auto">
          <a:xfrm>
            <a:off x="566738" y="623888"/>
            <a:ext cx="1871662" cy="0"/>
          </a:xfrm>
          <a:prstGeom prst="line">
            <a:avLst/>
          </a:prstGeom>
          <a:noFill/>
          <a:ln w="19050" cap="rnd" algn="ctr">
            <a:solidFill>
              <a:srgbClr val="9C3A45"/>
            </a:solidFill>
            <a:prstDash val="sysDash"/>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2642">
                                            <p:txEl>
                                              <p:pRg st="0" end="0"/>
                                            </p:txEl>
                                          </p:spTgt>
                                        </p:tgtEl>
                                        <p:attrNameLst>
                                          <p:attrName>style.visibility</p:attrName>
                                        </p:attrNameLst>
                                      </p:cBhvr>
                                      <p:to>
                                        <p:strVal val="visible"/>
                                      </p:to>
                                    </p:set>
                                    <p:animEffect transition="in" filter="wipe(left)">
                                      <p:cBhvr>
                                        <p:cTn id="7" dur="500"/>
                                        <p:tgtEl>
                                          <p:spTgt spid="75264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52642">
                                            <p:txEl>
                                              <p:pRg st="1" end="1"/>
                                            </p:txEl>
                                          </p:spTgt>
                                        </p:tgtEl>
                                        <p:attrNameLst>
                                          <p:attrName>style.visibility</p:attrName>
                                        </p:attrNameLst>
                                      </p:cBhvr>
                                      <p:to>
                                        <p:strVal val="visible"/>
                                      </p:to>
                                    </p:set>
                                    <p:animEffect transition="in" filter="wipe(left)">
                                      <p:cBhvr>
                                        <p:cTn id="11" dur="500"/>
                                        <p:tgtEl>
                                          <p:spTgt spid="752642">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52642">
                                            <p:txEl>
                                              <p:pRg st="2" end="2"/>
                                            </p:txEl>
                                          </p:spTgt>
                                        </p:tgtEl>
                                        <p:attrNameLst>
                                          <p:attrName>style.visibility</p:attrName>
                                        </p:attrNameLst>
                                      </p:cBhvr>
                                      <p:to>
                                        <p:strVal val="visible"/>
                                      </p:to>
                                    </p:set>
                                    <p:animEffect transition="in" filter="wipe(left)">
                                      <p:cBhvr>
                                        <p:cTn id="15" dur="500"/>
                                        <p:tgtEl>
                                          <p:spTgt spid="752642">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52642">
                                            <p:txEl>
                                              <p:pRg st="3" end="3"/>
                                            </p:txEl>
                                          </p:spTgt>
                                        </p:tgtEl>
                                        <p:attrNameLst>
                                          <p:attrName>style.visibility</p:attrName>
                                        </p:attrNameLst>
                                      </p:cBhvr>
                                      <p:to>
                                        <p:strVal val="visible"/>
                                      </p:to>
                                    </p:set>
                                    <p:animEffect transition="in" filter="wipe(left)">
                                      <p:cBhvr>
                                        <p:cTn id="19" dur="500"/>
                                        <p:tgtEl>
                                          <p:spTgt spid="752642">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52642">
                                            <p:txEl>
                                              <p:pRg st="4" end="4"/>
                                            </p:txEl>
                                          </p:spTgt>
                                        </p:tgtEl>
                                        <p:attrNameLst>
                                          <p:attrName>style.visibility</p:attrName>
                                        </p:attrNameLst>
                                      </p:cBhvr>
                                      <p:to>
                                        <p:strVal val="visible"/>
                                      </p:to>
                                    </p:set>
                                    <p:animEffect transition="in" filter="wipe(left)">
                                      <p:cBhvr>
                                        <p:cTn id="23" dur="500"/>
                                        <p:tgtEl>
                                          <p:spTgt spid="752642">
                                            <p:txEl>
                                              <p:pRg st="4" end="4"/>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752642">
                                            <p:txEl>
                                              <p:pRg st="5" end="5"/>
                                            </p:txEl>
                                          </p:spTgt>
                                        </p:tgtEl>
                                        <p:attrNameLst>
                                          <p:attrName>style.visibility</p:attrName>
                                        </p:attrNameLst>
                                      </p:cBhvr>
                                      <p:to>
                                        <p:strVal val="visible"/>
                                      </p:to>
                                    </p:set>
                                    <p:animEffect transition="in" filter="wipe(left)">
                                      <p:cBhvr>
                                        <p:cTn id="27" dur="500"/>
                                        <p:tgtEl>
                                          <p:spTgt spid="75264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52642">
                                            <p:txEl>
                                              <p:pRg st="7" end="7"/>
                                            </p:txEl>
                                          </p:spTgt>
                                        </p:tgtEl>
                                        <p:attrNameLst>
                                          <p:attrName>style.visibility</p:attrName>
                                        </p:attrNameLst>
                                      </p:cBhvr>
                                      <p:to>
                                        <p:strVal val="visible"/>
                                      </p:to>
                                    </p:set>
                                    <p:animEffect transition="in" filter="wipe(left)">
                                      <p:cBhvr>
                                        <p:cTn id="32" dur="500"/>
                                        <p:tgtEl>
                                          <p:spTgt spid="75264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2642"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2213" name="Rectangle 5"/>
          <p:cNvSpPr>
            <a:spLocks noChangeArrowheads="1"/>
          </p:cNvSpPr>
          <p:nvPr/>
        </p:nvSpPr>
        <p:spPr bwMode="auto">
          <a:xfrm>
            <a:off x="449943" y="820738"/>
            <a:ext cx="8519885" cy="400110"/>
          </a:xfrm>
          <a:prstGeom prst="rect">
            <a:avLst/>
          </a:prstGeom>
          <a:noFill/>
          <a:ln w="9525" algn="ctr">
            <a:noFill/>
            <a:miter lim="800000"/>
            <a:headEnd/>
            <a:tailEnd/>
          </a:ln>
        </p:spPr>
        <p:txBody>
          <a:bodyPr wrap="square">
            <a:spAutoFit/>
          </a:bodyPr>
          <a:lstStyle/>
          <a:p>
            <a:pPr>
              <a:spcBef>
                <a:spcPct val="20000"/>
              </a:spcBef>
            </a:pPr>
            <a:r>
              <a:rPr lang="el-GR" sz="2000" dirty="0" smtClean="0">
                <a:solidFill>
                  <a:srgbClr val="356A41"/>
                </a:solidFill>
              </a:rPr>
              <a:t>Οι ΞΑΕ Βραχυπρόθεσμα</a:t>
            </a:r>
            <a:r>
              <a:rPr lang="en-US" sz="2000" dirty="0" smtClean="0">
                <a:solidFill>
                  <a:srgbClr val="356A41"/>
                </a:solidFill>
              </a:rPr>
              <a:t>: </a:t>
            </a:r>
            <a:r>
              <a:rPr lang="el-GR" sz="2000" dirty="0" smtClean="0">
                <a:solidFill>
                  <a:srgbClr val="356A41"/>
                </a:solidFill>
              </a:rPr>
              <a:t>Υπόδειγμα Συγκεκριμένων Συντελεστών</a:t>
            </a:r>
            <a:endParaRPr lang="en-US" sz="2000" dirty="0">
              <a:solidFill>
                <a:srgbClr val="356A41"/>
              </a:solidFill>
            </a:endParaRPr>
          </a:p>
        </p:txBody>
      </p:sp>
      <p:grpSp>
        <p:nvGrpSpPr>
          <p:cNvPr id="2" name="Group 8"/>
          <p:cNvGrpSpPr>
            <a:grpSpLocks/>
          </p:cNvGrpSpPr>
          <p:nvPr/>
        </p:nvGrpSpPr>
        <p:grpSpPr bwMode="auto">
          <a:xfrm>
            <a:off x="566738" y="1227138"/>
            <a:ext cx="8461375" cy="5441950"/>
            <a:chOff x="566738" y="2200275"/>
            <a:chExt cx="7805737" cy="4219575"/>
          </a:xfrm>
        </p:grpSpPr>
        <p:sp>
          <p:nvSpPr>
            <p:cNvPr id="73748" name="Rectangle 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73749" name="Rectangle 10"/>
            <p:cNvSpPr>
              <a:spLocks noChangeArrowheads="1"/>
            </p:cNvSpPr>
            <p:nvPr/>
          </p:nvSpPr>
          <p:spPr bwMode="auto">
            <a:xfrm>
              <a:off x="581024" y="2219327"/>
              <a:ext cx="7772401" cy="255917"/>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2" name="Text Box 7"/>
          <p:cNvSpPr txBox="1">
            <a:spLocks noChangeArrowheads="1"/>
          </p:cNvSpPr>
          <p:nvPr/>
        </p:nvSpPr>
        <p:spPr bwMode="auto">
          <a:xfrm>
            <a:off x="585788" y="1249363"/>
            <a:ext cx="2636837"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5-11 </a:t>
            </a:r>
            <a:r>
              <a:rPr lang="en-US" dirty="0">
                <a:solidFill>
                  <a:schemeClr val="bg2"/>
                </a:solidFill>
              </a:rPr>
              <a:t>(1 </a:t>
            </a:r>
            <a:r>
              <a:rPr lang="el-GR" dirty="0" smtClean="0">
                <a:solidFill>
                  <a:schemeClr val="bg2"/>
                </a:solidFill>
              </a:rPr>
              <a:t>από</a:t>
            </a:r>
            <a:r>
              <a:rPr lang="en-US" dirty="0" smtClean="0">
                <a:solidFill>
                  <a:schemeClr val="bg2"/>
                </a:solidFill>
              </a:rPr>
              <a:t> </a:t>
            </a:r>
            <a:r>
              <a:rPr lang="en-US" dirty="0">
                <a:solidFill>
                  <a:schemeClr val="bg2"/>
                </a:solidFill>
              </a:rPr>
              <a:t>2)</a:t>
            </a:r>
          </a:p>
        </p:txBody>
      </p:sp>
      <p:sp>
        <p:nvSpPr>
          <p:cNvPr id="16" name="Rectangle 15"/>
          <p:cNvSpPr>
            <a:spLocks noChangeArrowheads="1"/>
          </p:cNvSpPr>
          <p:nvPr/>
        </p:nvSpPr>
        <p:spPr bwMode="auto">
          <a:xfrm>
            <a:off x="847725" y="1631950"/>
            <a:ext cx="8050213" cy="293370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4" name="Rectangle 13"/>
          <p:cNvSpPr>
            <a:spLocks noChangeArrowheads="1"/>
          </p:cNvSpPr>
          <p:nvPr/>
        </p:nvSpPr>
        <p:spPr bwMode="auto">
          <a:xfrm>
            <a:off x="581025" y="4856163"/>
            <a:ext cx="4586288" cy="1200329"/>
          </a:xfrm>
          <a:prstGeom prst="rect">
            <a:avLst/>
          </a:prstGeom>
          <a:noFill/>
          <a:ln w="9525">
            <a:noFill/>
            <a:miter lim="800000"/>
            <a:headEnd/>
            <a:tailEnd/>
          </a:ln>
        </p:spPr>
        <p:txBody>
          <a:bodyPr>
            <a:spAutoFit/>
          </a:bodyPr>
          <a:lstStyle/>
          <a:p>
            <a:pPr>
              <a:spcBef>
                <a:spcPct val="10000"/>
              </a:spcBef>
              <a:spcAft>
                <a:spcPct val="10000"/>
              </a:spcAft>
            </a:pPr>
            <a:r>
              <a:rPr lang="el-GR" sz="1800" b="0" dirty="0" smtClean="0"/>
              <a:t>Στο διάγραμμα</a:t>
            </a:r>
            <a:r>
              <a:rPr lang="en-US" sz="1800" b="0" dirty="0" smtClean="0"/>
              <a:t> (</a:t>
            </a:r>
            <a:r>
              <a:rPr lang="el-GR" sz="1800" b="0" dirty="0" smtClean="0"/>
              <a:t>α</a:t>
            </a:r>
            <a:r>
              <a:rPr lang="en-US" sz="1800" b="0" dirty="0" smtClean="0"/>
              <a:t>), </a:t>
            </a:r>
            <a:r>
              <a:rPr lang="el-GR" sz="1800" b="0" dirty="0" smtClean="0"/>
              <a:t>μια εισροή κεφαλαίου στο βιομηχανικό τομέα μετατοπίζει προς τα έξω την καμπύλη οριακού προϊόντος εργασίας στον τομέα αυτό. </a:t>
            </a:r>
            <a:endParaRPr lang="en-US" sz="1800" b="0" dirty="0"/>
          </a:p>
        </p:txBody>
      </p:sp>
      <p:sp>
        <p:nvSpPr>
          <p:cNvPr id="24" name="Rectangle 23"/>
          <p:cNvSpPr>
            <a:spLocks noChangeArrowheads="1"/>
          </p:cNvSpPr>
          <p:nvPr/>
        </p:nvSpPr>
        <p:spPr bwMode="auto">
          <a:xfrm>
            <a:off x="5283200" y="4699000"/>
            <a:ext cx="3860800" cy="1815882"/>
          </a:xfrm>
          <a:prstGeom prst="rect">
            <a:avLst/>
          </a:prstGeom>
          <a:noFill/>
          <a:ln w="9525">
            <a:noFill/>
            <a:miter lim="800000"/>
            <a:headEnd/>
            <a:tailEnd/>
          </a:ln>
        </p:spPr>
        <p:txBody>
          <a:bodyPr>
            <a:spAutoFit/>
          </a:bodyPr>
          <a:lstStyle/>
          <a:p>
            <a:pPr>
              <a:spcBef>
                <a:spcPct val="10000"/>
              </a:spcBef>
              <a:spcAft>
                <a:spcPct val="10000"/>
              </a:spcAft>
            </a:pPr>
            <a:r>
              <a:rPr lang="el-GR" b="0" dirty="0" smtClean="0"/>
              <a:t>Η ισορροπία στην αγορά εργασίας μετακινείται  από σημείο </a:t>
            </a:r>
            <a:r>
              <a:rPr lang="en-US" b="0" i="1" dirty="0" smtClean="0"/>
              <a:t>A</a:t>
            </a:r>
            <a:r>
              <a:rPr lang="en-US" b="0" dirty="0" smtClean="0"/>
              <a:t> </a:t>
            </a:r>
            <a:r>
              <a:rPr lang="el-GR" b="0" dirty="0" smtClean="0"/>
              <a:t>στο σημείο</a:t>
            </a:r>
            <a:r>
              <a:rPr lang="en-US" b="0" dirty="0" smtClean="0"/>
              <a:t> </a:t>
            </a:r>
            <a:r>
              <a:rPr lang="en-US" b="0" i="1" dirty="0"/>
              <a:t>B,</a:t>
            </a:r>
            <a:r>
              <a:rPr lang="en-US" b="0" dirty="0"/>
              <a:t> </a:t>
            </a:r>
            <a:r>
              <a:rPr lang="el-GR" b="0" dirty="0" smtClean="0"/>
              <a:t>και ο μισθός αυξάνει από </a:t>
            </a:r>
            <a:r>
              <a:rPr lang="en-US" b="0" i="1" dirty="0" smtClean="0"/>
              <a:t>W</a:t>
            </a:r>
            <a:r>
              <a:rPr lang="en-US" b="0" dirty="0" smtClean="0"/>
              <a:t> </a:t>
            </a:r>
            <a:r>
              <a:rPr lang="el-GR" b="0" dirty="0" smtClean="0"/>
              <a:t>σε</a:t>
            </a:r>
            <a:r>
              <a:rPr lang="en-US" b="0" dirty="0" smtClean="0"/>
              <a:t> </a:t>
            </a:r>
            <a:r>
              <a:rPr lang="en-US" b="0" i="1" dirty="0"/>
              <a:t>W</a:t>
            </a:r>
            <a:r>
              <a:rPr lang="en-US" b="0" dirty="0"/>
              <a:t>’</a:t>
            </a:r>
            <a:r>
              <a:rPr lang="en-US" b="0" i="1" dirty="0"/>
              <a:t>.</a:t>
            </a:r>
            <a:r>
              <a:rPr lang="en-US" b="0" dirty="0"/>
              <a:t> </a:t>
            </a:r>
            <a:r>
              <a:rPr lang="el-GR" b="0" dirty="0" smtClean="0"/>
              <a:t>Η εργασία που χρησιμοποιείται στο βιομηχανικό τομέα αυξάνει από </a:t>
            </a:r>
            <a:r>
              <a:rPr lang="en-US" b="0" dirty="0" smtClean="0"/>
              <a:t>0</a:t>
            </a:r>
            <a:r>
              <a:rPr lang="en-US" b="0" i="1" baseline="-25000" dirty="0" smtClean="0"/>
              <a:t>M</a:t>
            </a:r>
            <a:r>
              <a:rPr lang="en-US" b="0" i="1" dirty="0" smtClean="0"/>
              <a:t>L </a:t>
            </a:r>
            <a:r>
              <a:rPr lang="el-GR" b="0" dirty="0" smtClean="0"/>
              <a:t>σε</a:t>
            </a:r>
            <a:r>
              <a:rPr lang="en-US" b="0" i="1" dirty="0" smtClean="0"/>
              <a:t> </a:t>
            </a:r>
            <a:r>
              <a:rPr lang="en-US" b="0" dirty="0"/>
              <a:t>0</a:t>
            </a:r>
            <a:r>
              <a:rPr lang="en-US" b="0" i="1" baseline="-25000" dirty="0"/>
              <a:t>M</a:t>
            </a:r>
            <a:r>
              <a:rPr lang="en-US" b="0" i="1" dirty="0"/>
              <a:t>L</a:t>
            </a:r>
            <a:r>
              <a:rPr lang="en-US" b="0" dirty="0">
                <a:sym typeface="Symbol" pitchFamily="18" charset="2"/>
              </a:rPr>
              <a:t></a:t>
            </a:r>
            <a:r>
              <a:rPr lang="en-US" b="0" dirty="0"/>
              <a:t>.</a:t>
            </a:r>
            <a:r>
              <a:rPr lang="en-US" b="0" i="1" dirty="0"/>
              <a:t> </a:t>
            </a:r>
            <a:r>
              <a:rPr lang="el-GR" b="0" dirty="0" smtClean="0"/>
              <a:t>Οι εργαζόμενοι αυτοί προέρχονται από τη γεωργία, οπότε η εργασία που χρησιμοποιείται στη γεωργία συρρικνώνεται από </a:t>
            </a:r>
            <a:r>
              <a:rPr lang="en-US" b="0" dirty="0" smtClean="0"/>
              <a:t> 0</a:t>
            </a:r>
            <a:r>
              <a:rPr lang="en-US" b="0" i="1" baseline="-25000" dirty="0" smtClean="0"/>
              <a:t>A</a:t>
            </a:r>
            <a:r>
              <a:rPr lang="en-US" b="0" i="1" dirty="0" smtClean="0"/>
              <a:t>L </a:t>
            </a:r>
            <a:r>
              <a:rPr lang="el-GR" b="0" dirty="0" smtClean="0"/>
              <a:t>σε</a:t>
            </a:r>
            <a:r>
              <a:rPr lang="en-US" b="0" i="1" dirty="0" smtClean="0"/>
              <a:t> </a:t>
            </a:r>
            <a:r>
              <a:rPr lang="en-US" b="0" dirty="0"/>
              <a:t>0</a:t>
            </a:r>
            <a:r>
              <a:rPr lang="en-US" b="0" i="1" baseline="-25000" dirty="0"/>
              <a:t>A</a:t>
            </a:r>
            <a:r>
              <a:rPr lang="en-US" b="0" i="1" dirty="0"/>
              <a:t>L</a:t>
            </a:r>
            <a:r>
              <a:rPr lang="en-US" b="0" dirty="0"/>
              <a:t>’.</a:t>
            </a:r>
            <a:r>
              <a:rPr lang="en-US" b="0" i="1" dirty="0"/>
              <a:t> </a:t>
            </a:r>
            <a:endParaRPr lang="en-US" b="0" dirty="0"/>
          </a:p>
        </p:txBody>
      </p:sp>
      <p:pic>
        <p:nvPicPr>
          <p:cNvPr id="25" name="Picture 24" descr="fig5-11_PPT_1.gif"/>
          <p:cNvPicPr>
            <a:picLocks noChangeAspect="1"/>
          </p:cNvPicPr>
          <p:nvPr/>
        </p:nvPicPr>
        <p:blipFill>
          <a:blip r:embed="rId3" cstate="print"/>
          <a:srcRect/>
          <a:stretch>
            <a:fillRect/>
          </a:stretch>
        </p:blipFill>
        <p:spPr bwMode="auto">
          <a:xfrm>
            <a:off x="1281113" y="1646238"/>
            <a:ext cx="7038975" cy="2924175"/>
          </a:xfrm>
          <a:prstGeom prst="rect">
            <a:avLst/>
          </a:prstGeom>
          <a:noFill/>
          <a:ln w="9525">
            <a:noFill/>
            <a:miter lim="800000"/>
            <a:headEnd/>
            <a:tailEnd/>
          </a:ln>
        </p:spPr>
      </p:pic>
      <p:pic>
        <p:nvPicPr>
          <p:cNvPr id="26" name="Picture 25" descr="fig5-11_PPT_2.gif"/>
          <p:cNvPicPr>
            <a:picLocks noChangeAspect="1"/>
          </p:cNvPicPr>
          <p:nvPr/>
        </p:nvPicPr>
        <p:blipFill>
          <a:blip r:embed="rId4" cstate="print"/>
          <a:srcRect/>
          <a:stretch>
            <a:fillRect/>
          </a:stretch>
        </p:blipFill>
        <p:spPr bwMode="auto">
          <a:xfrm>
            <a:off x="1281113" y="1646238"/>
            <a:ext cx="7038975" cy="2924175"/>
          </a:xfrm>
          <a:prstGeom prst="rect">
            <a:avLst/>
          </a:prstGeom>
          <a:noFill/>
          <a:ln w="9525">
            <a:noFill/>
            <a:miter lim="800000"/>
            <a:headEnd/>
            <a:tailEnd/>
          </a:ln>
        </p:spPr>
      </p:pic>
      <p:pic>
        <p:nvPicPr>
          <p:cNvPr id="27" name="Picture 26" descr="fig5-11_PPT_3.gif"/>
          <p:cNvPicPr>
            <a:picLocks noChangeAspect="1"/>
          </p:cNvPicPr>
          <p:nvPr/>
        </p:nvPicPr>
        <p:blipFill>
          <a:blip r:embed="rId5" cstate="print"/>
          <a:srcRect/>
          <a:stretch>
            <a:fillRect/>
          </a:stretch>
        </p:blipFill>
        <p:spPr bwMode="auto">
          <a:xfrm>
            <a:off x="1281113" y="1646238"/>
            <a:ext cx="7038975" cy="2924175"/>
          </a:xfrm>
          <a:prstGeom prst="rect">
            <a:avLst/>
          </a:prstGeom>
          <a:noFill/>
          <a:ln w="9525">
            <a:noFill/>
            <a:miter lim="800000"/>
            <a:headEnd/>
            <a:tailEnd/>
          </a:ln>
        </p:spPr>
      </p:pic>
      <p:pic>
        <p:nvPicPr>
          <p:cNvPr id="28" name="Picture 27" descr="fig5-11_PPT_4.gif"/>
          <p:cNvPicPr>
            <a:picLocks noChangeAspect="1"/>
          </p:cNvPicPr>
          <p:nvPr/>
        </p:nvPicPr>
        <p:blipFill>
          <a:blip r:embed="rId6" cstate="print"/>
          <a:srcRect/>
          <a:stretch>
            <a:fillRect/>
          </a:stretch>
        </p:blipFill>
        <p:spPr bwMode="auto">
          <a:xfrm>
            <a:off x="1281113" y="1646238"/>
            <a:ext cx="7038975" cy="2924175"/>
          </a:xfrm>
          <a:prstGeom prst="rect">
            <a:avLst/>
          </a:prstGeom>
          <a:noFill/>
          <a:ln w="9525">
            <a:noFill/>
            <a:miter lim="800000"/>
            <a:headEnd/>
            <a:tailEnd/>
          </a:ln>
        </p:spPr>
      </p:pic>
      <p:pic>
        <p:nvPicPr>
          <p:cNvPr id="29" name="Picture 28" descr="fig5-11_PPT_5.gif"/>
          <p:cNvPicPr>
            <a:picLocks noChangeAspect="1"/>
          </p:cNvPicPr>
          <p:nvPr/>
        </p:nvPicPr>
        <p:blipFill>
          <a:blip r:embed="rId7" cstate="print"/>
          <a:srcRect/>
          <a:stretch>
            <a:fillRect/>
          </a:stretch>
        </p:blipFill>
        <p:spPr bwMode="auto">
          <a:xfrm>
            <a:off x="1281113" y="1646238"/>
            <a:ext cx="7038975" cy="2924175"/>
          </a:xfrm>
          <a:prstGeom prst="rect">
            <a:avLst/>
          </a:prstGeom>
          <a:noFill/>
          <a:ln w="9525">
            <a:noFill/>
            <a:miter lim="800000"/>
            <a:headEnd/>
            <a:tailEnd/>
          </a:ln>
        </p:spPr>
      </p:pic>
      <p:pic>
        <p:nvPicPr>
          <p:cNvPr id="30" name="Picture 29" descr="fig5-11_PPT_6.gif"/>
          <p:cNvPicPr>
            <a:picLocks noChangeAspect="1"/>
          </p:cNvPicPr>
          <p:nvPr/>
        </p:nvPicPr>
        <p:blipFill>
          <a:blip r:embed="rId8" cstate="print"/>
          <a:srcRect/>
          <a:stretch>
            <a:fillRect/>
          </a:stretch>
        </p:blipFill>
        <p:spPr bwMode="auto">
          <a:xfrm>
            <a:off x="1281113" y="1646238"/>
            <a:ext cx="7038975" cy="2924175"/>
          </a:xfrm>
          <a:prstGeom prst="rect">
            <a:avLst/>
          </a:prstGeom>
          <a:noFill/>
          <a:ln w="9525">
            <a:noFill/>
            <a:miter lim="800000"/>
            <a:headEnd/>
            <a:tailEnd/>
          </a:ln>
        </p:spPr>
      </p:pic>
      <p:pic>
        <p:nvPicPr>
          <p:cNvPr id="34" name="Picture 33" descr="fig5-11_PPT_7.gif"/>
          <p:cNvPicPr>
            <a:picLocks noChangeAspect="1"/>
          </p:cNvPicPr>
          <p:nvPr/>
        </p:nvPicPr>
        <p:blipFill>
          <a:blip r:embed="rId9" cstate="print"/>
          <a:srcRect/>
          <a:stretch>
            <a:fillRect/>
          </a:stretch>
        </p:blipFill>
        <p:spPr bwMode="auto">
          <a:xfrm>
            <a:off x="1281113" y="1646238"/>
            <a:ext cx="7038975" cy="2924175"/>
          </a:xfrm>
          <a:prstGeom prst="rect">
            <a:avLst/>
          </a:prstGeom>
          <a:noFill/>
          <a:ln w="9525">
            <a:noFill/>
            <a:miter lim="800000"/>
            <a:headEnd/>
            <a:tailEnd/>
          </a:ln>
        </p:spPr>
      </p:pic>
      <p:pic>
        <p:nvPicPr>
          <p:cNvPr id="35" name="Picture 34" descr="fig5-11_PPT_8.gif"/>
          <p:cNvPicPr>
            <a:picLocks noChangeAspect="1"/>
          </p:cNvPicPr>
          <p:nvPr/>
        </p:nvPicPr>
        <p:blipFill>
          <a:blip r:embed="rId10" cstate="print"/>
          <a:srcRect/>
          <a:stretch>
            <a:fillRect/>
          </a:stretch>
        </p:blipFill>
        <p:spPr bwMode="auto">
          <a:xfrm>
            <a:off x="1281113" y="1646238"/>
            <a:ext cx="7038975" cy="2924175"/>
          </a:xfrm>
          <a:prstGeom prst="rect">
            <a:avLst/>
          </a:prstGeom>
          <a:noFill/>
          <a:ln w="9525">
            <a:noFill/>
            <a:miter lim="800000"/>
            <a:headEnd/>
            <a:tailEnd/>
          </a:ln>
        </p:spPr>
      </p:pic>
      <p:pic>
        <p:nvPicPr>
          <p:cNvPr id="36" name="Picture 35" descr="fig5-11_PPT_9.gif"/>
          <p:cNvPicPr>
            <a:picLocks noChangeAspect="1"/>
          </p:cNvPicPr>
          <p:nvPr/>
        </p:nvPicPr>
        <p:blipFill>
          <a:blip r:embed="rId11" cstate="print"/>
          <a:srcRect/>
          <a:stretch>
            <a:fillRect/>
          </a:stretch>
        </p:blipFill>
        <p:spPr bwMode="auto">
          <a:xfrm>
            <a:off x="1266825" y="1603375"/>
            <a:ext cx="7038975" cy="2924175"/>
          </a:xfrm>
          <a:prstGeom prst="rect">
            <a:avLst/>
          </a:prstGeom>
          <a:noFill/>
          <a:ln w="9525">
            <a:noFill/>
            <a:miter lim="800000"/>
            <a:headEnd/>
            <a:tailEnd/>
          </a:ln>
        </p:spPr>
      </p:pic>
      <p:sp>
        <p:nvSpPr>
          <p:cNvPr id="73744" name="Rectangle 37"/>
          <p:cNvSpPr>
            <a:spLocks noChangeArrowheads="1"/>
          </p:cNvSpPr>
          <p:nvPr/>
        </p:nvSpPr>
        <p:spPr bwMode="auto">
          <a:xfrm>
            <a:off x="958850" y="246063"/>
            <a:ext cx="5949950" cy="511175"/>
          </a:xfrm>
          <a:prstGeom prst="rect">
            <a:avLst/>
          </a:prstGeom>
          <a:solidFill>
            <a:srgbClr val="F5D8A5"/>
          </a:solidFill>
          <a:ln w="9525" algn="ctr">
            <a:noFill/>
            <a:round/>
            <a:headEnd/>
            <a:tailEnd/>
          </a:ln>
        </p:spPr>
        <p:txBody>
          <a:bodyPr/>
          <a:lstStyle/>
          <a:p>
            <a:endParaRPr lang="en-US" sz="2800" b="0">
              <a:solidFill>
                <a:schemeClr val="tx2"/>
              </a:solidFill>
            </a:endParaRPr>
          </a:p>
        </p:txBody>
      </p:sp>
      <p:sp>
        <p:nvSpPr>
          <p:cNvPr id="73745" name="Rectangle 3"/>
          <p:cNvSpPr>
            <a:spLocks noGrp="1" noChangeArrowheads="1"/>
          </p:cNvSpPr>
          <p:nvPr>
            <p:ph type="title"/>
          </p:nvPr>
        </p:nvSpPr>
        <p:spPr>
          <a:xfrm>
            <a:off x="566738" y="0"/>
            <a:ext cx="8577262" cy="820738"/>
          </a:xfrm>
        </p:spPr>
        <p:txBody>
          <a:bodyPr anchor="b"/>
          <a:lstStyle/>
          <a:p>
            <a:pPr marL="347663" indent="-347663"/>
            <a:r>
              <a:rPr lang="en-US" dirty="0" smtClean="0">
                <a:solidFill>
                  <a:srgbClr val="69134B"/>
                </a:solidFill>
              </a:rPr>
              <a:t>2 </a:t>
            </a:r>
            <a:r>
              <a:rPr lang="el-GR" dirty="0" smtClean="0">
                <a:solidFill>
                  <a:srgbClr val="69134B"/>
                </a:solidFill>
              </a:rPr>
              <a:t>Μετακινήσεις Κεφαλαίου ανάμεσα σε Χώρες: Ξένες Άμεσες Επενδύσεις</a:t>
            </a:r>
            <a:endParaRPr lang="en-US" dirty="0" smtClean="0">
              <a:solidFill>
                <a:srgbClr val="69134B"/>
              </a:solidFill>
            </a:endParaRPr>
          </a:p>
        </p:txBody>
      </p:sp>
      <p:cxnSp>
        <p:nvCxnSpPr>
          <p:cNvPr id="73746" name="Straight Connector 39"/>
          <p:cNvCxnSpPr>
            <a:cxnSpLocks noChangeShapeType="1"/>
          </p:cNvCxnSpPr>
          <p:nvPr/>
        </p:nvCxnSpPr>
        <p:spPr bwMode="auto">
          <a:xfrm>
            <a:off x="566738" y="776288"/>
            <a:ext cx="6342062" cy="0"/>
          </a:xfrm>
          <a:prstGeom prst="line">
            <a:avLst/>
          </a:prstGeom>
          <a:noFill/>
          <a:ln w="19050" cap="rnd" algn="ctr">
            <a:solidFill>
              <a:srgbClr val="9C3A45"/>
            </a:solidFill>
            <a:prstDash val="sysDash"/>
            <a:round/>
            <a:headEnd/>
            <a:tailEnd/>
          </a:ln>
        </p:spPr>
      </p:cxnSp>
      <p:sp>
        <p:nvSpPr>
          <p:cNvPr id="73747" name="Text Box 22"/>
          <p:cNvSpPr txBox="1">
            <a:spLocks noChangeArrowheads="1"/>
          </p:cNvSpPr>
          <p:nvPr/>
        </p:nvSpPr>
        <p:spPr bwMode="auto">
          <a:xfrm>
            <a:off x="3275013" y="1263650"/>
            <a:ext cx="4487703" cy="307777"/>
          </a:xfrm>
          <a:prstGeom prst="rect">
            <a:avLst/>
          </a:prstGeom>
          <a:noFill/>
          <a:ln w="9525">
            <a:noFill/>
            <a:miter lim="800000"/>
            <a:headEnd/>
            <a:tailEnd/>
          </a:ln>
        </p:spPr>
        <p:txBody>
          <a:bodyPr wrap="none">
            <a:spAutoFit/>
          </a:bodyPr>
          <a:lstStyle/>
          <a:p>
            <a:r>
              <a:rPr lang="el-GR" dirty="0" smtClean="0">
                <a:solidFill>
                  <a:srgbClr val="8A3A6A"/>
                </a:solidFill>
              </a:rPr>
              <a:t>Αύξηση στο Απόθεμα Κεφαλαίου Βραχυπρόθεσμα</a:t>
            </a:r>
            <a:endParaRPr lang="en-US" dirty="0">
              <a:solidFill>
                <a:srgbClr val="8A3A6A"/>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2213"/>
                                        </p:tgtEl>
                                        <p:attrNameLst>
                                          <p:attrName>style.visibility</p:attrName>
                                        </p:attrNameLst>
                                      </p:cBhvr>
                                      <p:to>
                                        <p:strVal val="visible"/>
                                      </p:to>
                                    </p:set>
                                    <p:animEffect transition="in" filter="wipe(left)">
                                      <p:cBhvr>
                                        <p:cTn id="7" dur="500"/>
                                        <p:tgtEl>
                                          <p:spTgt spid="862213"/>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2"/>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3" dur="500"/>
                                        <p:tgtEl>
                                          <p:spTgt spid="2"/>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wipe(left)">
                                      <p:cBhvr>
                                        <p:cTn id="25" dur="500"/>
                                        <p:tgtEl>
                                          <p:spTgt spid="14">
                                            <p:txEl>
                                              <p:pRg st="0" end="0"/>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1000"/>
                                        <p:tgtEl>
                                          <p:spTgt spid="25"/>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1000"/>
                                        <p:tgtEl>
                                          <p:spTgt spid="26"/>
                                        </p:tgtEl>
                                      </p:cBhvr>
                                    </p:animEffect>
                                  </p:childTnLst>
                                </p:cTn>
                              </p:par>
                            </p:childTnLst>
                          </p:cTn>
                        </p:par>
                        <p:par>
                          <p:cTn id="34" fill="hold">
                            <p:stCondLst>
                              <p:cond delay="4500"/>
                            </p:stCondLst>
                            <p:childTnLst>
                              <p:par>
                                <p:cTn id="35" presetID="22" presetClass="entr" presetSubtype="8"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1000"/>
                                        <p:tgtEl>
                                          <p:spTgt spid="27"/>
                                        </p:tgtEl>
                                      </p:cBhvr>
                                    </p:animEffect>
                                  </p:childTnLst>
                                </p:cTn>
                              </p:par>
                            </p:childTnLst>
                          </p:cTn>
                        </p:par>
                        <p:par>
                          <p:cTn id="38" fill="hold">
                            <p:stCondLst>
                              <p:cond delay="5500"/>
                            </p:stCondLst>
                            <p:childTnLst>
                              <p:par>
                                <p:cTn id="39" presetID="22" presetClass="entr" presetSubtype="8"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1000"/>
                                        <p:tgtEl>
                                          <p:spTgt spid="28"/>
                                        </p:tgtEl>
                                      </p:cBhvr>
                                    </p:animEffect>
                                  </p:childTnLst>
                                </p:cTn>
                              </p:par>
                            </p:childTnLst>
                          </p:cTn>
                        </p:par>
                        <p:par>
                          <p:cTn id="42" fill="hold">
                            <p:stCondLst>
                              <p:cond delay="6500"/>
                            </p:stCondLst>
                            <p:childTnLst>
                              <p:par>
                                <p:cTn id="43" presetID="22" presetClass="entr" presetSubtype="8" fill="hold"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left)">
                                      <p:cBhvr>
                                        <p:cTn id="45" dur="1000"/>
                                        <p:tgtEl>
                                          <p:spTgt spid="29"/>
                                        </p:tgtEl>
                                      </p:cBhvr>
                                    </p:animEffect>
                                  </p:childTnLst>
                                </p:cTn>
                              </p:par>
                            </p:childTnLst>
                          </p:cTn>
                        </p:par>
                        <p:par>
                          <p:cTn id="46" fill="hold">
                            <p:stCondLst>
                              <p:cond delay="75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1000"/>
                                        <p:tgtEl>
                                          <p:spTgt spid="30"/>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left)">
                                      <p:cBhvr>
                                        <p:cTn id="53" dur="1000"/>
                                        <p:tgtEl>
                                          <p:spTgt spid="34"/>
                                        </p:tgtEl>
                                      </p:cBhvr>
                                    </p:animEffect>
                                  </p:childTnLst>
                                </p:cTn>
                              </p:par>
                            </p:childTnLst>
                          </p:cTn>
                        </p:par>
                        <p:par>
                          <p:cTn id="54" fill="hold">
                            <p:stCondLst>
                              <p:cond delay="9500"/>
                            </p:stCondLst>
                            <p:childTnLst>
                              <p:par>
                                <p:cTn id="55" presetID="22" presetClass="entr" presetSubtype="8" fill="hold"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10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4">
                                            <p:txEl>
                                              <p:pRg st="0" end="0"/>
                                            </p:txEl>
                                          </p:spTgt>
                                        </p:tgtEl>
                                        <p:attrNameLst>
                                          <p:attrName>style.visibility</p:attrName>
                                        </p:attrNameLst>
                                      </p:cBhvr>
                                      <p:to>
                                        <p:strVal val="visible"/>
                                      </p:to>
                                    </p:set>
                                    <p:animEffect transition="in" filter="wipe(left)">
                                      <p:cBhvr>
                                        <p:cTn id="62" dur="500"/>
                                        <p:tgtEl>
                                          <p:spTgt spid="24">
                                            <p:txEl>
                                              <p:pRg st="0" end="0"/>
                                            </p:txEl>
                                          </p:spTgt>
                                        </p:tgtEl>
                                      </p:cBhvr>
                                    </p:animEffect>
                                  </p:childTnLst>
                                </p:cTn>
                              </p:par>
                            </p:childTnLst>
                          </p:cTn>
                        </p:par>
                        <p:par>
                          <p:cTn id="63" fill="hold">
                            <p:stCondLst>
                              <p:cond delay="500"/>
                            </p:stCondLst>
                            <p:childTnLst>
                              <p:par>
                                <p:cTn id="64" presetID="22" presetClass="entr" presetSubtype="8"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left)">
                                      <p:cBhvr>
                                        <p:cTn id="66"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3" grpId="0" autoUpdateAnimBg="0"/>
      <p:bldP spid="16" grpId="0" animBg="1"/>
      <p:bldP spid="14" grpId="0" uiExpand="1" build="p" bldLvl="2"/>
      <p:bldP spid="24" grpId="0" uiExpand="1" build="p" bldLvl="2"/>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7" name="Rectangle 5"/>
          <p:cNvSpPr>
            <a:spLocks noChangeArrowheads="1"/>
          </p:cNvSpPr>
          <p:nvPr/>
        </p:nvSpPr>
        <p:spPr bwMode="auto">
          <a:xfrm>
            <a:off x="391886" y="820738"/>
            <a:ext cx="8548914" cy="400110"/>
          </a:xfrm>
          <a:prstGeom prst="rect">
            <a:avLst/>
          </a:prstGeom>
          <a:noFill/>
          <a:ln w="9525" algn="ctr">
            <a:noFill/>
            <a:miter lim="800000"/>
            <a:headEnd/>
            <a:tailEnd/>
          </a:ln>
        </p:spPr>
        <p:txBody>
          <a:bodyPr wrap="square">
            <a:spAutoFit/>
          </a:bodyPr>
          <a:lstStyle/>
          <a:p>
            <a:pPr>
              <a:spcBef>
                <a:spcPct val="20000"/>
              </a:spcBef>
            </a:pPr>
            <a:r>
              <a:rPr lang="el-GR" sz="2000" dirty="0" smtClean="0">
                <a:solidFill>
                  <a:srgbClr val="356A41"/>
                </a:solidFill>
              </a:rPr>
              <a:t>Οι ΞΑΕ Βραχυπρόθεσμα</a:t>
            </a:r>
            <a:r>
              <a:rPr lang="en-US" sz="2000" dirty="0" smtClean="0">
                <a:solidFill>
                  <a:srgbClr val="356A41"/>
                </a:solidFill>
              </a:rPr>
              <a:t>: </a:t>
            </a:r>
            <a:r>
              <a:rPr lang="el-GR" sz="2000" dirty="0" smtClean="0">
                <a:solidFill>
                  <a:srgbClr val="356A41"/>
                </a:solidFill>
              </a:rPr>
              <a:t>Υπόδειγμα Συγκεκριμένων Συντελεστών</a:t>
            </a:r>
            <a:endParaRPr lang="en-US" sz="2000" dirty="0" smtClean="0">
              <a:solidFill>
                <a:srgbClr val="356A41"/>
              </a:solidFill>
            </a:endParaRPr>
          </a:p>
        </p:txBody>
      </p:sp>
      <p:grpSp>
        <p:nvGrpSpPr>
          <p:cNvPr id="75778" name="Group 8"/>
          <p:cNvGrpSpPr>
            <a:grpSpLocks/>
          </p:cNvGrpSpPr>
          <p:nvPr/>
        </p:nvGrpSpPr>
        <p:grpSpPr bwMode="auto">
          <a:xfrm>
            <a:off x="566738" y="1227138"/>
            <a:ext cx="8461375" cy="5441950"/>
            <a:chOff x="566738" y="2200275"/>
            <a:chExt cx="7805737" cy="4219575"/>
          </a:xfrm>
        </p:grpSpPr>
        <p:sp>
          <p:nvSpPr>
            <p:cNvPr id="75804" name="Rectangle 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75805" name="Rectangle 10"/>
            <p:cNvSpPr>
              <a:spLocks noChangeArrowheads="1"/>
            </p:cNvSpPr>
            <p:nvPr/>
          </p:nvSpPr>
          <p:spPr bwMode="auto">
            <a:xfrm>
              <a:off x="581024" y="2219327"/>
              <a:ext cx="7772401" cy="255917"/>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75779" name="Text Box 7"/>
          <p:cNvSpPr txBox="1">
            <a:spLocks noChangeArrowheads="1"/>
          </p:cNvSpPr>
          <p:nvPr/>
        </p:nvSpPr>
        <p:spPr bwMode="auto">
          <a:xfrm>
            <a:off x="585788" y="1249363"/>
            <a:ext cx="2636837"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5-11 </a:t>
            </a:r>
            <a:r>
              <a:rPr lang="en-US" dirty="0">
                <a:solidFill>
                  <a:schemeClr val="bg2"/>
                </a:solidFill>
              </a:rPr>
              <a:t>(2 </a:t>
            </a:r>
            <a:r>
              <a:rPr lang="el-GR" dirty="0" smtClean="0">
                <a:solidFill>
                  <a:schemeClr val="bg2"/>
                </a:solidFill>
              </a:rPr>
              <a:t>από</a:t>
            </a:r>
            <a:r>
              <a:rPr lang="en-US" dirty="0" smtClean="0">
                <a:solidFill>
                  <a:schemeClr val="bg2"/>
                </a:solidFill>
              </a:rPr>
              <a:t> </a:t>
            </a:r>
            <a:r>
              <a:rPr lang="en-US" dirty="0">
                <a:solidFill>
                  <a:schemeClr val="bg2"/>
                </a:solidFill>
              </a:rPr>
              <a:t>2)</a:t>
            </a:r>
          </a:p>
        </p:txBody>
      </p:sp>
      <p:sp>
        <p:nvSpPr>
          <p:cNvPr id="75780" name="Rectangle 15"/>
          <p:cNvSpPr>
            <a:spLocks noChangeArrowheads="1"/>
          </p:cNvSpPr>
          <p:nvPr/>
        </p:nvSpPr>
        <p:spPr bwMode="auto">
          <a:xfrm>
            <a:off x="847725" y="1631950"/>
            <a:ext cx="8050213" cy="293370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4" name="Rectangle 13"/>
          <p:cNvSpPr>
            <a:spLocks noChangeArrowheads="1"/>
          </p:cNvSpPr>
          <p:nvPr/>
        </p:nvSpPr>
        <p:spPr bwMode="auto">
          <a:xfrm>
            <a:off x="566738" y="4551363"/>
            <a:ext cx="4586287" cy="1532727"/>
          </a:xfrm>
          <a:prstGeom prst="rect">
            <a:avLst/>
          </a:prstGeom>
          <a:noFill/>
          <a:ln w="9525">
            <a:noFill/>
            <a:miter lim="800000"/>
            <a:headEnd/>
            <a:tailEnd/>
          </a:ln>
        </p:spPr>
        <p:txBody>
          <a:bodyPr>
            <a:spAutoFit/>
          </a:bodyPr>
          <a:lstStyle/>
          <a:p>
            <a:pPr>
              <a:spcBef>
                <a:spcPct val="10000"/>
              </a:spcBef>
              <a:spcAft>
                <a:spcPct val="10000"/>
              </a:spcAft>
            </a:pPr>
            <a:r>
              <a:rPr lang="el-GR" sz="1800" b="0" dirty="0" smtClean="0"/>
              <a:t>Στο διάγραμμα </a:t>
            </a:r>
            <a:r>
              <a:rPr lang="en-US" sz="1800" b="0" dirty="0" smtClean="0"/>
              <a:t>(</a:t>
            </a:r>
            <a:r>
              <a:rPr lang="el-GR" sz="1800" b="0" dirty="0" smtClean="0"/>
              <a:t>β</a:t>
            </a:r>
            <a:r>
              <a:rPr lang="en-US" sz="1800" b="0" dirty="0" smtClean="0"/>
              <a:t>), </a:t>
            </a:r>
            <a:r>
              <a:rPr lang="el-GR" sz="1800" b="0" dirty="0" smtClean="0"/>
              <a:t>με την εισροή κεφαλαίου στη μεταποίηση και το επιπλέον εργατικό δυναμικό στον τομέα αυτό, η παραγωγή της μεταποίησης αυξάνει. </a:t>
            </a:r>
            <a:endParaRPr lang="en-US" sz="1800" b="0" dirty="0"/>
          </a:p>
          <a:p>
            <a:pPr>
              <a:spcBef>
                <a:spcPct val="10000"/>
              </a:spcBef>
              <a:spcAft>
                <a:spcPct val="10000"/>
              </a:spcAft>
            </a:pPr>
            <a:endParaRPr lang="en-US" sz="1800" b="0" dirty="0"/>
          </a:p>
        </p:txBody>
      </p:sp>
      <p:sp>
        <p:nvSpPr>
          <p:cNvPr id="24" name="Rectangle 23"/>
          <p:cNvSpPr>
            <a:spLocks noChangeArrowheads="1"/>
          </p:cNvSpPr>
          <p:nvPr/>
        </p:nvSpPr>
        <p:spPr bwMode="auto">
          <a:xfrm>
            <a:off x="5153025" y="4644571"/>
            <a:ext cx="3860800" cy="1815882"/>
          </a:xfrm>
          <a:prstGeom prst="rect">
            <a:avLst/>
          </a:prstGeom>
          <a:noFill/>
          <a:ln w="9525">
            <a:noFill/>
            <a:miter lim="800000"/>
            <a:headEnd/>
            <a:tailEnd/>
          </a:ln>
        </p:spPr>
        <p:txBody>
          <a:bodyPr wrap="square">
            <a:spAutoFit/>
          </a:bodyPr>
          <a:lstStyle/>
          <a:p>
            <a:pPr>
              <a:spcBef>
                <a:spcPct val="10000"/>
              </a:spcBef>
              <a:spcAft>
                <a:spcPct val="10000"/>
              </a:spcAft>
            </a:pPr>
            <a:r>
              <a:rPr lang="el-GR" sz="1600" b="0" dirty="0" smtClean="0"/>
              <a:t>Επειδή η εργασία έχει αποσπαστεί από τη γεωργία, η παραγωγή στον τομέα αυτό μειώνεται. Αυτές οι μεταβολές στις παραγωγές φαίνονται από την προς τα έξω μετατόπιση της ΚΠΔ (λόγω της αύξησης κεφαλαίου) και τη μετακίνηση από το σημείο </a:t>
            </a:r>
            <a:r>
              <a:rPr lang="en-US" sz="1600" b="0" i="1" dirty="0" smtClean="0"/>
              <a:t>A</a:t>
            </a:r>
            <a:r>
              <a:rPr lang="en-US" sz="1600" b="0" dirty="0" smtClean="0"/>
              <a:t> </a:t>
            </a:r>
            <a:r>
              <a:rPr lang="el-GR" sz="1600" b="0" dirty="0" smtClean="0"/>
              <a:t>στο σημείο </a:t>
            </a:r>
            <a:r>
              <a:rPr lang="en-US" sz="1600" b="0" i="1" dirty="0" smtClean="0"/>
              <a:t>B</a:t>
            </a:r>
            <a:r>
              <a:rPr lang="en-US" sz="1600" b="0" i="1" dirty="0"/>
              <a:t>.</a:t>
            </a:r>
            <a:endParaRPr lang="en-US" sz="1600" b="0" dirty="0"/>
          </a:p>
        </p:txBody>
      </p:sp>
      <p:pic>
        <p:nvPicPr>
          <p:cNvPr id="75783" name="Picture 24" descr="fig5-11_PPT_1.gif"/>
          <p:cNvPicPr>
            <a:picLocks noChangeAspect="1"/>
          </p:cNvPicPr>
          <p:nvPr/>
        </p:nvPicPr>
        <p:blipFill>
          <a:blip r:embed="rId3" cstate="print"/>
          <a:srcRect/>
          <a:stretch>
            <a:fillRect/>
          </a:stretch>
        </p:blipFill>
        <p:spPr bwMode="auto">
          <a:xfrm>
            <a:off x="1281113" y="1646238"/>
            <a:ext cx="7038975" cy="2924175"/>
          </a:xfrm>
          <a:prstGeom prst="rect">
            <a:avLst/>
          </a:prstGeom>
          <a:noFill/>
          <a:ln w="9525">
            <a:noFill/>
            <a:miter lim="800000"/>
            <a:headEnd/>
            <a:tailEnd/>
          </a:ln>
        </p:spPr>
      </p:pic>
      <p:pic>
        <p:nvPicPr>
          <p:cNvPr id="75784" name="Picture 25" descr="fig5-11_PPT_2.gif"/>
          <p:cNvPicPr>
            <a:picLocks noChangeAspect="1"/>
          </p:cNvPicPr>
          <p:nvPr/>
        </p:nvPicPr>
        <p:blipFill>
          <a:blip r:embed="rId4" cstate="print"/>
          <a:srcRect/>
          <a:stretch>
            <a:fillRect/>
          </a:stretch>
        </p:blipFill>
        <p:spPr bwMode="auto">
          <a:xfrm>
            <a:off x="1281113" y="1646238"/>
            <a:ext cx="7038975" cy="2924175"/>
          </a:xfrm>
          <a:prstGeom prst="rect">
            <a:avLst/>
          </a:prstGeom>
          <a:noFill/>
          <a:ln w="9525">
            <a:noFill/>
            <a:miter lim="800000"/>
            <a:headEnd/>
            <a:tailEnd/>
          </a:ln>
        </p:spPr>
      </p:pic>
      <p:pic>
        <p:nvPicPr>
          <p:cNvPr id="75785" name="Picture 26" descr="fig5-11_PPT_3.gif"/>
          <p:cNvPicPr>
            <a:picLocks noChangeAspect="1"/>
          </p:cNvPicPr>
          <p:nvPr/>
        </p:nvPicPr>
        <p:blipFill>
          <a:blip r:embed="rId5" cstate="print"/>
          <a:srcRect/>
          <a:stretch>
            <a:fillRect/>
          </a:stretch>
        </p:blipFill>
        <p:spPr bwMode="auto">
          <a:xfrm>
            <a:off x="1281113" y="1646238"/>
            <a:ext cx="7038975" cy="2924175"/>
          </a:xfrm>
          <a:prstGeom prst="rect">
            <a:avLst/>
          </a:prstGeom>
          <a:noFill/>
          <a:ln w="9525">
            <a:noFill/>
            <a:miter lim="800000"/>
            <a:headEnd/>
            <a:tailEnd/>
          </a:ln>
        </p:spPr>
      </p:pic>
      <p:pic>
        <p:nvPicPr>
          <p:cNvPr id="75786" name="Picture 27" descr="fig5-11_PPT_4.gif"/>
          <p:cNvPicPr>
            <a:picLocks noChangeAspect="1"/>
          </p:cNvPicPr>
          <p:nvPr/>
        </p:nvPicPr>
        <p:blipFill>
          <a:blip r:embed="rId6" cstate="print"/>
          <a:srcRect/>
          <a:stretch>
            <a:fillRect/>
          </a:stretch>
        </p:blipFill>
        <p:spPr bwMode="auto">
          <a:xfrm>
            <a:off x="1281113" y="1646238"/>
            <a:ext cx="7038975" cy="2924175"/>
          </a:xfrm>
          <a:prstGeom prst="rect">
            <a:avLst/>
          </a:prstGeom>
          <a:noFill/>
          <a:ln w="9525">
            <a:noFill/>
            <a:miter lim="800000"/>
            <a:headEnd/>
            <a:tailEnd/>
          </a:ln>
        </p:spPr>
      </p:pic>
      <p:pic>
        <p:nvPicPr>
          <p:cNvPr id="75787" name="Picture 28" descr="fig5-11_PPT_5.gif"/>
          <p:cNvPicPr>
            <a:picLocks noChangeAspect="1"/>
          </p:cNvPicPr>
          <p:nvPr/>
        </p:nvPicPr>
        <p:blipFill>
          <a:blip r:embed="rId7" cstate="print"/>
          <a:srcRect/>
          <a:stretch>
            <a:fillRect/>
          </a:stretch>
        </p:blipFill>
        <p:spPr bwMode="auto">
          <a:xfrm>
            <a:off x="1281113" y="1646238"/>
            <a:ext cx="7038975" cy="2924175"/>
          </a:xfrm>
          <a:prstGeom prst="rect">
            <a:avLst/>
          </a:prstGeom>
          <a:noFill/>
          <a:ln w="9525">
            <a:noFill/>
            <a:miter lim="800000"/>
            <a:headEnd/>
            <a:tailEnd/>
          </a:ln>
        </p:spPr>
      </p:pic>
      <p:pic>
        <p:nvPicPr>
          <p:cNvPr id="75788" name="Picture 29" descr="fig5-11_PPT_6.gif"/>
          <p:cNvPicPr>
            <a:picLocks noChangeAspect="1"/>
          </p:cNvPicPr>
          <p:nvPr/>
        </p:nvPicPr>
        <p:blipFill>
          <a:blip r:embed="rId8" cstate="print"/>
          <a:srcRect/>
          <a:stretch>
            <a:fillRect/>
          </a:stretch>
        </p:blipFill>
        <p:spPr bwMode="auto">
          <a:xfrm>
            <a:off x="1281113" y="1646238"/>
            <a:ext cx="7038975" cy="2924175"/>
          </a:xfrm>
          <a:prstGeom prst="rect">
            <a:avLst/>
          </a:prstGeom>
          <a:noFill/>
          <a:ln w="9525">
            <a:noFill/>
            <a:miter lim="800000"/>
            <a:headEnd/>
            <a:tailEnd/>
          </a:ln>
        </p:spPr>
      </p:pic>
      <p:pic>
        <p:nvPicPr>
          <p:cNvPr id="75789" name="Picture 33" descr="fig5-11_PPT_7.gif"/>
          <p:cNvPicPr>
            <a:picLocks noChangeAspect="1"/>
          </p:cNvPicPr>
          <p:nvPr/>
        </p:nvPicPr>
        <p:blipFill>
          <a:blip r:embed="rId9" cstate="print"/>
          <a:srcRect/>
          <a:stretch>
            <a:fillRect/>
          </a:stretch>
        </p:blipFill>
        <p:spPr bwMode="auto">
          <a:xfrm>
            <a:off x="1281113" y="1646238"/>
            <a:ext cx="7038975" cy="2924175"/>
          </a:xfrm>
          <a:prstGeom prst="rect">
            <a:avLst/>
          </a:prstGeom>
          <a:noFill/>
          <a:ln w="9525">
            <a:noFill/>
            <a:miter lim="800000"/>
            <a:headEnd/>
            <a:tailEnd/>
          </a:ln>
        </p:spPr>
      </p:pic>
      <p:pic>
        <p:nvPicPr>
          <p:cNvPr id="75790" name="Picture 34" descr="fig5-11_PPT_8.gif"/>
          <p:cNvPicPr>
            <a:picLocks noChangeAspect="1"/>
          </p:cNvPicPr>
          <p:nvPr/>
        </p:nvPicPr>
        <p:blipFill>
          <a:blip r:embed="rId10" cstate="print"/>
          <a:srcRect/>
          <a:stretch>
            <a:fillRect/>
          </a:stretch>
        </p:blipFill>
        <p:spPr bwMode="auto">
          <a:xfrm>
            <a:off x="1281113" y="1646238"/>
            <a:ext cx="7038975" cy="2924175"/>
          </a:xfrm>
          <a:prstGeom prst="rect">
            <a:avLst/>
          </a:prstGeom>
          <a:noFill/>
          <a:ln w="9525">
            <a:noFill/>
            <a:miter lim="800000"/>
            <a:headEnd/>
            <a:tailEnd/>
          </a:ln>
        </p:spPr>
      </p:pic>
      <p:pic>
        <p:nvPicPr>
          <p:cNvPr id="75791" name="Picture 35" descr="fig5-11_PPT_9.gif"/>
          <p:cNvPicPr>
            <a:picLocks noChangeAspect="1"/>
          </p:cNvPicPr>
          <p:nvPr/>
        </p:nvPicPr>
        <p:blipFill>
          <a:blip r:embed="rId11" cstate="print"/>
          <a:srcRect/>
          <a:stretch>
            <a:fillRect/>
          </a:stretch>
        </p:blipFill>
        <p:spPr bwMode="auto">
          <a:xfrm>
            <a:off x="1281113" y="1646238"/>
            <a:ext cx="7038975" cy="2924175"/>
          </a:xfrm>
          <a:prstGeom prst="rect">
            <a:avLst/>
          </a:prstGeom>
          <a:noFill/>
          <a:ln w="9525">
            <a:noFill/>
            <a:miter lim="800000"/>
            <a:headEnd/>
            <a:tailEnd/>
          </a:ln>
        </p:spPr>
      </p:pic>
      <p:pic>
        <p:nvPicPr>
          <p:cNvPr id="75792" name="Picture 36" descr="fig5-11_PPT_10.gif"/>
          <p:cNvPicPr>
            <a:picLocks noChangeAspect="1"/>
          </p:cNvPicPr>
          <p:nvPr/>
        </p:nvPicPr>
        <p:blipFill>
          <a:blip r:embed="rId12" cstate="print"/>
          <a:srcRect/>
          <a:stretch>
            <a:fillRect/>
          </a:stretch>
        </p:blipFill>
        <p:spPr bwMode="auto">
          <a:xfrm>
            <a:off x="1281113" y="1646238"/>
            <a:ext cx="7038975" cy="2924175"/>
          </a:xfrm>
          <a:prstGeom prst="rect">
            <a:avLst/>
          </a:prstGeom>
          <a:noFill/>
          <a:ln w="9525">
            <a:noFill/>
            <a:miter lim="800000"/>
            <a:headEnd/>
            <a:tailEnd/>
          </a:ln>
        </p:spPr>
      </p:pic>
      <p:pic>
        <p:nvPicPr>
          <p:cNvPr id="48" name="Picture 47" descr="fig5-11_PPT_11.gif"/>
          <p:cNvPicPr>
            <a:picLocks noChangeAspect="1"/>
          </p:cNvPicPr>
          <p:nvPr/>
        </p:nvPicPr>
        <p:blipFill>
          <a:blip r:embed="rId13" cstate="print"/>
          <a:srcRect/>
          <a:stretch>
            <a:fillRect/>
          </a:stretch>
        </p:blipFill>
        <p:spPr bwMode="auto">
          <a:xfrm>
            <a:off x="1281113" y="1646238"/>
            <a:ext cx="7038975" cy="2924175"/>
          </a:xfrm>
          <a:prstGeom prst="rect">
            <a:avLst/>
          </a:prstGeom>
          <a:noFill/>
          <a:ln w="9525">
            <a:noFill/>
            <a:miter lim="800000"/>
            <a:headEnd/>
            <a:tailEnd/>
          </a:ln>
        </p:spPr>
      </p:pic>
      <p:pic>
        <p:nvPicPr>
          <p:cNvPr id="49" name="Picture 48" descr="fig5-11_PPT_12.gif"/>
          <p:cNvPicPr>
            <a:picLocks noChangeAspect="1"/>
          </p:cNvPicPr>
          <p:nvPr/>
        </p:nvPicPr>
        <p:blipFill>
          <a:blip r:embed="rId14" cstate="print"/>
          <a:srcRect/>
          <a:stretch>
            <a:fillRect/>
          </a:stretch>
        </p:blipFill>
        <p:spPr bwMode="auto">
          <a:xfrm>
            <a:off x="1281113" y="1646238"/>
            <a:ext cx="7038975" cy="2924175"/>
          </a:xfrm>
          <a:prstGeom prst="rect">
            <a:avLst/>
          </a:prstGeom>
          <a:noFill/>
          <a:ln w="9525">
            <a:noFill/>
            <a:miter lim="800000"/>
            <a:headEnd/>
            <a:tailEnd/>
          </a:ln>
        </p:spPr>
      </p:pic>
      <p:pic>
        <p:nvPicPr>
          <p:cNvPr id="50" name="Picture 49" descr="fig5-11_PPT_13.gif"/>
          <p:cNvPicPr>
            <a:picLocks noChangeAspect="1"/>
          </p:cNvPicPr>
          <p:nvPr/>
        </p:nvPicPr>
        <p:blipFill>
          <a:blip r:embed="rId15" cstate="print"/>
          <a:srcRect/>
          <a:stretch>
            <a:fillRect/>
          </a:stretch>
        </p:blipFill>
        <p:spPr bwMode="auto">
          <a:xfrm>
            <a:off x="1281113" y="1646238"/>
            <a:ext cx="7038975" cy="2924175"/>
          </a:xfrm>
          <a:prstGeom prst="rect">
            <a:avLst/>
          </a:prstGeom>
          <a:noFill/>
          <a:ln w="9525">
            <a:noFill/>
            <a:miter lim="800000"/>
            <a:headEnd/>
            <a:tailEnd/>
          </a:ln>
        </p:spPr>
      </p:pic>
      <p:pic>
        <p:nvPicPr>
          <p:cNvPr id="51" name="Picture 50" descr="fig5-11_PPT_14.gif"/>
          <p:cNvPicPr>
            <a:picLocks noChangeAspect="1"/>
          </p:cNvPicPr>
          <p:nvPr/>
        </p:nvPicPr>
        <p:blipFill>
          <a:blip r:embed="rId16" cstate="print"/>
          <a:srcRect/>
          <a:stretch>
            <a:fillRect/>
          </a:stretch>
        </p:blipFill>
        <p:spPr bwMode="auto">
          <a:xfrm>
            <a:off x="1281113" y="1646238"/>
            <a:ext cx="7038975" cy="2924175"/>
          </a:xfrm>
          <a:prstGeom prst="rect">
            <a:avLst/>
          </a:prstGeom>
          <a:noFill/>
          <a:ln w="9525">
            <a:noFill/>
            <a:miter lim="800000"/>
            <a:headEnd/>
            <a:tailEnd/>
          </a:ln>
        </p:spPr>
      </p:pic>
      <p:pic>
        <p:nvPicPr>
          <p:cNvPr id="52" name="Picture 51" descr="fig5-11_PPT_15.gif"/>
          <p:cNvPicPr>
            <a:picLocks noChangeAspect="1"/>
          </p:cNvPicPr>
          <p:nvPr/>
        </p:nvPicPr>
        <p:blipFill>
          <a:blip r:embed="rId17" cstate="print"/>
          <a:srcRect/>
          <a:stretch>
            <a:fillRect/>
          </a:stretch>
        </p:blipFill>
        <p:spPr bwMode="auto">
          <a:xfrm>
            <a:off x="1281113" y="1646238"/>
            <a:ext cx="7038975" cy="2924175"/>
          </a:xfrm>
          <a:prstGeom prst="rect">
            <a:avLst/>
          </a:prstGeom>
          <a:noFill/>
          <a:ln w="9525">
            <a:noFill/>
            <a:miter lim="800000"/>
            <a:headEnd/>
            <a:tailEnd/>
          </a:ln>
        </p:spPr>
      </p:pic>
      <p:pic>
        <p:nvPicPr>
          <p:cNvPr id="53" name="Picture 52" descr="fig5-11_PPT_16.gif"/>
          <p:cNvPicPr>
            <a:picLocks noChangeAspect="1"/>
          </p:cNvPicPr>
          <p:nvPr/>
        </p:nvPicPr>
        <p:blipFill>
          <a:blip r:embed="rId18" cstate="print"/>
          <a:srcRect/>
          <a:stretch>
            <a:fillRect/>
          </a:stretch>
        </p:blipFill>
        <p:spPr bwMode="auto">
          <a:xfrm>
            <a:off x="1281113" y="1646238"/>
            <a:ext cx="7038975" cy="2924175"/>
          </a:xfrm>
          <a:prstGeom prst="rect">
            <a:avLst/>
          </a:prstGeom>
          <a:noFill/>
          <a:ln w="9525">
            <a:noFill/>
            <a:miter lim="800000"/>
            <a:headEnd/>
            <a:tailEnd/>
          </a:ln>
        </p:spPr>
      </p:pic>
      <p:pic>
        <p:nvPicPr>
          <p:cNvPr id="54" name="Picture 53" descr="fig5-11_PPT_17.gif"/>
          <p:cNvPicPr>
            <a:picLocks noChangeAspect="1"/>
          </p:cNvPicPr>
          <p:nvPr/>
        </p:nvPicPr>
        <p:blipFill>
          <a:blip r:embed="rId19" cstate="print"/>
          <a:srcRect/>
          <a:stretch>
            <a:fillRect/>
          </a:stretch>
        </p:blipFill>
        <p:spPr bwMode="auto">
          <a:xfrm>
            <a:off x="1281113" y="1646238"/>
            <a:ext cx="7038975" cy="2924175"/>
          </a:xfrm>
          <a:prstGeom prst="rect">
            <a:avLst/>
          </a:prstGeom>
          <a:noFill/>
          <a:ln w="9525">
            <a:noFill/>
            <a:miter lim="800000"/>
            <a:headEnd/>
            <a:tailEnd/>
          </a:ln>
        </p:spPr>
      </p:pic>
      <p:sp>
        <p:nvSpPr>
          <p:cNvPr id="75800" name="Rectangle 37"/>
          <p:cNvSpPr>
            <a:spLocks noChangeArrowheads="1"/>
          </p:cNvSpPr>
          <p:nvPr/>
        </p:nvSpPr>
        <p:spPr bwMode="auto">
          <a:xfrm>
            <a:off x="958850" y="246063"/>
            <a:ext cx="5949950" cy="511175"/>
          </a:xfrm>
          <a:prstGeom prst="rect">
            <a:avLst/>
          </a:prstGeom>
          <a:solidFill>
            <a:srgbClr val="F5D8A5"/>
          </a:solidFill>
          <a:ln w="9525" algn="ctr">
            <a:noFill/>
            <a:round/>
            <a:headEnd/>
            <a:tailEnd/>
          </a:ln>
        </p:spPr>
        <p:txBody>
          <a:bodyPr/>
          <a:lstStyle/>
          <a:p>
            <a:endParaRPr lang="en-US" sz="2800" b="0">
              <a:solidFill>
                <a:schemeClr val="tx2"/>
              </a:solidFill>
            </a:endParaRPr>
          </a:p>
        </p:txBody>
      </p:sp>
      <p:sp>
        <p:nvSpPr>
          <p:cNvPr id="75801" name="Rectangle 3"/>
          <p:cNvSpPr>
            <a:spLocks noGrp="1" noChangeArrowheads="1"/>
          </p:cNvSpPr>
          <p:nvPr>
            <p:ph type="title"/>
          </p:nvPr>
        </p:nvSpPr>
        <p:spPr>
          <a:xfrm>
            <a:off x="566738" y="0"/>
            <a:ext cx="8577262" cy="820738"/>
          </a:xfrm>
        </p:spPr>
        <p:txBody>
          <a:bodyPr anchor="b"/>
          <a:lstStyle/>
          <a:p>
            <a:pPr marL="347663" indent="-347663"/>
            <a:r>
              <a:rPr lang="en-US" dirty="0" smtClean="0">
                <a:solidFill>
                  <a:srgbClr val="69134B"/>
                </a:solidFill>
              </a:rPr>
              <a:t>2 </a:t>
            </a:r>
            <a:r>
              <a:rPr lang="el-GR" dirty="0" smtClean="0">
                <a:solidFill>
                  <a:srgbClr val="69134B"/>
                </a:solidFill>
              </a:rPr>
              <a:t>Μετακινήσεις Κεφαλαίου ανάμεσα σε Χώρες: Ξένες Άμεσες Επενδύσεις</a:t>
            </a:r>
            <a:endParaRPr lang="en-US" dirty="0" smtClean="0">
              <a:solidFill>
                <a:srgbClr val="69134B"/>
              </a:solidFill>
            </a:endParaRPr>
          </a:p>
        </p:txBody>
      </p:sp>
      <p:cxnSp>
        <p:nvCxnSpPr>
          <p:cNvPr id="75802" name="Straight Connector 39"/>
          <p:cNvCxnSpPr>
            <a:cxnSpLocks noChangeShapeType="1"/>
          </p:cNvCxnSpPr>
          <p:nvPr/>
        </p:nvCxnSpPr>
        <p:spPr bwMode="auto">
          <a:xfrm>
            <a:off x="566738" y="776288"/>
            <a:ext cx="6342062" cy="0"/>
          </a:xfrm>
          <a:prstGeom prst="line">
            <a:avLst/>
          </a:prstGeom>
          <a:noFill/>
          <a:ln w="19050" cap="rnd" algn="ctr">
            <a:solidFill>
              <a:srgbClr val="9C3A45"/>
            </a:solidFill>
            <a:prstDash val="sysDash"/>
            <a:round/>
            <a:headEnd/>
            <a:tailEnd/>
          </a:ln>
        </p:spPr>
      </p:cxnSp>
      <p:sp>
        <p:nvSpPr>
          <p:cNvPr id="75803" name="Text Box 30"/>
          <p:cNvSpPr txBox="1">
            <a:spLocks noChangeArrowheads="1"/>
          </p:cNvSpPr>
          <p:nvPr/>
        </p:nvSpPr>
        <p:spPr bwMode="auto">
          <a:xfrm>
            <a:off x="3232150" y="1233488"/>
            <a:ext cx="5412636" cy="544765"/>
          </a:xfrm>
          <a:prstGeom prst="rect">
            <a:avLst/>
          </a:prstGeom>
          <a:noFill/>
          <a:ln w="9525">
            <a:noFill/>
            <a:miter lim="800000"/>
            <a:headEnd/>
            <a:tailEnd/>
          </a:ln>
        </p:spPr>
        <p:txBody>
          <a:bodyPr wrap="none">
            <a:spAutoFit/>
          </a:bodyPr>
          <a:lstStyle/>
          <a:p>
            <a:pPr>
              <a:spcBef>
                <a:spcPct val="10000"/>
              </a:spcBef>
              <a:spcAft>
                <a:spcPct val="10000"/>
              </a:spcAft>
            </a:pPr>
            <a:r>
              <a:rPr lang="el-GR" dirty="0" smtClean="0">
                <a:solidFill>
                  <a:srgbClr val="8A3A6A"/>
                </a:solidFill>
              </a:rPr>
              <a:t>Αύξηση στο Απόθεμα Κεφαλαίου Βραχυπρόθεσμα (συνέχεια)</a:t>
            </a:r>
            <a:endParaRPr lang="en-US" dirty="0" smtClean="0">
              <a:solidFill>
                <a:srgbClr val="8A3A6A"/>
              </a:solidFill>
            </a:endParaRPr>
          </a:p>
          <a:p>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left)">
                                      <p:cBhvr>
                                        <p:cTn id="11" dur="1000"/>
                                        <p:tgtEl>
                                          <p:spTgt spid="48"/>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left)">
                                      <p:cBhvr>
                                        <p:cTn id="15" dur="1000"/>
                                        <p:tgtEl>
                                          <p:spTgt spid="4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1000"/>
                                        <p:tgtEl>
                                          <p:spTgt spid="50"/>
                                        </p:tgtEl>
                                      </p:cBhvr>
                                    </p:animEffect>
                                  </p:childTnLst>
                                </p:cTn>
                              </p:par>
                            </p:childTnLst>
                          </p:cTn>
                        </p:par>
                        <p:par>
                          <p:cTn id="20" fill="hold">
                            <p:stCondLst>
                              <p:cond delay="3500"/>
                            </p:stCondLst>
                            <p:childTnLst>
                              <p:par>
                                <p:cTn id="21" presetID="22" presetClass="entr" presetSubtype="8"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wipe(left)">
                                      <p:cBhvr>
                                        <p:cTn id="23" dur="10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4">
                                            <p:txEl>
                                              <p:pRg st="0" end="0"/>
                                            </p:txEl>
                                          </p:spTgt>
                                        </p:tgtEl>
                                        <p:attrNameLst>
                                          <p:attrName>style.visibility</p:attrName>
                                        </p:attrNameLst>
                                      </p:cBhvr>
                                      <p:to>
                                        <p:strVal val="visible"/>
                                      </p:to>
                                    </p:set>
                                    <p:animEffect transition="in" filter="wipe(left)">
                                      <p:cBhvr>
                                        <p:cTn id="28" dur="500"/>
                                        <p:tgtEl>
                                          <p:spTgt spid="24">
                                            <p:txEl>
                                              <p:pRg st="0" end="0"/>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wipe(left)">
                                      <p:cBhvr>
                                        <p:cTn id="32" dur="1000"/>
                                        <p:tgtEl>
                                          <p:spTgt spid="52"/>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left)">
                                      <p:cBhvr>
                                        <p:cTn id="36" dur="1000"/>
                                        <p:tgtEl>
                                          <p:spTgt spid="53"/>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wipe(left)">
                                      <p:cBhvr>
                                        <p:cTn id="40"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bldLvl="2"/>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5" name="Rectangle 5"/>
          <p:cNvSpPr>
            <a:spLocks noChangeArrowheads="1"/>
          </p:cNvSpPr>
          <p:nvPr/>
        </p:nvSpPr>
        <p:spPr bwMode="auto">
          <a:xfrm>
            <a:off x="420914" y="820738"/>
            <a:ext cx="8505372" cy="843308"/>
          </a:xfrm>
          <a:prstGeom prst="rect">
            <a:avLst/>
          </a:prstGeom>
          <a:noFill/>
          <a:ln w="9525" algn="ctr">
            <a:noFill/>
            <a:miter lim="800000"/>
            <a:headEnd/>
            <a:tailEnd/>
          </a:ln>
        </p:spPr>
        <p:txBody>
          <a:bodyPr wrap="square">
            <a:spAutoFit/>
          </a:bodyPr>
          <a:lstStyle/>
          <a:p>
            <a:pPr>
              <a:spcBef>
                <a:spcPct val="20000"/>
              </a:spcBef>
            </a:pPr>
            <a:r>
              <a:rPr lang="el-GR" sz="2000" dirty="0" smtClean="0">
                <a:solidFill>
                  <a:srgbClr val="356A41"/>
                </a:solidFill>
              </a:rPr>
              <a:t>Οι ΞΑΕ Βραχυπρόθεσμα</a:t>
            </a:r>
            <a:r>
              <a:rPr lang="en-US" sz="2000" dirty="0" smtClean="0">
                <a:solidFill>
                  <a:srgbClr val="356A41"/>
                </a:solidFill>
              </a:rPr>
              <a:t>: </a:t>
            </a:r>
            <a:r>
              <a:rPr lang="el-GR" sz="2000" dirty="0" smtClean="0">
                <a:solidFill>
                  <a:srgbClr val="356A41"/>
                </a:solidFill>
              </a:rPr>
              <a:t>Υπόδειγμα Συγκεκριμένων Συντελεστών</a:t>
            </a:r>
            <a:endParaRPr lang="en-US" sz="2000" dirty="0" smtClean="0">
              <a:solidFill>
                <a:srgbClr val="356A41"/>
              </a:solidFill>
            </a:endParaRPr>
          </a:p>
          <a:p>
            <a:pPr>
              <a:spcBef>
                <a:spcPct val="20000"/>
              </a:spcBef>
            </a:pPr>
            <a:endParaRPr lang="en-US" sz="2400" dirty="0">
              <a:solidFill>
                <a:srgbClr val="356A41"/>
              </a:solidFill>
            </a:endParaRPr>
          </a:p>
        </p:txBody>
      </p:sp>
      <p:sp>
        <p:nvSpPr>
          <p:cNvPr id="77826" name="Rectangle 37"/>
          <p:cNvSpPr>
            <a:spLocks noChangeArrowheads="1"/>
          </p:cNvSpPr>
          <p:nvPr/>
        </p:nvSpPr>
        <p:spPr bwMode="auto">
          <a:xfrm>
            <a:off x="958850" y="246063"/>
            <a:ext cx="5949950" cy="511175"/>
          </a:xfrm>
          <a:prstGeom prst="rect">
            <a:avLst/>
          </a:prstGeom>
          <a:solidFill>
            <a:srgbClr val="F5D8A5"/>
          </a:solidFill>
          <a:ln w="9525" algn="ctr">
            <a:noFill/>
            <a:round/>
            <a:headEnd/>
            <a:tailEnd/>
          </a:ln>
        </p:spPr>
        <p:txBody>
          <a:bodyPr/>
          <a:lstStyle/>
          <a:p>
            <a:endParaRPr lang="en-US" sz="2800" b="0">
              <a:solidFill>
                <a:schemeClr val="tx2"/>
              </a:solidFill>
            </a:endParaRPr>
          </a:p>
        </p:txBody>
      </p:sp>
      <p:sp>
        <p:nvSpPr>
          <p:cNvPr id="77827" name="Rectangle 3"/>
          <p:cNvSpPr>
            <a:spLocks noGrp="1" noChangeArrowheads="1"/>
          </p:cNvSpPr>
          <p:nvPr>
            <p:ph type="title"/>
          </p:nvPr>
        </p:nvSpPr>
        <p:spPr>
          <a:xfrm>
            <a:off x="566738" y="0"/>
            <a:ext cx="8577262" cy="820738"/>
          </a:xfrm>
        </p:spPr>
        <p:txBody>
          <a:bodyPr anchor="b"/>
          <a:lstStyle/>
          <a:p>
            <a:pPr marL="347663" indent="-347663"/>
            <a:r>
              <a:rPr lang="en-US" dirty="0" smtClean="0">
                <a:solidFill>
                  <a:srgbClr val="69134B"/>
                </a:solidFill>
              </a:rPr>
              <a:t>2 </a:t>
            </a:r>
            <a:r>
              <a:rPr lang="el-GR" dirty="0" smtClean="0">
                <a:solidFill>
                  <a:srgbClr val="69134B"/>
                </a:solidFill>
              </a:rPr>
              <a:t>Μετακινήσεις Κεφαλαίου ανάμεσα σε Χώρες: Ξένες Άμεσες Επενδύσεις</a:t>
            </a:r>
            <a:endParaRPr lang="en-US" dirty="0" smtClean="0">
              <a:solidFill>
                <a:srgbClr val="69134B"/>
              </a:solidFill>
            </a:endParaRPr>
          </a:p>
        </p:txBody>
      </p:sp>
      <p:cxnSp>
        <p:nvCxnSpPr>
          <p:cNvPr id="77828" name="Straight Connector 39"/>
          <p:cNvCxnSpPr>
            <a:cxnSpLocks noChangeShapeType="1"/>
          </p:cNvCxnSpPr>
          <p:nvPr/>
        </p:nvCxnSpPr>
        <p:spPr bwMode="auto">
          <a:xfrm>
            <a:off x="566738" y="776288"/>
            <a:ext cx="6342062" cy="0"/>
          </a:xfrm>
          <a:prstGeom prst="line">
            <a:avLst/>
          </a:prstGeom>
          <a:noFill/>
          <a:ln w="19050" cap="rnd" algn="ctr">
            <a:solidFill>
              <a:srgbClr val="9C3A45"/>
            </a:solidFill>
            <a:prstDash val="sysDash"/>
            <a:round/>
            <a:headEnd/>
            <a:tailEnd/>
          </a:ln>
        </p:spPr>
      </p:cxnSp>
      <p:sp>
        <p:nvSpPr>
          <p:cNvPr id="3" name="Rectangle 2"/>
          <p:cNvSpPr>
            <a:spLocks noChangeArrowheads="1"/>
          </p:cNvSpPr>
          <p:nvPr/>
        </p:nvSpPr>
        <p:spPr bwMode="auto">
          <a:xfrm>
            <a:off x="566738" y="1282700"/>
            <a:ext cx="8359775" cy="4770537"/>
          </a:xfrm>
          <a:prstGeom prst="rect">
            <a:avLst/>
          </a:prstGeom>
          <a:noFill/>
          <a:ln w="9525">
            <a:noFill/>
            <a:miter lim="800000"/>
            <a:headEnd/>
            <a:tailEnd/>
          </a:ln>
        </p:spPr>
        <p:txBody>
          <a:bodyPr>
            <a:spAutoFit/>
          </a:bodyPr>
          <a:lstStyle/>
          <a:p>
            <a:pPr>
              <a:spcBef>
                <a:spcPct val="10000"/>
              </a:spcBef>
              <a:spcAft>
                <a:spcPct val="10000"/>
              </a:spcAft>
            </a:pPr>
            <a:r>
              <a:rPr lang="el-GR" sz="2000" b="0" dirty="0" smtClean="0"/>
              <a:t>Επίπτωση των ΞΑΕ στα Ενοίκια:</a:t>
            </a:r>
            <a:endParaRPr lang="en-US" sz="2000" b="0" dirty="0"/>
          </a:p>
          <a:p>
            <a:pPr marL="0" lvl="1">
              <a:spcBef>
                <a:spcPct val="10000"/>
              </a:spcBef>
              <a:spcAft>
                <a:spcPct val="10000"/>
              </a:spcAft>
            </a:pPr>
            <a:r>
              <a:rPr lang="el-GR" sz="2000" b="0" dirty="0" smtClean="0"/>
              <a:t>Όσον αφορά στο ενοίκιο γης, γνωρίζουμε ότι με μια εισροή ΞΑΕ απασχολούνται λιγότεροι εργαζόμενοι στη γεωργία, και κάθε εκτάριο γης δεν μπορεί να καλλιεργηθεί τόσο εντατικά όπως στο παρελθόν. </a:t>
            </a:r>
            <a:endParaRPr lang="en-US" sz="2000" b="0" dirty="0"/>
          </a:p>
          <a:p>
            <a:pPr marL="0" lvl="2">
              <a:spcBef>
                <a:spcPct val="10000"/>
              </a:spcBef>
              <a:spcAft>
                <a:spcPct val="10000"/>
              </a:spcAft>
            </a:pPr>
            <a:r>
              <a:rPr lang="el-GR" sz="2000" b="0" dirty="0" smtClean="0"/>
              <a:t>Η αξία του οριακού προϊόντος γης</a:t>
            </a:r>
            <a:r>
              <a:rPr lang="en-US" sz="2000" b="0" dirty="0" smtClean="0"/>
              <a:t>, </a:t>
            </a:r>
            <a:r>
              <a:rPr lang="en-US" sz="2000" b="0" i="1" dirty="0"/>
              <a:t>R</a:t>
            </a:r>
            <a:r>
              <a:rPr lang="en-US" sz="2000" b="0" i="1" baseline="-25000" dirty="0"/>
              <a:t>K</a:t>
            </a:r>
            <a:r>
              <a:rPr lang="en-US" sz="2000" b="0" i="1" dirty="0"/>
              <a:t> </a:t>
            </a:r>
            <a:r>
              <a:rPr lang="en-US" sz="2000" b="0" dirty="0"/>
              <a:t>= </a:t>
            </a:r>
            <a:r>
              <a:rPr lang="en-US" sz="2000" b="0" i="1" dirty="0"/>
              <a:t>P</a:t>
            </a:r>
            <a:r>
              <a:rPr lang="en-US" sz="2000" b="0" i="1" baseline="-25000" dirty="0"/>
              <a:t>A</a:t>
            </a:r>
            <a:r>
              <a:rPr lang="en-US" sz="2000" b="0" i="1" dirty="0"/>
              <a:t> </a:t>
            </a:r>
            <a:r>
              <a:rPr lang="en-US" sz="2000" b="0" dirty="0"/>
              <a:t>• </a:t>
            </a:r>
            <a:r>
              <a:rPr lang="en-US" sz="2000" b="0" i="1" dirty="0"/>
              <a:t>MPT</a:t>
            </a:r>
            <a:r>
              <a:rPr lang="en-US" sz="2000" b="0" i="1" baseline="-25000" dirty="0"/>
              <a:t>A</a:t>
            </a:r>
            <a:r>
              <a:rPr lang="en-US" sz="2000" b="0" i="1" dirty="0"/>
              <a:t>, </a:t>
            </a:r>
            <a:r>
              <a:rPr lang="el-GR" sz="2000" b="0" dirty="0" smtClean="0"/>
              <a:t>μειώνεται </a:t>
            </a:r>
            <a:r>
              <a:rPr lang="en-US" sz="2000" b="0" dirty="0" smtClean="0"/>
              <a:t>.</a:t>
            </a:r>
            <a:endParaRPr lang="en-US" sz="2000" b="0" i="1" baseline="-25000" dirty="0"/>
          </a:p>
          <a:p>
            <a:pPr marL="0" lvl="2">
              <a:spcBef>
                <a:spcPct val="10000"/>
              </a:spcBef>
              <a:spcAft>
                <a:spcPct val="10000"/>
              </a:spcAft>
            </a:pPr>
            <a:r>
              <a:rPr lang="el-GR" sz="2000" b="0" dirty="0" smtClean="0"/>
              <a:t>Εάν η</a:t>
            </a:r>
            <a:r>
              <a:rPr lang="en-US" sz="2000" b="0" dirty="0" smtClean="0"/>
              <a:t> </a:t>
            </a:r>
            <a:r>
              <a:rPr lang="en-US" sz="2000" b="0" i="1" dirty="0"/>
              <a:t>MPT</a:t>
            </a:r>
            <a:r>
              <a:rPr lang="en-US" sz="2000" b="0" i="1" baseline="-25000" dirty="0"/>
              <a:t>A</a:t>
            </a:r>
            <a:r>
              <a:rPr lang="en-US" sz="2000" b="0" i="1" dirty="0"/>
              <a:t> </a:t>
            </a:r>
            <a:r>
              <a:rPr lang="el-GR" sz="2000" b="0" dirty="0" smtClean="0"/>
              <a:t>μειώνεται</a:t>
            </a:r>
            <a:r>
              <a:rPr lang="en-US" sz="2000" b="0" dirty="0" smtClean="0"/>
              <a:t> </a:t>
            </a:r>
            <a:r>
              <a:rPr lang="el-GR" sz="2000" b="0" dirty="0" smtClean="0"/>
              <a:t>και το</a:t>
            </a:r>
            <a:r>
              <a:rPr lang="en-US" sz="2000" b="0" dirty="0" smtClean="0"/>
              <a:t> </a:t>
            </a:r>
            <a:r>
              <a:rPr lang="en-US" sz="2000" b="0" i="1" dirty="0"/>
              <a:t>P</a:t>
            </a:r>
            <a:r>
              <a:rPr lang="en-US" sz="2000" b="0" i="1" baseline="-25000" dirty="0"/>
              <a:t>A</a:t>
            </a:r>
            <a:r>
              <a:rPr lang="en-US" sz="2000" b="0" dirty="0"/>
              <a:t> </a:t>
            </a:r>
            <a:r>
              <a:rPr lang="el-GR" sz="2000" b="0" dirty="0" smtClean="0"/>
              <a:t> παραμένει αμετάβλητο, τότε το ενοίκιο γης πρέπει να μειωθεί. </a:t>
            </a:r>
            <a:endParaRPr lang="en-US" sz="2000" b="0" dirty="0"/>
          </a:p>
          <a:p>
            <a:pPr marL="0" lvl="1">
              <a:spcBef>
                <a:spcPct val="10000"/>
              </a:spcBef>
              <a:spcAft>
                <a:spcPct val="10000"/>
              </a:spcAft>
            </a:pPr>
            <a:endParaRPr lang="en-US" sz="2000" b="0" dirty="0"/>
          </a:p>
          <a:p>
            <a:pPr marL="0" lvl="1">
              <a:spcBef>
                <a:spcPct val="10000"/>
              </a:spcBef>
              <a:spcAft>
                <a:spcPct val="10000"/>
              </a:spcAft>
            </a:pPr>
            <a:r>
              <a:rPr lang="el-GR" sz="2000" b="0" dirty="0" smtClean="0"/>
              <a:t>Ένας τρόπος για να μετρήσουμε την επίπτωση των ΞΑΕ στο ενοίκιο κεφαλαίου είναι με την αξία οριακού προϊόντος κεφαλαίου, ή </a:t>
            </a:r>
            <a:r>
              <a:rPr lang="en-US" sz="2000" b="0" i="1" dirty="0" smtClean="0"/>
              <a:t>R</a:t>
            </a:r>
            <a:r>
              <a:rPr lang="en-US" sz="2000" b="0" i="1" baseline="-25000" dirty="0" smtClean="0"/>
              <a:t>K</a:t>
            </a:r>
            <a:r>
              <a:rPr lang="en-US" sz="2000" b="0" i="1" dirty="0" smtClean="0"/>
              <a:t> </a:t>
            </a:r>
            <a:r>
              <a:rPr lang="en-US" sz="2000" b="0" i="1" dirty="0"/>
              <a:t>= P</a:t>
            </a:r>
            <a:r>
              <a:rPr lang="en-US" sz="2000" b="0" i="1" baseline="-25000" dirty="0"/>
              <a:t>M</a:t>
            </a:r>
            <a:r>
              <a:rPr lang="en-US" sz="2000" b="0" i="1" dirty="0"/>
              <a:t> • MPK</a:t>
            </a:r>
            <a:r>
              <a:rPr lang="en-US" sz="2000" b="0" i="1" baseline="-25000" dirty="0"/>
              <a:t>M</a:t>
            </a:r>
            <a:r>
              <a:rPr lang="en-US" sz="2000" b="0" dirty="0"/>
              <a:t>. </a:t>
            </a:r>
            <a:r>
              <a:rPr lang="el-GR" sz="2000" b="0" dirty="0" smtClean="0"/>
              <a:t>Ωστόσο</a:t>
            </a:r>
            <a:r>
              <a:rPr lang="en-US" sz="2000" b="0" dirty="0" smtClean="0"/>
              <a:t>,</a:t>
            </a:r>
            <a:r>
              <a:rPr lang="el-GR" sz="2000" b="0" dirty="0" smtClean="0"/>
              <a:t> χρησιμοποιώντας αυτή τη μέθοδο είναι δύσκολο να καθορίσουμε πώς μεταβάλλεται το ενοίκιο κεφαλαίου.</a:t>
            </a:r>
            <a:r>
              <a:rPr lang="en-US" sz="2000" b="0" dirty="0" smtClean="0"/>
              <a:t> </a:t>
            </a:r>
            <a:endParaRPr lang="en-US" sz="2000" b="0" dirty="0"/>
          </a:p>
          <a:p>
            <a:pPr marL="0" lvl="1">
              <a:spcBef>
                <a:spcPct val="10000"/>
              </a:spcBef>
              <a:spcAft>
                <a:spcPct val="10000"/>
              </a:spcAft>
            </a:pPr>
            <a:r>
              <a:rPr lang="el-GR" sz="2000" b="0" dirty="0" smtClean="0"/>
              <a:t>Μια άλλη μέθοδος είναι να πάρουμε τα έσοδα του βιομηχανικού τομέα και να αφαιρέσουμε τις πληρωμές του εργατικού δυναμικού. </a:t>
            </a:r>
            <a:endParaRPr lang="en-US" sz="20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2213" name="Rectangle 5"/>
          <p:cNvSpPr>
            <a:spLocks noChangeArrowheads="1"/>
          </p:cNvSpPr>
          <p:nvPr/>
        </p:nvSpPr>
        <p:spPr bwMode="auto">
          <a:xfrm>
            <a:off x="391887" y="820738"/>
            <a:ext cx="8490856" cy="400110"/>
          </a:xfrm>
          <a:prstGeom prst="rect">
            <a:avLst/>
          </a:prstGeom>
          <a:noFill/>
          <a:ln w="9525" algn="ctr">
            <a:noFill/>
            <a:miter lim="800000"/>
            <a:headEnd/>
            <a:tailEnd/>
          </a:ln>
        </p:spPr>
        <p:txBody>
          <a:bodyPr wrap="square">
            <a:spAutoFit/>
          </a:bodyPr>
          <a:lstStyle/>
          <a:p>
            <a:pPr>
              <a:spcBef>
                <a:spcPct val="20000"/>
              </a:spcBef>
            </a:pPr>
            <a:r>
              <a:rPr lang="el-GR" sz="2000" dirty="0" smtClean="0">
                <a:solidFill>
                  <a:srgbClr val="356A41"/>
                </a:solidFill>
              </a:rPr>
              <a:t>Οι ΞΑΕ Βραχυπρόθεσμα</a:t>
            </a:r>
            <a:r>
              <a:rPr lang="en-US" sz="2000" dirty="0" smtClean="0">
                <a:solidFill>
                  <a:srgbClr val="356A41"/>
                </a:solidFill>
              </a:rPr>
              <a:t>: </a:t>
            </a:r>
            <a:r>
              <a:rPr lang="el-GR" sz="2000" dirty="0" smtClean="0">
                <a:solidFill>
                  <a:srgbClr val="356A41"/>
                </a:solidFill>
              </a:rPr>
              <a:t>Υπόδειγμα Συγκεκριμένων Συντελεστών</a:t>
            </a:r>
            <a:endParaRPr lang="en-US" sz="2000" dirty="0" smtClean="0">
              <a:solidFill>
                <a:srgbClr val="356A41"/>
              </a:solidFill>
            </a:endParaRPr>
          </a:p>
        </p:txBody>
      </p:sp>
      <p:grpSp>
        <p:nvGrpSpPr>
          <p:cNvPr id="2" name="Group 8"/>
          <p:cNvGrpSpPr>
            <a:grpSpLocks/>
          </p:cNvGrpSpPr>
          <p:nvPr/>
        </p:nvGrpSpPr>
        <p:grpSpPr bwMode="auto">
          <a:xfrm>
            <a:off x="566738" y="1314450"/>
            <a:ext cx="8345487" cy="4381500"/>
            <a:chOff x="566738" y="2200275"/>
            <a:chExt cx="7805737" cy="4219575"/>
          </a:xfrm>
        </p:grpSpPr>
        <p:sp>
          <p:nvSpPr>
            <p:cNvPr id="79891" name="Rectangle 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79892" name="Rectangle 10"/>
            <p:cNvSpPr>
              <a:spLocks noChangeArrowheads="1"/>
            </p:cNvSpPr>
            <p:nvPr/>
          </p:nvSpPr>
          <p:spPr bwMode="auto">
            <a:xfrm>
              <a:off x="581024" y="2219326"/>
              <a:ext cx="7772401" cy="308212"/>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2" name="Text Box 7"/>
          <p:cNvSpPr txBox="1">
            <a:spLocks noChangeArrowheads="1"/>
          </p:cNvSpPr>
          <p:nvPr/>
        </p:nvSpPr>
        <p:spPr bwMode="auto">
          <a:xfrm>
            <a:off x="585788" y="1335088"/>
            <a:ext cx="1328737" cy="287337"/>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5-12</a:t>
            </a:r>
          </a:p>
        </p:txBody>
      </p:sp>
      <p:sp>
        <p:nvSpPr>
          <p:cNvPr id="16" name="Rectangle 15"/>
          <p:cNvSpPr>
            <a:spLocks noChangeArrowheads="1"/>
          </p:cNvSpPr>
          <p:nvPr/>
        </p:nvSpPr>
        <p:spPr bwMode="auto">
          <a:xfrm>
            <a:off x="665163" y="1719263"/>
            <a:ext cx="4686300" cy="372427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4" name="Rectangle 13"/>
          <p:cNvSpPr>
            <a:spLocks noChangeArrowheads="1"/>
          </p:cNvSpPr>
          <p:nvPr/>
        </p:nvSpPr>
        <p:spPr bwMode="auto">
          <a:xfrm>
            <a:off x="5364163" y="1727200"/>
            <a:ext cx="3548062" cy="3785652"/>
          </a:xfrm>
          <a:prstGeom prst="rect">
            <a:avLst/>
          </a:prstGeom>
          <a:noFill/>
          <a:ln w="9525">
            <a:noFill/>
            <a:miter lim="800000"/>
            <a:headEnd/>
            <a:tailEnd/>
          </a:ln>
        </p:spPr>
        <p:txBody>
          <a:bodyPr wrap="square">
            <a:spAutoFit/>
          </a:bodyPr>
          <a:lstStyle/>
          <a:p>
            <a:pPr>
              <a:spcBef>
                <a:spcPct val="10000"/>
              </a:spcBef>
              <a:spcAft>
                <a:spcPct val="10000"/>
              </a:spcAft>
            </a:pPr>
            <a:r>
              <a:rPr lang="el-GR" sz="1600" b="0" dirty="0" smtClean="0"/>
              <a:t>Εξετάζοντας προσεκτικά το πώς ο λόγος κεφαλαίου-εργασίας στη μεταποίηση επηρεάζεται από τη μετακίνηση από το </a:t>
            </a:r>
            <a:r>
              <a:rPr lang="en-US" sz="1600" b="0" i="1" dirty="0" smtClean="0"/>
              <a:t>A</a:t>
            </a:r>
            <a:r>
              <a:rPr lang="en-US" sz="1600" b="0" dirty="0" smtClean="0"/>
              <a:t> </a:t>
            </a:r>
            <a:r>
              <a:rPr lang="el-GR" sz="1600" b="0" dirty="0" smtClean="0"/>
              <a:t>στο</a:t>
            </a:r>
            <a:r>
              <a:rPr lang="en-US" sz="1600" b="0" dirty="0" smtClean="0"/>
              <a:t> </a:t>
            </a:r>
            <a:r>
              <a:rPr lang="en-US" sz="1600" b="0" i="1" dirty="0"/>
              <a:t>C</a:t>
            </a:r>
            <a:r>
              <a:rPr lang="en-US" sz="1600" b="0" dirty="0"/>
              <a:t> </a:t>
            </a:r>
            <a:r>
              <a:rPr lang="en-US" sz="1600" b="0" dirty="0" smtClean="0"/>
              <a:t>(</a:t>
            </a:r>
            <a:r>
              <a:rPr lang="el-GR" sz="1600" b="0" dirty="0" smtClean="0"/>
              <a:t>όπου οι μισθοί και επομένως ο λόγος κεφαλαίου-εργασίας δεν μεταβάλλεται), και στη συνέχεια τη μετακίνηση από το </a:t>
            </a:r>
            <a:r>
              <a:rPr lang="en-US" sz="1600" b="0" i="1" dirty="0" smtClean="0"/>
              <a:t>C</a:t>
            </a:r>
            <a:r>
              <a:rPr lang="en-US" sz="1600" b="0" dirty="0" smtClean="0"/>
              <a:t> </a:t>
            </a:r>
            <a:r>
              <a:rPr lang="el-GR" sz="1600" b="0" dirty="0" smtClean="0"/>
              <a:t>στο</a:t>
            </a:r>
            <a:r>
              <a:rPr lang="en-US" sz="1600" b="0" dirty="0" smtClean="0"/>
              <a:t> </a:t>
            </a:r>
            <a:r>
              <a:rPr lang="en-US" sz="1600" b="0" i="1" dirty="0"/>
              <a:t>B</a:t>
            </a:r>
            <a:r>
              <a:rPr lang="en-US" sz="1600" b="0" dirty="0"/>
              <a:t> </a:t>
            </a:r>
            <a:r>
              <a:rPr lang="en-US" sz="1600" b="0" dirty="0" smtClean="0"/>
              <a:t>(</a:t>
            </a:r>
            <a:r>
              <a:rPr lang="el-GR" sz="1600" b="0" dirty="0" smtClean="0"/>
              <a:t>όπου οι μισθοί και ο λόγος κεφαλαίου-εργασίας αυξάνει), συμπεραίνουμε ότι το ενοίκιο κεφαλαίου είναι χαμηλότερο στο σημείο </a:t>
            </a:r>
            <a:r>
              <a:rPr lang="en-US" sz="1600" b="0" i="1" dirty="0" smtClean="0"/>
              <a:t>B</a:t>
            </a:r>
            <a:r>
              <a:rPr lang="en-US" sz="1600" b="0" dirty="0" smtClean="0"/>
              <a:t> </a:t>
            </a:r>
            <a:r>
              <a:rPr lang="el-GR" sz="1600" b="0" dirty="0" smtClean="0"/>
              <a:t>απ’ ότι στο σημείο</a:t>
            </a:r>
            <a:r>
              <a:rPr lang="en-US" sz="1600" b="0" i="1" dirty="0" smtClean="0"/>
              <a:t>A</a:t>
            </a:r>
            <a:r>
              <a:rPr lang="en-US" sz="1600" b="0" i="1" dirty="0"/>
              <a:t>.</a:t>
            </a:r>
            <a:r>
              <a:rPr lang="en-US" sz="1600" b="0" dirty="0"/>
              <a:t> </a:t>
            </a:r>
            <a:r>
              <a:rPr lang="el-GR" sz="1600" b="0" dirty="0" smtClean="0"/>
              <a:t>Επομένως, το ενοίκιο στο κεφάλαιο μειώνεται όταν το απόθεμα κεφαλαίου αυξάνει μέσω των ΞΑΕ. </a:t>
            </a:r>
            <a:endParaRPr lang="en-US" sz="1600" b="0" dirty="0"/>
          </a:p>
        </p:txBody>
      </p:sp>
      <p:pic>
        <p:nvPicPr>
          <p:cNvPr id="39" name="Picture 38" descr="fig6-12_PPT_1.gif"/>
          <p:cNvPicPr>
            <a:picLocks noChangeAspect="1"/>
          </p:cNvPicPr>
          <p:nvPr/>
        </p:nvPicPr>
        <p:blipFill>
          <a:blip r:embed="rId3" cstate="print"/>
          <a:srcRect/>
          <a:stretch>
            <a:fillRect/>
          </a:stretch>
        </p:blipFill>
        <p:spPr bwMode="auto">
          <a:xfrm>
            <a:off x="746125" y="1785938"/>
            <a:ext cx="4543425" cy="3638550"/>
          </a:xfrm>
          <a:prstGeom prst="rect">
            <a:avLst/>
          </a:prstGeom>
          <a:noFill/>
          <a:ln w="9525">
            <a:noFill/>
            <a:miter lim="800000"/>
            <a:headEnd/>
            <a:tailEnd/>
          </a:ln>
        </p:spPr>
      </p:pic>
      <p:pic>
        <p:nvPicPr>
          <p:cNvPr id="40" name="Picture 39" descr="fig6-12_PPT_2.gif"/>
          <p:cNvPicPr>
            <a:picLocks noChangeAspect="1"/>
          </p:cNvPicPr>
          <p:nvPr/>
        </p:nvPicPr>
        <p:blipFill>
          <a:blip r:embed="rId4" cstate="print"/>
          <a:srcRect/>
          <a:stretch>
            <a:fillRect/>
          </a:stretch>
        </p:blipFill>
        <p:spPr bwMode="auto">
          <a:xfrm>
            <a:off x="746125" y="1785938"/>
            <a:ext cx="4543425" cy="3638550"/>
          </a:xfrm>
          <a:prstGeom prst="rect">
            <a:avLst/>
          </a:prstGeom>
          <a:noFill/>
          <a:ln w="9525">
            <a:noFill/>
            <a:miter lim="800000"/>
            <a:headEnd/>
            <a:tailEnd/>
          </a:ln>
        </p:spPr>
      </p:pic>
      <p:pic>
        <p:nvPicPr>
          <p:cNvPr id="41" name="Picture 40" descr="fig6-12_PPT_3.gif"/>
          <p:cNvPicPr>
            <a:picLocks noChangeAspect="1"/>
          </p:cNvPicPr>
          <p:nvPr/>
        </p:nvPicPr>
        <p:blipFill>
          <a:blip r:embed="rId5" cstate="print"/>
          <a:srcRect/>
          <a:stretch>
            <a:fillRect/>
          </a:stretch>
        </p:blipFill>
        <p:spPr bwMode="auto">
          <a:xfrm>
            <a:off x="746125" y="1785938"/>
            <a:ext cx="4543425" cy="3638550"/>
          </a:xfrm>
          <a:prstGeom prst="rect">
            <a:avLst/>
          </a:prstGeom>
          <a:noFill/>
          <a:ln w="9525">
            <a:noFill/>
            <a:miter lim="800000"/>
            <a:headEnd/>
            <a:tailEnd/>
          </a:ln>
        </p:spPr>
      </p:pic>
      <p:pic>
        <p:nvPicPr>
          <p:cNvPr id="42" name="Picture 41" descr="fig6-12_PPT_4.gif"/>
          <p:cNvPicPr>
            <a:picLocks noChangeAspect="1"/>
          </p:cNvPicPr>
          <p:nvPr/>
        </p:nvPicPr>
        <p:blipFill>
          <a:blip r:embed="rId6" cstate="print"/>
          <a:srcRect/>
          <a:stretch>
            <a:fillRect/>
          </a:stretch>
        </p:blipFill>
        <p:spPr bwMode="auto">
          <a:xfrm>
            <a:off x="746125" y="1785938"/>
            <a:ext cx="4543425" cy="3638550"/>
          </a:xfrm>
          <a:prstGeom prst="rect">
            <a:avLst/>
          </a:prstGeom>
          <a:noFill/>
          <a:ln w="9525">
            <a:noFill/>
            <a:miter lim="800000"/>
            <a:headEnd/>
            <a:tailEnd/>
          </a:ln>
        </p:spPr>
      </p:pic>
      <p:pic>
        <p:nvPicPr>
          <p:cNvPr id="43" name="Picture 42" descr="fig6-12_PPT_5.gif"/>
          <p:cNvPicPr>
            <a:picLocks noChangeAspect="1"/>
          </p:cNvPicPr>
          <p:nvPr/>
        </p:nvPicPr>
        <p:blipFill>
          <a:blip r:embed="rId7" cstate="print"/>
          <a:srcRect/>
          <a:stretch>
            <a:fillRect/>
          </a:stretch>
        </p:blipFill>
        <p:spPr bwMode="auto">
          <a:xfrm>
            <a:off x="746125" y="1785938"/>
            <a:ext cx="4543425" cy="3638550"/>
          </a:xfrm>
          <a:prstGeom prst="rect">
            <a:avLst/>
          </a:prstGeom>
          <a:noFill/>
          <a:ln w="9525">
            <a:noFill/>
            <a:miter lim="800000"/>
            <a:headEnd/>
            <a:tailEnd/>
          </a:ln>
        </p:spPr>
      </p:pic>
      <p:pic>
        <p:nvPicPr>
          <p:cNvPr id="44" name="Picture 43" descr="fig6-12_PPT_6.gif"/>
          <p:cNvPicPr>
            <a:picLocks noChangeAspect="1"/>
          </p:cNvPicPr>
          <p:nvPr/>
        </p:nvPicPr>
        <p:blipFill>
          <a:blip r:embed="rId8" cstate="print"/>
          <a:srcRect/>
          <a:stretch>
            <a:fillRect/>
          </a:stretch>
        </p:blipFill>
        <p:spPr bwMode="auto">
          <a:xfrm>
            <a:off x="746125" y="1785938"/>
            <a:ext cx="4543425" cy="3638550"/>
          </a:xfrm>
          <a:prstGeom prst="rect">
            <a:avLst/>
          </a:prstGeom>
          <a:noFill/>
          <a:ln w="9525">
            <a:noFill/>
            <a:miter lim="800000"/>
            <a:headEnd/>
            <a:tailEnd/>
          </a:ln>
        </p:spPr>
      </p:pic>
      <p:pic>
        <p:nvPicPr>
          <p:cNvPr id="45" name="Picture 44" descr="fig6-12_PPT_7.gif"/>
          <p:cNvPicPr>
            <a:picLocks noChangeAspect="1"/>
          </p:cNvPicPr>
          <p:nvPr/>
        </p:nvPicPr>
        <p:blipFill>
          <a:blip r:embed="rId9" cstate="print"/>
          <a:srcRect/>
          <a:stretch>
            <a:fillRect/>
          </a:stretch>
        </p:blipFill>
        <p:spPr bwMode="auto">
          <a:xfrm>
            <a:off x="746125" y="1785938"/>
            <a:ext cx="4543425" cy="3638550"/>
          </a:xfrm>
          <a:prstGeom prst="rect">
            <a:avLst/>
          </a:prstGeom>
          <a:noFill/>
          <a:ln w="9525">
            <a:noFill/>
            <a:miter lim="800000"/>
            <a:headEnd/>
            <a:tailEnd/>
          </a:ln>
        </p:spPr>
      </p:pic>
      <p:pic>
        <p:nvPicPr>
          <p:cNvPr id="46" name="Picture 45" descr="fig6-12_PPT_8.gif"/>
          <p:cNvPicPr>
            <a:picLocks noChangeAspect="1"/>
          </p:cNvPicPr>
          <p:nvPr/>
        </p:nvPicPr>
        <p:blipFill>
          <a:blip r:embed="rId10" cstate="print"/>
          <a:srcRect/>
          <a:stretch>
            <a:fillRect/>
          </a:stretch>
        </p:blipFill>
        <p:spPr bwMode="auto">
          <a:xfrm>
            <a:off x="746125" y="1785938"/>
            <a:ext cx="4543425" cy="3638550"/>
          </a:xfrm>
          <a:prstGeom prst="rect">
            <a:avLst/>
          </a:prstGeom>
          <a:noFill/>
          <a:ln w="9525">
            <a:noFill/>
            <a:miter lim="800000"/>
            <a:headEnd/>
            <a:tailEnd/>
          </a:ln>
        </p:spPr>
      </p:pic>
      <p:pic>
        <p:nvPicPr>
          <p:cNvPr id="3" name="Picture 2"/>
          <p:cNvPicPr>
            <a:picLocks noChangeAspect="1"/>
          </p:cNvPicPr>
          <p:nvPr/>
        </p:nvPicPr>
        <p:blipFill>
          <a:blip r:embed="rId11" cstate="print"/>
          <a:srcRect/>
          <a:stretch>
            <a:fillRect/>
          </a:stretch>
        </p:blipFill>
        <p:spPr bwMode="auto">
          <a:xfrm>
            <a:off x="746125" y="1785938"/>
            <a:ext cx="4543425" cy="3638550"/>
          </a:xfrm>
          <a:prstGeom prst="rect">
            <a:avLst/>
          </a:prstGeom>
          <a:noFill/>
          <a:ln w="9525">
            <a:noFill/>
            <a:miter lim="800000"/>
            <a:headEnd/>
            <a:tailEnd/>
          </a:ln>
        </p:spPr>
      </p:pic>
      <p:sp>
        <p:nvSpPr>
          <p:cNvPr id="79887" name="Rectangle 21"/>
          <p:cNvSpPr>
            <a:spLocks noChangeArrowheads="1"/>
          </p:cNvSpPr>
          <p:nvPr/>
        </p:nvSpPr>
        <p:spPr bwMode="auto">
          <a:xfrm>
            <a:off x="958850" y="246063"/>
            <a:ext cx="5961063" cy="511175"/>
          </a:xfrm>
          <a:prstGeom prst="rect">
            <a:avLst/>
          </a:prstGeom>
          <a:solidFill>
            <a:srgbClr val="F5D8A5"/>
          </a:solidFill>
          <a:ln w="9525" algn="ctr">
            <a:noFill/>
            <a:round/>
            <a:headEnd/>
            <a:tailEnd/>
          </a:ln>
        </p:spPr>
        <p:txBody>
          <a:bodyPr/>
          <a:lstStyle/>
          <a:p>
            <a:endParaRPr lang="en-US" sz="2800" b="0">
              <a:solidFill>
                <a:schemeClr val="tx2"/>
              </a:solidFill>
            </a:endParaRPr>
          </a:p>
        </p:txBody>
      </p:sp>
      <p:sp>
        <p:nvSpPr>
          <p:cNvPr id="79888" name="Rectangle 3"/>
          <p:cNvSpPr>
            <a:spLocks noGrp="1" noChangeArrowheads="1"/>
          </p:cNvSpPr>
          <p:nvPr>
            <p:ph type="title"/>
          </p:nvPr>
        </p:nvSpPr>
        <p:spPr>
          <a:xfrm>
            <a:off x="566738" y="0"/>
            <a:ext cx="8577262" cy="820738"/>
          </a:xfrm>
        </p:spPr>
        <p:txBody>
          <a:bodyPr anchor="b"/>
          <a:lstStyle/>
          <a:p>
            <a:pPr marL="347663" indent="-347663"/>
            <a:r>
              <a:rPr lang="en-US" dirty="0" smtClean="0">
                <a:solidFill>
                  <a:srgbClr val="69134B"/>
                </a:solidFill>
              </a:rPr>
              <a:t>2 </a:t>
            </a:r>
            <a:r>
              <a:rPr lang="el-GR" dirty="0" smtClean="0">
                <a:solidFill>
                  <a:srgbClr val="69134B"/>
                </a:solidFill>
              </a:rPr>
              <a:t>Μετακινήσεις Κεφαλαίου ανάμεσα σε Χώρες: Ξένες Άμεσες Επενδύσεις</a:t>
            </a:r>
            <a:endParaRPr lang="en-US" dirty="0" smtClean="0">
              <a:solidFill>
                <a:srgbClr val="69134B"/>
              </a:solidFill>
            </a:endParaRPr>
          </a:p>
        </p:txBody>
      </p:sp>
      <p:cxnSp>
        <p:nvCxnSpPr>
          <p:cNvPr id="79889" name="Straight Connector 23"/>
          <p:cNvCxnSpPr>
            <a:cxnSpLocks noChangeShapeType="1"/>
          </p:cNvCxnSpPr>
          <p:nvPr/>
        </p:nvCxnSpPr>
        <p:spPr bwMode="auto">
          <a:xfrm>
            <a:off x="566738" y="776288"/>
            <a:ext cx="6353175" cy="0"/>
          </a:xfrm>
          <a:prstGeom prst="line">
            <a:avLst/>
          </a:prstGeom>
          <a:noFill/>
          <a:ln w="19050" cap="rnd" algn="ctr">
            <a:solidFill>
              <a:srgbClr val="9C3A45"/>
            </a:solidFill>
            <a:prstDash val="sysDash"/>
            <a:round/>
            <a:headEnd/>
            <a:tailEnd/>
          </a:ln>
        </p:spPr>
      </p:cxnSp>
      <p:sp>
        <p:nvSpPr>
          <p:cNvPr id="79890" name="Text Box 21"/>
          <p:cNvSpPr txBox="1">
            <a:spLocks noChangeArrowheads="1"/>
          </p:cNvSpPr>
          <p:nvPr/>
        </p:nvSpPr>
        <p:spPr bwMode="auto">
          <a:xfrm>
            <a:off x="1925638" y="1335088"/>
            <a:ext cx="6941900" cy="307777"/>
          </a:xfrm>
          <a:prstGeom prst="rect">
            <a:avLst/>
          </a:prstGeom>
          <a:noFill/>
          <a:ln w="9525">
            <a:noFill/>
            <a:miter lim="800000"/>
            <a:headEnd/>
            <a:tailEnd/>
          </a:ln>
        </p:spPr>
        <p:txBody>
          <a:bodyPr wrap="none">
            <a:spAutoFit/>
          </a:bodyPr>
          <a:lstStyle/>
          <a:p>
            <a:r>
              <a:rPr lang="el-GR" dirty="0" smtClean="0">
                <a:solidFill>
                  <a:srgbClr val="8A3A6A"/>
                </a:solidFill>
              </a:rPr>
              <a:t>Η Επίπτωση μιας Αύξησης του Αποθέματος Κεφαλαίο στο Ενοίκιο Κεφαλαίου </a:t>
            </a:r>
            <a:endParaRPr lang="en-US" dirty="0">
              <a:solidFill>
                <a:srgbClr val="8A3A6A"/>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2213"/>
                                        </p:tgtEl>
                                        <p:attrNameLst>
                                          <p:attrName>style.visibility</p:attrName>
                                        </p:attrNameLst>
                                      </p:cBhvr>
                                      <p:to>
                                        <p:strVal val="visible"/>
                                      </p:to>
                                    </p:set>
                                    <p:animEffect transition="in" filter="wipe(left)">
                                      <p:cBhvr>
                                        <p:cTn id="7" dur="500"/>
                                        <p:tgtEl>
                                          <p:spTgt spid="862213"/>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2"/>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3" dur="500"/>
                                        <p:tgtEl>
                                          <p:spTgt spid="2"/>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wipe(left)">
                                      <p:cBhvr>
                                        <p:cTn id="25" dur="500"/>
                                        <p:tgtEl>
                                          <p:spTgt spid="14">
                                            <p:txEl>
                                              <p:pRg st="0" end="0"/>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left)">
                                      <p:cBhvr>
                                        <p:cTn id="29" dur="1000"/>
                                        <p:tgtEl>
                                          <p:spTgt spid="39"/>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left)">
                                      <p:cBhvr>
                                        <p:cTn id="33" dur="1000"/>
                                        <p:tgtEl>
                                          <p:spTgt spid="40"/>
                                        </p:tgtEl>
                                      </p:cBhvr>
                                    </p:animEffect>
                                  </p:childTnLst>
                                </p:cTn>
                              </p:par>
                            </p:childTnLst>
                          </p:cTn>
                        </p:par>
                        <p:par>
                          <p:cTn id="34" fill="hold">
                            <p:stCondLst>
                              <p:cond delay="4500"/>
                            </p:stCondLst>
                            <p:childTnLst>
                              <p:par>
                                <p:cTn id="35" presetID="22" presetClass="entr" presetSubtype="8"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left)">
                                      <p:cBhvr>
                                        <p:cTn id="37" dur="1000"/>
                                        <p:tgtEl>
                                          <p:spTgt spid="41"/>
                                        </p:tgtEl>
                                      </p:cBhvr>
                                    </p:animEffect>
                                  </p:childTnLst>
                                </p:cTn>
                              </p:par>
                            </p:childTnLst>
                          </p:cTn>
                        </p:par>
                        <p:par>
                          <p:cTn id="38" fill="hold">
                            <p:stCondLst>
                              <p:cond delay="5500"/>
                            </p:stCondLst>
                            <p:childTnLst>
                              <p:par>
                                <p:cTn id="39" presetID="22" presetClass="entr" presetSubtype="8" fill="hold"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left)">
                                      <p:cBhvr>
                                        <p:cTn id="41" dur="1000"/>
                                        <p:tgtEl>
                                          <p:spTgt spid="42"/>
                                        </p:tgtEl>
                                      </p:cBhvr>
                                    </p:animEffect>
                                  </p:childTnLst>
                                </p:cTn>
                              </p:par>
                            </p:childTnLst>
                          </p:cTn>
                        </p:par>
                        <p:par>
                          <p:cTn id="42" fill="hold">
                            <p:stCondLst>
                              <p:cond delay="6500"/>
                            </p:stCondLst>
                            <p:childTnLst>
                              <p:par>
                                <p:cTn id="43" presetID="22" presetClass="entr" presetSubtype="8" fill="hold"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1000"/>
                                        <p:tgtEl>
                                          <p:spTgt spid="43"/>
                                        </p:tgtEl>
                                      </p:cBhvr>
                                    </p:animEffect>
                                  </p:childTnLst>
                                </p:cTn>
                              </p:par>
                            </p:childTnLst>
                          </p:cTn>
                        </p:par>
                        <p:par>
                          <p:cTn id="46" fill="hold">
                            <p:stCondLst>
                              <p:cond delay="7500"/>
                            </p:stCondLst>
                            <p:childTnLst>
                              <p:par>
                                <p:cTn id="47" presetID="22" presetClass="entr" presetSubtype="8"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left)">
                                      <p:cBhvr>
                                        <p:cTn id="49" dur="1000"/>
                                        <p:tgtEl>
                                          <p:spTgt spid="44"/>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1000"/>
                                        <p:tgtEl>
                                          <p:spTgt spid="45"/>
                                        </p:tgtEl>
                                      </p:cBhvr>
                                    </p:animEffect>
                                  </p:childTnLst>
                                </p:cTn>
                              </p:par>
                            </p:childTnLst>
                          </p:cTn>
                        </p:par>
                        <p:par>
                          <p:cTn id="54" fill="hold">
                            <p:stCondLst>
                              <p:cond delay="9500"/>
                            </p:stCondLst>
                            <p:childTnLst>
                              <p:par>
                                <p:cTn id="55" presetID="22" presetClass="entr" presetSubtype="8"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left)">
                                      <p:cBhvr>
                                        <p:cTn id="57" dur="750"/>
                                        <p:tgtEl>
                                          <p:spTgt spid="3"/>
                                        </p:tgtEl>
                                      </p:cBhvr>
                                    </p:animEffect>
                                  </p:childTnLst>
                                </p:cTn>
                              </p:par>
                            </p:childTnLst>
                          </p:cTn>
                        </p:par>
                        <p:par>
                          <p:cTn id="58" fill="hold">
                            <p:stCondLst>
                              <p:cond delay="10250"/>
                            </p:stCondLst>
                            <p:childTnLst>
                              <p:par>
                                <p:cTn id="59" presetID="22" presetClass="entr" presetSubtype="8"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left)">
                                      <p:cBhvr>
                                        <p:cTn id="61"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3" grpId="0" autoUpdateAnimBg="0"/>
      <p:bldP spid="16" grpId="0" animBg="1"/>
      <p:bldP spid="14" grpId="0" uiExpand="1" build="p" bldLvl="2"/>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2213"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Οι ΞΑΕ Μακροπρόθεσμα</a:t>
            </a:r>
            <a:endParaRPr lang="en-US" sz="2400" dirty="0">
              <a:solidFill>
                <a:srgbClr val="356A41"/>
              </a:solidFill>
            </a:endParaRPr>
          </a:p>
        </p:txBody>
      </p:sp>
      <p:sp>
        <p:nvSpPr>
          <p:cNvPr id="81922" name="Rectangle 28"/>
          <p:cNvSpPr>
            <a:spLocks noChangeArrowheads="1"/>
          </p:cNvSpPr>
          <p:nvPr/>
        </p:nvSpPr>
        <p:spPr bwMode="auto">
          <a:xfrm>
            <a:off x="857250" y="246063"/>
            <a:ext cx="6051550" cy="511175"/>
          </a:xfrm>
          <a:prstGeom prst="rect">
            <a:avLst/>
          </a:prstGeom>
          <a:solidFill>
            <a:srgbClr val="F5D8A5"/>
          </a:solidFill>
          <a:ln w="9525" algn="ctr">
            <a:noFill/>
            <a:round/>
            <a:headEnd/>
            <a:tailEnd/>
          </a:ln>
        </p:spPr>
        <p:txBody>
          <a:bodyPr/>
          <a:lstStyle/>
          <a:p>
            <a:endParaRPr lang="en-US" sz="2800" b="0">
              <a:solidFill>
                <a:schemeClr val="tx2"/>
              </a:solidFill>
            </a:endParaRPr>
          </a:p>
        </p:txBody>
      </p:sp>
      <p:sp>
        <p:nvSpPr>
          <p:cNvPr id="81923"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b"/>
          <a:lstStyle/>
          <a:p>
            <a:pPr marL="347663" indent="-347663" eaLnBrk="0" hangingPunct="0"/>
            <a:r>
              <a:rPr lang="en-US" sz="2400" dirty="0">
                <a:solidFill>
                  <a:srgbClr val="69134B"/>
                </a:solidFill>
              </a:rPr>
              <a:t>2 </a:t>
            </a:r>
            <a:r>
              <a:rPr lang="el-GR" sz="2400" dirty="0" smtClean="0">
                <a:solidFill>
                  <a:srgbClr val="69134B"/>
                </a:solidFill>
              </a:rPr>
              <a:t>Μετακινήσεις Κεφαλαίου ανάμεσα σε Χώρες: Ξένες Άμεσες Επενδύσεις</a:t>
            </a:r>
            <a:endParaRPr lang="en-US" sz="2400" dirty="0">
              <a:solidFill>
                <a:srgbClr val="69134B"/>
              </a:solidFill>
            </a:endParaRPr>
          </a:p>
        </p:txBody>
      </p:sp>
      <p:cxnSp>
        <p:nvCxnSpPr>
          <p:cNvPr id="81924" name="Straight Connector 39"/>
          <p:cNvCxnSpPr>
            <a:cxnSpLocks noChangeShapeType="1"/>
          </p:cNvCxnSpPr>
          <p:nvPr/>
        </p:nvCxnSpPr>
        <p:spPr bwMode="auto">
          <a:xfrm>
            <a:off x="566738" y="776288"/>
            <a:ext cx="6342062" cy="0"/>
          </a:xfrm>
          <a:prstGeom prst="line">
            <a:avLst/>
          </a:prstGeom>
          <a:noFill/>
          <a:ln w="19050" cap="rnd" algn="ctr">
            <a:solidFill>
              <a:srgbClr val="9C3A45"/>
            </a:solidFill>
            <a:prstDash val="sysDash"/>
            <a:round/>
            <a:headEnd/>
            <a:tailEnd/>
          </a:ln>
        </p:spPr>
      </p:cxnSp>
      <p:sp>
        <p:nvSpPr>
          <p:cNvPr id="3" name="Rectangle 2"/>
          <p:cNvSpPr>
            <a:spLocks noChangeArrowheads="1"/>
          </p:cNvSpPr>
          <p:nvPr/>
        </p:nvSpPr>
        <p:spPr bwMode="auto">
          <a:xfrm>
            <a:off x="566738" y="1451429"/>
            <a:ext cx="8142287" cy="3194721"/>
          </a:xfrm>
          <a:prstGeom prst="rect">
            <a:avLst/>
          </a:prstGeom>
          <a:noFill/>
          <a:ln w="9525">
            <a:noFill/>
            <a:miter lim="800000"/>
            <a:headEnd/>
            <a:tailEnd/>
          </a:ln>
        </p:spPr>
        <p:txBody>
          <a:bodyPr wrap="square">
            <a:spAutoFit/>
          </a:bodyPr>
          <a:lstStyle/>
          <a:p>
            <a:pPr>
              <a:spcBef>
                <a:spcPct val="10000"/>
              </a:spcBef>
              <a:spcAft>
                <a:spcPct val="10000"/>
              </a:spcAft>
            </a:pPr>
            <a:r>
              <a:rPr lang="el-GR" sz="2400" b="0" dirty="0" smtClean="0"/>
              <a:t>Για να αναλύσουμε την επίπτωση των ΞΑΕ μακροπρόθεσμα, συνεχίζουμε να κάνουμε τις ίδιες υποθέσεις όπως και πριν.</a:t>
            </a:r>
            <a:endParaRPr lang="en-US" sz="2400" b="0" dirty="0"/>
          </a:p>
          <a:p>
            <a:pPr marL="465138" lvl="1" indent="-465138">
              <a:spcBef>
                <a:spcPct val="10000"/>
              </a:spcBef>
              <a:spcAft>
                <a:spcPct val="10000"/>
              </a:spcAft>
              <a:buFont typeface="Arial" charset="0"/>
              <a:buChar char="•"/>
            </a:pPr>
            <a:r>
              <a:rPr lang="el-GR" sz="2400" b="0" dirty="0" smtClean="0"/>
              <a:t>Υπάρχουν δύο κλάδοι, οι υπολογιστές και τα υποδήματα, με δύο παραγωγικούς συντελεστές, την εργασία και το κεφάλαιο. </a:t>
            </a:r>
            <a:endParaRPr lang="en-US" sz="2400" b="0" dirty="0"/>
          </a:p>
          <a:p>
            <a:pPr marL="465138" lvl="1" indent="-465138">
              <a:spcBef>
                <a:spcPct val="10000"/>
              </a:spcBef>
              <a:spcAft>
                <a:spcPct val="10000"/>
              </a:spcAft>
              <a:buFont typeface="Arial" charset="0"/>
              <a:buChar char="•"/>
            </a:pPr>
            <a:r>
              <a:rPr lang="el-GR" sz="2400" b="0" dirty="0" smtClean="0"/>
              <a:t>Οι υπολογιστές είναι έντασης κεφαλαίου και τα υποδήματα είναι έντασης εργασίας.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2213"/>
                                        </p:tgtEl>
                                        <p:attrNameLst>
                                          <p:attrName>style.visibility</p:attrName>
                                        </p:attrNameLst>
                                      </p:cBhvr>
                                      <p:to>
                                        <p:strVal val="visible"/>
                                      </p:to>
                                    </p:set>
                                    <p:animEffect transition="in" filter="wipe(left)">
                                      <p:cBhvr>
                                        <p:cTn id="7" dur="500"/>
                                        <p:tgtEl>
                                          <p:spTgt spid="8622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3"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69" name="Rectangle 5"/>
          <p:cNvSpPr>
            <a:spLocks noChangeArrowheads="1"/>
          </p:cNvSpPr>
          <p:nvPr/>
        </p:nvSpPr>
        <p:spPr bwMode="auto">
          <a:xfrm>
            <a:off x="566738" y="777875"/>
            <a:ext cx="7351712"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Οι ΞΑΕ Μακροπρόθεσμα</a:t>
            </a:r>
            <a:endParaRPr lang="en-US" sz="2400" dirty="0" smtClean="0">
              <a:solidFill>
                <a:srgbClr val="356A41"/>
              </a:solidFill>
            </a:endParaRPr>
          </a:p>
        </p:txBody>
      </p:sp>
      <p:grpSp>
        <p:nvGrpSpPr>
          <p:cNvPr id="2" name="Group 8"/>
          <p:cNvGrpSpPr>
            <a:grpSpLocks/>
          </p:cNvGrpSpPr>
          <p:nvPr/>
        </p:nvGrpSpPr>
        <p:grpSpPr bwMode="auto">
          <a:xfrm>
            <a:off x="566738" y="1212850"/>
            <a:ext cx="8331200" cy="5430838"/>
            <a:chOff x="566738" y="2200275"/>
            <a:chExt cx="7805737" cy="4219575"/>
          </a:xfrm>
        </p:grpSpPr>
        <p:sp>
          <p:nvSpPr>
            <p:cNvPr id="83985" name="Rectangle 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83986" name="Rectangle 10"/>
            <p:cNvSpPr>
              <a:spLocks noChangeArrowheads="1"/>
            </p:cNvSpPr>
            <p:nvPr/>
          </p:nvSpPr>
          <p:spPr bwMode="auto">
            <a:xfrm>
              <a:off x="581024" y="2219327"/>
              <a:ext cx="7772401" cy="246050"/>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2" name="Text Box 7"/>
          <p:cNvSpPr txBox="1">
            <a:spLocks noChangeArrowheads="1"/>
          </p:cNvSpPr>
          <p:nvPr/>
        </p:nvSpPr>
        <p:spPr bwMode="auto">
          <a:xfrm>
            <a:off x="585788" y="1233488"/>
            <a:ext cx="2636837" cy="287337"/>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5-13 </a:t>
            </a:r>
            <a:r>
              <a:rPr lang="en-US" dirty="0">
                <a:solidFill>
                  <a:schemeClr val="bg2"/>
                </a:solidFill>
              </a:rPr>
              <a:t>(1 </a:t>
            </a:r>
            <a:r>
              <a:rPr lang="el-GR" dirty="0" smtClean="0">
                <a:solidFill>
                  <a:schemeClr val="bg2"/>
                </a:solidFill>
              </a:rPr>
              <a:t>από</a:t>
            </a:r>
            <a:r>
              <a:rPr lang="en-US" dirty="0" smtClean="0">
                <a:solidFill>
                  <a:schemeClr val="bg2"/>
                </a:solidFill>
              </a:rPr>
              <a:t> </a:t>
            </a:r>
            <a:r>
              <a:rPr lang="en-US" dirty="0">
                <a:solidFill>
                  <a:schemeClr val="bg2"/>
                </a:solidFill>
              </a:rPr>
              <a:t>2)</a:t>
            </a:r>
          </a:p>
        </p:txBody>
      </p:sp>
      <p:sp>
        <p:nvSpPr>
          <p:cNvPr id="16" name="Rectangle 15"/>
          <p:cNvSpPr>
            <a:spLocks noChangeArrowheads="1"/>
          </p:cNvSpPr>
          <p:nvPr/>
        </p:nvSpPr>
        <p:spPr bwMode="auto">
          <a:xfrm>
            <a:off x="709613" y="1631950"/>
            <a:ext cx="8056562" cy="3319463"/>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4" name="Rectangle 13"/>
          <p:cNvSpPr>
            <a:spLocks noChangeArrowheads="1"/>
          </p:cNvSpPr>
          <p:nvPr/>
        </p:nvSpPr>
        <p:spPr bwMode="auto">
          <a:xfrm>
            <a:off x="674688" y="5238750"/>
            <a:ext cx="7831137" cy="1323439"/>
          </a:xfrm>
          <a:prstGeom prst="rect">
            <a:avLst/>
          </a:prstGeom>
          <a:noFill/>
          <a:ln w="9525">
            <a:noFill/>
            <a:miter lim="800000"/>
            <a:headEnd/>
            <a:tailEnd/>
          </a:ln>
        </p:spPr>
        <p:txBody>
          <a:bodyPr>
            <a:spAutoFit/>
          </a:bodyPr>
          <a:lstStyle/>
          <a:p>
            <a:pPr>
              <a:spcBef>
                <a:spcPct val="10000"/>
              </a:spcBef>
              <a:spcAft>
                <a:spcPct val="10000"/>
              </a:spcAft>
            </a:pPr>
            <a:r>
              <a:rPr lang="el-GR" sz="2000" b="0" dirty="0" smtClean="0"/>
              <a:t>Στο διάγραμμα</a:t>
            </a:r>
            <a:r>
              <a:rPr lang="en-US" sz="2000" b="0" dirty="0" smtClean="0"/>
              <a:t> (</a:t>
            </a:r>
            <a:r>
              <a:rPr lang="el-GR" sz="2000" b="0" dirty="0" smtClean="0"/>
              <a:t>α</a:t>
            </a:r>
            <a:r>
              <a:rPr lang="en-US" sz="2000" b="0" dirty="0" smtClean="0"/>
              <a:t>) </a:t>
            </a:r>
            <a:r>
              <a:rPr lang="el-GR" sz="2000" b="0" dirty="0" smtClean="0"/>
              <a:t>οι πάνω και κάτω οριζόντιοι άξονες του πλαισίου μετρούν την εργασία στην οικονομία, και οι δεξιά και αριστερά κάθετοι άξονες μετρούν την ποσότητα κεφαλαίου. Η αρχική ισορροπία είναι στο σημείο Α. </a:t>
            </a:r>
            <a:endParaRPr lang="en-US" sz="2000" b="0" dirty="0"/>
          </a:p>
        </p:txBody>
      </p:sp>
      <p:pic>
        <p:nvPicPr>
          <p:cNvPr id="21" name="Picture 20" descr="fig5-13_PPT_1.gif"/>
          <p:cNvPicPr>
            <a:picLocks noChangeAspect="1"/>
          </p:cNvPicPr>
          <p:nvPr/>
        </p:nvPicPr>
        <p:blipFill>
          <a:blip r:embed="rId3" cstate="print"/>
          <a:srcRect/>
          <a:stretch>
            <a:fillRect/>
          </a:stretch>
        </p:blipFill>
        <p:spPr bwMode="auto">
          <a:xfrm>
            <a:off x="973138" y="1646238"/>
            <a:ext cx="7486650" cy="3305175"/>
          </a:xfrm>
          <a:prstGeom prst="rect">
            <a:avLst/>
          </a:prstGeom>
          <a:noFill/>
          <a:ln w="9525">
            <a:noFill/>
            <a:miter lim="800000"/>
            <a:headEnd/>
            <a:tailEnd/>
          </a:ln>
        </p:spPr>
      </p:pic>
      <p:pic>
        <p:nvPicPr>
          <p:cNvPr id="22" name="Picture 21" descr="fig5-13_PPT_2.gif"/>
          <p:cNvPicPr>
            <a:picLocks noChangeAspect="1"/>
          </p:cNvPicPr>
          <p:nvPr/>
        </p:nvPicPr>
        <p:blipFill>
          <a:blip r:embed="rId4" cstate="print"/>
          <a:srcRect/>
          <a:stretch>
            <a:fillRect/>
          </a:stretch>
        </p:blipFill>
        <p:spPr bwMode="auto">
          <a:xfrm>
            <a:off x="973138" y="1646238"/>
            <a:ext cx="7486650" cy="3305175"/>
          </a:xfrm>
          <a:prstGeom prst="rect">
            <a:avLst/>
          </a:prstGeom>
          <a:noFill/>
          <a:ln w="9525">
            <a:noFill/>
            <a:miter lim="800000"/>
            <a:headEnd/>
            <a:tailEnd/>
          </a:ln>
        </p:spPr>
      </p:pic>
      <p:pic>
        <p:nvPicPr>
          <p:cNvPr id="23" name="Picture 22" descr="fig5-13_PPT_3.gif"/>
          <p:cNvPicPr>
            <a:picLocks noChangeAspect="1"/>
          </p:cNvPicPr>
          <p:nvPr/>
        </p:nvPicPr>
        <p:blipFill>
          <a:blip r:embed="rId5" cstate="print"/>
          <a:srcRect/>
          <a:stretch>
            <a:fillRect/>
          </a:stretch>
        </p:blipFill>
        <p:spPr bwMode="auto">
          <a:xfrm>
            <a:off x="973138" y="1646238"/>
            <a:ext cx="7486650" cy="3305175"/>
          </a:xfrm>
          <a:prstGeom prst="rect">
            <a:avLst/>
          </a:prstGeom>
          <a:noFill/>
          <a:ln w="9525">
            <a:noFill/>
            <a:miter lim="800000"/>
            <a:headEnd/>
            <a:tailEnd/>
          </a:ln>
        </p:spPr>
      </p:pic>
      <p:pic>
        <p:nvPicPr>
          <p:cNvPr id="25" name="Picture 24" descr="fig5-13_PPT_5.gif"/>
          <p:cNvPicPr>
            <a:picLocks noChangeAspect="1"/>
          </p:cNvPicPr>
          <p:nvPr/>
        </p:nvPicPr>
        <p:blipFill>
          <a:blip r:embed="rId6" cstate="print"/>
          <a:srcRect/>
          <a:stretch>
            <a:fillRect/>
          </a:stretch>
        </p:blipFill>
        <p:spPr bwMode="auto">
          <a:xfrm>
            <a:off x="973138" y="1646238"/>
            <a:ext cx="7486650" cy="3305175"/>
          </a:xfrm>
          <a:prstGeom prst="rect">
            <a:avLst/>
          </a:prstGeom>
          <a:noFill/>
          <a:ln w="9525">
            <a:noFill/>
            <a:miter lim="800000"/>
            <a:headEnd/>
            <a:tailEnd/>
          </a:ln>
        </p:spPr>
      </p:pic>
      <p:pic>
        <p:nvPicPr>
          <p:cNvPr id="26" name="Picture 25" descr="fig5-13_PPT_6.gif"/>
          <p:cNvPicPr>
            <a:picLocks noChangeAspect="1"/>
          </p:cNvPicPr>
          <p:nvPr/>
        </p:nvPicPr>
        <p:blipFill>
          <a:blip r:embed="rId7" cstate="print"/>
          <a:srcRect/>
          <a:stretch>
            <a:fillRect/>
          </a:stretch>
        </p:blipFill>
        <p:spPr bwMode="auto">
          <a:xfrm>
            <a:off x="973138" y="1646238"/>
            <a:ext cx="7486650" cy="3305175"/>
          </a:xfrm>
          <a:prstGeom prst="rect">
            <a:avLst/>
          </a:prstGeom>
          <a:noFill/>
          <a:ln w="9525">
            <a:noFill/>
            <a:miter lim="800000"/>
            <a:headEnd/>
            <a:tailEnd/>
          </a:ln>
        </p:spPr>
      </p:pic>
      <p:pic>
        <p:nvPicPr>
          <p:cNvPr id="28" name="Picture 27" descr="fig5-13_PPT_8.gif"/>
          <p:cNvPicPr>
            <a:picLocks noChangeAspect="1"/>
          </p:cNvPicPr>
          <p:nvPr/>
        </p:nvPicPr>
        <p:blipFill>
          <a:blip r:embed="rId8" cstate="print"/>
          <a:srcRect/>
          <a:stretch>
            <a:fillRect/>
          </a:stretch>
        </p:blipFill>
        <p:spPr bwMode="auto">
          <a:xfrm>
            <a:off x="973138" y="1646238"/>
            <a:ext cx="7486650" cy="3305175"/>
          </a:xfrm>
          <a:prstGeom prst="rect">
            <a:avLst/>
          </a:prstGeom>
          <a:noFill/>
          <a:ln w="9525">
            <a:noFill/>
            <a:miter lim="800000"/>
            <a:headEnd/>
            <a:tailEnd/>
          </a:ln>
        </p:spPr>
      </p:pic>
      <p:pic>
        <p:nvPicPr>
          <p:cNvPr id="27" name="Picture 26" descr="fig5-13_PPT_7.gif"/>
          <p:cNvPicPr>
            <a:picLocks noChangeAspect="1"/>
          </p:cNvPicPr>
          <p:nvPr/>
        </p:nvPicPr>
        <p:blipFill>
          <a:blip r:embed="rId9" cstate="print"/>
          <a:srcRect/>
          <a:stretch>
            <a:fillRect/>
          </a:stretch>
        </p:blipFill>
        <p:spPr bwMode="auto">
          <a:xfrm>
            <a:off x="973138" y="1646238"/>
            <a:ext cx="7486650" cy="3305175"/>
          </a:xfrm>
          <a:prstGeom prst="rect">
            <a:avLst/>
          </a:prstGeom>
          <a:noFill/>
          <a:ln w="9525">
            <a:noFill/>
            <a:miter lim="800000"/>
            <a:headEnd/>
            <a:tailEnd/>
          </a:ln>
        </p:spPr>
      </p:pic>
      <p:sp>
        <p:nvSpPr>
          <p:cNvPr id="83981" name="Rectangle 28"/>
          <p:cNvSpPr>
            <a:spLocks noChangeArrowheads="1"/>
          </p:cNvSpPr>
          <p:nvPr/>
        </p:nvSpPr>
        <p:spPr bwMode="auto">
          <a:xfrm>
            <a:off x="857250" y="246063"/>
            <a:ext cx="6051550" cy="511175"/>
          </a:xfrm>
          <a:prstGeom prst="rect">
            <a:avLst/>
          </a:prstGeom>
          <a:solidFill>
            <a:srgbClr val="F5D8A5"/>
          </a:solidFill>
          <a:ln w="9525" algn="ctr">
            <a:noFill/>
            <a:round/>
            <a:headEnd/>
            <a:tailEnd/>
          </a:ln>
        </p:spPr>
        <p:txBody>
          <a:bodyPr/>
          <a:lstStyle/>
          <a:p>
            <a:endParaRPr lang="en-US" sz="2800" b="0">
              <a:solidFill>
                <a:schemeClr val="tx2"/>
              </a:solidFill>
            </a:endParaRPr>
          </a:p>
        </p:txBody>
      </p:sp>
      <p:sp>
        <p:nvSpPr>
          <p:cNvPr id="83982"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b"/>
          <a:lstStyle/>
          <a:p>
            <a:pPr marL="347663" indent="-347663" eaLnBrk="0" hangingPunct="0"/>
            <a:r>
              <a:rPr lang="en-US" sz="2400" dirty="0">
                <a:solidFill>
                  <a:srgbClr val="69134B"/>
                </a:solidFill>
              </a:rPr>
              <a:t>2 </a:t>
            </a:r>
            <a:r>
              <a:rPr lang="el-GR" sz="2400" dirty="0" smtClean="0">
                <a:solidFill>
                  <a:srgbClr val="69134B"/>
                </a:solidFill>
              </a:rPr>
              <a:t>Μετακινήσεις Κεφαλαίου ανάμεσα σε Χώρες: Ξένες Άμεσες Επενδύσεις</a:t>
            </a:r>
            <a:endParaRPr lang="en-US" sz="2400" dirty="0">
              <a:solidFill>
                <a:srgbClr val="69134B"/>
              </a:solidFill>
            </a:endParaRPr>
          </a:p>
        </p:txBody>
      </p:sp>
      <p:cxnSp>
        <p:nvCxnSpPr>
          <p:cNvPr id="83983" name="Straight Connector 39"/>
          <p:cNvCxnSpPr>
            <a:cxnSpLocks noChangeShapeType="1"/>
          </p:cNvCxnSpPr>
          <p:nvPr/>
        </p:nvCxnSpPr>
        <p:spPr bwMode="auto">
          <a:xfrm>
            <a:off x="566738" y="776288"/>
            <a:ext cx="6342062" cy="0"/>
          </a:xfrm>
          <a:prstGeom prst="line">
            <a:avLst/>
          </a:prstGeom>
          <a:noFill/>
          <a:ln w="19050" cap="rnd" algn="ctr">
            <a:solidFill>
              <a:srgbClr val="9C3A45"/>
            </a:solidFill>
            <a:prstDash val="sysDash"/>
            <a:round/>
            <a:headEnd/>
            <a:tailEnd/>
          </a:ln>
        </p:spPr>
      </p:cxnSp>
      <p:sp>
        <p:nvSpPr>
          <p:cNvPr id="83984" name="Text Box 19"/>
          <p:cNvSpPr txBox="1">
            <a:spLocks noChangeArrowheads="1"/>
          </p:cNvSpPr>
          <p:nvPr/>
        </p:nvSpPr>
        <p:spPr bwMode="auto">
          <a:xfrm>
            <a:off x="3289300" y="1190625"/>
            <a:ext cx="4753224" cy="307777"/>
          </a:xfrm>
          <a:prstGeom prst="rect">
            <a:avLst/>
          </a:prstGeom>
          <a:noFill/>
          <a:ln w="9525">
            <a:noFill/>
            <a:miter lim="800000"/>
            <a:headEnd/>
            <a:tailEnd/>
          </a:ln>
        </p:spPr>
        <p:txBody>
          <a:bodyPr wrap="none">
            <a:spAutoFit/>
          </a:bodyPr>
          <a:lstStyle/>
          <a:p>
            <a:r>
              <a:rPr lang="el-GR" dirty="0" smtClean="0">
                <a:solidFill>
                  <a:srgbClr val="8A3A6A"/>
                </a:solidFill>
              </a:rPr>
              <a:t>Αύξηση του Αποθέματος Κεφαλαίου Μακροπρόθεσμα</a:t>
            </a:r>
            <a:endParaRPr lang="en-US" dirty="0">
              <a:solidFill>
                <a:srgbClr val="8A3A6A"/>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Effect transition="in" filter="wipe(left)">
                                      <p:cBhvr>
                                        <p:cTn id="21" dur="500"/>
                                        <p:tgtEl>
                                          <p:spTgt spid="14">
                                            <p:txEl>
                                              <p:pRg st="0" end="0"/>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1000"/>
                                        <p:tgtEl>
                                          <p:spTgt spid="21"/>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1000"/>
                                        <p:tgtEl>
                                          <p:spTgt spid="22"/>
                                        </p:tgtEl>
                                      </p:cBhvr>
                                    </p:animEffect>
                                  </p:childTnLst>
                                </p:cTn>
                              </p:par>
                            </p:childTnLst>
                          </p:cTn>
                        </p:par>
                        <p:par>
                          <p:cTn id="30" fill="hold">
                            <p:stCondLst>
                              <p:cond delay="4000"/>
                            </p:stCondLst>
                            <p:childTnLst>
                              <p:par>
                                <p:cTn id="31" presetID="22" presetClass="entr" presetSubtype="8"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1000"/>
                                        <p:tgtEl>
                                          <p:spTgt spid="23"/>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1000"/>
                                        <p:tgtEl>
                                          <p:spTgt spid="25"/>
                                        </p:tgtEl>
                                      </p:cBhvr>
                                    </p:animEffect>
                                  </p:childTnLst>
                                </p:cTn>
                              </p:par>
                            </p:childTnLst>
                          </p:cTn>
                        </p:par>
                        <p:par>
                          <p:cTn id="38" fill="hold">
                            <p:stCondLst>
                              <p:cond delay="6000"/>
                            </p:stCondLst>
                            <p:childTnLst>
                              <p:par>
                                <p:cTn id="39" presetID="22" presetClass="entr" presetSubtype="8"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left)">
                                      <p:cBhvr>
                                        <p:cTn id="41" dur="1000"/>
                                        <p:tgtEl>
                                          <p:spTgt spid="26"/>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1000"/>
                                        <p:tgtEl>
                                          <p:spTgt spid="28"/>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uiExpand="1" build="p" bldLvl="2"/>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7" name="Rectangle 5"/>
          <p:cNvSpPr>
            <a:spLocks noChangeArrowheads="1"/>
          </p:cNvSpPr>
          <p:nvPr/>
        </p:nvSpPr>
        <p:spPr bwMode="auto">
          <a:xfrm>
            <a:off x="566738" y="777875"/>
            <a:ext cx="7351712"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Οι ΞΑΕ Μακροπρόθεσμα</a:t>
            </a:r>
            <a:endParaRPr lang="en-US" sz="2400" dirty="0" smtClean="0">
              <a:solidFill>
                <a:srgbClr val="356A41"/>
              </a:solidFill>
            </a:endParaRPr>
          </a:p>
        </p:txBody>
      </p:sp>
      <p:grpSp>
        <p:nvGrpSpPr>
          <p:cNvPr id="86018" name="Group 8"/>
          <p:cNvGrpSpPr>
            <a:grpSpLocks/>
          </p:cNvGrpSpPr>
          <p:nvPr/>
        </p:nvGrpSpPr>
        <p:grpSpPr bwMode="auto">
          <a:xfrm>
            <a:off x="566738" y="1212850"/>
            <a:ext cx="8331200" cy="5430838"/>
            <a:chOff x="566738" y="2200275"/>
            <a:chExt cx="7805737" cy="4219575"/>
          </a:xfrm>
        </p:grpSpPr>
        <p:sp>
          <p:nvSpPr>
            <p:cNvPr id="86042" name="Rectangle 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86043" name="Rectangle 10"/>
            <p:cNvSpPr>
              <a:spLocks noChangeArrowheads="1"/>
            </p:cNvSpPr>
            <p:nvPr/>
          </p:nvSpPr>
          <p:spPr bwMode="auto">
            <a:xfrm>
              <a:off x="581024" y="2219327"/>
              <a:ext cx="7772401" cy="246050"/>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86019" name="Text Box 7"/>
          <p:cNvSpPr txBox="1">
            <a:spLocks noChangeArrowheads="1"/>
          </p:cNvSpPr>
          <p:nvPr/>
        </p:nvSpPr>
        <p:spPr bwMode="auto">
          <a:xfrm>
            <a:off x="585788" y="1233488"/>
            <a:ext cx="2636837" cy="287337"/>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5-13 </a:t>
            </a:r>
            <a:r>
              <a:rPr lang="en-US" dirty="0">
                <a:solidFill>
                  <a:srgbClr val="668C6B"/>
                </a:solidFill>
              </a:rPr>
              <a:t>(2 </a:t>
            </a:r>
            <a:r>
              <a:rPr lang="el-GR" dirty="0" smtClean="0">
                <a:solidFill>
                  <a:srgbClr val="668C6B"/>
                </a:solidFill>
              </a:rPr>
              <a:t>από</a:t>
            </a:r>
            <a:r>
              <a:rPr lang="en-US" dirty="0" smtClean="0">
                <a:solidFill>
                  <a:srgbClr val="668C6B"/>
                </a:solidFill>
              </a:rPr>
              <a:t> </a:t>
            </a:r>
            <a:r>
              <a:rPr lang="en-US" dirty="0">
                <a:solidFill>
                  <a:srgbClr val="668C6B"/>
                </a:solidFill>
              </a:rPr>
              <a:t>2)</a:t>
            </a:r>
          </a:p>
        </p:txBody>
      </p:sp>
      <p:sp>
        <p:nvSpPr>
          <p:cNvPr id="86020" name="Rectangle 15"/>
          <p:cNvSpPr>
            <a:spLocks noChangeArrowheads="1"/>
          </p:cNvSpPr>
          <p:nvPr/>
        </p:nvSpPr>
        <p:spPr bwMode="auto">
          <a:xfrm>
            <a:off x="709613" y="1631950"/>
            <a:ext cx="8056562" cy="3319463"/>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4" name="Rectangle 13"/>
          <p:cNvSpPr>
            <a:spLocks noChangeArrowheads="1"/>
          </p:cNvSpPr>
          <p:nvPr/>
        </p:nvSpPr>
        <p:spPr bwMode="auto">
          <a:xfrm>
            <a:off x="585788" y="4941888"/>
            <a:ext cx="8312150" cy="707886"/>
          </a:xfrm>
          <a:prstGeom prst="rect">
            <a:avLst/>
          </a:prstGeom>
          <a:noFill/>
          <a:ln w="9525">
            <a:noFill/>
            <a:miter lim="800000"/>
            <a:headEnd/>
            <a:tailEnd/>
          </a:ln>
        </p:spPr>
        <p:txBody>
          <a:bodyPr>
            <a:spAutoFit/>
          </a:bodyPr>
          <a:lstStyle/>
          <a:p>
            <a:pPr>
              <a:spcBef>
                <a:spcPct val="10000"/>
              </a:spcBef>
              <a:spcAft>
                <a:spcPct val="10000"/>
              </a:spcAft>
            </a:pPr>
            <a:r>
              <a:rPr lang="el-GR" sz="2000" b="0" dirty="0" smtClean="0"/>
              <a:t>Στο διάγραμμα</a:t>
            </a:r>
            <a:r>
              <a:rPr lang="en-US" sz="2000" b="0" dirty="0" smtClean="0"/>
              <a:t> (</a:t>
            </a:r>
            <a:r>
              <a:rPr lang="el-GR" sz="2000" b="0" dirty="0" smtClean="0"/>
              <a:t>β</a:t>
            </a:r>
            <a:r>
              <a:rPr lang="en-US" sz="2000" b="0" dirty="0" smtClean="0"/>
              <a:t>), </a:t>
            </a:r>
            <a:r>
              <a:rPr lang="el-GR" sz="2000" b="0" dirty="0" smtClean="0"/>
              <a:t>με την αύξηση στην εγχώρια ποσότητα κεφαλαίου λόγω αυξημένων ΞΑΕ, η ΚΠΔ μετατοπίζεται προς τα έξω. </a:t>
            </a:r>
            <a:endParaRPr lang="en-US" sz="2000" b="0" dirty="0"/>
          </a:p>
        </p:txBody>
      </p:sp>
      <p:pic>
        <p:nvPicPr>
          <p:cNvPr id="86022" name="Picture 20" descr="fig5-13_PPT_1.gif"/>
          <p:cNvPicPr>
            <a:picLocks noChangeAspect="1"/>
          </p:cNvPicPr>
          <p:nvPr/>
        </p:nvPicPr>
        <p:blipFill>
          <a:blip r:embed="rId3" cstate="print"/>
          <a:srcRect/>
          <a:stretch>
            <a:fillRect/>
          </a:stretch>
        </p:blipFill>
        <p:spPr bwMode="auto">
          <a:xfrm>
            <a:off x="973138" y="1646238"/>
            <a:ext cx="7486650" cy="3305175"/>
          </a:xfrm>
          <a:prstGeom prst="rect">
            <a:avLst/>
          </a:prstGeom>
          <a:noFill/>
          <a:ln w="9525">
            <a:noFill/>
            <a:miter lim="800000"/>
            <a:headEnd/>
            <a:tailEnd/>
          </a:ln>
        </p:spPr>
      </p:pic>
      <p:pic>
        <p:nvPicPr>
          <p:cNvPr id="86023" name="Picture 21" descr="fig5-13_PPT_2.gif"/>
          <p:cNvPicPr>
            <a:picLocks noChangeAspect="1"/>
          </p:cNvPicPr>
          <p:nvPr/>
        </p:nvPicPr>
        <p:blipFill>
          <a:blip r:embed="rId4" cstate="print"/>
          <a:srcRect/>
          <a:stretch>
            <a:fillRect/>
          </a:stretch>
        </p:blipFill>
        <p:spPr bwMode="auto">
          <a:xfrm>
            <a:off x="973138" y="1646238"/>
            <a:ext cx="7486650" cy="3305175"/>
          </a:xfrm>
          <a:prstGeom prst="rect">
            <a:avLst/>
          </a:prstGeom>
          <a:noFill/>
          <a:ln w="9525">
            <a:noFill/>
            <a:miter lim="800000"/>
            <a:headEnd/>
            <a:tailEnd/>
          </a:ln>
        </p:spPr>
      </p:pic>
      <p:pic>
        <p:nvPicPr>
          <p:cNvPr id="86024" name="Picture 22" descr="fig5-13_PPT_3.gif"/>
          <p:cNvPicPr>
            <a:picLocks noChangeAspect="1"/>
          </p:cNvPicPr>
          <p:nvPr/>
        </p:nvPicPr>
        <p:blipFill>
          <a:blip r:embed="rId5" cstate="print"/>
          <a:srcRect/>
          <a:stretch>
            <a:fillRect/>
          </a:stretch>
        </p:blipFill>
        <p:spPr bwMode="auto">
          <a:xfrm>
            <a:off x="973138" y="1646238"/>
            <a:ext cx="7486650" cy="3305175"/>
          </a:xfrm>
          <a:prstGeom prst="rect">
            <a:avLst/>
          </a:prstGeom>
          <a:noFill/>
          <a:ln w="9525">
            <a:noFill/>
            <a:miter lim="800000"/>
            <a:headEnd/>
            <a:tailEnd/>
          </a:ln>
        </p:spPr>
      </p:pic>
      <p:pic>
        <p:nvPicPr>
          <p:cNvPr id="86025" name="Picture 24" descr="fig5-13_PPT_5.gif"/>
          <p:cNvPicPr>
            <a:picLocks noChangeAspect="1"/>
          </p:cNvPicPr>
          <p:nvPr/>
        </p:nvPicPr>
        <p:blipFill>
          <a:blip r:embed="rId6" cstate="print"/>
          <a:srcRect/>
          <a:stretch>
            <a:fillRect/>
          </a:stretch>
        </p:blipFill>
        <p:spPr bwMode="auto">
          <a:xfrm>
            <a:off x="973138" y="1646238"/>
            <a:ext cx="7486650" cy="3305175"/>
          </a:xfrm>
          <a:prstGeom prst="rect">
            <a:avLst/>
          </a:prstGeom>
          <a:noFill/>
          <a:ln w="9525">
            <a:noFill/>
            <a:miter lim="800000"/>
            <a:headEnd/>
            <a:tailEnd/>
          </a:ln>
        </p:spPr>
      </p:pic>
      <p:pic>
        <p:nvPicPr>
          <p:cNvPr id="86026" name="Picture 25" descr="fig5-13_PPT_6.gif"/>
          <p:cNvPicPr>
            <a:picLocks noChangeAspect="1"/>
          </p:cNvPicPr>
          <p:nvPr/>
        </p:nvPicPr>
        <p:blipFill>
          <a:blip r:embed="rId7" cstate="print"/>
          <a:srcRect/>
          <a:stretch>
            <a:fillRect/>
          </a:stretch>
        </p:blipFill>
        <p:spPr bwMode="auto">
          <a:xfrm>
            <a:off x="973138" y="1646238"/>
            <a:ext cx="7486650" cy="3305175"/>
          </a:xfrm>
          <a:prstGeom prst="rect">
            <a:avLst/>
          </a:prstGeom>
          <a:noFill/>
          <a:ln w="9525">
            <a:noFill/>
            <a:miter lim="800000"/>
            <a:headEnd/>
            <a:tailEnd/>
          </a:ln>
        </p:spPr>
      </p:pic>
      <p:pic>
        <p:nvPicPr>
          <p:cNvPr id="86027" name="Picture 27" descr="fig5-13_PPT_8.gif"/>
          <p:cNvPicPr>
            <a:picLocks noChangeAspect="1"/>
          </p:cNvPicPr>
          <p:nvPr/>
        </p:nvPicPr>
        <p:blipFill>
          <a:blip r:embed="rId8" cstate="print"/>
          <a:srcRect/>
          <a:stretch>
            <a:fillRect/>
          </a:stretch>
        </p:blipFill>
        <p:spPr bwMode="auto">
          <a:xfrm>
            <a:off x="973138" y="1646238"/>
            <a:ext cx="7486650" cy="3305175"/>
          </a:xfrm>
          <a:prstGeom prst="rect">
            <a:avLst/>
          </a:prstGeom>
          <a:noFill/>
          <a:ln w="9525">
            <a:noFill/>
            <a:miter lim="800000"/>
            <a:headEnd/>
            <a:tailEnd/>
          </a:ln>
        </p:spPr>
      </p:pic>
      <p:pic>
        <p:nvPicPr>
          <p:cNvPr id="86028" name="Picture 26" descr="fig5-13_PPT_7.gif"/>
          <p:cNvPicPr>
            <a:picLocks noChangeAspect="1"/>
          </p:cNvPicPr>
          <p:nvPr/>
        </p:nvPicPr>
        <p:blipFill>
          <a:blip r:embed="rId9" cstate="print"/>
          <a:srcRect/>
          <a:stretch>
            <a:fillRect/>
          </a:stretch>
        </p:blipFill>
        <p:spPr bwMode="auto">
          <a:xfrm>
            <a:off x="973138" y="1646238"/>
            <a:ext cx="7486650" cy="3305175"/>
          </a:xfrm>
          <a:prstGeom prst="rect">
            <a:avLst/>
          </a:prstGeom>
          <a:noFill/>
          <a:ln w="9525">
            <a:noFill/>
            <a:miter lim="800000"/>
            <a:headEnd/>
            <a:tailEnd/>
          </a:ln>
        </p:spPr>
      </p:pic>
      <p:pic>
        <p:nvPicPr>
          <p:cNvPr id="30" name="Picture 29" descr="fig5-13_PPT_9.gif"/>
          <p:cNvPicPr>
            <a:picLocks noChangeAspect="1"/>
          </p:cNvPicPr>
          <p:nvPr/>
        </p:nvPicPr>
        <p:blipFill>
          <a:blip r:embed="rId10" cstate="print"/>
          <a:srcRect/>
          <a:stretch>
            <a:fillRect/>
          </a:stretch>
        </p:blipFill>
        <p:spPr bwMode="auto">
          <a:xfrm>
            <a:off x="973138" y="1646238"/>
            <a:ext cx="7486650" cy="3305175"/>
          </a:xfrm>
          <a:prstGeom prst="rect">
            <a:avLst/>
          </a:prstGeom>
          <a:noFill/>
          <a:ln w="9525">
            <a:noFill/>
            <a:miter lim="800000"/>
            <a:headEnd/>
            <a:tailEnd/>
          </a:ln>
        </p:spPr>
      </p:pic>
      <p:pic>
        <p:nvPicPr>
          <p:cNvPr id="34" name="Picture 33" descr="fig5-13_PPT_10.gif"/>
          <p:cNvPicPr>
            <a:picLocks noChangeAspect="1"/>
          </p:cNvPicPr>
          <p:nvPr/>
        </p:nvPicPr>
        <p:blipFill>
          <a:blip r:embed="rId11" cstate="print"/>
          <a:srcRect/>
          <a:stretch>
            <a:fillRect/>
          </a:stretch>
        </p:blipFill>
        <p:spPr bwMode="auto">
          <a:xfrm>
            <a:off x="973138" y="1646238"/>
            <a:ext cx="7486650" cy="3305175"/>
          </a:xfrm>
          <a:prstGeom prst="rect">
            <a:avLst/>
          </a:prstGeom>
          <a:noFill/>
          <a:ln w="9525">
            <a:noFill/>
            <a:miter lim="800000"/>
            <a:headEnd/>
            <a:tailEnd/>
          </a:ln>
        </p:spPr>
      </p:pic>
      <p:pic>
        <p:nvPicPr>
          <p:cNvPr id="35" name="Picture 34" descr="fig5-13_PPT_11.gif"/>
          <p:cNvPicPr>
            <a:picLocks noChangeAspect="1"/>
          </p:cNvPicPr>
          <p:nvPr/>
        </p:nvPicPr>
        <p:blipFill>
          <a:blip r:embed="rId12" cstate="print"/>
          <a:srcRect/>
          <a:stretch>
            <a:fillRect/>
          </a:stretch>
        </p:blipFill>
        <p:spPr bwMode="auto">
          <a:xfrm>
            <a:off x="973138" y="1646238"/>
            <a:ext cx="7486650" cy="3305175"/>
          </a:xfrm>
          <a:prstGeom prst="rect">
            <a:avLst/>
          </a:prstGeom>
          <a:noFill/>
          <a:ln w="9525">
            <a:noFill/>
            <a:miter lim="800000"/>
            <a:headEnd/>
            <a:tailEnd/>
          </a:ln>
        </p:spPr>
      </p:pic>
      <p:pic>
        <p:nvPicPr>
          <p:cNvPr id="36" name="Picture 35" descr="fig5-13_PPT_12.gif"/>
          <p:cNvPicPr>
            <a:picLocks noChangeAspect="1"/>
          </p:cNvPicPr>
          <p:nvPr/>
        </p:nvPicPr>
        <p:blipFill>
          <a:blip r:embed="rId13" cstate="print"/>
          <a:srcRect/>
          <a:stretch>
            <a:fillRect/>
          </a:stretch>
        </p:blipFill>
        <p:spPr bwMode="auto">
          <a:xfrm>
            <a:off x="973138" y="1646238"/>
            <a:ext cx="7486650" cy="3305175"/>
          </a:xfrm>
          <a:prstGeom prst="rect">
            <a:avLst/>
          </a:prstGeom>
          <a:noFill/>
          <a:ln w="9525">
            <a:noFill/>
            <a:miter lim="800000"/>
            <a:headEnd/>
            <a:tailEnd/>
          </a:ln>
        </p:spPr>
      </p:pic>
      <p:pic>
        <p:nvPicPr>
          <p:cNvPr id="37" name="Picture 36" descr="fig5-13_PPT_13.gif"/>
          <p:cNvPicPr>
            <a:picLocks noChangeAspect="1"/>
          </p:cNvPicPr>
          <p:nvPr/>
        </p:nvPicPr>
        <p:blipFill>
          <a:blip r:embed="rId14" cstate="print"/>
          <a:srcRect/>
          <a:stretch>
            <a:fillRect/>
          </a:stretch>
        </p:blipFill>
        <p:spPr bwMode="auto">
          <a:xfrm>
            <a:off x="973138" y="1646238"/>
            <a:ext cx="7486650" cy="3305175"/>
          </a:xfrm>
          <a:prstGeom prst="rect">
            <a:avLst/>
          </a:prstGeom>
          <a:noFill/>
          <a:ln w="9525">
            <a:noFill/>
            <a:miter lim="800000"/>
            <a:headEnd/>
            <a:tailEnd/>
          </a:ln>
        </p:spPr>
      </p:pic>
      <p:pic>
        <p:nvPicPr>
          <p:cNvPr id="38" name="Picture 37" descr="fig5-13_PPT_14.gif"/>
          <p:cNvPicPr>
            <a:picLocks noChangeAspect="1"/>
          </p:cNvPicPr>
          <p:nvPr/>
        </p:nvPicPr>
        <p:blipFill>
          <a:blip r:embed="rId15" cstate="print"/>
          <a:srcRect/>
          <a:stretch>
            <a:fillRect/>
          </a:stretch>
        </p:blipFill>
        <p:spPr bwMode="auto">
          <a:xfrm>
            <a:off x="973138" y="1646238"/>
            <a:ext cx="7486650" cy="3305175"/>
          </a:xfrm>
          <a:prstGeom prst="rect">
            <a:avLst/>
          </a:prstGeom>
          <a:noFill/>
          <a:ln w="9525">
            <a:noFill/>
            <a:miter lim="800000"/>
            <a:headEnd/>
            <a:tailEnd/>
          </a:ln>
        </p:spPr>
      </p:pic>
      <p:pic>
        <p:nvPicPr>
          <p:cNvPr id="47" name="Picture 46" descr="fig5-13_PPT_15.gif"/>
          <p:cNvPicPr>
            <a:picLocks noChangeAspect="1"/>
          </p:cNvPicPr>
          <p:nvPr/>
        </p:nvPicPr>
        <p:blipFill>
          <a:blip r:embed="rId16" cstate="print"/>
          <a:srcRect/>
          <a:stretch>
            <a:fillRect/>
          </a:stretch>
        </p:blipFill>
        <p:spPr bwMode="auto">
          <a:xfrm>
            <a:off x="973138" y="1646238"/>
            <a:ext cx="7486650" cy="3305175"/>
          </a:xfrm>
          <a:prstGeom prst="rect">
            <a:avLst/>
          </a:prstGeom>
          <a:noFill/>
          <a:ln w="9525">
            <a:noFill/>
            <a:miter lim="800000"/>
            <a:headEnd/>
            <a:tailEnd/>
          </a:ln>
        </p:spPr>
      </p:pic>
      <p:pic>
        <p:nvPicPr>
          <p:cNvPr id="48" name="Picture 47" descr="fig5-13_PPT_16.gif"/>
          <p:cNvPicPr>
            <a:picLocks noChangeAspect="1"/>
          </p:cNvPicPr>
          <p:nvPr/>
        </p:nvPicPr>
        <p:blipFill>
          <a:blip r:embed="rId17" cstate="print"/>
          <a:srcRect/>
          <a:stretch>
            <a:fillRect/>
          </a:stretch>
        </p:blipFill>
        <p:spPr bwMode="auto">
          <a:xfrm>
            <a:off x="973138" y="1646238"/>
            <a:ext cx="7486650" cy="3305175"/>
          </a:xfrm>
          <a:prstGeom prst="rect">
            <a:avLst/>
          </a:prstGeom>
          <a:noFill/>
          <a:ln w="9525">
            <a:noFill/>
            <a:miter lim="800000"/>
            <a:headEnd/>
            <a:tailEnd/>
          </a:ln>
        </p:spPr>
      </p:pic>
      <p:pic>
        <p:nvPicPr>
          <p:cNvPr id="49" name="Picture 48" descr="fig5-13_PPT_17.gif"/>
          <p:cNvPicPr>
            <a:picLocks noChangeAspect="1"/>
          </p:cNvPicPr>
          <p:nvPr/>
        </p:nvPicPr>
        <p:blipFill>
          <a:blip r:embed="rId18" cstate="print"/>
          <a:srcRect/>
          <a:stretch>
            <a:fillRect/>
          </a:stretch>
        </p:blipFill>
        <p:spPr bwMode="auto">
          <a:xfrm>
            <a:off x="973138" y="1646238"/>
            <a:ext cx="7486650" cy="3305175"/>
          </a:xfrm>
          <a:prstGeom prst="rect">
            <a:avLst/>
          </a:prstGeom>
          <a:noFill/>
          <a:ln w="9525">
            <a:noFill/>
            <a:miter lim="800000"/>
            <a:headEnd/>
            <a:tailEnd/>
          </a:ln>
        </p:spPr>
      </p:pic>
      <p:sp>
        <p:nvSpPr>
          <p:cNvPr id="86038" name="Rectangle 28"/>
          <p:cNvSpPr>
            <a:spLocks noChangeArrowheads="1"/>
          </p:cNvSpPr>
          <p:nvPr/>
        </p:nvSpPr>
        <p:spPr bwMode="auto">
          <a:xfrm>
            <a:off x="857250" y="246063"/>
            <a:ext cx="6051550" cy="511175"/>
          </a:xfrm>
          <a:prstGeom prst="rect">
            <a:avLst/>
          </a:prstGeom>
          <a:solidFill>
            <a:srgbClr val="F5D8A5"/>
          </a:solidFill>
          <a:ln w="9525" algn="ctr">
            <a:noFill/>
            <a:round/>
            <a:headEnd/>
            <a:tailEnd/>
          </a:ln>
        </p:spPr>
        <p:txBody>
          <a:bodyPr/>
          <a:lstStyle/>
          <a:p>
            <a:endParaRPr lang="en-US" sz="2800" b="0">
              <a:solidFill>
                <a:schemeClr val="tx2"/>
              </a:solidFill>
            </a:endParaRPr>
          </a:p>
        </p:txBody>
      </p:sp>
      <p:sp>
        <p:nvSpPr>
          <p:cNvPr id="86039"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b"/>
          <a:lstStyle/>
          <a:p>
            <a:pPr marL="347663" indent="-347663" eaLnBrk="0" hangingPunct="0"/>
            <a:r>
              <a:rPr lang="en-US" sz="2400" dirty="0">
                <a:solidFill>
                  <a:srgbClr val="69134B"/>
                </a:solidFill>
              </a:rPr>
              <a:t>2 </a:t>
            </a:r>
            <a:r>
              <a:rPr lang="el-GR" sz="2400" dirty="0" smtClean="0">
                <a:solidFill>
                  <a:srgbClr val="69134B"/>
                </a:solidFill>
              </a:rPr>
              <a:t>Μετακινήσεις Κεφαλαίου ανάμεσα σε Χώρες: Ξένες Άμεσες Επενδύσεις</a:t>
            </a:r>
            <a:endParaRPr lang="en-US" sz="2400" dirty="0">
              <a:solidFill>
                <a:srgbClr val="69134B"/>
              </a:solidFill>
            </a:endParaRPr>
          </a:p>
        </p:txBody>
      </p:sp>
      <p:cxnSp>
        <p:nvCxnSpPr>
          <p:cNvPr id="86040" name="Straight Connector 39"/>
          <p:cNvCxnSpPr>
            <a:cxnSpLocks noChangeShapeType="1"/>
          </p:cNvCxnSpPr>
          <p:nvPr/>
        </p:nvCxnSpPr>
        <p:spPr bwMode="auto">
          <a:xfrm>
            <a:off x="566738" y="776288"/>
            <a:ext cx="6342062" cy="0"/>
          </a:xfrm>
          <a:prstGeom prst="line">
            <a:avLst/>
          </a:prstGeom>
          <a:noFill/>
          <a:ln w="19050" cap="rnd" algn="ctr">
            <a:solidFill>
              <a:srgbClr val="9C3A45"/>
            </a:solidFill>
            <a:prstDash val="sysDash"/>
            <a:round/>
            <a:headEnd/>
            <a:tailEnd/>
          </a:ln>
        </p:spPr>
      </p:cxnSp>
      <p:sp>
        <p:nvSpPr>
          <p:cNvPr id="86041" name="Text Box 28"/>
          <p:cNvSpPr txBox="1">
            <a:spLocks noChangeArrowheads="1"/>
          </p:cNvSpPr>
          <p:nvPr/>
        </p:nvSpPr>
        <p:spPr bwMode="auto">
          <a:xfrm>
            <a:off x="3260725" y="1204913"/>
            <a:ext cx="5678157" cy="544765"/>
          </a:xfrm>
          <a:prstGeom prst="rect">
            <a:avLst/>
          </a:prstGeom>
          <a:noFill/>
          <a:ln w="9525">
            <a:noFill/>
            <a:miter lim="800000"/>
            <a:headEnd/>
            <a:tailEnd/>
          </a:ln>
        </p:spPr>
        <p:txBody>
          <a:bodyPr wrap="none">
            <a:spAutoFit/>
          </a:bodyPr>
          <a:lstStyle/>
          <a:p>
            <a:pPr>
              <a:spcBef>
                <a:spcPct val="10000"/>
              </a:spcBef>
              <a:spcAft>
                <a:spcPct val="10000"/>
              </a:spcAft>
            </a:pPr>
            <a:r>
              <a:rPr lang="el-GR" dirty="0" smtClean="0">
                <a:solidFill>
                  <a:srgbClr val="8A3A6A"/>
                </a:solidFill>
              </a:rPr>
              <a:t>Αύξηση του Αποθέματος Κεφαλαίου Μακροπρόθεσμα (συνέχεια)</a:t>
            </a:r>
            <a:endParaRPr lang="en-US" dirty="0" smtClean="0">
              <a:solidFill>
                <a:srgbClr val="8A3A6A"/>
              </a:solidFill>
            </a:endParaRPr>
          </a:p>
          <a:p>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1000"/>
                                        <p:tgtEl>
                                          <p:spTgt spid="3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1000"/>
                                        <p:tgtEl>
                                          <p:spTgt spid="34"/>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1000"/>
                                        <p:tgtEl>
                                          <p:spTgt spid="35"/>
                                        </p:tgtEl>
                                      </p:cBhvr>
                                    </p:animEffect>
                                  </p:childTnLst>
                                </p:cTn>
                              </p:par>
                            </p:childTnLst>
                          </p:cTn>
                        </p:par>
                        <p:par>
                          <p:cTn id="20" fill="hold">
                            <p:stCondLst>
                              <p:cond delay="3500"/>
                            </p:stCondLst>
                            <p:childTnLst>
                              <p:par>
                                <p:cTn id="21" presetID="22" presetClass="entr" presetSubtype="8"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1000"/>
                                        <p:tgtEl>
                                          <p:spTgt spid="36"/>
                                        </p:tgtEl>
                                      </p:cBhvr>
                                    </p:animEffect>
                                  </p:childTnLst>
                                </p:cTn>
                              </p:par>
                            </p:childTnLst>
                          </p:cTn>
                        </p:par>
                        <p:par>
                          <p:cTn id="24" fill="hold">
                            <p:stCondLst>
                              <p:cond delay="4500"/>
                            </p:stCondLst>
                            <p:childTnLst>
                              <p:par>
                                <p:cTn id="25" presetID="22" presetClass="entr" presetSubtype="8"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1000"/>
                                        <p:tgtEl>
                                          <p:spTgt spid="37"/>
                                        </p:tgtEl>
                                      </p:cBhvr>
                                    </p:animEffect>
                                  </p:childTnLst>
                                </p:cTn>
                              </p:par>
                            </p:childTnLst>
                          </p:cTn>
                        </p:par>
                        <p:par>
                          <p:cTn id="28" fill="hold">
                            <p:stCondLst>
                              <p:cond delay="55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1000"/>
                                        <p:tgtEl>
                                          <p:spTgt spid="38"/>
                                        </p:tgtEl>
                                      </p:cBhvr>
                                    </p:animEffect>
                                  </p:childTnLst>
                                </p:cTn>
                              </p:par>
                            </p:childTnLst>
                          </p:cTn>
                        </p:par>
                        <p:par>
                          <p:cTn id="32" fill="hold">
                            <p:stCondLst>
                              <p:cond delay="65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1000"/>
                                        <p:tgtEl>
                                          <p:spTgt spid="47"/>
                                        </p:tgtEl>
                                      </p:cBhvr>
                                    </p:animEffect>
                                  </p:childTnLst>
                                </p:cTn>
                              </p:par>
                            </p:childTnLst>
                          </p:cTn>
                        </p:par>
                        <p:par>
                          <p:cTn id="36" fill="hold">
                            <p:stCondLst>
                              <p:cond delay="7500"/>
                            </p:stCondLst>
                            <p:childTnLst>
                              <p:par>
                                <p:cTn id="37" presetID="22" presetClass="entr" presetSubtype="8"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left)">
                                      <p:cBhvr>
                                        <p:cTn id="39" dur="1000"/>
                                        <p:tgtEl>
                                          <p:spTgt spid="48"/>
                                        </p:tgtEl>
                                      </p:cBhvr>
                                    </p:animEffect>
                                  </p:childTnLst>
                                </p:cTn>
                              </p:par>
                            </p:childTnLst>
                          </p:cTn>
                        </p:par>
                        <p:par>
                          <p:cTn id="40" fill="hold">
                            <p:stCondLst>
                              <p:cond delay="8500"/>
                            </p:stCondLst>
                            <p:childTnLst>
                              <p:par>
                                <p:cTn id="41" presetID="22" presetClass="entr" presetSubtype="8" fill="hold"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left)">
                                      <p:cBhvr>
                                        <p:cTn id="43"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bldLvl="2"/>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5" name="Rectangle 5"/>
          <p:cNvSpPr>
            <a:spLocks noChangeArrowheads="1"/>
          </p:cNvSpPr>
          <p:nvPr/>
        </p:nvSpPr>
        <p:spPr bwMode="auto">
          <a:xfrm>
            <a:off x="566738" y="820738"/>
            <a:ext cx="7351712"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Οι ΞΑΕ Μακροπρόθεσμα</a:t>
            </a:r>
            <a:endParaRPr lang="en-US" sz="2400" dirty="0" smtClean="0">
              <a:solidFill>
                <a:srgbClr val="356A41"/>
              </a:solidFill>
            </a:endParaRPr>
          </a:p>
        </p:txBody>
      </p:sp>
      <p:sp>
        <p:nvSpPr>
          <p:cNvPr id="88066" name="Rectangle 28"/>
          <p:cNvSpPr>
            <a:spLocks noChangeArrowheads="1"/>
          </p:cNvSpPr>
          <p:nvPr/>
        </p:nvSpPr>
        <p:spPr bwMode="auto">
          <a:xfrm>
            <a:off x="857250" y="246063"/>
            <a:ext cx="6051550" cy="511175"/>
          </a:xfrm>
          <a:prstGeom prst="rect">
            <a:avLst/>
          </a:prstGeom>
          <a:solidFill>
            <a:srgbClr val="F5D8A5"/>
          </a:solidFill>
          <a:ln w="9525" algn="ctr">
            <a:noFill/>
            <a:round/>
            <a:headEnd/>
            <a:tailEnd/>
          </a:ln>
        </p:spPr>
        <p:txBody>
          <a:bodyPr/>
          <a:lstStyle/>
          <a:p>
            <a:endParaRPr lang="en-US" sz="2800" b="0">
              <a:solidFill>
                <a:schemeClr val="tx2"/>
              </a:solidFill>
            </a:endParaRPr>
          </a:p>
        </p:txBody>
      </p:sp>
      <p:sp>
        <p:nvSpPr>
          <p:cNvPr id="88067"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b"/>
          <a:lstStyle/>
          <a:p>
            <a:pPr marL="347663" indent="-347663" eaLnBrk="0" hangingPunct="0"/>
            <a:r>
              <a:rPr lang="en-US" sz="2400" dirty="0">
                <a:solidFill>
                  <a:srgbClr val="69134B"/>
                </a:solidFill>
              </a:rPr>
              <a:t>2 </a:t>
            </a:r>
            <a:r>
              <a:rPr lang="el-GR" sz="2400" dirty="0" smtClean="0">
                <a:solidFill>
                  <a:srgbClr val="69134B"/>
                </a:solidFill>
              </a:rPr>
              <a:t>Μετακινήσεις Κεφαλαίου ανάμεσα σε Χώρες: Ξένες Άμεσες Επενδύσεις</a:t>
            </a:r>
            <a:endParaRPr lang="en-US" sz="2400" dirty="0">
              <a:solidFill>
                <a:srgbClr val="69134B"/>
              </a:solidFill>
            </a:endParaRPr>
          </a:p>
        </p:txBody>
      </p:sp>
      <p:cxnSp>
        <p:nvCxnSpPr>
          <p:cNvPr id="88068" name="Straight Connector 39"/>
          <p:cNvCxnSpPr>
            <a:cxnSpLocks noChangeShapeType="1"/>
          </p:cNvCxnSpPr>
          <p:nvPr/>
        </p:nvCxnSpPr>
        <p:spPr bwMode="auto">
          <a:xfrm>
            <a:off x="566738" y="776288"/>
            <a:ext cx="6342062" cy="0"/>
          </a:xfrm>
          <a:prstGeom prst="line">
            <a:avLst/>
          </a:prstGeom>
          <a:noFill/>
          <a:ln w="19050" cap="rnd" algn="ctr">
            <a:solidFill>
              <a:srgbClr val="9C3A45"/>
            </a:solidFill>
            <a:prstDash val="sysDash"/>
            <a:round/>
            <a:headEnd/>
            <a:tailEnd/>
          </a:ln>
        </p:spPr>
      </p:cxnSp>
      <p:sp>
        <p:nvSpPr>
          <p:cNvPr id="3" name="Rectangle 2"/>
          <p:cNvSpPr>
            <a:spLocks noChangeArrowheads="1"/>
          </p:cNvSpPr>
          <p:nvPr/>
        </p:nvSpPr>
        <p:spPr bwMode="auto">
          <a:xfrm>
            <a:off x="566738" y="1465942"/>
            <a:ext cx="8142287" cy="4708981"/>
          </a:xfrm>
          <a:prstGeom prst="rect">
            <a:avLst/>
          </a:prstGeom>
          <a:noFill/>
          <a:ln w="9525">
            <a:noFill/>
            <a:miter lim="800000"/>
            <a:headEnd/>
            <a:tailEnd/>
          </a:ln>
        </p:spPr>
        <p:txBody>
          <a:bodyPr wrap="square">
            <a:spAutoFit/>
          </a:bodyPr>
          <a:lstStyle/>
          <a:p>
            <a:pPr>
              <a:spcBef>
                <a:spcPct val="10000"/>
              </a:spcBef>
              <a:spcAft>
                <a:spcPct val="10000"/>
              </a:spcAft>
            </a:pPr>
            <a:r>
              <a:rPr lang="el-GR" sz="2000" b="0" dirty="0" smtClean="0"/>
              <a:t>Επίπτωση των ΞΑΕ στην Παραγωγή και στις Τιμές Συντελεστών</a:t>
            </a:r>
            <a:endParaRPr lang="en-US" sz="2000" b="0" dirty="0"/>
          </a:p>
          <a:p>
            <a:pPr marL="465138" lvl="1" indent="-465138">
              <a:spcBef>
                <a:spcPct val="10000"/>
              </a:spcBef>
              <a:spcAft>
                <a:spcPct val="10000"/>
              </a:spcAft>
              <a:buFont typeface="Arial" charset="0"/>
              <a:buChar char="•"/>
            </a:pPr>
            <a:r>
              <a:rPr lang="el-GR" sz="2000" b="0" dirty="0" smtClean="0"/>
              <a:t>Το κεφάλαιο αυξάνει λόγω των ΞΑΕ.</a:t>
            </a:r>
            <a:endParaRPr lang="en-US" sz="2000" b="0" dirty="0"/>
          </a:p>
          <a:p>
            <a:pPr marL="465138" lvl="1" indent="-465138">
              <a:spcBef>
                <a:spcPct val="10000"/>
              </a:spcBef>
              <a:spcAft>
                <a:spcPct val="10000"/>
              </a:spcAft>
              <a:buFont typeface="Arial" charset="0"/>
              <a:buChar char="•"/>
            </a:pPr>
            <a:r>
              <a:rPr lang="el-GR" sz="2000" b="0" dirty="0" smtClean="0"/>
              <a:t>Σύμφωνα με το θεώρημα</a:t>
            </a:r>
            <a:r>
              <a:rPr lang="en-US" sz="2000" b="0" dirty="0" smtClean="0"/>
              <a:t> </a:t>
            </a:r>
            <a:r>
              <a:rPr lang="en-US" sz="2000" b="0" dirty="0" err="1" smtClean="0"/>
              <a:t>Rybczynski</a:t>
            </a:r>
            <a:r>
              <a:rPr lang="en-US" sz="2000" b="0" dirty="0" smtClean="0"/>
              <a:t>, </a:t>
            </a:r>
            <a:r>
              <a:rPr lang="el-GR" sz="2000" b="0" dirty="0" smtClean="0"/>
              <a:t> η αύξηση κεφαλαίου μέσω ΞΑΕ αύξησε την παραγωγή του κλάδου έντασης κεφαλαίου και μείωσε την παραγωγή του κλάδου έντασης εργασίας. </a:t>
            </a:r>
            <a:endParaRPr lang="en-US" sz="2000" b="0" dirty="0"/>
          </a:p>
          <a:p>
            <a:pPr marL="465138" lvl="1" indent="-465138">
              <a:spcBef>
                <a:spcPct val="10000"/>
              </a:spcBef>
              <a:spcAft>
                <a:spcPct val="10000"/>
              </a:spcAft>
              <a:buFont typeface="Arial" charset="0"/>
              <a:buChar char="•"/>
            </a:pPr>
            <a:r>
              <a:rPr lang="el-GR" sz="2000" b="0" dirty="0" smtClean="0"/>
              <a:t>Αυτή η μεταβολή στην παραγωγή επιτυγχάνεται χωρίς καμία μεταβολή στους λόγους κεφαλαίου-εργασίας σε κανένα εκ των κλάδων. Στο Σχήμα 5-13,</a:t>
            </a:r>
            <a:r>
              <a:rPr lang="en-US" sz="2000" b="0" dirty="0" smtClean="0"/>
              <a:t>, </a:t>
            </a:r>
            <a:r>
              <a:rPr lang="en-US" sz="2000" b="0" dirty="0"/>
              <a:t>O</a:t>
            </a:r>
            <a:r>
              <a:rPr lang="en-US" sz="2000" b="0" i="1" baseline="-25000" dirty="0"/>
              <a:t>C</a:t>
            </a:r>
            <a:r>
              <a:rPr lang="en-US" sz="2000" b="0" dirty="0"/>
              <a:t>’</a:t>
            </a:r>
            <a:r>
              <a:rPr lang="en-US" sz="2000" b="0" i="1" dirty="0"/>
              <a:t>B</a:t>
            </a:r>
            <a:r>
              <a:rPr lang="en-US" sz="2000" b="0" dirty="0"/>
              <a:t> </a:t>
            </a:r>
            <a:r>
              <a:rPr lang="el-GR" sz="2000" b="0" dirty="0" smtClean="0"/>
              <a:t>και</a:t>
            </a:r>
            <a:r>
              <a:rPr lang="en-US" sz="2000" b="0" dirty="0" smtClean="0"/>
              <a:t> </a:t>
            </a:r>
            <a:r>
              <a:rPr lang="en-US" sz="2000" b="0" dirty="0"/>
              <a:t>O</a:t>
            </a:r>
            <a:r>
              <a:rPr lang="en-US" sz="2000" b="0" i="1" baseline="-25000" dirty="0"/>
              <a:t>S</a:t>
            </a:r>
            <a:r>
              <a:rPr lang="en-US" sz="2000" b="0" i="1" dirty="0"/>
              <a:t>B</a:t>
            </a:r>
            <a:r>
              <a:rPr lang="en-US" sz="2000" b="0" dirty="0"/>
              <a:t> </a:t>
            </a:r>
            <a:r>
              <a:rPr lang="el-GR" sz="2000" b="0" dirty="0" smtClean="0"/>
              <a:t> έχουν τις ίδιες κλίσεις με τις</a:t>
            </a:r>
            <a:r>
              <a:rPr lang="en-US" sz="2000" b="0" dirty="0" smtClean="0"/>
              <a:t> </a:t>
            </a:r>
            <a:r>
              <a:rPr lang="en-US" sz="2000" b="0" dirty="0"/>
              <a:t>as O</a:t>
            </a:r>
            <a:r>
              <a:rPr lang="en-US" sz="2000" b="0" i="1" baseline="-25000" dirty="0"/>
              <a:t>C</a:t>
            </a:r>
            <a:r>
              <a:rPr lang="en-US" sz="2000" b="0" i="1" dirty="0"/>
              <a:t>A</a:t>
            </a:r>
            <a:r>
              <a:rPr lang="en-US" sz="2000" b="0" dirty="0"/>
              <a:t> </a:t>
            </a:r>
            <a:r>
              <a:rPr lang="el-GR" sz="2000" b="0" dirty="0" smtClean="0"/>
              <a:t>και</a:t>
            </a:r>
            <a:r>
              <a:rPr lang="en-US" sz="2000" b="0" dirty="0" smtClean="0"/>
              <a:t> </a:t>
            </a:r>
            <a:r>
              <a:rPr lang="en-US" sz="2000" b="0" dirty="0"/>
              <a:t>O</a:t>
            </a:r>
            <a:r>
              <a:rPr lang="en-US" sz="2000" b="0" baseline="-25000" dirty="0"/>
              <a:t>S</a:t>
            </a:r>
            <a:r>
              <a:rPr lang="en-US" sz="2000" b="0" i="1" dirty="0"/>
              <a:t>A</a:t>
            </a:r>
            <a:r>
              <a:rPr lang="en-US" sz="2000" b="0" dirty="0"/>
              <a:t>.</a:t>
            </a:r>
          </a:p>
          <a:p>
            <a:pPr marL="465138" lvl="1" indent="-465138">
              <a:spcBef>
                <a:spcPct val="10000"/>
              </a:spcBef>
              <a:spcAft>
                <a:spcPct val="10000"/>
              </a:spcAft>
              <a:buFont typeface="Arial" charset="0"/>
              <a:buChar char="•"/>
            </a:pPr>
            <a:r>
              <a:rPr lang="el-GR" sz="2000" b="0" dirty="0" smtClean="0"/>
              <a:t>Επειδή οι λόγοι κεφαλαίου-εργασίας παραμένουν αμετάβλητοι, ο μισθός και το ενοίκιο κεφαλαίου παραμένουν επίσης αμετάβλητα. </a:t>
            </a:r>
            <a:endParaRPr lang="en-US" sz="2000" b="0" dirty="0"/>
          </a:p>
          <a:p>
            <a:pPr marL="465138" lvl="1" indent="-465138">
              <a:spcBef>
                <a:spcPct val="10000"/>
              </a:spcBef>
              <a:spcAft>
                <a:spcPct val="10000"/>
              </a:spcAft>
              <a:buFont typeface="Arial" charset="0"/>
              <a:buChar char="•"/>
            </a:pPr>
            <a:r>
              <a:rPr lang="el-GR" sz="2000" b="0" dirty="0" smtClean="0"/>
              <a:t>Στο μακροπρόθεσμο υπόδειγμα, μια εισροή οποιουδήποτε εκ των παραγωγικών συντελεστών θα άφηνε τις τιμές συντελεστών αμετάβλητες. </a:t>
            </a:r>
            <a:endParaRPr lang="en-US" sz="20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7" name="Rectangle 14"/>
          <p:cNvSpPr>
            <a:spLocks noChangeArrowheads="1"/>
          </p:cNvSpPr>
          <p:nvPr/>
        </p:nvSpPr>
        <p:spPr bwMode="auto">
          <a:xfrm>
            <a:off x="566738" y="476250"/>
            <a:ext cx="2681287" cy="190500"/>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862211" name="Rectangle 3"/>
          <p:cNvSpPr>
            <a:spLocks noGrp="1" noChangeArrowheads="1"/>
          </p:cNvSpPr>
          <p:nvPr>
            <p:ph type="title"/>
          </p:nvPr>
        </p:nvSpPr>
        <p:spPr>
          <a:xfrm>
            <a:off x="566738" y="0"/>
            <a:ext cx="8577262" cy="944563"/>
          </a:xfrm>
        </p:spPr>
        <p:txBody>
          <a:bodyPr/>
          <a:lstStyle/>
          <a:p>
            <a:r>
              <a:rPr lang="el-GR" dirty="0" smtClean="0">
                <a:solidFill>
                  <a:srgbClr val="668C6B"/>
                </a:solidFill>
              </a:rPr>
              <a:t>ΕΦΑΡΜΟΓΗ</a:t>
            </a:r>
            <a:endParaRPr lang="en-US" dirty="0" smtClean="0">
              <a:solidFill>
                <a:srgbClr val="668C6B"/>
              </a:solidFill>
            </a:endParaRPr>
          </a:p>
        </p:txBody>
      </p:sp>
      <p:sp>
        <p:nvSpPr>
          <p:cNvPr id="862213" name="Rectangle 5"/>
          <p:cNvSpPr>
            <a:spLocks noChangeArrowheads="1"/>
          </p:cNvSpPr>
          <p:nvPr/>
        </p:nvSpPr>
        <p:spPr bwMode="auto">
          <a:xfrm>
            <a:off x="566738" y="820738"/>
            <a:ext cx="8577262" cy="830997"/>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Η Επίπτωση των ΞΑΕ σε Ενοίκια και Μισθούς στη Σιγκαπούρη </a:t>
            </a:r>
            <a:endParaRPr lang="en-US" sz="2400" dirty="0">
              <a:solidFill>
                <a:srgbClr val="356A41"/>
              </a:solidFill>
            </a:endParaRPr>
          </a:p>
        </p:txBody>
      </p:sp>
      <p:cxnSp>
        <p:nvCxnSpPr>
          <p:cNvPr id="2070" name="Straight Connector 12"/>
          <p:cNvCxnSpPr>
            <a:cxnSpLocks noChangeShapeType="1"/>
          </p:cNvCxnSpPr>
          <p:nvPr/>
        </p:nvCxnSpPr>
        <p:spPr bwMode="auto">
          <a:xfrm>
            <a:off x="566738" y="682625"/>
            <a:ext cx="2695575" cy="0"/>
          </a:xfrm>
          <a:prstGeom prst="line">
            <a:avLst/>
          </a:prstGeom>
          <a:noFill/>
          <a:ln w="19050" cap="rnd" algn="ctr">
            <a:solidFill>
              <a:srgbClr val="A4C695"/>
            </a:solidFill>
            <a:prstDash val="sysDash"/>
            <a:round/>
            <a:headEnd/>
            <a:tailEnd/>
          </a:ln>
        </p:spPr>
      </p:cxnSp>
      <p:sp>
        <p:nvSpPr>
          <p:cNvPr id="41" name="Rectangle 40"/>
          <p:cNvSpPr/>
          <p:nvPr/>
        </p:nvSpPr>
        <p:spPr>
          <a:xfrm>
            <a:off x="566738" y="1625600"/>
            <a:ext cx="8320087" cy="4530471"/>
          </a:xfrm>
          <a:prstGeom prst="rect">
            <a:avLst/>
          </a:prstGeom>
          <a:noFill/>
        </p:spPr>
        <p:txBody>
          <a:bodyPr wrap="square">
            <a:spAutoFit/>
          </a:bodyPr>
          <a:lstStyle/>
          <a:p>
            <a:pPr>
              <a:spcBef>
                <a:spcPct val="10000"/>
              </a:spcBef>
              <a:spcAft>
                <a:spcPct val="10000"/>
              </a:spcAft>
              <a:defRPr/>
            </a:pPr>
            <a:r>
              <a:rPr lang="el-GR" sz="2000" b="0" dirty="0" smtClean="0"/>
              <a:t>Για να αναλύσουμε την επίπτωση των ΞΑΕ σε μισθούς και ενοίκια μπορούμε να ακολουθήσουμε δύο μεθόδους:</a:t>
            </a:r>
            <a:endParaRPr lang="en-US" sz="2000" b="0" dirty="0"/>
          </a:p>
          <a:p>
            <a:pPr marL="342900" indent="-342900">
              <a:spcBef>
                <a:spcPct val="10000"/>
              </a:spcBef>
              <a:spcAft>
                <a:spcPct val="10000"/>
              </a:spcAft>
              <a:buFont typeface="Arial" pitchFamily="34" charset="0"/>
              <a:buChar char="•"/>
              <a:defRPr/>
            </a:pPr>
            <a:r>
              <a:rPr lang="el-GR" sz="2000" b="0" dirty="0" smtClean="0"/>
              <a:t>Πρώτον, μπορούμε να υπολογίσουμε το οριακό προϊόν κεφαλαίου στη Σιγκαπούρη, χρησιμοποιώντας μια συνάρτηση παραγωγής που να ισχύει για το σύνολο της οικονομίας. </a:t>
            </a:r>
            <a:endParaRPr lang="en-US" sz="2000" b="0" dirty="0"/>
          </a:p>
          <a:p>
            <a:pPr marL="342900" indent="-342900">
              <a:spcBef>
                <a:spcPct val="10000"/>
              </a:spcBef>
              <a:spcAft>
                <a:spcPct val="10000"/>
              </a:spcAft>
              <a:buFont typeface="Arial" pitchFamily="34" charset="0"/>
              <a:buChar char="•"/>
              <a:defRPr/>
            </a:pPr>
            <a:r>
              <a:rPr lang="el-GR" sz="2000" b="0" dirty="0" smtClean="0"/>
              <a:t>Η δεύτερη προσέγγιση είναι η εξής:</a:t>
            </a:r>
            <a:endParaRPr lang="en-US" sz="2000" b="0" dirty="0"/>
          </a:p>
          <a:p>
            <a:pPr marL="800100" lvl="1" indent="-342900">
              <a:spcBef>
                <a:spcPct val="10000"/>
              </a:spcBef>
              <a:spcAft>
                <a:spcPct val="10000"/>
              </a:spcAft>
              <a:buFont typeface="Arial" pitchFamily="34" charset="0"/>
              <a:buChar char="•"/>
              <a:defRPr/>
            </a:pPr>
            <a:r>
              <a:rPr lang="el-GR" sz="2000" b="0" dirty="0" smtClean="0"/>
              <a:t>Εάν υπήρχε ενοικίαση αντί αγοράς του κεφαλαίου, ποιο θα ήταν το ενοίκιο; </a:t>
            </a:r>
            <a:endParaRPr lang="en-US" sz="2000" b="0" dirty="0"/>
          </a:p>
          <a:p>
            <a:pPr marL="800100" lvl="1" indent="-342900">
              <a:spcBef>
                <a:spcPct val="10000"/>
              </a:spcBef>
              <a:spcAft>
                <a:spcPct val="10000"/>
              </a:spcAft>
              <a:buFont typeface="Arial" pitchFamily="34" charset="0"/>
              <a:buChar char="•"/>
              <a:defRPr/>
            </a:pPr>
            <a:r>
              <a:rPr lang="el-GR" sz="2000" b="0" dirty="0" smtClean="0"/>
              <a:t>Ο ενοικιαστής του κεφαλαίου πρέπει να καρπωθεί το ίδιο ποσοστό απόδοσης από την ενοικίαση του κεφαλαιουχικού εξοπλισμού που θα καρπωνόταν εάν επένδυε κάπου αλλού.</a:t>
            </a:r>
            <a:endParaRPr lang="en-US" sz="2000" b="0" dirty="0"/>
          </a:p>
          <a:p>
            <a:pPr marL="800100" lvl="1" indent="-342900">
              <a:spcBef>
                <a:spcPct val="10000"/>
              </a:spcBef>
              <a:spcAft>
                <a:spcPct val="10000"/>
              </a:spcAft>
              <a:buFont typeface="Arial" pitchFamily="34" charset="0"/>
              <a:buChar char="•"/>
              <a:defRPr/>
            </a:pPr>
            <a:r>
              <a:rPr lang="el-GR" sz="2000" b="0" dirty="0" smtClean="0"/>
              <a:t>Το πραγματικό ενοίκιο είναι </a:t>
            </a:r>
            <a:r>
              <a:rPr lang="en-US" sz="2000" b="0" dirty="0" smtClean="0"/>
              <a:t>:</a:t>
            </a:r>
            <a:endParaRPr lang="en-US" sz="2000" b="0" dirty="0"/>
          </a:p>
          <a:p>
            <a:pPr marL="342900" indent="-342900">
              <a:spcBef>
                <a:spcPct val="10000"/>
              </a:spcBef>
              <a:spcAft>
                <a:spcPct val="10000"/>
              </a:spcAft>
              <a:buFont typeface="Arial" pitchFamily="34" charset="0"/>
              <a:buChar char="•"/>
              <a:defRPr/>
            </a:pPr>
            <a:endParaRPr lang="en-US" sz="2400" b="0" dirty="0"/>
          </a:p>
        </p:txBody>
      </p:sp>
      <p:graphicFrame>
        <p:nvGraphicFramePr>
          <p:cNvPr id="4" name="Object 18"/>
          <p:cNvGraphicFramePr>
            <a:graphicFrameLocks noChangeAspect="1"/>
          </p:cNvGraphicFramePr>
          <p:nvPr/>
        </p:nvGraphicFramePr>
        <p:xfrm>
          <a:off x="3990975" y="5767388"/>
          <a:ext cx="2171700" cy="790575"/>
        </p:xfrm>
        <a:graphic>
          <a:graphicData uri="http://schemas.openxmlformats.org/presentationml/2006/ole">
            <p:oleObj spid="_x0000_s2067" name="Equation" r:id="rId4" imgW="914400" imgH="393700" progId="Equation.3">
              <p:embed/>
            </p:oleObj>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2211"/>
                                        </p:tgtEl>
                                        <p:attrNameLst>
                                          <p:attrName>style.visibility</p:attrName>
                                        </p:attrNameLst>
                                      </p:cBhvr>
                                      <p:to>
                                        <p:strVal val="visible"/>
                                      </p:to>
                                    </p:set>
                                    <p:animEffect transition="in" filter="wipe(left)">
                                      <p:cBhvr>
                                        <p:cTn id="7" dur="500"/>
                                        <p:tgtEl>
                                          <p:spTgt spid="8622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62213"/>
                                        </p:tgtEl>
                                        <p:attrNameLst>
                                          <p:attrName>style.visibility</p:attrName>
                                        </p:attrNameLst>
                                      </p:cBhvr>
                                      <p:to>
                                        <p:strVal val="visible"/>
                                      </p:to>
                                    </p:set>
                                    <p:animEffect transition="in" filter="wipe(left)">
                                      <p:cBhvr>
                                        <p:cTn id="11" dur="500"/>
                                        <p:tgtEl>
                                          <p:spTgt spid="8622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1">
                                            <p:txEl>
                                              <p:pRg st="0" end="0"/>
                                            </p:txEl>
                                          </p:spTgt>
                                        </p:tgtEl>
                                        <p:attrNameLst>
                                          <p:attrName>style.visibility</p:attrName>
                                        </p:attrNameLst>
                                      </p:cBhvr>
                                      <p:to>
                                        <p:strVal val="visible"/>
                                      </p:to>
                                    </p:set>
                                    <p:animEffect transition="in" filter="wipe(left)">
                                      <p:cBhvr>
                                        <p:cTn id="15" dur="500"/>
                                        <p:tgtEl>
                                          <p:spTgt spid="41">
                                            <p:txEl>
                                              <p:pRg st="0" end="0"/>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1">
                                            <p:txEl>
                                              <p:pRg st="1" end="1"/>
                                            </p:txEl>
                                          </p:spTgt>
                                        </p:tgtEl>
                                        <p:attrNameLst>
                                          <p:attrName>style.visibility</p:attrName>
                                        </p:attrNameLst>
                                      </p:cBhvr>
                                      <p:to>
                                        <p:strVal val="visible"/>
                                      </p:to>
                                    </p:set>
                                    <p:animEffect transition="in" filter="wipe(left)">
                                      <p:cBhvr>
                                        <p:cTn id="19" dur="500"/>
                                        <p:tgtEl>
                                          <p:spTgt spid="4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1">
                                            <p:txEl>
                                              <p:pRg st="2" end="2"/>
                                            </p:txEl>
                                          </p:spTgt>
                                        </p:tgtEl>
                                        <p:attrNameLst>
                                          <p:attrName>style.visibility</p:attrName>
                                        </p:attrNameLst>
                                      </p:cBhvr>
                                      <p:to>
                                        <p:strVal val="visible"/>
                                      </p:to>
                                    </p:set>
                                    <p:animEffect transition="in" filter="wipe(left)">
                                      <p:cBhvr>
                                        <p:cTn id="24" dur="500"/>
                                        <p:tgtEl>
                                          <p:spTgt spid="4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1">
                                            <p:txEl>
                                              <p:pRg st="3" end="3"/>
                                            </p:txEl>
                                          </p:spTgt>
                                        </p:tgtEl>
                                        <p:attrNameLst>
                                          <p:attrName>style.visibility</p:attrName>
                                        </p:attrNameLst>
                                      </p:cBhvr>
                                      <p:to>
                                        <p:strVal val="visible"/>
                                      </p:to>
                                    </p:set>
                                    <p:animEffect transition="in" filter="wipe(left)">
                                      <p:cBhvr>
                                        <p:cTn id="29" dur="500"/>
                                        <p:tgtEl>
                                          <p:spTgt spid="41">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1">
                                            <p:txEl>
                                              <p:pRg st="4" end="4"/>
                                            </p:txEl>
                                          </p:spTgt>
                                        </p:tgtEl>
                                        <p:attrNameLst>
                                          <p:attrName>style.visibility</p:attrName>
                                        </p:attrNameLst>
                                      </p:cBhvr>
                                      <p:to>
                                        <p:strVal val="visible"/>
                                      </p:to>
                                    </p:set>
                                    <p:animEffect transition="in" filter="wipe(left)">
                                      <p:cBhvr>
                                        <p:cTn id="34" dur="500"/>
                                        <p:tgtEl>
                                          <p:spTgt spid="41">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1">
                                            <p:txEl>
                                              <p:pRg st="5" end="5"/>
                                            </p:txEl>
                                          </p:spTgt>
                                        </p:tgtEl>
                                        <p:attrNameLst>
                                          <p:attrName>style.visibility</p:attrName>
                                        </p:attrNameLst>
                                      </p:cBhvr>
                                      <p:to>
                                        <p:strVal val="visible"/>
                                      </p:to>
                                    </p:set>
                                    <p:animEffect transition="in" filter="wipe(left)">
                                      <p:cBhvr>
                                        <p:cTn id="39" dur="500"/>
                                        <p:tgtEl>
                                          <p:spTgt spid="41">
                                            <p:txEl>
                                              <p:pRg st="5" end="5"/>
                                            </p:txEl>
                                          </p:spTgt>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1" grpId="0" autoUpdateAnimBg="0"/>
      <p:bldP spid="862213" grpId="0" autoUpdateAnimBg="0"/>
      <p:bldP spid="41" grpId="0" uiExpand="1" build="p" bldLvl="2"/>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39"/>
          <p:cNvGrpSpPr>
            <a:grpSpLocks/>
          </p:cNvGrpSpPr>
          <p:nvPr/>
        </p:nvGrpSpPr>
        <p:grpSpPr bwMode="auto">
          <a:xfrm>
            <a:off x="566738" y="1274763"/>
            <a:ext cx="8320087" cy="5067300"/>
            <a:chOff x="566738" y="2200275"/>
            <a:chExt cx="7805737" cy="4219575"/>
          </a:xfrm>
        </p:grpSpPr>
        <p:sp>
          <p:nvSpPr>
            <p:cNvPr id="93195" name="Rectangle 37"/>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93196" name="Rectangle 38"/>
            <p:cNvSpPr>
              <a:spLocks noChangeArrowheads="1"/>
            </p:cNvSpPr>
            <p:nvPr/>
          </p:nvSpPr>
          <p:spPr bwMode="auto">
            <a:xfrm>
              <a:off x="581024" y="2219326"/>
              <a:ext cx="7772401" cy="266476"/>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40" name="Text Box 7"/>
          <p:cNvSpPr txBox="1">
            <a:spLocks noChangeArrowheads="1"/>
          </p:cNvSpPr>
          <p:nvPr/>
        </p:nvSpPr>
        <p:spPr bwMode="auto">
          <a:xfrm>
            <a:off x="585788" y="1295400"/>
            <a:ext cx="2662237" cy="287338"/>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ΠΙΝΑΚΑΣ </a:t>
            </a:r>
            <a:r>
              <a:rPr lang="en-US" dirty="0" smtClean="0">
                <a:solidFill>
                  <a:srgbClr val="831951"/>
                </a:solidFill>
              </a:rPr>
              <a:t> </a:t>
            </a:r>
            <a:r>
              <a:rPr lang="en-US" dirty="0"/>
              <a:t>5-2 </a:t>
            </a:r>
            <a:r>
              <a:rPr lang="en-US" dirty="0">
                <a:solidFill>
                  <a:schemeClr val="bg2"/>
                </a:solidFill>
              </a:rPr>
              <a:t>(1 </a:t>
            </a:r>
            <a:r>
              <a:rPr lang="el-GR" dirty="0" smtClean="0">
                <a:solidFill>
                  <a:schemeClr val="bg2"/>
                </a:solidFill>
              </a:rPr>
              <a:t>από</a:t>
            </a:r>
            <a:r>
              <a:rPr lang="en-US" dirty="0" smtClean="0">
                <a:solidFill>
                  <a:schemeClr val="bg2"/>
                </a:solidFill>
              </a:rPr>
              <a:t> </a:t>
            </a:r>
            <a:r>
              <a:rPr lang="en-US" dirty="0">
                <a:solidFill>
                  <a:schemeClr val="bg2"/>
                </a:solidFill>
              </a:rPr>
              <a:t>2)</a:t>
            </a:r>
          </a:p>
        </p:txBody>
      </p:sp>
      <p:sp>
        <p:nvSpPr>
          <p:cNvPr id="42" name="Rectangle 41"/>
          <p:cNvSpPr>
            <a:spLocks noChangeArrowheads="1"/>
          </p:cNvSpPr>
          <p:nvPr/>
        </p:nvSpPr>
        <p:spPr bwMode="auto">
          <a:xfrm>
            <a:off x="704850" y="3192463"/>
            <a:ext cx="8067675" cy="301942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93188" name="Rectangle 14"/>
          <p:cNvSpPr>
            <a:spLocks noChangeArrowheads="1"/>
          </p:cNvSpPr>
          <p:nvPr/>
        </p:nvSpPr>
        <p:spPr bwMode="auto">
          <a:xfrm>
            <a:off x="566738" y="476250"/>
            <a:ext cx="2681287" cy="190500"/>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93189" name="Rectangle 3"/>
          <p:cNvSpPr>
            <a:spLocks noGrp="1" noChangeArrowheads="1"/>
          </p:cNvSpPr>
          <p:nvPr>
            <p:ph type="title"/>
          </p:nvPr>
        </p:nvSpPr>
        <p:spPr>
          <a:xfrm>
            <a:off x="566738" y="0"/>
            <a:ext cx="8577262" cy="944563"/>
          </a:xfrm>
        </p:spPr>
        <p:txBody>
          <a:bodyPr/>
          <a:lstStyle/>
          <a:p>
            <a:r>
              <a:rPr lang="el-GR" dirty="0" smtClean="0">
                <a:solidFill>
                  <a:srgbClr val="668C6B"/>
                </a:solidFill>
              </a:rPr>
              <a:t>ΕΦΑΡΜΟΓΗ</a:t>
            </a:r>
            <a:endParaRPr lang="en-US" dirty="0" smtClean="0">
              <a:solidFill>
                <a:srgbClr val="668C6B"/>
              </a:solidFill>
            </a:endParaRPr>
          </a:p>
        </p:txBody>
      </p:sp>
      <p:sp>
        <p:nvSpPr>
          <p:cNvPr id="93190" name="Rectangle 5"/>
          <p:cNvSpPr>
            <a:spLocks noChangeArrowheads="1"/>
          </p:cNvSpPr>
          <p:nvPr/>
        </p:nvSpPr>
        <p:spPr bwMode="auto">
          <a:xfrm>
            <a:off x="566738" y="820738"/>
            <a:ext cx="8577262" cy="400110"/>
          </a:xfrm>
          <a:prstGeom prst="rect">
            <a:avLst/>
          </a:prstGeom>
          <a:noFill/>
          <a:ln w="9525" algn="ctr">
            <a:noFill/>
            <a:miter lim="800000"/>
            <a:headEnd/>
            <a:tailEnd/>
          </a:ln>
        </p:spPr>
        <p:txBody>
          <a:bodyPr>
            <a:spAutoFit/>
          </a:bodyPr>
          <a:lstStyle/>
          <a:p>
            <a:pPr>
              <a:spcBef>
                <a:spcPct val="20000"/>
              </a:spcBef>
            </a:pPr>
            <a:r>
              <a:rPr lang="el-GR" sz="2000" dirty="0" smtClean="0">
                <a:solidFill>
                  <a:srgbClr val="356A41"/>
                </a:solidFill>
              </a:rPr>
              <a:t>Η Επίπτωση των ΞΑΕ σε Ενοίκια και Μισθούς στη Σιγκαπούρη </a:t>
            </a:r>
            <a:endParaRPr lang="en-US" sz="2000" dirty="0" smtClean="0">
              <a:solidFill>
                <a:srgbClr val="356A41"/>
              </a:solidFill>
            </a:endParaRPr>
          </a:p>
        </p:txBody>
      </p:sp>
      <p:cxnSp>
        <p:nvCxnSpPr>
          <p:cNvPr id="93191" name="Straight Connector 12"/>
          <p:cNvCxnSpPr>
            <a:cxnSpLocks noChangeShapeType="1"/>
          </p:cNvCxnSpPr>
          <p:nvPr/>
        </p:nvCxnSpPr>
        <p:spPr bwMode="auto">
          <a:xfrm>
            <a:off x="566738" y="682625"/>
            <a:ext cx="2695575" cy="0"/>
          </a:xfrm>
          <a:prstGeom prst="line">
            <a:avLst/>
          </a:prstGeom>
          <a:noFill/>
          <a:ln w="19050" cap="rnd" algn="ctr">
            <a:solidFill>
              <a:srgbClr val="A4C695"/>
            </a:solidFill>
            <a:prstDash val="sysDash"/>
            <a:round/>
            <a:headEnd/>
            <a:tailEnd/>
          </a:ln>
        </p:spPr>
      </p:cxnSp>
      <p:sp>
        <p:nvSpPr>
          <p:cNvPr id="41" name="Rectangle 40"/>
          <p:cNvSpPr>
            <a:spLocks noChangeArrowheads="1"/>
          </p:cNvSpPr>
          <p:nvPr/>
        </p:nvSpPr>
        <p:spPr bwMode="auto">
          <a:xfrm>
            <a:off x="566738" y="1617663"/>
            <a:ext cx="8320087" cy="1323439"/>
          </a:xfrm>
          <a:prstGeom prst="rect">
            <a:avLst/>
          </a:prstGeom>
          <a:noFill/>
          <a:ln w="9525">
            <a:noFill/>
            <a:miter lim="800000"/>
            <a:headEnd/>
            <a:tailEnd/>
          </a:ln>
        </p:spPr>
        <p:txBody>
          <a:bodyPr>
            <a:spAutoFit/>
          </a:bodyPr>
          <a:lstStyle/>
          <a:p>
            <a:pPr>
              <a:spcBef>
                <a:spcPct val="10000"/>
              </a:spcBef>
              <a:spcAft>
                <a:spcPct val="10000"/>
              </a:spcAft>
            </a:pPr>
            <a:r>
              <a:rPr lang="el-GR" sz="2000" b="0" dirty="0" smtClean="0"/>
              <a:t>Στο Μέρος</a:t>
            </a:r>
            <a:r>
              <a:rPr lang="en-US" sz="2000" b="0" dirty="0" smtClean="0"/>
              <a:t> A</a:t>
            </a:r>
            <a:r>
              <a:rPr lang="el-GR" sz="2000" b="0" dirty="0" smtClean="0"/>
              <a:t> χρησιμοποιείται μια προσέγγιση συνάρτησης παραγωγής προκειμένου να υπολογίσουμε τις τιμές συντελεστών, και το πραγματικό ενοίκιο μειώνεται διαχρονικά λόγω της αύξησης του κεφαλαίου. Ως αποτέλεσμα, ο ρυθμός αύξησης της παραγωγικότητας είναι αρνητικός. </a:t>
            </a:r>
            <a:endParaRPr lang="en-US" sz="2000" b="0" dirty="0"/>
          </a:p>
        </p:txBody>
      </p:sp>
      <p:pic>
        <p:nvPicPr>
          <p:cNvPr id="3" name="Picture 2"/>
          <p:cNvPicPr>
            <a:picLocks noChangeAspect="1"/>
          </p:cNvPicPr>
          <p:nvPr/>
        </p:nvPicPr>
        <p:blipFill>
          <a:blip r:embed="rId3" cstate="print"/>
          <a:srcRect/>
          <a:stretch>
            <a:fillRect/>
          </a:stretch>
        </p:blipFill>
        <p:spPr bwMode="auto">
          <a:xfrm>
            <a:off x="1504950" y="3211513"/>
            <a:ext cx="6134100" cy="2971800"/>
          </a:xfrm>
          <a:prstGeom prst="rect">
            <a:avLst/>
          </a:prstGeom>
          <a:noFill/>
          <a:ln w="9525">
            <a:noFill/>
            <a:miter lim="800000"/>
            <a:headEnd/>
            <a:tailEnd/>
          </a:ln>
        </p:spPr>
      </p:pic>
      <p:sp>
        <p:nvSpPr>
          <p:cNvPr id="93194" name="Text Box 13"/>
          <p:cNvSpPr txBox="1">
            <a:spLocks noChangeArrowheads="1"/>
          </p:cNvSpPr>
          <p:nvPr/>
        </p:nvSpPr>
        <p:spPr bwMode="auto">
          <a:xfrm>
            <a:off x="3289300" y="1247775"/>
            <a:ext cx="4244624" cy="307777"/>
          </a:xfrm>
          <a:prstGeom prst="rect">
            <a:avLst/>
          </a:prstGeom>
          <a:noFill/>
          <a:ln w="9525">
            <a:noFill/>
            <a:miter lim="800000"/>
            <a:headEnd/>
            <a:tailEnd/>
          </a:ln>
        </p:spPr>
        <p:txBody>
          <a:bodyPr wrap="none">
            <a:spAutoFit/>
          </a:bodyPr>
          <a:lstStyle/>
          <a:p>
            <a:r>
              <a:rPr lang="el-GR" dirty="0" smtClean="0">
                <a:solidFill>
                  <a:srgbClr val="8A3A6A"/>
                </a:solidFill>
              </a:rPr>
              <a:t>Πραγματικό Ενοίκιο και Μισθοί στη Σιγκαπούρη</a:t>
            </a:r>
            <a:endParaRPr lang="en-US" dirty="0">
              <a:solidFill>
                <a:srgbClr val="8A3A6A"/>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left)">
                                      <p:cBhvr>
                                        <p:cTn id="13" dur="500"/>
                                        <p:tgtEl>
                                          <p:spTgt spid="40"/>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left)">
                                      <p:cBhvr>
                                        <p:cTn id="17" dur="500"/>
                                        <p:tgtEl>
                                          <p:spTgt spid="4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1">
                                            <p:txEl>
                                              <p:pRg st="0" end="0"/>
                                            </p:txEl>
                                          </p:spTgt>
                                        </p:tgtEl>
                                        <p:attrNameLst>
                                          <p:attrName>style.visibility</p:attrName>
                                        </p:attrNameLst>
                                      </p:cBhvr>
                                      <p:to>
                                        <p:strVal val="visible"/>
                                      </p:to>
                                    </p:set>
                                    <p:animEffect transition="in" filter="wipe(left)">
                                      <p:cBhvr>
                                        <p:cTn id="21" dur="500"/>
                                        <p:tgtEl>
                                          <p:spTgt spid="41">
                                            <p:txEl>
                                              <p:pRg st="0" end="0"/>
                                            </p:txEl>
                                          </p:spTgt>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animBg="1"/>
      <p:bldP spid="41" grpId="0" uiExpand="1" build="p" bldLvl="2"/>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0" name="Group 39"/>
          <p:cNvGrpSpPr>
            <a:grpSpLocks/>
          </p:cNvGrpSpPr>
          <p:nvPr/>
        </p:nvGrpSpPr>
        <p:grpSpPr bwMode="auto">
          <a:xfrm>
            <a:off x="598488" y="1503363"/>
            <a:ext cx="8283575" cy="5113337"/>
            <a:chOff x="566738" y="2200275"/>
            <a:chExt cx="7805737" cy="4219575"/>
          </a:xfrm>
        </p:grpSpPr>
        <p:sp>
          <p:nvSpPr>
            <p:cNvPr id="19473" name="Rectangle 2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9474" name="Rectangle 30"/>
            <p:cNvSpPr>
              <a:spLocks noChangeArrowheads="1"/>
            </p:cNvSpPr>
            <p:nvPr/>
          </p:nvSpPr>
          <p:spPr bwMode="auto">
            <a:xfrm>
              <a:off x="600074" y="2204912"/>
              <a:ext cx="7772401" cy="292823"/>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862213" name="Rectangle 5"/>
          <p:cNvSpPr>
            <a:spLocks noChangeArrowheads="1"/>
          </p:cNvSpPr>
          <p:nvPr/>
        </p:nvSpPr>
        <p:spPr bwMode="auto">
          <a:xfrm>
            <a:off x="174172" y="609601"/>
            <a:ext cx="8707892" cy="646331"/>
          </a:xfrm>
          <a:prstGeom prst="rect">
            <a:avLst/>
          </a:prstGeom>
          <a:noFill/>
          <a:ln w="9525" algn="ctr">
            <a:noFill/>
            <a:miter lim="800000"/>
            <a:headEnd/>
            <a:tailEnd/>
          </a:ln>
        </p:spPr>
        <p:txBody>
          <a:bodyPr wrap="square">
            <a:spAutoFit/>
          </a:bodyPr>
          <a:lstStyle/>
          <a:p>
            <a:pPr>
              <a:spcBef>
                <a:spcPct val="20000"/>
              </a:spcBef>
            </a:pPr>
            <a:r>
              <a:rPr lang="el-GR" sz="1800" dirty="0" smtClean="0">
                <a:solidFill>
                  <a:srgbClr val="356A41"/>
                </a:solidFill>
              </a:rPr>
              <a:t>Επιπτώσεις της Μετανάστευσης Βραχυπρόθεσμα:  Υπόδειγμα Συγκεκριμένων Συντελεστών </a:t>
            </a:r>
            <a:endParaRPr lang="en-US" sz="1800" dirty="0">
              <a:solidFill>
                <a:srgbClr val="356A41"/>
              </a:solidFill>
            </a:endParaRPr>
          </a:p>
        </p:txBody>
      </p:sp>
      <p:sp>
        <p:nvSpPr>
          <p:cNvPr id="862214" name="Rectangle 6"/>
          <p:cNvSpPr>
            <a:spLocks noChangeArrowheads="1"/>
          </p:cNvSpPr>
          <p:nvPr/>
        </p:nvSpPr>
        <p:spPr bwMode="auto">
          <a:xfrm>
            <a:off x="595313" y="1130300"/>
            <a:ext cx="7947025" cy="396875"/>
          </a:xfrm>
          <a:prstGeom prst="rect">
            <a:avLst/>
          </a:prstGeom>
          <a:noFill/>
          <a:ln w="9525" algn="ctr">
            <a:noFill/>
            <a:miter lim="800000"/>
            <a:headEnd/>
            <a:tailEnd/>
          </a:ln>
        </p:spPr>
        <p:txBody>
          <a:bodyPr>
            <a:spAutoFit/>
          </a:bodyPr>
          <a:lstStyle/>
          <a:p>
            <a:pPr>
              <a:spcBef>
                <a:spcPct val="20000"/>
              </a:spcBef>
            </a:pPr>
            <a:r>
              <a:rPr lang="el-GR" sz="2000" dirty="0" smtClean="0">
                <a:solidFill>
                  <a:srgbClr val="3D68AF"/>
                </a:solidFill>
              </a:rPr>
              <a:t>Καθορισμός Μισθού</a:t>
            </a:r>
            <a:r>
              <a:rPr lang="en-US" sz="2000" dirty="0" smtClean="0">
                <a:solidFill>
                  <a:srgbClr val="3D68AF"/>
                </a:solidFill>
              </a:rPr>
              <a:t> </a:t>
            </a:r>
            <a:endParaRPr lang="en-US" sz="2000" dirty="0">
              <a:solidFill>
                <a:srgbClr val="3D68AF"/>
              </a:solidFill>
            </a:endParaRPr>
          </a:p>
        </p:txBody>
      </p:sp>
      <p:sp>
        <p:nvSpPr>
          <p:cNvPr id="19" name="Text Box 7"/>
          <p:cNvSpPr txBox="1">
            <a:spLocks noChangeArrowheads="1"/>
          </p:cNvSpPr>
          <p:nvPr/>
        </p:nvSpPr>
        <p:spPr bwMode="auto">
          <a:xfrm>
            <a:off x="628650" y="1784350"/>
            <a:ext cx="1328738"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5-1</a:t>
            </a:r>
          </a:p>
        </p:txBody>
      </p:sp>
      <p:sp>
        <p:nvSpPr>
          <p:cNvPr id="21" name="Rectangle 20"/>
          <p:cNvSpPr>
            <a:spLocks noChangeArrowheads="1"/>
          </p:cNvSpPr>
          <p:nvPr/>
        </p:nvSpPr>
        <p:spPr bwMode="auto">
          <a:xfrm>
            <a:off x="5403850" y="1860550"/>
            <a:ext cx="3376613" cy="4573560"/>
          </a:xfrm>
          <a:prstGeom prst="rect">
            <a:avLst/>
          </a:prstGeom>
          <a:noFill/>
          <a:ln w="9525">
            <a:noFill/>
            <a:miter lim="800000"/>
            <a:headEnd/>
            <a:tailEnd/>
          </a:ln>
        </p:spPr>
        <p:txBody>
          <a:bodyPr>
            <a:spAutoFit/>
          </a:bodyPr>
          <a:lstStyle/>
          <a:p>
            <a:pPr>
              <a:spcBef>
                <a:spcPct val="10000"/>
              </a:spcBef>
              <a:spcAft>
                <a:spcPct val="10000"/>
              </a:spcAft>
            </a:pPr>
            <a:r>
              <a:rPr lang="el-GR" sz="1600" b="0" dirty="0" smtClean="0"/>
              <a:t>Ο εγχώριος μισθός καθορίζεται στο σημείο</a:t>
            </a:r>
            <a:r>
              <a:rPr lang="en-US" sz="1600" b="0" dirty="0" smtClean="0"/>
              <a:t> </a:t>
            </a:r>
            <a:r>
              <a:rPr lang="en-US" sz="1600" b="0" i="1" dirty="0"/>
              <a:t>A, </a:t>
            </a:r>
            <a:r>
              <a:rPr lang="el-GR" sz="1600" b="0" dirty="0" smtClean="0"/>
              <a:t>την τομή των καμπυλών οριακού προϊόντος εργασίας </a:t>
            </a:r>
            <a:r>
              <a:rPr lang="en-US" sz="1600" b="0" i="1" dirty="0" smtClean="0"/>
              <a:t>P</a:t>
            </a:r>
            <a:r>
              <a:rPr lang="en-US" sz="1600" b="0" i="1" baseline="-25000" dirty="0" smtClean="0"/>
              <a:t>M</a:t>
            </a:r>
            <a:r>
              <a:rPr lang="en-US" sz="1600" b="0" i="1" dirty="0" smtClean="0"/>
              <a:t> </a:t>
            </a:r>
            <a:r>
              <a:rPr lang="en-US" sz="1600" b="0" dirty="0"/>
              <a:t>•</a:t>
            </a:r>
            <a:r>
              <a:rPr lang="en-US" sz="1600" b="0" i="1" dirty="0"/>
              <a:t> MPL</a:t>
            </a:r>
            <a:r>
              <a:rPr lang="en-US" sz="1600" b="0" i="1" baseline="-25000" dirty="0"/>
              <a:t>M</a:t>
            </a:r>
            <a:r>
              <a:rPr lang="en-US" sz="1600" b="0" i="1" dirty="0"/>
              <a:t> </a:t>
            </a:r>
            <a:r>
              <a:rPr lang="el-GR" sz="1600" b="0" dirty="0" smtClean="0"/>
              <a:t>και</a:t>
            </a:r>
            <a:r>
              <a:rPr lang="en-US" sz="1600" b="0" i="1" dirty="0" smtClean="0"/>
              <a:t> </a:t>
            </a:r>
            <a:r>
              <a:rPr lang="en-US" sz="1600" b="0" i="1" dirty="0"/>
              <a:t>P</a:t>
            </a:r>
            <a:r>
              <a:rPr lang="en-US" sz="1600" b="0" i="1" baseline="-25000" dirty="0"/>
              <a:t>A</a:t>
            </a:r>
            <a:r>
              <a:rPr lang="en-US" sz="1600" b="0" dirty="0"/>
              <a:t> •</a:t>
            </a:r>
            <a:r>
              <a:rPr lang="en-US" sz="1600" b="0" i="1" dirty="0"/>
              <a:t> MPL</a:t>
            </a:r>
            <a:r>
              <a:rPr lang="en-US" sz="1600" b="0" i="1" baseline="-25000" dirty="0"/>
              <a:t>A</a:t>
            </a:r>
            <a:r>
              <a:rPr lang="en-US" sz="1600" b="0" dirty="0"/>
              <a:t> </a:t>
            </a:r>
            <a:r>
              <a:rPr lang="el-GR" sz="1600" b="0" dirty="0" smtClean="0"/>
              <a:t>στη μεταποίηση και στη γεωργία αντίστοιχα. </a:t>
            </a:r>
            <a:r>
              <a:rPr lang="en-US" sz="1600" b="0" dirty="0" smtClean="0"/>
              <a:t> </a:t>
            </a:r>
            <a:endParaRPr lang="en-US" sz="1600" b="0" dirty="0"/>
          </a:p>
          <a:p>
            <a:pPr>
              <a:spcBef>
                <a:spcPct val="10000"/>
              </a:spcBef>
              <a:spcAft>
                <a:spcPct val="10000"/>
              </a:spcAft>
            </a:pPr>
            <a:r>
              <a:rPr lang="el-GR" sz="1600" b="0" dirty="0" smtClean="0"/>
              <a:t>Η ποσότητα εργασίας που χρησιμοποιείται στη μεταποίηση μετράται από αριστερά προς τα δεξιά από την αφετηρία των αξόνων </a:t>
            </a:r>
            <a:r>
              <a:rPr lang="en-US" sz="1600" b="0" dirty="0" smtClean="0"/>
              <a:t>0</a:t>
            </a:r>
            <a:r>
              <a:rPr lang="en-US" sz="1600" b="0" i="1" baseline="-25000" dirty="0" smtClean="0"/>
              <a:t>M</a:t>
            </a:r>
            <a:r>
              <a:rPr lang="en-US" sz="1600" b="0" dirty="0"/>
              <a:t>,</a:t>
            </a:r>
            <a:r>
              <a:rPr lang="en-US" sz="1600" b="0" i="1" dirty="0"/>
              <a:t> </a:t>
            </a:r>
            <a:r>
              <a:rPr lang="el-GR" sz="1600" b="0" dirty="0" smtClean="0"/>
              <a:t>ενώ η ποσότητα εργασίας που χρησιμοποιείται στη γεωργία μετράται από δεξιά προς αριστερά, από την αφετηρία των αξόνων </a:t>
            </a:r>
            <a:r>
              <a:rPr lang="en-US" sz="1600" b="0" dirty="0" smtClean="0"/>
              <a:t> 0</a:t>
            </a:r>
            <a:r>
              <a:rPr lang="en-US" sz="1600" b="0" i="1" baseline="-25000" dirty="0" smtClean="0"/>
              <a:t>A</a:t>
            </a:r>
            <a:r>
              <a:rPr lang="en-US" sz="1600" b="0" dirty="0"/>
              <a:t>.</a:t>
            </a:r>
            <a:r>
              <a:rPr lang="en-US" sz="1600" b="0" i="1" dirty="0"/>
              <a:t> </a:t>
            </a:r>
            <a:r>
              <a:rPr lang="el-GR" sz="1600" b="0" dirty="0" smtClean="0"/>
              <a:t>Στο σημείο </a:t>
            </a:r>
            <a:r>
              <a:rPr lang="en-US" sz="1600" b="0" i="1" dirty="0" smtClean="0"/>
              <a:t>A,</a:t>
            </a:r>
            <a:r>
              <a:rPr lang="el-GR" sz="1600" b="0" i="1" dirty="0" smtClean="0"/>
              <a:t> </a:t>
            </a:r>
            <a:r>
              <a:rPr lang="el-GR" sz="1600" b="0" dirty="0" smtClean="0"/>
              <a:t>χρησιμοποιούνται</a:t>
            </a:r>
            <a:r>
              <a:rPr lang="en-US" sz="1600" b="0" i="1" dirty="0" smtClean="0"/>
              <a:t> </a:t>
            </a:r>
            <a:r>
              <a:rPr lang="en-US" sz="1600" b="0" dirty="0"/>
              <a:t>0</a:t>
            </a:r>
            <a:r>
              <a:rPr lang="en-US" sz="1600" b="0" i="1" baseline="-25000" dirty="0"/>
              <a:t>M</a:t>
            </a:r>
            <a:r>
              <a:rPr lang="en-US" sz="1600" b="0" i="1" dirty="0"/>
              <a:t>L</a:t>
            </a:r>
            <a:r>
              <a:rPr lang="en-US" sz="1600" b="0" dirty="0"/>
              <a:t> </a:t>
            </a:r>
            <a:r>
              <a:rPr lang="el-GR" sz="1600" b="0" dirty="0" smtClean="0"/>
              <a:t>μονάδες εργασίας στη μεταποίηση και </a:t>
            </a:r>
            <a:r>
              <a:rPr lang="en-US" sz="1600" b="0" dirty="0" smtClean="0"/>
              <a:t>0</a:t>
            </a:r>
            <a:r>
              <a:rPr lang="en-US" sz="1600" b="0" i="1" baseline="-25000" dirty="0" smtClean="0"/>
              <a:t>A</a:t>
            </a:r>
            <a:r>
              <a:rPr lang="en-US" sz="1600" b="0" i="1" dirty="0" smtClean="0"/>
              <a:t>L </a:t>
            </a:r>
            <a:r>
              <a:rPr lang="el-GR" sz="1600" b="0" dirty="0" smtClean="0"/>
              <a:t>μονάδες εργασίας στη γεωργία.</a:t>
            </a:r>
            <a:r>
              <a:rPr lang="en-US" sz="1600" b="0" dirty="0" smtClean="0"/>
              <a:t>.</a:t>
            </a:r>
            <a:endParaRPr lang="en-US" sz="1600" b="0" dirty="0"/>
          </a:p>
        </p:txBody>
      </p:sp>
      <p:sp>
        <p:nvSpPr>
          <p:cNvPr id="34" name="Rectangle 33"/>
          <p:cNvSpPr>
            <a:spLocks noChangeArrowheads="1"/>
          </p:cNvSpPr>
          <p:nvPr/>
        </p:nvSpPr>
        <p:spPr bwMode="auto">
          <a:xfrm>
            <a:off x="700088" y="2160588"/>
            <a:ext cx="4733925" cy="360997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36" name="Picture 35" descr="fig5-1_PPT_2.gif"/>
          <p:cNvPicPr>
            <a:picLocks noChangeAspect="1"/>
          </p:cNvPicPr>
          <p:nvPr/>
        </p:nvPicPr>
        <p:blipFill>
          <a:blip r:embed="rId3" cstate="print"/>
          <a:srcRect/>
          <a:stretch>
            <a:fillRect/>
          </a:stretch>
        </p:blipFill>
        <p:spPr bwMode="auto">
          <a:xfrm>
            <a:off x="742950" y="2208213"/>
            <a:ext cx="4600575" cy="3514725"/>
          </a:xfrm>
          <a:prstGeom prst="rect">
            <a:avLst/>
          </a:prstGeom>
          <a:noFill/>
          <a:ln w="9525">
            <a:noFill/>
            <a:miter lim="800000"/>
            <a:headEnd/>
            <a:tailEnd/>
          </a:ln>
        </p:spPr>
      </p:pic>
      <p:pic>
        <p:nvPicPr>
          <p:cNvPr id="37" name="Picture 36" descr="fig5-1_PPT_3.gif"/>
          <p:cNvPicPr>
            <a:picLocks noChangeAspect="1"/>
          </p:cNvPicPr>
          <p:nvPr/>
        </p:nvPicPr>
        <p:blipFill>
          <a:blip r:embed="rId4" cstate="print"/>
          <a:srcRect/>
          <a:stretch>
            <a:fillRect/>
          </a:stretch>
        </p:blipFill>
        <p:spPr bwMode="auto">
          <a:xfrm>
            <a:off x="742950" y="2208213"/>
            <a:ext cx="4600575" cy="3514725"/>
          </a:xfrm>
          <a:prstGeom prst="rect">
            <a:avLst/>
          </a:prstGeom>
          <a:noFill/>
          <a:ln w="9525">
            <a:noFill/>
            <a:miter lim="800000"/>
            <a:headEnd/>
            <a:tailEnd/>
          </a:ln>
        </p:spPr>
      </p:pic>
      <p:pic>
        <p:nvPicPr>
          <p:cNvPr id="38" name="Picture 37" descr="fig5-1_PPT_4.gif"/>
          <p:cNvPicPr>
            <a:picLocks noChangeAspect="1"/>
          </p:cNvPicPr>
          <p:nvPr/>
        </p:nvPicPr>
        <p:blipFill>
          <a:blip r:embed="rId5" cstate="print"/>
          <a:srcRect/>
          <a:stretch>
            <a:fillRect/>
          </a:stretch>
        </p:blipFill>
        <p:spPr bwMode="auto">
          <a:xfrm>
            <a:off x="742950" y="2208213"/>
            <a:ext cx="4600575" cy="3514725"/>
          </a:xfrm>
          <a:prstGeom prst="rect">
            <a:avLst/>
          </a:prstGeom>
          <a:noFill/>
          <a:ln w="9525">
            <a:noFill/>
            <a:miter lim="800000"/>
            <a:headEnd/>
            <a:tailEnd/>
          </a:ln>
        </p:spPr>
      </p:pic>
      <p:pic>
        <p:nvPicPr>
          <p:cNvPr id="39" name="Picture 38" descr="fig5-1_PPT_5.gif"/>
          <p:cNvPicPr>
            <a:picLocks noChangeAspect="1"/>
          </p:cNvPicPr>
          <p:nvPr/>
        </p:nvPicPr>
        <p:blipFill>
          <a:blip r:embed="rId6" cstate="print"/>
          <a:srcRect/>
          <a:stretch>
            <a:fillRect/>
          </a:stretch>
        </p:blipFill>
        <p:spPr bwMode="auto">
          <a:xfrm>
            <a:off x="742950" y="2208213"/>
            <a:ext cx="4600575" cy="3514725"/>
          </a:xfrm>
          <a:prstGeom prst="rect">
            <a:avLst/>
          </a:prstGeom>
          <a:noFill/>
          <a:ln w="9525">
            <a:noFill/>
            <a:miter lim="800000"/>
            <a:headEnd/>
            <a:tailEnd/>
          </a:ln>
        </p:spPr>
      </p:pic>
      <p:sp>
        <p:nvSpPr>
          <p:cNvPr id="20" name="Rectangle 19"/>
          <p:cNvSpPr>
            <a:spLocks noChangeArrowheads="1"/>
          </p:cNvSpPr>
          <p:nvPr/>
        </p:nvSpPr>
        <p:spPr bwMode="auto">
          <a:xfrm>
            <a:off x="973138" y="407988"/>
            <a:ext cx="7273925" cy="196850"/>
          </a:xfrm>
          <a:prstGeom prst="rect">
            <a:avLst/>
          </a:prstGeom>
          <a:solidFill>
            <a:srgbClr val="F5D8A5"/>
          </a:solidFill>
          <a:ln w="9525" algn="ctr">
            <a:noFill/>
            <a:round/>
            <a:headEnd/>
            <a:tailEnd/>
          </a:ln>
        </p:spPr>
        <p:txBody>
          <a:bodyPr/>
          <a:lstStyle/>
          <a:p>
            <a:endParaRPr lang="en-US" sz="3200" b="0">
              <a:solidFill>
                <a:schemeClr val="tx2"/>
              </a:solidFill>
            </a:endParaRPr>
          </a:p>
        </p:txBody>
      </p:sp>
      <p:sp>
        <p:nvSpPr>
          <p:cNvPr id="22"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1  </a:t>
            </a:r>
            <a:r>
              <a:rPr lang="el-GR" dirty="0" smtClean="0">
                <a:solidFill>
                  <a:srgbClr val="69134B"/>
                </a:solidFill>
              </a:rPr>
              <a:t>Μετακίνηση Εργασίας Μεταξύ Χωρών</a:t>
            </a:r>
            <a:r>
              <a:rPr lang="en-US" dirty="0" smtClean="0">
                <a:solidFill>
                  <a:srgbClr val="69134B"/>
                </a:solidFill>
              </a:rPr>
              <a:t>: </a:t>
            </a:r>
            <a:r>
              <a:rPr lang="el-GR" dirty="0" smtClean="0">
                <a:solidFill>
                  <a:srgbClr val="69134B"/>
                </a:solidFill>
              </a:rPr>
              <a:t>Μετανάστευση</a:t>
            </a:r>
            <a:endParaRPr lang="en-US" dirty="0" smtClean="0">
              <a:solidFill>
                <a:srgbClr val="69134B"/>
              </a:solidFill>
            </a:endParaRPr>
          </a:p>
        </p:txBody>
      </p:sp>
      <p:cxnSp>
        <p:nvCxnSpPr>
          <p:cNvPr id="23" name="Straight Connector 22"/>
          <p:cNvCxnSpPr>
            <a:cxnSpLocks noChangeShapeType="1"/>
          </p:cNvCxnSpPr>
          <p:nvPr/>
        </p:nvCxnSpPr>
        <p:spPr bwMode="auto">
          <a:xfrm>
            <a:off x="566738" y="623888"/>
            <a:ext cx="7680325" cy="0"/>
          </a:xfrm>
          <a:prstGeom prst="line">
            <a:avLst/>
          </a:prstGeom>
          <a:noFill/>
          <a:ln w="19050" cap="rnd" algn="ctr">
            <a:solidFill>
              <a:srgbClr val="9C3A45"/>
            </a:solidFill>
            <a:prstDash val="sysDash"/>
            <a:round/>
            <a:headEnd/>
            <a:tailEnd/>
          </a:ln>
        </p:spPr>
      </p:cxnSp>
      <p:sp>
        <p:nvSpPr>
          <p:cNvPr id="18" name="TextBox 17"/>
          <p:cNvSpPr txBox="1">
            <a:spLocks noRot="1" noChangeAspect="1" noMove="1" noResize="1" noEditPoints="1" noAdjustHandles="1" noChangeArrowheads="1" noChangeShapeType="1" noTextEdit="1"/>
          </p:cNvSpPr>
          <p:nvPr/>
        </p:nvSpPr>
        <p:spPr>
          <a:xfrm>
            <a:off x="2410474" y="5794585"/>
            <a:ext cx="1650260" cy="430887"/>
          </a:xfrm>
          <a:prstGeom prst="rect">
            <a:avLst/>
          </a:prstGeom>
          <a:blipFill rotWithShape="1">
            <a:blip r:embed="rId7" cstate="print"/>
            <a:stretch>
              <a:fillRect r="-11808"/>
            </a:stretch>
          </a:blipFill>
        </p:spPr>
        <p:txBody>
          <a:bodyPr/>
          <a:lstStyle/>
          <a:p>
            <a:pPr>
              <a:spcBef>
                <a:spcPct val="10000"/>
              </a:spcBef>
              <a:spcAft>
                <a:spcPct val="10000"/>
              </a:spcAft>
              <a:defRPr/>
            </a:pPr>
            <a:r>
              <a:rPr lang="en-US">
                <a:noFill/>
              </a:rPr>
              <a:t> </a:t>
            </a:r>
          </a:p>
        </p:txBody>
      </p:sp>
      <p:pic>
        <p:nvPicPr>
          <p:cNvPr id="2" name="Picture 1"/>
          <p:cNvPicPr>
            <a:picLocks noChangeAspect="1"/>
          </p:cNvPicPr>
          <p:nvPr/>
        </p:nvPicPr>
        <p:blipFill>
          <a:blip r:embed="rId8" cstate="print"/>
          <a:srcRect/>
          <a:stretch>
            <a:fillRect/>
          </a:stretch>
        </p:blipFill>
        <p:spPr bwMode="auto">
          <a:xfrm>
            <a:off x="742950" y="2208213"/>
            <a:ext cx="4600575" cy="3514725"/>
          </a:xfrm>
          <a:prstGeom prst="rect">
            <a:avLst/>
          </a:prstGeom>
          <a:noFill/>
          <a:ln w="9525">
            <a:noFill/>
            <a:miter lim="800000"/>
            <a:headEnd/>
            <a:tailEnd/>
          </a:ln>
        </p:spPr>
      </p:pic>
      <p:sp>
        <p:nvSpPr>
          <p:cNvPr id="19472" name="Text Box 19"/>
          <p:cNvSpPr txBox="1">
            <a:spLocks noChangeArrowheads="1"/>
          </p:cNvSpPr>
          <p:nvPr/>
        </p:nvSpPr>
        <p:spPr bwMode="auto">
          <a:xfrm>
            <a:off x="2012950" y="1539875"/>
            <a:ext cx="2389308" cy="307777"/>
          </a:xfrm>
          <a:prstGeom prst="rect">
            <a:avLst/>
          </a:prstGeom>
          <a:noFill/>
          <a:ln w="9525">
            <a:noFill/>
            <a:miter lim="800000"/>
            <a:headEnd/>
            <a:tailEnd/>
          </a:ln>
        </p:spPr>
        <p:txBody>
          <a:bodyPr wrap="none">
            <a:spAutoFit/>
          </a:bodyPr>
          <a:lstStyle/>
          <a:p>
            <a:r>
              <a:rPr lang="el-GR" dirty="0" smtClean="0">
                <a:solidFill>
                  <a:srgbClr val="8A3A6A"/>
                </a:solidFill>
              </a:rPr>
              <a:t>Εγχώρια Αγορά Εργασίας</a:t>
            </a:r>
            <a:endParaRPr lang="en-US" dirty="0">
              <a:solidFill>
                <a:srgbClr val="8A3A6A"/>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par>
                                <p:cTn id="11" presetID="22" presetClass="entr" presetSubtype="8"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862213"/>
                                        </p:tgtEl>
                                        <p:attrNameLst>
                                          <p:attrName>style.visibility</p:attrName>
                                        </p:attrNameLst>
                                      </p:cBhvr>
                                      <p:to>
                                        <p:strVal val="visible"/>
                                      </p:to>
                                    </p:set>
                                    <p:animEffect transition="in" filter="wipe(left)">
                                      <p:cBhvr>
                                        <p:cTn id="17" dur="500"/>
                                        <p:tgtEl>
                                          <p:spTgt spid="862213"/>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862214"/>
                                        </p:tgtEl>
                                        <p:attrNameLst>
                                          <p:attrName>style.visibility</p:attrName>
                                        </p:attrNameLst>
                                      </p:cBhvr>
                                      <p:to>
                                        <p:strVal val="visible"/>
                                      </p:to>
                                    </p:set>
                                    <p:animEffect transition="in" filter="wipe(left)">
                                      <p:cBhvr>
                                        <p:cTn id="21" dur="500"/>
                                        <p:tgtEl>
                                          <p:spTgt spid="862214"/>
                                        </p:tgtEl>
                                      </p:cBhvr>
                                    </p:animEffect>
                                  </p:childTnLst>
                                </p:cTn>
                              </p:par>
                            </p:childTnLst>
                          </p:cTn>
                        </p:par>
                        <p:par>
                          <p:cTn id="22" fill="hold">
                            <p:stCondLst>
                              <p:cond delay="1500"/>
                            </p:stCondLst>
                            <p:childTnLst>
                              <p:par>
                                <p:cTn id="23" presetID="29" presetClass="entr" presetSubtype="0"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ppt_x</p:attrName>
                                        </p:attrNameLst>
                                      </p:cBhvr>
                                      <p:tavLst>
                                        <p:tav tm="0">
                                          <p:val>
                                            <p:strVal val="#ppt_x-.2"/>
                                          </p:val>
                                        </p:tav>
                                        <p:tav tm="100000">
                                          <p:val>
                                            <p:strVal val="#ppt_x"/>
                                          </p:val>
                                        </p:tav>
                                      </p:tavLst>
                                    </p:anim>
                                    <p:anim calcmode="lin" valueType="num">
                                      <p:cBhvr>
                                        <p:cTn id="26" dur="5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27" dur="500"/>
                                        <p:tgtEl>
                                          <p:spTgt spid="40"/>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21">
                                            <p:txEl>
                                              <p:pRg st="0" end="0"/>
                                            </p:txEl>
                                          </p:spTgt>
                                        </p:tgtEl>
                                        <p:attrNameLst>
                                          <p:attrName>style.visibility</p:attrName>
                                        </p:attrNameLst>
                                      </p:cBhvr>
                                      <p:to>
                                        <p:strVal val="visible"/>
                                      </p:to>
                                    </p:set>
                                    <p:animEffect transition="in" filter="wipe(left)">
                                      <p:cBhvr>
                                        <p:cTn id="39" dur="500"/>
                                        <p:tgtEl>
                                          <p:spTgt spid="21">
                                            <p:txEl>
                                              <p:pRg st="0" end="0"/>
                                            </p:txEl>
                                          </p:spTgt>
                                        </p:tgtEl>
                                      </p:cBhvr>
                                    </p:animEffect>
                                  </p:childTnLst>
                                </p:cTn>
                              </p:par>
                            </p:childTnLst>
                          </p:cTn>
                        </p:par>
                        <p:par>
                          <p:cTn id="40" fill="hold">
                            <p:stCondLst>
                              <p:cond delay="3500"/>
                            </p:stCondLst>
                            <p:childTnLst>
                              <p:par>
                                <p:cTn id="41" presetID="22" presetClass="entr" presetSubtype="4"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500"/>
                                        <p:tgtEl>
                                          <p:spTgt spid="2"/>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1000"/>
                                        <p:tgtEl>
                                          <p:spTgt spid="39"/>
                                        </p:tgtEl>
                                      </p:cBhvr>
                                    </p:animEffect>
                                  </p:childTnLst>
                                </p:cTn>
                              </p:par>
                            </p:childTnLst>
                          </p:cTn>
                        </p:par>
                        <p:par>
                          <p:cTn id="48" fill="hold">
                            <p:stCondLst>
                              <p:cond delay="5000"/>
                            </p:stCondLst>
                            <p:childTnLst>
                              <p:par>
                                <p:cTn id="49" presetID="22" presetClass="entr" presetSubtype="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left)">
                                      <p:cBhvr>
                                        <p:cTn id="51" dur="1000"/>
                                        <p:tgtEl>
                                          <p:spTgt spid="37"/>
                                        </p:tgtEl>
                                      </p:cBhvr>
                                    </p:animEffect>
                                  </p:childTnLst>
                                </p:cTn>
                              </p:par>
                            </p:childTnLst>
                          </p:cTn>
                        </p:par>
                        <p:par>
                          <p:cTn id="52" fill="hold">
                            <p:stCondLst>
                              <p:cond delay="6000"/>
                            </p:stCondLst>
                            <p:childTnLst>
                              <p:par>
                                <p:cTn id="53" presetID="22" presetClass="entr" presetSubtype="2" fill="hold"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right)">
                                      <p:cBhvr>
                                        <p:cTn id="55" dur="1000"/>
                                        <p:tgtEl>
                                          <p:spTgt spid="3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1">
                                            <p:txEl>
                                              <p:pRg st="1" end="1"/>
                                            </p:txEl>
                                          </p:spTgt>
                                        </p:tgtEl>
                                        <p:attrNameLst>
                                          <p:attrName>style.visibility</p:attrName>
                                        </p:attrNameLst>
                                      </p:cBhvr>
                                      <p:to>
                                        <p:strVal val="visible"/>
                                      </p:to>
                                    </p:set>
                                    <p:animEffect transition="in" filter="wipe(left)">
                                      <p:cBhvr>
                                        <p:cTn id="60" dur="500"/>
                                        <p:tgtEl>
                                          <p:spTgt spid="21">
                                            <p:txEl>
                                              <p:pRg st="1" end="1"/>
                                            </p:txEl>
                                          </p:spTgt>
                                        </p:tgtEl>
                                      </p:cBhvr>
                                    </p:animEffect>
                                  </p:childTnLst>
                                </p:cTn>
                              </p:par>
                            </p:childTnLst>
                          </p:cTn>
                        </p:par>
                        <p:par>
                          <p:cTn id="61" fill="hold">
                            <p:stCondLst>
                              <p:cond delay="500"/>
                            </p:stCondLst>
                            <p:childTnLst>
                              <p:par>
                                <p:cTn id="62" presetID="22" presetClass="entr" presetSubtype="8" fill="hold"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1000"/>
                                        <p:tgtEl>
                                          <p:spTgt spid="36"/>
                                        </p:tgtEl>
                                      </p:cBhvr>
                                    </p:animEffect>
                                  </p:childTnLst>
                                </p:cTn>
                              </p:par>
                            </p:childTnLst>
                          </p:cTn>
                        </p:par>
                        <p:par>
                          <p:cTn id="65" fill="hold">
                            <p:stCondLst>
                              <p:cond delay="1500"/>
                            </p:stCondLst>
                            <p:childTnLst>
                              <p:par>
                                <p:cTn id="66" presetID="22" presetClass="entr" presetSubtype="8" fill="hold"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wipe(left)">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3" grpId="0" autoUpdateAnimBg="0"/>
      <p:bldP spid="862214" grpId="0" autoUpdateAnimBg="0"/>
      <p:bldP spid="19" grpId="0" animBg="1"/>
      <p:bldP spid="21" grpId="0" uiExpand="1" build="p" bldLvl="2"/>
      <p:bldP spid="34" grpId="0" animBg="1"/>
      <p:bldP spid="20" grpId="0" animBg="1"/>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95233" name="Group 39"/>
          <p:cNvGrpSpPr>
            <a:grpSpLocks/>
          </p:cNvGrpSpPr>
          <p:nvPr/>
        </p:nvGrpSpPr>
        <p:grpSpPr bwMode="auto">
          <a:xfrm>
            <a:off x="566738" y="1274763"/>
            <a:ext cx="8320087" cy="5067300"/>
            <a:chOff x="566738" y="2200275"/>
            <a:chExt cx="7805737" cy="4219575"/>
          </a:xfrm>
        </p:grpSpPr>
        <p:sp>
          <p:nvSpPr>
            <p:cNvPr id="95244" name="Rectangle 37"/>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95245" name="Rectangle 38"/>
            <p:cNvSpPr>
              <a:spLocks noChangeArrowheads="1"/>
            </p:cNvSpPr>
            <p:nvPr/>
          </p:nvSpPr>
          <p:spPr bwMode="auto">
            <a:xfrm>
              <a:off x="581024" y="2219326"/>
              <a:ext cx="7772401" cy="266476"/>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95234" name="Text Box 7"/>
          <p:cNvSpPr txBox="1">
            <a:spLocks noChangeArrowheads="1"/>
          </p:cNvSpPr>
          <p:nvPr/>
        </p:nvSpPr>
        <p:spPr bwMode="auto">
          <a:xfrm>
            <a:off x="585788" y="1295400"/>
            <a:ext cx="2662237" cy="287338"/>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ΠΙΝΑΚΑΣ</a:t>
            </a:r>
            <a:r>
              <a:rPr lang="en-US" dirty="0" smtClean="0">
                <a:solidFill>
                  <a:srgbClr val="831951"/>
                </a:solidFill>
              </a:rPr>
              <a:t> </a:t>
            </a:r>
            <a:r>
              <a:rPr lang="en-US" dirty="0"/>
              <a:t>5-2 </a:t>
            </a:r>
            <a:r>
              <a:rPr lang="en-US" dirty="0">
                <a:solidFill>
                  <a:schemeClr val="bg2"/>
                </a:solidFill>
              </a:rPr>
              <a:t>(2 </a:t>
            </a:r>
            <a:r>
              <a:rPr lang="el-GR" dirty="0" smtClean="0">
                <a:solidFill>
                  <a:schemeClr val="bg2"/>
                </a:solidFill>
              </a:rPr>
              <a:t>από</a:t>
            </a:r>
            <a:r>
              <a:rPr lang="en-US" dirty="0" smtClean="0">
                <a:solidFill>
                  <a:schemeClr val="bg2"/>
                </a:solidFill>
              </a:rPr>
              <a:t> </a:t>
            </a:r>
            <a:r>
              <a:rPr lang="en-US" dirty="0">
                <a:solidFill>
                  <a:schemeClr val="bg2"/>
                </a:solidFill>
              </a:rPr>
              <a:t>2)</a:t>
            </a:r>
          </a:p>
        </p:txBody>
      </p:sp>
      <p:sp>
        <p:nvSpPr>
          <p:cNvPr id="95235" name="Rectangle 41"/>
          <p:cNvSpPr>
            <a:spLocks noChangeArrowheads="1"/>
          </p:cNvSpPr>
          <p:nvPr/>
        </p:nvSpPr>
        <p:spPr bwMode="auto">
          <a:xfrm>
            <a:off x="704850" y="3186113"/>
            <a:ext cx="8067675" cy="301942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95236" name="Rectangle 14"/>
          <p:cNvSpPr>
            <a:spLocks noChangeArrowheads="1"/>
          </p:cNvSpPr>
          <p:nvPr/>
        </p:nvSpPr>
        <p:spPr bwMode="auto">
          <a:xfrm>
            <a:off x="566738" y="476250"/>
            <a:ext cx="2681287" cy="190500"/>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95237" name="Rectangle 3"/>
          <p:cNvSpPr>
            <a:spLocks noGrp="1" noChangeArrowheads="1"/>
          </p:cNvSpPr>
          <p:nvPr>
            <p:ph type="title"/>
          </p:nvPr>
        </p:nvSpPr>
        <p:spPr>
          <a:xfrm>
            <a:off x="566738" y="0"/>
            <a:ext cx="8577262" cy="944563"/>
          </a:xfrm>
        </p:spPr>
        <p:txBody>
          <a:bodyPr/>
          <a:lstStyle/>
          <a:p>
            <a:r>
              <a:rPr lang="el-GR" dirty="0" smtClean="0">
                <a:solidFill>
                  <a:srgbClr val="668C6B"/>
                </a:solidFill>
              </a:rPr>
              <a:t>ΕΦΑΡΜΟΓΗ</a:t>
            </a:r>
            <a:endParaRPr lang="en-US" dirty="0" smtClean="0">
              <a:solidFill>
                <a:srgbClr val="668C6B"/>
              </a:solidFill>
            </a:endParaRPr>
          </a:p>
        </p:txBody>
      </p:sp>
      <p:sp>
        <p:nvSpPr>
          <p:cNvPr id="95238" name="Rectangle 5"/>
          <p:cNvSpPr>
            <a:spLocks noChangeArrowheads="1"/>
          </p:cNvSpPr>
          <p:nvPr/>
        </p:nvSpPr>
        <p:spPr bwMode="auto">
          <a:xfrm>
            <a:off x="566738" y="820738"/>
            <a:ext cx="8577262" cy="400110"/>
          </a:xfrm>
          <a:prstGeom prst="rect">
            <a:avLst/>
          </a:prstGeom>
          <a:noFill/>
          <a:ln w="9525" algn="ctr">
            <a:noFill/>
            <a:miter lim="800000"/>
            <a:headEnd/>
            <a:tailEnd/>
          </a:ln>
        </p:spPr>
        <p:txBody>
          <a:bodyPr>
            <a:spAutoFit/>
          </a:bodyPr>
          <a:lstStyle/>
          <a:p>
            <a:pPr>
              <a:spcBef>
                <a:spcPct val="20000"/>
              </a:spcBef>
            </a:pPr>
            <a:r>
              <a:rPr lang="el-GR" sz="2000" dirty="0" smtClean="0">
                <a:solidFill>
                  <a:srgbClr val="356A41"/>
                </a:solidFill>
              </a:rPr>
              <a:t>Η Επίπτωση των ΞΑΕ σε Ενοίκια και Μισθούς στη Σιγκαπούρη </a:t>
            </a:r>
            <a:endParaRPr lang="en-US" sz="2000" dirty="0" smtClean="0">
              <a:solidFill>
                <a:srgbClr val="356A41"/>
              </a:solidFill>
            </a:endParaRPr>
          </a:p>
        </p:txBody>
      </p:sp>
      <p:cxnSp>
        <p:nvCxnSpPr>
          <p:cNvPr id="95239" name="Straight Connector 12"/>
          <p:cNvCxnSpPr>
            <a:cxnSpLocks noChangeShapeType="1"/>
          </p:cNvCxnSpPr>
          <p:nvPr/>
        </p:nvCxnSpPr>
        <p:spPr bwMode="auto">
          <a:xfrm>
            <a:off x="566738" y="682625"/>
            <a:ext cx="2695575" cy="0"/>
          </a:xfrm>
          <a:prstGeom prst="line">
            <a:avLst/>
          </a:prstGeom>
          <a:noFill/>
          <a:ln w="19050" cap="rnd" algn="ctr">
            <a:solidFill>
              <a:srgbClr val="A4C695"/>
            </a:solidFill>
            <a:prstDash val="sysDash"/>
            <a:round/>
            <a:headEnd/>
            <a:tailEnd/>
          </a:ln>
        </p:spPr>
      </p:cxnSp>
      <p:sp>
        <p:nvSpPr>
          <p:cNvPr id="41" name="Rectangle 40"/>
          <p:cNvSpPr>
            <a:spLocks noChangeArrowheads="1"/>
          </p:cNvSpPr>
          <p:nvPr/>
        </p:nvSpPr>
        <p:spPr bwMode="auto">
          <a:xfrm>
            <a:off x="566738" y="1617663"/>
            <a:ext cx="8320087" cy="1508105"/>
          </a:xfrm>
          <a:prstGeom prst="rect">
            <a:avLst/>
          </a:prstGeom>
          <a:noFill/>
          <a:ln w="9525">
            <a:noFill/>
            <a:miter lim="800000"/>
            <a:headEnd/>
            <a:tailEnd/>
          </a:ln>
        </p:spPr>
        <p:txBody>
          <a:bodyPr>
            <a:spAutoFit/>
          </a:bodyPr>
          <a:lstStyle/>
          <a:p>
            <a:pPr>
              <a:spcBef>
                <a:spcPct val="10000"/>
              </a:spcBef>
              <a:spcAft>
                <a:spcPct val="10000"/>
              </a:spcAft>
            </a:pPr>
            <a:r>
              <a:rPr lang="el-GR" sz="1800" b="0" dirty="0" smtClean="0"/>
              <a:t>Στο Μέρος </a:t>
            </a:r>
            <a:r>
              <a:rPr lang="en-US" sz="1800" b="0" dirty="0" smtClean="0"/>
              <a:t>B</a:t>
            </a:r>
            <a:r>
              <a:rPr lang="en-US" sz="1800" b="0" dirty="0"/>
              <a:t>, </a:t>
            </a:r>
            <a:r>
              <a:rPr lang="el-GR" sz="1800" b="0" dirty="0" smtClean="0"/>
              <a:t>το ενοίκιο και οι μισθοί υπολογίζονται από στοιχεία που αναφέρονται στις πληρωμές του κεφαλαίου και της εργασίας στη Σιγκαπούρη, και οι πραγματικοί μισθοί αυξάνονται διαχρονικά, ενώ το πραγματικό ενοίκιο είτε αυξάνει είτε μειώνεται ελαφρώς.  Ως αποτέλεσμα, ο ρυθμός αύξησης της παραγωγικότητας είναι θετικός</a:t>
            </a:r>
            <a:r>
              <a:rPr lang="el-GR" sz="2000" b="0" dirty="0" smtClean="0"/>
              <a:t>.</a:t>
            </a:r>
            <a:endParaRPr lang="en-US" sz="2000" b="0" dirty="0"/>
          </a:p>
        </p:txBody>
      </p:sp>
      <p:pic>
        <p:nvPicPr>
          <p:cNvPr id="95241" name="Picture 3"/>
          <p:cNvPicPr>
            <a:picLocks noChangeAspect="1"/>
          </p:cNvPicPr>
          <p:nvPr/>
        </p:nvPicPr>
        <p:blipFill>
          <a:blip r:embed="rId3" cstate="print"/>
          <a:srcRect/>
          <a:stretch>
            <a:fillRect/>
          </a:stretch>
        </p:blipFill>
        <p:spPr bwMode="auto">
          <a:xfrm>
            <a:off x="1504950" y="3205163"/>
            <a:ext cx="6134100" cy="2971800"/>
          </a:xfrm>
          <a:prstGeom prst="rect">
            <a:avLst/>
          </a:prstGeom>
          <a:noFill/>
          <a:ln w="9525">
            <a:noFill/>
            <a:miter lim="800000"/>
            <a:headEnd/>
            <a:tailEnd/>
          </a:ln>
        </p:spPr>
      </p:pic>
      <p:pic>
        <p:nvPicPr>
          <p:cNvPr id="5" name="Picture 4"/>
          <p:cNvPicPr>
            <a:picLocks noChangeAspect="1"/>
          </p:cNvPicPr>
          <p:nvPr/>
        </p:nvPicPr>
        <p:blipFill>
          <a:blip r:embed="rId4" cstate="print"/>
          <a:srcRect/>
          <a:stretch>
            <a:fillRect/>
          </a:stretch>
        </p:blipFill>
        <p:spPr bwMode="auto">
          <a:xfrm>
            <a:off x="1504950" y="3152775"/>
            <a:ext cx="6134100" cy="2971800"/>
          </a:xfrm>
          <a:prstGeom prst="rect">
            <a:avLst/>
          </a:prstGeom>
          <a:noFill/>
          <a:ln w="9525">
            <a:noFill/>
            <a:miter lim="800000"/>
            <a:headEnd/>
            <a:tailEnd/>
          </a:ln>
        </p:spPr>
      </p:pic>
      <p:sp>
        <p:nvSpPr>
          <p:cNvPr id="95243" name="Text Box 14"/>
          <p:cNvSpPr txBox="1">
            <a:spLocks noChangeArrowheads="1"/>
          </p:cNvSpPr>
          <p:nvPr/>
        </p:nvSpPr>
        <p:spPr bwMode="auto">
          <a:xfrm>
            <a:off x="3303588" y="1263650"/>
            <a:ext cx="4244624" cy="307777"/>
          </a:xfrm>
          <a:prstGeom prst="rect">
            <a:avLst/>
          </a:prstGeom>
          <a:noFill/>
          <a:ln w="9525">
            <a:noFill/>
            <a:miter lim="800000"/>
            <a:headEnd/>
            <a:tailEnd/>
          </a:ln>
        </p:spPr>
        <p:txBody>
          <a:bodyPr wrap="none">
            <a:spAutoFit/>
          </a:bodyPr>
          <a:lstStyle/>
          <a:p>
            <a:r>
              <a:rPr lang="el-GR" dirty="0" smtClean="0">
                <a:solidFill>
                  <a:srgbClr val="8A3A6A"/>
                </a:solidFill>
              </a:rPr>
              <a:t>Πραγματικό Ενοίκιο και Μισθοί στη Σιγκαπούρη</a:t>
            </a:r>
            <a:endParaRPr lang="en-US" dirty="0" smtClean="0">
              <a:solidFill>
                <a:srgbClr val="8A3A6A"/>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wipe(left)">
                                      <p:cBhvr>
                                        <p:cTn id="7" dur="500"/>
                                        <p:tgtEl>
                                          <p:spTgt spid="41">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uiExpand="1" build="p" bldLvl="2"/>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1" name="Rectangle 14"/>
          <p:cNvSpPr>
            <a:spLocks noChangeArrowheads="1"/>
          </p:cNvSpPr>
          <p:nvPr/>
        </p:nvSpPr>
        <p:spPr bwMode="auto">
          <a:xfrm>
            <a:off x="566738" y="476250"/>
            <a:ext cx="2681287" cy="190500"/>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862211" name="Rectangle 3"/>
          <p:cNvSpPr>
            <a:spLocks noGrp="1" noChangeArrowheads="1"/>
          </p:cNvSpPr>
          <p:nvPr>
            <p:ph type="title"/>
          </p:nvPr>
        </p:nvSpPr>
        <p:spPr>
          <a:xfrm>
            <a:off x="566738" y="0"/>
            <a:ext cx="8577262" cy="944563"/>
          </a:xfrm>
        </p:spPr>
        <p:txBody>
          <a:bodyPr/>
          <a:lstStyle/>
          <a:p>
            <a:r>
              <a:rPr lang="el-GR" dirty="0" smtClean="0">
                <a:solidFill>
                  <a:srgbClr val="668C6B"/>
                </a:solidFill>
              </a:rPr>
              <a:t>ΕΦΑΡΜΟΓΗ</a:t>
            </a:r>
            <a:endParaRPr lang="en-US" dirty="0" smtClean="0">
              <a:solidFill>
                <a:srgbClr val="668C6B"/>
              </a:solidFill>
            </a:endParaRPr>
          </a:p>
        </p:txBody>
      </p:sp>
      <p:sp>
        <p:nvSpPr>
          <p:cNvPr id="862213" name="Rectangle 5"/>
          <p:cNvSpPr>
            <a:spLocks noChangeArrowheads="1"/>
          </p:cNvSpPr>
          <p:nvPr/>
        </p:nvSpPr>
        <p:spPr bwMode="auto">
          <a:xfrm>
            <a:off x="566738" y="820738"/>
            <a:ext cx="8577262" cy="461665"/>
          </a:xfrm>
          <a:prstGeom prst="rect">
            <a:avLst/>
          </a:prstGeom>
          <a:noFill/>
          <a:ln w="9525" algn="ctr">
            <a:noFill/>
            <a:miter lim="800000"/>
            <a:headEnd/>
            <a:tailEnd/>
          </a:ln>
        </p:spPr>
        <p:txBody>
          <a:bodyPr>
            <a:spAutoFit/>
          </a:bodyPr>
          <a:lstStyle/>
          <a:p>
            <a:pPr>
              <a:spcBef>
                <a:spcPct val="20000"/>
              </a:spcBef>
            </a:pPr>
            <a:r>
              <a:rPr lang="el-GR" sz="2000" dirty="0" smtClean="0">
                <a:solidFill>
                  <a:srgbClr val="356A41"/>
                </a:solidFill>
              </a:rPr>
              <a:t>Η Επίπτωση των ΞΑΕ σε Ενοίκια και Μισθούς στη Σιγκαπούρη</a:t>
            </a:r>
            <a:r>
              <a:rPr lang="el-GR" sz="2400" dirty="0" smtClean="0">
                <a:solidFill>
                  <a:srgbClr val="356A41"/>
                </a:solidFill>
              </a:rPr>
              <a:t> </a:t>
            </a:r>
            <a:endParaRPr lang="en-US" sz="2400" dirty="0" smtClean="0">
              <a:solidFill>
                <a:srgbClr val="356A41"/>
              </a:solidFill>
            </a:endParaRPr>
          </a:p>
        </p:txBody>
      </p:sp>
      <p:cxnSp>
        <p:nvCxnSpPr>
          <p:cNvPr id="97284" name="Straight Connector 12"/>
          <p:cNvCxnSpPr>
            <a:cxnSpLocks noChangeShapeType="1"/>
          </p:cNvCxnSpPr>
          <p:nvPr/>
        </p:nvCxnSpPr>
        <p:spPr bwMode="auto">
          <a:xfrm>
            <a:off x="566738" y="682625"/>
            <a:ext cx="2695575" cy="0"/>
          </a:xfrm>
          <a:prstGeom prst="line">
            <a:avLst/>
          </a:prstGeom>
          <a:noFill/>
          <a:ln w="19050" cap="rnd" algn="ctr">
            <a:solidFill>
              <a:srgbClr val="A4C695"/>
            </a:solidFill>
            <a:prstDash val="sysDash"/>
            <a:round/>
            <a:headEnd/>
            <a:tailEnd/>
          </a:ln>
        </p:spPr>
      </p:cxnSp>
      <p:sp>
        <p:nvSpPr>
          <p:cNvPr id="41" name="Rectangle 40"/>
          <p:cNvSpPr>
            <a:spLocks noChangeArrowheads="1"/>
          </p:cNvSpPr>
          <p:nvPr/>
        </p:nvSpPr>
        <p:spPr bwMode="auto">
          <a:xfrm>
            <a:off x="566738" y="1494971"/>
            <a:ext cx="8320087" cy="4031873"/>
          </a:xfrm>
          <a:prstGeom prst="rect">
            <a:avLst/>
          </a:prstGeom>
          <a:noFill/>
          <a:ln w="9525">
            <a:noFill/>
            <a:miter lim="800000"/>
            <a:headEnd/>
            <a:tailEnd/>
          </a:ln>
        </p:spPr>
        <p:txBody>
          <a:bodyPr wrap="square">
            <a:spAutoFit/>
          </a:bodyPr>
          <a:lstStyle/>
          <a:p>
            <a:pPr marL="342900" indent="-342900">
              <a:spcBef>
                <a:spcPct val="10000"/>
              </a:spcBef>
              <a:spcAft>
                <a:spcPct val="10000"/>
              </a:spcAft>
              <a:buFont typeface="Arial" charset="0"/>
              <a:buChar char="•"/>
            </a:pPr>
            <a:r>
              <a:rPr lang="el-GR" sz="2000" b="0" dirty="0" smtClean="0"/>
              <a:t>Σύμφωνα με τα υπολογισμένα πραγματικά ενοίκια στο μέρος Β του Πίνακα 5-2, υπάρχουν ελάχιστες ενδείξεις πτώσης των ενοικίων διαχρονικά. </a:t>
            </a:r>
            <a:endParaRPr lang="en-US" sz="2000" b="0" dirty="0"/>
          </a:p>
          <a:p>
            <a:pPr marL="342900" indent="-342900">
              <a:spcBef>
                <a:spcPct val="10000"/>
              </a:spcBef>
              <a:spcAft>
                <a:spcPct val="10000"/>
              </a:spcAft>
              <a:buFont typeface="Arial" charset="0"/>
              <a:buChar char="•"/>
            </a:pPr>
            <a:r>
              <a:rPr lang="el-GR" sz="2000" b="0" dirty="0" smtClean="0"/>
              <a:t>Υπάρχουν επίσης ενδείξεις ότι οι μισθοί αυξάνουν διαχρονικά. </a:t>
            </a:r>
            <a:endParaRPr lang="en-US" sz="2000" b="0" dirty="0"/>
          </a:p>
          <a:p>
            <a:pPr marL="342900" indent="-342900">
              <a:spcBef>
                <a:spcPct val="10000"/>
              </a:spcBef>
              <a:spcAft>
                <a:spcPct val="10000"/>
              </a:spcAft>
              <a:buFont typeface="Arial" charset="0"/>
              <a:buChar char="•"/>
            </a:pPr>
            <a:r>
              <a:rPr lang="el-GR" sz="2000" b="0" dirty="0" smtClean="0"/>
              <a:t>Αυτό δεν είναι ότι προβλέπει το μακροπρόθεσμα υπόδειγμα. Το υπόδειγμα προβλέπει αμετάβλητες τιμές συντελεστών σε μια εισροή κεφαλαίου. </a:t>
            </a:r>
            <a:endParaRPr lang="en-US" sz="2000" b="0" dirty="0"/>
          </a:p>
          <a:p>
            <a:pPr marL="342900" indent="-342900">
              <a:spcBef>
                <a:spcPct val="10000"/>
              </a:spcBef>
              <a:spcAft>
                <a:spcPct val="10000"/>
              </a:spcAft>
              <a:buFont typeface="Arial" charset="0"/>
              <a:buChar char="•"/>
            </a:pPr>
            <a:r>
              <a:rPr lang="el-GR" sz="2000" b="0" dirty="0" smtClean="0"/>
              <a:t>Το ότι οι πραγματικοί μισθοί στη Σιγκαπούρη αυξάνου, με μικρή μεταβολή στο πραγματικό ενοίκιο, αποτελεί μια ένδειξη ότι υπάρχει αύξηση της παραγωγικότητας στην οικονομία, η οποία οδηγεί σε μια αύξηση του οριακού προϊόντος εργασίας </a:t>
            </a:r>
            <a:r>
              <a:rPr lang="el-GR" sz="2000" b="0" i="1" dirty="0" smtClean="0"/>
              <a:t>και </a:t>
            </a:r>
            <a:r>
              <a:rPr lang="el-GR" sz="2000" b="0" dirty="0" smtClean="0"/>
              <a:t>σε αύξηση του πραγματικού μισθού</a:t>
            </a:r>
            <a:r>
              <a:rPr lang="en-US" sz="2000" b="0" dirty="0" smtClean="0"/>
              <a:t>. </a:t>
            </a:r>
            <a:r>
              <a:rPr lang="en-US" sz="2400" b="0" dirty="0">
                <a:solidFill>
                  <a:srgbClr val="668C6B"/>
                </a:solidFill>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2211"/>
                                        </p:tgtEl>
                                        <p:attrNameLst>
                                          <p:attrName>style.visibility</p:attrName>
                                        </p:attrNameLst>
                                      </p:cBhvr>
                                      <p:to>
                                        <p:strVal val="visible"/>
                                      </p:to>
                                    </p:set>
                                    <p:animEffect transition="in" filter="wipe(left)">
                                      <p:cBhvr>
                                        <p:cTn id="7" dur="500"/>
                                        <p:tgtEl>
                                          <p:spTgt spid="8622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62213"/>
                                        </p:tgtEl>
                                        <p:attrNameLst>
                                          <p:attrName>style.visibility</p:attrName>
                                        </p:attrNameLst>
                                      </p:cBhvr>
                                      <p:to>
                                        <p:strVal val="visible"/>
                                      </p:to>
                                    </p:set>
                                    <p:animEffect transition="in" filter="wipe(left)">
                                      <p:cBhvr>
                                        <p:cTn id="11" dur="500"/>
                                        <p:tgtEl>
                                          <p:spTgt spid="8622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1">
                                            <p:txEl>
                                              <p:pRg st="0" end="0"/>
                                            </p:txEl>
                                          </p:spTgt>
                                        </p:tgtEl>
                                        <p:attrNameLst>
                                          <p:attrName>style.visibility</p:attrName>
                                        </p:attrNameLst>
                                      </p:cBhvr>
                                      <p:to>
                                        <p:strVal val="visible"/>
                                      </p:to>
                                    </p:set>
                                    <p:animEffect transition="in" filter="wipe(left)">
                                      <p:cBhvr>
                                        <p:cTn id="15" dur="500"/>
                                        <p:tgtEl>
                                          <p:spTgt spid="4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1">
                                            <p:txEl>
                                              <p:pRg st="1" end="1"/>
                                            </p:txEl>
                                          </p:spTgt>
                                        </p:tgtEl>
                                        <p:attrNameLst>
                                          <p:attrName>style.visibility</p:attrName>
                                        </p:attrNameLst>
                                      </p:cBhvr>
                                      <p:to>
                                        <p:strVal val="visible"/>
                                      </p:to>
                                    </p:set>
                                    <p:animEffect transition="in" filter="wipe(left)">
                                      <p:cBhvr>
                                        <p:cTn id="20" dur="500"/>
                                        <p:tgtEl>
                                          <p:spTgt spid="4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1">
                                            <p:txEl>
                                              <p:pRg st="2" end="2"/>
                                            </p:txEl>
                                          </p:spTgt>
                                        </p:tgtEl>
                                        <p:attrNameLst>
                                          <p:attrName>style.visibility</p:attrName>
                                        </p:attrNameLst>
                                      </p:cBhvr>
                                      <p:to>
                                        <p:strVal val="visible"/>
                                      </p:to>
                                    </p:set>
                                    <p:animEffect transition="in" filter="wipe(left)">
                                      <p:cBhvr>
                                        <p:cTn id="25" dur="500"/>
                                        <p:tgtEl>
                                          <p:spTgt spid="4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1">
                                            <p:txEl>
                                              <p:pRg st="3" end="3"/>
                                            </p:txEl>
                                          </p:spTgt>
                                        </p:tgtEl>
                                        <p:attrNameLst>
                                          <p:attrName>style.visibility</p:attrName>
                                        </p:attrNameLst>
                                      </p:cBhvr>
                                      <p:to>
                                        <p:strVal val="visible"/>
                                      </p:to>
                                    </p:set>
                                    <p:animEffect transition="in" filter="wipe(left)">
                                      <p:cBhvr>
                                        <p:cTn id="30" dur="500"/>
                                        <p:tgtEl>
                                          <p:spTgt spid="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1" grpId="0" autoUpdateAnimBg="0"/>
      <p:bldP spid="862213" grpId="0" autoUpdateAnimBg="0"/>
      <p:bldP spid="41" grpId="0" uiExpand="1" build="p" bldLvl="2"/>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623888" y="1401763"/>
            <a:ext cx="7140575" cy="5078313"/>
          </a:xfrm>
          <a:prstGeom prst="rect">
            <a:avLst/>
          </a:prstGeom>
          <a:noFill/>
          <a:ln w="9525" algn="ctr">
            <a:noFill/>
            <a:miter lim="800000"/>
            <a:headEnd/>
            <a:tailEnd/>
          </a:ln>
        </p:spPr>
        <p:txBody>
          <a:bodyPr>
            <a:spAutoFit/>
          </a:bodyPr>
          <a:lstStyle/>
          <a:p>
            <a:pPr>
              <a:spcBef>
                <a:spcPct val="20000"/>
              </a:spcBef>
            </a:pPr>
            <a:r>
              <a:rPr lang="el-GR" sz="2000" b="0" dirty="0" smtClean="0"/>
              <a:t>Μια φορά κι έναν καιρό, οι δυτικοί διαμορφωτές της κοινής γνώμης φάνηκαν εντυπωσιασμένοι αλλά και φοβισμένοι από τους πρωτοφανείς ρυθμούς ανάπτυξης που είχε πετύχει μια ομάδα ανατολικών οικονομιών. </a:t>
            </a:r>
            <a:endParaRPr lang="en-US" sz="2000" b="0" dirty="0"/>
          </a:p>
          <a:p>
            <a:pPr>
              <a:spcBef>
                <a:spcPct val="20000"/>
              </a:spcBef>
            </a:pPr>
            <a:endParaRPr lang="en-US" sz="2000" b="0" dirty="0"/>
          </a:p>
          <a:p>
            <a:pPr>
              <a:spcBef>
                <a:spcPct val="20000"/>
              </a:spcBef>
            </a:pPr>
            <a:r>
              <a:rPr lang="en-US" sz="2000" b="0" dirty="0"/>
              <a:t>	- </a:t>
            </a:r>
            <a:r>
              <a:rPr lang="el-GR" sz="2000" b="0" dirty="0" smtClean="0"/>
              <a:t>Αμφισβητήθηκε η κυριαρχία των δυτικών δυνάμεων 	αλλά και η δυτική ιδεολογία</a:t>
            </a:r>
            <a:endParaRPr lang="en-US" sz="2000" b="0" dirty="0"/>
          </a:p>
          <a:p>
            <a:pPr>
              <a:spcBef>
                <a:spcPct val="20000"/>
              </a:spcBef>
            </a:pPr>
            <a:r>
              <a:rPr lang="en-US" sz="2000" b="0" dirty="0"/>
              <a:t>	- </a:t>
            </a:r>
            <a:r>
              <a:rPr lang="el-GR" sz="2000" b="0" dirty="0" smtClean="0"/>
              <a:t>Οι αρχηγοί αυτών των χωρών δεν πίστευαν στις 	ελεύθερες αγορές ή στις χωρίς περιορισμούς 	κοινωνικές ελευθερίες</a:t>
            </a:r>
            <a:endParaRPr lang="en-US" sz="2000" b="0" dirty="0"/>
          </a:p>
          <a:p>
            <a:pPr>
              <a:spcBef>
                <a:spcPct val="20000"/>
              </a:spcBef>
            </a:pPr>
            <a:r>
              <a:rPr lang="en-US" sz="2000" b="0" dirty="0"/>
              <a:t>	- </a:t>
            </a:r>
            <a:r>
              <a:rPr lang="el-GR" sz="2000" b="0" dirty="0" smtClean="0"/>
              <a:t>Σε ποια χρονική περίοδο αναφερόμαστε; </a:t>
            </a:r>
            <a:endParaRPr lang="en-US" sz="2000" b="0" dirty="0"/>
          </a:p>
          <a:p>
            <a:pPr>
              <a:spcBef>
                <a:spcPct val="20000"/>
              </a:spcBef>
            </a:pPr>
            <a:endParaRPr lang="en-US" sz="2000" b="0" dirty="0"/>
          </a:p>
          <a:p>
            <a:pPr>
              <a:spcBef>
                <a:spcPct val="20000"/>
              </a:spcBef>
            </a:pPr>
            <a:r>
              <a:rPr lang="el-GR" sz="2000" b="0" dirty="0" smtClean="0"/>
              <a:t>Στη δεκαετία του 1960, οι ασιατικές οικονομίες δεν διαφέρουν και πολύ από την ανάπτυξη της Σοβιετικής Ένωσης στις δεκαετίες του 1950 και 1960. </a:t>
            </a:r>
            <a:endParaRPr lang="en-US" sz="2000" b="0" dirty="0"/>
          </a:p>
        </p:txBody>
      </p:sp>
      <p:grpSp>
        <p:nvGrpSpPr>
          <p:cNvPr id="19" name="Group 12"/>
          <p:cNvGrpSpPr>
            <a:grpSpLocks/>
          </p:cNvGrpSpPr>
          <p:nvPr/>
        </p:nvGrpSpPr>
        <p:grpSpPr bwMode="auto">
          <a:xfrm>
            <a:off x="493713" y="0"/>
            <a:ext cx="5662612" cy="820738"/>
            <a:chOff x="566739" y="4459460"/>
            <a:chExt cx="5662264" cy="820738"/>
          </a:xfrm>
        </p:grpSpPr>
        <p:pic>
          <p:nvPicPr>
            <p:cNvPr id="99333" name="Picture 13"/>
            <p:cNvPicPr>
              <a:picLocks noChangeAspect="1"/>
            </p:cNvPicPr>
            <p:nvPr/>
          </p:nvPicPr>
          <p:blipFill>
            <a:blip r:embed="rId3" cstate="print"/>
            <a:srcRect/>
            <a:stretch>
              <a:fillRect/>
            </a:stretch>
          </p:blipFill>
          <p:spPr bwMode="auto">
            <a:xfrm>
              <a:off x="828674" y="4497560"/>
              <a:ext cx="603027" cy="603027"/>
            </a:xfrm>
            <a:prstGeom prst="rect">
              <a:avLst/>
            </a:prstGeom>
            <a:noFill/>
            <a:ln w="9525">
              <a:noFill/>
              <a:miter lim="800000"/>
              <a:headEnd/>
              <a:tailEnd/>
            </a:ln>
          </p:spPr>
        </p:pic>
        <p:sp>
          <p:nvSpPr>
            <p:cNvPr id="24" name="Rectangle 3"/>
            <p:cNvSpPr txBox="1">
              <a:spLocks noChangeArrowheads="1"/>
            </p:cNvSpPr>
            <p:nvPr/>
          </p:nvSpPr>
          <p:spPr bwMode="auto">
            <a:xfrm>
              <a:off x="566739" y="4459460"/>
              <a:ext cx="5662264" cy="820738"/>
            </a:xfrm>
            <a:prstGeom prst="rect">
              <a:avLst/>
            </a:prstGeom>
            <a:noFill/>
            <a:ln w="9525">
              <a:noFill/>
              <a:miter lim="800000"/>
              <a:headEnd/>
              <a:tailEnd/>
            </a:ln>
          </p:spPr>
          <p:txBody>
            <a:bodyPr anchor="ctr"/>
            <a:lstStyle/>
            <a:p>
              <a:pPr eaLnBrk="0" hangingPunct="0">
                <a:defRPr/>
              </a:pPr>
              <a:r>
                <a:rPr lang="el-GR" sz="2800" kern="0" dirty="0" smtClean="0">
                  <a:solidFill>
                    <a:srgbClr val="69134B"/>
                  </a:solidFill>
                  <a:latin typeface="+mj-lt"/>
                  <a:ea typeface="+mj-ea"/>
                  <a:cs typeface="+mj-cs"/>
                </a:rPr>
                <a:t>ΠΡΩΤΟΣΕΛΙΔΟ</a:t>
              </a:r>
              <a:endParaRPr lang="en-US" sz="2800" kern="0" dirty="0">
                <a:solidFill>
                  <a:srgbClr val="69134B"/>
                </a:solidFill>
                <a:latin typeface="+mj-lt"/>
                <a:ea typeface="+mj-ea"/>
                <a:cs typeface="+mj-cs"/>
              </a:endParaRPr>
            </a:p>
          </p:txBody>
        </p:sp>
      </p:grpSp>
      <p:cxnSp>
        <p:nvCxnSpPr>
          <p:cNvPr id="99331" name="Straight Connector 7"/>
          <p:cNvCxnSpPr>
            <a:cxnSpLocks noChangeShapeType="1"/>
          </p:cNvCxnSpPr>
          <p:nvPr/>
        </p:nvCxnSpPr>
        <p:spPr bwMode="auto">
          <a:xfrm>
            <a:off x="479425" y="1289050"/>
            <a:ext cx="7658100" cy="0"/>
          </a:xfrm>
          <a:prstGeom prst="line">
            <a:avLst/>
          </a:prstGeom>
          <a:noFill/>
          <a:ln w="19050" cap="rnd" algn="ctr">
            <a:solidFill>
              <a:srgbClr val="9C3A45"/>
            </a:solidFill>
            <a:prstDash val="sysDash"/>
            <a:round/>
            <a:headEnd/>
            <a:tailEnd/>
          </a:ln>
        </p:spPr>
      </p:cxnSp>
      <p:sp>
        <p:nvSpPr>
          <p:cNvPr id="11" name="Rectangle 5"/>
          <p:cNvSpPr>
            <a:spLocks noChangeArrowheads="1"/>
          </p:cNvSpPr>
          <p:nvPr/>
        </p:nvSpPr>
        <p:spPr bwMode="auto">
          <a:xfrm>
            <a:off x="436563" y="774700"/>
            <a:ext cx="7351712" cy="366713"/>
          </a:xfrm>
          <a:prstGeom prst="rect">
            <a:avLst/>
          </a:prstGeom>
          <a:noFill/>
          <a:ln w="9525" algn="ctr">
            <a:noFill/>
            <a:miter lim="800000"/>
            <a:headEnd/>
            <a:tailEnd/>
          </a:ln>
        </p:spPr>
        <p:txBody>
          <a:bodyPr>
            <a:spAutoFit/>
          </a:bodyPr>
          <a:lstStyle/>
          <a:p>
            <a:pPr>
              <a:spcBef>
                <a:spcPct val="20000"/>
              </a:spcBef>
            </a:pPr>
            <a:r>
              <a:rPr lang="el-GR" sz="1800" dirty="0" smtClean="0">
                <a:solidFill>
                  <a:schemeClr val="accent2"/>
                </a:solidFill>
              </a:rPr>
              <a:t>Ο Μύθος του Ασιατικού Θαύματος</a:t>
            </a:r>
            <a:endParaRPr lang="en-US" sz="1800" dirty="0">
              <a:solidFill>
                <a:schemeClr val="accent2"/>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plus(in)">
                                      <p:cBhvr>
                                        <p:cTn id="7" dur="2000"/>
                                        <p:tgtEl>
                                          <p:spTgt spid="19"/>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wipe(left)">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animEffect transition="in" filter="wipe(left)">
                                      <p:cBhvr>
                                        <p:cTn id="20" dur="500"/>
                                        <p:tgtEl>
                                          <p:spTgt spid="1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Effect transition="in" filter="wipe(left)">
                                      <p:cBhvr>
                                        <p:cTn id="25" dur="500"/>
                                        <p:tgtEl>
                                          <p:spTgt spid="1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2">
                                            <p:txEl>
                                              <p:pRg st="4" end="4"/>
                                            </p:txEl>
                                          </p:spTgt>
                                        </p:tgtEl>
                                        <p:attrNameLst>
                                          <p:attrName>style.visibility</p:attrName>
                                        </p:attrNameLst>
                                      </p:cBhvr>
                                      <p:to>
                                        <p:strVal val="visible"/>
                                      </p:to>
                                    </p:set>
                                    <p:animEffect transition="in" filter="wipe(left)">
                                      <p:cBhvr>
                                        <p:cTn id="30" dur="500"/>
                                        <p:tgtEl>
                                          <p:spTgt spid="1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2">
                                            <p:txEl>
                                              <p:pRg st="6" end="6"/>
                                            </p:txEl>
                                          </p:spTgt>
                                        </p:tgtEl>
                                        <p:attrNameLst>
                                          <p:attrName>style.visibility</p:attrName>
                                        </p:attrNameLst>
                                      </p:cBhvr>
                                      <p:to>
                                        <p:strVal val="visible"/>
                                      </p:to>
                                    </p:set>
                                    <p:animEffect transition="in" filter="wipe(left)">
                                      <p:cBhvr>
                                        <p:cTn id="35"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2213"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Κέρδη από τη Μετανάστευση</a:t>
            </a:r>
            <a:endParaRPr lang="en-US" sz="2400" dirty="0">
              <a:solidFill>
                <a:srgbClr val="356A41"/>
              </a:solidFill>
            </a:endParaRPr>
          </a:p>
        </p:txBody>
      </p:sp>
      <p:sp>
        <p:nvSpPr>
          <p:cNvPr id="27" name="Rectangle 26"/>
          <p:cNvSpPr>
            <a:spLocks noChangeArrowheads="1"/>
          </p:cNvSpPr>
          <p:nvPr/>
        </p:nvSpPr>
        <p:spPr bwMode="auto">
          <a:xfrm>
            <a:off x="928688" y="419100"/>
            <a:ext cx="5327650" cy="204788"/>
          </a:xfrm>
          <a:prstGeom prst="rect">
            <a:avLst/>
          </a:prstGeom>
          <a:solidFill>
            <a:srgbClr val="F5D8A5"/>
          </a:solidFill>
          <a:ln w="9525" algn="ctr">
            <a:noFill/>
            <a:round/>
            <a:headEnd/>
            <a:tailEnd/>
          </a:ln>
        </p:spPr>
        <p:txBody>
          <a:bodyPr/>
          <a:lstStyle/>
          <a:p>
            <a:endParaRPr lang="en-US" sz="2800" b="0">
              <a:solidFill>
                <a:schemeClr val="tx2"/>
              </a:solidFill>
            </a:endParaRPr>
          </a:p>
        </p:txBody>
      </p:sp>
      <p:sp>
        <p:nvSpPr>
          <p:cNvPr id="28"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3  </a:t>
            </a:r>
            <a:r>
              <a:rPr lang="el-GR" dirty="0" smtClean="0">
                <a:solidFill>
                  <a:srgbClr val="69134B"/>
                </a:solidFill>
              </a:rPr>
              <a:t>Κέρδη από τις Ροές Εργασίας και Κεφαλαίου</a:t>
            </a:r>
            <a:endParaRPr lang="en-US" dirty="0" smtClean="0">
              <a:solidFill>
                <a:srgbClr val="69134B"/>
              </a:solidFill>
            </a:endParaRPr>
          </a:p>
        </p:txBody>
      </p:sp>
      <p:cxnSp>
        <p:nvCxnSpPr>
          <p:cNvPr id="29" name="Straight Connector 28"/>
          <p:cNvCxnSpPr>
            <a:cxnSpLocks noChangeShapeType="1"/>
          </p:cNvCxnSpPr>
          <p:nvPr/>
        </p:nvCxnSpPr>
        <p:spPr bwMode="auto">
          <a:xfrm>
            <a:off x="566738" y="623888"/>
            <a:ext cx="5689600" cy="0"/>
          </a:xfrm>
          <a:prstGeom prst="line">
            <a:avLst/>
          </a:prstGeom>
          <a:noFill/>
          <a:ln w="19050" cap="rnd" algn="ctr">
            <a:solidFill>
              <a:srgbClr val="9C3A45"/>
            </a:solidFill>
            <a:prstDash val="sysDash"/>
            <a:round/>
            <a:headEnd/>
            <a:tailEnd/>
          </a:ln>
        </p:spPr>
      </p:cxnSp>
      <p:sp>
        <p:nvSpPr>
          <p:cNvPr id="2" name="Rectangle 1"/>
          <p:cNvSpPr>
            <a:spLocks noChangeArrowheads="1"/>
          </p:cNvSpPr>
          <p:nvPr/>
        </p:nvSpPr>
        <p:spPr bwMode="auto">
          <a:xfrm>
            <a:off x="566738" y="1364343"/>
            <a:ext cx="8170862" cy="4745915"/>
          </a:xfrm>
          <a:prstGeom prst="rect">
            <a:avLst/>
          </a:prstGeom>
          <a:noFill/>
          <a:ln w="9525">
            <a:noFill/>
            <a:miter lim="800000"/>
            <a:headEnd/>
            <a:tailEnd/>
          </a:ln>
        </p:spPr>
        <p:txBody>
          <a:bodyPr wrap="square">
            <a:spAutoFit/>
          </a:bodyPr>
          <a:lstStyle/>
          <a:p>
            <a:pPr>
              <a:spcBef>
                <a:spcPct val="10000"/>
              </a:spcBef>
              <a:spcAft>
                <a:spcPct val="10000"/>
              </a:spcAft>
            </a:pPr>
            <a:r>
              <a:rPr lang="el-GR" sz="2400" b="0" dirty="0" smtClean="0"/>
              <a:t>Οι ξένες επενδύσεις και η μετανάστευση είναι αμφότερα αμφιλεγόμενα πολιτικά ζητήματα. </a:t>
            </a:r>
            <a:endParaRPr lang="en-US" sz="2400" b="0" dirty="0"/>
          </a:p>
          <a:p>
            <a:pPr>
              <a:spcBef>
                <a:spcPct val="10000"/>
              </a:spcBef>
              <a:spcAft>
                <a:spcPct val="10000"/>
              </a:spcAft>
            </a:pPr>
            <a:r>
              <a:rPr lang="el-GR" sz="2400" b="0" dirty="0" smtClean="0"/>
              <a:t>Οι περισσότερες χώρες έχουν σε κάποιο βαθμό ελεγχόμενες ΞΑΕ αλλά αργότερα αποφασίζουν να γίνουν πιο ανοικτές στις ξένες επενδύσεις. </a:t>
            </a:r>
            <a:endParaRPr lang="en-US" sz="2400" b="0" dirty="0"/>
          </a:p>
          <a:p>
            <a:pPr>
              <a:spcBef>
                <a:spcPct val="10000"/>
              </a:spcBef>
              <a:spcAft>
                <a:spcPct val="10000"/>
              </a:spcAft>
            </a:pPr>
            <a:r>
              <a:rPr lang="el-GR" sz="2400" b="0" dirty="0" smtClean="0"/>
              <a:t>Ωστόσο, σχεδόν όλες οι χώρες εφαρμόζουν περιορισμούς στη μετανάστευση. </a:t>
            </a:r>
            <a:endParaRPr lang="en-US" sz="2400" b="0" dirty="0"/>
          </a:p>
          <a:p>
            <a:pPr>
              <a:spcBef>
                <a:spcPct val="10000"/>
              </a:spcBef>
              <a:spcAft>
                <a:spcPct val="10000"/>
              </a:spcAft>
            </a:pPr>
            <a:r>
              <a:rPr lang="el-GR" sz="2400" b="0" dirty="0" smtClean="0"/>
              <a:t>Στις ΗΠΑ, οι έλεγχοι στη μετανάστευση εφαρμόστηκαν για πρώτη φορά με το Νόμος της Ποσόστωσης το 1921. Ο νόμος αυτός επιτρέπει ένα περιορισμένο αριθμό ανθρώπων που φθάνουν ετησίως από κάθε χώρα προέλευσης.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62213"/>
                                        </p:tgtEl>
                                        <p:attrNameLst>
                                          <p:attrName>style.visibility</p:attrName>
                                        </p:attrNameLst>
                                      </p:cBhvr>
                                      <p:to>
                                        <p:strVal val="visible"/>
                                      </p:to>
                                    </p:set>
                                    <p:animEffect transition="in" filter="wipe(left)">
                                      <p:cBhvr>
                                        <p:cTn id="18" dur="500"/>
                                        <p:tgtEl>
                                          <p:spTgt spid="8622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wipe(left)">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wipe(left)">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wipe(left)">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wipe(left)">
                                      <p:cBhvr>
                                        <p:cTn id="3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3" grpId="0" autoUpdateAnimBg="0"/>
      <p:bldP spid="27" grpId="0" animBg="1"/>
      <p:bldP spid="28" grpId="0"/>
      <p:bldP spid="2" grpId="0" uiExpand="1" build="p" bldLvl="2"/>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5"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Κέρδη από τη Μετανάστευση</a:t>
            </a:r>
            <a:endParaRPr lang="en-US" sz="2400" dirty="0">
              <a:solidFill>
                <a:srgbClr val="356A41"/>
              </a:solidFill>
            </a:endParaRPr>
          </a:p>
        </p:txBody>
      </p:sp>
      <p:sp>
        <p:nvSpPr>
          <p:cNvPr id="103426" name="Rectangle 26"/>
          <p:cNvSpPr>
            <a:spLocks noChangeArrowheads="1"/>
          </p:cNvSpPr>
          <p:nvPr/>
        </p:nvSpPr>
        <p:spPr bwMode="auto">
          <a:xfrm>
            <a:off x="928688" y="419100"/>
            <a:ext cx="5327650" cy="204788"/>
          </a:xfrm>
          <a:prstGeom prst="rect">
            <a:avLst/>
          </a:prstGeom>
          <a:solidFill>
            <a:srgbClr val="F5D8A5"/>
          </a:solidFill>
          <a:ln w="9525" algn="ctr">
            <a:noFill/>
            <a:round/>
            <a:headEnd/>
            <a:tailEnd/>
          </a:ln>
        </p:spPr>
        <p:txBody>
          <a:bodyPr/>
          <a:lstStyle/>
          <a:p>
            <a:endParaRPr lang="en-US" sz="2800" b="0">
              <a:solidFill>
                <a:schemeClr val="tx2"/>
              </a:solidFill>
            </a:endParaRPr>
          </a:p>
        </p:txBody>
      </p:sp>
      <p:sp>
        <p:nvSpPr>
          <p:cNvPr id="103427"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3 </a:t>
            </a:r>
            <a:r>
              <a:rPr lang="el-GR" dirty="0" smtClean="0">
                <a:solidFill>
                  <a:srgbClr val="69134B"/>
                </a:solidFill>
              </a:rPr>
              <a:t>Κέρδη από τις Ροές Εργασίας και Κεφαλαίου</a:t>
            </a:r>
            <a:endParaRPr lang="en-US" dirty="0" smtClean="0">
              <a:solidFill>
                <a:srgbClr val="69134B"/>
              </a:solidFill>
            </a:endParaRPr>
          </a:p>
        </p:txBody>
      </p:sp>
      <p:cxnSp>
        <p:nvCxnSpPr>
          <p:cNvPr id="103428" name="Straight Connector 28"/>
          <p:cNvCxnSpPr>
            <a:cxnSpLocks noChangeShapeType="1"/>
          </p:cNvCxnSpPr>
          <p:nvPr/>
        </p:nvCxnSpPr>
        <p:spPr bwMode="auto">
          <a:xfrm>
            <a:off x="566738" y="623888"/>
            <a:ext cx="5689600" cy="0"/>
          </a:xfrm>
          <a:prstGeom prst="line">
            <a:avLst/>
          </a:prstGeom>
          <a:noFill/>
          <a:ln w="19050" cap="rnd" algn="ctr">
            <a:solidFill>
              <a:srgbClr val="9C3A45"/>
            </a:solidFill>
            <a:prstDash val="sysDash"/>
            <a:round/>
            <a:headEnd/>
            <a:tailEnd/>
          </a:ln>
        </p:spPr>
      </p:cxnSp>
      <p:sp>
        <p:nvSpPr>
          <p:cNvPr id="2" name="Rectangle 1"/>
          <p:cNvSpPr>
            <a:spLocks noChangeArrowheads="1"/>
          </p:cNvSpPr>
          <p:nvPr/>
        </p:nvSpPr>
        <p:spPr bwMode="auto">
          <a:xfrm>
            <a:off x="566738" y="1393371"/>
            <a:ext cx="8170862" cy="3785652"/>
          </a:xfrm>
          <a:prstGeom prst="rect">
            <a:avLst/>
          </a:prstGeom>
          <a:noFill/>
          <a:ln w="9525">
            <a:noFill/>
            <a:miter lim="800000"/>
            <a:headEnd/>
            <a:tailEnd/>
          </a:ln>
        </p:spPr>
        <p:txBody>
          <a:bodyPr wrap="square">
            <a:spAutoFit/>
          </a:bodyPr>
          <a:lstStyle/>
          <a:p>
            <a:pPr>
              <a:spcBef>
                <a:spcPct val="10000"/>
              </a:spcBef>
              <a:spcAft>
                <a:spcPct val="10000"/>
              </a:spcAft>
            </a:pPr>
            <a:r>
              <a:rPr lang="el-GR" sz="2000" b="0" dirty="0" smtClean="0"/>
              <a:t>Οι Τροπολογίες του Νόμου για τη Μετανάστευση και την Εθνικότητα του 1965 αναθεώρησαν τους περιορισμούς που ήταν συγκεκριμένοι ανά χώρα και επέτρεψαν τη μετανάστευση στη βάση του ότι όποιος είναι πρώτος στη σειρά γίνεται δεκτός. </a:t>
            </a:r>
            <a:endParaRPr lang="en-US" sz="2000" b="0" dirty="0"/>
          </a:p>
          <a:p>
            <a:pPr>
              <a:spcBef>
                <a:spcPct val="10000"/>
              </a:spcBef>
              <a:spcAft>
                <a:spcPct val="10000"/>
              </a:spcAft>
            </a:pPr>
            <a:r>
              <a:rPr lang="el-GR" sz="2000" b="0" dirty="0" smtClean="0"/>
              <a:t>Οι διαδοχικές αναθεωρήσεις των νόμων περί μετανάστευσης στις ΗΠΑ έχουν αλλάξει τις πολιτικές, όπως:</a:t>
            </a:r>
            <a:endParaRPr lang="en-US" sz="2000" b="0" dirty="0"/>
          </a:p>
          <a:p>
            <a:pPr>
              <a:spcBef>
                <a:spcPct val="10000"/>
              </a:spcBef>
              <a:spcAft>
                <a:spcPct val="10000"/>
              </a:spcAft>
              <a:buFont typeface="Arial" charset="0"/>
              <a:buChar char="•"/>
            </a:pPr>
            <a:r>
              <a:rPr lang="el-GR" sz="2000" b="0" dirty="0" smtClean="0"/>
              <a:t> Ποινές για εργοδότες που προσλαμβάνουν παράνομους μετανάστες</a:t>
            </a:r>
            <a:endParaRPr lang="en-US" sz="2000" b="0" dirty="0"/>
          </a:p>
          <a:p>
            <a:pPr>
              <a:spcBef>
                <a:spcPct val="10000"/>
              </a:spcBef>
              <a:spcAft>
                <a:spcPct val="10000"/>
              </a:spcAft>
              <a:buFont typeface="Arial" charset="0"/>
              <a:buChar char="•"/>
            </a:pPr>
            <a:r>
              <a:rPr lang="el-GR" sz="2000" b="0" dirty="0" smtClean="0"/>
              <a:t> Κάποιοι παράνομοι μετανάστες επιτρέπεται να αποκτήσουν υπηκοότητα</a:t>
            </a:r>
            <a:endParaRPr lang="en-US" sz="2000" b="0" dirty="0"/>
          </a:p>
          <a:p>
            <a:pPr>
              <a:spcBef>
                <a:spcPct val="10000"/>
              </a:spcBef>
              <a:spcAft>
                <a:spcPct val="10000"/>
              </a:spcAft>
              <a:buFont typeface="Arial" charset="0"/>
              <a:buChar char="•"/>
            </a:pPr>
            <a:r>
              <a:rPr lang="el-GR" sz="2000" b="0" dirty="0" smtClean="0"/>
              <a:t>Εντονότεροι συνοριακοί έλεγχοι </a:t>
            </a:r>
            <a:endParaRPr lang="en-US" sz="2000" b="0" dirty="0"/>
          </a:p>
          <a:p>
            <a:pPr>
              <a:spcBef>
                <a:spcPct val="10000"/>
              </a:spcBef>
              <a:spcAft>
                <a:spcPct val="10000"/>
              </a:spcAft>
              <a:buFont typeface="Arial" charset="0"/>
              <a:buChar char="•"/>
            </a:pPr>
            <a:r>
              <a:rPr lang="el-GR" sz="2000" b="0" dirty="0" smtClean="0"/>
              <a:t>Απέλαση άλλων παράνομων μεταναστών</a:t>
            </a:r>
            <a:endParaRPr lang="en-US" sz="20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3"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Κέρδη από τη Μετανάστευση</a:t>
            </a:r>
            <a:endParaRPr lang="en-US" sz="2400" dirty="0">
              <a:solidFill>
                <a:srgbClr val="356A41"/>
              </a:solidFill>
            </a:endParaRPr>
          </a:p>
        </p:txBody>
      </p:sp>
      <p:sp>
        <p:nvSpPr>
          <p:cNvPr id="105474" name="Rectangle 26"/>
          <p:cNvSpPr>
            <a:spLocks noChangeArrowheads="1"/>
          </p:cNvSpPr>
          <p:nvPr/>
        </p:nvSpPr>
        <p:spPr bwMode="auto">
          <a:xfrm>
            <a:off x="928688" y="419100"/>
            <a:ext cx="5327650" cy="204788"/>
          </a:xfrm>
          <a:prstGeom prst="rect">
            <a:avLst/>
          </a:prstGeom>
          <a:solidFill>
            <a:srgbClr val="F5D8A5"/>
          </a:solidFill>
          <a:ln w="9525" algn="ctr">
            <a:noFill/>
            <a:round/>
            <a:headEnd/>
            <a:tailEnd/>
          </a:ln>
        </p:spPr>
        <p:txBody>
          <a:bodyPr/>
          <a:lstStyle/>
          <a:p>
            <a:endParaRPr lang="en-US" sz="2800" b="0">
              <a:solidFill>
                <a:schemeClr val="tx2"/>
              </a:solidFill>
            </a:endParaRPr>
          </a:p>
        </p:txBody>
      </p:sp>
      <p:sp>
        <p:nvSpPr>
          <p:cNvPr id="105475"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3 </a:t>
            </a:r>
            <a:r>
              <a:rPr lang="el-GR" dirty="0" smtClean="0">
                <a:solidFill>
                  <a:srgbClr val="69134B"/>
                </a:solidFill>
              </a:rPr>
              <a:t>Κέρδη από τις Ροές Εργασίας και Κεφαλαίου</a:t>
            </a:r>
            <a:endParaRPr lang="en-US" dirty="0" smtClean="0">
              <a:solidFill>
                <a:srgbClr val="69134B"/>
              </a:solidFill>
            </a:endParaRPr>
          </a:p>
        </p:txBody>
      </p:sp>
      <p:cxnSp>
        <p:nvCxnSpPr>
          <p:cNvPr id="105476" name="Straight Connector 28"/>
          <p:cNvCxnSpPr>
            <a:cxnSpLocks noChangeShapeType="1"/>
          </p:cNvCxnSpPr>
          <p:nvPr/>
        </p:nvCxnSpPr>
        <p:spPr bwMode="auto">
          <a:xfrm>
            <a:off x="566738" y="623888"/>
            <a:ext cx="5689600" cy="0"/>
          </a:xfrm>
          <a:prstGeom prst="line">
            <a:avLst/>
          </a:prstGeom>
          <a:noFill/>
          <a:ln w="19050" cap="rnd" algn="ctr">
            <a:solidFill>
              <a:srgbClr val="9C3A45"/>
            </a:solidFill>
            <a:prstDash val="sysDash"/>
            <a:round/>
            <a:headEnd/>
            <a:tailEnd/>
          </a:ln>
        </p:spPr>
      </p:cxnSp>
      <p:sp>
        <p:nvSpPr>
          <p:cNvPr id="2" name="Rectangle 1"/>
          <p:cNvSpPr>
            <a:spLocks noChangeArrowheads="1"/>
          </p:cNvSpPr>
          <p:nvPr/>
        </p:nvSpPr>
        <p:spPr bwMode="auto">
          <a:xfrm>
            <a:off x="566738" y="1282700"/>
            <a:ext cx="8170862" cy="4450449"/>
          </a:xfrm>
          <a:prstGeom prst="rect">
            <a:avLst/>
          </a:prstGeom>
          <a:noFill/>
          <a:ln w="9525">
            <a:noFill/>
            <a:miter lim="800000"/>
            <a:headEnd/>
            <a:tailEnd/>
          </a:ln>
        </p:spPr>
        <p:txBody>
          <a:bodyPr>
            <a:spAutoFit/>
          </a:bodyPr>
          <a:lstStyle/>
          <a:p>
            <a:pPr>
              <a:spcBef>
                <a:spcPct val="10000"/>
              </a:spcBef>
              <a:spcAft>
                <a:spcPct val="10000"/>
              </a:spcAft>
            </a:pPr>
            <a:r>
              <a:rPr lang="el-GR" sz="2400" b="0" dirty="0" smtClean="0"/>
              <a:t>Γιατί η μετανάστευση είναι τόσο αμφιλεγόμενη;</a:t>
            </a:r>
            <a:endParaRPr lang="en-US" sz="2400" b="0" dirty="0"/>
          </a:p>
          <a:p>
            <a:pPr>
              <a:spcBef>
                <a:spcPct val="10000"/>
              </a:spcBef>
              <a:spcAft>
                <a:spcPct val="10000"/>
              </a:spcAft>
            </a:pPr>
            <a:r>
              <a:rPr lang="el-GR" sz="2400" b="0" dirty="0" smtClean="0"/>
              <a:t>Κάποιες ομάδες είναι αντίθετες με τη δαπάνη δημοσίων κεφαλαίων στη μετανάστευση. </a:t>
            </a:r>
            <a:endParaRPr lang="en-US" sz="2400" b="0" dirty="0"/>
          </a:p>
          <a:p>
            <a:pPr>
              <a:spcBef>
                <a:spcPct val="10000"/>
              </a:spcBef>
              <a:spcAft>
                <a:spcPct val="10000"/>
              </a:spcAft>
            </a:pPr>
            <a:r>
              <a:rPr lang="el-GR" sz="2400" b="0" dirty="0" smtClean="0"/>
              <a:t>Άλλες ομάδες φοβούνται τον ανταγωνισμό για θέσεις εργασίας που δημιουργεί μια εισροή εργαζομένων. </a:t>
            </a:r>
            <a:endParaRPr lang="en-US" sz="2400" b="0" dirty="0"/>
          </a:p>
          <a:p>
            <a:pPr>
              <a:spcBef>
                <a:spcPct val="10000"/>
              </a:spcBef>
              <a:spcAft>
                <a:spcPct val="10000"/>
              </a:spcAft>
            </a:pPr>
            <a:r>
              <a:rPr lang="el-GR" sz="2400" b="0" dirty="0" smtClean="0"/>
              <a:t>Εξασφαλίζει η μετανάστευση ένα συνολικό κέρδος για την χώρα υποδοχής, χωρίς να υπολογίζονται τα κέρδη που αποκομίζουν οι ίδιοι οι μετανάστες; </a:t>
            </a:r>
            <a:endParaRPr lang="en-US" sz="2400" b="0" dirty="0"/>
          </a:p>
          <a:p>
            <a:pPr>
              <a:spcBef>
                <a:spcPct val="10000"/>
              </a:spcBef>
              <a:spcAft>
                <a:spcPct val="10000"/>
              </a:spcAft>
            </a:pPr>
            <a:r>
              <a:rPr lang="el-GR" sz="2400" b="0" dirty="0" smtClean="0"/>
              <a:t>Υπάρχουν συνολικά κέρδη για τη χώρα προορισμού κατά τον ίδιο τρόπο που διαπιστώσαμε συνολικά κέρδη από το εμπόριο;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1"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Κέρδη από τη Μετανάστευση</a:t>
            </a:r>
            <a:endParaRPr lang="en-US" sz="2400" dirty="0">
              <a:solidFill>
                <a:srgbClr val="356A41"/>
              </a:solidFill>
            </a:endParaRPr>
          </a:p>
        </p:txBody>
      </p:sp>
      <p:sp>
        <p:nvSpPr>
          <p:cNvPr id="107522" name="Rectangle 26"/>
          <p:cNvSpPr>
            <a:spLocks noChangeArrowheads="1"/>
          </p:cNvSpPr>
          <p:nvPr/>
        </p:nvSpPr>
        <p:spPr bwMode="auto">
          <a:xfrm>
            <a:off x="928688" y="419100"/>
            <a:ext cx="5327650" cy="204788"/>
          </a:xfrm>
          <a:prstGeom prst="rect">
            <a:avLst/>
          </a:prstGeom>
          <a:solidFill>
            <a:srgbClr val="F5D8A5"/>
          </a:solidFill>
          <a:ln w="9525" algn="ctr">
            <a:noFill/>
            <a:round/>
            <a:headEnd/>
            <a:tailEnd/>
          </a:ln>
        </p:spPr>
        <p:txBody>
          <a:bodyPr/>
          <a:lstStyle/>
          <a:p>
            <a:endParaRPr lang="en-US" sz="2800" b="0">
              <a:solidFill>
                <a:schemeClr val="tx2"/>
              </a:solidFill>
            </a:endParaRPr>
          </a:p>
        </p:txBody>
      </p:sp>
      <p:sp>
        <p:nvSpPr>
          <p:cNvPr id="107523"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3 </a:t>
            </a:r>
            <a:r>
              <a:rPr lang="el-GR" dirty="0" smtClean="0">
                <a:solidFill>
                  <a:srgbClr val="69134B"/>
                </a:solidFill>
              </a:rPr>
              <a:t>Κέρδη από τις Ροές Εργασίας και Κεφαλαίου</a:t>
            </a:r>
            <a:endParaRPr lang="en-US" dirty="0" smtClean="0">
              <a:solidFill>
                <a:srgbClr val="69134B"/>
              </a:solidFill>
            </a:endParaRPr>
          </a:p>
        </p:txBody>
      </p:sp>
      <p:cxnSp>
        <p:nvCxnSpPr>
          <p:cNvPr id="107524" name="Straight Connector 28"/>
          <p:cNvCxnSpPr>
            <a:cxnSpLocks noChangeShapeType="1"/>
          </p:cNvCxnSpPr>
          <p:nvPr/>
        </p:nvCxnSpPr>
        <p:spPr bwMode="auto">
          <a:xfrm>
            <a:off x="566738" y="623888"/>
            <a:ext cx="5689600" cy="0"/>
          </a:xfrm>
          <a:prstGeom prst="line">
            <a:avLst/>
          </a:prstGeom>
          <a:noFill/>
          <a:ln w="19050" cap="rnd" algn="ctr">
            <a:solidFill>
              <a:srgbClr val="9C3A45"/>
            </a:solidFill>
            <a:prstDash val="sysDash"/>
            <a:round/>
            <a:headEnd/>
            <a:tailEnd/>
          </a:ln>
        </p:spPr>
      </p:cxnSp>
      <p:sp>
        <p:nvSpPr>
          <p:cNvPr id="2" name="Rectangle 1"/>
          <p:cNvSpPr>
            <a:spLocks noChangeArrowheads="1"/>
          </p:cNvSpPr>
          <p:nvPr/>
        </p:nvSpPr>
        <p:spPr bwMode="auto">
          <a:xfrm>
            <a:off x="566738" y="1393371"/>
            <a:ext cx="8170862" cy="4376583"/>
          </a:xfrm>
          <a:prstGeom prst="rect">
            <a:avLst/>
          </a:prstGeom>
          <a:noFill/>
          <a:ln w="9525">
            <a:noFill/>
            <a:miter lim="800000"/>
            <a:headEnd/>
            <a:tailEnd/>
          </a:ln>
        </p:spPr>
        <p:txBody>
          <a:bodyPr wrap="square">
            <a:spAutoFit/>
          </a:bodyPr>
          <a:lstStyle/>
          <a:p>
            <a:pPr>
              <a:spcBef>
                <a:spcPct val="10000"/>
              </a:spcBef>
              <a:spcAft>
                <a:spcPct val="10000"/>
              </a:spcAft>
            </a:pPr>
            <a:r>
              <a:rPr lang="el-GR" sz="2400" b="0" dirty="0" smtClean="0"/>
              <a:t>Η μετανάστευση ωφελεί τη χώρα υποδοχής στο υπόδειγμα συγκεκριμένων συντελεστών. </a:t>
            </a:r>
            <a:endParaRPr lang="en-US" sz="2400" b="0" dirty="0"/>
          </a:p>
          <a:p>
            <a:pPr>
              <a:spcBef>
                <a:spcPct val="10000"/>
              </a:spcBef>
              <a:spcAft>
                <a:spcPct val="10000"/>
              </a:spcAft>
            </a:pPr>
            <a:r>
              <a:rPr lang="el-GR" sz="2400" b="0" dirty="0" smtClean="0"/>
              <a:t>Εάν συμπεριλάβουμε τις αμοιβές των μεταναστών στο ξένο εισόδημα, τότε διαπιστώνουμε ότι η μετανάστευση ωφελεί και την ξένη χώρα. Το ίδιο επιχείρημα ισχύει και για τις ΞΑΕ. </a:t>
            </a:r>
            <a:endParaRPr lang="en-US" sz="2400" b="0" dirty="0"/>
          </a:p>
          <a:p>
            <a:pPr>
              <a:spcBef>
                <a:spcPct val="10000"/>
              </a:spcBef>
              <a:spcAft>
                <a:spcPct val="10000"/>
              </a:spcAft>
            </a:pPr>
            <a:r>
              <a:rPr lang="el-GR" sz="2400" b="0" dirty="0" smtClean="0"/>
              <a:t>Επίσης, μια εισροή κεφαλαίου ωφελεί τη χώρα υποδοχής χωρίς να περιλαμβάνουμε τα επιπλέον εισοδήματα του ξένου κεφαλαίου. </a:t>
            </a:r>
            <a:endParaRPr lang="en-US" sz="2400" b="0" dirty="0"/>
          </a:p>
          <a:p>
            <a:pPr>
              <a:spcBef>
                <a:spcPct val="10000"/>
              </a:spcBef>
              <a:spcAft>
                <a:spcPct val="10000"/>
              </a:spcAft>
            </a:pPr>
            <a:r>
              <a:rPr lang="el-GR" sz="2400" b="0" dirty="0" smtClean="0"/>
              <a:t>Μετρώντας αυτές τις επιπλέον αμοιβές, τότε οι ΞΑΕ ωφελούν και τη χώρα προέλευσης των κεφαλαίων.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1" name="Group 8"/>
          <p:cNvGrpSpPr>
            <a:grpSpLocks/>
          </p:cNvGrpSpPr>
          <p:nvPr/>
        </p:nvGrpSpPr>
        <p:grpSpPr bwMode="auto">
          <a:xfrm>
            <a:off x="566738" y="1296988"/>
            <a:ext cx="8359775" cy="4654550"/>
            <a:chOff x="566738" y="2200275"/>
            <a:chExt cx="7805737" cy="4219575"/>
          </a:xfrm>
        </p:grpSpPr>
        <p:sp>
          <p:nvSpPr>
            <p:cNvPr id="109595" name="Rectangle 11"/>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09596" name="Rectangle 12"/>
            <p:cNvSpPr>
              <a:spLocks noChangeArrowheads="1"/>
            </p:cNvSpPr>
            <p:nvPr/>
          </p:nvSpPr>
          <p:spPr bwMode="auto">
            <a:xfrm>
              <a:off x="581024" y="2219326"/>
              <a:ext cx="7772401" cy="290147"/>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5" name="Rectangle 14"/>
          <p:cNvSpPr>
            <a:spLocks noChangeArrowheads="1"/>
          </p:cNvSpPr>
          <p:nvPr/>
        </p:nvSpPr>
        <p:spPr bwMode="auto">
          <a:xfrm>
            <a:off x="638175" y="1677988"/>
            <a:ext cx="4686300" cy="356235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4" name="Text Box 7"/>
          <p:cNvSpPr txBox="1">
            <a:spLocks noChangeArrowheads="1"/>
          </p:cNvSpPr>
          <p:nvPr/>
        </p:nvSpPr>
        <p:spPr bwMode="auto">
          <a:xfrm>
            <a:off x="585788" y="1317625"/>
            <a:ext cx="1328737"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 </a:t>
            </a:r>
            <a:r>
              <a:rPr lang="en-US" dirty="0" smtClean="0"/>
              <a:t>5-14</a:t>
            </a:r>
            <a:endParaRPr lang="en-US" dirty="0"/>
          </a:p>
        </p:txBody>
      </p:sp>
      <p:sp>
        <p:nvSpPr>
          <p:cNvPr id="16" name="Rectangle 15"/>
          <p:cNvSpPr>
            <a:spLocks noChangeArrowheads="1"/>
          </p:cNvSpPr>
          <p:nvPr/>
        </p:nvSpPr>
        <p:spPr bwMode="auto">
          <a:xfrm>
            <a:off x="5310188" y="1577975"/>
            <a:ext cx="3602037" cy="4672048"/>
          </a:xfrm>
          <a:prstGeom prst="rect">
            <a:avLst/>
          </a:prstGeom>
          <a:noFill/>
          <a:ln w="9525">
            <a:noFill/>
            <a:miter lim="800000"/>
            <a:headEnd/>
            <a:tailEnd/>
          </a:ln>
        </p:spPr>
        <p:txBody>
          <a:bodyPr>
            <a:spAutoFit/>
          </a:bodyPr>
          <a:lstStyle/>
          <a:p>
            <a:pPr>
              <a:spcBef>
                <a:spcPct val="10000"/>
              </a:spcBef>
              <a:spcAft>
                <a:spcPct val="10000"/>
              </a:spcAft>
            </a:pPr>
            <a:r>
              <a:rPr lang="el-GR" sz="1600" b="0" dirty="0" smtClean="0"/>
              <a:t>Αρχικά, η χώρα μας έχει</a:t>
            </a:r>
            <a:r>
              <a:rPr lang="en-US" sz="1600" b="0" dirty="0" smtClean="0"/>
              <a:t> </a:t>
            </a:r>
            <a:r>
              <a:rPr lang="en-US" sz="1600" b="0" dirty="0"/>
              <a:t>O</a:t>
            </a:r>
            <a:r>
              <a:rPr lang="en-US" sz="1600" b="0" i="1" dirty="0"/>
              <a:t>L</a:t>
            </a:r>
            <a:r>
              <a:rPr lang="en-US" sz="1600" b="0" dirty="0"/>
              <a:t> </a:t>
            </a:r>
            <a:r>
              <a:rPr lang="el-GR" sz="1600" b="0" dirty="0" smtClean="0"/>
              <a:t>εργαζόμενους και η ξένη χώρα έχει</a:t>
            </a:r>
            <a:r>
              <a:rPr lang="en-US" sz="1600" b="0" dirty="0" smtClean="0"/>
              <a:t> </a:t>
            </a:r>
            <a:r>
              <a:rPr lang="en-US" sz="1600" b="0" dirty="0"/>
              <a:t>O</a:t>
            </a:r>
            <a:r>
              <a:rPr lang="en-US" sz="1600" b="0" baseline="30000" dirty="0"/>
              <a:t>*</a:t>
            </a:r>
            <a:r>
              <a:rPr lang="en-US" sz="1600" b="0" i="1" dirty="0"/>
              <a:t>L</a:t>
            </a:r>
            <a:r>
              <a:rPr lang="en-US" sz="1600" b="0" dirty="0"/>
              <a:t> </a:t>
            </a:r>
            <a:r>
              <a:rPr lang="el-GR" sz="1600" b="0" dirty="0" smtClean="0"/>
              <a:t>εργαζόμενους.</a:t>
            </a:r>
            <a:endParaRPr lang="en-US" sz="1600" b="0" dirty="0"/>
          </a:p>
          <a:p>
            <a:pPr>
              <a:spcBef>
                <a:spcPct val="10000"/>
              </a:spcBef>
              <a:spcAft>
                <a:spcPct val="10000"/>
              </a:spcAft>
            </a:pPr>
            <a:r>
              <a:rPr lang="el-GR" sz="1600" b="0" dirty="0" smtClean="0"/>
              <a:t>Ο εγχώριος μισθός είναι</a:t>
            </a:r>
            <a:r>
              <a:rPr lang="en-US" sz="1600" b="0" dirty="0" smtClean="0"/>
              <a:t> </a:t>
            </a:r>
            <a:r>
              <a:rPr lang="en-US" sz="1600" b="0" i="1" dirty="0"/>
              <a:t>W,</a:t>
            </a:r>
            <a:r>
              <a:rPr lang="en-US" sz="1600" b="0" dirty="0"/>
              <a:t> </a:t>
            </a:r>
            <a:r>
              <a:rPr lang="el-GR" sz="1600" b="0" dirty="0" smtClean="0"/>
              <a:t>όπως καθορίζεται στο σημείο </a:t>
            </a:r>
            <a:r>
              <a:rPr lang="en-US" sz="1600" b="0" i="1" dirty="0" smtClean="0"/>
              <a:t>A</a:t>
            </a:r>
            <a:r>
              <a:rPr lang="en-US" sz="1600" b="0" i="1" dirty="0"/>
              <a:t>,</a:t>
            </a:r>
            <a:r>
              <a:rPr lang="en-US" sz="1600" b="0" dirty="0"/>
              <a:t> </a:t>
            </a:r>
            <a:r>
              <a:rPr lang="el-GR" sz="1600" b="0" dirty="0" smtClean="0"/>
              <a:t>ο οποίος είναι υψηλότερος από τον μισθό στην ξένη χώρα </a:t>
            </a:r>
            <a:r>
              <a:rPr lang="en-US" sz="1600" b="0" i="1" dirty="0" smtClean="0"/>
              <a:t>W</a:t>
            </a:r>
            <a:r>
              <a:rPr lang="en-US" sz="1600" b="0" baseline="30000" dirty="0"/>
              <a:t>*</a:t>
            </a:r>
            <a:r>
              <a:rPr lang="en-US" sz="1600" b="0" dirty="0"/>
              <a:t> </a:t>
            </a:r>
            <a:r>
              <a:rPr lang="el-GR" sz="1600" b="0" dirty="0" smtClean="0"/>
              <a:t>στο σημείο</a:t>
            </a:r>
            <a:r>
              <a:rPr lang="en-US" sz="1600" b="0" dirty="0" smtClean="0"/>
              <a:t> </a:t>
            </a:r>
            <a:r>
              <a:rPr lang="en-US" sz="1600" b="0" i="1" dirty="0"/>
              <a:t>A</a:t>
            </a:r>
            <a:r>
              <a:rPr lang="en-US" sz="1600" b="0" baseline="30000" dirty="0"/>
              <a:t>*</a:t>
            </a:r>
            <a:r>
              <a:rPr lang="en-US" sz="1600" b="0" i="1" dirty="0"/>
              <a:t>.</a:t>
            </a:r>
            <a:r>
              <a:rPr lang="en-US" sz="1600" b="0" dirty="0"/>
              <a:t> </a:t>
            </a:r>
          </a:p>
          <a:p>
            <a:pPr>
              <a:spcBef>
                <a:spcPct val="10000"/>
              </a:spcBef>
              <a:spcAft>
                <a:spcPct val="10000"/>
              </a:spcAft>
            </a:pPr>
            <a:r>
              <a:rPr lang="el-GR" sz="1600" b="0" dirty="0" smtClean="0"/>
              <a:t>Οι εργαζόμενοι θα  μετακινηθούν από την ξένη χώρα στη χώρα μας για να αποκομίσουν υψηλότερους μισθούς. Η ισορροπία με πλήρη μετανάστευση είναι στο σημείο </a:t>
            </a:r>
            <a:r>
              <a:rPr lang="en-US" sz="1600" b="0" i="1" dirty="0" smtClean="0"/>
              <a:t>C</a:t>
            </a:r>
            <a:r>
              <a:rPr lang="en-US" sz="1600" b="0" i="1" dirty="0"/>
              <a:t>,</a:t>
            </a:r>
            <a:r>
              <a:rPr lang="en-US" sz="1600" b="0" dirty="0"/>
              <a:t> </a:t>
            </a:r>
            <a:r>
              <a:rPr lang="el-GR" sz="1600" b="0" dirty="0" smtClean="0"/>
              <a:t>όπου οι μισθοί εξισώνονται στο επίπεδο </a:t>
            </a:r>
            <a:r>
              <a:rPr lang="en-US" sz="1600" b="0" i="1" dirty="0" smtClean="0"/>
              <a:t>W</a:t>
            </a:r>
            <a:r>
              <a:rPr lang="en-US" sz="1600" b="0" i="1" dirty="0">
                <a:sym typeface="Symbol" pitchFamily="18" charset="2"/>
              </a:rPr>
              <a:t></a:t>
            </a:r>
            <a:r>
              <a:rPr lang="en-US" sz="1600" b="0" i="1" dirty="0"/>
              <a:t>.</a:t>
            </a:r>
          </a:p>
          <a:p>
            <a:pPr>
              <a:spcBef>
                <a:spcPct val="10000"/>
              </a:spcBef>
              <a:spcAft>
                <a:spcPct val="10000"/>
              </a:spcAft>
            </a:pPr>
            <a:r>
              <a:rPr lang="el-GR" sz="1600" b="0" dirty="0" smtClean="0"/>
              <a:t>Το κέρδος για τη χώρα μας από τη μετανάστευση μετράται από το τρίγωνο </a:t>
            </a:r>
            <a:r>
              <a:rPr lang="en-US" sz="1600" b="0" i="1" dirty="0" smtClean="0"/>
              <a:t>ABC</a:t>
            </a:r>
            <a:r>
              <a:rPr lang="en-US" sz="1600" b="0" i="1" dirty="0"/>
              <a:t>,</a:t>
            </a:r>
            <a:r>
              <a:rPr lang="en-US" sz="1600" b="0" dirty="0"/>
              <a:t> </a:t>
            </a:r>
            <a:r>
              <a:rPr lang="el-GR" sz="1600" b="0" dirty="0" smtClean="0"/>
              <a:t>και το τρίγωνο </a:t>
            </a:r>
            <a:r>
              <a:rPr lang="en-US" sz="1600" b="0" i="1" dirty="0" smtClean="0"/>
              <a:t>A</a:t>
            </a:r>
            <a:r>
              <a:rPr lang="en-US" sz="1600" b="0" baseline="30000" dirty="0" smtClean="0"/>
              <a:t>*</a:t>
            </a:r>
            <a:r>
              <a:rPr lang="en-US" sz="1600" b="0" i="1" dirty="0" smtClean="0"/>
              <a:t>BC</a:t>
            </a:r>
            <a:r>
              <a:rPr lang="en-US" sz="1600" b="0" dirty="0" smtClean="0"/>
              <a:t> </a:t>
            </a:r>
            <a:r>
              <a:rPr lang="el-GR" sz="1600" b="0" dirty="0" smtClean="0"/>
              <a:t>αντιπροσωπεύει τα κέρδη της ξένης χώρας. </a:t>
            </a:r>
            <a:endParaRPr lang="en-US" sz="1600" b="0" dirty="0"/>
          </a:p>
        </p:txBody>
      </p:sp>
      <p:sp>
        <p:nvSpPr>
          <p:cNvPr id="862213"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Κέρδη από τη Μετανάστευση</a:t>
            </a:r>
            <a:endParaRPr lang="en-US" sz="2400" dirty="0">
              <a:solidFill>
                <a:srgbClr val="356A41"/>
              </a:solidFill>
            </a:endParaRPr>
          </a:p>
        </p:txBody>
      </p:sp>
      <p:sp>
        <p:nvSpPr>
          <p:cNvPr id="109574" name="Rectangle 26"/>
          <p:cNvSpPr>
            <a:spLocks noChangeArrowheads="1"/>
          </p:cNvSpPr>
          <p:nvPr/>
        </p:nvSpPr>
        <p:spPr bwMode="auto">
          <a:xfrm>
            <a:off x="928688" y="419100"/>
            <a:ext cx="5327650" cy="204788"/>
          </a:xfrm>
          <a:prstGeom prst="rect">
            <a:avLst/>
          </a:prstGeom>
          <a:solidFill>
            <a:srgbClr val="F5D8A5"/>
          </a:solidFill>
          <a:ln w="9525" algn="ctr">
            <a:noFill/>
            <a:round/>
            <a:headEnd/>
            <a:tailEnd/>
          </a:ln>
        </p:spPr>
        <p:txBody>
          <a:bodyPr/>
          <a:lstStyle/>
          <a:p>
            <a:endParaRPr lang="en-US" sz="2800" b="0">
              <a:solidFill>
                <a:schemeClr val="tx2"/>
              </a:solidFill>
            </a:endParaRPr>
          </a:p>
        </p:txBody>
      </p:sp>
      <p:sp>
        <p:nvSpPr>
          <p:cNvPr id="109575"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3 </a:t>
            </a:r>
            <a:r>
              <a:rPr lang="el-GR" dirty="0" smtClean="0">
                <a:solidFill>
                  <a:srgbClr val="69134B"/>
                </a:solidFill>
              </a:rPr>
              <a:t>Κέρδη από τις Ροές Εργασίας και Κεφαλαίου</a:t>
            </a:r>
            <a:endParaRPr lang="en-US" dirty="0" smtClean="0">
              <a:solidFill>
                <a:srgbClr val="69134B"/>
              </a:solidFill>
            </a:endParaRPr>
          </a:p>
        </p:txBody>
      </p:sp>
      <p:cxnSp>
        <p:nvCxnSpPr>
          <p:cNvPr id="109576" name="Straight Connector 28"/>
          <p:cNvCxnSpPr>
            <a:cxnSpLocks noChangeShapeType="1"/>
          </p:cNvCxnSpPr>
          <p:nvPr/>
        </p:nvCxnSpPr>
        <p:spPr bwMode="auto">
          <a:xfrm>
            <a:off x="566738" y="623888"/>
            <a:ext cx="5689600" cy="0"/>
          </a:xfrm>
          <a:prstGeom prst="line">
            <a:avLst/>
          </a:prstGeom>
          <a:noFill/>
          <a:ln w="19050" cap="rnd" algn="ctr">
            <a:solidFill>
              <a:srgbClr val="9C3A45"/>
            </a:solidFill>
            <a:prstDash val="sysDash"/>
            <a:round/>
            <a:headEnd/>
            <a:tailEnd/>
          </a:ln>
        </p:spPr>
      </p:cxnSp>
      <p:pic>
        <p:nvPicPr>
          <p:cNvPr id="25" name="Picture 24"/>
          <p:cNvPicPr>
            <a:picLocks noChangeAspect="1"/>
          </p:cNvPicPr>
          <p:nvPr/>
        </p:nvPicPr>
        <p:blipFill>
          <a:blip r:embed="rId3" cstate="print"/>
          <a:srcRect/>
          <a:stretch>
            <a:fillRect/>
          </a:stretch>
        </p:blipFill>
        <p:spPr bwMode="auto">
          <a:xfrm>
            <a:off x="711200" y="1736725"/>
            <a:ext cx="4524375" cy="3457575"/>
          </a:xfrm>
          <a:prstGeom prst="rect">
            <a:avLst/>
          </a:prstGeom>
          <a:noFill/>
          <a:ln w="9525">
            <a:noFill/>
            <a:miter lim="800000"/>
            <a:headEnd/>
            <a:tailEnd/>
          </a:ln>
        </p:spPr>
      </p:pic>
      <p:pic>
        <p:nvPicPr>
          <p:cNvPr id="26" name="Picture 25"/>
          <p:cNvPicPr>
            <a:picLocks noChangeAspect="1"/>
          </p:cNvPicPr>
          <p:nvPr/>
        </p:nvPicPr>
        <p:blipFill>
          <a:blip r:embed="rId4" cstate="print"/>
          <a:srcRect/>
          <a:stretch>
            <a:fillRect/>
          </a:stretch>
        </p:blipFill>
        <p:spPr bwMode="auto">
          <a:xfrm>
            <a:off x="711200" y="1736725"/>
            <a:ext cx="4524375" cy="3457575"/>
          </a:xfrm>
          <a:prstGeom prst="rect">
            <a:avLst/>
          </a:prstGeom>
          <a:noFill/>
          <a:ln w="9525">
            <a:noFill/>
            <a:miter lim="800000"/>
            <a:headEnd/>
            <a:tailEnd/>
          </a:ln>
        </p:spPr>
      </p:pic>
      <p:pic>
        <p:nvPicPr>
          <p:cNvPr id="34" name="Picture 33"/>
          <p:cNvPicPr>
            <a:picLocks noChangeAspect="1"/>
          </p:cNvPicPr>
          <p:nvPr/>
        </p:nvPicPr>
        <p:blipFill>
          <a:blip r:embed="rId5" cstate="print"/>
          <a:srcRect/>
          <a:stretch>
            <a:fillRect/>
          </a:stretch>
        </p:blipFill>
        <p:spPr bwMode="auto">
          <a:xfrm>
            <a:off x="711200" y="1736725"/>
            <a:ext cx="4524375" cy="3457575"/>
          </a:xfrm>
          <a:prstGeom prst="rect">
            <a:avLst/>
          </a:prstGeom>
          <a:noFill/>
          <a:ln w="9525">
            <a:noFill/>
            <a:miter lim="800000"/>
            <a:headEnd/>
            <a:tailEnd/>
          </a:ln>
        </p:spPr>
      </p:pic>
      <p:pic>
        <p:nvPicPr>
          <p:cNvPr id="35" name="Picture 34"/>
          <p:cNvPicPr>
            <a:picLocks noChangeAspect="1"/>
          </p:cNvPicPr>
          <p:nvPr/>
        </p:nvPicPr>
        <p:blipFill>
          <a:blip r:embed="rId6" cstate="print"/>
          <a:srcRect/>
          <a:stretch>
            <a:fillRect/>
          </a:stretch>
        </p:blipFill>
        <p:spPr bwMode="auto">
          <a:xfrm>
            <a:off x="711200" y="1736725"/>
            <a:ext cx="4524375" cy="3457575"/>
          </a:xfrm>
          <a:prstGeom prst="rect">
            <a:avLst/>
          </a:prstGeom>
          <a:noFill/>
          <a:ln w="9525">
            <a:noFill/>
            <a:miter lim="800000"/>
            <a:headEnd/>
            <a:tailEnd/>
          </a:ln>
        </p:spPr>
      </p:pic>
      <p:pic>
        <p:nvPicPr>
          <p:cNvPr id="36" name="Picture 35"/>
          <p:cNvPicPr>
            <a:picLocks noChangeAspect="1"/>
          </p:cNvPicPr>
          <p:nvPr/>
        </p:nvPicPr>
        <p:blipFill>
          <a:blip r:embed="rId7" cstate="print"/>
          <a:srcRect/>
          <a:stretch>
            <a:fillRect/>
          </a:stretch>
        </p:blipFill>
        <p:spPr bwMode="auto">
          <a:xfrm>
            <a:off x="711200" y="1736725"/>
            <a:ext cx="4524375" cy="3457575"/>
          </a:xfrm>
          <a:prstGeom prst="rect">
            <a:avLst/>
          </a:prstGeom>
          <a:noFill/>
          <a:ln w="9525">
            <a:noFill/>
            <a:miter lim="800000"/>
            <a:headEnd/>
            <a:tailEnd/>
          </a:ln>
        </p:spPr>
      </p:pic>
      <p:pic>
        <p:nvPicPr>
          <p:cNvPr id="60" name="Picture 59"/>
          <p:cNvPicPr>
            <a:picLocks noChangeAspect="1"/>
          </p:cNvPicPr>
          <p:nvPr/>
        </p:nvPicPr>
        <p:blipFill>
          <a:blip r:embed="rId8" cstate="print"/>
          <a:srcRect/>
          <a:stretch>
            <a:fillRect/>
          </a:stretch>
        </p:blipFill>
        <p:spPr bwMode="auto">
          <a:xfrm>
            <a:off x="711200" y="1736725"/>
            <a:ext cx="4524375" cy="3457575"/>
          </a:xfrm>
          <a:prstGeom prst="rect">
            <a:avLst/>
          </a:prstGeom>
          <a:noFill/>
          <a:ln w="9525">
            <a:noFill/>
            <a:miter lim="800000"/>
            <a:headEnd/>
            <a:tailEnd/>
          </a:ln>
        </p:spPr>
      </p:pic>
      <p:pic>
        <p:nvPicPr>
          <p:cNvPr id="37" name="Picture 36"/>
          <p:cNvPicPr>
            <a:picLocks noChangeAspect="1"/>
          </p:cNvPicPr>
          <p:nvPr/>
        </p:nvPicPr>
        <p:blipFill>
          <a:blip r:embed="rId9" cstate="print"/>
          <a:srcRect/>
          <a:stretch>
            <a:fillRect/>
          </a:stretch>
        </p:blipFill>
        <p:spPr bwMode="auto">
          <a:xfrm>
            <a:off x="711200" y="1736725"/>
            <a:ext cx="4524375" cy="3457575"/>
          </a:xfrm>
          <a:prstGeom prst="rect">
            <a:avLst/>
          </a:prstGeom>
          <a:noFill/>
          <a:ln w="9525">
            <a:noFill/>
            <a:miter lim="800000"/>
            <a:headEnd/>
            <a:tailEnd/>
          </a:ln>
        </p:spPr>
      </p:pic>
      <p:pic>
        <p:nvPicPr>
          <p:cNvPr id="38" name="Picture 37"/>
          <p:cNvPicPr>
            <a:picLocks noChangeAspect="1"/>
          </p:cNvPicPr>
          <p:nvPr/>
        </p:nvPicPr>
        <p:blipFill>
          <a:blip r:embed="rId10" cstate="print"/>
          <a:srcRect/>
          <a:stretch>
            <a:fillRect/>
          </a:stretch>
        </p:blipFill>
        <p:spPr bwMode="auto">
          <a:xfrm>
            <a:off x="711200" y="1736725"/>
            <a:ext cx="4524375" cy="3457575"/>
          </a:xfrm>
          <a:prstGeom prst="rect">
            <a:avLst/>
          </a:prstGeom>
          <a:noFill/>
          <a:ln w="9525">
            <a:noFill/>
            <a:miter lim="800000"/>
            <a:headEnd/>
            <a:tailEnd/>
          </a:ln>
        </p:spPr>
      </p:pic>
      <p:pic>
        <p:nvPicPr>
          <p:cNvPr id="45" name="Picture 44"/>
          <p:cNvPicPr>
            <a:picLocks noChangeAspect="1"/>
          </p:cNvPicPr>
          <p:nvPr/>
        </p:nvPicPr>
        <p:blipFill>
          <a:blip r:embed="rId11" cstate="print"/>
          <a:srcRect/>
          <a:stretch>
            <a:fillRect/>
          </a:stretch>
        </p:blipFill>
        <p:spPr bwMode="auto">
          <a:xfrm>
            <a:off x="711200" y="1736725"/>
            <a:ext cx="4524375" cy="3457575"/>
          </a:xfrm>
          <a:prstGeom prst="rect">
            <a:avLst/>
          </a:prstGeom>
          <a:noFill/>
          <a:ln w="9525">
            <a:noFill/>
            <a:miter lim="800000"/>
            <a:headEnd/>
            <a:tailEnd/>
          </a:ln>
        </p:spPr>
      </p:pic>
      <p:pic>
        <p:nvPicPr>
          <p:cNvPr id="39" name="Picture 38"/>
          <p:cNvPicPr>
            <a:picLocks noChangeAspect="1"/>
          </p:cNvPicPr>
          <p:nvPr/>
        </p:nvPicPr>
        <p:blipFill>
          <a:blip r:embed="rId12" cstate="print"/>
          <a:srcRect/>
          <a:stretch>
            <a:fillRect/>
          </a:stretch>
        </p:blipFill>
        <p:spPr bwMode="auto">
          <a:xfrm>
            <a:off x="711200" y="1736725"/>
            <a:ext cx="4524375" cy="3457575"/>
          </a:xfrm>
          <a:prstGeom prst="rect">
            <a:avLst/>
          </a:prstGeom>
          <a:noFill/>
          <a:ln w="9525">
            <a:noFill/>
            <a:miter lim="800000"/>
            <a:headEnd/>
            <a:tailEnd/>
          </a:ln>
        </p:spPr>
      </p:pic>
      <p:pic>
        <p:nvPicPr>
          <p:cNvPr id="40" name="Picture 39"/>
          <p:cNvPicPr>
            <a:picLocks noChangeAspect="1"/>
          </p:cNvPicPr>
          <p:nvPr/>
        </p:nvPicPr>
        <p:blipFill>
          <a:blip r:embed="rId13" cstate="print"/>
          <a:srcRect/>
          <a:stretch>
            <a:fillRect/>
          </a:stretch>
        </p:blipFill>
        <p:spPr bwMode="auto">
          <a:xfrm>
            <a:off x="711200" y="1736725"/>
            <a:ext cx="4524375" cy="3457575"/>
          </a:xfrm>
          <a:prstGeom prst="rect">
            <a:avLst/>
          </a:prstGeom>
          <a:noFill/>
          <a:ln w="9525">
            <a:noFill/>
            <a:miter lim="800000"/>
            <a:headEnd/>
            <a:tailEnd/>
          </a:ln>
        </p:spPr>
      </p:pic>
      <p:pic>
        <p:nvPicPr>
          <p:cNvPr id="41" name="Picture 40"/>
          <p:cNvPicPr>
            <a:picLocks noChangeAspect="1"/>
          </p:cNvPicPr>
          <p:nvPr/>
        </p:nvPicPr>
        <p:blipFill>
          <a:blip r:embed="rId14" cstate="print"/>
          <a:srcRect/>
          <a:stretch>
            <a:fillRect/>
          </a:stretch>
        </p:blipFill>
        <p:spPr bwMode="auto">
          <a:xfrm>
            <a:off x="711200" y="1736725"/>
            <a:ext cx="4524375" cy="3457575"/>
          </a:xfrm>
          <a:prstGeom prst="rect">
            <a:avLst/>
          </a:prstGeom>
          <a:noFill/>
          <a:ln w="9525">
            <a:noFill/>
            <a:miter lim="800000"/>
            <a:headEnd/>
            <a:tailEnd/>
          </a:ln>
        </p:spPr>
      </p:pic>
      <p:pic>
        <p:nvPicPr>
          <p:cNvPr id="44" name="Picture 43"/>
          <p:cNvPicPr>
            <a:picLocks noChangeAspect="1"/>
          </p:cNvPicPr>
          <p:nvPr/>
        </p:nvPicPr>
        <p:blipFill>
          <a:blip r:embed="rId15" cstate="print"/>
          <a:srcRect/>
          <a:stretch>
            <a:fillRect/>
          </a:stretch>
        </p:blipFill>
        <p:spPr bwMode="auto">
          <a:xfrm>
            <a:off x="711200" y="1736725"/>
            <a:ext cx="4524375" cy="3457575"/>
          </a:xfrm>
          <a:prstGeom prst="rect">
            <a:avLst/>
          </a:prstGeom>
          <a:noFill/>
          <a:ln w="9525">
            <a:noFill/>
            <a:miter lim="800000"/>
            <a:headEnd/>
            <a:tailEnd/>
          </a:ln>
        </p:spPr>
      </p:pic>
      <p:pic>
        <p:nvPicPr>
          <p:cNvPr id="42" name="Picture 41"/>
          <p:cNvPicPr>
            <a:picLocks noChangeAspect="1"/>
          </p:cNvPicPr>
          <p:nvPr/>
        </p:nvPicPr>
        <p:blipFill>
          <a:blip r:embed="rId16" cstate="print"/>
          <a:srcRect/>
          <a:stretch>
            <a:fillRect/>
          </a:stretch>
        </p:blipFill>
        <p:spPr bwMode="auto">
          <a:xfrm>
            <a:off x="711200" y="1736725"/>
            <a:ext cx="4524375" cy="3457575"/>
          </a:xfrm>
          <a:prstGeom prst="rect">
            <a:avLst/>
          </a:prstGeom>
          <a:noFill/>
          <a:ln w="9525">
            <a:noFill/>
            <a:miter lim="800000"/>
            <a:headEnd/>
            <a:tailEnd/>
          </a:ln>
        </p:spPr>
      </p:pic>
      <p:pic>
        <p:nvPicPr>
          <p:cNvPr id="43" name="Picture 42"/>
          <p:cNvPicPr>
            <a:picLocks noChangeAspect="1"/>
          </p:cNvPicPr>
          <p:nvPr/>
        </p:nvPicPr>
        <p:blipFill>
          <a:blip r:embed="rId17" cstate="print"/>
          <a:srcRect/>
          <a:stretch>
            <a:fillRect/>
          </a:stretch>
        </p:blipFill>
        <p:spPr bwMode="auto">
          <a:xfrm>
            <a:off x="711200" y="1736725"/>
            <a:ext cx="4524375" cy="3457575"/>
          </a:xfrm>
          <a:prstGeom prst="rect">
            <a:avLst/>
          </a:prstGeom>
          <a:noFill/>
          <a:ln w="9525">
            <a:noFill/>
            <a:miter lim="800000"/>
            <a:headEnd/>
            <a:tailEnd/>
          </a:ln>
        </p:spPr>
      </p:pic>
      <p:pic>
        <p:nvPicPr>
          <p:cNvPr id="59" name="Picture 58"/>
          <p:cNvPicPr>
            <a:picLocks noChangeAspect="1"/>
          </p:cNvPicPr>
          <p:nvPr/>
        </p:nvPicPr>
        <p:blipFill>
          <a:blip r:embed="rId18" cstate="print"/>
          <a:srcRect/>
          <a:stretch>
            <a:fillRect/>
          </a:stretch>
        </p:blipFill>
        <p:spPr bwMode="auto">
          <a:xfrm>
            <a:off x="711200" y="1736725"/>
            <a:ext cx="4524375" cy="3457575"/>
          </a:xfrm>
          <a:prstGeom prst="rect">
            <a:avLst/>
          </a:prstGeom>
          <a:noFill/>
          <a:ln w="9525">
            <a:noFill/>
            <a:miter lim="800000"/>
            <a:headEnd/>
            <a:tailEnd/>
          </a:ln>
        </p:spPr>
      </p:pic>
      <p:pic>
        <p:nvPicPr>
          <p:cNvPr id="61" name="Picture 60"/>
          <p:cNvPicPr>
            <a:picLocks noChangeAspect="1"/>
          </p:cNvPicPr>
          <p:nvPr/>
        </p:nvPicPr>
        <p:blipFill>
          <a:blip r:embed="rId19" cstate="print"/>
          <a:srcRect/>
          <a:stretch>
            <a:fillRect/>
          </a:stretch>
        </p:blipFill>
        <p:spPr bwMode="auto">
          <a:xfrm>
            <a:off x="711200" y="1736725"/>
            <a:ext cx="4524375" cy="3457575"/>
          </a:xfrm>
          <a:prstGeom prst="rect">
            <a:avLst/>
          </a:prstGeom>
          <a:noFill/>
          <a:ln w="9525">
            <a:noFill/>
            <a:miter lim="800000"/>
            <a:headEnd/>
            <a:tailEnd/>
          </a:ln>
        </p:spPr>
      </p:pic>
      <p:sp>
        <p:nvSpPr>
          <p:cNvPr id="109594" name="Text Box 29"/>
          <p:cNvSpPr txBox="1">
            <a:spLocks noChangeArrowheads="1"/>
          </p:cNvSpPr>
          <p:nvPr/>
        </p:nvSpPr>
        <p:spPr bwMode="auto">
          <a:xfrm>
            <a:off x="1968500" y="1247775"/>
            <a:ext cx="2584297" cy="307777"/>
          </a:xfrm>
          <a:prstGeom prst="rect">
            <a:avLst/>
          </a:prstGeom>
          <a:noFill/>
          <a:ln w="9525">
            <a:noFill/>
            <a:miter lim="800000"/>
            <a:headEnd/>
            <a:tailEnd/>
          </a:ln>
        </p:spPr>
        <p:txBody>
          <a:bodyPr wrap="none">
            <a:spAutoFit/>
          </a:bodyPr>
          <a:lstStyle/>
          <a:p>
            <a:r>
              <a:rPr lang="el-GR" dirty="0" smtClean="0">
                <a:solidFill>
                  <a:srgbClr val="8A3A6A"/>
                </a:solidFill>
              </a:rPr>
              <a:t>Παγκόσμια Αγορά Εργασίας</a:t>
            </a:r>
            <a:endParaRPr lang="en-US" dirty="0">
              <a:solidFill>
                <a:srgbClr val="8A3A6A"/>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2213"/>
                                        </p:tgtEl>
                                        <p:attrNameLst>
                                          <p:attrName>style.visibility</p:attrName>
                                        </p:attrNameLst>
                                      </p:cBhvr>
                                      <p:to>
                                        <p:strVal val="visible"/>
                                      </p:to>
                                    </p:set>
                                    <p:animEffect transition="in" filter="wipe(left)">
                                      <p:cBhvr>
                                        <p:cTn id="7" dur="500"/>
                                        <p:tgtEl>
                                          <p:spTgt spid="862213"/>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ppt_x-.2"/>
                                          </p:val>
                                        </p:tav>
                                        <p:tav tm="100000">
                                          <p:val>
                                            <p:strVal val="#ppt_x"/>
                                          </p:val>
                                        </p:tav>
                                      </p:tavLst>
                                    </p:anim>
                                    <p:anim calcmode="lin" valueType="num">
                                      <p:cBhvr>
                                        <p:cTn id="12"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3" dur="500"/>
                                        <p:tgtEl>
                                          <p:spTgt spid="11"/>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Effect transition="in" filter="wipe(left)">
                                      <p:cBhvr>
                                        <p:cTn id="25" dur="500"/>
                                        <p:tgtEl>
                                          <p:spTgt spid="16">
                                            <p:txEl>
                                              <p:pRg st="0" end="0"/>
                                            </p:txEl>
                                          </p:spTgt>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750"/>
                                        <p:tgtEl>
                                          <p:spTgt spid="25"/>
                                        </p:tgtEl>
                                      </p:cBhvr>
                                    </p:animEffect>
                                  </p:childTnLst>
                                </p:cTn>
                              </p:par>
                            </p:childTnLst>
                          </p:cTn>
                        </p:par>
                        <p:par>
                          <p:cTn id="30" fill="hold">
                            <p:stCondLst>
                              <p:cond delay="3750"/>
                            </p:stCondLst>
                            <p:childTnLst>
                              <p:par>
                                <p:cTn id="31" presetID="22" presetClass="entr" presetSubtype="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750"/>
                                        <p:tgtEl>
                                          <p:spTgt spid="26"/>
                                        </p:tgtEl>
                                      </p:cBhvr>
                                    </p:animEffect>
                                  </p:childTnLst>
                                </p:cTn>
                              </p:par>
                            </p:childTnLst>
                          </p:cTn>
                        </p:par>
                        <p:par>
                          <p:cTn id="34" fill="hold">
                            <p:stCondLst>
                              <p:cond delay="45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750"/>
                                        <p:tgtEl>
                                          <p:spTgt spid="34"/>
                                        </p:tgtEl>
                                      </p:cBhvr>
                                    </p:animEffect>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750"/>
                                        <p:tgtEl>
                                          <p:spTgt spid="35"/>
                                        </p:tgtEl>
                                      </p:cBhvr>
                                    </p:animEffect>
                                  </p:childTnLst>
                                </p:cTn>
                              </p:par>
                            </p:childTnLst>
                          </p:cTn>
                        </p:par>
                        <p:par>
                          <p:cTn id="42" fill="hold">
                            <p:stCondLst>
                              <p:cond delay="6000"/>
                            </p:stCondLst>
                            <p:childTnLst>
                              <p:par>
                                <p:cTn id="43" presetID="22" presetClass="entr" presetSubtype="8" fill="hold" nodeType="after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left)">
                                      <p:cBhvr>
                                        <p:cTn id="45" dur="750"/>
                                        <p:tgtEl>
                                          <p:spTgt spid="3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6">
                                            <p:txEl>
                                              <p:pRg st="1" end="1"/>
                                            </p:txEl>
                                          </p:spTgt>
                                        </p:tgtEl>
                                        <p:attrNameLst>
                                          <p:attrName>style.visibility</p:attrName>
                                        </p:attrNameLst>
                                      </p:cBhvr>
                                      <p:to>
                                        <p:strVal val="visible"/>
                                      </p:to>
                                    </p:set>
                                    <p:animEffect transition="in" filter="wipe(left)">
                                      <p:cBhvr>
                                        <p:cTn id="50" dur="500"/>
                                        <p:tgtEl>
                                          <p:spTgt spid="16">
                                            <p:txEl>
                                              <p:pRg st="1" end="1"/>
                                            </p:txEl>
                                          </p:spTgt>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left)">
                                      <p:cBhvr>
                                        <p:cTn id="54" dur="750"/>
                                        <p:tgtEl>
                                          <p:spTgt spid="38"/>
                                        </p:tgtEl>
                                      </p:cBhvr>
                                    </p:animEffect>
                                  </p:childTnLst>
                                </p:cTn>
                              </p:par>
                            </p:childTnLst>
                          </p:cTn>
                        </p:par>
                        <p:par>
                          <p:cTn id="55" fill="hold">
                            <p:stCondLst>
                              <p:cond delay="125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750"/>
                                        <p:tgtEl>
                                          <p:spTgt spid="39"/>
                                        </p:tgtEl>
                                      </p:cBhvr>
                                    </p:animEffect>
                                  </p:childTnLst>
                                </p:cTn>
                              </p:par>
                            </p:childTnLst>
                          </p:cTn>
                        </p:par>
                        <p:par>
                          <p:cTn id="59" fill="hold">
                            <p:stCondLst>
                              <p:cond delay="2000"/>
                            </p:stCondLst>
                            <p:childTnLst>
                              <p:par>
                                <p:cTn id="60" presetID="22" presetClass="entr" presetSubtype="8" fill="hold"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wipe(left)">
                                      <p:cBhvr>
                                        <p:cTn id="62" dur="750"/>
                                        <p:tgtEl>
                                          <p:spTgt spid="40"/>
                                        </p:tgtEl>
                                      </p:cBhvr>
                                    </p:animEffect>
                                  </p:childTnLst>
                                </p:cTn>
                              </p:par>
                            </p:childTnLst>
                          </p:cTn>
                        </p:par>
                        <p:par>
                          <p:cTn id="63" fill="hold">
                            <p:stCondLst>
                              <p:cond delay="2750"/>
                            </p:stCondLst>
                            <p:childTnLst>
                              <p:par>
                                <p:cTn id="64" presetID="22" presetClass="entr" presetSubtype="8"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750"/>
                                        <p:tgtEl>
                                          <p:spTgt spid="4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6">
                                            <p:txEl>
                                              <p:pRg st="2" end="2"/>
                                            </p:txEl>
                                          </p:spTgt>
                                        </p:tgtEl>
                                        <p:attrNameLst>
                                          <p:attrName>style.visibility</p:attrName>
                                        </p:attrNameLst>
                                      </p:cBhvr>
                                      <p:to>
                                        <p:strVal val="visible"/>
                                      </p:to>
                                    </p:set>
                                    <p:animEffect transition="in" filter="wipe(left)">
                                      <p:cBhvr>
                                        <p:cTn id="71" dur="500"/>
                                        <p:tgtEl>
                                          <p:spTgt spid="16">
                                            <p:txEl>
                                              <p:pRg st="2" end="2"/>
                                            </p:txEl>
                                          </p:spTgt>
                                        </p:tgtEl>
                                      </p:cBhvr>
                                    </p:animEffect>
                                  </p:childTnLst>
                                </p:cTn>
                              </p:par>
                            </p:childTnLst>
                          </p:cTn>
                        </p:par>
                        <p:par>
                          <p:cTn id="72" fill="hold">
                            <p:stCondLst>
                              <p:cond delay="500"/>
                            </p:stCondLst>
                            <p:childTnLst>
                              <p:par>
                                <p:cTn id="73" presetID="22" presetClass="entr" presetSubtype="8" fill="hold" nodeType="after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wipe(left)">
                                      <p:cBhvr>
                                        <p:cTn id="75" dur="750"/>
                                        <p:tgtEl>
                                          <p:spTgt spid="42"/>
                                        </p:tgtEl>
                                      </p:cBhvr>
                                    </p:animEffect>
                                  </p:childTnLst>
                                </p:cTn>
                              </p:par>
                            </p:childTnLst>
                          </p:cTn>
                        </p:par>
                        <p:par>
                          <p:cTn id="76" fill="hold">
                            <p:stCondLst>
                              <p:cond delay="1250"/>
                            </p:stCondLst>
                            <p:childTnLst>
                              <p:par>
                                <p:cTn id="77" presetID="22" presetClass="entr" presetSubtype="8" fill="hold" nodeType="after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wipe(left)">
                                      <p:cBhvr>
                                        <p:cTn id="79" dur="750"/>
                                        <p:tgtEl>
                                          <p:spTgt spid="3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16">
                                            <p:txEl>
                                              <p:pRg st="3" end="3"/>
                                            </p:txEl>
                                          </p:spTgt>
                                        </p:tgtEl>
                                        <p:attrNameLst>
                                          <p:attrName>style.visibility</p:attrName>
                                        </p:attrNameLst>
                                      </p:cBhvr>
                                      <p:to>
                                        <p:strVal val="visible"/>
                                      </p:to>
                                    </p:set>
                                    <p:animEffect transition="in" filter="wipe(left)">
                                      <p:cBhvr>
                                        <p:cTn id="84" dur="500"/>
                                        <p:tgtEl>
                                          <p:spTgt spid="16">
                                            <p:txEl>
                                              <p:pRg st="3" end="3"/>
                                            </p:txEl>
                                          </p:spTgt>
                                        </p:tgtEl>
                                      </p:cBhvr>
                                    </p:animEffect>
                                  </p:childTnLst>
                                </p:cTn>
                              </p:par>
                            </p:childTnLst>
                          </p:cTn>
                        </p:par>
                        <p:par>
                          <p:cTn id="85" fill="hold">
                            <p:stCondLst>
                              <p:cond delay="500"/>
                            </p:stCondLst>
                            <p:childTnLst>
                              <p:par>
                                <p:cTn id="86" presetID="22" presetClass="entr" presetSubtype="8" fill="hold"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wipe(left)">
                                      <p:cBhvr>
                                        <p:cTn id="88" dur="750"/>
                                        <p:tgtEl>
                                          <p:spTgt spid="43"/>
                                        </p:tgtEl>
                                      </p:cBhvr>
                                    </p:animEffect>
                                  </p:childTnLst>
                                </p:cTn>
                              </p:par>
                            </p:childTnLst>
                          </p:cTn>
                        </p:par>
                        <p:par>
                          <p:cTn id="89" fill="hold">
                            <p:stCondLst>
                              <p:cond delay="1250"/>
                            </p:stCondLst>
                            <p:childTnLst>
                              <p:par>
                                <p:cTn id="90" presetID="22" presetClass="entr" presetSubtype="8" fill="hold" nodeType="after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wipe(left)">
                                      <p:cBhvr>
                                        <p:cTn id="92" dur="750"/>
                                        <p:tgtEl>
                                          <p:spTgt spid="44"/>
                                        </p:tgtEl>
                                      </p:cBhvr>
                                    </p:animEffect>
                                  </p:childTnLst>
                                </p:cTn>
                              </p:par>
                            </p:childTnLst>
                          </p:cTn>
                        </p:par>
                        <p:par>
                          <p:cTn id="93" fill="hold">
                            <p:stCondLst>
                              <p:cond delay="2000"/>
                            </p:stCondLst>
                            <p:childTnLst>
                              <p:par>
                                <p:cTn id="94" presetID="22" presetClass="entr" presetSubtype="8" fill="hold" nodeType="after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wipe(left)">
                                      <p:cBhvr>
                                        <p:cTn id="96" dur="750"/>
                                        <p:tgtEl>
                                          <p:spTgt spid="45"/>
                                        </p:tgtEl>
                                      </p:cBhvr>
                                    </p:animEffect>
                                  </p:childTnLst>
                                </p:cTn>
                              </p:par>
                            </p:childTnLst>
                          </p:cTn>
                        </p:par>
                        <p:par>
                          <p:cTn id="97" fill="hold">
                            <p:stCondLst>
                              <p:cond delay="2750"/>
                            </p:stCondLst>
                            <p:childTnLst>
                              <p:par>
                                <p:cTn id="98" presetID="22" presetClass="entr" presetSubtype="1" fill="hold"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wipe(up)">
                                      <p:cBhvr>
                                        <p:cTn id="100" dur="750"/>
                                        <p:tgtEl>
                                          <p:spTgt spid="59"/>
                                        </p:tgtEl>
                                      </p:cBhvr>
                                    </p:animEffect>
                                  </p:childTnLst>
                                </p:cTn>
                              </p:par>
                            </p:childTnLst>
                          </p:cTn>
                        </p:par>
                        <p:par>
                          <p:cTn id="101" fill="hold">
                            <p:stCondLst>
                              <p:cond delay="3500"/>
                            </p:stCondLst>
                            <p:childTnLst>
                              <p:par>
                                <p:cTn id="102" presetID="22" presetClass="entr" presetSubtype="8" fill="hold" nodeType="afterEffect">
                                  <p:stCondLst>
                                    <p:cond delay="0"/>
                                  </p:stCondLst>
                                  <p:childTnLst>
                                    <p:set>
                                      <p:cBhvr>
                                        <p:cTn id="103" dur="1" fill="hold">
                                          <p:stCondLst>
                                            <p:cond delay="0"/>
                                          </p:stCondLst>
                                        </p:cTn>
                                        <p:tgtEl>
                                          <p:spTgt spid="60"/>
                                        </p:tgtEl>
                                        <p:attrNameLst>
                                          <p:attrName>style.visibility</p:attrName>
                                        </p:attrNameLst>
                                      </p:cBhvr>
                                      <p:to>
                                        <p:strVal val="visible"/>
                                      </p:to>
                                    </p:set>
                                    <p:animEffect transition="in" filter="wipe(left)">
                                      <p:cBhvr>
                                        <p:cTn id="104" dur="750"/>
                                        <p:tgtEl>
                                          <p:spTgt spid="60"/>
                                        </p:tgtEl>
                                      </p:cBhvr>
                                    </p:animEffect>
                                  </p:childTnLst>
                                </p:cTn>
                              </p:par>
                            </p:childTnLst>
                          </p:cTn>
                        </p:par>
                        <p:par>
                          <p:cTn id="105" fill="hold">
                            <p:stCondLst>
                              <p:cond delay="4250"/>
                            </p:stCondLst>
                            <p:childTnLst>
                              <p:par>
                                <p:cTn id="106" presetID="22" presetClass="entr" presetSubtype="4" fill="hold" nodeType="afterEffect">
                                  <p:stCondLst>
                                    <p:cond delay="0"/>
                                  </p:stCondLst>
                                  <p:childTnLst>
                                    <p:set>
                                      <p:cBhvr>
                                        <p:cTn id="107" dur="1" fill="hold">
                                          <p:stCondLst>
                                            <p:cond delay="0"/>
                                          </p:stCondLst>
                                        </p:cTn>
                                        <p:tgtEl>
                                          <p:spTgt spid="61"/>
                                        </p:tgtEl>
                                        <p:attrNameLst>
                                          <p:attrName>style.visibility</p:attrName>
                                        </p:attrNameLst>
                                      </p:cBhvr>
                                      <p:to>
                                        <p:strVal val="visible"/>
                                      </p:to>
                                    </p:set>
                                    <p:animEffect transition="in" filter="wipe(down)">
                                      <p:cBhvr>
                                        <p:cTn id="108" dur="7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build="p" bldLvl="2"/>
      <p:bldP spid="862213"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7"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Κέρδη από τη Μετανάστευση</a:t>
            </a:r>
            <a:endParaRPr lang="en-US" sz="2400" dirty="0">
              <a:solidFill>
                <a:srgbClr val="356A41"/>
              </a:solidFill>
            </a:endParaRPr>
          </a:p>
        </p:txBody>
      </p:sp>
      <p:sp>
        <p:nvSpPr>
          <p:cNvPr id="111618" name="Rectangle 26"/>
          <p:cNvSpPr>
            <a:spLocks noChangeArrowheads="1"/>
          </p:cNvSpPr>
          <p:nvPr/>
        </p:nvSpPr>
        <p:spPr bwMode="auto">
          <a:xfrm>
            <a:off x="928688" y="419100"/>
            <a:ext cx="5327650" cy="204788"/>
          </a:xfrm>
          <a:prstGeom prst="rect">
            <a:avLst/>
          </a:prstGeom>
          <a:solidFill>
            <a:srgbClr val="F5D8A5"/>
          </a:solidFill>
          <a:ln w="9525" algn="ctr">
            <a:noFill/>
            <a:round/>
            <a:headEnd/>
            <a:tailEnd/>
          </a:ln>
        </p:spPr>
        <p:txBody>
          <a:bodyPr/>
          <a:lstStyle/>
          <a:p>
            <a:endParaRPr lang="en-US" sz="2800" b="0">
              <a:solidFill>
                <a:schemeClr val="tx2"/>
              </a:solidFill>
            </a:endParaRPr>
          </a:p>
        </p:txBody>
      </p:sp>
      <p:sp>
        <p:nvSpPr>
          <p:cNvPr id="111619"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3 </a:t>
            </a:r>
            <a:r>
              <a:rPr lang="el-GR" dirty="0" smtClean="0">
                <a:solidFill>
                  <a:srgbClr val="69134B"/>
                </a:solidFill>
              </a:rPr>
              <a:t>Κέρδη από τις Ροές Εργασίας και Κεφαλαίου</a:t>
            </a:r>
            <a:endParaRPr lang="en-US" dirty="0" smtClean="0">
              <a:solidFill>
                <a:srgbClr val="69134B"/>
              </a:solidFill>
            </a:endParaRPr>
          </a:p>
        </p:txBody>
      </p:sp>
      <p:cxnSp>
        <p:nvCxnSpPr>
          <p:cNvPr id="111620" name="Straight Connector 28"/>
          <p:cNvCxnSpPr>
            <a:cxnSpLocks noChangeShapeType="1"/>
          </p:cNvCxnSpPr>
          <p:nvPr/>
        </p:nvCxnSpPr>
        <p:spPr bwMode="auto">
          <a:xfrm>
            <a:off x="566738" y="623888"/>
            <a:ext cx="5689600" cy="0"/>
          </a:xfrm>
          <a:prstGeom prst="line">
            <a:avLst/>
          </a:prstGeom>
          <a:noFill/>
          <a:ln w="19050" cap="rnd" algn="ctr">
            <a:solidFill>
              <a:srgbClr val="9C3A45"/>
            </a:solidFill>
            <a:prstDash val="sysDash"/>
            <a:round/>
            <a:headEnd/>
            <a:tailEnd/>
          </a:ln>
        </p:spPr>
      </p:cxnSp>
      <p:sp>
        <p:nvSpPr>
          <p:cNvPr id="58" name="Rectangle 57"/>
          <p:cNvSpPr>
            <a:spLocks noChangeArrowheads="1"/>
          </p:cNvSpPr>
          <p:nvPr/>
        </p:nvSpPr>
        <p:spPr bwMode="auto">
          <a:xfrm>
            <a:off x="5632450" y="1193800"/>
            <a:ext cx="3308350" cy="5607689"/>
          </a:xfrm>
          <a:prstGeom prst="rect">
            <a:avLst/>
          </a:prstGeom>
          <a:solidFill>
            <a:srgbClr val="FFCC99"/>
          </a:solidFill>
          <a:ln w="9525">
            <a:noFill/>
            <a:miter lim="800000"/>
            <a:headEnd/>
            <a:tailEnd/>
          </a:ln>
        </p:spPr>
        <p:txBody>
          <a:bodyPr>
            <a:spAutoFit/>
          </a:bodyPr>
          <a:lstStyle/>
          <a:p>
            <a:pPr>
              <a:spcBef>
                <a:spcPct val="10000"/>
              </a:spcBef>
              <a:spcAft>
                <a:spcPct val="10000"/>
              </a:spcAft>
            </a:pPr>
            <a:r>
              <a:rPr lang="el-GR" sz="1600" b="0" dirty="0" smtClean="0"/>
              <a:t>Συνδυάζοντας τα κέρδη για τη χώρα μας και για τις ξένες χώρες καταλήγουμε σε μια τριγωνική περιοχή </a:t>
            </a:r>
            <a:r>
              <a:rPr lang="en-US" sz="1600" b="0" i="1" dirty="0" smtClean="0"/>
              <a:t>ABA</a:t>
            </a:r>
            <a:r>
              <a:rPr lang="en-US" sz="1600" b="0" baseline="30000" dirty="0" smtClean="0"/>
              <a:t>*</a:t>
            </a:r>
            <a:r>
              <a:rPr lang="el-GR" sz="1600" b="0" i="1" dirty="0" smtClean="0"/>
              <a:t> </a:t>
            </a:r>
            <a:r>
              <a:rPr lang="el-GR" sz="1600" b="0" dirty="0" smtClean="0"/>
              <a:t>που αντιπροσωπεύει τα παγκόσμια κέρδη από τη μετανάστευση. </a:t>
            </a:r>
            <a:endParaRPr lang="en-US" sz="1600" b="0" dirty="0"/>
          </a:p>
          <a:p>
            <a:pPr>
              <a:spcBef>
                <a:spcPct val="10000"/>
              </a:spcBef>
              <a:spcAft>
                <a:spcPct val="10000"/>
              </a:spcAft>
            </a:pPr>
            <a:r>
              <a:rPr lang="el-GR" sz="1600" b="0" dirty="0" smtClean="0"/>
              <a:t>Το μέγεθος αυτό δεν είναι πολύ δύσκολο να μετρηθεί στην πράξη. Στρέφοντας το τρίγωνο στην πλευρά του βλέπουμε ότι η βάση του είναι ίση με </a:t>
            </a:r>
            <a:r>
              <a:rPr lang="en-US" sz="1600" b="0" dirty="0" smtClean="0"/>
              <a:t>(</a:t>
            </a:r>
            <a:r>
              <a:rPr lang="en-US" sz="1600" b="0" i="1" dirty="0"/>
              <a:t>W</a:t>
            </a:r>
            <a:r>
              <a:rPr lang="en-US" sz="1600" b="0" dirty="0"/>
              <a:t> – </a:t>
            </a:r>
            <a:r>
              <a:rPr lang="en-US" sz="1600" b="0" i="1" dirty="0"/>
              <a:t>W</a:t>
            </a:r>
            <a:r>
              <a:rPr lang="en-US" sz="1600" b="0" baseline="30000" dirty="0"/>
              <a:t>*</a:t>
            </a:r>
            <a:r>
              <a:rPr lang="en-US" sz="1600" b="0" dirty="0"/>
              <a:t>), </a:t>
            </a:r>
            <a:r>
              <a:rPr lang="el-GR" sz="1600" b="0" dirty="0" smtClean="0"/>
              <a:t>τη διαφορά μεταξύ του εγχώριου και του ξένου μισθού όταν δεν υπάρχει καθόλου μετανάστευση. </a:t>
            </a:r>
            <a:endParaRPr lang="en-US" sz="1600" b="0" dirty="0"/>
          </a:p>
          <a:p>
            <a:pPr>
              <a:spcBef>
                <a:spcPct val="10000"/>
              </a:spcBef>
              <a:spcAft>
                <a:spcPct val="10000"/>
              </a:spcAft>
            </a:pPr>
            <a:r>
              <a:rPr lang="el-GR" sz="1600" b="0" dirty="0" smtClean="0"/>
              <a:t>Το ύψος του τριγώνου είναι</a:t>
            </a:r>
            <a:r>
              <a:rPr lang="en-US" sz="1600" b="0" dirty="0" smtClean="0"/>
              <a:t> </a:t>
            </a:r>
            <a:r>
              <a:rPr lang="en-US" sz="1600" b="0" dirty="0"/>
              <a:t>(</a:t>
            </a:r>
            <a:r>
              <a:rPr lang="en-US" sz="1600" b="0" i="1" dirty="0"/>
              <a:t>L</a:t>
            </a:r>
            <a:r>
              <a:rPr lang="en-US" sz="1600" b="0" i="1" dirty="0">
                <a:sym typeface="Symbol" pitchFamily="18" charset="2"/>
              </a:rPr>
              <a:t></a:t>
            </a:r>
            <a:r>
              <a:rPr lang="en-US" sz="1600" b="0" i="1" dirty="0"/>
              <a:t> </a:t>
            </a:r>
            <a:r>
              <a:rPr lang="en-US" sz="1600" b="0" dirty="0"/>
              <a:t>– </a:t>
            </a:r>
            <a:r>
              <a:rPr lang="en-US" sz="1600" b="0" i="1" dirty="0"/>
              <a:t>L</a:t>
            </a:r>
            <a:r>
              <a:rPr lang="en-US" sz="1600" b="0" dirty="0" smtClean="0"/>
              <a:t>)</a:t>
            </a:r>
            <a:r>
              <a:rPr lang="el-GR" sz="1600" b="0" dirty="0" smtClean="0"/>
              <a:t> είναι ο αριθμός των ξένων εργαζομένων που θα μετανάστευαν στην κατάσταση ισορροπίας με πλήρη μετανάστευση. Οπότε, το εμβαδόν του τριγώνου είναι ίσο με</a:t>
            </a:r>
            <a:r>
              <a:rPr lang="en-US" sz="1600" b="0" dirty="0" smtClean="0"/>
              <a:t> </a:t>
            </a:r>
            <a:r>
              <a:rPr lang="en-US" sz="1600" b="0" dirty="0"/>
              <a:t>1/2(</a:t>
            </a:r>
            <a:r>
              <a:rPr lang="en-US" sz="1600" b="0" i="1" dirty="0"/>
              <a:t>W</a:t>
            </a:r>
            <a:r>
              <a:rPr lang="en-US" sz="1600" b="0" dirty="0"/>
              <a:t> – </a:t>
            </a:r>
            <a:r>
              <a:rPr lang="en-US" sz="1600" b="0" i="1" dirty="0"/>
              <a:t>W</a:t>
            </a:r>
            <a:r>
              <a:rPr lang="en-US" sz="1600" b="0" baseline="30000" dirty="0"/>
              <a:t>*</a:t>
            </a:r>
            <a:r>
              <a:rPr lang="en-US" sz="1600" b="0" dirty="0"/>
              <a:t>) • (</a:t>
            </a:r>
            <a:r>
              <a:rPr lang="en-US" sz="1600" b="0" i="1" dirty="0"/>
              <a:t>L</a:t>
            </a:r>
            <a:r>
              <a:rPr lang="en-US" sz="1600" b="0" i="1" dirty="0">
                <a:sym typeface="Symbol" pitchFamily="18" charset="2"/>
              </a:rPr>
              <a:t></a:t>
            </a:r>
            <a:r>
              <a:rPr lang="en-US" sz="1600" b="0" i="1" dirty="0"/>
              <a:t> </a:t>
            </a:r>
            <a:r>
              <a:rPr lang="en-US" sz="1600" b="0" dirty="0"/>
              <a:t>–</a:t>
            </a:r>
            <a:r>
              <a:rPr lang="en-US" sz="1600" b="0" i="1" dirty="0"/>
              <a:t> L</a:t>
            </a:r>
            <a:r>
              <a:rPr lang="en-US" sz="1600" b="0" dirty="0"/>
              <a:t>)</a:t>
            </a:r>
            <a:r>
              <a:rPr lang="en-US" sz="1600" b="0" i="1" dirty="0"/>
              <a:t>.</a:t>
            </a:r>
            <a:endParaRPr lang="en-US" sz="1600" b="0" dirty="0"/>
          </a:p>
        </p:txBody>
      </p:sp>
      <p:grpSp>
        <p:nvGrpSpPr>
          <p:cNvPr id="111622" name="Group 1"/>
          <p:cNvGrpSpPr>
            <a:grpSpLocks/>
          </p:cNvGrpSpPr>
          <p:nvPr/>
        </p:nvGrpSpPr>
        <p:grpSpPr bwMode="auto">
          <a:xfrm>
            <a:off x="566738" y="1296988"/>
            <a:ext cx="4860925" cy="4029075"/>
            <a:chOff x="566738" y="1209676"/>
            <a:chExt cx="4861605" cy="4029074"/>
          </a:xfrm>
        </p:grpSpPr>
        <p:grpSp>
          <p:nvGrpSpPr>
            <p:cNvPr id="111625" name="Group 8"/>
            <p:cNvGrpSpPr>
              <a:grpSpLocks/>
            </p:cNvGrpSpPr>
            <p:nvPr/>
          </p:nvGrpSpPr>
          <p:grpSpPr bwMode="auto">
            <a:xfrm>
              <a:off x="566738" y="1209676"/>
              <a:ext cx="4861605" cy="4029074"/>
              <a:chOff x="566738" y="2200275"/>
              <a:chExt cx="7805737" cy="4219575"/>
            </a:xfrm>
          </p:grpSpPr>
          <p:sp>
            <p:nvSpPr>
              <p:cNvPr id="111645" name="Rectangle 11"/>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11646" name="Rectangle 12"/>
              <p:cNvSpPr>
                <a:spLocks noChangeArrowheads="1"/>
              </p:cNvSpPr>
              <p:nvPr/>
            </p:nvSpPr>
            <p:spPr bwMode="auto">
              <a:xfrm>
                <a:off x="581024" y="2219326"/>
                <a:ext cx="7772401" cy="335172"/>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11626" name="Rectangle 14"/>
            <p:cNvSpPr>
              <a:spLocks noChangeArrowheads="1"/>
            </p:cNvSpPr>
            <p:nvPr/>
          </p:nvSpPr>
          <p:spPr bwMode="auto">
            <a:xfrm>
              <a:off x="638175" y="1590674"/>
              <a:ext cx="4686299" cy="3562351"/>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11627" name="Text Box 7"/>
            <p:cNvSpPr txBox="1">
              <a:spLocks noChangeArrowheads="1"/>
            </p:cNvSpPr>
            <p:nvPr/>
          </p:nvSpPr>
          <p:spPr bwMode="auto">
            <a:xfrm>
              <a:off x="585789" y="1230533"/>
              <a:ext cx="2636382" cy="286232"/>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5-14 </a:t>
              </a:r>
              <a:r>
                <a:rPr lang="en-US" dirty="0" smtClean="0">
                  <a:solidFill>
                    <a:schemeClr val="bg2"/>
                  </a:solidFill>
                </a:rPr>
                <a:t>(</a:t>
              </a:r>
              <a:r>
                <a:rPr lang="el-GR" dirty="0" smtClean="0">
                  <a:solidFill>
                    <a:schemeClr val="bg2"/>
                  </a:solidFill>
                </a:rPr>
                <a:t>ανασκόπηση</a:t>
              </a:r>
              <a:r>
                <a:rPr lang="en-US" dirty="0" smtClean="0">
                  <a:solidFill>
                    <a:schemeClr val="bg2"/>
                  </a:solidFill>
                </a:rPr>
                <a:t>)</a:t>
              </a:r>
              <a:endParaRPr lang="en-US" dirty="0">
                <a:solidFill>
                  <a:schemeClr val="bg2"/>
                </a:solidFill>
              </a:endParaRPr>
            </a:p>
          </p:txBody>
        </p:sp>
        <p:pic>
          <p:nvPicPr>
            <p:cNvPr id="111628" name="Picture 24"/>
            <p:cNvPicPr>
              <a:picLocks noChangeAspect="1"/>
            </p:cNvPicPr>
            <p:nvPr/>
          </p:nvPicPr>
          <p:blipFill>
            <a:blip r:embed="rId3" cstate="print"/>
            <a:srcRect/>
            <a:stretch>
              <a:fillRect/>
            </a:stretch>
          </p:blipFill>
          <p:spPr bwMode="auto">
            <a:xfrm>
              <a:off x="710745" y="1649640"/>
              <a:ext cx="4524375" cy="3457575"/>
            </a:xfrm>
            <a:prstGeom prst="rect">
              <a:avLst/>
            </a:prstGeom>
            <a:noFill/>
            <a:ln w="9525">
              <a:noFill/>
              <a:miter lim="800000"/>
              <a:headEnd/>
              <a:tailEnd/>
            </a:ln>
          </p:spPr>
        </p:pic>
        <p:pic>
          <p:nvPicPr>
            <p:cNvPr id="111629" name="Picture 25"/>
            <p:cNvPicPr>
              <a:picLocks noChangeAspect="1"/>
            </p:cNvPicPr>
            <p:nvPr/>
          </p:nvPicPr>
          <p:blipFill>
            <a:blip r:embed="rId4" cstate="print"/>
            <a:srcRect/>
            <a:stretch>
              <a:fillRect/>
            </a:stretch>
          </p:blipFill>
          <p:spPr bwMode="auto">
            <a:xfrm>
              <a:off x="710745" y="1649640"/>
              <a:ext cx="4524375" cy="3457575"/>
            </a:xfrm>
            <a:prstGeom prst="rect">
              <a:avLst/>
            </a:prstGeom>
            <a:noFill/>
            <a:ln w="9525">
              <a:noFill/>
              <a:miter lim="800000"/>
              <a:headEnd/>
              <a:tailEnd/>
            </a:ln>
          </p:spPr>
        </p:pic>
        <p:pic>
          <p:nvPicPr>
            <p:cNvPr id="111630" name="Picture 33"/>
            <p:cNvPicPr>
              <a:picLocks noChangeAspect="1"/>
            </p:cNvPicPr>
            <p:nvPr/>
          </p:nvPicPr>
          <p:blipFill>
            <a:blip r:embed="rId5" cstate="print"/>
            <a:srcRect/>
            <a:stretch>
              <a:fillRect/>
            </a:stretch>
          </p:blipFill>
          <p:spPr bwMode="auto">
            <a:xfrm>
              <a:off x="710745" y="1649640"/>
              <a:ext cx="4524375" cy="3457575"/>
            </a:xfrm>
            <a:prstGeom prst="rect">
              <a:avLst/>
            </a:prstGeom>
            <a:noFill/>
            <a:ln w="9525">
              <a:noFill/>
              <a:miter lim="800000"/>
              <a:headEnd/>
              <a:tailEnd/>
            </a:ln>
          </p:spPr>
        </p:pic>
        <p:pic>
          <p:nvPicPr>
            <p:cNvPr id="111631" name="Picture 34"/>
            <p:cNvPicPr>
              <a:picLocks noChangeAspect="1"/>
            </p:cNvPicPr>
            <p:nvPr/>
          </p:nvPicPr>
          <p:blipFill>
            <a:blip r:embed="rId6" cstate="print"/>
            <a:srcRect/>
            <a:stretch>
              <a:fillRect/>
            </a:stretch>
          </p:blipFill>
          <p:spPr bwMode="auto">
            <a:xfrm>
              <a:off x="710745" y="1649640"/>
              <a:ext cx="4524375" cy="3457575"/>
            </a:xfrm>
            <a:prstGeom prst="rect">
              <a:avLst/>
            </a:prstGeom>
            <a:noFill/>
            <a:ln w="9525">
              <a:noFill/>
              <a:miter lim="800000"/>
              <a:headEnd/>
              <a:tailEnd/>
            </a:ln>
          </p:spPr>
        </p:pic>
        <p:pic>
          <p:nvPicPr>
            <p:cNvPr id="111632" name="Picture 35"/>
            <p:cNvPicPr>
              <a:picLocks noChangeAspect="1"/>
            </p:cNvPicPr>
            <p:nvPr/>
          </p:nvPicPr>
          <p:blipFill>
            <a:blip r:embed="rId7" cstate="print"/>
            <a:srcRect/>
            <a:stretch>
              <a:fillRect/>
            </a:stretch>
          </p:blipFill>
          <p:spPr bwMode="auto">
            <a:xfrm>
              <a:off x="710745" y="1649640"/>
              <a:ext cx="4524375" cy="3457575"/>
            </a:xfrm>
            <a:prstGeom prst="rect">
              <a:avLst/>
            </a:prstGeom>
            <a:noFill/>
            <a:ln w="9525">
              <a:noFill/>
              <a:miter lim="800000"/>
              <a:headEnd/>
              <a:tailEnd/>
            </a:ln>
          </p:spPr>
        </p:pic>
        <p:pic>
          <p:nvPicPr>
            <p:cNvPr id="111633" name="Picture 59"/>
            <p:cNvPicPr>
              <a:picLocks noChangeAspect="1"/>
            </p:cNvPicPr>
            <p:nvPr/>
          </p:nvPicPr>
          <p:blipFill>
            <a:blip r:embed="rId8" cstate="print"/>
            <a:srcRect/>
            <a:stretch>
              <a:fillRect/>
            </a:stretch>
          </p:blipFill>
          <p:spPr bwMode="auto">
            <a:xfrm>
              <a:off x="710745" y="1649640"/>
              <a:ext cx="4524375" cy="3457575"/>
            </a:xfrm>
            <a:prstGeom prst="rect">
              <a:avLst/>
            </a:prstGeom>
            <a:noFill/>
            <a:ln w="9525">
              <a:noFill/>
              <a:miter lim="800000"/>
              <a:headEnd/>
              <a:tailEnd/>
            </a:ln>
          </p:spPr>
        </p:pic>
        <p:pic>
          <p:nvPicPr>
            <p:cNvPr id="111634" name="Picture 36"/>
            <p:cNvPicPr>
              <a:picLocks noChangeAspect="1"/>
            </p:cNvPicPr>
            <p:nvPr/>
          </p:nvPicPr>
          <p:blipFill>
            <a:blip r:embed="rId9" cstate="print"/>
            <a:srcRect/>
            <a:stretch>
              <a:fillRect/>
            </a:stretch>
          </p:blipFill>
          <p:spPr bwMode="auto">
            <a:xfrm>
              <a:off x="710745" y="1649640"/>
              <a:ext cx="4524375" cy="3457575"/>
            </a:xfrm>
            <a:prstGeom prst="rect">
              <a:avLst/>
            </a:prstGeom>
            <a:noFill/>
            <a:ln w="9525">
              <a:noFill/>
              <a:miter lim="800000"/>
              <a:headEnd/>
              <a:tailEnd/>
            </a:ln>
          </p:spPr>
        </p:pic>
        <p:pic>
          <p:nvPicPr>
            <p:cNvPr id="111635" name="Picture 37"/>
            <p:cNvPicPr>
              <a:picLocks noChangeAspect="1"/>
            </p:cNvPicPr>
            <p:nvPr/>
          </p:nvPicPr>
          <p:blipFill>
            <a:blip r:embed="rId10" cstate="print"/>
            <a:srcRect/>
            <a:stretch>
              <a:fillRect/>
            </a:stretch>
          </p:blipFill>
          <p:spPr bwMode="auto">
            <a:xfrm>
              <a:off x="710745" y="1649640"/>
              <a:ext cx="4524375" cy="3457575"/>
            </a:xfrm>
            <a:prstGeom prst="rect">
              <a:avLst/>
            </a:prstGeom>
            <a:noFill/>
            <a:ln w="9525">
              <a:noFill/>
              <a:miter lim="800000"/>
              <a:headEnd/>
              <a:tailEnd/>
            </a:ln>
          </p:spPr>
        </p:pic>
        <p:pic>
          <p:nvPicPr>
            <p:cNvPr id="111636" name="Picture 44"/>
            <p:cNvPicPr>
              <a:picLocks noChangeAspect="1"/>
            </p:cNvPicPr>
            <p:nvPr/>
          </p:nvPicPr>
          <p:blipFill>
            <a:blip r:embed="rId11" cstate="print"/>
            <a:srcRect/>
            <a:stretch>
              <a:fillRect/>
            </a:stretch>
          </p:blipFill>
          <p:spPr bwMode="auto">
            <a:xfrm>
              <a:off x="710745" y="1649640"/>
              <a:ext cx="4524375" cy="3457575"/>
            </a:xfrm>
            <a:prstGeom prst="rect">
              <a:avLst/>
            </a:prstGeom>
            <a:noFill/>
            <a:ln w="9525">
              <a:noFill/>
              <a:miter lim="800000"/>
              <a:headEnd/>
              <a:tailEnd/>
            </a:ln>
          </p:spPr>
        </p:pic>
        <p:pic>
          <p:nvPicPr>
            <p:cNvPr id="111637" name="Picture 38"/>
            <p:cNvPicPr>
              <a:picLocks noChangeAspect="1"/>
            </p:cNvPicPr>
            <p:nvPr/>
          </p:nvPicPr>
          <p:blipFill>
            <a:blip r:embed="rId12" cstate="print"/>
            <a:srcRect/>
            <a:stretch>
              <a:fillRect/>
            </a:stretch>
          </p:blipFill>
          <p:spPr bwMode="auto">
            <a:xfrm>
              <a:off x="710745" y="1649640"/>
              <a:ext cx="4524375" cy="3457575"/>
            </a:xfrm>
            <a:prstGeom prst="rect">
              <a:avLst/>
            </a:prstGeom>
            <a:noFill/>
            <a:ln w="9525">
              <a:noFill/>
              <a:miter lim="800000"/>
              <a:headEnd/>
              <a:tailEnd/>
            </a:ln>
          </p:spPr>
        </p:pic>
        <p:pic>
          <p:nvPicPr>
            <p:cNvPr id="111638" name="Picture 39"/>
            <p:cNvPicPr>
              <a:picLocks noChangeAspect="1"/>
            </p:cNvPicPr>
            <p:nvPr/>
          </p:nvPicPr>
          <p:blipFill>
            <a:blip r:embed="rId13" cstate="print"/>
            <a:srcRect/>
            <a:stretch>
              <a:fillRect/>
            </a:stretch>
          </p:blipFill>
          <p:spPr bwMode="auto">
            <a:xfrm>
              <a:off x="710745" y="1649640"/>
              <a:ext cx="4524375" cy="3457575"/>
            </a:xfrm>
            <a:prstGeom prst="rect">
              <a:avLst/>
            </a:prstGeom>
            <a:noFill/>
            <a:ln w="9525">
              <a:noFill/>
              <a:miter lim="800000"/>
              <a:headEnd/>
              <a:tailEnd/>
            </a:ln>
          </p:spPr>
        </p:pic>
        <p:pic>
          <p:nvPicPr>
            <p:cNvPr id="111639" name="Picture 40"/>
            <p:cNvPicPr>
              <a:picLocks noChangeAspect="1"/>
            </p:cNvPicPr>
            <p:nvPr/>
          </p:nvPicPr>
          <p:blipFill>
            <a:blip r:embed="rId14" cstate="print"/>
            <a:srcRect/>
            <a:stretch>
              <a:fillRect/>
            </a:stretch>
          </p:blipFill>
          <p:spPr bwMode="auto">
            <a:xfrm>
              <a:off x="710745" y="1649640"/>
              <a:ext cx="4524375" cy="3457575"/>
            </a:xfrm>
            <a:prstGeom prst="rect">
              <a:avLst/>
            </a:prstGeom>
            <a:noFill/>
            <a:ln w="9525">
              <a:noFill/>
              <a:miter lim="800000"/>
              <a:headEnd/>
              <a:tailEnd/>
            </a:ln>
          </p:spPr>
        </p:pic>
        <p:pic>
          <p:nvPicPr>
            <p:cNvPr id="111640" name="Picture 43"/>
            <p:cNvPicPr>
              <a:picLocks noChangeAspect="1"/>
            </p:cNvPicPr>
            <p:nvPr/>
          </p:nvPicPr>
          <p:blipFill>
            <a:blip r:embed="rId15" cstate="print"/>
            <a:srcRect/>
            <a:stretch>
              <a:fillRect/>
            </a:stretch>
          </p:blipFill>
          <p:spPr bwMode="auto">
            <a:xfrm>
              <a:off x="710745" y="1649640"/>
              <a:ext cx="4524375" cy="3457575"/>
            </a:xfrm>
            <a:prstGeom prst="rect">
              <a:avLst/>
            </a:prstGeom>
            <a:noFill/>
            <a:ln w="9525">
              <a:noFill/>
              <a:miter lim="800000"/>
              <a:headEnd/>
              <a:tailEnd/>
            </a:ln>
          </p:spPr>
        </p:pic>
        <p:pic>
          <p:nvPicPr>
            <p:cNvPr id="111641" name="Picture 41"/>
            <p:cNvPicPr>
              <a:picLocks noChangeAspect="1"/>
            </p:cNvPicPr>
            <p:nvPr/>
          </p:nvPicPr>
          <p:blipFill>
            <a:blip r:embed="rId16" cstate="print"/>
            <a:srcRect/>
            <a:stretch>
              <a:fillRect/>
            </a:stretch>
          </p:blipFill>
          <p:spPr bwMode="auto">
            <a:xfrm>
              <a:off x="710745" y="1649640"/>
              <a:ext cx="4524375" cy="3457575"/>
            </a:xfrm>
            <a:prstGeom prst="rect">
              <a:avLst/>
            </a:prstGeom>
            <a:noFill/>
            <a:ln w="9525">
              <a:noFill/>
              <a:miter lim="800000"/>
              <a:headEnd/>
              <a:tailEnd/>
            </a:ln>
          </p:spPr>
        </p:pic>
        <p:pic>
          <p:nvPicPr>
            <p:cNvPr id="111642" name="Picture 42"/>
            <p:cNvPicPr>
              <a:picLocks noChangeAspect="1"/>
            </p:cNvPicPr>
            <p:nvPr/>
          </p:nvPicPr>
          <p:blipFill>
            <a:blip r:embed="rId17" cstate="print"/>
            <a:srcRect/>
            <a:stretch>
              <a:fillRect/>
            </a:stretch>
          </p:blipFill>
          <p:spPr bwMode="auto">
            <a:xfrm>
              <a:off x="710745" y="1649640"/>
              <a:ext cx="4524375" cy="3457575"/>
            </a:xfrm>
            <a:prstGeom prst="rect">
              <a:avLst/>
            </a:prstGeom>
            <a:noFill/>
            <a:ln w="9525">
              <a:noFill/>
              <a:miter lim="800000"/>
              <a:headEnd/>
              <a:tailEnd/>
            </a:ln>
          </p:spPr>
        </p:pic>
        <p:pic>
          <p:nvPicPr>
            <p:cNvPr id="111643" name="Picture 58"/>
            <p:cNvPicPr>
              <a:picLocks noChangeAspect="1"/>
            </p:cNvPicPr>
            <p:nvPr/>
          </p:nvPicPr>
          <p:blipFill>
            <a:blip r:embed="rId18" cstate="print"/>
            <a:srcRect/>
            <a:stretch>
              <a:fillRect/>
            </a:stretch>
          </p:blipFill>
          <p:spPr bwMode="auto">
            <a:xfrm>
              <a:off x="710745" y="1649640"/>
              <a:ext cx="4524375" cy="3457575"/>
            </a:xfrm>
            <a:prstGeom prst="rect">
              <a:avLst/>
            </a:prstGeom>
            <a:noFill/>
            <a:ln w="9525">
              <a:noFill/>
              <a:miter lim="800000"/>
              <a:headEnd/>
              <a:tailEnd/>
            </a:ln>
          </p:spPr>
        </p:pic>
        <p:pic>
          <p:nvPicPr>
            <p:cNvPr id="111644" name="Picture 60"/>
            <p:cNvPicPr>
              <a:picLocks noChangeAspect="1"/>
            </p:cNvPicPr>
            <p:nvPr/>
          </p:nvPicPr>
          <p:blipFill>
            <a:blip r:embed="rId19" cstate="print"/>
            <a:srcRect/>
            <a:stretch>
              <a:fillRect/>
            </a:stretch>
          </p:blipFill>
          <p:spPr bwMode="auto">
            <a:xfrm>
              <a:off x="710745" y="1649640"/>
              <a:ext cx="4524375" cy="3457575"/>
            </a:xfrm>
            <a:prstGeom prst="rect">
              <a:avLst/>
            </a:prstGeom>
            <a:noFill/>
            <a:ln w="9525">
              <a:noFill/>
              <a:miter lim="800000"/>
              <a:headEnd/>
              <a:tailEnd/>
            </a:ln>
          </p:spPr>
        </p:pic>
      </p:grpSp>
      <p:sp>
        <p:nvSpPr>
          <p:cNvPr id="30" name="Rectangle 29"/>
          <p:cNvSpPr>
            <a:spLocks noChangeArrowheads="1"/>
          </p:cNvSpPr>
          <p:nvPr/>
        </p:nvSpPr>
        <p:spPr bwMode="auto">
          <a:xfrm>
            <a:off x="555625" y="5632450"/>
            <a:ext cx="8413750" cy="336550"/>
          </a:xfrm>
          <a:prstGeom prst="rect">
            <a:avLst/>
          </a:prstGeom>
          <a:noFill/>
          <a:ln w="9525">
            <a:noFill/>
            <a:miter lim="800000"/>
            <a:headEnd/>
            <a:tailEnd/>
          </a:ln>
        </p:spPr>
        <p:txBody>
          <a:bodyPr>
            <a:spAutoFit/>
          </a:bodyPr>
          <a:lstStyle/>
          <a:p>
            <a:pPr>
              <a:spcBef>
                <a:spcPct val="10000"/>
              </a:spcBef>
              <a:spcAft>
                <a:spcPct val="10000"/>
              </a:spcAft>
            </a:pPr>
            <a:endParaRPr lang="en-US" sz="1600" b="0"/>
          </a:p>
        </p:txBody>
      </p:sp>
      <p:sp>
        <p:nvSpPr>
          <p:cNvPr id="111624" name="Text Box 31"/>
          <p:cNvSpPr txBox="1">
            <a:spLocks noChangeArrowheads="1"/>
          </p:cNvSpPr>
          <p:nvPr/>
        </p:nvSpPr>
        <p:spPr bwMode="auto">
          <a:xfrm>
            <a:off x="2884488" y="1320800"/>
            <a:ext cx="2406877" cy="523220"/>
          </a:xfrm>
          <a:prstGeom prst="rect">
            <a:avLst/>
          </a:prstGeom>
          <a:noFill/>
          <a:ln w="9525">
            <a:noFill/>
            <a:miter lim="800000"/>
            <a:headEnd/>
            <a:tailEnd/>
          </a:ln>
        </p:spPr>
        <p:txBody>
          <a:bodyPr wrap="none">
            <a:spAutoFit/>
          </a:bodyPr>
          <a:lstStyle/>
          <a:p>
            <a:r>
              <a:rPr lang="el-GR" dirty="0" smtClean="0">
                <a:solidFill>
                  <a:srgbClr val="0070C0"/>
                </a:solidFill>
              </a:rPr>
              <a:t>Παγκόσμια Κέρδη από τη </a:t>
            </a:r>
          </a:p>
          <a:p>
            <a:r>
              <a:rPr lang="el-GR" dirty="0" smtClean="0">
                <a:solidFill>
                  <a:srgbClr val="0070C0"/>
                </a:solidFill>
              </a:rPr>
              <a:t>Μετανάστευση</a:t>
            </a:r>
            <a:endParaRPr lang="en-US" dirty="0">
              <a:solidFill>
                <a:srgbClr val="0070C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nodePh="1">
                                  <p:stCondLst>
                                    <p:cond delay="0"/>
                                  </p:stCondLst>
                                  <p:endCondLst>
                                    <p:cond evt="begin" delay="0">
                                      <p:tn val="10"/>
                                    </p:cond>
                                  </p:end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3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2213" name="Rectangle 5"/>
          <p:cNvSpPr>
            <a:spLocks noChangeArrowheads="1"/>
          </p:cNvSpPr>
          <p:nvPr/>
        </p:nvSpPr>
        <p:spPr bwMode="auto">
          <a:xfrm>
            <a:off x="566738" y="360363"/>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Κέρδη από τη Μετανάστευση</a:t>
            </a:r>
            <a:endParaRPr lang="en-US" sz="2400" dirty="0">
              <a:solidFill>
                <a:srgbClr val="356A41"/>
              </a:solidFill>
            </a:endParaRPr>
          </a:p>
        </p:txBody>
      </p:sp>
      <p:sp>
        <p:nvSpPr>
          <p:cNvPr id="25" name="Rectangle 24"/>
          <p:cNvSpPr>
            <a:spLocks noChangeArrowheads="1"/>
          </p:cNvSpPr>
          <p:nvPr/>
        </p:nvSpPr>
        <p:spPr bwMode="auto">
          <a:xfrm>
            <a:off x="566738" y="820738"/>
            <a:ext cx="7947025" cy="707886"/>
          </a:xfrm>
          <a:prstGeom prst="rect">
            <a:avLst/>
          </a:prstGeom>
          <a:noFill/>
          <a:ln w="9525" algn="ctr">
            <a:noFill/>
            <a:miter lim="800000"/>
            <a:headEnd/>
            <a:tailEnd/>
          </a:ln>
        </p:spPr>
        <p:txBody>
          <a:bodyPr>
            <a:spAutoFit/>
          </a:bodyPr>
          <a:lstStyle/>
          <a:p>
            <a:pPr>
              <a:spcBef>
                <a:spcPct val="20000"/>
              </a:spcBef>
            </a:pPr>
            <a:r>
              <a:rPr lang="el-GR" sz="2000" dirty="0" smtClean="0">
                <a:solidFill>
                  <a:srgbClr val="3D68AF"/>
                </a:solidFill>
              </a:rPr>
              <a:t>Κέρδη για την Ξένη Χώρα</a:t>
            </a:r>
            <a:r>
              <a:rPr lang="en-US" sz="2000" dirty="0" smtClean="0">
                <a:solidFill>
                  <a:srgbClr val="3D68AF"/>
                </a:solidFill>
              </a:rPr>
              <a:t>  </a:t>
            </a:r>
            <a:r>
              <a:rPr lang="el-GR" sz="2000" dirty="0" smtClean="0"/>
              <a:t>Οι μισθοί που λαμβάνονται από μετανάστες συχνά επιστρέφουν στις οικογένειές τους</a:t>
            </a:r>
            <a:r>
              <a:rPr lang="en-US" sz="2000" dirty="0" smtClean="0"/>
              <a:t> </a:t>
            </a:r>
            <a:endParaRPr lang="en-US" sz="2000" dirty="0">
              <a:solidFill>
                <a:srgbClr val="3D68AF"/>
              </a:solidFill>
            </a:endParaRPr>
          </a:p>
        </p:txBody>
      </p:sp>
      <p:sp>
        <p:nvSpPr>
          <p:cNvPr id="30" name="Rectangle 29"/>
          <p:cNvSpPr>
            <a:spLocks noChangeArrowheads="1"/>
          </p:cNvSpPr>
          <p:nvPr/>
        </p:nvSpPr>
        <p:spPr bwMode="auto">
          <a:xfrm>
            <a:off x="0" y="0"/>
            <a:ext cx="7947025" cy="400050"/>
          </a:xfrm>
          <a:prstGeom prst="rect">
            <a:avLst/>
          </a:prstGeom>
          <a:noFill/>
          <a:ln w="9525" algn="ctr">
            <a:noFill/>
            <a:miter lim="800000"/>
            <a:headEnd/>
            <a:tailEnd/>
          </a:ln>
        </p:spPr>
        <p:txBody>
          <a:bodyPr>
            <a:spAutoFit/>
          </a:bodyPr>
          <a:lstStyle/>
          <a:p>
            <a:pPr>
              <a:spcBef>
                <a:spcPct val="20000"/>
              </a:spcBef>
            </a:pPr>
            <a:r>
              <a:rPr lang="el-GR" sz="2000" dirty="0" smtClean="0">
                <a:solidFill>
                  <a:srgbClr val="736FB0"/>
                </a:solidFill>
              </a:rPr>
              <a:t>ΠΛΑΓΙΟ</a:t>
            </a:r>
            <a:r>
              <a:rPr lang="en-US" sz="2000" dirty="0" smtClean="0">
                <a:solidFill>
                  <a:srgbClr val="3D68AF"/>
                </a:solidFill>
              </a:rPr>
              <a:t> </a:t>
            </a:r>
            <a:r>
              <a:rPr lang="el-GR" sz="2000" dirty="0" smtClean="0">
                <a:solidFill>
                  <a:srgbClr val="C26529"/>
                </a:solidFill>
              </a:rPr>
              <a:t>ΤΙΤΛΟΣ</a:t>
            </a:r>
            <a:endParaRPr lang="en-US" sz="2000" dirty="0">
              <a:solidFill>
                <a:srgbClr val="C26529"/>
              </a:solidFill>
            </a:endParaRPr>
          </a:p>
        </p:txBody>
      </p:sp>
      <p:cxnSp>
        <p:nvCxnSpPr>
          <p:cNvPr id="31" name="Straight Connector 30"/>
          <p:cNvCxnSpPr>
            <a:cxnSpLocks noChangeShapeType="1"/>
          </p:cNvCxnSpPr>
          <p:nvPr/>
        </p:nvCxnSpPr>
        <p:spPr bwMode="auto">
          <a:xfrm>
            <a:off x="0" y="347663"/>
            <a:ext cx="8339138" cy="0"/>
          </a:xfrm>
          <a:prstGeom prst="line">
            <a:avLst/>
          </a:prstGeom>
          <a:noFill/>
          <a:ln w="19050" cap="rnd" algn="ctr">
            <a:solidFill>
              <a:srgbClr val="736FB0"/>
            </a:solidFill>
            <a:prstDash val="sysDash"/>
            <a:round/>
            <a:headEnd/>
            <a:tailEnd/>
          </a:ln>
        </p:spPr>
      </p:cxnSp>
      <p:grpSp>
        <p:nvGrpSpPr>
          <p:cNvPr id="34" name="Group 39"/>
          <p:cNvGrpSpPr>
            <a:grpSpLocks/>
          </p:cNvGrpSpPr>
          <p:nvPr/>
        </p:nvGrpSpPr>
        <p:grpSpPr bwMode="auto">
          <a:xfrm>
            <a:off x="566738" y="1550988"/>
            <a:ext cx="8320087" cy="4937125"/>
            <a:chOff x="566738" y="2200275"/>
            <a:chExt cx="7805737" cy="4219575"/>
          </a:xfrm>
        </p:grpSpPr>
        <p:sp>
          <p:nvSpPr>
            <p:cNvPr id="113675" name="Rectangle 34"/>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13676" name="Rectangle 35"/>
            <p:cNvSpPr>
              <a:spLocks noChangeArrowheads="1"/>
            </p:cNvSpPr>
            <p:nvPr/>
          </p:nvSpPr>
          <p:spPr bwMode="auto">
            <a:xfrm>
              <a:off x="581024" y="2219325"/>
              <a:ext cx="7772401" cy="273501"/>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37" name="Text Box 7"/>
          <p:cNvSpPr txBox="1">
            <a:spLocks noChangeArrowheads="1"/>
          </p:cNvSpPr>
          <p:nvPr/>
        </p:nvSpPr>
        <p:spPr bwMode="auto">
          <a:xfrm>
            <a:off x="585788" y="1585913"/>
            <a:ext cx="1328737"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ΠΙΝΑΚΑΣ</a:t>
            </a:r>
            <a:r>
              <a:rPr lang="en-US" dirty="0" smtClean="0"/>
              <a:t> </a:t>
            </a:r>
            <a:r>
              <a:rPr lang="en-US" dirty="0"/>
              <a:t>5-3</a:t>
            </a:r>
          </a:p>
        </p:txBody>
      </p:sp>
      <p:sp>
        <p:nvSpPr>
          <p:cNvPr id="38" name="Rectangle 37"/>
          <p:cNvSpPr>
            <a:spLocks noChangeArrowheads="1"/>
          </p:cNvSpPr>
          <p:nvPr/>
        </p:nvSpPr>
        <p:spPr bwMode="auto">
          <a:xfrm>
            <a:off x="704850" y="3219450"/>
            <a:ext cx="8067675" cy="320040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39" name="Rectangle 38"/>
          <p:cNvSpPr>
            <a:spLocks noChangeArrowheads="1"/>
          </p:cNvSpPr>
          <p:nvPr/>
        </p:nvSpPr>
        <p:spPr bwMode="auto">
          <a:xfrm>
            <a:off x="704850" y="1879600"/>
            <a:ext cx="8067675" cy="1323439"/>
          </a:xfrm>
          <a:prstGeom prst="rect">
            <a:avLst/>
          </a:prstGeom>
          <a:noFill/>
          <a:ln w="9525">
            <a:noFill/>
            <a:miter lim="800000"/>
            <a:headEnd/>
            <a:tailEnd/>
          </a:ln>
        </p:spPr>
        <p:txBody>
          <a:bodyPr>
            <a:spAutoFit/>
          </a:bodyPr>
          <a:lstStyle/>
          <a:p>
            <a:pPr>
              <a:spcBef>
                <a:spcPct val="10000"/>
              </a:spcBef>
              <a:spcAft>
                <a:spcPct val="10000"/>
              </a:spcAft>
            </a:pPr>
            <a:r>
              <a:rPr lang="el-GR" sz="1600" b="0" dirty="0" smtClean="0"/>
              <a:t>Εδώ φαίνονται τα εμβάσματα που εισπράττονται από διάφορες χώρες από τους πολίτες τους που εργάζονται στο εξωτερικό. Σε πολλές περιπτώσεις τα εμβάσματα αυτά είναι μεγαλύτερα από την επίσημη ξένη βοήθεια που δέχονται οι χώρες αυτές. Εξαίρεση αποτέλεσε το Σουδάν που αντιμετώπιζε ανθρωπιστική κρίση το 2007, οπότε η βοήθεια ήταν υψηλή. </a:t>
            </a:r>
            <a:endParaRPr lang="en-US" sz="1600" b="0" dirty="0"/>
          </a:p>
        </p:txBody>
      </p:sp>
      <p:pic>
        <p:nvPicPr>
          <p:cNvPr id="4" name="Picture 3"/>
          <p:cNvPicPr>
            <a:picLocks noChangeAspect="1"/>
          </p:cNvPicPr>
          <p:nvPr/>
        </p:nvPicPr>
        <p:blipFill>
          <a:blip r:embed="rId3" cstate="print"/>
          <a:srcRect/>
          <a:stretch>
            <a:fillRect/>
          </a:stretch>
        </p:blipFill>
        <p:spPr bwMode="auto">
          <a:xfrm>
            <a:off x="877888" y="3275013"/>
            <a:ext cx="7762875" cy="3076575"/>
          </a:xfrm>
          <a:prstGeom prst="rect">
            <a:avLst/>
          </a:prstGeom>
          <a:noFill/>
          <a:ln w="9525">
            <a:noFill/>
            <a:miter lim="800000"/>
            <a:headEnd/>
            <a:tailEnd/>
          </a:ln>
        </p:spPr>
      </p:pic>
      <p:sp>
        <p:nvSpPr>
          <p:cNvPr id="113674" name="Text Box 13"/>
          <p:cNvSpPr txBox="1">
            <a:spLocks noChangeArrowheads="1"/>
          </p:cNvSpPr>
          <p:nvPr/>
        </p:nvSpPr>
        <p:spPr bwMode="auto">
          <a:xfrm>
            <a:off x="2084388" y="1481138"/>
            <a:ext cx="5005473" cy="307777"/>
          </a:xfrm>
          <a:prstGeom prst="rect">
            <a:avLst/>
          </a:prstGeom>
          <a:noFill/>
          <a:ln w="9525">
            <a:noFill/>
            <a:miter lim="800000"/>
            <a:headEnd/>
            <a:tailEnd/>
          </a:ln>
        </p:spPr>
        <p:txBody>
          <a:bodyPr wrap="none">
            <a:spAutoFit/>
          </a:bodyPr>
          <a:lstStyle/>
          <a:p>
            <a:r>
              <a:rPr lang="el-GR" dirty="0" smtClean="0">
                <a:solidFill>
                  <a:srgbClr val="8A3A6A"/>
                </a:solidFill>
              </a:rPr>
              <a:t>Εμβάσματα Μεταναστών και Καθαρή Ξένη Βοήθεια, 2007</a:t>
            </a:r>
            <a:endParaRPr lang="en-US" dirty="0">
              <a:solidFill>
                <a:srgbClr val="8A3A6A"/>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62213"/>
                                        </p:tgtEl>
                                        <p:attrNameLst>
                                          <p:attrName>style.visibility</p:attrName>
                                        </p:attrNameLst>
                                      </p:cBhvr>
                                      <p:to>
                                        <p:strVal val="visible"/>
                                      </p:to>
                                    </p:set>
                                    <p:animEffect transition="in" filter="wipe(left)">
                                      <p:cBhvr>
                                        <p:cTn id="15" dur="500"/>
                                        <p:tgtEl>
                                          <p:spTgt spid="86221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par>
                          <p:cTn id="20" fill="hold">
                            <p:stCondLst>
                              <p:cond delay="2000"/>
                            </p:stCondLst>
                            <p:childTnLst>
                              <p:par>
                                <p:cTn id="21" presetID="29" presetClass="entr" presetSubtype="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ppt_x</p:attrName>
                                        </p:attrNameLst>
                                      </p:cBhvr>
                                      <p:tavLst>
                                        <p:tav tm="0">
                                          <p:val>
                                            <p:strVal val="#ppt_x-.2"/>
                                          </p:val>
                                        </p:tav>
                                        <p:tav tm="100000">
                                          <p:val>
                                            <p:strVal val="#ppt_x"/>
                                          </p:val>
                                        </p:tav>
                                      </p:tavLst>
                                    </p:anim>
                                    <p:anim calcmode="lin" valueType="num">
                                      <p:cBhvr>
                                        <p:cTn id="24" dur="5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25" dur="500"/>
                                        <p:tgtEl>
                                          <p:spTgt spid="34"/>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left)">
                                      <p:cBhvr>
                                        <p:cTn id="29" dur="500"/>
                                        <p:tgtEl>
                                          <p:spTgt spid="37"/>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500"/>
                                        <p:tgtEl>
                                          <p:spTgt spid="39"/>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3" grpId="0" autoUpdateAnimBg="0"/>
      <p:bldP spid="25" grpId="0" autoUpdateAnimBg="0"/>
      <p:bldP spid="30" grpId="0" autoUpdateAnimBg="0"/>
      <p:bldP spid="37" grpId="0" animBg="1"/>
      <p:bldP spid="38" grpId="0" animBg="1"/>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39"/>
          <p:cNvGrpSpPr>
            <a:grpSpLocks/>
          </p:cNvGrpSpPr>
          <p:nvPr/>
        </p:nvGrpSpPr>
        <p:grpSpPr bwMode="auto">
          <a:xfrm>
            <a:off x="566738" y="1743075"/>
            <a:ext cx="8432800" cy="4846638"/>
            <a:chOff x="566738" y="2200275"/>
            <a:chExt cx="7805737" cy="4219575"/>
          </a:xfrm>
        </p:grpSpPr>
        <p:sp>
          <p:nvSpPr>
            <p:cNvPr id="1106" name="Rectangle 2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107" name="Rectangle 30"/>
            <p:cNvSpPr>
              <a:spLocks noChangeArrowheads="1"/>
            </p:cNvSpPr>
            <p:nvPr/>
          </p:nvSpPr>
          <p:spPr bwMode="auto">
            <a:xfrm>
              <a:off x="581024" y="2219327"/>
              <a:ext cx="7772401" cy="295370"/>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862213" name="Rectangle 5"/>
          <p:cNvSpPr>
            <a:spLocks noChangeArrowheads="1"/>
          </p:cNvSpPr>
          <p:nvPr/>
        </p:nvSpPr>
        <p:spPr bwMode="auto">
          <a:xfrm>
            <a:off x="566738" y="633413"/>
            <a:ext cx="8577262" cy="830997"/>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Επιπτώσεις της Μετανάστευσης Βραχυπρόθεσμα</a:t>
            </a:r>
            <a:r>
              <a:rPr lang="en-US" sz="2400" dirty="0" smtClean="0">
                <a:solidFill>
                  <a:srgbClr val="356A41"/>
                </a:solidFill>
              </a:rPr>
              <a:t>:</a:t>
            </a:r>
            <a:r>
              <a:rPr lang="en-US" sz="2400" dirty="0">
                <a:solidFill>
                  <a:srgbClr val="356A41"/>
                </a:solidFill>
              </a:rPr>
              <a:t/>
            </a:r>
            <a:br>
              <a:rPr lang="en-US" sz="2400" dirty="0">
                <a:solidFill>
                  <a:srgbClr val="356A41"/>
                </a:solidFill>
              </a:rPr>
            </a:br>
            <a:r>
              <a:rPr lang="el-GR" sz="2400" dirty="0" smtClean="0">
                <a:solidFill>
                  <a:srgbClr val="356A41"/>
                </a:solidFill>
              </a:rPr>
              <a:t>Υπόδειγμα Συγκεκριμένων Συντελεστών</a:t>
            </a:r>
            <a:endParaRPr lang="en-US" sz="2400" dirty="0">
              <a:solidFill>
                <a:srgbClr val="356A41"/>
              </a:solidFill>
            </a:endParaRPr>
          </a:p>
        </p:txBody>
      </p:sp>
      <p:sp>
        <p:nvSpPr>
          <p:cNvPr id="862214" name="Rectangle 6"/>
          <p:cNvSpPr>
            <a:spLocks noChangeArrowheads="1"/>
          </p:cNvSpPr>
          <p:nvPr/>
        </p:nvSpPr>
        <p:spPr bwMode="auto">
          <a:xfrm>
            <a:off x="552450" y="1355725"/>
            <a:ext cx="7947025" cy="396875"/>
          </a:xfrm>
          <a:prstGeom prst="rect">
            <a:avLst/>
          </a:prstGeom>
          <a:noFill/>
          <a:ln w="9525" algn="ctr">
            <a:noFill/>
            <a:miter lim="800000"/>
            <a:headEnd/>
            <a:tailEnd/>
          </a:ln>
        </p:spPr>
        <p:txBody>
          <a:bodyPr>
            <a:spAutoFit/>
          </a:bodyPr>
          <a:lstStyle/>
          <a:p>
            <a:pPr>
              <a:spcBef>
                <a:spcPct val="20000"/>
              </a:spcBef>
            </a:pPr>
            <a:r>
              <a:rPr lang="el-GR" sz="2000" dirty="0" smtClean="0">
                <a:solidFill>
                  <a:srgbClr val="3D68AF"/>
                </a:solidFill>
              </a:rPr>
              <a:t>Επίπτωση της Μετανάστευσης στον Εγχώριο Μισθό</a:t>
            </a:r>
            <a:endParaRPr lang="en-US" sz="2000" dirty="0">
              <a:solidFill>
                <a:srgbClr val="3D68AF"/>
              </a:solidFill>
            </a:endParaRPr>
          </a:p>
        </p:txBody>
      </p:sp>
      <p:sp>
        <p:nvSpPr>
          <p:cNvPr id="19" name="Text Box 7"/>
          <p:cNvSpPr txBox="1">
            <a:spLocks noChangeArrowheads="1"/>
          </p:cNvSpPr>
          <p:nvPr/>
        </p:nvSpPr>
        <p:spPr bwMode="auto">
          <a:xfrm>
            <a:off x="585788" y="2038350"/>
            <a:ext cx="1328737"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5-2</a:t>
            </a:r>
          </a:p>
        </p:txBody>
      </p:sp>
      <p:sp>
        <p:nvSpPr>
          <p:cNvPr id="21" name="Rectangle 20"/>
          <p:cNvSpPr>
            <a:spLocks noChangeArrowheads="1"/>
          </p:cNvSpPr>
          <p:nvPr/>
        </p:nvSpPr>
        <p:spPr bwMode="auto">
          <a:xfrm>
            <a:off x="5989638" y="2024063"/>
            <a:ext cx="3154362" cy="4967514"/>
          </a:xfrm>
          <a:prstGeom prst="rect">
            <a:avLst/>
          </a:prstGeom>
          <a:noFill/>
          <a:ln w="9525">
            <a:noFill/>
            <a:miter lim="800000"/>
            <a:headEnd/>
            <a:tailEnd/>
          </a:ln>
        </p:spPr>
        <p:txBody>
          <a:bodyPr>
            <a:spAutoFit/>
          </a:bodyPr>
          <a:lstStyle/>
          <a:p>
            <a:pPr>
              <a:spcBef>
                <a:spcPct val="10000"/>
              </a:spcBef>
              <a:spcAft>
                <a:spcPct val="10000"/>
              </a:spcAft>
            </a:pPr>
            <a:endParaRPr lang="en-US" sz="1600" dirty="0">
              <a:solidFill>
                <a:srgbClr val="8A3A6A"/>
              </a:solidFill>
            </a:endParaRPr>
          </a:p>
          <a:p>
            <a:pPr>
              <a:spcBef>
                <a:spcPct val="10000"/>
              </a:spcBef>
              <a:spcAft>
                <a:spcPct val="10000"/>
              </a:spcAft>
            </a:pPr>
            <a:r>
              <a:rPr lang="el-GR" sz="1600" b="0" dirty="0" smtClean="0"/>
              <a:t>Όταν η ποσότητα της εγχώριας εργασίας αυξάνει κατά</a:t>
            </a:r>
            <a:r>
              <a:rPr lang="en-US" sz="1600" b="0" dirty="0" smtClean="0"/>
              <a:t> </a:t>
            </a:r>
            <a:r>
              <a:rPr lang="en-US" sz="1600" b="0" dirty="0">
                <a:sym typeface="Symbol" pitchFamily="18" charset="2"/>
              </a:rPr>
              <a:t></a:t>
            </a:r>
            <a:r>
              <a:rPr lang="en-US" sz="1600" b="0" i="1" dirty="0"/>
              <a:t>L,</a:t>
            </a:r>
            <a:r>
              <a:rPr lang="en-US" sz="1600" b="0" dirty="0"/>
              <a:t> </a:t>
            </a:r>
            <a:r>
              <a:rPr lang="el-GR" sz="1600" b="0" dirty="0" smtClean="0"/>
              <a:t>η αφετηρία των αξόνων για τη γεωργία μετατοπίζεται προς τα δεξιά κατά την ποσότητα αυτή, από</a:t>
            </a:r>
            <a:r>
              <a:rPr lang="en-US" sz="1600" b="0" dirty="0" smtClean="0"/>
              <a:t> </a:t>
            </a:r>
            <a:r>
              <a:rPr lang="en-US" sz="1600" b="0" dirty="0"/>
              <a:t>0</a:t>
            </a:r>
            <a:r>
              <a:rPr lang="en-US" sz="1600" b="0" i="1" baseline="-25000" dirty="0"/>
              <a:t>A</a:t>
            </a:r>
            <a:r>
              <a:rPr lang="en-US" sz="1600" b="0" dirty="0"/>
              <a:t> </a:t>
            </a:r>
            <a:r>
              <a:rPr lang="el-GR" sz="1600" b="0" i="1" dirty="0" smtClean="0"/>
              <a:t>σε</a:t>
            </a:r>
            <a:r>
              <a:rPr lang="en-US" sz="1600" b="0" i="1" dirty="0" smtClean="0"/>
              <a:t> </a:t>
            </a:r>
            <a:r>
              <a:rPr lang="en-US" sz="1600" b="0" dirty="0"/>
              <a:t>0</a:t>
            </a:r>
            <a:r>
              <a:rPr lang="en-US" sz="1600" b="0" i="1" dirty="0"/>
              <a:t>A</a:t>
            </a:r>
            <a:r>
              <a:rPr lang="en-US" sz="1600" b="0" i="1" dirty="0">
                <a:sym typeface="Symbol" pitchFamily="18" charset="2"/>
              </a:rPr>
              <a:t></a:t>
            </a:r>
            <a:r>
              <a:rPr lang="en-US" sz="1600" b="0" dirty="0"/>
              <a:t>.</a:t>
            </a:r>
            <a:r>
              <a:rPr lang="en-US" sz="1600" b="0" i="1" dirty="0"/>
              <a:t>  </a:t>
            </a:r>
          </a:p>
          <a:p>
            <a:pPr>
              <a:spcBef>
                <a:spcPct val="10000"/>
              </a:spcBef>
              <a:spcAft>
                <a:spcPct val="10000"/>
              </a:spcAft>
            </a:pPr>
            <a:r>
              <a:rPr lang="el-GR" sz="1600" b="0" dirty="0" smtClean="0"/>
              <a:t>Η καμπύλη του οριακού προϊόντος εργασίας στη γεωργία επίσης μετατοπίζεται προς τα δεξιά κατά </a:t>
            </a:r>
            <a:r>
              <a:rPr lang="en-US" sz="1600" b="0" dirty="0" smtClean="0">
                <a:sym typeface="Symbol" pitchFamily="18" charset="2"/>
              </a:rPr>
              <a:t></a:t>
            </a:r>
            <a:r>
              <a:rPr lang="en-US" sz="1600" b="0" i="1" dirty="0"/>
              <a:t>L.</a:t>
            </a:r>
          </a:p>
          <a:p>
            <a:pPr>
              <a:spcBef>
                <a:spcPct val="10000"/>
              </a:spcBef>
              <a:spcAft>
                <a:spcPct val="10000"/>
              </a:spcAft>
            </a:pPr>
            <a:r>
              <a:rPr lang="el-GR" sz="1600" b="0" dirty="0" smtClean="0"/>
              <a:t>Η ισορροπία στην εγχώρια αγορά εργασία είναι τώρα στο σημείο </a:t>
            </a:r>
            <a:r>
              <a:rPr lang="en-US" sz="1600" b="0" i="1" dirty="0" smtClean="0"/>
              <a:t>B</a:t>
            </a:r>
            <a:r>
              <a:rPr lang="en-US" sz="1600" b="0" i="1" dirty="0"/>
              <a:t>:</a:t>
            </a:r>
            <a:r>
              <a:rPr lang="en-US" sz="1600" b="0" dirty="0"/>
              <a:t> </a:t>
            </a:r>
            <a:r>
              <a:rPr lang="el-GR" sz="1600" b="0" dirty="0" smtClean="0"/>
              <a:t>οι μισθοί έχουν μειωθεί  στο επίπεδο</a:t>
            </a:r>
            <a:r>
              <a:rPr lang="en-US" sz="1600" b="0" dirty="0" smtClean="0"/>
              <a:t> </a:t>
            </a:r>
            <a:r>
              <a:rPr lang="en-US" sz="1600" b="0" i="1" dirty="0"/>
              <a:t>W</a:t>
            </a:r>
            <a:r>
              <a:rPr lang="en-US" sz="1600" b="0" i="1" dirty="0">
                <a:sym typeface="Symbol" pitchFamily="18" charset="2"/>
              </a:rPr>
              <a:t></a:t>
            </a:r>
            <a:r>
              <a:rPr lang="en-US" sz="1600" b="0" dirty="0"/>
              <a:t> </a:t>
            </a:r>
            <a:r>
              <a:rPr lang="el-GR" sz="1600" b="0" dirty="0" smtClean="0"/>
              <a:t>και η ποσότητα εργασίας έχει αυξηθεί στη μεταποίηση </a:t>
            </a:r>
            <a:r>
              <a:rPr lang="en-US" sz="1600" b="0" dirty="0" smtClean="0"/>
              <a:t>(</a:t>
            </a:r>
            <a:r>
              <a:rPr lang="el-GR" sz="1600" b="0" dirty="0" smtClean="0"/>
              <a:t>σε</a:t>
            </a:r>
            <a:r>
              <a:rPr lang="en-US" sz="1600" b="0" dirty="0" smtClean="0"/>
              <a:t> </a:t>
            </a:r>
            <a:r>
              <a:rPr lang="en-US" sz="1600" b="0" dirty="0"/>
              <a:t>0</a:t>
            </a:r>
            <a:r>
              <a:rPr lang="en-US" sz="1600" b="0" i="1" baseline="-25000" dirty="0"/>
              <a:t>M</a:t>
            </a:r>
            <a:r>
              <a:rPr lang="en-US" sz="1600" b="0" i="1" dirty="0"/>
              <a:t>L</a:t>
            </a:r>
            <a:r>
              <a:rPr lang="en-US" sz="1600" b="0" i="1" dirty="0">
                <a:sym typeface="Symbol" pitchFamily="18" charset="2"/>
              </a:rPr>
              <a:t></a:t>
            </a:r>
            <a:r>
              <a:rPr lang="en-US" sz="1600" b="0" dirty="0"/>
              <a:t>) </a:t>
            </a:r>
            <a:r>
              <a:rPr lang="el-GR" sz="1600" b="0" dirty="0" smtClean="0"/>
              <a:t>και στη γεωργία </a:t>
            </a:r>
            <a:r>
              <a:rPr lang="en-US" sz="1600" b="0" dirty="0" smtClean="0"/>
              <a:t>(</a:t>
            </a:r>
            <a:r>
              <a:rPr lang="el-GR" sz="1600" b="0" dirty="0" smtClean="0"/>
              <a:t>σε</a:t>
            </a:r>
            <a:r>
              <a:rPr lang="en-US" sz="1600" b="0" i="1" dirty="0" smtClean="0"/>
              <a:t> </a:t>
            </a:r>
            <a:r>
              <a:rPr lang="en-US" sz="1600" b="0" dirty="0"/>
              <a:t>0</a:t>
            </a:r>
            <a:r>
              <a:rPr lang="en-US" sz="1600" b="0" i="1" baseline="-25000" dirty="0"/>
              <a:t>A</a:t>
            </a:r>
            <a:r>
              <a:rPr lang="en-US" sz="1600" b="0" i="1" dirty="0">
                <a:sym typeface="Symbol" pitchFamily="18" charset="2"/>
              </a:rPr>
              <a:t></a:t>
            </a:r>
            <a:r>
              <a:rPr lang="en-US" sz="1600" b="0" i="1" dirty="0"/>
              <a:t>L</a:t>
            </a:r>
            <a:r>
              <a:rPr lang="en-US" sz="1600" b="0" i="1" dirty="0">
                <a:sym typeface="Symbol" pitchFamily="18" charset="2"/>
              </a:rPr>
              <a:t></a:t>
            </a:r>
            <a:r>
              <a:rPr lang="en-US" sz="1600" b="0" dirty="0"/>
              <a:t>).</a:t>
            </a:r>
          </a:p>
          <a:p>
            <a:pPr>
              <a:spcBef>
                <a:spcPct val="10000"/>
              </a:spcBef>
              <a:spcAft>
                <a:spcPct val="10000"/>
              </a:spcAft>
            </a:pPr>
            <a:endParaRPr lang="en-US" sz="1600" b="0" dirty="0"/>
          </a:p>
        </p:txBody>
      </p:sp>
      <p:sp>
        <p:nvSpPr>
          <p:cNvPr id="34" name="Rectangle 33"/>
          <p:cNvSpPr>
            <a:spLocks noChangeArrowheads="1"/>
          </p:cNvSpPr>
          <p:nvPr/>
        </p:nvSpPr>
        <p:spPr bwMode="auto">
          <a:xfrm>
            <a:off x="660400" y="2406650"/>
            <a:ext cx="5172075" cy="322897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20" name="Picture 19" descr="fig5_2_PPT_1.gif"/>
          <p:cNvPicPr>
            <a:picLocks noChangeAspect="1"/>
          </p:cNvPicPr>
          <p:nvPr/>
        </p:nvPicPr>
        <p:blipFill>
          <a:blip r:embed="rId4" cstate="print"/>
          <a:srcRect/>
          <a:stretch>
            <a:fillRect/>
          </a:stretch>
        </p:blipFill>
        <p:spPr bwMode="auto">
          <a:xfrm>
            <a:off x="731838" y="2468563"/>
            <a:ext cx="5057775" cy="3400425"/>
          </a:xfrm>
          <a:prstGeom prst="rect">
            <a:avLst/>
          </a:prstGeom>
          <a:noFill/>
          <a:ln w="9525">
            <a:noFill/>
            <a:miter lim="800000"/>
            <a:headEnd/>
            <a:tailEnd/>
          </a:ln>
        </p:spPr>
      </p:pic>
      <p:pic>
        <p:nvPicPr>
          <p:cNvPr id="22" name="Picture 21" descr="fig5_2_PPT_2.gif"/>
          <p:cNvPicPr>
            <a:picLocks noChangeAspect="1"/>
          </p:cNvPicPr>
          <p:nvPr/>
        </p:nvPicPr>
        <p:blipFill>
          <a:blip r:embed="rId5" cstate="print"/>
          <a:srcRect/>
          <a:stretch>
            <a:fillRect/>
          </a:stretch>
        </p:blipFill>
        <p:spPr bwMode="auto">
          <a:xfrm>
            <a:off x="731838" y="2468563"/>
            <a:ext cx="5057775" cy="3400425"/>
          </a:xfrm>
          <a:prstGeom prst="rect">
            <a:avLst/>
          </a:prstGeom>
          <a:noFill/>
          <a:ln w="9525">
            <a:noFill/>
            <a:miter lim="800000"/>
            <a:headEnd/>
            <a:tailEnd/>
          </a:ln>
        </p:spPr>
      </p:pic>
      <p:pic>
        <p:nvPicPr>
          <p:cNvPr id="23" name="Picture 22" descr="fig5_2_PPT_3.gif"/>
          <p:cNvPicPr>
            <a:picLocks noChangeAspect="1"/>
          </p:cNvPicPr>
          <p:nvPr/>
        </p:nvPicPr>
        <p:blipFill>
          <a:blip r:embed="rId6" cstate="print"/>
          <a:srcRect/>
          <a:stretch>
            <a:fillRect/>
          </a:stretch>
        </p:blipFill>
        <p:spPr bwMode="auto">
          <a:xfrm>
            <a:off x="731838" y="2468563"/>
            <a:ext cx="5057775" cy="3400425"/>
          </a:xfrm>
          <a:prstGeom prst="rect">
            <a:avLst/>
          </a:prstGeom>
          <a:noFill/>
          <a:ln w="9525">
            <a:noFill/>
            <a:miter lim="800000"/>
            <a:headEnd/>
            <a:tailEnd/>
          </a:ln>
        </p:spPr>
      </p:pic>
      <p:pic>
        <p:nvPicPr>
          <p:cNvPr id="24" name="Picture 23" descr="fig5_2_PPT_4.gif"/>
          <p:cNvPicPr>
            <a:picLocks noChangeAspect="1"/>
          </p:cNvPicPr>
          <p:nvPr/>
        </p:nvPicPr>
        <p:blipFill>
          <a:blip r:embed="rId7" cstate="print"/>
          <a:srcRect/>
          <a:stretch>
            <a:fillRect/>
          </a:stretch>
        </p:blipFill>
        <p:spPr bwMode="auto">
          <a:xfrm>
            <a:off x="731838" y="2468563"/>
            <a:ext cx="5057775" cy="3400425"/>
          </a:xfrm>
          <a:prstGeom prst="rect">
            <a:avLst/>
          </a:prstGeom>
          <a:noFill/>
          <a:ln w="9525">
            <a:noFill/>
            <a:miter lim="800000"/>
            <a:headEnd/>
            <a:tailEnd/>
          </a:ln>
        </p:spPr>
      </p:pic>
      <p:pic>
        <p:nvPicPr>
          <p:cNvPr id="25" name="Picture 24" descr="fig5_2_PPT_5.gif"/>
          <p:cNvPicPr>
            <a:picLocks noChangeAspect="1"/>
          </p:cNvPicPr>
          <p:nvPr/>
        </p:nvPicPr>
        <p:blipFill>
          <a:blip r:embed="rId8" cstate="print"/>
          <a:srcRect/>
          <a:stretch>
            <a:fillRect/>
          </a:stretch>
        </p:blipFill>
        <p:spPr bwMode="auto">
          <a:xfrm>
            <a:off x="731838" y="2468563"/>
            <a:ext cx="5057775" cy="3400425"/>
          </a:xfrm>
          <a:prstGeom prst="rect">
            <a:avLst/>
          </a:prstGeom>
          <a:noFill/>
          <a:ln w="9525">
            <a:noFill/>
            <a:miter lim="800000"/>
            <a:headEnd/>
            <a:tailEnd/>
          </a:ln>
        </p:spPr>
      </p:pic>
      <p:pic>
        <p:nvPicPr>
          <p:cNvPr id="26" name="Picture 25" descr="fig5_2_PPT_6.gif"/>
          <p:cNvPicPr>
            <a:picLocks noChangeAspect="1"/>
          </p:cNvPicPr>
          <p:nvPr/>
        </p:nvPicPr>
        <p:blipFill>
          <a:blip r:embed="rId9" cstate="print"/>
          <a:srcRect/>
          <a:stretch>
            <a:fillRect/>
          </a:stretch>
        </p:blipFill>
        <p:spPr bwMode="auto">
          <a:xfrm>
            <a:off x="731838" y="2468563"/>
            <a:ext cx="5057775" cy="3400425"/>
          </a:xfrm>
          <a:prstGeom prst="rect">
            <a:avLst/>
          </a:prstGeom>
          <a:noFill/>
          <a:ln w="9525">
            <a:noFill/>
            <a:miter lim="800000"/>
            <a:headEnd/>
            <a:tailEnd/>
          </a:ln>
        </p:spPr>
      </p:pic>
      <p:pic>
        <p:nvPicPr>
          <p:cNvPr id="27" name="Picture 26" descr="fig5_2_PPT_7.gif"/>
          <p:cNvPicPr>
            <a:picLocks noChangeAspect="1"/>
          </p:cNvPicPr>
          <p:nvPr/>
        </p:nvPicPr>
        <p:blipFill>
          <a:blip r:embed="rId10" cstate="print"/>
          <a:srcRect/>
          <a:stretch>
            <a:fillRect/>
          </a:stretch>
        </p:blipFill>
        <p:spPr bwMode="auto">
          <a:xfrm>
            <a:off x="731838" y="2468563"/>
            <a:ext cx="5057775" cy="3400425"/>
          </a:xfrm>
          <a:prstGeom prst="rect">
            <a:avLst/>
          </a:prstGeom>
          <a:noFill/>
          <a:ln w="9525">
            <a:noFill/>
            <a:miter lim="800000"/>
            <a:headEnd/>
            <a:tailEnd/>
          </a:ln>
        </p:spPr>
      </p:pic>
      <p:pic>
        <p:nvPicPr>
          <p:cNvPr id="28" name="Picture 27" descr="fig5_2_PPT_8.gif"/>
          <p:cNvPicPr>
            <a:picLocks noChangeAspect="1"/>
          </p:cNvPicPr>
          <p:nvPr/>
        </p:nvPicPr>
        <p:blipFill>
          <a:blip r:embed="rId11" cstate="print"/>
          <a:srcRect/>
          <a:stretch>
            <a:fillRect/>
          </a:stretch>
        </p:blipFill>
        <p:spPr bwMode="auto">
          <a:xfrm>
            <a:off x="731838" y="2468563"/>
            <a:ext cx="5057775" cy="3400425"/>
          </a:xfrm>
          <a:prstGeom prst="rect">
            <a:avLst/>
          </a:prstGeom>
          <a:noFill/>
          <a:ln w="9525">
            <a:noFill/>
            <a:miter lim="800000"/>
            <a:headEnd/>
            <a:tailEnd/>
          </a:ln>
        </p:spPr>
      </p:pic>
      <p:pic>
        <p:nvPicPr>
          <p:cNvPr id="29" name="Picture 28" descr="fig5_2_PPT_9.gif"/>
          <p:cNvPicPr>
            <a:picLocks noChangeAspect="1"/>
          </p:cNvPicPr>
          <p:nvPr/>
        </p:nvPicPr>
        <p:blipFill>
          <a:blip r:embed="rId12" cstate="print"/>
          <a:srcRect/>
          <a:stretch>
            <a:fillRect/>
          </a:stretch>
        </p:blipFill>
        <p:spPr bwMode="auto">
          <a:xfrm>
            <a:off x="731838" y="2468563"/>
            <a:ext cx="5057775" cy="3400425"/>
          </a:xfrm>
          <a:prstGeom prst="rect">
            <a:avLst/>
          </a:prstGeom>
          <a:noFill/>
          <a:ln w="9525">
            <a:noFill/>
            <a:miter lim="800000"/>
            <a:headEnd/>
            <a:tailEnd/>
          </a:ln>
        </p:spPr>
      </p:pic>
      <p:graphicFrame>
        <p:nvGraphicFramePr>
          <p:cNvPr id="1086" name="Object 62"/>
          <p:cNvGraphicFramePr>
            <a:graphicFrameLocks noChangeAspect="1"/>
          </p:cNvGraphicFramePr>
          <p:nvPr/>
        </p:nvGraphicFramePr>
        <p:xfrm>
          <a:off x="4413250" y="3451225"/>
          <a:ext cx="114300" cy="215900"/>
        </p:xfrm>
        <a:graphic>
          <a:graphicData uri="http://schemas.openxmlformats.org/presentationml/2006/ole">
            <p:oleObj spid="_x0000_s1087" name="Equation" r:id="rId13" imgW="114151" imgH="215619" progId="Equation.3">
              <p:embed/>
            </p:oleObj>
          </a:graphicData>
        </a:graphic>
      </p:graphicFrame>
      <p:sp>
        <p:nvSpPr>
          <p:cNvPr id="1102" name="Rectangle 31"/>
          <p:cNvSpPr>
            <a:spLocks noChangeArrowheads="1"/>
          </p:cNvSpPr>
          <p:nvPr/>
        </p:nvSpPr>
        <p:spPr bwMode="auto">
          <a:xfrm>
            <a:off x="973138" y="407988"/>
            <a:ext cx="7273925" cy="196850"/>
          </a:xfrm>
          <a:prstGeom prst="rect">
            <a:avLst/>
          </a:prstGeom>
          <a:solidFill>
            <a:srgbClr val="F5D8A5"/>
          </a:solidFill>
          <a:ln w="9525" algn="ctr">
            <a:noFill/>
            <a:round/>
            <a:headEnd/>
            <a:tailEnd/>
          </a:ln>
        </p:spPr>
        <p:txBody>
          <a:bodyPr/>
          <a:lstStyle/>
          <a:p>
            <a:endParaRPr lang="en-US" sz="3200" b="0">
              <a:solidFill>
                <a:schemeClr val="tx2"/>
              </a:solidFill>
            </a:endParaRPr>
          </a:p>
        </p:txBody>
      </p:sp>
      <p:sp>
        <p:nvSpPr>
          <p:cNvPr id="1103"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r>
              <a:rPr lang="en-US" sz="2400" dirty="0">
                <a:solidFill>
                  <a:srgbClr val="69134B"/>
                </a:solidFill>
              </a:rPr>
              <a:t>1 </a:t>
            </a:r>
            <a:r>
              <a:rPr lang="el-GR" sz="2400" dirty="0" smtClean="0">
                <a:solidFill>
                  <a:srgbClr val="69134B"/>
                </a:solidFill>
              </a:rPr>
              <a:t>Μετακίνηση Εργασίας Μεταξύ Χωρών</a:t>
            </a:r>
            <a:r>
              <a:rPr lang="en-US" sz="2400" dirty="0" smtClean="0">
                <a:solidFill>
                  <a:srgbClr val="69134B"/>
                </a:solidFill>
              </a:rPr>
              <a:t>: </a:t>
            </a:r>
            <a:r>
              <a:rPr lang="el-GR" sz="2400" dirty="0" smtClean="0">
                <a:solidFill>
                  <a:srgbClr val="69134B"/>
                </a:solidFill>
              </a:rPr>
              <a:t>Μετανάστευση</a:t>
            </a:r>
            <a:endParaRPr lang="en-US" sz="2400" dirty="0">
              <a:solidFill>
                <a:srgbClr val="69134B"/>
              </a:solidFill>
            </a:endParaRPr>
          </a:p>
        </p:txBody>
      </p:sp>
      <p:cxnSp>
        <p:nvCxnSpPr>
          <p:cNvPr id="1104" name="Straight Connector 35"/>
          <p:cNvCxnSpPr>
            <a:cxnSpLocks noChangeShapeType="1"/>
          </p:cNvCxnSpPr>
          <p:nvPr/>
        </p:nvCxnSpPr>
        <p:spPr bwMode="auto">
          <a:xfrm>
            <a:off x="566738" y="623888"/>
            <a:ext cx="7680325" cy="0"/>
          </a:xfrm>
          <a:prstGeom prst="line">
            <a:avLst/>
          </a:prstGeom>
          <a:noFill/>
          <a:ln w="19050" cap="rnd" algn="ctr">
            <a:solidFill>
              <a:srgbClr val="9C3A45"/>
            </a:solidFill>
            <a:prstDash val="sysDash"/>
            <a:round/>
            <a:headEnd/>
            <a:tailEnd/>
          </a:ln>
        </p:spPr>
      </p:cxnSp>
      <p:sp>
        <p:nvSpPr>
          <p:cNvPr id="1105" name="Text Box 84"/>
          <p:cNvSpPr txBox="1">
            <a:spLocks noChangeArrowheads="1"/>
          </p:cNvSpPr>
          <p:nvPr/>
        </p:nvSpPr>
        <p:spPr bwMode="auto">
          <a:xfrm>
            <a:off x="1852613" y="1800225"/>
            <a:ext cx="2923621" cy="307777"/>
          </a:xfrm>
          <a:prstGeom prst="rect">
            <a:avLst/>
          </a:prstGeom>
          <a:noFill/>
          <a:ln w="9525">
            <a:noFill/>
            <a:miter lim="800000"/>
            <a:headEnd/>
            <a:tailEnd/>
          </a:ln>
        </p:spPr>
        <p:txBody>
          <a:bodyPr wrap="none">
            <a:spAutoFit/>
          </a:bodyPr>
          <a:lstStyle/>
          <a:p>
            <a:r>
              <a:rPr lang="el-GR" dirty="0" smtClean="0">
                <a:solidFill>
                  <a:srgbClr val="8A3A6A"/>
                </a:solidFill>
              </a:rPr>
              <a:t>Αύξηση της Εγχώριας Εργασίας</a:t>
            </a:r>
            <a:endParaRPr lang="en-US" dirty="0">
              <a:solidFill>
                <a:srgbClr val="8A3A6A"/>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2213"/>
                                        </p:tgtEl>
                                        <p:attrNameLst>
                                          <p:attrName>style.visibility</p:attrName>
                                        </p:attrNameLst>
                                      </p:cBhvr>
                                      <p:to>
                                        <p:strVal val="visible"/>
                                      </p:to>
                                    </p:set>
                                    <p:animEffect transition="in" filter="wipe(left)">
                                      <p:cBhvr>
                                        <p:cTn id="7" dur="500"/>
                                        <p:tgtEl>
                                          <p:spTgt spid="8622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62214"/>
                                        </p:tgtEl>
                                        <p:attrNameLst>
                                          <p:attrName>style.visibility</p:attrName>
                                        </p:attrNameLst>
                                      </p:cBhvr>
                                      <p:to>
                                        <p:strVal val="visible"/>
                                      </p:to>
                                    </p:set>
                                    <p:animEffect transition="in" filter="wipe(left)">
                                      <p:cBhvr>
                                        <p:cTn id="11" dur="500"/>
                                        <p:tgtEl>
                                          <p:spTgt spid="862214"/>
                                        </p:tgtEl>
                                      </p:cBhvr>
                                    </p:animEffect>
                                  </p:childTnLst>
                                </p:cTn>
                              </p:par>
                            </p:childTnLst>
                          </p:cTn>
                        </p:par>
                        <p:par>
                          <p:cTn id="12" fill="hold">
                            <p:stCondLst>
                              <p:cond delay="1000"/>
                            </p:stCondLst>
                            <p:childTnLst>
                              <p:par>
                                <p:cTn id="13" presetID="2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2"/>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7" dur="500"/>
                                        <p:tgtEl>
                                          <p:spTgt spid="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1000"/>
                                        <p:tgtEl>
                                          <p:spTgt spid="20"/>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1000"/>
                                        <p:tgtEl>
                                          <p:spTgt spid="22"/>
                                        </p:tgtEl>
                                      </p:cBhvr>
                                    </p:animEffect>
                                  </p:childTnLst>
                                </p:cTn>
                              </p:par>
                            </p:childTnLst>
                          </p:cTn>
                        </p:par>
                        <p:par>
                          <p:cTn id="34" fill="hold">
                            <p:stCondLst>
                              <p:cond delay="4500"/>
                            </p:stCondLst>
                            <p:childTnLst>
                              <p:par>
                                <p:cTn id="35" presetID="22" presetClass="entr" presetSubtype="8"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1000"/>
                                        <p:tgtEl>
                                          <p:spTgt spid="23"/>
                                        </p:tgtEl>
                                      </p:cBhvr>
                                    </p:animEffect>
                                  </p:childTnLst>
                                </p:cTn>
                              </p:par>
                            </p:childTnLst>
                          </p:cTn>
                        </p:par>
                        <p:par>
                          <p:cTn id="38" fill="hold">
                            <p:stCondLst>
                              <p:cond delay="5500"/>
                            </p:stCondLst>
                            <p:childTnLst>
                              <p:par>
                                <p:cTn id="39" presetID="22" presetClass="entr" presetSubtype="8"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1000"/>
                                        <p:tgtEl>
                                          <p:spTgt spid="24"/>
                                        </p:tgtEl>
                                      </p:cBhvr>
                                    </p:animEffect>
                                  </p:childTnLst>
                                </p:cTn>
                              </p:par>
                            </p:childTnLst>
                          </p:cTn>
                        </p:par>
                        <p:par>
                          <p:cTn id="42" fill="hold">
                            <p:stCondLst>
                              <p:cond delay="6500"/>
                            </p:stCondLst>
                            <p:childTnLst>
                              <p:par>
                                <p:cTn id="43" presetID="22" presetClass="entr" presetSubtype="8"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left)">
                                      <p:cBhvr>
                                        <p:cTn id="45" dur="1000"/>
                                        <p:tgtEl>
                                          <p:spTgt spid="25"/>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21">
                                            <p:txEl>
                                              <p:pRg st="1" end="1"/>
                                            </p:txEl>
                                          </p:spTgt>
                                        </p:tgtEl>
                                        <p:attrNameLst>
                                          <p:attrName>style.visibility</p:attrName>
                                        </p:attrNameLst>
                                      </p:cBhvr>
                                      <p:to>
                                        <p:strVal val="visible"/>
                                      </p:to>
                                    </p:set>
                                    <p:animEffect transition="in" filter="wipe(left)">
                                      <p:cBhvr>
                                        <p:cTn id="49" dur="500"/>
                                        <p:tgtEl>
                                          <p:spTgt spid="21">
                                            <p:txEl>
                                              <p:pRg st="1" end="1"/>
                                            </p:txEl>
                                          </p:spTgt>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left)">
                                      <p:cBhvr>
                                        <p:cTn id="53" dur="10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1">
                                            <p:txEl>
                                              <p:pRg st="2" end="2"/>
                                            </p:txEl>
                                          </p:spTgt>
                                        </p:tgtEl>
                                        <p:attrNameLst>
                                          <p:attrName>style.visibility</p:attrName>
                                        </p:attrNameLst>
                                      </p:cBhvr>
                                      <p:to>
                                        <p:strVal val="visible"/>
                                      </p:to>
                                    </p:set>
                                    <p:animEffect transition="in" filter="wipe(left)">
                                      <p:cBhvr>
                                        <p:cTn id="58" dur="500"/>
                                        <p:tgtEl>
                                          <p:spTgt spid="21">
                                            <p:txEl>
                                              <p:pRg st="2" end="2"/>
                                            </p:txEl>
                                          </p:spTgt>
                                        </p:tgtEl>
                                      </p:cBhvr>
                                    </p:animEffect>
                                  </p:childTnLst>
                                </p:cTn>
                              </p:par>
                            </p:childTnLst>
                          </p:cTn>
                        </p:par>
                        <p:par>
                          <p:cTn id="59" fill="hold">
                            <p:stCondLst>
                              <p:cond delay="500"/>
                            </p:stCondLst>
                            <p:childTnLst>
                              <p:par>
                                <p:cTn id="60" presetID="22" presetClass="entr" presetSubtype="8" fill="hold"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left)">
                                      <p:cBhvr>
                                        <p:cTn id="62" dur="1000"/>
                                        <p:tgtEl>
                                          <p:spTgt spid="26"/>
                                        </p:tgtEl>
                                      </p:cBhvr>
                                    </p:animEffect>
                                  </p:childTnLst>
                                </p:cTn>
                              </p:par>
                            </p:childTnLst>
                          </p:cTn>
                        </p:par>
                        <p:par>
                          <p:cTn id="63" fill="hold">
                            <p:stCondLst>
                              <p:cond delay="1500"/>
                            </p:stCondLst>
                            <p:childTnLst>
                              <p:par>
                                <p:cTn id="64" presetID="22" presetClass="entr" presetSubtype="8" fill="hold"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left)">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1">
                                            <p:txEl>
                                              <p:pRg st="3" end="3"/>
                                            </p:txEl>
                                          </p:spTgt>
                                        </p:tgtEl>
                                        <p:attrNameLst>
                                          <p:attrName>style.visibility</p:attrName>
                                        </p:attrNameLst>
                                      </p:cBhvr>
                                      <p:to>
                                        <p:strVal val="visible"/>
                                      </p:to>
                                    </p:set>
                                    <p:animEffect transition="in" filter="wipe(left)">
                                      <p:cBhvr>
                                        <p:cTn id="71" dur="500"/>
                                        <p:tgtEl>
                                          <p:spTgt spid="21">
                                            <p:txEl>
                                              <p:pRg st="3" end="3"/>
                                            </p:txEl>
                                          </p:spTgt>
                                        </p:tgtEl>
                                      </p:cBhvr>
                                    </p:animEffect>
                                  </p:childTnLst>
                                </p:cTn>
                              </p:par>
                            </p:childTnLst>
                          </p:cTn>
                        </p:par>
                        <p:par>
                          <p:cTn id="72" fill="hold">
                            <p:stCondLst>
                              <p:cond delay="500"/>
                            </p:stCondLst>
                            <p:childTnLst>
                              <p:par>
                                <p:cTn id="73" presetID="22" presetClass="entr" presetSubtype="8"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left)">
                                      <p:cBhvr>
                                        <p:cTn id="75"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3" grpId="0" autoUpdateAnimBg="0"/>
      <p:bldP spid="862214" grpId="0" autoUpdateAnimBg="0"/>
      <p:bldP spid="19" grpId="0" animBg="1"/>
      <p:bldP spid="21" grpId="0" uiExpand="1" build="p" bldLvl="2"/>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39"/>
          <p:cNvGrpSpPr>
            <a:grpSpLocks/>
          </p:cNvGrpSpPr>
          <p:nvPr/>
        </p:nvGrpSpPr>
        <p:grpSpPr bwMode="auto">
          <a:xfrm>
            <a:off x="566738" y="1100138"/>
            <a:ext cx="8401050" cy="3282950"/>
            <a:chOff x="566738" y="2200275"/>
            <a:chExt cx="7805737" cy="4219575"/>
          </a:xfrm>
        </p:grpSpPr>
        <p:sp>
          <p:nvSpPr>
            <p:cNvPr id="115722" name="Rectangle 37"/>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15723" name="Rectangle 38"/>
            <p:cNvSpPr>
              <a:spLocks noChangeArrowheads="1"/>
            </p:cNvSpPr>
            <p:nvPr/>
          </p:nvSpPr>
          <p:spPr bwMode="auto">
            <a:xfrm>
              <a:off x="581024" y="2219326"/>
              <a:ext cx="7772401" cy="411405"/>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40" name="Text Box 7"/>
          <p:cNvSpPr txBox="1">
            <a:spLocks noChangeArrowheads="1"/>
          </p:cNvSpPr>
          <p:nvPr/>
        </p:nvSpPr>
        <p:spPr bwMode="auto">
          <a:xfrm>
            <a:off x="585788" y="1122363"/>
            <a:ext cx="2662237"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ΠΙΝΑΚΑΣ</a:t>
            </a:r>
            <a:r>
              <a:rPr lang="en-US" dirty="0" smtClean="0"/>
              <a:t> </a:t>
            </a:r>
            <a:r>
              <a:rPr lang="en-US" dirty="0"/>
              <a:t>5-4 </a:t>
            </a:r>
            <a:r>
              <a:rPr lang="en-US" dirty="0">
                <a:solidFill>
                  <a:srgbClr val="668C6B"/>
                </a:solidFill>
              </a:rPr>
              <a:t>(1 </a:t>
            </a:r>
            <a:r>
              <a:rPr lang="el-GR" dirty="0" smtClean="0">
                <a:solidFill>
                  <a:srgbClr val="668C6B"/>
                </a:solidFill>
              </a:rPr>
              <a:t>από </a:t>
            </a:r>
            <a:r>
              <a:rPr lang="en-US" dirty="0" smtClean="0">
                <a:solidFill>
                  <a:srgbClr val="668C6B"/>
                </a:solidFill>
              </a:rPr>
              <a:t> </a:t>
            </a:r>
            <a:r>
              <a:rPr lang="en-US" dirty="0">
                <a:solidFill>
                  <a:srgbClr val="668C6B"/>
                </a:solidFill>
              </a:rPr>
              <a:t>2)</a:t>
            </a:r>
          </a:p>
        </p:txBody>
      </p:sp>
      <p:sp>
        <p:nvSpPr>
          <p:cNvPr id="115715" name="Rectangle 14"/>
          <p:cNvSpPr>
            <a:spLocks noChangeArrowheads="1"/>
          </p:cNvSpPr>
          <p:nvPr/>
        </p:nvSpPr>
        <p:spPr bwMode="auto">
          <a:xfrm>
            <a:off x="566738" y="374650"/>
            <a:ext cx="2681287" cy="190500"/>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862211" name="Rectangle 3"/>
          <p:cNvSpPr>
            <a:spLocks noGrp="1" noChangeArrowheads="1"/>
          </p:cNvSpPr>
          <p:nvPr>
            <p:ph type="title"/>
          </p:nvPr>
        </p:nvSpPr>
        <p:spPr>
          <a:xfrm>
            <a:off x="566738" y="0"/>
            <a:ext cx="8577262" cy="755650"/>
          </a:xfrm>
        </p:spPr>
        <p:txBody>
          <a:bodyPr/>
          <a:lstStyle/>
          <a:p>
            <a:r>
              <a:rPr lang="el-GR" dirty="0" smtClean="0">
                <a:solidFill>
                  <a:srgbClr val="668C6B"/>
                </a:solidFill>
              </a:rPr>
              <a:t>ΕΦΑΡΜΟΓΗ</a:t>
            </a:r>
            <a:endParaRPr lang="en-US" dirty="0" smtClean="0">
              <a:solidFill>
                <a:srgbClr val="668C6B"/>
              </a:solidFill>
            </a:endParaRPr>
          </a:p>
        </p:txBody>
      </p:sp>
      <p:sp>
        <p:nvSpPr>
          <p:cNvPr id="862213" name="Rectangle 5"/>
          <p:cNvSpPr>
            <a:spLocks noChangeArrowheads="1"/>
          </p:cNvSpPr>
          <p:nvPr/>
        </p:nvSpPr>
        <p:spPr bwMode="auto">
          <a:xfrm>
            <a:off x="566738" y="631825"/>
            <a:ext cx="7351712" cy="461963"/>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Κέρδη από τη Μετανάστευση</a:t>
            </a:r>
            <a:endParaRPr lang="en-US" sz="2400" dirty="0">
              <a:solidFill>
                <a:srgbClr val="356A41"/>
              </a:solidFill>
            </a:endParaRPr>
          </a:p>
        </p:txBody>
      </p:sp>
      <p:cxnSp>
        <p:nvCxnSpPr>
          <p:cNvPr id="115718" name="Straight Connector 12"/>
          <p:cNvCxnSpPr>
            <a:cxnSpLocks noChangeShapeType="1"/>
          </p:cNvCxnSpPr>
          <p:nvPr/>
        </p:nvCxnSpPr>
        <p:spPr bwMode="auto">
          <a:xfrm>
            <a:off x="566738" y="581025"/>
            <a:ext cx="2695575" cy="0"/>
          </a:xfrm>
          <a:prstGeom prst="line">
            <a:avLst/>
          </a:prstGeom>
          <a:noFill/>
          <a:ln w="19050" cap="rnd" algn="ctr">
            <a:solidFill>
              <a:srgbClr val="A4C695"/>
            </a:solidFill>
            <a:prstDash val="sysDash"/>
            <a:round/>
            <a:headEnd/>
            <a:tailEnd/>
          </a:ln>
        </p:spPr>
      </p:cxnSp>
      <p:sp>
        <p:nvSpPr>
          <p:cNvPr id="41" name="Rectangle 40"/>
          <p:cNvSpPr>
            <a:spLocks noChangeArrowheads="1"/>
          </p:cNvSpPr>
          <p:nvPr/>
        </p:nvSpPr>
        <p:spPr bwMode="auto">
          <a:xfrm>
            <a:off x="566738" y="1400175"/>
            <a:ext cx="8142287" cy="1077218"/>
          </a:xfrm>
          <a:prstGeom prst="rect">
            <a:avLst/>
          </a:prstGeom>
          <a:noFill/>
          <a:ln w="9525">
            <a:noFill/>
            <a:miter lim="800000"/>
            <a:headEnd/>
            <a:tailEnd/>
          </a:ln>
        </p:spPr>
        <p:txBody>
          <a:bodyPr>
            <a:spAutoFit/>
          </a:bodyPr>
          <a:lstStyle/>
          <a:p>
            <a:pPr>
              <a:spcBef>
                <a:spcPct val="10000"/>
              </a:spcBef>
              <a:spcAft>
                <a:spcPct val="10000"/>
              </a:spcAft>
            </a:pPr>
            <a:r>
              <a:rPr lang="el-GR" sz="1600" b="0" dirty="0" smtClean="0"/>
              <a:t>Τα αποτελέσματα από πολλές μελέτες για τη μετανάστευση αναφέρονται σε αυτό τον πίνακα. Η δεύτερη στήλη δείχνει το μέγεθος της μετανάστευσης </a:t>
            </a:r>
            <a:r>
              <a:rPr lang="en-US" sz="1600" b="0" dirty="0" smtClean="0"/>
              <a:t>(</a:t>
            </a:r>
            <a:r>
              <a:rPr lang="el-GR" sz="1600" b="0" dirty="0" smtClean="0"/>
              <a:t>ως ποσοστό του εγχώριου εργατικού δυναμικού), και η τρίτη στήλη δείχνει την αύξηση του εγχώριου ΑΕΠ ή την αύξηση του ΑΕΠ της περιοχής.</a:t>
            </a:r>
            <a:endParaRPr lang="en-US" sz="1600" b="0" dirty="0"/>
          </a:p>
        </p:txBody>
      </p:sp>
      <p:pic>
        <p:nvPicPr>
          <p:cNvPr id="14" name="Picture 13" descr="a2"/>
          <p:cNvPicPr>
            <a:picLocks noChangeAspect="1" noChangeArrowheads="1"/>
          </p:cNvPicPr>
          <p:nvPr/>
        </p:nvPicPr>
        <p:blipFill>
          <a:blip r:embed="rId3" cstate="print"/>
          <a:srcRect/>
          <a:stretch>
            <a:fillRect/>
          </a:stretch>
        </p:blipFill>
        <p:spPr bwMode="auto">
          <a:xfrm>
            <a:off x="644525" y="2555875"/>
            <a:ext cx="8253413" cy="1749425"/>
          </a:xfrm>
          <a:prstGeom prst="rect">
            <a:avLst/>
          </a:prstGeom>
          <a:noFill/>
          <a:ln w="9525">
            <a:noFill/>
            <a:miter lim="800000"/>
            <a:headEnd/>
            <a:tailEnd/>
          </a:ln>
        </p:spPr>
      </p:pic>
      <p:sp>
        <p:nvSpPr>
          <p:cNvPr id="115721" name="Text Box 12"/>
          <p:cNvSpPr txBox="1">
            <a:spLocks noChangeArrowheads="1"/>
          </p:cNvSpPr>
          <p:nvPr/>
        </p:nvSpPr>
        <p:spPr bwMode="auto">
          <a:xfrm>
            <a:off x="3435350" y="1074738"/>
            <a:ext cx="2675541" cy="307777"/>
          </a:xfrm>
          <a:prstGeom prst="rect">
            <a:avLst/>
          </a:prstGeom>
          <a:noFill/>
          <a:ln w="9525">
            <a:noFill/>
            <a:miter lim="800000"/>
            <a:headEnd/>
            <a:tailEnd/>
          </a:ln>
        </p:spPr>
        <p:txBody>
          <a:bodyPr wrap="none">
            <a:spAutoFit/>
          </a:bodyPr>
          <a:lstStyle/>
          <a:p>
            <a:r>
              <a:rPr lang="el-GR" dirty="0" smtClean="0">
                <a:solidFill>
                  <a:srgbClr val="8A3A6A"/>
                </a:solidFill>
              </a:rPr>
              <a:t>Κέρδη από τη Μετανάστευση</a:t>
            </a:r>
            <a:endParaRPr lang="en-US" dirty="0">
              <a:solidFill>
                <a:srgbClr val="8A3A6A"/>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2211"/>
                                        </p:tgtEl>
                                        <p:attrNameLst>
                                          <p:attrName>style.visibility</p:attrName>
                                        </p:attrNameLst>
                                      </p:cBhvr>
                                      <p:to>
                                        <p:strVal val="visible"/>
                                      </p:to>
                                    </p:set>
                                    <p:animEffect transition="in" filter="wipe(left)">
                                      <p:cBhvr>
                                        <p:cTn id="7" dur="500"/>
                                        <p:tgtEl>
                                          <p:spTgt spid="8622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62213"/>
                                        </p:tgtEl>
                                        <p:attrNameLst>
                                          <p:attrName>style.visibility</p:attrName>
                                        </p:attrNameLst>
                                      </p:cBhvr>
                                      <p:to>
                                        <p:strVal val="visible"/>
                                      </p:to>
                                    </p:set>
                                    <p:animEffect transition="in" filter="wipe(left)">
                                      <p:cBhvr>
                                        <p:cTn id="11" dur="500"/>
                                        <p:tgtEl>
                                          <p:spTgt spid="862213"/>
                                        </p:tgtEl>
                                      </p:cBhvr>
                                    </p:animEffect>
                                  </p:childTnLst>
                                </p:cTn>
                              </p:par>
                            </p:childTnLst>
                          </p:cTn>
                        </p:par>
                        <p:par>
                          <p:cTn id="12" fill="hold">
                            <p:stCondLst>
                              <p:cond delay="1000"/>
                            </p:stCondLst>
                            <p:childTnLst>
                              <p:par>
                                <p:cTn id="13" presetID="2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2"/>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7" dur="500"/>
                                        <p:tgtEl>
                                          <p:spTgt spid="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left)">
                                      <p:cBhvr>
                                        <p:cTn id="21" dur="500"/>
                                        <p:tgtEl>
                                          <p:spTgt spid="40"/>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left)">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862211" grpId="0" autoUpdateAnimBg="0"/>
      <p:bldP spid="862213" grpId="0" autoUpdateAnimBg="0"/>
      <p:bldP spid="41" grpId="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17761" name="Group 39"/>
          <p:cNvGrpSpPr>
            <a:grpSpLocks/>
          </p:cNvGrpSpPr>
          <p:nvPr/>
        </p:nvGrpSpPr>
        <p:grpSpPr bwMode="auto">
          <a:xfrm>
            <a:off x="566738" y="1100138"/>
            <a:ext cx="8359775" cy="5300662"/>
            <a:chOff x="566738" y="2200275"/>
            <a:chExt cx="7805737" cy="4219575"/>
          </a:xfrm>
        </p:grpSpPr>
        <p:sp>
          <p:nvSpPr>
            <p:cNvPr id="117768" name="Rectangle 37"/>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17769" name="Rectangle 38"/>
            <p:cNvSpPr>
              <a:spLocks noChangeArrowheads="1"/>
            </p:cNvSpPr>
            <p:nvPr/>
          </p:nvSpPr>
          <p:spPr bwMode="auto">
            <a:xfrm>
              <a:off x="581024" y="2219327"/>
              <a:ext cx="7772401" cy="244108"/>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17762" name="Text Box 7"/>
          <p:cNvSpPr txBox="1">
            <a:spLocks noChangeArrowheads="1"/>
          </p:cNvSpPr>
          <p:nvPr/>
        </p:nvSpPr>
        <p:spPr bwMode="auto">
          <a:xfrm>
            <a:off x="585788" y="1122363"/>
            <a:ext cx="2662237"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ΠΙΝΑΚΑΣ</a:t>
            </a:r>
            <a:r>
              <a:rPr lang="en-US" dirty="0" smtClean="0"/>
              <a:t> </a:t>
            </a:r>
            <a:r>
              <a:rPr lang="en-US" dirty="0"/>
              <a:t>5-4 </a:t>
            </a:r>
            <a:r>
              <a:rPr lang="en-US" dirty="0">
                <a:solidFill>
                  <a:srgbClr val="668C6B"/>
                </a:solidFill>
              </a:rPr>
              <a:t>(2 </a:t>
            </a:r>
            <a:r>
              <a:rPr lang="el-GR" dirty="0" smtClean="0">
                <a:solidFill>
                  <a:srgbClr val="668C6B"/>
                </a:solidFill>
              </a:rPr>
              <a:t>από </a:t>
            </a:r>
            <a:r>
              <a:rPr lang="en-US" dirty="0" smtClean="0">
                <a:solidFill>
                  <a:srgbClr val="668C6B"/>
                </a:solidFill>
              </a:rPr>
              <a:t>2</a:t>
            </a:r>
            <a:r>
              <a:rPr lang="en-US" dirty="0">
                <a:solidFill>
                  <a:srgbClr val="668C6B"/>
                </a:solidFill>
              </a:rPr>
              <a:t>)</a:t>
            </a:r>
          </a:p>
        </p:txBody>
      </p:sp>
      <p:sp>
        <p:nvSpPr>
          <p:cNvPr id="117763" name="Rectangle 14"/>
          <p:cNvSpPr>
            <a:spLocks noChangeArrowheads="1"/>
          </p:cNvSpPr>
          <p:nvPr/>
        </p:nvSpPr>
        <p:spPr bwMode="auto">
          <a:xfrm>
            <a:off x="566738" y="374650"/>
            <a:ext cx="2681287" cy="190500"/>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117764" name="Rectangle 3"/>
          <p:cNvSpPr>
            <a:spLocks noGrp="1" noChangeArrowheads="1"/>
          </p:cNvSpPr>
          <p:nvPr>
            <p:ph type="title"/>
          </p:nvPr>
        </p:nvSpPr>
        <p:spPr>
          <a:xfrm>
            <a:off x="566738" y="0"/>
            <a:ext cx="8577262" cy="755650"/>
          </a:xfrm>
        </p:spPr>
        <p:txBody>
          <a:bodyPr/>
          <a:lstStyle/>
          <a:p>
            <a:r>
              <a:rPr lang="el-GR" dirty="0" smtClean="0">
                <a:solidFill>
                  <a:srgbClr val="668C6B"/>
                </a:solidFill>
              </a:rPr>
              <a:t>ΕΦΑΡΜΟΓΗ</a:t>
            </a:r>
            <a:endParaRPr lang="en-US" dirty="0" smtClean="0">
              <a:solidFill>
                <a:srgbClr val="668C6B"/>
              </a:solidFill>
            </a:endParaRPr>
          </a:p>
        </p:txBody>
      </p:sp>
      <p:sp>
        <p:nvSpPr>
          <p:cNvPr id="117765" name="Rectangle 5"/>
          <p:cNvSpPr>
            <a:spLocks noChangeArrowheads="1"/>
          </p:cNvSpPr>
          <p:nvPr/>
        </p:nvSpPr>
        <p:spPr bwMode="auto">
          <a:xfrm>
            <a:off x="566738" y="631825"/>
            <a:ext cx="7351712" cy="461963"/>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Κέρδη από τη Μετανάστευση</a:t>
            </a:r>
            <a:endParaRPr lang="en-US" sz="2400" dirty="0">
              <a:solidFill>
                <a:srgbClr val="356A41"/>
              </a:solidFill>
            </a:endParaRPr>
          </a:p>
        </p:txBody>
      </p:sp>
      <p:cxnSp>
        <p:nvCxnSpPr>
          <p:cNvPr id="117766" name="Straight Connector 12"/>
          <p:cNvCxnSpPr>
            <a:cxnSpLocks noChangeShapeType="1"/>
          </p:cNvCxnSpPr>
          <p:nvPr/>
        </p:nvCxnSpPr>
        <p:spPr bwMode="auto">
          <a:xfrm>
            <a:off x="566738" y="581025"/>
            <a:ext cx="2695575" cy="0"/>
          </a:xfrm>
          <a:prstGeom prst="line">
            <a:avLst/>
          </a:prstGeom>
          <a:noFill/>
          <a:ln w="19050" cap="rnd" algn="ctr">
            <a:solidFill>
              <a:srgbClr val="A4C695"/>
            </a:solidFill>
            <a:prstDash val="sysDash"/>
            <a:round/>
            <a:headEnd/>
            <a:tailEnd/>
          </a:ln>
        </p:spPr>
      </p:cxnSp>
      <p:pic>
        <p:nvPicPr>
          <p:cNvPr id="21" name="Picture 20" descr="b2"/>
          <p:cNvPicPr>
            <a:picLocks noChangeAspect="1" noChangeArrowheads="1"/>
          </p:cNvPicPr>
          <p:nvPr/>
        </p:nvPicPr>
        <p:blipFill>
          <a:blip r:embed="rId3" cstate="print"/>
          <a:srcRect/>
          <a:stretch>
            <a:fillRect/>
          </a:stretch>
        </p:blipFill>
        <p:spPr bwMode="auto">
          <a:xfrm>
            <a:off x="628650" y="1495425"/>
            <a:ext cx="8235950" cy="4827588"/>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
          <p:cNvGrpSpPr>
            <a:grpSpLocks/>
          </p:cNvGrpSpPr>
          <p:nvPr/>
        </p:nvGrpSpPr>
        <p:grpSpPr bwMode="auto">
          <a:xfrm>
            <a:off x="566738" y="1282700"/>
            <a:ext cx="8388350" cy="4352925"/>
            <a:chOff x="566738" y="2200275"/>
            <a:chExt cx="7805737" cy="4219575"/>
          </a:xfrm>
        </p:grpSpPr>
        <p:sp>
          <p:nvSpPr>
            <p:cNvPr id="119832" name="Rectangle 11"/>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19833" name="Rectangle 12"/>
            <p:cNvSpPr>
              <a:spLocks noChangeArrowheads="1"/>
            </p:cNvSpPr>
            <p:nvPr/>
          </p:nvSpPr>
          <p:spPr bwMode="auto">
            <a:xfrm>
              <a:off x="581024" y="2219326"/>
              <a:ext cx="7772401" cy="310196"/>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5" name="Rectangle 14"/>
          <p:cNvSpPr>
            <a:spLocks noChangeArrowheads="1"/>
          </p:cNvSpPr>
          <p:nvPr/>
        </p:nvSpPr>
        <p:spPr bwMode="auto">
          <a:xfrm>
            <a:off x="652463" y="1677988"/>
            <a:ext cx="4686300" cy="356235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4" name="Text Box 7"/>
          <p:cNvSpPr txBox="1">
            <a:spLocks noChangeArrowheads="1"/>
          </p:cNvSpPr>
          <p:nvPr/>
        </p:nvSpPr>
        <p:spPr bwMode="auto">
          <a:xfrm>
            <a:off x="585788" y="1303338"/>
            <a:ext cx="1328737"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5-15</a:t>
            </a:r>
          </a:p>
        </p:txBody>
      </p:sp>
      <p:sp>
        <p:nvSpPr>
          <p:cNvPr id="16" name="Rectangle 15"/>
          <p:cNvSpPr>
            <a:spLocks noChangeArrowheads="1"/>
          </p:cNvSpPr>
          <p:nvPr/>
        </p:nvSpPr>
        <p:spPr bwMode="auto">
          <a:xfrm>
            <a:off x="5294313" y="1268413"/>
            <a:ext cx="3616325" cy="5016758"/>
          </a:xfrm>
          <a:prstGeom prst="rect">
            <a:avLst/>
          </a:prstGeom>
          <a:noFill/>
          <a:ln w="9525">
            <a:noFill/>
            <a:miter lim="800000"/>
            <a:headEnd/>
            <a:tailEnd/>
          </a:ln>
        </p:spPr>
        <p:txBody>
          <a:bodyPr>
            <a:spAutoFit/>
          </a:bodyPr>
          <a:lstStyle/>
          <a:p>
            <a:pPr>
              <a:spcBef>
                <a:spcPct val="10000"/>
              </a:spcBef>
              <a:spcAft>
                <a:spcPct val="10000"/>
              </a:spcAft>
            </a:pPr>
            <a:endParaRPr lang="en-US" sz="1600" dirty="0">
              <a:solidFill>
                <a:srgbClr val="8A3A6A"/>
              </a:solidFill>
            </a:endParaRPr>
          </a:p>
          <a:p>
            <a:pPr>
              <a:spcBef>
                <a:spcPct val="10000"/>
              </a:spcBef>
              <a:spcAft>
                <a:spcPct val="10000"/>
              </a:spcAft>
            </a:pPr>
            <a:r>
              <a:rPr lang="el-GR" sz="1600" b="0" dirty="0" smtClean="0"/>
              <a:t>Με</a:t>
            </a:r>
            <a:r>
              <a:rPr lang="en-US" sz="1600" b="0" dirty="0" smtClean="0"/>
              <a:t> </a:t>
            </a:r>
            <a:r>
              <a:rPr lang="en-US" sz="1600" b="0" dirty="0"/>
              <a:t>0</a:t>
            </a:r>
            <a:r>
              <a:rPr lang="en-US" sz="1600" b="0" i="1" dirty="0"/>
              <a:t>K</a:t>
            </a:r>
            <a:r>
              <a:rPr lang="en-US" sz="1600" b="0" dirty="0"/>
              <a:t> </a:t>
            </a:r>
            <a:r>
              <a:rPr lang="el-GR" sz="1600" b="0" dirty="0" smtClean="0"/>
              <a:t>μονάδες κεφαλαίου στη χώρα μας, το εγχώριο ενοίκιο είναι </a:t>
            </a:r>
            <a:r>
              <a:rPr lang="en-US" sz="1600" b="0" i="1" dirty="0" smtClean="0"/>
              <a:t>R</a:t>
            </a:r>
            <a:r>
              <a:rPr lang="en-US" sz="1600" b="0" i="1" dirty="0"/>
              <a:t>,</a:t>
            </a:r>
            <a:r>
              <a:rPr lang="en-US" sz="1600" b="0" dirty="0"/>
              <a:t> </a:t>
            </a:r>
            <a:r>
              <a:rPr lang="el-GR" sz="1600" b="0" dirty="0" smtClean="0"/>
              <a:t>στο σημείο</a:t>
            </a:r>
            <a:r>
              <a:rPr lang="en-US" sz="1600" b="0" dirty="0" smtClean="0"/>
              <a:t> </a:t>
            </a:r>
            <a:r>
              <a:rPr lang="en-US" sz="1600" b="0" i="1" dirty="0"/>
              <a:t>A.</a:t>
            </a:r>
            <a:r>
              <a:rPr lang="en-US" sz="1600" b="0" dirty="0"/>
              <a:t> </a:t>
            </a:r>
          </a:p>
          <a:p>
            <a:pPr>
              <a:spcBef>
                <a:spcPct val="10000"/>
              </a:spcBef>
              <a:spcAft>
                <a:spcPct val="10000"/>
              </a:spcAft>
            </a:pPr>
            <a:r>
              <a:rPr lang="el-GR" sz="1600" b="0" dirty="0" smtClean="0"/>
              <a:t>Το εναπομένον κεφάλαιο</a:t>
            </a:r>
            <a:r>
              <a:rPr lang="en-US" sz="1600" b="0" dirty="0" smtClean="0"/>
              <a:t>0</a:t>
            </a:r>
            <a:r>
              <a:rPr lang="en-US" sz="1600" b="0" baseline="30000" dirty="0" smtClean="0"/>
              <a:t>*</a:t>
            </a:r>
            <a:r>
              <a:rPr lang="en-US" sz="1600" b="0" i="1" dirty="0" smtClean="0"/>
              <a:t>K</a:t>
            </a:r>
            <a:r>
              <a:rPr lang="en-US" sz="1600" b="0" dirty="0" smtClean="0"/>
              <a:t> </a:t>
            </a:r>
            <a:r>
              <a:rPr lang="el-GR" sz="1600" b="0" dirty="0" smtClean="0"/>
              <a:t>βρίσκεται στην ξένη χώρα, και το ξένο ενοίκιο είναι </a:t>
            </a:r>
            <a:r>
              <a:rPr lang="en-US" sz="1600" b="0" dirty="0" smtClean="0"/>
              <a:t> </a:t>
            </a:r>
            <a:r>
              <a:rPr lang="en-US" sz="1600" b="0" i="1" dirty="0"/>
              <a:t>R</a:t>
            </a:r>
            <a:r>
              <a:rPr lang="en-US" sz="1600" b="0" baseline="30000" dirty="0"/>
              <a:t>*</a:t>
            </a:r>
            <a:r>
              <a:rPr lang="en-US" sz="1600" b="0" i="1" dirty="0"/>
              <a:t>,</a:t>
            </a:r>
            <a:r>
              <a:rPr lang="en-US" sz="1600" b="0" dirty="0"/>
              <a:t> </a:t>
            </a:r>
            <a:r>
              <a:rPr lang="el-GR" sz="1600" b="0" dirty="0" smtClean="0"/>
              <a:t>στο σημείο</a:t>
            </a:r>
            <a:r>
              <a:rPr lang="en-US" sz="1600" b="0" dirty="0" smtClean="0"/>
              <a:t> </a:t>
            </a:r>
            <a:r>
              <a:rPr lang="en-US" sz="1600" b="0" i="1" dirty="0"/>
              <a:t>A</a:t>
            </a:r>
            <a:r>
              <a:rPr lang="en-US" sz="1600" b="0" baseline="30000" dirty="0"/>
              <a:t>*</a:t>
            </a:r>
            <a:r>
              <a:rPr lang="en-US" sz="1600" b="0" i="1" dirty="0"/>
              <a:t>.</a:t>
            </a:r>
            <a:r>
              <a:rPr lang="en-US" sz="1600" b="0" dirty="0"/>
              <a:t> </a:t>
            </a:r>
          </a:p>
          <a:p>
            <a:pPr>
              <a:spcBef>
                <a:spcPct val="10000"/>
              </a:spcBef>
              <a:spcAft>
                <a:spcPct val="10000"/>
              </a:spcAft>
            </a:pPr>
            <a:r>
              <a:rPr lang="el-GR" sz="1600" b="0" dirty="0" smtClean="0"/>
              <a:t>Το κεφάλαιο θα μετακινηθεί από τη χώρα μας στην ξένη χώρα προκειμένου να εισπράξει ένα υψηλότερο ενοίκιο</a:t>
            </a:r>
            <a:r>
              <a:rPr lang="en-US" sz="1600" b="0" dirty="0" smtClean="0"/>
              <a:t>. </a:t>
            </a:r>
            <a:r>
              <a:rPr lang="el-GR" sz="1600" b="0" dirty="0" smtClean="0"/>
              <a:t> Η ισορροπία με πλήρεις ροές κεφαλαίου είναι στο σημείο </a:t>
            </a:r>
            <a:r>
              <a:rPr lang="en-US" sz="1600" b="0" i="1" dirty="0" smtClean="0"/>
              <a:t>B</a:t>
            </a:r>
            <a:r>
              <a:rPr lang="en-US" sz="1600" b="0" i="1" dirty="0"/>
              <a:t>,</a:t>
            </a:r>
            <a:r>
              <a:rPr lang="en-US" sz="1600" b="0" dirty="0"/>
              <a:t> </a:t>
            </a:r>
            <a:r>
              <a:rPr lang="el-GR" sz="1600" b="0" dirty="0" smtClean="0"/>
              <a:t>όπου τα ενοίκια εξισώνονται στο επίπεδο </a:t>
            </a:r>
            <a:r>
              <a:rPr lang="en-US" sz="1600" b="0" i="1" dirty="0" smtClean="0"/>
              <a:t>R</a:t>
            </a:r>
            <a:r>
              <a:rPr lang="en-US" sz="1600" b="0" i="1" dirty="0">
                <a:sym typeface="Symbol" pitchFamily="18" charset="2"/>
              </a:rPr>
              <a:t></a:t>
            </a:r>
            <a:r>
              <a:rPr lang="en-US" sz="1600" b="0" i="1" dirty="0"/>
              <a:t>.</a:t>
            </a:r>
            <a:r>
              <a:rPr lang="en-US" sz="1600" b="0" dirty="0"/>
              <a:t> </a:t>
            </a:r>
          </a:p>
          <a:p>
            <a:pPr>
              <a:spcBef>
                <a:spcPct val="10000"/>
              </a:spcBef>
              <a:spcAft>
                <a:spcPct val="10000"/>
              </a:spcAft>
            </a:pPr>
            <a:r>
              <a:rPr lang="el-GR" sz="1600" b="0" dirty="0" smtClean="0"/>
              <a:t>Το τρίγωνο </a:t>
            </a:r>
            <a:r>
              <a:rPr lang="en-US" sz="1600" b="0" i="1" dirty="0" smtClean="0"/>
              <a:t>ABC</a:t>
            </a:r>
            <a:r>
              <a:rPr lang="en-US" sz="1600" b="0" dirty="0" smtClean="0"/>
              <a:t> </a:t>
            </a:r>
            <a:r>
              <a:rPr lang="el-GR" sz="1600" b="0" dirty="0" smtClean="0"/>
              <a:t>μετρά τα εγχώρια κέρδη από την εξαγωγή κεφαλαίου και το τρίγωνο </a:t>
            </a:r>
            <a:r>
              <a:rPr lang="en-US" sz="1600" b="0" i="1" dirty="0" smtClean="0"/>
              <a:t>A</a:t>
            </a:r>
            <a:r>
              <a:rPr lang="en-US" sz="1600" b="0" baseline="30000" dirty="0" smtClean="0"/>
              <a:t>*</a:t>
            </a:r>
            <a:r>
              <a:rPr lang="en-US" sz="1600" b="0" i="1" dirty="0" smtClean="0"/>
              <a:t>BC</a:t>
            </a:r>
            <a:r>
              <a:rPr lang="en-US" sz="1600" b="0" dirty="0" smtClean="0"/>
              <a:t> </a:t>
            </a:r>
            <a:r>
              <a:rPr lang="el-GR" sz="1600" b="0" dirty="0" smtClean="0"/>
              <a:t>μετρά τα κέρδη για την ξένη χώρα.</a:t>
            </a:r>
            <a:endParaRPr lang="en-US" sz="1600" b="0" dirty="0" smtClean="0"/>
          </a:p>
          <a:p>
            <a:pPr>
              <a:spcBef>
                <a:spcPct val="10000"/>
              </a:spcBef>
              <a:spcAft>
                <a:spcPct val="10000"/>
              </a:spcAft>
            </a:pPr>
            <a:r>
              <a:rPr lang="en-US" sz="1600" b="0" smtClean="0"/>
              <a:t>++++++++++++++++++++++++++++</a:t>
            </a:r>
            <a:endParaRPr lang="en-US" sz="1600" b="0" dirty="0"/>
          </a:p>
        </p:txBody>
      </p:sp>
      <p:sp>
        <p:nvSpPr>
          <p:cNvPr id="862213"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Κέρδη από τις Ξένες Άμεσες Επενδύσεις</a:t>
            </a:r>
            <a:endParaRPr lang="en-US" sz="2400" dirty="0">
              <a:solidFill>
                <a:srgbClr val="356A41"/>
              </a:solidFill>
            </a:endParaRPr>
          </a:p>
        </p:txBody>
      </p:sp>
      <p:pic>
        <p:nvPicPr>
          <p:cNvPr id="21" name="Picture 20"/>
          <p:cNvPicPr>
            <a:picLocks noChangeAspect="1"/>
          </p:cNvPicPr>
          <p:nvPr/>
        </p:nvPicPr>
        <p:blipFill>
          <a:blip r:embed="rId3" cstate="print"/>
          <a:srcRect/>
          <a:stretch>
            <a:fillRect/>
          </a:stretch>
        </p:blipFill>
        <p:spPr bwMode="auto">
          <a:xfrm>
            <a:off x="714375" y="1716088"/>
            <a:ext cx="4562475" cy="3467100"/>
          </a:xfrm>
          <a:prstGeom prst="rect">
            <a:avLst/>
          </a:prstGeom>
          <a:noFill/>
          <a:ln w="9525">
            <a:noFill/>
            <a:miter lim="800000"/>
            <a:headEnd/>
            <a:tailEnd/>
          </a:ln>
        </p:spPr>
      </p:pic>
      <p:pic>
        <p:nvPicPr>
          <p:cNvPr id="19" name="Picture 18"/>
          <p:cNvPicPr>
            <a:picLocks noChangeAspect="1"/>
          </p:cNvPicPr>
          <p:nvPr/>
        </p:nvPicPr>
        <p:blipFill>
          <a:blip r:embed="rId4" cstate="print"/>
          <a:srcRect/>
          <a:stretch>
            <a:fillRect/>
          </a:stretch>
        </p:blipFill>
        <p:spPr bwMode="auto">
          <a:xfrm>
            <a:off x="714375" y="1716088"/>
            <a:ext cx="4562475" cy="3467100"/>
          </a:xfrm>
          <a:prstGeom prst="rect">
            <a:avLst/>
          </a:prstGeom>
          <a:noFill/>
          <a:ln w="9525">
            <a:noFill/>
            <a:miter lim="800000"/>
            <a:headEnd/>
            <a:tailEnd/>
          </a:ln>
        </p:spPr>
      </p:pic>
      <p:pic>
        <p:nvPicPr>
          <p:cNvPr id="18" name="Picture 17"/>
          <p:cNvPicPr>
            <a:picLocks noChangeAspect="1"/>
          </p:cNvPicPr>
          <p:nvPr/>
        </p:nvPicPr>
        <p:blipFill>
          <a:blip r:embed="rId5" cstate="print"/>
          <a:srcRect/>
          <a:stretch>
            <a:fillRect/>
          </a:stretch>
        </p:blipFill>
        <p:spPr bwMode="auto">
          <a:xfrm>
            <a:off x="714375" y="1716088"/>
            <a:ext cx="4562475" cy="3467100"/>
          </a:xfrm>
          <a:prstGeom prst="rect">
            <a:avLst/>
          </a:prstGeom>
          <a:noFill/>
          <a:ln w="9525">
            <a:noFill/>
            <a:miter lim="800000"/>
            <a:headEnd/>
            <a:tailEnd/>
          </a:ln>
        </p:spPr>
      </p:pic>
      <p:pic>
        <p:nvPicPr>
          <p:cNvPr id="4" name="Picture 3"/>
          <p:cNvPicPr>
            <a:picLocks noChangeAspect="1"/>
          </p:cNvPicPr>
          <p:nvPr/>
        </p:nvPicPr>
        <p:blipFill>
          <a:blip r:embed="rId6" cstate="print"/>
          <a:srcRect/>
          <a:stretch>
            <a:fillRect/>
          </a:stretch>
        </p:blipFill>
        <p:spPr bwMode="auto">
          <a:xfrm>
            <a:off x="714375" y="1716088"/>
            <a:ext cx="4562475" cy="3467100"/>
          </a:xfrm>
          <a:prstGeom prst="rect">
            <a:avLst/>
          </a:prstGeom>
          <a:noFill/>
          <a:ln w="9525">
            <a:noFill/>
            <a:miter lim="800000"/>
            <a:headEnd/>
            <a:tailEnd/>
          </a:ln>
        </p:spPr>
      </p:pic>
      <p:pic>
        <p:nvPicPr>
          <p:cNvPr id="5" name="Picture 4"/>
          <p:cNvPicPr>
            <a:picLocks noChangeAspect="1"/>
          </p:cNvPicPr>
          <p:nvPr/>
        </p:nvPicPr>
        <p:blipFill>
          <a:blip r:embed="rId7" cstate="print"/>
          <a:srcRect/>
          <a:stretch>
            <a:fillRect/>
          </a:stretch>
        </p:blipFill>
        <p:spPr bwMode="auto">
          <a:xfrm>
            <a:off x="714375" y="1716088"/>
            <a:ext cx="4562475" cy="3467100"/>
          </a:xfrm>
          <a:prstGeom prst="rect">
            <a:avLst/>
          </a:prstGeom>
          <a:noFill/>
          <a:ln w="9525">
            <a:noFill/>
            <a:miter lim="800000"/>
            <a:headEnd/>
            <a:tailEnd/>
          </a:ln>
        </p:spPr>
      </p:pic>
      <p:pic>
        <p:nvPicPr>
          <p:cNvPr id="6" name="Picture 5"/>
          <p:cNvPicPr>
            <a:picLocks noChangeAspect="1"/>
          </p:cNvPicPr>
          <p:nvPr/>
        </p:nvPicPr>
        <p:blipFill>
          <a:blip r:embed="rId8" cstate="print"/>
          <a:srcRect/>
          <a:stretch>
            <a:fillRect/>
          </a:stretch>
        </p:blipFill>
        <p:spPr bwMode="auto">
          <a:xfrm>
            <a:off x="714375" y="1716088"/>
            <a:ext cx="4562475" cy="3467100"/>
          </a:xfrm>
          <a:prstGeom prst="rect">
            <a:avLst/>
          </a:prstGeom>
          <a:noFill/>
          <a:ln w="9525">
            <a:noFill/>
            <a:miter lim="800000"/>
            <a:headEnd/>
            <a:tailEnd/>
          </a:ln>
        </p:spPr>
      </p:pic>
      <p:pic>
        <p:nvPicPr>
          <p:cNvPr id="7" name="Picture 6"/>
          <p:cNvPicPr>
            <a:picLocks noChangeAspect="1"/>
          </p:cNvPicPr>
          <p:nvPr/>
        </p:nvPicPr>
        <p:blipFill>
          <a:blip r:embed="rId9" cstate="print"/>
          <a:srcRect/>
          <a:stretch>
            <a:fillRect/>
          </a:stretch>
        </p:blipFill>
        <p:spPr bwMode="auto">
          <a:xfrm>
            <a:off x="714375" y="1716088"/>
            <a:ext cx="4562475" cy="3467100"/>
          </a:xfrm>
          <a:prstGeom prst="rect">
            <a:avLst/>
          </a:prstGeom>
          <a:noFill/>
          <a:ln w="9525">
            <a:noFill/>
            <a:miter lim="800000"/>
            <a:headEnd/>
            <a:tailEnd/>
          </a:ln>
        </p:spPr>
      </p:pic>
      <p:pic>
        <p:nvPicPr>
          <p:cNvPr id="8" name="Picture 7"/>
          <p:cNvPicPr>
            <a:picLocks noChangeAspect="1"/>
          </p:cNvPicPr>
          <p:nvPr/>
        </p:nvPicPr>
        <p:blipFill>
          <a:blip r:embed="rId10" cstate="print"/>
          <a:srcRect/>
          <a:stretch>
            <a:fillRect/>
          </a:stretch>
        </p:blipFill>
        <p:spPr bwMode="auto">
          <a:xfrm>
            <a:off x="714375" y="1716088"/>
            <a:ext cx="4562475" cy="3467100"/>
          </a:xfrm>
          <a:prstGeom prst="rect">
            <a:avLst/>
          </a:prstGeom>
          <a:noFill/>
          <a:ln w="9525">
            <a:noFill/>
            <a:miter lim="800000"/>
            <a:headEnd/>
            <a:tailEnd/>
          </a:ln>
        </p:spPr>
      </p:pic>
      <p:pic>
        <p:nvPicPr>
          <p:cNvPr id="9" name="Picture 8"/>
          <p:cNvPicPr>
            <a:picLocks noChangeAspect="1"/>
          </p:cNvPicPr>
          <p:nvPr/>
        </p:nvPicPr>
        <p:blipFill>
          <a:blip r:embed="rId11" cstate="print"/>
          <a:srcRect/>
          <a:stretch>
            <a:fillRect/>
          </a:stretch>
        </p:blipFill>
        <p:spPr bwMode="auto">
          <a:xfrm>
            <a:off x="714375" y="1716088"/>
            <a:ext cx="4562475" cy="3467100"/>
          </a:xfrm>
          <a:prstGeom prst="rect">
            <a:avLst/>
          </a:prstGeom>
          <a:noFill/>
          <a:ln w="9525">
            <a:noFill/>
            <a:miter lim="800000"/>
            <a:headEnd/>
            <a:tailEnd/>
          </a:ln>
        </p:spPr>
      </p:pic>
      <p:pic>
        <p:nvPicPr>
          <p:cNvPr id="11" name="Picture 10"/>
          <p:cNvPicPr>
            <a:picLocks noChangeAspect="1"/>
          </p:cNvPicPr>
          <p:nvPr/>
        </p:nvPicPr>
        <p:blipFill>
          <a:blip r:embed="rId12" cstate="print"/>
          <a:srcRect/>
          <a:stretch>
            <a:fillRect/>
          </a:stretch>
        </p:blipFill>
        <p:spPr bwMode="auto">
          <a:xfrm>
            <a:off x="714375" y="1716088"/>
            <a:ext cx="4562475" cy="3467100"/>
          </a:xfrm>
          <a:prstGeom prst="rect">
            <a:avLst/>
          </a:prstGeom>
          <a:noFill/>
          <a:ln w="9525">
            <a:noFill/>
            <a:miter lim="800000"/>
            <a:headEnd/>
            <a:tailEnd/>
          </a:ln>
        </p:spPr>
      </p:pic>
      <p:pic>
        <p:nvPicPr>
          <p:cNvPr id="10" name="Picture 9"/>
          <p:cNvPicPr>
            <a:picLocks noChangeAspect="1"/>
          </p:cNvPicPr>
          <p:nvPr/>
        </p:nvPicPr>
        <p:blipFill>
          <a:blip r:embed="rId13" cstate="print"/>
          <a:srcRect/>
          <a:stretch>
            <a:fillRect/>
          </a:stretch>
        </p:blipFill>
        <p:spPr bwMode="auto">
          <a:xfrm>
            <a:off x="714375" y="1716088"/>
            <a:ext cx="4562475" cy="3467100"/>
          </a:xfrm>
          <a:prstGeom prst="rect">
            <a:avLst/>
          </a:prstGeom>
          <a:noFill/>
          <a:ln w="9525">
            <a:noFill/>
            <a:miter lim="800000"/>
            <a:headEnd/>
            <a:tailEnd/>
          </a:ln>
        </p:spPr>
      </p:pic>
      <p:pic>
        <p:nvPicPr>
          <p:cNvPr id="17" name="Picture 16"/>
          <p:cNvPicPr>
            <a:picLocks noChangeAspect="1"/>
          </p:cNvPicPr>
          <p:nvPr/>
        </p:nvPicPr>
        <p:blipFill>
          <a:blip r:embed="rId14" cstate="print"/>
          <a:srcRect/>
          <a:stretch>
            <a:fillRect/>
          </a:stretch>
        </p:blipFill>
        <p:spPr bwMode="auto">
          <a:xfrm>
            <a:off x="714375" y="1716088"/>
            <a:ext cx="4562475" cy="3467100"/>
          </a:xfrm>
          <a:prstGeom prst="rect">
            <a:avLst/>
          </a:prstGeom>
          <a:noFill/>
          <a:ln w="9525">
            <a:noFill/>
            <a:miter lim="800000"/>
            <a:headEnd/>
            <a:tailEnd/>
          </a:ln>
        </p:spPr>
      </p:pic>
      <p:pic>
        <p:nvPicPr>
          <p:cNvPr id="20" name="Picture 19"/>
          <p:cNvPicPr>
            <a:picLocks noChangeAspect="1"/>
          </p:cNvPicPr>
          <p:nvPr/>
        </p:nvPicPr>
        <p:blipFill>
          <a:blip r:embed="rId15" cstate="print"/>
          <a:srcRect/>
          <a:stretch>
            <a:fillRect/>
          </a:stretch>
        </p:blipFill>
        <p:spPr bwMode="auto">
          <a:xfrm>
            <a:off x="714375" y="1716088"/>
            <a:ext cx="4562475" cy="3467100"/>
          </a:xfrm>
          <a:prstGeom prst="rect">
            <a:avLst/>
          </a:prstGeom>
          <a:noFill/>
          <a:ln w="9525">
            <a:noFill/>
            <a:miter lim="800000"/>
            <a:headEnd/>
            <a:tailEnd/>
          </a:ln>
        </p:spPr>
      </p:pic>
      <p:pic>
        <p:nvPicPr>
          <p:cNvPr id="22" name="Picture 21"/>
          <p:cNvPicPr>
            <a:picLocks noChangeAspect="1"/>
          </p:cNvPicPr>
          <p:nvPr/>
        </p:nvPicPr>
        <p:blipFill>
          <a:blip r:embed="rId16" cstate="print"/>
          <a:srcRect/>
          <a:stretch>
            <a:fillRect/>
          </a:stretch>
        </p:blipFill>
        <p:spPr bwMode="auto">
          <a:xfrm>
            <a:off x="714375" y="1716088"/>
            <a:ext cx="4562475" cy="3467100"/>
          </a:xfrm>
          <a:prstGeom prst="rect">
            <a:avLst/>
          </a:prstGeom>
          <a:noFill/>
          <a:ln w="9525">
            <a:noFill/>
            <a:miter lim="800000"/>
            <a:headEnd/>
            <a:tailEnd/>
          </a:ln>
        </p:spPr>
      </p:pic>
      <p:sp>
        <p:nvSpPr>
          <p:cNvPr id="119828" name="Rectangle 29"/>
          <p:cNvSpPr>
            <a:spLocks noChangeArrowheads="1"/>
          </p:cNvSpPr>
          <p:nvPr/>
        </p:nvSpPr>
        <p:spPr bwMode="auto">
          <a:xfrm>
            <a:off x="928688" y="419100"/>
            <a:ext cx="5327650" cy="204788"/>
          </a:xfrm>
          <a:prstGeom prst="rect">
            <a:avLst/>
          </a:prstGeom>
          <a:solidFill>
            <a:srgbClr val="F5D8A5"/>
          </a:solidFill>
          <a:ln w="9525" algn="ctr">
            <a:noFill/>
            <a:round/>
            <a:headEnd/>
            <a:tailEnd/>
          </a:ln>
        </p:spPr>
        <p:txBody>
          <a:bodyPr/>
          <a:lstStyle/>
          <a:p>
            <a:endParaRPr lang="en-US" sz="2800" b="0">
              <a:solidFill>
                <a:schemeClr val="tx2"/>
              </a:solidFill>
            </a:endParaRPr>
          </a:p>
        </p:txBody>
      </p:sp>
      <p:sp>
        <p:nvSpPr>
          <p:cNvPr id="119829"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r>
              <a:rPr lang="en-US" sz="2400" dirty="0">
                <a:solidFill>
                  <a:srgbClr val="69134B"/>
                </a:solidFill>
              </a:rPr>
              <a:t>3 </a:t>
            </a:r>
            <a:r>
              <a:rPr lang="el-GR" sz="2400" dirty="0" smtClean="0">
                <a:solidFill>
                  <a:srgbClr val="69134B"/>
                </a:solidFill>
              </a:rPr>
              <a:t>Κέρδη από τις Ροές Εργασίας και Κεφαλαίου</a:t>
            </a:r>
            <a:endParaRPr lang="en-US" sz="2400" dirty="0">
              <a:solidFill>
                <a:srgbClr val="69134B"/>
              </a:solidFill>
            </a:endParaRPr>
          </a:p>
        </p:txBody>
      </p:sp>
      <p:cxnSp>
        <p:nvCxnSpPr>
          <p:cNvPr id="119830" name="Straight Connector 31"/>
          <p:cNvCxnSpPr>
            <a:cxnSpLocks noChangeShapeType="1"/>
          </p:cNvCxnSpPr>
          <p:nvPr/>
        </p:nvCxnSpPr>
        <p:spPr bwMode="auto">
          <a:xfrm>
            <a:off x="566738" y="623888"/>
            <a:ext cx="5689600" cy="0"/>
          </a:xfrm>
          <a:prstGeom prst="line">
            <a:avLst/>
          </a:prstGeom>
          <a:noFill/>
          <a:ln w="19050" cap="rnd" algn="ctr">
            <a:solidFill>
              <a:srgbClr val="9C3A45"/>
            </a:solidFill>
            <a:prstDash val="sysDash"/>
            <a:round/>
            <a:headEnd/>
            <a:tailEnd/>
          </a:ln>
        </p:spPr>
      </p:cxnSp>
      <p:sp>
        <p:nvSpPr>
          <p:cNvPr id="119831" name="Text Box 26"/>
          <p:cNvSpPr txBox="1">
            <a:spLocks noChangeArrowheads="1"/>
          </p:cNvSpPr>
          <p:nvPr/>
        </p:nvSpPr>
        <p:spPr bwMode="auto">
          <a:xfrm>
            <a:off x="1925638" y="1290638"/>
            <a:ext cx="2691121" cy="307777"/>
          </a:xfrm>
          <a:prstGeom prst="rect">
            <a:avLst/>
          </a:prstGeom>
          <a:noFill/>
          <a:ln w="9525">
            <a:noFill/>
            <a:miter lim="800000"/>
            <a:headEnd/>
            <a:tailEnd/>
          </a:ln>
        </p:spPr>
        <p:txBody>
          <a:bodyPr wrap="none">
            <a:spAutoFit/>
          </a:bodyPr>
          <a:lstStyle/>
          <a:p>
            <a:r>
              <a:rPr lang="el-GR" dirty="0" smtClean="0">
                <a:solidFill>
                  <a:srgbClr val="8A3A6A"/>
                </a:solidFill>
              </a:rPr>
              <a:t>Παγκόσμια Αγορά Κεφαλαίου</a:t>
            </a:r>
            <a:endParaRPr lang="en-US" dirty="0">
              <a:solidFill>
                <a:srgbClr val="8A3A6A"/>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2213"/>
                                        </p:tgtEl>
                                        <p:attrNameLst>
                                          <p:attrName>style.visibility</p:attrName>
                                        </p:attrNameLst>
                                      </p:cBhvr>
                                      <p:to>
                                        <p:strVal val="visible"/>
                                      </p:to>
                                    </p:set>
                                    <p:animEffect transition="in" filter="wipe(left)">
                                      <p:cBhvr>
                                        <p:cTn id="7" dur="500"/>
                                        <p:tgtEl>
                                          <p:spTgt spid="862213"/>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2"/>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3" dur="500"/>
                                        <p:tgtEl>
                                          <p:spTgt spid="2"/>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750"/>
                                        <p:tgtEl>
                                          <p:spTgt spid="4"/>
                                        </p:tgtEl>
                                      </p:cBhvr>
                                    </p:animEffect>
                                  </p:childTnLst>
                                </p:cTn>
                              </p:par>
                            </p:childTnLst>
                          </p:cTn>
                        </p:par>
                        <p:par>
                          <p:cTn id="26" fill="hold">
                            <p:stCondLst>
                              <p:cond delay="2750"/>
                            </p:stCondLst>
                            <p:childTnLst>
                              <p:par>
                                <p:cTn id="27" presetID="22" presetClass="entr" presetSubtype="8"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750"/>
                                        <p:tgtEl>
                                          <p:spTgt spid="5"/>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750"/>
                                        <p:tgtEl>
                                          <p:spTgt spid="7"/>
                                        </p:tgtEl>
                                      </p:cBhvr>
                                    </p:animEffect>
                                  </p:childTnLst>
                                </p:cTn>
                              </p:par>
                            </p:childTnLst>
                          </p:cTn>
                        </p:par>
                        <p:par>
                          <p:cTn id="38" fill="hold">
                            <p:stCondLst>
                              <p:cond delay="5000"/>
                            </p:stCondLst>
                            <p:childTnLst>
                              <p:par>
                                <p:cTn id="39" presetID="22" presetClass="entr" presetSubtype="8"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750"/>
                                        <p:tgtEl>
                                          <p:spTgt spid="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750"/>
                                        <p:tgtEl>
                                          <p:spTgt spid="9"/>
                                        </p:tgtEl>
                                      </p:cBhvr>
                                    </p:animEffect>
                                  </p:childTnLst>
                                </p:cTn>
                              </p:par>
                            </p:childTnLst>
                          </p:cTn>
                        </p:par>
                        <p:par>
                          <p:cTn id="46" fill="hold">
                            <p:stCondLst>
                              <p:cond delay="6500"/>
                            </p:stCondLst>
                            <p:childTnLst>
                              <p:par>
                                <p:cTn id="47" presetID="22" presetClass="entr" presetSubtype="8" fill="hold" grpId="0" nodeType="afterEffect">
                                  <p:stCondLst>
                                    <p:cond delay="0"/>
                                  </p:stCondLst>
                                  <p:childTnLst>
                                    <p:set>
                                      <p:cBhvr>
                                        <p:cTn id="48" dur="1" fill="hold">
                                          <p:stCondLst>
                                            <p:cond delay="0"/>
                                          </p:stCondLst>
                                        </p:cTn>
                                        <p:tgtEl>
                                          <p:spTgt spid="16">
                                            <p:txEl>
                                              <p:pRg st="1" end="1"/>
                                            </p:txEl>
                                          </p:spTgt>
                                        </p:tgtEl>
                                        <p:attrNameLst>
                                          <p:attrName>style.visibility</p:attrName>
                                        </p:attrNameLst>
                                      </p:cBhvr>
                                      <p:to>
                                        <p:strVal val="visible"/>
                                      </p:to>
                                    </p:set>
                                    <p:animEffect transition="in" filter="wipe(left)">
                                      <p:cBhvr>
                                        <p:cTn id="49" dur="500"/>
                                        <p:tgtEl>
                                          <p:spTgt spid="16">
                                            <p:txEl>
                                              <p:pRg st="1" end="1"/>
                                            </p:txEl>
                                          </p:spTgt>
                                        </p:tgtEl>
                                      </p:cBhvr>
                                    </p:animEffect>
                                  </p:childTnLst>
                                </p:cTn>
                              </p:par>
                            </p:childTnLst>
                          </p:cTn>
                        </p:par>
                        <p:par>
                          <p:cTn id="50" fill="hold">
                            <p:stCondLst>
                              <p:cond delay="7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6">
                                            <p:txEl>
                                              <p:pRg st="2" end="2"/>
                                            </p:txEl>
                                          </p:spTgt>
                                        </p:tgtEl>
                                        <p:attrNameLst>
                                          <p:attrName>style.visibility</p:attrName>
                                        </p:attrNameLst>
                                      </p:cBhvr>
                                      <p:to>
                                        <p:strVal val="visible"/>
                                      </p:to>
                                    </p:set>
                                    <p:animEffect transition="in" filter="wipe(left)">
                                      <p:cBhvr>
                                        <p:cTn id="58" dur="500"/>
                                        <p:tgtEl>
                                          <p:spTgt spid="16">
                                            <p:txEl>
                                              <p:pRg st="2" end="2"/>
                                            </p:txEl>
                                          </p:spTgt>
                                        </p:tgtEl>
                                      </p:cBhvr>
                                    </p:animEffect>
                                  </p:childTnLst>
                                </p:cTn>
                              </p:par>
                            </p:childTnLst>
                          </p:cTn>
                        </p:par>
                        <p:par>
                          <p:cTn id="59" fill="hold">
                            <p:stCondLst>
                              <p:cond delay="500"/>
                            </p:stCondLst>
                            <p:childTnLst>
                              <p:par>
                                <p:cTn id="60" presetID="22" presetClass="entr" presetSubtype="8" fill="hold"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75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6">
                                            <p:txEl>
                                              <p:pRg st="3" end="3"/>
                                            </p:txEl>
                                          </p:spTgt>
                                        </p:tgtEl>
                                        <p:attrNameLst>
                                          <p:attrName>style.visibility</p:attrName>
                                        </p:attrNameLst>
                                      </p:cBhvr>
                                      <p:to>
                                        <p:strVal val="visible"/>
                                      </p:to>
                                    </p:set>
                                    <p:animEffect transition="in" filter="wipe(left)">
                                      <p:cBhvr>
                                        <p:cTn id="67" dur="500"/>
                                        <p:tgtEl>
                                          <p:spTgt spid="16">
                                            <p:txEl>
                                              <p:pRg st="3" end="3"/>
                                            </p:txEl>
                                          </p:spTgt>
                                        </p:tgtEl>
                                      </p:cBhvr>
                                    </p:animEffect>
                                  </p:childTnLst>
                                </p:cTn>
                              </p:par>
                            </p:childTnLst>
                          </p:cTn>
                        </p:par>
                        <p:par>
                          <p:cTn id="68" fill="hold">
                            <p:stCondLst>
                              <p:cond delay="500"/>
                            </p:stCondLst>
                            <p:childTnLst>
                              <p:par>
                                <p:cTn id="69" presetID="22" presetClass="entr" presetSubtype="8" fill="hold"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left)">
                                      <p:cBhvr>
                                        <p:cTn id="71" dur="75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6">
                                            <p:txEl>
                                              <p:pRg st="4" end="4"/>
                                            </p:txEl>
                                          </p:spTgt>
                                        </p:tgtEl>
                                        <p:attrNameLst>
                                          <p:attrName>style.visibility</p:attrName>
                                        </p:attrNameLst>
                                      </p:cBhvr>
                                      <p:to>
                                        <p:strVal val="visible"/>
                                      </p:to>
                                    </p:set>
                                    <p:animEffect transition="in" filter="wipe(left)">
                                      <p:cBhvr>
                                        <p:cTn id="76" dur="500"/>
                                        <p:tgtEl>
                                          <p:spTgt spid="16">
                                            <p:txEl>
                                              <p:pRg st="4" end="4"/>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6">
                                            <p:txEl>
                                              <p:pRg st="5" end="5"/>
                                            </p:txEl>
                                          </p:spTgt>
                                        </p:tgtEl>
                                        <p:attrNameLst>
                                          <p:attrName>style.visibility</p:attrName>
                                        </p:attrNameLst>
                                      </p:cBhvr>
                                      <p:to>
                                        <p:strVal val="visible"/>
                                      </p:to>
                                    </p:set>
                                    <p:animEffect transition="in" filter="wipe(left)">
                                      <p:cBhvr>
                                        <p:cTn id="81" dur="500"/>
                                        <p:tgtEl>
                                          <p:spTgt spid="16">
                                            <p:txEl>
                                              <p:pRg st="5" end="5"/>
                                            </p:txEl>
                                          </p:spTgt>
                                        </p:tgtEl>
                                      </p:cBhvr>
                                    </p:animEffect>
                                  </p:childTnLst>
                                </p:cTn>
                              </p:par>
                            </p:childTnLst>
                          </p:cTn>
                        </p:par>
                        <p:par>
                          <p:cTn id="82" fill="hold">
                            <p:stCondLst>
                              <p:cond delay="500"/>
                            </p:stCondLst>
                            <p:childTnLst>
                              <p:par>
                                <p:cTn id="83" presetID="22" presetClass="entr" presetSubtype="8" fill="hold" nodeType="after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wipe(left)">
                                      <p:cBhvr>
                                        <p:cTn id="85" dur="750"/>
                                        <p:tgtEl>
                                          <p:spTgt spid="18"/>
                                        </p:tgtEl>
                                      </p:cBhvr>
                                    </p:animEffect>
                                  </p:childTnLst>
                                </p:cTn>
                              </p:par>
                            </p:childTnLst>
                          </p:cTn>
                        </p:par>
                        <p:par>
                          <p:cTn id="86" fill="hold">
                            <p:stCondLst>
                              <p:cond delay="1250"/>
                            </p:stCondLst>
                            <p:childTnLst>
                              <p:par>
                                <p:cTn id="87" presetID="22" presetClass="entr" presetSubtype="8" fill="hold"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750"/>
                                        <p:tgtEl>
                                          <p:spTgt spid="19"/>
                                        </p:tgtEl>
                                      </p:cBhvr>
                                    </p:animEffect>
                                  </p:childTnLst>
                                </p:cTn>
                              </p:par>
                            </p:childTnLst>
                          </p:cTn>
                        </p:par>
                        <p:par>
                          <p:cTn id="90" fill="hold">
                            <p:stCondLst>
                              <p:cond delay="2000"/>
                            </p:stCondLst>
                            <p:childTnLst>
                              <p:par>
                                <p:cTn id="91" presetID="22" presetClass="entr" presetSubtype="1" fill="hold"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up)">
                                      <p:cBhvr>
                                        <p:cTn id="93" dur="750"/>
                                        <p:tgtEl>
                                          <p:spTgt spid="20"/>
                                        </p:tgtEl>
                                      </p:cBhvr>
                                    </p:animEffect>
                                  </p:childTnLst>
                                </p:cTn>
                              </p:par>
                            </p:childTnLst>
                          </p:cTn>
                        </p:par>
                        <p:par>
                          <p:cTn id="94" fill="hold">
                            <p:stCondLst>
                              <p:cond delay="2750"/>
                            </p:stCondLst>
                            <p:childTnLst>
                              <p:par>
                                <p:cTn id="95" presetID="22" presetClass="entr" presetSubtype="8" fill="hold" nodeType="after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wipe(left)">
                                      <p:cBhvr>
                                        <p:cTn id="97" dur="750"/>
                                        <p:tgtEl>
                                          <p:spTgt spid="21"/>
                                        </p:tgtEl>
                                      </p:cBhvr>
                                    </p:animEffect>
                                  </p:childTnLst>
                                </p:cTn>
                              </p:par>
                            </p:childTnLst>
                          </p:cTn>
                        </p:par>
                        <p:par>
                          <p:cTn id="98" fill="hold">
                            <p:stCondLst>
                              <p:cond delay="3500"/>
                            </p:stCondLst>
                            <p:childTnLst>
                              <p:par>
                                <p:cTn id="99" presetID="22" presetClass="entr" presetSubtype="4" fill="hold" nodeType="after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wipe(down)">
                                      <p:cBhvr>
                                        <p:cTn id="101"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uiExpand="1" build="p" bldLvl="2"/>
      <p:bldP spid="862213"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8142287" cy="4179887"/>
          </a:xfrm>
          <a:prstGeom prst="rect">
            <a:avLst/>
          </a:prstGeom>
          <a:noFill/>
          <a:ln w="9525">
            <a:noFill/>
            <a:miter lim="800000"/>
            <a:headEnd/>
            <a:tailEnd/>
          </a:ln>
        </p:spPr>
        <p:txBody>
          <a:bodyPr/>
          <a:lstStyle/>
          <a:p>
            <a:pPr marL="465138" indent="-465138">
              <a:spcBef>
                <a:spcPct val="10000"/>
              </a:spcBef>
              <a:spcAft>
                <a:spcPct val="10000"/>
              </a:spcAft>
            </a:pPr>
            <a:r>
              <a:rPr lang="en-US" sz="2400" b="0" dirty="0"/>
              <a:t>1. 	</a:t>
            </a:r>
            <a:r>
              <a:rPr lang="el-GR" sz="2400" b="0" dirty="0" smtClean="0"/>
              <a:t>Διατηρώντας την ποσότητα κεφαλαίου και γης σταθερή και στους δύο κλάδους, όπως στο υπόδειγμα συγκεκριμένων συντελεστών, η μετανάστευση οδηγεί σε μια μείωση των μισθών. Αυτό συνέβη, για παράδειγμα, στην περίπτωση της μαζικής μετανάστευσης προς το Νέο Κόσμο τον 19</a:t>
            </a:r>
            <a:r>
              <a:rPr lang="el-GR" sz="2400" b="0" baseline="30000" dirty="0" smtClean="0"/>
              <a:t>ο</a:t>
            </a:r>
            <a:r>
              <a:rPr lang="el-GR" sz="2400" b="0" dirty="0" smtClean="0"/>
              <a:t> αιώνα. </a:t>
            </a:r>
            <a:endParaRPr lang="en-US" sz="2400" b="0" dirty="0"/>
          </a:p>
        </p:txBody>
      </p:sp>
      <p:sp>
        <p:nvSpPr>
          <p:cNvPr id="121858"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8" name="Text Box 5"/>
          <p:cNvSpPr txBox="1">
            <a:spLocks noChangeArrowheads="1"/>
          </p:cNvSpPr>
          <p:nvPr/>
        </p:nvSpPr>
        <p:spPr bwMode="auto">
          <a:xfrm>
            <a:off x="566738" y="423863"/>
            <a:ext cx="2974748"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9"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58114"/>
                                        </p:tgtEl>
                                        <p:attrNameLst>
                                          <p:attrName>style.visibility</p:attrName>
                                        </p:attrNameLst>
                                      </p:cBhvr>
                                      <p:to>
                                        <p:strVal val="visible"/>
                                      </p:to>
                                    </p:set>
                                    <p:animEffect transition="in" filter="wipe(left)">
                                      <p:cBhvr>
                                        <p:cTn id="16"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8142287" cy="4179887"/>
          </a:xfrm>
          <a:prstGeom prst="rect">
            <a:avLst/>
          </a:prstGeom>
          <a:noFill/>
          <a:ln w="9525">
            <a:noFill/>
            <a:miter lim="800000"/>
            <a:headEnd/>
            <a:tailEnd/>
          </a:ln>
        </p:spPr>
        <p:txBody>
          <a:bodyPr/>
          <a:lstStyle/>
          <a:p>
            <a:pPr marL="465138" indent="-465138">
              <a:spcBef>
                <a:spcPct val="10000"/>
              </a:spcBef>
              <a:spcAft>
                <a:spcPct val="10000"/>
              </a:spcAft>
            </a:pPr>
            <a:r>
              <a:rPr lang="en-US" sz="2400" b="0" dirty="0"/>
              <a:t>2. 	</a:t>
            </a:r>
            <a:r>
              <a:rPr lang="el-GR" sz="2400" b="0" dirty="0" smtClean="0"/>
              <a:t>Καθώς οι μισθοί μειώνονται λόγω της μετανάστευσης, το οριακό προϊόν των συγκεκριμένων συντελεστών (κεφαλαίου και γης) αυξάνει, και επομένως αυξάνουν και τα ενοίκιά τους</a:t>
            </a:r>
            <a:r>
              <a:rPr lang="en-US" sz="2400" b="0" dirty="0" smtClean="0"/>
              <a:t>.</a:t>
            </a:r>
            <a:endParaRPr lang="en-US" sz="2400" b="0" dirty="0"/>
          </a:p>
        </p:txBody>
      </p:sp>
      <p:sp>
        <p:nvSpPr>
          <p:cNvPr id="123906"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123907" name="Text Box 5"/>
          <p:cNvSpPr txBox="1">
            <a:spLocks noChangeArrowheads="1"/>
          </p:cNvSpPr>
          <p:nvPr/>
        </p:nvSpPr>
        <p:spPr bwMode="auto">
          <a:xfrm>
            <a:off x="566738" y="423863"/>
            <a:ext cx="3003776"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123908"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8142287" cy="4179887"/>
          </a:xfrm>
          <a:prstGeom prst="rect">
            <a:avLst/>
          </a:prstGeom>
          <a:noFill/>
          <a:ln w="9525">
            <a:noFill/>
            <a:miter lim="800000"/>
            <a:headEnd/>
            <a:tailEnd/>
          </a:ln>
        </p:spPr>
        <p:txBody>
          <a:bodyPr/>
          <a:lstStyle/>
          <a:p>
            <a:pPr marL="465138" indent="-465138">
              <a:spcBef>
                <a:spcPct val="10000"/>
              </a:spcBef>
              <a:spcAft>
                <a:spcPct val="10000"/>
              </a:spcAft>
            </a:pPr>
            <a:r>
              <a:rPr lang="en-US" sz="2400" b="0" dirty="0"/>
              <a:t>3. 	</a:t>
            </a:r>
            <a:r>
              <a:rPr lang="el-GR" sz="2400" b="0" dirty="0" smtClean="0"/>
              <a:t>Η διατήρηση της ποσότητας του κεφαλαίου και της γης σε σταθερά επίπεδα για μια χώρα είναι μια λογική υπόθεση βραχυπρόθεσμα, αλλά μακροπρόθεσμα οι εταιρείες θα μετακινήσουν το κεφάλαιο ανάμεσα σε κλάδους, κάτι που θα μεταβάλλει την επίπτωση της μετανάστευσης σε μισθούς και ενοίκια. </a:t>
            </a:r>
            <a:endParaRPr lang="en-US" sz="2400" b="0" dirty="0"/>
          </a:p>
        </p:txBody>
      </p:sp>
      <p:sp>
        <p:nvSpPr>
          <p:cNvPr id="125954"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125955" name="Text Box 5"/>
          <p:cNvSpPr txBox="1">
            <a:spLocks noChangeArrowheads="1"/>
          </p:cNvSpPr>
          <p:nvPr/>
        </p:nvSpPr>
        <p:spPr bwMode="auto">
          <a:xfrm>
            <a:off x="566738" y="423863"/>
            <a:ext cx="2931205"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125956"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8142287" cy="5964237"/>
          </a:xfrm>
          <a:prstGeom prst="rect">
            <a:avLst/>
          </a:prstGeom>
          <a:noFill/>
          <a:ln w="9525">
            <a:noFill/>
            <a:miter lim="800000"/>
            <a:headEnd/>
            <a:tailEnd/>
          </a:ln>
        </p:spPr>
        <p:txBody>
          <a:bodyPr/>
          <a:lstStyle/>
          <a:p>
            <a:pPr marL="465138" indent="-465138">
              <a:spcBef>
                <a:spcPct val="10000"/>
              </a:spcBef>
              <a:spcAft>
                <a:spcPct val="10000"/>
              </a:spcAft>
            </a:pPr>
            <a:r>
              <a:rPr lang="en-US" sz="2400" b="0" dirty="0"/>
              <a:t>4. 	</a:t>
            </a:r>
            <a:r>
              <a:rPr lang="el-GR" sz="2400" b="0" dirty="0" smtClean="0"/>
              <a:t>Σε ένα μακροπρόθεσμο υπόδειγμα με δύο προϊόντα και δύο συντελεστές, που και οι δύο έχουν τέλεια κινητικότητα ανάμεσα σε κλάδους, η επιπλέον εργασία λόγω της μετανάστευσης θα απορροφηθεί εντελώς από τον κλάδο έντασης εργασίας. Επιπλέον, ο κλάδος έντασης εργασίας θα απορροφήσει επίσης το επιπλέον κεφάλαιο και την εργασία από τον κλάδο έντασης κεφαλαίου, έτσι ώστε ο λόγος κεφαλαίου-εργασίας δεν μεταβάλλεται μακροπρόθεσμα</a:t>
            </a:r>
            <a:r>
              <a:rPr lang="en-US" sz="2400" b="0" dirty="0" smtClean="0"/>
              <a:t>. </a:t>
            </a:r>
            <a:r>
              <a:rPr lang="el-GR" sz="2400" b="0" dirty="0" smtClean="0"/>
              <a:t> Επειδή ο λόγος κεφαλαίου-εργασίας δεν μεταβάλλεται, ο μισθός και τα ενοίκια παραμένουν επίσης αμετάβλητα. Αυτό καταλήγει σε ότι είναι γνωστό ως εντατικοποίηση της τιμής συντελεστή. </a:t>
            </a:r>
            <a:endParaRPr lang="en-US" sz="2400" b="0" dirty="0"/>
          </a:p>
        </p:txBody>
      </p:sp>
      <p:sp>
        <p:nvSpPr>
          <p:cNvPr id="128002"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128003" name="Text Box 5"/>
          <p:cNvSpPr txBox="1">
            <a:spLocks noChangeArrowheads="1"/>
          </p:cNvSpPr>
          <p:nvPr/>
        </p:nvSpPr>
        <p:spPr bwMode="auto">
          <a:xfrm>
            <a:off x="566738" y="423863"/>
            <a:ext cx="2829605" cy="461665"/>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128004"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8142287" cy="4179887"/>
          </a:xfrm>
          <a:prstGeom prst="rect">
            <a:avLst/>
          </a:prstGeom>
          <a:noFill/>
          <a:ln w="9525">
            <a:noFill/>
            <a:miter lim="800000"/>
            <a:headEnd/>
            <a:tailEnd/>
          </a:ln>
        </p:spPr>
        <p:txBody>
          <a:bodyPr/>
          <a:lstStyle/>
          <a:p>
            <a:pPr marL="465138" indent="-465138">
              <a:spcBef>
                <a:spcPct val="10000"/>
              </a:spcBef>
              <a:spcAft>
                <a:spcPct val="10000"/>
              </a:spcAft>
            </a:pPr>
            <a:r>
              <a:rPr lang="en-US" sz="2400" b="0" dirty="0"/>
              <a:t>5. 	</a:t>
            </a:r>
            <a:r>
              <a:rPr lang="el-GR" sz="2400" b="0" dirty="0" smtClean="0"/>
              <a:t>Σύμφωνα με το θεώρημα</a:t>
            </a:r>
            <a:r>
              <a:rPr lang="en-US" sz="2400" b="0" dirty="0" smtClean="0"/>
              <a:t> </a:t>
            </a:r>
            <a:r>
              <a:rPr lang="en-US" sz="2400" b="0" dirty="0" err="1" smtClean="0"/>
              <a:t>Rybczynski</a:t>
            </a:r>
            <a:r>
              <a:rPr lang="en-US" sz="2400" b="0" dirty="0" smtClean="0"/>
              <a:t>, </a:t>
            </a:r>
            <a:r>
              <a:rPr lang="el-GR" sz="2400" b="0" dirty="0" smtClean="0"/>
              <a:t>η μετανάστευση θα οδηγήσει σε μια αύξηση της παραγωγής στο κλάδο έντασης εργασίας και σε μια μείωση της παραγωγής στον κλάδο έντασης κεφαλαίου. Το αποτέλεσμα αυτό διαφέρει από αυτό του βραχυπρόθεσμου υποδείγματος συγκεκριμένων συντελεστών, στο οποίο η μετανάστευση οδηγεί σε αυξημένη παραγωγή και στους δύο κλάδους. </a:t>
            </a:r>
            <a:endParaRPr lang="en-US" sz="2400" b="0" dirty="0"/>
          </a:p>
        </p:txBody>
      </p:sp>
      <p:sp>
        <p:nvSpPr>
          <p:cNvPr id="130050"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130051" name="Text Box 5"/>
          <p:cNvSpPr txBox="1">
            <a:spLocks noChangeArrowheads="1"/>
          </p:cNvSpPr>
          <p:nvPr/>
        </p:nvSpPr>
        <p:spPr bwMode="auto">
          <a:xfrm>
            <a:off x="566738" y="423863"/>
            <a:ext cx="2902176"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130052"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8142287" cy="4179887"/>
          </a:xfrm>
          <a:prstGeom prst="rect">
            <a:avLst/>
          </a:prstGeom>
          <a:noFill/>
          <a:ln w="9525">
            <a:noFill/>
            <a:miter lim="800000"/>
            <a:headEnd/>
            <a:tailEnd/>
          </a:ln>
        </p:spPr>
        <p:txBody>
          <a:bodyPr/>
          <a:lstStyle/>
          <a:p>
            <a:pPr marL="465138" indent="-465138">
              <a:spcBef>
                <a:spcPct val="10000"/>
              </a:spcBef>
              <a:spcAft>
                <a:spcPct val="10000"/>
              </a:spcAft>
            </a:pPr>
            <a:r>
              <a:rPr lang="en-US" sz="2400" b="0" dirty="0"/>
              <a:t>6. 	</a:t>
            </a:r>
            <a:r>
              <a:rPr lang="el-GR" sz="2400" b="0" dirty="0" smtClean="0"/>
              <a:t>Εκτός από το εμπόριο προϊόντων και τη μετακίνηση εργασίας, ένας άλλος τρόπος συναλλαγής μεταξύ χωρών είναι μέσω επενδύσεων. Όταν μια επιχείρηση είναι ιδιοκτήτης περιουσίας, εργοστασίου, ή εξοπλισμού σε μια άλλη χώρα, αυτό ονομάζεται ξένη άμεση επένδυση, ή ΞΑΕ. </a:t>
            </a:r>
            <a:endParaRPr lang="en-US" sz="2400" b="0" dirty="0"/>
          </a:p>
        </p:txBody>
      </p:sp>
      <p:sp>
        <p:nvSpPr>
          <p:cNvPr id="132098"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132099" name="Text Box 5"/>
          <p:cNvSpPr txBox="1">
            <a:spLocks noChangeArrowheads="1"/>
          </p:cNvSpPr>
          <p:nvPr/>
        </p:nvSpPr>
        <p:spPr bwMode="auto">
          <a:xfrm>
            <a:off x="566738" y="423863"/>
            <a:ext cx="3105376"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132100"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8142287" cy="4179887"/>
          </a:xfrm>
          <a:prstGeom prst="rect">
            <a:avLst/>
          </a:prstGeom>
          <a:noFill/>
          <a:ln w="9525">
            <a:noFill/>
            <a:miter lim="800000"/>
            <a:headEnd/>
            <a:tailEnd/>
          </a:ln>
        </p:spPr>
        <p:txBody>
          <a:bodyPr/>
          <a:lstStyle/>
          <a:p>
            <a:pPr marL="465138" indent="-465138">
              <a:spcBef>
                <a:spcPct val="10000"/>
              </a:spcBef>
              <a:spcAft>
                <a:spcPct val="10000"/>
              </a:spcAft>
            </a:pPr>
            <a:r>
              <a:rPr lang="en-US" sz="2400" b="0" dirty="0"/>
              <a:t>7. 	</a:t>
            </a:r>
            <a:r>
              <a:rPr lang="el-GR" sz="2400" b="0" dirty="0" smtClean="0"/>
              <a:t>Βραχυπρόθεσμα, οι ΞΑΕ μειώνουν τα ενοίκια κεφαλαίου και γης και αυξάνουν τους μισθούς. Μακροπρόθεσμα, το επιπλέον κεφάλαιο μπορεί να απορροφηθεί από τον κλάδο έντασης κεφαλαίου χωρίς οποιαδήποτε μεταβολή στο μισθό ή το ενοίκιο. </a:t>
            </a:r>
            <a:endParaRPr lang="en-US" sz="2400" b="0" dirty="0"/>
          </a:p>
        </p:txBody>
      </p:sp>
      <p:sp>
        <p:nvSpPr>
          <p:cNvPr id="134146"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134147" name="Text Box 5"/>
          <p:cNvSpPr txBox="1">
            <a:spLocks noChangeArrowheads="1"/>
          </p:cNvSpPr>
          <p:nvPr/>
        </p:nvSpPr>
        <p:spPr bwMode="auto">
          <a:xfrm>
            <a:off x="566738" y="423863"/>
            <a:ext cx="2815091"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134148"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39"/>
          <p:cNvGrpSpPr>
            <a:grpSpLocks/>
          </p:cNvGrpSpPr>
          <p:nvPr/>
        </p:nvGrpSpPr>
        <p:grpSpPr bwMode="auto">
          <a:xfrm>
            <a:off x="566738" y="1314450"/>
            <a:ext cx="8475662" cy="5138738"/>
            <a:chOff x="566738" y="2200275"/>
            <a:chExt cx="7805737" cy="4219575"/>
          </a:xfrm>
        </p:grpSpPr>
        <p:sp>
          <p:nvSpPr>
            <p:cNvPr id="24595" name="Rectangle 2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24596" name="Rectangle 30"/>
            <p:cNvSpPr>
              <a:spLocks noChangeArrowheads="1"/>
            </p:cNvSpPr>
            <p:nvPr/>
          </p:nvSpPr>
          <p:spPr bwMode="auto">
            <a:xfrm>
              <a:off x="581024" y="2219326"/>
              <a:ext cx="7772401" cy="262726"/>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4" name="Rectangle 3"/>
          <p:cNvSpPr>
            <a:spLocks noChangeArrowheads="1"/>
          </p:cNvSpPr>
          <p:nvPr/>
        </p:nvSpPr>
        <p:spPr bwMode="auto">
          <a:xfrm>
            <a:off x="566738" y="5141913"/>
            <a:ext cx="5600700" cy="1528762"/>
          </a:xfrm>
          <a:prstGeom prst="rect">
            <a:avLst/>
          </a:prstGeom>
          <a:solidFill>
            <a:schemeClr val="bg1"/>
          </a:solidFill>
          <a:ln w="9525" algn="ctr">
            <a:noFill/>
            <a:round/>
            <a:headEnd/>
            <a:tailEnd/>
          </a:ln>
        </p:spPr>
        <p:txBody>
          <a:bodyPr/>
          <a:lstStyle/>
          <a:p>
            <a:endParaRPr lang="en-US" sz="2800" b="0">
              <a:solidFill>
                <a:schemeClr val="tx2"/>
              </a:solidFill>
            </a:endParaRPr>
          </a:p>
        </p:txBody>
      </p:sp>
      <p:sp>
        <p:nvSpPr>
          <p:cNvPr id="24579" name="Rectangle 14"/>
          <p:cNvSpPr>
            <a:spLocks noChangeArrowheads="1"/>
          </p:cNvSpPr>
          <p:nvPr/>
        </p:nvSpPr>
        <p:spPr bwMode="auto">
          <a:xfrm>
            <a:off x="566738" y="476250"/>
            <a:ext cx="2681287" cy="190500"/>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862211" name="Rectangle 3"/>
          <p:cNvSpPr>
            <a:spLocks noGrp="1" noChangeArrowheads="1"/>
          </p:cNvSpPr>
          <p:nvPr>
            <p:ph type="title"/>
          </p:nvPr>
        </p:nvSpPr>
        <p:spPr>
          <a:xfrm>
            <a:off x="566738" y="0"/>
            <a:ext cx="8577262" cy="944563"/>
          </a:xfrm>
        </p:spPr>
        <p:txBody>
          <a:bodyPr/>
          <a:lstStyle/>
          <a:p>
            <a:r>
              <a:rPr lang="el-GR" dirty="0" smtClean="0">
                <a:solidFill>
                  <a:srgbClr val="668C6B"/>
                </a:solidFill>
              </a:rPr>
              <a:t>ΕΦΑΡΜΟΓΗ</a:t>
            </a:r>
            <a:endParaRPr lang="en-US" dirty="0" smtClean="0">
              <a:solidFill>
                <a:srgbClr val="668C6B"/>
              </a:solidFill>
            </a:endParaRPr>
          </a:p>
        </p:txBody>
      </p:sp>
      <p:sp>
        <p:nvSpPr>
          <p:cNvPr id="862213" name="Rectangle 5"/>
          <p:cNvSpPr>
            <a:spLocks noChangeArrowheads="1"/>
          </p:cNvSpPr>
          <p:nvPr/>
        </p:nvSpPr>
        <p:spPr bwMode="auto">
          <a:xfrm>
            <a:off x="566738" y="822325"/>
            <a:ext cx="7351712" cy="461963"/>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Μετανάστευση στο Νέο Κόσμο</a:t>
            </a:r>
            <a:endParaRPr lang="en-US" sz="2400" dirty="0">
              <a:solidFill>
                <a:srgbClr val="356A41"/>
              </a:solidFill>
            </a:endParaRPr>
          </a:p>
        </p:txBody>
      </p:sp>
      <p:cxnSp>
        <p:nvCxnSpPr>
          <p:cNvPr id="24582" name="Straight Connector 12"/>
          <p:cNvCxnSpPr>
            <a:cxnSpLocks noChangeShapeType="1"/>
          </p:cNvCxnSpPr>
          <p:nvPr/>
        </p:nvCxnSpPr>
        <p:spPr bwMode="auto">
          <a:xfrm>
            <a:off x="566738" y="682625"/>
            <a:ext cx="2695575" cy="0"/>
          </a:xfrm>
          <a:prstGeom prst="line">
            <a:avLst/>
          </a:prstGeom>
          <a:noFill/>
          <a:ln w="19050" cap="rnd" algn="ctr">
            <a:solidFill>
              <a:srgbClr val="A4C695"/>
            </a:solidFill>
            <a:prstDash val="sysDash"/>
            <a:round/>
            <a:headEnd/>
            <a:tailEnd/>
          </a:ln>
        </p:spPr>
      </p:cxnSp>
      <p:sp>
        <p:nvSpPr>
          <p:cNvPr id="19" name="Text Box 7"/>
          <p:cNvSpPr txBox="1">
            <a:spLocks noChangeArrowheads="1"/>
          </p:cNvSpPr>
          <p:nvPr/>
        </p:nvSpPr>
        <p:spPr bwMode="auto">
          <a:xfrm>
            <a:off x="585788" y="1335088"/>
            <a:ext cx="1328737"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5-3</a:t>
            </a:r>
          </a:p>
        </p:txBody>
      </p:sp>
      <p:sp>
        <p:nvSpPr>
          <p:cNvPr id="21" name="Rectangle 20"/>
          <p:cNvSpPr>
            <a:spLocks noChangeArrowheads="1"/>
          </p:cNvSpPr>
          <p:nvPr/>
        </p:nvSpPr>
        <p:spPr bwMode="auto">
          <a:xfrm>
            <a:off x="6269038" y="1800225"/>
            <a:ext cx="2874962" cy="4708981"/>
          </a:xfrm>
          <a:prstGeom prst="rect">
            <a:avLst/>
          </a:prstGeom>
          <a:noFill/>
          <a:ln w="9525">
            <a:noFill/>
            <a:miter lim="800000"/>
            <a:headEnd/>
            <a:tailEnd/>
          </a:ln>
        </p:spPr>
        <p:txBody>
          <a:bodyPr>
            <a:spAutoFit/>
          </a:bodyPr>
          <a:lstStyle/>
          <a:p>
            <a:pPr>
              <a:spcBef>
                <a:spcPct val="10000"/>
              </a:spcBef>
              <a:spcAft>
                <a:spcPct val="10000"/>
              </a:spcAft>
            </a:pPr>
            <a:r>
              <a:rPr lang="el-GR" sz="2000" b="0" dirty="0" smtClean="0"/>
              <a:t>Μεγάλης κλίμακας μετανάστευση από την Ευρώπη στο Νέο Κόσμο στην Αμερική και την Αυστραλία προκάλεσε κλείσιμο της ψαλίδας των μισθών μεταξύ των δύο περιοχών. Το 1870 οι μισθοί στο Νέο Κόσμο ήταν περίπου τριπλάσιοι από αυτούς στην Ευρώπη, ενώ το 1910 ήταν περίπου διπλάσιοι.</a:t>
            </a:r>
            <a:endParaRPr lang="en-US" sz="2000" b="0" dirty="0"/>
          </a:p>
        </p:txBody>
      </p:sp>
      <p:sp>
        <p:nvSpPr>
          <p:cNvPr id="34" name="Rectangle 33"/>
          <p:cNvSpPr>
            <a:spLocks noChangeArrowheads="1"/>
          </p:cNvSpPr>
          <p:nvPr/>
        </p:nvSpPr>
        <p:spPr bwMode="auto">
          <a:xfrm>
            <a:off x="661988" y="1731963"/>
            <a:ext cx="5486400" cy="322897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36" name="Picture 35" descr="fig5-3_PPT_1.gif"/>
          <p:cNvPicPr>
            <a:picLocks noChangeAspect="1"/>
          </p:cNvPicPr>
          <p:nvPr/>
        </p:nvPicPr>
        <p:blipFill>
          <a:blip r:embed="rId3" cstate="print"/>
          <a:srcRect/>
          <a:stretch>
            <a:fillRect/>
          </a:stretch>
        </p:blipFill>
        <p:spPr bwMode="auto">
          <a:xfrm>
            <a:off x="709613" y="1784350"/>
            <a:ext cx="5372100" cy="3114675"/>
          </a:xfrm>
          <a:prstGeom prst="rect">
            <a:avLst/>
          </a:prstGeom>
          <a:noFill/>
          <a:ln w="9525">
            <a:noFill/>
            <a:miter lim="800000"/>
            <a:headEnd/>
            <a:tailEnd/>
          </a:ln>
        </p:spPr>
      </p:pic>
      <p:pic>
        <p:nvPicPr>
          <p:cNvPr id="38" name="Picture 37" descr="fig5-3_PPT_3.gif"/>
          <p:cNvPicPr>
            <a:picLocks noChangeAspect="1"/>
          </p:cNvPicPr>
          <p:nvPr/>
        </p:nvPicPr>
        <p:blipFill>
          <a:blip r:embed="rId4" cstate="print"/>
          <a:srcRect/>
          <a:stretch>
            <a:fillRect/>
          </a:stretch>
        </p:blipFill>
        <p:spPr bwMode="auto">
          <a:xfrm>
            <a:off x="709613" y="1784350"/>
            <a:ext cx="5372100" cy="3114675"/>
          </a:xfrm>
          <a:prstGeom prst="rect">
            <a:avLst/>
          </a:prstGeom>
          <a:noFill/>
          <a:ln w="9525">
            <a:noFill/>
            <a:miter lim="800000"/>
            <a:headEnd/>
            <a:tailEnd/>
          </a:ln>
        </p:spPr>
      </p:pic>
      <p:pic>
        <p:nvPicPr>
          <p:cNvPr id="37" name="Picture 36" descr="fig5-3_PPT_2.gif"/>
          <p:cNvPicPr>
            <a:picLocks noChangeAspect="1"/>
          </p:cNvPicPr>
          <p:nvPr/>
        </p:nvPicPr>
        <p:blipFill>
          <a:blip r:embed="rId5" cstate="print"/>
          <a:srcRect/>
          <a:stretch>
            <a:fillRect/>
          </a:stretch>
        </p:blipFill>
        <p:spPr bwMode="auto">
          <a:xfrm>
            <a:off x="709613" y="1784350"/>
            <a:ext cx="5372100" cy="3114675"/>
          </a:xfrm>
          <a:prstGeom prst="rect">
            <a:avLst/>
          </a:prstGeom>
          <a:noFill/>
          <a:ln w="9525">
            <a:noFill/>
            <a:miter lim="800000"/>
            <a:headEnd/>
            <a:tailEnd/>
          </a:ln>
        </p:spPr>
      </p:pic>
      <p:pic>
        <p:nvPicPr>
          <p:cNvPr id="39" name="Picture 38" descr="fig5-3_PPT_4.gif"/>
          <p:cNvPicPr>
            <a:picLocks noChangeAspect="1"/>
          </p:cNvPicPr>
          <p:nvPr/>
        </p:nvPicPr>
        <p:blipFill>
          <a:blip r:embed="rId6" cstate="print"/>
          <a:srcRect/>
          <a:stretch>
            <a:fillRect/>
          </a:stretch>
        </p:blipFill>
        <p:spPr bwMode="auto">
          <a:xfrm>
            <a:off x="709613" y="1784350"/>
            <a:ext cx="5372100" cy="3114675"/>
          </a:xfrm>
          <a:prstGeom prst="rect">
            <a:avLst/>
          </a:prstGeom>
          <a:noFill/>
          <a:ln w="9525">
            <a:noFill/>
            <a:miter lim="800000"/>
            <a:headEnd/>
            <a:tailEnd/>
          </a:ln>
        </p:spPr>
      </p:pic>
      <p:pic>
        <p:nvPicPr>
          <p:cNvPr id="40" name="Picture 39" descr="fig5-3_PPT_5.gif"/>
          <p:cNvPicPr>
            <a:picLocks noChangeAspect="1"/>
          </p:cNvPicPr>
          <p:nvPr/>
        </p:nvPicPr>
        <p:blipFill>
          <a:blip r:embed="rId7" cstate="print"/>
          <a:srcRect/>
          <a:stretch>
            <a:fillRect/>
          </a:stretch>
        </p:blipFill>
        <p:spPr bwMode="auto">
          <a:xfrm>
            <a:off x="709613" y="1784350"/>
            <a:ext cx="5372100" cy="3114675"/>
          </a:xfrm>
          <a:prstGeom prst="rect">
            <a:avLst/>
          </a:prstGeom>
          <a:noFill/>
          <a:ln w="9525">
            <a:noFill/>
            <a:miter lim="800000"/>
            <a:headEnd/>
            <a:tailEnd/>
          </a:ln>
        </p:spPr>
      </p:pic>
      <p:pic>
        <p:nvPicPr>
          <p:cNvPr id="41" name="Picture 40" descr="fig5-3_PPT_6.gif"/>
          <p:cNvPicPr>
            <a:picLocks noChangeAspect="1"/>
          </p:cNvPicPr>
          <p:nvPr/>
        </p:nvPicPr>
        <p:blipFill>
          <a:blip r:embed="rId8" cstate="print"/>
          <a:srcRect/>
          <a:stretch>
            <a:fillRect/>
          </a:stretch>
        </p:blipFill>
        <p:spPr bwMode="auto">
          <a:xfrm>
            <a:off x="709613" y="1784350"/>
            <a:ext cx="5372100" cy="3114675"/>
          </a:xfrm>
          <a:prstGeom prst="rect">
            <a:avLst/>
          </a:prstGeom>
          <a:noFill/>
          <a:ln w="9525">
            <a:noFill/>
            <a:miter lim="800000"/>
            <a:headEnd/>
            <a:tailEnd/>
          </a:ln>
        </p:spPr>
      </p:pic>
      <p:pic>
        <p:nvPicPr>
          <p:cNvPr id="42" name="Picture 41" descr="fig5-3_PPT_7.gif"/>
          <p:cNvPicPr>
            <a:picLocks noChangeAspect="1"/>
          </p:cNvPicPr>
          <p:nvPr/>
        </p:nvPicPr>
        <p:blipFill>
          <a:blip r:embed="rId9" cstate="print"/>
          <a:srcRect/>
          <a:stretch>
            <a:fillRect/>
          </a:stretch>
        </p:blipFill>
        <p:spPr bwMode="auto">
          <a:xfrm>
            <a:off x="709613" y="1784350"/>
            <a:ext cx="5372100" cy="3114675"/>
          </a:xfrm>
          <a:prstGeom prst="rect">
            <a:avLst/>
          </a:prstGeom>
          <a:noFill/>
          <a:ln w="9525">
            <a:noFill/>
            <a:miter lim="800000"/>
            <a:headEnd/>
            <a:tailEnd/>
          </a:ln>
        </p:spPr>
      </p:pic>
      <p:sp>
        <p:nvSpPr>
          <p:cNvPr id="24593" name="Text Box 26"/>
          <p:cNvSpPr txBox="1">
            <a:spLocks noChangeArrowheads="1"/>
          </p:cNvSpPr>
          <p:nvPr/>
        </p:nvSpPr>
        <p:spPr bwMode="auto">
          <a:xfrm>
            <a:off x="1897063" y="1306513"/>
            <a:ext cx="3662349" cy="307777"/>
          </a:xfrm>
          <a:prstGeom prst="rect">
            <a:avLst/>
          </a:prstGeom>
          <a:noFill/>
          <a:ln w="9525">
            <a:noFill/>
            <a:miter lim="800000"/>
            <a:headEnd/>
            <a:tailEnd/>
          </a:ln>
        </p:spPr>
        <p:txBody>
          <a:bodyPr wrap="none">
            <a:spAutoFit/>
          </a:bodyPr>
          <a:lstStyle/>
          <a:p>
            <a:r>
              <a:rPr lang="el-GR" dirty="0" smtClean="0">
                <a:solidFill>
                  <a:srgbClr val="8A3A6A"/>
                </a:solidFill>
              </a:rPr>
              <a:t>Μισθοί στην Ευρώπη και στο Νέο Κόσμο</a:t>
            </a:r>
            <a:endParaRPr lang="en-US" dirty="0">
              <a:solidFill>
                <a:srgbClr val="8A3A6A"/>
              </a:solidFill>
            </a:endParaRPr>
          </a:p>
        </p:txBody>
      </p:sp>
      <p:sp>
        <p:nvSpPr>
          <p:cNvPr id="26651" name="Text Box 27"/>
          <p:cNvSpPr txBox="1">
            <a:spLocks noChangeArrowheads="1"/>
          </p:cNvSpPr>
          <p:nvPr/>
        </p:nvSpPr>
        <p:spPr bwMode="auto">
          <a:xfrm>
            <a:off x="652463" y="5211764"/>
            <a:ext cx="5368925" cy="1846659"/>
          </a:xfrm>
          <a:prstGeom prst="rect">
            <a:avLst/>
          </a:prstGeom>
          <a:noFill/>
          <a:ln w="9525">
            <a:noFill/>
            <a:miter lim="800000"/>
            <a:headEnd/>
            <a:tailEnd/>
          </a:ln>
        </p:spPr>
        <p:txBody>
          <a:bodyPr wrap="square">
            <a:spAutoFit/>
          </a:bodyPr>
          <a:lstStyle/>
          <a:p>
            <a:pPr>
              <a:spcBef>
                <a:spcPct val="10000"/>
              </a:spcBef>
              <a:spcAft>
                <a:spcPct val="10000"/>
              </a:spcAft>
            </a:pPr>
            <a:r>
              <a:rPr lang="el-GR" sz="1800" b="0" dirty="0" smtClean="0"/>
              <a:t>Η μετανάστευση επίσης επιβράδυνε την αύξηση των μισθών στο Νέο Κόσμο σε σχέση με το επίπεδο που θα ήταν χωρίς τη μετανάστευση, και επέτρεψε μια ελαφρώς ταχύτερη αύξηση των μισθών στην Ευρώπη</a:t>
            </a:r>
            <a:r>
              <a:rPr lang="el-GR" sz="2000" b="0" dirty="0" smtClean="0"/>
              <a:t>. </a:t>
            </a:r>
            <a:endParaRPr lang="en-US" sz="2000" b="0" dirty="0"/>
          </a:p>
          <a:p>
            <a:endParaRPr lang="en-US" sz="20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2211"/>
                                        </p:tgtEl>
                                        <p:attrNameLst>
                                          <p:attrName>style.visibility</p:attrName>
                                        </p:attrNameLst>
                                      </p:cBhvr>
                                      <p:to>
                                        <p:strVal val="visible"/>
                                      </p:to>
                                    </p:set>
                                    <p:animEffect transition="in" filter="wipe(left)">
                                      <p:cBhvr>
                                        <p:cTn id="7" dur="500"/>
                                        <p:tgtEl>
                                          <p:spTgt spid="8622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62213"/>
                                        </p:tgtEl>
                                        <p:attrNameLst>
                                          <p:attrName>style.visibility</p:attrName>
                                        </p:attrNameLst>
                                      </p:cBhvr>
                                      <p:to>
                                        <p:strVal val="visible"/>
                                      </p:to>
                                    </p:set>
                                    <p:animEffect transition="in" filter="wipe(left)">
                                      <p:cBhvr>
                                        <p:cTn id="11" dur="500"/>
                                        <p:tgtEl>
                                          <p:spTgt spid="862213"/>
                                        </p:tgtEl>
                                      </p:cBhvr>
                                    </p:animEffect>
                                  </p:childTnLst>
                                </p:cTn>
                              </p:par>
                            </p:childTnLst>
                          </p:cTn>
                        </p:par>
                        <p:par>
                          <p:cTn id="12" fill="hold">
                            <p:stCondLst>
                              <p:cond delay="1000"/>
                            </p:stCondLst>
                            <p:childTnLst>
                              <p:par>
                                <p:cTn id="13" presetID="2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2"/>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7" dur="500"/>
                                        <p:tgtEl>
                                          <p:spTgt spid="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up)">
                                      <p:cBhvr>
                                        <p:cTn id="29" dur="1000"/>
                                        <p:tgtEl>
                                          <p:spTgt spid="37"/>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1000"/>
                                        <p:tgtEl>
                                          <p:spTgt spid="36"/>
                                        </p:tgtEl>
                                      </p:cBhvr>
                                    </p:animEffect>
                                  </p:childTnLst>
                                </p:cTn>
                              </p:par>
                            </p:childTnLst>
                          </p:cTn>
                        </p:par>
                        <p:par>
                          <p:cTn id="34" fill="hold">
                            <p:stCondLst>
                              <p:cond delay="4500"/>
                            </p:stCondLst>
                            <p:childTnLst>
                              <p:par>
                                <p:cTn id="35" presetID="22" presetClass="entr" presetSubtype="8"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1000"/>
                                        <p:tgtEl>
                                          <p:spTgt spid="38"/>
                                        </p:tgtEl>
                                      </p:cBhvr>
                                    </p:animEffect>
                                  </p:childTnLst>
                                </p:cTn>
                              </p:par>
                            </p:childTnLst>
                          </p:cTn>
                        </p:par>
                        <p:par>
                          <p:cTn id="38" fill="hold">
                            <p:stCondLst>
                              <p:cond delay="5500"/>
                            </p:stCondLst>
                            <p:childTnLst>
                              <p:par>
                                <p:cTn id="39" presetID="22" presetClass="entr" presetSubtype="8"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left)">
                                      <p:cBhvr>
                                        <p:cTn id="41" dur="750"/>
                                        <p:tgtEl>
                                          <p:spTgt spid="41"/>
                                        </p:tgtEl>
                                      </p:cBhvr>
                                    </p:animEffect>
                                  </p:childTnLst>
                                </p:cTn>
                              </p:par>
                            </p:childTnLst>
                          </p:cTn>
                        </p:par>
                        <p:par>
                          <p:cTn id="42" fill="hold">
                            <p:stCondLst>
                              <p:cond delay="6250"/>
                            </p:stCondLst>
                            <p:childTnLst>
                              <p:par>
                                <p:cTn id="43" presetID="22" presetClass="entr" presetSubtype="8" fill="hold"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1000"/>
                                        <p:tgtEl>
                                          <p:spTgt spid="42"/>
                                        </p:tgtEl>
                                      </p:cBhvr>
                                    </p:animEffect>
                                  </p:childTnLst>
                                </p:cTn>
                              </p:par>
                            </p:childTnLst>
                          </p:cTn>
                        </p:par>
                        <p:par>
                          <p:cTn id="46" fill="hold">
                            <p:stCondLst>
                              <p:cond delay="7250"/>
                            </p:stCondLst>
                            <p:childTnLst>
                              <p:par>
                                <p:cTn id="47" presetID="22" presetClass="entr" presetSubtype="8" fill="hold"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left)">
                                      <p:cBhvr>
                                        <p:cTn id="49" dur="1000"/>
                                        <p:tgtEl>
                                          <p:spTgt spid="39"/>
                                        </p:tgtEl>
                                      </p:cBhvr>
                                    </p:animEffect>
                                  </p:childTnLst>
                                </p:cTn>
                              </p:par>
                            </p:childTnLst>
                          </p:cTn>
                        </p:par>
                        <p:par>
                          <p:cTn id="50" fill="hold">
                            <p:stCondLst>
                              <p:cond delay="8250"/>
                            </p:stCondLst>
                            <p:childTnLst>
                              <p:par>
                                <p:cTn id="51" presetID="22" presetClass="entr" presetSubtype="8" fill="hold"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left)">
                                      <p:cBhvr>
                                        <p:cTn id="53" dur="1000"/>
                                        <p:tgtEl>
                                          <p:spTgt spid="40"/>
                                        </p:tgtEl>
                                      </p:cBhvr>
                                    </p:animEffect>
                                  </p:childTnLst>
                                </p:cTn>
                              </p:par>
                            </p:childTnLst>
                          </p:cTn>
                        </p:par>
                        <p:par>
                          <p:cTn id="54" fill="hold">
                            <p:stCondLst>
                              <p:cond delay="9250"/>
                            </p:stCondLst>
                            <p:childTnLst>
                              <p:par>
                                <p:cTn id="55" presetID="22" presetClass="entr" presetSubtype="8"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left)">
                                      <p:cBhvr>
                                        <p:cTn id="57" dur="500"/>
                                        <p:tgtEl>
                                          <p:spTgt spid="21"/>
                                        </p:tgtEl>
                                      </p:cBhvr>
                                    </p:animEffect>
                                  </p:childTnLst>
                                </p:cTn>
                              </p:par>
                            </p:childTnLst>
                          </p:cTn>
                        </p:par>
                        <p:par>
                          <p:cTn id="58" fill="hold">
                            <p:stCondLst>
                              <p:cond delay="9750"/>
                            </p:stCondLst>
                            <p:childTnLst>
                              <p:par>
                                <p:cTn id="59" presetID="22" presetClass="entr" presetSubtype="8" fill="hold" grpId="0"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500"/>
                                        <p:tgtEl>
                                          <p:spTgt spid="4"/>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6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62211" grpId="0" autoUpdateAnimBg="0"/>
      <p:bldP spid="862213" grpId="0" autoUpdateAnimBg="0"/>
      <p:bldP spid="19" grpId="0" animBg="1"/>
      <p:bldP spid="21" grpId="0"/>
      <p:bldP spid="34" grpId="0" animBg="1"/>
      <p:bldP spid="2665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8142287" cy="4179887"/>
          </a:xfrm>
          <a:prstGeom prst="rect">
            <a:avLst/>
          </a:prstGeom>
          <a:noFill/>
          <a:ln w="9525">
            <a:noFill/>
            <a:miter lim="800000"/>
            <a:headEnd/>
            <a:tailEnd/>
          </a:ln>
        </p:spPr>
        <p:txBody>
          <a:bodyPr/>
          <a:lstStyle/>
          <a:p>
            <a:pPr marL="465138" indent="-465138">
              <a:spcBef>
                <a:spcPct val="10000"/>
              </a:spcBef>
              <a:spcAft>
                <a:spcPct val="10000"/>
              </a:spcAft>
            </a:pPr>
            <a:r>
              <a:rPr lang="en-US" sz="2400" b="0" dirty="0"/>
              <a:t>8. 	</a:t>
            </a:r>
            <a:r>
              <a:rPr lang="el-GR" sz="2400" b="0" dirty="0" smtClean="0"/>
              <a:t>Σύμφωνα με το θεώρημα</a:t>
            </a:r>
            <a:r>
              <a:rPr lang="en-US" sz="2400" b="0" dirty="0" smtClean="0"/>
              <a:t> </a:t>
            </a:r>
            <a:r>
              <a:rPr lang="en-US" sz="2400" b="0" dirty="0" err="1" smtClean="0"/>
              <a:t>Rybczynski</a:t>
            </a:r>
            <a:r>
              <a:rPr lang="el-GR" sz="2400" b="0" dirty="0" smtClean="0"/>
              <a:t>, οι ΞΑΕ θα οδηγήσουν σε μια αύξηση της παραγωγής στον κλάδο έντασης κεφαλαίου και σε μια μείωση της παραγωγής στον κλάδο έντασης εργασίας. </a:t>
            </a:r>
            <a:r>
              <a:rPr lang="en-US" sz="2400" b="0" dirty="0" smtClean="0"/>
              <a:t> </a:t>
            </a:r>
            <a:endParaRPr lang="en-US" sz="2400" b="0" dirty="0"/>
          </a:p>
        </p:txBody>
      </p:sp>
      <p:sp>
        <p:nvSpPr>
          <p:cNvPr id="136194"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136195" name="Text Box 5"/>
          <p:cNvSpPr txBox="1">
            <a:spLocks noChangeArrowheads="1"/>
          </p:cNvSpPr>
          <p:nvPr/>
        </p:nvSpPr>
        <p:spPr bwMode="auto">
          <a:xfrm>
            <a:off x="566738" y="423863"/>
            <a:ext cx="2786062"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136196"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8142287" cy="4483780"/>
          </a:xfrm>
          <a:prstGeom prst="rect">
            <a:avLst/>
          </a:prstGeom>
          <a:noFill/>
          <a:ln w="9525">
            <a:noFill/>
            <a:miter lim="800000"/>
            <a:headEnd/>
            <a:tailEnd/>
          </a:ln>
        </p:spPr>
        <p:txBody>
          <a:bodyPr/>
          <a:lstStyle/>
          <a:p>
            <a:pPr marL="465138" indent="-465138">
              <a:spcBef>
                <a:spcPct val="10000"/>
              </a:spcBef>
              <a:spcAft>
                <a:spcPct val="10000"/>
              </a:spcAft>
            </a:pPr>
            <a:r>
              <a:rPr lang="en-US" sz="2400" b="0" dirty="0"/>
              <a:t>9. 	</a:t>
            </a:r>
            <a:r>
              <a:rPr lang="el-GR" sz="2400" b="0" dirty="0" smtClean="0"/>
              <a:t>Η μετακίνηση κεφαλαίου και εργασίας προκαλεί συνολικά κέρδη τόσο για τις χώρες προέλευσης όσο και για τις χώρες υποδοχής, υπό την προϋπόθεση ότι το εισόδημα των μεταναστών περιλαμβάνεται στην ευημερία της χώρας προέλευσης. Επομένως, υπάρχουν οφέλη σε παγκόσμιο επίπεδο από τη μετανάστευση και τις ΞΑΕ. </a:t>
            </a:r>
            <a:endParaRPr lang="en-US" sz="2400" b="0" dirty="0"/>
          </a:p>
        </p:txBody>
      </p:sp>
      <p:sp>
        <p:nvSpPr>
          <p:cNvPr id="138242"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138243" name="Text Box 5"/>
          <p:cNvSpPr txBox="1">
            <a:spLocks noChangeArrowheads="1"/>
          </p:cNvSpPr>
          <p:nvPr/>
        </p:nvSpPr>
        <p:spPr bwMode="auto">
          <a:xfrm>
            <a:off x="566738" y="423863"/>
            <a:ext cx="2916691"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138244"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1189038" y="1408113"/>
            <a:ext cx="7229475" cy="4179887"/>
          </a:xfrm>
          <a:prstGeom prst="rect">
            <a:avLst/>
          </a:prstGeom>
          <a:noFill/>
          <a:ln w="9525">
            <a:noFill/>
            <a:miter lim="800000"/>
            <a:headEnd/>
            <a:tailEnd/>
          </a:ln>
        </p:spPr>
        <p:txBody>
          <a:bodyPr/>
          <a:lstStyle/>
          <a:p>
            <a:pPr>
              <a:lnSpc>
                <a:spcPct val="150000"/>
              </a:lnSpc>
              <a:spcBef>
                <a:spcPct val="10000"/>
              </a:spcBef>
              <a:spcAft>
                <a:spcPct val="10000"/>
              </a:spcAft>
            </a:pPr>
            <a:r>
              <a:rPr lang="el-GR" sz="2000" dirty="0" smtClean="0"/>
              <a:t>Υπόδειγμα συγκεκριμένων συντελεστών</a:t>
            </a:r>
            <a:endParaRPr lang="en-US" sz="2000" dirty="0"/>
          </a:p>
          <a:p>
            <a:pPr>
              <a:lnSpc>
                <a:spcPct val="150000"/>
              </a:lnSpc>
              <a:spcBef>
                <a:spcPct val="10000"/>
              </a:spcBef>
              <a:spcAft>
                <a:spcPct val="10000"/>
              </a:spcAft>
            </a:pPr>
            <a:r>
              <a:rPr lang="el-GR" sz="2000" dirty="0" smtClean="0"/>
              <a:t>Θεώρημα </a:t>
            </a:r>
            <a:r>
              <a:rPr lang="en-US" sz="2000" dirty="0" err="1" smtClean="0"/>
              <a:t>Rybczynski</a:t>
            </a:r>
            <a:r>
              <a:rPr lang="en-US" sz="2000" dirty="0" smtClean="0"/>
              <a:t> </a:t>
            </a:r>
            <a:endParaRPr lang="pt-BR" sz="2000" dirty="0"/>
          </a:p>
          <a:p>
            <a:pPr>
              <a:lnSpc>
                <a:spcPct val="150000"/>
              </a:lnSpc>
              <a:spcBef>
                <a:spcPct val="10000"/>
              </a:spcBef>
              <a:spcAft>
                <a:spcPct val="10000"/>
              </a:spcAft>
            </a:pPr>
            <a:r>
              <a:rPr lang="el-GR" sz="2000" dirty="0" smtClean="0"/>
              <a:t>Εντατικοποίηση τιμής συντελεστή </a:t>
            </a:r>
            <a:endParaRPr lang="en-US" sz="2000" dirty="0"/>
          </a:p>
          <a:p>
            <a:pPr>
              <a:lnSpc>
                <a:spcPct val="150000"/>
              </a:lnSpc>
              <a:spcBef>
                <a:spcPct val="10000"/>
              </a:spcBef>
              <a:spcAft>
                <a:spcPct val="10000"/>
              </a:spcAft>
            </a:pPr>
            <a:r>
              <a:rPr lang="el-GR" sz="2000" dirty="0" smtClean="0"/>
              <a:t>Πραγματική προστιθέμενη αξία </a:t>
            </a:r>
            <a:endParaRPr lang="en-US" sz="2000" dirty="0"/>
          </a:p>
          <a:p>
            <a:pPr>
              <a:lnSpc>
                <a:spcPct val="150000"/>
              </a:lnSpc>
              <a:spcBef>
                <a:spcPct val="10000"/>
              </a:spcBef>
              <a:spcAft>
                <a:spcPct val="10000"/>
              </a:spcAft>
            </a:pPr>
            <a:r>
              <a:rPr lang="el-GR" sz="2000" dirty="0" smtClean="0"/>
              <a:t>Ξένη άμεση επένδυση (ΞΑΕ)</a:t>
            </a:r>
            <a:endParaRPr lang="en-US" sz="2000" dirty="0"/>
          </a:p>
          <a:p>
            <a:pPr>
              <a:lnSpc>
                <a:spcPct val="150000"/>
              </a:lnSpc>
              <a:spcBef>
                <a:spcPct val="10000"/>
              </a:spcBef>
              <a:spcAft>
                <a:spcPct val="10000"/>
              </a:spcAft>
            </a:pPr>
            <a:r>
              <a:rPr lang="el-GR" sz="2000" dirty="0" smtClean="0"/>
              <a:t>Ισορροπία με </a:t>
            </a:r>
            <a:r>
              <a:rPr lang="el-GR" sz="2000" smtClean="0"/>
              <a:t>πλήρη μετανάστευση</a:t>
            </a:r>
            <a:endParaRPr lang="en-US" sz="2000" dirty="0"/>
          </a:p>
          <a:p>
            <a:pPr>
              <a:lnSpc>
                <a:spcPct val="150000"/>
              </a:lnSpc>
              <a:spcBef>
                <a:spcPct val="10000"/>
              </a:spcBef>
              <a:spcAft>
                <a:spcPct val="10000"/>
              </a:spcAft>
            </a:pPr>
            <a:endParaRPr lang="en-US" sz="2000" b="0" dirty="0"/>
          </a:p>
        </p:txBody>
      </p:sp>
      <p:sp>
        <p:nvSpPr>
          <p:cNvPr id="140290"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8" name="Text Box 5"/>
          <p:cNvSpPr txBox="1">
            <a:spLocks noChangeArrowheads="1"/>
          </p:cNvSpPr>
          <p:nvPr/>
        </p:nvSpPr>
        <p:spPr bwMode="auto">
          <a:xfrm>
            <a:off x="566738" y="423863"/>
            <a:ext cx="2510291"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ΟΡΟΙ-ΚΛΕΙΔΙΑ</a:t>
            </a:r>
            <a:endParaRPr lang="en-US" sz="2400" dirty="0">
              <a:solidFill>
                <a:srgbClr val="007589"/>
              </a:solidFill>
            </a:endParaRPr>
          </a:p>
        </p:txBody>
      </p:sp>
      <p:cxnSp>
        <p:nvCxnSpPr>
          <p:cNvPr id="9"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58114"/>
                                        </p:tgtEl>
                                        <p:attrNameLst>
                                          <p:attrName>style.visibility</p:attrName>
                                        </p:attrNameLst>
                                      </p:cBhvr>
                                      <p:to>
                                        <p:strVal val="visible"/>
                                      </p:to>
                                    </p:set>
                                    <p:animEffect transition="in" filter="wipe(left)">
                                      <p:cBhvr>
                                        <p:cTn id="16"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623888" y="1401763"/>
            <a:ext cx="7140575" cy="5078313"/>
          </a:xfrm>
          <a:prstGeom prst="rect">
            <a:avLst/>
          </a:prstGeom>
          <a:noFill/>
          <a:ln w="9525" algn="ctr">
            <a:noFill/>
            <a:miter lim="800000"/>
            <a:headEnd/>
            <a:tailEnd/>
          </a:ln>
        </p:spPr>
        <p:txBody>
          <a:bodyPr>
            <a:spAutoFit/>
          </a:bodyPr>
          <a:lstStyle/>
          <a:p>
            <a:pPr>
              <a:spcBef>
                <a:spcPct val="20000"/>
              </a:spcBef>
            </a:pPr>
            <a:r>
              <a:rPr lang="el-GR" sz="2000" b="0" dirty="0" smtClean="0"/>
              <a:t>Η παγκοσμιοποίηση μετέτρεψε 200 εκατομμύρια ανθρώπους σε μετανάστες-εργαζόμενους τις τελευταίες δεκαετίες. </a:t>
            </a:r>
            <a:endParaRPr lang="en-US" sz="2000" b="0" dirty="0"/>
          </a:p>
          <a:p>
            <a:pPr>
              <a:spcBef>
                <a:spcPct val="20000"/>
              </a:spcBef>
            </a:pPr>
            <a:endParaRPr lang="en-US" sz="2000" b="0" dirty="0"/>
          </a:p>
          <a:p>
            <a:pPr>
              <a:spcBef>
                <a:spcPct val="20000"/>
              </a:spcBef>
            </a:pPr>
            <a:r>
              <a:rPr lang="el-GR" sz="2000" b="0" dirty="0" smtClean="0"/>
              <a:t>Το ένα πέμπτο αυτών είναι Ευρωπαίοι, λιγότερο από το ένα δέκατο είναι Αφρικανοί και το 3 τοις εκατό είναι από τη Λατινική Αμερική. </a:t>
            </a:r>
            <a:endParaRPr lang="en-US" sz="2000" b="0" dirty="0"/>
          </a:p>
          <a:p>
            <a:pPr>
              <a:spcBef>
                <a:spcPct val="20000"/>
              </a:spcBef>
            </a:pPr>
            <a:endParaRPr lang="en-US" sz="2000" b="0" dirty="0"/>
          </a:p>
          <a:p>
            <a:pPr>
              <a:spcBef>
                <a:spcPct val="20000"/>
              </a:spcBef>
            </a:pPr>
            <a:r>
              <a:rPr lang="el-GR" sz="2000" b="0" dirty="0" smtClean="0"/>
              <a:t>Σήμερα η τάση αντιστρέφεται, μια μετατόπιση που γενικώς επηρεάζει εκείνους που ήλθαν από τις φτωχότερες περιοχές της Ευρώπης και από αναδυόμενες και αναπτυσσόμενες χώρες. </a:t>
            </a:r>
          </a:p>
          <a:p>
            <a:pPr>
              <a:spcBef>
                <a:spcPct val="20000"/>
              </a:spcBef>
            </a:pPr>
            <a:endParaRPr lang="en-US" sz="2000" b="0" dirty="0"/>
          </a:p>
          <a:p>
            <a:pPr>
              <a:spcBef>
                <a:spcPct val="20000"/>
              </a:spcBef>
            </a:pPr>
            <a:r>
              <a:rPr lang="el-GR" sz="2000" b="0" dirty="0" smtClean="0"/>
              <a:t>Αξιωματούχοι στον Διεθνή Οργανισμό Εργασίας των Ηνωμένων Εθνών ανησυχούν ότι 30 εκατομμύρια άνθρωποι σε όλο τον κόσμο θα μπορούσαν να χάσουν τα προς το ζην.  </a:t>
            </a:r>
            <a:endParaRPr lang="en-US" sz="2000" b="0" dirty="0"/>
          </a:p>
        </p:txBody>
      </p:sp>
      <p:grpSp>
        <p:nvGrpSpPr>
          <p:cNvPr id="19" name="Group 12"/>
          <p:cNvGrpSpPr>
            <a:grpSpLocks/>
          </p:cNvGrpSpPr>
          <p:nvPr/>
        </p:nvGrpSpPr>
        <p:grpSpPr bwMode="auto">
          <a:xfrm>
            <a:off x="493713" y="0"/>
            <a:ext cx="5662612" cy="820738"/>
            <a:chOff x="566739" y="4459460"/>
            <a:chExt cx="5662264" cy="820738"/>
          </a:xfrm>
        </p:grpSpPr>
        <p:pic>
          <p:nvPicPr>
            <p:cNvPr id="26629" name="Picture 13"/>
            <p:cNvPicPr>
              <a:picLocks noChangeAspect="1"/>
            </p:cNvPicPr>
            <p:nvPr/>
          </p:nvPicPr>
          <p:blipFill>
            <a:blip r:embed="rId3" cstate="print"/>
            <a:srcRect/>
            <a:stretch>
              <a:fillRect/>
            </a:stretch>
          </p:blipFill>
          <p:spPr bwMode="auto">
            <a:xfrm>
              <a:off x="828674" y="4497560"/>
              <a:ext cx="603027" cy="603027"/>
            </a:xfrm>
            <a:prstGeom prst="rect">
              <a:avLst/>
            </a:prstGeom>
            <a:noFill/>
            <a:ln w="9525">
              <a:noFill/>
              <a:miter lim="800000"/>
              <a:headEnd/>
              <a:tailEnd/>
            </a:ln>
          </p:spPr>
        </p:pic>
        <p:sp>
          <p:nvSpPr>
            <p:cNvPr id="2" name="Rectangle 3"/>
            <p:cNvSpPr txBox="1">
              <a:spLocks noChangeArrowheads="1"/>
            </p:cNvSpPr>
            <p:nvPr/>
          </p:nvSpPr>
          <p:spPr bwMode="auto">
            <a:xfrm>
              <a:off x="566739" y="4459460"/>
              <a:ext cx="5662264" cy="820738"/>
            </a:xfrm>
            <a:prstGeom prst="rect">
              <a:avLst/>
            </a:prstGeom>
            <a:noFill/>
            <a:ln w="9525">
              <a:noFill/>
              <a:miter lim="800000"/>
              <a:headEnd/>
              <a:tailEnd/>
            </a:ln>
          </p:spPr>
          <p:txBody>
            <a:bodyPr anchor="ctr"/>
            <a:lstStyle/>
            <a:p>
              <a:pPr eaLnBrk="0" hangingPunct="0">
                <a:defRPr/>
              </a:pPr>
              <a:r>
                <a:rPr lang="el-GR" sz="2800" kern="0" dirty="0" smtClean="0">
                  <a:solidFill>
                    <a:srgbClr val="69134B"/>
                  </a:solidFill>
                  <a:latin typeface="+mj-lt"/>
                  <a:ea typeface="+mj-ea"/>
                  <a:cs typeface="+mj-cs"/>
                </a:rPr>
                <a:t>ΠΡΩΤΟΣΕΛΙΔΟ</a:t>
              </a:r>
              <a:endParaRPr lang="en-US" sz="2800" kern="0" dirty="0">
                <a:solidFill>
                  <a:srgbClr val="69134B"/>
                </a:solidFill>
                <a:latin typeface="+mj-lt"/>
                <a:ea typeface="+mj-ea"/>
                <a:cs typeface="+mj-cs"/>
              </a:endParaRPr>
            </a:p>
          </p:txBody>
        </p:sp>
      </p:grpSp>
      <p:cxnSp>
        <p:nvCxnSpPr>
          <p:cNvPr id="26627" name="Straight Connector 7"/>
          <p:cNvCxnSpPr>
            <a:cxnSpLocks noChangeShapeType="1"/>
          </p:cNvCxnSpPr>
          <p:nvPr/>
        </p:nvCxnSpPr>
        <p:spPr bwMode="auto">
          <a:xfrm>
            <a:off x="479425" y="1289050"/>
            <a:ext cx="7658100" cy="0"/>
          </a:xfrm>
          <a:prstGeom prst="line">
            <a:avLst/>
          </a:prstGeom>
          <a:noFill/>
          <a:ln w="19050" cap="rnd" algn="ctr">
            <a:solidFill>
              <a:srgbClr val="9C3A45"/>
            </a:solidFill>
            <a:prstDash val="sysDash"/>
            <a:round/>
            <a:headEnd/>
            <a:tailEnd/>
          </a:ln>
        </p:spPr>
      </p:cxnSp>
      <p:sp>
        <p:nvSpPr>
          <p:cNvPr id="24" name="Rectangle 5"/>
          <p:cNvSpPr>
            <a:spLocks noChangeArrowheads="1"/>
          </p:cNvSpPr>
          <p:nvPr/>
        </p:nvSpPr>
        <p:spPr bwMode="auto">
          <a:xfrm>
            <a:off x="406400" y="776288"/>
            <a:ext cx="7351713" cy="366712"/>
          </a:xfrm>
          <a:prstGeom prst="rect">
            <a:avLst/>
          </a:prstGeom>
          <a:noFill/>
          <a:ln w="9525" algn="ctr">
            <a:noFill/>
            <a:miter lim="800000"/>
            <a:headEnd/>
            <a:tailEnd/>
          </a:ln>
        </p:spPr>
        <p:txBody>
          <a:bodyPr>
            <a:spAutoFit/>
          </a:bodyPr>
          <a:lstStyle/>
          <a:p>
            <a:pPr>
              <a:spcBef>
                <a:spcPct val="20000"/>
              </a:spcBef>
            </a:pPr>
            <a:r>
              <a:rPr lang="el-GR" sz="1800" dirty="0" smtClean="0">
                <a:solidFill>
                  <a:schemeClr val="accent2"/>
                </a:solidFill>
              </a:rPr>
              <a:t>Η Ευρώπη «Ξινίζει» στη Μετανάστευση Εργατικού Δυναμικού</a:t>
            </a:r>
            <a:endParaRPr lang="en-US" sz="1800" dirty="0">
              <a:solidFill>
                <a:schemeClr val="accent2"/>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plus(in)">
                                      <p:cBhvr>
                                        <p:cTn id="7" dur="2000"/>
                                        <p:tgtEl>
                                          <p:spTgt spid="19"/>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wipe(left)">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animEffect transition="in" filter="wipe(left)">
                                      <p:cBhvr>
                                        <p:cTn id="20" dur="500"/>
                                        <p:tgtEl>
                                          <p:spTgt spid="1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animEffect transition="in" filter="wipe(left)">
                                      <p:cBhvr>
                                        <p:cTn id="25" dur="500"/>
                                        <p:tgtEl>
                                          <p:spTgt spid="1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2">
                                            <p:txEl>
                                              <p:pRg st="6" end="6"/>
                                            </p:txEl>
                                          </p:spTgt>
                                        </p:tgtEl>
                                        <p:attrNameLst>
                                          <p:attrName>style.visibility</p:attrName>
                                        </p:attrNameLst>
                                      </p:cBhvr>
                                      <p:to>
                                        <p:strVal val="visible"/>
                                      </p:to>
                                    </p:set>
                                    <p:animEffect transition="in" filter="wipe(left)">
                                      <p:cBhvr>
                                        <p:cTn id="30"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39"/>
          <p:cNvGrpSpPr>
            <a:grpSpLocks/>
          </p:cNvGrpSpPr>
          <p:nvPr/>
        </p:nvGrpSpPr>
        <p:grpSpPr bwMode="auto">
          <a:xfrm>
            <a:off x="566738" y="1282700"/>
            <a:ext cx="7851775" cy="5157788"/>
            <a:chOff x="566738" y="2200275"/>
            <a:chExt cx="7805737" cy="4219575"/>
          </a:xfrm>
        </p:grpSpPr>
        <p:sp>
          <p:nvSpPr>
            <p:cNvPr id="28687" name="Rectangle 2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28688" name="Rectangle 30"/>
            <p:cNvSpPr>
              <a:spLocks noChangeArrowheads="1"/>
            </p:cNvSpPr>
            <p:nvPr/>
          </p:nvSpPr>
          <p:spPr bwMode="auto">
            <a:xfrm>
              <a:off x="581024" y="2219327"/>
              <a:ext cx="7772401" cy="243618"/>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28674" name="Rectangle 14"/>
          <p:cNvSpPr>
            <a:spLocks noChangeArrowheads="1"/>
          </p:cNvSpPr>
          <p:nvPr/>
        </p:nvSpPr>
        <p:spPr bwMode="auto">
          <a:xfrm>
            <a:off x="566738" y="476250"/>
            <a:ext cx="2681287" cy="190500"/>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862211" name="Rectangle 3"/>
          <p:cNvSpPr>
            <a:spLocks noGrp="1" noChangeArrowheads="1"/>
          </p:cNvSpPr>
          <p:nvPr>
            <p:ph type="title"/>
          </p:nvPr>
        </p:nvSpPr>
        <p:spPr>
          <a:xfrm>
            <a:off x="566738" y="0"/>
            <a:ext cx="8577262" cy="944563"/>
          </a:xfrm>
        </p:spPr>
        <p:txBody>
          <a:bodyPr/>
          <a:lstStyle/>
          <a:p>
            <a:r>
              <a:rPr lang="el-GR" dirty="0" smtClean="0">
                <a:solidFill>
                  <a:srgbClr val="668C6B"/>
                </a:solidFill>
              </a:rPr>
              <a:t>ΕΦΑΡΜΟΓΗ</a:t>
            </a:r>
            <a:endParaRPr lang="en-US" dirty="0" smtClean="0">
              <a:solidFill>
                <a:srgbClr val="668C6B"/>
              </a:solidFill>
            </a:endParaRPr>
          </a:p>
        </p:txBody>
      </p:sp>
      <p:sp>
        <p:nvSpPr>
          <p:cNvPr id="862213" name="Rectangle 5"/>
          <p:cNvSpPr>
            <a:spLocks noChangeArrowheads="1"/>
          </p:cNvSpPr>
          <p:nvPr/>
        </p:nvSpPr>
        <p:spPr bwMode="auto">
          <a:xfrm>
            <a:off x="566738" y="820738"/>
            <a:ext cx="857726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Μετανάστευση προς τις ΗΠΑ και την Ευρώπη Σήμερα</a:t>
            </a:r>
            <a:endParaRPr lang="en-US" sz="2400" dirty="0">
              <a:solidFill>
                <a:srgbClr val="356A41"/>
              </a:solidFill>
            </a:endParaRPr>
          </a:p>
        </p:txBody>
      </p:sp>
      <p:cxnSp>
        <p:nvCxnSpPr>
          <p:cNvPr id="28677" name="Straight Connector 12"/>
          <p:cNvCxnSpPr>
            <a:cxnSpLocks noChangeShapeType="1"/>
          </p:cNvCxnSpPr>
          <p:nvPr/>
        </p:nvCxnSpPr>
        <p:spPr bwMode="auto">
          <a:xfrm>
            <a:off x="566738" y="682625"/>
            <a:ext cx="2695575" cy="0"/>
          </a:xfrm>
          <a:prstGeom prst="line">
            <a:avLst/>
          </a:prstGeom>
          <a:noFill/>
          <a:ln w="19050" cap="rnd" algn="ctr">
            <a:solidFill>
              <a:srgbClr val="A4C695"/>
            </a:solidFill>
            <a:prstDash val="sysDash"/>
            <a:round/>
            <a:headEnd/>
            <a:tailEnd/>
          </a:ln>
        </p:spPr>
      </p:cxnSp>
      <p:sp>
        <p:nvSpPr>
          <p:cNvPr id="19" name="Text Box 7"/>
          <p:cNvSpPr txBox="1">
            <a:spLocks noChangeArrowheads="1"/>
          </p:cNvSpPr>
          <p:nvPr/>
        </p:nvSpPr>
        <p:spPr bwMode="auto">
          <a:xfrm>
            <a:off x="665163" y="1303338"/>
            <a:ext cx="2582862" cy="287337"/>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5-4 </a:t>
            </a:r>
            <a:r>
              <a:rPr lang="en-US" dirty="0">
                <a:solidFill>
                  <a:schemeClr val="bg2"/>
                </a:solidFill>
              </a:rPr>
              <a:t>(1 of 3)</a:t>
            </a:r>
          </a:p>
        </p:txBody>
      </p:sp>
      <p:sp>
        <p:nvSpPr>
          <p:cNvPr id="21" name="Rectangle 20"/>
          <p:cNvSpPr>
            <a:spLocks noChangeArrowheads="1"/>
          </p:cNvSpPr>
          <p:nvPr/>
        </p:nvSpPr>
        <p:spPr bwMode="auto">
          <a:xfrm>
            <a:off x="660400" y="4897438"/>
            <a:ext cx="7743825" cy="1372683"/>
          </a:xfrm>
          <a:prstGeom prst="rect">
            <a:avLst/>
          </a:prstGeom>
          <a:noFill/>
          <a:ln w="9525">
            <a:noFill/>
            <a:miter lim="800000"/>
            <a:headEnd/>
            <a:tailEnd/>
          </a:ln>
        </p:spPr>
        <p:txBody>
          <a:bodyPr>
            <a:spAutoFit/>
          </a:bodyPr>
          <a:lstStyle/>
          <a:p>
            <a:pPr>
              <a:spcBef>
                <a:spcPct val="10000"/>
              </a:spcBef>
              <a:spcAft>
                <a:spcPct val="10000"/>
              </a:spcAft>
            </a:pPr>
            <a:r>
              <a:rPr lang="el-GR" sz="1600" b="0" dirty="0" smtClean="0"/>
              <a:t>Το σχήμα αυτά δείχνει το ποσοστό των γεννηθέντων στο εξωτερικό ως ποσοστό του εργατικού δυναμικού των ΗΠΑ, κατηγοριοποιημένο ως προς το μορφωτικό επίπεδο. </a:t>
            </a:r>
            <a:endParaRPr lang="en-US" sz="1600" b="0" dirty="0"/>
          </a:p>
          <a:p>
            <a:pPr>
              <a:spcBef>
                <a:spcPct val="10000"/>
              </a:spcBef>
              <a:spcAft>
                <a:spcPct val="10000"/>
              </a:spcAft>
            </a:pPr>
            <a:r>
              <a:rPr lang="el-GR" sz="1600" b="0" dirty="0" smtClean="0"/>
              <a:t>Για παράδειγμα, ανάμεσα στους εργαζόμενους με μόνο 0 έως 8 έτη εκπαίδευσης, περισσότεροι από το 70% ήταν γεννημένοι στο εξωτερικό, ενώ από αυτούς με 9 έως 11 έτη εκπαίδευσης ήταν γεννημένοι στο εξωτερικό το 20%. </a:t>
            </a:r>
            <a:endParaRPr lang="en-US" sz="1600" b="0" dirty="0"/>
          </a:p>
        </p:txBody>
      </p:sp>
      <p:sp>
        <p:nvSpPr>
          <p:cNvPr id="34" name="Rectangle 33"/>
          <p:cNvSpPr>
            <a:spLocks noChangeArrowheads="1"/>
          </p:cNvSpPr>
          <p:nvPr/>
        </p:nvSpPr>
        <p:spPr bwMode="auto">
          <a:xfrm>
            <a:off x="698500" y="1687513"/>
            <a:ext cx="7600950" cy="3208337"/>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5" name="Picture 4"/>
          <p:cNvPicPr>
            <a:picLocks noChangeAspect="1"/>
          </p:cNvPicPr>
          <p:nvPr/>
        </p:nvPicPr>
        <p:blipFill>
          <a:blip r:embed="rId3" cstate="print"/>
          <a:srcRect/>
          <a:stretch>
            <a:fillRect/>
          </a:stretch>
        </p:blipFill>
        <p:spPr bwMode="auto">
          <a:xfrm>
            <a:off x="773113" y="1703388"/>
            <a:ext cx="7410450" cy="3190875"/>
          </a:xfrm>
          <a:prstGeom prst="rect">
            <a:avLst/>
          </a:prstGeom>
          <a:noFill/>
          <a:ln w="9525">
            <a:noFill/>
            <a:miter lim="800000"/>
            <a:headEnd/>
            <a:tailEnd/>
          </a:ln>
        </p:spPr>
      </p:pic>
      <p:pic>
        <p:nvPicPr>
          <p:cNvPr id="4" name="Picture 3"/>
          <p:cNvPicPr>
            <a:picLocks noChangeAspect="1"/>
          </p:cNvPicPr>
          <p:nvPr/>
        </p:nvPicPr>
        <p:blipFill>
          <a:blip r:embed="rId4" cstate="print"/>
          <a:srcRect/>
          <a:stretch>
            <a:fillRect/>
          </a:stretch>
        </p:blipFill>
        <p:spPr bwMode="auto">
          <a:xfrm>
            <a:off x="773113" y="1703388"/>
            <a:ext cx="7410450" cy="3190875"/>
          </a:xfrm>
          <a:prstGeom prst="rect">
            <a:avLst/>
          </a:prstGeom>
          <a:noFill/>
          <a:ln w="9525">
            <a:noFill/>
            <a:miter lim="800000"/>
            <a:headEnd/>
            <a:tailEnd/>
          </a:ln>
        </p:spPr>
      </p:pic>
      <p:pic>
        <p:nvPicPr>
          <p:cNvPr id="6" name="Picture 5"/>
          <p:cNvPicPr>
            <a:picLocks noChangeAspect="1"/>
          </p:cNvPicPr>
          <p:nvPr/>
        </p:nvPicPr>
        <p:blipFill>
          <a:blip r:embed="rId5" cstate="print"/>
          <a:srcRect/>
          <a:stretch>
            <a:fillRect/>
          </a:stretch>
        </p:blipFill>
        <p:spPr bwMode="auto">
          <a:xfrm>
            <a:off x="773113" y="1703388"/>
            <a:ext cx="7410450" cy="3190875"/>
          </a:xfrm>
          <a:prstGeom prst="rect">
            <a:avLst/>
          </a:prstGeom>
          <a:noFill/>
          <a:ln w="9525">
            <a:noFill/>
            <a:miter lim="800000"/>
            <a:headEnd/>
            <a:tailEnd/>
          </a:ln>
        </p:spPr>
      </p:pic>
      <p:pic>
        <p:nvPicPr>
          <p:cNvPr id="7" name="Picture 6"/>
          <p:cNvPicPr>
            <a:picLocks noChangeAspect="1"/>
          </p:cNvPicPr>
          <p:nvPr/>
        </p:nvPicPr>
        <p:blipFill>
          <a:blip r:embed="rId6" cstate="print"/>
          <a:srcRect/>
          <a:stretch>
            <a:fillRect/>
          </a:stretch>
        </p:blipFill>
        <p:spPr bwMode="auto">
          <a:xfrm>
            <a:off x="773113" y="1703388"/>
            <a:ext cx="7410450" cy="3190875"/>
          </a:xfrm>
          <a:prstGeom prst="rect">
            <a:avLst/>
          </a:prstGeom>
          <a:noFill/>
          <a:ln w="9525">
            <a:noFill/>
            <a:miter lim="800000"/>
            <a:headEnd/>
            <a:tailEnd/>
          </a:ln>
        </p:spPr>
      </p:pic>
      <p:pic>
        <p:nvPicPr>
          <p:cNvPr id="18" name="Picture 17"/>
          <p:cNvPicPr>
            <a:picLocks noChangeAspect="1"/>
          </p:cNvPicPr>
          <p:nvPr/>
        </p:nvPicPr>
        <p:blipFill>
          <a:blip r:embed="rId7" cstate="print"/>
          <a:srcRect/>
          <a:stretch>
            <a:fillRect/>
          </a:stretch>
        </p:blipFill>
        <p:spPr bwMode="auto">
          <a:xfrm>
            <a:off x="773113" y="1703388"/>
            <a:ext cx="7410450" cy="3190875"/>
          </a:xfrm>
          <a:prstGeom prst="rect">
            <a:avLst/>
          </a:prstGeom>
          <a:noFill/>
          <a:ln w="9525">
            <a:noFill/>
            <a:miter lim="800000"/>
            <a:headEnd/>
            <a:tailEnd/>
          </a:ln>
        </p:spPr>
      </p:pic>
      <p:sp>
        <p:nvSpPr>
          <p:cNvPr id="28686" name="Text Box 17"/>
          <p:cNvSpPr txBox="1">
            <a:spLocks noChangeArrowheads="1"/>
          </p:cNvSpPr>
          <p:nvPr/>
        </p:nvSpPr>
        <p:spPr bwMode="auto">
          <a:xfrm>
            <a:off x="3333750" y="1277938"/>
            <a:ext cx="5146409" cy="523220"/>
          </a:xfrm>
          <a:prstGeom prst="rect">
            <a:avLst/>
          </a:prstGeom>
          <a:noFill/>
          <a:ln w="9525">
            <a:noFill/>
            <a:miter lim="800000"/>
            <a:headEnd/>
            <a:tailEnd/>
          </a:ln>
        </p:spPr>
        <p:txBody>
          <a:bodyPr wrap="none">
            <a:spAutoFit/>
          </a:bodyPr>
          <a:lstStyle/>
          <a:p>
            <a:r>
              <a:rPr lang="el-GR" dirty="0" smtClean="0">
                <a:solidFill>
                  <a:srgbClr val="8A3A6A"/>
                </a:solidFill>
              </a:rPr>
              <a:t>Ποσοστό Εργατικού Δυναμικού στις ΗΠΑ Γεννημένου στο </a:t>
            </a:r>
          </a:p>
          <a:p>
            <a:r>
              <a:rPr lang="el-GR" dirty="0" smtClean="0">
                <a:solidFill>
                  <a:srgbClr val="8A3A6A"/>
                </a:solidFill>
              </a:rPr>
              <a:t>Εξωτερικό</a:t>
            </a:r>
            <a:r>
              <a:rPr lang="en-US" dirty="0" smtClean="0">
                <a:solidFill>
                  <a:srgbClr val="8A3A6A"/>
                </a:solidFill>
              </a:rPr>
              <a:t>, </a:t>
            </a:r>
            <a:r>
              <a:rPr lang="en-US" dirty="0">
                <a:solidFill>
                  <a:srgbClr val="8A3A6A"/>
                </a:solidFill>
              </a:rPr>
              <a:t>2008</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2211"/>
                                        </p:tgtEl>
                                        <p:attrNameLst>
                                          <p:attrName>style.visibility</p:attrName>
                                        </p:attrNameLst>
                                      </p:cBhvr>
                                      <p:to>
                                        <p:strVal val="visible"/>
                                      </p:to>
                                    </p:set>
                                    <p:animEffect transition="in" filter="wipe(left)">
                                      <p:cBhvr>
                                        <p:cTn id="7" dur="500"/>
                                        <p:tgtEl>
                                          <p:spTgt spid="8622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62213"/>
                                        </p:tgtEl>
                                        <p:attrNameLst>
                                          <p:attrName>style.visibility</p:attrName>
                                        </p:attrNameLst>
                                      </p:cBhvr>
                                      <p:to>
                                        <p:strVal val="visible"/>
                                      </p:to>
                                    </p:set>
                                    <p:animEffect transition="in" filter="wipe(left)">
                                      <p:cBhvr>
                                        <p:cTn id="11" dur="500"/>
                                        <p:tgtEl>
                                          <p:spTgt spid="862213"/>
                                        </p:tgtEl>
                                      </p:cBhvr>
                                    </p:animEffect>
                                  </p:childTnLst>
                                </p:cTn>
                              </p:par>
                            </p:childTnLst>
                          </p:cTn>
                        </p:par>
                        <p:par>
                          <p:cTn id="12" fill="hold">
                            <p:stCondLst>
                              <p:cond delay="1000"/>
                            </p:stCondLst>
                            <p:childTnLst>
                              <p:par>
                                <p:cTn id="13" presetID="2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2"/>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7" dur="500"/>
                                        <p:tgtEl>
                                          <p:spTgt spid="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21">
                                            <p:txEl>
                                              <p:pRg st="0" end="0"/>
                                            </p:txEl>
                                          </p:spTgt>
                                        </p:tgtEl>
                                        <p:attrNameLst>
                                          <p:attrName>style.visibility</p:attrName>
                                        </p:attrNameLst>
                                      </p:cBhvr>
                                      <p:to>
                                        <p:strVal val="visible"/>
                                      </p:to>
                                    </p:set>
                                    <p:animEffect transition="in" filter="wipe(left)">
                                      <p:cBhvr>
                                        <p:cTn id="29" dur="500"/>
                                        <p:tgtEl>
                                          <p:spTgt spid="21">
                                            <p:txEl>
                                              <p:pRg st="0" end="0"/>
                                            </p:txEl>
                                          </p:spTgt>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750"/>
                                        <p:tgtEl>
                                          <p:spTgt spid="4"/>
                                        </p:tgtEl>
                                      </p:cBhvr>
                                    </p:animEffect>
                                  </p:childTnLst>
                                </p:cTn>
                              </p:par>
                            </p:childTnLst>
                          </p:cTn>
                        </p:par>
                        <p:par>
                          <p:cTn id="34" fill="hold">
                            <p:stCondLst>
                              <p:cond delay="3750"/>
                            </p:stCondLst>
                            <p:childTnLst>
                              <p:par>
                                <p:cTn id="35" presetID="22" presetClass="entr" presetSubtype="8"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75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
                                            <p:txEl>
                                              <p:pRg st="1" end="1"/>
                                            </p:txEl>
                                          </p:spTgt>
                                        </p:tgtEl>
                                        <p:attrNameLst>
                                          <p:attrName>style.visibility</p:attrName>
                                        </p:attrNameLst>
                                      </p:cBhvr>
                                      <p:to>
                                        <p:strVal val="visible"/>
                                      </p:to>
                                    </p:set>
                                    <p:animEffect transition="in" filter="wipe(left)">
                                      <p:cBhvr>
                                        <p:cTn id="42" dur="500"/>
                                        <p:tgtEl>
                                          <p:spTgt spid="21">
                                            <p:txEl>
                                              <p:pRg st="1" end="1"/>
                                            </p:txEl>
                                          </p:spTgt>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750"/>
                                        <p:tgtEl>
                                          <p:spTgt spid="6"/>
                                        </p:tgtEl>
                                      </p:cBhvr>
                                    </p:animEffect>
                                  </p:childTnLst>
                                </p:cTn>
                              </p:par>
                            </p:childTnLst>
                          </p:cTn>
                        </p:par>
                        <p:par>
                          <p:cTn id="47" fill="hold">
                            <p:stCondLst>
                              <p:cond delay="1250"/>
                            </p:stCondLst>
                            <p:childTnLst>
                              <p:par>
                                <p:cTn id="48" presetID="22" presetClass="entr" presetSubtype="4"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down)">
                                      <p:cBhvr>
                                        <p:cTn id="50" dur="750"/>
                                        <p:tgtEl>
                                          <p:spTgt spid="7"/>
                                        </p:tgtEl>
                                      </p:cBhvr>
                                    </p:animEffect>
                                  </p:childTnLst>
                                </p:cTn>
                              </p:par>
                            </p:childTnLst>
                          </p:cTn>
                        </p:par>
                        <p:par>
                          <p:cTn id="51" fill="hold">
                            <p:stCondLst>
                              <p:cond delay="2000"/>
                            </p:stCondLst>
                            <p:childTnLst>
                              <p:par>
                                <p:cTn id="52" presetID="22" presetClass="entr" presetSubtype="4"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down)">
                                      <p:cBhvr>
                                        <p:cTn id="54"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1" grpId="0" autoUpdateAnimBg="0"/>
      <p:bldP spid="862213" grpId="0" autoUpdateAnimBg="0"/>
      <p:bldP spid="19" grpId="0" animBg="1"/>
      <p:bldP spid="21" grpId="0" uiExpand="1" build="p" bldLvl="2"/>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0721" name="Group 39"/>
          <p:cNvGrpSpPr>
            <a:grpSpLocks/>
          </p:cNvGrpSpPr>
          <p:nvPr/>
        </p:nvGrpSpPr>
        <p:grpSpPr bwMode="auto">
          <a:xfrm>
            <a:off x="566738" y="1282700"/>
            <a:ext cx="7851775" cy="5105400"/>
            <a:chOff x="566738" y="2200275"/>
            <a:chExt cx="7805737" cy="4219575"/>
          </a:xfrm>
        </p:grpSpPr>
        <p:sp>
          <p:nvSpPr>
            <p:cNvPr id="30738" name="Rectangle 2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30739" name="Rectangle 30"/>
            <p:cNvSpPr>
              <a:spLocks noChangeArrowheads="1"/>
            </p:cNvSpPr>
            <p:nvPr/>
          </p:nvSpPr>
          <p:spPr bwMode="auto">
            <a:xfrm>
              <a:off x="581024" y="2219327"/>
              <a:ext cx="7772401" cy="243618"/>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30722" name="Rectangle 14"/>
          <p:cNvSpPr>
            <a:spLocks noChangeArrowheads="1"/>
          </p:cNvSpPr>
          <p:nvPr/>
        </p:nvSpPr>
        <p:spPr bwMode="auto">
          <a:xfrm>
            <a:off x="566738" y="476250"/>
            <a:ext cx="2681287" cy="190500"/>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30723" name="Rectangle 3"/>
          <p:cNvSpPr>
            <a:spLocks noGrp="1" noChangeArrowheads="1"/>
          </p:cNvSpPr>
          <p:nvPr>
            <p:ph type="title"/>
          </p:nvPr>
        </p:nvSpPr>
        <p:spPr>
          <a:xfrm>
            <a:off x="566738" y="0"/>
            <a:ext cx="8577262" cy="944563"/>
          </a:xfrm>
        </p:spPr>
        <p:txBody>
          <a:bodyPr/>
          <a:lstStyle/>
          <a:p>
            <a:r>
              <a:rPr lang="el-GR" dirty="0" smtClean="0">
                <a:solidFill>
                  <a:srgbClr val="668C6B"/>
                </a:solidFill>
              </a:rPr>
              <a:t>ΕΦΑΡΜΟΓΗ</a:t>
            </a:r>
            <a:endParaRPr lang="en-US" dirty="0" smtClean="0">
              <a:solidFill>
                <a:srgbClr val="668C6B"/>
              </a:solidFill>
            </a:endParaRPr>
          </a:p>
        </p:txBody>
      </p:sp>
      <p:sp>
        <p:nvSpPr>
          <p:cNvPr id="30724" name="Rectangle 5"/>
          <p:cNvSpPr>
            <a:spLocks noChangeArrowheads="1"/>
          </p:cNvSpPr>
          <p:nvPr/>
        </p:nvSpPr>
        <p:spPr bwMode="auto">
          <a:xfrm>
            <a:off x="566738" y="820738"/>
            <a:ext cx="8577262"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Μετανάστευση προς τις ΗΠΑ και την Ευρώπη Σήμερα</a:t>
            </a:r>
            <a:endParaRPr lang="en-US" sz="2400" dirty="0" smtClean="0">
              <a:solidFill>
                <a:srgbClr val="356A41"/>
              </a:solidFill>
            </a:endParaRPr>
          </a:p>
        </p:txBody>
      </p:sp>
      <p:cxnSp>
        <p:nvCxnSpPr>
          <p:cNvPr id="30725" name="Straight Connector 12"/>
          <p:cNvCxnSpPr>
            <a:cxnSpLocks noChangeShapeType="1"/>
          </p:cNvCxnSpPr>
          <p:nvPr/>
        </p:nvCxnSpPr>
        <p:spPr bwMode="auto">
          <a:xfrm>
            <a:off x="566738" y="682625"/>
            <a:ext cx="2695575" cy="0"/>
          </a:xfrm>
          <a:prstGeom prst="line">
            <a:avLst/>
          </a:prstGeom>
          <a:noFill/>
          <a:ln w="19050" cap="rnd" algn="ctr">
            <a:solidFill>
              <a:srgbClr val="A4C695"/>
            </a:solidFill>
            <a:prstDash val="sysDash"/>
            <a:round/>
            <a:headEnd/>
            <a:tailEnd/>
          </a:ln>
        </p:spPr>
      </p:cxnSp>
      <p:sp>
        <p:nvSpPr>
          <p:cNvPr id="30726" name="Text Box 7"/>
          <p:cNvSpPr txBox="1">
            <a:spLocks noChangeArrowheads="1"/>
          </p:cNvSpPr>
          <p:nvPr/>
        </p:nvSpPr>
        <p:spPr bwMode="auto">
          <a:xfrm>
            <a:off x="665163" y="1303338"/>
            <a:ext cx="2582862" cy="287337"/>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5-4 </a:t>
            </a:r>
            <a:r>
              <a:rPr lang="en-US" dirty="0">
                <a:solidFill>
                  <a:schemeClr val="bg2"/>
                </a:solidFill>
              </a:rPr>
              <a:t>(2 </a:t>
            </a:r>
            <a:r>
              <a:rPr lang="el-GR" dirty="0" smtClean="0">
                <a:solidFill>
                  <a:schemeClr val="bg2"/>
                </a:solidFill>
              </a:rPr>
              <a:t>από</a:t>
            </a:r>
            <a:r>
              <a:rPr lang="en-US" dirty="0" smtClean="0">
                <a:solidFill>
                  <a:schemeClr val="bg2"/>
                </a:solidFill>
              </a:rPr>
              <a:t> </a:t>
            </a:r>
            <a:r>
              <a:rPr lang="en-US" dirty="0">
                <a:solidFill>
                  <a:schemeClr val="bg2"/>
                </a:solidFill>
              </a:rPr>
              <a:t>3)</a:t>
            </a:r>
          </a:p>
        </p:txBody>
      </p:sp>
      <p:sp>
        <p:nvSpPr>
          <p:cNvPr id="21" name="Rectangle 20"/>
          <p:cNvSpPr>
            <a:spLocks noChangeArrowheads="1"/>
          </p:cNvSpPr>
          <p:nvPr/>
        </p:nvSpPr>
        <p:spPr bwMode="auto">
          <a:xfrm>
            <a:off x="660400" y="4897438"/>
            <a:ext cx="7743825" cy="923330"/>
          </a:xfrm>
          <a:prstGeom prst="rect">
            <a:avLst/>
          </a:prstGeom>
          <a:noFill/>
          <a:ln w="9525">
            <a:noFill/>
            <a:miter lim="800000"/>
            <a:headEnd/>
            <a:tailEnd/>
          </a:ln>
        </p:spPr>
        <p:txBody>
          <a:bodyPr>
            <a:spAutoFit/>
          </a:bodyPr>
          <a:lstStyle/>
          <a:p>
            <a:pPr>
              <a:spcBef>
                <a:spcPct val="10000"/>
              </a:spcBef>
              <a:spcAft>
                <a:spcPct val="10000"/>
              </a:spcAft>
            </a:pPr>
            <a:r>
              <a:rPr lang="el-GR" sz="1800" b="0" dirty="0" smtClean="0"/>
              <a:t>Στο άλλο άκρο του φάσματος, οι γεννημένοι στο εξωτερικό αποτελούν το 16% των εργαζομένων που έχουν </a:t>
            </a:r>
            <a:r>
              <a:rPr lang="en-US" sz="1800" b="0" dirty="0" smtClean="0"/>
              <a:t>master</a:t>
            </a:r>
            <a:r>
              <a:rPr lang="el-GR" sz="1800" b="0" dirty="0" smtClean="0"/>
              <a:t> και άλλα επαγγελματικά πτυχία και σχεδόν το 30% εκείνων που έχουν διδακτορικό. </a:t>
            </a:r>
            <a:r>
              <a:rPr lang="en-US" sz="1800" b="0" dirty="0" smtClean="0"/>
              <a:t> </a:t>
            </a:r>
            <a:endParaRPr lang="en-US" sz="1800" b="0" dirty="0"/>
          </a:p>
        </p:txBody>
      </p:sp>
      <p:sp>
        <p:nvSpPr>
          <p:cNvPr id="30728" name="Rectangle 33"/>
          <p:cNvSpPr>
            <a:spLocks noChangeArrowheads="1"/>
          </p:cNvSpPr>
          <p:nvPr/>
        </p:nvSpPr>
        <p:spPr bwMode="auto">
          <a:xfrm>
            <a:off x="698500" y="1687513"/>
            <a:ext cx="7600950" cy="3208337"/>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30729" name="Picture 4"/>
          <p:cNvPicPr>
            <a:picLocks noChangeAspect="1"/>
          </p:cNvPicPr>
          <p:nvPr/>
        </p:nvPicPr>
        <p:blipFill>
          <a:blip r:embed="rId3" cstate="print"/>
          <a:srcRect/>
          <a:stretch>
            <a:fillRect/>
          </a:stretch>
        </p:blipFill>
        <p:spPr bwMode="auto">
          <a:xfrm>
            <a:off x="773113" y="1703388"/>
            <a:ext cx="7410450" cy="3190875"/>
          </a:xfrm>
          <a:prstGeom prst="rect">
            <a:avLst/>
          </a:prstGeom>
          <a:noFill/>
          <a:ln w="9525">
            <a:noFill/>
            <a:miter lim="800000"/>
            <a:headEnd/>
            <a:tailEnd/>
          </a:ln>
        </p:spPr>
      </p:pic>
      <p:pic>
        <p:nvPicPr>
          <p:cNvPr id="30730" name="Picture 3"/>
          <p:cNvPicPr>
            <a:picLocks noChangeAspect="1"/>
          </p:cNvPicPr>
          <p:nvPr/>
        </p:nvPicPr>
        <p:blipFill>
          <a:blip r:embed="rId4" cstate="print"/>
          <a:srcRect/>
          <a:stretch>
            <a:fillRect/>
          </a:stretch>
        </p:blipFill>
        <p:spPr bwMode="auto">
          <a:xfrm>
            <a:off x="773113" y="1703388"/>
            <a:ext cx="7410450" cy="3190875"/>
          </a:xfrm>
          <a:prstGeom prst="rect">
            <a:avLst/>
          </a:prstGeom>
          <a:noFill/>
          <a:ln w="9525">
            <a:noFill/>
            <a:miter lim="800000"/>
            <a:headEnd/>
            <a:tailEnd/>
          </a:ln>
        </p:spPr>
      </p:pic>
      <p:pic>
        <p:nvPicPr>
          <p:cNvPr id="30731" name="Picture 5"/>
          <p:cNvPicPr>
            <a:picLocks noChangeAspect="1"/>
          </p:cNvPicPr>
          <p:nvPr/>
        </p:nvPicPr>
        <p:blipFill>
          <a:blip r:embed="rId5" cstate="print"/>
          <a:srcRect/>
          <a:stretch>
            <a:fillRect/>
          </a:stretch>
        </p:blipFill>
        <p:spPr bwMode="auto">
          <a:xfrm>
            <a:off x="773113" y="1703388"/>
            <a:ext cx="7410450" cy="3190875"/>
          </a:xfrm>
          <a:prstGeom prst="rect">
            <a:avLst/>
          </a:prstGeom>
          <a:noFill/>
          <a:ln w="9525">
            <a:noFill/>
            <a:miter lim="800000"/>
            <a:headEnd/>
            <a:tailEnd/>
          </a:ln>
        </p:spPr>
      </p:pic>
      <p:pic>
        <p:nvPicPr>
          <p:cNvPr id="30732" name="Picture 6"/>
          <p:cNvPicPr>
            <a:picLocks noChangeAspect="1"/>
          </p:cNvPicPr>
          <p:nvPr/>
        </p:nvPicPr>
        <p:blipFill>
          <a:blip r:embed="rId6" cstate="print"/>
          <a:srcRect/>
          <a:stretch>
            <a:fillRect/>
          </a:stretch>
        </p:blipFill>
        <p:spPr bwMode="auto">
          <a:xfrm>
            <a:off x="773113" y="1703388"/>
            <a:ext cx="7410450" cy="3190875"/>
          </a:xfrm>
          <a:prstGeom prst="rect">
            <a:avLst/>
          </a:prstGeom>
          <a:noFill/>
          <a:ln w="9525">
            <a:noFill/>
            <a:miter lim="800000"/>
            <a:headEnd/>
            <a:tailEnd/>
          </a:ln>
        </p:spPr>
      </p:pic>
      <p:pic>
        <p:nvPicPr>
          <p:cNvPr id="30733" name="Picture 17"/>
          <p:cNvPicPr>
            <a:picLocks noChangeAspect="1"/>
          </p:cNvPicPr>
          <p:nvPr/>
        </p:nvPicPr>
        <p:blipFill>
          <a:blip r:embed="rId7" cstate="print"/>
          <a:srcRect/>
          <a:stretch>
            <a:fillRect/>
          </a:stretch>
        </p:blipFill>
        <p:spPr bwMode="auto">
          <a:xfrm>
            <a:off x="773113" y="1703388"/>
            <a:ext cx="7410450" cy="3190875"/>
          </a:xfrm>
          <a:prstGeom prst="rect">
            <a:avLst/>
          </a:prstGeom>
          <a:noFill/>
          <a:ln w="9525">
            <a:noFill/>
            <a:miter lim="800000"/>
            <a:headEnd/>
            <a:tailEnd/>
          </a:ln>
        </p:spPr>
      </p:pic>
      <p:pic>
        <p:nvPicPr>
          <p:cNvPr id="27" name="Picture 26"/>
          <p:cNvPicPr>
            <a:picLocks noChangeAspect="1"/>
          </p:cNvPicPr>
          <p:nvPr/>
        </p:nvPicPr>
        <p:blipFill>
          <a:blip r:embed="rId8" cstate="print"/>
          <a:srcRect/>
          <a:stretch>
            <a:fillRect/>
          </a:stretch>
        </p:blipFill>
        <p:spPr bwMode="auto">
          <a:xfrm>
            <a:off x="773113" y="1703388"/>
            <a:ext cx="7410450" cy="3190875"/>
          </a:xfrm>
          <a:prstGeom prst="rect">
            <a:avLst/>
          </a:prstGeom>
          <a:noFill/>
          <a:ln w="9525">
            <a:noFill/>
            <a:miter lim="800000"/>
            <a:headEnd/>
            <a:tailEnd/>
          </a:ln>
        </p:spPr>
      </p:pic>
      <p:pic>
        <p:nvPicPr>
          <p:cNvPr id="28" name="Picture 27"/>
          <p:cNvPicPr>
            <a:picLocks noChangeAspect="1"/>
          </p:cNvPicPr>
          <p:nvPr/>
        </p:nvPicPr>
        <p:blipFill>
          <a:blip r:embed="rId9" cstate="print"/>
          <a:srcRect/>
          <a:stretch>
            <a:fillRect/>
          </a:stretch>
        </p:blipFill>
        <p:spPr bwMode="auto">
          <a:xfrm>
            <a:off x="773113" y="1703388"/>
            <a:ext cx="7410450" cy="3190875"/>
          </a:xfrm>
          <a:prstGeom prst="rect">
            <a:avLst/>
          </a:prstGeom>
          <a:noFill/>
          <a:ln w="9525">
            <a:noFill/>
            <a:miter lim="800000"/>
            <a:headEnd/>
            <a:tailEnd/>
          </a:ln>
        </p:spPr>
      </p:pic>
      <p:pic>
        <p:nvPicPr>
          <p:cNvPr id="29" name="Picture 28"/>
          <p:cNvPicPr>
            <a:picLocks noChangeAspect="1"/>
          </p:cNvPicPr>
          <p:nvPr/>
        </p:nvPicPr>
        <p:blipFill>
          <a:blip r:embed="rId10" cstate="print"/>
          <a:srcRect/>
          <a:stretch>
            <a:fillRect/>
          </a:stretch>
        </p:blipFill>
        <p:spPr bwMode="auto">
          <a:xfrm>
            <a:off x="773113" y="1703388"/>
            <a:ext cx="7410450" cy="3190875"/>
          </a:xfrm>
          <a:prstGeom prst="rect">
            <a:avLst/>
          </a:prstGeom>
          <a:noFill/>
          <a:ln w="9525">
            <a:noFill/>
            <a:miter lim="800000"/>
            <a:headEnd/>
            <a:tailEnd/>
          </a:ln>
        </p:spPr>
      </p:pic>
      <p:sp>
        <p:nvSpPr>
          <p:cNvPr id="30737" name="Text Box 20"/>
          <p:cNvSpPr txBox="1">
            <a:spLocks noChangeArrowheads="1"/>
          </p:cNvSpPr>
          <p:nvPr/>
        </p:nvSpPr>
        <p:spPr bwMode="auto">
          <a:xfrm>
            <a:off x="3265488" y="1176338"/>
            <a:ext cx="5146409" cy="738664"/>
          </a:xfrm>
          <a:prstGeom prst="rect">
            <a:avLst/>
          </a:prstGeom>
          <a:noFill/>
          <a:ln w="9525">
            <a:noFill/>
            <a:miter lim="800000"/>
            <a:headEnd/>
            <a:tailEnd/>
          </a:ln>
        </p:spPr>
        <p:txBody>
          <a:bodyPr wrap="square">
            <a:spAutoFit/>
          </a:bodyPr>
          <a:lstStyle/>
          <a:p>
            <a:r>
              <a:rPr lang="el-GR" dirty="0" smtClean="0">
                <a:solidFill>
                  <a:srgbClr val="8A3A6A"/>
                </a:solidFill>
              </a:rPr>
              <a:t>Ποσοστό Εργατικού Δυναμικού στις ΗΠΑ Γεννημένου στο </a:t>
            </a:r>
          </a:p>
          <a:p>
            <a:r>
              <a:rPr lang="el-GR" dirty="0" smtClean="0">
                <a:solidFill>
                  <a:srgbClr val="8A3A6A"/>
                </a:solidFill>
              </a:rPr>
              <a:t>Εξωτερικό</a:t>
            </a:r>
            <a:r>
              <a:rPr lang="en-US" dirty="0" smtClean="0">
                <a:solidFill>
                  <a:srgbClr val="8A3A6A"/>
                </a:solidFill>
              </a:rPr>
              <a:t>, 2008</a:t>
            </a:r>
            <a:r>
              <a:rPr lang="el-GR" dirty="0" smtClean="0">
                <a:solidFill>
                  <a:srgbClr val="8A3A6A"/>
                </a:solidFill>
              </a:rPr>
              <a:t> (συνέχεια)</a:t>
            </a:r>
            <a:endParaRPr lang="en-US" dirty="0" smtClean="0">
              <a:solidFill>
                <a:srgbClr val="8A3A6A"/>
              </a:solidFill>
            </a:endParaRPr>
          </a:p>
          <a:p>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ipe(left)">
                                      <p:cBhvr>
                                        <p:cTn id="7" dur="500"/>
                                        <p:tgtEl>
                                          <p:spTgt spid="2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750"/>
                                        <p:tgtEl>
                                          <p:spTgt spid="27"/>
                                        </p:tgtEl>
                                      </p:cBhvr>
                                    </p:animEffect>
                                  </p:childTnLst>
                                </p:cTn>
                              </p:par>
                            </p:childTnLst>
                          </p:cTn>
                        </p:par>
                        <p:par>
                          <p:cTn id="12" fill="hold">
                            <p:stCondLst>
                              <p:cond delay="1250"/>
                            </p:stCondLst>
                            <p:childTnLst>
                              <p:par>
                                <p:cTn id="13" presetID="22" presetClass="entr" presetSubtype="4"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down)">
                                      <p:cBhvr>
                                        <p:cTn id="15" dur="750"/>
                                        <p:tgtEl>
                                          <p:spTgt spid="28"/>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bldLvl="2"/>
    </p:bldLst>
  </p:timing>
</p:sld>
</file>

<file path=ppt/theme/theme1.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21871</TotalTime>
  <Words>5546</Words>
  <Application>Microsoft Office PowerPoint</Application>
  <PresentationFormat>Προβολή στην οθόνη (4:3)</PresentationFormat>
  <Paragraphs>460</Paragraphs>
  <Slides>62</Slides>
  <Notes>61</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62</vt:i4>
      </vt:variant>
    </vt:vector>
  </HeadingPairs>
  <TitlesOfParts>
    <vt:vector size="64" baseType="lpstr">
      <vt:lpstr>2_Custom Design</vt:lpstr>
      <vt:lpstr>Equation</vt:lpstr>
      <vt:lpstr>Διαφάνεια 1</vt:lpstr>
      <vt:lpstr>Εισαγωγή</vt:lpstr>
      <vt:lpstr>Εισαγωγή</vt:lpstr>
      <vt:lpstr>1  Μετακίνηση Εργασίας Μεταξύ Χωρών: Μετανάστευση</vt:lpstr>
      <vt:lpstr>Διαφάνεια 5</vt:lpstr>
      <vt:lpstr>ΕΦΑΡΜΟΓΗ</vt:lpstr>
      <vt:lpstr>Διαφάνεια 7</vt:lpstr>
      <vt:lpstr>ΕΦΑΡΜΟΓΗ</vt:lpstr>
      <vt:lpstr>ΕΦΑΡΜΟΓΗ</vt:lpstr>
      <vt:lpstr>ΕΦΑΡΜΟΓΗ</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ΕΦΑΡΜΟΓΗ</vt:lpstr>
      <vt:lpstr>ΕΦΑΡΜΟΓΗ</vt:lpstr>
      <vt:lpstr>ΕΦΑΡΜΟΓΗ</vt:lpstr>
      <vt:lpstr>2  Μετακινήσεις Κεφαλαίου ανάμεσα σε Χώρες: Ξένες Άμεσες Επενδύσεις</vt:lpstr>
      <vt:lpstr>2 Μετακινήσεις Κεφαλαίου ανάμεσα σε Χώρες: Ξένες Άμεσες Επενδύσεις</vt:lpstr>
      <vt:lpstr>2 Μετακινήσεις Κεφαλαίου ανάμεσα σε Χώρες: Ξένες Άμεσες Επενδύσεις</vt:lpstr>
      <vt:lpstr>2 Μετακινήσεις Κεφαλαίου ανάμεσα σε Χώρες: Ξένες Άμεσες Επενδύσεις</vt:lpstr>
      <vt:lpstr>2 Μετακινήσεις Κεφαλαίου ανάμεσα σε Χώρες: Ξένες Άμεσες Επενδύσεις</vt:lpstr>
      <vt:lpstr>2 Μετακινήσεις Κεφαλαίου ανάμεσα σε Χώρες: Ξένες Άμεσες Επενδύσεις</vt:lpstr>
      <vt:lpstr>Διαφάνεια 34</vt:lpstr>
      <vt:lpstr>Διαφάνεια 35</vt:lpstr>
      <vt:lpstr>Διαφάνεια 36</vt:lpstr>
      <vt:lpstr>Διαφάνεια 37</vt:lpstr>
      <vt:lpstr>ΕΦΑΡΜΟΓΗ</vt:lpstr>
      <vt:lpstr>ΕΦΑΡΜΟΓΗ</vt:lpstr>
      <vt:lpstr>ΕΦΑΡΜΟΓΗ</vt:lpstr>
      <vt:lpstr>ΕΦΑΡΜΟΓΗ</vt:lpstr>
      <vt:lpstr>Διαφάνεια 42</vt:lpstr>
      <vt:lpstr>3  Κέρδη από τις Ροές Εργασίας και Κεφαλαίου</vt:lpstr>
      <vt:lpstr>3 Κέρδη από τις Ροές Εργασίας και Κεφαλαίου</vt:lpstr>
      <vt:lpstr>3 Κέρδη από τις Ροές Εργασίας και Κεφαλαίου</vt:lpstr>
      <vt:lpstr>3 Κέρδη από τις Ροές Εργασίας και Κεφαλαίου</vt:lpstr>
      <vt:lpstr>3 Κέρδη από τις Ροές Εργασίας και Κεφαλαίου</vt:lpstr>
      <vt:lpstr>3 Κέρδη από τις Ροές Εργασίας και Κεφαλαίου</vt:lpstr>
      <vt:lpstr>Διαφάνεια 49</vt:lpstr>
      <vt:lpstr>ΕΦΑΡΜΟΓΗ</vt:lpstr>
      <vt:lpstr>ΕΦΑΡΜΟΓΗ</vt:lpstr>
      <vt:lpstr>Διαφάνεια 52</vt:lpstr>
      <vt:lpstr>Διαφάνεια 53</vt:lpstr>
      <vt:lpstr>Διαφάνεια 54</vt:lpstr>
      <vt:lpstr>Διαφάνεια 55</vt:lpstr>
      <vt:lpstr>Διαφάνεια 56</vt:lpstr>
      <vt:lpstr>Διαφάνεια 57</vt:lpstr>
      <vt:lpstr>Διαφάνεια 58</vt:lpstr>
      <vt:lpstr>Διαφάνεια 59</vt:lpstr>
      <vt:lpstr>Διαφάνεια 60</vt:lpstr>
      <vt:lpstr>Διαφάνεια 61</vt:lpstr>
      <vt:lpstr>Διαφάνεια 62</vt:lpstr>
    </vt:vector>
  </TitlesOfParts>
  <Manager>David Alexander</Manager>
  <Company>Pearson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Economics:  Feenstra/Taylor 2/e</dc:title>
  <dc:subject>International Economics</dc:subject>
  <dc:creator>Fernando Quijano</dc:creator>
  <cp:lastModifiedBy>Χρήστης των Windows</cp:lastModifiedBy>
  <cp:revision>1232</cp:revision>
  <dcterms:created xsi:type="dcterms:W3CDTF">2007-05-23T02:54:43Z</dcterms:created>
  <dcterms:modified xsi:type="dcterms:W3CDTF">2021-07-03T12:59:32Z</dcterms:modified>
</cp:coreProperties>
</file>