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260" r:id="rId3"/>
    <p:sldId id="261" r:id="rId4"/>
    <p:sldId id="259" r:id="rId5"/>
    <p:sldId id="258" r:id="rId6"/>
    <p:sldId id="263" r:id="rId7"/>
    <p:sldId id="265" r:id="rId8"/>
    <p:sldId id="267" r:id="rId9"/>
    <p:sldId id="269" r:id="rId10"/>
    <p:sldId id="271" r:id="rId11"/>
    <p:sldId id="272" r:id="rId12"/>
    <p:sldId id="273" r:id="rId13"/>
    <p:sldId id="276" r:id="rId14"/>
    <p:sldId id="277" r:id="rId15"/>
    <p:sldId id="278" r:id="rId16"/>
    <p:sldId id="279" r:id="rId17"/>
    <p:sldId id="280" r:id="rId18"/>
    <p:sldId id="281" r:id="rId19"/>
    <p:sldId id="282" r:id="rId20"/>
    <p:sldId id="284" r:id="rId21"/>
    <p:sldId id="286" r:id="rId22"/>
    <p:sldId id="288" r:id="rId23"/>
    <p:sldId id="290" r:id="rId24"/>
    <p:sldId id="292" r:id="rId25"/>
    <p:sldId id="294" r:id="rId26"/>
    <p:sldId id="295" r:id="rId27"/>
    <p:sldId id="296" r:id="rId28"/>
    <p:sldId id="297" r:id="rId29"/>
    <p:sldId id="298" r:id="rId30"/>
    <p:sldId id="299" r:id="rId31"/>
    <p:sldId id="300" r:id="rId32"/>
    <p:sldId id="301" r:id="rId33"/>
    <p:sldId id="302" r:id="rId34"/>
    <p:sldId id="303" r:id="rId3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72" y="8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5512D116-5CC6-11CF-8D67-00AA00BDCE1D}" ax:persistence="persistStream" r:id="rId1"/>
</file>

<file path=ppt/activeX/activeX2.xml><?xml version="1.0" encoding="utf-8"?>
<ax:ocx xmlns:ax="http://schemas.microsoft.com/office/2006/activeX" xmlns:r="http://schemas.openxmlformats.org/officeDocument/2006/relationships" ax:classid="{5512D116-5CC6-11CF-8D67-00AA00BDCE1D}" ax:persistence="persistStream" r:id="rId1"/>
</file>

<file path=ppt/activeX/activeX3.xml><?xml version="1.0" encoding="utf-8"?>
<ax:ocx xmlns:ax="http://schemas.microsoft.com/office/2006/activeX" xmlns:r="http://schemas.openxmlformats.org/officeDocument/2006/relationships" ax:classid="{5512D116-5CC6-11CF-8D67-00AA00BDCE1D}" ax:persistence="persistStream" r:id="rId1"/>
</file>

<file path=ppt/activeX/activeX4.xml><?xml version="1.0" encoding="utf-8"?>
<ax:ocx xmlns:ax="http://schemas.microsoft.com/office/2006/activeX" xmlns:r="http://schemas.openxmlformats.org/officeDocument/2006/relationships" ax:classid="{5512D116-5CC6-11CF-8D67-00AA00BDCE1D}" ax:persistence="persistStream" r:id="rId1"/>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mitrios Kyrkilis" userId="212d19a3abb94e71" providerId="LiveId" clId="{051CA1C9-B0D0-9C40-94E8-2F1674486661}"/>
    <pc:docChg chg="addSld">
      <pc:chgData name="Dimitrios Kyrkilis" userId="212d19a3abb94e71" providerId="LiveId" clId="{051CA1C9-B0D0-9C40-94E8-2F1674486661}" dt="2024-03-18T23:50:54.507" v="0" actId="680"/>
      <pc:docMkLst>
        <pc:docMk/>
      </pc:docMkLst>
      <pc:sldChg chg="new">
        <pc:chgData name="Dimitrios Kyrkilis" userId="212d19a3abb94e71" providerId="LiveId" clId="{051CA1C9-B0D0-9C40-94E8-2F1674486661}" dt="2024-03-18T23:50:54.507" v="0" actId="680"/>
        <pc:sldMkLst>
          <pc:docMk/>
          <pc:sldMk cId="544240733" sldId="295"/>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3A5528-4E32-AF47-8FDE-85F1FCC505B0}"/>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9982691A-1ADB-9A49-A37C-73274A2077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02058299-D1E5-7145-B449-556CF92E4387}"/>
              </a:ext>
            </a:extLst>
          </p:cNvPr>
          <p:cNvSpPr>
            <a:spLocks noGrp="1"/>
          </p:cNvSpPr>
          <p:nvPr>
            <p:ph type="dt" sz="half" idx="10"/>
          </p:nvPr>
        </p:nvSpPr>
        <p:spPr/>
        <p:txBody>
          <a:bodyPr/>
          <a:lstStyle/>
          <a:p>
            <a:fld id="{B74BC94A-8A21-0543-A31A-C4FA45A14369}" type="datetimeFigureOut">
              <a:rPr lang="el-GR" smtClean="0"/>
              <a:pPr/>
              <a:t>19/3/2024</a:t>
            </a:fld>
            <a:endParaRPr lang="el-GR"/>
          </a:p>
        </p:txBody>
      </p:sp>
      <p:sp>
        <p:nvSpPr>
          <p:cNvPr id="5" name="Θέση υποσέλιδου 4">
            <a:extLst>
              <a:ext uri="{FF2B5EF4-FFF2-40B4-BE49-F238E27FC236}">
                <a16:creationId xmlns:a16="http://schemas.microsoft.com/office/drawing/2014/main" id="{265376ED-7A14-0C46-BA3D-5CC61B2709D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BC70147-D2F3-EB4B-A10E-095EE9F96143}"/>
              </a:ext>
            </a:extLst>
          </p:cNvPr>
          <p:cNvSpPr>
            <a:spLocks noGrp="1"/>
          </p:cNvSpPr>
          <p:nvPr>
            <p:ph type="sldNum" sz="quarter" idx="12"/>
          </p:nvPr>
        </p:nvSpPr>
        <p:spPr/>
        <p:txBody>
          <a:bodyPr/>
          <a:lstStyle/>
          <a:p>
            <a:fld id="{F8F81B3B-F213-4841-8607-AC48F8A0309A}" type="slidenum">
              <a:rPr lang="el-GR" smtClean="0"/>
              <a:pPr/>
              <a:t>‹#›</a:t>
            </a:fld>
            <a:endParaRPr lang="el-GR"/>
          </a:p>
        </p:txBody>
      </p:sp>
    </p:spTree>
    <p:extLst>
      <p:ext uri="{BB962C8B-B14F-4D97-AF65-F5344CB8AC3E}">
        <p14:creationId xmlns:p14="http://schemas.microsoft.com/office/powerpoint/2010/main" val="3225708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6AF411-2DFD-FE41-A540-04E23CB85C6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90DD763-3A49-3C49-8A38-19803E92D9D3}"/>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5C1E846-D7AA-6A43-8EC3-780A13BF807B}"/>
              </a:ext>
            </a:extLst>
          </p:cNvPr>
          <p:cNvSpPr>
            <a:spLocks noGrp="1"/>
          </p:cNvSpPr>
          <p:nvPr>
            <p:ph type="dt" sz="half" idx="10"/>
          </p:nvPr>
        </p:nvSpPr>
        <p:spPr/>
        <p:txBody>
          <a:bodyPr/>
          <a:lstStyle/>
          <a:p>
            <a:fld id="{B74BC94A-8A21-0543-A31A-C4FA45A14369}" type="datetimeFigureOut">
              <a:rPr lang="el-GR" smtClean="0"/>
              <a:pPr/>
              <a:t>19/3/2024</a:t>
            </a:fld>
            <a:endParaRPr lang="el-GR"/>
          </a:p>
        </p:txBody>
      </p:sp>
      <p:sp>
        <p:nvSpPr>
          <p:cNvPr id="5" name="Θέση υποσέλιδου 4">
            <a:extLst>
              <a:ext uri="{FF2B5EF4-FFF2-40B4-BE49-F238E27FC236}">
                <a16:creationId xmlns:a16="http://schemas.microsoft.com/office/drawing/2014/main" id="{985B6A29-EE1F-914E-8978-E6CD5B8119B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5C3E38E-E560-1941-8CF8-5047B2E67590}"/>
              </a:ext>
            </a:extLst>
          </p:cNvPr>
          <p:cNvSpPr>
            <a:spLocks noGrp="1"/>
          </p:cNvSpPr>
          <p:nvPr>
            <p:ph type="sldNum" sz="quarter" idx="12"/>
          </p:nvPr>
        </p:nvSpPr>
        <p:spPr/>
        <p:txBody>
          <a:bodyPr/>
          <a:lstStyle/>
          <a:p>
            <a:fld id="{F8F81B3B-F213-4841-8607-AC48F8A0309A}" type="slidenum">
              <a:rPr lang="el-GR" smtClean="0"/>
              <a:pPr/>
              <a:t>‹#›</a:t>
            </a:fld>
            <a:endParaRPr lang="el-GR"/>
          </a:p>
        </p:txBody>
      </p:sp>
    </p:spTree>
    <p:extLst>
      <p:ext uri="{BB962C8B-B14F-4D97-AF65-F5344CB8AC3E}">
        <p14:creationId xmlns:p14="http://schemas.microsoft.com/office/powerpoint/2010/main" val="1290362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A52397D2-9A14-EE4A-A7BA-79B8115AD5E7}"/>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DC2E3ECA-3939-3A44-A580-DAAFDDA48869}"/>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4DD5030-7716-9743-BB1B-5BA10946A41A}"/>
              </a:ext>
            </a:extLst>
          </p:cNvPr>
          <p:cNvSpPr>
            <a:spLocks noGrp="1"/>
          </p:cNvSpPr>
          <p:nvPr>
            <p:ph type="dt" sz="half" idx="10"/>
          </p:nvPr>
        </p:nvSpPr>
        <p:spPr/>
        <p:txBody>
          <a:bodyPr/>
          <a:lstStyle/>
          <a:p>
            <a:fld id="{B74BC94A-8A21-0543-A31A-C4FA45A14369}" type="datetimeFigureOut">
              <a:rPr lang="el-GR" smtClean="0"/>
              <a:pPr/>
              <a:t>19/3/2024</a:t>
            </a:fld>
            <a:endParaRPr lang="el-GR"/>
          </a:p>
        </p:txBody>
      </p:sp>
      <p:sp>
        <p:nvSpPr>
          <p:cNvPr id="5" name="Θέση υποσέλιδου 4">
            <a:extLst>
              <a:ext uri="{FF2B5EF4-FFF2-40B4-BE49-F238E27FC236}">
                <a16:creationId xmlns:a16="http://schemas.microsoft.com/office/drawing/2014/main" id="{55AB5254-98C8-864D-B20D-0D25F6B2F4B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7897339-D036-4049-8601-8D18751BC52F}"/>
              </a:ext>
            </a:extLst>
          </p:cNvPr>
          <p:cNvSpPr>
            <a:spLocks noGrp="1"/>
          </p:cNvSpPr>
          <p:nvPr>
            <p:ph type="sldNum" sz="quarter" idx="12"/>
          </p:nvPr>
        </p:nvSpPr>
        <p:spPr/>
        <p:txBody>
          <a:bodyPr/>
          <a:lstStyle/>
          <a:p>
            <a:fld id="{F8F81B3B-F213-4841-8607-AC48F8A0309A}" type="slidenum">
              <a:rPr lang="el-GR" smtClean="0"/>
              <a:pPr/>
              <a:t>‹#›</a:t>
            </a:fld>
            <a:endParaRPr lang="el-GR"/>
          </a:p>
        </p:txBody>
      </p:sp>
    </p:spTree>
    <p:extLst>
      <p:ext uri="{BB962C8B-B14F-4D97-AF65-F5344CB8AC3E}">
        <p14:creationId xmlns:p14="http://schemas.microsoft.com/office/powerpoint/2010/main" val="2025380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52F4B9-EBB1-6541-9B99-6BB927B8387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03E799D2-32D7-F642-BE69-40204A5B7222}"/>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D0C097C-A8DA-4E48-9026-AE7E9C2A1297}"/>
              </a:ext>
            </a:extLst>
          </p:cNvPr>
          <p:cNvSpPr>
            <a:spLocks noGrp="1"/>
          </p:cNvSpPr>
          <p:nvPr>
            <p:ph type="dt" sz="half" idx="10"/>
          </p:nvPr>
        </p:nvSpPr>
        <p:spPr/>
        <p:txBody>
          <a:bodyPr/>
          <a:lstStyle/>
          <a:p>
            <a:fld id="{B74BC94A-8A21-0543-A31A-C4FA45A14369}" type="datetimeFigureOut">
              <a:rPr lang="el-GR" smtClean="0"/>
              <a:pPr/>
              <a:t>19/3/2024</a:t>
            </a:fld>
            <a:endParaRPr lang="el-GR"/>
          </a:p>
        </p:txBody>
      </p:sp>
      <p:sp>
        <p:nvSpPr>
          <p:cNvPr id="5" name="Θέση υποσέλιδου 4">
            <a:extLst>
              <a:ext uri="{FF2B5EF4-FFF2-40B4-BE49-F238E27FC236}">
                <a16:creationId xmlns:a16="http://schemas.microsoft.com/office/drawing/2014/main" id="{B42F7EE6-F8EB-F840-9505-7855BBBBE10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2790EEB-0E39-A048-AFE9-DE84247CD23D}"/>
              </a:ext>
            </a:extLst>
          </p:cNvPr>
          <p:cNvSpPr>
            <a:spLocks noGrp="1"/>
          </p:cNvSpPr>
          <p:nvPr>
            <p:ph type="sldNum" sz="quarter" idx="12"/>
          </p:nvPr>
        </p:nvSpPr>
        <p:spPr/>
        <p:txBody>
          <a:bodyPr/>
          <a:lstStyle/>
          <a:p>
            <a:fld id="{F8F81B3B-F213-4841-8607-AC48F8A0309A}" type="slidenum">
              <a:rPr lang="el-GR" smtClean="0"/>
              <a:pPr/>
              <a:t>‹#›</a:t>
            </a:fld>
            <a:endParaRPr lang="el-GR"/>
          </a:p>
        </p:txBody>
      </p:sp>
    </p:spTree>
    <p:extLst>
      <p:ext uri="{BB962C8B-B14F-4D97-AF65-F5344CB8AC3E}">
        <p14:creationId xmlns:p14="http://schemas.microsoft.com/office/powerpoint/2010/main" val="4181801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3FA7B1-8234-3743-AA12-D1BA82E5DEFE}"/>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9611183-A42B-9544-99A0-C62151E7CF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83FDBD11-0F28-194F-9F8C-C63F4EFE77BF}"/>
              </a:ext>
            </a:extLst>
          </p:cNvPr>
          <p:cNvSpPr>
            <a:spLocks noGrp="1"/>
          </p:cNvSpPr>
          <p:nvPr>
            <p:ph type="dt" sz="half" idx="10"/>
          </p:nvPr>
        </p:nvSpPr>
        <p:spPr/>
        <p:txBody>
          <a:bodyPr/>
          <a:lstStyle/>
          <a:p>
            <a:fld id="{B74BC94A-8A21-0543-A31A-C4FA45A14369}" type="datetimeFigureOut">
              <a:rPr lang="el-GR" smtClean="0"/>
              <a:pPr/>
              <a:t>19/3/2024</a:t>
            </a:fld>
            <a:endParaRPr lang="el-GR"/>
          </a:p>
        </p:txBody>
      </p:sp>
      <p:sp>
        <p:nvSpPr>
          <p:cNvPr id="5" name="Θέση υποσέλιδου 4">
            <a:extLst>
              <a:ext uri="{FF2B5EF4-FFF2-40B4-BE49-F238E27FC236}">
                <a16:creationId xmlns:a16="http://schemas.microsoft.com/office/drawing/2014/main" id="{85DB24AF-0CA4-354B-AC76-0178585EAA8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DF6876B-2E70-474E-AC02-B78621A6091A}"/>
              </a:ext>
            </a:extLst>
          </p:cNvPr>
          <p:cNvSpPr>
            <a:spLocks noGrp="1"/>
          </p:cNvSpPr>
          <p:nvPr>
            <p:ph type="sldNum" sz="quarter" idx="12"/>
          </p:nvPr>
        </p:nvSpPr>
        <p:spPr/>
        <p:txBody>
          <a:bodyPr/>
          <a:lstStyle/>
          <a:p>
            <a:fld id="{F8F81B3B-F213-4841-8607-AC48F8A0309A}" type="slidenum">
              <a:rPr lang="el-GR" smtClean="0"/>
              <a:pPr/>
              <a:t>‹#›</a:t>
            </a:fld>
            <a:endParaRPr lang="el-GR"/>
          </a:p>
        </p:txBody>
      </p:sp>
    </p:spTree>
    <p:extLst>
      <p:ext uri="{BB962C8B-B14F-4D97-AF65-F5344CB8AC3E}">
        <p14:creationId xmlns:p14="http://schemas.microsoft.com/office/powerpoint/2010/main" val="1619662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5243883-2D86-8F49-B7DA-0BAC4766B48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2F98CC80-88C1-4242-A13D-310E40BAC804}"/>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5CCC2EB6-9F78-364C-9CEC-DC7D3320DA2C}"/>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27FCA753-B3BC-EA48-A356-CD8999E27097}"/>
              </a:ext>
            </a:extLst>
          </p:cNvPr>
          <p:cNvSpPr>
            <a:spLocks noGrp="1"/>
          </p:cNvSpPr>
          <p:nvPr>
            <p:ph type="dt" sz="half" idx="10"/>
          </p:nvPr>
        </p:nvSpPr>
        <p:spPr/>
        <p:txBody>
          <a:bodyPr/>
          <a:lstStyle/>
          <a:p>
            <a:fld id="{B74BC94A-8A21-0543-A31A-C4FA45A14369}" type="datetimeFigureOut">
              <a:rPr lang="el-GR" smtClean="0"/>
              <a:pPr/>
              <a:t>19/3/2024</a:t>
            </a:fld>
            <a:endParaRPr lang="el-GR"/>
          </a:p>
        </p:txBody>
      </p:sp>
      <p:sp>
        <p:nvSpPr>
          <p:cNvPr id="6" name="Θέση υποσέλιδου 5">
            <a:extLst>
              <a:ext uri="{FF2B5EF4-FFF2-40B4-BE49-F238E27FC236}">
                <a16:creationId xmlns:a16="http://schemas.microsoft.com/office/drawing/2014/main" id="{1DDF0DAB-B8DA-D64E-852A-08E186AC0A9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8B877591-669B-BA40-BCA8-818EFA7FAAC7}"/>
              </a:ext>
            </a:extLst>
          </p:cNvPr>
          <p:cNvSpPr>
            <a:spLocks noGrp="1"/>
          </p:cNvSpPr>
          <p:nvPr>
            <p:ph type="sldNum" sz="quarter" idx="12"/>
          </p:nvPr>
        </p:nvSpPr>
        <p:spPr/>
        <p:txBody>
          <a:bodyPr/>
          <a:lstStyle/>
          <a:p>
            <a:fld id="{F8F81B3B-F213-4841-8607-AC48F8A0309A}" type="slidenum">
              <a:rPr lang="el-GR" smtClean="0"/>
              <a:pPr/>
              <a:t>‹#›</a:t>
            </a:fld>
            <a:endParaRPr lang="el-GR"/>
          </a:p>
        </p:txBody>
      </p:sp>
    </p:spTree>
    <p:extLst>
      <p:ext uri="{BB962C8B-B14F-4D97-AF65-F5344CB8AC3E}">
        <p14:creationId xmlns:p14="http://schemas.microsoft.com/office/powerpoint/2010/main" val="351393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837E82-C96A-E84B-9FD8-A49ED4937DB9}"/>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B074100-4B1C-D84E-AE01-7E2ECEBAC5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8A1EF236-9714-7A48-8AF4-D56EE4EB7E1A}"/>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89866420-1C54-3F43-821E-68041F7ADA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C6778B4C-9A90-8448-AC1C-8164AF89C860}"/>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2EB8D607-F8CD-9F4B-A6E5-03CBF2A8EC3B}"/>
              </a:ext>
            </a:extLst>
          </p:cNvPr>
          <p:cNvSpPr>
            <a:spLocks noGrp="1"/>
          </p:cNvSpPr>
          <p:nvPr>
            <p:ph type="dt" sz="half" idx="10"/>
          </p:nvPr>
        </p:nvSpPr>
        <p:spPr/>
        <p:txBody>
          <a:bodyPr/>
          <a:lstStyle/>
          <a:p>
            <a:fld id="{B74BC94A-8A21-0543-A31A-C4FA45A14369}" type="datetimeFigureOut">
              <a:rPr lang="el-GR" smtClean="0"/>
              <a:pPr/>
              <a:t>19/3/2024</a:t>
            </a:fld>
            <a:endParaRPr lang="el-GR"/>
          </a:p>
        </p:txBody>
      </p:sp>
      <p:sp>
        <p:nvSpPr>
          <p:cNvPr id="8" name="Θέση υποσέλιδου 7">
            <a:extLst>
              <a:ext uri="{FF2B5EF4-FFF2-40B4-BE49-F238E27FC236}">
                <a16:creationId xmlns:a16="http://schemas.microsoft.com/office/drawing/2014/main" id="{2A83EFEE-D2DE-8549-8E95-FEAD737E5DBE}"/>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5C8299C0-0711-A840-BB23-847446FB3EE5}"/>
              </a:ext>
            </a:extLst>
          </p:cNvPr>
          <p:cNvSpPr>
            <a:spLocks noGrp="1"/>
          </p:cNvSpPr>
          <p:nvPr>
            <p:ph type="sldNum" sz="quarter" idx="12"/>
          </p:nvPr>
        </p:nvSpPr>
        <p:spPr/>
        <p:txBody>
          <a:bodyPr/>
          <a:lstStyle/>
          <a:p>
            <a:fld id="{F8F81B3B-F213-4841-8607-AC48F8A0309A}" type="slidenum">
              <a:rPr lang="el-GR" smtClean="0"/>
              <a:pPr/>
              <a:t>‹#›</a:t>
            </a:fld>
            <a:endParaRPr lang="el-GR"/>
          </a:p>
        </p:txBody>
      </p:sp>
    </p:spTree>
    <p:extLst>
      <p:ext uri="{BB962C8B-B14F-4D97-AF65-F5344CB8AC3E}">
        <p14:creationId xmlns:p14="http://schemas.microsoft.com/office/powerpoint/2010/main" val="1199917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274989-288C-5740-A670-7C3FC9A0D6A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6A8EDD93-5E38-9545-92EF-C0B064081A0F}"/>
              </a:ext>
            </a:extLst>
          </p:cNvPr>
          <p:cNvSpPr>
            <a:spLocks noGrp="1"/>
          </p:cNvSpPr>
          <p:nvPr>
            <p:ph type="dt" sz="half" idx="10"/>
          </p:nvPr>
        </p:nvSpPr>
        <p:spPr/>
        <p:txBody>
          <a:bodyPr/>
          <a:lstStyle/>
          <a:p>
            <a:fld id="{B74BC94A-8A21-0543-A31A-C4FA45A14369}" type="datetimeFigureOut">
              <a:rPr lang="el-GR" smtClean="0"/>
              <a:pPr/>
              <a:t>19/3/2024</a:t>
            </a:fld>
            <a:endParaRPr lang="el-GR"/>
          </a:p>
        </p:txBody>
      </p:sp>
      <p:sp>
        <p:nvSpPr>
          <p:cNvPr id="4" name="Θέση υποσέλιδου 3">
            <a:extLst>
              <a:ext uri="{FF2B5EF4-FFF2-40B4-BE49-F238E27FC236}">
                <a16:creationId xmlns:a16="http://schemas.microsoft.com/office/drawing/2014/main" id="{79B3D438-B998-484B-AD86-548BAB88EB32}"/>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5918DE5C-ADAE-4B42-9E48-96D942759D54}"/>
              </a:ext>
            </a:extLst>
          </p:cNvPr>
          <p:cNvSpPr>
            <a:spLocks noGrp="1"/>
          </p:cNvSpPr>
          <p:nvPr>
            <p:ph type="sldNum" sz="quarter" idx="12"/>
          </p:nvPr>
        </p:nvSpPr>
        <p:spPr/>
        <p:txBody>
          <a:bodyPr/>
          <a:lstStyle/>
          <a:p>
            <a:fld id="{F8F81B3B-F213-4841-8607-AC48F8A0309A}" type="slidenum">
              <a:rPr lang="el-GR" smtClean="0"/>
              <a:pPr/>
              <a:t>‹#›</a:t>
            </a:fld>
            <a:endParaRPr lang="el-GR"/>
          </a:p>
        </p:txBody>
      </p:sp>
    </p:spTree>
    <p:extLst>
      <p:ext uri="{BB962C8B-B14F-4D97-AF65-F5344CB8AC3E}">
        <p14:creationId xmlns:p14="http://schemas.microsoft.com/office/powerpoint/2010/main" val="1010081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5BEA48D2-03EE-F243-AE7B-1E19C638F8CA}"/>
              </a:ext>
            </a:extLst>
          </p:cNvPr>
          <p:cNvSpPr>
            <a:spLocks noGrp="1"/>
          </p:cNvSpPr>
          <p:nvPr>
            <p:ph type="dt" sz="half" idx="10"/>
          </p:nvPr>
        </p:nvSpPr>
        <p:spPr/>
        <p:txBody>
          <a:bodyPr/>
          <a:lstStyle/>
          <a:p>
            <a:fld id="{B74BC94A-8A21-0543-A31A-C4FA45A14369}" type="datetimeFigureOut">
              <a:rPr lang="el-GR" smtClean="0"/>
              <a:pPr/>
              <a:t>19/3/2024</a:t>
            </a:fld>
            <a:endParaRPr lang="el-GR"/>
          </a:p>
        </p:txBody>
      </p:sp>
      <p:sp>
        <p:nvSpPr>
          <p:cNvPr id="3" name="Θέση υποσέλιδου 2">
            <a:extLst>
              <a:ext uri="{FF2B5EF4-FFF2-40B4-BE49-F238E27FC236}">
                <a16:creationId xmlns:a16="http://schemas.microsoft.com/office/drawing/2014/main" id="{55E3C893-F9F5-6147-922E-023248E3DDE2}"/>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BCCF48A3-F099-C844-99A1-C9416A595B16}"/>
              </a:ext>
            </a:extLst>
          </p:cNvPr>
          <p:cNvSpPr>
            <a:spLocks noGrp="1"/>
          </p:cNvSpPr>
          <p:nvPr>
            <p:ph type="sldNum" sz="quarter" idx="12"/>
          </p:nvPr>
        </p:nvSpPr>
        <p:spPr/>
        <p:txBody>
          <a:bodyPr/>
          <a:lstStyle/>
          <a:p>
            <a:fld id="{F8F81B3B-F213-4841-8607-AC48F8A0309A}" type="slidenum">
              <a:rPr lang="el-GR" smtClean="0"/>
              <a:pPr/>
              <a:t>‹#›</a:t>
            </a:fld>
            <a:endParaRPr lang="el-GR"/>
          </a:p>
        </p:txBody>
      </p:sp>
    </p:spTree>
    <p:extLst>
      <p:ext uri="{BB962C8B-B14F-4D97-AF65-F5344CB8AC3E}">
        <p14:creationId xmlns:p14="http://schemas.microsoft.com/office/powerpoint/2010/main" val="1132102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D78091-0C97-C14A-9C8D-EF14F799013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7A9F436-C237-7D4F-AF9A-F8902D47F7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238C3625-6A21-934B-AEE3-1CDBC95FB6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1A4C081-FA10-2644-82A6-4C1293561705}"/>
              </a:ext>
            </a:extLst>
          </p:cNvPr>
          <p:cNvSpPr>
            <a:spLocks noGrp="1"/>
          </p:cNvSpPr>
          <p:nvPr>
            <p:ph type="dt" sz="half" idx="10"/>
          </p:nvPr>
        </p:nvSpPr>
        <p:spPr/>
        <p:txBody>
          <a:bodyPr/>
          <a:lstStyle/>
          <a:p>
            <a:fld id="{B74BC94A-8A21-0543-A31A-C4FA45A14369}" type="datetimeFigureOut">
              <a:rPr lang="el-GR" smtClean="0"/>
              <a:pPr/>
              <a:t>19/3/2024</a:t>
            </a:fld>
            <a:endParaRPr lang="el-GR"/>
          </a:p>
        </p:txBody>
      </p:sp>
      <p:sp>
        <p:nvSpPr>
          <p:cNvPr id="6" name="Θέση υποσέλιδου 5">
            <a:extLst>
              <a:ext uri="{FF2B5EF4-FFF2-40B4-BE49-F238E27FC236}">
                <a16:creationId xmlns:a16="http://schemas.microsoft.com/office/drawing/2014/main" id="{52087117-2869-0F46-97F2-2E414B3E353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CE8AB1EA-5F97-4A40-AB89-028ED25E750D}"/>
              </a:ext>
            </a:extLst>
          </p:cNvPr>
          <p:cNvSpPr>
            <a:spLocks noGrp="1"/>
          </p:cNvSpPr>
          <p:nvPr>
            <p:ph type="sldNum" sz="quarter" idx="12"/>
          </p:nvPr>
        </p:nvSpPr>
        <p:spPr/>
        <p:txBody>
          <a:bodyPr/>
          <a:lstStyle/>
          <a:p>
            <a:fld id="{F8F81B3B-F213-4841-8607-AC48F8A0309A}" type="slidenum">
              <a:rPr lang="el-GR" smtClean="0"/>
              <a:pPr/>
              <a:t>‹#›</a:t>
            </a:fld>
            <a:endParaRPr lang="el-GR"/>
          </a:p>
        </p:txBody>
      </p:sp>
    </p:spTree>
    <p:extLst>
      <p:ext uri="{BB962C8B-B14F-4D97-AF65-F5344CB8AC3E}">
        <p14:creationId xmlns:p14="http://schemas.microsoft.com/office/powerpoint/2010/main" val="3259177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95E63C-EFA1-B544-B032-965225DAE8EE}"/>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1CA62FFC-F68A-434C-A5F1-1E78819DBE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179F3969-9A66-5D4B-A6BA-F2A70B0485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2583F45B-CC30-3947-97E7-F7267ABC0AE2}"/>
              </a:ext>
            </a:extLst>
          </p:cNvPr>
          <p:cNvSpPr>
            <a:spLocks noGrp="1"/>
          </p:cNvSpPr>
          <p:nvPr>
            <p:ph type="dt" sz="half" idx="10"/>
          </p:nvPr>
        </p:nvSpPr>
        <p:spPr/>
        <p:txBody>
          <a:bodyPr/>
          <a:lstStyle/>
          <a:p>
            <a:fld id="{B74BC94A-8A21-0543-A31A-C4FA45A14369}" type="datetimeFigureOut">
              <a:rPr lang="el-GR" smtClean="0"/>
              <a:pPr/>
              <a:t>19/3/2024</a:t>
            </a:fld>
            <a:endParaRPr lang="el-GR"/>
          </a:p>
        </p:txBody>
      </p:sp>
      <p:sp>
        <p:nvSpPr>
          <p:cNvPr id="6" name="Θέση υποσέλιδου 5">
            <a:extLst>
              <a:ext uri="{FF2B5EF4-FFF2-40B4-BE49-F238E27FC236}">
                <a16:creationId xmlns:a16="http://schemas.microsoft.com/office/drawing/2014/main" id="{24EFB958-3012-814B-B61F-73AC4622FF42}"/>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F880B591-559F-A54A-8272-83930287A1EF}"/>
              </a:ext>
            </a:extLst>
          </p:cNvPr>
          <p:cNvSpPr>
            <a:spLocks noGrp="1"/>
          </p:cNvSpPr>
          <p:nvPr>
            <p:ph type="sldNum" sz="quarter" idx="12"/>
          </p:nvPr>
        </p:nvSpPr>
        <p:spPr/>
        <p:txBody>
          <a:bodyPr/>
          <a:lstStyle/>
          <a:p>
            <a:fld id="{F8F81B3B-F213-4841-8607-AC48F8A0309A}" type="slidenum">
              <a:rPr lang="el-GR" smtClean="0"/>
              <a:pPr/>
              <a:t>‹#›</a:t>
            </a:fld>
            <a:endParaRPr lang="el-GR"/>
          </a:p>
        </p:txBody>
      </p:sp>
    </p:spTree>
    <p:extLst>
      <p:ext uri="{BB962C8B-B14F-4D97-AF65-F5344CB8AC3E}">
        <p14:creationId xmlns:p14="http://schemas.microsoft.com/office/powerpoint/2010/main" val="1448975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6E38EDB6-968F-564E-BD60-35B85E85C7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B883948-1F67-BC44-8979-011AC487E9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469A1A9-A091-7446-A2AA-DFA871C1C9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BC94A-8A21-0543-A31A-C4FA45A14369}" type="datetimeFigureOut">
              <a:rPr lang="el-GR" smtClean="0"/>
              <a:pPr/>
              <a:t>19/3/2024</a:t>
            </a:fld>
            <a:endParaRPr lang="el-GR"/>
          </a:p>
        </p:txBody>
      </p:sp>
      <p:sp>
        <p:nvSpPr>
          <p:cNvPr id="5" name="Θέση υποσέλιδου 4">
            <a:extLst>
              <a:ext uri="{FF2B5EF4-FFF2-40B4-BE49-F238E27FC236}">
                <a16:creationId xmlns:a16="http://schemas.microsoft.com/office/drawing/2014/main" id="{84D2B467-DD6C-3043-9E17-536CA37680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7E6E7019-0B87-214D-A68F-7B80F86AC3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F81B3B-F213-4841-8607-AC48F8A0309A}" type="slidenum">
              <a:rPr lang="el-GR" smtClean="0"/>
              <a:pPr/>
              <a:t>‹#›</a:t>
            </a:fld>
            <a:endParaRPr lang="el-GR"/>
          </a:p>
        </p:txBody>
      </p:sp>
    </p:spTree>
    <p:extLst>
      <p:ext uri="{BB962C8B-B14F-4D97-AF65-F5344CB8AC3E}">
        <p14:creationId xmlns:p14="http://schemas.microsoft.com/office/powerpoint/2010/main" val="1065209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en.m.wikipedia.org/wiki/Multidimensional_Poverty_Index"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www.investopedia.com/terms/p/per-capita-gdp.asp"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24.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2.vml"/><Relationship Id="rId4" Type="http://schemas.openxmlformats.org/officeDocument/2006/relationships/image" Target="../media/image24.wmf"/></Relationships>
</file>

<file path=ppt/slides/_rels/slide32.xml.rels><?xml version="1.0" encoding="UTF-8" standalone="yes"?>
<Relationships xmlns="http://schemas.openxmlformats.org/package/2006/relationships"><Relationship Id="rId3" Type="http://schemas.openxmlformats.org/officeDocument/2006/relationships/control" Target="../activeX/activeX4.xml"/><Relationship Id="rId2" Type="http://schemas.openxmlformats.org/officeDocument/2006/relationships/control" Target="../activeX/activeX3.xml"/><Relationship Id="rId1" Type="http://schemas.openxmlformats.org/officeDocument/2006/relationships/vmlDrawing" Target="../drawings/vmlDrawing3.vml"/><Relationship Id="rId5" Type="http://schemas.openxmlformats.org/officeDocument/2006/relationships/image" Target="../media/image25.wmf"/><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D1F254-6F2F-DE4A-A39C-4E7FD46ABDFE}"/>
              </a:ext>
            </a:extLst>
          </p:cNvPr>
          <p:cNvSpPr>
            <a:spLocks noGrp="1"/>
          </p:cNvSpPr>
          <p:nvPr>
            <p:ph type="ctrTitle"/>
          </p:nvPr>
        </p:nvSpPr>
        <p:spPr/>
        <p:txBody>
          <a:bodyPr/>
          <a:lstStyle/>
          <a:p>
            <a:r>
              <a:rPr lang="el-GR"/>
              <a:t>International Development and Global South</a:t>
            </a:r>
          </a:p>
        </p:txBody>
      </p:sp>
      <p:sp>
        <p:nvSpPr>
          <p:cNvPr id="3" name="Υπότιτλος 2">
            <a:extLst>
              <a:ext uri="{FF2B5EF4-FFF2-40B4-BE49-F238E27FC236}">
                <a16:creationId xmlns:a16="http://schemas.microsoft.com/office/drawing/2014/main" id="{6662154A-00A9-7341-9158-52203C888760}"/>
              </a:ext>
            </a:extLst>
          </p:cNvPr>
          <p:cNvSpPr>
            <a:spLocks noGrp="1"/>
          </p:cNvSpPr>
          <p:nvPr>
            <p:ph type="subTitle" idx="1"/>
          </p:nvPr>
        </p:nvSpPr>
        <p:spPr/>
        <p:txBody>
          <a:bodyPr/>
          <a:lstStyle/>
          <a:p>
            <a:r>
              <a:rPr lang="el-GR"/>
              <a:t>Inequalities</a:t>
            </a:r>
          </a:p>
        </p:txBody>
      </p:sp>
    </p:spTree>
    <p:extLst>
      <p:ext uri="{BB962C8B-B14F-4D97-AF65-F5344CB8AC3E}">
        <p14:creationId xmlns:p14="http://schemas.microsoft.com/office/powerpoint/2010/main" val="3359290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a:stretch>
            <a:fillRect/>
          </a:stretch>
        </p:blipFill>
        <p:spPr bwMode="auto">
          <a:xfrm>
            <a:off x="2783632" y="1"/>
            <a:ext cx="6365814" cy="6869452"/>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t="93058"/>
          <a:stretch>
            <a:fillRect/>
          </a:stretch>
        </p:blipFill>
        <p:spPr bwMode="auto">
          <a:xfrm>
            <a:off x="2279577" y="6165304"/>
            <a:ext cx="7229653" cy="572766"/>
          </a:xfrm>
          <a:prstGeom prst="rect">
            <a:avLst/>
          </a:prstGeom>
          <a:noFill/>
          <a:ln w="9525">
            <a:noFill/>
            <a:miter lim="800000"/>
            <a:headEnd/>
            <a:tailEnd/>
          </a:ln>
        </p:spPr>
      </p:pic>
    </p:spTree>
    <p:extLst>
      <p:ext uri="{BB962C8B-B14F-4D97-AF65-F5344CB8AC3E}">
        <p14:creationId xmlns:p14="http://schemas.microsoft.com/office/powerpoint/2010/main" val="1244788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descr="eo1003ah">
            <a:extLst>
              <a:ext uri="{FF2B5EF4-FFF2-40B4-BE49-F238E27FC236}">
                <a16:creationId xmlns:a16="http://schemas.microsoft.com/office/drawing/2014/main" id="{EF6833D5-A644-8645-B0BD-9D293AEE079B}"/>
              </a:ext>
            </a:extLst>
          </p:cNvPr>
          <p:cNvPicPr>
            <a:picLocks noChangeAspect="1" noChangeArrowheads="1"/>
          </p:cNvPicPr>
          <p:nvPr/>
        </p:nvPicPr>
        <p:blipFill>
          <a:blip r:embed="rId2" cstate="print"/>
          <a:srcRect/>
          <a:stretch>
            <a:fillRect/>
          </a:stretch>
        </p:blipFill>
        <p:spPr bwMode="auto">
          <a:xfrm>
            <a:off x="3347864" y="980728"/>
            <a:ext cx="5521325" cy="5184576"/>
          </a:xfrm>
          <a:prstGeom prst="rect">
            <a:avLst/>
          </a:prstGeom>
          <a:noFill/>
        </p:spPr>
      </p:pic>
    </p:spTree>
    <p:extLst>
      <p:ext uri="{BB962C8B-B14F-4D97-AF65-F5344CB8AC3E}">
        <p14:creationId xmlns:p14="http://schemas.microsoft.com/office/powerpoint/2010/main" val="274128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eo1003bh">
            <a:extLst>
              <a:ext uri="{FF2B5EF4-FFF2-40B4-BE49-F238E27FC236}">
                <a16:creationId xmlns:a16="http://schemas.microsoft.com/office/drawing/2014/main" id="{8371FFA3-2867-2A4B-A1D4-5064F9A578C5}"/>
              </a:ext>
            </a:extLst>
          </p:cNvPr>
          <p:cNvPicPr>
            <a:picLocks noChangeAspect="1" noChangeArrowheads="1"/>
          </p:cNvPicPr>
          <p:nvPr/>
        </p:nvPicPr>
        <p:blipFill>
          <a:blip r:embed="rId2" cstate="print"/>
          <a:srcRect/>
          <a:stretch>
            <a:fillRect/>
          </a:stretch>
        </p:blipFill>
        <p:spPr bwMode="auto">
          <a:xfrm>
            <a:off x="3505200" y="980728"/>
            <a:ext cx="5521325" cy="5184576"/>
          </a:xfrm>
          <a:prstGeom prst="rect">
            <a:avLst/>
          </a:prstGeom>
          <a:noFill/>
        </p:spPr>
      </p:pic>
    </p:spTree>
    <p:extLst>
      <p:ext uri="{BB962C8B-B14F-4D97-AF65-F5344CB8AC3E}">
        <p14:creationId xmlns:p14="http://schemas.microsoft.com/office/powerpoint/2010/main" val="141017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B727F1-7D67-DA42-911B-81ED9521BCB2}"/>
              </a:ext>
            </a:extLst>
          </p:cNvPr>
          <p:cNvSpPr txBox="1"/>
          <p:nvPr/>
        </p:nvSpPr>
        <p:spPr>
          <a:xfrm>
            <a:off x="212008" y="905245"/>
            <a:ext cx="11559047" cy="6186309"/>
          </a:xfrm>
          <a:prstGeom prst="rect">
            <a:avLst/>
          </a:prstGeom>
          <a:noFill/>
        </p:spPr>
        <p:txBody>
          <a:bodyPr wrap="square">
            <a:spAutoFit/>
          </a:bodyPr>
          <a:lstStyle/>
          <a:p>
            <a:pPr algn="ctr"/>
            <a:r>
              <a:rPr lang="en-GB" b="1" i="0">
                <a:solidFill>
                  <a:srgbClr val="000000"/>
                </a:solidFill>
                <a:effectLst/>
                <a:latin typeface="Arial" panose="020B0604020202020204" pitchFamily="34" charset="0"/>
              </a:rPr>
              <a:t>HUMAN DEVELOPMENT INDEX</a:t>
            </a:r>
          </a:p>
          <a:p>
            <a:pPr algn="l"/>
            <a:endParaRPr lang="en-GB">
              <a:solidFill>
                <a:srgbClr val="000000"/>
              </a:solidFill>
              <a:latin typeface="Arial" panose="020B0604020202020204" pitchFamily="34" charset="0"/>
            </a:endParaRPr>
          </a:p>
          <a:p>
            <a:pPr marL="285750" indent="-285750" algn="l">
              <a:buFont typeface="Arial" panose="020B0604020202020204" pitchFamily="34" charset="0"/>
              <a:buChar char="•"/>
            </a:pPr>
            <a:r>
              <a:rPr lang="af-ZA" b="0" i="0">
                <a:solidFill>
                  <a:srgbClr val="000000"/>
                </a:solidFill>
                <a:effectLst/>
                <a:latin typeface="Arial" panose="020B0604020202020204" pitchFamily="34" charset="0"/>
              </a:rPr>
              <a:t>The HDI was created to emphasize that people and their capabilities should be the ultimate criteria for assessing the development of a country, not economic growth alone. The HDI can also be used to question national policy choices, asking how two countries with the same level of GNI per capita can end up with different human development outcomes. These contrasts can stimulate debate about government policy priorities.</a:t>
            </a:r>
            <a:endParaRPr lang="en-GB" b="0" i="0">
              <a:solidFill>
                <a:srgbClr val="000000"/>
              </a:solidFill>
              <a:effectLst/>
              <a:latin typeface="Arial" panose="020B0604020202020204" pitchFamily="34" charset="0"/>
            </a:endParaRPr>
          </a:p>
          <a:p>
            <a:pPr algn="l"/>
            <a:endParaRPr lang="en-GB" b="0" i="0">
              <a:solidFill>
                <a:srgbClr val="000000"/>
              </a:solidFill>
              <a:effectLst/>
              <a:latin typeface="Arial" panose="020B0604020202020204" pitchFamily="34" charset="0"/>
            </a:endParaRPr>
          </a:p>
          <a:p>
            <a:pPr marL="285750" indent="-285750" algn="l">
              <a:buFont typeface="Arial" panose="020B0604020202020204" pitchFamily="34" charset="0"/>
              <a:buChar char="•"/>
            </a:pPr>
            <a:r>
              <a:rPr lang="af-ZA" b="0" i="0">
                <a:solidFill>
                  <a:srgbClr val="000000"/>
                </a:solidFill>
                <a:effectLst/>
                <a:latin typeface="Arial" panose="020B0604020202020204" pitchFamily="34" charset="0"/>
              </a:rPr>
              <a:t>The HDI is a summary measure of average achievement in key dimensions of human development: a long and healthy life, being knowledgeable and have a decent standard of living. The HDI is the geometric mean of normalized indices for each of the three dimensions.</a:t>
            </a:r>
            <a:endParaRPr lang="en-GB" b="0" i="0">
              <a:solidFill>
                <a:srgbClr val="000000"/>
              </a:solidFill>
              <a:effectLst/>
              <a:latin typeface="Arial" panose="020B0604020202020204" pitchFamily="34" charset="0"/>
            </a:endParaRPr>
          </a:p>
          <a:p>
            <a:pPr algn="l"/>
            <a:endParaRPr lang="af-ZA" b="0" i="0">
              <a:solidFill>
                <a:srgbClr val="000000"/>
              </a:solidFill>
              <a:effectLst/>
              <a:latin typeface="Arial" panose="020B0604020202020204" pitchFamily="34" charset="0"/>
            </a:endParaRPr>
          </a:p>
          <a:p>
            <a:pPr marL="285750" indent="-285750" algn="l">
              <a:buFont typeface="Arial" panose="020B0604020202020204" pitchFamily="34" charset="0"/>
              <a:buChar char="•"/>
            </a:pPr>
            <a:r>
              <a:rPr lang="af-ZA" b="0" i="0">
                <a:solidFill>
                  <a:srgbClr val="000000"/>
                </a:solidFill>
                <a:effectLst/>
                <a:latin typeface="Arial" panose="020B0604020202020204" pitchFamily="34" charset="0"/>
              </a:rPr>
              <a:t>The health dimension is assessed by life expectancy at birth, the education dimension is measured by mean of years of schooling for adults aged 25 years and more and expected years of schooling for children of school entering age. </a:t>
            </a:r>
            <a:endParaRPr lang="en-GB" b="0" i="0">
              <a:solidFill>
                <a:srgbClr val="000000"/>
              </a:solidFill>
              <a:effectLst/>
              <a:latin typeface="Arial" panose="020B0604020202020204" pitchFamily="34" charset="0"/>
            </a:endParaRPr>
          </a:p>
          <a:p>
            <a:pPr algn="l"/>
            <a:endParaRPr lang="en-GB">
              <a:solidFill>
                <a:srgbClr val="000000"/>
              </a:solidFill>
              <a:latin typeface="Arial" panose="020B0604020202020204" pitchFamily="34" charset="0"/>
            </a:endParaRPr>
          </a:p>
          <a:p>
            <a:pPr marL="285750" indent="-285750" algn="l">
              <a:buFont typeface="Arial" panose="020B0604020202020204" pitchFamily="34" charset="0"/>
              <a:buChar char="•"/>
            </a:pPr>
            <a:r>
              <a:rPr lang="af-ZA" b="0" i="0">
                <a:solidFill>
                  <a:srgbClr val="000000"/>
                </a:solidFill>
                <a:effectLst/>
                <a:latin typeface="Arial" panose="020B0604020202020204" pitchFamily="34" charset="0"/>
              </a:rPr>
              <a:t>The standard of living dimension is measured by gross national income per capita. The HDI uses the logarithm of income, to reflect the diminishing importance of income with increasing GNI. The scores for the three HDI dimension indices are then aggregated into a composite index using geometric mean. </a:t>
            </a:r>
          </a:p>
          <a:p>
            <a:pPr algn="l"/>
            <a:endParaRPr lang="af-ZA" b="0" i="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826995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91E94B-C98D-AD4F-8D39-C6FEFE081760}"/>
              </a:ext>
            </a:extLst>
          </p:cNvPr>
          <p:cNvSpPr txBox="1"/>
          <p:nvPr/>
        </p:nvSpPr>
        <p:spPr>
          <a:xfrm>
            <a:off x="551528" y="653215"/>
            <a:ext cx="11088943" cy="7294305"/>
          </a:xfrm>
          <a:prstGeom prst="rect">
            <a:avLst/>
          </a:prstGeom>
          <a:noFill/>
        </p:spPr>
        <p:txBody>
          <a:bodyPr wrap="square">
            <a:spAutoFit/>
          </a:bodyPr>
          <a:lstStyle/>
          <a:p>
            <a:pPr algn="l"/>
            <a:r>
              <a:rPr lang="af-ZA" b="0" i="0">
                <a:solidFill>
                  <a:srgbClr val="1D3D63"/>
                </a:solidFill>
                <a:effectLst/>
                <a:latin typeface="Lato"/>
              </a:rPr>
              <a:t>With the actual value for a given country, and the global maximum and minimum, the dimension (indices) value for each metric is calculated as:</a:t>
            </a:r>
            <a:endParaRPr lang="en-GB" b="0" i="0">
              <a:solidFill>
                <a:srgbClr val="1D3D63"/>
              </a:solidFill>
              <a:effectLst/>
              <a:latin typeface="Lato"/>
            </a:endParaRPr>
          </a:p>
          <a:p>
            <a:pPr algn="ctr"/>
            <a:r>
              <a:rPr lang="en-GB">
                <a:solidFill>
                  <a:srgbClr val="1D3D63"/>
                </a:solidFill>
                <a:latin typeface="Lato"/>
              </a:rPr>
              <a:t> Dimension Index = ( actual value  – minimum value )/ (maximum value  – minimum value )</a:t>
            </a:r>
          </a:p>
          <a:p>
            <a:pPr algn="ctr"/>
            <a:endParaRPr lang="en-GB">
              <a:solidFill>
                <a:srgbClr val="1D3D63"/>
              </a:solidFill>
              <a:latin typeface="Lato"/>
            </a:endParaRPr>
          </a:p>
          <a:p>
            <a:r>
              <a:rPr lang="af-ZA" b="0" i="0">
                <a:solidFill>
                  <a:srgbClr val="1D3D63"/>
                </a:solidFill>
                <a:effectLst/>
                <a:latin typeface="Lato"/>
              </a:rPr>
              <a:t>The dimension index is therefore 1 in a country that achieves the maximum value and it is 0 for a country that is at the minimum value.</a:t>
            </a:r>
            <a:endParaRPr lang="en-GB" b="0" i="0">
              <a:solidFill>
                <a:srgbClr val="1D3D63"/>
              </a:solidFill>
              <a:effectLst/>
              <a:latin typeface="Lato"/>
            </a:endParaRPr>
          </a:p>
          <a:p>
            <a:endParaRPr lang="en-GB">
              <a:solidFill>
                <a:srgbClr val="1D3D63"/>
              </a:solidFill>
              <a:latin typeface="Lato"/>
            </a:endParaRPr>
          </a:p>
          <a:p>
            <a:pPr algn="ctr"/>
            <a:r>
              <a:rPr lang="en-GB">
                <a:solidFill>
                  <a:srgbClr val="1D3D63"/>
                </a:solidFill>
                <a:latin typeface="Lato"/>
              </a:rPr>
              <a:t>DI health = ( life expectancy at birth of a country – 20years)/ (83.2 years – 25 years)</a:t>
            </a:r>
          </a:p>
          <a:p>
            <a:r>
              <a:rPr lang="en-GB">
                <a:solidFill>
                  <a:srgbClr val="1D3D63"/>
                </a:solidFill>
                <a:latin typeface="Lato"/>
              </a:rPr>
              <a:t>Note that before 2010 the maximum value was 85 years, while the minimum one was 20 years</a:t>
            </a:r>
          </a:p>
          <a:p>
            <a:endParaRPr lang="en-GB">
              <a:solidFill>
                <a:srgbClr val="1D3D63"/>
              </a:solidFill>
              <a:latin typeface="Lato"/>
            </a:endParaRPr>
          </a:p>
          <a:p>
            <a:r>
              <a:rPr lang="af-ZA" b="0" i="0">
                <a:solidFill>
                  <a:srgbClr val="1D3D63"/>
                </a:solidFill>
                <a:effectLst/>
                <a:latin typeface="Lato"/>
              </a:rPr>
              <a:t>The education dimension is the arithmetic mean of the two education indices</a:t>
            </a:r>
            <a:r>
              <a:rPr lang="en-GB" b="0" i="0">
                <a:solidFill>
                  <a:srgbClr val="1D3D63"/>
                </a:solidFill>
                <a:effectLst/>
                <a:latin typeface="Lato"/>
              </a:rPr>
              <a:t>,i.e</a:t>
            </a:r>
            <a:r>
              <a:rPr lang="af-ZA" b="0" i="0">
                <a:solidFill>
                  <a:srgbClr val="1D3D63"/>
                </a:solidFill>
                <a:effectLst/>
                <a:latin typeface="Lato"/>
              </a:rPr>
              <a:t> mean years of schooling </a:t>
            </a:r>
            <a:r>
              <a:rPr lang="en-GB" b="0" i="0">
                <a:solidFill>
                  <a:srgbClr val="1D3D63"/>
                </a:solidFill>
                <a:effectLst/>
                <a:latin typeface="Lato"/>
              </a:rPr>
              <a:t>with maximum and minimum values 13.1 and 0 years respectively; </a:t>
            </a:r>
            <a:r>
              <a:rPr lang="af-ZA" b="0" i="0">
                <a:solidFill>
                  <a:srgbClr val="1D3D63"/>
                </a:solidFill>
                <a:effectLst/>
                <a:latin typeface="Lato"/>
              </a:rPr>
              <a:t>and expected years of schooling</a:t>
            </a:r>
            <a:r>
              <a:rPr lang="en-GB" b="0" i="0">
                <a:solidFill>
                  <a:srgbClr val="1D3D63"/>
                </a:solidFill>
                <a:effectLst/>
                <a:latin typeface="Lato"/>
              </a:rPr>
              <a:t> with maximum and minimum values 18 and 0 years respectively.  While before 2010 the two indices were the percentage literacy rate of the adult population and  the gross enrolment ratio in percentage terms</a:t>
            </a:r>
            <a:r>
              <a:rPr lang="af-ZA" b="0" i="0">
                <a:solidFill>
                  <a:srgbClr val="1D3D63"/>
                </a:solidFill>
                <a:effectLst/>
                <a:latin typeface="Lato"/>
              </a:rPr>
              <a:t>.</a:t>
            </a:r>
            <a:endParaRPr lang="en-GB" b="0" i="0">
              <a:solidFill>
                <a:srgbClr val="1D3D63"/>
              </a:solidFill>
              <a:effectLst/>
              <a:latin typeface="Lato"/>
            </a:endParaRPr>
          </a:p>
          <a:p>
            <a:endParaRPr lang="en-GB" b="0" i="0">
              <a:solidFill>
                <a:srgbClr val="1D3D63"/>
              </a:solidFill>
              <a:effectLst/>
              <a:latin typeface="Lato"/>
            </a:endParaRPr>
          </a:p>
          <a:p>
            <a:r>
              <a:rPr lang="en-GB">
                <a:solidFill>
                  <a:srgbClr val="1D3D63"/>
                </a:solidFill>
                <a:latin typeface="Lato"/>
              </a:rPr>
              <a:t>The DI income is calculated in logarithmic terms of the per capita GNP in Purchasing Parity Power US dollars, while before 2010 it was used the per capita GDP in Purchasing Parity Power US dollars .</a:t>
            </a:r>
            <a:endParaRPr lang="en-GB" b="0" i="0">
              <a:solidFill>
                <a:srgbClr val="1D3D63"/>
              </a:solidFill>
              <a:effectLst/>
              <a:latin typeface="Lato"/>
            </a:endParaRPr>
          </a:p>
          <a:p>
            <a:endParaRPr lang="en-GB">
              <a:solidFill>
                <a:srgbClr val="1D3D63"/>
              </a:solidFill>
              <a:latin typeface="Lato"/>
            </a:endParaRPr>
          </a:p>
          <a:p>
            <a:r>
              <a:rPr lang="af-ZA" b="0" i="0">
                <a:solidFill>
                  <a:srgbClr val="1D3D63"/>
                </a:solidFill>
                <a:effectLst/>
                <a:latin typeface="Lato"/>
              </a:rPr>
              <a:t>Once each of the individual indices have been calculated, they are aggregated to calculate the HDI.</a:t>
            </a:r>
          </a:p>
          <a:p>
            <a:r>
              <a:rPr lang="af-ZA" b="0" i="0">
                <a:solidFill>
                  <a:srgbClr val="1D3D63"/>
                </a:solidFill>
                <a:effectLst/>
                <a:latin typeface="Lato"/>
              </a:rPr>
              <a:t>The HDI is calculated as the geometric mean (equally-weighted) of life expectancy, education, and GNI per capita, as follows:</a:t>
            </a:r>
            <a:endParaRPr lang="en-GB" b="0" i="0">
              <a:solidFill>
                <a:srgbClr val="1D3D63"/>
              </a:solidFill>
              <a:effectLst/>
              <a:latin typeface="Lato"/>
            </a:endParaRPr>
          </a:p>
          <a:p>
            <a:pPr algn="ctr"/>
            <a:r>
              <a:rPr lang="en-GB">
                <a:solidFill>
                  <a:srgbClr val="1D3D63"/>
                </a:solidFill>
                <a:latin typeface="Lato"/>
              </a:rPr>
              <a:t>HDI = ( DI health * DI education * DI income)</a:t>
            </a:r>
            <a:r>
              <a:rPr lang="en-GB" baseline="30000">
                <a:solidFill>
                  <a:srgbClr val="1D3D63"/>
                </a:solidFill>
                <a:latin typeface="Lato"/>
              </a:rPr>
              <a:t>1/3</a:t>
            </a:r>
          </a:p>
          <a:p>
            <a:endParaRPr lang="en-GB" baseline="30000">
              <a:solidFill>
                <a:srgbClr val="1D3D63"/>
              </a:solidFill>
              <a:latin typeface="Lato"/>
            </a:endParaRPr>
          </a:p>
          <a:p>
            <a:r>
              <a:rPr lang="af-ZA" baseline="30000"/>
              <a:t/>
            </a:r>
            <a:br>
              <a:rPr lang="af-ZA" baseline="30000"/>
            </a:br>
            <a:endParaRPr lang="af-ZA" b="0" i="0">
              <a:solidFill>
                <a:srgbClr val="1D3D63"/>
              </a:solidFill>
              <a:effectLst/>
              <a:latin typeface="Lato"/>
            </a:endParaRPr>
          </a:p>
          <a:p>
            <a:r>
              <a:rPr lang="af-ZA" b="0" i="0">
                <a:solidFill>
                  <a:srgbClr val="1D3D63"/>
                </a:solidFill>
                <a:effectLst/>
                <a:latin typeface="Lato"/>
              </a:rPr>
              <a:t/>
            </a:r>
            <a:br>
              <a:rPr lang="af-ZA" b="0" i="0">
                <a:solidFill>
                  <a:srgbClr val="1D3D63"/>
                </a:solidFill>
                <a:effectLst/>
                <a:latin typeface="Lato"/>
              </a:rPr>
            </a:br>
            <a:endParaRPr lang="el-GR" baseline="30000"/>
          </a:p>
        </p:txBody>
      </p:sp>
    </p:spTree>
    <p:extLst>
      <p:ext uri="{BB962C8B-B14F-4D97-AF65-F5344CB8AC3E}">
        <p14:creationId xmlns:p14="http://schemas.microsoft.com/office/powerpoint/2010/main" val="22959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F58D70-DA8F-A942-A03F-67EEE13FD28E}"/>
              </a:ext>
            </a:extLst>
          </p:cNvPr>
          <p:cNvSpPr txBox="1"/>
          <p:nvPr/>
        </p:nvSpPr>
        <p:spPr>
          <a:xfrm>
            <a:off x="1039299" y="201313"/>
            <a:ext cx="8851337" cy="4524315"/>
          </a:xfrm>
          <a:prstGeom prst="rect">
            <a:avLst/>
          </a:prstGeom>
          <a:noFill/>
        </p:spPr>
        <p:txBody>
          <a:bodyPr wrap="square">
            <a:spAutoFit/>
          </a:bodyPr>
          <a:lstStyle/>
          <a:p>
            <a:r>
              <a:rPr lang="af-ZA" b="0" i="0">
                <a:solidFill>
                  <a:srgbClr val="000000"/>
                </a:solidFill>
                <a:effectLst/>
                <a:latin typeface="Arial" panose="020B0604020202020204" pitchFamily="34" charset="0"/>
              </a:rPr>
              <a:t>The HDI simplifies and captures only part of what human development entails. It does not reflect on inequalities, poverty, human security, empowerment, etc. The</a:t>
            </a:r>
            <a:r>
              <a:rPr lang="en-GB" b="0" i="0">
                <a:solidFill>
                  <a:srgbClr val="000000"/>
                </a:solidFill>
                <a:effectLst/>
                <a:latin typeface="Arial" panose="020B0604020202020204" pitchFamily="34" charset="0"/>
              </a:rPr>
              <a:t>re are a number of </a:t>
            </a:r>
            <a:r>
              <a:rPr lang="af-ZA" b="0" i="0">
                <a:solidFill>
                  <a:srgbClr val="000000"/>
                </a:solidFill>
                <a:effectLst/>
                <a:latin typeface="Arial" panose="020B0604020202020204" pitchFamily="34" charset="0"/>
              </a:rPr>
              <a:t>other composite indices as broader proxy on some of the key issues of human development, inequality, gender disparity and poverty.</a:t>
            </a:r>
            <a:endParaRPr lang="en-GB" b="0" i="0">
              <a:solidFill>
                <a:srgbClr val="000000"/>
              </a:solidFill>
              <a:effectLst/>
              <a:latin typeface="Arial" panose="020B0604020202020204" pitchFamily="34" charset="0"/>
            </a:endParaRPr>
          </a:p>
          <a:p>
            <a:endParaRPr lang="en-GB">
              <a:solidFill>
                <a:srgbClr val="000000"/>
              </a:solidFill>
              <a:latin typeface="Arial" panose="020B0604020202020204" pitchFamily="34" charset="0"/>
            </a:endParaRPr>
          </a:p>
          <a:p>
            <a:r>
              <a:rPr lang="af-ZA" b="0" i="0">
                <a:solidFill>
                  <a:srgbClr val="222222"/>
                </a:solidFill>
                <a:effectLst/>
                <a:latin typeface="-apple-system"/>
              </a:rPr>
              <a:t>The </a:t>
            </a:r>
            <a:r>
              <a:rPr lang="af-ZA" b="1" i="0">
                <a:solidFill>
                  <a:srgbClr val="222222"/>
                </a:solidFill>
                <a:effectLst/>
                <a:latin typeface="-apple-system"/>
              </a:rPr>
              <a:t>Human Poverty Index (HPI)</a:t>
            </a:r>
            <a:r>
              <a:rPr lang="af-ZA" b="0" i="0">
                <a:solidFill>
                  <a:srgbClr val="222222"/>
                </a:solidFill>
                <a:effectLst/>
                <a:latin typeface="-apple-system"/>
              </a:rPr>
              <a:t> was an indication of the poverty of community in a country, developed by the </a:t>
            </a:r>
            <a:r>
              <a:rPr lang="en-GB" b="0" i="0">
                <a:solidFill>
                  <a:srgbClr val="222222"/>
                </a:solidFill>
                <a:effectLst/>
                <a:latin typeface="-apple-system"/>
              </a:rPr>
              <a:t>United Nations (UN)</a:t>
            </a:r>
            <a:r>
              <a:rPr lang="af-ZA"/>
              <a:t> </a:t>
            </a:r>
            <a:r>
              <a:rPr lang="af-ZA" b="0" i="0">
                <a:solidFill>
                  <a:srgbClr val="222222"/>
                </a:solidFill>
                <a:effectLst/>
                <a:latin typeface="-apple-system"/>
              </a:rPr>
              <a:t>to complement the HDI and was first reported as part of the Human Deprivation Report in 1997. It was considered to better reflect the extent of </a:t>
            </a:r>
            <a:r>
              <a:rPr lang="en-GB" b="0" i="0">
                <a:solidFill>
                  <a:srgbClr val="222222"/>
                </a:solidFill>
                <a:effectLst/>
                <a:latin typeface="-apple-system"/>
              </a:rPr>
              <a:t>deprivation i</a:t>
            </a:r>
            <a:r>
              <a:rPr lang="af-ZA" b="0" i="0">
                <a:solidFill>
                  <a:srgbClr val="222222"/>
                </a:solidFill>
                <a:effectLst/>
                <a:latin typeface="-apple-system"/>
              </a:rPr>
              <a:t>n deprived countries compared to the HDI.</a:t>
            </a:r>
            <a:r>
              <a:rPr lang="en-GB" b="0" i="0" baseline="30000">
                <a:solidFill>
                  <a:srgbClr val="6B4BA1"/>
                </a:solidFill>
                <a:effectLst/>
                <a:latin typeface="inherit"/>
              </a:rPr>
              <a:t>  </a:t>
            </a:r>
            <a:r>
              <a:rPr lang="af-ZA" b="0" i="0">
                <a:solidFill>
                  <a:srgbClr val="222222"/>
                </a:solidFill>
                <a:effectLst/>
                <a:latin typeface="-apple-system"/>
              </a:rPr>
              <a:t>In 2010 it was supplanted by the UN</a:t>
            </a:r>
            <a:r>
              <a:rPr lang="af-ZA" b="0" i="0">
                <a:solidFill>
                  <a:srgbClr val="222222"/>
                </a:solidFill>
                <a:effectLst/>
                <a:latin typeface="-apple-system"/>
                <a:hlinkClick r:id="rId2" tooltip="Multidimensional Poverty Index"/>
              </a:rPr>
              <a:t>’</a:t>
            </a:r>
            <a:r>
              <a:rPr lang="af-ZA" b="0" i="0">
                <a:solidFill>
                  <a:srgbClr val="222222"/>
                </a:solidFill>
                <a:effectLst/>
                <a:latin typeface="-apple-system"/>
              </a:rPr>
              <a:t>s </a:t>
            </a:r>
            <a:r>
              <a:rPr lang="en-GB" b="0" i="0">
                <a:solidFill>
                  <a:srgbClr val="222222"/>
                </a:solidFill>
                <a:effectLst/>
                <a:latin typeface="-apple-system"/>
              </a:rPr>
              <a:t>Multidimensional Poverty Index.</a:t>
            </a:r>
          </a:p>
          <a:p>
            <a:endParaRPr lang="en-GB">
              <a:solidFill>
                <a:srgbClr val="222222"/>
              </a:solidFill>
              <a:latin typeface="-apple-system"/>
            </a:endParaRPr>
          </a:p>
          <a:p>
            <a:r>
              <a:rPr lang="af-ZA" b="0" i="0">
                <a:solidFill>
                  <a:srgbClr val="222222"/>
                </a:solidFill>
                <a:effectLst/>
                <a:latin typeface="-apple-system"/>
              </a:rPr>
              <a:t>The HPI concentrates on the deprivation in the three essential elements of human life already reflected in the HDI: longevity, knowledge and a decent standard of living. The HPI is derived separately for </a:t>
            </a:r>
            <a:r>
              <a:rPr lang="en-GB" b="0" i="0">
                <a:solidFill>
                  <a:srgbClr val="222222"/>
                </a:solidFill>
                <a:effectLst/>
                <a:latin typeface="-apple-system"/>
              </a:rPr>
              <a:t>developing countries</a:t>
            </a:r>
            <a:r>
              <a:rPr lang="af-ZA" b="0" i="0">
                <a:solidFill>
                  <a:srgbClr val="222222"/>
                </a:solidFill>
                <a:effectLst/>
                <a:latin typeface="-apple-system"/>
              </a:rPr>
              <a:t> (HPI-1) and a group of select high-income </a:t>
            </a:r>
            <a:r>
              <a:rPr lang="en-GB" b="0" i="0">
                <a:solidFill>
                  <a:srgbClr val="222222"/>
                </a:solidFill>
                <a:effectLst/>
                <a:latin typeface="-apple-system"/>
              </a:rPr>
              <a:t>OECD </a:t>
            </a:r>
            <a:r>
              <a:rPr lang="af-ZA" b="0" i="0">
                <a:solidFill>
                  <a:srgbClr val="222222"/>
                </a:solidFill>
                <a:effectLst/>
                <a:latin typeface="-apple-system"/>
              </a:rPr>
              <a:t>countries (HPI-2) to better reflect socio-economic differences and also the widely different measures of deprivation in the two groups</a:t>
            </a:r>
            <a:endParaRPr lang="el-GR"/>
          </a:p>
        </p:txBody>
      </p:sp>
    </p:spTree>
    <p:extLst>
      <p:ext uri="{BB962C8B-B14F-4D97-AF65-F5344CB8AC3E}">
        <p14:creationId xmlns:p14="http://schemas.microsoft.com/office/powerpoint/2010/main" val="4174614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83F801-5E6E-894D-B57A-366EADB13893}"/>
              </a:ext>
            </a:extLst>
          </p:cNvPr>
          <p:cNvSpPr txBox="1"/>
          <p:nvPr/>
        </p:nvSpPr>
        <p:spPr>
          <a:xfrm>
            <a:off x="862627" y="1979403"/>
            <a:ext cx="9037228" cy="3139321"/>
          </a:xfrm>
          <a:prstGeom prst="rect">
            <a:avLst/>
          </a:prstGeom>
          <a:noFill/>
        </p:spPr>
        <p:txBody>
          <a:bodyPr wrap="square">
            <a:spAutoFit/>
          </a:bodyPr>
          <a:lstStyle/>
          <a:p>
            <a:pPr algn="l" fontAlgn="base"/>
            <a:r>
              <a:rPr lang="en-GB" b="1" i="0">
                <a:solidFill>
                  <a:srgbClr val="222222"/>
                </a:solidFill>
                <a:effectLst/>
                <a:latin typeface="-apple-system"/>
              </a:rPr>
              <a:t>For Developing Countries (HPI-1)</a:t>
            </a:r>
          </a:p>
          <a:p>
            <a:pPr algn="l" fontAlgn="base"/>
            <a:endParaRPr lang="en-GB" b="1">
              <a:solidFill>
                <a:srgbClr val="222222"/>
              </a:solidFill>
              <a:latin typeface="-apple-system"/>
            </a:endParaRPr>
          </a:p>
          <a:p>
            <a:pPr algn="l" fontAlgn="base"/>
            <a:r>
              <a:rPr lang="en-GB">
                <a:solidFill>
                  <a:srgbClr val="222222"/>
                </a:solidFill>
                <a:latin typeface="-apple-system"/>
              </a:rPr>
              <a:t>HPI-1 = (1/3 (P1</a:t>
            </a:r>
            <a:r>
              <a:rPr lang="en-GB" baseline="30000">
                <a:solidFill>
                  <a:srgbClr val="222222"/>
                </a:solidFill>
                <a:latin typeface="-apple-system"/>
              </a:rPr>
              <a:t>a  </a:t>
            </a:r>
            <a:r>
              <a:rPr lang="en-GB">
                <a:solidFill>
                  <a:srgbClr val="222222"/>
                </a:solidFill>
                <a:latin typeface="-apple-system"/>
              </a:rPr>
              <a:t>+ P2</a:t>
            </a:r>
            <a:r>
              <a:rPr lang="en-GB" baseline="30000">
                <a:solidFill>
                  <a:srgbClr val="222222"/>
                </a:solidFill>
                <a:latin typeface="-apple-system"/>
              </a:rPr>
              <a:t>a</a:t>
            </a:r>
            <a:r>
              <a:rPr lang="en-GB">
                <a:solidFill>
                  <a:srgbClr val="222222"/>
                </a:solidFill>
                <a:latin typeface="-apple-system"/>
              </a:rPr>
              <a:t> + P3</a:t>
            </a:r>
            <a:r>
              <a:rPr lang="en-GB" baseline="30000">
                <a:solidFill>
                  <a:srgbClr val="222222"/>
                </a:solidFill>
                <a:latin typeface="-apple-system"/>
              </a:rPr>
              <a:t>a</a:t>
            </a:r>
            <a:r>
              <a:rPr lang="en-GB">
                <a:solidFill>
                  <a:srgbClr val="222222"/>
                </a:solidFill>
                <a:latin typeface="-apple-system"/>
              </a:rPr>
              <a:t>)</a:t>
            </a:r>
            <a:r>
              <a:rPr lang="en-GB" baseline="30000">
                <a:solidFill>
                  <a:srgbClr val="222222"/>
                </a:solidFill>
                <a:latin typeface="-apple-system"/>
              </a:rPr>
              <a:t>1/a</a:t>
            </a:r>
          </a:p>
          <a:p>
            <a:pPr algn="l" fontAlgn="base"/>
            <a:r>
              <a:rPr lang="en-GB" i="0">
                <a:solidFill>
                  <a:srgbClr val="222222"/>
                </a:solidFill>
                <a:effectLst/>
                <a:latin typeface="-apple-system"/>
              </a:rPr>
              <a:t>Where:</a:t>
            </a:r>
            <a:endParaRPr lang="en-GB">
              <a:solidFill>
                <a:srgbClr val="222222"/>
              </a:solidFill>
              <a:latin typeface="-apple-system"/>
            </a:endParaRPr>
          </a:p>
          <a:p>
            <a:pPr algn="l" fontAlgn="base"/>
            <a:r>
              <a:rPr lang="en-GB" b="0" i="0">
                <a:solidFill>
                  <a:srgbClr val="222222"/>
                </a:solidFill>
                <a:effectLst/>
                <a:latin typeface="-apple-system"/>
              </a:rPr>
              <a:t>P1: </a:t>
            </a:r>
            <a:r>
              <a:rPr lang="af-ZA" b="0" i="0">
                <a:solidFill>
                  <a:srgbClr val="222222"/>
                </a:solidFill>
                <a:effectLst/>
                <a:latin typeface="-apple-system"/>
              </a:rPr>
              <a:t>Probability at birth of not surviving to age 40 (times 100)</a:t>
            </a:r>
            <a:br>
              <a:rPr lang="af-ZA" b="0" i="0">
                <a:solidFill>
                  <a:srgbClr val="222222"/>
                </a:solidFill>
                <a:effectLst/>
                <a:latin typeface="-apple-system"/>
              </a:rPr>
            </a:br>
            <a:r>
              <a:rPr lang="af-ZA" b="0" i="0">
                <a:solidFill>
                  <a:srgbClr val="222222"/>
                </a:solidFill>
                <a:effectLst/>
                <a:latin typeface="inherit"/>
              </a:rPr>
              <a:t> P</a:t>
            </a:r>
            <a:r>
              <a:rPr lang="en-GB" b="0" i="0">
                <a:solidFill>
                  <a:srgbClr val="222222"/>
                </a:solidFill>
                <a:effectLst/>
                <a:latin typeface="inherit"/>
              </a:rPr>
              <a:t>2</a:t>
            </a:r>
            <a:r>
              <a:rPr lang="af-ZA" b="0" i="0">
                <a:solidFill>
                  <a:srgbClr val="222222"/>
                </a:solidFill>
                <a:effectLst/>
                <a:latin typeface="-apple-system"/>
              </a:rPr>
              <a:t>: Adult illiteracy rate</a:t>
            </a:r>
            <a:br>
              <a:rPr lang="af-ZA" b="0" i="0">
                <a:solidFill>
                  <a:srgbClr val="222222"/>
                </a:solidFill>
                <a:effectLst/>
                <a:latin typeface="-apple-system"/>
              </a:rPr>
            </a:br>
            <a:r>
              <a:rPr lang="af-ZA" b="0" i="0">
                <a:solidFill>
                  <a:srgbClr val="222222"/>
                </a:solidFill>
                <a:effectLst/>
                <a:latin typeface="inherit"/>
              </a:rPr>
              <a:t> P3</a:t>
            </a:r>
            <a:r>
              <a:rPr lang="af-ZA" b="0" i="0">
                <a:solidFill>
                  <a:srgbClr val="222222"/>
                </a:solidFill>
                <a:effectLst/>
                <a:latin typeface="-apple-system"/>
              </a:rPr>
              <a:t>: Arithmetic average of 3 characteristics:</a:t>
            </a:r>
          </a:p>
          <a:p>
            <a:pPr fontAlgn="base">
              <a:buFont typeface="Arial" panose="020B0604020202020204" pitchFamily="34" charset="0"/>
              <a:buChar char="•"/>
            </a:pPr>
            <a:r>
              <a:rPr lang="af-ZA">
                <a:effectLst/>
                <a:latin typeface="inherit"/>
              </a:rPr>
              <a:t>The percentage of the population without access to safe water.</a:t>
            </a:r>
          </a:p>
          <a:p>
            <a:pPr fontAlgn="base">
              <a:buFont typeface="Arial" panose="020B0604020202020204" pitchFamily="34" charset="0"/>
              <a:buChar char="•"/>
            </a:pPr>
            <a:r>
              <a:rPr lang="af-ZA">
                <a:effectLst/>
                <a:latin typeface="inherit"/>
              </a:rPr>
              <a:t>The percentage of population without access to health services.</a:t>
            </a:r>
          </a:p>
          <a:p>
            <a:pPr fontAlgn="base">
              <a:buFont typeface="Arial" panose="020B0604020202020204" pitchFamily="34" charset="0"/>
              <a:buChar char="•"/>
            </a:pPr>
            <a:r>
              <a:rPr lang="af-ZA">
                <a:effectLst/>
                <a:latin typeface="inherit"/>
              </a:rPr>
              <a:t>The percentage of malnourished children under five.</a:t>
            </a:r>
          </a:p>
          <a:p>
            <a:pPr algn="l" fontAlgn="base"/>
            <a:r>
              <a:rPr lang="en-GB">
                <a:solidFill>
                  <a:srgbClr val="222222"/>
                </a:solidFill>
                <a:latin typeface="inherit"/>
              </a:rPr>
              <a:t>a</a:t>
            </a:r>
            <a:r>
              <a:rPr lang="af-ZA" b="0" i="0">
                <a:solidFill>
                  <a:srgbClr val="222222"/>
                </a:solidFill>
                <a:effectLst/>
                <a:latin typeface="-apple-system"/>
              </a:rPr>
              <a:t>: 3</a:t>
            </a:r>
          </a:p>
        </p:txBody>
      </p:sp>
    </p:spTree>
    <p:extLst>
      <p:ext uri="{BB962C8B-B14F-4D97-AF65-F5344CB8AC3E}">
        <p14:creationId xmlns:p14="http://schemas.microsoft.com/office/powerpoint/2010/main" val="3309281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040807-6C3F-2E43-9626-4A69E4134186}"/>
              </a:ext>
            </a:extLst>
          </p:cNvPr>
          <p:cNvSpPr txBox="1"/>
          <p:nvPr/>
        </p:nvSpPr>
        <p:spPr>
          <a:xfrm>
            <a:off x="433234" y="2690336"/>
            <a:ext cx="11577484" cy="2585323"/>
          </a:xfrm>
          <a:prstGeom prst="rect">
            <a:avLst/>
          </a:prstGeom>
          <a:noFill/>
        </p:spPr>
        <p:txBody>
          <a:bodyPr wrap="square">
            <a:spAutoFit/>
          </a:bodyPr>
          <a:lstStyle/>
          <a:p>
            <a:r>
              <a:rPr lang="en-GB" b="1" i="0">
                <a:solidFill>
                  <a:srgbClr val="222222"/>
                </a:solidFill>
                <a:effectLst/>
                <a:latin typeface="-apple-system"/>
              </a:rPr>
              <a:t>For Selected High Income OECD Countries ( HPI-2) </a:t>
            </a:r>
          </a:p>
          <a:p>
            <a:endParaRPr lang="en-GB">
              <a:solidFill>
                <a:srgbClr val="222222"/>
              </a:solidFill>
              <a:latin typeface="-apple-system"/>
            </a:endParaRPr>
          </a:p>
          <a:p>
            <a:r>
              <a:rPr lang="en-GB">
                <a:solidFill>
                  <a:srgbClr val="222222"/>
                </a:solidFill>
                <a:latin typeface="-apple-system"/>
              </a:rPr>
              <a:t>HPI-2 = (1/4( P1</a:t>
            </a:r>
            <a:r>
              <a:rPr lang="en-GB" baseline="30000">
                <a:solidFill>
                  <a:srgbClr val="222222"/>
                </a:solidFill>
                <a:latin typeface="-apple-system"/>
              </a:rPr>
              <a:t>a</a:t>
            </a:r>
            <a:r>
              <a:rPr lang="en-GB">
                <a:solidFill>
                  <a:srgbClr val="222222"/>
                </a:solidFill>
                <a:latin typeface="-apple-system"/>
              </a:rPr>
              <a:t> + P2</a:t>
            </a:r>
            <a:r>
              <a:rPr lang="en-GB" baseline="30000">
                <a:solidFill>
                  <a:srgbClr val="222222"/>
                </a:solidFill>
                <a:latin typeface="-apple-system"/>
              </a:rPr>
              <a:t>a</a:t>
            </a:r>
            <a:r>
              <a:rPr lang="en-GB">
                <a:solidFill>
                  <a:srgbClr val="222222"/>
                </a:solidFill>
                <a:latin typeface="-apple-system"/>
              </a:rPr>
              <a:t> + P3</a:t>
            </a:r>
            <a:r>
              <a:rPr lang="en-GB" baseline="30000">
                <a:solidFill>
                  <a:srgbClr val="222222"/>
                </a:solidFill>
                <a:latin typeface="-apple-system"/>
              </a:rPr>
              <a:t>a  </a:t>
            </a:r>
            <a:r>
              <a:rPr lang="en-GB">
                <a:solidFill>
                  <a:srgbClr val="222222"/>
                </a:solidFill>
                <a:latin typeface="-apple-system"/>
              </a:rPr>
              <a:t>+ P4</a:t>
            </a:r>
            <a:r>
              <a:rPr lang="en-GB" baseline="30000">
                <a:solidFill>
                  <a:srgbClr val="222222"/>
                </a:solidFill>
                <a:latin typeface="-apple-system"/>
              </a:rPr>
              <a:t>a</a:t>
            </a:r>
            <a:r>
              <a:rPr lang="en-GB">
                <a:solidFill>
                  <a:srgbClr val="222222"/>
                </a:solidFill>
                <a:latin typeface="-apple-system"/>
              </a:rPr>
              <a:t>)</a:t>
            </a:r>
            <a:r>
              <a:rPr lang="en-GB" baseline="30000">
                <a:solidFill>
                  <a:srgbClr val="222222"/>
                </a:solidFill>
                <a:latin typeface="-apple-system"/>
              </a:rPr>
              <a:t>1/a</a:t>
            </a:r>
            <a:endParaRPr lang="en-GB">
              <a:solidFill>
                <a:srgbClr val="222222"/>
              </a:solidFill>
              <a:latin typeface="-apple-system"/>
            </a:endParaRPr>
          </a:p>
          <a:p>
            <a:r>
              <a:rPr lang="en-GB" b="0" i="0">
                <a:solidFill>
                  <a:srgbClr val="222222"/>
                </a:solidFill>
                <a:effectLst/>
                <a:latin typeface="-apple-system"/>
              </a:rPr>
              <a:t>Where:</a:t>
            </a:r>
            <a:endParaRPr lang="en-GB">
              <a:solidFill>
                <a:srgbClr val="222222"/>
              </a:solidFill>
              <a:latin typeface="-apple-system"/>
            </a:endParaRPr>
          </a:p>
          <a:p>
            <a:r>
              <a:rPr lang="en-GB" b="0" i="0">
                <a:solidFill>
                  <a:srgbClr val="222222"/>
                </a:solidFill>
                <a:effectLst/>
                <a:latin typeface="-apple-system"/>
              </a:rPr>
              <a:t>P1:</a:t>
            </a:r>
            <a:r>
              <a:rPr lang="af-ZA" b="0" i="0">
                <a:solidFill>
                  <a:srgbClr val="222222"/>
                </a:solidFill>
                <a:effectLst/>
                <a:latin typeface="-apple-system"/>
              </a:rPr>
              <a:t>Probability at birth of not surviving to age 60 (times 100)</a:t>
            </a:r>
            <a:r>
              <a:rPr lang="af-ZA"/>
              <a:t/>
            </a:r>
            <a:br>
              <a:rPr lang="af-ZA"/>
            </a:br>
            <a:r>
              <a:rPr lang="af-ZA" b="0" i="0">
                <a:solidFill>
                  <a:srgbClr val="222222"/>
                </a:solidFill>
                <a:effectLst/>
                <a:latin typeface="inherit"/>
              </a:rPr>
              <a:t>P2</a:t>
            </a:r>
            <a:r>
              <a:rPr lang="af-ZA" b="0" i="0">
                <a:solidFill>
                  <a:srgbClr val="222222"/>
                </a:solidFill>
                <a:effectLst/>
                <a:latin typeface="-apple-system"/>
              </a:rPr>
              <a:t>: Adults lacking functional literacy skills</a:t>
            </a:r>
            <a:r>
              <a:rPr lang="af-ZA"/>
              <a:t/>
            </a:r>
            <a:br>
              <a:rPr lang="af-ZA"/>
            </a:br>
            <a:r>
              <a:rPr lang="af-ZA" b="0" i="0">
                <a:solidFill>
                  <a:srgbClr val="222222"/>
                </a:solidFill>
                <a:effectLst/>
                <a:latin typeface="inherit"/>
              </a:rPr>
              <a:t>P3</a:t>
            </a:r>
            <a:r>
              <a:rPr lang="af-ZA" b="0" i="0">
                <a:solidFill>
                  <a:srgbClr val="222222"/>
                </a:solidFill>
                <a:effectLst/>
                <a:latin typeface="-apple-system"/>
              </a:rPr>
              <a:t>: Population below income poverty line (50% of median adjusted household disposable income)</a:t>
            </a:r>
            <a:r>
              <a:rPr lang="af-ZA"/>
              <a:t/>
            </a:r>
            <a:br>
              <a:rPr lang="af-ZA"/>
            </a:br>
            <a:r>
              <a:rPr lang="af-ZA" b="0" i="0">
                <a:solidFill>
                  <a:srgbClr val="222222"/>
                </a:solidFill>
                <a:effectLst/>
                <a:latin typeface="inherit"/>
              </a:rPr>
              <a:t>P4</a:t>
            </a:r>
            <a:r>
              <a:rPr lang="af-ZA" b="0" i="0">
                <a:solidFill>
                  <a:srgbClr val="222222"/>
                </a:solidFill>
                <a:effectLst/>
                <a:latin typeface="-apple-system"/>
              </a:rPr>
              <a:t>: Rate of long-term une</a:t>
            </a:r>
            <a:r>
              <a:rPr lang="en-GB">
                <a:solidFill>
                  <a:srgbClr val="222222"/>
                </a:solidFill>
                <a:latin typeface="-apple-system"/>
              </a:rPr>
              <a:t>mployment lasging 12 months or more</a:t>
            </a:r>
          </a:p>
          <a:p>
            <a:r>
              <a:rPr lang="en-GB">
                <a:solidFill>
                  <a:srgbClr val="222222"/>
                </a:solidFill>
                <a:latin typeface="-apple-system"/>
              </a:rPr>
              <a:t>a: 4</a:t>
            </a:r>
            <a:endParaRPr lang="el-GR"/>
          </a:p>
        </p:txBody>
      </p:sp>
    </p:spTree>
    <p:extLst>
      <p:ext uri="{BB962C8B-B14F-4D97-AF65-F5344CB8AC3E}">
        <p14:creationId xmlns:p14="http://schemas.microsoft.com/office/powerpoint/2010/main" val="3369473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14A5AEE-1E11-514F-AC5B-D7572FB182EA}"/>
              </a:ext>
            </a:extLst>
          </p:cNvPr>
          <p:cNvSpPr txBox="1"/>
          <p:nvPr/>
        </p:nvSpPr>
        <p:spPr>
          <a:xfrm>
            <a:off x="571500" y="1166842"/>
            <a:ext cx="11374694" cy="2308324"/>
          </a:xfrm>
          <a:prstGeom prst="rect">
            <a:avLst/>
          </a:prstGeom>
          <a:noFill/>
        </p:spPr>
        <p:txBody>
          <a:bodyPr wrap="square">
            <a:spAutoFit/>
          </a:bodyPr>
          <a:lstStyle/>
          <a:p>
            <a:pPr algn="l" fontAlgn="base"/>
            <a:r>
              <a:rPr lang="af-ZA" b="0" i="0">
                <a:solidFill>
                  <a:srgbClr val="222222"/>
                </a:solidFill>
                <a:effectLst/>
                <a:latin typeface="-apple-system"/>
              </a:rPr>
              <a:t>The </a:t>
            </a:r>
            <a:r>
              <a:rPr lang="af-ZA" b="1" i="1">
                <a:solidFill>
                  <a:srgbClr val="222222"/>
                </a:solidFill>
                <a:effectLst/>
                <a:latin typeface="inherit"/>
              </a:rPr>
              <a:t>Social Progress Index</a:t>
            </a:r>
            <a:r>
              <a:rPr lang="af-ZA" b="0" i="0">
                <a:solidFill>
                  <a:srgbClr val="222222"/>
                </a:solidFill>
                <a:effectLst/>
                <a:latin typeface="-apple-system"/>
              </a:rPr>
              <a:t> (</a:t>
            </a:r>
            <a:r>
              <a:rPr lang="af-ZA" b="1" i="1">
                <a:solidFill>
                  <a:srgbClr val="222222"/>
                </a:solidFill>
                <a:effectLst/>
                <a:latin typeface="inherit"/>
              </a:rPr>
              <a:t>SPI</a:t>
            </a:r>
            <a:r>
              <a:rPr lang="af-ZA" b="0" i="0">
                <a:solidFill>
                  <a:srgbClr val="222222"/>
                </a:solidFill>
                <a:effectLst/>
                <a:latin typeface="-apple-system"/>
              </a:rPr>
              <a:t>) measures the extent to which countries provide for the social and environmental needs of their citizens. Fifty-four indicators in the areas of basic human needs, foundations of well-being, and opportunity to progress show the relative performance of nat</a:t>
            </a:r>
            <a:r>
              <a:rPr lang="en-GB" b="0" i="0">
                <a:solidFill>
                  <a:srgbClr val="222222"/>
                </a:solidFill>
                <a:effectLst/>
                <a:latin typeface="-apple-system"/>
              </a:rPr>
              <a:t>ions.  </a:t>
            </a:r>
            <a:r>
              <a:rPr lang="af-ZA" b="0" i="0">
                <a:solidFill>
                  <a:srgbClr val="222222"/>
                </a:solidFill>
                <a:effectLst/>
                <a:latin typeface="-apple-system"/>
              </a:rPr>
              <a:t> The SPI measures the well-being of a society by observing social and environmental outcomes directly rather than the economic factors. The social and environmental factors include wellness (including health, shelter and sanitation), equality, inclusion, sustainability and personal freedom and safety.</a:t>
            </a:r>
          </a:p>
          <a:p>
            <a:pPr algn="l" rtl="0" fontAlgn="ctr"/>
            <a:endParaRPr lang="af-ZA" b="1" i="0">
              <a:solidFill>
                <a:srgbClr val="222222"/>
              </a:solidFill>
              <a:effectLst/>
              <a:latin typeface="-apple-system"/>
            </a:endParaRPr>
          </a:p>
          <a:p>
            <a:r>
              <a:rPr lang="af-ZA"/>
              <a:t/>
            </a:r>
            <a:br>
              <a:rPr lang="af-ZA"/>
            </a:br>
            <a:endParaRPr lang="el-GR"/>
          </a:p>
        </p:txBody>
      </p:sp>
    </p:spTree>
    <p:extLst>
      <p:ext uri="{BB962C8B-B14F-4D97-AF65-F5344CB8AC3E}">
        <p14:creationId xmlns:p14="http://schemas.microsoft.com/office/powerpoint/2010/main" val="1967932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9AA30F-0821-FD47-BD57-C15AD23C43D4}"/>
              </a:ext>
            </a:extLst>
          </p:cNvPr>
          <p:cNvSpPr txBox="1"/>
          <p:nvPr/>
        </p:nvSpPr>
        <p:spPr>
          <a:xfrm>
            <a:off x="175137" y="391385"/>
            <a:ext cx="12016863" cy="5355312"/>
          </a:xfrm>
          <a:prstGeom prst="rect">
            <a:avLst/>
          </a:prstGeom>
          <a:noFill/>
        </p:spPr>
        <p:txBody>
          <a:bodyPr wrap="square">
            <a:spAutoFit/>
          </a:bodyPr>
          <a:lstStyle/>
          <a:p>
            <a:pPr algn="l"/>
            <a:r>
              <a:rPr lang="af-ZA" b="0" i="0">
                <a:solidFill>
                  <a:srgbClr val="111111"/>
                </a:solidFill>
                <a:effectLst/>
                <a:latin typeface="SourceSansPro"/>
              </a:rPr>
              <a:t>The Gini index or Gini coefficient is a statistical measure of distribution  used </a:t>
            </a:r>
            <a:r>
              <a:rPr lang="en-GB" b="0" i="0">
                <a:solidFill>
                  <a:srgbClr val="111111"/>
                </a:solidFill>
                <a:effectLst/>
                <a:latin typeface="SourceSansPro"/>
              </a:rPr>
              <a:t>to quantify economic inequality</a:t>
            </a:r>
            <a:r>
              <a:rPr lang="af-ZA" b="0" i="0">
                <a:solidFill>
                  <a:srgbClr val="111111"/>
                </a:solidFill>
                <a:effectLst/>
                <a:latin typeface="SourceSansPro"/>
              </a:rPr>
              <a:t>, measuring income distribution or, less commonly, wealth distribution among a population. The coefficient ranges from 0 (or 0%) to 1 (or 100%), with 0 representing perfect equality and 1 representing perfect inequality. Values over 1 are theoretically possible due to negative income or wealth.</a:t>
            </a:r>
            <a:r>
              <a:rPr lang="en-GB" b="0" i="0">
                <a:solidFill>
                  <a:srgbClr val="111111"/>
                </a:solidFill>
                <a:effectLst/>
                <a:latin typeface="SourceSansPro"/>
              </a:rPr>
              <a:t>  More specifically:</a:t>
            </a:r>
          </a:p>
          <a:p>
            <a:pPr algn="l"/>
            <a:endParaRPr lang="en-GB" b="0" i="0">
              <a:solidFill>
                <a:srgbClr val="111111"/>
              </a:solidFill>
              <a:effectLst/>
              <a:latin typeface="SourceSansPro"/>
            </a:endParaRPr>
          </a:p>
          <a:p>
            <a:pPr algn="l">
              <a:buFont typeface="Arial" panose="020B0604020202020204" pitchFamily="34" charset="0"/>
              <a:buChar char="•"/>
            </a:pPr>
            <a:r>
              <a:rPr lang="af-ZA" b="0" i="0">
                <a:solidFill>
                  <a:srgbClr val="111111"/>
                </a:solidFill>
                <a:effectLst/>
                <a:latin typeface="SourceSansPro"/>
              </a:rPr>
              <a:t>The Gini index is a simple measure of the distribution of income across income percentiles in a population.</a:t>
            </a:r>
          </a:p>
          <a:p>
            <a:pPr algn="l">
              <a:buFont typeface="Arial" panose="020B0604020202020204" pitchFamily="34" charset="0"/>
              <a:buChar char="•"/>
            </a:pPr>
            <a:r>
              <a:rPr lang="af-ZA" b="0" i="0">
                <a:solidFill>
                  <a:srgbClr val="111111"/>
                </a:solidFill>
                <a:effectLst/>
                <a:latin typeface="SourceSansPro"/>
              </a:rPr>
              <a:t>A higher Gini index indicates greater inequality, with high income individuals receiving much larger percentages of the total income of the population.</a:t>
            </a:r>
          </a:p>
          <a:p>
            <a:pPr algn="l">
              <a:buFont typeface="Arial" panose="020B0604020202020204" pitchFamily="34" charset="0"/>
              <a:buChar char="•"/>
            </a:pPr>
            <a:r>
              <a:rPr lang="af-ZA" b="0" i="0">
                <a:solidFill>
                  <a:srgbClr val="111111"/>
                </a:solidFill>
                <a:effectLst/>
                <a:latin typeface="SourceSansPro"/>
              </a:rPr>
              <a:t>Global inequality as measured by the Gini index increased over the 19th and 20th centuries, but has declined in more recent years.</a:t>
            </a:r>
          </a:p>
          <a:p>
            <a:pPr algn="l">
              <a:buFont typeface="Arial" panose="020B0604020202020204" pitchFamily="34" charset="0"/>
              <a:buChar char="•"/>
            </a:pPr>
            <a:r>
              <a:rPr lang="af-ZA" b="0" i="0">
                <a:solidFill>
                  <a:srgbClr val="111111"/>
                </a:solidFill>
                <a:effectLst/>
                <a:latin typeface="SourceSansPro"/>
              </a:rPr>
              <a:t>Because of data and other limitations, the Gini index may overstate income inequality and can obscure important information about income distribution.</a:t>
            </a:r>
          </a:p>
          <a:p>
            <a:pPr algn="l"/>
            <a:r>
              <a:rPr lang="af-ZA" b="0" i="0">
                <a:solidFill>
                  <a:srgbClr val="111111"/>
                </a:solidFill>
                <a:effectLst/>
                <a:latin typeface="SourceSansPro"/>
              </a:rPr>
              <a:t>Understanding the Gini Index</a:t>
            </a:r>
            <a:endParaRPr lang="en-GB" b="0" i="0">
              <a:solidFill>
                <a:srgbClr val="111111"/>
              </a:solidFill>
              <a:effectLst/>
              <a:latin typeface="SourceSansPro"/>
            </a:endParaRPr>
          </a:p>
          <a:p>
            <a:pPr algn="l"/>
            <a:endParaRPr lang="en-GB">
              <a:solidFill>
                <a:srgbClr val="111111"/>
              </a:solidFill>
              <a:latin typeface="SourceSansPro"/>
            </a:endParaRPr>
          </a:p>
          <a:p>
            <a:pPr algn="l"/>
            <a:r>
              <a:rPr lang="af-ZA" b="0" i="0">
                <a:solidFill>
                  <a:srgbClr val="111111"/>
                </a:solidFill>
                <a:effectLst/>
                <a:latin typeface="SourceSansPro"/>
              </a:rPr>
              <a:t>Gini coefficient is an important tool for analyzing income or wealth distribution within a country or region, but it should not be mistaken for an absolute measurement of income or wealth. A high-income country and a low-income one can have the same Gini coefficient, as long as incomes are distributed similarly within each: Turkey and the U.S. both had income Gini coefficients around 0.39-0.40 in 2016, </a:t>
            </a:r>
            <a:r>
              <a:rPr lang="en-GB" b="0" i="0">
                <a:solidFill>
                  <a:srgbClr val="111111"/>
                </a:solidFill>
                <a:effectLst/>
                <a:latin typeface="SourceSansPro"/>
              </a:rPr>
              <a:t>according to OECD</a:t>
            </a:r>
            <a:r>
              <a:rPr lang="af-ZA" b="0" i="0">
                <a:solidFill>
                  <a:srgbClr val="111111"/>
                </a:solidFill>
                <a:effectLst/>
                <a:latin typeface="SourceSansPro"/>
              </a:rPr>
              <a:t>, though Turkey</a:t>
            </a:r>
            <a:r>
              <a:rPr lang="af-ZA" b="0" i="0">
                <a:solidFill>
                  <a:srgbClr val="111111"/>
                </a:solidFill>
                <a:effectLst/>
                <a:latin typeface="SourceSansPro"/>
                <a:hlinkClick r:id="rId2"/>
              </a:rPr>
              <a:t>’</a:t>
            </a:r>
            <a:r>
              <a:rPr lang="af-ZA" b="0" i="0">
                <a:solidFill>
                  <a:srgbClr val="111111"/>
                </a:solidFill>
                <a:effectLst/>
                <a:latin typeface="SourceSansPro"/>
              </a:rPr>
              <a:t>s </a:t>
            </a:r>
            <a:r>
              <a:rPr lang="en-GB" b="0" i="0">
                <a:solidFill>
                  <a:srgbClr val="111111"/>
                </a:solidFill>
                <a:effectLst/>
                <a:latin typeface="SourceSansPro"/>
              </a:rPr>
              <a:t>GDP pdr capita</a:t>
            </a:r>
            <a:r>
              <a:rPr lang="af-ZA" b="0" i="0">
                <a:solidFill>
                  <a:srgbClr val="111111"/>
                </a:solidFill>
                <a:effectLst/>
                <a:latin typeface="SourceSansPro"/>
              </a:rPr>
              <a:t> was less than half the U.S.'s (in 2010 dollar terms). </a:t>
            </a:r>
          </a:p>
        </p:txBody>
      </p:sp>
    </p:spTree>
    <p:extLst>
      <p:ext uri="{BB962C8B-B14F-4D97-AF65-F5344CB8AC3E}">
        <p14:creationId xmlns:p14="http://schemas.microsoft.com/office/powerpoint/2010/main" val="1917384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sldNum" sz="quarter" idx="12"/>
          </p:nvPr>
        </p:nvSpPr>
        <p:spPr>
          <a:noFill/>
          <a:ln>
            <a:miter lim="800000"/>
            <a:headEnd/>
            <a:tailEnd/>
          </a:ln>
        </p:spPr>
        <p:txBody>
          <a:bodyPr/>
          <a:lstStyle/>
          <a:p>
            <a:fld id="{6FC9FD45-34B7-4718-B799-207E918BA152}" type="slidenum">
              <a:rPr lang="el-GR" altLang="el-GR" smtClean="0">
                <a:latin typeface="Arial" pitchFamily="34" charset="0"/>
                <a:cs typeface="Arial" pitchFamily="34" charset="0"/>
              </a:rPr>
              <a:pPr/>
              <a:t>2</a:t>
            </a:fld>
            <a:endParaRPr lang="el-GR" altLang="el-GR">
              <a:latin typeface="Arial" pitchFamily="34" charset="0"/>
              <a:cs typeface="Arial" pitchFamily="34" charset="0"/>
            </a:endParaRPr>
          </a:p>
        </p:txBody>
      </p:sp>
      <p:sp>
        <p:nvSpPr>
          <p:cNvPr id="27651" name="Θέση αριθμού διαφάνειας 2"/>
          <p:cNvSpPr txBox="1">
            <a:spLocks noGrp="1"/>
          </p:cNvSpPr>
          <p:nvPr/>
        </p:nvSpPr>
        <p:spPr bwMode="auto">
          <a:xfrm>
            <a:off x="8077200" y="6245225"/>
            <a:ext cx="2133600" cy="476250"/>
          </a:xfrm>
          <a:prstGeom prst="rect">
            <a:avLst/>
          </a:prstGeom>
          <a:noFill/>
          <a:ln w="9525">
            <a:noFill/>
            <a:miter lim="800000"/>
            <a:headEnd/>
            <a:tailEnd/>
          </a:ln>
        </p:spPr>
        <p:txBody>
          <a:bodyPr/>
          <a:lstStyle/>
          <a:p>
            <a:pPr algn="r"/>
            <a:fld id="{FA1B94DE-8C97-4F63-A6A7-20892E02AB62}" type="slidenum">
              <a:rPr lang="el-GR" altLang="el-GR" sz="1400" b="0"/>
              <a:pPr algn="r"/>
              <a:t>2</a:t>
            </a:fld>
            <a:endParaRPr lang="el-GR" altLang="el-GR" sz="1400" b="0"/>
          </a:p>
        </p:txBody>
      </p:sp>
      <p:sp>
        <p:nvSpPr>
          <p:cNvPr id="27652" name="Text Box 5"/>
          <p:cNvSpPr txBox="1">
            <a:spLocks noChangeArrowheads="1"/>
          </p:cNvSpPr>
          <p:nvPr/>
        </p:nvSpPr>
        <p:spPr bwMode="auto">
          <a:xfrm>
            <a:off x="1883568" y="5400742"/>
            <a:ext cx="8424863" cy="1457258"/>
          </a:xfrm>
          <a:prstGeom prst="rect">
            <a:avLst/>
          </a:prstGeom>
          <a:noFill/>
          <a:ln w="9525">
            <a:noFill/>
            <a:miter lim="800000"/>
            <a:headEnd/>
            <a:tailEnd/>
          </a:ln>
        </p:spPr>
        <p:txBody>
          <a:bodyPr wrap="square">
            <a:spAutoFit/>
          </a:bodyPr>
          <a:lstStyle/>
          <a:p>
            <a:pPr algn="just" eaLnBrk="0" hangingPunct="0">
              <a:lnSpc>
                <a:spcPct val="110000"/>
              </a:lnSpc>
              <a:spcBef>
                <a:spcPct val="20000"/>
              </a:spcBef>
              <a:buClr>
                <a:schemeClr val="accent2"/>
              </a:buClr>
              <a:buFont typeface="Wingdings" pitchFamily="2" charset="2"/>
              <a:buNone/>
            </a:pPr>
            <a:r>
              <a:rPr lang="el-GR" sz="1800"/>
              <a:t>Social and economic inequality.  Dual structure within the same area.</a:t>
            </a:r>
            <a:endParaRPr lang="el-GR" sz="1800" dirty="0"/>
          </a:p>
          <a:p>
            <a:r>
              <a:rPr lang="en-US" sz="1800" b="0" dirty="0"/>
              <a:t>https://www.youtube.com/watch?v=_PeSroA_aPA&amp;feature=youtu.be</a:t>
            </a:r>
            <a:endParaRPr lang="el-GR" sz="1800" b="0" dirty="0"/>
          </a:p>
          <a:p>
            <a:pPr algn="just" eaLnBrk="0" hangingPunct="0">
              <a:lnSpc>
                <a:spcPct val="110000"/>
              </a:lnSpc>
              <a:spcBef>
                <a:spcPct val="20000"/>
              </a:spcBef>
              <a:buClr>
                <a:schemeClr val="accent2"/>
              </a:buClr>
            </a:pPr>
            <a:endParaRPr lang="el-GR" altLang="el-GR" sz="1800" b="0" dirty="0"/>
          </a:p>
          <a:p>
            <a:pPr algn="just" eaLnBrk="0" hangingPunct="0">
              <a:lnSpc>
                <a:spcPct val="110000"/>
              </a:lnSpc>
              <a:spcBef>
                <a:spcPct val="20000"/>
              </a:spcBef>
              <a:buClr>
                <a:schemeClr val="accent2"/>
              </a:buClr>
              <a:buFont typeface="Wingdings" pitchFamily="2" charset="2"/>
              <a:buNone/>
            </a:pPr>
            <a:endParaRPr lang="el-GR" altLang="el-GR" sz="1800" b="0" dirty="0"/>
          </a:p>
          <a:p>
            <a:pPr>
              <a:lnSpc>
                <a:spcPct val="0"/>
              </a:lnSpc>
            </a:pPr>
            <a:endParaRPr lang="el-GR" altLang="el-GR" sz="1800" dirty="0"/>
          </a:p>
        </p:txBody>
      </p:sp>
      <p:pic>
        <p:nvPicPr>
          <p:cNvPr id="27653" name="9 - Εικόνα" descr="205092-7536400-16x9-940x529.jpg"/>
          <p:cNvPicPr>
            <a:picLocks noChangeAspect="1"/>
          </p:cNvPicPr>
          <p:nvPr/>
        </p:nvPicPr>
        <p:blipFill>
          <a:blip r:embed="rId2" cstate="print"/>
          <a:srcRect/>
          <a:stretch>
            <a:fillRect/>
          </a:stretch>
        </p:blipFill>
        <p:spPr bwMode="auto">
          <a:xfrm>
            <a:off x="1706409" y="675806"/>
            <a:ext cx="9069388" cy="4669374"/>
          </a:xfrm>
          <a:prstGeom prst="rect">
            <a:avLst/>
          </a:prstGeom>
          <a:noFill/>
          <a:ln w="9525">
            <a:noFill/>
            <a:miter lim="800000"/>
            <a:headEnd/>
            <a:tailEnd/>
          </a:ln>
        </p:spPr>
      </p:pic>
    </p:spTree>
    <p:extLst>
      <p:ext uri="{BB962C8B-B14F-4D97-AF65-F5344CB8AC3E}">
        <p14:creationId xmlns:p14="http://schemas.microsoft.com/office/powerpoint/2010/main" val="2753058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78854" name="Picture 6" descr="https://pbs.twimg.com/media/D1PzEhPWoAAW1Gg.jpg"/>
          <p:cNvPicPr>
            <a:picLocks noChangeAspect="1" noChangeArrowheads="1"/>
          </p:cNvPicPr>
          <p:nvPr/>
        </p:nvPicPr>
        <p:blipFill>
          <a:blip r:embed="rId2" cstate="print"/>
          <a:srcRect l="1825"/>
          <a:stretch>
            <a:fillRect/>
          </a:stretch>
        </p:blipFill>
        <p:spPr bwMode="auto">
          <a:xfrm>
            <a:off x="2207569" y="620688"/>
            <a:ext cx="7746005" cy="6048672"/>
          </a:xfrm>
          <a:prstGeom prst="rect">
            <a:avLst/>
          </a:prstGeom>
          <a:noFill/>
        </p:spPr>
      </p:pic>
    </p:spTree>
    <p:extLst>
      <p:ext uri="{BB962C8B-B14F-4D97-AF65-F5344CB8AC3E}">
        <p14:creationId xmlns:p14="http://schemas.microsoft.com/office/powerpoint/2010/main" val="2784380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 Θέση υποσέλιδου"/>
          <p:cNvSpPr>
            <a:spLocks noGrp="1"/>
          </p:cNvSpPr>
          <p:nvPr>
            <p:ph type="ftr" sz="quarter" idx="11"/>
          </p:nvPr>
        </p:nvSpPr>
        <p:spPr>
          <a:xfrm>
            <a:off x="2438400" y="6428184"/>
            <a:ext cx="7474024" cy="457200"/>
          </a:xfrm>
        </p:spPr>
        <p:txBody>
          <a:bodyPr/>
          <a:lstStyle/>
          <a:p>
            <a:pPr algn="ctr"/>
            <a:endParaRPr lang="el-GR" sz="1000" dirty="0"/>
          </a:p>
        </p:txBody>
      </p:sp>
      <p:pic>
        <p:nvPicPr>
          <p:cNvPr id="77825" name="Picture 1"/>
          <p:cNvPicPr>
            <a:picLocks noChangeAspect="1" noChangeArrowheads="1"/>
          </p:cNvPicPr>
          <p:nvPr/>
        </p:nvPicPr>
        <p:blipFill>
          <a:blip r:embed="rId2" cstate="print"/>
          <a:srcRect/>
          <a:stretch>
            <a:fillRect/>
          </a:stretch>
        </p:blipFill>
        <p:spPr bwMode="auto">
          <a:xfrm>
            <a:off x="1643634" y="188641"/>
            <a:ext cx="4524375" cy="3381375"/>
          </a:xfrm>
          <a:prstGeom prst="rect">
            <a:avLst/>
          </a:prstGeom>
          <a:noFill/>
          <a:ln w="9525">
            <a:noFill/>
            <a:miter lim="800000"/>
            <a:headEnd/>
            <a:tailEnd/>
          </a:ln>
        </p:spPr>
      </p:pic>
      <p:pic>
        <p:nvPicPr>
          <p:cNvPr id="77826" name="Picture 2"/>
          <p:cNvPicPr>
            <a:picLocks noChangeAspect="1" noChangeArrowheads="1"/>
          </p:cNvPicPr>
          <p:nvPr/>
        </p:nvPicPr>
        <p:blipFill>
          <a:blip r:embed="rId3" cstate="print"/>
          <a:srcRect b="37392"/>
          <a:stretch>
            <a:fillRect/>
          </a:stretch>
        </p:blipFill>
        <p:spPr bwMode="auto">
          <a:xfrm>
            <a:off x="1710308" y="3501008"/>
            <a:ext cx="4457700" cy="2880320"/>
          </a:xfrm>
          <a:prstGeom prst="rect">
            <a:avLst/>
          </a:prstGeom>
          <a:noFill/>
          <a:ln w="9525">
            <a:noFill/>
            <a:miter lim="800000"/>
            <a:headEnd/>
            <a:tailEnd/>
          </a:ln>
        </p:spPr>
      </p:pic>
      <p:pic>
        <p:nvPicPr>
          <p:cNvPr id="77827" name="Picture 3"/>
          <p:cNvPicPr>
            <a:picLocks noChangeAspect="1" noChangeArrowheads="1"/>
          </p:cNvPicPr>
          <p:nvPr/>
        </p:nvPicPr>
        <p:blipFill>
          <a:blip r:embed="rId4" cstate="print"/>
          <a:srcRect/>
          <a:stretch>
            <a:fillRect/>
          </a:stretch>
        </p:blipFill>
        <p:spPr bwMode="auto">
          <a:xfrm>
            <a:off x="6153150" y="1844824"/>
            <a:ext cx="4514850" cy="4133850"/>
          </a:xfrm>
          <a:prstGeom prst="rect">
            <a:avLst/>
          </a:prstGeom>
          <a:noFill/>
          <a:ln w="9525">
            <a:noFill/>
            <a:miter lim="800000"/>
            <a:headEnd/>
            <a:tailEnd/>
          </a:ln>
        </p:spPr>
      </p:pic>
      <p:pic>
        <p:nvPicPr>
          <p:cNvPr id="7" name="Picture 1"/>
          <p:cNvPicPr>
            <a:picLocks noChangeAspect="1" noChangeArrowheads="1"/>
          </p:cNvPicPr>
          <p:nvPr/>
        </p:nvPicPr>
        <p:blipFill>
          <a:blip r:embed="rId2" cstate="print"/>
          <a:srcRect t="8518" b="51020"/>
          <a:stretch>
            <a:fillRect/>
          </a:stretch>
        </p:blipFill>
        <p:spPr bwMode="auto">
          <a:xfrm>
            <a:off x="6180138" y="476672"/>
            <a:ext cx="4524375" cy="1368152"/>
          </a:xfrm>
          <a:prstGeom prst="rect">
            <a:avLst/>
          </a:prstGeom>
          <a:noFill/>
          <a:ln w="9525">
            <a:noFill/>
            <a:miter lim="800000"/>
            <a:headEnd/>
            <a:tailEnd/>
          </a:ln>
        </p:spPr>
      </p:pic>
      <p:sp>
        <p:nvSpPr>
          <p:cNvPr id="8" name="7 - Ορθογώνιο"/>
          <p:cNvSpPr/>
          <p:nvPr/>
        </p:nvSpPr>
        <p:spPr>
          <a:xfrm>
            <a:off x="2639616" y="44625"/>
            <a:ext cx="6768752" cy="381771"/>
          </a:xfrm>
          <a:prstGeom prst="rect">
            <a:avLst/>
          </a:prstGeom>
        </p:spPr>
        <p:txBody>
          <a:bodyPr wrap="square">
            <a:spAutoFit/>
          </a:bodyPr>
          <a:lstStyle/>
          <a:p>
            <a:pPr algn="ctr">
              <a:lnSpc>
                <a:spcPct val="110000"/>
              </a:lnSpc>
              <a:spcBef>
                <a:spcPct val="20000"/>
              </a:spcBef>
            </a:pPr>
            <a:r>
              <a:rPr lang="el-GR" sz="1800" b="1" u="sng" dirty="0">
                <a:solidFill>
                  <a:schemeClr val="accent4">
                    <a:lumMod val="75000"/>
                  </a:schemeClr>
                </a:solidFill>
              </a:rPr>
              <a:t>Αναλυτικότερα…</a:t>
            </a:r>
          </a:p>
        </p:txBody>
      </p:sp>
    </p:spTree>
    <p:extLst>
      <p:ext uri="{BB962C8B-B14F-4D97-AF65-F5344CB8AC3E}">
        <p14:creationId xmlns:p14="http://schemas.microsoft.com/office/powerpoint/2010/main" val="79094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1"/>
          <p:cNvPicPr>
            <a:picLocks noChangeAspect="1" noChangeArrowheads="1"/>
          </p:cNvPicPr>
          <p:nvPr/>
        </p:nvPicPr>
        <p:blipFill>
          <a:blip r:embed="rId2" cstate="print"/>
          <a:srcRect b="79531"/>
          <a:stretch>
            <a:fillRect/>
          </a:stretch>
        </p:blipFill>
        <p:spPr bwMode="auto">
          <a:xfrm>
            <a:off x="1631505" y="110480"/>
            <a:ext cx="8784977" cy="438200"/>
          </a:xfrm>
          <a:prstGeom prst="rect">
            <a:avLst/>
          </a:prstGeom>
          <a:noFill/>
          <a:ln w="9525">
            <a:noFill/>
            <a:miter lim="800000"/>
            <a:headEnd/>
            <a:tailEnd/>
          </a:ln>
        </p:spPr>
      </p:pic>
      <p:pic>
        <p:nvPicPr>
          <p:cNvPr id="76802" name="Picture 2"/>
          <p:cNvPicPr>
            <a:picLocks noChangeAspect="1" noChangeArrowheads="1"/>
          </p:cNvPicPr>
          <p:nvPr/>
        </p:nvPicPr>
        <p:blipFill>
          <a:blip r:embed="rId3" cstate="print"/>
          <a:srcRect/>
          <a:stretch>
            <a:fillRect/>
          </a:stretch>
        </p:blipFill>
        <p:spPr bwMode="auto">
          <a:xfrm>
            <a:off x="1703512" y="620688"/>
            <a:ext cx="3888432" cy="6088466"/>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b="81077"/>
          <a:stretch>
            <a:fillRect/>
          </a:stretch>
        </p:blipFill>
        <p:spPr bwMode="auto">
          <a:xfrm>
            <a:off x="5735960" y="620688"/>
            <a:ext cx="3888432" cy="1152128"/>
          </a:xfrm>
          <a:prstGeom prst="rect">
            <a:avLst/>
          </a:prstGeom>
          <a:noFill/>
          <a:ln w="9525">
            <a:noFill/>
            <a:miter lim="800000"/>
            <a:headEnd/>
            <a:tailEnd/>
          </a:ln>
        </p:spPr>
      </p:pic>
      <p:pic>
        <p:nvPicPr>
          <p:cNvPr id="76803" name="Picture 3"/>
          <p:cNvPicPr>
            <a:picLocks noChangeAspect="1" noChangeArrowheads="1"/>
          </p:cNvPicPr>
          <p:nvPr/>
        </p:nvPicPr>
        <p:blipFill>
          <a:blip r:embed="rId4" cstate="print"/>
          <a:srcRect/>
          <a:stretch>
            <a:fillRect/>
          </a:stretch>
        </p:blipFill>
        <p:spPr bwMode="auto">
          <a:xfrm>
            <a:off x="5807968" y="1772817"/>
            <a:ext cx="3816424" cy="3836063"/>
          </a:xfrm>
          <a:prstGeom prst="rect">
            <a:avLst/>
          </a:prstGeom>
          <a:noFill/>
          <a:ln w="9525">
            <a:noFill/>
            <a:miter lim="800000"/>
            <a:headEnd/>
            <a:tailEnd/>
          </a:ln>
        </p:spPr>
      </p:pic>
    </p:spTree>
    <p:extLst>
      <p:ext uri="{BB962C8B-B14F-4D97-AF65-F5344CB8AC3E}">
        <p14:creationId xmlns:p14="http://schemas.microsoft.com/office/powerpoint/2010/main" val="1471373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2" cstate="print"/>
          <a:srcRect/>
          <a:stretch>
            <a:fillRect/>
          </a:stretch>
        </p:blipFill>
        <p:spPr bwMode="auto">
          <a:xfrm>
            <a:off x="1847528" y="44625"/>
            <a:ext cx="2664296" cy="254957"/>
          </a:xfrm>
          <a:prstGeom prst="rect">
            <a:avLst/>
          </a:prstGeom>
          <a:noFill/>
          <a:ln w="9525">
            <a:noFill/>
            <a:miter lim="800000"/>
            <a:headEnd/>
            <a:tailEnd/>
          </a:ln>
        </p:spPr>
      </p:pic>
      <p:pic>
        <p:nvPicPr>
          <p:cNvPr id="111619" name="Picture 3"/>
          <p:cNvPicPr>
            <a:picLocks noChangeAspect="1" noChangeArrowheads="1"/>
          </p:cNvPicPr>
          <p:nvPr/>
        </p:nvPicPr>
        <p:blipFill>
          <a:blip r:embed="rId3" cstate="print"/>
          <a:srcRect/>
          <a:stretch>
            <a:fillRect/>
          </a:stretch>
        </p:blipFill>
        <p:spPr bwMode="auto">
          <a:xfrm>
            <a:off x="2063553" y="1114936"/>
            <a:ext cx="6894711" cy="5770448"/>
          </a:xfrm>
          <a:prstGeom prst="rect">
            <a:avLst/>
          </a:prstGeom>
          <a:noFill/>
          <a:ln w="9525">
            <a:noFill/>
            <a:miter lim="800000"/>
            <a:headEnd/>
            <a:tailEnd/>
          </a:ln>
        </p:spPr>
      </p:pic>
      <p:pic>
        <p:nvPicPr>
          <p:cNvPr id="5" name="Picture 1"/>
          <p:cNvPicPr>
            <a:picLocks noChangeAspect="1" noChangeArrowheads="1"/>
          </p:cNvPicPr>
          <p:nvPr/>
        </p:nvPicPr>
        <p:blipFill>
          <a:blip r:embed="rId4" cstate="print"/>
          <a:srcRect t="7897" b="48891"/>
          <a:stretch>
            <a:fillRect/>
          </a:stretch>
        </p:blipFill>
        <p:spPr bwMode="auto">
          <a:xfrm>
            <a:off x="2063553" y="260648"/>
            <a:ext cx="3444255" cy="966082"/>
          </a:xfrm>
          <a:prstGeom prst="rect">
            <a:avLst/>
          </a:prstGeom>
          <a:noFill/>
          <a:ln w="9525">
            <a:noFill/>
            <a:miter lim="800000"/>
            <a:headEnd/>
            <a:tailEnd/>
          </a:ln>
        </p:spPr>
      </p:pic>
      <p:pic>
        <p:nvPicPr>
          <p:cNvPr id="6" name="Picture 1"/>
          <p:cNvPicPr>
            <a:picLocks noChangeAspect="1" noChangeArrowheads="1"/>
          </p:cNvPicPr>
          <p:nvPr/>
        </p:nvPicPr>
        <p:blipFill>
          <a:blip r:embed="rId4" cstate="print"/>
          <a:srcRect t="7897" b="48891"/>
          <a:stretch>
            <a:fillRect/>
          </a:stretch>
        </p:blipFill>
        <p:spPr bwMode="auto">
          <a:xfrm>
            <a:off x="5532066" y="188640"/>
            <a:ext cx="3444255" cy="966082"/>
          </a:xfrm>
          <a:prstGeom prst="rect">
            <a:avLst/>
          </a:prstGeom>
          <a:noFill/>
          <a:ln w="9525">
            <a:noFill/>
            <a:miter lim="800000"/>
            <a:headEnd/>
            <a:tailEnd/>
          </a:ln>
        </p:spPr>
      </p:pic>
    </p:spTree>
    <p:extLst>
      <p:ext uri="{BB962C8B-B14F-4D97-AF65-F5344CB8AC3E}">
        <p14:creationId xmlns:p14="http://schemas.microsoft.com/office/powerpoint/2010/main" val="1951302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p:cNvPicPr>
            <a:picLocks noChangeAspect="1" noChangeArrowheads="1"/>
          </p:cNvPicPr>
          <p:nvPr/>
        </p:nvPicPr>
        <p:blipFill>
          <a:blip r:embed="rId2" cstate="print"/>
          <a:srcRect/>
          <a:stretch>
            <a:fillRect/>
          </a:stretch>
        </p:blipFill>
        <p:spPr bwMode="auto">
          <a:xfrm>
            <a:off x="1991544" y="-27384"/>
            <a:ext cx="3456384" cy="2454370"/>
          </a:xfrm>
          <a:prstGeom prst="rect">
            <a:avLst/>
          </a:prstGeom>
          <a:noFill/>
          <a:ln w="9525">
            <a:noFill/>
            <a:miter lim="800000"/>
            <a:headEnd/>
            <a:tailEnd/>
          </a:ln>
        </p:spPr>
      </p:pic>
      <p:pic>
        <p:nvPicPr>
          <p:cNvPr id="112643" name="Picture 3"/>
          <p:cNvPicPr>
            <a:picLocks noChangeAspect="1" noChangeArrowheads="1"/>
          </p:cNvPicPr>
          <p:nvPr/>
        </p:nvPicPr>
        <p:blipFill>
          <a:blip r:embed="rId3" cstate="print"/>
          <a:srcRect/>
          <a:stretch>
            <a:fillRect/>
          </a:stretch>
        </p:blipFill>
        <p:spPr bwMode="auto">
          <a:xfrm>
            <a:off x="1991544" y="2276872"/>
            <a:ext cx="3456384" cy="4551476"/>
          </a:xfrm>
          <a:prstGeom prst="rect">
            <a:avLst/>
          </a:prstGeom>
          <a:noFill/>
          <a:ln w="9525">
            <a:noFill/>
            <a:miter lim="800000"/>
            <a:headEnd/>
            <a:tailEnd/>
          </a:ln>
        </p:spPr>
      </p:pic>
      <p:pic>
        <p:nvPicPr>
          <p:cNvPr id="112644" name="Picture 4"/>
          <p:cNvPicPr>
            <a:picLocks noChangeAspect="1" noChangeArrowheads="1"/>
          </p:cNvPicPr>
          <p:nvPr/>
        </p:nvPicPr>
        <p:blipFill>
          <a:blip r:embed="rId4" cstate="print"/>
          <a:srcRect/>
          <a:stretch>
            <a:fillRect/>
          </a:stretch>
        </p:blipFill>
        <p:spPr bwMode="auto">
          <a:xfrm>
            <a:off x="6240016" y="341984"/>
            <a:ext cx="3111624" cy="1862880"/>
          </a:xfrm>
          <a:prstGeom prst="rect">
            <a:avLst/>
          </a:prstGeom>
          <a:noFill/>
          <a:ln w="9525">
            <a:noFill/>
            <a:miter lim="800000"/>
            <a:headEnd/>
            <a:tailEnd/>
          </a:ln>
        </p:spPr>
      </p:pic>
      <p:pic>
        <p:nvPicPr>
          <p:cNvPr id="112645" name="Picture 5"/>
          <p:cNvPicPr>
            <a:picLocks noChangeAspect="1" noChangeArrowheads="1"/>
          </p:cNvPicPr>
          <p:nvPr/>
        </p:nvPicPr>
        <p:blipFill>
          <a:blip r:embed="rId5" cstate="print"/>
          <a:srcRect t="18734"/>
          <a:stretch>
            <a:fillRect/>
          </a:stretch>
        </p:blipFill>
        <p:spPr bwMode="auto">
          <a:xfrm>
            <a:off x="6240016" y="2204864"/>
            <a:ext cx="3130674" cy="4032448"/>
          </a:xfrm>
          <a:prstGeom prst="rect">
            <a:avLst/>
          </a:prstGeom>
          <a:noFill/>
          <a:ln w="9525">
            <a:noFill/>
            <a:miter lim="800000"/>
            <a:headEnd/>
            <a:tailEnd/>
          </a:ln>
        </p:spPr>
      </p:pic>
    </p:spTree>
    <p:extLst>
      <p:ext uri="{BB962C8B-B14F-4D97-AF65-F5344CB8AC3E}">
        <p14:creationId xmlns:p14="http://schemas.microsoft.com/office/powerpoint/2010/main" val="928414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2" cstate="print"/>
          <a:srcRect/>
          <a:stretch>
            <a:fillRect/>
          </a:stretch>
        </p:blipFill>
        <p:spPr bwMode="auto">
          <a:xfrm>
            <a:off x="2279576" y="116632"/>
            <a:ext cx="7272808" cy="5867354"/>
          </a:xfrm>
          <a:prstGeom prst="rect">
            <a:avLst/>
          </a:prstGeom>
          <a:noFill/>
          <a:ln w="9525">
            <a:noFill/>
            <a:miter lim="800000"/>
            <a:headEnd/>
            <a:tailEnd/>
          </a:ln>
        </p:spPr>
      </p:pic>
    </p:spTree>
    <p:extLst>
      <p:ext uri="{BB962C8B-B14F-4D97-AF65-F5344CB8AC3E}">
        <p14:creationId xmlns:p14="http://schemas.microsoft.com/office/powerpoint/2010/main" val="996109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United Nations Human Development Index</a:t>
            </a:r>
            <a:endParaRPr lang="el-GR" dirty="0"/>
          </a:p>
        </p:txBody>
      </p:sp>
      <p:sp>
        <p:nvSpPr>
          <p:cNvPr id="3" name="Θέση περιεχομένου 2"/>
          <p:cNvSpPr>
            <a:spLocks noGrp="1"/>
          </p:cNvSpPr>
          <p:nvPr>
            <p:ph idx="1"/>
          </p:nvPr>
        </p:nvSpPr>
        <p:spPr/>
        <p:txBody>
          <a:bodyPr/>
          <a:lstStyle/>
          <a:p>
            <a:r>
              <a:rPr lang="en-US" dirty="0"/>
              <a:t>https://</a:t>
            </a:r>
            <a:r>
              <a:rPr lang="en-US" dirty="0" smtClean="0"/>
              <a:t>hdr.undp.org/data-center/country-insig</a:t>
            </a:r>
            <a:r>
              <a:rPr lang="en-US" dirty="0"/>
              <a:t>#/ranks</a:t>
            </a:r>
          </a:p>
          <a:p>
            <a:pPr marL="0" indent="0">
              <a:buNone/>
            </a:pPr>
            <a:endParaRPr lang="en-US" dirty="0" smtClean="0"/>
          </a:p>
          <a:p>
            <a:pPr marL="0" indent="0">
              <a:buNone/>
            </a:pPr>
            <a:endParaRPr lang="el-GR" dirty="0"/>
          </a:p>
        </p:txBody>
      </p:sp>
    </p:spTree>
    <p:extLst>
      <p:ext uri="{BB962C8B-B14F-4D97-AF65-F5344CB8AC3E}">
        <p14:creationId xmlns:p14="http://schemas.microsoft.com/office/powerpoint/2010/main" val="5442407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dirty="0" smtClean="0"/>
              <a:t> </a:t>
            </a:r>
            <a:r>
              <a:rPr lang="en-US" b="1" dirty="0" smtClean="0"/>
              <a:t>Poverty Reduction</a:t>
            </a:r>
            <a:endParaRPr lang="el-GR" b="1" dirty="0"/>
          </a:p>
        </p:txBody>
      </p:sp>
      <p:sp>
        <p:nvSpPr>
          <p:cNvPr id="3" name="Θέση περιεχομένου 2"/>
          <p:cNvSpPr>
            <a:spLocks noGrp="1"/>
          </p:cNvSpPr>
          <p:nvPr>
            <p:ph idx="1"/>
          </p:nvPr>
        </p:nvSpPr>
        <p:spPr/>
        <p:txBody>
          <a:bodyPr>
            <a:normAutofit fontScale="85000" lnSpcReduction="20000"/>
          </a:bodyPr>
          <a:lstStyle/>
          <a:p>
            <a:endParaRPr lang="en-US" dirty="0" smtClean="0"/>
          </a:p>
          <a:p>
            <a:endParaRPr lang="en-US" dirty="0"/>
          </a:p>
          <a:p>
            <a:r>
              <a:rPr lang="en-US" dirty="0" smtClean="0"/>
              <a:t>In </a:t>
            </a:r>
            <a:r>
              <a:rPr lang="en-US" dirty="0"/>
              <a:t>1990, nearly </a:t>
            </a:r>
            <a:r>
              <a:rPr lang="en-US" b="1" dirty="0"/>
              <a:t>2 billion people</a:t>
            </a:r>
            <a:r>
              <a:rPr lang="en-US" dirty="0"/>
              <a:t> worldwide lived in extreme poverty – in other words, on less than $2.15 per day.</a:t>
            </a:r>
          </a:p>
          <a:p>
            <a:r>
              <a:rPr lang="en-US" dirty="0"/>
              <a:t>Between 1990 and 2019, the number of people living in extreme poverty was reduced by around 66 percent, from 2 billion to around </a:t>
            </a:r>
            <a:r>
              <a:rPr lang="en-US" b="1" dirty="0"/>
              <a:t>660 million</a:t>
            </a:r>
            <a:r>
              <a:rPr lang="en-US" dirty="0" smtClean="0"/>
              <a:t>.</a:t>
            </a:r>
          </a:p>
          <a:p>
            <a:r>
              <a:rPr lang="en-US" dirty="0"/>
              <a:t>Over the same period, the world’s population increased by around 2.4 billion people and the number of people with incomes above the international poverty line </a:t>
            </a:r>
            <a:r>
              <a:rPr lang="en-US" b="1" dirty="0"/>
              <a:t>increased from 3.3 billion to 7 billion</a:t>
            </a:r>
            <a:r>
              <a:rPr lang="en-US" dirty="0"/>
              <a:t>. As a result, the share of the global population living in extreme poverty was reduced from about 38 percent to 8.5 percent.</a:t>
            </a:r>
          </a:p>
          <a:p>
            <a:pPr marL="0" indent="0">
              <a:buNone/>
            </a:pPr>
            <a:r>
              <a:rPr lang="en-US" dirty="0"/>
              <a:t/>
            </a:r>
            <a:br>
              <a:rPr lang="en-US" dirty="0"/>
            </a:br>
            <a:r>
              <a:rPr lang="en-US" dirty="0"/>
              <a:t/>
            </a:r>
            <a:br>
              <a:rPr lang="en-US" dirty="0"/>
            </a:br>
            <a:endParaRPr lang="el-GR" dirty="0"/>
          </a:p>
        </p:txBody>
      </p:sp>
    </p:spTree>
    <p:extLst>
      <p:ext uri="{BB962C8B-B14F-4D97-AF65-F5344CB8AC3E}">
        <p14:creationId xmlns:p14="http://schemas.microsoft.com/office/powerpoint/2010/main" val="1047070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t>Uneven Distribution of Poverty Reduction</a:t>
            </a:r>
            <a:endParaRPr lang="el-GR" b="1" dirty="0"/>
          </a:p>
        </p:txBody>
      </p:sp>
      <p:sp>
        <p:nvSpPr>
          <p:cNvPr id="3" name="Θέση περιεχομένου 2"/>
          <p:cNvSpPr>
            <a:spLocks noGrp="1"/>
          </p:cNvSpPr>
          <p:nvPr>
            <p:ph idx="1"/>
          </p:nvPr>
        </p:nvSpPr>
        <p:spPr/>
        <p:txBody>
          <a:bodyPr/>
          <a:lstStyle/>
          <a:p>
            <a:r>
              <a:rPr lang="en-US" dirty="0"/>
              <a:t>This large reduction at the global level masks uneven progress at the regional level. In 1990, most of the extreme poor were located in </a:t>
            </a:r>
            <a:r>
              <a:rPr lang="en-US" b="1" dirty="0"/>
              <a:t>East Asia and South Asia</a:t>
            </a:r>
            <a:r>
              <a:rPr lang="en-US" dirty="0" smtClean="0"/>
              <a:t>.</a:t>
            </a:r>
          </a:p>
          <a:p>
            <a:r>
              <a:rPr lang="en-US" dirty="0"/>
              <a:t>Between 1990 and 2019, extreme poverty decreased significantly in those regions thanks to strong economic growth</a:t>
            </a:r>
            <a:r>
              <a:rPr lang="en-US" dirty="0" smtClean="0"/>
              <a:t>.</a:t>
            </a:r>
          </a:p>
          <a:p>
            <a:r>
              <a:rPr lang="en-US" dirty="0"/>
              <a:t>By contrast, the number of extreme poor </a:t>
            </a:r>
            <a:r>
              <a:rPr lang="en-US" b="1" dirty="0"/>
              <a:t>increased in Sub-Saharan Africa</a:t>
            </a:r>
            <a:r>
              <a:rPr lang="en-US" dirty="0"/>
              <a:t> over this time period. This is a result of rapid population growth – the share of people living in extreme poverty in Sub-Saharan Africa fell from 54 percent to 35 percent from 1990 to 2019.</a:t>
            </a:r>
            <a:endParaRPr lang="el-GR" dirty="0"/>
          </a:p>
        </p:txBody>
      </p:sp>
    </p:spTree>
    <p:extLst>
      <p:ext uri="{BB962C8B-B14F-4D97-AF65-F5344CB8AC3E}">
        <p14:creationId xmlns:p14="http://schemas.microsoft.com/office/powerpoint/2010/main" val="18610675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b="1" dirty="0" smtClean="0"/>
              <a:t>COVID 19 Pandemic </a:t>
            </a:r>
            <a:endParaRPr lang="el-GR" b="1" dirty="0"/>
          </a:p>
        </p:txBody>
      </p:sp>
      <p:sp>
        <p:nvSpPr>
          <p:cNvPr id="3" name="Θέση περιεχομένου 2"/>
          <p:cNvSpPr>
            <a:spLocks noGrp="1"/>
          </p:cNvSpPr>
          <p:nvPr>
            <p:ph idx="1"/>
          </p:nvPr>
        </p:nvSpPr>
        <p:spPr/>
        <p:txBody>
          <a:bodyPr>
            <a:normAutofit/>
          </a:bodyPr>
          <a:lstStyle/>
          <a:p>
            <a:pPr eaLnBrk="0" fontAlgn="base" hangingPunct="0">
              <a:lnSpc>
                <a:spcPct val="100000"/>
              </a:lnSpc>
              <a:spcBef>
                <a:spcPct val="0"/>
              </a:spcBef>
              <a:spcAft>
                <a:spcPct val="0"/>
              </a:spcAft>
            </a:pPr>
            <a:r>
              <a:rPr lang="el-GR" altLang="el-GR" sz="2000" dirty="0">
                <a:solidFill>
                  <a:srgbClr val="100E2B"/>
                </a:solidFill>
              </a:rPr>
              <a:t>The COVID-19 </a:t>
            </a:r>
            <a:r>
              <a:rPr lang="el-GR" altLang="el-GR" sz="2000" dirty="0" err="1">
                <a:solidFill>
                  <a:srgbClr val="100E2B"/>
                </a:solidFill>
              </a:rPr>
              <a:t>pandemic</a:t>
            </a:r>
            <a:r>
              <a:rPr lang="el-GR" altLang="el-GR" sz="2000" dirty="0">
                <a:solidFill>
                  <a:srgbClr val="100E2B"/>
                </a:solidFill>
              </a:rPr>
              <a:t> </a:t>
            </a:r>
            <a:r>
              <a:rPr lang="el-GR" altLang="el-GR" sz="2000" dirty="0" err="1">
                <a:solidFill>
                  <a:srgbClr val="100E2B"/>
                </a:solidFill>
              </a:rPr>
              <a:t>has</a:t>
            </a:r>
            <a:r>
              <a:rPr lang="el-GR" altLang="el-GR" sz="2000" dirty="0">
                <a:solidFill>
                  <a:srgbClr val="100E2B"/>
                </a:solidFill>
              </a:rPr>
              <a:t> </a:t>
            </a:r>
            <a:r>
              <a:rPr lang="el-GR" altLang="el-GR" sz="2000" dirty="0" err="1">
                <a:solidFill>
                  <a:srgbClr val="100E2B"/>
                </a:solidFill>
              </a:rPr>
              <a:t>reversed</a:t>
            </a:r>
            <a:r>
              <a:rPr lang="el-GR" altLang="el-GR" sz="2000" dirty="0">
                <a:solidFill>
                  <a:srgbClr val="100E2B"/>
                </a:solidFill>
              </a:rPr>
              <a:t> </a:t>
            </a:r>
            <a:r>
              <a:rPr lang="el-GR" altLang="el-GR" sz="2000" dirty="0" err="1">
                <a:solidFill>
                  <a:srgbClr val="100E2B"/>
                </a:solidFill>
              </a:rPr>
              <a:t>some</a:t>
            </a:r>
            <a:r>
              <a:rPr lang="el-GR" altLang="el-GR" sz="2000" dirty="0">
                <a:solidFill>
                  <a:srgbClr val="100E2B"/>
                </a:solidFill>
              </a:rPr>
              <a:t> of the </a:t>
            </a:r>
            <a:r>
              <a:rPr lang="el-GR" altLang="el-GR" sz="2000" dirty="0" err="1">
                <a:solidFill>
                  <a:srgbClr val="100E2B"/>
                </a:solidFill>
              </a:rPr>
              <a:t>progress</a:t>
            </a:r>
            <a:r>
              <a:rPr lang="el-GR" altLang="el-GR" sz="2000" dirty="0">
                <a:solidFill>
                  <a:srgbClr val="100E2B"/>
                </a:solidFill>
              </a:rPr>
              <a:t> </a:t>
            </a:r>
            <a:r>
              <a:rPr lang="el-GR" altLang="el-GR" sz="2000" dirty="0" err="1">
                <a:solidFill>
                  <a:srgbClr val="100E2B"/>
                </a:solidFill>
              </a:rPr>
              <a:t>made</a:t>
            </a:r>
            <a:r>
              <a:rPr lang="el-GR" altLang="el-GR" sz="2000" dirty="0">
                <a:solidFill>
                  <a:srgbClr val="100E2B"/>
                </a:solidFill>
              </a:rPr>
              <a:t>. In 2020, for the </a:t>
            </a:r>
            <a:r>
              <a:rPr lang="el-GR" altLang="el-GR" sz="2000" dirty="0" err="1">
                <a:solidFill>
                  <a:srgbClr val="100E2B"/>
                </a:solidFill>
              </a:rPr>
              <a:t>first</a:t>
            </a:r>
            <a:r>
              <a:rPr lang="el-GR" altLang="el-GR" sz="2000" dirty="0">
                <a:solidFill>
                  <a:srgbClr val="100E2B"/>
                </a:solidFill>
              </a:rPr>
              <a:t> </a:t>
            </a:r>
            <a:r>
              <a:rPr lang="el-GR" altLang="el-GR" sz="2000" dirty="0" err="1">
                <a:solidFill>
                  <a:srgbClr val="100E2B"/>
                </a:solidFill>
              </a:rPr>
              <a:t>time</a:t>
            </a:r>
            <a:r>
              <a:rPr lang="el-GR" altLang="el-GR" sz="2000" dirty="0">
                <a:solidFill>
                  <a:srgbClr val="100E2B"/>
                </a:solidFill>
              </a:rPr>
              <a:t> </a:t>
            </a:r>
            <a:r>
              <a:rPr lang="el-GR" altLang="el-GR" sz="2000" dirty="0" err="1">
                <a:solidFill>
                  <a:srgbClr val="100E2B"/>
                </a:solidFill>
              </a:rPr>
              <a:t>since</a:t>
            </a:r>
            <a:r>
              <a:rPr lang="el-GR" altLang="el-GR" sz="2000" dirty="0">
                <a:solidFill>
                  <a:srgbClr val="100E2B"/>
                </a:solidFill>
              </a:rPr>
              <a:t> the 1997 </a:t>
            </a:r>
            <a:r>
              <a:rPr lang="el-GR" altLang="el-GR" sz="2000" dirty="0" err="1">
                <a:solidFill>
                  <a:srgbClr val="100E2B"/>
                </a:solidFill>
              </a:rPr>
              <a:t>Asian</a:t>
            </a:r>
            <a:r>
              <a:rPr lang="el-GR" altLang="el-GR" sz="2000" dirty="0">
                <a:solidFill>
                  <a:srgbClr val="100E2B"/>
                </a:solidFill>
              </a:rPr>
              <a:t> </a:t>
            </a:r>
            <a:r>
              <a:rPr lang="el-GR" altLang="el-GR" sz="2000" dirty="0" err="1">
                <a:solidFill>
                  <a:srgbClr val="100E2B"/>
                </a:solidFill>
              </a:rPr>
              <a:t>financial</a:t>
            </a:r>
            <a:r>
              <a:rPr lang="el-GR" altLang="el-GR" sz="2000" dirty="0">
                <a:solidFill>
                  <a:srgbClr val="100E2B"/>
                </a:solidFill>
              </a:rPr>
              <a:t> </a:t>
            </a:r>
            <a:r>
              <a:rPr lang="el-GR" altLang="el-GR" sz="2000" dirty="0" err="1">
                <a:solidFill>
                  <a:srgbClr val="100E2B"/>
                </a:solidFill>
              </a:rPr>
              <a:t>crisis</a:t>
            </a:r>
            <a:r>
              <a:rPr lang="el-GR" altLang="el-GR" sz="2000" dirty="0">
                <a:solidFill>
                  <a:srgbClr val="100E2B"/>
                </a:solidFill>
              </a:rPr>
              <a:t>, the </a:t>
            </a:r>
            <a:r>
              <a:rPr lang="el-GR" altLang="el-GR" sz="2000" dirty="0" err="1">
                <a:solidFill>
                  <a:srgbClr val="100E2B"/>
                </a:solidFill>
              </a:rPr>
              <a:t>number</a:t>
            </a:r>
            <a:r>
              <a:rPr lang="el-GR" altLang="el-GR" sz="2000" dirty="0">
                <a:solidFill>
                  <a:srgbClr val="100E2B"/>
                </a:solidFill>
              </a:rPr>
              <a:t> of </a:t>
            </a:r>
            <a:r>
              <a:rPr lang="el-GR" altLang="el-GR" sz="2000" dirty="0" err="1">
                <a:solidFill>
                  <a:srgbClr val="100E2B"/>
                </a:solidFill>
              </a:rPr>
              <a:t>people</a:t>
            </a:r>
            <a:r>
              <a:rPr lang="el-GR" altLang="el-GR" sz="2000" dirty="0">
                <a:solidFill>
                  <a:srgbClr val="100E2B"/>
                </a:solidFill>
              </a:rPr>
              <a:t> </a:t>
            </a:r>
            <a:r>
              <a:rPr lang="el-GR" altLang="el-GR" sz="2000" dirty="0" err="1">
                <a:solidFill>
                  <a:srgbClr val="100E2B"/>
                </a:solidFill>
              </a:rPr>
              <a:t>living</a:t>
            </a:r>
            <a:r>
              <a:rPr lang="el-GR" altLang="el-GR" sz="2000" dirty="0">
                <a:solidFill>
                  <a:srgbClr val="100E2B"/>
                </a:solidFill>
              </a:rPr>
              <a:t> in </a:t>
            </a:r>
            <a:r>
              <a:rPr lang="el-GR" altLang="el-GR" sz="2000" dirty="0" err="1">
                <a:solidFill>
                  <a:srgbClr val="100E2B"/>
                </a:solidFill>
              </a:rPr>
              <a:t>extreme</a:t>
            </a:r>
            <a:r>
              <a:rPr lang="el-GR" altLang="el-GR" sz="2000" dirty="0">
                <a:solidFill>
                  <a:srgbClr val="100E2B"/>
                </a:solidFill>
              </a:rPr>
              <a:t> </a:t>
            </a:r>
            <a:r>
              <a:rPr lang="el-GR" altLang="el-GR" sz="2000" dirty="0" err="1">
                <a:solidFill>
                  <a:srgbClr val="100E2B"/>
                </a:solidFill>
              </a:rPr>
              <a:t>poverty</a:t>
            </a:r>
            <a:r>
              <a:rPr lang="el-GR" altLang="el-GR" sz="2000" dirty="0">
                <a:solidFill>
                  <a:srgbClr val="100E2B"/>
                </a:solidFill>
              </a:rPr>
              <a:t> </a:t>
            </a:r>
            <a:r>
              <a:rPr lang="el-GR" altLang="el-GR" sz="2000" dirty="0" err="1">
                <a:solidFill>
                  <a:srgbClr val="100E2B"/>
                </a:solidFill>
              </a:rPr>
              <a:t>increased</a:t>
            </a:r>
            <a:r>
              <a:rPr lang="el-GR" altLang="el-GR" sz="2000" dirty="0" smtClean="0">
                <a:solidFill>
                  <a:srgbClr val="100E2B"/>
                </a:solidFill>
              </a:rPr>
              <a:t>.</a:t>
            </a:r>
            <a:endParaRPr lang="en-US" altLang="el-GR" sz="2000" dirty="0" smtClean="0">
              <a:solidFill>
                <a:srgbClr val="100E2B"/>
              </a:solidFill>
            </a:endParaRPr>
          </a:p>
          <a:p>
            <a:pPr marL="0" indent="0" eaLnBrk="0" fontAlgn="base" hangingPunct="0">
              <a:lnSpc>
                <a:spcPct val="100000"/>
              </a:lnSpc>
              <a:spcBef>
                <a:spcPct val="0"/>
              </a:spcBef>
              <a:spcAft>
                <a:spcPct val="0"/>
              </a:spcAft>
              <a:buNone/>
            </a:pPr>
            <a:endParaRPr lang="en-US" altLang="el-GR" sz="2000" dirty="0" smtClean="0">
              <a:solidFill>
                <a:srgbClr val="100E2B"/>
              </a:solidFill>
            </a:endParaRPr>
          </a:p>
          <a:p>
            <a:pPr eaLnBrk="0" fontAlgn="base" hangingPunct="0">
              <a:lnSpc>
                <a:spcPct val="100000"/>
              </a:lnSpc>
              <a:spcBef>
                <a:spcPct val="0"/>
              </a:spcBef>
              <a:spcAft>
                <a:spcPct val="0"/>
              </a:spcAft>
            </a:pPr>
            <a:r>
              <a:rPr lang="el-GR" altLang="el-GR" sz="2000" dirty="0" err="1" smtClean="0">
                <a:solidFill>
                  <a:srgbClr val="100E2B"/>
                </a:solidFill>
              </a:rPr>
              <a:t>It</a:t>
            </a:r>
            <a:r>
              <a:rPr lang="el-GR" altLang="el-GR" sz="2000" dirty="0" smtClean="0">
                <a:solidFill>
                  <a:srgbClr val="100E2B"/>
                </a:solidFill>
              </a:rPr>
              <a:t> </a:t>
            </a:r>
            <a:r>
              <a:rPr lang="el-GR" altLang="el-GR" sz="2000" dirty="0" err="1">
                <a:solidFill>
                  <a:srgbClr val="100E2B"/>
                </a:solidFill>
              </a:rPr>
              <a:t>is</a:t>
            </a:r>
            <a:r>
              <a:rPr lang="el-GR" altLang="el-GR" sz="2000" dirty="0">
                <a:solidFill>
                  <a:srgbClr val="100E2B"/>
                </a:solidFill>
              </a:rPr>
              <a:t> </a:t>
            </a:r>
            <a:r>
              <a:rPr lang="el-GR" altLang="el-GR" sz="2000" dirty="0" err="1">
                <a:solidFill>
                  <a:srgbClr val="100E2B"/>
                </a:solidFill>
              </a:rPr>
              <a:t>estimated</a:t>
            </a:r>
            <a:r>
              <a:rPr lang="el-GR" altLang="el-GR" sz="2000" dirty="0">
                <a:solidFill>
                  <a:srgbClr val="100E2B"/>
                </a:solidFill>
              </a:rPr>
              <a:t> </a:t>
            </a:r>
            <a:r>
              <a:rPr lang="el-GR" altLang="el-GR" sz="2000" dirty="0" err="1">
                <a:solidFill>
                  <a:srgbClr val="100E2B"/>
                </a:solidFill>
              </a:rPr>
              <a:t>that</a:t>
            </a:r>
            <a:r>
              <a:rPr lang="el-GR" altLang="el-GR" sz="2000" dirty="0">
                <a:solidFill>
                  <a:srgbClr val="100E2B"/>
                </a:solidFill>
              </a:rPr>
              <a:t> the </a:t>
            </a:r>
            <a:r>
              <a:rPr lang="el-GR" altLang="el-GR" sz="2000" dirty="0" err="1">
                <a:solidFill>
                  <a:srgbClr val="100E2B"/>
                </a:solidFill>
              </a:rPr>
              <a:t>number</a:t>
            </a:r>
            <a:r>
              <a:rPr lang="el-GR" altLang="el-GR" sz="2000" dirty="0">
                <a:solidFill>
                  <a:srgbClr val="100E2B"/>
                </a:solidFill>
              </a:rPr>
              <a:t> of </a:t>
            </a:r>
            <a:r>
              <a:rPr lang="el-GR" altLang="el-GR" sz="2000" dirty="0" err="1">
                <a:solidFill>
                  <a:srgbClr val="100E2B"/>
                </a:solidFill>
              </a:rPr>
              <a:t>extreme</a:t>
            </a:r>
            <a:r>
              <a:rPr lang="el-GR" altLang="el-GR" sz="2000" dirty="0">
                <a:solidFill>
                  <a:srgbClr val="100E2B"/>
                </a:solidFill>
              </a:rPr>
              <a:t> </a:t>
            </a:r>
            <a:r>
              <a:rPr lang="el-GR" altLang="el-GR" sz="2000" dirty="0" err="1">
                <a:solidFill>
                  <a:srgbClr val="100E2B"/>
                </a:solidFill>
              </a:rPr>
              <a:t>poor</a:t>
            </a:r>
            <a:r>
              <a:rPr lang="el-GR" altLang="el-GR" sz="2000" dirty="0">
                <a:solidFill>
                  <a:srgbClr val="100E2B"/>
                </a:solidFill>
              </a:rPr>
              <a:t> </a:t>
            </a:r>
            <a:r>
              <a:rPr lang="el-GR" altLang="el-GR" sz="2000" dirty="0" err="1">
                <a:solidFill>
                  <a:srgbClr val="100E2B"/>
                </a:solidFill>
              </a:rPr>
              <a:t>increased</a:t>
            </a:r>
            <a:r>
              <a:rPr lang="el-GR" altLang="el-GR" sz="2000" dirty="0">
                <a:solidFill>
                  <a:srgbClr val="100E2B"/>
                </a:solidFill>
              </a:rPr>
              <a:t> </a:t>
            </a:r>
            <a:r>
              <a:rPr lang="el-GR" altLang="el-GR" sz="2000" dirty="0" err="1">
                <a:solidFill>
                  <a:srgbClr val="100E2B"/>
                </a:solidFill>
              </a:rPr>
              <a:t>by</a:t>
            </a:r>
            <a:r>
              <a:rPr lang="el-GR" altLang="el-GR" sz="2000" dirty="0">
                <a:solidFill>
                  <a:srgbClr val="100E2B"/>
                </a:solidFill>
              </a:rPr>
              <a:t> </a:t>
            </a:r>
            <a:r>
              <a:rPr lang="el-GR" altLang="el-GR" sz="2000" dirty="0" err="1">
                <a:solidFill>
                  <a:srgbClr val="100E2B"/>
                </a:solidFill>
              </a:rPr>
              <a:t>about</a:t>
            </a:r>
            <a:r>
              <a:rPr lang="el-GR" altLang="el-GR" sz="2000" dirty="0">
                <a:solidFill>
                  <a:srgbClr val="100E2B"/>
                </a:solidFill>
              </a:rPr>
              <a:t> </a:t>
            </a:r>
            <a:r>
              <a:rPr lang="el-GR" altLang="el-GR" sz="2000" b="1" dirty="0">
                <a:solidFill>
                  <a:srgbClr val="100E2B"/>
                </a:solidFill>
              </a:rPr>
              <a:t>70 </a:t>
            </a:r>
            <a:r>
              <a:rPr lang="el-GR" altLang="el-GR" sz="2000" b="1" dirty="0" err="1">
                <a:solidFill>
                  <a:srgbClr val="100E2B"/>
                </a:solidFill>
              </a:rPr>
              <a:t>million</a:t>
            </a:r>
            <a:r>
              <a:rPr lang="el-GR" altLang="el-GR" sz="2000" dirty="0">
                <a:solidFill>
                  <a:srgbClr val="100E2B"/>
                </a:solidFill>
              </a:rPr>
              <a:t> in 2020.</a:t>
            </a:r>
            <a:endParaRPr lang="el-GR" altLang="el-GR" sz="2000" dirty="0"/>
          </a:p>
          <a:p>
            <a:pPr marL="0" lvl="0" indent="0" eaLnBrk="0" fontAlgn="base" hangingPunct="0">
              <a:lnSpc>
                <a:spcPct val="100000"/>
              </a:lnSpc>
              <a:spcBef>
                <a:spcPct val="0"/>
              </a:spcBef>
              <a:spcAft>
                <a:spcPct val="0"/>
              </a:spcAft>
              <a:buNone/>
            </a:pPr>
            <a:endParaRPr lang="el-GR" altLang="el-GR" sz="2000" dirty="0"/>
          </a:p>
          <a:p>
            <a:r>
              <a:rPr lang="en-US" sz="2000" dirty="0"/>
              <a:t>Close to 11 percent more people lived in extreme poverty in 2020 compared to 2019. Since then, an uneven economic recovery, rising food prices, and conflict among some of the world’s biggest food producers have stalled progress </a:t>
            </a:r>
            <a:r>
              <a:rPr lang="en-US" sz="2000" dirty="0" smtClean="0"/>
              <a:t>further</a:t>
            </a:r>
            <a:endParaRPr lang="el-GR" sz="2000" dirty="0"/>
          </a:p>
        </p:txBody>
      </p:sp>
      <p:sp>
        <p:nvSpPr>
          <p:cNvPr id="4" name="Rectangle 1"/>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0" y="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7" name="Rectangle 4"/>
          <p:cNvSpPr>
            <a:spLocks noChangeArrowheads="1"/>
          </p:cNvSpPr>
          <p:nvPr/>
        </p:nvSpPr>
        <p:spPr bwMode="auto">
          <a:xfrm>
            <a:off x="0" y="-32524"/>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800" b="0" i="0" u="none" strike="noStrike" cap="none" normalizeH="0" baseline="0" dirty="0" smtClean="0">
                <a:ln>
                  <a:noFill/>
                </a:ln>
                <a:solidFill>
                  <a:schemeClr val="tx1"/>
                </a:solidFill>
                <a:effectLst/>
                <a:latin typeface="Arial" panose="020B0604020202020204" pitchFamily="34" charset="0"/>
              </a:rPr>
              <a:t/>
            </a:r>
            <a:br>
              <a:rPr kumimoji="0" lang="el-GR" altLang="el-GR" sz="1800" b="0" i="0" u="none" strike="noStrike" cap="none" normalizeH="0" baseline="0" dirty="0" smtClean="0">
                <a:ln>
                  <a:noFill/>
                </a:ln>
                <a:solidFill>
                  <a:schemeClr val="tx1"/>
                </a:solidFill>
                <a:effectLst/>
                <a:latin typeface="Arial" panose="020B0604020202020204" pitchFamily="34" charset="0"/>
              </a:rPr>
            </a:br>
            <a:endParaRPr kumimoji="0" lang="el-GR" altLang="el-GR" sz="1800" b="0" i="0" u="none" strike="noStrike" cap="none" normalizeH="0" baseline="0" dirty="0" smtClean="0">
              <a:ln>
                <a:noFill/>
              </a:ln>
              <a:solidFill>
                <a:schemeClr val="tx1"/>
              </a:solidFill>
              <a:effectLst/>
              <a:latin typeface="Arial" panose="020B0604020202020204" pitchFamily="34" charset="0"/>
            </a:endParaRPr>
          </a:p>
        </p:txBody>
      </p:sp>
    </p:spTree>
    <p:controls>
      <mc:AlternateContent xmlns:mc="http://schemas.openxmlformats.org/markup-compatibility/2006">
        <mc:Choice xmlns:v="urn:schemas-microsoft-com:vml" Requires="v">
          <p:control spid="5129" name="HTMLCheckbox1" r:id="rId2" imgW="228600" imgH="274320"/>
        </mc:Choice>
        <mc:Fallback>
          <p:control name="HTMLCheckbox1" r:id="rId2" imgW="228600" imgH="274320">
            <p:pic>
              <p:nvPicPr>
                <p:cNvPr id="5" name="HTMLCheckbox1"/>
                <p:cNvPicPr preferRelativeResize="0">
                  <a:picLocks noChangeArrowheads="1" noChangeShapeType="1"/>
                </p:cNvPicPr>
                <p:nvPr/>
              </p:nvPicPr>
              <p:blipFill>
                <a:blip r:embed="rId4"/>
                <a:srcRect/>
                <a:stretch>
                  <a:fillRect/>
                </a:stretch>
              </p:blipFill>
              <p:spPr bwMode="auto">
                <a:xfrm>
                  <a:off x="0" y="0"/>
                  <a:ext cx="1371600" cy="274638"/>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348349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401457-83DF-8249-9549-AC0E2A51FEA0}"/>
              </a:ext>
            </a:extLst>
          </p:cNvPr>
          <p:cNvSpPr txBox="1"/>
          <p:nvPr/>
        </p:nvSpPr>
        <p:spPr>
          <a:xfrm>
            <a:off x="1078477" y="997565"/>
            <a:ext cx="10084208" cy="2492990"/>
          </a:xfrm>
          <a:prstGeom prst="rect">
            <a:avLst/>
          </a:prstGeom>
          <a:noFill/>
        </p:spPr>
        <p:txBody>
          <a:bodyPr wrap="square">
            <a:spAutoFit/>
          </a:bodyPr>
          <a:lstStyle/>
          <a:p>
            <a:pPr algn="just" eaLnBrk="0" hangingPunct="0">
              <a:spcAft>
                <a:spcPts val="1200"/>
              </a:spcAft>
              <a:buClr>
                <a:schemeClr val="accent2"/>
              </a:buClr>
              <a:buFont typeface="Arial" pitchFamily="34" charset="0"/>
              <a:buChar char="•"/>
            </a:pPr>
            <a:r>
              <a:rPr lang="el-GR"/>
              <a:t>Two communities just outside Cape Town in South Africa.  Masiphumelele with 380.000 inhabitants with the majority living in slums, without health services, while many suffer of AIDS, and high unemployment rate.</a:t>
            </a:r>
          </a:p>
          <a:p>
            <a:pPr algn="just" eaLnBrk="0" hangingPunct="0">
              <a:spcAft>
                <a:spcPts val="1200"/>
              </a:spcAft>
              <a:buClr>
                <a:schemeClr val="accent2"/>
              </a:buClr>
              <a:buFont typeface="Arial" pitchFamily="34" charset="0"/>
              <a:buChar char="•"/>
            </a:pPr>
            <a:r>
              <a:rPr lang="el-GR" b="0"/>
              <a:t>At a distance of 200</a:t>
            </a:r>
            <a:r>
              <a:rPr lang="el-GR"/>
              <a:t> metres the community of «Lake Michelle» with wealthy inhabitants living in conditions of high standards is the other  quite opposite face of Janus.</a:t>
            </a:r>
          </a:p>
          <a:p>
            <a:pPr algn="just" eaLnBrk="0" hangingPunct="0">
              <a:spcAft>
                <a:spcPts val="1200"/>
              </a:spcAft>
              <a:buClr>
                <a:schemeClr val="accent2"/>
              </a:buClr>
              <a:buFont typeface="Arial" pitchFamily="34" charset="0"/>
              <a:buChar char="•"/>
            </a:pPr>
            <a:r>
              <a:rPr lang="el-GR" b="0"/>
              <a:t>Poverty and richness the one next to the other a characteristic example of social and economic inequality.</a:t>
            </a:r>
          </a:p>
          <a:p>
            <a:pPr algn="just" eaLnBrk="0" hangingPunct="0">
              <a:spcAft>
                <a:spcPts val="1200"/>
              </a:spcAft>
              <a:buClr>
                <a:schemeClr val="accent2"/>
              </a:buClr>
            </a:pPr>
            <a:endParaRPr lang="el-GR" b="0" dirty="0"/>
          </a:p>
        </p:txBody>
      </p:sp>
    </p:spTree>
    <p:extLst>
      <p:ext uri="{BB962C8B-B14F-4D97-AF65-F5344CB8AC3E}">
        <p14:creationId xmlns:p14="http://schemas.microsoft.com/office/powerpoint/2010/main" val="1738951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b="1" dirty="0" smtClean="0"/>
              <a:t>Poverty Threshold</a:t>
            </a:r>
            <a:endParaRPr lang="el-GR" b="1" dirty="0"/>
          </a:p>
        </p:txBody>
      </p:sp>
      <p:sp>
        <p:nvSpPr>
          <p:cNvPr id="3" name="Θέση περιεχομένου 2"/>
          <p:cNvSpPr>
            <a:spLocks noGrp="1"/>
          </p:cNvSpPr>
          <p:nvPr>
            <p:ph idx="1"/>
          </p:nvPr>
        </p:nvSpPr>
        <p:spPr/>
        <p:txBody>
          <a:bodyPr>
            <a:normAutofit lnSpcReduction="10000"/>
          </a:bodyPr>
          <a:lstStyle/>
          <a:p>
            <a:endParaRPr lang="en-US" dirty="0" smtClean="0"/>
          </a:p>
          <a:p>
            <a:r>
              <a:rPr lang="en-US" dirty="0" smtClean="0"/>
              <a:t>Progress in poverty reduction is measured </a:t>
            </a:r>
            <a:r>
              <a:rPr lang="en-US" dirty="0"/>
              <a:t>against a national poverty line. The international poverty line is derived from countries' own national poverty lines. Many low- and middle-income countries set these lines to reflect the basic needs that must be satisfied to escape poverty, often related to nutrition, clothing, shelter, and more. High-income countries, meanwhile, often set national poverty lines based on relative standards, such as obtaining an income higher than a fraction of the mean or median income of the country.</a:t>
            </a:r>
          </a:p>
          <a:p>
            <a:pPr marL="0" indent="0">
              <a:buNone/>
            </a:pPr>
            <a:r>
              <a:rPr lang="en-US" dirty="0"/>
              <a:t/>
            </a:r>
            <a:br>
              <a:rPr lang="en-US" dirty="0"/>
            </a:br>
            <a:endParaRPr lang="el-GR" dirty="0"/>
          </a:p>
        </p:txBody>
      </p:sp>
    </p:spTree>
    <p:extLst>
      <p:ext uri="{BB962C8B-B14F-4D97-AF65-F5344CB8AC3E}">
        <p14:creationId xmlns:p14="http://schemas.microsoft.com/office/powerpoint/2010/main" val="36649036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b="1" dirty="0"/>
              <a:t>Poverty Threshold</a:t>
            </a:r>
            <a:endParaRPr lang="el-GR" dirty="0"/>
          </a:p>
        </p:txBody>
      </p:sp>
      <p:sp>
        <p:nvSpPr>
          <p:cNvPr id="3" name="Θέση περιεχομένου 2"/>
          <p:cNvSpPr>
            <a:spLocks noGrp="1"/>
          </p:cNvSpPr>
          <p:nvPr>
            <p:ph idx="1"/>
          </p:nvPr>
        </p:nvSpPr>
        <p:spPr/>
        <p:txBody>
          <a:bodyPr>
            <a:normAutofit fontScale="92500" lnSpcReduction="20000"/>
          </a:bodyPr>
          <a:lstStyle/>
          <a:p>
            <a:r>
              <a:rPr lang="en-US" dirty="0"/>
              <a:t>In 2017, Tanzania’s national poverty line was the equivalent of $1.62 per person per day</a:t>
            </a:r>
            <a:r>
              <a:rPr lang="en-US" dirty="0" smtClean="0"/>
              <a:t>.</a:t>
            </a:r>
          </a:p>
          <a:p>
            <a:r>
              <a:rPr lang="en-US" dirty="0"/>
              <a:t>In the European Union, on the other hand, poverty is defined as the share of the population living below 60 percent of the median income. For France, in 2017 this established a poverty line of $27.39 per day</a:t>
            </a:r>
            <a:r>
              <a:rPr lang="en-US" dirty="0" smtClean="0"/>
              <a:t>.</a:t>
            </a:r>
          </a:p>
          <a:p>
            <a:endParaRPr lang="en-US" dirty="0"/>
          </a:p>
          <a:p>
            <a:pPr eaLnBrk="0" fontAlgn="base" hangingPunct="0">
              <a:lnSpc>
                <a:spcPct val="100000"/>
              </a:lnSpc>
              <a:spcBef>
                <a:spcPct val="0"/>
              </a:spcBef>
              <a:spcAft>
                <a:spcPct val="0"/>
              </a:spcAft>
            </a:pPr>
            <a:r>
              <a:rPr lang="el-GR" altLang="el-GR" dirty="0">
                <a:solidFill>
                  <a:srgbClr val="100E2B"/>
                </a:solidFill>
                <a:latin typeface="Open Sans"/>
              </a:rPr>
              <a:t>In </a:t>
            </a:r>
            <a:r>
              <a:rPr lang="el-GR" altLang="el-GR" dirty="0" err="1">
                <a:solidFill>
                  <a:srgbClr val="100E2B"/>
                </a:solidFill>
                <a:latin typeface="Open Sans"/>
              </a:rPr>
              <a:t>general</a:t>
            </a:r>
            <a:r>
              <a:rPr lang="el-GR" altLang="el-GR" dirty="0">
                <a:solidFill>
                  <a:srgbClr val="100E2B"/>
                </a:solidFill>
                <a:latin typeface="Open Sans"/>
              </a:rPr>
              <a:t>, </a:t>
            </a:r>
            <a:r>
              <a:rPr lang="en-US" altLang="el-GR" dirty="0" smtClean="0">
                <a:solidFill>
                  <a:srgbClr val="100E2B"/>
                </a:solidFill>
                <a:latin typeface="Open Sans"/>
              </a:rPr>
              <a:t>richer countries</a:t>
            </a:r>
            <a:r>
              <a:rPr lang="el-GR" altLang="el-GR" dirty="0">
                <a:solidFill>
                  <a:srgbClr val="100E2B"/>
                </a:solidFill>
                <a:latin typeface="Open Sans"/>
              </a:rPr>
              <a:t> </a:t>
            </a:r>
            <a:r>
              <a:rPr lang="el-GR" altLang="el-GR" dirty="0" err="1">
                <a:solidFill>
                  <a:srgbClr val="100E2B"/>
                </a:solidFill>
                <a:latin typeface="Open Sans"/>
              </a:rPr>
              <a:t>have</a:t>
            </a:r>
            <a:r>
              <a:rPr lang="el-GR" altLang="el-GR" dirty="0">
                <a:solidFill>
                  <a:srgbClr val="100E2B"/>
                </a:solidFill>
                <a:latin typeface="Open Sans"/>
              </a:rPr>
              <a:t> </a:t>
            </a:r>
            <a:r>
              <a:rPr lang="el-GR" altLang="el-GR" dirty="0" err="1">
                <a:solidFill>
                  <a:srgbClr val="100E2B"/>
                </a:solidFill>
                <a:latin typeface="Open Sans"/>
              </a:rPr>
              <a:t>higher</a:t>
            </a:r>
            <a:r>
              <a:rPr lang="el-GR" altLang="el-GR" dirty="0">
                <a:solidFill>
                  <a:srgbClr val="100E2B"/>
                </a:solidFill>
                <a:latin typeface="Open Sans"/>
              </a:rPr>
              <a:t> </a:t>
            </a:r>
            <a:r>
              <a:rPr lang="el-GR" altLang="el-GR" dirty="0" err="1">
                <a:solidFill>
                  <a:srgbClr val="100E2B"/>
                </a:solidFill>
                <a:latin typeface="Open Sans"/>
              </a:rPr>
              <a:t>national</a:t>
            </a:r>
            <a:r>
              <a:rPr lang="el-GR" altLang="el-GR" dirty="0">
                <a:solidFill>
                  <a:srgbClr val="100E2B"/>
                </a:solidFill>
                <a:latin typeface="Open Sans"/>
              </a:rPr>
              <a:t> </a:t>
            </a:r>
            <a:r>
              <a:rPr lang="el-GR" altLang="el-GR" dirty="0" err="1">
                <a:solidFill>
                  <a:srgbClr val="100E2B"/>
                </a:solidFill>
                <a:latin typeface="Open Sans"/>
              </a:rPr>
              <a:t>poverty</a:t>
            </a:r>
            <a:r>
              <a:rPr lang="el-GR" altLang="el-GR" dirty="0">
                <a:solidFill>
                  <a:srgbClr val="100E2B"/>
                </a:solidFill>
                <a:latin typeface="Open Sans"/>
              </a:rPr>
              <a:t> </a:t>
            </a:r>
            <a:r>
              <a:rPr lang="el-GR" altLang="el-GR" dirty="0" err="1">
                <a:solidFill>
                  <a:srgbClr val="100E2B"/>
                </a:solidFill>
                <a:latin typeface="Open Sans"/>
              </a:rPr>
              <a:t>lines</a:t>
            </a:r>
            <a:r>
              <a:rPr lang="el-GR" altLang="el-GR" dirty="0" smtClean="0">
                <a:solidFill>
                  <a:srgbClr val="100E2B"/>
                </a:solidFill>
                <a:latin typeface="Open Sans"/>
              </a:rPr>
              <a:t>.</a:t>
            </a:r>
            <a:r>
              <a:rPr lang="el-GR" altLang="el-GR" dirty="0">
                <a:solidFill>
                  <a:srgbClr val="100E2B"/>
                </a:solidFill>
                <a:latin typeface="Open Sans"/>
              </a:rPr>
              <a:t> In </a:t>
            </a:r>
            <a:r>
              <a:rPr lang="el-GR" altLang="el-GR" dirty="0" err="1">
                <a:solidFill>
                  <a:srgbClr val="100E2B"/>
                </a:solidFill>
                <a:latin typeface="Open Sans"/>
              </a:rPr>
              <a:t>other</a:t>
            </a:r>
            <a:r>
              <a:rPr lang="el-GR" altLang="el-GR" dirty="0">
                <a:solidFill>
                  <a:srgbClr val="100E2B"/>
                </a:solidFill>
                <a:latin typeface="Open Sans"/>
              </a:rPr>
              <a:t> </a:t>
            </a:r>
            <a:r>
              <a:rPr lang="el-GR" altLang="el-GR" dirty="0" err="1">
                <a:solidFill>
                  <a:srgbClr val="100E2B"/>
                </a:solidFill>
                <a:latin typeface="Open Sans"/>
              </a:rPr>
              <a:t>words</a:t>
            </a:r>
            <a:r>
              <a:rPr lang="el-GR" altLang="el-GR" dirty="0">
                <a:solidFill>
                  <a:srgbClr val="100E2B"/>
                </a:solidFill>
                <a:latin typeface="Open Sans"/>
              </a:rPr>
              <a:t>, the </a:t>
            </a:r>
            <a:r>
              <a:rPr lang="el-GR" altLang="el-GR" dirty="0" err="1">
                <a:solidFill>
                  <a:srgbClr val="100E2B"/>
                </a:solidFill>
                <a:latin typeface="Open Sans"/>
              </a:rPr>
              <a:t>definition</a:t>
            </a:r>
            <a:r>
              <a:rPr lang="el-GR" altLang="el-GR" dirty="0">
                <a:solidFill>
                  <a:srgbClr val="100E2B"/>
                </a:solidFill>
                <a:latin typeface="Open Sans"/>
              </a:rPr>
              <a:t> of </a:t>
            </a:r>
            <a:r>
              <a:rPr lang="el-GR" altLang="el-GR" dirty="0" err="1">
                <a:solidFill>
                  <a:srgbClr val="100E2B"/>
                </a:solidFill>
                <a:latin typeface="Open Sans"/>
              </a:rPr>
              <a:t>basic</a:t>
            </a:r>
            <a:r>
              <a:rPr lang="el-GR" altLang="el-GR" dirty="0">
                <a:solidFill>
                  <a:srgbClr val="100E2B"/>
                </a:solidFill>
                <a:latin typeface="Open Sans"/>
              </a:rPr>
              <a:t> </a:t>
            </a:r>
            <a:r>
              <a:rPr lang="el-GR" altLang="el-GR" dirty="0" err="1">
                <a:solidFill>
                  <a:srgbClr val="100E2B"/>
                </a:solidFill>
                <a:latin typeface="Open Sans"/>
              </a:rPr>
              <a:t>needs</a:t>
            </a:r>
            <a:r>
              <a:rPr lang="el-GR" altLang="el-GR" dirty="0">
                <a:solidFill>
                  <a:srgbClr val="100E2B"/>
                </a:solidFill>
                <a:latin typeface="Open Sans"/>
              </a:rPr>
              <a:t> </a:t>
            </a:r>
            <a:r>
              <a:rPr lang="el-GR" altLang="el-GR" dirty="0" err="1">
                <a:solidFill>
                  <a:srgbClr val="100E2B"/>
                </a:solidFill>
                <a:latin typeface="Open Sans"/>
              </a:rPr>
              <a:t>depends</a:t>
            </a:r>
            <a:r>
              <a:rPr lang="el-GR" altLang="el-GR" dirty="0">
                <a:solidFill>
                  <a:srgbClr val="100E2B"/>
                </a:solidFill>
                <a:latin typeface="Open Sans"/>
              </a:rPr>
              <a:t> on a </a:t>
            </a:r>
            <a:r>
              <a:rPr lang="el-GR" altLang="el-GR" dirty="0" err="1">
                <a:solidFill>
                  <a:srgbClr val="100E2B"/>
                </a:solidFill>
                <a:latin typeface="Open Sans"/>
              </a:rPr>
              <a:t>country’s</a:t>
            </a:r>
            <a:r>
              <a:rPr lang="el-GR" altLang="el-GR" dirty="0">
                <a:solidFill>
                  <a:srgbClr val="100E2B"/>
                </a:solidFill>
                <a:latin typeface="Open Sans"/>
              </a:rPr>
              <a:t> </a:t>
            </a:r>
            <a:r>
              <a:rPr lang="el-GR" altLang="el-GR" dirty="0" err="1">
                <a:solidFill>
                  <a:srgbClr val="100E2B"/>
                </a:solidFill>
                <a:latin typeface="Open Sans"/>
              </a:rPr>
              <a:t>level</a:t>
            </a:r>
            <a:r>
              <a:rPr lang="el-GR" altLang="el-GR" dirty="0">
                <a:solidFill>
                  <a:srgbClr val="100E2B"/>
                </a:solidFill>
                <a:latin typeface="Open Sans"/>
              </a:rPr>
              <a:t> of </a:t>
            </a:r>
            <a:r>
              <a:rPr lang="el-GR" altLang="el-GR" dirty="0" err="1">
                <a:solidFill>
                  <a:srgbClr val="100E2B"/>
                </a:solidFill>
                <a:latin typeface="Open Sans"/>
              </a:rPr>
              <a:t>income</a:t>
            </a:r>
            <a:r>
              <a:rPr lang="el-GR" altLang="el-GR" dirty="0">
                <a:solidFill>
                  <a:srgbClr val="100E2B"/>
                </a:solidFill>
                <a:latin typeface="Open Sans"/>
              </a:rPr>
              <a:t>. In </a:t>
            </a:r>
            <a:r>
              <a:rPr lang="en-US" altLang="el-GR" dirty="0" smtClean="0">
                <a:solidFill>
                  <a:srgbClr val="100E2B"/>
                </a:solidFill>
                <a:latin typeface="Open Sans"/>
              </a:rPr>
              <a:t>poorer countries</a:t>
            </a:r>
            <a:r>
              <a:rPr lang="el-GR" altLang="el-GR" dirty="0" smtClean="0">
                <a:solidFill>
                  <a:srgbClr val="100E2B"/>
                </a:solidFill>
                <a:latin typeface="Open Sans"/>
              </a:rPr>
              <a:t>, </a:t>
            </a:r>
            <a:r>
              <a:rPr lang="el-GR" altLang="el-GR" dirty="0">
                <a:solidFill>
                  <a:srgbClr val="100E2B"/>
                </a:solidFill>
                <a:latin typeface="Open Sans"/>
              </a:rPr>
              <a:t>for </a:t>
            </a:r>
            <a:r>
              <a:rPr lang="el-GR" altLang="el-GR" dirty="0" err="1">
                <a:solidFill>
                  <a:srgbClr val="100E2B"/>
                </a:solidFill>
                <a:latin typeface="Open Sans"/>
              </a:rPr>
              <a:t>example</a:t>
            </a:r>
            <a:r>
              <a:rPr lang="el-GR" altLang="el-GR" dirty="0">
                <a:solidFill>
                  <a:srgbClr val="100E2B"/>
                </a:solidFill>
                <a:latin typeface="Open Sans"/>
              </a:rPr>
              <a:t>, </a:t>
            </a:r>
            <a:r>
              <a:rPr lang="el-GR" altLang="el-GR" dirty="0" err="1">
                <a:solidFill>
                  <a:srgbClr val="100E2B"/>
                </a:solidFill>
                <a:latin typeface="Open Sans"/>
              </a:rPr>
              <a:t>participating</a:t>
            </a:r>
            <a:r>
              <a:rPr lang="el-GR" altLang="el-GR" dirty="0">
                <a:solidFill>
                  <a:srgbClr val="100E2B"/>
                </a:solidFill>
                <a:latin typeface="Open Sans"/>
              </a:rPr>
              <a:t> in the </a:t>
            </a:r>
            <a:r>
              <a:rPr lang="el-GR" altLang="el-GR" dirty="0" err="1">
                <a:solidFill>
                  <a:srgbClr val="100E2B"/>
                </a:solidFill>
                <a:latin typeface="Open Sans"/>
              </a:rPr>
              <a:t>labor</a:t>
            </a:r>
            <a:r>
              <a:rPr lang="el-GR" altLang="el-GR" dirty="0">
                <a:solidFill>
                  <a:srgbClr val="100E2B"/>
                </a:solidFill>
                <a:latin typeface="Open Sans"/>
              </a:rPr>
              <a:t> </a:t>
            </a:r>
            <a:r>
              <a:rPr lang="el-GR" altLang="el-GR" dirty="0" err="1">
                <a:solidFill>
                  <a:srgbClr val="100E2B"/>
                </a:solidFill>
                <a:latin typeface="Open Sans"/>
              </a:rPr>
              <a:t>market</a:t>
            </a:r>
            <a:r>
              <a:rPr lang="el-GR" altLang="el-GR" dirty="0">
                <a:solidFill>
                  <a:srgbClr val="100E2B"/>
                </a:solidFill>
                <a:latin typeface="Open Sans"/>
              </a:rPr>
              <a:t> </a:t>
            </a:r>
            <a:r>
              <a:rPr lang="el-GR" altLang="el-GR" dirty="0" err="1">
                <a:solidFill>
                  <a:srgbClr val="100E2B"/>
                </a:solidFill>
                <a:latin typeface="Open Sans"/>
              </a:rPr>
              <a:t>may</a:t>
            </a:r>
            <a:r>
              <a:rPr lang="el-GR" altLang="el-GR" dirty="0">
                <a:solidFill>
                  <a:srgbClr val="100E2B"/>
                </a:solidFill>
                <a:latin typeface="Open Sans"/>
              </a:rPr>
              <a:t> </a:t>
            </a:r>
            <a:r>
              <a:rPr lang="el-GR" altLang="el-GR" dirty="0" err="1">
                <a:solidFill>
                  <a:srgbClr val="100E2B"/>
                </a:solidFill>
                <a:latin typeface="Open Sans"/>
              </a:rPr>
              <a:t>require</a:t>
            </a:r>
            <a:r>
              <a:rPr lang="el-GR" altLang="el-GR" dirty="0">
                <a:solidFill>
                  <a:srgbClr val="100E2B"/>
                </a:solidFill>
                <a:latin typeface="Open Sans"/>
              </a:rPr>
              <a:t> </a:t>
            </a:r>
            <a:r>
              <a:rPr lang="el-GR" altLang="el-GR" dirty="0" err="1">
                <a:solidFill>
                  <a:srgbClr val="100E2B"/>
                </a:solidFill>
                <a:latin typeface="Open Sans"/>
              </a:rPr>
              <a:t>only</a:t>
            </a:r>
            <a:r>
              <a:rPr lang="el-GR" altLang="el-GR" dirty="0">
                <a:solidFill>
                  <a:srgbClr val="100E2B"/>
                </a:solidFill>
                <a:latin typeface="Open Sans"/>
              </a:rPr>
              <a:t> </a:t>
            </a:r>
            <a:r>
              <a:rPr lang="el-GR" altLang="el-GR" dirty="0" err="1">
                <a:solidFill>
                  <a:srgbClr val="100E2B"/>
                </a:solidFill>
                <a:latin typeface="Open Sans"/>
              </a:rPr>
              <a:t>clothing</a:t>
            </a:r>
            <a:r>
              <a:rPr lang="el-GR" altLang="el-GR" dirty="0">
                <a:solidFill>
                  <a:srgbClr val="100E2B"/>
                </a:solidFill>
                <a:latin typeface="Open Sans"/>
              </a:rPr>
              <a:t> and </a:t>
            </a:r>
            <a:r>
              <a:rPr lang="el-GR" altLang="el-GR" dirty="0" err="1">
                <a:solidFill>
                  <a:srgbClr val="100E2B"/>
                </a:solidFill>
                <a:latin typeface="Open Sans"/>
              </a:rPr>
              <a:t>food</a:t>
            </a:r>
            <a:r>
              <a:rPr lang="el-GR" altLang="el-GR" dirty="0">
                <a:solidFill>
                  <a:srgbClr val="100E2B"/>
                </a:solidFill>
                <a:latin typeface="Open Sans"/>
              </a:rPr>
              <a:t>, </a:t>
            </a:r>
            <a:r>
              <a:rPr lang="el-GR" altLang="el-GR" dirty="0" err="1">
                <a:solidFill>
                  <a:srgbClr val="100E2B"/>
                </a:solidFill>
                <a:latin typeface="Open Sans"/>
              </a:rPr>
              <a:t>while</a:t>
            </a:r>
            <a:r>
              <a:rPr lang="el-GR" altLang="el-GR" dirty="0">
                <a:solidFill>
                  <a:srgbClr val="100E2B"/>
                </a:solidFill>
                <a:latin typeface="Open Sans"/>
              </a:rPr>
              <a:t> in a </a:t>
            </a:r>
            <a:r>
              <a:rPr lang="el-GR" altLang="el-GR" dirty="0" err="1">
                <a:solidFill>
                  <a:srgbClr val="100E2B"/>
                </a:solidFill>
                <a:latin typeface="Open Sans"/>
              </a:rPr>
              <a:t>richer</a:t>
            </a:r>
            <a:r>
              <a:rPr lang="el-GR" altLang="el-GR" dirty="0">
                <a:solidFill>
                  <a:srgbClr val="100E2B"/>
                </a:solidFill>
                <a:latin typeface="Open Sans"/>
              </a:rPr>
              <a:t> </a:t>
            </a:r>
            <a:r>
              <a:rPr lang="el-GR" altLang="el-GR" dirty="0" err="1">
                <a:solidFill>
                  <a:srgbClr val="100E2B"/>
                </a:solidFill>
                <a:latin typeface="Open Sans"/>
              </a:rPr>
              <a:t>country</a:t>
            </a:r>
            <a:r>
              <a:rPr lang="el-GR" altLang="el-GR" dirty="0">
                <a:solidFill>
                  <a:srgbClr val="100E2B"/>
                </a:solidFill>
                <a:latin typeface="Open Sans"/>
              </a:rPr>
              <a:t> a </a:t>
            </a:r>
            <a:r>
              <a:rPr lang="el-GR" altLang="el-GR" dirty="0" err="1">
                <a:solidFill>
                  <a:srgbClr val="100E2B"/>
                </a:solidFill>
                <a:latin typeface="Open Sans"/>
              </a:rPr>
              <a:t>person</a:t>
            </a:r>
            <a:r>
              <a:rPr lang="el-GR" altLang="el-GR" dirty="0">
                <a:solidFill>
                  <a:srgbClr val="100E2B"/>
                </a:solidFill>
                <a:latin typeface="Open Sans"/>
              </a:rPr>
              <a:t> </a:t>
            </a:r>
            <a:r>
              <a:rPr lang="el-GR" altLang="el-GR" dirty="0" err="1">
                <a:solidFill>
                  <a:srgbClr val="100E2B"/>
                </a:solidFill>
                <a:latin typeface="Open Sans"/>
              </a:rPr>
              <a:t>might</a:t>
            </a:r>
            <a:r>
              <a:rPr lang="el-GR" altLang="el-GR" dirty="0">
                <a:solidFill>
                  <a:srgbClr val="100E2B"/>
                </a:solidFill>
                <a:latin typeface="Open Sans"/>
              </a:rPr>
              <a:t> </a:t>
            </a:r>
            <a:r>
              <a:rPr lang="el-GR" altLang="el-GR" dirty="0" err="1">
                <a:solidFill>
                  <a:srgbClr val="100E2B"/>
                </a:solidFill>
                <a:latin typeface="Open Sans"/>
              </a:rPr>
              <a:t>need</a:t>
            </a:r>
            <a:r>
              <a:rPr lang="el-GR" altLang="el-GR" dirty="0">
                <a:solidFill>
                  <a:srgbClr val="100E2B"/>
                </a:solidFill>
                <a:latin typeface="Open Sans"/>
              </a:rPr>
              <a:t> </a:t>
            </a:r>
            <a:r>
              <a:rPr lang="el-GR" altLang="el-GR" dirty="0" err="1">
                <a:solidFill>
                  <a:srgbClr val="100E2B"/>
                </a:solidFill>
                <a:latin typeface="Open Sans"/>
              </a:rPr>
              <a:t>internet</a:t>
            </a:r>
            <a:r>
              <a:rPr lang="el-GR" altLang="el-GR" dirty="0">
                <a:solidFill>
                  <a:srgbClr val="100E2B"/>
                </a:solidFill>
                <a:latin typeface="Open Sans"/>
              </a:rPr>
              <a:t> </a:t>
            </a:r>
            <a:r>
              <a:rPr lang="el-GR" altLang="el-GR" dirty="0" err="1">
                <a:solidFill>
                  <a:srgbClr val="100E2B"/>
                </a:solidFill>
                <a:latin typeface="Open Sans"/>
              </a:rPr>
              <a:t>access</a:t>
            </a:r>
            <a:r>
              <a:rPr lang="el-GR" altLang="el-GR" dirty="0">
                <a:solidFill>
                  <a:srgbClr val="100E2B"/>
                </a:solidFill>
                <a:latin typeface="Open Sans"/>
              </a:rPr>
              <a:t>, a </a:t>
            </a:r>
            <a:r>
              <a:rPr lang="el-GR" altLang="el-GR" dirty="0" err="1">
                <a:solidFill>
                  <a:srgbClr val="100E2B"/>
                </a:solidFill>
                <a:latin typeface="Open Sans"/>
              </a:rPr>
              <a:t>vehicle</a:t>
            </a:r>
            <a:r>
              <a:rPr lang="el-GR" altLang="el-GR" dirty="0">
                <a:solidFill>
                  <a:srgbClr val="100E2B"/>
                </a:solidFill>
                <a:latin typeface="Open Sans"/>
              </a:rPr>
              <a:t>, and a </a:t>
            </a:r>
            <a:r>
              <a:rPr lang="el-GR" altLang="el-GR" dirty="0" err="1">
                <a:solidFill>
                  <a:srgbClr val="100E2B"/>
                </a:solidFill>
                <a:latin typeface="Open Sans"/>
              </a:rPr>
              <a:t>cell</a:t>
            </a:r>
            <a:r>
              <a:rPr lang="el-GR" altLang="el-GR" dirty="0">
                <a:solidFill>
                  <a:srgbClr val="100E2B"/>
                </a:solidFill>
                <a:latin typeface="Open Sans"/>
              </a:rPr>
              <a:t> </a:t>
            </a:r>
            <a:r>
              <a:rPr lang="el-GR" altLang="el-GR" dirty="0" err="1">
                <a:solidFill>
                  <a:srgbClr val="100E2B"/>
                </a:solidFill>
                <a:latin typeface="Open Sans"/>
              </a:rPr>
              <a:t>phone</a:t>
            </a:r>
            <a:r>
              <a:rPr lang="el-GR" altLang="el-GR" dirty="0">
                <a:solidFill>
                  <a:srgbClr val="100E2B"/>
                </a:solidFill>
                <a:latin typeface="Open Sans"/>
              </a:rPr>
              <a:t>.</a:t>
            </a:r>
            <a:r>
              <a:rPr lang="el-GR" altLang="el-GR" sz="1400" dirty="0"/>
              <a:t> </a:t>
            </a:r>
            <a:endParaRPr lang="el-GR" altLang="el-GR" sz="4000" dirty="0">
              <a:latin typeface="Arial" panose="020B0604020202020204" pitchFamily="34" charset="0"/>
            </a:endParaRPr>
          </a:p>
          <a:p>
            <a:endParaRPr lang="el-GR" dirty="0"/>
          </a:p>
        </p:txBody>
      </p:sp>
      <p:sp>
        <p:nvSpPr>
          <p:cNvPr id="4" name="Rectangle 1"/>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smtClean="0">
              <a:ln>
                <a:noFill/>
              </a:ln>
              <a:solidFill>
                <a:schemeClr val="tx1"/>
              </a:solidFill>
              <a:effectLst/>
              <a:latin typeface="Arial" panose="020B0604020202020204" pitchFamily="34" charset="0"/>
            </a:endParaRPr>
          </a:p>
        </p:txBody>
      </p:sp>
    </p:spTree>
    <p:controls>
      <mc:AlternateContent xmlns:mc="http://schemas.openxmlformats.org/markup-compatibility/2006">
        <mc:Choice xmlns:v="urn:schemas-microsoft-com:vml" Requires="v">
          <p:control spid="6151" name="HTMLCheckbox1" r:id="rId2" imgW="228600" imgH="274320"/>
        </mc:Choice>
        <mc:Fallback>
          <p:control name="HTMLCheckbox1" r:id="rId2" imgW="228600" imgH="274320">
            <p:pic>
              <p:nvPicPr>
                <p:cNvPr id="5" name="HTMLCheckbox1"/>
                <p:cNvPicPr preferRelativeResize="0">
                  <a:picLocks noChangeArrowheads="1" noChangeShapeType="1"/>
                </p:cNvPicPr>
                <p:nvPr/>
              </p:nvPicPr>
              <p:blipFill>
                <a:blip r:embed="rId4"/>
                <a:srcRect/>
                <a:stretch>
                  <a:fillRect/>
                </a:stretch>
              </p:blipFill>
              <p:spPr bwMode="auto">
                <a:xfrm>
                  <a:off x="0" y="0"/>
                  <a:ext cx="1371600" cy="274638"/>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717322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b="1" dirty="0" smtClean="0"/>
              <a:t>International Poverty Line</a:t>
            </a:r>
            <a:endParaRPr lang="el-GR" b="1" dirty="0"/>
          </a:p>
        </p:txBody>
      </p:sp>
      <p:sp>
        <p:nvSpPr>
          <p:cNvPr id="3" name="Θέση περιεχομένου 2"/>
          <p:cNvSpPr>
            <a:spLocks noGrp="1"/>
          </p:cNvSpPr>
          <p:nvPr>
            <p:ph idx="1"/>
          </p:nvPr>
        </p:nvSpPr>
        <p:spPr/>
        <p:txBody>
          <a:bodyPr>
            <a:normAutofit lnSpcReduction="10000"/>
          </a:bodyPr>
          <a:lstStyle/>
          <a:p>
            <a:pPr eaLnBrk="0" fontAlgn="base" hangingPunct="0">
              <a:lnSpc>
                <a:spcPct val="100000"/>
              </a:lnSpc>
              <a:spcBef>
                <a:spcPct val="0"/>
              </a:spcBef>
              <a:spcAft>
                <a:spcPct val="0"/>
              </a:spcAft>
            </a:pPr>
            <a:r>
              <a:rPr lang="el-GR" altLang="el-GR" dirty="0">
                <a:solidFill>
                  <a:srgbClr val="100E2B"/>
                </a:solidFill>
                <a:latin typeface="Open Sans"/>
              </a:rPr>
              <a:t>In </a:t>
            </a:r>
            <a:r>
              <a:rPr lang="el-GR" altLang="el-GR" dirty="0" err="1">
                <a:solidFill>
                  <a:srgbClr val="100E2B"/>
                </a:solidFill>
                <a:latin typeface="Open Sans"/>
              </a:rPr>
              <a:t>order</a:t>
            </a:r>
            <a:r>
              <a:rPr lang="el-GR" altLang="el-GR" dirty="0">
                <a:solidFill>
                  <a:srgbClr val="100E2B"/>
                </a:solidFill>
                <a:latin typeface="Open Sans"/>
              </a:rPr>
              <a:t> </a:t>
            </a:r>
            <a:r>
              <a:rPr lang="el-GR" altLang="el-GR" dirty="0" err="1">
                <a:solidFill>
                  <a:srgbClr val="100E2B"/>
                </a:solidFill>
                <a:latin typeface="Open Sans"/>
              </a:rPr>
              <a:t>to</a:t>
            </a:r>
            <a:r>
              <a:rPr lang="el-GR" altLang="el-GR" dirty="0">
                <a:solidFill>
                  <a:srgbClr val="100E2B"/>
                </a:solidFill>
                <a:latin typeface="Open Sans"/>
              </a:rPr>
              <a:t> </a:t>
            </a:r>
            <a:r>
              <a:rPr lang="el-GR" altLang="el-GR" dirty="0" err="1">
                <a:solidFill>
                  <a:srgbClr val="100E2B"/>
                </a:solidFill>
                <a:latin typeface="Open Sans"/>
              </a:rPr>
              <a:t>compare</a:t>
            </a:r>
            <a:r>
              <a:rPr lang="el-GR" altLang="el-GR" dirty="0">
                <a:solidFill>
                  <a:srgbClr val="100E2B"/>
                </a:solidFill>
                <a:latin typeface="Open Sans"/>
              </a:rPr>
              <a:t> </a:t>
            </a:r>
            <a:r>
              <a:rPr lang="el-GR" altLang="el-GR" dirty="0" err="1">
                <a:solidFill>
                  <a:srgbClr val="100E2B"/>
                </a:solidFill>
                <a:latin typeface="Open Sans"/>
              </a:rPr>
              <a:t>poverty</a:t>
            </a:r>
            <a:r>
              <a:rPr lang="el-GR" altLang="el-GR" dirty="0">
                <a:solidFill>
                  <a:srgbClr val="100E2B"/>
                </a:solidFill>
                <a:latin typeface="Open Sans"/>
              </a:rPr>
              <a:t> </a:t>
            </a:r>
            <a:r>
              <a:rPr lang="el-GR" altLang="el-GR" dirty="0" err="1">
                <a:solidFill>
                  <a:srgbClr val="100E2B"/>
                </a:solidFill>
                <a:latin typeface="Open Sans"/>
              </a:rPr>
              <a:t>levels</a:t>
            </a:r>
            <a:r>
              <a:rPr lang="el-GR" altLang="el-GR" dirty="0">
                <a:solidFill>
                  <a:srgbClr val="100E2B"/>
                </a:solidFill>
                <a:latin typeface="Open Sans"/>
              </a:rPr>
              <a:t> </a:t>
            </a:r>
            <a:r>
              <a:rPr lang="el-GR" altLang="el-GR" dirty="0" err="1">
                <a:solidFill>
                  <a:srgbClr val="100E2B"/>
                </a:solidFill>
                <a:latin typeface="Open Sans"/>
              </a:rPr>
              <a:t>across</a:t>
            </a:r>
            <a:r>
              <a:rPr lang="el-GR" altLang="el-GR" dirty="0">
                <a:solidFill>
                  <a:srgbClr val="100E2B"/>
                </a:solidFill>
                <a:latin typeface="Open Sans"/>
              </a:rPr>
              <a:t> </a:t>
            </a:r>
            <a:r>
              <a:rPr lang="el-GR" altLang="el-GR" dirty="0" err="1">
                <a:solidFill>
                  <a:srgbClr val="100E2B"/>
                </a:solidFill>
                <a:latin typeface="Open Sans"/>
              </a:rPr>
              <a:t>countries</a:t>
            </a:r>
            <a:r>
              <a:rPr lang="el-GR" altLang="el-GR" dirty="0">
                <a:solidFill>
                  <a:srgbClr val="100E2B"/>
                </a:solidFill>
                <a:latin typeface="Open Sans"/>
              </a:rPr>
              <a:t>, a </a:t>
            </a:r>
            <a:r>
              <a:rPr lang="el-GR" altLang="el-GR" dirty="0" err="1">
                <a:solidFill>
                  <a:srgbClr val="100E2B"/>
                </a:solidFill>
                <a:latin typeface="Open Sans"/>
              </a:rPr>
              <a:t>poverty</a:t>
            </a:r>
            <a:r>
              <a:rPr lang="el-GR" altLang="el-GR" dirty="0">
                <a:solidFill>
                  <a:srgbClr val="100E2B"/>
                </a:solidFill>
                <a:latin typeface="Open Sans"/>
              </a:rPr>
              <a:t> </a:t>
            </a:r>
            <a:r>
              <a:rPr lang="el-GR" altLang="el-GR" dirty="0" err="1">
                <a:solidFill>
                  <a:srgbClr val="100E2B"/>
                </a:solidFill>
                <a:latin typeface="Open Sans"/>
              </a:rPr>
              <a:t>line</a:t>
            </a:r>
            <a:r>
              <a:rPr lang="el-GR" altLang="el-GR" dirty="0">
                <a:solidFill>
                  <a:srgbClr val="100E2B"/>
                </a:solidFill>
                <a:latin typeface="Open Sans"/>
              </a:rPr>
              <a:t> </a:t>
            </a:r>
            <a:r>
              <a:rPr lang="el-GR" altLang="el-GR" dirty="0" err="1">
                <a:solidFill>
                  <a:srgbClr val="100E2B"/>
                </a:solidFill>
                <a:latin typeface="Open Sans"/>
              </a:rPr>
              <a:t>that</a:t>
            </a:r>
            <a:r>
              <a:rPr lang="el-GR" altLang="el-GR" dirty="0">
                <a:solidFill>
                  <a:srgbClr val="100E2B"/>
                </a:solidFill>
                <a:latin typeface="Open Sans"/>
              </a:rPr>
              <a:t> </a:t>
            </a:r>
            <a:r>
              <a:rPr lang="el-GR" altLang="el-GR" dirty="0" err="1">
                <a:solidFill>
                  <a:srgbClr val="100E2B"/>
                </a:solidFill>
                <a:latin typeface="Open Sans"/>
              </a:rPr>
              <a:t>is</a:t>
            </a:r>
            <a:r>
              <a:rPr lang="el-GR" altLang="el-GR" dirty="0">
                <a:solidFill>
                  <a:srgbClr val="100E2B"/>
                </a:solidFill>
                <a:latin typeface="Open Sans"/>
              </a:rPr>
              <a:t> </a:t>
            </a:r>
            <a:r>
              <a:rPr lang="el-GR" altLang="el-GR" dirty="0" err="1">
                <a:solidFill>
                  <a:srgbClr val="100E2B"/>
                </a:solidFill>
                <a:latin typeface="Open Sans"/>
              </a:rPr>
              <a:t>fixed</a:t>
            </a:r>
            <a:r>
              <a:rPr lang="el-GR" altLang="el-GR" dirty="0">
                <a:solidFill>
                  <a:srgbClr val="100E2B"/>
                </a:solidFill>
                <a:latin typeface="Open Sans"/>
              </a:rPr>
              <a:t> </a:t>
            </a:r>
            <a:r>
              <a:rPr lang="el-GR" altLang="el-GR" dirty="0" err="1">
                <a:solidFill>
                  <a:srgbClr val="100E2B"/>
                </a:solidFill>
                <a:latin typeface="Open Sans"/>
              </a:rPr>
              <a:t>across</a:t>
            </a:r>
            <a:r>
              <a:rPr lang="el-GR" altLang="el-GR" dirty="0">
                <a:solidFill>
                  <a:srgbClr val="100E2B"/>
                </a:solidFill>
                <a:latin typeface="Open Sans"/>
              </a:rPr>
              <a:t> </a:t>
            </a:r>
            <a:r>
              <a:rPr lang="el-GR" altLang="el-GR" dirty="0" err="1">
                <a:solidFill>
                  <a:srgbClr val="100E2B"/>
                </a:solidFill>
                <a:latin typeface="Open Sans"/>
              </a:rPr>
              <a:t>countries</a:t>
            </a:r>
            <a:r>
              <a:rPr lang="el-GR" altLang="el-GR" dirty="0">
                <a:solidFill>
                  <a:srgbClr val="100E2B"/>
                </a:solidFill>
                <a:latin typeface="Open Sans"/>
              </a:rPr>
              <a:t> </a:t>
            </a:r>
            <a:r>
              <a:rPr lang="el-GR" altLang="el-GR" dirty="0" err="1">
                <a:solidFill>
                  <a:srgbClr val="100E2B"/>
                </a:solidFill>
                <a:latin typeface="Open Sans"/>
              </a:rPr>
              <a:t>is</a:t>
            </a:r>
            <a:r>
              <a:rPr lang="el-GR" altLang="el-GR" dirty="0">
                <a:solidFill>
                  <a:srgbClr val="100E2B"/>
                </a:solidFill>
                <a:latin typeface="Open Sans"/>
              </a:rPr>
              <a:t> </a:t>
            </a:r>
            <a:r>
              <a:rPr lang="el-GR" altLang="el-GR" dirty="0" err="1">
                <a:solidFill>
                  <a:srgbClr val="100E2B"/>
                </a:solidFill>
                <a:latin typeface="Open Sans"/>
              </a:rPr>
              <a:t>needed</a:t>
            </a:r>
            <a:r>
              <a:rPr lang="el-GR" altLang="el-GR" dirty="0">
                <a:solidFill>
                  <a:srgbClr val="100E2B"/>
                </a:solidFill>
                <a:latin typeface="Open Sans"/>
              </a:rPr>
              <a:t>. The International </a:t>
            </a:r>
            <a:r>
              <a:rPr lang="el-GR" altLang="el-GR" dirty="0" err="1">
                <a:solidFill>
                  <a:srgbClr val="100E2B"/>
                </a:solidFill>
                <a:latin typeface="Open Sans"/>
              </a:rPr>
              <a:t>Poverty</a:t>
            </a:r>
            <a:r>
              <a:rPr lang="el-GR" altLang="el-GR" dirty="0">
                <a:solidFill>
                  <a:srgbClr val="100E2B"/>
                </a:solidFill>
                <a:latin typeface="Open Sans"/>
              </a:rPr>
              <a:t> Line </a:t>
            </a:r>
            <a:r>
              <a:rPr lang="el-GR" altLang="el-GR" dirty="0" err="1">
                <a:solidFill>
                  <a:srgbClr val="100E2B"/>
                </a:solidFill>
                <a:latin typeface="Open Sans"/>
              </a:rPr>
              <a:t>reflects</a:t>
            </a:r>
            <a:r>
              <a:rPr lang="el-GR" altLang="el-GR" dirty="0">
                <a:solidFill>
                  <a:srgbClr val="100E2B"/>
                </a:solidFill>
                <a:latin typeface="Open Sans"/>
              </a:rPr>
              <a:t> the </a:t>
            </a:r>
            <a:r>
              <a:rPr lang="el-GR" altLang="el-GR" dirty="0" err="1">
                <a:solidFill>
                  <a:srgbClr val="100E2B"/>
                </a:solidFill>
                <a:latin typeface="Open Sans"/>
              </a:rPr>
              <a:t>typical</a:t>
            </a:r>
            <a:r>
              <a:rPr lang="el-GR" altLang="el-GR" dirty="0">
                <a:solidFill>
                  <a:srgbClr val="100E2B"/>
                </a:solidFill>
                <a:latin typeface="Open Sans"/>
              </a:rPr>
              <a:t> </a:t>
            </a:r>
            <a:r>
              <a:rPr lang="el-GR" altLang="el-GR" dirty="0" err="1">
                <a:solidFill>
                  <a:srgbClr val="100E2B"/>
                </a:solidFill>
                <a:latin typeface="Open Sans"/>
              </a:rPr>
              <a:t>poverty</a:t>
            </a:r>
            <a:r>
              <a:rPr lang="el-GR" altLang="el-GR" dirty="0">
                <a:solidFill>
                  <a:srgbClr val="100E2B"/>
                </a:solidFill>
                <a:latin typeface="Open Sans"/>
              </a:rPr>
              <a:t> </a:t>
            </a:r>
            <a:r>
              <a:rPr lang="el-GR" altLang="el-GR" dirty="0" err="1">
                <a:solidFill>
                  <a:srgbClr val="100E2B"/>
                </a:solidFill>
                <a:latin typeface="Open Sans"/>
              </a:rPr>
              <a:t>line</a:t>
            </a:r>
            <a:r>
              <a:rPr lang="el-GR" altLang="el-GR" dirty="0">
                <a:solidFill>
                  <a:srgbClr val="100E2B"/>
                </a:solidFill>
                <a:latin typeface="Open Sans"/>
              </a:rPr>
              <a:t> of </a:t>
            </a:r>
            <a:r>
              <a:rPr lang="el-GR" altLang="el-GR" dirty="0" smtClean="0">
                <a:solidFill>
                  <a:srgbClr val="100E2B"/>
                </a:solidFill>
                <a:latin typeface="Open Sans"/>
              </a:rPr>
              <a:t>the</a:t>
            </a:r>
            <a:r>
              <a:rPr lang="en-US" altLang="el-GR" dirty="0" smtClean="0">
                <a:solidFill>
                  <a:srgbClr val="100E2B"/>
                </a:solidFill>
                <a:latin typeface="Open Sans"/>
              </a:rPr>
              <a:t> poorest countries </a:t>
            </a:r>
            <a:r>
              <a:rPr lang="el-GR" altLang="el-GR" dirty="0" smtClean="0">
                <a:solidFill>
                  <a:srgbClr val="100E2B"/>
                </a:solidFill>
                <a:latin typeface="Open Sans"/>
              </a:rPr>
              <a:t>of </a:t>
            </a:r>
            <a:r>
              <a:rPr lang="el-GR" altLang="el-GR" dirty="0">
                <a:solidFill>
                  <a:srgbClr val="100E2B"/>
                </a:solidFill>
                <a:latin typeface="Open Sans"/>
              </a:rPr>
              <a:t>the </a:t>
            </a:r>
            <a:r>
              <a:rPr lang="el-GR" altLang="el-GR" dirty="0" err="1">
                <a:solidFill>
                  <a:srgbClr val="100E2B"/>
                </a:solidFill>
                <a:latin typeface="Open Sans"/>
              </a:rPr>
              <a:t>world</a:t>
            </a:r>
            <a:r>
              <a:rPr lang="el-GR" altLang="el-GR" dirty="0">
                <a:solidFill>
                  <a:srgbClr val="100E2B"/>
                </a:solidFill>
                <a:latin typeface="Open Sans"/>
              </a:rPr>
              <a:t>. </a:t>
            </a:r>
            <a:r>
              <a:rPr lang="el-GR" altLang="el-GR" dirty="0" err="1">
                <a:solidFill>
                  <a:srgbClr val="100E2B"/>
                </a:solidFill>
                <a:latin typeface="Open Sans"/>
              </a:rPr>
              <a:t>It</a:t>
            </a:r>
            <a:r>
              <a:rPr lang="el-GR" altLang="el-GR" dirty="0">
                <a:solidFill>
                  <a:srgbClr val="100E2B"/>
                </a:solidFill>
                <a:latin typeface="Open Sans"/>
              </a:rPr>
              <a:t> </a:t>
            </a:r>
            <a:r>
              <a:rPr lang="el-GR" altLang="el-GR" dirty="0" err="1">
                <a:solidFill>
                  <a:srgbClr val="100E2B"/>
                </a:solidFill>
                <a:latin typeface="Open Sans"/>
              </a:rPr>
              <a:t>is</a:t>
            </a:r>
            <a:r>
              <a:rPr lang="el-GR" altLang="el-GR" dirty="0">
                <a:solidFill>
                  <a:srgbClr val="100E2B"/>
                </a:solidFill>
                <a:latin typeface="Open Sans"/>
              </a:rPr>
              <a:t> </a:t>
            </a:r>
            <a:r>
              <a:rPr lang="el-GR" altLang="el-GR" dirty="0" err="1">
                <a:solidFill>
                  <a:srgbClr val="100E2B"/>
                </a:solidFill>
                <a:latin typeface="Open Sans"/>
              </a:rPr>
              <a:t>derived</a:t>
            </a:r>
            <a:r>
              <a:rPr lang="el-GR" altLang="el-GR" dirty="0">
                <a:solidFill>
                  <a:srgbClr val="100E2B"/>
                </a:solidFill>
                <a:latin typeface="Open Sans"/>
              </a:rPr>
              <a:t> </a:t>
            </a:r>
            <a:r>
              <a:rPr lang="el-GR" altLang="el-GR" dirty="0" err="1">
                <a:solidFill>
                  <a:srgbClr val="100E2B"/>
                </a:solidFill>
                <a:latin typeface="Open Sans"/>
              </a:rPr>
              <a:t>as</a:t>
            </a:r>
            <a:r>
              <a:rPr lang="el-GR" altLang="el-GR" dirty="0">
                <a:solidFill>
                  <a:srgbClr val="100E2B"/>
                </a:solidFill>
                <a:latin typeface="Open Sans"/>
              </a:rPr>
              <a:t> the </a:t>
            </a:r>
            <a:r>
              <a:rPr lang="el-GR" altLang="el-GR" dirty="0" err="1">
                <a:solidFill>
                  <a:srgbClr val="100E2B"/>
                </a:solidFill>
                <a:latin typeface="Open Sans"/>
              </a:rPr>
              <a:t>median</a:t>
            </a:r>
            <a:r>
              <a:rPr lang="el-GR" altLang="el-GR" dirty="0">
                <a:solidFill>
                  <a:srgbClr val="100E2B"/>
                </a:solidFill>
                <a:latin typeface="Open Sans"/>
              </a:rPr>
              <a:t> </a:t>
            </a:r>
            <a:r>
              <a:rPr lang="el-GR" altLang="el-GR" dirty="0" err="1">
                <a:solidFill>
                  <a:srgbClr val="100E2B"/>
                </a:solidFill>
                <a:latin typeface="Open Sans"/>
              </a:rPr>
              <a:t>national</a:t>
            </a:r>
            <a:r>
              <a:rPr lang="el-GR" altLang="el-GR" dirty="0">
                <a:solidFill>
                  <a:srgbClr val="100E2B"/>
                </a:solidFill>
                <a:latin typeface="Open Sans"/>
              </a:rPr>
              <a:t> </a:t>
            </a:r>
            <a:r>
              <a:rPr lang="el-GR" altLang="el-GR" dirty="0" err="1">
                <a:solidFill>
                  <a:srgbClr val="100E2B"/>
                </a:solidFill>
                <a:latin typeface="Open Sans"/>
              </a:rPr>
              <a:t>poverty</a:t>
            </a:r>
            <a:r>
              <a:rPr lang="el-GR" altLang="el-GR" dirty="0">
                <a:solidFill>
                  <a:srgbClr val="100E2B"/>
                </a:solidFill>
                <a:latin typeface="Open Sans"/>
              </a:rPr>
              <a:t> </a:t>
            </a:r>
            <a:r>
              <a:rPr lang="el-GR" altLang="el-GR" dirty="0" err="1">
                <a:solidFill>
                  <a:srgbClr val="100E2B"/>
                </a:solidFill>
                <a:latin typeface="Open Sans"/>
              </a:rPr>
              <a:t>line</a:t>
            </a:r>
            <a:r>
              <a:rPr lang="el-GR" altLang="el-GR" dirty="0">
                <a:solidFill>
                  <a:srgbClr val="100E2B"/>
                </a:solidFill>
                <a:latin typeface="Open Sans"/>
              </a:rPr>
              <a:t> of </a:t>
            </a:r>
            <a:r>
              <a:rPr lang="el-GR" altLang="el-GR" dirty="0" err="1">
                <a:solidFill>
                  <a:srgbClr val="100E2B"/>
                </a:solidFill>
                <a:latin typeface="Open Sans"/>
              </a:rPr>
              <a:t>all</a:t>
            </a:r>
            <a:r>
              <a:rPr lang="el-GR" altLang="el-GR" dirty="0">
                <a:solidFill>
                  <a:srgbClr val="100E2B"/>
                </a:solidFill>
                <a:latin typeface="Open Sans"/>
              </a:rPr>
              <a:t> </a:t>
            </a:r>
            <a:r>
              <a:rPr lang="en-US" altLang="el-GR" dirty="0" smtClean="0">
                <a:solidFill>
                  <a:srgbClr val="100E2B"/>
                </a:solidFill>
                <a:latin typeface="Open Sans"/>
              </a:rPr>
              <a:t>low income countries.</a:t>
            </a:r>
          </a:p>
          <a:p>
            <a:pPr eaLnBrk="0" fontAlgn="base" hangingPunct="0">
              <a:lnSpc>
                <a:spcPct val="100000"/>
              </a:lnSpc>
              <a:spcBef>
                <a:spcPct val="0"/>
              </a:spcBef>
              <a:spcAft>
                <a:spcPct val="0"/>
              </a:spcAft>
            </a:pPr>
            <a:endParaRPr lang="en-US" altLang="el-GR" dirty="0" smtClean="0">
              <a:solidFill>
                <a:srgbClr val="100E2B"/>
              </a:solidFill>
              <a:latin typeface="Open Sans"/>
            </a:endParaRPr>
          </a:p>
          <a:p>
            <a:pPr eaLnBrk="0" fontAlgn="base" hangingPunct="0">
              <a:lnSpc>
                <a:spcPct val="100000"/>
              </a:lnSpc>
              <a:spcBef>
                <a:spcPct val="0"/>
              </a:spcBef>
              <a:spcAft>
                <a:spcPct val="0"/>
              </a:spcAft>
            </a:pPr>
            <a:r>
              <a:rPr lang="en-US" dirty="0"/>
              <a:t>The international poverty line was originally set by the World Bank at $1 a day in 1990 based on the national poverty lines of the poorest countries in the world at the time. Since then, inflation has increased the cost of basic goods in the poorest countries, and as a result this benchmark has been adjusted to $2.15 per day.</a:t>
            </a:r>
            <a:endParaRPr lang="el-GR" dirty="0"/>
          </a:p>
        </p:txBody>
      </p:sp>
      <p:sp>
        <p:nvSpPr>
          <p:cNvPr id="4" name="Rectangle 1"/>
          <p:cNvSpPr>
            <a:spLocks noChangeArrowheads="1"/>
          </p:cNvSpPr>
          <p:nvPr/>
        </p:nvSpPr>
        <p:spPr bwMode="auto">
          <a:xfrm>
            <a:off x="0" y="-184666"/>
            <a:ext cx="184731" cy="369332"/>
          </a:xfrm>
          <a:prstGeom prst="rect">
            <a:avLst/>
          </a:prstGeom>
          <a:solidFill>
            <a:srgbClr val="F6F5F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800" b="0" i="0" u="none" strike="noStrike" cap="none" normalizeH="0" baseline="0" dirty="0" smtClean="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152400" y="152400"/>
            <a:ext cx="12192000" cy="0"/>
          </a:xfrm>
          <a:prstGeom prst="rect">
            <a:avLst/>
          </a:prstGeom>
          <a:solidFill>
            <a:srgbClr val="F6F5F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smtClean="0">
                <a:ln>
                  <a:noFill/>
                </a:ln>
                <a:solidFill>
                  <a:srgbClr val="100E2B"/>
                </a:solidFill>
                <a:effectLst/>
                <a:latin typeface="Open Sans"/>
              </a:rPr>
              <a:t>In order to compare poverty levels across countries, a poverty line that is fixed across countries is needed. The International Poverty Line reflects the typical poverty line of the </a:t>
            </a:r>
            <a:r>
              <a:rPr kumimoji="0" lang="el-GR" altLang="el-GR" sz="1200" b="0" i="0" u="none" strike="noStrike" cap="none" normalizeH="0" baseline="0" smtClean="0">
                <a:ln>
                  <a:noFill/>
                </a:ln>
                <a:solidFill>
                  <a:srgbClr val="FFFFFF"/>
                </a:solidFill>
                <a:effectLst/>
                <a:latin typeface="Open Sans"/>
              </a:rPr>
              <a:t>poorest countries</a:t>
            </a:r>
            <a:r>
              <a:rPr kumimoji="0" lang="el-GR" altLang="el-GR" sz="1200" b="0" i="0" u="none" strike="noStrike" cap="none" normalizeH="0" baseline="0" smtClean="0">
                <a:ln>
                  <a:noFill/>
                </a:ln>
                <a:solidFill>
                  <a:srgbClr val="100E2B"/>
                </a:solidFill>
                <a:effectLst/>
                <a:latin typeface="Open Sans"/>
              </a:rPr>
              <a:t> of the world. It is derived as the median national poverty line of all </a:t>
            </a:r>
            <a:r>
              <a:rPr kumimoji="0" lang="el-GR" altLang="el-GR" sz="1200" b="0" i="0" u="none" strike="noStrike" cap="none" normalizeH="0" baseline="0" smtClean="0">
                <a:ln>
                  <a:noFill/>
                </a:ln>
                <a:solidFill>
                  <a:srgbClr val="FFFFFF"/>
                </a:solidFill>
                <a:effectLst/>
                <a:latin typeface="Open Sans"/>
              </a:rPr>
              <a:t>low-income countries</a:t>
            </a:r>
            <a:r>
              <a:rPr kumimoji="0" lang="el-GR" altLang="el-GR" sz="1200" b="0" i="0" u="none" strike="noStrike" cap="none" normalizeH="0" baseline="0" smtClean="0">
                <a:ln>
                  <a:noFill/>
                </a:ln>
                <a:solidFill>
                  <a:srgbClr val="100E2B"/>
                </a:solidFill>
                <a:effectLst/>
                <a:latin typeface="Open Sans"/>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smtClean="0">
                <a:ln>
                  <a:noFill/>
                </a:ln>
                <a:solidFill>
                  <a:srgbClr val="100E2B"/>
                </a:solidFill>
                <a:effectLst/>
                <a:latin typeface="Open Sans"/>
              </a:rPr>
              <a:t>7</a:t>
            </a:r>
            <a:endParaRPr kumimoji="0" lang="el-GR" altLang="el-GR"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200" b="0" i="0" u="none" strike="noStrike" cap="none" normalizeH="0" baseline="0" smtClean="0">
                <a:ln>
                  <a:noFill/>
                </a:ln>
                <a:solidFill>
                  <a:srgbClr val="100E2B"/>
                </a:solidFill>
                <a:effectLst/>
                <a:latin typeface="Open Sans"/>
              </a:rPr>
              <a:t>Th</a:t>
            </a:r>
            <a:endParaRPr kumimoji="0" lang="el-GR" altLang="el-GR" sz="1800" b="0" i="0" u="none" strike="noStrike" cap="none" normalizeH="0" baseline="0" smtClean="0">
              <a:ln>
                <a:noFill/>
              </a:ln>
              <a:solidFill>
                <a:schemeClr val="tx1"/>
              </a:solidFill>
              <a:effectLst/>
              <a:latin typeface="Arial" panose="020B0604020202020204" pitchFamily="34" charset="0"/>
            </a:endParaRPr>
          </a:p>
        </p:txBody>
      </p:sp>
    </p:spTree>
    <p:controls>
      <mc:AlternateContent xmlns:mc="http://schemas.openxmlformats.org/markup-compatibility/2006">
        <mc:Choice xmlns:v="urn:schemas-microsoft-com:vml" Requires="v">
          <p:control spid="7183" name="HTMLCheckbox1" r:id="rId2" imgW="1371600" imgH="274320"/>
        </mc:Choice>
        <mc:Fallback>
          <p:control name="HTMLCheckbox1" r:id="rId2" imgW="1371600" imgH="274320">
            <p:pic>
              <p:nvPicPr>
                <p:cNvPr id="5" name="HTMLCheckbox1"/>
                <p:cNvPicPr preferRelativeResize="0">
                  <a:picLocks noChangeArrowheads="1" noChangeShapeType="1"/>
                </p:cNvPicPr>
                <p:nvPr/>
              </p:nvPicPr>
              <p:blipFill>
                <a:blip r:embed="rId5"/>
                <a:srcRect/>
                <a:stretch>
                  <a:fillRect/>
                </a:stretch>
              </p:blipFill>
              <p:spPr bwMode="auto">
                <a:xfrm>
                  <a:off x="2567608" y="-137319"/>
                  <a:ext cx="1371600" cy="274638"/>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7184" name="HTMLCheckbox2" r:id="rId3" imgW="1371600" imgH="274320"/>
        </mc:Choice>
        <mc:Fallback>
          <p:control name="HTMLCheckbox2" r:id="rId3" imgW="1371600" imgH="274320">
            <p:pic>
              <p:nvPicPr>
                <p:cNvPr id="7" name="HTMLCheckbox2"/>
                <p:cNvPicPr preferRelativeResize="0">
                  <a:picLocks noChangeArrowheads="1" noChangeShapeType="1"/>
                </p:cNvPicPr>
                <p:nvPr/>
              </p:nvPicPr>
              <p:blipFill>
                <a:blip r:embed="rId5"/>
                <a:srcRect/>
                <a:stretch>
                  <a:fillRect/>
                </a:stretch>
              </p:blipFill>
              <p:spPr bwMode="auto">
                <a:xfrm>
                  <a:off x="152400" y="152400"/>
                  <a:ext cx="1371600" cy="274638"/>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103258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b="1" dirty="0" smtClean="0"/>
              <a:t>Poverty and GDP per Capita</a:t>
            </a:r>
            <a:endParaRPr lang="el-GR" b="1" dirty="0"/>
          </a:p>
        </p:txBody>
      </p:sp>
      <p:sp>
        <p:nvSpPr>
          <p:cNvPr id="3" name="Θέση περιεχομένου 2"/>
          <p:cNvSpPr>
            <a:spLocks noGrp="1"/>
          </p:cNvSpPr>
          <p:nvPr>
            <p:ph idx="1"/>
          </p:nvPr>
        </p:nvSpPr>
        <p:spPr/>
        <p:txBody>
          <a:bodyPr/>
          <a:lstStyle/>
          <a:p>
            <a:endParaRPr lang="en-US" dirty="0" smtClean="0"/>
          </a:p>
          <a:p>
            <a:endParaRPr lang="en-US" dirty="0"/>
          </a:p>
          <a:p>
            <a:r>
              <a:rPr lang="en-US" dirty="0" smtClean="0"/>
              <a:t>In </a:t>
            </a:r>
            <a:r>
              <a:rPr lang="en-US" dirty="0"/>
              <a:t>general, a country’s GDP per capita is highly predictive of its extreme poverty rate. As countries grow, their extreme poverty rates tend to fall.</a:t>
            </a:r>
            <a:endParaRPr lang="el-GR" dirty="0"/>
          </a:p>
        </p:txBody>
      </p:sp>
    </p:spTree>
    <p:extLst>
      <p:ext uri="{BB962C8B-B14F-4D97-AF65-F5344CB8AC3E}">
        <p14:creationId xmlns:p14="http://schemas.microsoft.com/office/powerpoint/2010/main" val="12698854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n-US" b="1" dirty="0" smtClean="0"/>
              <a:t>World Bank ATLAS of Sustainable Development</a:t>
            </a:r>
            <a:endParaRPr lang="el-GR" b="1" dirty="0"/>
          </a:p>
        </p:txBody>
      </p:sp>
      <p:sp>
        <p:nvSpPr>
          <p:cNvPr id="3" name="Θέση περιεχομένου 2"/>
          <p:cNvSpPr>
            <a:spLocks noGrp="1"/>
          </p:cNvSpPr>
          <p:nvPr>
            <p:ph idx="1"/>
          </p:nvPr>
        </p:nvSpPr>
        <p:spPr/>
        <p:txBody>
          <a:bodyPr/>
          <a:lstStyle/>
          <a:p>
            <a:r>
              <a:rPr lang="en-US" dirty="0"/>
              <a:t>https://datatopics.worldbank.org/sdgatlas/?lang=en</a:t>
            </a:r>
            <a:endParaRPr lang="el-GR" dirty="0"/>
          </a:p>
        </p:txBody>
      </p:sp>
    </p:spTree>
    <p:extLst>
      <p:ext uri="{BB962C8B-B14F-4D97-AF65-F5344CB8AC3E}">
        <p14:creationId xmlns:p14="http://schemas.microsoft.com/office/powerpoint/2010/main" val="1937529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endParaRPr lang="el-GR"/>
          </a:p>
        </p:txBody>
      </p:sp>
      <p:pic>
        <p:nvPicPr>
          <p:cNvPr id="1026" name="Picture 2"/>
          <p:cNvPicPr>
            <a:picLocks noChangeAspect="1" noChangeArrowheads="1"/>
          </p:cNvPicPr>
          <p:nvPr/>
        </p:nvPicPr>
        <p:blipFill>
          <a:blip r:embed="rId2" cstate="print"/>
          <a:srcRect l="4254" t="12441" r="17479"/>
          <a:stretch>
            <a:fillRect/>
          </a:stretch>
        </p:blipFill>
        <p:spPr bwMode="auto">
          <a:xfrm>
            <a:off x="1580794" y="1"/>
            <a:ext cx="7560840" cy="6574643"/>
          </a:xfrm>
          <a:prstGeom prst="rect">
            <a:avLst/>
          </a:prstGeom>
          <a:noFill/>
          <a:ln w="9525">
            <a:noFill/>
            <a:miter lim="800000"/>
            <a:headEnd/>
            <a:tailEnd/>
          </a:ln>
        </p:spPr>
      </p:pic>
      <p:sp>
        <p:nvSpPr>
          <p:cNvPr id="4" name="Text Box 5"/>
          <p:cNvSpPr txBox="1">
            <a:spLocks noChangeArrowheads="1"/>
          </p:cNvSpPr>
          <p:nvPr/>
        </p:nvSpPr>
        <p:spPr bwMode="auto">
          <a:xfrm>
            <a:off x="2566989" y="188913"/>
            <a:ext cx="7058025" cy="473206"/>
          </a:xfrm>
          <a:prstGeom prst="rect">
            <a:avLst/>
          </a:prstGeom>
          <a:noFill/>
          <a:ln w="9525">
            <a:noFill/>
            <a:miter lim="800000"/>
            <a:headEnd/>
            <a:tailEnd/>
          </a:ln>
        </p:spPr>
        <p:txBody>
          <a:bodyPr wrap="square">
            <a:spAutoFit/>
          </a:bodyPr>
          <a:lstStyle/>
          <a:p>
            <a:pPr algn="just" eaLnBrk="0" hangingPunct="0">
              <a:lnSpc>
                <a:spcPct val="150000"/>
              </a:lnSpc>
              <a:spcBef>
                <a:spcPct val="20000"/>
              </a:spcBef>
              <a:buClr>
                <a:schemeClr val="accent2"/>
              </a:buClr>
            </a:pPr>
            <a:r>
              <a:rPr lang="el-GR" sz="1800"/>
              <a:t> </a:t>
            </a:r>
            <a:endParaRPr lang="el-GR" sz="1800" b="0" dirty="0"/>
          </a:p>
        </p:txBody>
      </p:sp>
    </p:spTree>
    <p:extLst>
      <p:ext uri="{BB962C8B-B14F-4D97-AF65-F5344CB8AC3E}">
        <p14:creationId xmlns:p14="http://schemas.microsoft.com/office/powerpoint/2010/main" val="2925031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778481" y="260648"/>
            <a:ext cx="8630197" cy="6480720"/>
          </a:xfrm>
          <a:prstGeom prst="rect">
            <a:avLst/>
          </a:prstGeom>
          <a:noFill/>
          <a:ln w="9525">
            <a:noFill/>
            <a:miter lim="800000"/>
            <a:headEnd/>
            <a:tailEnd/>
          </a:ln>
        </p:spPr>
      </p:pic>
      <p:sp>
        <p:nvSpPr>
          <p:cNvPr id="4" name="3 - TextBox"/>
          <p:cNvSpPr txBox="1"/>
          <p:nvPr/>
        </p:nvSpPr>
        <p:spPr>
          <a:xfrm>
            <a:off x="1847528" y="332656"/>
            <a:ext cx="1728192" cy="369332"/>
          </a:xfrm>
          <a:prstGeom prst="rect">
            <a:avLst/>
          </a:prstGeom>
          <a:solidFill>
            <a:schemeClr val="bg1"/>
          </a:solidFill>
        </p:spPr>
        <p:txBody>
          <a:bodyPr wrap="square" rtlCol="0">
            <a:spAutoFit/>
          </a:bodyPr>
          <a:lstStyle/>
          <a:p>
            <a:endParaRPr lang="el-GR" sz="1800" dirty="0"/>
          </a:p>
        </p:txBody>
      </p:sp>
    </p:spTree>
    <p:extLst>
      <p:ext uri="{BB962C8B-B14F-4D97-AF65-F5344CB8AC3E}">
        <p14:creationId xmlns:p14="http://schemas.microsoft.com/office/powerpoint/2010/main" val="737580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 Θέση υποσέλιδου"/>
          <p:cNvSpPr>
            <a:spLocks noGrp="1"/>
          </p:cNvSpPr>
          <p:nvPr>
            <p:ph type="ftr" sz="quarter" idx="11"/>
          </p:nvPr>
        </p:nvSpPr>
        <p:spPr>
          <a:xfrm>
            <a:off x="2438400" y="6428184"/>
            <a:ext cx="7474024" cy="457200"/>
          </a:xfrm>
        </p:spPr>
        <p:txBody>
          <a:bodyPr/>
          <a:lstStyle/>
          <a:p>
            <a:pPr algn="ctr"/>
            <a:endParaRPr lang="en-GB" sz="1000"/>
          </a:p>
        </p:txBody>
      </p:sp>
      <p:sp>
        <p:nvSpPr>
          <p:cNvPr id="3" name="2 - Ορθογώνιο"/>
          <p:cNvSpPr/>
          <p:nvPr/>
        </p:nvSpPr>
        <p:spPr>
          <a:xfrm>
            <a:off x="2207568" y="260649"/>
            <a:ext cx="7920880" cy="430887"/>
          </a:xfrm>
          <a:prstGeom prst="rect">
            <a:avLst/>
          </a:prstGeom>
          <a:solidFill>
            <a:schemeClr val="accent3">
              <a:lumMod val="40000"/>
              <a:lumOff val="60000"/>
            </a:schemeClr>
          </a:solidFill>
        </p:spPr>
        <p:txBody>
          <a:bodyPr wrap="square">
            <a:spAutoFit/>
          </a:bodyPr>
          <a:lstStyle/>
          <a:p>
            <a:pPr algn="ctr">
              <a:spcBef>
                <a:spcPts val="0"/>
              </a:spcBef>
              <a:spcAft>
                <a:spcPts val="1200"/>
              </a:spcAft>
              <a:buNone/>
            </a:pPr>
            <a:r>
              <a:rPr lang="en-GB" sz="2200" b="1">
                <a:solidFill>
                  <a:srgbClr val="0033CC"/>
                </a:solidFill>
              </a:rPr>
              <a:t>Measurement of Economic Growth</a:t>
            </a:r>
            <a:endParaRPr lang="el-GR" sz="2200" dirty="0"/>
          </a:p>
        </p:txBody>
      </p:sp>
      <p:sp>
        <p:nvSpPr>
          <p:cNvPr id="4" name="3 - Ορθογώνιο"/>
          <p:cNvSpPr/>
          <p:nvPr/>
        </p:nvSpPr>
        <p:spPr>
          <a:xfrm>
            <a:off x="2279576" y="899717"/>
            <a:ext cx="7560840" cy="4985980"/>
          </a:xfrm>
          <a:prstGeom prst="rect">
            <a:avLst/>
          </a:prstGeom>
        </p:spPr>
        <p:txBody>
          <a:bodyPr wrap="square">
            <a:spAutoFit/>
          </a:bodyPr>
          <a:lstStyle/>
          <a:p>
            <a:pPr marL="285750" indent="-285750" algn="just" fontAlgn="base">
              <a:spcAft>
                <a:spcPts val="600"/>
              </a:spcAft>
              <a:buFont typeface="Arial" panose="020B0604020202020204" pitchFamily="34" charset="0"/>
              <a:buChar char="•"/>
            </a:pPr>
            <a:r>
              <a:rPr lang="el-GR" sz="1800" b="1" i="1" dirty="0"/>
              <a:t>Gross Domestic Product</a:t>
            </a:r>
            <a:r>
              <a:rPr lang="el-GR" sz="1800" b="1" dirty="0"/>
              <a:t> – GDP</a:t>
            </a:r>
            <a:r>
              <a:rPr lang="en-GB" sz="1800" b="1" dirty="0"/>
              <a:t>:</a:t>
            </a:r>
            <a:r>
              <a:rPr lang="en-GB" sz="1800" dirty="0"/>
              <a:t>  It is the total value in money terms of all final goods and services produced within the boundaries of a country</a:t>
            </a:r>
            <a:r>
              <a:rPr lang="el-GR" sz="1800" dirty="0"/>
              <a:t> </a:t>
            </a:r>
            <a:r>
              <a:rPr lang="en-GB" sz="1800" dirty="0"/>
              <a:t>irrespectively of the nationality of the production factors used for the production process.   In other words the production factors are both nationals and non nationals of the country where the production takes place.</a:t>
            </a:r>
          </a:p>
          <a:p>
            <a:pPr marL="285750" indent="-285750" algn="just" fontAlgn="base">
              <a:spcAft>
                <a:spcPts val="600"/>
              </a:spcAft>
              <a:buFont typeface="Arial" panose="020B0604020202020204" pitchFamily="34" charset="0"/>
              <a:buChar char="•"/>
            </a:pPr>
            <a:r>
              <a:rPr lang="en-GB" b="1" i="1" dirty="0"/>
              <a:t>Gross National Product – GNP:  </a:t>
            </a:r>
            <a:r>
              <a:rPr lang="en-GB" sz="1800" dirty="0"/>
              <a:t>It is the total value in money terms of all final goods and services produced globally by national production factors.  </a:t>
            </a:r>
            <a:r>
              <a:rPr lang="en-GB" dirty="0"/>
              <a:t> In this case is of no interest the country where production takes place but the nationality of the production factors that should be of the country’s the GNP is to be estimated.</a:t>
            </a:r>
          </a:p>
          <a:p>
            <a:pPr marL="285750" indent="-285750" algn="just" fontAlgn="base">
              <a:spcAft>
                <a:spcPts val="600"/>
              </a:spcAft>
              <a:buFont typeface="Arial" panose="020B0604020202020204" pitchFamily="34" charset="0"/>
              <a:buChar char="•"/>
            </a:pPr>
            <a:endParaRPr lang="en-GB" dirty="0"/>
          </a:p>
          <a:p>
            <a:pPr marL="285750" indent="-285750" algn="just" fontAlgn="base">
              <a:spcAft>
                <a:spcPts val="600"/>
              </a:spcAft>
              <a:buFont typeface="Arial" panose="020B0604020202020204" pitchFamily="34" charset="0"/>
              <a:buChar char="•"/>
            </a:pPr>
            <a:endParaRPr lang="en-GB" dirty="0"/>
          </a:p>
          <a:p>
            <a:pPr marL="285750" indent="-285750" algn="just" fontAlgn="base">
              <a:spcAft>
                <a:spcPts val="600"/>
              </a:spcAft>
              <a:buFont typeface="Arial" panose="020B0604020202020204" pitchFamily="34" charset="0"/>
              <a:buChar char="•"/>
            </a:pPr>
            <a:r>
              <a:rPr lang="en-GB" dirty="0"/>
              <a:t>The relation between GNP and GDP is as it follows:</a:t>
            </a:r>
          </a:p>
          <a:p>
            <a:pPr algn="just" fontAlgn="base">
              <a:spcAft>
                <a:spcPts val="600"/>
              </a:spcAft>
            </a:pPr>
            <a:r>
              <a:rPr lang="en-GB" dirty="0"/>
              <a:t>        GNP = GDP + net income from abroad</a:t>
            </a:r>
          </a:p>
          <a:p>
            <a:pPr algn="just" fontAlgn="base">
              <a:spcAft>
                <a:spcPts val="600"/>
              </a:spcAft>
            </a:pPr>
            <a:endParaRPr lang="en-GB" dirty="0"/>
          </a:p>
        </p:txBody>
      </p:sp>
      <p:sp>
        <p:nvSpPr>
          <p:cNvPr id="5" name="4 - Ορθογώνιο"/>
          <p:cNvSpPr/>
          <p:nvPr/>
        </p:nvSpPr>
        <p:spPr>
          <a:xfrm>
            <a:off x="2711624" y="3861049"/>
            <a:ext cx="6768752" cy="381771"/>
          </a:xfrm>
          <a:prstGeom prst="rect">
            <a:avLst/>
          </a:prstGeom>
        </p:spPr>
        <p:txBody>
          <a:bodyPr wrap="square">
            <a:spAutoFit/>
          </a:bodyPr>
          <a:lstStyle/>
          <a:p>
            <a:pPr algn="just">
              <a:lnSpc>
                <a:spcPct val="110000"/>
              </a:lnSpc>
              <a:spcBef>
                <a:spcPct val="20000"/>
              </a:spcBef>
            </a:pPr>
            <a:r>
              <a:rPr lang="el-GR" sz="1800" b="1"/>
              <a:t> </a:t>
            </a:r>
            <a:endParaRPr lang="el-GR" sz="1800" dirty="0"/>
          </a:p>
        </p:txBody>
      </p:sp>
    </p:spTree>
    <p:extLst>
      <p:ext uri="{BB962C8B-B14F-4D97-AF65-F5344CB8AC3E}">
        <p14:creationId xmlns:p14="http://schemas.microsoft.com/office/powerpoint/2010/main" val="808111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l-GR"/>
              <a:t>Θεωρίες Οικονομικής Μεγέθυνσης - Διδάσκουσα Δρ.Χρυσανθοπούλου Ξακουστή</a:t>
            </a:r>
          </a:p>
        </p:txBody>
      </p:sp>
      <p:pic>
        <p:nvPicPr>
          <p:cNvPr id="3" name="Picture 2" descr="weil_27789_c01f07"/>
          <p:cNvPicPr preferRelativeResize="0">
            <a:picLocks noChangeAspect="1" noChangeArrowheads="1"/>
          </p:cNvPicPr>
          <p:nvPr/>
        </p:nvPicPr>
        <p:blipFill>
          <a:blip r:embed="rId2" cstate="print"/>
          <a:srcRect t="4292"/>
          <a:stretch>
            <a:fillRect/>
          </a:stretch>
        </p:blipFill>
        <p:spPr bwMode="auto">
          <a:xfrm>
            <a:off x="2783633" y="260648"/>
            <a:ext cx="6512768" cy="6597352"/>
          </a:xfrm>
          <a:prstGeom prst="rect">
            <a:avLst/>
          </a:prstGeom>
          <a:noFill/>
          <a:ln w="9525">
            <a:noFill/>
            <a:miter lim="800000"/>
            <a:headEnd/>
            <a:tailEnd/>
          </a:ln>
          <a:effectLst/>
        </p:spPr>
      </p:pic>
    </p:spTree>
    <p:extLst>
      <p:ext uri="{BB962C8B-B14F-4D97-AF65-F5344CB8AC3E}">
        <p14:creationId xmlns:p14="http://schemas.microsoft.com/office/powerpoint/2010/main" val="2257947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eil_27789_c01f06"/>
          <p:cNvPicPr preferRelativeResize="0">
            <a:picLocks noChangeAspect="1" noChangeArrowheads="1"/>
          </p:cNvPicPr>
          <p:nvPr/>
        </p:nvPicPr>
        <p:blipFill>
          <a:blip r:embed="rId2" cstate="print"/>
          <a:srcRect/>
          <a:stretch>
            <a:fillRect/>
          </a:stretch>
        </p:blipFill>
        <p:spPr bwMode="auto">
          <a:xfrm>
            <a:off x="2847520" y="101600"/>
            <a:ext cx="6169480" cy="6756400"/>
          </a:xfrm>
          <a:prstGeom prst="rect">
            <a:avLst/>
          </a:prstGeom>
          <a:noFill/>
          <a:ln w="9525">
            <a:noFill/>
            <a:miter lim="800000"/>
            <a:headEnd/>
            <a:tailEnd/>
          </a:ln>
          <a:effectLst/>
        </p:spPr>
      </p:pic>
    </p:spTree>
    <p:extLst>
      <p:ext uri="{BB962C8B-B14F-4D97-AF65-F5344CB8AC3E}">
        <p14:creationId xmlns:p14="http://schemas.microsoft.com/office/powerpoint/2010/main" val="3077279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 Θέση υποσέλιδου"/>
          <p:cNvSpPr>
            <a:spLocks noGrp="1"/>
          </p:cNvSpPr>
          <p:nvPr>
            <p:ph type="ftr" sz="quarter" idx="11"/>
          </p:nvPr>
        </p:nvSpPr>
        <p:spPr>
          <a:xfrm>
            <a:off x="2438400" y="6428184"/>
            <a:ext cx="7474024" cy="457200"/>
          </a:xfrm>
        </p:spPr>
        <p:txBody>
          <a:bodyPr/>
          <a:lstStyle/>
          <a:p>
            <a:pPr algn="ctr"/>
            <a:r>
              <a:rPr lang="el-GR" sz="1000" dirty="0"/>
              <a:t>ΠΑ.ΜΑΚ, Τμήμα Βαλκανικών, Σλαβικών &amp; Ανατολικών Σπουδών, Μάθημα</a:t>
            </a:r>
            <a:r>
              <a:rPr lang="en-US" sz="1000" dirty="0"/>
              <a:t>:</a:t>
            </a:r>
            <a:r>
              <a:rPr lang="el-GR" sz="1000" dirty="0"/>
              <a:t> Θεωρία Οικονομικής Ανάπτυξης</a:t>
            </a:r>
          </a:p>
          <a:p>
            <a:pPr algn="ctr"/>
            <a:r>
              <a:rPr lang="el-GR" sz="1000" dirty="0" err="1"/>
              <a:t>Ακ.Έτος</a:t>
            </a:r>
            <a:r>
              <a:rPr lang="el-GR" sz="1000" dirty="0"/>
              <a:t> 2019-2020, Διδάσκουσα Δρ. Χρυσανθοπούλου Ξακουστή</a:t>
            </a:r>
          </a:p>
        </p:txBody>
      </p:sp>
      <p:pic>
        <p:nvPicPr>
          <p:cNvPr id="47107" name="Picture 3"/>
          <p:cNvPicPr>
            <a:picLocks noChangeAspect="1" noChangeArrowheads="1"/>
          </p:cNvPicPr>
          <p:nvPr/>
        </p:nvPicPr>
        <p:blipFill>
          <a:blip r:embed="rId2" cstate="print"/>
          <a:srcRect b="16875"/>
          <a:stretch>
            <a:fillRect/>
          </a:stretch>
        </p:blipFill>
        <p:spPr bwMode="auto">
          <a:xfrm>
            <a:off x="2495601" y="0"/>
            <a:ext cx="7229653" cy="6858000"/>
          </a:xfrm>
          <a:prstGeom prst="rect">
            <a:avLst/>
          </a:prstGeom>
          <a:noFill/>
          <a:ln w="9525">
            <a:noFill/>
            <a:miter lim="800000"/>
            <a:headEnd/>
            <a:tailEnd/>
          </a:ln>
        </p:spPr>
      </p:pic>
    </p:spTree>
    <p:extLst>
      <p:ext uri="{BB962C8B-B14F-4D97-AF65-F5344CB8AC3E}">
        <p14:creationId xmlns:p14="http://schemas.microsoft.com/office/powerpoint/2010/main" val="6951742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2798</TotalTime>
  <Words>1301</Words>
  <Application>Microsoft Office PowerPoint</Application>
  <PresentationFormat>Ευρεία οθόνη</PresentationFormat>
  <Paragraphs>124</Paragraphs>
  <Slides>34</Slides>
  <Notes>0</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34</vt:i4>
      </vt:variant>
    </vt:vector>
  </HeadingPairs>
  <TitlesOfParts>
    <vt:vector size="44" baseType="lpstr">
      <vt:lpstr>-apple-system</vt:lpstr>
      <vt:lpstr>Arial</vt:lpstr>
      <vt:lpstr>Calibri</vt:lpstr>
      <vt:lpstr>Calibri Light</vt:lpstr>
      <vt:lpstr>inherit</vt:lpstr>
      <vt:lpstr>Lato</vt:lpstr>
      <vt:lpstr>Open Sans</vt:lpstr>
      <vt:lpstr>SourceSansPro</vt:lpstr>
      <vt:lpstr>Wingdings</vt:lpstr>
      <vt:lpstr>Θέμα του Office</vt:lpstr>
      <vt:lpstr>International Development and Global South</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United Nations Human Development Index</vt:lpstr>
      <vt:lpstr> Poverty Reduction</vt:lpstr>
      <vt:lpstr>Uneven Distribution of Poverty Reduction</vt:lpstr>
      <vt:lpstr>COVID 19 Pandemic </vt:lpstr>
      <vt:lpstr>Poverty Threshold</vt:lpstr>
      <vt:lpstr>Poverty Threshold</vt:lpstr>
      <vt:lpstr>International Poverty Line</vt:lpstr>
      <vt:lpstr>Poverty and GDP per Capita</vt:lpstr>
      <vt:lpstr>World Bank ATLAS of Sustainable Development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Development and Global South</dc:title>
  <dc:creator>Dimitris Kyrkilis</dc:creator>
  <cp:lastModifiedBy>user</cp:lastModifiedBy>
  <cp:revision>39</cp:revision>
  <dcterms:created xsi:type="dcterms:W3CDTF">2020-03-19T09:26:31Z</dcterms:created>
  <dcterms:modified xsi:type="dcterms:W3CDTF">2024-03-21T11:59:15Z</dcterms:modified>
</cp:coreProperties>
</file>