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306" r:id="rId3"/>
    <p:sldId id="267" r:id="rId4"/>
    <p:sldId id="266" r:id="rId5"/>
    <p:sldId id="269" r:id="rId6"/>
    <p:sldId id="291" r:id="rId7"/>
    <p:sldId id="271" r:id="rId8"/>
    <p:sldId id="294" r:id="rId9"/>
    <p:sldId id="309" r:id="rId10"/>
    <p:sldId id="310" r:id="rId11"/>
    <p:sldId id="293" r:id="rId12"/>
    <p:sldId id="307" r:id="rId13"/>
    <p:sldId id="295" r:id="rId14"/>
    <p:sldId id="308" r:id="rId15"/>
    <p:sldId id="305" r:id="rId16"/>
    <p:sldId id="300" r:id="rId17"/>
    <p:sldId id="301" r:id="rId18"/>
    <p:sldId id="302" r:id="rId19"/>
    <p:sldId id="298" r:id="rId20"/>
    <p:sldId id="299" r:id="rId21"/>
    <p:sldId id="297" r:id="rId22"/>
    <p:sldId id="303"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5ED737-CCF9-4470-A1CC-BA07EEC2B46D}" type="datetimeFigureOut">
              <a:rPr lang="el-GR" smtClean="0"/>
              <a:pPr/>
              <a:t>21/10/2020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120E98-FE12-4DFC-84FC-C5ABF8EB41C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9C120E98-FE12-4DFC-84FC-C5ABF8EB41C8}" type="slidenum">
              <a:rPr lang="el-GR" smtClean="0"/>
              <a:pPr/>
              <a:t>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5400"/>
            </a:lvl1pPr>
          </a:lstStyle>
          <a:p>
            <a:r>
              <a:rPr lang="el-GR" smtClean="0"/>
              <a:t>Kλικ για επεξεργασία του τίτλου</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48C89A99-6BF8-4F0A-8B9F-4F997C684FE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4800" b="0" cap="none"/>
            </a:lvl1pPr>
          </a:lstStyle>
          <a:p>
            <a:r>
              <a:rPr lang="el-GR" smtClean="0"/>
              <a:t>Kλικ για επεξεργασία του τίτλου</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Date Placeholder 3"/>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48C89A99-6BF8-4F0A-8B9F-4F997C684FE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el-GR" smtClean="0"/>
              <a:t>Kλικ για επεξεργασία του τίτλου</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Kλικ για επεξεργασία των στυλ του υποδείγματος</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Date Placeholder 3"/>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48C89A99-6BF8-4F0A-8B9F-4F997C684FE3}" type="slidenum">
              <a:rPr lang="el-GR" smtClean="0"/>
              <a:pPr/>
              <a:t>‹#›</a:t>
            </a:fld>
            <a:endParaRPr lang="el-GR"/>
          </a:p>
        </p:txBody>
      </p:sp>
      <p:sp>
        <p:nvSpPr>
          <p:cNvPr id="14" name="TextBox 13"/>
          <p:cNvSpPr txBox="1"/>
          <p:nvPr/>
        </p:nvSpPr>
        <p:spPr>
          <a:xfrm>
            <a:off x="1850739" y="648005"/>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336139" y="2905306"/>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4800" b="0"/>
            </a:lvl1pPr>
          </a:lstStyle>
          <a:p>
            <a:r>
              <a:rPr lang="el-GR" smtClean="0"/>
              <a:t>Kλικ για επεξεργασία του τίτλου</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Kλικ για επεξεργασία των στυλ του υποδείγματος</a:t>
            </a:r>
          </a:p>
        </p:txBody>
      </p:sp>
      <p:sp>
        <p:nvSpPr>
          <p:cNvPr id="5" name="Date Placeholder 4"/>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48C89A99-6BF8-4F0A-8B9F-4F997C684FE3}" type="slidenum">
              <a:rPr lang="el-GR" smtClean="0"/>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el-GR" smtClean="0"/>
              <a:t>Kλικ για επεξεργασία του τίτλου</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Kλικ για επεξεργασία των στυλ του υποδείγματος</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Kλικ για επεξεργασία των στυλ του υποδείγματος</a:t>
            </a:r>
          </a:p>
        </p:txBody>
      </p:sp>
      <p:sp>
        <p:nvSpPr>
          <p:cNvPr id="5" name="Date Placeholder 4"/>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48C89A99-6BF8-4F0A-8B9F-4F997C684FE3}" type="slidenum">
              <a:rPr lang="el-GR" smtClean="0"/>
              <a:pPr/>
              <a:t>‹#›</a:t>
            </a:fld>
            <a:endParaRPr lang="el-GR"/>
          </a:p>
        </p:txBody>
      </p:sp>
      <p:sp>
        <p:nvSpPr>
          <p:cNvPr id="17" name="TextBox 16"/>
          <p:cNvSpPr txBox="1"/>
          <p:nvPr/>
        </p:nvSpPr>
        <p:spPr>
          <a:xfrm>
            <a:off x="1850739" y="648005"/>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8336139" y="2905306"/>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4800" b="0"/>
            </a:lvl1pPr>
          </a:lstStyle>
          <a:p>
            <a:r>
              <a:rPr lang="el-GR" smtClean="0"/>
              <a:t>Kλικ για επεξεργασία του τίτλου</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Kλικ για επεξεργασία των στυλ του υποδείγματος</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Kλικ για επεξεργασία των στυλ του υποδείγματος</a:t>
            </a:r>
          </a:p>
        </p:txBody>
      </p:sp>
      <p:sp>
        <p:nvSpPr>
          <p:cNvPr id="5" name="Date Placeholder 4"/>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48C89A99-6BF8-4F0A-8B9F-4F997C684FE3}" type="slidenum">
              <a:rPr lang="el-GR" smtClean="0"/>
              <a:pPr/>
              <a:t>‹#›</a:t>
            </a:fld>
            <a:endParaRPr lang="el-G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C89A99-6BF8-4F0A-8B9F-4F997C684FE3}" type="slidenum">
              <a:rPr lang="el-GR" smtClean="0"/>
              <a:pPr/>
              <a:t>‹#›</a:t>
            </a:fld>
            <a:endParaRPr lang="el-G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el-GR" smtClean="0"/>
              <a:t>Kλικ για επεξεργασία του τίτλου</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C89A99-6BF8-4F0A-8B9F-4F997C684FE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el-GR" smtClean="0"/>
              <a:t>Kλικ για επεξεργασία του τίτλου</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8C89A99-6BF8-4F0A-8B9F-4F997C684FE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4000" b="0" cap="none"/>
            </a:lvl1pPr>
          </a:lstStyle>
          <a:p>
            <a:r>
              <a:rPr lang="el-GR" smtClean="0"/>
              <a:t>Kλικ για επεξεργασία του τίτλου</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Date Placeholder 3"/>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48C89A99-6BF8-4F0A-8B9F-4F997C684FE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Kλικ για επεξεργασία του τίτλου</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48C89A99-6BF8-4F0A-8B9F-4F997C684FE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Kλικ για επεξεργασία του τίτλου</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48C89A99-6BF8-4F0A-8B9F-4F997C684FE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lang="en-US" dirty="0"/>
          </a:p>
        </p:txBody>
      </p:sp>
      <p:sp>
        <p:nvSpPr>
          <p:cNvPr id="3" name="Date Placeholder 2"/>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8C89A99-6BF8-4F0A-8B9F-4F997C684FE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8C89A99-6BF8-4F0A-8B9F-4F997C684FE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2000" b="0"/>
            </a:lvl1pPr>
          </a:lstStyle>
          <a:p>
            <a:r>
              <a:rPr lang="el-GR" smtClean="0"/>
              <a:t>Kλικ για επεξεργασία του τίτλου</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Date Placeholder 4"/>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8C89A99-6BF8-4F0A-8B9F-4F997C684FE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2400" b="0"/>
            </a:lvl1pPr>
          </a:lstStyle>
          <a:p>
            <a:r>
              <a:rPr lang="el-GR" smtClean="0"/>
              <a:t>Kλικ για επεξεργασία του τίτλου</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Date Placeholder 4"/>
          <p:cNvSpPr>
            <a:spLocks noGrp="1"/>
          </p:cNvSpPr>
          <p:nvPr>
            <p:ph type="dt" sz="half" idx="10"/>
          </p:nvPr>
        </p:nvSpPr>
        <p:spPr/>
        <p:txBody>
          <a:bodyPr/>
          <a:lstStyle/>
          <a:p>
            <a:fld id="{22C0BF7C-3589-4523-8BC3-CDBA3A1B8D9D}" type="datetimeFigureOut">
              <a:rPr lang="el-GR" smtClean="0"/>
              <a:pPr/>
              <a:t>21/10/2020</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48C89A99-6BF8-4F0A-8B9F-4F997C684FE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8"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9"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el-GR" smtClean="0"/>
              <a:t>Kλικ για επεξεργασία του τίτλου</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2C0BF7C-3589-4523-8BC3-CDBA3A1B8D9D}" type="datetimeFigureOut">
              <a:rPr lang="el-GR" smtClean="0"/>
              <a:pPr/>
              <a:t>21/10/2020</a:t>
            </a:fld>
            <a:endParaRPr lang="el-GR"/>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2000">
                <a:solidFill>
                  <a:srgbClr val="FEFFFF"/>
                </a:solidFill>
              </a:defRPr>
            </a:lvl1pPr>
          </a:lstStyle>
          <a:p>
            <a:fld id="{48C89A99-6BF8-4F0A-8B9F-4F997C684FE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8" Type="http://schemas.openxmlformats.org/officeDocument/2006/relationships/hyperlink" Target="http://www.wordreference.com/engr/constitute" TargetMode="External"/><Relationship Id="rId3" Type="http://schemas.openxmlformats.org/officeDocument/2006/relationships/hyperlink" Target="http://www.wordreference.com/engr/establish" TargetMode="External"/><Relationship Id="rId7" Type="http://schemas.openxmlformats.org/officeDocument/2006/relationships/hyperlink" Target="http://www.wordreference.com/engr/organize" TargetMode="External"/><Relationship Id="rId2" Type="http://schemas.openxmlformats.org/officeDocument/2006/relationships/hyperlink" Target="http://www.wordreference.com/conj/EnVerbs.aspx?v=constitute" TargetMode="External"/><Relationship Id="rId1" Type="http://schemas.openxmlformats.org/officeDocument/2006/relationships/slideLayout" Target="../slideLayouts/slideLayout3.xml"/><Relationship Id="rId6" Type="http://schemas.openxmlformats.org/officeDocument/2006/relationships/hyperlink" Target="http://www.wordreference.com/engr/set%20up" TargetMode="External"/><Relationship Id="rId5" Type="http://schemas.openxmlformats.org/officeDocument/2006/relationships/hyperlink" Target="http://www.wordreference.com/engr/create" TargetMode="External"/><Relationship Id="rId4" Type="http://schemas.openxmlformats.org/officeDocument/2006/relationships/hyperlink" Target="http://www.wordreference.com/engr/develop"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ate.europa.eu/home" TargetMode="External"/><Relationship Id="rId2" Type="http://schemas.openxmlformats.org/officeDocument/2006/relationships/hyperlink" Target="https://www.wordreference.com/engr/" TargetMode="External"/><Relationship Id="rId1" Type="http://schemas.openxmlformats.org/officeDocument/2006/relationships/slideLayout" Target="../slideLayouts/slideLayout2.xml"/><Relationship Id="rId5" Type="http://schemas.openxmlformats.org/officeDocument/2006/relationships/hyperlink" Target="https://el.glosbe.com/" TargetMode="External"/><Relationship Id="rId4" Type="http://schemas.openxmlformats.org/officeDocument/2006/relationships/hyperlink" Target="https://www.linguee.com/english-gree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independent.co.uk/biography/john-hal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independent.co.uk/biography/john-hal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835696" y="1844824"/>
            <a:ext cx="6686549" cy="4392488"/>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l-GR" b="1" dirty="0" smtClean="0">
                <a:solidFill>
                  <a:schemeClr val="accent1"/>
                </a:solidFill>
              </a:rPr>
              <a:t>Πώς να διαβάζω με επιτυχία</a:t>
            </a:r>
            <a:r>
              <a:rPr lang="en-US" b="1" dirty="0" smtClean="0"/>
              <a:t/>
            </a:r>
            <a:br>
              <a:rPr lang="en-US" b="1" dirty="0" smtClean="0"/>
            </a:br>
            <a:r>
              <a:rPr lang="en-US" b="1" dirty="0" smtClean="0"/>
              <a:t/>
            </a:r>
            <a:br>
              <a:rPr lang="en-US" b="1" dirty="0" smtClean="0"/>
            </a:br>
            <a:endParaRPr lang="el-GR" b="1" dirty="0"/>
          </a:p>
        </p:txBody>
      </p:sp>
      <p:pic>
        <p:nvPicPr>
          <p:cNvPr id="18436" name="Picture 4" descr="Image result for bibliography clipart"/>
          <p:cNvPicPr>
            <a:picLocks noChangeAspect="1" noChangeArrowheads="1"/>
          </p:cNvPicPr>
          <p:nvPr/>
        </p:nvPicPr>
        <p:blipFill>
          <a:blip r:embed="rId2" cstate="print"/>
          <a:srcRect/>
          <a:stretch>
            <a:fillRect/>
          </a:stretch>
        </p:blipFill>
        <p:spPr bwMode="auto">
          <a:xfrm>
            <a:off x="6300192" y="4653136"/>
            <a:ext cx="2372699" cy="187220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857356" y="214290"/>
            <a:ext cx="6683765" cy="804626"/>
          </a:xfrm>
        </p:spPr>
        <p:txBody>
          <a:bodyPr/>
          <a:lstStyle/>
          <a:p>
            <a:r>
              <a:rPr lang="en-US"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Terminology</a:t>
            </a:r>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t>
            </a: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Ορολογία</a:t>
            </a:r>
            <a:endParaRPr lang="el-GR" sz="2800" b="1" dirty="0">
              <a:solidFill>
                <a:srgbClr val="FF0000"/>
              </a:solidFill>
              <a:effectLst>
                <a:outerShdw blurRad="38100" dist="38100" dir="2700000" algn="tl">
                  <a:srgbClr val="000000">
                    <a:alpha val="43137"/>
                  </a:srgbClr>
                </a:outerShdw>
              </a:effectLst>
              <a:latin typeface="Calibri" pitchFamily="34" charset="0"/>
              <a:cs typeface="Calibri" pitchFamily="34" charset="0"/>
            </a:endParaRPr>
          </a:p>
        </p:txBody>
      </p:sp>
      <p:sp>
        <p:nvSpPr>
          <p:cNvPr id="47105" name="Rectangle 1"/>
          <p:cNvSpPr>
            <a:spLocks noChangeArrowheads="1"/>
          </p:cNvSpPr>
          <p:nvPr/>
        </p:nvSpPr>
        <p:spPr bwMode="auto">
          <a:xfrm>
            <a:off x="1000100" y="1000108"/>
            <a:ext cx="7786742"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Την ορολογία μπορούμε να την φανταστούμε αν γνωρίζουμε τον όρο στην γλώσσα </a:t>
            </a:r>
            <a:r>
              <a:rPr lang="el-GR" sz="1600" dirty="0" smtClean="0">
                <a:latin typeface="Calibri" pitchFamily="34" charset="0"/>
                <a:ea typeface="Calibri" pitchFamily="34" charset="0"/>
                <a:cs typeface="Calibri" pitchFamily="34" charset="0"/>
              </a:rPr>
              <a:t>μας</a:t>
            </a: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p>
          <a:p>
            <a:pPr lvl="0" algn="just" fontAlgn="base">
              <a:spcBef>
                <a:spcPct val="0"/>
              </a:spcBef>
              <a:spcAft>
                <a:spcPct val="0"/>
              </a:spcAft>
            </a:pPr>
            <a:r>
              <a:rPr lang="el-GR" sz="1600" dirty="0" smtClean="0">
                <a:latin typeface="Calibri" pitchFamily="34" charset="0"/>
                <a:ea typeface="Calibri" pitchFamily="34" charset="0"/>
                <a:cs typeface="Calibri" pitchFamily="34" charset="0"/>
              </a:rPr>
              <a:t>(ελλείψει γνώσης, </a:t>
            </a:r>
            <a:r>
              <a:rPr lang="el-GR" sz="1600" dirty="0" err="1" smtClean="0">
                <a:latin typeface="Calibri" pitchFamily="34" charset="0"/>
                <a:ea typeface="Calibri" pitchFamily="34" charset="0"/>
                <a:cs typeface="Calibri" pitchFamily="34" charset="0"/>
              </a:rPr>
              <a:t>Βικιπαίδεια</a:t>
            </a:r>
            <a:r>
              <a:rPr lang="el-GR" sz="1600" dirty="0" smtClean="0">
                <a:latin typeface="Calibri" pitchFamily="34" charset="0"/>
                <a:ea typeface="Calibri" pitchFamily="34" charset="0"/>
                <a:cs typeface="Calibri" pitchFamily="34" charset="0"/>
              </a:rPr>
              <a:t>)</a:t>
            </a:r>
            <a:endPar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In academia, </a:t>
            </a:r>
            <a:r>
              <a:rPr kumimoji="0" lang="en-US" b="0" i="0" u="none" strike="noStrike" cap="none" normalizeH="0" baseline="0" dirty="0" smtClean="0">
                <a:ln>
                  <a:noFill/>
                </a:ln>
                <a:solidFill>
                  <a:srgbClr val="FF0000"/>
                </a:solidFill>
                <a:effectLst/>
                <a:latin typeface="Calibri" pitchFamily="34" charset="0"/>
                <a:ea typeface="Calibri" pitchFamily="34" charset="0"/>
                <a:cs typeface="Calibri" pitchFamily="34" charset="0"/>
              </a:rPr>
              <a:t>the field of public administration consists of a number of sub-fields</a:t>
            </a: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el-GR"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Organizational theory</a:t>
            </a: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in public administration is the study of the structure of governmental entities and the many particulars inculcated in them.</a:t>
            </a:r>
            <a:endParaRPr kumimoji="0" lang="el-GR"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Ethics</a:t>
            </a: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in public administration serves as a </a:t>
            </a:r>
            <a:r>
              <a:rPr kumimoji="0" lang="en-US" i="0" u="none" strike="noStrike" cap="none" normalizeH="0" baseline="0" dirty="0" smtClean="0">
                <a:ln>
                  <a:noFill/>
                </a:ln>
                <a:solidFill>
                  <a:schemeClr val="tx1"/>
                </a:solidFill>
                <a:effectLst/>
                <a:latin typeface="Calibri" pitchFamily="34" charset="0"/>
                <a:ea typeface="Calibri" pitchFamily="34" charset="0"/>
                <a:cs typeface="Calibri" pitchFamily="34" charset="0"/>
              </a:rPr>
              <a:t>normative approach to decision making.</a:t>
            </a:r>
            <a:endParaRPr kumimoji="0" lang="el-GR"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Public budgeting</a:t>
            </a: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is the activity within a government that seeks to allocate scarce resources among unlimited demands.</a:t>
            </a:r>
            <a:endParaRPr kumimoji="0" lang="el-GR"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err="1" smtClean="0">
                <a:ln>
                  <a:noFill/>
                </a:ln>
                <a:solidFill>
                  <a:srgbClr val="0070C0"/>
                </a:solidFill>
                <a:effectLst/>
                <a:latin typeface="Calibri" pitchFamily="34" charset="0"/>
                <a:ea typeface="Calibri" pitchFamily="34" charset="0"/>
                <a:cs typeface="Calibri" pitchFamily="34" charset="0"/>
              </a:rPr>
              <a:t>Ως</a:t>
            </a:r>
            <a:r>
              <a:rPr kumimoji="0" lang="el-GR" b="0" i="0" u="none" strike="noStrike" cap="none" normalizeH="0" baseline="0" dirty="0" smtClean="0">
                <a:ln>
                  <a:noFill/>
                </a:ln>
                <a:solidFill>
                  <a:srgbClr val="0070C0"/>
                </a:solidFill>
                <a:effectLst/>
                <a:latin typeface="Calibri" pitchFamily="34" charset="0"/>
                <a:ea typeface="Calibri" pitchFamily="34" charset="0"/>
                <a:cs typeface="Calibri" pitchFamily="34" charset="0"/>
              </a:rPr>
              <a:t> επιμέρους επιστημονικός κλάδος της διοικητικής επιστήμης, η «δημόσια διοίκηση» ενδιαφέρεται και επιχειρεί να περιγράψει τον τρόπο με τον οποίο πολιτικοί (κυβερνητικοί) και διοικητικοί θεσμοί και στελέχη του Κράτους συνεργάζονται για τη σχεδίαση και εφαρμογή προγραμμάτων και αποφάσεων για την αντιμετώπιση δημόσιων προβλημάτων.[ ….]</a:t>
            </a:r>
            <a:endParaRPr kumimoji="0" lang="el-GR" b="0" i="0" u="none" strike="noStrike" cap="none" normalizeH="0" baseline="0" dirty="0" smtClean="0">
              <a:ln>
                <a:noFill/>
              </a:ln>
              <a:solidFill>
                <a:srgbClr val="0070C0"/>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rgbClr val="0070C0"/>
                </a:solidFill>
                <a:effectLst/>
                <a:latin typeface="Calibri" pitchFamily="34" charset="0"/>
                <a:ea typeface="Calibri" pitchFamily="34" charset="0"/>
                <a:cs typeface="Calibri" pitchFamily="34" charset="0"/>
              </a:rPr>
              <a:t>Η </a:t>
            </a:r>
            <a:r>
              <a:rPr kumimoji="0" lang="el-GR" b="0" i="0" u="none" strike="noStrike" cap="none" normalizeH="0" baseline="0" dirty="0" err="1" smtClean="0">
                <a:ln>
                  <a:noFill/>
                </a:ln>
                <a:solidFill>
                  <a:srgbClr val="0070C0"/>
                </a:solidFill>
                <a:effectLst/>
                <a:latin typeface="Calibri" pitchFamily="34" charset="0"/>
                <a:ea typeface="Calibri" pitchFamily="34" charset="0"/>
                <a:cs typeface="Calibri" pitchFamily="34" charset="0"/>
              </a:rPr>
              <a:t>οργανωσιακή</a:t>
            </a:r>
            <a:r>
              <a:rPr kumimoji="0" lang="el-GR" b="0" i="0" u="none" strike="noStrike" cap="none" normalizeH="0" baseline="0" dirty="0" smtClean="0">
                <a:ln>
                  <a:noFill/>
                </a:ln>
                <a:solidFill>
                  <a:srgbClr val="0070C0"/>
                </a:solidFill>
                <a:effectLst/>
                <a:latin typeface="Calibri" pitchFamily="34" charset="0"/>
                <a:ea typeface="Calibri" pitchFamily="34" charset="0"/>
                <a:cs typeface="Calibri" pitchFamily="34" charset="0"/>
              </a:rPr>
              <a:t> θεωρία της δημόσιας διοίκησης αφορά στην μελέτη της δομής των κυβερνητικών οντοτήτων. Η ηθική στη δημόσια διοίκηση αποτελεί κανονιστική προσέγγιση στη λήψη αποφάσεων. Ο δημοσιονομικός προϋπολογισμός σχετίζεται με τους χειρισμούς μιας κυβέρνησης να διαθέσει περιορισμένους πόρους για να καλύψει απεριόριστες ανάγκες.</a:t>
            </a:r>
            <a:endParaRPr kumimoji="0" lang="el-GR" b="0" i="0" u="none" strike="noStrike" cap="none" normalizeH="0" baseline="0" dirty="0" smtClean="0">
              <a:ln>
                <a:noFill/>
              </a:ln>
              <a:solidFill>
                <a:srgbClr val="0070C0"/>
              </a:solidFill>
              <a:effectLst/>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1571604" y="500042"/>
            <a:ext cx="7000924" cy="1477328"/>
          </a:xfrm>
          <a:prstGeom prst="rect">
            <a:avLst/>
          </a:prstGeom>
        </p:spPr>
        <p:txBody>
          <a:bodyPr wrap="square">
            <a:spAutoFit/>
          </a:bodyPr>
          <a:lstStyle/>
          <a:p>
            <a:pPr fontAlgn="base"/>
            <a:r>
              <a:rPr lang="el-GR" b="1" dirty="0" smtClean="0">
                <a:solidFill>
                  <a:srgbClr val="FF0000"/>
                </a:solidFill>
              </a:rPr>
              <a:t>Συμπεραίνω από τα συμφραζόμενα</a:t>
            </a:r>
          </a:p>
          <a:p>
            <a:pPr fontAlgn="base"/>
            <a:endParaRPr lang="el-GR" b="1" dirty="0" smtClean="0">
              <a:solidFill>
                <a:srgbClr val="FF0000"/>
              </a:solidFill>
            </a:endParaRPr>
          </a:p>
          <a:p>
            <a:pPr marL="342900" indent="-342900" fontAlgn="base">
              <a:buAutoNum type="arabicParenR"/>
            </a:pPr>
            <a:endParaRPr lang="en-US" b="1" dirty="0" smtClean="0">
              <a:solidFill>
                <a:srgbClr val="002060"/>
              </a:solidFill>
            </a:endParaRPr>
          </a:p>
          <a:p>
            <a:pPr marL="342900" indent="-342900" fontAlgn="base">
              <a:buAutoNum type="arabicParenR"/>
            </a:pPr>
            <a:r>
              <a:rPr lang="el-GR" b="1" dirty="0" smtClean="0">
                <a:solidFill>
                  <a:schemeClr val="accent2"/>
                </a:solidFill>
              </a:rPr>
              <a:t>Δείκτες κειμένου</a:t>
            </a:r>
          </a:p>
          <a:p>
            <a:pPr fontAlgn="base"/>
            <a:endParaRPr lang="en-US" b="1" dirty="0">
              <a:solidFill>
                <a:srgbClr val="FF0000"/>
              </a:solidFill>
            </a:endParaRPr>
          </a:p>
        </p:txBody>
      </p:sp>
      <p:sp>
        <p:nvSpPr>
          <p:cNvPr id="11265" name="Rectangle 1"/>
          <p:cNvSpPr>
            <a:spLocks noChangeArrowheads="1"/>
          </p:cNvSpPr>
          <p:nvPr/>
        </p:nvSpPr>
        <p:spPr bwMode="auto">
          <a:xfrm>
            <a:off x="1115616" y="2348880"/>
            <a:ext cx="7488832"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Changes in society, student expectations, and technology are motivating university and college faculty and instructors to rethink pedagogy and teaching methods. </a:t>
            </a:r>
            <a:r>
              <a:rPr kumimoji="0" lang="en-US" b="1" i="0" u="none" strike="noStrike" cap="none" normalizeH="0" baseline="0" dirty="0" smtClean="0">
                <a:ln>
                  <a:noFill/>
                </a:ln>
                <a:solidFill>
                  <a:schemeClr val="accent2"/>
                </a:solidFill>
                <a:effectLst/>
                <a:latin typeface="Calibri" pitchFamily="34" charset="0"/>
                <a:ea typeface="Calibri" pitchFamily="34" charset="0"/>
                <a:cs typeface="Calibri" pitchFamily="34" charset="0"/>
              </a:rPr>
              <a:t>There are three separate factors</a:t>
            </a: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work in the knowledge-based society. The </a:t>
            </a:r>
            <a:r>
              <a:rPr kumimoji="0" lang="en-US" b="1" i="0" u="none" strike="noStrike" cap="none" normalizeH="0" baseline="0" dirty="0" smtClean="0">
                <a:ln>
                  <a:noFill/>
                </a:ln>
                <a:solidFill>
                  <a:schemeClr val="accent2"/>
                </a:solidFill>
                <a:effectLst/>
                <a:latin typeface="Calibri" pitchFamily="34" charset="0"/>
                <a:ea typeface="Calibri" pitchFamily="34" charset="0"/>
                <a:cs typeface="Calibri" pitchFamily="34" charset="0"/>
              </a:rPr>
              <a:t>first</a:t>
            </a: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is the continuing development of new knowledge, making it difficult to compress all students’ needs within the limited time span of a post-secondary program or course. The </a:t>
            </a:r>
            <a:r>
              <a:rPr kumimoji="0" lang="en-US" b="1" i="0" u="none" strike="noStrike" cap="none" normalizeH="0" baseline="0" dirty="0" smtClean="0">
                <a:ln>
                  <a:noFill/>
                </a:ln>
                <a:solidFill>
                  <a:schemeClr val="accent2"/>
                </a:solidFill>
                <a:effectLst/>
                <a:latin typeface="Calibri" pitchFamily="34" charset="0"/>
                <a:ea typeface="Calibri" pitchFamily="34" charset="0"/>
                <a:cs typeface="Calibri" pitchFamily="34" charset="0"/>
              </a:rPr>
              <a:t>second</a:t>
            </a: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factor is the increased emphasis on applying knowledge to meet the demands of 21st century society, using skills such as critical thinking, independent learning, the use of relevant information technology, software, and data within a discipline, and entrepreneurialism. </a:t>
            </a:r>
            <a:r>
              <a:rPr lang="en-US" dirty="0" smtClean="0">
                <a:latin typeface="Calibri" pitchFamily="34" charset="0"/>
                <a:cs typeface="Calibri" pitchFamily="34" charset="0"/>
              </a:rPr>
              <a:t>The development of such skills requires active learning in rich and complex environments, with plenty of opportunities to develop, apply, assess and practice such skills. </a:t>
            </a:r>
            <a:r>
              <a:rPr kumimoji="0" lang="en-US" b="1" i="0" u="none" strike="noStrike" cap="none" normalizeH="0" baseline="0" dirty="0" smtClean="0">
                <a:ln>
                  <a:noFill/>
                </a:ln>
                <a:solidFill>
                  <a:schemeClr val="accent2"/>
                </a:solidFill>
                <a:effectLst/>
                <a:latin typeface="Calibri" pitchFamily="34" charset="0"/>
                <a:ea typeface="Calibri" pitchFamily="34" charset="0"/>
                <a:cs typeface="Calibri" pitchFamily="34" charset="0"/>
              </a:rPr>
              <a:t>Thirdly</a:t>
            </a:r>
            <a:r>
              <a:rPr kumimoji="0" lang="en-US"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it means educating students with the skills to manage their own learning throughout life, so they can continue to learn after graduation. </a:t>
            </a:r>
            <a:r>
              <a:rPr kumimoji="0" lang="el-GR" sz="1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unit 16)</a:t>
            </a:r>
            <a:endParaRPr kumimoji="0" lang="en-US" sz="14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1571604" y="500042"/>
            <a:ext cx="7000924" cy="2031325"/>
          </a:xfrm>
          <a:prstGeom prst="rect">
            <a:avLst/>
          </a:prstGeom>
        </p:spPr>
        <p:txBody>
          <a:bodyPr wrap="square">
            <a:spAutoFit/>
          </a:bodyPr>
          <a:lstStyle/>
          <a:p>
            <a:pPr fontAlgn="base"/>
            <a:r>
              <a:rPr lang="el-GR" b="1" dirty="0" smtClean="0">
                <a:solidFill>
                  <a:srgbClr val="FF0000"/>
                </a:solidFill>
              </a:rPr>
              <a:t>Συμπεραίνω από</a:t>
            </a:r>
          </a:p>
          <a:p>
            <a:pPr fontAlgn="base"/>
            <a:endParaRPr lang="el-GR" b="1" dirty="0" smtClean="0">
              <a:solidFill>
                <a:srgbClr val="FF0000"/>
              </a:solidFill>
            </a:endParaRPr>
          </a:p>
          <a:p>
            <a:pPr marL="342900" indent="-342900" fontAlgn="base">
              <a:buAutoNum type="arabicParenR"/>
            </a:pPr>
            <a:endParaRPr lang="en-US" b="1" dirty="0" smtClean="0">
              <a:solidFill>
                <a:srgbClr val="002060"/>
              </a:solidFill>
            </a:endParaRPr>
          </a:p>
          <a:p>
            <a:pPr marL="342900" indent="-342900" fontAlgn="base">
              <a:buAutoNum type="arabicParenR"/>
            </a:pPr>
            <a:r>
              <a:rPr lang="el-GR" b="1" dirty="0" smtClean="0">
                <a:solidFill>
                  <a:srgbClr val="002060"/>
                </a:solidFill>
              </a:rPr>
              <a:t>Ετυμολογία</a:t>
            </a:r>
          </a:p>
          <a:p>
            <a:pPr marL="342900" indent="-342900" fontAlgn="base">
              <a:buAutoNum type="arabicParenR"/>
            </a:pPr>
            <a:r>
              <a:rPr lang="el-GR" b="1" dirty="0" smtClean="0">
                <a:solidFill>
                  <a:srgbClr val="FF0000"/>
                </a:solidFill>
              </a:rPr>
              <a:t>τα συμφραζόμενα</a:t>
            </a:r>
            <a:endParaRPr lang="el-GR" b="1" dirty="0" smtClean="0">
              <a:solidFill>
                <a:srgbClr val="002060"/>
              </a:solidFill>
            </a:endParaRPr>
          </a:p>
          <a:p>
            <a:pPr marL="342900" indent="-342900" fontAlgn="base">
              <a:buAutoNum type="arabicParenR"/>
            </a:pPr>
            <a:r>
              <a:rPr lang="el-GR" b="1" dirty="0" smtClean="0">
                <a:solidFill>
                  <a:srgbClr val="00B050"/>
                </a:solidFill>
              </a:rPr>
              <a:t>ιδέα &gt; ανάπτυξη/ επεξήγηση</a:t>
            </a:r>
          </a:p>
          <a:p>
            <a:pPr fontAlgn="base"/>
            <a:endParaRPr lang="en-US" b="1" dirty="0">
              <a:solidFill>
                <a:srgbClr val="FF0000"/>
              </a:solidFill>
            </a:endParaRPr>
          </a:p>
        </p:txBody>
      </p:sp>
      <p:sp>
        <p:nvSpPr>
          <p:cNvPr id="11265" name="Rectangle 1"/>
          <p:cNvSpPr>
            <a:spLocks noChangeArrowheads="1"/>
          </p:cNvSpPr>
          <p:nvPr/>
        </p:nvSpPr>
        <p:spPr bwMode="auto">
          <a:xfrm>
            <a:off x="1187624" y="3218493"/>
            <a:ext cx="7488832"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err="1" smtClean="0">
                <a:solidFill>
                  <a:srgbClr val="002060"/>
                </a:solidFill>
                <a:latin typeface="Calibri" pitchFamily="34" charset="0"/>
                <a:cs typeface="Calibri" pitchFamily="34" charset="0"/>
              </a:rPr>
              <a:t>Connectivism</a:t>
            </a:r>
            <a:r>
              <a:rPr lang="en-US" dirty="0" smtClean="0">
                <a:latin typeface="Calibri" pitchFamily="34" charset="0"/>
                <a:cs typeface="Calibri" pitchFamily="34" charset="0"/>
              </a:rPr>
              <a:t> is the integration of principles explored by chaos, </a:t>
            </a:r>
            <a:r>
              <a:rPr lang="en-US" dirty="0" smtClean="0">
                <a:solidFill>
                  <a:srgbClr val="FF0000"/>
                </a:solidFill>
                <a:latin typeface="Calibri" pitchFamily="34" charset="0"/>
                <a:cs typeface="Calibri" pitchFamily="34" charset="0"/>
              </a:rPr>
              <a:t>network</a:t>
            </a:r>
            <a:r>
              <a:rPr lang="en-US" dirty="0" smtClean="0">
                <a:latin typeface="Calibri" pitchFamily="34" charset="0"/>
                <a:cs typeface="Calibri" pitchFamily="34" charset="0"/>
              </a:rPr>
              <a:t>, and </a:t>
            </a:r>
            <a:r>
              <a:rPr lang="en-US" dirty="0" smtClean="0">
                <a:solidFill>
                  <a:srgbClr val="002060"/>
                </a:solidFill>
                <a:latin typeface="Calibri" pitchFamily="34" charset="0"/>
                <a:cs typeface="Calibri" pitchFamily="34" charset="0"/>
              </a:rPr>
              <a:t>complexity</a:t>
            </a:r>
            <a:r>
              <a:rPr lang="en-US" dirty="0" smtClean="0">
                <a:latin typeface="Calibri" pitchFamily="34" charset="0"/>
                <a:cs typeface="Calibri" pitchFamily="34" charset="0"/>
              </a:rPr>
              <a:t> and self-organization theories. Learning is a process that occurs within nebulous environments of shifting core elements—not entirely under the control of the individual. Learning (defined as </a:t>
            </a:r>
            <a:r>
              <a:rPr lang="en-US" b="1" dirty="0" smtClean="0">
                <a:solidFill>
                  <a:srgbClr val="002060"/>
                </a:solidFill>
                <a:latin typeface="Calibri" pitchFamily="34" charset="0"/>
                <a:cs typeface="Calibri" pitchFamily="34" charset="0"/>
              </a:rPr>
              <a:t>actionable</a:t>
            </a:r>
            <a:r>
              <a:rPr lang="en-US" dirty="0" smtClean="0">
                <a:latin typeface="Calibri" pitchFamily="34" charset="0"/>
                <a:cs typeface="Calibri" pitchFamily="34" charset="0"/>
              </a:rPr>
              <a:t> knowledge) can exist outside of ourselves (within an organization or a database), is focused on connecting specialized information sets, and the connections that enable us to learn more are more important than our current state of knowing.</a:t>
            </a:r>
          </a:p>
          <a:p>
            <a:r>
              <a:rPr lang="en-US" dirty="0" err="1" smtClean="0">
                <a:latin typeface="Calibri" pitchFamily="34" charset="0"/>
                <a:cs typeface="Calibri" pitchFamily="34" charset="0"/>
              </a:rPr>
              <a:t>Connectivism</a:t>
            </a:r>
            <a:r>
              <a:rPr lang="en-US" dirty="0" smtClean="0">
                <a:latin typeface="Calibri" pitchFamily="34" charset="0"/>
                <a:cs typeface="Calibri" pitchFamily="34" charset="0"/>
              </a:rPr>
              <a:t> is driven by the understanding that decisions are based on </a:t>
            </a:r>
            <a:r>
              <a:rPr lang="en-US" dirty="0" smtClean="0">
                <a:solidFill>
                  <a:srgbClr val="00B050"/>
                </a:solidFill>
                <a:latin typeface="Calibri" pitchFamily="34" charset="0"/>
                <a:cs typeface="Calibri" pitchFamily="34" charset="0"/>
              </a:rPr>
              <a:t>rapidly altering </a:t>
            </a:r>
            <a:r>
              <a:rPr lang="en-US" dirty="0" smtClean="0">
                <a:latin typeface="Calibri" pitchFamily="34" charset="0"/>
                <a:cs typeface="Calibri" pitchFamily="34" charset="0"/>
              </a:rPr>
              <a:t>foundations. </a:t>
            </a:r>
            <a:r>
              <a:rPr lang="en-US" dirty="0" smtClean="0">
                <a:solidFill>
                  <a:srgbClr val="00B050"/>
                </a:solidFill>
                <a:latin typeface="Calibri" pitchFamily="34" charset="0"/>
                <a:cs typeface="Calibri" pitchFamily="34" charset="0"/>
              </a:rPr>
              <a:t>New information is continually being acquired</a:t>
            </a:r>
            <a:r>
              <a:rPr lang="en-US" dirty="0" smtClean="0">
                <a:latin typeface="Calibri" pitchFamily="34" charset="0"/>
                <a:cs typeface="Calibri" pitchFamily="34" charset="0"/>
              </a:rPr>
              <a:t>. The ability to draw distinctions between important and unimportant information is vital. The ability to recognize when new information alters the landscape based on decisions made yesterday is also critical.</a:t>
            </a:r>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2</a:t>
            </a:r>
            <a:r>
              <a:rPr lang="en-US"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Academic Vocabulary</a:t>
            </a:r>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Ακαδημαϊκό Λεξιλόγιο</a:t>
            </a:r>
            <a:endParaRPr lang="el-GR" sz="2800" b="1" dirty="0">
              <a:solidFill>
                <a:srgbClr val="FF0000"/>
              </a:solidFill>
              <a:effectLst>
                <a:outerShdw blurRad="38100" dist="38100" dir="2700000" algn="tl">
                  <a:srgbClr val="000000">
                    <a:alpha val="43137"/>
                  </a:srgbClr>
                </a:outerShdw>
              </a:effectLst>
              <a:latin typeface="Calibri" pitchFamily="34" charset="0"/>
              <a:cs typeface="Calibri" pitchFamily="34" charset="0"/>
            </a:endParaRPr>
          </a:p>
        </p:txBody>
      </p:sp>
      <p:sp>
        <p:nvSpPr>
          <p:cNvPr id="4" name="3 - Θέση περιεχομένου"/>
          <p:cNvSpPr>
            <a:spLocks noGrp="1"/>
          </p:cNvSpPr>
          <p:nvPr>
            <p:ph idx="1"/>
          </p:nvPr>
        </p:nvSpPr>
        <p:spPr/>
        <p:txBody>
          <a:bodyPr/>
          <a:lstStyle/>
          <a:p>
            <a:endParaRPr 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1403648" y="620688"/>
            <a:ext cx="7560840" cy="5755422"/>
          </a:xfrm>
          <a:prstGeom prst="rect">
            <a:avLst/>
          </a:prstGeom>
        </p:spPr>
        <p:txBody>
          <a:bodyPr wrap="square">
            <a:spAutoFit/>
          </a:bodyPr>
          <a:lstStyle/>
          <a:p>
            <a:pPr algn="just"/>
            <a:r>
              <a:rPr lang="en-US" sz="1600" dirty="0" smtClean="0">
                <a:latin typeface="Calibri" pitchFamily="34" charset="0"/>
                <a:cs typeface="Calibri" pitchFamily="34" charset="0"/>
              </a:rPr>
              <a:t>Public </a:t>
            </a:r>
            <a:r>
              <a:rPr lang="en-US" sz="1600" dirty="0" smtClean="0">
                <a:solidFill>
                  <a:srgbClr val="FF0000"/>
                </a:solidFill>
                <a:latin typeface="Calibri" pitchFamily="34" charset="0"/>
                <a:cs typeface="Calibri" pitchFamily="34" charset="0"/>
              </a:rPr>
              <a:t>administration</a:t>
            </a:r>
            <a:r>
              <a:rPr lang="en-US" sz="1600" dirty="0" smtClean="0">
                <a:latin typeface="Calibri" pitchFamily="34" charset="0"/>
                <a:cs typeface="Calibri" pitchFamily="34" charset="0"/>
              </a:rPr>
              <a:t> is the </a:t>
            </a:r>
            <a:r>
              <a:rPr lang="en-US" sz="1600" dirty="0" smtClean="0">
                <a:solidFill>
                  <a:srgbClr val="FF0000"/>
                </a:solidFill>
                <a:latin typeface="Calibri" pitchFamily="34" charset="0"/>
                <a:cs typeface="Calibri" pitchFamily="34" charset="0"/>
              </a:rPr>
              <a:t>implementation</a:t>
            </a:r>
            <a:r>
              <a:rPr lang="en-US" sz="1600" dirty="0" smtClean="0">
                <a:latin typeface="Calibri" pitchFamily="34" charset="0"/>
                <a:cs typeface="Calibri" pitchFamily="34" charset="0"/>
              </a:rPr>
              <a:t> of government </a:t>
            </a:r>
            <a:r>
              <a:rPr lang="en-US" sz="1600" dirty="0" smtClean="0">
                <a:solidFill>
                  <a:srgbClr val="FF0000"/>
                </a:solidFill>
                <a:latin typeface="Calibri" pitchFamily="34" charset="0"/>
                <a:cs typeface="Calibri" pitchFamily="34" charset="0"/>
              </a:rPr>
              <a:t>policy</a:t>
            </a:r>
            <a:r>
              <a:rPr lang="en-US" sz="1600" dirty="0" smtClean="0">
                <a:latin typeface="Calibri" pitchFamily="34" charset="0"/>
                <a:cs typeface="Calibri" pitchFamily="34" charset="0"/>
              </a:rPr>
              <a:t> and an academic discipline that studies this </a:t>
            </a:r>
            <a:r>
              <a:rPr lang="en-US" sz="1600" dirty="0" smtClean="0">
                <a:solidFill>
                  <a:srgbClr val="FF0000"/>
                </a:solidFill>
                <a:latin typeface="Calibri" pitchFamily="34" charset="0"/>
                <a:cs typeface="Calibri" pitchFamily="34" charset="0"/>
              </a:rPr>
              <a:t>implementation</a:t>
            </a:r>
            <a:r>
              <a:rPr lang="en-US" sz="1600" dirty="0" smtClean="0">
                <a:latin typeface="Calibri" pitchFamily="34" charset="0"/>
                <a:cs typeface="Calibri" pitchFamily="34" charset="0"/>
              </a:rPr>
              <a:t> and that prepares civil servants for this work. As a “field of inquiry with a </a:t>
            </a:r>
            <a:r>
              <a:rPr lang="en-US" sz="1600" dirty="0" smtClean="0">
                <a:solidFill>
                  <a:schemeClr val="accent1">
                    <a:lumMod val="75000"/>
                  </a:schemeClr>
                </a:solidFill>
                <a:latin typeface="Calibri" pitchFamily="34" charset="0"/>
                <a:cs typeface="Calibri" pitchFamily="34" charset="0"/>
              </a:rPr>
              <a:t>diverse</a:t>
            </a:r>
            <a:r>
              <a:rPr lang="en-US" sz="1600" dirty="0" smtClean="0">
                <a:latin typeface="Calibri" pitchFamily="34" charset="0"/>
                <a:cs typeface="Calibri" pitchFamily="34" charset="0"/>
              </a:rPr>
              <a:t> </a:t>
            </a:r>
            <a:r>
              <a:rPr lang="en-US" sz="1600" dirty="0" smtClean="0">
                <a:solidFill>
                  <a:schemeClr val="accent1">
                    <a:lumMod val="75000"/>
                  </a:schemeClr>
                </a:solidFill>
                <a:latin typeface="Calibri" pitchFamily="34" charset="0"/>
                <a:cs typeface="Calibri" pitchFamily="34" charset="0"/>
              </a:rPr>
              <a:t>scope</a:t>
            </a:r>
            <a:r>
              <a:rPr lang="en-US" sz="1600" dirty="0" smtClean="0">
                <a:latin typeface="Calibri" pitchFamily="34" charset="0"/>
                <a:cs typeface="Calibri" pitchFamily="34" charset="0"/>
              </a:rPr>
              <a:t>” its “</a:t>
            </a:r>
            <a:r>
              <a:rPr lang="en-US" sz="1600" dirty="0" smtClean="0">
                <a:solidFill>
                  <a:srgbClr val="FF0000"/>
                </a:solidFill>
                <a:latin typeface="Calibri" pitchFamily="34" charset="0"/>
                <a:cs typeface="Calibri" pitchFamily="34" charset="0"/>
              </a:rPr>
              <a:t>fundamental</a:t>
            </a:r>
            <a:r>
              <a:rPr lang="en-US" sz="1600" dirty="0" smtClean="0">
                <a:latin typeface="Calibri" pitchFamily="34" charset="0"/>
                <a:cs typeface="Calibri" pitchFamily="34" charset="0"/>
              </a:rPr>
              <a:t> goal is to advance management and </a:t>
            </a:r>
            <a:r>
              <a:rPr lang="en-US" sz="1600" dirty="0" smtClean="0">
                <a:solidFill>
                  <a:srgbClr val="FF0000"/>
                </a:solidFill>
                <a:latin typeface="Calibri" pitchFamily="34" charset="0"/>
                <a:cs typeface="Calibri" pitchFamily="34" charset="0"/>
              </a:rPr>
              <a:t>policies</a:t>
            </a:r>
            <a:r>
              <a:rPr lang="en-US" sz="1600" dirty="0" smtClean="0">
                <a:latin typeface="Calibri" pitchFamily="34" charset="0"/>
                <a:cs typeface="Calibri" pitchFamily="34" charset="0"/>
              </a:rPr>
              <a:t> so that government can </a:t>
            </a:r>
            <a:r>
              <a:rPr lang="en-US" sz="1600" dirty="0" smtClean="0">
                <a:solidFill>
                  <a:srgbClr val="FF0000"/>
                </a:solidFill>
                <a:latin typeface="Calibri" pitchFamily="34" charset="0"/>
                <a:cs typeface="Calibri" pitchFamily="34" charset="0"/>
              </a:rPr>
              <a:t>function</a:t>
            </a:r>
            <a:r>
              <a:rPr lang="en-US" sz="1600" dirty="0" smtClean="0">
                <a:latin typeface="Calibri" pitchFamily="34" charset="0"/>
                <a:cs typeface="Calibri" pitchFamily="34" charset="0"/>
              </a:rPr>
              <a:t>.” Some of the various </a:t>
            </a:r>
            <a:r>
              <a:rPr lang="en-US" sz="1600" dirty="0" smtClean="0">
                <a:solidFill>
                  <a:srgbClr val="FF0000"/>
                </a:solidFill>
                <a:latin typeface="Calibri" pitchFamily="34" charset="0"/>
                <a:cs typeface="Calibri" pitchFamily="34" charset="0"/>
              </a:rPr>
              <a:t>definitions</a:t>
            </a:r>
            <a:r>
              <a:rPr lang="en-US" sz="1600" dirty="0" smtClean="0">
                <a:latin typeface="Calibri" pitchFamily="34" charset="0"/>
                <a:cs typeface="Calibri" pitchFamily="34" charset="0"/>
              </a:rPr>
              <a:t> which have been offered for the term are: “the management of public programs”; the “translation of politics into the reality that citizens see every day”; and “the study of government decision making, the analysis of the </a:t>
            </a:r>
            <a:r>
              <a:rPr lang="en-US" sz="1600" dirty="0" smtClean="0">
                <a:solidFill>
                  <a:srgbClr val="FF0000"/>
                </a:solidFill>
                <a:latin typeface="Calibri" pitchFamily="34" charset="0"/>
                <a:cs typeface="Calibri" pitchFamily="34" charset="0"/>
              </a:rPr>
              <a:t>policies</a:t>
            </a:r>
            <a:r>
              <a:rPr lang="en-US" sz="1600" dirty="0" smtClean="0">
                <a:latin typeface="Calibri" pitchFamily="34" charset="0"/>
                <a:cs typeface="Calibri" pitchFamily="34" charset="0"/>
              </a:rPr>
              <a:t> themselves, the various inputs that have produced them, and the inputs necessary to produce </a:t>
            </a:r>
            <a:r>
              <a:rPr lang="en-US" sz="1600" dirty="0" smtClean="0">
                <a:solidFill>
                  <a:srgbClr val="FF0000"/>
                </a:solidFill>
                <a:latin typeface="Calibri" pitchFamily="34" charset="0"/>
                <a:cs typeface="Calibri" pitchFamily="34" charset="0"/>
              </a:rPr>
              <a:t>alternative</a:t>
            </a:r>
            <a:r>
              <a:rPr lang="en-US" sz="1600" dirty="0" smtClean="0">
                <a:latin typeface="Calibri" pitchFamily="34" charset="0"/>
                <a:cs typeface="Calibri" pitchFamily="34" charset="0"/>
              </a:rPr>
              <a:t> </a:t>
            </a:r>
            <a:r>
              <a:rPr lang="en-US" sz="1600" dirty="0" smtClean="0">
                <a:solidFill>
                  <a:srgbClr val="FF0000"/>
                </a:solidFill>
                <a:latin typeface="Calibri" pitchFamily="34" charset="0"/>
                <a:cs typeface="Calibri" pitchFamily="34" charset="0"/>
              </a:rPr>
              <a:t>policies</a:t>
            </a:r>
            <a:r>
              <a:rPr lang="en-US" sz="1600" dirty="0" smtClean="0">
                <a:latin typeface="Calibri" pitchFamily="34" charset="0"/>
                <a:cs typeface="Calibri" pitchFamily="34" charset="0"/>
              </a:rPr>
              <a:t>.” Public </a:t>
            </a:r>
            <a:r>
              <a:rPr lang="en-US" sz="1600" dirty="0" smtClean="0">
                <a:solidFill>
                  <a:srgbClr val="FF0000"/>
                </a:solidFill>
                <a:latin typeface="Calibri" pitchFamily="34" charset="0"/>
                <a:cs typeface="Calibri" pitchFamily="34" charset="0"/>
              </a:rPr>
              <a:t>administration</a:t>
            </a:r>
            <a:r>
              <a:rPr lang="en-US" sz="1600" dirty="0" smtClean="0">
                <a:latin typeface="Calibri" pitchFamily="34" charset="0"/>
                <a:cs typeface="Calibri" pitchFamily="34" charset="0"/>
              </a:rPr>
              <a:t> is “centrally concerned with the organization of government </a:t>
            </a:r>
            <a:r>
              <a:rPr lang="en-US" sz="1600" dirty="0" smtClean="0">
                <a:solidFill>
                  <a:srgbClr val="FF0000"/>
                </a:solidFill>
                <a:latin typeface="Calibri" pitchFamily="34" charset="0"/>
                <a:cs typeface="Calibri" pitchFamily="34" charset="0"/>
              </a:rPr>
              <a:t>policies</a:t>
            </a:r>
            <a:r>
              <a:rPr lang="en-US" sz="1600" dirty="0" smtClean="0">
                <a:latin typeface="Calibri" pitchFamily="34" charset="0"/>
                <a:cs typeface="Calibri" pitchFamily="34" charset="0"/>
              </a:rPr>
              <a:t> and </a:t>
            </a:r>
            <a:r>
              <a:rPr lang="en-US" sz="1600" dirty="0" err="1" smtClean="0">
                <a:latin typeface="Calibri" pitchFamily="34" charset="0"/>
                <a:cs typeface="Calibri" pitchFamily="34" charset="0"/>
              </a:rPr>
              <a:t>programmes</a:t>
            </a:r>
            <a:r>
              <a:rPr lang="en-US" sz="1600" dirty="0" smtClean="0">
                <a:latin typeface="Calibri" pitchFamily="34" charset="0"/>
                <a:cs typeface="Calibri" pitchFamily="34" charset="0"/>
              </a:rPr>
              <a:t> as well as the behavior of officials (usually non-elected) formally </a:t>
            </a:r>
            <a:r>
              <a:rPr lang="en-US" sz="1600" dirty="0" smtClean="0">
                <a:solidFill>
                  <a:srgbClr val="FF0000"/>
                </a:solidFill>
                <a:latin typeface="Calibri" pitchFamily="34" charset="0"/>
                <a:cs typeface="Calibri" pitchFamily="34" charset="0"/>
              </a:rPr>
              <a:t>responsible</a:t>
            </a:r>
            <a:r>
              <a:rPr lang="en-US" sz="1600" dirty="0" smtClean="0">
                <a:latin typeface="Calibri" pitchFamily="34" charset="0"/>
                <a:cs typeface="Calibri" pitchFamily="34" charset="0"/>
              </a:rPr>
              <a:t> for their conduct” Many unelected </a:t>
            </a:r>
            <a:r>
              <a:rPr lang="en-US" sz="1600" dirty="0" smtClean="0">
                <a:solidFill>
                  <a:schemeClr val="accent1">
                    <a:lumMod val="75000"/>
                  </a:schemeClr>
                </a:solidFill>
                <a:latin typeface="Calibri" pitchFamily="34" charset="0"/>
                <a:cs typeface="Calibri" pitchFamily="34" charset="0"/>
              </a:rPr>
              <a:t>public</a:t>
            </a:r>
            <a:r>
              <a:rPr lang="en-US" sz="1600" dirty="0" smtClean="0">
                <a:latin typeface="Calibri" pitchFamily="34" charset="0"/>
                <a:cs typeface="Calibri" pitchFamily="34" charset="0"/>
              </a:rPr>
              <a:t> servants can be </a:t>
            </a:r>
            <a:r>
              <a:rPr lang="en-US" sz="1600" dirty="0" smtClean="0">
                <a:solidFill>
                  <a:srgbClr val="FF0000"/>
                </a:solidFill>
                <a:latin typeface="Calibri" pitchFamily="34" charset="0"/>
                <a:cs typeface="Calibri" pitchFamily="34" charset="0"/>
              </a:rPr>
              <a:t>considered</a:t>
            </a:r>
            <a:r>
              <a:rPr lang="en-US" sz="1600" dirty="0" smtClean="0">
                <a:latin typeface="Calibri" pitchFamily="34" charset="0"/>
                <a:cs typeface="Calibri" pitchFamily="34" charset="0"/>
              </a:rPr>
              <a:t> to be public </a:t>
            </a:r>
            <a:r>
              <a:rPr lang="en-US" sz="1600" dirty="0" smtClean="0">
                <a:solidFill>
                  <a:srgbClr val="FF0000"/>
                </a:solidFill>
                <a:latin typeface="Calibri" pitchFamily="34" charset="0"/>
                <a:cs typeface="Calibri" pitchFamily="34" charset="0"/>
              </a:rPr>
              <a:t>administrators</a:t>
            </a:r>
            <a:r>
              <a:rPr lang="en-US" sz="1600" dirty="0" smtClean="0">
                <a:latin typeface="Calibri" pitchFamily="34" charset="0"/>
                <a:cs typeface="Calibri" pitchFamily="34" charset="0"/>
              </a:rPr>
              <a:t>, including heads of city, county, regional, state and federal departments such as municipal budget directors, human </a:t>
            </a:r>
            <a:r>
              <a:rPr lang="en-US" sz="1600" dirty="0" smtClean="0">
                <a:solidFill>
                  <a:srgbClr val="FF0000"/>
                </a:solidFill>
                <a:latin typeface="Calibri" pitchFamily="34" charset="0"/>
                <a:cs typeface="Calibri" pitchFamily="34" charset="0"/>
              </a:rPr>
              <a:t>resources</a:t>
            </a:r>
            <a:r>
              <a:rPr lang="en-US" sz="1600" dirty="0" smtClean="0">
                <a:latin typeface="Calibri" pitchFamily="34" charset="0"/>
                <a:cs typeface="Calibri" pitchFamily="34" charset="0"/>
              </a:rPr>
              <a:t> (H.R.) </a:t>
            </a:r>
            <a:r>
              <a:rPr lang="en-US" sz="1600" dirty="0" smtClean="0">
                <a:solidFill>
                  <a:srgbClr val="FF0000"/>
                </a:solidFill>
                <a:latin typeface="Calibri" pitchFamily="34" charset="0"/>
                <a:cs typeface="Calibri" pitchFamily="34" charset="0"/>
              </a:rPr>
              <a:t>administrators</a:t>
            </a:r>
            <a:r>
              <a:rPr lang="en-US" sz="1600" dirty="0" smtClean="0">
                <a:latin typeface="Calibri" pitchFamily="34" charset="0"/>
                <a:cs typeface="Calibri" pitchFamily="34" charset="0"/>
              </a:rPr>
              <a:t>, city managers, census managers, state [mental health] directors, and cabinet secretaries. Public </a:t>
            </a:r>
            <a:r>
              <a:rPr lang="en-US" sz="1600" dirty="0" smtClean="0">
                <a:solidFill>
                  <a:srgbClr val="FF0000"/>
                </a:solidFill>
                <a:latin typeface="Calibri" pitchFamily="34" charset="0"/>
                <a:cs typeface="Calibri" pitchFamily="34" charset="0"/>
              </a:rPr>
              <a:t>administrators</a:t>
            </a:r>
            <a:r>
              <a:rPr lang="en-US" sz="1600" dirty="0" smtClean="0">
                <a:latin typeface="Calibri" pitchFamily="34" charset="0"/>
                <a:cs typeface="Calibri" pitchFamily="34" charset="0"/>
              </a:rPr>
              <a:t> are public servants working in public departments and agencies, at all levels of government. In the US, civil servants and academics such as Woodrow Wilson promoted American civil service reform in the 1880s, moving public </a:t>
            </a:r>
            <a:r>
              <a:rPr lang="en-US" sz="1600" dirty="0" smtClean="0">
                <a:solidFill>
                  <a:srgbClr val="FF0000"/>
                </a:solidFill>
                <a:latin typeface="Calibri" pitchFamily="34" charset="0"/>
                <a:cs typeface="Calibri" pitchFamily="34" charset="0"/>
              </a:rPr>
              <a:t>administration</a:t>
            </a:r>
            <a:r>
              <a:rPr lang="en-US" sz="1600" dirty="0" smtClean="0">
                <a:latin typeface="Calibri" pitchFamily="34" charset="0"/>
                <a:cs typeface="Calibri" pitchFamily="34" charset="0"/>
              </a:rPr>
              <a:t> into academia. However, “until the mid-2Oth century and the dissemination of the German sociologist Max </a:t>
            </a:r>
            <a:r>
              <a:rPr lang="en-US" sz="1600" dirty="0" err="1" smtClean="0">
                <a:latin typeface="Calibri" pitchFamily="34" charset="0"/>
                <a:cs typeface="Calibri" pitchFamily="34" charset="0"/>
              </a:rPr>
              <a:t>Weber‟s</a:t>
            </a:r>
            <a:r>
              <a:rPr lang="en-US" sz="1600" dirty="0" smtClean="0">
                <a:latin typeface="Calibri" pitchFamily="34" charset="0"/>
                <a:cs typeface="Calibri" pitchFamily="34" charset="0"/>
              </a:rPr>
              <a:t> </a:t>
            </a:r>
            <a:r>
              <a:rPr lang="en-US" sz="1600" dirty="0" smtClean="0">
                <a:solidFill>
                  <a:srgbClr val="FF0000"/>
                </a:solidFill>
                <a:latin typeface="Calibri" pitchFamily="34" charset="0"/>
                <a:cs typeface="Calibri" pitchFamily="34" charset="0"/>
              </a:rPr>
              <a:t>theory</a:t>
            </a:r>
            <a:r>
              <a:rPr lang="en-US" sz="1600" dirty="0" smtClean="0">
                <a:latin typeface="Calibri" pitchFamily="34" charset="0"/>
                <a:cs typeface="Calibri" pitchFamily="34" charset="0"/>
              </a:rPr>
              <a:t> of bureaucracy” there was not “much interest in a </a:t>
            </a:r>
            <a:r>
              <a:rPr lang="en-US" sz="1600" dirty="0" smtClean="0">
                <a:solidFill>
                  <a:srgbClr val="FF0000"/>
                </a:solidFill>
                <a:latin typeface="Calibri" pitchFamily="34" charset="0"/>
                <a:cs typeface="Calibri" pitchFamily="34" charset="0"/>
              </a:rPr>
              <a:t>theory</a:t>
            </a:r>
            <a:r>
              <a:rPr lang="en-US" sz="1600" dirty="0" smtClean="0">
                <a:latin typeface="Calibri" pitchFamily="34" charset="0"/>
                <a:cs typeface="Calibri" pitchFamily="34" charset="0"/>
              </a:rPr>
              <a:t> of public </a:t>
            </a:r>
            <a:r>
              <a:rPr lang="en-US" sz="1600" dirty="0" smtClean="0">
                <a:solidFill>
                  <a:srgbClr val="FF0000"/>
                </a:solidFill>
                <a:latin typeface="Calibri" pitchFamily="34" charset="0"/>
                <a:cs typeface="Calibri" pitchFamily="34" charset="0"/>
              </a:rPr>
              <a:t>administration</a:t>
            </a:r>
            <a:r>
              <a:rPr lang="en-US" sz="1600" dirty="0" smtClean="0">
                <a:latin typeface="Calibri" pitchFamily="34" charset="0"/>
                <a:cs typeface="Calibri" pitchFamily="34" charset="0"/>
              </a:rPr>
              <a:t>.” The field is </a:t>
            </a:r>
            <a:r>
              <a:rPr lang="en-US" sz="1600" dirty="0" smtClean="0">
                <a:solidFill>
                  <a:srgbClr val="FF0000"/>
                </a:solidFill>
                <a:latin typeface="Calibri" pitchFamily="34" charset="0"/>
                <a:cs typeface="Calibri" pitchFamily="34" charset="0"/>
              </a:rPr>
              <a:t>multidisciplinary</a:t>
            </a:r>
            <a:r>
              <a:rPr lang="en-US" sz="1600" dirty="0" smtClean="0">
                <a:latin typeface="Calibri" pitchFamily="34" charset="0"/>
                <a:cs typeface="Calibri" pitchFamily="34" charset="0"/>
              </a:rPr>
              <a:t> in character; one of the various </a:t>
            </a:r>
            <a:r>
              <a:rPr lang="en-US" sz="1600" dirty="0" smtClean="0">
                <a:solidFill>
                  <a:srgbClr val="FF0000"/>
                </a:solidFill>
                <a:latin typeface="Calibri" pitchFamily="34" charset="0"/>
                <a:cs typeface="Calibri" pitchFamily="34" charset="0"/>
              </a:rPr>
              <a:t>proposals</a:t>
            </a:r>
            <a:r>
              <a:rPr lang="en-US" sz="1600" dirty="0" smtClean="0">
                <a:latin typeface="Calibri" pitchFamily="34" charset="0"/>
                <a:cs typeface="Calibri" pitchFamily="34" charset="0"/>
              </a:rPr>
              <a:t> for public </a:t>
            </a:r>
            <a:r>
              <a:rPr lang="en-US" sz="1600" dirty="0" smtClean="0">
                <a:solidFill>
                  <a:srgbClr val="FF0000"/>
                </a:solidFill>
                <a:latin typeface="Calibri" pitchFamily="34" charset="0"/>
                <a:cs typeface="Calibri" pitchFamily="34" charset="0"/>
              </a:rPr>
              <a:t>administration’s</a:t>
            </a:r>
            <a:r>
              <a:rPr lang="en-US" sz="1600" dirty="0" smtClean="0">
                <a:latin typeface="Calibri" pitchFamily="34" charset="0"/>
                <a:cs typeface="Calibri" pitchFamily="34" charset="0"/>
              </a:rPr>
              <a:t> sub-fields sets out six pillars, including human </a:t>
            </a:r>
            <a:r>
              <a:rPr lang="en-US" sz="1600" dirty="0" smtClean="0">
                <a:solidFill>
                  <a:srgbClr val="FF0000"/>
                </a:solidFill>
                <a:latin typeface="Calibri" pitchFamily="34" charset="0"/>
                <a:cs typeface="Calibri" pitchFamily="34" charset="0"/>
              </a:rPr>
              <a:t>resources</a:t>
            </a:r>
            <a:r>
              <a:rPr lang="en-US" sz="1600" dirty="0" smtClean="0">
                <a:latin typeface="Calibri" pitchFamily="34" charset="0"/>
                <a:cs typeface="Calibri" pitchFamily="34" charset="0"/>
              </a:rPr>
              <a:t>, organizational </a:t>
            </a:r>
            <a:r>
              <a:rPr lang="en-US" sz="1600" dirty="0" smtClean="0">
                <a:solidFill>
                  <a:srgbClr val="FF0000"/>
                </a:solidFill>
                <a:latin typeface="Calibri" pitchFamily="34" charset="0"/>
                <a:cs typeface="Calibri" pitchFamily="34" charset="0"/>
              </a:rPr>
              <a:t>theory</a:t>
            </a:r>
            <a:r>
              <a:rPr lang="en-US" sz="1600" dirty="0" smtClean="0">
                <a:latin typeface="Calibri" pitchFamily="34" charset="0"/>
                <a:cs typeface="Calibri" pitchFamily="34" charset="0"/>
              </a:rPr>
              <a:t>, </a:t>
            </a:r>
            <a:r>
              <a:rPr lang="en-US" sz="1600" dirty="0" smtClean="0">
                <a:solidFill>
                  <a:srgbClr val="FF0000"/>
                </a:solidFill>
                <a:latin typeface="Calibri" pitchFamily="34" charset="0"/>
                <a:cs typeface="Calibri" pitchFamily="34" charset="0"/>
              </a:rPr>
              <a:t>policy</a:t>
            </a:r>
            <a:r>
              <a:rPr lang="en-US" sz="1600" dirty="0" smtClean="0">
                <a:latin typeface="Calibri" pitchFamily="34" charset="0"/>
                <a:cs typeface="Calibri" pitchFamily="34" charset="0"/>
              </a:rPr>
              <a:t> </a:t>
            </a:r>
            <a:r>
              <a:rPr lang="en-US" sz="1600" dirty="0" smtClean="0">
                <a:solidFill>
                  <a:srgbClr val="FF0000"/>
                </a:solidFill>
                <a:latin typeface="Calibri" pitchFamily="34" charset="0"/>
                <a:cs typeface="Calibri" pitchFamily="34" charset="0"/>
              </a:rPr>
              <a:t>analysis</a:t>
            </a:r>
            <a:r>
              <a:rPr lang="en-US" sz="1600" dirty="0" smtClean="0">
                <a:latin typeface="Calibri" pitchFamily="34" charset="0"/>
                <a:cs typeface="Calibri" pitchFamily="34" charset="0"/>
              </a:rPr>
              <a:t> and </a:t>
            </a:r>
            <a:r>
              <a:rPr lang="en-US" sz="1600" dirty="0" smtClean="0">
                <a:solidFill>
                  <a:srgbClr val="FF0000"/>
                </a:solidFill>
                <a:latin typeface="Calibri" pitchFamily="34" charset="0"/>
                <a:cs typeface="Calibri" pitchFamily="34" charset="0"/>
              </a:rPr>
              <a:t>statistics</a:t>
            </a:r>
            <a:r>
              <a:rPr lang="en-US" sz="1600" dirty="0" smtClean="0">
                <a:latin typeface="Calibri" pitchFamily="34" charset="0"/>
                <a:cs typeface="Calibri" pitchFamily="34" charset="0"/>
              </a:rPr>
              <a:t>, budgeting, and ethics. </a:t>
            </a:r>
            <a:endParaRPr lang="el-GR" sz="1600" dirty="0">
              <a:latin typeface="Calibri" pitchFamily="34" charset="0"/>
              <a:cs typeface="Calibri" pitchFamily="34" charset="0"/>
            </a:endParaRPr>
          </a:p>
        </p:txBody>
      </p:sp>
      <p:sp>
        <p:nvSpPr>
          <p:cNvPr id="5" name="4 - TextBox"/>
          <p:cNvSpPr txBox="1"/>
          <p:nvPr/>
        </p:nvSpPr>
        <p:spPr>
          <a:xfrm>
            <a:off x="2555776" y="6381328"/>
            <a:ext cx="2629246" cy="369332"/>
          </a:xfrm>
          <a:prstGeom prst="rect">
            <a:avLst/>
          </a:prstGeom>
          <a:noFill/>
        </p:spPr>
        <p:txBody>
          <a:bodyPr wrap="none" rtlCol="0">
            <a:spAutoFit/>
          </a:bodyPr>
          <a:lstStyle/>
          <a:p>
            <a:r>
              <a:rPr lang="en-US" b="1" dirty="0" smtClean="0">
                <a:solidFill>
                  <a:srgbClr val="FF0000"/>
                </a:solidFill>
              </a:rPr>
              <a:t>Group 1-5 </a:t>
            </a:r>
            <a:r>
              <a:rPr lang="en-US" b="1" dirty="0" smtClean="0">
                <a:solidFill>
                  <a:schemeClr val="accent1">
                    <a:lumMod val="75000"/>
                  </a:schemeClr>
                </a:solidFill>
              </a:rPr>
              <a:t>Group 6-10</a:t>
            </a:r>
            <a:endParaRPr lang="el-GR" b="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Ορθογώνιο"/>
          <p:cNvSpPr/>
          <p:nvPr/>
        </p:nvSpPr>
        <p:spPr>
          <a:xfrm>
            <a:off x="1619672" y="2132856"/>
            <a:ext cx="432048" cy="1440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1 - Τίτλος"/>
          <p:cNvSpPr>
            <a:spLocks noGrp="1"/>
          </p:cNvSpPr>
          <p:nvPr>
            <p:ph type="title"/>
          </p:nvPr>
        </p:nvSpPr>
        <p:spPr>
          <a:xfrm>
            <a:off x="1547664" y="116632"/>
            <a:ext cx="6683765" cy="792088"/>
          </a:xfrm>
        </p:spPr>
        <p:txBody>
          <a:bodyPr>
            <a:normAutofit/>
          </a:bodyPr>
          <a:lstStyle/>
          <a:p>
            <a:r>
              <a:rPr lang="en-US"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Using the AWL to increase vocabulary</a:t>
            </a:r>
            <a:endParaRPr lang="el-GR" sz="2800" b="1" dirty="0">
              <a:solidFill>
                <a:srgbClr val="FF0000"/>
              </a:solidFill>
              <a:effectLst>
                <a:outerShdw blurRad="38100" dist="38100" dir="2700000" algn="tl">
                  <a:srgbClr val="000000">
                    <a:alpha val="43137"/>
                  </a:srgbClr>
                </a:outerShdw>
              </a:effectLst>
              <a:latin typeface="Calibri" pitchFamily="34" charset="0"/>
              <a:cs typeface="Calibri"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1331640" y="1196752"/>
            <a:ext cx="6346825" cy="2435225"/>
          </a:xfrm>
          <a:prstGeom prst="rect">
            <a:avLst/>
          </a:prstGeom>
          <a:noFill/>
          <a:ln w="9525">
            <a:noFill/>
            <a:miter lim="800000"/>
            <a:headEnd/>
            <a:tailEnd/>
          </a:ln>
          <a:effectLst/>
        </p:spPr>
      </p:pic>
      <p:sp>
        <p:nvSpPr>
          <p:cNvPr id="6" name="5 - TextBox"/>
          <p:cNvSpPr txBox="1"/>
          <p:nvPr/>
        </p:nvSpPr>
        <p:spPr>
          <a:xfrm>
            <a:off x="1619672" y="4005064"/>
            <a:ext cx="5185137" cy="2031325"/>
          </a:xfrm>
          <a:prstGeom prst="rect">
            <a:avLst/>
          </a:prstGeom>
          <a:noFill/>
        </p:spPr>
        <p:txBody>
          <a:bodyPr wrap="square" rtlCol="0">
            <a:spAutoFit/>
          </a:bodyPr>
          <a:lstStyle/>
          <a:p>
            <a:r>
              <a:rPr lang="en-US" b="1" dirty="0" smtClean="0">
                <a:latin typeface="Calibri" pitchFamily="34" charset="0"/>
                <a:cs typeface="Calibri" pitchFamily="34" charset="0"/>
              </a:rPr>
              <a:t>Assess</a:t>
            </a:r>
            <a:r>
              <a:rPr lang="en-US" dirty="0" smtClean="0">
                <a:latin typeface="Calibri" pitchFamily="34" charset="0"/>
                <a:cs typeface="Calibri" pitchFamily="34" charset="0"/>
              </a:rPr>
              <a:t> = </a:t>
            </a:r>
            <a:r>
              <a:rPr lang="el-GR" dirty="0" smtClean="0">
                <a:latin typeface="Calibri" pitchFamily="34" charset="0"/>
                <a:cs typeface="Calibri" pitchFamily="34" charset="0"/>
              </a:rPr>
              <a:t>αποτιμώ, εκτιμώ αξία.</a:t>
            </a:r>
          </a:p>
          <a:p>
            <a:pPr lvl="1"/>
            <a:r>
              <a:rPr lang="el-GR" dirty="0" smtClean="0">
                <a:latin typeface="Calibri" pitchFamily="34" charset="0"/>
                <a:cs typeface="Calibri" pitchFamily="34" charset="0"/>
              </a:rPr>
              <a:t>Πχ. </a:t>
            </a:r>
            <a:r>
              <a:rPr lang="en-US" dirty="0" smtClean="0">
                <a:latin typeface="Calibri" pitchFamily="34" charset="0"/>
                <a:cs typeface="Calibri" pitchFamily="34" charset="0"/>
              </a:rPr>
              <a:t>His property was assessed at 2 million </a:t>
            </a:r>
            <a:r>
              <a:rPr lang="en-US" dirty="0" err="1" smtClean="0">
                <a:latin typeface="Calibri" pitchFamily="34" charset="0"/>
                <a:cs typeface="Calibri" pitchFamily="34" charset="0"/>
              </a:rPr>
              <a:t>euros</a:t>
            </a:r>
            <a:r>
              <a:rPr lang="en-US" dirty="0" smtClean="0">
                <a:latin typeface="Calibri" pitchFamily="34" charset="0"/>
                <a:cs typeface="Calibri" pitchFamily="34" charset="0"/>
              </a:rPr>
              <a:t>.</a:t>
            </a:r>
          </a:p>
          <a:p>
            <a:pPr lvl="1"/>
            <a:r>
              <a:rPr lang="el-GR" dirty="0" smtClean="0">
                <a:latin typeface="Calibri" pitchFamily="34" charset="0"/>
                <a:cs typeface="Calibri" pitchFamily="34" charset="0"/>
              </a:rPr>
              <a:t>Ουσ. </a:t>
            </a:r>
            <a:r>
              <a:rPr lang="en-US" dirty="0" smtClean="0">
                <a:latin typeface="Calibri" pitchFamily="34" charset="0"/>
                <a:cs typeface="Calibri" pitchFamily="34" charset="0"/>
              </a:rPr>
              <a:t>Assessment</a:t>
            </a:r>
          </a:p>
          <a:p>
            <a:pPr lvl="1"/>
            <a:endParaRPr lang="en-US" dirty="0" smtClean="0">
              <a:latin typeface="Calibri" pitchFamily="34" charset="0"/>
              <a:cs typeface="Calibri" pitchFamily="34" charset="0"/>
            </a:endParaRPr>
          </a:p>
          <a:p>
            <a:pPr lvl="1">
              <a:buFont typeface="Wingdings" pitchFamily="2" charset="2"/>
              <a:buChar char="ü"/>
            </a:pPr>
            <a:r>
              <a:rPr lang="el-GR" dirty="0" smtClean="0">
                <a:solidFill>
                  <a:srgbClr val="FF0000"/>
                </a:solidFill>
                <a:latin typeface="Calibri" pitchFamily="34" charset="0"/>
                <a:cs typeface="Calibri" pitchFamily="34" charset="0"/>
              </a:rPr>
              <a:t>Σημασία, </a:t>
            </a:r>
          </a:p>
          <a:p>
            <a:pPr lvl="1">
              <a:buFont typeface="Wingdings" pitchFamily="2" charset="2"/>
              <a:buChar char="ü"/>
            </a:pPr>
            <a:r>
              <a:rPr lang="el-GR" dirty="0" smtClean="0">
                <a:solidFill>
                  <a:srgbClr val="FF0000"/>
                </a:solidFill>
                <a:latin typeface="Calibri" pitchFamily="34" charset="0"/>
                <a:cs typeface="Calibri" pitchFamily="34" charset="0"/>
              </a:rPr>
              <a:t>παράδειγμα χρήσης</a:t>
            </a:r>
          </a:p>
          <a:p>
            <a:pPr lvl="1">
              <a:buFont typeface="Wingdings" pitchFamily="2" charset="2"/>
              <a:buChar char="ü"/>
            </a:pPr>
            <a:r>
              <a:rPr lang="el-GR" dirty="0" smtClean="0">
                <a:solidFill>
                  <a:srgbClr val="FF0000"/>
                </a:solidFill>
                <a:latin typeface="Calibri" pitchFamily="34" charset="0"/>
                <a:cs typeface="Calibri" pitchFamily="34" charset="0"/>
              </a:rPr>
              <a:t>παράγωγο ουσιαστικό</a:t>
            </a:r>
            <a:endParaRPr lang="el-GR" dirty="0">
              <a:solidFill>
                <a:srgbClr val="FF0000"/>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728" y="214290"/>
            <a:ext cx="6186483" cy="1468800"/>
          </a:xfrm>
        </p:spPr>
        <p:txBody>
          <a:bodyPr>
            <a:normAutofit/>
          </a:bodyPr>
          <a:lstStyle/>
          <a:p>
            <a:r>
              <a:rPr lang="el-GR" sz="4400" dirty="0" smtClean="0">
                <a:solidFill>
                  <a:schemeClr val="tx1"/>
                </a:solidFill>
              </a:rPr>
              <a:t>Πχ1. </a:t>
            </a:r>
            <a:r>
              <a:rPr lang="en-US" sz="4400" b="1" dirty="0" smtClean="0">
                <a:solidFill>
                  <a:srgbClr val="FF0000"/>
                </a:solidFill>
                <a:effectLst>
                  <a:outerShdw blurRad="38100" dist="38100" dir="2700000" algn="tl">
                    <a:srgbClr val="000000">
                      <a:alpha val="43137"/>
                    </a:srgbClr>
                  </a:outerShdw>
                </a:effectLst>
              </a:rPr>
              <a:t>assess</a:t>
            </a:r>
            <a:endParaRPr lang="el-GR" sz="4400" b="1" dirty="0">
              <a:solidFill>
                <a:srgbClr val="FF0000"/>
              </a:solidFill>
              <a:effectLst>
                <a:outerShdw blurRad="38100" dist="38100" dir="2700000" algn="tl">
                  <a:srgbClr val="000000">
                    <a:alpha val="43137"/>
                  </a:srgbClr>
                </a:outerShdw>
              </a:effectLst>
            </a:endParaRPr>
          </a:p>
        </p:txBody>
      </p:sp>
      <p:sp>
        <p:nvSpPr>
          <p:cNvPr id="3" name="2 - Θέση κειμένου"/>
          <p:cNvSpPr>
            <a:spLocks noGrp="1"/>
          </p:cNvSpPr>
          <p:nvPr>
            <p:ph type="body" idx="1"/>
          </p:nvPr>
        </p:nvSpPr>
        <p:spPr>
          <a:xfrm>
            <a:off x="1371600" y="1785926"/>
            <a:ext cx="7772400" cy="3905398"/>
          </a:xfrm>
        </p:spPr>
        <p:txBody>
          <a:bodyPr>
            <a:normAutofit fontScale="92500" lnSpcReduction="10000"/>
          </a:bodyPr>
          <a:lstStyle/>
          <a:p>
            <a:r>
              <a:rPr lang="el-GR" sz="2000" b="1" i="1" dirty="0" smtClean="0">
                <a:solidFill>
                  <a:schemeClr val="tx1"/>
                </a:solidFill>
                <a:latin typeface="Calibri" pitchFamily="34" charset="0"/>
                <a:cs typeface="Calibri" pitchFamily="34" charset="0"/>
              </a:rPr>
              <a:t>ρ</a:t>
            </a:r>
            <a:r>
              <a:rPr lang="en-US" sz="2000" dirty="0" smtClean="0">
                <a:solidFill>
                  <a:schemeClr val="tx1"/>
                </a:solidFill>
                <a:latin typeface="Calibri" pitchFamily="34" charset="0"/>
                <a:cs typeface="Calibri" pitchFamily="34" charset="0"/>
              </a:rPr>
              <a:t>. </a:t>
            </a:r>
            <a:r>
              <a:rPr lang="el-GR" sz="2000" dirty="0" smtClean="0">
                <a:solidFill>
                  <a:schemeClr val="tx1"/>
                </a:solidFill>
                <a:latin typeface="Calibri" pitchFamily="34" charset="0"/>
                <a:cs typeface="Calibri" pitchFamily="34" charset="0"/>
              </a:rPr>
              <a:t>εξακριβώνω ή ορίζω το μέγεθος</a:t>
            </a:r>
            <a:r>
              <a:rPr lang="en-US" sz="2000" dirty="0" smtClean="0">
                <a:solidFill>
                  <a:schemeClr val="tx1"/>
                </a:solidFill>
                <a:latin typeface="Calibri" pitchFamily="34" charset="0"/>
                <a:cs typeface="Calibri" pitchFamily="34" charset="0"/>
              </a:rPr>
              <a:t>, "</a:t>
            </a:r>
            <a:r>
              <a:rPr lang="el-GR" sz="2000" dirty="0" smtClean="0">
                <a:solidFill>
                  <a:schemeClr val="tx1"/>
                </a:solidFill>
                <a:latin typeface="Calibri" pitchFamily="34" charset="0"/>
                <a:cs typeface="Calibri" pitchFamily="34" charset="0"/>
              </a:rPr>
              <a:t>εκτιμώ</a:t>
            </a:r>
            <a:r>
              <a:rPr lang="en-US" sz="2000" dirty="0" smtClean="0">
                <a:solidFill>
                  <a:schemeClr val="tx1"/>
                </a:solidFill>
                <a:latin typeface="Calibri" pitchFamily="34" charset="0"/>
                <a:cs typeface="Calibri" pitchFamily="34" charset="0"/>
              </a:rPr>
              <a:t>": </a:t>
            </a:r>
          </a:p>
          <a:p>
            <a:r>
              <a:rPr lang="en-US" sz="2000" i="1" dirty="0" smtClean="0">
                <a:solidFill>
                  <a:schemeClr val="tx1"/>
                </a:solidFill>
                <a:latin typeface="Calibri" pitchFamily="34" charset="0"/>
                <a:cs typeface="Calibri" pitchFamily="34" charset="0"/>
              </a:rPr>
              <a:t>he assessed the damage at one million</a:t>
            </a:r>
            <a:r>
              <a:rPr lang="en-US" sz="2000" dirty="0" smtClean="0">
                <a:solidFill>
                  <a:schemeClr val="tx1"/>
                </a:solidFill>
                <a:latin typeface="Calibri" pitchFamily="34" charset="0"/>
                <a:cs typeface="Calibri" pitchFamily="34" charset="0"/>
              </a:rPr>
              <a:t> </a:t>
            </a:r>
          </a:p>
          <a:p>
            <a:r>
              <a:rPr lang="el-GR" sz="2000" dirty="0" err="1" smtClean="0">
                <a:solidFill>
                  <a:schemeClr val="tx1"/>
                </a:solidFill>
                <a:latin typeface="Calibri" pitchFamily="34" charset="0"/>
                <a:cs typeface="Calibri" pitchFamily="34" charset="0"/>
              </a:rPr>
              <a:t>εξετίμησε</a:t>
            </a:r>
            <a:r>
              <a:rPr lang="el-GR" sz="2000" dirty="0" smtClean="0">
                <a:solidFill>
                  <a:schemeClr val="tx1"/>
                </a:solidFill>
                <a:latin typeface="Calibri" pitchFamily="34" charset="0"/>
                <a:cs typeface="Calibri" pitchFamily="34" charset="0"/>
              </a:rPr>
              <a:t> τη ζημιά σε ένα εκατομμύριο</a:t>
            </a:r>
            <a:r>
              <a:rPr lang="en-US" sz="2000" dirty="0" smtClean="0">
                <a:solidFill>
                  <a:schemeClr val="tx1"/>
                </a:solidFill>
                <a:latin typeface="Calibri" pitchFamily="34" charset="0"/>
                <a:cs typeface="Calibri" pitchFamily="34" charset="0"/>
              </a:rPr>
              <a:t> </a:t>
            </a:r>
          </a:p>
          <a:p>
            <a:r>
              <a:rPr lang="en-US" sz="2000" dirty="0" smtClean="0">
                <a:solidFill>
                  <a:schemeClr val="tx1"/>
                </a:solidFill>
                <a:latin typeface="Calibri" pitchFamily="34" charset="0"/>
                <a:cs typeface="Calibri" pitchFamily="34" charset="0"/>
              </a:rPr>
              <a:t># </a:t>
            </a:r>
            <a:r>
              <a:rPr lang="el-GR" sz="2000" dirty="0" smtClean="0">
                <a:solidFill>
                  <a:schemeClr val="tx1"/>
                </a:solidFill>
                <a:latin typeface="Calibri" pitchFamily="34" charset="0"/>
                <a:cs typeface="Calibri" pitchFamily="34" charset="0"/>
              </a:rPr>
              <a:t>καθορίζω την αξία</a:t>
            </a:r>
            <a:r>
              <a:rPr lang="en-US" sz="2000" dirty="0" smtClean="0">
                <a:solidFill>
                  <a:schemeClr val="tx1"/>
                </a:solidFill>
                <a:latin typeface="Calibri" pitchFamily="34" charset="0"/>
                <a:cs typeface="Calibri" pitchFamily="34" charset="0"/>
              </a:rPr>
              <a:t>, </a:t>
            </a:r>
            <a:r>
              <a:rPr lang="el-GR" sz="2000" dirty="0" smtClean="0">
                <a:solidFill>
                  <a:schemeClr val="tx1"/>
                </a:solidFill>
                <a:latin typeface="Calibri" pitchFamily="34" charset="0"/>
                <a:cs typeface="Calibri" pitchFamily="34" charset="0"/>
              </a:rPr>
              <a:t>αποτιμώ</a:t>
            </a:r>
            <a:r>
              <a:rPr lang="en-US" sz="2000" dirty="0" smtClean="0">
                <a:solidFill>
                  <a:schemeClr val="tx1"/>
                </a:solidFill>
                <a:latin typeface="Calibri" pitchFamily="34" charset="0"/>
                <a:cs typeface="Calibri" pitchFamily="34" charset="0"/>
              </a:rPr>
              <a:t>: </a:t>
            </a:r>
            <a:r>
              <a:rPr lang="en-US" sz="2000" i="1" dirty="0" smtClean="0">
                <a:solidFill>
                  <a:schemeClr val="tx1"/>
                </a:solidFill>
                <a:latin typeface="Calibri" pitchFamily="34" charset="0"/>
                <a:cs typeface="Calibri" pitchFamily="34" charset="0"/>
              </a:rPr>
              <a:t>the house was assessed by an expert</a:t>
            </a:r>
            <a:r>
              <a:rPr lang="en-US" sz="2000" dirty="0" smtClean="0">
                <a:solidFill>
                  <a:schemeClr val="tx1"/>
                </a:solidFill>
                <a:latin typeface="Calibri" pitchFamily="34" charset="0"/>
                <a:cs typeface="Calibri" pitchFamily="34" charset="0"/>
              </a:rPr>
              <a:t> </a:t>
            </a:r>
            <a:r>
              <a:rPr lang="el-GR" sz="2000" dirty="0" smtClean="0">
                <a:solidFill>
                  <a:schemeClr val="tx1"/>
                </a:solidFill>
                <a:latin typeface="Calibri" pitchFamily="34" charset="0"/>
                <a:cs typeface="Calibri" pitchFamily="34" charset="0"/>
              </a:rPr>
              <a:t>η αξία του σπιτιού καθορίστηκε από εμπειρογνώμονα</a:t>
            </a:r>
            <a:r>
              <a:rPr lang="en-US" sz="2000" dirty="0" smtClean="0">
                <a:solidFill>
                  <a:schemeClr val="tx1"/>
                </a:solidFill>
                <a:latin typeface="Calibri" pitchFamily="34" charset="0"/>
                <a:cs typeface="Calibri" pitchFamily="34" charset="0"/>
              </a:rPr>
              <a:t> </a:t>
            </a:r>
          </a:p>
          <a:p>
            <a:r>
              <a:rPr lang="en-US" sz="2000" dirty="0" smtClean="0">
                <a:solidFill>
                  <a:schemeClr val="tx1"/>
                </a:solidFill>
                <a:latin typeface="Calibri" pitchFamily="34" charset="0"/>
                <a:cs typeface="Calibri" pitchFamily="34" charset="0"/>
              </a:rPr>
              <a:t># (</a:t>
            </a:r>
            <a:r>
              <a:rPr lang="el-GR" sz="2000" dirty="0" smtClean="0">
                <a:solidFill>
                  <a:schemeClr val="tx1"/>
                </a:solidFill>
                <a:latin typeface="Calibri" pitchFamily="34" charset="0"/>
                <a:cs typeface="Calibri" pitchFamily="34" charset="0"/>
              </a:rPr>
              <a:t>για φόρους κτλ</a:t>
            </a:r>
            <a:r>
              <a:rPr lang="en-US" sz="2000" dirty="0" smtClean="0">
                <a:solidFill>
                  <a:schemeClr val="tx1"/>
                </a:solidFill>
                <a:latin typeface="Calibri" pitchFamily="34" charset="0"/>
                <a:cs typeface="Calibri" pitchFamily="34" charset="0"/>
              </a:rPr>
              <a:t>.:) </a:t>
            </a:r>
            <a:r>
              <a:rPr lang="el-GR" sz="2000" dirty="0" smtClean="0">
                <a:solidFill>
                  <a:schemeClr val="tx1"/>
                </a:solidFill>
                <a:latin typeface="Calibri" pitchFamily="34" charset="0"/>
                <a:cs typeface="Calibri" pitchFamily="34" charset="0"/>
              </a:rPr>
              <a:t>καταλογίζω</a:t>
            </a:r>
            <a:r>
              <a:rPr lang="en-US" sz="2000" dirty="0" smtClean="0">
                <a:solidFill>
                  <a:schemeClr val="tx1"/>
                </a:solidFill>
                <a:latin typeface="Calibri" pitchFamily="34" charset="0"/>
                <a:cs typeface="Calibri" pitchFamily="34" charset="0"/>
              </a:rPr>
              <a:t>, </a:t>
            </a:r>
            <a:r>
              <a:rPr lang="el-GR" sz="2000" dirty="0" smtClean="0">
                <a:solidFill>
                  <a:schemeClr val="tx1"/>
                </a:solidFill>
                <a:latin typeface="Calibri" pitchFamily="34" charset="0"/>
                <a:cs typeface="Calibri" pitchFamily="34" charset="0"/>
              </a:rPr>
              <a:t>προσδιορίζω</a:t>
            </a:r>
            <a:r>
              <a:rPr lang="en-US" sz="2000" dirty="0" smtClean="0">
                <a:solidFill>
                  <a:schemeClr val="tx1"/>
                </a:solidFill>
                <a:latin typeface="Calibri" pitchFamily="34" charset="0"/>
                <a:cs typeface="Calibri" pitchFamily="34" charset="0"/>
              </a:rPr>
              <a:t>, "</a:t>
            </a:r>
            <a:r>
              <a:rPr lang="el-GR" sz="2000" dirty="0" smtClean="0">
                <a:solidFill>
                  <a:schemeClr val="tx1"/>
                </a:solidFill>
                <a:latin typeface="Calibri" pitchFamily="34" charset="0"/>
                <a:cs typeface="Calibri" pitchFamily="34" charset="0"/>
              </a:rPr>
              <a:t>βεβαιώνω</a:t>
            </a:r>
            <a:r>
              <a:rPr lang="en-US" sz="2000" dirty="0" smtClean="0">
                <a:solidFill>
                  <a:schemeClr val="tx1"/>
                </a:solidFill>
                <a:latin typeface="Calibri" pitchFamily="34" charset="0"/>
                <a:cs typeface="Calibri" pitchFamily="34" charset="0"/>
              </a:rPr>
              <a:t>": </a:t>
            </a:r>
            <a:r>
              <a:rPr lang="en-US" sz="2000" i="1" dirty="0" err="1" smtClean="0">
                <a:solidFill>
                  <a:schemeClr val="tx1"/>
                </a:solidFill>
                <a:latin typeface="Calibri" pitchFamily="34" charset="0"/>
                <a:cs typeface="Calibri" pitchFamily="34" charset="0"/>
              </a:rPr>
              <a:t>assesed</a:t>
            </a:r>
            <a:r>
              <a:rPr lang="en-US" sz="2000" i="1" dirty="0" smtClean="0">
                <a:solidFill>
                  <a:schemeClr val="tx1"/>
                </a:solidFill>
                <a:latin typeface="Calibri" pitchFamily="34" charset="0"/>
                <a:cs typeface="Calibri" pitchFamily="34" charset="0"/>
              </a:rPr>
              <a:t> tax</a:t>
            </a:r>
            <a:r>
              <a:rPr lang="en-US" sz="2000" dirty="0" smtClean="0">
                <a:solidFill>
                  <a:schemeClr val="tx1"/>
                </a:solidFill>
                <a:latin typeface="Calibri" pitchFamily="34" charset="0"/>
                <a:cs typeface="Calibri" pitchFamily="34" charset="0"/>
              </a:rPr>
              <a:t> </a:t>
            </a:r>
            <a:r>
              <a:rPr lang="el-GR" sz="2000" dirty="0" smtClean="0">
                <a:solidFill>
                  <a:schemeClr val="tx1"/>
                </a:solidFill>
                <a:latin typeface="Calibri" pitchFamily="34" charset="0"/>
                <a:cs typeface="Calibri" pitchFamily="34" charset="0"/>
              </a:rPr>
              <a:t>βεβαιωθείς φόρος</a:t>
            </a:r>
            <a:r>
              <a:rPr lang="en-US" sz="2000" dirty="0" smtClean="0">
                <a:solidFill>
                  <a:schemeClr val="tx1"/>
                </a:solidFill>
                <a:latin typeface="Calibri" pitchFamily="34" charset="0"/>
                <a:cs typeface="Calibri" pitchFamily="34" charset="0"/>
              </a:rPr>
              <a:t> </a:t>
            </a:r>
          </a:p>
          <a:p>
            <a:r>
              <a:rPr lang="en-US" sz="2000" dirty="0" smtClean="0">
                <a:solidFill>
                  <a:schemeClr val="tx1"/>
                </a:solidFill>
                <a:latin typeface="Calibri" pitchFamily="34" charset="0"/>
                <a:cs typeface="Calibri" pitchFamily="34" charset="0"/>
              </a:rPr>
              <a:t># </a:t>
            </a:r>
            <a:r>
              <a:rPr lang="el-GR" sz="2000" dirty="0" smtClean="0">
                <a:solidFill>
                  <a:schemeClr val="tx1"/>
                </a:solidFill>
                <a:latin typeface="Calibri" pitchFamily="34" charset="0"/>
                <a:cs typeface="Calibri" pitchFamily="34" charset="0"/>
              </a:rPr>
              <a:t>υπολογίζω</a:t>
            </a:r>
            <a:r>
              <a:rPr lang="en-US" sz="2000" dirty="0" smtClean="0">
                <a:solidFill>
                  <a:schemeClr val="tx1"/>
                </a:solidFill>
                <a:latin typeface="Calibri" pitchFamily="34" charset="0"/>
                <a:cs typeface="Calibri" pitchFamily="34" charset="0"/>
              </a:rPr>
              <a:t>: </a:t>
            </a:r>
            <a:r>
              <a:rPr lang="en-US" sz="2000" i="1" dirty="0" smtClean="0">
                <a:solidFill>
                  <a:schemeClr val="tx1"/>
                </a:solidFill>
                <a:latin typeface="Calibri" pitchFamily="34" charset="0"/>
                <a:cs typeface="Calibri" pitchFamily="34" charset="0"/>
              </a:rPr>
              <a:t>he assessed the possibilities</a:t>
            </a:r>
            <a:r>
              <a:rPr lang="en-US" sz="2000" dirty="0" smtClean="0">
                <a:solidFill>
                  <a:schemeClr val="tx1"/>
                </a:solidFill>
                <a:latin typeface="Calibri" pitchFamily="34" charset="0"/>
                <a:cs typeface="Calibri" pitchFamily="34" charset="0"/>
              </a:rPr>
              <a:t> </a:t>
            </a:r>
            <a:r>
              <a:rPr lang="el-GR" sz="2000" dirty="0" smtClean="0">
                <a:solidFill>
                  <a:schemeClr val="tx1"/>
                </a:solidFill>
                <a:latin typeface="Calibri" pitchFamily="34" charset="0"/>
                <a:cs typeface="Calibri" pitchFamily="34" charset="0"/>
              </a:rPr>
              <a:t>υπολόγισε τις πιθανότητες</a:t>
            </a:r>
            <a:r>
              <a:rPr lang="en-US" sz="2000" dirty="0" smtClean="0">
                <a:solidFill>
                  <a:schemeClr val="tx1"/>
                </a:solidFill>
                <a:latin typeface="Calibri" pitchFamily="34" charset="0"/>
                <a:cs typeface="Calibri" pitchFamily="34" charset="0"/>
              </a:rPr>
              <a:t> # </a:t>
            </a:r>
            <a:r>
              <a:rPr lang="el-GR" sz="2000" b="1" i="1" dirty="0" smtClean="0">
                <a:solidFill>
                  <a:schemeClr val="tx1"/>
                </a:solidFill>
                <a:latin typeface="Calibri" pitchFamily="34" charset="0"/>
                <a:cs typeface="Calibri" pitchFamily="34" charset="0"/>
              </a:rPr>
              <a:t>ΦΡ</a:t>
            </a:r>
            <a:r>
              <a:rPr lang="en-US" sz="2000" dirty="0" smtClean="0">
                <a:solidFill>
                  <a:schemeClr val="tx1"/>
                </a:solidFill>
                <a:latin typeface="Calibri" pitchFamily="34" charset="0"/>
                <a:cs typeface="Calibri" pitchFamily="34" charset="0"/>
              </a:rPr>
              <a:t>. </a:t>
            </a:r>
            <a:r>
              <a:rPr lang="en-US" sz="2000" i="1" dirty="0" smtClean="0">
                <a:solidFill>
                  <a:schemeClr val="tx1"/>
                </a:solidFill>
                <a:latin typeface="Calibri" pitchFamily="34" charset="0"/>
                <a:cs typeface="Calibri" pitchFamily="34" charset="0"/>
              </a:rPr>
              <a:t>assess a fine</a:t>
            </a:r>
            <a:r>
              <a:rPr lang="en-US" sz="2000" dirty="0" smtClean="0">
                <a:solidFill>
                  <a:schemeClr val="tx1"/>
                </a:solidFill>
                <a:latin typeface="Calibri" pitchFamily="34" charset="0"/>
                <a:cs typeface="Calibri" pitchFamily="34" charset="0"/>
              </a:rPr>
              <a:t> </a:t>
            </a:r>
            <a:r>
              <a:rPr lang="el-GR" sz="2000" i="1" dirty="0" err="1" smtClean="0">
                <a:solidFill>
                  <a:schemeClr val="tx1"/>
                </a:solidFill>
                <a:latin typeface="Calibri" pitchFamily="34" charset="0"/>
                <a:cs typeface="Calibri" pitchFamily="34" charset="0"/>
              </a:rPr>
              <a:t>νομ</a:t>
            </a:r>
            <a:r>
              <a:rPr lang="en-US" sz="2000" dirty="0" smtClean="0">
                <a:solidFill>
                  <a:schemeClr val="tx1"/>
                </a:solidFill>
                <a:latin typeface="Calibri" pitchFamily="34" charset="0"/>
                <a:cs typeface="Calibri" pitchFamily="34" charset="0"/>
              </a:rPr>
              <a:t>. </a:t>
            </a:r>
            <a:r>
              <a:rPr lang="el-GR" sz="2000" dirty="0" smtClean="0">
                <a:solidFill>
                  <a:schemeClr val="tx1"/>
                </a:solidFill>
                <a:latin typeface="Calibri" pitchFamily="34" charset="0"/>
                <a:cs typeface="Calibri" pitchFamily="34" charset="0"/>
              </a:rPr>
              <a:t>ορίζω πρόστιμο</a:t>
            </a:r>
            <a:endParaRPr lang="en-US" sz="2000" dirty="0" smtClean="0">
              <a:solidFill>
                <a:schemeClr val="tx1"/>
              </a:solidFill>
              <a:latin typeface="Calibri" pitchFamily="34" charset="0"/>
              <a:cs typeface="Calibri" pitchFamily="34" charset="0"/>
            </a:endParaRPr>
          </a:p>
          <a:p>
            <a:r>
              <a:rPr lang="en-US" sz="2000" b="1" dirty="0" smtClean="0">
                <a:solidFill>
                  <a:schemeClr val="tx1"/>
                </a:solidFill>
                <a:effectLst>
                  <a:outerShdw blurRad="38100" dist="38100" dir="2700000" algn="tl">
                    <a:srgbClr val="000000">
                      <a:alpha val="43137"/>
                    </a:srgbClr>
                  </a:outerShdw>
                </a:effectLst>
                <a:latin typeface="Calibri" pitchFamily="34" charset="0"/>
                <a:cs typeface="Calibri" pitchFamily="34" charset="0"/>
              </a:rPr>
              <a:t>DERIVATIVES</a:t>
            </a:r>
          </a:p>
          <a:p>
            <a:r>
              <a:rPr lang="en-US" sz="2000" dirty="0" smtClean="0">
                <a:solidFill>
                  <a:schemeClr val="tx1"/>
                </a:solidFill>
                <a:latin typeface="Calibri" pitchFamily="34" charset="0"/>
                <a:cs typeface="Calibri" pitchFamily="34" charset="0"/>
              </a:rPr>
              <a:t>Assessment (n.)</a:t>
            </a:r>
          </a:p>
          <a:p>
            <a:endParaRPr lang="el-GR" sz="2000" dirty="0">
              <a:solidFill>
                <a:schemeClr val="tx1"/>
              </a:solidFill>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03648" y="260648"/>
            <a:ext cx="6686549" cy="928694"/>
          </a:xfrm>
        </p:spPr>
        <p:txBody>
          <a:bodyPr>
            <a:normAutofit/>
          </a:bodyPr>
          <a:lstStyle/>
          <a:p>
            <a:r>
              <a:rPr lang="el-GR" sz="4400" dirty="0" smtClean="0">
                <a:solidFill>
                  <a:schemeClr val="tx1"/>
                </a:solidFill>
                <a:latin typeface="Calibri" pitchFamily="34" charset="0"/>
                <a:cs typeface="Calibri" pitchFamily="34" charset="0"/>
              </a:rPr>
              <a:t>Πχ2. </a:t>
            </a:r>
            <a:r>
              <a:rPr lang="en-US" sz="44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Consist</a:t>
            </a:r>
            <a:r>
              <a:rPr lang="el-GR" sz="44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t>
            </a:r>
            <a:r>
              <a:rPr lang="en-US" sz="44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of)</a:t>
            </a:r>
            <a:endParaRPr lang="el-GR" sz="4400" b="1" dirty="0">
              <a:solidFill>
                <a:srgbClr val="FF0000"/>
              </a:solidFill>
              <a:effectLst>
                <a:outerShdw blurRad="38100" dist="38100" dir="2700000" algn="tl">
                  <a:srgbClr val="000000">
                    <a:alpha val="43137"/>
                  </a:srgbClr>
                </a:outerShdw>
              </a:effectLst>
              <a:latin typeface="Calibri" pitchFamily="34" charset="0"/>
              <a:cs typeface="Calibri" pitchFamily="34" charset="0"/>
            </a:endParaRPr>
          </a:p>
        </p:txBody>
      </p:sp>
      <p:graphicFrame>
        <p:nvGraphicFramePr>
          <p:cNvPr id="5" name="4 - Πίνακας"/>
          <p:cNvGraphicFramePr>
            <a:graphicFrameLocks noGrp="1"/>
          </p:cNvGraphicFramePr>
          <p:nvPr/>
        </p:nvGraphicFramePr>
        <p:xfrm>
          <a:off x="1619672" y="1395631"/>
          <a:ext cx="6768752" cy="2909855"/>
        </p:xfrm>
        <a:graphic>
          <a:graphicData uri="http://schemas.openxmlformats.org/drawingml/2006/table">
            <a:tbl>
              <a:tblPr/>
              <a:tblGrid>
                <a:gridCol w="1630713"/>
                <a:gridCol w="2704912"/>
                <a:gridCol w="2433127"/>
              </a:tblGrid>
              <a:tr h="585654">
                <a:tc>
                  <a:txBody>
                    <a:bodyPr/>
                    <a:lstStyle/>
                    <a:p>
                      <a:r>
                        <a:rPr lang="en-US" sz="1300" b="1"/>
                        <a:t>consist of [sth]</a:t>
                      </a:r>
                      <a:r>
                        <a:rPr lang="en-US" sz="1300"/>
                        <a:t> </a:t>
                      </a:r>
                      <a:r>
                        <a:rPr lang="en-US" sz="1300" i="1">
                          <a:solidFill>
                            <a:srgbClr val="0645AD"/>
                          </a:solidFill>
                        </a:rPr>
                        <a:t>vtr phrasal insep</a:t>
                      </a:r>
                      <a:endParaRPr lang="en-US" sz="1300"/>
                    </a:p>
                  </a:txBody>
                  <a:tcPr marL="34371" marR="13748" marT="54993" marB="13748">
                    <a:lnL>
                      <a:noFill/>
                    </a:lnL>
                    <a:lnR>
                      <a:noFill/>
                    </a:lnR>
                    <a:lnT w="9525" cap="flat" cmpd="sng" algn="ctr">
                      <a:solidFill>
                        <a:srgbClr val="DCDCE6"/>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9F9FA"/>
                    </a:solidFill>
                  </a:tcPr>
                </a:tc>
                <a:tc>
                  <a:txBody>
                    <a:bodyPr/>
                    <a:lstStyle/>
                    <a:p>
                      <a:r>
                        <a:rPr lang="en-US" sz="1300"/>
                        <a:t>(be made of)</a:t>
                      </a:r>
                    </a:p>
                  </a:txBody>
                  <a:tcPr marL="13748" marR="13748" marT="54993" marB="13748">
                    <a:lnL>
                      <a:noFill/>
                    </a:lnL>
                    <a:lnR>
                      <a:noFill/>
                    </a:lnR>
                    <a:lnT w="9525" cap="flat" cmpd="sng" algn="ctr">
                      <a:solidFill>
                        <a:srgbClr val="DCDCE6"/>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9F9FA"/>
                    </a:solidFill>
                  </a:tcPr>
                </a:tc>
                <a:tc>
                  <a:txBody>
                    <a:bodyPr/>
                    <a:lstStyle/>
                    <a:p>
                      <a:r>
                        <a:rPr lang="el-GR" sz="1300">
                          <a:solidFill>
                            <a:srgbClr val="000000"/>
                          </a:solidFill>
                        </a:rPr>
                        <a:t>αποτελούμαι </a:t>
                      </a:r>
                      <a:r>
                        <a:rPr lang="el-GR" sz="1300" i="1">
                          <a:solidFill>
                            <a:srgbClr val="0645AD"/>
                          </a:solidFill>
                        </a:rPr>
                        <a:t>ρ αμ</a:t>
                      </a:r>
                      <a:endParaRPr lang="el-GR" sz="1300">
                        <a:solidFill>
                          <a:srgbClr val="000000"/>
                        </a:solidFill>
                      </a:endParaRPr>
                    </a:p>
                  </a:txBody>
                  <a:tcPr marL="34371" marR="6874" marT="54993" marB="13748">
                    <a:lnL>
                      <a:noFill/>
                    </a:lnL>
                    <a:lnR>
                      <a:noFill/>
                    </a:lnR>
                    <a:lnT w="9525" cap="flat" cmpd="sng" algn="ctr">
                      <a:solidFill>
                        <a:srgbClr val="DCDCE6"/>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9F9FA"/>
                    </a:solidFill>
                  </a:tcPr>
                </a:tc>
              </a:tr>
              <a:tr h="422868">
                <a:tc>
                  <a:txBody>
                    <a:bodyPr/>
                    <a:lstStyle/>
                    <a:p>
                      <a:r>
                        <a:rPr lang="el-GR" sz="1300"/>
                        <a:t> </a:t>
                      </a:r>
                    </a:p>
                  </a:txBody>
                  <a:tcPr marL="13748" marR="13748" marT="13748" marB="13748">
                    <a:lnL>
                      <a:noFill/>
                    </a:lnL>
                    <a:lnR>
                      <a:noFill/>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9F9FA"/>
                    </a:solidFill>
                  </a:tcPr>
                </a:tc>
                <a:tc>
                  <a:txBody>
                    <a:bodyPr/>
                    <a:lstStyle/>
                    <a:p>
                      <a:r>
                        <a:rPr lang="el-GR" sz="1300"/>
                        <a:t> </a:t>
                      </a:r>
                    </a:p>
                  </a:txBody>
                  <a:tcPr marL="13748" marR="13748" marT="13748" marB="13748">
                    <a:lnL>
                      <a:noFill/>
                    </a:lnL>
                    <a:lnR>
                      <a:noFill/>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9F9FA"/>
                    </a:solidFill>
                  </a:tcPr>
                </a:tc>
                <a:tc>
                  <a:txBody>
                    <a:bodyPr/>
                    <a:lstStyle/>
                    <a:p>
                      <a:r>
                        <a:rPr lang="el-GR" sz="1300">
                          <a:solidFill>
                            <a:srgbClr val="000000"/>
                          </a:solidFill>
                        </a:rPr>
                        <a:t>είμαι φτιαγμένος </a:t>
                      </a:r>
                      <a:r>
                        <a:rPr lang="el-GR" sz="1300" i="1">
                          <a:solidFill>
                            <a:srgbClr val="0645AD"/>
                          </a:solidFill>
                        </a:rPr>
                        <a:t>ρ έκφρ</a:t>
                      </a:r>
                      <a:endParaRPr lang="el-GR" sz="1300">
                        <a:solidFill>
                          <a:srgbClr val="000000"/>
                        </a:solidFill>
                      </a:endParaRPr>
                    </a:p>
                  </a:txBody>
                  <a:tcPr marL="34371" marR="6874" marT="13748" marB="13748">
                    <a:lnL>
                      <a:noFill/>
                    </a:lnL>
                    <a:lnR>
                      <a:noFill/>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9F9FA"/>
                    </a:solidFill>
                  </a:tcPr>
                </a:tc>
              </a:tr>
              <a:tr h="288149">
                <a:tc>
                  <a:txBody>
                    <a:bodyPr/>
                    <a:lstStyle/>
                    <a:p>
                      <a:r>
                        <a:rPr lang="el-GR" sz="1300"/>
                        <a:t> </a:t>
                      </a:r>
                    </a:p>
                  </a:txBody>
                  <a:tcPr marL="13748" marR="13748" marT="13748" marB="13748">
                    <a:lnL>
                      <a:noFill/>
                    </a:lnL>
                    <a:lnR>
                      <a:noFill/>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9F9FA"/>
                    </a:solidFill>
                  </a:tcPr>
                </a:tc>
                <a:tc>
                  <a:txBody>
                    <a:bodyPr/>
                    <a:lstStyle/>
                    <a:p>
                      <a:r>
                        <a:rPr lang="el-GR" sz="1300" i="1"/>
                        <a:t> </a:t>
                      </a:r>
                      <a:r>
                        <a:rPr lang="el-GR" sz="1300" i="0"/>
                        <a:t>(</a:t>
                      </a:r>
                      <a:r>
                        <a:rPr lang="el-GR" sz="1300" i="1"/>
                        <a:t>με αντίστροφη σύνταξη</a:t>
                      </a:r>
                      <a:r>
                        <a:rPr lang="el-GR" sz="1300" i="0"/>
                        <a:t>)</a:t>
                      </a:r>
                      <a:endParaRPr lang="el-GR" sz="1300" i="1"/>
                    </a:p>
                  </a:txBody>
                  <a:tcPr marL="13748" marR="13748" marT="13748" marB="13748">
                    <a:lnL>
                      <a:noFill/>
                    </a:lnL>
                    <a:lnR>
                      <a:noFill/>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9F9FA"/>
                    </a:solidFill>
                  </a:tcPr>
                </a:tc>
                <a:tc>
                  <a:txBody>
                    <a:bodyPr/>
                    <a:lstStyle/>
                    <a:p>
                      <a:r>
                        <a:rPr lang="el-GR" sz="1300">
                          <a:solidFill>
                            <a:srgbClr val="000000"/>
                          </a:solidFill>
                        </a:rPr>
                        <a:t>αποτελώ, συνιστώ </a:t>
                      </a:r>
                      <a:r>
                        <a:rPr lang="el-GR" sz="1300" i="1">
                          <a:solidFill>
                            <a:srgbClr val="0645AD"/>
                          </a:solidFill>
                        </a:rPr>
                        <a:t>ρ αμ</a:t>
                      </a:r>
                      <a:endParaRPr lang="el-GR" sz="1300">
                        <a:solidFill>
                          <a:srgbClr val="000000"/>
                        </a:solidFill>
                      </a:endParaRPr>
                    </a:p>
                  </a:txBody>
                  <a:tcPr marL="34371" marR="6874" marT="13748" marB="13748">
                    <a:lnL>
                      <a:noFill/>
                    </a:lnL>
                    <a:lnR>
                      <a:noFill/>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9F9FA"/>
                    </a:solidFill>
                  </a:tcPr>
                </a:tc>
              </a:tr>
              <a:tr h="219421">
                <a:tc>
                  <a:txBody>
                    <a:bodyPr/>
                    <a:lstStyle/>
                    <a:p>
                      <a:r>
                        <a:rPr lang="el-GR" sz="1300"/>
                        <a:t> </a:t>
                      </a:r>
                    </a:p>
                  </a:txBody>
                  <a:tcPr marL="13748" marR="13748" marT="13748" marB="13748">
                    <a:lnL>
                      <a:noFill/>
                    </a:lnL>
                    <a:lnR>
                      <a:noFill/>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FD700"/>
                    </a:solidFill>
                  </a:tcPr>
                </a:tc>
                <a:tc gridSpan="2">
                  <a:txBody>
                    <a:bodyPr/>
                    <a:lstStyle/>
                    <a:p>
                      <a:r>
                        <a:rPr lang="en-US" sz="1300"/>
                        <a:t>What does life really consist of?</a:t>
                      </a:r>
                    </a:p>
                  </a:txBody>
                  <a:tcPr marL="13748" marR="13748" marT="13748" marB="13748">
                    <a:lnL>
                      <a:noFill/>
                    </a:lnL>
                    <a:lnR>
                      <a:noFill/>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FD700"/>
                    </a:solidFill>
                  </a:tcPr>
                </a:tc>
                <a:tc hMerge="1">
                  <a:txBody>
                    <a:bodyPr/>
                    <a:lstStyle/>
                    <a:p>
                      <a:endParaRPr lang="el-GR"/>
                    </a:p>
                  </a:txBody>
                  <a:tcPr/>
                </a:tc>
              </a:tr>
              <a:tr h="219421">
                <a:tc>
                  <a:txBody>
                    <a:bodyPr/>
                    <a:lstStyle/>
                    <a:p>
                      <a:r>
                        <a:rPr lang="el-GR" sz="1300"/>
                        <a:t> </a:t>
                      </a:r>
                    </a:p>
                  </a:txBody>
                  <a:tcPr marL="13748" marR="13748" marT="13748" marB="13748">
                    <a:lnL>
                      <a:noFill/>
                    </a:lnL>
                    <a:lnR>
                      <a:noFill/>
                    </a:lnR>
                    <a:lnT w="9525" cap="flat" cmpd="sng" algn="ctr">
                      <a:solidFill>
                        <a:srgbClr val="DCDCDC"/>
                      </a:solidFill>
                      <a:prstDash val="solid"/>
                      <a:round/>
                      <a:headEnd type="none" w="med" len="med"/>
                      <a:tailEnd type="none" w="med" len="med"/>
                    </a:lnT>
                    <a:lnB w="9525" cap="flat" cmpd="sng" algn="ctr">
                      <a:solidFill>
                        <a:srgbClr val="DCDCE6"/>
                      </a:solidFill>
                      <a:prstDash val="solid"/>
                      <a:round/>
                      <a:headEnd type="none" w="med" len="med"/>
                      <a:tailEnd type="none" w="med" len="med"/>
                    </a:lnB>
                    <a:solidFill>
                      <a:srgbClr val="F9F9FA"/>
                    </a:solidFill>
                  </a:tcPr>
                </a:tc>
                <a:tc gridSpan="2">
                  <a:txBody>
                    <a:bodyPr/>
                    <a:lstStyle/>
                    <a:p>
                      <a:r>
                        <a:rPr lang="el-GR" sz="1300"/>
                        <a:t>Τι συνιστά πραγματικά τη ζωή;</a:t>
                      </a:r>
                    </a:p>
                  </a:txBody>
                  <a:tcPr marL="13748" marR="13748" marT="13748" marB="13748">
                    <a:lnL>
                      <a:noFill/>
                    </a:lnL>
                    <a:lnR>
                      <a:noFill/>
                    </a:lnR>
                    <a:lnT w="9525" cap="flat" cmpd="sng" algn="ctr">
                      <a:solidFill>
                        <a:srgbClr val="DCDCDC"/>
                      </a:solidFill>
                      <a:prstDash val="solid"/>
                      <a:round/>
                      <a:headEnd type="none" w="med" len="med"/>
                      <a:tailEnd type="none" w="med" len="med"/>
                    </a:lnT>
                    <a:lnB w="9525" cap="flat" cmpd="sng" algn="ctr">
                      <a:solidFill>
                        <a:srgbClr val="DCDCE6"/>
                      </a:solidFill>
                      <a:prstDash val="solid"/>
                      <a:round/>
                      <a:headEnd type="none" w="med" len="med"/>
                      <a:tailEnd type="none" w="med" len="med"/>
                    </a:lnB>
                    <a:solidFill>
                      <a:srgbClr val="F9F9FA"/>
                    </a:solidFill>
                  </a:tcPr>
                </a:tc>
                <a:tc hMerge="1">
                  <a:txBody>
                    <a:bodyPr/>
                    <a:lstStyle/>
                    <a:p>
                      <a:endParaRPr lang="el-GR"/>
                    </a:p>
                  </a:txBody>
                  <a:tcPr/>
                </a:tc>
              </a:tr>
              <a:tr h="585654">
                <a:tc>
                  <a:txBody>
                    <a:bodyPr/>
                    <a:lstStyle/>
                    <a:p>
                      <a:r>
                        <a:rPr lang="en-US" sz="1300" b="1"/>
                        <a:t>consist of [sth]</a:t>
                      </a:r>
                      <a:r>
                        <a:rPr lang="en-US" sz="1300"/>
                        <a:t> </a:t>
                      </a:r>
                      <a:r>
                        <a:rPr lang="en-US" sz="1300" i="1">
                          <a:solidFill>
                            <a:srgbClr val="0645AD"/>
                          </a:solidFill>
                        </a:rPr>
                        <a:t>vtr phrasal insep</a:t>
                      </a:r>
                      <a:endParaRPr lang="en-US" sz="1300"/>
                    </a:p>
                  </a:txBody>
                  <a:tcPr marL="34371" marR="13748" marT="54993" marB="13748">
                    <a:lnL>
                      <a:noFill/>
                    </a:lnL>
                    <a:lnR>
                      <a:noFill/>
                    </a:lnR>
                    <a:lnT w="9525" cap="flat" cmpd="sng" algn="ctr">
                      <a:solidFill>
                        <a:srgbClr val="DCDCE6"/>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2F2F7"/>
                    </a:solidFill>
                  </a:tcPr>
                </a:tc>
                <a:tc>
                  <a:txBody>
                    <a:bodyPr/>
                    <a:lstStyle/>
                    <a:p>
                      <a:r>
                        <a:rPr lang="en-US" sz="1300"/>
                        <a:t>(be made up of, comprise)</a:t>
                      </a:r>
                    </a:p>
                  </a:txBody>
                  <a:tcPr marL="13748" marR="13748" marT="54993" marB="13748">
                    <a:lnL>
                      <a:noFill/>
                    </a:lnL>
                    <a:lnR>
                      <a:noFill/>
                    </a:lnR>
                    <a:lnT w="9525" cap="flat" cmpd="sng" algn="ctr">
                      <a:solidFill>
                        <a:srgbClr val="DCDCE6"/>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2F2F7"/>
                    </a:solidFill>
                  </a:tcPr>
                </a:tc>
                <a:tc>
                  <a:txBody>
                    <a:bodyPr/>
                    <a:lstStyle/>
                    <a:p>
                      <a:r>
                        <a:rPr lang="el-GR" sz="1300">
                          <a:solidFill>
                            <a:srgbClr val="000000"/>
                          </a:solidFill>
                        </a:rPr>
                        <a:t>απαρτίζομαι, αποτελούμαι </a:t>
                      </a:r>
                      <a:r>
                        <a:rPr lang="el-GR" sz="1300" i="1">
                          <a:solidFill>
                            <a:srgbClr val="0645AD"/>
                          </a:solidFill>
                        </a:rPr>
                        <a:t>ρ αμ</a:t>
                      </a:r>
                      <a:endParaRPr lang="el-GR" sz="1300">
                        <a:solidFill>
                          <a:srgbClr val="000000"/>
                        </a:solidFill>
                      </a:endParaRPr>
                    </a:p>
                  </a:txBody>
                  <a:tcPr marL="34371" marR="6874" marT="54993" marB="13748">
                    <a:lnL>
                      <a:noFill/>
                    </a:lnL>
                    <a:lnR>
                      <a:noFill/>
                    </a:lnR>
                    <a:lnT w="9525" cap="flat" cmpd="sng" algn="ctr">
                      <a:solidFill>
                        <a:srgbClr val="DCDCE6"/>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2F2F7"/>
                    </a:solidFill>
                  </a:tcPr>
                </a:tc>
              </a:tr>
              <a:tr h="288149">
                <a:tc>
                  <a:txBody>
                    <a:bodyPr/>
                    <a:lstStyle/>
                    <a:p>
                      <a:r>
                        <a:rPr lang="el-GR" sz="1300"/>
                        <a:t> </a:t>
                      </a:r>
                    </a:p>
                  </a:txBody>
                  <a:tcPr marL="13748" marR="13748" marT="13748" marB="13748">
                    <a:lnL>
                      <a:noFill/>
                    </a:lnL>
                    <a:lnR>
                      <a:noFill/>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2F2F7"/>
                    </a:solidFill>
                  </a:tcPr>
                </a:tc>
                <a:tc gridSpan="2">
                  <a:txBody>
                    <a:bodyPr/>
                    <a:lstStyle/>
                    <a:p>
                      <a:r>
                        <a:rPr lang="en-US" sz="1300"/>
                        <a:t>This family consists of a husband, a wife, and a child.</a:t>
                      </a:r>
                    </a:p>
                  </a:txBody>
                  <a:tcPr marL="13748" marR="13748" marT="13748" marB="13748">
                    <a:lnL>
                      <a:noFill/>
                    </a:lnL>
                    <a:lnR>
                      <a:noFill/>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2F2F7"/>
                    </a:solidFill>
                  </a:tcPr>
                </a:tc>
                <a:tc hMerge="1">
                  <a:txBody>
                    <a:bodyPr/>
                    <a:lstStyle/>
                    <a:p>
                      <a:endParaRPr lang="el-GR"/>
                    </a:p>
                  </a:txBody>
                  <a:tcPr/>
                </a:tc>
              </a:tr>
              <a:tr h="288149">
                <a:tc>
                  <a:txBody>
                    <a:bodyPr/>
                    <a:lstStyle/>
                    <a:p>
                      <a:r>
                        <a:rPr lang="el-GR" sz="1300"/>
                        <a:t> </a:t>
                      </a:r>
                    </a:p>
                  </a:txBody>
                  <a:tcPr marL="13748" marR="13748" marT="13748" marB="13748">
                    <a:lnL>
                      <a:noFill/>
                    </a:lnL>
                    <a:lnR>
                      <a:noFill/>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2F2F7"/>
                    </a:solidFill>
                  </a:tcPr>
                </a:tc>
                <a:tc gridSpan="2">
                  <a:txBody>
                    <a:bodyPr/>
                    <a:lstStyle/>
                    <a:p>
                      <a:r>
                        <a:rPr lang="el-GR" sz="1300" dirty="0"/>
                        <a:t>Η οικογένεια αυτή απαρτίζεται (</a:t>
                      </a:r>
                      <a:r>
                        <a:rPr lang="el-GR" sz="1300" i="1" dirty="0" err="1"/>
                        <a:t>or</a:t>
                      </a:r>
                      <a:r>
                        <a:rPr lang="el-GR" sz="1300" i="1" dirty="0"/>
                        <a:t>: </a:t>
                      </a:r>
                      <a:r>
                        <a:rPr lang="el-GR" sz="1300" dirty="0"/>
                        <a:t>αποτελείται) από έναν</a:t>
                      </a:r>
                    </a:p>
                  </a:txBody>
                  <a:tcPr marL="13748" marR="13748" marT="13748" marB="13748">
                    <a:lnL>
                      <a:noFill/>
                    </a:lnL>
                    <a:lnR>
                      <a:noFill/>
                    </a:lnR>
                    <a:lnT w="9525" cap="flat" cmpd="sng" algn="ctr">
                      <a:solidFill>
                        <a:srgbClr val="DCDCDC"/>
                      </a:solidFill>
                      <a:prstDash val="solid"/>
                      <a:round/>
                      <a:headEnd type="none" w="med" len="med"/>
                      <a:tailEnd type="none" w="med" len="med"/>
                    </a:lnT>
                    <a:lnB w="9525" cap="flat" cmpd="sng" algn="ctr">
                      <a:solidFill>
                        <a:srgbClr val="DCDCDC"/>
                      </a:solidFill>
                      <a:prstDash val="solid"/>
                      <a:round/>
                      <a:headEnd type="none" w="med" len="med"/>
                      <a:tailEnd type="none" w="med" len="med"/>
                    </a:lnB>
                    <a:solidFill>
                      <a:srgbClr val="F2F2F7"/>
                    </a:solidFill>
                  </a:tcPr>
                </a:tc>
                <a:tc hMerge="1">
                  <a:txBody>
                    <a:bodyPr/>
                    <a:lstStyle/>
                    <a:p>
                      <a:endParaRPr lang="el-GR"/>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00166" y="714356"/>
            <a:ext cx="6686549" cy="857256"/>
          </a:xfrm>
        </p:spPr>
        <p:txBody>
          <a:bodyPr>
            <a:normAutofit/>
          </a:bodyPr>
          <a:lstStyle/>
          <a:p>
            <a:r>
              <a:rPr lang="el-GR" sz="4400" dirty="0" smtClean="0">
                <a:solidFill>
                  <a:schemeClr val="tx1"/>
                </a:solidFill>
                <a:latin typeface="Calibri" pitchFamily="34" charset="0"/>
                <a:cs typeface="Calibri" pitchFamily="34" charset="0"/>
              </a:rPr>
              <a:t>Πχ3. </a:t>
            </a:r>
            <a:r>
              <a:rPr lang="en-US" sz="44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constitute</a:t>
            </a:r>
            <a:endParaRPr lang="el-GR" sz="4400" b="1" dirty="0">
              <a:solidFill>
                <a:srgbClr val="FF0000"/>
              </a:solidFill>
              <a:effectLst>
                <a:outerShdw blurRad="38100" dist="38100" dir="2700000" algn="tl">
                  <a:srgbClr val="000000">
                    <a:alpha val="43137"/>
                  </a:srgbClr>
                </a:outerShdw>
              </a:effectLst>
              <a:latin typeface="Calibri" pitchFamily="34" charset="0"/>
              <a:cs typeface="Calibri" pitchFamily="34" charset="0"/>
            </a:endParaRPr>
          </a:p>
        </p:txBody>
      </p:sp>
      <p:sp>
        <p:nvSpPr>
          <p:cNvPr id="3" name="2 - Θέση κειμένου"/>
          <p:cNvSpPr>
            <a:spLocks noGrp="1"/>
          </p:cNvSpPr>
          <p:nvPr>
            <p:ph type="body" idx="1"/>
          </p:nvPr>
        </p:nvSpPr>
        <p:spPr>
          <a:xfrm>
            <a:off x="1500166" y="2000240"/>
            <a:ext cx="7143800" cy="3905398"/>
          </a:xfrm>
        </p:spPr>
        <p:txBody>
          <a:bodyPr>
            <a:normAutofit fontScale="85000" lnSpcReduction="20000"/>
          </a:bodyPr>
          <a:lstStyle/>
          <a:p>
            <a:r>
              <a:rPr lang="en-US" sz="2000" b="1" dirty="0" smtClean="0">
                <a:solidFill>
                  <a:schemeClr val="tx1"/>
                </a:solidFill>
                <a:latin typeface="Calibri" pitchFamily="34" charset="0"/>
                <a:cs typeface="Calibri" pitchFamily="34" charset="0"/>
              </a:rPr>
              <a:t>[</a:t>
            </a:r>
            <a:r>
              <a:rPr lang="en-US" sz="2000" b="1" dirty="0" err="1" smtClean="0">
                <a:solidFill>
                  <a:schemeClr val="tx1"/>
                </a:solidFill>
                <a:latin typeface="Calibri" pitchFamily="34" charset="0"/>
                <a:cs typeface="Calibri" pitchFamily="34" charset="0"/>
              </a:rPr>
              <a:t>sth</a:t>
            </a:r>
            <a:r>
              <a:rPr lang="en-US" sz="2000" b="1" dirty="0" smtClean="0">
                <a:solidFill>
                  <a:schemeClr val="tx1"/>
                </a:solidFill>
                <a:latin typeface="Calibri" pitchFamily="34" charset="0"/>
                <a:cs typeface="Calibri" pitchFamily="34" charset="0"/>
              </a:rPr>
              <a:t>]</a:t>
            </a:r>
            <a:r>
              <a:rPr lang="en-US" sz="2000" b="1" dirty="0" smtClean="0">
                <a:solidFill>
                  <a:schemeClr val="tx1"/>
                </a:solidFill>
                <a:latin typeface="Calibri" pitchFamily="34" charset="0"/>
                <a:cs typeface="Calibri" pitchFamily="34" charset="0"/>
                <a:hlinkClick r:id="rId2" tooltip="conjugate constitute"/>
              </a:rPr>
              <a:t>⇒</a:t>
            </a:r>
            <a:r>
              <a:rPr lang="en-US" sz="2000" dirty="0" smtClean="0">
                <a:solidFill>
                  <a:schemeClr val="tx1"/>
                </a:solidFill>
                <a:latin typeface="Calibri" pitchFamily="34" charset="0"/>
                <a:cs typeface="Calibri" pitchFamily="34" charset="0"/>
              </a:rPr>
              <a:t> </a:t>
            </a:r>
            <a:r>
              <a:rPr lang="en-US" sz="2000" i="1" dirty="0" err="1" smtClean="0">
                <a:solidFill>
                  <a:schemeClr val="tx1"/>
                </a:solidFill>
                <a:latin typeface="Calibri" pitchFamily="34" charset="0"/>
                <a:cs typeface="Calibri" pitchFamily="34" charset="0"/>
              </a:rPr>
              <a:t>vtr</a:t>
            </a:r>
            <a:r>
              <a:rPr lang="en-US" sz="2000" dirty="0" smtClean="0">
                <a:solidFill>
                  <a:schemeClr val="tx1"/>
                </a:solidFill>
                <a:latin typeface="Calibri" pitchFamily="34" charset="0"/>
                <a:cs typeface="Calibri" pitchFamily="34" charset="0"/>
              </a:rPr>
              <a:t>(form, be)</a:t>
            </a:r>
            <a:r>
              <a:rPr lang="el-GR" sz="2000" dirty="0" smtClean="0">
                <a:solidFill>
                  <a:schemeClr val="tx1"/>
                </a:solidFill>
                <a:latin typeface="Calibri" pitchFamily="34" charset="0"/>
                <a:cs typeface="Calibri" pitchFamily="34" charset="0"/>
              </a:rPr>
              <a:t>συνιστώ </a:t>
            </a:r>
            <a:endParaRPr lang="en-US" sz="2000" dirty="0" smtClean="0">
              <a:solidFill>
                <a:schemeClr val="tx1"/>
              </a:solidFill>
              <a:latin typeface="Calibri" pitchFamily="34" charset="0"/>
              <a:cs typeface="Calibri" pitchFamily="34" charset="0"/>
            </a:endParaRPr>
          </a:p>
          <a:p>
            <a:r>
              <a:rPr lang="el-GR" sz="2000" i="1" dirty="0" smtClean="0">
                <a:solidFill>
                  <a:schemeClr val="tx1"/>
                </a:solidFill>
                <a:latin typeface="Calibri" pitchFamily="34" charset="0"/>
                <a:cs typeface="Calibri" pitchFamily="34" charset="0"/>
              </a:rPr>
              <a:t>ρ μ</a:t>
            </a:r>
            <a:r>
              <a:rPr lang="el-GR" sz="2000" dirty="0" smtClean="0">
                <a:solidFill>
                  <a:schemeClr val="tx1"/>
                </a:solidFill>
                <a:latin typeface="Calibri" pitchFamily="34" charset="0"/>
                <a:cs typeface="Calibri" pitchFamily="34" charset="0"/>
              </a:rPr>
              <a:t>  απαρτίζω, αποτελώ </a:t>
            </a:r>
            <a:endParaRPr lang="en-US" sz="2000" i="1" dirty="0" smtClean="0">
              <a:solidFill>
                <a:schemeClr val="tx1"/>
              </a:solidFill>
              <a:latin typeface="Calibri" pitchFamily="34" charset="0"/>
              <a:cs typeface="Calibri" pitchFamily="34" charset="0"/>
            </a:endParaRPr>
          </a:p>
          <a:p>
            <a:r>
              <a:rPr lang="en-US" sz="2000" dirty="0" smtClean="0">
                <a:solidFill>
                  <a:schemeClr val="tx1"/>
                </a:solidFill>
                <a:latin typeface="Calibri" pitchFamily="34" charset="0"/>
                <a:cs typeface="Calibri" pitchFamily="34" charset="0"/>
              </a:rPr>
              <a:t>The states that constitute this country each have their own culture. </a:t>
            </a:r>
          </a:p>
          <a:p>
            <a:r>
              <a:rPr lang="el-GR" sz="2000" dirty="0" smtClean="0">
                <a:solidFill>
                  <a:schemeClr val="tx1"/>
                </a:solidFill>
                <a:latin typeface="Calibri" pitchFamily="34" charset="0"/>
                <a:cs typeface="Calibri" pitchFamily="34" charset="0"/>
              </a:rPr>
              <a:t>Το κάθε ένα κρατίδιο που απαρτίζει αυτή τη χώρα έχει τον δικό του πολιτισμό. </a:t>
            </a:r>
          </a:p>
          <a:p>
            <a:pPr fontAlgn="t"/>
            <a:r>
              <a:rPr lang="en-US" sz="2000" b="1" dirty="0" smtClean="0">
                <a:solidFill>
                  <a:schemeClr val="tx1"/>
                </a:solidFill>
                <a:latin typeface="Calibri" pitchFamily="34" charset="0"/>
                <a:cs typeface="Calibri" pitchFamily="34" charset="0"/>
              </a:rPr>
              <a:t>Synonyms: </a:t>
            </a:r>
            <a:r>
              <a:rPr lang="en-US" sz="2000" dirty="0" smtClean="0">
                <a:solidFill>
                  <a:schemeClr val="tx1"/>
                </a:solidFill>
                <a:latin typeface="Calibri" pitchFamily="34" charset="0"/>
                <a:cs typeface="Calibri" pitchFamily="34" charset="0"/>
                <a:hlinkClick r:id="rId3"/>
              </a:rPr>
              <a:t>establish</a:t>
            </a:r>
            <a:r>
              <a:rPr lang="en-US" sz="2000" dirty="0" smtClean="0">
                <a:solidFill>
                  <a:schemeClr val="tx1"/>
                </a:solidFill>
                <a:latin typeface="Calibri" pitchFamily="34" charset="0"/>
                <a:cs typeface="Calibri" pitchFamily="34" charset="0"/>
              </a:rPr>
              <a:t>, </a:t>
            </a:r>
            <a:r>
              <a:rPr lang="en-US" sz="2000" dirty="0" smtClean="0">
                <a:solidFill>
                  <a:schemeClr val="tx1"/>
                </a:solidFill>
                <a:latin typeface="Calibri" pitchFamily="34" charset="0"/>
                <a:cs typeface="Calibri" pitchFamily="34" charset="0"/>
                <a:hlinkClick r:id="rId4"/>
              </a:rPr>
              <a:t>develop</a:t>
            </a:r>
            <a:r>
              <a:rPr lang="en-US" sz="2000" dirty="0" smtClean="0">
                <a:solidFill>
                  <a:schemeClr val="tx1"/>
                </a:solidFill>
                <a:latin typeface="Calibri" pitchFamily="34" charset="0"/>
                <a:cs typeface="Calibri" pitchFamily="34" charset="0"/>
              </a:rPr>
              <a:t>, </a:t>
            </a:r>
            <a:r>
              <a:rPr lang="en-US" sz="2000" dirty="0" smtClean="0">
                <a:solidFill>
                  <a:schemeClr val="tx1"/>
                </a:solidFill>
                <a:latin typeface="Calibri" pitchFamily="34" charset="0"/>
                <a:cs typeface="Calibri" pitchFamily="34" charset="0"/>
                <a:hlinkClick r:id="rId5"/>
              </a:rPr>
              <a:t>create</a:t>
            </a:r>
            <a:r>
              <a:rPr lang="en-US" sz="2000" dirty="0" smtClean="0">
                <a:solidFill>
                  <a:schemeClr val="tx1"/>
                </a:solidFill>
                <a:latin typeface="Calibri" pitchFamily="34" charset="0"/>
                <a:cs typeface="Calibri" pitchFamily="34" charset="0"/>
              </a:rPr>
              <a:t>, </a:t>
            </a:r>
            <a:r>
              <a:rPr lang="en-US" sz="2000" dirty="0" smtClean="0">
                <a:solidFill>
                  <a:schemeClr val="tx1"/>
                </a:solidFill>
                <a:latin typeface="Calibri" pitchFamily="34" charset="0"/>
                <a:cs typeface="Calibri" pitchFamily="34" charset="0"/>
                <a:hlinkClick r:id="rId6"/>
              </a:rPr>
              <a:t>set up</a:t>
            </a:r>
            <a:r>
              <a:rPr lang="en-US" sz="2000" dirty="0" smtClean="0">
                <a:solidFill>
                  <a:schemeClr val="tx1"/>
                </a:solidFill>
                <a:latin typeface="Calibri" pitchFamily="34" charset="0"/>
                <a:cs typeface="Calibri" pitchFamily="34" charset="0"/>
              </a:rPr>
              <a:t>, </a:t>
            </a:r>
            <a:r>
              <a:rPr lang="en-US" sz="2000" dirty="0" smtClean="0">
                <a:solidFill>
                  <a:schemeClr val="tx1"/>
                </a:solidFill>
                <a:latin typeface="Calibri" pitchFamily="34" charset="0"/>
                <a:cs typeface="Calibri" pitchFamily="34" charset="0"/>
                <a:hlinkClick r:id="rId7"/>
              </a:rPr>
              <a:t>organize</a:t>
            </a:r>
            <a:r>
              <a:rPr lang="en-US" sz="2000" dirty="0" smtClean="0">
                <a:solidFill>
                  <a:schemeClr val="tx1"/>
                </a:solidFill>
                <a:latin typeface="Calibri" pitchFamily="34" charset="0"/>
                <a:cs typeface="Calibri" pitchFamily="34" charset="0"/>
              </a:rPr>
              <a:t>, </a:t>
            </a:r>
          </a:p>
          <a:p>
            <a:pPr fontAlgn="t"/>
            <a:r>
              <a:rPr lang="en-US" sz="2000" b="1" dirty="0" smtClean="0">
                <a:solidFill>
                  <a:schemeClr val="tx1"/>
                </a:solidFill>
                <a:latin typeface="Calibri" pitchFamily="34" charset="0"/>
                <a:cs typeface="Calibri" pitchFamily="34" charset="0"/>
              </a:rPr>
              <a:t>Collocations: </a:t>
            </a:r>
            <a:endParaRPr lang="el-GR" sz="2000" b="1" dirty="0" smtClean="0">
              <a:solidFill>
                <a:schemeClr val="tx1"/>
              </a:solidFill>
              <a:latin typeface="Calibri" pitchFamily="34" charset="0"/>
              <a:cs typeface="Calibri" pitchFamily="34" charset="0"/>
            </a:endParaRPr>
          </a:p>
          <a:p>
            <a:pPr fontAlgn="t"/>
            <a:r>
              <a:rPr lang="en-US" sz="2000" dirty="0" smtClean="0">
                <a:solidFill>
                  <a:schemeClr val="tx1"/>
                </a:solidFill>
                <a:latin typeface="Calibri" pitchFamily="34" charset="0"/>
                <a:cs typeface="Calibri" pitchFamily="34" charset="0"/>
              </a:rPr>
              <a:t>(does not) constitute </a:t>
            </a:r>
            <a:r>
              <a:rPr lang="en-US" sz="2000" dirty="0" smtClean="0">
                <a:solidFill>
                  <a:srgbClr val="0070C0"/>
                </a:solidFill>
                <a:latin typeface="Calibri" pitchFamily="34" charset="0"/>
                <a:cs typeface="Calibri" pitchFamily="34" charset="0"/>
              </a:rPr>
              <a:t>approval, acceptance, an endorsement</a:t>
            </a:r>
            <a:r>
              <a:rPr lang="en-US" sz="2000" dirty="0" smtClean="0">
                <a:solidFill>
                  <a:schemeClr val="tx1"/>
                </a:solidFill>
                <a:latin typeface="Calibri" pitchFamily="34" charset="0"/>
                <a:cs typeface="Calibri" pitchFamily="34" charset="0"/>
              </a:rPr>
              <a:t>, </a:t>
            </a:r>
            <a:endParaRPr lang="el-GR" sz="2000" dirty="0" smtClean="0">
              <a:solidFill>
                <a:schemeClr val="tx1"/>
              </a:solidFill>
              <a:latin typeface="Calibri" pitchFamily="34" charset="0"/>
              <a:cs typeface="Calibri" pitchFamily="34" charset="0"/>
            </a:endParaRPr>
          </a:p>
          <a:p>
            <a:pPr fontAlgn="t"/>
            <a:r>
              <a:rPr lang="en-US" sz="2000" dirty="0" smtClean="0">
                <a:solidFill>
                  <a:schemeClr val="tx1"/>
                </a:solidFill>
                <a:latin typeface="Calibri" pitchFamily="34" charset="0"/>
                <a:cs typeface="Calibri" pitchFamily="34" charset="0"/>
              </a:rPr>
              <a:t>enough [</a:t>
            </a:r>
            <a:r>
              <a:rPr lang="en-US" sz="2000" dirty="0" smtClean="0">
                <a:solidFill>
                  <a:srgbClr val="0070C0"/>
                </a:solidFill>
                <a:latin typeface="Calibri" pitchFamily="34" charset="0"/>
                <a:cs typeface="Calibri" pitchFamily="34" charset="0"/>
              </a:rPr>
              <a:t>votes, members</a:t>
            </a:r>
            <a:r>
              <a:rPr lang="en-US" sz="2000" dirty="0" smtClean="0">
                <a:solidFill>
                  <a:schemeClr val="tx1"/>
                </a:solidFill>
                <a:latin typeface="Calibri" pitchFamily="34" charset="0"/>
                <a:cs typeface="Calibri" pitchFamily="34" charset="0"/>
              </a:rPr>
              <a:t>] to constitute a majority, </a:t>
            </a:r>
            <a:endParaRPr lang="el-GR" sz="2000" dirty="0" smtClean="0">
              <a:solidFill>
                <a:schemeClr val="tx1"/>
              </a:solidFill>
              <a:latin typeface="Calibri" pitchFamily="34" charset="0"/>
              <a:cs typeface="Calibri" pitchFamily="34" charset="0"/>
            </a:endParaRPr>
          </a:p>
          <a:p>
            <a:pPr fontAlgn="t"/>
            <a:r>
              <a:rPr lang="en-US" sz="2000" dirty="0" smtClean="0">
                <a:solidFill>
                  <a:schemeClr val="tx1"/>
                </a:solidFill>
                <a:latin typeface="Calibri" pitchFamily="34" charset="0"/>
                <a:cs typeface="Calibri" pitchFamily="34" charset="0"/>
              </a:rPr>
              <a:t>constitutes a </a:t>
            </a:r>
            <a:r>
              <a:rPr lang="en-US" sz="2000" dirty="0" smtClean="0">
                <a:solidFill>
                  <a:srgbClr val="0070C0"/>
                </a:solidFill>
                <a:latin typeface="Calibri" pitchFamily="34" charset="0"/>
                <a:cs typeface="Calibri" pitchFamily="34" charset="0"/>
              </a:rPr>
              <a:t>threat, violation, failure</a:t>
            </a:r>
            <a:endParaRPr lang="en-US" sz="2000" dirty="0" smtClean="0">
              <a:solidFill>
                <a:schemeClr val="tx1"/>
              </a:solidFill>
              <a:latin typeface="Calibri" pitchFamily="34" charset="0"/>
              <a:cs typeface="Calibri" pitchFamily="34" charset="0"/>
            </a:endParaRPr>
          </a:p>
          <a:p>
            <a:pPr fontAlgn="t"/>
            <a:endParaRPr lang="en-US" sz="2000" dirty="0" smtClean="0">
              <a:solidFill>
                <a:schemeClr val="tx1"/>
              </a:solidFill>
              <a:latin typeface="Calibri" pitchFamily="34" charset="0"/>
              <a:cs typeface="Calibri" pitchFamily="34" charset="0"/>
            </a:endParaRPr>
          </a:p>
          <a:p>
            <a:pPr algn="r" fontAlgn="t"/>
            <a:r>
              <a:rPr lang="en-US" sz="2000" dirty="0" smtClean="0">
                <a:solidFill>
                  <a:schemeClr val="tx1"/>
                </a:solidFill>
                <a:latin typeface="Calibri" pitchFamily="34" charset="0"/>
                <a:cs typeface="Calibri" pitchFamily="34" charset="0"/>
                <a:hlinkClick r:id="rId8"/>
              </a:rPr>
              <a:t>http://www.wordreference.com/engr/constitute</a:t>
            </a:r>
            <a:r>
              <a:rPr lang="en-US" sz="2000" dirty="0" smtClean="0">
                <a:solidFill>
                  <a:schemeClr val="tx1"/>
                </a:solidFill>
                <a:latin typeface="Calibri" pitchFamily="34" charset="0"/>
                <a:cs typeface="Calibri" pitchFamily="34" charset="0"/>
              </a:rPr>
              <a:t> </a:t>
            </a:r>
          </a:p>
          <a:p>
            <a:endParaRPr lang="el-GR" sz="2000" dirty="0">
              <a:solidFill>
                <a:schemeClr val="tx1"/>
              </a:solidFill>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44694" y="624110"/>
            <a:ext cx="6683765" cy="804626"/>
          </a:xfrm>
        </p:spPr>
        <p:txBody>
          <a:bodyPr/>
          <a:lstStyle/>
          <a:p>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3</a:t>
            </a:r>
            <a:r>
              <a:rPr lang="en-US"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Terminology</a:t>
            </a:r>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t>
            </a: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Ορολογία</a:t>
            </a:r>
            <a:endParaRPr lang="el-GR" sz="2800" b="1" dirty="0">
              <a:solidFill>
                <a:srgbClr val="FF0000"/>
              </a:solidFill>
              <a:effectLst>
                <a:outerShdw blurRad="38100" dist="38100" dir="2700000" algn="tl">
                  <a:srgbClr val="000000">
                    <a:alpha val="43137"/>
                  </a:srgbClr>
                </a:outerShdw>
              </a:effectLst>
              <a:latin typeface="Calibri" pitchFamily="34" charset="0"/>
              <a:cs typeface="Calibri" pitchFamily="34" charset="0"/>
            </a:endParaRPr>
          </a:p>
        </p:txBody>
      </p:sp>
      <p:sp>
        <p:nvSpPr>
          <p:cNvPr id="47105" name="Rectangle 1"/>
          <p:cNvSpPr>
            <a:spLocks noChangeArrowheads="1"/>
          </p:cNvSpPr>
          <p:nvPr/>
        </p:nvSpPr>
        <p:spPr bwMode="auto">
          <a:xfrm>
            <a:off x="1214414" y="1500174"/>
            <a:ext cx="7572428"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Την ορολογία μπορούμε να την φανταστούμε αν γνωρίζουμε τον όρο στην γλώσσα </a:t>
            </a:r>
            <a:r>
              <a:rPr lang="el-GR" sz="1600" dirty="0" smtClean="0">
                <a:latin typeface="Calibri" pitchFamily="34" charset="0"/>
                <a:ea typeface="Calibri" pitchFamily="34" charset="0"/>
                <a:cs typeface="Calibri" pitchFamily="34" charset="0"/>
              </a:rPr>
              <a:t>μας </a:t>
            </a: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In academia, the field of public administration consists of a number of sub-fields:[9]</a:t>
            </a: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Organizational theory</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in public administration is the study of the structure of governmental entities and the many particulars inculcated in them.</a:t>
            </a: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Ethics</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in public administration serves as a </a:t>
            </a:r>
            <a:r>
              <a:rPr kumimoji="0" lang="en-US" sz="16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normative approach</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to decision making.</a:t>
            </a: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Public budgeting</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is the activity within a government that seeks to allocate scarce resources among unlimited demands.</a:t>
            </a:r>
            <a:endPar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Ως</a:t>
            </a: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επιμέρους επιστημονικός κλάδος της διοικητικής επιστήμης, η «δημόσια διοίκηση» ενδιαφέρεται και επιχειρεί να περιγράψει τον τρόπο με τον οποίο πολιτικοί (κυβερνητικοί) και διοικητικοί θεσμοί και στελέχη του Κράτους συνεργάζονται για τη σχεδίαση και εφαρμογή προγραμμάτων και αποφάσεων για την αντιμετώπιση δημόσιων προβλημάτων.[ ….]</a:t>
            </a: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Η </a:t>
            </a:r>
            <a:r>
              <a:rPr kumimoji="0" lang="el-GR" sz="16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οργανωσιακή</a:t>
            </a: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θεωρία της δημόσιας διοίκησης αφορά στην μελέτη της δομής των κυβερνητικών οντοτήτων. Η ηθική στη δημόσια διοίκηση αποτελεί κανονιστική προσέγγιση στη λήψη αποφάσεων. Ο δημοσιονομικός προϋπολογισμός σχετίζεται με τους χειρισμούς μιας κυβέρνησης να διαθέσει περιορισμένους πόρους για να καλύψει απεριόριστες ανάγκες.</a:t>
            </a: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835696" y="1844824"/>
            <a:ext cx="6686549" cy="1584176"/>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l-GR" b="1" dirty="0" smtClean="0">
                <a:solidFill>
                  <a:schemeClr val="accent1"/>
                </a:solidFill>
              </a:rPr>
              <a:t>Πώς να διαβάζω με επιτυχία</a:t>
            </a:r>
            <a:r>
              <a:rPr lang="en-US" b="1" dirty="0" smtClean="0"/>
              <a:t/>
            </a:r>
            <a:br>
              <a:rPr lang="en-US" b="1" dirty="0" smtClean="0"/>
            </a:br>
            <a:r>
              <a:rPr lang="en-US" b="1" dirty="0" smtClean="0"/>
              <a:t/>
            </a:r>
            <a:br>
              <a:rPr lang="en-US" b="1" dirty="0" smtClean="0"/>
            </a:br>
            <a:endParaRPr lang="el-GR" b="1" dirty="0"/>
          </a:p>
        </p:txBody>
      </p:sp>
      <p:pic>
        <p:nvPicPr>
          <p:cNvPr id="18436" name="Picture 4" descr="Image result for bibliography clipart"/>
          <p:cNvPicPr>
            <a:picLocks noChangeAspect="1" noChangeArrowheads="1"/>
          </p:cNvPicPr>
          <p:nvPr/>
        </p:nvPicPr>
        <p:blipFill>
          <a:blip r:embed="rId2" cstate="print"/>
          <a:srcRect/>
          <a:stretch>
            <a:fillRect/>
          </a:stretch>
        </p:blipFill>
        <p:spPr bwMode="auto">
          <a:xfrm>
            <a:off x="6300192" y="4653136"/>
            <a:ext cx="2372699" cy="1872208"/>
          </a:xfrm>
          <a:prstGeom prst="rect">
            <a:avLst/>
          </a:prstGeom>
          <a:noFill/>
        </p:spPr>
      </p:pic>
      <p:sp>
        <p:nvSpPr>
          <p:cNvPr id="5" name="4 - Ορθογώνιο"/>
          <p:cNvSpPr/>
          <p:nvPr/>
        </p:nvSpPr>
        <p:spPr>
          <a:xfrm>
            <a:off x="2286000" y="2828836"/>
            <a:ext cx="4572000" cy="1938992"/>
          </a:xfrm>
          <a:prstGeom prst="rect">
            <a:avLst/>
          </a:prstGeom>
        </p:spPr>
        <p:txBody>
          <a:bodyPr>
            <a:spAutoFit/>
          </a:bodyPr>
          <a:lstStyle/>
          <a:p>
            <a:pPr>
              <a:buNone/>
            </a:pPr>
            <a:r>
              <a:rPr lang="en-US" sz="2400" dirty="0" smtClean="0">
                <a:latin typeface="Calibri" pitchFamily="34" charset="0"/>
                <a:cs typeface="Calibri" pitchFamily="34" charset="0"/>
              </a:rPr>
              <a:t>1- </a:t>
            </a:r>
            <a:r>
              <a:rPr lang="el-GR" sz="2400" dirty="0" smtClean="0">
                <a:latin typeface="Calibri" pitchFamily="34" charset="0"/>
                <a:cs typeface="Calibri" pitchFamily="34" charset="0"/>
              </a:rPr>
              <a:t>Στρατηγικές ανάγνωσης</a:t>
            </a:r>
            <a:endParaRPr lang="en-US" sz="2400" dirty="0" smtClean="0">
              <a:latin typeface="Calibri" pitchFamily="34" charset="0"/>
              <a:cs typeface="Calibri" pitchFamily="34" charset="0"/>
            </a:endParaRPr>
          </a:p>
          <a:p>
            <a:pPr>
              <a:buNone/>
            </a:pPr>
            <a:r>
              <a:rPr lang="en-US" sz="2400" dirty="0" smtClean="0">
                <a:latin typeface="Calibri" pitchFamily="34" charset="0"/>
                <a:cs typeface="Calibri" pitchFamily="34" charset="0"/>
              </a:rPr>
              <a:t>2- </a:t>
            </a:r>
            <a:r>
              <a:rPr lang="el-GR" sz="2400" dirty="0" smtClean="0">
                <a:latin typeface="Calibri" pitchFamily="34" charset="0"/>
                <a:cs typeface="Calibri" pitchFamily="34" charset="0"/>
              </a:rPr>
              <a:t>μαθαίνω ακαδημαϊκό λεξιλόγιο</a:t>
            </a:r>
            <a:endParaRPr lang="en-US" sz="2400" dirty="0" smtClean="0">
              <a:latin typeface="Calibri" pitchFamily="34" charset="0"/>
              <a:cs typeface="Calibri" pitchFamily="34" charset="0"/>
            </a:endParaRPr>
          </a:p>
          <a:p>
            <a:pPr>
              <a:buNone/>
            </a:pPr>
            <a:r>
              <a:rPr lang="en-US" sz="2400" dirty="0" smtClean="0">
                <a:latin typeface="Calibri" pitchFamily="34" charset="0"/>
                <a:cs typeface="Calibri" pitchFamily="34" charset="0"/>
              </a:rPr>
              <a:t>3- </a:t>
            </a:r>
            <a:r>
              <a:rPr lang="el-GR" sz="2400" dirty="0" smtClean="0">
                <a:latin typeface="Calibri" pitchFamily="34" charset="0"/>
                <a:cs typeface="Calibri" pitchFamily="34" charset="0"/>
              </a:rPr>
              <a:t>ορολογία</a:t>
            </a:r>
            <a:endParaRPr lang="en-US" sz="2400" dirty="0" smtClean="0">
              <a:latin typeface="Calibri" pitchFamily="34" charset="0"/>
              <a:cs typeface="Calibri" pitchFamily="34" charset="0"/>
            </a:endParaRPr>
          </a:p>
          <a:p>
            <a:pPr>
              <a:buNone/>
            </a:pPr>
            <a:r>
              <a:rPr lang="en-US" sz="2400" dirty="0" smtClean="0">
                <a:latin typeface="Calibri" pitchFamily="34" charset="0"/>
                <a:cs typeface="Calibri" pitchFamily="34" charset="0"/>
              </a:rPr>
              <a:t>4- </a:t>
            </a:r>
            <a:r>
              <a:rPr lang="el-GR" sz="2400" dirty="0" smtClean="0">
                <a:latin typeface="Calibri" pitchFamily="34" charset="0"/>
                <a:cs typeface="Calibri" pitchFamily="34" charset="0"/>
              </a:rPr>
              <a:t>μεταφραστικά εργαλεία (</a:t>
            </a:r>
            <a:r>
              <a:rPr lang="en-US" sz="2400" dirty="0" err="1" smtClean="0">
                <a:latin typeface="Calibri" pitchFamily="34" charset="0"/>
                <a:cs typeface="Calibri" pitchFamily="34" charset="0"/>
              </a:rPr>
              <a:t>glosbe</a:t>
            </a:r>
            <a:r>
              <a:rPr lang="en-US" sz="2400" dirty="0" smtClean="0">
                <a:latin typeface="Calibri" pitchFamily="34" charset="0"/>
                <a:cs typeface="Calibri" pitchFamily="34" charset="0"/>
              </a:rPr>
              <a:t>, IATE, </a:t>
            </a:r>
            <a:r>
              <a:rPr lang="en-US" sz="2400" dirty="0" err="1" smtClean="0">
                <a:latin typeface="Calibri" pitchFamily="34" charset="0"/>
                <a:cs typeface="Calibri" pitchFamily="34" charset="0"/>
              </a:rPr>
              <a:t>linguee</a:t>
            </a:r>
            <a:r>
              <a:rPr lang="en-US" sz="2400" dirty="0" smtClean="0">
                <a:latin typeface="Calibri" pitchFamily="34" charset="0"/>
                <a:cs typeface="Calibri" pitchFamily="34" charset="0"/>
              </a:rPr>
              <a:t>)</a:t>
            </a:r>
            <a:endParaRPr lang="en-US" sz="2400" dirty="0" smtClean="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44694" y="624110"/>
            <a:ext cx="6683765" cy="804626"/>
          </a:xfrm>
        </p:spPr>
        <p:txBody>
          <a:bodyPr/>
          <a:lstStyle/>
          <a:p>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3</a:t>
            </a:r>
            <a:r>
              <a:rPr lang="en-US"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Terminology</a:t>
            </a:r>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t>
            </a: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Ορολογία</a:t>
            </a:r>
            <a:endParaRPr lang="el-GR" sz="2800" b="1" dirty="0">
              <a:solidFill>
                <a:srgbClr val="FF0000"/>
              </a:solidFill>
              <a:effectLst>
                <a:outerShdw blurRad="38100" dist="38100" dir="2700000" algn="tl">
                  <a:srgbClr val="000000">
                    <a:alpha val="43137"/>
                  </a:srgbClr>
                </a:outerShdw>
              </a:effectLst>
              <a:latin typeface="Calibri" pitchFamily="34" charset="0"/>
              <a:cs typeface="Calibri" pitchFamily="34" charset="0"/>
            </a:endParaRPr>
          </a:p>
        </p:txBody>
      </p:sp>
      <p:sp>
        <p:nvSpPr>
          <p:cNvPr id="47105" name="Rectangle 1"/>
          <p:cNvSpPr>
            <a:spLocks noChangeArrowheads="1"/>
          </p:cNvSpPr>
          <p:nvPr/>
        </p:nvSpPr>
        <p:spPr bwMode="auto">
          <a:xfrm>
            <a:off x="1214414" y="1500174"/>
            <a:ext cx="7572428"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Την ορολογία μπορούμε να την φανταστούμε αν γνωρίζουμε τον όρο στην γλώσσα </a:t>
            </a:r>
            <a:r>
              <a:rPr lang="el-GR" sz="1600" dirty="0" smtClean="0">
                <a:latin typeface="Calibri" pitchFamily="34" charset="0"/>
                <a:ea typeface="Calibri" pitchFamily="34" charset="0"/>
                <a:cs typeface="Calibri" pitchFamily="34" charset="0"/>
              </a:rPr>
              <a:t>μας </a:t>
            </a: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In academia, the field of public administration consists of a number of sub-fields:[9]</a:t>
            </a: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accent2"/>
                </a:solidFill>
                <a:effectLst/>
                <a:latin typeface="Calibri" pitchFamily="34" charset="0"/>
                <a:ea typeface="Calibri" pitchFamily="34" charset="0"/>
                <a:cs typeface="Calibri" pitchFamily="34" charset="0"/>
              </a:rPr>
              <a:t>Organizational theory</a:t>
            </a:r>
            <a:r>
              <a:rPr kumimoji="0" lang="en-US" sz="1600" b="0" i="0" u="none" strike="noStrike" cap="none" normalizeH="0" baseline="0" dirty="0" smtClean="0">
                <a:ln>
                  <a:noFill/>
                </a:ln>
                <a:solidFill>
                  <a:schemeClr val="accent2"/>
                </a:solidFill>
                <a:effectLst/>
                <a:latin typeface="Calibri" pitchFamily="34" charset="0"/>
                <a:ea typeface="Calibri" pitchFamily="34" charset="0"/>
                <a:cs typeface="Calibri" pitchFamily="34" charset="0"/>
              </a:rPr>
              <a:t>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in public administration is the study of the structure of governmental entities and the many particulars inculcated in them.</a:t>
            </a: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70C0"/>
                </a:solidFill>
                <a:effectLst/>
                <a:latin typeface="Calibri" pitchFamily="34" charset="0"/>
                <a:ea typeface="Calibri" pitchFamily="34" charset="0"/>
                <a:cs typeface="Calibri" pitchFamily="34" charset="0"/>
              </a:rPr>
              <a:t>Ethics</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in public administration serves as a </a:t>
            </a:r>
            <a:r>
              <a:rPr kumimoji="0" lang="en-US" sz="1600" b="1" i="0" u="none" strike="noStrike" cap="none" normalizeH="0" baseline="0" dirty="0" smtClean="0">
                <a:ln>
                  <a:noFill/>
                </a:ln>
                <a:solidFill>
                  <a:srgbClr val="7030A0"/>
                </a:solidFill>
                <a:effectLst/>
                <a:latin typeface="Calibri" pitchFamily="34" charset="0"/>
                <a:ea typeface="Calibri" pitchFamily="34" charset="0"/>
                <a:cs typeface="Calibri" pitchFamily="34" charset="0"/>
              </a:rPr>
              <a:t>normative</a:t>
            </a:r>
            <a:r>
              <a:rPr kumimoji="0" lang="en-US" sz="1600" b="1"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approach</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to decision making.</a:t>
            </a: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B050"/>
                </a:solidFill>
                <a:effectLst/>
                <a:latin typeface="Calibri" pitchFamily="34" charset="0"/>
                <a:ea typeface="Calibri" pitchFamily="34" charset="0"/>
                <a:cs typeface="Calibri" pitchFamily="34" charset="0"/>
              </a:rPr>
              <a:t>Public budgeting</a:t>
            </a:r>
            <a:r>
              <a:rPr kumimoji="0" lang="en-US" sz="1600" b="0" i="0" u="none" strike="noStrike" cap="none" normalizeH="0" baseline="0" dirty="0" smtClean="0">
                <a:ln>
                  <a:noFill/>
                </a:ln>
                <a:solidFill>
                  <a:srgbClr val="00B050"/>
                </a:solidFill>
                <a:effectLst/>
                <a:latin typeface="Calibri" pitchFamily="34" charset="0"/>
                <a:ea typeface="Calibri" pitchFamily="34" charset="0"/>
                <a:cs typeface="Calibri" pitchFamily="34" charset="0"/>
              </a:rPr>
              <a:t> </a:t>
            </a:r>
            <a:r>
              <a:rPr kumimoji="0" lang="en-US"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is the activity within a government that seeks to allocate scarce resources among unlimited demands.</a:t>
            </a:r>
            <a:endPar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Ως</a:t>
            </a: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επιμέρους επιστημονικός κλάδος της διοικητικής επιστήμης, η «δημόσια διοίκηση» ενδιαφέρεται και επιχειρεί να περιγράψει τον τρόπο με τον οποίο πολιτικοί (κυβερνητικοί) και διοικητικοί θεσμοί και στελέχη του Κράτους συνεργάζονται για τη σχεδίαση και εφαρμογή προγραμμάτων και αποφάσεων για την αντιμετώπιση δημόσιων προβλημάτων.[ ….]</a:t>
            </a: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Η </a:t>
            </a:r>
            <a:r>
              <a:rPr kumimoji="0" lang="el-GR" sz="1600" b="1" i="0" u="none" strike="noStrike" cap="none" normalizeH="0" baseline="0" dirty="0" err="1" smtClean="0">
                <a:ln>
                  <a:noFill/>
                </a:ln>
                <a:solidFill>
                  <a:schemeClr val="accent2"/>
                </a:solidFill>
                <a:effectLst/>
                <a:latin typeface="Calibri" pitchFamily="34" charset="0"/>
                <a:ea typeface="Calibri" pitchFamily="34" charset="0"/>
                <a:cs typeface="Calibri" pitchFamily="34" charset="0"/>
              </a:rPr>
              <a:t>οργανωσιακή</a:t>
            </a:r>
            <a:r>
              <a:rPr kumimoji="0" lang="el-GR" sz="1600" b="1" i="0" u="none" strike="noStrike" cap="none" normalizeH="0" baseline="0" dirty="0" smtClean="0">
                <a:ln>
                  <a:noFill/>
                </a:ln>
                <a:solidFill>
                  <a:schemeClr val="accent2"/>
                </a:solidFill>
                <a:effectLst/>
                <a:latin typeface="Calibri" pitchFamily="34" charset="0"/>
                <a:ea typeface="Calibri" pitchFamily="34" charset="0"/>
                <a:cs typeface="Calibri" pitchFamily="34" charset="0"/>
              </a:rPr>
              <a:t> θεωρία </a:t>
            </a: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της δημόσιας διοίκησης αφορά στην μελέτη της δομής των κυβερνητικών οντοτήτων. Η </a:t>
            </a:r>
            <a:r>
              <a:rPr kumimoji="0" lang="el-GR" sz="1600" b="1" i="0" u="none" strike="noStrike" cap="none" normalizeH="0" baseline="0" dirty="0" smtClean="0">
                <a:ln>
                  <a:noFill/>
                </a:ln>
                <a:solidFill>
                  <a:srgbClr val="0070C0"/>
                </a:solidFill>
                <a:effectLst/>
                <a:latin typeface="Calibri" pitchFamily="34" charset="0"/>
                <a:ea typeface="Calibri" pitchFamily="34" charset="0"/>
                <a:cs typeface="Calibri" pitchFamily="34" charset="0"/>
              </a:rPr>
              <a:t>ηθική</a:t>
            </a: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στη δημόσια διοίκηση αποτελεί </a:t>
            </a:r>
            <a:r>
              <a:rPr kumimoji="0" lang="el-GR" sz="1600" b="1" i="0" u="none" strike="noStrike" cap="none" normalizeH="0" baseline="0" dirty="0" smtClean="0">
                <a:ln>
                  <a:noFill/>
                </a:ln>
                <a:solidFill>
                  <a:srgbClr val="7030A0"/>
                </a:solidFill>
                <a:effectLst/>
                <a:latin typeface="Calibri" pitchFamily="34" charset="0"/>
                <a:ea typeface="Calibri" pitchFamily="34" charset="0"/>
                <a:cs typeface="Calibri" pitchFamily="34" charset="0"/>
              </a:rPr>
              <a:t>κανονιστική</a:t>
            </a: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προσέγγιση στη λήψη αποφάσεων. Ο </a:t>
            </a:r>
            <a:r>
              <a:rPr kumimoji="0" lang="el-GR" sz="1600" b="1" i="0" u="none" strike="noStrike" cap="none" normalizeH="0" baseline="0" dirty="0" smtClean="0">
                <a:ln>
                  <a:noFill/>
                </a:ln>
                <a:solidFill>
                  <a:srgbClr val="00B050"/>
                </a:solidFill>
                <a:effectLst/>
                <a:latin typeface="Calibri" pitchFamily="34" charset="0"/>
                <a:ea typeface="Calibri" pitchFamily="34" charset="0"/>
                <a:cs typeface="Calibri" pitchFamily="34" charset="0"/>
              </a:rPr>
              <a:t>δημοσιονομικός προϋπολογισμός </a:t>
            </a: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σχετίζεται με τους χειρισμούς μιας κυβέρνησης να διαθέσει περιορισμένους πόρους για να καλύψει απεριόριστες ανάγκες.</a:t>
            </a: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619672" y="624110"/>
            <a:ext cx="7272808" cy="6019600"/>
          </a:xfrm>
        </p:spPr>
        <p:txBody>
          <a:bodyPr>
            <a:normAutofit fontScale="90000"/>
          </a:bodyPr>
          <a:lstStyle/>
          <a:p>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Συνοψίζοντας...</a:t>
            </a:r>
            <a:r>
              <a:rPr lang="en-US"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t>
            </a:r>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n-US"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n-US"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l-GR" sz="2700" b="1" dirty="0" smtClean="0">
                <a:solidFill>
                  <a:schemeClr val="tx1"/>
                </a:solidFill>
                <a:latin typeface="Calibri" pitchFamily="34" charset="0"/>
                <a:cs typeface="Calibri" pitchFamily="34" charset="0"/>
              </a:rPr>
              <a:t>Στόχος</a:t>
            </a:r>
            <a:r>
              <a:rPr lang="en-US" sz="2700" dirty="0" smtClean="0">
                <a:solidFill>
                  <a:schemeClr val="tx1"/>
                </a:solidFill>
                <a:latin typeface="Calibri" pitchFamily="34" charset="0"/>
                <a:cs typeface="Calibri" pitchFamily="34" charset="0"/>
              </a:rPr>
              <a:t>: </a:t>
            </a:r>
            <a:r>
              <a:rPr lang="el-GR" sz="2700" dirty="0" smtClean="0">
                <a:solidFill>
                  <a:schemeClr val="tx1"/>
                </a:solidFill>
                <a:latin typeface="Calibri" pitchFamily="34" charset="0"/>
                <a:cs typeface="Calibri" pitchFamily="34" charset="0"/>
              </a:rPr>
              <a:t>αποτελεσματική και γρήγορη επεξεργασία βιβλιογραφίας, με ελαχιστοποιημένη χρήση λεξικού </a:t>
            </a:r>
            <a:br>
              <a:rPr lang="el-GR" sz="2700" dirty="0" smtClean="0">
                <a:solidFill>
                  <a:schemeClr val="tx1"/>
                </a:solidFill>
                <a:latin typeface="Calibri" pitchFamily="34" charset="0"/>
                <a:cs typeface="Calibri" pitchFamily="34" charset="0"/>
              </a:rPr>
            </a:br>
            <a:r>
              <a:rPr lang="el-GR" sz="2700" dirty="0" smtClean="0">
                <a:solidFill>
                  <a:schemeClr val="tx1"/>
                </a:solidFill>
                <a:latin typeface="Calibri" pitchFamily="34" charset="0"/>
                <a:cs typeface="Calibri" pitchFamily="34" charset="0"/>
              </a:rPr>
              <a:t>(για να μην χάνουμε τον ειρμό μας και το κίνητρό μας)</a:t>
            </a:r>
            <a:br>
              <a:rPr lang="el-GR" sz="2700" dirty="0" smtClean="0">
                <a:solidFill>
                  <a:schemeClr val="tx1"/>
                </a:solidFill>
                <a:latin typeface="Calibri" pitchFamily="34" charset="0"/>
                <a:cs typeface="Calibri" pitchFamily="34" charset="0"/>
              </a:rPr>
            </a:br>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n-US"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t>
            </a: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Στρατηγικές ανάγνωσης </a:t>
            </a:r>
            <a:r>
              <a:rPr lang="el-GR" sz="2800" dirty="0" smtClean="0">
                <a:solidFill>
                  <a:schemeClr val="tx1"/>
                </a:solidFill>
                <a:latin typeface="Calibri" pitchFamily="34" charset="0"/>
                <a:cs typeface="Calibri" pitchFamily="34" charset="0"/>
              </a:rPr>
              <a:t>(πριν και μετά)</a:t>
            </a: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n-US"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n-US"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Ακαδημαϊκό λεξιλόγιο </a:t>
            </a:r>
            <a:r>
              <a:rPr lang="el-GR" sz="2800" dirty="0" smtClean="0">
                <a:solidFill>
                  <a:schemeClr val="tx1"/>
                </a:solidFill>
                <a:latin typeface="Calibri" pitchFamily="34" charset="0"/>
                <a:cs typeface="Calibri" pitchFamily="34" charset="0"/>
              </a:rPr>
              <a:t>(μελέτη) </a:t>
            </a: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Ορολογία </a:t>
            </a:r>
            <a:b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l-GR" sz="2800" dirty="0" smtClean="0">
                <a:solidFill>
                  <a:schemeClr val="tx1"/>
                </a:solidFill>
                <a:latin typeface="Calibri" pitchFamily="34" charset="0"/>
                <a:cs typeface="Calibri" pitchFamily="34" charset="0"/>
              </a:rPr>
              <a:t>(αξιοποίηση γνώσης του αντικειμένου στη μητρική γλώσσα) </a:t>
            </a: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endParaRPr lang="el-GR" sz="2800" b="1" dirty="0">
              <a:solidFill>
                <a:srgbClr val="FF0000"/>
              </a:solidFill>
              <a:effectLst>
                <a:outerShdw blurRad="38100" dist="38100" dir="2700000" algn="tl">
                  <a:srgbClr val="000000">
                    <a:alpha val="43137"/>
                  </a:srgbClr>
                </a:outerShdw>
              </a:effectLst>
              <a:latin typeface="Calibri" pitchFamily="34" charset="0"/>
              <a:cs typeface="Calibri" pitchFamily="34" charset="0"/>
            </a:endParaRPr>
          </a:p>
        </p:txBody>
      </p:sp>
      <p:pic>
        <p:nvPicPr>
          <p:cNvPr id="4098" name="Picture 2" descr="Image result for aim at"/>
          <p:cNvPicPr>
            <a:picLocks noChangeAspect="1" noChangeArrowheads="1"/>
          </p:cNvPicPr>
          <p:nvPr/>
        </p:nvPicPr>
        <p:blipFill>
          <a:blip r:embed="rId2" cstate="print"/>
          <a:srcRect/>
          <a:stretch>
            <a:fillRect/>
          </a:stretch>
        </p:blipFill>
        <p:spPr bwMode="auto">
          <a:xfrm>
            <a:off x="7164288" y="188640"/>
            <a:ext cx="1800200" cy="18002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44694" y="624110"/>
            <a:ext cx="6683765" cy="6019600"/>
          </a:xfrm>
        </p:spPr>
        <p:txBody>
          <a:bodyPr>
            <a:normAutofit/>
          </a:bodyPr>
          <a:lstStyle/>
          <a:p>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4</a:t>
            </a:r>
            <a:r>
              <a:rPr lang="en-US"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t>
            </a:r>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Εργαλεία στο διαδίκτυο</a:t>
            </a:r>
            <a:b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n-US"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t>
            </a: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Λεξικό</a:t>
            </a:r>
            <a:b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n-US" sz="2800" dirty="0" smtClean="0">
                <a:solidFill>
                  <a:srgbClr val="FF0000"/>
                </a:solidFill>
                <a:latin typeface="Calibri" pitchFamily="34" charset="0"/>
                <a:cs typeface="Calibri" pitchFamily="34" charset="0"/>
                <a:hlinkClick r:id="rId2"/>
              </a:rPr>
              <a:t>https://www.wordreference.com/engr/</a:t>
            </a:r>
            <a:r>
              <a:rPr lang="en-US" sz="2800" dirty="0" smtClean="0">
                <a:solidFill>
                  <a:srgbClr val="FF0000"/>
                </a:solidFill>
                <a:latin typeface="Calibri" pitchFamily="34" charset="0"/>
                <a:cs typeface="Calibri" pitchFamily="34" charset="0"/>
              </a:rPr>
              <a:t> </a:t>
            </a:r>
            <a:r>
              <a:rPr lang="en-US"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n-US"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Ορολογία</a:t>
            </a:r>
            <a:b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n-US" sz="2800" dirty="0" smtClean="0">
                <a:latin typeface="Calibri" pitchFamily="34" charset="0"/>
                <a:cs typeface="Calibri" pitchFamily="34" charset="0"/>
                <a:hlinkClick r:id="rId3"/>
              </a:rPr>
              <a:t>https://iate.europa.eu/home</a:t>
            </a: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Μετάφραση λέξεων/ όρων</a:t>
            </a:r>
            <a:b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n-US" sz="2800" dirty="0" smtClean="0">
                <a:latin typeface="Calibri" pitchFamily="34" charset="0"/>
                <a:cs typeface="Calibri" pitchFamily="34" charset="0"/>
                <a:hlinkClick r:id="rId4"/>
              </a:rPr>
              <a:t>https://www.linguee.com/english-greek</a:t>
            </a: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Μετάφραση παραγράφων </a:t>
            </a:r>
            <a:r>
              <a:rPr lang="el-GR" sz="2800" dirty="0" smtClean="0">
                <a:solidFill>
                  <a:schemeClr val="tx1"/>
                </a:solidFill>
                <a:latin typeface="Calibri" pitchFamily="34" charset="0"/>
                <a:cs typeface="Calibri" pitchFamily="34" charset="0"/>
              </a:rPr>
              <a:t>(θέλει έλεγχο)</a:t>
            </a:r>
            <a:br>
              <a:rPr lang="el-GR" sz="2800" dirty="0" smtClean="0">
                <a:solidFill>
                  <a:schemeClr val="tx1"/>
                </a:solidFill>
                <a:latin typeface="Calibri" pitchFamily="34" charset="0"/>
                <a:cs typeface="Calibri" pitchFamily="34" charset="0"/>
              </a:rPr>
            </a:br>
            <a:r>
              <a:rPr lang="en-US" sz="2800" dirty="0" smtClean="0">
                <a:solidFill>
                  <a:schemeClr val="tx1"/>
                </a:solidFill>
                <a:latin typeface="Calibri" pitchFamily="34" charset="0"/>
                <a:cs typeface="Calibri" pitchFamily="34" charset="0"/>
                <a:hlinkClick r:id="rId5"/>
              </a:rPr>
              <a:t>https://el.glosbe.com</a:t>
            </a: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r>
            <a:b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br>
            <a:endParaRPr lang="el-GR" sz="2800" b="1" dirty="0">
              <a:solidFill>
                <a:srgbClr val="FF0000"/>
              </a:solidFill>
              <a:effectLst>
                <a:outerShdw blurRad="38100" dist="38100" dir="2700000" algn="tl">
                  <a:srgbClr val="000000">
                    <a:alpha val="43137"/>
                  </a:srgbClr>
                </a:outerShdw>
              </a:effectLst>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Τι μας λέει η βιβλιογραφία</a:t>
            </a:r>
            <a:endParaRPr lang="el-GR" b="1" dirty="0">
              <a:solidFill>
                <a:srgbClr val="FF0000"/>
              </a:solidFill>
              <a:effectLst>
                <a:outerShdw blurRad="38100" dist="38100" dir="2700000" algn="tl">
                  <a:srgbClr val="000000">
                    <a:alpha val="43137"/>
                  </a:srgbClr>
                </a:outerShdw>
              </a:effectLst>
              <a:latin typeface="Calibri" pitchFamily="34" charset="0"/>
              <a:cs typeface="Calibri" pitchFamily="34" charset="0"/>
            </a:endParaRPr>
          </a:p>
        </p:txBody>
      </p:sp>
      <p:sp>
        <p:nvSpPr>
          <p:cNvPr id="3" name="2 - Θέση περιεχομένου"/>
          <p:cNvSpPr>
            <a:spLocks noGrp="1"/>
          </p:cNvSpPr>
          <p:nvPr>
            <p:ph idx="1"/>
          </p:nvPr>
        </p:nvSpPr>
        <p:spPr>
          <a:xfrm>
            <a:off x="1547664" y="1628800"/>
            <a:ext cx="7080795" cy="4896544"/>
          </a:xfrm>
        </p:spPr>
        <p:txBody>
          <a:bodyPr>
            <a:noAutofit/>
          </a:bodyPr>
          <a:lstStyle/>
          <a:p>
            <a:pPr>
              <a:buNone/>
            </a:pPr>
            <a:r>
              <a:rPr lang="el-GR" sz="2000" dirty="0" smtClean="0">
                <a:solidFill>
                  <a:schemeClr val="tx1"/>
                </a:solidFill>
                <a:latin typeface="Calibri" pitchFamily="34" charset="0"/>
                <a:cs typeface="Calibri" pitchFamily="34" charset="0"/>
              </a:rPr>
              <a:t>Επεξεργασία ακαδημαϊκών κειμένων χρειάζεται ανάμεσα σε 6Κ (95%) και 8Κ (98%) λέξεις (</a:t>
            </a:r>
            <a:r>
              <a:rPr lang="en-US" sz="2000" dirty="0" err="1" smtClean="0">
                <a:solidFill>
                  <a:schemeClr val="tx1"/>
                </a:solidFill>
                <a:latin typeface="Calibri" pitchFamily="34" charset="0"/>
                <a:cs typeface="Calibri" pitchFamily="34" charset="0"/>
              </a:rPr>
              <a:t>Laufer</a:t>
            </a:r>
            <a:r>
              <a:rPr lang="el-GR" sz="2000" dirty="0" smtClean="0">
                <a:solidFill>
                  <a:schemeClr val="tx1"/>
                </a:solidFill>
                <a:latin typeface="Calibri" pitchFamily="34" charset="0"/>
                <a:cs typeface="Calibri" pitchFamily="34" charset="0"/>
              </a:rPr>
              <a:t> 1989).</a:t>
            </a:r>
          </a:p>
          <a:p>
            <a:pPr lvl="0">
              <a:buNone/>
            </a:pPr>
            <a:r>
              <a:rPr lang="el-GR" sz="2000" dirty="0" smtClean="0">
                <a:solidFill>
                  <a:schemeClr val="tx1"/>
                </a:solidFill>
                <a:latin typeface="Calibri" pitchFamily="34" charset="0"/>
                <a:cs typeface="Calibri" pitchFamily="34" charset="0"/>
              </a:rPr>
              <a:t>65-75% λέξεων – 2000 οικογένειες λέξεων γενικού λεξιλογίου (επίπεδο Β2)</a:t>
            </a:r>
          </a:p>
          <a:p>
            <a:pPr lvl="0">
              <a:buNone/>
            </a:pPr>
            <a:r>
              <a:rPr lang="en-US" sz="2000" dirty="0" smtClean="0">
                <a:solidFill>
                  <a:schemeClr val="tx1"/>
                </a:solidFill>
                <a:latin typeface="Calibri" pitchFamily="34" charset="0"/>
                <a:cs typeface="Calibri" pitchFamily="34" charset="0"/>
              </a:rPr>
              <a:t>1</a:t>
            </a:r>
            <a:r>
              <a:rPr lang="el-GR" sz="2000" dirty="0" smtClean="0">
                <a:solidFill>
                  <a:schemeClr val="tx1"/>
                </a:solidFill>
                <a:latin typeface="Calibri" pitchFamily="34" charset="0"/>
                <a:cs typeface="Calibri" pitchFamily="34" charset="0"/>
              </a:rPr>
              <a:t>0% - ακαδημαϊκό λεξιλόγιο (570 οικογένειες λέξεων)</a:t>
            </a:r>
          </a:p>
          <a:p>
            <a:pPr>
              <a:buNone/>
            </a:pPr>
            <a:r>
              <a:rPr lang="el-GR" sz="2000" b="1" dirty="0" smtClean="0">
                <a:solidFill>
                  <a:srgbClr val="FF0000"/>
                </a:solidFill>
                <a:latin typeface="Calibri" pitchFamily="34" charset="0"/>
                <a:cs typeface="Calibri" pitchFamily="34" charset="0"/>
              </a:rPr>
              <a:t>Στόχος</a:t>
            </a:r>
            <a:r>
              <a:rPr lang="el-GR" sz="2000" dirty="0" smtClean="0">
                <a:solidFill>
                  <a:schemeClr val="tx1"/>
                </a:solidFill>
                <a:latin typeface="Calibri" pitchFamily="34" charset="0"/>
                <a:cs typeface="Calibri" pitchFamily="34" charset="0"/>
              </a:rPr>
              <a:t>: επίπεδο Γ1 στα γενικά Αγγλικά + Ακαδημαϊκό λεξιλόγιο + ορολογία</a:t>
            </a:r>
          </a:p>
          <a:p>
            <a:pPr>
              <a:buNone/>
            </a:pPr>
            <a:r>
              <a:rPr lang="el-GR" sz="2000" dirty="0" smtClean="0">
                <a:solidFill>
                  <a:schemeClr val="tx1"/>
                </a:solidFill>
                <a:latin typeface="Calibri" pitchFamily="34" charset="0"/>
                <a:cs typeface="Calibri" pitchFamily="34"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1- </a:t>
            </a: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Στρατηγικές Ανάγνωσης</a:t>
            </a:r>
            <a:endParaRPr lang="el-GR" sz="2800" b="1" dirty="0">
              <a:solidFill>
                <a:srgbClr val="FF0000"/>
              </a:solidFill>
              <a:effectLst>
                <a:outerShdw blurRad="38100" dist="38100" dir="2700000" algn="tl">
                  <a:srgbClr val="000000">
                    <a:alpha val="43137"/>
                  </a:srgbClr>
                </a:outerShdw>
              </a:effectLst>
              <a:latin typeface="Calibri" pitchFamily="34" charset="0"/>
              <a:cs typeface="Calibri" pitchFamily="34" charset="0"/>
            </a:endParaRPr>
          </a:p>
        </p:txBody>
      </p:sp>
      <p:sp>
        <p:nvSpPr>
          <p:cNvPr id="4" name="3 - Θέση περιεχομένου"/>
          <p:cNvSpPr>
            <a:spLocks noGrp="1"/>
          </p:cNvSpPr>
          <p:nvPr>
            <p:ph idx="1"/>
          </p:nvPr>
        </p:nvSpPr>
        <p:spPr>
          <a:xfrm>
            <a:off x="1907704" y="1556792"/>
            <a:ext cx="6686550" cy="5073766"/>
          </a:xfrm>
        </p:spPr>
        <p:txBody>
          <a:bodyPr>
            <a:normAutofit/>
          </a:bodyPr>
          <a:lstStyle/>
          <a:p>
            <a:r>
              <a:rPr lang="el-GR" sz="2400" b="1" dirty="0" smtClean="0">
                <a:latin typeface="Calibri" pitchFamily="34" charset="0"/>
                <a:cs typeface="Calibri" pitchFamily="34" charset="0"/>
              </a:rPr>
              <a:t>ΑΠΛΟΥΣΤΕΥΩ ΤΟ ΚΕΙΜΕΝΟ ΜΟΥ</a:t>
            </a:r>
          </a:p>
          <a:p>
            <a:pPr>
              <a:buNone/>
            </a:pPr>
            <a:r>
              <a:rPr lang="el-GR" dirty="0" smtClean="0">
                <a:latin typeface="Calibri" pitchFamily="34" charset="0"/>
                <a:cs typeface="Calibri" pitchFamily="34" charset="0"/>
              </a:rPr>
              <a:t>Αποφεύγω παρενθέσεις, επίθετα…</a:t>
            </a:r>
          </a:p>
          <a:p>
            <a:r>
              <a:rPr lang="el-GR" sz="2400" b="1" dirty="0" smtClean="0">
                <a:latin typeface="Calibri" pitchFamily="34" charset="0"/>
                <a:cs typeface="Calibri" pitchFamily="34" charset="0"/>
              </a:rPr>
              <a:t>ΜΑΝΤΕΥΩ το περιεχόμενο από</a:t>
            </a:r>
          </a:p>
          <a:p>
            <a:pPr lvl="1"/>
            <a:r>
              <a:rPr lang="el-GR" sz="2200" dirty="0" smtClean="0">
                <a:solidFill>
                  <a:srgbClr val="002060"/>
                </a:solidFill>
                <a:latin typeface="Calibri" pitchFamily="34" charset="0"/>
                <a:cs typeface="Calibri" pitchFamily="34" charset="0"/>
              </a:rPr>
              <a:t>τη γνώση του αντικειμένου</a:t>
            </a:r>
            <a:endParaRPr lang="en-US" sz="2200" dirty="0" smtClean="0">
              <a:latin typeface="Calibri" pitchFamily="34" charset="0"/>
              <a:cs typeface="Calibri" pitchFamily="34" charset="0"/>
            </a:endParaRPr>
          </a:p>
          <a:p>
            <a:pPr lvl="1"/>
            <a:r>
              <a:rPr lang="el-GR" sz="2200" dirty="0" smtClean="0">
                <a:solidFill>
                  <a:srgbClr val="002060"/>
                </a:solidFill>
                <a:latin typeface="Calibri" pitchFamily="34" charset="0"/>
                <a:cs typeface="Calibri" pitchFamily="34" charset="0"/>
              </a:rPr>
              <a:t>τον τίτλο</a:t>
            </a:r>
            <a:endParaRPr lang="en-US" sz="2200" dirty="0" smtClean="0">
              <a:latin typeface="Calibri" pitchFamily="34" charset="0"/>
              <a:cs typeface="Calibri" pitchFamily="34" charset="0"/>
            </a:endParaRPr>
          </a:p>
          <a:p>
            <a:r>
              <a:rPr lang="el-GR" sz="2400" b="1" dirty="0" smtClean="0">
                <a:latin typeface="Calibri" pitchFamily="34" charset="0"/>
                <a:cs typeface="Calibri" pitchFamily="34" charset="0"/>
              </a:rPr>
              <a:t>Όσο διαβάζω, ΜΑΝΤΕΥΩ από</a:t>
            </a:r>
            <a:r>
              <a:rPr lang="en-US" sz="2400" b="1" dirty="0" smtClean="0">
                <a:latin typeface="Calibri" pitchFamily="34" charset="0"/>
                <a:cs typeface="Calibri" pitchFamily="34" charset="0"/>
              </a:rPr>
              <a:t> </a:t>
            </a:r>
            <a:endParaRPr lang="el-GR" sz="2400" b="1" dirty="0" smtClean="0">
              <a:latin typeface="Calibri" pitchFamily="34" charset="0"/>
              <a:cs typeface="Calibri" pitchFamily="34" charset="0"/>
            </a:endParaRPr>
          </a:p>
          <a:p>
            <a:pPr lvl="1"/>
            <a:r>
              <a:rPr lang="en-US" sz="2200" dirty="0" smtClean="0">
                <a:latin typeface="Calibri" pitchFamily="34" charset="0"/>
                <a:cs typeface="Calibri" pitchFamily="34" charset="0"/>
              </a:rPr>
              <a:t>context-</a:t>
            </a:r>
            <a:r>
              <a:rPr lang="el-GR" sz="2200" dirty="0" smtClean="0">
                <a:solidFill>
                  <a:srgbClr val="002060"/>
                </a:solidFill>
                <a:latin typeface="Calibri" pitchFamily="34" charset="0"/>
                <a:cs typeface="Calibri" pitchFamily="34" charset="0"/>
              </a:rPr>
              <a:t>συμφραζόμενα</a:t>
            </a:r>
          </a:p>
          <a:p>
            <a:pPr lvl="1"/>
            <a:r>
              <a:rPr lang="en-US" sz="2200" dirty="0" smtClean="0">
                <a:latin typeface="Calibri" pitchFamily="34" charset="0"/>
                <a:cs typeface="Calibri" pitchFamily="34" charset="0"/>
              </a:rPr>
              <a:t>etymology- </a:t>
            </a:r>
            <a:r>
              <a:rPr lang="el-GR" sz="2200" dirty="0" smtClean="0">
                <a:solidFill>
                  <a:srgbClr val="002060"/>
                </a:solidFill>
                <a:latin typeface="Calibri" pitchFamily="34" charset="0"/>
                <a:cs typeface="Calibri" pitchFamily="34" charset="0"/>
              </a:rPr>
              <a:t>ετυμολογία</a:t>
            </a:r>
            <a:endParaRPr lang="el-GR" sz="2200" dirty="0">
              <a:solidFill>
                <a:srgbClr val="002060"/>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www.sigmalive.com/files/imagecache/full_image/files/node_images/3/4/7/523347/ellada_unemployment.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85918" y="2857496"/>
            <a:ext cx="3133676" cy="20891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Rectangle 3"/>
          <p:cNvSpPr>
            <a:spLocks noChangeArrowheads="1"/>
          </p:cNvSpPr>
          <p:nvPr/>
        </p:nvSpPr>
        <p:spPr bwMode="auto">
          <a:xfrm>
            <a:off x="2071670" y="1285860"/>
            <a:ext cx="5400600" cy="1015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12696" tIns="0" rIns="12696" bIns="0" anchor="ctr">
            <a:spAutoFit/>
          </a:bodyPr>
          <a:lstStyle/>
          <a:p>
            <a:pPr eaLnBrk="0" hangingPunct="0"/>
            <a:r>
              <a:rPr lang="en-GB" sz="2400" i="0" dirty="0">
                <a:solidFill>
                  <a:srgbClr val="333333"/>
                </a:solidFill>
                <a:latin typeface="Georgia" pitchFamily="18" charset="0"/>
              </a:rPr>
              <a:t>Unemployment at 17-year high </a:t>
            </a:r>
          </a:p>
          <a:p>
            <a:pPr eaLnBrk="0" hangingPunct="0"/>
            <a:r>
              <a:rPr lang="en-GB" sz="2400" b="1" i="0" u="sng" dirty="0">
                <a:solidFill>
                  <a:srgbClr val="999999"/>
                </a:solidFill>
                <a:latin typeface="Times New Roman" pitchFamily="18" charset="0"/>
                <a:hlinkClick r:id="rId3"/>
              </a:rPr>
              <a:t>John Hall </a:t>
            </a:r>
            <a:r>
              <a:rPr lang="en-GB" sz="2400" i="0" dirty="0">
                <a:solidFill>
                  <a:srgbClr val="CDE28F"/>
                </a:solidFill>
                <a:latin typeface="Times New Roman" pitchFamily="18" charset="0"/>
              </a:rPr>
              <a:t>  </a:t>
            </a:r>
            <a:r>
              <a:rPr lang="en-GB" sz="2400" i="0" dirty="0">
                <a:solidFill>
                  <a:srgbClr val="CDE28F"/>
                </a:solidFill>
              </a:rPr>
              <a:t>   </a:t>
            </a:r>
            <a:r>
              <a:rPr lang="en-GB" sz="2400" i="0" dirty="0">
                <a:solidFill>
                  <a:srgbClr val="CDE28F"/>
                </a:solidFill>
                <a:latin typeface="Times New Roman" pitchFamily="18" charset="0"/>
              </a:rPr>
              <a:t> </a:t>
            </a:r>
          </a:p>
          <a:p>
            <a:pPr eaLnBrk="0" hangingPunct="0"/>
            <a:r>
              <a:rPr lang="en-GB" b="1" i="0" dirty="0">
                <a:solidFill>
                  <a:srgbClr val="868686"/>
                </a:solidFill>
                <a:latin typeface="Georgia" pitchFamily="18" charset="0"/>
              </a:rPr>
              <a:t>WEDNESDAY 15 FEBRUARY 2012 </a:t>
            </a:r>
            <a:endParaRPr lang="en-GB" i="0" dirty="0">
              <a:solidFill>
                <a:srgbClr val="CDE28F"/>
              </a:solidFill>
              <a:latin typeface="Times New Roman" pitchFamily="18" charset="0"/>
            </a:endParaRPr>
          </a:p>
        </p:txBody>
      </p:sp>
      <p:sp>
        <p:nvSpPr>
          <p:cNvPr id="7" name="6 - TextBox"/>
          <p:cNvSpPr txBox="1"/>
          <p:nvPr/>
        </p:nvSpPr>
        <p:spPr>
          <a:xfrm>
            <a:off x="1714480" y="428604"/>
            <a:ext cx="7215238" cy="584775"/>
          </a:xfrm>
          <a:prstGeom prst="rect">
            <a:avLst/>
          </a:prstGeom>
          <a:noFill/>
        </p:spPr>
        <p:txBody>
          <a:bodyPr wrap="square" rtlCol="0">
            <a:spAutoFit/>
          </a:bodyPr>
          <a:lstStyle/>
          <a:p>
            <a:r>
              <a:rPr lang="el-GR" sz="3200" b="1" dirty="0" smtClean="0">
                <a:solidFill>
                  <a:srgbClr val="FF0000"/>
                </a:solidFill>
                <a:latin typeface="Calibri" pitchFamily="34" charset="0"/>
                <a:cs typeface="Calibri" pitchFamily="34" charset="0"/>
              </a:rPr>
              <a:t>ΜΑΝΤΕΥΩ από τον τίτλο</a:t>
            </a:r>
            <a:r>
              <a:rPr lang="en-US" sz="3200" b="1" dirty="0" smtClean="0">
                <a:solidFill>
                  <a:srgbClr val="FF0000"/>
                </a:solidFill>
                <a:latin typeface="Calibri" pitchFamily="34" charset="0"/>
                <a:cs typeface="Calibri" pitchFamily="34" charset="0"/>
              </a:rPr>
              <a:t>- Unemployment</a:t>
            </a:r>
            <a:endParaRPr lang="el-GR" sz="3200" b="1" dirty="0">
              <a:solidFill>
                <a:srgbClr val="FF0000"/>
              </a:solidFill>
              <a:latin typeface="Calibri" pitchFamily="34" charset="0"/>
              <a:cs typeface="Calibri" pitchFamily="34" charset="0"/>
            </a:endParaRPr>
          </a:p>
        </p:txBody>
      </p:sp>
    </p:spTree>
    <p:extLst>
      <p:ext uri="{BB962C8B-B14F-4D97-AF65-F5344CB8AC3E}">
        <p14:creationId xmlns:p14="http://schemas.microsoft.com/office/powerpoint/2010/main" xmlns="" val="7672016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www.sigmalive.com/files/imagecache/full_image/files/node_images/3/4/7/523347/ellada_unemployment.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85918" y="2857496"/>
            <a:ext cx="3133676" cy="20891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Rectangle 3"/>
          <p:cNvSpPr>
            <a:spLocks noChangeArrowheads="1"/>
          </p:cNvSpPr>
          <p:nvPr/>
        </p:nvSpPr>
        <p:spPr bwMode="auto">
          <a:xfrm>
            <a:off x="2071670" y="1285860"/>
            <a:ext cx="5400600" cy="1015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12696" tIns="0" rIns="12696" bIns="0" anchor="ctr">
            <a:spAutoFit/>
          </a:bodyPr>
          <a:lstStyle/>
          <a:p>
            <a:pPr eaLnBrk="0" hangingPunct="0"/>
            <a:r>
              <a:rPr lang="en-GB" sz="2400" i="0" dirty="0">
                <a:solidFill>
                  <a:srgbClr val="333333"/>
                </a:solidFill>
                <a:latin typeface="Georgia" pitchFamily="18" charset="0"/>
              </a:rPr>
              <a:t>Unemployment at 17-year high </a:t>
            </a:r>
          </a:p>
          <a:p>
            <a:pPr eaLnBrk="0" hangingPunct="0"/>
            <a:r>
              <a:rPr lang="en-GB" sz="2400" b="1" i="0" u="sng" dirty="0">
                <a:solidFill>
                  <a:srgbClr val="999999"/>
                </a:solidFill>
                <a:latin typeface="Times New Roman" pitchFamily="18" charset="0"/>
                <a:hlinkClick r:id="rId3"/>
              </a:rPr>
              <a:t>John Hall </a:t>
            </a:r>
            <a:r>
              <a:rPr lang="en-GB" sz="2400" i="0" dirty="0">
                <a:solidFill>
                  <a:srgbClr val="CDE28F"/>
                </a:solidFill>
                <a:latin typeface="Times New Roman" pitchFamily="18" charset="0"/>
              </a:rPr>
              <a:t>  </a:t>
            </a:r>
            <a:r>
              <a:rPr lang="en-GB" sz="2400" i="0" dirty="0">
                <a:solidFill>
                  <a:srgbClr val="CDE28F"/>
                </a:solidFill>
              </a:rPr>
              <a:t>   </a:t>
            </a:r>
            <a:r>
              <a:rPr lang="en-GB" sz="2400" i="0" dirty="0">
                <a:solidFill>
                  <a:srgbClr val="CDE28F"/>
                </a:solidFill>
                <a:latin typeface="Times New Roman" pitchFamily="18" charset="0"/>
              </a:rPr>
              <a:t> </a:t>
            </a:r>
          </a:p>
          <a:p>
            <a:pPr eaLnBrk="0" hangingPunct="0"/>
            <a:r>
              <a:rPr lang="en-GB" b="1" i="0" dirty="0">
                <a:solidFill>
                  <a:srgbClr val="868686"/>
                </a:solidFill>
                <a:latin typeface="Georgia" pitchFamily="18" charset="0"/>
              </a:rPr>
              <a:t>WEDNESDAY 15 FEBRUARY 2012 </a:t>
            </a:r>
            <a:endParaRPr lang="en-GB" i="0" dirty="0">
              <a:solidFill>
                <a:srgbClr val="CDE28F"/>
              </a:solidFill>
              <a:latin typeface="Times New Roman" pitchFamily="18" charset="0"/>
            </a:endParaRPr>
          </a:p>
        </p:txBody>
      </p:sp>
      <p:sp>
        <p:nvSpPr>
          <p:cNvPr id="7" name="6 - TextBox"/>
          <p:cNvSpPr txBox="1"/>
          <p:nvPr/>
        </p:nvSpPr>
        <p:spPr>
          <a:xfrm>
            <a:off x="1714480" y="428604"/>
            <a:ext cx="7215238" cy="584775"/>
          </a:xfrm>
          <a:prstGeom prst="rect">
            <a:avLst/>
          </a:prstGeom>
          <a:noFill/>
        </p:spPr>
        <p:txBody>
          <a:bodyPr wrap="square" rtlCol="0">
            <a:spAutoFit/>
          </a:bodyPr>
          <a:lstStyle/>
          <a:p>
            <a:r>
              <a:rPr lang="el-GR" sz="3200" b="1" dirty="0" smtClean="0">
                <a:solidFill>
                  <a:srgbClr val="FF0000"/>
                </a:solidFill>
                <a:latin typeface="Calibri" pitchFamily="34" charset="0"/>
                <a:cs typeface="Calibri" pitchFamily="34" charset="0"/>
              </a:rPr>
              <a:t>ΜΑΝΤΕΥΩ από τον τίτλο</a:t>
            </a:r>
            <a:r>
              <a:rPr lang="en-US" sz="3200" b="1" dirty="0" smtClean="0">
                <a:solidFill>
                  <a:srgbClr val="FF0000"/>
                </a:solidFill>
                <a:latin typeface="Calibri" pitchFamily="34" charset="0"/>
                <a:cs typeface="Calibri" pitchFamily="34" charset="0"/>
              </a:rPr>
              <a:t>- Unemployment</a:t>
            </a:r>
            <a:endParaRPr lang="el-GR" sz="3200" b="1" dirty="0">
              <a:solidFill>
                <a:srgbClr val="FF0000"/>
              </a:solidFill>
              <a:latin typeface="Calibri" pitchFamily="34" charset="0"/>
              <a:cs typeface="Calibri" pitchFamily="34" charset="0"/>
            </a:endParaRPr>
          </a:p>
        </p:txBody>
      </p:sp>
      <p:sp>
        <p:nvSpPr>
          <p:cNvPr id="5" name="4 - Ορθογώνιο"/>
          <p:cNvSpPr/>
          <p:nvPr/>
        </p:nvSpPr>
        <p:spPr>
          <a:xfrm>
            <a:off x="5214942" y="2690336"/>
            <a:ext cx="2428892" cy="2862322"/>
          </a:xfrm>
          <a:prstGeom prst="rect">
            <a:avLst/>
          </a:prstGeom>
        </p:spPr>
        <p:txBody>
          <a:bodyPr wrap="square">
            <a:spAutoFit/>
          </a:bodyPr>
          <a:lstStyle/>
          <a:p>
            <a:r>
              <a:rPr lang="en-US" dirty="0" smtClean="0">
                <a:latin typeface="Comic Sans MS" pitchFamily="66" charset="0"/>
              </a:rPr>
              <a:t>job seekers    </a:t>
            </a:r>
            <a:endParaRPr lang="el-GR" dirty="0" smtClean="0">
              <a:latin typeface="Comic Sans MS" pitchFamily="66" charset="0"/>
            </a:endParaRPr>
          </a:p>
          <a:p>
            <a:r>
              <a:rPr lang="en-US" dirty="0" smtClean="0">
                <a:latin typeface="Comic Sans MS" pitchFamily="66" charset="0"/>
              </a:rPr>
              <a:t>job leavers        unemployment unemployed     vacancies          redundant </a:t>
            </a:r>
          </a:p>
          <a:p>
            <a:r>
              <a:rPr lang="en-US" dirty="0" smtClean="0">
                <a:latin typeface="Comic Sans MS" pitchFamily="66" charset="0"/>
              </a:rPr>
              <a:t>Laid off          unemployment benefit</a:t>
            </a:r>
          </a:p>
          <a:p>
            <a:r>
              <a:rPr lang="en-US" dirty="0" err="1" smtClean="0">
                <a:latin typeface="Comic Sans MS" pitchFamily="66" charset="0"/>
              </a:rPr>
              <a:t>Labour</a:t>
            </a:r>
            <a:r>
              <a:rPr lang="en-US" dirty="0" smtClean="0">
                <a:latin typeface="Comic Sans MS" pitchFamily="66" charset="0"/>
              </a:rPr>
              <a:t> market</a:t>
            </a:r>
            <a:endParaRPr lang="en-US" dirty="0">
              <a:latin typeface="Comic Sans MS" pitchFamily="66" charset="0"/>
            </a:endParaRPr>
          </a:p>
        </p:txBody>
      </p:sp>
    </p:spTree>
    <p:extLst>
      <p:ext uri="{BB962C8B-B14F-4D97-AF65-F5344CB8AC3E}">
        <p14:creationId xmlns:p14="http://schemas.microsoft.com/office/powerpoint/2010/main" xmlns="" val="767201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ChangeArrowheads="1"/>
          </p:cNvSpPr>
          <p:nvPr/>
        </p:nvSpPr>
        <p:spPr bwMode="auto">
          <a:xfrm>
            <a:off x="1142976" y="1785926"/>
            <a:ext cx="7378700" cy="47941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179331" rIns="0" bIns="179331" anchor="ctr">
            <a:spAutoFit/>
          </a:bodyPr>
          <a:lstStyle/>
          <a:p>
            <a:pPr algn="just" eaLnBrk="0" hangingPunct="0"/>
            <a:endParaRPr lang="en-GB" sz="1600" dirty="0">
              <a:solidFill>
                <a:schemeClr val="tx1"/>
              </a:solidFill>
              <a:latin typeface="Georgia" pitchFamily="18" charset="0"/>
            </a:endParaRPr>
          </a:p>
          <a:p>
            <a:pPr algn="just" eaLnBrk="0" hangingPunct="0"/>
            <a:r>
              <a:rPr lang="en-GB" sz="1600" dirty="0">
                <a:solidFill>
                  <a:schemeClr val="tx1"/>
                </a:solidFill>
                <a:latin typeface="Georgia" pitchFamily="18" charset="0"/>
              </a:rPr>
              <a:t>Unemployment at 17-year high</a:t>
            </a:r>
          </a:p>
          <a:p>
            <a:pPr algn="just" eaLnBrk="0" hangingPunct="0"/>
            <a:r>
              <a:rPr lang="en-GB" sz="1600" dirty="0">
                <a:solidFill>
                  <a:schemeClr val="tx1"/>
                </a:solidFill>
              </a:rPr>
              <a:t>John Hall </a:t>
            </a:r>
          </a:p>
          <a:p>
            <a:pPr algn="just" eaLnBrk="0" hangingPunct="0"/>
            <a:r>
              <a:rPr lang="en-GB" sz="1600" dirty="0">
                <a:solidFill>
                  <a:schemeClr val="tx1"/>
                </a:solidFill>
              </a:rPr>
              <a:t>Wednesday, 15 February 2012 </a:t>
            </a:r>
          </a:p>
          <a:p>
            <a:pPr algn="just" eaLnBrk="0" hangingPunct="0"/>
            <a:r>
              <a:rPr lang="en-GB" sz="1600" dirty="0">
                <a:solidFill>
                  <a:schemeClr val="tx1"/>
                </a:solidFill>
                <a:latin typeface="Calibri" pitchFamily="34" charset="0"/>
                <a:cs typeface="Calibri" pitchFamily="34" charset="0"/>
              </a:rPr>
              <a:t>The UK's </a:t>
            </a:r>
            <a:r>
              <a:rPr lang="en-GB" sz="1600" b="1" dirty="0">
                <a:solidFill>
                  <a:srgbClr val="C00000"/>
                </a:solidFill>
                <a:latin typeface="Calibri" pitchFamily="34" charset="0"/>
                <a:cs typeface="Calibri" pitchFamily="34" charset="0"/>
              </a:rPr>
              <a:t>unemployment rate</a:t>
            </a:r>
            <a:r>
              <a:rPr lang="en-GB" sz="1600" dirty="0">
                <a:solidFill>
                  <a:schemeClr val="tx1"/>
                </a:solidFill>
                <a:latin typeface="Calibri" pitchFamily="34" charset="0"/>
                <a:cs typeface="Calibri" pitchFamily="34" charset="0"/>
              </a:rPr>
              <a:t> rose to a 17-year high today, as the </a:t>
            </a:r>
            <a:r>
              <a:rPr lang="en-GB" sz="1600" dirty="0" err="1">
                <a:solidFill>
                  <a:schemeClr val="tx1"/>
                </a:solidFill>
                <a:latin typeface="Calibri" pitchFamily="34" charset="0"/>
                <a:cs typeface="Calibri" pitchFamily="34" charset="0"/>
              </a:rPr>
              <a:t>flatlining</a:t>
            </a:r>
            <a:r>
              <a:rPr lang="en-GB" sz="1600" dirty="0">
                <a:solidFill>
                  <a:schemeClr val="tx1"/>
                </a:solidFill>
                <a:latin typeface="Calibri" pitchFamily="34" charset="0"/>
                <a:cs typeface="Calibri" pitchFamily="34" charset="0"/>
              </a:rPr>
              <a:t> economy continued to take its toll on the </a:t>
            </a:r>
            <a:r>
              <a:rPr lang="en-GB" sz="1600" b="1" dirty="0">
                <a:solidFill>
                  <a:srgbClr val="C00000"/>
                </a:solidFill>
                <a:latin typeface="Calibri" pitchFamily="34" charset="0"/>
                <a:cs typeface="Calibri" pitchFamily="34" charset="0"/>
              </a:rPr>
              <a:t>labour market</a:t>
            </a:r>
            <a:r>
              <a:rPr lang="en-GB" sz="1600" dirty="0">
                <a:solidFill>
                  <a:schemeClr val="tx1"/>
                </a:solidFill>
                <a:latin typeface="Calibri" pitchFamily="34" charset="0"/>
                <a:cs typeface="Calibri" pitchFamily="34" charset="0"/>
              </a:rPr>
              <a:t>. </a:t>
            </a:r>
          </a:p>
          <a:p>
            <a:pPr algn="just" eaLnBrk="0" hangingPunct="0"/>
            <a:r>
              <a:rPr lang="en-GB" sz="1600" dirty="0">
                <a:solidFill>
                  <a:schemeClr val="tx1"/>
                </a:solidFill>
                <a:latin typeface="Calibri" pitchFamily="34" charset="0"/>
                <a:cs typeface="Calibri" pitchFamily="34" charset="0"/>
              </a:rPr>
              <a:t>Unemployment leapt by 48,000 over the last three months of 2011, taking the </a:t>
            </a:r>
            <a:r>
              <a:rPr lang="en-GB" sz="1600" b="1" dirty="0">
                <a:solidFill>
                  <a:srgbClr val="0070C0"/>
                </a:solidFill>
                <a:latin typeface="Calibri" pitchFamily="34" charset="0"/>
                <a:cs typeface="Calibri" pitchFamily="34" charset="0"/>
              </a:rPr>
              <a:t>jobless</a:t>
            </a:r>
            <a:r>
              <a:rPr lang="en-GB" sz="1600" dirty="0">
                <a:solidFill>
                  <a:srgbClr val="C00000"/>
                </a:solidFill>
                <a:latin typeface="Calibri" pitchFamily="34" charset="0"/>
                <a:cs typeface="Calibri" pitchFamily="34" charset="0"/>
              </a:rPr>
              <a:t> </a:t>
            </a:r>
            <a:r>
              <a:rPr lang="en-GB" sz="1600" dirty="0">
                <a:solidFill>
                  <a:schemeClr val="tx1"/>
                </a:solidFill>
                <a:latin typeface="Calibri" pitchFamily="34" charset="0"/>
                <a:cs typeface="Calibri" pitchFamily="34" charset="0"/>
              </a:rPr>
              <a:t>total to 2.67 million - a rate of 8.4 per cent and the worst employment figures since 1995.</a:t>
            </a:r>
          </a:p>
          <a:p>
            <a:pPr algn="just" eaLnBrk="0" hangingPunct="0"/>
            <a:r>
              <a:rPr lang="en-GB" sz="1600" dirty="0">
                <a:solidFill>
                  <a:schemeClr val="tx1"/>
                </a:solidFill>
                <a:latin typeface="Calibri" pitchFamily="34" charset="0"/>
                <a:cs typeface="Calibri" pitchFamily="34" charset="0"/>
              </a:rPr>
              <a:t>The number of people claiming </a:t>
            </a:r>
            <a:r>
              <a:rPr lang="en-GB" sz="1600" b="1" dirty="0">
                <a:solidFill>
                  <a:srgbClr val="0070C0"/>
                </a:solidFill>
                <a:latin typeface="Calibri" pitchFamily="34" charset="0"/>
                <a:cs typeface="Calibri" pitchFamily="34" charset="0"/>
              </a:rPr>
              <a:t>Jobseeker</a:t>
            </a:r>
            <a:r>
              <a:rPr lang="en-GB" sz="1600" b="1" dirty="0">
                <a:solidFill>
                  <a:srgbClr val="C00000"/>
                </a:solidFill>
                <a:latin typeface="Calibri" pitchFamily="34" charset="0"/>
                <a:cs typeface="Calibri" pitchFamily="34" charset="0"/>
              </a:rPr>
              <a:t>'s Allowance </a:t>
            </a:r>
            <a:r>
              <a:rPr lang="en-GB" sz="1600" dirty="0">
                <a:solidFill>
                  <a:schemeClr val="tx1"/>
                </a:solidFill>
                <a:latin typeface="Calibri" pitchFamily="34" charset="0"/>
                <a:cs typeface="Calibri" pitchFamily="34" charset="0"/>
              </a:rPr>
              <a:t>rose by 6,900 in January to 1.6 million, the 11th successive monthly increase.</a:t>
            </a:r>
          </a:p>
          <a:p>
            <a:pPr algn="just" eaLnBrk="0" hangingPunct="0"/>
            <a:r>
              <a:rPr lang="en-GB" sz="1600" dirty="0">
                <a:solidFill>
                  <a:schemeClr val="tx1"/>
                </a:solidFill>
                <a:latin typeface="Calibri" pitchFamily="34" charset="0"/>
                <a:cs typeface="Calibri" pitchFamily="34" charset="0"/>
              </a:rPr>
              <a:t>The number of women claiming the allowance increased by 1,500 over the last month to 531,700, the highest figure since the summer of 1995. This is partially motivated by government reforms that have forced single mothers to return to </a:t>
            </a:r>
            <a:r>
              <a:rPr lang="en-GB" sz="1600" b="1" dirty="0">
                <a:solidFill>
                  <a:srgbClr val="C00000"/>
                </a:solidFill>
                <a:latin typeface="Calibri" pitchFamily="34" charset="0"/>
                <a:cs typeface="Calibri" pitchFamily="34" charset="0"/>
              </a:rPr>
              <a:t>employment</a:t>
            </a:r>
            <a:r>
              <a:rPr lang="en-GB" sz="1600" dirty="0">
                <a:solidFill>
                  <a:schemeClr val="tx1"/>
                </a:solidFill>
                <a:latin typeface="Calibri" pitchFamily="34" charset="0"/>
                <a:cs typeface="Calibri" pitchFamily="34" charset="0"/>
              </a:rPr>
              <a:t>.</a:t>
            </a:r>
          </a:p>
          <a:p>
            <a:pPr algn="just" eaLnBrk="0" hangingPunct="0"/>
            <a:r>
              <a:rPr lang="en-GB" sz="1600" dirty="0">
                <a:solidFill>
                  <a:schemeClr val="tx1"/>
                </a:solidFill>
                <a:latin typeface="Calibri" pitchFamily="34" charset="0"/>
                <a:cs typeface="Calibri" pitchFamily="34" charset="0"/>
              </a:rPr>
              <a:t>There was also an increase of 22,000 in </a:t>
            </a:r>
            <a:r>
              <a:rPr lang="en-GB" sz="1600" b="1" dirty="0">
                <a:solidFill>
                  <a:srgbClr val="C00000"/>
                </a:solidFill>
                <a:latin typeface="Calibri" pitchFamily="34" charset="0"/>
                <a:cs typeface="Calibri" pitchFamily="34" charset="0"/>
              </a:rPr>
              <a:t>youth unemployment</a:t>
            </a:r>
            <a:r>
              <a:rPr lang="en-GB" sz="1600" dirty="0">
                <a:solidFill>
                  <a:schemeClr val="tx1"/>
                </a:solidFill>
                <a:latin typeface="Calibri" pitchFamily="34" charset="0"/>
                <a:cs typeface="Calibri" pitchFamily="34" charset="0"/>
              </a:rPr>
              <a:t>, taking the total to 1.04 million. This figure includes 307,000 in full-time education but </a:t>
            </a:r>
            <a:r>
              <a:rPr lang="en-GB" sz="1600" b="1" dirty="0">
                <a:solidFill>
                  <a:srgbClr val="0070C0"/>
                </a:solidFill>
                <a:latin typeface="Calibri" pitchFamily="34" charset="0"/>
                <a:cs typeface="Calibri" pitchFamily="34" charset="0"/>
              </a:rPr>
              <a:t>seeking work</a:t>
            </a:r>
            <a:r>
              <a:rPr lang="en-GB" sz="1600" dirty="0">
                <a:solidFill>
                  <a:schemeClr val="tx1"/>
                </a:solidFill>
                <a:latin typeface="Calibri" pitchFamily="34" charset="0"/>
                <a:cs typeface="Calibri" pitchFamily="34" charset="0"/>
              </a:rPr>
              <a:t>.</a:t>
            </a:r>
          </a:p>
          <a:p>
            <a:pPr algn="just" eaLnBrk="0" hangingPunct="0"/>
            <a:r>
              <a:rPr lang="en-GB" sz="1600" dirty="0">
                <a:solidFill>
                  <a:schemeClr val="tx1"/>
                </a:solidFill>
                <a:latin typeface="Calibri" pitchFamily="34" charset="0"/>
                <a:cs typeface="Calibri" pitchFamily="34" charset="0"/>
              </a:rPr>
              <a:t>Data from the Office for National Statistics also showed employment increased by 60,000 to 29 million in the last quarter, mainly due to a rise of 90,000 in the number of part-time employees to 6.6 million.</a:t>
            </a:r>
          </a:p>
        </p:txBody>
      </p:sp>
      <p:sp>
        <p:nvSpPr>
          <p:cNvPr id="5" name="4 - TextBox"/>
          <p:cNvSpPr txBox="1"/>
          <p:nvPr/>
        </p:nvSpPr>
        <p:spPr>
          <a:xfrm>
            <a:off x="1500167" y="428604"/>
            <a:ext cx="7000924" cy="1077218"/>
          </a:xfrm>
          <a:prstGeom prst="rect">
            <a:avLst/>
          </a:prstGeom>
          <a:noFill/>
        </p:spPr>
        <p:txBody>
          <a:bodyPr wrap="square" rtlCol="0">
            <a:spAutoFit/>
          </a:bodyPr>
          <a:lstStyle/>
          <a:p>
            <a:r>
              <a:rPr lang="el-GR" sz="3200" b="1" dirty="0" smtClean="0">
                <a:solidFill>
                  <a:srgbClr val="FF0000"/>
                </a:solidFill>
                <a:latin typeface="Calibri" pitchFamily="34" charset="0"/>
                <a:cs typeface="Calibri" pitchFamily="34" charset="0"/>
              </a:rPr>
              <a:t>Όταν τα συναντώ στο κείμενο, φαντάζομαι τι σημαίνουν</a:t>
            </a:r>
            <a:endParaRPr lang="el-GR" sz="3200" b="1" dirty="0">
              <a:solidFill>
                <a:srgbClr val="FF0000"/>
              </a:solidFill>
              <a:latin typeface="Calibri" pitchFamily="34" charset="0"/>
              <a:cs typeface="Calibri" pitchFamily="34" charset="0"/>
            </a:endParaRPr>
          </a:p>
        </p:txBody>
      </p:sp>
    </p:spTree>
    <p:extLst>
      <p:ext uri="{BB962C8B-B14F-4D97-AF65-F5344CB8AC3E}">
        <p14:creationId xmlns:p14="http://schemas.microsoft.com/office/powerpoint/2010/main" xmlns="" val="221736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TextBox"/>
          <p:cNvSpPr txBox="1"/>
          <p:nvPr/>
        </p:nvSpPr>
        <p:spPr>
          <a:xfrm>
            <a:off x="1714480" y="428604"/>
            <a:ext cx="7215238" cy="1077218"/>
          </a:xfrm>
          <a:prstGeom prst="rect">
            <a:avLst/>
          </a:prstGeom>
          <a:noFill/>
        </p:spPr>
        <p:txBody>
          <a:bodyPr wrap="square" rtlCol="0">
            <a:spAutoFit/>
          </a:bodyPr>
          <a:lstStyle/>
          <a:p>
            <a:r>
              <a:rPr lang="el-GR" sz="3200" b="1" dirty="0" smtClean="0">
                <a:solidFill>
                  <a:srgbClr val="FF0000"/>
                </a:solidFill>
                <a:latin typeface="Calibri" pitchFamily="34" charset="0"/>
                <a:cs typeface="Calibri" pitchFamily="34" charset="0"/>
              </a:rPr>
              <a:t>ΜΑΝΤΕΥΩ από το θέμα</a:t>
            </a:r>
            <a:r>
              <a:rPr lang="en-US" sz="3200" b="1" dirty="0" smtClean="0">
                <a:solidFill>
                  <a:srgbClr val="FF0000"/>
                </a:solidFill>
                <a:latin typeface="Calibri" pitchFamily="34" charset="0"/>
                <a:cs typeface="Calibri" pitchFamily="34" charset="0"/>
              </a:rPr>
              <a:t>-</a:t>
            </a:r>
            <a:r>
              <a:rPr lang="el-GR" sz="3200" b="1" dirty="0" smtClean="0">
                <a:solidFill>
                  <a:srgbClr val="FF0000"/>
                </a:solidFill>
                <a:latin typeface="Calibri" pitchFamily="34" charset="0"/>
                <a:cs typeface="Calibri" pitchFamily="34" charset="0"/>
              </a:rPr>
              <a:t> </a:t>
            </a:r>
            <a:r>
              <a:rPr lang="en-US" sz="3200" b="1" dirty="0" smtClean="0">
                <a:solidFill>
                  <a:srgbClr val="FF0000"/>
                </a:solidFill>
                <a:latin typeface="Calibri" pitchFamily="34" charset="0"/>
                <a:cs typeface="Calibri" pitchFamily="34" charset="0"/>
              </a:rPr>
              <a:t>Elections </a:t>
            </a:r>
          </a:p>
          <a:p>
            <a:endParaRPr lang="el-GR" sz="3200" b="1" dirty="0">
              <a:solidFill>
                <a:srgbClr val="FF0000"/>
              </a:solidFill>
              <a:latin typeface="Calibri" pitchFamily="34" charset="0"/>
              <a:cs typeface="Calibri" pitchFamily="34" charset="0"/>
            </a:endParaRPr>
          </a:p>
        </p:txBody>
      </p:sp>
      <p:sp>
        <p:nvSpPr>
          <p:cNvPr id="8" name="7 - Ορθογώνιο"/>
          <p:cNvSpPr/>
          <p:nvPr/>
        </p:nvSpPr>
        <p:spPr>
          <a:xfrm>
            <a:off x="1714480" y="4214818"/>
            <a:ext cx="6143668" cy="1938992"/>
          </a:xfrm>
          <a:prstGeom prst="rect">
            <a:avLst/>
          </a:prstGeom>
        </p:spPr>
        <p:txBody>
          <a:bodyPr wrap="square">
            <a:spAutoFit/>
          </a:bodyPr>
          <a:lstStyle/>
          <a:p>
            <a:pPr algn="just" fontAlgn="base"/>
            <a:r>
              <a:rPr lang="en-US" sz="2000" b="1" dirty="0" smtClean="0">
                <a:latin typeface="Calibri" pitchFamily="34" charset="0"/>
                <a:cs typeface="Calibri" pitchFamily="34" charset="0"/>
              </a:rPr>
              <a:t>Elected officials </a:t>
            </a:r>
            <a:r>
              <a:rPr lang="en-US" sz="2000" dirty="0" smtClean="0">
                <a:latin typeface="Calibri" pitchFamily="34" charset="0"/>
                <a:cs typeface="Calibri" pitchFamily="34" charset="0"/>
              </a:rPr>
              <a:t>are held accountable by </a:t>
            </a:r>
            <a:r>
              <a:rPr lang="en-US" sz="2000" b="1" dirty="0" smtClean="0">
                <a:latin typeface="Calibri" pitchFamily="34" charset="0"/>
                <a:cs typeface="Calibri" pitchFamily="34" charset="0"/>
              </a:rPr>
              <a:t>elections</a:t>
            </a:r>
            <a:r>
              <a:rPr lang="en-US" sz="2000" dirty="0" smtClean="0">
                <a:latin typeface="Calibri" pitchFamily="34" charset="0"/>
                <a:cs typeface="Calibri" pitchFamily="34" charset="0"/>
              </a:rPr>
              <a:t>. They are rarely removed before an elected </a:t>
            </a:r>
            <a:r>
              <a:rPr lang="en-US" sz="2000" b="1" dirty="0" smtClean="0">
                <a:latin typeface="Calibri" pitchFamily="34" charset="0"/>
                <a:cs typeface="Calibri" pitchFamily="34" charset="0"/>
              </a:rPr>
              <a:t>term</a:t>
            </a:r>
            <a:r>
              <a:rPr lang="en-US" sz="2000" dirty="0" smtClean="0">
                <a:latin typeface="Calibri" pitchFamily="34" charset="0"/>
                <a:cs typeface="Calibri" pitchFamily="34" charset="0"/>
              </a:rPr>
              <a:t> of two, four, or six years. The elected officials receive </a:t>
            </a:r>
            <a:r>
              <a:rPr lang="en-US" sz="2000" b="1" dirty="0" smtClean="0">
                <a:latin typeface="Calibri" pitchFamily="34" charset="0"/>
                <a:cs typeface="Calibri" pitchFamily="34" charset="0"/>
              </a:rPr>
              <a:t>constituent</a:t>
            </a:r>
            <a:r>
              <a:rPr lang="en-US" sz="2000" dirty="0" smtClean="0">
                <a:latin typeface="Calibri" pitchFamily="34" charset="0"/>
                <a:cs typeface="Calibri" pitchFamily="34" charset="0"/>
              </a:rPr>
              <a:t> requests which are classified as casework to keep the constituents happy. Casework is often controlled by an office secretary with a stamped or typed signature.</a:t>
            </a:r>
            <a:endParaRPr lang="en-US" sz="2000" dirty="0">
              <a:latin typeface="Calibri" pitchFamily="34" charset="0"/>
              <a:cs typeface="Calibri" pitchFamily="34" charset="0"/>
            </a:endParaRPr>
          </a:p>
        </p:txBody>
      </p:sp>
      <p:pic>
        <p:nvPicPr>
          <p:cNvPr id="2050" name="Picture 2" descr="Image result for elections"/>
          <p:cNvPicPr>
            <a:picLocks noChangeAspect="1" noChangeArrowheads="1"/>
          </p:cNvPicPr>
          <p:nvPr/>
        </p:nvPicPr>
        <p:blipFill>
          <a:blip r:embed="rId2" cstate="print"/>
          <a:srcRect/>
          <a:stretch>
            <a:fillRect/>
          </a:stretch>
        </p:blipFill>
        <p:spPr bwMode="auto">
          <a:xfrm>
            <a:off x="4929190" y="1428736"/>
            <a:ext cx="3655973" cy="1599488"/>
          </a:xfrm>
          <a:prstGeom prst="rect">
            <a:avLst/>
          </a:prstGeom>
          <a:noFill/>
        </p:spPr>
      </p:pic>
      <p:sp>
        <p:nvSpPr>
          <p:cNvPr id="5" name="4 - TextBox"/>
          <p:cNvSpPr txBox="1"/>
          <p:nvPr/>
        </p:nvSpPr>
        <p:spPr>
          <a:xfrm>
            <a:off x="1571604" y="1500174"/>
            <a:ext cx="2723246" cy="2308324"/>
          </a:xfrm>
          <a:prstGeom prst="rect">
            <a:avLst/>
          </a:prstGeom>
          <a:noFill/>
        </p:spPr>
        <p:txBody>
          <a:bodyPr wrap="none" rtlCol="0">
            <a:spAutoFit/>
          </a:bodyPr>
          <a:lstStyle/>
          <a:p>
            <a:r>
              <a:rPr lang="el-GR" dirty="0" smtClean="0">
                <a:latin typeface="Calibri" pitchFamily="34" charset="0"/>
                <a:cs typeface="Calibri" pitchFamily="34" charset="0"/>
              </a:rPr>
              <a:t>Κάλπη,</a:t>
            </a:r>
          </a:p>
          <a:p>
            <a:r>
              <a:rPr lang="el-GR" dirty="0" smtClean="0">
                <a:latin typeface="Calibri" pitchFamily="34" charset="0"/>
                <a:cs typeface="Calibri" pitchFamily="34" charset="0"/>
              </a:rPr>
              <a:t>Εκλογικό κέντρο,</a:t>
            </a:r>
            <a:endParaRPr lang="en-US" dirty="0" smtClean="0">
              <a:latin typeface="Calibri" pitchFamily="34" charset="0"/>
              <a:cs typeface="Calibri" pitchFamily="34" charset="0"/>
            </a:endParaRPr>
          </a:p>
          <a:p>
            <a:r>
              <a:rPr lang="el-GR" dirty="0" smtClean="0">
                <a:latin typeface="Calibri" pitchFamily="34" charset="0"/>
                <a:cs typeface="Calibri" pitchFamily="34" charset="0"/>
              </a:rPr>
              <a:t>Ψηφοφόρος,</a:t>
            </a:r>
          </a:p>
          <a:p>
            <a:r>
              <a:rPr lang="el-GR" dirty="0" smtClean="0">
                <a:latin typeface="Calibri" pitchFamily="34" charset="0"/>
                <a:cs typeface="Calibri" pitchFamily="34" charset="0"/>
              </a:rPr>
              <a:t>Εκλογέας,</a:t>
            </a:r>
          </a:p>
          <a:p>
            <a:r>
              <a:rPr lang="el-GR" dirty="0" smtClean="0">
                <a:latin typeface="Calibri" pitchFamily="34" charset="0"/>
                <a:cs typeface="Calibri" pitchFamily="34" charset="0"/>
              </a:rPr>
              <a:t>Εκλογική περιφέρεια,</a:t>
            </a:r>
          </a:p>
          <a:p>
            <a:r>
              <a:rPr lang="el-GR" dirty="0" smtClean="0">
                <a:latin typeface="Calibri" pitchFamily="34" charset="0"/>
                <a:cs typeface="Calibri" pitchFamily="34" charset="0"/>
              </a:rPr>
              <a:t>Εκλεγμένος αξιωματούχος,</a:t>
            </a:r>
          </a:p>
          <a:p>
            <a:r>
              <a:rPr lang="el-GR" dirty="0" smtClean="0">
                <a:latin typeface="Calibri" pitchFamily="34" charset="0"/>
                <a:cs typeface="Calibri" pitchFamily="34" charset="0"/>
              </a:rPr>
              <a:t>Θητεία, </a:t>
            </a:r>
          </a:p>
          <a:p>
            <a:endParaRPr lang="el-GR" dirty="0">
              <a:latin typeface="Calibri" pitchFamily="34" charset="0"/>
              <a:cs typeface="Calibri" pitchFamily="34" charset="0"/>
            </a:endParaRPr>
          </a:p>
        </p:txBody>
      </p:sp>
    </p:spTree>
    <p:extLst>
      <p:ext uri="{BB962C8B-B14F-4D97-AF65-F5344CB8AC3E}">
        <p14:creationId xmlns:p14="http://schemas.microsoft.com/office/powerpoint/2010/main" xmlns="" val="767201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857356" y="214290"/>
            <a:ext cx="6683765" cy="804626"/>
          </a:xfrm>
        </p:spPr>
        <p:txBody>
          <a:bodyPr/>
          <a:lstStyle/>
          <a:p>
            <a:r>
              <a:rPr lang="en-US"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Terminology</a:t>
            </a:r>
            <a:r>
              <a:rPr lang="el-GR"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    </a:t>
            </a:r>
            <a:r>
              <a:rPr lang="el-GR" sz="28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Ορολογία</a:t>
            </a:r>
            <a:endParaRPr lang="el-GR" sz="2800" b="1" dirty="0">
              <a:solidFill>
                <a:srgbClr val="FF0000"/>
              </a:solidFill>
              <a:effectLst>
                <a:outerShdw blurRad="38100" dist="38100" dir="2700000" algn="tl">
                  <a:srgbClr val="000000">
                    <a:alpha val="43137"/>
                  </a:srgbClr>
                </a:outerShdw>
              </a:effectLst>
              <a:latin typeface="Calibri" pitchFamily="34" charset="0"/>
              <a:cs typeface="Calibri" pitchFamily="34" charset="0"/>
            </a:endParaRPr>
          </a:p>
        </p:txBody>
      </p:sp>
      <p:sp>
        <p:nvSpPr>
          <p:cNvPr id="47105" name="Rectangle 1"/>
          <p:cNvSpPr>
            <a:spLocks noChangeArrowheads="1"/>
          </p:cNvSpPr>
          <p:nvPr/>
        </p:nvSpPr>
        <p:spPr bwMode="auto">
          <a:xfrm>
            <a:off x="1000100" y="1000108"/>
            <a:ext cx="7786742"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Την ορολογία μπορούμε να την φανταστούμε αν γνωρίζουμε τον όρο στην γλώσσα </a:t>
            </a:r>
            <a:r>
              <a:rPr lang="el-GR" sz="1600" dirty="0" smtClean="0">
                <a:latin typeface="Calibri" pitchFamily="34" charset="0"/>
                <a:ea typeface="Calibri" pitchFamily="34" charset="0"/>
                <a:cs typeface="Calibri" pitchFamily="34" charset="0"/>
              </a:rPr>
              <a:t>μας</a:t>
            </a:r>
            <a:r>
              <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p>
          <a:p>
            <a:pPr lvl="0" algn="just" fontAlgn="base">
              <a:spcBef>
                <a:spcPct val="0"/>
              </a:spcBef>
              <a:spcAft>
                <a:spcPct val="0"/>
              </a:spcAft>
            </a:pPr>
            <a:r>
              <a:rPr lang="el-GR" sz="1600" dirty="0" smtClean="0">
                <a:latin typeface="Calibri" pitchFamily="34" charset="0"/>
                <a:ea typeface="Calibri" pitchFamily="34" charset="0"/>
                <a:cs typeface="Calibri" pitchFamily="34" charset="0"/>
              </a:rPr>
              <a:t>(ελλείψει γνώσης, </a:t>
            </a:r>
            <a:r>
              <a:rPr lang="el-GR" sz="1600" dirty="0" err="1" smtClean="0">
                <a:latin typeface="Calibri" pitchFamily="34" charset="0"/>
                <a:ea typeface="Calibri" pitchFamily="34" charset="0"/>
                <a:cs typeface="Calibri" pitchFamily="34" charset="0"/>
              </a:rPr>
              <a:t>Βικιπαίδεια</a:t>
            </a:r>
            <a:r>
              <a:rPr lang="el-GR" sz="1600" dirty="0" smtClean="0">
                <a:latin typeface="Calibri" pitchFamily="34" charset="0"/>
                <a:ea typeface="Calibri" pitchFamily="34" charset="0"/>
                <a:cs typeface="Calibri" pitchFamily="34" charset="0"/>
              </a:rPr>
              <a:t>)</a:t>
            </a:r>
            <a:endParaRPr kumimoji="0" lang="el-GR"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latin typeface="Calibri" pitchFamily="34" charset="0"/>
              <a:cs typeface="Calibri" pitchFamily="34" charset="0"/>
            </a:endParaRPr>
          </a:p>
          <a:p>
            <a:pPr algn="just" eaLnBrk="0" fontAlgn="base" hangingPunct="0">
              <a:spcBef>
                <a:spcPct val="0"/>
              </a:spcBef>
              <a:spcAft>
                <a:spcPct val="0"/>
              </a:spcAft>
            </a:pPr>
            <a:r>
              <a:rPr lang="en-US" dirty="0" smtClean="0">
                <a:latin typeface="Calibri" pitchFamily="34" charset="0"/>
                <a:ea typeface="Calibri" pitchFamily="34" charset="0"/>
                <a:cs typeface="Calibri" pitchFamily="34" charset="0"/>
              </a:rPr>
              <a:t>Once panic and </a:t>
            </a:r>
            <a:r>
              <a:rPr lang="en-US" b="1" dirty="0" smtClean="0">
                <a:latin typeface="Calibri" pitchFamily="34" charset="0"/>
                <a:ea typeface="Calibri" pitchFamily="34" charset="0"/>
                <a:cs typeface="Calibri" pitchFamily="34" charset="0"/>
              </a:rPr>
              <a:t>deflation</a:t>
            </a:r>
            <a:r>
              <a:rPr lang="en-US" dirty="0" smtClean="0">
                <a:latin typeface="Calibri" pitchFamily="34" charset="0"/>
                <a:ea typeface="Calibri" pitchFamily="34" charset="0"/>
                <a:cs typeface="Calibri" pitchFamily="34" charset="0"/>
              </a:rPr>
              <a:t> set in, many people believed they could avoid further losses by keeping clear of the markets. Holding money therefore became profitable as prices dropped lower and a given amount of money bought ever more goods, exacerbating the drop in demand.</a:t>
            </a:r>
          </a:p>
          <a:p>
            <a:pPr lvl="0" algn="just" eaLnBrk="0" fontAlgn="base" hangingPunct="0">
              <a:spcBef>
                <a:spcPct val="0"/>
              </a:spcBef>
              <a:spcAft>
                <a:spcPct val="0"/>
              </a:spcAft>
            </a:pPr>
            <a:endParaRPr lang="el-GR" dirty="0" smtClean="0">
              <a:solidFill>
                <a:srgbClr val="0070C0"/>
              </a:solidFill>
              <a:latin typeface="Calibri" pitchFamily="34" charset="0"/>
              <a:ea typeface="Calibri" pitchFamily="34" charset="0"/>
              <a:cs typeface="Calibri" pitchFamily="34" charset="0"/>
            </a:endParaRPr>
          </a:p>
          <a:p>
            <a:pPr lvl="0" algn="just" eaLnBrk="0" fontAlgn="base" hangingPunct="0">
              <a:spcBef>
                <a:spcPct val="0"/>
              </a:spcBef>
              <a:spcAft>
                <a:spcPct val="0"/>
              </a:spcAft>
            </a:pPr>
            <a:r>
              <a:rPr lang="el-GR" dirty="0" smtClean="0">
                <a:solidFill>
                  <a:srgbClr val="0070C0"/>
                </a:solidFill>
                <a:latin typeface="Calibri" pitchFamily="34" charset="0"/>
                <a:ea typeface="Calibri" pitchFamily="34" charset="0"/>
                <a:cs typeface="Calibri" pitchFamily="34" charset="0"/>
              </a:rPr>
              <a:t>Η σταθερότητα των μισθών εν μέσω της συνεχούς μείωσης των τιμών, του γενικευμένου δηλαδή αποπληθωρισμού, αναφερόταν στην ιδέα ότι εάν έπεφταν και οι μισθοί, θα μειωνόταν ακόμα περισσότερο η ζήτηση και θα επιδεινωνόταν η κρίση. </a:t>
            </a:r>
            <a:endParaRPr kumimoji="0" lang="el-GR" b="0" i="0" u="none" strike="noStrike" cap="none" normalizeH="0" baseline="0" dirty="0" smtClean="0">
              <a:ln>
                <a:noFill/>
              </a:ln>
              <a:solidFill>
                <a:srgbClr val="0070C0"/>
              </a:solidFill>
              <a:effectLst/>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Paraphrasing tips sem 1</Template>
  <TotalTime>511</TotalTime>
  <Words>1966</Words>
  <Application>Microsoft Office PowerPoint</Application>
  <PresentationFormat>Προβολή στην οθόνη (4:3)</PresentationFormat>
  <Paragraphs>159</Paragraphs>
  <Slides>22</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Wisp</vt:lpstr>
      <vt:lpstr>    Πώς να διαβάζω με επιτυχία  </vt:lpstr>
      <vt:lpstr>    Πώς να διαβάζω με επιτυχία  </vt:lpstr>
      <vt:lpstr>Τι μας λέει η βιβλιογραφία</vt:lpstr>
      <vt:lpstr>1- Στρατηγικές Ανάγνωσης</vt:lpstr>
      <vt:lpstr>Διαφάνεια 5</vt:lpstr>
      <vt:lpstr>Διαφάνεια 6</vt:lpstr>
      <vt:lpstr>Διαφάνεια 7</vt:lpstr>
      <vt:lpstr>Διαφάνεια 8</vt:lpstr>
      <vt:lpstr>Terminology    Ορολογία</vt:lpstr>
      <vt:lpstr>Terminology    Ορολογία</vt:lpstr>
      <vt:lpstr>Διαφάνεια 11</vt:lpstr>
      <vt:lpstr>Διαφάνεια 12</vt:lpstr>
      <vt:lpstr>2- Academic Vocabulary Ακαδημαϊκό Λεξιλόγιο</vt:lpstr>
      <vt:lpstr>Διαφάνεια 14</vt:lpstr>
      <vt:lpstr>Using the AWL to increase vocabulary</vt:lpstr>
      <vt:lpstr>Πχ1. assess</vt:lpstr>
      <vt:lpstr>Πχ2. Consist (of)</vt:lpstr>
      <vt:lpstr>Πχ3. constitute</vt:lpstr>
      <vt:lpstr>3- Terminology    Ορολογία</vt:lpstr>
      <vt:lpstr>3- Terminology    Ορολογία</vt:lpstr>
      <vt:lpstr>Συνοψίζοντας...    Στόχος: αποτελεσματική και γρήγορη επεξεργασία βιβλιογραφίας, με ελαχιστοποιημένη χρήση λεξικού  (για να μην χάνουμε τον ειρμό μας και το κίνητρό μας)  - Στρατηγικές ανάγνωσης (πριν και μετά)  - Ακαδημαϊκό λεξιλόγιο (μελέτη)   - Ορολογία  (αξιοποίηση γνώσης του αντικειμένου στη μητρική γλώσσα)   </vt:lpstr>
      <vt:lpstr>4- Εργαλεία στο διαδίκτυο  - Λεξικό https://www.wordreference.com/engr/  - Ορολογία https://iate.europa.eu/home - Μετάφραση λέξεων/ όρων https://www.linguee.com/english-greek - Μετάφραση παραγράφων (θέλει έλεγχο) https://el.glosbe.com </vt:lpstr>
    </vt:vector>
  </TitlesOfParts>
  <Company>uom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Article</dc:title>
  <dc:creator>user</dc:creator>
  <cp:lastModifiedBy>IRIS PD</cp:lastModifiedBy>
  <cp:revision>67</cp:revision>
  <dcterms:created xsi:type="dcterms:W3CDTF">2015-11-06T07:03:12Z</dcterms:created>
  <dcterms:modified xsi:type="dcterms:W3CDTF">2020-10-21T08:07:08Z</dcterms:modified>
</cp:coreProperties>
</file>