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9" r:id="rId5"/>
    <p:sldId id="258" r:id="rId6"/>
    <p:sldId id="264" r:id="rId7"/>
    <p:sldId id="266" r:id="rId8"/>
    <p:sldId id="259" r:id="rId9"/>
    <p:sldId id="260" r:id="rId10"/>
    <p:sldId id="267" r:id="rId11"/>
    <p:sldId id="268"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312 Konstantina" initials="3K" lastIdx="1" clrIdx="0">
    <p:extLst>
      <p:ext uri="{19B8F6BF-5375-455C-9EA6-DF929625EA0E}">
        <p15:presenceInfo xmlns:p15="http://schemas.microsoft.com/office/powerpoint/2012/main" userId="312 Konstanti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D9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8CF6A1-279D-4D73-BBF8-A5AEA5FD33D4}"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l-GR"/>
        </a:p>
      </dgm:t>
    </dgm:pt>
    <dgm:pt modelId="{E642D888-9014-4404-9BEC-644E7CAB50EE}">
      <dgm:prSet phldrT="[Κείμενο]" custT="1"/>
      <dgm:spPr>
        <a:solidFill>
          <a:schemeClr val="bg1"/>
        </a:solidFill>
        <a:ln>
          <a:solidFill>
            <a:schemeClr val="accent2">
              <a:lumMod val="75000"/>
            </a:schemeClr>
          </a:solidFill>
        </a:ln>
      </dgm:spPr>
      <dgm:t>
        <a:bodyPr/>
        <a:lstStyle/>
        <a:p>
          <a:r>
            <a:rPr lang="el-GR" sz="1800" b="0" cap="none" spc="0" dirty="0">
              <a:ln w="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Διεξαγωγή εργαστηρίων, παροχή κατάρτισης, διοργάνωση εκδηλώσεων ευαισθητοποίησης του κοινού, παραγωγή οδηγών/εγχειριδίων</a:t>
          </a:r>
          <a:endParaRPr lang="el-GR" sz="1800" b="0" cap="none" spc="0" dirty="0">
            <a:ln w="0"/>
            <a:solidFill>
              <a:schemeClr val="tx1"/>
            </a:solidFill>
            <a:effectLst/>
          </a:endParaRPr>
        </a:p>
      </dgm:t>
    </dgm:pt>
    <dgm:pt modelId="{276AF3F2-83C5-42C1-9733-46EA5B9A35F7}" type="parTrans" cxnId="{4D14F5B0-4BCC-4ADA-B935-E8FCD790C6BD}">
      <dgm:prSet/>
      <dgm:spPr/>
      <dgm:t>
        <a:bodyPr/>
        <a:lstStyle/>
        <a:p>
          <a:endParaRPr lang="el-GR"/>
        </a:p>
      </dgm:t>
    </dgm:pt>
    <dgm:pt modelId="{427466C9-BB72-4237-BA07-221BFFEF7F57}" type="sibTrans" cxnId="{4D14F5B0-4BCC-4ADA-B935-E8FCD790C6BD}">
      <dgm:prSet/>
      <dgm:spPr/>
      <dgm:t>
        <a:bodyPr/>
        <a:lstStyle/>
        <a:p>
          <a:endParaRPr lang="el-GR"/>
        </a:p>
      </dgm:t>
    </dgm:pt>
    <dgm:pt modelId="{EDC2A4C7-330B-4EE5-A019-312C5A13E10B}">
      <dgm:prSet phldrT="[Κείμενο]"/>
      <dgm:spPr/>
      <dgm:t>
        <a:bodyPr/>
        <a:lstStyle/>
        <a:p>
          <a:endParaRPr lang="el-GR" dirty="0"/>
        </a:p>
      </dgm:t>
    </dgm:pt>
    <dgm:pt modelId="{D06CE321-B3FE-4E7A-85E9-0F784E6688CA}" type="parTrans" cxnId="{AC53753C-846C-4DA8-8E2E-C260D9FFC3B7}">
      <dgm:prSet/>
      <dgm:spPr/>
      <dgm:t>
        <a:bodyPr/>
        <a:lstStyle/>
        <a:p>
          <a:endParaRPr lang="el-GR"/>
        </a:p>
      </dgm:t>
    </dgm:pt>
    <dgm:pt modelId="{0BB5EC77-C3FD-4EF5-91E6-17D222845DF8}" type="sibTrans" cxnId="{AC53753C-846C-4DA8-8E2E-C260D9FFC3B7}">
      <dgm:prSet/>
      <dgm:spPr/>
      <dgm:t>
        <a:bodyPr/>
        <a:lstStyle/>
        <a:p>
          <a:endParaRPr lang="el-GR"/>
        </a:p>
      </dgm:t>
    </dgm:pt>
    <dgm:pt modelId="{78BE23D9-0353-4FF9-ABDA-82584D855DEC}">
      <dgm:prSet phldrT="[Κείμενο]" custT="1"/>
      <dgm:spPr>
        <a:solidFill>
          <a:schemeClr val="bg1"/>
        </a:solidFill>
        <a:ln>
          <a:solidFill>
            <a:schemeClr val="accent2">
              <a:lumMod val="75000"/>
            </a:schemeClr>
          </a:solidFill>
        </a:ln>
      </dgm:spPr>
      <dgm:t>
        <a:bodyPr/>
        <a:lstStyle/>
        <a:p>
          <a:pPr algn="ctr"/>
          <a:r>
            <a:rPr lang="el-GR" sz="1800" b="0" cap="none" spc="0" dirty="0">
              <a:ln w="0">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Αλλαγές σε ικανότητες, γνώσεις, δεξιότητες, στάσεις, ευαισθητοποίηση, κίνητρα.</a:t>
          </a:r>
          <a:endParaRPr lang="el-GR" sz="1800" b="0" cap="none" spc="0" dirty="0">
            <a:ln w="0">
              <a:noFill/>
            </a:ln>
            <a:solidFill>
              <a:sysClr val="windowText" lastClr="000000"/>
            </a:solidFill>
            <a:effectLst/>
          </a:endParaRPr>
        </a:p>
      </dgm:t>
    </dgm:pt>
    <dgm:pt modelId="{6849CFEC-A3A3-4933-9D62-1AA57BFD97BB}" type="parTrans" cxnId="{3B00758F-C392-40FE-9863-8FB6963D2E8D}">
      <dgm:prSet/>
      <dgm:spPr/>
      <dgm:t>
        <a:bodyPr/>
        <a:lstStyle/>
        <a:p>
          <a:endParaRPr lang="el-GR"/>
        </a:p>
      </dgm:t>
    </dgm:pt>
    <dgm:pt modelId="{ED69B9A3-BE4A-4617-B6E0-268F2BB28016}" type="sibTrans" cxnId="{3B00758F-C392-40FE-9863-8FB6963D2E8D}">
      <dgm:prSet/>
      <dgm:spPr/>
      <dgm:t>
        <a:bodyPr/>
        <a:lstStyle/>
        <a:p>
          <a:endParaRPr lang="el-GR"/>
        </a:p>
      </dgm:t>
    </dgm:pt>
    <dgm:pt modelId="{2D9CAAD3-E338-4727-9AC3-D1BECDB31C17}">
      <dgm:prSet phldrT="[Κείμενο]" custT="1"/>
      <dgm:spPr>
        <a:solidFill>
          <a:schemeClr val="bg1"/>
        </a:solidFill>
        <a:ln>
          <a:solidFill>
            <a:schemeClr val="accent2">
              <a:lumMod val="75000"/>
            </a:schemeClr>
          </a:solidFill>
        </a:ln>
      </dgm:spPr>
      <dgm:t>
        <a:bodyPr/>
        <a:lstStyle/>
        <a:p>
          <a:r>
            <a:rPr lang="el-GR" sz="1600" b="0" cap="none" spc="0" dirty="0">
              <a:ln w="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Αλλαγές στη συμπεριφορά, την πρακτική ή τις επιδόσεις που σχετίζονται με αλλαγές στην πρόσβαση, την κοινωνική δράση, την αλληλεγγύη, τη δικτύωση, τη συνεργασία, τη συμμετοχή, την κινητοποίηση, την πολιτική και τη λήψη αποφάσεων.</a:t>
          </a:r>
          <a:endParaRPr lang="el-GR" sz="1600" b="0" cap="none" spc="0" dirty="0">
            <a:ln w="0"/>
            <a:solidFill>
              <a:schemeClr val="tx1"/>
            </a:solidFill>
            <a:effectLst/>
          </a:endParaRPr>
        </a:p>
      </dgm:t>
    </dgm:pt>
    <dgm:pt modelId="{93E1FD65-B501-4DC1-8A27-7421E984A8A6}" type="parTrans" cxnId="{74A82A8A-F936-4091-ACD7-7E6075CFD5B7}">
      <dgm:prSet/>
      <dgm:spPr/>
      <dgm:t>
        <a:bodyPr/>
        <a:lstStyle/>
        <a:p>
          <a:endParaRPr lang="el-GR"/>
        </a:p>
      </dgm:t>
    </dgm:pt>
    <dgm:pt modelId="{CF09611A-2CDB-4B76-85CB-DFFA7143EAEC}" type="sibTrans" cxnId="{74A82A8A-F936-4091-ACD7-7E6075CFD5B7}">
      <dgm:prSet/>
      <dgm:spPr/>
      <dgm:t>
        <a:bodyPr/>
        <a:lstStyle/>
        <a:p>
          <a:endParaRPr lang="el-GR"/>
        </a:p>
      </dgm:t>
    </dgm:pt>
    <dgm:pt modelId="{66F5A735-5288-44CA-B8D6-6C73CF759A15}" type="pres">
      <dgm:prSet presAssocID="{938CF6A1-279D-4D73-BBF8-A5AEA5FD33D4}" presName="rootnode" presStyleCnt="0">
        <dgm:presLayoutVars>
          <dgm:chMax/>
          <dgm:chPref/>
          <dgm:dir/>
          <dgm:animLvl val="lvl"/>
        </dgm:presLayoutVars>
      </dgm:prSet>
      <dgm:spPr/>
    </dgm:pt>
    <dgm:pt modelId="{BD64773B-43D2-438B-9B67-29AD7B80BBA3}" type="pres">
      <dgm:prSet presAssocID="{E642D888-9014-4404-9BEC-644E7CAB50EE}" presName="composite" presStyleCnt="0"/>
      <dgm:spPr/>
    </dgm:pt>
    <dgm:pt modelId="{498D2511-16C8-4FA6-861D-4B402FFED16F}" type="pres">
      <dgm:prSet presAssocID="{E642D888-9014-4404-9BEC-644E7CAB50EE}" presName="bentUpArrow1" presStyleLbl="alignImgPlace1" presStyleIdx="0" presStyleCnt="2" custScaleX="38010" custScaleY="63195" custLinFactX="-17126" custLinFactNeighborX="-100000" custLinFactNeighborY="33241"/>
      <dgm:spPr>
        <a:solidFill>
          <a:schemeClr val="accent2">
            <a:lumMod val="20000"/>
            <a:lumOff val="80000"/>
          </a:schemeClr>
        </a:solidFill>
        <a:ln>
          <a:solidFill>
            <a:schemeClr val="accent2">
              <a:lumMod val="75000"/>
            </a:schemeClr>
          </a:solidFill>
        </a:ln>
      </dgm:spPr>
    </dgm:pt>
    <dgm:pt modelId="{46D03873-2D3D-4832-8B82-45F934E95475}" type="pres">
      <dgm:prSet presAssocID="{E642D888-9014-4404-9BEC-644E7CAB50EE}" presName="ParentText" presStyleLbl="node1" presStyleIdx="0" presStyleCnt="3" custScaleX="116225" custScaleY="111721" custLinFactNeighborX="-79849" custLinFactNeighborY="18354">
        <dgm:presLayoutVars>
          <dgm:chMax val="1"/>
          <dgm:chPref val="1"/>
          <dgm:bulletEnabled val="1"/>
        </dgm:presLayoutVars>
      </dgm:prSet>
      <dgm:spPr/>
    </dgm:pt>
    <dgm:pt modelId="{E35A31D6-2CBC-4A82-A89D-2D9A0B76FA8E}" type="pres">
      <dgm:prSet presAssocID="{E642D888-9014-4404-9BEC-644E7CAB50EE}" presName="ChildText" presStyleLbl="revTx" presStyleIdx="0" presStyleCnt="2">
        <dgm:presLayoutVars>
          <dgm:chMax val="0"/>
          <dgm:chPref val="0"/>
          <dgm:bulletEnabled val="1"/>
        </dgm:presLayoutVars>
      </dgm:prSet>
      <dgm:spPr/>
    </dgm:pt>
    <dgm:pt modelId="{FCF00C6A-CDE9-49F3-8976-18761AB51E94}" type="pres">
      <dgm:prSet presAssocID="{427466C9-BB72-4237-BA07-221BFFEF7F57}" presName="sibTrans" presStyleCnt="0"/>
      <dgm:spPr/>
    </dgm:pt>
    <dgm:pt modelId="{304DB3CE-0ED4-4721-8EC0-48DE67EFFCE8}" type="pres">
      <dgm:prSet presAssocID="{78BE23D9-0353-4FF9-ABDA-82584D855DEC}" presName="composite" presStyleCnt="0"/>
      <dgm:spPr/>
    </dgm:pt>
    <dgm:pt modelId="{BA4F11BC-15A4-4DDD-8193-78D559282B58}" type="pres">
      <dgm:prSet presAssocID="{78BE23D9-0353-4FF9-ABDA-82584D855DEC}" presName="bentUpArrow1" presStyleLbl="alignImgPlace1" presStyleIdx="1" presStyleCnt="2" custAng="0" custScaleX="42542" custScaleY="38756" custLinFactNeighborX="-10659" custLinFactNeighborY="20845"/>
      <dgm:spPr>
        <a:solidFill>
          <a:schemeClr val="accent2">
            <a:lumMod val="20000"/>
            <a:lumOff val="80000"/>
          </a:schemeClr>
        </a:solidFill>
        <a:ln>
          <a:solidFill>
            <a:schemeClr val="accent2">
              <a:lumMod val="75000"/>
            </a:schemeClr>
          </a:solidFill>
        </a:ln>
      </dgm:spPr>
    </dgm:pt>
    <dgm:pt modelId="{566DB810-6503-46EC-9D8E-8C4407FA31A6}" type="pres">
      <dgm:prSet presAssocID="{78BE23D9-0353-4FF9-ABDA-82584D855DEC}" presName="ParentText" presStyleLbl="node1" presStyleIdx="1" presStyleCnt="3" custScaleX="117863" custScaleY="101526" custLinFactNeighborX="-83383" custLinFactNeighborY="35494">
        <dgm:presLayoutVars>
          <dgm:chMax val="1"/>
          <dgm:chPref val="1"/>
          <dgm:bulletEnabled val="1"/>
        </dgm:presLayoutVars>
      </dgm:prSet>
      <dgm:spPr/>
    </dgm:pt>
    <dgm:pt modelId="{44476707-A0EA-4F23-839B-092329D0023D}" type="pres">
      <dgm:prSet presAssocID="{78BE23D9-0353-4FF9-ABDA-82584D855DEC}" presName="ChildText" presStyleLbl="revTx" presStyleIdx="1" presStyleCnt="2">
        <dgm:presLayoutVars>
          <dgm:chMax val="0"/>
          <dgm:chPref val="0"/>
          <dgm:bulletEnabled val="1"/>
        </dgm:presLayoutVars>
      </dgm:prSet>
      <dgm:spPr/>
    </dgm:pt>
    <dgm:pt modelId="{E40600C4-361E-4CE4-87E0-4D2ACCCC2154}" type="pres">
      <dgm:prSet presAssocID="{ED69B9A3-BE4A-4617-B6E0-268F2BB28016}" presName="sibTrans" presStyleCnt="0"/>
      <dgm:spPr/>
    </dgm:pt>
    <dgm:pt modelId="{36CA809C-A5BE-4649-AEE6-CA449045E484}" type="pres">
      <dgm:prSet presAssocID="{2D9CAAD3-E338-4727-9AC3-D1BECDB31C17}" presName="composite" presStyleCnt="0"/>
      <dgm:spPr/>
    </dgm:pt>
    <dgm:pt modelId="{F50412CF-2E21-41E2-81A9-60B5E70565A1}" type="pres">
      <dgm:prSet presAssocID="{2D9CAAD3-E338-4727-9AC3-D1BECDB31C17}" presName="ParentText" presStyleLbl="node1" presStyleIdx="2" presStyleCnt="3" custScaleX="124975" custScaleY="136999" custLinFactNeighborX="-14815" custLinFactNeighborY="-5649">
        <dgm:presLayoutVars>
          <dgm:chMax val="1"/>
          <dgm:chPref val="1"/>
          <dgm:bulletEnabled val="1"/>
        </dgm:presLayoutVars>
      </dgm:prSet>
      <dgm:spPr/>
    </dgm:pt>
  </dgm:ptLst>
  <dgm:cxnLst>
    <dgm:cxn modelId="{3165BB05-6398-4C3E-8BD9-747971B5608F}" type="presOf" srcId="{EDC2A4C7-330B-4EE5-A019-312C5A13E10B}" destId="{E35A31D6-2CBC-4A82-A89D-2D9A0B76FA8E}" srcOrd="0" destOrd="0" presId="urn:microsoft.com/office/officeart/2005/8/layout/StepDownProcess"/>
    <dgm:cxn modelId="{AC53753C-846C-4DA8-8E2E-C260D9FFC3B7}" srcId="{E642D888-9014-4404-9BEC-644E7CAB50EE}" destId="{EDC2A4C7-330B-4EE5-A019-312C5A13E10B}" srcOrd="0" destOrd="0" parTransId="{D06CE321-B3FE-4E7A-85E9-0F784E6688CA}" sibTransId="{0BB5EC77-C3FD-4EF5-91E6-17D222845DF8}"/>
    <dgm:cxn modelId="{A2267A67-3A9A-4679-8F05-ED7EC9BF8A6B}" type="presOf" srcId="{2D9CAAD3-E338-4727-9AC3-D1BECDB31C17}" destId="{F50412CF-2E21-41E2-81A9-60B5E70565A1}" srcOrd="0" destOrd="0" presId="urn:microsoft.com/office/officeart/2005/8/layout/StepDownProcess"/>
    <dgm:cxn modelId="{74A82A8A-F936-4091-ACD7-7E6075CFD5B7}" srcId="{938CF6A1-279D-4D73-BBF8-A5AEA5FD33D4}" destId="{2D9CAAD3-E338-4727-9AC3-D1BECDB31C17}" srcOrd="2" destOrd="0" parTransId="{93E1FD65-B501-4DC1-8A27-7421E984A8A6}" sibTransId="{CF09611A-2CDB-4B76-85CB-DFFA7143EAEC}"/>
    <dgm:cxn modelId="{3B00758F-C392-40FE-9863-8FB6963D2E8D}" srcId="{938CF6A1-279D-4D73-BBF8-A5AEA5FD33D4}" destId="{78BE23D9-0353-4FF9-ABDA-82584D855DEC}" srcOrd="1" destOrd="0" parTransId="{6849CFEC-A3A3-4933-9D62-1AA57BFD97BB}" sibTransId="{ED69B9A3-BE4A-4617-B6E0-268F2BB28016}"/>
    <dgm:cxn modelId="{B1EFC3AB-1906-40F8-B646-C2E3494EB25E}" type="presOf" srcId="{E642D888-9014-4404-9BEC-644E7CAB50EE}" destId="{46D03873-2D3D-4832-8B82-45F934E95475}" srcOrd="0" destOrd="0" presId="urn:microsoft.com/office/officeart/2005/8/layout/StepDownProcess"/>
    <dgm:cxn modelId="{4D14F5B0-4BCC-4ADA-B935-E8FCD790C6BD}" srcId="{938CF6A1-279D-4D73-BBF8-A5AEA5FD33D4}" destId="{E642D888-9014-4404-9BEC-644E7CAB50EE}" srcOrd="0" destOrd="0" parTransId="{276AF3F2-83C5-42C1-9733-46EA5B9A35F7}" sibTransId="{427466C9-BB72-4237-BA07-221BFFEF7F57}"/>
    <dgm:cxn modelId="{BE31C1CB-7E5F-45A8-9B7C-64D3CA803886}" type="presOf" srcId="{78BE23D9-0353-4FF9-ABDA-82584D855DEC}" destId="{566DB810-6503-46EC-9D8E-8C4407FA31A6}" srcOrd="0" destOrd="0" presId="urn:microsoft.com/office/officeart/2005/8/layout/StepDownProcess"/>
    <dgm:cxn modelId="{3AD3E5D7-552D-4CE4-A76B-210AEA5FE4B2}" type="presOf" srcId="{938CF6A1-279D-4D73-BBF8-A5AEA5FD33D4}" destId="{66F5A735-5288-44CA-B8D6-6C73CF759A15}" srcOrd="0" destOrd="0" presId="urn:microsoft.com/office/officeart/2005/8/layout/StepDownProcess"/>
    <dgm:cxn modelId="{675D66B0-0C7F-457E-8D71-34F3FA9F54E1}" type="presParOf" srcId="{66F5A735-5288-44CA-B8D6-6C73CF759A15}" destId="{BD64773B-43D2-438B-9B67-29AD7B80BBA3}" srcOrd="0" destOrd="0" presId="urn:microsoft.com/office/officeart/2005/8/layout/StepDownProcess"/>
    <dgm:cxn modelId="{9383D230-6AA7-4FA3-B26D-334B1A0D2AA5}" type="presParOf" srcId="{BD64773B-43D2-438B-9B67-29AD7B80BBA3}" destId="{498D2511-16C8-4FA6-861D-4B402FFED16F}" srcOrd="0" destOrd="0" presId="urn:microsoft.com/office/officeart/2005/8/layout/StepDownProcess"/>
    <dgm:cxn modelId="{C50A129D-C747-4BD3-85D6-101F88FE7472}" type="presParOf" srcId="{BD64773B-43D2-438B-9B67-29AD7B80BBA3}" destId="{46D03873-2D3D-4832-8B82-45F934E95475}" srcOrd="1" destOrd="0" presId="urn:microsoft.com/office/officeart/2005/8/layout/StepDownProcess"/>
    <dgm:cxn modelId="{795A412C-2ECC-4930-A5B9-7415DAC02CDA}" type="presParOf" srcId="{BD64773B-43D2-438B-9B67-29AD7B80BBA3}" destId="{E35A31D6-2CBC-4A82-A89D-2D9A0B76FA8E}" srcOrd="2" destOrd="0" presId="urn:microsoft.com/office/officeart/2005/8/layout/StepDownProcess"/>
    <dgm:cxn modelId="{85E4435D-ECD4-4A69-8BE0-72363315644D}" type="presParOf" srcId="{66F5A735-5288-44CA-B8D6-6C73CF759A15}" destId="{FCF00C6A-CDE9-49F3-8976-18761AB51E94}" srcOrd="1" destOrd="0" presId="urn:microsoft.com/office/officeart/2005/8/layout/StepDownProcess"/>
    <dgm:cxn modelId="{839CFE02-5413-459B-ADAC-C0CF9C7002A5}" type="presParOf" srcId="{66F5A735-5288-44CA-B8D6-6C73CF759A15}" destId="{304DB3CE-0ED4-4721-8EC0-48DE67EFFCE8}" srcOrd="2" destOrd="0" presId="urn:microsoft.com/office/officeart/2005/8/layout/StepDownProcess"/>
    <dgm:cxn modelId="{FF29693D-5337-4C36-95AB-E3F2CB1B8188}" type="presParOf" srcId="{304DB3CE-0ED4-4721-8EC0-48DE67EFFCE8}" destId="{BA4F11BC-15A4-4DDD-8193-78D559282B58}" srcOrd="0" destOrd="0" presId="urn:microsoft.com/office/officeart/2005/8/layout/StepDownProcess"/>
    <dgm:cxn modelId="{CA159012-9F32-4603-8DCD-E2C46D3110C1}" type="presParOf" srcId="{304DB3CE-0ED4-4721-8EC0-48DE67EFFCE8}" destId="{566DB810-6503-46EC-9D8E-8C4407FA31A6}" srcOrd="1" destOrd="0" presId="urn:microsoft.com/office/officeart/2005/8/layout/StepDownProcess"/>
    <dgm:cxn modelId="{520957D7-4E44-4488-B45F-B85100CC94B5}" type="presParOf" srcId="{304DB3CE-0ED4-4721-8EC0-48DE67EFFCE8}" destId="{44476707-A0EA-4F23-839B-092329D0023D}" srcOrd="2" destOrd="0" presId="urn:microsoft.com/office/officeart/2005/8/layout/StepDownProcess"/>
    <dgm:cxn modelId="{9374AE07-2998-40AB-AD6C-8E0FDF41C4E1}" type="presParOf" srcId="{66F5A735-5288-44CA-B8D6-6C73CF759A15}" destId="{E40600C4-361E-4CE4-87E0-4D2ACCCC2154}" srcOrd="3" destOrd="0" presId="urn:microsoft.com/office/officeart/2005/8/layout/StepDownProcess"/>
    <dgm:cxn modelId="{E6769B50-1470-4615-8593-7F0E422839DB}" type="presParOf" srcId="{66F5A735-5288-44CA-B8D6-6C73CF759A15}" destId="{36CA809C-A5BE-4649-AEE6-CA449045E484}" srcOrd="4" destOrd="0" presId="urn:microsoft.com/office/officeart/2005/8/layout/StepDownProcess"/>
    <dgm:cxn modelId="{2E81933E-3AF9-42AD-87EC-A40951663547}" type="presParOf" srcId="{36CA809C-A5BE-4649-AEE6-CA449045E484}" destId="{F50412CF-2E21-41E2-81A9-60B5E70565A1}"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8D2511-16C8-4FA6-861D-4B402FFED16F}">
      <dsp:nvSpPr>
        <dsp:cNvPr id="0" name=""/>
        <dsp:cNvSpPr/>
      </dsp:nvSpPr>
      <dsp:spPr>
        <a:xfrm rot="5400000">
          <a:off x="881294" y="2906102"/>
          <a:ext cx="975623" cy="668062"/>
        </a:xfrm>
        <a:prstGeom prst="bentUpArrow">
          <a:avLst>
            <a:gd name="adj1" fmla="val 32840"/>
            <a:gd name="adj2" fmla="val 25000"/>
            <a:gd name="adj3" fmla="val 35780"/>
          </a:avLst>
        </a:prstGeom>
        <a:solidFill>
          <a:schemeClr val="accent2">
            <a:lumMod val="20000"/>
            <a:lumOff val="80000"/>
          </a:schemeClr>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dsp:style>
    </dsp:sp>
    <dsp:sp modelId="{46D03873-2D3D-4832-8B82-45F934E95475}">
      <dsp:nvSpPr>
        <dsp:cNvPr id="0" name=""/>
        <dsp:cNvSpPr/>
      </dsp:nvSpPr>
      <dsp:spPr>
        <a:xfrm>
          <a:off x="0" y="364058"/>
          <a:ext cx="3020573" cy="2032368"/>
        </a:xfrm>
        <a:prstGeom prst="roundRect">
          <a:avLst>
            <a:gd name="adj" fmla="val 16670"/>
          </a:avLst>
        </a:prstGeom>
        <a:solidFill>
          <a:schemeClr val="bg1"/>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b="0" kern="1200" cap="none" spc="0" dirty="0">
              <a:ln w="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Διεξαγωγή εργαστηρίων, παροχή κατάρτισης, διοργάνωση εκδηλώσεων ευαισθητοποίησης του κοινού, παραγωγή οδηγών/εγχειριδίων</a:t>
          </a:r>
          <a:endParaRPr lang="el-GR" sz="1800" b="0" kern="1200" cap="none" spc="0" dirty="0">
            <a:ln w="0"/>
            <a:solidFill>
              <a:schemeClr val="tx1"/>
            </a:solidFill>
            <a:effectLst/>
          </a:endParaRPr>
        </a:p>
      </dsp:txBody>
      <dsp:txXfrm>
        <a:off x="99230" y="463288"/>
        <a:ext cx="2822113" cy="1833908"/>
      </dsp:txXfrm>
    </dsp:sp>
    <dsp:sp modelId="{E35A31D6-2CBC-4A82-A89D-2D9A0B76FA8E}">
      <dsp:nvSpPr>
        <dsp:cNvPr id="0" name=""/>
        <dsp:cNvSpPr/>
      </dsp:nvSpPr>
      <dsp:spPr>
        <a:xfrm>
          <a:off x="4845673" y="310280"/>
          <a:ext cx="1890193" cy="1470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pPr>
          <a:endParaRPr lang="el-GR" sz="2800" kern="1200" dirty="0"/>
        </a:p>
      </dsp:txBody>
      <dsp:txXfrm>
        <a:off x="4845673" y="310280"/>
        <a:ext cx="1890193" cy="1470314"/>
      </dsp:txXfrm>
    </dsp:sp>
    <dsp:sp modelId="{BA4F11BC-15A4-4DDD-8193-78D559282B58}">
      <dsp:nvSpPr>
        <dsp:cNvPr id="0" name=""/>
        <dsp:cNvSpPr/>
      </dsp:nvSpPr>
      <dsp:spPr>
        <a:xfrm rot="5400000">
          <a:off x="5218454" y="4448180"/>
          <a:ext cx="598326" cy="747716"/>
        </a:xfrm>
        <a:prstGeom prst="bentUpArrow">
          <a:avLst>
            <a:gd name="adj1" fmla="val 32840"/>
            <a:gd name="adj2" fmla="val 25000"/>
            <a:gd name="adj3" fmla="val 35780"/>
          </a:avLst>
        </a:prstGeom>
        <a:solidFill>
          <a:schemeClr val="accent2">
            <a:lumMod val="20000"/>
            <a:lumOff val="80000"/>
          </a:schemeClr>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dsp:style>
    </dsp:sp>
    <dsp:sp modelId="{566DB810-6503-46EC-9D8E-8C4407FA31A6}">
      <dsp:nvSpPr>
        <dsp:cNvPr id="0" name=""/>
        <dsp:cNvSpPr/>
      </dsp:nvSpPr>
      <dsp:spPr>
        <a:xfrm>
          <a:off x="2124860" y="2541870"/>
          <a:ext cx="3063143" cy="1846906"/>
        </a:xfrm>
        <a:prstGeom prst="roundRect">
          <a:avLst>
            <a:gd name="adj" fmla="val 16670"/>
          </a:avLst>
        </a:prstGeom>
        <a:solidFill>
          <a:schemeClr val="bg1"/>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b="0" kern="1200" cap="none" spc="0" dirty="0">
              <a:ln w="0">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Αλλαγές σε ικανότητες, γνώσεις, δεξιότητες, στάσεις, ευαισθητοποίηση, κίνητρα.</a:t>
          </a:r>
          <a:endParaRPr lang="el-GR" sz="1800" b="0" kern="1200" cap="none" spc="0" dirty="0">
            <a:ln w="0">
              <a:noFill/>
            </a:ln>
            <a:solidFill>
              <a:sysClr val="windowText" lastClr="000000"/>
            </a:solidFill>
            <a:effectLst/>
          </a:endParaRPr>
        </a:p>
      </dsp:txBody>
      <dsp:txXfrm>
        <a:off x="2215035" y="2632045"/>
        <a:ext cx="2882793" cy="1666556"/>
      </dsp:txXfrm>
    </dsp:sp>
    <dsp:sp modelId="{44476707-A0EA-4F23-839B-092329D0023D}">
      <dsp:nvSpPr>
        <dsp:cNvPr id="0" name=""/>
        <dsp:cNvSpPr/>
      </dsp:nvSpPr>
      <dsp:spPr>
        <a:xfrm>
          <a:off x="7122924" y="2083559"/>
          <a:ext cx="1890193" cy="1470314"/>
        </a:xfrm>
        <a:prstGeom prst="rect">
          <a:avLst/>
        </a:prstGeom>
        <a:noFill/>
        <a:ln>
          <a:noFill/>
        </a:ln>
        <a:effectLst/>
      </dsp:spPr>
      <dsp:style>
        <a:lnRef idx="0">
          <a:scrgbClr r="0" g="0" b="0"/>
        </a:lnRef>
        <a:fillRef idx="0">
          <a:scrgbClr r="0" g="0" b="0"/>
        </a:fillRef>
        <a:effectRef idx="0">
          <a:scrgbClr r="0" g="0" b="0"/>
        </a:effectRef>
        <a:fontRef idx="minor"/>
      </dsp:style>
    </dsp:sp>
    <dsp:sp modelId="{F50412CF-2E21-41E2-81A9-60B5E70565A1}">
      <dsp:nvSpPr>
        <dsp:cNvPr id="0" name=""/>
        <dsp:cNvSpPr/>
      </dsp:nvSpPr>
      <dsp:spPr>
        <a:xfrm>
          <a:off x="6162841" y="3378049"/>
          <a:ext cx="3247976" cy="2492212"/>
        </a:xfrm>
        <a:prstGeom prst="roundRect">
          <a:avLst>
            <a:gd name="adj" fmla="val 16670"/>
          </a:avLst>
        </a:prstGeom>
        <a:solidFill>
          <a:schemeClr val="bg1"/>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0" kern="1200" cap="none" spc="0" dirty="0">
              <a:ln w="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Αλλαγές στη συμπεριφορά, την πρακτική ή τις επιδόσεις που σχετίζονται με αλλαγές στην πρόσβαση, την κοινωνική δράση, την αλληλεγγύη, τη δικτύωση, τη συνεργασία, τη συμμετοχή, την κινητοποίηση, την πολιτική και τη λήψη αποφάσεων.</a:t>
          </a:r>
          <a:endParaRPr lang="el-GR" sz="1600" b="0" kern="1200" cap="none" spc="0" dirty="0">
            <a:ln w="0"/>
            <a:solidFill>
              <a:schemeClr val="tx1"/>
            </a:solidFill>
            <a:effectLst/>
          </a:endParaRPr>
        </a:p>
      </dsp:txBody>
      <dsp:txXfrm>
        <a:off x="6284523" y="3499731"/>
        <a:ext cx="3004612" cy="2248848"/>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fld id="{8A948E6B-386C-4E02-8EC2-4A36E1632A8C}" type="datetimeFigureOut">
              <a:rPr lang="el-GR" smtClean="0"/>
              <a:t>17/2/2023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75F6269-7A7E-4529-8367-66FACB01A5C3}" type="slidenum">
              <a:rPr lang="el-GR" smtClean="0"/>
              <a:t>‹#›</a:t>
            </a:fld>
            <a:endParaRPr lang="el-GR"/>
          </a:p>
        </p:txBody>
      </p:sp>
    </p:spTree>
    <p:extLst>
      <p:ext uri="{BB962C8B-B14F-4D97-AF65-F5344CB8AC3E}">
        <p14:creationId xmlns:p14="http://schemas.microsoft.com/office/powerpoint/2010/main" val="2016536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A948E6B-386C-4E02-8EC2-4A36E1632A8C}" type="datetimeFigureOut">
              <a:rPr lang="el-GR" smtClean="0"/>
              <a:t>17/2/2023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75F6269-7A7E-4529-8367-66FACB01A5C3}" type="slidenum">
              <a:rPr lang="el-GR" smtClean="0"/>
              <a:t>‹#›</a:t>
            </a:fld>
            <a:endParaRPr lang="el-GR"/>
          </a:p>
        </p:txBody>
      </p:sp>
    </p:spTree>
    <p:extLst>
      <p:ext uri="{BB962C8B-B14F-4D97-AF65-F5344CB8AC3E}">
        <p14:creationId xmlns:p14="http://schemas.microsoft.com/office/powerpoint/2010/main" val="1679586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A948E6B-386C-4E02-8EC2-4A36E1632A8C}" type="datetimeFigureOut">
              <a:rPr lang="el-GR" smtClean="0"/>
              <a:t>17/2/2023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75F6269-7A7E-4529-8367-66FACB01A5C3}" type="slidenum">
              <a:rPr lang="el-GR" smtClean="0"/>
              <a:t>‹#›</a:t>
            </a:fld>
            <a:endParaRPr lang="el-GR"/>
          </a:p>
        </p:txBody>
      </p:sp>
    </p:spTree>
    <p:extLst>
      <p:ext uri="{BB962C8B-B14F-4D97-AF65-F5344CB8AC3E}">
        <p14:creationId xmlns:p14="http://schemas.microsoft.com/office/powerpoint/2010/main" val="454209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A948E6B-386C-4E02-8EC2-4A36E1632A8C}" type="datetimeFigureOut">
              <a:rPr lang="el-GR" smtClean="0"/>
              <a:t>17/2/2023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75F6269-7A7E-4529-8367-66FACB01A5C3}" type="slidenum">
              <a:rPr lang="el-GR" smtClean="0"/>
              <a:t>‹#›</a:t>
            </a:fld>
            <a:endParaRPr lang="el-GR"/>
          </a:p>
        </p:txBody>
      </p:sp>
    </p:spTree>
    <p:extLst>
      <p:ext uri="{BB962C8B-B14F-4D97-AF65-F5344CB8AC3E}">
        <p14:creationId xmlns:p14="http://schemas.microsoft.com/office/powerpoint/2010/main" val="3770409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fld id="{8A948E6B-386C-4E02-8EC2-4A36E1632A8C}" type="datetimeFigureOut">
              <a:rPr lang="el-GR" smtClean="0"/>
              <a:t>17/2/2023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75F6269-7A7E-4529-8367-66FACB01A5C3}" type="slidenum">
              <a:rPr lang="el-GR" smtClean="0"/>
              <a:t>‹#›</a:t>
            </a:fld>
            <a:endParaRPr lang="el-GR"/>
          </a:p>
        </p:txBody>
      </p:sp>
    </p:spTree>
    <p:extLst>
      <p:ext uri="{BB962C8B-B14F-4D97-AF65-F5344CB8AC3E}">
        <p14:creationId xmlns:p14="http://schemas.microsoft.com/office/powerpoint/2010/main" val="3313503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8A948E6B-386C-4E02-8EC2-4A36E1632A8C}" type="datetimeFigureOut">
              <a:rPr lang="el-GR" smtClean="0"/>
              <a:t>17/2/2023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75F6269-7A7E-4529-8367-66FACB01A5C3}" type="slidenum">
              <a:rPr lang="el-GR" smtClean="0"/>
              <a:t>‹#›</a:t>
            </a:fld>
            <a:endParaRPr lang="el-GR"/>
          </a:p>
        </p:txBody>
      </p:sp>
    </p:spTree>
    <p:extLst>
      <p:ext uri="{BB962C8B-B14F-4D97-AF65-F5344CB8AC3E}">
        <p14:creationId xmlns:p14="http://schemas.microsoft.com/office/powerpoint/2010/main" val="4045080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8A948E6B-386C-4E02-8EC2-4A36E1632A8C}" type="datetimeFigureOut">
              <a:rPr lang="el-GR" smtClean="0"/>
              <a:t>17/2/2023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075F6269-7A7E-4529-8367-66FACB01A5C3}" type="slidenum">
              <a:rPr lang="el-GR" smtClean="0"/>
              <a:t>‹#›</a:t>
            </a:fld>
            <a:endParaRPr lang="el-GR"/>
          </a:p>
        </p:txBody>
      </p:sp>
    </p:spTree>
    <p:extLst>
      <p:ext uri="{BB962C8B-B14F-4D97-AF65-F5344CB8AC3E}">
        <p14:creationId xmlns:p14="http://schemas.microsoft.com/office/powerpoint/2010/main" val="16403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8A948E6B-386C-4E02-8EC2-4A36E1632A8C}" type="datetimeFigureOut">
              <a:rPr lang="el-GR" smtClean="0"/>
              <a:t>17/2/2023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075F6269-7A7E-4529-8367-66FACB01A5C3}" type="slidenum">
              <a:rPr lang="el-GR" smtClean="0"/>
              <a:t>‹#›</a:t>
            </a:fld>
            <a:endParaRPr lang="el-GR"/>
          </a:p>
        </p:txBody>
      </p:sp>
    </p:spTree>
    <p:extLst>
      <p:ext uri="{BB962C8B-B14F-4D97-AF65-F5344CB8AC3E}">
        <p14:creationId xmlns:p14="http://schemas.microsoft.com/office/powerpoint/2010/main" val="4007611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A948E6B-386C-4E02-8EC2-4A36E1632A8C}" type="datetimeFigureOut">
              <a:rPr lang="el-GR" smtClean="0"/>
              <a:t>17/2/2023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075F6269-7A7E-4529-8367-66FACB01A5C3}" type="slidenum">
              <a:rPr lang="el-GR" smtClean="0"/>
              <a:t>‹#›</a:t>
            </a:fld>
            <a:endParaRPr lang="el-GR"/>
          </a:p>
        </p:txBody>
      </p:sp>
    </p:spTree>
    <p:extLst>
      <p:ext uri="{BB962C8B-B14F-4D97-AF65-F5344CB8AC3E}">
        <p14:creationId xmlns:p14="http://schemas.microsoft.com/office/powerpoint/2010/main" val="3726590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8A948E6B-386C-4E02-8EC2-4A36E1632A8C}" type="datetimeFigureOut">
              <a:rPr lang="el-GR" smtClean="0"/>
              <a:t>17/2/2023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75F6269-7A7E-4529-8367-66FACB01A5C3}" type="slidenum">
              <a:rPr lang="el-GR" smtClean="0"/>
              <a:t>‹#›</a:t>
            </a:fld>
            <a:endParaRPr lang="el-GR"/>
          </a:p>
        </p:txBody>
      </p:sp>
    </p:spTree>
    <p:extLst>
      <p:ext uri="{BB962C8B-B14F-4D97-AF65-F5344CB8AC3E}">
        <p14:creationId xmlns:p14="http://schemas.microsoft.com/office/powerpoint/2010/main" val="688402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8A948E6B-386C-4E02-8EC2-4A36E1632A8C}" type="datetimeFigureOut">
              <a:rPr lang="el-GR" smtClean="0"/>
              <a:t>17/2/2023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75F6269-7A7E-4529-8367-66FACB01A5C3}" type="slidenum">
              <a:rPr lang="el-GR" smtClean="0"/>
              <a:t>‹#›</a:t>
            </a:fld>
            <a:endParaRPr lang="el-GR"/>
          </a:p>
        </p:txBody>
      </p:sp>
    </p:spTree>
    <p:extLst>
      <p:ext uri="{BB962C8B-B14F-4D97-AF65-F5344CB8AC3E}">
        <p14:creationId xmlns:p14="http://schemas.microsoft.com/office/powerpoint/2010/main" val="4015331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948E6B-386C-4E02-8EC2-4A36E1632A8C}" type="datetimeFigureOut">
              <a:rPr lang="el-GR" smtClean="0"/>
              <a:t>17/2/2023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5F6269-7A7E-4529-8367-66FACB01A5C3}" type="slidenum">
              <a:rPr lang="el-GR" smtClean="0"/>
              <a:t>‹#›</a:t>
            </a:fld>
            <a:endParaRPr lang="el-GR"/>
          </a:p>
        </p:txBody>
      </p:sp>
    </p:spTree>
    <p:extLst>
      <p:ext uri="{BB962C8B-B14F-4D97-AF65-F5344CB8AC3E}">
        <p14:creationId xmlns:p14="http://schemas.microsoft.com/office/powerpoint/2010/main" val="3116306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jp-eu.coe.int/en/web/south-programme/help" TargetMode="External"/><Relationship Id="rId7" Type="http://schemas.openxmlformats.org/officeDocument/2006/relationships/hyperlink" Target="https://documents-dds-ny.un.org/doc/UNDOC/GEN/G04/112/36/PDF/G0411236.pdf?OpenElement" TargetMode="External"/><Relationship Id="rId2" Type="http://schemas.openxmlformats.org/officeDocument/2006/relationships/hyperlink" Target="https://www.coe.int/en/web/human-rights-education-youth/about-the-training-courses" TargetMode="External"/><Relationship Id="rId1" Type="http://schemas.openxmlformats.org/officeDocument/2006/relationships/slideLayout" Target="../slideLayouts/slideLayout2.xml"/><Relationship Id="rId6" Type="http://schemas.openxmlformats.org/officeDocument/2006/relationships/hyperlink" Target="https://www.humanrightscareers.com/" TargetMode="External"/><Relationship Id="rId5" Type="http://schemas.openxmlformats.org/officeDocument/2006/relationships/hyperlink" Target="https://www.salto-youth.net/" TargetMode="External"/><Relationship Id="rId4" Type="http://schemas.openxmlformats.org/officeDocument/2006/relationships/hyperlink" Target="https://www.amnesty.org/en/human-rights-education/" TargetMode="Externa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igitallibrary.un.org/record/593123?ln=en" TargetMode="External"/><Relationship Id="rId2" Type="http://schemas.openxmlformats.org/officeDocument/2006/relationships/hyperlink" Target="https://digitallibrary.un.org/record/246049?ln=e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m.coe.int/CoERMPublicCommonSearchServices/DisplayDCTMContent?documentId=09000016803034e5" TargetMode="External"/><Relationship Id="rId2" Type="http://schemas.openxmlformats.org/officeDocument/2006/relationships/hyperlink" Target="https://www.ohchr.org/en/resources/educators/human-rights-education-training/11-united-nations-declaration-human-rights-education-and-training-2011" TargetMode="External"/><Relationship Id="rId1" Type="http://schemas.openxmlformats.org/officeDocument/2006/relationships/slideLayout" Target="../slideLayouts/slideLayout2.xml"/><Relationship Id="rId5" Type="http://schemas.openxmlformats.org/officeDocument/2006/relationships/hyperlink" Target="https://pjp-eu.coe.int/en/web/charter-edc-hre-pilot-projects" TargetMode="External"/><Relationship Id="rId4" Type="http://schemas.openxmlformats.org/officeDocument/2006/relationships/hyperlink" Target="https://pjp-eu.coe.int/en/web/south-programme/hel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alpha val="57000"/>
              </a:schemeClr>
            </a:gs>
            <a:gs pos="92000">
              <a:schemeClr val="accent4">
                <a:lumMod val="20000"/>
                <a:lumOff val="80000"/>
                <a:alpha val="42000"/>
              </a:schemeClr>
            </a:gs>
            <a:gs pos="78000">
              <a:schemeClr val="accent4">
                <a:lumMod val="20000"/>
                <a:lumOff val="80000"/>
              </a:schemeClr>
            </a:gs>
          </a:gsLst>
          <a:lin ang="5400000" scaled="1"/>
        </a:gradFill>
        <a:effectLst/>
      </p:bgPr>
    </p:bg>
    <p:spTree>
      <p:nvGrpSpPr>
        <p:cNvPr id="1" name=""/>
        <p:cNvGrpSpPr/>
        <p:nvPr/>
      </p:nvGrpSpPr>
      <p:grpSpPr>
        <a:xfrm>
          <a:off x="0" y="0"/>
          <a:ext cx="0" cy="0"/>
          <a:chOff x="0" y="0"/>
          <a:chExt cx="0" cy="0"/>
        </a:xfrm>
      </p:grpSpPr>
      <p:pic>
        <p:nvPicPr>
          <p:cNvPr id="7" name="Εικόνα 6" descr="The Digital Teacher: International Human Rights Day in Education"/>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325773" y="528624"/>
            <a:ext cx="8913091" cy="6573404"/>
          </a:xfrm>
          <a:prstGeom prst="rect">
            <a:avLst/>
          </a:prstGeom>
          <a:effectLst>
            <a:softEdge rad="1092200"/>
          </a:effectLst>
        </p:spPr>
      </p:pic>
      <p:sp>
        <p:nvSpPr>
          <p:cNvPr id="8" name="Ορθογώνιο 7"/>
          <p:cNvSpPr/>
          <p:nvPr/>
        </p:nvSpPr>
        <p:spPr>
          <a:xfrm>
            <a:off x="3687688" y="5769226"/>
            <a:ext cx="4189259" cy="861774"/>
          </a:xfrm>
          <a:prstGeom prst="rect">
            <a:avLst/>
          </a:prstGeom>
        </p:spPr>
        <p:txBody>
          <a:bodyPr wrap="square">
            <a:spAutoFit/>
          </a:bodyPr>
          <a:lstStyle/>
          <a:p>
            <a:pPr algn="ctr"/>
            <a:r>
              <a:rPr lang="el-GR" b="1" dirty="0">
                <a:latin typeface="Arial" panose="020B0604020202020204" pitchFamily="34" charset="0"/>
                <a:cs typeface="Arial" panose="020B0604020202020204" pitchFamily="34" charset="0"/>
              </a:rPr>
              <a:t>Καρτάλη Κωνσταντίνα</a:t>
            </a:r>
          </a:p>
          <a:p>
            <a:pPr algn="ctr"/>
            <a:r>
              <a:rPr lang="el-GR" sz="1600" b="1" dirty="0">
                <a:latin typeface="Arial" panose="020B0604020202020204" pitchFamily="34" charset="0"/>
                <a:cs typeface="Arial" panose="020B0604020202020204" pitchFamily="34" charset="0"/>
              </a:rPr>
              <a:t>Μεταπτυχιακή φοιτήτρια ΕΠΝΕΕΠ, Δικηγόρος</a:t>
            </a:r>
          </a:p>
        </p:txBody>
      </p:sp>
      <p:sp>
        <p:nvSpPr>
          <p:cNvPr id="10" name="Τίτλος 1"/>
          <p:cNvSpPr txBox="1">
            <a:spLocks/>
          </p:cNvSpPr>
          <p:nvPr/>
        </p:nvSpPr>
        <p:spPr>
          <a:xfrm>
            <a:off x="2693323" y="2344188"/>
            <a:ext cx="6151419" cy="1610531"/>
          </a:xfrm>
          <a:prstGeom prst="rect">
            <a:avLst/>
          </a:prstGeom>
          <a:ln w="28575">
            <a:solidFill>
              <a:schemeClr val="tx1"/>
            </a:solid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l-GR" sz="2800" b="1" dirty="0">
              <a:latin typeface="Arial" panose="020B0604020202020204" pitchFamily="34" charset="0"/>
              <a:cs typeface="Arial" panose="020B0604020202020204" pitchFamily="34" charset="0"/>
            </a:endParaRPr>
          </a:p>
          <a:p>
            <a:endParaRPr lang="el-GR" sz="2400" b="1" dirty="0">
              <a:latin typeface="Arial" panose="020B0604020202020204" pitchFamily="34" charset="0"/>
              <a:cs typeface="Arial" panose="020B0604020202020204" pitchFamily="34" charset="0"/>
            </a:endParaRPr>
          </a:p>
          <a:p>
            <a:r>
              <a:rPr lang="el-GR" sz="2400" b="1" dirty="0">
                <a:latin typeface="Arial" panose="020B0604020202020204" pitchFamily="34" charset="0"/>
                <a:cs typeface="Arial" panose="020B0604020202020204" pitchFamily="34" charset="0"/>
              </a:rPr>
              <a:t>ΕΚΠΑΙΔΕΥΣΗ </a:t>
            </a:r>
            <a:endParaRPr lang="en-US" sz="2400" b="1" dirty="0">
              <a:latin typeface="Arial" panose="020B0604020202020204" pitchFamily="34" charset="0"/>
              <a:cs typeface="Arial" panose="020B0604020202020204" pitchFamily="34" charset="0"/>
            </a:endParaRPr>
          </a:p>
          <a:p>
            <a:r>
              <a:rPr lang="el-GR" sz="2400" b="1" dirty="0">
                <a:latin typeface="Arial" panose="020B0604020202020204" pitchFamily="34" charset="0"/>
                <a:cs typeface="Arial" panose="020B0604020202020204" pitchFamily="34" charset="0"/>
              </a:rPr>
              <a:t>ΣΤΑ ΑΝΘΡΩΠΙΝΑ ΔΙΚΑΙΩΜΑΤΑ</a:t>
            </a:r>
          </a:p>
          <a:p>
            <a:endParaRPr lang="el-GR" sz="2800" b="1" dirty="0">
              <a:latin typeface="Arial" panose="020B0604020202020204" pitchFamily="34" charset="0"/>
              <a:cs typeface="Arial" panose="020B0604020202020204" pitchFamily="34" charset="0"/>
            </a:endParaRPr>
          </a:p>
        </p:txBody>
      </p:sp>
      <p:pic>
        <p:nvPicPr>
          <p:cNvPr id="1026" name="Picture 2" descr="Πανεπιστήμιο Μακεδονίας"/>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8547" y="54170"/>
            <a:ext cx="2087418" cy="1225254"/>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6234544" y="238836"/>
            <a:ext cx="6687128" cy="923330"/>
          </a:xfrm>
          <a:prstGeom prst="rect">
            <a:avLst/>
          </a:prstGeom>
          <a:noFill/>
        </p:spPr>
        <p:txBody>
          <a:bodyPr wrap="square" rtlCol="0">
            <a:spAutoFit/>
          </a:bodyPr>
          <a:lstStyle/>
          <a:p>
            <a:pPr algn="ctr"/>
            <a:endParaRPr lang="el-GR" b="1" dirty="0"/>
          </a:p>
          <a:p>
            <a:pPr algn="ctr"/>
            <a:r>
              <a:rPr lang="el-GR" b="1" dirty="0"/>
              <a:t>Π.Μ.Σ. στις Ευρωπαϊκές Πολιτικές Νεολαίας, </a:t>
            </a:r>
          </a:p>
          <a:p>
            <a:pPr algn="ctr"/>
            <a:r>
              <a:rPr lang="el-GR" b="1" dirty="0"/>
              <a:t>Επιχειρηματικότητας, Εκπαίδευσης και Πολιτισμού</a:t>
            </a:r>
          </a:p>
        </p:txBody>
      </p:sp>
      <p:sp>
        <p:nvSpPr>
          <p:cNvPr id="12" name="Ορθογώνιο 11"/>
          <p:cNvSpPr/>
          <p:nvPr/>
        </p:nvSpPr>
        <p:spPr>
          <a:xfrm>
            <a:off x="7149531" y="54170"/>
            <a:ext cx="4690900" cy="369332"/>
          </a:xfrm>
          <a:prstGeom prst="rect">
            <a:avLst/>
          </a:prstGeom>
        </p:spPr>
        <p:txBody>
          <a:bodyPr wrap="none">
            <a:spAutoFit/>
          </a:bodyPr>
          <a:lstStyle/>
          <a:p>
            <a:pPr algn="ctr"/>
            <a:r>
              <a:rPr lang="el-GR" b="1" dirty="0"/>
              <a:t>ΤΜΗΜΑ ΔΙΕΘΝΩΝ ΚΑΙ ΕΥΡΩΠΑΪΚΩΝ ΣΠΟΥΔΩΝ</a:t>
            </a:r>
          </a:p>
        </p:txBody>
      </p:sp>
    </p:spTree>
    <p:extLst>
      <p:ext uri="{BB962C8B-B14F-4D97-AF65-F5344CB8AC3E}">
        <p14:creationId xmlns:p14="http://schemas.microsoft.com/office/powerpoint/2010/main" val="1166052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4" name="Ορθογώνιο 13"/>
          <p:cNvSpPr/>
          <p:nvPr/>
        </p:nvSpPr>
        <p:spPr>
          <a:xfrm>
            <a:off x="533859" y="621349"/>
            <a:ext cx="10946941" cy="6048000"/>
          </a:xfrm>
          <a:prstGeom prst="rect">
            <a:avLst/>
          </a:prstGeom>
        </p:spPr>
        <p:txBody>
          <a:bodyPr wrap="square">
            <a:spAutoFit/>
          </a:bodyPr>
          <a:lstStyle/>
          <a:p>
            <a:pPr algn="just"/>
            <a:r>
              <a:rPr lang="en-US" sz="1400" dirty="0" err="1">
                <a:solidFill>
                  <a:srgbClr val="222222"/>
                </a:solidFill>
                <a:latin typeface="Arial" panose="020B0604020202020204" pitchFamily="34" charset="0"/>
              </a:rPr>
              <a:t>Lenhart</a:t>
            </a:r>
            <a:r>
              <a:rPr lang="en-US" sz="1400" dirty="0">
                <a:solidFill>
                  <a:srgbClr val="222222"/>
                </a:solidFill>
                <a:latin typeface="Arial" panose="020B0604020202020204" pitchFamily="34" charset="0"/>
              </a:rPr>
              <a:t>, Volker, and </a:t>
            </a:r>
            <a:r>
              <a:rPr lang="en-US" sz="1400" dirty="0" err="1">
                <a:solidFill>
                  <a:srgbClr val="222222"/>
                </a:solidFill>
                <a:latin typeface="Arial" panose="020B0604020202020204" pitchFamily="34" charset="0"/>
              </a:rPr>
              <a:t>Kaisa</a:t>
            </a:r>
            <a:r>
              <a:rPr lang="en-US" sz="1400" dirty="0">
                <a:solidFill>
                  <a:srgbClr val="222222"/>
                </a:solidFill>
                <a:latin typeface="Arial" panose="020B0604020202020204" pitchFamily="34" charset="0"/>
              </a:rPr>
              <a:t> </a:t>
            </a:r>
            <a:r>
              <a:rPr lang="en-US" sz="1400" dirty="0" err="1">
                <a:solidFill>
                  <a:srgbClr val="222222"/>
                </a:solidFill>
                <a:latin typeface="Arial" panose="020B0604020202020204" pitchFamily="34" charset="0"/>
              </a:rPr>
              <a:t>Savolainen</a:t>
            </a:r>
            <a:r>
              <a:rPr lang="en-US" sz="1400" dirty="0">
                <a:solidFill>
                  <a:srgbClr val="222222"/>
                </a:solidFill>
                <a:latin typeface="Arial" panose="020B0604020202020204" pitchFamily="34" charset="0"/>
              </a:rPr>
              <a:t>. "Human rights education as a field of practice and of theoretical reflection." </a:t>
            </a:r>
            <a:r>
              <a:rPr lang="en-US" sz="1400" i="1" dirty="0">
                <a:solidFill>
                  <a:srgbClr val="222222"/>
                </a:solidFill>
                <a:latin typeface="Arial" panose="020B0604020202020204" pitchFamily="34" charset="0"/>
              </a:rPr>
              <a:t>International Review of Education</a:t>
            </a:r>
            <a:r>
              <a:rPr lang="en-US" sz="1400" dirty="0">
                <a:solidFill>
                  <a:srgbClr val="222222"/>
                </a:solidFill>
                <a:latin typeface="Arial" panose="020B0604020202020204" pitchFamily="34" charset="0"/>
              </a:rPr>
              <a:t> 48.3-4 (2002): 145-158.</a:t>
            </a:r>
            <a:endParaRPr lang="el-GR" sz="1400" dirty="0">
              <a:solidFill>
                <a:srgbClr val="222222"/>
              </a:solidFill>
              <a:latin typeface="Arial" panose="020B0604020202020204" pitchFamily="34" charset="0"/>
            </a:endParaRPr>
          </a:p>
          <a:p>
            <a:pPr algn="just"/>
            <a:endParaRPr lang="el-GR" sz="1400" dirty="0">
              <a:solidFill>
                <a:srgbClr val="222222"/>
              </a:solidFill>
              <a:latin typeface="Arial" panose="020B0604020202020204" pitchFamily="34" charset="0"/>
            </a:endParaRPr>
          </a:p>
          <a:p>
            <a:pPr algn="just"/>
            <a:r>
              <a:rPr lang="en-US" sz="1400" dirty="0">
                <a:solidFill>
                  <a:srgbClr val="222222"/>
                </a:solidFill>
                <a:latin typeface="Arial" panose="020B0604020202020204" pitchFamily="34" charset="0"/>
              </a:rPr>
              <a:t>Tibbitts, </a:t>
            </a:r>
            <a:r>
              <a:rPr lang="en-US" sz="1400" dirty="0" err="1">
                <a:solidFill>
                  <a:srgbClr val="222222"/>
                </a:solidFill>
                <a:latin typeface="Arial" panose="020B0604020202020204" pitchFamily="34" charset="0"/>
              </a:rPr>
              <a:t>Felisa</a:t>
            </a:r>
            <a:r>
              <a:rPr lang="en-US" sz="1400" dirty="0">
                <a:solidFill>
                  <a:srgbClr val="222222"/>
                </a:solidFill>
                <a:latin typeface="Arial" panose="020B0604020202020204" pitchFamily="34" charset="0"/>
              </a:rPr>
              <a:t>. "Evolution of human rights education models." </a:t>
            </a:r>
            <a:r>
              <a:rPr lang="en-US" sz="1400" i="1" dirty="0">
                <a:solidFill>
                  <a:srgbClr val="222222"/>
                </a:solidFill>
                <a:latin typeface="Arial" panose="020B0604020202020204" pitchFamily="34" charset="0"/>
              </a:rPr>
              <a:t>Human rights education: Theory, research, praxis</a:t>
            </a:r>
            <a:r>
              <a:rPr lang="en-US" sz="1400" dirty="0">
                <a:solidFill>
                  <a:srgbClr val="222222"/>
                </a:solidFill>
                <a:latin typeface="Arial" panose="020B0604020202020204" pitchFamily="34" charset="0"/>
              </a:rPr>
              <a:t> (2017): 69-95.</a:t>
            </a:r>
            <a:endParaRPr lang="el-GR" sz="1400" dirty="0">
              <a:solidFill>
                <a:srgbClr val="222222"/>
              </a:solidFill>
              <a:latin typeface="Arial" panose="020B0604020202020204" pitchFamily="34" charset="0"/>
            </a:endParaRPr>
          </a:p>
          <a:p>
            <a:pPr algn="just"/>
            <a:endParaRPr lang="el-GR" sz="1400" dirty="0">
              <a:solidFill>
                <a:srgbClr val="222222"/>
              </a:solidFill>
              <a:latin typeface="Arial" panose="020B0604020202020204" pitchFamily="34" charset="0"/>
            </a:endParaRPr>
          </a:p>
          <a:p>
            <a:pPr algn="just"/>
            <a:r>
              <a:rPr lang="nl-NL" sz="1400" dirty="0">
                <a:solidFill>
                  <a:srgbClr val="222222"/>
                </a:solidFill>
                <a:latin typeface="Arial" panose="020B0604020202020204" pitchFamily="34" charset="0"/>
              </a:rPr>
              <a:t>University of Humanistic Studies Utrecht: Wiel Veugelers, Isolde de Groot, Vincent Stolk</a:t>
            </a:r>
            <a:r>
              <a:rPr lang="en-US" sz="1400" dirty="0">
                <a:solidFill>
                  <a:srgbClr val="222222"/>
                </a:solidFill>
                <a:latin typeface="Arial" panose="020B0604020202020204" pitchFamily="34" charset="0"/>
              </a:rPr>
              <a:t>. "Research for CULT Committee–Teaching</a:t>
            </a:r>
          </a:p>
          <a:p>
            <a:pPr algn="just"/>
            <a:r>
              <a:rPr lang="en-US" sz="1400" dirty="0">
                <a:solidFill>
                  <a:srgbClr val="222222"/>
                </a:solidFill>
                <a:latin typeface="Arial" panose="020B0604020202020204" pitchFamily="34" charset="0"/>
              </a:rPr>
              <a:t>Common Values in Europe." </a:t>
            </a:r>
            <a:r>
              <a:rPr lang="en-US" sz="1400" i="1" dirty="0">
                <a:solidFill>
                  <a:srgbClr val="222222"/>
                </a:solidFill>
                <a:latin typeface="Arial" panose="020B0604020202020204" pitchFamily="34" charset="0"/>
              </a:rPr>
              <a:t>European Parliament, Directorate-General for Internal Policies</a:t>
            </a:r>
            <a:r>
              <a:rPr lang="el-GR" sz="1400" i="1" dirty="0">
                <a:solidFill>
                  <a:srgbClr val="222222"/>
                </a:solidFill>
                <a:latin typeface="Arial" panose="020B0604020202020204" pitchFamily="34" charset="0"/>
              </a:rPr>
              <a:t>, </a:t>
            </a:r>
            <a:r>
              <a:rPr lang="en-US" sz="1400" i="1" dirty="0">
                <a:solidFill>
                  <a:srgbClr val="222222"/>
                </a:solidFill>
                <a:latin typeface="Arial" panose="020B0604020202020204" pitchFamily="34" charset="0"/>
              </a:rPr>
              <a:t>Policy Department for Structural and Cohesion Policies</a:t>
            </a:r>
            <a:r>
              <a:rPr lang="en-US" sz="1400" dirty="0">
                <a:solidFill>
                  <a:srgbClr val="222222"/>
                </a:solidFill>
                <a:latin typeface="Arial" panose="020B0604020202020204" pitchFamily="34" charset="0"/>
              </a:rPr>
              <a:t> (20</a:t>
            </a:r>
            <a:r>
              <a:rPr lang="el-GR" sz="1400" dirty="0">
                <a:solidFill>
                  <a:srgbClr val="222222"/>
                </a:solidFill>
                <a:latin typeface="Arial" panose="020B0604020202020204" pitchFamily="34" charset="0"/>
              </a:rPr>
              <a:t>17</a:t>
            </a:r>
            <a:r>
              <a:rPr lang="en-US" sz="1400" dirty="0">
                <a:solidFill>
                  <a:srgbClr val="222222"/>
                </a:solidFill>
                <a:latin typeface="Arial" panose="020B0604020202020204" pitchFamily="34" charset="0"/>
              </a:rPr>
              <a:t>)</a:t>
            </a:r>
            <a:r>
              <a:rPr lang="el-GR" sz="1400" dirty="0">
                <a:solidFill>
                  <a:srgbClr val="222222"/>
                </a:solidFill>
                <a:latin typeface="Arial" panose="020B0604020202020204" pitchFamily="34" charset="0"/>
              </a:rPr>
              <a:t>, </a:t>
            </a:r>
            <a:r>
              <a:rPr lang="en-US" sz="1400" dirty="0">
                <a:solidFill>
                  <a:srgbClr val="222222"/>
                </a:solidFill>
                <a:latin typeface="Arial" panose="020B0604020202020204" pitchFamily="34" charset="0"/>
              </a:rPr>
              <a:t>p. 107-114.</a:t>
            </a:r>
            <a:endParaRPr lang="el-GR" sz="1400" dirty="0">
              <a:solidFill>
                <a:srgbClr val="222222"/>
              </a:solidFill>
              <a:latin typeface="Arial" panose="020B0604020202020204" pitchFamily="34" charset="0"/>
            </a:endParaRPr>
          </a:p>
          <a:p>
            <a:pPr algn="just"/>
            <a:endParaRPr lang="el-GR" sz="1400" dirty="0">
              <a:solidFill>
                <a:srgbClr val="222222"/>
              </a:solidFill>
              <a:latin typeface="Arial" panose="020B0604020202020204" pitchFamily="34" charset="0"/>
            </a:endParaRPr>
          </a:p>
          <a:p>
            <a:pPr algn="just"/>
            <a:r>
              <a:rPr lang="en-US" sz="1400" dirty="0">
                <a:latin typeface="Arial" panose="020B0604020202020204" pitchFamily="34" charset="0"/>
                <a:cs typeface="Arial" panose="020B0604020202020204" pitchFamily="34" charset="0"/>
              </a:rPr>
              <a:t>UNESCO, Office of the Secretary-General’s Envoy on Youth, Office of the United Nations High Commissioner for Human Rights. World programme for human rights education, fourth phase: plan of action, 2022.</a:t>
            </a:r>
            <a:endParaRPr lang="el-GR" sz="1400" dirty="0">
              <a:latin typeface="Arial" panose="020B0604020202020204" pitchFamily="34" charset="0"/>
              <a:cs typeface="Arial" panose="020B0604020202020204" pitchFamily="34" charset="0"/>
            </a:endParaRPr>
          </a:p>
          <a:p>
            <a:pPr algn="just"/>
            <a:endParaRPr lang="el-GR" sz="1400" dirty="0">
              <a:latin typeface="Arial" panose="020B0604020202020204" pitchFamily="34" charset="0"/>
              <a:cs typeface="Arial" panose="020B0604020202020204" pitchFamily="34" charset="0"/>
            </a:endParaRPr>
          </a:p>
          <a:p>
            <a:pPr algn="just"/>
            <a:r>
              <a:rPr lang="en-US" sz="1400" dirty="0">
                <a:solidFill>
                  <a:srgbClr val="222222"/>
                </a:solidFill>
                <a:latin typeface="Arial" panose="020B0604020202020204" pitchFamily="34" charset="0"/>
              </a:rPr>
              <a:t>UN OHCHR – EQUITAS, Evaluating the Impact of Human Rights Training. Guidance on developing indicators. Professional Training Series No. 18/Add. 1, 2020.</a:t>
            </a:r>
            <a:endParaRPr lang="el-GR" sz="1400" dirty="0"/>
          </a:p>
          <a:p>
            <a:pPr algn="just"/>
            <a:endParaRPr lang="el-GR" sz="1400" dirty="0">
              <a:latin typeface="Arial" panose="020B0604020202020204" pitchFamily="34" charset="0"/>
              <a:cs typeface="Arial" panose="020B0604020202020204" pitchFamily="34" charset="0"/>
            </a:endParaRPr>
          </a:p>
          <a:p>
            <a:pPr algn="just"/>
            <a:endParaRPr lang="el-GR" sz="1400" dirty="0"/>
          </a:p>
          <a:p>
            <a:pPr lvl="0"/>
            <a:r>
              <a:rPr lang="en-US" sz="14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https://www.coe.int/en/web/human-rights-education-youth/about-the-training-courses</a:t>
            </a:r>
            <a:endParaRPr lang="el-GR" sz="14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lvl="0"/>
            <a:endParaRPr lang="el-GR" sz="1400" u="sng" dirty="0">
              <a:solidFill>
                <a:srgbClr val="0563C1"/>
              </a:solidFill>
              <a:latin typeface="Calibri" panose="020F0502020204030204" pitchFamily="34" charset="0"/>
              <a:cs typeface="Times New Roman" panose="02020603050405020304" pitchFamily="18" charset="0"/>
            </a:endParaRPr>
          </a:p>
          <a:p>
            <a:pPr lvl="0"/>
            <a:r>
              <a:rPr lang="en-US" sz="1400" dirty="0">
                <a:solidFill>
                  <a:prstClr val="black"/>
                </a:solidFill>
                <a:hlinkClick r:id="rId3"/>
              </a:rPr>
              <a:t>https://pjp-eu.coe.int/en/web/south-programme/help</a:t>
            </a:r>
            <a:r>
              <a:rPr lang="el-GR" sz="1400" dirty="0">
                <a:solidFill>
                  <a:prstClr val="black"/>
                </a:solidFill>
              </a:rPr>
              <a:t> </a:t>
            </a:r>
          </a:p>
          <a:p>
            <a:pPr lvl="0"/>
            <a:endParaRPr lang="el-GR" sz="1400" dirty="0">
              <a:solidFill>
                <a:prstClr val="black"/>
              </a:solidFill>
            </a:endParaRPr>
          </a:p>
          <a:p>
            <a:pPr lvl="0"/>
            <a:r>
              <a:rPr lang="en-US" sz="1400" dirty="0">
                <a:solidFill>
                  <a:prstClr val="black"/>
                </a:solidFill>
                <a:hlinkClick r:id="rId4"/>
              </a:rPr>
              <a:t>https://www.amnesty.org/en/human-rights-education/</a:t>
            </a:r>
            <a:endParaRPr lang="el-GR" sz="1400" dirty="0">
              <a:solidFill>
                <a:prstClr val="black"/>
              </a:solidFill>
            </a:endParaRPr>
          </a:p>
          <a:p>
            <a:pPr lvl="0"/>
            <a:endParaRPr lang="el-GR" sz="1400" dirty="0">
              <a:solidFill>
                <a:prstClr val="black"/>
              </a:solidFill>
            </a:endParaRPr>
          </a:p>
          <a:p>
            <a:pPr lvl="0"/>
            <a:r>
              <a:rPr lang="en-US" sz="1400" dirty="0">
                <a:solidFill>
                  <a:prstClr val="black"/>
                </a:solidFill>
                <a:hlinkClick r:id="rId5"/>
              </a:rPr>
              <a:t>https://www.salto-youth.net/</a:t>
            </a:r>
            <a:r>
              <a:rPr lang="el-GR" sz="1400" dirty="0">
                <a:solidFill>
                  <a:prstClr val="black"/>
                </a:solidFill>
              </a:rPr>
              <a:t> </a:t>
            </a:r>
            <a:endParaRPr lang="en-US" sz="1400" dirty="0">
              <a:solidFill>
                <a:prstClr val="black"/>
              </a:solidFill>
            </a:endParaRPr>
          </a:p>
          <a:p>
            <a:pPr lvl="0"/>
            <a:endParaRPr lang="el-GR" sz="1400" dirty="0">
              <a:solidFill>
                <a:prstClr val="black"/>
              </a:solidFill>
            </a:endParaRPr>
          </a:p>
          <a:p>
            <a:pPr lvl="0"/>
            <a:r>
              <a:rPr lang="en-US" sz="1400" dirty="0">
                <a:solidFill>
                  <a:prstClr val="black"/>
                </a:solidFill>
                <a:hlinkClick r:id="rId6"/>
              </a:rPr>
              <a:t>https://www.humanrightscareers.com/</a:t>
            </a:r>
            <a:r>
              <a:rPr lang="el-GR" sz="1400" dirty="0">
                <a:solidFill>
                  <a:prstClr val="black"/>
                </a:solidFill>
              </a:rPr>
              <a:t> </a:t>
            </a:r>
          </a:p>
          <a:p>
            <a:pPr lvl="0"/>
            <a:endParaRPr lang="en-US" sz="1400" dirty="0">
              <a:solidFill>
                <a:prstClr val="black"/>
              </a:solidFill>
            </a:endParaRPr>
          </a:p>
          <a:p>
            <a:pPr lvl="0"/>
            <a:r>
              <a:rPr lang="en-US" sz="1400" dirty="0">
                <a:solidFill>
                  <a:prstClr val="black"/>
                </a:solidFill>
                <a:hlinkClick r:id="rId7"/>
              </a:rPr>
              <a:t>https://documents-dds-ny.un.org/doc/UNDOC/GEN/G04/112/36/PDF/G0411236.pdf?OpenElement</a:t>
            </a:r>
            <a:r>
              <a:rPr lang="el-GR" sz="1400" dirty="0">
                <a:solidFill>
                  <a:prstClr val="black"/>
                </a:solidFill>
              </a:rPr>
              <a:t> </a:t>
            </a:r>
          </a:p>
          <a:p>
            <a:pPr lvl="0"/>
            <a:endParaRPr lang="el-GR" sz="1400" dirty="0">
              <a:solidFill>
                <a:prstClr val="black"/>
              </a:solidFill>
            </a:endParaRPr>
          </a:p>
          <a:p>
            <a:pPr lvl="0"/>
            <a:endParaRPr lang="el-GR" sz="1400" dirty="0">
              <a:solidFill>
                <a:prstClr val="black"/>
              </a:solidFill>
            </a:endParaRPr>
          </a:p>
          <a:p>
            <a:pPr lvl="0"/>
            <a:endParaRPr lang="el-GR" sz="1400" dirty="0">
              <a:solidFill>
                <a:prstClr val="black"/>
              </a:solidFill>
            </a:endParaRPr>
          </a:p>
          <a:p>
            <a:pPr lvl="0"/>
            <a:r>
              <a:rPr lang="en-US" sz="1400" dirty="0">
                <a:solidFill>
                  <a:prstClr val="black"/>
                </a:solidFill>
              </a:rPr>
              <a:t> </a:t>
            </a:r>
            <a:r>
              <a:rPr lang="el-GR" sz="1400" dirty="0">
                <a:solidFill>
                  <a:prstClr val="black"/>
                </a:solidFill>
              </a:rPr>
              <a:t> </a:t>
            </a:r>
            <a:endParaRPr lang="en-US" sz="1400" dirty="0">
              <a:solidFill>
                <a:prstClr val="black"/>
              </a:solidFill>
            </a:endParaRPr>
          </a:p>
          <a:p>
            <a:pPr lvl="0"/>
            <a:endParaRPr lang="el-GR" sz="1400" dirty="0">
              <a:solidFill>
                <a:prstClr val="black"/>
              </a:solidFill>
            </a:endParaRPr>
          </a:p>
          <a:p>
            <a:pPr algn="just"/>
            <a:endParaRPr lang="el-GR" sz="1400" dirty="0"/>
          </a:p>
          <a:p>
            <a:pPr algn="just"/>
            <a:endParaRPr lang="el-GR" sz="1400" dirty="0"/>
          </a:p>
        </p:txBody>
      </p:sp>
    </p:spTree>
    <p:extLst>
      <p:ext uri="{BB962C8B-B14F-4D97-AF65-F5344CB8AC3E}">
        <p14:creationId xmlns:p14="http://schemas.microsoft.com/office/powerpoint/2010/main" val="1662245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2" name="Εικόνα 1" descr="International Journal of Human Rights Education | Vol 1 | Iss 1"/>
          <p:cNvPicPr>
            <a:picLocks noChangeAspect="1"/>
          </p:cNvPicPr>
          <p:nvPr/>
        </p:nvPicPr>
        <p:blipFill>
          <a:blip r:embed="rId2">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tretch>
            <a:fillRect/>
          </a:stretch>
        </p:blipFill>
        <p:spPr>
          <a:xfrm>
            <a:off x="1047057" y="18934"/>
            <a:ext cx="5129299" cy="6839066"/>
          </a:xfrm>
          <a:prstGeom prst="rect">
            <a:avLst/>
          </a:prstGeom>
          <a:ln>
            <a:noFill/>
          </a:ln>
          <a:effectLst>
            <a:softEdge rad="112500"/>
          </a:effectLst>
        </p:spPr>
      </p:pic>
      <p:sp>
        <p:nvSpPr>
          <p:cNvPr id="3" name="TextBox 2"/>
          <p:cNvSpPr txBox="1"/>
          <p:nvPr/>
        </p:nvSpPr>
        <p:spPr>
          <a:xfrm>
            <a:off x="6483928" y="3192088"/>
            <a:ext cx="5228705" cy="369332"/>
          </a:xfrm>
          <a:prstGeom prst="rect">
            <a:avLst/>
          </a:prstGeom>
          <a:noFill/>
        </p:spPr>
        <p:txBody>
          <a:bodyPr wrap="square" rtlCol="0">
            <a:spAutoFit/>
          </a:bodyPr>
          <a:lstStyle/>
          <a:p>
            <a:r>
              <a:rPr lang="el-GR" dirty="0">
                <a:latin typeface="Arial" panose="020B0604020202020204" pitchFamily="34" charset="0"/>
                <a:cs typeface="Arial" panose="020B0604020202020204" pitchFamily="34" charset="0"/>
              </a:rPr>
              <a:t>Ευχαριστώ πολύ για την προσοχή σας!</a:t>
            </a:r>
          </a:p>
        </p:txBody>
      </p:sp>
    </p:spTree>
    <p:extLst>
      <p:ext uri="{BB962C8B-B14F-4D97-AF65-F5344CB8AC3E}">
        <p14:creationId xmlns:p14="http://schemas.microsoft.com/office/powerpoint/2010/main" val="1192615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2050" name="Picture 2" descr="The Article 26 Backpack: A New Tool for Empowering Vulnerable You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1971" y="1100514"/>
            <a:ext cx="7789185" cy="4225633"/>
          </a:xfrm>
          <a:prstGeom prst="rect">
            <a:avLst/>
          </a:prstGeom>
          <a:noFill/>
          <a:effectLst>
            <a:glow rad="431800">
              <a:schemeClr val="accent1">
                <a:alpha val="40000"/>
              </a:schemeClr>
            </a:glow>
          </a:effectLst>
          <a:extLst>
            <a:ext uri="{909E8E84-426E-40DD-AFC4-6F175D3DCCD1}">
              <a14:hiddenFill xmlns:a14="http://schemas.microsoft.com/office/drawing/2010/main">
                <a:solidFill>
                  <a:srgbClr val="FFFFFF"/>
                </a:solidFill>
              </a14:hiddenFill>
            </a:ext>
          </a:extLst>
        </p:spPr>
      </p:pic>
      <p:cxnSp>
        <p:nvCxnSpPr>
          <p:cNvPr id="5" name="Ευθεία γραμμή σύνδεσης 4"/>
          <p:cNvCxnSpPr/>
          <p:nvPr/>
        </p:nvCxnSpPr>
        <p:spPr>
          <a:xfrm flipV="1">
            <a:off x="7379854" y="3117273"/>
            <a:ext cx="1531390" cy="9454"/>
          </a:xfrm>
          <a:prstGeom prst="line">
            <a:avLst/>
          </a:prstGeom>
          <a:ln w="38100">
            <a:solidFill>
              <a:schemeClr val="accent2"/>
            </a:solidFill>
          </a:ln>
          <a:effectLst>
            <a:softEdge rad="0"/>
          </a:effectLst>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4602363" y="3396924"/>
            <a:ext cx="2024381" cy="7395"/>
          </a:xfrm>
          <a:prstGeom prst="line">
            <a:avLst/>
          </a:prstGeom>
          <a:ln w="38100">
            <a:solidFill>
              <a:schemeClr val="accent2"/>
            </a:solidFill>
          </a:ln>
          <a:effectLst>
            <a:softEdge rad="0"/>
          </a:effectLst>
        </p:spPr>
        <p:style>
          <a:lnRef idx="1">
            <a:schemeClr val="accent1"/>
          </a:lnRef>
          <a:fillRef idx="0">
            <a:schemeClr val="accent1"/>
          </a:fillRef>
          <a:effectRef idx="0">
            <a:schemeClr val="accent1"/>
          </a:effectRef>
          <a:fontRef idx="minor">
            <a:schemeClr val="tx1"/>
          </a:fontRef>
        </p:style>
      </p:cxnSp>
      <p:cxnSp>
        <p:nvCxnSpPr>
          <p:cNvPr id="8" name="Ευθεία γραμμή σύνδεσης 7"/>
          <p:cNvCxnSpPr/>
          <p:nvPr/>
        </p:nvCxnSpPr>
        <p:spPr>
          <a:xfrm>
            <a:off x="3993687" y="3663992"/>
            <a:ext cx="4277477" cy="7"/>
          </a:xfrm>
          <a:prstGeom prst="line">
            <a:avLst/>
          </a:prstGeom>
          <a:ln w="38100">
            <a:solidFill>
              <a:srgbClr val="00B0F0"/>
            </a:solidFill>
          </a:ln>
          <a:effectLst>
            <a:softEdge rad="0"/>
          </a:effectLst>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3878348" y="3930819"/>
            <a:ext cx="907473" cy="0"/>
          </a:xfrm>
          <a:prstGeom prst="line">
            <a:avLst/>
          </a:prstGeom>
          <a:ln w="38100">
            <a:solidFill>
              <a:srgbClr val="FFFF00"/>
            </a:solidFill>
          </a:ln>
          <a:effectLst>
            <a:softEdge rad="0"/>
          </a:effectLst>
        </p:spPr>
        <p:style>
          <a:lnRef idx="1">
            <a:schemeClr val="accent1"/>
          </a:lnRef>
          <a:fillRef idx="0">
            <a:schemeClr val="accent1"/>
          </a:fillRef>
          <a:effectRef idx="0">
            <a:schemeClr val="accent1"/>
          </a:effectRef>
          <a:fontRef idx="minor">
            <a:schemeClr val="tx1"/>
          </a:fontRef>
        </p:style>
      </p:cxnSp>
      <p:cxnSp>
        <p:nvCxnSpPr>
          <p:cNvPr id="17" name="Ευθεία γραμμή σύνδεσης 16"/>
          <p:cNvCxnSpPr/>
          <p:nvPr/>
        </p:nvCxnSpPr>
        <p:spPr>
          <a:xfrm flipV="1">
            <a:off x="5425323" y="3930819"/>
            <a:ext cx="1954531" cy="2838"/>
          </a:xfrm>
          <a:prstGeom prst="line">
            <a:avLst/>
          </a:prstGeom>
          <a:ln w="38100">
            <a:solidFill>
              <a:srgbClr val="00B050"/>
            </a:solidFill>
          </a:ln>
          <a:effectLst>
            <a:softEdge rad="0"/>
          </a:effectLst>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flipV="1">
            <a:off x="4695996" y="4470734"/>
            <a:ext cx="1837113" cy="16226"/>
          </a:xfrm>
          <a:prstGeom prst="line">
            <a:avLst/>
          </a:prstGeom>
          <a:ln w="38100">
            <a:solidFill>
              <a:srgbClr val="FF0000"/>
            </a:solidFill>
          </a:ln>
          <a:effectLst>
            <a:softEdge rad="0"/>
          </a:effectLst>
        </p:spPr>
        <p:style>
          <a:lnRef idx="1">
            <a:schemeClr val="accent1"/>
          </a:lnRef>
          <a:fillRef idx="0">
            <a:schemeClr val="accent1"/>
          </a:fillRef>
          <a:effectRef idx="0">
            <a:schemeClr val="accent1"/>
          </a:effectRef>
          <a:fontRef idx="minor">
            <a:schemeClr val="tx1"/>
          </a:fontRef>
        </p:style>
      </p:cxnSp>
      <p:sp>
        <p:nvSpPr>
          <p:cNvPr id="24" name="Οβάλ 23"/>
          <p:cNvSpPr/>
          <p:nvPr/>
        </p:nvSpPr>
        <p:spPr>
          <a:xfrm>
            <a:off x="5814753" y="1633451"/>
            <a:ext cx="885306" cy="58512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5" name="Ορθογώνιο 24"/>
          <p:cNvSpPr/>
          <p:nvPr/>
        </p:nvSpPr>
        <p:spPr>
          <a:xfrm>
            <a:off x="9482285" y="5661210"/>
            <a:ext cx="1023037" cy="261610"/>
          </a:xfrm>
          <a:prstGeom prst="rect">
            <a:avLst/>
          </a:prstGeom>
        </p:spPr>
        <p:txBody>
          <a:bodyPr wrap="none">
            <a:spAutoFit/>
          </a:bodyPr>
          <a:lstStyle/>
          <a:p>
            <a:r>
              <a:rPr lang="en-US" sz="1100" dirty="0">
                <a:latin typeface="Arial" panose="020B0604020202020204" pitchFamily="34" charset="0"/>
                <a:cs typeface="Arial" panose="020B0604020202020204" pitchFamily="34" charset="0"/>
              </a:rPr>
              <a:t>wenr.wes.org</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309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heel(1)">
                                      <p:cBhvr>
                                        <p:cTn id="7" dur="20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arn(inVertical)">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arn(inVertical)">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barn(inVertical)">
                                      <p:cBhvr>
                                        <p:cTn id="3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2">
                <a:alpha val="57000"/>
              </a:schemeClr>
            </a:gs>
            <a:gs pos="100000">
              <a:schemeClr val="accent4">
                <a:lumMod val="20000"/>
                <a:lumOff val="80000"/>
                <a:alpha val="42000"/>
              </a:schemeClr>
            </a:gs>
            <a:gs pos="90000">
              <a:schemeClr val="accent4">
                <a:lumMod val="20000"/>
                <a:lumOff val="80000"/>
              </a:schemeClr>
            </a:gs>
          </a:gsLst>
          <a:lin ang="5400000" scaled="1"/>
        </a:gradFill>
        <a:effectLst/>
      </p:bgPr>
    </p:bg>
    <p:spTree>
      <p:nvGrpSpPr>
        <p:cNvPr id="1" name=""/>
        <p:cNvGrpSpPr/>
        <p:nvPr/>
      </p:nvGrpSpPr>
      <p:grpSpPr>
        <a:xfrm>
          <a:off x="0" y="0"/>
          <a:ext cx="0" cy="0"/>
          <a:chOff x="0" y="0"/>
          <a:chExt cx="0" cy="0"/>
        </a:xfrm>
      </p:grpSpPr>
      <p:sp>
        <p:nvSpPr>
          <p:cNvPr id="4" name="Ορθογώνιο 3"/>
          <p:cNvSpPr/>
          <p:nvPr/>
        </p:nvSpPr>
        <p:spPr>
          <a:xfrm>
            <a:off x="408852" y="634164"/>
            <a:ext cx="10992717" cy="5755422"/>
          </a:xfrm>
          <a:prstGeom prst="rect">
            <a:avLst/>
          </a:prstGeom>
        </p:spPr>
        <p:txBody>
          <a:bodyPr wrap="square">
            <a:spAutoFit/>
          </a:bodyPr>
          <a:lstStyle/>
          <a:p>
            <a:pPr marL="342900" indent="-342900" algn="just">
              <a:lnSpc>
                <a:spcPct val="150000"/>
              </a:lnSpc>
              <a:spcAft>
                <a:spcPts val="800"/>
              </a:spcAft>
              <a:buAutoNum type="arabicPeriod"/>
            </a:pPr>
            <a:r>
              <a:rPr lang="en-US" sz="1400" b="1" dirty="0">
                <a:solidFill>
                  <a:srgbClr val="111827"/>
                </a:solidFill>
                <a:latin typeface="Open sans"/>
              </a:rPr>
              <a:t>United Nations Decade for Human Rights Education (1995-2004)</a:t>
            </a:r>
            <a:r>
              <a:rPr lang="en-US" sz="1400" b="1"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a:t>
            </a:r>
            <a:r>
              <a:rPr lang="en-US" sz="1200" dirty="0">
                <a:latin typeface="Arial" panose="020B0604020202020204" pitchFamily="34" charset="0"/>
                <a:ea typeface="Calibri" panose="020F0502020204030204" pitchFamily="34" charset="0"/>
                <a:cs typeface="Arial" panose="020B0604020202020204" pitchFamily="34" charset="0"/>
                <a:hlinkClick r:id="rId2"/>
              </a:rPr>
              <a:t>https://digitallibrary.un.org/record/246049?ln=en</a:t>
            </a:r>
            <a:r>
              <a:rPr lang="en-US" sz="1200" dirty="0">
                <a:latin typeface="Arial" panose="020B0604020202020204" pitchFamily="34" charset="0"/>
                <a:ea typeface="Calibri" panose="020F0502020204030204" pitchFamily="34" charset="0"/>
                <a:cs typeface="Arial" panose="020B0604020202020204" pitchFamily="34" charset="0"/>
              </a:rPr>
              <a:t>}</a:t>
            </a:r>
          </a:p>
          <a:p>
            <a:pPr algn="just">
              <a:lnSpc>
                <a:spcPct val="150000"/>
              </a:lnSpc>
              <a:spcAft>
                <a:spcPts val="800"/>
              </a:spcAft>
            </a:pPr>
            <a:r>
              <a:rPr lang="en-US" sz="1400" dirty="0">
                <a:latin typeface="Arial" panose="020B0604020202020204" pitchFamily="34" charset="0"/>
                <a:ea typeface="Calibri" panose="020F0502020204030204" pitchFamily="34" charset="0"/>
                <a:cs typeface="Arial" panose="020B0604020202020204" pitchFamily="34" charset="0"/>
              </a:rPr>
              <a:t>1) </a:t>
            </a:r>
            <a:r>
              <a:rPr lang="el-GR" sz="1400" dirty="0">
                <a:latin typeface="Arial" panose="020B0604020202020204" pitchFamily="34" charset="0"/>
                <a:ea typeface="Calibri" panose="020F0502020204030204" pitchFamily="34" charset="0"/>
                <a:cs typeface="Arial" panose="020B0604020202020204" pitchFamily="34" charset="0"/>
              </a:rPr>
              <a:t>εκπαιδευτικό υλικό για επαγγελματίες υπηρεσιών επιβολής νόμου</a:t>
            </a:r>
            <a:r>
              <a:rPr lang="en-US" sz="1400" dirty="0">
                <a:latin typeface="Arial" panose="020B0604020202020204" pitchFamily="34" charset="0"/>
                <a:ea typeface="Calibri" panose="020F0502020204030204" pitchFamily="34" charset="0"/>
                <a:cs typeface="Arial" panose="020B0604020202020204" pitchFamily="34" charset="0"/>
              </a:rPr>
              <a:t>, </a:t>
            </a:r>
            <a:r>
              <a:rPr lang="el-GR" sz="1400" dirty="0">
                <a:latin typeface="Arial" panose="020B0604020202020204" pitchFamily="34" charset="0"/>
                <a:ea typeface="Calibri" panose="020F0502020204030204" pitchFamily="34" charset="0"/>
                <a:cs typeface="Arial" panose="020B0604020202020204" pitchFamily="34" charset="0"/>
              </a:rPr>
              <a:t>2) συλλογή πληροφοριών για προσπάθειες που καταβάλλονται σε εθνικό επίπεδο και προετοιμασία κατευθυντήριων γραμμών για ανάπτυξη εθνικού σχεδίου δράσης και 3) παροχή υποστήριξης στις προσπάθειες προώθησης σε αναπτυσσόμενες χώρες με τη χρήση του προγράμματος τεχνικής βοήθειας του ΟΗΕ.</a:t>
            </a:r>
          </a:p>
          <a:p>
            <a:pPr algn="just">
              <a:lnSpc>
                <a:spcPct val="150000"/>
              </a:lnSpc>
              <a:spcAft>
                <a:spcPts val="800"/>
              </a:spcAft>
            </a:pPr>
            <a:r>
              <a:rPr lang="el-GR" sz="1400" b="1" dirty="0">
                <a:latin typeface="Arial" panose="020B0604020202020204" pitchFamily="34" charset="0"/>
                <a:ea typeface="Calibri" panose="020F0502020204030204" pitchFamily="34" charset="0"/>
                <a:cs typeface="Arial" panose="020B0604020202020204" pitchFamily="34" charset="0"/>
              </a:rPr>
              <a:t>2. </a:t>
            </a:r>
            <a:r>
              <a:rPr lang="en-US" sz="1400" b="1" dirty="0">
                <a:latin typeface="Arial" panose="020B0604020202020204" pitchFamily="34" charset="0"/>
                <a:ea typeface="Calibri" panose="020F0502020204030204" pitchFamily="34" charset="0"/>
                <a:cs typeface="Arial" panose="020B0604020202020204" pitchFamily="34" charset="0"/>
              </a:rPr>
              <a:t>World Programme for Human Rights Education</a:t>
            </a:r>
            <a:r>
              <a:rPr lang="el-GR" sz="1400" b="1" dirty="0">
                <a:latin typeface="Arial" panose="020B0604020202020204" pitchFamily="34" charset="0"/>
                <a:ea typeface="Calibri" panose="020F0502020204030204" pitchFamily="34" charset="0"/>
                <a:cs typeface="Arial" panose="020B0604020202020204" pitchFamily="34" charset="0"/>
              </a:rPr>
              <a:t> (2005-</a:t>
            </a:r>
            <a:r>
              <a:rPr lang="en-US" sz="1400" b="1" dirty="0">
                <a:latin typeface="Arial" panose="020B0604020202020204" pitchFamily="34" charset="0"/>
                <a:ea typeface="Calibri" panose="020F0502020204030204" pitchFamily="34" charset="0"/>
                <a:cs typeface="Arial" panose="020B0604020202020204" pitchFamily="34" charset="0"/>
              </a:rPr>
              <a:t>ongoing</a:t>
            </a:r>
            <a:r>
              <a:rPr lang="el-GR" sz="1400" b="1" dirty="0">
                <a:latin typeface="Arial" panose="020B0604020202020204" pitchFamily="34" charset="0"/>
                <a:ea typeface="Calibri" panose="020F0502020204030204" pitchFamily="34" charset="0"/>
                <a:cs typeface="Arial" panose="020B0604020202020204" pitchFamily="34" charset="0"/>
              </a:rPr>
              <a:t>)</a:t>
            </a:r>
            <a:r>
              <a:rPr lang="en-US" sz="1400" b="1" dirty="0">
                <a:latin typeface="Arial" panose="020B0604020202020204" pitchFamily="34" charset="0"/>
                <a:ea typeface="Calibri" panose="020F0502020204030204" pitchFamily="34" charset="0"/>
                <a:cs typeface="Arial" panose="020B0604020202020204" pitchFamily="34" charset="0"/>
              </a:rPr>
              <a:t> (UN High Commissioner for HR</a:t>
            </a:r>
            <a:r>
              <a:rPr lang="el-GR" sz="1400" b="1" dirty="0">
                <a:latin typeface="Arial" panose="020B0604020202020204" pitchFamily="34" charset="0"/>
                <a:ea typeface="Calibri" panose="020F0502020204030204" pitchFamily="34" charset="0"/>
                <a:cs typeface="Arial" panose="020B0604020202020204" pitchFamily="34" charset="0"/>
              </a:rPr>
              <a:t>, </a:t>
            </a:r>
            <a:r>
              <a:rPr lang="en-US" sz="1400" b="1" dirty="0">
                <a:latin typeface="Arial" panose="020B0604020202020204" pitchFamily="34" charset="0"/>
                <a:ea typeface="Calibri" panose="020F0502020204030204" pitchFamily="34" charset="0"/>
                <a:cs typeface="Arial" panose="020B0604020202020204" pitchFamily="34" charset="0"/>
              </a:rPr>
              <a:t>Geneva under HR Council) </a:t>
            </a:r>
            <a:r>
              <a:rPr lang="el-GR" sz="1400" dirty="0">
                <a:latin typeface="Arial" panose="020B0604020202020204" pitchFamily="34" charset="0"/>
                <a:ea typeface="Calibri" panose="020F0502020204030204" pitchFamily="34" charset="0"/>
                <a:cs typeface="Arial" panose="020B0604020202020204" pitchFamily="34" charset="0"/>
              </a:rPr>
              <a:t>{</a:t>
            </a:r>
            <a:r>
              <a:rPr lang="en-US" sz="1200" dirty="0">
                <a:latin typeface="Arial" panose="020B0604020202020204" pitchFamily="34" charset="0"/>
                <a:ea typeface="Calibri" panose="020F0502020204030204" pitchFamily="34" charset="0"/>
                <a:cs typeface="Arial" panose="020B0604020202020204" pitchFamily="34" charset="0"/>
                <a:hlinkClick r:id="rId3"/>
              </a:rPr>
              <a:t>https://digitallibrary.un.org/record/593123?ln=en</a:t>
            </a:r>
            <a:r>
              <a:rPr lang="el-GR" sz="1200" dirty="0">
                <a:latin typeface="Arial" panose="020B0604020202020204" pitchFamily="34" charset="0"/>
                <a:ea typeface="Calibri" panose="020F0502020204030204" pitchFamily="34" charset="0"/>
                <a:cs typeface="Arial" panose="020B0604020202020204" pitchFamily="34" charset="0"/>
              </a:rPr>
              <a:t>}</a:t>
            </a:r>
            <a:r>
              <a:rPr lang="en-US" sz="1200" dirty="0">
                <a:latin typeface="Arial" panose="020B0604020202020204" pitchFamily="34" charset="0"/>
                <a:ea typeface="Calibri" panose="020F0502020204030204" pitchFamily="34" charset="0"/>
                <a:cs typeface="Arial" panose="020B0604020202020204" pitchFamily="34" charset="0"/>
              </a:rPr>
              <a:t> </a:t>
            </a:r>
            <a:endParaRPr lang="el-GR" sz="12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800"/>
              </a:spcAft>
            </a:pPr>
            <a:r>
              <a:rPr lang="el-GR" sz="1400" u="sng" dirty="0">
                <a:latin typeface="Arial" panose="020B0604020202020204" pitchFamily="34" charset="0"/>
                <a:ea typeface="Calibri" panose="020F0502020204030204" pitchFamily="34" charset="0"/>
                <a:cs typeface="Arial" panose="020B0604020202020204" pitchFamily="34" charset="0"/>
              </a:rPr>
              <a:t>1</a:t>
            </a:r>
            <a:r>
              <a:rPr lang="el-GR" sz="1400" u="sng" baseline="30000" dirty="0">
                <a:latin typeface="Arial" panose="020B0604020202020204" pitchFamily="34" charset="0"/>
                <a:ea typeface="Calibri" panose="020F0502020204030204" pitchFamily="34" charset="0"/>
                <a:cs typeface="Arial" panose="020B0604020202020204" pitchFamily="34" charset="0"/>
              </a:rPr>
              <a:t>η</a:t>
            </a:r>
            <a:r>
              <a:rPr lang="el-GR" sz="1400" u="sng" dirty="0">
                <a:latin typeface="Arial" panose="020B0604020202020204" pitchFamily="34" charset="0"/>
                <a:ea typeface="Calibri" panose="020F0502020204030204" pitchFamily="34" charset="0"/>
                <a:cs typeface="Arial" panose="020B0604020202020204" pitchFamily="34" charset="0"/>
              </a:rPr>
              <a:t> φάση (2005-2009):</a:t>
            </a:r>
            <a:r>
              <a:rPr lang="el-GR" sz="1400" dirty="0">
                <a:latin typeface="Arial" panose="020B0604020202020204" pitchFamily="34" charset="0"/>
                <a:ea typeface="Calibri" panose="020F0502020204030204" pitchFamily="34" charset="0"/>
                <a:cs typeface="Arial" panose="020B0604020202020204" pitchFamily="34" charset="0"/>
              </a:rPr>
              <a:t> πρωτοβάθμια και δευτεροβάθμια εκπαίδευση.</a:t>
            </a:r>
          </a:p>
          <a:p>
            <a:pPr algn="just">
              <a:lnSpc>
                <a:spcPct val="150000"/>
              </a:lnSpc>
              <a:spcAft>
                <a:spcPts val="800"/>
              </a:spcAft>
            </a:pPr>
            <a:r>
              <a:rPr lang="el-GR" sz="1400" u="sng" dirty="0">
                <a:latin typeface="Arial" panose="020B0604020202020204" pitchFamily="34" charset="0"/>
                <a:ea typeface="Calibri" panose="020F0502020204030204" pitchFamily="34" charset="0"/>
                <a:cs typeface="Arial" panose="020B0604020202020204" pitchFamily="34" charset="0"/>
              </a:rPr>
              <a:t>2</a:t>
            </a:r>
            <a:r>
              <a:rPr lang="el-GR" sz="1400" u="sng" baseline="30000" dirty="0">
                <a:latin typeface="Arial" panose="020B0604020202020204" pitchFamily="34" charset="0"/>
                <a:ea typeface="Calibri" panose="020F0502020204030204" pitchFamily="34" charset="0"/>
                <a:cs typeface="Arial" panose="020B0604020202020204" pitchFamily="34" charset="0"/>
              </a:rPr>
              <a:t>η</a:t>
            </a:r>
            <a:r>
              <a:rPr lang="el-GR" sz="1400" u="sng" dirty="0">
                <a:latin typeface="Arial" panose="020B0604020202020204" pitchFamily="34" charset="0"/>
                <a:ea typeface="Calibri" panose="020F0502020204030204" pitchFamily="34" charset="0"/>
                <a:cs typeface="Arial" panose="020B0604020202020204" pitchFamily="34" charset="0"/>
              </a:rPr>
              <a:t> φάση (2010-2014): </a:t>
            </a:r>
            <a:r>
              <a:rPr lang="el-GR" sz="1400" dirty="0">
                <a:latin typeface="Arial" panose="020B0604020202020204" pitchFamily="34" charset="0"/>
                <a:ea typeface="Calibri" panose="020F0502020204030204" pitchFamily="34" charset="0"/>
                <a:cs typeface="Arial" panose="020B0604020202020204" pitchFamily="34" charset="0"/>
              </a:rPr>
              <a:t>τριτοβάθμια εκπαίδευση και κατάρτιση για εκπαιδευτικούς, δημόσιους υπαλλήλους, στελέχη αρχών επιβολής νόμου και στρατιωτικό προσωπικό.</a:t>
            </a:r>
          </a:p>
          <a:p>
            <a:pPr algn="just">
              <a:lnSpc>
                <a:spcPct val="150000"/>
              </a:lnSpc>
              <a:spcAft>
                <a:spcPts val="800"/>
              </a:spcAft>
            </a:pPr>
            <a:r>
              <a:rPr lang="el-GR" sz="1400" u="sng" dirty="0">
                <a:latin typeface="Arial" panose="020B0604020202020204" pitchFamily="34" charset="0"/>
                <a:ea typeface="Calibri" panose="020F0502020204030204" pitchFamily="34" charset="0"/>
                <a:cs typeface="Arial" panose="020B0604020202020204" pitchFamily="34" charset="0"/>
              </a:rPr>
              <a:t>3</a:t>
            </a:r>
            <a:r>
              <a:rPr lang="el-GR" sz="1400" u="sng" baseline="30000" dirty="0">
                <a:latin typeface="Arial" panose="020B0604020202020204" pitchFamily="34" charset="0"/>
                <a:ea typeface="Calibri" panose="020F0502020204030204" pitchFamily="34" charset="0"/>
                <a:cs typeface="Arial" panose="020B0604020202020204" pitchFamily="34" charset="0"/>
              </a:rPr>
              <a:t>η</a:t>
            </a:r>
            <a:r>
              <a:rPr lang="el-GR" sz="1400" u="sng" dirty="0">
                <a:latin typeface="Arial" panose="020B0604020202020204" pitchFamily="34" charset="0"/>
                <a:ea typeface="Calibri" panose="020F0502020204030204" pitchFamily="34" charset="0"/>
                <a:cs typeface="Arial" panose="020B0604020202020204" pitchFamily="34" charset="0"/>
              </a:rPr>
              <a:t> φάση (2015-2019): </a:t>
            </a:r>
            <a:r>
              <a:rPr lang="el-GR" sz="1400" dirty="0">
                <a:latin typeface="Arial" panose="020B0604020202020204" pitchFamily="34" charset="0"/>
                <a:ea typeface="Calibri" panose="020F0502020204030204" pitchFamily="34" charset="0"/>
                <a:cs typeface="Arial" panose="020B0604020202020204" pitchFamily="34" charset="0"/>
              </a:rPr>
              <a:t>κατάρτιση για επαγγελματίες ΜΜΕ και δημοσιογράφους.</a:t>
            </a:r>
          </a:p>
          <a:p>
            <a:pPr algn="just">
              <a:lnSpc>
                <a:spcPct val="150000"/>
              </a:lnSpc>
              <a:spcAft>
                <a:spcPts val="800"/>
              </a:spcAft>
            </a:pPr>
            <a:r>
              <a:rPr lang="el-GR" sz="1400" u="sng" dirty="0">
                <a:latin typeface="Arial" panose="020B0604020202020204" pitchFamily="34" charset="0"/>
                <a:ea typeface="Calibri" panose="020F0502020204030204" pitchFamily="34" charset="0"/>
                <a:cs typeface="Arial" panose="020B0604020202020204" pitchFamily="34" charset="0"/>
              </a:rPr>
              <a:t>4</a:t>
            </a:r>
            <a:r>
              <a:rPr lang="el-GR" sz="1400" u="sng" baseline="30000" dirty="0">
                <a:latin typeface="Arial" panose="020B0604020202020204" pitchFamily="34" charset="0"/>
                <a:ea typeface="Calibri" panose="020F0502020204030204" pitchFamily="34" charset="0"/>
                <a:cs typeface="Arial" panose="020B0604020202020204" pitchFamily="34" charset="0"/>
              </a:rPr>
              <a:t>η</a:t>
            </a:r>
            <a:r>
              <a:rPr lang="el-GR" sz="1400" u="sng" dirty="0">
                <a:latin typeface="Arial" panose="020B0604020202020204" pitchFamily="34" charset="0"/>
                <a:ea typeface="Calibri" panose="020F0502020204030204" pitchFamily="34" charset="0"/>
                <a:cs typeface="Arial" panose="020B0604020202020204" pitchFamily="34" charset="0"/>
              </a:rPr>
              <a:t> φάση (2020-2024): </a:t>
            </a:r>
            <a:r>
              <a:rPr lang="el-GR" sz="1400" dirty="0">
                <a:latin typeface="Arial" panose="020B0604020202020204" pitchFamily="34" charset="0"/>
                <a:ea typeface="Calibri" panose="020F0502020204030204" pitchFamily="34" charset="0"/>
                <a:cs typeface="Arial" panose="020B0604020202020204" pitchFamily="34" charset="0"/>
              </a:rPr>
              <a:t>νεολαία</a:t>
            </a:r>
          </a:p>
          <a:p>
            <a:pPr algn="just">
              <a:lnSpc>
                <a:spcPct val="150000"/>
              </a:lnSpc>
              <a:spcAft>
                <a:spcPts val="800"/>
              </a:spcAft>
            </a:pPr>
            <a:r>
              <a:rPr lang="el-GR" sz="1400" dirty="0">
                <a:latin typeface="Arial" panose="020B0604020202020204" pitchFamily="34" charset="0"/>
                <a:ea typeface="Calibri" panose="020F0502020204030204" pitchFamily="34" charset="0"/>
                <a:cs typeface="Arial" panose="020B0604020202020204" pitchFamily="34" charset="0"/>
              </a:rPr>
              <a:t>Ενδιάμεση Έκθεση Προόδου 2022:</a:t>
            </a:r>
          </a:p>
          <a:p>
            <a:pPr algn="just">
              <a:spcAft>
                <a:spcPts val="800"/>
              </a:spcAft>
            </a:pPr>
            <a:r>
              <a:rPr lang="el-GR" sz="1400" dirty="0">
                <a:latin typeface="Arial" panose="020B0604020202020204" pitchFamily="34" charset="0"/>
                <a:ea typeface="Calibri" panose="020F0502020204030204" pitchFamily="34" charset="0"/>
                <a:cs typeface="Arial" panose="020B0604020202020204" pitchFamily="34" charset="0"/>
              </a:rPr>
              <a:t>17+ χώρες υπέβαλαν εκθέσεις: ανάπτυξη ή αναθεώρηση πολιτικών, ανάπτυξη σχεδίων και μηχανισμών, προώθηση στρατηγικών και προγραμμάτων εκπαίδευσης.</a:t>
            </a:r>
          </a:p>
          <a:p>
            <a:pPr algn="just">
              <a:spcAft>
                <a:spcPts val="800"/>
              </a:spcAft>
            </a:pPr>
            <a:r>
              <a:rPr lang="en-US" sz="1400" dirty="0">
                <a:latin typeface="Arial" panose="020B0604020202020204" pitchFamily="34" charset="0"/>
                <a:ea typeface="Calibri" panose="020F0502020204030204" pitchFamily="34" charset="0"/>
                <a:cs typeface="Arial" panose="020B0604020202020204" pitchFamily="34" charset="0"/>
              </a:rPr>
              <a:t>Covid-19</a:t>
            </a:r>
            <a:r>
              <a:rPr lang="el-GR" sz="1400" dirty="0">
                <a:latin typeface="Arial" panose="020B0604020202020204" pitchFamily="34" charset="0"/>
                <a:ea typeface="Calibri" panose="020F0502020204030204" pitchFamily="34" charset="0"/>
                <a:cs typeface="Arial" panose="020B0604020202020204" pitchFamily="34" charset="0"/>
              </a:rPr>
              <a:t>: Ανισότητα</a:t>
            </a:r>
            <a:r>
              <a:rPr lang="en-US" sz="1400" dirty="0">
                <a:latin typeface="Arial" panose="020B0604020202020204" pitchFamily="34" charset="0"/>
                <a:ea typeface="Calibri" panose="020F0502020204030204" pitchFamily="34" charset="0"/>
                <a:cs typeface="Arial" panose="020B0604020202020204" pitchFamily="34" charset="0"/>
              </a:rPr>
              <a:t>, </a:t>
            </a:r>
            <a:r>
              <a:rPr lang="el-GR" sz="1400" dirty="0">
                <a:latin typeface="Arial" panose="020B0604020202020204" pitchFamily="34" charset="0"/>
                <a:ea typeface="Calibri" panose="020F0502020204030204" pitchFamily="34" charset="0"/>
                <a:cs typeface="Arial" panose="020B0604020202020204" pitchFamily="34" charset="0"/>
              </a:rPr>
              <a:t>πρόσβαση στην πληροφόρηση και στην εκπαίδευση - ψηφιακό χάσμα - απομόνωση νέων - παραπληροφόρηση - παραβίαση δικαιώματος στην ιδιωτική ζωή.</a:t>
            </a:r>
          </a:p>
        </p:txBody>
      </p:sp>
      <p:sp>
        <p:nvSpPr>
          <p:cNvPr id="5" name="TextBox 4"/>
          <p:cNvSpPr txBox="1"/>
          <p:nvPr/>
        </p:nvSpPr>
        <p:spPr>
          <a:xfrm>
            <a:off x="3251200" y="77036"/>
            <a:ext cx="5991512" cy="400110"/>
          </a:xfrm>
          <a:prstGeom prst="rect">
            <a:avLst/>
          </a:prstGeom>
          <a:noFill/>
        </p:spPr>
        <p:txBody>
          <a:bodyPr wrap="none" rtlCol="0">
            <a:spAutoFit/>
          </a:bodyPr>
          <a:lstStyle/>
          <a:p>
            <a:r>
              <a:rPr lang="el-GR" sz="2000" b="1" u="sng" dirty="0">
                <a:latin typeface="Arial" panose="020B0604020202020204" pitchFamily="34" charset="0"/>
                <a:cs typeface="Arial" panose="020B0604020202020204" pitchFamily="34" charset="0"/>
              </a:rPr>
              <a:t>ΣΗΜΑΝΤΙΚΟΙ ΣΤΑΘΜΟΙ ΣΤΗΝ ΠΟΡΕΙΑ ΤΗΣ ΕΑΔ</a:t>
            </a:r>
          </a:p>
        </p:txBody>
      </p:sp>
    </p:spTree>
    <p:extLst>
      <p:ext uri="{BB962C8B-B14F-4D97-AF65-F5344CB8AC3E}">
        <p14:creationId xmlns:p14="http://schemas.microsoft.com/office/powerpoint/2010/main" val="55060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fade">
                                      <p:cBhvr>
                                        <p:cTn id="26" dur="1000"/>
                                        <p:tgtEl>
                                          <p:spTgt spid="4">
                                            <p:txEl>
                                              <p:pRg st="3" end="3"/>
                                            </p:txEl>
                                          </p:spTgt>
                                        </p:tgtEl>
                                      </p:cBhvr>
                                    </p:animEffect>
                                    <p:anim calcmode="lin" valueType="num">
                                      <p:cBhvr>
                                        <p:cTn id="2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fade">
                                      <p:cBhvr>
                                        <p:cTn id="31" dur="1000"/>
                                        <p:tgtEl>
                                          <p:spTgt spid="4">
                                            <p:txEl>
                                              <p:pRg st="4" end="4"/>
                                            </p:txEl>
                                          </p:spTgt>
                                        </p:tgtEl>
                                      </p:cBhvr>
                                    </p:animEffect>
                                    <p:anim calcmode="lin" valueType="num">
                                      <p:cBhvr>
                                        <p:cTn id="3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Effect transition="in" filter="fade">
                                      <p:cBhvr>
                                        <p:cTn id="36" dur="1000"/>
                                        <p:tgtEl>
                                          <p:spTgt spid="4">
                                            <p:txEl>
                                              <p:pRg st="5" end="5"/>
                                            </p:txEl>
                                          </p:spTgt>
                                        </p:tgtEl>
                                      </p:cBhvr>
                                    </p:animEffect>
                                    <p:anim calcmode="lin" valueType="num">
                                      <p:cBhvr>
                                        <p:cTn id="37"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4">
                                            <p:txEl>
                                              <p:pRg st="6" end="6"/>
                                            </p:txEl>
                                          </p:spTgt>
                                        </p:tgtEl>
                                        <p:attrNameLst>
                                          <p:attrName>style.visibility</p:attrName>
                                        </p:attrNameLst>
                                      </p:cBhvr>
                                      <p:to>
                                        <p:strVal val="visible"/>
                                      </p:to>
                                    </p:set>
                                    <p:animEffect transition="in" filter="fade">
                                      <p:cBhvr>
                                        <p:cTn id="41" dur="1000"/>
                                        <p:tgtEl>
                                          <p:spTgt spid="4">
                                            <p:txEl>
                                              <p:pRg st="6" end="6"/>
                                            </p:txEl>
                                          </p:spTgt>
                                        </p:tgtEl>
                                      </p:cBhvr>
                                    </p:animEffect>
                                    <p:anim calcmode="lin" valueType="num">
                                      <p:cBhvr>
                                        <p:cTn id="42"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4">
                                            <p:txEl>
                                              <p:pRg st="7" end="7"/>
                                            </p:txEl>
                                          </p:spTgt>
                                        </p:tgtEl>
                                        <p:attrNameLst>
                                          <p:attrName>style.visibility</p:attrName>
                                        </p:attrNameLst>
                                      </p:cBhvr>
                                      <p:to>
                                        <p:strVal val="visible"/>
                                      </p:to>
                                    </p:set>
                                    <p:animEffect transition="in" filter="fade">
                                      <p:cBhvr>
                                        <p:cTn id="48" dur="1000"/>
                                        <p:tgtEl>
                                          <p:spTgt spid="4">
                                            <p:txEl>
                                              <p:pRg st="7" end="7"/>
                                            </p:txEl>
                                          </p:spTgt>
                                        </p:tgtEl>
                                      </p:cBhvr>
                                    </p:animEffect>
                                    <p:anim calcmode="lin" valueType="num">
                                      <p:cBhvr>
                                        <p:cTn id="49"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4">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4">
                                            <p:txEl>
                                              <p:pRg st="8" end="8"/>
                                            </p:txEl>
                                          </p:spTgt>
                                        </p:tgtEl>
                                        <p:attrNameLst>
                                          <p:attrName>style.visibility</p:attrName>
                                        </p:attrNameLst>
                                      </p:cBhvr>
                                      <p:to>
                                        <p:strVal val="visible"/>
                                      </p:to>
                                    </p:set>
                                    <p:animEffect transition="in" filter="fade">
                                      <p:cBhvr>
                                        <p:cTn id="53" dur="1000"/>
                                        <p:tgtEl>
                                          <p:spTgt spid="4">
                                            <p:txEl>
                                              <p:pRg st="8" end="8"/>
                                            </p:txEl>
                                          </p:spTgt>
                                        </p:tgtEl>
                                      </p:cBhvr>
                                    </p:animEffect>
                                    <p:anim calcmode="lin" valueType="num">
                                      <p:cBhvr>
                                        <p:cTn id="54"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4">
                                            <p:txEl>
                                              <p:pRg st="8" end="8"/>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4">
                                            <p:txEl>
                                              <p:pRg st="9" end="9"/>
                                            </p:txEl>
                                          </p:spTgt>
                                        </p:tgtEl>
                                        <p:attrNameLst>
                                          <p:attrName>style.visibility</p:attrName>
                                        </p:attrNameLst>
                                      </p:cBhvr>
                                      <p:to>
                                        <p:strVal val="visible"/>
                                      </p:to>
                                    </p:set>
                                    <p:animEffect transition="in" filter="fade">
                                      <p:cBhvr>
                                        <p:cTn id="58" dur="1000"/>
                                        <p:tgtEl>
                                          <p:spTgt spid="4">
                                            <p:txEl>
                                              <p:pRg st="9" end="9"/>
                                            </p:txEl>
                                          </p:spTgt>
                                        </p:tgtEl>
                                      </p:cBhvr>
                                    </p:animEffect>
                                    <p:anim calcmode="lin" valueType="num">
                                      <p:cBhvr>
                                        <p:cTn id="59"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Ορθογώνιο 3"/>
          <p:cNvSpPr/>
          <p:nvPr/>
        </p:nvSpPr>
        <p:spPr>
          <a:xfrm>
            <a:off x="452582" y="114113"/>
            <a:ext cx="11129818" cy="7478970"/>
          </a:xfrm>
          <a:prstGeom prst="rect">
            <a:avLst/>
          </a:prstGeom>
        </p:spPr>
        <p:txBody>
          <a:bodyPr wrap="square">
            <a:spAutoFit/>
          </a:bodyPr>
          <a:lstStyle/>
          <a:p>
            <a:pPr algn="just">
              <a:lnSpc>
                <a:spcPct val="150000"/>
              </a:lnSpc>
            </a:pPr>
            <a:endParaRPr lang="el-GR" sz="14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r>
              <a:rPr lang="el-GR" sz="1400" b="1" dirty="0">
                <a:latin typeface="Arial" panose="020B0604020202020204" pitchFamily="34" charset="0"/>
                <a:ea typeface="Calibri" panose="020F0502020204030204" pitchFamily="34" charset="0"/>
                <a:cs typeface="Arial" panose="020B0604020202020204" pitchFamily="34" charset="0"/>
              </a:rPr>
              <a:t>3</a:t>
            </a:r>
            <a:r>
              <a:rPr lang="en-US" sz="1400" b="1" dirty="0">
                <a:latin typeface="Arial" panose="020B0604020202020204" pitchFamily="34" charset="0"/>
                <a:ea typeface="Calibri" panose="020F0502020204030204" pitchFamily="34" charset="0"/>
                <a:cs typeface="Arial" panose="020B0604020202020204" pitchFamily="34" charset="0"/>
              </a:rPr>
              <a:t>. United Nations Declaration on Human Rights Education and Training (2011)  </a:t>
            </a:r>
            <a:r>
              <a:rPr lang="en-US" sz="1400"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2"/>
              </a:rPr>
              <a:t>https://www.ohchr.org/en/resources/educators/human-rights-education-training/11-united-nations-declaration-human-rights-education-and-training-2011</a:t>
            </a:r>
            <a:endParaRPr lang="el-GR" sz="1400" u="sng" dirty="0">
              <a:solidFill>
                <a:srgbClr val="0563C1"/>
              </a:solidFill>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r>
              <a:rPr lang="el-GR" sz="1400" dirty="0">
                <a:latin typeface="Arial" panose="020B0604020202020204" pitchFamily="34" charset="0"/>
                <a:cs typeface="Arial" panose="020B0604020202020204" pitchFamily="34" charset="0"/>
              </a:rPr>
              <a:t>Έκκληση προς κυβερνήσεις, οργανισμούς και οργανώσεις Ηνωμένων Εθνών, διακυβερνητικούς και μη κυβερνητικούς οργανισμούς να εντείνουν τις προσπάθειές τους για τη διάδοση της Διακήρυξης και την προώθηση του παγκόσμιου σεβασμού και της αλληλεγγύης.</a:t>
            </a:r>
          </a:p>
          <a:p>
            <a:pPr algn="just">
              <a:lnSpc>
                <a:spcPct val="150000"/>
              </a:lnSpc>
            </a:pPr>
            <a:endParaRPr lang="en-US" sz="1400" dirty="0">
              <a:latin typeface="Arial" panose="020B0604020202020204" pitchFamily="34" charset="0"/>
              <a:cs typeface="Arial" panose="020B0604020202020204" pitchFamily="34" charset="0"/>
            </a:endParaRPr>
          </a:p>
          <a:p>
            <a:pPr algn="just">
              <a:lnSpc>
                <a:spcPct val="150000"/>
              </a:lnSpc>
            </a:pPr>
            <a:r>
              <a:rPr lang="el-GR" sz="1400" b="1" dirty="0">
                <a:latin typeface="Arial" panose="020B0604020202020204" pitchFamily="34" charset="0"/>
                <a:cs typeface="Arial" panose="020B0604020202020204" pitchFamily="34" charset="0"/>
              </a:rPr>
              <a:t>4</a:t>
            </a:r>
            <a:r>
              <a:rPr lang="en-US" sz="1400" b="1" dirty="0">
                <a:latin typeface="Arial" panose="020B0604020202020204" pitchFamily="34" charset="0"/>
                <a:cs typeface="Arial" panose="020B0604020202020204" pitchFamily="34" charset="0"/>
              </a:rPr>
              <a:t>. Council of Europe Charter on Education for Democratic Citizenship and Human Rights Education (2010)</a:t>
            </a:r>
          </a:p>
          <a:p>
            <a:pPr algn="just">
              <a:lnSpc>
                <a:spcPct val="150000"/>
              </a:lnSpc>
            </a:pPr>
            <a:r>
              <a:rPr lang="en-US" sz="1400" dirty="0">
                <a:latin typeface="Arial" panose="020B0604020202020204" pitchFamily="34" charset="0"/>
                <a:cs typeface="Arial" panose="020B0604020202020204" pitchFamily="34" charset="0"/>
                <a:hlinkClick r:id="rId3"/>
              </a:rPr>
              <a:t>https://rm.coe.int/CoERMPublicCommonSearchServices/DisplayDCTMContent?documentId=09000016803034e5</a:t>
            </a:r>
            <a:r>
              <a:rPr lang="en-US" sz="1400" dirty="0">
                <a:latin typeface="Arial" panose="020B0604020202020204" pitchFamily="34" charset="0"/>
                <a:cs typeface="Arial" panose="020B0604020202020204" pitchFamily="34" charset="0"/>
              </a:rPr>
              <a:t> </a:t>
            </a:r>
            <a:endParaRPr lang="el-GR" sz="1400" dirty="0">
              <a:latin typeface="Arial" panose="020B0604020202020204" pitchFamily="34" charset="0"/>
              <a:cs typeface="Arial" panose="020B0604020202020204" pitchFamily="34" charset="0"/>
            </a:endParaRPr>
          </a:p>
          <a:p>
            <a:pPr algn="just">
              <a:lnSpc>
                <a:spcPct val="150000"/>
              </a:lnSpc>
            </a:pPr>
            <a:r>
              <a:rPr lang="el-GR" sz="1400" dirty="0">
                <a:latin typeface="Arial" panose="020B0604020202020204" pitchFamily="34" charset="0"/>
                <a:cs typeface="Arial" panose="020B0604020202020204" pitchFamily="34" charset="0"/>
              </a:rPr>
              <a:t>Αποτέλεσμα ευρείας διαβούλευσης, μη δεσμευτικός, εργαλείο για διάδοση καλών πρακτικών και βελτίωση προτύπων εντός και εκτός Ευρώπης.</a:t>
            </a:r>
          </a:p>
          <a:p>
            <a:pPr algn="just">
              <a:lnSpc>
                <a:spcPct val="150000"/>
              </a:lnSpc>
            </a:pPr>
            <a:endParaRPr lang="en-US" sz="1400" dirty="0">
              <a:latin typeface="Arial" panose="020B0604020202020204" pitchFamily="34" charset="0"/>
              <a:cs typeface="Arial" panose="020B0604020202020204" pitchFamily="34" charset="0"/>
            </a:endParaRPr>
          </a:p>
          <a:p>
            <a:pPr algn="just">
              <a:lnSpc>
                <a:spcPct val="150000"/>
              </a:lnSpc>
            </a:pPr>
            <a:r>
              <a:rPr lang="el-GR" sz="1400" b="1" dirty="0">
                <a:latin typeface="Arial" panose="020B0604020202020204" pitchFamily="34" charset="0"/>
                <a:cs typeface="Arial" panose="020B0604020202020204" pitchFamily="34" charset="0"/>
              </a:rPr>
              <a:t>5</a:t>
            </a:r>
            <a:r>
              <a:rPr lang="en-US" sz="1400" b="1" dirty="0">
                <a:latin typeface="Arial" panose="020B0604020202020204" pitchFamily="34" charset="0"/>
                <a:cs typeface="Arial" panose="020B0604020202020204" pitchFamily="34" charset="0"/>
              </a:rPr>
              <a:t>. The European Programme for Human Rights Education for Legal Professionals (HELP)</a:t>
            </a:r>
          </a:p>
          <a:p>
            <a:pPr algn="just">
              <a:lnSpc>
                <a:spcPct val="150000"/>
              </a:lnSpc>
            </a:pPr>
            <a:r>
              <a:rPr lang="en-US" sz="1400" dirty="0">
                <a:latin typeface="Arial" panose="020B0604020202020204" pitchFamily="34" charset="0"/>
                <a:cs typeface="Arial" panose="020B0604020202020204" pitchFamily="34" charset="0"/>
                <a:hlinkClick r:id="rId4"/>
              </a:rPr>
              <a:t>https://pjp-eu.coe.int/en/web/south-programme/help</a:t>
            </a:r>
            <a:r>
              <a:rPr lang="en-US" sz="1400" dirty="0">
                <a:latin typeface="Arial" panose="020B0604020202020204" pitchFamily="34" charset="0"/>
                <a:cs typeface="Arial" panose="020B0604020202020204" pitchFamily="34" charset="0"/>
              </a:rPr>
              <a:t> </a:t>
            </a:r>
            <a:endParaRPr lang="el-GR" sz="1400" dirty="0">
              <a:latin typeface="Arial" panose="020B0604020202020204" pitchFamily="34" charset="0"/>
              <a:cs typeface="Arial" panose="020B0604020202020204" pitchFamily="34" charset="0"/>
            </a:endParaRPr>
          </a:p>
          <a:p>
            <a:pPr algn="just">
              <a:lnSpc>
                <a:spcPct val="150000"/>
              </a:lnSpc>
            </a:pPr>
            <a:r>
              <a:rPr lang="en-US" sz="1400" dirty="0">
                <a:latin typeface="Arial" panose="020B0604020202020204" pitchFamily="34" charset="0"/>
                <a:cs typeface="Arial" panose="020B0604020202020204" pitchFamily="34" charset="0"/>
              </a:rPr>
              <a:t>Online </a:t>
            </a:r>
            <a:r>
              <a:rPr lang="el-GR" sz="1400" dirty="0">
                <a:latin typeface="Arial" panose="020B0604020202020204" pitchFamily="34" charset="0"/>
                <a:cs typeface="Arial" panose="020B0604020202020204" pitchFamily="34" charset="0"/>
              </a:rPr>
              <a:t>δωρεάν μαθήματα που διοργανώνονται σε συνεργασία συνήθως με εθνικά ιδρύματα κατάρτισης δικαστών και εισαγγελέων (</a:t>
            </a:r>
            <a:r>
              <a:rPr lang="el-GR" sz="1400" dirty="0" err="1">
                <a:latin typeface="Arial" panose="020B0604020202020204" pitchFamily="34" charset="0"/>
                <a:cs typeface="Arial" panose="020B0604020202020204" pitchFamily="34" charset="0"/>
              </a:rPr>
              <a:t>NTIs</a:t>
            </a:r>
            <a:r>
              <a:rPr lang="el-GR" sz="1400" dirty="0">
                <a:latin typeface="Arial" panose="020B0604020202020204" pitchFamily="34" charset="0"/>
                <a:cs typeface="Arial" panose="020B0604020202020204" pitchFamily="34" charset="0"/>
              </a:rPr>
              <a:t>) ή δικηγορικούς συλλόγους (</a:t>
            </a:r>
            <a:r>
              <a:rPr lang="el-GR" sz="1400" dirty="0" err="1">
                <a:latin typeface="Arial" panose="020B0604020202020204" pitchFamily="34" charset="0"/>
                <a:cs typeface="Arial" panose="020B0604020202020204" pitchFamily="34" charset="0"/>
              </a:rPr>
              <a:t>BAs</a:t>
            </a:r>
            <a:r>
              <a:rPr lang="el-GR" sz="1400" dirty="0">
                <a:latin typeface="Arial" panose="020B0604020202020204" pitchFamily="34" charset="0"/>
                <a:cs typeface="Arial" panose="020B0604020202020204" pitchFamily="34" charset="0"/>
              </a:rPr>
              <a:t>). </a:t>
            </a:r>
          </a:p>
          <a:p>
            <a:pPr algn="just">
              <a:lnSpc>
                <a:spcPct val="150000"/>
              </a:lnSpc>
            </a:pPr>
            <a:endParaRPr lang="el-GR" sz="1400" dirty="0">
              <a:latin typeface="Arial" panose="020B0604020202020204" pitchFamily="34" charset="0"/>
              <a:cs typeface="Arial" panose="020B0604020202020204" pitchFamily="34" charset="0"/>
            </a:endParaRPr>
          </a:p>
          <a:p>
            <a:pPr algn="just">
              <a:lnSpc>
                <a:spcPct val="150000"/>
              </a:lnSpc>
            </a:pPr>
            <a:r>
              <a:rPr lang="el-GR" sz="1400" b="1" dirty="0">
                <a:solidFill>
                  <a:prstClr val="black"/>
                </a:solidFill>
                <a:latin typeface="Arial" panose="020B0604020202020204" pitchFamily="34" charset="0"/>
                <a:cs typeface="Arial" panose="020B0604020202020204" pitchFamily="34" charset="0"/>
              </a:rPr>
              <a:t>6</a:t>
            </a:r>
            <a:r>
              <a:rPr lang="en-US" sz="1400" b="1" dirty="0">
                <a:solidFill>
                  <a:prstClr val="black"/>
                </a:solidFill>
                <a:latin typeface="Arial" panose="020B0604020202020204" pitchFamily="34" charset="0"/>
                <a:cs typeface="Arial" panose="020B0604020202020204" pitchFamily="34" charset="0"/>
              </a:rPr>
              <a:t>. Democratic and Inclusive School Culture in Operation (DISCO) (2013-2021) </a:t>
            </a:r>
            <a:r>
              <a:rPr lang="en-US" sz="1400" dirty="0">
                <a:solidFill>
                  <a:srgbClr val="161616"/>
                </a:solidFill>
                <a:latin typeface="Arial" panose="020B0604020202020204" pitchFamily="34" charset="0"/>
                <a:cs typeface="Arial" panose="020B0604020202020204" pitchFamily="34" charset="0"/>
              </a:rPr>
              <a:t>by the Council of Europe and the European Commission {</a:t>
            </a:r>
            <a:r>
              <a:rPr lang="en-US" sz="1400" dirty="0">
                <a:solidFill>
                  <a:prstClr val="black"/>
                </a:solidFill>
                <a:latin typeface="Arial" panose="020B0604020202020204" pitchFamily="34" charset="0"/>
                <a:cs typeface="Arial" panose="020B0604020202020204" pitchFamily="34" charset="0"/>
                <a:hlinkClick r:id="rId5"/>
              </a:rPr>
              <a:t>https://pjp-eu.coe.int/en/web/charter-edc-hre-pilot-projects</a:t>
            </a:r>
            <a:r>
              <a:rPr lang="en-US" sz="1400" dirty="0">
                <a:solidFill>
                  <a:prstClr val="black"/>
                </a:solidFill>
                <a:latin typeface="Arial" panose="020B0604020202020204" pitchFamily="34" charset="0"/>
                <a:cs typeface="Arial" panose="020B0604020202020204" pitchFamily="34" charset="0"/>
              </a:rPr>
              <a:t>}</a:t>
            </a:r>
          </a:p>
          <a:p>
            <a:pPr algn="just">
              <a:lnSpc>
                <a:spcPct val="150000"/>
              </a:lnSpc>
            </a:pPr>
            <a:r>
              <a:rPr lang="el-GR" sz="1400" dirty="0">
                <a:solidFill>
                  <a:prstClr val="black"/>
                </a:solidFill>
                <a:latin typeface="Arial" panose="020B0604020202020204" pitchFamily="34" charset="0"/>
                <a:cs typeface="Arial" panose="020B0604020202020204" pitchFamily="34" charset="0"/>
              </a:rPr>
              <a:t>Από την έναρξη του προγράμματος τον Μάιο του 2013 ως πιλοτικό πρόγραμμα χρηματοδότησε έργα σε 38 χώρες και υποστήριξε 102 οργανώσεις.</a:t>
            </a:r>
            <a:endParaRPr lang="en-US" sz="1400" dirty="0">
              <a:solidFill>
                <a:prstClr val="black"/>
              </a:solidFill>
              <a:latin typeface="Arial" panose="020B0604020202020204" pitchFamily="34" charset="0"/>
              <a:cs typeface="Arial" panose="020B0604020202020204" pitchFamily="34" charset="0"/>
            </a:endParaRPr>
          </a:p>
          <a:p>
            <a:pPr lvl="0" algn="just"/>
            <a:endParaRPr lang="el-GR" b="1" dirty="0">
              <a:solidFill>
                <a:prstClr val="black"/>
              </a:solidFill>
              <a:latin typeface="Arial" panose="020B0604020202020204" pitchFamily="34" charset="0"/>
              <a:cs typeface="Arial" panose="020B0604020202020204" pitchFamily="34" charset="0"/>
            </a:endParaRPr>
          </a:p>
          <a:p>
            <a:pPr algn="just">
              <a:lnSpc>
                <a:spcPct val="150000"/>
              </a:lnSpc>
            </a:pPr>
            <a:endParaRPr lang="el-GR" sz="1400" dirty="0">
              <a:latin typeface="Arial" panose="020B0604020202020204" pitchFamily="34" charset="0"/>
              <a:cs typeface="Arial" panose="020B0604020202020204" pitchFamily="34" charset="0"/>
            </a:endParaRPr>
          </a:p>
          <a:p>
            <a:pPr algn="just">
              <a:lnSpc>
                <a:spcPct val="150000"/>
              </a:lnSpc>
            </a:pPr>
            <a:endParaRPr lang="el-GR" sz="1400" dirty="0">
              <a:latin typeface="Arial" panose="020B0604020202020204" pitchFamily="34" charset="0"/>
              <a:cs typeface="Arial" panose="020B0604020202020204" pitchFamily="34" charset="0"/>
            </a:endParaRPr>
          </a:p>
        </p:txBody>
      </p:sp>
      <p:sp>
        <p:nvSpPr>
          <p:cNvPr id="5" name="Ορθογώνιο 4"/>
          <p:cNvSpPr/>
          <p:nvPr/>
        </p:nvSpPr>
        <p:spPr>
          <a:xfrm>
            <a:off x="612052" y="4729592"/>
            <a:ext cx="10464801" cy="338554"/>
          </a:xfrm>
          <a:prstGeom prst="rect">
            <a:avLst/>
          </a:prstGeom>
        </p:spPr>
        <p:txBody>
          <a:bodyPr wrap="square">
            <a:spAutoFit/>
          </a:bodyPr>
          <a:lstStyle/>
          <a:p>
            <a:pPr lvl="0" algn="just"/>
            <a:endParaRPr lang="el-GR" sz="1600" b="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6440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anim calcmode="lin" valueType="num">
                                      <p:cBhvr>
                                        <p:cTn id="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1000"/>
                                        <p:tgtEl>
                                          <p:spTgt spid="4">
                                            <p:txEl>
                                              <p:pRg st="4" end="4"/>
                                            </p:txEl>
                                          </p:spTgt>
                                        </p:tgtEl>
                                      </p:cBhvr>
                                    </p:animEffect>
                                    <p:anim calcmode="lin" valueType="num">
                                      <p:cBhvr>
                                        <p:cTn id="2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fade">
                                      <p:cBhvr>
                                        <p:cTn id="24" dur="1000"/>
                                        <p:tgtEl>
                                          <p:spTgt spid="4">
                                            <p:txEl>
                                              <p:pRg st="5" end="5"/>
                                            </p:txEl>
                                          </p:spTgt>
                                        </p:tgtEl>
                                      </p:cBhvr>
                                    </p:animEffect>
                                    <p:anim calcmode="lin" valueType="num">
                                      <p:cBhvr>
                                        <p:cTn id="25"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5" end="5"/>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Effect transition="in" filter="fade">
                                      <p:cBhvr>
                                        <p:cTn id="29" dur="1000"/>
                                        <p:tgtEl>
                                          <p:spTgt spid="4">
                                            <p:txEl>
                                              <p:pRg st="6" end="6"/>
                                            </p:txEl>
                                          </p:spTgt>
                                        </p:tgtEl>
                                      </p:cBhvr>
                                    </p:animEffect>
                                    <p:anim calcmode="lin" valueType="num">
                                      <p:cBhvr>
                                        <p:cTn id="3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4">
                                            <p:txEl>
                                              <p:pRg st="8" end="8"/>
                                            </p:txEl>
                                          </p:spTgt>
                                        </p:tgtEl>
                                        <p:attrNameLst>
                                          <p:attrName>style.visibility</p:attrName>
                                        </p:attrNameLst>
                                      </p:cBhvr>
                                      <p:to>
                                        <p:strVal val="visible"/>
                                      </p:to>
                                    </p:set>
                                    <p:animEffect transition="in" filter="fade">
                                      <p:cBhvr>
                                        <p:cTn id="36" dur="1000"/>
                                        <p:tgtEl>
                                          <p:spTgt spid="4">
                                            <p:txEl>
                                              <p:pRg st="8" end="8"/>
                                            </p:txEl>
                                          </p:spTgt>
                                        </p:tgtEl>
                                      </p:cBhvr>
                                    </p:animEffect>
                                    <p:anim calcmode="lin" valueType="num">
                                      <p:cBhvr>
                                        <p:cTn id="37"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8" end="8"/>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4">
                                            <p:txEl>
                                              <p:pRg st="9" end="9"/>
                                            </p:txEl>
                                          </p:spTgt>
                                        </p:tgtEl>
                                        <p:attrNameLst>
                                          <p:attrName>style.visibility</p:attrName>
                                        </p:attrNameLst>
                                      </p:cBhvr>
                                      <p:to>
                                        <p:strVal val="visible"/>
                                      </p:to>
                                    </p:set>
                                    <p:animEffect transition="in" filter="fade">
                                      <p:cBhvr>
                                        <p:cTn id="41" dur="1000"/>
                                        <p:tgtEl>
                                          <p:spTgt spid="4">
                                            <p:txEl>
                                              <p:pRg st="9" end="9"/>
                                            </p:txEl>
                                          </p:spTgt>
                                        </p:tgtEl>
                                      </p:cBhvr>
                                    </p:animEffect>
                                    <p:anim calcmode="lin" valueType="num">
                                      <p:cBhvr>
                                        <p:cTn id="42"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9" end="9"/>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4">
                                            <p:txEl>
                                              <p:pRg st="10" end="10"/>
                                            </p:txEl>
                                          </p:spTgt>
                                        </p:tgtEl>
                                        <p:attrNameLst>
                                          <p:attrName>style.visibility</p:attrName>
                                        </p:attrNameLst>
                                      </p:cBhvr>
                                      <p:to>
                                        <p:strVal val="visible"/>
                                      </p:to>
                                    </p:set>
                                    <p:animEffect transition="in" filter="fade">
                                      <p:cBhvr>
                                        <p:cTn id="46" dur="1000"/>
                                        <p:tgtEl>
                                          <p:spTgt spid="4">
                                            <p:txEl>
                                              <p:pRg st="10" end="10"/>
                                            </p:txEl>
                                          </p:spTgt>
                                        </p:tgtEl>
                                      </p:cBhvr>
                                    </p:animEffect>
                                    <p:anim calcmode="lin" valueType="num">
                                      <p:cBhvr>
                                        <p:cTn id="47"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4">
                                            <p:txEl>
                                              <p:pRg st="12" end="12"/>
                                            </p:txEl>
                                          </p:spTgt>
                                        </p:tgtEl>
                                        <p:attrNameLst>
                                          <p:attrName>style.visibility</p:attrName>
                                        </p:attrNameLst>
                                      </p:cBhvr>
                                      <p:to>
                                        <p:strVal val="visible"/>
                                      </p:to>
                                    </p:set>
                                    <p:animEffect transition="in" filter="fade">
                                      <p:cBhvr>
                                        <p:cTn id="53" dur="1000"/>
                                        <p:tgtEl>
                                          <p:spTgt spid="4">
                                            <p:txEl>
                                              <p:pRg st="12" end="12"/>
                                            </p:txEl>
                                          </p:spTgt>
                                        </p:tgtEl>
                                      </p:cBhvr>
                                    </p:animEffect>
                                    <p:anim calcmode="lin" valueType="num">
                                      <p:cBhvr>
                                        <p:cTn id="54"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55"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4">
                                            <p:txEl>
                                              <p:pRg st="13" end="13"/>
                                            </p:txEl>
                                          </p:spTgt>
                                        </p:tgtEl>
                                        <p:attrNameLst>
                                          <p:attrName>style.visibility</p:attrName>
                                        </p:attrNameLst>
                                      </p:cBhvr>
                                      <p:to>
                                        <p:strVal val="visible"/>
                                      </p:to>
                                    </p:set>
                                    <p:animEffect transition="in" filter="fade">
                                      <p:cBhvr>
                                        <p:cTn id="58" dur="1000"/>
                                        <p:tgtEl>
                                          <p:spTgt spid="4">
                                            <p:txEl>
                                              <p:pRg st="13" end="13"/>
                                            </p:txEl>
                                          </p:spTgt>
                                        </p:tgtEl>
                                      </p:cBhvr>
                                    </p:animEffect>
                                    <p:anim calcmode="lin" valueType="num">
                                      <p:cBhvr>
                                        <p:cTn id="59"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60" dur="1000" fill="hold"/>
                                        <p:tgtEl>
                                          <p:spTgt spid="4">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accent4">
                <a:lumMod val="20000"/>
                <a:lumOff val="80000"/>
                <a:alpha val="42000"/>
              </a:schemeClr>
            </a:gs>
            <a:gs pos="90000">
              <a:schemeClr val="accent4">
                <a:lumMod val="20000"/>
                <a:lumOff val="80000"/>
              </a:schemeClr>
            </a:gs>
          </a:gsLst>
          <a:lin ang="5400000" scaled="1"/>
        </a:gradFill>
        <a:effectLst/>
      </p:bgPr>
    </p:bg>
    <p:spTree>
      <p:nvGrpSpPr>
        <p:cNvPr id="1" name=""/>
        <p:cNvGrpSpPr/>
        <p:nvPr/>
      </p:nvGrpSpPr>
      <p:grpSpPr>
        <a:xfrm>
          <a:off x="0" y="0"/>
          <a:ext cx="0" cy="0"/>
          <a:chOff x="0" y="0"/>
          <a:chExt cx="0" cy="0"/>
        </a:xfrm>
      </p:grpSpPr>
      <p:sp>
        <p:nvSpPr>
          <p:cNvPr id="6" name="Ορθογώνιο 5"/>
          <p:cNvSpPr/>
          <p:nvPr/>
        </p:nvSpPr>
        <p:spPr>
          <a:xfrm>
            <a:off x="286326" y="0"/>
            <a:ext cx="5384801" cy="6285054"/>
          </a:xfrm>
          <a:prstGeom prst="rect">
            <a:avLst/>
          </a:prstGeom>
        </p:spPr>
        <p:txBody>
          <a:bodyPr wrap="square">
            <a:spAutoFit/>
          </a:bodyPr>
          <a:lstStyle/>
          <a:p>
            <a:pPr algn="just">
              <a:lnSpc>
                <a:spcPct val="107000"/>
              </a:lnSpc>
              <a:spcAft>
                <a:spcPts val="800"/>
              </a:spcAft>
            </a:pPr>
            <a:endParaRPr lang="el-GR" sz="1600" b="1"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l-GR" sz="1600" b="1" dirty="0">
                <a:latin typeface="Arial" panose="020B0604020202020204" pitchFamily="34" charset="0"/>
                <a:ea typeface="Calibri" panose="020F0502020204030204" pitchFamily="34" charset="0"/>
                <a:cs typeface="Arial" panose="020B0604020202020204" pitchFamily="34" charset="0"/>
              </a:rPr>
              <a:t>Η ΕΑΔ στο πλαίσιο των Ηνωμένων Εθνών:</a:t>
            </a:r>
          </a:p>
          <a:p>
            <a:pPr algn="just">
              <a:lnSpc>
                <a:spcPct val="107000"/>
              </a:lnSpc>
              <a:spcAft>
                <a:spcPts val="800"/>
              </a:spcAft>
            </a:pPr>
            <a:r>
              <a:rPr lang="el-GR" sz="1600" dirty="0">
                <a:latin typeface="Arial" panose="020B0604020202020204" pitchFamily="34" charset="0"/>
                <a:ea typeface="Calibri" panose="020F0502020204030204" pitchFamily="34" charset="0"/>
                <a:cs typeface="Arial" panose="020B0604020202020204" pitchFamily="34" charset="0"/>
              </a:rPr>
              <a:t>"... η εκπαίδευση για τα ανθρώπινα δικαιώματα περιλαμβάνει </a:t>
            </a:r>
            <a:r>
              <a:rPr lang="el-GR" sz="1600" b="1" dirty="0">
                <a:latin typeface="Arial" panose="020B0604020202020204" pitchFamily="34" charset="0"/>
                <a:ea typeface="Calibri" panose="020F0502020204030204" pitchFamily="34" charset="0"/>
                <a:cs typeface="Arial" panose="020B0604020202020204" pitchFamily="34" charset="0"/>
              </a:rPr>
              <a:t>κάθε προσπάθεια</a:t>
            </a:r>
            <a:r>
              <a:rPr lang="el-GR" sz="1600" dirty="0">
                <a:latin typeface="Arial" panose="020B0604020202020204" pitchFamily="34" charset="0"/>
                <a:ea typeface="Calibri" panose="020F0502020204030204" pitchFamily="34" charset="0"/>
                <a:cs typeface="Arial" panose="020B0604020202020204" pitchFamily="34" charset="0"/>
              </a:rPr>
              <a:t> </a:t>
            </a:r>
            <a:r>
              <a:rPr lang="el-GR" sz="1600" u="sng" dirty="0">
                <a:latin typeface="Arial" panose="020B0604020202020204" pitchFamily="34" charset="0"/>
                <a:ea typeface="Calibri" panose="020F0502020204030204" pitchFamily="34" charset="0"/>
                <a:cs typeface="Arial" panose="020B0604020202020204" pitchFamily="34" charset="0"/>
              </a:rPr>
              <a:t>μάθησης, εκπαίδευσης, κατάρτισης ή πληροφόρησης </a:t>
            </a:r>
            <a:r>
              <a:rPr lang="el-GR" sz="1600" dirty="0">
                <a:latin typeface="Arial" panose="020B0604020202020204" pitchFamily="34" charset="0"/>
                <a:ea typeface="Calibri" panose="020F0502020204030204" pitchFamily="34" charset="0"/>
                <a:cs typeface="Arial" panose="020B0604020202020204" pitchFamily="34" charset="0"/>
              </a:rPr>
              <a:t>που αποσκοπεί στην </a:t>
            </a:r>
            <a:r>
              <a:rPr lang="el-GR" sz="1600" b="1" dirty="0">
                <a:solidFill>
                  <a:srgbClr val="FF0000"/>
                </a:solidFill>
                <a:latin typeface="Arial" panose="020B0604020202020204" pitchFamily="34" charset="0"/>
                <a:ea typeface="Calibri" panose="020F0502020204030204" pitchFamily="34" charset="0"/>
                <a:cs typeface="Arial" panose="020B0604020202020204" pitchFamily="34" charset="0"/>
              </a:rPr>
              <a:t>οικοδόμηση μιας παγκόσμιας κουλτούρας </a:t>
            </a:r>
            <a:r>
              <a:rPr lang="el-GR" sz="1600" dirty="0">
                <a:latin typeface="Arial" panose="020B0604020202020204" pitchFamily="34" charset="0"/>
                <a:ea typeface="Calibri" panose="020F0502020204030204" pitchFamily="34" charset="0"/>
                <a:cs typeface="Arial" panose="020B0604020202020204" pitchFamily="34" charset="0"/>
              </a:rPr>
              <a:t>ανθρωπίνων δικαιωμάτων.</a:t>
            </a:r>
          </a:p>
          <a:p>
            <a:pPr algn="just">
              <a:lnSpc>
                <a:spcPct val="107000"/>
              </a:lnSpc>
              <a:spcAft>
                <a:spcPts val="800"/>
              </a:spcAft>
            </a:pPr>
            <a:endParaRPr lang="el-GR" sz="16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l-GR" sz="1600" dirty="0">
                <a:latin typeface="Arial" panose="020B0604020202020204" pitchFamily="34" charset="0"/>
                <a:ea typeface="Calibri" panose="020F0502020204030204" pitchFamily="34" charset="0"/>
                <a:cs typeface="Arial" panose="020B0604020202020204" pitchFamily="34" charset="0"/>
              </a:rPr>
              <a:t>Η εκπαίδευση στα ανθρώπινα δικαιώματα είναι μια </a:t>
            </a:r>
            <a:r>
              <a:rPr lang="el-GR" sz="1600" b="1" dirty="0">
                <a:solidFill>
                  <a:srgbClr val="FF0000"/>
                </a:solidFill>
                <a:latin typeface="Arial" panose="020B0604020202020204" pitchFamily="34" charset="0"/>
                <a:ea typeface="Calibri" panose="020F0502020204030204" pitchFamily="34" charset="0"/>
                <a:cs typeface="Arial" panose="020B0604020202020204" pitchFamily="34" charset="0"/>
              </a:rPr>
              <a:t>δια βίου διαδικασία</a:t>
            </a:r>
            <a:r>
              <a:rPr lang="el-GR" sz="1600" dirty="0">
                <a:latin typeface="Arial" panose="020B0604020202020204" pitchFamily="34" charset="0"/>
                <a:ea typeface="Calibri" panose="020F0502020204030204" pitchFamily="34" charset="0"/>
                <a:cs typeface="Arial" panose="020B0604020202020204" pitchFamily="34" charset="0"/>
              </a:rPr>
              <a:t> που προάγει:</a:t>
            </a:r>
          </a:p>
          <a:p>
            <a:pPr marL="342900" indent="-342900" algn="just">
              <a:lnSpc>
                <a:spcPct val="107000"/>
              </a:lnSpc>
              <a:spcAft>
                <a:spcPts val="800"/>
              </a:spcAft>
              <a:buAutoNum type="alphaLcPeriod"/>
            </a:pPr>
            <a:r>
              <a:rPr lang="el-GR" sz="1600" u="sng" dirty="0">
                <a:latin typeface="Arial" panose="020B0604020202020204" pitchFamily="34" charset="0"/>
                <a:ea typeface="Calibri" panose="020F0502020204030204" pitchFamily="34" charset="0"/>
                <a:cs typeface="Arial" panose="020B0604020202020204" pitchFamily="34" charset="0"/>
              </a:rPr>
              <a:t>Γνώσεις και δεξιότητες</a:t>
            </a:r>
            <a:r>
              <a:rPr lang="el-GR" sz="1600" dirty="0">
                <a:latin typeface="Arial" panose="020B0604020202020204" pitchFamily="34" charset="0"/>
                <a:ea typeface="Calibri" panose="020F0502020204030204" pitchFamily="34" charset="0"/>
                <a:cs typeface="Arial" panose="020B0604020202020204" pitchFamily="34" charset="0"/>
              </a:rPr>
              <a:t>: εκμάθηση των ανθρωπίνων δικαιωμάτων και απόκτηση δεξιοτήτων για την άσκησή τους στην καθημερινή ζωή,</a:t>
            </a:r>
          </a:p>
          <a:p>
            <a:pPr marL="342900" indent="-342900" algn="just">
              <a:lnSpc>
                <a:spcPct val="107000"/>
              </a:lnSpc>
              <a:spcAft>
                <a:spcPts val="800"/>
              </a:spcAft>
              <a:buAutoNum type="alphaLcPeriod"/>
            </a:pPr>
            <a:endParaRPr lang="el-GR" sz="16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l-GR" sz="1600" dirty="0">
                <a:latin typeface="Arial" panose="020B0604020202020204" pitchFamily="34" charset="0"/>
                <a:ea typeface="Calibri" panose="020F0502020204030204" pitchFamily="34" charset="0"/>
                <a:cs typeface="Arial" panose="020B0604020202020204" pitchFamily="34" charset="0"/>
              </a:rPr>
              <a:t>b. </a:t>
            </a:r>
            <a:r>
              <a:rPr lang="el-GR" sz="1600" u="sng" dirty="0">
                <a:latin typeface="Arial" panose="020B0604020202020204" pitchFamily="34" charset="0"/>
                <a:ea typeface="Calibri" panose="020F0502020204030204" pitchFamily="34" charset="0"/>
                <a:cs typeface="Arial" panose="020B0604020202020204" pitchFamily="34" charset="0"/>
              </a:rPr>
              <a:t>Στάσεις:</a:t>
            </a:r>
            <a:r>
              <a:rPr lang="el-GR" sz="1600" dirty="0">
                <a:latin typeface="Arial" panose="020B0604020202020204" pitchFamily="34" charset="0"/>
                <a:ea typeface="Calibri" panose="020F0502020204030204" pitchFamily="34" charset="0"/>
                <a:cs typeface="Arial" panose="020B0604020202020204" pitchFamily="34" charset="0"/>
              </a:rPr>
              <a:t> ανάπτυξη ή ενίσχυση στάσεων, αξιών και πεποιθήσεων που υποστηρίζουν τα ανθρώπινα </a:t>
            </a:r>
            <a:r>
              <a:rPr lang="el-GR" sz="1600" dirty="0" err="1">
                <a:latin typeface="Arial" panose="020B0604020202020204" pitchFamily="34" charset="0"/>
                <a:ea typeface="Calibri" panose="020F0502020204030204" pitchFamily="34" charset="0"/>
                <a:cs typeface="Arial" panose="020B0604020202020204" pitchFamily="34" charset="0"/>
              </a:rPr>
              <a:t>δικαιώµατα</a:t>
            </a:r>
            <a:r>
              <a:rPr lang="el-GR" sz="1600" dirty="0">
                <a:latin typeface="Arial" panose="020B0604020202020204" pitchFamily="34" charset="0"/>
                <a:ea typeface="Calibri" panose="020F0502020204030204" pitchFamily="34" charset="0"/>
                <a:cs typeface="Arial" panose="020B0604020202020204" pitchFamily="34" charset="0"/>
              </a:rPr>
              <a:t>,</a:t>
            </a:r>
          </a:p>
          <a:p>
            <a:pPr algn="just">
              <a:lnSpc>
                <a:spcPct val="107000"/>
              </a:lnSpc>
              <a:spcAft>
                <a:spcPts val="800"/>
              </a:spcAft>
            </a:pPr>
            <a:endParaRPr lang="el-GR" sz="16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l-GR" sz="1600" dirty="0">
                <a:latin typeface="Arial" panose="020B0604020202020204" pitchFamily="34" charset="0"/>
                <a:ea typeface="Calibri" panose="020F0502020204030204" pitchFamily="34" charset="0"/>
                <a:cs typeface="Arial" panose="020B0604020202020204" pitchFamily="34" charset="0"/>
              </a:rPr>
              <a:t>c. </a:t>
            </a:r>
            <a:r>
              <a:rPr lang="el-GR" sz="1600" u="sng" dirty="0">
                <a:latin typeface="Arial" panose="020B0604020202020204" pitchFamily="34" charset="0"/>
                <a:ea typeface="Calibri" panose="020F0502020204030204" pitchFamily="34" charset="0"/>
                <a:cs typeface="Arial" panose="020B0604020202020204" pitchFamily="34" charset="0"/>
              </a:rPr>
              <a:t>Συμπεριφορά</a:t>
            </a:r>
            <a:r>
              <a:rPr lang="el-GR" sz="1600" dirty="0">
                <a:latin typeface="Arial" panose="020B0604020202020204" pitchFamily="34" charset="0"/>
                <a:ea typeface="Calibri" panose="020F0502020204030204" pitchFamily="34" charset="0"/>
                <a:cs typeface="Arial" panose="020B0604020202020204" pitchFamily="34" charset="0"/>
              </a:rPr>
              <a:t>: ανάληψη δράσης για την υπεράσπιση και την προώθηση των ανθρωπίνων δικαιωμάτων".</a:t>
            </a:r>
            <a:endParaRPr lang="el-GR"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Ορθογώνιο 6"/>
          <p:cNvSpPr/>
          <p:nvPr/>
        </p:nvSpPr>
        <p:spPr>
          <a:xfrm>
            <a:off x="0" y="6642556"/>
            <a:ext cx="11130742" cy="215444"/>
          </a:xfrm>
          <a:prstGeom prst="rect">
            <a:avLst/>
          </a:prstGeom>
        </p:spPr>
        <p:txBody>
          <a:bodyPr wrap="square">
            <a:spAutoFit/>
          </a:bodyPr>
          <a:lstStyle/>
          <a:p>
            <a:pPr algn="just"/>
            <a:r>
              <a:rPr lang="en-US" sz="800" dirty="0">
                <a:latin typeface="Arial" panose="020B0604020202020204" pitchFamily="34" charset="0"/>
                <a:ea typeface="Calibri" panose="020F0502020204030204" pitchFamily="34" charset="0"/>
                <a:cs typeface="Arial" panose="020B0604020202020204" pitchFamily="34" charset="0"/>
              </a:rPr>
              <a:t>UN OHCHR - </a:t>
            </a:r>
            <a:r>
              <a:rPr lang="en-US" sz="800" dirty="0" err="1">
                <a:latin typeface="Arial" panose="020B0604020202020204" pitchFamily="34" charset="0"/>
                <a:ea typeface="Calibri" panose="020F0502020204030204" pitchFamily="34" charset="0"/>
                <a:cs typeface="Arial" panose="020B0604020202020204" pitchFamily="34" charset="0"/>
              </a:rPr>
              <a:t>Equitas</a:t>
            </a:r>
            <a:r>
              <a:rPr lang="el-GR" sz="800" dirty="0">
                <a:latin typeface="Arial" panose="020B0604020202020204" pitchFamily="34" charset="0"/>
                <a:ea typeface="Calibri" panose="020F0502020204030204" pitchFamily="34" charset="0"/>
                <a:cs typeface="Arial" panose="020B0604020202020204" pitchFamily="34" charset="0"/>
              </a:rPr>
              <a:t>,</a:t>
            </a:r>
            <a:r>
              <a:rPr lang="en-US" sz="800" dirty="0">
                <a:latin typeface="Arial" panose="020B0604020202020204" pitchFamily="34" charset="0"/>
                <a:ea typeface="Calibri" panose="020F0502020204030204" pitchFamily="34" charset="0"/>
                <a:cs typeface="Arial" panose="020B0604020202020204" pitchFamily="34" charset="0"/>
              </a:rPr>
              <a:t> p</a:t>
            </a:r>
            <a:r>
              <a:rPr lang="el-GR" sz="800" dirty="0">
                <a:latin typeface="Arial" panose="020B0604020202020204" pitchFamily="34" charset="0"/>
                <a:ea typeface="Calibri" panose="020F0502020204030204" pitchFamily="34" charset="0"/>
                <a:cs typeface="Arial" panose="020B0604020202020204" pitchFamily="34" charset="0"/>
              </a:rPr>
              <a:t>. 14-16</a:t>
            </a:r>
            <a:endParaRPr lang="el-GR" sz="800" dirty="0">
              <a:latin typeface="Arial" panose="020B0604020202020204" pitchFamily="34" charset="0"/>
              <a:cs typeface="Arial" panose="020B0604020202020204" pitchFamily="34" charset="0"/>
            </a:endParaRPr>
          </a:p>
        </p:txBody>
      </p:sp>
      <p:sp>
        <p:nvSpPr>
          <p:cNvPr id="8" name="Ορθογώνιο 7"/>
          <p:cNvSpPr/>
          <p:nvPr/>
        </p:nvSpPr>
        <p:spPr>
          <a:xfrm>
            <a:off x="6299198" y="359472"/>
            <a:ext cx="5661891" cy="5141920"/>
          </a:xfrm>
          <a:prstGeom prst="rect">
            <a:avLst/>
          </a:prstGeom>
          <a:noFill/>
        </p:spPr>
        <p:txBody>
          <a:bodyPr wrap="square">
            <a:spAutoFit/>
          </a:bodyPr>
          <a:lstStyle/>
          <a:p>
            <a:pPr algn="ctr">
              <a:lnSpc>
                <a:spcPct val="107000"/>
              </a:lnSpc>
              <a:spcAft>
                <a:spcPts val="800"/>
              </a:spcAft>
            </a:pPr>
            <a:endParaRPr lang="el-GR" b="1" u="sng"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l-GR" b="1" u="sng" dirty="0">
                <a:latin typeface="Arial" panose="020B0604020202020204" pitchFamily="34" charset="0"/>
                <a:ea typeface="Calibri" panose="020F0502020204030204" pitchFamily="34" charset="0"/>
                <a:cs typeface="Arial" panose="020B0604020202020204" pitchFamily="34" charset="0"/>
              </a:rPr>
              <a:t>3 διαστάσεις:</a:t>
            </a:r>
          </a:p>
          <a:p>
            <a:pPr algn="ctr">
              <a:lnSpc>
                <a:spcPct val="107000"/>
              </a:lnSpc>
              <a:spcAft>
                <a:spcPts val="800"/>
              </a:spcAft>
            </a:pPr>
            <a:endParaRPr lang="el-GR" u="sng" dirty="0">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spcAft>
                <a:spcPts val="0"/>
              </a:spcAft>
              <a:buFont typeface="+mj-lt"/>
              <a:buAutoNum type="arabicPeriod"/>
            </a:pPr>
            <a:r>
              <a:rPr lang="el-GR" b="1" dirty="0">
                <a:latin typeface="Arial" panose="020B0604020202020204" pitchFamily="34" charset="0"/>
                <a:ea typeface="Calibri" panose="020F0502020204030204" pitchFamily="34" charset="0"/>
                <a:cs typeface="Arial" panose="020B0604020202020204" pitchFamily="34" charset="0"/>
              </a:rPr>
              <a:t>Μάθηση </a:t>
            </a:r>
            <a:r>
              <a:rPr lang="el-GR" b="1" dirty="0">
                <a:solidFill>
                  <a:srgbClr val="FF0000"/>
                </a:solidFill>
                <a:latin typeface="Arial" panose="020B0604020202020204" pitchFamily="34" charset="0"/>
                <a:ea typeface="Calibri" panose="020F0502020204030204" pitchFamily="34" charset="0"/>
                <a:cs typeface="Arial" panose="020B0604020202020204" pitchFamily="34" charset="0"/>
              </a:rPr>
              <a:t>σχετικά</a:t>
            </a:r>
            <a:r>
              <a:rPr lang="el-GR" b="1" dirty="0">
                <a:latin typeface="Arial" panose="020B0604020202020204" pitchFamily="34" charset="0"/>
                <a:ea typeface="Calibri" panose="020F0502020204030204" pitchFamily="34" charset="0"/>
                <a:cs typeface="Arial" panose="020B0604020202020204" pitchFamily="34" charset="0"/>
              </a:rPr>
              <a:t> με τα ανθρώπινα δικαιώματα</a:t>
            </a:r>
          </a:p>
          <a:p>
            <a:pPr lvl="0" algn="ctr">
              <a:lnSpc>
                <a:spcPct val="107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(τι είναι και πώς διασφαλίζονται/προστατεύονται)</a:t>
            </a:r>
          </a:p>
          <a:p>
            <a:pPr lvl="0" algn="ctr">
              <a:lnSpc>
                <a:spcPct val="107000"/>
              </a:lnSpc>
              <a:spcAft>
                <a:spcPts val="0"/>
              </a:spcAft>
            </a:pPr>
            <a:endParaRPr lang="el-GR" dirty="0">
              <a:latin typeface="Arial" panose="020B0604020202020204" pitchFamily="34" charset="0"/>
              <a:ea typeface="Calibri" panose="020F0502020204030204" pitchFamily="34" charset="0"/>
              <a:cs typeface="Arial" panose="020B0604020202020204" pitchFamily="34" charset="0"/>
            </a:endParaRPr>
          </a:p>
          <a:p>
            <a:pPr lvl="0" algn="just">
              <a:lnSpc>
                <a:spcPct val="107000"/>
              </a:lnSpc>
              <a:spcAft>
                <a:spcPts val="0"/>
              </a:spcAft>
            </a:pPr>
            <a:endParaRPr lang="el-GR" dirty="0">
              <a:latin typeface="Arial" panose="020B0604020202020204" pitchFamily="34" charset="0"/>
              <a:ea typeface="Calibri" panose="020F0502020204030204" pitchFamily="34" charset="0"/>
              <a:cs typeface="Arial" panose="020B0604020202020204" pitchFamily="34" charset="0"/>
            </a:endParaRPr>
          </a:p>
          <a:p>
            <a:pPr lvl="0" algn="ctr">
              <a:lnSpc>
                <a:spcPct val="107000"/>
              </a:lnSpc>
              <a:spcAft>
                <a:spcPts val="0"/>
              </a:spcAft>
            </a:pPr>
            <a:r>
              <a:rPr lang="el-GR" b="1" dirty="0">
                <a:latin typeface="Arial" panose="020B0604020202020204" pitchFamily="34" charset="0"/>
                <a:ea typeface="Calibri" panose="020F0502020204030204" pitchFamily="34" charset="0"/>
                <a:cs typeface="Arial" panose="020B0604020202020204" pitchFamily="34" charset="0"/>
              </a:rPr>
              <a:t>2. Μάθηση </a:t>
            </a:r>
            <a:r>
              <a:rPr lang="el-GR" b="1" dirty="0">
                <a:solidFill>
                  <a:srgbClr val="FF0000"/>
                </a:solidFill>
                <a:latin typeface="Arial" panose="020B0604020202020204" pitchFamily="34" charset="0"/>
                <a:ea typeface="Calibri" panose="020F0502020204030204" pitchFamily="34" charset="0"/>
                <a:cs typeface="Arial" panose="020B0604020202020204" pitchFamily="34" charset="0"/>
              </a:rPr>
              <a:t>μέσω</a:t>
            </a:r>
            <a:r>
              <a:rPr lang="el-GR" b="1" dirty="0">
                <a:latin typeface="Arial" panose="020B0604020202020204" pitchFamily="34" charset="0"/>
                <a:ea typeface="Calibri" panose="020F0502020204030204" pitchFamily="34" charset="0"/>
                <a:cs typeface="Arial" panose="020B0604020202020204" pitchFamily="34" charset="0"/>
              </a:rPr>
              <a:t> των ανθρωπίνων δικαιωμάτων</a:t>
            </a:r>
            <a:r>
              <a:rPr lang="el-GR" dirty="0">
                <a:latin typeface="Arial" panose="020B0604020202020204" pitchFamily="34" charset="0"/>
                <a:ea typeface="Calibri" panose="020F0502020204030204" pitchFamily="34" charset="0"/>
                <a:cs typeface="Arial" panose="020B0604020202020204" pitchFamily="34" charset="0"/>
              </a:rPr>
              <a:t>, (η οργάνωση και μετάδοση μάθησης για τα ΑΔ πρέπει να συνάδει με τις αξίες των ΑΔ)</a:t>
            </a:r>
          </a:p>
          <a:p>
            <a:pPr lvl="0" algn="ctr">
              <a:lnSpc>
                <a:spcPct val="107000"/>
              </a:lnSpc>
              <a:spcAft>
                <a:spcPts val="0"/>
              </a:spcAft>
            </a:pPr>
            <a:endParaRPr lang="el-GR" dirty="0">
              <a:latin typeface="Arial" panose="020B0604020202020204" pitchFamily="34" charset="0"/>
              <a:ea typeface="Calibri" panose="020F0502020204030204" pitchFamily="34" charset="0"/>
              <a:cs typeface="Arial" panose="020B0604020202020204" pitchFamily="34" charset="0"/>
            </a:endParaRPr>
          </a:p>
          <a:p>
            <a:pPr lvl="0" algn="ctr">
              <a:lnSpc>
                <a:spcPct val="107000"/>
              </a:lnSpc>
              <a:spcAft>
                <a:spcPts val="0"/>
              </a:spcAft>
            </a:pPr>
            <a:endParaRPr lang="el-GR" dirty="0">
              <a:latin typeface="Arial" panose="020B0604020202020204" pitchFamily="34" charset="0"/>
              <a:ea typeface="Calibri" panose="020F0502020204030204" pitchFamily="34" charset="0"/>
              <a:cs typeface="Arial" panose="020B0604020202020204" pitchFamily="34" charset="0"/>
            </a:endParaRPr>
          </a:p>
          <a:p>
            <a:pPr lvl="0" algn="ctr">
              <a:lnSpc>
                <a:spcPct val="107000"/>
              </a:lnSpc>
              <a:spcAft>
                <a:spcPts val="0"/>
              </a:spcAft>
            </a:pPr>
            <a:r>
              <a:rPr lang="el-GR" b="1" dirty="0">
                <a:latin typeface="Arial" panose="020B0604020202020204" pitchFamily="34" charset="0"/>
                <a:ea typeface="Calibri" panose="020F0502020204030204" pitchFamily="34" charset="0"/>
                <a:cs typeface="Arial" panose="020B0604020202020204" pitchFamily="34" charset="0"/>
              </a:rPr>
              <a:t>3. Μάθηση </a:t>
            </a:r>
            <a:r>
              <a:rPr lang="el-GR" b="1" dirty="0">
                <a:solidFill>
                  <a:srgbClr val="FF0000"/>
                </a:solidFill>
                <a:latin typeface="Arial" panose="020B0604020202020204" pitchFamily="34" charset="0"/>
                <a:ea typeface="Calibri" panose="020F0502020204030204" pitchFamily="34" charset="0"/>
                <a:cs typeface="Arial" panose="020B0604020202020204" pitchFamily="34" charset="0"/>
              </a:rPr>
              <a:t>για</a:t>
            </a:r>
            <a:r>
              <a:rPr lang="el-GR" b="1" dirty="0">
                <a:latin typeface="Arial" panose="020B0604020202020204" pitchFamily="34" charset="0"/>
                <a:ea typeface="Calibri" panose="020F0502020204030204" pitchFamily="34" charset="0"/>
                <a:cs typeface="Arial" panose="020B0604020202020204" pitchFamily="34" charset="0"/>
              </a:rPr>
              <a:t> τα ανθρώπινα δικαιώματα</a:t>
            </a:r>
            <a:r>
              <a:rPr lang="el-GR" dirty="0">
                <a:latin typeface="Arial" panose="020B0604020202020204" pitchFamily="34" charset="0"/>
                <a:ea typeface="Calibri" panose="020F0502020204030204" pitchFamily="34" charset="0"/>
                <a:cs typeface="Arial" panose="020B0604020202020204" pitchFamily="34" charset="0"/>
              </a:rPr>
              <a:t>, </a:t>
            </a:r>
          </a:p>
          <a:p>
            <a:pPr lvl="0" algn="ctr">
              <a:lnSpc>
                <a:spcPct val="107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(ανάπτυξη δεξιοτήτων, στάσεων και αξιών </a:t>
            </a:r>
          </a:p>
          <a:p>
            <a:pPr lvl="0" algn="ctr">
              <a:lnSpc>
                <a:spcPct val="107000"/>
              </a:lnSpc>
              <a:spcAft>
                <a:spcPts val="0"/>
              </a:spcAft>
            </a:pPr>
            <a:r>
              <a:rPr lang="el-GR" dirty="0">
                <a:latin typeface="Arial" panose="020B0604020202020204" pitchFamily="34" charset="0"/>
                <a:ea typeface="Calibri" panose="020F0502020204030204" pitchFamily="34" charset="0"/>
                <a:cs typeface="Arial" panose="020B0604020202020204" pitchFamily="34" charset="0"/>
              </a:rPr>
              <a:t>και εφαρμογή αυτών για ανάληψη δράσης για την προώθηση/υπεράσπιση των ΑΔ).</a:t>
            </a:r>
          </a:p>
        </p:txBody>
      </p:sp>
      <p:sp>
        <p:nvSpPr>
          <p:cNvPr id="2" name="Ορθογώνιο 1"/>
          <p:cNvSpPr/>
          <p:nvPr/>
        </p:nvSpPr>
        <p:spPr>
          <a:xfrm>
            <a:off x="8542713" y="6550223"/>
            <a:ext cx="3585556" cy="615553"/>
          </a:xfrm>
          <a:prstGeom prst="rect">
            <a:avLst/>
          </a:prstGeom>
        </p:spPr>
        <p:txBody>
          <a:bodyPr wrap="square">
            <a:spAutoFit/>
          </a:bodyPr>
          <a:lstStyle/>
          <a:p>
            <a:r>
              <a:rPr lang="en-US" sz="800" dirty="0">
                <a:solidFill>
                  <a:srgbClr val="000000"/>
                </a:solidFill>
                <a:latin typeface="Arial" panose="020B0604020202020204" pitchFamily="34" charset="0"/>
                <a:cs typeface="Arial" panose="020B0604020202020204" pitchFamily="34" charset="0"/>
              </a:rPr>
              <a:t>Nancy Flowers, Human Rights Educators’ Network, Amnesty International USA and Kristi </a:t>
            </a:r>
            <a:r>
              <a:rPr lang="en-US" sz="800" dirty="0" err="1">
                <a:solidFill>
                  <a:srgbClr val="000000"/>
                </a:solidFill>
                <a:latin typeface="Arial" panose="020B0604020202020204" pitchFamily="34" charset="0"/>
                <a:cs typeface="Arial" panose="020B0604020202020204" pitchFamily="34" charset="0"/>
              </a:rPr>
              <a:t>Rudelius</a:t>
            </a:r>
            <a:r>
              <a:rPr lang="en-US" sz="800" dirty="0">
                <a:solidFill>
                  <a:srgbClr val="000000"/>
                </a:solidFill>
                <a:latin typeface="Arial" panose="020B0604020202020204" pitchFamily="34" charset="0"/>
                <a:cs typeface="Arial" panose="020B0604020202020204" pitchFamily="34" charset="0"/>
              </a:rPr>
              <a:t>-Palmer, Partners in Human Rights Education.</a:t>
            </a:r>
            <a:r>
              <a:rPr lang="en-US" sz="800" dirty="0">
                <a:latin typeface="Arial" panose="020B0604020202020204" pitchFamily="34" charset="0"/>
                <a:cs typeface="Arial" panose="020B0604020202020204" pitchFamily="34" charset="0"/>
              </a:rPr>
              <a:t> </a:t>
            </a:r>
            <a:br>
              <a:rPr lang="en-US" dirty="0"/>
            </a:br>
            <a:endParaRPr lang="el-GR" dirty="0"/>
          </a:p>
        </p:txBody>
      </p:sp>
    </p:spTree>
    <p:extLst>
      <p:ext uri="{BB962C8B-B14F-4D97-AF65-F5344CB8AC3E}">
        <p14:creationId xmlns:p14="http://schemas.microsoft.com/office/powerpoint/2010/main" val="168794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wipe(down)">
                                      <p:cBhvr>
                                        <p:cTn id="14" dur="500"/>
                                        <p:tgtEl>
                                          <p:spTgt spid="6">
                                            <p:txEl>
                                              <p:pRg st="1" end="1"/>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wipe(down)">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wipe(down)">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wipe(down)">
                                      <p:cBhvr>
                                        <p:cTn id="32" dur="500"/>
                                        <p:tgtEl>
                                          <p:spTgt spid="6">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6">
                                            <p:txEl>
                                              <p:pRg st="9" end="9"/>
                                            </p:txEl>
                                          </p:spTgt>
                                        </p:tgtEl>
                                        <p:attrNameLst>
                                          <p:attrName>style.visibility</p:attrName>
                                        </p:attrNameLst>
                                      </p:cBhvr>
                                      <p:to>
                                        <p:strVal val="visible"/>
                                      </p:to>
                                    </p:set>
                                    <p:animEffect transition="in" filter="wipe(down)">
                                      <p:cBhvr>
                                        <p:cTn id="37" dur="500"/>
                                        <p:tgtEl>
                                          <p:spTgt spid="6">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8">
                                            <p:txEl>
                                              <p:pRg st="1" end="1"/>
                                            </p:txEl>
                                          </p:spTgt>
                                        </p:tgtEl>
                                        <p:attrNameLst>
                                          <p:attrName>style.visibility</p:attrName>
                                        </p:attrNameLst>
                                      </p:cBhvr>
                                      <p:to>
                                        <p:strVal val="visible"/>
                                      </p:to>
                                    </p:set>
                                    <p:animEffect transition="in" filter="randombar(horizontal)">
                                      <p:cBhvr>
                                        <p:cTn id="42" dur="500"/>
                                        <p:tgtEl>
                                          <p:spTgt spid="8">
                                            <p:txEl>
                                              <p:pRg st="1" end="1"/>
                                            </p:txEl>
                                          </p:spTgt>
                                        </p:tgtEl>
                                      </p:cBhvr>
                                    </p:animEffect>
                                  </p:childTnLst>
                                </p:cTn>
                              </p:par>
                              <p:par>
                                <p:cTn id="43" presetID="14" presetClass="entr" presetSubtype="10" fill="hold" nodeType="withEffect">
                                  <p:stCondLst>
                                    <p:cond delay="0"/>
                                  </p:stCondLst>
                                  <p:childTnLst>
                                    <p:set>
                                      <p:cBhvr>
                                        <p:cTn id="44" dur="1" fill="hold">
                                          <p:stCondLst>
                                            <p:cond delay="0"/>
                                          </p:stCondLst>
                                        </p:cTn>
                                        <p:tgtEl>
                                          <p:spTgt spid="8">
                                            <p:txEl>
                                              <p:pRg st="3" end="3"/>
                                            </p:txEl>
                                          </p:spTgt>
                                        </p:tgtEl>
                                        <p:attrNameLst>
                                          <p:attrName>style.visibility</p:attrName>
                                        </p:attrNameLst>
                                      </p:cBhvr>
                                      <p:to>
                                        <p:strVal val="visible"/>
                                      </p:to>
                                    </p:set>
                                    <p:animEffect transition="in" filter="randombar(horizontal)">
                                      <p:cBhvr>
                                        <p:cTn id="45" dur="500"/>
                                        <p:tgtEl>
                                          <p:spTgt spid="8">
                                            <p:txEl>
                                              <p:pRg st="3" end="3"/>
                                            </p:txEl>
                                          </p:spTgt>
                                        </p:tgtEl>
                                      </p:cBhvr>
                                    </p:animEffect>
                                  </p:childTnLst>
                                </p:cTn>
                              </p:par>
                              <p:par>
                                <p:cTn id="46" presetID="14" presetClass="entr" presetSubtype="10" fill="hold" nodeType="withEffect">
                                  <p:stCondLst>
                                    <p:cond delay="0"/>
                                  </p:stCondLst>
                                  <p:childTnLst>
                                    <p:set>
                                      <p:cBhvr>
                                        <p:cTn id="47" dur="1" fill="hold">
                                          <p:stCondLst>
                                            <p:cond delay="0"/>
                                          </p:stCondLst>
                                        </p:cTn>
                                        <p:tgtEl>
                                          <p:spTgt spid="8">
                                            <p:txEl>
                                              <p:pRg st="4" end="4"/>
                                            </p:txEl>
                                          </p:spTgt>
                                        </p:tgtEl>
                                        <p:attrNameLst>
                                          <p:attrName>style.visibility</p:attrName>
                                        </p:attrNameLst>
                                      </p:cBhvr>
                                      <p:to>
                                        <p:strVal val="visible"/>
                                      </p:to>
                                    </p:set>
                                    <p:animEffect transition="in" filter="randombar(horizontal)">
                                      <p:cBhvr>
                                        <p:cTn id="48" dur="500"/>
                                        <p:tgtEl>
                                          <p:spTgt spid="8">
                                            <p:txEl>
                                              <p:pRg st="4" end="4"/>
                                            </p:txEl>
                                          </p:spTgt>
                                        </p:tgtEl>
                                      </p:cBhvr>
                                    </p:animEffect>
                                  </p:childTnLst>
                                </p:cTn>
                              </p:par>
                              <p:par>
                                <p:cTn id="49" presetID="14" presetClass="entr" presetSubtype="10" fill="hold" nodeType="withEffect">
                                  <p:stCondLst>
                                    <p:cond delay="0"/>
                                  </p:stCondLst>
                                  <p:childTnLst>
                                    <p:set>
                                      <p:cBhvr>
                                        <p:cTn id="50" dur="1" fill="hold">
                                          <p:stCondLst>
                                            <p:cond delay="0"/>
                                          </p:stCondLst>
                                        </p:cTn>
                                        <p:tgtEl>
                                          <p:spTgt spid="8">
                                            <p:txEl>
                                              <p:pRg st="7" end="7"/>
                                            </p:txEl>
                                          </p:spTgt>
                                        </p:tgtEl>
                                        <p:attrNameLst>
                                          <p:attrName>style.visibility</p:attrName>
                                        </p:attrNameLst>
                                      </p:cBhvr>
                                      <p:to>
                                        <p:strVal val="visible"/>
                                      </p:to>
                                    </p:set>
                                    <p:animEffect transition="in" filter="randombar(horizontal)">
                                      <p:cBhvr>
                                        <p:cTn id="51" dur="500"/>
                                        <p:tgtEl>
                                          <p:spTgt spid="8">
                                            <p:txEl>
                                              <p:pRg st="7" end="7"/>
                                            </p:txEl>
                                          </p:spTgt>
                                        </p:tgtEl>
                                      </p:cBhvr>
                                    </p:animEffect>
                                  </p:childTnLst>
                                </p:cTn>
                              </p:par>
                              <p:par>
                                <p:cTn id="52" presetID="14" presetClass="entr" presetSubtype="10" fill="hold" nodeType="withEffect">
                                  <p:stCondLst>
                                    <p:cond delay="0"/>
                                  </p:stCondLst>
                                  <p:childTnLst>
                                    <p:set>
                                      <p:cBhvr>
                                        <p:cTn id="53" dur="1" fill="hold">
                                          <p:stCondLst>
                                            <p:cond delay="0"/>
                                          </p:stCondLst>
                                        </p:cTn>
                                        <p:tgtEl>
                                          <p:spTgt spid="8">
                                            <p:txEl>
                                              <p:pRg st="10" end="10"/>
                                            </p:txEl>
                                          </p:spTgt>
                                        </p:tgtEl>
                                        <p:attrNameLst>
                                          <p:attrName>style.visibility</p:attrName>
                                        </p:attrNameLst>
                                      </p:cBhvr>
                                      <p:to>
                                        <p:strVal val="visible"/>
                                      </p:to>
                                    </p:set>
                                    <p:animEffect transition="in" filter="randombar(horizontal)">
                                      <p:cBhvr>
                                        <p:cTn id="54" dur="500"/>
                                        <p:tgtEl>
                                          <p:spTgt spid="8">
                                            <p:txEl>
                                              <p:pRg st="10" end="10"/>
                                            </p:txEl>
                                          </p:spTgt>
                                        </p:tgtEl>
                                      </p:cBhvr>
                                    </p:animEffect>
                                  </p:childTnLst>
                                </p:cTn>
                              </p:par>
                              <p:par>
                                <p:cTn id="55" presetID="14" presetClass="entr" presetSubtype="10" fill="hold" nodeType="withEffect">
                                  <p:stCondLst>
                                    <p:cond delay="0"/>
                                  </p:stCondLst>
                                  <p:childTnLst>
                                    <p:set>
                                      <p:cBhvr>
                                        <p:cTn id="56" dur="1" fill="hold">
                                          <p:stCondLst>
                                            <p:cond delay="0"/>
                                          </p:stCondLst>
                                        </p:cTn>
                                        <p:tgtEl>
                                          <p:spTgt spid="8">
                                            <p:txEl>
                                              <p:pRg st="11" end="11"/>
                                            </p:txEl>
                                          </p:spTgt>
                                        </p:tgtEl>
                                        <p:attrNameLst>
                                          <p:attrName>style.visibility</p:attrName>
                                        </p:attrNameLst>
                                      </p:cBhvr>
                                      <p:to>
                                        <p:strVal val="visible"/>
                                      </p:to>
                                    </p:set>
                                    <p:animEffect transition="in" filter="randombar(horizontal)">
                                      <p:cBhvr>
                                        <p:cTn id="57" dur="500"/>
                                        <p:tgtEl>
                                          <p:spTgt spid="8">
                                            <p:txEl>
                                              <p:pRg st="11" end="11"/>
                                            </p:txEl>
                                          </p:spTgt>
                                        </p:tgtEl>
                                      </p:cBhvr>
                                    </p:animEffect>
                                  </p:childTnLst>
                                </p:cTn>
                              </p:par>
                              <p:par>
                                <p:cTn id="58" presetID="14" presetClass="entr" presetSubtype="10" fill="hold" nodeType="withEffect">
                                  <p:stCondLst>
                                    <p:cond delay="0"/>
                                  </p:stCondLst>
                                  <p:childTnLst>
                                    <p:set>
                                      <p:cBhvr>
                                        <p:cTn id="59" dur="1" fill="hold">
                                          <p:stCondLst>
                                            <p:cond delay="0"/>
                                          </p:stCondLst>
                                        </p:cTn>
                                        <p:tgtEl>
                                          <p:spTgt spid="8">
                                            <p:txEl>
                                              <p:pRg st="12" end="12"/>
                                            </p:txEl>
                                          </p:spTgt>
                                        </p:tgtEl>
                                        <p:attrNameLst>
                                          <p:attrName>style.visibility</p:attrName>
                                        </p:attrNameLst>
                                      </p:cBhvr>
                                      <p:to>
                                        <p:strVal val="visible"/>
                                      </p:to>
                                    </p:set>
                                    <p:animEffect transition="in" filter="randombar(horizontal)">
                                      <p:cBhvr>
                                        <p:cTn id="60" dur="500"/>
                                        <p:tgtEl>
                                          <p:spTgt spid="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accent4">
                <a:lumMod val="20000"/>
                <a:lumOff val="80000"/>
                <a:alpha val="42000"/>
              </a:schemeClr>
            </a:gs>
            <a:gs pos="90000">
              <a:schemeClr val="accent4">
                <a:lumMod val="20000"/>
                <a:lumOff val="80000"/>
              </a:schemeClr>
            </a:gs>
          </a:gsLst>
          <a:lin ang="5400000" scaled="1"/>
        </a:gradFill>
        <a:effectLst/>
      </p:bgPr>
    </p:bg>
    <p:spTree>
      <p:nvGrpSpPr>
        <p:cNvPr id="1" name=""/>
        <p:cNvGrpSpPr/>
        <p:nvPr/>
      </p:nvGrpSpPr>
      <p:grpSpPr>
        <a:xfrm>
          <a:off x="0" y="0"/>
          <a:ext cx="0" cy="0"/>
          <a:chOff x="0" y="0"/>
          <a:chExt cx="0" cy="0"/>
        </a:xfrm>
      </p:grpSpPr>
      <p:pic>
        <p:nvPicPr>
          <p:cNvPr id="7" name="Εικόνα 6"/>
          <p:cNvPicPr/>
          <p:nvPr/>
        </p:nvPicPr>
        <p:blipFill>
          <a:blip r:embed="rId2"/>
          <a:stretch>
            <a:fillRect/>
          </a:stretch>
        </p:blipFill>
        <p:spPr>
          <a:xfrm>
            <a:off x="2533534" y="512963"/>
            <a:ext cx="6794269" cy="5151699"/>
          </a:xfrm>
          <a:prstGeom prst="rect">
            <a:avLst/>
          </a:prstGeom>
          <a:effectLst>
            <a:glow rad="571500">
              <a:schemeClr val="bg2">
                <a:lumMod val="50000"/>
                <a:alpha val="94000"/>
              </a:schemeClr>
            </a:glow>
            <a:softEdge rad="0"/>
          </a:effectLst>
        </p:spPr>
      </p:pic>
      <p:sp>
        <p:nvSpPr>
          <p:cNvPr id="8" name="Ορθογώνιο 7"/>
          <p:cNvSpPr/>
          <p:nvPr/>
        </p:nvSpPr>
        <p:spPr>
          <a:xfrm>
            <a:off x="1456950" y="6611779"/>
            <a:ext cx="9144000" cy="246221"/>
          </a:xfrm>
          <a:prstGeom prst="rect">
            <a:avLst/>
          </a:prstGeom>
        </p:spPr>
        <p:txBody>
          <a:bodyPr wrap="square">
            <a:spAutoFit/>
          </a:bodyPr>
          <a:lstStyle/>
          <a:p>
            <a:pPr algn="just">
              <a:spcAft>
                <a:spcPts val="800"/>
              </a:spcAft>
            </a:pPr>
            <a:r>
              <a:rPr lang="en-US" sz="1000" dirty="0">
                <a:latin typeface="Calibri" panose="020F0502020204030204" pitchFamily="34" charset="0"/>
                <a:ea typeface="Calibri" panose="020F0502020204030204" pitchFamily="34" charset="0"/>
                <a:cs typeface="Times New Roman" panose="02020603050405020304" pitchFamily="18" charset="0"/>
              </a:rPr>
              <a:t>Flowers, Nancy, Maria </a:t>
            </a:r>
            <a:r>
              <a:rPr lang="en-US" sz="1000" dirty="0" err="1">
                <a:latin typeface="Calibri" panose="020F0502020204030204" pitchFamily="34" charset="0"/>
                <a:ea typeface="Calibri" panose="020F0502020204030204" pitchFamily="34" charset="0"/>
                <a:cs typeface="Times New Roman" panose="02020603050405020304" pitchFamily="18" charset="0"/>
              </a:rPr>
              <a:t>Emìlia</a:t>
            </a:r>
            <a:r>
              <a:rPr lang="en-US" sz="1000" dirty="0">
                <a:latin typeface="Calibri" panose="020F0502020204030204" pitchFamily="34" charset="0"/>
                <a:ea typeface="Calibri" panose="020F0502020204030204" pitchFamily="34" charset="0"/>
                <a:cs typeface="Times New Roman" panose="02020603050405020304" pitchFamily="18" charset="0"/>
              </a:rPr>
              <a:t> </a:t>
            </a:r>
            <a:r>
              <a:rPr lang="en-US" sz="1000" dirty="0" err="1">
                <a:latin typeface="Calibri" panose="020F0502020204030204" pitchFamily="34" charset="0"/>
                <a:ea typeface="Calibri" panose="020F0502020204030204" pitchFamily="34" charset="0"/>
                <a:cs typeface="Times New Roman" panose="02020603050405020304" pitchFamily="18" charset="0"/>
              </a:rPr>
              <a:t>Brederode</a:t>
            </a:r>
            <a:r>
              <a:rPr lang="en-US" sz="1000" dirty="0">
                <a:latin typeface="Calibri" panose="020F0502020204030204" pitchFamily="34" charset="0"/>
                <a:ea typeface="Calibri" panose="020F0502020204030204" pitchFamily="34" charset="0"/>
                <a:cs typeface="Times New Roman" panose="02020603050405020304" pitchFamily="18" charset="0"/>
              </a:rPr>
              <a:t> Santos, and </a:t>
            </a:r>
            <a:r>
              <a:rPr lang="en-US" sz="1000" dirty="0" err="1">
                <a:latin typeface="Calibri" panose="020F0502020204030204" pitchFamily="34" charset="0"/>
                <a:ea typeface="Calibri" panose="020F0502020204030204" pitchFamily="34" charset="0"/>
                <a:cs typeface="Times New Roman" panose="02020603050405020304" pitchFamily="18" charset="0"/>
              </a:rPr>
              <a:t>Zsuzsanna</a:t>
            </a:r>
            <a:r>
              <a:rPr lang="en-US" sz="1000" dirty="0">
                <a:latin typeface="Calibri" panose="020F0502020204030204" pitchFamily="34" charset="0"/>
                <a:ea typeface="Calibri" panose="020F0502020204030204" pitchFamily="34" charset="0"/>
                <a:cs typeface="Times New Roman" panose="02020603050405020304" pitchFamily="18" charset="0"/>
              </a:rPr>
              <a:t> </a:t>
            </a:r>
            <a:r>
              <a:rPr lang="en-US" sz="1000" dirty="0" err="1">
                <a:latin typeface="Calibri" panose="020F0502020204030204" pitchFamily="34" charset="0"/>
                <a:ea typeface="Calibri" panose="020F0502020204030204" pitchFamily="34" charset="0"/>
                <a:cs typeface="Times New Roman" panose="02020603050405020304" pitchFamily="18" charset="0"/>
              </a:rPr>
              <a:t>Szelényi</a:t>
            </a:r>
            <a:r>
              <a:rPr lang="en-US" sz="1000" dirty="0">
                <a:latin typeface="Calibri" panose="020F0502020204030204" pitchFamily="34" charset="0"/>
                <a:ea typeface="Calibri" panose="020F0502020204030204" pitchFamily="34" charset="0"/>
                <a:cs typeface="Times New Roman" panose="02020603050405020304" pitchFamily="18" charset="0"/>
              </a:rPr>
              <a:t>. </a:t>
            </a:r>
            <a:r>
              <a:rPr lang="en-US" sz="1000" dirty="0" err="1">
                <a:latin typeface="Calibri" panose="020F0502020204030204" pitchFamily="34" charset="0"/>
                <a:ea typeface="Calibri" panose="020F0502020204030204" pitchFamily="34" charset="0"/>
                <a:cs typeface="Times New Roman" panose="02020603050405020304" pitchFamily="18" charset="0"/>
              </a:rPr>
              <a:t>Compasito</a:t>
            </a:r>
            <a:r>
              <a:rPr lang="en-US" sz="1000" dirty="0">
                <a:latin typeface="Calibri" panose="020F0502020204030204" pitchFamily="34" charset="0"/>
                <a:ea typeface="Calibri" panose="020F0502020204030204" pitchFamily="34" charset="0"/>
                <a:cs typeface="Times New Roman" panose="02020603050405020304" pitchFamily="18" charset="0"/>
              </a:rPr>
              <a:t>: Manual on human rights education for children. Vol. 918. Council of Europe, p. 35, 2007.</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842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100000">
              <a:schemeClr val="accent4">
                <a:lumMod val="20000"/>
                <a:lumOff val="80000"/>
                <a:alpha val="42000"/>
              </a:schemeClr>
            </a:gs>
            <a:gs pos="90000">
              <a:schemeClr val="accent4">
                <a:lumMod val="20000"/>
                <a:lumOff val="80000"/>
              </a:schemeClr>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8035636" y="471054"/>
            <a:ext cx="1611531" cy="369332"/>
          </a:xfrm>
          <a:prstGeom prst="rect">
            <a:avLst/>
          </a:prstGeom>
          <a:noFill/>
        </p:spPr>
        <p:txBody>
          <a:bodyPr wrap="none" rtlCol="0">
            <a:spAutoFit/>
          </a:bodyPr>
          <a:lstStyle/>
          <a:p>
            <a:r>
              <a:rPr lang="el-GR" b="1" u="sng" dirty="0">
                <a:latin typeface="Arial" panose="020B0604020202020204" pitchFamily="34" charset="0"/>
                <a:cs typeface="Arial" panose="020B0604020202020204" pitchFamily="34" charset="0"/>
              </a:rPr>
              <a:t>ΑΠΟΔΕΚΤΕΣ</a:t>
            </a:r>
          </a:p>
        </p:txBody>
      </p:sp>
      <p:sp>
        <p:nvSpPr>
          <p:cNvPr id="5" name="TextBox 4"/>
          <p:cNvSpPr txBox="1"/>
          <p:nvPr/>
        </p:nvSpPr>
        <p:spPr>
          <a:xfrm>
            <a:off x="7167418" y="992985"/>
            <a:ext cx="4391267" cy="5632311"/>
          </a:xfrm>
          <a:prstGeom prst="rect">
            <a:avLst/>
          </a:prstGeom>
          <a:noFill/>
        </p:spPr>
        <p:txBody>
          <a:bodyPr wrap="none" rtlCol="0">
            <a:spAutoFit/>
          </a:bodyPr>
          <a:lstStyle/>
          <a:p>
            <a:pPr marL="285750" indent="-285750">
              <a:buFont typeface="Wingdings" panose="05000000000000000000" pitchFamily="2" charset="2"/>
              <a:buChar char="§"/>
            </a:pPr>
            <a:r>
              <a:rPr lang="el-GR" dirty="0">
                <a:latin typeface="Arial" panose="020B0604020202020204" pitchFamily="34" charset="0"/>
                <a:cs typeface="Arial" panose="020B0604020202020204" pitchFamily="34" charset="0"/>
              </a:rPr>
              <a:t>Μαθητές κάθε εκπαιδευτικής βαθμίδας</a:t>
            </a:r>
          </a:p>
          <a:p>
            <a:pPr marL="285750" indent="-285750">
              <a:buFont typeface="Wingdings" panose="05000000000000000000" pitchFamily="2" charset="2"/>
              <a:buChar char="§"/>
            </a:pPr>
            <a:endParaRPr lang="el-GR"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l-GR" dirty="0">
                <a:latin typeface="Arial" panose="020B0604020202020204" pitchFamily="34" charset="0"/>
                <a:cs typeface="Arial" panose="020B0604020202020204" pitchFamily="34" charset="0"/>
              </a:rPr>
              <a:t>Εκπαιδευτικοί και εκπαιδευτές</a:t>
            </a:r>
          </a:p>
          <a:p>
            <a:pPr marL="285750" indent="-285750">
              <a:buFont typeface="Wingdings" panose="05000000000000000000" pitchFamily="2" charset="2"/>
              <a:buChar char="§"/>
            </a:pPr>
            <a:endParaRPr lang="el-GR"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l-GR" dirty="0">
                <a:latin typeface="Arial" panose="020B0604020202020204" pitchFamily="34" charset="0"/>
                <a:cs typeface="Arial" panose="020B0604020202020204" pitchFamily="34" charset="0"/>
              </a:rPr>
              <a:t>Κοινωνικοί λειτουργοί</a:t>
            </a:r>
          </a:p>
          <a:p>
            <a:pPr marL="285750" indent="-285750">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l-GR" dirty="0">
                <a:latin typeface="Arial" panose="020B0604020202020204" pitchFamily="34" charset="0"/>
                <a:cs typeface="Arial" panose="020B0604020202020204" pitchFamily="34" charset="0"/>
              </a:rPr>
              <a:t>Ασκούντες νομικά επαγγέλματα</a:t>
            </a:r>
          </a:p>
          <a:p>
            <a:pPr marL="285750" indent="-285750">
              <a:buFont typeface="Wingdings" panose="05000000000000000000" pitchFamily="2" charset="2"/>
              <a:buChar char="§"/>
            </a:pPr>
            <a:endParaRPr lang="el-GR"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l-GR" dirty="0">
                <a:latin typeface="Arial" panose="020B0604020202020204" pitchFamily="34" charset="0"/>
                <a:cs typeface="Arial" panose="020B0604020202020204" pitchFamily="34" charset="0"/>
              </a:rPr>
              <a:t>Σώματα αστυνομίας</a:t>
            </a:r>
          </a:p>
          <a:p>
            <a:pPr marL="285750" indent="-285750">
              <a:buFont typeface="Wingdings" panose="05000000000000000000" pitchFamily="2" charset="2"/>
              <a:buChar char="§"/>
            </a:pPr>
            <a:endParaRPr lang="el-GR"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l-GR" dirty="0">
                <a:latin typeface="Arial" panose="020B0604020202020204" pitchFamily="34" charset="0"/>
                <a:cs typeface="Arial" panose="020B0604020202020204" pitchFamily="34" charset="0"/>
              </a:rPr>
              <a:t>Στρατιωτικά σώματα</a:t>
            </a:r>
          </a:p>
          <a:p>
            <a:pPr marL="285750" indent="-285750">
              <a:buFont typeface="Wingdings" panose="05000000000000000000" pitchFamily="2" charset="2"/>
              <a:buChar char="§"/>
            </a:pPr>
            <a:endParaRPr lang="el-GR"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l-GR" dirty="0">
                <a:latin typeface="Arial" panose="020B0604020202020204" pitchFamily="34" charset="0"/>
                <a:cs typeface="Arial" panose="020B0604020202020204" pitchFamily="34" charset="0"/>
              </a:rPr>
              <a:t>Υγειονομικό προσωπικό</a:t>
            </a:r>
          </a:p>
          <a:p>
            <a:pPr marL="285750" indent="-285750">
              <a:buFont typeface="Wingdings" panose="05000000000000000000" pitchFamily="2" charset="2"/>
              <a:buChar char="§"/>
            </a:pPr>
            <a:endParaRPr lang="el-GR"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l-GR" dirty="0">
                <a:latin typeface="Arial" panose="020B0604020202020204" pitchFamily="34" charset="0"/>
                <a:cs typeface="Arial" panose="020B0604020202020204" pitchFamily="34" charset="0"/>
              </a:rPr>
              <a:t>Δημοσιογράφοι</a:t>
            </a:r>
          </a:p>
          <a:p>
            <a:pPr marL="285750" indent="-285750">
              <a:buFont typeface="Wingdings" panose="05000000000000000000" pitchFamily="2" charset="2"/>
              <a:buChar char="§"/>
            </a:pPr>
            <a:endParaRPr lang="el-GR"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l-GR" dirty="0">
                <a:latin typeface="Arial" panose="020B0604020202020204" pitchFamily="34" charset="0"/>
                <a:cs typeface="Arial" panose="020B0604020202020204" pitchFamily="34" charset="0"/>
              </a:rPr>
              <a:t>Επιστήμονες</a:t>
            </a:r>
          </a:p>
          <a:p>
            <a:endParaRPr lang="el-GR"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l-GR" dirty="0">
                <a:latin typeface="Arial" panose="020B0604020202020204" pitchFamily="34" charset="0"/>
                <a:cs typeface="Arial" panose="020B0604020202020204" pitchFamily="34" charset="0"/>
              </a:rPr>
              <a:t>Επιχειρήσεις</a:t>
            </a:r>
          </a:p>
          <a:p>
            <a:pPr marL="285750" indent="-285750">
              <a:buFont typeface="Wingdings" panose="05000000000000000000" pitchFamily="2" charset="2"/>
              <a:buChar char="§"/>
            </a:pPr>
            <a:endParaRPr lang="el-GR" dirty="0"/>
          </a:p>
        </p:txBody>
      </p:sp>
      <p:sp>
        <p:nvSpPr>
          <p:cNvPr id="2" name="Ορθογώνιο 1"/>
          <p:cNvSpPr/>
          <p:nvPr/>
        </p:nvSpPr>
        <p:spPr>
          <a:xfrm>
            <a:off x="9647167" y="6409852"/>
            <a:ext cx="2303848" cy="215444"/>
          </a:xfrm>
          <a:prstGeom prst="rect">
            <a:avLst/>
          </a:prstGeom>
        </p:spPr>
        <p:txBody>
          <a:bodyPr wrap="square">
            <a:spAutoFit/>
          </a:bodyPr>
          <a:lstStyle/>
          <a:p>
            <a:r>
              <a:rPr lang="en-US" sz="800" dirty="0" err="1">
                <a:solidFill>
                  <a:srgbClr val="222222"/>
                </a:solidFill>
                <a:latin typeface="Arial" panose="020B0604020202020204" pitchFamily="34" charset="0"/>
              </a:rPr>
              <a:t>Lenhart</a:t>
            </a:r>
            <a:r>
              <a:rPr lang="en-US" sz="800" dirty="0">
                <a:solidFill>
                  <a:srgbClr val="222222"/>
                </a:solidFill>
                <a:latin typeface="Arial" panose="020B0604020202020204" pitchFamily="34" charset="0"/>
              </a:rPr>
              <a:t>, Volker, and </a:t>
            </a:r>
            <a:r>
              <a:rPr lang="en-US" sz="800" dirty="0" err="1">
                <a:solidFill>
                  <a:srgbClr val="222222"/>
                </a:solidFill>
                <a:latin typeface="Arial" panose="020B0604020202020204" pitchFamily="34" charset="0"/>
              </a:rPr>
              <a:t>Kaisa</a:t>
            </a:r>
            <a:r>
              <a:rPr lang="en-US" sz="800" dirty="0">
                <a:solidFill>
                  <a:srgbClr val="222222"/>
                </a:solidFill>
                <a:latin typeface="Arial" panose="020B0604020202020204" pitchFamily="34" charset="0"/>
              </a:rPr>
              <a:t> </a:t>
            </a:r>
            <a:r>
              <a:rPr lang="en-US" sz="800" dirty="0" err="1">
                <a:solidFill>
                  <a:srgbClr val="222222"/>
                </a:solidFill>
                <a:latin typeface="Arial" panose="020B0604020202020204" pitchFamily="34" charset="0"/>
              </a:rPr>
              <a:t>Savolainen</a:t>
            </a:r>
            <a:r>
              <a:rPr lang="en-US" sz="800" dirty="0">
                <a:solidFill>
                  <a:srgbClr val="222222"/>
                </a:solidFill>
                <a:latin typeface="Arial" panose="020B0604020202020204" pitchFamily="34" charset="0"/>
              </a:rPr>
              <a:t>, p. 152. </a:t>
            </a:r>
            <a:endParaRPr lang="el-GR" sz="800" dirty="0">
              <a:latin typeface="Arial" panose="020B0604020202020204" pitchFamily="34" charset="0"/>
              <a:cs typeface="Arial" panose="020B0604020202020204" pitchFamily="34" charset="0"/>
            </a:endParaRPr>
          </a:p>
        </p:txBody>
      </p:sp>
      <p:pic>
        <p:nvPicPr>
          <p:cNvPr id="9" name="Picture 2" descr="About HEL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269" y="48343"/>
            <a:ext cx="5197496" cy="2512123"/>
          </a:xfrm>
          <a:prstGeom prst="rect">
            <a:avLst/>
          </a:prstGeom>
          <a:noFill/>
          <a:extLst>
            <a:ext uri="{909E8E84-426E-40DD-AFC4-6F175D3DCCD1}">
              <a14:hiddenFill xmlns:a14="http://schemas.microsoft.com/office/drawing/2010/main">
                <a:solidFill>
                  <a:srgbClr val="FFFFFF"/>
                </a:solidFill>
              </a14:hiddenFill>
            </a:ext>
          </a:extLst>
        </p:spPr>
      </p:pic>
      <p:sp>
        <p:nvSpPr>
          <p:cNvPr id="10" name="Ορθογώνιο 9"/>
          <p:cNvSpPr/>
          <p:nvPr/>
        </p:nvSpPr>
        <p:spPr>
          <a:xfrm>
            <a:off x="5172732" y="2499366"/>
            <a:ext cx="914033" cy="261610"/>
          </a:xfrm>
          <a:prstGeom prst="rect">
            <a:avLst/>
          </a:prstGeom>
        </p:spPr>
        <p:txBody>
          <a:bodyPr wrap="none">
            <a:spAutoFit/>
          </a:bodyPr>
          <a:lstStyle/>
          <a:p>
            <a:r>
              <a:rPr lang="en-US" sz="1050" dirty="0">
                <a:latin typeface="Arial" panose="020B0604020202020204" pitchFamily="34" charset="0"/>
                <a:cs typeface="Arial" panose="020B0604020202020204" pitchFamily="34" charset="0"/>
              </a:rPr>
              <a:t>www.coe.int</a:t>
            </a:r>
            <a:endParaRPr lang="el-GR" sz="1050" dirty="0">
              <a:latin typeface="Arial" panose="020B0604020202020204" pitchFamily="34" charset="0"/>
              <a:cs typeface="Arial" panose="020B0604020202020204" pitchFamily="34" charset="0"/>
            </a:endParaRPr>
          </a:p>
        </p:txBody>
      </p:sp>
      <p:pic>
        <p:nvPicPr>
          <p:cNvPr id="11" name="Εικόνα 10"/>
          <p:cNvPicPr/>
          <p:nvPr/>
        </p:nvPicPr>
        <p:blipFill>
          <a:blip r:embed="rId3"/>
          <a:stretch>
            <a:fillRect/>
          </a:stretch>
        </p:blipFill>
        <p:spPr>
          <a:xfrm>
            <a:off x="209108" y="2775910"/>
            <a:ext cx="6557818" cy="3741664"/>
          </a:xfrm>
          <a:prstGeom prst="rect">
            <a:avLst/>
          </a:prstGeom>
        </p:spPr>
      </p:pic>
      <p:sp>
        <p:nvSpPr>
          <p:cNvPr id="12" name="Ορθογώνιο 11"/>
          <p:cNvSpPr/>
          <p:nvPr/>
        </p:nvSpPr>
        <p:spPr>
          <a:xfrm>
            <a:off x="134292" y="6517574"/>
            <a:ext cx="3073680" cy="215444"/>
          </a:xfrm>
          <a:prstGeom prst="rect">
            <a:avLst/>
          </a:prstGeom>
        </p:spPr>
        <p:txBody>
          <a:bodyPr wrap="square">
            <a:spAutoFit/>
          </a:bodyPr>
          <a:lstStyle/>
          <a:p>
            <a:r>
              <a:rPr lang="en-US" sz="800" dirty="0" err="1">
                <a:solidFill>
                  <a:srgbClr val="222222"/>
                </a:solidFill>
                <a:latin typeface="Arial" panose="020B0604020202020204" pitchFamily="34" charset="0"/>
                <a:ea typeface="Calibri" panose="020F0502020204030204" pitchFamily="34" charset="0"/>
              </a:rPr>
              <a:t>Dorothée</a:t>
            </a:r>
            <a:r>
              <a:rPr lang="en-US" sz="800" dirty="0">
                <a:solidFill>
                  <a:srgbClr val="222222"/>
                </a:solidFill>
                <a:latin typeface="Arial" panose="020B0604020202020204" pitchFamily="34" charset="0"/>
                <a:ea typeface="Calibri" panose="020F0502020204030204" pitchFamily="34" charset="0"/>
              </a:rPr>
              <a:t> Baumann-</a:t>
            </a:r>
            <a:r>
              <a:rPr lang="en-US" sz="800" dirty="0" err="1">
                <a:solidFill>
                  <a:srgbClr val="222222"/>
                </a:solidFill>
                <a:latin typeface="Arial" panose="020B0604020202020204" pitchFamily="34" charset="0"/>
                <a:ea typeface="Calibri" panose="020F0502020204030204" pitchFamily="34" charset="0"/>
              </a:rPr>
              <a:t>Pauly</a:t>
            </a:r>
            <a:r>
              <a:rPr lang="en-US" sz="800" dirty="0">
                <a:solidFill>
                  <a:srgbClr val="222222"/>
                </a:solidFill>
                <a:latin typeface="Arial" panose="020B0604020202020204" pitchFamily="34" charset="0"/>
                <a:ea typeface="Calibri" panose="020F0502020204030204" pitchFamily="34" charset="0"/>
              </a:rPr>
              <a:t>, Michael Posner, Dan </a:t>
            </a:r>
            <a:r>
              <a:rPr lang="en-US" sz="800" dirty="0" err="1">
                <a:solidFill>
                  <a:srgbClr val="222222"/>
                </a:solidFill>
                <a:latin typeface="Arial" panose="020B0604020202020204" pitchFamily="34" charset="0"/>
                <a:ea typeface="Calibri" panose="020F0502020204030204" pitchFamily="34" charset="0"/>
              </a:rPr>
              <a:t>LeClair</a:t>
            </a:r>
            <a:r>
              <a:rPr lang="el-GR" sz="800" dirty="0">
                <a:solidFill>
                  <a:srgbClr val="222222"/>
                </a:solidFill>
                <a:latin typeface="Arial" panose="020B0604020202020204" pitchFamily="34" charset="0"/>
                <a:ea typeface="Calibri" panose="020F0502020204030204" pitchFamily="34" charset="0"/>
              </a:rPr>
              <a:t>, </a:t>
            </a:r>
            <a:r>
              <a:rPr lang="en-US" sz="800" dirty="0">
                <a:solidFill>
                  <a:srgbClr val="222222"/>
                </a:solidFill>
                <a:latin typeface="Arial" panose="020B0604020202020204" pitchFamily="34" charset="0"/>
                <a:ea typeface="Calibri" panose="020F0502020204030204" pitchFamily="34" charset="0"/>
              </a:rPr>
              <a:t>p. 5.</a:t>
            </a:r>
            <a:endParaRPr lang="el-GR" sz="800" dirty="0"/>
          </a:p>
        </p:txBody>
      </p:sp>
    </p:spTree>
    <p:extLst>
      <p:ext uri="{BB962C8B-B14F-4D97-AF65-F5344CB8AC3E}">
        <p14:creationId xmlns:p14="http://schemas.microsoft.com/office/powerpoint/2010/main" val="160440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65000"/>
              </a:schemeClr>
            </a:gs>
            <a:gs pos="24000">
              <a:schemeClr val="accent4">
                <a:lumMod val="20000"/>
                <a:lumOff val="80000"/>
                <a:alpha val="42000"/>
              </a:schemeClr>
            </a:gs>
            <a:gs pos="82000">
              <a:schemeClr val="bg1"/>
            </a:gs>
          </a:gsLst>
          <a:lin ang="5400000" scaled="1"/>
        </a:gradFill>
        <a:effectLst/>
      </p:bgPr>
    </p:bg>
    <p:spTree>
      <p:nvGrpSpPr>
        <p:cNvPr id="1" name=""/>
        <p:cNvGrpSpPr/>
        <p:nvPr/>
      </p:nvGrpSpPr>
      <p:grpSpPr>
        <a:xfrm>
          <a:off x="0" y="0"/>
          <a:ext cx="0" cy="0"/>
          <a:chOff x="0" y="0"/>
          <a:chExt cx="0" cy="0"/>
        </a:xfrm>
      </p:grpSpPr>
      <p:sp>
        <p:nvSpPr>
          <p:cNvPr id="4" name="Ορθογώνιο 3"/>
          <p:cNvSpPr/>
          <p:nvPr/>
        </p:nvSpPr>
        <p:spPr>
          <a:xfrm>
            <a:off x="430414" y="274716"/>
            <a:ext cx="11665527" cy="2317686"/>
          </a:xfrm>
          <a:prstGeom prst="rect">
            <a:avLst/>
          </a:prstGeom>
        </p:spPr>
        <p:txBody>
          <a:bodyPr wrap="square">
            <a:spAutoFit/>
          </a:bodyPr>
          <a:lstStyle/>
          <a:p>
            <a:pPr algn="ctr">
              <a:lnSpc>
                <a:spcPct val="107000"/>
              </a:lnSpc>
              <a:spcAft>
                <a:spcPts val="800"/>
              </a:spcAft>
            </a:pPr>
            <a:r>
              <a:rPr lang="el-GR" b="1" u="sng"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rPr>
              <a:t>Αλυσίδα αποτελεσμάτων της εκπαίδευσης στα ανθρώπινα δικαιώματα:</a:t>
            </a:r>
            <a:endParaRPr lang="en-US" b="1" u="sng"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endParaRPr lang="en-US" sz="16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Ορθογώνιο 1"/>
          <p:cNvSpPr/>
          <p:nvPr/>
        </p:nvSpPr>
        <p:spPr>
          <a:xfrm>
            <a:off x="4984662" y="6552799"/>
            <a:ext cx="1742785" cy="230832"/>
          </a:xfrm>
          <a:prstGeom prst="rect">
            <a:avLst/>
          </a:prstGeom>
        </p:spPr>
        <p:txBody>
          <a:bodyPr wrap="none">
            <a:spAutoFit/>
          </a:bodyPr>
          <a:lstStyle/>
          <a:p>
            <a:r>
              <a:rPr lang="el-GR" sz="900" dirty="0">
                <a:latin typeface="Arial" panose="020B0604020202020204" pitchFamily="34" charset="0"/>
                <a:ea typeface="Calibri" panose="020F0502020204030204" pitchFamily="34" charset="0"/>
                <a:cs typeface="Arial" panose="020B0604020202020204" pitchFamily="34" charset="0"/>
              </a:rPr>
              <a:t>[ </a:t>
            </a:r>
            <a:r>
              <a:rPr lang="en-US" sz="900" dirty="0">
                <a:latin typeface="Arial" panose="020B0604020202020204" pitchFamily="34" charset="0"/>
                <a:ea typeface="Calibri" panose="020F0502020204030204" pitchFamily="34" charset="0"/>
                <a:cs typeface="Arial" panose="020B0604020202020204" pitchFamily="34" charset="0"/>
              </a:rPr>
              <a:t>UN OHCHR - </a:t>
            </a:r>
            <a:r>
              <a:rPr lang="en-US" sz="900" dirty="0" err="1">
                <a:latin typeface="Arial" panose="020B0604020202020204" pitchFamily="34" charset="0"/>
                <a:ea typeface="Calibri" panose="020F0502020204030204" pitchFamily="34" charset="0"/>
                <a:cs typeface="Arial" panose="020B0604020202020204" pitchFamily="34" charset="0"/>
              </a:rPr>
              <a:t>Equitas</a:t>
            </a:r>
            <a:r>
              <a:rPr lang="el-GR" sz="900" dirty="0">
                <a:latin typeface="Arial" panose="020B0604020202020204" pitchFamily="34" charset="0"/>
                <a:ea typeface="Calibri" panose="020F0502020204030204" pitchFamily="34" charset="0"/>
                <a:cs typeface="Arial" panose="020B0604020202020204" pitchFamily="34" charset="0"/>
              </a:rPr>
              <a:t>,</a:t>
            </a:r>
            <a:r>
              <a:rPr lang="en-US" sz="900" dirty="0">
                <a:latin typeface="Arial" panose="020B0604020202020204" pitchFamily="34" charset="0"/>
                <a:ea typeface="Calibri" panose="020F0502020204030204" pitchFamily="34" charset="0"/>
                <a:cs typeface="Arial" panose="020B0604020202020204" pitchFamily="34" charset="0"/>
              </a:rPr>
              <a:t> p</a:t>
            </a:r>
            <a:r>
              <a:rPr lang="el-GR" sz="900" dirty="0">
                <a:latin typeface="Arial" panose="020B0604020202020204" pitchFamily="34" charset="0"/>
                <a:ea typeface="Calibri" panose="020F0502020204030204" pitchFamily="34" charset="0"/>
                <a:cs typeface="Arial" panose="020B0604020202020204" pitchFamily="34" charset="0"/>
              </a:rPr>
              <a:t>. 22 ]</a:t>
            </a:r>
            <a:endParaRPr lang="el-GR" sz="900" dirty="0"/>
          </a:p>
        </p:txBody>
      </p:sp>
      <p:graphicFrame>
        <p:nvGraphicFramePr>
          <p:cNvPr id="3" name="Διάγραμμα 2"/>
          <p:cNvGraphicFramePr/>
          <p:nvPr>
            <p:extLst>
              <p:ext uri="{D42A27DB-BD31-4B8C-83A1-F6EECF244321}">
                <p14:modId xmlns:p14="http://schemas.microsoft.com/office/powerpoint/2010/main" val="1611738489"/>
              </p:ext>
            </p:extLst>
          </p:nvPr>
        </p:nvGraphicFramePr>
        <p:xfrm>
          <a:off x="184727" y="665018"/>
          <a:ext cx="11831782" cy="6003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Βέλος λυγισμένο προς τα επάνω 5"/>
          <p:cNvSpPr/>
          <p:nvPr/>
        </p:nvSpPr>
        <p:spPr>
          <a:xfrm>
            <a:off x="9525726" y="3356259"/>
            <a:ext cx="689692" cy="807313"/>
          </a:xfrm>
          <a:prstGeom prst="bentUpArrow">
            <a:avLst>
              <a:gd name="adj1" fmla="val 32840"/>
              <a:gd name="adj2" fmla="val 25000"/>
              <a:gd name="adj3" fmla="val 35780"/>
            </a:avLst>
          </a:prstGeom>
          <a:solidFill>
            <a:schemeClr val="accent2">
              <a:lumMod val="20000"/>
              <a:lumOff val="80000"/>
            </a:schemeClr>
          </a:solidFill>
          <a:ln>
            <a:solidFill>
              <a:schemeClr val="accent2">
                <a:lumMod val="75000"/>
              </a:schemeClr>
            </a:solidFill>
          </a:ln>
        </p:spPr>
        <p:style>
          <a:lnRef idx="2">
            <a:scrgbClr r="0" g="0" b="0"/>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grpSp>
        <p:nvGrpSpPr>
          <p:cNvPr id="7" name="Ομάδα 6"/>
          <p:cNvGrpSpPr/>
          <p:nvPr/>
        </p:nvGrpSpPr>
        <p:grpSpPr>
          <a:xfrm>
            <a:off x="8288277" y="1297660"/>
            <a:ext cx="2887787" cy="1995055"/>
            <a:chOff x="2734932" y="2544695"/>
            <a:chExt cx="2667226" cy="1608190"/>
          </a:xfrm>
        </p:grpSpPr>
        <p:sp>
          <p:nvSpPr>
            <p:cNvPr id="8" name="Στρογγυλεμένο ορθογώνιο 7"/>
            <p:cNvSpPr/>
            <p:nvPr/>
          </p:nvSpPr>
          <p:spPr>
            <a:xfrm>
              <a:off x="2734932" y="2544695"/>
              <a:ext cx="2667226" cy="1608190"/>
            </a:xfrm>
            <a:prstGeom prst="roundRect">
              <a:avLst>
                <a:gd name="adj" fmla="val 16670"/>
              </a:avLst>
            </a:prstGeom>
            <a:solidFill>
              <a:schemeClr val="bg1"/>
            </a:solidFill>
            <a:ln>
              <a:solidFill>
                <a:schemeClr val="accent2">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9" name="Στρογγυλεμένο ορθογώνιο 4"/>
            <p:cNvSpPr txBox="1"/>
            <p:nvPr/>
          </p:nvSpPr>
          <p:spPr>
            <a:xfrm>
              <a:off x="2813451" y="2623214"/>
              <a:ext cx="2510188" cy="145115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endParaRPr lang="el-GR" sz="1800" b="0" kern="1200" cap="none" spc="0" dirty="0">
                <a:ln w="0">
                  <a:noFill/>
                </a:ln>
                <a:solidFill>
                  <a:sysClr val="windowText" lastClr="000000"/>
                </a:solidFill>
                <a:effectLst/>
              </a:endParaRPr>
            </a:p>
          </p:txBody>
        </p:sp>
      </p:grpSp>
      <p:sp>
        <p:nvSpPr>
          <p:cNvPr id="13" name="Ορθογώνιο 12"/>
          <p:cNvSpPr/>
          <p:nvPr/>
        </p:nvSpPr>
        <p:spPr>
          <a:xfrm>
            <a:off x="8251516" y="1458612"/>
            <a:ext cx="2961307" cy="1660134"/>
          </a:xfrm>
          <a:prstGeom prst="rect">
            <a:avLst/>
          </a:prstGeom>
        </p:spPr>
        <p:txBody>
          <a:bodyPr wrap="square">
            <a:spAutoFit/>
          </a:bodyPr>
          <a:lstStyle/>
          <a:p>
            <a:pPr algn="ctr">
              <a:lnSpc>
                <a:spcPct val="107000"/>
              </a:lnSpc>
              <a:spcAft>
                <a:spcPts val="800"/>
              </a:spcAft>
            </a:pPr>
            <a:r>
              <a:rPr lang="el-GR" sz="1600" dirty="0">
                <a:latin typeface="Times New Roman" panose="02020603050405020304" pitchFamily="18" charset="0"/>
                <a:ea typeface="Calibri" panose="020F0502020204030204" pitchFamily="34" charset="0"/>
                <a:cs typeface="Times New Roman" panose="02020603050405020304" pitchFamily="18" charset="0"/>
              </a:rPr>
              <a:t>Σεβασμός ΑΔ και θεμελιωδών ελευθεριών, ανθρώπινης αξιοπρέπειας, διαφορετικότητας, ισότητας των φύλων, συμμετοχής, ειρήνης, κοινωνικής δικαιοσύνης και ενδυνάμωσης.</a:t>
            </a:r>
            <a:endParaRPr lang="el-GR"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805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Effect transition="in" filter="fade">
                                      <p:cBhvr>
                                        <p:cTn id="27"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Ορθογώνιο 16"/>
          <p:cNvSpPr/>
          <p:nvPr/>
        </p:nvSpPr>
        <p:spPr>
          <a:xfrm>
            <a:off x="580041" y="320853"/>
            <a:ext cx="10954326" cy="7448193"/>
          </a:xfrm>
          <a:prstGeom prst="rect">
            <a:avLst/>
          </a:prstGeom>
        </p:spPr>
        <p:txBody>
          <a:bodyPr wrap="square">
            <a:spAutoFit/>
          </a:bodyPr>
          <a:lstStyle/>
          <a:p>
            <a:r>
              <a:rPr lang="el-GR" sz="1600" b="1" u="sng" dirty="0">
                <a:solidFill>
                  <a:srgbClr val="222222"/>
                </a:solidFill>
                <a:latin typeface="Arial" panose="020B0604020202020204" pitchFamily="34" charset="0"/>
              </a:rPr>
              <a:t>ΒΙΒΛΙΟΓΡΑΦΙΑ</a:t>
            </a:r>
            <a:endParaRPr lang="en-US" sz="1600" b="1" u="sng" dirty="0">
              <a:solidFill>
                <a:srgbClr val="222222"/>
              </a:solidFill>
              <a:latin typeface="Arial" panose="020B0604020202020204" pitchFamily="34" charset="0"/>
            </a:endParaRPr>
          </a:p>
          <a:p>
            <a:endParaRPr lang="en-US" sz="1400" dirty="0">
              <a:solidFill>
                <a:srgbClr val="222222"/>
              </a:solidFill>
              <a:latin typeface="Arial" panose="020B0604020202020204" pitchFamily="34" charset="0"/>
            </a:endParaRPr>
          </a:p>
          <a:p>
            <a:r>
              <a:rPr lang="en-US" sz="1400" dirty="0">
                <a:solidFill>
                  <a:srgbClr val="222222"/>
                </a:solidFill>
                <a:latin typeface="Arial" panose="020B0604020202020204" pitchFamily="34" charset="0"/>
              </a:rPr>
              <a:t>Abu </a:t>
            </a:r>
            <a:r>
              <a:rPr lang="en-US" sz="1400" dirty="0" err="1">
                <a:solidFill>
                  <a:srgbClr val="222222"/>
                </a:solidFill>
                <a:latin typeface="Arial" panose="020B0604020202020204" pitchFamily="34" charset="0"/>
              </a:rPr>
              <a:t>Moghli</a:t>
            </a:r>
            <a:r>
              <a:rPr lang="en-US" sz="1400" dirty="0">
                <a:solidFill>
                  <a:srgbClr val="222222"/>
                </a:solidFill>
                <a:latin typeface="Arial" panose="020B0604020202020204" pitchFamily="34" charset="0"/>
              </a:rPr>
              <a:t>, Mai. "Re-</a:t>
            </a:r>
            <a:r>
              <a:rPr lang="en-US" sz="1400" dirty="0" err="1">
                <a:solidFill>
                  <a:srgbClr val="222222"/>
                </a:solidFill>
                <a:latin typeface="Arial" panose="020B0604020202020204" pitchFamily="34" charset="0"/>
              </a:rPr>
              <a:t>conceptualising</a:t>
            </a:r>
            <a:r>
              <a:rPr lang="en-US" sz="1400" dirty="0">
                <a:solidFill>
                  <a:srgbClr val="222222"/>
                </a:solidFill>
                <a:latin typeface="Arial" panose="020B0604020202020204" pitchFamily="34" charset="0"/>
              </a:rPr>
              <a:t> human rights education: from the global to the occupied." </a:t>
            </a:r>
            <a:r>
              <a:rPr lang="en-US" sz="1400" i="1" dirty="0">
                <a:solidFill>
                  <a:srgbClr val="222222"/>
                </a:solidFill>
                <a:latin typeface="Arial" panose="020B0604020202020204" pitchFamily="34" charset="0"/>
              </a:rPr>
              <a:t>International Journal of Human Rights Education</a:t>
            </a:r>
            <a:r>
              <a:rPr lang="en-US" sz="1400" dirty="0">
                <a:solidFill>
                  <a:srgbClr val="222222"/>
                </a:solidFill>
                <a:latin typeface="Arial" panose="020B0604020202020204" pitchFamily="34" charset="0"/>
              </a:rPr>
              <a:t> 4.1 (2020).</a:t>
            </a:r>
            <a:endParaRPr lang="el-GR" sz="1400" dirty="0">
              <a:solidFill>
                <a:srgbClr val="222222"/>
              </a:solidFill>
              <a:latin typeface="Arial" panose="020B0604020202020204" pitchFamily="34" charset="0"/>
            </a:endParaRPr>
          </a:p>
          <a:p>
            <a:endParaRPr lang="el-GR" sz="1400" dirty="0">
              <a:solidFill>
                <a:srgbClr val="222222"/>
              </a:solidFill>
              <a:latin typeface="Arial" panose="020B0604020202020204" pitchFamily="34" charset="0"/>
            </a:endParaRPr>
          </a:p>
          <a:p>
            <a:r>
              <a:rPr lang="en-US" sz="1400" dirty="0">
                <a:solidFill>
                  <a:srgbClr val="222222"/>
                </a:solidFill>
                <a:latin typeface="Arial" panose="020B0604020202020204" pitchFamily="34" charset="0"/>
              </a:rPr>
              <a:t>Bajaj, </a:t>
            </a:r>
            <a:r>
              <a:rPr lang="en-US" sz="1400" dirty="0" err="1">
                <a:solidFill>
                  <a:srgbClr val="222222"/>
                </a:solidFill>
                <a:latin typeface="Arial" panose="020B0604020202020204" pitchFamily="34" charset="0"/>
              </a:rPr>
              <a:t>Monisha</a:t>
            </a:r>
            <a:r>
              <a:rPr lang="en-US" sz="1400" dirty="0">
                <a:solidFill>
                  <a:srgbClr val="222222"/>
                </a:solidFill>
                <a:latin typeface="Arial" panose="020B0604020202020204" pitchFamily="34" charset="0"/>
              </a:rPr>
              <a:t>, ed. </a:t>
            </a:r>
            <a:r>
              <a:rPr lang="en-US" sz="1400" i="1" dirty="0">
                <a:solidFill>
                  <a:srgbClr val="222222"/>
                </a:solidFill>
                <a:latin typeface="Arial" panose="020B0604020202020204" pitchFamily="34" charset="0"/>
              </a:rPr>
              <a:t>Human rights education: Theory, research, praxis</a:t>
            </a:r>
            <a:r>
              <a:rPr lang="en-US" sz="1400" dirty="0">
                <a:solidFill>
                  <a:srgbClr val="222222"/>
                </a:solidFill>
                <a:latin typeface="Arial" panose="020B0604020202020204" pitchFamily="34" charset="0"/>
              </a:rPr>
              <a:t>. University of Pennsylvania Press, 2017.</a:t>
            </a:r>
            <a:endParaRPr lang="el-GR" sz="1400" dirty="0">
              <a:solidFill>
                <a:srgbClr val="222222"/>
              </a:solidFill>
              <a:latin typeface="Arial" panose="020B0604020202020204" pitchFamily="34" charset="0"/>
            </a:endParaRPr>
          </a:p>
          <a:p>
            <a:endParaRPr lang="el-GR" sz="1400" dirty="0">
              <a:solidFill>
                <a:srgbClr val="222222"/>
              </a:solidFill>
              <a:latin typeface="Arial" panose="020B0604020202020204" pitchFamily="34" charset="0"/>
            </a:endParaRPr>
          </a:p>
          <a:p>
            <a:r>
              <a:rPr lang="en-US" sz="1400" dirty="0">
                <a:solidFill>
                  <a:srgbClr val="222222"/>
                </a:solidFill>
                <a:latin typeface="Arial" panose="020B0604020202020204" pitchFamily="34" charset="0"/>
              </a:rPr>
              <a:t>Bajaj, </a:t>
            </a:r>
            <a:r>
              <a:rPr lang="en-US" sz="1400" dirty="0" err="1">
                <a:solidFill>
                  <a:srgbClr val="222222"/>
                </a:solidFill>
                <a:latin typeface="Arial" panose="020B0604020202020204" pitchFamily="34" charset="0"/>
              </a:rPr>
              <a:t>Monisha</a:t>
            </a:r>
            <a:r>
              <a:rPr lang="en-US" sz="1400" dirty="0">
                <a:solidFill>
                  <a:srgbClr val="222222"/>
                </a:solidFill>
                <a:latin typeface="Arial" panose="020B0604020202020204" pitchFamily="34" charset="0"/>
              </a:rPr>
              <a:t>. "Human rights education: Ideology, location, and approaches." </a:t>
            </a:r>
            <a:r>
              <a:rPr lang="en-US" sz="1400" i="1" dirty="0">
                <a:solidFill>
                  <a:srgbClr val="222222"/>
                </a:solidFill>
                <a:latin typeface="Arial" panose="020B0604020202020204" pitchFamily="34" charset="0"/>
              </a:rPr>
              <a:t>Human Rights Quarterly</a:t>
            </a:r>
            <a:r>
              <a:rPr lang="en-US" sz="1400" dirty="0">
                <a:solidFill>
                  <a:srgbClr val="222222"/>
                </a:solidFill>
                <a:latin typeface="Arial" panose="020B0604020202020204" pitchFamily="34" charset="0"/>
              </a:rPr>
              <a:t> (2011): 481-508.</a:t>
            </a:r>
            <a:endParaRPr lang="el-GR" sz="1400" dirty="0">
              <a:solidFill>
                <a:srgbClr val="222222"/>
              </a:solidFill>
              <a:latin typeface="Arial" panose="020B0604020202020204" pitchFamily="34" charset="0"/>
            </a:endParaRPr>
          </a:p>
          <a:p>
            <a:endParaRPr lang="el-GR" sz="1400" dirty="0">
              <a:solidFill>
                <a:srgbClr val="222222"/>
              </a:solidFill>
              <a:latin typeface="Arial" panose="020B0604020202020204" pitchFamily="34" charset="0"/>
            </a:endParaRPr>
          </a:p>
          <a:p>
            <a:r>
              <a:rPr lang="en-US" sz="1400" dirty="0">
                <a:solidFill>
                  <a:srgbClr val="222222"/>
                </a:solidFill>
                <a:latin typeface="Arial" panose="020B0604020202020204" pitchFamily="34" charset="0"/>
              </a:rPr>
              <a:t>Barton, Keith C. "What should we teach about human rights? Implications of international research." </a:t>
            </a:r>
            <a:r>
              <a:rPr lang="en-US" sz="1400" i="1" dirty="0">
                <a:solidFill>
                  <a:srgbClr val="222222"/>
                </a:solidFill>
                <a:latin typeface="Arial" panose="020B0604020202020204" pitchFamily="34" charset="0"/>
              </a:rPr>
              <a:t>Social Education</a:t>
            </a:r>
            <a:r>
              <a:rPr lang="en-US" sz="1400" dirty="0">
                <a:solidFill>
                  <a:srgbClr val="222222"/>
                </a:solidFill>
                <a:latin typeface="Arial" panose="020B0604020202020204" pitchFamily="34" charset="0"/>
              </a:rPr>
              <a:t> 83.4 (2019): 212-216.</a:t>
            </a:r>
            <a:endParaRPr lang="el-GR" sz="1400" dirty="0">
              <a:solidFill>
                <a:srgbClr val="222222"/>
              </a:solidFill>
              <a:latin typeface="Arial" panose="020B0604020202020204" pitchFamily="34" charset="0"/>
            </a:endParaRPr>
          </a:p>
          <a:p>
            <a:endParaRPr lang="el-GR" sz="1400" dirty="0">
              <a:solidFill>
                <a:srgbClr val="222222"/>
              </a:solidFill>
              <a:latin typeface="Arial" panose="020B0604020202020204" pitchFamily="34" charset="0"/>
            </a:endParaRPr>
          </a:p>
          <a:p>
            <a:r>
              <a:rPr lang="en-US" sz="1400" dirty="0">
                <a:solidFill>
                  <a:srgbClr val="222222"/>
                </a:solidFill>
                <a:latin typeface="Arial" panose="020B0604020202020204" pitchFamily="34" charset="0"/>
              </a:rPr>
              <a:t>Baumann-</a:t>
            </a:r>
            <a:r>
              <a:rPr lang="en-US" sz="1400" dirty="0" err="1">
                <a:solidFill>
                  <a:srgbClr val="222222"/>
                </a:solidFill>
                <a:latin typeface="Arial" panose="020B0604020202020204" pitchFamily="34" charset="0"/>
              </a:rPr>
              <a:t>Pauly</a:t>
            </a:r>
            <a:r>
              <a:rPr lang="en-US" sz="1400" dirty="0">
                <a:solidFill>
                  <a:srgbClr val="222222"/>
                </a:solidFill>
                <a:latin typeface="Arial" panose="020B0604020202020204" pitchFamily="34" charset="0"/>
              </a:rPr>
              <a:t>, </a:t>
            </a:r>
            <a:r>
              <a:rPr lang="en-US" sz="1400" dirty="0" err="1">
                <a:solidFill>
                  <a:srgbClr val="222222"/>
                </a:solidFill>
                <a:latin typeface="Arial" panose="020B0604020202020204" pitchFamily="34" charset="0"/>
              </a:rPr>
              <a:t>Dorothée</a:t>
            </a:r>
            <a:r>
              <a:rPr lang="en-US" sz="1400" dirty="0">
                <a:solidFill>
                  <a:srgbClr val="222222"/>
                </a:solidFill>
                <a:latin typeface="Arial" panose="020B0604020202020204" pitchFamily="34" charset="0"/>
              </a:rPr>
              <a:t>, Michael Posner, and Dan </a:t>
            </a:r>
            <a:r>
              <a:rPr lang="en-US" sz="1400" dirty="0" err="1">
                <a:solidFill>
                  <a:srgbClr val="222222"/>
                </a:solidFill>
                <a:latin typeface="Arial" panose="020B0604020202020204" pitchFamily="34" charset="0"/>
              </a:rPr>
              <a:t>LeClair</a:t>
            </a:r>
            <a:r>
              <a:rPr lang="en-US" sz="1400" dirty="0">
                <a:solidFill>
                  <a:srgbClr val="222222"/>
                </a:solidFill>
                <a:latin typeface="Arial" panose="020B0604020202020204" pitchFamily="34" charset="0"/>
              </a:rPr>
              <a:t>. "The Case for Business and Human Rights in Business Education-A Tool Kit." </a:t>
            </a:r>
            <a:r>
              <a:rPr lang="en-US" sz="1400" i="1" dirty="0">
                <a:solidFill>
                  <a:srgbClr val="222222"/>
                </a:solidFill>
                <a:latin typeface="Arial" panose="020B0604020202020204" pitchFamily="34" charset="0"/>
              </a:rPr>
              <a:t>NYU Stern School of Business Forthcoming</a:t>
            </a:r>
            <a:r>
              <a:rPr lang="en-US" sz="1400" dirty="0">
                <a:solidFill>
                  <a:srgbClr val="222222"/>
                </a:solidFill>
                <a:latin typeface="Arial" panose="020B0604020202020204" pitchFamily="34" charset="0"/>
              </a:rPr>
              <a:t> (2020).</a:t>
            </a:r>
          </a:p>
          <a:p>
            <a:endParaRPr lang="el-GR" sz="1400" dirty="0">
              <a:solidFill>
                <a:srgbClr val="222222"/>
              </a:solidFill>
              <a:latin typeface="Arial" panose="020B0604020202020204" pitchFamily="34" charset="0"/>
            </a:endParaRPr>
          </a:p>
          <a:p>
            <a:r>
              <a:rPr lang="en-US" sz="1400" dirty="0">
                <a:solidFill>
                  <a:srgbClr val="222222"/>
                </a:solidFill>
                <a:latin typeface="Arial" panose="020B0604020202020204" pitchFamily="34" charset="0"/>
              </a:rPr>
              <a:t>Brander, Patricia. Compass: Manual for human rights education with young people. Council of Europe, 2012.</a:t>
            </a:r>
          </a:p>
          <a:p>
            <a:endParaRPr lang="el-GR" sz="1400" dirty="0">
              <a:solidFill>
                <a:srgbClr val="222222"/>
              </a:solidFill>
              <a:latin typeface="Arial" panose="020B0604020202020204" pitchFamily="34" charset="0"/>
            </a:endParaRPr>
          </a:p>
          <a:p>
            <a:r>
              <a:rPr lang="en-US" sz="1400" dirty="0" err="1">
                <a:solidFill>
                  <a:srgbClr val="222222"/>
                </a:solidFill>
                <a:latin typeface="Arial" panose="020B0604020202020204" pitchFamily="34" charset="0"/>
              </a:rPr>
              <a:t>Burridge</a:t>
            </a:r>
            <a:r>
              <a:rPr lang="en-US" sz="1400" dirty="0">
                <a:solidFill>
                  <a:srgbClr val="222222"/>
                </a:solidFill>
                <a:latin typeface="Arial" panose="020B0604020202020204" pitchFamily="34" charset="0"/>
              </a:rPr>
              <a:t>, Nina, et al. "Human rights education in the school curriculum." (2013).</a:t>
            </a:r>
            <a:endParaRPr lang="el-GR" sz="1400" dirty="0">
              <a:solidFill>
                <a:srgbClr val="222222"/>
              </a:solidFill>
              <a:latin typeface="Arial" panose="020B0604020202020204" pitchFamily="34" charset="0"/>
            </a:endParaRPr>
          </a:p>
          <a:p>
            <a:endParaRPr lang="el-GR" sz="1400" dirty="0">
              <a:solidFill>
                <a:srgbClr val="222222"/>
              </a:solidFill>
              <a:latin typeface="Arial" panose="020B0604020202020204" pitchFamily="34" charset="0"/>
            </a:endParaRPr>
          </a:p>
          <a:p>
            <a:r>
              <a:rPr lang="en-US" sz="1400" dirty="0">
                <a:solidFill>
                  <a:srgbClr val="222222"/>
                </a:solidFill>
                <a:latin typeface="Arial" panose="020B0604020202020204" pitchFamily="34" charset="0"/>
              </a:rPr>
              <a:t>Choudhury, </a:t>
            </a:r>
            <a:r>
              <a:rPr lang="en-US" sz="1400" dirty="0" err="1">
                <a:solidFill>
                  <a:srgbClr val="222222"/>
                </a:solidFill>
                <a:latin typeface="Arial" panose="020B0604020202020204" pitchFamily="34" charset="0"/>
              </a:rPr>
              <a:t>Topu</a:t>
            </a:r>
            <a:r>
              <a:rPr lang="en-US" sz="1400" dirty="0">
                <a:solidFill>
                  <a:srgbClr val="222222"/>
                </a:solidFill>
                <a:latin typeface="Arial" panose="020B0604020202020204" pitchFamily="34" charset="0"/>
              </a:rPr>
              <a:t>. "Human Rights Education as a Means of Ensuring the Observance of Human Rights." </a:t>
            </a:r>
            <a:r>
              <a:rPr lang="en-US" sz="1400" i="1" dirty="0">
                <a:solidFill>
                  <a:srgbClr val="222222"/>
                </a:solidFill>
                <a:latin typeface="Arial" panose="020B0604020202020204" pitchFamily="34" charset="0"/>
              </a:rPr>
              <a:t>International Journal of Scientific and Research Publications</a:t>
            </a:r>
            <a:r>
              <a:rPr lang="en-US" sz="1400" dirty="0">
                <a:solidFill>
                  <a:srgbClr val="222222"/>
                </a:solidFill>
                <a:latin typeface="Arial" panose="020B0604020202020204" pitchFamily="34" charset="0"/>
              </a:rPr>
              <a:t> 3.3 (2013).</a:t>
            </a:r>
            <a:endParaRPr lang="el-GR" sz="1400" dirty="0">
              <a:solidFill>
                <a:srgbClr val="222222"/>
              </a:solidFill>
              <a:latin typeface="Arial" panose="020B0604020202020204" pitchFamily="34" charset="0"/>
            </a:endParaRPr>
          </a:p>
          <a:p>
            <a:endParaRPr lang="el-GR" sz="1400" dirty="0">
              <a:solidFill>
                <a:srgbClr val="222222"/>
              </a:solidFill>
              <a:latin typeface="Arial" panose="020B0604020202020204" pitchFamily="34" charset="0"/>
            </a:endParaRPr>
          </a:p>
          <a:p>
            <a:r>
              <a:rPr lang="en-US" sz="1400" dirty="0">
                <a:solidFill>
                  <a:srgbClr val="222222"/>
                </a:solidFill>
                <a:latin typeface="Arial" panose="020B0604020202020204" pitchFamily="34" charset="0"/>
              </a:rPr>
              <a:t>Evolution of Human Rights Education Models: Theory, Research, Praxis, p. 16,17,21. </a:t>
            </a:r>
            <a:endParaRPr lang="el-GR" sz="1400" dirty="0">
              <a:solidFill>
                <a:srgbClr val="222222"/>
              </a:solidFill>
              <a:latin typeface="Arial" panose="020B0604020202020204" pitchFamily="34" charset="0"/>
            </a:endParaRPr>
          </a:p>
          <a:p>
            <a:endParaRPr lang="en-US" sz="1400" dirty="0">
              <a:solidFill>
                <a:srgbClr val="222222"/>
              </a:solidFill>
              <a:latin typeface="Arial" panose="020B0604020202020204" pitchFamily="34" charset="0"/>
            </a:endParaRPr>
          </a:p>
          <a:p>
            <a:r>
              <a:rPr lang="en-US" sz="1400" dirty="0">
                <a:solidFill>
                  <a:srgbClr val="222222"/>
                </a:solidFill>
                <a:latin typeface="Arial" panose="020B0604020202020204" pitchFamily="34" charset="0"/>
              </a:rPr>
              <a:t>Flowers, Nancy. "Human Rights Educators’ Network, Amnesty International USA] und </a:t>
            </a:r>
            <a:r>
              <a:rPr lang="en-US" sz="1400" dirty="0" err="1">
                <a:solidFill>
                  <a:srgbClr val="222222"/>
                </a:solidFill>
                <a:latin typeface="Arial" panose="020B0604020202020204" pitchFamily="34" charset="0"/>
              </a:rPr>
              <a:t>Rudelius</a:t>
            </a:r>
            <a:r>
              <a:rPr lang="en-US" sz="1400" dirty="0">
                <a:solidFill>
                  <a:srgbClr val="222222"/>
                </a:solidFill>
                <a:latin typeface="Arial" panose="020B0604020202020204" pitchFamily="34" charset="0"/>
              </a:rPr>
              <a:t>-Palmer, Kristi [Partners in Human Rights Education](1999)." </a:t>
            </a:r>
            <a:r>
              <a:rPr lang="en-US" sz="1400" i="1" dirty="0">
                <a:solidFill>
                  <a:srgbClr val="222222"/>
                </a:solidFill>
                <a:latin typeface="Arial" panose="020B0604020202020204" pitchFamily="34" charset="0"/>
              </a:rPr>
              <a:t>Internet: http://hrusa. law. </a:t>
            </a:r>
            <a:r>
              <a:rPr lang="en-US" sz="1400" i="1" dirty="0" err="1">
                <a:solidFill>
                  <a:srgbClr val="222222"/>
                </a:solidFill>
                <a:latin typeface="Arial" panose="020B0604020202020204" pitchFamily="34" charset="0"/>
              </a:rPr>
              <a:t>umn</a:t>
            </a:r>
            <a:r>
              <a:rPr lang="en-US" sz="1400" i="1" dirty="0">
                <a:solidFill>
                  <a:srgbClr val="222222"/>
                </a:solidFill>
                <a:latin typeface="Arial" panose="020B0604020202020204" pitchFamily="34" charset="0"/>
              </a:rPr>
              <a:t>. </a:t>
            </a:r>
            <a:r>
              <a:rPr lang="en-US" sz="1400" i="1" dirty="0" err="1">
                <a:solidFill>
                  <a:srgbClr val="222222"/>
                </a:solidFill>
                <a:latin typeface="Arial" panose="020B0604020202020204" pitchFamily="34" charset="0"/>
              </a:rPr>
              <a:t>edu</a:t>
            </a:r>
            <a:r>
              <a:rPr lang="en-US" sz="1400" i="1" dirty="0">
                <a:solidFill>
                  <a:srgbClr val="222222"/>
                </a:solidFill>
                <a:latin typeface="Arial" panose="020B0604020202020204" pitchFamily="34" charset="0"/>
              </a:rPr>
              <a:t>/</a:t>
            </a:r>
            <a:r>
              <a:rPr lang="en-US" sz="1400" i="1" dirty="0" err="1">
                <a:solidFill>
                  <a:srgbClr val="222222"/>
                </a:solidFill>
                <a:latin typeface="Arial" panose="020B0604020202020204" pitchFamily="34" charset="0"/>
              </a:rPr>
              <a:t>hrh</a:t>
            </a:r>
            <a:r>
              <a:rPr lang="en-US" sz="1400" i="1" dirty="0">
                <a:solidFill>
                  <a:srgbClr val="222222"/>
                </a:solidFill>
                <a:latin typeface="Arial" panose="020B0604020202020204" pitchFamily="34" charset="0"/>
              </a:rPr>
              <a:t>-and-n/Part-2/HRE-intro. </a:t>
            </a:r>
            <a:r>
              <a:rPr lang="en-US" sz="1400" i="1" dirty="0" err="1">
                <a:solidFill>
                  <a:srgbClr val="222222"/>
                </a:solidFill>
                <a:latin typeface="Arial" panose="020B0604020202020204" pitchFamily="34" charset="0"/>
              </a:rPr>
              <a:t>htm</a:t>
            </a:r>
            <a:r>
              <a:rPr lang="en-US" sz="1400" dirty="0">
                <a:solidFill>
                  <a:srgbClr val="222222"/>
                </a:solidFill>
                <a:latin typeface="Arial" panose="020B0604020202020204" pitchFamily="34" charset="0"/>
              </a:rPr>
              <a:t>.</a:t>
            </a:r>
            <a:endParaRPr lang="el-GR" sz="1400" dirty="0">
              <a:solidFill>
                <a:srgbClr val="222222"/>
              </a:solidFill>
              <a:latin typeface="Arial" panose="020B0604020202020204" pitchFamily="34" charset="0"/>
            </a:endParaRPr>
          </a:p>
          <a:p>
            <a:r>
              <a:rPr lang="en-US" sz="1400" dirty="0">
                <a:solidFill>
                  <a:srgbClr val="222222"/>
                </a:solidFill>
                <a:latin typeface="Arial" panose="020B0604020202020204" pitchFamily="34" charset="0"/>
              </a:rPr>
              <a:t>Flowers, Nancy, Maria </a:t>
            </a:r>
            <a:r>
              <a:rPr lang="en-US" sz="1400" dirty="0" err="1">
                <a:solidFill>
                  <a:srgbClr val="222222"/>
                </a:solidFill>
                <a:latin typeface="Arial" panose="020B0604020202020204" pitchFamily="34" charset="0"/>
              </a:rPr>
              <a:t>Emìlia</a:t>
            </a:r>
            <a:r>
              <a:rPr lang="en-US" sz="1400" dirty="0">
                <a:solidFill>
                  <a:srgbClr val="222222"/>
                </a:solidFill>
                <a:latin typeface="Arial" panose="020B0604020202020204" pitchFamily="34" charset="0"/>
              </a:rPr>
              <a:t> </a:t>
            </a:r>
            <a:r>
              <a:rPr lang="en-US" sz="1400" dirty="0" err="1">
                <a:solidFill>
                  <a:srgbClr val="222222"/>
                </a:solidFill>
                <a:latin typeface="Arial" panose="020B0604020202020204" pitchFamily="34" charset="0"/>
              </a:rPr>
              <a:t>Brederode</a:t>
            </a:r>
            <a:r>
              <a:rPr lang="en-US" sz="1400" dirty="0">
                <a:solidFill>
                  <a:srgbClr val="222222"/>
                </a:solidFill>
                <a:latin typeface="Arial" panose="020B0604020202020204" pitchFamily="34" charset="0"/>
              </a:rPr>
              <a:t> Santos, and </a:t>
            </a:r>
            <a:r>
              <a:rPr lang="en-US" sz="1400" dirty="0" err="1">
                <a:solidFill>
                  <a:srgbClr val="222222"/>
                </a:solidFill>
                <a:latin typeface="Arial" panose="020B0604020202020204" pitchFamily="34" charset="0"/>
              </a:rPr>
              <a:t>Zsuzsanna</a:t>
            </a:r>
            <a:r>
              <a:rPr lang="en-US" sz="1400" dirty="0">
                <a:solidFill>
                  <a:srgbClr val="222222"/>
                </a:solidFill>
                <a:latin typeface="Arial" panose="020B0604020202020204" pitchFamily="34" charset="0"/>
              </a:rPr>
              <a:t> </a:t>
            </a:r>
            <a:r>
              <a:rPr lang="en-US" sz="1400" dirty="0" err="1">
                <a:solidFill>
                  <a:srgbClr val="222222"/>
                </a:solidFill>
                <a:latin typeface="Arial" panose="020B0604020202020204" pitchFamily="34" charset="0"/>
              </a:rPr>
              <a:t>Szelényi</a:t>
            </a:r>
            <a:r>
              <a:rPr lang="en-US" sz="1400" dirty="0">
                <a:solidFill>
                  <a:srgbClr val="222222"/>
                </a:solidFill>
                <a:latin typeface="Arial" panose="020B0604020202020204" pitchFamily="34" charset="0"/>
              </a:rPr>
              <a:t>. </a:t>
            </a:r>
            <a:r>
              <a:rPr lang="en-US" sz="1400" i="1" dirty="0" err="1">
                <a:solidFill>
                  <a:srgbClr val="222222"/>
                </a:solidFill>
                <a:latin typeface="Arial" panose="020B0604020202020204" pitchFamily="34" charset="0"/>
              </a:rPr>
              <a:t>Compasito</a:t>
            </a:r>
            <a:r>
              <a:rPr lang="en-US" sz="1400" i="1" dirty="0">
                <a:solidFill>
                  <a:srgbClr val="222222"/>
                </a:solidFill>
                <a:latin typeface="Arial" panose="020B0604020202020204" pitchFamily="34" charset="0"/>
              </a:rPr>
              <a:t>: Manual on human rights education for children</a:t>
            </a:r>
            <a:r>
              <a:rPr lang="en-US" sz="1400" dirty="0">
                <a:solidFill>
                  <a:srgbClr val="222222"/>
                </a:solidFill>
                <a:latin typeface="Arial" panose="020B0604020202020204" pitchFamily="34" charset="0"/>
              </a:rPr>
              <a:t>. Vol. 918. Council of Europe, 2007.</a:t>
            </a:r>
            <a:endParaRPr lang="el-GR" sz="1400" dirty="0"/>
          </a:p>
          <a:p>
            <a:endParaRPr lang="el-GR" sz="1400" dirty="0"/>
          </a:p>
          <a:p>
            <a:endParaRPr lang="el-GR" sz="1400" dirty="0"/>
          </a:p>
          <a:p>
            <a:endParaRPr lang="el-GR" sz="1400" dirty="0"/>
          </a:p>
          <a:p>
            <a:endParaRPr lang="el-GR" sz="1400" dirty="0"/>
          </a:p>
          <a:p>
            <a:endParaRPr lang="el-GR" sz="1400" dirty="0">
              <a:solidFill>
                <a:srgbClr val="222222"/>
              </a:solidFill>
              <a:latin typeface="Arial" panose="020B0604020202020204" pitchFamily="34" charset="0"/>
            </a:endParaRPr>
          </a:p>
          <a:p>
            <a:endParaRPr lang="el-GR" sz="1400" dirty="0"/>
          </a:p>
        </p:txBody>
      </p:sp>
    </p:spTree>
    <p:extLst>
      <p:ext uri="{BB962C8B-B14F-4D97-AF65-F5344CB8AC3E}">
        <p14:creationId xmlns:p14="http://schemas.microsoft.com/office/powerpoint/2010/main" val="93724912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685</TotalTime>
  <Words>1479</Words>
  <Application>Microsoft Office PowerPoint</Application>
  <PresentationFormat>Ευρεία οθόνη</PresentationFormat>
  <Paragraphs>150</Paragraphs>
  <Slides>11</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11</vt:i4>
      </vt:variant>
    </vt:vector>
  </HeadingPairs>
  <TitlesOfParts>
    <vt:vector size="18" baseType="lpstr">
      <vt:lpstr>Arial</vt:lpstr>
      <vt:lpstr>Calibri</vt:lpstr>
      <vt:lpstr>Calibri Light</vt:lpstr>
      <vt:lpstr>Open sans</vt:lpstr>
      <vt:lpstr>Times New Roman</vt:lpstr>
      <vt:lpstr>Wingdings</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312 Konstantina</dc:creator>
  <cp:lastModifiedBy>Kwnstantina K</cp:lastModifiedBy>
  <cp:revision>53</cp:revision>
  <dcterms:created xsi:type="dcterms:W3CDTF">2023-02-16T10:47:47Z</dcterms:created>
  <dcterms:modified xsi:type="dcterms:W3CDTF">2023-02-17T15:46:59Z</dcterms:modified>
</cp:coreProperties>
</file>