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91"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6" r:id="rId32"/>
    <p:sldId id="287" r:id="rId33"/>
    <p:sldId id="288" r:id="rId34"/>
    <p:sldId id="285" r:id="rId35"/>
    <p:sldId id="292" r:id="rId36"/>
    <p:sldId id="289" r:id="rId37"/>
    <p:sldId id="290" r:id="rId38"/>
    <p:sldId id="293" r:id="rId39"/>
    <p:sldId id="294" r:id="rId40"/>
    <p:sldId id="295" r:id="rId41"/>
    <p:sldId id="296" r:id="rId42"/>
    <p:sldId id="297" r:id="rId43"/>
    <p:sldId id="298" r:id="rId44"/>
    <p:sldId id="299" r:id="rId45"/>
    <p:sldId id="300" r:id="rId4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3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t>10/1/2016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844017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t>10/1/2016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3648972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t>10/1/2016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995312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t>10/1/2016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162902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D5E2A3-627C-4966-9C8D-AECF416C0807}" type="datetimeFigureOut">
              <a:rPr lang="el-GR" smtClean="0"/>
              <a:t>10/1/2016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154471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E5D5E2A3-627C-4966-9C8D-AECF416C0807}" type="datetimeFigureOut">
              <a:rPr lang="el-GR" smtClean="0"/>
              <a:t>10/1/2016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412147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E5D5E2A3-627C-4966-9C8D-AECF416C0807}" type="datetimeFigureOut">
              <a:rPr lang="el-GR" smtClean="0"/>
              <a:t>10/1/2016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4076168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E5D5E2A3-627C-4966-9C8D-AECF416C0807}" type="datetimeFigureOut">
              <a:rPr lang="el-GR" smtClean="0"/>
              <a:t>10/1/2016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2480270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D5E2A3-627C-4966-9C8D-AECF416C0807}" type="datetimeFigureOut">
              <a:rPr lang="el-GR" smtClean="0"/>
              <a:t>10/1/2016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1200760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D5E2A3-627C-4966-9C8D-AECF416C0807}" type="datetimeFigureOut">
              <a:rPr lang="el-GR" smtClean="0"/>
              <a:t>10/1/2016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3939482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D5E2A3-627C-4966-9C8D-AECF416C0807}" type="datetimeFigureOut">
              <a:rPr lang="el-GR" smtClean="0"/>
              <a:t>10/1/2016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78199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D5E2A3-627C-4966-9C8D-AECF416C0807}" type="datetimeFigureOut">
              <a:rPr lang="el-GR" smtClean="0"/>
              <a:t>10/1/2016</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07EFD1-3864-4DD3-8C6F-BE546EA4E5FD}" type="slidenum">
              <a:rPr lang="el-GR" smtClean="0"/>
              <a:t>‹#›</a:t>
            </a:fld>
            <a:endParaRPr lang="el-GR"/>
          </a:p>
        </p:txBody>
      </p:sp>
    </p:spTree>
    <p:extLst>
      <p:ext uri="{BB962C8B-B14F-4D97-AF65-F5344CB8AC3E}">
        <p14:creationId xmlns:p14="http://schemas.microsoft.com/office/powerpoint/2010/main" val="4276872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3"/>
            <a:ext cx="7772400" cy="2763738"/>
          </a:xfrm>
        </p:spPr>
        <p:txBody>
          <a:bodyPr>
            <a:normAutofit fontScale="90000"/>
          </a:bodyPr>
          <a:lstStyle/>
          <a:p>
            <a:pPr hangingPunct="0"/>
            <a:r>
              <a:rPr lang="el-GR" b="1" dirty="0" smtClean="0"/>
              <a:t> </a:t>
            </a:r>
            <a:r>
              <a:rPr lang="el-GR" dirty="0" smtClean="0"/>
              <a:t/>
            </a:r>
            <a:br>
              <a:rPr lang="el-GR" dirty="0" smtClean="0"/>
            </a:br>
            <a:r>
              <a:rPr lang="el-GR" b="1" dirty="0" smtClean="0"/>
              <a:t> </a:t>
            </a:r>
            <a:r>
              <a:rPr lang="el-GR" dirty="0" smtClean="0"/>
              <a:t/>
            </a:r>
            <a:br>
              <a:rPr lang="el-GR" dirty="0" smtClean="0"/>
            </a:br>
            <a:r>
              <a:rPr lang="el-GR" dirty="0" smtClean="0"/>
              <a:t>Η ΣΥΜΒΟΛΗ ΤΩΝ ΑΔΗΛΩΝ ΠΟΡΩΝ ΣΤΗΝ ΑΝΑΠΤΥΞΗ ΤΗΣ ΕΛΛΗΝΙΚΗΣ ΟΙΚΟΝΟΝΟΜΙΑΣ </a:t>
            </a:r>
            <a:br>
              <a:rPr lang="el-GR" dirty="0" smtClean="0"/>
            </a:br>
            <a:r>
              <a:rPr lang="el-GR" b="1" dirty="0" smtClean="0"/>
              <a:t> </a:t>
            </a:r>
            <a:r>
              <a:rPr lang="el-GR" dirty="0" smtClean="0"/>
              <a:t/>
            </a:r>
            <a:br>
              <a:rPr lang="el-GR" dirty="0" smtClean="0"/>
            </a:br>
            <a:endParaRPr lang="el-GR" dirty="0"/>
          </a:p>
        </p:txBody>
      </p:sp>
      <p:sp>
        <p:nvSpPr>
          <p:cNvPr id="3" name="Subtitle 2"/>
          <p:cNvSpPr>
            <a:spLocks noGrp="1"/>
          </p:cNvSpPr>
          <p:nvPr>
            <p:ph type="subTitle" idx="1"/>
          </p:nvPr>
        </p:nvSpPr>
        <p:spPr/>
        <p:txBody>
          <a:bodyPr>
            <a:normAutofit/>
          </a:bodyPr>
          <a:lstStyle/>
          <a:p>
            <a:r>
              <a:rPr lang="el-GR" sz="2800" dirty="0" smtClean="0"/>
              <a:t>ΚΕΦΑΛΑΙΟ </a:t>
            </a:r>
            <a:r>
              <a:rPr lang="el-GR" sz="2800" dirty="0" smtClean="0"/>
              <a:t>ΙΙ</a:t>
            </a:r>
            <a:r>
              <a:rPr lang="el-GR" sz="2800" dirty="0" smtClean="0"/>
              <a:t>: Η ΣΥΜΒΟΛΗ </a:t>
            </a:r>
            <a:r>
              <a:rPr lang="el-GR" sz="2800" dirty="0" smtClean="0"/>
              <a:t>ΤΟΥ ΤΟΥΡΙΣΤΙΚΟΥ ΣΥΝΑΛΛΑΓΜΑΤΟΣ</a:t>
            </a:r>
            <a:endParaRPr lang="el-GR" sz="2800" dirty="0"/>
          </a:p>
        </p:txBody>
      </p:sp>
    </p:spTree>
    <p:extLst>
      <p:ext uri="{BB962C8B-B14F-4D97-AF65-F5344CB8AC3E}">
        <p14:creationId xmlns:p14="http://schemas.microsoft.com/office/powerpoint/2010/main" val="1484122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784976" cy="6370975"/>
          </a:xfrm>
          <a:prstGeom prst="rect">
            <a:avLst/>
          </a:prstGeom>
        </p:spPr>
        <p:txBody>
          <a:bodyPr wrap="square">
            <a:spAutoFit/>
          </a:bodyPr>
          <a:lstStyle/>
          <a:p>
            <a:pPr hangingPunct="0"/>
            <a:r>
              <a:rPr lang="el-GR" sz="2400" dirty="0"/>
              <a:t>Ο τουρισμός αυξάνει σταθερά τη συμβολή του στο σύνολο των άδηλων πόρων, όπως και των εσόδων του ισοζυγίου τρεχουσών συναλλαγών, παρά την εντυπωσιακή αύξηση των εξαγωγών της χώρας αυτήν την περίοδο. Επιπλέον, φαίνεται ότι αυξάνει και το ποσοστό των τουριστικών συναλλαγματικών εισπράξεων στις εξωτερικές πληρωμές της χώρας. Χωρίς τον τουρισμό, το έλλειμμα του ισοζυγίου τρεχουσών συναλλαγών θα ήταν ανεξέλεγκτο και η χώρα θα είχε οδηγηθεί σε χρεοκοπία.  </a:t>
            </a:r>
            <a:endParaRPr lang="el-GR" sz="2400" dirty="0" smtClean="0"/>
          </a:p>
          <a:p>
            <a:pPr hangingPunct="0"/>
            <a:r>
              <a:rPr lang="el-GR" sz="2400" dirty="0"/>
              <a:t> 	Από τον πίνακα 31 φαίνεται καθαρά ότι οι τουριστικές εισπράξεις έχουν σημαντικότατο σταθεροποιητικό αποτέλεσμα στο ισοζύγιο τρεχουσών συναλλαγών, το έλλειμμα του οποίου θα ήταν πολύ μεγαλύτερο χωρίς αυτές.  Πέρα, όμως, από το γεγονός ότι η ανάπτυξη του τουρισμού  ήταν πολύ θετική για το ισοζύγιο πληρωμών, θα πρέπει να λάβει κανείς υπόψη το ότι το μέγεθος των συναλλαγματικών εισπράξεων από το διεθνή τουρισμό, με βάση τα επίσημα στοιχεία, είναι ασφαλώς υποεκτιμημένο, για τους εξής,  κυρίως, λόγους:</a:t>
            </a:r>
            <a:endParaRPr lang="el-GR" sz="2400" dirty="0"/>
          </a:p>
        </p:txBody>
      </p:sp>
    </p:spTree>
    <p:extLst>
      <p:ext uri="{BB962C8B-B14F-4D97-AF65-F5344CB8AC3E}">
        <p14:creationId xmlns:p14="http://schemas.microsoft.com/office/powerpoint/2010/main" val="655743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99392"/>
            <a:ext cx="8784976" cy="6370975"/>
          </a:xfrm>
          <a:prstGeom prst="rect">
            <a:avLst/>
          </a:prstGeom>
        </p:spPr>
        <p:txBody>
          <a:bodyPr wrap="square">
            <a:spAutoFit/>
          </a:bodyPr>
          <a:lstStyle/>
          <a:p>
            <a:pPr marL="342900" indent="-342900" hangingPunct="0">
              <a:buFont typeface="Arial" pitchFamily="34" charset="0"/>
              <a:buChar char="•"/>
            </a:pPr>
            <a:r>
              <a:rPr lang="el-GR" sz="2400" dirty="0"/>
              <a:t> </a:t>
            </a:r>
            <a:r>
              <a:rPr lang="el-GR" sz="2400" dirty="0" smtClean="0"/>
              <a:t>Οι </a:t>
            </a:r>
            <a:r>
              <a:rPr lang="el-GR" sz="2400" dirty="0"/>
              <a:t>συναλλαγματικές εισπράξεις υπολογίζονται επίσημα με βάση το τραπεζικό σύστημα, αφού οι ξένοι τουρίστες </a:t>
            </a:r>
            <a:r>
              <a:rPr lang="el-GR" sz="2400" dirty="0" smtClean="0"/>
              <a:t>αλλάζουν </a:t>
            </a:r>
            <a:r>
              <a:rPr lang="el-GR" sz="2400" dirty="0"/>
              <a:t>χρήματα στις τράπεζες. Με βάση αυτήν τη μέθοδο υπολογισμού, όμως, δεν υπολογίζονται τα χρηματικά ποσά που αλλάζονται στη μαύρη αγορά ή οι συναλλαγές των τουριστών απευθείας σε ξένο </a:t>
            </a:r>
            <a:r>
              <a:rPr lang="el-GR" sz="2400" dirty="0" smtClean="0"/>
              <a:t>συνάλλαγμα. </a:t>
            </a:r>
            <a:r>
              <a:rPr lang="el-GR" sz="2400" dirty="0"/>
              <a:t>Ακόμη, με το σύστημα αυτό, δεν συνυπολογίζονται στις τουριστικές εισπράξεις, οι συναλλαγές των τουριστών με πιστωτικές κάρτες κ.λπ., οι προαγορές που γίνονται από τους ξένους τουριστικούς πράκτορες, τα χρηματικά ποσά που δαπανούνται για τη μίσθωση κρουαζιερόπλοιων κ.λπ. Παρόλο που ο τελικός υπολογισμός των συνολικών συναλλαγματικών εισπράξεων μπορεί να είναι, σε γενικές γραμμές, σωστός με βάση το τραπεζικό σύστημα, το τμήμα των συναλλαγματικών εισπράξεων που καταχωρούνται στο τουριστικό ισοζύγιο  </a:t>
            </a:r>
            <a:r>
              <a:rPr lang="el-GR" sz="2400" dirty="0" smtClean="0"/>
              <a:t>υπολογίζεται, </a:t>
            </a:r>
            <a:r>
              <a:rPr lang="el-GR" sz="2400" dirty="0"/>
              <a:t>ότι για το 1990 τουλάχιστον ήταν κατά 100% υποεκτιμημένο, αφού όλα τα παραπάνω ποσά καταχωρούνται σε άλλα ισοζύγια εκτός του τουριστικού. </a:t>
            </a:r>
          </a:p>
        </p:txBody>
      </p:sp>
    </p:spTree>
    <p:extLst>
      <p:ext uri="{BB962C8B-B14F-4D97-AF65-F5344CB8AC3E}">
        <p14:creationId xmlns:p14="http://schemas.microsoft.com/office/powerpoint/2010/main" val="301704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99392"/>
            <a:ext cx="8712968" cy="7109639"/>
          </a:xfrm>
          <a:prstGeom prst="rect">
            <a:avLst/>
          </a:prstGeom>
        </p:spPr>
        <p:txBody>
          <a:bodyPr wrap="square">
            <a:spAutoFit/>
          </a:bodyPr>
          <a:lstStyle/>
          <a:p>
            <a:pPr hangingPunct="0"/>
            <a:r>
              <a:rPr lang="el-GR" sz="2400" dirty="0" smtClean="0"/>
              <a:t>      </a:t>
            </a:r>
            <a:r>
              <a:rPr lang="el-GR" sz="2400" dirty="0"/>
              <a:t>Η υποεκτίμηση των τουριστικών εισπράξεων για το 2002 </a:t>
            </a:r>
            <a:endParaRPr lang="el-GR" sz="2400" dirty="0" smtClean="0"/>
          </a:p>
          <a:p>
            <a:pPr hangingPunct="0"/>
            <a:r>
              <a:rPr lang="el-GR" sz="2400" dirty="0"/>
              <a:t> </a:t>
            </a:r>
            <a:r>
              <a:rPr lang="el-GR" sz="2400" dirty="0" smtClean="0"/>
              <a:t>     υπολογίζεται </a:t>
            </a:r>
            <a:r>
              <a:rPr lang="el-GR" sz="2400" dirty="0"/>
              <a:t>στο 15% επιπλέον των στοιχείων της Τράπεζας της </a:t>
            </a:r>
            <a:endParaRPr lang="el-GR" sz="2400" dirty="0" smtClean="0"/>
          </a:p>
          <a:p>
            <a:pPr hangingPunct="0"/>
            <a:r>
              <a:rPr lang="el-GR" sz="2400" dirty="0"/>
              <a:t> </a:t>
            </a:r>
            <a:r>
              <a:rPr lang="el-GR" sz="2400" dirty="0" smtClean="0"/>
              <a:t>     Ελλάδας</a:t>
            </a:r>
            <a:r>
              <a:rPr lang="el-GR" sz="2400" dirty="0"/>
              <a:t>, ένα ποσό δηλαδή της τάξης των 11.859 εκατομμυρίων </a:t>
            </a:r>
            <a:endParaRPr lang="el-GR" sz="2400" dirty="0" smtClean="0"/>
          </a:p>
          <a:p>
            <a:pPr hangingPunct="0"/>
            <a:r>
              <a:rPr lang="el-GR" sz="2400" dirty="0"/>
              <a:t> </a:t>
            </a:r>
            <a:r>
              <a:rPr lang="el-GR" sz="2400" dirty="0" smtClean="0"/>
              <a:t>     ευρώ</a:t>
            </a:r>
            <a:r>
              <a:rPr lang="el-GR" sz="2400" dirty="0"/>
              <a:t>. </a:t>
            </a:r>
          </a:p>
          <a:p>
            <a:pPr marL="342900" lvl="0" indent="-342900" hangingPunct="0">
              <a:buFont typeface="Arial" pitchFamily="34" charset="0"/>
              <a:buChar char="•"/>
            </a:pPr>
            <a:r>
              <a:rPr lang="el-GR" sz="2400" dirty="0" smtClean="0"/>
              <a:t>Αυτό </a:t>
            </a:r>
            <a:r>
              <a:rPr lang="el-GR" sz="2400" dirty="0"/>
              <a:t>που εξετάστηκε παραπάνω, αφορά τη συνολική επίδραση των τουριστικών συναλλαγματικών εισπράξεων στο ισοζύγιο πληρωμών.  Γενικά θεωρείται λάθος η αφαίρεση των πληρωμών σε ξένο συνάλλαγμα που προκαλούνται από τους έλληνες τουρίστες στο εξωτερικό, από τις συναλλαγματικές τουριστικές εισπράξεις, προκειμένου να καταλήξει κανείς στο καθαρό τουριστικό ισοζύγιο (εκτός αν η δαπάνη αυτή προκαλείται από την παρουσία των ξένων τουριστών στην </a:t>
            </a:r>
            <a:r>
              <a:rPr lang="el-GR" sz="2400" dirty="0" smtClean="0"/>
              <a:t>Ελλάδα). </a:t>
            </a:r>
            <a:r>
              <a:rPr lang="el-GR" sz="2400" dirty="0"/>
              <a:t>Κανονικά, θα πρέπει κανείς να αφαιρέσει το συνολικό συναλλαγματικό κόστος του τουρισμού από το σύνολο των τουριστικών εισπράξεων για να υπολογίσει την καθαρή επίδραση του τουρισμού στο ισοζύγιο πληρωμών.</a:t>
            </a:r>
          </a:p>
          <a:p>
            <a:r>
              <a:rPr lang="el-GR" sz="2400" dirty="0"/>
              <a:t>	Όσον αφορά την παραπάνω παρατήρηση, εκτιμάται ότι το κόστος σε ξένο συνάλλαγμα που πρέπει να αποδοθεί στον τουρισμό, είναι μάλλον αμελητέο. </a:t>
            </a:r>
            <a:r>
              <a:rPr lang="el-GR" sz="2400" dirty="0"/>
              <a:t> </a:t>
            </a:r>
          </a:p>
        </p:txBody>
      </p:sp>
    </p:spTree>
    <p:extLst>
      <p:ext uri="{BB962C8B-B14F-4D97-AF65-F5344CB8AC3E}">
        <p14:creationId xmlns:p14="http://schemas.microsoft.com/office/powerpoint/2010/main" val="2639890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856984" cy="7109639"/>
          </a:xfrm>
          <a:prstGeom prst="rect">
            <a:avLst/>
          </a:prstGeom>
        </p:spPr>
        <p:txBody>
          <a:bodyPr wrap="square">
            <a:spAutoFit/>
          </a:bodyPr>
          <a:lstStyle/>
          <a:p>
            <a:pPr hangingPunct="0"/>
            <a:r>
              <a:rPr lang="el-GR" sz="2400" dirty="0"/>
              <a:t>Ο υπολογισμός του συναλλαγματικού κόστους του τουρισμού αποτελεί εξαιρετικά δύσκολο έργο, γιατί προϋποθέτει ότι είναι σε θέση κανείς να διακρίνει το είδος και το ποσοστό όλων των εγχώριων αγαθών και υπηρεσιών που καταναλώνονται από τους ξένους τουρίστες στη χώρα και που παρέχει είτε ο ιδιωτικός είτε ο δημόσιος τομέας. </a:t>
            </a:r>
          </a:p>
          <a:p>
            <a:pPr hangingPunct="0"/>
            <a:r>
              <a:rPr lang="el-GR" sz="2400" dirty="0"/>
              <a:t>Σε μια </a:t>
            </a:r>
            <a:r>
              <a:rPr lang="el-GR" sz="2400" dirty="0" smtClean="0"/>
              <a:t>μελέτη </a:t>
            </a:r>
            <a:r>
              <a:rPr lang="el-GR" sz="2400" dirty="0"/>
              <a:t>που έγινε στο </a:t>
            </a:r>
            <a:r>
              <a:rPr lang="el-GR" sz="2400" dirty="0" smtClean="0"/>
              <a:t>παρελθόν, </a:t>
            </a:r>
            <a:r>
              <a:rPr lang="el-GR" sz="2400" dirty="0"/>
              <a:t>επιχειρείται ο υπολογισμός της καθαρής επίδρασης του τουρισμού στο ελληνικό ισοζύγιο πληρωμών, με βάση την παραπάνω μέθοδο. Παρόλο που σε ορισμένα σημεία η μέθοδος που ακολουθείται περικλείει ίσως κάποια αυθαιρεσία (π.χ. στον υπολογισμό των συντελεστών εισαγωγών που ισχύουν ανά περίπτωση), δεν θα μπορούσε και να είναι διαφορετικά δεδομένης της ασάφειας που επικρατεί στον ορισμό του τουρισμού (και κατά συνέπεια, σε σχέση με τις δραστηριότητες που θα πρέπει να περιληφθούν ως τουριστικές) όπως και στα διαθέσιμα στοιχεία. </a:t>
            </a:r>
            <a:r>
              <a:rPr lang="el-GR" sz="2400" dirty="0"/>
              <a:t>Δυστυχώς, παρά το γεγονός ότι η μελέτη αυτή έγινε το 1984, οι υπολογισμοί καλύπτουν μέχρι και το 1978 και έκτοτε δεν έχει </a:t>
            </a:r>
            <a:r>
              <a:rPr lang="el-GR" sz="2400" dirty="0" smtClean="0"/>
              <a:t>γίνει </a:t>
            </a:r>
            <a:r>
              <a:rPr lang="el-GR" sz="2400" dirty="0"/>
              <a:t>ανάλογη μελέτη. </a:t>
            </a:r>
          </a:p>
          <a:p>
            <a:pPr hangingPunct="0"/>
            <a:endParaRPr lang="el-GR" sz="2400" dirty="0"/>
          </a:p>
        </p:txBody>
      </p:sp>
    </p:spTree>
    <p:extLst>
      <p:ext uri="{BB962C8B-B14F-4D97-AF65-F5344CB8AC3E}">
        <p14:creationId xmlns:p14="http://schemas.microsoft.com/office/powerpoint/2010/main" val="1754564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764704"/>
            <a:ext cx="8712968" cy="5201424"/>
          </a:xfrm>
          <a:prstGeom prst="rect">
            <a:avLst/>
          </a:prstGeom>
        </p:spPr>
        <p:txBody>
          <a:bodyPr wrap="square">
            <a:spAutoFit/>
          </a:bodyPr>
          <a:lstStyle/>
          <a:p>
            <a:pPr hangingPunct="0"/>
            <a:r>
              <a:rPr lang="el-GR" dirty="0" smtClean="0"/>
              <a:t>			</a:t>
            </a:r>
            <a:r>
              <a:rPr lang="el-GR" b="1" dirty="0" smtClean="0"/>
              <a:t>Πίνακας </a:t>
            </a:r>
            <a:r>
              <a:rPr lang="el-GR" b="1" dirty="0"/>
              <a:t>32</a:t>
            </a:r>
          </a:p>
          <a:p>
            <a:pPr hangingPunct="0"/>
            <a:r>
              <a:rPr lang="el-GR" dirty="0" smtClean="0"/>
              <a:t>                     Καθαρή </a:t>
            </a:r>
            <a:r>
              <a:rPr lang="el-GR" dirty="0"/>
              <a:t>επίδραση του τουρισμού στο ισοζύγιο </a:t>
            </a:r>
            <a:r>
              <a:rPr lang="el-GR" dirty="0" smtClean="0"/>
              <a:t>πληρωμών</a:t>
            </a:r>
          </a:p>
          <a:p>
            <a:pPr hangingPunct="0"/>
            <a:r>
              <a:rPr lang="el-GR" dirty="0" smtClean="0"/>
              <a:t>__________________________________________________________________________</a:t>
            </a:r>
            <a:endParaRPr lang="el-GR" sz="1600" dirty="0"/>
          </a:p>
          <a:p>
            <a:pPr hangingPunct="0"/>
            <a:r>
              <a:rPr lang="el-GR" sz="1600" dirty="0"/>
              <a:t>          Ακαθάριστο      Καθαρό            Καθαρό        Εκροές/      Τουρ. συναλ.     Εκροές συναλ-</a:t>
            </a:r>
          </a:p>
          <a:p>
            <a:pPr hangingPunct="0"/>
            <a:r>
              <a:rPr lang="el-GR" sz="1600" dirty="0"/>
              <a:t>           τουριστικό    τουριστικό       τουρ. συναλ.     εισροές           ανά                λάγματος ανά</a:t>
            </a:r>
          </a:p>
          <a:p>
            <a:pPr hangingPunct="0"/>
            <a:r>
              <a:rPr lang="el-GR" sz="1600" dirty="0"/>
              <a:t>            συνάλλαγμα   συνάλλαγμα   ανά τουρίστα   τουριστ.    διανυκτέρευση    διανυκτέρευση</a:t>
            </a:r>
          </a:p>
          <a:p>
            <a:pPr hangingPunct="0"/>
            <a:r>
              <a:rPr lang="el-GR" sz="1600" dirty="0"/>
              <a:t>Έτος     (σε εκ. $)          (σε εκ. $)           (σε $)         συναλλάγμ.   (σε $)                  (σε </a:t>
            </a:r>
            <a:r>
              <a:rPr lang="el-GR" sz="1600" dirty="0" smtClean="0"/>
              <a:t>$)</a:t>
            </a:r>
          </a:p>
          <a:p>
            <a:pPr hangingPunct="0"/>
            <a:r>
              <a:rPr lang="el-GR" sz="1600" dirty="0" smtClean="0"/>
              <a:t>___________________________________________________________________________________</a:t>
            </a:r>
            <a:endParaRPr lang="el-GR" sz="1600" dirty="0"/>
          </a:p>
          <a:p>
            <a:pPr hangingPunct="0"/>
            <a:r>
              <a:rPr lang="el-GR" sz="1600" dirty="0"/>
              <a:t>1</a:t>
            </a:r>
            <a:r>
              <a:rPr lang="el-GR" dirty="0"/>
              <a:t>970      193,6          169,98            19,33        12,20           25,2  </a:t>
            </a:r>
            <a:r>
              <a:rPr lang="el-GR" dirty="0" smtClean="0"/>
              <a:t>                  </a:t>
            </a:r>
            <a:r>
              <a:rPr lang="el-GR" dirty="0"/>
              <a:t>3,08</a:t>
            </a:r>
          </a:p>
          <a:p>
            <a:pPr hangingPunct="0"/>
            <a:r>
              <a:rPr lang="el-GR" dirty="0"/>
              <a:t>1971      305,3           274,95            31,10          9,94           27,2      </a:t>
            </a:r>
            <a:r>
              <a:rPr lang="el-GR" dirty="0" smtClean="0"/>
              <a:t>             </a:t>
            </a:r>
            <a:r>
              <a:rPr lang="el-GR" dirty="0"/>
              <a:t>2,70</a:t>
            </a:r>
          </a:p>
          <a:p>
            <a:pPr hangingPunct="0"/>
            <a:r>
              <a:rPr lang="el-GR" dirty="0"/>
              <a:t>1972      292,7           354,51            39,88          9,72           27,9          </a:t>
            </a:r>
            <a:r>
              <a:rPr lang="el-GR" dirty="0" smtClean="0"/>
              <a:t>         </a:t>
            </a:r>
            <a:r>
              <a:rPr lang="el-GR" dirty="0"/>
              <a:t>2,71</a:t>
            </a:r>
          </a:p>
          <a:p>
            <a:pPr hangingPunct="0"/>
            <a:r>
              <a:rPr lang="el-GR" dirty="0"/>
              <a:t>1973      514,9           464,45            52,02          9,80           32,8              </a:t>
            </a:r>
            <a:r>
              <a:rPr lang="el-GR" dirty="0" smtClean="0"/>
              <a:t>     </a:t>
            </a:r>
            <a:r>
              <a:rPr lang="el-GR" dirty="0"/>
              <a:t>3,21</a:t>
            </a:r>
          </a:p>
          <a:p>
            <a:pPr hangingPunct="0"/>
            <a:r>
              <a:rPr lang="el-GR" dirty="0"/>
              <a:t>1974      447,6           388,14            43,31        13,28           43,8               </a:t>
            </a:r>
            <a:r>
              <a:rPr lang="el-GR" dirty="0" smtClean="0"/>
              <a:t>    5,82</a:t>
            </a:r>
            <a:endParaRPr lang="el-GR" dirty="0"/>
          </a:p>
          <a:p>
            <a:pPr hangingPunct="0"/>
            <a:r>
              <a:rPr lang="el-GR" dirty="0"/>
              <a:t>1975      643,6           571,94            63,23        11,13           43,4               </a:t>
            </a:r>
            <a:r>
              <a:rPr lang="el-GR" dirty="0" smtClean="0"/>
              <a:t>    4,84</a:t>
            </a:r>
            <a:endParaRPr lang="el-GR" dirty="0"/>
          </a:p>
          <a:p>
            <a:pPr hangingPunct="0"/>
            <a:r>
              <a:rPr lang="el-GR" dirty="0"/>
              <a:t>1976      823,7           729,42            79,57        11,45           39,6               </a:t>
            </a:r>
            <a:r>
              <a:rPr lang="el-GR" dirty="0" smtClean="0"/>
              <a:t>    4,53  </a:t>
            </a:r>
            <a:endParaRPr lang="el-GR" dirty="0"/>
          </a:p>
          <a:p>
            <a:pPr hangingPunct="0"/>
            <a:r>
              <a:rPr lang="el-GR" dirty="0"/>
              <a:t>1977      980,6           870,02            93,87        11,28           48,2               </a:t>
            </a:r>
            <a:r>
              <a:rPr lang="el-GR" dirty="0" smtClean="0"/>
              <a:t>    5,44</a:t>
            </a:r>
            <a:endParaRPr lang="el-GR" dirty="0"/>
          </a:p>
          <a:p>
            <a:pPr marL="342900" indent="-342900" hangingPunct="0">
              <a:buAutoNum type="arabicPlain" startAt="1978"/>
            </a:pPr>
            <a:r>
              <a:rPr lang="el-GR" dirty="0" smtClean="0"/>
              <a:t>   1.326,3        </a:t>
            </a:r>
            <a:r>
              <a:rPr lang="el-GR" dirty="0"/>
              <a:t>1.185,89         126,83        10,59           37,9 </a:t>
            </a:r>
            <a:r>
              <a:rPr lang="el-GR" dirty="0" smtClean="0"/>
              <a:t>                  5,76</a:t>
            </a:r>
          </a:p>
          <a:p>
            <a:pPr hangingPunct="0"/>
            <a:r>
              <a:rPr lang="el-GR" dirty="0" smtClean="0"/>
              <a:t>__________________________________________________________________________</a:t>
            </a:r>
            <a:endParaRPr lang="el-GR" dirty="0"/>
          </a:p>
          <a:p>
            <a:pPr hangingPunct="0"/>
            <a:r>
              <a:rPr lang="el-GR" dirty="0"/>
              <a:t>Πηγή: </a:t>
            </a:r>
            <a:r>
              <a:rPr lang="en-US" dirty="0"/>
              <a:t>Singh</a:t>
            </a:r>
            <a:r>
              <a:rPr lang="el-GR" dirty="0"/>
              <a:t>, 1984, σ. 178</a:t>
            </a:r>
            <a:r>
              <a:rPr lang="el-GR" dirty="0" smtClean="0"/>
              <a:t>.</a:t>
            </a:r>
            <a:endParaRPr lang="el-GR" dirty="0"/>
          </a:p>
        </p:txBody>
      </p:sp>
    </p:spTree>
    <p:extLst>
      <p:ext uri="{BB962C8B-B14F-4D97-AF65-F5344CB8AC3E}">
        <p14:creationId xmlns:p14="http://schemas.microsoft.com/office/powerpoint/2010/main" val="455123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02885"/>
            <a:ext cx="8928992" cy="6955750"/>
          </a:xfrm>
          <a:prstGeom prst="rect">
            <a:avLst/>
          </a:prstGeom>
        </p:spPr>
        <p:txBody>
          <a:bodyPr wrap="square">
            <a:spAutoFit/>
          </a:bodyPr>
          <a:lstStyle/>
          <a:p>
            <a:pPr hangingPunct="0"/>
            <a:r>
              <a:rPr lang="el-GR" sz="1400" dirty="0"/>
              <a:t> </a:t>
            </a:r>
            <a:endParaRPr lang="el-GR" sz="2400" dirty="0"/>
          </a:p>
          <a:p>
            <a:pPr hangingPunct="0"/>
            <a:r>
              <a:rPr lang="el-GR" sz="2400" dirty="0" smtClean="0"/>
              <a:t>Επιπλέον</a:t>
            </a:r>
            <a:r>
              <a:rPr lang="el-GR" sz="2400" dirty="0"/>
              <a:t>, η καθαρή επίδραση του τουρισμού στο ισοζύγιο πληρωμών, υπολογίζεται με την αφαίρεση της αρνητικής επίδρασης (το κόστος σε ξένο συνάλλαγμα) από τη θετική επίδραση (συνολικές τουριστικές εισπράξεις). </a:t>
            </a:r>
            <a:r>
              <a:rPr lang="el-GR" sz="2400" dirty="0" smtClean="0"/>
              <a:t>Η </a:t>
            </a:r>
            <a:r>
              <a:rPr lang="el-GR" sz="2400" dirty="0"/>
              <a:t>καθαρή επίδραση (η οποία είναι φυσικά θετική) αυξάνει κατά </a:t>
            </a:r>
            <a:r>
              <a:rPr lang="el-GR" sz="2400" dirty="0" smtClean="0"/>
              <a:t>7 </a:t>
            </a:r>
            <a:r>
              <a:rPr lang="el-GR" sz="2400" dirty="0"/>
              <a:t>φορές στα </a:t>
            </a:r>
            <a:r>
              <a:rPr lang="el-GR" sz="2400" dirty="0" smtClean="0"/>
              <a:t>9 </a:t>
            </a:r>
            <a:r>
              <a:rPr lang="el-GR" sz="2400" dirty="0"/>
              <a:t>εξεταζόμενα χρόνια (από 169,98 εκ. δολάρια Η.Π.Α. το 1970 σε 1185,89 το 1978). Ακόμη, το κατά κεφαλήν κέρδος σε ξένο συνάλλαγμα αυξάνει κατά περίπου </a:t>
            </a:r>
            <a:r>
              <a:rPr lang="el-GR" sz="2400" dirty="0" smtClean="0"/>
              <a:t>7 </a:t>
            </a:r>
            <a:r>
              <a:rPr lang="el-GR" sz="2400" dirty="0"/>
              <a:t>φορές, αφού η αύξηση αυτή αντιστοιχούσε σε περίπου σταθερό ελληνικό πληθυσμό. Η αρνητική επίδραση του τουρισμού ως ποσοστό των συνολικών συναλλαγματικών τουριστικών εισπράξεων υπολογίζεται </a:t>
            </a:r>
            <a:r>
              <a:rPr lang="el-GR" sz="2400" dirty="0" smtClean="0"/>
              <a:t>σε </a:t>
            </a:r>
            <a:r>
              <a:rPr lang="el-GR" sz="2400" dirty="0"/>
              <a:t>10-11% για όλη την περίοδο, πράγμα που σημαίνει ότι, ακόμη κι αφού αφαιρεθεί το συναλλαγματικό κόστος του τουρισμού, 90% των συνολικών εισπράξεων παραμένει μέσα στη </a:t>
            </a:r>
            <a:r>
              <a:rPr lang="el-GR" sz="2400" dirty="0" smtClean="0"/>
              <a:t>χώρα. Κάθε </a:t>
            </a:r>
            <a:r>
              <a:rPr lang="el-GR" sz="2400" dirty="0"/>
              <a:t>μονάδα ξένου συναλλάγματος που δαπανάται στον τουρισμό αποφέρει το δεκαπλάσιο σε εισπράξεις, πράγμα που δεν είναι καθόλου αμελητέο μέγεθος. Σε σχέση με το σύνολο των εισαγωγών, το συνολικό συναλλαγματικό κόστος του τουρισμού αντιπροσωπεύει περίπου 1,5% κατά μέσο όρο, για όλη την εξεταζόμενη περίοδο</a:t>
            </a:r>
            <a:r>
              <a:rPr lang="el-GR" sz="2400" dirty="0" smtClean="0"/>
              <a:t>.</a:t>
            </a:r>
            <a:endParaRPr lang="el-GR" sz="2400" dirty="0"/>
          </a:p>
        </p:txBody>
      </p:sp>
    </p:spTree>
    <p:extLst>
      <p:ext uri="{BB962C8B-B14F-4D97-AF65-F5344CB8AC3E}">
        <p14:creationId xmlns:p14="http://schemas.microsoft.com/office/powerpoint/2010/main" val="49552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50887"/>
            <a:ext cx="8928992" cy="6740307"/>
          </a:xfrm>
          <a:prstGeom prst="rect">
            <a:avLst/>
          </a:prstGeom>
        </p:spPr>
        <p:txBody>
          <a:bodyPr wrap="square">
            <a:spAutoFit/>
          </a:bodyPr>
          <a:lstStyle/>
          <a:p>
            <a:pPr hangingPunct="0"/>
            <a:r>
              <a:rPr lang="el-GR" sz="2400" b="1" dirty="0"/>
              <a:t>Τουρισμός, αύξηση οικονομικής δραστηριότητας </a:t>
            </a:r>
            <a:r>
              <a:rPr lang="el-GR" sz="2400" b="1" dirty="0" smtClean="0"/>
              <a:t>&amp; εισοδήματος</a:t>
            </a:r>
            <a:endParaRPr lang="el-GR" sz="2400" dirty="0"/>
          </a:p>
          <a:p>
            <a:pPr hangingPunct="0"/>
            <a:r>
              <a:rPr lang="el-GR" sz="2400" dirty="0" smtClean="0"/>
              <a:t>Η </a:t>
            </a:r>
            <a:r>
              <a:rPr lang="el-GR" sz="2400" dirty="0"/>
              <a:t>οικονομική ανάπτυξη μιας χώρας μπορεί να υποβοηθηθεί </a:t>
            </a:r>
            <a:r>
              <a:rPr lang="el-GR" sz="2400" dirty="0" smtClean="0"/>
              <a:t>πολύ </a:t>
            </a:r>
            <a:r>
              <a:rPr lang="el-GR" sz="2400" dirty="0"/>
              <a:t>από μια αυτόνομη εισροή συναλλάγματος, με την προϋπόθεση ότι θα αξιοποιήσει αυτήν την εισροή αναπτύσσοντας συγκεκριμένους δυναμικούς κλάδους της οικονομίας. </a:t>
            </a:r>
            <a:r>
              <a:rPr lang="el-GR" sz="2400" dirty="0" smtClean="0"/>
              <a:t>Κάτω </a:t>
            </a:r>
            <a:r>
              <a:rPr lang="el-GR" sz="2400" dirty="0"/>
              <a:t>από ποιες προϋποθέσεις θα μπορούσε το τουριστικό συνάλλαγμα να συμβάλλει στην οικονομική ανάπτυξη γενικά και της Ελλάδας ειδικότερα. </a:t>
            </a:r>
            <a:r>
              <a:rPr lang="el-GR" sz="2400" dirty="0" smtClean="0"/>
              <a:t>Το </a:t>
            </a:r>
            <a:r>
              <a:rPr lang="el-GR" sz="2400" dirty="0"/>
              <a:t>τουριστικό συνάλλαγμα θα έπρεπε να συμβάλει, είτε άμεσα μέσω χρηματοδότησης των επενδύσεων είτε έμμεσα μέσω αύξησης της εσωτερικής ζήτησης για προϊόντα, στην αύξηση των (βιομηχανικών) κλάδων εκείνων που θα μείωναν την εξάρτηση της χώρας από εισαγωγές κεφαλαιουχικών αγαθών και θα βελτίωναν τις εξαγωγικές της επιδόσεις.   </a:t>
            </a:r>
            <a:r>
              <a:rPr lang="el-GR" sz="2400" dirty="0" smtClean="0"/>
              <a:t>Η </a:t>
            </a:r>
            <a:r>
              <a:rPr lang="el-GR" sz="2400" dirty="0"/>
              <a:t>σημασία του διεθνούς τουρισμού για τη δημιουργία εισοδήματος είναι δυνατόν να αξιολογηθεί και με βάση τη σημασία του μέσα στο Α.Ε.Π. μιας χώρας. Στον πίνακα 33 φαίνεται η συμβολή του τουρισμού στο σχηματισμό του συνολικού Α.Ε.Π. και της απασχόλησης για διάφορες ευρωπαϊκές τουριστικές χώρες στα τέλη της δεκαετίας του 1990. </a:t>
            </a:r>
          </a:p>
        </p:txBody>
      </p:sp>
    </p:spTree>
    <p:extLst>
      <p:ext uri="{BB962C8B-B14F-4D97-AF65-F5344CB8AC3E}">
        <p14:creationId xmlns:p14="http://schemas.microsoft.com/office/powerpoint/2010/main" val="943430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307677"/>
            <a:ext cx="8784976" cy="6924973"/>
          </a:xfrm>
          <a:prstGeom prst="rect">
            <a:avLst/>
          </a:prstGeom>
        </p:spPr>
        <p:txBody>
          <a:bodyPr wrap="square">
            <a:spAutoFit/>
          </a:bodyPr>
          <a:lstStyle/>
          <a:p>
            <a:r>
              <a:rPr lang="el-GR" sz="2000" b="1" dirty="0" smtClean="0"/>
              <a:t>				</a:t>
            </a:r>
            <a:r>
              <a:rPr lang="el-GR" sz="2400" b="1" dirty="0" smtClean="0"/>
              <a:t>Πίνακας </a:t>
            </a:r>
            <a:r>
              <a:rPr lang="el-GR" sz="2400" b="1" dirty="0"/>
              <a:t>33</a:t>
            </a:r>
          </a:p>
          <a:p>
            <a:pPr hangingPunct="0"/>
            <a:r>
              <a:rPr lang="el-GR" sz="2400" dirty="0"/>
              <a:t>Η συμμετοχή του τουρισμού στο Α.Ε.Π. και την απασχόληση </a:t>
            </a:r>
            <a:r>
              <a:rPr lang="el-GR" sz="2400" dirty="0" smtClean="0"/>
              <a:t>________________________________________________________</a:t>
            </a:r>
            <a:endParaRPr lang="el-GR" dirty="0"/>
          </a:p>
          <a:p>
            <a:pPr hangingPunct="0"/>
            <a:r>
              <a:rPr lang="el-GR" dirty="0"/>
              <a:t>Χώρα           Τουριστικό Α.Ε.Π./Α.Ε.Π.  Τουριστική απασχόληση/ Απασχόληση </a:t>
            </a:r>
            <a:endParaRPr lang="el-GR" dirty="0" smtClean="0"/>
          </a:p>
          <a:p>
            <a:pPr hangingPunct="0"/>
            <a:r>
              <a:rPr lang="el-GR" dirty="0" smtClean="0"/>
              <a:t>___________________________________________________________________________</a:t>
            </a:r>
            <a:endParaRPr lang="el-GR" dirty="0"/>
          </a:p>
          <a:p>
            <a:pPr hangingPunct="0"/>
            <a:r>
              <a:rPr lang="el-GR" sz="2400" dirty="0"/>
              <a:t>Ισπανία                   </a:t>
            </a:r>
            <a:r>
              <a:rPr lang="el-GR" sz="2400" dirty="0" smtClean="0"/>
              <a:t>22,7                                         </a:t>
            </a:r>
            <a:r>
              <a:rPr lang="el-GR" sz="2400" dirty="0"/>
              <a:t>24,3   </a:t>
            </a:r>
          </a:p>
          <a:p>
            <a:pPr hangingPunct="0"/>
            <a:r>
              <a:rPr lang="el-GR" sz="2400" dirty="0"/>
              <a:t>Πορτογαλία           </a:t>
            </a:r>
            <a:r>
              <a:rPr lang="el-GR" sz="2400" dirty="0" smtClean="0"/>
              <a:t> </a:t>
            </a:r>
            <a:r>
              <a:rPr lang="el-GR" sz="2400" dirty="0"/>
              <a:t>19,4                                         19,5</a:t>
            </a:r>
          </a:p>
          <a:p>
            <a:pPr hangingPunct="0"/>
            <a:r>
              <a:rPr lang="el-GR" sz="2400" dirty="0"/>
              <a:t>Ελλάδα                    </a:t>
            </a:r>
            <a:r>
              <a:rPr lang="el-GR" sz="2400" dirty="0" smtClean="0"/>
              <a:t> 18,3                                         </a:t>
            </a:r>
            <a:r>
              <a:rPr lang="el-GR" sz="2400" dirty="0"/>
              <a:t>16,3</a:t>
            </a:r>
          </a:p>
          <a:p>
            <a:pPr hangingPunct="0"/>
            <a:r>
              <a:rPr lang="el-GR" sz="2400" dirty="0"/>
              <a:t>Αυστρία                   </a:t>
            </a:r>
            <a:r>
              <a:rPr lang="el-GR" sz="2400" dirty="0" smtClean="0"/>
              <a:t>17,3                                         </a:t>
            </a:r>
            <a:r>
              <a:rPr lang="el-GR" sz="2400" dirty="0"/>
              <a:t>17,2</a:t>
            </a:r>
          </a:p>
          <a:p>
            <a:pPr hangingPunct="0"/>
            <a:r>
              <a:rPr lang="el-GR" sz="2400" dirty="0"/>
              <a:t>Ιρλανδία                  </a:t>
            </a:r>
            <a:r>
              <a:rPr lang="el-GR" sz="2400" dirty="0" smtClean="0"/>
              <a:t> </a:t>
            </a:r>
            <a:r>
              <a:rPr lang="el-GR" sz="2400" dirty="0"/>
              <a:t>16,5                                         18,8</a:t>
            </a:r>
          </a:p>
          <a:p>
            <a:pPr hangingPunct="0"/>
            <a:r>
              <a:rPr lang="el-GR" sz="2400" dirty="0"/>
              <a:t>Τουρκία                   </a:t>
            </a:r>
            <a:r>
              <a:rPr lang="el-GR" sz="2400" dirty="0" smtClean="0"/>
              <a:t> </a:t>
            </a:r>
            <a:r>
              <a:rPr lang="el-GR" sz="2400" dirty="0"/>
              <a:t>16,4                                         15,8 </a:t>
            </a:r>
          </a:p>
          <a:p>
            <a:pPr hangingPunct="0"/>
            <a:r>
              <a:rPr lang="el-GR" sz="2400" dirty="0"/>
              <a:t>Ιταλία                      </a:t>
            </a:r>
            <a:r>
              <a:rPr lang="el-GR" sz="2400" dirty="0" smtClean="0"/>
              <a:t>  </a:t>
            </a:r>
            <a:r>
              <a:rPr lang="el-GR" sz="2400" dirty="0"/>
              <a:t>16,1                                         18,4</a:t>
            </a:r>
          </a:p>
          <a:p>
            <a:pPr hangingPunct="0"/>
            <a:r>
              <a:rPr lang="el-GR" sz="2400" dirty="0"/>
              <a:t>Ελβετία                   </a:t>
            </a:r>
            <a:r>
              <a:rPr lang="el-GR" sz="2400" dirty="0" smtClean="0"/>
              <a:t>  </a:t>
            </a:r>
            <a:r>
              <a:rPr lang="el-GR" sz="2400" dirty="0"/>
              <a:t>16,1                                 </a:t>
            </a:r>
            <a:r>
              <a:rPr lang="el-GR" sz="2400" dirty="0" smtClean="0"/>
              <a:t>        </a:t>
            </a:r>
            <a:r>
              <a:rPr lang="el-GR" sz="2400" dirty="0"/>
              <a:t>16,3</a:t>
            </a:r>
          </a:p>
          <a:p>
            <a:pPr hangingPunct="0"/>
            <a:r>
              <a:rPr lang="el-GR" sz="2400" dirty="0"/>
              <a:t>Φινλανδία              </a:t>
            </a:r>
            <a:r>
              <a:rPr lang="el-GR" sz="2400" dirty="0" smtClean="0"/>
              <a:t>  </a:t>
            </a:r>
            <a:r>
              <a:rPr lang="el-GR" sz="2400" dirty="0"/>
              <a:t>15,5                                         15,2 </a:t>
            </a:r>
          </a:p>
          <a:p>
            <a:pPr hangingPunct="0"/>
            <a:r>
              <a:rPr lang="el-GR" sz="2400" dirty="0"/>
              <a:t>Δανία                      </a:t>
            </a:r>
            <a:r>
              <a:rPr lang="el-GR" sz="2400" dirty="0" smtClean="0"/>
              <a:t>   </a:t>
            </a:r>
            <a:r>
              <a:rPr lang="el-GR" sz="2400" dirty="0"/>
              <a:t>15,1                                         15,3</a:t>
            </a:r>
          </a:p>
          <a:p>
            <a:pPr hangingPunct="0"/>
            <a:r>
              <a:rPr lang="el-GR" sz="2400" dirty="0"/>
              <a:t>Γαλλία                     </a:t>
            </a:r>
            <a:r>
              <a:rPr lang="el-GR" sz="2400" dirty="0" smtClean="0"/>
              <a:t>   </a:t>
            </a:r>
            <a:r>
              <a:rPr lang="el-GR" sz="2400" dirty="0"/>
              <a:t>14,8                                 </a:t>
            </a:r>
            <a:r>
              <a:rPr lang="el-GR" sz="2400" dirty="0" smtClean="0"/>
              <a:t>        </a:t>
            </a:r>
            <a:r>
              <a:rPr lang="el-GR" sz="2400" dirty="0"/>
              <a:t>14,7 </a:t>
            </a:r>
          </a:p>
          <a:p>
            <a:pPr hangingPunct="0"/>
            <a:r>
              <a:rPr lang="el-GR" sz="2400" dirty="0"/>
              <a:t>Βέλγιο                     </a:t>
            </a:r>
            <a:r>
              <a:rPr lang="el-GR" sz="2400" dirty="0" smtClean="0"/>
              <a:t>   </a:t>
            </a:r>
            <a:r>
              <a:rPr lang="el-GR" sz="2400" dirty="0"/>
              <a:t>13,8                                 </a:t>
            </a:r>
            <a:r>
              <a:rPr lang="el-GR" sz="2400" dirty="0" smtClean="0"/>
              <a:t>         16,6</a:t>
            </a:r>
            <a:endParaRPr lang="el-GR" sz="2400" dirty="0"/>
          </a:p>
          <a:p>
            <a:pPr hangingPunct="0"/>
            <a:r>
              <a:rPr lang="el-GR" sz="2400" dirty="0"/>
              <a:t>Πηγή: Παυλόπουλος, 1999, σσ. 111-12 </a:t>
            </a:r>
          </a:p>
          <a:p>
            <a:pPr hangingPunct="0"/>
            <a:r>
              <a:rPr lang="el-GR" sz="2400" dirty="0"/>
              <a:t> </a:t>
            </a:r>
            <a:endParaRPr lang="el-GR" sz="2400" dirty="0"/>
          </a:p>
        </p:txBody>
      </p:sp>
    </p:spTree>
    <p:extLst>
      <p:ext uri="{BB962C8B-B14F-4D97-AF65-F5344CB8AC3E}">
        <p14:creationId xmlns:p14="http://schemas.microsoft.com/office/powerpoint/2010/main" val="523361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218152"/>
            <a:ext cx="8280920" cy="5632311"/>
          </a:xfrm>
          <a:prstGeom prst="rect">
            <a:avLst/>
          </a:prstGeom>
        </p:spPr>
        <p:txBody>
          <a:bodyPr wrap="square">
            <a:spAutoFit/>
          </a:bodyPr>
          <a:lstStyle/>
          <a:p>
            <a:pPr hangingPunct="0"/>
            <a:r>
              <a:rPr lang="el-GR" b="1" dirty="0"/>
              <a:t> 	</a:t>
            </a:r>
            <a:endParaRPr lang="el-GR" b="1" dirty="0" smtClean="0"/>
          </a:p>
          <a:p>
            <a:pPr hangingPunct="0"/>
            <a:endParaRPr lang="el-GR" b="1" dirty="0"/>
          </a:p>
          <a:p>
            <a:pPr hangingPunct="0"/>
            <a:endParaRPr lang="el-GR" b="1" dirty="0" smtClean="0"/>
          </a:p>
          <a:p>
            <a:pPr hangingPunct="0"/>
            <a:r>
              <a:rPr lang="el-GR" b="1" dirty="0"/>
              <a:t> </a:t>
            </a:r>
            <a:r>
              <a:rPr lang="el-GR" b="1" dirty="0" smtClean="0"/>
              <a:t>                                    Πίνακας </a:t>
            </a:r>
            <a:r>
              <a:rPr lang="el-GR" b="1" dirty="0"/>
              <a:t>34</a:t>
            </a:r>
            <a:r>
              <a:rPr lang="el-GR" dirty="0"/>
              <a:t> </a:t>
            </a:r>
          </a:p>
          <a:p>
            <a:pPr hangingPunct="0"/>
            <a:r>
              <a:rPr lang="el-GR" dirty="0"/>
              <a:t>           Η εξέλιξη του τουριστικού προϊόντος  (1960-97</a:t>
            </a:r>
            <a:r>
              <a:rPr lang="el-GR" dirty="0" smtClean="0"/>
              <a:t>)</a:t>
            </a:r>
          </a:p>
          <a:p>
            <a:pPr hangingPunct="0"/>
            <a:r>
              <a:rPr lang="el-GR" dirty="0" smtClean="0"/>
              <a:t>______________________________________________________________________</a:t>
            </a:r>
            <a:endParaRPr lang="el-GR" dirty="0"/>
          </a:p>
          <a:p>
            <a:pPr hangingPunct="0"/>
            <a:r>
              <a:rPr lang="el-GR" dirty="0"/>
              <a:t>                     Προϊόν τουρισμού     Ρυθμός αύξησης          Προϊόν τουρισμού</a:t>
            </a:r>
          </a:p>
          <a:p>
            <a:pPr hangingPunct="0"/>
            <a:r>
              <a:rPr lang="el-GR" dirty="0"/>
              <a:t>                       ως %   του                  τουριστικού                 ως % του προϊόντος</a:t>
            </a:r>
          </a:p>
          <a:p>
            <a:pPr hangingPunct="0"/>
            <a:r>
              <a:rPr lang="el-GR" dirty="0" smtClean="0"/>
              <a:t>Περίοδος    </a:t>
            </a:r>
            <a:r>
              <a:rPr lang="el-GR" dirty="0"/>
              <a:t>συνολικού Α.Ε.Π.          προϊόντος                 του τριτογενούς </a:t>
            </a:r>
            <a:r>
              <a:rPr lang="el-GR" dirty="0" smtClean="0"/>
              <a:t>τομέα</a:t>
            </a:r>
          </a:p>
          <a:p>
            <a:pPr hangingPunct="0"/>
            <a:r>
              <a:rPr lang="el-GR" dirty="0" smtClean="0"/>
              <a:t>______________________________________________________________________</a:t>
            </a:r>
          </a:p>
          <a:p>
            <a:pPr hangingPunct="0"/>
            <a:r>
              <a:rPr lang="el-GR" dirty="0" smtClean="0"/>
              <a:t>1960-65                </a:t>
            </a:r>
            <a:r>
              <a:rPr lang="el-GR" dirty="0"/>
              <a:t>1,64                           </a:t>
            </a:r>
            <a:r>
              <a:rPr lang="el-GR" dirty="0" smtClean="0"/>
              <a:t>9,0                                  </a:t>
            </a:r>
            <a:r>
              <a:rPr lang="el-GR" dirty="0"/>
              <a:t>3,25	</a:t>
            </a:r>
          </a:p>
          <a:p>
            <a:pPr hangingPunct="0"/>
            <a:r>
              <a:rPr lang="el-GR" dirty="0"/>
              <a:t>1965-70                1,99	</a:t>
            </a:r>
            <a:r>
              <a:rPr lang="el-GR" dirty="0" smtClean="0"/>
              <a:t>             8,1                                  </a:t>
            </a:r>
            <a:r>
              <a:rPr lang="el-GR" dirty="0"/>
              <a:t>3,93	</a:t>
            </a:r>
          </a:p>
          <a:p>
            <a:pPr hangingPunct="0"/>
            <a:r>
              <a:rPr lang="el-GR" dirty="0"/>
              <a:t>1970-75                2,99	</a:t>
            </a:r>
            <a:r>
              <a:rPr lang="el-GR" dirty="0" smtClean="0"/>
              <a:t>             9,2    </a:t>
            </a:r>
            <a:r>
              <a:rPr lang="el-GR" dirty="0"/>
              <a:t>	                   5,94</a:t>
            </a:r>
          </a:p>
          <a:p>
            <a:pPr hangingPunct="0"/>
            <a:r>
              <a:rPr lang="el-GR" dirty="0"/>
              <a:t>1975-80                3,99	</a:t>
            </a:r>
            <a:r>
              <a:rPr lang="el-GR" dirty="0" smtClean="0"/>
              <a:t>             6,8    </a:t>
            </a:r>
            <a:r>
              <a:rPr lang="el-GR" dirty="0"/>
              <a:t>	                   7,61	</a:t>
            </a:r>
          </a:p>
          <a:p>
            <a:pPr hangingPunct="0"/>
            <a:r>
              <a:rPr lang="el-GR" dirty="0"/>
              <a:t>1980-85                4,05	</a:t>
            </a:r>
            <a:r>
              <a:rPr lang="el-GR" dirty="0" smtClean="0"/>
              <a:t>            </a:t>
            </a:r>
            <a:r>
              <a:rPr lang="el-GR" dirty="0"/>
              <a:t>-</a:t>
            </a:r>
            <a:r>
              <a:rPr lang="el-GR" dirty="0" smtClean="0"/>
              <a:t>4,4    </a:t>
            </a:r>
            <a:r>
              <a:rPr lang="el-GR" dirty="0"/>
              <a:t>	                   7,38</a:t>
            </a:r>
          </a:p>
          <a:p>
            <a:pPr hangingPunct="0"/>
            <a:r>
              <a:rPr lang="el-GR" dirty="0"/>
              <a:t>1985-88                4,77	</a:t>
            </a:r>
            <a:r>
              <a:rPr lang="el-GR" dirty="0" smtClean="0"/>
              <a:t>              7,8     </a:t>
            </a:r>
            <a:r>
              <a:rPr lang="el-GR" dirty="0"/>
              <a:t>	                    8,37</a:t>
            </a:r>
          </a:p>
          <a:p>
            <a:pPr hangingPunct="0"/>
            <a:r>
              <a:rPr lang="el-GR" dirty="0"/>
              <a:t>1990-97               </a:t>
            </a:r>
            <a:r>
              <a:rPr lang="el-GR" dirty="0" smtClean="0"/>
              <a:t> 18,4                          </a:t>
            </a:r>
            <a:r>
              <a:rPr lang="el-GR" dirty="0"/>
              <a:t>13,7  </a:t>
            </a:r>
            <a:r>
              <a:rPr lang="el-GR" dirty="0" smtClean="0"/>
              <a:t>                               26,70</a:t>
            </a:r>
          </a:p>
          <a:p>
            <a:pPr hangingPunct="0"/>
            <a:r>
              <a:rPr lang="el-GR" dirty="0" smtClean="0"/>
              <a:t>______________________________________________________________________</a:t>
            </a:r>
            <a:endParaRPr lang="el-GR" dirty="0"/>
          </a:p>
          <a:p>
            <a:pPr hangingPunct="0"/>
            <a:r>
              <a:rPr lang="el-GR" dirty="0"/>
              <a:t>Πηγές: α) Δελιβάνη, 1991, σ. 184</a:t>
            </a:r>
          </a:p>
          <a:p>
            <a:pPr hangingPunct="0"/>
            <a:r>
              <a:rPr lang="el-GR" dirty="0"/>
              <a:t>            β) Παυλόπουλος, 1999, σ. 111</a:t>
            </a:r>
            <a:endParaRPr lang="el-GR" dirty="0"/>
          </a:p>
        </p:txBody>
      </p:sp>
    </p:spTree>
    <p:extLst>
      <p:ext uri="{BB962C8B-B14F-4D97-AF65-F5344CB8AC3E}">
        <p14:creationId xmlns:p14="http://schemas.microsoft.com/office/powerpoint/2010/main" val="788120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84976" cy="5632311"/>
          </a:xfrm>
          <a:prstGeom prst="rect">
            <a:avLst/>
          </a:prstGeom>
        </p:spPr>
        <p:txBody>
          <a:bodyPr wrap="square">
            <a:spAutoFit/>
          </a:bodyPr>
          <a:lstStyle/>
          <a:p>
            <a:pPr hangingPunct="0"/>
            <a:r>
              <a:rPr lang="el-GR" sz="2400" dirty="0"/>
              <a:t>Όπως φαίνεται από τα στοιχεία του πίνακα </a:t>
            </a:r>
            <a:r>
              <a:rPr lang="el-GR" sz="2400" dirty="0" smtClean="0"/>
              <a:t>34 </a:t>
            </a:r>
            <a:r>
              <a:rPr lang="el-GR" sz="2400" dirty="0"/>
              <a:t>η συμβολή του τουρισμού στο Α.Ε.Π. και στην απασχόληση είναι σημαντικότερη για την Ισπανία, την Πορτογαλία και την Ελλάδα,  γεγονός που υπογραμμίζει για ακόμη μια φορά το συγκριτικό πλεονέκτημα που έχουν οι μεσογειακές χώρες, όσον αφορά την ανάπτυξη της τουριστικής βιομηχανίας τους. </a:t>
            </a:r>
            <a:r>
              <a:rPr lang="el-GR" sz="2400" dirty="0" smtClean="0"/>
              <a:t>Η </a:t>
            </a:r>
            <a:r>
              <a:rPr lang="el-GR" sz="2400" dirty="0"/>
              <a:t>ποσοστιαία συμμετοχή των τουριστικών εισπράξεων στο Α.Ε.Π. αλλά και στο προϊόν του τριτογενούς τομέα, σε απόλυτες τιμές είναι μικρότερη από την αντίστοιχη του βιομηχανικού τομέα στο Α.Ε.Π. και στο προϊόν του δευτερογενούς. Επιπλέον, ο τουρισμός  αναπτύσσεται γρηγορότερα και ως ποσοστό του Α.Ε.Π. αλλά και ως ποσοστό του προϊόντος του τομέα. Η συμμετοχή των τουριστικών εισπράξεων  στο Α.Ε.Π. αυξανόταν με μέσο ετήσιο ρυθμό 8% στην περίοδο 1960-88, ενώ ο μέσος ρυθμός αύξησης του βιομηχανικού προϊόντος ήταν 1,1% στην ίδια περίοδο. </a:t>
            </a:r>
            <a:endParaRPr lang="el-GR" sz="2400" dirty="0"/>
          </a:p>
        </p:txBody>
      </p:sp>
    </p:spTree>
    <p:extLst>
      <p:ext uri="{BB962C8B-B14F-4D97-AF65-F5344CB8AC3E}">
        <p14:creationId xmlns:p14="http://schemas.microsoft.com/office/powerpoint/2010/main" val="2057279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1386"/>
            <a:ext cx="8928992" cy="6740307"/>
          </a:xfrm>
          <a:prstGeom prst="rect">
            <a:avLst/>
          </a:prstGeom>
        </p:spPr>
        <p:txBody>
          <a:bodyPr wrap="square">
            <a:spAutoFit/>
          </a:bodyPr>
          <a:lstStyle/>
          <a:p>
            <a:pPr hangingPunct="0"/>
            <a:r>
              <a:rPr lang="el-GR" b="1" dirty="0"/>
              <a:t> </a:t>
            </a:r>
            <a:r>
              <a:rPr lang="el-GR" sz="2400" b="1" dirty="0" smtClean="0"/>
              <a:t>Εισαγωγή</a:t>
            </a:r>
            <a:endParaRPr lang="el-GR" sz="2400" dirty="0"/>
          </a:p>
          <a:p>
            <a:pPr hangingPunct="0"/>
            <a:r>
              <a:rPr lang="el-GR" sz="2400" dirty="0"/>
              <a:t>Παρά την άκρως αναποτελεσματική, ασυνεχή και συγκυριακή κρατική πολιτική σχετικά με την τουριστική ανάπτυξη (αλλά και την εν γένει οικονομική ανάπτυξη της χώρας), ο τουρισμός στη μεταπολεμική περίοδο παρουσίασε τόσο εντυπωσιακή ανάπτυξη, ώστε να θεωρείται ένας από τους δυναμικότερους και έντονα αναπτυσσόμενους τομείς της ελληνικής οικονομίας.</a:t>
            </a:r>
          </a:p>
          <a:p>
            <a:pPr hangingPunct="0"/>
            <a:r>
              <a:rPr lang="el-GR" sz="2400" dirty="0" smtClean="0"/>
              <a:t>Ο </a:t>
            </a:r>
            <a:r>
              <a:rPr lang="el-GR" sz="2400" dirty="0"/>
              <a:t>επίσημος αριθμός κλινών αυξήθηκε από 60.000 το 1961 σε 359.377 το 1986 (αύξηση 498%)  και 459.297 το 1991, ώστε να καλυφθεί η αυξημένη ζήτηση, αλλά κατά τους καλοκαιρινούς μήνες εξακολουθεί να παρατηρείται σχετική έλλειψη, ενώ κατά τους χειμερινούς μήνες παρατηρείται εξαιρετικά χαμηλός βαθμός πληρότητας. Οι επίσημες συναλλαγματικές τουριστικές εισπράξεις ως ποσοστό του Α.Ε.Π. αυξήθηκαν από 1,22% το 1960 σε 1,95 το 1970,  4,2% το 1980, 7,5%  το 1990 και 20% το 2004.  Στη διάρκεια της περιόδου 1972-88, η Ελλάδα και η Ισπανία παρουσίασαν την υψηλότερη σχέση ανάμεσα στις τουριστικές εισπράξεις και το Α.Ε.Π. τους, δηλαδή υπερδιπλάσια του κοινοτικού μέσου </a:t>
            </a:r>
            <a:r>
              <a:rPr lang="el-GR" sz="2400" dirty="0" smtClean="0"/>
              <a:t>όρου. </a:t>
            </a:r>
            <a:endParaRPr lang="el-GR" sz="2400" dirty="0"/>
          </a:p>
        </p:txBody>
      </p:sp>
    </p:spTree>
    <p:extLst>
      <p:ext uri="{BB962C8B-B14F-4D97-AF65-F5344CB8AC3E}">
        <p14:creationId xmlns:p14="http://schemas.microsoft.com/office/powerpoint/2010/main" val="17356865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7384"/>
            <a:ext cx="8856984" cy="6740307"/>
          </a:xfrm>
          <a:prstGeom prst="rect">
            <a:avLst/>
          </a:prstGeom>
        </p:spPr>
        <p:txBody>
          <a:bodyPr wrap="square">
            <a:spAutoFit/>
          </a:bodyPr>
          <a:lstStyle/>
          <a:p>
            <a:pPr hangingPunct="0"/>
            <a:endParaRPr lang="el-GR" sz="2400" dirty="0" smtClean="0"/>
          </a:p>
          <a:p>
            <a:pPr hangingPunct="0"/>
            <a:r>
              <a:rPr lang="el-GR" sz="2400" dirty="0"/>
              <a:t>Ακόμη, η συμμετοχή του τουρισμού στο προϊόν του τριτογενούς αυξανόταν κατά μέσο όρο κατά 3,5% αν και ο αντίστοιχος ρυθμός αύξησης του βιομηχανικού προϊόντος μέσα στο δευτερογενή ήταν 0,6% για την ίδια περίοδο. Στη δεκαετία του 1990 ο τουρισμός πλέον κυριαρχεί  στα μεγέθη του τριτογενούς τομέα και της οικονομίας συνολικά.  </a:t>
            </a:r>
            <a:r>
              <a:rPr lang="el-GR" sz="2400" dirty="0" smtClean="0"/>
              <a:t>Τα </a:t>
            </a:r>
            <a:r>
              <a:rPr lang="el-GR" sz="2400" dirty="0"/>
              <a:t>στοιχεία του πίνακα 34 είναι μάλλον ενδεικτικά όσον αφορά τη δυναμική του τουριστικού τομέα στη δημιουργία εισοδήματος, ειδικά αν λάβει κανείς υπόψη του το σχετικά μικρό ποσοστό εισαγωγών που αναλογεί στον τουρισμό, σε σχέση με άλλους τομείς, όπως η βιομηχανία, οι εισαγωγές της οποίας αυξάνονταν περίπου στον ίδιο ρυθμό με τις εξαγωγές για όλη την εξεταζόμενη περίοδο. Θα ήταν, όμως, χρήσιμο να γνωρίζαμε και την τιμή του τουριστικού πολλαπλασιαστή, προκειμένου να έχουμε μια πιο ξεκάθαρη αντίληψη για τη συμβολή του τουριστικού τομέα στη δημιουργία εθνικού εισοδήματος. </a:t>
            </a:r>
          </a:p>
          <a:p>
            <a:pPr hangingPunct="0"/>
            <a:r>
              <a:rPr lang="el-GR" sz="2400" b="1" dirty="0"/>
              <a:t>				</a:t>
            </a:r>
            <a:endParaRPr lang="el-GR" sz="2400" dirty="0"/>
          </a:p>
          <a:p>
            <a:pPr hangingPunct="0"/>
            <a:endParaRPr lang="el-GR" sz="2400" dirty="0"/>
          </a:p>
        </p:txBody>
      </p:sp>
    </p:spTree>
    <p:extLst>
      <p:ext uri="{BB962C8B-B14F-4D97-AF65-F5344CB8AC3E}">
        <p14:creationId xmlns:p14="http://schemas.microsoft.com/office/powerpoint/2010/main" val="1916478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0"/>
            <a:ext cx="8928992" cy="6986528"/>
          </a:xfrm>
          <a:prstGeom prst="rect">
            <a:avLst/>
          </a:prstGeom>
        </p:spPr>
        <p:txBody>
          <a:bodyPr wrap="square">
            <a:spAutoFit/>
          </a:bodyPr>
          <a:lstStyle/>
          <a:p>
            <a:pPr hangingPunct="0"/>
            <a:r>
              <a:rPr lang="el-GR" sz="2400" dirty="0"/>
              <a:t>Διάφορες προσπάθειες υπολογισμού του τουριστικού πολλαπλασιαστή για την περίπτωση της ελληνικής οικονομίας καταλήγουν σε μια τιμή γύρω στο 1,6-1,9 για την περίοδο 1960-1988 και πολύ ψηλότερη για τη δεκαετία του 1990, όπως φαίνεται και από τα στοιχεία του πίνακα 35</a:t>
            </a:r>
            <a:r>
              <a:rPr lang="el-GR" sz="2400" dirty="0" smtClean="0"/>
              <a:t>.</a:t>
            </a:r>
          </a:p>
          <a:p>
            <a:pPr hangingPunct="0"/>
            <a:r>
              <a:rPr lang="el-GR" sz="2400" dirty="0" smtClean="0"/>
              <a:t>                                                    </a:t>
            </a:r>
            <a:r>
              <a:rPr lang="el-GR" sz="2000" dirty="0"/>
              <a:t>Πίνακας 35</a:t>
            </a:r>
          </a:p>
          <a:p>
            <a:pPr hangingPunct="0"/>
            <a:r>
              <a:rPr lang="el-GR" sz="2000" dirty="0"/>
              <a:t>Ο τουριστικός πολλαπλασιαστής εισοδήματος της Ελλάδας (</a:t>
            </a:r>
            <a:r>
              <a:rPr lang="el-GR" sz="2000" dirty="0" smtClean="0"/>
              <a:t>1960-88)</a:t>
            </a:r>
          </a:p>
          <a:p>
            <a:pPr hangingPunct="0"/>
            <a:r>
              <a:rPr lang="el-GR" sz="2000" dirty="0" smtClean="0"/>
              <a:t>_________________________________________________________</a:t>
            </a:r>
            <a:endParaRPr lang="el-GR" sz="2000" dirty="0"/>
          </a:p>
          <a:p>
            <a:pPr hangingPunct="0"/>
            <a:r>
              <a:rPr lang="el-GR" sz="2000" dirty="0"/>
              <a:t>Περίοδος                                    Τουριστικός πολλαπλασιαστής    </a:t>
            </a:r>
            <a:endParaRPr lang="el-GR" sz="2000" dirty="0" smtClean="0"/>
          </a:p>
          <a:p>
            <a:pPr hangingPunct="0"/>
            <a:r>
              <a:rPr lang="el-GR" sz="2000" dirty="0" smtClean="0"/>
              <a:t>_________________________________________________________</a:t>
            </a:r>
            <a:endParaRPr lang="el-GR" sz="2000" dirty="0"/>
          </a:p>
          <a:p>
            <a:pPr hangingPunct="0"/>
            <a:r>
              <a:rPr lang="el-GR" sz="2000" dirty="0"/>
              <a:t>1960-65                                                            1,53</a:t>
            </a:r>
          </a:p>
          <a:p>
            <a:pPr hangingPunct="0"/>
            <a:r>
              <a:rPr lang="el-GR" sz="2000" dirty="0"/>
              <a:t>1965-70                                                            1,78</a:t>
            </a:r>
          </a:p>
          <a:p>
            <a:pPr hangingPunct="0"/>
            <a:r>
              <a:rPr lang="el-GR" sz="2000" dirty="0"/>
              <a:t>1970-75                                                            1,61</a:t>
            </a:r>
          </a:p>
          <a:p>
            <a:pPr hangingPunct="0"/>
            <a:r>
              <a:rPr lang="el-GR" sz="2000" dirty="0"/>
              <a:t>1975-80                                                             1,61</a:t>
            </a:r>
          </a:p>
          <a:p>
            <a:pPr hangingPunct="0"/>
            <a:r>
              <a:rPr lang="el-GR" sz="2000" dirty="0"/>
              <a:t>1980-85                                                             1,74</a:t>
            </a:r>
          </a:p>
          <a:p>
            <a:pPr hangingPunct="0"/>
            <a:r>
              <a:rPr lang="el-GR" sz="2000" dirty="0"/>
              <a:t>1985-88                                                             1,64</a:t>
            </a:r>
          </a:p>
          <a:p>
            <a:pPr marL="457200" indent="-457200" hangingPunct="0">
              <a:buAutoNum type="arabicPlain" startAt="1994"/>
            </a:pPr>
            <a:r>
              <a:rPr lang="el-GR" sz="2000" dirty="0" smtClean="0"/>
              <a:t>2,01 </a:t>
            </a:r>
            <a:r>
              <a:rPr lang="el-GR" sz="2000" dirty="0"/>
              <a:t>(3,06</a:t>
            </a:r>
            <a:r>
              <a:rPr lang="el-GR" sz="2000" dirty="0" smtClean="0"/>
              <a:t>)*</a:t>
            </a:r>
          </a:p>
          <a:p>
            <a:pPr hangingPunct="0"/>
            <a:r>
              <a:rPr lang="el-GR" sz="2000" dirty="0" smtClean="0"/>
              <a:t>__________________________________________________________</a:t>
            </a:r>
            <a:endParaRPr lang="el-GR" sz="2000" dirty="0"/>
          </a:p>
          <a:p>
            <a:pPr hangingPunct="0"/>
            <a:r>
              <a:rPr lang="el-GR" sz="2000" dirty="0"/>
              <a:t>* αν θεωρήσουμε τις επενδύσεις ενδογενείς</a:t>
            </a:r>
          </a:p>
          <a:p>
            <a:pPr hangingPunct="0"/>
            <a:r>
              <a:rPr lang="el-GR" sz="2000" dirty="0"/>
              <a:t>Πηγές: ο.π. </a:t>
            </a:r>
          </a:p>
          <a:p>
            <a:pPr hangingPunct="0"/>
            <a:endParaRPr lang="el-GR" sz="2400" dirty="0"/>
          </a:p>
        </p:txBody>
      </p:sp>
    </p:spTree>
    <p:extLst>
      <p:ext uri="{BB962C8B-B14F-4D97-AF65-F5344CB8AC3E}">
        <p14:creationId xmlns:p14="http://schemas.microsoft.com/office/powerpoint/2010/main" val="289138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99392"/>
            <a:ext cx="8928992" cy="7478970"/>
          </a:xfrm>
          <a:prstGeom prst="rect">
            <a:avLst/>
          </a:prstGeom>
        </p:spPr>
        <p:txBody>
          <a:bodyPr wrap="square">
            <a:spAutoFit/>
          </a:bodyPr>
          <a:lstStyle/>
          <a:p>
            <a:pPr hangingPunct="0"/>
            <a:r>
              <a:rPr lang="el-GR" sz="2400" dirty="0"/>
              <a:t> </a:t>
            </a:r>
            <a:r>
              <a:rPr lang="el-GR" sz="2400" dirty="0" smtClean="0"/>
              <a:t>Συμπερασματικά:</a:t>
            </a:r>
            <a:endParaRPr lang="el-GR" sz="2400" dirty="0"/>
          </a:p>
          <a:p>
            <a:pPr marL="342900" lvl="0" indent="-342900" hangingPunct="0">
              <a:buFont typeface="Arial" pitchFamily="34" charset="0"/>
              <a:buChar char="•"/>
            </a:pPr>
            <a:r>
              <a:rPr lang="el-GR" sz="2400" dirty="0"/>
              <a:t>Από το 1960 μέχρι τα τέλη της δεκαετίας του 1990 ο τουρισμός αύξησε το μερίδιο του στο σχηματισμό του Α.Ε.Π. από 2,9% στο 20% περίπου. Το μερίδιο του τουριστικό Α.Ε.Π. στα 40 αυτά χρόνια αυξήθηκε κατά 650% περίπου  ενώ τα αντίστοιχα της μεταποίησης και του εμπορίου αυξήθηκαν μόλις κατά 180 και 150% </a:t>
            </a:r>
            <a:r>
              <a:rPr lang="el-GR" sz="2400" dirty="0" smtClean="0"/>
              <a:t>αντίστοιχα.</a:t>
            </a:r>
            <a:endParaRPr lang="el-GR" sz="2400" dirty="0"/>
          </a:p>
          <a:p>
            <a:pPr marL="342900" lvl="0" indent="-342900" hangingPunct="0">
              <a:buFont typeface="Arial" pitchFamily="34" charset="0"/>
              <a:buChar char="•"/>
            </a:pPr>
            <a:r>
              <a:rPr lang="el-GR" sz="2400" dirty="0"/>
              <a:t>Ο τουρισμός διατήρησε </a:t>
            </a:r>
            <a:r>
              <a:rPr lang="el-GR" sz="2400" dirty="0" smtClean="0"/>
              <a:t>το </a:t>
            </a:r>
            <a:r>
              <a:rPr lang="el-GR" sz="2400" dirty="0"/>
              <a:t>δυναμισμό του παρά το ότι μεσολάβησε μια παρατεταμένη περίοδος οικονομικής ύφεσης που έπληξε καίρια την ελληνική οικονομία. </a:t>
            </a:r>
            <a:r>
              <a:rPr lang="el-GR" sz="2400" dirty="0" smtClean="0"/>
              <a:t>Ο </a:t>
            </a:r>
            <a:r>
              <a:rPr lang="el-GR" sz="2400" dirty="0"/>
              <a:t>τουρισμός λειτούργησε αντικυκλικά και χωρίς αυτόν η ύφεση στην Ελλάδα θα είχε λάβει πολύ μεγαλύτερες διαστάσεις. </a:t>
            </a:r>
            <a:r>
              <a:rPr lang="el-GR" sz="2400" dirty="0" smtClean="0"/>
              <a:t>Στη </a:t>
            </a:r>
            <a:r>
              <a:rPr lang="el-GR" sz="2400" dirty="0"/>
              <a:t>δύσκολη περίοδο 1980-1997 το 50% της δημιουργηθείσας προστιθέμενης αξίας στην Ελλάδα προήλθε από τον τουρισμό και τις συναφείς </a:t>
            </a:r>
            <a:r>
              <a:rPr lang="el-GR" sz="2400" dirty="0" smtClean="0"/>
              <a:t>δραστηριότητες</a:t>
            </a:r>
            <a:r>
              <a:rPr lang="el-GR" sz="2400" dirty="0"/>
              <a:t>. </a:t>
            </a:r>
            <a:endParaRPr lang="el-GR" sz="2400" dirty="0" smtClean="0"/>
          </a:p>
          <a:p>
            <a:pPr marL="342900" lvl="0" indent="-342900" hangingPunct="0">
              <a:buFont typeface="Arial" pitchFamily="34" charset="0"/>
              <a:buChar char="•"/>
            </a:pPr>
            <a:r>
              <a:rPr lang="el-GR" sz="2400" dirty="0" smtClean="0"/>
              <a:t>Ο </a:t>
            </a:r>
            <a:r>
              <a:rPr lang="el-GR" sz="2400" dirty="0"/>
              <a:t>τουρισμός αυξάνει τη σημασία του και εντός του τριτογενούς τομέα. </a:t>
            </a:r>
            <a:r>
              <a:rPr lang="el-GR" sz="2400" dirty="0" smtClean="0"/>
              <a:t>Αναπτύσσεται δηλαδή ταχύτερα </a:t>
            </a:r>
            <a:r>
              <a:rPr lang="el-GR" sz="2400" dirty="0"/>
              <a:t>απ’ ό,τι ο τομέας των υπηρεσιών συνολικά. Αυτό σημαίνει ότι, αν </a:t>
            </a:r>
            <a:r>
              <a:rPr lang="el-GR" sz="2400" dirty="0" smtClean="0"/>
              <a:t>οι </a:t>
            </a:r>
            <a:r>
              <a:rPr lang="el-GR" sz="2400" dirty="0"/>
              <a:t>υπηρεσίες είναι πλέον η ατμομηχανή που </a:t>
            </a:r>
            <a:r>
              <a:rPr lang="el-GR" sz="2400" dirty="0" smtClean="0"/>
              <a:t>κινεί </a:t>
            </a:r>
            <a:r>
              <a:rPr lang="el-GR" sz="2400" dirty="0"/>
              <a:t>την ελληνική οικονομία, ο τουρισμός είναι σίγουρα ο κινητήρας </a:t>
            </a:r>
            <a:r>
              <a:rPr lang="el-GR" sz="2400" dirty="0" smtClean="0"/>
              <a:t>της. </a:t>
            </a:r>
            <a:endParaRPr lang="el-GR" sz="2400" dirty="0"/>
          </a:p>
          <a:p>
            <a:pPr hangingPunct="0"/>
            <a:r>
              <a:rPr lang="el-GR" sz="2400" dirty="0"/>
              <a:t> </a:t>
            </a:r>
          </a:p>
          <a:p>
            <a:pPr marL="342900" lvl="0" indent="-342900" hangingPunct="0">
              <a:buFont typeface="Arial" pitchFamily="34" charset="0"/>
              <a:buChar char="•"/>
            </a:pPr>
            <a:endParaRPr lang="el-GR" sz="2400" dirty="0"/>
          </a:p>
        </p:txBody>
      </p:sp>
    </p:spTree>
    <p:extLst>
      <p:ext uri="{BB962C8B-B14F-4D97-AF65-F5344CB8AC3E}">
        <p14:creationId xmlns:p14="http://schemas.microsoft.com/office/powerpoint/2010/main" val="127099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4624"/>
            <a:ext cx="8712968" cy="6740307"/>
          </a:xfrm>
          <a:prstGeom prst="rect">
            <a:avLst/>
          </a:prstGeom>
        </p:spPr>
        <p:txBody>
          <a:bodyPr wrap="square">
            <a:spAutoFit/>
          </a:bodyPr>
          <a:lstStyle/>
          <a:p>
            <a:pPr hangingPunct="0"/>
            <a:r>
              <a:rPr lang="el-GR" sz="2400" b="1" dirty="0"/>
              <a:t>Τουρισμός και απασχόληση</a:t>
            </a:r>
            <a:endParaRPr lang="el-GR" sz="2400" dirty="0"/>
          </a:p>
          <a:p>
            <a:pPr hangingPunct="0"/>
            <a:r>
              <a:rPr lang="el-GR" sz="2400" dirty="0" smtClean="0"/>
              <a:t>Η </a:t>
            </a:r>
            <a:r>
              <a:rPr lang="el-GR" sz="2400" dirty="0"/>
              <a:t>συμβολή του τουριστικού τομέα στην οικονομία μιας χώρας μπορεί να αξιολογηθεί και με βάση το κατά πόσο συμβάλλει στη δημιουργία νέων θέσεων εργασίας.  Εξαιτίας της φύσης του τουρισμού, πρωταρχικός ρόλος του οποίου είναι η παροχή διαφόρων υπηρεσιών στους τουρίστες, πράγμα που  συνεπάγεται αυξημένη προσωπική επαφή ανάμεσα στους τελευταίους και στους απασχολούμενους του τομέα, ο τουρισμός χαρακτηρίζεται από πολλούς συγγραφείς ως κλάδος έντασης εργασίας. Οι υψηλοί </a:t>
            </a:r>
            <a:r>
              <a:rPr lang="el-GR" sz="2400" dirty="0" smtClean="0"/>
              <a:t>δείκτες ανεργίας </a:t>
            </a:r>
            <a:r>
              <a:rPr lang="el-GR" sz="2400" dirty="0"/>
              <a:t>που </a:t>
            </a:r>
            <a:r>
              <a:rPr lang="el-GR" sz="2400" dirty="0" smtClean="0"/>
              <a:t>υπάρχουν </a:t>
            </a:r>
            <a:r>
              <a:rPr lang="el-GR" sz="2400" dirty="0"/>
              <a:t>στις περισσότερες από τις βιομηχανικά  αναπτυγμένες χώρες, σήμερα και, συνεπώς, η ανάγκη δημιουργίας νέων θέσεων εργασίας εκτός του βιομηχανικού τομέα, ο οποίος εμφανίζει μια αδυναμία απορρόφησης επιπλέον εργατικού δυναμικού, κάνουν αυτό το χαρακτηριστικό του τουρισμού πολύ ελκυστικό και για τις αναπτυγμένες χώρες. </a:t>
            </a:r>
            <a:r>
              <a:rPr lang="el-GR" sz="2400" dirty="0" smtClean="0"/>
              <a:t>Παρόλα </a:t>
            </a:r>
            <a:r>
              <a:rPr lang="el-GR" sz="2400" dirty="0"/>
              <a:t>αυτά η σημασία του κλάδου στη δημιουργία απασχόλησης είναι πιο εμφανής στις αναπτυσσόμενες χώρες, ιδιαίτερα με την παρούσα δυσμενή οικονομική συγκυρία όσον αφορά την αγορά εργασίας.  </a:t>
            </a:r>
          </a:p>
        </p:txBody>
      </p:sp>
    </p:spTree>
    <p:extLst>
      <p:ext uri="{BB962C8B-B14F-4D97-AF65-F5344CB8AC3E}">
        <p14:creationId xmlns:p14="http://schemas.microsoft.com/office/powerpoint/2010/main" val="803559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43408"/>
            <a:ext cx="8640960" cy="7109639"/>
          </a:xfrm>
          <a:prstGeom prst="rect">
            <a:avLst/>
          </a:prstGeom>
        </p:spPr>
        <p:txBody>
          <a:bodyPr wrap="square">
            <a:spAutoFit/>
          </a:bodyPr>
          <a:lstStyle/>
          <a:p>
            <a:pPr hangingPunct="0"/>
            <a:endParaRPr lang="el-GR" sz="2400" dirty="0"/>
          </a:p>
          <a:p>
            <a:pPr hangingPunct="0"/>
            <a:r>
              <a:rPr lang="el-GR" sz="2400" dirty="0"/>
              <a:t>Οι αναπτυσσόμενες χώρες, για μια σειρά λόγων, βασίζουν, συνήθως, την ανάπτυξή τους σε εισαγόμενη τεχνολογία έντασης κεφαλαίου, με αποτέλεσμα η βιομηχανία τους να μην είναι σε θέση να απορροφήσει το πλεονάζον εργατικό δυναμικό τους. Αν και θα μπορούσε κανείς να αναρωτηθεί κατά πόσο ο τουρισμός διαφέρει σ' αυτό το σημείο, γενικά υποστηρίζεται </a:t>
            </a:r>
            <a:r>
              <a:rPr lang="el-GR" sz="2400" dirty="0" smtClean="0"/>
              <a:t>ότι </a:t>
            </a:r>
            <a:r>
              <a:rPr lang="el-GR" sz="2400" dirty="0"/>
              <a:t>σε μεγάλο βαθμό ο τουρισμός βασίζει την ανάπτυξή του σε εγχώριους πόρους (κεφάλαιο, τεχνολογία και εργασία). Αυτό </a:t>
            </a:r>
            <a:r>
              <a:rPr lang="el-GR" sz="2400" dirty="0" smtClean="0"/>
              <a:t>οφείλεται </a:t>
            </a:r>
            <a:r>
              <a:rPr lang="el-GR" sz="2400" dirty="0"/>
              <a:t>στο ότι ο τουρισμός και πιο συγκεκριμένα το είδος και η κλίμακα της τουριστικής </a:t>
            </a:r>
            <a:r>
              <a:rPr lang="el-GR" sz="2400" dirty="0" smtClean="0"/>
              <a:t>ανάπτυξης, </a:t>
            </a:r>
            <a:r>
              <a:rPr lang="el-GR" sz="2400" dirty="0"/>
              <a:t>προσαρμόζεται πιο εύκολα από τη βιομηχανία στις δεδομένες συνθήκες του σταδίου ανάπτυξης που διανύει η χώρα, κυρίως εξαιτίας του σημαντικού αποθέματος κεφαλαίου υψηλού επιπέδου τεχνολογίας, που η βιομηχανία απαιτεί. </a:t>
            </a:r>
            <a:r>
              <a:rPr lang="el-GR" sz="2400" dirty="0" smtClean="0"/>
              <a:t>Επίσης στις αναπτυσσόμενες </a:t>
            </a:r>
            <a:r>
              <a:rPr lang="el-GR" sz="2400" dirty="0"/>
              <a:t>χώρες είναι ότι, κατά τα αρχικά στάδια </a:t>
            </a:r>
            <a:r>
              <a:rPr lang="el-GR" sz="2400" dirty="0" smtClean="0"/>
              <a:t>τουριστικής ανάπτυξής, απαιτείται </a:t>
            </a:r>
            <a:r>
              <a:rPr lang="el-GR" sz="2400" dirty="0"/>
              <a:t>κυρίως ανειδίκευτη εργασία, ενώ οι ανάγκες του για ειδικευμένο εργατικό δυναμικό, το οποίο </a:t>
            </a:r>
            <a:r>
              <a:rPr lang="el-GR" sz="2400" dirty="0" smtClean="0"/>
              <a:t>σπανίζει </a:t>
            </a:r>
            <a:r>
              <a:rPr lang="el-GR" sz="2400" dirty="0"/>
              <a:t>στις λιγότερο αναπτυγμένες χώρες, εντείνονται σε πιο προηγμένα στάδια ανάπτυξης. </a:t>
            </a:r>
          </a:p>
        </p:txBody>
      </p:sp>
    </p:spTree>
    <p:extLst>
      <p:ext uri="{BB962C8B-B14F-4D97-AF65-F5344CB8AC3E}">
        <p14:creationId xmlns:p14="http://schemas.microsoft.com/office/powerpoint/2010/main" val="10676473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35785"/>
            <a:ext cx="8712968" cy="6740307"/>
          </a:xfrm>
          <a:prstGeom prst="rect">
            <a:avLst/>
          </a:prstGeom>
        </p:spPr>
        <p:txBody>
          <a:bodyPr wrap="square">
            <a:spAutoFit/>
          </a:bodyPr>
          <a:lstStyle/>
          <a:p>
            <a:pPr hangingPunct="0"/>
            <a:r>
              <a:rPr lang="el-GR" sz="2400" dirty="0" smtClean="0"/>
              <a:t>Από </a:t>
            </a:r>
            <a:r>
              <a:rPr lang="el-GR" sz="2400" dirty="0"/>
              <a:t>την άλλη μεριά, </a:t>
            </a:r>
            <a:r>
              <a:rPr lang="el-GR" sz="2400" dirty="0" smtClean="0"/>
              <a:t>αμφισβητείται </a:t>
            </a:r>
            <a:r>
              <a:rPr lang="el-GR" sz="2400" dirty="0"/>
              <a:t>το κατά πόσο ο τουρισμός είναι </a:t>
            </a:r>
            <a:r>
              <a:rPr lang="el-GR" sz="2400" dirty="0" smtClean="0"/>
              <a:t> </a:t>
            </a:r>
            <a:r>
              <a:rPr lang="el-GR" sz="2400" dirty="0"/>
              <a:t>κλάδος περισσότερο έντασης εργασίας σε σχέση με άλλους, και άρα ότι είναι πιο αποτελεσματικός στη δημιουργία απασχόλησης, κυρίως εξαιτίας των υψηλών του αναγκών για έργα υποδομής στα αρχικά στάδια της ανάπτυξής του. Πάντως, έχει υπολογισθεί ότι η επένδυση που χρειάζεται για τη δημιουργία μιας θέσης εργασίας είναι επτά φορές μικρότερη στον τουρισμό από ό,τι στη βιομηχανία </a:t>
            </a:r>
            <a:r>
              <a:rPr lang="el-GR" sz="2400" dirty="0" smtClean="0"/>
              <a:t>. Ενώ </a:t>
            </a:r>
            <a:r>
              <a:rPr lang="el-GR" sz="2400" dirty="0"/>
              <a:t>η συνολική απασχόληση στις χώρες της Ε.Κ. </a:t>
            </a:r>
            <a:r>
              <a:rPr lang="el-GR" sz="2400" dirty="0" smtClean="0"/>
              <a:t>παρέμεινε </a:t>
            </a:r>
            <a:r>
              <a:rPr lang="el-GR" sz="2400" dirty="0"/>
              <a:t>σταθερή ή ακόμη και </a:t>
            </a:r>
            <a:r>
              <a:rPr lang="el-GR" sz="2400" dirty="0" smtClean="0"/>
              <a:t>μειώθηκε </a:t>
            </a:r>
            <a:r>
              <a:rPr lang="el-GR" sz="2400" dirty="0"/>
              <a:t>στη δεκαετία του 1970, η </a:t>
            </a:r>
            <a:r>
              <a:rPr lang="el-GR" sz="2400" dirty="0" smtClean="0"/>
              <a:t>τουριστική απασχόληση αντίθετα </a:t>
            </a:r>
            <a:r>
              <a:rPr lang="el-GR" sz="2400" dirty="0"/>
              <a:t>παρουσίαζε αυξητική </a:t>
            </a:r>
            <a:r>
              <a:rPr lang="el-GR" sz="2400" dirty="0" smtClean="0"/>
              <a:t>τάση. </a:t>
            </a:r>
            <a:r>
              <a:rPr lang="el-GR" sz="2400" dirty="0"/>
              <a:t>Υπολογίζεται ότι οι τουριστικές εισπράξεις </a:t>
            </a:r>
            <a:r>
              <a:rPr lang="el-GR" sz="2400" dirty="0" smtClean="0"/>
              <a:t>της  Ε.Κ. το </a:t>
            </a:r>
            <a:r>
              <a:rPr lang="el-GR" sz="2400" dirty="0"/>
              <a:t>1985, δημιούργησαν περίπου 7,4 </a:t>
            </a:r>
            <a:r>
              <a:rPr lang="el-GR" sz="2400" dirty="0" smtClean="0"/>
              <a:t>εκ. </a:t>
            </a:r>
            <a:r>
              <a:rPr lang="el-GR" sz="2400" dirty="0"/>
              <a:t>νέες θέσεις εργασίας. Η τουριστική απασχόληση ως ποσοστό της συνολικής </a:t>
            </a:r>
            <a:r>
              <a:rPr lang="el-GR" sz="2400" dirty="0" smtClean="0"/>
              <a:t>απασχόλησης </a:t>
            </a:r>
            <a:r>
              <a:rPr lang="el-GR" sz="2400" dirty="0"/>
              <a:t>ήταν 9,1% για την Ισπανία, 8,6% για την Πορτογαλία, 6,9% για τη Γαλλία και για την Ελλάδα, 6,7% για την Ιταλία, 5,8% για την Ιρλανδία, 5,1% για τη Γερμανία, 4,7% για το Βέλγιο, 4,4% για τη Δανία και το </a:t>
            </a:r>
            <a:r>
              <a:rPr lang="el-GR" sz="2400" dirty="0" smtClean="0"/>
              <a:t>Η.Β. </a:t>
            </a:r>
            <a:r>
              <a:rPr lang="el-GR" sz="2400" dirty="0"/>
              <a:t>και 3,3% για την Ολλανδία (6,0% για την Ε</a:t>
            </a:r>
            <a:r>
              <a:rPr lang="el-GR" sz="2400" dirty="0" smtClean="0"/>
              <a:t>..</a:t>
            </a:r>
            <a:r>
              <a:rPr lang="el-GR" sz="2400" dirty="0"/>
              <a:t>Κ.(12)). Οι </a:t>
            </a:r>
            <a:r>
              <a:rPr lang="el-GR" sz="2400" dirty="0" smtClean="0"/>
              <a:t>τουριστικές ευρωπαϊκές περιφέρειες </a:t>
            </a:r>
            <a:r>
              <a:rPr lang="el-GR" sz="2400" dirty="0"/>
              <a:t>επλήγησαν από την ανεργία λιγότερο από τις μη </a:t>
            </a:r>
            <a:r>
              <a:rPr lang="el-GR" sz="2400" dirty="0" smtClean="0"/>
              <a:t>τουριστικές.</a:t>
            </a:r>
            <a:endParaRPr lang="el-GR" sz="2400" dirty="0"/>
          </a:p>
        </p:txBody>
      </p:sp>
    </p:spTree>
    <p:extLst>
      <p:ext uri="{BB962C8B-B14F-4D97-AF65-F5344CB8AC3E}">
        <p14:creationId xmlns:p14="http://schemas.microsoft.com/office/powerpoint/2010/main" val="2470188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72953"/>
            <a:ext cx="8568952" cy="7017306"/>
          </a:xfrm>
          <a:prstGeom prst="rect">
            <a:avLst/>
          </a:prstGeom>
        </p:spPr>
        <p:txBody>
          <a:bodyPr wrap="square">
            <a:spAutoFit/>
          </a:bodyPr>
          <a:lstStyle/>
          <a:p>
            <a:pPr hangingPunct="0"/>
            <a:r>
              <a:rPr lang="el-GR" dirty="0"/>
              <a:t>  </a:t>
            </a:r>
            <a:r>
              <a:rPr lang="el-GR" sz="2400" dirty="0" smtClean="0"/>
              <a:t>Παρόλο </a:t>
            </a:r>
            <a:r>
              <a:rPr lang="el-GR" sz="2400" dirty="0"/>
              <a:t>που συχνά αναπτύσσεται κριτική στον τουριστικό κλάδο αναφορικά με το γεγονός ότι παρουσιάζει χαμηλή </a:t>
            </a:r>
            <a:r>
              <a:rPr lang="el-GR" sz="2400" dirty="0" smtClean="0"/>
              <a:t>παραγωγι-κότητα</a:t>
            </a:r>
            <a:r>
              <a:rPr lang="el-GR" sz="2400" dirty="0"/>
              <a:t>, φαίνεται ότι ο αριθμός των απασχολούμενων στον κλάδο αυξήθηκε τα τελευταία χρόνια λιγότερο από την τουριστική δαπάνη. Υπολογίζεται, με βάση τη συμμετοχή του τουρισμού στο Α.Ε.Π. και στην απασχόληση, ότι το 1990 ο τουριστικός κλάδος ήταν πιο παραγωγικός στην Ισπανία, στην Γαλλία, στην Ελλάδα και στην Ιρλανδία, και λιγότερο παραγωγικός στην Ιταλία ανάμεσα στις χώρες-μέλη της Ε.Ο.Κ.. </a:t>
            </a:r>
          </a:p>
          <a:p>
            <a:pPr hangingPunct="0"/>
            <a:r>
              <a:rPr lang="el-GR" sz="2400" dirty="0"/>
              <a:t>Πέρα από τα προβλήματα που υπάρχουν στη μέτρηση της τουριστικής απασχόλησης, τα κυριότερα εκ των οποίων είναι η έντονη εποχικότητα, που συνεπάγεται τη δημιουργία μεγάλου αριθμού νέων θέσεων εργασίας κατά τους καλοκαιρινούς μήνες και απότομη μείωσή τους κατά τη χειμερινή περίοδο,  και το γεγονός ότι η απασχόληση στον τουρισμό είναι κατά κύριο λόγο «δευτερεύουσα», θα πρέπει κανείς να είναι μάλλον επιφυλακτικός όσον αφορά την εγκυρότητα των στοιχείων, εξαιτίας του υψηλού βαθμού παραοικονομίας που χαρακτηρίζει τον κλάδο. </a:t>
            </a:r>
          </a:p>
          <a:p>
            <a:pPr hangingPunct="0"/>
            <a:endParaRPr lang="el-GR" dirty="0"/>
          </a:p>
        </p:txBody>
      </p:sp>
    </p:spTree>
    <p:extLst>
      <p:ext uri="{BB962C8B-B14F-4D97-AF65-F5344CB8AC3E}">
        <p14:creationId xmlns:p14="http://schemas.microsoft.com/office/powerpoint/2010/main" val="5564478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2"/>
            <a:ext cx="8640960" cy="6370975"/>
          </a:xfrm>
          <a:prstGeom prst="rect">
            <a:avLst/>
          </a:prstGeom>
        </p:spPr>
        <p:txBody>
          <a:bodyPr wrap="square">
            <a:spAutoFit/>
          </a:bodyPr>
          <a:lstStyle/>
          <a:p>
            <a:pPr hangingPunct="0"/>
            <a:r>
              <a:rPr lang="el-GR" sz="2400" dirty="0"/>
              <a:t>Τα στοιχεία για την απασχόληση στον τουρισμό θα πρέπει να θεωρούνται εκτιμήσεις και ετήσια ισοδύναμα αγνώστου αριθμού απασχοληθέντων, εποχικών και άλλων. Είδαμε ήδη στον πίνακα 33 το υψηλό ποσοστό που κατέχει η τουριστική απασχόληση στη συνολική απασχόληση στην Ελλάδα και σε άλλες τουριστικές ευρωπαϊκές </a:t>
            </a:r>
            <a:r>
              <a:rPr lang="el-GR" sz="2400" dirty="0" smtClean="0"/>
              <a:t>χώρες. Στη </a:t>
            </a:r>
            <a:r>
              <a:rPr lang="el-GR" sz="2400" dirty="0"/>
              <a:t>δεκαετία του 1990 ότι ο τουρισμός δημιούργησε σε παγκόσμιο επίπεδο αμέσως και εμμέσως 230 εκατομμύρια θέσεις εργασίας που ισοδυναμούσε με το 12% του παγκόσμιου εργατικού δυναμικού. Για το 2005 οι θέσεις εργασίας στον τουρισμό αναμένονταν να φτάσουν τα 350 εκατομμύρια </a:t>
            </a:r>
            <a:r>
              <a:rPr lang="el-GR" sz="2400" dirty="0" smtClean="0"/>
              <a:t>.</a:t>
            </a:r>
            <a:endParaRPr lang="el-GR" sz="2400" dirty="0"/>
          </a:p>
          <a:p>
            <a:r>
              <a:rPr lang="el-GR" sz="2400" dirty="0"/>
              <a:t>Στον πίνακα 36 φαίνεται η εξέλιξη της απασχόλησης σε διάφορους τομείς της ελληνικής οικονομίας στην περίοδο 1981-1997. Όπως φαίνεται από τα στοιχεία του πίνακα αυτού, μέσα σε μια ιδιαίτερα δυσμενή συγκυρία για την αγορά εργασίας της χώρας, η απασχόληση στον τουρισμό αυξήθηκε με ρυθμό μεγαλύτερο απ΄ όσο σε οποιοδήποτε άλλο κλάδο. </a:t>
            </a:r>
            <a:r>
              <a:rPr lang="el-GR" sz="2400" dirty="0" smtClean="0"/>
              <a:t>Μέσα </a:t>
            </a:r>
            <a:r>
              <a:rPr lang="el-GR" sz="2400" dirty="0"/>
              <a:t>σε 18 έτη ο αριθμός των απασχολούμενων στον τουρισμό ουσιαστικά διπλασιάστηκε.</a:t>
            </a:r>
            <a:endParaRPr lang="el-GR" sz="2400" dirty="0"/>
          </a:p>
        </p:txBody>
      </p:sp>
    </p:spTree>
    <p:extLst>
      <p:ext uri="{BB962C8B-B14F-4D97-AF65-F5344CB8AC3E}">
        <p14:creationId xmlns:p14="http://schemas.microsoft.com/office/powerpoint/2010/main" val="207924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4345"/>
            <a:ext cx="8424936" cy="4431983"/>
          </a:xfrm>
          <a:prstGeom prst="rect">
            <a:avLst/>
          </a:prstGeom>
        </p:spPr>
        <p:txBody>
          <a:bodyPr wrap="square">
            <a:spAutoFit/>
          </a:bodyPr>
          <a:lstStyle/>
          <a:p>
            <a:pPr hangingPunct="0"/>
            <a:r>
              <a:rPr lang="el-GR" dirty="0"/>
              <a:t> </a:t>
            </a:r>
          </a:p>
          <a:p>
            <a:pPr hangingPunct="0"/>
            <a:endParaRPr lang="el-GR" sz="2400" dirty="0"/>
          </a:p>
          <a:p>
            <a:pPr hangingPunct="0"/>
            <a:r>
              <a:rPr lang="el-GR" sz="2400" dirty="0" smtClean="0"/>
              <a:t>	Στην </a:t>
            </a:r>
            <a:r>
              <a:rPr lang="el-GR" sz="2400" dirty="0"/>
              <a:t>περίοδο 1971-81, εκτιμάται ότι η συνολική απασχόληση στον τουριστικό κλάδο αυξήθηκε από 6,1% σε 10,5% του συνόλου της αστικής απασχόλησης (ΚΕ.Π.Ε, 1981). Στα τέλη της δεκαετίας του 1990 το ποσοστό αυτό πλησίαζε το 20</a:t>
            </a:r>
            <a:r>
              <a:rPr lang="el-GR" sz="2400" dirty="0" smtClean="0"/>
              <a:t>%.</a:t>
            </a:r>
            <a:endParaRPr lang="el-GR" sz="2400" dirty="0"/>
          </a:p>
          <a:p>
            <a:pPr hangingPunct="0"/>
            <a:r>
              <a:rPr lang="el-GR" sz="2400" dirty="0"/>
              <a:t>	Υπάρχουν ορισμένες πρόσθετες δυσκολίες σχετικά με τη μέτρηση της τουριστικής απασχόλησης στην Ελλάδα, οι οποίες σχετίζονται κυρίως με τη διάρθρωση της οικονομίας της, με αποτέλεσμα να είναι σχεδόν βέβαιο ότι τα στοιχεία για την τουριστική απασχόληση στην Ελλάδα είναι υποεκτίμηση της πραγματικότητας. </a:t>
            </a:r>
            <a:endParaRPr lang="el-GR" sz="2400" dirty="0"/>
          </a:p>
        </p:txBody>
      </p:sp>
    </p:spTree>
    <p:extLst>
      <p:ext uri="{BB962C8B-B14F-4D97-AF65-F5344CB8AC3E}">
        <p14:creationId xmlns:p14="http://schemas.microsoft.com/office/powerpoint/2010/main" val="5238909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44624"/>
            <a:ext cx="9036496" cy="6740307"/>
          </a:xfrm>
          <a:prstGeom prst="rect">
            <a:avLst/>
          </a:prstGeom>
        </p:spPr>
        <p:txBody>
          <a:bodyPr wrap="square">
            <a:spAutoFit/>
          </a:bodyPr>
          <a:lstStyle/>
          <a:p>
            <a:pPr hangingPunct="0"/>
            <a:r>
              <a:rPr lang="el-GR" dirty="0"/>
              <a:t> </a:t>
            </a:r>
          </a:p>
          <a:p>
            <a:pPr hangingPunct="0"/>
            <a:r>
              <a:rPr lang="el-GR" dirty="0"/>
              <a:t>                                              </a:t>
            </a:r>
            <a:r>
              <a:rPr lang="el-GR" b="1" dirty="0"/>
              <a:t>Πίνακας 36</a:t>
            </a:r>
            <a:r>
              <a:rPr lang="el-GR" dirty="0"/>
              <a:t> </a:t>
            </a:r>
          </a:p>
          <a:p>
            <a:pPr hangingPunct="0"/>
            <a:r>
              <a:rPr lang="el-GR" dirty="0"/>
              <a:t>Η εξέλιξη της απασχόλησης σε διάφορους τομείς και στον τουρισμό (σε </a:t>
            </a:r>
            <a:r>
              <a:rPr lang="el-GR" dirty="0" smtClean="0"/>
              <a:t>000ς) </a:t>
            </a:r>
            <a:r>
              <a:rPr lang="el-GR" dirty="0"/>
              <a:t>(1981-1997</a:t>
            </a:r>
            <a:r>
              <a:rPr lang="el-GR" dirty="0" smtClean="0"/>
              <a:t>)</a:t>
            </a:r>
          </a:p>
          <a:p>
            <a:pPr hangingPunct="0"/>
            <a:r>
              <a:rPr lang="el-GR" dirty="0" smtClean="0"/>
              <a:t>____________________________________________________________________________</a:t>
            </a:r>
            <a:endParaRPr lang="el-GR" dirty="0"/>
          </a:p>
          <a:p>
            <a:pPr hangingPunct="0"/>
            <a:r>
              <a:rPr lang="el-GR" dirty="0"/>
              <a:t>                                                    1981            1985          1990         </a:t>
            </a:r>
            <a:r>
              <a:rPr lang="el-GR" dirty="0" smtClean="0"/>
              <a:t>1997</a:t>
            </a:r>
          </a:p>
          <a:p>
            <a:pPr hangingPunct="0"/>
            <a:r>
              <a:rPr lang="el-GR" dirty="0" smtClean="0"/>
              <a:t>___________________________________________________________________________             </a:t>
            </a:r>
            <a:endParaRPr lang="el-GR" dirty="0"/>
          </a:p>
          <a:p>
            <a:pPr hangingPunct="0"/>
            <a:r>
              <a:rPr lang="el-GR" b="1" dirty="0"/>
              <a:t>ΣΥΝΟΛΟ                             </a:t>
            </a:r>
            <a:r>
              <a:rPr lang="el-GR" b="1" dirty="0" smtClean="0"/>
              <a:t>      </a:t>
            </a:r>
            <a:r>
              <a:rPr lang="el-GR" b="1" dirty="0"/>
              <a:t>3.529,3       3.588,5       3.719,0     3.854,1</a:t>
            </a:r>
          </a:p>
          <a:p>
            <a:pPr hangingPunct="0"/>
            <a:r>
              <a:rPr lang="el-GR" dirty="0"/>
              <a:t>Γεωργία                                    1.083,0       1.036,9          889,2       765,0</a:t>
            </a:r>
          </a:p>
          <a:p>
            <a:pPr hangingPunct="0"/>
            <a:r>
              <a:rPr lang="el-GR" dirty="0"/>
              <a:t>Βιομηχανία                                  907,5          869,8         912,0        865,7</a:t>
            </a:r>
          </a:p>
          <a:p>
            <a:pPr hangingPunct="0"/>
            <a:r>
              <a:rPr lang="el-GR" dirty="0"/>
              <a:t>Υπηρεσίες                                 1.538,8       1.681,8      1.917,8     2.223,4  </a:t>
            </a:r>
            <a:endParaRPr lang="el-GR" dirty="0" smtClean="0"/>
          </a:p>
          <a:p>
            <a:pPr hangingPunct="0"/>
            <a:r>
              <a:rPr lang="el-GR" dirty="0" smtClean="0"/>
              <a:t>ΤΟΥΡΙΣΜΟΣ                                  </a:t>
            </a:r>
            <a:r>
              <a:rPr lang="el-GR" dirty="0"/>
              <a:t>321,0          436,0         554,0        602,0</a:t>
            </a:r>
          </a:p>
          <a:p>
            <a:pPr hangingPunct="0"/>
            <a:r>
              <a:rPr lang="el-GR" b="1" dirty="0"/>
              <a:t>ΜΕΡΙΔΙΑ</a:t>
            </a:r>
          </a:p>
          <a:p>
            <a:pPr hangingPunct="0"/>
            <a:r>
              <a:rPr lang="el-GR" dirty="0"/>
              <a:t>Γεωργία                                  </a:t>
            </a:r>
            <a:r>
              <a:rPr lang="el-GR" dirty="0" smtClean="0"/>
              <a:t>        </a:t>
            </a:r>
            <a:r>
              <a:rPr lang="el-GR" dirty="0"/>
              <a:t>30,7            28,9          23,9          19,8</a:t>
            </a:r>
          </a:p>
          <a:p>
            <a:pPr hangingPunct="0"/>
            <a:r>
              <a:rPr lang="el-GR" dirty="0"/>
              <a:t>Βιομηχανία                                    25,7            24,2          24,5          22,5</a:t>
            </a:r>
          </a:p>
          <a:p>
            <a:pPr hangingPunct="0"/>
            <a:r>
              <a:rPr lang="el-GR" dirty="0"/>
              <a:t>Υπηρεσίες                               </a:t>
            </a:r>
            <a:r>
              <a:rPr lang="el-GR" dirty="0" smtClean="0"/>
              <a:t>       </a:t>
            </a:r>
            <a:r>
              <a:rPr lang="el-GR" dirty="0"/>
              <a:t>43,6             46,9         51,6           57,7   </a:t>
            </a:r>
            <a:endParaRPr lang="el-GR" dirty="0" smtClean="0"/>
          </a:p>
          <a:p>
            <a:pPr hangingPunct="0"/>
            <a:r>
              <a:rPr lang="el-GR" dirty="0" smtClean="0"/>
              <a:t>ΤΟΥΡΙΣΜΟΣ                                      </a:t>
            </a:r>
            <a:r>
              <a:rPr lang="el-GR" dirty="0"/>
              <a:t>9,1             12,1         14,9           15,6</a:t>
            </a:r>
            <a:r>
              <a:rPr lang="el-GR" b="1" dirty="0"/>
              <a:t>   </a:t>
            </a:r>
            <a:endParaRPr lang="el-GR" dirty="0"/>
          </a:p>
          <a:p>
            <a:pPr hangingPunct="0"/>
            <a:r>
              <a:rPr lang="el-GR" b="1" dirty="0"/>
              <a:t>                                                  </a:t>
            </a:r>
            <a:r>
              <a:rPr lang="el-GR" b="1" dirty="0" smtClean="0"/>
              <a:t>    1981-90       </a:t>
            </a:r>
            <a:r>
              <a:rPr lang="el-GR" b="1" dirty="0"/>
              <a:t>1981-97     1990-97                                                       </a:t>
            </a:r>
            <a:endParaRPr lang="el-GR" dirty="0"/>
          </a:p>
          <a:p>
            <a:pPr hangingPunct="0"/>
            <a:r>
              <a:rPr lang="el-GR" b="1" dirty="0"/>
              <a:t>ΣΥΝΟΛΟ                                     </a:t>
            </a:r>
            <a:r>
              <a:rPr lang="el-GR" b="1" dirty="0" smtClean="0"/>
              <a:t>       5,4               </a:t>
            </a:r>
            <a:r>
              <a:rPr lang="el-GR" b="1" dirty="0"/>
              <a:t>9,2             3,6</a:t>
            </a:r>
          </a:p>
          <a:p>
            <a:pPr hangingPunct="0"/>
            <a:r>
              <a:rPr lang="el-GR" dirty="0"/>
              <a:t>Γεωργία                                      </a:t>
            </a:r>
            <a:r>
              <a:rPr lang="el-GR" dirty="0" smtClean="0"/>
              <a:t>   -</a:t>
            </a:r>
            <a:r>
              <a:rPr lang="el-GR" dirty="0"/>
              <a:t>17,9            -29,4         -14,0</a:t>
            </a:r>
          </a:p>
          <a:p>
            <a:pPr hangingPunct="0"/>
            <a:r>
              <a:rPr lang="el-GR" dirty="0"/>
              <a:t>Βιομηχανία                                   </a:t>
            </a:r>
            <a:r>
              <a:rPr lang="el-GR" dirty="0" smtClean="0"/>
              <a:t>    </a:t>
            </a:r>
            <a:r>
              <a:rPr lang="el-GR" dirty="0"/>
              <a:t>0,5              -4,6          -5,1</a:t>
            </a:r>
          </a:p>
          <a:p>
            <a:pPr hangingPunct="0"/>
            <a:r>
              <a:rPr lang="el-GR" dirty="0"/>
              <a:t>Υπηρεσίες                                    </a:t>
            </a:r>
            <a:r>
              <a:rPr lang="el-GR" dirty="0" smtClean="0"/>
              <a:t>   24,6             </a:t>
            </a:r>
            <a:r>
              <a:rPr lang="el-GR" dirty="0"/>
              <a:t>44,6          15,9</a:t>
            </a:r>
          </a:p>
          <a:p>
            <a:pPr hangingPunct="0"/>
            <a:r>
              <a:rPr lang="el-GR" dirty="0"/>
              <a:t>ΤΟΥΡΙΣΜΟΣ                              </a:t>
            </a:r>
            <a:r>
              <a:rPr lang="el-GR" dirty="0" smtClean="0"/>
              <a:t>      72,6              </a:t>
            </a:r>
            <a:r>
              <a:rPr lang="el-GR" dirty="0"/>
              <a:t>87,5            </a:t>
            </a:r>
            <a:r>
              <a:rPr lang="el-GR" dirty="0" smtClean="0"/>
              <a:t>8,7</a:t>
            </a:r>
          </a:p>
          <a:p>
            <a:pPr hangingPunct="0"/>
            <a:r>
              <a:rPr lang="el-GR" dirty="0" smtClean="0"/>
              <a:t>_____________________________________________________________________________</a:t>
            </a:r>
            <a:r>
              <a:rPr lang="el-GR" dirty="0"/>
              <a:t> </a:t>
            </a:r>
          </a:p>
          <a:p>
            <a:pPr hangingPunct="0"/>
            <a:r>
              <a:rPr lang="el-GR" dirty="0"/>
              <a:t>Πηγή: Παυλόπουλος, 1999, σ. </a:t>
            </a:r>
            <a:r>
              <a:rPr lang="el-GR" dirty="0" smtClean="0"/>
              <a:t>60</a:t>
            </a:r>
            <a:endParaRPr lang="el-GR" dirty="0"/>
          </a:p>
        </p:txBody>
      </p:sp>
    </p:spTree>
    <p:extLst>
      <p:ext uri="{BB962C8B-B14F-4D97-AF65-F5344CB8AC3E}">
        <p14:creationId xmlns:p14="http://schemas.microsoft.com/office/powerpoint/2010/main" val="118131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8496944" cy="6370975"/>
          </a:xfrm>
          <a:prstGeom prst="rect">
            <a:avLst/>
          </a:prstGeom>
        </p:spPr>
        <p:txBody>
          <a:bodyPr wrap="square">
            <a:spAutoFit/>
          </a:bodyPr>
          <a:lstStyle/>
          <a:p>
            <a:pPr hangingPunct="0"/>
            <a:r>
              <a:rPr lang="el-GR" sz="2400" dirty="0"/>
              <a:t>Το μερίδιο του τουρισμού στο Α.Ε.Π. της χώρας ξεπέρασε το 15% το 2004 και η απασχόληση στον ελληνικό τουρισμό την ίδια χρονιά έφτασε τα 700.000 άτομα που αντιστοιχεί στο 16,5% του εργατικού δυναμικού της χώρας</a:t>
            </a:r>
            <a:r>
              <a:rPr lang="el-GR" sz="2400" dirty="0" smtClean="0"/>
              <a:t>.</a:t>
            </a:r>
          </a:p>
          <a:p>
            <a:pPr hangingPunct="0"/>
            <a:r>
              <a:rPr lang="el-GR" sz="2400" dirty="0"/>
              <a:t>Επιπλέον, ο τουρισμός χρηματοδότησε κατά μέσο όρο, περισσότερο από 14% του συνόλου των εισαγωγών (23% των εισαγωγών βιομηχανικών προϊόντων) και αντιπροσώπευε περισσότερο από 33% του συνόλου των εξαγωγών αγαθών και υπηρεσιών, για όλη την περίοδο 1970-1989.  Στην περίοδο 1972-1988, η Ελλάδα και η Ισπανία παρουσιάζουν το υψηλότερο ποσοστό τουριστικών εισπράξεων μέσα στις εξαγωγές αγαθών και υπηρεσιών σε σχέση με όλες τις χώρες-μέλη της τότε Ε.Ο.Κ</a:t>
            </a:r>
            <a:r>
              <a:rPr lang="el-GR" sz="2400" dirty="0" smtClean="0"/>
              <a:t>.</a:t>
            </a:r>
          </a:p>
          <a:p>
            <a:pPr hangingPunct="0"/>
            <a:r>
              <a:rPr lang="el-GR" sz="2400" dirty="0"/>
              <a:t>Αναφέρθηκε, επίσης, σε προηγούμενο κεφάλαιο ότι ο  αριθμός των διανυκτερεύσεων και το σύνολο των συναλλαγματικών τουριστικών εισπράξεων είναι εξαιρετικά υποεκτιμημένα στην Ελλάδα, αφού υπολογίζονται μόνο τα στοιχεία που καταγράφονται στα επίσημα τουριστικά καταλύματα της χώρας.</a:t>
            </a:r>
          </a:p>
        </p:txBody>
      </p:sp>
    </p:spTree>
    <p:extLst>
      <p:ext uri="{BB962C8B-B14F-4D97-AF65-F5344CB8AC3E}">
        <p14:creationId xmlns:p14="http://schemas.microsoft.com/office/powerpoint/2010/main" val="2041207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640960" cy="6740307"/>
          </a:xfrm>
          <a:prstGeom prst="rect">
            <a:avLst/>
          </a:prstGeom>
        </p:spPr>
        <p:txBody>
          <a:bodyPr wrap="square">
            <a:spAutoFit/>
          </a:bodyPr>
          <a:lstStyle/>
          <a:p>
            <a:pPr hangingPunct="0"/>
            <a:r>
              <a:rPr lang="el-GR" sz="2400" dirty="0"/>
              <a:t> </a:t>
            </a:r>
            <a:r>
              <a:rPr lang="el-GR" sz="2400" dirty="0" smtClean="0"/>
              <a:t>Όπως </a:t>
            </a:r>
            <a:r>
              <a:rPr lang="el-GR" sz="2400" dirty="0"/>
              <a:t>και στις περισσότερες χώρες, ο τουριστικός κλάδος στην Ελλάδα αποτελείται από μεγάλο αριθμό μικρών, οικογενειακών επιχειρήσεων (γεγονός που, όπως αναφέρθηκε, ευνοεί την ανάπτυξη της παραοικονομικής δραστηριότητας), οι περισσότερες από τις οποίες απασχολούν κατά μέσο όρο 2,2 με 3,3 </a:t>
            </a:r>
            <a:r>
              <a:rPr lang="el-GR" sz="2400" dirty="0" smtClean="0"/>
              <a:t>άτομα, </a:t>
            </a:r>
            <a:r>
              <a:rPr lang="el-GR" sz="2400" dirty="0"/>
              <a:t>ανάλογα με το είδος της επιχείρησης (π.χ. εστιατόριο, κατάλυμα, κλπ) και το μέγεθος αυτό παραμένει περίπου σταθερό από το 1971. Οι εποχιακές διακυμάνσεις της απασχόλησης είναι πολύ έντονες, πράγμα που δεν φαίνεται να βελτιώνεται με την πάροδο του </a:t>
            </a:r>
            <a:r>
              <a:rPr lang="el-GR" sz="2400" dirty="0" smtClean="0"/>
              <a:t>χρόνου.  </a:t>
            </a:r>
            <a:r>
              <a:rPr lang="el-GR" sz="2400" dirty="0"/>
              <a:t>Στα μεγάλα αστικά κέντρα, όπου ο τουριστική ζήτηση είναι λιγότερο εποχιακή, η απασχόληση είναι περίπου κανονικά κατανεμημένη μέσα στο χρόνο. Κάτι τέτοιο, όμως, δε συμβαίνει και με τα μικρότερα τουριστικά κέντρα (π.χ. νησιά) στα οποία η τουριστική ζήτηση και η απασχόληση αυξάνει απότομα κατά τους καλοκαιρινούς μήνες (Ιούνιο με Οκτώβριο), μειώνεται σταδιακά από τον Οκτώβριο μέχρι τον Ιανουάριο, παρουσιάζει μια πολύ απότομη πτώση Φεβρουάριο με Μάρτιο, για να αρχίσει και πάλι να αυξάνεται σταδιακά γύρω στον Απρίλιο</a:t>
            </a:r>
            <a:r>
              <a:rPr lang="el-GR" sz="2400" dirty="0" smtClean="0"/>
              <a:t>.</a:t>
            </a:r>
            <a:endParaRPr lang="el-GR" sz="2400" dirty="0"/>
          </a:p>
        </p:txBody>
      </p:sp>
    </p:spTree>
    <p:extLst>
      <p:ext uri="{BB962C8B-B14F-4D97-AF65-F5344CB8AC3E}">
        <p14:creationId xmlns:p14="http://schemas.microsoft.com/office/powerpoint/2010/main" val="21123128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95135"/>
            <a:ext cx="8712968" cy="6001643"/>
          </a:xfrm>
          <a:prstGeom prst="rect">
            <a:avLst/>
          </a:prstGeom>
        </p:spPr>
        <p:txBody>
          <a:bodyPr wrap="square">
            <a:spAutoFit/>
          </a:bodyPr>
          <a:lstStyle/>
          <a:p>
            <a:pPr hangingPunct="0"/>
            <a:endParaRPr lang="el-GR" sz="2400" dirty="0"/>
          </a:p>
          <a:p>
            <a:pPr hangingPunct="0"/>
            <a:r>
              <a:rPr lang="el-GR" sz="2400" dirty="0"/>
              <a:t>Συνοψίζοντας θα πρέπει να τονίσουμε τα ακόλουθα σημεία:</a:t>
            </a:r>
          </a:p>
          <a:p>
            <a:pPr marL="342900" lvl="0" indent="-342900" hangingPunct="0">
              <a:buFont typeface="Arial" pitchFamily="34" charset="0"/>
              <a:buChar char="•"/>
            </a:pPr>
            <a:r>
              <a:rPr lang="el-GR" sz="2400" dirty="0"/>
              <a:t>Μετά το 1980 η απασχόληση στον πρωτογενή και το δευτερογενή τομέα της ελληνικής οικονομίας μειώθηκε. Αντίθετα, η απασχόληση στις υπηρεσίες αυξήθηκε κατά 44,6% και αυτή η αύξηση της απασχόλησης στον τριτογενή τομέα αποδείχθηκε αρκετή, ώστε να αυξηθεί η συνολική απασχόληση στη χώρα κατά 9,2%. Οι υπηρεσίες, λοιπόν, απέτρεψαν ανεξέλεγκτες εξελίξεις στην αγορά εργασίας της χώρας. </a:t>
            </a:r>
          </a:p>
          <a:p>
            <a:pPr marL="342900" lvl="0" indent="-342900" hangingPunct="0">
              <a:buFont typeface="Arial" pitchFamily="34" charset="0"/>
              <a:buChar char="•"/>
            </a:pPr>
            <a:r>
              <a:rPr lang="el-GR" sz="2400" dirty="0"/>
              <a:t>Ο τουρισμός πρωτοστάτησε και συμπαρέσυρε τον τριτογενή στη δημιουργία θέσεων εργασίας. Η τουριστική απασχόληση στη διάρκεια των δυο προηγούμενων δεκαετιών αυξήθηκε κατά 87,5%. Το 41% των νέων θέσεων εργασίας που δημιούργησε ο τριτογενής τομέας (281 από τις 685 χιλιάδες) αποδίδονται στην τουριστική δραστηριότητα.</a:t>
            </a:r>
          </a:p>
          <a:p>
            <a:pPr hangingPunct="0"/>
            <a:endParaRPr lang="el-GR" sz="2400" dirty="0"/>
          </a:p>
        </p:txBody>
      </p:sp>
    </p:spTree>
    <p:extLst>
      <p:ext uri="{BB962C8B-B14F-4D97-AF65-F5344CB8AC3E}">
        <p14:creationId xmlns:p14="http://schemas.microsoft.com/office/powerpoint/2010/main" val="14098499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58847"/>
            <a:ext cx="8568952" cy="6370975"/>
          </a:xfrm>
          <a:prstGeom prst="rect">
            <a:avLst/>
          </a:prstGeom>
        </p:spPr>
        <p:txBody>
          <a:bodyPr wrap="square">
            <a:spAutoFit/>
          </a:bodyPr>
          <a:lstStyle/>
          <a:p>
            <a:pPr hangingPunct="0"/>
            <a:r>
              <a:rPr lang="el-GR" sz="2400" b="1" dirty="0"/>
              <a:t>Τουρισμός και περιφερειακή ανάπτυξη</a:t>
            </a:r>
            <a:endParaRPr lang="el-GR" sz="2400" dirty="0"/>
          </a:p>
          <a:p>
            <a:pPr hangingPunct="0"/>
            <a:r>
              <a:rPr lang="el-GR" sz="2400" dirty="0"/>
              <a:t>	Οι περισσότερες χώρες, ανεξάρτητα από το αναπτυξιακό τους στάδιο, παρουσιάζουν σε μεγαλύτερο ή μικρότερο βαθμό μια "δυαδικότητα", με την έννοια ότι μπορεί να περιλαμβάνουν στο εσωτερικό τους περιοχές, οι οποίες βρίσκονται αναπτυξιακά κάτω από το μέσο επίπεδο ανάπτυξης της χώρας. Αυτό συμβαίνει είτε επειδή για διάφορους λόγους δεν έχουν καταφέρει ακόμη να αναπτυχθούν, είτε γιατί είχαν αναπτυχθεί στο παρελθόν, αλλά βρίσκονται τώρα σε παρακμή, κυρίως διότι η ζήτηση για τα προϊόντα που παρήγαγαν ακολουθεί φθίνουσα πορεία (π.χ. περιοχές με φθίνουσες μεταποιητικές επιχειρήσεις ή και κλάδους σε βιομηχανικά αναπτυγμένες χώρες).</a:t>
            </a:r>
          </a:p>
          <a:p>
            <a:pPr hangingPunct="0"/>
            <a:r>
              <a:rPr lang="el-GR" sz="2400" dirty="0"/>
              <a:t>	Υποτίθεται ότι  η τουριστική ανάπτυξη είναι δυνατόν να στραφεί μακριά από τα ήδη κορεσμένα αστικά κέντρα προς λιγότερο αναπτυγμένες περιοχές σχετικά χαμηλού εισοδήματος και ότι, με την έννοια αυτή, είναι δυνατόν να συμβάλλει σε μια πιο ισόρροπη περιφερειακή ανάπτυξη μιας χώρας. </a:t>
            </a:r>
          </a:p>
        </p:txBody>
      </p:sp>
    </p:spTree>
    <p:extLst>
      <p:ext uri="{BB962C8B-B14F-4D97-AF65-F5344CB8AC3E}">
        <p14:creationId xmlns:p14="http://schemas.microsoft.com/office/powerpoint/2010/main" val="3614647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98385"/>
            <a:ext cx="8856984" cy="6370975"/>
          </a:xfrm>
          <a:prstGeom prst="rect">
            <a:avLst/>
          </a:prstGeom>
        </p:spPr>
        <p:txBody>
          <a:bodyPr wrap="square">
            <a:spAutoFit/>
          </a:bodyPr>
          <a:lstStyle/>
          <a:p>
            <a:pPr hangingPunct="0"/>
            <a:r>
              <a:rPr lang="el-GR" sz="2400" dirty="0"/>
              <a:t>Αυτό, βέβαια, εξαρτάται </a:t>
            </a:r>
            <a:r>
              <a:rPr lang="el-GR" sz="2400" dirty="0" smtClean="0"/>
              <a:t>από </a:t>
            </a:r>
            <a:r>
              <a:rPr lang="el-GR" sz="2400" dirty="0"/>
              <a:t>το είδος και την κλίμακα της τουριστικής ανάπτυξης. Αν στόχος είναι η μείωση ή και η εξουδετέρωση των περιφερειακών ανισοτήτων, η τουριστική ανάπτυξη στις λιγότερο αναπτυγμένες περιοχές θα έπρεπε να είναι μάλλον μικρής κλίμακας, ώστε να εντάσσεται στο περιβάλλον και να μπορεί να αξιοποιήσει στο έπακρο τοπικούς πόρους και εργατικό δυναμικό. Αντίθετα, αν ο στόχος είναι να εξασφαλιστούν όσο γίνεται υψηλότεροι ρυθμοί ανάπτυξης της εθνικής οικονομίας στο σύνολό της, μια μεγάλης κλίμακας τουριστική ανάπτυξη θα είχε το πλεονέκτημα, μεταξύ άλλων, ότι θα προσέλκυε τουρίστες πολύ υψηλότερου εισοδήματος, αλλά θα στηριζόταν πολύ λιγότερο σε τοπικούς πόρους</a:t>
            </a:r>
            <a:r>
              <a:rPr lang="el-GR" sz="2400" dirty="0" smtClean="0"/>
              <a:t>.</a:t>
            </a:r>
          </a:p>
          <a:p>
            <a:pPr hangingPunct="0"/>
            <a:r>
              <a:rPr lang="el-GR" sz="2400" dirty="0"/>
              <a:t>Στην περίπτωση της Ελλάδας, ο τουρισμός φαίνεται να έχει συμβάλει κάπως στην άμβλυνση των περιφερειακών ανισοτήτων της χώρας, παρόλο που σε μεγάλο βαθμό η ανάπτυξή του ακολουθεί και αυτή τη γενικότερη τάση συγκέντρωσης σε έναν μικρό αριθμό περιοχών, η οποία χαρακτηρίζει την οικονομία στο σύνολό της. </a:t>
            </a:r>
            <a:endParaRPr lang="el-GR" sz="2400" dirty="0"/>
          </a:p>
        </p:txBody>
      </p:sp>
    </p:spTree>
    <p:extLst>
      <p:ext uri="{BB962C8B-B14F-4D97-AF65-F5344CB8AC3E}">
        <p14:creationId xmlns:p14="http://schemas.microsoft.com/office/powerpoint/2010/main" val="6011941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61538"/>
            <a:ext cx="8640960" cy="7478970"/>
          </a:xfrm>
          <a:prstGeom prst="rect">
            <a:avLst/>
          </a:prstGeom>
        </p:spPr>
        <p:txBody>
          <a:bodyPr wrap="square">
            <a:spAutoFit/>
          </a:bodyPr>
          <a:lstStyle/>
          <a:p>
            <a:pPr hangingPunct="0"/>
            <a:r>
              <a:rPr lang="el-GR" sz="2400" dirty="0"/>
              <a:t>Πριν τον αναπτυξιακό Ν.1262/82, οι Νομοί Αττικής και Ρόδου συγκέντρωσαν το 41% των νέων ξενοδοχειακών κλινών, στην περίοδο 1963-73 ενώ το 1983, οι Νομοί Αττικής και Δωδεκανήσου απορρόφησαν το 32% των  τελευταίων.  Ακόμη και μετά το 1983, όμως,  αυτή η τάση υπερσυγκέντρωσης των παρεχόμενων τουριστικών υπηρεσιών σε τρεις ή τέσσερις ευρύτερες περιοχές δεν φαίνεται να μεταβλήθηκε </a:t>
            </a:r>
            <a:r>
              <a:rPr lang="el-GR" sz="2400" dirty="0" smtClean="0"/>
              <a:t>σημαντικά. Όπως </a:t>
            </a:r>
            <a:r>
              <a:rPr lang="el-GR" sz="2400" dirty="0"/>
              <a:t>φαίνεται και από τα στοιχεία του πίνακα 37, στην περίοδο 1983-88, η πλειοψηφία των νέων επενδύσεων που έγιναν με βάση τον Ν. 1262/82, συγκεντρώθηκαν σε τρεις κυρίως περιοχές, τα νησιά του Αιγαίου και του Ιονίου </a:t>
            </a:r>
            <a:r>
              <a:rPr lang="el-GR" sz="2400" dirty="0" smtClean="0"/>
              <a:t>και </a:t>
            </a:r>
            <a:r>
              <a:rPr lang="el-GR" sz="2400" dirty="0"/>
              <a:t>την Κρήτη, που </a:t>
            </a:r>
            <a:r>
              <a:rPr lang="el-GR" sz="2400" dirty="0" smtClean="0"/>
              <a:t>απορρόφη-σαν </a:t>
            </a:r>
            <a:r>
              <a:rPr lang="el-GR" sz="2400" dirty="0"/>
              <a:t>στο σύνολό τους περίπου 50% των νέων αυτών επενδύσεων. Παρόλο που ο αναπτυξιακός νόμος συνέβαλε, σε κάποιο βαθμό, στη στροφή των νέων επενδυτών από τις κορεσμένες  περιοχές της Αθήνας και (σε μικρότερο βαθμό) της Θεσσαλονίκης προς άλλες περιοχές, η πλειοψηφία των νέων επενδύσεων συγκεντρώθηκε σε περιοχές οι οποίες ήδη παρουσίαζαν σημαντική τουριστική ανάπτυξη και όχι σε λιγότερο ευνοημένες περιοχές όπως π.χ. η Ήπειρος, η Κεντρική και </a:t>
            </a:r>
            <a:r>
              <a:rPr lang="el-GR" sz="2400" dirty="0" smtClean="0"/>
              <a:t>Δ. </a:t>
            </a:r>
            <a:r>
              <a:rPr lang="el-GR" sz="2400" dirty="0"/>
              <a:t>Μακεδονία ή η Θράκη. </a:t>
            </a:r>
          </a:p>
          <a:p>
            <a:pPr hangingPunct="0"/>
            <a:endParaRPr lang="el-GR" sz="2400" dirty="0"/>
          </a:p>
        </p:txBody>
      </p:sp>
    </p:spTree>
    <p:extLst>
      <p:ext uri="{BB962C8B-B14F-4D97-AF65-F5344CB8AC3E}">
        <p14:creationId xmlns:p14="http://schemas.microsoft.com/office/powerpoint/2010/main" val="9635869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95135"/>
            <a:ext cx="8640960" cy="6740307"/>
          </a:xfrm>
          <a:prstGeom prst="rect">
            <a:avLst/>
          </a:prstGeom>
        </p:spPr>
        <p:txBody>
          <a:bodyPr wrap="square">
            <a:spAutoFit/>
          </a:bodyPr>
          <a:lstStyle/>
          <a:p>
            <a:pPr hangingPunct="0"/>
            <a:r>
              <a:rPr lang="el-GR" sz="1600" dirty="0"/>
              <a:t> </a:t>
            </a:r>
            <a:r>
              <a:rPr lang="el-GR" sz="1600" dirty="0" smtClean="0"/>
              <a:t>				</a:t>
            </a:r>
            <a:r>
              <a:rPr lang="el-GR" sz="1600" b="1" dirty="0" smtClean="0"/>
              <a:t>Πίνακας </a:t>
            </a:r>
            <a:r>
              <a:rPr lang="el-GR" sz="1600" b="1" dirty="0"/>
              <a:t>37</a:t>
            </a:r>
          </a:p>
          <a:p>
            <a:pPr hangingPunct="0"/>
            <a:r>
              <a:rPr lang="el-GR" sz="1600" dirty="0"/>
              <a:t>Η περιφερειακή κατανομή των συνολικών και των τουριστικών επενδύσεων και οι νέες θέσεις εργασίας που δημιουργήθηκαν στην Ελλάδα σύμφωνα με τον αναπτυξιακό Νόμο 1262/82. </a:t>
            </a:r>
            <a:endParaRPr lang="el-GR" sz="1600" dirty="0" smtClean="0"/>
          </a:p>
          <a:p>
            <a:pPr hangingPunct="0"/>
            <a:r>
              <a:rPr lang="el-GR" sz="1600" dirty="0" smtClean="0"/>
              <a:t>_____________________________________________________________________________</a:t>
            </a:r>
            <a:endParaRPr lang="el-GR" sz="1600" dirty="0"/>
          </a:p>
          <a:p>
            <a:pPr hangingPunct="0"/>
            <a:r>
              <a:rPr lang="el-GR" sz="1600" dirty="0"/>
              <a:t> </a:t>
            </a:r>
          </a:p>
          <a:p>
            <a:pPr hangingPunct="0"/>
            <a:r>
              <a:rPr lang="el-GR" sz="1600" dirty="0"/>
              <a:t>Περιφέρεια       </a:t>
            </a:r>
            <a:r>
              <a:rPr lang="el-GR" sz="1600" dirty="0" smtClean="0"/>
              <a:t>  </a:t>
            </a:r>
            <a:r>
              <a:rPr lang="el-GR" sz="1600" dirty="0"/>
              <a:t>Τουριστικές     Συνολικές                Νέες θέσεις       Νέες θέσεις</a:t>
            </a:r>
          </a:p>
          <a:p>
            <a:pPr hangingPunct="0"/>
            <a:r>
              <a:rPr lang="el-GR" sz="1600" dirty="0"/>
              <a:t>                             επενδύσεις    επενδύσεις       </a:t>
            </a:r>
            <a:r>
              <a:rPr lang="el-GR" sz="1600" u="sng" dirty="0"/>
              <a:t>(1)</a:t>
            </a:r>
            <a:r>
              <a:rPr lang="el-GR" sz="1600" dirty="0"/>
              <a:t>   εργασίας στον      εργασίας              </a:t>
            </a:r>
            <a:r>
              <a:rPr lang="el-GR" sz="1600" u="sng" dirty="0"/>
              <a:t>(3)</a:t>
            </a:r>
            <a:endParaRPr lang="el-GR" sz="1600" dirty="0"/>
          </a:p>
          <a:p>
            <a:pPr hangingPunct="0"/>
            <a:r>
              <a:rPr lang="el-GR" sz="1600" dirty="0"/>
              <a:t>                           </a:t>
            </a:r>
            <a:r>
              <a:rPr lang="el-GR" sz="1600" dirty="0" smtClean="0"/>
              <a:t>  (</a:t>
            </a:r>
            <a:r>
              <a:rPr lang="el-GR" sz="1600" dirty="0"/>
              <a:t>εκ. δρχ.) (1)    (εκ. δρχ.) (2)  </a:t>
            </a:r>
            <a:r>
              <a:rPr lang="el-GR" sz="1600" dirty="0" smtClean="0"/>
              <a:t>  </a:t>
            </a:r>
            <a:r>
              <a:rPr lang="el-GR" sz="1600" dirty="0"/>
              <a:t>(2)     Τουρισμό (3)    Συνολικά (4)      </a:t>
            </a:r>
            <a:r>
              <a:rPr lang="el-GR" sz="1600" dirty="0" smtClean="0"/>
              <a:t>     </a:t>
            </a:r>
            <a:r>
              <a:rPr lang="el-GR" sz="1600" dirty="0"/>
              <a:t>(4)    </a:t>
            </a:r>
            <a:endParaRPr lang="el-GR" sz="1600" dirty="0" smtClean="0"/>
          </a:p>
          <a:p>
            <a:pPr hangingPunct="0"/>
            <a:r>
              <a:rPr lang="el-GR" sz="1600" dirty="0" smtClean="0"/>
              <a:t>____________________________________________________________________________                                                           </a:t>
            </a:r>
            <a:endParaRPr lang="el-GR" sz="1600" dirty="0"/>
          </a:p>
          <a:p>
            <a:pPr hangingPunct="0"/>
            <a:r>
              <a:rPr lang="el-GR" sz="1600" dirty="0"/>
              <a:t>Αν. Μακεδονία       </a:t>
            </a:r>
          </a:p>
          <a:p>
            <a:pPr hangingPunct="0"/>
            <a:r>
              <a:rPr lang="el-GR" sz="1600" dirty="0"/>
              <a:t>και Θράκη                </a:t>
            </a:r>
            <a:r>
              <a:rPr lang="el-GR" sz="1600" dirty="0" smtClean="0"/>
              <a:t>   9.398,7       </a:t>
            </a:r>
            <a:r>
              <a:rPr lang="el-GR" sz="1600" dirty="0"/>
              <a:t>70.886,3        13,26        1.611            18.277                8,81</a:t>
            </a:r>
          </a:p>
          <a:p>
            <a:pPr hangingPunct="0"/>
            <a:r>
              <a:rPr lang="el-GR" sz="1600" dirty="0"/>
              <a:t>Κεντρ. Μακεδονία   15.044,1     114.655,7        13,12        2.188            24.304                9,02</a:t>
            </a:r>
          </a:p>
          <a:p>
            <a:pPr hangingPunct="0"/>
            <a:r>
              <a:rPr lang="el-GR" sz="1600" dirty="0"/>
              <a:t>Δ. Μακεδονία           </a:t>
            </a:r>
            <a:r>
              <a:rPr lang="el-GR" sz="1600" dirty="0" smtClean="0"/>
              <a:t>  1.458,4        12.263,2       </a:t>
            </a:r>
            <a:r>
              <a:rPr lang="el-GR" sz="1600" dirty="0"/>
              <a:t>11,89  </a:t>
            </a:r>
            <a:r>
              <a:rPr lang="el-GR" sz="1600" dirty="0" smtClean="0"/>
              <a:t>          </a:t>
            </a:r>
            <a:r>
              <a:rPr lang="el-GR" sz="1600" dirty="0"/>
              <a:t>214              2.997                7,14</a:t>
            </a:r>
          </a:p>
          <a:p>
            <a:pPr hangingPunct="0"/>
            <a:r>
              <a:rPr lang="el-GR" sz="1600" dirty="0"/>
              <a:t>Ήπειρος                     </a:t>
            </a:r>
            <a:r>
              <a:rPr lang="el-GR" sz="1600" dirty="0" smtClean="0"/>
              <a:t>   6.040,1       </a:t>
            </a:r>
            <a:r>
              <a:rPr lang="el-GR" sz="1600" dirty="0"/>
              <a:t>25.072,7        </a:t>
            </a:r>
            <a:r>
              <a:rPr lang="el-GR" sz="1600" dirty="0" smtClean="0"/>
              <a:t>24,09        </a:t>
            </a:r>
            <a:r>
              <a:rPr lang="el-GR" sz="1600" dirty="0"/>
              <a:t>1.018   </a:t>
            </a:r>
            <a:r>
              <a:rPr lang="el-GR" sz="1600" dirty="0" smtClean="0"/>
              <a:t>           </a:t>
            </a:r>
            <a:r>
              <a:rPr lang="el-GR" sz="1600" dirty="0"/>
              <a:t>5.091              19,99 </a:t>
            </a:r>
          </a:p>
          <a:p>
            <a:pPr hangingPunct="0"/>
            <a:r>
              <a:rPr lang="el-GR" sz="1600" dirty="0"/>
              <a:t>Θεσσαλία                </a:t>
            </a:r>
            <a:r>
              <a:rPr lang="el-GR" sz="1600" dirty="0" smtClean="0"/>
              <a:t>   10.887,7        </a:t>
            </a:r>
            <a:r>
              <a:rPr lang="el-GR" sz="1600" dirty="0"/>
              <a:t>45.682,1       23,83       1.580               7.429               21,27</a:t>
            </a:r>
          </a:p>
          <a:p>
            <a:pPr hangingPunct="0"/>
            <a:r>
              <a:rPr lang="el-GR" sz="1600" dirty="0"/>
              <a:t>Ιόνια Νησιά             </a:t>
            </a:r>
            <a:r>
              <a:rPr lang="el-GR" sz="1600" dirty="0" smtClean="0"/>
              <a:t>  17.837,6        </a:t>
            </a:r>
            <a:r>
              <a:rPr lang="el-GR" sz="1600" dirty="0"/>
              <a:t>23.423,6        76,15       3.240              4.566             </a:t>
            </a:r>
            <a:r>
              <a:rPr lang="el-GR" sz="1600" dirty="0" smtClean="0"/>
              <a:t>   </a:t>
            </a:r>
            <a:r>
              <a:rPr lang="el-GR" sz="1600" dirty="0"/>
              <a:t>70,96 </a:t>
            </a:r>
          </a:p>
          <a:p>
            <a:pPr hangingPunct="0"/>
            <a:r>
              <a:rPr lang="el-GR" sz="1600" dirty="0"/>
              <a:t>Δ. Στερεά Ελλάδα     </a:t>
            </a:r>
            <a:r>
              <a:rPr lang="el-GR" sz="1600" dirty="0" smtClean="0"/>
              <a:t>  5.315,9        </a:t>
            </a:r>
            <a:r>
              <a:rPr lang="el-GR" sz="1600" dirty="0"/>
              <a:t>42.346,9        12,55          </a:t>
            </a:r>
            <a:r>
              <a:rPr lang="el-GR" sz="1600" dirty="0" smtClean="0"/>
              <a:t> 948              </a:t>
            </a:r>
            <a:r>
              <a:rPr lang="el-GR" sz="1600" dirty="0"/>
              <a:t>8.729               10,86</a:t>
            </a:r>
          </a:p>
          <a:p>
            <a:pPr hangingPunct="0"/>
            <a:r>
              <a:rPr lang="el-GR" sz="1600" dirty="0"/>
              <a:t>Κεντρική Στερεά </a:t>
            </a:r>
          </a:p>
          <a:p>
            <a:pPr hangingPunct="0"/>
            <a:r>
              <a:rPr lang="el-GR" sz="1600" dirty="0"/>
              <a:t>Ελλάδα                   </a:t>
            </a:r>
            <a:r>
              <a:rPr lang="el-GR" sz="1600" dirty="0" smtClean="0"/>
              <a:t>      </a:t>
            </a:r>
            <a:r>
              <a:rPr lang="el-GR" sz="1600" dirty="0"/>
              <a:t>9.512,7 </a:t>
            </a:r>
            <a:r>
              <a:rPr lang="el-GR" sz="1600" dirty="0" smtClean="0"/>
              <a:t>        </a:t>
            </a:r>
            <a:r>
              <a:rPr lang="el-GR" sz="1600" dirty="0"/>
              <a:t>82.586,7        11,52        1.769             4.737               12,00 </a:t>
            </a:r>
          </a:p>
          <a:p>
            <a:pPr hangingPunct="0"/>
            <a:r>
              <a:rPr lang="el-GR" sz="1600" dirty="0"/>
              <a:t>Αττική                     </a:t>
            </a:r>
            <a:r>
              <a:rPr lang="el-GR" sz="1600" dirty="0" smtClean="0"/>
              <a:t>    12.048,2         </a:t>
            </a:r>
            <a:r>
              <a:rPr lang="el-GR" sz="1600" dirty="0"/>
              <a:t>25.214,1        47,78        1.008             3.115               32,36</a:t>
            </a:r>
          </a:p>
          <a:p>
            <a:pPr hangingPunct="0"/>
            <a:r>
              <a:rPr lang="el-GR" sz="1600" dirty="0"/>
              <a:t> Πελοπόννησος         </a:t>
            </a:r>
            <a:r>
              <a:rPr lang="el-GR" sz="1600" dirty="0" smtClean="0"/>
              <a:t>  8.389,5         </a:t>
            </a:r>
            <a:r>
              <a:rPr lang="el-GR" sz="1600" dirty="0"/>
              <a:t>44.841,3         18,71       1.764             8.355               21,11</a:t>
            </a:r>
          </a:p>
          <a:p>
            <a:pPr hangingPunct="0"/>
            <a:r>
              <a:rPr lang="el-GR" sz="1600" dirty="0"/>
              <a:t>Β. Αιγαίο              </a:t>
            </a:r>
            <a:r>
              <a:rPr lang="el-GR" sz="1600" dirty="0" smtClean="0"/>
              <a:t>      </a:t>
            </a:r>
            <a:r>
              <a:rPr lang="el-GR" sz="1600" dirty="0"/>
              <a:t>15.692,7  </a:t>
            </a:r>
            <a:r>
              <a:rPr lang="el-GR" sz="1600" dirty="0" smtClean="0"/>
              <a:t>       24.114,3          </a:t>
            </a:r>
            <a:r>
              <a:rPr lang="el-GR" sz="1600" dirty="0"/>
              <a:t>65,07       2.395             4.759               50,32</a:t>
            </a:r>
          </a:p>
          <a:p>
            <a:pPr hangingPunct="0"/>
            <a:r>
              <a:rPr lang="el-GR" sz="1600" dirty="0"/>
              <a:t>Ν. Αιγαίο                </a:t>
            </a:r>
            <a:r>
              <a:rPr lang="el-GR" sz="1600" dirty="0" smtClean="0"/>
              <a:t>   62.028,9          70.698,1          </a:t>
            </a:r>
            <a:r>
              <a:rPr lang="el-GR" sz="1600" dirty="0"/>
              <a:t>87,73       </a:t>
            </a:r>
            <a:r>
              <a:rPr lang="el-GR" sz="1600" dirty="0" smtClean="0"/>
              <a:t>8.770           </a:t>
            </a:r>
            <a:r>
              <a:rPr lang="el-GR" sz="1600" dirty="0"/>
              <a:t>10.915              80,33</a:t>
            </a:r>
          </a:p>
          <a:p>
            <a:pPr hangingPunct="0"/>
            <a:r>
              <a:rPr lang="el-GR" sz="1600" dirty="0"/>
              <a:t>Κρήτη                     </a:t>
            </a:r>
            <a:r>
              <a:rPr lang="el-GR" sz="1600" dirty="0" smtClean="0"/>
              <a:t>    43.701,1         </a:t>
            </a:r>
            <a:r>
              <a:rPr lang="el-GR" sz="1600" dirty="0"/>
              <a:t>62.005,9 </a:t>
            </a:r>
            <a:r>
              <a:rPr lang="el-GR" sz="1600" dirty="0" smtClean="0"/>
              <a:t>          </a:t>
            </a:r>
            <a:r>
              <a:rPr lang="el-GR" sz="1600" dirty="0"/>
              <a:t>70,48       </a:t>
            </a:r>
            <a:r>
              <a:rPr lang="el-GR" sz="1600" dirty="0" smtClean="0"/>
              <a:t>7.044           </a:t>
            </a:r>
            <a:r>
              <a:rPr lang="el-GR" sz="1600" dirty="0"/>
              <a:t>14.089              </a:t>
            </a:r>
            <a:r>
              <a:rPr lang="el-GR" sz="1600" dirty="0" smtClean="0"/>
              <a:t>49,99</a:t>
            </a:r>
          </a:p>
          <a:p>
            <a:pPr hangingPunct="0"/>
            <a:r>
              <a:rPr lang="el-GR" sz="1600" dirty="0" smtClean="0"/>
              <a:t>_____________________________________________________________________________</a:t>
            </a:r>
            <a:endParaRPr lang="el-GR" sz="1600" dirty="0"/>
          </a:p>
          <a:p>
            <a:pPr hangingPunct="0"/>
            <a:r>
              <a:rPr lang="el-GR" sz="1600" dirty="0"/>
              <a:t>ΣΥΝΟΛΟ            </a:t>
            </a:r>
            <a:r>
              <a:rPr lang="el-GR" sz="1600" dirty="0" smtClean="0"/>
              <a:t>       217.870,1       656.539,9          </a:t>
            </a:r>
            <a:r>
              <a:rPr lang="el-GR" sz="1600" dirty="0"/>
              <a:t>33,18      33.546         127.365 </a:t>
            </a:r>
            <a:r>
              <a:rPr lang="el-GR" sz="1600" dirty="0" smtClean="0"/>
              <a:t>            26,34</a:t>
            </a:r>
          </a:p>
          <a:p>
            <a:pPr hangingPunct="0"/>
            <a:r>
              <a:rPr lang="el-GR" sz="1600" b="1" dirty="0"/>
              <a:t> </a:t>
            </a:r>
            <a:endParaRPr lang="el-GR" sz="1600" dirty="0"/>
          </a:p>
        </p:txBody>
      </p:sp>
    </p:spTree>
    <p:extLst>
      <p:ext uri="{BB962C8B-B14F-4D97-AF65-F5344CB8AC3E}">
        <p14:creationId xmlns:p14="http://schemas.microsoft.com/office/powerpoint/2010/main" val="25201453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21" y="203400"/>
            <a:ext cx="8856984" cy="7201972"/>
          </a:xfrm>
          <a:prstGeom prst="rect">
            <a:avLst/>
          </a:prstGeom>
        </p:spPr>
        <p:txBody>
          <a:bodyPr wrap="square">
            <a:spAutoFit/>
          </a:bodyPr>
          <a:lstStyle/>
          <a:p>
            <a:r>
              <a:rPr lang="el-GR" sz="2400" dirty="0"/>
              <a:t>Ανάλογα είναι και τα συμπεράσματα αναφορικά με τις νέες θέσεις εργασίας που οι επενδύσεις αυτές δημιούργησαν όπως φαίνεται από τα στοιχεία του πίνακα 37, τα νησιά του Αιγαίου και η Κρήτη ήταν οι περιφέρειες που κυρίως επωφελήθηκαν από τη δημιουργία νέων θέσεων εργασίας στον τουρισμό</a:t>
            </a:r>
            <a:r>
              <a:rPr lang="el-GR" sz="2400" dirty="0" smtClean="0"/>
              <a:t>.</a:t>
            </a:r>
          </a:p>
          <a:p>
            <a:pPr hangingPunct="0"/>
            <a:r>
              <a:rPr lang="el-GR" b="1" dirty="0"/>
              <a:t> </a:t>
            </a:r>
            <a:r>
              <a:rPr lang="el-GR" b="1" dirty="0" smtClean="0"/>
              <a:t>                                        </a:t>
            </a:r>
            <a:r>
              <a:rPr lang="el-GR" dirty="0" smtClean="0"/>
              <a:t>           </a:t>
            </a:r>
            <a:r>
              <a:rPr lang="el-GR" b="1" dirty="0"/>
              <a:t>Πίνακας </a:t>
            </a:r>
            <a:r>
              <a:rPr lang="el-GR" b="1" dirty="0" smtClean="0"/>
              <a:t>38</a:t>
            </a:r>
          </a:p>
          <a:p>
            <a:pPr hangingPunct="0"/>
            <a:r>
              <a:rPr lang="el-GR" dirty="0" smtClean="0"/>
              <a:t>Διαφοροποιήσεις </a:t>
            </a:r>
            <a:r>
              <a:rPr lang="el-GR" dirty="0"/>
              <a:t>στα χαρακτηριστικά </a:t>
            </a:r>
            <a:r>
              <a:rPr lang="el-GR" dirty="0" smtClean="0"/>
              <a:t>ανά </a:t>
            </a:r>
            <a:r>
              <a:rPr lang="el-GR" dirty="0"/>
              <a:t>ελληνική τουριστική περιοχή  (</a:t>
            </a:r>
            <a:r>
              <a:rPr lang="el-GR" dirty="0" smtClean="0"/>
              <a:t>σε €).</a:t>
            </a:r>
          </a:p>
          <a:p>
            <a:pPr hangingPunct="0"/>
            <a:r>
              <a:rPr lang="el-GR" dirty="0" smtClean="0"/>
              <a:t>______________________________________________________________________ </a:t>
            </a:r>
            <a:endParaRPr lang="el-GR" dirty="0"/>
          </a:p>
          <a:p>
            <a:pPr hangingPunct="0"/>
            <a:r>
              <a:rPr lang="el-GR" dirty="0"/>
              <a:t>Περιφέρεια        Μέση      Πληρωμή     Ταξιδιωτική   Συνολικό   Διαφορά              </a:t>
            </a:r>
          </a:p>
          <a:p>
            <a:pPr hangingPunct="0"/>
            <a:r>
              <a:rPr lang="el-GR" dirty="0"/>
              <a:t>προορισμού     διαμονή   στη χώρα        πληρωμή      κόστος     από το Μ.Ο.</a:t>
            </a:r>
          </a:p>
          <a:p>
            <a:pPr hangingPunct="0"/>
            <a:r>
              <a:rPr lang="el-GR" dirty="0"/>
              <a:t>τουριστών       (ημέρες)    προέλευσης  στην Ελλάδα  ταξιδιού    του συνόλου </a:t>
            </a:r>
            <a:endParaRPr lang="el-GR" dirty="0" smtClean="0"/>
          </a:p>
          <a:p>
            <a:pPr hangingPunct="0"/>
            <a:r>
              <a:rPr lang="el-GR" dirty="0" smtClean="0"/>
              <a:t>_______________________________________________________________________</a:t>
            </a:r>
            <a:endParaRPr lang="el-GR" dirty="0"/>
          </a:p>
          <a:p>
            <a:pPr hangingPunct="0"/>
            <a:r>
              <a:rPr lang="el-GR" dirty="0"/>
              <a:t>Αθήνα                  13,3         1.004               654               1.758          38%    </a:t>
            </a:r>
          </a:p>
          <a:p>
            <a:pPr hangingPunct="0"/>
            <a:r>
              <a:rPr lang="el-GR" dirty="0"/>
              <a:t>Θεσσαλονίκη    </a:t>
            </a:r>
            <a:r>
              <a:rPr lang="el-GR" dirty="0" smtClean="0"/>
              <a:t>    </a:t>
            </a:r>
            <a:r>
              <a:rPr lang="el-GR" dirty="0"/>
              <a:t>9,6            827               538               1.365            7% </a:t>
            </a:r>
          </a:p>
          <a:p>
            <a:pPr hangingPunct="0"/>
            <a:r>
              <a:rPr lang="el-GR" dirty="0"/>
              <a:t>Χαλκιδική            12,0            651               374               1.026         -20%</a:t>
            </a:r>
          </a:p>
          <a:p>
            <a:pPr hangingPunct="0"/>
            <a:r>
              <a:rPr lang="el-GR" dirty="0"/>
              <a:t>Κρήτη                 </a:t>
            </a:r>
            <a:r>
              <a:rPr lang="el-GR" dirty="0" smtClean="0"/>
              <a:t>  </a:t>
            </a:r>
            <a:r>
              <a:rPr lang="el-GR" dirty="0"/>
              <a:t>12,7            857               449               1.306           -3%  </a:t>
            </a:r>
          </a:p>
          <a:p>
            <a:pPr hangingPunct="0"/>
            <a:r>
              <a:rPr lang="el-GR" dirty="0"/>
              <a:t>Κυκλάδες             11,4         1.080              480               1.560             2%</a:t>
            </a:r>
          </a:p>
          <a:p>
            <a:pPr hangingPunct="0"/>
            <a:r>
              <a:rPr lang="el-GR" dirty="0"/>
              <a:t>Ιόνια Νησιά         12,7            776              535               1.311             3%</a:t>
            </a:r>
          </a:p>
          <a:p>
            <a:pPr hangingPunct="0"/>
            <a:r>
              <a:rPr lang="el-GR" dirty="0"/>
              <a:t>Βόρειο Αιγαίο     13,5             754             481               1.235            -3%</a:t>
            </a:r>
          </a:p>
          <a:p>
            <a:pPr hangingPunct="0"/>
            <a:r>
              <a:rPr lang="el-GR" dirty="0"/>
              <a:t>ΣΥΝΟΛΟ            </a:t>
            </a:r>
            <a:r>
              <a:rPr lang="el-GR" dirty="0" smtClean="0"/>
              <a:t>   12,3            </a:t>
            </a:r>
            <a:r>
              <a:rPr lang="el-GR" dirty="0"/>
              <a:t>813              464 </a:t>
            </a:r>
            <a:r>
              <a:rPr lang="el-GR" dirty="0" smtClean="0"/>
              <a:t>              </a:t>
            </a:r>
            <a:r>
              <a:rPr lang="el-GR" dirty="0"/>
              <a:t>1.277              0</a:t>
            </a:r>
            <a:r>
              <a:rPr lang="el-GR" dirty="0" smtClean="0"/>
              <a:t>%</a:t>
            </a:r>
          </a:p>
          <a:p>
            <a:pPr hangingPunct="0"/>
            <a:r>
              <a:rPr lang="el-GR" dirty="0" smtClean="0"/>
              <a:t>_________________________________________________________________________</a:t>
            </a:r>
            <a:endParaRPr lang="el-GR" dirty="0"/>
          </a:p>
          <a:p>
            <a:pPr hangingPunct="0"/>
            <a:r>
              <a:rPr lang="el-GR" dirty="0"/>
              <a:t>Πηγή: Παπανίκος, 2005, σ. 125                 </a:t>
            </a:r>
          </a:p>
          <a:p>
            <a:pPr hangingPunct="0"/>
            <a:r>
              <a:rPr lang="el-GR" dirty="0"/>
              <a:t> </a:t>
            </a:r>
          </a:p>
          <a:p>
            <a:endParaRPr lang="el-GR" dirty="0"/>
          </a:p>
        </p:txBody>
      </p:sp>
    </p:spTree>
    <p:extLst>
      <p:ext uri="{BB962C8B-B14F-4D97-AF65-F5344CB8AC3E}">
        <p14:creationId xmlns:p14="http://schemas.microsoft.com/office/powerpoint/2010/main" val="33756798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4345"/>
            <a:ext cx="8568952" cy="6001643"/>
          </a:xfrm>
          <a:prstGeom prst="rect">
            <a:avLst/>
          </a:prstGeom>
        </p:spPr>
        <p:txBody>
          <a:bodyPr wrap="square">
            <a:spAutoFit/>
          </a:bodyPr>
          <a:lstStyle/>
          <a:p>
            <a:pPr hangingPunct="0"/>
            <a:r>
              <a:rPr lang="el-GR" sz="2400" dirty="0"/>
              <a:t>Αρκετές διαφορές υπάρχουν, όπως φαίνεται και από τα στοιχεία του πίνακα 38, στα χαρακτηριστικά  του ξένου τουρισμού ανά κύρια ελληνική τουριστική περιοχή. Όπως προκύπτει από τα στοιχεία του πίνακα αυτού που βασίζονται σε πρόσφατη έρευνα, η Αθήνα είναι η περιοχή προορισμού, όπου ο αλλοδαπός τουρίστας πληρώνει τα περισσότερα χρήματα και έχει μάλιστα τη δεύτερη μεγαλύτερη μέση διαμονή με 13,3 ημέρες. Η πληρωμή αυτή αφορά τόσο την πληρωμή στον τόπο προέλευσης όσο και την πληρωμή στην Ελλάδα. Ανάλογα είναι και τα ποσά για τη Θεσσαλονίκη με μικρότερο κόστος στη χώρα προέλευσης, γεγονός που σίγουρα οφείλεται στο ότι πολλοί από τους ξένους που επισκέπτονται τη Θεσσαλονίκη προέρχονται από γειτονικές χώρες και έχουν μικρό κόστος μετακίνησης. </a:t>
            </a:r>
          </a:p>
          <a:p>
            <a:pPr hangingPunct="0"/>
            <a:r>
              <a:rPr lang="el-GR" sz="2400" dirty="0"/>
              <a:t>Οι άμεσες ξένες επενδύσεις στον ελληνικό τουρισμό, επίσης, ακολουθούν το πρότυπο αυτό συγκέντρωσης στις ήδη αναπτυγμένες τουριστικά περιοχές. </a:t>
            </a:r>
          </a:p>
        </p:txBody>
      </p:sp>
    </p:spTree>
    <p:extLst>
      <p:ext uri="{BB962C8B-B14F-4D97-AF65-F5344CB8AC3E}">
        <p14:creationId xmlns:p14="http://schemas.microsoft.com/office/powerpoint/2010/main" val="32675541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44624"/>
            <a:ext cx="8856984" cy="7478970"/>
          </a:xfrm>
          <a:prstGeom prst="rect">
            <a:avLst/>
          </a:prstGeom>
        </p:spPr>
        <p:txBody>
          <a:bodyPr wrap="square">
            <a:spAutoFit/>
          </a:bodyPr>
          <a:lstStyle/>
          <a:p>
            <a:pPr hangingPunct="0"/>
            <a:r>
              <a:rPr lang="el-GR" sz="2400" dirty="0" smtClean="0"/>
              <a:t>Σύμφωνα με τον </a:t>
            </a:r>
            <a:r>
              <a:rPr lang="el-GR" sz="2400" dirty="0"/>
              <a:t>πίνακα 39, οι ξένοι επενδυτές θεώρησαν πιο </a:t>
            </a:r>
            <a:r>
              <a:rPr lang="el-GR" sz="2400" dirty="0" smtClean="0"/>
              <a:t>επικερ-δείς </a:t>
            </a:r>
            <a:r>
              <a:rPr lang="el-GR" sz="2400" dirty="0"/>
              <a:t>τις επενδύσεις στις τουριστικά αναπτυγμένες περιοχές της χώρας, λόγω της ύπαρξης τουριστικών υποδομών και των κλάδων που παρέχουν συμπληρωματικές υπηρεσίες. Το υψηλό ποσοστό της Μακεδονίας δεν ανατρέπει το </a:t>
            </a:r>
            <a:r>
              <a:rPr lang="el-GR" sz="2400" dirty="0" smtClean="0"/>
              <a:t>συμπέρασμα, </a:t>
            </a:r>
            <a:r>
              <a:rPr lang="el-GR" sz="2400" dirty="0"/>
              <a:t>καθώς οφείλεται σχεδόν αποκλειστικά στις μεγάλες ξενοδοχειακές μονάδες της Χαλκιδικής. </a:t>
            </a:r>
            <a:endParaRPr lang="el-GR" sz="2400" dirty="0" smtClean="0"/>
          </a:p>
          <a:p>
            <a:pPr hangingPunct="0"/>
            <a:r>
              <a:rPr lang="el-GR" sz="2400" dirty="0"/>
              <a:t> </a:t>
            </a:r>
            <a:r>
              <a:rPr lang="el-GR" sz="2400" dirty="0" smtClean="0"/>
              <a:t>               </a:t>
            </a:r>
            <a:r>
              <a:rPr lang="el-GR" b="1" dirty="0" smtClean="0"/>
              <a:t>                                     </a:t>
            </a:r>
            <a:r>
              <a:rPr lang="el-GR" b="1" dirty="0"/>
              <a:t>Πίνακας 39</a:t>
            </a:r>
          </a:p>
          <a:p>
            <a:pPr hangingPunct="0"/>
            <a:r>
              <a:rPr lang="el-GR" dirty="0"/>
              <a:t>Ξένες άμεσες επενδύσεις στον τουρισμό ανά ελληνική περιφέρεια. (1975-84</a:t>
            </a:r>
            <a:r>
              <a:rPr lang="el-GR" dirty="0" smtClean="0"/>
              <a:t>)</a:t>
            </a:r>
          </a:p>
          <a:p>
            <a:pPr hangingPunct="0"/>
            <a:r>
              <a:rPr lang="el-GR" dirty="0" smtClean="0"/>
              <a:t>____________________________________________________________________</a:t>
            </a:r>
            <a:endParaRPr lang="el-GR" dirty="0"/>
          </a:p>
          <a:p>
            <a:pPr hangingPunct="0"/>
            <a:r>
              <a:rPr lang="el-GR" dirty="0"/>
              <a:t>Περιφέρεια                                  Κόστος επένδυσης (εκ. $)     % του </a:t>
            </a:r>
            <a:r>
              <a:rPr lang="el-GR" dirty="0" smtClean="0"/>
              <a:t>συνολικού</a:t>
            </a:r>
          </a:p>
          <a:p>
            <a:pPr hangingPunct="0"/>
            <a:r>
              <a:rPr lang="el-GR" dirty="0" smtClean="0"/>
              <a:t>____________________________________________________________________</a:t>
            </a:r>
            <a:endParaRPr lang="el-GR" dirty="0"/>
          </a:p>
          <a:p>
            <a:pPr hangingPunct="0"/>
            <a:r>
              <a:rPr lang="el-GR" dirty="0"/>
              <a:t>Ευρύτερη περιοχή Αθηνών                      44,63                                  25,57</a:t>
            </a:r>
          </a:p>
          <a:p>
            <a:pPr hangingPunct="0"/>
            <a:r>
              <a:rPr lang="el-GR" dirty="0"/>
              <a:t>Υπόλοιπο Στερεάς Ελλάδας                    </a:t>
            </a:r>
            <a:r>
              <a:rPr lang="el-GR" dirty="0" smtClean="0"/>
              <a:t>    </a:t>
            </a:r>
            <a:r>
              <a:rPr lang="el-GR" dirty="0"/>
              <a:t>3,74                                     2,31</a:t>
            </a:r>
          </a:p>
          <a:p>
            <a:pPr hangingPunct="0"/>
            <a:r>
              <a:rPr lang="el-GR" dirty="0"/>
              <a:t>Αν. Μακεδονία και Θράκη                     </a:t>
            </a:r>
            <a:r>
              <a:rPr lang="el-GR" dirty="0" smtClean="0"/>
              <a:t>         </a:t>
            </a:r>
            <a:r>
              <a:rPr lang="el-GR" dirty="0"/>
              <a:t>-                                         -</a:t>
            </a:r>
          </a:p>
          <a:p>
            <a:pPr hangingPunct="0"/>
            <a:r>
              <a:rPr lang="el-GR" dirty="0"/>
              <a:t>Δυτική και Κεντρική Μακεδονία         </a:t>
            </a:r>
            <a:r>
              <a:rPr lang="el-GR" dirty="0" smtClean="0"/>
              <a:t>       </a:t>
            </a:r>
            <a:r>
              <a:rPr lang="el-GR" dirty="0"/>
              <a:t>48,0       </a:t>
            </a:r>
            <a:r>
              <a:rPr lang="el-GR" dirty="0" smtClean="0"/>
              <a:t>                           </a:t>
            </a:r>
            <a:r>
              <a:rPr lang="el-GR" dirty="0"/>
              <a:t>29,65</a:t>
            </a:r>
          </a:p>
          <a:p>
            <a:pPr hangingPunct="0"/>
            <a:r>
              <a:rPr lang="el-GR" dirty="0"/>
              <a:t>Ήπειρος                                                   </a:t>
            </a:r>
            <a:r>
              <a:rPr lang="el-GR" dirty="0" smtClean="0"/>
              <a:t>         </a:t>
            </a:r>
            <a:r>
              <a:rPr lang="el-GR" dirty="0"/>
              <a:t>5,9        </a:t>
            </a:r>
            <a:r>
              <a:rPr lang="el-GR" dirty="0" smtClean="0"/>
              <a:t>                            </a:t>
            </a:r>
            <a:r>
              <a:rPr lang="el-GR" dirty="0"/>
              <a:t>3,66</a:t>
            </a:r>
          </a:p>
          <a:p>
            <a:pPr hangingPunct="0"/>
            <a:r>
              <a:rPr lang="el-GR" dirty="0"/>
              <a:t>Θεσσαλία                                                 </a:t>
            </a:r>
            <a:r>
              <a:rPr lang="el-GR" dirty="0" smtClean="0"/>
              <a:t>        </a:t>
            </a:r>
            <a:r>
              <a:rPr lang="el-GR" dirty="0"/>
              <a:t>3,0  </a:t>
            </a:r>
            <a:r>
              <a:rPr lang="el-GR" dirty="0" smtClean="0"/>
              <a:t>                                  </a:t>
            </a:r>
            <a:r>
              <a:rPr lang="el-GR" dirty="0"/>
              <a:t>1,85</a:t>
            </a:r>
          </a:p>
          <a:p>
            <a:pPr hangingPunct="0"/>
            <a:r>
              <a:rPr lang="el-GR" dirty="0"/>
              <a:t>Ιόνια Νησιά                                                 </a:t>
            </a:r>
            <a:r>
              <a:rPr lang="el-GR" dirty="0" smtClean="0"/>
              <a:t>      </a:t>
            </a:r>
            <a:r>
              <a:rPr lang="el-GR" dirty="0"/>
              <a:t>-                                           - </a:t>
            </a:r>
          </a:p>
          <a:p>
            <a:pPr hangingPunct="0"/>
            <a:r>
              <a:rPr lang="el-GR" dirty="0"/>
              <a:t>Πελοπόννησος                                           </a:t>
            </a:r>
            <a:r>
              <a:rPr lang="el-GR" dirty="0" smtClean="0"/>
              <a:t>   45,6                                   </a:t>
            </a:r>
            <a:r>
              <a:rPr lang="el-GR" dirty="0"/>
              <a:t>28,19</a:t>
            </a:r>
          </a:p>
          <a:p>
            <a:pPr hangingPunct="0"/>
            <a:r>
              <a:rPr lang="el-GR" dirty="0"/>
              <a:t>Νησιά Αιγαίου                                    </a:t>
            </a:r>
            <a:r>
              <a:rPr lang="el-GR" dirty="0" smtClean="0"/>
              <a:t>            </a:t>
            </a:r>
            <a:r>
              <a:rPr lang="el-GR" dirty="0"/>
              <a:t>9,0                                       5,56 </a:t>
            </a:r>
          </a:p>
          <a:p>
            <a:pPr hangingPunct="0"/>
            <a:r>
              <a:rPr lang="el-GR" dirty="0"/>
              <a:t>Κρήτη                                                      </a:t>
            </a:r>
            <a:r>
              <a:rPr lang="el-GR" dirty="0" smtClean="0"/>
              <a:t>         </a:t>
            </a:r>
            <a:r>
              <a:rPr lang="el-GR" dirty="0"/>
              <a:t>1,9  </a:t>
            </a:r>
            <a:r>
              <a:rPr lang="el-GR" dirty="0" smtClean="0"/>
              <a:t>                                      </a:t>
            </a:r>
            <a:r>
              <a:rPr lang="el-GR" dirty="0"/>
              <a:t>1,17  </a:t>
            </a:r>
          </a:p>
          <a:p>
            <a:pPr hangingPunct="0"/>
            <a:r>
              <a:rPr lang="el-GR" dirty="0"/>
              <a:t>ΣΥΝΟΛΟ                                             </a:t>
            </a:r>
            <a:r>
              <a:rPr lang="el-GR" dirty="0" smtClean="0"/>
              <a:t>          </a:t>
            </a:r>
            <a:r>
              <a:rPr lang="el-GR" dirty="0"/>
              <a:t>161,8                                  100,00</a:t>
            </a:r>
          </a:p>
          <a:p>
            <a:pPr hangingPunct="0"/>
            <a:endParaRPr lang="el-GR" dirty="0"/>
          </a:p>
          <a:p>
            <a:pPr hangingPunct="0"/>
            <a:endParaRPr lang="el-GR" sz="2400" dirty="0"/>
          </a:p>
        </p:txBody>
      </p:sp>
    </p:spTree>
    <p:extLst>
      <p:ext uri="{BB962C8B-B14F-4D97-AF65-F5344CB8AC3E}">
        <p14:creationId xmlns:p14="http://schemas.microsoft.com/office/powerpoint/2010/main" val="24050076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09302"/>
            <a:ext cx="8784976" cy="5539978"/>
          </a:xfrm>
          <a:prstGeom prst="rect">
            <a:avLst/>
          </a:prstGeom>
        </p:spPr>
        <p:txBody>
          <a:bodyPr wrap="square">
            <a:spAutoFit/>
          </a:bodyPr>
          <a:lstStyle/>
          <a:p>
            <a:pPr hangingPunct="0"/>
            <a:r>
              <a:rPr lang="el-GR" dirty="0"/>
              <a:t> </a:t>
            </a:r>
          </a:p>
          <a:p>
            <a:pPr hangingPunct="0"/>
            <a:r>
              <a:rPr lang="el-GR" sz="2400" dirty="0"/>
              <a:t>Παρ’ όλα αυτά, πρέπει να παραδεχθεί κανείς ότι η ανάπτυξη του τουρισμού συνέβαλε σημαντικά στην αύξηση του εισοδήματος και της οικονομικής δραστηριότητας σε σημαντικό αριθμό λιγότερο ευνοημένων περιοχών της χώρας, που παρουσίαζαν ελάχιστες προοπτικές ανάπτυξης, με αποτέλεσμα να ανακοπεί η έντονη τάση εσωτερικής και εξωτερικής μετανάστευσης των πληθυσμών τους. Για παράδειγμα, οι νομοί Σάμου, Κεφαλληνίας, Ρεθύμνου, Κυκλάδων, Κερκύρας, Δωδεκανήσου κι άλλοι, παρουσίαζαν αρνητικό ρυθμό αύξησης του πληθυσμού τους στη δεκαετία 1961-71. Μετά το 1981, που οι περιοχές αυτές είχαν ήδη να παρουσιάσουν έντονη τουριστική δραστηριότητα, ο ρυθμός αύξησης του πληθυσμού τους ήταν πλέον θετικός, αν και σε κάποιο βαθμό, αυτό μπορεί να αποδοθεί και στη μεταστροφή του μεταναστευτικού ρεύματος με την αύξηση της παλιννόστησης μετά το 1973. </a:t>
            </a:r>
          </a:p>
        </p:txBody>
      </p:sp>
    </p:spTree>
    <p:extLst>
      <p:ext uri="{BB962C8B-B14F-4D97-AF65-F5344CB8AC3E}">
        <p14:creationId xmlns:p14="http://schemas.microsoft.com/office/powerpoint/2010/main" val="2900448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97346"/>
            <a:ext cx="8640960" cy="6370975"/>
          </a:xfrm>
          <a:prstGeom prst="rect">
            <a:avLst/>
          </a:prstGeom>
        </p:spPr>
        <p:txBody>
          <a:bodyPr wrap="square">
            <a:spAutoFit/>
          </a:bodyPr>
          <a:lstStyle/>
          <a:p>
            <a:pPr hangingPunct="0"/>
            <a:r>
              <a:rPr lang="el-GR" sz="2400" dirty="0" smtClean="0"/>
              <a:t>Αποτελεί</a:t>
            </a:r>
            <a:r>
              <a:rPr lang="el-GR" sz="2400" dirty="0"/>
              <a:t>, όμως, αδιαμφισβήτητο γεγονός ότι το φαινόμενο της παραξενοδοχείας (της παροχής τουριστικών υπηρεσιών, δηλαδή, σε μη δηλωμένα καταλύματα) αποκτά όλο και μεγαλύτερες διαστάσεις στην Ελλάδα σε σχέση με την επίσημη παροχή υπηρεσιών, και ότι, επιπλέον, ένας σημαντικός και αυξανόμενος αριθμός ξένων τουριστών φαίνεται να προτιμά τη δεύτερη από την πρώτη. </a:t>
            </a:r>
          </a:p>
          <a:p>
            <a:pPr hangingPunct="0"/>
            <a:r>
              <a:rPr lang="el-GR" sz="2400" dirty="0"/>
              <a:t>Πράγματι, υπολογίζεται για το 1990 ότι, παρόλο που παρατηρήθηκε πτώση κατά 30% στον αριθμό των διανυκτερεύσεων οι οποίες καταγράφηκαν στα επίσημα καταλύματα της χώρας, σε σχέση με προηγούμενες χρονιές, παρατηρήθηκε μια αύξηση κατά πολύ μεγαλύτερη από 30% στα παράνομα </a:t>
            </a:r>
            <a:r>
              <a:rPr lang="el-GR" sz="2400" dirty="0" smtClean="0"/>
              <a:t>καταλύματα. </a:t>
            </a:r>
            <a:r>
              <a:rPr lang="el-GR" sz="2400" dirty="0"/>
              <a:t>Η ραγδαία αύξηση της παραξενοδοχείας και των παράνομων διαμερισμάτων, φαίνεται ακόμη και από το γεγονός ότι ενώ για το 1991, τα νόμιμα καταλύματα αντιπροσωπεύουν επενδυμένο κεφάλαιο περίπου ίσο με 1.496.000.000 δραχμές, το αντίστοιχο μέγεθος για τα παράνομα, αντιπροσωπεύει ποσό περίπου ίσο με 1.432.000.000 δραχμές</a:t>
            </a:r>
            <a:r>
              <a:rPr lang="el-GR" sz="2400" dirty="0" smtClean="0"/>
              <a:t>.</a:t>
            </a:r>
            <a:endParaRPr lang="el-GR" sz="2400" dirty="0"/>
          </a:p>
        </p:txBody>
      </p:sp>
    </p:spTree>
    <p:extLst>
      <p:ext uri="{BB962C8B-B14F-4D97-AF65-F5344CB8AC3E}">
        <p14:creationId xmlns:p14="http://schemas.microsoft.com/office/powerpoint/2010/main" val="4890856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496944" cy="6740307"/>
          </a:xfrm>
          <a:prstGeom prst="rect">
            <a:avLst/>
          </a:prstGeom>
        </p:spPr>
        <p:txBody>
          <a:bodyPr wrap="square">
            <a:spAutoFit/>
          </a:bodyPr>
          <a:lstStyle/>
          <a:p>
            <a:pPr hangingPunct="0"/>
            <a:r>
              <a:rPr lang="el-GR" sz="2400" dirty="0"/>
              <a:t>Στην περίοδο μετά το 1970 οι ξενοδοχειακές κλίνες στην Ελλάδα αυξήθηκαν με μέσο ετήσιο ρυθμό της τάξης του 6,1%. Οι ρυθμοί αύξησης ήταν μεγαλύτεροι στη δεκαετία του 1970 και αισθητά μικρότεροι στη δεκαετία του 1980. Ενώ στη δεκαετία του 1970 η αύξηση αυτή των κλινών αφορούσε κυρίως την Αττική, στις δεκαετίες του 1980 και του 1990 η αύξηση αφορούσε κυρίως την περιφέρεια της χώρας με αποτέλεσμα η Κρήτη και τα Δωδεκάνησα να ξεπεράσουν βαθμιαία την Αττική σε αριθμό ξενοδοχειακών κλινών. Λιγότερο αναπτυγμένες και μη τουριστικού ενδιαφέροντος περιοχές, όμως, όπως τα Γρεβενά, το Κιλκίς και η Δράμα παρουσίασαν ελάχιστη αύξηση των κλινών. </a:t>
            </a:r>
            <a:endParaRPr lang="el-GR" sz="2400" dirty="0" smtClean="0"/>
          </a:p>
          <a:p>
            <a:pPr hangingPunct="0"/>
            <a:r>
              <a:rPr lang="el-GR" sz="2400" dirty="0"/>
              <a:t>Αναφορικά με την περιφερειακή κατανομή της τουριστικής απασχόλησης, παρουσιάζεται διαχρονικά σαφής βελτίωση. Το 1971 το 40% των απασχολούμενων στον τουρισμό εργαζόταν στην Αττική. Το 1991 το ποσοστό αυτό είχε περιοριστεί στο 26%. Τη σημαντικότερη αύξηση της τουριστικής απασχόλησης παρουσίασαν το Νότιο Αιγαίο, τα Ιόνια Νησιά και η Χαλκιδική </a:t>
            </a:r>
            <a:r>
              <a:rPr lang="el-GR" sz="2400" dirty="0" smtClean="0"/>
              <a:t>. </a:t>
            </a:r>
            <a:endParaRPr lang="el-GR" sz="2400" dirty="0"/>
          </a:p>
          <a:p>
            <a:pPr hangingPunct="0"/>
            <a:endParaRPr lang="el-GR" sz="2400" dirty="0"/>
          </a:p>
        </p:txBody>
      </p:sp>
    </p:spTree>
    <p:extLst>
      <p:ext uri="{BB962C8B-B14F-4D97-AF65-F5344CB8AC3E}">
        <p14:creationId xmlns:p14="http://schemas.microsoft.com/office/powerpoint/2010/main" val="14739604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848901"/>
            <a:ext cx="8712968" cy="5262979"/>
          </a:xfrm>
          <a:prstGeom prst="rect">
            <a:avLst/>
          </a:prstGeom>
        </p:spPr>
        <p:txBody>
          <a:bodyPr wrap="square">
            <a:spAutoFit/>
          </a:bodyPr>
          <a:lstStyle/>
          <a:p>
            <a:pPr hangingPunct="0"/>
            <a:r>
              <a:rPr lang="el-GR" dirty="0"/>
              <a:t>	</a:t>
            </a:r>
            <a:r>
              <a:rPr lang="el-GR" sz="2400" dirty="0"/>
              <a:t>Τα διαθέσιμα στοιχεία δείχνουν μια εξαιρετικά στενή σχέση ανάμεσα στην τουριστική δραστηριότητα και την περιφερειακή ανάπτυξη. Η οικονομετρική διερεύνηση για την περίοδο 1971-1991 έδειξε ότι ο ευρύτερος τουριστικός τομέας μπορεί από μόνος του να ερμηνεύσει το 95% των μεταβολών που συντελέστηκαν στην οικονομική κατάσταση των ελληνικών </a:t>
            </a:r>
            <a:r>
              <a:rPr lang="el-GR" sz="2400" dirty="0" smtClean="0"/>
              <a:t>περιφερειών.</a:t>
            </a:r>
            <a:endParaRPr lang="el-GR" sz="2400" dirty="0"/>
          </a:p>
          <a:p>
            <a:pPr hangingPunct="0"/>
            <a:r>
              <a:rPr lang="el-GR" sz="2400" dirty="0"/>
              <a:t>	Όσον αφορά το κατά κεφαλήν εισόδημα ο βαθμός ανάπτυξης της τουριστικής δραστηριότητας μπορεί από μόνος του να ερμηνεύσει το σύνολο σχεδόν (95%) της σύγκλισης που επετεύχθη από τις ελληνικές τουριστικές περιφέρειες προς τον εθνικό μέσο όρο.  Όσον αφορά την πληθυσμιακή εξέλιξη και την απασχόληση, ο συντελεστής συσχέτισης είναι χαμηλότερος αυτού για το κατά κεφαλήν εισόδημα, αλλά πάντως αρκετά υψηλός (65%) </a:t>
            </a:r>
            <a:r>
              <a:rPr lang="el-GR" sz="2400" dirty="0" smtClean="0"/>
              <a:t>.</a:t>
            </a:r>
            <a:endParaRPr lang="el-GR" sz="2400" dirty="0"/>
          </a:p>
          <a:p>
            <a:pPr hangingPunct="0"/>
            <a:r>
              <a:rPr lang="el-GR" sz="2400" dirty="0"/>
              <a:t>	</a:t>
            </a:r>
          </a:p>
        </p:txBody>
      </p:sp>
    </p:spTree>
    <p:extLst>
      <p:ext uri="{BB962C8B-B14F-4D97-AF65-F5344CB8AC3E}">
        <p14:creationId xmlns:p14="http://schemas.microsoft.com/office/powerpoint/2010/main" val="9169691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48680"/>
            <a:ext cx="8640960" cy="5539978"/>
          </a:xfrm>
          <a:prstGeom prst="rect">
            <a:avLst/>
          </a:prstGeom>
        </p:spPr>
        <p:txBody>
          <a:bodyPr wrap="square">
            <a:spAutoFit/>
          </a:bodyPr>
          <a:lstStyle/>
          <a:p>
            <a:pPr hangingPunct="0"/>
            <a:r>
              <a:rPr lang="el-GR" dirty="0" smtClean="0"/>
              <a:t>	</a:t>
            </a:r>
            <a:r>
              <a:rPr lang="el-GR" sz="2400" dirty="0" smtClean="0"/>
              <a:t>Φαίνεται</a:t>
            </a:r>
            <a:r>
              <a:rPr lang="el-GR" sz="2400" dirty="0"/>
              <a:t>, λοιπόν, ότι ο τουρισμός ήταν ο βασικότερος παράγοντας οικονομικής ανάπτυξης για εκείνες τις ελληνικές περιφέρειες που είχαν συγκριτικά πλεονεκτήματα ως προς την ανάπτυξη τουριστικής δραστηριότητας. Και μόνη η περίπτωση των Κυκλάδων, που από μια από τις φτωχότερες ελληνικές περιοχές έχει εξελιχθεί σε μια από τις πλουσιότερες, αρκεί για να στηρίξει το συμπέρασμα αυτό</a:t>
            </a:r>
            <a:r>
              <a:rPr lang="el-GR" sz="2400" dirty="0" smtClean="0"/>
              <a:t>.</a:t>
            </a:r>
          </a:p>
          <a:p>
            <a:pPr hangingPunct="0"/>
            <a:r>
              <a:rPr lang="el-GR" sz="2400" dirty="0"/>
              <a:t>	Ο τουρισμός στην περίπτωση της Ελλάδας προώθησε την περιφερειακή οικονομική ανάπτυξη, βελτίωσε την περιφερειακή κατανομή  του εισοδήματος, αντέστρεψε το ρεύμα της εσωτερικής μετανάστευσης και συγκράτησε το ρυθμό αύξησης της </a:t>
            </a:r>
            <a:r>
              <a:rPr lang="el-GR" sz="2400" dirty="0" smtClean="0"/>
              <a:t>ανεργίας. </a:t>
            </a:r>
            <a:r>
              <a:rPr lang="el-GR" sz="2400" dirty="0"/>
              <a:t>Καμιά ελληνική περιφέρεια με άξια λόγου τουριστική ανάπτυξη δεν περιλαμβάνεται πλέον σ’ αυτές που υστερούν σημαντικά έναντι του εθνικού μέσου όρου.</a:t>
            </a:r>
          </a:p>
          <a:p>
            <a:pPr hangingPunct="0"/>
            <a:endParaRPr lang="el-GR" dirty="0"/>
          </a:p>
        </p:txBody>
      </p:sp>
    </p:spTree>
    <p:extLst>
      <p:ext uri="{BB962C8B-B14F-4D97-AF65-F5344CB8AC3E}">
        <p14:creationId xmlns:p14="http://schemas.microsoft.com/office/powerpoint/2010/main" val="24021997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5398"/>
            <a:ext cx="8712968" cy="7109639"/>
          </a:xfrm>
          <a:prstGeom prst="rect">
            <a:avLst/>
          </a:prstGeom>
        </p:spPr>
        <p:txBody>
          <a:bodyPr wrap="square">
            <a:spAutoFit/>
          </a:bodyPr>
          <a:lstStyle/>
          <a:p>
            <a:pPr hangingPunct="0"/>
            <a:r>
              <a:rPr lang="el-GR" sz="2400" b="1" dirty="0"/>
              <a:t>Συμπεράσματα</a:t>
            </a:r>
            <a:endParaRPr lang="el-GR" sz="2400" dirty="0"/>
          </a:p>
          <a:p>
            <a:pPr hangingPunct="0"/>
            <a:r>
              <a:rPr lang="el-GR" sz="2400" dirty="0"/>
              <a:t>Η βασικότερη επιφύλαξη </a:t>
            </a:r>
            <a:r>
              <a:rPr lang="el-GR" sz="2400" dirty="0" smtClean="0"/>
              <a:t>στο </a:t>
            </a:r>
            <a:r>
              <a:rPr lang="el-GR" sz="2400" dirty="0"/>
              <a:t>να εξαρτάται μια χώρα που επιδιώκει την οικονομική της ανάπτυξη σε υπερβολικό βαθμό από το τουριστικό συνάλλαγμα </a:t>
            </a:r>
            <a:r>
              <a:rPr lang="el-GR" sz="2400" dirty="0" smtClean="0"/>
              <a:t>είναι ότι </a:t>
            </a:r>
            <a:r>
              <a:rPr lang="el-GR" sz="2400" dirty="0"/>
              <a:t>ο τουρισμός δεν έχει ισχυρές </a:t>
            </a:r>
            <a:r>
              <a:rPr lang="el-GR" sz="2400" dirty="0" smtClean="0"/>
              <a:t>διασυνδέσεις</a:t>
            </a:r>
            <a:r>
              <a:rPr lang="el-GR" sz="2400" dirty="0"/>
              <a:t>» με τους άλλους τομείς της οικονομίας. Υποστηρίζεται με άλλα λόγια ότι ο τουρισμός έχει ισχυρές διασυνδέσεις μόνο με παραγωγικούς τομείς, όπως τα προϊόντα λαϊκής τέχνης που σίγουρα δεν αρκούν, για να βελτιώσουν την οικονομική διάρθρωση και τη διεθνή ανταγωνιστικότητα μιας χώρας. </a:t>
            </a:r>
          </a:p>
          <a:p>
            <a:pPr hangingPunct="0"/>
            <a:r>
              <a:rPr lang="el-GR" sz="2400" dirty="0"/>
              <a:t>Στην περίπτωση του ελληνικού τουρισμού η ποσοτικοποίηση των διασυνδέσεων αυτών είναι πολύ </a:t>
            </a:r>
            <a:r>
              <a:rPr lang="el-GR" sz="2400" dirty="0" smtClean="0"/>
              <a:t>δύσκολη. Δεν </a:t>
            </a:r>
            <a:r>
              <a:rPr lang="el-GR" sz="2400" dirty="0"/>
              <a:t>μπορούμε </a:t>
            </a:r>
            <a:r>
              <a:rPr lang="el-GR" sz="2400" dirty="0" smtClean="0"/>
              <a:t> </a:t>
            </a:r>
            <a:r>
              <a:rPr lang="el-GR" sz="2400" dirty="0"/>
              <a:t>να γνωρίζουμε το ποσοστό της παραγωγής των ειδών εξοπλισμού εστιατορίων που οφείλεται στον τουρισμό. </a:t>
            </a:r>
            <a:r>
              <a:rPr lang="el-GR" sz="2400" dirty="0" smtClean="0"/>
              <a:t>Υπάρχουν όμως μετρήσεις </a:t>
            </a:r>
            <a:r>
              <a:rPr lang="el-GR" sz="2400" dirty="0"/>
              <a:t>και σαφείς ενδείξεις </a:t>
            </a:r>
            <a:r>
              <a:rPr lang="el-GR" sz="2400" dirty="0" smtClean="0"/>
              <a:t> </a:t>
            </a:r>
            <a:r>
              <a:rPr lang="el-GR" sz="2400" dirty="0"/>
              <a:t>ότι οι διασυνδέσεις του ελληνικού τουρισμού είναι μικρότερες από αυτές της μεταποίησης, αλλά πολύ ισχυρότερες απ’ όσο θα περίμενε κανείς και περιλαμβάνουν δυναμικές επιδράσεις, όπως είναι λ.χ. η ανάπτυξη του κλάδου των μεταλλικών κουφωμάτων για τα ξενοδοχεία που σχεδόν εξανέμισε τις εισαγωγές. </a:t>
            </a:r>
          </a:p>
        </p:txBody>
      </p:sp>
    </p:spTree>
    <p:extLst>
      <p:ext uri="{BB962C8B-B14F-4D97-AF65-F5344CB8AC3E}">
        <p14:creationId xmlns:p14="http://schemas.microsoft.com/office/powerpoint/2010/main" val="37430406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40"/>
            <a:ext cx="8568952" cy="6740307"/>
          </a:xfrm>
          <a:prstGeom prst="rect">
            <a:avLst/>
          </a:prstGeom>
        </p:spPr>
        <p:txBody>
          <a:bodyPr wrap="square">
            <a:spAutoFit/>
          </a:bodyPr>
          <a:lstStyle/>
          <a:p>
            <a:pPr hangingPunct="0"/>
            <a:r>
              <a:rPr lang="el-GR" sz="2400" dirty="0"/>
              <a:t>Η ανάπτυξη του ελληνικού τουριστικού προϊόντος είχε ένα  σημαντικό  εισαγόμενο στοιχείο (μέσα μεταφοράς, εξοπλισμός κ.λπ.), αλλά σίγουρα μικρότερο από το αντίστοιχο για τη μεταποίηση. Για κάθε δολάριο τουριστικού συναλλάγματος που εισέρεε στην Ελλάδα χρειαζόταν να πληρωθούν λιγότερα σεντς για εισαγωγές απ΄ ό,τι για κάθε δολάριο  που εισέρεε από εξαγωγές βιομηχανικών προϊόντων. </a:t>
            </a:r>
          </a:p>
          <a:p>
            <a:pPr hangingPunct="0"/>
            <a:r>
              <a:rPr lang="el-GR" sz="2400" dirty="0"/>
              <a:t>Η ανάπτυξη του ελληνικού τουρισμού ξεκίνησε με σημαντική χρονική καθυστέρηση και εξελίχθηκε μάλλον άναρχα και απρογραμμάτιστα, γεγονός που αποδεικνύεται από τη χωρική κατανομή της τουριστικής δραστηριότητας. Οι εισροές τουριστικού συναλλάγματος αποδείχθηκαν εξαιρετικά ευάλωτες σε εξωγενείς μεταβολές, όπως πόλεμοι στην ευρύτερη  περιοχή, τρομοκρατικά χτυπήματα, ταξιδιωτικές οδηγίες κατά της Ελλάδας κ.λπ.,  αλλά η μακροχρόνια τάση παρέμεινε αυξητική. Διαρθρωτικά προβλήματα, όπως η παραοικονομία, η εποχικότητα και η αδυναμία προσέλκυσης υψηλού εισοδήματος τουριστών, παραμένουν σε σημαντικό βαθμό μέχρι σήμερα. </a:t>
            </a:r>
          </a:p>
        </p:txBody>
      </p:sp>
    </p:spTree>
    <p:extLst>
      <p:ext uri="{BB962C8B-B14F-4D97-AF65-F5344CB8AC3E}">
        <p14:creationId xmlns:p14="http://schemas.microsoft.com/office/powerpoint/2010/main" val="41480840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44624"/>
            <a:ext cx="9036496" cy="7017306"/>
          </a:xfrm>
          <a:prstGeom prst="rect">
            <a:avLst/>
          </a:prstGeom>
        </p:spPr>
        <p:txBody>
          <a:bodyPr wrap="square">
            <a:spAutoFit/>
          </a:bodyPr>
          <a:lstStyle/>
          <a:p>
            <a:pPr hangingPunct="0"/>
            <a:r>
              <a:rPr lang="el-GR" sz="2400" dirty="0"/>
              <a:t>Τίποτα απ’ όλα αυτά, όμως, δεν είναι αρκετό, ώστε να επιτρέψει την αμφισβήτηση του ρόλου που έπαιξε το τουριστικό συνάλλαγμα στην ανάπτυξη της ελληνικής οικονομίας.  </a:t>
            </a:r>
            <a:r>
              <a:rPr lang="el-GR" sz="2400" dirty="0" smtClean="0"/>
              <a:t>Ανταποκρίθηκε, κατά </a:t>
            </a:r>
            <a:r>
              <a:rPr lang="el-GR" sz="2400" dirty="0"/>
              <a:t>πρώτο λόγο, </a:t>
            </a:r>
            <a:r>
              <a:rPr lang="el-GR" sz="2400" dirty="0" smtClean="0"/>
              <a:t>στις </a:t>
            </a:r>
            <a:r>
              <a:rPr lang="el-GR" sz="2400" dirty="0"/>
              <a:t>προσδοκίες που η </a:t>
            </a:r>
            <a:r>
              <a:rPr lang="el-GR" sz="2400" dirty="0" smtClean="0"/>
              <a:t>οικονομική </a:t>
            </a:r>
            <a:r>
              <a:rPr lang="el-GR" sz="2400" dirty="0"/>
              <a:t>θεωρία θέτει όσον αφορά το ισοζύγιο πληρωμών. Η εισροή τουριστικού συναλλάγματος μείωσε τις πιέσεις που δημιουργούσε το ελλειμματικό εμπορικό ισοζύγιο της χώρας και επέτρεψε την εισαγωγή κεφαλαιουχικών αγαθών και εξοπλισμού. Επιπλέον, η ανάπτυξη του τουρισμού </a:t>
            </a:r>
            <a:r>
              <a:rPr lang="el-GR" sz="2400" dirty="0" smtClean="0"/>
              <a:t>προκάλεσε </a:t>
            </a:r>
            <a:r>
              <a:rPr lang="el-GR" sz="2400" dirty="0"/>
              <a:t>ελάχιστες «διαρροές» συναλλάγματος. Αποτέλεσε πηγή εισοδήματος σε περιοχές που πριν από την ανάπτυξη του ήταν φτωχές αγροτικές περιφέρειες και δημιούργησε περισσότερες θέσεις εργασίας και αύξηση του Α.Ε.Π. απ’  ό,τι η μεταποίηση. </a:t>
            </a:r>
          </a:p>
          <a:p>
            <a:pPr hangingPunct="0"/>
            <a:r>
              <a:rPr lang="el-GR" sz="2400" dirty="0" smtClean="0"/>
              <a:t>Ο </a:t>
            </a:r>
            <a:r>
              <a:rPr lang="el-GR" sz="2400" dirty="0"/>
              <a:t>τουρισμός έπαιξε στην Ελλάδα το ρόλο που σύμφωνα με </a:t>
            </a:r>
            <a:r>
              <a:rPr lang="el-GR" sz="2400" dirty="0" smtClean="0"/>
              <a:t>τη </a:t>
            </a:r>
            <a:r>
              <a:rPr lang="el-GR" sz="2400" dirty="0"/>
              <a:t>θεωρία μπορεί να παίξει μόνο η βιομηχανία. </a:t>
            </a:r>
            <a:r>
              <a:rPr lang="el-GR" sz="2400" smtClean="0"/>
              <a:t>Η </a:t>
            </a:r>
            <a:r>
              <a:rPr lang="el-GR" sz="2400" dirty="0"/>
              <a:t>ατμομηχανή </a:t>
            </a:r>
            <a:r>
              <a:rPr lang="el-GR" sz="2400" dirty="0" smtClean="0"/>
              <a:t> </a:t>
            </a:r>
            <a:r>
              <a:rPr lang="el-GR" sz="2400" dirty="0"/>
              <a:t>που τράβηξε το τρένο της ελληνικής οικονομίας προς </a:t>
            </a:r>
            <a:r>
              <a:rPr lang="el-GR" sz="2400" dirty="0" smtClean="0"/>
              <a:t>την ανάπτυξη </a:t>
            </a:r>
            <a:r>
              <a:rPr lang="el-GR" sz="2400" dirty="0"/>
              <a:t>ήταν ο τριτογενής τομέας και ο τουρισμός ειδικότερα. Η αδυναμία κάποιων να κατανοήσουν και να αποδεχθούν το γεγονός αυτό οφείλεται στην προσκόλληση στη «μεγάλη ιδέα» της εκβιομηχάνισης.  </a:t>
            </a:r>
          </a:p>
          <a:p>
            <a:pPr hangingPunct="0"/>
            <a:r>
              <a:rPr lang="el-GR" dirty="0"/>
              <a:t> </a:t>
            </a:r>
          </a:p>
        </p:txBody>
      </p:sp>
    </p:spTree>
    <p:extLst>
      <p:ext uri="{BB962C8B-B14F-4D97-AF65-F5344CB8AC3E}">
        <p14:creationId xmlns:p14="http://schemas.microsoft.com/office/powerpoint/2010/main" val="4115195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8847"/>
            <a:ext cx="8712968" cy="6740307"/>
          </a:xfrm>
          <a:prstGeom prst="rect">
            <a:avLst/>
          </a:prstGeom>
        </p:spPr>
        <p:txBody>
          <a:bodyPr wrap="square">
            <a:spAutoFit/>
          </a:bodyPr>
          <a:lstStyle/>
          <a:p>
            <a:pPr hangingPunct="0"/>
            <a:r>
              <a:rPr lang="el-GR" sz="2400" dirty="0"/>
              <a:t>Η μέση ημερήσια δαπάνη αντιπροσώπευε 13$ το 1960 σε σύγκριση με 29$ για το Ισραήλ, 16,8$ για την Πορτογαλία, 15,7$ για την Ισπανία, 12,2$ για τη Γιουγκοσλαβία και 13,7$ για την </a:t>
            </a:r>
            <a:r>
              <a:rPr lang="el-GR" sz="2400" dirty="0" smtClean="0"/>
              <a:t>Τουρκία. </a:t>
            </a:r>
            <a:r>
              <a:rPr lang="el-GR" sz="2400" dirty="0"/>
              <a:t>Από τότε μέχρι και σήμερα, ενώ και ο αριθμός των αφίξεων και το σύνολο των διανυκτερεύσεων αυξάνουν με γρήγορους ρυθμούς, η μέση ημερήσια δαπάνη, με βάση τα επίσημα στοιχεία, παραμένει σταθερή, αυξάνει με πολύ αργούς ρυθμούς ή και μειώνεται, για ορισμένες χρονιές. Η Ελλάδα φαίνεται ότι προσελκύει, όλο και περισσότερο, τουρισμό χαμηλού εισοδήματος και επιπλέον, το μικρό μέγεθος της χώρας δεν ευνοεί την ανάπτυξη μαζικού τουρισμού, όπως για παράδειγμα στην Ισπανία. </a:t>
            </a:r>
          </a:p>
          <a:p>
            <a:pPr hangingPunct="0"/>
            <a:r>
              <a:rPr lang="el-GR" sz="2400" dirty="0"/>
              <a:t>Από τη μέχρι τώρα ανάλυση φαίνεται ότι ένα από τα βασικά ζητούμενα για τον ελληνικό τουρισμό είναι ο συντονισμός των προσπαθειών, ώστε η χώρα να καταστεί ελκυστική και σε τουρίστες υψηλότερης στάθμης και, κυρίως, να δημιουργηθούν οι προϋποθέσεις για την ανάπτυξη νέων μορφών τουρισμού που να έχουν το διττό πλεονέκτημα της άμβλυνσης της εποχικότητας και της αναβάθμισης της τουριστικής ζήτησης. </a:t>
            </a:r>
          </a:p>
        </p:txBody>
      </p:sp>
    </p:spTree>
    <p:extLst>
      <p:ext uri="{BB962C8B-B14F-4D97-AF65-F5344CB8AC3E}">
        <p14:creationId xmlns:p14="http://schemas.microsoft.com/office/powerpoint/2010/main" val="718821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2"/>
            <a:ext cx="8784976" cy="7386638"/>
          </a:xfrm>
          <a:prstGeom prst="rect">
            <a:avLst/>
          </a:prstGeom>
        </p:spPr>
        <p:txBody>
          <a:bodyPr wrap="square">
            <a:spAutoFit/>
          </a:bodyPr>
          <a:lstStyle/>
          <a:p>
            <a:pPr hangingPunct="0"/>
            <a:r>
              <a:rPr lang="el-GR" dirty="0"/>
              <a:t> </a:t>
            </a:r>
            <a:r>
              <a:rPr lang="el-GR" sz="2400" dirty="0" smtClean="0"/>
              <a:t>Τέτοιες </a:t>
            </a:r>
            <a:r>
              <a:rPr lang="el-GR" sz="2400" dirty="0"/>
              <a:t>μορφές τουρισμού θα μπορούσε να είναι, για παράδειγμα, ο θαλάσσιος τουρισμός, ο οποίος προσφέρεται για τουρίστες σχετικά υψηλού εισοδήματος, η προσέλκυση τουριστών σε ειδικά διαμορφωμένα παραδοσιακά χωριά μικρής χωρητικότητας, ο συνεδριακός, οικολογικός ή χειμερινός τουρισμός κ.λπ</a:t>
            </a:r>
            <a:r>
              <a:rPr lang="el-GR" sz="2400" dirty="0" smtClean="0"/>
              <a:t>.</a:t>
            </a:r>
          </a:p>
          <a:p>
            <a:pPr hangingPunct="0"/>
            <a:r>
              <a:rPr lang="el-GR" sz="2400" dirty="0"/>
              <a:t>Ένα δεύτερο θέμα αποτελεί  ο τουρισμός δεύτερης και τρίτης χρονιάς που φαίνεται να είναι αρκετά σημαντική πηγή τουρισμού στην Ελλάδα. Πράγματι, έχει παρατηρηθεί ότι το μεγαλύτερο μέρος των ξένων τουριστών που επισκέπτονται μια φορά τη χώρα, τείνουν να επανέλθουν τουλάχιστον άλλη μια φορά. </a:t>
            </a:r>
            <a:r>
              <a:rPr lang="el-GR" sz="2400" dirty="0" smtClean="0"/>
              <a:t>2 </a:t>
            </a:r>
            <a:r>
              <a:rPr lang="el-GR" sz="2400" dirty="0"/>
              <a:t>στους </a:t>
            </a:r>
            <a:r>
              <a:rPr lang="el-GR" sz="2400" dirty="0" smtClean="0"/>
              <a:t>3 </a:t>
            </a:r>
            <a:r>
              <a:rPr lang="el-GR" sz="2400" dirty="0"/>
              <a:t>τουρίστες που ήρθαν στην Ελλάδα την περίοδο 2001-2002, είχαν ξανάρθει τουλάχιστον μια φορά στο </a:t>
            </a:r>
            <a:r>
              <a:rPr lang="el-GR" sz="2400" dirty="0" smtClean="0"/>
              <a:t>παρελθόν.  </a:t>
            </a:r>
            <a:endParaRPr lang="el-GR" sz="2400" dirty="0"/>
          </a:p>
          <a:p>
            <a:pPr hangingPunct="0"/>
            <a:r>
              <a:rPr lang="el-GR" sz="2400" dirty="0"/>
              <a:t>	Στη συνέχεια </a:t>
            </a:r>
            <a:r>
              <a:rPr lang="el-GR" sz="2400" dirty="0" smtClean="0"/>
              <a:t>θα </a:t>
            </a:r>
            <a:r>
              <a:rPr lang="el-GR" sz="2400" dirty="0"/>
              <a:t>εξετάσουμε τη συμβολή του τουρισμού στα επιμέρους βασικά μακρο-οικονομικά μεγέθη της ελληνικής οικονομίας, δηλαδή, στο ισοζύγιο πληρωμών, στο εθνικό εισόδημα, στην απασχόληση, στην περιφερειακή ανάπτυξη και στις διασυνδέσεις του με άλλους οικονομικούς κλάδους. </a:t>
            </a:r>
          </a:p>
          <a:p>
            <a:pPr hangingPunct="0"/>
            <a:r>
              <a:rPr lang="el-GR" sz="2400" dirty="0"/>
              <a:t> </a:t>
            </a:r>
          </a:p>
          <a:p>
            <a:pPr lvl="0" hangingPunct="0"/>
            <a:endParaRPr lang="el-GR" sz="2400" dirty="0"/>
          </a:p>
        </p:txBody>
      </p:sp>
    </p:spTree>
    <p:extLst>
      <p:ext uri="{BB962C8B-B14F-4D97-AF65-F5344CB8AC3E}">
        <p14:creationId xmlns:p14="http://schemas.microsoft.com/office/powerpoint/2010/main" val="887282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568952" cy="6740307"/>
          </a:xfrm>
          <a:prstGeom prst="rect">
            <a:avLst/>
          </a:prstGeom>
        </p:spPr>
        <p:txBody>
          <a:bodyPr wrap="square">
            <a:spAutoFit/>
          </a:bodyPr>
          <a:lstStyle/>
          <a:p>
            <a:pPr hangingPunct="0"/>
            <a:r>
              <a:rPr lang="el-GR" sz="2400" b="1" dirty="0"/>
              <a:t>Η επίδραση του τουρισμού στο ισοζύγιο πληρωμών της Ελλάδας</a:t>
            </a:r>
            <a:endParaRPr lang="el-GR" sz="2400" dirty="0"/>
          </a:p>
          <a:p>
            <a:pPr hangingPunct="0"/>
            <a:r>
              <a:rPr lang="el-GR" sz="2400" dirty="0"/>
              <a:t>	Όπως </a:t>
            </a:r>
            <a:r>
              <a:rPr lang="el-GR" sz="2400" dirty="0" smtClean="0"/>
              <a:t>αναφέραμε, </a:t>
            </a:r>
            <a:r>
              <a:rPr lang="el-GR" sz="2400" dirty="0"/>
              <a:t>η καθαρή εισροή ξένου συναλλάγματος που συνεπάγεται ο τουρισμός, είναι ιδιαίτερης σημασίας για χώρες που διανύουν ενδιάμεσα στάδια ανάπτυξης, τα οποία χαρακτηρίζονται συνήθως από υψηλούς ρυθμούς ανάπτυξης, κυρίως του βιομηχανικού τομέα, που συμπίπτουν, όμως, με τη φάση κατά την οποία οι βιομηχανίες παραγωγής ενδιάμεσων αγαθών είναι ακόμη υποανάπτυκτες. Το φαινόμενο αυτό δημιουργεί μια απότομη αύξηση στις εισαγωγές ενδιάμεσων προϊόντων, η χρηματοδότηση των οποίων αποτελεί σημαντικό πρόβλημα για τις αναπτυσσόμενες χώρες. Οι συναλλαγματικές εισπράξεις από το διεθνή τουρισμό θα ήταν μια λύση, η οποία εκτός του ότι θα διευκόλυνε τις εισαγωγές προϊόντων τα οποία δεν παράγονται ακόμη στο εσωτερικό,  μειώνοντας την εξάρτηση της χώρας από τον εξωτερικό δανεισμό, θα συνέβαλλε σημαντικά και στην αύξηση των επενδύσεων και την εν γένει οικονομική ανάπτυξη και διαφοροποίηση της χώρας.  </a:t>
            </a:r>
          </a:p>
          <a:p>
            <a:pPr hangingPunct="0"/>
            <a:r>
              <a:rPr lang="el-GR" sz="2400" dirty="0"/>
              <a:t>	</a:t>
            </a:r>
          </a:p>
        </p:txBody>
      </p:sp>
    </p:spTree>
    <p:extLst>
      <p:ext uri="{BB962C8B-B14F-4D97-AF65-F5344CB8AC3E}">
        <p14:creationId xmlns:p14="http://schemas.microsoft.com/office/powerpoint/2010/main" val="3929851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005"/>
            <a:ext cx="8856984" cy="6278642"/>
          </a:xfrm>
          <a:prstGeom prst="rect">
            <a:avLst/>
          </a:prstGeom>
        </p:spPr>
        <p:txBody>
          <a:bodyPr wrap="square">
            <a:spAutoFit/>
          </a:bodyPr>
          <a:lstStyle/>
          <a:p>
            <a:pPr hangingPunct="0"/>
            <a:r>
              <a:rPr lang="el-GR" dirty="0" smtClean="0"/>
              <a:t>	</a:t>
            </a:r>
            <a:endParaRPr lang="el-GR" dirty="0" smtClean="0"/>
          </a:p>
          <a:p>
            <a:pPr hangingPunct="0"/>
            <a:r>
              <a:rPr lang="el-GR" sz="2400" dirty="0"/>
              <a:t>Παρά το γεγονός ότι ο τουρισμός θεωρείται πολύ ασταθής και αβέβαιος παράγοντας εισροής ξένου συναλλάγματος, </a:t>
            </a:r>
            <a:r>
              <a:rPr lang="el-GR" sz="2400" dirty="0" smtClean="0"/>
              <a:t> </a:t>
            </a:r>
            <a:r>
              <a:rPr lang="el-GR" sz="2400" dirty="0"/>
              <a:t>οι τουριστικές συναλλαγματικές  εισπράξεις σε διεθνές επίπεδο είναι πιο σταθερές με μικρότερες διακυμάνσεις απ’ ό,τι οι εισπράξεις από εξαγωγές </a:t>
            </a:r>
            <a:r>
              <a:rPr lang="el-GR" sz="2400" dirty="0" smtClean="0"/>
              <a:t>προϊόντων και </a:t>
            </a:r>
            <a:r>
              <a:rPr lang="el-GR" sz="2400" dirty="0"/>
              <a:t>ότι γενικά ο τουρισμός αποτελεί σταθεροποιητικό και όχι αποσταθεροποιητικό παράγοντα του ισοζυγίου πληρωμών για τις περισσότερες από τις χώρες-μέλη της Ε.Ο.Κ</a:t>
            </a:r>
            <a:r>
              <a:rPr lang="el-GR" sz="2400" dirty="0" smtClean="0"/>
              <a:t>.</a:t>
            </a:r>
          </a:p>
          <a:p>
            <a:pPr hangingPunct="0"/>
            <a:r>
              <a:rPr lang="el-GR" sz="2400" dirty="0"/>
              <a:t>Σταθεροποιητική επίδραση είναι αυτή όπου ένα πλεόνασμα ή έλλειμμα στο ισοζύγιο πληρωμών εξουδετερώνεται ή μειώνεται σημαντικά εξαιτίας του τουρισμού. Υπολογίζεται ότι για όλη την περίοδο  1972-85 ο τουρισμός είχε σταθεροποιητική επίδραση στο ισοζύγιο πληρωμών των έξι από τις δώδεκα χώρες-μέλη της Ε.Ο.Κ., τη Γερμανία, Ελλάδα, Ιταλία, Ολλανδία, Πορτογαλία και </a:t>
            </a:r>
            <a:r>
              <a:rPr lang="el-GR" sz="2400" dirty="0" smtClean="0"/>
              <a:t>Ισπανία. </a:t>
            </a:r>
            <a:endParaRPr lang="el-GR" sz="2400" dirty="0"/>
          </a:p>
          <a:p>
            <a:pPr hangingPunct="0"/>
            <a:r>
              <a:rPr lang="el-GR" sz="2400" dirty="0"/>
              <a:t>Στον πίνακα 31 φαίνεται η συμβολή των τουριστικών συναλλαγματικών εισπράξεων στο ελληνικό ισοζύγιο τρεχουσών συναλλαγών. </a:t>
            </a:r>
            <a:endParaRPr lang="el-GR" sz="2400" dirty="0"/>
          </a:p>
        </p:txBody>
      </p:sp>
    </p:spTree>
    <p:extLst>
      <p:ext uri="{BB962C8B-B14F-4D97-AF65-F5344CB8AC3E}">
        <p14:creationId xmlns:p14="http://schemas.microsoft.com/office/powerpoint/2010/main" val="169588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066284"/>
            <a:ext cx="8856984" cy="8156079"/>
          </a:xfrm>
          <a:prstGeom prst="rect">
            <a:avLst/>
          </a:prstGeom>
        </p:spPr>
        <p:txBody>
          <a:bodyPr wrap="square">
            <a:spAutoFit/>
          </a:bodyPr>
          <a:lstStyle/>
          <a:p>
            <a:pPr hangingPunct="0"/>
            <a:r>
              <a:rPr lang="el-GR" sz="2400" dirty="0"/>
              <a:t> </a:t>
            </a:r>
          </a:p>
          <a:p>
            <a:pPr hangingPunct="0"/>
            <a:r>
              <a:rPr lang="el-GR" sz="2400" dirty="0"/>
              <a:t>                            </a:t>
            </a:r>
          </a:p>
          <a:p>
            <a:pPr hangingPunct="0"/>
            <a:r>
              <a:rPr lang="el-GR" sz="2400" dirty="0"/>
              <a:t> </a:t>
            </a:r>
            <a:endParaRPr lang="el-GR" dirty="0"/>
          </a:p>
          <a:p>
            <a:pPr hangingPunct="0"/>
            <a:r>
              <a:rPr lang="el-GR" sz="1400" dirty="0" smtClean="0"/>
              <a:t>				</a:t>
            </a:r>
            <a:r>
              <a:rPr lang="el-GR" sz="1600" b="1" dirty="0" smtClean="0"/>
              <a:t>Πίνακας </a:t>
            </a:r>
            <a:r>
              <a:rPr lang="el-GR" sz="1600" b="1" dirty="0"/>
              <a:t>31</a:t>
            </a:r>
          </a:p>
          <a:p>
            <a:pPr hangingPunct="0"/>
            <a:r>
              <a:rPr lang="el-GR" sz="1600" dirty="0" smtClean="0"/>
              <a:t>                          Ο </a:t>
            </a:r>
            <a:r>
              <a:rPr lang="el-GR" sz="1600" dirty="0"/>
              <a:t>τουρισμός και το ελληνικό ισοζύγιο τρεχουσών συναλλαγών (1960-2005</a:t>
            </a:r>
            <a:r>
              <a:rPr lang="el-GR" sz="1600" dirty="0" smtClean="0"/>
              <a:t>)</a:t>
            </a:r>
          </a:p>
          <a:p>
            <a:pPr hangingPunct="0"/>
            <a:r>
              <a:rPr lang="el-GR" sz="1600" dirty="0" smtClean="0"/>
              <a:t>_____________________________________________________________________________________</a:t>
            </a:r>
            <a:endParaRPr lang="el-GR" sz="1600" dirty="0"/>
          </a:p>
          <a:p>
            <a:pPr hangingPunct="0"/>
            <a:r>
              <a:rPr lang="el-GR" sz="1600" dirty="0"/>
              <a:t>	</a:t>
            </a:r>
            <a:r>
              <a:rPr lang="el-GR" sz="1200" dirty="0" smtClean="0"/>
              <a:t> </a:t>
            </a:r>
            <a:r>
              <a:rPr lang="el-GR" sz="1200" dirty="0"/>
              <a:t>Ισοζύγιο       Ισοζ. τρεχουσών.     </a:t>
            </a:r>
            <a:r>
              <a:rPr lang="el-GR" sz="1200" dirty="0" smtClean="0"/>
              <a:t>   </a:t>
            </a:r>
            <a:r>
              <a:rPr lang="el-GR" sz="1200" u="sng" dirty="0"/>
              <a:t>Το τουριστικό συνάλλαγμα ως % των</a:t>
            </a:r>
            <a:endParaRPr lang="el-GR" sz="1200" dirty="0"/>
          </a:p>
          <a:p>
            <a:pPr hangingPunct="0"/>
            <a:r>
              <a:rPr lang="el-GR" sz="1200" dirty="0"/>
              <a:t>                </a:t>
            </a:r>
            <a:r>
              <a:rPr lang="el-GR" sz="1200" dirty="0" smtClean="0"/>
              <a:t>        τρεχουσών        </a:t>
            </a:r>
            <a:r>
              <a:rPr lang="el-GR" sz="1200" dirty="0"/>
              <a:t>συναλλαγών –       </a:t>
            </a:r>
            <a:r>
              <a:rPr lang="el-GR" sz="1200" dirty="0" smtClean="0"/>
              <a:t>    συνολικών        </a:t>
            </a:r>
            <a:r>
              <a:rPr lang="el-GR" sz="1200" dirty="0"/>
              <a:t>συνολικών       συνολικών</a:t>
            </a:r>
          </a:p>
          <a:p>
            <a:pPr hangingPunct="0"/>
            <a:r>
              <a:rPr lang="el-GR" sz="1200" dirty="0"/>
              <a:t>                </a:t>
            </a:r>
            <a:r>
              <a:rPr lang="el-GR" sz="1200" dirty="0" smtClean="0"/>
              <a:t>       συναλλαγών       </a:t>
            </a:r>
            <a:r>
              <a:rPr lang="el-GR" sz="1200" dirty="0"/>
              <a:t>τουριστικό          </a:t>
            </a:r>
            <a:r>
              <a:rPr lang="el-GR" sz="1200" dirty="0" smtClean="0"/>
              <a:t>     πληρωμών </a:t>
            </a:r>
            <a:r>
              <a:rPr lang="el-GR" sz="1200" dirty="0"/>
              <a:t>σε     εισπράξεων         άδηλων </a:t>
            </a:r>
          </a:p>
          <a:p>
            <a:pPr hangingPunct="0"/>
            <a:r>
              <a:rPr lang="el-GR" sz="1200" dirty="0"/>
              <a:t>Έτος               </a:t>
            </a:r>
            <a:r>
              <a:rPr lang="el-GR" sz="1200" dirty="0" smtClean="0"/>
              <a:t>                            </a:t>
            </a:r>
            <a:r>
              <a:rPr lang="el-GR" sz="1200" dirty="0"/>
              <a:t>συνάλλαγμα         </a:t>
            </a:r>
            <a:r>
              <a:rPr lang="el-GR" sz="1200" dirty="0" smtClean="0"/>
              <a:t>      συνάλλαγμα     </a:t>
            </a:r>
            <a:r>
              <a:rPr lang="el-GR" sz="1200" dirty="0"/>
              <a:t>σε συνάλλαγμα      </a:t>
            </a:r>
            <a:r>
              <a:rPr lang="el-GR" sz="1200" dirty="0" smtClean="0"/>
              <a:t>πόρων</a:t>
            </a:r>
          </a:p>
          <a:p>
            <a:pPr hangingPunct="0"/>
            <a:r>
              <a:rPr lang="el-GR" sz="1200" dirty="0" smtClean="0"/>
              <a:t>_________</a:t>
            </a:r>
            <a:r>
              <a:rPr lang="el-GR" sz="1600" dirty="0" smtClean="0"/>
              <a:t>____________________________________________________________________________</a:t>
            </a:r>
            <a:endParaRPr lang="el-GR" sz="1600" dirty="0"/>
          </a:p>
          <a:p>
            <a:pPr hangingPunct="0"/>
            <a:r>
              <a:rPr lang="el-GR" sz="1400" dirty="0"/>
              <a:t>1960	</a:t>
            </a:r>
            <a:r>
              <a:rPr lang="el-GR" sz="1400" dirty="0" smtClean="0"/>
              <a:t>   -45,8             </a:t>
            </a:r>
            <a:r>
              <a:rPr lang="el-GR" sz="1400" dirty="0"/>
              <a:t>-95,1	  </a:t>
            </a:r>
            <a:r>
              <a:rPr lang="el-GR" sz="1400" dirty="0" smtClean="0"/>
              <a:t>             </a:t>
            </a:r>
            <a:r>
              <a:rPr lang="el-GR" sz="1400" dirty="0"/>
              <a:t>8,6	</a:t>
            </a:r>
            <a:r>
              <a:rPr lang="el-GR" sz="1400" dirty="0" smtClean="0"/>
              <a:t>               10,2                 </a:t>
            </a:r>
            <a:r>
              <a:rPr lang="el-GR" sz="1400" dirty="0"/>
              <a:t>18,0</a:t>
            </a:r>
          </a:p>
          <a:p>
            <a:pPr hangingPunct="0"/>
            <a:r>
              <a:rPr lang="el-GR" sz="1400" dirty="0"/>
              <a:t>1965	</a:t>
            </a:r>
            <a:r>
              <a:rPr lang="el-GR" sz="1400" dirty="0" smtClean="0"/>
              <a:t> -</a:t>
            </a:r>
            <a:r>
              <a:rPr lang="el-GR" sz="1400" dirty="0"/>
              <a:t>267,3	-374,9	   </a:t>
            </a:r>
            <a:r>
              <a:rPr lang="el-GR" sz="1400" dirty="0" smtClean="0"/>
              <a:t>            9,2                  12,2                </a:t>
            </a:r>
            <a:r>
              <a:rPr lang="el-GR" sz="1400" dirty="0"/>
              <a:t>19,6</a:t>
            </a:r>
          </a:p>
          <a:p>
            <a:pPr hangingPunct="0"/>
            <a:r>
              <a:rPr lang="el-GR" sz="1400" dirty="0"/>
              <a:t>1970	</a:t>
            </a:r>
            <a:r>
              <a:rPr lang="el-GR" sz="1400" dirty="0" smtClean="0"/>
              <a:t> -</a:t>
            </a:r>
            <a:r>
              <a:rPr lang="el-GR" sz="1400" dirty="0"/>
              <a:t>408,6	-602,2	   </a:t>
            </a:r>
            <a:r>
              <a:rPr lang="el-GR" sz="1400" dirty="0" smtClean="0"/>
              <a:t>            9,8</a:t>
            </a:r>
            <a:r>
              <a:rPr lang="el-GR" sz="1400" dirty="0"/>
              <a:t>	  </a:t>
            </a:r>
            <a:r>
              <a:rPr lang="el-GR" sz="1400" dirty="0" smtClean="0"/>
              <a:t>             12,4                 </a:t>
            </a:r>
            <a:r>
              <a:rPr lang="el-GR" sz="1400" dirty="0"/>
              <a:t>20,4</a:t>
            </a:r>
          </a:p>
          <a:p>
            <a:pPr hangingPunct="0"/>
            <a:r>
              <a:rPr lang="el-GR" sz="1400" dirty="0"/>
              <a:t>1975	</a:t>
            </a:r>
            <a:r>
              <a:rPr lang="el-GR" sz="1400" dirty="0" smtClean="0"/>
              <a:t> -956,7         -1600,3</a:t>
            </a:r>
            <a:r>
              <a:rPr lang="el-GR" sz="1400" dirty="0"/>
              <a:t>	 </a:t>
            </a:r>
            <a:r>
              <a:rPr lang="el-GR" sz="1400" dirty="0" smtClean="0"/>
              <a:t>            11,0</a:t>
            </a:r>
            <a:r>
              <a:rPr lang="el-GR" sz="1400" dirty="0"/>
              <a:t>	   </a:t>
            </a:r>
            <a:r>
              <a:rPr lang="el-GR" sz="1400" dirty="0" smtClean="0"/>
              <a:t>            13,5                 </a:t>
            </a:r>
            <a:r>
              <a:rPr lang="el-GR" sz="1400" dirty="0"/>
              <a:t>23,6</a:t>
            </a:r>
          </a:p>
          <a:p>
            <a:pPr hangingPunct="0"/>
            <a:r>
              <a:rPr lang="el-GR" sz="1400" dirty="0"/>
              <a:t>1980	-</a:t>
            </a:r>
            <a:r>
              <a:rPr lang="el-GR" sz="1400" dirty="0" smtClean="0"/>
              <a:t>2216,1        -3949,6</a:t>
            </a:r>
            <a:r>
              <a:rPr lang="el-GR" sz="1400" dirty="0"/>
              <a:t>	 </a:t>
            </a:r>
            <a:r>
              <a:rPr lang="el-GR" sz="1400" dirty="0" smtClean="0"/>
              <a:t>            13,9</a:t>
            </a:r>
            <a:r>
              <a:rPr lang="el-GR" sz="1400" dirty="0"/>
              <a:t>	   </a:t>
            </a:r>
            <a:r>
              <a:rPr lang="el-GR" sz="1400" dirty="0" smtClean="0"/>
              <a:t>            16,2                 </a:t>
            </a:r>
            <a:r>
              <a:rPr lang="el-GR" sz="1400" dirty="0"/>
              <a:t>28,1</a:t>
            </a:r>
          </a:p>
          <a:p>
            <a:pPr hangingPunct="0"/>
            <a:r>
              <a:rPr lang="el-GR" sz="1400" dirty="0"/>
              <a:t>1985	-</a:t>
            </a:r>
            <a:r>
              <a:rPr lang="el-GR" sz="1400" dirty="0" smtClean="0"/>
              <a:t>3375,7        -</a:t>
            </a:r>
            <a:r>
              <a:rPr lang="el-GR" sz="1400" dirty="0"/>
              <a:t>4703,7	 </a:t>
            </a:r>
            <a:r>
              <a:rPr lang="el-GR" sz="1400" dirty="0" smtClean="0"/>
              <a:t>            10,2</a:t>
            </a:r>
            <a:r>
              <a:rPr lang="el-GR" sz="1400" dirty="0"/>
              <a:t>	   </a:t>
            </a:r>
            <a:r>
              <a:rPr lang="el-GR" sz="1400" dirty="0" smtClean="0"/>
              <a:t>            14,9                 </a:t>
            </a:r>
            <a:r>
              <a:rPr lang="el-GR" sz="1400" dirty="0"/>
              <a:t>27,1</a:t>
            </a:r>
          </a:p>
          <a:p>
            <a:pPr hangingPunct="0"/>
            <a:r>
              <a:rPr lang="el-GR" sz="1400" dirty="0"/>
              <a:t>1990       </a:t>
            </a:r>
            <a:r>
              <a:rPr lang="el-GR" sz="1400" dirty="0" smtClean="0"/>
              <a:t>       -</a:t>
            </a:r>
            <a:r>
              <a:rPr lang="el-GR" sz="1400" dirty="0"/>
              <a:t>3561,7        </a:t>
            </a:r>
            <a:r>
              <a:rPr lang="el-GR" sz="1400" dirty="0" smtClean="0"/>
              <a:t>-</a:t>
            </a:r>
            <a:r>
              <a:rPr lang="el-GR" sz="1400" dirty="0"/>
              <a:t>6148,5            </a:t>
            </a:r>
            <a:r>
              <a:rPr lang="el-GR" sz="1400" dirty="0" smtClean="0"/>
              <a:t>           11,3                 13,3                 </a:t>
            </a:r>
            <a:r>
              <a:rPr lang="el-GR" sz="1400" dirty="0"/>
              <a:t>19,8</a:t>
            </a:r>
          </a:p>
          <a:p>
            <a:pPr hangingPunct="0"/>
            <a:r>
              <a:rPr lang="el-GR" sz="1400" dirty="0"/>
              <a:t>1991       </a:t>
            </a:r>
            <a:r>
              <a:rPr lang="el-GR" sz="1400" dirty="0" smtClean="0"/>
              <a:t>       -</a:t>
            </a:r>
            <a:r>
              <a:rPr lang="el-GR" sz="1400" dirty="0"/>
              <a:t>1520,4        </a:t>
            </a:r>
            <a:r>
              <a:rPr lang="el-GR" sz="1400" dirty="0" smtClean="0"/>
              <a:t>-</a:t>
            </a:r>
            <a:r>
              <a:rPr lang="el-GR" sz="1400" dirty="0"/>
              <a:t>4087,8            </a:t>
            </a:r>
            <a:r>
              <a:rPr lang="el-GR" sz="1400" dirty="0" smtClean="0"/>
              <a:t>           10,8                 11,6                 </a:t>
            </a:r>
            <a:r>
              <a:rPr lang="el-GR" sz="1400" dirty="0"/>
              <a:t>16,7</a:t>
            </a:r>
          </a:p>
          <a:p>
            <a:pPr hangingPunct="0"/>
            <a:r>
              <a:rPr lang="el-GR" sz="1400" dirty="0"/>
              <a:t>1992       </a:t>
            </a:r>
            <a:r>
              <a:rPr lang="el-GR" sz="1400" dirty="0" smtClean="0"/>
              <a:t>      -</a:t>
            </a:r>
            <a:r>
              <a:rPr lang="el-GR" sz="1400" dirty="0"/>
              <a:t>2078,4         </a:t>
            </a:r>
            <a:r>
              <a:rPr lang="el-GR" sz="1400" dirty="0" smtClean="0"/>
              <a:t>-</a:t>
            </a:r>
            <a:r>
              <a:rPr lang="el-GR" sz="1400" dirty="0"/>
              <a:t>5350,2            </a:t>
            </a:r>
            <a:r>
              <a:rPr lang="el-GR" sz="1400" dirty="0" smtClean="0"/>
              <a:t>           12,9                 14,0                 </a:t>
            </a:r>
            <a:r>
              <a:rPr lang="el-GR" sz="1400" dirty="0"/>
              <a:t>18,9</a:t>
            </a:r>
          </a:p>
          <a:p>
            <a:pPr hangingPunct="0"/>
            <a:r>
              <a:rPr lang="el-GR" sz="1400" dirty="0"/>
              <a:t>1993         </a:t>
            </a:r>
            <a:r>
              <a:rPr lang="el-GR" sz="1400" dirty="0" smtClean="0"/>
              <a:t>      -</a:t>
            </a:r>
            <a:r>
              <a:rPr lang="el-GR" sz="1400" dirty="0"/>
              <a:t>716,3         </a:t>
            </a:r>
            <a:r>
              <a:rPr lang="el-GR" sz="1400" dirty="0" smtClean="0"/>
              <a:t>-</a:t>
            </a:r>
            <a:r>
              <a:rPr lang="el-GR" sz="1400" dirty="0"/>
              <a:t>4051,4            </a:t>
            </a:r>
            <a:r>
              <a:rPr lang="el-GR" sz="1400" dirty="0" smtClean="0"/>
              <a:t>            14,6                15,1                 </a:t>
            </a:r>
            <a:r>
              <a:rPr lang="el-GR" sz="1400" dirty="0"/>
              <a:t>19,6</a:t>
            </a:r>
          </a:p>
          <a:p>
            <a:pPr hangingPunct="0"/>
            <a:r>
              <a:rPr lang="el-GR" sz="1400" dirty="0"/>
              <a:t>1994        </a:t>
            </a:r>
            <a:r>
              <a:rPr lang="el-GR" sz="1400" dirty="0" smtClean="0"/>
              <a:t>       -</a:t>
            </a:r>
            <a:r>
              <a:rPr lang="el-GR" sz="1400" dirty="0"/>
              <a:t>121,6         </a:t>
            </a:r>
            <a:r>
              <a:rPr lang="el-GR" sz="1400" dirty="0" smtClean="0"/>
              <a:t>-</a:t>
            </a:r>
            <a:r>
              <a:rPr lang="el-GR" sz="1400" dirty="0"/>
              <a:t>4026,5            </a:t>
            </a:r>
            <a:r>
              <a:rPr lang="el-GR" sz="1400" dirty="0" smtClean="0"/>
              <a:t>            16,2                </a:t>
            </a:r>
            <a:r>
              <a:rPr lang="el-GR" sz="1400" dirty="0"/>
              <a:t>16,3  </a:t>
            </a:r>
            <a:r>
              <a:rPr lang="el-GR" sz="1400" dirty="0" smtClean="0"/>
              <a:t>               </a:t>
            </a:r>
            <a:r>
              <a:rPr lang="el-GR" sz="1400" dirty="0"/>
              <a:t>20,8</a:t>
            </a:r>
          </a:p>
          <a:p>
            <a:pPr hangingPunct="0"/>
            <a:r>
              <a:rPr lang="el-GR" sz="1400" dirty="0"/>
              <a:t>1995      </a:t>
            </a:r>
            <a:r>
              <a:rPr lang="el-GR" sz="1400" dirty="0" smtClean="0"/>
              <a:t>       -</a:t>
            </a:r>
            <a:r>
              <a:rPr lang="el-GR" sz="1400" dirty="0"/>
              <a:t>2850,4         </a:t>
            </a:r>
            <a:r>
              <a:rPr lang="el-GR" sz="1400" dirty="0" smtClean="0"/>
              <a:t>-</a:t>
            </a:r>
            <a:r>
              <a:rPr lang="el-GR" sz="1400" dirty="0"/>
              <a:t>6986,7            </a:t>
            </a:r>
            <a:r>
              <a:rPr lang="el-GR" sz="1400" dirty="0" smtClean="0"/>
              <a:t>            14,1                </a:t>
            </a:r>
            <a:r>
              <a:rPr lang="el-GR" sz="1400" dirty="0"/>
              <a:t>15,6    </a:t>
            </a:r>
            <a:r>
              <a:rPr lang="el-GR" sz="1400" dirty="0" smtClean="0"/>
              <a:t>             </a:t>
            </a:r>
            <a:r>
              <a:rPr lang="el-GR" sz="1400" dirty="0"/>
              <a:t>19,9</a:t>
            </a:r>
          </a:p>
          <a:p>
            <a:pPr hangingPunct="0"/>
            <a:r>
              <a:rPr lang="el-GR" sz="1400" dirty="0"/>
              <a:t>1996      </a:t>
            </a:r>
            <a:r>
              <a:rPr lang="el-GR" sz="1400" dirty="0" smtClean="0"/>
              <a:t>       -</a:t>
            </a:r>
            <a:r>
              <a:rPr lang="el-GR" sz="1400" dirty="0"/>
              <a:t>4539,2         </a:t>
            </a:r>
            <a:r>
              <a:rPr lang="el-GR" sz="1400" dirty="0" smtClean="0"/>
              <a:t>-</a:t>
            </a:r>
            <a:r>
              <a:rPr lang="el-GR" sz="1400" dirty="0"/>
              <a:t>8262,3            </a:t>
            </a:r>
            <a:r>
              <a:rPr lang="el-GR" sz="1400" dirty="0" smtClean="0"/>
              <a:t>            12,1                </a:t>
            </a:r>
            <a:r>
              <a:rPr lang="el-GR" sz="1400" dirty="0"/>
              <a:t>14,2      </a:t>
            </a:r>
            <a:r>
              <a:rPr lang="el-GR" sz="1400" dirty="0" smtClean="0"/>
              <a:t>           </a:t>
            </a:r>
            <a:r>
              <a:rPr lang="el-GR" sz="1400" dirty="0"/>
              <a:t>18,6</a:t>
            </a:r>
          </a:p>
          <a:p>
            <a:pPr hangingPunct="0"/>
            <a:r>
              <a:rPr lang="el-GR" sz="1400" dirty="0"/>
              <a:t>1997      </a:t>
            </a:r>
            <a:r>
              <a:rPr lang="el-GR" sz="1400" dirty="0" smtClean="0"/>
              <a:t>       -</a:t>
            </a:r>
            <a:r>
              <a:rPr lang="el-GR" sz="1400" dirty="0"/>
              <a:t>4836,6         </a:t>
            </a:r>
            <a:r>
              <a:rPr lang="el-GR" sz="1400" dirty="0" smtClean="0"/>
              <a:t>-</a:t>
            </a:r>
            <a:r>
              <a:rPr lang="el-GR" sz="1400" dirty="0"/>
              <a:t>8608,8            </a:t>
            </a:r>
            <a:r>
              <a:rPr lang="el-GR" sz="1400" dirty="0" smtClean="0"/>
              <a:t>            12,5                </a:t>
            </a:r>
            <a:r>
              <a:rPr lang="el-GR" sz="1400" dirty="0"/>
              <a:t>14,9        </a:t>
            </a:r>
            <a:r>
              <a:rPr lang="el-GR" sz="1400" dirty="0" smtClean="0"/>
              <a:t>         </a:t>
            </a:r>
            <a:r>
              <a:rPr lang="el-GR" sz="1400" dirty="0"/>
              <a:t>18,9</a:t>
            </a:r>
          </a:p>
          <a:p>
            <a:pPr hangingPunct="0"/>
            <a:r>
              <a:rPr lang="el-GR" sz="1400" dirty="0"/>
              <a:t>1998      </a:t>
            </a:r>
            <a:r>
              <a:rPr lang="el-GR" sz="1400" dirty="0" smtClean="0"/>
              <a:t>       -</a:t>
            </a:r>
            <a:r>
              <a:rPr lang="el-GR" sz="1400" dirty="0"/>
              <a:t>3644,0         </a:t>
            </a:r>
            <a:r>
              <a:rPr lang="el-GR" sz="1400" dirty="0" smtClean="0"/>
              <a:t>-</a:t>
            </a:r>
            <a:r>
              <a:rPr lang="el-GR" sz="1400" dirty="0"/>
              <a:t>8830,1            </a:t>
            </a:r>
            <a:r>
              <a:rPr lang="el-GR" sz="1400" dirty="0" smtClean="0"/>
              <a:t>            12,1                </a:t>
            </a:r>
            <a:r>
              <a:rPr lang="el-GR" sz="1400" dirty="0"/>
              <a:t>13,6          </a:t>
            </a:r>
            <a:r>
              <a:rPr lang="el-GR" sz="1400" dirty="0" smtClean="0"/>
              <a:t>       </a:t>
            </a:r>
            <a:r>
              <a:rPr lang="el-GR" sz="1400" dirty="0"/>
              <a:t>23,8</a:t>
            </a:r>
          </a:p>
          <a:p>
            <a:pPr hangingPunct="0"/>
            <a:r>
              <a:rPr lang="el-GR" sz="1400" dirty="0"/>
              <a:t>1999      </a:t>
            </a:r>
            <a:r>
              <a:rPr lang="el-GR" sz="1400" dirty="0" smtClean="0"/>
              <a:t>       -</a:t>
            </a:r>
            <a:r>
              <a:rPr lang="el-GR" sz="1400" dirty="0"/>
              <a:t>4800,5       </a:t>
            </a:r>
            <a:r>
              <a:rPr lang="el-GR" sz="1400" dirty="0" smtClean="0"/>
              <a:t>-</a:t>
            </a:r>
            <a:r>
              <a:rPr lang="el-GR" sz="1400" dirty="0"/>
              <a:t>13096,7             </a:t>
            </a:r>
            <a:r>
              <a:rPr lang="el-GR" sz="1400" dirty="0" smtClean="0"/>
              <a:t>           22,0               </a:t>
            </a:r>
            <a:r>
              <a:rPr lang="el-GR" sz="1400" dirty="0"/>
              <a:t>25,3             </a:t>
            </a:r>
            <a:r>
              <a:rPr lang="el-GR" sz="1400" dirty="0" smtClean="0"/>
              <a:t>    </a:t>
            </a:r>
            <a:r>
              <a:rPr lang="el-GR" sz="1400" dirty="0"/>
              <a:t>33,5 </a:t>
            </a:r>
          </a:p>
          <a:p>
            <a:pPr hangingPunct="0"/>
            <a:r>
              <a:rPr lang="el-GR" sz="1400" dirty="0"/>
              <a:t>2000      </a:t>
            </a:r>
            <a:r>
              <a:rPr lang="el-GR" sz="1400" dirty="0" smtClean="0"/>
              <a:t>      -</a:t>
            </a:r>
            <a:r>
              <a:rPr lang="el-GR" sz="1400" dirty="0"/>
              <a:t>8372,4        </a:t>
            </a:r>
            <a:r>
              <a:rPr lang="el-GR" sz="1400" dirty="0" smtClean="0"/>
              <a:t>-</a:t>
            </a:r>
            <a:r>
              <a:rPr lang="el-GR" sz="1400" dirty="0"/>
              <a:t>18433,6             </a:t>
            </a:r>
            <a:r>
              <a:rPr lang="el-GR" sz="1400" dirty="0" smtClean="0"/>
              <a:t>           19,5               </a:t>
            </a:r>
            <a:r>
              <a:rPr lang="el-GR" sz="1400" dirty="0"/>
              <a:t>23,2               </a:t>
            </a:r>
            <a:r>
              <a:rPr lang="el-GR" sz="1400" dirty="0" smtClean="0"/>
              <a:t>  31,3</a:t>
            </a:r>
            <a:endParaRPr lang="el-GR" sz="1400" dirty="0"/>
          </a:p>
          <a:p>
            <a:pPr hangingPunct="0"/>
            <a:r>
              <a:rPr lang="el-GR" sz="1400" dirty="0"/>
              <a:t>2001      </a:t>
            </a:r>
            <a:r>
              <a:rPr lang="el-GR" sz="1400" dirty="0" smtClean="0"/>
              <a:t>      -</a:t>
            </a:r>
            <a:r>
              <a:rPr lang="el-GR" sz="1400" dirty="0"/>
              <a:t>8169,3        </a:t>
            </a:r>
            <a:r>
              <a:rPr lang="el-GR" sz="1400" dirty="0" smtClean="0"/>
              <a:t>-</a:t>
            </a:r>
            <a:r>
              <a:rPr lang="el-GR" sz="1400" dirty="0"/>
              <a:t>18749,2             </a:t>
            </a:r>
            <a:r>
              <a:rPr lang="el-GR" sz="1400" dirty="0" smtClean="0"/>
              <a:t>           20,0               </a:t>
            </a:r>
            <a:r>
              <a:rPr lang="el-GR" sz="1400" dirty="0"/>
              <a:t>23,7              </a:t>
            </a:r>
            <a:r>
              <a:rPr lang="el-GR" sz="1400" dirty="0" smtClean="0"/>
              <a:t>   </a:t>
            </a:r>
            <a:r>
              <a:rPr lang="el-GR" sz="1400" dirty="0"/>
              <a:t>31,9</a:t>
            </a:r>
          </a:p>
          <a:p>
            <a:pPr hangingPunct="0"/>
            <a:r>
              <a:rPr lang="el-GR" sz="1400" dirty="0"/>
              <a:t>2002      </a:t>
            </a:r>
            <a:r>
              <a:rPr lang="el-GR" sz="1400" dirty="0" smtClean="0"/>
              <a:t>      -</a:t>
            </a:r>
            <a:r>
              <a:rPr lang="el-GR" sz="1400" dirty="0"/>
              <a:t>8571,3        </a:t>
            </a:r>
            <a:r>
              <a:rPr lang="el-GR" sz="1400" dirty="0" smtClean="0"/>
              <a:t>-</a:t>
            </a:r>
            <a:r>
              <a:rPr lang="el-GR" sz="1400" dirty="0"/>
              <a:t>18856,0             </a:t>
            </a:r>
            <a:r>
              <a:rPr lang="el-GR" sz="1400" dirty="0" smtClean="0"/>
              <a:t>           20,7               </a:t>
            </a:r>
            <a:r>
              <a:rPr lang="el-GR" sz="1400" dirty="0"/>
              <a:t>25,1              </a:t>
            </a:r>
            <a:r>
              <a:rPr lang="el-GR" sz="1400" dirty="0" smtClean="0"/>
              <a:t>   </a:t>
            </a:r>
            <a:r>
              <a:rPr lang="el-GR" sz="1400" dirty="0"/>
              <a:t>33,6</a:t>
            </a:r>
          </a:p>
          <a:p>
            <a:pPr hangingPunct="0"/>
            <a:r>
              <a:rPr lang="el-GR" sz="1400" dirty="0"/>
              <a:t>2003    </a:t>
            </a:r>
            <a:r>
              <a:rPr lang="el-GR" sz="1400" dirty="0" smtClean="0"/>
              <a:t>      -</a:t>
            </a:r>
            <a:r>
              <a:rPr lang="el-GR" sz="1400" dirty="0"/>
              <a:t>11044,1        </a:t>
            </a:r>
            <a:r>
              <a:rPr lang="el-GR" sz="1400" dirty="0" smtClean="0"/>
              <a:t>-</a:t>
            </a:r>
            <a:r>
              <a:rPr lang="el-GR" sz="1400" dirty="0"/>
              <a:t>20539,4             </a:t>
            </a:r>
            <a:r>
              <a:rPr lang="el-GR" sz="1400" dirty="0" smtClean="0"/>
              <a:t>          18,2               </a:t>
            </a:r>
            <a:r>
              <a:rPr lang="el-GR" sz="1400" dirty="0"/>
              <a:t>23,0               </a:t>
            </a:r>
            <a:r>
              <a:rPr lang="el-GR" sz="1400" dirty="0" smtClean="0"/>
              <a:t>   31,5</a:t>
            </a:r>
            <a:endParaRPr lang="el-GR" sz="1400" dirty="0"/>
          </a:p>
          <a:p>
            <a:pPr hangingPunct="0"/>
            <a:r>
              <a:rPr lang="el-GR" sz="1400" dirty="0"/>
              <a:t>2004    </a:t>
            </a:r>
            <a:r>
              <a:rPr lang="el-GR" sz="1400" dirty="0" smtClean="0"/>
              <a:t>      -</a:t>
            </a:r>
            <a:r>
              <a:rPr lang="el-GR" sz="1400" dirty="0"/>
              <a:t>10453,1        </a:t>
            </a:r>
            <a:r>
              <a:rPr lang="el-GR" sz="1400" dirty="0" smtClean="0"/>
              <a:t>-</a:t>
            </a:r>
            <a:r>
              <a:rPr lang="el-GR" sz="1400" dirty="0"/>
              <a:t>20800,9             </a:t>
            </a:r>
            <a:r>
              <a:rPr lang="el-GR" sz="1400" dirty="0" smtClean="0"/>
              <a:t>          17,6               </a:t>
            </a:r>
            <a:r>
              <a:rPr lang="el-GR" sz="1400" dirty="0"/>
              <a:t>21,5               </a:t>
            </a:r>
            <a:r>
              <a:rPr lang="el-GR" sz="1400" dirty="0" smtClean="0"/>
              <a:t>   29,1  </a:t>
            </a:r>
            <a:endParaRPr lang="el-GR" sz="1400" dirty="0"/>
          </a:p>
          <a:p>
            <a:pPr hangingPunct="0"/>
            <a:r>
              <a:rPr lang="el-GR" sz="1400" dirty="0"/>
              <a:t>2005    </a:t>
            </a:r>
            <a:r>
              <a:rPr lang="el-GR" sz="1400" dirty="0" smtClean="0"/>
              <a:t>      -</a:t>
            </a:r>
            <a:r>
              <a:rPr lang="el-GR" sz="1400" dirty="0"/>
              <a:t>14047,5        </a:t>
            </a:r>
            <a:r>
              <a:rPr lang="el-GR" sz="1400" dirty="0" smtClean="0"/>
              <a:t>-</a:t>
            </a:r>
            <a:r>
              <a:rPr lang="el-GR" sz="1400" dirty="0"/>
              <a:t>25084,0             </a:t>
            </a:r>
            <a:r>
              <a:rPr lang="el-GR" sz="1400" dirty="0" smtClean="0"/>
              <a:t>          16,8               </a:t>
            </a:r>
            <a:r>
              <a:rPr lang="el-GR" sz="1400" dirty="0"/>
              <a:t>21,4               </a:t>
            </a:r>
            <a:r>
              <a:rPr lang="el-GR" sz="1400" dirty="0" smtClean="0"/>
              <a:t>  29,6  </a:t>
            </a:r>
            <a:endParaRPr lang="el-GR" sz="1400" dirty="0"/>
          </a:p>
          <a:p>
            <a:pPr hangingPunct="0"/>
            <a:r>
              <a:rPr lang="el-GR" sz="1400" dirty="0"/>
              <a:t>Πηγές: 1) Δελιβάνη, 1991</a:t>
            </a:r>
            <a:r>
              <a:rPr lang="el-GR" sz="1400" dirty="0" smtClean="0"/>
              <a:t>.  </a:t>
            </a:r>
            <a:r>
              <a:rPr lang="el-GR" sz="1400" dirty="0"/>
              <a:t>2) Ι.Τ.Ε.Π., (διάφορα τεύχη</a:t>
            </a:r>
            <a:r>
              <a:rPr lang="el-GR" sz="1400" dirty="0" smtClean="0"/>
              <a:t>).</a:t>
            </a:r>
            <a:endParaRPr lang="el-GR" sz="1400" dirty="0"/>
          </a:p>
        </p:txBody>
      </p:sp>
    </p:spTree>
    <p:extLst>
      <p:ext uri="{BB962C8B-B14F-4D97-AF65-F5344CB8AC3E}">
        <p14:creationId xmlns:p14="http://schemas.microsoft.com/office/powerpoint/2010/main" val="1444369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TotalTime>
  <Words>3674</Words>
  <Application>Microsoft Office PowerPoint</Application>
  <PresentationFormat>On-screen Show (4:3)</PresentationFormat>
  <Paragraphs>283</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    Η ΣΥΜΒΟΛΗ ΤΩΝ ΑΔΗΛΩΝ ΠΟΡΩΝ ΣΤΗΝ ΑΝΑΠΤΥΞΗ ΤΗΣ ΕΛΛΗΝΙΚΗΣ ΟΙΚΟΝΟΝΟΜΙΑΣ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ΣΥΜΒΟΛΗ ΤΩΝ ΑΔΗΛΩΝ ΠΟΡΩΝ ΣΤΗΝ ΑΝΑΠΤΥΞΗ ΤΗΣ ΕΛΛΗΝΙΚΗΣ ΟΙΚΟΝΟΝΟΜΙΑΣ</dc:title>
  <dc:creator>Christos</dc:creator>
  <cp:lastModifiedBy>Christos</cp:lastModifiedBy>
  <cp:revision>45</cp:revision>
  <dcterms:created xsi:type="dcterms:W3CDTF">2016-01-09T11:02:23Z</dcterms:created>
  <dcterms:modified xsi:type="dcterms:W3CDTF">2016-01-10T14:04:15Z</dcterms:modified>
</cp:coreProperties>
</file>