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4" r:id="rId13"/>
    <p:sldId id="273" r:id="rId14"/>
    <p:sldId id="266" r:id="rId15"/>
    <p:sldId id="267" r:id="rId16"/>
    <p:sldId id="268" r:id="rId17"/>
    <p:sldId id="270" r:id="rId18"/>
    <p:sldId id="269" r:id="rId19"/>
    <p:sldId id="275" r:id="rId20"/>
    <p:sldId id="283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C2F8-5BD7-46E1-BDD2-C9059629A0BE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FDBC4-77BE-419B-A97C-FD067D2F8D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56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DBC4-77BE-419B-A97C-FD067D2F8D95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74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05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79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2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27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18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889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95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435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8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4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06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51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79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47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595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30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97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8963ABE-3831-4DE1-BBCB-BCD65777B746}" type="datetimeFigureOut">
              <a:rPr lang="el-GR" smtClean="0"/>
              <a:t>26/5/2025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FEED-7982-0223-A350-E325924DF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Quiet Quitting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C4AB5-0851-EE3F-655D-1E12B498B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Παπαδοπούλου Γεωργία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Infection Preventionist, MSc, PhD (c)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Center for Clinical Epidemiology and Outcomes Research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674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8AAD-AAB7-248D-6EF3-C4F5CD10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28FA-5578-C13E-1C22-F95F3003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Δυο σημαντικοί παράγοντες πυροδότησαν την εμφάνιση του </a:t>
            </a:r>
            <a:r>
              <a:rPr lang="en-US" dirty="0"/>
              <a:t>QQ: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Covid19 </a:t>
            </a:r>
            <a:r>
              <a:rPr lang="el-GR" dirty="0"/>
              <a:t>και </a:t>
            </a:r>
            <a:r>
              <a:rPr lang="en-US" dirty="0"/>
              <a:t>Great Resignation </a:t>
            </a:r>
            <a:r>
              <a:rPr lang="el-GR" dirty="0"/>
              <a:t>(Μεγάλη Παραίτηση</a:t>
            </a:r>
            <a:r>
              <a:rPr lang="en-US" dirty="0"/>
              <a:t>)</a:t>
            </a:r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Η Γενιά Ζ (</a:t>
            </a:r>
            <a:r>
              <a:rPr lang="en-US" dirty="0"/>
              <a:t>Gen Z) </a:t>
            </a:r>
            <a:r>
              <a:rPr lang="el-GR" dirty="0"/>
              <a:t>που εισήλθε στον εργασιακό χώρο.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127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8D0F-066B-B328-BAC1-69CCD834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 – Covid19/Great Resignation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7C4F5-8F37-7C33-34AD-F5A254C01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Χώρος εργασίας               «οπουδήποτε»</a:t>
            </a:r>
          </a:p>
          <a:p>
            <a:r>
              <a:rPr lang="el-GR" dirty="0"/>
              <a:t>Ώρες εργασίας                  «οποτεδήποτε»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Διατάραξη της ισορροπίας επαγγελματικής/προσωπικής ζωής, αύξηση φόρτου εργασίας και, σε ορισμένες περιπτώσεις, εξάντληση</a:t>
            </a:r>
            <a:r>
              <a:rPr lang="en-US" dirty="0"/>
              <a:t>               Great Resignation (47</a:t>
            </a:r>
            <a:r>
              <a:rPr lang="el-GR" dirty="0"/>
              <a:t>εκ. Εργαζόμενοι – Αμερική)</a:t>
            </a:r>
            <a:endParaRPr lang="en-US" dirty="0"/>
          </a:p>
          <a:p>
            <a:r>
              <a:rPr lang="el-GR" dirty="0"/>
              <a:t>Οι δυσμενείς συνθήκες που βιώθηκαν κατά τη διάρκεια της πανδημίας έχουν μειώσει τα κίνητρα των εργαζομένων και</a:t>
            </a:r>
            <a:r>
              <a:rPr lang="en-US" dirty="0"/>
              <a:t> </a:t>
            </a:r>
            <a:r>
              <a:rPr lang="el-GR" dirty="0"/>
              <a:t>δέσμευση, με αποτέλεσμα να συμμετάσχουν σε QQ (Harter, 2022). </a:t>
            </a:r>
          </a:p>
          <a:p>
            <a:r>
              <a:rPr lang="el-GR" dirty="0"/>
              <a:t>Ωστόσο, οι αρνητικες επιπτώσεις που βίωσαν οι εργαζόμενοι υπήρχαν στην                    προ-πανδημίας περίοδο. Από αυτή την άποψη, η πανδημία μπορεί να έχει</a:t>
            </a:r>
            <a:r>
              <a:rPr lang="en-US" dirty="0"/>
              <a:t> </a:t>
            </a:r>
            <a:r>
              <a:rPr lang="el-GR" dirty="0"/>
              <a:t>λειτούργησε ως επιταχυντής της αλλαγής παρά ως η βασική αιτία αυτών των προβλημάτων</a:t>
            </a:r>
            <a:r>
              <a:rPr lang="en-US" dirty="0"/>
              <a:t> </a:t>
            </a:r>
            <a:r>
              <a:rPr lang="el-GR" dirty="0"/>
              <a:t>(Formica &amp; Sfodera, 2022).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1B2CFE9-EC1A-A47E-6A0A-712407E4A32B}"/>
              </a:ext>
            </a:extLst>
          </p:cNvPr>
          <p:cNvSpPr/>
          <p:nvPr/>
        </p:nvSpPr>
        <p:spPr>
          <a:xfrm flipV="1">
            <a:off x="3306727" y="2690726"/>
            <a:ext cx="531628" cy="1800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5ACD4CA-37AE-A6D4-F1DE-94E1A681F58A}"/>
              </a:ext>
            </a:extLst>
          </p:cNvPr>
          <p:cNvSpPr/>
          <p:nvPr/>
        </p:nvSpPr>
        <p:spPr>
          <a:xfrm flipV="1">
            <a:off x="3296096" y="3075072"/>
            <a:ext cx="531628" cy="1800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C2511B-3151-20E4-7B07-334AAAD3A046}"/>
              </a:ext>
            </a:extLst>
          </p:cNvPr>
          <p:cNvSpPr/>
          <p:nvPr/>
        </p:nvSpPr>
        <p:spPr>
          <a:xfrm flipV="1">
            <a:off x="4798829" y="3895749"/>
            <a:ext cx="531628" cy="1800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32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E543-DFA1-DBAE-0D8D-59CB1452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  <a:r>
              <a:rPr lang="el-GR" dirty="0"/>
              <a:t> – </a:t>
            </a:r>
            <a:r>
              <a:rPr lang="en-US" dirty="0"/>
              <a:t>Gen </a:t>
            </a:r>
            <a:r>
              <a:rPr lang="el-GR" dirty="0"/>
              <a:t>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142F1-A6B3-652D-569A-A182CAAE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930" y="2709826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Άρρηκτα συνδεδεμένη με την τεχνολογία.</a:t>
            </a:r>
          </a:p>
          <a:p>
            <a:pPr marL="0" indent="0">
              <a:buNone/>
            </a:pPr>
            <a:r>
              <a:rPr lang="el-GR" altLang="el-GR" dirty="0"/>
              <a:t>Αναμένεται, μέχρι το 2050, να ξεπεράσει τους millennials σε αριθμούς.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altLang="el-GR" dirty="0"/>
              <a:t>Δημοσκόπηση -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 Axios/Generation Lab</a:t>
            </a:r>
            <a:r>
              <a:rPr kumimoji="0" lang="en-US" altLang="el-GR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effectLst/>
            </a:endParaRPr>
          </a:p>
          <a:p>
            <a:r>
              <a:rPr lang="el-GR" altLang="el-GR" dirty="0"/>
              <a:t>Δείγμα 828 εργαζόμενοι / 18 εως 29 ετών </a:t>
            </a:r>
            <a:endParaRPr lang="en-US" altLang="el-GR" dirty="0"/>
          </a:p>
          <a:p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82% των Gen Zers δηλωνει ότι η ιδέα να κάνουν το ελάχιστο που απαιτείται για να διατηρήσουν τη δουλειά τους είναι εξαιρετικά ελκυστική</a:t>
            </a:r>
          </a:p>
          <a:p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15% αυτών το εφαρμόζει ήδη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803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81B2-1AFB-78F4-9A7F-3302AAF4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  <a:r>
              <a:rPr lang="el-GR" dirty="0"/>
              <a:t> – </a:t>
            </a:r>
            <a:r>
              <a:rPr lang="en-US" dirty="0"/>
              <a:t>Gen Z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0A76D-18D8-DC5A-46A8-9EF9DA69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587750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Έρευνα της </a:t>
            </a:r>
            <a:r>
              <a:rPr lang="en-US" dirty="0" err="1"/>
              <a:t>Youthall</a:t>
            </a:r>
            <a:r>
              <a:rPr lang="en-US" dirty="0"/>
              <a:t> </a:t>
            </a:r>
          </a:p>
          <a:p>
            <a:r>
              <a:rPr lang="el-GR" dirty="0"/>
              <a:t>Δείγμα 1002 εργαζόμενοι / 18-28 ετών</a:t>
            </a:r>
            <a:endParaRPr lang="en-US" dirty="0"/>
          </a:p>
          <a:p>
            <a:r>
              <a:rPr lang="el-GR" dirty="0"/>
              <a:t>24% εφαρμόζει ήδη το </a:t>
            </a:r>
            <a:r>
              <a:rPr lang="en-US" dirty="0"/>
              <a:t>QQ</a:t>
            </a:r>
            <a:endParaRPr lang="el-GR" dirty="0"/>
          </a:p>
          <a:p>
            <a:r>
              <a:rPr lang="el-GR" dirty="0"/>
              <a:t>46.5% είναι θετικό στο να εφαρμόσει το </a:t>
            </a:r>
            <a:r>
              <a:rPr lang="en-US" dirty="0"/>
              <a:t>QQ</a:t>
            </a:r>
          </a:p>
          <a:p>
            <a:r>
              <a:rPr lang="en-US" dirty="0"/>
              <a:t>15% </a:t>
            </a:r>
            <a:r>
              <a:rPr lang="el-GR" dirty="0"/>
              <a:t>δεν σκοπεύει να εφαρμόσει το </a:t>
            </a:r>
            <a:r>
              <a:rPr lang="en-US" dirty="0"/>
              <a:t>QQ</a:t>
            </a:r>
          </a:p>
          <a:p>
            <a:r>
              <a:rPr lang="el-GR" dirty="0"/>
              <a:t>14.4% δεν γνωρίζει το φαινόμενο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8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1227-5079-8811-0ED6-60CC753D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Αιτίες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8168F-3326-B299-3642-DF362B69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Έλλειψη δέσμευσης για επαγγελματική εξέλιξη </a:t>
            </a:r>
          </a:p>
          <a:p>
            <a:r>
              <a:rPr lang="el-GR" dirty="0"/>
              <a:t>Αποτυχία εκτίμησης της αξίας του εργαζόμενου</a:t>
            </a:r>
          </a:p>
          <a:p>
            <a:r>
              <a:rPr lang="el-GR" dirty="0"/>
              <a:t>Περιορισμένη αυτονομία του εργαζόμενου</a:t>
            </a:r>
          </a:p>
          <a:p>
            <a:r>
              <a:rPr lang="el-GR" dirty="0"/>
              <a:t>Ανισορροπία επαγγελματικής/προσωπικής ζωής</a:t>
            </a:r>
          </a:p>
          <a:p>
            <a:r>
              <a:rPr lang="el-GR" dirty="0"/>
              <a:t>Τοξική εργασιακή κουλτούρα</a:t>
            </a:r>
          </a:p>
          <a:p>
            <a:r>
              <a:rPr lang="el-GR" dirty="0"/>
              <a:t>Αυξημένο φορτίο εργασίας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Αύξηση αποδέσμευσης του εργαζόμενου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Μείωση οργανωσιακής εμπιστοσύνης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08D41-6F89-F91F-8ECC-D48118F1E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172" y="4804134"/>
            <a:ext cx="4434882" cy="904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6F663-31FE-2770-1BD5-72B53EC4360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830240" y="3588468"/>
            <a:ext cx="4361760" cy="9043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715353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C5DF-960B-BC3B-E99C-7FDA695A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Σύγκριση με άλλες θεωρίες - έννοιες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486B29-4DB6-C959-4249-D72238F5AC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309323" y="1937784"/>
            <a:ext cx="9759170" cy="4920216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9740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BF697-0B30-4338-0D36-7EF3336C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Δημόσιες Υπηρεσίες - Έρευνα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1E1A2-B2AD-1618-8083-F50CC7D9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95" y="2822674"/>
            <a:ext cx="5958227" cy="3416300"/>
          </a:xfrm>
        </p:spPr>
        <p:txBody>
          <a:bodyPr/>
          <a:lstStyle/>
          <a:p>
            <a:r>
              <a:rPr lang="el-GR" dirty="0"/>
              <a:t>Ποιοτική ερευνητική μέθοδος</a:t>
            </a:r>
          </a:p>
          <a:p>
            <a:r>
              <a:rPr lang="en-US" dirty="0"/>
              <a:t>Face-to-face </a:t>
            </a:r>
            <a:r>
              <a:rPr lang="el-GR" dirty="0"/>
              <a:t> </a:t>
            </a:r>
            <a:r>
              <a:rPr lang="en-US" dirty="0"/>
              <a:t>semi-structured </a:t>
            </a:r>
            <a:r>
              <a:rPr lang="el-GR" dirty="0"/>
              <a:t>Συνεντέυξεις</a:t>
            </a:r>
            <a:r>
              <a:rPr lang="en-US" dirty="0"/>
              <a:t> (30’)</a:t>
            </a:r>
            <a:endParaRPr lang="el-GR" dirty="0"/>
          </a:p>
          <a:p>
            <a:r>
              <a:rPr lang="el-GR" dirty="0"/>
              <a:t>15 Δημόσιοι υπάλληλοι</a:t>
            </a:r>
            <a:r>
              <a:rPr lang="en-US" dirty="0"/>
              <a:t>, </a:t>
            </a:r>
            <a:r>
              <a:rPr lang="el-GR" dirty="0"/>
              <a:t>Τουρκία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Περιορισμοί</a:t>
            </a:r>
            <a:r>
              <a:rPr lang="en-US" dirty="0"/>
              <a:t>: </a:t>
            </a:r>
            <a:r>
              <a:rPr lang="el-GR" dirty="0"/>
              <a:t>Μέγεθος δείγματος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67CC8-B1F5-5686-7020-C4926F2D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622" y="2431418"/>
            <a:ext cx="5972604" cy="4426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210473-078C-82A6-00DC-80F7B040B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06" y="5884331"/>
            <a:ext cx="2084814" cy="8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68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FBD1-D0E6-0527-407F-8AAC6215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Δημόσιες Υπηρεσίες – Συναισθηματικές πτυχές</a:t>
            </a:r>
            <a:r>
              <a:rPr lang="en-US" dirty="0"/>
              <a:t> QQ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B897-8687-92C4-E278-792F54C8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3150590"/>
            <a:ext cx="8825659" cy="3416300"/>
          </a:xfrm>
        </p:spPr>
        <p:txBody>
          <a:bodyPr/>
          <a:lstStyle/>
          <a:p>
            <a:r>
              <a:rPr lang="el-GR" dirty="0"/>
              <a:t>Υποτίμηση</a:t>
            </a:r>
            <a:endParaRPr lang="en-US" dirty="0"/>
          </a:p>
          <a:p>
            <a:r>
              <a:rPr lang="el-GR" dirty="0"/>
              <a:t>Δυσαρέσκεια</a:t>
            </a:r>
            <a:endParaRPr lang="en-US" dirty="0"/>
          </a:p>
          <a:p>
            <a:r>
              <a:rPr lang="el-GR" dirty="0"/>
              <a:t>Απελπισία – Απόγνωση</a:t>
            </a:r>
          </a:p>
          <a:p>
            <a:r>
              <a:rPr lang="el-GR" dirty="0"/>
              <a:t>Εξάντληση – Εξουθένωση</a:t>
            </a:r>
          </a:p>
          <a:p>
            <a:r>
              <a:rPr lang="el-GR" dirty="0"/>
              <a:t>Άγχος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Αίσθημα άνεσης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2FA2D-8A1D-82ED-8038-2EE778C1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9" y="2502681"/>
            <a:ext cx="5569236" cy="40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7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68C7-A9D5-7DA6-9426-DCB7628C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Δημόσιες Υπηρεσίες – Αιτίες </a:t>
            </a:r>
            <a:r>
              <a:rPr lang="en-US" dirty="0"/>
              <a:t>QQ</a:t>
            </a:r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F5678-6587-D87D-D1A8-C33890750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3357" y="2838892"/>
            <a:ext cx="5068643" cy="387832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E5E089-1940-2EC8-BC30-E1564D50F6CB}"/>
              </a:ext>
            </a:extLst>
          </p:cNvPr>
          <p:cNvSpPr txBox="1"/>
          <p:nvPr/>
        </p:nvSpPr>
        <p:spPr>
          <a:xfrm>
            <a:off x="856396" y="2986147"/>
            <a:ext cx="5608199" cy="267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Εργασιακή ασφάλεια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Γραφειοκρατική δομή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Έλλειψη ευκαιριών εξέλιξης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Προβλήματα με το σύστημα ‘Επιβράβευσης και Τιμωρίας’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Χαμηλοί μισθοί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Πρόβλήματα με το σύστημα αξιολόγησης</a:t>
            </a:r>
          </a:p>
        </p:txBody>
      </p:sp>
    </p:spTree>
    <p:extLst>
      <p:ext uri="{BB962C8B-B14F-4D97-AF65-F5344CB8AC3E}">
        <p14:creationId xmlns:p14="http://schemas.microsoft.com/office/powerpoint/2010/main" val="166166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8F42-94FF-B0D4-D9E1-85EF522F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QQ - </a:t>
            </a:r>
            <a:r>
              <a:rPr lang="el-GR" dirty="0"/>
              <a:t>Ελλάδα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A617-2EE1-219D-FF05-BC2CB372A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Cross-sectional</a:t>
            </a:r>
            <a:r>
              <a:rPr lang="el-GR" dirty="0"/>
              <a:t> μελέτη</a:t>
            </a:r>
          </a:p>
          <a:p>
            <a:r>
              <a:rPr lang="el-GR" dirty="0"/>
              <a:t>629 νοσηλευτές</a:t>
            </a:r>
          </a:p>
          <a:p>
            <a:r>
              <a:rPr lang="el-GR" dirty="0"/>
              <a:t>Μέτρηση </a:t>
            </a:r>
            <a:r>
              <a:rPr lang="en-US" dirty="0"/>
              <a:t>QQ </a:t>
            </a:r>
            <a:r>
              <a:rPr lang="el-GR" dirty="0"/>
              <a:t>τη χρήση </a:t>
            </a:r>
            <a:r>
              <a:rPr lang="en-US" dirty="0"/>
              <a:t>QQ Scale</a:t>
            </a:r>
          </a:p>
          <a:p>
            <a:endParaRPr lang="en-US" dirty="0"/>
          </a:p>
          <a:p>
            <a:r>
              <a:rPr lang="en-US" dirty="0"/>
              <a:t>60.9% Quiet Quitters</a:t>
            </a:r>
          </a:p>
          <a:p>
            <a:r>
              <a:rPr lang="el-GR" dirty="0"/>
              <a:t>40.9% πρόθεση παραίτησης</a:t>
            </a:r>
          </a:p>
          <a:p>
            <a:r>
              <a:rPr lang="el-GR" dirty="0"/>
              <a:t>Πρόθεση παραίτησης υψηλότερη σε γυναίκες, νοσηλευτές του ιδιωτικού τομέα και όσους εργάζονται σε υποστελεχομένα τμήματα</a:t>
            </a:r>
          </a:p>
          <a:p>
            <a:r>
              <a:rPr lang="el-GR" dirty="0"/>
              <a:t>Θετική συσχέτιση μεταξύ </a:t>
            </a:r>
            <a:r>
              <a:rPr lang="en-US" dirty="0"/>
              <a:t>QQ </a:t>
            </a:r>
            <a:r>
              <a:rPr lang="el-GR" dirty="0"/>
              <a:t>και πρόθεσης παραίτησης</a:t>
            </a:r>
          </a:p>
          <a:p>
            <a:r>
              <a:rPr lang="el-GR" dirty="0"/>
              <a:t>Θετική συσχέτιση μεταξύ κλινικής εμπειρίας και πρόθεσης παραίτησης</a:t>
            </a:r>
          </a:p>
          <a:p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C280E-94D3-BB84-8D92-2673E06299B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172172" y="2336872"/>
            <a:ext cx="3816000" cy="1868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01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F276-412C-89BD-5DA3-6AE566BB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Quiet Quitting</a:t>
            </a:r>
            <a:r>
              <a:rPr lang="el-G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7B45-5702-AC4D-16EF-6F5921B0A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Νέο φαινόμενο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Εμφανίστηκε τον 07/2022 μέσα από τα </a:t>
            </a:r>
            <a:r>
              <a:rPr lang="en-US" dirty="0"/>
              <a:t>social media (Tik Tok)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Δ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ημιούργησε ένα κύμα εργαζομένων που αντί να παραιτηθούν από τη δουλειά τους αποφάσισαν να παραιτηθούν μόνο από συγκεκριμένες πτυχές των εργασιακών τους καθηκόντων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280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5ADF-EBA8-F1BD-CBB4-FD459ACC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QQ - </a:t>
            </a:r>
            <a:r>
              <a:rPr kumimoji="0" lang="el-GR" sz="36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Ελλάδα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0BC22-CD4F-4370-6FF4-A2D67C7B4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Cross-sectional</a:t>
            </a:r>
            <a:r>
              <a:rPr lang="el-GR" dirty="0"/>
              <a:t> μελέτη</a:t>
            </a:r>
          </a:p>
          <a:p>
            <a:r>
              <a:rPr lang="en-US" dirty="0"/>
              <a:t>1760 </a:t>
            </a:r>
            <a:r>
              <a:rPr lang="el-GR" dirty="0"/>
              <a:t>ΕΥ</a:t>
            </a:r>
          </a:p>
          <a:p>
            <a:endParaRPr lang="el-GR" dirty="0"/>
          </a:p>
          <a:p>
            <a:r>
              <a:rPr lang="el-GR" dirty="0"/>
              <a:t>67.4% των νοσηλευτών είναι </a:t>
            </a:r>
            <a:r>
              <a:rPr lang="en-US" dirty="0"/>
              <a:t>Quiet Quitters</a:t>
            </a:r>
          </a:p>
          <a:p>
            <a:r>
              <a:rPr lang="en-US" dirty="0"/>
              <a:t>53.8% </a:t>
            </a:r>
            <a:r>
              <a:rPr lang="el-GR" dirty="0"/>
              <a:t>των γιατρών είναι </a:t>
            </a:r>
            <a:r>
              <a:rPr lang="en-US" dirty="0"/>
              <a:t>Quiet Quitters</a:t>
            </a:r>
            <a:endParaRPr lang="el-GR" dirty="0"/>
          </a:p>
          <a:p>
            <a:r>
              <a:rPr lang="el-GR" dirty="0"/>
              <a:t>40.3% των υπόλοιπων ΕΥ είναι </a:t>
            </a:r>
            <a:r>
              <a:rPr lang="en-US" dirty="0"/>
              <a:t>Quiet Quitters</a:t>
            </a:r>
          </a:p>
          <a:p>
            <a:endParaRPr lang="en-US" dirty="0"/>
          </a:p>
          <a:p>
            <a:r>
              <a:rPr lang="el-GR" dirty="0"/>
              <a:t>Το </a:t>
            </a:r>
            <a:r>
              <a:rPr lang="en-US" dirty="0"/>
              <a:t>burnout </a:t>
            </a:r>
            <a:r>
              <a:rPr lang="el-GR" dirty="0"/>
              <a:t>και η εργασιακή δυσαρέσκεια συσχετίστηκαν με υψηλότερα επίπεδα </a:t>
            </a:r>
            <a:r>
              <a:rPr lang="en-US" dirty="0"/>
              <a:t>QQ</a:t>
            </a:r>
            <a:endParaRPr lang="el-GR" dirty="0"/>
          </a:p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B8C1F-7625-CFFC-24C7-73CEC72DA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421" y="5770574"/>
            <a:ext cx="5059579" cy="10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9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543C-BAAC-43F3-0C43-474A305B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Συνέπειες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B979-B0A0-DFB6-AE61-E971BC0F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Μείωση παραγωγικότητας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Μείωση εργασιακής ικανοποίησης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Αυξανόμενη απουσία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Μείωση ποιότητας εργασίας – παρεχόμενων υπηρεσιών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Μείωση επαγγελματικής εξέλιξης</a:t>
            </a:r>
          </a:p>
        </p:txBody>
      </p:sp>
    </p:spTree>
    <p:extLst>
      <p:ext uri="{BB962C8B-B14F-4D97-AF65-F5344CB8AC3E}">
        <p14:creationId xmlns:p14="http://schemas.microsoft.com/office/powerpoint/2010/main" val="2770964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836D46-A878-9A25-41D6-6C95118DC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608" y="2606647"/>
            <a:ext cx="7044311" cy="2714158"/>
          </a:xfrm>
        </p:spPr>
      </p:pic>
    </p:spTree>
    <p:extLst>
      <p:ext uri="{BB962C8B-B14F-4D97-AF65-F5344CB8AC3E}">
        <p14:creationId xmlns:p14="http://schemas.microsoft.com/office/powerpoint/2010/main" val="212484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F295-CF75-AB2B-D901-3C841465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Ευχαριστώ!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6E59CA-141E-E726-9C97-9CB77CD5E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990" y="2317749"/>
            <a:ext cx="6139160" cy="431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C2C0FA-003B-B714-C29D-B92CDF0DF3D5}"/>
              </a:ext>
            </a:extLst>
          </p:cNvPr>
          <p:cNvSpPr txBox="1"/>
          <p:nvPr/>
        </p:nvSpPr>
        <p:spPr>
          <a:xfrm>
            <a:off x="8959702" y="6263952"/>
            <a:ext cx="312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geo_papad@outlook.com.gr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39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AAEA-7DDB-5089-BBF5-957FE8B0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06774-2E73-B237-C017-916C7EBF3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Το Quiet Quitting (QQ) προέρχεται από την ανικανότητα μιας επιχείρησης να οικοδομήσει μια ουσιαστική σχέση με το εργατικό δυναμικό της και όχι από την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προθυμία ενός υπαλλήλου να</a:t>
            </a:r>
            <a:r>
              <a:rPr lang="en-US" altLang="el-GR" dirty="0"/>
              <a:t>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εργαστεί πέρα από τα καθήκοντα του. (Zenger &amp; Folkman) </a:t>
            </a:r>
            <a:endParaRPr kumimoji="0" lang="en-US" altLang="el-G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el-GR" altLang="el-GR" b="0" i="0" u="none" strike="noStrike" cap="none" normalizeH="0" baseline="0" dirty="0">
              <a:ln>
                <a:noFill/>
              </a:ln>
              <a:effectLst/>
            </a:endParaRPr>
          </a:p>
          <a:p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Το </a:t>
            </a:r>
            <a:r>
              <a:rPr kumimoji="0" lang="en-US" altLang="el-GR" sz="1800" b="0" i="0" u="none" strike="noStrike" cap="none" normalizeH="0" baseline="0" dirty="0">
                <a:ln>
                  <a:noFill/>
                </a:ln>
                <a:effectLst/>
              </a:rPr>
              <a:t>QQ 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ουσιαστικά επαναφέρει τα όρια στην περιγραφή της θέσης εργασίας, έτσι ώστε οι άνθρωποι να μην σκέφτονται τη δουλειά 24/7. Αντίθετα, αφιερώνουν χρόνο και ενέργεια σε άλλα στοιχεία της ζωής τους που έχουν πιο </a:t>
            </a:r>
            <a:r>
              <a:rPr lang="el-GR" altLang="el-GR" dirty="0"/>
              <a:t>πολύ 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νόημα, οδηγώντας σε βελτιωμένη ευημερία</a:t>
            </a:r>
            <a:r>
              <a:rPr kumimoji="0" lang="en-US" altLang="el-GR" sz="18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 (</a:t>
            </a:r>
            <a:r>
              <a:rPr lang="en-US" altLang="el-GR" dirty="0"/>
              <a:t>Klotz)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037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1850-440E-710C-CB1C-856E9FF0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E893C-0067-95EE-9961-5C4CC84C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Με άλλα λόγια, το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QQ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σκιαγραφεί την προσπάθεια εξισορρόπησης της  σχέσης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μεταξύ εργασίας/ζωής. </a:t>
            </a:r>
            <a:r>
              <a:rPr kumimoji="0" lang="el-GR" altLang="el-GR" i="0" u="none" cap="none" spc="-1" normalizeH="0" baseline="0" dirty="0">
                <a:ln>
                  <a:noFill/>
                </a:ln>
                <a:effectLst/>
              </a:rPr>
              <a:t>(</a:t>
            </a:r>
            <a:r>
              <a:rPr kumimoji="0" lang="en-US" altLang="el-GR" i="0" u="none" cap="none" spc="-1" normalizeH="0" baseline="0" dirty="0">
                <a:ln>
                  <a:noFill/>
                </a:ln>
                <a:effectLst/>
              </a:rPr>
              <a:t>Hart)</a:t>
            </a:r>
          </a:p>
          <a:p>
            <a:endParaRPr kumimoji="0" lang="el-GR" altLang="el-GR" b="0" i="0" u="none" strike="noStrike" cap="none" normalizeH="0" baseline="0" dirty="0">
              <a:ln>
                <a:noFill/>
              </a:ln>
              <a:effectLst/>
            </a:endParaRPr>
          </a:p>
          <a:p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υτό το νέο κίνημα μπορεί επίσης να εξηγηθεί ως μια προσπάθεια των εργαζομένων να επικοινωνήσουν στους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managers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 την ανάγκη να αλλάξουν </a:t>
            </a:r>
            <a:r>
              <a:rPr lang="el-GR" altLang="el-GR" dirty="0"/>
              <a:t>την εργασιακή κουλτούρα προς ένα πιο υγιές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 περιβάλλον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.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 (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Ellis &amp; Yang)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159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151C-6038-1754-5536-DD599406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Report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379B1-D3A0-EE03-0E81-51E0333EA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5383006" cy="3416300"/>
          </a:xfrm>
        </p:spPr>
        <p:txBody>
          <a:bodyPr/>
          <a:lstStyle/>
          <a:p>
            <a:r>
              <a:rPr lang="el-GR" dirty="0"/>
              <a:t>Υποστηρίζει πως πρόκειται για ένα παγκόσμιο φαινόμενο</a:t>
            </a:r>
          </a:p>
          <a:p>
            <a:r>
              <a:rPr lang="el-GR" dirty="0"/>
              <a:t>Στην έρευνα συμμετείχαν 120.000 εργαζόμενοι/Διάφοροι κλάδοι/Παγκόσμια κλίμακα</a:t>
            </a:r>
          </a:p>
          <a:p>
            <a:r>
              <a:rPr lang="el-GR" dirty="0"/>
              <a:t>59% δήλωσε μη δέσμευση με τη δουλειά του</a:t>
            </a:r>
          </a:p>
          <a:p>
            <a:r>
              <a:rPr lang="el-GR" dirty="0"/>
              <a:t>44% εξέφρασε πως βίωσε </a:t>
            </a:r>
            <a:r>
              <a:rPr lang="en-US" dirty="0"/>
              <a:t>stress </a:t>
            </a:r>
            <a:r>
              <a:rPr lang="el-GR" dirty="0"/>
              <a:t>την προηγούμενη μέρα</a:t>
            </a: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52A5F-F31A-A4C0-2EF5-4532572F31A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298871" y="0"/>
            <a:ext cx="4893129" cy="68580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40992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4699-2E02-BA9D-0FFF-BCEAF122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Report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E818-B629-6BF8-2E07-DACE48D25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Κατηγορίες εργαζόμενων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r>
              <a:rPr lang="en-US" dirty="0"/>
              <a:t>Engaged (thriving at work)</a:t>
            </a:r>
          </a:p>
          <a:p>
            <a:endParaRPr lang="en-US" dirty="0"/>
          </a:p>
          <a:p>
            <a:r>
              <a:rPr lang="en-US" dirty="0"/>
              <a:t>Not engaged (quietly quitting)</a:t>
            </a:r>
          </a:p>
          <a:p>
            <a:endParaRPr lang="en-US" dirty="0"/>
          </a:p>
          <a:p>
            <a:r>
              <a:rPr lang="en-US" dirty="0"/>
              <a:t>Actively disengaged (loudly quitting)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9D0D0-8FCE-46D6-23E3-02F65EDB6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181" y="2380216"/>
            <a:ext cx="5852009" cy="41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9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0CA0-1206-E2E2-9180-59B3E719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Report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70F00-3FFA-6B4A-BF54-20ABCC4CE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069" y="2384919"/>
            <a:ext cx="3243353" cy="424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DF396-B2C1-29F7-3912-A834B2E8FB4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198929" y="2386559"/>
            <a:ext cx="3249000" cy="424764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80786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C2A8-7167-EFA8-CFF4-9B20690B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Report - </a:t>
            </a:r>
            <a:r>
              <a:rPr lang="el-GR" dirty="0"/>
              <a:t>Ελλάδα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172329-23B8-5C82-4015-A2CC2D713A88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0" y="2761641"/>
            <a:ext cx="3741079" cy="3965730"/>
          </a:xfrm>
          <a:prstGeom prst="rect">
            <a:avLst/>
          </a:prstGeom>
          <a:ln w="9360">
            <a:noFill/>
          </a:ln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C3261EF-3403-C209-BECB-68CEC06EEE6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0" y="2761641"/>
            <a:ext cx="3741079" cy="3965730"/>
          </a:xfrm>
          <a:prstGeom prst="rect">
            <a:avLst/>
          </a:prstGeom>
          <a:ln w="936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A53C19-FE01-4FB2-AB49-486D27B59F4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741080" y="2761641"/>
            <a:ext cx="4011778" cy="3965730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2517F-7F19-AD56-EF37-BF7D9E771B8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752858" y="457200"/>
            <a:ext cx="4439143" cy="6270171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07944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274B-9B70-72B0-109D-9740612E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Report – </a:t>
            </a:r>
            <a:r>
              <a:rPr lang="el-GR" dirty="0"/>
              <a:t>Έκθεση απολογισμού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395A-4DF7-98C2-52CC-8C26535A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46396" cy="4044950"/>
          </a:xfrm>
        </p:spPr>
        <p:txBody>
          <a:bodyPr/>
          <a:lstStyle/>
          <a:p>
            <a:endParaRPr lang="en-US" dirty="0"/>
          </a:p>
          <a:p>
            <a:r>
              <a:rPr lang="el-GR" dirty="0"/>
              <a:t>Προβλέπει πως μια τόσο χαμηλή δέσμευση εργαζομένων θα κοστίζει στην παγκόσμια οικονομία $8.8 τρισεκ. ή 9% του παγκόσμιου ΑΕΠ.</a:t>
            </a:r>
            <a:endParaRPr lang="en-US" dirty="0"/>
          </a:p>
          <a:p>
            <a:endParaRPr lang="el-GR" dirty="0"/>
          </a:p>
          <a:p>
            <a:r>
              <a:rPr lang="el-GR" dirty="0"/>
              <a:t>Η έκθεση καταλήγει πως το 85% των συμμετεχόντων που κατηγοροιοποιήθηκαν ως </a:t>
            </a:r>
            <a:r>
              <a:rPr lang="en-US" dirty="0"/>
              <a:t>Quiet Quitters </a:t>
            </a:r>
            <a:r>
              <a:rPr lang="el-GR" dirty="0"/>
              <a:t>θα άλλαζαν στο εργασιακό τους περιβάλλον έναν από τους παρακάτω τομείς</a:t>
            </a:r>
            <a:r>
              <a:rPr lang="en-US" dirty="0"/>
              <a:t>: </a:t>
            </a:r>
            <a:r>
              <a:rPr lang="el-GR" dirty="0"/>
              <a:t>κουλτούρα, μισθοδοσία, ή ισορροπία εργασίας/ζωής.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267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546</TotalTime>
  <Words>801</Words>
  <Application>Microsoft Office PowerPoint</Application>
  <PresentationFormat>Ευρεία οθόνη</PresentationFormat>
  <Paragraphs>133</Paragraphs>
  <Slides>23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Ion Boardroom</vt:lpstr>
      <vt:lpstr>Quiet Quitting</vt:lpstr>
      <vt:lpstr>Quiet Quitting </vt:lpstr>
      <vt:lpstr>Ορισμοί</vt:lpstr>
      <vt:lpstr>Ορισμοί</vt:lpstr>
      <vt:lpstr>Gallup Report</vt:lpstr>
      <vt:lpstr>Gallup Report</vt:lpstr>
      <vt:lpstr>Gallup Report</vt:lpstr>
      <vt:lpstr>Gallup Report - Ελλάδα</vt:lpstr>
      <vt:lpstr>Gallup Report – Έκθεση απολογισμού</vt:lpstr>
      <vt:lpstr>Triggers </vt:lpstr>
      <vt:lpstr>Triggers – Covid19/Great Resignation</vt:lpstr>
      <vt:lpstr>Triggers – Gen Ζ</vt:lpstr>
      <vt:lpstr>Triggers – Gen Z</vt:lpstr>
      <vt:lpstr>Αιτίες</vt:lpstr>
      <vt:lpstr>Σύγκριση με άλλες θεωρίες - έννοιες</vt:lpstr>
      <vt:lpstr>Δημόσιες Υπηρεσίες - Έρευνα</vt:lpstr>
      <vt:lpstr>Δημόσιες Υπηρεσίες – Συναισθηματικές πτυχές QQ</vt:lpstr>
      <vt:lpstr>Δημόσιες Υπηρεσίες – Αιτίες QQ</vt:lpstr>
      <vt:lpstr>QQ - Ελλάδα</vt:lpstr>
      <vt:lpstr>QQ - Ελλάδα</vt:lpstr>
      <vt:lpstr>Συνέπειες</vt:lpstr>
      <vt:lpstr>Παρουσίαση του PowerPoint</vt:lpstr>
      <vt:lpstr>Ευχαριστώ!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Quiet Quitting</dc:title>
  <dc:creator>Georgia Papadopoulou</dc:creator>
  <cp:lastModifiedBy>ΒΟΥΖΑΣ ΦΩΤΗΣ</cp:lastModifiedBy>
  <cp:revision>6</cp:revision>
  <dcterms:created xsi:type="dcterms:W3CDTF">2024-04-21T10:09:14Z</dcterms:created>
  <dcterms:modified xsi:type="dcterms:W3CDTF">2025-05-26T19:54:27Z</dcterms:modified>
</cp:coreProperties>
</file>